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6" r:id="rId1"/>
  </p:sldMasterIdLst>
  <p:notesMasterIdLst>
    <p:notesMasterId r:id="rId15"/>
  </p:notesMasterIdLst>
  <p:handoutMasterIdLst>
    <p:handoutMasterId r:id="rId16"/>
  </p:handoutMasterIdLst>
  <p:sldIdLst>
    <p:sldId id="281" r:id="rId2"/>
    <p:sldId id="291" r:id="rId3"/>
    <p:sldId id="287" r:id="rId4"/>
    <p:sldId id="288" r:id="rId5"/>
    <p:sldId id="285" r:id="rId6"/>
    <p:sldId id="292" r:id="rId7"/>
    <p:sldId id="293" r:id="rId8"/>
    <p:sldId id="294" r:id="rId9"/>
    <p:sldId id="295" r:id="rId10"/>
    <p:sldId id="296" r:id="rId11"/>
    <p:sldId id="298" r:id="rId12"/>
    <p:sldId id="297" r:id="rId13"/>
    <p:sldId id="280"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6"/>
    <p:restoredTop sz="93979" autoAdjust="0"/>
  </p:normalViewPr>
  <p:slideViewPr>
    <p:cSldViewPr snapToGrid="0" snapToObjects="1">
      <p:cViewPr varScale="1">
        <p:scale>
          <a:sx n="72" d="100"/>
          <a:sy n="72" d="100"/>
        </p:scale>
        <p:origin x="462" y="7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9/3/2021</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1898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262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602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124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478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178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603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382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657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3156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7983687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Position for Partner Brand logo (if </a:t>
            </a:r>
            <a:r>
              <a:rPr lang="en-US" sz="800" dirty="0" err="1">
                <a:solidFill>
                  <a:schemeClr val="tx1"/>
                </a:solidFill>
                <a:latin typeface="Arial" panose="020B0604020202020204" pitchFamily="34" charset="0"/>
                <a:cs typeface="Arial" panose="020B0604020202020204" pitchFamily="34" charset="0"/>
              </a:rPr>
              <a:t>req</a:t>
            </a:r>
            <a:r>
              <a:rPr lang="en-US" sz="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8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dirty="0">
                <a:solidFill>
                  <a:srgbClr val="17336F"/>
                </a:solidFill>
                <a:latin typeface="Arial" panose="020B0604020202020204" pitchFamily="34" charset="0"/>
                <a:cs typeface="Arial" panose="020B0604020202020204" pitchFamily="34" charset="0"/>
              </a:rPr>
            </a:br>
            <a:r>
              <a:rPr lang="en-GB" sz="28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dirty="0">
                <a:solidFill>
                  <a:schemeClr val="tx2">
                    <a:lumMod val="50000"/>
                  </a:schemeClr>
                </a:solidFill>
                <a:latin typeface="Arial" panose="020B0604020202020204" pitchFamily="34" charset="0"/>
                <a:cs typeface="Arial" panose="020B0604020202020204" pitchFamily="34" charset="0"/>
              </a:rPr>
            </a:br>
            <a:r>
              <a:rPr lang="en-GB" sz="20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F99EE18-A0C8-8B42-BF6A-E8918CDA3533}"/>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[Heading text]</a:t>
            </a:r>
            <a:endParaRPr dirty="0">
              <a:solidFill>
                <a:schemeClr val="tx1"/>
              </a:solidFill>
            </a:endParaRPr>
          </a:p>
        </p:txBody>
      </p:sp>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[add body or bullet text here]</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3203B-BF3F-1442-87C0-AFAA41293A94}"/>
              </a:ext>
            </a:extLst>
          </p:cNvPr>
          <p:cNvSpPr>
            <a:spLocks noGrp="1"/>
          </p:cNvSpPr>
          <p:nvPr>
            <p:ph type="body" sz="quarter" idx="11"/>
          </p:nvPr>
        </p:nvSpPr>
        <p:spPr>
          <a:xfrm>
            <a:off x="1336674" y="519113"/>
            <a:ext cx="9766755" cy="2296658"/>
          </a:xfrm>
        </p:spPr>
        <p:txBody>
          <a:bodyPr/>
          <a:lstStyle/>
          <a:p>
            <a:pPr algn="ctr"/>
            <a:r>
              <a:rPr lang="en-US" sz="5400" dirty="0" smtClean="0"/>
              <a:t>School of Mathematical Sciences </a:t>
            </a:r>
          </a:p>
          <a:p>
            <a:pPr algn="ctr"/>
            <a:r>
              <a:rPr lang="en-US" sz="5400" dirty="0" smtClean="0"/>
              <a:t>Research landscape</a:t>
            </a:r>
          </a:p>
        </p:txBody>
      </p:sp>
      <p:sp>
        <p:nvSpPr>
          <p:cNvPr id="4" name="TextBox 3"/>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1</a:t>
            </a:fld>
            <a:endParaRPr lang="en-GB" dirty="0">
              <a:solidFill>
                <a:srgbClr val="17336F"/>
              </a:solidFill>
            </a:endParaRPr>
          </a:p>
        </p:txBody>
      </p:sp>
      <p:sp>
        <p:nvSpPr>
          <p:cNvPr id="5" name="Rectangle 4"/>
          <p:cNvSpPr/>
          <p:nvPr/>
        </p:nvSpPr>
        <p:spPr>
          <a:xfrm>
            <a:off x="5169616" y="4103101"/>
            <a:ext cx="2403036" cy="781752"/>
          </a:xfrm>
          <a:prstGeom prst="rect">
            <a:avLst/>
          </a:prstGeom>
        </p:spPr>
        <p:txBody>
          <a:bodyPr wrap="square">
            <a:spAutoFit/>
          </a:bodyPr>
          <a:lstStyle/>
          <a:p>
            <a:pPr algn="ctr"/>
            <a:r>
              <a:rPr lang="en-US" sz="2800" dirty="0" smtClean="0">
                <a:solidFill>
                  <a:srgbClr val="17336F"/>
                </a:solidFill>
              </a:rPr>
              <a:t>September 2021</a:t>
            </a:r>
            <a:endParaRPr lang="en-US" sz="2800" dirty="0">
              <a:solidFill>
                <a:srgbClr val="17336F"/>
              </a:solidFill>
            </a:endParaRPr>
          </a:p>
        </p:txBody>
      </p:sp>
    </p:spTree>
    <p:extLst>
      <p:ext uri="{BB962C8B-B14F-4D97-AF65-F5344CB8AC3E}">
        <p14:creationId xmlns:p14="http://schemas.microsoft.com/office/powerpoint/2010/main" val="34024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40" y="230819"/>
            <a:ext cx="11620870"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r>
              <a:rPr lang="en-GB" dirty="0" smtClean="0"/>
              <a:t>The </a:t>
            </a:r>
            <a:r>
              <a:rPr lang="en-GB" dirty="0"/>
              <a:t>research of this group is wide ranging.  Work in differential geometry is on the direct line of development from Perelman’s celebrated resolution of the </a:t>
            </a:r>
            <a:r>
              <a:rPr lang="en-GB" dirty="0" err="1"/>
              <a:t>Poincaré</a:t>
            </a:r>
            <a:r>
              <a:rPr lang="en-GB" dirty="0"/>
              <a:t> conjecture.  Meanwhile, in relativity, the group is at the cutting edge of research to understand gravity waves and the cosmological events that give rise to them.   In this direction, the group contributes both to the foundations in general relativity and the computational methods that are crucial in interpreting data-intensive astronomical observations.</a:t>
            </a:r>
          </a:p>
          <a:p>
            <a:pPr>
              <a:lnSpc>
                <a:spcPct val="150000"/>
              </a:lnSpc>
            </a:pPr>
            <a:endParaRPr lang="en-GB" dirty="0"/>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10</a:t>
            </a:fld>
            <a:endParaRPr lang="en-GB" dirty="0">
              <a:solidFill>
                <a:srgbClr val="17336F"/>
              </a:solidFill>
            </a:endParaRPr>
          </a:p>
        </p:txBody>
      </p:sp>
      <p:sp>
        <p:nvSpPr>
          <p:cNvPr id="22" name="Text Placeholder 1"/>
          <p:cNvSpPr>
            <a:spLocks noGrp="1"/>
          </p:cNvSpPr>
          <p:nvPr>
            <p:ph type="body" sz="quarter" idx="11"/>
          </p:nvPr>
        </p:nvSpPr>
        <p:spPr>
          <a:xfrm>
            <a:off x="3235102" y="418199"/>
            <a:ext cx="5734974" cy="877887"/>
          </a:xfrm>
        </p:spPr>
        <p:txBody>
          <a:bodyPr/>
          <a:lstStyle/>
          <a:p>
            <a:r>
              <a:rPr lang="en-GB" dirty="0"/>
              <a:t>Geometry and Analysis</a:t>
            </a:r>
          </a:p>
          <a:p>
            <a:endParaRPr lang="en-GB" dirty="0" smtClean="0"/>
          </a:p>
          <a:p>
            <a:endParaRPr lang="en-GB" dirty="0" smtClean="0"/>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478" y="1071653"/>
            <a:ext cx="4872222" cy="2114438"/>
          </a:xfrm>
          <a:prstGeom prst="rect">
            <a:avLst/>
          </a:prstGeom>
        </p:spPr>
      </p:pic>
    </p:spTree>
    <p:extLst>
      <p:ext uri="{BB962C8B-B14F-4D97-AF65-F5344CB8AC3E}">
        <p14:creationId xmlns:p14="http://schemas.microsoft.com/office/powerpoint/2010/main" val="4191257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40" y="230819"/>
            <a:ext cx="11585359"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r>
              <a:rPr lang="en-GB" dirty="0" smtClean="0"/>
              <a:t>If </a:t>
            </a:r>
            <a:r>
              <a:rPr lang="en-GB" dirty="0"/>
              <a:t>nothing is certain, then probability is everywhere.  In addition to developing the theoretical underpinning of the subject, the group develops applications to several areas of crucial concern in the modern world, including the analysis of financial markets, optimal control of energy systems and the urban environment, and modelling of biological mechanisms. </a:t>
            </a:r>
          </a:p>
          <a:p>
            <a:pPr>
              <a:lnSpc>
                <a:spcPct val="150000"/>
              </a:lnSpc>
            </a:pPr>
            <a:endParaRPr lang="en-GB" dirty="0"/>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11</a:t>
            </a:fld>
            <a:endParaRPr lang="en-GB" dirty="0">
              <a:solidFill>
                <a:srgbClr val="17336F"/>
              </a:solidFill>
            </a:endParaRPr>
          </a:p>
        </p:txBody>
      </p:sp>
      <p:sp>
        <p:nvSpPr>
          <p:cNvPr id="22" name="Text Placeholder 1"/>
          <p:cNvSpPr>
            <a:spLocks noGrp="1"/>
          </p:cNvSpPr>
          <p:nvPr>
            <p:ph type="body" sz="quarter" idx="11"/>
          </p:nvPr>
        </p:nvSpPr>
        <p:spPr>
          <a:xfrm>
            <a:off x="763480" y="413286"/>
            <a:ext cx="10670958" cy="877887"/>
          </a:xfrm>
        </p:spPr>
        <p:txBody>
          <a:bodyPr/>
          <a:lstStyle/>
          <a:p>
            <a:pPr algn="ctr"/>
            <a:r>
              <a:rPr lang="en-GB" dirty="0"/>
              <a:t>Probability and Applications</a:t>
            </a:r>
          </a:p>
          <a:p>
            <a:pPr algn="ctr"/>
            <a:endParaRPr lang="en-GB" dirty="0" smtClean="0"/>
          </a:p>
          <a:p>
            <a:pPr algn="ctr"/>
            <a:endParaRPr lang="en-GB" dirty="0" smtClean="0"/>
          </a:p>
          <a:p>
            <a:pPr algn="ct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595" y="1050146"/>
            <a:ext cx="5140106" cy="2628121"/>
          </a:xfrm>
          <a:prstGeom prst="rect">
            <a:avLst/>
          </a:prstGeom>
        </p:spPr>
      </p:pic>
    </p:spTree>
    <p:extLst>
      <p:ext uri="{BB962C8B-B14F-4D97-AF65-F5344CB8AC3E}">
        <p14:creationId xmlns:p14="http://schemas.microsoft.com/office/powerpoint/2010/main" val="427571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39" y="230819"/>
            <a:ext cx="11594237"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r>
              <a:rPr lang="en-GB" dirty="0" smtClean="0"/>
              <a:t>The </a:t>
            </a:r>
            <a:r>
              <a:rPr lang="en-GB" dirty="0"/>
              <a:t>key role of statistics in the study and control of infectious diseases has been underscored by the current </a:t>
            </a:r>
            <a:r>
              <a:rPr lang="en-GB" dirty="0" err="1"/>
              <a:t>Covid</a:t>
            </a:r>
            <a:r>
              <a:rPr lang="en-GB" dirty="0"/>
              <a:t> pandemic.  At Queen Mary, statistical models have been developed to understand the spread of malaria. The insights obtained have informed the Global Fund’s decisions as to which interventions will be most cost effective.  The group is also building strength in data science, a computationally intensive endeavour that makes inferences for massive data sets. </a:t>
            </a:r>
          </a:p>
          <a:p>
            <a:pPr>
              <a:lnSpc>
                <a:spcPct val="150000"/>
              </a:lnSpc>
            </a:pPr>
            <a:endParaRPr lang="en-GB" dirty="0"/>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12</a:t>
            </a:fld>
            <a:endParaRPr lang="en-GB" dirty="0">
              <a:solidFill>
                <a:srgbClr val="17336F"/>
              </a:solidFill>
            </a:endParaRPr>
          </a:p>
        </p:txBody>
      </p:sp>
      <p:sp>
        <p:nvSpPr>
          <p:cNvPr id="22" name="Text Placeholder 1"/>
          <p:cNvSpPr>
            <a:spLocks noGrp="1"/>
          </p:cNvSpPr>
          <p:nvPr>
            <p:ph type="body" sz="quarter" idx="11"/>
          </p:nvPr>
        </p:nvSpPr>
        <p:spPr>
          <a:xfrm>
            <a:off x="763479" y="413286"/>
            <a:ext cx="10768613" cy="877887"/>
          </a:xfrm>
        </p:spPr>
        <p:txBody>
          <a:bodyPr/>
          <a:lstStyle/>
          <a:p>
            <a:pPr algn="ctr"/>
            <a:r>
              <a:rPr lang="en-GB" dirty="0"/>
              <a:t>Statistics and Data Science</a:t>
            </a:r>
          </a:p>
          <a:p>
            <a:pPr algn="ctr"/>
            <a:endParaRPr lang="en-GB" dirty="0" smtClean="0"/>
          </a:p>
          <a:p>
            <a:pPr algn="ctr"/>
            <a:endParaRPr lang="en-GB" dirty="0" smtClean="0"/>
          </a:p>
          <a:p>
            <a:pPr algn="ct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365" y="1176491"/>
            <a:ext cx="3656322" cy="24342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687" y="1176491"/>
            <a:ext cx="3556000" cy="2374900"/>
          </a:xfrm>
          <a:prstGeom prst="rect">
            <a:avLst/>
          </a:prstGeom>
        </p:spPr>
      </p:pic>
    </p:spTree>
    <p:extLst>
      <p:ext uri="{BB962C8B-B14F-4D97-AF65-F5344CB8AC3E}">
        <p14:creationId xmlns:p14="http://schemas.microsoft.com/office/powerpoint/2010/main" val="65405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58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22275" y="393074"/>
            <a:ext cx="4608513" cy="877887"/>
          </a:xfrm>
        </p:spPr>
        <p:txBody>
          <a:bodyPr/>
          <a:lstStyle/>
          <a:p>
            <a:r>
              <a:rPr lang="en-GB" dirty="0" smtClean="0"/>
              <a:t>The School</a:t>
            </a:r>
            <a:endParaRPr lang="en-GB" dirty="0"/>
          </a:p>
        </p:txBody>
      </p:sp>
      <p:sp>
        <p:nvSpPr>
          <p:cNvPr id="3" name="Text Placeholder 2"/>
          <p:cNvSpPr>
            <a:spLocks noGrp="1"/>
          </p:cNvSpPr>
          <p:nvPr>
            <p:ph type="body" sz="quarter" idx="12"/>
          </p:nvPr>
        </p:nvSpPr>
        <p:spPr>
          <a:xfrm>
            <a:off x="479396" y="1270961"/>
            <a:ext cx="8389398" cy="4258076"/>
          </a:xfrm>
        </p:spPr>
        <p:txBody>
          <a:bodyPr/>
          <a:lstStyle/>
          <a:p>
            <a:pPr marL="457200" indent="-457200">
              <a:lnSpc>
                <a:spcPct val="100000"/>
              </a:lnSpc>
              <a:buFont typeface="Wingdings" panose="05000000000000000000" pitchFamily="2" charset="2"/>
              <a:buChar char="§"/>
            </a:pPr>
            <a:r>
              <a:rPr lang="en-GB" sz="2200" dirty="0" smtClean="0">
                <a:solidFill>
                  <a:srgbClr val="17336F"/>
                </a:solidFill>
                <a:sym typeface="Trade Gothic LT Std"/>
              </a:rPr>
              <a:t>68  academic staff </a:t>
            </a:r>
          </a:p>
          <a:p>
            <a:pPr marL="457200" indent="-457200">
              <a:lnSpc>
                <a:spcPct val="100000"/>
              </a:lnSpc>
              <a:buFont typeface="Wingdings" panose="05000000000000000000" pitchFamily="2" charset="2"/>
              <a:buChar char="§"/>
            </a:pPr>
            <a:r>
              <a:rPr lang="en-GB" sz="2200" dirty="0" smtClean="0">
                <a:solidFill>
                  <a:srgbClr val="17336F"/>
                </a:solidFill>
                <a:sym typeface="Trade Gothic LT Std"/>
              </a:rPr>
              <a:t>15 research staff</a:t>
            </a:r>
          </a:p>
          <a:p>
            <a:pPr marL="457200" indent="-457200">
              <a:lnSpc>
                <a:spcPct val="100000"/>
              </a:lnSpc>
              <a:buFont typeface="Wingdings" panose="05000000000000000000" pitchFamily="2" charset="2"/>
              <a:buChar char="§"/>
            </a:pPr>
            <a:r>
              <a:rPr lang="en-GB" sz="2200" dirty="0" smtClean="0">
                <a:solidFill>
                  <a:srgbClr val="17336F"/>
                </a:solidFill>
                <a:sym typeface="Trade Gothic LT Std"/>
              </a:rPr>
              <a:t>81 PhD students </a:t>
            </a:r>
          </a:p>
          <a:p>
            <a:pPr marL="457200" indent="-457200">
              <a:lnSpc>
                <a:spcPct val="100000"/>
              </a:lnSpc>
              <a:buFont typeface="Wingdings" panose="05000000000000000000" pitchFamily="2" charset="2"/>
              <a:buChar char="§"/>
            </a:pPr>
            <a:r>
              <a:rPr lang="en-GB" sz="2200" dirty="0" smtClean="0">
                <a:solidFill>
                  <a:srgbClr val="17336F"/>
                </a:solidFill>
                <a:sym typeface="Trade Gothic LT Std"/>
              </a:rPr>
              <a:t>13 professional services staff</a:t>
            </a:r>
          </a:p>
          <a:p>
            <a:pPr marL="457200" indent="-457200">
              <a:lnSpc>
                <a:spcPct val="150000"/>
              </a:lnSpc>
              <a:buFont typeface="Wingdings" panose="05000000000000000000" pitchFamily="2" charset="2"/>
              <a:buChar char="§"/>
            </a:pPr>
            <a:r>
              <a:rPr lang="en-GB" sz="2200" dirty="0" smtClean="0">
                <a:solidFill>
                  <a:srgbClr val="17336F"/>
                </a:solidFill>
                <a:sym typeface="Trade Gothic LT Std"/>
              </a:rPr>
              <a:t>7 research groups</a:t>
            </a:r>
          </a:p>
          <a:p>
            <a:pPr marL="457200" indent="-457200">
              <a:lnSpc>
                <a:spcPct val="150000"/>
              </a:lnSpc>
              <a:buFont typeface="Wingdings" panose="05000000000000000000" pitchFamily="2" charset="2"/>
              <a:buChar char="§"/>
            </a:pPr>
            <a:r>
              <a:rPr lang="en-GB" sz="2200" dirty="0" smtClean="0">
                <a:solidFill>
                  <a:srgbClr val="17336F"/>
                </a:solidFill>
                <a:sym typeface="Trade Gothic LT Std"/>
              </a:rPr>
              <a:t>12 seminar series including a monthly School Colloquium</a:t>
            </a:r>
          </a:p>
          <a:p>
            <a:pPr marL="457200" indent="-457200">
              <a:lnSpc>
                <a:spcPct val="100000"/>
              </a:lnSpc>
              <a:buFont typeface="Wingdings" panose="05000000000000000000" pitchFamily="2" charset="2"/>
              <a:buChar char="§"/>
            </a:pPr>
            <a:r>
              <a:rPr lang="en-GB" sz="2200" dirty="0" smtClean="0">
                <a:solidFill>
                  <a:srgbClr val="17336F"/>
                </a:solidFill>
              </a:rPr>
              <a:t>Departmental-level Bronze Award for the Athena SWAN Charter obtained in April 2013 and renewed in 2016</a:t>
            </a:r>
          </a:p>
          <a:p>
            <a:pPr marL="457200" indent="-457200">
              <a:lnSpc>
                <a:spcPct val="100000"/>
              </a:lnSpc>
              <a:buFont typeface="Wingdings" panose="05000000000000000000" pitchFamily="2" charset="2"/>
              <a:buChar char="§"/>
            </a:pPr>
            <a:r>
              <a:rPr lang="en-GB" sz="2200" dirty="0">
                <a:solidFill>
                  <a:srgbClr val="17336F"/>
                </a:solidFill>
              </a:rPr>
              <a:t>Newly refurbished building to create an inspiring, collaborative space for the School community. </a:t>
            </a:r>
          </a:p>
        </p:txBody>
      </p:sp>
      <p:sp>
        <p:nvSpPr>
          <p:cNvPr id="4" name="TextBox 3"/>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2</a:t>
            </a:fld>
            <a:endParaRPr lang="en-GB" dirty="0">
              <a:solidFill>
                <a:srgbClr val="17336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7988" y="2494760"/>
            <a:ext cx="2894012" cy="36175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788" y="0"/>
            <a:ext cx="4105737" cy="3284590"/>
          </a:xfrm>
          <a:prstGeom prst="rect">
            <a:avLst/>
          </a:prstGeom>
        </p:spPr>
      </p:pic>
    </p:spTree>
    <p:extLst>
      <p:ext uri="{BB962C8B-B14F-4D97-AF65-F5344CB8AC3E}">
        <p14:creationId xmlns:p14="http://schemas.microsoft.com/office/powerpoint/2010/main" val="3044584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3203B-BF3F-1442-87C0-AFAA41293A94}"/>
              </a:ext>
            </a:extLst>
          </p:cNvPr>
          <p:cNvSpPr>
            <a:spLocks noGrp="1"/>
          </p:cNvSpPr>
          <p:nvPr>
            <p:ph type="body" sz="quarter" idx="11"/>
          </p:nvPr>
        </p:nvSpPr>
        <p:spPr>
          <a:xfrm>
            <a:off x="957943" y="519113"/>
            <a:ext cx="10377713" cy="877887"/>
          </a:xfrm>
        </p:spPr>
        <p:txBody>
          <a:bodyPr/>
          <a:lstStyle/>
          <a:p>
            <a:r>
              <a:rPr lang="en-US" dirty="0" smtClean="0"/>
              <a:t>Grant income in the </a:t>
            </a:r>
            <a:r>
              <a:rPr lang="en-US" dirty="0" smtClean="0"/>
              <a:t>School</a:t>
            </a:r>
            <a:endParaRPr lang="en-US" dirty="0" smtClean="0"/>
          </a:p>
        </p:txBody>
      </p:sp>
      <p:sp>
        <p:nvSpPr>
          <p:cNvPr id="6" name="TextBox 5"/>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3</a:t>
            </a:fld>
            <a:endParaRPr lang="en-GB" dirty="0">
              <a:solidFill>
                <a:srgbClr val="17336F"/>
              </a:solidFill>
            </a:endParaRPr>
          </a:p>
        </p:txBody>
      </p:sp>
      <p:sp>
        <p:nvSpPr>
          <p:cNvPr id="11" name="Text Placeholder 2"/>
          <p:cNvSpPr>
            <a:spLocks noGrp="1"/>
          </p:cNvSpPr>
          <p:nvPr>
            <p:ph type="body" sz="quarter" idx="12"/>
          </p:nvPr>
        </p:nvSpPr>
        <p:spPr>
          <a:xfrm>
            <a:off x="479396" y="1270961"/>
            <a:ext cx="8389398" cy="4258076"/>
          </a:xfrm>
        </p:spPr>
        <p:txBody>
          <a:bodyPr/>
          <a:lstStyle/>
          <a:p>
            <a:pPr marL="342900" indent="-342900">
              <a:lnSpc>
                <a:spcPct val="100000"/>
              </a:lnSpc>
              <a:buFont typeface="Wingdings" panose="05000000000000000000" pitchFamily="2" charset="2"/>
              <a:buChar char="§"/>
            </a:pPr>
            <a:r>
              <a:rPr lang="en-GB" sz="2200" dirty="0" smtClean="0">
                <a:solidFill>
                  <a:srgbClr val="17336F"/>
                </a:solidFill>
              </a:rPr>
              <a:t>The School of Mathematical Sciences has a grant </a:t>
            </a:r>
            <a:r>
              <a:rPr lang="en-GB" sz="2200" dirty="0" smtClean="0">
                <a:solidFill>
                  <a:srgbClr val="17336F"/>
                </a:solidFill>
              </a:rPr>
              <a:t>portfolio </a:t>
            </a:r>
            <a:r>
              <a:rPr lang="en-GB" sz="2200" dirty="0" smtClean="0">
                <a:solidFill>
                  <a:srgbClr val="17336F"/>
                </a:solidFill>
              </a:rPr>
              <a:t>of about £</a:t>
            </a:r>
            <a:r>
              <a:rPr lang="en-GB" sz="2200" dirty="0" smtClean="0">
                <a:solidFill>
                  <a:srgbClr val="17336F"/>
                </a:solidFill>
              </a:rPr>
              <a:t>10.8M (Sept 2021).</a:t>
            </a:r>
            <a:endParaRPr lang="en-GB" sz="2200" dirty="0" smtClean="0">
              <a:solidFill>
                <a:srgbClr val="17336F"/>
              </a:solidFill>
            </a:endParaRPr>
          </a:p>
          <a:p>
            <a:pPr>
              <a:lnSpc>
                <a:spcPct val="100000"/>
              </a:lnSpc>
            </a:pPr>
            <a:endParaRPr lang="en-GB" sz="2200" dirty="0" smtClean="0">
              <a:solidFill>
                <a:srgbClr val="17336F"/>
              </a:solidFill>
            </a:endParaRPr>
          </a:p>
          <a:p>
            <a:pPr marL="342900" indent="-342900">
              <a:lnSpc>
                <a:spcPct val="100000"/>
              </a:lnSpc>
              <a:buFont typeface="Wingdings" panose="05000000000000000000" pitchFamily="2" charset="2"/>
              <a:buChar char="§"/>
            </a:pPr>
            <a:r>
              <a:rPr lang="en-GB" sz="2200" dirty="0" smtClean="0">
                <a:solidFill>
                  <a:srgbClr val="17336F"/>
                </a:solidFill>
              </a:rPr>
              <a:t>Funding sources include: </a:t>
            </a:r>
          </a:p>
          <a:p>
            <a:pPr marL="800100" lvl="1" indent="-342900">
              <a:lnSpc>
                <a:spcPct val="100000"/>
              </a:lnSpc>
              <a:buFont typeface="Wingdings" panose="05000000000000000000" pitchFamily="2" charset="2"/>
              <a:buChar char="§"/>
            </a:pPr>
            <a:r>
              <a:rPr lang="en-GB" sz="1800" dirty="0" smtClean="0">
                <a:solidFill>
                  <a:srgbClr val="17336F"/>
                </a:solidFill>
              </a:rPr>
              <a:t>Engineering and Physical Sciences Research Council (EPSRC)</a:t>
            </a:r>
          </a:p>
          <a:p>
            <a:pPr marL="800100" lvl="1" indent="-342900">
              <a:lnSpc>
                <a:spcPct val="100000"/>
              </a:lnSpc>
              <a:buFont typeface="Wingdings" panose="05000000000000000000" pitchFamily="2" charset="2"/>
              <a:buChar char="§"/>
            </a:pPr>
            <a:r>
              <a:rPr lang="en-GB" sz="1800" dirty="0" smtClean="0">
                <a:solidFill>
                  <a:srgbClr val="17336F"/>
                </a:solidFill>
              </a:rPr>
              <a:t>Science and Technology Facilities Council (STFC)</a:t>
            </a:r>
          </a:p>
          <a:p>
            <a:pPr marL="800100" lvl="1" indent="-342900">
              <a:lnSpc>
                <a:spcPct val="100000"/>
              </a:lnSpc>
              <a:buFont typeface="Wingdings" panose="05000000000000000000" pitchFamily="2" charset="2"/>
              <a:buChar char="§"/>
            </a:pPr>
            <a:r>
              <a:rPr lang="en-GB" sz="1800" dirty="0" smtClean="0">
                <a:solidFill>
                  <a:srgbClr val="17336F"/>
                </a:solidFill>
              </a:rPr>
              <a:t>European Commission</a:t>
            </a:r>
          </a:p>
          <a:p>
            <a:pPr marL="800100" lvl="1" indent="-342900">
              <a:lnSpc>
                <a:spcPct val="100000"/>
              </a:lnSpc>
              <a:buFont typeface="Wingdings" panose="05000000000000000000" pitchFamily="2" charset="2"/>
              <a:buChar char="§"/>
            </a:pPr>
            <a:r>
              <a:rPr lang="en-GB" sz="1800" dirty="0" smtClean="0">
                <a:solidFill>
                  <a:srgbClr val="17336F"/>
                </a:solidFill>
              </a:rPr>
              <a:t>Royal Society</a:t>
            </a:r>
          </a:p>
          <a:p>
            <a:pPr marL="800100" lvl="1" indent="-342900">
              <a:lnSpc>
                <a:spcPct val="100000"/>
              </a:lnSpc>
              <a:buFont typeface="Wingdings" panose="05000000000000000000" pitchFamily="2" charset="2"/>
              <a:buChar char="§"/>
            </a:pPr>
            <a:r>
              <a:rPr lang="en-GB" sz="1800" dirty="0" smtClean="0">
                <a:solidFill>
                  <a:srgbClr val="17336F"/>
                </a:solidFill>
              </a:rPr>
              <a:t>The </a:t>
            </a:r>
            <a:r>
              <a:rPr lang="en-GB" sz="1800" dirty="0" err="1" smtClean="0">
                <a:solidFill>
                  <a:srgbClr val="17336F"/>
                </a:solidFill>
              </a:rPr>
              <a:t>Leverhulme</a:t>
            </a:r>
            <a:r>
              <a:rPr lang="en-GB" sz="1800" dirty="0" smtClean="0">
                <a:solidFill>
                  <a:srgbClr val="17336F"/>
                </a:solidFill>
              </a:rPr>
              <a:t> Trust</a:t>
            </a:r>
          </a:p>
          <a:p>
            <a:pPr marL="800100" lvl="1" indent="-342900">
              <a:lnSpc>
                <a:spcPct val="100000"/>
              </a:lnSpc>
              <a:buFont typeface="Wingdings" panose="05000000000000000000" pitchFamily="2" charset="2"/>
              <a:buChar char="§"/>
            </a:pPr>
            <a:r>
              <a:rPr lang="en-GB" sz="1800" dirty="0" smtClean="0">
                <a:solidFill>
                  <a:srgbClr val="17336F"/>
                </a:solidFill>
              </a:rPr>
              <a:t>London Mathematical Society</a:t>
            </a:r>
          </a:p>
          <a:p>
            <a:pPr marL="800100" lvl="1" indent="-342900">
              <a:lnSpc>
                <a:spcPct val="100000"/>
              </a:lnSpc>
              <a:buFont typeface="Wingdings" panose="05000000000000000000" pitchFamily="2" charset="2"/>
              <a:buChar char="§"/>
            </a:pPr>
            <a:r>
              <a:rPr lang="en-GB" sz="1800" dirty="0" smtClean="0">
                <a:solidFill>
                  <a:srgbClr val="17336F"/>
                </a:solidFill>
              </a:rPr>
              <a:t>The Alan Turing Institute</a:t>
            </a:r>
          </a:p>
          <a:p>
            <a:pPr marL="800100" lvl="1" indent="-342900">
              <a:lnSpc>
                <a:spcPct val="100000"/>
              </a:lnSpc>
              <a:buFont typeface="Wingdings" panose="05000000000000000000" pitchFamily="2" charset="2"/>
              <a:buChar char="§"/>
            </a:pPr>
            <a:r>
              <a:rPr lang="en-GB" sz="1800" dirty="0">
                <a:solidFill>
                  <a:srgbClr val="17336F"/>
                </a:solidFill>
              </a:rPr>
              <a:t>Heilbronn Institute for Mathematical </a:t>
            </a:r>
            <a:r>
              <a:rPr lang="en-GB" sz="1800" dirty="0" smtClean="0">
                <a:solidFill>
                  <a:srgbClr val="17336F"/>
                </a:solidFill>
              </a:rPr>
              <a:t>Research</a:t>
            </a:r>
          </a:p>
          <a:p>
            <a:pPr marL="800100" lvl="1" indent="-342900">
              <a:lnSpc>
                <a:spcPct val="100000"/>
              </a:lnSpc>
              <a:buFont typeface="Wingdings" panose="05000000000000000000" pitchFamily="2" charset="2"/>
              <a:buChar char="§"/>
            </a:pPr>
            <a:endParaRPr lang="en-GB" sz="1800" dirty="0" smtClean="0">
              <a:solidFill>
                <a:srgbClr val="17336F"/>
              </a:solidFill>
            </a:endParaRPr>
          </a:p>
          <a:p>
            <a:pPr>
              <a:lnSpc>
                <a:spcPct val="100000"/>
              </a:lnSpc>
            </a:pPr>
            <a:endParaRPr lang="en-GB" sz="2200" dirty="0" smtClean="0">
              <a:solidFill>
                <a:srgbClr val="17336F"/>
              </a:solidFill>
            </a:endParaRPr>
          </a:p>
          <a:p>
            <a:pPr>
              <a:lnSpc>
                <a:spcPct val="100000"/>
              </a:lnSpc>
            </a:pPr>
            <a:endParaRPr lang="en-GB" sz="2200" dirty="0" smtClean="0">
              <a:solidFill>
                <a:srgbClr val="17336F"/>
              </a:solidFill>
            </a:endParaRPr>
          </a:p>
          <a:p>
            <a:pPr>
              <a:lnSpc>
                <a:spcPct val="100000"/>
              </a:lnSpc>
            </a:pPr>
            <a:endParaRPr lang="en-GB" sz="2200" dirty="0">
              <a:solidFill>
                <a:srgbClr val="17336F"/>
              </a:solidFill>
            </a:endParaRPr>
          </a:p>
          <a:p>
            <a:pPr>
              <a:lnSpc>
                <a:spcPct val="100000"/>
              </a:lnSpc>
            </a:pPr>
            <a:endParaRPr lang="en-GB" sz="2200" dirty="0">
              <a:solidFill>
                <a:srgbClr val="17336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490" y="1982417"/>
            <a:ext cx="2773176" cy="6943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471" y="4739035"/>
            <a:ext cx="2014800" cy="11282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229" y="4566181"/>
            <a:ext cx="2258971" cy="126502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6628" y="1744289"/>
            <a:ext cx="2404732" cy="120236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268" y="4376679"/>
            <a:ext cx="1974445" cy="164402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7620" y="1397000"/>
            <a:ext cx="2613760" cy="1756908"/>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5538" y="3303263"/>
            <a:ext cx="2643281" cy="88335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9549" y="3293944"/>
            <a:ext cx="3920857" cy="1223623"/>
          </a:xfrm>
          <a:prstGeom prst="rect">
            <a:avLst/>
          </a:prstGeom>
        </p:spPr>
      </p:pic>
    </p:spTree>
    <p:extLst>
      <p:ext uri="{BB962C8B-B14F-4D97-AF65-F5344CB8AC3E}">
        <p14:creationId xmlns:p14="http://schemas.microsoft.com/office/powerpoint/2010/main" val="3738673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883" y="502009"/>
            <a:ext cx="7561969" cy="560153"/>
          </a:xfrm>
          <a:prstGeom prst="rect">
            <a:avLst/>
          </a:prstGeom>
        </p:spPr>
        <p:txBody>
          <a:bodyPr wrap="square">
            <a:spAutoFit/>
          </a:bodyPr>
          <a:lstStyle/>
          <a:p>
            <a:r>
              <a:rPr lang="en-US" sz="3800" dirty="0" smtClean="0">
                <a:solidFill>
                  <a:srgbClr val="17336F"/>
                </a:solidFill>
                <a:latin typeface="Arial" panose="020B0604020202020204" pitchFamily="34" charset="0"/>
                <a:cs typeface="Arial" panose="020B0604020202020204" pitchFamily="34" charset="0"/>
              </a:rPr>
              <a:t>Postgraduate research students</a:t>
            </a:r>
            <a:endParaRPr lang="en-US" sz="3800" dirty="0">
              <a:solidFill>
                <a:srgbClr val="17336F"/>
              </a:solidFill>
              <a:latin typeface="Arial" panose="020B0604020202020204" pitchFamily="34" charset="0"/>
              <a:cs typeface="Arial" panose="020B0604020202020204" pitchFamily="34" charset="0"/>
            </a:endParaRPr>
          </a:p>
        </p:txBody>
      </p:sp>
      <p:sp>
        <p:nvSpPr>
          <p:cNvPr id="6" name="TextBox 5"/>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4</a:t>
            </a:fld>
            <a:endParaRPr lang="en-GB" dirty="0">
              <a:solidFill>
                <a:srgbClr val="17336F"/>
              </a:solidFill>
            </a:endParaRPr>
          </a:p>
        </p:txBody>
      </p:sp>
      <p:sp>
        <p:nvSpPr>
          <p:cNvPr id="8" name="Text Placeholder 2"/>
          <p:cNvSpPr>
            <a:spLocks noGrp="1"/>
          </p:cNvSpPr>
          <p:nvPr>
            <p:ph type="body" sz="quarter" idx="12"/>
          </p:nvPr>
        </p:nvSpPr>
        <p:spPr>
          <a:xfrm>
            <a:off x="479396" y="1270961"/>
            <a:ext cx="8389398" cy="4258076"/>
          </a:xfrm>
        </p:spPr>
        <p:txBody>
          <a:bodyPr/>
          <a:lstStyle/>
          <a:p>
            <a:pPr marL="342900" indent="-342900">
              <a:lnSpc>
                <a:spcPct val="100000"/>
              </a:lnSpc>
              <a:buFont typeface="Wingdings" panose="05000000000000000000" pitchFamily="2" charset="2"/>
              <a:buChar char="§"/>
            </a:pPr>
            <a:r>
              <a:rPr lang="en-GB" sz="2200" dirty="0" smtClean="0">
                <a:solidFill>
                  <a:srgbClr val="17336F"/>
                </a:solidFill>
              </a:rPr>
              <a:t>The School of Mathematical Sciences has postgraduate research community of about 80 students. </a:t>
            </a:r>
          </a:p>
          <a:p>
            <a:pPr>
              <a:lnSpc>
                <a:spcPct val="100000"/>
              </a:lnSpc>
            </a:pPr>
            <a:endParaRPr lang="en-GB" sz="2200" dirty="0" smtClean="0">
              <a:solidFill>
                <a:srgbClr val="17336F"/>
              </a:solidFill>
            </a:endParaRPr>
          </a:p>
          <a:p>
            <a:pPr marL="342900" indent="-342900">
              <a:lnSpc>
                <a:spcPct val="100000"/>
              </a:lnSpc>
              <a:buFont typeface="Wingdings" panose="05000000000000000000" pitchFamily="2" charset="2"/>
              <a:buChar char="§"/>
            </a:pPr>
            <a:r>
              <a:rPr lang="en-GB" sz="2200" dirty="0" smtClean="0">
                <a:solidFill>
                  <a:srgbClr val="17336F"/>
                </a:solidFill>
              </a:rPr>
              <a:t>Studentship funding sources include: </a:t>
            </a:r>
          </a:p>
          <a:p>
            <a:pPr marL="800100" lvl="1" indent="-342900">
              <a:lnSpc>
                <a:spcPct val="100000"/>
              </a:lnSpc>
              <a:buFont typeface="Wingdings" panose="05000000000000000000" pitchFamily="2" charset="2"/>
              <a:buChar char="§"/>
            </a:pPr>
            <a:r>
              <a:rPr lang="en-GB" sz="1800" dirty="0" smtClean="0">
                <a:solidFill>
                  <a:srgbClr val="17336F"/>
                </a:solidFill>
              </a:rPr>
              <a:t>Engineering and Physical Sciences Research Council (EPSRC)</a:t>
            </a:r>
          </a:p>
          <a:p>
            <a:pPr marL="800100" lvl="1" indent="-342900">
              <a:lnSpc>
                <a:spcPct val="100000"/>
              </a:lnSpc>
              <a:buFont typeface="Wingdings" panose="05000000000000000000" pitchFamily="2" charset="2"/>
              <a:buChar char="§"/>
            </a:pPr>
            <a:r>
              <a:rPr lang="en-GB" sz="1800" dirty="0" smtClean="0">
                <a:solidFill>
                  <a:srgbClr val="17336F"/>
                </a:solidFill>
              </a:rPr>
              <a:t>European Commission</a:t>
            </a:r>
          </a:p>
          <a:p>
            <a:pPr marL="800100" lvl="1" indent="-342900">
              <a:lnSpc>
                <a:spcPct val="100000"/>
              </a:lnSpc>
              <a:buFont typeface="Wingdings" panose="05000000000000000000" pitchFamily="2" charset="2"/>
              <a:buChar char="§"/>
            </a:pPr>
            <a:r>
              <a:rPr lang="en-GB" sz="1800" dirty="0" smtClean="0">
                <a:solidFill>
                  <a:srgbClr val="17336F"/>
                </a:solidFill>
              </a:rPr>
              <a:t>Royal Society</a:t>
            </a:r>
          </a:p>
          <a:p>
            <a:pPr marL="800100" lvl="1" indent="-342900">
              <a:lnSpc>
                <a:spcPct val="100000"/>
              </a:lnSpc>
              <a:buFont typeface="Wingdings" panose="05000000000000000000" pitchFamily="2" charset="2"/>
              <a:buChar char="§"/>
            </a:pPr>
            <a:r>
              <a:rPr lang="en-GB" sz="1800" dirty="0" smtClean="0">
                <a:solidFill>
                  <a:srgbClr val="17336F"/>
                </a:solidFill>
              </a:rPr>
              <a:t>The </a:t>
            </a:r>
            <a:r>
              <a:rPr lang="en-GB" sz="1800" dirty="0" err="1" smtClean="0">
                <a:solidFill>
                  <a:srgbClr val="17336F"/>
                </a:solidFill>
              </a:rPr>
              <a:t>Leverhulme</a:t>
            </a:r>
            <a:r>
              <a:rPr lang="en-GB" sz="1800" dirty="0" smtClean="0">
                <a:solidFill>
                  <a:srgbClr val="17336F"/>
                </a:solidFill>
              </a:rPr>
              <a:t> Trust</a:t>
            </a:r>
          </a:p>
          <a:p>
            <a:pPr marL="800100" lvl="1" indent="-342900">
              <a:lnSpc>
                <a:spcPct val="100000"/>
              </a:lnSpc>
              <a:buFont typeface="Wingdings" panose="05000000000000000000" pitchFamily="2" charset="2"/>
              <a:buChar char="§"/>
            </a:pPr>
            <a:r>
              <a:rPr lang="en-GB" sz="1800" dirty="0" smtClean="0">
                <a:solidFill>
                  <a:srgbClr val="17336F"/>
                </a:solidFill>
              </a:rPr>
              <a:t>Heilbronn </a:t>
            </a:r>
            <a:r>
              <a:rPr lang="en-GB" sz="1800" dirty="0">
                <a:solidFill>
                  <a:srgbClr val="17336F"/>
                </a:solidFill>
              </a:rPr>
              <a:t>Institute for Mathematical </a:t>
            </a:r>
            <a:r>
              <a:rPr lang="en-GB" sz="1800" dirty="0" smtClean="0">
                <a:solidFill>
                  <a:srgbClr val="17336F"/>
                </a:solidFill>
              </a:rPr>
              <a:t>Research</a:t>
            </a:r>
          </a:p>
          <a:p>
            <a:pPr marL="800100" lvl="1" indent="-342900">
              <a:lnSpc>
                <a:spcPct val="100000"/>
              </a:lnSpc>
              <a:buFont typeface="Wingdings" panose="05000000000000000000" pitchFamily="2" charset="2"/>
              <a:buChar char="§"/>
            </a:pPr>
            <a:r>
              <a:rPr lang="en-GB" sz="1800" dirty="0" smtClean="0">
                <a:solidFill>
                  <a:srgbClr val="17336F"/>
                </a:solidFill>
              </a:rPr>
              <a:t>QMUL mini Centre for Doctoral Training</a:t>
            </a:r>
          </a:p>
          <a:p>
            <a:pPr marL="800100" lvl="1" indent="-342900">
              <a:lnSpc>
                <a:spcPct val="100000"/>
              </a:lnSpc>
              <a:buFont typeface="Wingdings" panose="05000000000000000000" pitchFamily="2" charset="2"/>
              <a:buChar char="§"/>
            </a:pPr>
            <a:r>
              <a:rPr lang="en-GB" sz="1800" dirty="0" smtClean="0">
                <a:solidFill>
                  <a:srgbClr val="17336F"/>
                </a:solidFill>
              </a:rPr>
              <a:t>Government funding from Mexico (</a:t>
            </a:r>
            <a:r>
              <a:rPr lang="en-GB" sz="1800" dirty="0" err="1" smtClean="0">
                <a:solidFill>
                  <a:srgbClr val="17336F"/>
                </a:solidFill>
              </a:rPr>
              <a:t>Conacyt</a:t>
            </a:r>
            <a:r>
              <a:rPr lang="en-GB" sz="1800" dirty="0" smtClean="0">
                <a:solidFill>
                  <a:srgbClr val="17336F"/>
                </a:solidFill>
              </a:rPr>
              <a:t>), Saudi Arabia (KAU), Indonesia (LPDP), China (CSC), HEC (Pakistan</a:t>
            </a:r>
            <a:r>
              <a:rPr lang="en-GB" sz="1800" dirty="0">
                <a:solidFill>
                  <a:srgbClr val="17336F"/>
                </a:solidFill>
              </a:rPr>
              <a:t>), Algerian Ministry of Higher Education, Malaysian </a:t>
            </a:r>
            <a:r>
              <a:rPr lang="en-GB" sz="1800" dirty="0" err="1">
                <a:solidFill>
                  <a:srgbClr val="17336F"/>
                </a:solidFill>
              </a:rPr>
              <a:t>Govt</a:t>
            </a:r>
            <a:r>
              <a:rPr lang="en-GB" sz="1800" dirty="0">
                <a:solidFill>
                  <a:srgbClr val="17336F"/>
                </a:solidFill>
              </a:rPr>
              <a:t> &amp; International Islamic University Malaysia</a:t>
            </a:r>
          </a:p>
          <a:p>
            <a:pPr marL="800100" lvl="1" indent="-342900">
              <a:lnSpc>
                <a:spcPct val="100000"/>
              </a:lnSpc>
              <a:buFont typeface="Wingdings" panose="05000000000000000000" pitchFamily="2" charset="2"/>
              <a:buChar char="§"/>
            </a:pPr>
            <a:endParaRPr lang="en-GB" sz="1800" dirty="0">
              <a:solidFill>
                <a:srgbClr val="17336F"/>
              </a:solidFill>
            </a:endParaRPr>
          </a:p>
          <a:p>
            <a:pPr marL="800100" lvl="1" indent="-342900">
              <a:lnSpc>
                <a:spcPct val="100000"/>
              </a:lnSpc>
              <a:buFont typeface="Wingdings" panose="05000000000000000000" pitchFamily="2" charset="2"/>
              <a:buChar char="§"/>
            </a:pPr>
            <a:endParaRPr lang="en-GB" dirty="0">
              <a:solidFill>
                <a:schemeClr val="tx1"/>
              </a:solidFill>
            </a:endParaRPr>
          </a:p>
          <a:p>
            <a:pPr marL="800100" lvl="1" indent="-342900">
              <a:lnSpc>
                <a:spcPct val="100000"/>
              </a:lnSpc>
              <a:buFont typeface="Wingdings" panose="05000000000000000000" pitchFamily="2" charset="2"/>
              <a:buChar char="§"/>
            </a:pPr>
            <a:endParaRPr lang="en-GB" sz="1800" dirty="0" smtClean="0">
              <a:solidFill>
                <a:srgbClr val="17336F"/>
              </a:solidFill>
            </a:endParaRPr>
          </a:p>
          <a:p>
            <a:pPr>
              <a:lnSpc>
                <a:spcPct val="100000"/>
              </a:lnSpc>
            </a:pPr>
            <a:endParaRPr lang="en-GB" sz="2200" dirty="0" smtClean="0">
              <a:solidFill>
                <a:srgbClr val="17336F"/>
              </a:solidFill>
            </a:endParaRPr>
          </a:p>
          <a:p>
            <a:pPr>
              <a:lnSpc>
                <a:spcPct val="100000"/>
              </a:lnSpc>
            </a:pPr>
            <a:endParaRPr lang="en-GB" sz="2200" dirty="0" smtClean="0">
              <a:solidFill>
                <a:srgbClr val="17336F"/>
              </a:solidFill>
            </a:endParaRPr>
          </a:p>
          <a:p>
            <a:pPr>
              <a:lnSpc>
                <a:spcPct val="100000"/>
              </a:lnSpc>
            </a:pPr>
            <a:endParaRPr lang="en-GB" sz="2200" dirty="0">
              <a:solidFill>
                <a:srgbClr val="17336F"/>
              </a:solidFill>
            </a:endParaRPr>
          </a:p>
          <a:p>
            <a:pPr>
              <a:lnSpc>
                <a:spcPct val="100000"/>
              </a:lnSpc>
            </a:pPr>
            <a:endParaRPr lang="en-GB" sz="2200" dirty="0">
              <a:solidFill>
                <a:srgbClr val="17336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307" y="1881054"/>
            <a:ext cx="4556834" cy="3037889"/>
          </a:xfrm>
          <a:prstGeom prst="rect">
            <a:avLst/>
          </a:prstGeom>
        </p:spPr>
      </p:pic>
    </p:spTree>
    <p:extLst>
      <p:ext uri="{BB962C8B-B14F-4D97-AF65-F5344CB8AC3E}">
        <p14:creationId xmlns:p14="http://schemas.microsoft.com/office/powerpoint/2010/main" val="186152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59293" y="230820"/>
            <a:ext cx="5956917" cy="5406500"/>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marL="342900" indent="-342900" defTabSz="455952">
              <a:lnSpc>
                <a:spcPct val="150000"/>
              </a:lnSpc>
              <a:buFont typeface="Wingdings" panose="05000000000000000000" pitchFamily="2" charset="2"/>
              <a:buChar char="§"/>
            </a:pPr>
            <a:r>
              <a:rPr lang="en-GB" dirty="0" smtClean="0">
                <a:solidFill>
                  <a:srgbClr val="17336F"/>
                </a:solidFill>
              </a:rPr>
              <a:t>Algebra and Number Theory</a:t>
            </a:r>
          </a:p>
          <a:p>
            <a:pPr marL="342900" indent="-342900" defTabSz="455952">
              <a:lnSpc>
                <a:spcPct val="150000"/>
              </a:lnSpc>
              <a:buFont typeface="Wingdings" panose="05000000000000000000" pitchFamily="2" charset="2"/>
              <a:buChar char="§"/>
            </a:pPr>
            <a:r>
              <a:rPr lang="en-GB" dirty="0" err="1" smtClean="0">
                <a:solidFill>
                  <a:srgbClr val="17336F"/>
                </a:solidFill>
              </a:rPr>
              <a:t>Combinatorics</a:t>
            </a:r>
            <a:endParaRPr lang="en-GB" dirty="0" smtClean="0">
              <a:solidFill>
                <a:srgbClr val="17336F"/>
              </a:solidFill>
            </a:endParaRPr>
          </a:p>
          <a:p>
            <a:pPr marL="342900" indent="-342900" defTabSz="455952">
              <a:lnSpc>
                <a:spcPct val="150000"/>
              </a:lnSpc>
              <a:buFont typeface="Wingdings" panose="05000000000000000000" pitchFamily="2" charset="2"/>
              <a:buChar char="§"/>
            </a:pPr>
            <a:r>
              <a:rPr lang="en-GB" dirty="0" smtClean="0">
                <a:solidFill>
                  <a:srgbClr val="17336F"/>
                </a:solidFill>
              </a:rPr>
              <a:t>Complex Systems and Networks</a:t>
            </a:r>
          </a:p>
          <a:p>
            <a:pPr marL="342900" indent="-342900" defTabSz="455952">
              <a:lnSpc>
                <a:spcPct val="150000"/>
              </a:lnSpc>
              <a:buFont typeface="Wingdings" panose="05000000000000000000" pitchFamily="2" charset="2"/>
              <a:buChar char="§"/>
            </a:pPr>
            <a:r>
              <a:rPr lang="en-GB" dirty="0" smtClean="0">
                <a:solidFill>
                  <a:srgbClr val="17336F"/>
                </a:solidFill>
              </a:rPr>
              <a:t>Dynamical Systems and Statistical Physics</a:t>
            </a:r>
          </a:p>
          <a:p>
            <a:pPr marL="342900" indent="-342900" defTabSz="455952">
              <a:lnSpc>
                <a:spcPct val="150000"/>
              </a:lnSpc>
              <a:buFont typeface="Wingdings" panose="05000000000000000000" pitchFamily="2" charset="2"/>
              <a:buChar char="§"/>
            </a:pPr>
            <a:r>
              <a:rPr lang="en-GB" dirty="0" smtClean="0">
                <a:solidFill>
                  <a:srgbClr val="17336F"/>
                </a:solidFill>
              </a:rPr>
              <a:t>Geometry and Analysis</a:t>
            </a:r>
          </a:p>
          <a:p>
            <a:pPr marL="342900" indent="-342900" defTabSz="455952">
              <a:lnSpc>
                <a:spcPct val="150000"/>
              </a:lnSpc>
              <a:buFont typeface="Wingdings" panose="05000000000000000000" pitchFamily="2" charset="2"/>
              <a:buChar char="§"/>
            </a:pPr>
            <a:r>
              <a:rPr lang="en-GB" dirty="0">
                <a:solidFill>
                  <a:srgbClr val="17336F"/>
                </a:solidFill>
              </a:rPr>
              <a:t>Probability and </a:t>
            </a:r>
            <a:r>
              <a:rPr lang="en-GB" dirty="0" smtClean="0">
                <a:solidFill>
                  <a:srgbClr val="17336F"/>
                </a:solidFill>
              </a:rPr>
              <a:t>Applications</a:t>
            </a:r>
          </a:p>
          <a:p>
            <a:pPr marL="342900" indent="-342900" defTabSz="455952">
              <a:lnSpc>
                <a:spcPct val="150000"/>
              </a:lnSpc>
              <a:buFont typeface="Wingdings" panose="05000000000000000000" pitchFamily="2" charset="2"/>
              <a:buChar char="§"/>
            </a:pPr>
            <a:r>
              <a:rPr lang="en-GB" dirty="0" smtClean="0">
                <a:solidFill>
                  <a:srgbClr val="17336F"/>
                </a:solidFill>
              </a:rPr>
              <a:t>Statistics and Data Science</a:t>
            </a:r>
            <a:endParaRPr lang="en-GB" dirty="0" smtClean="0">
              <a:solidFill>
                <a:prstClr val="white"/>
              </a:solidFill>
            </a:endParaRPr>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5</a:t>
            </a:fld>
            <a:endParaRPr lang="en-GB" dirty="0">
              <a:solidFill>
                <a:srgbClr val="17336F"/>
              </a:solidFill>
            </a:endParaRPr>
          </a:p>
        </p:txBody>
      </p:sp>
      <p:sp>
        <p:nvSpPr>
          <p:cNvPr id="22" name="Text Placeholder 1"/>
          <p:cNvSpPr>
            <a:spLocks noGrp="1"/>
          </p:cNvSpPr>
          <p:nvPr>
            <p:ph type="body" sz="quarter" idx="11"/>
          </p:nvPr>
        </p:nvSpPr>
        <p:spPr>
          <a:xfrm>
            <a:off x="1437180" y="413286"/>
            <a:ext cx="4608513" cy="877887"/>
          </a:xfrm>
        </p:spPr>
        <p:txBody>
          <a:bodyPr/>
          <a:lstStyle/>
          <a:p>
            <a:r>
              <a:rPr lang="en-GB" dirty="0" smtClean="0"/>
              <a:t>Research Areas</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108" y="832017"/>
            <a:ext cx="5055648" cy="4044518"/>
          </a:xfrm>
          <a:prstGeom prst="rect">
            <a:avLst/>
          </a:prstGeom>
        </p:spPr>
      </p:pic>
    </p:spTree>
    <p:extLst>
      <p:ext uri="{BB962C8B-B14F-4D97-AF65-F5344CB8AC3E}">
        <p14:creationId xmlns:p14="http://schemas.microsoft.com/office/powerpoint/2010/main" val="1824330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40" y="230819"/>
            <a:ext cx="11638625"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r>
              <a:rPr lang="en-GB" dirty="0" smtClean="0"/>
              <a:t>Algebra </a:t>
            </a:r>
            <a:r>
              <a:rPr lang="en-GB" dirty="0"/>
              <a:t>has for decades been a strength of the school.  Historically, the focus was on group theory, but lately its scope had widened greatly and now extends into number theory. The work of the group is at the pure end of the spectrum, and is driven by </a:t>
            </a:r>
            <a:r>
              <a:rPr lang="en-GB" dirty="0" smtClean="0"/>
              <a:t>a quest </a:t>
            </a:r>
            <a:r>
              <a:rPr lang="en-GB" dirty="0"/>
              <a:t>for insight and beauty.  But in mathematics even the most the most theoretical pursuits have a habit of finding applications over the course of time.   </a:t>
            </a:r>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6</a:t>
            </a:fld>
            <a:endParaRPr lang="en-GB" dirty="0">
              <a:solidFill>
                <a:srgbClr val="17336F"/>
              </a:solidFill>
            </a:endParaRPr>
          </a:p>
        </p:txBody>
      </p:sp>
      <p:sp>
        <p:nvSpPr>
          <p:cNvPr id="22" name="Text Placeholder 1"/>
          <p:cNvSpPr>
            <a:spLocks noGrp="1"/>
          </p:cNvSpPr>
          <p:nvPr>
            <p:ph type="body" sz="quarter" idx="11"/>
          </p:nvPr>
        </p:nvSpPr>
        <p:spPr>
          <a:xfrm>
            <a:off x="1787557" y="333387"/>
            <a:ext cx="8543092" cy="877887"/>
          </a:xfrm>
        </p:spPr>
        <p:txBody>
          <a:bodyPr/>
          <a:lstStyle/>
          <a:p>
            <a:pPr algn="ctr"/>
            <a:r>
              <a:rPr lang="en-GB" dirty="0" smtClean="0"/>
              <a:t>Algebra and Number Theory</a:t>
            </a:r>
          </a:p>
          <a:p>
            <a:pPr algn="ctr"/>
            <a:endParaRPr lang="en-GB" dirty="0" smtClean="0"/>
          </a:p>
          <a:p>
            <a:pPr algn="ct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556" y="1056997"/>
            <a:ext cx="8572500" cy="2857500"/>
          </a:xfrm>
          <a:prstGeom prst="rect">
            <a:avLst/>
          </a:prstGeom>
        </p:spPr>
      </p:pic>
    </p:spTree>
    <p:extLst>
      <p:ext uri="{BB962C8B-B14F-4D97-AF65-F5344CB8AC3E}">
        <p14:creationId xmlns:p14="http://schemas.microsoft.com/office/powerpoint/2010/main" val="1948414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41" y="230819"/>
            <a:ext cx="11611992"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r>
              <a:rPr lang="en-GB" dirty="0" smtClean="0"/>
              <a:t>`</a:t>
            </a:r>
            <a:r>
              <a:rPr lang="en-GB" dirty="0"/>
              <a:t>Nudging’ is a topical concept in politics and the social sciences.  How can we design an environment in which self-interested individuals act towards a common good?  This question can be formalised mathematically, and rigorous answers obtained. This is the study of mechanism design which is one of several topics, often computationally informed, that are covered by the group.</a:t>
            </a:r>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7</a:t>
            </a:fld>
            <a:endParaRPr lang="en-GB" dirty="0">
              <a:solidFill>
                <a:srgbClr val="17336F"/>
              </a:solidFill>
            </a:endParaRPr>
          </a:p>
        </p:txBody>
      </p:sp>
      <p:sp>
        <p:nvSpPr>
          <p:cNvPr id="22" name="Text Placeholder 1"/>
          <p:cNvSpPr>
            <a:spLocks noGrp="1"/>
          </p:cNvSpPr>
          <p:nvPr>
            <p:ph type="body" sz="quarter" idx="11"/>
          </p:nvPr>
        </p:nvSpPr>
        <p:spPr>
          <a:xfrm>
            <a:off x="3228512" y="413286"/>
            <a:ext cx="5734974" cy="877887"/>
          </a:xfrm>
        </p:spPr>
        <p:txBody>
          <a:bodyPr/>
          <a:lstStyle/>
          <a:p>
            <a:pPr algn="ctr"/>
            <a:r>
              <a:rPr lang="en-GB" dirty="0" err="1" smtClean="0"/>
              <a:t>Combinatorics</a:t>
            </a:r>
            <a:endParaRPr lang="en-GB" dirty="0" smtClean="0"/>
          </a:p>
          <a:p>
            <a:pPr algn="ctr"/>
            <a:endParaRPr lang="en-GB" dirty="0" smtClean="0"/>
          </a:p>
          <a:p>
            <a:pPr algn="ct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21" y="1087501"/>
            <a:ext cx="6858957" cy="2734057"/>
          </a:xfrm>
          <a:prstGeom prst="rect">
            <a:avLst/>
          </a:prstGeom>
        </p:spPr>
      </p:pic>
    </p:spTree>
    <p:extLst>
      <p:ext uri="{BB962C8B-B14F-4D97-AF65-F5344CB8AC3E}">
        <p14:creationId xmlns:p14="http://schemas.microsoft.com/office/powerpoint/2010/main" val="71174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40" y="230819"/>
            <a:ext cx="11594237"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r>
              <a:rPr lang="en-GB" dirty="0" smtClean="0"/>
              <a:t>Complex </a:t>
            </a:r>
            <a:r>
              <a:rPr lang="en-GB" dirty="0"/>
              <a:t>networks abound in the modern world, in the study of social interactions, the internet, and the biology of the living cell.  Despite the wide variety of application areas, it is possible to abstract common structures and principles.   The group develops models for complex networks and examines their dynamics, in order to achieve deeper understanding and make informed predictions. </a:t>
            </a:r>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8</a:t>
            </a:fld>
            <a:endParaRPr lang="en-GB" dirty="0">
              <a:solidFill>
                <a:srgbClr val="17336F"/>
              </a:solidFill>
            </a:endParaRPr>
          </a:p>
        </p:txBody>
      </p:sp>
      <p:sp>
        <p:nvSpPr>
          <p:cNvPr id="22" name="Text Placeholder 1"/>
          <p:cNvSpPr>
            <a:spLocks noGrp="1"/>
          </p:cNvSpPr>
          <p:nvPr>
            <p:ph type="body" sz="quarter" idx="11"/>
          </p:nvPr>
        </p:nvSpPr>
        <p:spPr>
          <a:xfrm>
            <a:off x="1939956" y="435955"/>
            <a:ext cx="7896501" cy="877887"/>
          </a:xfrm>
        </p:spPr>
        <p:txBody>
          <a:bodyPr/>
          <a:lstStyle/>
          <a:p>
            <a:pPr algn="ctr"/>
            <a:r>
              <a:rPr lang="en-GB" dirty="0"/>
              <a:t>Complex Systems and Networks</a:t>
            </a:r>
          </a:p>
          <a:p>
            <a:pPr algn="ct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956" y="1093152"/>
            <a:ext cx="7896501" cy="2632167"/>
          </a:xfrm>
          <a:prstGeom prst="rect">
            <a:avLst/>
          </a:prstGeom>
        </p:spPr>
      </p:pic>
    </p:spTree>
    <p:extLst>
      <p:ext uri="{BB962C8B-B14F-4D97-AF65-F5344CB8AC3E}">
        <p14:creationId xmlns:p14="http://schemas.microsoft.com/office/powerpoint/2010/main" val="211626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81740" y="230819"/>
            <a:ext cx="11620870" cy="5699463"/>
          </a:xfrm>
          <a:prstGeom prst="roundRect">
            <a:avLst/>
          </a:prstGeom>
        </p:spPr>
        <p:style>
          <a:lnRef idx="2">
            <a:schemeClr val="dk1"/>
          </a:lnRef>
          <a:fillRef idx="1">
            <a:schemeClr val="lt1"/>
          </a:fillRef>
          <a:effectRef idx="0">
            <a:schemeClr val="dk1"/>
          </a:effectRef>
          <a:fontRef idx="minor">
            <a:schemeClr val="dk1"/>
          </a:fontRef>
        </p:style>
        <p:txBody>
          <a:bodyPr lIns="91192" tIns="45595" rIns="91192" bIns="45595" rtlCol="0" anchor="ctr"/>
          <a:lstStyle/>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smtClean="0"/>
          </a:p>
          <a:p>
            <a:pPr>
              <a:lnSpc>
                <a:spcPct val="150000"/>
              </a:lnSpc>
            </a:pPr>
            <a:endParaRPr lang="en-GB" dirty="0"/>
          </a:p>
          <a:p>
            <a:pPr>
              <a:lnSpc>
                <a:spcPct val="150000"/>
              </a:lnSpc>
            </a:pPr>
            <a:r>
              <a:rPr lang="en-GB" dirty="0" smtClean="0"/>
              <a:t>A </a:t>
            </a:r>
            <a:r>
              <a:rPr lang="en-GB" dirty="0"/>
              <a:t>central theme in physics is the idea that simple interactions between large numbers of particles or actors may result in complex macroscopic effects.  Physics provides tools to understand these macroscopic effects without modelling every detail (which would be infeasible).  At Queen Mary, these physical insights are applied in a wide range of situations which often go beyond traditional physics:  packing of irregular objects such as tablets in a bottle, the foraging behaviour of </a:t>
            </a:r>
            <a:r>
              <a:rPr lang="en-GB" dirty="0" smtClean="0"/>
              <a:t>insects</a:t>
            </a:r>
            <a:r>
              <a:rPr lang="en-GB" dirty="0"/>
              <a:t>.</a:t>
            </a:r>
          </a:p>
          <a:p>
            <a:pPr>
              <a:lnSpc>
                <a:spcPct val="150000"/>
              </a:lnSpc>
            </a:pPr>
            <a:endParaRPr lang="en-GB" dirty="0"/>
          </a:p>
        </p:txBody>
      </p:sp>
      <p:sp>
        <p:nvSpPr>
          <p:cNvPr id="17" name="TextBox 16"/>
          <p:cNvSpPr txBox="1"/>
          <p:nvPr/>
        </p:nvSpPr>
        <p:spPr>
          <a:xfrm>
            <a:off x="11434438" y="6338656"/>
            <a:ext cx="674703" cy="338554"/>
          </a:xfrm>
          <a:prstGeom prst="rect">
            <a:avLst/>
          </a:prstGeom>
          <a:noFill/>
        </p:spPr>
        <p:txBody>
          <a:bodyPr wrap="square" rtlCol="0">
            <a:spAutoFit/>
          </a:bodyPr>
          <a:lstStyle/>
          <a:p>
            <a:fld id="{234A82D3-5A60-4207-99F9-2F08E7990696}" type="slidenum">
              <a:rPr lang="en-GB" smtClean="0">
                <a:solidFill>
                  <a:srgbClr val="17336F"/>
                </a:solidFill>
              </a:rPr>
              <a:t>9</a:t>
            </a:fld>
            <a:endParaRPr lang="en-GB" dirty="0">
              <a:solidFill>
                <a:srgbClr val="17336F"/>
              </a:solidFill>
            </a:endParaRPr>
          </a:p>
        </p:txBody>
      </p:sp>
      <p:sp>
        <p:nvSpPr>
          <p:cNvPr id="22" name="Text Placeholder 1"/>
          <p:cNvSpPr>
            <a:spLocks noGrp="1"/>
          </p:cNvSpPr>
          <p:nvPr>
            <p:ph type="body" sz="quarter" idx="11"/>
          </p:nvPr>
        </p:nvSpPr>
        <p:spPr>
          <a:xfrm>
            <a:off x="763480" y="315632"/>
            <a:ext cx="10573304" cy="877887"/>
          </a:xfrm>
        </p:spPr>
        <p:txBody>
          <a:bodyPr/>
          <a:lstStyle/>
          <a:p>
            <a:pPr algn="ctr"/>
            <a:r>
              <a:rPr lang="en-GB" dirty="0"/>
              <a:t>Dynamical Systems </a:t>
            </a:r>
            <a:r>
              <a:rPr lang="en-GB" dirty="0" smtClean="0"/>
              <a:t>and Statistical </a:t>
            </a:r>
            <a:r>
              <a:rPr lang="en-GB" dirty="0"/>
              <a:t>Physics </a:t>
            </a:r>
          </a:p>
          <a:p>
            <a:endParaRPr lang="en-GB" dirty="0" smtClean="0"/>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279" y="919722"/>
            <a:ext cx="6915704" cy="2565503"/>
          </a:xfrm>
          <a:prstGeom prst="rect">
            <a:avLst/>
          </a:prstGeom>
        </p:spPr>
      </p:pic>
    </p:spTree>
    <p:extLst>
      <p:ext uri="{BB962C8B-B14F-4D97-AF65-F5344CB8AC3E}">
        <p14:creationId xmlns:p14="http://schemas.microsoft.com/office/powerpoint/2010/main" val="349004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4430</TotalTime>
  <Words>794</Words>
  <Application>Microsoft Office PowerPoint</Application>
  <PresentationFormat>Widescreen</PresentationFormat>
  <Paragraphs>133</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Source Sans Pro</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Elisa Piccaro</cp:lastModifiedBy>
  <cp:revision>405</cp:revision>
  <dcterms:modified xsi:type="dcterms:W3CDTF">2021-09-03T08:25:55Z</dcterms:modified>
</cp:coreProperties>
</file>