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9" r:id="rId3"/>
    <p:sldId id="280" r:id="rId4"/>
    <p:sldId id="605" r:id="rId5"/>
    <p:sldId id="601" r:id="rId6"/>
    <p:sldId id="609" r:id="rId7"/>
    <p:sldId id="606" r:id="rId8"/>
    <p:sldId id="611" r:id="rId9"/>
    <p:sldId id="608" r:id="rId10"/>
    <p:sldId id="622" r:id="rId11"/>
    <p:sldId id="373" r:id="rId12"/>
    <p:sldId id="375" r:id="rId13"/>
    <p:sldId id="621" r:id="rId14"/>
    <p:sldId id="624" r:id="rId15"/>
    <p:sldId id="6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1E727-8E70-45A5-8515-462029C0AE4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23569-EC9B-4339-927B-2B4D25EF9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2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C37F-75AC-4FA3-94CA-6486EA0FE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850C3-5B58-4749-A0DC-496F87EC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97BFC-4D50-4ED3-B72F-38651266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1478B-4B92-4C0B-9E8F-41CA2C4F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9B275-1890-4859-B884-12E9948D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41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D7D4-ACFD-431D-B1CD-2504A7D2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8825FE-D1CD-4829-983E-3B30677BE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2E37-0BDE-4650-8F52-1C2032D1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D9CA7-142E-4453-B80B-518669CA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8B22B-F4E6-4D73-A097-7DEF0908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5E4EB-93BA-4D4A-A4BE-B42CE5B07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5960A-98F3-45EA-B178-25ED10010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99441-3F11-4D3F-B4E0-A2A1FCB8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4CF8C-FFAD-4C0D-91CF-D2A80D47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FEDAE-B399-48E1-99F9-A19D4A58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3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11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9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249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09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15958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197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600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14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3452-9AE5-471E-9C3F-D6574C69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91C5-22C1-4D1D-82F1-44ED1605D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3B9BD-01B7-4D8A-A245-CAE0B52F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9C57-5842-4F03-8D5C-87545C44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41999-29A5-4FEC-A4E8-2F847145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28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688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459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539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2000" b="0" strike="noStrike" spc="-1">
              <a:solidFill>
                <a:srgbClr val="1CAADE"/>
              </a:solidFill>
              <a:uFill>
                <a:solidFill>
                  <a:srgbClr val="FFFFFF"/>
                </a:solidFill>
              </a:uFill>
              <a:latin typeface="Trade Gothic LT Std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78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1F20-B8E0-4FA7-B60E-9DAD9A20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00D8A-E3D8-4C3E-8CD7-022C81041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EE90-36FC-427E-A910-1D47BCF5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48CF-5102-4D4D-88BD-89B6EA1E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714F6-ACFE-4FCB-9BA7-3F2C5098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9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9CAB-7393-4739-ABA4-33E053DC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97E22-8DB2-41C4-8371-C33D45794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9FB55-2966-4748-A884-2849906A1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2EFFE-3A32-48FE-AC0E-9FCC819F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8F6F5-FA07-4FBE-8CCC-573E317A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EB0E3-FA22-419A-9F84-CC07084E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D1E9-0059-4410-B56C-4B74756E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5D606-633E-422C-9BD3-1A93B8E9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E684B-23D3-4F00-B1C5-9181EDE5D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5C0F1-2B42-4C2F-A31F-F92F4C93D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FD82F-8FF0-4D1F-90C0-3D3D92494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714B7-AE8E-4027-BADA-893E2E71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89034-3148-490A-9643-4A05232E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B3194-1711-43D1-94E6-D4CAC398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4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BDCE-7A09-48FE-8E47-9C64C056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498774-DF1E-405E-83B6-A5B4B5B4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CD22A-448F-4C5E-B695-72F1A7CC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8306-3521-48A6-A2D8-022419E0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6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8DB73-9CDC-412E-A24B-58D1E869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DB0E8-DECF-481C-B435-573D92503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450DB-11E9-4810-8A42-3D9621DC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2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2A78-CC1A-41FB-ABD3-E0331054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ECA46-46C8-4FB7-B741-6E57400F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5FEC6-D9C5-4C56-A126-50ECFDF0A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A891D-FABC-4794-B45D-70551853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48C08-FBA4-45CE-BCB8-A7A10E66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A3B27-EC29-4942-8CAD-1D0E875A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2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F36C-606F-4CD0-B3EE-58BF1F61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76603-9066-4516-BD90-8F723E906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5B5E8-D87F-42D8-9805-68D8C2BF6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A7477-A868-42EE-99FD-21B7D07D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1E55A-C0EB-4282-8D42-52C53FBB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17825-EA60-40BB-8FA6-12782C0B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30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E82F6-E0D7-48D2-88BB-35AF8ECA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2C3D-0ADD-474B-AB2E-41413B831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A203F-4B6B-4FCC-BC82-042F85318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1C960-CE06-4A03-AD86-5F3599D3206D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AF35-5CCB-4358-894E-0631815DD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D9584-682B-4FA3-9639-4D0D77D43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CEBF8-6272-4DC2-B4E3-C0E33B7CB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6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220680"/>
            <a:ext cx="1219176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0" y="0"/>
            <a:ext cx="12191760" cy="36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173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324080" y="3338640"/>
            <a:ext cx="7032240" cy="7250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5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GB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5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GB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5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GB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5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GB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5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GB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5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GB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5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Level[Title]</a:t>
            </a:r>
            <a:endParaRPr lang="en-GB" sz="5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349280" y="4229280"/>
            <a:ext cx="6359040" cy="85068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Level[sub title]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2"/>
          <p:cNvPicPr/>
          <p:nvPr/>
        </p:nvPicPr>
        <p:blipFill>
          <a:blip r:embed="rId14"/>
          <a:stretch/>
        </p:blipFill>
        <p:spPr>
          <a:xfrm>
            <a:off x="1450800" y="620640"/>
            <a:ext cx="5835960" cy="1982880"/>
          </a:xfrm>
          <a:prstGeom prst="rect">
            <a:avLst/>
          </a:prstGeom>
          <a:ln>
            <a:noFill/>
          </a:ln>
        </p:spPr>
      </p:pic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2000" b="0" strike="noStrike" spc="-1">
                <a:solidFill>
                  <a:srgbClr val="1CAADE"/>
                </a:solidFill>
                <a:uFill>
                  <a:solidFill>
                    <a:srgbClr val="FFFFFF"/>
                  </a:solidFill>
                </a:uFill>
                <a:latin typeface="Trade Gothic LT Std"/>
              </a:rPr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36414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qmul.ac.uk/deri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324080" y="3311371"/>
            <a:ext cx="8796464" cy="75230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GB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DERI (short) update</a:t>
            </a:r>
          </a:p>
          <a:p>
            <a:endParaRPr lang="en-GB" sz="4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GB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22 June 2021</a:t>
            </a:r>
            <a:endParaRPr lang="en-GB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EE0BF5-54FA-4B83-BFCC-4EA20A0C1FA8}"/>
              </a:ext>
            </a:extLst>
          </p:cNvPr>
          <p:cNvSpPr/>
          <p:nvPr/>
        </p:nvSpPr>
        <p:spPr>
          <a:xfrm>
            <a:off x="1971040" y="2072640"/>
            <a:ext cx="6756400" cy="853440"/>
          </a:xfrm>
          <a:prstGeom prst="rect">
            <a:avLst/>
          </a:prstGeom>
          <a:solidFill>
            <a:srgbClr val="173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02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9D1C69-D29D-4C23-A234-97ADE626952F}"/>
              </a:ext>
            </a:extLst>
          </p:cNvPr>
          <p:cNvSpPr txBox="1"/>
          <p:nvPr/>
        </p:nvSpPr>
        <p:spPr>
          <a:xfrm>
            <a:off x="531415" y="6211669"/>
            <a:ext cx="484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NVIDIA is asking us if we have any use cases?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2318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E2231-2AC0-42CD-81D8-0703092E5A28}"/>
              </a:ext>
            </a:extLst>
          </p:cNvPr>
          <p:cNvSpPr txBox="1"/>
          <p:nvPr/>
        </p:nvSpPr>
        <p:spPr>
          <a:xfrm>
            <a:off x="531415" y="4969235"/>
            <a:ext cx="116605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DINPro-Regular"/>
              </a:rPr>
              <a:t>NVIDIA superc</a:t>
            </a:r>
            <a:r>
              <a:rPr lang="en-US" sz="2000" dirty="0">
                <a:solidFill>
                  <a:srgbClr val="000000"/>
                </a:solidFill>
                <a:latin typeface="DINPro-Regular"/>
              </a:rPr>
              <a:t>omputer f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NPro-Regular"/>
              </a:rPr>
              <a:t>or healthcare researchers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DINPro-Regular"/>
              </a:rPr>
              <a:t>400 petaflops of AI performance and 8 petaflops of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DINPro-Regular"/>
              </a:rPr>
              <a:t>Linpack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DINPro-Regular"/>
              </a:rPr>
              <a:t> performance</a:t>
            </a:r>
            <a:endParaRPr lang="en-US" sz="2000" dirty="0">
              <a:solidFill>
                <a:srgbClr val="000000"/>
              </a:solidFill>
              <a:latin typeface="DINPro-Regular"/>
            </a:endParaRPr>
          </a:p>
          <a:p>
            <a:r>
              <a:rPr lang="en-US" sz="2000" dirty="0">
                <a:solidFill>
                  <a:srgbClr val="000000"/>
                </a:solidFill>
                <a:latin typeface="DINPro-Regular"/>
              </a:rPr>
              <a:t>Should be operational soon – unveiling on 7 July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C6D45-A2FB-4796-9EE8-736E3444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48" y="144935"/>
            <a:ext cx="9436952" cy="42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1E2231-2AC0-42CD-81D8-0703092E5A28}"/>
              </a:ext>
            </a:extLst>
          </p:cNvPr>
          <p:cNvSpPr txBox="1"/>
          <p:nvPr/>
        </p:nvSpPr>
        <p:spPr>
          <a:xfrm>
            <a:off x="438171" y="1476462"/>
            <a:ext cx="1079468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DINPro-Regular"/>
              </a:rPr>
              <a:t>Law + AI sandpit </a:t>
            </a:r>
            <a:r>
              <a:rPr lang="en-US" dirty="0">
                <a:solidFill>
                  <a:srgbClr val="000000"/>
                </a:solidFill>
                <a:latin typeface="DINPro-Regular"/>
              </a:rPr>
              <a:t>(Feb)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DINPro-Regular"/>
              </a:rPr>
              <a:t>EECS, Law – UKRI Trustworthy Autonomous Systems (TAS) call</a:t>
            </a: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r>
              <a:rPr lang="en-US" b="1" dirty="0">
                <a:solidFill>
                  <a:srgbClr val="000000"/>
                </a:solidFill>
                <a:latin typeface="DINPro-Regular"/>
              </a:rPr>
              <a:t>FinTech workshop </a:t>
            </a:r>
            <a:r>
              <a:rPr lang="en-US" dirty="0">
                <a:solidFill>
                  <a:srgbClr val="000000"/>
                </a:solidFill>
                <a:latin typeface="DINPro-Regular"/>
              </a:rPr>
              <a:t>(last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DINPro-Regular"/>
              </a:rPr>
              <a:t>13 companies, academics in EECS, SMS, SEF, SBM, Law</a:t>
            </a: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r>
              <a:rPr lang="en-US" dirty="0">
                <a:solidFill>
                  <a:srgbClr val="000000"/>
                </a:solidFill>
                <a:latin typeface="DINPro-Regular"/>
              </a:rPr>
              <a:t>Next</a:t>
            </a:r>
            <a:r>
              <a:rPr lang="en-US">
                <a:solidFill>
                  <a:srgbClr val="000000"/>
                </a:solidFill>
                <a:latin typeface="DINPro-Regular"/>
              </a:rPr>
              <a:t>:  Planning </a:t>
            </a:r>
            <a:r>
              <a:rPr lang="en-US" dirty="0">
                <a:solidFill>
                  <a:srgbClr val="000000"/>
                </a:solidFill>
                <a:latin typeface="DINPro-Regular"/>
              </a:rPr>
              <a:t>AI in healthcare sandpit in the fall </a:t>
            </a:r>
          </a:p>
          <a:p>
            <a:endParaRPr lang="en-US" dirty="0">
              <a:solidFill>
                <a:srgbClr val="000000"/>
              </a:solidFill>
              <a:latin typeface="DINPro-Regular"/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DINPro-Regular"/>
              </a:rPr>
              <a:t> 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6FC6F-BC78-4E72-95E2-71541ABC80C3}"/>
              </a:ext>
            </a:extLst>
          </p:cNvPr>
          <p:cNvSpPr txBox="1"/>
          <p:nvPr/>
        </p:nvSpPr>
        <p:spPr>
          <a:xfrm>
            <a:off x="781050" y="342900"/>
            <a:ext cx="50289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Sandpits and other activities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B8884-2C77-4E32-89AF-C6162B2A2B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3347" y="3146311"/>
            <a:ext cx="621522" cy="621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AE6D0-76FA-4DF6-9FE1-9589EEA863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746" y="3225715"/>
            <a:ext cx="482481" cy="482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7702E-2383-4D95-B0DA-481433F821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362" y="3238222"/>
            <a:ext cx="1135228" cy="447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1154B-C37E-43F6-A066-AB4A56C36F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46" y="4490968"/>
            <a:ext cx="639868" cy="648400"/>
          </a:xfrm>
          <a:prstGeom prst="rect">
            <a:avLst/>
          </a:prstGeom>
        </p:spPr>
      </p:pic>
      <p:pic>
        <p:nvPicPr>
          <p:cNvPr id="10" name="Picture 2" descr="WealthKernel - The Wealth Mosaic">
            <a:extLst>
              <a:ext uri="{FF2B5EF4-FFF2-40B4-BE49-F238E27FC236}">
                <a16:creationId xmlns:a16="http://schemas.microsoft.com/office/drawing/2014/main" id="{EED612FE-060A-4C5B-A453-21097BC0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69" y="3948071"/>
            <a:ext cx="752834" cy="55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DB313E-8E3E-481C-A4C4-60F74E0FF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6720" y="3988568"/>
            <a:ext cx="952177" cy="447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42EB60-07CF-4272-9F42-EBCE90FC0D1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782" y="4618611"/>
            <a:ext cx="1121661" cy="473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9C4FA2-B72A-41F4-9947-A39C5C39AA3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3698" y="4592369"/>
            <a:ext cx="674652" cy="655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7C4221-471A-4A6E-B9C5-EB1ADAF5B4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9991" y="4515273"/>
            <a:ext cx="661676" cy="655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D10CA4-3EF8-43CB-A410-54B68E09F76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4845" y="3246540"/>
            <a:ext cx="757706" cy="511505"/>
          </a:xfrm>
          <a:prstGeom prst="rect">
            <a:avLst/>
          </a:prstGeom>
        </p:spPr>
      </p:pic>
      <p:pic>
        <p:nvPicPr>
          <p:cNvPr id="16" name="Picture 2" descr="A Complete Wise Review in 2021: Cheap, but are they safe?">
            <a:extLst>
              <a:ext uri="{FF2B5EF4-FFF2-40B4-BE49-F238E27FC236}">
                <a16:creationId xmlns:a16="http://schemas.microsoft.com/office/drawing/2014/main" id="{01600025-6B89-422D-95D5-2D39C0DD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16" y="3289619"/>
            <a:ext cx="1040782" cy="3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trade: Commission-free stock trading and investment app">
            <a:extLst>
              <a:ext uri="{FF2B5EF4-FFF2-40B4-BE49-F238E27FC236}">
                <a16:creationId xmlns:a16="http://schemas.microsoft.com/office/drawing/2014/main" id="{D41609F4-0DA5-43FE-90E6-DE94C331A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7" y="3948071"/>
            <a:ext cx="1107706" cy="2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9750A1-6655-40BC-B99F-91EC6A6649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9190" y="3862024"/>
            <a:ext cx="641602" cy="6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1E2231-2AC0-42CD-81D8-0703092E5A28}"/>
              </a:ext>
            </a:extLst>
          </p:cNvPr>
          <p:cNvSpPr txBox="1"/>
          <p:nvPr/>
        </p:nvSpPr>
        <p:spPr>
          <a:xfrm>
            <a:off x="874399" y="3244334"/>
            <a:ext cx="6365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INPro-Regular"/>
                <a:hlinkClick r:id="rId2"/>
              </a:rPr>
              <a:t>https://www.qmul.ac.uk/deri/</a:t>
            </a:r>
            <a:r>
              <a:rPr lang="en-US" dirty="0">
                <a:solidFill>
                  <a:srgbClr val="000000"/>
                </a:solidFill>
                <a:latin typeface="DINPro-Regular"/>
              </a:rPr>
              <a:t> 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6FC6F-BC78-4E72-95E2-71541ABC80C3}"/>
              </a:ext>
            </a:extLst>
          </p:cNvPr>
          <p:cNvSpPr txBox="1"/>
          <p:nvPr/>
        </p:nvSpPr>
        <p:spPr>
          <a:xfrm>
            <a:off x="781050" y="342900"/>
            <a:ext cx="15753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Website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9EEEA-B969-4FE3-8DDB-342F7B5F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20" y="0"/>
            <a:ext cx="7025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86FC6F-BC78-4E72-95E2-71541ABC80C3}"/>
              </a:ext>
            </a:extLst>
          </p:cNvPr>
          <p:cNvSpPr txBox="1"/>
          <p:nvPr/>
        </p:nvSpPr>
        <p:spPr>
          <a:xfrm>
            <a:off x="781050" y="342900"/>
            <a:ext cx="12472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Turing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8EC27-603F-43BF-96FE-F96807DC2CA9}"/>
              </a:ext>
            </a:extLst>
          </p:cNvPr>
          <p:cNvSpPr txBox="1"/>
          <p:nvPr/>
        </p:nvSpPr>
        <p:spPr>
          <a:xfrm>
            <a:off x="438171" y="1476462"/>
            <a:ext cx="1079468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New Turing Fellowship call, </a:t>
            </a:r>
            <a:r>
              <a:rPr lang="en-US" sz="2000" b="1" dirty="0">
                <a:solidFill>
                  <a:srgbClr val="000000"/>
                </a:solidFill>
              </a:rPr>
              <a:t>closes 23 June (tomorrow!)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Existing Fellows must reapply to be considered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Opportunity for new Fellows to join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Selection panel in July chaired by Andrew Livingston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GB" sz="2000" dirty="0"/>
              <a:t>IADS / DERI have merged seminar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Michael Farber talk (Thursday)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Luca Rossi (15 July)</a:t>
            </a:r>
          </a:p>
          <a:p>
            <a:endParaRPr lang="en-GB" sz="2000" dirty="0"/>
          </a:p>
          <a:p>
            <a:r>
              <a:rPr lang="en-GB" sz="2000" dirty="0"/>
              <a:t>Greg to pick up Turing University Lead role from Michael Farber (term ending 30 June) </a:t>
            </a:r>
          </a:p>
        </p:txBody>
      </p:sp>
    </p:spTree>
    <p:extLst>
      <p:ext uri="{BB962C8B-B14F-4D97-AF65-F5344CB8AC3E}">
        <p14:creationId xmlns:p14="http://schemas.microsoft.com/office/powerpoint/2010/main" val="315476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86FC6F-BC78-4E72-95E2-71541ABC80C3}"/>
              </a:ext>
            </a:extLst>
          </p:cNvPr>
          <p:cNvSpPr txBox="1"/>
          <p:nvPr/>
        </p:nvSpPr>
        <p:spPr>
          <a:xfrm>
            <a:off x="5121021" y="2982724"/>
            <a:ext cx="19499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Thank you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05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27B65-E08E-4DFA-8518-2635FC800A54}"/>
              </a:ext>
            </a:extLst>
          </p:cNvPr>
          <p:cNvSpPr txBox="1"/>
          <p:nvPr/>
        </p:nvSpPr>
        <p:spPr>
          <a:xfrm>
            <a:off x="781050" y="342900"/>
            <a:ext cx="78693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Digital Environment Research Institute (DERI)</a:t>
            </a:r>
          </a:p>
          <a:p>
            <a:endParaRPr lang="en-GB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9D1C69-D29D-4C23-A234-97ADE626952F}"/>
              </a:ext>
            </a:extLst>
          </p:cNvPr>
          <p:cNvSpPr txBox="1"/>
          <p:nvPr/>
        </p:nvSpPr>
        <p:spPr>
          <a:xfrm>
            <a:off x="781050" y="1235452"/>
            <a:ext cx="11480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University Research Institute (URI) dedicated to advancing digital and data science research at Queen Mary. 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Drive progress amplifying existing work and forming new cross-cutting interdisciplinary collaborations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Further grow the ecosystem around QM’s expertise in digital and data science technologies and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Form strong links externally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Coordinate events, talks, workshops, sandpits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Leverage physical space</a:t>
            </a:r>
          </a:p>
          <a:p>
            <a:pPr algn="just"/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047BD-B907-4DB9-A775-6F79A99D135D}"/>
              </a:ext>
            </a:extLst>
          </p:cNvPr>
          <p:cNvSpPr txBox="1"/>
          <p:nvPr/>
        </p:nvSpPr>
        <p:spPr>
          <a:xfrm>
            <a:off x="337388" y="4436328"/>
            <a:ext cx="376174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800" i="1">
                <a:solidFill>
                  <a:srgbClr val="000000"/>
                </a:solidFill>
              </a:rPr>
              <a:t>A fundamentally new approach</a:t>
            </a:r>
            <a:r>
              <a:rPr lang="en-US" sz="1800" i="1">
                <a:solidFill>
                  <a:srgbClr val="000000"/>
                </a:solidFill>
                <a:effectLst/>
              </a:rPr>
              <a:t>: try </a:t>
            </a:r>
            <a:r>
              <a:rPr lang="en-US" sz="1800" b="1" i="1">
                <a:solidFill>
                  <a:srgbClr val="000000"/>
                </a:solidFill>
                <a:effectLst/>
              </a:rPr>
              <a:t>new things that possibly wouldn’t happen with the status quo</a:t>
            </a:r>
            <a:r>
              <a:rPr lang="en-US" sz="1800" i="1">
                <a:solidFill>
                  <a:srgbClr val="000000"/>
                </a:solidFill>
                <a:effectLst/>
              </a:rPr>
              <a:t> </a:t>
            </a:r>
            <a:endParaRPr lang="en-US" sz="1800" i="1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E2E8C-434F-4E6D-A81C-EB25D69EE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70" y="3050500"/>
            <a:ext cx="4760531" cy="3807495"/>
          </a:xfrm>
          <a:prstGeom prst="rect">
            <a:avLst/>
          </a:prstGeom>
        </p:spPr>
      </p:pic>
      <p:pic>
        <p:nvPicPr>
          <p:cNvPr id="8" name="Picture 7" descr="A picture containing indoor, floor, ceiling, building&#10;&#10;Description automatically generated">
            <a:extLst>
              <a:ext uri="{FF2B5EF4-FFF2-40B4-BE49-F238E27FC236}">
                <a16:creationId xmlns:a16="http://schemas.microsoft.com/office/drawing/2014/main" id="{74EA4E74-A91F-4897-A339-E87DDB8AA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72" y="3050501"/>
            <a:ext cx="4760531" cy="3807495"/>
          </a:xfrm>
          <a:prstGeom prst="rect">
            <a:avLst/>
          </a:prstGeom>
        </p:spPr>
      </p:pic>
      <p:pic>
        <p:nvPicPr>
          <p:cNvPr id="9" name="Picture 8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77F7C052-437A-4555-9AA8-4FACFAFE2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26" y="3050503"/>
            <a:ext cx="4760534" cy="38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27B65-E08E-4DFA-8518-2635FC800A54}"/>
              </a:ext>
            </a:extLst>
          </p:cNvPr>
          <p:cNvSpPr txBox="1"/>
          <p:nvPr/>
        </p:nvSpPr>
        <p:spPr>
          <a:xfrm>
            <a:off x="781050" y="342900"/>
            <a:ext cx="26436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In the building</a:t>
            </a:r>
          </a:p>
          <a:p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3916F-166D-475E-A562-D825B3B96597}"/>
              </a:ext>
            </a:extLst>
          </p:cNvPr>
          <p:cNvSpPr txBox="1"/>
          <p:nvPr/>
        </p:nvSpPr>
        <p:spPr>
          <a:xfrm>
            <a:off x="781050" y="1124126"/>
            <a:ext cx="114109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September 2020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Games AI group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Chris Duffy’s lab - photosynthesis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Conrad Bessant’s lab - proteomics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William Marsh’s lab – decision support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Greg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Slabaugh’s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lab – computer vision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JRMO (Sharon Ellis’ team) – will relocate to Project W in Sept 2021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April 2021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Mark Freestone’s team – mental health</a:t>
            </a: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Moving into DERI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DERI is not about relocation.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Teams that move into the space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must help deliver DERI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Strong strategic fit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Multi-disciplinary research in digital or data science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including academics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Ambition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Eagerness to scale up activity going for bigger initiatives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Track record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Existing grant activity (funding, applications) and enable accessing new opportunities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Connections (industry, government)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are plus</a:t>
            </a: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4E39548-E742-4321-95C7-55CFDFA536AC}"/>
              </a:ext>
            </a:extLst>
          </p:cNvPr>
          <p:cNvSpPr/>
          <p:nvPr/>
        </p:nvSpPr>
        <p:spPr>
          <a:xfrm>
            <a:off x="7465859" y="1390260"/>
            <a:ext cx="306541" cy="153749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234EB-62D2-494A-B9B7-6C246EDBBDFA}"/>
              </a:ext>
            </a:extLst>
          </p:cNvPr>
          <p:cNvSpPr txBox="1"/>
          <p:nvPr/>
        </p:nvSpPr>
        <p:spPr>
          <a:xfrm>
            <a:off x="8061477" y="1896939"/>
            <a:ext cx="2036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EECS and SBCS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F877162-B30A-4F18-8576-A7E9207A9ACD}"/>
              </a:ext>
            </a:extLst>
          </p:cNvPr>
          <p:cNvSpPr/>
          <p:nvPr/>
        </p:nvSpPr>
        <p:spPr>
          <a:xfrm>
            <a:off x="7511656" y="3554963"/>
            <a:ext cx="260744" cy="48519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20807-5603-464E-A80E-282AC16EC99D}"/>
              </a:ext>
            </a:extLst>
          </p:cNvPr>
          <p:cNvSpPr txBox="1"/>
          <p:nvPr/>
        </p:nvSpPr>
        <p:spPr>
          <a:xfrm>
            <a:off x="8135266" y="3612893"/>
            <a:ext cx="1507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SMD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27B65-E08E-4DFA-8518-2635FC800A54}"/>
              </a:ext>
            </a:extLst>
          </p:cNvPr>
          <p:cNvSpPr txBox="1"/>
          <p:nvPr/>
        </p:nvSpPr>
        <p:spPr>
          <a:xfrm>
            <a:off x="781050" y="342900"/>
            <a:ext cx="35309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Steering committee</a:t>
            </a:r>
          </a:p>
          <a:p>
            <a:endParaRPr lang="en-GB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9D1C69-D29D-4C23-A234-97ADE626952F}"/>
              </a:ext>
            </a:extLst>
          </p:cNvPr>
          <p:cNvSpPr txBox="1"/>
          <p:nvPr/>
        </p:nvSpPr>
        <p:spPr>
          <a:xfrm>
            <a:off x="781050" y="1235452"/>
            <a:ext cx="114805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Andrew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Livingston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VP Research &amp; Innovation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Sharon Ellis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Director of Research Services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Simon Lucas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Professor of Artificial Intelligence, School of Electronic Engineering and Computer Science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(S&amp;E)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Michael Barnes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Professor of Bioinformatics, William Harvey Research Institute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(SMD)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Kavita Datta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Professor of Development Geography, School of Geography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(HSS)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Cecilia Poli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DERI Institute Manager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(hired; starting in Sept)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Greg Slabaugh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Director of DERI (Chair)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Status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Meeting quarterly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DERI Admin (Greg Slabaugh, Janet Mowbray, Cecilia Poli)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DERI is in a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pre-launch</a:t>
            </a: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27B65-E08E-4DFA-8518-2635FC800A54}"/>
              </a:ext>
            </a:extLst>
          </p:cNvPr>
          <p:cNvSpPr txBox="1"/>
          <p:nvPr/>
        </p:nvSpPr>
        <p:spPr>
          <a:xfrm>
            <a:off x="781050" y="342900"/>
            <a:ext cx="58783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DERI Themes (a work in progress)</a:t>
            </a:r>
          </a:p>
          <a:p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3916F-166D-475E-A562-D825B3B96597}"/>
              </a:ext>
            </a:extLst>
          </p:cNvPr>
          <p:cNvSpPr txBox="1"/>
          <p:nvPr/>
        </p:nvSpPr>
        <p:spPr>
          <a:xfrm>
            <a:off x="781050" y="1082180"/>
            <a:ext cx="9227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35BC6-6110-43D4-B384-860BDB54FEDE}"/>
              </a:ext>
            </a:extLst>
          </p:cNvPr>
          <p:cNvSpPr txBox="1"/>
          <p:nvPr/>
        </p:nvSpPr>
        <p:spPr>
          <a:xfrm>
            <a:off x="781050" y="1235452"/>
            <a:ext cx="97135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effectLst/>
              </a:rPr>
              <a:t>Lead themes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i="0" dirty="0" err="1">
                <a:effectLst/>
              </a:rPr>
              <a:t>AI’omics</a:t>
            </a:r>
            <a:endParaRPr lang="en-US" b="0" i="0" dirty="0"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Medical imaging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effectLst/>
              </a:rPr>
              <a:t>Games AI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Trustworthy / Regulated AI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i="1" dirty="0">
                <a:effectLst/>
              </a:rPr>
              <a:t>E</a:t>
            </a:r>
            <a:r>
              <a:rPr lang="en-US" i="1" dirty="0"/>
              <a:t>nvironment and sustainability</a:t>
            </a:r>
            <a:endParaRPr lang="en-US" b="0" i="1" dirty="0">
              <a:effectLst/>
            </a:endParaRPr>
          </a:p>
          <a:p>
            <a:endParaRPr lang="en-US" dirty="0"/>
          </a:p>
          <a:p>
            <a:r>
              <a:rPr lang="en-US" b="1" i="0" dirty="0">
                <a:effectLst/>
              </a:rPr>
              <a:t>Emerging themes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effectLst/>
              </a:rPr>
              <a:t>FinTech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effectLst/>
              </a:rPr>
              <a:t>Digital humanities?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 networks on theme topics.  Meet regularly.  Unite faculty where meaningful.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with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Apply fo</a:t>
            </a:r>
            <a:r>
              <a:rPr lang="en-US" dirty="0"/>
              <a:t>r larger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theme should have a lead (and deputy lead)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5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27B65-E08E-4DFA-8518-2635FC800A54}"/>
              </a:ext>
            </a:extLst>
          </p:cNvPr>
          <p:cNvSpPr txBox="1"/>
          <p:nvPr/>
        </p:nvSpPr>
        <p:spPr>
          <a:xfrm>
            <a:off x="781050" y="342900"/>
            <a:ext cx="51398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DERI Academic Fellow Model</a:t>
            </a:r>
          </a:p>
          <a:p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3916F-166D-475E-A562-D825B3B96597}"/>
              </a:ext>
            </a:extLst>
          </p:cNvPr>
          <p:cNvSpPr txBox="1"/>
          <p:nvPr/>
        </p:nvSpPr>
        <p:spPr>
          <a:xfrm>
            <a:off x="781050" y="1235452"/>
            <a:ext cx="6777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Rolling out the DERI Academic Fellow Model (open call)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Applies post-hoc to people in the building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Allows academics to join DERI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Affiliation is additive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Currently 32 DERI Fellows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Working with faculty research managers to advertise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6A9B3050-DFDF-4F66-B9C9-7496835BA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8984"/>
              </p:ext>
            </p:extLst>
          </p:nvPr>
        </p:nvGraphicFramePr>
        <p:xfrm>
          <a:off x="520117" y="3591224"/>
          <a:ext cx="10939244" cy="3052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709">
                  <a:extLst>
                    <a:ext uri="{9D8B030D-6E8A-4147-A177-3AD203B41FA5}">
                      <a16:colId xmlns:a16="http://schemas.microsoft.com/office/drawing/2014/main" val="3125841112"/>
                    </a:ext>
                  </a:extLst>
                </a:gridCol>
                <a:gridCol w="7516535">
                  <a:extLst>
                    <a:ext uri="{9D8B030D-6E8A-4147-A177-3AD203B41FA5}">
                      <a16:colId xmlns:a16="http://schemas.microsoft.com/office/drawing/2014/main" val="2389552465"/>
                    </a:ext>
                  </a:extLst>
                </a:gridCol>
              </a:tblGrid>
              <a:tr h="385015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711694"/>
                  </a:ext>
                </a:extLst>
              </a:tr>
              <a:tr h="377017">
                <a:tc>
                  <a:txBody>
                    <a:bodyPr/>
                    <a:lstStyle/>
                    <a:p>
                      <a:r>
                        <a:rPr lang="en-GB" dirty="0"/>
                        <a:t>New networks for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 in the DERI building at least 37.5 hours per year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3353"/>
                  </a:ext>
                </a:extLst>
              </a:tr>
              <a:tr h="385015">
                <a:tc>
                  <a:txBody>
                    <a:bodyPr/>
                    <a:lstStyle/>
                    <a:p>
                      <a:r>
                        <a:rPr lang="en-GB" dirty="0"/>
                        <a:t>Access to new HPC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Presentation of research in DERI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469145"/>
                  </a:ext>
                </a:extLst>
              </a:tr>
              <a:tr h="337068">
                <a:tc>
                  <a:txBody>
                    <a:bodyPr/>
                    <a:lstStyle/>
                    <a:p>
                      <a:r>
                        <a:rPr lang="en-GB" dirty="0"/>
                        <a:t>Enhanced visibility and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Bring in one external company per year to discuss collaboration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63260"/>
                  </a:ext>
                </a:extLst>
              </a:tr>
              <a:tr h="385015">
                <a:tc>
                  <a:txBody>
                    <a:bodyPr/>
                    <a:lstStyle/>
                    <a:p>
                      <a:r>
                        <a:rPr lang="en-GB" dirty="0"/>
                        <a:t>Building and hot desk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Participation in two interdisciplinary events (e.g. sandpit,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) each year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28085"/>
                  </a:ext>
                </a:extLst>
              </a:tr>
              <a:tr h="385015">
                <a:tc>
                  <a:txBody>
                    <a:bodyPr/>
                    <a:lstStyle/>
                    <a:p>
                      <a:r>
                        <a:rPr lang="en-US" dirty="0"/>
                        <a:t>Access to small top-up funds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the next year, lead (or co-lead) a multi-disciplinary grant application £300k+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19478"/>
                  </a:ext>
                </a:extLst>
              </a:tr>
              <a:tr h="385015">
                <a:tc>
                  <a:txBody>
                    <a:bodyPr/>
                    <a:lstStyle/>
                    <a:p>
                      <a:r>
                        <a:rPr lang="en-GB" dirty="0"/>
                        <a:t>Join DERI mailing list;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 open to new collaborative research applications in new domains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677798"/>
                  </a:ext>
                </a:extLst>
              </a:tr>
              <a:tr h="385015">
                <a:tc>
                  <a:txBody>
                    <a:bodyPr/>
                    <a:lstStyle/>
                    <a:p>
                      <a:r>
                        <a:rPr lang="en-GB" dirty="0"/>
                        <a:t>Opportunity to help shape DERI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117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5684BBC-A56E-4F16-8919-B7B49B932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679" y="124845"/>
            <a:ext cx="4245723" cy="33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2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27B65-E08E-4DFA-8518-2635FC800A54}"/>
              </a:ext>
            </a:extLst>
          </p:cNvPr>
          <p:cNvSpPr txBox="1"/>
          <p:nvPr/>
        </p:nvSpPr>
        <p:spPr>
          <a:xfrm>
            <a:off x="781050" y="342900"/>
            <a:ext cx="13420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NEMIC</a:t>
            </a:r>
          </a:p>
          <a:p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3916F-166D-475E-A562-D825B3B96597}"/>
              </a:ext>
            </a:extLst>
          </p:cNvPr>
          <p:cNvSpPr txBox="1"/>
          <p:nvPr/>
        </p:nvSpPr>
        <p:spPr>
          <a:xfrm>
            <a:off x="673216" y="1227696"/>
            <a:ext cx="6777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/>
              <a:t>NE</a:t>
            </a:r>
            <a:r>
              <a:rPr lang="en-GB" sz="1800" dirty="0" err="1"/>
              <a:t>twork</a:t>
            </a:r>
            <a:r>
              <a:rPr lang="en-GB" sz="1800" dirty="0"/>
              <a:t> for </a:t>
            </a:r>
            <a:r>
              <a:rPr lang="en-GB" sz="1800" b="1" dirty="0"/>
              <a:t>M</a:t>
            </a:r>
            <a:r>
              <a:rPr lang="en-GB" sz="1800" dirty="0"/>
              <a:t>edical </a:t>
            </a:r>
            <a:r>
              <a:rPr lang="en-GB" sz="1800" b="1" dirty="0"/>
              <a:t>I</a:t>
            </a:r>
            <a:r>
              <a:rPr lang="en-GB" sz="1800" dirty="0"/>
              <a:t>mage </a:t>
            </a:r>
            <a:r>
              <a:rPr lang="en-GB" sz="1800" b="1" dirty="0"/>
              <a:t>C</a:t>
            </a:r>
            <a:r>
              <a:rPr lang="en-GB" sz="1800" dirty="0"/>
              <a:t>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A0D5B-3C0E-4C03-B71B-5BBA6D09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76" y="718434"/>
            <a:ext cx="4126100" cy="2307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06BA2-EEB0-447C-A4C8-21516103EC37}"/>
              </a:ext>
            </a:extLst>
          </p:cNvPr>
          <p:cNvSpPr txBox="1"/>
          <p:nvPr/>
        </p:nvSpPr>
        <p:spPr>
          <a:xfrm>
            <a:off x="673216" y="1831182"/>
            <a:ext cx="6784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purpose of NEMIC is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 researchers across the university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performing (or interested) in research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image computing and related healthcare applications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 make-up of the network is a mix of academics, post-docs, and PhD students. </a:t>
            </a: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D197D-7A57-44B8-B99C-35E54409A338}"/>
              </a:ext>
            </a:extLst>
          </p:cNvPr>
          <p:cNvSpPr txBox="1"/>
          <p:nvPr/>
        </p:nvSpPr>
        <p:spPr>
          <a:xfrm>
            <a:off x="673216" y="3826490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Started in March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Currently 60+ members from S&amp;E, SMD, Barts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Meeting monthly</a:t>
            </a:r>
          </a:p>
        </p:txBody>
      </p:sp>
    </p:spTree>
    <p:extLst>
      <p:ext uri="{BB962C8B-B14F-4D97-AF65-F5344CB8AC3E}">
        <p14:creationId xmlns:p14="http://schemas.microsoft.com/office/powerpoint/2010/main" val="2836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27B65-E08E-4DFA-8518-2635FC800A54}"/>
              </a:ext>
            </a:extLst>
          </p:cNvPr>
          <p:cNvSpPr txBox="1"/>
          <p:nvPr/>
        </p:nvSpPr>
        <p:spPr>
          <a:xfrm>
            <a:off x="781050" y="342900"/>
            <a:ext cx="248497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Grant activity</a:t>
            </a:r>
          </a:p>
          <a:p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3916F-166D-475E-A562-D825B3B96597}"/>
              </a:ext>
            </a:extLst>
          </p:cNvPr>
          <p:cNvSpPr txBox="1"/>
          <p:nvPr/>
        </p:nvSpPr>
        <p:spPr>
          <a:xfrm>
            <a:off x="781049" y="977782"/>
            <a:ext cx="109299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Non-comprehensive list:</a:t>
            </a: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/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2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3112F4D-A6FF-4C0B-8ED9-148CA11C3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27438"/>
              </p:ext>
            </p:extLst>
          </p:nvPr>
        </p:nvGraphicFramePr>
        <p:xfrm>
          <a:off x="1662885" y="3870519"/>
          <a:ext cx="8714297" cy="221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2943">
                  <a:extLst>
                    <a:ext uri="{9D8B030D-6E8A-4147-A177-3AD203B41FA5}">
                      <a16:colId xmlns:a16="http://schemas.microsoft.com/office/drawing/2014/main" val="156141739"/>
                    </a:ext>
                  </a:extLst>
                </a:gridCol>
                <a:gridCol w="1711354">
                  <a:extLst>
                    <a:ext uri="{9D8B030D-6E8A-4147-A177-3AD203B41FA5}">
                      <a16:colId xmlns:a16="http://schemas.microsoft.com/office/drawing/2014/main" val="362661013"/>
                    </a:ext>
                  </a:extLst>
                </a:gridCol>
              </a:tblGrid>
              <a:tr h="36933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Awaiting outcome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16908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r>
                        <a:rPr lang="en-US" b="1" dirty="0"/>
                        <a:t>BBSRC Collaborative Training Partnership (AI for drug discovery)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£2.1 million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508905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r>
                        <a:rPr lang="en-US" dirty="0" err="1"/>
                        <a:t>Wellcome</a:t>
                      </a:r>
                      <a:r>
                        <a:rPr lang="en-US" dirty="0"/>
                        <a:t> Leap - Delta 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£4.1 million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18015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r>
                        <a:rPr lang="en-US" dirty="0"/>
                        <a:t>GLA Community Renewal - </a:t>
                      </a:r>
                      <a:r>
                        <a:rPr lang="en-US" dirty="0" err="1"/>
                        <a:t>iFellowship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£2.7 million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54025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r>
                        <a:rPr lang="en-US" dirty="0"/>
                        <a:t>NIHR Biomedical Research Centre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~£26 million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989065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r>
                        <a:rPr lang="en-US" i="1" dirty="0"/>
                        <a:t>Total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£34.9 million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62708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037DDAC0-3A00-4EDA-9934-3CE5A1315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45565"/>
              </p:ext>
            </p:extLst>
          </p:nvPr>
        </p:nvGraphicFramePr>
        <p:xfrm>
          <a:off x="1662884" y="1861245"/>
          <a:ext cx="8714297" cy="1477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02943">
                  <a:extLst>
                    <a:ext uri="{9D8B030D-6E8A-4147-A177-3AD203B41FA5}">
                      <a16:colId xmlns:a16="http://schemas.microsoft.com/office/drawing/2014/main" val="156141739"/>
                    </a:ext>
                  </a:extLst>
                </a:gridCol>
                <a:gridCol w="1711354">
                  <a:extLst>
                    <a:ext uri="{9D8B030D-6E8A-4147-A177-3AD203B41FA5}">
                      <a16:colId xmlns:a16="http://schemas.microsoft.com/office/drawing/2014/main" val="362661013"/>
                    </a:ext>
                  </a:extLst>
                </a:gridCol>
              </a:tblGrid>
              <a:tr h="36933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Unsuccessful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16908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r>
                        <a:rPr lang="en-US" dirty="0"/>
                        <a:t>Strength in Places Fund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£22.4 million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508905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r>
                        <a:rPr lang="en-US" dirty="0"/>
                        <a:t>Leverhulme Research Centre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£15.4 million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18015"/>
                  </a:ext>
                </a:extLst>
              </a:tr>
              <a:tr h="369332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£37.8 million</a:t>
                      </a:r>
                      <a:endParaRPr lang="en-GB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62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12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1E2231-2AC0-42CD-81D8-0703092E5A28}"/>
              </a:ext>
            </a:extLst>
          </p:cNvPr>
          <p:cNvSpPr txBox="1"/>
          <p:nvPr/>
        </p:nvSpPr>
        <p:spPr>
          <a:xfrm>
            <a:off x="438171" y="1317071"/>
            <a:ext cx="636530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INPro-Regular"/>
              </a:rPr>
              <a:t>£1 </a:t>
            </a:r>
            <a:r>
              <a:rPr lang="en-US" dirty="0">
                <a:solidFill>
                  <a:srgbClr val="000000"/>
                </a:solidFill>
              </a:rPr>
              <a:t>million Research Capital Infrastructure Fund (RCIF) grant awarded to DERI &amp; WHRI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64 NVIDIA A100 GPUs.  Waiting to install cabling; move equipment to former </a:t>
            </a:r>
            <a:r>
              <a:rPr lang="en-US" dirty="0" err="1">
                <a:solidFill>
                  <a:srgbClr val="000000"/>
                </a:solidFill>
              </a:rPr>
              <a:t>emedlab</a:t>
            </a:r>
            <a:r>
              <a:rPr lang="en-US" dirty="0">
                <a:solidFill>
                  <a:srgbClr val="000000"/>
                </a:solidFill>
              </a:rPr>
              <a:t> racks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Currently 12 of 64 GPUs are on for early trials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A100 access will be coordinated by DERI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DINPro-Regular"/>
              </a:rPr>
              <a:t> 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6FC6F-BC78-4E72-95E2-71541ABC80C3}"/>
              </a:ext>
            </a:extLst>
          </p:cNvPr>
          <p:cNvSpPr txBox="1"/>
          <p:nvPr/>
        </p:nvSpPr>
        <p:spPr>
          <a:xfrm>
            <a:off x="781050" y="342900"/>
            <a:ext cx="164198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Andrena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F9DF7DD4-888F-4ADB-B53B-B12499EC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47" y="0"/>
            <a:ext cx="5157853" cy="686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ndrena - Wikipedia">
            <a:extLst>
              <a:ext uri="{FF2B5EF4-FFF2-40B4-BE49-F238E27FC236}">
                <a16:creationId xmlns:a16="http://schemas.microsoft.com/office/drawing/2014/main" id="{13EC72A3-9D83-403D-BF2D-84A3C005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84" y="4236921"/>
            <a:ext cx="3295011" cy="26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14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Widescreen</PresentationFormat>
  <Paragraphs>183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DINPro-Regular</vt:lpstr>
      <vt:lpstr>Symbol</vt:lpstr>
      <vt:lpstr>Times New Roman</vt:lpstr>
      <vt:lpstr>Trade Gothic LT Std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Slabaugh</dc:creator>
  <cp:lastModifiedBy>Greg Slabaugh</cp:lastModifiedBy>
  <cp:revision>250</cp:revision>
  <dcterms:created xsi:type="dcterms:W3CDTF">2020-09-17T08:54:37Z</dcterms:created>
  <dcterms:modified xsi:type="dcterms:W3CDTF">2021-06-22T13:00:08Z</dcterms:modified>
</cp:coreProperties>
</file>