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6" r:id="rId3"/>
    <p:sldId id="267" r:id="rId4"/>
    <p:sldId id="268" r:id="rId5"/>
    <p:sldId id="281" r:id="rId6"/>
    <p:sldId id="257" r:id="rId7"/>
    <p:sldId id="258" r:id="rId8"/>
    <p:sldId id="259" r:id="rId9"/>
    <p:sldId id="260" r:id="rId10"/>
    <p:sldId id="261" r:id="rId11"/>
    <p:sldId id="265" r:id="rId12"/>
    <p:sldId id="262" r:id="rId13"/>
    <p:sldId id="263" r:id="rId14"/>
    <p:sldId id="264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7" r:id="rId23"/>
    <p:sldId id="276" r:id="rId24"/>
    <p:sldId id="279" r:id="rId25"/>
    <p:sldId id="278" r:id="rId26"/>
    <p:sldId id="280" r:id="rId2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4690"/>
  </p:normalViewPr>
  <p:slideViewPr>
    <p:cSldViewPr snapToGrid="0" snapToObjects="1">
      <p:cViewPr varScale="1">
        <p:scale>
          <a:sx n="91" d="100"/>
          <a:sy n="91" d="100"/>
        </p:scale>
        <p:origin x="84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presProps" Target="presProps.xml"/><Relationship Id="rId29" Type="http://schemas.openxmlformats.org/officeDocument/2006/relationships/viewProps" Target="viewProps.xml"/><Relationship Id="rId30" Type="http://schemas.openxmlformats.org/officeDocument/2006/relationships/theme" Target="theme/theme1.xml"/><Relationship Id="rId3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25F77-623A-CE4C-9DF0-BEFDCA373C2A}" type="datetimeFigureOut">
              <a:rPr lang="en-US" smtClean="0"/>
              <a:t>3/16/17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4A3EF-C7C1-8843-84A1-8E8B9A2202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0260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25F77-623A-CE4C-9DF0-BEFDCA373C2A}" type="datetimeFigureOut">
              <a:rPr lang="en-US" smtClean="0"/>
              <a:t>3/16/17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4A3EF-C7C1-8843-84A1-8E8B9A2202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8307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25F77-623A-CE4C-9DF0-BEFDCA373C2A}" type="datetimeFigureOut">
              <a:rPr lang="en-US" smtClean="0"/>
              <a:t>3/16/17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4A3EF-C7C1-8843-84A1-8E8B9A2202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61545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25F77-623A-CE4C-9DF0-BEFDCA373C2A}" type="datetimeFigureOut">
              <a:rPr lang="en-US" smtClean="0"/>
              <a:t>3/16/17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4A3EF-C7C1-8843-84A1-8E8B9A2202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63890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25F77-623A-CE4C-9DF0-BEFDCA373C2A}" type="datetimeFigureOut">
              <a:rPr lang="en-US" smtClean="0"/>
              <a:t>3/16/17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4A3EF-C7C1-8843-84A1-8E8B9A2202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17334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25F77-623A-CE4C-9DF0-BEFDCA373C2A}" type="datetimeFigureOut">
              <a:rPr lang="en-US" smtClean="0"/>
              <a:t>3/16/17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4A3EF-C7C1-8843-84A1-8E8B9A2202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13434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25F77-623A-CE4C-9DF0-BEFDCA373C2A}" type="datetimeFigureOut">
              <a:rPr lang="en-US" smtClean="0"/>
              <a:t>3/16/17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4A3EF-C7C1-8843-84A1-8E8B9A2202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07451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25F77-623A-CE4C-9DF0-BEFDCA373C2A}" type="datetimeFigureOut">
              <a:rPr lang="en-US" smtClean="0"/>
              <a:t>3/16/17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4A3EF-C7C1-8843-84A1-8E8B9A2202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9956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25F77-623A-CE4C-9DF0-BEFDCA373C2A}" type="datetimeFigureOut">
              <a:rPr lang="en-US" smtClean="0"/>
              <a:t>3/16/17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4A3EF-C7C1-8843-84A1-8E8B9A2202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42301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25F77-623A-CE4C-9DF0-BEFDCA373C2A}" type="datetimeFigureOut">
              <a:rPr lang="en-US" smtClean="0"/>
              <a:t>3/16/17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4A3EF-C7C1-8843-84A1-8E8B9A2202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15208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25F77-623A-CE4C-9DF0-BEFDCA373C2A}" type="datetimeFigureOut">
              <a:rPr lang="en-US" smtClean="0"/>
              <a:t>3/16/17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4A3EF-C7C1-8843-84A1-8E8B9A2202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0319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625F77-623A-CE4C-9DF0-BEFDCA373C2A}" type="datetimeFigureOut">
              <a:rPr lang="en-US" smtClean="0"/>
              <a:t>3/16/17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74A3EF-C7C1-8843-84A1-8E8B9A2202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91790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B990 First Year Exams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Sarah </a:t>
            </a:r>
            <a:r>
              <a:rPr lang="en-US" dirty="0" err="1" smtClean="0"/>
              <a:t>Aldelemi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7753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BMD115 The Human Cell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is the easiest exam for most </a:t>
            </a:r>
            <a:r>
              <a:rPr lang="en-US" dirty="0" smtClean="0"/>
              <a:t>students</a:t>
            </a:r>
          </a:p>
          <a:p>
            <a:r>
              <a:rPr lang="en-US" dirty="0" smtClean="0"/>
              <a:t>No negative marking for the MCQ</a:t>
            </a:r>
            <a:endParaRPr lang="en-US" dirty="0" smtClean="0"/>
          </a:p>
          <a:p>
            <a:r>
              <a:rPr lang="en-US" dirty="0" smtClean="0"/>
              <a:t>What you need to know:</a:t>
            </a:r>
          </a:p>
          <a:p>
            <a:pPr lvl="1"/>
            <a:r>
              <a:rPr lang="en-US" dirty="0" smtClean="0"/>
              <a:t>The lecture material</a:t>
            </a:r>
          </a:p>
          <a:p>
            <a:pPr lvl="1"/>
            <a:r>
              <a:rPr lang="en-US" dirty="0" smtClean="0"/>
              <a:t>Some extra annotations from the textbook can be helpful for some guest lectures</a:t>
            </a:r>
          </a:p>
          <a:p>
            <a:pPr lvl="1"/>
            <a:r>
              <a:rPr lang="en-US" dirty="0" smtClean="0"/>
              <a:t>Ties in a lot with BMD111 (genetics)</a:t>
            </a:r>
          </a:p>
          <a:p>
            <a:pPr lvl="1"/>
            <a:r>
              <a:rPr lang="en-US" dirty="0" smtClean="0"/>
              <a:t>Yes, you do need to know history of cell biology: name of scientist, what he discovered, and when he discovered it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0019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BMD117 The Microbial World and Humans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do have to know the bacteria names and what disease they cause, but focus more on the ones that come up a lot in the lectures</a:t>
            </a:r>
          </a:p>
          <a:p>
            <a:pPr lvl="1"/>
            <a:r>
              <a:rPr lang="en-US" dirty="0" smtClean="0"/>
              <a:t>I recommend making tables to learn them</a:t>
            </a:r>
          </a:p>
          <a:p>
            <a:endParaRPr lang="en-US" dirty="0"/>
          </a:p>
          <a:p>
            <a:r>
              <a:rPr lang="en-US" dirty="0" smtClean="0"/>
              <a:t>You also have to know the drugs very well from the last couple of lectures</a:t>
            </a:r>
          </a:p>
          <a:p>
            <a:endParaRPr lang="en-US" dirty="0"/>
          </a:p>
          <a:p>
            <a:r>
              <a:rPr lang="en-US" dirty="0" smtClean="0"/>
              <a:t>Use his slides, but for the last few lectures you may want to read it in the textbook a little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8416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BMD121 Biomedical Physiology 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What you need to know:</a:t>
            </a:r>
          </a:p>
          <a:p>
            <a:pPr lvl="1"/>
            <a:r>
              <a:rPr lang="en-US" dirty="0" smtClean="0"/>
              <a:t>Everything</a:t>
            </a:r>
          </a:p>
          <a:p>
            <a:pPr lvl="1"/>
            <a:r>
              <a:rPr lang="en-US" dirty="0" smtClean="0"/>
              <a:t>Ties in a lot with BMD113, but you need to know more detail in this module</a:t>
            </a:r>
          </a:p>
          <a:p>
            <a:pPr lvl="1"/>
            <a:endParaRPr lang="en-US" dirty="0"/>
          </a:p>
          <a:p>
            <a:r>
              <a:rPr lang="en-US" dirty="0" smtClean="0"/>
              <a:t>Rachel really likes her details, especially in MCQs</a:t>
            </a:r>
          </a:p>
          <a:p>
            <a:endParaRPr lang="en-US" dirty="0"/>
          </a:p>
          <a:p>
            <a:r>
              <a:rPr lang="en-US" dirty="0" smtClean="0"/>
              <a:t>Her slides are brilliant</a:t>
            </a:r>
          </a:p>
          <a:p>
            <a:endParaRPr lang="en-US" dirty="0"/>
          </a:p>
          <a:p>
            <a:r>
              <a:rPr lang="en-US" dirty="0" smtClean="0"/>
              <a:t>For the others, you may want to supplement a bit with Sherwood because sometimes they can be a bit confusing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5189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BMD123 Biomolecules of Human Life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Amino </a:t>
            </a:r>
            <a:r>
              <a:rPr lang="en-US" dirty="0" smtClean="0"/>
              <a:t>Acid </a:t>
            </a:r>
            <a:r>
              <a:rPr lang="en-US" dirty="0" smtClean="0"/>
              <a:t>Tutor is very helpful as you don’t need to be able to draw out amino acids, but yo</a:t>
            </a:r>
            <a:r>
              <a:rPr lang="en-US" dirty="0" smtClean="0"/>
              <a:t>u need to </a:t>
            </a:r>
            <a:r>
              <a:rPr lang="en-US" dirty="0" err="1" smtClean="0"/>
              <a:t>recognise</a:t>
            </a:r>
            <a:r>
              <a:rPr lang="en-US" dirty="0" smtClean="0"/>
              <a:t> them and know their abbreviations</a:t>
            </a:r>
          </a:p>
          <a:p>
            <a:endParaRPr lang="en-US" dirty="0" smtClean="0"/>
          </a:p>
          <a:p>
            <a:r>
              <a:rPr lang="en-US" dirty="0" smtClean="0"/>
              <a:t>Again, you basically have to know everything</a:t>
            </a:r>
          </a:p>
          <a:p>
            <a:r>
              <a:rPr lang="en-US" dirty="0" smtClean="0"/>
              <a:t>You absolutely must learn all of the cycles and intermediates in them</a:t>
            </a:r>
          </a:p>
          <a:p>
            <a:r>
              <a:rPr lang="en-US" dirty="0" smtClean="0"/>
              <a:t>The textbook is very handy, especially for the later lectures as they can be really difficult to understand</a:t>
            </a:r>
          </a:p>
          <a:p>
            <a:r>
              <a:rPr lang="en-US" dirty="0" smtClean="0"/>
              <a:t>He will give an end of year lecture on what you need to know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6431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BMD181 Tissue Biology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What you need to know:</a:t>
            </a:r>
          </a:p>
          <a:p>
            <a:pPr lvl="1"/>
            <a:r>
              <a:rPr lang="en-US" dirty="0" smtClean="0"/>
              <a:t>You do have to learn any tissue slides that came up in lectures</a:t>
            </a:r>
          </a:p>
          <a:p>
            <a:pPr lvl="1"/>
            <a:r>
              <a:rPr lang="en-US" dirty="0" smtClean="0"/>
              <a:t>You kind of have to know everything</a:t>
            </a:r>
          </a:p>
          <a:p>
            <a:pPr lvl="1"/>
            <a:r>
              <a:rPr lang="en-US" dirty="0" smtClean="0"/>
              <a:t>However, GIT, respiratory, </a:t>
            </a:r>
            <a:r>
              <a:rPr lang="en-US" dirty="0" err="1" smtClean="0"/>
              <a:t>lymphoreticular</a:t>
            </a:r>
            <a:r>
              <a:rPr lang="en-US" dirty="0" smtClean="0"/>
              <a:t>, reproductive, and cardiac always come up</a:t>
            </a:r>
          </a:p>
          <a:p>
            <a:pPr lvl="1"/>
            <a:endParaRPr lang="en-US" dirty="0"/>
          </a:p>
          <a:p>
            <a:r>
              <a:rPr lang="en-US" dirty="0" smtClean="0"/>
              <a:t>What you do not need to know:</a:t>
            </a:r>
          </a:p>
          <a:p>
            <a:pPr lvl="1"/>
            <a:r>
              <a:rPr lang="en-US" dirty="0" smtClean="0"/>
              <a:t>Any extra tissue slides from </a:t>
            </a:r>
            <a:r>
              <a:rPr lang="en-US" dirty="0" err="1" smtClean="0"/>
              <a:t>Wheater’s</a:t>
            </a:r>
            <a:endParaRPr lang="en-US" dirty="0" smtClean="0"/>
          </a:p>
          <a:p>
            <a:pPr lvl="1"/>
            <a:r>
              <a:rPr lang="en-US" dirty="0" smtClean="0"/>
              <a:t>Embryology in great detail</a:t>
            </a:r>
          </a:p>
          <a:p>
            <a:pPr lvl="1"/>
            <a:endParaRPr lang="en-US" dirty="0"/>
          </a:p>
          <a:p>
            <a:r>
              <a:rPr lang="en-US" dirty="0" smtClean="0"/>
              <a:t>You will be given an end of year lecture on what she expects you to know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6250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Okay, so I’ve got my study under control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the past papers on </a:t>
            </a:r>
            <a:r>
              <a:rPr lang="en-US" dirty="0" err="1" smtClean="0"/>
              <a:t>QMPlus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I strongly recommend you do the past papers on </a:t>
            </a:r>
            <a:r>
              <a:rPr lang="en-US" dirty="0" err="1" smtClean="0"/>
              <a:t>QMPlus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Please please please do the past papers on </a:t>
            </a:r>
            <a:r>
              <a:rPr lang="en-US" dirty="0" err="1" smtClean="0"/>
              <a:t>QMPlus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8760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But there’s no mark scheme</a:t>
            </a:r>
            <a:r>
              <a:rPr lang="is-I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is actually way more useful, because you can’t be tempted to cheat and correcting the paper is a really good revision tool!</a:t>
            </a:r>
          </a:p>
          <a:p>
            <a:r>
              <a:rPr lang="en-US" dirty="0" smtClean="0"/>
              <a:t>Particularly for MCQs they repeat A LOT of the same questions (college papers are much lazier than A-levels!)</a:t>
            </a:r>
          </a:p>
          <a:p>
            <a:r>
              <a:rPr lang="en-US" dirty="0" smtClean="0"/>
              <a:t>However, some don’t do this as much as others</a:t>
            </a:r>
            <a:r>
              <a:rPr lang="is-IS" dirty="0" smtClean="0"/>
              <a:t>…</a:t>
            </a:r>
          </a:p>
          <a:p>
            <a:r>
              <a:rPr lang="is-IS" dirty="0" smtClean="0"/>
              <a:t>You will feel WAY more relaxed after doing a ‘mock’ exam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8475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 how do I approach past papers?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Different approaches work for different people</a:t>
            </a:r>
          </a:p>
          <a:p>
            <a:r>
              <a:rPr lang="en-US" dirty="0" smtClean="0"/>
              <a:t>What I like to do:</a:t>
            </a:r>
          </a:p>
          <a:p>
            <a:pPr lvl="1"/>
            <a:r>
              <a:rPr lang="en-US" dirty="0" smtClean="0"/>
              <a:t>Study all the lectures</a:t>
            </a:r>
          </a:p>
          <a:p>
            <a:pPr lvl="1"/>
            <a:r>
              <a:rPr lang="en-US" dirty="0" smtClean="0"/>
              <a:t>Sit a mock exam first thing in the morning </a:t>
            </a:r>
            <a:r>
              <a:rPr lang="en-US" i="1" dirty="0" smtClean="0"/>
              <a:t>in exam conditions</a:t>
            </a:r>
          </a:p>
          <a:p>
            <a:pPr lvl="1"/>
            <a:r>
              <a:rPr lang="en-US" dirty="0" smtClean="0"/>
              <a:t>(This will desensitize you to the exam experience so you don’t feel so anxious on exam day)</a:t>
            </a:r>
          </a:p>
          <a:p>
            <a:pPr lvl="1"/>
            <a:r>
              <a:rPr lang="en-US" dirty="0" smtClean="0"/>
              <a:t>Correct the paper – PROPERLY (this can take a few hours)</a:t>
            </a:r>
          </a:p>
          <a:p>
            <a:pPr lvl="1"/>
            <a:r>
              <a:rPr lang="en-US" dirty="0" smtClean="0"/>
              <a:t>Revise the things you slipped up on in great detail</a:t>
            </a:r>
          </a:p>
          <a:p>
            <a:pPr lvl="1"/>
            <a:r>
              <a:rPr lang="en-US" dirty="0" smtClean="0"/>
              <a:t>Sit the other paper (I like to do the last paper closer to the exam date, but </a:t>
            </a:r>
            <a:r>
              <a:rPr lang="en-US" i="1" dirty="0" smtClean="0"/>
              <a:t>NOT THE DAY BEFORE THE EXAM</a:t>
            </a:r>
            <a:r>
              <a:rPr lang="en-US" dirty="0" smtClean="0"/>
              <a:t>)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3520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It’s the day before the exam please send help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20838"/>
            <a:ext cx="10515600" cy="517691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Relax, capital R</a:t>
            </a:r>
          </a:p>
          <a:p>
            <a:r>
              <a:rPr lang="en-US" dirty="0" smtClean="0"/>
              <a:t>Eat really well and keep yourself well-hydrated</a:t>
            </a:r>
          </a:p>
          <a:p>
            <a:r>
              <a:rPr lang="en-US" dirty="0" smtClean="0"/>
              <a:t>Again, it’s different for everyone, but what I like to do is:</a:t>
            </a:r>
          </a:p>
          <a:p>
            <a:pPr lvl="1"/>
            <a:r>
              <a:rPr lang="en-US" dirty="0" smtClean="0"/>
              <a:t>First revise the topics you tend to find most difficult</a:t>
            </a:r>
          </a:p>
          <a:p>
            <a:pPr lvl="1"/>
            <a:r>
              <a:rPr lang="en-US" dirty="0" smtClean="0"/>
              <a:t>If you have time revise the rest of the lectures</a:t>
            </a:r>
          </a:p>
          <a:p>
            <a:pPr lvl="1"/>
            <a:r>
              <a:rPr lang="en-US" dirty="0" smtClean="0"/>
              <a:t>If you have even more time then take a glance at your past paper attempts</a:t>
            </a:r>
          </a:p>
          <a:p>
            <a:pPr lvl="1"/>
            <a:r>
              <a:rPr lang="en-US" dirty="0" smtClean="0"/>
              <a:t>Around 8pm stop revising and have a good dinner</a:t>
            </a:r>
          </a:p>
          <a:p>
            <a:pPr lvl="1"/>
            <a:r>
              <a:rPr lang="en-US" dirty="0" smtClean="0"/>
              <a:t>Watch a film and try to unwind</a:t>
            </a:r>
          </a:p>
          <a:p>
            <a:pPr lvl="1"/>
            <a:r>
              <a:rPr lang="en-US" dirty="0" smtClean="0"/>
              <a:t>Don’t go on the computer too much as blue light can have an insomnia effect</a:t>
            </a:r>
          </a:p>
          <a:p>
            <a:r>
              <a:rPr lang="en-US" dirty="0" smtClean="0"/>
              <a:t>Check your college email before going to sleep, and re-check the time and venue of the exam</a:t>
            </a:r>
          </a:p>
          <a:p>
            <a:r>
              <a:rPr lang="en-US" dirty="0" err="1" smtClean="0"/>
              <a:t>Recognise</a:t>
            </a:r>
            <a:r>
              <a:rPr lang="en-US" dirty="0" smtClean="0"/>
              <a:t> the fact that you’ve worked hard and can only do your best</a:t>
            </a:r>
          </a:p>
          <a:p>
            <a:r>
              <a:rPr lang="en-US" dirty="0" smtClean="0"/>
              <a:t>Get a good eight hours of sleep – this gives yourself the best chance of success</a:t>
            </a:r>
          </a:p>
        </p:txBody>
      </p:sp>
    </p:spTree>
    <p:extLst>
      <p:ext uri="{BB962C8B-B14F-4D97-AF65-F5344CB8AC3E}">
        <p14:creationId xmlns:p14="http://schemas.microsoft.com/office/powerpoint/2010/main" val="742690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10380"/>
            <a:ext cx="10515600" cy="1325563"/>
          </a:xfrm>
        </p:spPr>
        <p:txBody>
          <a:bodyPr/>
          <a:lstStyle/>
          <a:p>
            <a:r>
              <a:rPr lang="en-US" dirty="0" smtClean="0"/>
              <a:t>It</a:t>
            </a:r>
            <a:r>
              <a:rPr lang="uk-UA" dirty="0" smtClean="0"/>
              <a:t>’</a:t>
            </a:r>
            <a:r>
              <a:rPr lang="en-US" dirty="0" smtClean="0"/>
              <a:t>s exam day what did I do to deserve this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22364"/>
            <a:ext cx="10515600" cy="5261316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Again, Relax, capital R</a:t>
            </a:r>
          </a:p>
          <a:p>
            <a:r>
              <a:rPr lang="en-US" dirty="0" smtClean="0"/>
              <a:t>Remember it’s natural to feel nervous – everyone’s in the same boat</a:t>
            </a:r>
          </a:p>
          <a:p>
            <a:r>
              <a:rPr lang="en-US" dirty="0" smtClean="0"/>
              <a:t>Eat a good breakfast: cereal, banana, orange juice, yoghurt</a:t>
            </a:r>
          </a:p>
          <a:p>
            <a:r>
              <a:rPr lang="en-US" dirty="0" smtClean="0"/>
              <a:t>Take a water bottle – this will be your best friend during exams </a:t>
            </a:r>
          </a:p>
          <a:p>
            <a:r>
              <a:rPr lang="en-US" dirty="0" smtClean="0"/>
              <a:t>(Seriously, I get very sentimental about my exam water bottle)</a:t>
            </a:r>
          </a:p>
          <a:p>
            <a:r>
              <a:rPr lang="en-US" b="1" i="1" u="sng" dirty="0" smtClean="0"/>
              <a:t>PLEASE REMEMBER TO TAKE YOUR STUDENT ID </a:t>
            </a:r>
            <a:endParaRPr lang="en-US" dirty="0"/>
          </a:p>
          <a:p>
            <a:r>
              <a:rPr lang="en-US" dirty="0" smtClean="0"/>
              <a:t>Keep it in your backpack throughout the exam period</a:t>
            </a:r>
          </a:p>
          <a:p>
            <a:r>
              <a:rPr lang="en-US" dirty="0" smtClean="0"/>
              <a:t>Take a pencil case full of pencils, black pens, rubbers, sharpeners</a:t>
            </a:r>
          </a:p>
          <a:p>
            <a:r>
              <a:rPr lang="en-US" dirty="0" smtClean="0"/>
              <a:t>Bring your calculator – it is better to be safe than sorry</a:t>
            </a:r>
          </a:p>
          <a:p>
            <a:r>
              <a:rPr lang="en-US" dirty="0" smtClean="0"/>
              <a:t>Bring a watch – a cheap one will do fine</a:t>
            </a:r>
          </a:p>
          <a:p>
            <a:r>
              <a:rPr lang="en-US" dirty="0" smtClean="0"/>
              <a:t>Check your student email and exam hall and time</a:t>
            </a:r>
          </a:p>
          <a:p>
            <a:r>
              <a:rPr lang="en-US" dirty="0" smtClean="0"/>
              <a:t>Aim to get to the exam hall an hour before the exam begins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2363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it works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Not everyone will be in the same exam hall, so don’t just go where your friends say they’re going!</a:t>
            </a:r>
          </a:p>
          <a:p>
            <a:pPr lvl="1"/>
            <a:r>
              <a:rPr lang="en-US" dirty="0" smtClean="0"/>
              <a:t>Check your exam hall locations, many of which will be in unfamiliar places</a:t>
            </a:r>
          </a:p>
          <a:p>
            <a:pPr lvl="1"/>
            <a:r>
              <a:rPr lang="en-US" dirty="0" smtClean="0"/>
              <a:t>Take a group of friends and scout these places </a:t>
            </a:r>
            <a:r>
              <a:rPr lang="en-US" b="1" i="1" dirty="0" smtClean="0"/>
              <a:t>BEFORE </a:t>
            </a:r>
            <a:r>
              <a:rPr lang="en-US" dirty="0" smtClean="0"/>
              <a:t>exams begin</a:t>
            </a:r>
          </a:p>
          <a:p>
            <a:r>
              <a:rPr lang="en-US" dirty="0" smtClean="0"/>
              <a:t>Exams are 2.5 </a:t>
            </a:r>
            <a:r>
              <a:rPr lang="en-US" dirty="0" err="1" smtClean="0"/>
              <a:t>hrs</a:t>
            </a:r>
            <a:r>
              <a:rPr lang="en-US" dirty="0" smtClean="0"/>
              <a:t> each (please double check this)</a:t>
            </a:r>
          </a:p>
          <a:p>
            <a:r>
              <a:rPr lang="en-US" dirty="0" smtClean="0"/>
              <a:t>Bar BMD100 (Essential Skills) you will have 3 sections, each weighing 33%, most follow this pattern:</a:t>
            </a:r>
          </a:p>
          <a:p>
            <a:pPr lvl="1"/>
            <a:r>
              <a:rPr lang="en-US" dirty="0" smtClean="0"/>
              <a:t>MCQ – answer </a:t>
            </a:r>
            <a:r>
              <a:rPr lang="en-US" b="1" i="1" dirty="0" smtClean="0"/>
              <a:t>ALL </a:t>
            </a:r>
            <a:r>
              <a:rPr lang="en-US" dirty="0" smtClean="0"/>
              <a:t>questions</a:t>
            </a:r>
          </a:p>
          <a:p>
            <a:pPr lvl="1"/>
            <a:r>
              <a:rPr lang="en-US" dirty="0" smtClean="0"/>
              <a:t>SAQ – choose one of two (BMD123 has an EMQ instead)</a:t>
            </a:r>
          </a:p>
          <a:p>
            <a:pPr lvl="1"/>
            <a:r>
              <a:rPr lang="en-US" dirty="0" smtClean="0"/>
              <a:t>SAQ – choose one of two</a:t>
            </a:r>
          </a:p>
        </p:txBody>
      </p:sp>
    </p:spTree>
    <p:extLst>
      <p:ext uri="{BB962C8B-B14F-4D97-AF65-F5344CB8AC3E}">
        <p14:creationId xmlns:p14="http://schemas.microsoft.com/office/powerpoint/2010/main" val="1874214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Should I do any last-minute revising?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It’s really up to you</a:t>
            </a:r>
          </a:p>
          <a:p>
            <a:r>
              <a:rPr lang="en-US" dirty="0" smtClean="0"/>
              <a:t>Just look at some key things you tend to forget if you have a morning exam</a:t>
            </a:r>
          </a:p>
          <a:p>
            <a:r>
              <a:rPr lang="en-US" dirty="0" smtClean="0"/>
              <a:t>If you have an afternoon exam you should maybe look at some more key topics</a:t>
            </a:r>
          </a:p>
          <a:p>
            <a:endParaRPr lang="en-US" dirty="0" smtClean="0"/>
          </a:p>
          <a:p>
            <a:r>
              <a:rPr lang="en-US" dirty="0" smtClean="0"/>
              <a:t>However, do not exhaust yourself before the exam!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7248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96312"/>
            <a:ext cx="10515600" cy="1325563"/>
          </a:xfrm>
        </p:spPr>
        <p:txBody>
          <a:bodyPr/>
          <a:lstStyle/>
          <a:p>
            <a:r>
              <a:rPr lang="en-US" dirty="0" smtClean="0"/>
              <a:t>Okay so the exam is about to begin</a:t>
            </a:r>
            <a:r>
              <a:rPr lang="is-IS" dirty="0" smtClean="0"/>
              <a:t>… ugghhh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08294"/>
            <a:ext cx="10515600" cy="5387927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Again, Relax, capital R</a:t>
            </a:r>
          </a:p>
          <a:p>
            <a:r>
              <a:rPr lang="en-US" dirty="0" smtClean="0"/>
              <a:t>Take </a:t>
            </a:r>
            <a:r>
              <a:rPr lang="en-US" b="1" i="1" dirty="0" smtClean="0"/>
              <a:t>EVERYTHING </a:t>
            </a:r>
            <a:r>
              <a:rPr lang="en-US" dirty="0" smtClean="0"/>
              <a:t>out of your pockets and put it in your backpack (it’s just much easier and more comfortable that way)</a:t>
            </a:r>
          </a:p>
          <a:p>
            <a:r>
              <a:rPr lang="en-US" b="1" i="1" u="sng" dirty="0" smtClean="0"/>
              <a:t>Switch off your phone</a:t>
            </a:r>
            <a:r>
              <a:rPr lang="en-US" dirty="0" smtClean="0"/>
              <a:t> – your social life has been on hold for the past few weeks, a few more hours won’t hurt</a:t>
            </a:r>
          </a:p>
          <a:p>
            <a:r>
              <a:rPr lang="en-US" dirty="0" smtClean="0"/>
              <a:t>Take everything you need for the exam to your desk (including ID)</a:t>
            </a:r>
          </a:p>
          <a:p>
            <a:r>
              <a:rPr lang="en-US" dirty="0" smtClean="0"/>
              <a:t>Take out your equipment from your pencil case and put the pencil case on the floor (and the calculator if they tell you to)</a:t>
            </a:r>
          </a:p>
          <a:p>
            <a:r>
              <a:rPr lang="en-US" dirty="0" smtClean="0"/>
              <a:t>Make sure your bottle has no label</a:t>
            </a:r>
          </a:p>
          <a:p>
            <a:r>
              <a:rPr lang="en-US" dirty="0" smtClean="0"/>
              <a:t>Listen to the invigilators and obey their instructions</a:t>
            </a:r>
          </a:p>
          <a:p>
            <a:r>
              <a:rPr lang="en-US" dirty="0" smtClean="0"/>
              <a:t>Read the instructions on the paper and fill in your info on all the sheets when prompted</a:t>
            </a:r>
          </a:p>
          <a:p>
            <a:r>
              <a:rPr lang="en-US" dirty="0" smtClean="0"/>
              <a:t>Relax, deep breaths, and open the paper when prompted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8745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 of Attack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14326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Spend 30 minutes on each section</a:t>
            </a:r>
          </a:p>
          <a:p>
            <a:r>
              <a:rPr lang="en-US" dirty="0" smtClean="0"/>
              <a:t>This is more than enough time and you will then have plenty of time to check your work</a:t>
            </a:r>
          </a:p>
          <a:p>
            <a:r>
              <a:rPr lang="en-US" dirty="0" smtClean="0"/>
              <a:t>If you don’t know the answer then move on to the next question</a:t>
            </a:r>
          </a:p>
          <a:p>
            <a:r>
              <a:rPr lang="en-US" dirty="0" smtClean="0"/>
              <a:t>Mark your answers to the MCQ in the exam booklet first</a:t>
            </a:r>
          </a:p>
          <a:p>
            <a:r>
              <a:rPr lang="en-US" dirty="0" smtClean="0"/>
              <a:t>Then re-check your answers and mark in the MCQ sheet</a:t>
            </a:r>
          </a:p>
          <a:p>
            <a:r>
              <a:rPr lang="en-US" dirty="0" smtClean="0"/>
              <a:t>This prevents your answers being out of sync</a:t>
            </a:r>
          </a:p>
          <a:p>
            <a:r>
              <a:rPr lang="en-US" dirty="0" smtClean="0"/>
              <a:t>If you’re not 100% sure about an MCQ question try to eliminate a few options and mark your best guess</a:t>
            </a:r>
          </a:p>
          <a:p>
            <a:r>
              <a:rPr lang="en-US" dirty="0" smtClean="0"/>
              <a:t>If you have no clue at all then it’s best to skip it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7642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During the exam</a:t>
            </a:r>
            <a:r>
              <a:rPr lang="is-I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50498"/>
            <a:ext cx="10515600" cy="5078437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You’ll notice two things: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The exam is fairly all right and manageable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You have way too much time on your hands</a:t>
            </a:r>
          </a:p>
          <a:p>
            <a:r>
              <a:rPr lang="en-US" dirty="0" smtClean="0"/>
              <a:t>College exams are not the same as A-levels – they are much easier!</a:t>
            </a:r>
          </a:p>
          <a:p>
            <a:r>
              <a:rPr lang="en-US" dirty="0" smtClean="0"/>
              <a:t>If you have any queries, no matter how stupid they may seem, contact the invigilator</a:t>
            </a:r>
          </a:p>
          <a:p>
            <a:r>
              <a:rPr lang="en-US" dirty="0" smtClean="0"/>
              <a:t>They are usually really friendly and helpful</a:t>
            </a:r>
          </a:p>
          <a:p>
            <a:r>
              <a:rPr lang="en-US" dirty="0" smtClean="0"/>
              <a:t>Do this in the first hour, if possible, as an academic from SBCS will be there. This is often a lecturer from the module you are sitting.</a:t>
            </a:r>
          </a:p>
          <a:p>
            <a:r>
              <a:rPr lang="en-US" dirty="0" smtClean="0"/>
              <a:t>Don’t spend the whole time in the exam hall if you don’t need it. Once you’ve looked over the paper a few times and feel pretty confident about your answers, leave the exam hall.</a:t>
            </a:r>
          </a:p>
          <a:p>
            <a:pPr marL="914400" lvl="1" indent="-45720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269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Okay so the exam is over</a:t>
            </a:r>
            <a:r>
              <a:rPr lang="is-I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Forget about the exam</a:t>
            </a:r>
          </a:p>
          <a:p>
            <a:r>
              <a:rPr lang="en-US" dirty="0" smtClean="0"/>
              <a:t>Do not discuss the exam with friends afterwards as there is literally no point in doing so – it will only stress you out further</a:t>
            </a:r>
          </a:p>
          <a:p>
            <a:r>
              <a:rPr lang="en-US" dirty="0" smtClean="0"/>
              <a:t>It’s okay if you have a bad exam – you probably did better than you thought anyway</a:t>
            </a:r>
          </a:p>
          <a:p>
            <a:r>
              <a:rPr lang="en-US" dirty="0" smtClean="0"/>
              <a:t>Focus on your next exam</a:t>
            </a:r>
          </a:p>
          <a:p>
            <a:r>
              <a:rPr lang="en-US" dirty="0" smtClean="0"/>
              <a:t>However, go home and try to rest first</a:t>
            </a:r>
          </a:p>
        </p:txBody>
      </p:sp>
    </p:spTree>
    <p:extLst>
      <p:ext uri="{BB962C8B-B14F-4D97-AF65-F5344CB8AC3E}">
        <p14:creationId xmlns:p14="http://schemas.microsoft.com/office/powerpoint/2010/main" val="421704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will probably receive your results through </a:t>
            </a:r>
            <a:r>
              <a:rPr lang="en-US" dirty="0" err="1" smtClean="0"/>
              <a:t>MySis</a:t>
            </a:r>
            <a:r>
              <a:rPr lang="en-US" dirty="0" smtClean="0"/>
              <a:t> in early July</a:t>
            </a:r>
          </a:p>
          <a:p>
            <a:r>
              <a:rPr lang="en-US" dirty="0" smtClean="0"/>
              <a:t>Reflect on what worked and what didn’t</a:t>
            </a:r>
          </a:p>
          <a:p>
            <a:r>
              <a:rPr lang="en-US" dirty="0" smtClean="0"/>
              <a:t>What’s important is that you passed well</a:t>
            </a:r>
          </a:p>
          <a:p>
            <a:r>
              <a:rPr lang="en-US" dirty="0" smtClean="0"/>
              <a:t>A bad grade isn’t the end of the world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Retakes are in August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9357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Good Luck!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Remember to relax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Remember to eat and drink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Remember to sleep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And remember to revise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828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 I need to know?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Know the lecture material really well</a:t>
            </a:r>
          </a:p>
          <a:p>
            <a:endParaRPr lang="en-US" dirty="0"/>
          </a:p>
          <a:p>
            <a:r>
              <a:rPr lang="en-US" dirty="0" smtClean="0"/>
              <a:t>Seriously, that’s all you need to know</a:t>
            </a:r>
          </a:p>
          <a:p>
            <a:endParaRPr lang="en-US" dirty="0"/>
          </a:p>
          <a:p>
            <a:r>
              <a:rPr lang="en-US" dirty="0" smtClean="0"/>
              <a:t>That’s literally it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2678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But what about</a:t>
            </a:r>
            <a:r>
              <a:rPr lang="is-IS" dirty="0" smtClean="0"/>
              <a:t>… extra reading???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You’re not writing essays, you will have no opportunity to showcase extra reading</a:t>
            </a:r>
          </a:p>
          <a:p>
            <a:endParaRPr lang="en-US" dirty="0"/>
          </a:p>
          <a:p>
            <a:r>
              <a:rPr lang="en-US" dirty="0" smtClean="0"/>
              <a:t>First year exams are to get everyone up to speed</a:t>
            </a:r>
          </a:p>
          <a:p>
            <a:endParaRPr lang="en-US" dirty="0"/>
          </a:p>
          <a:p>
            <a:r>
              <a:rPr lang="en-US" dirty="0" smtClean="0"/>
              <a:t>Only do extra reading where you don’t understand what the slides or the lecturer is saying (just use the textbook)</a:t>
            </a:r>
          </a:p>
          <a:p>
            <a:pPr lvl="1"/>
            <a:r>
              <a:rPr lang="en-US" dirty="0" smtClean="0"/>
              <a:t>BMD115</a:t>
            </a:r>
          </a:p>
          <a:p>
            <a:pPr lvl="1"/>
            <a:r>
              <a:rPr lang="en-US" dirty="0" smtClean="0"/>
              <a:t>BMD123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4293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should </a:t>
            </a:r>
            <a:r>
              <a:rPr lang="en-US" dirty="0"/>
              <a:t>I</a:t>
            </a:r>
            <a:r>
              <a:rPr lang="en-US" dirty="0" smtClean="0"/>
              <a:t> study?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It varies depending on person, just find the strategy that works best for you</a:t>
            </a:r>
            <a:endParaRPr lang="en-US" dirty="0"/>
          </a:p>
          <a:p>
            <a:r>
              <a:rPr lang="en-US" dirty="0" smtClean="0"/>
              <a:t>I recommend studying with a friend(s) in the library for difficult topics with more theory involved</a:t>
            </a:r>
            <a:endParaRPr lang="en-US" dirty="0"/>
          </a:p>
          <a:p>
            <a:r>
              <a:rPr lang="en-US" dirty="0" smtClean="0"/>
              <a:t>Make a study timetable</a:t>
            </a:r>
          </a:p>
          <a:p>
            <a:r>
              <a:rPr lang="en-US" dirty="0" smtClean="0"/>
              <a:t>You only need to learn the lecture material (even the same pictures come up), so I printed out the slides and learnt them off, annotating with extra notes when necessary</a:t>
            </a:r>
          </a:p>
          <a:p>
            <a:r>
              <a:rPr lang="en-US" dirty="0" smtClean="0"/>
              <a:t>DO NOT QUESTION SPOT</a:t>
            </a:r>
          </a:p>
          <a:p>
            <a:r>
              <a:rPr lang="en-US" dirty="0" smtClean="0"/>
              <a:t>Turn off your social media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9929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many exams?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Eight</a:t>
            </a:r>
          </a:p>
          <a:p>
            <a:pPr lvl="1"/>
            <a:r>
              <a:rPr lang="en-US" dirty="0" smtClean="0"/>
              <a:t>BMD100 Essential Skills For Biomedical Scientists</a:t>
            </a:r>
          </a:p>
          <a:p>
            <a:pPr lvl="1"/>
            <a:r>
              <a:rPr lang="en-US" dirty="0" smtClean="0"/>
              <a:t>BMD111 Chromosomes and Gene Function</a:t>
            </a:r>
          </a:p>
          <a:p>
            <a:pPr lvl="1"/>
            <a:r>
              <a:rPr lang="en-US" dirty="0" smtClean="0"/>
              <a:t>BMD113 Human Anatomy</a:t>
            </a:r>
          </a:p>
          <a:p>
            <a:pPr lvl="1"/>
            <a:r>
              <a:rPr lang="en-US" dirty="0" smtClean="0"/>
              <a:t>BMD115 The Human Cell</a:t>
            </a:r>
          </a:p>
          <a:p>
            <a:pPr lvl="1"/>
            <a:r>
              <a:rPr lang="en-US" dirty="0" smtClean="0"/>
              <a:t>BMD117 The Microbial World and Humans</a:t>
            </a:r>
          </a:p>
          <a:p>
            <a:pPr lvl="1"/>
            <a:r>
              <a:rPr lang="en-US" dirty="0" smtClean="0"/>
              <a:t>BMD121 Biomedical Physiology I</a:t>
            </a:r>
          </a:p>
          <a:p>
            <a:pPr lvl="1"/>
            <a:r>
              <a:rPr lang="en-US" dirty="0" smtClean="0"/>
              <a:t>BMD123 Biomolecules of Human Life</a:t>
            </a:r>
          </a:p>
          <a:p>
            <a:pPr lvl="1"/>
            <a:r>
              <a:rPr lang="en-US" dirty="0" smtClean="0"/>
              <a:t>BMD181 Tissue Biology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9463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BMD100 Essential Skills For Biomedical Scientists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64776"/>
            <a:ext cx="10515600" cy="4351338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Answer </a:t>
            </a:r>
            <a:r>
              <a:rPr lang="en-US" b="1" i="1" dirty="0" smtClean="0"/>
              <a:t>ALL </a:t>
            </a:r>
            <a:r>
              <a:rPr lang="en-US" dirty="0" smtClean="0"/>
              <a:t>questions</a:t>
            </a:r>
          </a:p>
          <a:p>
            <a:r>
              <a:rPr lang="en-US" dirty="0" smtClean="0"/>
              <a:t>What you need to know:</a:t>
            </a:r>
          </a:p>
          <a:p>
            <a:pPr lvl="1"/>
            <a:r>
              <a:rPr lang="en-US" dirty="0" err="1" smtClean="0"/>
              <a:t>Peerwise</a:t>
            </a:r>
            <a:r>
              <a:rPr lang="en-US" dirty="0" smtClean="0"/>
              <a:t> – do as many questions as you can</a:t>
            </a:r>
          </a:p>
          <a:p>
            <a:pPr lvl="1"/>
            <a:r>
              <a:rPr lang="en-US" dirty="0" err="1" smtClean="0"/>
              <a:t>Memorise</a:t>
            </a:r>
            <a:r>
              <a:rPr lang="en-US" dirty="0" smtClean="0"/>
              <a:t> formulae (e.g. circumference, area, volume, etc.)</a:t>
            </a:r>
          </a:p>
          <a:p>
            <a:pPr lvl="1"/>
            <a:r>
              <a:rPr lang="en-US" dirty="0" smtClean="0"/>
              <a:t>Statistics</a:t>
            </a:r>
          </a:p>
          <a:p>
            <a:r>
              <a:rPr lang="en-US" dirty="0" smtClean="0"/>
              <a:t>What you </a:t>
            </a:r>
            <a:r>
              <a:rPr lang="en-US" b="1" dirty="0" smtClean="0"/>
              <a:t>do not </a:t>
            </a:r>
            <a:r>
              <a:rPr lang="en-US" dirty="0" smtClean="0"/>
              <a:t>need to know:</a:t>
            </a:r>
          </a:p>
          <a:p>
            <a:pPr lvl="1"/>
            <a:r>
              <a:rPr lang="en-US" b="1" dirty="0" smtClean="0"/>
              <a:t>Anything</a:t>
            </a:r>
            <a:r>
              <a:rPr lang="en-US" dirty="0" smtClean="0"/>
              <a:t> to do with the assignments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 smtClean="0"/>
              <a:t>Fairly easy to do well in. It only counts for 50% so you’re only taking half a module – only 7.5 to go!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3812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BMD111 Chromosomes and Gene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33254"/>
            <a:ext cx="10515600" cy="4743987"/>
          </a:xfrm>
        </p:spPr>
        <p:txBody>
          <a:bodyPr>
            <a:normAutofit lnSpcReduction="10000"/>
          </a:bodyPr>
          <a:lstStyle/>
          <a:p>
            <a:endParaRPr lang="en-US" dirty="0" smtClean="0"/>
          </a:p>
          <a:p>
            <a:r>
              <a:rPr lang="en-US" dirty="0" smtClean="0"/>
              <a:t>What you need to know:</a:t>
            </a:r>
          </a:p>
          <a:p>
            <a:pPr lvl="1"/>
            <a:r>
              <a:rPr lang="en-US" dirty="0"/>
              <a:t>G</a:t>
            </a:r>
            <a:r>
              <a:rPr lang="en-US" dirty="0" smtClean="0"/>
              <a:t>enetic processes (e.g. transcription and translation)</a:t>
            </a:r>
          </a:p>
          <a:p>
            <a:pPr lvl="1"/>
            <a:r>
              <a:rPr lang="en-US" dirty="0" smtClean="0"/>
              <a:t>Genetic engineering</a:t>
            </a:r>
          </a:p>
          <a:p>
            <a:pPr lvl="1"/>
            <a:r>
              <a:rPr lang="en-US" dirty="0" smtClean="0"/>
              <a:t>Mendelian genetics</a:t>
            </a:r>
          </a:p>
          <a:p>
            <a:pPr lvl="1"/>
            <a:r>
              <a:rPr lang="en-US" dirty="0" smtClean="0"/>
              <a:t>The laboratory processes of past scientists – as in what they did, how they did it and what did it prove</a:t>
            </a:r>
          </a:p>
          <a:p>
            <a:r>
              <a:rPr lang="en-US" dirty="0" smtClean="0"/>
              <a:t>What you do not need to know:</a:t>
            </a:r>
          </a:p>
          <a:p>
            <a:pPr lvl="1"/>
            <a:r>
              <a:rPr lang="en-US" dirty="0" smtClean="0"/>
              <a:t>Any of that existentialism stuff Curran likes to talk about</a:t>
            </a:r>
          </a:p>
          <a:p>
            <a:pPr lvl="1"/>
            <a:r>
              <a:rPr lang="en-US" dirty="0" smtClean="0"/>
              <a:t>Microarrays</a:t>
            </a:r>
          </a:p>
          <a:p>
            <a:r>
              <a:rPr lang="en-US" dirty="0" smtClean="0"/>
              <a:t>Use the slides but supplement with recommended textbook information, especially for Curran’s lectures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0244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BMD113 Human Anatomy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31446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What you need to know:</a:t>
            </a:r>
          </a:p>
          <a:p>
            <a:pPr lvl="1"/>
            <a:r>
              <a:rPr lang="en-US" dirty="0" smtClean="0"/>
              <a:t>Basically everything</a:t>
            </a:r>
          </a:p>
          <a:p>
            <a:pPr lvl="1"/>
            <a:r>
              <a:rPr lang="en-US" dirty="0" smtClean="0"/>
              <a:t>Yes that includes </a:t>
            </a:r>
            <a:r>
              <a:rPr lang="en-US" dirty="0" err="1" smtClean="0"/>
              <a:t>dimetrodon</a:t>
            </a:r>
            <a:r>
              <a:rPr lang="en-US" dirty="0" smtClean="0"/>
              <a:t> and history of landmarks in Earth’s evolution stuff (he likes his MCQs on that)</a:t>
            </a:r>
          </a:p>
          <a:p>
            <a:pPr lvl="1"/>
            <a:r>
              <a:rPr lang="en-US" dirty="0" smtClean="0"/>
              <a:t>Focus more though on actual anatomy than that</a:t>
            </a:r>
          </a:p>
          <a:p>
            <a:pPr lvl="1"/>
            <a:r>
              <a:rPr lang="en-US" dirty="0" smtClean="0"/>
              <a:t>This ties in a lot with BMD121</a:t>
            </a:r>
          </a:p>
          <a:p>
            <a:pPr lvl="1"/>
            <a:endParaRPr lang="en-US" dirty="0"/>
          </a:p>
          <a:p>
            <a:r>
              <a:rPr lang="en-US" dirty="0" smtClean="0"/>
              <a:t>What you do not need to know:</a:t>
            </a:r>
          </a:p>
          <a:p>
            <a:pPr lvl="1"/>
            <a:r>
              <a:rPr lang="en-US" dirty="0" smtClean="0"/>
              <a:t>Any history of scientists or WWII stuff</a:t>
            </a:r>
          </a:p>
          <a:p>
            <a:pPr lvl="1"/>
            <a:endParaRPr lang="en-US" dirty="0"/>
          </a:p>
          <a:p>
            <a:r>
              <a:rPr lang="en-US" dirty="0" smtClean="0"/>
              <a:t>He probably gave you a lecture at the end of the year about what he expects you to know, so just follow that</a:t>
            </a:r>
          </a:p>
          <a:p>
            <a:r>
              <a:rPr lang="en-US" dirty="0" smtClean="0"/>
              <a:t>Use his slides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0821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374</TotalTime>
  <Words>2000</Words>
  <Application>Microsoft Macintosh PowerPoint</Application>
  <PresentationFormat>Widescreen</PresentationFormat>
  <Paragraphs>224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0" baseType="lpstr">
      <vt:lpstr>Calibri</vt:lpstr>
      <vt:lpstr>Calibri Light</vt:lpstr>
      <vt:lpstr>Arial</vt:lpstr>
      <vt:lpstr>Office Theme</vt:lpstr>
      <vt:lpstr>B990 First Year Exams</vt:lpstr>
      <vt:lpstr>How it works</vt:lpstr>
      <vt:lpstr>What do I need to know?</vt:lpstr>
      <vt:lpstr>But what about… extra reading???</vt:lpstr>
      <vt:lpstr>How should I study?</vt:lpstr>
      <vt:lpstr>How many exams?</vt:lpstr>
      <vt:lpstr>BMD100 Essential Skills For Biomedical Scientists</vt:lpstr>
      <vt:lpstr>BMD111 Chromosomes and Gene Function</vt:lpstr>
      <vt:lpstr>BMD113 Human Anatomy</vt:lpstr>
      <vt:lpstr>BMD115 The Human Cell</vt:lpstr>
      <vt:lpstr>BMD117 The Microbial World and Humans</vt:lpstr>
      <vt:lpstr>BMD121 Biomedical Physiology I</vt:lpstr>
      <vt:lpstr>BMD123 Biomolecules of Human Life</vt:lpstr>
      <vt:lpstr>BMD181 Tissue Biology</vt:lpstr>
      <vt:lpstr>Okay, so I’ve got my study under control</vt:lpstr>
      <vt:lpstr>But there’s no mark scheme…</vt:lpstr>
      <vt:lpstr>So how do I approach past papers?</vt:lpstr>
      <vt:lpstr>It’s the day before the exam please send help</vt:lpstr>
      <vt:lpstr>It’s exam day what did I do to deserve this</vt:lpstr>
      <vt:lpstr>Should I do any last-minute revising?</vt:lpstr>
      <vt:lpstr>Okay so the exam is about to begin… ugghhh</vt:lpstr>
      <vt:lpstr>Plan of Attack</vt:lpstr>
      <vt:lpstr>During the exam…</vt:lpstr>
      <vt:lpstr>Okay so the exam is over…</vt:lpstr>
      <vt:lpstr>Results</vt:lpstr>
      <vt:lpstr>Good Luck!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B990 First Year Exams</dc:title>
  <dc:creator>Sarah Aldelemi</dc:creator>
  <cp:lastModifiedBy>Sarah Aldelemi</cp:lastModifiedBy>
  <cp:revision>51</cp:revision>
  <dcterms:created xsi:type="dcterms:W3CDTF">2017-03-15T00:04:54Z</dcterms:created>
  <dcterms:modified xsi:type="dcterms:W3CDTF">2017-03-16T11:04:33Z</dcterms:modified>
</cp:coreProperties>
</file>