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7" r:id="rId5"/>
    <p:sldId id="322" r:id="rId6"/>
    <p:sldId id="333" r:id="rId7"/>
    <p:sldId id="329" r:id="rId8"/>
    <p:sldId id="276" r:id="rId9"/>
    <p:sldId id="328" r:id="rId10"/>
    <p:sldId id="334" r:id="rId11"/>
    <p:sldId id="316" r:id="rId1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F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B93BC-6FA4-4B0D-AB6F-962E2B4B411E}" type="datetimeFigureOut">
              <a:rPr lang="en-GB" smtClean="0"/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F0705-11E7-4627-AABD-A0B2BDFA11CD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35"/>
              </a:spcAft>
            </a:pPr>
            <a:endParaRPr lang="en-GB" sz="1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D590D-70E0-4D05-8486-5B89B604AC29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DF0705-11E7-4627-AABD-A0B2BDFA11CD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D590D-70E0-4D05-8486-5B89B604AC29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DF0705-11E7-4627-AABD-A0B2BDFA11CD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D590D-70E0-4D05-8486-5B89B604AC29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D590D-70E0-4D05-8486-5B89B604AC29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7D590D-70E0-4D05-8486-5B89B604AC29}" type="slidenum">
              <a:rPr lang="en-GB" smtClean="0"/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248795" y="349862"/>
            <a:ext cx="11562796" cy="13818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35" b="1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slide title (up to 2 lines) – </a:t>
            </a:r>
            <a:br>
              <a:rPr lang="en-US" dirty="0"/>
            </a:br>
            <a:r>
              <a:rPr lang="en-US" dirty="0"/>
              <a:t>Arial Bold 25pt title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248795" y="1748367"/>
            <a:ext cx="11562796" cy="3937000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65">
                <a:solidFill>
                  <a:srgbClr val="1C3D74"/>
                </a:solidFill>
                <a:latin typeface="+mj-lt"/>
              </a:defRPr>
            </a:lvl1pPr>
            <a:lvl2pPr>
              <a:buFont typeface="Arial" panose="020B0604020202020204" pitchFamily="34" charset="0"/>
              <a:buChar char="-"/>
              <a:defRPr sz="1865">
                <a:solidFill>
                  <a:srgbClr val="1C3D74"/>
                </a:solidFill>
                <a:latin typeface="+mj-lt"/>
              </a:defRPr>
            </a:lvl2pPr>
            <a:lvl3pPr>
              <a:defRPr>
                <a:solidFill>
                  <a:srgbClr val="1C3D74"/>
                </a:solidFill>
                <a:latin typeface="+mj-lt"/>
              </a:defRPr>
            </a:lvl3pPr>
            <a:lvl4pPr>
              <a:defRPr>
                <a:solidFill>
                  <a:srgbClr val="1C3D74"/>
                </a:solidFill>
                <a:latin typeface="+mj-lt"/>
              </a:defRPr>
            </a:lvl4pPr>
            <a:lvl5pPr>
              <a:defRPr>
                <a:solidFill>
                  <a:srgbClr val="1C3D74"/>
                </a:solidFill>
                <a:latin typeface="+mj-lt"/>
              </a:defRPr>
            </a:lvl5pPr>
          </a:lstStyle>
          <a:p>
            <a:pPr marL="0" indent="0">
              <a:buNone/>
            </a:pPr>
            <a:r>
              <a:rPr lang="en-US" dirty="0"/>
              <a:t>Click to edit Master title style – Arial Regular 14pt</a:t>
            </a:r>
            <a:endParaRPr lang="en-US" dirty="0"/>
          </a:p>
          <a:p>
            <a:r>
              <a:rPr lang="en-US" dirty="0"/>
              <a:t>Bullet points</a:t>
            </a:r>
            <a:endParaRPr lang="en-US" dirty="0"/>
          </a:p>
          <a:p>
            <a:pPr>
              <a:defRPr/>
            </a:pPr>
            <a:r>
              <a:rPr lang="en-US" dirty="0"/>
              <a:t>Bullet points</a:t>
            </a:r>
            <a:endParaRPr lang="en-US" dirty="0"/>
          </a:p>
          <a:p>
            <a:pPr>
              <a:defRPr/>
            </a:pPr>
            <a:r>
              <a:rPr lang="en-US" dirty="0"/>
              <a:t>Bullet points</a:t>
            </a:r>
            <a:endParaRPr lang="en-US" dirty="0"/>
          </a:p>
          <a:p>
            <a:pPr lvl="1">
              <a:buFont typeface="Arial" panose="020B0604020202020204" pitchFamily="34" charset="0"/>
              <a:buChar char="-"/>
              <a:defRPr/>
            </a:pPr>
            <a:r>
              <a:rPr lang="en-US" sz="1865" dirty="0">
                <a:solidFill>
                  <a:srgbClr val="1C3D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Sub-bullet point</a:t>
            </a:r>
            <a:endParaRPr lang="en-US" sz="1865" dirty="0">
              <a:solidFill>
                <a:srgbClr val="1C3D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72667-0B41-436F-B926-052DD1284857}" type="datetimeFigureOut">
              <a:rPr lang="en-GB" smtClean="0"/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DEAD9-A4EA-4A3B-9AB8-F71DF63EC21B}" type="slidenum">
              <a:rPr lang="en-GB" smtClean="0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5.xml"/><Relationship Id="rId7" Type="http://schemas.openxmlformats.org/officeDocument/2006/relationships/slideLayout" Target="../slideLayouts/slideLayout12.xml"/><Relationship Id="rId6" Type="http://schemas.openxmlformats.org/officeDocument/2006/relationships/hyperlink" Target="https://dds.qmul.ac.uk/disability/non-specialist-human-support/" TargetMode="External"/><Relationship Id="rId5" Type="http://schemas.openxmlformats.org/officeDocument/2006/relationships/hyperlink" Target="https://dds.qmul.ac.uk/mentalhealth/specialist-mentoring/" TargetMode="External"/><Relationship Id="rId4" Type="http://schemas.openxmlformats.org/officeDocument/2006/relationships/hyperlink" Target="https://dds.qmul.ac.uk/dyslexia/specialistsupport/" TargetMode="External"/><Relationship Id="rId3" Type="http://schemas.openxmlformats.org/officeDocument/2006/relationships/hyperlink" Target="https://www.qmul.ac.uk/student-advice-and-signposting-hub/mental-health-and-wellbeing/supporting-disabled-students/" TargetMode="External"/><Relationship Id="rId2" Type="http://schemas.openxmlformats.org/officeDocument/2006/relationships/hyperlink" Target="https://www.qmul.ac.uk/library/using-library-services/accessibility-and-disability/" TargetMode="External"/><Relationship Id="rId1" Type="http://schemas.openxmlformats.org/officeDocument/2006/relationships/hyperlink" Target="https://dds.qmul.ac.uk/exams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Relationship Id="rId3" Type="http://schemas.openxmlformats.org/officeDocument/2006/relationships/hyperlink" Target="https://dds.qmul.ac.uk/asd/" TargetMode="External"/><Relationship Id="rId2" Type="http://schemas.openxmlformats.org/officeDocument/2006/relationships/hyperlink" Target="https://dds.qmul.ac.uk/dyslexia/#diagnosticassessment" TargetMode="External"/><Relationship Id="rId1" Type="http://schemas.openxmlformats.org/officeDocument/2006/relationships/hyperlink" Target="https://dds.qmul.ac.uk/dyslexia/#screenin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hyperlink" Target="mailto:dds@qmul.ac.uk" TargetMode="External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Relationship Id="rId3" Type="http://schemas.openxmlformats.org/officeDocument/2006/relationships/hyperlink" Target="https://creativecommons.org/licenses/by-nc-nd/3.0/" TargetMode="External"/><Relationship Id="rId2" Type="http://schemas.openxmlformats.org/officeDocument/2006/relationships/hyperlink" Target="https://randomystick.deviantart.com/art/Stock-Image-Vector-Question-Mark-652104029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623000"/>
            <a:ext cx="9144000" cy="3269989"/>
          </a:xfrm>
        </p:spPr>
        <p:txBody>
          <a:bodyPr>
            <a:normAutofit fontScale="90000"/>
          </a:bodyPr>
          <a:lstStyle/>
          <a:p>
            <a:r>
              <a:rPr lang="en-GB" dirty="0"/>
              <a:t>Introduction to the </a:t>
            </a:r>
            <a:br>
              <a:rPr lang="en-GB" dirty="0"/>
            </a:br>
            <a:r>
              <a:rPr lang="en-GB" dirty="0"/>
              <a:t>Disability and Dyslexia Service (DDS)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2434" y="3892989"/>
            <a:ext cx="10075147" cy="1655762"/>
          </a:xfrm>
        </p:spPr>
        <p:txBody>
          <a:bodyPr>
            <a:noAutofit/>
          </a:bodyPr>
          <a:lstStyle/>
          <a:p>
            <a:r>
              <a:rPr lang="en-GB" sz="3200" b="1" dirty="0"/>
              <a:t>Kay Hall</a:t>
            </a:r>
            <a:endParaRPr lang="en-GB" sz="3200" b="1" dirty="0"/>
          </a:p>
          <a:p>
            <a:r>
              <a:rPr lang="en-GB" sz="3200" b="1" dirty="0"/>
              <a:t>kay.hall@qmul.ac.uk</a:t>
            </a:r>
            <a:endParaRPr lang="en-GB" sz="3200" b="1" dirty="0"/>
          </a:p>
          <a:p>
            <a:r>
              <a:rPr lang="en-GB" sz="3200" b="1" dirty="0"/>
              <a:t>Disability Advisor (FMD)</a:t>
            </a:r>
            <a:endParaRPr lang="en-GB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Today’s session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tx1"/>
                </a:solidFill>
                <a:latin typeface="+mn-lt"/>
              </a:rPr>
              <a:t>DDS – who we are</a:t>
            </a:r>
            <a:endParaRPr lang="en-GB" sz="4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4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tx1"/>
                </a:solidFill>
                <a:latin typeface="+mn-lt"/>
              </a:rPr>
              <a:t>Supporting students – reasonable adjustments</a:t>
            </a:r>
            <a:endParaRPr lang="en-GB" sz="4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4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tx1"/>
                </a:solidFill>
                <a:latin typeface="+mn-lt"/>
              </a:rPr>
              <a:t>Referring to DDS</a:t>
            </a:r>
            <a:endParaRPr lang="en-GB" sz="44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Who are we?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8795" y="1125415"/>
            <a:ext cx="11562796" cy="45599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Student Experience Directorate / Student Wellbeing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Team of disability advisors with different specialisms; Specialist Study Skills tutors; frontline team and operations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grpSp>
        <p:nvGrpSpPr>
          <p:cNvPr id="3" name="Group 2"/>
          <p:cNvGrpSpPr/>
          <p:nvPr/>
        </p:nvGrpSpPr>
        <p:grpSpPr>
          <a:xfrm>
            <a:off x="985324" y="2510886"/>
            <a:ext cx="8189406" cy="3997252"/>
            <a:chOff x="1075174" y="349699"/>
            <a:chExt cx="9525838" cy="5506498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198" t="25236" r="9671" b="32490"/>
            <a:stretch>
              <a:fillRect/>
            </a:stretch>
          </p:blipFill>
          <p:spPr bwMode="auto">
            <a:xfrm>
              <a:off x="1075174" y="349699"/>
              <a:ext cx="9525838" cy="5297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5004080" y="349699"/>
              <a:ext cx="4923692" cy="15474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367495" y="4453095"/>
              <a:ext cx="2178817" cy="14031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367495" y="696687"/>
              <a:ext cx="2178817" cy="14031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b="1" dirty="0">
                <a:latin typeface="+mn-lt"/>
              </a:rPr>
              <a:t>DDS: supporting students and staff</a:t>
            </a:r>
            <a:endParaRPr lang="en-GB" sz="2800" b="1" dirty="0">
              <a:latin typeface="+mn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Reasonable Adjustments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n-GB" sz="2400" dirty="0">
                <a:ea typeface="+mn-lt"/>
                <a:cs typeface="+mn-lt"/>
              </a:rPr>
              <a:t>DDS facilitates reasonable adjustments for students who have a formal diagnosis of a disability such as:</a:t>
            </a:r>
            <a:endParaRPr lang="en-GB" sz="2400" dirty="0">
              <a:ea typeface="+mn-lt"/>
              <a:cs typeface="+mn-lt"/>
            </a:endParaRPr>
          </a:p>
          <a:p>
            <a:pPr marL="971550" lvl="1" indent="-285750">
              <a:buFont typeface="Arial" panose="020B0604020202020204"/>
              <a:buChar char="•"/>
            </a:pPr>
            <a:r>
              <a:rPr lang="en-GB" dirty="0">
                <a:ea typeface="+mn-lt"/>
                <a:cs typeface="+mn-lt"/>
              </a:rPr>
              <a:t>a Specific Learning Difference/s such as dyslexia, dyspraxia and/or ADHD</a:t>
            </a:r>
            <a:endParaRPr lang="en-GB" dirty="0">
              <a:ea typeface="+mn-lt"/>
              <a:cs typeface="+mn-lt"/>
            </a:endParaRPr>
          </a:p>
          <a:p>
            <a:pPr marL="971550" lvl="1" indent="-285750">
              <a:buFont typeface="Arial" panose="020B0604020202020204"/>
              <a:buChar char="•"/>
            </a:pPr>
            <a:r>
              <a:rPr lang="en-GB" dirty="0">
                <a:ea typeface="+mn-lt"/>
                <a:cs typeface="+mn-lt"/>
              </a:rPr>
              <a:t>autism</a:t>
            </a:r>
            <a:endParaRPr lang="en-GB" dirty="0">
              <a:ea typeface="+mn-lt"/>
              <a:cs typeface="+mn-lt"/>
            </a:endParaRPr>
          </a:p>
          <a:p>
            <a:pPr marL="971550" lvl="1" indent="-285750">
              <a:buFont typeface="Arial" panose="020B0604020202020204"/>
              <a:buChar char="•"/>
            </a:pPr>
            <a:r>
              <a:rPr lang="en-GB" dirty="0">
                <a:ea typeface="+mn-lt"/>
                <a:cs typeface="+mn-lt"/>
              </a:rPr>
              <a:t>a mental health condition</a:t>
            </a:r>
            <a:endParaRPr lang="en-GB" dirty="0">
              <a:ea typeface="+mn-lt"/>
              <a:cs typeface="+mn-lt"/>
            </a:endParaRPr>
          </a:p>
          <a:p>
            <a:pPr marL="971550" lvl="1" indent="-285750">
              <a:buFont typeface="Arial" panose="020B0604020202020204"/>
              <a:buChar char="•"/>
            </a:pPr>
            <a:r>
              <a:rPr lang="en-GB" dirty="0">
                <a:ea typeface="+mn-lt"/>
                <a:cs typeface="+mn-lt"/>
              </a:rPr>
              <a:t>a physical health condition such as a long-term medical condition or sensory impairment</a:t>
            </a:r>
            <a:endParaRPr lang="en-GB" dirty="0">
              <a:ea typeface="+mn-lt"/>
              <a:cs typeface="+mn-lt"/>
            </a:endParaRPr>
          </a:p>
          <a:p>
            <a:pPr marL="0" indent="0">
              <a:buNone/>
            </a:pPr>
            <a:endParaRPr lang="en-GB" sz="1900" b="1" dirty="0">
              <a:ea typeface="+mn-lt"/>
              <a:cs typeface="+mn-lt"/>
            </a:endParaRPr>
          </a:p>
          <a:p>
            <a:pPr lvl="1" indent="0">
              <a:buNone/>
            </a:pPr>
            <a:endParaRPr lang="en-GB" sz="2000" b="1" dirty="0">
              <a:ea typeface="+mn-lt"/>
              <a:cs typeface="+mn-lt"/>
            </a:endParaRPr>
          </a:p>
          <a:p>
            <a:pPr lvl="1" indent="0">
              <a:buNone/>
            </a:pPr>
            <a:endParaRPr lang="en-GB" sz="2000" dirty="0">
              <a:cs typeface="Calibri" panose="020F0502020204030204"/>
            </a:endParaRPr>
          </a:p>
          <a:p>
            <a:pPr marL="0" indent="0">
              <a:buNone/>
            </a:pPr>
            <a:endParaRPr lang="en-GB" sz="1800" dirty="0"/>
          </a:p>
          <a:p>
            <a:endParaRPr lang="en-GB" sz="1800" dirty="0">
              <a:cs typeface="Calibri" panose="020F0502020204030204"/>
            </a:endParaRPr>
          </a:p>
          <a:p>
            <a:pPr lvl="1"/>
            <a:endParaRPr lang="en-GB" sz="1800" dirty="0">
              <a:cs typeface="Calibri" panose="020F0502020204030204"/>
            </a:endParaRPr>
          </a:p>
          <a:p>
            <a:pPr marL="457200" lvl="1" indent="0">
              <a:buNone/>
            </a:pPr>
            <a:endParaRPr lang="en-GB" sz="1800" dirty="0">
              <a:cs typeface="Calibri" panose="020F0502020204030204"/>
            </a:endParaRPr>
          </a:p>
          <a:p>
            <a:pPr lvl="1"/>
            <a:endParaRPr lang="en-GB" sz="1800" b="1" dirty="0">
              <a:cs typeface="Calibri" panose="020F0502020204030204"/>
            </a:endParaRPr>
          </a:p>
          <a:p>
            <a:pPr lvl="1"/>
            <a:endParaRPr lang="en-GB" sz="1800" b="1" dirty="0">
              <a:solidFill>
                <a:srgbClr val="000000"/>
              </a:solidFill>
              <a:cs typeface="Calibri" panose="020F0502020204030204"/>
            </a:endParaRPr>
          </a:p>
          <a:p>
            <a:pPr lvl="1"/>
            <a:endParaRPr lang="en-GB" sz="1800" b="1" dirty="0">
              <a:cs typeface="Calibri" panose="020F0502020204030204"/>
            </a:endParaRPr>
          </a:p>
          <a:p>
            <a:pPr marL="457200" lvl="1" indent="0">
              <a:buNone/>
            </a:pPr>
            <a:endParaRPr lang="en-GB" sz="1800" dirty="0">
              <a:cs typeface="Calibri" panose="020F0502020204030204"/>
            </a:endParaRPr>
          </a:p>
          <a:p>
            <a:pPr lvl="1"/>
            <a:endParaRPr lang="en-GB" dirty="0">
              <a:cs typeface="Calibri" panose="020F0502020204030204"/>
            </a:endParaRPr>
          </a:p>
          <a:p>
            <a:endParaRPr lang="en-GB" dirty="0">
              <a:cs typeface="Calibri" panose="020F0502020204030204"/>
            </a:endParaRPr>
          </a:p>
          <a:p>
            <a:endParaRPr lang="en-GB" sz="2400" dirty="0">
              <a:cs typeface="Calibri" panose="020F0502020204030204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Inclusive Learning environment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GB" sz="2200" dirty="0">
                <a:ea typeface="+mn-lt"/>
                <a:cs typeface="+mn-lt"/>
              </a:rPr>
              <a:t>DDS also provides information and guidance  to help teaching and support staff develop more inclusive learning environments</a:t>
            </a:r>
            <a:endParaRPr lang="en-GB" sz="2200" dirty="0">
              <a:ea typeface="+mn-lt"/>
              <a:cs typeface="+mn-lt"/>
            </a:endParaRPr>
          </a:p>
          <a:p>
            <a:r>
              <a:rPr lang="en-GB" sz="2200" dirty="0">
                <a:ea typeface="+mn-lt"/>
                <a:cs typeface="+mn-lt"/>
              </a:rPr>
              <a:t>Ethos is underpinned by the social model of disability </a:t>
            </a:r>
            <a:endParaRPr lang="en-GB" sz="2200" dirty="0">
              <a:ea typeface="+mn-lt"/>
              <a:cs typeface="+mn-lt"/>
            </a:endParaRPr>
          </a:p>
          <a:p>
            <a:r>
              <a:rPr lang="en-GB" sz="2200" dirty="0">
                <a:ea typeface="+mn-lt"/>
                <a:cs typeface="+mn-lt"/>
              </a:rPr>
              <a:t>Anticipating students’ diverse learning needs and designing appropriate curriculum materials (minimising reasonable adjustments)</a:t>
            </a:r>
            <a:endParaRPr lang="en-GB" sz="2200" dirty="0">
              <a:ea typeface="+mn-lt"/>
              <a:cs typeface="+mn-lt"/>
            </a:endParaRP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Support During Studies – Reasonable Adjustments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80409" y="1270677"/>
            <a:ext cx="11562796" cy="490359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  <a:hlinkClick r:id="rId1"/>
              </a:rPr>
              <a:t>Examination Access Arrangements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(e.g. additional time) 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Bespoke support recommendations “Student Support Summary”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Diagnostic information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Support from DDS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Support from elsewhere in QMUL (e.g. </a:t>
            </a:r>
            <a:r>
              <a:rPr lang="en-GB" dirty="0">
                <a:solidFill>
                  <a:schemeClr val="tx1"/>
                </a:solidFill>
                <a:latin typeface="+mn-lt"/>
                <a:hlinkClick r:id="rId2"/>
              </a:rPr>
              <a:t>bespoke library support for disabled students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)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Support recommended from School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Circulated to SSO who passes on to relevant academics.  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  <a:hlinkClick r:id="rId3"/>
              </a:rPr>
              <a:t>Information about disabled students is also available via Mysis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Liaison with School / NHS services / other external agencies as required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Drop-in sessions / Social Circle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  <a:latin typeface="+mn-lt"/>
              </a:rPr>
              <a:t>Arrange </a:t>
            </a:r>
            <a:r>
              <a:rPr lang="en-GB" dirty="0">
                <a:solidFill>
                  <a:schemeClr val="tx1"/>
                </a:solidFill>
                <a:latin typeface="+mn-lt"/>
                <a:hlinkClick r:id="rId4"/>
              </a:rPr>
              <a:t>Specialist 1:1 Study Skills Support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/ </a:t>
            </a:r>
            <a:r>
              <a:rPr lang="en-GB" dirty="0">
                <a:solidFill>
                  <a:schemeClr val="tx1"/>
                </a:solidFill>
                <a:latin typeface="+mn-lt"/>
                <a:hlinkClick r:id="rId5"/>
              </a:rPr>
              <a:t>Specialist Mentoring 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/ BSL / </a:t>
            </a:r>
            <a:r>
              <a:rPr lang="en-GB" dirty="0">
                <a:solidFill>
                  <a:schemeClr val="tx1"/>
                </a:solidFill>
                <a:latin typeface="+mn-lt"/>
                <a:hlinkClick r:id="rId6"/>
              </a:rPr>
              <a:t>Non-specialist support</a:t>
            </a:r>
            <a:r>
              <a:rPr lang="en-GB" dirty="0">
                <a:solidFill>
                  <a:schemeClr val="tx1"/>
                </a:solidFill>
                <a:latin typeface="+mn-lt"/>
              </a:rPr>
              <a:t> (e.g. note takers / lab assistants) </a:t>
            </a:r>
            <a:endParaRPr lang="en-GB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Callout 7"/>
          <p:cNvSpPr/>
          <p:nvPr/>
        </p:nvSpPr>
        <p:spPr>
          <a:xfrm>
            <a:off x="840556" y="2456629"/>
            <a:ext cx="4859516" cy="1464922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provides evidence and is booked an appointment with a Disability Adviser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own Arrow Callout 7"/>
          <p:cNvSpPr/>
          <p:nvPr/>
        </p:nvSpPr>
        <p:spPr>
          <a:xfrm>
            <a:off x="840556" y="3974319"/>
            <a:ext cx="10510887" cy="1376313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a typeface="+mn-lt"/>
                <a:cs typeface="+mn-lt"/>
              </a:rPr>
              <a:t>Student meets with a Disability Adviser to discuss support needs and </a:t>
            </a:r>
            <a:r>
              <a:rPr lang="en-GB" sz="2000">
                <a:ea typeface="+mn-lt"/>
                <a:cs typeface="+mn-lt"/>
              </a:rPr>
              <a:t>reasonable adjustments </a:t>
            </a: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a typeface="+mn-lt"/>
                <a:cs typeface="+mn-lt"/>
              </a:rPr>
              <a:t>A Student Support Summary is generated documenting any agreed adjustments</a:t>
            </a: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0556" y="1109744"/>
            <a:ext cx="10510887" cy="87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a typeface="+mn-lt"/>
                <a:cs typeface="+mn-lt"/>
              </a:rPr>
              <a:t>Student contacts DDS for support (or is referred for support by academic school/other department)</a:t>
            </a:r>
            <a:endParaRPr lang="en-GB" sz="2000" dirty="0">
              <a:ea typeface="+mn-lt"/>
              <a:cs typeface="+mn-lt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a typeface="+mn-lt"/>
                <a:cs typeface="+mn-lt"/>
              </a:rPr>
              <a:t>DDS requests medical evidence of a diagnosed condition if not already provided</a:t>
            </a:r>
            <a:endParaRPr lang="en-GB" sz="2000" dirty="0">
              <a:ea typeface="+mn-lt"/>
              <a:cs typeface="+mn-lt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Down Arrow 9"/>
          <p:cNvSpPr/>
          <p:nvPr/>
        </p:nvSpPr>
        <p:spPr>
          <a:xfrm>
            <a:off x="1735451" y="1980949"/>
            <a:ext cx="614045" cy="42291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en-GB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376287" y="-100672"/>
            <a:ext cx="10515600" cy="948731"/>
          </a:xfrm>
        </p:spPr>
        <p:txBody>
          <a:bodyPr>
            <a:normAutofit/>
          </a:bodyPr>
          <a:lstStyle/>
          <a:p>
            <a:r>
              <a:rPr lang="en-GB" sz="2800" b="1" dirty="0">
                <a:latin typeface="+mn-lt"/>
              </a:rPr>
              <a:t>Disability and Dyslexia Service</a:t>
            </a:r>
            <a:endParaRPr lang="en-GB" sz="2800" b="1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6287" y="541873"/>
            <a:ext cx="6094428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1800" b="1" dirty="0">
                <a:ea typeface="+mn-lt"/>
                <a:cs typeface="+mn-lt"/>
              </a:rPr>
              <a:t>Support process for students</a:t>
            </a:r>
            <a:endParaRPr lang="en-GB" sz="1800" b="1" dirty="0">
              <a:ea typeface="+mn-lt"/>
              <a:cs typeface="+mn-lt"/>
            </a:endParaRPr>
          </a:p>
        </p:txBody>
      </p:sp>
      <p:sp>
        <p:nvSpPr>
          <p:cNvPr id="18" name="Down Arrow 9"/>
          <p:cNvSpPr/>
          <p:nvPr/>
        </p:nvSpPr>
        <p:spPr>
          <a:xfrm>
            <a:off x="9842504" y="1980949"/>
            <a:ext cx="614045" cy="422910"/>
          </a:xfrm>
          <a:prstGeom prst="down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en-GB"/>
          </a:p>
        </p:txBody>
      </p:sp>
      <p:sp>
        <p:nvSpPr>
          <p:cNvPr id="21" name="Down Arrow Callout 7"/>
          <p:cNvSpPr/>
          <p:nvPr/>
        </p:nvSpPr>
        <p:spPr>
          <a:xfrm>
            <a:off x="6491926" y="2456627"/>
            <a:ext cx="4859516" cy="1464924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  <a:ln w="635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 has no evidence but suspects they have a </a:t>
            </a:r>
            <a:r>
              <a:rPr lang="en-GB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SpLD</a:t>
            </a: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directed to the Do-It Profiler</a:t>
            </a:r>
            <a:endParaRPr lang="en-GB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40556" y="5403400"/>
            <a:ext cx="10510887" cy="87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a typeface="+mn-lt"/>
                <a:cs typeface="+mn-lt"/>
              </a:rPr>
              <a:t>The student’s Support Summary is now available to teaching staff via Mysis and a copy is also sent by DDS to the nominated student support contact in the student’s academic school/s </a:t>
            </a:r>
            <a:r>
              <a:rPr lang="en-GB" sz="1100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Support With Diagnoses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248795" y="1125415"/>
            <a:ext cx="11562796" cy="455995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Specific Learning Differences (e.g. dyslexia)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hlinkClick r:id="rId1"/>
              </a:rPr>
              <a:t>Screening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hlinkClick r:id="rId2"/>
              </a:rPr>
              <a:t>Fully-funded referral to diagnostician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Autism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  <a:hlinkClick r:id="rId3"/>
              </a:rPr>
              <a:t>Screening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Referral to relevant NHS Services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Mental Health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DDS implement support for students with diagnosed conditions only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Referral to ACS who can help with diagnoses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Other conditions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Refer to relevant NHS services / Student Health Service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Concerned about a student?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How to refer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Referral to DDS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Contact our Frontline Team on </a:t>
            </a:r>
            <a:r>
              <a:rPr lang="en-GB" sz="2400" dirty="0">
                <a:solidFill>
                  <a:schemeClr val="tx1"/>
                </a:solidFill>
                <a:latin typeface="+mn-lt"/>
                <a:hlinkClick r:id="rId1"/>
              </a:rPr>
              <a:t>dds@qmul.ac.uk</a:t>
            </a:r>
            <a:r>
              <a:rPr lang="en-GB" sz="2400" dirty="0">
                <a:solidFill>
                  <a:schemeClr val="tx1"/>
                </a:solidFill>
                <a:latin typeface="+mn-lt"/>
              </a:rPr>
              <a:t> and share your concerns and we will be able to advise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Also contact us directly 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866900" lvl="2" indent="-342900"/>
            <a:r>
              <a:rPr lang="en-GB" sz="2400" dirty="0">
                <a:solidFill>
                  <a:schemeClr val="tx1"/>
                </a:solidFill>
                <a:latin typeface="+mn-lt"/>
              </a:rPr>
              <a:t>020 7882 2756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866900" lvl="2" indent="-342900"/>
            <a:r>
              <a:rPr lang="en-GB" sz="2400" dirty="0">
                <a:solidFill>
                  <a:schemeClr val="tx1"/>
                </a:solidFill>
                <a:latin typeface="+mn-lt"/>
                <a:hlinkClick r:id="rId1"/>
              </a:rPr>
              <a:t>dds@qmul.ac.uk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866900" lvl="2" indent="-342900"/>
            <a:r>
              <a:rPr lang="en-GB" sz="2400" dirty="0">
                <a:solidFill>
                  <a:schemeClr val="tx1"/>
                </a:solidFill>
                <a:latin typeface="+mn-lt"/>
              </a:rPr>
              <a:t>kay.hall@qmul.ac.uk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866900" lvl="2" indent="-342900"/>
            <a:r>
              <a:rPr lang="en-GB" sz="2400" dirty="0">
                <a:solidFill>
                  <a:schemeClr val="tx1"/>
                </a:solidFill>
                <a:latin typeface="+mn-lt"/>
              </a:rPr>
              <a:t>via our online form (available in the Disability and Dyslexia Service section of Mysis) or at </a:t>
            </a:r>
            <a:r>
              <a:rPr lang="en-US" altLang="en-US" sz="2400" dirty="0">
                <a:solidFill>
                  <a:schemeClr val="tx1"/>
                </a:solidFill>
                <a:latin typeface="+mn-lt"/>
              </a:rPr>
              <a:t>https://www.qmul.ac.uk/disability-and-dyslexia-service/about-us/contact-us/</a:t>
            </a:r>
            <a:endParaRPr lang="en-US" altLang="en-US" sz="2400" dirty="0">
              <a:solidFill>
                <a:schemeClr val="tx1"/>
              </a:solidFill>
              <a:latin typeface="+mn-lt"/>
            </a:endParaRPr>
          </a:p>
          <a:p>
            <a:pPr marL="1866900" lvl="2" indent="-342900"/>
            <a:r>
              <a:rPr lang="en-GB" sz="2400" dirty="0">
                <a:solidFill>
                  <a:schemeClr val="tx1"/>
                </a:solidFill>
                <a:latin typeface="+mn-lt"/>
              </a:rPr>
              <a:t>Pop into our office (FB3.06) between 10am and 4pm Monday to Friday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Referral to Advice and Counselling Service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  <a:p>
            <a:pPr marL="12573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tx1"/>
                </a:solidFill>
                <a:latin typeface="+mn-lt"/>
              </a:rPr>
              <a:t>welfare@qmul.ac.uk. </a:t>
            </a:r>
            <a:endParaRPr lang="en-GB" sz="240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ue circle with a question mark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577" y="702119"/>
            <a:ext cx="4964845" cy="463083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0" y="6948884"/>
            <a:ext cx="346396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>
                <a:hlinkClick r:id="rId2" tooltip="https://randomystick.deviantart.com/art/Stock-Image-Vector-Question-Mark-652104029"/>
              </a:rPr>
              <a:t>This Photo</a:t>
            </a:r>
            <a:r>
              <a:rPr lang="en-GB" sz="900"/>
              <a:t> by Unknown Author is licensed under </a:t>
            </a:r>
            <a:r>
              <a:rPr lang="en-GB" sz="900">
                <a:hlinkClick r:id="rId3" tooltip="https://creativecommons.org/licenses/by-nc-nd/3.0/"/>
              </a:rPr>
              <a:t>CC BY-NC-ND</a:t>
            </a:r>
            <a:endParaRPr lang="en-GB" sz="9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3418</Words>
  <Application>WPS Presentation</Application>
  <PresentationFormat>Widescreen</PresentationFormat>
  <Paragraphs>122</Paragraphs>
  <Slides>9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Times New Roman</vt:lpstr>
      <vt:lpstr>Arial</vt:lpstr>
      <vt:lpstr>Calibri</vt:lpstr>
      <vt:lpstr>Calibri Light</vt:lpstr>
      <vt:lpstr>Microsoft YaHei</vt:lpstr>
      <vt:lpstr>Arial Unicode MS</vt:lpstr>
      <vt:lpstr>Office Theme</vt:lpstr>
      <vt:lpstr>Introduction to the  Disability and Dyslexia Service (DDS) </vt:lpstr>
      <vt:lpstr>PowerPoint 演示文稿</vt:lpstr>
      <vt:lpstr>PowerPoint 演示文稿</vt:lpstr>
      <vt:lpstr>DDS: supporting students and staff</vt:lpstr>
      <vt:lpstr>PowerPoint 演示文稿</vt:lpstr>
      <vt:lpstr>Disability and Dyslexia Service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Mary Leadbetter</dc:creator>
  <cp:lastModifiedBy>Kay Hall</cp:lastModifiedBy>
  <cp:revision>9</cp:revision>
  <cp:lastPrinted>2024-09-03T07:52:00Z</cp:lastPrinted>
  <dcterms:created xsi:type="dcterms:W3CDTF">2023-02-15T11:44:00Z</dcterms:created>
  <dcterms:modified xsi:type="dcterms:W3CDTF">2025-09-11T09:43:46Z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A6F894D6ADC144D29194E11822FEC685_13</vt:lpwstr>
  </property>
  <property fmtid="{D5CDD505-2E9C-101B-9397-08002B2CF9AE}" pid="3" name="KSOProductBuildVer">
    <vt:lpwstr>1033-12.2.0.22549</vt:lpwstr>
  </property>
</Properties>
</file>