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8" r:id="rId5"/>
    <p:sldMasterId id="2147483690" r:id="rId6"/>
    <p:sldMasterId id="2147483715" r:id="rId7"/>
    <p:sldMasterId id="2147483735" r:id="rId8"/>
    <p:sldMasterId id="2147484382" r:id="rId9"/>
    <p:sldMasterId id="2147483866" r:id="rId10"/>
    <p:sldMasterId id="2147483843" r:id="rId11"/>
    <p:sldMasterId id="2147484428" r:id="rId12"/>
  </p:sldMasterIdLst>
  <p:notesMasterIdLst>
    <p:notesMasterId r:id="rId50"/>
  </p:notesMasterIdLst>
  <p:sldIdLst>
    <p:sldId id="324" r:id="rId13"/>
    <p:sldId id="1123" r:id="rId14"/>
    <p:sldId id="2517" r:id="rId15"/>
    <p:sldId id="2518" r:id="rId16"/>
    <p:sldId id="2546" r:id="rId17"/>
    <p:sldId id="2523" r:id="rId18"/>
    <p:sldId id="2547" r:id="rId19"/>
    <p:sldId id="1120" r:id="rId20"/>
    <p:sldId id="2519" r:id="rId21"/>
    <p:sldId id="1125" r:id="rId22"/>
    <p:sldId id="2520" r:id="rId23"/>
    <p:sldId id="1126" r:id="rId24"/>
    <p:sldId id="1116" r:id="rId25"/>
    <p:sldId id="1113" r:id="rId26"/>
    <p:sldId id="415" r:id="rId27"/>
    <p:sldId id="419" r:id="rId28"/>
    <p:sldId id="2521" r:id="rId29"/>
    <p:sldId id="2522" r:id="rId30"/>
    <p:sldId id="323" r:id="rId31"/>
    <p:sldId id="2534" r:id="rId32"/>
    <p:sldId id="1104" r:id="rId33"/>
    <p:sldId id="1105" r:id="rId34"/>
    <p:sldId id="2524" r:id="rId35"/>
    <p:sldId id="1127" r:id="rId36"/>
    <p:sldId id="1124" r:id="rId37"/>
    <p:sldId id="361" r:id="rId38"/>
    <p:sldId id="338" r:id="rId39"/>
    <p:sldId id="256" r:id="rId40"/>
    <p:sldId id="267" r:id="rId41"/>
    <p:sldId id="268" r:id="rId42"/>
    <p:sldId id="269" r:id="rId43"/>
    <p:sldId id="276" r:id="rId44"/>
    <p:sldId id="2526" r:id="rId45"/>
    <p:sldId id="359" r:id="rId46"/>
    <p:sldId id="314" r:id="rId47"/>
    <p:sldId id="2535" r:id="rId48"/>
    <p:sldId id="1119" r:id="rId49"/>
  </p:sldIdLst>
  <p:sldSz cx="12192000" cy="6858000"/>
  <p:notesSz cx="6888163" cy="1002188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0376"/>
    <a:srgbClr val="D101C2"/>
    <a:srgbClr val="691472"/>
    <a:srgbClr val="531A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2F0952-2375-09A3-5DD3-97575DE1132E}" v="57" dt="2025-09-14T19:06:49.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992" autoAdjust="0"/>
  </p:normalViewPr>
  <p:slideViewPr>
    <p:cSldViewPr snapToGrid="0">
      <p:cViewPr varScale="1">
        <p:scale>
          <a:sx n="41" d="100"/>
          <a:sy n="41" d="100"/>
        </p:scale>
        <p:origin x="1604" y="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0859996977948773"/>
          <c:y val="1.4467262737367422E-3"/>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5009355875836059E-2"/>
          <c:y val="0.13986788302602043"/>
          <c:w val="0.67931177666812181"/>
          <c:h val="0.7602155399221592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A9-4D25-9A08-E785591F91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A9-4D25-9A08-E785591F91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A9-4D25-9A08-E785591F91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A9-4D25-9A08-E785591F91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A9-4D25-9A08-E785591F91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CA9-4D25-9A08-E785591F91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CA9-4D25-9A08-E785591F912F}"/>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8</c:v>
                </c:pt>
                <c:pt idx="1">
                  <c:v>6</c:v>
                </c:pt>
                <c:pt idx="2">
                  <c:v>4</c:v>
                </c:pt>
                <c:pt idx="3">
                  <c:v>3</c:v>
                </c:pt>
                <c:pt idx="4">
                  <c:v>2</c:v>
                </c:pt>
                <c:pt idx="5">
                  <c:v>1</c:v>
                </c:pt>
                <c:pt idx="6">
                  <c:v>0.5</c:v>
                </c:pt>
              </c:numCache>
            </c:numRef>
          </c:val>
          <c:extLst>
            <c:ext xmlns:c16="http://schemas.microsoft.com/office/drawing/2014/chart" uri="{C3380CC4-5D6E-409C-BE32-E72D297353CC}">
              <c16:uniqueId val="{0000000E-CCA9-4D25-9A08-E785591F912F}"/>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9977572318967052"/>
          <c:y val="0.1928179891354784"/>
          <c:w val="0.30022436435136202"/>
          <c:h val="0.6528360482908676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4416114174553275"/>
          <c:y val="1.4062543327461475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7531567990058079E-2"/>
          <c:y val="0.11931885404850991"/>
          <c:w val="0.63197913902634784"/>
          <c:h val="0.65308987739149349"/>
        </c:manualLayout>
      </c:layout>
      <c:barChart>
        <c:barDir val="col"/>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3151-495A-8996-44DF7C239E04}"/>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3151-495A-8996-44DF7C239E04}"/>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3151-495A-8996-44DF7C239E04}"/>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3151-495A-8996-44DF7C239E04}"/>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3151-495A-8996-44DF7C239E04}"/>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3151-495A-8996-44DF7C239E04}"/>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51-495A-8996-44DF7C239E04}"/>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0.5</c:v>
                </c:pt>
                <c:pt idx="1">
                  <c:v>1.5</c:v>
                </c:pt>
                <c:pt idx="2">
                  <c:v>2.5</c:v>
                </c:pt>
                <c:pt idx="3">
                  <c:v>3.5</c:v>
                </c:pt>
                <c:pt idx="4">
                  <c:v>4.5</c:v>
                </c:pt>
                <c:pt idx="5">
                  <c:v>5.5</c:v>
                </c:pt>
                <c:pt idx="6">
                  <c:v>6</c:v>
                </c:pt>
              </c:numCache>
            </c:numRef>
          </c:val>
          <c:extLst>
            <c:ext xmlns:c16="http://schemas.microsoft.com/office/drawing/2014/chart" uri="{C3380CC4-5D6E-409C-BE32-E72D297353CC}">
              <c16:uniqueId val="{0000000E-3151-495A-8996-44DF7C239E04}"/>
            </c:ext>
          </c:extLst>
        </c:ser>
        <c:dLbls>
          <c:showLegendKey val="0"/>
          <c:showVal val="0"/>
          <c:showCatName val="0"/>
          <c:showSerName val="0"/>
          <c:showPercent val="0"/>
          <c:showBubbleSize val="0"/>
        </c:dLbls>
        <c:gapWidth val="150"/>
        <c:axId val="853237616"/>
        <c:axId val="774982448"/>
      </c:barChart>
      <c:valAx>
        <c:axId val="77498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b"/>
        <c:numFmt formatCode="General" sourceLinked="1"/>
        <c:majorTickMark val="out"/>
        <c:minorTickMark val="none"/>
        <c:tickLblPos val="low"/>
        <c:spPr>
          <a:noFill/>
          <a:ln w="6350" cap="flat" cmpd="sng" algn="ctr">
            <a:solidFill>
              <a:schemeClr val="dk1"/>
            </a:solidFill>
            <a:prstDash val="solid"/>
            <a:miter lim="800000"/>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056497372130657"/>
          <c:y val="0.23026675851480399"/>
          <c:w val="0.24631125718087762"/>
          <c:h val="0.6069796070865118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Sales</a:t>
            </a:r>
          </a:p>
        </c:rich>
      </c:tx>
      <c:layout>
        <c:manualLayout>
          <c:xMode val="edge"/>
          <c:yMode val="edge"/>
          <c:x val="0.39648043799212601"/>
          <c:y val="1.4062499134934847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017085530237922"/>
          <c:y val="0.11931885404850991"/>
          <c:w val="0.59848297447332355"/>
          <c:h val="0.80052066313077841"/>
        </c:manualLayout>
      </c:layout>
      <c:barChart>
        <c:barDir val="bar"/>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79-46EC-ACD0-05064C0E4F15}"/>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4E79-46EC-ACD0-05064C0E4F15}"/>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4E79-46EC-ACD0-05064C0E4F15}"/>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4E79-46EC-ACD0-05064C0E4F15}"/>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4E79-46EC-ACD0-05064C0E4F15}"/>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4E79-46EC-ACD0-05064C0E4F15}"/>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79-46EC-ACD0-05064C0E4F15}"/>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7</c:v>
                </c:pt>
                <c:pt idx="1">
                  <c:v>6</c:v>
                </c:pt>
                <c:pt idx="2">
                  <c:v>5</c:v>
                </c:pt>
                <c:pt idx="3">
                  <c:v>4</c:v>
                </c:pt>
                <c:pt idx="4">
                  <c:v>3</c:v>
                </c:pt>
                <c:pt idx="5">
                  <c:v>2</c:v>
                </c:pt>
                <c:pt idx="6">
                  <c:v>1</c:v>
                </c:pt>
              </c:numCache>
            </c:numRef>
          </c:val>
          <c:extLst>
            <c:ext xmlns:c16="http://schemas.microsoft.com/office/drawing/2014/chart" uri="{C3380CC4-5D6E-409C-BE32-E72D297353CC}">
              <c16:uniqueId val="{0000000E-4E79-46EC-ACD0-05064C0E4F15}"/>
            </c:ext>
          </c:extLst>
        </c:ser>
        <c:dLbls>
          <c:showLegendKey val="0"/>
          <c:showVal val="0"/>
          <c:showCatName val="0"/>
          <c:showSerName val="0"/>
          <c:showPercent val="0"/>
          <c:showBubbleSize val="0"/>
        </c:dLbls>
        <c:gapWidth val="79"/>
        <c:axId val="853237616"/>
        <c:axId val="774982448"/>
      </c:barChart>
      <c:valAx>
        <c:axId val="774982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396512040726835"/>
          <c:y val="9.6391868962480462E-2"/>
          <c:w val="0.2760348679438433"/>
          <c:h val="0.8092373063621798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0859996977948773"/>
          <c:y val="1.4467262737367422E-3"/>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5009355875836059E-2"/>
          <c:y val="0.13986788302602043"/>
          <c:w val="0.67931177666812181"/>
          <c:h val="0.7602155399221592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A9-4D25-9A08-E785591F91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A9-4D25-9A08-E785591F91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A9-4D25-9A08-E785591F91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A9-4D25-9A08-E785591F91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A9-4D25-9A08-E785591F91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CA9-4D25-9A08-E785591F91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CA9-4D25-9A08-E785591F912F}"/>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8</c:v>
                </c:pt>
                <c:pt idx="1">
                  <c:v>6</c:v>
                </c:pt>
                <c:pt idx="2">
                  <c:v>4</c:v>
                </c:pt>
                <c:pt idx="3">
                  <c:v>3</c:v>
                </c:pt>
                <c:pt idx="4">
                  <c:v>2</c:v>
                </c:pt>
                <c:pt idx="5">
                  <c:v>1</c:v>
                </c:pt>
                <c:pt idx="6">
                  <c:v>0.5</c:v>
                </c:pt>
              </c:numCache>
            </c:numRef>
          </c:val>
          <c:extLst>
            <c:ext xmlns:c16="http://schemas.microsoft.com/office/drawing/2014/chart" uri="{C3380CC4-5D6E-409C-BE32-E72D297353CC}">
              <c16:uniqueId val="{0000000E-CCA9-4D25-9A08-E785591F912F}"/>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9977572318967052"/>
          <c:y val="0.1928179891354784"/>
          <c:w val="0.30022436435136202"/>
          <c:h val="0.6528360482908676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4416114174553275"/>
          <c:y val="1.4062543327461475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7531567990058079E-2"/>
          <c:y val="0.11931885404850991"/>
          <c:w val="0.63197913902634784"/>
          <c:h val="0.65308987739149349"/>
        </c:manualLayout>
      </c:layout>
      <c:barChart>
        <c:barDir val="col"/>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3151-495A-8996-44DF7C239E04}"/>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3151-495A-8996-44DF7C239E04}"/>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3151-495A-8996-44DF7C239E04}"/>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3151-495A-8996-44DF7C239E04}"/>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3151-495A-8996-44DF7C239E04}"/>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3151-495A-8996-44DF7C239E04}"/>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51-495A-8996-44DF7C239E04}"/>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0.5</c:v>
                </c:pt>
                <c:pt idx="1">
                  <c:v>1.5</c:v>
                </c:pt>
                <c:pt idx="2">
                  <c:v>2.5</c:v>
                </c:pt>
                <c:pt idx="3">
                  <c:v>3.5</c:v>
                </c:pt>
                <c:pt idx="4">
                  <c:v>4.5</c:v>
                </c:pt>
                <c:pt idx="5">
                  <c:v>5.5</c:v>
                </c:pt>
                <c:pt idx="6">
                  <c:v>6</c:v>
                </c:pt>
              </c:numCache>
            </c:numRef>
          </c:val>
          <c:extLst>
            <c:ext xmlns:c16="http://schemas.microsoft.com/office/drawing/2014/chart" uri="{C3380CC4-5D6E-409C-BE32-E72D297353CC}">
              <c16:uniqueId val="{0000000E-3151-495A-8996-44DF7C239E04}"/>
            </c:ext>
          </c:extLst>
        </c:ser>
        <c:dLbls>
          <c:showLegendKey val="0"/>
          <c:showVal val="0"/>
          <c:showCatName val="0"/>
          <c:showSerName val="0"/>
          <c:showPercent val="0"/>
          <c:showBubbleSize val="0"/>
        </c:dLbls>
        <c:gapWidth val="150"/>
        <c:axId val="853237616"/>
        <c:axId val="774982448"/>
      </c:barChart>
      <c:valAx>
        <c:axId val="77498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b"/>
        <c:numFmt formatCode="General" sourceLinked="1"/>
        <c:majorTickMark val="out"/>
        <c:minorTickMark val="none"/>
        <c:tickLblPos val="low"/>
        <c:spPr>
          <a:noFill/>
          <a:ln w="6350" cap="flat" cmpd="sng" algn="ctr">
            <a:solidFill>
              <a:schemeClr val="dk1"/>
            </a:solidFill>
            <a:prstDash val="solid"/>
            <a:miter lim="800000"/>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056497372130657"/>
          <c:y val="0.23026675851480399"/>
          <c:w val="0.24631125718087762"/>
          <c:h val="0.6069796070865118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9648043799212601"/>
          <c:y val="1.4062499134934847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017085530237922"/>
          <c:y val="0.11931885404850991"/>
          <c:w val="0.59848297447332355"/>
          <c:h val="0.80052066313077841"/>
        </c:manualLayout>
      </c:layout>
      <c:barChart>
        <c:barDir val="bar"/>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79-46EC-ACD0-05064C0E4F15}"/>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4E79-46EC-ACD0-05064C0E4F15}"/>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4E79-46EC-ACD0-05064C0E4F15}"/>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4E79-46EC-ACD0-05064C0E4F15}"/>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4E79-46EC-ACD0-05064C0E4F15}"/>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4E79-46EC-ACD0-05064C0E4F15}"/>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79-46EC-ACD0-05064C0E4F15}"/>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7</c:v>
                </c:pt>
                <c:pt idx="1">
                  <c:v>6</c:v>
                </c:pt>
                <c:pt idx="2">
                  <c:v>5</c:v>
                </c:pt>
                <c:pt idx="3">
                  <c:v>4</c:v>
                </c:pt>
                <c:pt idx="4">
                  <c:v>3</c:v>
                </c:pt>
                <c:pt idx="5">
                  <c:v>2</c:v>
                </c:pt>
                <c:pt idx="6">
                  <c:v>1</c:v>
                </c:pt>
              </c:numCache>
            </c:numRef>
          </c:val>
          <c:extLst>
            <c:ext xmlns:c16="http://schemas.microsoft.com/office/drawing/2014/chart" uri="{C3380CC4-5D6E-409C-BE32-E72D297353CC}">
              <c16:uniqueId val="{0000000E-4E79-46EC-ACD0-05064C0E4F15}"/>
            </c:ext>
          </c:extLst>
        </c:ser>
        <c:dLbls>
          <c:showLegendKey val="0"/>
          <c:showVal val="0"/>
          <c:showCatName val="0"/>
          <c:showSerName val="0"/>
          <c:showPercent val="0"/>
          <c:showBubbleSize val="0"/>
        </c:dLbls>
        <c:gapWidth val="79"/>
        <c:axId val="853237616"/>
        <c:axId val="774982448"/>
      </c:barChart>
      <c:valAx>
        <c:axId val="774982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1B71"/>
                </a:solidFill>
                <a:latin typeface="+mj-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396512040726835"/>
          <c:y val="9.6391868962480462E-2"/>
          <c:w val="0.2760348679438433"/>
          <c:h val="0.8092373063621798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0859996977948773"/>
          <c:y val="1.4467262737367422E-3"/>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5.5009355875836059E-2"/>
          <c:y val="0.13986788302602043"/>
          <c:w val="0.67931177666812181"/>
          <c:h val="0.76021553992215929"/>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A9-4D25-9A08-E785591F91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A9-4D25-9A08-E785591F91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A9-4D25-9A08-E785591F91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A9-4D25-9A08-E785591F91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CA9-4D25-9A08-E785591F91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CA9-4D25-9A08-E785591F91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CA9-4D25-9A08-E785591F912F}"/>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8</c:v>
                </c:pt>
                <c:pt idx="1">
                  <c:v>6</c:v>
                </c:pt>
                <c:pt idx="2">
                  <c:v>4</c:v>
                </c:pt>
                <c:pt idx="3">
                  <c:v>3</c:v>
                </c:pt>
                <c:pt idx="4">
                  <c:v>2</c:v>
                </c:pt>
                <c:pt idx="5">
                  <c:v>1</c:v>
                </c:pt>
                <c:pt idx="6">
                  <c:v>0.5</c:v>
                </c:pt>
              </c:numCache>
            </c:numRef>
          </c:val>
          <c:extLst>
            <c:ext xmlns:c16="http://schemas.microsoft.com/office/drawing/2014/chart" uri="{C3380CC4-5D6E-409C-BE32-E72D297353CC}">
              <c16:uniqueId val="{0000000E-CCA9-4D25-9A08-E785591F912F}"/>
            </c:ext>
          </c:extLst>
        </c:ser>
        <c:dLbls>
          <c:showLegendKey val="0"/>
          <c:showVal val="0"/>
          <c:showCatName val="0"/>
          <c:showSerName val="0"/>
          <c:showPercent val="0"/>
          <c:showBubbleSize val="0"/>
          <c:showLeaderLines val="1"/>
        </c:dLbls>
        <c:firstSliceAng val="0"/>
        <c:holeSize val="64"/>
      </c:doughnut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9977572318967052"/>
          <c:y val="0.1928179891354784"/>
          <c:w val="0.30022436435136202"/>
          <c:h val="0.6528360482908676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4416114174553275"/>
          <c:y val="1.4062543327461475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7531567990058079E-2"/>
          <c:y val="0.11931885404850991"/>
          <c:w val="0.63197913902634784"/>
          <c:h val="0.65308987739149349"/>
        </c:manualLayout>
      </c:layout>
      <c:barChart>
        <c:barDir val="col"/>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3151-495A-8996-44DF7C239E04}"/>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3151-495A-8996-44DF7C239E04}"/>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3151-495A-8996-44DF7C239E04}"/>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3151-495A-8996-44DF7C239E04}"/>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3151-495A-8996-44DF7C239E04}"/>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3151-495A-8996-44DF7C239E04}"/>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151-495A-8996-44DF7C239E04}"/>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0.5</c:v>
                </c:pt>
                <c:pt idx="1">
                  <c:v>1.5</c:v>
                </c:pt>
                <c:pt idx="2">
                  <c:v>2.5</c:v>
                </c:pt>
                <c:pt idx="3">
                  <c:v>3.5</c:v>
                </c:pt>
                <c:pt idx="4">
                  <c:v>4.5</c:v>
                </c:pt>
                <c:pt idx="5">
                  <c:v>5.5</c:v>
                </c:pt>
                <c:pt idx="6">
                  <c:v>6</c:v>
                </c:pt>
              </c:numCache>
            </c:numRef>
          </c:val>
          <c:extLst>
            <c:ext xmlns:c16="http://schemas.microsoft.com/office/drawing/2014/chart" uri="{C3380CC4-5D6E-409C-BE32-E72D297353CC}">
              <c16:uniqueId val="{0000000E-3151-495A-8996-44DF7C239E04}"/>
            </c:ext>
          </c:extLst>
        </c:ser>
        <c:dLbls>
          <c:showLegendKey val="0"/>
          <c:showVal val="0"/>
          <c:showCatName val="0"/>
          <c:showSerName val="0"/>
          <c:showPercent val="0"/>
          <c:showBubbleSize val="0"/>
        </c:dLbls>
        <c:gapWidth val="150"/>
        <c:axId val="853237616"/>
        <c:axId val="774982448"/>
      </c:barChart>
      <c:valAx>
        <c:axId val="774982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b"/>
        <c:numFmt formatCode="General" sourceLinked="1"/>
        <c:majorTickMark val="out"/>
        <c:minorTickMark val="none"/>
        <c:tickLblPos val="low"/>
        <c:spPr>
          <a:noFill/>
          <a:ln w="6350" cap="flat" cmpd="sng" algn="ctr">
            <a:solidFill>
              <a:schemeClr val="dk1"/>
            </a:solidFill>
            <a:prstDash val="solid"/>
            <a:miter lim="800000"/>
          </a:ln>
          <a:effectLst/>
        </c:spPr>
        <c:txPr>
          <a:bodyPr rot="5400000" spcFirstLastPara="1" vertOverflow="ellipsis" wrap="square" anchor="ctr" anchorCtr="1"/>
          <a:lstStyle/>
          <a:p>
            <a:pPr>
              <a:defRPr sz="1197" b="0" i="0" u="none" strike="noStrike" kern="1200" baseline="0">
                <a:solidFill>
                  <a:schemeClr val="tx1"/>
                </a:solidFill>
                <a:latin typeface="+mn-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056497372130657"/>
          <c:y val="0.23026675851480399"/>
          <c:w val="0.24631125718087762"/>
          <c:h val="0.6069796070865118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r>
              <a:rPr lang="en-US" sz="1400" b="1" i="0">
                <a:solidFill>
                  <a:srgbClr val="001B71"/>
                </a:solidFill>
                <a:latin typeface="Arial" panose="020B0604020202020204" pitchFamily="34" charset="0"/>
                <a:cs typeface="Arial" panose="020B0604020202020204" pitchFamily="34" charset="0"/>
              </a:rPr>
              <a:t>Example</a:t>
            </a:r>
          </a:p>
        </c:rich>
      </c:tx>
      <c:layout>
        <c:manualLayout>
          <c:xMode val="edge"/>
          <c:yMode val="edge"/>
          <c:x val="0.39648043799212601"/>
          <c:y val="1.4062499134934847E-2"/>
        </c:manualLayout>
      </c:layout>
      <c:overlay val="0"/>
      <c:spPr>
        <a:noFill/>
        <a:ln>
          <a:noFill/>
        </a:ln>
        <a:effectLst/>
      </c:spPr>
      <c:txPr>
        <a:bodyPr rot="0" spcFirstLastPara="1" vertOverflow="ellipsis" vert="horz" wrap="square" anchor="ctr" anchorCtr="0"/>
        <a:lstStyle/>
        <a:p>
          <a:pPr>
            <a:defRPr sz="1400" b="0" i="0" u="none" strike="noStrike" kern="1200" spc="0" baseline="0">
              <a:solidFill>
                <a:srgbClr val="001B7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017085530237922"/>
          <c:y val="0.11931885404850991"/>
          <c:w val="0.59848297447332355"/>
          <c:h val="0.80052066313077841"/>
        </c:manualLayout>
      </c:layout>
      <c:barChart>
        <c:barDir val="bar"/>
        <c:grouping val="clustered"/>
        <c:varyColors val="1"/>
        <c:ser>
          <c:idx val="0"/>
          <c:order val="0"/>
          <c:tx>
            <c:strRef>
              <c:f>Sheet1!$B$1</c:f>
              <c:strCache>
                <c:ptCount val="1"/>
                <c:pt idx="0">
                  <c:v>Sales</c:v>
                </c:pt>
              </c:strCache>
            </c:strRef>
          </c:tx>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4E79-46EC-ACD0-05064C0E4F15}"/>
              </c:ext>
            </c:extLst>
          </c:dPt>
          <c:dPt>
            <c:idx val="1"/>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4E79-46EC-ACD0-05064C0E4F15}"/>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5-4E79-46EC-ACD0-05064C0E4F15}"/>
              </c:ext>
            </c:extLst>
          </c:dPt>
          <c:dPt>
            <c:idx val="3"/>
            <c:invertIfNegative val="0"/>
            <c:bubble3D val="0"/>
            <c:spPr>
              <a:solidFill>
                <a:schemeClr val="accent4"/>
              </a:solidFill>
              <a:ln w="19050">
                <a:solidFill>
                  <a:schemeClr val="lt1"/>
                </a:solidFill>
              </a:ln>
              <a:effectLst/>
            </c:spPr>
            <c:extLst>
              <c:ext xmlns:c16="http://schemas.microsoft.com/office/drawing/2014/chart" uri="{C3380CC4-5D6E-409C-BE32-E72D297353CC}">
                <c16:uniqueId val="{00000007-4E79-46EC-ACD0-05064C0E4F15}"/>
              </c:ext>
            </c:extLst>
          </c:dPt>
          <c:dPt>
            <c:idx val="4"/>
            <c:invertIfNegative val="0"/>
            <c:bubble3D val="0"/>
            <c:spPr>
              <a:solidFill>
                <a:schemeClr val="accent5"/>
              </a:solidFill>
              <a:ln w="19050">
                <a:solidFill>
                  <a:schemeClr val="lt1"/>
                </a:solidFill>
              </a:ln>
              <a:effectLst/>
            </c:spPr>
            <c:extLst>
              <c:ext xmlns:c16="http://schemas.microsoft.com/office/drawing/2014/chart" uri="{C3380CC4-5D6E-409C-BE32-E72D297353CC}">
                <c16:uniqueId val="{00000009-4E79-46EC-ACD0-05064C0E4F15}"/>
              </c:ext>
            </c:extLst>
          </c:dPt>
          <c:dPt>
            <c:idx val="5"/>
            <c:invertIfNegative val="0"/>
            <c:bubble3D val="0"/>
            <c:spPr>
              <a:solidFill>
                <a:schemeClr val="accent6"/>
              </a:solidFill>
              <a:ln w="19050">
                <a:solidFill>
                  <a:schemeClr val="lt1"/>
                </a:solidFill>
              </a:ln>
              <a:effectLst/>
            </c:spPr>
            <c:extLst>
              <c:ext xmlns:c16="http://schemas.microsoft.com/office/drawing/2014/chart" uri="{C3380CC4-5D6E-409C-BE32-E72D297353CC}">
                <c16:uniqueId val="{0000000B-4E79-46EC-ACD0-05064C0E4F15}"/>
              </c:ext>
            </c:extLst>
          </c:dPt>
          <c:dPt>
            <c:idx val="6"/>
            <c:invertIfNegative val="0"/>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79-46EC-ACD0-05064C0E4F15}"/>
              </c:ext>
            </c:extLst>
          </c:dPt>
          <c:cat>
            <c:strRef>
              <c:f>Sheet1!$A$2:$A$8</c:f>
              <c:strCache>
                <c:ptCount val="7"/>
                <c:pt idx="0">
                  <c:v>Lorem ipsum</c:v>
                </c:pt>
                <c:pt idx="1">
                  <c:v>Lorem ipsum</c:v>
                </c:pt>
                <c:pt idx="2">
                  <c:v>Lorem ipsum</c:v>
                </c:pt>
                <c:pt idx="3">
                  <c:v>Lorem ipsum</c:v>
                </c:pt>
                <c:pt idx="4">
                  <c:v>Lorem ipsum</c:v>
                </c:pt>
                <c:pt idx="5">
                  <c:v>Lorem ipsum</c:v>
                </c:pt>
                <c:pt idx="6">
                  <c:v>Lorem ipsum</c:v>
                </c:pt>
              </c:strCache>
            </c:strRef>
          </c:cat>
          <c:val>
            <c:numRef>
              <c:f>Sheet1!$B$2:$B$8</c:f>
              <c:numCache>
                <c:formatCode>General</c:formatCode>
                <c:ptCount val="7"/>
                <c:pt idx="0">
                  <c:v>7</c:v>
                </c:pt>
                <c:pt idx="1">
                  <c:v>6</c:v>
                </c:pt>
                <c:pt idx="2">
                  <c:v>5</c:v>
                </c:pt>
                <c:pt idx="3">
                  <c:v>4</c:v>
                </c:pt>
                <c:pt idx="4">
                  <c:v>3</c:v>
                </c:pt>
                <c:pt idx="5">
                  <c:v>2</c:v>
                </c:pt>
                <c:pt idx="6">
                  <c:v>1</c:v>
                </c:pt>
              </c:numCache>
            </c:numRef>
          </c:val>
          <c:extLst>
            <c:ext xmlns:c16="http://schemas.microsoft.com/office/drawing/2014/chart" uri="{C3380CC4-5D6E-409C-BE32-E72D297353CC}">
              <c16:uniqueId val="{0000000E-4E79-46EC-ACD0-05064C0E4F15}"/>
            </c:ext>
          </c:extLst>
        </c:ser>
        <c:dLbls>
          <c:showLegendKey val="0"/>
          <c:showVal val="0"/>
          <c:showCatName val="0"/>
          <c:showSerName val="0"/>
          <c:showPercent val="0"/>
          <c:showBubbleSize val="0"/>
        </c:dLbls>
        <c:gapWidth val="79"/>
        <c:axId val="853237616"/>
        <c:axId val="774982448"/>
      </c:barChart>
      <c:valAx>
        <c:axId val="774982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1B71"/>
                </a:solidFill>
                <a:latin typeface="Frutiger 55 Roman" pitchFamily="2" charset="0"/>
                <a:ea typeface="+mn-ea"/>
                <a:cs typeface="+mn-cs"/>
              </a:defRPr>
            </a:pPr>
            <a:endParaRPr lang="en-US"/>
          </a:p>
        </c:txPr>
        <c:crossAx val="853237616"/>
        <c:crosses val="autoZero"/>
        <c:crossBetween val="between"/>
      </c:valAx>
      <c:catAx>
        <c:axId val="853237616"/>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1B71"/>
                </a:solidFill>
                <a:latin typeface="+mj-lt"/>
                <a:ea typeface="+mn-ea"/>
                <a:cs typeface="+mn-cs"/>
              </a:defRPr>
            </a:pPr>
            <a:endParaRPr lang="en-US"/>
          </a:p>
        </c:txPr>
        <c:crossAx val="774982448"/>
        <c:crosses val="autoZero"/>
        <c:auto val="1"/>
        <c:lblAlgn val="ctr"/>
        <c:lblOffset val="100"/>
        <c:noMultiLvlLbl val="0"/>
      </c:catAx>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1B71"/>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2396512040726835"/>
          <c:y val="9.6391868962480462E-2"/>
          <c:w val="0.2760348679438433"/>
          <c:h val="0.8092373063621798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1B71"/>
              </a:solidFill>
              <a:latin typeface="Frutiger 55 Roman" pitchFamily="2"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4D5111-1099-4359-86F9-9BD14E475899}" type="doc">
      <dgm:prSet loTypeId="urn:microsoft.com/office/officeart/2011/layout/HexagonRadial" loCatId="officeonline" qsTypeId="urn:microsoft.com/office/officeart/2005/8/quickstyle/simple1" qsCatId="simple" csTypeId="urn:microsoft.com/office/officeart/2005/8/colors/accent2_3" csCatId="accent2" phldr="1"/>
      <dgm:spPr/>
      <dgm:t>
        <a:bodyPr/>
        <a:lstStyle/>
        <a:p>
          <a:endParaRPr lang="en-GB"/>
        </a:p>
      </dgm:t>
    </dgm:pt>
    <dgm:pt modelId="{BE388899-55FE-4C62-99A2-BABA11FD0942}" type="pres">
      <dgm:prSet presAssocID="{3D4D5111-1099-4359-86F9-9BD14E475899}" presName="Name0" presStyleCnt="0">
        <dgm:presLayoutVars>
          <dgm:chMax val="1"/>
          <dgm:chPref val="1"/>
          <dgm:dir/>
          <dgm:animOne val="branch"/>
          <dgm:animLvl val="lvl"/>
        </dgm:presLayoutVars>
      </dgm:prSet>
      <dgm:spPr/>
    </dgm:pt>
  </dgm:ptLst>
  <dgm:cxnLst>
    <dgm:cxn modelId="{8690279E-E4C9-449C-91F0-24224DB21299}" type="presOf" srcId="{3D4D5111-1099-4359-86F9-9BD14E475899}" destId="{BE388899-55FE-4C62-99A2-BABA11FD0942}" srcOrd="0"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7BD75C-92D4-4245-97AF-960A05EFE93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9DA4540-14C2-402D-B63D-D4F8D7F25E37}">
      <dgm:prSet custT="1"/>
      <dgm:spPr/>
      <dgm:t>
        <a:bodyPr/>
        <a:lstStyle/>
        <a:p>
          <a:pPr>
            <a:lnSpc>
              <a:spcPct val="100000"/>
            </a:lnSpc>
          </a:pPr>
          <a:r>
            <a:rPr lang="en-GB" sz="2000" dirty="0"/>
            <a:t>Careers &amp; Enterprise support at QM</a:t>
          </a:r>
          <a:endParaRPr lang="en-US" sz="2000" dirty="0"/>
        </a:p>
      </dgm:t>
    </dgm:pt>
    <dgm:pt modelId="{88047B51-0780-4F7D-A572-92A9A1CBAABD}" type="parTrans" cxnId="{E6BF3F84-90FC-4F9B-8CF4-5FBA982262D2}">
      <dgm:prSet/>
      <dgm:spPr/>
      <dgm:t>
        <a:bodyPr/>
        <a:lstStyle/>
        <a:p>
          <a:endParaRPr lang="en-US" sz="2000"/>
        </a:p>
      </dgm:t>
    </dgm:pt>
    <dgm:pt modelId="{B425963E-1679-4062-9775-C81F9F545353}" type="sibTrans" cxnId="{E6BF3F84-90FC-4F9B-8CF4-5FBA982262D2}">
      <dgm:prSet/>
      <dgm:spPr/>
      <dgm:t>
        <a:bodyPr/>
        <a:lstStyle/>
        <a:p>
          <a:endParaRPr lang="en-US" sz="2000"/>
        </a:p>
      </dgm:t>
    </dgm:pt>
    <dgm:pt modelId="{40EED772-88E9-4F09-B963-3E8C157C48D2}">
      <dgm:prSet custT="1"/>
      <dgm:spPr/>
      <dgm:t>
        <a:bodyPr/>
        <a:lstStyle/>
        <a:p>
          <a:pPr>
            <a:lnSpc>
              <a:spcPct val="100000"/>
            </a:lnSpc>
          </a:pPr>
          <a:r>
            <a:rPr lang="en-GB" sz="2000" dirty="0"/>
            <a:t>Making the most of your first year at Barts Dental School / QMUL</a:t>
          </a:r>
          <a:endParaRPr lang="en-US" sz="2000" dirty="0"/>
        </a:p>
      </dgm:t>
    </dgm:pt>
    <dgm:pt modelId="{6A4581E0-B03C-45E7-A666-6BE3F507E8C9}" type="parTrans" cxnId="{1ADB2BF2-439F-4C32-AB65-953D746E3C08}">
      <dgm:prSet/>
      <dgm:spPr/>
      <dgm:t>
        <a:bodyPr/>
        <a:lstStyle/>
        <a:p>
          <a:endParaRPr lang="en-US" sz="2000"/>
        </a:p>
      </dgm:t>
    </dgm:pt>
    <dgm:pt modelId="{C2FD603E-4FFA-4928-9426-8C0823260AB5}" type="sibTrans" cxnId="{1ADB2BF2-439F-4C32-AB65-953D746E3C08}">
      <dgm:prSet/>
      <dgm:spPr/>
      <dgm:t>
        <a:bodyPr/>
        <a:lstStyle/>
        <a:p>
          <a:endParaRPr lang="en-US" sz="2000"/>
        </a:p>
      </dgm:t>
    </dgm:pt>
    <dgm:pt modelId="{E4C64084-4C48-4FC0-B7A5-746C2F9E3296}" type="pres">
      <dgm:prSet presAssocID="{3A7BD75C-92D4-4245-97AF-960A05EFE934}" presName="root" presStyleCnt="0">
        <dgm:presLayoutVars>
          <dgm:dir/>
          <dgm:resizeHandles val="exact"/>
        </dgm:presLayoutVars>
      </dgm:prSet>
      <dgm:spPr/>
    </dgm:pt>
    <dgm:pt modelId="{F1866098-CD09-4083-AA7A-944B4B1146A4}" type="pres">
      <dgm:prSet presAssocID="{D9DA4540-14C2-402D-B63D-D4F8D7F25E37}" presName="compNode" presStyleCnt="0"/>
      <dgm:spPr/>
    </dgm:pt>
    <dgm:pt modelId="{D7F295D1-6628-4EEA-ABAA-5A731ABCDF82}" type="pres">
      <dgm:prSet presAssocID="{D9DA4540-14C2-402D-B63D-D4F8D7F25E3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7416CF64-B372-424D-8929-A9DBEFF67CD5}" type="pres">
      <dgm:prSet presAssocID="{D9DA4540-14C2-402D-B63D-D4F8D7F25E37}" presName="spaceRect" presStyleCnt="0"/>
      <dgm:spPr/>
    </dgm:pt>
    <dgm:pt modelId="{B85E4151-3EDA-4AAE-B653-06AF848F1BD0}" type="pres">
      <dgm:prSet presAssocID="{D9DA4540-14C2-402D-B63D-D4F8D7F25E37}" presName="textRect" presStyleLbl="revTx" presStyleIdx="0" presStyleCnt="2">
        <dgm:presLayoutVars>
          <dgm:chMax val="1"/>
          <dgm:chPref val="1"/>
        </dgm:presLayoutVars>
      </dgm:prSet>
      <dgm:spPr/>
    </dgm:pt>
    <dgm:pt modelId="{674C0D05-B83B-4F9E-8EB7-8BE9AF631BAF}" type="pres">
      <dgm:prSet presAssocID="{B425963E-1679-4062-9775-C81F9F545353}" presName="sibTrans" presStyleCnt="0"/>
      <dgm:spPr/>
    </dgm:pt>
    <dgm:pt modelId="{B928CD1C-0857-4BD8-A2DE-4855BAA9E70E}" type="pres">
      <dgm:prSet presAssocID="{40EED772-88E9-4F09-B963-3E8C157C48D2}" presName="compNode" presStyleCnt="0"/>
      <dgm:spPr/>
    </dgm:pt>
    <dgm:pt modelId="{12C44496-BEBB-40C2-8684-847DD54FFF2B}" type="pres">
      <dgm:prSet presAssocID="{40EED772-88E9-4F09-B963-3E8C157C48D2}"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ental Tools outline"/>
        </a:ext>
      </dgm:extLst>
    </dgm:pt>
    <dgm:pt modelId="{EB3B95FD-0E5D-4AB5-97A8-423C6A68AAB5}" type="pres">
      <dgm:prSet presAssocID="{40EED772-88E9-4F09-B963-3E8C157C48D2}" presName="spaceRect" presStyleCnt="0"/>
      <dgm:spPr/>
    </dgm:pt>
    <dgm:pt modelId="{04A6D21F-05EE-4794-A43C-AD9D65FD26BA}" type="pres">
      <dgm:prSet presAssocID="{40EED772-88E9-4F09-B963-3E8C157C48D2}" presName="textRect" presStyleLbl="revTx" presStyleIdx="1" presStyleCnt="2">
        <dgm:presLayoutVars>
          <dgm:chMax val="1"/>
          <dgm:chPref val="1"/>
        </dgm:presLayoutVars>
      </dgm:prSet>
      <dgm:spPr/>
    </dgm:pt>
  </dgm:ptLst>
  <dgm:cxnLst>
    <dgm:cxn modelId="{E6BF3F84-90FC-4F9B-8CF4-5FBA982262D2}" srcId="{3A7BD75C-92D4-4245-97AF-960A05EFE934}" destId="{D9DA4540-14C2-402D-B63D-D4F8D7F25E37}" srcOrd="0" destOrd="0" parTransId="{88047B51-0780-4F7D-A572-92A9A1CBAABD}" sibTransId="{B425963E-1679-4062-9775-C81F9F545353}"/>
    <dgm:cxn modelId="{222847CA-B96E-4C11-BED1-3D9160324C5C}" type="presOf" srcId="{40EED772-88E9-4F09-B963-3E8C157C48D2}" destId="{04A6D21F-05EE-4794-A43C-AD9D65FD26BA}" srcOrd="0" destOrd="0" presId="urn:microsoft.com/office/officeart/2018/2/layout/IconLabelList"/>
    <dgm:cxn modelId="{1ADB2BF2-439F-4C32-AB65-953D746E3C08}" srcId="{3A7BD75C-92D4-4245-97AF-960A05EFE934}" destId="{40EED772-88E9-4F09-B963-3E8C157C48D2}" srcOrd="1" destOrd="0" parTransId="{6A4581E0-B03C-45E7-A666-6BE3F507E8C9}" sibTransId="{C2FD603E-4FFA-4928-9426-8C0823260AB5}"/>
    <dgm:cxn modelId="{F0EC95F5-84B2-41A1-BF9B-BD3F9029B65C}" type="presOf" srcId="{D9DA4540-14C2-402D-B63D-D4F8D7F25E37}" destId="{B85E4151-3EDA-4AAE-B653-06AF848F1BD0}" srcOrd="0" destOrd="0" presId="urn:microsoft.com/office/officeart/2018/2/layout/IconLabelList"/>
    <dgm:cxn modelId="{A45BDEF9-ACD5-4E9B-ABB5-CCBCF0338120}" type="presOf" srcId="{3A7BD75C-92D4-4245-97AF-960A05EFE934}" destId="{E4C64084-4C48-4FC0-B7A5-746C2F9E3296}" srcOrd="0" destOrd="0" presId="urn:microsoft.com/office/officeart/2018/2/layout/IconLabelList"/>
    <dgm:cxn modelId="{FE91CD57-6EB5-4B1F-89CB-32FE53C6E00C}" type="presParOf" srcId="{E4C64084-4C48-4FC0-B7A5-746C2F9E3296}" destId="{F1866098-CD09-4083-AA7A-944B4B1146A4}" srcOrd="0" destOrd="0" presId="urn:microsoft.com/office/officeart/2018/2/layout/IconLabelList"/>
    <dgm:cxn modelId="{7FC663BE-D21D-4CE3-AC06-76FCB1A8DFAC}" type="presParOf" srcId="{F1866098-CD09-4083-AA7A-944B4B1146A4}" destId="{D7F295D1-6628-4EEA-ABAA-5A731ABCDF82}" srcOrd="0" destOrd="0" presId="urn:microsoft.com/office/officeart/2018/2/layout/IconLabelList"/>
    <dgm:cxn modelId="{064B9046-EFD8-4EE7-961B-50EF912E1E46}" type="presParOf" srcId="{F1866098-CD09-4083-AA7A-944B4B1146A4}" destId="{7416CF64-B372-424D-8929-A9DBEFF67CD5}" srcOrd="1" destOrd="0" presId="urn:microsoft.com/office/officeart/2018/2/layout/IconLabelList"/>
    <dgm:cxn modelId="{D75D27FA-965E-4A01-B4BA-ED1A110079B6}" type="presParOf" srcId="{F1866098-CD09-4083-AA7A-944B4B1146A4}" destId="{B85E4151-3EDA-4AAE-B653-06AF848F1BD0}" srcOrd="2" destOrd="0" presId="urn:microsoft.com/office/officeart/2018/2/layout/IconLabelList"/>
    <dgm:cxn modelId="{19EF41E2-80B8-4C75-8984-A29E599ABDAE}" type="presParOf" srcId="{E4C64084-4C48-4FC0-B7A5-746C2F9E3296}" destId="{674C0D05-B83B-4F9E-8EB7-8BE9AF631BAF}" srcOrd="1" destOrd="0" presId="urn:microsoft.com/office/officeart/2018/2/layout/IconLabelList"/>
    <dgm:cxn modelId="{2939A83D-F0EB-4C9B-8B35-42665ED5BD3C}" type="presParOf" srcId="{E4C64084-4C48-4FC0-B7A5-746C2F9E3296}" destId="{B928CD1C-0857-4BD8-A2DE-4855BAA9E70E}" srcOrd="2" destOrd="0" presId="urn:microsoft.com/office/officeart/2018/2/layout/IconLabelList"/>
    <dgm:cxn modelId="{E37BF566-9CCE-4E4E-AE6E-DD24B04CA18B}" type="presParOf" srcId="{B928CD1C-0857-4BD8-A2DE-4855BAA9E70E}" destId="{12C44496-BEBB-40C2-8684-847DD54FFF2B}" srcOrd="0" destOrd="0" presId="urn:microsoft.com/office/officeart/2018/2/layout/IconLabelList"/>
    <dgm:cxn modelId="{78AA4505-8419-4FE7-A889-BAC0608F2CC0}" type="presParOf" srcId="{B928CD1C-0857-4BD8-A2DE-4855BAA9E70E}" destId="{EB3B95FD-0E5D-4AB5-97A8-423C6A68AAB5}" srcOrd="1" destOrd="0" presId="urn:microsoft.com/office/officeart/2018/2/layout/IconLabelList"/>
    <dgm:cxn modelId="{DDD13C26-A78B-483C-A59E-0F85A5F098CD}" type="presParOf" srcId="{B928CD1C-0857-4BD8-A2DE-4855BAA9E70E}" destId="{04A6D21F-05EE-4794-A43C-AD9D65FD26BA}" srcOrd="2" destOrd="0" presId="urn:microsoft.com/office/officeart/2018/2/layout/Icon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295D1-6628-4EEA-ABAA-5A731ABCDF82}">
      <dsp:nvSpPr>
        <dsp:cNvPr id="0" name=""/>
        <dsp:cNvSpPr/>
      </dsp:nvSpPr>
      <dsp:spPr>
        <a:xfrm>
          <a:off x="2270881" y="409699"/>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5E4151-3EDA-4AAE-B653-06AF848F1BD0}">
      <dsp:nvSpPr>
        <dsp:cNvPr id="0" name=""/>
        <dsp:cNvSpPr/>
      </dsp:nvSpPr>
      <dsp:spPr>
        <a:xfrm>
          <a:off x="1082881" y="2823969"/>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kern="1200" dirty="0"/>
            <a:t>Careers &amp; Enterprise support at QM</a:t>
          </a:r>
          <a:endParaRPr lang="en-US" sz="2000" kern="1200" dirty="0"/>
        </a:p>
      </dsp:txBody>
      <dsp:txXfrm>
        <a:off x="1082881" y="2823969"/>
        <a:ext cx="4320000" cy="720000"/>
      </dsp:txXfrm>
    </dsp:sp>
    <dsp:sp modelId="{12C44496-BEBB-40C2-8684-847DD54FFF2B}">
      <dsp:nvSpPr>
        <dsp:cNvPr id="0" name=""/>
        <dsp:cNvSpPr/>
      </dsp:nvSpPr>
      <dsp:spPr>
        <a:xfrm>
          <a:off x="7346881" y="409699"/>
          <a:ext cx="1944000" cy="1944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6D21F-05EE-4794-A43C-AD9D65FD26BA}">
      <dsp:nvSpPr>
        <dsp:cNvPr id="0" name=""/>
        <dsp:cNvSpPr/>
      </dsp:nvSpPr>
      <dsp:spPr>
        <a:xfrm>
          <a:off x="6158881" y="2823969"/>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kern="1200" dirty="0"/>
            <a:t>Making the most of your first year at Barts Dental School / QMUL</a:t>
          </a:r>
          <a:endParaRPr lang="en-US" sz="2000" kern="1200" dirty="0"/>
        </a:p>
      </dsp:txBody>
      <dsp:txXfrm>
        <a:off x="6158881" y="2823969"/>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4870" cy="502835"/>
          </a:xfrm>
          <a:prstGeom prst="rect">
            <a:avLst/>
          </a:prstGeom>
        </p:spPr>
        <p:txBody>
          <a:bodyPr vert="horz" lIns="92446" tIns="46223" rIns="92446" bIns="46223" rtlCol="0"/>
          <a:lstStyle>
            <a:lvl1pPr algn="l">
              <a:defRPr sz="1200"/>
            </a:lvl1pPr>
          </a:lstStyle>
          <a:p>
            <a:endParaRPr lang="en-GB"/>
          </a:p>
        </p:txBody>
      </p:sp>
      <p:sp>
        <p:nvSpPr>
          <p:cNvPr id="3" name="Date Placeholder 2"/>
          <p:cNvSpPr>
            <a:spLocks noGrp="1"/>
          </p:cNvSpPr>
          <p:nvPr>
            <p:ph type="dt" idx="1"/>
          </p:nvPr>
        </p:nvSpPr>
        <p:spPr>
          <a:xfrm>
            <a:off x="3901700" y="1"/>
            <a:ext cx="2984870" cy="502835"/>
          </a:xfrm>
          <a:prstGeom prst="rect">
            <a:avLst/>
          </a:prstGeom>
        </p:spPr>
        <p:txBody>
          <a:bodyPr vert="horz" lIns="92446" tIns="46223" rIns="92446" bIns="46223" rtlCol="0"/>
          <a:lstStyle>
            <a:lvl1pPr algn="r">
              <a:defRPr sz="1200"/>
            </a:lvl1pPr>
          </a:lstStyle>
          <a:p>
            <a:fld id="{B4D06D7D-0C51-4ED6-A201-EB5040D3772F}" type="datetimeFigureOut">
              <a:rPr lang="en-GB" smtClean="0"/>
              <a:t>15/09/2025</a:t>
            </a:fld>
            <a:endParaRPr lang="en-GB"/>
          </a:p>
        </p:txBody>
      </p:sp>
      <p:sp>
        <p:nvSpPr>
          <p:cNvPr id="4" name="Slide Image Placeholder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2446" tIns="46223" rIns="92446" bIns="46223" rtlCol="0" anchor="ctr"/>
          <a:lstStyle/>
          <a:p>
            <a:endParaRPr lang="en-GB"/>
          </a:p>
        </p:txBody>
      </p:sp>
      <p:sp>
        <p:nvSpPr>
          <p:cNvPr id="5" name="Notes Placeholder 4"/>
          <p:cNvSpPr>
            <a:spLocks noGrp="1"/>
          </p:cNvSpPr>
          <p:nvPr>
            <p:ph type="body" sz="quarter" idx="3"/>
          </p:nvPr>
        </p:nvSpPr>
        <p:spPr>
          <a:xfrm>
            <a:off x="688817" y="4823034"/>
            <a:ext cx="5510530" cy="3946119"/>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9055"/>
            <a:ext cx="2984870" cy="502834"/>
          </a:xfrm>
          <a:prstGeom prst="rect">
            <a:avLst/>
          </a:prstGeom>
        </p:spPr>
        <p:txBody>
          <a:bodyPr vert="horz" lIns="92446" tIns="46223" rIns="92446" bIns="46223" rtlCol="0" anchor="b"/>
          <a:lstStyle>
            <a:lvl1pPr algn="l">
              <a:defRPr sz="1200"/>
            </a:lvl1pPr>
          </a:lstStyle>
          <a:p>
            <a:endParaRPr lang="en-GB"/>
          </a:p>
        </p:txBody>
      </p:sp>
      <p:sp>
        <p:nvSpPr>
          <p:cNvPr id="7" name="Slide Number Placeholder 6"/>
          <p:cNvSpPr>
            <a:spLocks noGrp="1"/>
          </p:cNvSpPr>
          <p:nvPr>
            <p:ph type="sldNum" sz="quarter" idx="5"/>
          </p:nvPr>
        </p:nvSpPr>
        <p:spPr>
          <a:xfrm>
            <a:off x="3901700" y="9519055"/>
            <a:ext cx="2984870" cy="502834"/>
          </a:xfrm>
          <a:prstGeom prst="rect">
            <a:avLst/>
          </a:prstGeom>
        </p:spPr>
        <p:txBody>
          <a:bodyPr vert="horz" lIns="92446" tIns="46223" rIns="92446" bIns="46223" rtlCol="0" anchor="b"/>
          <a:lstStyle>
            <a:lvl1pPr algn="r">
              <a:defRPr sz="1200"/>
            </a:lvl1pPr>
          </a:lstStyle>
          <a:p>
            <a:fld id="{3B7AD2B2-2EFB-43FD-9EDC-D5E11EC5D1CE}" type="slidenum">
              <a:rPr lang="en-GB" smtClean="0"/>
              <a:t>‹#›</a:t>
            </a:fld>
            <a:endParaRPr lang="en-GB"/>
          </a:p>
        </p:txBody>
      </p:sp>
    </p:spTree>
    <p:extLst>
      <p:ext uri="{BB962C8B-B14F-4D97-AF65-F5344CB8AC3E}">
        <p14:creationId xmlns:p14="http://schemas.microsoft.com/office/powerpoint/2010/main" val="288963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sdht.org.uk/join-us/"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demandhub.co/articles/dental-forums/" TargetMode="External"/><Relationship Id="rId4" Type="http://schemas.openxmlformats.org/officeDocument/2006/relationships/hyperlink" Target="https://www.fdiworlddental.org/sites/default/files/2021-05/Promoting%20Oral%20Health%20for%20Refugees%20-%20An%20Advocacy%20Guide.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DTM &amp; SC </a:t>
            </a:r>
            <a:r>
              <a:rPr lang="en-GB" dirty="0"/>
              <a:t>provide brief introductions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B7AD2B2-2EFB-43FD-9EDC-D5E11EC5D1CE}" type="slidenum">
              <a:rPr kumimoji="0" lang="en-GB"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8260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74151"/>
                </a:solidFill>
                <a:effectLst/>
                <a:latin typeface="Söhne"/>
              </a:rPr>
              <a:t>SC</a:t>
            </a:r>
          </a:p>
          <a:p>
            <a:endParaRPr lang="en-GB" dirty="0"/>
          </a:p>
        </p:txBody>
      </p:sp>
      <p:sp>
        <p:nvSpPr>
          <p:cNvPr id="4" name="Slide Number Placeholder 3"/>
          <p:cNvSpPr>
            <a:spLocks noGrp="1"/>
          </p:cNvSpPr>
          <p:nvPr>
            <p:ph type="sldNum" sz="quarter" idx="5"/>
          </p:nvPr>
        </p:nvSpPr>
        <p:spPr/>
        <p:txBody>
          <a:bodyPr/>
          <a:lstStyle/>
          <a:p>
            <a:fld id="{3B7AD2B2-2EFB-43FD-9EDC-D5E11EC5D1CE}" type="slidenum">
              <a:rPr lang="en-GB" smtClean="0"/>
              <a:t>13</a:t>
            </a:fld>
            <a:endParaRPr lang="en-GB"/>
          </a:p>
        </p:txBody>
      </p:sp>
    </p:spTree>
    <p:extLst>
      <p:ext uri="{BB962C8B-B14F-4D97-AF65-F5344CB8AC3E}">
        <p14:creationId xmlns:p14="http://schemas.microsoft.com/office/powerpoint/2010/main" val="2984411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b="1" i="0" dirty="0">
                <a:solidFill>
                  <a:srgbClr val="374151"/>
                </a:solidFill>
                <a:effectLst/>
                <a:latin typeface="Söhne"/>
              </a:rPr>
              <a:t>SC</a:t>
            </a:r>
          </a:p>
          <a:p>
            <a:pPr eaLnBrk="1" hangingPunct="1">
              <a:spcBef>
                <a:spcPct val="0"/>
              </a:spcBef>
            </a:pPr>
            <a:endParaRPr lang="en-GB" altLang="en-US" dirty="0"/>
          </a:p>
          <a:p>
            <a:pPr eaLnBrk="1" hangingPunct="1">
              <a:spcBef>
                <a:spcPct val="0"/>
              </a:spcBef>
            </a:pPr>
            <a:r>
              <a:rPr lang="en-GB" altLang="en-US" dirty="0"/>
              <a:t>Do the SCAN, so that you don’t end up with a SCAB (blocks</a:t>
            </a:r>
            <a:r>
              <a:rPr lang="en-GB" altLang="en-US" baseline="0" dirty="0"/>
              <a:t> to your success) or a SCAR (regrets). </a:t>
            </a:r>
          </a:p>
          <a:p>
            <a:pPr eaLnBrk="1" hangingPunct="1">
              <a:spcBef>
                <a:spcPct val="0"/>
              </a:spcBef>
            </a:pPr>
            <a:endParaRPr lang="en-GB" altLang="en-US" baseline="0" dirty="0"/>
          </a:p>
          <a:p>
            <a:pPr eaLnBrk="1" hangingPunct="1"/>
            <a:r>
              <a:rPr lang="en-GB" dirty="0"/>
              <a:t>How does this relate to how you make career decisions your careers decisions.</a:t>
            </a:r>
          </a:p>
          <a:p>
            <a:pPr eaLnBrk="1" hangingPunct="1"/>
            <a:endParaRPr lang="en-GB" dirty="0"/>
          </a:p>
          <a:p>
            <a:pPr eaLnBrk="1" hangingPunct="1"/>
            <a:r>
              <a:rPr lang="en-GB" dirty="0"/>
              <a:t>Where would you start?  </a:t>
            </a:r>
          </a:p>
          <a:p>
            <a:pPr eaLnBrk="1" hangingPunct="1"/>
            <a:r>
              <a:rPr lang="en-GB" dirty="0"/>
              <a:t>What might be the parallel for anyone embarking on a career decision-making exercise</a:t>
            </a:r>
          </a:p>
          <a:p>
            <a:pPr eaLnBrk="1" hangingPunct="1"/>
            <a:r>
              <a:rPr lang="en-GB" dirty="0"/>
              <a:t>Etc</a:t>
            </a:r>
          </a:p>
          <a:p>
            <a:pPr eaLnBrk="1" hangingPunct="1"/>
            <a:r>
              <a:rPr lang="en-GB" dirty="0"/>
              <a:t>Etc</a:t>
            </a:r>
          </a:p>
          <a:p>
            <a:pPr eaLnBrk="1" hangingPunct="1"/>
            <a:endParaRPr lang="en-GB" dirty="0"/>
          </a:p>
          <a:p>
            <a:pPr eaLnBrk="1" hangingPunct="1"/>
            <a:r>
              <a:rPr lang="en-GB" dirty="0"/>
              <a:t>Is there any circumstance where you might do the clinical decision-making differently? </a:t>
            </a:r>
          </a:p>
          <a:p>
            <a:pPr eaLnBrk="1" hangingPunct="1"/>
            <a:r>
              <a:rPr lang="en-GB" dirty="0"/>
              <a:t>Why might this be inappropriate for career decision-making?</a:t>
            </a:r>
          </a:p>
          <a:p>
            <a:pPr eaLnBrk="1" hangingPunct="1">
              <a:spcBef>
                <a:spcPct val="0"/>
              </a:spcBef>
            </a:pPr>
            <a:endParaRPr lang="en-GB" altLang="en-US" dirty="0"/>
          </a:p>
        </p:txBody>
      </p:sp>
      <p:sp>
        <p:nvSpPr>
          <p:cNvPr id="4" name="Slide Number Placeholder 3"/>
          <p:cNvSpPr>
            <a:spLocks noGrp="1"/>
          </p:cNvSpPr>
          <p:nvPr>
            <p:ph type="sldNum" sz="quarter" idx="10"/>
          </p:nvPr>
        </p:nvSpPr>
        <p:spPr/>
        <p:txBody>
          <a:bodyPr/>
          <a:lstStyle/>
          <a:p>
            <a:fld id="{DB0B3131-83C0-9847-95A8-B83A12FBB63A}" type="slidenum">
              <a:rPr lang="en-US" smtClean="0"/>
              <a:t>14</a:t>
            </a:fld>
            <a:endParaRPr lang="en-US"/>
          </a:p>
        </p:txBody>
      </p:sp>
    </p:spTree>
    <p:extLst>
      <p:ext uri="{BB962C8B-B14F-4D97-AF65-F5344CB8AC3E}">
        <p14:creationId xmlns:p14="http://schemas.microsoft.com/office/powerpoint/2010/main" val="1100126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74151"/>
                </a:solidFill>
                <a:effectLst/>
                <a:latin typeface="Söhne"/>
              </a:rPr>
              <a:t>SC</a:t>
            </a:r>
          </a:p>
          <a:p>
            <a:endParaRPr lang="en-GB" dirty="0">
              <a:latin typeface="Arial" pitchFamily="34" charset="0"/>
            </a:endParaRPr>
          </a:p>
          <a:p>
            <a:r>
              <a:rPr lang="en-GB" dirty="0">
                <a:latin typeface="Arial" pitchFamily="34" charset="0"/>
              </a:rPr>
              <a:t>What makes you motivated/fulfilled/satisfied? Innovation/Teaching/Leadership?</a:t>
            </a:r>
          </a:p>
          <a:p>
            <a:endParaRPr lang="en-GB" dirty="0">
              <a:latin typeface="Arial" pitchFamily="34" charset="0"/>
            </a:endParaRPr>
          </a:p>
          <a:p>
            <a:r>
              <a:rPr lang="en-GB" dirty="0">
                <a:latin typeface="Arial" pitchFamily="34" charset="0"/>
              </a:rPr>
              <a:t>How easily can you express this coherently?</a:t>
            </a:r>
          </a:p>
          <a:p>
            <a:endParaRPr lang="en-GB" dirty="0">
              <a:latin typeface="Arial" pitchFamily="34" charset="0"/>
            </a:endParaRPr>
          </a:p>
          <a:p>
            <a:r>
              <a:rPr lang="en-GB" dirty="0">
                <a:latin typeface="Arial" pitchFamily="34" charset="0"/>
              </a:rPr>
              <a:t>What are the opportunities/compromises in roles of interest e.g., Research opportunities, location</a:t>
            </a:r>
          </a:p>
          <a:p>
            <a:endParaRPr lang="en-GB" dirty="0">
              <a:latin typeface="Arial" pitchFamily="34" charset="0"/>
            </a:endParaRPr>
          </a:p>
        </p:txBody>
      </p:sp>
      <p:sp>
        <p:nvSpPr>
          <p:cNvPr id="38916" name="Slide Number Placeholder 3"/>
          <p:cNvSpPr>
            <a:spLocks noGrp="1"/>
          </p:cNvSpPr>
          <p:nvPr>
            <p:ph type="sldNum" sz="quarter" idx="5"/>
          </p:nvPr>
        </p:nvSpPr>
        <p:spPr>
          <a:noFill/>
        </p:spPr>
        <p:txBody>
          <a:bodyPr/>
          <a:lstStyle>
            <a:lvl1pPr defTabSz="934542" eaLnBrk="0" hangingPunct="0">
              <a:defRPr b="1">
                <a:solidFill>
                  <a:schemeClr val="tx1"/>
                </a:solidFill>
                <a:latin typeface="Arial" pitchFamily="34" charset="0"/>
              </a:defRPr>
            </a:lvl1pPr>
            <a:lvl2pPr marL="760635" indent="-292552" defTabSz="934542" eaLnBrk="0" hangingPunct="0">
              <a:defRPr b="1">
                <a:solidFill>
                  <a:schemeClr val="tx1"/>
                </a:solidFill>
                <a:latin typeface="Arial" pitchFamily="34" charset="0"/>
              </a:defRPr>
            </a:lvl2pPr>
            <a:lvl3pPr marL="1170209" indent="-234042" defTabSz="934542" eaLnBrk="0" hangingPunct="0">
              <a:defRPr b="1">
                <a:solidFill>
                  <a:schemeClr val="tx1"/>
                </a:solidFill>
                <a:latin typeface="Arial" pitchFamily="34" charset="0"/>
              </a:defRPr>
            </a:lvl3pPr>
            <a:lvl4pPr marL="1638292" indent="-234042" defTabSz="934542" eaLnBrk="0" hangingPunct="0">
              <a:defRPr b="1">
                <a:solidFill>
                  <a:schemeClr val="tx1"/>
                </a:solidFill>
                <a:latin typeface="Arial" pitchFamily="34" charset="0"/>
              </a:defRPr>
            </a:lvl4pPr>
            <a:lvl5pPr marL="2106375" indent="-234042" defTabSz="934542" eaLnBrk="0" hangingPunct="0">
              <a:defRPr b="1">
                <a:solidFill>
                  <a:schemeClr val="tx1"/>
                </a:solidFill>
                <a:latin typeface="Arial" pitchFamily="34" charset="0"/>
              </a:defRPr>
            </a:lvl5pPr>
            <a:lvl6pPr marL="2574458" indent="-234042" defTabSz="934542" eaLnBrk="0" fontAlgn="base" hangingPunct="0">
              <a:spcBef>
                <a:spcPct val="0"/>
              </a:spcBef>
              <a:spcAft>
                <a:spcPct val="0"/>
              </a:spcAft>
              <a:defRPr b="1">
                <a:solidFill>
                  <a:schemeClr val="tx1"/>
                </a:solidFill>
                <a:latin typeface="Arial" pitchFamily="34" charset="0"/>
              </a:defRPr>
            </a:lvl6pPr>
            <a:lvl7pPr marL="3042541" indent="-234042" defTabSz="934542" eaLnBrk="0" fontAlgn="base" hangingPunct="0">
              <a:spcBef>
                <a:spcPct val="0"/>
              </a:spcBef>
              <a:spcAft>
                <a:spcPct val="0"/>
              </a:spcAft>
              <a:defRPr b="1">
                <a:solidFill>
                  <a:schemeClr val="tx1"/>
                </a:solidFill>
                <a:latin typeface="Arial" pitchFamily="34" charset="0"/>
              </a:defRPr>
            </a:lvl7pPr>
            <a:lvl8pPr marL="3510625" indent="-234042" defTabSz="934542" eaLnBrk="0" fontAlgn="base" hangingPunct="0">
              <a:spcBef>
                <a:spcPct val="0"/>
              </a:spcBef>
              <a:spcAft>
                <a:spcPct val="0"/>
              </a:spcAft>
              <a:defRPr b="1">
                <a:solidFill>
                  <a:schemeClr val="tx1"/>
                </a:solidFill>
                <a:latin typeface="Arial" pitchFamily="34" charset="0"/>
              </a:defRPr>
            </a:lvl8pPr>
            <a:lvl9pPr marL="3978709" indent="-234042" defTabSz="934542" eaLnBrk="0" fontAlgn="base" hangingPunct="0">
              <a:spcBef>
                <a:spcPct val="0"/>
              </a:spcBef>
              <a:spcAft>
                <a:spcPct val="0"/>
              </a:spcAft>
              <a:defRPr b="1">
                <a:solidFill>
                  <a:schemeClr val="tx1"/>
                </a:solidFill>
                <a:latin typeface="Arial" pitchFamily="34" charset="0"/>
              </a:defRPr>
            </a:lvl9pPr>
          </a:lstStyle>
          <a:p>
            <a:pPr eaLnBrk="1" hangingPunct="1"/>
            <a:fld id="{51E3436E-BD55-4ED4-B1AB-CA8AB13FB617}" type="slidenum">
              <a:rPr lang="en-GB" b="0" smtClean="0"/>
              <a:pPr eaLnBrk="1" hangingPunct="1"/>
              <a:t>15</a:t>
            </a:fld>
            <a:endParaRPr lang="en-GB" b="0"/>
          </a:p>
        </p:txBody>
      </p:sp>
    </p:spTree>
    <p:extLst>
      <p:ext uri="{BB962C8B-B14F-4D97-AF65-F5344CB8AC3E}">
        <p14:creationId xmlns:p14="http://schemas.microsoft.com/office/powerpoint/2010/main" val="509092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74151"/>
                </a:solidFill>
                <a:effectLst/>
                <a:latin typeface="Söhne"/>
              </a:rPr>
              <a:t>SC</a:t>
            </a:r>
          </a:p>
          <a:p>
            <a:endParaRPr lang="en-GB" dirty="0"/>
          </a:p>
          <a:p>
            <a:r>
              <a:rPr lang="en-GB" dirty="0"/>
              <a:t>So what would be useful for personal reflection? Let's start with your values as these will give you a sense of what gives you the most fulfilment and satisfaction – what motivates you to be a doctor. Read the online list of values and pick the 3 that resonate most strongly and write down. Don’t think about this too much – it should be intuitive</a:t>
            </a:r>
          </a:p>
        </p:txBody>
      </p:sp>
      <p:sp>
        <p:nvSpPr>
          <p:cNvPr id="4" name="Slide Number Placeholder 3"/>
          <p:cNvSpPr>
            <a:spLocks noGrp="1"/>
          </p:cNvSpPr>
          <p:nvPr>
            <p:ph type="sldNum" sz="quarter" idx="5"/>
          </p:nvPr>
        </p:nvSpPr>
        <p:spPr/>
        <p:txBody>
          <a:bodyPr/>
          <a:lstStyle/>
          <a:p>
            <a:fld id="{DB0B3131-83C0-9847-95A8-B83A12FBB63A}" type="slidenum">
              <a:rPr lang="en-US" smtClean="0"/>
              <a:t>16</a:t>
            </a:fld>
            <a:endParaRPr lang="en-US"/>
          </a:p>
        </p:txBody>
      </p:sp>
    </p:spTree>
    <p:extLst>
      <p:ext uri="{BB962C8B-B14F-4D97-AF65-F5344CB8AC3E}">
        <p14:creationId xmlns:p14="http://schemas.microsoft.com/office/powerpoint/2010/main" val="201152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r>
              <a:rPr lang="en-GB" dirty="0">
                <a:solidFill>
                  <a:srgbClr val="002060"/>
                </a:solidFill>
              </a:rPr>
              <a:t>Access to everything available from Careers &amp; Enterprise!</a:t>
            </a:r>
          </a:p>
        </p:txBody>
      </p:sp>
      <p:sp>
        <p:nvSpPr>
          <p:cNvPr id="4" name="Slide Number Placeholder 3"/>
          <p:cNvSpPr>
            <a:spLocks noGrp="1"/>
          </p:cNvSpPr>
          <p:nvPr>
            <p:ph type="sldNum" sz="quarter" idx="5"/>
          </p:nvPr>
        </p:nvSpPr>
        <p:spPr/>
        <p:txBody>
          <a:bodyPr/>
          <a:lstStyle/>
          <a:p>
            <a:fld id="{3B7AD2B2-2EFB-43FD-9EDC-D5E11EC5D1CE}" type="slidenum">
              <a:rPr lang="en-GB" smtClean="0"/>
              <a:t>18</a:t>
            </a:fld>
            <a:endParaRPr lang="en-GB"/>
          </a:p>
        </p:txBody>
      </p:sp>
    </p:spTree>
    <p:extLst>
      <p:ext uri="{BB962C8B-B14F-4D97-AF65-F5344CB8AC3E}">
        <p14:creationId xmlns:p14="http://schemas.microsoft.com/office/powerpoint/2010/main" val="1090026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DTM</a:t>
            </a:r>
            <a:br>
              <a:rPr lang="en-US" b="1" u="sng" dirty="0"/>
            </a:br>
            <a:br>
              <a:rPr lang="en-US" b="1" u="sng" dirty="0"/>
            </a:br>
            <a:r>
              <a:rPr lang="en-US" b="1" u="sng" dirty="0"/>
              <a:t>Presenter Notes</a:t>
            </a:r>
          </a:p>
          <a:p>
            <a:pPr marL="171450" indent="-171450">
              <a:buFont typeface="Arial" panose="020B0604020202020204" pitchFamily="34" charset="0"/>
              <a:buChar char="•"/>
            </a:pPr>
            <a:r>
              <a:rPr lang="en-US" b="0" dirty="0"/>
              <a:t>Can demonstrate what QM Careers Hub looks like from a student’s perspective.</a:t>
            </a:r>
          </a:p>
          <a:p>
            <a:pPr marL="171450" indent="-171450">
              <a:buFont typeface="Arial" panose="020B0604020202020204" pitchFamily="34" charset="0"/>
              <a:buChar char="•"/>
            </a:pPr>
            <a:r>
              <a:rPr lang="en-US" b="0" dirty="0"/>
              <a:t>Show what their profile section looks like and that there are very minimal questions for them to fill in.</a:t>
            </a:r>
          </a:p>
          <a:p>
            <a:pPr marL="171450" indent="-171450">
              <a:buFont typeface="Arial" panose="020B0604020202020204" pitchFamily="34" charset="0"/>
              <a:buChar char="•"/>
            </a:pPr>
            <a:r>
              <a:rPr lang="en-US" b="0" dirty="0"/>
              <a:t>Also show what the ‘Career Discovery’ page is and how it is beneficial for the students.</a:t>
            </a:r>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00942D00-D33B-6747-961F-9152114FB4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836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DTM</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B7AD2B2-2EFB-43FD-9EDC-D5E11EC5D1CE}" type="slidenum">
              <a:rPr kumimoji="0" lang="en-GB"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2863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source: https://www.istockphoto.com/search/2/image-film?phrase=dental+health+concept</a:t>
            </a:r>
          </a:p>
          <a:p>
            <a:endParaRPr lang="en-GB" dirty="0"/>
          </a:p>
          <a:p>
            <a:r>
              <a:rPr lang="en-US" sz="1200" b="1" dirty="0">
                <a:solidFill>
                  <a:schemeClr val="tx1"/>
                </a:solidFill>
                <a:latin typeface="Arial"/>
                <a:cs typeface="Arial"/>
              </a:rPr>
              <a:t>1:1 appointments </a:t>
            </a:r>
            <a:r>
              <a:rPr lang="en-US" sz="1200" b="0" dirty="0">
                <a:solidFill>
                  <a:schemeClr val="tx1"/>
                </a:solidFill>
                <a:latin typeface="Arial"/>
                <a:cs typeface="Arial"/>
              </a:rPr>
              <a:t>– has a hyperlink directly to Stefan’s Calendar where you can book a date and time with him. Default is online but if you wish for it to be in-person then please contact Stefan on stefan.couch@qmul.ac.uk</a:t>
            </a:r>
          </a:p>
          <a:p>
            <a:endParaRPr lang="en-US" sz="1200" b="0" dirty="0">
              <a:solidFill>
                <a:schemeClr val="tx1"/>
              </a:solidFill>
              <a:latin typeface="Arial"/>
              <a:cs typeface="Arial"/>
            </a:endParaRPr>
          </a:p>
          <a:p>
            <a:r>
              <a:rPr lang="en-US" sz="1200" b="1" dirty="0">
                <a:solidFill>
                  <a:schemeClr val="tx1"/>
                </a:solidFill>
                <a:latin typeface="Arial"/>
                <a:cs typeface="Arial"/>
              </a:rPr>
              <a:t>Clinical Careers Series </a:t>
            </a:r>
          </a:p>
          <a:p>
            <a:r>
              <a:rPr lang="en-US" sz="1200" b="0" dirty="0">
                <a:solidFill>
                  <a:schemeClr val="tx1"/>
                </a:solidFill>
                <a:latin typeface="Arial"/>
                <a:cs typeface="Arial"/>
              </a:rPr>
              <a:t>Previous topics have included Clinical CV session, Four reasons why all clinicians should be on LinkedIn, Hear how your peers effectively utilise LinkedIn and many more.</a:t>
            </a:r>
          </a:p>
          <a:p>
            <a:endParaRPr lang="en-US" sz="1200" b="1" dirty="0">
              <a:solidFill>
                <a:schemeClr val="tx1"/>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1"/>
                </a:solidFill>
                <a:latin typeface="Arial"/>
                <a:cs typeface="Arial"/>
              </a:rPr>
              <a:t>QMentoring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a:cs typeface="Arial"/>
              </a:rPr>
              <a:t>To learn from other more experienced clinical and/or non-clinical individuals about their career journey and how it can impact yours.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a:cs typeface="Arial"/>
              </a:rPr>
              <a:t>Individuals who registered their initial interest include: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chemeClr val="tx1"/>
                </a:solidFill>
                <a:latin typeface="Arial"/>
                <a:cs typeface="Arial"/>
              </a:rPr>
              <a:t>Dr Sinclair Butcher (Endodontics)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chemeClr val="tx1"/>
                </a:solidFill>
                <a:latin typeface="Arial"/>
                <a:cs typeface="Arial"/>
              </a:rPr>
              <a:t>Dr Dominic Hurst (Adult Oral Health)</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chemeClr val="tx1"/>
                </a:solidFill>
                <a:latin typeface="Arial"/>
                <a:cs typeface="Arial"/>
              </a:rPr>
              <a:t>Dr Fleur Mumford (Oral Surgery)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chemeClr val="tx1"/>
                </a:solidFill>
                <a:latin typeface="Arial"/>
                <a:cs typeface="Arial"/>
              </a:rPr>
              <a:t>Dr. Saroash Shahid (Dental Biomaterials and Dental Anatomy)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chemeClr val="tx1"/>
                </a:solidFill>
                <a:latin typeface="Arial"/>
                <a:cs typeface="Arial"/>
              </a:rPr>
              <a:t>Dr. Roy Woodhoo (Head of Year 5 BDS – Interest in Dental Public Health and Primary Care)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chemeClr val="tx1"/>
                </a:solidFill>
                <a:latin typeface="Arial"/>
                <a:cs typeface="Arial"/>
              </a:rPr>
              <a:t>Dr. Eleni </a:t>
            </a:r>
            <a:r>
              <a:rPr lang="en-US" sz="1200" b="0" dirty="0" err="1">
                <a:solidFill>
                  <a:schemeClr val="tx1"/>
                </a:solidFill>
                <a:latin typeface="Arial"/>
                <a:cs typeface="Arial"/>
              </a:rPr>
              <a:t>Besi</a:t>
            </a:r>
            <a:r>
              <a:rPr lang="en-US" sz="1200" b="0" dirty="0">
                <a:solidFill>
                  <a:schemeClr val="tx1"/>
                </a:solidFill>
                <a:latin typeface="Arial"/>
                <a:cs typeface="Arial"/>
              </a:rPr>
              <a:t> (</a:t>
            </a:r>
            <a:r>
              <a:rPr lang="en-GB" sz="1200" b="0" i="0" kern="1200" dirty="0">
                <a:solidFill>
                  <a:schemeClr val="tx1"/>
                </a:solidFill>
                <a:effectLst/>
                <a:latin typeface="+mn-lt"/>
                <a:ea typeface="+mn-ea"/>
                <a:cs typeface="+mn-cs"/>
              </a:rPr>
              <a:t>Senior Clinical Lecturer/ Consultant in Oral Surgery)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GB" sz="1200" b="0" i="0" kern="1200" dirty="0">
                <a:solidFill>
                  <a:schemeClr val="tx1"/>
                </a:solidFill>
                <a:effectLst/>
                <a:latin typeface="+mn-lt"/>
                <a:ea typeface="+mn-ea"/>
                <a:cs typeface="+mn-cs"/>
              </a:rPr>
              <a:t>Dr. John Buchanan (</a:t>
            </a:r>
            <a:r>
              <a:rPr lang="en-GB" sz="1200" dirty="0">
                <a:effectLst/>
              </a:rPr>
              <a:t>Hon Consultant in Oral Medicine)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a:cs typeface="Arial"/>
              </a:rPr>
              <a:t>Hyperlink provides more details on how to sign up to QMentoring and when you will need to do it by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a:cs typeface="Arial"/>
              </a:rPr>
              <a:t>As well as a hyperlink to the IoD staff so you can see their specialisms and hopefully match with the ideal mentor who is most related to your interests in dentistry.</a:t>
            </a:r>
          </a:p>
        </p:txBody>
      </p:sp>
      <p:sp>
        <p:nvSpPr>
          <p:cNvPr id="4" name="Slide Number Placeholder 3"/>
          <p:cNvSpPr>
            <a:spLocks noGrp="1"/>
          </p:cNvSpPr>
          <p:nvPr>
            <p:ph type="sldNum" sz="quarter" idx="5"/>
          </p:nvPr>
        </p:nvSpPr>
        <p:spPr/>
        <p:txBody>
          <a:bodyPr/>
          <a:lstStyle/>
          <a:p>
            <a:fld id="{3B7AD2B2-2EFB-43FD-9EDC-D5E11EC5D1CE}" type="slidenum">
              <a:rPr lang="en-GB" smtClean="0"/>
              <a:t>24</a:t>
            </a:fld>
            <a:endParaRPr lang="en-GB"/>
          </a:p>
        </p:txBody>
      </p:sp>
    </p:spTree>
    <p:extLst>
      <p:ext uri="{BB962C8B-B14F-4D97-AF65-F5344CB8AC3E}">
        <p14:creationId xmlns:p14="http://schemas.microsoft.com/office/powerpoint/2010/main" val="3518917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74151"/>
                </a:solidFill>
                <a:effectLst/>
                <a:latin typeface="Söhne"/>
              </a:rPr>
              <a:t>SC</a:t>
            </a:r>
          </a:p>
          <a:p>
            <a:endParaRPr lang="en-GB" dirty="0"/>
          </a:p>
          <a:p>
            <a:r>
              <a:rPr lang="en-GB" dirty="0"/>
              <a:t>Image source: https://explorehealthcareers.org/post-pandemic-healthcare-careers-what-to-expect/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B7AD2B2-2EFB-43FD-9EDC-D5E11EC5D1CE}" type="slidenum">
              <a:rPr kumimoji="0" lang="en-GB"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GB"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16907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74151"/>
                </a:solidFill>
                <a:effectLst/>
                <a:latin typeface="Söhne"/>
              </a:rPr>
              <a:t>SC</a:t>
            </a:r>
          </a:p>
          <a:p>
            <a:endParaRPr lang="en-GB" dirty="0">
              <a:effectLst/>
            </a:endParaRPr>
          </a:p>
          <a:p>
            <a:r>
              <a:rPr lang="en-GB" dirty="0">
                <a:effectLst/>
              </a:rPr>
              <a:t>Dental students who have completed the BDS program at Queen Mary University of London have a solid foundation in healthcare, clinical skills, and problem-solving abilities that can be applied to a variety of alternative careers. Here are some alternative career paths they could consider:</a:t>
            </a:r>
          </a:p>
          <a:p>
            <a:endParaRPr lang="en-GB" dirty="0">
              <a:effectLst/>
            </a:endParaRPr>
          </a:p>
          <a:p>
            <a:pPr>
              <a:buFont typeface="+mj-lt"/>
              <a:buAutoNum type="arabicPeriod"/>
            </a:pPr>
            <a:r>
              <a:rPr lang="en-GB" b="1" dirty="0">
                <a:effectLst/>
              </a:rPr>
              <a:t>Oral and Maxillofacial Surgery</a:t>
            </a:r>
            <a:r>
              <a:rPr lang="en-GB" dirty="0">
                <a:effectLst/>
              </a:rPr>
              <a:t>: Some BDS graduates choose to specialize in oral and maxillofacial surgery, which involves surgical procedures related to the mouth, jaw, and face.</a:t>
            </a:r>
          </a:p>
          <a:p>
            <a:pPr>
              <a:buFont typeface="+mj-lt"/>
              <a:buAutoNum type="arabicPeriod"/>
            </a:pPr>
            <a:r>
              <a:rPr lang="en-GB" b="1" dirty="0">
                <a:effectLst/>
              </a:rPr>
              <a:t>Orthodontics</a:t>
            </a:r>
            <a:r>
              <a:rPr lang="en-GB" dirty="0">
                <a:effectLst/>
              </a:rPr>
              <a:t>: Those interested in orthodontics can pursue postgraduate training and become orthodontists, specializing in the alignment of teeth and jaws.</a:t>
            </a:r>
          </a:p>
          <a:p>
            <a:pPr>
              <a:buFont typeface="+mj-lt"/>
              <a:buAutoNum type="arabicPeriod"/>
            </a:pPr>
            <a:r>
              <a:rPr lang="en-GB" b="1" dirty="0">
                <a:effectLst/>
              </a:rPr>
              <a:t>Oral Medicine</a:t>
            </a:r>
            <a:r>
              <a:rPr lang="en-GB" dirty="0">
                <a:effectLst/>
              </a:rPr>
              <a:t>: This specialty involves the diagnosis and non-surgical management of oral diseases. BDS graduates can specialize in oral medicine with further education.</a:t>
            </a:r>
          </a:p>
          <a:p>
            <a:pPr>
              <a:buFont typeface="+mj-lt"/>
              <a:buAutoNum type="arabicPeriod"/>
            </a:pPr>
            <a:r>
              <a:rPr lang="en-GB" b="1" dirty="0">
                <a:effectLst/>
              </a:rPr>
              <a:t>Dental Public Health</a:t>
            </a:r>
            <a:r>
              <a:rPr lang="en-GB" dirty="0">
                <a:effectLst/>
              </a:rPr>
              <a:t>: Dental public health specialists work to improve the oral health of communities through policy development, health promotion, and education.</a:t>
            </a:r>
          </a:p>
          <a:p>
            <a:pPr>
              <a:buFont typeface="+mj-lt"/>
              <a:buAutoNum type="arabicPeriod"/>
            </a:pPr>
            <a:r>
              <a:rPr lang="en-GB" b="1" dirty="0">
                <a:effectLst/>
              </a:rPr>
              <a:t>Academic and Research Careers</a:t>
            </a:r>
            <a:r>
              <a:rPr lang="en-GB" dirty="0">
                <a:effectLst/>
              </a:rPr>
              <a:t>: Some graduates choose to pursue teaching and research positions at dental schools or universities, contributing to the advancement of dental science and education.</a:t>
            </a:r>
          </a:p>
          <a:p>
            <a:pPr>
              <a:buFont typeface="+mj-lt"/>
              <a:buAutoNum type="arabicPeriod"/>
            </a:pPr>
            <a:r>
              <a:rPr lang="en-GB" b="1" dirty="0">
                <a:effectLst/>
              </a:rPr>
              <a:t>Dental Product Development</a:t>
            </a:r>
            <a:r>
              <a:rPr lang="en-GB" dirty="0">
                <a:effectLst/>
              </a:rPr>
              <a:t>: Graduates with a strong background in dentistry can work for dental product companies in research and development, marketing, or sales roles.</a:t>
            </a:r>
          </a:p>
          <a:p>
            <a:pPr>
              <a:buFont typeface="+mj-lt"/>
              <a:buAutoNum type="arabicPeriod"/>
            </a:pPr>
            <a:r>
              <a:rPr lang="en-GB" b="1" dirty="0">
                <a:effectLst/>
              </a:rPr>
              <a:t>Healthcare Management</a:t>
            </a:r>
            <a:r>
              <a:rPr lang="en-GB" dirty="0">
                <a:effectLst/>
              </a:rPr>
              <a:t>: With their understanding of healthcare systems and patient care, BDS graduates can explore careers in healthcare management, administration, or hospital leadership.</a:t>
            </a:r>
          </a:p>
          <a:p>
            <a:pPr>
              <a:buFont typeface="+mj-lt"/>
              <a:buAutoNum type="arabicPeriod"/>
            </a:pPr>
            <a:r>
              <a:rPr lang="en-GB" b="1" dirty="0">
                <a:effectLst/>
              </a:rPr>
              <a:t>Dental Hygiene or Therapy</a:t>
            </a:r>
            <a:r>
              <a:rPr lang="en-GB" dirty="0">
                <a:effectLst/>
              </a:rPr>
              <a:t>: Some may opt for further training to become dental hygienists or dental therapists, focusing on preventive care and minor treatments.</a:t>
            </a:r>
          </a:p>
          <a:p>
            <a:pPr>
              <a:buFont typeface="+mj-lt"/>
              <a:buAutoNum type="arabicPeriod"/>
            </a:pPr>
            <a:r>
              <a:rPr lang="en-GB" b="1" dirty="0">
                <a:effectLst/>
              </a:rPr>
              <a:t>Consulting and Advisory Roles</a:t>
            </a:r>
            <a:r>
              <a:rPr lang="en-GB" dirty="0">
                <a:effectLst/>
              </a:rPr>
              <a:t>: Graduates can work as consultants or advisors for healthcare organizations, dental insurance companies, or government health agencies.</a:t>
            </a:r>
          </a:p>
          <a:p>
            <a:pPr>
              <a:buFont typeface="+mj-lt"/>
              <a:buAutoNum type="arabicPeriod"/>
            </a:pPr>
            <a:r>
              <a:rPr lang="en-GB" b="1" dirty="0">
                <a:effectLst/>
              </a:rPr>
              <a:t>Forensic Dentistry</a:t>
            </a:r>
            <a:r>
              <a:rPr lang="en-GB" dirty="0">
                <a:effectLst/>
              </a:rPr>
              <a:t>: This field involves identifying human remains through dental records, and BDS graduates can specialize in forensic dentistry with additional training.</a:t>
            </a:r>
          </a:p>
          <a:p>
            <a:pPr>
              <a:buFont typeface="+mj-lt"/>
              <a:buAutoNum type="arabicPeriod"/>
            </a:pPr>
            <a:r>
              <a:rPr lang="en-GB" b="1" dirty="0">
                <a:effectLst/>
              </a:rPr>
              <a:t>Medical Writing and Communication</a:t>
            </a:r>
            <a:r>
              <a:rPr lang="en-GB" dirty="0">
                <a:effectLst/>
              </a:rPr>
              <a:t>: Dental professionals with strong communication skills can pursue careers in medical writing, healthcare journalism, or public relations.</a:t>
            </a:r>
          </a:p>
          <a:p>
            <a:pPr>
              <a:buFont typeface="+mj-lt"/>
              <a:buAutoNum type="arabicPeriod"/>
            </a:pPr>
            <a:r>
              <a:rPr lang="en-GB" b="1" dirty="0">
                <a:effectLst/>
              </a:rPr>
              <a:t>Dental Sales and Marketing</a:t>
            </a:r>
            <a:r>
              <a:rPr lang="en-GB" dirty="0">
                <a:effectLst/>
              </a:rPr>
              <a:t>: Graduates can work for dental equipment or pharmaceutical companies in sales, marketing, or product management roles.</a:t>
            </a:r>
          </a:p>
          <a:p>
            <a:pPr>
              <a:buFont typeface="+mj-lt"/>
              <a:buAutoNum type="arabicPeriod"/>
            </a:pPr>
            <a:r>
              <a:rPr lang="en-GB" b="1" dirty="0">
                <a:effectLst/>
              </a:rPr>
              <a:t>Healthcare Policy and Advocacy</a:t>
            </a:r>
            <a:r>
              <a:rPr lang="en-GB" dirty="0">
                <a:effectLst/>
              </a:rPr>
              <a:t>: Those interested in influencing healthcare policies and advocating for oral health can work for government agencies or advocacy groups.</a:t>
            </a:r>
          </a:p>
          <a:p>
            <a:pPr>
              <a:buFont typeface="+mj-lt"/>
              <a:buAutoNum type="arabicPeriod"/>
            </a:pPr>
            <a:r>
              <a:rPr lang="en-GB" b="1" dirty="0">
                <a:effectLst/>
              </a:rPr>
              <a:t>Global Health Initiatives</a:t>
            </a:r>
            <a:r>
              <a:rPr lang="en-GB" dirty="0">
                <a:effectLst/>
              </a:rPr>
              <a:t>: BDS graduates can contribute to global health initiatives by working with international organizations to improve access to dental care in underserved areas.</a:t>
            </a:r>
          </a:p>
          <a:p>
            <a:pPr>
              <a:buFont typeface="+mj-lt"/>
              <a:buAutoNum type="arabicPeriod"/>
            </a:pPr>
            <a:r>
              <a:rPr lang="en-GB" b="1" dirty="0">
                <a:effectLst/>
              </a:rPr>
              <a:t>Entrepreneurship</a:t>
            </a:r>
            <a:r>
              <a:rPr lang="en-GB" dirty="0">
                <a:effectLst/>
              </a:rPr>
              <a:t>: Some may choose to start their dental practices or dental-related businesses, such as dental clinics, dental labs, or dental technology startups.</a:t>
            </a:r>
          </a:p>
          <a:p>
            <a:pPr>
              <a:buFont typeface="+mj-lt"/>
              <a:buAutoNum type="arabicPeriod"/>
            </a:pPr>
            <a:r>
              <a:rPr lang="en-GB" b="1" dirty="0">
                <a:effectLst/>
              </a:rPr>
              <a:t>Healthcare Informatics</a:t>
            </a:r>
            <a:r>
              <a:rPr lang="en-GB" dirty="0">
                <a:effectLst/>
              </a:rPr>
              <a:t>: Those interested in data and technology can explore careers in healthcare informatics, focusing on improving healthcare systems and data management.</a:t>
            </a:r>
          </a:p>
          <a:p>
            <a:pPr>
              <a:buFont typeface="+mj-lt"/>
              <a:buAutoNum type="arabicPeriod"/>
            </a:pPr>
            <a:endParaRPr lang="en-GB" dirty="0">
              <a:effectLst/>
            </a:endParaRPr>
          </a:p>
          <a:p>
            <a:r>
              <a:rPr lang="en-GB" dirty="0">
                <a:effectLst/>
              </a:rPr>
              <a:t>It's important to note that transitioning to some of these alternative careers may require additional education, training, or certifications. Additionally, networking and seeking guidance from career advisors or mentors in the chosen field can be invaluable for making a successful transition. Each alternative career path offers unique opportunities to apply dental knowledge and skills in different ways while contributing to the broader field of healthcare and well-being.</a:t>
            </a:r>
          </a:p>
          <a:p>
            <a:pPr algn="l"/>
            <a:r>
              <a:rPr lang="en-GB" b="0" i="0" dirty="0">
                <a:solidFill>
                  <a:srgbClr val="000000"/>
                </a:solidFill>
                <a:effectLst/>
                <a:latin typeface="Söhne"/>
              </a:rPr>
              <a:t>Regenerate</a:t>
            </a:r>
          </a:p>
        </p:txBody>
      </p:sp>
      <p:sp>
        <p:nvSpPr>
          <p:cNvPr id="4" name="Slide Number Placeholder 3"/>
          <p:cNvSpPr>
            <a:spLocks noGrp="1"/>
          </p:cNvSpPr>
          <p:nvPr>
            <p:ph type="sldNum" sz="quarter" idx="10"/>
          </p:nvPr>
        </p:nvSpPr>
        <p:spPr/>
        <p:txBody>
          <a:bodyPr/>
          <a:lstStyle/>
          <a:p>
            <a:fld id="{04FB9A62-9D4F-446E-AADA-2310E68A8409}"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281255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DTM</a:t>
            </a:r>
          </a:p>
        </p:txBody>
      </p:sp>
      <p:sp>
        <p:nvSpPr>
          <p:cNvPr id="4" name="Slide Number Placeholder 3"/>
          <p:cNvSpPr>
            <a:spLocks noGrp="1"/>
          </p:cNvSpPr>
          <p:nvPr>
            <p:ph type="sldNum" sz="quarter" idx="5"/>
          </p:nvPr>
        </p:nvSpPr>
        <p:spPr/>
        <p:txBody>
          <a:bodyPr/>
          <a:lstStyle/>
          <a:p>
            <a:fld id="{3B7AD2B2-2EFB-43FD-9EDC-D5E11EC5D1CE}" type="slidenum">
              <a:rPr lang="en-GB" smtClean="0"/>
              <a:t>3</a:t>
            </a:fld>
            <a:endParaRPr lang="en-GB"/>
          </a:p>
        </p:txBody>
      </p:sp>
    </p:spTree>
    <p:extLst>
      <p:ext uri="{BB962C8B-B14F-4D97-AF65-F5344CB8AC3E}">
        <p14:creationId xmlns:p14="http://schemas.microsoft.com/office/powerpoint/2010/main" val="1529129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B7AD2B2-2EFB-43FD-9EDC-D5E11EC5D1CE}" type="slidenum">
              <a:rPr lang="en-GB" smtClean="0"/>
              <a:t>27</a:t>
            </a:fld>
            <a:endParaRPr lang="en-GB"/>
          </a:p>
        </p:txBody>
      </p:sp>
    </p:spTree>
    <p:extLst>
      <p:ext uri="{BB962C8B-B14F-4D97-AF65-F5344CB8AC3E}">
        <p14:creationId xmlns:p14="http://schemas.microsoft.com/office/powerpoint/2010/main" val="3068150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dirty="0"/>
              <a:t>Image source: https://3tscapital.com/2020/02/19/3-key-learnings/</a:t>
            </a:r>
          </a:p>
          <a:p>
            <a:pPr marL="0" indent="0">
              <a:buFont typeface="+mj-lt"/>
              <a:buNone/>
            </a:pPr>
            <a:endParaRPr lang="en-GB" dirty="0"/>
          </a:p>
          <a:p>
            <a:pPr marL="228600" indent="-228600">
              <a:buFont typeface="+mj-lt"/>
              <a:buAutoNum type="arabicPeriod"/>
            </a:pPr>
            <a:r>
              <a:rPr lang="en-GB" dirty="0"/>
              <a:t>To support with career choices, whether that is to ensure a career outside of dentistry or to ask yourself questions such as whether having a portfolio career is right for you or not, choosing a clinical or non-clinical specialism, knowing whether </a:t>
            </a:r>
            <a:r>
              <a:rPr lang="en-GB" dirty="0" err="1"/>
              <a:t>locuming</a:t>
            </a:r>
            <a:r>
              <a:rPr lang="en-GB" dirty="0"/>
              <a:t> or starting your own dental practice in the future is for you or not, etc. etc. – Conversations you can have with Stefan or myself (if about starting your own business).</a:t>
            </a:r>
          </a:p>
          <a:p>
            <a:pPr marL="228600" indent="-228600">
              <a:buFont typeface="+mj-lt"/>
              <a:buAutoNum type="arabicPeriod"/>
            </a:pPr>
            <a:r>
              <a:rPr lang="en-GB" dirty="0"/>
              <a:t>Remember to apply for QMentoring and mention who and why you would like “x person” to be your mentor!</a:t>
            </a:r>
          </a:p>
          <a:p>
            <a:pPr marL="228600" indent="-228600">
              <a:buFont typeface="+mj-lt"/>
              <a:buAutoNum type="arabicPeriod"/>
            </a:pPr>
            <a:r>
              <a:rPr lang="en-GB" dirty="0"/>
              <a:t>If your peer, Florence Mai can create her own product and business, why can’t you too with the help of me and the Enterprise team.</a:t>
            </a:r>
          </a:p>
          <a:p>
            <a:pPr marL="228600" indent="-228600">
              <a:buFont typeface="+mj-lt"/>
              <a:buAutoNum type="arabicPeriod"/>
            </a:pPr>
            <a:endParaRPr lang="en-GB" dirty="0"/>
          </a:p>
        </p:txBody>
      </p:sp>
      <p:sp>
        <p:nvSpPr>
          <p:cNvPr id="4" name="Slide Number Placeholder 3"/>
          <p:cNvSpPr>
            <a:spLocks noGrp="1"/>
          </p:cNvSpPr>
          <p:nvPr>
            <p:ph type="sldNum" sz="quarter" idx="5"/>
          </p:nvPr>
        </p:nvSpPr>
        <p:spPr/>
        <p:txBody>
          <a:bodyPr/>
          <a:lstStyle/>
          <a:p>
            <a:fld id="{3B7AD2B2-2EFB-43FD-9EDC-D5E11EC5D1CE}" type="slidenum">
              <a:rPr lang="en-GB" smtClean="0"/>
              <a:t>33</a:t>
            </a:fld>
            <a:endParaRPr lang="en-GB"/>
          </a:p>
        </p:txBody>
      </p:sp>
    </p:spTree>
    <p:extLst>
      <p:ext uri="{BB962C8B-B14F-4D97-AF65-F5344CB8AC3E}">
        <p14:creationId xmlns:p14="http://schemas.microsoft.com/office/powerpoint/2010/main" val="1674637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00942D00-D33B-6747-961F-9152114FB4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31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2E67B-E40E-12A9-8CEA-F2217F4B7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AFB8F-6FF0-5509-954A-ACB8D32C6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4B9617-999C-6AD7-3723-6F51869B33B7}"/>
              </a:ext>
            </a:extLst>
          </p:cNvPr>
          <p:cNvSpPr>
            <a:spLocks noGrp="1"/>
          </p:cNvSpPr>
          <p:nvPr>
            <p:ph type="body" idx="1"/>
          </p:nvPr>
        </p:nvSpPr>
        <p:spPr/>
        <p:txBody>
          <a:bodyPr/>
          <a:lstStyle/>
          <a:p>
            <a:r>
              <a:rPr lang="en-GB" b="1" dirty="0"/>
              <a:t>DTM</a:t>
            </a:r>
          </a:p>
        </p:txBody>
      </p:sp>
      <p:sp>
        <p:nvSpPr>
          <p:cNvPr id="4" name="Slide Number Placeholder 3">
            <a:extLst>
              <a:ext uri="{FF2B5EF4-FFF2-40B4-BE49-F238E27FC236}">
                <a16:creationId xmlns:a16="http://schemas.microsoft.com/office/drawing/2014/main" id="{A554F53E-13C2-65DF-3215-F74EDF931581}"/>
              </a:ext>
            </a:extLst>
          </p:cNvPr>
          <p:cNvSpPr>
            <a:spLocks noGrp="1"/>
          </p:cNvSpPr>
          <p:nvPr>
            <p:ph type="sldNum" sz="quarter" idx="5"/>
          </p:nvPr>
        </p:nvSpPr>
        <p:spPr/>
        <p:txBody>
          <a:bodyPr/>
          <a:lstStyle/>
          <a:p>
            <a:fld id="{3B7AD2B2-2EFB-43FD-9EDC-D5E11EC5D1CE}" type="slidenum">
              <a:rPr lang="en-GB" smtClean="0"/>
              <a:t>36</a:t>
            </a:fld>
            <a:endParaRPr lang="en-GB"/>
          </a:p>
        </p:txBody>
      </p:sp>
    </p:spTree>
    <p:extLst>
      <p:ext uri="{BB962C8B-B14F-4D97-AF65-F5344CB8AC3E}">
        <p14:creationId xmlns:p14="http://schemas.microsoft.com/office/powerpoint/2010/main" val="3035669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2150"/>
            <a:ext cx="6151563" cy="3460750"/>
          </a:xfrm>
        </p:spPr>
      </p:sp>
      <p:sp>
        <p:nvSpPr>
          <p:cNvPr id="3" name="Notes Placeholder 2"/>
          <p:cNvSpPr>
            <a:spLocks noGrp="1"/>
          </p:cNvSpPr>
          <p:nvPr>
            <p:ph type="body" idx="1"/>
          </p:nvPr>
        </p:nvSpPr>
        <p:spPr/>
        <p:txBody>
          <a:bodyPr/>
          <a:lstStyle/>
          <a:p>
            <a:r>
              <a:rPr lang="en-GB" b="1" dirty="0"/>
              <a:t>DTM</a:t>
            </a:r>
          </a:p>
        </p:txBody>
      </p:sp>
    </p:spTree>
    <p:extLst>
      <p:ext uri="{BB962C8B-B14F-4D97-AF65-F5344CB8AC3E}">
        <p14:creationId xmlns:p14="http://schemas.microsoft.com/office/powerpoint/2010/main" val="2829837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DTM</a:t>
            </a:r>
          </a:p>
        </p:txBody>
      </p:sp>
      <p:sp>
        <p:nvSpPr>
          <p:cNvPr id="4" name="Slide Number Placeholder 3"/>
          <p:cNvSpPr>
            <a:spLocks noGrp="1"/>
          </p:cNvSpPr>
          <p:nvPr>
            <p:ph type="sldNum" sz="quarter" idx="5"/>
          </p:nvPr>
        </p:nvSpPr>
        <p:spPr/>
        <p:txBody>
          <a:bodyPr/>
          <a:lstStyle/>
          <a:p>
            <a:fld id="{3B7AD2B2-2EFB-43FD-9EDC-D5E11EC5D1CE}" type="slidenum">
              <a:rPr lang="en-GB" smtClean="0"/>
              <a:t>5</a:t>
            </a:fld>
            <a:endParaRPr lang="en-GB"/>
          </a:p>
        </p:txBody>
      </p:sp>
    </p:spTree>
    <p:extLst>
      <p:ext uri="{BB962C8B-B14F-4D97-AF65-F5344CB8AC3E}">
        <p14:creationId xmlns:p14="http://schemas.microsoft.com/office/powerpoint/2010/main" val="3742447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SC</a:t>
            </a:r>
          </a:p>
        </p:txBody>
      </p:sp>
      <p:sp>
        <p:nvSpPr>
          <p:cNvPr id="4" name="Slide Number Placeholder 3"/>
          <p:cNvSpPr>
            <a:spLocks noGrp="1"/>
          </p:cNvSpPr>
          <p:nvPr>
            <p:ph type="sldNum" sz="quarter" idx="5"/>
          </p:nvPr>
        </p:nvSpPr>
        <p:spPr/>
        <p:txBody>
          <a:bodyPr/>
          <a:lstStyle/>
          <a:p>
            <a:fld id="{3B7AD2B2-2EFB-43FD-9EDC-D5E11EC5D1CE}" type="slidenum">
              <a:rPr lang="en-GB" smtClean="0"/>
              <a:t>8</a:t>
            </a:fld>
            <a:endParaRPr lang="en-GB"/>
          </a:p>
        </p:txBody>
      </p:sp>
    </p:spTree>
    <p:extLst>
      <p:ext uri="{BB962C8B-B14F-4D97-AF65-F5344CB8AC3E}">
        <p14:creationId xmlns:p14="http://schemas.microsoft.com/office/powerpoint/2010/main" val="1801354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374151"/>
                </a:solidFill>
                <a:effectLst/>
                <a:latin typeface="Söhne"/>
              </a:rPr>
              <a:t>SC</a:t>
            </a:r>
          </a:p>
          <a:p>
            <a:pPr algn="l"/>
            <a:endParaRPr lang="en-GB" b="0" i="0" dirty="0">
              <a:solidFill>
                <a:srgbClr val="374151"/>
              </a:solidFill>
              <a:effectLst/>
              <a:latin typeface="Söhne"/>
            </a:endParaRPr>
          </a:p>
          <a:p>
            <a:pPr algn="l"/>
            <a:r>
              <a:rPr lang="en-GB" b="0" i="0" dirty="0">
                <a:solidFill>
                  <a:srgbClr val="374151"/>
                </a:solidFill>
                <a:effectLst/>
                <a:latin typeface="Söhne"/>
              </a:rPr>
              <a:t>Image source: https://www.fdiworlddental.org/fdis-vision-2030-report-aims-improve-oral-health-and-reduce-oral-health-inequalities-over-next</a:t>
            </a:r>
          </a:p>
          <a:p>
            <a:pPr algn="l"/>
            <a:endParaRPr lang="en-GB" b="0" i="0" dirty="0">
              <a:solidFill>
                <a:srgbClr val="374151"/>
              </a:solidFill>
              <a:effectLst/>
              <a:latin typeface="Söhne"/>
            </a:endParaRPr>
          </a:p>
          <a:p>
            <a:pPr algn="l"/>
            <a:r>
              <a:rPr lang="en-GB" b="0" i="0" dirty="0">
                <a:solidFill>
                  <a:srgbClr val="374151"/>
                </a:solidFill>
                <a:effectLst/>
                <a:latin typeface="Söhne"/>
              </a:rPr>
              <a:t>I would offer the following advice and guidance to first-year Oral Health students like yourselves on how to best prepare for their career during the first year of your degree program:</a:t>
            </a:r>
          </a:p>
          <a:p>
            <a:pPr algn="l"/>
            <a:endParaRPr lang="en-GB" b="0" i="0" dirty="0">
              <a:solidFill>
                <a:srgbClr val="374151"/>
              </a:solidFill>
              <a:effectLst/>
              <a:latin typeface="Söhne"/>
            </a:endParaRPr>
          </a:p>
          <a:p>
            <a:pPr algn="l">
              <a:buFont typeface="+mj-lt"/>
              <a:buAutoNum type="arabicPeriod"/>
            </a:pPr>
            <a:r>
              <a:rPr lang="en-GB" b="1" i="0" dirty="0">
                <a:solidFill>
                  <a:srgbClr val="374151"/>
                </a:solidFill>
                <a:effectLst/>
                <a:latin typeface="Söhne"/>
              </a:rPr>
              <a:t>Career Exploration</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Start thinking about the type of dentistry you are interested in. While it's early, having a sense of your potential career path can help you set goals and make informed decisions.</a:t>
            </a:r>
          </a:p>
          <a:p>
            <a:pPr algn="l">
              <a:buFont typeface="+mj-lt"/>
              <a:buAutoNum type="arabicPeriod"/>
            </a:pPr>
            <a:r>
              <a:rPr lang="en-GB" b="1" i="0" dirty="0">
                <a:solidFill>
                  <a:srgbClr val="374151"/>
                </a:solidFill>
                <a:effectLst/>
                <a:latin typeface="Söhne"/>
              </a:rPr>
              <a:t>Clinical Observation</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If opportunities arise, observe clinical procedures and shadow experienced dentists. This exposure can provide valuable insights into the practical aspects of dentistry.</a:t>
            </a:r>
          </a:p>
          <a:p>
            <a:pPr algn="l">
              <a:buFont typeface="+mj-lt"/>
              <a:buAutoNum type="arabicPeriod"/>
            </a:pPr>
            <a:r>
              <a:rPr lang="en-GB" b="1" i="0" dirty="0">
                <a:solidFill>
                  <a:srgbClr val="374151"/>
                </a:solidFill>
                <a:effectLst/>
                <a:latin typeface="Söhne"/>
              </a:rPr>
              <a:t>Extracurricular Activities</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Engage in extracurricular activities that interest you, whether they are related to dentistry or not. Well-rounded individuals often make excellent dentists.</a:t>
            </a:r>
            <a:r>
              <a:rPr lang="en-GB" b="1" i="0" dirty="0">
                <a:solidFill>
                  <a:srgbClr val="374151"/>
                </a:solidFill>
                <a:effectLst/>
                <a:latin typeface="Söhne"/>
              </a:rPr>
              <a:t> </a:t>
            </a:r>
          </a:p>
          <a:p>
            <a:pPr marL="742950" lvl="1" indent="-285750" algn="l">
              <a:buFont typeface="+mj-lt"/>
              <a:buAutoNum type="arabicPeriod"/>
            </a:pPr>
            <a:r>
              <a:rPr lang="en-GB" b="0" i="0" dirty="0">
                <a:solidFill>
                  <a:srgbClr val="374151"/>
                </a:solidFill>
                <a:effectLst/>
                <a:latin typeface="Söhne"/>
              </a:rPr>
              <a:t>Participate in student dental associations or clubs related to dentistry. These organizations offer opportunities for networking, leadership development, and exposure to the profession.</a:t>
            </a:r>
          </a:p>
          <a:p>
            <a:pPr algn="l">
              <a:buFont typeface="+mj-lt"/>
              <a:buAutoNum type="arabicPeriod"/>
            </a:pPr>
            <a:r>
              <a:rPr lang="en-GB" b="1" i="0" dirty="0">
                <a:solidFill>
                  <a:srgbClr val="374151"/>
                </a:solidFill>
                <a:effectLst/>
                <a:latin typeface="Söhne"/>
              </a:rPr>
              <a:t>Stay Informed</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Stay updated on current trends and developments in dentistry by reading dental journals, attending seminars, and following reputable dental news sources.</a:t>
            </a:r>
          </a:p>
          <a:p>
            <a:pPr marL="457200" lvl="1" indent="0" algn="l">
              <a:buFont typeface="+mj-lt"/>
              <a:buNone/>
            </a:pPr>
            <a:endParaRPr lang="en-GB" b="0" i="0" dirty="0">
              <a:solidFill>
                <a:srgbClr val="374151"/>
              </a:solidFill>
              <a:effectLst/>
              <a:latin typeface="Söhne"/>
            </a:endParaRPr>
          </a:p>
          <a:p>
            <a:pPr algn="l"/>
            <a:r>
              <a:rPr lang="en-GB" b="0" i="0" dirty="0">
                <a:solidFill>
                  <a:srgbClr val="374151"/>
                </a:solidFill>
                <a:effectLst/>
                <a:latin typeface="Söhne"/>
              </a:rPr>
              <a:t>Remember that the first year of your BDS degree is foundational. While it's important to focus on your studies, it's also an excellent time to explore your interests, build connections, and develop the skills and habits that will serve you well throughout your career.</a:t>
            </a:r>
          </a:p>
          <a:p>
            <a:pPr algn="l"/>
            <a:endParaRPr lang="en-GB" b="0" i="0" dirty="0">
              <a:solidFill>
                <a:srgbClr val="374151"/>
              </a:solidFill>
              <a:effectLst/>
              <a:latin typeface="Söhne"/>
            </a:endParaRPr>
          </a:p>
          <a:p>
            <a:pPr algn="l"/>
            <a:r>
              <a:rPr lang="en-GB" b="0" i="0" dirty="0">
                <a:solidFill>
                  <a:srgbClr val="374151"/>
                </a:solidFill>
                <a:effectLst/>
                <a:latin typeface="Söhne"/>
              </a:rPr>
              <a:t>All of these “top tips” have one thing in common…. “building relationships”…. “building your community”.</a:t>
            </a:r>
          </a:p>
        </p:txBody>
      </p:sp>
      <p:sp>
        <p:nvSpPr>
          <p:cNvPr id="4" name="Slide Number Placeholder 3"/>
          <p:cNvSpPr>
            <a:spLocks noGrp="1"/>
          </p:cNvSpPr>
          <p:nvPr>
            <p:ph type="sldNum" sz="quarter" idx="5"/>
          </p:nvPr>
        </p:nvSpPr>
        <p:spPr/>
        <p:txBody>
          <a:bodyPr/>
          <a:lstStyle/>
          <a:p>
            <a:fld id="{3B7AD2B2-2EFB-43FD-9EDC-D5E11EC5D1CE}" type="slidenum">
              <a:rPr lang="en-GB" smtClean="0"/>
              <a:t>9</a:t>
            </a:fld>
            <a:endParaRPr lang="en-GB"/>
          </a:p>
        </p:txBody>
      </p:sp>
    </p:spTree>
    <p:extLst>
      <p:ext uri="{BB962C8B-B14F-4D97-AF65-F5344CB8AC3E}">
        <p14:creationId xmlns:p14="http://schemas.microsoft.com/office/powerpoint/2010/main" val="741195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SC/DTM</a:t>
            </a:r>
            <a:endParaRPr lang="en-GB" dirty="0"/>
          </a:p>
        </p:txBody>
      </p:sp>
      <p:sp>
        <p:nvSpPr>
          <p:cNvPr id="4" name="Slide Number Placeholder 3"/>
          <p:cNvSpPr>
            <a:spLocks noGrp="1"/>
          </p:cNvSpPr>
          <p:nvPr>
            <p:ph type="sldNum" sz="quarter" idx="5"/>
          </p:nvPr>
        </p:nvSpPr>
        <p:spPr/>
        <p:txBody>
          <a:bodyPr/>
          <a:lstStyle/>
          <a:p>
            <a:fld id="{3B7AD2B2-2EFB-43FD-9EDC-D5E11EC5D1CE}" type="slidenum">
              <a:rPr lang="en-GB" smtClean="0"/>
              <a:t>10</a:t>
            </a:fld>
            <a:endParaRPr lang="en-GB"/>
          </a:p>
        </p:txBody>
      </p:sp>
    </p:spTree>
    <p:extLst>
      <p:ext uri="{BB962C8B-B14F-4D97-AF65-F5344CB8AC3E}">
        <p14:creationId xmlns:p14="http://schemas.microsoft.com/office/powerpoint/2010/main" val="1966717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374151"/>
                </a:solidFill>
                <a:effectLst/>
                <a:latin typeface="Söhne"/>
              </a:rPr>
              <a:t>SC</a:t>
            </a:r>
          </a:p>
          <a:p>
            <a:pPr algn="l"/>
            <a:endParaRPr lang="en-GB" b="0" i="0" dirty="0">
              <a:solidFill>
                <a:srgbClr val="374151"/>
              </a:solidFill>
              <a:effectLst/>
              <a:latin typeface="Söhne"/>
            </a:endParaRPr>
          </a:p>
          <a:p>
            <a:pPr algn="l"/>
            <a:r>
              <a:rPr lang="en-GB" b="0" i="0" dirty="0">
                <a:solidFill>
                  <a:srgbClr val="374151"/>
                </a:solidFill>
                <a:effectLst/>
                <a:latin typeface="Söhne"/>
              </a:rPr>
              <a:t>Image source: https://lp.studyinternational.com/szeged-medical-school/dental-medicine/</a:t>
            </a:r>
          </a:p>
          <a:p>
            <a:pPr algn="l"/>
            <a:endParaRPr lang="en-GB" b="0" i="0" dirty="0">
              <a:solidFill>
                <a:srgbClr val="374151"/>
              </a:solidFill>
              <a:effectLst/>
              <a:latin typeface="Söhne"/>
            </a:endParaRPr>
          </a:p>
          <a:p>
            <a:pPr algn="l"/>
            <a:r>
              <a:rPr lang="en-GB" b="0" i="0" dirty="0">
                <a:solidFill>
                  <a:srgbClr val="374151"/>
                </a:solidFill>
                <a:effectLst/>
                <a:latin typeface="Söhne"/>
              </a:rPr>
              <a:t>Ask the question to them – “Who can you build relationships with?” and follow-up question can be “why?”</a:t>
            </a:r>
          </a:p>
          <a:p>
            <a:pPr algn="l"/>
            <a:endParaRPr lang="en-GB" b="0" i="0" dirty="0">
              <a:solidFill>
                <a:srgbClr val="374151"/>
              </a:solidFill>
              <a:effectLst/>
              <a:latin typeface="Söhne"/>
            </a:endParaRPr>
          </a:p>
          <a:p>
            <a:pPr algn="l">
              <a:buFont typeface="+mj-lt"/>
              <a:buAutoNum type="arabicPeriod"/>
            </a:pPr>
            <a:r>
              <a:rPr lang="en-GB" b="1" i="0" dirty="0">
                <a:solidFill>
                  <a:srgbClr val="374151"/>
                </a:solidFill>
                <a:effectLst/>
                <a:latin typeface="Söhne"/>
              </a:rPr>
              <a:t>Build a Support Network</a:t>
            </a:r>
            <a:r>
              <a:rPr lang="en-GB" b="0" i="0" dirty="0">
                <a:solidFill>
                  <a:srgbClr val="374151"/>
                </a:solidFill>
                <a:effectLst/>
                <a:latin typeface="Söhne"/>
              </a:rPr>
              <a:t>:</a:t>
            </a:r>
          </a:p>
          <a:p>
            <a:pPr marL="742950" lvl="1" indent="-285750" algn="l">
              <a:buFont typeface="+mj-lt"/>
              <a:buAutoNum type="arabicPeriod"/>
            </a:pPr>
            <a:r>
              <a:rPr lang="en-GB" b="0" i="0" dirty="0">
                <a:solidFill>
                  <a:srgbClr val="374151"/>
                </a:solidFill>
                <a:effectLst/>
                <a:latin typeface="Söhne"/>
              </a:rPr>
              <a:t>Connect with fellow students, faculty members, and university resources. A strong support network can help you navigate challenges and opportunities.</a:t>
            </a:r>
          </a:p>
          <a:p>
            <a:pPr marL="742950" lvl="1" indent="-285750" algn="l">
              <a:buFont typeface="+mj-lt"/>
              <a:buAutoNum type="arabicPeriod"/>
            </a:pPr>
            <a:r>
              <a:rPr lang="en-GB" b="0" i="0" dirty="0">
                <a:solidFill>
                  <a:srgbClr val="374151"/>
                </a:solidFill>
                <a:effectLst/>
                <a:latin typeface="Söhne"/>
              </a:rPr>
              <a:t>A mentor can provide guidance and support as you navigate your career.</a:t>
            </a:r>
          </a:p>
          <a:p>
            <a:pPr algn="l">
              <a:buFont typeface="+mj-lt"/>
              <a:buNone/>
            </a:pPr>
            <a:endParaRPr lang="en-GB" b="0" i="0" dirty="0">
              <a:solidFill>
                <a:srgbClr val="111111"/>
              </a:solidFill>
              <a:effectLst/>
              <a:highlight>
                <a:srgbClr val="F7F7F7"/>
              </a:highlight>
              <a:latin typeface="-apple-system"/>
            </a:endParaRPr>
          </a:p>
        </p:txBody>
      </p:sp>
      <p:sp>
        <p:nvSpPr>
          <p:cNvPr id="4" name="Slide Number Placeholder 3"/>
          <p:cNvSpPr>
            <a:spLocks noGrp="1"/>
          </p:cNvSpPr>
          <p:nvPr>
            <p:ph type="sldNum" sz="quarter" idx="5"/>
          </p:nvPr>
        </p:nvSpPr>
        <p:spPr/>
        <p:txBody>
          <a:bodyPr/>
          <a:lstStyle/>
          <a:p>
            <a:fld id="{3B7AD2B2-2EFB-43FD-9EDC-D5E11EC5D1CE}" type="slidenum">
              <a:rPr lang="en-GB" smtClean="0"/>
              <a:t>11</a:t>
            </a:fld>
            <a:endParaRPr lang="en-GB"/>
          </a:p>
        </p:txBody>
      </p:sp>
    </p:spTree>
    <p:extLst>
      <p:ext uri="{BB962C8B-B14F-4D97-AF65-F5344CB8AC3E}">
        <p14:creationId xmlns:p14="http://schemas.microsoft.com/office/powerpoint/2010/main" val="265094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74151"/>
                </a:solidFill>
                <a:effectLst/>
                <a:latin typeface="Söhne"/>
              </a:rPr>
              <a:t>SC</a:t>
            </a:r>
          </a:p>
          <a:p>
            <a:pPr algn="l"/>
            <a:endParaRPr lang="en-GB" b="0" i="0" dirty="0">
              <a:solidFill>
                <a:srgbClr val="374151"/>
              </a:solidFill>
              <a:effectLst/>
              <a:latin typeface="Söhne"/>
            </a:endParaRPr>
          </a:p>
          <a:p>
            <a:pPr algn="l"/>
            <a:r>
              <a:rPr lang="en-GB" b="0" i="0" dirty="0">
                <a:solidFill>
                  <a:srgbClr val="374151"/>
                </a:solidFill>
                <a:effectLst/>
                <a:latin typeface="Söhne"/>
              </a:rPr>
              <a:t>Image source: https://dentistry.co.uk/2023/06/14/last-chance-to-see-the-dental-hygienist-roadshow/</a:t>
            </a:r>
          </a:p>
          <a:p>
            <a:pPr algn="l"/>
            <a:endParaRPr lang="en-GB"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111111"/>
                </a:solidFill>
                <a:effectLst/>
                <a:highlight>
                  <a:srgbClr val="F7F7F7"/>
                </a:highlight>
                <a:latin typeface="-apple-system"/>
                <a:hlinkClick r:id="rId3"/>
              </a:rPr>
              <a:t>British Society of Dental Hygiene &amp; Therapy (BSDHT)</a:t>
            </a:r>
            <a:r>
              <a:rPr lang="en-GB" b="0" i="0" dirty="0">
                <a:solidFill>
                  <a:srgbClr val="111111"/>
                </a:solidFill>
                <a:effectLst/>
                <a:highlight>
                  <a:srgbClr val="F7F7F7"/>
                </a:highlight>
                <a:latin typeface="-apple-system"/>
                <a:hlinkClick r:id="rId3"/>
              </a:rPr>
              <a:t>: Joining BSDHT provides access to a range of benefits, including networking opportunities at regional and national events, the Annual Oral Health Conference and Exhibition, and various CPD events</a:t>
            </a:r>
            <a:r>
              <a:rPr lang="en-GB" b="0" i="0" baseline="30000" dirty="0">
                <a:solidFill>
                  <a:srgbClr val="111111"/>
                </a:solidFill>
                <a:effectLst/>
                <a:highlight>
                  <a:srgbClr val="F7F7F7"/>
                </a:highlight>
                <a:latin typeface="-apple-system"/>
                <a:hlinkClick r:id="rId3"/>
              </a:rPr>
              <a:t>1</a:t>
            </a:r>
            <a:r>
              <a:rPr lang="en-GB" b="0" i="0" dirty="0">
                <a:solidFill>
                  <a:srgbClr val="111111"/>
                </a:solidFill>
                <a:effectLst/>
                <a:highlight>
                  <a:srgbClr val="F7F7F7"/>
                </a:highlight>
                <a:latin typeface="-apple-system"/>
              </a:rPr>
              <a:t>.</a:t>
            </a:r>
          </a:p>
          <a:p>
            <a:pPr algn="l"/>
            <a:endParaRPr lang="en-GB"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111111"/>
                </a:solidFill>
                <a:effectLst/>
                <a:highlight>
                  <a:srgbClr val="F7F7F7"/>
                </a:highlight>
                <a:latin typeface="-apple-system"/>
              </a:rPr>
              <a:t>Professional Associations</a:t>
            </a:r>
            <a:r>
              <a:rPr lang="en-GB" b="0" i="0" dirty="0">
                <a:solidFill>
                  <a:srgbClr val="111111"/>
                </a:solidFill>
                <a:effectLst/>
                <a:highlight>
                  <a:srgbClr val="F7F7F7"/>
                </a:highlight>
                <a:latin typeface="-apple-system"/>
              </a:rPr>
              <a:t>: Joining professional associations like the British Dental Association (BDA) can offer networking events, seminars, and workshops specifically designed for students and young professionals.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11111"/>
              </a:solidFill>
              <a:effectLst/>
              <a:highlight>
                <a:srgbClr val="F7F7F7"/>
              </a:highlight>
              <a:latin typeface="-apple-system"/>
            </a:endParaRPr>
          </a:p>
          <a:p>
            <a:pPr algn="l">
              <a:buFont typeface="+mj-lt"/>
              <a:buNone/>
            </a:pPr>
            <a:r>
              <a:rPr lang="en-GB" b="0" i="0" dirty="0">
                <a:solidFill>
                  <a:srgbClr val="374151"/>
                </a:solidFill>
                <a:effectLst/>
                <a:highlight>
                  <a:srgbClr val="F7F7F7"/>
                </a:highlight>
                <a:latin typeface="Söhne"/>
              </a:rPr>
              <a:t>As well as international spaces such as: -</a:t>
            </a:r>
          </a:p>
          <a:p>
            <a:pPr algn="l">
              <a:buFont typeface="+mj-lt"/>
              <a:buAutoNum type="arabicPeriod"/>
            </a:pPr>
            <a:r>
              <a:rPr lang="en-GB" b="1" i="0" dirty="0">
                <a:solidFill>
                  <a:srgbClr val="111111"/>
                </a:solidFill>
                <a:effectLst/>
                <a:highlight>
                  <a:srgbClr val="F7F7F7"/>
                </a:highlight>
                <a:latin typeface="-apple-system"/>
                <a:hlinkClick r:id="rId4"/>
              </a:rPr>
              <a:t>FDI World Dental Federation</a:t>
            </a:r>
            <a:r>
              <a:rPr lang="en-GB" b="0" i="0" dirty="0">
                <a:solidFill>
                  <a:srgbClr val="111111"/>
                </a:solidFill>
                <a:effectLst/>
                <a:highlight>
                  <a:srgbClr val="F7F7F7"/>
                </a:highlight>
                <a:latin typeface="-apple-system"/>
                <a:hlinkClick r:id="rId4"/>
              </a:rPr>
              <a:t>: This international organization represents over 1 million dentists worldwide and serves as a platform for various national dental associations and specialist groups to collaborate and share knowledge</a:t>
            </a:r>
            <a:r>
              <a:rPr lang="en-GB" b="0" i="0" baseline="30000" dirty="0">
                <a:solidFill>
                  <a:srgbClr val="111111"/>
                </a:solidFill>
                <a:effectLst/>
                <a:highlight>
                  <a:srgbClr val="F7F7F7"/>
                </a:highlight>
                <a:latin typeface="-apple-system"/>
                <a:hlinkClick r:id="rId4"/>
              </a:rPr>
              <a:t>3</a:t>
            </a:r>
            <a:r>
              <a:rPr lang="en-GB" b="0" i="0" dirty="0">
                <a:solidFill>
                  <a:srgbClr val="111111"/>
                </a:solidFill>
                <a:effectLst/>
                <a:highlight>
                  <a:srgbClr val="F7F7F7"/>
                </a:highlight>
                <a:latin typeface="-apple-system"/>
              </a:rPr>
              <a:t>.</a:t>
            </a:r>
          </a:p>
          <a:p>
            <a:pPr algn="l"/>
            <a:endParaRPr lang="en-GB" b="0" i="0" dirty="0">
              <a:solidFill>
                <a:srgbClr val="374151"/>
              </a:solidFill>
              <a:effectLst/>
              <a:latin typeface="Söhne"/>
            </a:endParaRPr>
          </a:p>
          <a:p>
            <a:pPr algn="l"/>
            <a:r>
              <a:rPr lang="en-GB" b="0" i="0" dirty="0">
                <a:solidFill>
                  <a:srgbClr val="374151"/>
                </a:solidFill>
                <a:effectLst/>
                <a:latin typeface="Söhne"/>
              </a:rPr>
              <a:t>Other online forums include: -</a:t>
            </a:r>
          </a:p>
          <a:p>
            <a:pPr algn="l"/>
            <a:endParaRPr lang="en-GB" b="0" i="0" dirty="0">
              <a:solidFill>
                <a:srgbClr val="374151"/>
              </a:solidFill>
              <a:effectLst/>
              <a:latin typeface="Söhne"/>
            </a:endParaRPr>
          </a:p>
          <a:p>
            <a:pPr algn="l">
              <a:buFont typeface="+mj-lt"/>
              <a:buAutoNum type="arabicPeriod"/>
            </a:pPr>
            <a:r>
              <a:rPr lang="en-GB" b="1" i="0" dirty="0">
                <a:solidFill>
                  <a:srgbClr val="111111"/>
                </a:solidFill>
                <a:effectLst/>
                <a:highlight>
                  <a:srgbClr val="F7F7F7"/>
                </a:highlight>
                <a:latin typeface="-apple-system"/>
              </a:rPr>
              <a:t>Dentistry Forums</a:t>
            </a:r>
            <a:r>
              <a:rPr lang="en-GB" b="0" i="0" dirty="0">
                <a:solidFill>
                  <a:srgbClr val="111111"/>
                </a:solidFill>
                <a:effectLst/>
                <a:highlight>
                  <a:srgbClr val="F7F7F7"/>
                </a:highlight>
                <a:latin typeface="-apple-system"/>
              </a:rPr>
              <a:t>: An online community where both patients and dentists can discuss dental issues. </a:t>
            </a:r>
            <a:r>
              <a:rPr lang="en-GB" b="0" i="0" dirty="0">
                <a:solidFill>
                  <a:srgbClr val="111111"/>
                </a:solidFill>
                <a:effectLst/>
                <a:highlight>
                  <a:srgbClr val="F7F7F7"/>
                </a:highlight>
                <a:latin typeface="-apple-system"/>
                <a:hlinkClick r:id="rId5"/>
              </a:rPr>
              <a:t>Verified dentists participate in discussions on a wide range of topics, from cosmetic treatments to emergency procedures</a:t>
            </a:r>
            <a:r>
              <a:rPr lang="en-GB" b="0" i="0" baseline="30000" dirty="0">
                <a:solidFill>
                  <a:srgbClr val="111111"/>
                </a:solidFill>
                <a:effectLst/>
                <a:highlight>
                  <a:srgbClr val="F7F7F7"/>
                </a:highlight>
                <a:latin typeface="-apple-system"/>
                <a:hlinkClick r:id="rId5"/>
              </a:rPr>
              <a:t>1</a:t>
            </a:r>
            <a:r>
              <a:rPr lang="en-GB" b="0" i="0" dirty="0">
                <a:solidFill>
                  <a:srgbClr val="111111"/>
                </a:solidFill>
                <a:effectLst/>
                <a:highlight>
                  <a:srgbClr val="F7F7F7"/>
                </a:highlight>
                <a:latin typeface="-apple-system"/>
              </a:rPr>
              <a:t>.</a:t>
            </a:r>
          </a:p>
          <a:p>
            <a:pPr algn="l">
              <a:buFont typeface="+mj-lt"/>
              <a:buAutoNum type="arabicPeriod"/>
            </a:pPr>
            <a:r>
              <a:rPr lang="en-GB" b="1" i="0" dirty="0">
                <a:solidFill>
                  <a:srgbClr val="111111"/>
                </a:solidFill>
                <a:effectLst/>
                <a:highlight>
                  <a:srgbClr val="F7F7F7"/>
                </a:highlight>
                <a:latin typeface="-apple-system"/>
                <a:hlinkClick r:id="rId5"/>
              </a:rPr>
              <a:t>Reddit: Dentistry</a:t>
            </a:r>
            <a:r>
              <a:rPr lang="en-GB" b="0" i="0" dirty="0">
                <a:solidFill>
                  <a:srgbClr val="111111"/>
                </a:solidFill>
                <a:effectLst/>
                <a:highlight>
                  <a:srgbClr val="F7F7F7"/>
                </a:highlight>
                <a:latin typeface="-apple-system"/>
                <a:hlinkClick r:id="rId5"/>
              </a:rPr>
              <a:t>: A subreddit dedicated to dentistry where professionals can stay updated on the latest developments, share insights, and connect with peers</a:t>
            </a:r>
            <a:r>
              <a:rPr lang="en-GB" b="0" i="0" baseline="30000" dirty="0">
                <a:solidFill>
                  <a:srgbClr val="111111"/>
                </a:solidFill>
                <a:effectLst/>
                <a:highlight>
                  <a:srgbClr val="F7F7F7"/>
                </a:highlight>
                <a:latin typeface="-apple-system"/>
                <a:hlinkClick r:id="rId5"/>
              </a:rPr>
              <a:t>1</a:t>
            </a:r>
            <a:r>
              <a:rPr lang="en-GB" b="0" i="0" dirty="0">
                <a:solidFill>
                  <a:srgbClr val="111111"/>
                </a:solidFill>
                <a:effectLst/>
                <a:highlight>
                  <a:srgbClr val="F7F7F7"/>
                </a:highlight>
                <a:latin typeface="-apple-system"/>
              </a:rPr>
              <a:t>.</a:t>
            </a:r>
          </a:p>
          <a:p>
            <a:pPr algn="l">
              <a:buFont typeface="+mj-lt"/>
              <a:buAutoNum type="arabicPeriod"/>
            </a:pPr>
            <a:r>
              <a:rPr lang="en-GB" b="1" i="0" dirty="0">
                <a:solidFill>
                  <a:srgbClr val="111111"/>
                </a:solidFill>
                <a:effectLst/>
                <a:highlight>
                  <a:srgbClr val="F7F7F7"/>
                </a:highlight>
                <a:latin typeface="-apple-system"/>
                <a:hlinkClick r:id="rId5"/>
              </a:rPr>
              <a:t>Reddit: Ask Dentists</a:t>
            </a:r>
            <a:r>
              <a:rPr lang="en-GB" b="0" i="0" dirty="0">
                <a:solidFill>
                  <a:srgbClr val="111111"/>
                </a:solidFill>
                <a:effectLst/>
                <a:highlight>
                  <a:srgbClr val="F7F7F7"/>
                </a:highlight>
                <a:latin typeface="-apple-system"/>
                <a:hlinkClick r:id="rId5"/>
              </a:rPr>
              <a:t>: Another subreddit where dental professionals and patients can ask questions and share experiences related to oral health</a:t>
            </a:r>
            <a:r>
              <a:rPr lang="en-GB" b="0" i="0" baseline="30000" dirty="0">
                <a:solidFill>
                  <a:srgbClr val="111111"/>
                </a:solidFill>
                <a:effectLst/>
                <a:highlight>
                  <a:srgbClr val="F7F7F7"/>
                </a:highlight>
                <a:latin typeface="-apple-system"/>
                <a:hlinkClick r:id="rId5"/>
              </a:rPr>
              <a:t>1</a:t>
            </a:r>
            <a:r>
              <a:rPr lang="en-GB" b="0" i="0" dirty="0">
                <a:solidFill>
                  <a:srgbClr val="111111"/>
                </a:solidFill>
                <a:effectLst/>
                <a:highlight>
                  <a:srgbClr val="F7F7F7"/>
                </a:highlight>
                <a:latin typeface="-apple-system"/>
              </a:rPr>
              <a:t>.</a:t>
            </a:r>
          </a:p>
          <a:p>
            <a:pPr algn="l">
              <a:buFont typeface="+mj-lt"/>
              <a:buAutoNum type="arabicPeriod"/>
            </a:pPr>
            <a:r>
              <a:rPr lang="en-GB" b="1" i="0" dirty="0">
                <a:solidFill>
                  <a:srgbClr val="111111"/>
                </a:solidFill>
                <a:effectLst/>
                <a:highlight>
                  <a:srgbClr val="F7F7F7"/>
                </a:highlight>
                <a:latin typeface="-apple-system"/>
                <a:hlinkClick r:id="rId5"/>
              </a:rPr>
              <a:t>Boards.ie Dental Issues Forum</a:t>
            </a:r>
            <a:r>
              <a:rPr lang="en-GB" b="0" i="0" dirty="0">
                <a:solidFill>
                  <a:srgbClr val="111111"/>
                </a:solidFill>
                <a:effectLst/>
                <a:highlight>
                  <a:srgbClr val="F7F7F7"/>
                </a:highlight>
                <a:latin typeface="-apple-system"/>
                <a:hlinkClick r:id="rId5"/>
              </a:rPr>
              <a:t>: Ireland’s largest online community, where members discuss various dental issues and share advice</a:t>
            </a:r>
            <a:r>
              <a:rPr lang="en-GB" b="0" i="0" baseline="30000" dirty="0">
                <a:solidFill>
                  <a:srgbClr val="111111"/>
                </a:solidFill>
                <a:effectLst/>
                <a:highlight>
                  <a:srgbClr val="F7F7F7"/>
                </a:highlight>
                <a:latin typeface="-apple-system"/>
                <a:hlinkClick r:id="rId5"/>
              </a:rPr>
              <a:t>1</a:t>
            </a:r>
            <a:r>
              <a:rPr lang="en-GB" b="0" i="0" dirty="0">
                <a:solidFill>
                  <a:srgbClr val="111111"/>
                </a:solidFill>
                <a:effectLst/>
                <a:highlight>
                  <a:srgbClr val="F7F7F7"/>
                </a:highlight>
                <a:latin typeface="-apple-system"/>
              </a:rPr>
              <a:t>.</a:t>
            </a:r>
          </a:p>
          <a:p>
            <a:pPr algn="l">
              <a:buFont typeface="+mj-lt"/>
              <a:buAutoNum type="arabicPeriod"/>
            </a:pPr>
            <a:r>
              <a:rPr lang="en-GB" b="1" i="0" dirty="0">
                <a:solidFill>
                  <a:srgbClr val="111111"/>
                </a:solidFill>
                <a:effectLst/>
                <a:highlight>
                  <a:srgbClr val="F7F7F7"/>
                </a:highlight>
                <a:latin typeface="-apple-system"/>
                <a:hlinkClick r:id="rId5"/>
              </a:rPr>
              <a:t>Just Answer: Dental</a:t>
            </a:r>
            <a:r>
              <a:rPr lang="en-GB" b="0" i="0" dirty="0">
                <a:solidFill>
                  <a:srgbClr val="111111"/>
                </a:solidFill>
                <a:effectLst/>
                <a:highlight>
                  <a:srgbClr val="F7F7F7"/>
                </a:highlight>
                <a:latin typeface="-apple-system"/>
                <a:hlinkClick r:id="rId5"/>
              </a:rPr>
              <a:t>: A platform where dental professionals can provide answers to questions posed by patients and other professionals</a:t>
            </a:r>
            <a:r>
              <a:rPr lang="en-GB" b="0" i="0" baseline="30000" dirty="0">
                <a:solidFill>
                  <a:srgbClr val="111111"/>
                </a:solidFill>
                <a:effectLst/>
                <a:highlight>
                  <a:srgbClr val="F7F7F7"/>
                </a:highlight>
                <a:latin typeface="-apple-system"/>
                <a:hlinkClick r:id="rId5"/>
              </a:rPr>
              <a:t>1</a:t>
            </a:r>
            <a:r>
              <a:rPr lang="en-GB" b="0" i="0" dirty="0">
                <a:solidFill>
                  <a:srgbClr val="111111"/>
                </a:solidFill>
                <a:effectLst/>
                <a:highlight>
                  <a:srgbClr val="F7F7F7"/>
                </a:highlight>
                <a:latin typeface="-apple-system"/>
              </a:rPr>
              <a:t>.</a:t>
            </a:r>
          </a:p>
          <a:p>
            <a:pPr algn="l">
              <a:buFont typeface="+mj-lt"/>
              <a:buAutoNum type="arabicPeriod"/>
            </a:pPr>
            <a:r>
              <a:rPr lang="en-GB" b="1" i="0" dirty="0">
                <a:solidFill>
                  <a:srgbClr val="111111"/>
                </a:solidFill>
                <a:effectLst/>
                <a:highlight>
                  <a:srgbClr val="F7F7F7"/>
                </a:highlight>
                <a:latin typeface="-apple-system"/>
                <a:hlinkClick r:id="rId5"/>
              </a:rPr>
              <a:t>Dental Buzz</a:t>
            </a:r>
            <a:r>
              <a:rPr lang="en-GB" b="0" i="0" dirty="0">
                <a:solidFill>
                  <a:srgbClr val="111111"/>
                </a:solidFill>
                <a:effectLst/>
                <a:highlight>
                  <a:srgbClr val="F7F7F7"/>
                </a:highlight>
                <a:latin typeface="-apple-system"/>
                <a:hlinkClick r:id="rId5"/>
              </a:rPr>
              <a:t>: A forum focused on dental news, trends, and discussions among dental professionals</a:t>
            </a:r>
            <a:r>
              <a:rPr lang="en-GB" b="0" i="0" baseline="30000" dirty="0">
                <a:solidFill>
                  <a:srgbClr val="111111"/>
                </a:solidFill>
                <a:effectLst/>
                <a:highlight>
                  <a:srgbClr val="F7F7F7"/>
                </a:highlight>
                <a:latin typeface="-apple-system"/>
                <a:hlinkClick r:id="rId5"/>
              </a:rPr>
              <a:t>1</a:t>
            </a:r>
            <a:r>
              <a:rPr lang="en-GB" b="0" i="0" dirty="0">
                <a:solidFill>
                  <a:srgbClr val="111111"/>
                </a:solidFill>
                <a:effectLst/>
                <a:highlight>
                  <a:srgbClr val="F7F7F7"/>
                </a:highlight>
                <a:latin typeface="-apple-system"/>
              </a:rPr>
              <a:t>.</a:t>
            </a:r>
          </a:p>
          <a:p>
            <a:pPr algn="l">
              <a:buFont typeface="+mj-lt"/>
              <a:buAutoNum type="arabicPeriod"/>
            </a:pPr>
            <a:r>
              <a:rPr lang="en-GB" b="1" i="0" dirty="0">
                <a:solidFill>
                  <a:srgbClr val="111111"/>
                </a:solidFill>
                <a:effectLst/>
                <a:highlight>
                  <a:srgbClr val="F7F7F7"/>
                </a:highlight>
                <a:latin typeface="-apple-system"/>
                <a:hlinkClick r:id="rId5"/>
              </a:rPr>
              <a:t>The Dental Geek</a:t>
            </a:r>
            <a:r>
              <a:rPr lang="en-GB" b="0" i="0" dirty="0">
                <a:solidFill>
                  <a:srgbClr val="111111"/>
                </a:solidFill>
                <a:effectLst/>
                <a:highlight>
                  <a:srgbClr val="F7F7F7"/>
                </a:highlight>
                <a:latin typeface="-apple-system"/>
                <a:hlinkClick r:id="rId5"/>
              </a:rPr>
              <a:t>: A community for dental professionals to share experiences, tips, and advice</a:t>
            </a:r>
            <a:r>
              <a:rPr lang="en-GB" b="0" i="0" baseline="30000" dirty="0">
                <a:solidFill>
                  <a:srgbClr val="111111"/>
                </a:solidFill>
                <a:effectLst/>
                <a:highlight>
                  <a:srgbClr val="F7F7F7"/>
                </a:highlight>
                <a:latin typeface="-apple-system"/>
                <a:hlinkClick r:id="rId5"/>
              </a:rPr>
              <a:t>1</a:t>
            </a:r>
            <a:r>
              <a:rPr lang="en-GB" b="0" i="0" dirty="0">
                <a:solidFill>
                  <a:srgbClr val="111111"/>
                </a:solidFill>
                <a:effectLst/>
                <a:highlight>
                  <a:srgbClr val="F7F7F7"/>
                </a:highlight>
                <a:latin typeface="-apple-system"/>
              </a:rPr>
              <a:t>.</a:t>
            </a:r>
          </a:p>
          <a:p>
            <a:pPr algn="l">
              <a:buFont typeface="+mj-lt"/>
              <a:buAutoNum type="arabicPeriod"/>
            </a:pPr>
            <a:r>
              <a:rPr lang="en-GB" b="1" i="0" dirty="0">
                <a:solidFill>
                  <a:srgbClr val="111111"/>
                </a:solidFill>
                <a:effectLst/>
                <a:highlight>
                  <a:srgbClr val="F7F7F7"/>
                </a:highlight>
                <a:latin typeface="-apple-system"/>
                <a:hlinkClick r:id="rId5"/>
              </a:rPr>
              <a:t>Dental Lab Network</a:t>
            </a:r>
            <a:r>
              <a:rPr lang="en-GB" b="0" i="0" dirty="0">
                <a:solidFill>
                  <a:srgbClr val="111111"/>
                </a:solidFill>
                <a:effectLst/>
                <a:highlight>
                  <a:srgbClr val="F7F7F7"/>
                </a:highlight>
                <a:latin typeface="-apple-system"/>
                <a:hlinkClick r:id="rId5"/>
              </a:rPr>
              <a:t>: A forum specifically for dental lab technicians to discuss techniques, materials, and industry news</a:t>
            </a:r>
            <a:r>
              <a:rPr lang="en-GB" b="0" i="0" baseline="30000" dirty="0">
                <a:solidFill>
                  <a:srgbClr val="111111"/>
                </a:solidFill>
                <a:effectLst/>
                <a:highlight>
                  <a:srgbClr val="F7F7F7"/>
                </a:highlight>
                <a:latin typeface="-apple-system"/>
                <a:hlinkClick r:id="rId5"/>
              </a:rPr>
              <a:t>1</a:t>
            </a:r>
            <a:r>
              <a:rPr lang="en-GB" b="0" i="0" dirty="0">
                <a:solidFill>
                  <a:srgbClr val="111111"/>
                </a:solidFill>
                <a:effectLst/>
                <a:highlight>
                  <a:srgbClr val="F7F7F7"/>
                </a:highlight>
                <a:latin typeface="-apple-system"/>
              </a:rPr>
              <a:t>.</a:t>
            </a:r>
            <a:endParaRPr lang="en-GB" b="0" i="0" dirty="0">
              <a:solidFill>
                <a:srgbClr val="374151"/>
              </a:solidFill>
              <a:effectLst/>
              <a:highlight>
                <a:srgbClr val="F7F7F7"/>
              </a:highlight>
              <a:latin typeface="Söhne"/>
            </a:endParaRPr>
          </a:p>
          <a:p>
            <a:pPr algn="l">
              <a:buFont typeface="+mj-lt"/>
              <a:buAutoNum type="arabicPeriod"/>
            </a:pPr>
            <a:endParaRPr lang="en-GB" b="0" i="0" dirty="0">
              <a:solidFill>
                <a:srgbClr val="374151"/>
              </a:solidFill>
              <a:effectLst/>
              <a:highlight>
                <a:srgbClr val="F7F7F7"/>
              </a:highlight>
              <a:latin typeface="Söhne"/>
            </a:endParaRPr>
          </a:p>
          <a:p>
            <a:pPr algn="l"/>
            <a:r>
              <a:rPr lang="en-GB" b="0" i="0" dirty="0">
                <a:solidFill>
                  <a:srgbClr val="111111"/>
                </a:solidFill>
                <a:effectLst/>
                <a:highlight>
                  <a:srgbClr val="F7F7F7"/>
                </a:highlight>
                <a:latin typeface="-apple-system"/>
              </a:rPr>
              <a:t>These forums provide excellent opportunities for networking, professional development, and staying updated on global oral health initiatives.</a:t>
            </a:r>
          </a:p>
          <a:p>
            <a:pPr algn="l">
              <a:buFont typeface="+mj-lt"/>
              <a:buNone/>
            </a:pPr>
            <a:endParaRPr lang="en-GB" b="0" i="0" dirty="0">
              <a:solidFill>
                <a:srgbClr val="111111"/>
              </a:solidFill>
              <a:effectLst/>
              <a:highlight>
                <a:srgbClr val="F7F7F7"/>
              </a:highlight>
              <a:latin typeface="-apple-system"/>
            </a:endParaRPr>
          </a:p>
        </p:txBody>
      </p:sp>
      <p:sp>
        <p:nvSpPr>
          <p:cNvPr id="4" name="Slide Number Placeholder 3"/>
          <p:cNvSpPr>
            <a:spLocks noGrp="1"/>
          </p:cNvSpPr>
          <p:nvPr>
            <p:ph type="sldNum" sz="quarter" idx="5"/>
          </p:nvPr>
        </p:nvSpPr>
        <p:spPr/>
        <p:txBody>
          <a:bodyPr/>
          <a:lstStyle/>
          <a:p>
            <a:fld id="{3B7AD2B2-2EFB-43FD-9EDC-D5E11EC5D1CE}" type="slidenum">
              <a:rPr lang="en-GB" smtClean="0"/>
              <a:t>12</a:t>
            </a:fld>
            <a:endParaRPr lang="en-GB"/>
          </a:p>
        </p:txBody>
      </p:sp>
    </p:spTree>
    <p:extLst>
      <p:ext uri="{BB962C8B-B14F-4D97-AF65-F5344CB8AC3E}">
        <p14:creationId xmlns:p14="http://schemas.microsoft.com/office/powerpoint/2010/main" val="2130788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4243732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7752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157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Edit Master text styles</a:t>
            </a:r>
          </a:p>
        </p:txBody>
      </p:sp>
    </p:spTree>
    <p:extLst>
      <p:ext uri="{BB962C8B-B14F-4D97-AF65-F5344CB8AC3E}">
        <p14:creationId xmlns:p14="http://schemas.microsoft.com/office/powerpoint/2010/main" val="1424879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Edit Master text styles</a:t>
            </a:r>
          </a:p>
        </p:txBody>
      </p:sp>
    </p:spTree>
    <p:extLst>
      <p:ext uri="{BB962C8B-B14F-4D97-AF65-F5344CB8AC3E}">
        <p14:creationId xmlns:p14="http://schemas.microsoft.com/office/powerpoint/2010/main" val="4073834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92916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6134" y="274640"/>
            <a:ext cx="2446867" cy="60340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39185" y="274640"/>
            <a:ext cx="7143749" cy="60340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23124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0D497-C13F-6044-A211-40616A07D181}"/>
              </a:ext>
            </a:extLst>
          </p:cNvPr>
          <p:cNvSpPr>
            <a:spLocks noGrp="1"/>
          </p:cNvSpPr>
          <p:nvPr>
            <p:ph type="title" hasCustomPrompt="1"/>
          </p:nvPr>
        </p:nvSpPr>
        <p:spPr>
          <a:xfrm>
            <a:off x="397584" y="1763470"/>
            <a:ext cx="11424000" cy="3921897"/>
          </a:xfrm>
          <a:prstGeom prst="rect">
            <a:avLst/>
          </a:prstGeom>
        </p:spPr>
        <p:txBody>
          <a:bodyPr lIns="0" tIns="0" rIns="0" bIns="0"/>
          <a:lstStyle>
            <a:lvl1pPr>
              <a:defRPr sz="1867" b="0" i="0">
                <a:solidFill>
                  <a:schemeClr val="tx2"/>
                </a:solidFill>
                <a:latin typeface="Arial" panose="020B0604020202020204" pitchFamily="34" charset="0"/>
                <a:cs typeface="Arial" panose="020B0604020202020204" pitchFamily="34" charset="0"/>
              </a:defRPr>
            </a:lvl1pPr>
          </a:lstStyle>
          <a:p>
            <a:r>
              <a:rPr lang="en-US"/>
              <a:t>Click to edit Master title style – Arial Regular 14pt</a:t>
            </a:r>
          </a:p>
        </p:txBody>
      </p:sp>
      <p:sp>
        <p:nvSpPr>
          <p:cNvPr id="7"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467324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9C147732-D245-FB43-B9C7-22E9D5472E33}"/>
              </a:ext>
            </a:extLst>
          </p:cNvPr>
          <p:cNvSpPr>
            <a:spLocks noGrp="1"/>
          </p:cNvSpPr>
          <p:nvPr>
            <p:ph type="body" sz="quarter" idx="11" hasCustomPrompt="1"/>
          </p:nvPr>
        </p:nvSpPr>
        <p:spPr>
          <a:xfrm>
            <a:off x="6239934" y="1748368"/>
            <a:ext cx="5581651" cy="3936999"/>
          </a:xfrm>
          <a:prstGeom prst="rect">
            <a:avLst/>
          </a:prstGeom>
        </p:spPr>
        <p:txBody>
          <a:bodyPr lIns="0" tIns="0" rIns="0" bIns="0"/>
          <a:lstStyle>
            <a:lvl1pPr marL="381009" marR="0" indent="-381009" algn="l" defTabSz="1219231" rtl="0" eaLnBrk="1" fontAlgn="auto" latinLnBrk="0" hangingPunct="1">
              <a:lnSpc>
                <a:spcPct val="90000"/>
              </a:lnSpc>
              <a:spcBef>
                <a:spcPts val="1333"/>
              </a:spcBef>
              <a:spcAft>
                <a:spcPts val="0"/>
              </a:spcAft>
              <a:buClr>
                <a:srgbClr val="595959"/>
              </a:buClr>
              <a:buSzTx/>
              <a:buFont typeface="Arial" panose="020B0604020202020204" pitchFamily="34" charset="0"/>
              <a:buChar char="•"/>
              <a:tabLst/>
              <a:defRPr lang="en-GB" sz="1867" b="0" i="0" smtClean="0">
                <a:solidFill>
                  <a:srgbClr val="1C3D74"/>
                </a:solidFill>
                <a:effectLst/>
                <a:latin typeface="Arial" panose="020B0604020202020204" pitchFamily="34" charset="0"/>
                <a:cs typeface="Arial" panose="020B0604020202020204" pitchFamily="34" charset="0"/>
              </a:defRPr>
            </a:lvl1pPr>
          </a:lstStyle>
          <a:p>
            <a:pPr lvl="0"/>
            <a:r>
              <a:rPr lang="en-US"/>
              <a:t>Bullet points</a:t>
            </a:r>
          </a:p>
          <a:p>
            <a:pPr marL="381009" marR="0" lvl="0" indent="-381009" algn="l" defTabSz="1219231" rtl="0" eaLnBrk="1" fontAlgn="auto" latinLnBrk="0" hangingPunct="1">
              <a:lnSpc>
                <a:spcPct val="90000"/>
              </a:lnSpc>
              <a:spcBef>
                <a:spcPts val="1333"/>
              </a:spcBef>
              <a:spcAft>
                <a:spcPts val="0"/>
              </a:spcAft>
              <a:buClr>
                <a:srgbClr val="595959"/>
              </a:buClr>
              <a:buSzTx/>
              <a:buFont typeface="Arial" panose="020B0604020202020204" pitchFamily="34" charset="0"/>
              <a:buChar char="•"/>
              <a:tabLst/>
              <a:defRPr/>
            </a:pPr>
            <a:r>
              <a:rPr lang="en-US"/>
              <a:t>Bullet points</a:t>
            </a:r>
          </a:p>
          <a:p>
            <a:pPr marL="381009" marR="0" lvl="0" indent="-381009" algn="l" defTabSz="1219231" rtl="0" eaLnBrk="1" fontAlgn="auto" latinLnBrk="0" hangingPunct="1">
              <a:lnSpc>
                <a:spcPct val="90000"/>
              </a:lnSpc>
              <a:spcBef>
                <a:spcPts val="1333"/>
              </a:spcBef>
              <a:spcAft>
                <a:spcPts val="0"/>
              </a:spcAft>
              <a:buClr>
                <a:srgbClr val="595959"/>
              </a:buClr>
              <a:buSzTx/>
              <a:buFont typeface="Arial" panose="020B0604020202020204" pitchFamily="34" charset="0"/>
              <a:buChar char="•"/>
              <a:tabLst/>
              <a:defRPr/>
            </a:pPr>
            <a:r>
              <a:rPr lang="en-US"/>
              <a:t>Bullet points</a:t>
            </a:r>
          </a:p>
          <a:p>
            <a:pPr marL="381009" marR="0" lvl="0" indent="-381009" algn="l" defTabSz="1219231" rtl="0" eaLnBrk="1" fontAlgn="auto" latinLnBrk="0" hangingPunct="1">
              <a:lnSpc>
                <a:spcPct val="90000"/>
              </a:lnSpc>
              <a:spcBef>
                <a:spcPts val="1333"/>
              </a:spcBef>
              <a:spcAft>
                <a:spcPts val="0"/>
              </a:spcAft>
              <a:buClr>
                <a:srgbClr val="595959"/>
              </a:buClr>
              <a:buSzTx/>
              <a:buFont typeface="Arial" panose="020B0604020202020204" pitchFamily="34" charset="0"/>
              <a:buChar char="•"/>
              <a:tabLst/>
              <a:defRPr/>
            </a:pPr>
            <a:r>
              <a:rPr lang="en-US"/>
              <a:t>Bullet points</a:t>
            </a:r>
          </a:p>
          <a:p>
            <a:pPr marL="381009" marR="0" lvl="0" indent="-381009" algn="l" defTabSz="1219231" rtl="0" eaLnBrk="1" fontAlgn="auto" latinLnBrk="0" hangingPunct="1">
              <a:lnSpc>
                <a:spcPct val="90000"/>
              </a:lnSpc>
              <a:spcBef>
                <a:spcPts val="1333"/>
              </a:spcBef>
              <a:spcAft>
                <a:spcPts val="0"/>
              </a:spcAft>
              <a:buClr>
                <a:srgbClr val="595959"/>
              </a:buClr>
              <a:buSzTx/>
              <a:buFont typeface="Arial" panose="020B0604020202020204" pitchFamily="34" charset="0"/>
              <a:buChar char="•"/>
              <a:tabLst/>
              <a:defRPr/>
            </a:pPr>
            <a:r>
              <a:rPr lang="en-US"/>
              <a:t>Bullet points</a:t>
            </a:r>
          </a:p>
          <a:p>
            <a:pPr marL="381009" marR="0" lvl="0" indent="-381009" algn="l" defTabSz="1219231" rtl="0" eaLnBrk="1" fontAlgn="auto" latinLnBrk="0" hangingPunct="1">
              <a:lnSpc>
                <a:spcPct val="90000"/>
              </a:lnSpc>
              <a:spcBef>
                <a:spcPts val="1333"/>
              </a:spcBef>
              <a:spcAft>
                <a:spcPts val="0"/>
              </a:spcAft>
              <a:buClr>
                <a:srgbClr val="595959"/>
              </a:buClr>
              <a:buSzTx/>
              <a:buFont typeface="Arial" panose="020B0604020202020204" pitchFamily="34" charset="0"/>
              <a:buChar char="•"/>
              <a:tabLst/>
              <a:defRPr/>
            </a:pPr>
            <a:r>
              <a:rPr lang="en-US"/>
              <a:t>Bullet points</a:t>
            </a:r>
          </a:p>
          <a:p>
            <a:pPr lvl="0"/>
            <a:endParaRPr lang="en-US"/>
          </a:p>
        </p:txBody>
      </p:sp>
      <p:sp>
        <p:nvSpPr>
          <p:cNvPr id="6" name="Title 1">
            <a:extLst>
              <a:ext uri="{FF2B5EF4-FFF2-40B4-BE49-F238E27FC236}">
                <a16:creationId xmlns:a16="http://schemas.microsoft.com/office/drawing/2014/main" id="{9D267E66-5F9D-A043-9D95-FB12DB25D3E1}"/>
              </a:ext>
            </a:extLst>
          </p:cNvPr>
          <p:cNvSpPr>
            <a:spLocks noGrp="1"/>
          </p:cNvSpPr>
          <p:nvPr>
            <p:ph type="title" hasCustomPrompt="1"/>
          </p:nvPr>
        </p:nvSpPr>
        <p:spPr>
          <a:xfrm>
            <a:off x="397585" y="1763470"/>
            <a:ext cx="5554483" cy="3923963"/>
          </a:xfrm>
          <a:prstGeom prst="rect">
            <a:avLst/>
          </a:prstGeom>
        </p:spPr>
        <p:txBody>
          <a:bodyPr lIns="0" tIns="0" rIns="0" bIns="0"/>
          <a:lstStyle>
            <a:lvl1pPr>
              <a:defRPr lang="en-US" sz="1867" b="0" i="0" kern="1200" dirty="0">
                <a:solidFill>
                  <a:srgbClr val="1C3D74"/>
                </a:solidFill>
                <a:effectLst/>
                <a:latin typeface="Arial" panose="020B0604020202020204" pitchFamily="34" charset="0"/>
                <a:ea typeface="+mj-ea"/>
                <a:cs typeface="Arial" panose="020B0604020202020204" pitchFamily="34" charset="0"/>
              </a:defRPr>
            </a:lvl1pPr>
          </a:lstStyle>
          <a:p>
            <a:r>
              <a:rPr lang="en-US"/>
              <a:t>Lorem ipsum dolor sit </a:t>
            </a:r>
            <a:r>
              <a:rPr lang="en-US" err="1"/>
              <a:t>amet</a:t>
            </a:r>
            <a:r>
              <a:rPr lang="en-US"/>
              <a:t>, </a:t>
            </a:r>
            <a:r>
              <a:rPr lang="en-US" err="1"/>
              <a:t>usu</a:t>
            </a:r>
            <a:r>
              <a:rPr lang="en-US"/>
              <a:t> </a:t>
            </a:r>
            <a:r>
              <a:rPr lang="en-US" err="1"/>
              <a:t>purto</a:t>
            </a:r>
            <a:r>
              <a:rPr lang="en-US"/>
              <a:t> </a:t>
            </a:r>
            <a:r>
              <a:rPr lang="en-US" err="1"/>
              <a:t>oporteat</a:t>
            </a:r>
            <a:r>
              <a:rPr lang="en-US"/>
              <a:t> </a:t>
            </a:r>
            <a:r>
              <a:rPr lang="en-US" err="1"/>
              <a:t>accusata</a:t>
            </a:r>
            <a:r>
              <a:rPr lang="en-US"/>
              <a:t> no, mea </a:t>
            </a:r>
            <a:r>
              <a:rPr lang="en-US" err="1"/>
              <a:t>ceteros</a:t>
            </a:r>
            <a:r>
              <a:rPr lang="en-US"/>
              <a:t> </a:t>
            </a:r>
            <a:r>
              <a:rPr lang="en-US" err="1"/>
              <a:t>antiopam</a:t>
            </a:r>
            <a:r>
              <a:rPr lang="en-US"/>
              <a:t> no. </a:t>
            </a:r>
            <a:r>
              <a:rPr lang="en-US" err="1"/>
              <a:t>Ea</a:t>
            </a:r>
            <a:r>
              <a:rPr lang="en-US"/>
              <a:t> qui facer </a:t>
            </a:r>
            <a:r>
              <a:rPr lang="en-US" err="1"/>
              <a:t>legimus</a:t>
            </a:r>
            <a:r>
              <a:rPr lang="en-US"/>
              <a:t>, quo semper </a:t>
            </a:r>
            <a:r>
              <a:rPr lang="en-US" err="1"/>
              <a:t>appellantur</a:t>
            </a:r>
            <a:r>
              <a:rPr lang="en-US"/>
              <a:t> </a:t>
            </a:r>
            <a:r>
              <a:rPr lang="en-US" err="1"/>
              <a:t>te</a:t>
            </a:r>
            <a:r>
              <a:rPr lang="en-US"/>
              <a:t>. Ne per </a:t>
            </a:r>
            <a:r>
              <a:rPr lang="en-US" err="1"/>
              <a:t>elit</a:t>
            </a:r>
            <a:r>
              <a:rPr lang="en-US"/>
              <a:t> </a:t>
            </a:r>
            <a:r>
              <a:rPr lang="en-US" err="1"/>
              <a:t>sententiae</a:t>
            </a:r>
            <a:r>
              <a:rPr lang="en-US"/>
              <a:t>. </a:t>
            </a:r>
            <a:r>
              <a:rPr lang="en-US" err="1"/>
              <a:t>Pri</a:t>
            </a:r>
            <a:r>
              <a:rPr lang="en-US"/>
              <a:t> ad </a:t>
            </a:r>
            <a:r>
              <a:rPr lang="en-US" err="1"/>
              <a:t>purto</a:t>
            </a:r>
            <a:r>
              <a:rPr lang="en-US"/>
              <a:t> </a:t>
            </a:r>
            <a:r>
              <a:rPr lang="en-US" err="1"/>
              <a:t>euripidis</a:t>
            </a:r>
            <a:r>
              <a:rPr lang="en-US"/>
              <a:t> </a:t>
            </a:r>
            <a:r>
              <a:rPr lang="en-US" err="1"/>
              <a:t>definiebas</a:t>
            </a:r>
            <a:r>
              <a:rPr lang="en-US"/>
              <a:t>, </a:t>
            </a:r>
            <a:r>
              <a:rPr lang="en-US" err="1"/>
              <a:t>eum</a:t>
            </a:r>
            <a:r>
              <a:rPr lang="en-US"/>
              <a:t> ex </a:t>
            </a:r>
            <a:r>
              <a:rPr lang="en-US" err="1"/>
              <a:t>aliquam</a:t>
            </a:r>
            <a:r>
              <a:rPr lang="en-US"/>
              <a:t> </a:t>
            </a:r>
            <a:r>
              <a:rPr lang="en-US" err="1"/>
              <a:t>accusam</a:t>
            </a:r>
            <a:r>
              <a:rPr lang="en-US"/>
              <a:t>. </a:t>
            </a:r>
          </a:p>
        </p:txBody>
      </p:sp>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2716972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6239934" y="1748370"/>
            <a:ext cx="5581651" cy="3722663"/>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239934" y="5568096"/>
            <a:ext cx="5581651" cy="117272"/>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12" name="Title 1">
            <a:extLst>
              <a:ext uri="{FF2B5EF4-FFF2-40B4-BE49-F238E27FC236}">
                <a16:creationId xmlns:a16="http://schemas.microsoft.com/office/drawing/2014/main" id="{11A071DF-C2D5-8E48-A599-203994715754}"/>
              </a:ext>
            </a:extLst>
          </p:cNvPr>
          <p:cNvSpPr>
            <a:spLocks noGrp="1"/>
          </p:cNvSpPr>
          <p:nvPr>
            <p:ph type="title" hasCustomPrompt="1"/>
          </p:nvPr>
        </p:nvSpPr>
        <p:spPr>
          <a:xfrm>
            <a:off x="397585" y="1763471"/>
            <a:ext cx="5554483" cy="3921897"/>
          </a:xfrm>
          <a:prstGeom prst="rect">
            <a:avLst/>
          </a:prstGeom>
        </p:spPr>
        <p:txBody>
          <a:bodyPr lIns="0" tIns="0" rIns="0" bIns="0"/>
          <a:lstStyle>
            <a:lvl1pPr marL="0" indent="0">
              <a:buClr>
                <a:schemeClr val="accent5"/>
              </a:buClr>
              <a:buFont typeface="Arial" panose="020B0604020202020204" pitchFamily="34" charset="0"/>
              <a:buNone/>
              <a:defRPr sz="1867" b="0" i="0">
                <a:solidFill>
                  <a:schemeClr val="tx2"/>
                </a:solidFill>
                <a:latin typeface="Arial" panose="020B0604020202020204" pitchFamily="34" charset="0"/>
                <a:cs typeface="Arial" panose="020B0604020202020204" pitchFamily="34" charset="0"/>
              </a:defRPr>
            </a:lvl1pPr>
          </a:lstStyle>
          <a:p>
            <a:r>
              <a:rPr lang="en-US"/>
              <a:t>Click to edit Master title style – Arial Regular 14pt</a:t>
            </a:r>
          </a:p>
        </p:txBody>
      </p:sp>
      <p:sp>
        <p:nvSpPr>
          <p:cNvPr id="11"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3369338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9023350" y="1748369"/>
            <a:ext cx="2798233" cy="3698276"/>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2" name="Title 1">
            <a:extLst>
              <a:ext uri="{FF2B5EF4-FFF2-40B4-BE49-F238E27FC236}">
                <a16:creationId xmlns:a16="http://schemas.microsoft.com/office/drawing/2014/main" id="{11A071DF-C2D5-8E48-A599-203994715754}"/>
              </a:ext>
            </a:extLst>
          </p:cNvPr>
          <p:cNvSpPr>
            <a:spLocks noGrp="1"/>
          </p:cNvSpPr>
          <p:nvPr>
            <p:ph type="title" hasCustomPrompt="1"/>
          </p:nvPr>
        </p:nvSpPr>
        <p:spPr>
          <a:xfrm>
            <a:off x="397585" y="1763471"/>
            <a:ext cx="8481833" cy="3921897"/>
          </a:xfrm>
          <a:prstGeom prst="rect">
            <a:avLst/>
          </a:prstGeom>
        </p:spPr>
        <p:txBody>
          <a:bodyPr lIns="0" tIns="0" rIns="0" bIns="0"/>
          <a:lstStyle>
            <a:lvl1pPr marL="0" indent="0">
              <a:buClr>
                <a:schemeClr val="accent5"/>
              </a:buClr>
              <a:buFont typeface="Arial" panose="020B0604020202020204" pitchFamily="34" charset="0"/>
              <a:buNone/>
              <a:defRPr sz="1867" b="0" i="0">
                <a:solidFill>
                  <a:schemeClr val="tx2"/>
                </a:solidFill>
                <a:latin typeface="Arial" panose="020B0604020202020204" pitchFamily="34" charset="0"/>
                <a:cs typeface="Arial" panose="020B0604020202020204" pitchFamily="34" charset="0"/>
              </a:defRPr>
            </a:lvl1pPr>
          </a:lstStyle>
          <a:p>
            <a:r>
              <a:rPr lang="en-US"/>
              <a:t>Click to edit Master title style – Arial Regular 14pt</a:t>
            </a:r>
          </a:p>
        </p:txBody>
      </p:sp>
      <p:sp>
        <p:nvSpPr>
          <p:cNvPr id="13"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50" y="5568098"/>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10"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3798895920"/>
      </p:ext>
    </p:extLst>
  </p:cSld>
  <p:clrMapOvr>
    <a:masterClrMapping/>
  </p:clrMapOvr>
  <p:extLst>
    <p:ext uri="{DCECCB84-F9BA-43D5-87BE-67443E8EF086}">
      <p15:sldGuideLst xmlns:p15="http://schemas.microsoft.com/office/powerpoint/2012/main">
        <p15:guide id="1" pos="419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een Mary intro slide BLUE">
  <p:cSld name="Queen Mary intro slide BLUE">
    <p:spTree>
      <p:nvGrpSpPr>
        <p:cNvPr id="1" name="Shape 10"/>
        <p:cNvGrpSpPr/>
        <p:nvPr/>
      </p:nvGrpSpPr>
      <p:grpSpPr>
        <a:xfrm>
          <a:off x="0" y="0"/>
          <a:ext cx="0" cy="0"/>
          <a:chOff x="0" y="0"/>
          <a:chExt cx="0" cy="0"/>
        </a:xfrm>
      </p:grpSpPr>
      <p:sp>
        <p:nvSpPr>
          <p:cNvPr id="11" name="Google Shape;11;p4"/>
          <p:cNvSpPr/>
          <p:nvPr/>
        </p:nvSpPr>
        <p:spPr>
          <a:xfrm>
            <a:off x="0" y="-7403"/>
            <a:ext cx="12192000" cy="6858000"/>
          </a:xfrm>
          <a:prstGeom prst="rect">
            <a:avLst/>
          </a:prstGeom>
          <a:solidFill>
            <a:srgbClr val="16346F"/>
          </a:solidFill>
          <a:ln>
            <a:noFill/>
          </a:ln>
        </p:spPr>
        <p:txBody>
          <a:bodyPr spcFirstLastPara="1" wrap="square" lIns="91433" tIns="45700" rIns="91433" bIns="45700" anchor="ctr" anchorCtr="0">
            <a:noAutofit/>
          </a:bodyPr>
          <a:lstStyle/>
          <a:p>
            <a:pPr marL="0" marR="0" lvl="0" indent="0" algn="ctr" rtl="0">
              <a:lnSpc>
                <a:spcPct val="80000"/>
              </a:lnSpc>
              <a:spcBef>
                <a:spcPts val="0"/>
              </a:spcBef>
              <a:spcAft>
                <a:spcPts val="0"/>
              </a:spcAft>
              <a:buClr>
                <a:srgbClr val="1CAADE"/>
              </a:buClr>
              <a:buSzPts val="3000"/>
              <a:buFont typeface="Oswald"/>
              <a:buNone/>
            </a:pPr>
            <a:endParaRPr sz="2000" b="1" i="0" u="none" strike="noStrike" cap="none">
              <a:solidFill>
                <a:schemeClr val="dk1"/>
              </a:solidFill>
              <a:latin typeface="Oswald"/>
              <a:ea typeface="Oswald"/>
              <a:cs typeface="Oswald"/>
              <a:sym typeface="Oswald"/>
            </a:endParaRPr>
          </a:p>
        </p:txBody>
      </p:sp>
      <p:pic>
        <p:nvPicPr>
          <p:cNvPr id="12" name="Google Shape;12;p4"/>
          <p:cNvPicPr preferRelativeResize="0"/>
          <p:nvPr/>
        </p:nvPicPr>
        <p:blipFill rotWithShape="1">
          <a:blip r:embed="rId2">
            <a:alphaModFix/>
          </a:blip>
          <a:srcRect/>
          <a:stretch/>
        </p:blipFill>
        <p:spPr>
          <a:xfrm>
            <a:off x="1450976" y="620416"/>
            <a:ext cx="5281765" cy="1403647"/>
          </a:xfrm>
          <a:prstGeom prst="rect">
            <a:avLst/>
          </a:prstGeom>
          <a:noFill/>
          <a:ln>
            <a:noFill/>
          </a:ln>
        </p:spPr>
      </p:pic>
      <p:sp>
        <p:nvSpPr>
          <p:cNvPr id="13" name="Google Shape;13;p4"/>
          <p:cNvSpPr txBox="1">
            <a:spLocks noGrp="1"/>
          </p:cNvSpPr>
          <p:nvPr>
            <p:ph type="body" idx="1"/>
          </p:nvPr>
        </p:nvSpPr>
        <p:spPr>
          <a:xfrm>
            <a:off x="1323975" y="3338513"/>
            <a:ext cx="7032600" cy="725400"/>
          </a:xfrm>
          <a:prstGeom prst="rect">
            <a:avLst/>
          </a:prstGeom>
          <a:noFill/>
          <a:ln>
            <a:noFill/>
          </a:ln>
        </p:spPr>
        <p:txBody>
          <a:bodyPr spcFirstLastPara="1" wrap="square" lIns="137150" tIns="68550" rIns="137150" bIns="68550" anchor="t" anchorCtr="0">
            <a:noAutofit/>
          </a:bodyPr>
          <a:lstStyle>
            <a:lvl1pPr marL="304815" marR="0" lvl="0" indent="-152408" algn="l" rtl="0">
              <a:lnSpc>
                <a:spcPct val="90000"/>
              </a:lnSpc>
              <a:spcBef>
                <a:spcPts val="1000"/>
              </a:spcBef>
              <a:spcAft>
                <a:spcPts val="0"/>
              </a:spcAft>
              <a:buClr>
                <a:schemeClr val="lt1"/>
              </a:buClr>
              <a:buSzPts val="7500"/>
              <a:buFont typeface="Arial"/>
              <a:buNone/>
              <a:defRPr sz="5000" b="1" i="0" u="none" strike="noStrike" cap="none">
                <a:solidFill>
                  <a:schemeClr val="lt1"/>
                </a:solidFill>
                <a:latin typeface="Arial"/>
                <a:ea typeface="Arial"/>
                <a:cs typeface="Arial"/>
                <a:sym typeface="Arial"/>
              </a:defRPr>
            </a:lvl1pPr>
            <a:lvl2pPr marL="609630" marR="0" lvl="1" indent="-152408" algn="l" rtl="0">
              <a:lnSpc>
                <a:spcPct val="90000"/>
              </a:lnSpc>
              <a:spcBef>
                <a:spcPts val="533"/>
              </a:spcBef>
              <a:spcAft>
                <a:spcPts val="0"/>
              </a:spcAft>
              <a:buClr>
                <a:schemeClr val="dk1"/>
              </a:buClr>
              <a:buSzPts val="3600"/>
              <a:buFont typeface="Arial"/>
              <a:buNone/>
              <a:defRPr sz="2400" b="0" i="0" u="none" strike="noStrike" cap="none">
                <a:solidFill>
                  <a:schemeClr val="dk1"/>
                </a:solidFill>
                <a:latin typeface="Arial"/>
                <a:ea typeface="Arial"/>
                <a:cs typeface="Arial"/>
                <a:sym typeface="Arial"/>
              </a:defRPr>
            </a:lvl2pPr>
            <a:lvl3pPr marL="914446" marR="0" lvl="2" indent="-152408" algn="l" rtl="0">
              <a:lnSpc>
                <a:spcPct val="90000"/>
              </a:lnSpc>
              <a:spcBef>
                <a:spcPts val="533"/>
              </a:spcBef>
              <a:spcAft>
                <a:spcPts val="0"/>
              </a:spcAft>
              <a:buClr>
                <a:schemeClr val="dk1"/>
              </a:buClr>
              <a:buSzPts val="3000"/>
              <a:buFont typeface="Arial"/>
              <a:buNone/>
              <a:defRPr sz="2000" b="0" i="0" u="none" strike="noStrike" cap="none">
                <a:solidFill>
                  <a:schemeClr val="dk1"/>
                </a:solidFill>
                <a:latin typeface="Calibri"/>
                <a:ea typeface="Calibri"/>
                <a:cs typeface="Calibri"/>
                <a:sym typeface="Calibri"/>
              </a:defRPr>
            </a:lvl3pPr>
            <a:lvl4pPr marL="1219261" marR="0" lvl="3"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L="1524076" marR="0" lvl="4"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L="1828891" marR="0" lvl="5"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L="2133707" marR="0" lvl="6"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L="2438522" marR="0" lvl="7"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L="2743337" marR="0" lvl="8"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sp>
        <p:nvSpPr>
          <p:cNvPr id="14" name="Google Shape;14;p4"/>
          <p:cNvSpPr txBox="1">
            <a:spLocks noGrp="1"/>
          </p:cNvSpPr>
          <p:nvPr>
            <p:ph type="body" idx="2"/>
          </p:nvPr>
        </p:nvSpPr>
        <p:spPr>
          <a:xfrm>
            <a:off x="1349375" y="4229100"/>
            <a:ext cx="6359600" cy="850800"/>
          </a:xfrm>
          <a:prstGeom prst="rect">
            <a:avLst/>
          </a:prstGeom>
          <a:noFill/>
          <a:ln>
            <a:noFill/>
          </a:ln>
        </p:spPr>
        <p:txBody>
          <a:bodyPr spcFirstLastPara="1" wrap="square" lIns="137150" tIns="68550" rIns="137150" bIns="68550" anchor="t" anchorCtr="0">
            <a:noAutofit/>
          </a:bodyPr>
          <a:lstStyle>
            <a:lvl1pPr marL="304815" marR="0" lvl="0" indent="-152408" algn="l" rtl="0">
              <a:lnSpc>
                <a:spcPct val="90000"/>
              </a:lnSpc>
              <a:spcBef>
                <a:spcPts val="1000"/>
              </a:spcBef>
              <a:spcAft>
                <a:spcPts val="0"/>
              </a:spcAft>
              <a:buClr>
                <a:schemeClr val="lt1"/>
              </a:buClr>
              <a:buSzPts val="4200"/>
              <a:buFont typeface="Arial"/>
              <a:buNone/>
              <a:defRPr sz="2800" b="0" i="0" u="none" strike="noStrike" cap="none">
                <a:solidFill>
                  <a:schemeClr val="lt1"/>
                </a:solidFill>
                <a:latin typeface="Arial"/>
                <a:ea typeface="Arial"/>
                <a:cs typeface="Arial"/>
                <a:sym typeface="Arial"/>
              </a:defRPr>
            </a:lvl1pPr>
            <a:lvl2pPr marL="609630" marR="0" lvl="1" indent="-152408" algn="l" rtl="0">
              <a:lnSpc>
                <a:spcPct val="90000"/>
              </a:lnSpc>
              <a:spcBef>
                <a:spcPts val="533"/>
              </a:spcBef>
              <a:spcAft>
                <a:spcPts val="0"/>
              </a:spcAft>
              <a:buClr>
                <a:schemeClr val="dk1"/>
              </a:buClr>
              <a:buSzPts val="3600"/>
              <a:buFont typeface="Arial"/>
              <a:buNone/>
              <a:defRPr sz="2400" b="0" i="0" u="none" strike="noStrike" cap="none">
                <a:solidFill>
                  <a:schemeClr val="dk1"/>
                </a:solidFill>
                <a:latin typeface="Calibri"/>
                <a:ea typeface="Calibri"/>
                <a:cs typeface="Calibri"/>
                <a:sym typeface="Calibri"/>
              </a:defRPr>
            </a:lvl2pPr>
            <a:lvl3pPr marL="914446" marR="0" lvl="2" indent="-279414" algn="l" rtl="0">
              <a:lnSpc>
                <a:spcPct val="90000"/>
              </a:lnSpc>
              <a:spcBef>
                <a:spcPts val="533"/>
              </a:spcBef>
              <a:spcAft>
                <a:spcPts val="0"/>
              </a:spcAft>
              <a:buClr>
                <a:schemeClr val="dk1"/>
              </a:buClr>
              <a:buSzPts val="3000"/>
              <a:buFont typeface="Arial"/>
              <a:buChar char="•"/>
              <a:defRPr sz="2000" b="0" i="0" u="none" strike="noStrike" cap="none">
                <a:solidFill>
                  <a:schemeClr val="dk1"/>
                </a:solidFill>
                <a:latin typeface="Calibri"/>
                <a:ea typeface="Calibri"/>
                <a:cs typeface="Calibri"/>
                <a:sym typeface="Calibri"/>
              </a:defRPr>
            </a:lvl3pPr>
            <a:lvl4pPr marL="1219261" marR="0" lvl="3"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4pPr>
            <a:lvl5pPr marL="1524076" marR="0" lvl="4"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5pPr>
            <a:lvl6pPr marL="1828891" marR="0" lvl="5"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6pPr>
            <a:lvl7pPr marL="2133707" marR="0" lvl="6"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7pPr>
            <a:lvl8pPr marL="2438522" marR="0" lvl="7"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8pPr>
            <a:lvl9pPr marL="2743337" marR="0" lvl="8"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Calibri"/>
                <a:ea typeface="Calibri"/>
                <a:cs typeface="Calibri"/>
                <a:sym typeface="Calibri"/>
              </a:defRPr>
            </a:lvl9pPr>
          </a:lstStyle>
          <a:p>
            <a:pPr lvl="0"/>
            <a:r>
              <a:rPr lang="en-US"/>
              <a:t>Edit Master text styles</a:t>
            </a:r>
          </a:p>
        </p:txBody>
      </p:sp>
    </p:spTree>
    <p:extLst>
      <p:ext uri="{BB962C8B-B14F-4D97-AF65-F5344CB8AC3E}">
        <p14:creationId xmlns:p14="http://schemas.microsoft.com/office/powerpoint/2010/main" val="3773751408"/>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3 ">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9023350" y="3832189"/>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1" name="Picture Placeholder 5">
            <a:extLst>
              <a:ext uri="{FF2B5EF4-FFF2-40B4-BE49-F238E27FC236}">
                <a16:creationId xmlns:a16="http://schemas.microsoft.com/office/drawing/2014/main" id="{6D51F31A-86D2-8C4F-A1A9-C88372B37B39}"/>
              </a:ext>
            </a:extLst>
          </p:cNvPr>
          <p:cNvSpPr>
            <a:spLocks noGrp="1"/>
          </p:cNvSpPr>
          <p:nvPr>
            <p:ph type="pic" sz="quarter" idx="16" hasCustomPrompt="1"/>
          </p:nvPr>
        </p:nvSpPr>
        <p:spPr>
          <a:xfrm>
            <a:off x="9023353" y="1748365"/>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6" name="Title 1">
            <a:extLst>
              <a:ext uri="{FF2B5EF4-FFF2-40B4-BE49-F238E27FC236}">
                <a16:creationId xmlns:a16="http://schemas.microsoft.com/office/drawing/2014/main" id="{11A071DF-C2D5-8E48-A599-203994715754}"/>
              </a:ext>
            </a:extLst>
          </p:cNvPr>
          <p:cNvSpPr>
            <a:spLocks noGrp="1"/>
          </p:cNvSpPr>
          <p:nvPr>
            <p:ph type="title" hasCustomPrompt="1"/>
          </p:nvPr>
        </p:nvSpPr>
        <p:spPr>
          <a:xfrm>
            <a:off x="397585" y="1763471"/>
            <a:ext cx="8481833" cy="3921897"/>
          </a:xfrm>
          <a:prstGeom prst="rect">
            <a:avLst/>
          </a:prstGeom>
        </p:spPr>
        <p:txBody>
          <a:bodyPr lIns="0" tIns="0" rIns="0" bIns="0"/>
          <a:lstStyle>
            <a:lvl1pPr marL="0" indent="0">
              <a:buClr>
                <a:schemeClr val="accent5"/>
              </a:buClr>
              <a:buFont typeface="Arial" panose="020B0604020202020204" pitchFamily="34" charset="0"/>
              <a:buNone/>
              <a:defRPr sz="1867" b="0" i="0">
                <a:solidFill>
                  <a:schemeClr val="tx2"/>
                </a:solidFill>
                <a:latin typeface="Arial" panose="020B0604020202020204" pitchFamily="34" charset="0"/>
                <a:cs typeface="Arial" panose="020B0604020202020204" pitchFamily="34" charset="0"/>
              </a:defRPr>
            </a:lvl1pPr>
          </a:lstStyle>
          <a:p>
            <a:r>
              <a:rPr lang="en-US"/>
              <a:t>Click to edit Master title style – Arial Regular 14pt</a:t>
            </a:r>
          </a:p>
        </p:txBody>
      </p:sp>
      <p:sp>
        <p:nvSpPr>
          <p:cNvPr id="17"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9" y="3476810"/>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18"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9023352" y="5568098"/>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2572190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4">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DE942392-5A1D-4B43-9FC3-CF83A59FC53E}"/>
              </a:ext>
            </a:extLst>
          </p:cNvPr>
          <p:cNvSpPr>
            <a:spLocks noGrp="1"/>
          </p:cNvSpPr>
          <p:nvPr>
            <p:ph type="pic" sz="quarter" idx="16" hasCustomPrompt="1"/>
          </p:nvPr>
        </p:nvSpPr>
        <p:spPr>
          <a:xfrm>
            <a:off x="9023353" y="1748367"/>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8"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3" y="1763469"/>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3" name="Title 1">
            <a:extLst>
              <a:ext uri="{FF2B5EF4-FFF2-40B4-BE49-F238E27FC236}">
                <a16:creationId xmlns:a16="http://schemas.microsoft.com/office/drawing/2014/main" id="{11A071DF-C2D5-8E48-A599-203994715754}"/>
              </a:ext>
            </a:extLst>
          </p:cNvPr>
          <p:cNvSpPr>
            <a:spLocks noGrp="1"/>
          </p:cNvSpPr>
          <p:nvPr>
            <p:ph type="title" hasCustomPrompt="1"/>
          </p:nvPr>
        </p:nvSpPr>
        <p:spPr>
          <a:xfrm>
            <a:off x="397585" y="1763471"/>
            <a:ext cx="5569301" cy="3921897"/>
          </a:xfrm>
          <a:prstGeom prst="rect">
            <a:avLst/>
          </a:prstGeom>
        </p:spPr>
        <p:txBody>
          <a:bodyPr lIns="0" tIns="0" rIns="0" bIns="0"/>
          <a:lstStyle>
            <a:lvl1pPr marL="0" indent="0">
              <a:buClr>
                <a:schemeClr val="accent5"/>
              </a:buClr>
              <a:buFont typeface="Arial" panose="020B0604020202020204" pitchFamily="34" charset="0"/>
              <a:buNone/>
              <a:defRPr sz="1867" b="0" i="0">
                <a:solidFill>
                  <a:schemeClr val="tx2"/>
                </a:solidFill>
                <a:latin typeface="Arial" panose="020B0604020202020204" pitchFamily="34" charset="0"/>
                <a:cs typeface="Arial" panose="020B0604020202020204" pitchFamily="34" charset="0"/>
              </a:defRPr>
            </a:lvl1pPr>
          </a:lstStyle>
          <a:p>
            <a:r>
              <a:rPr lang="en-US"/>
              <a:t>Click to edit Master title style – Arial Regular 14pt</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9" y="3476810"/>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25"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9023352" y="5568098"/>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26"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9023350" y="3832189"/>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7"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3" y="3832189"/>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8"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6000" y="3476810"/>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29"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6000" y="5564002"/>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19"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1494610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5">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1A071DF-C2D5-8E48-A599-203994715754}"/>
              </a:ext>
            </a:extLst>
          </p:cNvPr>
          <p:cNvSpPr>
            <a:spLocks noGrp="1"/>
          </p:cNvSpPr>
          <p:nvPr>
            <p:ph type="title" hasCustomPrompt="1"/>
          </p:nvPr>
        </p:nvSpPr>
        <p:spPr>
          <a:xfrm>
            <a:off x="397585" y="1763471"/>
            <a:ext cx="5554483" cy="3921897"/>
          </a:xfrm>
          <a:prstGeom prst="rect">
            <a:avLst/>
          </a:prstGeom>
        </p:spPr>
        <p:txBody>
          <a:bodyPr lIns="0" tIns="0" rIns="0" bIns="0"/>
          <a:lstStyle>
            <a:lvl1pPr marL="0" indent="0">
              <a:buClr>
                <a:schemeClr val="accent5"/>
              </a:buClr>
              <a:buFont typeface="Arial" panose="020B0604020202020204" pitchFamily="34" charset="0"/>
              <a:buNone/>
              <a:defRPr sz="1867" b="0" i="0">
                <a:solidFill>
                  <a:schemeClr val="tx2"/>
                </a:solidFill>
                <a:latin typeface="Arial" panose="020B0604020202020204" pitchFamily="34" charset="0"/>
                <a:cs typeface="Arial" panose="020B0604020202020204" pitchFamily="34" charset="0"/>
              </a:defRPr>
            </a:lvl1pPr>
          </a:lstStyle>
          <a:p>
            <a:r>
              <a:rPr lang="en-US"/>
              <a:t>Click to edit Master title style – Arial Regular 14pt</a:t>
            </a:r>
          </a:p>
        </p:txBody>
      </p:sp>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3" y="1763469"/>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2"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3" y="3832189"/>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3"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6000" y="3476810"/>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6000" y="5564002"/>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33"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9023353" y="1763469"/>
            <a:ext cx="2798233" cy="3723068"/>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3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9023350" y="5570602"/>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16"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4009401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6">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1A071DF-C2D5-8E48-A599-203994715754}"/>
              </a:ext>
            </a:extLst>
          </p:cNvPr>
          <p:cNvSpPr>
            <a:spLocks noGrp="1"/>
          </p:cNvSpPr>
          <p:nvPr>
            <p:ph type="title" hasCustomPrompt="1"/>
          </p:nvPr>
        </p:nvSpPr>
        <p:spPr>
          <a:xfrm>
            <a:off x="397585" y="1763471"/>
            <a:ext cx="5554483" cy="3921897"/>
          </a:xfrm>
          <a:prstGeom prst="rect">
            <a:avLst/>
          </a:prstGeom>
        </p:spPr>
        <p:txBody>
          <a:bodyPr lIns="0" tIns="0" rIns="0" bIns="0"/>
          <a:lstStyle>
            <a:lvl1pPr marL="0" indent="0">
              <a:buClr>
                <a:schemeClr val="accent5"/>
              </a:buClr>
              <a:buFont typeface="Arial" panose="020B0604020202020204" pitchFamily="34" charset="0"/>
              <a:buNone/>
              <a:defRPr sz="1867" b="0" i="0">
                <a:solidFill>
                  <a:schemeClr val="tx2"/>
                </a:solidFill>
                <a:latin typeface="Arial" panose="020B0604020202020204" pitchFamily="34" charset="0"/>
                <a:cs typeface="Arial" panose="020B0604020202020204" pitchFamily="34" charset="0"/>
              </a:defRPr>
            </a:lvl1pPr>
          </a:lstStyle>
          <a:p>
            <a:r>
              <a:rPr lang="en-US"/>
              <a:t>Click to edit Master title style – Arial Regular 14pt</a:t>
            </a:r>
          </a:p>
        </p:txBody>
      </p:sp>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1" y="1763469"/>
            <a:ext cx="5740400"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6000" y="3476810"/>
            <a:ext cx="5740403"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3" y="3832189"/>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6000" y="5564002"/>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9038170" y="3836284"/>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9038166" y="5568098"/>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15"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3179134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2 column text + image + caption 1">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8137131" y="1763469"/>
            <a:ext cx="3684455" cy="3723068"/>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8137131" y="5570602"/>
            <a:ext cx="368445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11"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4" name="Title 1">
            <a:extLst>
              <a:ext uri="{FF2B5EF4-FFF2-40B4-BE49-F238E27FC236}">
                <a16:creationId xmlns:a16="http://schemas.microsoft.com/office/drawing/2014/main" id="{9D267E66-5F9D-A043-9D95-FB12DB25D3E1}"/>
              </a:ext>
            </a:extLst>
          </p:cNvPr>
          <p:cNvSpPr>
            <a:spLocks noGrp="1"/>
          </p:cNvSpPr>
          <p:nvPr>
            <p:ph type="title" hasCustomPrompt="1"/>
          </p:nvPr>
        </p:nvSpPr>
        <p:spPr>
          <a:xfrm>
            <a:off x="397585" y="1763470"/>
            <a:ext cx="3657285" cy="3923963"/>
          </a:xfrm>
          <a:prstGeom prst="rect">
            <a:avLst/>
          </a:prstGeom>
        </p:spPr>
        <p:txBody>
          <a:bodyPr lIns="0" tIns="0" rIns="0" bIns="0"/>
          <a:lstStyle>
            <a:lvl1pPr>
              <a:defRPr lang="en-US" sz="1867" b="0" i="0" kern="1200" dirty="0">
                <a:solidFill>
                  <a:srgbClr val="1C3D74"/>
                </a:solidFill>
                <a:effectLst/>
                <a:latin typeface="Arial" panose="020B0604020202020204" pitchFamily="34" charset="0"/>
                <a:ea typeface="+mj-ea"/>
                <a:cs typeface="Arial" panose="020B0604020202020204" pitchFamily="34" charset="0"/>
              </a:defRPr>
            </a:lvl1pPr>
          </a:lstStyle>
          <a:p>
            <a:r>
              <a:rPr lang="en-US"/>
              <a:t>Click to edit Master title style – Arial Regular 14pt</a:t>
            </a:r>
          </a:p>
        </p:txBody>
      </p:sp>
      <p:sp>
        <p:nvSpPr>
          <p:cNvPr id="15" name="Text Placeholder 7">
            <a:extLst>
              <a:ext uri="{FF2B5EF4-FFF2-40B4-BE49-F238E27FC236}">
                <a16:creationId xmlns:a16="http://schemas.microsoft.com/office/drawing/2014/main" id="{9C147732-D245-FB43-B9C7-22E9D5472E33}"/>
              </a:ext>
            </a:extLst>
          </p:cNvPr>
          <p:cNvSpPr>
            <a:spLocks noGrp="1"/>
          </p:cNvSpPr>
          <p:nvPr>
            <p:ph type="body" sz="quarter" idx="11" hasCustomPrompt="1"/>
          </p:nvPr>
        </p:nvSpPr>
        <p:spPr>
          <a:xfrm>
            <a:off x="4298069" y="1748368"/>
            <a:ext cx="3597140" cy="3936999"/>
          </a:xfrm>
          <a:prstGeom prst="rect">
            <a:avLst/>
          </a:prstGeom>
        </p:spPr>
        <p:txBody>
          <a:bodyPr lIns="0" tIns="0" rIns="0" bIns="0"/>
          <a:lstStyle>
            <a:lvl1pPr marL="381009" marR="0" indent="-381009" algn="l" defTabSz="1219231" rtl="0" eaLnBrk="1" fontAlgn="auto" latinLnBrk="0" hangingPunct="1">
              <a:lnSpc>
                <a:spcPct val="90000"/>
              </a:lnSpc>
              <a:spcBef>
                <a:spcPts val="1333"/>
              </a:spcBef>
              <a:spcAft>
                <a:spcPts val="0"/>
              </a:spcAft>
              <a:buClr>
                <a:srgbClr val="595959"/>
              </a:buClr>
              <a:buSzTx/>
              <a:buFont typeface="Arial" panose="020B0604020202020204" pitchFamily="34" charset="0"/>
              <a:buChar char="•"/>
              <a:tabLst/>
              <a:defRPr lang="en-GB" sz="1867" b="0" i="0" smtClean="0">
                <a:solidFill>
                  <a:srgbClr val="1C3D74"/>
                </a:solidFill>
                <a:effectLst/>
                <a:latin typeface="Arial" panose="020B0604020202020204" pitchFamily="34" charset="0"/>
                <a:cs typeface="Arial" panose="020B0604020202020204" pitchFamily="34" charset="0"/>
              </a:defRPr>
            </a:lvl1pPr>
          </a:lstStyle>
          <a:p>
            <a:pPr lvl="0"/>
            <a:r>
              <a:rPr lang="en-US"/>
              <a:t>Bullet points</a:t>
            </a:r>
          </a:p>
          <a:p>
            <a:pPr marL="381009" marR="0" lvl="0" indent="-381009" algn="l" defTabSz="1219231" rtl="0" eaLnBrk="1" fontAlgn="auto" latinLnBrk="0" hangingPunct="1">
              <a:lnSpc>
                <a:spcPct val="90000"/>
              </a:lnSpc>
              <a:spcBef>
                <a:spcPts val="1333"/>
              </a:spcBef>
              <a:spcAft>
                <a:spcPts val="0"/>
              </a:spcAft>
              <a:buClr>
                <a:srgbClr val="595959"/>
              </a:buClr>
              <a:buSzTx/>
              <a:buFont typeface="Arial" panose="020B0604020202020204" pitchFamily="34" charset="0"/>
              <a:buChar char="•"/>
              <a:tabLst/>
              <a:defRPr/>
            </a:pPr>
            <a:r>
              <a:rPr lang="en-US"/>
              <a:t>Bullet points</a:t>
            </a:r>
          </a:p>
          <a:p>
            <a:pPr marL="381009" marR="0" lvl="0" indent="-381009" algn="l" defTabSz="1219231" rtl="0" eaLnBrk="1" fontAlgn="auto" latinLnBrk="0" hangingPunct="1">
              <a:lnSpc>
                <a:spcPct val="90000"/>
              </a:lnSpc>
              <a:spcBef>
                <a:spcPts val="1333"/>
              </a:spcBef>
              <a:spcAft>
                <a:spcPts val="0"/>
              </a:spcAft>
              <a:buClr>
                <a:srgbClr val="595959"/>
              </a:buClr>
              <a:buSzTx/>
              <a:buFont typeface="Arial" panose="020B0604020202020204" pitchFamily="34" charset="0"/>
              <a:buChar char="•"/>
              <a:tabLst/>
              <a:defRPr/>
            </a:pPr>
            <a:r>
              <a:rPr lang="en-US"/>
              <a:t>Bullet points</a:t>
            </a:r>
          </a:p>
          <a:p>
            <a:pPr marL="381009" marR="0" lvl="0" indent="-381009" algn="l" defTabSz="1219231" rtl="0" eaLnBrk="1" fontAlgn="auto" latinLnBrk="0" hangingPunct="1">
              <a:lnSpc>
                <a:spcPct val="90000"/>
              </a:lnSpc>
              <a:spcBef>
                <a:spcPts val="1333"/>
              </a:spcBef>
              <a:spcAft>
                <a:spcPts val="0"/>
              </a:spcAft>
              <a:buClr>
                <a:srgbClr val="595959"/>
              </a:buClr>
              <a:buSzTx/>
              <a:buFont typeface="Arial" panose="020B0604020202020204" pitchFamily="34" charset="0"/>
              <a:buChar char="•"/>
              <a:tabLst/>
              <a:defRPr/>
            </a:pPr>
            <a:r>
              <a:rPr lang="en-US"/>
              <a:t>Bullet points</a:t>
            </a:r>
          </a:p>
          <a:p>
            <a:pPr marL="381009" marR="0" lvl="0" indent="-381009" algn="l" defTabSz="1219231" rtl="0" eaLnBrk="1" fontAlgn="auto" latinLnBrk="0" hangingPunct="1">
              <a:lnSpc>
                <a:spcPct val="90000"/>
              </a:lnSpc>
              <a:spcBef>
                <a:spcPts val="1333"/>
              </a:spcBef>
              <a:spcAft>
                <a:spcPts val="0"/>
              </a:spcAft>
              <a:buClr>
                <a:srgbClr val="595959"/>
              </a:buClr>
              <a:buSzTx/>
              <a:buFont typeface="Arial" panose="020B0604020202020204" pitchFamily="34" charset="0"/>
              <a:buChar char="•"/>
              <a:tabLst/>
              <a:defRPr/>
            </a:pPr>
            <a:r>
              <a:rPr lang="en-US"/>
              <a:t>Bullet points</a:t>
            </a:r>
          </a:p>
          <a:p>
            <a:pPr marL="381009" marR="0" lvl="0" indent="-381009" algn="l" defTabSz="1219231" rtl="0" eaLnBrk="1" fontAlgn="auto" latinLnBrk="0" hangingPunct="1">
              <a:lnSpc>
                <a:spcPct val="90000"/>
              </a:lnSpc>
              <a:spcBef>
                <a:spcPts val="1333"/>
              </a:spcBef>
              <a:spcAft>
                <a:spcPts val="0"/>
              </a:spcAft>
              <a:buClr>
                <a:srgbClr val="595959"/>
              </a:buClr>
              <a:buSzTx/>
              <a:buFont typeface="Arial" panose="020B0604020202020204" pitchFamily="34" charset="0"/>
              <a:buChar char="•"/>
              <a:tabLst/>
              <a:defRPr/>
            </a:pPr>
            <a:r>
              <a:rPr lang="en-US"/>
              <a:t>Bullet points</a:t>
            </a:r>
          </a:p>
          <a:p>
            <a:pPr lvl="0"/>
            <a:endParaRPr lang="en-US"/>
          </a:p>
        </p:txBody>
      </p:sp>
    </p:spTree>
    <p:extLst>
      <p:ext uri="{BB962C8B-B14F-4D97-AF65-F5344CB8AC3E}">
        <p14:creationId xmlns:p14="http://schemas.microsoft.com/office/powerpoint/2010/main" val="545821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1 column text + image + caption">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3328828" y="1746137"/>
            <a:ext cx="8507575" cy="3744496"/>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3328828" y="5568098"/>
            <a:ext cx="8507573"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10"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1" name="Title 1">
            <a:extLst>
              <a:ext uri="{FF2B5EF4-FFF2-40B4-BE49-F238E27FC236}">
                <a16:creationId xmlns:a16="http://schemas.microsoft.com/office/drawing/2014/main" id="{9D267E66-5F9D-A043-9D95-FB12DB25D3E1}"/>
              </a:ext>
            </a:extLst>
          </p:cNvPr>
          <p:cNvSpPr>
            <a:spLocks noGrp="1"/>
          </p:cNvSpPr>
          <p:nvPr>
            <p:ph type="title" hasCustomPrompt="1"/>
          </p:nvPr>
        </p:nvSpPr>
        <p:spPr>
          <a:xfrm>
            <a:off x="397585" y="1763470"/>
            <a:ext cx="2668172" cy="3923963"/>
          </a:xfrm>
          <a:prstGeom prst="rect">
            <a:avLst/>
          </a:prstGeom>
        </p:spPr>
        <p:txBody>
          <a:bodyPr lIns="0" tIns="0" rIns="0" bIns="0"/>
          <a:lstStyle>
            <a:lvl1pPr>
              <a:defRPr lang="en-US" sz="1867" b="0" i="0" kern="1200" dirty="0">
                <a:solidFill>
                  <a:srgbClr val="1C3D74"/>
                </a:solidFill>
                <a:effectLst/>
                <a:latin typeface="Arial" panose="020B0604020202020204" pitchFamily="34" charset="0"/>
                <a:ea typeface="+mj-ea"/>
                <a:cs typeface="Arial" panose="020B0604020202020204" pitchFamily="34" charset="0"/>
              </a:defRPr>
            </a:lvl1pPr>
          </a:lstStyle>
          <a:p>
            <a:r>
              <a:rPr lang="en-US"/>
              <a:t>Click to edit Master title style – Arial Regular 14pt</a:t>
            </a:r>
          </a:p>
        </p:txBody>
      </p:sp>
    </p:spTree>
    <p:extLst>
      <p:ext uri="{BB962C8B-B14F-4D97-AF65-F5344CB8AC3E}">
        <p14:creationId xmlns:p14="http://schemas.microsoft.com/office/powerpoint/2010/main" val="2996275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hero image +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383120" y="1763469"/>
            <a:ext cx="11438467" cy="3723068"/>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383120" y="5570602"/>
            <a:ext cx="11438467"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
        <p:nvSpPr>
          <p:cNvPr id="12"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2375371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ro image + captio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372534" y="334436"/>
            <a:ext cx="11463868" cy="515619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383120" y="5570602"/>
            <a:ext cx="11438467"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12" indent="0">
              <a:buNone/>
              <a:defRPr sz="1333">
                <a:solidFill>
                  <a:schemeClr val="accent5"/>
                </a:solidFill>
                <a:latin typeface="Channel 4 Chadwick" pitchFamily="2" charset="77"/>
              </a:defRPr>
            </a:lvl2pPr>
            <a:lvl3pPr marL="914423" indent="0">
              <a:buNone/>
              <a:defRPr sz="1333">
                <a:solidFill>
                  <a:schemeClr val="accent5"/>
                </a:solidFill>
                <a:latin typeface="Channel 4 Chadwick" pitchFamily="2" charset="77"/>
              </a:defRPr>
            </a:lvl3pPr>
            <a:lvl4pPr marL="1371635" indent="0">
              <a:buNone/>
              <a:defRPr sz="1333">
                <a:solidFill>
                  <a:schemeClr val="accent5"/>
                </a:solidFill>
                <a:latin typeface="Channel 4 Chadwick" pitchFamily="2" charset="77"/>
              </a:defRPr>
            </a:lvl4pPr>
            <a:lvl5pPr marL="1828845" indent="0">
              <a:buNone/>
              <a:defRPr sz="1333">
                <a:solidFill>
                  <a:schemeClr val="accent5"/>
                </a:solidFill>
                <a:latin typeface="Channel 4 Chadwick" pitchFamily="2" charset="77"/>
              </a:defRPr>
            </a:lvl5pPr>
          </a:lstStyle>
          <a:p>
            <a:pPr lvl="0"/>
            <a:r>
              <a:rPr lang="en-US"/>
              <a:t>Click to edit caption: Arial Regular 10pt</a:t>
            </a:r>
          </a:p>
        </p:txBody>
      </p:sp>
    </p:spTree>
    <p:extLst>
      <p:ext uri="{BB962C8B-B14F-4D97-AF65-F5344CB8AC3E}">
        <p14:creationId xmlns:p14="http://schemas.microsoft.com/office/powerpoint/2010/main" val="3081749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0557C50-0B31-9348-AF2A-301002B74889}"/>
              </a:ext>
            </a:extLst>
          </p:cNvPr>
          <p:cNvGrpSpPr/>
          <p:nvPr userDrawn="1"/>
        </p:nvGrpSpPr>
        <p:grpSpPr>
          <a:xfrm>
            <a:off x="271312" y="1646201"/>
            <a:ext cx="2959567" cy="1863187"/>
            <a:chOff x="1985262" y="1786188"/>
            <a:chExt cx="3594613" cy="2670746"/>
          </a:xfrm>
        </p:grpSpPr>
        <p:sp>
          <p:nvSpPr>
            <p:cNvPr id="36" name="TextBox 35">
              <a:extLst>
                <a:ext uri="{FF2B5EF4-FFF2-40B4-BE49-F238E27FC236}">
                  <a16:creationId xmlns:a16="http://schemas.microsoft.com/office/drawing/2014/main" id="{B0759468-3783-DD45-AC2F-7E3842278B7D}"/>
                </a:ext>
              </a:extLst>
            </p:cNvPr>
            <p:cNvSpPr txBox="1"/>
            <p:nvPr/>
          </p:nvSpPr>
          <p:spPr>
            <a:xfrm>
              <a:off x="2401824" y="1786188"/>
              <a:ext cx="2677754" cy="1426745"/>
            </a:xfrm>
            <a:prstGeom prst="rect">
              <a:avLst/>
            </a:prstGeom>
            <a:noFill/>
          </p:spPr>
          <p:txBody>
            <a:bodyPr wrap="square" rtlCol="0">
              <a:spAutoFit/>
            </a:bodyPr>
            <a:lstStyle/>
            <a:p>
              <a:pPr algn="ctr"/>
              <a:r>
                <a:rPr lang="en-US" sz="5868" b="1">
                  <a:solidFill>
                    <a:srgbClr val="2DB8C5"/>
                  </a:solidFill>
                  <a:latin typeface="Arial" panose="020B0604020202020204" pitchFamily="34" charset="0"/>
                  <a:cs typeface="Arial" panose="020B0604020202020204" pitchFamily="34" charset="0"/>
                </a:rPr>
                <a:t>19%</a:t>
              </a:r>
            </a:p>
          </p:txBody>
        </p:sp>
        <p:cxnSp>
          <p:nvCxnSpPr>
            <p:cNvPr id="37" name="Straight Connector 36">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2DB8C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D3155A-02B7-9146-95B9-2D706BFA7810}"/>
                </a:ext>
              </a:extLst>
            </p:cNvPr>
            <p:cNvSpPr txBox="1"/>
            <p:nvPr/>
          </p:nvSpPr>
          <p:spPr>
            <a:xfrm>
              <a:off x="1985262" y="3500870"/>
              <a:ext cx="3594613" cy="956064"/>
            </a:xfrm>
            <a:prstGeom prst="rect">
              <a:avLst/>
            </a:prstGeom>
            <a:noFill/>
          </p:spPr>
          <p:txBody>
            <a:bodyPr wrap="square" rtlCol="0">
              <a:spAutoFit/>
            </a:bodyPr>
            <a:lstStyle/>
            <a:p>
              <a:pPr algn="ctr"/>
              <a:r>
                <a:rPr lang="en-US" sz="1867">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2" name="Group 51">
            <a:extLst>
              <a:ext uri="{FF2B5EF4-FFF2-40B4-BE49-F238E27FC236}">
                <a16:creationId xmlns:a16="http://schemas.microsoft.com/office/drawing/2014/main" id="{D0557C50-0B31-9348-AF2A-301002B74889}"/>
              </a:ext>
            </a:extLst>
          </p:cNvPr>
          <p:cNvGrpSpPr/>
          <p:nvPr userDrawn="1"/>
        </p:nvGrpSpPr>
        <p:grpSpPr>
          <a:xfrm>
            <a:off x="4399242" y="1614209"/>
            <a:ext cx="2875319" cy="1863187"/>
            <a:chOff x="1985262" y="1786188"/>
            <a:chExt cx="3594613" cy="2670746"/>
          </a:xfrm>
        </p:grpSpPr>
        <p:sp>
          <p:nvSpPr>
            <p:cNvPr id="53" name="TextBox 52">
              <a:extLst>
                <a:ext uri="{FF2B5EF4-FFF2-40B4-BE49-F238E27FC236}">
                  <a16:creationId xmlns:a16="http://schemas.microsoft.com/office/drawing/2014/main" id="{B0759468-3783-DD45-AC2F-7E3842278B7D}"/>
                </a:ext>
              </a:extLst>
            </p:cNvPr>
            <p:cNvSpPr txBox="1"/>
            <p:nvPr/>
          </p:nvSpPr>
          <p:spPr>
            <a:xfrm>
              <a:off x="2401825" y="1786188"/>
              <a:ext cx="2677755" cy="1426745"/>
            </a:xfrm>
            <a:prstGeom prst="rect">
              <a:avLst/>
            </a:prstGeom>
            <a:noFill/>
          </p:spPr>
          <p:txBody>
            <a:bodyPr wrap="square" rtlCol="0">
              <a:spAutoFit/>
            </a:bodyPr>
            <a:lstStyle/>
            <a:p>
              <a:pPr algn="ctr"/>
              <a:r>
                <a:rPr lang="en-US" sz="5868" b="1">
                  <a:solidFill>
                    <a:srgbClr val="8D3786"/>
                  </a:solidFill>
                  <a:latin typeface="Arial" panose="020B0604020202020204" pitchFamily="34" charset="0"/>
                  <a:cs typeface="Arial" panose="020B0604020202020204" pitchFamily="34" charset="0"/>
                </a:rPr>
                <a:t>19%</a:t>
              </a:r>
            </a:p>
          </p:txBody>
        </p:sp>
        <p:cxnSp>
          <p:nvCxnSpPr>
            <p:cNvPr id="54" name="Straight Connector 53">
              <a:extLst>
                <a:ext uri="{FF2B5EF4-FFF2-40B4-BE49-F238E27FC236}">
                  <a16:creationId xmlns:a16="http://schemas.microsoft.com/office/drawing/2014/main" id="{7499D1F6-6F64-E045-A629-F16A8AF17DEB}"/>
                </a:ext>
              </a:extLst>
            </p:cNvPr>
            <p:cNvCxnSpPr/>
            <p:nvPr/>
          </p:nvCxnSpPr>
          <p:spPr>
            <a:xfrm flipV="1">
              <a:off x="2114979" y="3256871"/>
              <a:ext cx="3407806" cy="10321"/>
            </a:xfrm>
            <a:prstGeom prst="line">
              <a:avLst/>
            </a:prstGeom>
            <a:ln w="28575">
              <a:solidFill>
                <a:srgbClr val="8D378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9D3155A-02B7-9146-95B9-2D706BFA7810}"/>
                </a:ext>
              </a:extLst>
            </p:cNvPr>
            <p:cNvSpPr txBox="1"/>
            <p:nvPr/>
          </p:nvSpPr>
          <p:spPr>
            <a:xfrm>
              <a:off x="1985262" y="3500870"/>
              <a:ext cx="3594613" cy="956064"/>
            </a:xfrm>
            <a:prstGeom prst="rect">
              <a:avLst/>
            </a:prstGeom>
            <a:noFill/>
          </p:spPr>
          <p:txBody>
            <a:bodyPr wrap="square" rtlCol="0">
              <a:spAutoFit/>
            </a:bodyPr>
            <a:lstStyle/>
            <a:p>
              <a:pPr algn="ctr"/>
              <a:r>
                <a:rPr lang="en-US" sz="1867">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6" name="Group 55">
            <a:extLst>
              <a:ext uri="{FF2B5EF4-FFF2-40B4-BE49-F238E27FC236}">
                <a16:creationId xmlns:a16="http://schemas.microsoft.com/office/drawing/2014/main" id="{D0557C50-0B31-9348-AF2A-301002B74889}"/>
              </a:ext>
            </a:extLst>
          </p:cNvPr>
          <p:cNvGrpSpPr/>
          <p:nvPr userDrawn="1"/>
        </p:nvGrpSpPr>
        <p:grpSpPr>
          <a:xfrm>
            <a:off x="8527170" y="1614209"/>
            <a:ext cx="2912991" cy="1863187"/>
            <a:chOff x="1985262" y="1786188"/>
            <a:chExt cx="3594613" cy="2670746"/>
          </a:xfrm>
        </p:grpSpPr>
        <p:sp>
          <p:nvSpPr>
            <p:cNvPr id="57" name="TextBox 56">
              <a:extLst>
                <a:ext uri="{FF2B5EF4-FFF2-40B4-BE49-F238E27FC236}">
                  <a16:creationId xmlns:a16="http://schemas.microsoft.com/office/drawing/2014/main" id="{B0759468-3783-DD45-AC2F-7E3842278B7D}"/>
                </a:ext>
              </a:extLst>
            </p:cNvPr>
            <p:cNvSpPr txBox="1"/>
            <p:nvPr/>
          </p:nvSpPr>
          <p:spPr>
            <a:xfrm>
              <a:off x="2401825" y="1786188"/>
              <a:ext cx="2677754" cy="1426745"/>
            </a:xfrm>
            <a:prstGeom prst="rect">
              <a:avLst/>
            </a:prstGeom>
            <a:noFill/>
          </p:spPr>
          <p:txBody>
            <a:bodyPr wrap="square" rtlCol="0">
              <a:spAutoFit/>
            </a:bodyPr>
            <a:lstStyle/>
            <a:p>
              <a:pPr algn="ctr"/>
              <a:r>
                <a:rPr lang="en-US" sz="5868" b="1">
                  <a:solidFill>
                    <a:srgbClr val="10746A"/>
                  </a:solidFill>
                  <a:latin typeface="Arial" panose="020B0604020202020204" pitchFamily="34" charset="0"/>
                  <a:cs typeface="Arial" panose="020B0604020202020204" pitchFamily="34" charset="0"/>
                </a:rPr>
                <a:t>19%</a:t>
              </a:r>
            </a:p>
          </p:txBody>
        </p:sp>
        <p:cxnSp>
          <p:nvCxnSpPr>
            <p:cNvPr id="58" name="Straight Connector 57">
              <a:extLst>
                <a:ext uri="{FF2B5EF4-FFF2-40B4-BE49-F238E27FC236}">
                  <a16:creationId xmlns:a16="http://schemas.microsoft.com/office/drawing/2014/main" id="{7499D1F6-6F64-E045-A629-F16A8AF17DEB}"/>
                </a:ext>
              </a:extLst>
            </p:cNvPr>
            <p:cNvCxnSpPr/>
            <p:nvPr/>
          </p:nvCxnSpPr>
          <p:spPr>
            <a:xfrm flipV="1">
              <a:off x="2114979" y="3256871"/>
              <a:ext cx="3407804" cy="10321"/>
            </a:xfrm>
            <a:prstGeom prst="line">
              <a:avLst/>
            </a:prstGeom>
            <a:ln w="28575">
              <a:solidFill>
                <a:srgbClr val="10746A"/>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9D3155A-02B7-9146-95B9-2D706BFA7810}"/>
                </a:ext>
              </a:extLst>
            </p:cNvPr>
            <p:cNvSpPr txBox="1"/>
            <p:nvPr/>
          </p:nvSpPr>
          <p:spPr>
            <a:xfrm>
              <a:off x="1985262" y="3500870"/>
              <a:ext cx="3594613" cy="956064"/>
            </a:xfrm>
            <a:prstGeom prst="rect">
              <a:avLst/>
            </a:prstGeom>
            <a:noFill/>
          </p:spPr>
          <p:txBody>
            <a:bodyPr wrap="square" rtlCol="0">
              <a:spAutoFit/>
            </a:bodyPr>
            <a:lstStyle/>
            <a:p>
              <a:pPr algn="ctr"/>
              <a:r>
                <a:rPr lang="en-US" sz="1867">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0" name="Group 59">
            <a:extLst>
              <a:ext uri="{FF2B5EF4-FFF2-40B4-BE49-F238E27FC236}">
                <a16:creationId xmlns:a16="http://schemas.microsoft.com/office/drawing/2014/main" id="{D0557C50-0B31-9348-AF2A-301002B74889}"/>
              </a:ext>
            </a:extLst>
          </p:cNvPr>
          <p:cNvGrpSpPr/>
          <p:nvPr userDrawn="1"/>
        </p:nvGrpSpPr>
        <p:grpSpPr>
          <a:xfrm>
            <a:off x="2401187" y="3714187"/>
            <a:ext cx="3024252" cy="1863187"/>
            <a:chOff x="1985262" y="1786188"/>
            <a:chExt cx="3594613" cy="2670746"/>
          </a:xfrm>
        </p:grpSpPr>
        <p:sp>
          <p:nvSpPr>
            <p:cNvPr id="61" name="TextBox 60">
              <a:extLst>
                <a:ext uri="{FF2B5EF4-FFF2-40B4-BE49-F238E27FC236}">
                  <a16:creationId xmlns:a16="http://schemas.microsoft.com/office/drawing/2014/main" id="{B0759468-3783-DD45-AC2F-7E3842278B7D}"/>
                </a:ext>
              </a:extLst>
            </p:cNvPr>
            <p:cNvSpPr txBox="1"/>
            <p:nvPr/>
          </p:nvSpPr>
          <p:spPr>
            <a:xfrm>
              <a:off x="2401826" y="1786188"/>
              <a:ext cx="2677754" cy="1426745"/>
            </a:xfrm>
            <a:prstGeom prst="rect">
              <a:avLst/>
            </a:prstGeom>
            <a:noFill/>
          </p:spPr>
          <p:txBody>
            <a:bodyPr wrap="square" rtlCol="0">
              <a:spAutoFit/>
            </a:bodyPr>
            <a:lstStyle/>
            <a:p>
              <a:pPr algn="ctr"/>
              <a:r>
                <a:rPr lang="en-US" sz="5868" b="1">
                  <a:solidFill>
                    <a:srgbClr val="F18500"/>
                  </a:solidFill>
                  <a:latin typeface="Arial" panose="020B0604020202020204" pitchFamily="34" charset="0"/>
                  <a:cs typeface="Arial" panose="020B0604020202020204" pitchFamily="34" charset="0"/>
                </a:rPr>
                <a:t>19%</a:t>
              </a:r>
            </a:p>
          </p:txBody>
        </p:sp>
        <p:cxnSp>
          <p:nvCxnSpPr>
            <p:cNvPr id="62" name="Straight Connector 61">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F185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9D3155A-02B7-9146-95B9-2D706BFA7810}"/>
                </a:ext>
              </a:extLst>
            </p:cNvPr>
            <p:cNvSpPr txBox="1"/>
            <p:nvPr/>
          </p:nvSpPr>
          <p:spPr>
            <a:xfrm>
              <a:off x="1985262" y="3500870"/>
              <a:ext cx="3594613" cy="956064"/>
            </a:xfrm>
            <a:prstGeom prst="rect">
              <a:avLst/>
            </a:prstGeom>
            <a:noFill/>
          </p:spPr>
          <p:txBody>
            <a:bodyPr wrap="square" rtlCol="0">
              <a:spAutoFit/>
            </a:bodyPr>
            <a:lstStyle/>
            <a:p>
              <a:pPr algn="ctr"/>
              <a:r>
                <a:rPr lang="en-US" sz="1867">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4" name="Group 63">
            <a:extLst>
              <a:ext uri="{FF2B5EF4-FFF2-40B4-BE49-F238E27FC236}">
                <a16:creationId xmlns:a16="http://schemas.microsoft.com/office/drawing/2014/main" id="{D0557C50-0B31-9348-AF2A-301002B74889}"/>
              </a:ext>
            </a:extLst>
          </p:cNvPr>
          <p:cNvGrpSpPr/>
          <p:nvPr userDrawn="1"/>
        </p:nvGrpSpPr>
        <p:grpSpPr>
          <a:xfrm>
            <a:off x="6599512" y="3714187"/>
            <a:ext cx="3052488" cy="1863187"/>
            <a:chOff x="1985262" y="1786188"/>
            <a:chExt cx="3594613" cy="2670746"/>
          </a:xfrm>
        </p:grpSpPr>
        <p:sp>
          <p:nvSpPr>
            <p:cNvPr id="65" name="TextBox 64">
              <a:extLst>
                <a:ext uri="{FF2B5EF4-FFF2-40B4-BE49-F238E27FC236}">
                  <a16:creationId xmlns:a16="http://schemas.microsoft.com/office/drawing/2014/main" id="{B0759468-3783-DD45-AC2F-7E3842278B7D}"/>
                </a:ext>
              </a:extLst>
            </p:cNvPr>
            <p:cNvSpPr txBox="1"/>
            <p:nvPr/>
          </p:nvSpPr>
          <p:spPr>
            <a:xfrm>
              <a:off x="2401825" y="1786188"/>
              <a:ext cx="2677753" cy="1426745"/>
            </a:xfrm>
            <a:prstGeom prst="rect">
              <a:avLst/>
            </a:prstGeom>
            <a:noFill/>
          </p:spPr>
          <p:txBody>
            <a:bodyPr wrap="square" rtlCol="0">
              <a:spAutoFit/>
            </a:bodyPr>
            <a:lstStyle/>
            <a:p>
              <a:pPr algn="ctr"/>
              <a:r>
                <a:rPr lang="en-US" sz="5868" b="1">
                  <a:solidFill>
                    <a:srgbClr val="73B82B"/>
                  </a:solidFill>
                  <a:latin typeface="Arial" panose="020B0604020202020204" pitchFamily="34" charset="0"/>
                  <a:cs typeface="Arial" panose="020B0604020202020204" pitchFamily="34" charset="0"/>
                </a:rPr>
                <a:t>19%</a:t>
              </a:r>
            </a:p>
          </p:txBody>
        </p:sp>
        <p:cxnSp>
          <p:nvCxnSpPr>
            <p:cNvPr id="66" name="Straight Connector 65">
              <a:extLst>
                <a:ext uri="{FF2B5EF4-FFF2-40B4-BE49-F238E27FC236}">
                  <a16:creationId xmlns:a16="http://schemas.microsoft.com/office/drawing/2014/main" id="{7499D1F6-6F64-E045-A629-F16A8AF17DEB}"/>
                </a:ext>
              </a:extLst>
            </p:cNvPr>
            <p:cNvCxnSpPr/>
            <p:nvPr/>
          </p:nvCxnSpPr>
          <p:spPr>
            <a:xfrm flipV="1">
              <a:off x="2114979" y="3271937"/>
              <a:ext cx="3407805" cy="10321"/>
            </a:xfrm>
            <a:prstGeom prst="line">
              <a:avLst/>
            </a:prstGeom>
            <a:ln w="28575">
              <a:solidFill>
                <a:srgbClr val="73B82B"/>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D3155A-02B7-9146-95B9-2D706BFA7810}"/>
                </a:ext>
              </a:extLst>
            </p:cNvPr>
            <p:cNvSpPr txBox="1"/>
            <p:nvPr/>
          </p:nvSpPr>
          <p:spPr>
            <a:xfrm>
              <a:off x="1985262" y="3500870"/>
              <a:ext cx="3594613" cy="956064"/>
            </a:xfrm>
            <a:prstGeom prst="rect">
              <a:avLst/>
            </a:prstGeom>
            <a:noFill/>
          </p:spPr>
          <p:txBody>
            <a:bodyPr wrap="square" rtlCol="0">
              <a:spAutoFit/>
            </a:bodyPr>
            <a:lstStyle/>
            <a:p>
              <a:pPr algn="ctr"/>
              <a:r>
                <a:rPr lang="en-US" sz="1867">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sp>
        <p:nvSpPr>
          <p:cNvPr id="23" name="Content Placeholder 2"/>
          <p:cNvSpPr>
            <a:spLocks noGrp="1"/>
          </p:cNvSpPr>
          <p:nvPr>
            <p:ph sz="quarter" idx="10" hasCustomPrompt="1"/>
          </p:nvPr>
        </p:nvSpPr>
        <p:spPr>
          <a:xfrm>
            <a:off x="248795" y="281462"/>
            <a:ext cx="11562796" cy="1562100"/>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735572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348A56A-D03E-7C4E-AE8E-F896E6A5A11B}"/>
              </a:ext>
            </a:extLst>
          </p:cNvPr>
          <p:cNvGraphicFramePr/>
          <p:nvPr userDrawn="1"/>
        </p:nvGraphicFramePr>
        <p:xfrm>
          <a:off x="3900867" y="1624966"/>
          <a:ext cx="6565077" cy="419890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9" name="Title 1">
            <a:extLst>
              <a:ext uri="{FF2B5EF4-FFF2-40B4-BE49-F238E27FC236}">
                <a16:creationId xmlns:a16="http://schemas.microsoft.com/office/drawing/2014/main" id="{9D267E66-5F9D-A043-9D95-FB12DB25D3E1}"/>
              </a:ext>
            </a:extLst>
          </p:cNvPr>
          <p:cNvSpPr>
            <a:spLocks noGrp="1"/>
          </p:cNvSpPr>
          <p:nvPr>
            <p:ph type="title" hasCustomPrompt="1"/>
          </p:nvPr>
        </p:nvSpPr>
        <p:spPr>
          <a:xfrm>
            <a:off x="397585" y="1763470"/>
            <a:ext cx="2668172" cy="3923963"/>
          </a:xfrm>
          <a:prstGeom prst="rect">
            <a:avLst/>
          </a:prstGeom>
        </p:spPr>
        <p:txBody>
          <a:bodyPr lIns="0" tIns="0" rIns="0" bIns="0"/>
          <a:lstStyle>
            <a:lvl1pPr>
              <a:defRPr lang="en-US" sz="1867" b="0" i="0" kern="1200" dirty="0">
                <a:solidFill>
                  <a:srgbClr val="1C3D74"/>
                </a:solidFill>
                <a:effectLst/>
                <a:latin typeface="Arial" panose="020B0604020202020204" pitchFamily="34" charset="0"/>
                <a:ea typeface="+mj-ea"/>
                <a:cs typeface="Arial" panose="020B0604020202020204" pitchFamily="34" charset="0"/>
              </a:defRPr>
            </a:lvl1pPr>
          </a:lstStyle>
          <a:p>
            <a:r>
              <a:rPr lang="en-US"/>
              <a:t>Click to edit Master title style – Arial Regular 14pt</a:t>
            </a:r>
          </a:p>
        </p:txBody>
      </p:sp>
    </p:spTree>
    <p:extLst>
      <p:ext uri="{BB962C8B-B14F-4D97-AF65-F5344CB8AC3E}">
        <p14:creationId xmlns:p14="http://schemas.microsoft.com/office/powerpoint/2010/main" val="130752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33C7C4-8240-1D49-B4A5-D3132FA3B8A4}"/>
              </a:ext>
            </a:extLst>
          </p:cNvPr>
          <p:cNvSpPr/>
          <p:nvPr/>
        </p:nvSpPr>
        <p:spPr>
          <a:xfrm>
            <a:off x="2" y="6129717"/>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0">
              <a:lnSpc>
                <a:spcPct val="8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253967"/>
              </a:solidFill>
              <a:effectLst/>
              <a:uLnTx/>
              <a:uFillTx/>
              <a:latin typeface="Calibri" panose="020F0502020204030204"/>
              <a:ea typeface="+mn-ea"/>
              <a:cs typeface="+mn-cs"/>
              <a:sym typeface="Trade Gothic LT Std"/>
            </a:endParaRPr>
          </a:p>
        </p:txBody>
      </p:sp>
      <p:pic>
        <p:nvPicPr>
          <p:cNvPr id="5" name="Picture 4">
            <a:extLst>
              <a:ext uri="{FF2B5EF4-FFF2-40B4-BE49-F238E27FC236}">
                <a16:creationId xmlns:a16="http://schemas.microsoft.com/office/drawing/2014/main" id="{C8ECE1C0-325D-C545-90BF-9D2CDBFE6C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92" y="6220611"/>
            <a:ext cx="1871215" cy="500140"/>
          </a:xfrm>
          <a:prstGeom prst="rect">
            <a:avLst/>
          </a:prstGeom>
        </p:spPr>
      </p:pic>
      <p:sp>
        <p:nvSpPr>
          <p:cNvPr id="6" name="Rectangle 5">
            <a:extLst>
              <a:ext uri="{FF2B5EF4-FFF2-40B4-BE49-F238E27FC236}">
                <a16:creationId xmlns:a16="http://schemas.microsoft.com/office/drawing/2014/main" id="{3C6538F9-1918-2140-8578-3520B96E4B17}"/>
              </a:ext>
            </a:extLst>
          </p:cNvPr>
          <p:cNvSpPr/>
          <p:nvPr/>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0">
              <a:lnSpc>
                <a:spcPct val="8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253967"/>
              </a:solidFill>
              <a:effectLst/>
              <a:uLnTx/>
              <a:uFillTx/>
              <a:latin typeface="Calibri" panose="020F0502020204030204"/>
              <a:ea typeface="+mn-ea"/>
              <a:cs typeface="+mn-cs"/>
              <a:sym typeface="Trade Gothic LT Std"/>
            </a:endParaRPr>
          </a:p>
        </p:txBody>
      </p:sp>
      <p:sp>
        <p:nvSpPr>
          <p:cNvPr id="7" name="Text Placeholder 11">
            <a:extLst>
              <a:ext uri="{FF2B5EF4-FFF2-40B4-BE49-F238E27FC236}">
                <a16:creationId xmlns:a16="http://schemas.microsoft.com/office/drawing/2014/main" id="{62296392-260A-0E49-9E75-359D8CE713A5}"/>
              </a:ext>
            </a:extLst>
          </p:cNvPr>
          <p:cNvSpPr>
            <a:spLocks noGrp="1"/>
          </p:cNvSpPr>
          <p:nvPr>
            <p:ph type="body" sz="quarter" idx="12" hasCustomPrompt="1"/>
          </p:nvPr>
        </p:nvSpPr>
        <p:spPr>
          <a:xfrm>
            <a:off x="1336675" y="1943101"/>
            <a:ext cx="9367839" cy="3517175"/>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23" indent="0">
              <a:buNone/>
              <a:defRPr/>
            </a:lvl2pPr>
          </a:lstStyle>
          <a:p>
            <a:pPr lvl="0"/>
            <a:r>
              <a:rPr lang="en-US"/>
              <a:t>[add body or bullet text here]</a:t>
            </a:r>
          </a:p>
        </p:txBody>
      </p:sp>
      <p:sp>
        <p:nvSpPr>
          <p:cNvPr id="8" name="Text Placeholder 6">
            <a:extLst>
              <a:ext uri="{FF2B5EF4-FFF2-40B4-BE49-F238E27FC236}">
                <a16:creationId xmlns:a16="http://schemas.microsoft.com/office/drawing/2014/main" id="{7E77B857-528E-7A4A-8169-ABCFFD72DC8C}"/>
              </a:ext>
            </a:extLst>
          </p:cNvPr>
          <p:cNvSpPr>
            <a:spLocks noGrp="1"/>
          </p:cNvSpPr>
          <p:nvPr>
            <p:ph type="body" sz="quarter" idx="11" hasCustomPrompt="1"/>
          </p:nvPr>
        </p:nvSpPr>
        <p:spPr>
          <a:xfrm>
            <a:off x="1336677" y="519114"/>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23" indent="0">
              <a:buNone/>
              <a:defRPr/>
            </a:lvl2pPr>
          </a:lstStyle>
          <a:p>
            <a:pPr lvl="0"/>
            <a:r>
              <a:rPr lang="en-US"/>
              <a:t>[Heading text]</a:t>
            </a:r>
          </a:p>
        </p:txBody>
      </p:sp>
    </p:spTree>
    <p:extLst>
      <p:ext uri="{BB962C8B-B14F-4D97-AF65-F5344CB8AC3E}">
        <p14:creationId xmlns:p14="http://schemas.microsoft.com/office/powerpoint/2010/main" val="3674484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slide 3">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DE844C2-66A4-7347-BB76-EF1AA2EFEA89}"/>
              </a:ext>
            </a:extLst>
          </p:cNvPr>
          <p:cNvGraphicFramePr/>
          <p:nvPr userDrawn="1"/>
        </p:nvGraphicFramePr>
        <p:xfrm>
          <a:off x="4506931" y="1679387"/>
          <a:ext cx="6671352" cy="4394340"/>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9" name="Title 1">
            <a:extLst>
              <a:ext uri="{FF2B5EF4-FFF2-40B4-BE49-F238E27FC236}">
                <a16:creationId xmlns:a16="http://schemas.microsoft.com/office/drawing/2014/main" id="{9D267E66-5F9D-A043-9D95-FB12DB25D3E1}"/>
              </a:ext>
            </a:extLst>
          </p:cNvPr>
          <p:cNvSpPr>
            <a:spLocks noGrp="1"/>
          </p:cNvSpPr>
          <p:nvPr>
            <p:ph type="title" hasCustomPrompt="1"/>
          </p:nvPr>
        </p:nvSpPr>
        <p:spPr>
          <a:xfrm>
            <a:off x="397585" y="1763470"/>
            <a:ext cx="2668172" cy="3923963"/>
          </a:xfrm>
          <a:prstGeom prst="rect">
            <a:avLst/>
          </a:prstGeom>
        </p:spPr>
        <p:txBody>
          <a:bodyPr lIns="0" tIns="0" rIns="0" bIns="0"/>
          <a:lstStyle>
            <a:lvl1pPr>
              <a:defRPr lang="en-US" sz="1867" b="0" i="0" kern="1200" dirty="0">
                <a:solidFill>
                  <a:srgbClr val="1C3D74"/>
                </a:solidFill>
                <a:effectLst/>
                <a:latin typeface="Arial" panose="020B0604020202020204" pitchFamily="34" charset="0"/>
                <a:ea typeface="+mj-ea"/>
                <a:cs typeface="Arial" panose="020B0604020202020204" pitchFamily="34" charset="0"/>
              </a:defRPr>
            </a:lvl1pPr>
          </a:lstStyle>
          <a:p>
            <a:r>
              <a:rPr lang="en-US"/>
              <a:t>Click to edit Master title style – Arial Regular 14pt</a:t>
            </a:r>
          </a:p>
        </p:txBody>
      </p:sp>
    </p:spTree>
    <p:extLst>
      <p:ext uri="{BB962C8B-B14F-4D97-AF65-F5344CB8AC3E}">
        <p14:creationId xmlns:p14="http://schemas.microsoft.com/office/powerpoint/2010/main" val="15422114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8E69A5-8A32-3B48-8662-8A79DC2E0921}"/>
              </a:ext>
            </a:extLst>
          </p:cNvPr>
          <p:cNvGraphicFramePr/>
          <p:nvPr userDrawn="1"/>
        </p:nvGraphicFramePr>
        <p:xfrm>
          <a:off x="3448742" y="1612473"/>
          <a:ext cx="7739935" cy="4036651"/>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9" name="Title 1">
            <a:extLst>
              <a:ext uri="{FF2B5EF4-FFF2-40B4-BE49-F238E27FC236}">
                <a16:creationId xmlns:a16="http://schemas.microsoft.com/office/drawing/2014/main" id="{9D267E66-5F9D-A043-9D95-FB12DB25D3E1}"/>
              </a:ext>
            </a:extLst>
          </p:cNvPr>
          <p:cNvSpPr>
            <a:spLocks noGrp="1"/>
          </p:cNvSpPr>
          <p:nvPr>
            <p:ph type="title" hasCustomPrompt="1"/>
          </p:nvPr>
        </p:nvSpPr>
        <p:spPr>
          <a:xfrm>
            <a:off x="397585" y="1763470"/>
            <a:ext cx="2668172" cy="3923963"/>
          </a:xfrm>
          <a:prstGeom prst="rect">
            <a:avLst/>
          </a:prstGeom>
        </p:spPr>
        <p:txBody>
          <a:bodyPr lIns="0" tIns="0" rIns="0" bIns="0"/>
          <a:lstStyle>
            <a:lvl1pPr>
              <a:defRPr lang="en-US" sz="1867" b="0" i="0" kern="1200" dirty="0">
                <a:solidFill>
                  <a:srgbClr val="1C3D74"/>
                </a:solidFill>
                <a:effectLst/>
                <a:latin typeface="Arial" panose="020B0604020202020204" pitchFamily="34" charset="0"/>
                <a:ea typeface="+mj-ea"/>
                <a:cs typeface="Arial" panose="020B0604020202020204" pitchFamily="34" charset="0"/>
              </a:defRPr>
            </a:lvl1pPr>
          </a:lstStyle>
          <a:p>
            <a:r>
              <a:rPr lang="en-US"/>
              <a:t>Click to edit Master title style – Arial Regular 14pt</a:t>
            </a:r>
          </a:p>
        </p:txBody>
      </p:sp>
    </p:spTree>
    <p:extLst>
      <p:ext uri="{BB962C8B-B14F-4D97-AF65-F5344CB8AC3E}">
        <p14:creationId xmlns:p14="http://schemas.microsoft.com/office/powerpoint/2010/main" val="2763925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ntent slide 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AFD6674-8208-4117-92B8-8BA50FAB180F}"/>
              </a:ext>
            </a:extLst>
          </p:cNvPr>
          <p:cNvGraphicFramePr>
            <a:graphicFrameLocks noGrp="1"/>
          </p:cNvGraphicFramePr>
          <p:nvPr userDrawn="1"/>
        </p:nvGraphicFramePr>
        <p:xfrm>
          <a:off x="383117" y="2252871"/>
          <a:ext cx="9516258" cy="1475124"/>
        </p:xfrm>
        <a:graphic>
          <a:graphicData uri="http://schemas.openxmlformats.org/drawingml/2006/table">
            <a:tbl>
              <a:tblPr firstRow="1" bandRow="1">
                <a:tableStyleId>{5C22544A-7EE6-4342-B048-85BDC9FD1C3A}</a:tableStyleId>
              </a:tblPr>
              <a:tblGrid>
                <a:gridCol w="1586043">
                  <a:extLst>
                    <a:ext uri="{9D8B030D-6E8A-4147-A177-3AD203B41FA5}">
                      <a16:colId xmlns:a16="http://schemas.microsoft.com/office/drawing/2014/main" val="3822116847"/>
                    </a:ext>
                  </a:extLst>
                </a:gridCol>
                <a:gridCol w="1586043">
                  <a:extLst>
                    <a:ext uri="{9D8B030D-6E8A-4147-A177-3AD203B41FA5}">
                      <a16:colId xmlns:a16="http://schemas.microsoft.com/office/drawing/2014/main" val="1796008628"/>
                    </a:ext>
                  </a:extLst>
                </a:gridCol>
                <a:gridCol w="1586043">
                  <a:extLst>
                    <a:ext uri="{9D8B030D-6E8A-4147-A177-3AD203B41FA5}">
                      <a16:colId xmlns:a16="http://schemas.microsoft.com/office/drawing/2014/main" val="3879958063"/>
                    </a:ext>
                  </a:extLst>
                </a:gridCol>
                <a:gridCol w="1586043">
                  <a:extLst>
                    <a:ext uri="{9D8B030D-6E8A-4147-A177-3AD203B41FA5}">
                      <a16:colId xmlns:a16="http://schemas.microsoft.com/office/drawing/2014/main" val="3650332254"/>
                    </a:ext>
                  </a:extLst>
                </a:gridCol>
                <a:gridCol w="1586043">
                  <a:extLst>
                    <a:ext uri="{9D8B030D-6E8A-4147-A177-3AD203B41FA5}">
                      <a16:colId xmlns:a16="http://schemas.microsoft.com/office/drawing/2014/main" val="3035283889"/>
                    </a:ext>
                  </a:extLst>
                </a:gridCol>
                <a:gridCol w="1586043">
                  <a:extLst>
                    <a:ext uri="{9D8B030D-6E8A-4147-A177-3AD203B41FA5}">
                      <a16:colId xmlns:a16="http://schemas.microsoft.com/office/drawing/2014/main" val="2593290401"/>
                    </a:ext>
                  </a:extLst>
                </a:gridCol>
              </a:tblGrid>
              <a:tr h="368781">
                <a:tc>
                  <a:txBody>
                    <a:bodyPr/>
                    <a:lstStyle/>
                    <a:p>
                      <a:pPr algn="ctr"/>
                      <a:r>
                        <a:rPr lang="en-US" sz="800" b="0" i="0">
                          <a:latin typeface="FS Sally Trial Medium" panose="02000503070000020004" pitchFamily="2" charset="77"/>
                        </a:rPr>
                        <a:t>XXXXXXXXXXXXX</a:t>
                      </a: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S Sally Trial Medium" panose="02000503070000020004" pitchFamily="2" charset="77"/>
                          <a:ea typeface="+mn-ea"/>
                          <a:cs typeface="+mn-cs"/>
                        </a:rPr>
                        <a:t>XXXXXXXXXXXX</a:t>
                      </a:r>
                      <a:endParaRPr lang="en-US" sz="1200"/>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S Sally Trial Medium" panose="02000503070000020004" pitchFamily="2" charset="77"/>
                          <a:ea typeface="+mn-ea"/>
                          <a:cs typeface="+mn-cs"/>
                        </a:rPr>
                        <a:t>XXXXXXXXXXXXX</a:t>
                      </a:r>
                      <a:endParaRPr kumimoji="0" lang="en-US" sz="1200" b="1" i="0" u="none" strike="noStrike" kern="1200" cap="none" spc="0" normalizeH="0" baseline="0" noProof="0">
                        <a:ln>
                          <a:noFill/>
                        </a:ln>
                        <a:solidFill>
                          <a:prstClr val="white"/>
                        </a:solidFill>
                        <a:effectLst/>
                        <a:uLnTx/>
                        <a:uFillTx/>
                        <a:latin typeface="+mn-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S Sally Trial Medium" panose="02000503070000020004" pitchFamily="2" charset="77"/>
                          <a:ea typeface="+mn-ea"/>
                          <a:cs typeface="+mn-cs"/>
                        </a:rPr>
                        <a:t>XXXXXXXXXXXXX</a:t>
                      </a:r>
                      <a:endParaRPr kumimoji="0" lang="en-US" sz="1200" b="1" i="0" u="none" strike="noStrike" kern="1200" cap="none" spc="0" normalizeH="0" baseline="0" noProof="0">
                        <a:ln>
                          <a:noFill/>
                        </a:ln>
                        <a:solidFill>
                          <a:prstClr val="white"/>
                        </a:solidFill>
                        <a:effectLst/>
                        <a:uLnTx/>
                        <a:uFillTx/>
                        <a:latin typeface="+mn-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S Sally Trial Medium" panose="02000503070000020004" pitchFamily="2" charset="77"/>
                          <a:ea typeface="+mn-ea"/>
                          <a:cs typeface="+mn-cs"/>
                        </a:rPr>
                        <a:t>XXXXXXXXXXXXX</a:t>
                      </a:r>
                      <a:endParaRPr kumimoji="0" lang="en-US" sz="1200" b="1" i="0" u="none" strike="noStrike" kern="1200" cap="none" spc="0" normalizeH="0" baseline="0" noProof="0">
                        <a:ln>
                          <a:noFill/>
                        </a:ln>
                        <a:solidFill>
                          <a:prstClr val="white"/>
                        </a:solidFill>
                        <a:effectLst/>
                        <a:uLnTx/>
                        <a:uFillTx/>
                        <a:latin typeface="+mn-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S Sally Trial Medium" panose="02000503070000020004" pitchFamily="2" charset="77"/>
                          <a:ea typeface="+mn-ea"/>
                          <a:cs typeface="+mn-cs"/>
                        </a:rPr>
                        <a:t>XXXXXXXXXXXXX</a:t>
                      </a:r>
                      <a:endParaRPr kumimoji="0" lang="en-US" sz="1200" b="1" i="0" u="none" strike="noStrike" kern="1200" cap="none" spc="0" normalizeH="0" baseline="0" noProof="0">
                        <a:ln>
                          <a:noFill/>
                        </a:ln>
                        <a:solidFill>
                          <a:prstClr val="white"/>
                        </a:solidFill>
                        <a:effectLst/>
                        <a:uLnTx/>
                        <a:uFillTx/>
                        <a:latin typeface="+mn-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extLst>
                  <a:ext uri="{0D108BD9-81ED-4DB2-BD59-A6C34878D82A}">
                    <a16:rowId xmlns:a16="http://schemas.microsoft.com/office/drawing/2014/main" val="1577180098"/>
                  </a:ext>
                </a:extLst>
              </a:tr>
              <a:tr h="368781">
                <a:tc>
                  <a:txBody>
                    <a:bodyPr/>
                    <a:lstStyle/>
                    <a:p>
                      <a:pPr algn="ct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988255196"/>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3377887121"/>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algn="ct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2157991891"/>
                  </a:ext>
                </a:extLst>
              </a:tr>
            </a:tbl>
          </a:graphicData>
        </a:graphic>
      </p:graphicFrame>
      <p:graphicFrame>
        <p:nvGraphicFramePr>
          <p:cNvPr id="6" name="Table 5">
            <a:extLst>
              <a:ext uri="{FF2B5EF4-FFF2-40B4-BE49-F238E27FC236}">
                <a16:creationId xmlns:a16="http://schemas.microsoft.com/office/drawing/2014/main" id="{485AC98B-3184-4158-8DB1-FD0896BAEA5C}"/>
              </a:ext>
            </a:extLst>
          </p:cNvPr>
          <p:cNvGraphicFramePr>
            <a:graphicFrameLocks noGrp="1"/>
          </p:cNvGraphicFramePr>
          <p:nvPr userDrawn="1"/>
        </p:nvGraphicFramePr>
        <p:xfrm>
          <a:off x="383117" y="4205070"/>
          <a:ext cx="9516258" cy="1475124"/>
        </p:xfrm>
        <a:graphic>
          <a:graphicData uri="http://schemas.openxmlformats.org/drawingml/2006/table">
            <a:tbl>
              <a:tblPr firstRow="1" bandRow="1">
                <a:tableStyleId>{5C22544A-7EE6-4342-B048-85BDC9FD1C3A}</a:tableStyleId>
              </a:tblPr>
              <a:tblGrid>
                <a:gridCol w="1586043">
                  <a:extLst>
                    <a:ext uri="{9D8B030D-6E8A-4147-A177-3AD203B41FA5}">
                      <a16:colId xmlns:a16="http://schemas.microsoft.com/office/drawing/2014/main" val="3822116847"/>
                    </a:ext>
                  </a:extLst>
                </a:gridCol>
                <a:gridCol w="1586043">
                  <a:extLst>
                    <a:ext uri="{9D8B030D-6E8A-4147-A177-3AD203B41FA5}">
                      <a16:colId xmlns:a16="http://schemas.microsoft.com/office/drawing/2014/main" val="1796008628"/>
                    </a:ext>
                  </a:extLst>
                </a:gridCol>
                <a:gridCol w="1586043">
                  <a:extLst>
                    <a:ext uri="{9D8B030D-6E8A-4147-A177-3AD203B41FA5}">
                      <a16:colId xmlns:a16="http://schemas.microsoft.com/office/drawing/2014/main" val="3879958063"/>
                    </a:ext>
                  </a:extLst>
                </a:gridCol>
                <a:gridCol w="1586043">
                  <a:extLst>
                    <a:ext uri="{9D8B030D-6E8A-4147-A177-3AD203B41FA5}">
                      <a16:colId xmlns:a16="http://schemas.microsoft.com/office/drawing/2014/main" val="3650332254"/>
                    </a:ext>
                  </a:extLst>
                </a:gridCol>
                <a:gridCol w="1586043">
                  <a:extLst>
                    <a:ext uri="{9D8B030D-6E8A-4147-A177-3AD203B41FA5}">
                      <a16:colId xmlns:a16="http://schemas.microsoft.com/office/drawing/2014/main" val="3035283889"/>
                    </a:ext>
                  </a:extLst>
                </a:gridCol>
                <a:gridCol w="1586043">
                  <a:extLst>
                    <a:ext uri="{9D8B030D-6E8A-4147-A177-3AD203B41FA5}">
                      <a16:colId xmlns:a16="http://schemas.microsoft.com/office/drawing/2014/main" val="2593290401"/>
                    </a:ext>
                  </a:extLst>
                </a:gridCol>
              </a:tblGrid>
              <a:tr h="368781">
                <a:tc>
                  <a:txBody>
                    <a:bodyPr/>
                    <a:lstStyle/>
                    <a:p>
                      <a:pPr algn="ctr"/>
                      <a:r>
                        <a:rPr lang="en-US" sz="800" b="0" i="0">
                          <a:latin typeface="FS Sally Trial Medium" panose="02000503070000020004" pitchFamily="2" charset="77"/>
                        </a:rPr>
                        <a:t>XXXXXXXXXXXXX</a:t>
                      </a:r>
                    </a:p>
                  </a:txBody>
                  <a:tcPr marL="43609" marR="43609" marT="65415" marB="65415" anchor="ctr">
                    <a:lnL w="12700" cap="flat" cmpd="sng" algn="ctr">
                      <a:solidFill>
                        <a:srgbClr val="2DB8C5"/>
                      </a:solidFill>
                      <a:prstDash val="solid"/>
                      <a:round/>
                      <a:headEnd type="none" w="med" len="med"/>
                      <a:tailEnd type="none" w="med" len="med"/>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S Sally Trial Medium" panose="02000503070000020004" pitchFamily="2" charset="77"/>
                          <a:ea typeface="+mn-ea"/>
                          <a:cs typeface="+mn-cs"/>
                        </a:rPr>
                        <a:t>XXXXXXXXXXXX</a:t>
                      </a:r>
                      <a:endParaRPr lang="en-US" sz="1200"/>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S Sally Trial Medium" panose="02000503070000020004" pitchFamily="2" charset="77"/>
                          <a:ea typeface="+mn-ea"/>
                          <a:cs typeface="+mn-cs"/>
                        </a:rPr>
                        <a:t>XXXXXXXXXXXXX</a:t>
                      </a:r>
                      <a:endParaRPr kumimoji="0" lang="en-US" sz="1200" b="1" i="0" u="none" strike="noStrike" kern="1200" cap="none" spc="0" normalizeH="0" baseline="0" noProof="0">
                        <a:ln>
                          <a:noFill/>
                        </a:ln>
                        <a:solidFill>
                          <a:prstClr val="white"/>
                        </a:solidFill>
                        <a:effectLst/>
                        <a:uLnTx/>
                        <a:uFillTx/>
                        <a:latin typeface="+mn-lt"/>
                        <a:ea typeface="+mn-ea"/>
                        <a:cs typeface="+mn-cs"/>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S Sally Trial Medium" panose="02000503070000020004" pitchFamily="2" charset="77"/>
                          <a:ea typeface="+mn-ea"/>
                          <a:cs typeface="+mn-cs"/>
                        </a:rPr>
                        <a:t>XXXXXXXXXXXXX</a:t>
                      </a:r>
                      <a:endParaRPr kumimoji="0" lang="en-US" sz="1200" b="1" i="0" u="none" strike="noStrike" kern="1200" cap="none" spc="0" normalizeH="0" baseline="0" noProof="0">
                        <a:ln>
                          <a:noFill/>
                        </a:ln>
                        <a:solidFill>
                          <a:prstClr val="white"/>
                        </a:solidFill>
                        <a:effectLst/>
                        <a:uLnTx/>
                        <a:uFillTx/>
                        <a:latin typeface="+mn-lt"/>
                        <a:ea typeface="+mn-ea"/>
                        <a:cs typeface="+mn-cs"/>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S Sally Trial Medium" panose="02000503070000020004" pitchFamily="2" charset="77"/>
                          <a:ea typeface="+mn-ea"/>
                          <a:cs typeface="+mn-cs"/>
                        </a:rPr>
                        <a:t>XXXXXXXXXXXXX</a:t>
                      </a:r>
                      <a:endParaRPr kumimoji="0" lang="en-US" sz="1200" b="1" i="0" u="none" strike="noStrike" kern="1200" cap="none" spc="0" normalizeH="0" baseline="0" noProof="0">
                        <a:ln>
                          <a:noFill/>
                        </a:ln>
                        <a:solidFill>
                          <a:prstClr val="white"/>
                        </a:solidFill>
                        <a:effectLst/>
                        <a:uLnTx/>
                        <a:uFillTx/>
                        <a:latin typeface="+mn-lt"/>
                        <a:ea typeface="+mn-ea"/>
                        <a:cs typeface="+mn-cs"/>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FS Sally Trial Medium" panose="02000503070000020004" pitchFamily="2" charset="77"/>
                          <a:ea typeface="+mn-ea"/>
                          <a:cs typeface="+mn-cs"/>
                        </a:rPr>
                        <a:t>XXXXXXXXXXXXX</a:t>
                      </a:r>
                      <a:endParaRPr kumimoji="0" lang="en-US" sz="1200" b="1" i="0" u="none" strike="noStrike" kern="1200" cap="none" spc="0" normalizeH="0" baseline="0" noProof="0">
                        <a:ln>
                          <a:noFill/>
                        </a:ln>
                        <a:solidFill>
                          <a:prstClr val="white"/>
                        </a:solidFill>
                        <a:effectLst/>
                        <a:uLnTx/>
                        <a:uFillTx/>
                        <a:latin typeface="+mn-lt"/>
                        <a:ea typeface="+mn-ea"/>
                        <a:cs typeface="+mn-cs"/>
                      </a:endParaRPr>
                    </a:p>
                  </a:txBody>
                  <a:tcPr marL="43609" marR="43609" marT="65415" marB="65415" anchor="ctr">
                    <a:lnL w="12700" cmpd="sng">
                      <a:noFill/>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extLst>
                  <a:ext uri="{0D108BD9-81ED-4DB2-BD59-A6C34878D82A}">
                    <a16:rowId xmlns:a16="http://schemas.microsoft.com/office/drawing/2014/main" val="1577180098"/>
                  </a:ext>
                </a:extLst>
              </a:tr>
              <a:tr h="368781">
                <a:tc>
                  <a:txBody>
                    <a:bodyPr/>
                    <a:lstStyle/>
                    <a:p>
                      <a:pPr algn="ct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8255196"/>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7887121"/>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0" i="0" err="1">
                          <a:solidFill>
                            <a:schemeClr val="tx1"/>
                          </a:solidFill>
                          <a:latin typeface="Frutiger 55 Roman" pitchFamily="2" charset="0"/>
                        </a:rPr>
                        <a:t>xxxxxxxxxx</a:t>
                      </a:r>
                      <a:endParaRPr lang="en-US" sz="800" b="0" i="0">
                        <a:solidFill>
                          <a:schemeClr val="tx1"/>
                        </a:solidFill>
                        <a:latin typeface="Frutiger 55 Roman" pitchFamily="2" charset="0"/>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991891"/>
                  </a:ext>
                </a:extLst>
              </a:tr>
            </a:tbl>
          </a:graphicData>
        </a:graphic>
      </p:graphicFrame>
      <p:sp>
        <p:nvSpPr>
          <p:cNvPr id="10"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1" name="Title 1">
            <a:extLst>
              <a:ext uri="{FF2B5EF4-FFF2-40B4-BE49-F238E27FC236}">
                <a16:creationId xmlns:a16="http://schemas.microsoft.com/office/drawing/2014/main" id="{BC60D497-C13F-6044-A211-40616A07D181}"/>
              </a:ext>
            </a:extLst>
          </p:cNvPr>
          <p:cNvSpPr>
            <a:spLocks noGrp="1"/>
          </p:cNvSpPr>
          <p:nvPr>
            <p:ph type="title" hasCustomPrompt="1"/>
          </p:nvPr>
        </p:nvSpPr>
        <p:spPr>
          <a:xfrm>
            <a:off x="397584" y="1763470"/>
            <a:ext cx="11424000" cy="284315"/>
          </a:xfrm>
          <a:prstGeom prst="rect">
            <a:avLst/>
          </a:prstGeom>
        </p:spPr>
        <p:txBody>
          <a:bodyPr lIns="0" tIns="0" rIns="0" bIns="0"/>
          <a:lstStyle>
            <a:lvl1pPr>
              <a:defRPr sz="1867" b="0" i="0">
                <a:solidFill>
                  <a:schemeClr val="tx2"/>
                </a:solidFill>
                <a:latin typeface="Arial" panose="020B0604020202020204" pitchFamily="34" charset="0"/>
                <a:cs typeface="Arial" panose="020B0604020202020204" pitchFamily="34" charset="0"/>
              </a:defRPr>
            </a:lvl1pPr>
          </a:lstStyle>
          <a:p>
            <a:r>
              <a:rPr lang="en-US"/>
              <a:t>Click to edit Master title style – Arial Regular 14pt</a:t>
            </a:r>
          </a:p>
        </p:txBody>
      </p:sp>
    </p:spTree>
    <p:extLst>
      <p:ext uri="{BB962C8B-B14F-4D97-AF65-F5344CB8AC3E}">
        <p14:creationId xmlns:p14="http://schemas.microsoft.com/office/powerpoint/2010/main" val="767253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282E2-430C-A546-A252-3261C03B3B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F64EE9-846B-D749-B012-43DE66031745}"/>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F035BA-B0C4-A241-BB42-90FD76C8AF38}"/>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9A628B-AD71-B747-9F51-B3CB3BA9045A}"/>
              </a:ext>
            </a:extLst>
          </p:cNvPr>
          <p:cNvSpPr>
            <a:spLocks noGrp="1"/>
          </p:cNvSpPr>
          <p:nvPr>
            <p:ph type="dt" sz="half" idx="10"/>
          </p:nvPr>
        </p:nvSpPr>
        <p:spPr/>
        <p:txBody>
          <a:bodyPr/>
          <a:lstStyle/>
          <a:p>
            <a:fld id="{9C7CBF6D-228C-2341-9F77-6326081AC8F1}" type="datetimeFigureOut">
              <a:rPr lang="en-US" smtClean="0"/>
              <a:t>9/15/2025</a:t>
            </a:fld>
            <a:endParaRPr lang="en-US"/>
          </a:p>
        </p:txBody>
      </p:sp>
      <p:sp>
        <p:nvSpPr>
          <p:cNvPr id="6" name="Footer Placeholder 5">
            <a:extLst>
              <a:ext uri="{FF2B5EF4-FFF2-40B4-BE49-F238E27FC236}">
                <a16:creationId xmlns:a16="http://schemas.microsoft.com/office/drawing/2014/main" id="{E7AE36E6-D6AC-5F40-9E45-FCE9E06626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9632-ACBB-0A48-9B29-5640141CBF5D}"/>
              </a:ext>
            </a:extLst>
          </p:cNvPr>
          <p:cNvSpPr>
            <a:spLocks noGrp="1"/>
          </p:cNvSpPr>
          <p:nvPr>
            <p:ph type="sldNum" sz="quarter" idx="12"/>
          </p:nvPr>
        </p:nvSpPr>
        <p:spPr/>
        <p:txBody>
          <a:bodyPr/>
          <a:lstStyle/>
          <a:p>
            <a:fld id="{A1F12237-201F-F248-9AE0-546BF4655384}" type="slidenum">
              <a:rPr lang="en-US" smtClean="0"/>
              <a:t>‹#›</a:t>
            </a:fld>
            <a:endParaRPr lang="en-US"/>
          </a:p>
        </p:txBody>
      </p:sp>
    </p:spTree>
    <p:extLst>
      <p:ext uri="{BB962C8B-B14F-4D97-AF65-F5344CB8AC3E}">
        <p14:creationId xmlns:p14="http://schemas.microsoft.com/office/powerpoint/2010/main" val="883815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248795" y="1748367"/>
            <a:ext cx="11562796"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marL="0" indent="0">
              <a:buNone/>
            </a:pPr>
            <a:endParaRPr lang="en-US"/>
          </a:p>
        </p:txBody>
      </p:sp>
    </p:spTree>
    <p:extLst>
      <p:ext uri="{BB962C8B-B14F-4D97-AF65-F5344CB8AC3E}">
        <p14:creationId xmlns:p14="http://schemas.microsoft.com/office/powerpoint/2010/main" val="3765337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248796" y="1748367"/>
            <a:ext cx="5703273"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marL="0" indent="0">
              <a:buNone/>
            </a:pPr>
            <a:endParaRPr lang="en-US"/>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6107821" y="1748367"/>
            <a:ext cx="5703273"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2295226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6239933" y="1748369"/>
            <a:ext cx="5581651" cy="3722663"/>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239933" y="5568096"/>
            <a:ext cx="5581651" cy="117272"/>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1"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00C9E275-0734-425E-938B-16131D4657EE}"/>
              </a:ext>
            </a:extLst>
          </p:cNvPr>
          <p:cNvSpPr>
            <a:spLocks noGrp="1"/>
          </p:cNvSpPr>
          <p:nvPr>
            <p:ph type="body" sz="quarter" idx="13" hasCustomPrompt="1"/>
          </p:nvPr>
        </p:nvSpPr>
        <p:spPr>
          <a:xfrm>
            <a:off x="248795" y="1748367"/>
            <a:ext cx="5847205"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622292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9023350" y="1748369"/>
            <a:ext cx="2798233" cy="3698276"/>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3"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9"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0"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3" name="Text Placeholder 2">
            <a:extLst>
              <a:ext uri="{FF2B5EF4-FFF2-40B4-BE49-F238E27FC236}">
                <a16:creationId xmlns:a16="http://schemas.microsoft.com/office/drawing/2014/main" id="{9602840F-CF0A-4B0C-876C-214741C51912}"/>
              </a:ext>
            </a:extLst>
          </p:cNvPr>
          <p:cNvSpPr>
            <a:spLocks noGrp="1"/>
          </p:cNvSpPr>
          <p:nvPr>
            <p:ph type="body" sz="quarter" idx="13" hasCustomPrompt="1"/>
          </p:nvPr>
        </p:nvSpPr>
        <p:spPr>
          <a:xfrm>
            <a:off x="248795" y="1748367"/>
            <a:ext cx="8596381"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018887649"/>
      </p:ext>
    </p:extLst>
  </p:cSld>
  <p:clrMapOvr>
    <a:masterClrMapping/>
  </p:clrMapOvr>
  <p:extLst>
    <p:ext uri="{DCECCB84-F9BA-43D5-87BE-67443E8EF086}">
      <p15:sldGuideLst xmlns:p15="http://schemas.microsoft.com/office/powerpoint/2012/main">
        <p15:guide id="1" pos="419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3 ">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9023350"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1" name="Picture Placeholder 5">
            <a:extLst>
              <a:ext uri="{FF2B5EF4-FFF2-40B4-BE49-F238E27FC236}">
                <a16:creationId xmlns:a16="http://schemas.microsoft.com/office/drawing/2014/main" id="{6D51F31A-86D2-8C4F-A1A9-C88372B37B39}"/>
              </a:ext>
            </a:extLst>
          </p:cNvPr>
          <p:cNvSpPr>
            <a:spLocks noGrp="1"/>
          </p:cNvSpPr>
          <p:nvPr>
            <p:ph type="pic" sz="quarter" idx="16" hasCustomPrompt="1"/>
          </p:nvPr>
        </p:nvSpPr>
        <p:spPr>
          <a:xfrm>
            <a:off x="9023352" y="1748365"/>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7"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8"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8"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9023351"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739CEF63-09E5-47AB-B122-292E3DA7266B}"/>
              </a:ext>
            </a:extLst>
          </p:cNvPr>
          <p:cNvSpPr>
            <a:spLocks noGrp="1"/>
          </p:cNvSpPr>
          <p:nvPr>
            <p:ph type="body" sz="quarter" idx="13" hasCustomPrompt="1"/>
          </p:nvPr>
        </p:nvSpPr>
        <p:spPr>
          <a:xfrm>
            <a:off x="248795" y="1748367"/>
            <a:ext cx="8596381"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3162538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4">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DE942392-5A1D-4B43-9FC3-CF83A59FC53E}"/>
              </a:ext>
            </a:extLst>
          </p:cNvPr>
          <p:cNvSpPr>
            <a:spLocks noGrp="1"/>
          </p:cNvSpPr>
          <p:nvPr>
            <p:ph type="pic" sz="quarter" idx="16" hasCustomPrompt="1"/>
          </p:nvPr>
        </p:nvSpPr>
        <p:spPr>
          <a:xfrm>
            <a:off x="9023352" y="1748367"/>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8"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2" y="1763469"/>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8"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5"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9023351"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6"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9023350"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7"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2"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8"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5999"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9"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5999" y="55640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9"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2" name="Text Placeholder 2">
            <a:extLst>
              <a:ext uri="{FF2B5EF4-FFF2-40B4-BE49-F238E27FC236}">
                <a16:creationId xmlns:a16="http://schemas.microsoft.com/office/drawing/2014/main" id="{A5E523E2-4C7B-424A-8715-BA3BD5E8B973}"/>
              </a:ext>
            </a:extLst>
          </p:cNvPr>
          <p:cNvSpPr>
            <a:spLocks noGrp="1"/>
          </p:cNvSpPr>
          <p:nvPr>
            <p:ph type="body" sz="quarter" idx="13" hasCustomPrompt="1"/>
          </p:nvPr>
        </p:nvSpPr>
        <p:spPr>
          <a:xfrm>
            <a:off x="248796" y="1748367"/>
            <a:ext cx="5718085"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380395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10416118" y="0"/>
            <a:ext cx="1775883" cy="6858000"/>
            <a:chOff x="4921" y="0"/>
            <a:chExt cx="839" cy="4320"/>
          </a:xfrm>
        </p:grpSpPr>
        <p:sp>
          <p:nvSpPr>
            <p:cNvPr id="5" name="Rectangle 4"/>
            <p:cNvSpPr>
              <a:spLocks noChangeArrowheads="1"/>
            </p:cNvSpPr>
            <p:nvPr/>
          </p:nvSpPr>
          <p:spPr bwMode="auto">
            <a:xfrm>
              <a:off x="4921" y="0"/>
              <a:ext cx="839" cy="4320"/>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324000" tIns="288000" rIns="180000" bIns="180000"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defRPr/>
              </a:pPr>
              <a:r>
                <a:rPr lang="en-GB" sz="7200">
                  <a:solidFill>
                    <a:schemeClr val="bg1"/>
                  </a:solidFill>
                </a:rPr>
                <a:t>Careers</a:t>
              </a:r>
            </a:p>
          </p:txBody>
        </p:sp>
        <p:pic>
          <p:nvPicPr>
            <p:cNvPr id="6" name="Picture 10" descr="QMUL_Logo_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67" y="3960"/>
              <a:ext cx="73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7" descr="part_of_bla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03" y="6237291"/>
            <a:ext cx="191981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431800" y="1700217"/>
            <a:ext cx="9601200" cy="1470025"/>
          </a:xfrm>
        </p:spPr>
        <p:txBody>
          <a:bodyPr lIns="0" tIns="0" rIns="0" bIns="72000" anchor="t"/>
          <a:lstStyle>
            <a:lvl1pPr>
              <a:defRPr/>
            </a:lvl1pPr>
          </a:lstStyle>
          <a:p>
            <a:pPr lvl="0"/>
            <a:r>
              <a:rPr lang="en-US" noProof="0"/>
              <a:t>Click to edit Master title style</a:t>
            </a:r>
            <a:endParaRPr lang="en-GB" noProof="0"/>
          </a:p>
        </p:txBody>
      </p:sp>
      <p:sp>
        <p:nvSpPr>
          <p:cNvPr id="3075" name="Rectangle 3"/>
          <p:cNvSpPr>
            <a:spLocks noGrp="1" noChangeArrowheads="1"/>
          </p:cNvSpPr>
          <p:nvPr>
            <p:ph type="subTitle" idx="1"/>
          </p:nvPr>
        </p:nvSpPr>
        <p:spPr>
          <a:xfrm>
            <a:off x="431800" y="3455988"/>
            <a:ext cx="9601200" cy="1752600"/>
          </a:xfrm>
        </p:spPr>
        <p:txBody>
          <a:bodyPr lIns="0" tIns="0" rIns="0" bIns="72000"/>
          <a:lstStyle>
            <a:lvl1pPr marL="0" indent="0">
              <a:buFontTx/>
              <a:buNone/>
              <a:defRPr/>
            </a:lvl1pPr>
          </a:lstStyle>
          <a:p>
            <a:pPr lvl="0"/>
            <a:r>
              <a:rPr lang="en-US" noProof="0"/>
              <a:t>Click to edit Master subtitle style</a:t>
            </a:r>
            <a:endParaRPr lang="en-GB" noProof="0"/>
          </a:p>
        </p:txBody>
      </p:sp>
    </p:spTree>
    <p:extLst>
      <p:ext uri="{BB962C8B-B14F-4D97-AF65-F5344CB8AC3E}">
        <p14:creationId xmlns:p14="http://schemas.microsoft.com/office/powerpoint/2010/main" val="28958363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5">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2" y="1763469"/>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2"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2"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3"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5999"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5999" y="55640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33"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9023352" y="1763469"/>
            <a:ext cx="2798233" cy="3723068"/>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3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9023349" y="55706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6"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7216A11E-B4A5-4F26-9049-F166D72D6258}"/>
              </a:ext>
            </a:extLst>
          </p:cNvPr>
          <p:cNvSpPr>
            <a:spLocks noGrp="1"/>
          </p:cNvSpPr>
          <p:nvPr>
            <p:ph type="body" sz="quarter" idx="13" hasCustomPrompt="1"/>
          </p:nvPr>
        </p:nvSpPr>
        <p:spPr>
          <a:xfrm>
            <a:off x="248796" y="1748367"/>
            <a:ext cx="5718085"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806487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6">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1" y="1763469"/>
            <a:ext cx="5740400"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5999" y="3476809"/>
            <a:ext cx="5740403"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2"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5999" y="55640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9038169" y="3836284"/>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9038165"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5"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11A76B9A-C73D-41F4-848B-7B422BD2540C}"/>
              </a:ext>
            </a:extLst>
          </p:cNvPr>
          <p:cNvSpPr>
            <a:spLocks noGrp="1"/>
          </p:cNvSpPr>
          <p:nvPr>
            <p:ph type="body" sz="quarter" idx="13" hasCustomPrompt="1"/>
          </p:nvPr>
        </p:nvSpPr>
        <p:spPr>
          <a:xfrm>
            <a:off x="248796" y="1748367"/>
            <a:ext cx="5718085"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660526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2 column text + image + caption 1">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8137130" y="1763469"/>
            <a:ext cx="3684455" cy="3723068"/>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8137130" y="5570601"/>
            <a:ext cx="368445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1"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9" name="Text Placeholder 2">
            <a:extLst>
              <a:ext uri="{FF2B5EF4-FFF2-40B4-BE49-F238E27FC236}">
                <a16:creationId xmlns:a16="http://schemas.microsoft.com/office/drawing/2014/main" id="{6B742EC7-0905-4619-9932-945C15BD9FB8}"/>
              </a:ext>
            </a:extLst>
          </p:cNvPr>
          <p:cNvSpPr>
            <a:spLocks noGrp="1"/>
          </p:cNvSpPr>
          <p:nvPr>
            <p:ph type="body" sz="quarter" idx="26" hasCustomPrompt="1"/>
          </p:nvPr>
        </p:nvSpPr>
        <p:spPr>
          <a:xfrm>
            <a:off x="4192962" y="1748367"/>
            <a:ext cx="3806076"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marL="609585" indent="0">
              <a:buFont typeface="Arial" panose="020B0604020202020204" pitchFamily="34" charset="0"/>
              <a:buNone/>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p:txBody>
      </p:sp>
      <p:sp>
        <p:nvSpPr>
          <p:cNvPr id="8" name="Text Placeholder 2">
            <a:extLst>
              <a:ext uri="{FF2B5EF4-FFF2-40B4-BE49-F238E27FC236}">
                <a16:creationId xmlns:a16="http://schemas.microsoft.com/office/drawing/2014/main" id="{E839734A-FE59-489D-8235-3CE5E3DE21EF}"/>
              </a:ext>
            </a:extLst>
          </p:cNvPr>
          <p:cNvSpPr>
            <a:spLocks noGrp="1"/>
          </p:cNvSpPr>
          <p:nvPr>
            <p:ph type="body" sz="quarter" idx="27" hasCustomPrompt="1"/>
          </p:nvPr>
        </p:nvSpPr>
        <p:spPr>
          <a:xfrm>
            <a:off x="248794" y="1748367"/>
            <a:ext cx="3806076"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397064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1 column text + image + caption">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3328827" y="1746137"/>
            <a:ext cx="8507575" cy="3744496"/>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3328827" y="5568097"/>
            <a:ext cx="8507573"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0"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6" name="Text Placeholder 2">
            <a:extLst>
              <a:ext uri="{FF2B5EF4-FFF2-40B4-BE49-F238E27FC236}">
                <a16:creationId xmlns:a16="http://schemas.microsoft.com/office/drawing/2014/main" id="{57C490C0-3F42-428E-9663-C0315B61F18B}"/>
              </a:ext>
            </a:extLst>
          </p:cNvPr>
          <p:cNvSpPr>
            <a:spLocks noGrp="1"/>
          </p:cNvSpPr>
          <p:nvPr>
            <p:ph type="body" sz="quarter" idx="13" hasCustomPrompt="1"/>
          </p:nvPr>
        </p:nvSpPr>
        <p:spPr>
          <a:xfrm>
            <a:off x="248796" y="1748367"/>
            <a:ext cx="2835063"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938746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hero image +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383119" y="1763469"/>
            <a:ext cx="11438467" cy="3723068"/>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383119" y="5570601"/>
            <a:ext cx="11438467"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2"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3665819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ro image + captio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372534" y="334435"/>
            <a:ext cx="11463868" cy="515619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383119" y="5570601"/>
            <a:ext cx="11438467"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Tree>
    <p:extLst>
      <p:ext uri="{BB962C8B-B14F-4D97-AF65-F5344CB8AC3E}">
        <p14:creationId xmlns:p14="http://schemas.microsoft.com/office/powerpoint/2010/main" val="2268375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0557C50-0B31-9348-AF2A-301002B74889}"/>
              </a:ext>
            </a:extLst>
          </p:cNvPr>
          <p:cNvGrpSpPr/>
          <p:nvPr userDrawn="1"/>
        </p:nvGrpSpPr>
        <p:grpSpPr>
          <a:xfrm>
            <a:off x="271312" y="1646199"/>
            <a:ext cx="2959567" cy="1863188"/>
            <a:chOff x="1985262" y="1786188"/>
            <a:chExt cx="3594613" cy="2670747"/>
          </a:xfrm>
        </p:grpSpPr>
        <p:sp>
          <p:nvSpPr>
            <p:cNvPr id="36" name="TextBox 35">
              <a:extLst>
                <a:ext uri="{FF2B5EF4-FFF2-40B4-BE49-F238E27FC236}">
                  <a16:creationId xmlns:a16="http://schemas.microsoft.com/office/drawing/2014/main" id="{B0759468-3783-DD45-AC2F-7E3842278B7D}"/>
                </a:ext>
              </a:extLst>
            </p:cNvPr>
            <p:cNvSpPr txBox="1"/>
            <p:nvPr/>
          </p:nvSpPr>
          <p:spPr>
            <a:xfrm>
              <a:off x="2401824" y="1786188"/>
              <a:ext cx="2677754" cy="1426561"/>
            </a:xfrm>
            <a:prstGeom prst="rect">
              <a:avLst/>
            </a:prstGeom>
            <a:noFill/>
          </p:spPr>
          <p:txBody>
            <a:bodyPr wrap="square" rtlCol="0">
              <a:spAutoFit/>
            </a:bodyPr>
            <a:lstStyle/>
            <a:p>
              <a:pPr algn="ctr"/>
              <a:r>
                <a:rPr lang="en-US" sz="5867" b="1">
                  <a:solidFill>
                    <a:srgbClr val="2DB8C5"/>
                  </a:solidFill>
                  <a:latin typeface="Arial" panose="020B0604020202020204" pitchFamily="34" charset="0"/>
                  <a:cs typeface="Arial" panose="020B0604020202020204" pitchFamily="34" charset="0"/>
                </a:rPr>
                <a:t>19%</a:t>
              </a:r>
            </a:p>
          </p:txBody>
        </p:sp>
        <p:cxnSp>
          <p:nvCxnSpPr>
            <p:cNvPr id="37" name="Straight Connector 36">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2DB8C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2" name="Group 51">
            <a:extLst>
              <a:ext uri="{FF2B5EF4-FFF2-40B4-BE49-F238E27FC236}">
                <a16:creationId xmlns:a16="http://schemas.microsoft.com/office/drawing/2014/main" id="{D0557C50-0B31-9348-AF2A-301002B74889}"/>
              </a:ext>
            </a:extLst>
          </p:cNvPr>
          <p:cNvGrpSpPr/>
          <p:nvPr userDrawn="1"/>
        </p:nvGrpSpPr>
        <p:grpSpPr>
          <a:xfrm>
            <a:off x="4399241" y="1614207"/>
            <a:ext cx="2875319" cy="1863188"/>
            <a:chOff x="1985262" y="1786188"/>
            <a:chExt cx="3594613" cy="2670747"/>
          </a:xfrm>
        </p:grpSpPr>
        <p:sp>
          <p:nvSpPr>
            <p:cNvPr id="53" name="TextBox 52">
              <a:extLst>
                <a:ext uri="{FF2B5EF4-FFF2-40B4-BE49-F238E27FC236}">
                  <a16:creationId xmlns:a16="http://schemas.microsoft.com/office/drawing/2014/main" id="{B0759468-3783-DD45-AC2F-7E3842278B7D}"/>
                </a:ext>
              </a:extLst>
            </p:cNvPr>
            <p:cNvSpPr txBox="1"/>
            <p:nvPr/>
          </p:nvSpPr>
          <p:spPr>
            <a:xfrm>
              <a:off x="2401825" y="1786188"/>
              <a:ext cx="2677755" cy="1426561"/>
            </a:xfrm>
            <a:prstGeom prst="rect">
              <a:avLst/>
            </a:prstGeom>
            <a:noFill/>
          </p:spPr>
          <p:txBody>
            <a:bodyPr wrap="square" rtlCol="0">
              <a:spAutoFit/>
            </a:bodyPr>
            <a:lstStyle/>
            <a:p>
              <a:pPr algn="ctr"/>
              <a:r>
                <a:rPr lang="en-US" sz="5867" b="1">
                  <a:solidFill>
                    <a:srgbClr val="8D3786"/>
                  </a:solidFill>
                  <a:latin typeface="Arial" panose="020B0604020202020204" pitchFamily="34" charset="0"/>
                  <a:cs typeface="Arial" panose="020B0604020202020204" pitchFamily="34" charset="0"/>
                </a:rPr>
                <a:t>19%</a:t>
              </a:r>
            </a:p>
          </p:txBody>
        </p:sp>
        <p:cxnSp>
          <p:nvCxnSpPr>
            <p:cNvPr id="54" name="Straight Connector 53">
              <a:extLst>
                <a:ext uri="{FF2B5EF4-FFF2-40B4-BE49-F238E27FC236}">
                  <a16:creationId xmlns:a16="http://schemas.microsoft.com/office/drawing/2014/main" id="{7499D1F6-6F64-E045-A629-F16A8AF17DEB}"/>
                </a:ext>
              </a:extLst>
            </p:cNvPr>
            <p:cNvCxnSpPr/>
            <p:nvPr/>
          </p:nvCxnSpPr>
          <p:spPr>
            <a:xfrm flipV="1">
              <a:off x="2114979" y="3256871"/>
              <a:ext cx="3407806" cy="10321"/>
            </a:xfrm>
            <a:prstGeom prst="line">
              <a:avLst/>
            </a:prstGeom>
            <a:ln w="28575">
              <a:solidFill>
                <a:srgbClr val="8D378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6" name="Group 55">
            <a:extLst>
              <a:ext uri="{FF2B5EF4-FFF2-40B4-BE49-F238E27FC236}">
                <a16:creationId xmlns:a16="http://schemas.microsoft.com/office/drawing/2014/main" id="{D0557C50-0B31-9348-AF2A-301002B74889}"/>
              </a:ext>
            </a:extLst>
          </p:cNvPr>
          <p:cNvGrpSpPr/>
          <p:nvPr userDrawn="1"/>
        </p:nvGrpSpPr>
        <p:grpSpPr>
          <a:xfrm>
            <a:off x="8527169" y="1614207"/>
            <a:ext cx="2912991" cy="1863188"/>
            <a:chOff x="1985262" y="1786188"/>
            <a:chExt cx="3594613" cy="2670747"/>
          </a:xfrm>
        </p:grpSpPr>
        <p:sp>
          <p:nvSpPr>
            <p:cNvPr id="57" name="TextBox 56">
              <a:extLst>
                <a:ext uri="{FF2B5EF4-FFF2-40B4-BE49-F238E27FC236}">
                  <a16:creationId xmlns:a16="http://schemas.microsoft.com/office/drawing/2014/main" id="{B0759468-3783-DD45-AC2F-7E3842278B7D}"/>
                </a:ext>
              </a:extLst>
            </p:cNvPr>
            <p:cNvSpPr txBox="1"/>
            <p:nvPr/>
          </p:nvSpPr>
          <p:spPr>
            <a:xfrm>
              <a:off x="2401825" y="1786188"/>
              <a:ext cx="2677754" cy="1426561"/>
            </a:xfrm>
            <a:prstGeom prst="rect">
              <a:avLst/>
            </a:prstGeom>
            <a:noFill/>
          </p:spPr>
          <p:txBody>
            <a:bodyPr wrap="square" rtlCol="0">
              <a:spAutoFit/>
            </a:bodyPr>
            <a:lstStyle/>
            <a:p>
              <a:pPr algn="ctr"/>
              <a:r>
                <a:rPr lang="en-US" sz="5867" b="1">
                  <a:solidFill>
                    <a:srgbClr val="10746A"/>
                  </a:solidFill>
                  <a:latin typeface="Arial" panose="020B0604020202020204" pitchFamily="34" charset="0"/>
                  <a:cs typeface="Arial" panose="020B0604020202020204" pitchFamily="34" charset="0"/>
                </a:rPr>
                <a:t>19%</a:t>
              </a:r>
            </a:p>
          </p:txBody>
        </p:sp>
        <p:cxnSp>
          <p:nvCxnSpPr>
            <p:cNvPr id="58" name="Straight Connector 57">
              <a:extLst>
                <a:ext uri="{FF2B5EF4-FFF2-40B4-BE49-F238E27FC236}">
                  <a16:creationId xmlns:a16="http://schemas.microsoft.com/office/drawing/2014/main" id="{7499D1F6-6F64-E045-A629-F16A8AF17DEB}"/>
                </a:ext>
              </a:extLst>
            </p:cNvPr>
            <p:cNvCxnSpPr/>
            <p:nvPr/>
          </p:nvCxnSpPr>
          <p:spPr>
            <a:xfrm flipV="1">
              <a:off x="2114979" y="3256871"/>
              <a:ext cx="3407804" cy="10321"/>
            </a:xfrm>
            <a:prstGeom prst="line">
              <a:avLst/>
            </a:prstGeom>
            <a:ln w="28575">
              <a:solidFill>
                <a:srgbClr val="10746A"/>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0" name="Group 59">
            <a:extLst>
              <a:ext uri="{FF2B5EF4-FFF2-40B4-BE49-F238E27FC236}">
                <a16:creationId xmlns:a16="http://schemas.microsoft.com/office/drawing/2014/main" id="{D0557C50-0B31-9348-AF2A-301002B74889}"/>
              </a:ext>
            </a:extLst>
          </p:cNvPr>
          <p:cNvGrpSpPr/>
          <p:nvPr userDrawn="1"/>
        </p:nvGrpSpPr>
        <p:grpSpPr>
          <a:xfrm>
            <a:off x="2401187" y="3714185"/>
            <a:ext cx="3024252" cy="1863188"/>
            <a:chOff x="1985262" y="1786188"/>
            <a:chExt cx="3594613" cy="2670747"/>
          </a:xfrm>
        </p:grpSpPr>
        <p:sp>
          <p:nvSpPr>
            <p:cNvPr id="61" name="TextBox 60">
              <a:extLst>
                <a:ext uri="{FF2B5EF4-FFF2-40B4-BE49-F238E27FC236}">
                  <a16:creationId xmlns:a16="http://schemas.microsoft.com/office/drawing/2014/main" id="{B0759468-3783-DD45-AC2F-7E3842278B7D}"/>
                </a:ext>
              </a:extLst>
            </p:cNvPr>
            <p:cNvSpPr txBox="1"/>
            <p:nvPr/>
          </p:nvSpPr>
          <p:spPr>
            <a:xfrm>
              <a:off x="2401826" y="1786188"/>
              <a:ext cx="2677754" cy="1426561"/>
            </a:xfrm>
            <a:prstGeom prst="rect">
              <a:avLst/>
            </a:prstGeom>
            <a:noFill/>
          </p:spPr>
          <p:txBody>
            <a:bodyPr wrap="square" rtlCol="0">
              <a:spAutoFit/>
            </a:bodyPr>
            <a:lstStyle/>
            <a:p>
              <a:pPr algn="ctr"/>
              <a:r>
                <a:rPr lang="en-US" sz="5867" b="1">
                  <a:solidFill>
                    <a:srgbClr val="F18500"/>
                  </a:solidFill>
                  <a:latin typeface="Arial" panose="020B0604020202020204" pitchFamily="34" charset="0"/>
                  <a:cs typeface="Arial" panose="020B0604020202020204" pitchFamily="34" charset="0"/>
                </a:rPr>
                <a:t>19%</a:t>
              </a:r>
            </a:p>
          </p:txBody>
        </p:sp>
        <p:cxnSp>
          <p:nvCxnSpPr>
            <p:cNvPr id="62" name="Straight Connector 61">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F185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4" name="Group 63">
            <a:extLst>
              <a:ext uri="{FF2B5EF4-FFF2-40B4-BE49-F238E27FC236}">
                <a16:creationId xmlns:a16="http://schemas.microsoft.com/office/drawing/2014/main" id="{D0557C50-0B31-9348-AF2A-301002B74889}"/>
              </a:ext>
            </a:extLst>
          </p:cNvPr>
          <p:cNvGrpSpPr/>
          <p:nvPr userDrawn="1"/>
        </p:nvGrpSpPr>
        <p:grpSpPr>
          <a:xfrm>
            <a:off x="6599512" y="3714185"/>
            <a:ext cx="3052488" cy="1863188"/>
            <a:chOff x="1985262" y="1786188"/>
            <a:chExt cx="3594613" cy="2670747"/>
          </a:xfrm>
        </p:grpSpPr>
        <p:sp>
          <p:nvSpPr>
            <p:cNvPr id="65" name="TextBox 64">
              <a:extLst>
                <a:ext uri="{FF2B5EF4-FFF2-40B4-BE49-F238E27FC236}">
                  <a16:creationId xmlns:a16="http://schemas.microsoft.com/office/drawing/2014/main" id="{B0759468-3783-DD45-AC2F-7E3842278B7D}"/>
                </a:ext>
              </a:extLst>
            </p:cNvPr>
            <p:cNvSpPr txBox="1"/>
            <p:nvPr/>
          </p:nvSpPr>
          <p:spPr>
            <a:xfrm>
              <a:off x="2401825" y="1786188"/>
              <a:ext cx="2677753" cy="1426561"/>
            </a:xfrm>
            <a:prstGeom prst="rect">
              <a:avLst/>
            </a:prstGeom>
            <a:noFill/>
          </p:spPr>
          <p:txBody>
            <a:bodyPr wrap="square" rtlCol="0">
              <a:spAutoFit/>
            </a:bodyPr>
            <a:lstStyle/>
            <a:p>
              <a:pPr algn="ctr"/>
              <a:r>
                <a:rPr lang="en-US" sz="5867" b="1">
                  <a:solidFill>
                    <a:srgbClr val="73B82B"/>
                  </a:solidFill>
                  <a:latin typeface="Arial" panose="020B0604020202020204" pitchFamily="34" charset="0"/>
                  <a:cs typeface="Arial" panose="020B0604020202020204" pitchFamily="34" charset="0"/>
                </a:rPr>
                <a:t>19%</a:t>
              </a:r>
            </a:p>
          </p:txBody>
        </p:sp>
        <p:cxnSp>
          <p:nvCxnSpPr>
            <p:cNvPr id="66" name="Straight Connector 65">
              <a:extLst>
                <a:ext uri="{FF2B5EF4-FFF2-40B4-BE49-F238E27FC236}">
                  <a16:creationId xmlns:a16="http://schemas.microsoft.com/office/drawing/2014/main" id="{7499D1F6-6F64-E045-A629-F16A8AF17DEB}"/>
                </a:ext>
              </a:extLst>
            </p:cNvPr>
            <p:cNvCxnSpPr/>
            <p:nvPr/>
          </p:nvCxnSpPr>
          <p:spPr>
            <a:xfrm flipV="1">
              <a:off x="2114979" y="3271937"/>
              <a:ext cx="3407805" cy="10321"/>
            </a:xfrm>
            <a:prstGeom prst="line">
              <a:avLst/>
            </a:prstGeom>
            <a:ln w="28575">
              <a:solidFill>
                <a:srgbClr val="73B82B"/>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sp>
        <p:nvSpPr>
          <p:cNvPr id="23" name="Content Placeholder 2"/>
          <p:cNvSpPr>
            <a:spLocks noGrp="1"/>
          </p:cNvSpPr>
          <p:nvPr>
            <p:ph sz="quarter" idx="10" hasCustomPrompt="1"/>
          </p:nvPr>
        </p:nvSpPr>
        <p:spPr>
          <a:xfrm>
            <a:off x="248795" y="281462"/>
            <a:ext cx="11562796" cy="1562100"/>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3915950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348A56A-D03E-7C4E-AE8E-F896E6A5A11B}"/>
              </a:ext>
            </a:extLst>
          </p:cNvPr>
          <p:cNvGraphicFramePr/>
          <p:nvPr userDrawn="1"/>
        </p:nvGraphicFramePr>
        <p:xfrm>
          <a:off x="3900866" y="1624965"/>
          <a:ext cx="6565077" cy="419890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5" name="Text Placeholder 2">
            <a:extLst>
              <a:ext uri="{FF2B5EF4-FFF2-40B4-BE49-F238E27FC236}">
                <a16:creationId xmlns:a16="http://schemas.microsoft.com/office/drawing/2014/main" id="{A91CD518-0B4F-4DDD-8245-74B5057E9664}"/>
              </a:ext>
            </a:extLst>
          </p:cNvPr>
          <p:cNvSpPr>
            <a:spLocks noGrp="1"/>
          </p:cNvSpPr>
          <p:nvPr>
            <p:ph type="body" sz="quarter" idx="13" hasCustomPrompt="1"/>
          </p:nvPr>
        </p:nvSpPr>
        <p:spPr>
          <a:xfrm>
            <a:off x="248797" y="1748367"/>
            <a:ext cx="3062169"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3499127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ontent slide 3">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DE844C2-66A4-7347-BB76-EF1AA2EFEA89}"/>
              </a:ext>
            </a:extLst>
          </p:cNvPr>
          <p:cNvGraphicFramePr/>
          <p:nvPr userDrawn="1"/>
        </p:nvGraphicFramePr>
        <p:xfrm>
          <a:off x="4506931" y="1679387"/>
          <a:ext cx="6671352" cy="4394340"/>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6" name="Text Placeholder 2">
            <a:extLst>
              <a:ext uri="{FF2B5EF4-FFF2-40B4-BE49-F238E27FC236}">
                <a16:creationId xmlns:a16="http://schemas.microsoft.com/office/drawing/2014/main" id="{796BE319-1C15-41CC-A596-E46D2BF7CC74}"/>
              </a:ext>
            </a:extLst>
          </p:cNvPr>
          <p:cNvSpPr>
            <a:spLocks noGrp="1"/>
          </p:cNvSpPr>
          <p:nvPr>
            <p:ph type="body" sz="quarter" idx="13" hasCustomPrompt="1"/>
          </p:nvPr>
        </p:nvSpPr>
        <p:spPr>
          <a:xfrm>
            <a:off x="248797" y="1748367"/>
            <a:ext cx="3062169"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42148820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8E69A5-8A32-3B48-8662-8A79DC2E0921}"/>
              </a:ext>
            </a:extLst>
          </p:cNvPr>
          <p:cNvGraphicFramePr/>
          <p:nvPr userDrawn="1"/>
        </p:nvGraphicFramePr>
        <p:xfrm>
          <a:off x="3448741" y="1612472"/>
          <a:ext cx="7739935" cy="4036651"/>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5" name="Text Placeholder 2">
            <a:extLst>
              <a:ext uri="{FF2B5EF4-FFF2-40B4-BE49-F238E27FC236}">
                <a16:creationId xmlns:a16="http://schemas.microsoft.com/office/drawing/2014/main" id="{020285F8-6946-46F6-9325-70AD32F1D6C8}"/>
              </a:ext>
            </a:extLst>
          </p:cNvPr>
          <p:cNvSpPr>
            <a:spLocks noGrp="1"/>
          </p:cNvSpPr>
          <p:nvPr>
            <p:ph type="body" sz="quarter" idx="13" hasCustomPrompt="1"/>
          </p:nvPr>
        </p:nvSpPr>
        <p:spPr>
          <a:xfrm>
            <a:off x="248797" y="1748367"/>
            <a:ext cx="3062169"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872285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0416118" y="0"/>
            <a:ext cx="1775883" cy="6858000"/>
            <a:chOff x="4921" y="0"/>
            <a:chExt cx="839" cy="4320"/>
          </a:xfrm>
        </p:grpSpPr>
        <p:sp>
          <p:nvSpPr>
            <p:cNvPr id="5" name="Rectangle 5"/>
            <p:cNvSpPr>
              <a:spLocks noChangeArrowheads="1"/>
            </p:cNvSpPr>
            <p:nvPr/>
          </p:nvSpPr>
          <p:spPr bwMode="auto">
            <a:xfrm>
              <a:off x="4921" y="0"/>
              <a:ext cx="839" cy="432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324000" tIns="288000" rIns="180000" bIns="180000"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defRPr/>
              </a:pPr>
              <a:r>
                <a:rPr lang="en-GB" sz="7200">
                  <a:solidFill>
                    <a:srgbClr val="FFFFFF"/>
                  </a:solidFill>
                  <a:latin typeface="Verdana" panose="020B0604030504040204" pitchFamily="34" charset="0"/>
                </a:rPr>
                <a:t>Careers</a:t>
              </a:r>
            </a:p>
          </p:txBody>
        </p:sp>
        <p:pic>
          <p:nvPicPr>
            <p:cNvPr id="6" name="Picture 6" descr="QMUL_Logo_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67" y="3960"/>
              <a:ext cx="73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ctrTitle"/>
          </p:nvPr>
        </p:nvSpPr>
        <p:spPr>
          <a:xfrm>
            <a:off x="239184" y="1700215"/>
            <a:ext cx="9601200" cy="1470025"/>
          </a:xfrm>
        </p:spPr>
        <p:txBody>
          <a:bodyPr lIns="0" tIns="0" rIns="0" bIns="72000" anchor="t"/>
          <a:lstStyle>
            <a:lvl1pPr>
              <a:defRPr/>
            </a:lvl1pPr>
          </a:lstStyle>
          <a:p>
            <a:r>
              <a:rPr lang="en-US"/>
              <a:t>Click to edit Master title style</a:t>
            </a:r>
            <a:endParaRPr lang="en-GB"/>
          </a:p>
        </p:txBody>
      </p:sp>
      <p:sp>
        <p:nvSpPr>
          <p:cNvPr id="40963" name="Rectangle 3"/>
          <p:cNvSpPr>
            <a:spLocks noGrp="1" noChangeArrowheads="1"/>
          </p:cNvSpPr>
          <p:nvPr>
            <p:ph type="subTitle" idx="1"/>
          </p:nvPr>
        </p:nvSpPr>
        <p:spPr>
          <a:xfrm>
            <a:off x="239184" y="3455988"/>
            <a:ext cx="9793816" cy="1752600"/>
          </a:xfrm>
        </p:spPr>
        <p:txBody>
          <a:bodyPr lIns="0" tIns="0" rIns="0" bIns="72000"/>
          <a:lstStyle>
            <a:lvl1pPr marL="0" indent="0">
              <a:buFontTx/>
              <a:buNone/>
              <a:defRPr/>
            </a:lvl1pPr>
          </a:lstStyle>
          <a:p>
            <a:r>
              <a:rPr lang="en-US"/>
              <a:t>Click to edit Master subtitle style</a:t>
            </a:r>
            <a:endParaRPr lang="en-GB"/>
          </a:p>
        </p:txBody>
      </p:sp>
    </p:spTree>
    <p:extLst>
      <p:ext uri="{BB962C8B-B14F-4D97-AF65-F5344CB8AC3E}">
        <p14:creationId xmlns:p14="http://schemas.microsoft.com/office/powerpoint/2010/main" val="26136662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ontent slide 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AFD6674-8208-4117-92B8-8BA50FAB180F}"/>
              </a:ext>
            </a:extLst>
          </p:cNvPr>
          <p:cNvGraphicFramePr>
            <a:graphicFrameLocks noGrp="1"/>
          </p:cNvGraphicFramePr>
          <p:nvPr userDrawn="1"/>
        </p:nvGraphicFramePr>
        <p:xfrm>
          <a:off x="383117" y="2252870"/>
          <a:ext cx="9516258" cy="1475124"/>
        </p:xfrm>
        <a:graphic>
          <a:graphicData uri="http://schemas.openxmlformats.org/drawingml/2006/table">
            <a:tbl>
              <a:tblPr firstRow="1" bandRow="1">
                <a:tableStyleId>{5C22544A-7EE6-4342-B048-85BDC9FD1C3A}</a:tableStyleId>
              </a:tblPr>
              <a:tblGrid>
                <a:gridCol w="1586043">
                  <a:extLst>
                    <a:ext uri="{9D8B030D-6E8A-4147-A177-3AD203B41FA5}">
                      <a16:colId xmlns:a16="http://schemas.microsoft.com/office/drawing/2014/main" val="3822116847"/>
                    </a:ext>
                  </a:extLst>
                </a:gridCol>
                <a:gridCol w="1586043">
                  <a:extLst>
                    <a:ext uri="{9D8B030D-6E8A-4147-A177-3AD203B41FA5}">
                      <a16:colId xmlns:a16="http://schemas.microsoft.com/office/drawing/2014/main" val="1796008628"/>
                    </a:ext>
                  </a:extLst>
                </a:gridCol>
                <a:gridCol w="1586043">
                  <a:extLst>
                    <a:ext uri="{9D8B030D-6E8A-4147-A177-3AD203B41FA5}">
                      <a16:colId xmlns:a16="http://schemas.microsoft.com/office/drawing/2014/main" val="3879958063"/>
                    </a:ext>
                  </a:extLst>
                </a:gridCol>
                <a:gridCol w="1586043">
                  <a:extLst>
                    <a:ext uri="{9D8B030D-6E8A-4147-A177-3AD203B41FA5}">
                      <a16:colId xmlns:a16="http://schemas.microsoft.com/office/drawing/2014/main" val="3650332254"/>
                    </a:ext>
                  </a:extLst>
                </a:gridCol>
                <a:gridCol w="1586043">
                  <a:extLst>
                    <a:ext uri="{9D8B030D-6E8A-4147-A177-3AD203B41FA5}">
                      <a16:colId xmlns:a16="http://schemas.microsoft.com/office/drawing/2014/main" val="3035283889"/>
                    </a:ext>
                  </a:extLst>
                </a:gridCol>
                <a:gridCol w="1586043">
                  <a:extLst>
                    <a:ext uri="{9D8B030D-6E8A-4147-A177-3AD203B41FA5}">
                      <a16:colId xmlns:a16="http://schemas.microsoft.com/office/drawing/2014/main" val="2593290401"/>
                    </a:ext>
                  </a:extLst>
                </a:gridCol>
              </a:tblGrid>
              <a:tr h="368781">
                <a:tc>
                  <a:txBody>
                    <a:bodyPr/>
                    <a:lstStyle/>
                    <a:p>
                      <a:pPr algn="ctr"/>
                      <a:r>
                        <a:rPr lang="en-US" sz="1100" b="0" i="0">
                          <a:latin typeface="+mj-lt"/>
                        </a:rPr>
                        <a:t>XXXXXXXXXXXXX</a:t>
                      </a: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a:t>
                      </a:r>
                      <a:endParaRPr lang="en-US" sz="1100">
                        <a:latin typeface="+mj-lt"/>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extLst>
                  <a:ext uri="{0D108BD9-81ED-4DB2-BD59-A6C34878D82A}">
                    <a16:rowId xmlns:a16="http://schemas.microsoft.com/office/drawing/2014/main" val="1577180098"/>
                  </a:ext>
                </a:extLst>
              </a:tr>
              <a:tr h="368781">
                <a:tc>
                  <a:txBody>
                    <a:bodyPr/>
                    <a:lstStyle/>
                    <a:p>
                      <a:pPr algn="ct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988255196"/>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3377887121"/>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algn="ct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2157991891"/>
                  </a:ext>
                </a:extLst>
              </a:tr>
            </a:tbl>
          </a:graphicData>
        </a:graphic>
      </p:graphicFrame>
      <p:graphicFrame>
        <p:nvGraphicFramePr>
          <p:cNvPr id="6" name="Table 5">
            <a:extLst>
              <a:ext uri="{FF2B5EF4-FFF2-40B4-BE49-F238E27FC236}">
                <a16:creationId xmlns:a16="http://schemas.microsoft.com/office/drawing/2014/main" id="{485AC98B-3184-4158-8DB1-FD0896BAEA5C}"/>
              </a:ext>
            </a:extLst>
          </p:cNvPr>
          <p:cNvGraphicFramePr>
            <a:graphicFrameLocks noGrp="1"/>
          </p:cNvGraphicFramePr>
          <p:nvPr userDrawn="1"/>
        </p:nvGraphicFramePr>
        <p:xfrm>
          <a:off x="383117" y="4205070"/>
          <a:ext cx="9516258" cy="1475124"/>
        </p:xfrm>
        <a:graphic>
          <a:graphicData uri="http://schemas.openxmlformats.org/drawingml/2006/table">
            <a:tbl>
              <a:tblPr firstRow="1" bandRow="1">
                <a:tableStyleId>{5C22544A-7EE6-4342-B048-85BDC9FD1C3A}</a:tableStyleId>
              </a:tblPr>
              <a:tblGrid>
                <a:gridCol w="1586043">
                  <a:extLst>
                    <a:ext uri="{9D8B030D-6E8A-4147-A177-3AD203B41FA5}">
                      <a16:colId xmlns:a16="http://schemas.microsoft.com/office/drawing/2014/main" val="3822116847"/>
                    </a:ext>
                  </a:extLst>
                </a:gridCol>
                <a:gridCol w="1586043">
                  <a:extLst>
                    <a:ext uri="{9D8B030D-6E8A-4147-A177-3AD203B41FA5}">
                      <a16:colId xmlns:a16="http://schemas.microsoft.com/office/drawing/2014/main" val="1796008628"/>
                    </a:ext>
                  </a:extLst>
                </a:gridCol>
                <a:gridCol w="1586043">
                  <a:extLst>
                    <a:ext uri="{9D8B030D-6E8A-4147-A177-3AD203B41FA5}">
                      <a16:colId xmlns:a16="http://schemas.microsoft.com/office/drawing/2014/main" val="3879958063"/>
                    </a:ext>
                  </a:extLst>
                </a:gridCol>
                <a:gridCol w="1586043">
                  <a:extLst>
                    <a:ext uri="{9D8B030D-6E8A-4147-A177-3AD203B41FA5}">
                      <a16:colId xmlns:a16="http://schemas.microsoft.com/office/drawing/2014/main" val="3650332254"/>
                    </a:ext>
                  </a:extLst>
                </a:gridCol>
                <a:gridCol w="1586043">
                  <a:extLst>
                    <a:ext uri="{9D8B030D-6E8A-4147-A177-3AD203B41FA5}">
                      <a16:colId xmlns:a16="http://schemas.microsoft.com/office/drawing/2014/main" val="3035283889"/>
                    </a:ext>
                  </a:extLst>
                </a:gridCol>
                <a:gridCol w="1586043">
                  <a:extLst>
                    <a:ext uri="{9D8B030D-6E8A-4147-A177-3AD203B41FA5}">
                      <a16:colId xmlns:a16="http://schemas.microsoft.com/office/drawing/2014/main" val="2593290401"/>
                    </a:ext>
                  </a:extLst>
                </a:gridCol>
              </a:tblGrid>
              <a:tr h="368781">
                <a:tc>
                  <a:txBody>
                    <a:bodyPr/>
                    <a:lstStyle/>
                    <a:p>
                      <a:pPr algn="ctr"/>
                      <a:r>
                        <a:rPr lang="en-US" sz="1100" b="0" i="0">
                          <a:latin typeface="+mj-lt"/>
                        </a:rPr>
                        <a:t>XXXXXXXXXXXXX</a:t>
                      </a:r>
                    </a:p>
                  </a:txBody>
                  <a:tcPr marL="43609" marR="43609" marT="65415" marB="65415" anchor="ctr">
                    <a:lnL w="12700" cap="flat" cmpd="sng" algn="ctr">
                      <a:solidFill>
                        <a:srgbClr val="2DB8C5"/>
                      </a:solidFill>
                      <a:prstDash val="solid"/>
                      <a:round/>
                      <a:headEnd type="none" w="med" len="med"/>
                      <a:tailEnd type="none" w="med" len="med"/>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a:t>
                      </a:r>
                      <a:endParaRPr lang="en-US" sz="1100">
                        <a:latin typeface="+mj-lt"/>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mpd="sng">
                      <a:noFill/>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extLst>
                  <a:ext uri="{0D108BD9-81ED-4DB2-BD59-A6C34878D82A}">
                    <a16:rowId xmlns:a16="http://schemas.microsoft.com/office/drawing/2014/main" val="1577180098"/>
                  </a:ext>
                </a:extLst>
              </a:tr>
              <a:tr h="368781">
                <a:tc>
                  <a:txBody>
                    <a:bodyPr/>
                    <a:lstStyle/>
                    <a:p>
                      <a:pPr algn="ct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8255196"/>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7887121"/>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991891"/>
                  </a:ext>
                </a:extLst>
              </a:tr>
            </a:tbl>
          </a:graphicData>
        </a:graphic>
      </p:graphicFrame>
      <p:sp>
        <p:nvSpPr>
          <p:cNvPr id="10"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3ABA65EC-BE67-47F1-855B-E0BFD2EA8CE3}"/>
              </a:ext>
            </a:extLst>
          </p:cNvPr>
          <p:cNvSpPr>
            <a:spLocks noGrp="1"/>
          </p:cNvSpPr>
          <p:nvPr>
            <p:ph type="body" sz="quarter" idx="13" hasCustomPrompt="1"/>
          </p:nvPr>
        </p:nvSpPr>
        <p:spPr>
          <a:xfrm>
            <a:off x="248795" y="1748367"/>
            <a:ext cx="11562796"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p:txBody>
      </p:sp>
    </p:spTree>
    <p:extLst>
      <p:ext uri="{BB962C8B-B14F-4D97-AF65-F5344CB8AC3E}">
        <p14:creationId xmlns:p14="http://schemas.microsoft.com/office/powerpoint/2010/main" val="12543867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33C7C4-8240-1D49-B4A5-D3132FA3B8A4}"/>
              </a:ext>
            </a:extLst>
          </p:cNvPr>
          <p:cNvSpPr/>
          <p:nvPr userDrawn="1"/>
        </p:nvSpPr>
        <p:spPr>
          <a:xfrm>
            <a:off x="2" y="6129717"/>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0">
              <a:lnSpc>
                <a:spcPct val="8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253967"/>
              </a:solidFill>
              <a:effectLst/>
              <a:uLnTx/>
              <a:uFillTx/>
              <a:latin typeface="Calibri" panose="020F0502020204030204"/>
              <a:ea typeface="+mn-ea"/>
              <a:cs typeface="+mn-cs"/>
              <a:sym typeface="Trade Gothic LT Std"/>
            </a:endParaRPr>
          </a:p>
        </p:txBody>
      </p:sp>
      <p:pic>
        <p:nvPicPr>
          <p:cNvPr id="5" name="Picture 4">
            <a:extLst>
              <a:ext uri="{FF2B5EF4-FFF2-40B4-BE49-F238E27FC236}">
                <a16:creationId xmlns:a16="http://schemas.microsoft.com/office/drawing/2014/main" id="{C8ECE1C0-325D-C545-90BF-9D2CDBFE6C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892" y="6220611"/>
            <a:ext cx="1871215" cy="500140"/>
          </a:xfrm>
          <a:prstGeom prst="rect">
            <a:avLst/>
          </a:prstGeom>
        </p:spPr>
      </p:pic>
      <p:sp>
        <p:nvSpPr>
          <p:cNvPr id="6" name="Rectangle 5">
            <a:extLst>
              <a:ext uri="{FF2B5EF4-FFF2-40B4-BE49-F238E27FC236}">
                <a16:creationId xmlns:a16="http://schemas.microsoft.com/office/drawing/2014/main" id="{3C6538F9-1918-2140-8578-3520B96E4B17}"/>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0">
              <a:lnSpc>
                <a:spcPct val="8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253967"/>
              </a:solidFill>
              <a:effectLst/>
              <a:uLnTx/>
              <a:uFillTx/>
              <a:latin typeface="Calibri" panose="020F0502020204030204"/>
              <a:ea typeface="+mn-ea"/>
              <a:cs typeface="+mn-cs"/>
              <a:sym typeface="Trade Gothic LT Std"/>
            </a:endParaRPr>
          </a:p>
        </p:txBody>
      </p:sp>
      <p:sp>
        <p:nvSpPr>
          <p:cNvPr id="7" name="Text Placeholder 11">
            <a:extLst>
              <a:ext uri="{FF2B5EF4-FFF2-40B4-BE49-F238E27FC236}">
                <a16:creationId xmlns:a16="http://schemas.microsoft.com/office/drawing/2014/main" id="{62296392-260A-0E49-9E75-359D8CE713A5}"/>
              </a:ext>
            </a:extLst>
          </p:cNvPr>
          <p:cNvSpPr>
            <a:spLocks noGrp="1"/>
          </p:cNvSpPr>
          <p:nvPr>
            <p:ph type="body" sz="quarter" idx="12" hasCustomPrompt="1"/>
          </p:nvPr>
        </p:nvSpPr>
        <p:spPr>
          <a:xfrm>
            <a:off x="1336675" y="1943101"/>
            <a:ext cx="9367839" cy="3517175"/>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23" indent="0">
              <a:buNone/>
              <a:defRPr/>
            </a:lvl2pPr>
          </a:lstStyle>
          <a:p>
            <a:pPr lvl="0"/>
            <a:r>
              <a:rPr lang="en-US"/>
              <a:t>[add body or bullet text here]</a:t>
            </a:r>
          </a:p>
        </p:txBody>
      </p:sp>
      <p:sp>
        <p:nvSpPr>
          <p:cNvPr id="8" name="Text Placeholder 6">
            <a:extLst>
              <a:ext uri="{FF2B5EF4-FFF2-40B4-BE49-F238E27FC236}">
                <a16:creationId xmlns:a16="http://schemas.microsoft.com/office/drawing/2014/main" id="{7E77B857-528E-7A4A-8169-ABCFFD72DC8C}"/>
              </a:ext>
            </a:extLst>
          </p:cNvPr>
          <p:cNvSpPr>
            <a:spLocks noGrp="1"/>
          </p:cNvSpPr>
          <p:nvPr>
            <p:ph type="body" sz="quarter" idx="11" hasCustomPrompt="1"/>
          </p:nvPr>
        </p:nvSpPr>
        <p:spPr>
          <a:xfrm>
            <a:off x="1336677" y="519114"/>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23" indent="0">
              <a:buNone/>
              <a:defRPr/>
            </a:lvl2pPr>
          </a:lstStyle>
          <a:p>
            <a:pPr lvl="0"/>
            <a:r>
              <a:rPr lang="en-US"/>
              <a:t>[Heading text]</a:t>
            </a:r>
          </a:p>
        </p:txBody>
      </p:sp>
    </p:spTree>
    <p:extLst>
      <p:ext uri="{BB962C8B-B14F-4D97-AF65-F5344CB8AC3E}">
        <p14:creationId xmlns:p14="http://schemas.microsoft.com/office/powerpoint/2010/main" val="822345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2376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84201" y="547688"/>
            <a:ext cx="11036300" cy="842962"/>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43292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p:nvPr>
        </p:nvSpPr>
        <p:spPr>
          <a:xfrm>
            <a:off x="609600" y="1025527"/>
            <a:ext cx="10363200" cy="679449"/>
          </a:xfrm>
          <a:prstGeom prst="rect">
            <a:avLst/>
          </a:prstGeom>
        </p:spPr>
        <p:txBody>
          <a:bodyPr/>
          <a:lstStyle>
            <a:lvl1pPr algn="l">
              <a:defRPr sz="3600" b="1" baseline="0">
                <a:solidFill>
                  <a:srgbClr val="A00054"/>
                </a:solidFill>
              </a:defRPr>
            </a:lvl1pPr>
          </a:lstStyle>
          <a:p>
            <a:r>
              <a:rPr lang="en-US"/>
              <a:t>Click to edit Master title style</a:t>
            </a:r>
          </a:p>
        </p:txBody>
      </p:sp>
      <p:sp>
        <p:nvSpPr>
          <p:cNvPr id="10" name="Text Placeholder 7"/>
          <p:cNvSpPr>
            <a:spLocks noGrp="1"/>
          </p:cNvSpPr>
          <p:nvPr>
            <p:ph type="body" sz="quarter" idx="13"/>
          </p:nvPr>
        </p:nvSpPr>
        <p:spPr>
          <a:xfrm>
            <a:off x="609601" y="1954924"/>
            <a:ext cx="10452100" cy="3720662"/>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729236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76199-A2E3-4D39-84E5-756E31BD1E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B3A64F2-8859-7470-5784-E1BD710DC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FE0BF7-55D6-DC3C-C7A2-FA07F9EC4C84}"/>
              </a:ext>
            </a:extLst>
          </p:cNvPr>
          <p:cNvSpPr>
            <a:spLocks noGrp="1"/>
          </p:cNvSpPr>
          <p:nvPr>
            <p:ph type="dt" sz="half" idx="10"/>
          </p:nvPr>
        </p:nvSpPr>
        <p:spPr/>
        <p:txBody>
          <a:bodyPr/>
          <a:lstStyle/>
          <a:p>
            <a:fld id="{ABACCF1A-FC5F-4E70-8B60-FEE9B0BE0312}" type="datetimeFigureOut">
              <a:rPr lang="en-GB" smtClean="0"/>
              <a:t>15/09/2025</a:t>
            </a:fld>
            <a:endParaRPr lang="en-GB"/>
          </a:p>
        </p:txBody>
      </p:sp>
      <p:sp>
        <p:nvSpPr>
          <p:cNvPr id="5" name="Footer Placeholder 4">
            <a:extLst>
              <a:ext uri="{FF2B5EF4-FFF2-40B4-BE49-F238E27FC236}">
                <a16:creationId xmlns:a16="http://schemas.microsoft.com/office/drawing/2014/main" id="{C2A3E9DA-C366-B5E4-4A60-4300BC4443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F8751C-3AB6-6FE8-93B9-208365264B8C}"/>
              </a:ext>
            </a:extLst>
          </p:cNvPr>
          <p:cNvSpPr>
            <a:spLocks noGrp="1"/>
          </p:cNvSpPr>
          <p:nvPr>
            <p:ph type="sldNum" sz="quarter" idx="12"/>
          </p:nvPr>
        </p:nvSpPr>
        <p:spPr/>
        <p:txBody>
          <a:bodyPr/>
          <a:lstStyle/>
          <a:p>
            <a:fld id="{6E222DBA-8FB5-4EA6-B00F-4A0F788BC4A2}" type="slidenum">
              <a:rPr lang="en-GB" smtClean="0"/>
              <a:t>‹#›</a:t>
            </a:fld>
            <a:endParaRPr lang="en-GB"/>
          </a:p>
        </p:txBody>
      </p:sp>
    </p:spTree>
    <p:extLst>
      <p:ext uri="{BB962C8B-B14F-4D97-AF65-F5344CB8AC3E}">
        <p14:creationId xmlns:p14="http://schemas.microsoft.com/office/powerpoint/2010/main" val="29108862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0C4F-239F-0FA1-81DE-B0B9B1B837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CB0D43-1681-5510-D471-0CD991A73F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5F40F2-05BC-8C69-4D5E-D368FEC03DA2}"/>
              </a:ext>
            </a:extLst>
          </p:cNvPr>
          <p:cNvSpPr>
            <a:spLocks noGrp="1"/>
          </p:cNvSpPr>
          <p:nvPr>
            <p:ph type="dt" sz="half" idx="10"/>
          </p:nvPr>
        </p:nvSpPr>
        <p:spPr/>
        <p:txBody>
          <a:bodyPr/>
          <a:lstStyle/>
          <a:p>
            <a:fld id="{ABACCF1A-FC5F-4E70-8B60-FEE9B0BE0312}" type="datetimeFigureOut">
              <a:rPr lang="en-GB" smtClean="0"/>
              <a:t>15/09/2025</a:t>
            </a:fld>
            <a:endParaRPr lang="en-GB"/>
          </a:p>
        </p:txBody>
      </p:sp>
      <p:sp>
        <p:nvSpPr>
          <p:cNvPr id="5" name="Footer Placeholder 4">
            <a:extLst>
              <a:ext uri="{FF2B5EF4-FFF2-40B4-BE49-F238E27FC236}">
                <a16:creationId xmlns:a16="http://schemas.microsoft.com/office/drawing/2014/main" id="{99A5BF95-609C-AC6B-D40E-FDD00FF187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168D43-6BB5-AEB3-1347-7500E4B83D15}"/>
              </a:ext>
            </a:extLst>
          </p:cNvPr>
          <p:cNvSpPr>
            <a:spLocks noGrp="1"/>
          </p:cNvSpPr>
          <p:nvPr>
            <p:ph type="sldNum" sz="quarter" idx="12"/>
          </p:nvPr>
        </p:nvSpPr>
        <p:spPr/>
        <p:txBody>
          <a:bodyPr/>
          <a:lstStyle/>
          <a:p>
            <a:fld id="{6E222DBA-8FB5-4EA6-B00F-4A0F788BC4A2}" type="slidenum">
              <a:rPr lang="en-GB" smtClean="0"/>
              <a:t>‹#›</a:t>
            </a:fld>
            <a:endParaRPr lang="en-GB"/>
          </a:p>
        </p:txBody>
      </p:sp>
    </p:spTree>
    <p:extLst>
      <p:ext uri="{BB962C8B-B14F-4D97-AF65-F5344CB8AC3E}">
        <p14:creationId xmlns:p14="http://schemas.microsoft.com/office/powerpoint/2010/main" val="18260808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Custom Layout">
    <p:bg>
      <p:bgPr>
        <a:gradFill flip="none" rotWithShape="1">
          <a:gsLst>
            <a:gs pos="50000">
              <a:srgbClr val="8D3786"/>
            </a:gs>
            <a:gs pos="0">
              <a:srgbClr val="1C3D74"/>
            </a:gs>
          </a:gsLst>
          <a:lin ang="2700000" scaled="1"/>
          <a:tileRect/>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1258133" y="3249861"/>
            <a:ext cx="10494433" cy="1562100"/>
          </a:xfrm>
          <a:prstGeom prst="rect">
            <a:avLst/>
          </a:prstGeom>
        </p:spPr>
        <p:txBody>
          <a:bodyPr/>
          <a:lstStyle>
            <a:lvl1pPr marL="0" indent="0">
              <a:buNone/>
              <a:defRPr sz="5333" b="1">
                <a:solidFill>
                  <a:schemeClr val="bg1"/>
                </a:solidFill>
                <a:latin typeface="Arial" panose="020B0604020202020204" pitchFamily="34" charset="0"/>
                <a:cs typeface="Arial" panose="020B0604020202020204" pitchFamily="34" charset="0"/>
              </a:defRPr>
            </a:lvl1pPr>
          </a:lstStyle>
          <a:p>
            <a:r>
              <a:rPr lang="en-US"/>
              <a:t>Title page – </a:t>
            </a:r>
            <a:br>
              <a:rPr lang="en-US"/>
            </a:br>
            <a:r>
              <a:rPr lang="en-US"/>
              <a:t>Arial Bold 40pt</a:t>
            </a:r>
          </a:p>
        </p:txBody>
      </p:sp>
      <p:sp>
        <p:nvSpPr>
          <p:cNvPr id="5" name="Content Placeholder 2"/>
          <p:cNvSpPr>
            <a:spLocks noGrp="1"/>
          </p:cNvSpPr>
          <p:nvPr>
            <p:ph sz="quarter" idx="11" hasCustomPrompt="1"/>
          </p:nvPr>
        </p:nvSpPr>
        <p:spPr>
          <a:xfrm>
            <a:off x="1258132" y="4879250"/>
            <a:ext cx="10494433" cy="1562100"/>
          </a:xfrm>
          <a:prstGeom prst="rect">
            <a:avLst/>
          </a:prstGeom>
        </p:spPr>
        <p:txBody>
          <a:bodyPr/>
          <a:lstStyle>
            <a:lvl1pPr marL="0" indent="0">
              <a:buNone/>
              <a:defRPr sz="2667" b="0">
                <a:solidFill>
                  <a:schemeClr val="bg1"/>
                </a:solidFill>
                <a:latin typeface="Arial" panose="020B0604020202020204" pitchFamily="34" charset="0"/>
                <a:cs typeface="Arial" panose="020B0604020202020204" pitchFamily="34" charset="0"/>
              </a:defRPr>
            </a:lvl1pPr>
          </a:lstStyle>
          <a:p>
            <a:r>
              <a:rPr lang="en-US"/>
              <a:t>Insert sub-heading / date</a:t>
            </a:r>
          </a:p>
        </p:txBody>
      </p:sp>
      <p:pic>
        <p:nvPicPr>
          <p:cNvPr id="3" name="Picture 2">
            <a:extLst>
              <a:ext uri="{FF2B5EF4-FFF2-40B4-BE49-F238E27FC236}">
                <a16:creationId xmlns:a16="http://schemas.microsoft.com/office/drawing/2014/main" id="{9A6B8344-2BB4-46AC-BF67-24F417DE55E9}"/>
              </a:ext>
            </a:extLst>
          </p:cNvPr>
          <p:cNvPicPr>
            <a:picLocks noChangeAspect="1"/>
          </p:cNvPicPr>
          <p:nvPr userDrawn="1"/>
        </p:nvPicPr>
        <p:blipFill>
          <a:blip r:embed="rId2"/>
          <a:stretch>
            <a:fillRect/>
          </a:stretch>
        </p:blipFill>
        <p:spPr>
          <a:xfrm>
            <a:off x="1402515" y="2241107"/>
            <a:ext cx="4837869" cy="446295"/>
          </a:xfrm>
          <a:prstGeom prst="rect">
            <a:avLst/>
          </a:prstGeom>
        </p:spPr>
      </p:pic>
      <p:sp>
        <p:nvSpPr>
          <p:cNvPr id="11" name="Content Placeholder 2">
            <a:extLst>
              <a:ext uri="{FF2B5EF4-FFF2-40B4-BE49-F238E27FC236}">
                <a16:creationId xmlns:a16="http://schemas.microsoft.com/office/drawing/2014/main" id="{034006D1-B55A-40FB-96F4-3E101622A8A4}"/>
              </a:ext>
            </a:extLst>
          </p:cNvPr>
          <p:cNvSpPr>
            <a:spLocks noGrp="1"/>
          </p:cNvSpPr>
          <p:nvPr>
            <p:ph sz="quarter" idx="13" hasCustomPrompt="1"/>
          </p:nvPr>
        </p:nvSpPr>
        <p:spPr>
          <a:xfrm>
            <a:off x="7603955" y="611719"/>
            <a:ext cx="4148608" cy="751861"/>
          </a:xfrm>
          <a:prstGeom prst="rect">
            <a:avLst/>
          </a:prstGeom>
        </p:spPr>
        <p:txBody>
          <a:bodyPr/>
          <a:lstStyle>
            <a:lvl1pPr marL="0" indent="0" algn="r">
              <a:lnSpc>
                <a:spcPct val="100000"/>
              </a:lnSpc>
              <a:spcBef>
                <a:spcPts val="0"/>
              </a:spcBef>
              <a:buNone/>
              <a:defRPr sz="2400" b="1">
                <a:solidFill>
                  <a:schemeClr val="bg1"/>
                </a:solidFill>
                <a:latin typeface="Arial" panose="020B0604020202020204" pitchFamily="34" charset="0"/>
                <a:cs typeface="Arial" panose="020B0604020202020204" pitchFamily="34" charset="0"/>
              </a:defRPr>
            </a:lvl1pPr>
          </a:lstStyle>
          <a:p>
            <a:r>
              <a:rPr lang="en-US"/>
              <a:t>Insert School </a:t>
            </a:r>
          </a:p>
          <a:p>
            <a:r>
              <a:rPr lang="en-US"/>
              <a:t>name here</a:t>
            </a:r>
          </a:p>
        </p:txBody>
      </p:sp>
    </p:spTree>
    <p:extLst>
      <p:ext uri="{BB962C8B-B14F-4D97-AF65-F5344CB8AC3E}">
        <p14:creationId xmlns:p14="http://schemas.microsoft.com/office/powerpoint/2010/main" val="27408057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9023350" y="1748369"/>
            <a:ext cx="2798233" cy="3698276"/>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3"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9"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23" indent="0">
              <a:buNone/>
              <a:defRPr sz="1333">
                <a:solidFill>
                  <a:schemeClr val="accent5"/>
                </a:solidFill>
                <a:latin typeface="Channel 4 Chadwick" pitchFamily="2" charset="77"/>
              </a:defRPr>
            </a:lvl2pPr>
            <a:lvl3pPr marL="914446" indent="0">
              <a:buNone/>
              <a:defRPr sz="1333">
                <a:solidFill>
                  <a:schemeClr val="accent5"/>
                </a:solidFill>
                <a:latin typeface="Channel 4 Chadwick" pitchFamily="2" charset="77"/>
              </a:defRPr>
            </a:lvl3pPr>
            <a:lvl4pPr marL="1371669" indent="0">
              <a:buNone/>
              <a:defRPr sz="1333">
                <a:solidFill>
                  <a:schemeClr val="accent5"/>
                </a:solidFill>
                <a:latin typeface="Channel 4 Chadwick" pitchFamily="2" charset="77"/>
              </a:defRPr>
            </a:lvl4pPr>
            <a:lvl5pPr marL="1828891" indent="0">
              <a:buNone/>
              <a:defRPr sz="1333">
                <a:solidFill>
                  <a:schemeClr val="accent5"/>
                </a:solidFill>
                <a:latin typeface="Channel 4 Chadwick" pitchFamily="2" charset="77"/>
              </a:defRPr>
            </a:lvl5pPr>
          </a:lstStyle>
          <a:p>
            <a:pPr lvl="0"/>
            <a:r>
              <a:rPr lang="en-US"/>
              <a:t>Click to edit caption: Arial Regular 10pt</a:t>
            </a:r>
          </a:p>
        </p:txBody>
      </p:sp>
      <p:sp>
        <p:nvSpPr>
          <p:cNvPr id="10"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3" name="Text Placeholder 2">
            <a:extLst>
              <a:ext uri="{FF2B5EF4-FFF2-40B4-BE49-F238E27FC236}">
                <a16:creationId xmlns:a16="http://schemas.microsoft.com/office/drawing/2014/main" id="{9602840F-CF0A-4B0C-876C-214741C51912}"/>
              </a:ext>
            </a:extLst>
          </p:cNvPr>
          <p:cNvSpPr>
            <a:spLocks noGrp="1"/>
          </p:cNvSpPr>
          <p:nvPr>
            <p:ph type="body" sz="quarter" idx="13" hasCustomPrompt="1"/>
          </p:nvPr>
        </p:nvSpPr>
        <p:spPr>
          <a:xfrm>
            <a:off x="248795" y="1748367"/>
            <a:ext cx="8596381" cy="3937000"/>
          </a:xfrm>
          <a:prstGeom prst="rect">
            <a:avLst/>
          </a:prstGeom>
        </p:spPr>
        <p:txBody>
          <a:bodyPr/>
          <a:lstStyle>
            <a:lvl1pPr marL="381019" indent="-381019">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516180862"/>
      </p:ext>
    </p:extLst>
  </p:cSld>
  <p:clrMapOvr>
    <a:masterClrMapping/>
  </p:clrMapOvr>
  <p:extLst>
    <p:ext uri="{DCECCB84-F9BA-43D5-87BE-67443E8EF086}">
      <p15:sldGuideLst xmlns:p15="http://schemas.microsoft.com/office/powerpoint/2012/main">
        <p15:guide id="1" pos="5593"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3 ">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9023350"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1" name="Picture Placeholder 5">
            <a:extLst>
              <a:ext uri="{FF2B5EF4-FFF2-40B4-BE49-F238E27FC236}">
                <a16:creationId xmlns:a16="http://schemas.microsoft.com/office/drawing/2014/main" id="{6D51F31A-86D2-8C4F-A1A9-C88372B37B39}"/>
              </a:ext>
            </a:extLst>
          </p:cNvPr>
          <p:cNvSpPr>
            <a:spLocks noGrp="1"/>
          </p:cNvSpPr>
          <p:nvPr>
            <p:ph type="pic" sz="quarter" idx="16" hasCustomPrompt="1"/>
          </p:nvPr>
        </p:nvSpPr>
        <p:spPr>
          <a:xfrm>
            <a:off x="9023352" y="1748365"/>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7"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8"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23" indent="0">
              <a:buNone/>
              <a:defRPr sz="1333">
                <a:solidFill>
                  <a:schemeClr val="accent5"/>
                </a:solidFill>
                <a:latin typeface="Channel 4 Chadwick" pitchFamily="2" charset="77"/>
              </a:defRPr>
            </a:lvl2pPr>
            <a:lvl3pPr marL="914446" indent="0">
              <a:buNone/>
              <a:defRPr sz="1333">
                <a:solidFill>
                  <a:schemeClr val="accent5"/>
                </a:solidFill>
                <a:latin typeface="Channel 4 Chadwick" pitchFamily="2" charset="77"/>
              </a:defRPr>
            </a:lvl3pPr>
            <a:lvl4pPr marL="1371669" indent="0">
              <a:buNone/>
              <a:defRPr sz="1333">
                <a:solidFill>
                  <a:schemeClr val="accent5"/>
                </a:solidFill>
                <a:latin typeface="Channel 4 Chadwick" pitchFamily="2" charset="77"/>
              </a:defRPr>
            </a:lvl4pPr>
            <a:lvl5pPr marL="1828891" indent="0">
              <a:buNone/>
              <a:defRPr sz="1333">
                <a:solidFill>
                  <a:schemeClr val="accent5"/>
                </a:solidFill>
                <a:latin typeface="Channel 4 Chadwick" pitchFamily="2" charset="77"/>
              </a:defRPr>
            </a:lvl5pPr>
          </a:lstStyle>
          <a:p>
            <a:pPr lvl="0"/>
            <a:r>
              <a:rPr lang="en-US"/>
              <a:t>Click to edit caption: Arial Regular 10pt</a:t>
            </a:r>
          </a:p>
        </p:txBody>
      </p:sp>
      <p:sp>
        <p:nvSpPr>
          <p:cNvPr id="18"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9023351"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23" indent="0">
              <a:buNone/>
              <a:defRPr sz="1333">
                <a:solidFill>
                  <a:schemeClr val="accent5"/>
                </a:solidFill>
                <a:latin typeface="Channel 4 Chadwick" pitchFamily="2" charset="77"/>
              </a:defRPr>
            </a:lvl2pPr>
            <a:lvl3pPr marL="914446" indent="0">
              <a:buNone/>
              <a:defRPr sz="1333">
                <a:solidFill>
                  <a:schemeClr val="accent5"/>
                </a:solidFill>
                <a:latin typeface="Channel 4 Chadwick" pitchFamily="2" charset="77"/>
              </a:defRPr>
            </a:lvl3pPr>
            <a:lvl4pPr marL="1371669" indent="0">
              <a:buNone/>
              <a:defRPr sz="1333">
                <a:solidFill>
                  <a:schemeClr val="accent5"/>
                </a:solidFill>
                <a:latin typeface="Channel 4 Chadwick" pitchFamily="2" charset="77"/>
              </a:defRPr>
            </a:lvl4pPr>
            <a:lvl5pPr marL="1828891" indent="0">
              <a:buNone/>
              <a:defRPr sz="1333">
                <a:solidFill>
                  <a:schemeClr val="accent5"/>
                </a:solidFill>
                <a:latin typeface="Channel 4 Chadwick" pitchFamily="2" charset="77"/>
              </a:defRPr>
            </a:lvl5pPr>
          </a:lstStyle>
          <a:p>
            <a:pPr lvl="0"/>
            <a:r>
              <a:rPr lang="en-US"/>
              <a:t>Click to edit caption: Arial Regular 10pt</a:t>
            </a:r>
          </a:p>
        </p:txBody>
      </p:sp>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739CEF63-09E5-47AB-B122-292E3DA7266B}"/>
              </a:ext>
            </a:extLst>
          </p:cNvPr>
          <p:cNvSpPr>
            <a:spLocks noGrp="1"/>
          </p:cNvSpPr>
          <p:nvPr>
            <p:ph type="body" sz="quarter" idx="13" hasCustomPrompt="1"/>
          </p:nvPr>
        </p:nvSpPr>
        <p:spPr>
          <a:xfrm>
            <a:off x="248795" y="1748367"/>
            <a:ext cx="8596381" cy="3937000"/>
          </a:xfrm>
          <a:prstGeom prst="rect">
            <a:avLst/>
          </a:prstGeom>
        </p:spPr>
        <p:txBody>
          <a:bodyPr/>
          <a:lstStyle>
            <a:lvl1pPr marL="381019" indent="-381019">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840049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535068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248796" y="1748367"/>
            <a:ext cx="5703273" cy="3937000"/>
          </a:xfrm>
          <a:prstGeom prst="rect">
            <a:avLst/>
          </a:prstGeom>
        </p:spPr>
        <p:txBody>
          <a:bodyPr/>
          <a:lstStyle>
            <a:lvl1pPr marL="381019" indent="-381019">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marL="0" indent="0">
              <a:buNone/>
            </a:pPr>
            <a:endParaRPr lang="en-US"/>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6107821" y="1748367"/>
            <a:ext cx="5703273" cy="3937000"/>
          </a:xfrm>
          <a:prstGeom prst="rect">
            <a:avLst/>
          </a:prstGeom>
        </p:spPr>
        <p:txBody>
          <a:bodyPr/>
          <a:lstStyle>
            <a:lvl1pPr marL="381019" indent="-381019">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3102203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248795" y="1748367"/>
            <a:ext cx="11562796" cy="3937000"/>
          </a:xfrm>
          <a:prstGeom prst="rect">
            <a:avLst/>
          </a:prstGeom>
        </p:spPr>
        <p:txBody>
          <a:bodyPr/>
          <a:lstStyle>
            <a:lvl1pPr marL="381019" indent="-381019">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marL="0" indent="0">
              <a:buNone/>
            </a:pPr>
            <a:endParaRPr lang="en-US"/>
          </a:p>
        </p:txBody>
      </p:sp>
    </p:spTree>
    <p:extLst>
      <p:ext uri="{BB962C8B-B14F-4D97-AF65-F5344CB8AC3E}">
        <p14:creationId xmlns:p14="http://schemas.microsoft.com/office/powerpoint/2010/main" val="23164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760759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D275-FC1B-4D43-8D94-531A25A12A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28F484-2CAB-4746-906A-B4FE56FBB9A8}"/>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E835A3-8C9B-D440-9696-EB010CB3D5F7}"/>
              </a:ext>
            </a:extLst>
          </p:cNvPr>
          <p:cNvSpPr>
            <a:spLocks noGrp="1"/>
          </p:cNvSpPr>
          <p:nvPr>
            <p:ph type="dt" sz="half" idx="10"/>
          </p:nvPr>
        </p:nvSpPr>
        <p:spPr/>
        <p:txBody>
          <a:bodyPr/>
          <a:lstStyle/>
          <a:p>
            <a:fld id="{9C7CBF6D-228C-2341-9F77-6326081AC8F1}" type="datetimeFigureOut">
              <a:rPr lang="en-US" smtClean="0"/>
              <a:t>9/15/2025</a:t>
            </a:fld>
            <a:endParaRPr lang="en-US"/>
          </a:p>
        </p:txBody>
      </p:sp>
      <p:sp>
        <p:nvSpPr>
          <p:cNvPr id="5" name="Footer Placeholder 4">
            <a:extLst>
              <a:ext uri="{FF2B5EF4-FFF2-40B4-BE49-F238E27FC236}">
                <a16:creationId xmlns:a16="http://schemas.microsoft.com/office/drawing/2014/main" id="{7B40CAF5-4142-D148-9D9B-95206AA4F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D99C4-146C-EC48-9968-093FECBE3378}"/>
              </a:ext>
            </a:extLst>
          </p:cNvPr>
          <p:cNvSpPr>
            <a:spLocks noGrp="1"/>
          </p:cNvSpPr>
          <p:nvPr>
            <p:ph type="sldNum" sz="quarter" idx="12"/>
          </p:nvPr>
        </p:nvSpPr>
        <p:spPr/>
        <p:txBody>
          <a:bodyPr/>
          <a:lstStyle/>
          <a:p>
            <a:fld id="{A1F12237-201F-F248-9AE0-546BF4655384}" type="slidenum">
              <a:rPr lang="en-US" smtClean="0"/>
              <a:t>‹#›</a:t>
            </a:fld>
            <a:endParaRPr lang="en-US"/>
          </a:p>
        </p:txBody>
      </p:sp>
    </p:spTree>
    <p:extLst>
      <p:ext uri="{BB962C8B-B14F-4D97-AF65-F5344CB8AC3E}">
        <p14:creationId xmlns:p14="http://schemas.microsoft.com/office/powerpoint/2010/main" val="24482078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277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6239933" y="1748369"/>
            <a:ext cx="5581651" cy="3722663"/>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239933" y="5568096"/>
            <a:ext cx="5581651" cy="117272"/>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23" indent="0">
              <a:buNone/>
              <a:defRPr sz="1333">
                <a:solidFill>
                  <a:schemeClr val="accent5"/>
                </a:solidFill>
                <a:latin typeface="Channel 4 Chadwick" pitchFamily="2" charset="77"/>
              </a:defRPr>
            </a:lvl2pPr>
            <a:lvl3pPr marL="914446" indent="0">
              <a:buNone/>
              <a:defRPr sz="1333">
                <a:solidFill>
                  <a:schemeClr val="accent5"/>
                </a:solidFill>
                <a:latin typeface="Channel 4 Chadwick" pitchFamily="2" charset="77"/>
              </a:defRPr>
            </a:lvl3pPr>
            <a:lvl4pPr marL="1371669" indent="0">
              <a:buNone/>
              <a:defRPr sz="1333">
                <a:solidFill>
                  <a:schemeClr val="accent5"/>
                </a:solidFill>
                <a:latin typeface="Channel 4 Chadwick" pitchFamily="2" charset="77"/>
              </a:defRPr>
            </a:lvl4pPr>
            <a:lvl5pPr marL="1828891" indent="0">
              <a:buNone/>
              <a:defRPr sz="1333">
                <a:solidFill>
                  <a:schemeClr val="accent5"/>
                </a:solidFill>
                <a:latin typeface="Channel 4 Chadwick" pitchFamily="2" charset="77"/>
              </a:defRPr>
            </a:lvl5pPr>
          </a:lstStyle>
          <a:p>
            <a:pPr lvl="0"/>
            <a:r>
              <a:rPr lang="en-US"/>
              <a:t>Click to edit caption: Arial Regular 10pt</a:t>
            </a:r>
          </a:p>
        </p:txBody>
      </p:sp>
      <p:sp>
        <p:nvSpPr>
          <p:cNvPr id="11"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00C9E275-0734-425E-938B-16131D4657EE}"/>
              </a:ext>
            </a:extLst>
          </p:cNvPr>
          <p:cNvSpPr>
            <a:spLocks noGrp="1"/>
          </p:cNvSpPr>
          <p:nvPr>
            <p:ph type="body" sz="quarter" idx="13" hasCustomPrompt="1"/>
          </p:nvPr>
        </p:nvSpPr>
        <p:spPr>
          <a:xfrm>
            <a:off x="248795" y="1748367"/>
            <a:ext cx="5847205" cy="3937000"/>
          </a:xfrm>
          <a:prstGeom prst="rect">
            <a:avLst/>
          </a:prstGeom>
        </p:spPr>
        <p:txBody>
          <a:bodyPr/>
          <a:lstStyle>
            <a:lvl1pPr marL="381019" indent="-381019">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908282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6">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1" y="1763469"/>
            <a:ext cx="5740400"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5999" y="3476809"/>
            <a:ext cx="5740403"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23" indent="0">
              <a:buNone/>
              <a:defRPr sz="1333">
                <a:solidFill>
                  <a:schemeClr val="accent5"/>
                </a:solidFill>
                <a:latin typeface="Channel 4 Chadwick" pitchFamily="2" charset="77"/>
              </a:defRPr>
            </a:lvl2pPr>
            <a:lvl3pPr marL="914446" indent="0">
              <a:buNone/>
              <a:defRPr sz="1333">
                <a:solidFill>
                  <a:schemeClr val="accent5"/>
                </a:solidFill>
                <a:latin typeface="Channel 4 Chadwick" pitchFamily="2" charset="77"/>
              </a:defRPr>
            </a:lvl3pPr>
            <a:lvl4pPr marL="1371669" indent="0">
              <a:buNone/>
              <a:defRPr sz="1333">
                <a:solidFill>
                  <a:schemeClr val="accent5"/>
                </a:solidFill>
                <a:latin typeface="Channel 4 Chadwick" pitchFamily="2" charset="77"/>
              </a:defRPr>
            </a:lvl4pPr>
            <a:lvl5pPr marL="1828891" indent="0">
              <a:buNone/>
              <a:defRPr sz="1333">
                <a:solidFill>
                  <a:schemeClr val="accent5"/>
                </a:solidFill>
                <a:latin typeface="Channel 4 Chadwick" pitchFamily="2" charset="77"/>
              </a:defRPr>
            </a:lvl5pPr>
          </a:lstStyle>
          <a:p>
            <a:pPr lvl="0"/>
            <a:r>
              <a:rPr lang="en-US"/>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2"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5999" y="55640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23" indent="0">
              <a:buNone/>
              <a:defRPr sz="1333">
                <a:solidFill>
                  <a:schemeClr val="accent5"/>
                </a:solidFill>
                <a:latin typeface="Channel 4 Chadwick" pitchFamily="2" charset="77"/>
              </a:defRPr>
            </a:lvl2pPr>
            <a:lvl3pPr marL="914446" indent="0">
              <a:buNone/>
              <a:defRPr sz="1333">
                <a:solidFill>
                  <a:schemeClr val="accent5"/>
                </a:solidFill>
                <a:latin typeface="Channel 4 Chadwick" pitchFamily="2" charset="77"/>
              </a:defRPr>
            </a:lvl3pPr>
            <a:lvl4pPr marL="1371669" indent="0">
              <a:buNone/>
              <a:defRPr sz="1333">
                <a:solidFill>
                  <a:schemeClr val="accent5"/>
                </a:solidFill>
                <a:latin typeface="Channel 4 Chadwick" pitchFamily="2" charset="77"/>
              </a:defRPr>
            </a:lvl4pPr>
            <a:lvl5pPr marL="1828891" indent="0">
              <a:buNone/>
              <a:defRPr sz="1333">
                <a:solidFill>
                  <a:schemeClr val="accent5"/>
                </a:solidFill>
                <a:latin typeface="Channel 4 Chadwick" pitchFamily="2" charset="77"/>
              </a:defRPr>
            </a:lvl5pPr>
          </a:lstStyle>
          <a:p>
            <a:pPr lvl="0"/>
            <a:r>
              <a:rPr lang="en-US"/>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9038169" y="3836284"/>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9038165"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23" indent="0">
              <a:buNone/>
              <a:defRPr sz="1333">
                <a:solidFill>
                  <a:schemeClr val="accent5"/>
                </a:solidFill>
                <a:latin typeface="Channel 4 Chadwick" pitchFamily="2" charset="77"/>
              </a:defRPr>
            </a:lvl2pPr>
            <a:lvl3pPr marL="914446" indent="0">
              <a:buNone/>
              <a:defRPr sz="1333">
                <a:solidFill>
                  <a:schemeClr val="accent5"/>
                </a:solidFill>
                <a:latin typeface="Channel 4 Chadwick" pitchFamily="2" charset="77"/>
              </a:defRPr>
            </a:lvl3pPr>
            <a:lvl4pPr marL="1371669" indent="0">
              <a:buNone/>
              <a:defRPr sz="1333">
                <a:solidFill>
                  <a:schemeClr val="accent5"/>
                </a:solidFill>
                <a:latin typeface="Channel 4 Chadwick" pitchFamily="2" charset="77"/>
              </a:defRPr>
            </a:lvl4pPr>
            <a:lvl5pPr marL="1828891" indent="0">
              <a:buNone/>
              <a:defRPr sz="1333">
                <a:solidFill>
                  <a:schemeClr val="accent5"/>
                </a:solidFill>
                <a:latin typeface="Channel 4 Chadwick" pitchFamily="2" charset="77"/>
              </a:defRPr>
            </a:lvl5pPr>
          </a:lstStyle>
          <a:p>
            <a:pPr lvl="0"/>
            <a:r>
              <a:rPr lang="en-US"/>
              <a:t>Click to edit caption: Arial Regular 10pt</a:t>
            </a:r>
          </a:p>
        </p:txBody>
      </p:sp>
      <p:sp>
        <p:nvSpPr>
          <p:cNvPr id="15"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11A76B9A-C73D-41F4-848B-7B422BD2540C}"/>
              </a:ext>
            </a:extLst>
          </p:cNvPr>
          <p:cNvSpPr>
            <a:spLocks noGrp="1"/>
          </p:cNvSpPr>
          <p:nvPr>
            <p:ph type="body" sz="quarter" idx="13" hasCustomPrompt="1"/>
          </p:nvPr>
        </p:nvSpPr>
        <p:spPr>
          <a:xfrm>
            <a:off x="248796" y="1748367"/>
            <a:ext cx="5718085" cy="3937000"/>
          </a:xfrm>
          <a:prstGeom prst="rect">
            <a:avLst/>
          </a:prstGeom>
        </p:spPr>
        <p:txBody>
          <a:bodyPr/>
          <a:lstStyle>
            <a:lvl1pPr marL="381019" indent="-381019">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33685009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248796" y="1748367"/>
            <a:ext cx="5703273" cy="3937000"/>
          </a:xfrm>
          <a:prstGeom prst="rect">
            <a:avLst/>
          </a:prstGeom>
        </p:spPr>
        <p:txBody>
          <a:bodyPr/>
          <a:lstStyle>
            <a:lvl1pPr marL="381019" indent="-381019">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marL="0" indent="0">
              <a:buNone/>
            </a:pPr>
            <a:endParaRPr lang="en-US"/>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6107821" y="1748367"/>
            <a:ext cx="5703273" cy="3937000"/>
          </a:xfrm>
          <a:prstGeom prst="rect">
            <a:avLst/>
          </a:prstGeom>
        </p:spPr>
        <p:txBody>
          <a:bodyPr/>
          <a:lstStyle>
            <a:lvl1pPr marL="381019" indent="-381019">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31022035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4">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DE942392-5A1D-4B43-9FC3-CF83A59FC53E}"/>
              </a:ext>
            </a:extLst>
          </p:cNvPr>
          <p:cNvSpPr>
            <a:spLocks noGrp="1"/>
          </p:cNvSpPr>
          <p:nvPr>
            <p:ph type="pic" sz="quarter" idx="16" hasCustomPrompt="1"/>
          </p:nvPr>
        </p:nvSpPr>
        <p:spPr>
          <a:xfrm>
            <a:off x="9023352" y="1748367"/>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8"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2" y="1763469"/>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8"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23" indent="0">
              <a:buNone/>
              <a:defRPr sz="1333">
                <a:solidFill>
                  <a:schemeClr val="accent5"/>
                </a:solidFill>
                <a:latin typeface="Channel 4 Chadwick" pitchFamily="2" charset="77"/>
              </a:defRPr>
            </a:lvl2pPr>
            <a:lvl3pPr marL="914446" indent="0">
              <a:buNone/>
              <a:defRPr sz="1333">
                <a:solidFill>
                  <a:schemeClr val="accent5"/>
                </a:solidFill>
                <a:latin typeface="Channel 4 Chadwick" pitchFamily="2" charset="77"/>
              </a:defRPr>
            </a:lvl3pPr>
            <a:lvl4pPr marL="1371669" indent="0">
              <a:buNone/>
              <a:defRPr sz="1333">
                <a:solidFill>
                  <a:schemeClr val="accent5"/>
                </a:solidFill>
                <a:latin typeface="Channel 4 Chadwick" pitchFamily="2" charset="77"/>
              </a:defRPr>
            </a:lvl4pPr>
            <a:lvl5pPr marL="1828891" indent="0">
              <a:buNone/>
              <a:defRPr sz="1333">
                <a:solidFill>
                  <a:schemeClr val="accent5"/>
                </a:solidFill>
                <a:latin typeface="Channel 4 Chadwick" pitchFamily="2" charset="77"/>
              </a:defRPr>
            </a:lvl5pPr>
          </a:lstStyle>
          <a:p>
            <a:pPr lvl="0"/>
            <a:r>
              <a:rPr lang="en-US"/>
              <a:t>Click to edit caption: Arial Regular 10pt</a:t>
            </a:r>
          </a:p>
        </p:txBody>
      </p:sp>
      <p:sp>
        <p:nvSpPr>
          <p:cNvPr id="25"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9023351"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23" indent="0">
              <a:buNone/>
              <a:defRPr sz="1333">
                <a:solidFill>
                  <a:schemeClr val="accent5"/>
                </a:solidFill>
                <a:latin typeface="Channel 4 Chadwick" pitchFamily="2" charset="77"/>
              </a:defRPr>
            </a:lvl2pPr>
            <a:lvl3pPr marL="914446" indent="0">
              <a:buNone/>
              <a:defRPr sz="1333">
                <a:solidFill>
                  <a:schemeClr val="accent5"/>
                </a:solidFill>
                <a:latin typeface="Channel 4 Chadwick" pitchFamily="2" charset="77"/>
              </a:defRPr>
            </a:lvl3pPr>
            <a:lvl4pPr marL="1371669" indent="0">
              <a:buNone/>
              <a:defRPr sz="1333">
                <a:solidFill>
                  <a:schemeClr val="accent5"/>
                </a:solidFill>
                <a:latin typeface="Channel 4 Chadwick" pitchFamily="2" charset="77"/>
              </a:defRPr>
            </a:lvl4pPr>
            <a:lvl5pPr marL="1828891" indent="0">
              <a:buNone/>
              <a:defRPr sz="1333">
                <a:solidFill>
                  <a:schemeClr val="accent5"/>
                </a:solidFill>
                <a:latin typeface="Channel 4 Chadwick" pitchFamily="2" charset="77"/>
              </a:defRPr>
            </a:lvl5pPr>
          </a:lstStyle>
          <a:p>
            <a:pPr lvl="0"/>
            <a:r>
              <a:rPr lang="en-US"/>
              <a:t>Click to edit caption: Arial Regular 10pt</a:t>
            </a:r>
          </a:p>
        </p:txBody>
      </p:sp>
      <p:sp>
        <p:nvSpPr>
          <p:cNvPr id="26"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9023350"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7"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2"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8"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5999"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23" indent="0">
              <a:buNone/>
              <a:defRPr sz="1333">
                <a:solidFill>
                  <a:schemeClr val="accent5"/>
                </a:solidFill>
                <a:latin typeface="Channel 4 Chadwick" pitchFamily="2" charset="77"/>
              </a:defRPr>
            </a:lvl2pPr>
            <a:lvl3pPr marL="914446" indent="0">
              <a:buNone/>
              <a:defRPr sz="1333">
                <a:solidFill>
                  <a:schemeClr val="accent5"/>
                </a:solidFill>
                <a:latin typeface="Channel 4 Chadwick" pitchFamily="2" charset="77"/>
              </a:defRPr>
            </a:lvl3pPr>
            <a:lvl4pPr marL="1371669" indent="0">
              <a:buNone/>
              <a:defRPr sz="1333">
                <a:solidFill>
                  <a:schemeClr val="accent5"/>
                </a:solidFill>
                <a:latin typeface="Channel 4 Chadwick" pitchFamily="2" charset="77"/>
              </a:defRPr>
            </a:lvl4pPr>
            <a:lvl5pPr marL="1828891" indent="0">
              <a:buNone/>
              <a:defRPr sz="1333">
                <a:solidFill>
                  <a:schemeClr val="accent5"/>
                </a:solidFill>
                <a:latin typeface="Channel 4 Chadwick" pitchFamily="2" charset="77"/>
              </a:defRPr>
            </a:lvl5pPr>
          </a:lstStyle>
          <a:p>
            <a:pPr lvl="0"/>
            <a:r>
              <a:rPr lang="en-US"/>
              <a:t>Click to edit caption: Arial Regular 10pt</a:t>
            </a:r>
          </a:p>
        </p:txBody>
      </p:sp>
      <p:sp>
        <p:nvSpPr>
          <p:cNvPr id="29"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5999" y="55640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223" indent="0">
              <a:buNone/>
              <a:defRPr sz="1333">
                <a:solidFill>
                  <a:schemeClr val="accent5"/>
                </a:solidFill>
                <a:latin typeface="Channel 4 Chadwick" pitchFamily="2" charset="77"/>
              </a:defRPr>
            </a:lvl2pPr>
            <a:lvl3pPr marL="914446" indent="0">
              <a:buNone/>
              <a:defRPr sz="1333">
                <a:solidFill>
                  <a:schemeClr val="accent5"/>
                </a:solidFill>
                <a:latin typeface="Channel 4 Chadwick" pitchFamily="2" charset="77"/>
              </a:defRPr>
            </a:lvl3pPr>
            <a:lvl4pPr marL="1371669" indent="0">
              <a:buNone/>
              <a:defRPr sz="1333">
                <a:solidFill>
                  <a:schemeClr val="accent5"/>
                </a:solidFill>
                <a:latin typeface="Channel 4 Chadwick" pitchFamily="2" charset="77"/>
              </a:defRPr>
            </a:lvl4pPr>
            <a:lvl5pPr marL="1828891" indent="0">
              <a:buNone/>
              <a:defRPr sz="1333">
                <a:solidFill>
                  <a:schemeClr val="accent5"/>
                </a:solidFill>
                <a:latin typeface="Channel 4 Chadwick" pitchFamily="2" charset="77"/>
              </a:defRPr>
            </a:lvl5pPr>
          </a:lstStyle>
          <a:p>
            <a:pPr lvl="0"/>
            <a:r>
              <a:rPr lang="en-US"/>
              <a:t>Click to edit caption: Arial Regular 10pt</a:t>
            </a:r>
          </a:p>
        </p:txBody>
      </p:sp>
      <p:sp>
        <p:nvSpPr>
          <p:cNvPr id="19"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4"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2" name="Text Placeholder 2">
            <a:extLst>
              <a:ext uri="{FF2B5EF4-FFF2-40B4-BE49-F238E27FC236}">
                <a16:creationId xmlns:a16="http://schemas.microsoft.com/office/drawing/2014/main" id="{A5E523E2-4C7B-424A-8715-BA3BD5E8B973}"/>
              </a:ext>
            </a:extLst>
          </p:cNvPr>
          <p:cNvSpPr>
            <a:spLocks noGrp="1"/>
          </p:cNvSpPr>
          <p:nvPr>
            <p:ph type="body" sz="quarter" idx="13" hasCustomPrompt="1"/>
          </p:nvPr>
        </p:nvSpPr>
        <p:spPr>
          <a:xfrm>
            <a:off x="248796" y="1748367"/>
            <a:ext cx="5718085" cy="3937000"/>
          </a:xfrm>
          <a:prstGeom prst="rect">
            <a:avLst/>
          </a:prstGeom>
        </p:spPr>
        <p:txBody>
          <a:bodyPr/>
          <a:lstStyle>
            <a:lvl1pPr marL="381019" indent="-381019">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4759352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End slide_Logo">
    <p:bg>
      <p:bgPr>
        <a:gradFill>
          <a:gsLst>
            <a:gs pos="50000">
              <a:srgbClr val="8D3786"/>
            </a:gs>
            <a:gs pos="0">
              <a:srgbClr val="1C3D74"/>
            </a:gs>
          </a:gsLst>
          <a:lin ang="27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F016AB-50EC-D145-8FEE-4F74E8E3B1D6}"/>
              </a:ext>
            </a:extLst>
          </p:cNvPr>
          <p:cNvPicPr>
            <a:picLocks noChangeAspect="1"/>
          </p:cNvPicPr>
          <p:nvPr userDrawn="1"/>
        </p:nvPicPr>
        <p:blipFill>
          <a:blip r:embed="rId2"/>
          <a:stretch>
            <a:fillRect/>
          </a:stretch>
        </p:blipFill>
        <p:spPr>
          <a:xfrm>
            <a:off x="2835982" y="4305289"/>
            <a:ext cx="5780741" cy="1545083"/>
          </a:xfrm>
          <a:prstGeom prst="rect">
            <a:avLst/>
          </a:prstGeom>
        </p:spPr>
      </p:pic>
      <p:sp>
        <p:nvSpPr>
          <p:cNvPr id="2" name="TextBox 1">
            <a:extLst>
              <a:ext uri="{FF2B5EF4-FFF2-40B4-BE49-F238E27FC236}">
                <a16:creationId xmlns:a16="http://schemas.microsoft.com/office/drawing/2014/main" id="{AF811C00-D549-464E-ADFA-3C1836754071}"/>
              </a:ext>
            </a:extLst>
          </p:cNvPr>
          <p:cNvSpPr txBox="1"/>
          <p:nvPr userDrawn="1"/>
        </p:nvSpPr>
        <p:spPr>
          <a:xfrm>
            <a:off x="4376682" y="2427281"/>
            <a:ext cx="3693892" cy="830997"/>
          </a:xfrm>
          <a:prstGeom prst="rect">
            <a:avLst/>
          </a:prstGeom>
          <a:noFill/>
        </p:spPr>
        <p:txBody>
          <a:bodyPr wrap="square" rtlCol="0">
            <a:spAutoFit/>
          </a:bodyPr>
          <a:lstStyle/>
          <a:p>
            <a:pPr algn="l"/>
            <a:r>
              <a:rPr lang="en-GB" sz="4800" b="1">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263592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223" indent="0">
              <a:buNone/>
              <a:defRPr sz="1800"/>
            </a:lvl2pPr>
            <a:lvl3pPr marL="914446" indent="0">
              <a:buNone/>
              <a:defRPr sz="1600"/>
            </a:lvl3pPr>
            <a:lvl4pPr marL="1371669" indent="0">
              <a:buNone/>
              <a:defRPr sz="1400"/>
            </a:lvl4pPr>
            <a:lvl5pPr marL="1828891" indent="0">
              <a:buNone/>
              <a:defRPr sz="1400"/>
            </a:lvl5pPr>
            <a:lvl6pPr marL="2286114" indent="0">
              <a:buNone/>
              <a:defRPr sz="1400"/>
            </a:lvl6pPr>
            <a:lvl7pPr marL="2743337" indent="0">
              <a:buNone/>
              <a:defRPr sz="1400"/>
            </a:lvl7pPr>
            <a:lvl8pPr marL="3200560" indent="0">
              <a:buNone/>
              <a:defRPr sz="1400"/>
            </a:lvl8pPr>
            <a:lvl9pPr marL="3657783" indent="0">
              <a:buNone/>
              <a:defRPr sz="1400"/>
            </a:lvl9pPr>
          </a:lstStyle>
          <a:p>
            <a:pPr lvl="0"/>
            <a:r>
              <a:rPr lang="en-US"/>
              <a:t>Edit Master text styles</a:t>
            </a:r>
          </a:p>
        </p:txBody>
      </p:sp>
    </p:spTree>
    <p:extLst>
      <p:ext uri="{BB962C8B-B14F-4D97-AF65-F5344CB8AC3E}">
        <p14:creationId xmlns:p14="http://schemas.microsoft.com/office/powerpoint/2010/main" val="692445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248795" y="1748367"/>
            <a:ext cx="11562796"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marL="0" indent="0">
              <a:buNone/>
            </a:pPr>
            <a:endParaRPr lang="en-US"/>
          </a:p>
        </p:txBody>
      </p:sp>
    </p:spTree>
    <p:extLst>
      <p:ext uri="{BB962C8B-B14F-4D97-AF65-F5344CB8AC3E}">
        <p14:creationId xmlns:p14="http://schemas.microsoft.com/office/powerpoint/2010/main" val="231646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BF9F98BB-2095-434E-97D1-3636B7E7563C}"/>
              </a:ext>
            </a:extLst>
          </p:cNvPr>
          <p:cNvSpPr>
            <a:spLocks noGrp="1"/>
          </p:cNvSpPr>
          <p:nvPr>
            <p:ph type="body" sz="quarter" idx="13" hasCustomPrompt="1"/>
          </p:nvPr>
        </p:nvSpPr>
        <p:spPr>
          <a:xfrm>
            <a:off x="248796" y="1748367"/>
            <a:ext cx="5703273"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marL="0" indent="0">
              <a:buNone/>
            </a:pPr>
            <a:endParaRPr lang="en-US"/>
          </a:p>
        </p:txBody>
      </p:sp>
      <p:sp>
        <p:nvSpPr>
          <p:cNvPr id="9" name="Text Placeholder 2">
            <a:extLst>
              <a:ext uri="{FF2B5EF4-FFF2-40B4-BE49-F238E27FC236}">
                <a16:creationId xmlns:a16="http://schemas.microsoft.com/office/drawing/2014/main" id="{35C7A6F9-784D-428C-B9C4-650A70FFC077}"/>
              </a:ext>
            </a:extLst>
          </p:cNvPr>
          <p:cNvSpPr>
            <a:spLocks noGrp="1"/>
          </p:cNvSpPr>
          <p:nvPr>
            <p:ph type="body" sz="quarter" idx="14" hasCustomPrompt="1"/>
          </p:nvPr>
        </p:nvSpPr>
        <p:spPr>
          <a:xfrm>
            <a:off x="6107821" y="1748367"/>
            <a:ext cx="5703273"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p:txBody>
      </p:sp>
    </p:spTree>
    <p:extLst>
      <p:ext uri="{BB962C8B-B14F-4D97-AF65-F5344CB8AC3E}">
        <p14:creationId xmlns:p14="http://schemas.microsoft.com/office/powerpoint/2010/main" val="31022035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6239933" y="1748369"/>
            <a:ext cx="5581651" cy="3722663"/>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9"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6239933" y="5568096"/>
            <a:ext cx="5581651" cy="117272"/>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1"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00C9E275-0734-425E-938B-16131D4657EE}"/>
              </a:ext>
            </a:extLst>
          </p:cNvPr>
          <p:cNvSpPr>
            <a:spLocks noGrp="1"/>
          </p:cNvSpPr>
          <p:nvPr>
            <p:ph type="body" sz="quarter" idx="13" hasCustomPrompt="1"/>
          </p:nvPr>
        </p:nvSpPr>
        <p:spPr>
          <a:xfrm>
            <a:off x="248795" y="1748367"/>
            <a:ext cx="5847205"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908282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6C74048-C75E-FD4A-A2F0-C36E16C2A344}"/>
              </a:ext>
            </a:extLst>
          </p:cNvPr>
          <p:cNvSpPr>
            <a:spLocks noGrp="1"/>
          </p:cNvSpPr>
          <p:nvPr>
            <p:ph type="pic" sz="quarter" idx="11" hasCustomPrompt="1"/>
          </p:nvPr>
        </p:nvSpPr>
        <p:spPr>
          <a:xfrm>
            <a:off x="9023350" y="1748369"/>
            <a:ext cx="2798233" cy="3698276"/>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3"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9"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0"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3" name="Text Placeholder 2">
            <a:extLst>
              <a:ext uri="{FF2B5EF4-FFF2-40B4-BE49-F238E27FC236}">
                <a16:creationId xmlns:a16="http://schemas.microsoft.com/office/drawing/2014/main" id="{9602840F-CF0A-4B0C-876C-214741C51912}"/>
              </a:ext>
            </a:extLst>
          </p:cNvPr>
          <p:cNvSpPr>
            <a:spLocks noGrp="1"/>
          </p:cNvSpPr>
          <p:nvPr>
            <p:ph type="body" sz="quarter" idx="13" hasCustomPrompt="1"/>
          </p:nvPr>
        </p:nvSpPr>
        <p:spPr>
          <a:xfrm>
            <a:off x="248795" y="1748367"/>
            <a:ext cx="8596381"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516180862"/>
      </p:ext>
    </p:extLst>
  </p:cSld>
  <p:clrMapOvr>
    <a:masterClrMapping/>
  </p:clrMapOvr>
  <p:extLst>
    <p:ext uri="{DCECCB84-F9BA-43D5-87BE-67443E8EF086}">
      <p15:sldGuideLst xmlns:p15="http://schemas.microsoft.com/office/powerpoint/2012/main">
        <p15:guide id="1" pos="5593"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3 ">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9023350"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1" name="Picture Placeholder 5">
            <a:extLst>
              <a:ext uri="{FF2B5EF4-FFF2-40B4-BE49-F238E27FC236}">
                <a16:creationId xmlns:a16="http://schemas.microsoft.com/office/drawing/2014/main" id="{6D51F31A-86D2-8C4F-A1A9-C88372B37B39}"/>
              </a:ext>
            </a:extLst>
          </p:cNvPr>
          <p:cNvSpPr>
            <a:spLocks noGrp="1"/>
          </p:cNvSpPr>
          <p:nvPr>
            <p:ph type="pic" sz="quarter" idx="16" hasCustomPrompt="1"/>
          </p:nvPr>
        </p:nvSpPr>
        <p:spPr>
          <a:xfrm>
            <a:off x="9023352" y="1748365"/>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7"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8"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8"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9023351"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3"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739CEF63-09E5-47AB-B122-292E3DA7266B}"/>
              </a:ext>
            </a:extLst>
          </p:cNvPr>
          <p:cNvSpPr>
            <a:spLocks noGrp="1"/>
          </p:cNvSpPr>
          <p:nvPr>
            <p:ph type="body" sz="quarter" idx="13" hasCustomPrompt="1"/>
          </p:nvPr>
        </p:nvSpPr>
        <p:spPr>
          <a:xfrm>
            <a:off x="248795" y="1748367"/>
            <a:ext cx="8596381"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8400498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4">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DE942392-5A1D-4B43-9FC3-CF83A59FC53E}"/>
              </a:ext>
            </a:extLst>
          </p:cNvPr>
          <p:cNvSpPr>
            <a:spLocks noGrp="1"/>
          </p:cNvSpPr>
          <p:nvPr>
            <p:ph type="pic" sz="quarter" idx="16" hasCustomPrompt="1"/>
          </p:nvPr>
        </p:nvSpPr>
        <p:spPr>
          <a:xfrm>
            <a:off x="9023352" y="1748367"/>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8"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2" y="1763469"/>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12" hasCustomPrompt="1"/>
          </p:nvPr>
        </p:nvSpPr>
        <p:spPr>
          <a:xfrm>
            <a:off x="9023348"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5" name="Text Placeholder 8">
            <a:extLst>
              <a:ext uri="{FF2B5EF4-FFF2-40B4-BE49-F238E27FC236}">
                <a16:creationId xmlns:a16="http://schemas.microsoft.com/office/drawing/2014/main" id="{C8558A91-5849-F74E-9FFB-8BB3E3F86F0C}"/>
              </a:ext>
            </a:extLst>
          </p:cNvPr>
          <p:cNvSpPr>
            <a:spLocks noGrp="1"/>
          </p:cNvSpPr>
          <p:nvPr>
            <p:ph type="body" sz="quarter" idx="17" hasCustomPrompt="1"/>
          </p:nvPr>
        </p:nvSpPr>
        <p:spPr>
          <a:xfrm>
            <a:off x="9023351"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6" name="Picture Placeholder 5">
            <a:extLst>
              <a:ext uri="{FF2B5EF4-FFF2-40B4-BE49-F238E27FC236}">
                <a16:creationId xmlns:a16="http://schemas.microsoft.com/office/drawing/2014/main" id="{EBDDE399-7978-8146-B813-A0B3CFED1CCE}"/>
              </a:ext>
            </a:extLst>
          </p:cNvPr>
          <p:cNvSpPr>
            <a:spLocks noGrp="1"/>
          </p:cNvSpPr>
          <p:nvPr>
            <p:ph type="pic" sz="quarter" idx="14" hasCustomPrompt="1"/>
          </p:nvPr>
        </p:nvSpPr>
        <p:spPr>
          <a:xfrm>
            <a:off x="9023350"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7"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2"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8"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5999"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9"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5999" y="55640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9"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2" name="Text Placeholder 2">
            <a:extLst>
              <a:ext uri="{FF2B5EF4-FFF2-40B4-BE49-F238E27FC236}">
                <a16:creationId xmlns:a16="http://schemas.microsoft.com/office/drawing/2014/main" id="{A5E523E2-4C7B-424A-8715-BA3BD5E8B973}"/>
              </a:ext>
            </a:extLst>
          </p:cNvPr>
          <p:cNvSpPr>
            <a:spLocks noGrp="1"/>
          </p:cNvSpPr>
          <p:nvPr>
            <p:ph type="body" sz="quarter" idx="13" hasCustomPrompt="1"/>
          </p:nvPr>
        </p:nvSpPr>
        <p:spPr>
          <a:xfrm>
            <a:off x="248796" y="1748367"/>
            <a:ext cx="5718085"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4759352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5">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2" y="1763469"/>
            <a:ext cx="2798233"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2"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2"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3"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5999" y="3476809"/>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5999" y="55640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33"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9023352" y="1763469"/>
            <a:ext cx="2798233" cy="3723068"/>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3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9023349" y="55706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6"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7216A11E-B4A5-4F26-9049-F166D72D6258}"/>
              </a:ext>
            </a:extLst>
          </p:cNvPr>
          <p:cNvSpPr>
            <a:spLocks noGrp="1"/>
          </p:cNvSpPr>
          <p:nvPr>
            <p:ph type="body" sz="quarter" idx="13" hasCustomPrompt="1"/>
          </p:nvPr>
        </p:nvSpPr>
        <p:spPr>
          <a:xfrm>
            <a:off x="248796" y="1748367"/>
            <a:ext cx="5718085"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8699232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slide text + image + caption 6">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1" y="1763469"/>
            <a:ext cx="5740400"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5999" y="3476809"/>
            <a:ext cx="5740403"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2"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5999" y="55640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9038169" y="3836284"/>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9038165"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5"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11A76B9A-C73D-41F4-848B-7B422BD2540C}"/>
              </a:ext>
            </a:extLst>
          </p:cNvPr>
          <p:cNvSpPr>
            <a:spLocks noGrp="1"/>
          </p:cNvSpPr>
          <p:nvPr>
            <p:ph type="body" sz="quarter" idx="13" hasCustomPrompt="1"/>
          </p:nvPr>
        </p:nvSpPr>
        <p:spPr>
          <a:xfrm>
            <a:off x="248796" y="1748367"/>
            <a:ext cx="5718085"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33685009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2 column text + image + caption 1">
    <p:spTree>
      <p:nvGrpSpPr>
        <p:cNvPr id="1" name=""/>
        <p:cNvGrpSpPr/>
        <p:nvPr/>
      </p:nvGrpSpPr>
      <p:grpSpPr>
        <a:xfrm>
          <a:off x="0" y="0"/>
          <a:ext cx="0" cy="0"/>
          <a:chOff x="0" y="0"/>
          <a:chExt cx="0" cy="0"/>
        </a:xfrm>
      </p:grpSpPr>
      <p:sp>
        <p:nvSpPr>
          <p:cNvPr id="19"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8137130" y="1763469"/>
            <a:ext cx="3684455" cy="3723068"/>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8137130" y="5570601"/>
            <a:ext cx="368445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1"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9" name="Text Placeholder 2">
            <a:extLst>
              <a:ext uri="{FF2B5EF4-FFF2-40B4-BE49-F238E27FC236}">
                <a16:creationId xmlns:a16="http://schemas.microsoft.com/office/drawing/2014/main" id="{6B742EC7-0905-4619-9932-945C15BD9FB8}"/>
              </a:ext>
            </a:extLst>
          </p:cNvPr>
          <p:cNvSpPr>
            <a:spLocks noGrp="1"/>
          </p:cNvSpPr>
          <p:nvPr>
            <p:ph type="body" sz="quarter" idx="26" hasCustomPrompt="1"/>
          </p:nvPr>
        </p:nvSpPr>
        <p:spPr>
          <a:xfrm>
            <a:off x="4192962" y="1748367"/>
            <a:ext cx="3806076"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marL="609585" indent="0">
              <a:buFont typeface="Arial" panose="020B0604020202020204" pitchFamily="34" charset="0"/>
              <a:buNone/>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p:txBody>
      </p:sp>
      <p:sp>
        <p:nvSpPr>
          <p:cNvPr id="8" name="Text Placeholder 2">
            <a:extLst>
              <a:ext uri="{FF2B5EF4-FFF2-40B4-BE49-F238E27FC236}">
                <a16:creationId xmlns:a16="http://schemas.microsoft.com/office/drawing/2014/main" id="{E839734A-FE59-489D-8235-3CE5E3DE21EF}"/>
              </a:ext>
            </a:extLst>
          </p:cNvPr>
          <p:cNvSpPr>
            <a:spLocks noGrp="1"/>
          </p:cNvSpPr>
          <p:nvPr>
            <p:ph type="body" sz="quarter" idx="27" hasCustomPrompt="1"/>
          </p:nvPr>
        </p:nvSpPr>
        <p:spPr>
          <a:xfrm>
            <a:off x="248794" y="1748367"/>
            <a:ext cx="3806076"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33717197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1 column text + image + caption">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3328827" y="1746137"/>
            <a:ext cx="8507575" cy="3744496"/>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4"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3328827" y="5568097"/>
            <a:ext cx="8507573"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0"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6" name="Text Placeholder 2">
            <a:extLst>
              <a:ext uri="{FF2B5EF4-FFF2-40B4-BE49-F238E27FC236}">
                <a16:creationId xmlns:a16="http://schemas.microsoft.com/office/drawing/2014/main" id="{57C490C0-3F42-428E-9663-C0315B61F18B}"/>
              </a:ext>
            </a:extLst>
          </p:cNvPr>
          <p:cNvSpPr>
            <a:spLocks noGrp="1"/>
          </p:cNvSpPr>
          <p:nvPr>
            <p:ph type="body" sz="quarter" idx="13" hasCustomPrompt="1"/>
          </p:nvPr>
        </p:nvSpPr>
        <p:spPr>
          <a:xfrm>
            <a:off x="248796" y="1748367"/>
            <a:ext cx="2835063"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47394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39186" y="1600202"/>
            <a:ext cx="4794249" cy="4708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236635" y="1600202"/>
            <a:ext cx="4796367" cy="4708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0176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hero image +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A0FF9DD-FA38-C644-8804-531A719824B2}"/>
              </a:ext>
            </a:extLst>
          </p:cNvPr>
          <p:cNvSpPr>
            <a:spLocks noGrp="1"/>
          </p:cNvSpPr>
          <p:nvPr>
            <p:ph type="pic" sz="quarter" idx="24" hasCustomPrompt="1"/>
          </p:nvPr>
        </p:nvSpPr>
        <p:spPr>
          <a:xfrm>
            <a:off x="383119" y="1763469"/>
            <a:ext cx="11438467" cy="3723068"/>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10"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383119" y="5570601"/>
            <a:ext cx="11438467"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2"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34615912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ro image + captio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372534" y="334435"/>
            <a:ext cx="11463868" cy="515619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383119" y="5570601"/>
            <a:ext cx="11438467"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Tree>
    <p:extLst>
      <p:ext uri="{BB962C8B-B14F-4D97-AF65-F5344CB8AC3E}">
        <p14:creationId xmlns:p14="http://schemas.microsoft.com/office/powerpoint/2010/main" val="24365865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0557C50-0B31-9348-AF2A-301002B74889}"/>
              </a:ext>
            </a:extLst>
          </p:cNvPr>
          <p:cNvGrpSpPr/>
          <p:nvPr userDrawn="1"/>
        </p:nvGrpSpPr>
        <p:grpSpPr>
          <a:xfrm>
            <a:off x="271312" y="1646199"/>
            <a:ext cx="2959567" cy="1863188"/>
            <a:chOff x="1985262" y="1786188"/>
            <a:chExt cx="3594613" cy="2670747"/>
          </a:xfrm>
        </p:grpSpPr>
        <p:sp>
          <p:nvSpPr>
            <p:cNvPr id="36" name="TextBox 35">
              <a:extLst>
                <a:ext uri="{FF2B5EF4-FFF2-40B4-BE49-F238E27FC236}">
                  <a16:creationId xmlns:a16="http://schemas.microsoft.com/office/drawing/2014/main" id="{B0759468-3783-DD45-AC2F-7E3842278B7D}"/>
                </a:ext>
              </a:extLst>
            </p:cNvPr>
            <p:cNvSpPr txBox="1"/>
            <p:nvPr/>
          </p:nvSpPr>
          <p:spPr>
            <a:xfrm>
              <a:off x="2401824" y="1786188"/>
              <a:ext cx="2677754" cy="1426561"/>
            </a:xfrm>
            <a:prstGeom prst="rect">
              <a:avLst/>
            </a:prstGeom>
            <a:noFill/>
          </p:spPr>
          <p:txBody>
            <a:bodyPr wrap="square" rtlCol="0">
              <a:spAutoFit/>
            </a:bodyPr>
            <a:lstStyle/>
            <a:p>
              <a:pPr algn="ctr"/>
              <a:r>
                <a:rPr lang="en-US" sz="5867" b="1">
                  <a:solidFill>
                    <a:srgbClr val="2DB8C5"/>
                  </a:solidFill>
                  <a:latin typeface="Arial" panose="020B0604020202020204" pitchFamily="34" charset="0"/>
                  <a:cs typeface="Arial" panose="020B0604020202020204" pitchFamily="34" charset="0"/>
                </a:rPr>
                <a:t>19%</a:t>
              </a:r>
            </a:p>
          </p:txBody>
        </p:sp>
        <p:cxnSp>
          <p:nvCxnSpPr>
            <p:cNvPr id="37" name="Straight Connector 36">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2DB8C5"/>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2DB8C5"/>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2" name="Group 51">
            <a:extLst>
              <a:ext uri="{FF2B5EF4-FFF2-40B4-BE49-F238E27FC236}">
                <a16:creationId xmlns:a16="http://schemas.microsoft.com/office/drawing/2014/main" id="{D0557C50-0B31-9348-AF2A-301002B74889}"/>
              </a:ext>
            </a:extLst>
          </p:cNvPr>
          <p:cNvGrpSpPr/>
          <p:nvPr userDrawn="1"/>
        </p:nvGrpSpPr>
        <p:grpSpPr>
          <a:xfrm>
            <a:off x="4399241" y="1614207"/>
            <a:ext cx="2875319" cy="1863188"/>
            <a:chOff x="1985262" y="1786188"/>
            <a:chExt cx="3594613" cy="2670747"/>
          </a:xfrm>
        </p:grpSpPr>
        <p:sp>
          <p:nvSpPr>
            <p:cNvPr id="53" name="TextBox 52">
              <a:extLst>
                <a:ext uri="{FF2B5EF4-FFF2-40B4-BE49-F238E27FC236}">
                  <a16:creationId xmlns:a16="http://schemas.microsoft.com/office/drawing/2014/main" id="{B0759468-3783-DD45-AC2F-7E3842278B7D}"/>
                </a:ext>
              </a:extLst>
            </p:cNvPr>
            <p:cNvSpPr txBox="1"/>
            <p:nvPr/>
          </p:nvSpPr>
          <p:spPr>
            <a:xfrm>
              <a:off x="2401825" y="1786188"/>
              <a:ext cx="2677755" cy="1426561"/>
            </a:xfrm>
            <a:prstGeom prst="rect">
              <a:avLst/>
            </a:prstGeom>
            <a:noFill/>
          </p:spPr>
          <p:txBody>
            <a:bodyPr wrap="square" rtlCol="0">
              <a:spAutoFit/>
            </a:bodyPr>
            <a:lstStyle/>
            <a:p>
              <a:pPr algn="ctr"/>
              <a:r>
                <a:rPr lang="en-US" sz="5867" b="1">
                  <a:solidFill>
                    <a:srgbClr val="8D3786"/>
                  </a:solidFill>
                  <a:latin typeface="Arial" panose="020B0604020202020204" pitchFamily="34" charset="0"/>
                  <a:cs typeface="Arial" panose="020B0604020202020204" pitchFamily="34" charset="0"/>
                </a:rPr>
                <a:t>19%</a:t>
              </a:r>
            </a:p>
          </p:txBody>
        </p:sp>
        <p:cxnSp>
          <p:nvCxnSpPr>
            <p:cNvPr id="54" name="Straight Connector 53">
              <a:extLst>
                <a:ext uri="{FF2B5EF4-FFF2-40B4-BE49-F238E27FC236}">
                  <a16:creationId xmlns:a16="http://schemas.microsoft.com/office/drawing/2014/main" id="{7499D1F6-6F64-E045-A629-F16A8AF17DEB}"/>
                </a:ext>
              </a:extLst>
            </p:cNvPr>
            <p:cNvCxnSpPr/>
            <p:nvPr/>
          </p:nvCxnSpPr>
          <p:spPr>
            <a:xfrm flipV="1">
              <a:off x="2114979" y="3256871"/>
              <a:ext cx="3407806" cy="10321"/>
            </a:xfrm>
            <a:prstGeom prst="line">
              <a:avLst/>
            </a:prstGeom>
            <a:ln w="28575">
              <a:solidFill>
                <a:srgbClr val="8D378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8D3786"/>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56" name="Group 55">
            <a:extLst>
              <a:ext uri="{FF2B5EF4-FFF2-40B4-BE49-F238E27FC236}">
                <a16:creationId xmlns:a16="http://schemas.microsoft.com/office/drawing/2014/main" id="{D0557C50-0B31-9348-AF2A-301002B74889}"/>
              </a:ext>
            </a:extLst>
          </p:cNvPr>
          <p:cNvGrpSpPr/>
          <p:nvPr userDrawn="1"/>
        </p:nvGrpSpPr>
        <p:grpSpPr>
          <a:xfrm>
            <a:off x="8527169" y="1614207"/>
            <a:ext cx="2912991" cy="1863188"/>
            <a:chOff x="1985262" y="1786188"/>
            <a:chExt cx="3594613" cy="2670747"/>
          </a:xfrm>
        </p:grpSpPr>
        <p:sp>
          <p:nvSpPr>
            <p:cNvPr id="57" name="TextBox 56">
              <a:extLst>
                <a:ext uri="{FF2B5EF4-FFF2-40B4-BE49-F238E27FC236}">
                  <a16:creationId xmlns:a16="http://schemas.microsoft.com/office/drawing/2014/main" id="{B0759468-3783-DD45-AC2F-7E3842278B7D}"/>
                </a:ext>
              </a:extLst>
            </p:cNvPr>
            <p:cNvSpPr txBox="1"/>
            <p:nvPr/>
          </p:nvSpPr>
          <p:spPr>
            <a:xfrm>
              <a:off x="2401825" y="1786188"/>
              <a:ext cx="2677754" cy="1426561"/>
            </a:xfrm>
            <a:prstGeom prst="rect">
              <a:avLst/>
            </a:prstGeom>
            <a:noFill/>
          </p:spPr>
          <p:txBody>
            <a:bodyPr wrap="square" rtlCol="0">
              <a:spAutoFit/>
            </a:bodyPr>
            <a:lstStyle/>
            <a:p>
              <a:pPr algn="ctr"/>
              <a:r>
                <a:rPr lang="en-US" sz="5867" b="1">
                  <a:solidFill>
                    <a:srgbClr val="10746A"/>
                  </a:solidFill>
                  <a:latin typeface="Arial" panose="020B0604020202020204" pitchFamily="34" charset="0"/>
                  <a:cs typeface="Arial" panose="020B0604020202020204" pitchFamily="34" charset="0"/>
                </a:rPr>
                <a:t>19%</a:t>
              </a:r>
            </a:p>
          </p:txBody>
        </p:sp>
        <p:cxnSp>
          <p:nvCxnSpPr>
            <p:cNvPr id="58" name="Straight Connector 57">
              <a:extLst>
                <a:ext uri="{FF2B5EF4-FFF2-40B4-BE49-F238E27FC236}">
                  <a16:creationId xmlns:a16="http://schemas.microsoft.com/office/drawing/2014/main" id="{7499D1F6-6F64-E045-A629-F16A8AF17DEB}"/>
                </a:ext>
              </a:extLst>
            </p:cNvPr>
            <p:cNvCxnSpPr/>
            <p:nvPr/>
          </p:nvCxnSpPr>
          <p:spPr>
            <a:xfrm flipV="1">
              <a:off x="2114979" y="3256871"/>
              <a:ext cx="3407804" cy="10321"/>
            </a:xfrm>
            <a:prstGeom prst="line">
              <a:avLst/>
            </a:prstGeom>
            <a:ln w="28575">
              <a:solidFill>
                <a:srgbClr val="10746A"/>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10746A"/>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0" name="Group 59">
            <a:extLst>
              <a:ext uri="{FF2B5EF4-FFF2-40B4-BE49-F238E27FC236}">
                <a16:creationId xmlns:a16="http://schemas.microsoft.com/office/drawing/2014/main" id="{D0557C50-0B31-9348-AF2A-301002B74889}"/>
              </a:ext>
            </a:extLst>
          </p:cNvPr>
          <p:cNvGrpSpPr/>
          <p:nvPr userDrawn="1"/>
        </p:nvGrpSpPr>
        <p:grpSpPr>
          <a:xfrm>
            <a:off x="2401187" y="3714185"/>
            <a:ext cx="3024252" cy="1863188"/>
            <a:chOff x="1985262" y="1786188"/>
            <a:chExt cx="3594613" cy="2670747"/>
          </a:xfrm>
        </p:grpSpPr>
        <p:sp>
          <p:nvSpPr>
            <p:cNvPr id="61" name="TextBox 60">
              <a:extLst>
                <a:ext uri="{FF2B5EF4-FFF2-40B4-BE49-F238E27FC236}">
                  <a16:creationId xmlns:a16="http://schemas.microsoft.com/office/drawing/2014/main" id="{B0759468-3783-DD45-AC2F-7E3842278B7D}"/>
                </a:ext>
              </a:extLst>
            </p:cNvPr>
            <p:cNvSpPr txBox="1"/>
            <p:nvPr/>
          </p:nvSpPr>
          <p:spPr>
            <a:xfrm>
              <a:off x="2401826" y="1786188"/>
              <a:ext cx="2677754" cy="1426561"/>
            </a:xfrm>
            <a:prstGeom prst="rect">
              <a:avLst/>
            </a:prstGeom>
            <a:noFill/>
          </p:spPr>
          <p:txBody>
            <a:bodyPr wrap="square" rtlCol="0">
              <a:spAutoFit/>
            </a:bodyPr>
            <a:lstStyle/>
            <a:p>
              <a:pPr algn="ctr"/>
              <a:r>
                <a:rPr lang="en-US" sz="5867" b="1">
                  <a:solidFill>
                    <a:srgbClr val="F18500"/>
                  </a:solidFill>
                  <a:latin typeface="Arial" panose="020B0604020202020204" pitchFamily="34" charset="0"/>
                  <a:cs typeface="Arial" panose="020B0604020202020204" pitchFamily="34" charset="0"/>
                </a:rPr>
                <a:t>19%</a:t>
              </a:r>
            </a:p>
          </p:txBody>
        </p:sp>
        <p:cxnSp>
          <p:nvCxnSpPr>
            <p:cNvPr id="62" name="Straight Connector 61">
              <a:extLst>
                <a:ext uri="{FF2B5EF4-FFF2-40B4-BE49-F238E27FC236}">
                  <a16:creationId xmlns:a16="http://schemas.microsoft.com/office/drawing/2014/main" id="{7499D1F6-6F64-E045-A629-F16A8AF17DEB}"/>
                </a:ext>
              </a:extLst>
            </p:cNvPr>
            <p:cNvCxnSpPr/>
            <p:nvPr/>
          </p:nvCxnSpPr>
          <p:spPr>
            <a:xfrm flipV="1">
              <a:off x="2114979" y="3256871"/>
              <a:ext cx="3407805" cy="10321"/>
            </a:xfrm>
            <a:prstGeom prst="line">
              <a:avLst/>
            </a:prstGeom>
            <a:ln w="28575">
              <a:solidFill>
                <a:srgbClr val="F185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F18500"/>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grpSp>
        <p:nvGrpSpPr>
          <p:cNvPr id="64" name="Group 63">
            <a:extLst>
              <a:ext uri="{FF2B5EF4-FFF2-40B4-BE49-F238E27FC236}">
                <a16:creationId xmlns:a16="http://schemas.microsoft.com/office/drawing/2014/main" id="{D0557C50-0B31-9348-AF2A-301002B74889}"/>
              </a:ext>
            </a:extLst>
          </p:cNvPr>
          <p:cNvGrpSpPr/>
          <p:nvPr userDrawn="1"/>
        </p:nvGrpSpPr>
        <p:grpSpPr>
          <a:xfrm>
            <a:off x="6599512" y="3714185"/>
            <a:ext cx="3052488" cy="1863188"/>
            <a:chOff x="1985262" y="1786188"/>
            <a:chExt cx="3594613" cy="2670747"/>
          </a:xfrm>
        </p:grpSpPr>
        <p:sp>
          <p:nvSpPr>
            <p:cNvPr id="65" name="TextBox 64">
              <a:extLst>
                <a:ext uri="{FF2B5EF4-FFF2-40B4-BE49-F238E27FC236}">
                  <a16:creationId xmlns:a16="http://schemas.microsoft.com/office/drawing/2014/main" id="{B0759468-3783-DD45-AC2F-7E3842278B7D}"/>
                </a:ext>
              </a:extLst>
            </p:cNvPr>
            <p:cNvSpPr txBox="1"/>
            <p:nvPr/>
          </p:nvSpPr>
          <p:spPr>
            <a:xfrm>
              <a:off x="2401825" y="1786188"/>
              <a:ext cx="2677753" cy="1426561"/>
            </a:xfrm>
            <a:prstGeom prst="rect">
              <a:avLst/>
            </a:prstGeom>
            <a:noFill/>
          </p:spPr>
          <p:txBody>
            <a:bodyPr wrap="square" rtlCol="0">
              <a:spAutoFit/>
            </a:bodyPr>
            <a:lstStyle/>
            <a:p>
              <a:pPr algn="ctr"/>
              <a:r>
                <a:rPr lang="en-US" sz="5867" b="1">
                  <a:solidFill>
                    <a:srgbClr val="73B82B"/>
                  </a:solidFill>
                  <a:latin typeface="Arial" panose="020B0604020202020204" pitchFamily="34" charset="0"/>
                  <a:cs typeface="Arial" panose="020B0604020202020204" pitchFamily="34" charset="0"/>
                </a:rPr>
                <a:t>19%</a:t>
              </a:r>
            </a:p>
          </p:txBody>
        </p:sp>
        <p:cxnSp>
          <p:nvCxnSpPr>
            <p:cNvPr id="66" name="Straight Connector 65">
              <a:extLst>
                <a:ext uri="{FF2B5EF4-FFF2-40B4-BE49-F238E27FC236}">
                  <a16:creationId xmlns:a16="http://schemas.microsoft.com/office/drawing/2014/main" id="{7499D1F6-6F64-E045-A629-F16A8AF17DEB}"/>
                </a:ext>
              </a:extLst>
            </p:cNvPr>
            <p:cNvCxnSpPr/>
            <p:nvPr/>
          </p:nvCxnSpPr>
          <p:spPr>
            <a:xfrm flipV="1">
              <a:off x="2114979" y="3271937"/>
              <a:ext cx="3407805" cy="10321"/>
            </a:xfrm>
            <a:prstGeom prst="line">
              <a:avLst/>
            </a:prstGeom>
            <a:ln w="28575">
              <a:solidFill>
                <a:srgbClr val="73B82B"/>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9D3155A-02B7-9146-95B9-2D706BFA7810}"/>
                </a:ext>
              </a:extLst>
            </p:cNvPr>
            <p:cNvSpPr txBox="1"/>
            <p:nvPr/>
          </p:nvSpPr>
          <p:spPr>
            <a:xfrm>
              <a:off x="1985262" y="3500871"/>
              <a:ext cx="3594613" cy="956064"/>
            </a:xfrm>
            <a:prstGeom prst="rect">
              <a:avLst/>
            </a:prstGeom>
            <a:noFill/>
          </p:spPr>
          <p:txBody>
            <a:bodyPr wrap="square" rtlCol="0">
              <a:spAutoFit/>
            </a:bodyPr>
            <a:lstStyle/>
            <a:p>
              <a:pPr algn="ctr"/>
              <a:r>
                <a:rPr lang="en-US" sz="1867">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a:p>
              <a:pPr algn="ctr"/>
              <a:r>
                <a:rPr lang="en-US" sz="1867">
                  <a:solidFill>
                    <a:srgbClr val="73B82B"/>
                  </a:solidFill>
                  <a:latin typeface="Arial" panose="020B0604020202020204" pitchFamily="34" charset="0"/>
                  <a:ea typeface="Frutiger-Light" panose="02020603050405020304" pitchFamily="18" charset="77"/>
                  <a:cs typeface="Arial" panose="020B0604020202020204" pitchFamily="34" charset="0"/>
                </a:rPr>
                <a:t>Insert text Insert Text</a:t>
              </a:r>
            </a:p>
          </p:txBody>
        </p:sp>
      </p:grpSp>
      <p:sp>
        <p:nvSpPr>
          <p:cNvPr id="23" name="Content Placeholder 2"/>
          <p:cNvSpPr>
            <a:spLocks noGrp="1"/>
          </p:cNvSpPr>
          <p:nvPr>
            <p:ph sz="quarter" idx="10" hasCustomPrompt="1"/>
          </p:nvPr>
        </p:nvSpPr>
        <p:spPr>
          <a:xfrm>
            <a:off x="248795" y="281462"/>
            <a:ext cx="11562796" cy="1562100"/>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Tree>
    <p:extLst>
      <p:ext uri="{BB962C8B-B14F-4D97-AF65-F5344CB8AC3E}">
        <p14:creationId xmlns:p14="http://schemas.microsoft.com/office/powerpoint/2010/main" val="24768753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348A56A-D03E-7C4E-AE8E-F896E6A5A11B}"/>
              </a:ext>
            </a:extLst>
          </p:cNvPr>
          <p:cNvGraphicFramePr/>
          <p:nvPr userDrawn="1">
            <p:extLst>
              <p:ext uri="{D42A27DB-BD31-4B8C-83A1-F6EECF244321}">
                <p14:modId xmlns:p14="http://schemas.microsoft.com/office/powerpoint/2010/main" val="286463332"/>
              </p:ext>
            </p:extLst>
          </p:nvPr>
        </p:nvGraphicFramePr>
        <p:xfrm>
          <a:off x="3900866" y="1624965"/>
          <a:ext cx="6565077" cy="419890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5" name="Text Placeholder 2">
            <a:extLst>
              <a:ext uri="{FF2B5EF4-FFF2-40B4-BE49-F238E27FC236}">
                <a16:creationId xmlns:a16="http://schemas.microsoft.com/office/drawing/2014/main" id="{A91CD518-0B4F-4DDD-8245-74B5057E9664}"/>
              </a:ext>
            </a:extLst>
          </p:cNvPr>
          <p:cNvSpPr>
            <a:spLocks noGrp="1"/>
          </p:cNvSpPr>
          <p:nvPr>
            <p:ph type="body" sz="quarter" idx="13" hasCustomPrompt="1"/>
          </p:nvPr>
        </p:nvSpPr>
        <p:spPr>
          <a:xfrm>
            <a:off x="248797" y="1748367"/>
            <a:ext cx="3062169"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5838018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 slide 3">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DE844C2-66A4-7347-BB76-EF1AA2EFEA89}"/>
              </a:ext>
            </a:extLst>
          </p:cNvPr>
          <p:cNvGraphicFramePr/>
          <p:nvPr userDrawn="1">
            <p:extLst>
              <p:ext uri="{D42A27DB-BD31-4B8C-83A1-F6EECF244321}">
                <p14:modId xmlns:p14="http://schemas.microsoft.com/office/powerpoint/2010/main" val="1544693725"/>
              </p:ext>
            </p:extLst>
          </p:nvPr>
        </p:nvGraphicFramePr>
        <p:xfrm>
          <a:off x="4506931" y="1679387"/>
          <a:ext cx="6671352" cy="4394340"/>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6" name="Text Placeholder 2">
            <a:extLst>
              <a:ext uri="{FF2B5EF4-FFF2-40B4-BE49-F238E27FC236}">
                <a16:creationId xmlns:a16="http://schemas.microsoft.com/office/drawing/2014/main" id="{796BE319-1C15-41CC-A596-E46D2BF7CC74}"/>
              </a:ext>
            </a:extLst>
          </p:cNvPr>
          <p:cNvSpPr>
            <a:spLocks noGrp="1"/>
          </p:cNvSpPr>
          <p:nvPr>
            <p:ph type="body" sz="quarter" idx="13" hasCustomPrompt="1"/>
          </p:nvPr>
        </p:nvSpPr>
        <p:spPr>
          <a:xfrm>
            <a:off x="248797" y="1748367"/>
            <a:ext cx="3062169"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29708132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Content slide 3">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F8E69A5-8A32-3B48-8662-8A79DC2E0921}"/>
              </a:ext>
            </a:extLst>
          </p:cNvPr>
          <p:cNvGraphicFramePr/>
          <p:nvPr userDrawn="1">
            <p:extLst>
              <p:ext uri="{D42A27DB-BD31-4B8C-83A1-F6EECF244321}">
                <p14:modId xmlns:p14="http://schemas.microsoft.com/office/powerpoint/2010/main" val="3268563056"/>
              </p:ext>
            </p:extLst>
          </p:nvPr>
        </p:nvGraphicFramePr>
        <p:xfrm>
          <a:off x="3448741" y="1612472"/>
          <a:ext cx="7739935" cy="4036651"/>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5" name="Text Placeholder 2">
            <a:extLst>
              <a:ext uri="{FF2B5EF4-FFF2-40B4-BE49-F238E27FC236}">
                <a16:creationId xmlns:a16="http://schemas.microsoft.com/office/drawing/2014/main" id="{020285F8-6946-46F6-9325-70AD32F1D6C8}"/>
              </a:ext>
            </a:extLst>
          </p:cNvPr>
          <p:cNvSpPr>
            <a:spLocks noGrp="1"/>
          </p:cNvSpPr>
          <p:nvPr>
            <p:ph type="body" sz="quarter" idx="13" hasCustomPrompt="1"/>
          </p:nvPr>
        </p:nvSpPr>
        <p:spPr>
          <a:xfrm>
            <a:off x="248797" y="1748367"/>
            <a:ext cx="3062169"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33148262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Content slide 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AFD6674-8208-4117-92B8-8BA50FAB180F}"/>
              </a:ext>
            </a:extLst>
          </p:cNvPr>
          <p:cNvGraphicFramePr>
            <a:graphicFrameLocks noGrp="1"/>
          </p:cNvGraphicFramePr>
          <p:nvPr userDrawn="1">
            <p:extLst>
              <p:ext uri="{D42A27DB-BD31-4B8C-83A1-F6EECF244321}">
                <p14:modId xmlns:p14="http://schemas.microsoft.com/office/powerpoint/2010/main" val="2266213361"/>
              </p:ext>
            </p:extLst>
          </p:nvPr>
        </p:nvGraphicFramePr>
        <p:xfrm>
          <a:off x="383117" y="2252870"/>
          <a:ext cx="9516258" cy="1475124"/>
        </p:xfrm>
        <a:graphic>
          <a:graphicData uri="http://schemas.openxmlformats.org/drawingml/2006/table">
            <a:tbl>
              <a:tblPr firstRow="1" bandRow="1">
                <a:tableStyleId>{5C22544A-7EE6-4342-B048-85BDC9FD1C3A}</a:tableStyleId>
              </a:tblPr>
              <a:tblGrid>
                <a:gridCol w="1586043">
                  <a:extLst>
                    <a:ext uri="{9D8B030D-6E8A-4147-A177-3AD203B41FA5}">
                      <a16:colId xmlns:a16="http://schemas.microsoft.com/office/drawing/2014/main" val="3822116847"/>
                    </a:ext>
                  </a:extLst>
                </a:gridCol>
                <a:gridCol w="1586043">
                  <a:extLst>
                    <a:ext uri="{9D8B030D-6E8A-4147-A177-3AD203B41FA5}">
                      <a16:colId xmlns:a16="http://schemas.microsoft.com/office/drawing/2014/main" val="1796008628"/>
                    </a:ext>
                  </a:extLst>
                </a:gridCol>
                <a:gridCol w="1586043">
                  <a:extLst>
                    <a:ext uri="{9D8B030D-6E8A-4147-A177-3AD203B41FA5}">
                      <a16:colId xmlns:a16="http://schemas.microsoft.com/office/drawing/2014/main" val="3879958063"/>
                    </a:ext>
                  </a:extLst>
                </a:gridCol>
                <a:gridCol w="1586043">
                  <a:extLst>
                    <a:ext uri="{9D8B030D-6E8A-4147-A177-3AD203B41FA5}">
                      <a16:colId xmlns:a16="http://schemas.microsoft.com/office/drawing/2014/main" val="3650332254"/>
                    </a:ext>
                  </a:extLst>
                </a:gridCol>
                <a:gridCol w="1586043">
                  <a:extLst>
                    <a:ext uri="{9D8B030D-6E8A-4147-A177-3AD203B41FA5}">
                      <a16:colId xmlns:a16="http://schemas.microsoft.com/office/drawing/2014/main" val="3035283889"/>
                    </a:ext>
                  </a:extLst>
                </a:gridCol>
                <a:gridCol w="1586043">
                  <a:extLst>
                    <a:ext uri="{9D8B030D-6E8A-4147-A177-3AD203B41FA5}">
                      <a16:colId xmlns:a16="http://schemas.microsoft.com/office/drawing/2014/main" val="2593290401"/>
                    </a:ext>
                  </a:extLst>
                </a:gridCol>
              </a:tblGrid>
              <a:tr h="368781">
                <a:tc>
                  <a:txBody>
                    <a:bodyPr/>
                    <a:lstStyle/>
                    <a:p>
                      <a:pPr algn="ctr"/>
                      <a:r>
                        <a:rPr lang="en-US" sz="1100" b="0" i="0">
                          <a:latin typeface="+mj-lt"/>
                        </a:rPr>
                        <a:t>XXXXXXXXXXXXX</a:t>
                      </a: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a:t>
                      </a:r>
                      <a:endParaRPr lang="en-US" sz="1100">
                        <a:latin typeface="+mj-lt"/>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ap="flat" cmpd="sng" algn="ctr">
                      <a:solidFill>
                        <a:schemeClr val="bg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rgbClr val="1C3D74"/>
                    </a:solidFill>
                  </a:tcPr>
                </a:tc>
                <a:extLst>
                  <a:ext uri="{0D108BD9-81ED-4DB2-BD59-A6C34878D82A}">
                    <a16:rowId xmlns:a16="http://schemas.microsoft.com/office/drawing/2014/main" val="1577180098"/>
                  </a:ext>
                </a:extLst>
              </a:tr>
              <a:tr h="368781">
                <a:tc>
                  <a:txBody>
                    <a:bodyPr/>
                    <a:lstStyle/>
                    <a:p>
                      <a:pPr algn="ct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988255196"/>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3377887121"/>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001B71"/>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001B71"/>
                      </a:solidFill>
                      <a:prstDash val="solid"/>
                      <a:round/>
                      <a:headEnd type="none" w="med" len="med"/>
                      <a:tailEnd type="none" w="med" len="med"/>
                    </a:lnT>
                    <a:lnB w="12700" cap="flat" cmpd="sng" algn="ctr">
                      <a:solidFill>
                        <a:srgbClr val="001B7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tc>
                  <a:txBody>
                    <a:bodyPr/>
                    <a:lstStyle/>
                    <a:p>
                      <a:pPr algn="ct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1C3D74"/>
                      </a:solidFill>
                      <a:prstDash val="solid"/>
                      <a:round/>
                      <a:headEnd type="none" w="med" len="med"/>
                      <a:tailEnd type="none" w="med" len="med"/>
                    </a:lnL>
                    <a:lnR w="12700" cap="flat" cmpd="sng" algn="ctr">
                      <a:solidFill>
                        <a:srgbClr val="1C3D74"/>
                      </a:solidFill>
                      <a:prstDash val="solid"/>
                      <a:round/>
                      <a:headEnd type="none" w="med" len="med"/>
                      <a:tailEnd type="none" w="med" len="med"/>
                    </a:lnR>
                    <a:lnT w="12700" cap="flat" cmpd="sng" algn="ctr">
                      <a:solidFill>
                        <a:srgbClr val="1C3D74"/>
                      </a:solidFill>
                      <a:prstDash val="solid"/>
                      <a:round/>
                      <a:headEnd type="none" w="med" len="med"/>
                      <a:tailEnd type="none" w="med" len="med"/>
                    </a:lnT>
                    <a:lnB w="12700" cap="flat" cmpd="sng" algn="ctr">
                      <a:solidFill>
                        <a:srgbClr val="1C3D74"/>
                      </a:solidFill>
                      <a:prstDash val="solid"/>
                      <a:round/>
                      <a:headEnd type="none" w="med" len="med"/>
                      <a:tailEnd type="none" w="med" len="med"/>
                    </a:lnB>
                    <a:solidFill>
                      <a:schemeClr val="bg1"/>
                    </a:solidFill>
                  </a:tcPr>
                </a:tc>
                <a:extLst>
                  <a:ext uri="{0D108BD9-81ED-4DB2-BD59-A6C34878D82A}">
                    <a16:rowId xmlns:a16="http://schemas.microsoft.com/office/drawing/2014/main" val="2157991891"/>
                  </a:ext>
                </a:extLst>
              </a:tr>
            </a:tbl>
          </a:graphicData>
        </a:graphic>
      </p:graphicFrame>
      <p:graphicFrame>
        <p:nvGraphicFramePr>
          <p:cNvPr id="6" name="Table 5">
            <a:extLst>
              <a:ext uri="{FF2B5EF4-FFF2-40B4-BE49-F238E27FC236}">
                <a16:creationId xmlns:a16="http://schemas.microsoft.com/office/drawing/2014/main" id="{485AC98B-3184-4158-8DB1-FD0896BAEA5C}"/>
              </a:ext>
            </a:extLst>
          </p:cNvPr>
          <p:cNvGraphicFramePr>
            <a:graphicFrameLocks noGrp="1"/>
          </p:cNvGraphicFramePr>
          <p:nvPr userDrawn="1">
            <p:extLst>
              <p:ext uri="{D42A27DB-BD31-4B8C-83A1-F6EECF244321}">
                <p14:modId xmlns:p14="http://schemas.microsoft.com/office/powerpoint/2010/main" val="2248348035"/>
              </p:ext>
            </p:extLst>
          </p:nvPr>
        </p:nvGraphicFramePr>
        <p:xfrm>
          <a:off x="383117" y="4205070"/>
          <a:ext cx="9516258" cy="1475124"/>
        </p:xfrm>
        <a:graphic>
          <a:graphicData uri="http://schemas.openxmlformats.org/drawingml/2006/table">
            <a:tbl>
              <a:tblPr firstRow="1" bandRow="1">
                <a:tableStyleId>{5C22544A-7EE6-4342-B048-85BDC9FD1C3A}</a:tableStyleId>
              </a:tblPr>
              <a:tblGrid>
                <a:gridCol w="1586043">
                  <a:extLst>
                    <a:ext uri="{9D8B030D-6E8A-4147-A177-3AD203B41FA5}">
                      <a16:colId xmlns:a16="http://schemas.microsoft.com/office/drawing/2014/main" val="3822116847"/>
                    </a:ext>
                  </a:extLst>
                </a:gridCol>
                <a:gridCol w="1586043">
                  <a:extLst>
                    <a:ext uri="{9D8B030D-6E8A-4147-A177-3AD203B41FA5}">
                      <a16:colId xmlns:a16="http://schemas.microsoft.com/office/drawing/2014/main" val="1796008628"/>
                    </a:ext>
                  </a:extLst>
                </a:gridCol>
                <a:gridCol w="1586043">
                  <a:extLst>
                    <a:ext uri="{9D8B030D-6E8A-4147-A177-3AD203B41FA5}">
                      <a16:colId xmlns:a16="http://schemas.microsoft.com/office/drawing/2014/main" val="3879958063"/>
                    </a:ext>
                  </a:extLst>
                </a:gridCol>
                <a:gridCol w="1586043">
                  <a:extLst>
                    <a:ext uri="{9D8B030D-6E8A-4147-A177-3AD203B41FA5}">
                      <a16:colId xmlns:a16="http://schemas.microsoft.com/office/drawing/2014/main" val="3650332254"/>
                    </a:ext>
                  </a:extLst>
                </a:gridCol>
                <a:gridCol w="1586043">
                  <a:extLst>
                    <a:ext uri="{9D8B030D-6E8A-4147-A177-3AD203B41FA5}">
                      <a16:colId xmlns:a16="http://schemas.microsoft.com/office/drawing/2014/main" val="3035283889"/>
                    </a:ext>
                  </a:extLst>
                </a:gridCol>
                <a:gridCol w="1586043">
                  <a:extLst>
                    <a:ext uri="{9D8B030D-6E8A-4147-A177-3AD203B41FA5}">
                      <a16:colId xmlns:a16="http://schemas.microsoft.com/office/drawing/2014/main" val="2593290401"/>
                    </a:ext>
                  </a:extLst>
                </a:gridCol>
              </a:tblGrid>
              <a:tr h="368781">
                <a:tc>
                  <a:txBody>
                    <a:bodyPr/>
                    <a:lstStyle/>
                    <a:p>
                      <a:pPr algn="ctr"/>
                      <a:r>
                        <a:rPr lang="en-US" sz="1100" b="0" i="0">
                          <a:latin typeface="+mj-lt"/>
                        </a:rPr>
                        <a:t>XXXXXXXXXXXXX</a:t>
                      </a:r>
                    </a:p>
                  </a:txBody>
                  <a:tcPr marL="43609" marR="43609" marT="65415" marB="65415" anchor="ctr">
                    <a:lnL w="12700" cap="flat" cmpd="sng" algn="ctr">
                      <a:solidFill>
                        <a:srgbClr val="2DB8C5"/>
                      </a:solidFill>
                      <a:prstDash val="solid"/>
                      <a:round/>
                      <a:headEnd type="none" w="med" len="med"/>
                      <a:tailEnd type="none" w="med" len="med"/>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a:t>
                      </a:r>
                      <a:endParaRPr lang="en-US" sz="1100">
                        <a:latin typeface="+mj-lt"/>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mpd="sng">
                      <a:noFill/>
                    </a:lnL>
                    <a:lnR w="12700" cmpd="sng">
                      <a:noFill/>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j-lt"/>
                          <a:ea typeface="+mn-ea"/>
                          <a:cs typeface="+mn-cs"/>
                        </a:rPr>
                        <a:t>XXXXXXXXXXXXX</a:t>
                      </a:r>
                      <a:endParaRPr kumimoji="0" lang="en-US" sz="1100" b="1" i="0" u="none" strike="noStrike" kern="1200" cap="none" spc="0" normalizeH="0" baseline="0" noProof="0">
                        <a:ln>
                          <a:noFill/>
                        </a:ln>
                        <a:solidFill>
                          <a:prstClr val="white"/>
                        </a:solidFill>
                        <a:effectLst/>
                        <a:uLnTx/>
                        <a:uFillTx/>
                        <a:latin typeface="+mj-lt"/>
                        <a:ea typeface="+mn-ea"/>
                        <a:cs typeface="+mn-cs"/>
                      </a:endParaRPr>
                    </a:p>
                  </a:txBody>
                  <a:tcPr marL="43609" marR="43609" marT="65415" marB="65415" anchor="ctr">
                    <a:lnL w="12700" cmpd="sng">
                      <a:noFill/>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rgbClr val="2DB8C5"/>
                    </a:solidFill>
                  </a:tcPr>
                </a:tc>
                <a:extLst>
                  <a:ext uri="{0D108BD9-81ED-4DB2-BD59-A6C34878D82A}">
                    <a16:rowId xmlns:a16="http://schemas.microsoft.com/office/drawing/2014/main" val="1577180098"/>
                  </a:ext>
                </a:extLst>
              </a:tr>
              <a:tr h="368781">
                <a:tc>
                  <a:txBody>
                    <a:bodyPr/>
                    <a:lstStyle/>
                    <a:p>
                      <a:pPr algn="ct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8255196"/>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7887121"/>
                  </a:ext>
                </a:extLst>
              </a:tr>
              <a:tr h="368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i="0" err="1">
                          <a:solidFill>
                            <a:schemeClr val="tx1"/>
                          </a:solidFill>
                          <a:latin typeface="+mj-lt"/>
                        </a:rPr>
                        <a:t>xxxxxxxxxx</a:t>
                      </a:r>
                      <a:endParaRPr lang="en-US" sz="1100" b="0" i="0">
                        <a:solidFill>
                          <a:schemeClr val="tx1"/>
                        </a:solidFill>
                        <a:latin typeface="+mj-lt"/>
                      </a:endParaRPr>
                    </a:p>
                  </a:txBody>
                  <a:tcPr marL="43609" marR="43609" marT="65415" marB="65415" anchor="ctr">
                    <a:lnL w="12700" cap="flat" cmpd="sng" algn="ctr">
                      <a:solidFill>
                        <a:srgbClr val="2DB8C5"/>
                      </a:solidFill>
                      <a:prstDash val="solid"/>
                      <a:round/>
                      <a:headEnd type="none" w="med" len="med"/>
                      <a:tailEnd type="none" w="med" len="med"/>
                    </a:lnL>
                    <a:lnR w="12700" cap="flat" cmpd="sng" algn="ctr">
                      <a:solidFill>
                        <a:srgbClr val="2DB8C5"/>
                      </a:solidFill>
                      <a:prstDash val="solid"/>
                      <a:round/>
                      <a:headEnd type="none" w="med" len="med"/>
                      <a:tailEnd type="none" w="med" len="med"/>
                    </a:lnR>
                    <a:lnT w="12700" cap="flat" cmpd="sng" algn="ctr">
                      <a:solidFill>
                        <a:srgbClr val="2DB8C5"/>
                      </a:solidFill>
                      <a:prstDash val="solid"/>
                      <a:round/>
                      <a:headEnd type="none" w="med" len="med"/>
                      <a:tailEnd type="none" w="med" len="med"/>
                    </a:lnT>
                    <a:lnB w="12700" cap="flat" cmpd="sng" algn="ctr">
                      <a:solidFill>
                        <a:srgbClr val="2DB8C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991891"/>
                  </a:ext>
                </a:extLst>
              </a:tr>
            </a:tbl>
          </a:graphicData>
        </a:graphic>
      </p:graphicFrame>
      <p:sp>
        <p:nvSpPr>
          <p:cNvPr id="10"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7" name="Text Placeholder 2">
            <a:extLst>
              <a:ext uri="{FF2B5EF4-FFF2-40B4-BE49-F238E27FC236}">
                <a16:creationId xmlns:a16="http://schemas.microsoft.com/office/drawing/2014/main" id="{3ABA65EC-BE67-47F1-855B-E0BFD2EA8CE3}"/>
              </a:ext>
            </a:extLst>
          </p:cNvPr>
          <p:cNvSpPr>
            <a:spLocks noGrp="1"/>
          </p:cNvSpPr>
          <p:nvPr>
            <p:ph type="body" sz="quarter" idx="13" hasCustomPrompt="1"/>
          </p:nvPr>
        </p:nvSpPr>
        <p:spPr>
          <a:xfrm>
            <a:off x="248795" y="1748367"/>
            <a:ext cx="11562796" cy="3937000"/>
          </a:xfrm>
          <a:prstGeom prst="rect">
            <a:avLst/>
          </a:prstGeom>
        </p:spPr>
        <p:txBody>
          <a:bodyPr/>
          <a:lstStyle>
            <a:lvl1pPr marL="380990" indent="-380990">
              <a:buFont typeface="Arial" panose="020B0604020202020204" pitchFamily="34" charset="0"/>
              <a:buChar char="•"/>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p:txBody>
      </p:sp>
    </p:spTree>
    <p:extLst>
      <p:ext uri="{BB962C8B-B14F-4D97-AF65-F5344CB8AC3E}">
        <p14:creationId xmlns:p14="http://schemas.microsoft.com/office/powerpoint/2010/main" val="3833570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18626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wmf"/><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image" Target="../media/image6.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5.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3.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image" Target="../media/image8.png"/><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7.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5.xml"/><Relationship Id="rId1"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image" Target="../media/image10.emf"/><Relationship Id="rId4" Type="http://schemas.openxmlformats.org/officeDocument/2006/relationships/slideLayout" Target="../slideLayouts/slideLayout61.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image" Target="../media/image8.pn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7.png"/><Relationship Id="rId5" Type="http://schemas.openxmlformats.org/officeDocument/2006/relationships/theme" Target="../theme/theme7.xml"/><Relationship Id="rId4"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9.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image" Target="../media/image8.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image" Target="../media/image7.pn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4935774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87">
          <p15:clr>
            <a:srgbClr val="F26B43"/>
          </p15:clr>
        </p15:guide>
        <p15:guide id="2" pos="1371">
          <p15:clr>
            <a:srgbClr val="F26B43"/>
          </p15:clr>
        </p15:guide>
        <p15:guide id="3" pos="10115">
          <p15:clr>
            <a:srgbClr val="F26B43"/>
          </p15:clr>
        </p15:guide>
        <p15:guide id="4" pos="590">
          <p15:clr>
            <a:srgbClr val="F26B43"/>
          </p15:clr>
        </p15:guide>
        <p15:guide id="5" pos="10965">
          <p15:clr>
            <a:srgbClr val="F26B43"/>
          </p15:clr>
        </p15:guide>
        <p15:guide id="6" pos="2766">
          <p15:clr>
            <a:srgbClr val="F26B43"/>
          </p15:clr>
        </p15:guide>
        <p15:guide id="7" pos="2835">
          <p15:clr>
            <a:srgbClr val="F26B43"/>
          </p15:clr>
        </p15:guide>
        <p15:guide id="8" pos="4263">
          <p15:clr>
            <a:srgbClr val="F26B43"/>
          </p15:clr>
        </p15:guide>
        <p15:guide id="9" pos="4331">
          <p15:clr>
            <a:srgbClr val="F26B43"/>
          </p15:clr>
        </p15:guide>
        <p15:guide id="10" pos="5726">
          <p15:clr>
            <a:srgbClr val="F26B43"/>
          </p15:clr>
        </p15:guide>
        <p15:guide id="11" pos="5795">
          <p15:clr>
            <a:srgbClr val="F26B43"/>
          </p15:clr>
        </p15:guide>
        <p15:guide id="12" pos="7190">
          <p15:clr>
            <a:srgbClr val="F26B43"/>
          </p15:clr>
        </p15:guide>
        <p15:guide id="13" pos="7257">
          <p15:clr>
            <a:srgbClr val="F26B43"/>
          </p15:clr>
        </p15:guide>
        <p15:guide id="14" pos="8652">
          <p15:clr>
            <a:srgbClr val="F26B43"/>
          </p15:clr>
        </p15:guide>
        <p15:guide id="15" pos="8720">
          <p15:clr>
            <a:srgbClr val="F26B43"/>
          </p15:clr>
        </p15:guide>
        <p15:guide id="16" orient="horz" pos="5894">
          <p15:clr>
            <a:srgbClr val="F26B43"/>
          </p15:clr>
        </p15:guide>
        <p15:guide id="17" orient="horz" pos="4635">
          <p15:clr>
            <a:srgbClr val="F26B43"/>
          </p15:clr>
        </p15:guide>
        <p15:guide id="18" orient="horz" pos="4568">
          <p15:clr>
            <a:srgbClr val="F26B43"/>
          </p15:clr>
        </p15:guide>
        <p15:guide id="19" orient="horz" pos="246">
          <p15:clr>
            <a:srgbClr val="F26B43"/>
          </p15:clr>
        </p15:guide>
        <p15:guide id="20" orient="horz" pos="1845">
          <p15:clr>
            <a:srgbClr val="F26B43"/>
          </p15:clr>
        </p15:guide>
        <p15:guide id="21" orient="horz" pos="1913">
          <p15:clr>
            <a:srgbClr val="F26B43"/>
          </p15:clr>
        </p15:guide>
        <p15:guide id="22" orient="horz" pos="3206">
          <p15:clr>
            <a:srgbClr val="F26B43"/>
          </p15:clr>
        </p15:guide>
        <p15:guide id="23" orient="horz" pos="327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9184" y="274638"/>
            <a:ext cx="979381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239184" y="1600202"/>
            <a:ext cx="9793816"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052" name="Text Box 4"/>
          <p:cNvSpPr txBox="1">
            <a:spLocks noChangeArrowheads="1"/>
          </p:cNvSpPr>
          <p:nvPr/>
        </p:nvSpPr>
        <p:spPr bwMode="auto">
          <a:xfrm>
            <a:off x="482601" y="6381750"/>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defRPr/>
            </a:pPr>
            <a:fld id="{7966912A-10E6-42F3-9153-3160828D9789}" type="slidenum">
              <a:rPr lang="en-GB" sz="1800">
                <a:solidFill>
                  <a:srgbClr val="FFA3FF"/>
                </a:solidFill>
                <a:latin typeface="Verdana" panose="020B0604030504040204" pitchFamily="34" charset="0"/>
              </a:rPr>
              <a:pPr eaLnBrk="1" fontAlgn="base" hangingPunct="1">
                <a:spcBef>
                  <a:spcPct val="0"/>
                </a:spcBef>
                <a:spcAft>
                  <a:spcPct val="0"/>
                </a:spcAft>
                <a:defRPr/>
              </a:pPr>
              <a:t>‹#›</a:t>
            </a:fld>
            <a:endParaRPr lang="en-GB" sz="1800">
              <a:solidFill>
                <a:srgbClr val="FFA3FF"/>
              </a:solidFill>
              <a:latin typeface="Verdana" panose="020B0604030504040204" pitchFamily="34" charset="0"/>
            </a:endParaRPr>
          </a:p>
        </p:txBody>
      </p:sp>
      <p:grpSp>
        <p:nvGrpSpPr>
          <p:cNvPr id="1029" name="Group 5"/>
          <p:cNvGrpSpPr>
            <a:grpSpLocks/>
          </p:cNvGrpSpPr>
          <p:nvPr/>
        </p:nvGrpSpPr>
        <p:grpSpPr bwMode="auto">
          <a:xfrm>
            <a:off x="10416118" y="0"/>
            <a:ext cx="1775883" cy="6858000"/>
            <a:chOff x="4921" y="0"/>
            <a:chExt cx="839" cy="4320"/>
          </a:xfrm>
        </p:grpSpPr>
        <p:sp>
          <p:nvSpPr>
            <p:cNvPr id="1030" name="Rectangle 6"/>
            <p:cNvSpPr>
              <a:spLocks noChangeArrowheads="1"/>
            </p:cNvSpPr>
            <p:nvPr/>
          </p:nvSpPr>
          <p:spPr bwMode="auto">
            <a:xfrm>
              <a:off x="4921" y="0"/>
              <a:ext cx="839" cy="432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324000" tIns="288000" rIns="180000" bIns="180000"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defRPr/>
              </a:pPr>
              <a:r>
                <a:rPr lang="en-GB" sz="7200">
                  <a:solidFill>
                    <a:srgbClr val="FFFFFF"/>
                  </a:solidFill>
                  <a:latin typeface="Verdana" panose="020B0604030504040204" pitchFamily="34" charset="0"/>
                </a:rPr>
                <a:t>Careers</a:t>
              </a:r>
            </a:p>
          </p:txBody>
        </p:sp>
        <p:pic>
          <p:nvPicPr>
            <p:cNvPr id="1031" name="Picture 7" descr="QMUL_Logo_White"/>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967" y="3960"/>
              <a:ext cx="73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381430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1" fontAlgn="base" hangingPunct="1">
        <a:spcBef>
          <a:spcPct val="0"/>
        </a:spcBef>
        <a:spcAft>
          <a:spcPct val="0"/>
        </a:spcAft>
        <a:defRPr sz="4400" b="1">
          <a:solidFill>
            <a:schemeClr val="tx2"/>
          </a:solidFill>
          <a:latin typeface="+mj-lt"/>
          <a:ea typeface="+mj-ea"/>
          <a:cs typeface="+mj-cs"/>
        </a:defRPr>
      </a:lvl1pPr>
      <a:lvl2pPr algn="l" rtl="0" eaLnBrk="1" fontAlgn="base" hangingPunct="1">
        <a:spcBef>
          <a:spcPct val="0"/>
        </a:spcBef>
        <a:spcAft>
          <a:spcPct val="0"/>
        </a:spcAft>
        <a:defRPr sz="4400" b="1">
          <a:solidFill>
            <a:schemeClr val="tx2"/>
          </a:solidFill>
          <a:latin typeface="Verdana" pitchFamily="34" charset="0"/>
        </a:defRPr>
      </a:lvl2pPr>
      <a:lvl3pPr algn="l" rtl="0" eaLnBrk="1" fontAlgn="base" hangingPunct="1">
        <a:spcBef>
          <a:spcPct val="0"/>
        </a:spcBef>
        <a:spcAft>
          <a:spcPct val="0"/>
        </a:spcAft>
        <a:defRPr sz="4400" b="1">
          <a:solidFill>
            <a:schemeClr val="tx2"/>
          </a:solidFill>
          <a:latin typeface="Verdana" pitchFamily="34" charset="0"/>
        </a:defRPr>
      </a:lvl3pPr>
      <a:lvl4pPr algn="l" rtl="0" eaLnBrk="1" fontAlgn="base" hangingPunct="1">
        <a:spcBef>
          <a:spcPct val="0"/>
        </a:spcBef>
        <a:spcAft>
          <a:spcPct val="0"/>
        </a:spcAft>
        <a:defRPr sz="4400" b="1">
          <a:solidFill>
            <a:schemeClr val="tx2"/>
          </a:solidFill>
          <a:latin typeface="Verdana" pitchFamily="34" charset="0"/>
        </a:defRPr>
      </a:lvl4pPr>
      <a:lvl5pPr algn="l" rtl="0" eaLnBrk="1" fontAlgn="base" hangingPunct="1">
        <a:spcBef>
          <a:spcPct val="0"/>
        </a:spcBef>
        <a:spcAft>
          <a:spcPct val="0"/>
        </a:spcAft>
        <a:defRPr sz="4400" b="1">
          <a:solidFill>
            <a:schemeClr val="tx2"/>
          </a:solidFill>
          <a:latin typeface="Verdana" pitchFamily="34" charset="0"/>
        </a:defRPr>
      </a:lvl5pPr>
      <a:lvl6pPr marL="457223" algn="l" rtl="0" eaLnBrk="1" fontAlgn="base" hangingPunct="1">
        <a:spcBef>
          <a:spcPct val="0"/>
        </a:spcBef>
        <a:spcAft>
          <a:spcPct val="0"/>
        </a:spcAft>
        <a:defRPr sz="4400" b="1">
          <a:solidFill>
            <a:schemeClr val="tx2"/>
          </a:solidFill>
          <a:latin typeface="Verdana" pitchFamily="34" charset="0"/>
        </a:defRPr>
      </a:lvl6pPr>
      <a:lvl7pPr marL="914446" algn="l" rtl="0" eaLnBrk="1" fontAlgn="base" hangingPunct="1">
        <a:spcBef>
          <a:spcPct val="0"/>
        </a:spcBef>
        <a:spcAft>
          <a:spcPct val="0"/>
        </a:spcAft>
        <a:defRPr sz="4400" b="1">
          <a:solidFill>
            <a:schemeClr val="tx2"/>
          </a:solidFill>
          <a:latin typeface="Verdana" pitchFamily="34" charset="0"/>
        </a:defRPr>
      </a:lvl7pPr>
      <a:lvl8pPr marL="1371669" algn="l" rtl="0" eaLnBrk="1" fontAlgn="base" hangingPunct="1">
        <a:spcBef>
          <a:spcPct val="0"/>
        </a:spcBef>
        <a:spcAft>
          <a:spcPct val="0"/>
        </a:spcAft>
        <a:defRPr sz="4400" b="1">
          <a:solidFill>
            <a:schemeClr val="tx2"/>
          </a:solidFill>
          <a:latin typeface="Verdana" pitchFamily="34" charset="0"/>
        </a:defRPr>
      </a:lvl8pPr>
      <a:lvl9pPr marL="1828891" algn="l" rtl="0" eaLnBrk="1" fontAlgn="base" hangingPunct="1">
        <a:spcBef>
          <a:spcPct val="0"/>
        </a:spcBef>
        <a:spcAft>
          <a:spcPct val="0"/>
        </a:spcAft>
        <a:defRPr sz="4400" b="1">
          <a:solidFill>
            <a:schemeClr val="tx2"/>
          </a:solidFill>
          <a:latin typeface="Verdana" pitchFamily="34" charset="0"/>
        </a:defRPr>
      </a:lvl9pPr>
    </p:titleStyle>
    <p:bodyStyle>
      <a:lvl1pPr marL="342917" indent="-342917" algn="l" rtl="0" eaLnBrk="1" fontAlgn="base" hangingPunct="1">
        <a:spcBef>
          <a:spcPct val="20000"/>
        </a:spcBef>
        <a:spcAft>
          <a:spcPct val="0"/>
        </a:spcAft>
        <a:buChar char="•"/>
        <a:defRPr sz="3200">
          <a:solidFill>
            <a:schemeClr val="tx1"/>
          </a:solidFill>
          <a:latin typeface="+mn-lt"/>
          <a:ea typeface="+mn-ea"/>
          <a:cs typeface="+mn-cs"/>
        </a:defRPr>
      </a:lvl1pPr>
      <a:lvl2pPr marL="742987" indent="-285764" algn="l" rtl="0" eaLnBrk="1" fontAlgn="base" hangingPunct="1">
        <a:spcBef>
          <a:spcPct val="20000"/>
        </a:spcBef>
        <a:spcAft>
          <a:spcPct val="0"/>
        </a:spcAft>
        <a:buChar char="–"/>
        <a:defRPr sz="2800">
          <a:solidFill>
            <a:schemeClr val="tx1"/>
          </a:solidFill>
          <a:latin typeface="+mn-lt"/>
        </a:defRPr>
      </a:lvl2pPr>
      <a:lvl3pPr marL="1143057" indent="-228611" algn="l" rtl="0" eaLnBrk="1" fontAlgn="base" hangingPunct="1">
        <a:spcBef>
          <a:spcPct val="20000"/>
        </a:spcBef>
        <a:spcAft>
          <a:spcPct val="0"/>
        </a:spcAft>
        <a:buChar char="•"/>
        <a:defRPr sz="2400">
          <a:solidFill>
            <a:schemeClr val="tx1"/>
          </a:solidFill>
          <a:latin typeface="+mn-lt"/>
        </a:defRPr>
      </a:lvl3pPr>
      <a:lvl4pPr marL="1600280" indent="-228611" algn="l" rtl="0" eaLnBrk="1" fontAlgn="base" hangingPunct="1">
        <a:spcBef>
          <a:spcPct val="20000"/>
        </a:spcBef>
        <a:spcAft>
          <a:spcPct val="0"/>
        </a:spcAft>
        <a:buChar char="–"/>
        <a:defRPr sz="2000">
          <a:solidFill>
            <a:schemeClr val="tx1"/>
          </a:solidFill>
          <a:latin typeface="+mn-lt"/>
        </a:defRPr>
      </a:lvl4pPr>
      <a:lvl5pPr marL="2057503" indent="-228611" algn="l" rtl="0" eaLnBrk="1" fontAlgn="base" hangingPunct="1">
        <a:spcBef>
          <a:spcPct val="20000"/>
        </a:spcBef>
        <a:spcAft>
          <a:spcPct val="0"/>
        </a:spcAft>
        <a:buChar char="»"/>
        <a:defRPr sz="2000">
          <a:solidFill>
            <a:schemeClr val="tx1"/>
          </a:solidFill>
          <a:latin typeface="+mn-lt"/>
        </a:defRPr>
      </a:lvl5pPr>
      <a:lvl6pPr marL="2514726" indent="-228611" algn="l" rtl="0" eaLnBrk="1" fontAlgn="base" hangingPunct="1">
        <a:spcBef>
          <a:spcPct val="20000"/>
        </a:spcBef>
        <a:spcAft>
          <a:spcPct val="0"/>
        </a:spcAft>
        <a:buChar char="»"/>
        <a:defRPr sz="2000">
          <a:solidFill>
            <a:schemeClr val="tx1"/>
          </a:solidFill>
          <a:latin typeface="+mn-lt"/>
        </a:defRPr>
      </a:lvl6pPr>
      <a:lvl7pPr marL="2971949" indent="-228611" algn="l" rtl="0" eaLnBrk="1" fontAlgn="base" hangingPunct="1">
        <a:spcBef>
          <a:spcPct val="20000"/>
        </a:spcBef>
        <a:spcAft>
          <a:spcPct val="0"/>
        </a:spcAft>
        <a:buChar char="»"/>
        <a:defRPr sz="2000">
          <a:solidFill>
            <a:schemeClr val="tx1"/>
          </a:solidFill>
          <a:latin typeface="+mn-lt"/>
        </a:defRPr>
      </a:lvl7pPr>
      <a:lvl8pPr marL="3429171" indent="-228611" algn="l" rtl="0" eaLnBrk="1" fontAlgn="base" hangingPunct="1">
        <a:spcBef>
          <a:spcPct val="20000"/>
        </a:spcBef>
        <a:spcAft>
          <a:spcPct val="0"/>
        </a:spcAft>
        <a:buChar char="»"/>
        <a:defRPr sz="2000">
          <a:solidFill>
            <a:schemeClr val="tx1"/>
          </a:solidFill>
          <a:latin typeface="+mn-lt"/>
        </a:defRPr>
      </a:lvl8pPr>
      <a:lvl9pPr marL="3886394" indent="-228611"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3B30F1-BEAB-1D48-98D9-E0838B9BE62A}"/>
              </a:ext>
            </a:extLst>
          </p:cNvPr>
          <p:cNvPicPr>
            <a:picLocks noChangeAspect="1"/>
          </p:cNvPicPr>
          <p:nvPr/>
        </p:nvPicPr>
        <p:blipFill rotWithShape="1">
          <a:blip r:embed="rId20"/>
          <a:srcRect t="86937"/>
          <a:stretch/>
        </p:blipFill>
        <p:spPr>
          <a:xfrm>
            <a:off x="0" y="5962168"/>
            <a:ext cx="12192000" cy="895832"/>
          </a:xfrm>
          <a:prstGeom prst="rect">
            <a:avLst/>
          </a:prstGeom>
        </p:spPr>
      </p:pic>
      <p:sp>
        <p:nvSpPr>
          <p:cNvPr id="13" name="TextBox 12">
            <a:extLst>
              <a:ext uri="{FF2B5EF4-FFF2-40B4-BE49-F238E27FC236}">
                <a16:creationId xmlns:a16="http://schemas.microsoft.com/office/drawing/2014/main" id="{5EFACAD1-D0A6-9749-A5C6-07C38D8E6F7D}"/>
              </a:ext>
            </a:extLst>
          </p:cNvPr>
          <p:cNvSpPr txBox="1"/>
          <p:nvPr/>
        </p:nvSpPr>
        <p:spPr>
          <a:xfrm>
            <a:off x="10569134" y="6462185"/>
            <a:ext cx="1252451" cy="184666"/>
          </a:xfrm>
          <a:prstGeom prst="rect">
            <a:avLst/>
          </a:prstGeom>
          <a:noFill/>
        </p:spPr>
        <p:txBody>
          <a:bodyPr wrap="square" lIns="0" tIns="0" rIns="0" bIns="0" rtlCol="0">
            <a:spAutoFit/>
          </a:bodyPr>
          <a:lstStyle/>
          <a:p>
            <a:pPr algn="r"/>
            <a:fld id="{A98891B2-5225-5C40-A770-7C3A43B5E5B1}" type="slidenum">
              <a:rPr lang="en-US" sz="1200" b="0" i="0" smtClean="0">
                <a:solidFill>
                  <a:schemeClr val="bg1"/>
                </a:solidFill>
                <a:latin typeface="Arial" panose="020B0604020202020204" pitchFamily="34" charset="0"/>
                <a:cs typeface="Arial" panose="020B0604020202020204" pitchFamily="34" charset="0"/>
              </a:rPr>
              <a:pPr algn="r"/>
              <a:t>‹#›</a:t>
            </a:fld>
            <a:endParaRPr lang="en-US" sz="1200" b="0" i="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10674" y="6020702"/>
            <a:ext cx="2560247" cy="685335"/>
          </a:xfrm>
          <a:prstGeom prst="rect">
            <a:avLst/>
          </a:prstGeom>
        </p:spPr>
      </p:pic>
    </p:spTree>
    <p:extLst>
      <p:ext uri="{BB962C8B-B14F-4D97-AF65-F5344CB8AC3E}">
        <p14:creationId xmlns:p14="http://schemas.microsoft.com/office/powerpoint/2010/main" val="88682448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Lst>
  <p:txStyles>
    <p:titleStyle>
      <a:lvl1pPr algn="l" defTabSz="1219231" rtl="0" eaLnBrk="1" latinLnBrk="0" hangingPunct="1">
        <a:lnSpc>
          <a:spcPct val="90000"/>
        </a:lnSpc>
        <a:spcBef>
          <a:spcPct val="0"/>
        </a:spcBef>
        <a:buNone/>
        <a:defRPr sz="5868" kern="1200">
          <a:solidFill>
            <a:schemeClr val="tx1"/>
          </a:solidFill>
          <a:latin typeface="+mj-lt"/>
          <a:ea typeface="+mj-ea"/>
          <a:cs typeface="+mj-cs"/>
        </a:defRPr>
      </a:lvl1pPr>
    </p:titleStyle>
    <p:bodyStyle>
      <a:lvl1pPr marL="304807" indent="-304807" algn="l" defTabSz="1219231" rtl="0" eaLnBrk="1" latinLnBrk="0" hangingPunct="1">
        <a:lnSpc>
          <a:spcPct val="90000"/>
        </a:lnSpc>
        <a:spcBef>
          <a:spcPts val="1333"/>
        </a:spcBef>
        <a:buFont typeface="Arial" panose="020B0604020202020204" pitchFamily="34" charset="0"/>
        <a:buChar char="•"/>
        <a:defRPr sz="3734" kern="1200">
          <a:solidFill>
            <a:schemeClr val="tx1"/>
          </a:solidFill>
          <a:latin typeface="+mn-lt"/>
          <a:ea typeface="+mn-ea"/>
          <a:cs typeface="+mn-cs"/>
        </a:defRPr>
      </a:lvl1pPr>
      <a:lvl2pPr marL="914423" indent="-304807" algn="l" defTabSz="1219231"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4038" indent="-304807" algn="l" defTabSz="1219231"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654" indent="-304807" algn="l" defTabSz="121923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268" indent="-304807" algn="l" defTabSz="121923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884" indent="-304807" algn="l" defTabSz="121923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499" indent="-304807" algn="l" defTabSz="121923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2115" indent="-304807" algn="l" defTabSz="121923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729" indent="-304807" algn="l" defTabSz="1219231"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31" rtl="0" eaLnBrk="1" latinLnBrk="0" hangingPunct="1">
        <a:defRPr sz="2400" kern="1200">
          <a:solidFill>
            <a:schemeClr val="tx1"/>
          </a:solidFill>
          <a:latin typeface="+mn-lt"/>
          <a:ea typeface="+mn-ea"/>
          <a:cs typeface="+mn-cs"/>
        </a:defRPr>
      </a:lvl1pPr>
      <a:lvl2pPr marL="609616" algn="l" defTabSz="1219231" rtl="0" eaLnBrk="1" latinLnBrk="0" hangingPunct="1">
        <a:defRPr sz="2400" kern="1200">
          <a:solidFill>
            <a:schemeClr val="tx1"/>
          </a:solidFill>
          <a:latin typeface="+mn-lt"/>
          <a:ea typeface="+mn-ea"/>
          <a:cs typeface="+mn-cs"/>
        </a:defRPr>
      </a:lvl2pPr>
      <a:lvl3pPr marL="1219231" algn="l" defTabSz="1219231" rtl="0" eaLnBrk="1" latinLnBrk="0" hangingPunct="1">
        <a:defRPr sz="2400" kern="1200">
          <a:solidFill>
            <a:schemeClr val="tx1"/>
          </a:solidFill>
          <a:latin typeface="+mn-lt"/>
          <a:ea typeface="+mn-ea"/>
          <a:cs typeface="+mn-cs"/>
        </a:defRPr>
      </a:lvl3pPr>
      <a:lvl4pPr marL="1828845" algn="l" defTabSz="1219231" rtl="0" eaLnBrk="1" latinLnBrk="0" hangingPunct="1">
        <a:defRPr sz="2400" kern="1200">
          <a:solidFill>
            <a:schemeClr val="tx1"/>
          </a:solidFill>
          <a:latin typeface="+mn-lt"/>
          <a:ea typeface="+mn-ea"/>
          <a:cs typeface="+mn-cs"/>
        </a:defRPr>
      </a:lvl4pPr>
      <a:lvl5pPr marL="2438461" algn="l" defTabSz="1219231" rtl="0" eaLnBrk="1" latinLnBrk="0" hangingPunct="1">
        <a:defRPr sz="2400" kern="1200">
          <a:solidFill>
            <a:schemeClr val="tx1"/>
          </a:solidFill>
          <a:latin typeface="+mn-lt"/>
          <a:ea typeface="+mn-ea"/>
          <a:cs typeface="+mn-cs"/>
        </a:defRPr>
      </a:lvl5pPr>
      <a:lvl6pPr marL="3048076" algn="l" defTabSz="1219231" rtl="0" eaLnBrk="1" latinLnBrk="0" hangingPunct="1">
        <a:defRPr sz="2400" kern="1200">
          <a:solidFill>
            <a:schemeClr val="tx1"/>
          </a:solidFill>
          <a:latin typeface="+mn-lt"/>
          <a:ea typeface="+mn-ea"/>
          <a:cs typeface="+mn-cs"/>
        </a:defRPr>
      </a:lvl6pPr>
      <a:lvl7pPr marL="3657692" algn="l" defTabSz="1219231" rtl="0" eaLnBrk="1" latinLnBrk="0" hangingPunct="1">
        <a:defRPr sz="2400" kern="1200">
          <a:solidFill>
            <a:schemeClr val="tx1"/>
          </a:solidFill>
          <a:latin typeface="+mn-lt"/>
          <a:ea typeface="+mn-ea"/>
          <a:cs typeface="+mn-cs"/>
        </a:defRPr>
      </a:lvl7pPr>
      <a:lvl8pPr marL="4267307" algn="l" defTabSz="1219231" rtl="0" eaLnBrk="1" latinLnBrk="0" hangingPunct="1">
        <a:defRPr sz="2400" kern="1200">
          <a:solidFill>
            <a:schemeClr val="tx1"/>
          </a:solidFill>
          <a:latin typeface="+mn-lt"/>
          <a:ea typeface="+mn-ea"/>
          <a:cs typeface="+mn-cs"/>
        </a:defRPr>
      </a:lvl8pPr>
      <a:lvl9pPr marL="4876922" algn="l" defTabSz="1219231"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86">
          <p15:clr>
            <a:srgbClr val="F26B43"/>
          </p15:clr>
        </p15:guide>
        <p15:guide id="2" pos="1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1D3F9-65FD-49A6-AA0B-E7C74E8AAD9A}"/>
              </a:ext>
            </a:extLst>
          </p:cNvPr>
          <p:cNvSpPr/>
          <p:nvPr userDrawn="1"/>
        </p:nvSpPr>
        <p:spPr>
          <a:xfrm>
            <a:off x="13584" y="5959450"/>
            <a:ext cx="12192000" cy="898551"/>
          </a:xfrm>
          <a:prstGeom prst="rect">
            <a:avLst/>
          </a:prstGeom>
          <a:gradFill>
            <a:gsLst>
              <a:gs pos="0">
                <a:srgbClr val="1C3D74"/>
              </a:gs>
              <a:gs pos="50000">
                <a:srgbClr val="8D3786"/>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67"/>
          </a:p>
        </p:txBody>
      </p:sp>
      <p:pic>
        <p:nvPicPr>
          <p:cNvPr id="10" name="Picture 9">
            <a:extLst>
              <a:ext uri="{FF2B5EF4-FFF2-40B4-BE49-F238E27FC236}">
                <a16:creationId xmlns:a16="http://schemas.microsoft.com/office/drawing/2014/main" id="{F674CA67-DD21-8043-AD24-58925882A109}"/>
              </a:ext>
            </a:extLst>
          </p:cNvPr>
          <p:cNvPicPr>
            <a:picLocks noChangeAspect="1"/>
          </p:cNvPicPr>
          <p:nvPr userDrawn="1"/>
        </p:nvPicPr>
        <p:blipFill>
          <a:blip r:embed="rId25">
            <a:alphaModFix/>
          </a:blip>
          <a:stretch>
            <a:fillRect/>
          </a:stretch>
        </p:blipFill>
        <p:spPr>
          <a:xfrm>
            <a:off x="397584" y="6053179"/>
            <a:ext cx="2346803" cy="627256"/>
          </a:xfrm>
          <a:prstGeom prst="rect">
            <a:avLst/>
          </a:prstGeom>
        </p:spPr>
      </p:pic>
      <p:sp>
        <p:nvSpPr>
          <p:cNvPr id="13" name="TextBox 12">
            <a:extLst>
              <a:ext uri="{FF2B5EF4-FFF2-40B4-BE49-F238E27FC236}">
                <a16:creationId xmlns:a16="http://schemas.microsoft.com/office/drawing/2014/main" id="{5EFACAD1-D0A6-9749-A5C6-07C38D8E6F7D}"/>
              </a:ext>
            </a:extLst>
          </p:cNvPr>
          <p:cNvSpPr txBox="1"/>
          <p:nvPr userDrawn="1"/>
        </p:nvSpPr>
        <p:spPr>
          <a:xfrm>
            <a:off x="10569133" y="6462184"/>
            <a:ext cx="1252451" cy="184666"/>
          </a:xfrm>
          <a:prstGeom prst="rect">
            <a:avLst/>
          </a:prstGeom>
          <a:noFill/>
        </p:spPr>
        <p:txBody>
          <a:bodyPr wrap="square" lIns="0" tIns="0" rIns="0" bIns="0" rtlCol="0">
            <a:spAutoFit/>
          </a:bodyPr>
          <a:lstStyle/>
          <a:p>
            <a:pPr algn="r"/>
            <a:fld id="{A98891B2-5225-5C40-A770-7C3A43B5E5B1}" type="slidenum">
              <a:rPr lang="en-US" sz="1200" b="0" i="0" smtClean="0">
                <a:solidFill>
                  <a:schemeClr val="bg1"/>
                </a:solidFill>
                <a:latin typeface="Arial" panose="020B0604020202020204" pitchFamily="34" charset="0"/>
                <a:cs typeface="Arial" panose="020B0604020202020204" pitchFamily="34" charset="0"/>
              </a:rPr>
              <a:pPr algn="r"/>
              <a:t>‹#›</a:t>
            </a:fld>
            <a:endParaRPr lang="en-US" sz="1200" b="0" i="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37B903A-F407-4E66-81D1-1411B4A219A8}"/>
              </a:ext>
            </a:extLst>
          </p:cNvPr>
          <p:cNvPicPr>
            <a:picLocks noChangeAspect="1"/>
          </p:cNvPicPr>
          <p:nvPr userDrawn="1"/>
        </p:nvPicPr>
        <p:blipFill>
          <a:blip r:embed="rId26"/>
          <a:stretch>
            <a:fillRect/>
          </a:stretch>
        </p:blipFill>
        <p:spPr>
          <a:xfrm>
            <a:off x="8083749" y="6259893"/>
            <a:ext cx="3320720" cy="306336"/>
          </a:xfrm>
          <a:prstGeom prst="rect">
            <a:avLst/>
          </a:prstGeom>
        </p:spPr>
      </p:pic>
      <p:sp>
        <p:nvSpPr>
          <p:cNvPr id="9" name="Content Placeholder 2">
            <a:extLst>
              <a:ext uri="{FF2B5EF4-FFF2-40B4-BE49-F238E27FC236}">
                <a16:creationId xmlns:a16="http://schemas.microsoft.com/office/drawing/2014/main" id="{D62B76A7-7179-4A91-AA9E-970D6FA45E62}"/>
              </a:ext>
            </a:extLst>
          </p:cNvPr>
          <p:cNvSpPr txBox="1">
            <a:spLocks/>
          </p:cNvSpPr>
          <p:nvPr userDrawn="1"/>
        </p:nvSpPr>
        <p:spPr>
          <a:xfrm>
            <a:off x="3087702" y="3781965"/>
            <a:ext cx="6016596" cy="1942145"/>
          </a:xfrm>
          <a:prstGeom prst="rect">
            <a:avLst/>
          </a:prstGeom>
        </p:spPr>
        <p:txBody>
          <a:bodyPr/>
          <a:lstStyle>
            <a:lvl1pPr marL="0" indent="0" algn="r" defTabSz="914400" rtl="0" eaLnBrk="1" latinLnBrk="0" hangingPunct="1">
              <a:lnSpc>
                <a:spcPct val="100000"/>
              </a:lnSpc>
              <a:spcBef>
                <a:spcPts val="0"/>
              </a:spcBef>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School of English </a:t>
            </a:r>
          </a:p>
          <a:p>
            <a:r>
              <a:rPr lang="en-US" sz="2400"/>
              <a:t>and Drama</a:t>
            </a:r>
          </a:p>
        </p:txBody>
      </p:sp>
      <p:sp>
        <p:nvSpPr>
          <p:cNvPr id="17" name="Footer Placeholder 4">
            <a:extLst>
              <a:ext uri="{FF2B5EF4-FFF2-40B4-BE49-F238E27FC236}">
                <a16:creationId xmlns:a16="http://schemas.microsoft.com/office/drawing/2014/main" id="{AA5C0C06-AD89-4D25-91E5-1356D874D3AC}"/>
              </a:ext>
            </a:extLst>
          </p:cNvPr>
          <p:cNvSpPr>
            <a:spLocks noGrp="1"/>
          </p:cNvSpPr>
          <p:nvPr>
            <p:ph type="ftr" sz="quarter" idx="3"/>
          </p:nvPr>
        </p:nvSpPr>
        <p:spPr>
          <a:xfrm>
            <a:off x="3360185" y="6235765"/>
            <a:ext cx="4114800" cy="366183"/>
          </a:xfrm>
          <a:prstGeom prst="rect">
            <a:avLst/>
          </a:prstGeom>
        </p:spPr>
        <p:txBody>
          <a:bodyPr vert="horz" lIns="91440" tIns="45720" rIns="91440" bIns="45720" rtlCol="0" anchor="ctr"/>
          <a:lstStyle>
            <a:lvl1pPr algn="ctr">
              <a:defRPr sz="1867" b="1">
                <a:solidFill>
                  <a:schemeClr val="bg1"/>
                </a:solidFill>
                <a:latin typeface="Arial" panose="020B0604020202020204" pitchFamily="34" charset="0"/>
                <a:cs typeface="Arial" panose="020B0604020202020204" pitchFamily="34" charset="0"/>
              </a:defRPr>
            </a:lvl1pPr>
          </a:lstStyle>
          <a:p>
            <a:r>
              <a:rPr lang="en-GB"/>
              <a:t>Insert School name here</a:t>
            </a:r>
          </a:p>
        </p:txBody>
      </p:sp>
    </p:spTree>
    <p:extLst>
      <p:ext uri="{BB962C8B-B14F-4D97-AF65-F5344CB8AC3E}">
        <p14:creationId xmlns:p14="http://schemas.microsoft.com/office/powerpoint/2010/main" val="193117249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12" r:id="rId18"/>
    <p:sldLayoutId id="2147484402" r:id="rId19"/>
    <p:sldLayoutId id="2147484404" r:id="rId20"/>
    <p:sldLayoutId id="2147484436" r:id="rId21"/>
    <p:sldLayoutId id="2147484437" r:id="rId22"/>
    <p:sldLayoutId id="2147484438" r:id="rId2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86">
          <p15:clr>
            <a:srgbClr val="F26B43"/>
          </p15:clr>
        </p15:guide>
        <p15:guide id="2" pos="1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016AB-50EC-D145-8FEE-4F74E8E3B1D6}"/>
              </a:ext>
            </a:extLst>
          </p:cNvPr>
          <p:cNvPicPr>
            <a:picLocks noChangeAspect="1"/>
          </p:cNvPicPr>
          <p:nvPr userDrawn="1"/>
        </p:nvPicPr>
        <p:blipFill>
          <a:blip r:embed="rId3"/>
          <a:stretch>
            <a:fillRect/>
          </a:stretch>
        </p:blipFill>
        <p:spPr>
          <a:xfrm>
            <a:off x="397584" y="498100"/>
            <a:ext cx="3318933" cy="887088"/>
          </a:xfrm>
          <a:prstGeom prst="rect">
            <a:avLst/>
          </a:prstGeom>
        </p:spPr>
      </p:pic>
      <p:cxnSp>
        <p:nvCxnSpPr>
          <p:cNvPr id="4" name="Straight Connector 3">
            <a:extLst>
              <a:ext uri="{FF2B5EF4-FFF2-40B4-BE49-F238E27FC236}">
                <a16:creationId xmlns:a16="http://schemas.microsoft.com/office/drawing/2014/main" id="{CA670BE8-3C46-EF4F-BC90-6793A5222276}"/>
              </a:ext>
            </a:extLst>
          </p:cNvPr>
          <p:cNvCxnSpPr/>
          <p:nvPr userDrawn="1"/>
        </p:nvCxnSpPr>
        <p:spPr>
          <a:xfrm>
            <a:off x="397584" y="6441055"/>
            <a:ext cx="1142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745578"/>
      </p:ext>
    </p:extLst>
  </p:cSld>
  <p:clrMap bg1="lt1" tx1="dk1" bg2="lt2" tx2="dk2" accent1="accent1" accent2="accent2" accent3="accent3" accent4="accent4" accent5="accent5" accent6="accent6" hlink="hlink" folHlink="folHlink"/>
  <p:sldLayoutIdLst>
    <p:sldLayoutId id="2147483736"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58">
          <p15:clr>
            <a:srgbClr val="F26B43"/>
          </p15:clr>
        </p15:guide>
        <p15:guide id="3" pos="176">
          <p15:clr>
            <a:srgbClr val="F26B43"/>
          </p15:clr>
        </p15:guide>
        <p15:guide id="4" orient="horz" pos="2981">
          <p15:clr>
            <a:srgbClr val="F26B43"/>
          </p15:clr>
        </p15:guide>
        <p15:guide id="5" pos="5585">
          <p15:clr>
            <a:srgbClr val="F26B43"/>
          </p15:clr>
        </p15:guide>
        <p15:guide id="6" orient="horz" pos="1620">
          <p15:clr>
            <a:srgbClr val="F26B43"/>
          </p15:clr>
        </p15:guide>
        <p15:guide id="7" orient="horz" pos="554">
          <p15:clr>
            <a:srgbClr val="F26B43"/>
          </p15:clr>
        </p15:guide>
        <p15:guide id="8" orient="horz" pos="690">
          <p15:clr>
            <a:srgbClr val="F26B43"/>
          </p15:clr>
        </p15:guide>
        <p15:guide id="9" orient="horz" pos="826">
          <p15:clr>
            <a:srgbClr val="F26B43"/>
          </p15:clr>
        </p15:guide>
        <p15:guide id="10" pos="2812">
          <p15:clr>
            <a:srgbClr val="F26B43"/>
          </p15:clr>
        </p15:guide>
        <p15:guide id="11" pos="2948">
          <p15:clr>
            <a:srgbClr val="F26B43"/>
          </p15:clr>
        </p15:guide>
        <p15:guide id="12" pos="1474">
          <p15:clr>
            <a:srgbClr val="F26B43"/>
          </p15:clr>
        </p15:guide>
        <p15:guide id="13" pos="4263">
          <p15:clr>
            <a:srgbClr val="F26B43"/>
          </p15:clr>
        </p15:guide>
        <p15:guide id="14" orient="horz" pos="2822">
          <p15:clr>
            <a:srgbClr val="F26B43"/>
          </p15:clr>
        </p15:guide>
        <p15:guide id="15" orient="horz" pos="275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picture containing smoke, coelenterate, weapon, jellyfish&#10;&#10;Description automatically generated">
            <a:extLst>
              <a:ext uri="{FF2B5EF4-FFF2-40B4-BE49-F238E27FC236}">
                <a16:creationId xmlns:a16="http://schemas.microsoft.com/office/drawing/2014/main" id="{05499CA5-B315-C54C-26CF-AB0237CBBDD9}"/>
              </a:ext>
            </a:extLst>
          </p:cNvPr>
          <p:cNvPicPr>
            <a:picLocks noChangeAspect="1"/>
          </p:cNvPicPr>
          <p:nvPr userDrawn="1"/>
        </p:nvPicPr>
        <p:blipFill rotWithShape="1">
          <a:blip r:embed="rId9"/>
          <a:srcRect t="22402" b="64523"/>
          <a:stretch/>
        </p:blipFill>
        <p:spPr>
          <a:xfrm>
            <a:off x="0" y="5981459"/>
            <a:ext cx="12192000" cy="895835"/>
          </a:xfrm>
          <a:prstGeom prst="rect">
            <a:avLst/>
          </a:prstGeom>
        </p:spPr>
      </p:pic>
      <p:pic>
        <p:nvPicPr>
          <p:cNvPr id="4" name="Picture 3">
            <a:extLst>
              <a:ext uri="{FF2B5EF4-FFF2-40B4-BE49-F238E27FC236}">
                <a16:creationId xmlns:a16="http://schemas.microsoft.com/office/drawing/2014/main" id="{BAB02CAE-7A86-C049-87B9-A970FEC9010C}"/>
              </a:ext>
            </a:extLst>
          </p:cNvPr>
          <p:cNvPicPr>
            <a:picLocks noChangeAspect="1"/>
          </p:cNvPicPr>
          <p:nvPr userDrawn="1"/>
        </p:nvPicPr>
        <p:blipFill>
          <a:blip r:embed="rId10"/>
          <a:stretch>
            <a:fillRect/>
          </a:stretch>
        </p:blipFill>
        <p:spPr>
          <a:xfrm>
            <a:off x="370417" y="6147354"/>
            <a:ext cx="1829884" cy="486849"/>
          </a:xfrm>
          <a:prstGeom prst="rect">
            <a:avLst/>
          </a:prstGeom>
        </p:spPr>
      </p:pic>
      <p:sp>
        <p:nvSpPr>
          <p:cNvPr id="5" name="TextBox 4">
            <a:extLst>
              <a:ext uri="{FF2B5EF4-FFF2-40B4-BE49-F238E27FC236}">
                <a16:creationId xmlns:a16="http://schemas.microsoft.com/office/drawing/2014/main" id="{D208D83E-D53D-CAF1-7394-DA9B9D1AFEC4}"/>
              </a:ext>
            </a:extLst>
          </p:cNvPr>
          <p:cNvSpPr txBox="1"/>
          <p:nvPr userDrawn="1"/>
        </p:nvSpPr>
        <p:spPr>
          <a:xfrm>
            <a:off x="10569133" y="6375811"/>
            <a:ext cx="1252451" cy="184666"/>
          </a:xfrm>
          <a:prstGeom prst="rect">
            <a:avLst/>
          </a:prstGeom>
          <a:noFill/>
        </p:spPr>
        <p:txBody>
          <a:bodyPr wrap="square" lIns="0" tIns="0" rIns="0" bIns="0" rtlCol="0">
            <a:spAutoFit/>
          </a:bodyPr>
          <a:lstStyle/>
          <a:p>
            <a:pPr algn="r"/>
            <a:fld id="{A98891B2-5225-5C40-A770-7C3A43B5E5B1}" type="slidenum">
              <a:rPr lang="en-US" sz="1200" b="0" i="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rPr>
              <a:pPr algn="r"/>
              <a:t>‹#›</a:t>
            </a:fld>
            <a:endParaRPr lang="en-US" sz="1200" b="0" i="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6103816-5E7D-E779-20CC-1FAAA4B95946}"/>
              </a:ext>
            </a:extLst>
          </p:cNvPr>
          <p:cNvSpPr txBox="1"/>
          <p:nvPr userDrawn="1"/>
        </p:nvSpPr>
        <p:spPr>
          <a:xfrm>
            <a:off x="5675939" y="6303995"/>
            <a:ext cx="5737412" cy="297454"/>
          </a:xfrm>
          <a:prstGeom prst="rect">
            <a:avLst/>
          </a:prstGeom>
          <a:noFill/>
        </p:spPr>
        <p:txBody>
          <a:bodyPr wrap="square" rtlCol="0">
            <a:spAutoFit/>
          </a:bodyPr>
          <a:lstStyle/>
          <a:p>
            <a:pPr algn="r"/>
            <a:r>
              <a:rPr lang="en-US" sz="1333" b="1">
                <a:solidFill>
                  <a:schemeClr val="bg1"/>
                </a:solidFill>
                <a:latin typeface="Source Sans Pro" panose="020B0503030403020204" pitchFamily="34" charset="0"/>
                <a:ea typeface="Source Sans Pro" panose="020B0503030403020204" pitchFamily="34" charset="0"/>
              </a:rPr>
              <a:t>Diverse thinking creates brilliant </a:t>
            </a:r>
            <a:r>
              <a:rPr lang="en-US" sz="1333" b="1" i="0">
                <a:solidFill>
                  <a:schemeClr val="bg1"/>
                </a:solidFill>
                <a:latin typeface="Source Sans Pro" panose="020B0503030403020204" pitchFamily="34" charset="0"/>
                <a:ea typeface="Source Sans Pro" panose="020B0503030403020204" pitchFamily="34" charset="0"/>
              </a:rPr>
              <a:t>breakthroughs</a:t>
            </a:r>
          </a:p>
        </p:txBody>
      </p:sp>
    </p:spTree>
    <p:extLst>
      <p:ext uri="{BB962C8B-B14F-4D97-AF65-F5344CB8AC3E}">
        <p14:creationId xmlns:p14="http://schemas.microsoft.com/office/powerpoint/2010/main" val="247695733"/>
      </p:ext>
    </p:extLst>
  </p:cSld>
  <p:clrMap bg1="lt1" tx1="dk1" bg2="lt2" tx2="dk2" accent1="accent1" accent2="accent2" accent3="accent3" accent4="accent4" accent5="accent5" accent6="accent6" hlink="hlink" folHlink="folHlink"/>
  <p:sldLayoutIdLst>
    <p:sldLayoutId id="2147483870" r:id="rId1"/>
    <p:sldLayoutId id="2147483871" r:id="rId2"/>
    <p:sldLayoutId id="2147484383" r:id="rId3"/>
    <p:sldLayoutId id="2147483885" r:id="rId4"/>
    <p:sldLayoutId id="2147484384" r:id="rId5"/>
    <p:sldLayoutId id="2147484385" r:id="rId6"/>
    <p:sldLayoutId id="2147484387" r:id="rId7"/>
  </p:sldLayoutIdLst>
  <p:hf sldNum="0" hdr="0" ftr="0" dt="0"/>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81" userDrawn="1">
          <p15:clr>
            <a:srgbClr val="F26B43"/>
          </p15:clr>
        </p15:guide>
        <p15:guide id="2" pos="241"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1D3F9-65FD-49A6-AA0B-E7C74E8AAD9A}"/>
              </a:ext>
            </a:extLst>
          </p:cNvPr>
          <p:cNvSpPr/>
          <p:nvPr userDrawn="1"/>
        </p:nvSpPr>
        <p:spPr>
          <a:xfrm>
            <a:off x="13584" y="5959450"/>
            <a:ext cx="12192000" cy="898551"/>
          </a:xfrm>
          <a:prstGeom prst="rect">
            <a:avLst/>
          </a:prstGeom>
          <a:gradFill>
            <a:gsLst>
              <a:gs pos="0">
                <a:srgbClr val="1C3D74"/>
              </a:gs>
              <a:gs pos="50000">
                <a:srgbClr val="8D3786"/>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0" name="Picture 9">
            <a:extLst>
              <a:ext uri="{FF2B5EF4-FFF2-40B4-BE49-F238E27FC236}">
                <a16:creationId xmlns:a16="http://schemas.microsoft.com/office/drawing/2014/main" id="{F674CA67-DD21-8043-AD24-58925882A109}"/>
              </a:ext>
            </a:extLst>
          </p:cNvPr>
          <p:cNvPicPr>
            <a:picLocks noChangeAspect="1"/>
          </p:cNvPicPr>
          <p:nvPr userDrawn="1"/>
        </p:nvPicPr>
        <p:blipFill>
          <a:blip r:embed="rId6">
            <a:alphaModFix/>
          </a:blip>
          <a:stretch>
            <a:fillRect/>
          </a:stretch>
        </p:blipFill>
        <p:spPr>
          <a:xfrm>
            <a:off x="397584" y="6053179"/>
            <a:ext cx="2346803" cy="627256"/>
          </a:xfrm>
          <a:prstGeom prst="rect">
            <a:avLst/>
          </a:prstGeom>
        </p:spPr>
      </p:pic>
      <p:sp>
        <p:nvSpPr>
          <p:cNvPr id="13" name="TextBox 12">
            <a:extLst>
              <a:ext uri="{FF2B5EF4-FFF2-40B4-BE49-F238E27FC236}">
                <a16:creationId xmlns:a16="http://schemas.microsoft.com/office/drawing/2014/main" id="{5EFACAD1-D0A6-9749-A5C6-07C38D8E6F7D}"/>
              </a:ext>
            </a:extLst>
          </p:cNvPr>
          <p:cNvSpPr txBox="1"/>
          <p:nvPr userDrawn="1"/>
        </p:nvSpPr>
        <p:spPr>
          <a:xfrm>
            <a:off x="10569133" y="6462185"/>
            <a:ext cx="1252451" cy="184666"/>
          </a:xfrm>
          <a:prstGeom prst="rect">
            <a:avLst/>
          </a:prstGeom>
          <a:noFill/>
        </p:spPr>
        <p:txBody>
          <a:bodyPr wrap="square" lIns="0" tIns="0" rIns="0" bIns="0" rtlCol="0">
            <a:spAutoFit/>
          </a:bodyPr>
          <a:lstStyle/>
          <a:p>
            <a:pPr algn="r"/>
            <a:fld id="{A98891B2-5225-5C40-A770-7C3A43B5E5B1}" type="slidenum">
              <a:rPr lang="en-US" sz="1200" b="0" i="0" smtClean="0">
                <a:solidFill>
                  <a:schemeClr val="bg1"/>
                </a:solidFill>
                <a:latin typeface="Arial" panose="020B0604020202020204" pitchFamily="34" charset="0"/>
                <a:cs typeface="Arial" panose="020B0604020202020204" pitchFamily="34" charset="0"/>
              </a:rPr>
              <a:pPr algn="r"/>
              <a:t>‹#›</a:t>
            </a:fld>
            <a:endParaRPr lang="en-US" sz="1200" b="0" i="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37B903A-F407-4E66-81D1-1411B4A219A8}"/>
              </a:ext>
            </a:extLst>
          </p:cNvPr>
          <p:cNvPicPr>
            <a:picLocks noChangeAspect="1"/>
          </p:cNvPicPr>
          <p:nvPr userDrawn="1"/>
        </p:nvPicPr>
        <p:blipFill>
          <a:blip r:embed="rId7"/>
          <a:stretch>
            <a:fillRect/>
          </a:stretch>
        </p:blipFill>
        <p:spPr>
          <a:xfrm>
            <a:off x="8083749" y="6259893"/>
            <a:ext cx="3320720" cy="306336"/>
          </a:xfrm>
          <a:prstGeom prst="rect">
            <a:avLst/>
          </a:prstGeom>
        </p:spPr>
      </p:pic>
      <p:sp>
        <p:nvSpPr>
          <p:cNvPr id="9" name="Content Placeholder 2">
            <a:extLst>
              <a:ext uri="{FF2B5EF4-FFF2-40B4-BE49-F238E27FC236}">
                <a16:creationId xmlns:a16="http://schemas.microsoft.com/office/drawing/2014/main" id="{D62B76A7-7179-4A91-AA9E-970D6FA45E62}"/>
              </a:ext>
            </a:extLst>
          </p:cNvPr>
          <p:cNvSpPr txBox="1">
            <a:spLocks/>
          </p:cNvSpPr>
          <p:nvPr userDrawn="1"/>
        </p:nvSpPr>
        <p:spPr>
          <a:xfrm>
            <a:off x="3087702" y="3781965"/>
            <a:ext cx="6016596" cy="1942145"/>
          </a:xfrm>
          <a:prstGeom prst="rect">
            <a:avLst/>
          </a:prstGeom>
        </p:spPr>
        <p:txBody>
          <a:bodyPr/>
          <a:lstStyle>
            <a:lvl1pPr marL="0" indent="0" algn="r" defTabSz="914400" rtl="0" eaLnBrk="1" latinLnBrk="0" hangingPunct="1">
              <a:lnSpc>
                <a:spcPct val="100000"/>
              </a:lnSpc>
              <a:spcBef>
                <a:spcPts val="0"/>
              </a:spcBef>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School of English </a:t>
            </a:r>
          </a:p>
          <a:p>
            <a:r>
              <a:rPr lang="en-US" sz="2400"/>
              <a:t>and Drama</a:t>
            </a:r>
          </a:p>
        </p:txBody>
      </p:sp>
      <p:sp>
        <p:nvSpPr>
          <p:cNvPr id="17" name="Footer Placeholder 4">
            <a:extLst>
              <a:ext uri="{FF2B5EF4-FFF2-40B4-BE49-F238E27FC236}">
                <a16:creationId xmlns:a16="http://schemas.microsoft.com/office/drawing/2014/main" id="{AA5C0C06-AD89-4D25-91E5-1356D874D3AC}"/>
              </a:ext>
            </a:extLst>
          </p:cNvPr>
          <p:cNvSpPr>
            <a:spLocks noGrp="1"/>
          </p:cNvSpPr>
          <p:nvPr>
            <p:ph type="ftr" sz="quarter" idx="3"/>
          </p:nvPr>
        </p:nvSpPr>
        <p:spPr>
          <a:xfrm>
            <a:off x="3360185" y="6235765"/>
            <a:ext cx="4114800" cy="366183"/>
          </a:xfrm>
          <a:prstGeom prst="rect">
            <a:avLst/>
          </a:prstGeom>
        </p:spPr>
        <p:txBody>
          <a:bodyPr vert="horz" lIns="91440" tIns="45720" rIns="91440" bIns="45720" rtlCol="0" anchor="ctr"/>
          <a:lstStyle>
            <a:lvl1pPr algn="ctr">
              <a:defRPr sz="1867" b="1">
                <a:solidFill>
                  <a:schemeClr val="bg1"/>
                </a:solidFill>
                <a:latin typeface="Arial" panose="020B0604020202020204" pitchFamily="34" charset="0"/>
                <a:cs typeface="Arial" panose="020B0604020202020204" pitchFamily="34" charset="0"/>
              </a:defRPr>
            </a:lvl1pPr>
          </a:lstStyle>
          <a:p>
            <a:r>
              <a:rPr lang="en-GB"/>
              <a:t>Insert School name here</a:t>
            </a:r>
          </a:p>
        </p:txBody>
      </p:sp>
    </p:spTree>
    <p:extLst>
      <p:ext uri="{BB962C8B-B14F-4D97-AF65-F5344CB8AC3E}">
        <p14:creationId xmlns:p14="http://schemas.microsoft.com/office/powerpoint/2010/main" val="247695733"/>
      </p:ext>
    </p:extLst>
  </p:cSld>
  <p:clrMap bg1="lt1" tx1="dk1" bg2="lt2" tx2="dk2" accent1="accent1" accent2="accent2" accent3="accent3" accent4="accent4" accent5="accent5" accent6="accent6" hlink="hlink" folHlink="folHlink"/>
  <p:sldLayoutIdLst>
    <p:sldLayoutId id="2147483869" r:id="rId1"/>
    <p:sldLayoutId id="2147483874" r:id="rId2"/>
    <p:sldLayoutId id="2147483868" r:id="rId3"/>
    <p:sldLayoutId id="2147483872" r:id="rId4"/>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81" userDrawn="1">
          <p15:clr>
            <a:srgbClr val="F26B43"/>
          </p15:clr>
        </p15:guide>
        <p15:guide id="2" pos="241"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466171"/>
      </p:ext>
    </p:extLst>
  </p:cSld>
  <p:clrMap bg1="lt1" tx1="dk1" bg2="lt2" tx2="dk2" accent1="accent1" accent2="accent2" accent3="accent3" accent4="accent4" accent5="accent5" accent6="accent6" hlink="hlink" folHlink="folHlink"/>
  <p:sldLayoutIdLst>
    <p:sldLayoutId id="2147483844"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21D3F9-65FD-49A6-AA0B-E7C74E8AAD9A}"/>
              </a:ext>
            </a:extLst>
          </p:cNvPr>
          <p:cNvSpPr/>
          <p:nvPr userDrawn="1"/>
        </p:nvSpPr>
        <p:spPr>
          <a:xfrm>
            <a:off x="13584" y="5959450"/>
            <a:ext cx="12192000" cy="898551"/>
          </a:xfrm>
          <a:prstGeom prst="rect">
            <a:avLst/>
          </a:prstGeom>
          <a:gradFill>
            <a:gsLst>
              <a:gs pos="0">
                <a:srgbClr val="1C3D74"/>
              </a:gs>
              <a:gs pos="50000">
                <a:srgbClr val="8D3786"/>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0" name="Picture 9">
            <a:extLst>
              <a:ext uri="{FF2B5EF4-FFF2-40B4-BE49-F238E27FC236}">
                <a16:creationId xmlns:a16="http://schemas.microsoft.com/office/drawing/2014/main" id="{F674CA67-DD21-8043-AD24-58925882A109}"/>
              </a:ext>
            </a:extLst>
          </p:cNvPr>
          <p:cNvPicPr>
            <a:picLocks noChangeAspect="1"/>
          </p:cNvPicPr>
          <p:nvPr userDrawn="1"/>
        </p:nvPicPr>
        <p:blipFill>
          <a:blip r:embed="rId19">
            <a:alphaModFix/>
          </a:blip>
          <a:stretch>
            <a:fillRect/>
          </a:stretch>
        </p:blipFill>
        <p:spPr>
          <a:xfrm>
            <a:off x="397584" y="6053179"/>
            <a:ext cx="2346803" cy="627256"/>
          </a:xfrm>
          <a:prstGeom prst="rect">
            <a:avLst/>
          </a:prstGeom>
        </p:spPr>
      </p:pic>
      <p:sp>
        <p:nvSpPr>
          <p:cNvPr id="13" name="TextBox 12">
            <a:extLst>
              <a:ext uri="{FF2B5EF4-FFF2-40B4-BE49-F238E27FC236}">
                <a16:creationId xmlns:a16="http://schemas.microsoft.com/office/drawing/2014/main" id="{5EFACAD1-D0A6-9749-A5C6-07C38D8E6F7D}"/>
              </a:ext>
            </a:extLst>
          </p:cNvPr>
          <p:cNvSpPr txBox="1"/>
          <p:nvPr userDrawn="1"/>
        </p:nvSpPr>
        <p:spPr>
          <a:xfrm>
            <a:off x="10569133" y="6462184"/>
            <a:ext cx="1252451" cy="184666"/>
          </a:xfrm>
          <a:prstGeom prst="rect">
            <a:avLst/>
          </a:prstGeom>
          <a:noFill/>
        </p:spPr>
        <p:txBody>
          <a:bodyPr wrap="square" lIns="0" tIns="0" rIns="0" bIns="0" rtlCol="0">
            <a:spAutoFit/>
          </a:bodyPr>
          <a:lstStyle/>
          <a:p>
            <a:pPr algn="r"/>
            <a:fld id="{A98891B2-5225-5C40-A770-7C3A43B5E5B1}" type="slidenum">
              <a:rPr lang="en-US" sz="1200" b="0" i="0" smtClean="0">
                <a:solidFill>
                  <a:schemeClr val="bg1"/>
                </a:solidFill>
                <a:latin typeface="Arial" panose="020B0604020202020204" pitchFamily="34" charset="0"/>
                <a:cs typeface="Arial" panose="020B0604020202020204" pitchFamily="34" charset="0"/>
              </a:rPr>
              <a:pPr algn="r"/>
              <a:t>‹#›</a:t>
            </a:fld>
            <a:endParaRPr lang="en-US" sz="1200" b="0" i="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37B903A-F407-4E66-81D1-1411B4A219A8}"/>
              </a:ext>
            </a:extLst>
          </p:cNvPr>
          <p:cNvPicPr>
            <a:picLocks noChangeAspect="1"/>
          </p:cNvPicPr>
          <p:nvPr userDrawn="1"/>
        </p:nvPicPr>
        <p:blipFill>
          <a:blip r:embed="rId20"/>
          <a:stretch>
            <a:fillRect/>
          </a:stretch>
        </p:blipFill>
        <p:spPr>
          <a:xfrm>
            <a:off x="8083749" y="6259893"/>
            <a:ext cx="3320720" cy="306336"/>
          </a:xfrm>
          <a:prstGeom prst="rect">
            <a:avLst/>
          </a:prstGeom>
        </p:spPr>
      </p:pic>
      <p:sp>
        <p:nvSpPr>
          <p:cNvPr id="9" name="Content Placeholder 2">
            <a:extLst>
              <a:ext uri="{FF2B5EF4-FFF2-40B4-BE49-F238E27FC236}">
                <a16:creationId xmlns:a16="http://schemas.microsoft.com/office/drawing/2014/main" id="{D62B76A7-7179-4A91-AA9E-970D6FA45E62}"/>
              </a:ext>
            </a:extLst>
          </p:cNvPr>
          <p:cNvSpPr txBox="1">
            <a:spLocks/>
          </p:cNvSpPr>
          <p:nvPr userDrawn="1"/>
        </p:nvSpPr>
        <p:spPr>
          <a:xfrm>
            <a:off x="3087702" y="3781965"/>
            <a:ext cx="6016596" cy="1942145"/>
          </a:xfrm>
          <a:prstGeom prst="rect">
            <a:avLst/>
          </a:prstGeom>
        </p:spPr>
        <p:txBody>
          <a:bodyPr/>
          <a:lstStyle>
            <a:lvl1pPr marL="0" indent="0" algn="r" defTabSz="914400" rtl="0" eaLnBrk="1" latinLnBrk="0" hangingPunct="1">
              <a:lnSpc>
                <a:spcPct val="100000"/>
              </a:lnSpc>
              <a:spcBef>
                <a:spcPts val="0"/>
              </a:spcBef>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School of English </a:t>
            </a:r>
          </a:p>
          <a:p>
            <a:r>
              <a:rPr lang="en-US" sz="2400"/>
              <a:t>and Drama</a:t>
            </a:r>
          </a:p>
        </p:txBody>
      </p:sp>
      <p:sp>
        <p:nvSpPr>
          <p:cNvPr id="17" name="Footer Placeholder 4">
            <a:extLst>
              <a:ext uri="{FF2B5EF4-FFF2-40B4-BE49-F238E27FC236}">
                <a16:creationId xmlns:a16="http://schemas.microsoft.com/office/drawing/2014/main" id="{AA5C0C06-AD89-4D25-91E5-1356D874D3AC}"/>
              </a:ext>
            </a:extLst>
          </p:cNvPr>
          <p:cNvSpPr>
            <a:spLocks noGrp="1"/>
          </p:cNvSpPr>
          <p:nvPr>
            <p:ph type="ftr" sz="quarter" idx="3"/>
          </p:nvPr>
        </p:nvSpPr>
        <p:spPr>
          <a:xfrm>
            <a:off x="3360185" y="6235765"/>
            <a:ext cx="4114800" cy="366183"/>
          </a:xfrm>
          <a:prstGeom prst="rect">
            <a:avLst/>
          </a:prstGeom>
        </p:spPr>
        <p:txBody>
          <a:bodyPr vert="horz" lIns="91440" tIns="45720" rIns="91440" bIns="45720" rtlCol="0" anchor="ctr"/>
          <a:lstStyle>
            <a:lvl1pPr algn="ctr">
              <a:defRPr sz="1867" b="1">
                <a:solidFill>
                  <a:schemeClr val="bg1"/>
                </a:solidFill>
                <a:latin typeface="Arial" panose="020B0604020202020204" pitchFamily="34" charset="0"/>
                <a:cs typeface="Arial" panose="020B0604020202020204" pitchFamily="34" charset="0"/>
              </a:defRPr>
            </a:lvl1pPr>
          </a:lstStyle>
          <a:p>
            <a:r>
              <a:rPr lang="en-GB"/>
              <a:t>Insert School name here</a:t>
            </a:r>
          </a:p>
        </p:txBody>
      </p:sp>
    </p:spTree>
    <p:extLst>
      <p:ext uri="{BB962C8B-B14F-4D97-AF65-F5344CB8AC3E}">
        <p14:creationId xmlns:p14="http://schemas.microsoft.com/office/powerpoint/2010/main" val="247695733"/>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3873" r:id="rId7"/>
    <p:sldLayoutId id="2147484435"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81" userDrawn="1">
          <p15:clr>
            <a:srgbClr val="F26B43"/>
          </p15:clr>
        </p15:guide>
        <p15:guide id="2" pos="24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hyperlink" Target="https://www.bartslondon.com/societies" TargetMode="External"/><Relationship Id="rId2" Type="http://schemas.openxmlformats.org/officeDocument/2006/relationships/notesSlide" Target="../notesSlides/notesSlide7.xml"/><Relationship Id="rId1" Type="http://schemas.openxmlformats.org/officeDocument/2006/relationships/slideLayout" Target="../slideLayouts/slideLayout7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72.xml"/><Relationship Id="rId4" Type="http://schemas.openxmlformats.org/officeDocument/2006/relationships/hyperlink" Target="https://london.dentistryshow.co.u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hyperlink" Target="https://london.hee.nhs.uk/careers-unit/doctors/foundation-doctors" TargetMode="External"/><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hyperlink" Target="https://london.hee.nhs.uk/self-awareness"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qmul.ac.uk/careers/" TargetMode="Externa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hyperlink" Target="https://qmul.targetconnect.net/unauth" TargetMode="External"/><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hyperlink" Target="https://careerset.com/qmul" TargetMode="External"/><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hyperlink" Target="https://go.shortlister.com/marketplace/queenmary-uni" TargetMode="External"/><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graduatesfirst.com/university-career-services/qmul" TargetMode="Externa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hyperlink" Target="https://www.linkedin.com/in/stefan-couch/" TargetMode="External"/><Relationship Id="rId2" Type="http://schemas.openxmlformats.org/officeDocument/2006/relationships/hyperlink" Target="mailto:stefan.couch@qmul.ac.uk" TargetMode="External"/><Relationship Id="rId1" Type="http://schemas.openxmlformats.org/officeDocument/2006/relationships/slideLayout" Target="../slideLayouts/slideLayout36.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hyperlink" Target="https://outlook.office.com/bookwithme/user/16b188a52a5a42b2bc8af1a561edf539@qmul.ac.uk/meetingtype/IEV-ue9vR0ONNI7_yPZddw2?anonymous&amp;ep=mcard" TargetMode="External"/><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34.jpeg"/><Relationship Id="rId5" Type="http://schemas.openxmlformats.org/officeDocument/2006/relationships/hyperlink" Target="https://www.qmul.ac.uk/dentistry/people/" TargetMode="External"/><Relationship Id="rId4" Type="http://schemas.openxmlformats.org/officeDocument/2006/relationships/hyperlink" Target="https://www.qmul.ac.uk/careers/work-experience/qmentor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hyperlink" Target="mailto:enterprise@qmul.ac.uk" TargetMode="External"/><Relationship Id="rId5" Type="http://schemas.openxmlformats.org/officeDocument/2006/relationships/hyperlink" Target="mailto:d.tomasmerrills@qmul.ac.uk" TargetMode="Externa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cid:d787b3aa-286a-40fc-8f21-7adaa90e790c@eurprd07.prod.outlook.com" TargetMode="External"/><Relationship Id="rId2" Type="http://schemas.openxmlformats.org/officeDocument/2006/relationships/image" Target="../media/image38.jpeg"/><Relationship Id="rId1" Type="http://schemas.openxmlformats.org/officeDocument/2006/relationships/slideLayout" Target="../slideLayouts/slideLayout55.xml"/><Relationship Id="rId5" Type="http://schemas.openxmlformats.org/officeDocument/2006/relationships/hyperlink" Target="https://www.linkedin.com/posts/florence-mai_startuplife-nattura-entrepreneurship-activity-7360686047334137857-bu6B?utm_source=share&amp;utm_medium=member_desktop&amp;rcm=ACoAAA27MdUBWprmPW8ZmTck7jJusqEjDWC33zk" TargetMode="External"/><Relationship Id="rId4" Type="http://schemas.openxmlformats.org/officeDocument/2006/relationships/hyperlink" Target="https://www.linkedin.com/in/florence-mai/"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3.xml"/><Relationship Id="rId1" Type="http://schemas.openxmlformats.org/officeDocument/2006/relationships/tags" Target="../tags/tag1.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34.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mailto:careers@qmul.ac.uk" TargetMode="External"/><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image" Target="../media/image48.png"/><Relationship Id="rId11" Type="http://schemas.openxmlformats.org/officeDocument/2006/relationships/hyperlink" Target="https://www.qmul.ac.uk/careers/how-to/book-an-appointment/" TargetMode="External"/><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hyperlink" Target="../../I've%20graduated,%20now%20what/facebook.com/qmcareers" TargetMode="External"/><Relationship Id="rId9"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hyperlink" Target="https://www.bartslondon.com/societies" TargetMode="External"/><Relationship Id="rId2" Type="http://schemas.openxmlformats.org/officeDocument/2006/relationships/notesSlide" Target="../notesSlides/notesSlide6.xml"/><Relationship Id="rId1" Type="http://schemas.openxmlformats.org/officeDocument/2006/relationships/slideLayout" Target="../slideLayouts/slideLayout7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DFA9170-F25D-4667-A3F5-09B407A52A2E}"/>
              </a:ext>
            </a:extLst>
          </p:cNvPr>
          <p:cNvSpPr>
            <a:spLocks noGrp="1"/>
          </p:cNvSpPr>
          <p:nvPr>
            <p:ph sz="quarter" idx="10"/>
          </p:nvPr>
        </p:nvSpPr>
        <p:spPr>
          <a:xfrm>
            <a:off x="258790" y="530436"/>
            <a:ext cx="11562796" cy="967610"/>
          </a:xfrm>
        </p:spPr>
        <p:txBody>
          <a:bodyPr/>
          <a:lstStyle/>
          <a:p>
            <a:pPr algn="ctr"/>
            <a:r>
              <a:rPr lang="en-GB" dirty="0">
                <a:latin typeface="+mj-lt"/>
                <a:ea typeface="Source Sans Pro" panose="020B0503030403020204" pitchFamily="34" charset="0"/>
              </a:rPr>
              <a:t>Welcome to Queen Mary University of London!</a:t>
            </a:r>
          </a:p>
        </p:txBody>
      </p:sp>
      <p:sp>
        <p:nvSpPr>
          <p:cNvPr id="4" name="Footer Placeholder 4">
            <a:extLst>
              <a:ext uri="{FF2B5EF4-FFF2-40B4-BE49-F238E27FC236}">
                <a16:creationId xmlns:a16="http://schemas.microsoft.com/office/drawing/2014/main" id="{C67AADBA-AFDA-4F30-B2A0-0BEA3703B15A}"/>
              </a:ext>
            </a:extLst>
          </p:cNvPr>
          <p:cNvSpPr txBox="1">
            <a:spLocks/>
          </p:cNvSpPr>
          <p:nvPr/>
        </p:nvSpPr>
        <p:spPr>
          <a:xfrm>
            <a:off x="3360185" y="6235765"/>
            <a:ext cx="4114800" cy="366183"/>
          </a:xfrm>
          <a:prstGeom prst="rect">
            <a:avLst/>
          </a:prstGeom>
        </p:spPr>
        <p:txBody>
          <a:bodyPr vert="horz" lIns="121920" tIns="60960" rIns="121920" bIns="60960" rtlCol="0" anchor="ctr"/>
          <a:lstStyle>
            <a:defPPr>
              <a:defRPr lang="en-US"/>
            </a:defPPr>
            <a:lvl1pPr marL="0" algn="ctr" defTabSz="685783" rtl="0" eaLnBrk="1" latinLnBrk="0" hangingPunct="1">
              <a:defRPr sz="1400" b="1" kern="1200">
                <a:solidFill>
                  <a:schemeClr val="bg1"/>
                </a:solidFill>
                <a:latin typeface="Arial" panose="020B0604020202020204" pitchFamily="34" charset="0"/>
                <a:ea typeface="+mn-ea"/>
                <a:cs typeface="Arial" panose="020B0604020202020204" pitchFamily="34" charset="0"/>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0"/>
              </a:spcBef>
              <a:spcAft>
                <a:spcPts val="0"/>
              </a:spcAft>
              <a:buClrTx/>
              <a:buSzTx/>
              <a:buFont typeface="Arial"/>
              <a:buNone/>
              <a:tabLst/>
              <a:defRPr/>
            </a:pPr>
            <a:endParaRPr kumimoji="0" lang="en-GB" sz="1867"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7" name="Picture Placeholder 6" descr="A building with balloons in front of it&#10;&#10;Description automatically generated with medium confidence">
            <a:extLst>
              <a:ext uri="{FF2B5EF4-FFF2-40B4-BE49-F238E27FC236}">
                <a16:creationId xmlns:a16="http://schemas.microsoft.com/office/drawing/2014/main" id="{7BAA1125-1742-423B-BC3F-694784BDF5FF}"/>
              </a:ext>
            </a:extLst>
          </p:cNvPr>
          <p:cNvPicPr>
            <a:picLocks noGrp="1" noChangeAspect="1"/>
          </p:cNvPicPr>
          <p:nvPr>
            <p:ph type="pic" sz="quarter" idx="24"/>
          </p:nvPr>
        </p:nvPicPr>
        <p:blipFill>
          <a:blip r:embed="rId2"/>
          <a:srcRect t="28300" b="28300"/>
          <a:stretch>
            <a:fillRect/>
          </a:stretch>
        </p:blipFill>
        <p:spPr/>
      </p:pic>
      <p:sp>
        <p:nvSpPr>
          <p:cNvPr id="2" name="TextBox 1">
            <a:extLst>
              <a:ext uri="{FF2B5EF4-FFF2-40B4-BE49-F238E27FC236}">
                <a16:creationId xmlns:a16="http://schemas.microsoft.com/office/drawing/2014/main" id="{3FBAF7FB-41C8-DD3F-6EA3-45D083E490FC}"/>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spTree>
    <p:extLst>
      <p:ext uri="{BB962C8B-B14F-4D97-AF65-F5344CB8AC3E}">
        <p14:creationId xmlns:p14="http://schemas.microsoft.com/office/powerpoint/2010/main" val="53460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1099BCB-750F-2941-E9A4-C6123D14E762}"/>
              </a:ext>
            </a:extLst>
          </p:cNvPr>
          <p:cNvSpPr>
            <a:spLocks noGrp="1"/>
          </p:cNvSpPr>
          <p:nvPr>
            <p:ph sz="quarter" idx="10"/>
          </p:nvPr>
        </p:nvSpPr>
        <p:spPr/>
        <p:txBody>
          <a:bodyPr/>
          <a:lstStyle/>
          <a:p>
            <a:r>
              <a:rPr lang="en-GB" sz="3600" i="0" dirty="0">
                <a:solidFill>
                  <a:srgbClr val="002060"/>
                </a:solidFill>
                <a:effectLst/>
                <a:latin typeface="+mn-lt"/>
                <a:hlinkClick r:id="rId3"/>
              </a:rPr>
              <a:t>Barts London Societies</a:t>
            </a:r>
            <a:endParaRPr lang="en-GB" dirty="0"/>
          </a:p>
        </p:txBody>
      </p:sp>
      <p:pic>
        <p:nvPicPr>
          <p:cNvPr id="3" name="Picture 2">
            <a:extLst>
              <a:ext uri="{FF2B5EF4-FFF2-40B4-BE49-F238E27FC236}">
                <a16:creationId xmlns:a16="http://schemas.microsoft.com/office/drawing/2014/main" id="{F9614798-602C-B1BE-01FB-89302E835B3E}"/>
              </a:ext>
            </a:extLst>
          </p:cNvPr>
          <p:cNvPicPr>
            <a:picLocks noChangeAspect="1"/>
          </p:cNvPicPr>
          <p:nvPr/>
        </p:nvPicPr>
        <p:blipFill rotWithShape="1">
          <a:blip r:embed="rId4"/>
          <a:srcRect l="68928" t="39788" r="10834" b="25251"/>
          <a:stretch/>
        </p:blipFill>
        <p:spPr>
          <a:xfrm>
            <a:off x="4128219" y="1516895"/>
            <a:ext cx="3935561" cy="3824210"/>
          </a:xfrm>
          <a:prstGeom prst="rect">
            <a:avLst/>
          </a:prstGeom>
        </p:spPr>
      </p:pic>
      <p:sp>
        <p:nvSpPr>
          <p:cNvPr id="8" name="TextBox 7">
            <a:extLst>
              <a:ext uri="{FF2B5EF4-FFF2-40B4-BE49-F238E27FC236}">
                <a16:creationId xmlns:a16="http://schemas.microsoft.com/office/drawing/2014/main" id="{448C165F-35EA-46EE-D1BC-DCE808C173A4}"/>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spTree>
    <p:extLst>
      <p:ext uri="{BB962C8B-B14F-4D97-AF65-F5344CB8AC3E}">
        <p14:creationId xmlns:p14="http://schemas.microsoft.com/office/powerpoint/2010/main" val="4207184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3CE80BB-8AFD-1CC9-FD01-E07EC1CE85EF}"/>
              </a:ext>
            </a:extLst>
          </p:cNvPr>
          <p:cNvSpPr>
            <a:spLocks noGrp="1"/>
          </p:cNvSpPr>
          <p:nvPr>
            <p:ph sz="quarter" idx="10"/>
          </p:nvPr>
        </p:nvSpPr>
        <p:spPr/>
        <p:txBody>
          <a:bodyPr/>
          <a:lstStyle/>
          <a:p>
            <a:r>
              <a:rPr lang="en-GB" sz="3600" dirty="0">
                <a:solidFill>
                  <a:schemeClr val="tx1"/>
                </a:solidFill>
              </a:rPr>
              <a:t>Building Relationships</a:t>
            </a:r>
          </a:p>
        </p:txBody>
      </p:sp>
      <p:sp>
        <p:nvSpPr>
          <p:cNvPr id="9" name="Text Placeholder 8">
            <a:extLst>
              <a:ext uri="{FF2B5EF4-FFF2-40B4-BE49-F238E27FC236}">
                <a16:creationId xmlns:a16="http://schemas.microsoft.com/office/drawing/2014/main" id="{9EC41911-EBD3-517F-5E73-406A53266DC7}"/>
              </a:ext>
            </a:extLst>
          </p:cNvPr>
          <p:cNvSpPr>
            <a:spLocks noGrp="1"/>
          </p:cNvSpPr>
          <p:nvPr>
            <p:ph type="body" sz="quarter" idx="13"/>
          </p:nvPr>
        </p:nvSpPr>
        <p:spPr/>
        <p:txBody>
          <a:bodyPr/>
          <a:lstStyle/>
          <a:p>
            <a:pPr marL="0" indent="0" algn="ctr">
              <a:buNone/>
            </a:pPr>
            <a:r>
              <a:rPr lang="en-GB" sz="2400" b="1" i="0" dirty="0">
                <a:solidFill>
                  <a:srgbClr val="002060"/>
                </a:solidFill>
                <a:effectLst/>
                <a:latin typeface="+mn-lt"/>
              </a:rPr>
              <a:t>Who can you build relationships with?</a:t>
            </a:r>
          </a:p>
          <a:p>
            <a:pPr>
              <a:buFont typeface="Wingdings" panose="05000000000000000000" pitchFamily="2" charset="2"/>
              <a:buChar char="q"/>
            </a:pPr>
            <a:r>
              <a:rPr lang="en-GB" sz="2400" dirty="0">
                <a:solidFill>
                  <a:srgbClr val="002060"/>
                </a:solidFill>
                <a:latin typeface="+mn-lt"/>
              </a:rPr>
              <a:t>Fellow students</a:t>
            </a:r>
          </a:p>
          <a:p>
            <a:pPr>
              <a:buFont typeface="Wingdings" panose="05000000000000000000" pitchFamily="2" charset="2"/>
              <a:buChar char="q"/>
            </a:pPr>
            <a:r>
              <a:rPr lang="en-GB" sz="2400" i="0" dirty="0">
                <a:solidFill>
                  <a:srgbClr val="002060"/>
                </a:solidFill>
                <a:effectLst/>
                <a:latin typeface="+mn-lt"/>
              </a:rPr>
              <a:t>Faculty members</a:t>
            </a:r>
          </a:p>
          <a:p>
            <a:pPr>
              <a:buFont typeface="Wingdings" panose="05000000000000000000" pitchFamily="2" charset="2"/>
              <a:buChar char="q"/>
            </a:pPr>
            <a:r>
              <a:rPr lang="en-GB" sz="2400" dirty="0">
                <a:solidFill>
                  <a:srgbClr val="002060"/>
                </a:solidFill>
                <a:latin typeface="+mn-lt"/>
              </a:rPr>
              <a:t>Dental Professionals</a:t>
            </a:r>
          </a:p>
          <a:p>
            <a:pPr lvl="1">
              <a:buFont typeface="Wingdings" panose="05000000000000000000" pitchFamily="2" charset="2"/>
              <a:buChar char="q"/>
            </a:pPr>
            <a:r>
              <a:rPr lang="en-GB" sz="2400" i="0" dirty="0">
                <a:solidFill>
                  <a:srgbClr val="002060"/>
                </a:solidFill>
                <a:effectLst/>
                <a:latin typeface="+mn-lt"/>
              </a:rPr>
              <a:t>In-person</a:t>
            </a:r>
          </a:p>
          <a:p>
            <a:pPr lvl="1">
              <a:buFont typeface="Wingdings" panose="05000000000000000000" pitchFamily="2" charset="2"/>
              <a:buChar char="q"/>
            </a:pPr>
            <a:r>
              <a:rPr lang="en-GB" sz="2400" dirty="0">
                <a:solidFill>
                  <a:srgbClr val="002060"/>
                </a:solidFill>
              </a:rPr>
              <a:t>Online</a:t>
            </a:r>
          </a:p>
          <a:p>
            <a:pPr>
              <a:buFont typeface="Wingdings" panose="05000000000000000000" pitchFamily="2" charset="2"/>
              <a:buChar char="q"/>
            </a:pPr>
            <a:r>
              <a:rPr lang="en-GB" sz="2400" dirty="0">
                <a:solidFill>
                  <a:srgbClr val="002060"/>
                </a:solidFill>
                <a:latin typeface="+mn-lt"/>
              </a:rPr>
              <a:t>Mentor(s)</a:t>
            </a:r>
          </a:p>
        </p:txBody>
      </p:sp>
      <p:pic>
        <p:nvPicPr>
          <p:cNvPr id="3074" name="Picture 2" descr="Dental Medicine">
            <a:extLst>
              <a:ext uri="{FF2B5EF4-FFF2-40B4-BE49-F238E27FC236}">
                <a16:creationId xmlns:a16="http://schemas.microsoft.com/office/drawing/2014/main" id="{0CB6AB3B-9BFC-AB4C-AC52-17871F05F142}"/>
              </a:ext>
            </a:extLst>
          </p:cNvPr>
          <p:cNvPicPr>
            <a:picLocks noGrp="1" noChangeAspect="1" noChangeArrowheads="1"/>
          </p:cNvPicPr>
          <p:nvPr>
            <p:ph type="pic" sz="quarter" idx="11"/>
          </p:nvPr>
        </p:nvPicPr>
        <p:blipFill>
          <a:blip r:embed="rId3" cstate="print">
            <a:extLst>
              <a:ext uri="{28A0092B-C50C-407E-A947-70E740481C1C}">
                <a14:useLocalDpi xmlns:a14="http://schemas.microsoft.com/office/drawing/2010/main" val="0"/>
              </a:ext>
            </a:extLst>
          </a:blip>
          <a:srcRect l="7830" r="783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FB7EFF-E857-7F20-3661-8F34D6A8D626}"/>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spTree>
    <p:extLst>
      <p:ext uri="{BB962C8B-B14F-4D97-AF65-F5344CB8AC3E}">
        <p14:creationId xmlns:p14="http://schemas.microsoft.com/office/powerpoint/2010/main" val="273455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1000"/>
                                        <p:tgtEl>
                                          <p:spTgt spid="9">
                                            <p:txEl>
                                              <p:pRg st="2" end="2"/>
                                            </p:txEl>
                                          </p:spTgt>
                                        </p:tgtEl>
                                      </p:cBhvr>
                                    </p:animEffect>
                                    <p:anim calcmode="lin" valueType="num">
                                      <p:cBhvr>
                                        <p:cTn id="1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1000"/>
                                        <p:tgtEl>
                                          <p:spTgt spid="9">
                                            <p:txEl>
                                              <p:pRg st="3" end="3"/>
                                            </p:txEl>
                                          </p:spTgt>
                                        </p:tgtEl>
                                      </p:cBhvr>
                                    </p:animEffect>
                                    <p:anim calcmode="lin" valueType="num">
                                      <p:cBhvr>
                                        <p:cTn id="1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1000"/>
                                        <p:tgtEl>
                                          <p:spTgt spid="9">
                                            <p:txEl>
                                              <p:pRg st="4" end="4"/>
                                            </p:txEl>
                                          </p:spTgt>
                                        </p:tgtEl>
                                      </p:cBhvr>
                                    </p:animEffect>
                                    <p:anim calcmode="lin" valueType="num">
                                      <p:cBhvr>
                                        <p:cTn id="2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1000"/>
                                        <p:tgtEl>
                                          <p:spTgt spid="9">
                                            <p:txEl>
                                              <p:pRg st="5" end="5"/>
                                            </p:txEl>
                                          </p:spTgt>
                                        </p:tgtEl>
                                      </p:cBhvr>
                                    </p:animEffect>
                                    <p:anim calcmode="lin" valueType="num">
                                      <p:cBhvr>
                                        <p:cTn id="28"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9">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1000"/>
                                        <p:tgtEl>
                                          <p:spTgt spid="9">
                                            <p:txEl>
                                              <p:pRg st="6" end="6"/>
                                            </p:txEl>
                                          </p:spTgt>
                                        </p:tgtEl>
                                      </p:cBhvr>
                                    </p:animEffect>
                                    <p:anim calcmode="lin" valueType="num">
                                      <p:cBhvr>
                                        <p:cTn id="33"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3CE80BB-8AFD-1CC9-FD01-E07EC1CE85EF}"/>
              </a:ext>
            </a:extLst>
          </p:cNvPr>
          <p:cNvSpPr>
            <a:spLocks noGrp="1"/>
          </p:cNvSpPr>
          <p:nvPr>
            <p:ph sz="quarter" idx="10"/>
          </p:nvPr>
        </p:nvSpPr>
        <p:spPr/>
        <p:txBody>
          <a:bodyPr/>
          <a:lstStyle/>
          <a:p>
            <a:r>
              <a:rPr lang="en-GB" sz="3600" dirty="0">
                <a:solidFill>
                  <a:schemeClr val="tx1"/>
                </a:solidFill>
              </a:rPr>
              <a:t>Places you may not have considered to build relationships in Dentistry?</a:t>
            </a:r>
          </a:p>
        </p:txBody>
      </p:sp>
      <p:sp>
        <p:nvSpPr>
          <p:cNvPr id="9" name="Text Placeholder 8">
            <a:extLst>
              <a:ext uri="{FF2B5EF4-FFF2-40B4-BE49-F238E27FC236}">
                <a16:creationId xmlns:a16="http://schemas.microsoft.com/office/drawing/2014/main" id="{9EC41911-EBD3-517F-5E73-406A53266DC7}"/>
              </a:ext>
            </a:extLst>
          </p:cNvPr>
          <p:cNvSpPr>
            <a:spLocks noGrp="1"/>
          </p:cNvSpPr>
          <p:nvPr>
            <p:ph type="body" sz="quarter" idx="13"/>
          </p:nvPr>
        </p:nvSpPr>
        <p:spPr/>
        <p:txBody>
          <a:bodyPr/>
          <a:lstStyle/>
          <a:p>
            <a:pPr>
              <a:buFont typeface="Wingdings" panose="05000000000000000000" pitchFamily="2" charset="2"/>
              <a:buChar char="q"/>
            </a:pPr>
            <a:r>
              <a:rPr lang="en-GB" sz="2400" dirty="0">
                <a:solidFill>
                  <a:srgbClr val="002060"/>
                </a:solidFill>
                <a:latin typeface="+mn-lt"/>
              </a:rPr>
              <a:t>British Dental Association (BDA)</a:t>
            </a:r>
          </a:p>
          <a:p>
            <a:pPr>
              <a:buFont typeface="Wingdings" panose="05000000000000000000" pitchFamily="2" charset="2"/>
              <a:buChar char="q"/>
            </a:pPr>
            <a:r>
              <a:rPr lang="en-GB" sz="2400" dirty="0">
                <a:solidFill>
                  <a:srgbClr val="002060"/>
                </a:solidFill>
                <a:latin typeface="+mn-lt"/>
              </a:rPr>
              <a:t>FDI (Federation </a:t>
            </a:r>
            <a:r>
              <a:rPr lang="en-GB" sz="2400" dirty="0" err="1">
                <a:solidFill>
                  <a:srgbClr val="002060"/>
                </a:solidFill>
                <a:latin typeface="+mn-lt"/>
              </a:rPr>
              <a:t>Dentaire</a:t>
            </a:r>
            <a:r>
              <a:rPr lang="en-GB" sz="2400" dirty="0">
                <a:solidFill>
                  <a:srgbClr val="002060"/>
                </a:solidFill>
                <a:latin typeface="+mn-lt"/>
              </a:rPr>
              <a:t> Internationale) World Dental Federation</a:t>
            </a:r>
          </a:p>
          <a:p>
            <a:pPr>
              <a:buFont typeface="Wingdings" panose="05000000000000000000" pitchFamily="2" charset="2"/>
              <a:buChar char="q"/>
            </a:pPr>
            <a:r>
              <a:rPr lang="en-GB" sz="2400" dirty="0">
                <a:solidFill>
                  <a:srgbClr val="002060"/>
                </a:solidFill>
                <a:latin typeface="+mn-lt"/>
              </a:rPr>
              <a:t>General Dental Council (GDC)</a:t>
            </a:r>
          </a:p>
          <a:p>
            <a:pPr>
              <a:buFont typeface="Wingdings" panose="05000000000000000000" pitchFamily="2" charset="2"/>
              <a:buChar char="q"/>
            </a:pPr>
            <a:endParaRPr lang="en-GB" sz="2400" dirty="0">
              <a:solidFill>
                <a:srgbClr val="002060"/>
              </a:solidFill>
              <a:latin typeface="+mn-lt"/>
            </a:endParaRPr>
          </a:p>
          <a:p>
            <a:pPr>
              <a:buFont typeface="Wingdings" panose="05000000000000000000" pitchFamily="2" charset="2"/>
              <a:buChar char="q"/>
            </a:pPr>
            <a:r>
              <a:rPr lang="en-GB" sz="2400" dirty="0">
                <a:solidFill>
                  <a:srgbClr val="002060"/>
                </a:solidFill>
                <a:latin typeface="+mn-lt"/>
              </a:rPr>
              <a:t>Online Forums</a:t>
            </a:r>
          </a:p>
          <a:p>
            <a:pPr>
              <a:buFont typeface="Wingdings" panose="05000000000000000000" pitchFamily="2" charset="2"/>
              <a:buChar char="q"/>
            </a:pPr>
            <a:r>
              <a:rPr lang="en-GB" sz="2400" dirty="0">
                <a:solidFill>
                  <a:srgbClr val="002060"/>
                </a:solidFill>
                <a:latin typeface="+mn-lt"/>
              </a:rPr>
              <a:t>Royal Colleges etc. etc.</a:t>
            </a:r>
          </a:p>
        </p:txBody>
      </p:sp>
      <p:pic>
        <p:nvPicPr>
          <p:cNvPr id="6148" name="Picture 4" descr="Last chance to see The Dental Hygienist Roadshow - Dentistry">
            <a:extLst>
              <a:ext uri="{FF2B5EF4-FFF2-40B4-BE49-F238E27FC236}">
                <a16:creationId xmlns:a16="http://schemas.microsoft.com/office/drawing/2014/main" id="{52BC0987-9FF2-732B-87F4-DC62A29385E5}"/>
              </a:ext>
            </a:extLst>
          </p:cNvPr>
          <p:cNvPicPr>
            <a:picLocks noGrp="1" noChangeAspect="1" noChangeArrowheads="1"/>
          </p:cNvPicPr>
          <p:nvPr>
            <p:ph type="pic" sz="quarter" idx="11"/>
          </p:nvPr>
        </p:nvPicPr>
        <p:blipFill>
          <a:blip r:embed="rId3">
            <a:extLst>
              <a:ext uri="{28A0092B-C50C-407E-A947-70E740481C1C}">
                <a14:useLocalDpi xmlns:a14="http://schemas.microsoft.com/office/drawing/2010/main" val="0"/>
              </a:ext>
            </a:extLst>
          </a:blip>
          <a:srcRect l="21" r="2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07C8F0-1D9C-A3A2-F7CC-5A5112C86318}"/>
              </a:ext>
            </a:extLst>
          </p:cNvPr>
          <p:cNvSpPr txBox="1"/>
          <p:nvPr/>
        </p:nvSpPr>
        <p:spPr>
          <a:xfrm>
            <a:off x="6239933" y="5551235"/>
            <a:ext cx="6103620" cy="307777"/>
          </a:xfrm>
          <a:prstGeom prst="rect">
            <a:avLst/>
          </a:prstGeom>
          <a:noFill/>
        </p:spPr>
        <p:txBody>
          <a:bodyPr wrap="square">
            <a:spAutoFit/>
          </a:bodyPr>
          <a:lstStyle/>
          <a:p>
            <a:pPr algn="ctr"/>
            <a:r>
              <a:rPr lang="en-GB" dirty="0">
                <a:solidFill>
                  <a:schemeClr val="tx1"/>
                </a:solidFill>
                <a:hlinkClick r:id="rId4"/>
              </a:rPr>
              <a:t>Dentistry Show London</a:t>
            </a:r>
            <a:r>
              <a:rPr lang="en-GB" dirty="0">
                <a:solidFill>
                  <a:schemeClr val="tx1"/>
                </a:solidFill>
              </a:rPr>
              <a:t> – 3-4 October 2025</a:t>
            </a:r>
          </a:p>
        </p:txBody>
      </p:sp>
      <p:sp>
        <p:nvSpPr>
          <p:cNvPr id="2" name="TextBox 1">
            <a:extLst>
              <a:ext uri="{FF2B5EF4-FFF2-40B4-BE49-F238E27FC236}">
                <a16:creationId xmlns:a16="http://schemas.microsoft.com/office/drawing/2014/main" id="{09F96C20-7A64-E1BB-601C-C48AEE6DFEB0}"/>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spTree>
    <p:extLst>
      <p:ext uri="{BB962C8B-B14F-4D97-AF65-F5344CB8AC3E}">
        <p14:creationId xmlns:p14="http://schemas.microsoft.com/office/powerpoint/2010/main" val="595272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8E78161-766E-9083-FC0D-8BA52E8F710B}"/>
              </a:ext>
            </a:extLst>
          </p:cNvPr>
          <p:cNvSpPr>
            <a:spLocks noGrp="1"/>
          </p:cNvSpPr>
          <p:nvPr>
            <p:ph sz="quarter" idx="10"/>
          </p:nvPr>
        </p:nvSpPr>
        <p:spPr/>
        <p:txBody>
          <a:bodyPr/>
          <a:lstStyle/>
          <a:p>
            <a:r>
              <a:rPr lang="en-GB" sz="3600" dirty="0"/>
              <a:t>Managing your dental career journey</a:t>
            </a:r>
          </a:p>
          <a:p>
            <a:endParaRPr lang="en-GB" dirty="0"/>
          </a:p>
        </p:txBody>
      </p:sp>
      <p:pic>
        <p:nvPicPr>
          <p:cNvPr id="1030" name="Picture 6" descr="How practice owners can prioritize diversity and inclusion in the dental  office - CDA">
            <a:extLst>
              <a:ext uri="{FF2B5EF4-FFF2-40B4-BE49-F238E27FC236}">
                <a16:creationId xmlns:a16="http://schemas.microsoft.com/office/drawing/2014/main" id="{4579CBA9-24AE-F5E9-0AA9-CB3631FE0CAA}"/>
              </a:ext>
            </a:extLst>
          </p:cNvPr>
          <p:cNvPicPr>
            <a:picLocks noGrp="1" noChangeAspect="1" noChangeArrowheads="1"/>
          </p:cNvPicPr>
          <p:nvPr>
            <p:ph type="pic" sz="quarter" idx="24"/>
          </p:nvPr>
        </p:nvPicPr>
        <p:blipFill>
          <a:blip r:embed="rId3">
            <a:extLst>
              <a:ext uri="{28A0092B-C50C-407E-A947-70E740481C1C}">
                <a14:useLocalDpi xmlns:a14="http://schemas.microsoft.com/office/drawing/2010/main" val="0"/>
              </a:ext>
            </a:extLst>
          </a:blip>
          <a:srcRect t="18991" b="1899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7EC79F-7678-7C58-4AF0-90C51438C9E3}"/>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spTree>
    <p:extLst>
      <p:ext uri="{BB962C8B-B14F-4D97-AF65-F5344CB8AC3E}">
        <p14:creationId xmlns:p14="http://schemas.microsoft.com/office/powerpoint/2010/main" val="382112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1"/>
          <p:cNvSpPr/>
          <p:nvPr/>
        </p:nvSpPr>
        <p:spPr>
          <a:xfrm>
            <a:off x="5449763" y="1337841"/>
            <a:ext cx="1573823" cy="914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a:solidFill>
                  <a:srgbClr val="E28C05"/>
                </a:solidFill>
              </a:rPr>
              <a:t>S</a:t>
            </a:r>
            <a:r>
              <a:rPr lang="en-GB" sz="1700">
                <a:solidFill>
                  <a:srgbClr val="003893"/>
                </a:solidFill>
              </a:rPr>
              <a:t>elf- awareness</a:t>
            </a:r>
          </a:p>
        </p:txBody>
      </p:sp>
      <p:sp>
        <p:nvSpPr>
          <p:cNvPr id="3" name="Rounded Rectangle 2"/>
          <p:cNvSpPr/>
          <p:nvPr/>
        </p:nvSpPr>
        <p:spPr>
          <a:xfrm>
            <a:off x="7233842" y="3026023"/>
            <a:ext cx="1573823" cy="9144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a:solidFill>
                  <a:srgbClr val="E28C05"/>
                </a:solidFill>
              </a:rPr>
              <a:t>C</a:t>
            </a:r>
            <a:r>
              <a:rPr lang="en-GB" sz="1700">
                <a:solidFill>
                  <a:srgbClr val="003893"/>
                </a:solidFill>
              </a:rPr>
              <a:t>areer exploration</a:t>
            </a:r>
          </a:p>
        </p:txBody>
      </p:sp>
      <p:sp>
        <p:nvSpPr>
          <p:cNvPr id="4" name="Rounded Rectangle 3"/>
          <p:cNvSpPr/>
          <p:nvPr/>
        </p:nvSpPr>
        <p:spPr>
          <a:xfrm>
            <a:off x="3648807" y="3006971"/>
            <a:ext cx="1573823" cy="9144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a:solidFill>
                  <a:srgbClr val="E28C05"/>
                </a:solidFill>
              </a:rPr>
              <a:t>N</a:t>
            </a:r>
            <a:r>
              <a:rPr lang="en-GB" sz="1700">
                <a:solidFill>
                  <a:srgbClr val="003893"/>
                </a:solidFill>
              </a:rPr>
              <a:t>ext steps</a:t>
            </a:r>
          </a:p>
        </p:txBody>
      </p:sp>
      <p:sp>
        <p:nvSpPr>
          <p:cNvPr id="5" name="Rounded Rectangle 4"/>
          <p:cNvSpPr/>
          <p:nvPr/>
        </p:nvSpPr>
        <p:spPr>
          <a:xfrm>
            <a:off x="5449763" y="4626280"/>
            <a:ext cx="1573823" cy="914400"/>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a:solidFill>
                  <a:srgbClr val="E28C05"/>
                </a:solidFill>
              </a:rPr>
              <a:t>A</a:t>
            </a:r>
            <a:r>
              <a:rPr lang="en-GB" sz="1700">
                <a:solidFill>
                  <a:srgbClr val="003893"/>
                </a:solidFill>
              </a:rPr>
              <a:t>rriving at YOUR decision</a:t>
            </a:r>
          </a:p>
        </p:txBody>
      </p:sp>
      <p:sp>
        <p:nvSpPr>
          <p:cNvPr id="6" name="Bent Arrow 5"/>
          <p:cNvSpPr/>
          <p:nvPr/>
        </p:nvSpPr>
        <p:spPr>
          <a:xfrm>
            <a:off x="4302369" y="1776047"/>
            <a:ext cx="813816" cy="868680"/>
          </a:xfrm>
          <a:prstGeom prst="ben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8" name="Bent Arrow 7"/>
          <p:cNvSpPr/>
          <p:nvPr/>
        </p:nvSpPr>
        <p:spPr>
          <a:xfrm rot="16200000">
            <a:off x="4329801" y="4168259"/>
            <a:ext cx="813816" cy="868680"/>
          </a:xfrm>
          <a:prstGeom prst="ben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 name="Bent Arrow 8"/>
          <p:cNvSpPr/>
          <p:nvPr/>
        </p:nvSpPr>
        <p:spPr>
          <a:xfrm rot="5400000">
            <a:off x="7402653" y="1804887"/>
            <a:ext cx="813816" cy="868680"/>
          </a:xfrm>
          <a:prstGeom prst="ben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 name="Bent Arrow 9"/>
          <p:cNvSpPr/>
          <p:nvPr/>
        </p:nvSpPr>
        <p:spPr>
          <a:xfrm rot="10800000">
            <a:off x="7375221" y="4214799"/>
            <a:ext cx="813816" cy="868680"/>
          </a:xfrm>
          <a:prstGeom prst="ben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3" name="TextBox 12"/>
          <p:cNvSpPr txBox="1"/>
          <p:nvPr/>
        </p:nvSpPr>
        <p:spPr>
          <a:xfrm>
            <a:off x="7856590" y="1050112"/>
            <a:ext cx="3786614" cy="830997"/>
          </a:xfrm>
          <a:prstGeom prst="rect">
            <a:avLst/>
          </a:prstGeom>
          <a:noFill/>
        </p:spPr>
        <p:txBody>
          <a:bodyPr wrap="none" rtlCol="0">
            <a:spAutoFit/>
          </a:bodyPr>
          <a:lstStyle/>
          <a:p>
            <a:r>
              <a:rPr lang="en-GB" sz="1200" b="1" dirty="0">
                <a:solidFill>
                  <a:srgbClr val="A00054"/>
                </a:solidFill>
              </a:rPr>
              <a:t>What kind of dental professional do I want to be?</a:t>
            </a:r>
          </a:p>
          <a:p>
            <a:r>
              <a:rPr lang="en-GB" sz="1200" dirty="0"/>
              <a:t>Values &amp; work preferences</a:t>
            </a:r>
          </a:p>
          <a:p>
            <a:r>
              <a:rPr lang="en-GB" sz="1200" dirty="0"/>
              <a:t>Skills &amp; interests</a:t>
            </a:r>
          </a:p>
          <a:p>
            <a:r>
              <a:rPr lang="en-GB" sz="1200" dirty="0"/>
              <a:t>Personality &amp; Stressors</a:t>
            </a:r>
          </a:p>
        </p:txBody>
      </p:sp>
      <p:sp>
        <p:nvSpPr>
          <p:cNvPr id="14" name="TextBox 13"/>
          <p:cNvSpPr txBox="1"/>
          <p:nvPr/>
        </p:nvSpPr>
        <p:spPr>
          <a:xfrm>
            <a:off x="8189038" y="4266741"/>
            <a:ext cx="2395207" cy="830997"/>
          </a:xfrm>
          <a:prstGeom prst="rect">
            <a:avLst/>
          </a:prstGeom>
          <a:noFill/>
        </p:spPr>
        <p:txBody>
          <a:bodyPr wrap="none" rtlCol="0">
            <a:spAutoFit/>
          </a:bodyPr>
          <a:lstStyle/>
          <a:p>
            <a:r>
              <a:rPr lang="en-GB" sz="1200" b="1">
                <a:solidFill>
                  <a:srgbClr val="A00054"/>
                </a:solidFill>
              </a:rPr>
              <a:t>What options are open to me?</a:t>
            </a:r>
          </a:p>
          <a:p>
            <a:r>
              <a:rPr lang="en-GB" sz="1200"/>
              <a:t>Options available</a:t>
            </a:r>
          </a:p>
          <a:p>
            <a:r>
              <a:rPr lang="en-GB" sz="1200"/>
              <a:t>Information research </a:t>
            </a:r>
          </a:p>
          <a:p>
            <a:r>
              <a:rPr lang="en-GB" sz="1200"/>
              <a:t>Networks &amp; opportunities</a:t>
            </a:r>
          </a:p>
        </p:txBody>
      </p:sp>
      <p:sp>
        <p:nvSpPr>
          <p:cNvPr id="15" name="TextBox 14"/>
          <p:cNvSpPr txBox="1"/>
          <p:nvPr/>
        </p:nvSpPr>
        <p:spPr>
          <a:xfrm>
            <a:off x="1756903" y="4464100"/>
            <a:ext cx="2715808" cy="830997"/>
          </a:xfrm>
          <a:prstGeom prst="rect">
            <a:avLst/>
          </a:prstGeom>
          <a:noFill/>
        </p:spPr>
        <p:txBody>
          <a:bodyPr wrap="none" rtlCol="0">
            <a:spAutoFit/>
          </a:bodyPr>
          <a:lstStyle/>
          <a:p>
            <a:r>
              <a:rPr lang="en-GB" sz="1200" b="1">
                <a:solidFill>
                  <a:srgbClr val="A00054"/>
                </a:solidFill>
              </a:rPr>
              <a:t>Which is the best choice for me?</a:t>
            </a:r>
          </a:p>
          <a:p>
            <a:r>
              <a:rPr lang="en-GB" sz="1200"/>
              <a:t>Making career decision</a:t>
            </a:r>
          </a:p>
          <a:p>
            <a:r>
              <a:rPr lang="en-GB" sz="1200"/>
              <a:t>Making YOUR decision</a:t>
            </a:r>
          </a:p>
          <a:p>
            <a:r>
              <a:rPr lang="en-GB" sz="1200"/>
              <a:t>Checking how robust your decision is</a:t>
            </a:r>
          </a:p>
        </p:txBody>
      </p:sp>
      <p:sp>
        <p:nvSpPr>
          <p:cNvPr id="16" name="TextBox 15"/>
          <p:cNvSpPr txBox="1"/>
          <p:nvPr/>
        </p:nvSpPr>
        <p:spPr>
          <a:xfrm>
            <a:off x="1858108" y="1337842"/>
            <a:ext cx="2449710" cy="1015663"/>
          </a:xfrm>
          <a:prstGeom prst="rect">
            <a:avLst/>
          </a:prstGeom>
          <a:noFill/>
        </p:spPr>
        <p:txBody>
          <a:bodyPr wrap="none" rtlCol="0">
            <a:spAutoFit/>
          </a:bodyPr>
          <a:lstStyle/>
          <a:p>
            <a:r>
              <a:rPr lang="en-GB" sz="1200" b="1">
                <a:solidFill>
                  <a:srgbClr val="A00054"/>
                </a:solidFill>
              </a:rPr>
              <a:t>When and what do I have to do</a:t>
            </a:r>
          </a:p>
          <a:p>
            <a:r>
              <a:rPr lang="en-GB" sz="1200" b="1">
                <a:solidFill>
                  <a:srgbClr val="A00054"/>
                </a:solidFill>
              </a:rPr>
              <a:t>to achieve my career goal?</a:t>
            </a:r>
          </a:p>
          <a:p>
            <a:r>
              <a:rPr lang="en-GB" sz="1200"/>
              <a:t>Setting goals</a:t>
            </a:r>
          </a:p>
          <a:p>
            <a:r>
              <a:rPr lang="en-GB" sz="1200"/>
              <a:t>Supporting goals</a:t>
            </a:r>
          </a:p>
          <a:p>
            <a:r>
              <a:rPr lang="en-GB" sz="1200"/>
              <a:t>Specific goals</a:t>
            </a:r>
          </a:p>
        </p:txBody>
      </p:sp>
      <p:sp>
        <p:nvSpPr>
          <p:cNvPr id="17" name="TextBox 16">
            <a:extLst>
              <a:ext uri="{FF2B5EF4-FFF2-40B4-BE49-F238E27FC236}">
                <a16:creationId xmlns:a16="http://schemas.microsoft.com/office/drawing/2014/main" id="{6932E2D6-B0A7-405F-AD92-611084F1CDD3}"/>
              </a:ext>
            </a:extLst>
          </p:cNvPr>
          <p:cNvSpPr txBox="1"/>
          <p:nvPr/>
        </p:nvSpPr>
        <p:spPr>
          <a:xfrm flipH="1">
            <a:off x="8987186" y="5295097"/>
            <a:ext cx="3194118" cy="523220"/>
          </a:xfrm>
          <a:prstGeom prst="rect">
            <a:avLst/>
          </a:prstGeom>
          <a:noFill/>
        </p:spPr>
        <p:txBody>
          <a:bodyPr wrap="square">
            <a:spAutoFit/>
          </a:bodyPr>
          <a:lstStyle/>
          <a:p>
            <a:r>
              <a:rPr lang="en-GB" dirty="0">
                <a:hlinkClick r:id="rId3"/>
              </a:rPr>
              <a:t>NHS England (2023) ‘The SCAN Career Planning Model’</a:t>
            </a:r>
            <a:endParaRPr lang="en-GB" dirty="0"/>
          </a:p>
        </p:txBody>
      </p:sp>
      <p:sp>
        <p:nvSpPr>
          <p:cNvPr id="11" name="Content Placeholder 10">
            <a:extLst>
              <a:ext uri="{FF2B5EF4-FFF2-40B4-BE49-F238E27FC236}">
                <a16:creationId xmlns:a16="http://schemas.microsoft.com/office/drawing/2014/main" id="{242892DC-96B8-BF2D-E7EF-1FD1A56A9A1F}"/>
              </a:ext>
            </a:extLst>
          </p:cNvPr>
          <p:cNvSpPr>
            <a:spLocks noGrp="1"/>
          </p:cNvSpPr>
          <p:nvPr>
            <p:ph sz="quarter" idx="10"/>
          </p:nvPr>
        </p:nvSpPr>
        <p:spPr/>
        <p:txBody>
          <a:bodyPr/>
          <a:lstStyle/>
          <a:p>
            <a:r>
              <a:rPr lang="en-GB" sz="3600" dirty="0"/>
              <a:t>The SCAN Career Planning Model</a:t>
            </a:r>
          </a:p>
        </p:txBody>
      </p:sp>
      <p:sp>
        <p:nvSpPr>
          <p:cNvPr id="12" name="TextBox 11">
            <a:extLst>
              <a:ext uri="{FF2B5EF4-FFF2-40B4-BE49-F238E27FC236}">
                <a16:creationId xmlns:a16="http://schemas.microsoft.com/office/drawing/2014/main" id="{B7C5D1AE-ECE7-B55D-9C8D-60CA58634D2D}"/>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spTree>
    <p:extLst>
      <p:ext uri="{BB962C8B-B14F-4D97-AF65-F5344CB8AC3E}">
        <p14:creationId xmlns:p14="http://schemas.microsoft.com/office/powerpoint/2010/main" val="183564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loud 3"/>
          <p:cNvSpPr/>
          <p:nvPr/>
        </p:nvSpPr>
        <p:spPr>
          <a:xfrm>
            <a:off x="4727575" y="2420382"/>
            <a:ext cx="2881313" cy="2016125"/>
          </a:xfrm>
          <a:prstGeom prst="cloud">
            <a:avLst/>
          </a:prstGeom>
          <a:solidFill>
            <a:srgbClr val="003893">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a:t>What should be assessed?</a:t>
            </a:r>
            <a:endParaRPr lang="en-GB"/>
          </a:p>
        </p:txBody>
      </p:sp>
      <p:sp>
        <p:nvSpPr>
          <p:cNvPr id="5" name="Oval 4"/>
          <p:cNvSpPr/>
          <p:nvPr/>
        </p:nvSpPr>
        <p:spPr>
          <a:xfrm>
            <a:off x="8472488" y="1500188"/>
            <a:ext cx="1728788" cy="1152525"/>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a:solidFill>
                  <a:schemeClr val="tx1"/>
                </a:solidFill>
              </a:rPr>
              <a:t>Interests</a:t>
            </a:r>
          </a:p>
        </p:txBody>
      </p:sp>
      <p:grpSp>
        <p:nvGrpSpPr>
          <p:cNvPr id="12" name="Group 11"/>
          <p:cNvGrpSpPr>
            <a:grpSpLocks/>
          </p:cNvGrpSpPr>
          <p:nvPr/>
        </p:nvGrpSpPr>
        <p:grpSpPr bwMode="auto">
          <a:xfrm>
            <a:off x="8112126" y="4321175"/>
            <a:ext cx="1749425" cy="1176338"/>
            <a:chOff x="6588224" y="4321175"/>
            <a:chExt cx="1749425" cy="1176337"/>
          </a:xfrm>
        </p:grpSpPr>
        <p:pic>
          <p:nvPicPr>
            <p:cNvPr id="1844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4321175"/>
              <a:ext cx="1749425"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9" name="TextBox 6"/>
            <p:cNvSpPr txBox="1">
              <a:spLocks noChangeArrowheads="1"/>
            </p:cNvSpPr>
            <p:nvPr/>
          </p:nvSpPr>
          <p:spPr bwMode="auto">
            <a:xfrm>
              <a:off x="6883290" y="4567920"/>
              <a:ext cx="10118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GB"/>
                <a:t>Personal</a:t>
              </a:r>
            </a:p>
            <a:p>
              <a:pPr eaLnBrk="1" hangingPunct="1"/>
              <a:r>
                <a:rPr lang="en-GB"/>
                <a:t>Stressors</a:t>
              </a:r>
            </a:p>
          </p:txBody>
        </p:sp>
      </p:grpSp>
      <p:grpSp>
        <p:nvGrpSpPr>
          <p:cNvPr id="11" name="Group 10"/>
          <p:cNvGrpSpPr>
            <a:grpSpLocks/>
          </p:cNvGrpSpPr>
          <p:nvPr/>
        </p:nvGrpSpPr>
        <p:grpSpPr bwMode="auto">
          <a:xfrm>
            <a:off x="2379377" y="1272127"/>
            <a:ext cx="1749425" cy="1176337"/>
            <a:chOff x="1014512" y="1165322"/>
            <a:chExt cx="1749425" cy="1176337"/>
          </a:xfrm>
        </p:grpSpPr>
        <p:pic>
          <p:nvPicPr>
            <p:cNvPr id="1844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512" y="1165322"/>
              <a:ext cx="1749425"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7" name="TextBox 7"/>
            <p:cNvSpPr txBox="1">
              <a:spLocks noChangeArrowheads="1"/>
            </p:cNvSpPr>
            <p:nvPr/>
          </p:nvSpPr>
          <p:spPr bwMode="auto">
            <a:xfrm>
              <a:off x="1345019" y="1466476"/>
              <a:ext cx="8819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GB" dirty="0"/>
                <a:t>Skills &amp; </a:t>
              </a:r>
            </a:p>
            <a:p>
              <a:pPr eaLnBrk="1" hangingPunct="1"/>
              <a:r>
                <a:rPr lang="en-GB" dirty="0"/>
                <a:t>Talents</a:t>
              </a:r>
            </a:p>
          </p:txBody>
        </p:sp>
      </p:grpSp>
      <p:grpSp>
        <p:nvGrpSpPr>
          <p:cNvPr id="13" name="Group 12"/>
          <p:cNvGrpSpPr>
            <a:grpSpLocks/>
          </p:cNvGrpSpPr>
          <p:nvPr/>
        </p:nvGrpSpPr>
        <p:grpSpPr bwMode="auto">
          <a:xfrm>
            <a:off x="2441234" y="4486332"/>
            <a:ext cx="1749425" cy="1176337"/>
            <a:chOff x="1187624" y="3964781"/>
            <a:chExt cx="1749425" cy="1176337"/>
          </a:xfrm>
        </p:grpSpPr>
        <p:pic>
          <p:nvPicPr>
            <p:cNvPr id="184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964781"/>
              <a:ext cx="1749425"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5" name="TextBox 9"/>
            <p:cNvSpPr txBox="1">
              <a:spLocks noChangeArrowheads="1"/>
            </p:cNvSpPr>
            <p:nvPr/>
          </p:nvSpPr>
          <p:spPr bwMode="auto">
            <a:xfrm>
              <a:off x="1614698" y="4366474"/>
              <a:ext cx="7617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eaLnBrk="1" hangingPunct="1"/>
              <a:r>
                <a:rPr lang="en-GB"/>
                <a:t>Values</a:t>
              </a:r>
            </a:p>
          </p:txBody>
        </p:sp>
      </p:grpSp>
      <p:cxnSp>
        <p:nvCxnSpPr>
          <p:cNvPr id="15" name="Curved Connector 14"/>
          <p:cNvCxnSpPr/>
          <p:nvPr/>
        </p:nvCxnSpPr>
        <p:spPr>
          <a:xfrm rot="10800000">
            <a:off x="4314103" y="2204244"/>
            <a:ext cx="728662" cy="576262"/>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flipV="1">
            <a:off x="7467600" y="2364583"/>
            <a:ext cx="863600" cy="415925"/>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rot="10800000" flipV="1">
            <a:off x="4122738" y="4080669"/>
            <a:ext cx="893762" cy="481013"/>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a:off x="7391400" y="3563938"/>
            <a:ext cx="1016000" cy="749300"/>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122737" y="1084689"/>
            <a:ext cx="2342308" cy="830997"/>
          </a:xfrm>
          <a:prstGeom prst="rect">
            <a:avLst/>
          </a:prstGeom>
          <a:noFill/>
        </p:spPr>
        <p:txBody>
          <a:bodyPr wrap="none" rtlCol="0">
            <a:spAutoFit/>
          </a:bodyPr>
          <a:lstStyle/>
          <a:p>
            <a:r>
              <a:rPr lang="en-GB" sz="1600">
                <a:solidFill>
                  <a:srgbClr val="A00054"/>
                </a:solidFill>
              </a:rPr>
              <a:t>Aspects of work </a:t>
            </a:r>
          </a:p>
          <a:p>
            <a:r>
              <a:rPr lang="en-GB" sz="1600">
                <a:solidFill>
                  <a:srgbClr val="A00054"/>
                </a:solidFill>
              </a:rPr>
              <a:t>you do well / that come </a:t>
            </a:r>
          </a:p>
          <a:p>
            <a:r>
              <a:rPr lang="en-GB" sz="1600">
                <a:solidFill>
                  <a:srgbClr val="A00054"/>
                </a:solidFill>
              </a:rPr>
              <a:t>naturally</a:t>
            </a:r>
          </a:p>
        </p:txBody>
      </p:sp>
      <p:sp>
        <p:nvSpPr>
          <p:cNvPr id="19" name="TextBox 18"/>
          <p:cNvSpPr txBox="1"/>
          <p:nvPr/>
        </p:nvSpPr>
        <p:spPr>
          <a:xfrm>
            <a:off x="8657565" y="2719449"/>
            <a:ext cx="1624163" cy="830997"/>
          </a:xfrm>
          <a:prstGeom prst="rect">
            <a:avLst/>
          </a:prstGeom>
          <a:noFill/>
        </p:spPr>
        <p:txBody>
          <a:bodyPr wrap="none" rtlCol="0">
            <a:spAutoFit/>
          </a:bodyPr>
          <a:lstStyle/>
          <a:p>
            <a:r>
              <a:rPr lang="en-GB" sz="1600">
                <a:solidFill>
                  <a:srgbClr val="A00054"/>
                </a:solidFill>
              </a:rPr>
              <a:t>In work context </a:t>
            </a:r>
          </a:p>
          <a:p>
            <a:r>
              <a:rPr lang="en-GB" sz="1600">
                <a:solidFill>
                  <a:srgbClr val="A00054"/>
                </a:solidFill>
              </a:rPr>
              <a:t>what interests </a:t>
            </a:r>
          </a:p>
          <a:p>
            <a:r>
              <a:rPr lang="en-GB" sz="1600">
                <a:solidFill>
                  <a:srgbClr val="A00054"/>
                </a:solidFill>
              </a:rPr>
              <a:t>you most</a:t>
            </a:r>
          </a:p>
        </p:txBody>
      </p:sp>
      <p:sp>
        <p:nvSpPr>
          <p:cNvPr id="21" name="TextBox 20"/>
          <p:cNvSpPr txBox="1"/>
          <p:nvPr/>
        </p:nvSpPr>
        <p:spPr>
          <a:xfrm>
            <a:off x="6171748" y="4493846"/>
            <a:ext cx="2008883" cy="830997"/>
          </a:xfrm>
          <a:prstGeom prst="rect">
            <a:avLst/>
          </a:prstGeom>
          <a:noFill/>
        </p:spPr>
        <p:txBody>
          <a:bodyPr wrap="none" rtlCol="0">
            <a:spAutoFit/>
          </a:bodyPr>
          <a:lstStyle/>
          <a:p>
            <a:r>
              <a:rPr lang="en-GB" sz="1600">
                <a:solidFill>
                  <a:srgbClr val="A00054"/>
                </a:solidFill>
              </a:rPr>
              <a:t>Aspects of work </a:t>
            </a:r>
          </a:p>
          <a:p>
            <a:r>
              <a:rPr lang="en-GB" sz="1600">
                <a:solidFill>
                  <a:srgbClr val="A00054"/>
                </a:solidFill>
              </a:rPr>
              <a:t>you find particularly </a:t>
            </a:r>
          </a:p>
          <a:p>
            <a:r>
              <a:rPr lang="en-GB" sz="1600">
                <a:solidFill>
                  <a:srgbClr val="A00054"/>
                </a:solidFill>
              </a:rPr>
              <a:t>stressful</a:t>
            </a:r>
          </a:p>
        </p:txBody>
      </p:sp>
      <p:sp>
        <p:nvSpPr>
          <p:cNvPr id="22" name="TextBox 21"/>
          <p:cNvSpPr txBox="1"/>
          <p:nvPr/>
        </p:nvSpPr>
        <p:spPr>
          <a:xfrm>
            <a:off x="1921438" y="3788281"/>
            <a:ext cx="2347117" cy="584775"/>
          </a:xfrm>
          <a:prstGeom prst="rect">
            <a:avLst/>
          </a:prstGeom>
          <a:noFill/>
        </p:spPr>
        <p:txBody>
          <a:bodyPr wrap="none" rtlCol="0">
            <a:spAutoFit/>
          </a:bodyPr>
          <a:lstStyle/>
          <a:p>
            <a:r>
              <a:rPr lang="en-GB" sz="1600">
                <a:solidFill>
                  <a:srgbClr val="A00054"/>
                </a:solidFill>
              </a:rPr>
              <a:t>Aspects of work </a:t>
            </a:r>
          </a:p>
          <a:p>
            <a:r>
              <a:rPr lang="en-GB" sz="1600">
                <a:solidFill>
                  <a:srgbClr val="A00054"/>
                </a:solidFill>
              </a:rPr>
              <a:t>that matter to you most</a:t>
            </a:r>
          </a:p>
        </p:txBody>
      </p:sp>
      <p:sp>
        <p:nvSpPr>
          <p:cNvPr id="3" name="Content Placeholder 2">
            <a:extLst>
              <a:ext uri="{FF2B5EF4-FFF2-40B4-BE49-F238E27FC236}">
                <a16:creationId xmlns:a16="http://schemas.microsoft.com/office/drawing/2014/main" id="{28A343BC-FCC7-8B33-EC3E-EA255593CBBE}"/>
              </a:ext>
            </a:extLst>
          </p:cNvPr>
          <p:cNvSpPr>
            <a:spLocks noGrp="1"/>
          </p:cNvSpPr>
          <p:nvPr>
            <p:ph sz="quarter" idx="10"/>
          </p:nvPr>
        </p:nvSpPr>
        <p:spPr/>
        <p:txBody>
          <a:bodyPr/>
          <a:lstStyle/>
          <a:p>
            <a:r>
              <a:rPr lang="en-GB" sz="3600" b="1" dirty="0">
                <a:solidFill>
                  <a:srgbClr val="002060"/>
                </a:solidFill>
              </a:rPr>
              <a:t>Self-Awareness</a:t>
            </a:r>
            <a:endParaRPr lang="en-GB" sz="3600" dirty="0"/>
          </a:p>
        </p:txBody>
      </p:sp>
      <p:sp>
        <p:nvSpPr>
          <p:cNvPr id="6" name="TextBox 5">
            <a:extLst>
              <a:ext uri="{FF2B5EF4-FFF2-40B4-BE49-F238E27FC236}">
                <a16:creationId xmlns:a16="http://schemas.microsoft.com/office/drawing/2014/main" id="{BF9AB797-5DC4-803F-53FE-26416976DAA8}"/>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spTree>
    <p:extLst>
      <p:ext uri="{BB962C8B-B14F-4D97-AF65-F5344CB8AC3E}">
        <p14:creationId xmlns:p14="http://schemas.microsoft.com/office/powerpoint/2010/main" val="2515689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9BAA2B4-DD6D-4AF5-B3F4-1838F1A67538}"/>
              </a:ext>
            </a:extLst>
          </p:cNvPr>
          <p:cNvGraphicFramePr>
            <a:graphicFrameLocks noGrp="1"/>
          </p:cNvGraphicFramePr>
          <p:nvPr>
            <p:extLst>
              <p:ext uri="{D42A27DB-BD31-4B8C-83A1-F6EECF244321}">
                <p14:modId xmlns:p14="http://schemas.microsoft.com/office/powerpoint/2010/main" val="1635405978"/>
              </p:ext>
            </p:extLst>
          </p:nvPr>
        </p:nvGraphicFramePr>
        <p:xfrm>
          <a:off x="2071626" y="1245309"/>
          <a:ext cx="7772401" cy="3836511"/>
        </p:xfrm>
        <a:graphic>
          <a:graphicData uri="http://schemas.openxmlformats.org/drawingml/2006/table">
            <a:tbl>
              <a:tblPr firstRow="1" firstCol="1" bandRow="1"/>
              <a:tblGrid>
                <a:gridCol w="2590513">
                  <a:extLst>
                    <a:ext uri="{9D8B030D-6E8A-4147-A177-3AD203B41FA5}">
                      <a16:colId xmlns:a16="http://schemas.microsoft.com/office/drawing/2014/main" val="2669562184"/>
                    </a:ext>
                  </a:extLst>
                </a:gridCol>
                <a:gridCol w="2590513">
                  <a:extLst>
                    <a:ext uri="{9D8B030D-6E8A-4147-A177-3AD203B41FA5}">
                      <a16:colId xmlns:a16="http://schemas.microsoft.com/office/drawing/2014/main" val="3221351499"/>
                    </a:ext>
                  </a:extLst>
                </a:gridCol>
                <a:gridCol w="2591375">
                  <a:extLst>
                    <a:ext uri="{9D8B030D-6E8A-4147-A177-3AD203B41FA5}">
                      <a16:colId xmlns:a16="http://schemas.microsoft.com/office/drawing/2014/main" val="1427851661"/>
                    </a:ext>
                  </a:extLst>
                </a:gridCol>
              </a:tblGrid>
              <a:tr h="536175">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Excitement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Sense of Purpose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Wellbeing</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6094174"/>
                  </a:ext>
                </a:extLst>
              </a:tr>
              <a:tr h="550056">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Adventure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Ambition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Freedom</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1719788"/>
                  </a:ext>
                </a:extLst>
              </a:tr>
              <a:tr h="550056">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Challenge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Sense of control</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Responsibility</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9716193"/>
                  </a:ext>
                </a:extLst>
              </a:tr>
              <a:tr h="550056">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Recognition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Stability</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Reliability</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303935"/>
                  </a:ext>
                </a:extLst>
              </a:tr>
              <a:tr h="550056">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Knowledge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Being valued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Co-operation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1430961"/>
                  </a:ext>
                </a:extLst>
              </a:tr>
              <a:tr h="550056">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Diligence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Creativity</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Growth</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7170369"/>
                  </a:ext>
                </a:extLst>
              </a:tr>
              <a:tr h="550056">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Empathy</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Competition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a:effectLst/>
                          <a:latin typeface="Calibri" panose="020F0502020204030204" pitchFamily="34" charset="0"/>
                          <a:ea typeface="Calibri" panose="020F0502020204030204" pitchFamily="34" charset="0"/>
                          <a:cs typeface="Times New Roman" panose="02020603050405020304" pitchFamily="18" charset="0"/>
                        </a:rPr>
                        <a:t>Making a difference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7001138"/>
                  </a:ext>
                </a:extLst>
              </a:tr>
            </a:tbl>
          </a:graphicData>
        </a:graphic>
      </p:graphicFrame>
      <p:sp>
        <p:nvSpPr>
          <p:cNvPr id="5" name="TextBox 4">
            <a:extLst>
              <a:ext uri="{FF2B5EF4-FFF2-40B4-BE49-F238E27FC236}">
                <a16:creationId xmlns:a16="http://schemas.microsoft.com/office/drawing/2014/main" id="{EA120A7F-1E23-4DFD-8EF4-A1050D8555BB}"/>
              </a:ext>
            </a:extLst>
          </p:cNvPr>
          <p:cNvSpPr txBox="1"/>
          <p:nvPr/>
        </p:nvSpPr>
        <p:spPr>
          <a:xfrm>
            <a:off x="7671460" y="5356629"/>
            <a:ext cx="4227615" cy="307777"/>
          </a:xfrm>
          <a:prstGeom prst="rect">
            <a:avLst/>
          </a:prstGeom>
          <a:noFill/>
        </p:spPr>
        <p:txBody>
          <a:bodyPr wrap="square">
            <a:spAutoFit/>
          </a:bodyPr>
          <a:lstStyle/>
          <a:p>
            <a:pPr algn="r"/>
            <a:r>
              <a:rPr lang="en-GB" dirty="0">
                <a:hlinkClick r:id="rId3"/>
              </a:rPr>
              <a:t>NHS England (2023) ‘Self Awareness’</a:t>
            </a:r>
            <a:endParaRPr lang="en-GB" dirty="0"/>
          </a:p>
        </p:txBody>
      </p:sp>
      <p:sp>
        <p:nvSpPr>
          <p:cNvPr id="7" name="Content Placeholder 6">
            <a:extLst>
              <a:ext uri="{FF2B5EF4-FFF2-40B4-BE49-F238E27FC236}">
                <a16:creationId xmlns:a16="http://schemas.microsoft.com/office/drawing/2014/main" id="{428E2722-61B7-9D5D-903B-C4D315DB1405}"/>
              </a:ext>
            </a:extLst>
          </p:cNvPr>
          <p:cNvSpPr>
            <a:spLocks noGrp="1"/>
          </p:cNvSpPr>
          <p:nvPr>
            <p:ph sz="quarter" idx="10"/>
          </p:nvPr>
        </p:nvSpPr>
        <p:spPr/>
        <p:txBody>
          <a:bodyPr/>
          <a:lstStyle/>
          <a:p>
            <a:r>
              <a:rPr lang="en-GB" sz="3600" dirty="0">
                <a:solidFill>
                  <a:srgbClr val="002060"/>
                </a:solidFill>
              </a:rPr>
              <a:t>Reflect: What are your top 3 values?</a:t>
            </a:r>
            <a:endParaRPr lang="en-GB" dirty="0"/>
          </a:p>
        </p:txBody>
      </p:sp>
      <p:sp>
        <p:nvSpPr>
          <p:cNvPr id="2" name="TextBox 1">
            <a:extLst>
              <a:ext uri="{FF2B5EF4-FFF2-40B4-BE49-F238E27FC236}">
                <a16:creationId xmlns:a16="http://schemas.microsoft.com/office/drawing/2014/main" id="{F83566A8-2691-9A78-4088-3EB66277FC71}"/>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spTree>
    <p:extLst>
      <p:ext uri="{BB962C8B-B14F-4D97-AF65-F5344CB8AC3E}">
        <p14:creationId xmlns:p14="http://schemas.microsoft.com/office/powerpoint/2010/main" val="3734092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hlinkClick r:id="rId2"/>
            <a:extLst>
              <a:ext uri="{FF2B5EF4-FFF2-40B4-BE49-F238E27FC236}">
                <a16:creationId xmlns:a16="http://schemas.microsoft.com/office/drawing/2014/main" id="{E59495EC-0B11-4929-B77A-428EA4B82F9D}"/>
              </a:ext>
            </a:extLst>
          </p:cNvPr>
          <p:cNvPicPr>
            <a:picLocks noGrp="1" noChangeAspect="1"/>
          </p:cNvPicPr>
          <p:nvPr>
            <p:ph type="pic" sz="quarter" idx="24"/>
          </p:nvPr>
        </p:nvPicPr>
        <p:blipFill rotWithShape="1">
          <a:blip r:embed="rId3"/>
          <a:srcRect t="21073" r="7649" b="14446"/>
          <a:stretch/>
        </p:blipFill>
        <p:spPr>
          <a:xfrm>
            <a:off x="748429" y="1265590"/>
            <a:ext cx="10563527" cy="4149557"/>
          </a:xfrm>
        </p:spPr>
      </p:pic>
      <p:sp>
        <p:nvSpPr>
          <p:cNvPr id="3" name="Text Placeholder 2">
            <a:extLst>
              <a:ext uri="{FF2B5EF4-FFF2-40B4-BE49-F238E27FC236}">
                <a16:creationId xmlns:a16="http://schemas.microsoft.com/office/drawing/2014/main" id="{4896945F-44C1-A28B-2B76-AF78E30B3D9D}"/>
              </a:ext>
            </a:extLst>
          </p:cNvPr>
          <p:cNvSpPr>
            <a:spLocks noGrp="1"/>
          </p:cNvSpPr>
          <p:nvPr>
            <p:ph type="body" sz="quarter" idx="25"/>
          </p:nvPr>
        </p:nvSpPr>
        <p:spPr/>
        <p:txBody>
          <a:bodyPr/>
          <a:lstStyle/>
          <a:p>
            <a:endParaRPr lang="en-GB"/>
          </a:p>
        </p:txBody>
      </p:sp>
      <p:sp>
        <p:nvSpPr>
          <p:cNvPr id="4" name="Content Placeholder 3">
            <a:extLst>
              <a:ext uri="{FF2B5EF4-FFF2-40B4-BE49-F238E27FC236}">
                <a16:creationId xmlns:a16="http://schemas.microsoft.com/office/drawing/2014/main" id="{08E78161-766E-9083-FC0D-8BA52E8F710B}"/>
              </a:ext>
            </a:extLst>
          </p:cNvPr>
          <p:cNvSpPr>
            <a:spLocks noGrp="1"/>
          </p:cNvSpPr>
          <p:nvPr>
            <p:ph sz="quarter" idx="10"/>
          </p:nvPr>
        </p:nvSpPr>
        <p:spPr/>
        <p:txBody>
          <a:bodyPr/>
          <a:lstStyle/>
          <a:p>
            <a:r>
              <a:rPr lang="en-GB" sz="3600" dirty="0"/>
              <a:t>What does </a:t>
            </a:r>
            <a:r>
              <a:rPr lang="en-GB" sz="3600" dirty="0">
                <a:hlinkClick r:id="rId2"/>
              </a:rPr>
              <a:t>QM Careers &amp; Enterprise</a:t>
            </a:r>
            <a:r>
              <a:rPr lang="en-GB" sz="3600" dirty="0"/>
              <a:t> offer you? </a:t>
            </a:r>
          </a:p>
          <a:p>
            <a:endParaRPr lang="en-GB" dirty="0"/>
          </a:p>
        </p:txBody>
      </p:sp>
      <p:sp>
        <p:nvSpPr>
          <p:cNvPr id="2" name="TextBox 1">
            <a:extLst>
              <a:ext uri="{FF2B5EF4-FFF2-40B4-BE49-F238E27FC236}">
                <a16:creationId xmlns:a16="http://schemas.microsoft.com/office/drawing/2014/main" id="{63F73340-E4BE-1BF9-C3FA-73DB2014EC64}"/>
              </a:ext>
            </a:extLst>
          </p:cNvPr>
          <p:cNvSpPr txBox="1"/>
          <p:nvPr/>
        </p:nvSpPr>
        <p:spPr>
          <a:xfrm>
            <a:off x="3618534" y="6246994"/>
            <a:ext cx="3645295" cy="338554"/>
          </a:xfrm>
          <a:prstGeom prst="rect">
            <a:avLst/>
          </a:prstGeom>
          <a:noFill/>
        </p:spPr>
        <p:txBody>
          <a:bodyPr wrap="square" rtlCol="0">
            <a:spAutoFit/>
          </a:bodyPr>
          <a:lstStyle/>
          <a:p>
            <a:pPr algn="ctr"/>
            <a:r>
              <a:rPr lang="en-GB" sz="1600" b="1" dirty="0">
                <a:solidFill>
                  <a:schemeClr val="bg1"/>
                </a:solidFill>
              </a:rPr>
              <a:t>Institute of Dentistry </a:t>
            </a:r>
          </a:p>
        </p:txBody>
      </p:sp>
    </p:spTree>
    <p:extLst>
      <p:ext uri="{BB962C8B-B14F-4D97-AF65-F5344CB8AC3E}">
        <p14:creationId xmlns:p14="http://schemas.microsoft.com/office/powerpoint/2010/main" val="856373127"/>
      </p:ext>
    </p:extLst>
  </p:cSld>
  <p:clrMapOvr>
    <a:masterClrMapping/>
  </p:clrMapOvr>
  <mc:AlternateContent xmlns:mc="http://schemas.openxmlformats.org/markup-compatibility/2006" xmlns:p14="http://schemas.microsoft.com/office/powerpoint/2010/main">
    <mc:Choice Requires="p14">
      <p:transition spd="slow" p14:dur="2000" advTm="32896"/>
    </mc:Choice>
    <mc:Fallback xmlns="">
      <p:transition spd="slow" advTm="3289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494A6B-B0B3-4340-BC5C-BDD529E443EF}"/>
              </a:ext>
            </a:extLst>
          </p:cNvPr>
          <p:cNvSpPr>
            <a:spLocks noGrp="1"/>
          </p:cNvSpPr>
          <p:nvPr>
            <p:ph sz="quarter" idx="10"/>
          </p:nvPr>
        </p:nvSpPr>
        <p:spPr/>
        <p:txBody>
          <a:bodyPr/>
          <a:lstStyle/>
          <a:p>
            <a:r>
              <a:rPr lang="en-GB" sz="3600" dirty="0"/>
              <a:t>Your Careers Hub</a:t>
            </a:r>
          </a:p>
        </p:txBody>
      </p:sp>
      <p:sp>
        <p:nvSpPr>
          <p:cNvPr id="5" name="Text Placeholder 4">
            <a:extLst>
              <a:ext uri="{FF2B5EF4-FFF2-40B4-BE49-F238E27FC236}">
                <a16:creationId xmlns:a16="http://schemas.microsoft.com/office/drawing/2014/main" id="{AF6B6112-756D-4DD6-B9C7-AD1E293A3812}"/>
              </a:ext>
            </a:extLst>
          </p:cNvPr>
          <p:cNvSpPr>
            <a:spLocks noGrp="1"/>
          </p:cNvSpPr>
          <p:nvPr>
            <p:ph type="body" sz="quarter" idx="13"/>
          </p:nvPr>
        </p:nvSpPr>
        <p:spPr>
          <a:xfrm>
            <a:off x="248795" y="1748366"/>
            <a:ext cx="11562796" cy="4119033"/>
          </a:xfrm>
        </p:spPr>
        <p:txBody>
          <a:bodyPr lIns="91440" tIns="45720" rIns="91440" bIns="45720" anchor="t"/>
          <a:lstStyle/>
          <a:p>
            <a:endParaRPr lang="en-GB" dirty="0"/>
          </a:p>
          <a:p>
            <a:endParaRPr lang="en-GB" sz="1850" dirty="0">
              <a:cs typeface="Arial"/>
            </a:endParaRPr>
          </a:p>
          <a:p>
            <a:endParaRPr lang="en-GB" sz="1850" dirty="0">
              <a:cs typeface="Arial"/>
            </a:endParaRPr>
          </a:p>
          <a:p>
            <a:endParaRPr lang="en-GB" sz="1850" dirty="0">
              <a:cs typeface="Arial"/>
            </a:endParaRPr>
          </a:p>
          <a:p>
            <a:endParaRPr lang="en-GB" sz="1850" dirty="0">
              <a:cs typeface="Arial"/>
            </a:endParaRPr>
          </a:p>
          <a:p>
            <a:endParaRPr lang="en-GB" sz="1850" dirty="0">
              <a:cs typeface="Arial"/>
            </a:endParaRPr>
          </a:p>
          <a:p>
            <a:endParaRPr lang="en-GB" sz="1850" dirty="0">
              <a:cs typeface="Arial"/>
            </a:endParaRPr>
          </a:p>
          <a:p>
            <a:endParaRPr lang="en-GB" sz="2800" dirty="0">
              <a:cs typeface="Arial"/>
            </a:endParaRPr>
          </a:p>
          <a:p>
            <a:pPr algn="ctr"/>
            <a:r>
              <a:rPr lang="en-GB" sz="2400" dirty="0">
                <a:ea typeface="+mj-lt"/>
                <a:cs typeface="+mj-lt"/>
                <a:hlinkClick r:id="rId3"/>
              </a:rPr>
              <a:t>QM Careers Hub – Student sign in</a:t>
            </a:r>
            <a:endParaRPr lang="en-GB" sz="2400" dirty="0">
              <a:ea typeface="+mj-lt"/>
              <a:cs typeface="+mj-lt"/>
            </a:endParaRPr>
          </a:p>
          <a:p>
            <a:endParaRPr lang="en-GB" sz="1850" dirty="0">
              <a:cs typeface="Arial"/>
            </a:endParaRPr>
          </a:p>
        </p:txBody>
      </p:sp>
      <p:pic>
        <p:nvPicPr>
          <p:cNvPr id="6" name="Picture 5">
            <a:extLst>
              <a:ext uri="{FF2B5EF4-FFF2-40B4-BE49-F238E27FC236}">
                <a16:creationId xmlns:a16="http://schemas.microsoft.com/office/drawing/2014/main" id="{FA7B498A-40F1-4136-8A33-A4E98909E64C}"/>
              </a:ext>
            </a:extLst>
          </p:cNvPr>
          <p:cNvPicPr>
            <a:picLocks noChangeAspect="1"/>
          </p:cNvPicPr>
          <p:nvPr/>
        </p:nvPicPr>
        <p:blipFill>
          <a:blip r:embed="rId4"/>
          <a:stretch>
            <a:fillRect/>
          </a:stretch>
        </p:blipFill>
        <p:spPr>
          <a:xfrm>
            <a:off x="749896" y="1385961"/>
            <a:ext cx="10560593" cy="3740342"/>
          </a:xfrm>
          <a:prstGeom prst="rect">
            <a:avLst/>
          </a:prstGeom>
        </p:spPr>
      </p:pic>
      <p:sp>
        <p:nvSpPr>
          <p:cNvPr id="3" name="TextBox 2">
            <a:extLst>
              <a:ext uri="{FF2B5EF4-FFF2-40B4-BE49-F238E27FC236}">
                <a16:creationId xmlns:a16="http://schemas.microsoft.com/office/drawing/2014/main" id="{29962BED-B930-9002-5560-FA02CDFDC6E3}"/>
              </a:ext>
            </a:extLst>
          </p:cNvPr>
          <p:cNvSpPr txBox="1"/>
          <p:nvPr/>
        </p:nvSpPr>
        <p:spPr>
          <a:xfrm>
            <a:off x="3618534" y="6246994"/>
            <a:ext cx="3645295" cy="338554"/>
          </a:xfrm>
          <a:prstGeom prst="rect">
            <a:avLst/>
          </a:prstGeom>
          <a:noFill/>
        </p:spPr>
        <p:txBody>
          <a:bodyPr wrap="square" rtlCol="0">
            <a:spAutoFit/>
          </a:bodyPr>
          <a:lstStyle/>
          <a:p>
            <a:pPr algn="ctr"/>
            <a:r>
              <a:rPr lang="en-GB" sz="1600" b="1" dirty="0">
                <a:solidFill>
                  <a:schemeClr val="bg1"/>
                </a:solidFill>
              </a:rPr>
              <a:t>Institute of Dentistry </a:t>
            </a:r>
          </a:p>
        </p:txBody>
      </p:sp>
    </p:spTree>
    <p:extLst>
      <p:ext uri="{BB962C8B-B14F-4D97-AF65-F5344CB8AC3E}">
        <p14:creationId xmlns:p14="http://schemas.microsoft.com/office/powerpoint/2010/main" val="2612337608"/>
      </p:ext>
    </p:extLst>
  </p:cSld>
  <p:clrMapOvr>
    <a:masterClrMapping/>
  </p:clrMapOvr>
  <mc:AlternateContent xmlns:mc="http://schemas.openxmlformats.org/markup-compatibility/2006" xmlns:p14="http://schemas.microsoft.com/office/powerpoint/2010/main">
    <mc:Choice Requires="p14">
      <p:transition spd="slow" p14:dur="2000" advTm="20674"/>
    </mc:Choice>
    <mc:Fallback xmlns="">
      <p:transition spd="slow" advTm="2067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12F0359-CA69-413E-AAF8-3660A3F7BD17}"/>
              </a:ext>
            </a:extLst>
          </p:cNvPr>
          <p:cNvSpPr>
            <a:spLocks noGrp="1"/>
          </p:cNvSpPr>
          <p:nvPr>
            <p:ph type="body" sz="quarter" idx="12"/>
          </p:nvPr>
        </p:nvSpPr>
        <p:spPr>
          <a:xfrm>
            <a:off x="6239933" y="5292898"/>
            <a:ext cx="5581651" cy="392471"/>
          </a:xfrm>
        </p:spPr>
        <p:txBody>
          <a:bodyPr/>
          <a:lstStyle/>
          <a:p>
            <a:pPr algn="ctr"/>
            <a:r>
              <a:rPr lang="en-GB" sz="1867" b="1" dirty="0">
                <a:latin typeface="+mn-lt"/>
                <a:ea typeface="Source Sans Pro" panose="020B0503030403020204" pitchFamily="34" charset="0"/>
              </a:rPr>
              <a:t>QR code to access QM Careers Hub</a:t>
            </a:r>
          </a:p>
        </p:txBody>
      </p:sp>
      <p:sp>
        <p:nvSpPr>
          <p:cNvPr id="4" name="Content Placeholder 3">
            <a:extLst>
              <a:ext uri="{FF2B5EF4-FFF2-40B4-BE49-F238E27FC236}">
                <a16:creationId xmlns:a16="http://schemas.microsoft.com/office/drawing/2014/main" id="{9BACE0D0-AD3E-4E21-9B49-302F7D922CDF}"/>
              </a:ext>
            </a:extLst>
          </p:cNvPr>
          <p:cNvSpPr>
            <a:spLocks noGrp="1"/>
          </p:cNvSpPr>
          <p:nvPr>
            <p:ph sz="quarter" idx="10"/>
          </p:nvPr>
        </p:nvSpPr>
        <p:spPr>
          <a:xfrm>
            <a:off x="248796" y="349862"/>
            <a:ext cx="5594065" cy="1891893"/>
          </a:xfrm>
        </p:spPr>
        <p:txBody>
          <a:bodyPr/>
          <a:lstStyle/>
          <a:p>
            <a:r>
              <a:rPr lang="en-GB" b="0" dirty="0">
                <a:latin typeface="+mn-lt"/>
                <a:ea typeface="Source Sans Pro" panose="020B0503030403020204" pitchFamily="34" charset="0"/>
              </a:rPr>
              <a:t>Take the first step…..</a:t>
            </a:r>
          </a:p>
          <a:p>
            <a:r>
              <a:rPr lang="en-GB" dirty="0">
                <a:latin typeface="+mn-lt"/>
                <a:ea typeface="Source Sans Pro" panose="020B0503030403020204" pitchFamily="34" charset="0"/>
              </a:rPr>
              <a:t>Create a profile on your QM Careers Hub</a:t>
            </a:r>
          </a:p>
        </p:txBody>
      </p:sp>
      <p:sp>
        <p:nvSpPr>
          <p:cNvPr id="11" name="Text Placeholder 10">
            <a:extLst>
              <a:ext uri="{FF2B5EF4-FFF2-40B4-BE49-F238E27FC236}">
                <a16:creationId xmlns:a16="http://schemas.microsoft.com/office/drawing/2014/main" id="{8B21B555-0D59-4042-B90E-F22CEE7038F3}"/>
              </a:ext>
            </a:extLst>
          </p:cNvPr>
          <p:cNvSpPr>
            <a:spLocks noGrp="1"/>
          </p:cNvSpPr>
          <p:nvPr>
            <p:ph type="body" sz="quarter" idx="13"/>
          </p:nvPr>
        </p:nvSpPr>
        <p:spPr/>
        <p:txBody>
          <a:bodyPr/>
          <a:lstStyle/>
          <a:p>
            <a:pPr algn="ctr"/>
            <a:endParaRPr lang="en-GB" sz="2400" dirty="0">
              <a:latin typeface="+mn-lt"/>
              <a:ea typeface="Source Sans Pro" panose="020B0503030403020204" pitchFamily="34" charset="0"/>
            </a:endParaRPr>
          </a:p>
          <a:p>
            <a:pPr algn="ctr"/>
            <a:endParaRPr lang="en-GB" sz="2400" dirty="0">
              <a:latin typeface="+mn-lt"/>
              <a:ea typeface="Source Sans Pro" panose="020B0503030403020204" pitchFamily="34" charset="0"/>
            </a:endParaRPr>
          </a:p>
          <a:p>
            <a:pPr algn="ctr"/>
            <a:r>
              <a:rPr lang="en-GB" sz="2400" dirty="0">
                <a:latin typeface="+mn-lt"/>
                <a:ea typeface="Source Sans Pro" panose="020B0503030403020204" pitchFamily="34" charset="0"/>
              </a:rPr>
              <a:t>To receive information on opportunities and events relevant to you</a:t>
            </a:r>
          </a:p>
        </p:txBody>
      </p:sp>
      <p:pic>
        <p:nvPicPr>
          <p:cNvPr id="8" name="Picture 7" descr="Qr code&#10;&#10;Description automatically generated">
            <a:extLst>
              <a:ext uri="{FF2B5EF4-FFF2-40B4-BE49-F238E27FC236}">
                <a16:creationId xmlns:a16="http://schemas.microsoft.com/office/drawing/2014/main" id="{396671D7-D295-4199-B260-51CAAD58E1E9}"/>
              </a:ext>
            </a:extLst>
          </p:cNvPr>
          <p:cNvPicPr>
            <a:picLocks noChangeAspect="1"/>
          </p:cNvPicPr>
          <p:nvPr/>
        </p:nvPicPr>
        <p:blipFill>
          <a:blip r:embed="rId3"/>
          <a:stretch>
            <a:fillRect/>
          </a:stretch>
        </p:blipFill>
        <p:spPr>
          <a:xfrm>
            <a:off x="6713973" y="435619"/>
            <a:ext cx="4646908" cy="4545445"/>
          </a:xfrm>
          <a:prstGeom prst="rect">
            <a:avLst/>
          </a:prstGeom>
        </p:spPr>
      </p:pic>
      <p:sp>
        <p:nvSpPr>
          <p:cNvPr id="2" name="TextBox 1">
            <a:extLst>
              <a:ext uri="{FF2B5EF4-FFF2-40B4-BE49-F238E27FC236}">
                <a16:creationId xmlns:a16="http://schemas.microsoft.com/office/drawing/2014/main" id="{FA853592-6B93-A084-1257-027635A04DF9}"/>
              </a:ext>
            </a:extLst>
          </p:cNvPr>
          <p:cNvSpPr txBox="1"/>
          <p:nvPr/>
        </p:nvSpPr>
        <p:spPr>
          <a:xfrm>
            <a:off x="3618534" y="6246994"/>
            <a:ext cx="3645295" cy="338554"/>
          </a:xfrm>
          <a:prstGeom prst="rect">
            <a:avLst/>
          </a:prstGeom>
          <a:noFill/>
        </p:spPr>
        <p:txBody>
          <a:bodyPr wrap="square" rtlCol="0">
            <a:spAutoFit/>
          </a:bodyPr>
          <a:lstStyle/>
          <a:p>
            <a:pPr algn="ctr"/>
            <a:r>
              <a:rPr lang="en-GB" sz="1600" b="1" dirty="0">
                <a:solidFill>
                  <a:schemeClr val="bg1"/>
                </a:solidFill>
              </a:rPr>
              <a:t>Institute of Dentistry </a:t>
            </a:r>
          </a:p>
        </p:txBody>
      </p:sp>
    </p:spTree>
    <p:extLst>
      <p:ext uri="{BB962C8B-B14F-4D97-AF65-F5344CB8AC3E}">
        <p14:creationId xmlns:p14="http://schemas.microsoft.com/office/powerpoint/2010/main" val="4125197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40C466D-AFD2-4612-98EB-B28E84FC16E1}"/>
              </a:ext>
            </a:extLst>
          </p:cNvPr>
          <p:cNvSpPr>
            <a:spLocks noGrp="1"/>
          </p:cNvSpPr>
          <p:nvPr>
            <p:ph sz="quarter" idx="10"/>
          </p:nvPr>
        </p:nvSpPr>
        <p:spPr>
          <a:xfrm>
            <a:off x="1258133" y="2963334"/>
            <a:ext cx="10494433" cy="1848628"/>
          </a:xfrm>
        </p:spPr>
        <p:txBody>
          <a:bodyPr/>
          <a:lstStyle/>
          <a:p>
            <a:r>
              <a:rPr lang="en-US" sz="4000" dirty="0"/>
              <a:t>How to make the most of your first year in Barts Dental School?</a:t>
            </a:r>
            <a:br>
              <a:rPr lang="en-US" sz="4000" dirty="0"/>
            </a:br>
            <a:endParaRPr lang="en-US" sz="4000" dirty="0"/>
          </a:p>
        </p:txBody>
      </p:sp>
      <p:sp>
        <p:nvSpPr>
          <p:cNvPr id="11" name="Content Placeholder 6">
            <a:extLst>
              <a:ext uri="{FF2B5EF4-FFF2-40B4-BE49-F238E27FC236}">
                <a16:creationId xmlns:a16="http://schemas.microsoft.com/office/drawing/2014/main" id="{2B3EFF6F-2781-4F5D-97C6-E4322216ADDC}"/>
              </a:ext>
            </a:extLst>
          </p:cNvPr>
          <p:cNvSpPr>
            <a:spLocks noGrp="1"/>
          </p:cNvSpPr>
          <p:nvPr>
            <p:ph sz="quarter" idx="11"/>
          </p:nvPr>
        </p:nvSpPr>
        <p:spPr>
          <a:xfrm>
            <a:off x="1258133" y="4879250"/>
            <a:ext cx="3191948" cy="997062"/>
          </a:xfrm>
        </p:spPr>
        <p:txBody>
          <a:bodyPr lIns="91440" tIns="45720" rIns="91440" bIns="45720" anchor="t"/>
          <a:lstStyle/>
          <a:p>
            <a:r>
              <a:rPr lang="en-GB" sz="2650" b="1" dirty="0">
                <a:latin typeface="Arial"/>
                <a:cs typeface="Arial"/>
              </a:rPr>
              <a:t>Stefan Couch </a:t>
            </a:r>
          </a:p>
          <a:p>
            <a:r>
              <a:rPr lang="en-GB" sz="2650" dirty="0">
                <a:latin typeface="Arial"/>
                <a:cs typeface="Arial"/>
              </a:rPr>
              <a:t>Careers Consultant</a:t>
            </a:r>
          </a:p>
        </p:txBody>
      </p:sp>
      <p:sp>
        <p:nvSpPr>
          <p:cNvPr id="12" name="Content Placeholder 2">
            <a:extLst>
              <a:ext uri="{FF2B5EF4-FFF2-40B4-BE49-F238E27FC236}">
                <a16:creationId xmlns:a16="http://schemas.microsoft.com/office/drawing/2014/main" id="{4DBD83B4-A554-43D7-822D-5911805342B6}"/>
              </a:ext>
            </a:extLst>
          </p:cNvPr>
          <p:cNvSpPr>
            <a:spLocks noGrp="1"/>
          </p:cNvSpPr>
          <p:nvPr>
            <p:ph sz="quarter" idx="13" hasCustomPrompt="1"/>
          </p:nvPr>
        </p:nvSpPr>
        <p:spPr>
          <a:xfrm>
            <a:off x="6493790" y="611719"/>
            <a:ext cx="5258773" cy="751861"/>
          </a:xfrm>
          <a:prstGeom prst="rect">
            <a:avLst/>
          </a:prstGeom>
        </p:spPr>
        <p:txBody>
          <a:bodyPr lIns="91440" tIns="45720" rIns="91440" bIns="45720" anchor="t"/>
          <a:lstStyle>
            <a:lvl1pPr marL="0" indent="0" algn="r">
              <a:lnSpc>
                <a:spcPct val="100000"/>
              </a:lnSpc>
              <a:spcBef>
                <a:spcPts val="0"/>
              </a:spcBef>
              <a:buNone/>
              <a:defRPr sz="1800" b="1">
                <a:solidFill>
                  <a:schemeClr val="bg1"/>
                </a:solidFill>
                <a:latin typeface="Arial" panose="020B0604020202020204" pitchFamily="34" charset="0"/>
                <a:cs typeface="Arial" panose="020B0604020202020204" pitchFamily="34" charset="0"/>
              </a:defRPr>
            </a:lvl1pPr>
          </a:lstStyle>
          <a:p>
            <a:r>
              <a:rPr lang="en-US" sz="2400" dirty="0">
                <a:latin typeface="Arial"/>
                <a:cs typeface="Arial"/>
              </a:rPr>
              <a:t>Faculty of Medicine and Dentistry</a:t>
            </a:r>
            <a:endParaRPr lang="en-US" sz="2400" dirty="0"/>
          </a:p>
        </p:txBody>
      </p:sp>
      <p:sp>
        <p:nvSpPr>
          <p:cNvPr id="2" name="Content Placeholder 6">
            <a:extLst>
              <a:ext uri="{FF2B5EF4-FFF2-40B4-BE49-F238E27FC236}">
                <a16:creationId xmlns:a16="http://schemas.microsoft.com/office/drawing/2014/main" id="{77DDA52B-FA6D-C247-8FEF-5714CBF14C43}"/>
              </a:ext>
            </a:extLst>
          </p:cNvPr>
          <p:cNvSpPr txBox="1">
            <a:spLocks/>
          </p:cNvSpPr>
          <p:nvPr/>
        </p:nvSpPr>
        <p:spPr>
          <a:xfrm>
            <a:off x="6096000" y="4879250"/>
            <a:ext cx="5521236" cy="1562100"/>
          </a:xfrm>
          <a:prstGeom prst="rect">
            <a:avLst/>
          </a:prstGeom>
        </p:spPr>
        <p:txBody>
          <a:bodyPr lIns="91440" tIns="45720" rIns="91440" bIns="45720" anchor="t"/>
          <a:lstStyle>
            <a:defPPr marR="0" lvl="0" algn="l" rtl="0">
              <a:lnSpc>
                <a:spcPct val="100000"/>
              </a:lnSpc>
              <a:spcBef>
                <a:spcPts val="0"/>
              </a:spcBef>
              <a:spcAft>
                <a:spcPts val="0"/>
              </a:spcAft>
            </a:defPPr>
            <a:lvl1pPr marL="0" marR="0" lvl="0" indent="0" algn="l" defTabSz="914377" rtl="0" eaLnBrk="1" latinLnBrk="0" hangingPunct="1">
              <a:lnSpc>
                <a:spcPct val="90000"/>
              </a:lnSpc>
              <a:spcBef>
                <a:spcPts val="1000"/>
              </a:spcBef>
              <a:spcAft>
                <a:spcPts val="0"/>
              </a:spcAft>
              <a:buClr>
                <a:srgbClr val="000000"/>
              </a:buClr>
              <a:buFont typeface="Arial" panose="020B0604020202020204" pitchFamily="34" charset="0"/>
              <a:buNone/>
              <a:defRPr sz="2667" b="0" i="0" u="none" strike="noStrike" kern="1200" cap="none">
                <a:solidFill>
                  <a:schemeClr val="bg1"/>
                </a:solidFill>
                <a:latin typeface="Arial" panose="020B0604020202020204" pitchFamily="34" charset="0"/>
                <a:ea typeface="+mn-ea"/>
                <a:cs typeface="Arial" panose="020B0604020202020204" pitchFamily="34" charset="0"/>
                <a:sym typeface="Arial"/>
              </a:defRPr>
            </a:lvl1pPr>
            <a:lvl2pPr marL="685783" marR="0" lvl="1" indent="-228594" algn="l" defTabSz="914377" rtl="0" eaLnBrk="1" latinLnBrk="0" hangingPunct="1">
              <a:lnSpc>
                <a:spcPct val="90000"/>
              </a:lnSpc>
              <a:spcBef>
                <a:spcPts val="500"/>
              </a:spcBef>
              <a:spcAft>
                <a:spcPts val="0"/>
              </a:spcAft>
              <a:buClr>
                <a:srgbClr val="000000"/>
              </a:buClr>
              <a:buFont typeface="Arial" panose="020B0604020202020204" pitchFamily="34" charset="0"/>
              <a:buChar char="•"/>
              <a:defRPr sz="2400" b="0" i="0" u="none" strike="noStrike" kern="1200" cap="none">
                <a:solidFill>
                  <a:schemeClr val="tx1"/>
                </a:solidFill>
                <a:latin typeface="+mn-lt"/>
                <a:ea typeface="+mn-ea"/>
                <a:cs typeface="+mn-cs"/>
                <a:sym typeface="Arial"/>
              </a:defRPr>
            </a:lvl2pPr>
            <a:lvl3pPr marL="1142971" marR="0" lvl="2" indent="-228594" algn="l" defTabSz="914377" rtl="0" eaLnBrk="1" latinLnBrk="0" hangingPunct="1">
              <a:lnSpc>
                <a:spcPct val="90000"/>
              </a:lnSpc>
              <a:spcBef>
                <a:spcPts val="500"/>
              </a:spcBef>
              <a:spcAft>
                <a:spcPts val="0"/>
              </a:spcAft>
              <a:buClr>
                <a:srgbClr val="000000"/>
              </a:buClr>
              <a:buFont typeface="Arial" panose="020B0604020202020204" pitchFamily="34" charset="0"/>
              <a:buChar char="•"/>
              <a:defRPr sz="2000" b="0" i="0" u="none" strike="noStrike" kern="1200" cap="none">
                <a:solidFill>
                  <a:schemeClr val="tx1"/>
                </a:solidFill>
                <a:latin typeface="+mn-lt"/>
                <a:ea typeface="+mn-ea"/>
                <a:cs typeface="+mn-cs"/>
                <a:sym typeface="Arial"/>
              </a:defRPr>
            </a:lvl3pPr>
            <a:lvl4pPr marL="1600160" marR="0" lvl="3" indent="-228594" algn="l" defTabSz="914377"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4pPr>
            <a:lvl5pPr marL="2057349" marR="0" lvl="4" indent="-228594" algn="l" defTabSz="914377"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5pPr>
            <a:lvl6pPr marL="2514537" marR="0" lvl="5" indent="-228594" algn="l" defTabSz="914377"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6pPr>
            <a:lvl7pPr marL="2971726" marR="0" lvl="6" indent="-228594" algn="l" defTabSz="914377"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7pPr>
            <a:lvl8pPr marL="3428914" marR="0" lvl="7" indent="-228594" algn="l" defTabSz="914377"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8pPr>
            <a:lvl9pPr marL="3886103" marR="0" lvl="8" indent="-228594" algn="l" defTabSz="914377" rtl="0" eaLnBrk="1" latinLnBrk="0" hangingPunct="1">
              <a:lnSpc>
                <a:spcPct val="90000"/>
              </a:lnSpc>
              <a:spcBef>
                <a:spcPts val="500"/>
              </a:spcBef>
              <a:spcAft>
                <a:spcPts val="0"/>
              </a:spcAft>
              <a:buClr>
                <a:srgbClr val="000000"/>
              </a:buClr>
              <a:buFont typeface="Arial" panose="020B0604020202020204" pitchFamily="34" charset="0"/>
              <a:buChar char="•"/>
              <a:defRPr sz="1800" b="0" i="0" u="none" strike="noStrike" kern="1200" cap="none">
                <a:solidFill>
                  <a:schemeClr val="tx1"/>
                </a:solidFill>
                <a:latin typeface="+mn-lt"/>
                <a:ea typeface="+mn-ea"/>
                <a:cs typeface="+mn-cs"/>
                <a:sym typeface="Arial"/>
              </a:defRPr>
            </a:lvl9pPr>
          </a:lstStyle>
          <a:p>
            <a:pPr algn="r">
              <a:buClrTx/>
            </a:pPr>
            <a:r>
              <a:rPr lang="en-GB" sz="2650" b="1" dirty="0">
                <a:latin typeface="Arial"/>
                <a:cs typeface="Arial"/>
              </a:rPr>
              <a:t>David Tomas-Merrills </a:t>
            </a:r>
          </a:p>
          <a:p>
            <a:pPr algn="r">
              <a:buClrTx/>
            </a:pPr>
            <a:r>
              <a:rPr lang="en-GB" sz="2650" dirty="0">
                <a:latin typeface="Arial"/>
                <a:cs typeface="Arial"/>
              </a:rPr>
              <a:t>Graduate Success Coordinator</a:t>
            </a:r>
          </a:p>
        </p:txBody>
      </p:sp>
    </p:spTree>
    <p:extLst>
      <p:ext uri="{BB962C8B-B14F-4D97-AF65-F5344CB8AC3E}">
        <p14:creationId xmlns:p14="http://schemas.microsoft.com/office/powerpoint/2010/main" val="2501012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CEB64D-91FF-1188-8519-EA4DD9561F4C}"/>
              </a:ext>
            </a:extLst>
          </p:cNvPr>
          <p:cNvSpPr>
            <a:spLocks noGrp="1"/>
          </p:cNvSpPr>
          <p:nvPr>
            <p:ph sz="quarter" idx="10"/>
          </p:nvPr>
        </p:nvSpPr>
        <p:spPr/>
        <p:txBody>
          <a:bodyPr lIns="91440" tIns="45720" rIns="91440" bIns="45720" anchor="t"/>
          <a:lstStyle/>
          <a:p>
            <a:r>
              <a:rPr lang="en-US" sz="3600">
                <a:latin typeface="Arial"/>
                <a:cs typeface="Arial"/>
              </a:rPr>
              <a:t>AI CV and Cover Letter Checker</a:t>
            </a:r>
            <a:endParaRPr lang="en-US" sz="3600"/>
          </a:p>
        </p:txBody>
      </p:sp>
      <p:sp>
        <p:nvSpPr>
          <p:cNvPr id="3" name="Text Placeholder 2">
            <a:extLst>
              <a:ext uri="{FF2B5EF4-FFF2-40B4-BE49-F238E27FC236}">
                <a16:creationId xmlns:a16="http://schemas.microsoft.com/office/drawing/2014/main" id="{D07A40E0-58FA-C408-2257-A663D65D461A}"/>
              </a:ext>
            </a:extLst>
          </p:cNvPr>
          <p:cNvSpPr>
            <a:spLocks noGrp="1"/>
          </p:cNvSpPr>
          <p:nvPr>
            <p:ph type="body" sz="quarter" idx="13"/>
          </p:nvPr>
        </p:nvSpPr>
        <p:spPr>
          <a:xfrm>
            <a:off x="173304" y="2066959"/>
            <a:ext cx="11638287" cy="3786747"/>
          </a:xfrm>
        </p:spPr>
        <p:txBody>
          <a:bodyPr lIns="91440" tIns="45720" rIns="91440" bIns="45720" anchor="t"/>
          <a:lstStyle/>
          <a:p>
            <a:pPr marL="0" indent="0">
              <a:buNone/>
            </a:pPr>
            <a:endParaRPr lang="en-US" sz="1850">
              <a:ea typeface="+mj-lt"/>
              <a:cs typeface="+mj-lt"/>
            </a:endParaRPr>
          </a:p>
          <a:p>
            <a:pPr marL="0" indent="0">
              <a:buNone/>
            </a:pPr>
            <a:endParaRPr lang="en-US" sz="1850">
              <a:ea typeface="+mj-lt"/>
              <a:cs typeface="+mj-lt"/>
            </a:endParaRPr>
          </a:p>
          <a:p>
            <a:pPr marL="0" indent="0">
              <a:buNone/>
            </a:pPr>
            <a:endParaRPr lang="en-US" sz="1850">
              <a:ea typeface="+mj-lt"/>
              <a:cs typeface="+mj-lt"/>
            </a:endParaRPr>
          </a:p>
          <a:p>
            <a:pPr marL="0" indent="0">
              <a:buNone/>
            </a:pPr>
            <a:endParaRPr lang="en-US" sz="1850">
              <a:ea typeface="+mj-lt"/>
              <a:cs typeface="+mj-lt"/>
            </a:endParaRPr>
          </a:p>
          <a:p>
            <a:pPr marL="0" indent="0">
              <a:buNone/>
            </a:pPr>
            <a:endParaRPr lang="en-US" sz="1850">
              <a:ea typeface="+mj-lt"/>
              <a:cs typeface="+mj-lt"/>
            </a:endParaRPr>
          </a:p>
          <a:p>
            <a:pPr marL="0" indent="0">
              <a:buNone/>
            </a:pPr>
            <a:endParaRPr lang="en-US" sz="1850">
              <a:ea typeface="+mj-lt"/>
              <a:cs typeface="+mj-lt"/>
            </a:endParaRPr>
          </a:p>
          <a:p>
            <a:pPr marL="0" indent="0">
              <a:buNone/>
            </a:pPr>
            <a:endParaRPr lang="en-US" sz="1850">
              <a:ea typeface="+mj-lt"/>
              <a:cs typeface="+mj-lt"/>
            </a:endParaRPr>
          </a:p>
          <a:p>
            <a:pPr marL="0" indent="0">
              <a:buNone/>
            </a:pPr>
            <a:endParaRPr lang="en-US" sz="1850">
              <a:ea typeface="+mj-lt"/>
              <a:cs typeface="+mj-lt"/>
            </a:endParaRPr>
          </a:p>
          <a:p>
            <a:pPr marL="0" indent="0" algn="r">
              <a:buNone/>
            </a:pPr>
            <a:r>
              <a:rPr lang="en-US" sz="1400">
                <a:ea typeface="+mj-lt"/>
                <a:cs typeface="+mj-lt"/>
                <a:hlinkClick r:id="rId3"/>
              </a:rPr>
              <a:t>CareerSet - QMUL</a:t>
            </a:r>
            <a:r>
              <a:rPr lang="en-US" sz="1400">
                <a:ea typeface="+mj-lt"/>
                <a:cs typeface="+mj-lt"/>
              </a:rPr>
              <a:t> </a:t>
            </a:r>
            <a:endParaRPr lang="en-US" sz="1400">
              <a:cs typeface="Arial"/>
            </a:endParaRPr>
          </a:p>
        </p:txBody>
      </p:sp>
      <p:pic>
        <p:nvPicPr>
          <p:cNvPr id="14" name="Picture 13">
            <a:extLst>
              <a:ext uri="{FF2B5EF4-FFF2-40B4-BE49-F238E27FC236}">
                <a16:creationId xmlns:a16="http://schemas.microsoft.com/office/drawing/2014/main" id="{04ABBDC9-E6BC-93D5-030A-C00ACECA4456}"/>
              </a:ext>
            </a:extLst>
          </p:cNvPr>
          <p:cNvPicPr>
            <a:picLocks noChangeAspect="1"/>
          </p:cNvPicPr>
          <p:nvPr/>
        </p:nvPicPr>
        <p:blipFill rotWithShape="1">
          <a:blip r:embed="rId4"/>
          <a:srcRect t="15662" r="15238" b="6878"/>
          <a:stretch/>
        </p:blipFill>
        <p:spPr>
          <a:xfrm>
            <a:off x="2157592" y="1240104"/>
            <a:ext cx="7876815" cy="4049038"/>
          </a:xfrm>
          <a:prstGeom prst="rect">
            <a:avLst/>
          </a:prstGeom>
        </p:spPr>
      </p:pic>
      <p:sp>
        <p:nvSpPr>
          <p:cNvPr id="5" name="TextBox 4">
            <a:extLst>
              <a:ext uri="{FF2B5EF4-FFF2-40B4-BE49-F238E27FC236}">
                <a16:creationId xmlns:a16="http://schemas.microsoft.com/office/drawing/2014/main" id="{CA31AFFC-BCC0-6559-F004-D142B05DEE72}"/>
              </a:ext>
            </a:extLst>
          </p:cNvPr>
          <p:cNvSpPr txBox="1"/>
          <p:nvPr/>
        </p:nvSpPr>
        <p:spPr>
          <a:xfrm>
            <a:off x="3618534" y="6246994"/>
            <a:ext cx="3645295" cy="338554"/>
          </a:xfrm>
          <a:prstGeom prst="rect">
            <a:avLst/>
          </a:prstGeom>
          <a:noFill/>
        </p:spPr>
        <p:txBody>
          <a:bodyPr wrap="square" rtlCol="0">
            <a:spAutoFit/>
          </a:bodyPr>
          <a:lstStyle/>
          <a:p>
            <a:pPr algn="ctr"/>
            <a:r>
              <a:rPr lang="en-GB" sz="1600" b="1" dirty="0">
                <a:solidFill>
                  <a:schemeClr val="bg1"/>
                </a:solidFill>
              </a:rPr>
              <a:t>Institute of Dentistry </a:t>
            </a:r>
          </a:p>
        </p:txBody>
      </p:sp>
    </p:spTree>
    <p:extLst>
      <p:ext uri="{BB962C8B-B14F-4D97-AF65-F5344CB8AC3E}">
        <p14:creationId xmlns:p14="http://schemas.microsoft.com/office/powerpoint/2010/main" val="1391951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white background with black text&#10;&#10;Description automatically generated">
            <a:extLst>
              <a:ext uri="{FF2B5EF4-FFF2-40B4-BE49-F238E27FC236}">
                <a16:creationId xmlns:a16="http://schemas.microsoft.com/office/drawing/2014/main" id="{E8F46BEE-007E-B70A-B081-32FC2AC83724}"/>
              </a:ext>
            </a:extLst>
          </p:cNvPr>
          <p:cNvPicPr>
            <a:picLocks noGrp="1" noChangeAspect="1"/>
          </p:cNvPicPr>
          <p:nvPr>
            <p:ph sz="quarter" idx="10"/>
          </p:nvPr>
        </p:nvPicPr>
        <p:blipFill>
          <a:blip r:embed="rId2"/>
          <a:stretch>
            <a:fillRect/>
          </a:stretch>
        </p:blipFill>
        <p:spPr>
          <a:xfrm>
            <a:off x="2046197" y="1762018"/>
            <a:ext cx="8400980" cy="3030876"/>
          </a:xfrm>
        </p:spPr>
      </p:pic>
      <p:sp>
        <p:nvSpPr>
          <p:cNvPr id="2" name="Text Placeholder 1">
            <a:extLst>
              <a:ext uri="{FF2B5EF4-FFF2-40B4-BE49-F238E27FC236}">
                <a16:creationId xmlns:a16="http://schemas.microsoft.com/office/drawing/2014/main" id="{81545D86-D92D-ED1B-BBC0-64DD59F5C7B6}"/>
              </a:ext>
            </a:extLst>
          </p:cNvPr>
          <p:cNvSpPr>
            <a:spLocks noGrp="1"/>
          </p:cNvSpPr>
          <p:nvPr>
            <p:ph type="body" sz="quarter" idx="13"/>
          </p:nvPr>
        </p:nvSpPr>
        <p:spPr>
          <a:xfrm>
            <a:off x="801385" y="534256"/>
            <a:ext cx="10695397" cy="780836"/>
          </a:xfrm>
        </p:spPr>
        <p:txBody>
          <a:bodyPr/>
          <a:lstStyle/>
          <a:p>
            <a:pPr marL="0" indent="0">
              <a:buNone/>
            </a:pPr>
            <a:r>
              <a:rPr lang="en-GB" sz="3600" b="1" dirty="0" err="1">
                <a:solidFill>
                  <a:schemeClr val="tx1"/>
                </a:solidFill>
              </a:rPr>
              <a:t>Shortlist.Me</a:t>
            </a:r>
            <a:r>
              <a:rPr lang="en-GB" sz="3600" b="1" dirty="0">
                <a:solidFill>
                  <a:schemeClr val="tx1"/>
                </a:solidFill>
              </a:rPr>
              <a:t> – video interviewing</a:t>
            </a:r>
          </a:p>
        </p:txBody>
      </p:sp>
      <p:sp>
        <p:nvSpPr>
          <p:cNvPr id="4" name="TextBox 3">
            <a:extLst>
              <a:ext uri="{FF2B5EF4-FFF2-40B4-BE49-F238E27FC236}">
                <a16:creationId xmlns:a16="http://schemas.microsoft.com/office/drawing/2014/main" id="{AA5C79A7-A2EA-A782-DCAD-C76B2EF606EF}"/>
              </a:ext>
            </a:extLst>
          </p:cNvPr>
          <p:cNvSpPr txBox="1"/>
          <p:nvPr/>
        </p:nvSpPr>
        <p:spPr>
          <a:xfrm>
            <a:off x="996593" y="5258334"/>
            <a:ext cx="1050018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hlinkClick r:id="rId3"/>
              </a:rPr>
              <a:t>Shortlist.Me - QMUL</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D296DFB6-9718-3CE7-F8CF-E784ABBAABC1}"/>
              </a:ext>
            </a:extLst>
          </p:cNvPr>
          <p:cNvSpPr txBox="1"/>
          <p:nvPr/>
        </p:nvSpPr>
        <p:spPr>
          <a:xfrm>
            <a:off x="3618534" y="6246994"/>
            <a:ext cx="3645295" cy="338554"/>
          </a:xfrm>
          <a:prstGeom prst="rect">
            <a:avLst/>
          </a:prstGeom>
          <a:noFill/>
        </p:spPr>
        <p:txBody>
          <a:bodyPr wrap="square" rtlCol="0">
            <a:spAutoFit/>
          </a:bodyPr>
          <a:lstStyle/>
          <a:p>
            <a:pPr algn="ctr"/>
            <a:r>
              <a:rPr lang="en-GB" sz="1600" b="1" dirty="0">
                <a:solidFill>
                  <a:schemeClr val="bg1"/>
                </a:solidFill>
              </a:rPr>
              <a:t>Institute of Dentistry </a:t>
            </a:r>
          </a:p>
        </p:txBody>
      </p:sp>
    </p:spTree>
    <p:extLst>
      <p:ext uri="{BB962C8B-B14F-4D97-AF65-F5344CB8AC3E}">
        <p14:creationId xmlns:p14="http://schemas.microsoft.com/office/powerpoint/2010/main" val="3896893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4498AC2-7C13-4FB5-E77D-C8524EF86625}"/>
              </a:ext>
            </a:extLst>
          </p:cNvPr>
          <p:cNvSpPr>
            <a:spLocks noGrp="1"/>
          </p:cNvSpPr>
          <p:nvPr>
            <p:ph sz="quarter" idx="10"/>
          </p:nvPr>
        </p:nvSpPr>
        <p:spPr/>
        <p:txBody>
          <a:bodyPr/>
          <a:lstStyle/>
          <a:p>
            <a:r>
              <a:rPr lang="en-GB"/>
              <a:t>Graduates First – Psychometric Tests</a:t>
            </a:r>
          </a:p>
        </p:txBody>
      </p:sp>
      <p:sp>
        <p:nvSpPr>
          <p:cNvPr id="6" name="Text Placeholder 5">
            <a:extLst>
              <a:ext uri="{FF2B5EF4-FFF2-40B4-BE49-F238E27FC236}">
                <a16:creationId xmlns:a16="http://schemas.microsoft.com/office/drawing/2014/main" id="{0B355434-7823-08D8-5DEF-AA68CA320A30}"/>
              </a:ext>
            </a:extLst>
          </p:cNvPr>
          <p:cNvSpPr>
            <a:spLocks noGrp="1"/>
          </p:cNvSpPr>
          <p:nvPr>
            <p:ph type="body" sz="quarter" idx="13"/>
          </p:nvPr>
        </p:nvSpPr>
        <p:spPr>
          <a:xfrm>
            <a:off x="248795" y="5346813"/>
            <a:ext cx="11562796" cy="338554"/>
          </a:xfrm>
        </p:spPr>
        <p:txBody>
          <a:bodyPr/>
          <a:lstStyle/>
          <a:p>
            <a:pPr marL="0" indent="0" algn="r">
              <a:buNone/>
            </a:pPr>
            <a:r>
              <a:rPr lang="en-GB" sz="1400" dirty="0">
                <a:hlinkClick r:id="rId2"/>
              </a:rPr>
              <a:t>Graduates First – QMUL </a:t>
            </a:r>
            <a:endParaRPr lang="en-GB" sz="1400" dirty="0"/>
          </a:p>
          <a:p>
            <a:pPr marL="0" indent="0" algn="r">
              <a:buNone/>
            </a:pPr>
            <a:endParaRPr lang="en-GB" sz="1400" dirty="0"/>
          </a:p>
        </p:txBody>
      </p:sp>
      <p:pic>
        <p:nvPicPr>
          <p:cNvPr id="8" name="Picture 7">
            <a:extLst>
              <a:ext uri="{FF2B5EF4-FFF2-40B4-BE49-F238E27FC236}">
                <a16:creationId xmlns:a16="http://schemas.microsoft.com/office/drawing/2014/main" id="{233E47A0-A1D5-8E17-4EEE-B861E7810FA4}"/>
              </a:ext>
            </a:extLst>
          </p:cNvPr>
          <p:cNvPicPr>
            <a:picLocks noChangeAspect="1"/>
          </p:cNvPicPr>
          <p:nvPr/>
        </p:nvPicPr>
        <p:blipFill>
          <a:blip r:embed="rId3"/>
          <a:stretch>
            <a:fillRect/>
          </a:stretch>
        </p:blipFill>
        <p:spPr>
          <a:xfrm>
            <a:off x="3107731" y="1322050"/>
            <a:ext cx="5844923" cy="3743949"/>
          </a:xfrm>
          <a:prstGeom prst="rect">
            <a:avLst/>
          </a:prstGeom>
        </p:spPr>
      </p:pic>
      <p:sp>
        <p:nvSpPr>
          <p:cNvPr id="2" name="TextBox 1">
            <a:extLst>
              <a:ext uri="{FF2B5EF4-FFF2-40B4-BE49-F238E27FC236}">
                <a16:creationId xmlns:a16="http://schemas.microsoft.com/office/drawing/2014/main" id="{B08F5192-8FAA-B13D-8252-23AC09D5AA42}"/>
              </a:ext>
            </a:extLst>
          </p:cNvPr>
          <p:cNvSpPr txBox="1"/>
          <p:nvPr/>
        </p:nvSpPr>
        <p:spPr>
          <a:xfrm>
            <a:off x="3618534" y="6246994"/>
            <a:ext cx="3645295" cy="338554"/>
          </a:xfrm>
          <a:prstGeom prst="rect">
            <a:avLst/>
          </a:prstGeom>
          <a:noFill/>
        </p:spPr>
        <p:txBody>
          <a:bodyPr wrap="square" rtlCol="0">
            <a:spAutoFit/>
          </a:bodyPr>
          <a:lstStyle/>
          <a:p>
            <a:pPr algn="ctr"/>
            <a:r>
              <a:rPr lang="en-GB" sz="1600" b="1" dirty="0">
                <a:solidFill>
                  <a:schemeClr val="bg1"/>
                </a:solidFill>
              </a:rPr>
              <a:t>Institute of Dentistry </a:t>
            </a:r>
          </a:p>
        </p:txBody>
      </p:sp>
    </p:spTree>
    <p:extLst>
      <p:ext uri="{BB962C8B-B14F-4D97-AF65-F5344CB8AC3E}">
        <p14:creationId xmlns:p14="http://schemas.microsoft.com/office/powerpoint/2010/main" val="2703751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E449ECD-CC1E-FA0F-487D-0D68FEDC6E90}"/>
              </a:ext>
            </a:extLst>
          </p:cNvPr>
          <p:cNvSpPr>
            <a:spLocks noGrp="1"/>
          </p:cNvSpPr>
          <p:nvPr>
            <p:ph sz="quarter" idx="10"/>
          </p:nvPr>
        </p:nvSpPr>
        <p:spPr/>
        <p:txBody>
          <a:bodyPr/>
          <a:lstStyle/>
          <a:p>
            <a:r>
              <a:rPr lang="en-US" sz="3600" dirty="0">
                <a:latin typeface="Arial"/>
                <a:cs typeface="Arial"/>
              </a:rPr>
              <a:t>A dedicated Careers Consultant for the </a:t>
            </a:r>
            <a:r>
              <a:rPr lang="en-US" sz="3600" dirty="0">
                <a:solidFill>
                  <a:srgbClr val="0D3273"/>
                </a:solidFill>
                <a:latin typeface="Arial"/>
                <a:cs typeface="Arial"/>
              </a:rPr>
              <a:t>Institute of Dentistry</a:t>
            </a:r>
            <a:endParaRPr lang="en-US" sz="3600" dirty="0">
              <a:latin typeface="Arial"/>
              <a:cs typeface="Arial"/>
            </a:endParaRPr>
          </a:p>
        </p:txBody>
      </p:sp>
      <p:sp>
        <p:nvSpPr>
          <p:cNvPr id="2" name="Text Placeholder 1">
            <a:extLst>
              <a:ext uri="{FF2B5EF4-FFF2-40B4-BE49-F238E27FC236}">
                <a16:creationId xmlns:a16="http://schemas.microsoft.com/office/drawing/2014/main" id="{4CCCC4E9-88E6-3208-0C23-1FD1C37C8DC3}"/>
              </a:ext>
            </a:extLst>
          </p:cNvPr>
          <p:cNvSpPr>
            <a:spLocks noGrp="1"/>
          </p:cNvSpPr>
          <p:nvPr>
            <p:ph type="body" sz="quarter" idx="13"/>
          </p:nvPr>
        </p:nvSpPr>
        <p:spPr>
          <a:xfrm>
            <a:off x="402720" y="2462439"/>
            <a:ext cx="5847205" cy="2190962"/>
          </a:xfrm>
        </p:spPr>
        <p:txBody>
          <a:bodyPr lIns="91440" tIns="45720" rIns="91440" bIns="45720" anchor="t"/>
          <a:lstStyle/>
          <a:p>
            <a:r>
              <a:rPr lang="en-US" sz="2400" b="1" dirty="0">
                <a:solidFill>
                  <a:schemeClr val="tx1"/>
                </a:solidFill>
                <a:latin typeface="+mn-lt"/>
                <a:cs typeface="Arial"/>
              </a:rPr>
              <a:t>Stefan Couch’s contact details</a:t>
            </a:r>
            <a:endParaRPr lang="en-US" sz="2400" b="1" dirty="0">
              <a:latin typeface="+mn-lt"/>
            </a:endParaRPr>
          </a:p>
          <a:p>
            <a:pPr marL="342900" indent="-342900">
              <a:buFont typeface="Arial" panose="020B0604020202020204" pitchFamily="34" charset="0"/>
              <a:buChar char="•"/>
            </a:pPr>
            <a:r>
              <a:rPr lang="en-US" sz="2400" dirty="0">
                <a:latin typeface="+mn-lt"/>
                <a:cs typeface="Arial"/>
                <a:hlinkClick r:id="rId2"/>
              </a:rPr>
              <a:t>stefan.couch@qmul.ac.uk</a:t>
            </a:r>
            <a:endParaRPr lang="en-US" sz="2400" dirty="0">
              <a:latin typeface="+mn-lt"/>
              <a:cs typeface="Arial"/>
            </a:endParaRPr>
          </a:p>
          <a:p>
            <a:pPr marL="342900" indent="-342900">
              <a:buFont typeface="Arial" panose="020B0604020202020204" pitchFamily="34" charset="0"/>
              <a:buChar char="•"/>
            </a:pPr>
            <a:r>
              <a:rPr lang="en-US" sz="2400" dirty="0">
                <a:latin typeface="+mn-lt"/>
                <a:hlinkClick r:id="rId3"/>
              </a:rPr>
              <a:t>Stefan Couch’s LinkedIn Page</a:t>
            </a:r>
            <a:endParaRPr lang="en-US" sz="2400" dirty="0">
              <a:latin typeface="+mn-lt"/>
            </a:endParaRPr>
          </a:p>
          <a:p>
            <a:pPr marL="342900" indent="-342900">
              <a:buFont typeface="Arial" panose="020B0604020202020204" pitchFamily="34" charset="0"/>
              <a:buChar char="•"/>
            </a:pPr>
            <a:r>
              <a:rPr lang="en-US" sz="2400" dirty="0">
                <a:solidFill>
                  <a:schemeClr val="tx1"/>
                </a:solidFill>
                <a:latin typeface="+mn-lt"/>
                <a:cs typeface="Arial"/>
              </a:rPr>
              <a:t>MS Teams chat</a:t>
            </a:r>
          </a:p>
          <a:p>
            <a:endParaRPr lang="en-US" sz="2400" b="1" dirty="0">
              <a:solidFill>
                <a:schemeClr val="tx1"/>
              </a:solidFill>
              <a:latin typeface="+mn-lt"/>
              <a:cs typeface="Arial"/>
            </a:endParaRPr>
          </a:p>
        </p:txBody>
      </p:sp>
      <p:pic>
        <p:nvPicPr>
          <p:cNvPr id="1028" name="Picture 4" descr="profile image">
            <a:extLst>
              <a:ext uri="{FF2B5EF4-FFF2-40B4-BE49-F238E27FC236}">
                <a16:creationId xmlns:a16="http://schemas.microsoft.com/office/drawing/2014/main" id="{08CD3022-E866-8CD7-C8DC-FD737AB73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864" y="1381026"/>
            <a:ext cx="4353788" cy="43537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FB24F2-35A8-9373-3D78-4CB1AFF6CD46}"/>
              </a:ext>
            </a:extLst>
          </p:cNvPr>
          <p:cNvSpPr txBox="1"/>
          <p:nvPr/>
        </p:nvSpPr>
        <p:spPr>
          <a:xfrm>
            <a:off x="3618534" y="6246994"/>
            <a:ext cx="3645295" cy="338554"/>
          </a:xfrm>
          <a:prstGeom prst="rect">
            <a:avLst/>
          </a:prstGeom>
          <a:noFill/>
        </p:spPr>
        <p:txBody>
          <a:bodyPr wrap="square" rtlCol="0">
            <a:spAutoFit/>
          </a:bodyPr>
          <a:lstStyle/>
          <a:p>
            <a:pPr algn="ctr"/>
            <a:r>
              <a:rPr lang="en-GB" sz="1600" b="1" dirty="0">
                <a:solidFill>
                  <a:schemeClr val="bg1"/>
                </a:solidFill>
              </a:rPr>
              <a:t>Institute of Dentistry </a:t>
            </a:r>
          </a:p>
        </p:txBody>
      </p:sp>
    </p:spTree>
    <p:extLst>
      <p:ext uri="{BB962C8B-B14F-4D97-AF65-F5344CB8AC3E}">
        <p14:creationId xmlns:p14="http://schemas.microsoft.com/office/powerpoint/2010/main" val="635331273"/>
      </p:ext>
    </p:extLst>
  </p:cSld>
  <p:clrMapOvr>
    <a:masterClrMapping/>
  </p:clrMapOvr>
  <mc:AlternateContent xmlns:mc="http://schemas.openxmlformats.org/markup-compatibility/2006" xmlns:p14="http://schemas.microsoft.com/office/powerpoint/2010/main">
    <mc:Choice Requires="p14">
      <p:transition spd="slow" p14:dur="2000" advTm="59021"/>
    </mc:Choice>
    <mc:Fallback xmlns="">
      <p:transition spd="slow" advTm="5902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E449ECD-CC1E-FA0F-487D-0D68FEDC6E90}"/>
              </a:ext>
            </a:extLst>
          </p:cNvPr>
          <p:cNvSpPr>
            <a:spLocks noGrp="1"/>
          </p:cNvSpPr>
          <p:nvPr>
            <p:ph sz="quarter" idx="10"/>
          </p:nvPr>
        </p:nvSpPr>
        <p:spPr/>
        <p:txBody>
          <a:bodyPr/>
          <a:lstStyle/>
          <a:p>
            <a:r>
              <a:rPr lang="en-US" sz="3600" dirty="0">
                <a:solidFill>
                  <a:schemeClr val="tx1"/>
                </a:solidFill>
                <a:latin typeface="Arial"/>
                <a:cs typeface="Arial"/>
              </a:rPr>
              <a:t>S</a:t>
            </a:r>
            <a:r>
              <a:rPr lang="en-US" sz="3600" b="1" dirty="0">
                <a:solidFill>
                  <a:schemeClr val="tx1"/>
                </a:solidFill>
                <a:latin typeface="Arial"/>
                <a:cs typeface="Arial"/>
              </a:rPr>
              <a:t>pecific career support</a:t>
            </a:r>
          </a:p>
        </p:txBody>
      </p:sp>
      <p:sp>
        <p:nvSpPr>
          <p:cNvPr id="2" name="Text Placeholder 1">
            <a:extLst>
              <a:ext uri="{FF2B5EF4-FFF2-40B4-BE49-F238E27FC236}">
                <a16:creationId xmlns:a16="http://schemas.microsoft.com/office/drawing/2014/main" id="{4CCCC4E9-88E6-3208-0C23-1FD1C37C8DC3}"/>
              </a:ext>
            </a:extLst>
          </p:cNvPr>
          <p:cNvSpPr>
            <a:spLocks noGrp="1"/>
          </p:cNvSpPr>
          <p:nvPr>
            <p:ph type="body" sz="quarter" idx="13"/>
          </p:nvPr>
        </p:nvSpPr>
        <p:spPr>
          <a:xfrm>
            <a:off x="248795" y="1216223"/>
            <a:ext cx="5969125" cy="4191847"/>
          </a:xfrm>
        </p:spPr>
        <p:txBody>
          <a:bodyPr lIns="91440" tIns="45720" rIns="91440" bIns="45720" anchor="t"/>
          <a:lstStyle/>
          <a:p>
            <a:r>
              <a:rPr lang="en-US" sz="2000" b="1" dirty="0">
                <a:solidFill>
                  <a:schemeClr val="tx1"/>
                </a:solidFill>
                <a:latin typeface="Arial"/>
                <a:cs typeface="Arial"/>
                <a:hlinkClick r:id="rId3"/>
              </a:rPr>
              <a:t>1:1 appointments</a:t>
            </a:r>
            <a:r>
              <a:rPr lang="en-US" sz="2000" i="1" dirty="0">
                <a:solidFill>
                  <a:schemeClr val="tx1"/>
                </a:solidFill>
                <a:latin typeface="Arial"/>
                <a:cs typeface="Arial"/>
              </a:rPr>
              <a:t> (with Stefan - in person or online)</a:t>
            </a:r>
          </a:p>
          <a:p>
            <a:pPr marL="1370965" lvl="1" indent="-457200">
              <a:buFont typeface="Wingdings" panose="05000000000000000000" pitchFamily="2" charset="2"/>
              <a:buChar char="q"/>
            </a:pPr>
            <a:r>
              <a:rPr lang="en-US" sz="2000" dirty="0">
                <a:solidFill>
                  <a:schemeClr val="tx1"/>
                </a:solidFill>
                <a:latin typeface="Arial"/>
                <a:cs typeface="Arial"/>
              </a:rPr>
              <a:t>30-minute Careers Guidance or Application Support</a:t>
            </a:r>
          </a:p>
          <a:p>
            <a:pPr marL="1370965" lvl="1" indent="-457200">
              <a:buFont typeface="Wingdings" panose="05000000000000000000" pitchFamily="2" charset="2"/>
              <a:buChar char="q"/>
            </a:pPr>
            <a:r>
              <a:rPr lang="en-US" sz="2000" dirty="0">
                <a:solidFill>
                  <a:schemeClr val="tx1"/>
                </a:solidFill>
                <a:latin typeface="Arial"/>
                <a:cs typeface="Arial"/>
              </a:rPr>
              <a:t>40-minute Practice Interview</a:t>
            </a:r>
          </a:p>
          <a:p>
            <a:r>
              <a:rPr lang="en-US" sz="2000" b="1" dirty="0">
                <a:solidFill>
                  <a:schemeClr val="tx1"/>
                </a:solidFill>
                <a:latin typeface="Arial"/>
                <a:cs typeface="Arial"/>
              </a:rPr>
              <a:t>‘Clinical Careers’ series </a:t>
            </a:r>
            <a:r>
              <a:rPr lang="en-US" sz="2000" i="1" dirty="0">
                <a:solidFill>
                  <a:schemeClr val="tx1"/>
                </a:solidFill>
                <a:latin typeface="Arial"/>
                <a:cs typeface="Arial"/>
              </a:rPr>
              <a:t>(online on a Wednesday afternoon - TBC)</a:t>
            </a:r>
            <a:endParaRPr lang="en-US" sz="2000" b="1" dirty="0">
              <a:solidFill>
                <a:schemeClr val="tx1"/>
              </a:solidFill>
              <a:latin typeface="Arial"/>
              <a:cs typeface="Arial"/>
            </a:endParaRPr>
          </a:p>
          <a:p>
            <a:pPr marL="1256665" lvl="1" indent="-342900"/>
            <a:r>
              <a:rPr lang="en-US" sz="2000" dirty="0">
                <a:solidFill>
                  <a:schemeClr val="tx1"/>
                </a:solidFill>
                <a:latin typeface="Arial"/>
                <a:cs typeface="Arial"/>
              </a:rPr>
              <a:t>Once or twice a semester.</a:t>
            </a:r>
          </a:p>
          <a:p>
            <a:pPr marL="1256665" lvl="1" indent="-342900"/>
            <a:r>
              <a:rPr lang="en-US" sz="2000" dirty="0">
                <a:solidFill>
                  <a:schemeClr val="tx1"/>
                </a:solidFill>
                <a:latin typeface="Arial"/>
                <a:cs typeface="Arial"/>
              </a:rPr>
              <a:t>A series of specific sessions for Medicine and Dental students will be available to join live.</a:t>
            </a:r>
          </a:p>
          <a:p>
            <a:pPr indent="-612"/>
            <a:r>
              <a:rPr lang="en-US" sz="2000" b="1" dirty="0">
                <a:solidFill>
                  <a:schemeClr val="tx1"/>
                </a:solidFill>
                <a:latin typeface="Arial"/>
                <a:cs typeface="Arial"/>
              </a:rPr>
              <a:t>Opportunity to </a:t>
            </a:r>
            <a:r>
              <a:rPr lang="en-US" sz="2000" b="1" dirty="0">
                <a:solidFill>
                  <a:schemeClr val="tx1"/>
                </a:solidFill>
                <a:latin typeface="Arial"/>
                <a:cs typeface="Arial"/>
                <a:hlinkClick r:id="rId4"/>
              </a:rPr>
              <a:t>gain a mentor</a:t>
            </a:r>
            <a:endParaRPr lang="en-US" sz="2000" b="1" dirty="0">
              <a:solidFill>
                <a:schemeClr val="tx1"/>
              </a:solidFill>
              <a:latin typeface="Arial"/>
              <a:cs typeface="Arial"/>
            </a:endParaRPr>
          </a:p>
          <a:p>
            <a:pPr marL="1256665" lvl="1" indent="-342900">
              <a:buFont typeface="Arial" panose="020B0604020202020204" pitchFamily="34" charset="0"/>
              <a:buChar char="•"/>
            </a:pPr>
            <a:r>
              <a:rPr lang="en-US" sz="2000" dirty="0">
                <a:solidFill>
                  <a:schemeClr val="tx1"/>
                </a:solidFill>
                <a:cs typeface="Arial"/>
                <a:hlinkClick r:id="rId5"/>
              </a:rPr>
              <a:t>Institute of Dentistry – QMUL Staff</a:t>
            </a:r>
            <a:endParaRPr lang="en-US" sz="2000" b="1" dirty="0">
              <a:solidFill>
                <a:schemeClr val="tx1"/>
              </a:solidFill>
              <a:latin typeface="Arial"/>
              <a:cs typeface="Arial"/>
            </a:endParaRPr>
          </a:p>
          <a:p>
            <a:pPr marL="342900" indent="-342900">
              <a:buFont typeface="Wingdings" panose="05000000000000000000" pitchFamily="2" charset="2"/>
              <a:buChar char="q"/>
            </a:pPr>
            <a:endParaRPr lang="en-US" sz="2000" dirty="0">
              <a:solidFill>
                <a:schemeClr val="tx1"/>
              </a:solidFill>
            </a:endParaRPr>
          </a:p>
          <a:p>
            <a:endParaRPr lang="en-US" sz="1000" b="1" dirty="0">
              <a:solidFill>
                <a:schemeClr val="tx1"/>
              </a:solidFill>
              <a:latin typeface="Arial"/>
              <a:cs typeface="Arial"/>
            </a:endParaRPr>
          </a:p>
        </p:txBody>
      </p:sp>
      <p:pic>
        <p:nvPicPr>
          <p:cNvPr id="7170" name="Picture 2" descr="378,300+ Dental Health Concept Stock Photos, Pictures &amp; Royalty-Free Images  - iStock">
            <a:extLst>
              <a:ext uri="{FF2B5EF4-FFF2-40B4-BE49-F238E27FC236}">
                <a16:creationId xmlns:a16="http://schemas.microsoft.com/office/drawing/2014/main" id="{909FEF31-B305-92E4-18BB-DBD424F6CFDF}"/>
              </a:ext>
            </a:extLst>
          </p:cNvPr>
          <p:cNvPicPr>
            <a:picLocks noGrp="1" noChangeAspect="1" noChangeArrowheads="1"/>
          </p:cNvPicPr>
          <p:nvPr>
            <p:ph type="pic" sz="quarter" idx="11"/>
          </p:nvPr>
        </p:nvPicPr>
        <p:blipFill>
          <a:blip r:embed="rId6">
            <a:extLst>
              <a:ext uri="{28A0092B-C50C-407E-A947-70E740481C1C}">
                <a14:useLocalDpi xmlns:a14="http://schemas.microsoft.com/office/drawing/2010/main" val="0"/>
              </a:ext>
            </a:extLst>
          </a:blip>
          <a:srcRect t="244" b="244"/>
          <a:stretch>
            <a:fillRect/>
          </a:stretch>
        </p:blipFill>
        <p:spPr bwMode="auto">
          <a:xfrm>
            <a:off x="6096000" y="1568450"/>
            <a:ext cx="5581650" cy="3721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C5186D-DD8E-3E16-63BA-08801B355E8E}"/>
              </a:ext>
            </a:extLst>
          </p:cNvPr>
          <p:cNvSpPr txBox="1"/>
          <p:nvPr/>
        </p:nvSpPr>
        <p:spPr>
          <a:xfrm>
            <a:off x="6030193" y="5334000"/>
            <a:ext cx="5581650" cy="307777"/>
          </a:xfrm>
          <a:prstGeom prst="rect">
            <a:avLst/>
          </a:prstGeom>
          <a:noFill/>
        </p:spPr>
        <p:txBody>
          <a:bodyPr wrap="square" rtlCol="0">
            <a:spAutoFit/>
          </a:bodyPr>
          <a:lstStyle/>
          <a:p>
            <a:pPr algn="ctr"/>
            <a:r>
              <a:rPr lang="en-GB" b="1" i="1" dirty="0">
                <a:solidFill>
                  <a:schemeClr val="tx1"/>
                </a:solidFill>
              </a:rPr>
              <a:t>Hopefully, you leave with lots of reassuring smiles!</a:t>
            </a:r>
          </a:p>
        </p:txBody>
      </p:sp>
      <p:sp>
        <p:nvSpPr>
          <p:cNvPr id="3" name="TextBox 2">
            <a:extLst>
              <a:ext uri="{FF2B5EF4-FFF2-40B4-BE49-F238E27FC236}">
                <a16:creationId xmlns:a16="http://schemas.microsoft.com/office/drawing/2014/main" id="{EC1E330E-39B4-7E6B-B274-6D1113CC10A8}"/>
              </a:ext>
            </a:extLst>
          </p:cNvPr>
          <p:cNvSpPr txBox="1"/>
          <p:nvPr/>
        </p:nvSpPr>
        <p:spPr>
          <a:xfrm>
            <a:off x="3618534" y="6246994"/>
            <a:ext cx="3645295" cy="338554"/>
          </a:xfrm>
          <a:prstGeom prst="rect">
            <a:avLst/>
          </a:prstGeom>
          <a:noFill/>
        </p:spPr>
        <p:txBody>
          <a:bodyPr wrap="square" rtlCol="0">
            <a:spAutoFit/>
          </a:bodyPr>
          <a:lstStyle/>
          <a:p>
            <a:pPr algn="ctr"/>
            <a:r>
              <a:rPr lang="en-GB" sz="1600" b="1" dirty="0">
                <a:solidFill>
                  <a:schemeClr val="bg1"/>
                </a:solidFill>
              </a:rPr>
              <a:t>Institute of Dentistry </a:t>
            </a:r>
          </a:p>
        </p:txBody>
      </p:sp>
    </p:spTree>
    <p:extLst>
      <p:ext uri="{BB962C8B-B14F-4D97-AF65-F5344CB8AC3E}">
        <p14:creationId xmlns:p14="http://schemas.microsoft.com/office/powerpoint/2010/main" val="181425024"/>
      </p:ext>
    </p:extLst>
  </p:cSld>
  <p:clrMapOvr>
    <a:masterClrMapping/>
  </p:clrMapOvr>
  <mc:AlternateContent xmlns:mc="http://schemas.openxmlformats.org/markup-compatibility/2006" xmlns:p14="http://schemas.microsoft.com/office/powerpoint/2010/main">
    <mc:Choice Requires="p14">
      <p:transition spd="slow" p14:dur="2000" advTm="297440"/>
    </mc:Choice>
    <mc:Fallback xmlns="">
      <p:transition spd="slow" advTm="29744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ost-Pandemic Healthcare Careers| Explore Health Careers">
            <a:extLst>
              <a:ext uri="{FF2B5EF4-FFF2-40B4-BE49-F238E27FC236}">
                <a16:creationId xmlns:a16="http://schemas.microsoft.com/office/drawing/2014/main" id="{CE972FA8-BB79-33D7-E305-C1159A63308A}"/>
              </a:ext>
            </a:extLst>
          </p:cNvPr>
          <p:cNvPicPr>
            <a:picLocks noGrp="1" noChangeAspect="1" noChangeArrowheads="1"/>
          </p:cNvPicPr>
          <p:nvPr>
            <p:ph type="pic" sz="quarter" idx="24"/>
          </p:nvPr>
        </p:nvPicPr>
        <p:blipFill>
          <a:blip r:embed="rId3">
            <a:extLst>
              <a:ext uri="{28A0092B-C50C-407E-A947-70E740481C1C}">
                <a14:useLocalDpi xmlns:a14="http://schemas.microsoft.com/office/drawing/2010/main" val="0"/>
              </a:ext>
            </a:extLst>
          </a:blip>
          <a:srcRect b="15764"/>
          <a:stretch/>
        </p:blipFill>
        <p:spPr bwMode="auto">
          <a:xfrm>
            <a:off x="3328827" y="1746137"/>
            <a:ext cx="8507575" cy="3744496"/>
          </a:xfrm>
          <a:prstGeom prst="rect">
            <a:avLst/>
          </a:prstGeom>
          <a:solidFill>
            <a:srgbClr val="FFFFFF"/>
          </a:solidFill>
        </p:spPr>
      </p:pic>
      <p:sp>
        <p:nvSpPr>
          <p:cNvPr id="4" name="Content Placeholder 3">
            <a:extLst>
              <a:ext uri="{FF2B5EF4-FFF2-40B4-BE49-F238E27FC236}">
                <a16:creationId xmlns:a16="http://schemas.microsoft.com/office/drawing/2014/main" id="{08E78161-766E-9083-FC0D-8BA52E8F710B}"/>
              </a:ext>
            </a:extLst>
          </p:cNvPr>
          <p:cNvSpPr>
            <a:spLocks noGrp="1"/>
          </p:cNvSpPr>
          <p:nvPr>
            <p:ph sz="quarter" idx="10"/>
          </p:nvPr>
        </p:nvSpPr>
        <p:spPr>
          <a:xfrm>
            <a:off x="248795" y="349862"/>
            <a:ext cx="11562796" cy="1381836"/>
          </a:xfrm>
        </p:spPr>
        <p:txBody>
          <a:bodyPr>
            <a:normAutofit/>
          </a:bodyPr>
          <a:lstStyle/>
          <a:p>
            <a:r>
              <a:rPr lang="en-US" b="1" kern="1200" dirty="0">
                <a:latin typeface="Arial" panose="020B0604020202020204" pitchFamily="34" charset="0"/>
                <a:ea typeface="+mn-ea"/>
                <a:cs typeface="Arial" panose="020B0604020202020204" pitchFamily="34" charset="0"/>
              </a:rPr>
              <a:t>What careers are directly related to you?</a:t>
            </a:r>
          </a:p>
          <a:p>
            <a:endParaRPr lang="en-US" b="1" kern="1200" dirty="0">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A9CEC260-C726-1FD9-B9B4-5D4BC59C09FF}"/>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spTree>
    <p:extLst>
      <p:ext uri="{BB962C8B-B14F-4D97-AF65-F5344CB8AC3E}">
        <p14:creationId xmlns:p14="http://schemas.microsoft.com/office/powerpoint/2010/main" val="216350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alternatives to medicine career"/>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a:solidFill>
                <a:prstClr val="black"/>
              </a:solidFill>
              <a:latin typeface="Arial" pitchFamily="34" charset="0"/>
              <a:ea typeface="ＭＳ Ｐゴシック" pitchFamily="34" charset="-128"/>
            </a:endParaRPr>
          </a:p>
        </p:txBody>
      </p:sp>
      <p:sp>
        <p:nvSpPr>
          <p:cNvPr id="7" name="Content Placeholder 6">
            <a:extLst>
              <a:ext uri="{FF2B5EF4-FFF2-40B4-BE49-F238E27FC236}">
                <a16:creationId xmlns:a16="http://schemas.microsoft.com/office/drawing/2014/main" id="{7300756F-2262-70ED-1939-472220CADE12}"/>
              </a:ext>
            </a:extLst>
          </p:cNvPr>
          <p:cNvSpPr>
            <a:spLocks noGrp="1"/>
          </p:cNvSpPr>
          <p:nvPr>
            <p:ph sz="quarter" idx="10"/>
          </p:nvPr>
        </p:nvSpPr>
        <p:spPr>
          <a:xfrm>
            <a:off x="248795" y="349862"/>
            <a:ext cx="11562796" cy="623915"/>
          </a:xfrm>
        </p:spPr>
        <p:txBody>
          <a:bodyPr/>
          <a:lstStyle/>
          <a:p>
            <a:r>
              <a:rPr lang="en-GB" sz="3600" b="1" dirty="0">
                <a:solidFill>
                  <a:srgbClr val="002060"/>
                </a:solidFill>
                <a:latin typeface="Arial" pitchFamily="34" charset="0"/>
                <a:ea typeface="ＭＳ Ｐゴシック" pitchFamily="34" charset="-128"/>
              </a:rPr>
              <a:t>Alternative dental </a:t>
            </a:r>
            <a:r>
              <a:rPr lang="en-GB" sz="3600" dirty="0">
                <a:solidFill>
                  <a:srgbClr val="002060"/>
                </a:solidFill>
                <a:ea typeface="ＭＳ Ｐゴシック" pitchFamily="34" charset="-128"/>
              </a:rPr>
              <a:t>career paths (portfolio careers)</a:t>
            </a:r>
            <a:endParaRPr lang="en-GB" sz="3600" b="1" dirty="0">
              <a:solidFill>
                <a:srgbClr val="002060"/>
              </a:solidFill>
              <a:latin typeface="Arial" pitchFamily="34" charset="0"/>
              <a:ea typeface="ＭＳ Ｐゴシック" pitchFamily="34" charset="-128"/>
            </a:endParaRPr>
          </a:p>
        </p:txBody>
      </p:sp>
      <p:sp>
        <p:nvSpPr>
          <p:cNvPr id="10" name="Text Placeholder 9">
            <a:extLst>
              <a:ext uri="{FF2B5EF4-FFF2-40B4-BE49-F238E27FC236}">
                <a16:creationId xmlns:a16="http://schemas.microsoft.com/office/drawing/2014/main" id="{E3938847-66EC-8163-42D7-7BA1D01E129F}"/>
              </a:ext>
            </a:extLst>
          </p:cNvPr>
          <p:cNvSpPr>
            <a:spLocks noGrp="1"/>
          </p:cNvSpPr>
          <p:nvPr>
            <p:ph type="body" sz="quarter" idx="13"/>
          </p:nvPr>
        </p:nvSpPr>
        <p:spPr>
          <a:xfrm>
            <a:off x="326920" y="1400023"/>
            <a:ext cx="5703273" cy="3128433"/>
          </a:xfrm>
        </p:spPr>
        <p:txBody>
          <a:bodyPr/>
          <a:lstStyle/>
          <a:p>
            <a:pPr marL="342900" indent="-342900" fontAlgn="base">
              <a:lnSpc>
                <a:spcPct val="150000"/>
              </a:lnSpc>
              <a:spcBef>
                <a:spcPct val="0"/>
              </a:spcBef>
              <a:spcAft>
                <a:spcPct val="0"/>
              </a:spcAft>
              <a:buFont typeface="Arial" panose="020B0604020202020204" pitchFamily="34" charset="0"/>
              <a:buChar char="•"/>
            </a:pPr>
            <a:r>
              <a:rPr lang="en-GB" sz="2400" dirty="0">
                <a:effectLst/>
              </a:rPr>
              <a:t>Oral and Maxillofacial Surgery</a:t>
            </a:r>
            <a:endParaRPr lang="en-GB" sz="2400" dirty="0">
              <a:solidFill>
                <a:srgbClr val="002060"/>
              </a:solidFill>
              <a:effectLst/>
              <a:ea typeface="ＭＳ Ｐゴシック" pitchFamily="34" charset="-128"/>
            </a:endParaRPr>
          </a:p>
          <a:p>
            <a:pPr marL="342900" indent="-342900" fontAlgn="base">
              <a:lnSpc>
                <a:spcPct val="150000"/>
              </a:lnSpc>
              <a:spcBef>
                <a:spcPct val="0"/>
              </a:spcBef>
              <a:spcAft>
                <a:spcPct val="0"/>
              </a:spcAft>
              <a:buFont typeface="Arial" panose="020B0604020202020204" pitchFamily="34" charset="0"/>
              <a:buChar char="•"/>
            </a:pPr>
            <a:r>
              <a:rPr lang="en-GB" sz="2400" dirty="0">
                <a:effectLst/>
              </a:rPr>
              <a:t>Orthodontics</a:t>
            </a:r>
            <a:endParaRPr lang="en-GB" sz="2400" dirty="0">
              <a:solidFill>
                <a:srgbClr val="002060"/>
              </a:solidFill>
              <a:ea typeface="ＭＳ Ｐゴシック" pitchFamily="34" charset="-128"/>
            </a:endParaRPr>
          </a:p>
          <a:p>
            <a:pPr marL="342900" indent="-342900" fontAlgn="base">
              <a:lnSpc>
                <a:spcPct val="150000"/>
              </a:lnSpc>
              <a:spcBef>
                <a:spcPct val="0"/>
              </a:spcBef>
              <a:spcAft>
                <a:spcPct val="0"/>
              </a:spcAft>
              <a:buFont typeface="Arial" panose="020B0604020202020204" pitchFamily="34" charset="0"/>
              <a:buChar char="•"/>
            </a:pPr>
            <a:r>
              <a:rPr lang="en-GB" sz="2400" dirty="0">
                <a:effectLst/>
              </a:rPr>
              <a:t>Oral Medicine </a:t>
            </a:r>
          </a:p>
          <a:p>
            <a:pPr marL="342900" indent="-342900" fontAlgn="base">
              <a:lnSpc>
                <a:spcPct val="150000"/>
              </a:lnSpc>
              <a:spcBef>
                <a:spcPct val="0"/>
              </a:spcBef>
              <a:spcAft>
                <a:spcPct val="0"/>
              </a:spcAft>
              <a:buFont typeface="Arial" panose="020B0604020202020204" pitchFamily="34" charset="0"/>
              <a:buChar char="•"/>
            </a:pPr>
            <a:r>
              <a:rPr lang="en-GB" sz="2400" dirty="0">
                <a:effectLst/>
              </a:rPr>
              <a:t>Academic and Research Careers </a:t>
            </a:r>
          </a:p>
          <a:p>
            <a:pPr marL="342900" indent="-342900" fontAlgn="base">
              <a:lnSpc>
                <a:spcPct val="150000"/>
              </a:lnSpc>
              <a:spcBef>
                <a:spcPct val="0"/>
              </a:spcBef>
              <a:spcAft>
                <a:spcPct val="0"/>
              </a:spcAft>
              <a:buFont typeface="Arial" panose="020B0604020202020204" pitchFamily="34" charset="0"/>
              <a:buChar char="•"/>
            </a:pPr>
            <a:r>
              <a:rPr lang="en-GB" sz="2400" dirty="0">
                <a:effectLst/>
              </a:rPr>
              <a:t>Dental Product Development</a:t>
            </a:r>
            <a:endParaRPr lang="en-GB" sz="2400" dirty="0"/>
          </a:p>
          <a:p>
            <a:pPr marL="342900" indent="-342900" fontAlgn="base">
              <a:lnSpc>
                <a:spcPct val="150000"/>
              </a:lnSpc>
              <a:spcBef>
                <a:spcPct val="0"/>
              </a:spcBef>
              <a:spcAft>
                <a:spcPct val="0"/>
              </a:spcAft>
              <a:buFont typeface="Arial" panose="020B0604020202020204" pitchFamily="34" charset="0"/>
              <a:buChar char="•"/>
            </a:pPr>
            <a:r>
              <a:rPr lang="en-GB" sz="2400" dirty="0">
                <a:effectLst/>
              </a:rPr>
              <a:t>Healthcare Management</a:t>
            </a:r>
          </a:p>
          <a:p>
            <a:pPr marL="342900" indent="-342900" fontAlgn="base">
              <a:lnSpc>
                <a:spcPct val="150000"/>
              </a:lnSpc>
              <a:spcBef>
                <a:spcPct val="0"/>
              </a:spcBef>
              <a:spcAft>
                <a:spcPct val="0"/>
              </a:spcAft>
              <a:buFont typeface="Arial" panose="020B0604020202020204" pitchFamily="34" charset="0"/>
              <a:buChar char="•"/>
            </a:pPr>
            <a:r>
              <a:rPr lang="en-GB" sz="2400" dirty="0">
                <a:effectLst/>
              </a:rPr>
              <a:t>Dental Hygiene or Therapy</a:t>
            </a:r>
            <a:endParaRPr lang="en-GB" sz="2400" dirty="0"/>
          </a:p>
        </p:txBody>
      </p:sp>
      <p:sp>
        <p:nvSpPr>
          <p:cNvPr id="11" name="Text Placeholder 10">
            <a:extLst>
              <a:ext uri="{FF2B5EF4-FFF2-40B4-BE49-F238E27FC236}">
                <a16:creationId xmlns:a16="http://schemas.microsoft.com/office/drawing/2014/main" id="{597BA7EC-63D8-30C5-238C-AD75EBB20BDF}"/>
              </a:ext>
            </a:extLst>
          </p:cNvPr>
          <p:cNvSpPr>
            <a:spLocks noGrp="1"/>
          </p:cNvSpPr>
          <p:nvPr>
            <p:ph type="body" sz="quarter" idx="14"/>
          </p:nvPr>
        </p:nvSpPr>
        <p:spPr>
          <a:xfrm>
            <a:off x="5952566" y="1400023"/>
            <a:ext cx="5859025" cy="4463747"/>
          </a:xfrm>
        </p:spPr>
        <p:txBody>
          <a:bodyPr/>
          <a:lstStyle/>
          <a:p>
            <a:pPr marL="342900" indent="-342900">
              <a:lnSpc>
                <a:spcPct val="100000"/>
              </a:lnSpc>
              <a:buFont typeface="Arial" panose="020B0604020202020204" pitchFamily="34" charset="0"/>
              <a:buChar char="•"/>
            </a:pPr>
            <a:r>
              <a:rPr lang="en-GB" sz="2400" dirty="0">
                <a:effectLst/>
              </a:rPr>
              <a:t>Consulting and Advisory Roles</a:t>
            </a:r>
          </a:p>
          <a:p>
            <a:pPr marL="342900" indent="-342900">
              <a:lnSpc>
                <a:spcPct val="100000"/>
              </a:lnSpc>
              <a:buFont typeface="Arial" panose="020B0604020202020204" pitchFamily="34" charset="0"/>
              <a:buChar char="•"/>
            </a:pPr>
            <a:r>
              <a:rPr lang="en-GB" sz="2400" dirty="0">
                <a:effectLst/>
              </a:rPr>
              <a:t>Forensic Dentistry</a:t>
            </a:r>
          </a:p>
          <a:p>
            <a:pPr marL="342900" indent="-342900">
              <a:lnSpc>
                <a:spcPct val="100000"/>
              </a:lnSpc>
              <a:buFont typeface="Arial" panose="020B0604020202020204" pitchFamily="34" charset="0"/>
              <a:buChar char="•"/>
            </a:pPr>
            <a:r>
              <a:rPr lang="en-GB" sz="2400" dirty="0">
                <a:effectLst/>
              </a:rPr>
              <a:t>Medical Writing and Communication</a:t>
            </a:r>
          </a:p>
          <a:p>
            <a:pPr marL="342900" indent="-342900">
              <a:lnSpc>
                <a:spcPct val="100000"/>
              </a:lnSpc>
              <a:buFont typeface="Arial" panose="020B0604020202020204" pitchFamily="34" charset="0"/>
              <a:buChar char="•"/>
            </a:pPr>
            <a:r>
              <a:rPr lang="en-GB" sz="2400" dirty="0">
                <a:effectLst/>
              </a:rPr>
              <a:t>Dental Sales and Marketing  </a:t>
            </a:r>
          </a:p>
          <a:p>
            <a:pPr marL="342900" indent="-342900">
              <a:lnSpc>
                <a:spcPct val="100000"/>
              </a:lnSpc>
              <a:buFont typeface="Arial" panose="020B0604020202020204" pitchFamily="34" charset="0"/>
              <a:buChar char="•"/>
            </a:pPr>
            <a:r>
              <a:rPr lang="en-GB" sz="2400" dirty="0">
                <a:effectLst/>
              </a:rPr>
              <a:t>Healthcare Policy and Advocacy </a:t>
            </a:r>
          </a:p>
          <a:p>
            <a:pPr marL="342900" indent="-342900">
              <a:lnSpc>
                <a:spcPct val="100000"/>
              </a:lnSpc>
              <a:buFont typeface="Arial" panose="020B0604020202020204" pitchFamily="34" charset="0"/>
              <a:buChar char="•"/>
            </a:pPr>
            <a:r>
              <a:rPr lang="en-GB" sz="2400" dirty="0">
                <a:effectLst/>
              </a:rPr>
              <a:t>Global Health Initiatives</a:t>
            </a:r>
          </a:p>
          <a:p>
            <a:pPr marL="342900" indent="-342900">
              <a:lnSpc>
                <a:spcPct val="100000"/>
              </a:lnSpc>
              <a:buFont typeface="Arial" panose="020B0604020202020204" pitchFamily="34" charset="0"/>
              <a:buChar char="•"/>
            </a:pPr>
            <a:r>
              <a:rPr lang="en-GB" sz="2400" b="1" dirty="0">
                <a:effectLst/>
              </a:rPr>
              <a:t>Entrepreneurship  </a:t>
            </a:r>
          </a:p>
          <a:p>
            <a:pPr marL="342900" indent="-342900">
              <a:lnSpc>
                <a:spcPct val="100000"/>
              </a:lnSpc>
              <a:buFont typeface="Arial" panose="020B0604020202020204" pitchFamily="34" charset="0"/>
              <a:buChar char="•"/>
            </a:pPr>
            <a:r>
              <a:rPr lang="en-GB" sz="2400" dirty="0">
                <a:effectLst/>
              </a:rPr>
              <a:t>Healthcare Informatics</a:t>
            </a:r>
            <a:endParaRPr lang="en-GB" sz="2400" dirty="0">
              <a:solidFill>
                <a:srgbClr val="002060"/>
              </a:solidFill>
            </a:endParaRPr>
          </a:p>
        </p:txBody>
      </p:sp>
      <p:sp>
        <p:nvSpPr>
          <p:cNvPr id="3" name="TextBox 2">
            <a:extLst>
              <a:ext uri="{FF2B5EF4-FFF2-40B4-BE49-F238E27FC236}">
                <a16:creationId xmlns:a16="http://schemas.microsoft.com/office/drawing/2014/main" id="{710C841E-0277-4CC9-CBE1-1E6469C2A077}"/>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spTree>
    <p:extLst>
      <p:ext uri="{BB962C8B-B14F-4D97-AF65-F5344CB8AC3E}">
        <p14:creationId xmlns:p14="http://schemas.microsoft.com/office/powerpoint/2010/main" val="347173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BD1C43-3C32-4118-A7E0-EE371CE878B7}"/>
              </a:ext>
            </a:extLst>
          </p:cNvPr>
          <p:cNvSpPr>
            <a:spLocks noGrp="1"/>
          </p:cNvSpPr>
          <p:nvPr>
            <p:ph sz="quarter" idx="10"/>
          </p:nvPr>
        </p:nvSpPr>
        <p:spPr>
          <a:xfrm>
            <a:off x="695699" y="204411"/>
            <a:ext cx="6918819" cy="689072"/>
          </a:xfrm>
        </p:spPr>
        <p:txBody>
          <a:bodyPr lIns="121920" tIns="60960" rIns="121920" bIns="60960" anchor="t"/>
          <a:lstStyle/>
          <a:p>
            <a:pPr>
              <a:lnSpc>
                <a:spcPct val="100000"/>
              </a:lnSpc>
              <a:spcBef>
                <a:spcPts val="0"/>
              </a:spcBef>
              <a:spcAft>
                <a:spcPts val="400"/>
              </a:spcAft>
            </a:pPr>
            <a:r>
              <a:rPr lang="en-GB" sz="3600" dirty="0">
                <a:solidFill>
                  <a:schemeClr val="tx1"/>
                </a:solidFill>
                <a:latin typeface="Arial"/>
                <a:cs typeface="Arial"/>
              </a:rPr>
              <a:t>Enterprise</a:t>
            </a:r>
            <a:endParaRPr lang="en-GB" sz="3600" dirty="0">
              <a:solidFill>
                <a:schemeClr val="tx1"/>
              </a:solidFill>
            </a:endParaRPr>
          </a:p>
        </p:txBody>
      </p:sp>
      <p:sp>
        <p:nvSpPr>
          <p:cNvPr id="4" name="TextBox 3">
            <a:extLst>
              <a:ext uri="{FF2B5EF4-FFF2-40B4-BE49-F238E27FC236}">
                <a16:creationId xmlns:a16="http://schemas.microsoft.com/office/drawing/2014/main" id="{46EF8C95-5253-455C-A089-DF1AF866EBD0}"/>
              </a:ext>
            </a:extLst>
          </p:cNvPr>
          <p:cNvSpPr txBox="1"/>
          <p:nvPr/>
        </p:nvSpPr>
        <p:spPr>
          <a:xfrm>
            <a:off x="165934" y="1550662"/>
            <a:ext cx="6918817" cy="418576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457189" indent="-457189" defTabSz="914354">
              <a:buClrTx/>
              <a:buFont typeface="Symbol,Sans-Serif" panose="05050102010706020507" pitchFamily="18" charset="2"/>
              <a:buChar char=""/>
            </a:pPr>
            <a:r>
              <a:rPr lang="en-GB" sz="2400" b="1" kern="1200" dirty="0">
                <a:solidFill>
                  <a:srgbClr val="21386A"/>
                </a:solidFill>
                <a:ea typeface="+mn-lt"/>
                <a:cs typeface="Calibri"/>
              </a:rPr>
              <a:t>QHack: </a:t>
            </a:r>
            <a:r>
              <a:rPr lang="en-GB" sz="2400" kern="1200" dirty="0">
                <a:solidFill>
                  <a:srgbClr val="21386A"/>
                </a:solidFill>
                <a:ea typeface="+mn-lt"/>
                <a:cs typeface="Calibri"/>
              </a:rPr>
              <a:t>Develop your entrepreneurial skillset in our weekend boot camp </a:t>
            </a:r>
            <a:r>
              <a:rPr lang="en-GB" sz="2400" i="1" kern="1200" dirty="0">
                <a:solidFill>
                  <a:srgbClr val="21386A"/>
                </a:solidFill>
                <a:ea typeface="+mn-lt"/>
                <a:cs typeface="Calibri"/>
              </a:rPr>
              <a:t>(includes business mentors and competition judges)</a:t>
            </a:r>
          </a:p>
          <a:p>
            <a:pPr marL="457189" indent="-457189" defTabSz="914354">
              <a:buClrTx/>
              <a:buFont typeface="Symbol,Sans-Serif" panose="05050102010706020507" pitchFamily="18" charset="2"/>
              <a:buChar char=""/>
            </a:pPr>
            <a:r>
              <a:rPr lang="en-GB" sz="2400" b="1" kern="1200" dirty="0" err="1">
                <a:solidFill>
                  <a:srgbClr val="21386A"/>
                </a:solidFill>
                <a:ea typeface="Calibri" panose="020F0502020204030204" pitchFamily="34" charset="0"/>
                <a:cs typeface="Calibri"/>
              </a:rPr>
              <a:t>QIncubator</a:t>
            </a:r>
            <a:r>
              <a:rPr lang="en-GB" sz="2400" b="1" kern="1200" dirty="0">
                <a:solidFill>
                  <a:srgbClr val="21386A"/>
                </a:solidFill>
                <a:ea typeface="Calibri" panose="020F0502020204030204" pitchFamily="34" charset="0"/>
                <a:cs typeface="Calibri"/>
              </a:rPr>
              <a:t>: </a:t>
            </a:r>
            <a:r>
              <a:rPr lang="en-GB" sz="2400" kern="1200" dirty="0">
                <a:solidFill>
                  <a:srgbClr val="21386A"/>
                </a:solidFill>
                <a:ea typeface="Calibri" panose="020F0502020204030204" pitchFamily="34" charset="0"/>
                <a:cs typeface="Calibri"/>
              </a:rPr>
              <a:t>Test your business idea in our 8-week programme </a:t>
            </a:r>
          </a:p>
          <a:p>
            <a:pPr marL="457189" indent="-457189" defTabSz="914354">
              <a:buClrTx/>
              <a:buFont typeface="Symbol" panose="05050102010706020507" pitchFamily="18" charset="2"/>
              <a:buChar char=""/>
            </a:pPr>
            <a:r>
              <a:rPr lang="en-GB" sz="2400" b="1" kern="1200" dirty="0">
                <a:solidFill>
                  <a:srgbClr val="21386A"/>
                </a:solidFill>
                <a:ea typeface="Calibri" panose="020F0502020204030204" pitchFamily="34" charset="0"/>
                <a:cs typeface="Calibri"/>
              </a:rPr>
              <a:t>Funding awards:</a:t>
            </a:r>
          </a:p>
          <a:p>
            <a:pPr marL="838168" lvl="1" indent="-380990" defTabSz="914354">
              <a:buClrTx/>
              <a:buFont typeface="Courier New" panose="02070309020205020404" pitchFamily="49" charset="0"/>
              <a:buChar char="o"/>
            </a:pPr>
            <a:r>
              <a:rPr lang="en-GB" sz="2400" b="1" kern="1200" dirty="0">
                <a:solidFill>
                  <a:srgbClr val="21386A"/>
                </a:solidFill>
                <a:ea typeface="Calibri" panose="020F0502020204030204" pitchFamily="34" charset="0"/>
                <a:cs typeface="Calibri"/>
              </a:rPr>
              <a:t>Try It </a:t>
            </a:r>
            <a:r>
              <a:rPr lang="en-GB" sz="2400" kern="1200" dirty="0">
                <a:solidFill>
                  <a:srgbClr val="21386A"/>
                </a:solidFill>
                <a:ea typeface="Calibri" panose="020F0502020204030204" pitchFamily="34" charset="0"/>
                <a:cs typeface="Calibri"/>
              </a:rPr>
              <a:t>– £500 to test an idea </a:t>
            </a:r>
          </a:p>
          <a:p>
            <a:pPr marL="838168" lvl="1" indent="-380990" defTabSz="914354">
              <a:buClrTx/>
              <a:buFont typeface="Courier New" panose="02070309020205020404" pitchFamily="49" charset="0"/>
              <a:buChar char="o"/>
            </a:pPr>
            <a:r>
              <a:rPr lang="en-GB" sz="2400" b="1" kern="1200" dirty="0">
                <a:solidFill>
                  <a:srgbClr val="21386A"/>
                </a:solidFill>
                <a:ea typeface="Calibri" panose="020F0502020204030204" pitchFamily="34" charset="0"/>
                <a:cs typeface="Calibri"/>
              </a:rPr>
              <a:t>Build It </a:t>
            </a:r>
            <a:r>
              <a:rPr lang="en-GB" sz="2400" kern="1200" dirty="0">
                <a:solidFill>
                  <a:srgbClr val="21386A"/>
                </a:solidFill>
                <a:ea typeface="Calibri" panose="020F0502020204030204" pitchFamily="34" charset="0"/>
                <a:cs typeface="Calibri"/>
              </a:rPr>
              <a:t>– up to £10,000 to build a product</a:t>
            </a:r>
          </a:p>
          <a:p>
            <a:pPr marL="838168" lvl="1" indent="-380990" defTabSz="914354">
              <a:buClrTx/>
              <a:buFont typeface="Courier New" panose="02070309020205020404" pitchFamily="49" charset="0"/>
              <a:buChar char="o"/>
            </a:pPr>
            <a:r>
              <a:rPr lang="en-GB" sz="2400" b="1" kern="1200" dirty="0">
                <a:solidFill>
                  <a:srgbClr val="21386A"/>
                </a:solidFill>
                <a:ea typeface="Calibri" panose="020F0502020204030204" pitchFamily="34" charset="0"/>
                <a:cs typeface="Calibri"/>
              </a:rPr>
              <a:t>Launch It </a:t>
            </a:r>
            <a:r>
              <a:rPr lang="en-GB" sz="2400" kern="1200" dirty="0">
                <a:solidFill>
                  <a:srgbClr val="21386A"/>
                </a:solidFill>
                <a:ea typeface="Calibri" panose="020F0502020204030204" pitchFamily="34" charset="0"/>
                <a:cs typeface="Calibri"/>
              </a:rPr>
              <a:t>– up to £3,000 to launch a business</a:t>
            </a:r>
          </a:p>
          <a:p>
            <a:pPr marL="838168" lvl="1" indent="-380990" defTabSz="914354">
              <a:buClrTx/>
              <a:buFont typeface="Courier New" panose="02070309020205020404" pitchFamily="49" charset="0"/>
              <a:buChar char="o"/>
            </a:pPr>
            <a:r>
              <a:rPr lang="en-GB" sz="2400" b="1" kern="1200" dirty="0">
                <a:solidFill>
                  <a:srgbClr val="21386A"/>
                </a:solidFill>
                <a:ea typeface="Calibri" panose="020F0502020204030204" pitchFamily="34" charset="0"/>
                <a:cs typeface="Calibri"/>
              </a:rPr>
              <a:t>Grow It </a:t>
            </a:r>
            <a:r>
              <a:rPr lang="en-GB" sz="2400" kern="1200" dirty="0">
                <a:solidFill>
                  <a:srgbClr val="21386A"/>
                </a:solidFill>
                <a:ea typeface="Calibri" panose="020F0502020204030204" pitchFamily="34" charset="0"/>
                <a:cs typeface="Calibri"/>
              </a:rPr>
              <a:t>– up to £5,000 to grow a business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664"/>
          <a:stretch/>
        </p:blipFill>
        <p:spPr>
          <a:xfrm>
            <a:off x="7219576" y="0"/>
            <a:ext cx="4972424" cy="5964517"/>
          </a:xfrm>
          <a:prstGeom prst="rect">
            <a:avLst/>
          </a:prstGeom>
        </p:spPr>
      </p:pic>
      <p:pic>
        <p:nvPicPr>
          <p:cNvPr id="3" name="Picture 2" descr="A light bulb with a gear inside&#10;&#10;Description automatically generated">
            <a:extLst>
              <a:ext uri="{FF2B5EF4-FFF2-40B4-BE49-F238E27FC236}">
                <a16:creationId xmlns:a16="http://schemas.microsoft.com/office/drawing/2014/main" id="{BEC28562-DA66-F4D3-D59C-9DA0AC275C9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853" y="222923"/>
            <a:ext cx="670560" cy="670560"/>
          </a:xfrm>
          <a:prstGeom prst="rect">
            <a:avLst/>
          </a:prstGeom>
          <a:noFill/>
          <a:ln>
            <a:noFill/>
          </a:ln>
        </p:spPr>
      </p:pic>
      <p:sp>
        <p:nvSpPr>
          <p:cNvPr id="6" name="TextBox 5">
            <a:extLst>
              <a:ext uri="{FF2B5EF4-FFF2-40B4-BE49-F238E27FC236}">
                <a16:creationId xmlns:a16="http://schemas.microsoft.com/office/drawing/2014/main" id="{AC482DE1-0E4B-E11B-B7C6-1A6184CBF23A}"/>
              </a:ext>
            </a:extLst>
          </p:cNvPr>
          <p:cNvSpPr txBox="1"/>
          <p:nvPr/>
        </p:nvSpPr>
        <p:spPr>
          <a:xfrm>
            <a:off x="3348529" y="406771"/>
            <a:ext cx="3802744" cy="830997"/>
          </a:xfrm>
          <a:prstGeom prst="rect">
            <a:avLst/>
          </a:prstGeom>
          <a:noFill/>
        </p:spPr>
        <p:txBody>
          <a:bodyPr wrap="square" rtlCol="0">
            <a:spAutoFit/>
          </a:bodyPr>
          <a:lstStyle/>
          <a:p>
            <a:pPr algn="ctr" defTabSz="914354">
              <a:buClrTx/>
            </a:pPr>
            <a:r>
              <a:rPr lang="en-US" sz="1600" kern="1200" dirty="0">
                <a:solidFill>
                  <a:srgbClr val="21386A"/>
                </a:solidFill>
                <a:highlight>
                  <a:srgbClr val="F5F5F5"/>
                </a:highlight>
                <a:latin typeface="Arial" panose="020B0604020202020204" pitchFamily="34" charset="0"/>
                <a:ea typeface="+mn-ea"/>
                <a:cs typeface="+mn-cs"/>
              </a:rPr>
              <a:t>Contact: David Tomas-Merrills</a:t>
            </a:r>
          </a:p>
          <a:p>
            <a:pPr algn="ctr" defTabSz="914354">
              <a:buClrTx/>
            </a:pPr>
            <a:r>
              <a:rPr lang="en-US" sz="1600" u="sng" kern="1200" dirty="0">
                <a:solidFill>
                  <a:srgbClr val="E6007E"/>
                </a:solidFill>
                <a:highlight>
                  <a:srgbClr val="F5F5F5"/>
                </a:highlight>
                <a:latin typeface="Arial" panose="020B0604020202020204" pitchFamily="34" charset="0"/>
                <a:ea typeface="+mn-ea"/>
                <a:cs typeface="+mn-cs"/>
                <a:hlinkClick r:id="rId5"/>
              </a:rPr>
              <a:t>d.tomas-merrills@qmul.ac.uk</a:t>
            </a:r>
            <a:r>
              <a:rPr lang="en-US" sz="1600" kern="1200" dirty="0">
                <a:solidFill>
                  <a:srgbClr val="21386A"/>
                </a:solidFill>
                <a:highlight>
                  <a:srgbClr val="F5F5F5"/>
                </a:highlight>
                <a:latin typeface="Arial" panose="020B0604020202020204" pitchFamily="34" charset="0"/>
                <a:ea typeface="+mn-ea"/>
                <a:cs typeface="+mn-cs"/>
              </a:rPr>
              <a:t>  </a:t>
            </a:r>
          </a:p>
          <a:p>
            <a:pPr algn="ctr" defTabSz="914354">
              <a:buClrTx/>
            </a:pPr>
            <a:r>
              <a:rPr lang="en-US" sz="1600" u="sng" kern="1200" dirty="0">
                <a:solidFill>
                  <a:srgbClr val="E6007E"/>
                </a:solidFill>
                <a:highlight>
                  <a:srgbClr val="F5F5F5"/>
                </a:highlight>
                <a:latin typeface="Arial" panose="020B0604020202020204" pitchFamily="34" charset="0"/>
                <a:ea typeface="+mn-ea"/>
                <a:cs typeface="+mn-cs"/>
                <a:hlinkClick r:id="rId6"/>
              </a:rPr>
              <a:t>enterprise@qmul.ac.uk</a:t>
            </a:r>
            <a:r>
              <a:rPr lang="en-US" sz="1600" kern="1200" dirty="0">
                <a:solidFill>
                  <a:srgbClr val="21386A"/>
                </a:solidFill>
                <a:highlight>
                  <a:srgbClr val="F5F5F5"/>
                </a:highlight>
                <a:latin typeface="Arial" panose="020B0604020202020204" pitchFamily="34" charset="0"/>
                <a:ea typeface="+mn-ea"/>
                <a:cs typeface="+mn-cs"/>
              </a:rPr>
              <a:t>   </a:t>
            </a:r>
            <a:endParaRPr lang="en-GB" sz="1600" kern="1200" dirty="0">
              <a:solidFill>
                <a:srgbClr val="21386A"/>
              </a:solidFill>
              <a:ea typeface="+mn-ea"/>
              <a:cs typeface="+mn-cs"/>
            </a:endParaRPr>
          </a:p>
        </p:txBody>
      </p:sp>
      <p:sp>
        <p:nvSpPr>
          <p:cNvPr id="7" name="TextBox 6">
            <a:extLst>
              <a:ext uri="{FF2B5EF4-FFF2-40B4-BE49-F238E27FC236}">
                <a16:creationId xmlns:a16="http://schemas.microsoft.com/office/drawing/2014/main" id="{9B5582F6-7E79-DA07-37A4-88073FAF19CA}"/>
              </a:ext>
            </a:extLst>
          </p:cNvPr>
          <p:cNvSpPr txBox="1"/>
          <p:nvPr/>
        </p:nvSpPr>
        <p:spPr>
          <a:xfrm>
            <a:off x="3618534" y="6246994"/>
            <a:ext cx="3645295" cy="338554"/>
          </a:xfrm>
          <a:prstGeom prst="rect">
            <a:avLst/>
          </a:prstGeom>
          <a:noFill/>
        </p:spPr>
        <p:txBody>
          <a:bodyPr wrap="square" rtlCol="0">
            <a:spAutoFit/>
          </a:bodyPr>
          <a:lstStyle/>
          <a:p>
            <a:pPr algn="ctr"/>
            <a:r>
              <a:rPr lang="en-GB" sz="1600" b="1" dirty="0">
                <a:solidFill>
                  <a:schemeClr val="bg1"/>
                </a:solidFill>
              </a:rPr>
              <a:t>Institute of Dentistry </a:t>
            </a:r>
          </a:p>
        </p:txBody>
      </p:sp>
    </p:spTree>
    <p:extLst>
      <p:ext uri="{BB962C8B-B14F-4D97-AF65-F5344CB8AC3E}">
        <p14:creationId xmlns:p14="http://schemas.microsoft.com/office/powerpoint/2010/main" val="2976507406"/>
      </p:ext>
    </p:extLst>
  </p:cSld>
  <p:clrMapOvr>
    <a:masterClrMapping/>
  </p:clrMapOvr>
  <mc:AlternateContent xmlns:mc="http://schemas.openxmlformats.org/markup-compatibility/2006" xmlns:p14="http://schemas.microsoft.com/office/powerpoint/2010/main">
    <mc:Choice Requires="p14">
      <p:transition spd="slow" p14:dur="2000" advTm="112502"/>
    </mc:Choice>
    <mc:Fallback xmlns="">
      <p:transition spd="slow" advTm="11250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AI-generated content may be incorrect.">
            <a:extLst>
              <a:ext uri="{FF2B5EF4-FFF2-40B4-BE49-F238E27FC236}">
                <a16:creationId xmlns:a16="http://schemas.microsoft.com/office/drawing/2014/main" id="{F667B8B1-DA46-C821-0F58-8ECC04C602BA}"/>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4058045" y="246951"/>
            <a:ext cx="4075909" cy="5434755"/>
          </a:xfrm>
          <a:prstGeom prst="rect">
            <a:avLst/>
          </a:prstGeom>
          <a:noFill/>
          <a:ln>
            <a:noFill/>
          </a:ln>
        </p:spPr>
      </p:pic>
      <p:sp>
        <p:nvSpPr>
          <p:cNvPr id="5" name="TextBox 4">
            <a:extLst>
              <a:ext uri="{FF2B5EF4-FFF2-40B4-BE49-F238E27FC236}">
                <a16:creationId xmlns:a16="http://schemas.microsoft.com/office/drawing/2014/main" id="{980D13BF-D54A-C877-F858-B393772E493B}"/>
              </a:ext>
            </a:extLst>
          </p:cNvPr>
          <p:cNvSpPr txBox="1"/>
          <p:nvPr/>
        </p:nvSpPr>
        <p:spPr>
          <a:xfrm>
            <a:off x="351692" y="602901"/>
            <a:ext cx="3004457" cy="3693319"/>
          </a:xfrm>
          <a:prstGeom prst="rect">
            <a:avLst/>
          </a:prstGeom>
          <a:noFill/>
        </p:spPr>
        <p:txBody>
          <a:bodyPr wrap="square" rtlCol="0">
            <a:spAutoFit/>
          </a:bodyPr>
          <a:lstStyle/>
          <a:p>
            <a:r>
              <a:rPr lang="en-GB" sz="1800" b="1" dirty="0">
                <a:solidFill>
                  <a:schemeClr val="tx1"/>
                </a:solidFill>
                <a:hlinkClick r:id="rId4"/>
              </a:rPr>
              <a:t>Florence Mai</a:t>
            </a:r>
            <a:endParaRPr lang="en-GB" sz="1800" b="1" dirty="0">
              <a:solidFill>
                <a:schemeClr val="tx1"/>
              </a:solidFill>
            </a:endParaRPr>
          </a:p>
          <a:p>
            <a:endParaRPr lang="en-GB" sz="1800" dirty="0">
              <a:solidFill>
                <a:schemeClr val="tx1"/>
              </a:solidFill>
            </a:endParaRPr>
          </a:p>
          <a:p>
            <a:r>
              <a:rPr lang="en-GB" sz="1800" dirty="0">
                <a:solidFill>
                  <a:schemeClr val="tx1"/>
                </a:solidFill>
              </a:rPr>
              <a:t>BDS graduate (S24)</a:t>
            </a:r>
          </a:p>
          <a:p>
            <a:endParaRPr lang="en-GB" sz="1800" dirty="0">
              <a:solidFill>
                <a:schemeClr val="tx1"/>
              </a:solidFill>
            </a:endParaRPr>
          </a:p>
          <a:p>
            <a:r>
              <a:rPr lang="en-GB" sz="1800" dirty="0">
                <a:solidFill>
                  <a:schemeClr val="tx1"/>
                </a:solidFill>
              </a:rPr>
              <a:t>QIncubator Spring 25 - placed</a:t>
            </a:r>
          </a:p>
          <a:p>
            <a:endParaRPr lang="en-GB" sz="1800" dirty="0">
              <a:solidFill>
                <a:schemeClr val="tx1"/>
              </a:solidFill>
            </a:endParaRPr>
          </a:p>
          <a:p>
            <a:r>
              <a:rPr lang="en-GB" sz="1800" dirty="0">
                <a:solidFill>
                  <a:schemeClr val="tx1"/>
                </a:solidFill>
              </a:rPr>
              <a:t>Build It Award Summer 25 – shortlisted</a:t>
            </a:r>
          </a:p>
          <a:p>
            <a:endParaRPr lang="en-GB" sz="1800" dirty="0">
              <a:solidFill>
                <a:schemeClr val="tx1"/>
              </a:solidFill>
            </a:endParaRPr>
          </a:p>
          <a:p>
            <a:r>
              <a:rPr lang="en-GB" sz="1800" dirty="0">
                <a:solidFill>
                  <a:schemeClr val="tx1"/>
                </a:solidFill>
              </a:rPr>
              <a:t>NATTURA </a:t>
            </a:r>
          </a:p>
          <a:p>
            <a:endParaRPr lang="en-GB" sz="1800" dirty="0">
              <a:solidFill>
                <a:schemeClr val="tx1"/>
              </a:solidFill>
            </a:endParaRPr>
          </a:p>
          <a:p>
            <a:endParaRPr lang="en-GB" sz="1800" dirty="0">
              <a:solidFill>
                <a:schemeClr val="tx1"/>
              </a:solidFill>
            </a:endParaRPr>
          </a:p>
        </p:txBody>
      </p:sp>
      <p:sp>
        <p:nvSpPr>
          <p:cNvPr id="6" name="TextBox 5">
            <a:extLst>
              <a:ext uri="{FF2B5EF4-FFF2-40B4-BE49-F238E27FC236}">
                <a16:creationId xmlns:a16="http://schemas.microsoft.com/office/drawing/2014/main" id="{49427106-A7F2-4875-BC06-5D8D5894AD6F}"/>
              </a:ext>
            </a:extLst>
          </p:cNvPr>
          <p:cNvSpPr txBox="1"/>
          <p:nvPr/>
        </p:nvSpPr>
        <p:spPr>
          <a:xfrm>
            <a:off x="9033468" y="361741"/>
            <a:ext cx="2806840" cy="3139321"/>
          </a:xfrm>
          <a:prstGeom prst="rect">
            <a:avLst/>
          </a:prstGeom>
          <a:noFill/>
        </p:spPr>
        <p:txBody>
          <a:bodyPr wrap="square" rtlCol="0">
            <a:spAutoFit/>
          </a:bodyPr>
          <a:lstStyle/>
          <a:p>
            <a:endParaRPr lang="en-GB" sz="1800" dirty="0">
              <a:solidFill>
                <a:schemeClr val="tx1"/>
              </a:solidFill>
            </a:endParaRPr>
          </a:p>
          <a:p>
            <a:r>
              <a:rPr lang="en-GB" sz="1800" dirty="0">
                <a:solidFill>
                  <a:schemeClr val="tx1"/>
                </a:solidFill>
              </a:rPr>
              <a:t>The Shard</a:t>
            </a:r>
          </a:p>
          <a:p>
            <a:endParaRPr lang="en-GB" sz="1800" dirty="0">
              <a:solidFill>
                <a:schemeClr val="tx1"/>
              </a:solidFill>
            </a:endParaRPr>
          </a:p>
          <a:p>
            <a:r>
              <a:rPr lang="en-GB" sz="1800" dirty="0">
                <a:solidFill>
                  <a:schemeClr val="tx1"/>
                </a:solidFill>
              </a:rPr>
              <a:t>Enterprise Showcase</a:t>
            </a:r>
          </a:p>
          <a:p>
            <a:endParaRPr lang="en-GB" sz="1800" dirty="0">
              <a:solidFill>
                <a:schemeClr val="tx1"/>
              </a:solidFill>
            </a:endParaRPr>
          </a:p>
          <a:p>
            <a:r>
              <a:rPr lang="en-GB" sz="1800" dirty="0">
                <a:solidFill>
                  <a:schemeClr val="tx1"/>
                </a:solidFill>
              </a:rPr>
              <a:t>At the University of Warwick Business School</a:t>
            </a:r>
          </a:p>
          <a:p>
            <a:endParaRPr lang="en-GB" sz="1800" dirty="0">
              <a:solidFill>
                <a:schemeClr val="tx1"/>
              </a:solidFill>
            </a:endParaRPr>
          </a:p>
          <a:p>
            <a:r>
              <a:rPr lang="en-GB" sz="1800" dirty="0">
                <a:solidFill>
                  <a:schemeClr val="tx1"/>
                </a:solidFill>
                <a:hlinkClick r:id="rId5"/>
              </a:rPr>
              <a:t>Pitching for QMUL</a:t>
            </a:r>
            <a:endParaRPr lang="en-GB" sz="1800" dirty="0">
              <a:solidFill>
                <a:schemeClr val="tx1"/>
              </a:solidFill>
            </a:endParaRPr>
          </a:p>
          <a:p>
            <a:endParaRPr lang="en-GB" sz="1800" dirty="0">
              <a:solidFill>
                <a:schemeClr val="tx1"/>
              </a:solidFill>
            </a:endParaRPr>
          </a:p>
          <a:p>
            <a:endParaRPr lang="en-GB" sz="1800" dirty="0">
              <a:solidFill>
                <a:schemeClr val="tx1"/>
              </a:solidFill>
            </a:endParaRPr>
          </a:p>
        </p:txBody>
      </p:sp>
      <p:sp>
        <p:nvSpPr>
          <p:cNvPr id="3" name="TextBox 2">
            <a:extLst>
              <a:ext uri="{FF2B5EF4-FFF2-40B4-BE49-F238E27FC236}">
                <a16:creationId xmlns:a16="http://schemas.microsoft.com/office/drawing/2014/main" id="{5460E6A0-B1B5-45B1-2EA3-96741930B532}"/>
              </a:ext>
            </a:extLst>
          </p:cNvPr>
          <p:cNvSpPr txBox="1"/>
          <p:nvPr/>
        </p:nvSpPr>
        <p:spPr>
          <a:xfrm>
            <a:off x="3618534" y="6246994"/>
            <a:ext cx="3645295" cy="338554"/>
          </a:xfrm>
          <a:prstGeom prst="rect">
            <a:avLst/>
          </a:prstGeom>
          <a:noFill/>
        </p:spPr>
        <p:txBody>
          <a:bodyPr wrap="square" rtlCol="0">
            <a:spAutoFit/>
          </a:bodyPr>
          <a:lstStyle/>
          <a:p>
            <a:pPr algn="ctr"/>
            <a:r>
              <a:rPr lang="en-GB" sz="1600" b="1" dirty="0">
                <a:solidFill>
                  <a:schemeClr val="bg1"/>
                </a:solidFill>
              </a:rPr>
              <a:t>Institute of Dentistry </a:t>
            </a:r>
          </a:p>
        </p:txBody>
      </p:sp>
    </p:spTree>
    <p:extLst>
      <p:ext uri="{BB962C8B-B14F-4D97-AF65-F5344CB8AC3E}">
        <p14:creationId xmlns:p14="http://schemas.microsoft.com/office/powerpoint/2010/main" val="3788952594"/>
      </p:ext>
    </p:extLst>
  </p:cSld>
  <p:clrMapOvr>
    <a:masterClrMapping/>
  </p:clrMapOvr>
  <mc:AlternateContent xmlns:mc="http://schemas.openxmlformats.org/markup-compatibility/2006" xmlns:p14="http://schemas.microsoft.com/office/powerpoint/2010/main">
    <mc:Choice Requires="p14">
      <p:transition spd="slow" p14:dur="2000" advTm="64500"/>
    </mc:Choice>
    <mc:Fallback xmlns="">
      <p:transition spd="slow" advTm="645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blue box with white pills&#10;&#10;AI-generated content may be incorrect.">
            <a:extLst>
              <a:ext uri="{FF2B5EF4-FFF2-40B4-BE49-F238E27FC236}">
                <a16:creationId xmlns:a16="http://schemas.microsoft.com/office/drawing/2014/main" id="{A449C6F1-9F86-D520-13B9-68016A23A2F6}"/>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849253998"/>
      </p:ext>
    </p:extLst>
  </p:cSld>
  <p:clrMapOvr>
    <a:masterClrMapping/>
  </p:clrMapOvr>
  <mc:AlternateContent xmlns:mc="http://schemas.openxmlformats.org/markup-compatibility/2006" xmlns:p14="http://schemas.microsoft.com/office/powerpoint/2010/main">
    <mc:Choice Requires="p14">
      <p:transition spd="slow" p14:dur="2000" advTm="5336"/>
    </mc:Choice>
    <mc:Fallback xmlns="">
      <p:transition spd="slow" advTm="533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1099BCB-750F-2941-E9A4-C6123D14E762}"/>
              </a:ext>
            </a:extLst>
          </p:cNvPr>
          <p:cNvSpPr>
            <a:spLocks noGrp="1"/>
          </p:cNvSpPr>
          <p:nvPr>
            <p:ph sz="quarter" idx="10"/>
          </p:nvPr>
        </p:nvSpPr>
        <p:spPr/>
        <p:txBody>
          <a:bodyPr/>
          <a:lstStyle/>
          <a:p>
            <a:r>
              <a:rPr lang="en-GB" dirty="0">
                <a:solidFill>
                  <a:schemeClr val="tx1"/>
                </a:solidFill>
              </a:rPr>
              <a:t>Registering your attendance</a:t>
            </a:r>
          </a:p>
        </p:txBody>
      </p:sp>
      <p:sp>
        <p:nvSpPr>
          <p:cNvPr id="2" name="TextBox 1">
            <a:extLst>
              <a:ext uri="{FF2B5EF4-FFF2-40B4-BE49-F238E27FC236}">
                <a16:creationId xmlns:a16="http://schemas.microsoft.com/office/drawing/2014/main" id="{43AE4606-1677-E40A-DA0B-AEACF047F515}"/>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pic>
        <p:nvPicPr>
          <p:cNvPr id="8" name="Picture 7" descr="A qr code on a white background&#10;&#10;AI-generated content may be incorrect.">
            <a:extLst>
              <a:ext uri="{FF2B5EF4-FFF2-40B4-BE49-F238E27FC236}">
                <a16:creationId xmlns:a16="http://schemas.microsoft.com/office/drawing/2014/main" id="{B4853B1B-B726-82F4-D20B-1C4AF0E95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875" y="1285875"/>
            <a:ext cx="4286250" cy="4286250"/>
          </a:xfrm>
          <a:prstGeom prst="rect">
            <a:avLst/>
          </a:prstGeom>
        </p:spPr>
      </p:pic>
    </p:spTree>
    <p:extLst>
      <p:ext uri="{BB962C8B-B14F-4D97-AF65-F5344CB8AC3E}">
        <p14:creationId xmlns:p14="http://schemas.microsoft.com/office/powerpoint/2010/main" val="1703368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close-up of a toothbrush&#10;&#10;AI-generated content may be incorrect.">
            <a:extLst>
              <a:ext uri="{FF2B5EF4-FFF2-40B4-BE49-F238E27FC236}">
                <a16:creationId xmlns:a16="http://schemas.microsoft.com/office/drawing/2014/main" id="{576ED114-7A3F-4ED1-00AD-21E070DDFB8E}"/>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33647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blue and white advertisement&#10;&#10;AI-generated content may be incorrect.">
            <a:extLst>
              <a:ext uri="{FF2B5EF4-FFF2-40B4-BE49-F238E27FC236}">
                <a16:creationId xmlns:a16="http://schemas.microsoft.com/office/drawing/2014/main" id="{B74E6225-DDBE-1E3B-77F5-63D2499A9B4A}"/>
              </a:ext>
            </a:extLst>
          </p:cNvPr>
          <p:cNvPicPr>
            <a:picLocks noGrp="1" noChangeAspect="1"/>
          </p:cNvPicPr>
          <p:nvPr>
            <p:ph idx="1"/>
          </p:nvPr>
        </p:nvPicPr>
        <p:blipFill>
          <a:blip r:embed="rId2"/>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918684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blue background with a qr code&#10;&#10;AI-generated content may be incorrect.">
            <a:extLst>
              <a:ext uri="{FF2B5EF4-FFF2-40B4-BE49-F238E27FC236}">
                <a16:creationId xmlns:a16="http://schemas.microsoft.com/office/drawing/2014/main" id="{A239E7A7-257A-74D9-58E8-8CA7DC419D0A}"/>
              </a:ext>
            </a:extLst>
          </p:cNvPr>
          <p:cNvPicPr>
            <a:picLocks noGrp="1" noChangeAspect="1"/>
          </p:cNvPicPr>
          <p:nvPr>
            <p:ph idx="1"/>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40968511"/>
      </p:ext>
    </p:extLst>
  </p:cSld>
  <p:clrMapOvr>
    <a:masterClrMapping/>
  </p:clrMapOvr>
  <mc:AlternateContent xmlns:mc="http://schemas.openxmlformats.org/markup-compatibility/2006" xmlns:p14="http://schemas.microsoft.com/office/powerpoint/2010/main">
    <mc:Choice Requires="p14">
      <p:transition spd="slow" p14:dur="2000" advTm="35952"/>
    </mc:Choice>
    <mc:Fallback xmlns="">
      <p:transition spd="slow" advTm="3595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3 Key Learnings When Looking for Successful Entrepreneurs | 3TS Capital  Partners">
            <a:extLst>
              <a:ext uri="{FF2B5EF4-FFF2-40B4-BE49-F238E27FC236}">
                <a16:creationId xmlns:a16="http://schemas.microsoft.com/office/drawing/2014/main" id="{74459555-710A-C4C2-5541-09BA20091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741" b="5664"/>
          <a:stretch>
            <a:fillRect/>
          </a:stretch>
        </p:blipFill>
        <p:spPr bwMode="auto">
          <a:xfrm>
            <a:off x="3684425" y="194064"/>
            <a:ext cx="8507575" cy="3744496"/>
          </a:xfrm>
          <a:prstGeom prst="rect">
            <a:avLst/>
          </a:prstGeom>
          <a:solidFill>
            <a:srgbClr val="FFFFFF"/>
          </a:solidFill>
        </p:spPr>
      </p:pic>
      <p:sp>
        <p:nvSpPr>
          <p:cNvPr id="2" name="Text Placeholder 1">
            <a:extLst>
              <a:ext uri="{FF2B5EF4-FFF2-40B4-BE49-F238E27FC236}">
                <a16:creationId xmlns:a16="http://schemas.microsoft.com/office/drawing/2014/main" id="{B5DAE8A0-382A-B9C8-1B56-A9034725746D}"/>
              </a:ext>
            </a:extLst>
          </p:cNvPr>
          <p:cNvSpPr>
            <a:spLocks noGrp="1"/>
          </p:cNvSpPr>
          <p:nvPr>
            <p:ph type="body" sz="quarter" idx="13"/>
          </p:nvPr>
        </p:nvSpPr>
        <p:spPr>
          <a:xfrm>
            <a:off x="314602" y="4099356"/>
            <a:ext cx="11562795" cy="1224823"/>
          </a:xfrm>
        </p:spPr>
        <p:txBody>
          <a:bodyPr>
            <a:noAutofit/>
          </a:bodyPr>
          <a:lstStyle/>
          <a:p>
            <a:pPr marL="457200" indent="-457200">
              <a:buFont typeface="Arial" panose="020B0604020202020204" pitchFamily="34" charset="0"/>
              <a:buAutoNum type="arabicPeriod"/>
            </a:pPr>
            <a:r>
              <a:rPr lang="en-US" sz="2400" dirty="0">
                <a:latin typeface="+mn-lt"/>
              </a:rPr>
              <a:t>Support is available to help you with your future career.</a:t>
            </a:r>
          </a:p>
          <a:p>
            <a:pPr marL="457200" indent="-457200">
              <a:buFont typeface="Arial" panose="020B0604020202020204" pitchFamily="34" charset="0"/>
              <a:buAutoNum type="arabicPeriod"/>
            </a:pPr>
            <a:r>
              <a:rPr lang="en-US" sz="2400" dirty="0">
                <a:latin typeface="+mn-lt"/>
              </a:rPr>
              <a:t>You can gain a role model/mentor!</a:t>
            </a:r>
          </a:p>
          <a:p>
            <a:pPr marL="457200" indent="-457200">
              <a:buFont typeface="Arial" panose="020B0604020202020204" pitchFamily="34" charset="0"/>
              <a:buAutoNum type="arabicPeriod"/>
            </a:pPr>
            <a:r>
              <a:rPr lang="en-US" sz="2400" dirty="0">
                <a:latin typeface="+mn-lt"/>
              </a:rPr>
              <a:t>You can create your own business/side-hustle!</a:t>
            </a:r>
          </a:p>
        </p:txBody>
      </p:sp>
      <p:sp>
        <p:nvSpPr>
          <p:cNvPr id="3" name="TextBox 2">
            <a:extLst>
              <a:ext uri="{FF2B5EF4-FFF2-40B4-BE49-F238E27FC236}">
                <a16:creationId xmlns:a16="http://schemas.microsoft.com/office/drawing/2014/main" id="{85D4BCD6-395C-12E1-C49B-2E511714D265}"/>
              </a:ext>
            </a:extLst>
          </p:cNvPr>
          <p:cNvSpPr txBox="1"/>
          <p:nvPr/>
        </p:nvSpPr>
        <p:spPr>
          <a:xfrm>
            <a:off x="3618534" y="6246994"/>
            <a:ext cx="3645295" cy="338554"/>
          </a:xfrm>
          <a:prstGeom prst="rect">
            <a:avLst/>
          </a:prstGeom>
          <a:noFill/>
        </p:spPr>
        <p:txBody>
          <a:bodyPr wrap="square" rtlCol="0">
            <a:spAutoFit/>
          </a:bodyPr>
          <a:lstStyle/>
          <a:p>
            <a:pPr algn="ctr"/>
            <a:r>
              <a:rPr lang="en-GB" sz="1600" b="1" dirty="0">
                <a:solidFill>
                  <a:schemeClr val="bg1"/>
                </a:solidFill>
              </a:rPr>
              <a:t>Institute of Dentistry </a:t>
            </a:r>
          </a:p>
        </p:txBody>
      </p:sp>
    </p:spTree>
    <p:custDataLst>
      <p:tags r:id="rId1"/>
    </p:custDataLst>
    <p:extLst>
      <p:ext uri="{BB962C8B-B14F-4D97-AF65-F5344CB8AC3E}">
        <p14:creationId xmlns:p14="http://schemas.microsoft.com/office/powerpoint/2010/main" val="1623870625"/>
      </p:ext>
    </p:extLst>
  </p:cSld>
  <p:clrMapOvr>
    <a:masterClrMapping/>
  </p:clrMapOvr>
  <mc:AlternateContent xmlns:mc="http://schemas.openxmlformats.org/markup-compatibility/2006" xmlns:p14="http://schemas.microsoft.com/office/powerpoint/2010/main">
    <mc:Choice Requires="p14">
      <p:transition spd="slow" p14:dur="2000" advTm="80830"/>
    </mc:Choice>
    <mc:Fallback xmlns="">
      <p:transition spd="slow" advTm="808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circle(in)">
                                      <p:cBhvr>
                                        <p:cTn id="14" dur="2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A8077D-2C5D-A08B-6E97-C85B3E0EE1DE}"/>
              </a:ext>
            </a:extLst>
          </p:cNvPr>
          <p:cNvSpPr>
            <a:spLocks noGrp="1"/>
          </p:cNvSpPr>
          <p:nvPr>
            <p:ph sz="quarter" idx="10"/>
          </p:nvPr>
        </p:nvSpPr>
        <p:spPr>
          <a:xfrm>
            <a:off x="1444454" y="390950"/>
            <a:ext cx="11562796" cy="1381836"/>
          </a:xfrm>
        </p:spPr>
        <p:txBody>
          <a:bodyPr/>
          <a:lstStyle/>
          <a:p>
            <a:r>
              <a:rPr lang="en-GB" sz="3600" dirty="0"/>
              <a:t>We would value your feedback!</a:t>
            </a:r>
          </a:p>
        </p:txBody>
      </p:sp>
      <p:sp>
        <p:nvSpPr>
          <p:cNvPr id="3" name="Text Placeholder 2">
            <a:extLst>
              <a:ext uri="{FF2B5EF4-FFF2-40B4-BE49-F238E27FC236}">
                <a16:creationId xmlns:a16="http://schemas.microsoft.com/office/drawing/2014/main" id="{DDF431F1-65C8-6BE4-D2FF-5E851E8EC5BE}"/>
              </a:ext>
            </a:extLst>
          </p:cNvPr>
          <p:cNvSpPr>
            <a:spLocks noGrp="1"/>
          </p:cNvSpPr>
          <p:nvPr>
            <p:ph type="body" sz="quarter" idx="13"/>
          </p:nvPr>
        </p:nvSpPr>
        <p:spPr>
          <a:xfrm>
            <a:off x="248795" y="1318711"/>
            <a:ext cx="11562796" cy="3937000"/>
          </a:xfrm>
        </p:spPr>
        <p:txBody>
          <a:bodyPr lIns="91440" tIns="45720" rIns="91440" bIns="45720" anchor="t"/>
          <a:lstStyle/>
          <a:p>
            <a:r>
              <a:rPr lang="en-GB" sz="1850" dirty="0"/>
              <a:t>Spend</a:t>
            </a:r>
            <a:r>
              <a:rPr lang="en-GB" sz="1850" b="1" dirty="0"/>
              <a:t> 2-3 minutes </a:t>
            </a:r>
            <a:r>
              <a:rPr lang="en-GB" sz="1850" dirty="0"/>
              <a:t>completing our survey in the QR Code below to tell us your thoughts on today’s session:</a:t>
            </a:r>
          </a:p>
          <a:p>
            <a:endParaRPr lang="en-GB"/>
          </a:p>
          <a:p>
            <a:endParaRPr lang="en-GB"/>
          </a:p>
        </p:txBody>
      </p:sp>
      <p:pic>
        <p:nvPicPr>
          <p:cNvPr id="8" name="Graphic 7" descr="Chat outline">
            <a:extLst>
              <a:ext uri="{FF2B5EF4-FFF2-40B4-BE49-F238E27FC236}">
                <a16:creationId xmlns:a16="http://schemas.microsoft.com/office/drawing/2014/main" id="{7FEC989E-6874-1609-2E75-A2D55705EB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8795" y="167467"/>
            <a:ext cx="914400" cy="914400"/>
          </a:xfrm>
          <a:prstGeom prst="rect">
            <a:avLst/>
          </a:prstGeom>
        </p:spPr>
      </p:pic>
      <p:pic>
        <p:nvPicPr>
          <p:cNvPr id="10" name="Picture 9">
            <a:extLst>
              <a:ext uri="{FF2B5EF4-FFF2-40B4-BE49-F238E27FC236}">
                <a16:creationId xmlns:a16="http://schemas.microsoft.com/office/drawing/2014/main" id="{0273E486-E05E-32A8-DA74-2CDD2F83DDA5}"/>
              </a:ext>
            </a:extLst>
          </p:cNvPr>
          <p:cNvPicPr>
            <a:picLocks noChangeAspect="1"/>
          </p:cNvPicPr>
          <p:nvPr/>
        </p:nvPicPr>
        <p:blipFill>
          <a:blip r:embed="rId4"/>
          <a:stretch>
            <a:fillRect/>
          </a:stretch>
        </p:blipFill>
        <p:spPr>
          <a:xfrm>
            <a:off x="4023360" y="1602289"/>
            <a:ext cx="4145280" cy="4326562"/>
          </a:xfrm>
          <a:prstGeom prst="rect">
            <a:avLst/>
          </a:prstGeom>
        </p:spPr>
      </p:pic>
      <p:sp>
        <p:nvSpPr>
          <p:cNvPr id="5" name="TextBox 4">
            <a:extLst>
              <a:ext uri="{FF2B5EF4-FFF2-40B4-BE49-F238E27FC236}">
                <a16:creationId xmlns:a16="http://schemas.microsoft.com/office/drawing/2014/main" id="{9F28F94B-5C1D-A89E-F49E-75495C025AC8}"/>
              </a:ext>
            </a:extLst>
          </p:cNvPr>
          <p:cNvSpPr txBox="1"/>
          <p:nvPr/>
        </p:nvSpPr>
        <p:spPr>
          <a:xfrm>
            <a:off x="3618534" y="6246994"/>
            <a:ext cx="3645295" cy="338554"/>
          </a:xfrm>
          <a:prstGeom prst="rect">
            <a:avLst/>
          </a:prstGeom>
          <a:noFill/>
        </p:spPr>
        <p:txBody>
          <a:bodyPr wrap="square" rtlCol="0">
            <a:spAutoFit/>
          </a:bodyPr>
          <a:lstStyle/>
          <a:p>
            <a:pPr algn="ctr"/>
            <a:r>
              <a:rPr lang="en-GB" sz="1600" b="1" dirty="0">
                <a:solidFill>
                  <a:schemeClr val="bg1"/>
                </a:solidFill>
              </a:rPr>
              <a:t>Institute of Dentistry </a:t>
            </a:r>
          </a:p>
        </p:txBody>
      </p:sp>
    </p:spTree>
    <p:extLst>
      <p:ext uri="{BB962C8B-B14F-4D97-AF65-F5344CB8AC3E}">
        <p14:creationId xmlns:p14="http://schemas.microsoft.com/office/powerpoint/2010/main" val="1411724238"/>
      </p:ext>
    </p:extLst>
  </p:cSld>
  <p:clrMapOvr>
    <a:masterClrMapping/>
  </p:clrMapOvr>
  <mc:AlternateContent xmlns:mc="http://schemas.openxmlformats.org/markup-compatibility/2006" xmlns:p14="http://schemas.microsoft.com/office/powerpoint/2010/main">
    <mc:Choice Requires="p14">
      <p:transition spd="slow" p14:dur="2000" advTm="33372"/>
    </mc:Choice>
    <mc:Fallback xmlns="">
      <p:transition spd="slow" advTm="3337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329329" y="349863"/>
            <a:ext cx="4812423" cy="5731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500" b="1" kern="1200">
                <a:solidFill>
                  <a:srgbClr val="1C3D7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40"/>
            <a:r>
              <a:rPr lang="en-GB" sz="3600" dirty="0"/>
              <a:t>Contacting us</a:t>
            </a:r>
          </a:p>
        </p:txBody>
      </p:sp>
      <p:sp>
        <p:nvSpPr>
          <p:cNvPr id="13" name="Text Placeholder 4">
            <a:extLst>
              <a:ext uri="{FF2B5EF4-FFF2-40B4-BE49-F238E27FC236}">
                <a16:creationId xmlns:a16="http://schemas.microsoft.com/office/drawing/2014/main" id="{5A0CFCEF-68B7-476C-8FE5-21F6B7F83FCE}"/>
              </a:ext>
            </a:extLst>
          </p:cNvPr>
          <p:cNvSpPr>
            <a:spLocks noGrp="1"/>
          </p:cNvSpPr>
          <p:nvPr>
            <p:ph type="body" sz="quarter" idx="13"/>
          </p:nvPr>
        </p:nvSpPr>
        <p:spPr>
          <a:xfrm>
            <a:off x="397747" y="1227597"/>
            <a:ext cx="3630948" cy="1165156"/>
          </a:xfrm>
        </p:spPr>
        <p:txBody>
          <a:bodyPr/>
          <a:lstStyle/>
          <a:p>
            <a:pPr>
              <a:lnSpc>
                <a:spcPct val="100000"/>
              </a:lnSpc>
              <a:spcBef>
                <a:spcPts val="0"/>
              </a:spcBef>
            </a:pPr>
            <a:r>
              <a:rPr lang="en-US" sz="2133" dirty="0">
                <a:latin typeface="Arial" panose="020B0604020202020204" pitchFamily="34" charset="0"/>
                <a:cs typeface="Arial" panose="020B0604020202020204" pitchFamily="34" charset="0"/>
              </a:rPr>
              <a:t>Careers and Enterprise</a:t>
            </a:r>
          </a:p>
          <a:p>
            <a:pPr>
              <a:lnSpc>
                <a:spcPct val="100000"/>
              </a:lnSpc>
              <a:spcBef>
                <a:spcPts val="0"/>
              </a:spcBef>
            </a:pPr>
            <a:r>
              <a:rPr lang="en-GB" sz="2133" dirty="0">
                <a:latin typeface="Arial" panose="020B0604020202020204" pitchFamily="34" charset="0"/>
                <a:cs typeface="Arial" panose="020B0604020202020204" pitchFamily="34" charset="0"/>
              </a:rPr>
              <a:t>IQ East Court, Room 0.08</a:t>
            </a:r>
          </a:p>
          <a:p>
            <a:pPr>
              <a:lnSpc>
                <a:spcPct val="100000"/>
              </a:lnSpc>
              <a:spcBef>
                <a:spcPts val="0"/>
              </a:spcBef>
            </a:pPr>
            <a:r>
              <a:rPr lang="en-GB" sz="2133" dirty="0">
                <a:latin typeface="Arial" panose="020B0604020202020204" pitchFamily="34" charset="0"/>
                <a:cs typeface="Arial" panose="020B0604020202020204" pitchFamily="34" charset="0"/>
              </a:rPr>
              <a:t>Mile End Road, E1 4GG</a:t>
            </a:r>
          </a:p>
          <a:p>
            <a:pPr>
              <a:lnSpc>
                <a:spcPct val="100000"/>
              </a:lnSpc>
              <a:spcBef>
                <a:spcPts val="0"/>
              </a:spcBef>
            </a:pPr>
            <a:endParaRPr lang="en-GB" sz="1800" dirty="0">
              <a:latin typeface="Arial" panose="020B0604020202020204" pitchFamily="34" charset="0"/>
              <a:cs typeface="Arial" panose="020B0604020202020204" pitchFamily="34" charset="0"/>
            </a:endParaRPr>
          </a:p>
          <a:p>
            <a:pPr>
              <a:lnSpc>
                <a:spcPct val="100000"/>
              </a:lnSpc>
              <a:spcBef>
                <a:spcPts val="0"/>
              </a:spcBef>
            </a:pPr>
            <a:endParaRPr lang="en-US" sz="1800" dirty="0">
              <a:latin typeface="Arial" panose="020B0604020202020204" pitchFamily="34" charset="0"/>
              <a:cs typeface="Arial" panose="020B0604020202020204" pitchFamily="34" charset="0"/>
            </a:endParaRPr>
          </a:p>
          <a:p>
            <a:pPr>
              <a:lnSpc>
                <a:spcPct val="100000"/>
              </a:lnSpc>
              <a:spcBef>
                <a:spcPts val="0"/>
              </a:spcBef>
            </a:pPr>
            <a:endParaRPr lang="en-GB" sz="2400" b="1" dirty="0"/>
          </a:p>
        </p:txBody>
      </p:sp>
      <p:sp>
        <p:nvSpPr>
          <p:cNvPr id="3" name="TextBox 2">
            <a:extLst>
              <a:ext uri="{FF2B5EF4-FFF2-40B4-BE49-F238E27FC236}">
                <a16:creationId xmlns:a16="http://schemas.microsoft.com/office/drawing/2014/main" id="{0DF17E6C-D0A7-47E8-8969-C2D4DD129E38}"/>
              </a:ext>
            </a:extLst>
          </p:cNvPr>
          <p:cNvSpPr txBox="1"/>
          <p:nvPr/>
        </p:nvSpPr>
        <p:spPr>
          <a:xfrm>
            <a:off x="740899" y="3687133"/>
            <a:ext cx="2557282" cy="2351991"/>
          </a:xfrm>
          <a:prstGeom prst="rect">
            <a:avLst/>
          </a:prstGeom>
          <a:noFill/>
        </p:spPr>
        <p:txBody>
          <a:bodyPr wrap="square" rtlCol="0">
            <a:spAutoFit/>
          </a:bodyPr>
          <a:lstStyle/>
          <a:p>
            <a:pPr defTabSz="914332"/>
            <a:r>
              <a:rPr lang="en-GB" sz="1600">
                <a:solidFill>
                  <a:prstClr val="black"/>
                </a:solidFill>
                <a:latin typeface="Arial" panose="020B0604020202020204" pitchFamily="34" charset="0"/>
                <a:cs typeface="Arial" panose="020B0604020202020204" pitchFamily="34" charset="0"/>
              </a:rPr>
              <a:t>020 7882 8533</a:t>
            </a:r>
          </a:p>
          <a:p>
            <a:pPr defTabSz="914332"/>
            <a:r>
              <a:rPr lang="en-GB" sz="1600" b="1">
                <a:solidFill>
                  <a:prstClr val="black"/>
                </a:solidFill>
                <a:latin typeface="Arial" panose="020B0604020202020204" pitchFamily="34" charset="0"/>
                <a:cs typeface="Arial" panose="020B0604020202020204" pitchFamily="34" charset="0"/>
                <a:hlinkClick r:id="rId3"/>
              </a:rPr>
              <a:t>careers@qmul.ac.uk</a:t>
            </a:r>
            <a:endParaRPr lang="en-GB" sz="1600" b="1">
              <a:solidFill>
                <a:prstClr val="black"/>
              </a:solidFill>
              <a:latin typeface="Arial" panose="020B0604020202020204" pitchFamily="34" charset="0"/>
              <a:cs typeface="Arial" panose="020B0604020202020204" pitchFamily="34" charset="0"/>
            </a:endParaRPr>
          </a:p>
          <a:p>
            <a:pPr defTabSz="914332"/>
            <a:endParaRPr lang="en-GB" sz="1600" b="1">
              <a:solidFill>
                <a:prstClr val="black"/>
              </a:solidFill>
              <a:latin typeface="Arial" panose="020B0604020202020204" pitchFamily="34" charset="0"/>
              <a:cs typeface="Arial" panose="020B0604020202020204" pitchFamily="34" charset="0"/>
            </a:endParaRPr>
          </a:p>
          <a:p>
            <a:pPr defTabSz="914332"/>
            <a:r>
              <a:rPr lang="en-GB" sz="1600">
                <a:solidFill>
                  <a:prstClr val="black"/>
                </a:solidFill>
                <a:latin typeface="Arial" panose="020B0604020202020204" pitchFamily="34" charset="0"/>
                <a:cs typeface="Arial" panose="020B0604020202020204" pitchFamily="34" charset="0"/>
              </a:rPr>
              <a:t>@qmcareers</a:t>
            </a:r>
          </a:p>
          <a:p>
            <a:pPr defTabSz="914332"/>
            <a:r>
              <a:rPr lang="en-GB" sz="1600">
                <a:solidFill>
                  <a:prstClr val="black"/>
                </a:solidFill>
                <a:latin typeface="Arial" panose="020B0604020202020204" pitchFamily="34" charset="0"/>
                <a:cs typeface="Arial" panose="020B0604020202020204" pitchFamily="34" charset="0"/>
              </a:rPr>
              <a:t>@qmcareers</a:t>
            </a:r>
          </a:p>
          <a:p>
            <a:pPr defTabSz="914332"/>
            <a:endParaRPr lang="en-GB" sz="1600">
              <a:solidFill>
                <a:prstClr val="black"/>
              </a:solidFill>
              <a:latin typeface="Arial" panose="020B0604020202020204" pitchFamily="34" charset="0"/>
              <a:cs typeface="Arial" panose="020B0604020202020204" pitchFamily="34" charset="0"/>
              <a:hlinkClick r:id="" action="ppaction://hlinkfile"/>
            </a:endParaRPr>
          </a:p>
          <a:p>
            <a:pPr defTabSz="914332"/>
            <a:r>
              <a:rPr lang="en-GB" sz="1600">
                <a:solidFill>
                  <a:prstClr val="black"/>
                </a:solidFill>
                <a:latin typeface="Arial" panose="020B0604020202020204" pitchFamily="34" charset="0"/>
                <a:cs typeface="Arial" panose="020B0604020202020204" pitchFamily="34" charset="0"/>
                <a:hlinkClick r:id="" action="ppaction://hlinkfile"/>
              </a:rPr>
              <a:t>facebook.com/</a:t>
            </a:r>
            <a:r>
              <a:rPr lang="en-GB" sz="1600" err="1">
                <a:solidFill>
                  <a:prstClr val="black"/>
                </a:solidFill>
                <a:latin typeface="Arial" panose="020B0604020202020204" pitchFamily="34" charset="0"/>
                <a:cs typeface="Arial" panose="020B0604020202020204" pitchFamily="34" charset="0"/>
                <a:hlinkClick r:id="rId4" action="ppaction://hlinkfile"/>
              </a:rPr>
              <a:t>qmcareers</a:t>
            </a:r>
            <a:endParaRPr lang="en-GB" sz="1600">
              <a:solidFill>
                <a:prstClr val="black"/>
              </a:solidFill>
              <a:latin typeface="Arial" panose="020B0604020202020204" pitchFamily="34" charset="0"/>
              <a:cs typeface="Arial" panose="020B0604020202020204" pitchFamily="34" charset="0"/>
            </a:endParaRPr>
          </a:p>
          <a:p>
            <a:pPr defTabSz="914332"/>
            <a:endParaRPr lang="en-GB" sz="2133">
              <a:solidFill>
                <a:prstClr val="black"/>
              </a:solidFill>
              <a:latin typeface="Arial" panose="020B0604020202020204" pitchFamily="34" charset="0"/>
              <a:cs typeface="Arial" panose="020B0604020202020204" pitchFamily="34" charset="0"/>
            </a:endParaRPr>
          </a:p>
          <a:p>
            <a:pPr defTabSz="914332"/>
            <a:endParaRPr lang="en-GB" sz="1351">
              <a:solidFill>
                <a:prstClr val="black"/>
              </a:solidFill>
              <a:latin typeface="Calibri" panose="020F0502020204030204"/>
            </a:endParaRPr>
          </a:p>
        </p:txBody>
      </p:sp>
      <p:sp>
        <p:nvSpPr>
          <p:cNvPr id="4" name="TextBox 3">
            <a:extLst>
              <a:ext uri="{FF2B5EF4-FFF2-40B4-BE49-F238E27FC236}">
                <a16:creationId xmlns:a16="http://schemas.microsoft.com/office/drawing/2014/main" id="{AF740DAA-1E76-404D-BFD4-37B4A264CD25}"/>
              </a:ext>
            </a:extLst>
          </p:cNvPr>
          <p:cNvSpPr txBox="1"/>
          <p:nvPr/>
        </p:nvSpPr>
        <p:spPr>
          <a:xfrm>
            <a:off x="7911940" y="2722118"/>
            <a:ext cx="184731" cy="300210"/>
          </a:xfrm>
          <a:prstGeom prst="rect">
            <a:avLst/>
          </a:prstGeom>
          <a:noFill/>
        </p:spPr>
        <p:txBody>
          <a:bodyPr wrap="none" rtlCol="0">
            <a:spAutoFit/>
          </a:bodyPr>
          <a:lstStyle/>
          <a:p>
            <a:pPr defTabSz="914332"/>
            <a:endParaRPr lang="en-GB" sz="1351">
              <a:solidFill>
                <a:prstClr val="black"/>
              </a:solidFill>
              <a:latin typeface="Calibri" panose="020F0502020204030204"/>
            </a:endParaRPr>
          </a:p>
        </p:txBody>
      </p:sp>
      <p:pic>
        <p:nvPicPr>
          <p:cNvPr id="15" name="Picture 14">
            <a:extLst>
              <a:ext uri="{FF2B5EF4-FFF2-40B4-BE49-F238E27FC236}">
                <a16:creationId xmlns:a16="http://schemas.microsoft.com/office/drawing/2014/main" id="{BB0A8B27-A439-4DE8-B058-50FF408CE3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94" y="3665730"/>
            <a:ext cx="366783" cy="366783"/>
          </a:xfrm>
          <a:prstGeom prst="rect">
            <a:avLst/>
          </a:prstGeom>
        </p:spPr>
      </p:pic>
      <p:pic>
        <p:nvPicPr>
          <p:cNvPr id="16" name="Picture 15">
            <a:extLst>
              <a:ext uri="{FF2B5EF4-FFF2-40B4-BE49-F238E27FC236}">
                <a16:creationId xmlns:a16="http://schemas.microsoft.com/office/drawing/2014/main" id="{836CCC80-A4FB-44DD-B296-B867F419D9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490" y="3930283"/>
            <a:ext cx="415797" cy="415797"/>
          </a:xfrm>
          <a:prstGeom prst="rect">
            <a:avLst/>
          </a:prstGeom>
        </p:spPr>
      </p:pic>
      <p:pic>
        <p:nvPicPr>
          <p:cNvPr id="17" name="Picture 16">
            <a:extLst>
              <a:ext uri="{FF2B5EF4-FFF2-40B4-BE49-F238E27FC236}">
                <a16:creationId xmlns:a16="http://schemas.microsoft.com/office/drawing/2014/main" id="{E0FB2550-CE9B-497D-9614-69C024A497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831" y="4510140"/>
            <a:ext cx="241115" cy="241115"/>
          </a:xfrm>
          <a:prstGeom prst="rect">
            <a:avLst/>
          </a:prstGeom>
        </p:spPr>
      </p:pic>
      <p:pic>
        <p:nvPicPr>
          <p:cNvPr id="18" name="Picture 17">
            <a:extLst>
              <a:ext uri="{FF2B5EF4-FFF2-40B4-BE49-F238E27FC236}">
                <a16:creationId xmlns:a16="http://schemas.microsoft.com/office/drawing/2014/main" id="{5A97A90F-365F-422F-A22D-1B40311A19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747" y="4751255"/>
            <a:ext cx="427099" cy="396149"/>
          </a:xfrm>
          <a:prstGeom prst="rect">
            <a:avLst/>
          </a:prstGeom>
        </p:spPr>
      </p:pic>
      <p:pic>
        <p:nvPicPr>
          <p:cNvPr id="19" name="Picture 18">
            <a:extLst>
              <a:ext uri="{FF2B5EF4-FFF2-40B4-BE49-F238E27FC236}">
                <a16:creationId xmlns:a16="http://schemas.microsoft.com/office/drawing/2014/main" id="{6993A140-036B-495D-97FC-F3E2EFFC216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000" t="7392" r="3158" b="14069"/>
          <a:stretch/>
        </p:blipFill>
        <p:spPr>
          <a:xfrm>
            <a:off x="497028" y="5212643"/>
            <a:ext cx="299459" cy="293499"/>
          </a:xfrm>
          <a:prstGeom prst="rect">
            <a:avLst/>
          </a:prstGeom>
        </p:spPr>
      </p:pic>
      <p:pic>
        <p:nvPicPr>
          <p:cNvPr id="21" name="Picture 20" descr="A person holding a cell phone&#10;&#10;Description automatically generated with low confidence">
            <a:extLst>
              <a:ext uri="{FF2B5EF4-FFF2-40B4-BE49-F238E27FC236}">
                <a16:creationId xmlns:a16="http://schemas.microsoft.com/office/drawing/2014/main" id="{B2E9BFB3-77DD-449C-9A8E-910352DC4198}"/>
              </a:ext>
            </a:extLst>
          </p:cNvPr>
          <p:cNvPicPr>
            <a:picLocks noChangeAspect="1"/>
          </p:cNvPicPr>
          <p:nvPr/>
        </p:nvPicPr>
        <p:blipFill>
          <a:blip r:embed="rId10"/>
          <a:stretch>
            <a:fillRect/>
          </a:stretch>
        </p:blipFill>
        <p:spPr>
          <a:xfrm>
            <a:off x="4903410" y="997933"/>
            <a:ext cx="6890843" cy="4593896"/>
          </a:xfrm>
          <a:prstGeom prst="rect">
            <a:avLst/>
          </a:prstGeom>
        </p:spPr>
      </p:pic>
      <p:sp>
        <p:nvSpPr>
          <p:cNvPr id="6" name="TextBox 5">
            <a:extLst>
              <a:ext uri="{FF2B5EF4-FFF2-40B4-BE49-F238E27FC236}">
                <a16:creationId xmlns:a16="http://schemas.microsoft.com/office/drawing/2014/main" id="{9CA83A54-6AAC-70B0-12CE-8EEF17BB89C9}"/>
              </a:ext>
            </a:extLst>
          </p:cNvPr>
          <p:cNvSpPr txBox="1"/>
          <p:nvPr/>
        </p:nvSpPr>
        <p:spPr>
          <a:xfrm>
            <a:off x="397747" y="2712184"/>
            <a:ext cx="3910135" cy="420564"/>
          </a:xfrm>
          <a:prstGeom prst="rect">
            <a:avLst/>
          </a:prstGeom>
          <a:noFill/>
        </p:spPr>
        <p:txBody>
          <a:bodyPr wrap="square" rtlCol="0">
            <a:spAutoFit/>
          </a:bodyPr>
          <a:lstStyle/>
          <a:p>
            <a:r>
              <a:rPr lang="en-GB" sz="2133">
                <a:hlinkClick r:id="rId11"/>
              </a:rPr>
              <a:t>How to book an appointment</a:t>
            </a:r>
            <a:endParaRPr lang="en-GB" sz="2133"/>
          </a:p>
        </p:txBody>
      </p:sp>
      <p:sp>
        <p:nvSpPr>
          <p:cNvPr id="9" name="TextBox 8">
            <a:extLst>
              <a:ext uri="{FF2B5EF4-FFF2-40B4-BE49-F238E27FC236}">
                <a16:creationId xmlns:a16="http://schemas.microsoft.com/office/drawing/2014/main" id="{707948AD-62FF-CA58-3F04-9B3595120C60}"/>
              </a:ext>
            </a:extLst>
          </p:cNvPr>
          <p:cNvSpPr txBox="1"/>
          <p:nvPr/>
        </p:nvSpPr>
        <p:spPr>
          <a:xfrm>
            <a:off x="3618534" y="6246994"/>
            <a:ext cx="3645295" cy="338554"/>
          </a:xfrm>
          <a:prstGeom prst="rect">
            <a:avLst/>
          </a:prstGeom>
          <a:noFill/>
        </p:spPr>
        <p:txBody>
          <a:bodyPr wrap="square" rtlCol="0">
            <a:spAutoFit/>
          </a:bodyPr>
          <a:lstStyle/>
          <a:p>
            <a:pPr algn="ctr"/>
            <a:r>
              <a:rPr lang="en-GB" sz="1600" b="1" dirty="0">
                <a:solidFill>
                  <a:schemeClr val="bg1"/>
                </a:solidFill>
              </a:rPr>
              <a:t>Institute of Dentistry </a:t>
            </a:r>
          </a:p>
        </p:txBody>
      </p:sp>
    </p:spTree>
    <p:extLst>
      <p:ext uri="{BB962C8B-B14F-4D97-AF65-F5344CB8AC3E}">
        <p14:creationId xmlns:p14="http://schemas.microsoft.com/office/powerpoint/2010/main" val="766056358"/>
      </p:ext>
    </p:extLst>
  </p:cSld>
  <p:clrMapOvr>
    <a:masterClrMapping/>
  </p:clrMapOvr>
  <mc:AlternateContent xmlns:mc="http://schemas.openxmlformats.org/markup-compatibility/2006" xmlns:p14="http://schemas.microsoft.com/office/powerpoint/2010/main">
    <mc:Choice Requires="p14">
      <p:transition spd="slow" p14:dur="2000" advTm="7828"/>
    </mc:Choice>
    <mc:Fallback xmlns="">
      <p:transition spd="slow" advTm="782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9BCA0-DFC5-9D15-1978-93E32DE0F72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442385B-BB10-AC3C-D537-09FB3848E09C}"/>
              </a:ext>
            </a:extLst>
          </p:cNvPr>
          <p:cNvSpPr>
            <a:spLocks noGrp="1"/>
          </p:cNvSpPr>
          <p:nvPr>
            <p:ph sz="quarter" idx="10"/>
          </p:nvPr>
        </p:nvSpPr>
        <p:spPr/>
        <p:txBody>
          <a:bodyPr/>
          <a:lstStyle/>
          <a:p>
            <a:r>
              <a:rPr lang="en-GB" dirty="0">
                <a:solidFill>
                  <a:schemeClr val="tx1"/>
                </a:solidFill>
              </a:rPr>
              <a:t>Reminder - Registering your attendance</a:t>
            </a:r>
          </a:p>
        </p:txBody>
      </p:sp>
      <p:sp>
        <p:nvSpPr>
          <p:cNvPr id="2" name="TextBox 1">
            <a:extLst>
              <a:ext uri="{FF2B5EF4-FFF2-40B4-BE49-F238E27FC236}">
                <a16:creationId xmlns:a16="http://schemas.microsoft.com/office/drawing/2014/main" id="{1690B798-48F2-206E-AA52-DDF6D70CD393}"/>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pic>
        <p:nvPicPr>
          <p:cNvPr id="4" name="Picture 3" descr="A qr code on a white background&#10;&#10;AI-generated content may be incorrect.">
            <a:extLst>
              <a:ext uri="{FF2B5EF4-FFF2-40B4-BE49-F238E27FC236}">
                <a16:creationId xmlns:a16="http://schemas.microsoft.com/office/drawing/2014/main" id="{0EFC5737-E43D-9641-EFD8-A59FB31BF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875" y="1285875"/>
            <a:ext cx="4286250" cy="4286250"/>
          </a:xfrm>
          <a:prstGeom prst="rect">
            <a:avLst/>
          </a:prstGeom>
        </p:spPr>
      </p:pic>
    </p:spTree>
    <p:extLst>
      <p:ext uri="{BB962C8B-B14F-4D97-AF65-F5344CB8AC3E}">
        <p14:creationId xmlns:p14="http://schemas.microsoft.com/office/powerpoint/2010/main" val="2722331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272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EC651B9-527B-4356-A874-582B133AF9C6}"/>
              </a:ext>
            </a:extLst>
          </p:cNvPr>
          <p:cNvGraphicFramePr>
            <a:graphicFrameLocks noGrp="1"/>
          </p:cNvGraphicFramePr>
          <p:nvPr>
            <p:ph sz="quarter" idx="10"/>
          </p:nvPr>
        </p:nvGraphicFramePr>
        <p:xfrm>
          <a:off x="249238" y="349250"/>
          <a:ext cx="11561762" cy="1382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4345184-A657-4006-A621-208D23F1E184}"/>
              </a:ext>
            </a:extLst>
          </p:cNvPr>
          <p:cNvSpPr>
            <a:spLocks noGrp="1"/>
          </p:cNvSpPr>
          <p:nvPr>
            <p:ph type="title" idx="4294967295"/>
          </p:nvPr>
        </p:nvSpPr>
        <p:spPr>
          <a:xfrm>
            <a:off x="0" y="-153988"/>
            <a:ext cx="0" cy="0"/>
          </a:xfrm>
        </p:spPr>
        <p:txBody>
          <a:bodyPr/>
          <a:lstStyle/>
          <a:p>
            <a:br>
              <a:rPr lang="en-GB" dirty="0"/>
            </a:br>
            <a:endParaRPr lang="en-GB" sz="3200" dirty="0"/>
          </a:p>
        </p:txBody>
      </p:sp>
      <p:sp>
        <p:nvSpPr>
          <p:cNvPr id="16" name="Content Placeholder 5">
            <a:extLst>
              <a:ext uri="{FF2B5EF4-FFF2-40B4-BE49-F238E27FC236}">
                <a16:creationId xmlns:a16="http://schemas.microsoft.com/office/drawing/2014/main" id="{B68CA073-61E0-E156-86E7-90B8E6909DAC}"/>
              </a:ext>
            </a:extLst>
          </p:cNvPr>
          <p:cNvSpPr txBox="1">
            <a:spLocks/>
          </p:cNvSpPr>
          <p:nvPr/>
        </p:nvSpPr>
        <p:spPr>
          <a:xfrm>
            <a:off x="248795" y="349862"/>
            <a:ext cx="11562796" cy="1381836"/>
          </a:xfrm>
          <a:prstGeom prst="rect">
            <a:avLst/>
          </a:prstGeom>
        </p:spPr>
        <p:txBody>
          <a:bodyPr/>
          <a:lstStyle>
            <a:lvl1pPr marL="0" indent="0" algn="l" defTabSz="1219170" rtl="0" eaLnBrk="1" latinLnBrk="0" hangingPunct="1">
              <a:lnSpc>
                <a:spcPct val="90000"/>
              </a:lnSpc>
              <a:spcBef>
                <a:spcPts val="1333"/>
              </a:spcBef>
              <a:buFont typeface="Arial" panose="020B0604020202020204" pitchFamily="34" charset="0"/>
              <a:buNone/>
              <a:defRPr sz="3333" b="1" kern="1200">
                <a:solidFill>
                  <a:srgbClr val="1C3D74"/>
                </a:solidFill>
                <a:latin typeface="Arial" panose="020B0604020202020204" pitchFamily="34" charset="0"/>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GB" sz="3600" b="1" i="0" u="none" strike="noStrike" kern="1200" cap="none" spc="0" normalizeH="0" baseline="0" noProof="0" dirty="0">
                <a:ln>
                  <a:noFill/>
                </a:ln>
                <a:solidFill>
                  <a:srgbClr val="1C3D74"/>
                </a:solidFill>
                <a:effectLst/>
                <a:uLnTx/>
                <a:uFillTx/>
                <a:latin typeface="Arial" panose="020B0604020202020204" pitchFamily="34" charset="0"/>
                <a:ea typeface="+mn-ea"/>
                <a:cs typeface="Arial" panose="020B0604020202020204" pitchFamily="34" charset="0"/>
                <a:sym typeface="Arial"/>
              </a:rPr>
              <a:t>What to expect from this session?</a:t>
            </a:r>
          </a:p>
        </p:txBody>
      </p:sp>
      <p:graphicFrame>
        <p:nvGraphicFramePr>
          <p:cNvPr id="18" name="Text Placeholder 12">
            <a:extLst>
              <a:ext uri="{FF2B5EF4-FFF2-40B4-BE49-F238E27FC236}">
                <a16:creationId xmlns:a16="http://schemas.microsoft.com/office/drawing/2014/main" id="{0900B2C7-ECF8-0171-4682-33A84B8ED68C}"/>
              </a:ext>
            </a:extLst>
          </p:cNvPr>
          <p:cNvGraphicFramePr/>
          <p:nvPr>
            <p:extLst>
              <p:ext uri="{D42A27DB-BD31-4B8C-83A1-F6EECF244321}">
                <p14:modId xmlns:p14="http://schemas.microsoft.com/office/powerpoint/2010/main" val="3260712651"/>
              </p:ext>
            </p:extLst>
          </p:nvPr>
        </p:nvGraphicFramePr>
        <p:xfrm>
          <a:off x="248795" y="1731698"/>
          <a:ext cx="11561762" cy="39536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EDA3BE7B-46D6-5D29-3AA1-6B07169D8B1B}"/>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spTree>
    <p:extLst>
      <p:ext uri="{BB962C8B-B14F-4D97-AF65-F5344CB8AC3E}">
        <p14:creationId xmlns:p14="http://schemas.microsoft.com/office/powerpoint/2010/main" val="1997903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56D5-1EA2-5328-266C-551ED69CD2D5}"/>
            </a:ext>
          </a:extLst>
        </p:cNvPr>
        <p:cNvGrpSpPr/>
        <p:nvPr/>
      </p:nvGrpSpPr>
      <p:grpSpPr>
        <a:xfrm>
          <a:off x="0" y="0"/>
          <a:ext cx="0" cy="0"/>
          <a:chOff x="0" y="0"/>
          <a:chExt cx="0" cy="0"/>
        </a:xfrm>
      </p:grpSpPr>
      <p:pic>
        <p:nvPicPr>
          <p:cNvPr id="1026" name="Picture 2" descr="Doctor Pause Royalty-Free Images, Stock Photos &amp; Pictures | Shutterstock">
            <a:extLst>
              <a:ext uri="{FF2B5EF4-FFF2-40B4-BE49-F238E27FC236}">
                <a16:creationId xmlns:a16="http://schemas.microsoft.com/office/drawing/2014/main" id="{C1039C6C-DDCE-D1D3-D175-E13B234FEAB3}"/>
              </a:ext>
            </a:extLst>
          </p:cNvPr>
          <p:cNvPicPr>
            <a:picLocks noGrp="1" noChangeAspect="1" noChangeArrowheads="1"/>
          </p:cNvPicPr>
          <p:nvPr>
            <p:ph sz="quarter" idx="10"/>
          </p:nvPr>
        </p:nvPicPr>
        <p:blipFill rotWithShape="1">
          <a:blip r:embed="rId3">
            <a:extLst>
              <a:ext uri="{28A0092B-C50C-407E-A947-70E740481C1C}">
                <a14:useLocalDpi xmlns:a14="http://schemas.microsoft.com/office/drawing/2010/main" val="0"/>
              </a:ext>
            </a:extLst>
          </a:blip>
          <a:srcRect b="7167"/>
          <a:stretch/>
        </p:blipFill>
        <p:spPr bwMode="auto">
          <a:xfrm>
            <a:off x="3651968" y="1746976"/>
            <a:ext cx="4888064" cy="25513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3C0D30-A659-B62D-C151-310B65D23B40}"/>
              </a:ext>
            </a:extLst>
          </p:cNvPr>
          <p:cNvSpPr txBox="1"/>
          <p:nvPr/>
        </p:nvSpPr>
        <p:spPr>
          <a:xfrm>
            <a:off x="3618534" y="6246994"/>
            <a:ext cx="3970986" cy="338554"/>
          </a:xfrm>
          <a:prstGeom prst="rect">
            <a:avLst/>
          </a:prstGeom>
          <a:noFill/>
        </p:spPr>
        <p:txBody>
          <a:bodyPr wrap="square" lIns="91440" tIns="45720" rIns="91440" bIns="45720" rtlCol="0" anchor="t">
            <a:spAutoFit/>
          </a:bodyPr>
          <a:lstStyle/>
          <a:p>
            <a:pPr algn="ctr">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a:t>
            </a:r>
            <a:r>
              <a:rPr lang="en-GB" sz="1600" b="1" dirty="0">
                <a:solidFill>
                  <a:prstClr val="white"/>
                </a:solidFill>
              </a:rPr>
              <a:t>Dentistry </a:t>
            </a:r>
            <a:endParaRPr kumimoji="0" lang="en-GB" sz="1600" b="1" i="0" u="none" strike="noStrike" kern="0" cap="none" spc="0" normalizeH="0" baseline="0" noProof="0" dirty="0">
              <a:ln>
                <a:noFill/>
              </a:ln>
              <a:solidFill>
                <a:prstClr val="white"/>
              </a:solidFill>
              <a:effectLst/>
              <a:uLnTx/>
              <a:uFillTx/>
              <a:latin typeface="Arial"/>
              <a:cs typeface="Arial"/>
              <a:sym typeface="Arial"/>
            </a:endParaRPr>
          </a:p>
        </p:txBody>
      </p:sp>
    </p:spTree>
    <p:extLst>
      <p:ext uri="{BB962C8B-B14F-4D97-AF65-F5344CB8AC3E}">
        <p14:creationId xmlns:p14="http://schemas.microsoft.com/office/powerpoint/2010/main" val="3737000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AB86C7-8C48-3A5A-9A00-2CCF1D57B43D}"/>
              </a:ext>
            </a:extLst>
          </p:cNvPr>
          <p:cNvSpPr>
            <a:spLocks noGrp="1"/>
          </p:cNvSpPr>
          <p:nvPr>
            <p:ph sz="quarter" idx="10"/>
          </p:nvPr>
        </p:nvSpPr>
        <p:spPr/>
        <p:txBody>
          <a:bodyPr/>
          <a:lstStyle/>
          <a:p>
            <a:r>
              <a:rPr lang="en-GB" dirty="0"/>
              <a:t>Prioritisation of tasks: The Eisenhower Matrix</a:t>
            </a:r>
          </a:p>
        </p:txBody>
      </p:sp>
      <p:sp>
        <p:nvSpPr>
          <p:cNvPr id="7" name="TextBox 6">
            <a:extLst>
              <a:ext uri="{FF2B5EF4-FFF2-40B4-BE49-F238E27FC236}">
                <a16:creationId xmlns:a16="http://schemas.microsoft.com/office/drawing/2014/main" id="{62F3343B-316C-E07C-487F-8FE6B8D72EA8}"/>
              </a:ext>
            </a:extLst>
          </p:cNvPr>
          <p:cNvSpPr txBox="1"/>
          <p:nvPr/>
        </p:nvSpPr>
        <p:spPr>
          <a:xfrm>
            <a:off x="5808030" y="1731697"/>
            <a:ext cx="6100837" cy="2389950"/>
          </a:xfrm>
          <a:prstGeom prst="rect">
            <a:avLst/>
          </a:prstGeom>
          <a:noFill/>
        </p:spPr>
        <p:txBody>
          <a:bodyPr wrap="square">
            <a:spAutoFit/>
          </a:bodyPr>
          <a:lstStyle/>
          <a:p>
            <a:r>
              <a:rPr lang="en-GB" sz="2133" dirty="0">
                <a:solidFill>
                  <a:schemeClr val="tx2"/>
                </a:solidFill>
                <a:latin typeface="+mn-lt"/>
              </a:rPr>
              <a:t>Helps you make the distinction between tasks that are important, not important, urgent, and not urgent. </a:t>
            </a:r>
          </a:p>
          <a:p>
            <a:endParaRPr lang="en-GB" sz="2133" dirty="0">
              <a:solidFill>
                <a:schemeClr val="tx2"/>
              </a:solidFill>
              <a:highlight>
                <a:srgbClr val="FFFFFF"/>
              </a:highlight>
              <a:latin typeface="+mn-lt"/>
            </a:endParaRPr>
          </a:p>
          <a:p>
            <a:r>
              <a:rPr lang="en-GB" sz="2133" dirty="0">
                <a:solidFill>
                  <a:schemeClr val="tx2"/>
                </a:solidFill>
                <a:highlight>
                  <a:srgbClr val="FFFFFF"/>
                </a:highlight>
                <a:latin typeface="+mn-lt"/>
              </a:rPr>
              <a:t>It splits tasks into four boxes that prioritize which tasks you should focus on first and which you should delegate or delete.</a:t>
            </a:r>
            <a:endParaRPr lang="en-GB" sz="2133" dirty="0">
              <a:solidFill>
                <a:schemeClr val="tx2"/>
              </a:solidFill>
              <a:latin typeface="+mn-lt"/>
            </a:endParaRPr>
          </a:p>
        </p:txBody>
      </p:sp>
      <p:sp>
        <p:nvSpPr>
          <p:cNvPr id="9" name="TextBox 8">
            <a:extLst>
              <a:ext uri="{FF2B5EF4-FFF2-40B4-BE49-F238E27FC236}">
                <a16:creationId xmlns:a16="http://schemas.microsoft.com/office/drawing/2014/main" id="{D8957A39-39DC-B229-8BF7-56E3CD5276AF}"/>
              </a:ext>
            </a:extLst>
          </p:cNvPr>
          <p:cNvSpPr txBox="1"/>
          <p:nvPr/>
        </p:nvSpPr>
        <p:spPr>
          <a:xfrm>
            <a:off x="2933352" y="4926250"/>
            <a:ext cx="5571067" cy="666977"/>
          </a:xfrm>
          <a:prstGeom prst="rect">
            <a:avLst/>
          </a:prstGeom>
          <a:noFill/>
        </p:spPr>
        <p:txBody>
          <a:bodyPr wrap="square">
            <a:spAutoFit/>
          </a:bodyPr>
          <a:lstStyle/>
          <a:p>
            <a:r>
              <a:rPr lang="en-GB" sz="1867" dirty="0">
                <a:solidFill>
                  <a:schemeClr val="tx2"/>
                </a:solidFill>
                <a:latin typeface="+mn-lt"/>
              </a:rPr>
              <a:t>See also The Action Priority Matrix and the Covey Matrix</a:t>
            </a:r>
          </a:p>
        </p:txBody>
      </p:sp>
      <p:pic>
        <p:nvPicPr>
          <p:cNvPr id="1030" name="Picture 6" descr="Why the “Eisenhower matrix” is a ...">
            <a:extLst>
              <a:ext uri="{FF2B5EF4-FFF2-40B4-BE49-F238E27FC236}">
                <a16:creationId xmlns:a16="http://schemas.microsoft.com/office/drawing/2014/main" id="{3337A1C5-77C4-C196-52A4-4DD3AE4CC5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436"/>
          <a:stretch/>
        </p:blipFill>
        <p:spPr bwMode="auto">
          <a:xfrm>
            <a:off x="805185" y="1406963"/>
            <a:ext cx="4832956" cy="278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045AF0-2178-CEAB-9E4A-8FF7D229B3F8}"/>
              </a:ext>
            </a:extLst>
          </p:cNvPr>
          <p:cNvSpPr txBox="1"/>
          <p:nvPr/>
        </p:nvSpPr>
        <p:spPr>
          <a:xfrm>
            <a:off x="3533867" y="6331660"/>
            <a:ext cx="3983961" cy="338554"/>
          </a:xfrm>
          <a:prstGeom prst="rect">
            <a:avLst/>
          </a:prstGeom>
          <a:noFill/>
        </p:spPr>
        <p:txBody>
          <a:bodyPr wrap="square" lIns="91440" tIns="45720" rIns="91440" bIns="45720" rtlCol="0" anchor="t">
            <a:spAutoFit/>
          </a:bodyPr>
          <a:lstStyle/>
          <a:p>
            <a:pPr algn="ctr"/>
            <a:r>
              <a:rPr lang="en-GB" sz="1600" b="1" dirty="0">
                <a:solidFill>
                  <a:schemeClr val="bg1"/>
                </a:solidFill>
              </a:rPr>
              <a:t>Institute of Dentistry</a:t>
            </a:r>
          </a:p>
        </p:txBody>
      </p:sp>
    </p:spTree>
    <p:extLst>
      <p:ext uri="{BB962C8B-B14F-4D97-AF65-F5344CB8AC3E}">
        <p14:creationId xmlns:p14="http://schemas.microsoft.com/office/powerpoint/2010/main" val="67238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BD8EBD-496A-E074-1072-4B5E6C1DC678}"/>
              </a:ext>
            </a:extLst>
          </p:cNvPr>
          <p:cNvSpPr>
            <a:spLocks noGrp="1"/>
          </p:cNvSpPr>
          <p:nvPr>
            <p:ph sz="quarter" idx="10"/>
          </p:nvPr>
        </p:nvSpPr>
        <p:spPr/>
        <p:txBody>
          <a:bodyPr/>
          <a:lstStyle/>
          <a:p>
            <a:r>
              <a:rPr lang="en-GB" dirty="0"/>
              <a:t>The Johari Window </a:t>
            </a:r>
          </a:p>
        </p:txBody>
      </p:sp>
      <p:pic>
        <p:nvPicPr>
          <p:cNvPr id="6" name="Picture 5" descr="A screenshot of a computer">
            <a:extLst>
              <a:ext uri="{FF2B5EF4-FFF2-40B4-BE49-F238E27FC236}">
                <a16:creationId xmlns:a16="http://schemas.microsoft.com/office/drawing/2014/main" id="{C8B6F0F6-1EDA-8831-EC22-15ED3BD817C5}"/>
              </a:ext>
            </a:extLst>
          </p:cNvPr>
          <p:cNvPicPr>
            <a:picLocks noChangeAspect="1"/>
          </p:cNvPicPr>
          <p:nvPr/>
        </p:nvPicPr>
        <p:blipFill rotWithShape="1">
          <a:blip r:embed="rId2"/>
          <a:srcRect l="25756" t="27561" r="28566" b="6380"/>
          <a:stretch/>
        </p:blipFill>
        <p:spPr bwMode="auto">
          <a:xfrm>
            <a:off x="373295" y="1179871"/>
            <a:ext cx="5221575" cy="4247535"/>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1D1884C9-F354-6868-FB6A-8AEED428E702}"/>
              </a:ext>
            </a:extLst>
          </p:cNvPr>
          <p:cNvSpPr txBox="1"/>
          <p:nvPr/>
        </p:nvSpPr>
        <p:spPr>
          <a:xfrm>
            <a:off x="6030192" y="1471717"/>
            <a:ext cx="6100915" cy="3540200"/>
          </a:xfrm>
          <a:prstGeom prst="rect">
            <a:avLst/>
          </a:prstGeom>
          <a:noFill/>
        </p:spPr>
        <p:txBody>
          <a:bodyPr wrap="square">
            <a:spAutoFit/>
          </a:bodyPr>
          <a:lstStyle/>
          <a:p>
            <a:pPr algn="l"/>
            <a:r>
              <a:rPr lang="en-GB" sz="1867" dirty="0">
                <a:solidFill>
                  <a:schemeClr val="tx2"/>
                </a:solidFill>
                <a:latin typeface="+mj-lt"/>
              </a:rPr>
              <a:t>The Johari Window is split into </a:t>
            </a:r>
            <a:r>
              <a:rPr lang="en-GB" sz="1867" u="sng" dirty="0">
                <a:solidFill>
                  <a:schemeClr val="tx2"/>
                </a:solidFill>
                <a:latin typeface="+mj-lt"/>
              </a:rPr>
              <a:t>four quadrants</a:t>
            </a:r>
            <a:r>
              <a:rPr lang="en-GB" sz="1867" dirty="0">
                <a:solidFill>
                  <a:schemeClr val="tx2"/>
                </a:solidFill>
                <a:latin typeface="+mj-lt"/>
              </a:rPr>
              <a:t>: </a:t>
            </a:r>
          </a:p>
          <a:p>
            <a:pPr algn="l">
              <a:buFont typeface="Arial" panose="020B0604020202020204" pitchFamily="34" charset="0"/>
              <a:buChar char="•"/>
            </a:pPr>
            <a:endParaRPr lang="en-GB" sz="1867" dirty="0">
              <a:solidFill>
                <a:schemeClr val="tx2"/>
              </a:solidFill>
              <a:latin typeface="+mj-lt"/>
            </a:endParaRPr>
          </a:p>
          <a:p>
            <a:pPr algn="l">
              <a:buFont typeface="Arial" panose="020B0604020202020204" pitchFamily="34" charset="0"/>
              <a:buChar char="•"/>
            </a:pPr>
            <a:r>
              <a:rPr lang="en-GB" sz="1867" dirty="0">
                <a:solidFill>
                  <a:schemeClr val="tx2"/>
                </a:solidFill>
                <a:latin typeface="+mj-lt"/>
              </a:rPr>
              <a:t> The </a:t>
            </a:r>
            <a:r>
              <a:rPr lang="en-GB" sz="1867" b="1" dirty="0">
                <a:solidFill>
                  <a:schemeClr val="tx2"/>
                </a:solidFill>
                <a:latin typeface="+mj-lt"/>
              </a:rPr>
              <a:t>Open</a:t>
            </a:r>
            <a:r>
              <a:rPr lang="en-GB" sz="1867" dirty="0">
                <a:solidFill>
                  <a:schemeClr val="tx2"/>
                </a:solidFill>
                <a:latin typeface="+mj-lt"/>
              </a:rPr>
              <a:t> Area (things you know about yourself), </a:t>
            </a:r>
          </a:p>
          <a:p>
            <a:pPr algn="l">
              <a:buFont typeface="Arial" panose="020B0604020202020204" pitchFamily="34" charset="0"/>
              <a:buChar char="•"/>
            </a:pPr>
            <a:endParaRPr lang="en-GB" sz="1867" dirty="0">
              <a:solidFill>
                <a:schemeClr val="tx2"/>
              </a:solidFill>
              <a:latin typeface="+mj-lt"/>
            </a:endParaRPr>
          </a:p>
          <a:p>
            <a:pPr algn="l">
              <a:buFont typeface="Arial" panose="020B0604020202020204" pitchFamily="34" charset="0"/>
              <a:buChar char="•"/>
            </a:pPr>
            <a:r>
              <a:rPr lang="en-GB" sz="1867" dirty="0">
                <a:solidFill>
                  <a:schemeClr val="tx2"/>
                </a:solidFill>
                <a:latin typeface="+mj-lt"/>
              </a:rPr>
              <a:t> The </a:t>
            </a:r>
            <a:r>
              <a:rPr lang="en-GB" sz="1867" b="1" dirty="0">
                <a:solidFill>
                  <a:schemeClr val="tx2"/>
                </a:solidFill>
                <a:latin typeface="+mj-lt"/>
              </a:rPr>
              <a:t>Blind</a:t>
            </a:r>
            <a:r>
              <a:rPr lang="en-GB" sz="1867" dirty="0">
                <a:solidFill>
                  <a:schemeClr val="tx2"/>
                </a:solidFill>
                <a:latin typeface="+mj-lt"/>
              </a:rPr>
              <a:t> Area (things you don't know about yourself, but others do), </a:t>
            </a:r>
          </a:p>
          <a:p>
            <a:pPr algn="l">
              <a:buFont typeface="Arial" panose="020B0604020202020204" pitchFamily="34" charset="0"/>
              <a:buChar char="•"/>
            </a:pPr>
            <a:endParaRPr lang="en-GB" sz="1867" dirty="0">
              <a:solidFill>
                <a:schemeClr val="tx2"/>
              </a:solidFill>
              <a:latin typeface="+mj-lt"/>
            </a:endParaRPr>
          </a:p>
          <a:p>
            <a:pPr algn="l">
              <a:buFont typeface="Arial" panose="020B0604020202020204" pitchFamily="34" charset="0"/>
              <a:buChar char="•"/>
            </a:pPr>
            <a:r>
              <a:rPr lang="en-GB" sz="1867" dirty="0">
                <a:solidFill>
                  <a:schemeClr val="tx2"/>
                </a:solidFill>
                <a:latin typeface="+mj-lt"/>
              </a:rPr>
              <a:t> The </a:t>
            </a:r>
            <a:r>
              <a:rPr lang="en-GB" sz="1867" b="1" dirty="0">
                <a:solidFill>
                  <a:schemeClr val="tx2"/>
                </a:solidFill>
                <a:latin typeface="+mj-lt"/>
              </a:rPr>
              <a:t>Hidden </a:t>
            </a:r>
            <a:r>
              <a:rPr lang="en-GB" sz="1867" dirty="0">
                <a:solidFill>
                  <a:schemeClr val="tx2"/>
                </a:solidFill>
                <a:latin typeface="+mj-lt"/>
              </a:rPr>
              <a:t>Area (things you know about yourself, but keep hidden), </a:t>
            </a:r>
          </a:p>
          <a:p>
            <a:pPr algn="l">
              <a:buFont typeface="Arial" panose="020B0604020202020204" pitchFamily="34" charset="0"/>
              <a:buChar char="•"/>
            </a:pPr>
            <a:endParaRPr lang="en-GB" sz="1867" dirty="0">
              <a:solidFill>
                <a:schemeClr val="tx2"/>
              </a:solidFill>
              <a:latin typeface="+mj-lt"/>
            </a:endParaRPr>
          </a:p>
          <a:p>
            <a:pPr algn="l">
              <a:buFont typeface="Arial" panose="020B0604020202020204" pitchFamily="34" charset="0"/>
              <a:buChar char="•"/>
            </a:pPr>
            <a:r>
              <a:rPr lang="en-GB" sz="1867" dirty="0">
                <a:solidFill>
                  <a:schemeClr val="tx2"/>
                </a:solidFill>
                <a:latin typeface="+mj-lt"/>
              </a:rPr>
              <a:t> The </a:t>
            </a:r>
            <a:r>
              <a:rPr lang="en-GB" sz="1867" b="1" dirty="0">
                <a:solidFill>
                  <a:schemeClr val="tx2"/>
                </a:solidFill>
                <a:latin typeface="+mj-lt"/>
              </a:rPr>
              <a:t>Unknown </a:t>
            </a:r>
            <a:r>
              <a:rPr lang="en-GB" sz="1867" dirty="0">
                <a:solidFill>
                  <a:schemeClr val="tx2"/>
                </a:solidFill>
                <a:latin typeface="+mj-lt"/>
              </a:rPr>
              <a:t>Area (things that are unknown to you and to others).</a:t>
            </a:r>
          </a:p>
        </p:txBody>
      </p:sp>
      <p:sp>
        <p:nvSpPr>
          <p:cNvPr id="3" name="TextBox 2">
            <a:extLst>
              <a:ext uri="{FF2B5EF4-FFF2-40B4-BE49-F238E27FC236}">
                <a16:creationId xmlns:a16="http://schemas.microsoft.com/office/drawing/2014/main" id="{C95132C0-52D4-D7D1-4598-FEE83AA008D4}"/>
              </a:ext>
            </a:extLst>
          </p:cNvPr>
          <p:cNvSpPr txBox="1"/>
          <p:nvPr/>
        </p:nvSpPr>
        <p:spPr>
          <a:xfrm>
            <a:off x="6201527" y="5112174"/>
            <a:ext cx="5929580" cy="379656"/>
          </a:xfrm>
          <a:prstGeom prst="rect">
            <a:avLst/>
          </a:prstGeom>
          <a:noFill/>
        </p:spPr>
        <p:txBody>
          <a:bodyPr wrap="square" rtlCol="0">
            <a:spAutoFit/>
          </a:bodyPr>
          <a:lstStyle/>
          <a:p>
            <a:r>
              <a:rPr lang="en-GB" sz="1867" u="sng" dirty="0">
                <a:solidFill>
                  <a:schemeClr val="tx2"/>
                </a:solidFill>
              </a:rPr>
              <a:t>Note the names and the directions of the arrows </a:t>
            </a:r>
            <a:r>
              <a:rPr lang="en-GB" sz="1867" dirty="0">
                <a:solidFill>
                  <a:schemeClr val="tx2"/>
                </a:solidFill>
              </a:rPr>
              <a:t>!</a:t>
            </a:r>
          </a:p>
        </p:txBody>
      </p:sp>
      <p:sp>
        <p:nvSpPr>
          <p:cNvPr id="4" name="TextBox 3">
            <a:extLst>
              <a:ext uri="{FF2B5EF4-FFF2-40B4-BE49-F238E27FC236}">
                <a16:creationId xmlns:a16="http://schemas.microsoft.com/office/drawing/2014/main" id="{BC0A831E-3B1A-C07D-827F-8628C828A167}"/>
              </a:ext>
            </a:extLst>
          </p:cNvPr>
          <p:cNvSpPr txBox="1"/>
          <p:nvPr/>
        </p:nvSpPr>
        <p:spPr>
          <a:xfrm>
            <a:off x="3226951" y="6331661"/>
            <a:ext cx="4439045" cy="338554"/>
          </a:xfrm>
          <a:prstGeom prst="rect">
            <a:avLst/>
          </a:prstGeom>
          <a:noFill/>
        </p:spPr>
        <p:txBody>
          <a:bodyPr wrap="square" lIns="91440" tIns="45720" rIns="91440" bIns="45720" rtlCol="0" anchor="t">
            <a:spAutoFit/>
          </a:bodyPr>
          <a:lstStyle/>
          <a:p>
            <a:pPr algn="ctr"/>
            <a:r>
              <a:rPr lang="en-GB" sz="1600" b="1" dirty="0">
                <a:solidFill>
                  <a:schemeClr val="bg1"/>
                </a:solidFill>
              </a:rPr>
              <a:t>Institute of Dentistry</a:t>
            </a:r>
          </a:p>
        </p:txBody>
      </p:sp>
    </p:spTree>
    <p:extLst>
      <p:ext uri="{BB962C8B-B14F-4D97-AF65-F5344CB8AC3E}">
        <p14:creationId xmlns:p14="http://schemas.microsoft.com/office/powerpoint/2010/main" val="3599696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8E78161-766E-9083-FC0D-8BA52E8F710B}"/>
              </a:ext>
            </a:extLst>
          </p:cNvPr>
          <p:cNvSpPr>
            <a:spLocks noGrp="1"/>
          </p:cNvSpPr>
          <p:nvPr>
            <p:ph sz="quarter" idx="10"/>
          </p:nvPr>
        </p:nvSpPr>
        <p:spPr>
          <a:xfrm>
            <a:off x="0" y="4865158"/>
            <a:ext cx="12192000" cy="1381836"/>
          </a:xfrm>
        </p:spPr>
        <p:txBody>
          <a:bodyPr/>
          <a:lstStyle/>
          <a:p>
            <a:pPr algn="r"/>
            <a:r>
              <a:rPr lang="en-GB" sz="3600" dirty="0"/>
              <a:t>… on maximising your 1st year for your dental career</a:t>
            </a:r>
          </a:p>
          <a:p>
            <a:pPr algn="r"/>
            <a:r>
              <a:rPr lang="en-GB" sz="3600" dirty="0"/>
              <a:t> </a:t>
            </a:r>
          </a:p>
          <a:p>
            <a:pPr algn="r"/>
            <a:endParaRPr lang="en-GB" dirty="0"/>
          </a:p>
        </p:txBody>
      </p:sp>
      <p:pic>
        <p:nvPicPr>
          <p:cNvPr id="4100" name="Picture 4" descr="seru tips Archives - TFL SERU">
            <a:extLst>
              <a:ext uri="{FF2B5EF4-FFF2-40B4-BE49-F238E27FC236}">
                <a16:creationId xmlns:a16="http://schemas.microsoft.com/office/drawing/2014/main" id="{A0009572-20F9-0A44-7230-8850EDCB93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98" b="12727"/>
          <a:stretch/>
        </p:blipFill>
        <p:spPr bwMode="auto">
          <a:xfrm>
            <a:off x="1383828" y="257608"/>
            <a:ext cx="9292730" cy="43694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B08B78-5686-EAD7-674E-F3538E004C9A}"/>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spTree>
    <p:extLst>
      <p:ext uri="{BB962C8B-B14F-4D97-AF65-F5344CB8AC3E}">
        <p14:creationId xmlns:p14="http://schemas.microsoft.com/office/powerpoint/2010/main" val="2109243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3CE80BB-8AFD-1CC9-FD01-E07EC1CE85EF}"/>
              </a:ext>
            </a:extLst>
          </p:cNvPr>
          <p:cNvSpPr>
            <a:spLocks noGrp="1"/>
          </p:cNvSpPr>
          <p:nvPr>
            <p:ph sz="quarter" idx="10"/>
          </p:nvPr>
        </p:nvSpPr>
        <p:spPr/>
        <p:txBody>
          <a:bodyPr/>
          <a:lstStyle/>
          <a:p>
            <a:r>
              <a:rPr lang="en-GB" sz="3600" dirty="0">
                <a:solidFill>
                  <a:schemeClr val="tx1"/>
                </a:solidFill>
              </a:rPr>
              <a:t>Top tips for maximising your 1st year</a:t>
            </a:r>
          </a:p>
        </p:txBody>
      </p:sp>
      <p:sp>
        <p:nvSpPr>
          <p:cNvPr id="9" name="Text Placeholder 8">
            <a:extLst>
              <a:ext uri="{FF2B5EF4-FFF2-40B4-BE49-F238E27FC236}">
                <a16:creationId xmlns:a16="http://schemas.microsoft.com/office/drawing/2014/main" id="{9EC41911-EBD3-517F-5E73-406A53266DC7}"/>
              </a:ext>
            </a:extLst>
          </p:cNvPr>
          <p:cNvSpPr>
            <a:spLocks noGrp="1"/>
          </p:cNvSpPr>
          <p:nvPr>
            <p:ph type="body" sz="quarter" idx="13"/>
          </p:nvPr>
        </p:nvSpPr>
        <p:spPr/>
        <p:txBody>
          <a:bodyPr/>
          <a:lstStyle/>
          <a:p>
            <a:pPr>
              <a:buFont typeface="Wingdings" panose="05000000000000000000" pitchFamily="2" charset="2"/>
              <a:buChar char="q"/>
            </a:pPr>
            <a:r>
              <a:rPr lang="en-GB" sz="2400" b="1" u="sng" dirty="0">
                <a:solidFill>
                  <a:srgbClr val="002060"/>
                </a:solidFill>
              </a:rPr>
              <a:t>Building your community</a:t>
            </a:r>
          </a:p>
          <a:p>
            <a:pPr>
              <a:buFont typeface="Wingdings" panose="05000000000000000000" pitchFamily="2" charset="2"/>
              <a:buChar char="q"/>
            </a:pPr>
            <a:r>
              <a:rPr lang="en-GB" sz="2400" i="0" dirty="0">
                <a:solidFill>
                  <a:srgbClr val="002060"/>
                </a:solidFill>
                <a:effectLst/>
                <a:latin typeface="+mn-lt"/>
              </a:rPr>
              <a:t>Career Exploration / Planning</a:t>
            </a:r>
          </a:p>
          <a:p>
            <a:pPr>
              <a:buFont typeface="Wingdings" panose="05000000000000000000" pitchFamily="2" charset="2"/>
              <a:buChar char="q"/>
            </a:pPr>
            <a:r>
              <a:rPr lang="en-GB" sz="2400" i="0" dirty="0">
                <a:solidFill>
                  <a:srgbClr val="002060"/>
                </a:solidFill>
                <a:effectLst/>
                <a:latin typeface="+mn-lt"/>
              </a:rPr>
              <a:t>Extracurricular Activities</a:t>
            </a:r>
          </a:p>
          <a:p>
            <a:pPr lvl="1">
              <a:buFont typeface="Wingdings" panose="05000000000000000000" pitchFamily="2" charset="2"/>
              <a:buChar char="q"/>
            </a:pPr>
            <a:r>
              <a:rPr lang="en-GB" sz="2400" i="0" dirty="0">
                <a:solidFill>
                  <a:srgbClr val="002060"/>
                </a:solidFill>
                <a:effectLst/>
                <a:latin typeface="+mn-lt"/>
              </a:rPr>
              <a:t>Join Student Organisations – </a:t>
            </a:r>
            <a:r>
              <a:rPr lang="en-GB" sz="2400" i="0" dirty="0">
                <a:solidFill>
                  <a:srgbClr val="002060"/>
                </a:solidFill>
                <a:effectLst/>
                <a:latin typeface="+mn-lt"/>
                <a:hlinkClick r:id="rId3"/>
              </a:rPr>
              <a:t>Barts &amp; The London Societies</a:t>
            </a:r>
            <a:endParaRPr lang="en-GB" sz="2400" i="0" dirty="0">
              <a:solidFill>
                <a:srgbClr val="002060"/>
              </a:solidFill>
              <a:effectLst/>
              <a:latin typeface="+mn-lt"/>
            </a:endParaRPr>
          </a:p>
        </p:txBody>
      </p:sp>
      <p:pic>
        <p:nvPicPr>
          <p:cNvPr id="1026" name="Picture 2" descr="FDI's Vision 2030 report aims to improve oral health and reduce oral health  inequalities over the next decade | FDI">
            <a:extLst>
              <a:ext uri="{FF2B5EF4-FFF2-40B4-BE49-F238E27FC236}">
                <a16:creationId xmlns:a16="http://schemas.microsoft.com/office/drawing/2014/main" id="{B3C29E61-EC05-CB3C-4265-63914B887188}"/>
              </a:ext>
            </a:extLst>
          </p:cNvPr>
          <p:cNvPicPr>
            <a:picLocks noGrp="1" noChangeAspect="1" noChangeArrowheads="1"/>
          </p:cNvPicPr>
          <p:nvPr>
            <p:ph type="pic" sz="quarter" idx="11"/>
          </p:nvPr>
        </p:nvPicPr>
        <p:blipFill>
          <a:blip r:embed="rId4">
            <a:extLst>
              <a:ext uri="{28A0092B-C50C-407E-A947-70E740481C1C}">
                <a14:useLocalDpi xmlns:a14="http://schemas.microsoft.com/office/drawing/2010/main" val="0"/>
              </a:ext>
            </a:extLst>
          </a:blip>
          <a:srcRect l="5618" r="561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032480A-19A1-F655-7705-B09CA9E1CB5D}"/>
              </a:ext>
            </a:extLst>
          </p:cNvPr>
          <p:cNvSpPr txBox="1"/>
          <p:nvPr/>
        </p:nvSpPr>
        <p:spPr>
          <a:xfrm>
            <a:off x="3618534" y="6246994"/>
            <a:ext cx="397098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prstClr val="white"/>
                </a:solidFill>
                <a:effectLst/>
                <a:uLnTx/>
                <a:uFillTx/>
                <a:latin typeface="Arial"/>
                <a:cs typeface="Arial"/>
                <a:sym typeface="Arial"/>
              </a:rPr>
              <a:t>Institute of Dentistry </a:t>
            </a:r>
          </a:p>
        </p:txBody>
      </p:sp>
    </p:spTree>
    <p:extLst>
      <p:ext uri="{BB962C8B-B14F-4D97-AF65-F5344CB8AC3E}">
        <p14:creationId xmlns:p14="http://schemas.microsoft.com/office/powerpoint/2010/main" val="40407540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19.1|21"/>
</p:tagLst>
</file>

<file path=ppt/theme/theme1.xml><?xml version="1.0" encoding="utf-8"?>
<a:theme xmlns:a="http://schemas.openxmlformats.org/drawingml/2006/main" name="Lecture 1 year 2 draft">
  <a:themeElements>
    <a:clrScheme name="QMUL colour palette">
      <a:dk1>
        <a:srgbClr val="253967"/>
      </a:dk1>
      <a:lt1>
        <a:srgbClr val="FFFFFF"/>
      </a:lt1>
      <a:dk2>
        <a:srgbClr val="32706A"/>
      </a:dk2>
      <a:lt2>
        <a:srgbClr val="C5A539"/>
      </a:lt2>
      <a:accent1>
        <a:srgbClr val="C2632C"/>
      </a:accent1>
      <a:accent2>
        <a:srgbClr val="6F2A6E"/>
      </a:accent2>
      <a:accent3>
        <a:srgbClr val="AD2D27"/>
      </a:accent3>
      <a:accent4>
        <a:srgbClr val="3B768E"/>
      </a:accent4>
      <a:accent5>
        <a:srgbClr val="F08E34"/>
      </a:accent5>
      <a:accent6>
        <a:srgbClr val="459CDD"/>
      </a:accent6>
      <a:hlink>
        <a:srgbClr val="5BB5C3"/>
      </a:hlink>
      <a:folHlink>
        <a:srgbClr val="FDEC4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QMCareers_April2009">
  <a:themeElements>
    <a:clrScheme name="QMCareers_April20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QMCareers_April2009">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QMCareers_April200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QMCareers_April2009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QMCareers_April2009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QMCareers_April2009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QMCareers_April2009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QMCareers_April2009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QMCareers_April2009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QMCareers_April2009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QMCareers_April2009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QMCareers_April2009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QMCareers_April2009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QMCareers_April2009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Queen Mary">
      <a:dk1>
        <a:sysClr val="windowText" lastClr="000000"/>
      </a:dk1>
      <a:lt1>
        <a:sysClr val="window" lastClr="FFFFFF"/>
      </a:lt1>
      <a:dk2>
        <a:srgbClr val="123181"/>
      </a:dk2>
      <a:lt2>
        <a:srgbClr val="D8D8D8"/>
      </a:lt2>
      <a:accent1>
        <a:srgbClr val="123181"/>
      </a:accent1>
      <a:accent2>
        <a:srgbClr val="792273"/>
      </a:accent2>
      <a:accent3>
        <a:srgbClr val="2DB8C5"/>
      </a:accent3>
      <a:accent4>
        <a:srgbClr val="CDA60C"/>
      </a:accent4>
      <a:accent5>
        <a:srgbClr val="BD1C1C"/>
      </a:accent5>
      <a:accent6>
        <a:srgbClr val="73B82B"/>
      </a:accent6>
      <a:hlink>
        <a:srgbClr val="123181"/>
      </a:hlink>
      <a:folHlink>
        <a:srgbClr val="10746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Channel 4 1">
      <a:dk1>
        <a:srgbClr val="000000"/>
      </a:dk1>
      <a:lt1>
        <a:srgbClr val="FFFFFF"/>
      </a:lt1>
      <a:dk2>
        <a:srgbClr val="585858"/>
      </a:dk2>
      <a:lt2>
        <a:srgbClr val="FFFFFF"/>
      </a:lt2>
      <a:accent1>
        <a:srgbClr val="6D2B83"/>
      </a:accent1>
      <a:accent2>
        <a:srgbClr val="D0091D"/>
      </a:accent2>
      <a:accent3>
        <a:srgbClr val="FFD611"/>
      </a:accent3>
      <a:accent4>
        <a:srgbClr val="85B6E2"/>
      </a:accent4>
      <a:accent5>
        <a:srgbClr val="62CBC5"/>
      </a:accent5>
      <a:accent6>
        <a:srgbClr val="7F7878"/>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Queen Mary">
      <a:dk1>
        <a:srgbClr val="21386A"/>
      </a:dk1>
      <a:lt1>
        <a:sysClr val="window" lastClr="FFFFFF"/>
      </a:lt1>
      <a:dk2>
        <a:srgbClr val="21386A"/>
      </a:dk2>
      <a:lt2>
        <a:srgbClr val="D8D8D8"/>
      </a:lt2>
      <a:accent1>
        <a:srgbClr val="123181"/>
      </a:accent1>
      <a:accent2>
        <a:srgbClr val="792273"/>
      </a:accent2>
      <a:accent3>
        <a:srgbClr val="2DB8C5"/>
      </a:accent3>
      <a:accent4>
        <a:srgbClr val="CDA60C"/>
      </a:accent4>
      <a:accent5>
        <a:srgbClr val="BD1C1C"/>
      </a:accent5>
      <a:accent6>
        <a:srgbClr val="73B82B"/>
      </a:accent6>
      <a:hlink>
        <a:srgbClr val="E6007E"/>
      </a:hlink>
      <a:folHlink>
        <a:srgbClr val="2DB8C5"/>
      </a:folHlink>
    </a:clrScheme>
    <a:fontScheme name="Queen Ma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5ae7f3d-bcd0-4e4b-af93-f03a9fbb19b5">
      <Terms xmlns="http://schemas.microsoft.com/office/infopath/2007/PartnerControls"/>
    </lcf76f155ced4ddcb4097134ff3c332f>
    <SharedWithUsers xmlns="6649982f-b66b-4072-8006-4697fed55f9d">
      <UserInfo>
        <DisplayName>Stefan Couch</DisplayName>
        <AccountId>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654ADC9F12924A98775CE4A71E31EA" ma:contentTypeVersion="18" ma:contentTypeDescription="Create a new document." ma:contentTypeScope="" ma:versionID="f354fc42057f8c6cc462c96f44c39aa1">
  <xsd:schema xmlns:xsd="http://www.w3.org/2001/XMLSchema" xmlns:xs="http://www.w3.org/2001/XMLSchema" xmlns:p="http://schemas.microsoft.com/office/2006/metadata/properties" xmlns:ns2="45ae7f3d-bcd0-4e4b-af93-f03a9fbb19b5" xmlns:ns3="6649982f-b66b-4072-8006-4697fed55f9d" targetNamespace="http://schemas.microsoft.com/office/2006/metadata/properties" ma:root="true" ma:fieldsID="7beed35e9fff40e976d9b9f5b3d7c46b" ns2:_="" ns3:_="">
    <xsd:import namespace="45ae7f3d-bcd0-4e4b-af93-f03a9fbb19b5"/>
    <xsd:import namespace="6649982f-b66b-4072-8006-4697fed55f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e7f3d-bcd0-4e4b-af93-f03a9fbb19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18f9b8-5ae4-4f0b-a238-a922c51e2d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49982f-b66b-4072-8006-4697fed55f9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51114E-9D17-4DCF-B101-CD82AFE013D9}">
  <ds:schemaRefs>
    <ds:schemaRef ds:uri="http://schemas.openxmlformats.org/package/2006/metadata/core-properties"/>
    <ds:schemaRef ds:uri="http://www.w3.org/XML/1998/namespace"/>
    <ds:schemaRef ds:uri="http://purl.org/dc/elements/1.1/"/>
    <ds:schemaRef ds:uri="45ae7f3d-bcd0-4e4b-af93-f03a9fbb19b5"/>
    <ds:schemaRef ds:uri="http://purl.org/dc/terms/"/>
    <ds:schemaRef ds:uri="6649982f-b66b-4072-8006-4697fed55f9d"/>
    <ds:schemaRef ds:uri="http://schemas.microsoft.com/office/2006/metadata/properties"/>
    <ds:schemaRef ds:uri="http://schemas.microsoft.com/office/2006/documentManagement/typ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ABFFB67E-748B-4F2A-83D5-6AC665293B21}">
  <ds:schemaRefs>
    <ds:schemaRef ds:uri="http://schemas.microsoft.com/sharepoint/v3/contenttype/forms"/>
  </ds:schemaRefs>
</ds:datastoreItem>
</file>

<file path=customXml/itemProps3.xml><?xml version="1.0" encoding="utf-8"?>
<ds:datastoreItem xmlns:ds="http://schemas.openxmlformats.org/officeDocument/2006/customXml" ds:itemID="{100EEDB9-4A50-4EF6-B906-9808E79CB7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e7f3d-bcd0-4e4b-af93-f03a9fbb19b5"/>
    <ds:schemaRef ds:uri="6649982f-b66b-4072-8006-4697fed55f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Lecture 1 year 2 draft</Template>
  <TotalTime>636</TotalTime>
  <Words>3031</Words>
  <Application>Microsoft Office PowerPoint</Application>
  <PresentationFormat>Widescreen</PresentationFormat>
  <Paragraphs>420</Paragraphs>
  <Slides>37</Slides>
  <Notes>23</Notes>
  <HiddenSlides>8</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37</vt:i4>
      </vt:variant>
    </vt:vector>
  </HeadingPairs>
  <TitlesOfParts>
    <vt:vector size="62" baseType="lpstr">
      <vt:lpstr>ＭＳ Ｐゴシック</vt:lpstr>
      <vt:lpstr>4 Text</vt:lpstr>
      <vt:lpstr>-apple-system</vt:lpstr>
      <vt:lpstr>Arial</vt:lpstr>
      <vt:lpstr>Calibri</vt:lpstr>
      <vt:lpstr>Channel 4 Chadwick</vt:lpstr>
      <vt:lpstr>Courier New</vt:lpstr>
      <vt:lpstr>Frutiger 55 Roman</vt:lpstr>
      <vt:lpstr>FS Sally Trial Medium</vt:lpstr>
      <vt:lpstr>Oswald</vt:lpstr>
      <vt:lpstr>Söhne</vt:lpstr>
      <vt:lpstr>Source Sans Pro</vt:lpstr>
      <vt:lpstr>Symbol</vt:lpstr>
      <vt:lpstr>Symbol,Sans-Serif</vt:lpstr>
      <vt:lpstr>Verdana</vt:lpstr>
      <vt:lpstr>Wingdings</vt:lpstr>
      <vt:lpstr>Lecture 1 year 2 draft</vt:lpstr>
      <vt:lpstr>QMCareers_April2009</vt:lpstr>
      <vt:lpstr>2_Custom Design</vt:lpstr>
      <vt:lpstr>1_Custom Design</vt:lpstr>
      <vt:lpstr>Office Theme</vt:lpstr>
      <vt:lpstr>1_Custom Design</vt:lpstr>
      <vt:lpstr>1_Custom Design</vt:lpstr>
      <vt:lpstr>2_Custom Design</vt:lpstr>
      <vt:lpstr>1_Custom Design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Masterclasses</dc:title>
  <dc:creator>Nicola Persue-King</dc:creator>
  <cp:lastModifiedBy>Stefan Couch</cp:lastModifiedBy>
  <cp:revision>16</cp:revision>
  <cp:lastPrinted>2023-09-08T11:02:22Z</cp:lastPrinted>
  <dcterms:created xsi:type="dcterms:W3CDTF">2016-09-12T10:46:20Z</dcterms:created>
  <dcterms:modified xsi:type="dcterms:W3CDTF">2025-09-15T12:45:02Z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0x01010005654ADC9F12924A98775CE4A71E31EA</vt:lpwstr>
  </property>
  <property fmtid="{D5CDD505-2E9C-101B-9397-08002B2CF9AE}" pid="3" name="QMULInformationClassificationTaxHTField0">
    <vt:lpwstr>Protect|9124d8d9-0c1c-41e9-aa14-aba001e9a028</vt:lpwstr>
  </property>
  <property fmtid="{D5CDD505-2E9C-101B-9397-08002B2CF9AE}" pid="4" name="TaxCatchAll">
    <vt:lpwstr>1;#Protect|9124d8d9-0c1c-41e9-aa14-aba001e9a028</vt:lpwstr>
  </property>
  <property fmtid="{D5CDD505-2E9C-101B-9397-08002B2CF9AE}" pid="5" name="TaxKeyword">
    <vt:lpwstr/>
  </property>
  <property fmtid="{D5CDD505-2E9C-101B-9397-08002B2CF9AE}" pid="6" name="QMULDocumentStatus">
    <vt:lpwstr/>
  </property>
  <property fmtid="{D5CDD505-2E9C-101B-9397-08002B2CF9AE}" pid="7" name="QMULDocumentTypeTaxHTField0">
    <vt:lpwstr/>
  </property>
  <property fmtid="{D5CDD505-2E9C-101B-9397-08002B2CF9AE}" pid="8" name="MediaServiceImageTags">
    <vt:lpwstr/>
  </property>
  <property fmtid="{D5CDD505-2E9C-101B-9397-08002B2CF9AE}" pid="9" name="QMULInformationClassification">
    <vt:lpwstr>1;#Protect|9124d8d9-0c1c-41e9-aa14-aba001e9a028</vt:lpwstr>
  </property>
  <property fmtid="{D5CDD505-2E9C-101B-9397-08002B2CF9AE}" pid="10" name="QMULLocation">
    <vt:lpwstr/>
  </property>
  <property fmtid="{D5CDD505-2E9C-101B-9397-08002B2CF9AE}" pid="11" name="TaxKeywordTaxHTField">
    <vt:lpwstr/>
  </property>
  <property fmtid="{D5CDD505-2E9C-101B-9397-08002B2CF9AE}" pid="12" name="QMULDepartment">
    <vt:lpwstr/>
  </property>
  <property fmtid="{D5CDD505-2E9C-101B-9397-08002B2CF9AE}" pid="13" name="QMULDocumentType">
    <vt:lpwstr/>
  </property>
  <property fmtid="{D5CDD505-2E9C-101B-9397-08002B2CF9AE}" pid="14" name="QMULDepartmentTaxHTField0">
    <vt:lpwstr/>
  </property>
  <property fmtid="{D5CDD505-2E9C-101B-9397-08002B2CF9AE}" pid="15" name="QMULSchoolTaxHTField0">
    <vt:lpwstr/>
  </property>
  <property fmtid="{D5CDD505-2E9C-101B-9397-08002B2CF9AE}" pid="16" name="QMULDocumentStatusTaxHTField0">
    <vt:lpwstr/>
  </property>
  <property fmtid="{D5CDD505-2E9C-101B-9397-08002B2CF9AE}" pid="17" name="QMULSchool">
    <vt:lpwstr/>
  </property>
  <property fmtid="{D5CDD505-2E9C-101B-9397-08002B2CF9AE}" pid="18" name="QMULLocationTaxHTField0">
    <vt:lpwstr/>
  </property>
</Properties>
</file>