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90" r:id="rId5"/>
    <p:sldMasterId id="2147483778" r:id="rId6"/>
    <p:sldMasterId id="2147483759" r:id="rId7"/>
    <p:sldMasterId id="2147483787" r:id="rId8"/>
  </p:sldMasterIdLst>
  <p:notesMasterIdLst>
    <p:notesMasterId r:id="rId68"/>
  </p:notesMasterIdLst>
  <p:handoutMasterIdLst>
    <p:handoutMasterId r:id="rId69"/>
  </p:handoutMasterIdLst>
  <p:sldIdLst>
    <p:sldId id="391" r:id="rId9"/>
    <p:sldId id="398" r:id="rId10"/>
    <p:sldId id="400" r:id="rId11"/>
    <p:sldId id="403" r:id="rId12"/>
    <p:sldId id="404" r:id="rId13"/>
    <p:sldId id="406" r:id="rId14"/>
    <p:sldId id="407" r:id="rId15"/>
    <p:sldId id="405" r:id="rId16"/>
    <p:sldId id="448" r:id="rId17"/>
    <p:sldId id="409" r:id="rId18"/>
    <p:sldId id="413" r:id="rId19"/>
    <p:sldId id="426" r:id="rId20"/>
    <p:sldId id="411" r:id="rId21"/>
    <p:sldId id="412" r:id="rId22"/>
    <p:sldId id="414" r:id="rId23"/>
    <p:sldId id="415" r:id="rId24"/>
    <p:sldId id="416" r:id="rId25"/>
    <p:sldId id="473" r:id="rId26"/>
    <p:sldId id="417" r:id="rId27"/>
    <p:sldId id="418" r:id="rId28"/>
    <p:sldId id="420" r:id="rId29"/>
    <p:sldId id="421" r:id="rId30"/>
    <p:sldId id="423" r:id="rId31"/>
    <p:sldId id="422" r:id="rId32"/>
    <p:sldId id="424" r:id="rId33"/>
    <p:sldId id="425" r:id="rId34"/>
    <p:sldId id="427" r:id="rId35"/>
    <p:sldId id="410" r:id="rId36"/>
    <p:sldId id="429" r:id="rId37"/>
    <p:sldId id="430" r:id="rId38"/>
    <p:sldId id="431" r:id="rId39"/>
    <p:sldId id="456" r:id="rId40"/>
    <p:sldId id="445" r:id="rId41"/>
    <p:sldId id="457" r:id="rId42"/>
    <p:sldId id="438" r:id="rId43"/>
    <p:sldId id="439" r:id="rId44"/>
    <p:sldId id="444" r:id="rId45"/>
    <p:sldId id="449" r:id="rId46"/>
    <p:sldId id="451" r:id="rId47"/>
    <p:sldId id="453" r:id="rId48"/>
    <p:sldId id="446" r:id="rId49"/>
    <p:sldId id="443" r:id="rId50"/>
    <p:sldId id="447" r:id="rId51"/>
    <p:sldId id="450" r:id="rId52"/>
    <p:sldId id="452" r:id="rId53"/>
    <p:sldId id="454" r:id="rId54"/>
    <p:sldId id="458" r:id="rId55"/>
    <p:sldId id="459" r:id="rId56"/>
    <p:sldId id="464" r:id="rId57"/>
    <p:sldId id="461" r:id="rId58"/>
    <p:sldId id="462" r:id="rId59"/>
    <p:sldId id="463" r:id="rId60"/>
    <p:sldId id="465" r:id="rId61"/>
    <p:sldId id="460" r:id="rId62"/>
    <p:sldId id="469" r:id="rId63"/>
    <p:sldId id="470" r:id="rId64"/>
    <p:sldId id="471" r:id="rId65"/>
    <p:sldId id="472" r:id="rId66"/>
    <p:sldId id="474" r:id="rId67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0"/>
    <p:restoredTop sz="81907" autoAdjust="0"/>
  </p:normalViewPr>
  <p:slideViewPr>
    <p:cSldViewPr snapToGrid="0">
      <p:cViewPr varScale="1">
        <p:scale>
          <a:sx n="70" d="100"/>
          <a:sy n="70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48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6F99BFD2-E357-471B-8AC3-8FAFF52C7226}" type="datetime1">
              <a:rPr lang="en-GB"/>
              <a:pPr>
                <a:defRPr/>
              </a:pPr>
              <a:t>22/08/2024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B77F9359-9406-4D21-924E-992B6663C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4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34E29B20-FC73-4630-91A3-FD43BB0B2560}" type="datetime1">
              <a:rPr lang="en-GB"/>
              <a:pPr>
                <a:defRPr/>
              </a:pPr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848A81FB-957B-48BF-BEB6-86426F8B0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28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7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7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91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4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1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0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8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4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97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53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65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06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3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3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33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Genetic Factors: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rug metabolism via CYP450 enzymes exhibits genetic variability (polymorphism) that influences a patient's response to a particular drug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G6PD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 =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+mn-cs"/>
              </a:rPr>
              <a:t>Glucose-6-phosphate dehydrogenase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A81FB-957B-48BF-BEB6-86426F8B080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8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160659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aseline="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8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86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5151" y="1984008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9664" y="3415093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73" y="2147195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8925" y="3929812"/>
            <a:ext cx="3862989" cy="1606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56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5151" y="1984008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9664" y="3415093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73" y="2147195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8925" y="3929812"/>
            <a:ext cx="3862989" cy="1606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94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2103757"/>
            <a:ext cx="7816255" cy="420953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3339573"/>
            <a:ext cx="7458075" cy="1606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30660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2167879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0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389773"/>
            <a:ext cx="7816255" cy="392752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25589"/>
            <a:ext cx="7458075" cy="1606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16676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53895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19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160659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aseline="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47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8574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1704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367339"/>
            <a:ext cx="78867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5001" y="2001076"/>
            <a:ext cx="3780000" cy="188359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aseline="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705682" y="2001076"/>
            <a:ext cx="3780000" cy="188359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2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34970" y="2001076"/>
            <a:ext cx="7850712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902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933867" y="3058580"/>
            <a:ext cx="35900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934710" y="3567493"/>
            <a:ext cx="3604172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935337" y="1791776"/>
            <a:ext cx="360354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272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933867" y="3058580"/>
            <a:ext cx="35900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934710" y="3567493"/>
            <a:ext cx="3604172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935337" y="1791776"/>
            <a:ext cx="360354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E17AF-F15B-1B48-B359-863BF75121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14475"/>
            <a:ext cx="4397375" cy="5343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933867" y="3058580"/>
            <a:ext cx="35900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934710" y="3567493"/>
            <a:ext cx="3604172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935337" y="1791776"/>
            <a:ext cx="360354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E17AF-F15B-1B48-B359-863BF75121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97375" cy="6533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9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tx1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160659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latin typeface="Arial"/>
              </a:defRPr>
            </a:lvl1pPr>
            <a:lvl2pPr marL="742950" indent="-285750">
              <a:buFont typeface="Arial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03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5" r:id="rId2"/>
    <p:sldLayoutId id="2147483836" r:id="rId3"/>
    <p:sldLayoutId id="2147483792" r:id="rId4"/>
    <p:sldLayoutId id="2147483834" r:id="rId5"/>
    <p:sldLayoutId id="2147483832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837" r:id="rId2"/>
    <p:sldLayoutId id="2147483762" r:id="rId3"/>
    <p:sldLayoutId id="2147483811" r:id="rId4"/>
    <p:sldLayoutId id="214748383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9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qWIE4lqqw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yellowcard.mhra.gov.uk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f.nice.org.uk/interactions/appendix-1-interac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f.nice.org.uk/interactions/appendix-1-interactio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drug-hypersensitivity-classification-and-clinical-features" TargetMode="External"/><Relationship Id="rId3" Type="http://schemas.openxmlformats.org/officeDocument/2006/relationships/hyperlink" Target="http://www.medicines.org.uk/" TargetMode="External"/><Relationship Id="rId7" Type="http://schemas.openxmlformats.org/officeDocument/2006/relationships/hyperlink" Target="https://cks.nice.org.uk/adverse-drug-reactions" TargetMode="External"/><Relationship Id="rId2" Type="http://schemas.openxmlformats.org/officeDocument/2006/relationships/hyperlink" Target="http://www.bnf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v-druginteractions.org/checker" TargetMode="External"/><Relationship Id="rId5" Type="http://schemas.openxmlformats.org/officeDocument/2006/relationships/hyperlink" Target="http://www.medicinescomplete.com/" TargetMode="External"/><Relationship Id="rId4" Type="http://schemas.openxmlformats.org/officeDocument/2006/relationships/hyperlink" Target="https://about.medicinescomplete.com/publication/stockleys-interactions-check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Supporting Slides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869" y="3678042"/>
            <a:ext cx="7886700" cy="1261884"/>
          </a:xfrm>
        </p:spPr>
        <p:txBody>
          <a:bodyPr/>
          <a:lstStyle/>
          <a:p>
            <a:r>
              <a:rPr lang="en-US" dirty="0"/>
              <a:t>Drug Interactions and Adverse Drug Reactions (ADRs)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8650" y="5367339"/>
            <a:ext cx="7886700" cy="609398"/>
          </a:xfrm>
        </p:spPr>
        <p:txBody>
          <a:bodyPr/>
          <a:lstStyle/>
          <a:p>
            <a:r>
              <a:rPr lang="en-US" dirty="0"/>
              <a:t>Updated by ETD Team </a:t>
            </a:r>
          </a:p>
          <a:p>
            <a:r>
              <a:rPr lang="en-US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56801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44709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Drug-drug interaction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Drug-food interaction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Drug-herbal product interaction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Drug-OTC interaction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Drug-patient interactions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Drug-disease interactions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lvl="0"/>
            <a:r>
              <a:rPr lang="en-GB" sz="2800" dirty="0"/>
              <a:t>*Cannot always be predicted*</a:t>
            </a:r>
          </a:p>
        </p:txBody>
      </p:sp>
    </p:spTree>
    <p:extLst>
      <p:ext uri="{BB962C8B-B14F-4D97-AF65-F5344CB8AC3E}">
        <p14:creationId xmlns:p14="http://schemas.microsoft.com/office/powerpoint/2010/main" val="140304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53327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Pharmaceutical</a:t>
            </a:r>
            <a:r>
              <a:rPr lang="en-GB" sz="2800" dirty="0"/>
              <a:t> – chemical or physical interaction between 2 or more drugs, e.g.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Precipitation of calcium hydroxide when calcium gluconate is injected into sodium bicarbonate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Pharmacokinetic</a:t>
            </a:r>
            <a:r>
              <a:rPr lang="en-GB" sz="2800" dirty="0"/>
              <a:t> – involves ADME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err="1"/>
              <a:t>Pharmacodynamic</a:t>
            </a:r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Drug-disease</a:t>
            </a:r>
            <a:r>
              <a:rPr lang="en-GB" sz="2800" dirty="0"/>
              <a:t> interactions</a:t>
            </a:r>
          </a:p>
        </p:txBody>
      </p:sp>
    </p:spTree>
    <p:extLst>
      <p:ext uri="{BB962C8B-B14F-4D97-AF65-F5344CB8AC3E}">
        <p14:creationId xmlns:p14="http://schemas.microsoft.com/office/powerpoint/2010/main" val="398414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3B7F3-C09D-1D65-2E0A-88BA02D3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04" y="2167879"/>
            <a:ext cx="7459152" cy="1261884"/>
          </a:xfrm>
        </p:spPr>
        <p:txBody>
          <a:bodyPr/>
          <a:lstStyle/>
          <a:p>
            <a:r>
              <a:rPr lang="en-GB" dirty="0"/>
              <a:t>Pharmacokinetic </a:t>
            </a:r>
            <a:br>
              <a:rPr lang="en-GB" dirty="0"/>
            </a:br>
            <a:r>
              <a:rPr lang="en-GB" dirty="0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419100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Pharmacokinetic</a:t>
            </a:r>
            <a:r>
              <a:rPr lang="en-GB" dirty="0"/>
              <a:t>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721292"/>
          </a:xfrm>
        </p:spPr>
        <p:txBody>
          <a:bodyPr/>
          <a:lstStyle/>
          <a:p>
            <a:pPr lvl="0"/>
            <a:r>
              <a:rPr lang="en-GB" sz="2600" dirty="0"/>
              <a:t>These occur when one drug alters the: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b="1" u="sng" dirty="0"/>
              <a:t>A</a:t>
            </a:r>
            <a:r>
              <a:rPr lang="en-GB" sz="2600" b="1" dirty="0"/>
              <a:t>bsorption</a:t>
            </a:r>
            <a:r>
              <a:rPr lang="en-GB" sz="2600" dirty="0"/>
              <a:t> or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b="1" u="sng" dirty="0"/>
              <a:t>D</a:t>
            </a:r>
            <a:r>
              <a:rPr lang="en-GB" sz="2600" b="1" dirty="0"/>
              <a:t>istribution</a:t>
            </a:r>
            <a:r>
              <a:rPr lang="en-GB" sz="2600" dirty="0"/>
              <a:t> or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b="1" u="sng" dirty="0"/>
              <a:t>M</a:t>
            </a:r>
            <a:r>
              <a:rPr lang="en-GB" sz="2600" b="1" dirty="0"/>
              <a:t>etabolism</a:t>
            </a:r>
            <a:r>
              <a:rPr lang="en-GB" sz="2600" dirty="0"/>
              <a:t> or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b="1" u="sng" dirty="0"/>
              <a:t>E</a:t>
            </a:r>
            <a:r>
              <a:rPr lang="en-GB" sz="2600" b="1" dirty="0"/>
              <a:t>xcretion</a:t>
            </a:r>
          </a:p>
          <a:p>
            <a:pPr lvl="0"/>
            <a:r>
              <a:rPr lang="en-GB" sz="2600" dirty="0"/>
              <a:t>of another, thus increasing or decreasing the amount of drug available to produce its pharmacological effects.</a:t>
            </a:r>
          </a:p>
          <a:p>
            <a:pPr lvl="0"/>
            <a:r>
              <a:rPr lang="en-GB" sz="2600" dirty="0"/>
              <a:t>Pharmacokinetic interactions occurring with one drug do not necessarily occur uniformly across a group of related drugs.</a:t>
            </a:r>
          </a:p>
        </p:txBody>
      </p:sp>
    </p:spTree>
    <p:extLst>
      <p:ext uri="{BB962C8B-B14F-4D97-AF65-F5344CB8AC3E}">
        <p14:creationId xmlns:p14="http://schemas.microsoft.com/office/powerpoint/2010/main" val="301482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Absorption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20087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The </a:t>
            </a:r>
            <a:r>
              <a:rPr lang="en-GB" sz="2600" b="1" dirty="0"/>
              <a:t>rate</a:t>
            </a:r>
            <a:r>
              <a:rPr lang="en-GB" sz="2600" dirty="0"/>
              <a:t> of absorption and the </a:t>
            </a:r>
            <a:r>
              <a:rPr lang="en-GB" sz="2600" b="1" dirty="0"/>
              <a:t>total amount absorbed</a:t>
            </a:r>
            <a:r>
              <a:rPr lang="en-GB" sz="2600" dirty="0"/>
              <a:t> can both by altered by drug interactions.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Delayed absorption is rarely of clinical importance unless a rapid effect is required (e.g. when giving an analgesic).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However, reduction in the total amount absorbed can result in ineffective therapy.</a:t>
            </a:r>
          </a:p>
        </p:txBody>
      </p:sp>
    </p:spTree>
    <p:extLst>
      <p:ext uri="{BB962C8B-B14F-4D97-AF65-F5344CB8AC3E}">
        <p14:creationId xmlns:p14="http://schemas.microsoft.com/office/powerpoint/2010/main" val="225847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Absorption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690515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Drug binding in the GI tract: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Tetracyclines form insoluble complexes with iron supplements/food/antacids (chelation)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Cholestyramine binds to most drugs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Penicillin/flucloxacillin binding with food in the gut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Change in gastrointestinal pH: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Ketoconazole needs acidic conditions for absorption. Antacids and PPIs reduce the acidity of the gut</a:t>
            </a:r>
          </a:p>
        </p:txBody>
      </p:sp>
    </p:spTree>
    <p:extLst>
      <p:ext uri="{BB962C8B-B14F-4D97-AF65-F5344CB8AC3E}">
        <p14:creationId xmlns:p14="http://schemas.microsoft.com/office/powerpoint/2010/main" val="38705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Absorption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61049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Ionisation of drugs: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Acidic drugs increasingly ionised in increased pH and visa versa for basic drugs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Non-ionised form is more lipid soluble and therefore better absorbed.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Motility factors: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Metoclopramide and erythromycin increase gastric transit and reduce the time of contact between the drug and the GI membrane thereby reducing absorption.</a:t>
            </a:r>
          </a:p>
        </p:txBody>
      </p:sp>
    </p:spTree>
    <p:extLst>
      <p:ext uri="{BB962C8B-B14F-4D97-AF65-F5344CB8AC3E}">
        <p14:creationId xmlns:p14="http://schemas.microsoft.com/office/powerpoint/2010/main" val="96717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801314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GB" sz="2600" dirty="0"/>
              <a:t>Drugs such as </a:t>
            </a:r>
            <a:r>
              <a:rPr lang="en-GB" sz="2600" dirty="0" err="1"/>
              <a:t>colestyramine</a:t>
            </a:r>
            <a:r>
              <a:rPr lang="en-GB" sz="2600" dirty="0"/>
              <a:t> can impair the bioavailability of other drugs resulting in reduction of therapeutic effect.</a:t>
            </a:r>
          </a:p>
          <a:p>
            <a:pPr lvl="0"/>
            <a:r>
              <a:rPr lang="en-GB" sz="2600" dirty="0"/>
              <a:t>	</a:t>
            </a:r>
            <a:r>
              <a:rPr lang="en-GB" sz="2600" b="1" dirty="0"/>
              <a:t>When should </a:t>
            </a:r>
            <a:r>
              <a:rPr lang="en-GB" sz="2600" b="1" dirty="0" err="1"/>
              <a:t>colestyramine</a:t>
            </a:r>
            <a:r>
              <a:rPr lang="en-GB" sz="2600" b="1" dirty="0"/>
              <a:t> be given in 	relation to furosemide?</a:t>
            </a:r>
          </a:p>
          <a:p>
            <a:pPr lvl="0"/>
            <a:endParaRPr lang="en-GB" sz="2600" dirty="0"/>
          </a:p>
          <a:p>
            <a:pPr lvl="0"/>
            <a:r>
              <a:rPr lang="en-GB" sz="2600" dirty="0"/>
              <a:t>2. Some drugs are chelated with cations (e.g. 	calcium, </a:t>
            </a:r>
            <a:r>
              <a:rPr lang="en-GB" sz="2600" dirty="0" err="1"/>
              <a:t>aluminum</a:t>
            </a:r>
            <a:r>
              <a:rPr lang="en-GB" sz="2600" dirty="0"/>
              <a:t>, magnesium and iron), OR 	food (e.g. Penicillin V, Quinolones, Tetracyclines).</a:t>
            </a:r>
          </a:p>
          <a:p>
            <a:pPr lvl="0"/>
            <a:r>
              <a:rPr lang="en-GB" sz="2600" dirty="0"/>
              <a:t>	</a:t>
            </a:r>
            <a:r>
              <a:rPr lang="en-GB" sz="2600" b="1" dirty="0"/>
              <a:t>What advice would you give to a patient you 	have 	just prescribed ciprofloxacin to and who 	is also on ferrous sulphate?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Test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8370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69051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2600" b="1" dirty="0"/>
              <a:t>When should </a:t>
            </a:r>
            <a:r>
              <a:rPr lang="en-GB" sz="2600" b="1" dirty="0" err="1"/>
              <a:t>colestyramine</a:t>
            </a:r>
            <a:r>
              <a:rPr lang="en-GB" sz="2600" b="1" dirty="0"/>
              <a:t> be given in relation to furosemide?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2-3 hours apart </a:t>
            </a:r>
            <a:r>
              <a:rPr lang="en-GB" sz="2600" b="1" dirty="0">
                <a:solidFill>
                  <a:schemeClr val="bg2"/>
                </a:solidFill>
              </a:rPr>
              <a:t>(from SPC)</a:t>
            </a:r>
          </a:p>
          <a:p>
            <a:pPr lvl="0"/>
            <a:endParaRPr lang="en-GB" sz="2600" dirty="0"/>
          </a:p>
          <a:p>
            <a:pPr lvl="0"/>
            <a:r>
              <a:rPr lang="en-GB" sz="2600" dirty="0"/>
              <a:t>2. </a:t>
            </a:r>
            <a:r>
              <a:rPr lang="en-GB" sz="2600" b="1" dirty="0"/>
              <a:t>What advice would you give to a patient you 	have 	just prescribed ciprofloxacin to and who 	is also on ferrous sulphate?</a:t>
            </a:r>
          </a:p>
          <a:p>
            <a:pPr lvl="1"/>
            <a:r>
              <a:rPr lang="en-GB" sz="2600" dirty="0"/>
              <a:t>Ciprofloxacin should be administered either 1-2 hours before or at least 4 hours after multivalent </a:t>
            </a:r>
            <a:r>
              <a:rPr lang="en-GB" sz="2600" dirty="0" err="1"/>
              <a:t>cation</a:t>
            </a:r>
            <a:r>
              <a:rPr lang="en-GB" sz="2600" dirty="0"/>
              <a:t>-containing drugs and mineral supplements e.g. iron </a:t>
            </a:r>
            <a:r>
              <a:rPr lang="en-GB" sz="2600" b="1" dirty="0">
                <a:solidFill>
                  <a:schemeClr val="bg2"/>
                </a:solidFill>
              </a:rPr>
              <a:t>(from SPC)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Test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1145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26578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b="1" dirty="0"/>
              <a:t>Due to changes in protein binding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Protein-binding sites are non-specific and one drug can displace another thereby increasing the proportion free to diffuse from plasma to its site of action.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1" dirty="0"/>
              <a:t>Induction or inhibition of drug transporter proteins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Drug transporter proteins, such as P-glycoprotein, actively transport drugs across biological membranes. Transporters can be induced or inhibited, resulting in changes in the concentrations of drugs that are substrates for the transporter.</a:t>
            </a:r>
          </a:p>
        </p:txBody>
      </p:sp>
    </p:spTree>
    <p:extLst>
      <p:ext uri="{BB962C8B-B14F-4D97-AF65-F5344CB8AC3E}">
        <p14:creationId xmlns:p14="http://schemas.microsoft.com/office/powerpoint/2010/main" val="36441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5F2AC-32A3-B54C-BDF2-24D625CA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3" y="2147195"/>
            <a:ext cx="3859243" cy="630942"/>
          </a:xfrm>
        </p:spPr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1582" y="3031740"/>
            <a:ext cx="3862989" cy="3323987"/>
          </a:xfrm>
        </p:spPr>
        <p:txBody>
          <a:bodyPr/>
          <a:lstStyle/>
          <a:p>
            <a:r>
              <a:rPr lang="en-GB" altLang="en-US" sz="2400" dirty="0"/>
              <a:t>To gain practical experience in recognising and managing interactions of drugs with other drugs, food and herbal products. </a:t>
            </a:r>
          </a:p>
          <a:p>
            <a:r>
              <a:rPr lang="en-GB" altLang="en-US" sz="2400" dirty="0"/>
              <a:t>To recognise adverse drug reactions.</a:t>
            </a:r>
            <a:endParaRPr lang="en-GB" altLang="en-US" dirty="0"/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90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Distribution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236988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Main area of drug interaction is plasma protein transport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Unbound fraction exerts pharmacological effect e.g. phenytoin normally 97% protein bound so 3% is active.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Amount of active warfarin can increase due to other drugs competing with plasma protein binding e.g. aspirin</a:t>
            </a:r>
          </a:p>
        </p:txBody>
      </p:sp>
    </p:spTree>
    <p:extLst>
      <p:ext uri="{BB962C8B-B14F-4D97-AF65-F5344CB8AC3E}">
        <p14:creationId xmlns:p14="http://schemas.microsoft.com/office/powerpoint/2010/main" val="107355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Metabolism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280076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Many drugs are metabolised by the liver.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Drugs are either metabolised by phase I reactions (oxidation, reduction, or hydrolysis) or by phase II reactions (e.g. glucuronidation).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Phase I reactions are mainly carried out by the </a:t>
            </a:r>
            <a:r>
              <a:rPr lang="en-GB" sz="2600" b="1" dirty="0"/>
              <a:t>cytochrome P450 </a:t>
            </a:r>
            <a:r>
              <a:rPr lang="en-GB" sz="2600" dirty="0"/>
              <a:t>family of isoenzymes e.g. </a:t>
            </a:r>
            <a:r>
              <a:rPr lang="en-GB" sz="2600" b="1" dirty="0"/>
              <a:t>CYP3A4</a:t>
            </a:r>
          </a:p>
        </p:txBody>
      </p:sp>
    </p:spTree>
    <p:extLst>
      <p:ext uri="{BB962C8B-B14F-4D97-AF65-F5344CB8AC3E}">
        <p14:creationId xmlns:p14="http://schemas.microsoft.com/office/powerpoint/2010/main" val="204907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Metabolism – Cytochrome P450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517064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Induction</a:t>
            </a:r>
            <a:r>
              <a:rPr lang="en-GB" sz="2400" dirty="0"/>
              <a:t> of cytochrome P450 by one drug: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Can increase the rate of metabolism of another drug, resulting on lower plasma concentrations and a reduced effect.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On withdrawal of the inducing drug, plasma concentrations increase and toxicity can occur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Inhibition</a:t>
            </a:r>
            <a:r>
              <a:rPr lang="en-GB" sz="2400" dirty="0"/>
              <a:t> of cytochrome P450 by one drug: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Can decrease the metabolism of another drug, leading to higher plasma concentrations, resulting in an increased effect with a risk of toxicity.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458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Metabolism –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3822498"/>
            <a:ext cx="7872413" cy="2954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Carbamazepine reduces midazolam concentrations, and it is therefore likely that other drugs that are potent inducers of CYP3A4 will interact similarly with midazolam.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Ketoconazole, however, increases midazolam concentrations, and it can be predicted that other drugs that are potent inhibitors of CYP3A4 will interact similarly.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2275AD-BA25-3A2A-9DCD-6D06B78EF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97319"/>
              </p:ext>
            </p:extLst>
          </p:nvPr>
        </p:nvGraphicFramePr>
        <p:xfrm>
          <a:off x="1524000" y="209205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0116945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26657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CYP3A4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Carbamazepine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Potent Inducer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1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Ketoconazole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Potent Inhibitor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5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Midazolam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Substrate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6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8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Metabolism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591E64-3A12-CECD-723C-2746759CA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28362"/>
              </p:ext>
            </p:extLst>
          </p:nvPr>
        </p:nvGraphicFramePr>
        <p:xfrm>
          <a:off x="634999" y="2130384"/>
          <a:ext cx="7872414" cy="384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207">
                  <a:extLst>
                    <a:ext uri="{9D8B030D-6E8A-4147-A177-3AD203B41FA5}">
                      <a16:colId xmlns:a16="http://schemas.microsoft.com/office/drawing/2014/main" val="3524123078"/>
                    </a:ext>
                  </a:extLst>
                </a:gridCol>
                <a:gridCol w="3936207">
                  <a:extLst>
                    <a:ext uri="{9D8B030D-6E8A-4147-A177-3AD203B41FA5}">
                      <a16:colId xmlns:a16="http://schemas.microsoft.com/office/drawing/2014/main" val="3193686815"/>
                    </a:ext>
                  </a:extLst>
                </a:gridCol>
              </a:tblGrid>
              <a:tr h="101102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Common enzyme INDUCERS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Common enzyme INHIBITORS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40065"/>
                  </a:ext>
                </a:extLst>
              </a:tr>
              <a:tr h="1877111">
                <a:tc>
                  <a:txBody>
                    <a:bodyPr/>
                    <a:lstStyle/>
                    <a:p>
                      <a:r>
                        <a:rPr lang="en-GB" dirty="0"/>
                        <a:t>Barbiturates</a:t>
                      </a:r>
                    </a:p>
                    <a:p>
                      <a:r>
                        <a:rPr lang="en-GB" dirty="0"/>
                        <a:t>Rifampicin</a:t>
                      </a:r>
                    </a:p>
                    <a:p>
                      <a:r>
                        <a:rPr lang="en-GB" dirty="0"/>
                        <a:t>Carbamazepine</a:t>
                      </a:r>
                    </a:p>
                    <a:p>
                      <a:r>
                        <a:rPr lang="en-GB" dirty="0"/>
                        <a:t>Phenytoin</a:t>
                      </a:r>
                    </a:p>
                    <a:p>
                      <a:r>
                        <a:rPr lang="en-GB" dirty="0"/>
                        <a:t>Tobacco smoke</a:t>
                      </a:r>
                    </a:p>
                    <a:p>
                      <a:r>
                        <a:rPr lang="en-GB" dirty="0"/>
                        <a:t>Ethanol (chronic)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Allopurinol</a:t>
                      </a:r>
                    </a:p>
                    <a:p>
                      <a:r>
                        <a:rPr lang="en-GB" dirty="0"/>
                        <a:t>Metronidazole</a:t>
                      </a:r>
                    </a:p>
                    <a:p>
                      <a:r>
                        <a:rPr lang="en-GB" dirty="0"/>
                        <a:t>Amiodarone</a:t>
                      </a:r>
                    </a:p>
                    <a:p>
                      <a:r>
                        <a:rPr lang="en-GB" dirty="0"/>
                        <a:t>Omeprazole</a:t>
                      </a:r>
                    </a:p>
                    <a:p>
                      <a:r>
                        <a:rPr lang="en-GB" dirty="0"/>
                        <a:t>Cimetidine</a:t>
                      </a:r>
                    </a:p>
                    <a:p>
                      <a:r>
                        <a:rPr lang="en-GB" dirty="0"/>
                        <a:t>Valproate</a:t>
                      </a:r>
                    </a:p>
                    <a:p>
                      <a:r>
                        <a:rPr lang="en-GB" dirty="0"/>
                        <a:t>Ciprofloxacin</a:t>
                      </a:r>
                    </a:p>
                    <a:p>
                      <a:r>
                        <a:rPr lang="en-GB" dirty="0"/>
                        <a:t>Verapamil</a:t>
                      </a:r>
                    </a:p>
                    <a:p>
                      <a:r>
                        <a:rPr lang="en-GB" dirty="0"/>
                        <a:t>Erythromycin</a:t>
                      </a:r>
                    </a:p>
                    <a:p>
                      <a:r>
                        <a:rPr lang="en-GB" dirty="0"/>
                        <a:t>Fluconazole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3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Affecting Renal Excretion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460433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Drugs are eliminated through the kidney both by glomerular filtration and by active tubular secretion. Competition occurs between those which share active transport mechanisms in the proximal tubule.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Examples: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Salicylates and some other NSAIDs delay the excretion of methotrexate; serious methotrexate toxicity is possible.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Changes in urinary pH can also affect the reabsorption of a small number of drugs, including methenamine.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Lithium elimination is reduced by use of thiazide diuretics.</a:t>
            </a:r>
          </a:p>
        </p:txBody>
      </p:sp>
    </p:spTree>
    <p:extLst>
      <p:ext uri="{BB962C8B-B14F-4D97-AF65-F5344CB8AC3E}">
        <p14:creationId xmlns:p14="http://schemas.microsoft.com/office/powerpoint/2010/main" val="3507694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&amp; Herbs affecting enzyme activity?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114699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/>
              <a:t>Enzyme Inducers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Avocado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St. Johns Wort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Enzyme Inhibitors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Grapefruit juice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Soya</a:t>
            </a:r>
          </a:p>
          <a:p>
            <a:pPr lvl="1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5355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3B7F3-C09D-1D65-2E0A-88BA02D3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04" y="2167879"/>
            <a:ext cx="7459152" cy="1261884"/>
          </a:xfrm>
        </p:spPr>
        <p:txBody>
          <a:bodyPr/>
          <a:lstStyle/>
          <a:p>
            <a:r>
              <a:rPr lang="en-GB" dirty="0"/>
              <a:t>Pharmacodynamic </a:t>
            </a:r>
            <a:br>
              <a:rPr lang="en-GB" dirty="0"/>
            </a:br>
            <a:r>
              <a:rPr lang="en-GB" dirty="0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248318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Pharmacodynamic</a:t>
            </a:r>
            <a:r>
              <a:rPr lang="en-GB" dirty="0"/>
              <a:t>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877985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Interactions between drugs which have similar or antagonistic pharmacological effects or side-effects.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They might be due to competition at receptor sites, or occur between drugs acting on the same physiological system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They are usually predictable from a knowledge of the pharmacology on the interacting drugs.</a:t>
            </a:r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1169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923330"/>
          </a:xfrm>
        </p:spPr>
        <p:txBody>
          <a:bodyPr/>
          <a:lstStyle/>
          <a:p>
            <a:r>
              <a:rPr lang="en-GB" dirty="0"/>
              <a:t>Synergistic Pharmacodynamic Drug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231000"/>
            <a:ext cx="7872413" cy="4401205"/>
          </a:xfrm>
        </p:spPr>
        <p:txBody>
          <a:bodyPr/>
          <a:lstStyle/>
          <a:p>
            <a:pPr lvl="0"/>
            <a:r>
              <a:rPr lang="en-GB" sz="2600" dirty="0"/>
              <a:t>Toxicity from combined use of drugs with similar actions: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Heart block  </a:t>
            </a:r>
            <a:r>
              <a:rPr lang="en-GB" sz="2600" dirty="0"/>
              <a:t>- verapamil and beta blockers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Increased bleeding </a:t>
            </a:r>
            <a:r>
              <a:rPr lang="en-GB" sz="2600" dirty="0"/>
              <a:t>–co-prescribing of SSRIs/NSAIDs/Anti-platelets/Anticoagulants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Renal toxicity </a:t>
            </a:r>
            <a:r>
              <a:rPr lang="en-GB" sz="2600" dirty="0"/>
              <a:t>– aminoglycosides/glycopeptides/high dose diuretics/methotrexate/radio contrast media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Bone marrow suppression </a:t>
            </a:r>
            <a:r>
              <a:rPr lang="en-GB" sz="2600" dirty="0"/>
              <a:t>– clozapine/</a:t>
            </a:r>
            <a:r>
              <a:rPr lang="en-GB" sz="2600" dirty="0" err="1"/>
              <a:t>cytotoxics</a:t>
            </a:r>
            <a:endParaRPr lang="en-GB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Myopathy</a:t>
            </a:r>
            <a:r>
              <a:rPr lang="en-GB" sz="2600" dirty="0"/>
              <a:t> – simvastatin/fibrates/ezetimibe</a:t>
            </a:r>
          </a:p>
        </p:txBody>
      </p:sp>
    </p:spTree>
    <p:extLst>
      <p:ext uri="{BB962C8B-B14F-4D97-AF65-F5344CB8AC3E}">
        <p14:creationId xmlns:p14="http://schemas.microsoft.com/office/powerpoint/2010/main" val="128033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6"/>
            <a:ext cx="7872413" cy="4370427"/>
          </a:xfrm>
        </p:spPr>
        <p:txBody>
          <a:bodyPr/>
          <a:lstStyle/>
          <a:p>
            <a:r>
              <a:rPr lang="en-US" sz="2400" dirty="0"/>
              <a:t>By the end of this session the student should be able to:</a:t>
            </a:r>
          </a:p>
          <a:p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Describe the mechanisms of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Recognise</a:t>
            </a:r>
            <a:r>
              <a:rPr lang="en-US" sz="2400" dirty="0"/>
              <a:t> available resources used to predict potential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common drugs implicated in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Demonstrate how to manage drug interactions appropriately by identifying alternative medications or dosing regimens, where necessary.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Recognise</a:t>
            </a:r>
            <a:r>
              <a:rPr lang="en-US" sz="2400" dirty="0"/>
              <a:t> and understand how to report adverse drug reactions</a:t>
            </a:r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299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923330"/>
          </a:xfrm>
        </p:spPr>
        <p:txBody>
          <a:bodyPr/>
          <a:lstStyle/>
          <a:p>
            <a:r>
              <a:rPr lang="en-GB" dirty="0"/>
              <a:t>Antagonistic Pharmacodynamic Drug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157848"/>
            <a:ext cx="7872413" cy="3428631"/>
          </a:xfrm>
        </p:spPr>
        <p:txBody>
          <a:bodyPr/>
          <a:lstStyle/>
          <a:p>
            <a:pPr lvl="0"/>
            <a:r>
              <a:rPr lang="en-GB" sz="2400" dirty="0"/>
              <a:t>Drugs having opposite actions: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Short-acting beta-2 agonists (SABAs) </a:t>
            </a:r>
            <a:r>
              <a:rPr lang="en-GB" sz="2400" dirty="0"/>
              <a:t>e.g. salbutamol and </a:t>
            </a:r>
            <a:r>
              <a:rPr lang="en-GB" sz="2400" b="1" dirty="0"/>
              <a:t>non cardio-selective beta-blockers </a:t>
            </a:r>
            <a:r>
              <a:rPr lang="en-GB" sz="2400" dirty="0"/>
              <a:t>e.g. propranolol/</a:t>
            </a:r>
            <a:r>
              <a:rPr lang="en-GB" sz="2400" dirty="0" err="1"/>
              <a:t>cavedilol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This may be desirable e.g. the action of Vitamin K on the anticoagulant activity of warfarin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Useful in cases of overdose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0127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62000" y="2625589"/>
            <a:ext cx="7458075" cy="1895904"/>
          </a:xfrm>
        </p:spPr>
        <p:txBody>
          <a:bodyPr/>
          <a:lstStyle/>
          <a:p>
            <a:r>
              <a:rPr lang="en-GB" sz="4000" dirty="0">
                <a:hlinkClick r:id="rId2"/>
              </a:rPr>
              <a:t>https://www.youtube.com/watch?v=-lqWIE4lqqw</a:t>
            </a:r>
            <a:endParaRPr lang="en-GB" sz="4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Movie Time</a:t>
            </a:r>
          </a:p>
        </p:txBody>
      </p:sp>
    </p:spTree>
    <p:extLst>
      <p:ext uri="{BB962C8B-B14F-4D97-AF65-F5344CB8AC3E}">
        <p14:creationId xmlns:p14="http://schemas.microsoft.com/office/powerpoint/2010/main" val="4199055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923330"/>
          </a:xfrm>
        </p:spPr>
        <p:txBody>
          <a:bodyPr/>
          <a:lstStyle/>
          <a:p>
            <a:r>
              <a:rPr lang="en-GB" dirty="0"/>
              <a:t>How can we minimise risks associated with drug interactions?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157848"/>
            <a:ext cx="7872413" cy="45366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Accurate and detailed history taking, including:</a:t>
            </a:r>
          </a:p>
          <a:p>
            <a:pPr lvl="1"/>
            <a:r>
              <a:rPr lang="en-GB" sz="2400" dirty="0"/>
              <a:t>drugs, herbals, alcohol, smoking status and foods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Keep the number, dosage and duration of drugs to a minimum (reduce tablet burden where possible)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Know your pharmacology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resources such as BNF, </a:t>
            </a:r>
            <a:r>
              <a:rPr lang="en-GB" sz="2400" dirty="0" err="1"/>
              <a:t>UptoDate</a:t>
            </a:r>
            <a:r>
              <a:rPr lang="en-GB" sz="2400" dirty="0"/>
              <a:t>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Risk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Review medicines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Patient education and referral to information leaflets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Education of prescribers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Electronic prescribing systems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25186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8505" y="5168919"/>
            <a:ext cx="7886700" cy="92333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chemeClr val="bg2"/>
                </a:solidFill>
                <a:latin typeface="Arial"/>
              </a:rPr>
              <a:t>Test your understanding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chemeClr val="bg2"/>
                </a:solidFill>
                <a:latin typeface="Arial"/>
              </a:rPr>
              <a:t>For each example, use the BNF/SPC/ other resources to predict the outcome of the interaction and answer the associated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Outcomes</a:t>
            </a:r>
          </a:p>
        </p:txBody>
      </p:sp>
    </p:spTree>
    <p:extLst>
      <p:ext uri="{BB962C8B-B14F-4D97-AF65-F5344CB8AC3E}">
        <p14:creationId xmlns:p14="http://schemas.microsoft.com/office/powerpoint/2010/main" val="224749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Outcomes</a:t>
            </a:r>
          </a:p>
        </p:txBody>
      </p:sp>
    </p:spTree>
    <p:extLst>
      <p:ext uri="{BB962C8B-B14F-4D97-AF65-F5344CB8AC3E}">
        <p14:creationId xmlns:p14="http://schemas.microsoft.com/office/powerpoint/2010/main" val="202478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11136"/>
              </p:ext>
            </p:extLst>
          </p:nvPr>
        </p:nvGraphicFramePr>
        <p:xfrm>
          <a:off x="746979" y="1372346"/>
          <a:ext cx="5561045" cy="4636568"/>
        </p:xfrm>
        <a:graphic>
          <a:graphicData uri="http://schemas.openxmlformats.org/drawingml/2006/table">
            <a:tbl>
              <a:tblPr/>
              <a:tblGrid>
                <a:gridCol w="27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59044"/>
              </p:ext>
            </p:extLst>
          </p:nvPr>
        </p:nvGraphicFramePr>
        <p:xfrm>
          <a:off x="7053944" y="5054599"/>
          <a:ext cx="1866122" cy="164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9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Pharmacokinetic Interaction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9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Pharmacodynamic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Interaction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2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58253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5918" y="1612042"/>
            <a:ext cx="36570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Which of these outcome(s) would you expect with: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918" y="3094892"/>
            <a:ext cx="393468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Digoxin +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Bendroflumethiazide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4437303"/>
            <a:ext cx="365707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What would you monitor?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91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5918" y="1612042"/>
            <a:ext cx="36570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Which of these outcome(s) would you expect with: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918" y="3094892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Methotrexate + NSAIDs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17961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785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49476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5918" y="1612042"/>
            <a:ext cx="36570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Which of these outcome(s) would you expect with: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918" y="3094892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Metformin +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Contrast Dye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4437302"/>
            <a:ext cx="365707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schemeClr val="bg2"/>
                </a:solidFill>
              </a:rPr>
              <a:t>Why is metformin stopped before patients have an angiogram and only restarted at least 48 hours after the test?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08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48128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5918" y="1612042"/>
            <a:ext cx="36570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Which of these outcome(s) would you expect with: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918" y="3094892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Fluoxetine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Phenytoin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4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drug interaction?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2893100"/>
          </a:xfrm>
        </p:spPr>
        <p:txBody>
          <a:bodyPr/>
          <a:lstStyle/>
          <a:p>
            <a:r>
              <a:rPr lang="en-GB" sz="2400" dirty="0"/>
              <a:t>Two or more drugs given at the same time can exert their effects independently or they can interact.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drug interaction occurs when a patients’ response to a drug is modified by food, disease, another drug or other factors.</a:t>
            </a:r>
          </a:p>
          <a:p>
            <a:endParaRPr lang="en-US" sz="2400" dirty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8701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42301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5918" y="1612042"/>
            <a:ext cx="36570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b="1" dirty="0">
                <a:solidFill>
                  <a:schemeClr val="bg2"/>
                </a:solidFill>
                <a:latin typeface="Arial"/>
                <a:ea typeface="+mn-ea"/>
              </a:rPr>
              <a:t>Which of these outcome(s) would you expect with: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918" y="3094892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Digoxin +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Amiodarone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4437302"/>
            <a:ext cx="3657070" cy="2262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schemeClr val="bg2"/>
                </a:solidFill>
              </a:rPr>
              <a:t>If a patient was prescribed Digoxin 125mcg OM and the consultant requests the patient to be initiated on </a:t>
            </a:r>
            <a:r>
              <a:rPr lang="en-GB" sz="2100" b="1" dirty="0" err="1">
                <a:solidFill>
                  <a:schemeClr val="bg2"/>
                </a:solidFill>
              </a:rPr>
              <a:t>amiodarone</a:t>
            </a:r>
            <a:r>
              <a:rPr lang="en-GB" sz="2100" b="1" dirty="0">
                <a:solidFill>
                  <a:schemeClr val="bg2"/>
                </a:solidFill>
              </a:rPr>
              <a:t>, how would you manage this?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0462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Outcomes</a:t>
            </a:r>
          </a:p>
        </p:txBody>
      </p:sp>
    </p:spTree>
    <p:extLst>
      <p:ext uri="{BB962C8B-B14F-4D97-AF65-F5344CB8AC3E}">
        <p14:creationId xmlns:p14="http://schemas.microsoft.com/office/powerpoint/2010/main" val="561961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554" y="1487155"/>
            <a:ext cx="393468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Digoxin +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Bendroflumethiazide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3109696"/>
            <a:ext cx="431595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/>
                </a:solidFill>
                <a:latin typeface="+mn-lt"/>
                <a:ea typeface="+mn-ea"/>
              </a:rPr>
              <a:t>From BNF: </a:t>
            </a:r>
            <a:r>
              <a:rPr lang="en-GB" dirty="0" err="1">
                <a:latin typeface="+mn-lt"/>
              </a:rPr>
              <a:t>Bendroflumethiazide</a:t>
            </a:r>
            <a:r>
              <a:rPr lang="en-GB" dirty="0">
                <a:latin typeface="+mn-lt"/>
              </a:rPr>
              <a:t> is predicted to increase the risk of Digoxin toxicity when given with Digoxin. Manufacturer advises caution.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The effect</a:t>
            </a:r>
            <a:r>
              <a:rPr kumimoji="0" lang="en-GB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of digoxin is </a:t>
            </a:r>
            <a:r>
              <a:rPr lang="en-GB" dirty="0">
                <a:latin typeface="+mn-lt"/>
              </a:rPr>
              <a:t>potentiated due to reduced serum potassium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+mn-lt"/>
                <a:ea typeface="+mn-ea"/>
              </a:rPr>
              <a:t>Monitor K+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84335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554" y="1487155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Methotrexate + NSAIDs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5918" y="3109696"/>
            <a:ext cx="431595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/>
                </a:solidFill>
                <a:latin typeface="+mn-lt"/>
                <a:ea typeface="+mn-ea"/>
              </a:rPr>
              <a:t>From BNF: </a:t>
            </a:r>
            <a:r>
              <a:rPr lang="en-GB" dirty="0"/>
              <a:t>Ibuprofen is predicted to increase the risk of toxicity when given with Methotrexate. Manufacturer advises monitor.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r>
              <a:rPr lang="en-GB" dirty="0"/>
              <a:t>Both Methotrexate and Ibuprofen can increase the risk of nephrotoxicity.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17356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4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554" y="1487155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Metformin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Contrast Dye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3109696"/>
            <a:ext cx="431595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IV iodinated contrast dye can cause renal failure increasing metformin to toxic levels.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/>
                </a:solidFill>
                <a:latin typeface="+mn-lt"/>
                <a:ea typeface="+mn-ea"/>
              </a:rPr>
              <a:t>From BNF: </a:t>
            </a:r>
            <a:r>
              <a:rPr lang="en-GB" dirty="0"/>
              <a:t>If contrast medium is to be used, and </a:t>
            </a:r>
            <a:r>
              <a:rPr lang="en-GB" dirty="0" err="1"/>
              <a:t>eGFR</a:t>
            </a:r>
            <a:r>
              <a:rPr lang="en-GB" dirty="0"/>
              <a:t> is less than 60 mL/minute/1.73m</a:t>
            </a:r>
            <a:r>
              <a:rPr lang="en-GB" baseline="30000" dirty="0"/>
              <a:t>2</a:t>
            </a:r>
            <a:r>
              <a:rPr lang="en-GB" dirty="0"/>
              <a:t>, metformin should be omitted on the day of the procedure and for the following 48 hours.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19536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554" y="1487155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Fluoxetine</a:t>
            </a:r>
            <a:r>
              <a:rPr kumimoji="0" lang="en-GB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Phenytoin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7" y="2848439"/>
            <a:ext cx="431595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Fluoxetine is an example of an SSRI. Fluoxetine inhibits the cytochrome P450 </a:t>
            </a:r>
            <a:r>
              <a:rPr lang="en-GB" dirty="0" err="1"/>
              <a:t>isoenzyme</a:t>
            </a:r>
            <a:r>
              <a:rPr lang="en-GB" dirty="0"/>
              <a:t> CYP2C9 leading to increased phenytoin levels,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In addition, SSRIs should be used with CAUTION in patients with epilepsy as they are known to lower the seizure threshold.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/>
                </a:solidFill>
                <a:latin typeface="+mn-lt"/>
                <a:ea typeface="+mn-ea"/>
              </a:rPr>
              <a:t>From BNF: </a:t>
            </a:r>
            <a:r>
              <a:rPr lang="en-GB" dirty="0"/>
              <a:t>Fluoxetine is predicted to increase the concentration of Phenytoin. Manufacturer advises monitor and adjust dose.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59690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Outcome of Drug Interactions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6554" y="1487155"/>
            <a:ext cx="393468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Digoxin +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Amiodarone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918" y="2204017"/>
            <a:ext cx="431595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Digoxin plasma  levels  are increased by </a:t>
            </a:r>
            <a:r>
              <a:rPr lang="en-GB" dirty="0" err="1"/>
              <a:t>amiodarone</a:t>
            </a:r>
            <a:r>
              <a:rPr lang="en-GB" dirty="0"/>
              <a:t> through an  unknown  mechanism – possibly increased  absorption and/or reduced renal/biliary  excretion.  </a:t>
            </a:r>
            <a:r>
              <a:rPr lang="en-GB" dirty="0" err="1"/>
              <a:t>Amiodarone</a:t>
            </a:r>
            <a:r>
              <a:rPr lang="en-GB" dirty="0"/>
              <a:t> inhibits P-glycoprotein mediated digoxin transport.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/>
                </a:solidFill>
                <a:latin typeface="+mn-lt"/>
                <a:ea typeface="+mn-ea"/>
              </a:rPr>
              <a:t>From BNF: </a:t>
            </a:r>
            <a:r>
              <a:rPr lang="en-GB" dirty="0" err="1"/>
              <a:t>Amiodarone</a:t>
            </a:r>
            <a:r>
              <a:rPr lang="en-GB" dirty="0"/>
              <a:t> is predicted to moderately increase the exposure to Digoxin. Manufacturer advises monitor and adjust Digoxin dose.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Manufacturer advises reduce dose by half with concurrent use of </a:t>
            </a:r>
            <a:r>
              <a:rPr lang="en-GB" dirty="0" err="1"/>
              <a:t>amiodarone</a:t>
            </a:r>
            <a:r>
              <a:rPr lang="en-GB" dirty="0"/>
              <a:t>, </a:t>
            </a:r>
            <a:r>
              <a:rPr lang="en-GB" dirty="0" err="1"/>
              <a:t>dronedarone</a:t>
            </a:r>
            <a:r>
              <a:rPr lang="en-GB" dirty="0"/>
              <a:t> and quinine.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Therefore, Digoxin dose should be reduced to 62.5mcg OM.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8257"/>
              </p:ext>
            </p:extLst>
          </p:nvPr>
        </p:nvGraphicFramePr>
        <p:xfrm>
          <a:off x="746979" y="1372346"/>
          <a:ext cx="3413039" cy="4860502"/>
        </p:xfrm>
        <a:graphic>
          <a:graphicData uri="http://schemas.openxmlformats.org/drawingml/2006/table">
            <a:tbl>
              <a:tblPr/>
              <a:tblGrid>
                <a:gridCol w="17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a) Increased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b) Reduced absorption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c) Increased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d) Decreased metabolism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e) Reduced renal excretion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f) Increased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isk of specific ADR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g) Antagonism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h) Potentiation of drug action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8505" y="5168919"/>
            <a:ext cx="7886700" cy="92333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chemeClr val="bg2"/>
                </a:solidFill>
                <a:latin typeface="Arial"/>
              </a:rPr>
              <a:t>Test your understanding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chemeClr val="bg2"/>
                </a:solidFill>
                <a:latin typeface="Arial"/>
              </a:rPr>
              <a:t>List the pharmaceutical care issue(s) with the following drug charts and describe how you would manage each issue.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Chart Reviews</a:t>
            </a:r>
          </a:p>
        </p:txBody>
      </p:sp>
    </p:spTree>
    <p:extLst>
      <p:ext uri="{BB962C8B-B14F-4D97-AF65-F5344CB8AC3E}">
        <p14:creationId xmlns:p14="http://schemas.microsoft.com/office/powerpoint/2010/main" val="294790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5" y="2081326"/>
            <a:ext cx="7204314" cy="22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59BF9A-E249-C414-DC55-43F965CAE944}"/>
              </a:ext>
            </a:extLst>
          </p:cNvPr>
          <p:cNvSpPr txBox="1">
            <a:spLocks/>
          </p:cNvSpPr>
          <p:nvPr/>
        </p:nvSpPr>
        <p:spPr>
          <a:xfrm>
            <a:off x="598505" y="5168919"/>
            <a:ext cx="7886700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bg2"/>
                </a:solidFill>
                <a:latin typeface="Arial"/>
              </a:rPr>
              <a:t>Test your understanding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2"/>
                </a:solidFill>
                <a:latin typeface="Arial"/>
              </a:rPr>
              <a:t>List the pharmaceutical care issue(s) with the following drug charts and describe how you would manage each issue.</a:t>
            </a:r>
          </a:p>
        </p:txBody>
      </p:sp>
    </p:spTree>
    <p:extLst>
      <p:ext uri="{BB962C8B-B14F-4D97-AF65-F5344CB8AC3E}">
        <p14:creationId xmlns:p14="http://schemas.microsoft.com/office/powerpoint/2010/main" val="2769235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1174857"/>
            <a:ext cx="7168010" cy="39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B2AA2-0B06-98D0-5E3D-A402664ABD2C}"/>
              </a:ext>
            </a:extLst>
          </p:cNvPr>
          <p:cNvSpPr txBox="1">
            <a:spLocks/>
          </p:cNvSpPr>
          <p:nvPr/>
        </p:nvSpPr>
        <p:spPr>
          <a:xfrm>
            <a:off x="598505" y="5168919"/>
            <a:ext cx="7886700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bg2"/>
                </a:solidFill>
                <a:latin typeface="Arial"/>
              </a:rPr>
              <a:t>Test your understanding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2"/>
                </a:solidFill>
                <a:latin typeface="Arial"/>
              </a:rPr>
              <a:t>List the pharmaceutical care issue(s) with the following drug charts and describe how you would manage each issue.</a:t>
            </a:r>
          </a:p>
        </p:txBody>
      </p:sp>
    </p:spTree>
    <p:extLst>
      <p:ext uri="{BB962C8B-B14F-4D97-AF65-F5344CB8AC3E}">
        <p14:creationId xmlns:p14="http://schemas.microsoft.com/office/powerpoint/2010/main" val="357693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Significance of drug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262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Many interactions are harmless, and even those that are potentially harmful can often be managed, allowing the drugs to be used safely together.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Potentially harmful drug interactions may occur in only a small number of patients, but the true incidence is often hard to establish.</a:t>
            </a:r>
            <a:endParaRPr lang="en-US" sz="2400" dirty="0"/>
          </a:p>
          <a:p>
            <a:endParaRPr lang="en-US" sz="2400" dirty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6162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01" y="1004836"/>
            <a:ext cx="5797434" cy="539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15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Chart Reviews</a:t>
            </a:r>
          </a:p>
        </p:txBody>
      </p:sp>
    </p:spTree>
    <p:extLst>
      <p:ext uri="{BB962C8B-B14F-4D97-AF65-F5344CB8AC3E}">
        <p14:creationId xmlns:p14="http://schemas.microsoft.com/office/powerpoint/2010/main" val="1498213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1 Review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5"/>
          <a:stretch/>
        </p:blipFill>
        <p:spPr bwMode="auto">
          <a:xfrm>
            <a:off x="460022" y="2173495"/>
            <a:ext cx="3925896" cy="25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3112" y="1517301"/>
            <a:ext cx="4069582" cy="4939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Calcium salts reduce to a significant degree the absorption of bisphosphonates.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Therefore, in addition to the general advice that bisphosphonates should be given at least 30 minutes before medicines, calcium salts should be given at a different time of day.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/>
                </a:solidFill>
              </a:rPr>
              <a:t>From SPC</a:t>
            </a:r>
            <a:r>
              <a:rPr lang="en-GB" sz="2000" b="1" dirty="0"/>
              <a:t>: </a:t>
            </a:r>
            <a:r>
              <a:rPr lang="en-GB" sz="2000" dirty="0"/>
              <a:t>It is advisable to allow a minimum period of four hours before taking the calcium.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2 Review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9"/>
          <a:stretch/>
        </p:blipFill>
        <p:spPr bwMode="auto">
          <a:xfrm>
            <a:off x="552659" y="1356052"/>
            <a:ext cx="3717890" cy="42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1468" y="1155561"/>
            <a:ext cx="4411226" cy="558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Increased risk of haematological toxicity when trimethoprim taken with methotrexate – both anti-</a:t>
            </a:r>
            <a:r>
              <a:rPr lang="en-GB" dirty="0" err="1"/>
              <a:t>folate</a:t>
            </a:r>
            <a:r>
              <a:rPr lang="en-GB" dirty="0"/>
              <a:t>. Trimethoprim increases the risk of adverse effects when given with Methotrexate. Both Methotrexate and Trimethoprim can increase the risk of nephrotoxicity. ?Choose an alternate antibiotic/ hold methotrexate in active infection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Methotrexate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is a folic acid antagonist, therefore folic acid should be omitted on the day of taking methotrexate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Ibuprofen is predicted to increase the risk of toxicity when given with Methotrexate. ?Use alternate pain relief e.g. </a:t>
            </a:r>
            <a:r>
              <a:rPr lang="en-GB" dirty="0" err="1"/>
              <a:t>paracetamol</a:t>
            </a: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457CB-08E5-5A9A-94A2-849B55DF37CB}"/>
              </a:ext>
            </a:extLst>
          </p:cNvPr>
          <p:cNvSpPr txBox="1">
            <a:spLocks/>
          </p:cNvSpPr>
          <p:nvPr/>
        </p:nvSpPr>
        <p:spPr>
          <a:xfrm>
            <a:off x="451237" y="365614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i="0" kern="1200" cap="none">
                <a:solidFill>
                  <a:schemeClr val="bg2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i="1" dirty="0"/>
              <a:t>Drug Chart 3 Review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90"/>
          <a:stretch/>
        </p:blipFill>
        <p:spPr bwMode="auto">
          <a:xfrm>
            <a:off x="496477" y="1004835"/>
            <a:ext cx="2481898" cy="539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5714" y="1557495"/>
            <a:ext cx="5416062" cy="524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Plasma concentration of </a:t>
            </a:r>
            <a:r>
              <a:rPr lang="en-GB" sz="2000" dirty="0" err="1"/>
              <a:t>ivabradine</a:t>
            </a:r>
            <a:r>
              <a:rPr lang="en-GB" sz="2000" dirty="0"/>
              <a:t> is increased by </a:t>
            </a:r>
            <a:r>
              <a:rPr lang="en-GB" sz="2000" dirty="0" err="1"/>
              <a:t>diltiazem</a:t>
            </a:r>
            <a:r>
              <a:rPr lang="en-GB" sz="2000" dirty="0"/>
              <a:t> (and may be increased by clarithromycin) due to inhibition of CYP3A4 . Both </a:t>
            </a:r>
            <a:r>
              <a:rPr lang="en-GB" sz="2000" dirty="0" err="1"/>
              <a:t>Ivabradine</a:t>
            </a:r>
            <a:r>
              <a:rPr lang="en-GB" sz="2000" dirty="0"/>
              <a:t> and </a:t>
            </a:r>
            <a:r>
              <a:rPr lang="en-GB" sz="2000" dirty="0" err="1"/>
              <a:t>Diltiazem</a:t>
            </a:r>
            <a:r>
              <a:rPr lang="en-GB" sz="2000" dirty="0"/>
              <a:t> can increase the risk of </a:t>
            </a:r>
            <a:r>
              <a:rPr lang="en-GB" sz="2000" dirty="0" err="1"/>
              <a:t>bradycardia</a:t>
            </a:r>
            <a:r>
              <a:rPr lang="en-GB" sz="2000" dirty="0"/>
              <a:t>. ?Consider alternative medication.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Plasma concentration of simvastatin is increased by clarithromycin - CYP3A4 inhibition - (and possibly </a:t>
            </a:r>
            <a:r>
              <a:rPr lang="en-GB" sz="2000" dirty="0" err="1"/>
              <a:t>diltiazem</a:t>
            </a:r>
            <a:r>
              <a:rPr lang="en-GB" sz="2000" dirty="0"/>
              <a:t>). Manufacturer advises avoid. ?Hold statin whilst on clarithromycin</a:t>
            </a:r>
          </a:p>
          <a:p>
            <a:pPr eaLnBrk="1" hangingPunct="1">
              <a:defRPr/>
            </a:pPr>
            <a:endParaRPr lang="en-GB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Omeprazole reduces antiplatelet effect of </a:t>
            </a:r>
            <a:r>
              <a:rPr lang="en-GB" sz="2000" dirty="0" err="1"/>
              <a:t>clopidogrel</a:t>
            </a:r>
            <a:r>
              <a:rPr lang="en-GB" sz="2000" dirty="0"/>
              <a:t> – possibly by inhibiting activation by CYP2C19. ?Switch to </a:t>
            </a:r>
            <a:r>
              <a:rPr lang="en-GB" sz="2000" dirty="0" err="1"/>
              <a:t>Lansoprazole</a:t>
            </a:r>
            <a:endParaRPr lang="en-GB" sz="20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8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461665"/>
          </a:xfrm>
        </p:spPr>
        <p:txBody>
          <a:bodyPr/>
          <a:lstStyle/>
          <a:p>
            <a:r>
              <a:rPr lang="en-GB" dirty="0"/>
              <a:t>Adverse Drug Reactions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157848"/>
            <a:ext cx="7872413" cy="40934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adverse drug reaction (ADR) is a response to a medicinal product which is noxious and unintended, where a causal relationship between the medicinal product and adverse event is either known or strongly suspected.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Adverse reactions may arise following the use of a medicinal product within or outside the terms of the marketing authorization, such as off-label therapeutic use, overdose, misuse, abuse or medication errors, or from occupational exposure.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10163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461665"/>
          </a:xfrm>
        </p:spPr>
        <p:txBody>
          <a:bodyPr/>
          <a:lstStyle/>
          <a:p>
            <a:r>
              <a:rPr lang="en-GB" dirty="0"/>
              <a:t>Assessing Likelihood of ADRs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157848"/>
            <a:ext cx="7872413" cy="22467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Timescale of the onset of the ADR fits with the timing of dosage or peak plasma concentration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Relationship between withdrawal of the drug </a:t>
            </a:r>
            <a:r>
              <a:rPr lang="en-GB" sz="2400"/>
              <a:t>and prevalence </a:t>
            </a:r>
            <a:r>
              <a:rPr lang="en-GB" sz="2400" dirty="0"/>
              <a:t>of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History of previous exposure (not always)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6780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50" y="1086445"/>
            <a:ext cx="7869363" cy="461665"/>
          </a:xfrm>
        </p:spPr>
        <p:txBody>
          <a:bodyPr/>
          <a:lstStyle/>
          <a:p>
            <a:r>
              <a:rPr lang="en-GB" dirty="0"/>
              <a:t>Yellow Card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793" y="2157848"/>
            <a:ext cx="7872413" cy="26161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Black triangle drugs – all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Established drugs – all serious reactions in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reactions in 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Yellow Card | Making medicines and medical devices safer (mhra.gov.uk)</a:t>
            </a:r>
            <a:endParaRPr lang="en-US" sz="2400" dirty="0"/>
          </a:p>
          <a:p>
            <a:pPr lvl="0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14138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6"/>
            <a:ext cx="7872413" cy="4370427"/>
          </a:xfrm>
        </p:spPr>
        <p:txBody>
          <a:bodyPr/>
          <a:lstStyle/>
          <a:p>
            <a:r>
              <a:rPr lang="en-US" sz="2400" dirty="0"/>
              <a:t>You should be able to:</a:t>
            </a:r>
          </a:p>
          <a:p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Describe the mechanisms of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Recognise</a:t>
            </a:r>
            <a:r>
              <a:rPr lang="en-US" sz="2400" dirty="0"/>
              <a:t> available resources used to predict potential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common drugs implicated in drug interactions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Demonstrate how to manage drug interactions appropriately by identifying alternative medications or dosing regimens, where necessary.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Recognise</a:t>
            </a:r>
            <a:r>
              <a:rPr lang="en-US" sz="2400" dirty="0"/>
              <a:t> and understand how to report adverse drug reactions</a:t>
            </a:r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4725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96557-B202-7E6E-969F-3B24D107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337" y="1791776"/>
            <a:ext cx="3603545" cy="1261884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19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92" y="1378337"/>
            <a:ext cx="7869363" cy="461665"/>
          </a:xfrm>
        </p:spPr>
        <p:txBody>
          <a:bodyPr/>
          <a:lstStyle/>
          <a:p>
            <a:r>
              <a:rPr lang="en-GB" dirty="0"/>
              <a:t>Levels of Severity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938" y="1918336"/>
            <a:ext cx="8143240" cy="5293757"/>
          </a:xfrm>
        </p:spPr>
        <p:txBody>
          <a:bodyPr/>
          <a:lstStyle/>
          <a:p>
            <a:r>
              <a:rPr lang="en-GB" sz="2000" dirty="0"/>
              <a:t>Most interactions have been assigned a severity; this describes the likely effect of an unmanaged interaction on the patient.</a:t>
            </a:r>
          </a:p>
          <a:p>
            <a:endParaRPr lang="en-GB" sz="2000" dirty="0"/>
          </a:p>
          <a:p>
            <a:r>
              <a:rPr lang="en-GB" sz="2000" b="1" dirty="0"/>
              <a:t>Severe</a:t>
            </a:r>
            <a:r>
              <a:rPr lang="en-GB" sz="2000" dirty="0"/>
              <a:t> - the result may be a life-threatening event or have a permanent detrimental effect.</a:t>
            </a:r>
          </a:p>
          <a:p>
            <a:endParaRPr lang="en-GB" sz="2000" dirty="0"/>
          </a:p>
          <a:p>
            <a:r>
              <a:rPr lang="en-GB" sz="2000" b="1" dirty="0"/>
              <a:t>Moderate - </a:t>
            </a:r>
            <a:r>
              <a:rPr lang="en-GB" sz="2000" dirty="0"/>
              <a:t>the result could cause considerable distress or partially incapacitate a patient; they are unlikely to be life-threatening or result in long-term effects.</a:t>
            </a:r>
          </a:p>
          <a:p>
            <a:endParaRPr lang="en-GB" sz="2000" dirty="0"/>
          </a:p>
          <a:p>
            <a:r>
              <a:rPr lang="en-GB" sz="2000" b="1" dirty="0"/>
              <a:t>Mild</a:t>
            </a:r>
            <a:r>
              <a:rPr lang="en-GB" sz="2000" dirty="0"/>
              <a:t> - the result is unlikely to cause concern or incapacitate the majority of patients.</a:t>
            </a:r>
          </a:p>
          <a:p>
            <a:endParaRPr lang="en-GB" sz="2000" dirty="0"/>
          </a:p>
          <a:p>
            <a:r>
              <a:rPr lang="en-GB" sz="2000" b="1" dirty="0"/>
              <a:t>Unknown</a:t>
            </a:r>
            <a:r>
              <a:rPr lang="en-GB" sz="2000" dirty="0"/>
              <a:t> - used for those interactions that are predicted, but there is insufficient evidence to hazard a guess at the outcome.</a:t>
            </a:r>
          </a:p>
          <a:p>
            <a:endParaRPr lang="en-US" sz="2400" dirty="0"/>
          </a:p>
          <a:p>
            <a:pPr lvl="0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52998" y="6540864"/>
            <a:ext cx="52033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hlinkClick r:id="rId3"/>
              </a:rPr>
              <a:t>Appendix</a:t>
            </a:r>
            <a:r>
              <a:rPr lang="fr-FR" sz="1400" dirty="0">
                <a:hlinkClick r:id="rId3"/>
              </a:rPr>
              <a:t> 1 Interactions | Interactions | BNF | NICE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075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92" y="1378337"/>
            <a:ext cx="7869363" cy="461665"/>
          </a:xfrm>
        </p:spPr>
        <p:txBody>
          <a:bodyPr/>
          <a:lstStyle/>
          <a:p>
            <a:r>
              <a:rPr lang="en-GB" dirty="0"/>
              <a:t>Levels of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938" y="1918336"/>
            <a:ext cx="8143240" cy="4985980"/>
          </a:xfrm>
        </p:spPr>
        <p:txBody>
          <a:bodyPr/>
          <a:lstStyle/>
          <a:p>
            <a:r>
              <a:rPr lang="en-GB" sz="2000" dirty="0"/>
              <a:t>Most interactions have been assigned a rating to indicate the weight of evidence behind the interaction.</a:t>
            </a:r>
          </a:p>
          <a:p>
            <a:endParaRPr lang="en-GB" sz="2000" dirty="0"/>
          </a:p>
          <a:p>
            <a:r>
              <a:rPr lang="en-GB" sz="2000" b="1" dirty="0"/>
              <a:t>Study</a:t>
            </a:r>
            <a:r>
              <a:rPr lang="en-GB" sz="2000" dirty="0"/>
              <a:t> - for interactions where the information is based on formal study including those for other drugs with same mechanism (e.g. known inducers, inhibitors, or substrates of cytochrome P450 </a:t>
            </a:r>
            <a:r>
              <a:rPr lang="en-GB" sz="2000" dirty="0" err="1"/>
              <a:t>isoenzymes</a:t>
            </a:r>
            <a:r>
              <a:rPr lang="en-GB" sz="2000" dirty="0"/>
              <a:t> or P-glycoprotein).</a:t>
            </a:r>
          </a:p>
          <a:p>
            <a:endParaRPr lang="en-GB" sz="2000" dirty="0"/>
          </a:p>
          <a:p>
            <a:r>
              <a:rPr lang="en-GB" sz="2000" b="1" dirty="0"/>
              <a:t>Anecdotal</a:t>
            </a:r>
            <a:r>
              <a:rPr lang="en-GB" sz="2000" dirty="0"/>
              <a:t> - interactions based on either a single case report or a limited number of case reports.</a:t>
            </a:r>
          </a:p>
          <a:p>
            <a:endParaRPr lang="en-GB" sz="2000" dirty="0"/>
          </a:p>
          <a:p>
            <a:r>
              <a:rPr lang="en-GB" sz="2000" b="1" dirty="0"/>
              <a:t>Theoretical</a:t>
            </a:r>
            <a:r>
              <a:rPr lang="en-GB" sz="2000" dirty="0"/>
              <a:t> - interactions that are predicted based on sound theoretical considerations. The information may have been derived from </a:t>
            </a:r>
            <a:r>
              <a:rPr lang="en-GB" sz="2000" i="1" dirty="0"/>
              <a:t>in vitro</a:t>
            </a:r>
            <a:r>
              <a:rPr lang="en-GB" sz="2000" dirty="0"/>
              <a:t> studies or based on the way other members in the same class act.</a:t>
            </a:r>
          </a:p>
          <a:p>
            <a:endParaRPr lang="en-US" sz="2400" dirty="0"/>
          </a:p>
          <a:p>
            <a:pPr lvl="0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52998" y="6540864"/>
            <a:ext cx="52033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hlinkClick r:id="rId3"/>
              </a:rPr>
              <a:t>Appendix</a:t>
            </a:r>
            <a:r>
              <a:rPr lang="fr-FR" sz="1400" dirty="0">
                <a:hlinkClick r:id="rId3"/>
              </a:rPr>
              <a:t> 1 Interactions | Interactions | BNF | NICE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89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contributing to drug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7794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Polypharmacy</a:t>
            </a:r>
            <a:r>
              <a:rPr lang="en-GB" sz="2400" dirty="0"/>
              <a:t> – increased number of prescribed medications increases the risk of interactions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Age – hepatic metabolism and renal function are altered, affecting the clearance of medications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Genetic factors – e.g. CYP450 enzyme polymorphism and incidence of G6PD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Drug dependent factors</a:t>
            </a:r>
          </a:p>
          <a:p>
            <a:pPr marL="1085850" lvl="1" indent="-342900"/>
            <a:r>
              <a:rPr lang="en-GB" sz="2400" dirty="0"/>
              <a:t>Narrow Therapeutic Index e.g. digoxin</a:t>
            </a:r>
          </a:p>
          <a:p>
            <a:pPr marL="1085850" lvl="1" indent="-342900"/>
            <a:r>
              <a:rPr lang="en-GB" sz="2400" dirty="0"/>
              <a:t>Dose response e.g. phenytoin</a:t>
            </a:r>
            <a:endParaRPr lang="en-US" sz="2400" dirty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66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5049" y="2049968"/>
            <a:ext cx="7872413" cy="43809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BNF (&amp; BNF interaction tracker on app) </a:t>
            </a:r>
            <a:r>
              <a:rPr lang="en-GB" altLang="en-US" dirty="0">
                <a:hlinkClick r:id="rId2"/>
              </a:rPr>
              <a:t>www.bnf.org</a:t>
            </a: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Electronic Medicines Compendium (</a:t>
            </a:r>
            <a:r>
              <a:rPr lang="en-GB" altLang="en-US" dirty="0" err="1"/>
              <a:t>eMC</a:t>
            </a:r>
            <a:r>
              <a:rPr lang="en-GB" altLang="en-US" dirty="0"/>
              <a:t>) </a:t>
            </a:r>
            <a:r>
              <a:rPr lang="en-GB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www.medicines.org.uk</a:t>
            </a:r>
            <a:r>
              <a:rPr lang="en-GB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err="1"/>
              <a:t>Stockleys</a:t>
            </a:r>
            <a:r>
              <a:rPr lang="en-GB" altLang="en-US" dirty="0"/>
              <a:t> Interaction Checker (requires login) </a:t>
            </a:r>
            <a:r>
              <a:rPr lang="en-GB" dirty="0" err="1">
                <a:hlinkClick r:id="rId4"/>
              </a:rPr>
              <a:t>Stockley's</a:t>
            </a:r>
            <a:r>
              <a:rPr lang="en-GB" dirty="0">
                <a:hlinkClick r:id="rId4"/>
              </a:rPr>
              <a:t> Interactions Checker | </a:t>
            </a:r>
            <a:r>
              <a:rPr lang="en-GB" dirty="0" err="1">
                <a:hlinkClick r:id="rId4"/>
              </a:rPr>
              <a:t>MedicinesComplete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Baxter L (</a:t>
            </a:r>
            <a:r>
              <a:rPr lang="en-GB" dirty="0" err="1"/>
              <a:t>ed</a:t>
            </a:r>
            <a:r>
              <a:rPr lang="en-GB" dirty="0"/>
              <a:t>) </a:t>
            </a:r>
            <a:r>
              <a:rPr lang="en-GB" i="1" dirty="0" err="1"/>
              <a:t>Stockley’s</a:t>
            </a:r>
            <a:r>
              <a:rPr lang="en-GB" i="1" dirty="0"/>
              <a:t> Drug Interactions 9 General Considerations and Mechanisms Section </a:t>
            </a:r>
            <a:r>
              <a:rPr lang="en-GB" dirty="0"/>
              <a:t>[Online] London: Pharmaceutical Press. (requires login) </a:t>
            </a:r>
            <a:r>
              <a:rPr lang="en-GB" u="sng" dirty="0">
                <a:hlinkClick r:id="rId5"/>
              </a:rPr>
              <a:t>http://www.medicinescomplete.com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HIV Drugs Interaction Checker </a:t>
            </a:r>
            <a:r>
              <a:rPr lang="en-GB" dirty="0">
                <a:hlinkClick r:id="rId6"/>
              </a:rPr>
              <a:t>Liverpool HIV Interactions (hiv-druginteractions.org)</a:t>
            </a: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NICE Clinical knowledge summaries: Adverse drug reactions </a:t>
            </a:r>
            <a:r>
              <a:rPr lang="en-GB" dirty="0">
                <a:hlinkClick r:id="rId7"/>
              </a:rPr>
              <a:t>https://cks.nice.org.uk/adverse-drug-reactions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 to Date: </a:t>
            </a:r>
            <a:r>
              <a:rPr lang="en-GB" dirty="0">
                <a:hlinkClick r:id="rId8"/>
              </a:rPr>
              <a:t>https://www.uptodate.com/contents/drug-hypersensitivity-classification-and-clinical-features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/>
              <a:t>Walker R,  Whittlesea C (ed).  </a:t>
            </a:r>
            <a:r>
              <a:rPr lang="x-none" i="1"/>
              <a:t>Drug Interactions.  Chapter 4.  Clinical Pharmacy and Therapeutics.</a:t>
            </a:r>
            <a:r>
              <a:rPr lang="x-none"/>
              <a:t>  (5</a:t>
            </a:r>
            <a:r>
              <a:rPr lang="x-none" baseline="30000"/>
              <a:t>th</a:t>
            </a:r>
            <a:r>
              <a:rPr lang="x-none"/>
              <a:t> ed) London.  Churchill Livingstone. 2012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203352"/>
      </p:ext>
    </p:extLst>
  </p:cSld>
  <p:clrMapOvr>
    <a:masterClrMapping/>
  </p:clrMapOvr>
</p:sld>
</file>

<file path=ppt/theme/theme1.xml><?xml version="1.0" encoding="utf-8"?>
<a:theme xmlns:a="http://schemas.openxmlformats.org/drawingml/2006/main" name="BH_PowerPoint_Template_97_2003 v2">
  <a:themeElements>
    <a:clrScheme name="NHS BH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A9CE"/>
      </a:accent1>
      <a:accent2>
        <a:srgbClr val="78BE20"/>
      </a:accent2>
      <a:accent3>
        <a:srgbClr val="768692"/>
      </a:accent3>
      <a:accent4>
        <a:srgbClr val="330090"/>
      </a:accent4>
      <a:accent5>
        <a:srgbClr val="AE2473"/>
      </a:accent5>
      <a:accent6>
        <a:srgbClr val="8A1538"/>
      </a:accent6>
      <a:hlink>
        <a:srgbClr val="ED8B0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H_PowerPoint_Template_97_2003 v2">
  <a:themeElements>
    <a:clrScheme name="NHS BH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A9CE"/>
      </a:accent1>
      <a:accent2>
        <a:srgbClr val="78BE20"/>
      </a:accent2>
      <a:accent3>
        <a:srgbClr val="768692"/>
      </a:accent3>
      <a:accent4>
        <a:srgbClr val="330090"/>
      </a:accent4>
      <a:accent5>
        <a:srgbClr val="AE2473"/>
      </a:accent5>
      <a:accent6>
        <a:srgbClr val="8A1538"/>
      </a:accent6>
      <a:hlink>
        <a:srgbClr val="ED8B0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BH_PowerPoint_Template_skyline top">
  <a:themeElements>
    <a:clrScheme name="NHS BH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A9CE"/>
      </a:accent1>
      <a:accent2>
        <a:srgbClr val="78BE20"/>
      </a:accent2>
      <a:accent3>
        <a:srgbClr val="768692"/>
      </a:accent3>
      <a:accent4>
        <a:srgbClr val="330090"/>
      </a:accent4>
      <a:accent5>
        <a:srgbClr val="AE2473"/>
      </a:accent5>
      <a:accent6>
        <a:srgbClr val="8A1538"/>
      </a:accent6>
      <a:hlink>
        <a:srgbClr val="ED8B0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CEEF6D705BD48AA34BD3EF6EB5C1A" ma:contentTypeVersion="15" ma:contentTypeDescription="Create a new document." ma:contentTypeScope="" ma:versionID="89f95a7532da7f66aa5f091a1d1f6891">
  <xsd:schema xmlns:xsd="http://www.w3.org/2001/XMLSchema" xmlns:xs="http://www.w3.org/2001/XMLSchema" xmlns:p="http://schemas.microsoft.com/office/2006/metadata/properties" xmlns:ns2="634d6f47-1b66-47f5-89f1-7e77814a5ecc" xmlns:ns3="0eb92e3b-db87-41ef-b535-5ebe821d5c43" targetNamespace="http://schemas.microsoft.com/office/2006/metadata/properties" ma:root="true" ma:fieldsID="91ee7c379647b9ff45299e855ca79339" ns2:_="" ns3:_="">
    <xsd:import namespace="634d6f47-1b66-47f5-89f1-7e77814a5ecc"/>
    <xsd:import namespace="0eb92e3b-db87-41ef-b535-5ebe821d5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d6f47-1b66-47f5-89f1-7e77814a5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92e3b-db87-41ef-b535-5ebe821d5c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969891-c03a-4c16-8f7e-a1eeed106462}" ma:internalName="TaxCatchAll" ma:showField="CatchAllData" ma:web="0eb92e3b-db87-41ef-b535-5ebe821d5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4d6f47-1b66-47f5-89f1-7e77814a5ecc">
      <Terms xmlns="http://schemas.microsoft.com/office/infopath/2007/PartnerControls"/>
    </lcf76f155ced4ddcb4097134ff3c332f>
    <TaxCatchAll xmlns="0eb92e3b-db87-41ef-b535-5ebe821d5c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7FB20-22A7-4E43-8E9B-C1562AB24DF6}"/>
</file>

<file path=customXml/itemProps2.xml><?xml version="1.0" encoding="utf-8"?>
<ds:datastoreItem xmlns:ds="http://schemas.openxmlformats.org/officeDocument/2006/customXml" ds:itemID="{057A254D-B1CD-4452-9FB1-4F622A03579E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56651f6d-55af-45ad-a28d-7932ff8d1939"/>
    <ds:schemaRef ds:uri="http://purl.org/dc/elements/1.1/"/>
    <ds:schemaRef ds:uri="be5aa7e9-6cd1-41e9-a0af-734d665f44c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049CCF-E5C9-491D-8AD0-2E68AA6A09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</TotalTime>
  <Words>3406</Words>
  <Application>Microsoft Office PowerPoint</Application>
  <PresentationFormat>On-screen Show (4:3)</PresentationFormat>
  <Paragraphs>464</Paragraphs>
  <Slides>59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BH_PowerPoint_Template_97_2003 v2</vt:lpstr>
      <vt:lpstr>1_BH_PowerPoint_Template_97_2003 v2</vt:lpstr>
      <vt:lpstr>5_BH_PowerPoint_Template_97_2003 v2</vt:lpstr>
      <vt:lpstr>6_BH_PowerPoint_Template_skyline top</vt:lpstr>
      <vt:lpstr>4_BH_PowerPoint_Template_97_2003 v2</vt:lpstr>
      <vt:lpstr>Drug Interactions and Adverse Drug Reactions (ADRs)</vt:lpstr>
      <vt:lpstr>Aim</vt:lpstr>
      <vt:lpstr>Learning Objectives</vt:lpstr>
      <vt:lpstr>What is a drug interaction?</vt:lpstr>
      <vt:lpstr>Significance of drug interactions</vt:lpstr>
      <vt:lpstr>Levels of Severity</vt:lpstr>
      <vt:lpstr>Levels of Evidence</vt:lpstr>
      <vt:lpstr>Factors contributing to drug interactions</vt:lpstr>
      <vt:lpstr>Useful Resources</vt:lpstr>
      <vt:lpstr>Types of interactions</vt:lpstr>
      <vt:lpstr>Types of interactions</vt:lpstr>
      <vt:lpstr>Pharmacokinetic  Interactions</vt:lpstr>
      <vt:lpstr>Pharmacokinetic Interactions</vt:lpstr>
      <vt:lpstr>Affecting Absorption</vt:lpstr>
      <vt:lpstr>Affecting Absorption</vt:lpstr>
      <vt:lpstr>Affecting Absorption cont.</vt:lpstr>
      <vt:lpstr>Absorption Questions</vt:lpstr>
      <vt:lpstr>Absorption Answers</vt:lpstr>
      <vt:lpstr>Affecting Distribution</vt:lpstr>
      <vt:lpstr>Affecting Distribution cont.</vt:lpstr>
      <vt:lpstr>Affecting Metabolism</vt:lpstr>
      <vt:lpstr>Affecting Metabolism – Cytochrome P450</vt:lpstr>
      <vt:lpstr>Affecting Metabolism – Example</vt:lpstr>
      <vt:lpstr>Affecting Metabolism</vt:lpstr>
      <vt:lpstr>Affecting Renal Excretion</vt:lpstr>
      <vt:lpstr>Food &amp; Herbs affecting enzyme activity?</vt:lpstr>
      <vt:lpstr>Pharmacodynamic  Interactions</vt:lpstr>
      <vt:lpstr>Pharmacodynamic Interactions</vt:lpstr>
      <vt:lpstr>Synergistic Pharmacodynamic Drug Interactions</vt:lpstr>
      <vt:lpstr>Antagonistic Pharmacodynamic Drug Interactions</vt:lpstr>
      <vt:lpstr>Movie Time</vt:lpstr>
      <vt:lpstr>How can we minimise risks associated with drug interactions?</vt:lpstr>
      <vt:lpstr>Interaction Outcomes</vt:lpstr>
      <vt:lpstr>Interaction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Interaction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Chart Reviews</vt:lpstr>
      <vt:lpstr>PowerPoint Presentation</vt:lpstr>
      <vt:lpstr>PowerPoint Presentation</vt:lpstr>
      <vt:lpstr>PowerPoint Presentation</vt:lpstr>
      <vt:lpstr>Drug Chart Reviews</vt:lpstr>
      <vt:lpstr>PowerPoint Presentation</vt:lpstr>
      <vt:lpstr>PowerPoint Presentation</vt:lpstr>
      <vt:lpstr>PowerPoint Presentation</vt:lpstr>
      <vt:lpstr>Adverse Drug Reactions</vt:lpstr>
      <vt:lpstr>Assessing Likelihood of ADRs</vt:lpstr>
      <vt:lpstr>Yellow Card Reporting</vt:lpstr>
      <vt:lpstr>Learning Objectives</vt:lpstr>
      <vt:lpstr>Any Questions?</vt:lpstr>
    </vt:vector>
  </TitlesOfParts>
  <Company>The Barts and the London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Sherlock Sarah</dc:creator>
  <cp:lastModifiedBy>FERNANDES, Emily (BARTS HEALTH NHS TRUST)</cp:lastModifiedBy>
  <cp:revision>209</cp:revision>
  <dcterms:created xsi:type="dcterms:W3CDTF">2012-09-28T10:28:18Z</dcterms:created>
  <dcterms:modified xsi:type="dcterms:W3CDTF">2024-08-22T14:46:19Z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0x0101009DDCEEF6D705BD48AA34BD3EF6EB5C1A</vt:lpwstr>
  </property>
  <property fmtid="{D5CDD505-2E9C-101B-9397-08002B2CF9AE}" pid="3" name="SubFunction">
    <vt:lpwstr/>
  </property>
  <property fmtid="{D5CDD505-2E9C-101B-9397-08002B2CF9AE}" pid="4" name="Function">
    <vt:lpwstr/>
  </property>
  <property fmtid="{D5CDD505-2E9C-101B-9397-08002B2CF9AE}" pid="5" name="Site">
    <vt:lpwstr/>
  </property>
  <property fmtid="{D5CDD505-2E9C-101B-9397-08002B2CF9AE}" pid="6" name="RecordType">
    <vt:lpwstr/>
  </property>
  <property fmtid="{D5CDD505-2E9C-101B-9397-08002B2CF9AE}" pid="7" name="MediaServiceImageTags">
    <vt:lpwstr/>
  </property>
</Properties>
</file>