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handoutMasterIdLst>
    <p:handoutMasterId r:id="rId65"/>
  </p:handoutMasterIdLst>
  <p:sldIdLst>
    <p:sldId id="391" r:id="rId5"/>
    <p:sldId id="475" r:id="rId6"/>
    <p:sldId id="415" r:id="rId7"/>
    <p:sldId id="398" r:id="rId8"/>
    <p:sldId id="399" r:id="rId9"/>
    <p:sldId id="428" r:id="rId10"/>
    <p:sldId id="412" r:id="rId11"/>
    <p:sldId id="268" r:id="rId12"/>
    <p:sldId id="400" r:id="rId13"/>
    <p:sldId id="401" r:id="rId14"/>
    <p:sldId id="403" r:id="rId15"/>
    <p:sldId id="402" r:id="rId16"/>
    <p:sldId id="416" r:id="rId17"/>
    <p:sldId id="405" r:id="rId18"/>
    <p:sldId id="404" r:id="rId19"/>
    <p:sldId id="406" r:id="rId20"/>
    <p:sldId id="418" r:id="rId21"/>
    <p:sldId id="419" r:id="rId22"/>
    <p:sldId id="278" r:id="rId23"/>
    <p:sldId id="414" r:id="rId24"/>
    <p:sldId id="417" r:id="rId25"/>
    <p:sldId id="413" r:id="rId26"/>
    <p:sldId id="420" r:id="rId27"/>
    <p:sldId id="421" r:id="rId28"/>
    <p:sldId id="422" r:id="rId29"/>
    <p:sldId id="277" r:id="rId30"/>
    <p:sldId id="423" r:id="rId31"/>
    <p:sldId id="429" r:id="rId32"/>
    <p:sldId id="424" r:id="rId33"/>
    <p:sldId id="425" r:id="rId34"/>
    <p:sldId id="282" r:id="rId35"/>
    <p:sldId id="426" r:id="rId36"/>
    <p:sldId id="284" r:id="rId37"/>
    <p:sldId id="430" r:id="rId38"/>
    <p:sldId id="433" r:id="rId39"/>
    <p:sldId id="431" r:id="rId40"/>
    <p:sldId id="432" r:id="rId41"/>
    <p:sldId id="434" r:id="rId42"/>
    <p:sldId id="435" r:id="rId43"/>
    <p:sldId id="438" r:id="rId44"/>
    <p:sldId id="293" r:id="rId45"/>
    <p:sldId id="436" r:id="rId46"/>
    <p:sldId id="437" r:id="rId47"/>
    <p:sldId id="439" r:id="rId48"/>
    <p:sldId id="440" r:id="rId49"/>
    <p:sldId id="441" r:id="rId50"/>
    <p:sldId id="296" r:id="rId51"/>
    <p:sldId id="442" r:id="rId52"/>
    <p:sldId id="300" r:id="rId53"/>
    <p:sldId id="443" r:id="rId54"/>
    <p:sldId id="444" r:id="rId55"/>
    <p:sldId id="445" r:id="rId56"/>
    <p:sldId id="448" r:id="rId57"/>
    <p:sldId id="446" r:id="rId58"/>
    <p:sldId id="447" r:id="rId59"/>
    <p:sldId id="306" r:id="rId60"/>
    <p:sldId id="449" r:id="rId61"/>
    <p:sldId id="450" r:id="rId62"/>
    <p:sldId id="474" r:id="rId6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6AE924-15CA-4D35-B633-7CE1528C76E6}">
          <p14:sldIdLst>
            <p14:sldId id="391"/>
            <p14:sldId id="475"/>
            <p14:sldId id="415"/>
            <p14:sldId id="398"/>
            <p14:sldId id="399"/>
            <p14:sldId id="428"/>
            <p14:sldId id="412"/>
            <p14:sldId id="268"/>
          </p14:sldIdLst>
        </p14:section>
        <p14:section name="Untitled Section" id="{B4DD63CB-556F-4B12-9D55-170DDE4A92BE}">
          <p14:sldIdLst>
            <p14:sldId id="400"/>
            <p14:sldId id="401"/>
            <p14:sldId id="403"/>
            <p14:sldId id="402"/>
            <p14:sldId id="416"/>
            <p14:sldId id="405"/>
            <p14:sldId id="404"/>
            <p14:sldId id="406"/>
            <p14:sldId id="418"/>
            <p14:sldId id="419"/>
            <p14:sldId id="278"/>
            <p14:sldId id="414"/>
            <p14:sldId id="417"/>
            <p14:sldId id="413"/>
            <p14:sldId id="420"/>
            <p14:sldId id="421"/>
            <p14:sldId id="422"/>
            <p14:sldId id="277"/>
            <p14:sldId id="423"/>
            <p14:sldId id="429"/>
            <p14:sldId id="424"/>
            <p14:sldId id="425"/>
            <p14:sldId id="282"/>
            <p14:sldId id="426"/>
            <p14:sldId id="284"/>
            <p14:sldId id="430"/>
            <p14:sldId id="433"/>
            <p14:sldId id="431"/>
            <p14:sldId id="432"/>
            <p14:sldId id="434"/>
            <p14:sldId id="435"/>
            <p14:sldId id="438"/>
            <p14:sldId id="293"/>
            <p14:sldId id="436"/>
            <p14:sldId id="437"/>
            <p14:sldId id="439"/>
            <p14:sldId id="440"/>
            <p14:sldId id="441"/>
            <p14:sldId id="296"/>
            <p14:sldId id="442"/>
            <p14:sldId id="300"/>
            <p14:sldId id="443"/>
            <p14:sldId id="444"/>
            <p14:sldId id="445"/>
            <p14:sldId id="448"/>
            <p14:sldId id="446"/>
            <p14:sldId id="447"/>
            <p14:sldId id="306"/>
            <p14:sldId id="449"/>
            <p14:sldId id="450"/>
            <p14:sldId id="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84841" autoAdjust="0"/>
  </p:normalViewPr>
  <p:slideViewPr>
    <p:cSldViewPr>
      <p:cViewPr>
        <p:scale>
          <a:sx n="50" d="100"/>
          <a:sy n="50" d="100"/>
        </p:scale>
        <p:origin x="2136" y="5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D058A-1BB7-4744-8591-2078E8A2055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EAE0CC2-8662-48EE-8B5C-AEE8A0C1EBFE}">
      <dgm:prSet/>
      <dgm:spPr/>
      <dgm:t>
        <a:bodyPr/>
        <a:lstStyle/>
        <a:p>
          <a:r>
            <a:rPr lang="en-US"/>
            <a:t>The most common electrolytes in the human body</a:t>
          </a:r>
        </a:p>
      </dgm:t>
    </dgm:pt>
    <dgm:pt modelId="{72E71631-E9B5-402C-A331-641A98EA2049}" type="parTrans" cxnId="{479D3CA5-29AD-4510-9C4C-667047F77F9E}">
      <dgm:prSet/>
      <dgm:spPr/>
      <dgm:t>
        <a:bodyPr/>
        <a:lstStyle/>
        <a:p>
          <a:endParaRPr lang="en-US"/>
        </a:p>
      </dgm:t>
    </dgm:pt>
    <dgm:pt modelId="{5E798923-803F-4ACB-857A-DD8CF5572F49}" type="sibTrans" cxnId="{479D3CA5-29AD-4510-9C4C-667047F77F9E}">
      <dgm:prSet/>
      <dgm:spPr/>
      <dgm:t>
        <a:bodyPr/>
        <a:lstStyle/>
        <a:p>
          <a:endParaRPr lang="en-US"/>
        </a:p>
      </dgm:t>
    </dgm:pt>
    <dgm:pt modelId="{D35F30C0-F415-4562-B6F4-36F1F7B62A64}">
      <dgm:prSet/>
      <dgm:spPr/>
      <dgm:t>
        <a:bodyPr/>
        <a:lstStyle/>
        <a:p>
          <a:r>
            <a:rPr lang="en-US" dirty="0"/>
            <a:t>Sodium</a:t>
          </a:r>
        </a:p>
      </dgm:t>
    </dgm:pt>
    <dgm:pt modelId="{D47EC591-B22F-43D9-98E4-8E646B0AEF52}" type="parTrans" cxnId="{8CE597B9-0218-40F4-8A8C-6AFBD48EC92B}">
      <dgm:prSet/>
      <dgm:spPr/>
      <dgm:t>
        <a:bodyPr/>
        <a:lstStyle/>
        <a:p>
          <a:endParaRPr lang="en-US"/>
        </a:p>
      </dgm:t>
    </dgm:pt>
    <dgm:pt modelId="{CEDB1AF5-C0D3-42E5-AC27-551FD77D9B54}" type="sibTrans" cxnId="{8CE597B9-0218-40F4-8A8C-6AFBD48EC92B}">
      <dgm:prSet/>
      <dgm:spPr/>
      <dgm:t>
        <a:bodyPr/>
        <a:lstStyle/>
        <a:p>
          <a:endParaRPr lang="en-US"/>
        </a:p>
      </dgm:t>
    </dgm:pt>
    <dgm:pt modelId="{3809D5FA-A68A-408C-80A1-234B91E722CA}">
      <dgm:prSet/>
      <dgm:spPr/>
      <dgm:t>
        <a:bodyPr/>
        <a:lstStyle/>
        <a:p>
          <a:r>
            <a:rPr lang="en-US" dirty="0"/>
            <a:t>Potassium</a:t>
          </a:r>
        </a:p>
      </dgm:t>
    </dgm:pt>
    <dgm:pt modelId="{CF02DCA7-6251-4EE0-9FA9-ABB0A0CE1D3D}" type="parTrans" cxnId="{2BFC0815-38D9-4E6D-A98C-C1D59972C2AC}">
      <dgm:prSet/>
      <dgm:spPr/>
      <dgm:t>
        <a:bodyPr/>
        <a:lstStyle/>
        <a:p>
          <a:endParaRPr lang="en-US"/>
        </a:p>
      </dgm:t>
    </dgm:pt>
    <dgm:pt modelId="{D6E57E2E-7858-4176-BD45-5B3BCC9B0725}" type="sibTrans" cxnId="{2BFC0815-38D9-4E6D-A98C-C1D59972C2AC}">
      <dgm:prSet/>
      <dgm:spPr/>
      <dgm:t>
        <a:bodyPr/>
        <a:lstStyle/>
        <a:p>
          <a:endParaRPr lang="en-US"/>
        </a:p>
      </dgm:t>
    </dgm:pt>
    <dgm:pt modelId="{D1ABDA11-EFEB-4E63-A610-E3E0F1B2E78C}">
      <dgm:prSet/>
      <dgm:spPr/>
      <dgm:t>
        <a:bodyPr/>
        <a:lstStyle/>
        <a:p>
          <a:r>
            <a:rPr lang="en-US" dirty="0"/>
            <a:t>Calcium</a:t>
          </a:r>
        </a:p>
      </dgm:t>
    </dgm:pt>
    <dgm:pt modelId="{2789AA9B-7426-4195-AFC9-4288DFFEAD1B}" type="parTrans" cxnId="{C3F066A6-5CCF-4130-BED2-0E5B099FD57B}">
      <dgm:prSet/>
      <dgm:spPr/>
      <dgm:t>
        <a:bodyPr/>
        <a:lstStyle/>
        <a:p>
          <a:endParaRPr lang="en-US"/>
        </a:p>
      </dgm:t>
    </dgm:pt>
    <dgm:pt modelId="{F70F4363-8A37-4EC1-BDFE-04F87F0557D5}" type="sibTrans" cxnId="{C3F066A6-5CCF-4130-BED2-0E5B099FD57B}">
      <dgm:prSet/>
      <dgm:spPr/>
      <dgm:t>
        <a:bodyPr/>
        <a:lstStyle/>
        <a:p>
          <a:endParaRPr lang="en-US"/>
        </a:p>
      </dgm:t>
    </dgm:pt>
    <dgm:pt modelId="{8BE1709E-8E97-4FCE-83E9-F6C4E95FFC2B}">
      <dgm:prSet/>
      <dgm:spPr/>
      <dgm:t>
        <a:bodyPr/>
        <a:lstStyle/>
        <a:p>
          <a:r>
            <a:rPr lang="en-US" dirty="0"/>
            <a:t>Phosphate </a:t>
          </a:r>
        </a:p>
      </dgm:t>
    </dgm:pt>
    <dgm:pt modelId="{5D5325AD-CBF3-4A14-ABD3-B36C07FF249B}" type="parTrans" cxnId="{9CB71FF3-A6AE-4869-B786-4AF0DF64728E}">
      <dgm:prSet/>
      <dgm:spPr/>
      <dgm:t>
        <a:bodyPr/>
        <a:lstStyle/>
        <a:p>
          <a:endParaRPr lang="en-US"/>
        </a:p>
      </dgm:t>
    </dgm:pt>
    <dgm:pt modelId="{86B52334-7679-4A84-85F2-A5F9701FC024}" type="sibTrans" cxnId="{9CB71FF3-A6AE-4869-B786-4AF0DF64728E}">
      <dgm:prSet/>
      <dgm:spPr/>
      <dgm:t>
        <a:bodyPr/>
        <a:lstStyle/>
        <a:p>
          <a:endParaRPr lang="en-US"/>
        </a:p>
      </dgm:t>
    </dgm:pt>
    <dgm:pt modelId="{83F509CD-F707-4298-BA8C-B7C9A3DE4C28}">
      <dgm:prSet/>
      <dgm:spPr/>
      <dgm:t>
        <a:bodyPr/>
        <a:lstStyle/>
        <a:p>
          <a:r>
            <a:rPr lang="en-US" dirty="0"/>
            <a:t>Magnesium</a:t>
          </a:r>
        </a:p>
      </dgm:t>
    </dgm:pt>
    <dgm:pt modelId="{59912E17-1EB7-4C19-808E-FE12EB133FDA}" type="parTrans" cxnId="{823AFBB2-ADBA-44D6-85AA-608A8F66EF21}">
      <dgm:prSet/>
      <dgm:spPr/>
      <dgm:t>
        <a:bodyPr/>
        <a:lstStyle/>
        <a:p>
          <a:endParaRPr lang="en-US"/>
        </a:p>
      </dgm:t>
    </dgm:pt>
    <dgm:pt modelId="{8087CA62-6794-450B-83BF-0D623956457A}" type="sibTrans" cxnId="{823AFBB2-ADBA-44D6-85AA-608A8F66EF21}">
      <dgm:prSet/>
      <dgm:spPr/>
      <dgm:t>
        <a:bodyPr/>
        <a:lstStyle/>
        <a:p>
          <a:endParaRPr lang="en-US"/>
        </a:p>
      </dgm:t>
    </dgm:pt>
    <dgm:pt modelId="{074264A2-A794-4BD5-BF88-B00C617F806B}" type="pres">
      <dgm:prSet presAssocID="{C03D058A-1BB7-4744-8591-2078E8A20550}" presName="cycle" presStyleCnt="0">
        <dgm:presLayoutVars>
          <dgm:dir/>
          <dgm:resizeHandles val="exact"/>
        </dgm:presLayoutVars>
      </dgm:prSet>
      <dgm:spPr/>
    </dgm:pt>
    <dgm:pt modelId="{98F7BF90-CA1A-4399-BB87-700412B76D41}" type="pres">
      <dgm:prSet presAssocID="{AEAE0CC2-8662-48EE-8B5C-AEE8A0C1EBFE}" presName="node" presStyleLbl="node1" presStyleIdx="0" presStyleCnt="1">
        <dgm:presLayoutVars>
          <dgm:bulletEnabled val="1"/>
        </dgm:presLayoutVars>
      </dgm:prSet>
      <dgm:spPr/>
    </dgm:pt>
  </dgm:ptLst>
  <dgm:cxnLst>
    <dgm:cxn modelId="{2BFC0815-38D9-4E6D-A98C-C1D59972C2AC}" srcId="{AEAE0CC2-8662-48EE-8B5C-AEE8A0C1EBFE}" destId="{3809D5FA-A68A-408C-80A1-234B91E722CA}" srcOrd="1" destOrd="0" parTransId="{CF02DCA7-6251-4EE0-9FA9-ABB0A0CE1D3D}" sibTransId="{D6E57E2E-7858-4176-BD45-5B3BCC9B0725}"/>
    <dgm:cxn modelId="{0C69F21F-4FF0-481E-BE11-490B8066B8EF}" type="presOf" srcId="{3809D5FA-A68A-408C-80A1-234B91E722CA}" destId="{98F7BF90-CA1A-4399-BB87-700412B76D41}" srcOrd="0" destOrd="2" presId="urn:microsoft.com/office/officeart/2005/8/layout/cycle5"/>
    <dgm:cxn modelId="{F269EF61-A348-4C31-9FDA-006F78EF2071}" type="presOf" srcId="{8BE1709E-8E97-4FCE-83E9-F6C4E95FFC2B}" destId="{98F7BF90-CA1A-4399-BB87-700412B76D41}" srcOrd="0" destOrd="4" presId="urn:microsoft.com/office/officeart/2005/8/layout/cycle5"/>
    <dgm:cxn modelId="{03AF2F66-5401-4628-8D6F-4EEBC9D09279}" type="presOf" srcId="{83F509CD-F707-4298-BA8C-B7C9A3DE4C28}" destId="{98F7BF90-CA1A-4399-BB87-700412B76D41}" srcOrd="0" destOrd="5" presId="urn:microsoft.com/office/officeart/2005/8/layout/cycle5"/>
    <dgm:cxn modelId="{9BD5D268-B5DA-4F17-8BD4-2AE2EE9BD13D}" type="presOf" srcId="{D35F30C0-F415-4562-B6F4-36F1F7B62A64}" destId="{98F7BF90-CA1A-4399-BB87-700412B76D41}" srcOrd="0" destOrd="1" presId="urn:microsoft.com/office/officeart/2005/8/layout/cycle5"/>
    <dgm:cxn modelId="{479D3CA5-29AD-4510-9C4C-667047F77F9E}" srcId="{C03D058A-1BB7-4744-8591-2078E8A20550}" destId="{AEAE0CC2-8662-48EE-8B5C-AEE8A0C1EBFE}" srcOrd="0" destOrd="0" parTransId="{72E71631-E9B5-402C-A331-641A98EA2049}" sibTransId="{5E798923-803F-4ACB-857A-DD8CF5572F49}"/>
    <dgm:cxn modelId="{C3F066A6-5CCF-4130-BED2-0E5B099FD57B}" srcId="{AEAE0CC2-8662-48EE-8B5C-AEE8A0C1EBFE}" destId="{D1ABDA11-EFEB-4E63-A610-E3E0F1B2E78C}" srcOrd="2" destOrd="0" parTransId="{2789AA9B-7426-4195-AFC9-4288DFFEAD1B}" sibTransId="{F70F4363-8A37-4EC1-BDFE-04F87F0557D5}"/>
    <dgm:cxn modelId="{823AFBB2-ADBA-44D6-85AA-608A8F66EF21}" srcId="{AEAE0CC2-8662-48EE-8B5C-AEE8A0C1EBFE}" destId="{83F509CD-F707-4298-BA8C-B7C9A3DE4C28}" srcOrd="4" destOrd="0" parTransId="{59912E17-1EB7-4C19-808E-FE12EB133FDA}" sibTransId="{8087CA62-6794-450B-83BF-0D623956457A}"/>
    <dgm:cxn modelId="{8CE597B9-0218-40F4-8A8C-6AFBD48EC92B}" srcId="{AEAE0CC2-8662-48EE-8B5C-AEE8A0C1EBFE}" destId="{D35F30C0-F415-4562-B6F4-36F1F7B62A64}" srcOrd="0" destOrd="0" parTransId="{D47EC591-B22F-43D9-98E4-8E646B0AEF52}" sibTransId="{CEDB1AF5-C0D3-42E5-AC27-551FD77D9B54}"/>
    <dgm:cxn modelId="{A4CDCEBC-6C83-453D-8240-69BC18A5D618}" type="presOf" srcId="{D1ABDA11-EFEB-4E63-A610-E3E0F1B2E78C}" destId="{98F7BF90-CA1A-4399-BB87-700412B76D41}" srcOrd="0" destOrd="3" presId="urn:microsoft.com/office/officeart/2005/8/layout/cycle5"/>
    <dgm:cxn modelId="{2CAC01C8-15A0-4693-97E4-AEC34E4249AD}" type="presOf" srcId="{C03D058A-1BB7-4744-8591-2078E8A20550}" destId="{074264A2-A794-4BD5-BF88-B00C617F806B}" srcOrd="0" destOrd="0" presId="urn:microsoft.com/office/officeart/2005/8/layout/cycle5"/>
    <dgm:cxn modelId="{3B02E3C9-E214-41CA-9A39-A4AB9984475E}" type="presOf" srcId="{AEAE0CC2-8662-48EE-8B5C-AEE8A0C1EBFE}" destId="{98F7BF90-CA1A-4399-BB87-700412B76D41}" srcOrd="0" destOrd="0" presId="urn:microsoft.com/office/officeart/2005/8/layout/cycle5"/>
    <dgm:cxn modelId="{9CB71FF3-A6AE-4869-B786-4AF0DF64728E}" srcId="{AEAE0CC2-8662-48EE-8B5C-AEE8A0C1EBFE}" destId="{8BE1709E-8E97-4FCE-83E9-F6C4E95FFC2B}" srcOrd="3" destOrd="0" parTransId="{5D5325AD-CBF3-4A14-ABD3-B36C07FF249B}" sibTransId="{86B52334-7679-4A84-85F2-A5F9701FC024}"/>
    <dgm:cxn modelId="{A7FCFEB1-B122-4F02-B61D-B3DCFC6095AE}" type="presParOf" srcId="{074264A2-A794-4BD5-BF88-B00C617F806B}" destId="{98F7BF90-CA1A-4399-BB87-700412B76D41}" srcOrd="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7BF90-CA1A-4399-BB87-700412B76D41}">
      <dsp:nvSpPr>
        <dsp:cNvPr id="0" name=""/>
        <dsp:cNvSpPr/>
      </dsp:nvSpPr>
      <dsp:spPr>
        <a:xfrm>
          <a:off x="0" y="1175157"/>
          <a:ext cx="4916510" cy="31957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The most common electrolytes in the human body</a:t>
          </a:r>
        </a:p>
        <a:p>
          <a:pPr marL="228600" lvl="1" indent="-228600" algn="l" defTabSz="933450">
            <a:lnSpc>
              <a:spcPct val="90000"/>
            </a:lnSpc>
            <a:spcBef>
              <a:spcPct val="0"/>
            </a:spcBef>
            <a:spcAft>
              <a:spcPct val="15000"/>
            </a:spcAft>
            <a:buChar char="•"/>
          </a:pPr>
          <a:r>
            <a:rPr lang="en-US" sz="2100" kern="1200" dirty="0"/>
            <a:t>Sodium</a:t>
          </a:r>
        </a:p>
        <a:p>
          <a:pPr marL="228600" lvl="1" indent="-228600" algn="l" defTabSz="933450">
            <a:lnSpc>
              <a:spcPct val="90000"/>
            </a:lnSpc>
            <a:spcBef>
              <a:spcPct val="0"/>
            </a:spcBef>
            <a:spcAft>
              <a:spcPct val="15000"/>
            </a:spcAft>
            <a:buChar char="•"/>
          </a:pPr>
          <a:r>
            <a:rPr lang="en-US" sz="2100" kern="1200" dirty="0"/>
            <a:t>Potassium</a:t>
          </a:r>
        </a:p>
        <a:p>
          <a:pPr marL="228600" lvl="1" indent="-228600" algn="l" defTabSz="933450">
            <a:lnSpc>
              <a:spcPct val="90000"/>
            </a:lnSpc>
            <a:spcBef>
              <a:spcPct val="0"/>
            </a:spcBef>
            <a:spcAft>
              <a:spcPct val="15000"/>
            </a:spcAft>
            <a:buChar char="•"/>
          </a:pPr>
          <a:r>
            <a:rPr lang="en-US" sz="2100" kern="1200" dirty="0"/>
            <a:t>Calcium</a:t>
          </a:r>
        </a:p>
        <a:p>
          <a:pPr marL="228600" lvl="1" indent="-228600" algn="l" defTabSz="933450">
            <a:lnSpc>
              <a:spcPct val="90000"/>
            </a:lnSpc>
            <a:spcBef>
              <a:spcPct val="0"/>
            </a:spcBef>
            <a:spcAft>
              <a:spcPct val="15000"/>
            </a:spcAft>
            <a:buChar char="•"/>
          </a:pPr>
          <a:r>
            <a:rPr lang="en-US" sz="2100" kern="1200" dirty="0"/>
            <a:t>Phosphate </a:t>
          </a:r>
        </a:p>
        <a:p>
          <a:pPr marL="228600" lvl="1" indent="-228600" algn="l" defTabSz="933450">
            <a:lnSpc>
              <a:spcPct val="90000"/>
            </a:lnSpc>
            <a:spcBef>
              <a:spcPct val="0"/>
            </a:spcBef>
            <a:spcAft>
              <a:spcPct val="15000"/>
            </a:spcAft>
            <a:buChar char="•"/>
          </a:pPr>
          <a:r>
            <a:rPr lang="en-US" sz="2100" kern="1200" dirty="0"/>
            <a:t>Magnesium</a:t>
          </a:r>
        </a:p>
      </dsp:txBody>
      <dsp:txXfrm>
        <a:off x="156003" y="1331160"/>
        <a:ext cx="4604504" cy="288372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58A5F78-21DC-4693-BE84-F1A501826CF9}" type="datetimeFigureOut">
              <a:rPr lang="en-GB" smtClean="0"/>
              <a:t>22/08/2024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A4B75C-F510-4BEB-ABB8-7C9D35B6E4BE}" type="slidenum">
              <a:rPr lang="en-GB" smtClean="0"/>
              <a:t>‹#›</a:t>
            </a:fld>
            <a:endParaRPr lang="en-GB"/>
          </a:p>
        </p:txBody>
      </p:sp>
    </p:spTree>
    <p:extLst>
      <p:ext uri="{BB962C8B-B14F-4D97-AF65-F5344CB8AC3E}">
        <p14:creationId xmlns:p14="http://schemas.microsoft.com/office/powerpoint/2010/main" val="3137434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D0952933-6756-8140-B616-D2A0CB42CADF}" type="datetimeFigureOut">
              <a:rPr lang="en-GB" smtClean="0"/>
              <a:t>22/08/2024</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543A31E2-CBF3-834E-92EB-A71FF8191BDA}" type="slidenum">
              <a:rPr lang="en-GB" smtClean="0"/>
              <a:t>‹#›</a:t>
            </a:fld>
            <a:endParaRPr lang="en-GB"/>
          </a:p>
        </p:txBody>
      </p:sp>
    </p:spTree>
    <p:extLst>
      <p:ext uri="{BB962C8B-B14F-4D97-AF65-F5344CB8AC3E}">
        <p14:creationId xmlns:p14="http://schemas.microsoft.com/office/powerpoint/2010/main" val="203068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8</a:t>
            </a:fld>
            <a:endParaRPr lang="en-GB"/>
          </a:p>
        </p:txBody>
      </p:sp>
    </p:spTree>
    <p:extLst>
      <p:ext uri="{BB962C8B-B14F-4D97-AF65-F5344CB8AC3E}">
        <p14:creationId xmlns:p14="http://schemas.microsoft.com/office/powerpoint/2010/main" val="4196870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20</a:t>
            </a:fld>
            <a:endParaRPr lang="en-GB"/>
          </a:p>
        </p:txBody>
      </p:sp>
    </p:spTree>
    <p:extLst>
      <p:ext uri="{BB962C8B-B14F-4D97-AF65-F5344CB8AC3E}">
        <p14:creationId xmlns:p14="http://schemas.microsoft.com/office/powerpoint/2010/main" val="4211865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important to review duration, and potassium on a daily basis</a:t>
            </a:r>
          </a:p>
          <a:p>
            <a:r>
              <a:rPr lang="en-GB" dirty="0"/>
              <a:t>One tablet = 12mmol</a:t>
            </a:r>
          </a:p>
          <a:p>
            <a:endParaRPr lang="en-GB" dirty="0"/>
          </a:p>
          <a:p>
            <a:r>
              <a:rPr lang="en-GB" b="0" i="0" dirty="0">
                <a:solidFill>
                  <a:srgbClr val="000000"/>
                </a:solidFill>
                <a:effectLst/>
                <a:latin typeface="arial" panose="020B0604020202020204" pitchFamily="34" charset="0"/>
              </a:rPr>
              <a:t>For serum levels between 2-3 mmol/l, a maximum daily dose of 100-200 mmol K</a:t>
            </a:r>
            <a:r>
              <a:rPr lang="en-GB" b="0" i="0" baseline="30000" dirty="0">
                <a:solidFill>
                  <a:srgbClr val="000000"/>
                </a:solidFill>
                <a:effectLst/>
                <a:latin typeface="arial" panose="020B0604020202020204" pitchFamily="34" charset="0"/>
              </a:rPr>
              <a:t>+</a:t>
            </a:r>
            <a:r>
              <a:rPr lang="en-GB" b="0" i="0" dirty="0">
                <a:solidFill>
                  <a:srgbClr val="000000"/>
                </a:solidFill>
                <a:effectLst/>
                <a:latin typeface="arial" panose="020B0604020202020204" pitchFamily="34" charset="0"/>
              </a:rPr>
              <a:t> (8-16 tablets) and for serum levels between 3-4 mmol/l, a maximum daily dose of 50-100 mmol K</a:t>
            </a:r>
            <a:r>
              <a:rPr lang="en-GB" b="0" i="0" baseline="30000" dirty="0">
                <a:solidFill>
                  <a:srgbClr val="000000"/>
                </a:solidFill>
                <a:effectLst/>
                <a:latin typeface="arial" panose="020B0604020202020204" pitchFamily="34" charset="0"/>
              </a:rPr>
              <a:t>+</a:t>
            </a:r>
            <a:r>
              <a:rPr lang="en-GB" b="0" i="0" dirty="0">
                <a:solidFill>
                  <a:srgbClr val="000000"/>
                </a:solidFill>
                <a:effectLst/>
                <a:latin typeface="arial" panose="020B0604020202020204" pitchFamily="34" charset="0"/>
              </a:rPr>
              <a:t> (4-8 tablets) should be considered.</a:t>
            </a:r>
            <a:endParaRPr lang="en-GB" dirty="0"/>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21</a:t>
            </a:fld>
            <a:endParaRPr lang="en-GB"/>
          </a:p>
        </p:txBody>
      </p:sp>
    </p:spTree>
    <p:extLst>
      <p:ext uri="{BB962C8B-B14F-4D97-AF65-F5344CB8AC3E}">
        <p14:creationId xmlns:p14="http://schemas.microsoft.com/office/powerpoint/2010/main" val="90722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22</a:t>
            </a:fld>
            <a:endParaRPr lang="en-GB"/>
          </a:p>
        </p:txBody>
      </p:sp>
    </p:spTree>
    <p:extLst>
      <p:ext uri="{BB962C8B-B14F-4D97-AF65-F5344CB8AC3E}">
        <p14:creationId xmlns:p14="http://schemas.microsoft.com/office/powerpoint/2010/main" val="151864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you’re unsure how to prescribe, check Medusa. </a:t>
            </a:r>
          </a:p>
          <a:p>
            <a:r>
              <a:rPr lang="en-GB" dirty="0"/>
              <a:t>Alternatively, you can also write as 0.9% </a:t>
            </a:r>
            <a:r>
              <a:rPr lang="en-GB" dirty="0" err="1"/>
              <a:t>NacL</a:t>
            </a:r>
            <a:r>
              <a:rPr lang="en-GB" dirty="0"/>
              <a:t> with 40mmol </a:t>
            </a:r>
            <a:r>
              <a:rPr lang="en-GB" dirty="0" err="1"/>
              <a:t>KCl</a:t>
            </a:r>
            <a:r>
              <a:rPr lang="en-GB" dirty="0"/>
              <a:t>.</a:t>
            </a:r>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23</a:t>
            </a:fld>
            <a:endParaRPr lang="en-GB"/>
          </a:p>
        </p:txBody>
      </p:sp>
    </p:spTree>
    <p:extLst>
      <p:ext uri="{BB962C8B-B14F-4D97-AF65-F5344CB8AC3E}">
        <p14:creationId xmlns:p14="http://schemas.microsoft.com/office/powerpoint/2010/main" val="1064420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you’re unsure how to prescribe, check Medusa. </a:t>
            </a:r>
          </a:p>
          <a:p>
            <a:r>
              <a:rPr lang="en-GB" dirty="0"/>
              <a:t>Alternatively, you can also write as 0.9% </a:t>
            </a:r>
            <a:r>
              <a:rPr lang="en-GB" dirty="0" err="1"/>
              <a:t>NacL</a:t>
            </a:r>
            <a:r>
              <a:rPr lang="en-GB" dirty="0"/>
              <a:t> with 40mmol </a:t>
            </a:r>
            <a:r>
              <a:rPr lang="en-GB" dirty="0" err="1"/>
              <a:t>KCl</a:t>
            </a:r>
            <a:r>
              <a:rPr lang="en-GB" dirty="0"/>
              <a:t>.</a:t>
            </a:r>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24</a:t>
            </a:fld>
            <a:endParaRPr lang="en-GB"/>
          </a:p>
        </p:txBody>
      </p:sp>
    </p:spTree>
    <p:extLst>
      <p:ext uri="{BB962C8B-B14F-4D97-AF65-F5344CB8AC3E}">
        <p14:creationId xmlns:p14="http://schemas.microsoft.com/office/powerpoint/2010/main" val="55009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25</a:t>
            </a:fld>
            <a:endParaRPr lang="en-GB"/>
          </a:p>
        </p:txBody>
      </p:sp>
    </p:spTree>
    <p:extLst>
      <p:ext uri="{BB962C8B-B14F-4D97-AF65-F5344CB8AC3E}">
        <p14:creationId xmlns:p14="http://schemas.microsoft.com/office/powerpoint/2010/main" val="510784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27</a:t>
            </a:fld>
            <a:endParaRPr lang="en-GB"/>
          </a:p>
        </p:txBody>
      </p:sp>
    </p:spTree>
    <p:extLst>
      <p:ext uri="{BB962C8B-B14F-4D97-AF65-F5344CB8AC3E}">
        <p14:creationId xmlns:p14="http://schemas.microsoft.com/office/powerpoint/2010/main" val="3756381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29</a:t>
            </a:fld>
            <a:endParaRPr lang="en-GB"/>
          </a:p>
        </p:txBody>
      </p:sp>
    </p:spTree>
    <p:extLst>
      <p:ext uri="{BB962C8B-B14F-4D97-AF65-F5344CB8AC3E}">
        <p14:creationId xmlns:p14="http://schemas.microsoft.com/office/powerpoint/2010/main" val="1862117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30</a:t>
            </a:fld>
            <a:endParaRPr lang="en-GB"/>
          </a:p>
        </p:txBody>
      </p:sp>
    </p:spTree>
    <p:extLst>
      <p:ext uri="{BB962C8B-B14F-4D97-AF65-F5344CB8AC3E}">
        <p14:creationId xmlns:p14="http://schemas.microsoft.com/office/powerpoint/2010/main" val="2806218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32</a:t>
            </a:fld>
            <a:endParaRPr lang="en-GB"/>
          </a:p>
        </p:txBody>
      </p:sp>
    </p:spTree>
    <p:extLst>
      <p:ext uri="{BB962C8B-B14F-4D97-AF65-F5344CB8AC3E}">
        <p14:creationId xmlns:p14="http://schemas.microsoft.com/office/powerpoint/2010/main" val="407839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CKD = Chronic Kidney Disease</a:t>
            </a:r>
          </a:p>
          <a:p>
            <a:r>
              <a:rPr lang="en-GB" dirty="0"/>
              <a:t>AKI = Acute Kidney Injury</a:t>
            </a:r>
          </a:p>
        </p:txBody>
      </p:sp>
      <p:sp>
        <p:nvSpPr>
          <p:cNvPr id="4" name="Slide Number Placeholder 3"/>
          <p:cNvSpPr>
            <a:spLocks noGrp="1"/>
          </p:cNvSpPr>
          <p:nvPr>
            <p:ph type="sldNum" sz="quarter" idx="5"/>
          </p:nvPr>
        </p:nvSpPr>
        <p:spPr/>
        <p:txBody>
          <a:bodyPr/>
          <a:lstStyle/>
          <a:p>
            <a:fld id="{543A31E2-CBF3-834E-92EB-A71FF8191BDA}" type="slidenum">
              <a:rPr lang="en-GB" smtClean="0"/>
              <a:t>10</a:t>
            </a:fld>
            <a:endParaRPr lang="en-GB"/>
          </a:p>
        </p:txBody>
      </p:sp>
    </p:spTree>
    <p:extLst>
      <p:ext uri="{BB962C8B-B14F-4D97-AF65-F5344CB8AC3E}">
        <p14:creationId xmlns:p14="http://schemas.microsoft.com/office/powerpoint/2010/main" val="1716315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syndrome of inappropriate secretion of antidiuretic hormone (SIADH)</a:t>
            </a:r>
            <a:endParaRPr lang="en-GB" dirty="0"/>
          </a:p>
        </p:txBody>
      </p:sp>
      <p:sp>
        <p:nvSpPr>
          <p:cNvPr id="4" name="Slide Number Placeholder 3"/>
          <p:cNvSpPr>
            <a:spLocks noGrp="1"/>
          </p:cNvSpPr>
          <p:nvPr>
            <p:ph type="sldNum" sz="quarter" idx="10"/>
          </p:nvPr>
        </p:nvSpPr>
        <p:spPr/>
        <p:txBody>
          <a:bodyPr/>
          <a:lstStyle/>
          <a:p>
            <a:fld id="{543A31E2-CBF3-834E-92EB-A71FF8191BDA}" type="slidenum">
              <a:rPr lang="en-GB" smtClean="0"/>
              <a:t>33</a:t>
            </a:fld>
            <a:endParaRPr lang="en-GB"/>
          </a:p>
        </p:txBody>
      </p:sp>
    </p:spTree>
    <p:extLst>
      <p:ext uri="{BB962C8B-B14F-4D97-AF65-F5344CB8AC3E}">
        <p14:creationId xmlns:p14="http://schemas.microsoft.com/office/powerpoint/2010/main" val="100206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35</a:t>
            </a:fld>
            <a:endParaRPr lang="en-GB"/>
          </a:p>
        </p:txBody>
      </p:sp>
    </p:spTree>
    <p:extLst>
      <p:ext uri="{BB962C8B-B14F-4D97-AF65-F5344CB8AC3E}">
        <p14:creationId xmlns:p14="http://schemas.microsoft.com/office/powerpoint/2010/main" val="4045486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PTH – parathyroid</a:t>
            </a:r>
            <a:r>
              <a:rPr lang="en-GB" baseline="0" dirty="0"/>
              <a:t> hormone</a:t>
            </a:r>
            <a:endParaRPr lang="en-GB" dirty="0"/>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36</a:t>
            </a:fld>
            <a:endParaRPr lang="en-GB"/>
          </a:p>
        </p:txBody>
      </p:sp>
    </p:spTree>
    <p:extLst>
      <p:ext uri="{BB962C8B-B14F-4D97-AF65-F5344CB8AC3E}">
        <p14:creationId xmlns:p14="http://schemas.microsoft.com/office/powerpoint/2010/main" val="2813113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37</a:t>
            </a:fld>
            <a:endParaRPr lang="en-GB"/>
          </a:p>
        </p:txBody>
      </p:sp>
    </p:spTree>
    <p:extLst>
      <p:ext uri="{BB962C8B-B14F-4D97-AF65-F5344CB8AC3E}">
        <p14:creationId xmlns:p14="http://schemas.microsoft.com/office/powerpoint/2010/main" val="3944617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38</a:t>
            </a:fld>
            <a:endParaRPr lang="en-GB"/>
          </a:p>
        </p:txBody>
      </p:sp>
    </p:spTree>
    <p:extLst>
      <p:ext uri="{BB962C8B-B14F-4D97-AF65-F5344CB8AC3E}">
        <p14:creationId xmlns:p14="http://schemas.microsoft.com/office/powerpoint/2010/main" val="4227528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39</a:t>
            </a:fld>
            <a:endParaRPr lang="en-GB"/>
          </a:p>
        </p:txBody>
      </p:sp>
    </p:spTree>
    <p:extLst>
      <p:ext uri="{BB962C8B-B14F-4D97-AF65-F5344CB8AC3E}">
        <p14:creationId xmlns:p14="http://schemas.microsoft.com/office/powerpoint/2010/main" val="3788174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PTH – parathyroid</a:t>
            </a:r>
            <a:r>
              <a:rPr lang="en-GB" baseline="0" dirty="0"/>
              <a:t> hormone</a:t>
            </a:r>
            <a:endParaRPr lang="en-GB" dirty="0"/>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40</a:t>
            </a:fld>
            <a:endParaRPr lang="en-GB"/>
          </a:p>
        </p:txBody>
      </p:sp>
    </p:spTree>
    <p:extLst>
      <p:ext uri="{BB962C8B-B14F-4D97-AF65-F5344CB8AC3E}">
        <p14:creationId xmlns:p14="http://schemas.microsoft.com/office/powerpoint/2010/main" val="186384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QTC interval normal – 350-460 milliseconds</a:t>
            </a:r>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42</a:t>
            </a:fld>
            <a:endParaRPr lang="en-GB"/>
          </a:p>
        </p:txBody>
      </p:sp>
    </p:spTree>
    <p:extLst>
      <p:ext uri="{BB962C8B-B14F-4D97-AF65-F5344CB8AC3E}">
        <p14:creationId xmlns:p14="http://schemas.microsoft.com/office/powerpoint/2010/main" val="2371302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QTC interval normal – 350-460 milliseconds</a:t>
            </a:r>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43</a:t>
            </a:fld>
            <a:endParaRPr lang="en-GB"/>
          </a:p>
        </p:txBody>
      </p:sp>
    </p:spTree>
    <p:extLst>
      <p:ext uri="{BB962C8B-B14F-4D97-AF65-F5344CB8AC3E}">
        <p14:creationId xmlns:p14="http://schemas.microsoft.com/office/powerpoint/2010/main" val="3505854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QTC interval normal – 350-460 milliseconds</a:t>
            </a:r>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45</a:t>
            </a:fld>
            <a:endParaRPr lang="en-GB"/>
          </a:p>
        </p:txBody>
      </p:sp>
    </p:spTree>
    <p:extLst>
      <p:ext uri="{BB962C8B-B14F-4D97-AF65-F5344CB8AC3E}">
        <p14:creationId xmlns:p14="http://schemas.microsoft.com/office/powerpoint/2010/main" val="338837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76 years old </a:t>
            </a:r>
          </a:p>
          <a:p>
            <a:r>
              <a:rPr lang="en-GB" dirty="0"/>
              <a:t>Spironolactone = Potassium Sparing Diuretic – Reduction of potassium renal excretion due to hypoaldosteronism. </a:t>
            </a:r>
          </a:p>
          <a:p>
            <a:r>
              <a:rPr lang="en-GB" dirty="0"/>
              <a:t>Bisoprolol = BNF states no effect. </a:t>
            </a:r>
          </a:p>
          <a:p>
            <a:r>
              <a:rPr lang="en-GB" dirty="0"/>
              <a:t>Losartan = Increases potassium – Reduction of potassium renal excretion due to hypoaldosteronism. </a:t>
            </a:r>
          </a:p>
          <a:p>
            <a:endParaRPr lang="en-GB" dirty="0"/>
          </a:p>
          <a:p>
            <a:r>
              <a:rPr lang="en-GB" dirty="0"/>
              <a:t>Hyperkalaemia is more likely to occur when persons with kidney disease are prescribed renin-angiotensin-aldosterone system inhibitors (</a:t>
            </a:r>
            <a:r>
              <a:rPr lang="en-GB" dirty="0" err="1"/>
              <a:t>RAASi</a:t>
            </a:r>
            <a:r>
              <a:rPr lang="en-GB" dirty="0"/>
              <a:t>), such as angiotensin converting enzyme inhibitors (</a:t>
            </a:r>
            <a:r>
              <a:rPr lang="en-GB" dirty="0" err="1"/>
              <a:t>ACEi</a:t>
            </a:r>
            <a:r>
              <a:rPr lang="en-GB" dirty="0"/>
              <a:t>) or angiotensin II receptor blockers (ARBs), and the mineralocorticoid receptor antagonists  (Eplerenone and Spironolactone</a:t>
            </a:r>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11</a:t>
            </a:fld>
            <a:endParaRPr lang="en-GB"/>
          </a:p>
        </p:txBody>
      </p:sp>
    </p:spTree>
    <p:extLst>
      <p:ext uri="{BB962C8B-B14F-4D97-AF65-F5344CB8AC3E}">
        <p14:creationId xmlns:p14="http://schemas.microsoft.com/office/powerpoint/2010/main" val="1820321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PTH – parathyroid</a:t>
            </a:r>
            <a:r>
              <a:rPr lang="en-GB" baseline="0" dirty="0"/>
              <a:t> hormone</a:t>
            </a:r>
            <a:endParaRPr lang="en-GB" dirty="0"/>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46</a:t>
            </a:fld>
            <a:endParaRPr lang="en-GB"/>
          </a:p>
        </p:txBody>
      </p:sp>
    </p:spTree>
    <p:extLst>
      <p:ext uri="{BB962C8B-B14F-4D97-AF65-F5344CB8AC3E}">
        <p14:creationId xmlns:p14="http://schemas.microsoft.com/office/powerpoint/2010/main" val="1503399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PTH – parathyroid</a:t>
            </a:r>
            <a:r>
              <a:rPr lang="en-GB" baseline="0" dirty="0"/>
              <a:t> hormone</a:t>
            </a:r>
            <a:endParaRPr lang="en-GB" dirty="0"/>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48</a:t>
            </a:fld>
            <a:endParaRPr lang="en-GB"/>
          </a:p>
        </p:txBody>
      </p:sp>
    </p:spTree>
    <p:extLst>
      <p:ext uri="{BB962C8B-B14F-4D97-AF65-F5344CB8AC3E}">
        <p14:creationId xmlns:p14="http://schemas.microsoft.com/office/powerpoint/2010/main" val="213506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50</a:t>
            </a:fld>
            <a:endParaRPr lang="en-GB"/>
          </a:p>
        </p:txBody>
      </p:sp>
    </p:spTree>
    <p:extLst>
      <p:ext uri="{BB962C8B-B14F-4D97-AF65-F5344CB8AC3E}">
        <p14:creationId xmlns:p14="http://schemas.microsoft.com/office/powerpoint/2010/main" val="3456597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QTC interval normal – 350-460 milliseconds</a:t>
            </a:r>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52</a:t>
            </a:fld>
            <a:endParaRPr lang="en-GB"/>
          </a:p>
        </p:txBody>
      </p:sp>
    </p:spTree>
    <p:extLst>
      <p:ext uri="{BB962C8B-B14F-4D97-AF65-F5344CB8AC3E}">
        <p14:creationId xmlns:p14="http://schemas.microsoft.com/office/powerpoint/2010/main" val="872538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53</a:t>
            </a:fld>
            <a:endParaRPr lang="en-GB"/>
          </a:p>
        </p:txBody>
      </p:sp>
    </p:spTree>
    <p:extLst>
      <p:ext uri="{BB962C8B-B14F-4D97-AF65-F5344CB8AC3E}">
        <p14:creationId xmlns:p14="http://schemas.microsoft.com/office/powerpoint/2010/main" val="2541129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54</a:t>
            </a:fld>
            <a:endParaRPr lang="en-GB"/>
          </a:p>
        </p:txBody>
      </p:sp>
    </p:spTree>
    <p:extLst>
      <p:ext uri="{BB962C8B-B14F-4D97-AF65-F5344CB8AC3E}">
        <p14:creationId xmlns:p14="http://schemas.microsoft.com/office/powerpoint/2010/main" val="2357640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55</a:t>
            </a:fld>
            <a:endParaRPr lang="en-GB"/>
          </a:p>
        </p:txBody>
      </p:sp>
    </p:spTree>
    <p:extLst>
      <p:ext uri="{BB962C8B-B14F-4D97-AF65-F5344CB8AC3E}">
        <p14:creationId xmlns:p14="http://schemas.microsoft.com/office/powerpoint/2010/main" val="3059151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57</a:t>
            </a:fld>
            <a:endParaRPr lang="en-GB"/>
          </a:p>
        </p:txBody>
      </p:sp>
    </p:spTree>
    <p:extLst>
      <p:ext uri="{BB962C8B-B14F-4D97-AF65-F5344CB8AC3E}">
        <p14:creationId xmlns:p14="http://schemas.microsoft.com/office/powerpoint/2010/main" val="2672745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58</a:t>
            </a:fld>
            <a:endParaRPr lang="en-GB"/>
          </a:p>
        </p:txBody>
      </p:sp>
    </p:spTree>
    <p:extLst>
      <p:ext uri="{BB962C8B-B14F-4D97-AF65-F5344CB8AC3E}">
        <p14:creationId xmlns:p14="http://schemas.microsoft.com/office/powerpoint/2010/main" val="2523762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process begins with an assessment of the risk of arrhythmias, followed by action to reduce the serum K+ concentration by shifting K+ back into cells and removing it from the body. Treatment efficacy is assessed by monitoring the serum K+. Hypoglycaemia is a serious adverse effect of insulin-glucose, therefore frequent blood glucose monitoring is essential. Treatment is not complete until the cause is identified and steps taken to prevent recurrence. </a:t>
            </a:r>
          </a:p>
        </p:txBody>
      </p:sp>
      <p:sp>
        <p:nvSpPr>
          <p:cNvPr id="4" name="Slide Number Placeholder 3"/>
          <p:cNvSpPr>
            <a:spLocks noGrp="1"/>
          </p:cNvSpPr>
          <p:nvPr>
            <p:ph type="sldNum" sz="quarter" idx="5"/>
          </p:nvPr>
        </p:nvSpPr>
        <p:spPr/>
        <p:txBody>
          <a:bodyPr/>
          <a:lstStyle/>
          <a:p>
            <a:fld id="{543A31E2-CBF3-834E-92EB-A71FF8191BDA}" type="slidenum">
              <a:rPr lang="en-GB" smtClean="0"/>
              <a:t>12</a:t>
            </a:fld>
            <a:endParaRPr lang="en-GB"/>
          </a:p>
        </p:txBody>
      </p:sp>
    </p:spTree>
    <p:extLst>
      <p:ext uri="{BB962C8B-B14F-4D97-AF65-F5344CB8AC3E}">
        <p14:creationId xmlns:p14="http://schemas.microsoft.com/office/powerpoint/2010/main" val="2312627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13</a:t>
            </a:fld>
            <a:endParaRPr lang="en-GB"/>
          </a:p>
        </p:txBody>
      </p:sp>
    </p:spTree>
    <p:extLst>
      <p:ext uri="{BB962C8B-B14F-4D97-AF65-F5344CB8AC3E}">
        <p14:creationId xmlns:p14="http://schemas.microsoft.com/office/powerpoint/2010/main" val="107691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C00000"/>
                </a:solidFill>
              </a:rPr>
              <a:t>What reference sources would you use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C00000"/>
                </a:solidFill>
              </a:rPr>
              <a:t>Hospital Guidelines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C00000"/>
                </a:solidFill>
              </a:rPr>
              <a:t>Nice guidelines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C00000"/>
                </a:solidFill>
              </a:rPr>
              <a:t>BNF</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dirty="0">
              <a:solidFill>
                <a:srgbClr val="C00000"/>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dirty="0">
              <a:solidFill>
                <a:srgbClr val="C00000"/>
              </a:solidFill>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1.Protect the heart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30mL calcium gluconate is the dose recommended in the national guidance. An alternative is 10mL 10% calcium chloride over 5-10 minutes,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Repeat dose after 5 minutes if ECG changes persist; this can be repeated after five minutes. Effects are transient (30-60 minutes).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Shift potassium into cells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Soluble insulin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Actrapid</a:t>
            </a:r>
            <a:r>
              <a:rPr lang="en-GB" sz="1800" dirty="0">
                <a:effectLst/>
                <a:latin typeface="Calibri" panose="020F0502020204030204" pitchFamily="34" charset="0"/>
                <a:ea typeface="Calibri" panose="020F0502020204030204" pitchFamily="34" charset="0"/>
                <a:cs typeface="Times New Roman" panose="02020603050405020304" pitchFamily="18" charset="0"/>
              </a:rPr>
              <a:t>® + dextrose Administer 8 units of soluble insulin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Actrapid</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100mL of 20% dextrose and give over 15 minutes. If 20% dextrose is not available administer 10 units of soluble insulin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Actrapid</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50mL of 50% dextrose can be used as an alternative.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 Nebulised Salbutamol Administer 10mg-20mg nebulised salbutamol (10mg in patients with IHD, severe tachycardia). In combination with insulin/dextrose, salbutamol can lower serum potassium by an additional 0.5-1mmol/L. Effect lasts up to 2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hours.Should</a:t>
            </a:r>
            <a:r>
              <a:rPr lang="en-GB" sz="1800" dirty="0">
                <a:effectLst/>
                <a:latin typeface="Calibri" panose="020F0502020204030204" pitchFamily="34" charset="0"/>
                <a:ea typeface="Calibri" panose="020F0502020204030204" pitchFamily="34" charset="0"/>
                <a:cs typeface="Times New Roman" panose="02020603050405020304" pitchFamily="18" charset="0"/>
              </a:rPr>
              <a:t> only be used as first-line treatment while awaiting IV access for dextrose and soluble insulin.</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 Intravenous Sodium bicarbonate: Can shift potassium from the extracellular to intracellular by increasing blood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pH.</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evidence for routine use in hyperkalaemia is controversial, its effects are of variable onset and not sustained. Its use should be limited to cases of severe metabolic acidosis when recommended by an Intensivist or Nephrologist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dirty="0">
              <a:solidFill>
                <a:srgbClr val="C00000"/>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dirty="0">
              <a:solidFill>
                <a:srgbClr val="C00000"/>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srgbClr val="C00000"/>
                </a:solidFill>
              </a:rPr>
              <a:t>NICE guidelines</a:t>
            </a:r>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14</a:t>
            </a:fld>
            <a:endParaRPr lang="en-GB"/>
          </a:p>
        </p:txBody>
      </p:sp>
    </p:spTree>
    <p:extLst>
      <p:ext uri="{BB962C8B-B14F-4D97-AF65-F5344CB8AC3E}">
        <p14:creationId xmlns:p14="http://schemas.microsoft.com/office/powerpoint/2010/main" val="49235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Calcium Gluconate – Protects the heart – Increases the threshold potential, thus restoring the normal gradient between threshold potential and resting membrane potential which would normally be elevated due to </a:t>
            </a:r>
            <a:r>
              <a:rPr lang="en-GB" dirty="0" err="1"/>
              <a:t>hyperK</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Calcium resonium: a slow MOA about , Cation-exchange resin, exchanges K+ for Ca2+.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Newer potassium binders </a:t>
            </a:r>
            <a:r>
              <a:rPr lang="en-GB" dirty="0" err="1"/>
              <a:t>Patiromer</a:t>
            </a:r>
            <a:r>
              <a:rPr lang="en-GB" dirty="0"/>
              <a:t>  (</a:t>
            </a:r>
            <a:r>
              <a:rPr lang="en-GB" dirty="0" err="1"/>
              <a:t>Veltasa</a:t>
            </a:r>
            <a:r>
              <a:rPr lang="en-GB" dirty="0"/>
              <a:t>) and sodium zirconium cyclosilicate (</a:t>
            </a:r>
            <a:r>
              <a:rPr lang="en-GB" dirty="0" err="1"/>
              <a:t>Lokelma</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Lokelma</a:t>
            </a:r>
            <a:r>
              <a:rPr lang="en-GB" dirty="0"/>
              <a:t>: potassium binder that preferentially exchanges H+ and Na+ for K+ and ammonium ions throughout the entire gastrointestinal tract.1 The K+-binding capacity of SZC is up to 9 times greater than that of oral agents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16</a:t>
            </a:fld>
            <a:endParaRPr lang="en-GB"/>
          </a:p>
        </p:txBody>
      </p:sp>
    </p:spTree>
    <p:extLst>
      <p:ext uri="{BB962C8B-B14F-4D97-AF65-F5344CB8AC3E}">
        <p14:creationId xmlns:p14="http://schemas.microsoft.com/office/powerpoint/2010/main" val="312565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17</a:t>
            </a:fld>
            <a:endParaRPr lang="en-GB"/>
          </a:p>
        </p:txBody>
      </p:sp>
    </p:spTree>
    <p:extLst>
      <p:ext uri="{BB962C8B-B14F-4D97-AF65-F5344CB8AC3E}">
        <p14:creationId xmlns:p14="http://schemas.microsoft.com/office/powerpoint/2010/main" val="4102924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Slightly peaked</a:t>
            </a:r>
            <a:r>
              <a:rPr lang="en-GB" baseline="0" dirty="0"/>
              <a:t> P wave but in hyperkalaemia is wide and flat. </a:t>
            </a:r>
          </a:p>
          <a:p>
            <a:r>
              <a:rPr lang="en-GB" baseline="0" dirty="0"/>
              <a:t>Prolonged PR interval in both.</a:t>
            </a:r>
            <a:endParaRPr lang="en-GB" dirty="0"/>
          </a:p>
          <a:p>
            <a:r>
              <a:rPr lang="en-GB" dirty="0"/>
              <a:t>ST depression is the same as hyperkalaemia </a:t>
            </a:r>
          </a:p>
          <a:p>
            <a:r>
              <a:rPr lang="en-GB" dirty="0"/>
              <a:t>Shallow T wave but in hyperkalaemia</a:t>
            </a:r>
            <a:r>
              <a:rPr lang="en-GB" baseline="0" dirty="0"/>
              <a:t> it’s shallow. </a:t>
            </a:r>
          </a:p>
          <a:p>
            <a:r>
              <a:rPr lang="en-GB" baseline="0" dirty="0"/>
              <a:t>Prominent U wave in hypo.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43A31E2-CBF3-834E-92EB-A71FF8191BDA}" type="slidenum">
              <a:rPr lang="en-GB" smtClean="0"/>
              <a:t>18</a:t>
            </a:fld>
            <a:endParaRPr lang="en-GB"/>
          </a:p>
        </p:txBody>
      </p:sp>
    </p:spTree>
    <p:extLst>
      <p:ext uri="{BB962C8B-B14F-4D97-AF65-F5344CB8AC3E}">
        <p14:creationId xmlns:p14="http://schemas.microsoft.com/office/powerpoint/2010/main" val="88495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C35DD42-A66F-4D20-A674-49DF220EC86A}" type="datetimeFigureOut">
              <a:rPr lang="en-GB" smtClean="0"/>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355BF-EF31-4EE7-8582-A1FC65F7712C}" type="slidenum">
              <a:rPr lang="en-GB" smtClean="0"/>
              <a:t>‹#›</a:t>
            </a:fld>
            <a:endParaRPr lang="en-GB"/>
          </a:p>
        </p:txBody>
      </p:sp>
    </p:spTree>
    <p:extLst>
      <p:ext uri="{BB962C8B-B14F-4D97-AF65-F5344CB8AC3E}">
        <p14:creationId xmlns:p14="http://schemas.microsoft.com/office/powerpoint/2010/main" val="226321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35DD42-A66F-4D20-A674-49DF220EC86A}" type="datetimeFigureOut">
              <a:rPr lang="en-GB" smtClean="0"/>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355BF-EF31-4EE7-8582-A1FC65F7712C}" type="slidenum">
              <a:rPr lang="en-GB" smtClean="0"/>
              <a:t>‹#›</a:t>
            </a:fld>
            <a:endParaRPr lang="en-GB"/>
          </a:p>
        </p:txBody>
      </p:sp>
    </p:spTree>
    <p:extLst>
      <p:ext uri="{BB962C8B-B14F-4D97-AF65-F5344CB8AC3E}">
        <p14:creationId xmlns:p14="http://schemas.microsoft.com/office/powerpoint/2010/main" val="316662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35DD42-A66F-4D20-A674-49DF220EC86A}" type="datetimeFigureOut">
              <a:rPr lang="en-GB" smtClean="0"/>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355BF-EF31-4EE7-8582-A1FC65F7712C}" type="slidenum">
              <a:rPr lang="en-GB" smtClean="0"/>
              <a:t>‹#›</a:t>
            </a:fld>
            <a:endParaRPr lang="en-GB"/>
          </a:p>
        </p:txBody>
      </p:sp>
    </p:spTree>
    <p:extLst>
      <p:ext uri="{BB962C8B-B14F-4D97-AF65-F5344CB8AC3E}">
        <p14:creationId xmlns:p14="http://schemas.microsoft.com/office/powerpoint/2010/main" val="1698650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28650" y="4857420"/>
            <a:ext cx="7886700" cy="461665"/>
          </a:xfrm>
          <a:prstGeom prst="rect">
            <a:avLst/>
          </a:prstGeom>
        </p:spPr>
        <p:txBody>
          <a:bodyPr lIns="0" tIns="0" rIns="0" bIns="0">
            <a:spAutoFit/>
          </a:bodyPr>
          <a:lstStyle>
            <a:lvl1pPr marL="0" indent="0">
              <a:buNone/>
              <a:defRPr sz="3000" b="1">
                <a:solidFill>
                  <a:schemeClr val="tx1"/>
                </a:solidFill>
                <a:latin typeface="Arial" charset="0"/>
                <a:ea typeface="Arial" charset="0"/>
                <a:cs typeface="Arial" charset="0"/>
              </a:defRPr>
            </a:lvl1pPr>
            <a:lvl2pPr>
              <a:defRPr sz="3000">
                <a:latin typeface="Arial" charset="0"/>
                <a:ea typeface="Arial" charset="0"/>
                <a:cs typeface="Arial" charset="0"/>
              </a:defRPr>
            </a:lvl2pPr>
            <a:lvl3pPr>
              <a:defRPr sz="3000">
                <a:latin typeface="Arial" charset="0"/>
                <a:ea typeface="Arial" charset="0"/>
                <a:cs typeface="Arial" charset="0"/>
              </a:defRPr>
            </a:lvl3pPr>
            <a:lvl4pPr>
              <a:defRPr sz="3000">
                <a:latin typeface="Arial" charset="0"/>
                <a:ea typeface="Arial" charset="0"/>
                <a:cs typeface="Arial" charset="0"/>
              </a:defRPr>
            </a:lvl4pPr>
            <a:lvl5pPr>
              <a:defRPr sz="3000">
                <a:latin typeface="Arial" charset="0"/>
                <a:ea typeface="Arial" charset="0"/>
                <a:cs typeface="Arial" charset="0"/>
              </a:defRPr>
            </a:lvl5pPr>
          </a:lstStyle>
          <a:p>
            <a:pPr lvl="0"/>
            <a:r>
              <a:rPr lang="en-US" dirty="0"/>
              <a:t>Click to edit Master text style</a:t>
            </a:r>
          </a:p>
        </p:txBody>
      </p:sp>
      <p:sp>
        <p:nvSpPr>
          <p:cNvPr id="6" name="Title 5"/>
          <p:cNvSpPr>
            <a:spLocks noGrp="1"/>
          </p:cNvSpPr>
          <p:nvPr>
            <p:ph type="title"/>
          </p:nvPr>
        </p:nvSpPr>
        <p:spPr>
          <a:xfrm>
            <a:off x="634304" y="4170411"/>
            <a:ext cx="7886700" cy="630942"/>
          </a:xfrm>
          <a:prstGeom prst="rect">
            <a:avLst/>
          </a:prstGeom>
        </p:spPr>
        <p:txBody>
          <a:bodyPr lIns="0" tIns="0" rIns="0" bIns="0">
            <a:spAutoFit/>
          </a:bodyPr>
          <a:lstStyle>
            <a:lvl1pPr algn="l">
              <a:defRPr sz="4100" b="1" i="0">
                <a:solidFill>
                  <a:schemeClr val="bg2"/>
                </a:solidFill>
                <a:latin typeface="Arial" charset="0"/>
                <a:ea typeface="Arial" charset="0"/>
                <a:cs typeface="Arial" charset="0"/>
              </a:defRPr>
            </a:lvl1pPr>
          </a:lstStyle>
          <a:p>
            <a:r>
              <a:rPr lang="en-US" dirty="0"/>
              <a:t>Click to edit Master title style</a:t>
            </a:r>
          </a:p>
        </p:txBody>
      </p:sp>
      <p:sp>
        <p:nvSpPr>
          <p:cNvPr id="11" name="Text Placeholder 10"/>
          <p:cNvSpPr>
            <a:spLocks noGrp="1"/>
          </p:cNvSpPr>
          <p:nvPr>
            <p:ph type="body" sz="quarter" idx="11"/>
          </p:nvPr>
        </p:nvSpPr>
        <p:spPr>
          <a:xfrm>
            <a:off x="628650" y="5367339"/>
            <a:ext cx="7886700" cy="276999"/>
          </a:xfrm>
          <a:prstGeom prst="rect">
            <a:avLst/>
          </a:prstGeom>
        </p:spPr>
        <p:txBody>
          <a:bodyPr lIns="0" tIns="0" rIns="0" bIns="0">
            <a:spAutoFit/>
          </a:bodyPr>
          <a:lstStyle>
            <a:lvl1pPr marL="0" indent="0">
              <a:buNone/>
              <a:defRPr sz="1800" b="0" i="0">
                <a:latin typeface="Arial" charset="0"/>
                <a:ea typeface="Arial" charset="0"/>
                <a:cs typeface="Arial" charset="0"/>
              </a:defRPr>
            </a:lvl1pPr>
            <a:lvl2pPr marL="457200" indent="0">
              <a:buNone/>
              <a:defRPr sz="2000" b="0" i="0">
                <a:latin typeface="Arial" charset="0"/>
                <a:ea typeface="Arial" charset="0"/>
                <a:cs typeface="Arial" charset="0"/>
              </a:defRPr>
            </a:lvl2pPr>
            <a:lvl3pPr marL="914400" indent="0">
              <a:buNone/>
              <a:defRPr sz="2000" b="0" i="0">
                <a:latin typeface="Arial" charset="0"/>
                <a:ea typeface="Arial" charset="0"/>
                <a:cs typeface="Arial" charset="0"/>
              </a:defRPr>
            </a:lvl3pPr>
            <a:lvl4pPr marL="1371600" indent="0">
              <a:buNone/>
              <a:defRPr sz="2000" b="0" i="0">
                <a:latin typeface="Arial" charset="0"/>
                <a:ea typeface="Arial" charset="0"/>
                <a:cs typeface="Arial" charset="0"/>
              </a:defRPr>
            </a:lvl4pPr>
            <a:lvl5pPr marL="1828800" indent="0">
              <a:buNone/>
              <a:defRPr sz="2000" b="0" i="0">
                <a:latin typeface="Arial" charset="0"/>
                <a:ea typeface="Arial" charset="0"/>
                <a:cs typeface="Arial" charset="0"/>
              </a:defRPr>
            </a:lvl5pPr>
          </a:lstStyle>
          <a:p>
            <a:pPr lvl="0"/>
            <a:r>
              <a:rPr lang="en-US" dirty="0"/>
              <a:t>Click to edit Master text styles</a:t>
            </a:r>
          </a:p>
        </p:txBody>
      </p:sp>
    </p:spTree>
    <p:extLst>
      <p:ext uri="{BB962C8B-B14F-4D97-AF65-F5344CB8AC3E}">
        <p14:creationId xmlns:p14="http://schemas.microsoft.com/office/powerpoint/2010/main" val="172907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635043" y="2031225"/>
            <a:ext cx="7880511" cy="461665"/>
          </a:xfrm>
          <a:prstGeom prst="rect">
            <a:avLst/>
          </a:prstGeom>
        </p:spPr>
        <p:txBody>
          <a:bodyPr lIns="0" tIns="0" rIns="0" bIns="0">
            <a:spAutoFit/>
          </a:bodyPr>
          <a:lstStyle>
            <a:lvl1pPr marL="0" indent="0" algn="l">
              <a:spcBef>
                <a:spcPts val="0"/>
              </a:spcBef>
              <a:buNone/>
              <a:defRPr sz="3000" b="1" i="0" baseline="0">
                <a:solidFill>
                  <a:schemeClr val="tx1"/>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 Master subtitle style</a:t>
            </a:r>
          </a:p>
        </p:txBody>
      </p:sp>
      <p:sp>
        <p:nvSpPr>
          <p:cNvPr id="23" name="Title 1"/>
          <p:cNvSpPr>
            <a:spLocks noGrp="1"/>
          </p:cNvSpPr>
          <p:nvPr>
            <p:ph type="title"/>
          </p:nvPr>
        </p:nvSpPr>
        <p:spPr>
          <a:xfrm>
            <a:off x="638050" y="1343541"/>
            <a:ext cx="7877504" cy="630942"/>
          </a:xfrm>
          <a:prstGeom prst="rect">
            <a:avLst/>
          </a:prstGeom>
        </p:spPr>
        <p:txBody>
          <a:bodyPr wrap="square" lIns="0" tIns="0" rIns="0" bIns="0">
            <a:spAutoFit/>
          </a:bodyPr>
          <a:lstStyle>
            <a:lvl1pPr algn="l">
              <a:defRPr sz="4100" b="1" i="0" cap="none">
                <a:solidFill>
                  <a:schemeClr val="bg2"/>
                </a:solidFill>
                <a:latin typeface="Arial"/>
                <a:cs typeface="Arial"/>
              </a:defRPr>
            </a:lvl1pPr>
          </a:lstStyle>
          <a:p>
            <a:r>
              <a:rPr lang="en-US" dirty="0"/>
              <a:t>Click to edit Master title style</a:t>
            </a:r>
          </a:p>
        </p:txBody>
      </p:sp>
      <p:sp>
        <p:nvSpPr>
          <p:cNvPr id="33" name="Text Placeholder 32"/>
          <p:cNvSpPr>
            <a:spLocks noGrp="1"/>
          </p:cNvSpPr>
          <p:nvPr>
            <p:ph type="body" sz="quarter" idx="10"/>
          </p:nvPr>
        </p:nvSpPr>
        <p:spPr>
          <a:xfrm>
            <a:off x="634304" y="2540138"/>
            <a:ext cx="7881250" cy="1606594"/>
          </a:xfrm>
          <a:prstGeom prst="rect">
            <a:avLst/>
          </a:prstGeom>
        </p:spPr>
        <p:txBody>
          <a:bodyPr vert="horz" wrap="square" lIns="0" tIns="0" rIns="0" bIns="0">
            <a:spAutoFit/>
          </a:bodyPr>
          <a:lstStyle>
            <a:lvl1pPr marL="0" indent="0">
              <a:spcBef>
                <a:spcPts val="0"/>
              </a:spcBef>
              <a:spcAft>
                <a:spcPts val="0"/>
              </a:spcAft>
              <a:buNone/>
              <a:defRPr sz="1800">
                <a:latin typeface="Arial"/>
              </a:defRPr>
            </a:lvl1pPr>
            <a:lvl2pPr marL="742950" indent="-285750">
              <a:buFont typeface="Arial" charset="0"/>
              <a:buChar char="•"/>
              <a:defRPr sz="1800"/>
            </a:lvl2pPr>
            <a:lvl3pPr>
              <a:defRPr sz="1800"/>
            </a:lvl3pPr>
            <a:lvl4pPr marL="1600200" indent="-228600">
              <a:buFont typeface="Arial" charset="0"/>
              <a:buChar char="•"/>
              <a:defRPr sz="1800"/>
            </a:lvl4pPr>
            <a:lvl5pPr marL="2057400" indent="-228600">
              <a:buFont typeface="Arial"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6542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ubtitle 2"/>
          <p:cNvSpPr>
            <a:spLocks noGrp="1"/>
          </p:cNvSpPr>
          <p:nvPr>
            <p:ph type="subTitle" idx="1"/>
          </p:nvPr>
        </p:nvSpPr>
        <p:spPr>
          <a:xfrm>
            <a:off x="4933867" y="3058580"/>
            <a:ext cx="3590073" cy="430887"/>
          </a:xfrm>
          <a:prstGeom prst="rect">
            <a:avLst/>
          </a:prstGeom>
        </p:spPr>
        <p:txBody>
          <a:bodyPr wrap="square" lIns="0" tIns="0" rIns="0" bIns="0">
            <a:spAutoFit/>
          </a:bodyPr>
          <a:lstStyle>
            <a:lvl1pPr marL="0" indent="0" algn="l">
              <a:spcBef>
                <a:spcPts val="0"/>
              </a:spcBef>
              <a:buNone/>
              <a:defRPr sz="2800" b="1" i="0" baseline="0">
                <a:solidFill>
                  <a:schemeClr val="tx1"/>
                </a:solidFill>
                <a:latin typeface="Aria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dirty="0"/>
              <a:t>Click to edit</a:t>
            </a:r>
          </a:p>
        </p:txBody>
      </p:sp>
      <p:sp>
        <p:nvSpPr>
          <p:cNvPr id="33" name="Text Placeholder 32"/>
          <p:cNvSpPr>
            <a:spLocks noGrp="1"/>
          </p:cNvSpPr>
          <p:nvPr>
            <p:ph type="body" sz="quarter" idx="10"/>
          </p:nvPr>
        </p:nvSpPr>
        <p:spPr>
          <a:xfrm>
            <a:off x="4934710" y="3567493"/>
            <a:ext cx="3604172" cy="1606594"/>
          </a:xfrm>
          <a:prstGeom prst="rect">
            <a:avLst/>
          </a:prstGeom>
        </p:spPr>
        <p:txBody>
          <a:bodyPr vert="horz" wrap="square" lIns="0" tIns="0" rIns="0" bIns="0">
            <a:spAutoFit/>
          </a:bodyPr>
          <a:lstStyle>
            <a:lvl1pPr marL="0" indent="0">
              <a:spcBef>
                <a:spcPts val="0"/>
              </a:spcBef>
              <a:spcAft>
                <a:spcPts val="0"/>
              </a:spcAft>
              <a:buNone/>
              <a:defRPr sz="1800">
                <a:latin typeface="Arial"/>
              </a:defRPr>
            </a:lvl1pPr>
            <a:lvl2pPr marL="742950" indent="-285750">
              <a:buFont typeface="Arial" charset="0"/>
              <a:buChar char="•"/>
              <a:defRPr sz="1800"/>
            </a:lvl2pPr>
            <a:lvl3pPr>
              <a:defRPr sz="1800"/>
            </a:lvl3pPr>
            <a:lvl4pPr marL="1600200" indent="-228600">
              <a:buFont typeface="Arial" charset="0"/>
              <a:buChar char="•"/>
              <a:defRPr sz="1800"/>
            </a:lvl4pPr>
            <a:lvl5pPr marL="2057400" indent="-228600">
              <a:buFont typeface="Arial"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p:cNvSpPr>
            <a:spLocks noGrp="1"/>
          </p:cNvSpPr>
          <p:nvPr>
            <p:ph type="title"/>
          </p:nvPr>
        </p:nvSpPr>
        <p:spPr>
          <a:xfrm>
            <a:off x="4935337" y="1791776"/>
            <a:ext cx="3603545" cy="1261884"/>
          </a:xfrm>
          <a:prstGeom prst="rect">
            <a:avLst/>
          </a:prstGeom>
        </p:spPr>
        <p:txBody>
          <a:bodyPr wrap="square" lIns="0" tIns="0" rIns="0" bIns="0">
            <a:spAutoFit/>
          </a:bodyPr>
          <a:lstStyle>
            <a:lvl1pPr algn="l">
              <a:defRPr sz="4100" b="1" i="0" cap="none">
                <a:solidFill>
                  <a:schemeClr val="bg2"/>
                </a:solidFill>
                <a:latin typeface="Arial"/>
                <a:cs typeface="Arial"/>
              </a:defRPr>
            </a:lvl1pPr>
          </a:lstStyle>
          <a:p>
            <a:r>
              <a:rPr lang="en-US" dirty="0"/>
              <a:t>Click to edit Master title</a:t>
            </a:r>
          </a:p>
        </p:txBody>
      </p:sp>
    </p:spTree>
    <p:extLst>
      <p:ext uri="{BB962C8B-B14F-4D97-AF65-F5344CB8AC3E}">
        <p14:creationId xmlns:p14="http://schemas.microsoft.com/office/powerpoint/2010/main" val="207972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27529" y="2103757"/>
            <a:ext cx="7816255" cy="4209536"/>
          </a:xfrm>
          <a:prstGeom prst="rect">
            <a:avLst/>
          </a:prstGeom>
          <a:solidFill>
            <a:schemeClr val="bg1">
              <a:alpha val="8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11" name="Text Placeholder 10"/>
          <p:cNvSpPr>
            <a:spLocks noGrp="1"/>
          </p:cNvSpPr>
          <p:nvPr>
            <p:ph type="body" sz="quarter" idx="12"/>
          </p:nvPr>
        </p:nvSpPr>
        <p:spPr>
          <a:xfrm>
            <a:off x="762000" y="3339573"/>
            <a:ext cx="7458075" cy="1606594"/>
          </a:xfrm>
          <a:prstGeom prst="rect">
            <a:avLst/>
          </a:prstGeom>
        </p:spPr>
        <p:txBody>
          <a:bodyPr lIns="0" tIns="0" rIns="0" bIns="0">
            <a:spAutoFit/>
          </a:bodyPr>
          <a:lstStyle>
            <a:lvl1pPr marL="0" indent="0">
              <a:buNone/>
              <a:defRPr sz="1800" b="0" i="0">
                <a:latin typeface="Arial" charset="0"/>
                <a:ea typeface="Arial" charset="0"/>
                <a:cs typeface="Arial" charset="0"/>
              </a:defRPr>
            </a:lvl1pPr>
            <a:lvl2pPr marL="800100" indent="-342900">
              <a:buFont typeface="Arial" charset="0"/>
              <a:buChar char="•"/>
              <a:defRPr sz="1800" b="0" i="0">
                <a:latin typeface="Arial" charset="0"/>
                <a:ea typeface="Arial" charset="0"/>
                <a:cs typeface="Arial" charset="0"/>
              </a:defRPr>
            </a:lvl2pPr>
            <a:lvl3pPr marL="1257300" indent="-342900">
              <a:buFont typeface="Arial" charset="0"/>
              <a:buChar char="•"/>
              <a:defRPr sz="1800" b="0" i="0">
                <a:latin typeface="Arial" charset="0"/>
                <a:ea typeface="Arial" charset="0"/>
                <a:cs typeface="Arial" charset="0"/>
              </a:defRPr>
            </a:lvl3pPr>
            <a:lvl4pPr marL="1714500" indent="-342900">
              <a:buFont typeface="Arial" charset="0"/>
              <a:buChar char="•"/>
              <a:defRPr sz="1800" b="0" i="0">
                <a:latin typeface="Arial" charset="0"/>
                <a:ea typeface="Arial" charset="0"/>
                <a:cs typeface="Arial" charset="0"/>
              </a:defRPr>
            </a:lvl4pPr>
            <a:lvl5pPr marL="2171700" indent="-342900">
              <a:buFont typeface="Arial" charset="0"/>
              <a:buChar char="•"/>
              <a:defRPr sz="1800"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1" hasCustomPrompt="1"/>
          </p:nvPr>
        </p:nvSpPr>
        <p:spPr>
          <a:xfrm>
            <a:off x="762000" y="2830660"/>
            <a:ext cx="7458075" cy="461666"/>
          </a:xfrm>
          <a:prstGeom prst="rect">
            <a:avLst/>
          </a:prstGeom>
        </p:spPr>
        <p:txBody>
          <a:bodyPr lIns="0" tIns="0" rIns="0" bIns="0">
            <a:spAutoFit/>
          </a:bodyPr>
          <a:lstStyle>
            <a:lvl1pPr marL="0" indent="0">
              <a:buNone/>
              <a:defRPr sz="3000" b="1">
                <a:solidFill>
                  <a:schemeClr val="tx1"/>
                </a:solidFill>
                <a:latin typeface="Arial" charset="0"/>
                <a:ea typeface="Arial" charset="0"/>
                <a:cs typeface="Arial" charset="0"/>
              </a:defRPr>
            </a:lvl1pPr>
            <a:lvl2pPr marL="457200" indent="0">
              <a:buNone/>
              <a:defRPr sz="3000" b="1">
                <a:solidFill>
                  <a:srgbClr val="0099CC"/>
                </a:solidFill>
                <a:latin typeface="Arial" charset="0"/>
                <a:ea typeface="Arial" charset="0"/>
                <a:cs typeface="Arial" charset="0"/>
              </a:defRPr>
            </a:lvl2pPr>
            <a:lvl3pPr marL="914400" indent="0">
              <a:buNone/>
              <a:defRPr sz="3000" b="1">
                <a:solidFill>
                  <a:srgbClr val="0099CC"/>
                </a:solidFill>
                <a:latin typeface="Arial" charset="0"/>
                <a:ea typeface="Arial" charset="0"/>
                <a:cs typeface="Arial" charset="0"/>
              </a:defRPr>
            </a:lvl3pPr>
            <a:lvl4pPr marL="1371600" indent="0">
              <a:buNone/>
              <a:defRPr sz="3000" b="1">
                <a:solidFill>
                  <a:srgbClr val="0099CC"/>
                </a:solidFill>
                <a:latin typeface="Arial" charset="0"/>
                <a:ea typeface="Arial" charset="0"/>
                <a:cs typeface="Arial" charset="0"/>
              </a:defRPr>
            </a:lvl4pPr>
            <a:lvl5pPr marL="1828800" indent="0">
              <a:buNone/>
              <a:defRPr sz="3000" b="1">
                <a:solidFill>
                  <a:srgbClr val="0099CC"/>
                </a:solidFill>
                <a:latin typeface="Arial" charset="0"/>
                <a:ea typeface="Arial" charset="0"/>
                <a:cs typeface="Arial" charset="0"/>
              </a:defRPr>
            </a:lvl5pPr>
          </a:lstStyle>
          <a:p>
            <a:r>
              <a:rPr lang="en-US" dirty="0"/>
              <a:t>Click to edit Master subtitle style</a:t>
            </a:r>
          </a:p>
        </p:txBody>
      </p:sp>
      <p:sp>
        <p:nvSpPr>
          <p:cNvPr id="2" name="Title 1"/>
          <p:cNvSpPr>
            <a:spLocks noGrp="1"/>
          </p:cNvSpPr>
          <p:nvPr>
            <p:ph type="title"/>
          </p:nvPr>
        </p:nvSpPr>
        <p:spPr>
          <a:xfrm>
            <a:off x="761304" y="2167879"/>
            <a:ext cx="7459152" cy="630942"/>
          </a:xfrm>
          <a:prstGeom prst="rect">
            <a:avLst/>
          </a:prstGeom>
        </p:spPr>
        <p:txBody>
          <a:bodyPr lIns="0" tIns="0" rIns="0" bIns="0">
            <a:spAutoFit/>
          </a:bodyPr>
          <a:lstStyle>
            <a:lvl1pPr algn="l">
              <a:defRPr sz="4100" b="1" i="0">
                <a:solidFill>
                  <a:schemeClr val="bg2"/>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366101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35DD42-A66F-4D20-A674-49DF220EC86A}" type="datetimeFigureOut">
              <a:rPr lang="en-GB" smtClean="0"/>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355BF-EF31-4EE7-8582-A1FC65F7712C}" type="slidenum">
              <a:rPr lang="en-GB" smtClean="0"/>
              <a:t>‹#›</a:t>
            </a:fld>
            <a:endParaRPr lang="en-GB"/>
          </a:p>
        </p:txBody>
      </p:sp>
    </p:spTree>
    <p:extLst>
      <p:ext uri="{BB962C8B-B14F-4D97-AF65-F5344CB8AC3E}">
        <p14:creationId xmlns:p14="http://schemas.microsoft.com/office/powerpoint/2010/main" val="78851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35DD42-A66F-4D20-A674-49DF220EC86A}" type="datetimeFigureOut">
              <a:rPr lang="en-GB" smtClean="0"/>
              <a:t>22/08/2024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1355BF-EF31-4EE7-8582-A1FC65F7712C}" type="slidenum">
              <a:rPr lang="en-GB" smtClean="0"/>
              <a:t>‹#›</a:t>
            </a:fld>
            <a:endParaRPr lang="en-GB"/>
          </a:p>
        </p:txBody>
      </p:sp>
    </p:spTree>
    <p:extLst>
      <p:ext uri="{BB962C8B-B14F-4D97-AF65-F5344CB8AC3E}">
        <p14:creationId xmlns:p14="http://schemas.microsoft.com/office/powerpoint/2010/main" val="341386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35DD42-A66F-4D20-A674-49DF220EC86A}" type="datetimeFigureOut">
              <a:rPr lang="en-GB" smtClean="0"/>
              <a:t>22/08/2024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1355BF-EF31-4EE7-8582-A1FC65F7712C}" type="slidenum">
              <a:rPr lang="en-GB" smtClean="0"/>
              <a:t>‹#›</a:t>
            </a:fld>
            <a:endParaRPr lang="en-GB"/>
          </a:p>
        </p:txBody>
      </p:sp>
    </p:spTree>
    <p:extLst>
      <p:ext uri="{BB962C8B-B14F-4D97-AF65-F5344CB8AC3E}">
        <p14:creationId xmlns:p14="http://schemas.microsoft.com/office/powerpoint/2010/main" val="304051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C35DD42-A66F-4D20-A674-49DF220EC86A}" type="datetimeFigureOut">
              <a:rPr lang="en-GB" smtClean="0"/>
              <a:t>22/08/2024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1355BF-EF31-4EE7-8582-A1FC65F7712C}" type="slidenum">
              <a:rPr lang="en-GB" smtClean="0"/>
              <a:t>‹#›</a:t>
            </a:fld>
            <a:endParaRPr lang="en-GB"/>
          </a:p>
        </p:txBody>
      </p:sp>
    </p:spTree>
    <p:extLst>
      <p:ext uri="{BB962C8B-B14F-4D97-AF65-F5344CB8AC3E}">
        <p14:creationId xmlns:p14="http://schemas.microsoft.com/office/powerpoint/2010/main" val="154742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C35DD42-A66F-4D20-A674-49DF220EC86A}" type="datetimeFigureOut">
              <a:rPr lang="en-GB" smtClean="0"/>
              <a:t>22/08/2024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1355BF-EF31-4EE7-8582-A1FC65F7712C}" type="slidenum">
              <a:rPr lang="en-GB" smtClean="0"/>
              <a:t>‹#›</a:t>
            </a:fld>
            <a:endParaRPr lang="en-GB"/>
          </a:p>
        </p:txBody>
      </p:sp>
    </p:spTree>
    <p:extLst>
      <p:ext uri="{BB962C8B-B14F-4D97-AF65-F5344CB8AC3E}">
        <p14:creationId xmlns:p14="http://schemas.microsoft.com/office/powerpoint/2010/main" val="368745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5DD42-A66F-4D20-A674-49DF220EC86A}" type="datetimeFigureOut">
              <a:rPr lang="en-GB" smtClean="0"/>
              <a:t>22/08/2024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1355BF-EF31-4EE7-8582-A1FC65F7712C}" type="slidenum">
              <a:rPr lang="en-GB" smtClean="0"/>
              <a:t>‹#›</a:t>
            </a:fld>
            <a:endParaRPr lang="en-GB"/>
          </a:p>
        </p:txBody>
      </p:sp>
    </p:spTree>
    <p:extLst>
      <p:ext uri="{BB962C8B-B14F-4D97-AF65-F5344CB8AC3E}">
        <p14:creationId xmlns:p14="http://schemas.microsoft.com/office/powerpoint/2010/main" val="280086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35DD42-A66F-4D20-A674-49DF220EC86A}" type="datetimeFigureOut">
              <a:rPr lang="en-GB" smtClean="0"/>
              <a:t>22/08/2024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1355BF-EF31-4EE7-8582-A1FC65F7712C}" type="slidenum">
              <a:rPr lang="en-GB" smtClean="0"/>
              <a:t>‹#›</a:t>
            </a:fld>
            <a:endParaRPr lang="en-GB"/>
          </a:p>
        </p:txBody>
      </p:sp>
    </p:spTree>
    <p:extLst>
      <p:ext uri="{BB962C8B-B14F-4D97-AF65-F5344CB8AC3E}">
        <p14:creationId xmlns:p14="http://schemas.microsoft.com/office/powerpoint/2010/main" val="72870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35DD42-A66F-4D20-A674-49DF220EC86A}" type="datetimeFigureOut">
              <a:rPr lang="en-GB" smtClean="0"/>
              <a:t>22/08/2024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1355BF-EF31-4EE7-8582-A1FC65F7712C}" type="slidenum">
              <a:rPr lang="en-GB" smtClean="0"/>
              <a:t>‹#›</a:t>
            </a:fld>
            <a:endParaRPr lang="en-GB"/>
          </a:p>
        </p:txBody>
      </p:sp>
    </p:spTree>
    <p:extLst>
      <p:ext uri="{BB962C8B-B14F-4D97-AF65-F5344CB8AC3E}">
        <p14:creationId xmlns:p14="http://schemas.microsoft.com/office/powerpoint/2010/main" val="80878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5DD42-A66F-4D20-A674-49DF220EC86A}" type="datetimeFigureOut">
              <a:rPr lang="en-GB" smtClean="0"/>
              <a:t>22/08/2024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355BF-EF31-4EE7-8582-A1FC65F7712C}" type="slidenum">
              <a:rPr lang="en-GB" smtClean="0"/>
              <a:t>‹#›</a:t>
            </a:fld>
            <a:endParaRPr lang="en-GB"/>
          </a:p>
        </p:txBody>
      </p:sp>
    </p:spTree>
    <p:extLst>
      <p:ext uri="{BB962C8B-B14F-4D97-AF65-F5344CB8AC3E}">
        <p14:creationId xmlns:p14="http://schemas.microsoft.com/office/powerpoint/2010/main" val="3053612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4304" y="4401243"/>
            <a:ext cx="7886700" cy="769441"/>
          </a:xfrm>
        </p:spPr>
        <p:txBody>
          <a:bodyPr/>
          <a:lstStyle/>
          <a:p>
            <a:pPr algn="ctr"/>
            <a:r>
              <a:rPr lang="en-GB" sz="5000" b="1" dirty="0">
                <a:solidFill>
                  <a:schemeClr val="tx1"/>
                </a:solidFill>
              </a:rPr>
              <a:t>Electrolyte replacement</a:t>
            </a:r>
            <a:endParaRPr lang="en-US" sz="5000" dirty="0">
              <a:solidFill>
                <a:schemeClr val="tx1"/>
              </a:solidFill>
            </a:endParaRPr>
          </a:p>
        </p:txBody>
      </p:sp>
      <p:sp>
        <p:nvSpPr>
          <p:cNvPr id="4" name="Text Placeholder 3"/>
          <p:cNvSpPr>
            <a:spLocks noGrp="1"/>
          </p:cNvSpPr>
          <p:nvPr>
            <p:ph type="body" sz="quarter" idx="11"/>
          </p:nvPr>
        </p:nvSpPr>
        <p:spPr>
          <a:xfrm>
            <a:off x="682089" y="6531121"/>
            <a:ext cx="7886700" cy="215444"/>
          </a:xfrm>
        </p:spPr>
        <p:txBody>
          <a:bodyPr/>
          <a:lstStyle/>
          <a:p>
            <a:pPr algn="r"/>
            <a:r>
              <a:rPr lang="en-US" sz="1400" dirty="0"/>
              <a:t>Reviewed by Barts Health ETD Team August 2024</a:t>
            </a:r>
          </a:p>
        </p:txBody>
      </p:sp>
    </p:spTree>
    <p:extLst>
      <p:ext uri="{BB962C8B-B14F-4D97-AF65-F5344CB8AC3E}">
        <p14:creationId xmlns:p14="http://schemas.microsoft.com/office/powerpoint/2010/main" val="568014201"/>
      </p:ext>
    </p:extLst>
  </p:cSld>
  <p:clrMapOvr>
    <a:masterClrMapping/>
  </p:clrMapOvr>
  <mc:AlternateContent xmlns:mc="http://schemas.openxmlformats.org/markup-compatibility/2006" xmlns:p14="http://schemas.microsoft.com/office/powerpoint/2010/main">
    <mc:Choice Requires="p14">
      <p:transition spd="slow" p14:dur="2000" advTm="13998"/>
    </mc:Choice>
    <mc:Fallback xmlns="">
      <p:transition spd="slow" advTm="139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755576" y="332656"/>
            <a:ext cx="7877504" cy="677108"/>
          </a:xfrm>
        </p:spPr>
        <p:txBody>
          <a:bodyPr/>
          <a:lstStyle/>
          <a:p>
            <a:pPr algn="ctr"/>
            <a:r>
              <a:rPr lang="en-GB" sz="4400" dirty="0">
                <a:solidFill>
                  <a:schemeClr val="tx1"/>
                </a:solidFill>
              </a:rPr>
              <a:t>Hyperkalaemia</a:t>
            </a: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539552" y="1301376"/>
            <a:ext cx="8208912" cy="4893647"/>
          </a:xfrm>
        </p:spPr>
        <p:txBody>
          <a:bodyPr/>
          <a:lstStyle/>
          <a:p>
            <a:pPr marL="342900" indent="-342900">
              <a:buFont typeface="Arial" panose="020B0604020202020204" pitchFamily="34" charset="0"/>
              <a:buChar char="•"/>
            </a:pPr>
            <a:r>
              <a:rPr lang="en-GB" sz="2500" dirty="0"/>
              <a:t>Common electrolyte disorder</a:t>
            </a:r>
          </a:p>
          <a:p>
            <a:pPr marL="342900" indent="-342900">
              <a:buFont typeface="Arial" panose="020B0604020202020204" pitchFamily="34" charset="0"/>
              <a:buChar char="•"/>
            </a:pPr>
            <a:r>
              <a:rPr lang="en-GB" sz="2500" dirty="0"/>
              <a:t>Arguably the most serious of all electrolyte abnormalities</a:t>
            </a:r>
          </a:p>
          <a:p>
            <a:endParaRPr lang="en-GB" sz="2500" dirty="0"/>
          </a:p>
          <a:p>
            <a:r>
              <a:rPr lang="en-GB" sz="2500" dirty="0"/>
              <a:t>Hyperkalaemia commonly results from either:</a:t>
            </a:r>
          </a:p>
          <a:p>
            <a:endParaRPr lang="en-GB" sz="2500" dirty="0"/>
          </a:p>
          <a:p>
            <a:pPr marL="571500" indent="-571500">
              <a:buFont typeface="+mj-lt"/>
              <a:buAutoNum type="romanLcPeriod"/>
            </a:pPr>
            <a:r>
              <a:rPr lang="en-GB" sz="2500" dirty="0"/>
              <a:t>Shift of potassium from intracellular to extracellular due to reduced activity of the sodium/potassium (Na+ /K+ ) ATPase pump</a:t>
            </a:r>
          </a:p>
          <a:p>
            <a:pPr marL="571500" indent="-571500">
              <a:buFont typeface="+mj-lt"/>
              <a:buAutoNum type="romanLcPeriod"/>
            </a:pPr>
            <a:endParaRPr lang="en-GB" sz="2500" dirty="0"/>
          </a:p>
          <a:p>
            <a:pPr marL="571500" indent="-571500">
              <a:buFont typeface="+mj-lt"/>
              <a:buAutoNum type="romanLcPeriod"/>
            </a:pPr>
            <a:r>
              <a:rPr lang="en-GB" sz="2500" dirty="0"/>
              <a:t>Decreased excretion of potassium from the body because of renal impairment (CKD or AKI)</a:t>
            </a:r>
          </a:p>
          <a:p>
            <a:endParaRPr lang="en-US" dirty="0"/>
          </a:p>
        </p:txBody>
      </p:sp>
    </p:spTree>
    <p:extLst>
      <p:ext uri="{BB962C8B-B14F-4D97-AF65-F5344CB8AC3E}">
        <p14:creationId xmlns:p14="http://schemas.microsoft.com/office/powerpoint/2010/main" val="111533821"/>
      </p:ext>
    </p:extLst>
  </p:cSld>
  <p:clrMapOvr>
    <a:masterClrMapping/>
  </p:clrMapOvr>
  <mc:AlternateContent xmlns:mc="http://schemas.openxmlformats.org/markup-compatibility/2006" xmlns:p14="http://schemas.microsoft.com/office/powerpoint/2010/main">
    <mc:Choice Requires="p14">
      <p:transition spd="slow" p14:dur="2000" advTm="53696"/>
    </mc:Choice>
    <mc:Fallback xmlns="">
      <p:transition spd="slow" advTm="5369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494138" y="290932"/>
            <a:ext cx="7877504" cy="584775"/>
          </a:xfrm>
        </p:spPr>
        <p:txBody>
          <a:bodyPr/>
          <a:lstStyle/>
          <a:p>
            <a:pPr algn="ctr"/>
            <a:r>
              <a:rPr lang="en-GB" sz="3800" b="1" dirty="0">
                <a:solidFill>
                  <a:schemeClr val="tx1"/>
                </a:solidFill>
              </a:rPr>
              <a:t>Prescribing scenario 1</a:t>
            </a:r>
            <a:endParaRPr lang="en-US" sz="3800" dirty="0">
              <a:solidFill>
                <a:schemeClr val="tx1"/>
              </a:solidFill>
            </a:endParaRP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795206" y="1073256"/>
            <a:ext cx="7881250" cy="5201424"/>
          </a:xfrm>
        </p:spPr>
        <p:txBody>
          <a:bodyPr/>
          <a:lstStyle/>
          <a:p>
            <a:pPr marL="0" indent="0">
              <a:buNone/>
            </a:pPr>
            <a:r>
              <a:rPr lang="en-GB" sz="2000" b="1" dirty="0"/>
              <a:t>Case presentation  </a:t>
            </a:r>
          </a:p>
          <a:p>
            <a:pPr marL="0" indent="0">
              <a:buNone/>
            </a:pPr>
            <a:r>
              <a:rPr lang="en-GB" sz="2000" dirty="0"/>
              <a:t>65 year old female, NKDA</a:t>
            </a:r>
          </a:p>
          <a:p>
            <a:pPr marL="0" indent="0">
              <a:buNone/>
            </a:pPr>
            <a:r>
              <a:rPr lang="en-GB" sz="2000" dirty="0"/>
              <a:t>Brought to the Emergency Department with significant weakness and lethargy. </a:t>
            </a:r>
            <a:r>
              <a:rPr lang="en-GB" sz="2000" b="1" dirty="0"/>
              <a:t>PMH. </a:t>
            </a:r>
            <a:r>
              <a:rPr lang="en-GB" sz="2000" dirty="0"/>
              <a:t>Heart failure. </a:t>
            </a:r>
            <a:r>
              <a:rPr lang="en-GB" sz="2000" b="1" dirty="0"/>
              <a:t>DH. </a:t>
            </a:r>
            <a:r>
              <a:rPr lang="en-GB" sz="2000" dirty="0"/>
              <a:t>Losartan 100mg once daily, bisoprolol 10mg once daily, spironolactone 25mg once daily</a:t>
            </a:r>
          </a:p>
          <a:p>
            <a:pPr marL="0" indent="0">
              <a:buNone/>
            </a:pPr>
            <a:endParaRPr lang="en-GB" sz="2000" dirty="0"/>
          </a:p>
          <a:p>
            <a:pPr marL="0" indent="0">
              <a:buNone/>
            </a:pPr>
            <a:r>
              <a:rPr lang="en-GB" sz="2000" b="1" dirty="0"/>
              <a:t>Investigations</a:t>
            </a:r>
          </a:p>
          <a:p>
            <a:pPr marL="0" indent="0">
              <a:buNone/>
            </a:pPr>
            <a:r>
              <a:rPr lang="en-GB" sz="2000" dirty="0"/>
              <a:t>Na</a:t>
            </a:r>
            <a:r>
              <a:rPr lang="en-GB" sz="2000" baseline="30000" dirty="0"/>
              <a:t>+</a:t>
            </a:r>
            <a:r>
              <a:rPr lang="en-GB" sz="2000" dirty="0"/>
              <a:t> 139 mmol/L (137–144), K</a:t>
            </a:r>
            <a:r>
              <a:rPr lang="en-GB" sz="2000" baseline="30000" dirty="0"/>
              <a:t>+</a:t>
            </a:r>
            <a:r>
              <a:rPr lang="en-GB" sz="2000" dirty="0"/>
              <a:t> 6.7 mmol/L (3.5–5.3), Creatinine 104 </a:t>
            </a:r>
            <a:r>
              <a:rPr lang="el-GR" sz="2000" dirty="0"/>
              <a:t>μ</a:t>
            </a:r>
            <a:r>
              <a:rPr lang="en-GB" sz="2000" dirty="0"/>
              <a:t>mol/L (60–110)</a:t>
            </a:r>
          </a:p>
          <a:p>
            <a:pPr marL="0" indent="0">
              <a:buNone/>
            </a:pPr>
            <a:r>
              <a:rPr lang="en-GB" sz="2000" dirty="0"/>
              <a:t>ECG shows tall peaked T waves with shortened QT interval</a:t>
            </a:r>
          </a:p>
          <a:p>
            <a:pPr marL="0" indent="0">
              <a:buNone/>
            </a:pPr>
            <a:endParaRPr lang="en-GB" sz="2000" dirty="0"/>
          </a:p>
          <a:p>
            <a:pPr marL="0" indent="0">
              <a:buNone/>
            </a:pPr>
            <a:r>
              <a:rPr lang="en-GB" sz="2000" dirty="0">
                <a:solidFill>
                  <a:srgbClr val="C00000"/>
                </a:solidFill>
              </a:rPr>
              <a:t>Questions: </a:t>
            </a:r>
          </a:p>
          <a:p>
            <a:pPr marL="457200" indent="-457200">
              <a:buFont typeface="+mj-lt"/>
              <a:buAutoNum type="arabicPeriod"/>
            </a:pPr>
            <a:r>
              <a:rPr lang="en-GB" sz="2000" dirty="0">
                <a:solidFill>
                  <a:srgbClr val="C00000"/>
                </a:solidFill>
              </a:rPr>
              <a:t>What are the treatment strategies?</a:t>
            </a:r>
          </a:p>
          <a:p>
            <a:pPr marL="457200" indent="-457200">
              <a:buFont typeface="+mj-lt"/>
              <a:buAutoNum type="arabicPeriod"/>
            </a:pPr>
            <a:r>
              <a:rPr lang="en-GB" sz="2000" dirty="0">
                <a:solidFill>
                  <a:srgbClr val="C00000"/>
                </a:solidFill>
              </a:rPr>
              <a:t>What reference sources would you use?</a:t>
            </a:r>
          </a:p>
          <a:p>
            <a:pPr marL="457200" indent="-457200">
              <a:buFont typeface="+mj-lt"/>
              <a:buAutoNum type="arabicPeriod"/>
            </a:pPr>
            <a:r>
              <a:rPr lang="en-GB" sz="2000" dirty="0">
                <a:solidFill>
                  <a:srgbClr val="C00000"/>
                </a:solidFill>
              </a:rPr>
              <a:t>What are the monitoring requirements?</a:t>
            </a:r>
          </a:p>
          <a:p>
            <a:pPr marL="457200" indent="-457200">
              <a:buFont typeface="+mj-lt"/>
              <a:buAutoNum type="arabicPeriod"/>
            </a:pPr>
            <a:r>
              <a:rPr lang="en-GB" sz="2000" dirty="0">
                <a:solidFill>
                  <a:srgbClr val="C00000"/>
                </a:solidFill>
              </a:rPr>
              <a:t>What treatments would you prescribe for her hyperkalaemia?</a:t>
            </a:r>
          </a:p>
          <a:p>
            <a:endParaRPr lang="en-US" dirty="0"/>
          </a:p>
        </p:txBody>
      </p:sp>
    </p:spTree>
    <p:extLst>
      <p:ext uri="{BB962C8B-B14F-4D97-AF65-F5344CB8AC3E}">
        <p14:creationId xmlns:p14="http://schemas.microsoft.com/office/powerpoint/2010/main" val="2312010700"/>
      </p:ext>
    </p:extLst>
  </p:cSld>
  <p:clrMapOvr>
    <a:masterClrMapping/>
  </p:clrMapOvr>
  <mc:AlternateContent xmlns:mc="http://schemas.openxmlformats.org/markup-compatibility/2006" xmlns:p14="http://schemas.microsoft.com/office/powerpoint/2010/main">
    <mc:Choice Requires="p14">
      <p:transition spd="slow" p14:dur="2000" advTm="99606"/>
    </mc:Choice>
    <mc:Fallback xmlns="">
      <p:transition spd="slow" advTm="9960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179512" y="404745"/>
            <a:ext cx="7877504" cy="1354217"/>
          </a:xfrm>
        </p:spPr>
        <p:txBody>
          <a:bodyPr/>
          <a:lstStyle/>
          <a:p>
            <a:pPr algn="ctr"/>
            <a:r>
              <a:rPr lang="en-GB" sz="4400" dirty="0">
                <a:solidFill>
                  <a:schemeClr val="tx1"/>
                </a:solidFill>
              </a:rPr>
              <a:t>Hyperkalaemia treatment strategies</a:t>
            </a: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323528" y="1628800"/>
            <a:ext cx="7881250" cy="4708981"/>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descr="Graphical user interface&#10;&#10;Description automatically generated">
            <a:extLst>
              <a:ext uri="{FF2B5EF4-FFF2-40B4-BE49-F238E27FC236}">
                <a16:creationId xmlns:a16="http://schemas.microsoft.com/office/drawing/2014/main" id="{6F1AA39A-79FE-BF84-7A1C-98449D272723}"/>
              </a:ext>
            </a:extLst>
          </p:cNvPr>
          <p:cNvPicPr>
            <a:picLocks noChangeAspect="1"/>
          </p:cNvPicPr>
          <p:nvPr/>
        </p:nvPicPr>
        <p:blipFill rotWithShape="1">
          <a:blip r:embed="rId3"/>
          <a:srcRect l="45868" t="45586" r="25993" b="30391"/>
          <a:stretch/>
        </p:blipFill>
        <p:spPr bwMode="auto">
          <a:xfrm>
            <a:off x="971600" y="1889124"/>
            <a:ext cx="5537150" cy="43481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1756743"/>
      </p:ext>
    </p:extLst>
  </p:cSld>
  <p:clrMapOvr>
    <a:masterClrMapping/>
  </p:clrMapOvr>
  <mc:AlternateContent xmlns:mc="http://schemas.openxmlformats.org/markup-compatibility/2006" xmlns:p14="http://schemas.microsoft.com/office/powerpoint/2010/main">
    <mc:Choice Requires="p14">
      <p:transition spd="slow" p14:dur="2000" advTm="53861"/>
    </mc:Choice>
    <mc:Fallback xmlns="">
      <p:transition spd="slow" advTm="5386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179512" y="743299"/>
            <a:ext cx="7877504" cy="677108"/>
          </a:xfrm>
        </p:spPr>
        <p:txBody>
          <a:bodyPr/>
          <a:lstStyle/>
          <a:p>
            <a:pPr algn="ctr"/>
            <a:r>
              <a:rPr lang="en-GB" sz="4400" dirty="0">
                <a:solidFill>
                  <a:schemeClr val="tx1"/>
                </a:solidFill>
              </a:rPr>
              <a:t>References to Use</a:t>
            </a: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323528" y="1628800"/>
            <a:ext cx="7881250" cy="4708981"/>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A7E87795-1A55-A35B-B4C4-F7C4DC2E11E7}"/>
              </a:ext>
            </a:extLst>
          </p:cNvPr>
          <p:cNvSpPr txBox="1"/>
          <p:nvPr/>
        </p:nvSpPr>
        <p:spPr>
          <a:xfrm>
            <a:off x="1115616" y="2060848"/>
            <a:ext cx="6941400" cy="1785104"/>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Hospital Guidelines</a:t>
            </a:r>
          </a:p>
          <a:p>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NICE guidelines</a:t>
            </a:r>
          </a:p>
          <a:p>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BNF</a:t>
            </a:r>
          </a:p>
        </p:txBody>
      </p:sp>
    </p:spTree>
    <p:extLst>
      <p:ext uri="{BB962C8B-B14F-4D97-AF65-F5344CB8AC3E}">
        <p14:creationId xmlns:p14="http://schemas.microsoft.com/office/powerpoint/2010/main" val="733173578"/>
      </p:ext>
    </p:extLst>
  </p:cSld>
  <p:clrMapOvr>
    <a:masterClrMapping/>
  </p:clrMapOvr>
  <mc:AlternateContent xmlns:mc="http://schemas.openxmlformats.org/markup-compatibility/2006" xmlns:p14="http://schemas.microsoft.com/office/powerpoint/2010/main">
    <mc:Choice Requires="p14">
      <p:transition spd="slow" p14:dur="2000" advTm="53861"/>
    </mc:Choice>
    <mc:Fallback xmlns="">
      <p:transition spd="slow" advTm="5386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Word&#10;&#10;Description automatically generated">
            <a:extLst>
              <a:ext uri="{FF2B5EF4-FFF2-40B4-BE49-F238E27FC236}">
                <a16:creationId xmlns:a16="http://schemas.microsoft.com/office/drawing/2014/main" id="{CAF6DD70-DD0C-038F-76E0-AB9A8A9F8B13}"/>
              </a:ext>
            </a:extLst>
          </p:cNvPr>
          <p:cNvPicPr>
            <a:picLocks noChangeAspect="1"/>
          </p:cNvPicPr>
          <p:nvPr/>
        </p:nvPicPr>
        <p:blipFill rotWithShape="1">
          <a:blip r:embed="rId3"/>
          <a:srcRect l="40554" t="19144" r="24861" b="7926"/>
          <a:stretch/>
        </p:blipFill>
        <p:spPr bwMode="auto">
          <a:xfrm>
            <a:off x="1259632" y="122946"/>
            <a:ext cx="6192688" cy="66121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2040503"/>
      </p:ext>
    </p:extLst>
  </p:cSld>
  <p:clrMapOvr>
    <a:masterClrMapping/>
  </p:clrMapOvr>
  <mc:AlternateContent xmlns:mc="http://schemas.openxmlformats.org/markup-compatibility/2006" xmlns:p14="http://schemas.microsoft.com/office/powerpoint/2010/main">
    <mc:Choice Requires="p14">
      <p:transition spd="slow" p14:dur="2000" advTm="229687"/>
    </mc:Choice>
    <mc:Fallback xmlns="">
      <p:transition spd="slow" advTm="22968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755576" y="332656"/>
            <a:ext cx="7877504" cy="677108"/>
          </a:xfrm>
        </p:spPr>
        <p:txBody>
          <a:bodyPr/>
          <a:lstStyle/>
          <a:p>
            <a:pPr algn="ctr"/>
            <a:r>
              <a:rPr lang="en-GB" sz="4400" dirty="0">
                <a:solidFill>
                  <a:schemeClr val="tx1"/>
                </a:solidFill>
              </a:rPr>
              <a:t>Monitoring</a:t>
            </a: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513291" y="908720"/>
            <a:ext cx="7881250" cy="4924425"/>
          </a:xfrm>
        </p:spPr>
        <p:txBody>
          <a:bodyPr/>
          <a:lstStyle/>
          <a:p>
            <a:r>
              <a:rPr lang="en-GB" sz="2000" b="1" dirty="0"/>
              <a:t>ECG:</a:t>
            </a:r>
          </a:p>
          <a:p>
            <a:pPr marL="342900" indent="-342900">
              <a:buFont typeface="Arial" panose="020B0604020202020204" pitchFamily="34" charset="0"/>
              <a:buChar char="•"/>
            </a:pPr>
            <a:r>
              <a:rPr lang="en-GB" sz="2000" dirty="0"/>
              <a:t>Repeat 12 lead ECG after administration of calcium gluconate to confirm resolution of ECG changes.</a:t>
            </a:r>
          </a:p>
          <a:p>
            <a:pPr marL="285750" indent="-285750">
              <a:buFont typeface="Arial" panose="020B0604020202020204" pitchFamily="34" charset="0"/>
              <a:buChar char="•"/>
            </a:pPr>
            <a:r>
              <a:rPr lang="en-GB" sz="2000" dirty="0"/>
              <a:t>3-lead ECG monitoring should be continued whilst ECG changes persist</a:t>
            </a:r>
          </a:p>
          <a:p>
            <a:endParaRPr lang="en-GB" sz="2000" dirty="0"/>
          </a:p>
          <a:p>
            <a:r>
              <a:rPr lang="en-GB" sz="2000" dirty="0"/>
              <a:t> </a:t>
            </a:r>
            <a:r>
              <a:rPr lang="en-GB" sz="2000" b="1" dirty="0"/>
              <a:t>Potassium: </a:t>
            </a:r>
          </a:p>
          <a:p>
            <a:pPr marL="285750" indent="-285750">
              <a:buFont typeface="Arial" panose="020B0604020202020204" pitchFamily="34" charset="0"/>
              <a:buChar char="•"/>
            </a:pPr>
            <a:r>
              <a:rPr lang="en-GB" sz="2000" dirty="0"/>
              <a:t>Measure potassium at 1, 2, 4, 6 hours after initial treatment </a:t>
            </a:r>
          </a:p>
          <a:p>
            <a:pPr marL="285750" indent="-285750">
              <a:buFont typeface="Arial" panose="020B0604020202020204" pitchFamily="34" charset="0"/>
              <a:buChar char="•"/>
            </a:pPr>
            <a:r>
              <a:rPr lang="en-GB" sz="2000" dirty="0"/>
              <a:t>Aim to achieve serum potassium ≤6.0 mmol/L within 2 hours.</a:t>
            </a:r>
          </a:p>
          <a:p>
            <a:pPr marL="285750" indent="-285750">
              <a:buFont typeface="Arial" panose="020B0604020202020204" pitchFamily="34" charset="0"/>
              <a:buChar char="•"/>
            </a:pPr>
            <a:r>
              <a:rPr lang="en-GB" sz="2000" dirty="0"/>
              <a:t>Measure potassium at 24 hours to ensure that this has been maintained. </a:t>
            </a:r>
          </a:p>
          <a:p>
            <a:endParaRPr lang="en-GB" sz="2000" dirty="0"/>
          </a:p>
          <a:p>
            <a:r>
              <a:rPr lang="en-GB" sz="2000" b="1" dirty="0"/>
              <a:t>Glucose</a:t>
            </a:r>
            <a:r>
              <a:rPr lang="en-GB" sz="2000" dirty="0"/>
              <a:t>: </a:t>
            </a:r>
          </a:p>
          <a:p>
            <a:pPr marL="285750" indent="-285750">
              <a:buFont typeface="Arial" panose="020B0604020202020204" pitchFamily="34" charset="0"/>
              <a:buChar char="•"/>
            </a:pPr>
            <a:r>
              <a:rPr lang="en-GB" sz="2000" dirty="0"/>
              <a:t>Delayed hypoglycaemia is common. </a:t>
            </a:r>
          </a:p>
          <a:p>
            <a:pPr marL="285750" indent="-285750">
              <a:buFont typeface="Arial" panose="020B0604020202020204" pitchFamily="34" charset="0"/>
              <a:buChar char="•"/>
            </a:pPr>
            <a:r>
              <a:rPr lang="en-GB" sz="2000" dirty="0"/>
              <a:t>Monitor at 0, 15, 30 minutes after starting treatment and then hourly up to 6 hours. </a:t>
            </a:r>
            <a:endParaRPr lang="en-US" sz="2000" dirty="0"/>
          </a:p>
        </p:txBody>
      </p:sp>
    </p:spTree>
    <p:extLst>
      <p:ext uri="{BB962C8B-B14F-4D97-AF65-F5344CB8AC3E}">
        <p14:creationId xmlns:p14="http://schemas.microsoft.com/office/powerpoint/2010/main" val="4029200057"/>
      </p:ext>
    </p:extLst>
  </p:cSld>
  <p:clrMapOvr>
    <a:masterClrMapping/>
  </p:clrMapOvr>
  <mc:AlternateContent xmlns:mc="http://schemas.openxmlformats.org/markup-compatibility/2006" xmlns:p14="http://schemas.microsoft.com/office/powerpoint/2010/main">
    <mc:Choice Requires="p14">
      <p:transition spd="slow" p14:dur="2000" advTm="90465"/>
    </mc:Choice>
    <mc:Fallback xmlns="">
      <p:transition spd="slow" advTm="904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366285"/>
            <a:ext cx="7877504" cy="553998"/>
          </a:xfrm>
        </p:spPr>
        <p:txBody>
          <a:bodyPr/>
          <a:lstStyle/>
          <a:p>
            <a:pPr algn="ctr"/>
            <a:r>
              <a:rPr lang="en-GB" sz="3600" dirty="0">
                <a:solidFill>
                  <a:schemeClr val="tx1"/>
                </a:solidFill>
              </a:rPr>
              <a:t>Treatment of Hyperkalaemia</a:t>
            </a: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542952" y="1268760"/>
            <a:ext cx="7881250" cy="4718215"/>
          </a:xfr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Stop further potassium accumulation (withhold Losartan and Spironolactone)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Protect the heart: give 30ml of calcium gluconate 10% intravenously over 5 minutes or 10ml calcium Chloride 10%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Shift potassium into cells: give 8 units of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Actrapid</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100ml Glucose 20% or 10 units of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Actrapid</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Insulin in 50 ml glucose 50% by slow IV injection over 5 minutes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Shift potassium into cells: administer 10mg of nebulised salbutamol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Remove potassium from the body: oral potassium-binding agents (that increase gastrointestinal loss of potassium) e.g. sodium zirconium cyclosilicate (</a:t>
            </a:r>
            <a:r>
              <a:rPr kumimoji="0" lang="en-GB" sz="2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Lokelma</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endParaRPr lang="en-US" sz="2500" dirty="0"/>
          </a:p>
        </p:txBody>
      </p:sp>
    </p:spTree>
    <p:extLst>
      <p:ext uri="{BB962C8B-B14F-4D97-AF65-F5344CB8AC3E}">
        <p14:creationId xmlns:p14="http://schemas.microsoft.com/office/powerpoint/2010/main" val="2315589114"/>
      </p:ext>
    </p:extLst>
  </p:cSld>
  <p:clrMapOvr>
    <a:masterClrMapping/>
  </p:clrMapOvr>
  <mc:AlternateContent xmlns:mc="http://schemas.openxmlformats.org/markup-compatibility/2006" xmlns:p14="http://schemas.microsoft.com/office/powerpoint/2010/main">
    <mc:Choice Requires="p14">
      <p:transition spd="slow" p14:dur="2000" advTm="72572"/>
    </mc:Choice>
    <mc:Fallback xmlns="">
      <p:transition spd="slow" advTm="7257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366285"/>
            <a:ext cx="7877504" cy="553998"/>
          </a:xfrm>
        </p:spPr>
        <p:txBody>
          <a:bodyPr/>
          <a:lstStyle/>
          <a:p>
            <a:pPr algn="ctr"/>
            <a:r>
              <a:rPr lang="en-GB" sz="3600" dirty="0">
                <a:solidFill>
                  <a:schemeClr val="tx1"/>
                </a:solidFill>
              </a:rPr>
              <a:t>ECG Changes</a:t>
            </a:r>
          </a:p>
        </p:txBody>
      </p:sp>
      <p:pic>
        <p:nvPicPr>
          <p:cNvPr id="6" name="Picture 2" descr="Image result for hyperkalemia ecg">
            <a:extLst>
              <a:ext uri="{FF2B5EF4-FFF2-40B4-BE49-F238E27FC236}">
                <a16:creationId xmlns:a16="http://schemas.microsoft.com/office/drawing/2014/main" id="{B1D14816-ACE3-A2DF-011D-118705BE80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11" b="64560"/>
          <a:stretch/>
        </p:blipFill>
        <p:spPr bwMode="auto">
          <a:xfrm>
            <a:off x="2123728" y="970307"/>
            <a:ext cx="5332832" cy="25851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hyperkalemia ecg">
            <a:extLst>
              <a:ext uri="{FF2B5EF4-FFF2-40B4-BE49-F238E27FC236}">
                <a16:creationId xmlns:a16="http://schemas.microsoft.com/office/drawing/2014/main" id="{77E70FBC-D7E7-DCC6-3207-8DE0345C6F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 t="60407" r="-561" b="9918"/>
          <a:stretch/>
        </p:blipFill>
        <p:spPr bwMode="auto">
          <a:xfrm>
            <a:off x="2165950" y="3643068"/>
            <a:ext cx="5332832" cy="271759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351509"/>
      </p:ext>
    </p:extLst>
  </p:cSld>
  <p:clrMapOvr>
    <a:masterClrMapping/>
  </p:clrMapOvr>
  <mc:AlternateContent xmlns:mc="http://schemas.openxmlformats.org/markup-compatibility/2006" xmlns:p14="http://schemas.microsoft.com/office/powerpoint/2010/main">
    <mc:Choice Requires="p14">
      <p:transition spd="slow" p14:dur="2000" advTm="72572"/>
    </mc:Choice>
    <mc:Fallback xmlns="">
      <p:transition spd="slow" advTm="7257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366285"/>
            <a:ext cx="7877504" cy="553998"/>
          </a:xfrm>
        </p:spPr>
        <p:txBody>
          <a:bodyPr/>
          <a:lstStyle/>
          <a:p>
            <a:pPr algn="ctr"/>
            <a:r>
              <a:rPr lang="en-GB" sz="3600" dirty="0">
                <a:solidFill>
                  <a:schemeClr val="tx1"/>
                </a:solidFill>
              </a:rPr>
              <a:t>ECG Changes</a:t>
            </a:r>
          </a:p>
        </p:txBody>
      </p:sp>
      <p:pic>
        <p:nvPicPr>
          <p:cNvPr id="2" name="Picture 2" descr="Image result for hyperkalemia ecg">
            <a:extLst>
              <a:ext uri="{FF2B5EF4-FFF2-40B4-BE49-F238E27FC236}">
                <a16:creationId xmlns:a16="http://schemas.microsoft.com/office/drawing/2014/main" id="{F6FD43B0-5E7D-F913-21C6-90F8B94441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11" b="39809"/>
          <a:stretch/>
        </p:blipFill>
        <p:spPr bwMode="auto">
          <a:xfrm>
            <a:off x="1814606" y="920282"/>
            <a:ext cx="5623158" cy="511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118937"/>
      </p:ext>
    </p:extLst>
  </p:cSld>
  <p:clrMapOvr>
    <a:masterClrMapping/>
  </p:clrMapOvr>
  <mc:AlternateContent xmlns:mc="http://schemas.openxmlformats.org/markup-compatibility/2006" xmlns:p14="http://schemas.microsoft.com/office/powerpoint/2010/main">
    <mc:Choice Requires="p14">
      <p:transition spd="slow" p14:dur="2000" advTm="72572"/>
    </mc:Choice>
    <mc:Fallback xmlns="">
      <p:transition spd="slow" advTm="7257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Hypokalaemia</a:t>
            </a:r>
          </a:p>
        </p:txBody>
      </p:sp>
      <p:sp>
        <p:nvSpPr>
          <p:cNvPr id="3" name="Text Placeholder 2"/>
          <p:cNvSpPr>
            <a:spLocks noGrp="1"/>
          </p:cNvSpPr>
          <p:nvPr>
            <p:ph type="body" idx="1"/>
          </p:nvPr>
        </p:nvSpPr>
        <p:spPr/>
        <p:txBody>
          <a:bodyPr>
            <a:noAutofit/>
          </a:bodyPr>
          <a:lstStyle/>
          <a:p>
            <a:r>
              <a:rPr lang="en-GB" u="sng" dirty="0"/>
              <a:t>Signs and Symptoms (typically only when &lt; 3.0 </a:t>
            </a:r>
            <a:r>
              <a:rPr lang="en-GB" u="sng" dirty="0" err="1"/>
              <a:t>mmol</a:t>
            </a:r>
            <a:r>
              <a:rPr lang="en-GB" u="sng" dirty="0"/>
              <a:t>/L)</a:t>
            </a:r>
          </a:p>
        </p:txBody>
      </p:sp>
      <p:sp>
        <p:nvSpPr>
          <p:cNvPr id="4" name="Content Placeholder 3"/>
          <p:cNvSpPr>
            <a:spLocks noGrp="1"/>
          </p:cNvSpPr>
          <p:nvPr>
            <p:ph sz="half" idx="2"/>
          </p:nvPr>
        </p:nvSpPr>
        <p:spPr/>
        <p:txBody>
          <a:bodyPr/>
          <a:lstStyle/>
          <a:p>
            <a:r>
              <a:rPr lang="en-GB" sz="2000" dirty="0"/>
              <a:t>Weakened muscle strength </a:t>
            </a:r>
          </a:p>
          <a:p>
            <a:r>
              <a:rPr lang="en-GB" sz="2000" dirty="0"/>
              <a:t>Muscle aches</a:t>
            </a:r>
          </a:p>
          <a:p>
            <a:r>
              <a:rPr lang="en-GB" sz="2000" dirty="0"/>
              <a:t>Cramps</a:t>
            </a:r>
          </a:p>
          <a:p>
            <a:r>
              <a:rPr lang="en-GB" sz="2000" dirty="0"/>
              <a:t>Palpitations</a:t>
            </a:r>
          </a:p>
          <a:p>
            <a:r>
              <a:rPr lang="en-GB" sz="2000" dirty="0"/>
              <a:t>Abnormal heart rhythms</a:t>
            </a:r>
          </a:p>
          <a:p>
            <a:endParaRPr lang="en-GB" dirty="0"/>
          </a:p>
        </p:txBody>
      </p:sp>
      <p:sp>
        <p:nvSpPr>
          <p:cNvPr id="5" name="Text Placeholder 4"/>
          <p:cNvSpPr>
            <a:spLocks noGrp="1"/>
          </p:cNvSpPr>
          <p:nvPr>
            <p:ph type="body" sz="quarter" idx="3"/>
          </p:nvPr>
        </p:nvSpPr>
        <p:spPr>
          <a:xfrm>
            <a:off x="4653596" y="1156494"/>
            <a:ext cx="4041775" cy="639762"/>
          </a:xfrm>
        </p:spPr>
        <p:txBody>
          <a:bodyPr>
            <a:normAutofit/>
          </a:bodyPr>
          <a:lstStyle/>
          <a:p>
            <a:r>
              <a:rPr lang="en-US" u="sng" dirty="0"/>
              <a:t>Common causes ↓K</a:t>
            </a:r>
            <a:r>
              <a:rPr lang="en-US" u="sng" baseline="30000" dirty="0"/>
              <a:t>+</a:t>
            </a:r>
            <a:endParaRPr lang="en-GB" u="sng" baseline="30000" dirty="0"/>
          </a:p>
        </p:txBody>
      </p:sp>
      <p:sp>
        <p:nvSpPr>
          <p:cNvPr id="6" name="Content Placeholder 5"/>
          <p:cNvSpPr>
            <a:spLocks noGrp="1"/>
          </p:cNvSpPr>
          <p:nvPr>
            <p:ph sz="quarter" idx="4"/>
          </p:nvPr>
        </p:nvSpPr>
        <p:spPr>
          <a:xfrm>
            <a:off x="4653596" y="1829361"/>
            <a:ext cx="4041775" cy="3951288"/>
          </a:xfrm>
        </p:spPr>
        <p:txBody>
          <a:bodyPr>
            <a:normAutofit fontScale="70000" lnSpcReduction="20000"/>
          </a:bodyPr>
          <a:lstStyle/>
          <a:p>
            <a:pPr fontAlgn="t"/>
            <a:r>
              <a:rPr lang="en-US" sz="2600" dirty="0"/>
              <a:t>Excessive fluid loss e.g. burns, D+V</a:t>
            </a:r>
            <a:endParaRPr lang="en-GB" sz="2600" dirty="0"/>
          </a:p>
          <a:p>
            <a:pPr fontAlgn="t"/>
            <a:r>
              <a:rPr lang="en-US" sz="2600" dirty="0"/>
              <a:t>Drain output</a:t>
            </a:r>
            <a:endParaRPr lang="en-GB" sz="2600" dirty="0"/>
          </a:p>
          <a:p>
            <a:pPr fontAlgn="t"/>
            <a:r>
              <a:rPr lang="en-US" sz="2600" dirty="0"/>
              <a:t>High output stoma</a:t>
            </a:r>
            <a:endParaRPr lang="en-GB" sz="2600" dirty="0"/>
          </a:p>
          <a:p>
            <a:pPr fontAlgn="t"/>
            <a:r>
              <a:rPr lang="en-GB" sz="2600" dirty="0"/>
              <a:t>↓</a:t>
            </a:r>
            <a:r>
              <a:rPr lang="en-US" sz="2600" dirty="0"/>
              <a:t> Mg2+</a:t>
            </a:r>
            <a:endParaRPr lang="en-GB" sz="2600" dirty="0"/>
          </a:p>
          <a:p>
            <a:pPr fontAlgn="t"/>
            <a:r>
              <a:rPr lang="en-US" sz="2600" dirty="0"/>
              <a:t>Re-feeding syndrome</a:t>
            </a:r>
            <a:endParaRPr lang="en-GB" sz="2600" dirty="0"/>
          </a:p>
          <a:p>
            <a:pPr fontAlgn="t"/>
            <a:r>
              <a:rPr lang="en-US" sz="2600" dirty="0"/>
              <a:t>Medications</a:t>
            </a:r>
            <a:endParaRPr lang="en-GB" sz="2600" dirty="0"/>
          </a:p>
          <a:p>
            <a:pPr lvl="1"/>
            <a:r>
              <a:rPr lang="en-US" sz="2300" dirty="0"/>
              <a:t>Diuretics (loop and thiazide-like)</a:t>
            </a:r>
            <a:endParaRPr lang="en-GB" sz="2300" dirty="0"/>
          </a:p>
          <a:p>
            <a:pPr lvl="1"/>
            <a:r>
              <a:rPr lang="en-US" sz="2300" dirty="0"/>
              <a:t>Laxative abuse</a:t>
            </a:r>
            <a:endParaRPr lang="en-GB" sz="2300" dirty="0"/>
          </a:p>
          <a:p>
            <a:pPr lvl="1"/>
            <a:r>
              <a:rPr lang="en-US" sz="2300" dirty="0"/>
              <a:t>Corticosteroids</a:t>
            </a:r>
            <a:endParaRPr lang="en-GB" sz="2300" dirty="0"/>
          </a:p>
          <a:p>
            <a:pPr lvl="1" fontAlgn="t"/>
            <a:r>
              <a:rPr lang="en-US" sz="2300" dirty="0"/>
              <a:t>Salbutamol (</a:t>
            </a:r>
            <a:r>
              <a:rPr lang="en-US" sz="2300" dirty="0" err="1"/>
              <a:t>esp</a:t>
            </a:r>
            <a:r>
              <a:rPr lang="en-US" sz="2300" dirty="0"/>
              <a:t> repeated </a:t>
            </a:r>
            <a:r>
              <a:rPr lang="en-US" sz="2300" dirty="0" err="1"/>
              <a:t>nebulisers</a:t>
            </a:r>
            <a:r>
              <a:rPr lang="en-US" sz="2300" dirty="0"/>
              <a:t>)</a:t>
            </a:r>
            <a:endParaRPr lang="en-GB" sz="2300" dirty="0"/>
          </a:p>
          <a:p>
            <a:pPr lvl="1"/>
            <a:r>
              <a:rPr lang="en-US" sz="2300" dirty="0"/>
              <a:t>Insulin infusions</a:t>
            </a:r>
            <a:endParaRPr lang="en-GB" sz="2300" dirty="0"/>
          </a:p>
          <a:p>
            <a:pPr lvl="1" fontAlgn="t"/>
            <a:r>
              <a:rPr lang="en-US" sz="2300" dirty="0"/>
              <a:t>Amphotericin</a:t>
            </a:r>
            <a:endParaRPr lang="en-GB" sz="2300" dirty="0"/>
          </a:p>
          <a:p>
            <a:pPr lvl="1" fontAlgn="t"/>
            <a:r>
              <a:rPr lang="en-US" sz="2300" dirty="0"/>
              <a:t>And others…</a:t>
            </a:r>
            <a:endParaRPr lang="en-GB" sz="2300" dirty="0"/>
          </a:p>
          <a:p>
            <a:endParaRPr lang="en-GB" dirty="0"/>
          </a:p>
        </p:txBody>
      </p:sp>
      <p:pic>
        <p:nvPicPr>
          <p:cNvPr id="8" name="Picture 7">
            <a:extLst>
              <a:ext uri="{FF2B5EF4-FFF2-40B4-BE49-F238E27FC236}">
                <a16:creationId xmlns:a16="http://schemas.microsoft.com/office/drawing/2014/main" id="{C57E9136-B9BE-C745-B0A6-C99F27ACC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3" y="4149080"/>
            <a:ext cx="4752528" cy="2398241"/>
          </a:xfrm>
          <a:prstGeom prst="rect">
            <a:avLst/>
          </a:prstGeom>
        </p:spPr>
      </p:pic>
    </p:spTree>
    <p:extLst>
      <p:ext uri="{BB962C8B-B14F-4D97-AF65-F5344CB8AC3E}">
        <p14:creationId xmlns:p14="http://schemas.microsoft.com/office/powerpoint/2010/main" val="683915133"/>
      </p:ext>
    </p:extLst>
  </p:cSld>
  <p:clrMapOvr>
    <a:masterClrMapping/>
  </p:clrMapOvr>
  <mc:AlternateContent xmlns:mc="http://schemas.openxmlformats.org/markup-compatibility/2006" xmlns:p14="http://schemas.microsoft.com/office/powerpoint/2010/main">
    <mc:Choice Requires="p14">
      <p:transition spd="slow" p14:dur="2000" advTm="54951"/>
    </mc:Choice>
    <mc:Fallback xmlns="">
      <p:transition spd="slow" advTm="549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94E42D-2D0C-3562-8274-A4DEFF5E73FC}"/>
              </a:ext>
            </a:extLst>
          </p:cNvPr>
          <p:cNvSpPr>
            <a:spLocks noGrp="1"/>
          </p:cNvSpPr>
          <p:nvPr>
            <p:ph type="body" sz="quarter" idx="11"/>
          </p:nvPr>
        </p:nvSpPr>
        <p:spPr>
          <a:xfrm>
            <a:off x="762000" y="2830660"/>
            <a:ext cx="7458075" cy="2585323"/>
          </a:xfrm>
        </p:spPr>
        <p:txBody>
          <a:bodyPr/>
          <a:lstStyle/>
          <a:p>
            <a:pPr marL="457200" indent="-457200">
              <a:buFont typeface="Arial" panose="020B0604020202020204" pitchFamily="34" charset="0"/>
              <a:buChar char="•"/>
            </a:pPr>
            <a:r>
              <a:rPr lang="en-GB" dirty="0"/>
              <a:t>Review Electrolyte balance and regulation</a:t>
            </a:r>
          </a:p>
          <a:p>
            <a:pPr marL="457200" indent="-457200">
              <a:buFont typeface="Arial" panose="020B0604020202020204" pitchFamily="34" charset="0"/>
              <a:buChar char="•"/>
            </a:pPr>
            <a:r>
              <a:rPr lang="en-GB" dirty="0"/>
              <a:t>Overview of Electrolyte Management</a:t>
            </a:r>
          </a:p>
          <a:p>
            <a:pPr marL="457200" indent="-457200">
              <a:buFont typeface="Arial" panose="020B0604020202020204" pitchFamily="34" charset="0"/>
              <a:buChar char="•"/>
            </a:pPr>
            <a:r>
              <a:rPr lang="en-GB" dirty="0"/>
              <a:t>Scenario Questions</a:t>
            </a:r>
          </a:p>
          <a:p>
            <a:pPr marL="457200" indent="-457200">
              <a:buFont typeface="Arial" panose="020B0604020202020204" pitchFamily="34" charset="0"/>
              <a:buChar char="•"/>
            </a:pPr>
            <a:endParaRPr lang="en-GB" dirty="0"/>
          </a:p>
        </p:txBody>
      </p:sp>
      <p:sp>
        <p:nvSpPr>
          <p:cNvPr id="4" name="Title 3">
            <a:extLst>
              <a:ext uri="{FF2B5EF4-FFF2-40B4-BE49-F238E27FC236}">
                <a16:creationId xmlns:a16="http://schemas.microsoft.com/office/drawing/2014/main" id="{21635AAC-C6DC-6E73-88DE-7A24994BE929}"/>
              </a:ext>
            </a:extLst>
          </p:cNvPr>
          <p:cNvSpPr>
            <a:spLocks noGrp="1"/>
          </p:cNvSpPr>
          <p:nvPr>
            <p:ph type="title"/>
          </p:nvPr>
        </p:nvSpPr>
        <p:spPr/>
        <p:txBody>
          <a:bodyPr/>
          <a:lstStyle/>
          <a:p>
            <a:r>
              <a:rPr lang="en-GB" dirty="0">
                <a:solidFill>
                  <a:schemeClr val="tx2"/>
                </a:solidFill>
              </a:rPr>
              <a:t>Learning Objectives:</a:t>
            </a:r>
          </a:p>
        </p:txBody>
      </p:sp>
    </p:spTree>
    <p:extLst>
      <p:ext uri="{BB962C8B-B14F-4D97-AF65-F5344CB8AC3E}">
        <p14:creationId xmlns:p14="http://schemas.microsoft.com/office/powerpoint/2010/main" val="173305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947430"/>
            <a:ext cx="7877504" cy="538609"/>
          </a:xfrm>
        </p:spPr>
        <p:txBody>
          <a:bodyPr/>
          <a:lstStyle/>
          <a:p>
            <a:pPr algn="ctr"/>
            <a:r>
              <a:rPr lang="en-GB" sz="3500" b="1" dirty="0">
                <a:solidFill>
                  <a:schemeClr val="tx1"/>
                </a:solidFill>
              </a:rPr>
              <a:t>Prescribing scenario </a:t>
            </a:r>
            <a:r>
              <a:rPr lang="en-GB" sz="3500" dirty="0">
                <a:solidFill>
                  <a:schemeClr val="tx1"/>
                </a:solidFill>
              </a:rPr>
              <a:t>2 (part 1)</a:t>
            </a:r>
            <a:endParaRPr lang="en-US" sz="3500" dirty="0">
              <a:solidFill>
                <a:schemeClr val="tx1"/>
              </a:solidFill>
            </a:endParaRP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640450" y="1628800"/>
            <a:ext cx="7881250" cy="4278094"/>
          </a:xfrm>
        </p:spPr>
        <p:txBody>
          <a:bodyPr/>
          <a:lstStyle/>
          <a:p>
            <a:pPr marL="0" indent="0">
              <a:buNone/>
            </a:pPr>
            <a:r>
              <a:rPr lang="en-GB" sz="2000" b="1" dirty="0"/>
              <a:t>Case presentation  </a:t>
            </a:r>
          </a:p>
          <a:p>
            <a:pPr marL="0" indent="0">
              <a:buNone/>
            </a:pPr>
            <a:r>
              <a:rPr lang="en-GB" sz="2000" dirty="0"/>
              <a:t>65 year old male, NKDA</a:t>
            </a:r>
          </a:p>
          <a:p>
            <a:pPr marL="0" indent="0">
              <a:buNone/>
            </a:pPr>
            <a:r>
              <a:rPr lang="en-GB" sz="2000" dirty="0"/>
              <a:t>Currently a Cardiology inpatient, admitted with pulmonary oedema and has been receiving IV furosemide 80mg twice daily.</a:t>
            </a:r>
          </a:p>
          <a:p>
            <a:pPr marL="0" indent="0">
              <a:buNone/>
            </a:pPr>
            <a:endParaRPr lang="en-GB" sz="2000" dirty="0"/>
          </a:p>
          <a:p>
            <a:pPr marL="0" indent="0">
              <a:buNone/>
            </a:pPr>
            <a:r>
              <a:rPr lang="en-GB" sz="2000" b="1" dirty="0"/>
              <a:t>Investigations</a:t>
            </a:r>
          </a:p>
          <a:p>
            <a:pPr marL="0" indent="0">
              <a:buNone/>
            </a:pPr>
            <a:r>
              <a:rPr lang="en-GB" sz="2000" dirty="0"/>
              <a:t>Na</a:t>
            </a:r>
            <a:r>
              <a:rPr lang="en-GB" sz="2000" baseline="30000" dirty="0"/>
              <a:t>+</a:t>
            </a:r>
            <a:r>
              <a:rPr lang="en-GB" sz="2000" dirty="0"/>
              <a:t> 139 mmol/L (137–144), K</a:t>
            </a:r>
            <a:r>
              <a:rPr lang="en-GB" sz="2000" baseline="30000" dirty="0"/>
              <a:t>+</a:t>
            </a:r>
            <a:r>
              <a:rPr lang="en-GB" sz="2000" dirty="0"/>
              <a:t> 3.2 mmol/L (3.5–5.3), creatinine 104 </a:t>
            </a:r>
            <a:r>
              <a:rPr lang="el-GR" sz="2000" dirty="0"/>
              <a:t>μ</a:t>
            </a:r>
            <a:r>
              <a:rPr lang="en-GB" sz="2000" dirty="0"/>
              <a:t>mol/L (60–110)</a:t>
            </a:r>
          </a:p>
          <a:p>
            <a:pPr marL="0" indent="0">
              <a:buNone/>
            </a:pPr>
            <a:r>
              <a:rPr lang="en-GB" sz="2000" dirty="0"/>
              <a:t>ECG normal</a:t>
            </a:r>
          </a:p>
          <a:p>
            <a:pPr marL="0" indent="0">
              <a:buNone/>
            </a:pPr>
            <a:endParaRPr lang="en-GB" sz="2000" dirty="0"/>
          </a:p>
          <a:p>
            <a:pPr marL="0" indent="0">
              <a:buNone/>
            </a:pPr>
            <a:r>
              <a:rPr lang="en-GB" sz="2000" dirty="0">
                <a:solidFill>
                  <a:srgbClr val="C00000"/>
                </a:solidFill>
              </a:rPr>
              <a:t>Questions: </a:t>
            </a:r>
          </a:p>
          <a:p>
            <a:pPr marL="342900" indent="-342900">
              <a:buFont typeface="Arial" panose="020B0604020202020204" pitchFamily="34" charset="0"/>
              <a:buChar char="•"/>
            </a:pPr>
            <a:r>
              <a:rPr lang="en-GB" sz="2000" dirty="0">
                <a:solidFill>
                  <a:srgbClr val="C00000"/>
                </a:solidFill>
              </a:rPr>
              <a:t>What is likely to be causing his hypokalaemia?</a:t>
            </a:r>
          </a:p>
          <a:p>
            <a:pPr marL="342900" indent="-342900">
              <a:buFont typeface="Arial" panose="020B0604020202020204" pitchFamily="34" charset="0"/>
              <a:buChar char="•"/>
            </a:pPr>
            <a:r>
              <a:rPr lang="en-GB" sz="2000" dirty="0">
                <a:solidFill>
                  <a:srgbClr val="C00000"/>
                </a:solidFill>
              </a:rPr>
              <a:t>What treatments would you prescribe for his hypokalaemia?</a:t>
            </a:r>
          </a:p>
          <a:p>
            <a:endParaRPr lang="en-US" dirty="0"/>
          </a:p>
        </p:txBody>
      </p:sp>
    </p:spTree>
    <p:extLst>
      <p:ext uri="{BB962C8B-B14F-4D97-AF65-F5344CB8AC3E}">
        <p14:creationId xmlns:p14="http://schemas.microsoft.com/office/powerpoint/2010/main" val="2519502844"/>
      </p:ext>
    </p:extLst>
  </p:cSld>
  <p:clrMapOvr>
    <a:masterClrMapping/>
  </p:clrMapOvr>
  <mc:AlternateContent xmlns:mc="http://schemas.openxmlformats.org/markup-compatibility/2006" xmlns:p14="http://schemas.microsoft.com/office/powerpoint/2010/main">
    <mc:Choice Requires="p14">
      <p:transition spd="slow" p14:dur="2000" advTm="85925"/>
    </mc:Choice>
    <mc:Fallback xmlns="">
      <p:transition spd="slow" advTm="8592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947430"/>
            <a:ext cx="7877504" cy="538609"/>
          </a:xfrm>
        </p:spPr>
        <p:txBody>
          <a:bodyPr/>
          <a:lstStyle/>
          <a:p>
            <a:pPr algn="ctr"/>
            <a:r>
              <a:rPr lang="en-GB" sz="3500" b="1" dirty="0">
                <a:solidFill>
                  <a:schemeClr val="tx1"/>
                </a:solidFill>
              </a:rPr>
              <a:t>Prescribing scenario </a:t>
            </a:r>
            <a:r>
              <a:rPr lang="en-GB" sz="3500" dirty="0">
                <a:solidFill>
                  <a:schemeClr val="tx1"/>
                </a:solidFill>
              </a:rPr>
              <a:t>2 (part 1)</a:t>
            </a:r>
            <a:endParaRPr lang="en-US" sz="3500" dirty="0">
              <a:solidFill>
                <a:schemeClr val="tx1"/>
              </a:solidFill>
            </a:endParaRP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640450" y="1628800"/>
            <a:ext cx="7881250" cy="3477875"/>
          </a:xfrm>
        </p:spPr>
        <p:txBody>
          <a:bodyPr/>
          <a:lstStyle/>
          <a:p>
            <a:pPr marL="0" indent="0">
              <a:buNone/>
            </a:pPr>
            <a:r>
              <a:rPr lang="en-GB" sz="2600" b="1" dirty="0">
                <a:latin typeface="Arial" panose="020B0604020202020204" pitchFamily="34" charset="0"/>
                <a:cs typeface="Arial" panose="020B0604020202020204" pitchFamily="34" charset="0"/>
              </a:rPr>
              <a:t>Likely cause:</a:t>
            </a:r>
          </a:p>
          <a:p>
            <a:pPr marL="342900" indent="-342900">
              <a:buFont typeface="Arial" panose="020B0604020202020204" pitchFamily="34" charset="0"/>
              <a:buChar char="•"/>
            </a:pPr>
            <a:r>
              <a:rPr lang="en-GB" sz="2600" dirty="0">
                <a:latin typeface="Arial" panose="020B0604020202020204" pitchFamily="34" charset="0"/>
                <a:cs typeface="Arial" panose="020B0604020202020204" pitchFamily="34" charset="0"/>
              </a:rPr>
              <a:t>Furosemide – loop diuretic. Causes electrolyte imbalances incl. hypokalaemia</a:t>
            </a:r>
          </a:p>
          <a:p>
            <a:pPr marL="342900" indent="-342900">
              <a:buFont typeface="Arial" panose="020B0604020202020204" pitchFamily="34" charset="0"/>
              <a:buChar char="•"/>
            </a:pPr>
            <a:r>
              <a:rPr lang="en-GB" sz="2600" dirty="0">
                <a:latin typeface="Arial" panose="020B0604020202020204" pitchFamily="34" charset="0"/>
                <a:cs typeface="Arial" panose="020B0604020202020204" pitchFamily="34" charset="0"/>
              </a:rPr>
              <a:t>Liaise with cardiology for furosemide to be held.</a:t>
            </a:r>
          </a:p>
          <a:p>
            <a:endParaRPr lang="en-GB" sz="2600" dirty="0">
              <a:latin typeface="Arial" panose="020B0604020202020204" pitchFamily="34" charset="0"/>
              <a:cs typeface="Arial" panose="020B0604020202020204" pitchFamily="34" charset="0"/>
            </a:endParaRPr>
          </a:p>
          <a:p>
            <a:pPr marL="0" indent="0">
              <a:buNone/>
            </a:pPr>
            <a:r>
              <a:rPr lang="en-GB" sz="2600" b="1" dirty="0">
                <a:latin typeface="Arial" panose="020B0604020202020204" pitchFamily="34" charset="0"/>
                <a:cs typeface="Arial" panose="020B0604020202020204" pitchFamily="34" charset="0"/>
              </a:rPr>
              <a:t>Treatment:</a:t>
            </a:r>
          </a:p>
          <a:p>
            <a:pPr marL="342900" indent="-342900">
              <a:buFont typeface="Arial" panose="020B0604020202020204" pitchFamily="34" charset="0"/>
              <a:buChar char="•"/>
            </a:pPr>
            <a:r>
              <a:rPr lang="en-GB" sz="2600" dirty="0">
                <a:latin typeface="Arial" panose="020B0604020202020204" pitchFamily="34" charset="0"/>
                <a:cs typeface="Arial" panose="020B0604020202020204" pitchFamily="34" charset="0"/>
              </a:rPr>
              <a:t>Sando K (oral effervescent tablets) 2 tabs TDS</a:t>
            </a:r>
          </a:p>
          <a:p>
            <a:pPr marL="342900" indent="-342900">
              <a:buFont typeface="Arial" panose="020B0604020202020204" pitchFamily="34" charset="0"/>
              <a:buChar char="•"/>
            </a:pPr>
            <a:r>
              <a:rPr lang="en-GB" sz="2600" dirty="0">
                <a:latin typeface="Arial" panose="020B0604020202020204" pitchFamily="34" charset="0"/>
                <a:cs typeface="Arial" panose="020B0604020202020204" pitchFamily="34" charset="0"/>
              </a:rPr>
              <a:t>Monitor K+ daily.</a:t>
            </a:r>
          </a:p>
          <a:p>
            <a:endParaRPr lang="en-US" dirty="0"/>
          </a:p>
        </p:txBody>
      </p:sp>
    </p:spTree>
    <p:extLst>
      <p:ext uri="{BB962C8B-B14F-4D97-AF65-F5344CB8AC3E}">
        <p14:creationId xmlns:p14="http://schemas.microsoft.com/office/powerpoint/2010/main" val="4158929158"/>
      </p:ext>
    </p:extLst>
  </p:cSld>
  <p:clrMapOvr>
    <a:masterClrMapping/>
  </p:clrMapOvr>
  <mc:AlternateContent xmlns:mc="http://schemas.openxmlformats.org/markup-compatibility/2006" xmlns:p14="http://schemas.microsoft.com/office/powerpoint/2010/main">
    <mc:Choice Requires="p14">
      <p:transition spd="slow" p14:dur="2000" advTm="85925"/>
    </mc:Choice>
    <mc:Fallback xmlns="">
      <p:transition spd="slow" advTm="8592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9795"/>
            <a:ext cx="7877504" cy="538609"/>
          </a:xfrm>
        </p:spPr>
        <p:txBody>
          <a:bodyPr/>
          <a:lstStyle/>
          <a:p>
            <a:pPr algn="ctr"/>
            <a:r>
              <a:rPr lang="en-GB" sz="3500" b="1" dirty="0">
                <a:solidFill>
                  <a:schemeClr val="tx1"/>
                </a:solidFill>
              </a:rPr>
              <a:t>Prescribing scenario 2 (part 2)</a:t>
            </a:r>
            <a:endParaRPr lang="en-US" sz="3500" dirty="0">
              <a:solidFill>
                <a:schemeClr val="tx1"/>
              </a:solidFill>
            </a:endParaRP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640450" y="1628800"/>
            <a:ext cx="7881250" cy="4585871"/>
          </a:xfrm>
        </p:spPr>
        <p:txBody>
          <a:bodyPr/>
          <a:lstStyle/>
          <a:p>
            <a:pPr marL="0" indent="0">
              <a:buNone/>
            </a:pPr>
            <a:r>
              <a:rPr lang="en-GB" sz="2000" b="1" dirty="0"/>
              <a:t>Case presentation  </a:t>
            </a:r>
          </a:p>
          <a:p>
            <a:pPr marL="0" indent="0">
              <a:buNone/>
            </a:pPr>
            <a:r>
              <a:rPr lang="en-GB" sz="2000" dirty="0"/>
              <a:t>65 year old female, NKDA</a:t>
            </a:r>
          </a:p>
          <a:p>
            <a:pPr marL="0" indent="0">
              <a:buNone/>
            </a:pPr>
            <a:r>
              <a:rPr lang="en-GB" sz="2000" dirty="0"/>
              <a:t>Brought to the Emergency Department with significant weakness and lethargy. </a:t>
            </a:r>
            <a:r>
              <a:rPr lang="en-GB" sz="2000" b="1" dirty="0"/>
              <a:t>PMH. </a:t>
            </a:r>
            <a:r>
              <a:rPr lang="en-GB" sz="2000" dirty="0"/>
              <a:t>Hypertension. </a:t>
            </a:r>
            <a:r>
              <a:rPr lang="en-GB" sz="2000" b="1" dirty="0"/>
              <a:t>DH.</a:t>
            </a:r>
            <a:r>
              <a:rPr lang="en-GB" sz="2000" dirty="0"/>
              <a:t> Amlodipine 10mg once daily, Indapamide 2.5mg once daily</a:t>
            </a:r>
          </a:p>
          <a:p>
            <a:pPr marL="0" indent="0">
              <a:buNone/>
            </a:pPr>
            <a:endParaRPr lang="en-GB" sz="2000" dirty="0"/>
          </a:p>
          <a:p>
            <a:pPr marL="0" indent="0">
              <a:buNone/>
            </a:pPr>
            <a:r>
              <a:rPr lang="en-GB" sz="2000" b="1" dirty="0"/>
              <a:t>Investigations</a:t>
            </a:r>
          </a:p>
          <a:p>
            <a:pPr marL="0" indent="0">
              <a:buNone/>
            </a:pPr>
            <a:r>
              <a:rPr lang="en-GB" sz="2000" dirty="0"/>
              <a:t>Na+ 139 mmol/L (137–144), K+ 2.6 mmol/L (3.5–5.3), creatinine 104 </a:t>
            </a:r>
            <a:r>
              <a:rPr lang="el-GR" sz="2000" dirty="0"/>
              <a:t>μ</a:t>
            </a:r>
            <a:r>
              <a:rPr lang="en-GB" sz="2000" dirty="0"/>
              <a:t>mol/L (60–110)</a:t>
            </a:r>
          </a:p>
          <a:p>
            <a:pPr marL="0" indent="0">
              <a:buNone/>
            </a:pPr>
            <a:endParaRPr lang="en-GB" sz="2000" dirty="0"/>
          </a:p>
          <a:p>
            <a:pPr marL="0" indent="0">
              <a:buNone/>
            </a:pPr>
            <a:r>
              <a:rPr lang="en-GB" sz="2000" dirty="0">
                <a:solidFill>
                  <a:srgbClr val="C00000"/>
                </a:solidFill>
              </a:rPr>
              <a:t>Questions: </a:t>
            </a:r>
          </a:p>
          <a:p>
            <a:pPr marL="342900" indent="-342900">
              <a:buFont typeface="Arial" panose="020B0604020202020204" pitchFamily="34" charset="0"/>
              <a:buChar char="•"/>
            </a:pPr>
            <a:r>
              <a:rPr lang="en-GB" sz="2000" dirty="0">
                <a:solidFill>
                  <a:srgbClr val="C00000"/>
                </a:solidFill>
              </a:rPr>
              <a:t>What reference sources would you use?</a:t>
            </a:r>
          </a:p>
          <a:p>
            <a:pPr marL="342900" indent="-342900">
              <a:buFont typeface="Arial" panose="020B0604020202020204" pitchFamily="34" charset="0"/>
              <a:buChar char="•"/>
            </a:pPr>
            <a:r>
              <a:rPr lang="en-GB" sz="2000" dirty="0">
                <a:solidFill>
                  <a:srgbClr val="C00000"/>
                </a:solidFill>
              </a:rPr>
              <a:t>What would the monitoring requirements be?</a:t>
            </a:r>
          </a:p>
          <a:p>
            <a:pPr marL="342900" indent="-342900">
              <a:buFont typeface="Arial" panose="020B0604020202020204" pitchFamily="34" charset="0"/>
              <a:buChar char="•"/>
            </a:pPr>
            <a:r>
              <a:rPr lang="en-GB" sz="2000" dirty="0">
                <a:solidFill>
                  <a:srgbClr val="C00000"/>
                </a:solidFill>
              </a:rPr>
              <a:t>What treatments would you prescribe for her hypokalaemia?</a:t>
            </a:r>
          </a:p>
          <a:p>
            <a:endParaRPr lang="en-US" dirty="0"/>
          </a:p>
        </p:txBody>
      </p:sp>
    </p:spTree>
    <p:extLst>
      <p:ext uri="{BB962C8B-B14F-4D97-AF65-F5344CB8AC3E}">
        <p14:creationId xmlns:p14="http://schemas.microsoft.com/office/powerpoint/2010/main" val="3308870896"/>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9795"/>
            <a:ext cx="7877504" cy="538609"/>
          </a:xfrm>
        </p:spPr>
        <p:txBody>
          <a:bodyPr/>
          <a:lstStyle/>
          <a:p>
            <a:pPr algn="ctr"/>
            <a:r>
              <a:rPr lang="en-GB" sz="3500" b="1" dirty="0">
                <a:solidFill>
                  <a:schemeClr val="tx1"/>
                </a:solidFill>
              </a:rPr>
              <a:t>Prescribing scenario 2 (part 2)</a:t>
            </a:r>
            <a:endParaRPr lang="en-US" sz="3500" dirty="0">
              <a:solidFill>
                <a:schemeClr val="tx1"/>
              </a:solidFill>
            </a:endParaRP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640450" y="1628800"/>
            <a:ext cx="7881250" cy="2585323"/>
          </a:xfrm>
        </p:spPr>
        <p:txBody>
          <a:bodyPr/>
          <a:lstStyle/>
          <a:p>
            <a:pPr marL="342900" indent="-342900">
              <a:buFont typeface="Arial" panose="020B0604020202020204" pitchFamily="34" charset="0"/>
              <a:buChar char="•"/>
            </a:pPr>
            <a:r>
              <a:rPr lang="en-US" sz="2400" dirty="0"/>
              <a:t>As K+=2.6, an IV preparation is now necessary</a:t>
            </a:r>
          </a:p>
          <a:p>
            <a:pPr marL="342900" indent="-342900">
              <a:buFont typeface="Arial" panose="020B0604020202020204" pitchFamily="34" charset="0"/>
              <a:buChar char="•"/>
            </a:pPr>
            <a:r>
              <a:rPr lang="en-US" sz="2400" dirty="0"/>
              <a:t>Check Medusa/IV Monograph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0.9% Sodium Chloride with 40mmol Potassium Chloride (sometimes written as 0.3% Potassium) 1L over 4 hours</a:t>
            </a:r>
          </a:p>
          <a:p>
            <a:pPr marL="342900" indent="-342900">
              <a:buFont typeface="Arial" panose="020B0604020202020204" pitchFamily="34" charset="0"/>
              <a:buChar char="•"/>
            </a:pPr>
            <a:r>
              <a:rPr lang="en-US" sz="2400" dirty="0"/>
              <a:t>Hold thiazide-like diuretic</a:t>
            </a:r>
          </a:p>
        </p:txBody>
      </p:sp>
    </p:spTree>
    <p:extLst>
      <p:ext uri="{BB962C8B-B14F-4D97-AF65-F5344CB8AC3E}">
        <p14:creationId xmlns:p14="http://schemas.microsoft.com/office/powerpoint/2010/main" val="3262484331"/>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9795"/>
            <a:ext cx="7877504" cy="538609"/>
          </a:xfrm>
        </p:spPr>
        <p:txBody>
          <a:bodyPr/>
          <a:lstStyle/>
          <a:p>
            <a:pPr algn="ctr"/>
            <a:r>
              <a:rPr lang="en-GB" sz="3500" b="1" dirty="0">
                <a:solidFill>
                  <a:schemeClr val="tx1"/>
                </a:solidFill>
              </a:rPr>
              <a:t>Potassium (IV) Rules</a:t>
            </a:r>
            <a:endParaRPr lang="en-US" sz="3500" dirty="0">
              <a:solidFill>
                <a:schemeClr val="tx1"/>
              </a:solidFill>
            </a:endParaRP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640450" y="1628800"/>
            <a:ext cx="7881250" cy="3754874"/>
          </a:xfrm>
        </p:spPr>
        <p:txBody>
          <a:bodyPr/>
          <a:lstStyle/>
          <a:p>
            <a:r>
              <a:rPr lang="en-GB" sz="2000" dirty="0">
                <a:latin typeface="Arial" panose="020B0604020202020204" pitchFamily="34" charset="0"/>
                <a:cs typeface="Arial" panose="020B0604020202020204" pitchFamily="34" charset="0"/>
              </a:rPr>
              <a:t>On general wards</a:t>
            </a:r>
          </a:p>
          <a:p>
            <a:pPr lvl="1"/>
            <a:r>
              <a:rPr lang="en-GB" sz="2000" dirty="0">
                <a:latin typeface="Arial" panose="020B0604020202020204" pitchFamily="34" charset="0"/>
                <a:cs typeface="Arial" panose="020B0604020202020204" pitchFamily="34" charset="0"/>
              </a:rPr>
              <a:t>Max rate for adults is 10mmols/hour</a:t>
            </a:r>
          </a:p>
          <a:p>
            <a:pPr lvl="1"/>
            <a:r>
              <a:rPr lang="en-GB" sz="2000" dirty="0">
                <a:latin typeface="Arial" panose="020B0604020202020204" pitchFamily="34" charset="0"/>
                <a:cs typeface="Arial" panose="020B0604020202020204" pitchFamily="34" charset="0"/>
              </a:rPr>
              <a:t>Max concentration in bag is 40mmol/L via peripheral line </a:t>
            </a:r>
          </a:p>
          <a:p>
            <a:pPr lvl="1"/>
            <a:r>
              <a:rPr lang="en-GB" sz="2000" dirty="0">
                <a:latin typeface="Arial" panose="020B0604020202020204" pitchFamily="34" charset="0"/>
                <a:cs typeface="Arial" panose="020B0604020202020204" pitchFamily="34" charset="0"/>
              </a:rPr>
              <a:t>Use ready-made solutions - NOT Concentrated Potassium vials</a:t>
            </a:r>
          </a:p>
          <a:p>
            <a:pPr lvl="1"/>
            <a:r>
              <a:rPr lang="en-GB" sz="2000" dirty="0">
                <a:latin typeface="Arial" panose="020B0604020202020204" pitchFamily="34" charset="0"/>
                <a:cs typeface="Arial" panose="020B0604020202020204" pitchFamily="34" charset="0"/>
              </a:rPr>
              <a:t>Higher concentrations used on ITU only via central line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Things to consider when replacing Potassium</a:t>
            </a:r>
          </a:p>
          <a:p>
            <a:pPr lvl="1"/>
            <a:r>
              <a:rPr lang="en-GB" sz="2000" dirty="0">
                <a:latin typeface="Arial" panose="020B0604020202020204" pitchFamily="34" charset="0"/>
                <a:cs typeface="Arial" panose="020B0604020202020204" pitchFamily="34" charset="0"/>
              </a:rPr>
              <a:t>Use Sodium Chloride + Potassium Chloride</a:t>
            </a:r>
          </a:p>
          <a:p>
            <a:pPr lvl="1"/>
            <a:r>
              <a:rPr lang="en-GB" sz="2000" dirty="0">
                <a:latin typeface="Arial" panose="020B0604020202020204" pitchFamily="34" charset="0"/>
                <a:cs typeface="Arial" panose="020B0604020202020204" pitchFamily="34" charset="0"/>
              </a:rPr>
              <a:t>Review need for other drugs that decrease potassium e.g. salbutamol, aminophylline, diuretics, mineralocorticoids and glucocorticoids </a:t>
            </a:r>
          </a:p>
        </p:txBody>
      </p:sp>
    </p:spTree>
    <p:extLst>
      <p:ext uri="{BB962C8B-B14F-4D97-AF65-F5344CB8AC3E}">
        <p14:creationId xmlns:p14="http://schemas.microsoft.com/office/powerpoint/2010/main" val="1637457331"/>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9795"/>
            <a:ext cx="7877504" cy="538609"/>
          </a:xfrm>
        </p:spPr>
        <p:txBody>
          <a:bodyPr/>
          <a:lstStyle/>
          <a:p>
            <a:pPr algn="ctr"/>
            <a:r>
              <a:rPr lang="en-GB" sz="3500" b="1" dirty="0">
                <a:solidFill>
                  <a:schemeClr val="tx1"/>
                </a:solidFill>
              </a:rPr>
              <a:t>Units</a:t>
            </a:r>
            <a:endParaRPr lang="en-US" sz="3500" dirty="0">
              <a:solidFill>
                <a:schemeClr val="tx1"/>
              </a:solidFill>
            </a:endParaRP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640450" y="1628800"/>
            <a:ext cx="4075566" cy="3077766"/>
          </a:xfrm>
        </p:spPr>
        <p:txBody>
          <a:bodyPr/>
          <a:lstStyle/>
          <a:p>
            <a:pPr marL="0" indent="0">
              <a:buNone/>
            </a:pPr>
            <a:r>
              <a:rPr lang="en-GB" sz="2000" dirty="0"/>
              <a:t>Understand difference between units</a:t>
            </a:r>
          </a:p>
          <a:p>
            <a:pPr marL="0" indent="0">
              <a:buNone/>
            </a:pPr>
            <a:endParaRPr lang="en-GB" sz="2000" dirty="0"/>
          </a:p>
          <a:p>
            <a:pPr marL="0" indent="0">
              <a:buNone/>
            </a:pPr>
            <a:r>
              <a:rPr lang="en-GB" sz="2000" dirty="0"/>
              <a:t>%w/v (weight per volume) equates to g/mL</a:t>
            </a:r>
          </a:p>
          <a:p>
            <a:pPr marL="0" indent="0">
              <a:buNone/>
            </a:pPr>
            <a:r>
              <a:rPr lang="en-GB" sz="2000" dirty="0"/>
              <a:t>Where 100%w/v = 1g/mL</a:t>
            </a:r>
          </a:p>
          <a:p>
            <a:pPr marL="0" indent="0">
              <a:buNone/>
            </a:pPr>
            <a:endParaRPr lang="en-GB" sz="2000" dirty="0"/>
          </a:p>
          <a:p>
            <a:pPr marL="0" indent="0">
              <a:buNone/>
            </a:pPr>
            <a:r>
              <a:rPr lang="en-GB" sz="2000" dirty="0"/>
              <a:t>mM (millimolar)</a:t>
            </a:r>
          </a:p>
          <a:p>
            <a:pPr marL="0" indent="0">
              <a:buNone/>
            </a:pPr>
            <a:r>
              <a:rPr lang="en-GB" sz="2000" dirty="0"/>
              <a:t> = mmol/L</a:t>
            </a:r>
          </a:p>
          <a:p>
            <a:pPr marL="0" indent="0">
              <a:buNone/>
            </a:pPr>
            <a:r>
              <a:rPr lang="en-GB" sz="2000" dirty="0"/>
              <a:t> = mmol in 1000mL</a:t>
            </a:r>
          </a:p>
          <a:p>
            <a:pPr marL="0" indent="0">
              <a:buNone/>
            </a:pPr>
            <a:r>
              <a:rPr lang="en-GB" sz="2000" dirty="0"/>
              <a:t>These terms are based on moles, rather than weight and not directly interchangeable</a:t>
            </a:r>
          </a:p>
        </p:txBody>
      </p:sp>
      <p:pic>
        <p:nvPicPr>
          <p:cNvPr id="2" name="Picture 2" descr="Image result for 0.9% sodium chloride with potassium chloride">
            <a:extLst>
              <a:ext uri="{FF2B5EF4-FFF2-40B4-BE49-F238E27FC236}">
                <a16:creationId xmlns:a16="http://schemas.microsoft.com/office/drawing/2014/main" id="{439E9BD9-B31B-4A4D-4BF0-0EE703640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565449"/>
            <a:ext cx="1915419" cy="39659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580434"/>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34880" cy="1143000"/>
          </a:xfrm>
        </p:spPr>
        <p:txBody>
          <a:bodyPr>
            <a:noAutofit/>
          </a:bodyPr>
          <a:lstStyle/>
          <a:p>
            <a:r>
              <a:rPr lang="en-GB" sz="3600" b="1" dirty="0"/>
              <a:t>Units (%w/v, </a:t>
            </a:r>
            <a:r>
              <a:rPr lang="en-GB" sz="3600" b="1" dirty="0" err="1"/>
              <a:t>mM</a:t>
            </a:r>
            <a:r>
              <a:rPr lang="en-GB" sz="3600" b="1" dirty="0"/>
              <a:t>, </a:t>
            </a:r>
            <a:r>
              <a:rPr lang="en-GB" sz="3600" b="1" dirty="0" err="1"/>
              <a:t>mmol</a:t>
            </a:r>
            <a:r>
              <a:rPr lang="en-GB" sz="3600" b="1" dirty="0"/>
              <a:t> in 1000 mL and </a:t>
            </a:r>
            <a:r>
              <a:rPr lang="en-GB" sz="3600" b="1" dirty="0" err="1"/>
              <a:t>mmol</a:t>
            </a:r>
            <a:r>
              <a:rPr lang="en-GB" sz="3600" b="1" dirty="0"/>
              <a:t>/L)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7690361"/>
              </p:ext>
            </p:extLst>
          </p:nvPr>
        </p:nvGraphicFramePr>
        <p:xfrm>
          <a:off x="395288" y="1651000"/>
          <a:ext cx="4762500" cy="3938239"/>
        </p:xfrm>
        <a:graphic>
          <a:graphicData uri="http://schemas.openxmlformats.org/drawingml/2006/table">
            <a:tbl>
              <a:tblPr firstRow="1" bandRow="1">
                <a:tableStyleId>{5C22544A-7EE6-4342-B048-85BDC9FD1C3A}</a:tableStyleId>
              </a:tblPr>
              <a:tblGrid>
                <a:gridCol w="1587500">
                  <a:extLst>
                    <a:ext uri="{9D8B030D-6E8A-4147-A177-3AD203B41FA5}">
                      <a16:colId xmlns:a16="http://schemas.microsoft.com/office/drawing/2014/main" val="20000"/>
                    </a:ext>
                  </a:extLst>
                </a:gridCol>
                <a:gridCol w="1587500">
                  <a:extLst>
                    <a:ext uri="{9D8B030D-6E8A-4147-A177-3AD203B41FA5}">
                      <a16:colId xmlns:a16="http://schemas.microsoft.com/office/drawing/2014/main" val="20001"/>
                    </a:ext>
                  </a:extLst>
                </a:gridCol>
                <a:gridCol w="1587500">
                  <a:extLst>
                    <a:ext uri="{9D8B030D-6E8A-4147-A177-3AD203B41FA5}">
                      <a16:colId xmlns:a16="http://schemas.microsoft.com/office/drawing/2014/main" val="20002"/>
                    </a:ext>
                  </a:extLst>
                </a:gridCol>
              </a:tblGrid>
              <a:tr h="547603">
                <a:tc>
                  <a:txBody>
                    <a:bodyPr/>
                    <a:lstStyle/>
                    <a:p>
                      <a:pPr algn="ctr"/>
                      <a:r>
                        <a:rPr lang="en-GB" dirty="0"/>
                        <a:t>Solute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%w/v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err="1"/>
                        <a:t>mmol</a:t>
                      </a:r>
                      <a:r>
                        <a:rPr lang="en-GB" dirty="0"/>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7603">
                <a:tc rowSpan="2">
                  <a:txBody>
                    <a:bodyPr/>
                    <a:lstStyle/>
                    <a:p>
                      <a:pPr algn="ctr"/>
                      <a:r>
                        <a:rPr lang="en-GB" dirty="0">
                          <a:solidFill>
                            <a:sysClr val="windowText" lastClr="000000"/>
                          </a:solidFill>
                        </a:rPr>
                        <a:t>Potassium chloride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ysClr val="windowText" lastClr="000000"/>
                          </a:solidFill>
                        </a:rPr>
                        <a:t>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ysClr val="windowText" lastClr="000000"/>
                          </a:solidFill>
                        </a:rPr>
                        <a:t>20 </a:t>
                      </a:r>
                      <a:r>
                        <a:rPr lang="en-GB" dirty="0" err="1">
                          <a:solidFill>
                            <a:sysClr val="windowText" lastClr="000000"/>
                          </a:solidFill>
                        </a:rPr>
                        <a:t>mmol</a:t>
                      </a:r>
                      <a:r>
                        <a:rPr lang="en-GB" dirty="0">
                          <a:solidFill>
                            <a:sysClr val="windowText" lastClr="000000"/>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7603">
                <a:tc vMerge="1">
                  <a:txBody>
                    <a:bodyPr/>
                    <a:lstStyle/>
                    <a:p>
                      <a:endParaRPr lang="en-GB" dirty="0"/>
                    </a:p>
                  </a:txBody>
                  <a:tcPr/>
                </a:tc>
                <a:tc>
                  <a:txBody>
                    <a:bodyPr/>
                    <a:lstStyle/>
                    <a:p>
                      <a:pPr algn="ctr"/>
                      <a:r>
                        <a:rPr lang="en-GB" dirty="0">
                          <a:solidFill>
                            <a:sysClr val="windowText" lastClr="000000"/>
                          </a:solidFill>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ysClr val="windowText" lastClr="000000"/>
                          </a:solidFill>
                        </a:rPr>
                        <a:t>40 </a:t>
                      </a:r>
                      <a:r>
                        <a:rPr lang="en-GB" dirty="0" err="1">
                          <a:solidFill>
                            <a:sysClr val="windowText" lastClr="000000"/>
                          </a:solidFill>
                        </a:rPr>
                        <a:t>mmol</a:t>
                      </a:r>
                      <a:r>
                        <a:rPr lang="en-GB" dirty="0">
                          <a:solidFill>
                            <a:sysClr val="windowText" lastClr="000000"/>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45177">
                <a:tc rowSpan="2">
                  <a:txBody>
                    <a:bodyPr/>
                    <a:lstStyle/>
                    <a:p>
                      <a:pPr algn="ctr"/>
                      <a:r>
                        <a:rPr lang="en-GB" dirty="0">
                          <a:solidFill>
                            <a:sysClr val="windowText" lastClr="000000"/>
                          </a:solidFill>
                        </a:rPr>
                        <a:t>Sodium chloride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ysClr val="windowText" lastClr="000000"/>
                          </a:solidFill>
                        </a:rPr>
                        <a:t>0.9% (“normal saline”)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ysClr val="windowText" lastClr="000000"/>
                          </a:solidFill>
                        </a:rPr>
                        <a:t>154 </a:t>
                      </a:r>
                      <a:r>
                        <a:rPr lang="en-GB" dirty="0" err="1">
                          <a:solidFill>
                            <a:sysClr val="windowText" lastClr="000000"/>
                          </a:solidFill>
                        </a:rPr>
                        <a:t>mmol</a:t>
                      </a:r>
                      <a:r>
                        <a:rPr lang="en-GB" dirty="0">
                          <a:solidFill>
                            <a:sysClr val="windowText" lastClr="000000"/>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350253">
                <a:tc vMerge="1">
                  <a:txBody>
                    <a:bodyPr/>
                    <a:lstStyle/>
                    <a:p>
                      <a:endParaRPr lang="en-GB" dirty="0">
                        <a:solidFill>
                          <a:sysClr val="windowText" lastClr="000000"/>
                        </a:solidFill>
                      </a:endParaRPr>
                    </a:p>
                  </a:txBody>
                  <a:tcPr/>
                </a:tc>
                <a:tc>
                  <a:txBody>
                    <a:bodyPr/>
                    <a:lstStyle/>
                    <a:p>
                      <a:pPr algn="ctr"/>
                      <a:r>
                        <a:rPr lang="en-GB" dirty="0">
                          <a:solidFill>
                            <a:sysClr val="windowText" lastClr="000000"/>
                          </a:solidFill>
                        </a:rPr>
                        <a:t>0.45% (“half-saline” only for specialist 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solidFill>
                            <a:sysClr val="windowText" lastClr="000000"/>
                          </a:solidFill>
                        </a:rPr>
                        <a:t>77 </a:t>
                      </a:r>
                      <a:r>
                        <a:rPr lang="en-GB" dirty="0" err="1">
                          <a:solidFill>
                            <a:sysClr val="windowText" lastClr="000000"/>
                          </a:solidFill>
                        </a:rPr>
                        <a:t>mmol</a:t>
                      </a:r>
                      <a:r>
                        <a:rPr lang="en-GB" dirty="0">
                          <a:solidFill>
                            <a:sysClr val="windowText" lastClr="000000"/>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4" name="Picture 2" descr="Image result for 0.9% sodium chloride with potassium chlor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76672"/>
            <a:ext cx="2752725" cy="56995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490202"/>
      </p:ext>
    </p:extLst>
  </p:cSld>
  <p:clrMapOvr>
    <a:masterClrMapping/>
  </p:clrMapOvr>
  <mc:AlternateContent xmlns:mc="http://schemas.openxmlformats.org/markup-compatibility/2006" xmlns:p14="http://schemas.microsoft.com/office/powerpoint/2010/main">
    <mc:Choice Requires="p14">
      <p:transition spd="slow" p14:dur="2000" advTm="32987"/>
    </mc:Choice>
    <mc:Fallback xmlns="">
      <p:transition spd="slow" advTm="3298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9795"/>
            <a:ext cx="7877504" cy="538609"/>
          </a:xfrm>
        </p:spPr>
        <p:txBody>
          <a:bodyPr/>
          <a:lstStyle/>
          <a:p>
            <a:pPr algn="ctr"/>
            <a:r>
              <a:rPr lang="en-GB" sz="3500" b="1" dirty="0">
                <a:solidFill>
                  <a:schemeClr val="tx1"/>
                </a:solidFill>
              </a:rPr>
              <a:t>Hypokalaemia Treatment</a:t>
            </a:r>
            <a:endParaRPr lang="en-US" sz="3500" dirty="0">
              <a:solidFill>
                <a:schemeClr val="tx1"/>
              </a:solidFill>
            </a:endParaRPr>
          </a:p>
        </p:txBody>
      </p:sp>
      <p:graphicFrame>
        <p:nvGraphicFramePr>
          <p:cNvPr id="6" name="Content Placeholder 8">
            <a:extLst>
              <a:ext uri="{FF2B5EF4-FFF2-40B4-BE49-F238E27FC236}">
                <a16:creationId xmlns:a16="http://schemas.microsoft.com/office/drawing/2014/main" id="{C46F4636-7696-275A-B9AC-A861AED53A01}"/>
              </a:ext>
            </a:extLst>
          </p:cNvPr>
          <p:cNvGraphicFramePr>
            <a:graphicFrameLocks/>
          </p:cNvGraphicFramePr>
          <p:nvPr>
            <p:extLst>
              <p:ext uri="{D42A27DB-BD31-4B8C-83A1-F6EECF244321}">
                <p14:modId xmlns:p14="http://schemas.microsoft.com/office/powerpoint/2010/main" val="689772517"/>
              </p:ext>
            </p:extLst>
          </p:nvPr>
        </p:nvGraphicFramePr>
        <p:xfrm>
          <a:off x="1002432" y="1628800"/>
          <a:ext cx="7139136" cy="4118799"/>
        </p:xfrm>
        <a:graphic>
          <a:graphicData uri="http://schemas.openxmlformats.org/drawingml/2006/table">
            <a:tbl>
              <a:tblPr firstRow="1" bandRow="1">
                <a:tableStyleId>{5C22544A-7EE6-4342-B048-85BDC9FD1C3A}</a:tableStyleId>
              </a:tblPr>
              <a:tblGrid>
                <a:gridCol w="2757503">
                  <a:extLst>
                    <a:ext uri="{9D8B030D-6E8A-4147-A177-3AD203B41FA5}">
                      <a16:colId xmlns:a16="http://schemas.microsoft.com/office/drawing/2014/main" val="20000"/>
                    </a:ext>
                  </a:extLst>
                </a:gridCol>
                <a:gridCol w="4381633">
                  <a:extLst>
                    <a:ext uri="{9D8B030D-6E8A-4147-A177-3AD203B41FA5}">
                      <a16:colId xmlns:a16="http://schemas.microsoft.com/office/drawing/2014/main" val="20001"/>
                    </a:ext>
                  </a:extLst>
                </a:gridCol>
              </a:tblGrid>
              <a:tr h="328120">
                <a:tc>
                  <a:txBody>
                    <a:bodyPr/>
                    <a:lstStyle/>
                    <a:p>
                      <a:r>
                        <a:rPr lang="en-GB" dirty="0"/>
                        <a:t>Severity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4069">
                <a:tc>
                  <a:txBody>
                    <a:bodyPr/>
                    <a:lstStyle/>
                    <a:p>
                      <a:r>
                        <a:rPr lang="en-GB" dirty="0"/>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a:t>Replace losses and provide maintenance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27290">
                <a:tc>
                  <a:txBody>
                    <a:bodyPr/>
                    <a:lstStyle/>
                    <a:p>
                      <a:r>
                        <a:rPr lang="en-GB" dirty="0"/>
                        <a:t>If eating and drinking, mild/asymptomatic, consider oral replacement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dirty="0"/>
                        <a:t>Prevention (25-55mmol/day) </a:t>
                      </a:r>
                    </a:p>
                    <a:p>
                      <a:pPr marL="285750" indent="-285750">
                        <a:buFont typeface="Arial" panose="020B0604020202020204" pitchFamily="34" charset="0"/>
                        <a:buChar char="•"/>
                      </a:pPr>
                      <a:r>
                        <a:rPr lang="en-GB" dirty="0"/>
                        <a:t>Treatment - higher doses - regular potassium monitoring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NOTE: </a:t>
                      </a:r>
                      <a:r>
                        <a:rPr lang="en-GB" dirty="0" err="1"/>
                        <a:t>Sando</a:t>
                      </a:r>
                      <a:r>
                        <a:rPr lang="en-GB" dirty="0"/>
                        <a:t> K (12mmol/tab)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39886">
                <a:tc>
                  <a:txBody>
                    <a:bodyPr/>
                    <a:lstStyle/>
                    <a:p>
                      <a:r>
                        <a:rPr lang="en-GB" dirty="0"/>
                        <a:t>Severe / symptomatic</a:t>
                      </a:r>
                    </a:p>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dirty="0"/>
                        <a:t>1L IV </a:t>
                      </a:r>
                      <a:r>
                        <a:rPr lang="en-GB" dirty="0" err="1"/>
                        <a:t>Nacl</a:t>
                      </a:r>
                      <a:r>
                        <a:rPr lang="en-GB" dirty="0"/>
                        <a:t> 0.9% infusion with 40mmol K+ over 4 hours </a:t>
                      </a:r>
                    </a:p>
                    <a:p>
                      <a:pPr marL="285750" indent="-285750">
                        <a:buFont typeface="Arial" panose="020B0604020202020204" pitchFamily="34" charset="0"/>
                        <a:buChar char="•"/>
                      </a:pPr>
                      <a:r>
                        <a:rPr lang="en-GB" dirty="0"/>
                        <a:t>This reaches the maximum rate of K+ infusion on general medical ward (10mmol/hour)</a:t>
                      </a:r>
                    </a:p>
                    <a:p>
                      <a:pPr marL="285750" indent="-285750">
                        <a:buFont typeface="Arial" panose="020B0604020202020204" pitchFamily="34" charset="0"/>
                        <a:buChar char="•"/>
                      </a:pPr>
                      <a:r>
                        <a:rPr lang="en-GB" dirty="0"/>
                        <a:t>Higher doses under specialist advice, and may require central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53878055"/>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034A9-4B60-A31D-39D3-344C882CDEB8}"/>
              </a:ext>
            </a:extLst>
          </p:cNvPr>
          <p:cNvSpPr>
            <a:spLocks noGrp="1"/>
          </p:cNvSpPr>
          <p:nvPr>
            <p:ph type="title"/>
          </p:nvPr>
        </p:nvSpPr>
        <p:spPr/>
        <p:txBody>
          <a:bodyPr/>
          <a:lstStyle/>
          <a:p>
            <a:r>
              <a:rPr lang="en-GB" dirty="0">
                <a:solidFill>
                  <a:schemeClr val="tx1"/>
                </a:solidFill>
              </a:rPr>
              <a:t>Sodium</a:t>
            </a:r>
          </a:p>
        </p:txBody>
      </p:sp>
    </p:spTree>
    <p:extLst>
      <p:ext uri="{BB962C8B-B14F-4D97-AF65-F5344CB8AC3E}">
        <p14:creationId xmlns:p14="http://schemas.microsoft.com/office/powerpoint/2010/main" val="3322140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2101"/>
            <a:ext cx="7877504" cy="553998"/>
          </a:xfrm>
        </p:spPr>
        <p:txBody>
          <a:bodyPr/>
          <a:lstStyle/>
          <a:p>
            <a:pPr algn="ctr"/>
            <a:r>
              <a:rPr lang="en-GB" sz="3600" b="1" dirty="0">
                <a:solidFill>
                  <a:schemeClr val="tx1"/>
                </a:solidFill>
              </a:rPr>
              <a:t>Na</a:t>
            </a:r>
            <a:r>
              <a:rPr lang="en-GB" sz="3600" b="1" baseline="30000" dirty="0">
                <a:solidFill>
                  <a:schemeClr val="tx1"/>
                </a:solidFill>
              </a:rPr>
              <a:t>+</a:t>
            </a:r>
            <a:r>
              <a:rPr lang="en-GB" sz="3600" b="1" dirty="0">
                <a:solidFill>
                  <a:schemeClr val="tx1"/>
                </a:solidFill>
              </a:rPr>
              <a:t> (135-145mmol/L)</a:t>
            </a:r>
            <a:endParaRPr lang="en-US" sz="3500" dirty="0">
              <a:solidFill>
                <a:schemeClr val="tx1"/>
              </a:solidFill>
            </a:endParaRPr>
          </a:p>
        </p:txBody>
      </p:sp>
      <p:sp>
        <p:nvSpPr>
          <p:cNvPr id="2" name="TextBox 1">
            <a:extLst>
              <a:ext uri="{FF2B5EF4-FFF2-40B4-BE49-F238E27FC236}">
                <a16:creationId xmlns:a16="http://schemas.microsoft.com/office/drawing/2014/main" id="{F69C9450-CABC-1767-871D-61022ACE05DA}"/>
              </a:ext>
            </a:extLst>
          </p:cNvPr>
          <p:cNvSpPr txBox="1"/>
          <p:nvPr/>
        </p:nvSpPr>
        <p:spPr>
          <a:xfrm>
            <a:off x="1187624" y="1988840"/>
            <a:ext cx="6984776" cy="3754874"/>
          </a:xfrm>
          <a:prstGeom prst="rect">
            <a:avLst/>
          </a:prstGeom>
          <a:noFill/>
        </p:spPr>
        <p:txBody>
          <a:bodyPr wrap="square" rtlCol="0">
            <a:spAutoFit/>
          </a:bodyPr>
          <a:lstStyle/>
          <a:p>
            <a:pPr marL="0" indent="0">
              <a:buNone/>
            </a:pPr>
            <a:r>
              <a:rPr lang="en-GB" sz="2200" b="1" dirty="0">
                <a:latin typeface="Arial" panose="020B0604020202020204" pitchFamily="34" charset="0"/>
                <a:cs typeface="Arial" panose="020B0604020202020204" pitchFamily="34" charset="0"/>
              </a:rPr>
              <a:t>Role </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Fluid retention</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Acid-base balance</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Nerve stimulation and action potential</a:t>
            </a:r>
          </a:p>
          <a:p>
            <a:endParaRPr lang="en-GB" sz="2200"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Regulation</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Renal excretion and hormonal control </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Natriuretic peptide hormone</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Renin angiotensin aldosterone system</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Antidiuretic hormone (ADH) Vasopressin</a:t>
            </a:r>
          </a:p>
          <a:p>
            <a:endParaRPr lang="en-GB" dirty="0"/>
          </a:p>
        </p:txBody>
      </p:sp>
    </p:spTree>
    <p:extLst>
      <p:ext uri="{BB962C8B-B14F-4D97-AF65-F5344CB8AC3E}">
        <p14:creationId xmlns:p14="http://schemas.microsoft.com/office/powerpoint/2010/main" val="285120"/>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633248" y="444910"/>
            <a:ext cx="7877504" cy="677108"/>
          </a:xfrm>
        </p:spPr>
        <p:txBody>
          <a:bodyPr/>
          <a:lstStyle/>
          <a:p>
            <a:pPr algn="ctr"/>
            <a:r>
              <a:rPr lang="en-GB" sz="4400" dirty="0">
                <a:solidFill>
                  <a:schemeClr val="tx1"/>
                </a:solidFill>
              </a:rPr>
              <a:t>Electrolytes</a:t>
            </a:r>
            <a:endParaRPr lang="en-US" sz="4400" dirty="0">
              <a:solidFill>
                <a:schemeClr val="tx1"/>
              </a:solidFill>
            </a:endParaRPr>
          </a:p>
        </p:txBody>
      </p:sp>
      <p:graphicFrame>
        <p:nvGraphicFramePr>
          <p:cNvPr id="6" name="Text Placeholder 3">
            <a:extLst>
              <a:ext uri="{FF2B5EF4-FFF2-40B4-BE49-F238E27FC236}">
                <a16:creationId xmlns:a16="http://schemas.microsoft.com/office/drawing/2014/main" id="{585BAD19-472B-B435-8B76-4BFC3F43C705}"/>
              </a:ext>
            </a:extLst>
          </p:cNvPr>
          <p:cNvGraphicFramePr/>
          <p:nvPr>
            <p:extLst>
              <p:ext uri="{D42A27DB-BD31-4B8C-83A1-F6EECF244321}">
                <p14:modId xmlns:p14="http://schemas.microsoft.com/office/powerpoint/2010/main" val="922631222"/>
              </p:ext>
            </p:extLst>
          </p:nvPr>
        </p:nvGraphicFramePr>
        <p:xfrm>
          <a:off x="2113745" y="655976"/>
          <a:ext cx="4916510"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2698514"/>
      </p:ext>
    </p:extLst>
  </p:cSld>
  <p:clrMapOvr>
    <a:masterClrMapping/>
  </p:clrMapOvr>
  <mc:AlternateContent xmlns:mc="http://schemas.openxmlformats.org/markup-compatibility/2006" xmlns:p14="http://schemas.microsoft.com/office/powerpoint/2010/main">
    <mc:Choice Requires="p14">
      <p:transition spd="slow" p14:dur="2000" advTm="24019"/>
    </mc:Choice>
    <mc:Fallback xmlns="">
      <p:transition spd="slow" advTm="24019"/>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2101"/>
            <a:ext cx="7877504" cy="553998"/>
          </a:xfrm>
        </p:spPr>
        <p:txBody>
          <a:bodyPr/>
          <a:lstStyle/>
          <a:p>
            <a:pPr algn="ctr"/>
            <a:r>
              <a:rPr lang="en-GB" sz="3600" b="1" dirty="0">
                <a:solidFill>
                  <a:schemeClr val="tx1"/>
                </a:solidFill>
              </a:rPr>
              <a:t>Hypernatremia</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356989" y="1916832"/>
            <a:ext cx="4572000" cy="3139321"/>
          </a:xfrm>
          <a:prstGeom prst="rect">
            <a:avLst/>
          </a:prstGeom>
          <a:noFill/>
        </p:spPr>
        <p:txBody>
          <a:bodyPr wrap="square">
            <a:spAutoFit/>
          </a:bodyPr>
          <a:lstStyle/>
          <a:p>
            <a:r>
              <a:rPr lang="en-GB" sz="2200" u="sng" dirty="0">
                <a:latin typeface="Arial" panose="020B0604020202020204" pitchFamily="34" charset="0"/>
                <a:cs typeface="Arial" panose="020B0604020202020204" pitchFamily="34" charset="0"/>
              </a:rPr>
              <a:t>Signs and Symptoms (typically only when &gt; 150 mmol/L):</a:t>
            </a:r>
          </a:p>
          <a:p>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Muscle weakness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Confusion and headache</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Dehydration and feeling thirsty</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Polydipsia (excessive thirst) </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Polyuria (excessive urination) can be drug induced</a:t>
            </a:r>
          </a:p>
        </p:txBody>
      </p:sp>
      <p:sp>
        <p:nvSpPr>
          <p:cNvPr id="6" name="Content Placeholder 5">
            <a:extLst>
              <a:ext uri="{FF2B5EF4-FFF2-40B4-BE49-F238E27FC236}">
                <a16:creationId xmlns:a16="http://schemas.microsoft.com/office/drawing/2014/main" id="{23824685-16FD-2641-4C00-7919A69AF20C}"/>
              </a:ext>
            </a:extLst>
          </p:cNvPr>
          <p:cNvSpPr txBox="1">
            <a:spLocks/>
          </p:cNvSpPr>
          <p:nvPr/>
        </p:nvSpPr>
        <p:spPr>
          <a:xfrm>
            <a:off x="4716016" y="1916832"/>
            <a:ext cx="4041775" cy="3951288"/>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t">
              <a:buNone/>
            </a:pPr>
            <a:r>
              <a:rPr lang="en-US" u="sng" dirty="0">
                <a:latin typeface="Arial" panose="020B0604020202020204" pitchFamily="34" charset="0"/>
                <a:cs typeface="Arial" panose="020B0604020202020204" pitchFamily="34" charset="0"/>
              </a:rPr>
              <a:t>Common Causes of hypernatremia:</a:t>
            </a:r>
          </a:p>
          <a:p>
            <a:pPr fontAlgn="t"/>
            <a:r>
              <a:rPr lang="en-US" dirty="0">
                <a:latin typeface="Arial" panose="020B0604020202020204" pitchFamily="34" charset="0"/>
                <a:cs typeface="Arial" panose="020B0604020202020204" pitchFamily="34" charset="0"/>
              </a:rPr>
              <a:t>Dehydration (including drug-related)</a:t>
            </a:r>
            <a:endParaRPr lang="en-GB" dirty="0">
              <a:latin typeface="Arial" panose="020B0604020202020204" pitchFamily="34" charset="0"/>
              <a:cs typeface="Arial" panose="020B0604020202020204" pitchFamily="34" charset="0"/>
            </a:endParaRPr>
          </a:p>
          <a:p>
            <a:pPr fontAlgn="t"/>
            <a:r>
              <a:rPr lang="en-US" dirty="0">
                <a:latin typeface="Arial" panose="020B0604020202020204" pitchFamily="34" charset="0"/>
                <a:cs typeface="Arial" panose="020B0604020202020204" pitchFamily="34" charset="0"/>
              </a:rPr>
              <a:t>Diabetes insipidus (nephrogenic or drug induced)</a:t>
            </a:r>
            <a:endParaRPr lang="en-GB" dirty="0">
              <a:latin typeface="Arial" panose="020B0604020202020204" pitchFamily="34" charset="0"/>
              <a:cs typeface="Arial" panose="020B0604020202020204" pitchFamily="34" charset="0"/>
            </a:endParaRPr>
          </a:p>
          <a:p>
            <a:pPr fontAlgn="t"/>
            <a:r>
              <a:rPr lang="en-US" dirty="0">
                <a:latin typeface="Arial" panose="020B0604020202020204" pitchFamily="34" charset="0"/>
                <a:cs typeface="Arial" panose="020B0604020202020204" pitchFamily="34" charset="0"/>
              </a:rPr>
              <a:t>Endocrine – Cushing’s or Conn’s syndrome</a:t>
            </a:r>
            <a:endParaRPr lang="en-GB" dirty="0">
              <a:latin typeface="Arial" panose="020B0604020202020204" pitchFamily="34" charset="0"/>
              <a:cs typeface="Arial" panose="020B0604020202020204" pitchFamily="34" charset="0"/>
            </a:endParaRPr>
          </a:p>
          <a:p>
            <a:pPr fontAlgn="t"/>
            <a:r>
              <a:rPr lang="en-GB" dirty="0">
                <a:latin typeface="Arial" panose="020B0604020202020204" pitchFamily="34" charset="0"/>
                <a:cs typeface="Arial" panose="020B0604020202020204" pitchFamily="34" charset="0"/>
              </a:rPr>
              <a:t>Hyperosmolar hyperglycaemic state (HSS)</a:t>
            </a:r>
          </a:p>
          <a:p>
            <a:endParaRPr lang="en-GB" dirty="0"/>
          </a:p>
        </p:txBody>
      </p:sp>
    </p:spTree>
    <p:extLst>
      <p:ext uri="{BB962C8B-B14F-4D97-AF65-F5344CB8AC3E}">
        <p14:creationId xmlns:p14="http://schemas.microsoft.com/office/powerpoint/2010/main" val="2812029532"/>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t>Hypernatremia treatment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58894195"/>
              </p:ext>
            </p:extLst>
          </p:nvPr>
        </p:nvGraphicFramePr>
        <p:xfrm>
          <a:off x="457200" y="1600200"/>
          <a:ext cx="8229600" cy="4853136"/>
        </p:xfrm>
        <a:graphic>
          <a:graphicData uri="http://schemas.openxmlformats.org/drawingml/2006/table">
            <a:tbl>
              <a:tblPr firstRow="1" bandRow="1">
                <a:tableStyleId>{5C22544A-7EE6-4342-B048-85BDC9FD1C3A}</a:tableStyleId>
              </a:tblPr>
              <a:tblGrid>
                <a:gridCol w="3970784">
                  <a:extLst>
                    <a:ext uri="{9D8B030D-6E8A-4147-A177-3AD203B41FA5}">
                      <a16:colId xmlns:a16="http://schemas.microsoft.com/office/drawing/2014/main" val="20000"/>
                    </a:ext>
                  </a:extLst>
                </a:gridCol>
                <a:gridCol w="4258816">
                  <a:extLst>
                    <a:ext uri="{9D8B030D-6E8A-4147-A177-3AD203B41FA5}">
                      <a16:colId xmlns:a16="http://schemas.microsoft.com/office/drawing/2014/main" val="20001"/>
                    </a:ext>
                  </a:extLst>
                </a:gridCol>
              </a:tblGrid>
              <a:tr h="358629">
                <a:tc>
                  <a:txBody>
                    <a:bodyPr/>
                    <a:lstStyle/>
                    <a:p>
                      <a:r>
                        <a:rPr lang="en-GB" sz="1600" dirty="0"/>
                        <a:t>Severity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t>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62734">
                <a:tc>
                  <a:txBody>
                    <a:bodyPr/>
                    <a:lstStyle/>
                    <a:p>
                      <a:r>
                        <a:rPr lang="en-GB" sz="1600" dirty="0"/>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a:t>Identify factors and underlying causes</a:t>
                      </a:r>
                    </a:p>
                    <a:p>
                      <a:pPr marL="285750" indent="-285750">
                        <a:buFont typeface="Arial" panose="020B0604020202020204" pitchFamily="34" charset="0"/>
                        <a:buChar char="•"/>
                      </a:pPr>
                      <a:r>
                        <a:rPr lang="en-GB" sz="1600" dirty="0"/>
                        <a:t>Renal failure/disease</a:t>
                      </a:r>
                    </a:p>
                    <a:p>
                      <a:pPr marL="285750" indent="-285750">
                        <a:buFont typeface="Arial" panose="020B0604020202020204" pitchFamily="34" charset="0"/>
                        <a:buChar char="•"/>
                      </a:pPr>
                      <a:r>
                        <a:rPr lang="en-GB" sz="1600" dirty="0"/>
                        <a:t>Cardiac failure</a:t>
                      </a:r>
                    </a:p>
                    <a:p>
                      <a:pPr marL="285750" indent="-285750">
                        <a:buFont typeface="Arial" panose="020B0604020202020204" pitchFamily="34" charset="0"/>
                        <a:buChar char="•"/>
                      </a:pPr>
                      <a:r>
                        <a:rPr lang="en-GB" sz="1600" dirty="0"/>
                        <a:t>Hyperglycaemia / HHS / DKA</a:t>
                      </a:r>
                    </a:p>
                    <a:p>
                      <a:pPr marL="285750" indent="-285750">
                        <a:buFont typeface="Arial" panose="020B0604020202020204" pitchFamily="34" charset="0"/>
                        <a:buChar char="•"/>
                      </a:pPr>
                      <a:r>
                        <a:rPr lang="en-GB" sz="1600" dirty="0"/>
                        <a:t>Hypercalcemia</a:t>
                      </a:r>
                    </a:p>
                    <a:p>
                      <a:pPr marL="285750" indent="-285750">
                        <a:buFont typeface="Arial" panose="020B0604020202020204" pitchFamily="34" charset="0"/>
                        <a:buChar char="•"/>
                      </a:pPr>
                      <a:r>
                        <a:rPr lang="en-GB" sz="1600" dirty="0"/>
                        <a:t>Diabetes insipidus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19450">
                <a:tc>
                  <a:txBody>
                    <a:bodyPr/>
                    <a:lstStyle/>
                    <a:p>
                      <a:r>
                        <a:rPr lang="en-GB" sz="1600" dirty="0"/>
                        <a:t>Mild and dehydrated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600" dirty="0"/>
                        <a:t>Rehydrate</a:t>
                      </a:r>
                    </a:p>
                    <a:p>
                      <a:pPr marL="285750" indent="-285750">
                        <a:buFont typeface="Arial" panose="020B0604020202020204" pitchFamily="34" charset="0"/>
                        <a:buChar char="•"/>
                      </a:pPr>
                      <a:r>
                        <a:rPr lang="en-GB" sz="1600" dirty="0"/>
                        <a:t>Oral water or IV 5% glucose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97097">
                <a:tc>
                  <a:txBody>
                    <a:bodyPr/>
                    <a:lstStyle/>
                    <a:p>
                      <a:r>
                        <a:rPr lang="en-GB" sz="1600" dirty="0"/>
                        <a:t>Severe (e.g. Na &gt; 170 </a:t>
                      </a:r>
                      <a:r>
                        <a:rPr lang="en-GB" sz="1600" dirty="0" err="1"/>
                        <a:t>mmol</a:t>
                      </a:r>
                      <a:r>
                        <a:rPr lang="en-GB" sz="1600" dirty="0"/>
                        <a:t>/L)</a:t>
                      </a:r>
                    </a:p>
                    <a:p>
                      <a:pPr marL="285750" indent="-285750">
                        <a:buFont typeface="Arial" panose="020B0604020202020204" pitchFamily="34" charset="0"/>
                        <a:buChar char="•"/>
                      </a:pPr>
                      <a:r>
                        <a:rPr lang="en-GB" sz="1600" dirty="0"/>
                        <a:t>Requires specialist input</a:t>
                      </a:r>
                    </a:p>
                    <a:p>
                      <a:pPr marL="285750" indent="-285750">
                        <a:buFont typeface="Arial" panose="020B0604020202020204" pitchFamily="34" charset="0"/>
                        <a:buChar char="•"/>
                      </a:pPr>
                      <a:r>
                        <a:rPr lang="en-GB" sz="1600" dirty="0"/>
                        <a:t>Do not decrease sodium by more than 10mmol/L per day </a:t>
                      </a:r>
                      <a:r>
                        <a:rPr lang="en-GB" sz="1600" dirty="0">
                          <a:sym typeface="Wingdings" panose="05000000000000000000" pitchFamily="2" charset="2"/>
                        </a:rPr>
                        <a:t> risk</a:t>
                      </a:r>
                      <a:r>
                        <a:rPr lang="en-GB" sz="1600" dirty="0"/>
                        <a:t> of pontine </a:t>
                      </a:r>
                      <a:r>
                        <a:rPr lang="en-GB" sz="1600" dirty="0" err="1"/>
                        <a:t>myelinolysis</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600" dirty="0"/>
                        <a:t>Glucose 5% IV infusion OR</a:t>
                      </a:r>
                    </a:p>
                    <a:p>
                      <a:pPr marL="285750" indent="-285750">
                        <a:buFont typeface="Arial" panose="020B0604020202020204" pitchFamily="34" charset="0"/>
                        <a:buChar char="•"/>
                      </a:pPr>
                      <a:r>
                        <a:rPr lang="en-GB" sz="1600" dirty="0"/>
                        <a:t>Low BP/ Hypovolemic ? 0.9 % </a:t>
                      </a:r>
                      <a:r>
                        <a:rPr lang="en-GB" sz="1600" dirty="0" err="1"/>
                        <a:t>Nacl</a:t>
                      </a:r>
                      <a:r>
                        <a:rPr lang="en-GB" sz="1600" dirty="0"/>
                        <a:t> IV infusion</a:t>
                      </a:r>
                    </a:p>
                    <a:p>
                      <a:pPr marL="285750" indent="-285750">
                        <a:buFont typeface="Arial" panose="020B0604020202020204" pitchFamily="34" charset="0"/>
                        <a:buChar char="•"/>
                      </a:pPr>
                      <a:r>
                        <a:rPr lang="en-GB" sz="1600" dirty="0"/>
                        <a:t>Regular 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15226">
                <a:tc>
                  <a:txBody>
                    <a:bodyPr/>
                    <a:lstStyle/>
                    <a:p>
                      <a:pPr marL="0" indent="0">
                        <a:buFont typeface="Arial" panose="020B0604020202020204" pitchFamily="34" charset="0"/>
                        <a:buNone/>
                      </a:pPr>
                      <a:r>
                        <a:rPr lang="en-GB" sz="1600" dirty="0"/>
                        <a:t>HHS / DKA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600" dirty="0"/>
                        <a:t>Specific</a:t>
                      </a:r>
                      <a:r>
                        <a:rPr lang="en-GB" sz="1600" baseline="0" dirty="0"/>
                        <a:t> fluid and insulin regime (See trust protocols)</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67936407"/>
      </p:ext>
    </p:extLst>
  </p:cSld>
  <p:clrMapOvr>
    <a:masterClrMapping/>
  </p:clrMapOvr>
  <mc:AlternateContent xmlns:mc="http://schemas.openxmlformats.org/markup-compatibility/2006" xmlns:p14="http://schemas.microsoft.com/office/powerpoint/2010/main">
    <mc:Choice Requires="p14">
      <p:transition spd="slow" p14:dur="2000" advTm="96848"/>
    </mc:Choice>
    <mc:Fallback xmlns="">
      <p:transition spd="slow" advTm="9684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2101"/>
            <a:ext cx="7877504" cy="553998"/>
          </a:xfrm>
        </p:spPr>
        <p:txBody>
          <a:bodyPr/>
          <a:lstStyle/>
          <a:p>
            <a:pPr algn="ctr"/>
            <a:r>
              <a:rPr lang="en-GB" sz="3600" b="1" dirty="0">
                <a:solidFill>
                  <a:schemeClr val="tx1"/>
                </a:solidFill>
              </a:rPr>
              <a:t>Hyponatremia</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356369" y="1844824"/>
            <a:ext cx="3495551" cy="3477875"/>
          </a:xfrm>
          <a:prstGeom prst="rect">
            <a:avLst/>
          </a:prstGeom>
          <a:noFill/>
        </p:spPr>
        <p:txBody>
          <a:bodyPr wrap="square">
            <a:spAutoFit/>
          </a:bodyPr>
          <a:lstStyle/>
          <a:p>
            <a:r>
              <a:rPr lang="en-GB" sz="2200" u="sng" dirty="0">
                <a:latin typeface="Arial" panose="020B0604020202020204" pitchFamily="34" charset="0"/>
                <a:cs typeface="Arial" panose="020B0604020202020204" pitchFamily="34" charset="0"/>
              </a:rPr>
              <a:t>Signs and Symptoms (typically only when &lt; 125 mmol/L)</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With decreasing Na</a:t>
            </a:r>
            <a:r>
              <a:rPr lang="en-GB" sz="2200" baseline="30000" dirty="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 levels</a:t>
            </a:r>
          </a:p>
          <a:p>
            <a:pPr marL="742950" lvl="1"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Nausea, headache, drowsy</a:t>
            </a:r>
          </a:p>
          <a:p>
            <a:pPr marL="742950" lvl="1"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Confusion, stupor</a:t>
            </a:r>
          </a:p>
          <a:p>
            <a:pPr marL="742950" lvl="1"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Seizures, coma</a:t>
            </a:r>
          </a:p>
        </p:txBody>
      </p:sp>
      <p:sp>
        <p:nvSpPr>
          <p:cNvPr id="6" name="Content Placeholder 5">
            <a:extLst>
              <a:ext uri="{FF2B5EF4-FFF2-40B4-BE49-F238E27FC236}">
                <a16:creationId xmlns:a16="http://schemas.microsoft.com/office/drawing/2014/main" id="{23824685-16FD-2641-4C00-7919A69AF20C}"/>
              </a:ext>
            </a:extLst>
          </p:cNvPr>
          <p:cNvSpPr txBox="1">
            <a:spLocks/>
          </p:cNvSpPr>
          <p:nvPr/>
        </p:nvSpPr>
        <p:spPr>
          <a:xfrm>
            <a:off x="4446132" y="1628800"/>
            <a:ext cx="4545831" cy="4239320"/>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t">
              <a:buNone/>
            </a:pPr>
            <a:r>
              <a:rPr lang="en-US" sz="8800" u="sng" dirty="0">
                <a:latin typeface="Arial" panose="020B0604020202020204" pitchFamily="34" charset="0"/>
                <a:cs typeface="Arial" panose="020B0604020202020204" pitchFamily="34" charset="0"/>
              </a:rPr>
              <a:t>Common Causes of hyponatremia:</a:t>
            </a:r>
          </a:p>
          <a:p>
            <a:r>
              <a:rPr lang="en-GB" sz="6400" b="1" dirty="0" err="1">
                <a:latin typeface="Arial" panose="020B0604020202020204" pitchFamily="34" charset="0"/>
                <a:cs typeface="Arial" panose="020B0604020202020204" pitchFamily="34" charset="0"/>
              </a:rPr>
              <a:t>Hypervolaemic</a:t>
            </a:r>
            <a:endParaRPr lang="en-GB" sz="6400" b="1" dirty="0">
              <a:latin typeface="Arial" panose="020B0604020202020204" pitchFamily="34" charset="0"/>
              <a:cs typeface="Arial" panose="020B0604020202020204" pitchFamily="34" charset="0"/>
            </a:endParaRPr>
          </a:p>
          <a:p>
            <a:pPr lvl="1"/>
            <a:r>
              <a:rPr lang="en-GB" sz="6400" dirty="0">
                <a:latin typeface="Arial" panose="020B0604020202020204" pitchFamily="34" charset="0"/>
                <a:cs typeface="Arial" panose="020B0604020202020204" pitchFamily="34" charset="0"/>
              </a:rPr>
              <a:t>Heart failure</a:t>
            </a:r>
          </a:p>
          <a:p>
            <a:pPr lvl="1"/>
            <a:r>
              <a:rPr lang="en-GB" sz="6400" dirty="0">
                <a:latin typeface="Arial" panose="020B0604020202020204" pitchFamily="34" charset="0"/>
                <a:cs typeface="Arial" panose="020B0604020202020204" pitchFamily="34" charset="0"/>
              </a:rPr>
              <a:t>Renal failure</a:t>
            </a:r>
          </a:p>
          <a:p>
            <a:pPr lvl="1"/>
            <a:r>
              <a:rPr lang="en-GB" sz="6400" dirty="0">
                <a:latin typeface="Arial" panose="020B0604020202020204" pitchFamily="34" charset="0"/>
                <a:cs typeface="Arial" panose="020B0604020202020204" pitchFamily="34" charset="0"/>
              </a:rPr>
              <a:t>Liver cirrhosis</a:t>
            </a:r>
          </a:p>
          <a:p>
            <a:pPr lvl="1"/>
            <a:endParaRPr lang="en-GB" sz="6400" dirty="0">
              <a:latin typeface="Arial" panose="020B0604020202020204" pitchFamily="34" charset="0"/>
              <a:cs typeface="Arial" panose="020B0604020202020204" pitchFamily="34" charset="0"/>
            </a:endParaRPr>
          </a:p>
          <a:p>
            <a:r>
              <a:rPr lang="en-GB" sz="6400" b="1" dirty="0" err="1">
                <a:latin typeface="Arial" panose="020B0604020202020204" pitchFamily="34" charset="0"/>
                <a:cs typeface="Arial" panose="020B0604020202020204" pitchFamily="34" charset="0"/>
              </a:rPr>
              <a:t>Euvolaemic</a:t>
            </a:r>
            <a:endParaRPr lang="en-GB" sz="6400" b="1" dirty="0">
              <a:latin typeface="Arial" panose="020B0604020202020204" pitchFamily="34" charset="0"/>
              <a:cs typeface="Arial" panose="020B0604020202020204" pitchFamily="34" charset="0"/>
            </a:endParaRPr>
          </a:p>
          <a:p>
            <a:pPr lvl="1"/>
            <a:r>
              <a:rPr lang="en-GB" sz="6400" dirty="0">
                <a:latin typeface="Arial" panose="020B0604020202020204" pitchFamily="34" charset="0"/>
                <a:cs typeface="Arial" panose="020B0604020202020204" pitchFamily="34" charset="0"/>
              </a:rPr>
              <a:t>Hypothyroidism</a:t>
            </a:r>
          </a:p>
          <a:p>
            <a:pPr lvl="1"/>
            <a:r>
              <a:rPr lang="en-GB" sz="6400" dirty="0">
                <a:latin typeface="Arial" panose="020B0604020202020204" pitchFamily="34" charset="0"/>
                <a:cs typeface="Arial" panose="020B0604020202020204" pitchFamily="34" charset="0"/>
              </a:rPr>
              <a:t>Adrenal insufficiency</a:t>
            </a:r>
          </a:p>
          <a:p>
            <a:pPr lvl="1"/>
            <a:r>
              <a:rPr lang="en-GB" sz="6400" dirty="0">
                <a:latin typeface="Arial" panose="020B0604020202020204" pitchFamily="34" charset="0"/>
                <a:cs typeface="Arial" panose="020B0604020202020204" pitchFamily="34" charset="0"/>
              </a:rPr>
              <a:t>SIADH</a:t>
            </a:r>
          </a:p>
          <a:p>
            <a:pPr lvl="1"/>
            <a:endParaRPr lang="en-GB" sz="6400" dirty="0">
              <a:latin typeface="Arial" panose="020B0604020202020204" pitchFamily="34" charset="0"/>
              <a:cs typeface="Arial" panose="020B0604020202020204" pitchFamily="34" charset="0"/>
            </a:endParaRPr>
          </a:p>
          <a:p>
            <a:r>
              <a:rPr lang="en-GB" sz="6400" b="1" dirty="0">
                <a:latin typeface="Arial" panose="020B0604020202020204" pitchFamily="34" charset="0"/>
                <a:cs typeface="Arial" panose="020B0604020202020204" pitchFamily="34" charset="0"/>
              </a:rPr>
              <a:t>Hypovolaemic</a:t>
            </a:r>
          </a:p>
          <a:p>
            <a:pPr lvl="1"/>
            <a:r>
              <a:rPr lang="en-GB" sz="6400" dirty="0">
                <a:latin typeface="Arial" panose="020B0604020202020204" pitchFamily="34" charset="0"/>
                <a:cs typeface="Arial" panose="020B0604020202020204" pitchFamily="34" charset="0"/>
              </a:rPr>
              <a:t>Diuretics (sometimes thiazides can be </a:t>
            </a:r>
            <a:r>
              <a:rPr lang="en-GB" sz="6400" dirty="0" err="1">
                <a:latin typeface="Arial" panose="020B0604020202020204" pitchFamily="34" charset="0"/>
                <a:cs typeface="Arial" panose="020B0604020202020204" pitchFamily="34" charset="0"/>
              </a:rPr>
              <a:t>euvolaemic</a:t>
            </a:r>
            <a:r>
              <a:rPr lang="en-GB" sz="6400" dirty="0">
                <a:latin typeface="Arial" panose="020B0604020202020204" pitchFamily="34" charset="0"/>
                <a:cs typeface="Arial" panose="020B0604020202020204" pitchFamily="34" charset="0"/>
              </a:rPr>
              <a:t> hyponatraemia)</a:t>
            </a:r>
          </a:p>
          <a:p>
            <a:pPr lvl="1"/>
            <a:r>
              <a:rPr lang="en-GB" sz="6400" dirty="0">
                <a:latin typeface="Arial" panose="020B0604020202020204" pitchFamily="34" charset="0"/>
                <a:cs typeface="Arial" panose="020B0604020202020204" pitchFamily="34" charset="0"/>
              </a:rPr>
              <a:t>Renal loss</a:t>
            </a:r>
          </a:p>
          <a:p>
            <a:pPr lvl="1"/>
            <a:r>
              <a:rPr lang="en-GB" sz="6400" dirty="0">
                <a:latin typeface="Arial" panose="020B0604020202020204" pitchFamily="34" charset="0"/>
                <a:cs typeface="Arial" panose="020B0604020202020204" pitchFamily="34" charset="0"/>
              </a:rPr>
              <a:t>GI loss</a:t>
            </a:r>
          </a:p>
          <a:p>
            <a:pPr lvl="1"/>
            <a:r>
              <a:rPr lang="en-GB" sz="6400" dirty="0">
                <a:latin typeface="Arial" panose="020B0604020202020204" pitchFamily="34" charset="0"/>
                <a:cs typeface="Arial" panose="020B0604020202020204" pitchFamily="34" charset="0"/>
              </a:rPr>
              <a:t>Reduced oral intake</a:t>
            </a:r>
          </a:p>
          <a:p>
            <a:endParaRPr lang="en-GB" dirty="0"/>
          </a:p>
        </p:txBody>
      </p:sp>
    </p:spTree>
    <p:extLst>
      <p:ext uri="{BB962C8B-B14F-4D97-AF65-F5344CB8AC3E}">
        <p14:creationId xmlns:p14="http://schemas.microsoft.com/office/powerpoint/2010/main" val="1279355621"/>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t>Hyponatraemia treatment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17287761"/>
              </p:ext>
            </p:extLst>
          </p:nvPr>
        </p:nvGraphicFramePr>
        <p:xfrm>
          <a:off x="457200" y="1600201"/>
          <a:ext cx="8229600" cy="4836527"/>
        </p:xfrm>
        <a:graphic>
          <a:graphicData uri="http://schemas.openxmlformats.org/drawingml/2006/table">
            <a:tbl>
              <a:tblPr firstRow="1" bandRow="1">
                <a:tableStyleId>{5C22544A-7EE6-4342-B048-85BDC9FD1C3A}</a:tableStyleId>
              </a:tblPr>
              <a:tblGrid>
                <a:gridCol w="1306488">
                  <a:extLst>
                    <a:ext uri="{9D8B030D-6E8A-4147-A177-3AD203B41FA5}">
                      <a16:colId xmlns:a16="http://schemas.microsoft.com/office/drawing/2014/main" val="20000"/>
                    </a:ext>
                  </a:extLst>
                </a:gridCol>
                <a:gridCol w="6923112">
                  <a:extLst>
                    <a:ext uri="{9D8B030D-6E8A-4147-A177-3AD203B41FA5}">
                      <a16:colId xmlns:a16="http://schemas.microsoft.com/office/drawing/2014/main" val="20001"/>
                    </a:ext>
                  </a:extLst>
                </a:gridCol>
              </a:tblGrid>
              <a:tr h="265123">
                <a:tc>
                  <a:txBody>
                    <a:bodyPr/>
                    <a:lstStyle/>
                    <a:p>
                      <a:r>
                        <a:rPr lang="en-GB" sz="1400" dirty="0"/>
                        <a:t>Severity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7806">
                <a:tc>
                  <a:txBody>
                    <a:bodyPr/>
                    <a:lstStyle/>
                    <a:p>
                      <a:r>
                        <a:rPr lang="en-GB" sz="1400" dirty="0"/>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400" dirty="0"/>
                        <a:t>Identify factors and underlying causes</a:t>
                      </a:r>
                    </a:p>
                    <a:p>
                      <a:r>
                        <a:rPr lang="en-GB" sz="1400" dirty="0"/>
                        <a:t>Also depends</a:t>
                      </a:r>
                      <a:r>
                        <a:rPr lang="en-GB" sz="1400" baseline="0" dirty="0"/>
                        <a:t> on severity and chronicity</a:t>
                      </a:r>
                    </a:p>
                    <a:p>
                      <a:endParaRPr lang="en-GB" sz="1400" baseline="0" dirty="0"/>
                    </a:p>
                    <a:p>
                      <a:r>
                        <a:rPr lang="en-GB" sz="1400" baseline="0" dirty="0"/>
                        <a:t>Medications review:</a:t>
                      </a:r>
                    </a:p>
                    <a:p>
                      <a:pPr marL="285750" indent="-285750">
                        <a:buFont typeface="Arial" panose="020B0604020202020204" pitchFamily="34" charset="0"/>
                        <a:buChar char="•"/>
                      </a:pPr>
                      <a:r>
                        <a:rPr lang="en-GB" sz="1400" dirty="0"/>
                        <a:t>Diuretics</a:t>
                      </a:r>
                    </a:p>
                    <a:p>
                      <a:pPr marL="285750" indent="-285750">
                        <a:buFont typeface="Arial" panose="020B0604020202020204" pitchFamily="34" charset="0"/>
                        <a:buChar char="•"/>
                      </a:pPr>
                      <a:r>
                        <a:rPr lang="en-GB" sz="1400" dirty="0"/>
                        <a:t>SSRI</a:t>
                      </a:r>
                      <a:r>
                        <a:rPr lang="en-GB" sz="1400" baseline="0" dirty="0"/>
                        <a:t> / TCA</a:t>
                      </a:r>
                    </a:p>
                    <a:p>
                      <a:pPr marL="285750" indent="-285750">
                        <a:buFont typeface="Arial" panose="020B0604020202020204" pitchFamily="34" charset="0"/>
                        <a:buChar char="•"/>
                      </a:pPr>
                      <a:r>
                        <a:rPr lang="en-GB" sz="1400" baseline="0" dirty="0"/>
                        <a:t>Carbamazepine</a:t>
                      </a:r>
                    </a:p>
                    <a:p>
                      <a:pPr marL="285750" indent="-285750">
                        <a:buFont typeface="Arial" panose="020B0604020202020204" pitchFamily="34" charset="0"/>
                        <a:buChar char="•"/>
                      </a:pPr>
                      <a:r>
                        <a:rPr lang="en-GB" sz="1400" baseline="0" dirty="0"/>
                        <a:t>Sodium valproate</a:t>
                      </a:r>
                    </a:p>
                    <a:p>
                      <a:pPr marL="285750" indent="-285750">
                        <a:buFont typeface="Arial" panose="020B0604020202020204" pitchFamily="34" charset="0"/>
                        <a:buChar char="•"/>
                      </a:pPr>
                      <a:r>
                        <a:rPr lang="en-GB" sz="1400" baseline="0" dirty="0"/>
                        <a:t>PPI</a:t>
                      </a:r>
                    </a:p>
                    <a:p>
                      <a:pPr marL="285750" indent="-285750">
                        <a:buFont typeface="Arial" panose="020B0604020202020204" pitchFamily="34" charset="0"/>
                        <a:buChar char="•"/>
                      </a:pPr>
                      <a:r>
                        <a:rPr lang="en-GB" sz="1400" baseline="0" dirty="0"/>
                        <a:t>ACE inhibitors</a:t>
                      </a:r>
                    </a:p>
                    <a:p>
                      <a:pPr marL="285750" indent="-285750">
                        <a:buFont typeface="Arial" panose="020B0604020202020204" pitchFamily="34" charset="0"/>
                        <a:buChar char="•"/>
                      </a:pPr>
                      <a:r>
                        <a:rPr lang="en-GB" sz="1400" baseline="0" dirty="0"/>
                        <a:t>Lithium</a:t>
                      </a:r>
                    </a:p>
                    <a:p>
                      <a:pPr marL="285750" indent="-285750">
                        <a:buFont typeface="Arial" panose="020B0604020202020204" pitchFamily="34" charset="0"/>
                        <a:buChar char="•"/>
                      </a:pPr>
                      <a:r>
                        <a:rPr lang="en-GB" sz="1400" baseline="0" dirty="0"/>
                        <a:t>Many more…</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0758">
                <a:tc>
                  <a:txBody>
                    <a:bodyPr/>
                    <a:lstStyle/>
                    <a:p>
                      <a:r>
                        <a:rPr lang="en-GB" sz="1400" dirty="0" err="1"/>
                        <a:t>Hypervolaemic</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400" dirty="0"/>
                        <a:t>Fluid restriction</a:t>
                      </a:r>
                    </a:p>
                    <a:p>
                      <a:pPr marL="0" indent="0">
                        <a:buFont typeface="Arial" panose="020B0604020202020204" pitchFamily="34" charset="0"/>
                        <a:buNone/>
                      </a:pPr>
                      <a:r>
                        <a:rPr lang="en-GB" sz="1400" dirty="0"/>
                        <a:t>(Under</a:t>
                      </a:r>
                      <a:r>
                        <a:rPr lang="en-GB" sz="1400" baseline="0" dirty="0"/>
                        <a:t> specialist supervision, consider hypertonic saline 1.8% sodium chloride)</a:t>
                      </a:r>
                      <a:endParaRPr lang="en-GB"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29209">
                <a:tc>
                  <a:txBody>
                    <a:bodyPr/>
                    <a:lstStyle/>
                    <a:p>
                      <a:pPr marL="0" indent="0">
                        <a:buFont typeface="Arial" panose="020B0604020202020204" pitchFamily="34" charset="0"/>
                        <a:buNone/>
                      </a:pPr>
                      <a:r>
                        <a:rPr lang="en-GB" sz="1400" dirty="0"/>
                        <a:t>SIADH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400" dirty="0"/>
                        <a:t>Look</a:t>
                      </a:r>
                      <a:r>
                        <a:rPr lang="en-GB" sz="1400" baseline="0" dirty="0"/>
                        <a:t> for causes</a:t>
                      </a:r>
                    </a:p>
                    <a:p>
                      <a:pPr marL="0" indent="0">
                        <a:buFont typeface="Arial" panose="020B0604020202020204" pitchFamily="34" charset="0"/>
                        <a:buNone/>
                      </a:pPr>
                      <a:r>
                        <a:rPr lang="en-GB" sz="1400" baseline="0" dirty="0"/>
                        <a:t>Medications review</a:t>
                      </a:r>
                    </a:p>
                    <a:p>
                      <a:pPr marL="0" indent="0">
                        <a:buFont typeface="Arial" panose="020B0604020202020204" pitchFamily="34" charset="0"/>
                        <a:buNone/>
                      </a:pPr>
                      <a:r>
                        <a:rPr lang="en-GB" sz="1400" baseline="0" dirty="0"/>
                        <a:t>Fluid restriction</a:t>
                      </a:r>
                    </a:p>
                    <a:p>
                      <a:pPr marL="0" indent="0">
                        <a:buFont typeface="Arial" panose="020B0604020202020204" pitchFamily="34" charset="0"/>
                        <a:buNone/>
                      </a:pPr>
                      <a:r>
                        <a:rPr lang="en-GB" sz="1400" baseline="0" dirty="0"/>
                        <a:t>(If unresponsive to fluid restriction or severe, specialist review </a:t>
                      </a:r>
                      <a:r>
                        <a:rPr lang="en-GB" sz="1400" baseline="0" dirty="0">
                          <a:sym typeface="Wingdings" panose="05000000000000000000" pitchFamily="2" charset="2"/>
                        </a:rPr>
                        <a:t> </a:t>
                      </a:r>
                      <a:r>
                        <a:rPr lang="en-GB" sz="1400" baseline="0" dirty="0" err="1">
                          <a:sym typeface="Wingdings" panose="05000000000000000000" pitchFamily="2" charset="2"/>
                        </a:rPr>
                        <a:t>demeclocycline</a:t>
                      </a:r>
                      <a:r>
                        <a:rPr lang="en-GB" sz="1400" baseline="0" dirty="0">
                          <a:sym typeface="Wingdings" panose="05000000000000000000" pitchFamily="2" charset="2"/>
                        </a:rPr>
                        <a:t> or </a:t>
                      </a:r>
                      <a:r>
                        <a:rPr lang="en-GB" sz="1400" baseline="0" dirty="0" err="1">
                          <a:sym typeface="Wingdings" panose="05000000000000000000" pitchFamily="2" charset="2"/>
                        </a:rPr>
                        <a:t>tolvaptam</a:t>
                      </a:r>
                      <a:r>
                        <a:rPr lang="en-GB" sz="1400" baseline="0" dirty="0">
                          <a:sym typeface="Wingdings" panose="05000000000000000000" pitchFamily="2" charset="2"/>
                        </a:rPr>
                        <a:t>)</a:t>
                      </a:r>
                      <a:endParaRPr lang="en-GB" sz="14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959C9DB3-859D-D548-94AA-EEA763A21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638" y="2492896"/>
            <a:ext cx="5639000" cy="2016224"/>
          </a:xfrm>
          <a:prstGeom prst="rect">
            <a:avLst/>
          </a:prstGeom>
        </p:spPr>
      </p:pic>
    </p:spTree>
    <p:extLst>
      <p:ext uri="{BB962C8B-B14F-4D97-AF65-F5344CB8AC3E}">
        <p14:creationId xmlns:p14="http://schemas.microsoft.com/office/powerpoint/2010/main" val="4287809359"/>
      </p:ext>
    </p:extLst>
  </p:cSld>
  <p:clrMapOvr>
    <a:masterClrMapping/>
  </p:clrMapOvr>
  <mc:AlternateContent xmlns:mc="http://schemas.openxmlformats.org/markup-compatibility/2006" xmlns:p14="http://schemas.microsoft.com/office/powerpoint/2010/main">
    <mc:Choice Requires="p14">
      <p:transition spd="slow" p14:dur="2000" advTm="53397"/>
    </mc:Choice>
    <mc:Fallback xmlns="">
      <p:transition spd="slow" advTm="5339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034A9-4B60-A31D-39D3-344C882CDEB8}"/>
              </a:ext>
            </a:extLst>
          </p:cNvPr>
          <p:cNvSpPr>
            <a:spLocks noGrp="1"/>
          </p:cNvSpPr>
          <p:nvPr>
            <p:ph type="title"/>
          </p:nvPr>
        </p:nvSpPr>
        <p:spPr/>
        <p:txBody>
          <a:bodyPr/>
          <a:lstStyle/>
          <a:p>
            <a:r>
              <a:rPr lang="en-GB" dirty="0">
                <a:solidFill>
                  <a:schemeClr val="tx1"/>
                </a:solidFill>
              </a:rPr>
              <a:t>Calcium</a:t>
            </a:r>
          </a:p>
        </p:txBody>
      </p:sp>
    </p:spTree>
    <p:extLst>
      <p:ext uri="{BB962C8B-B14F-4D97-AF65-F5344CB8AC3E}">
        <p14:creationId xmlns:p14="http://schemas.microsoft.com/office/powerpoint/2010/main" val="4062671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575102"/>
            <a:ext cx="7877504" cy="1107996"/>
          </a:xfrm>
        </p:spPr>
        <p:txBody>
          <a:bodyPr/>
          <a:lstStyle/>
          <a:p>
            <a:pPr algn="ctr"/>
            <a:r>
              <a:rPr lang="en-GB" sz="3600" b="1" dirty="0">
                <a:solidFill>
                  <a:schemeClr val="tx1"/>
                </a:solidFill>
                <a:latin typeface="+mn-lt"/>
                <a:cs typeface="Arial" pitchFamily="34" charset="0"/>
              </a:rPr>
              <a:t>Calcium </a:t>
            </a:r>
            <a:br>
              <a:rPr lang="en-GB" sz="3600" b="1" dirty="0">
                <a:solidFill>
                  <a:schemeClr val="tx1"/>
                </a:solidFill>
                <a:latin typeface="+mn-lt"/>
                <a:cs typeface="Arial" pitchFamily="34" charset="0"/>
              </a:rPr>
            </a:br>
            <a:r>
              <a:rPr lang="en-GB" sz="3600" b="1" dirty="0">
                <a:solidFill>
                  <a:schemeClr val="tx1"/>
                </a:solidFill>
                <a:latin typeface="+mn-lt"/>
                <a:cs typeface="Arial" pitchFamily="34" charset="0"/>
              </a:rPr>
              <a:t>(Corrected Ca</a:t>
            </a:r>
            <a:r>
              <a:rPr lang="en-GB" sz="3600" b="1" baseline="30000" dirty="0">
                <a:solidFill>
                  <a:schemeClr val="tx1"/>
                </a:solidFill>
                <a:latin typeface="+mn-lt"/>
                <a:cs typeface="Arial" pitchFamily="34" charset="0"/>
              </a:rPr>
              <a:t>2+</a:t>
            </a:r>
            <a:r>
              <a:rPr lang="en-GB" sz="3600" b="1" dirty="0">
                <a:solidFill>
                  <a:schemeClr val="tx1"/>
                </a:solidFill>
                <a:latin typeface="+mn-lt"/>
                <a:cs typeface="Arial" pitchFamily="34" charset="0"/>
              </a:rPr>
              <a:t> 2.1-2.6mmol/L)</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678300" y="2060848"/>
            <a:ext cx="7600007" cy="3539430"/>
          </a:xfrm>
          <a:prstGeom prst="rect">
            <a:avLst/>
          </a:prstGeom>
          <a:noFill/>
        </p:spPr>
        <p:txBody>
          <a:bodyPr wrap="square">
            <a:spAutoFit/>
          </a:bodyPr>
          <a:lstStyle/>
          <a:p>
            <a:pPr marL="0" lvl="0" indent="0">
              <a:buNone/>
            </a:pPr>
            <a:r>
              <a:rPr lang="en-GB" sz="2800" u="sng" dirty="0">
                <a:latin typeface="Arial" panose="020B0604020202020204" pitchFamily="34" charset="0"/>
                <a:cs typeface="Arial" panose="020B0604020202020204" pitchFamily="34" charset="0"/>
              </a:rPr>
              <a:t>Roles:</a:t>
            </a:r>
          </a:p>
          <a:p>
            <a:pPr marL="571500" lvl="0" indent="-5715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Intra/extra cellular metabolism</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Nerve conduction</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Muscle contractions</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Bone formation</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Coagulation pathway</a:t>
            </a:r>
          </a:p>
          <a:p>
            <a:pPr marL="342900" indent="-342900">
              <a:buFont typeface="Arial" panose="020B0604020202020204" pitchFamily="34" charset="0"/>
              <a:buChar char="•"/>
            </a:pPr>
            <a:r>
              <a:rPr lang="en-GB" sz="2800" dirty="0">
                <a:latin typeface="Arial" panose="020B0604020202020204" pitchFamily="34" charset="0"/>
                <a:cs typeface="Arial" panose="020B0604020202020204" pitchFamily="34" charset="0"/>
              </a:rPr>
              <a:t>Enzyme regulation</a:t>
            </a:r>
          </a:p>
        </p:txBody>
      </p:sp>
    </p:spTree>
    <p:extLst>
      <p:ext uri="{BB962C8B-B14F-4D97-AF65-F5344CB8AC3E}">
        <p14:creationId xmlns:p14="http://schemas.microsoft.com/office/powerpoint/2010/main" val="3978938150"/>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2101"/>
            <a:ext cx="7877504" cy="553998"/>
          </a:xfrm>
        </p:spPr>
        <p:txBody>
          <a:bodyPr/>
          <a:lstStyle/>
          <a:p>
            <a:pPr algn="ctr"/>
            <a:r>
              <a:rPr lang="en-GB" sz="3600" dirty="0">
                <a:solidFill>
                  <a:schemeClr val="tx1"/>
                </a:solidFill>
              </a:rPr>
              <a:t>Hypercalcaemia</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356369" y="1844824"/>
            <a:ext cx="4155688" cy="3416320"/>
          </a:xfrm>
          <a:prstGeom prst="rect">
            <a:avLst/>
          </a:prstGeom>
          <a:noFill/>
        </p:spPr>
        <p:txBody>
          <a:bodyPr wrap="square">
            <a:spAutoFit/>
          </a:bodyPr>
          <a:lstStyle/>
          <a:p>
            <a:r>
              <a:rPr lang="en-GB" sz="2400" u="sng" dirty="0">
                <a:latin typeface="Arial" panose="020B0604020202020204" pitchFamily="34" charset="0"/>
                <a:cs typeface="Arial" panose="020B0604020202020204" pitchFamily="34" charset="0"/>
              </a:rPr>
              <a:t>Signs and Symptoms (typically only when corrected Ca</a:t>
            </a:r>
            <a:r>
              <a:rPr lang="en-GB" sz="2400" u="sng" baseline="30000" dirty="0">
                <a:latin typeface="Arial" panose="020B0604020202020204" pitchFamily="34" charset="0"/>
                <a:cs typeface="Arial" panose="020B0604020202020204" pitchFamily="34" charset="0"/>
              </a:rPr>
              <a:t>2+</a:t>
            </a:r>
            <a:r>
              <a:rPr lang="en-GB" sz="2400" u="sng" dirty="0">
                <a:latin typeface="Arial" panose="020B0604020202020204" pitchFamily="34" charset="0"/>
                <a:cs typeface="Arial" panose="020B0604020202020204" pitchFamily="34" charset="0"/>
              </a:rPr>
              <a:t> &gt; 3.0 mmol/L)</a:t>
            </a:r>
          </a:p>
          <a:p>
            <a:endParaRPr lang="en-GB"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Renal/biliary stones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Bone pain</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Nausea and vomiting</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Pancreatitis</a:t>
            </a: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Arrhythmias</a:t>
            </a:r>
          </a:p>
        </p:txBody>
      </p:sp>
      <p:sp>
        <p:nvSpPr>
          <p:cNvPr id="6" name="Content Placeholder 5">
            <a:extLst>
              <a:ext uri="{FF2B5EF4-FFF2-40B4-BE49-F238E27FC236}">
                <a16:creationId xmlns:a16="http://schemas.microsoft.com/office/drawing/2014/main" id="{23824685-16FD-2641-4C00-7919A69AF20C}"/>
              </a:ext>
            </a:extLst>
          </p:cNvPr>
          <p:cNvSpPr txBox="1">
            <a:spLocks/>
          </p:cNvSpPr>
          <p:nvPr/>
        </p:nvSpPr>
        <p:spPr>
          <a:xfrm>
            <a:off x="4932040" y="1844824"/>
            <a:ext cx="3960440" cy="42393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t">
              <a:buNone/>
            </a:pPr>
            <a:r>
              <a:rPr lang="en-US" sz="2400" u="sng" dirty="0">
                <a:latin typeface="Arial" panose="020B0604020202020204" pitchFamily="34" charset="0"/>
                <a:cs typeface="Arial" panose="020B0604020202020204" pitchFamily="34" charset="0"/>
              </a:rPr>
              <a:t>Common causes ↑Ca</a:t>
            </a:r>
            <a:r>
              <a:rPr lang="en-US" sz="2400" u="sng" baseline="30000" dirty="0">
                <a:latin typeface="Arial" panose="020B0604020202020204" pitchFamily="34" charset="0"/>
                <a:cs typeface="Arial" panose="020B0604020202020204" pitchFamily="34" charset="0"/>
              </a:rPr>
              <a:t>2+</a:t>
            </a:r>
            <a:endParaRPr lang="en-GB" sz="2400" u="sng" baseline="30000" dirty="0">
              <a:latin typeface="Arial" panose="020B0604020202020204" pitchFamily="34" charset="0"/>
              <a:cs typeface="Arial" panose="020B0604020202020204" pitchFamily="34" charset="0"/>
            </a:endParaRPr>
          </a:p>
          <a:p>
            <a:pPr marL="0" indent="0" fontAlgn="t">
              <a:buNone/>
            </a:pPr>
            <a:endParaRPr lang="en-US" sz="2400" u="sng" dirty="0">
              <a:latin typeface="Arial" panose="020B0604020202020204" pitchFamily="34" charset="0"/>
              <a:cs typeface="Arial" panose="020B0604020202020204" pitchFamily="34" charset="0"/>
            </a:endParaRPr>
          </a:p>
          <a:p>
            <a:pPr fontAlgn="t"/>
            <a:r>
              <a:rPr lang="en-GB" sz="2400" dirty="0">
                <a:latin typeface="Arial" panose="020B0604020202020204" pitchFamily="34" charset="0"/>
                <a:cs typeface="Arial" panose="020B0604020202020204" pitchFamily="34" charset="0"/>
              </a:rPr>
              <a:t>↑PTH (tumour ?)</a:t>
            </a:r>
          </a:p>
          <a:p>
            <a:pPr fontAlgn="t"/>
            <a:r>
              <a:rPr lang="en-GB" sz="2400" dirty="0">
                <a:latin typeface="Arial" panose="020B0604020202020204" pitchFamily="34" charset="0"/>
                <a:cs typeface="Arial" panose="020B0604020202020204" pitchFamily="34" charset="0"/>
              </a:rPr>
              <a:t>Hyperthyroidism</a:t>
            </a:r>
          </a:p>
          <a:p>
            <a:pPr fontAlgn="t"/>
            <a:r>
              <a:rPr lang="en-GB" sz="2400" dirty="0">
                <a:latin typeface="Arial" panose="020B0604020202020204" pitchFamily="34" charset="0"/>
                <a:cs typeface="Arial" panose="020B0604020202020204" pitchFamily="34" charset="0"/>
              </a:rPr>
              <a:t>Cancer (multiple myeloma, breast and lung)</a:t>
            </a:r>
          </a:p>
          <a:p>
            <a:pPr fontAlgn="t"/>
            <a:r>
              <a:rPr lang="en-GB" sz="2400" dirty="0">
                <a:latin typeface="Arial" panose="020B0604020202020204" pitchFamily="34" charset="0"/>
                <a:cs typeface="Arial" panose="020B0604020202020204" pitchFamily="34" charset="0"/>
              </a:rPr>
              <a:t>↑ Vitamin D, </a:t>
            </a:r>
          </a:p>
          <a:p>
            <a:pPr fontAlgn="t"/>
            <a:r>
              <a:rPr lang="en-GB" sz="2400" dirty="0">
                <a:latin typeface="Arial" panose="020B0604020202020204" pitchFamily="34" charset="0"/>
                <a:cs typeface="Arial" panose="020B0604020202020204" pitchFamily="34" charset="0"/>
              </a:rPr>
              <a:t>Thiazide diuretics</a:t>
            </a:r>
          </a:p>
          <a:p>
            <a:endParaRPr lang="en-GB" dirty="0"/>
          </a:p>
        </p:txBody>
      </p:sp>
    </p:spTree>
    <p:extLst>
      <p:ext uri="{BB962C8B-B14F-4D97-AF65-F5344CB8AC3E}">
        <p14:creationId xmlns:p14="http://schemas.microsoft.com/office/powerpoint/2010/main" val="427296845"/>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2101"/>
            <a:ext cx="7877504" cy="553998"/>
          </a:xfrm>
        </p:spPr>
        <p:txBody>
          <a:bodyPr/>
          <a:lstStyle/>
          <a:p>
            <a:pPr algn="ctr"/>
            <a:r>
              <a:rPr lang="en-GB" sz="3600" dirty="0">
                <a:solidFill>
                  <a:schemeClr val="tx1"/>
                </a:solidFill>
              </a:rPr>
              <a:t>Prescribing Scenario 3</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628505" y="1628800"/>
            <a:ext cx="7600007" cy="4154984"/>
          </a:xfrm>
          <a:prstGeom prst="rect">
            <a:avLst/>
          </a:prstGeom>
          <a:noFill/>
        </p:spPr>
        <p:txBody>
          <a:bodyPr wrap="square">
            <a:spAutoFit/>
          </a:bodyPr>
          <a:lstStyle/>
          <a:p>
            <a:pPr marL="0" indent="0">
              <a:buNone/>
            </a:pPr>
            <a:r>
              <a:rPr lang="en-GB" sz="2200" b="1" dirty="0">
                <a:latin typeface="Arial" panose="020B0604020202020204" pitchFamily="34" charset="0"/>
                <a:cs typeface="Arial" panose="020B0604020202020204" pitchFamily="34" charset="0"/>
              </a:rPr>
              <a:t>Case presentation  </a:t>
            </a:r>
          </a:p>
          <a:p>
            <a:pPr marL="0" indent="0">
              <a:buNone/>
            </a:pPr>
            <a:r>
              <a:rPr lang="en-GB" sz="2200" dirty="0">
                <a:latin typeface="Arial" panose="020B0604020202020204" pitchFamily="34" charset="0"/>
                <a:cs typeface="Arial" panose="020B0604020202020204" pitchFamily="34" charset="0"/>
              </a:rPr>
              <a:t>70 year old female, NKDA</a:t>
            </a:r>
          </a:p>
          <a:p>
            <a:pPr marL="0" indent="0">
              <a:buNone/>
            </a:pPr>
            <a:r>
              <a:rPr lang="en-GB" sz="2200" dirty="0">
                <a:latin typeface="Arial" panose="020B0604020202020204" pitchFamily="34" charset="0"/>
                <a:cs typeface="Arial" panose="020B0604020202020204" pitchFamily="34" charset="0"/>
              </a:rPr>
              <a:t>Brought to the Emergency Department with increasing confusion. </a:t>
            </a:r>
            <a:r>
              <a:rPr lang="en-GB" sz="2200" b="1" dirty="0">
                <a:latin typeface="Arial" panose="020B0604020202020204" pitchFamily="34" charset="0"/>
                <a:cs typeface="Arial" panose="020B0604020202020204" pitchFamily="34" charset="0"/>
              </a:rPr>
              <a:t>PMH: </a:t>
            </a:r>
            <a:r>
              <a:rPr lang="en-GB" sz="2200" dirty="0">
                <a:latin typeface="Arial" panose="020B0604020202020204" pitchFamily="34" charset="0"/>
                <a:cs typeface="Arial" panose="020B0604020202020204" pitchFamily="34" charset="0"/>
              </a:rPr>
              <a:t>Breast cancer.</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Investigations</a:t>
            </a:r>
          </a:p>
          <a:p>
            <a:pPr marL="0" indent="0">
              <a:buNone/>
            </a:pPr>
            <a:r>
              <a:rPr lang="en-GB" sz="2200" dirty="0">
                <a:latin typeface="Arial" panose="020B0604020202020204" pitchFamily="34" charset="0"/>
                <a:cs typeface="Arial" panose="020B0604020202020204" pitchFamily="34" charset="0"/>
              </a:rPr>
              <a:t>Na</a:t>
            </a:r>
            <a:r>
              <a:rPr lang="en-GB" sz="2200" baseline="30000" dirty="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 139 mmol/L (137–144), K</a:t>
            </a:r>
            <a:r>
              <a:rPr lang="en-GB" sz="2200" baseline="30000" dirty="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 3.6 mmol/L (3.5–5.3), creatinine 114 </a:t>
            </a:r>
            <a:r>
              <a:rPr lang="el-GR" sz="2200" dirty="0">
                <a:latin typeface="Arial" panose="020B0604020202020204" pitchFamily="34" charset="0"/>
                <a:cs typeface="Arial" panose="020B0604020202020204" pitchFamily="34" charset="0"/>
              </a:rPr>
              <a:t>μ</a:t>
            </a:r>
            <a:r>
              <a:rPr lang="en-GB" sz="2200" dirty="0">
                <a:latin typeface="Arial" panose="020B0604020202020204" pitchFamily="34" charset="0"/>
                <a:cs typeface="Arial" panose="020B0604020202020204" pitchFamily="34" charset="0"/>
              </a:rPr>
              <a:t>mol/L (60–110), corrected Ca</a:t>
            </a:r>
            <a:r>
              <a:rPr lang="en-GB" sz="2200" baseline="30000" dirty="0">
                <a:latin typeface="Arial" panose="020B0604020202020204" pitchFamily="34" charset="0"/>
                <a:cs typeface="Arial" panose="020B0604020202020204" pitchFamily="34" charset="0"/>
              </a:rPr>
              <a:t>2+ </a:t>
            </a:r>
            <a:r>
              <a:rPr lang="en-GB" sz="2200" dirty="0">
                <a:latin typeface="Arial" panose="020B0604020202020204" pitchFamily="34" charset="0"/>
                <a:cs typeface="Arial" panose="020B0604020202020204" pitchFamily="34" charset="0"/>
              </a:rPr>
              <a:t>3.41 mmol/L (2.20–2.60), PO</a:t>
            </a:r>
            <a:r>
              <a:rPr lang="en-GB" sz="2200" baseline="-25000" dirty="0">
                <a:latin typeface="Arial" panose="020B0604020202020204" pitchFamily="34" charset="0"/>
                <a:cs typeface="Arial" panose="020B0604020202020204" pitchFamily="34" charset="0"/>
              </a:rPr>
              <a:t>4</a:t>
            </a:r>
            <a:r>
              <a:rPr lang="en-GB" sz="2200" baseline="30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 1.68 mmol/L (0.8–1.4)</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solidFill>
                  <a:srgbClr val="FF0000"/>
                </a:solidFill>
                <a:latin typeface="Arial" panose="020B0604020202020204" pitchFamily="34" charset="0"/>
                <a:cs typeface="Arial" panose="020B0604020202020204" pitchFamily="34" charset="0"/>
              </a:rPr>
              <a:t>What would you prescribe for the initial treatment for her hypercalcaemia?</a:t>
            </a:r>
          </a:p>
        </p:txBody>
      </p:sp>
    </p:spTree>
    <p:extLst>
      <p:ext uri="{BB962C8B-B14F-4D97-AF65-F5344CB8AC3E}">
        <p14:creationId xmlns:p14="http://schemas.microsoft.com/office/powerpoint/2010/main" val="1812894379"/>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2101"/>
            <a:ext cx="7877504" cy="553998"/>
          </a:xfrm>
        </p:spPr>
        <p:txBody>
          <a:bodyPr/>
          <a:lstStyle/>
          <a:p>
            <a:pPr algn="ctr"/>
            <a:r>
              <a:rPr lang="en-GB" sz="3600" dirty="0">
                <a:solidFill>
                  <a:schemeClr val="tx1"/>
                </a:solidFill>
              </a:rPr>
              <a:t>Prescribing Scenario 3</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628505" y="1628800"/>
            <a:ext cx="7600007" cy="1785104"/>
          </a:xfrm>
          <a:prstGeom prst="rect">
            <a:avLst/>
          </a:prstGeom>
          <a:noFill/>
        </p:spPr>
        <p:txBody>
          <a:bodyPr wrap="square">
            <a:spAutoFit/>
          </a:bodyPr>
          <a:lstStyle/>
          <a:p>
            <a:pPr marL="0" indent="0">
              <a:buNone/>
            </a:pPr>
            <a:r>
              <a:rPr lang="en-GB" sz="2200" dirty="0">
                <a:solidFill>
                  <a:srgbClr val="FF0000"/>
                </a:solidFill>
                <a:latin typeface="Arial" panose="020B0604020202020204" pitchFamily="34" charset="0"/>
                <a:cs typeface="Arial" panose="020B0604020202020204" pitchFamily="34" charset="0"/>
              </a:rPr>
              <a:t>What would you prescribe for the initial treatment for her hypercalcaemia?</a:t>
            </a:r>
          </a:p>
          <a:p>
            <a:pPr marL="0" indent="0">
              <a:buNone/>
            </a:pPr>
            <a:endParaRPr lang="en-GB" sz="2200" dirty="0">
              <a:solidFill>
                <a:srgbClr val="FF0000"/>
              </a:solidFill>
              <a:latin typeface="Arial" panose="020B0604020202020204" pitchFamily="34" charset="0"/>
              <a:cs typeface="Arial" panose="020B0604020202020204" pitchFamily="34" charset="0"/>
            </a:endParaRPr>
          </a:p>
          <a:p>
            <a:pPr marL="0" indent="0">
              <a:buNone/>
            </a:pPr>
            <a:endParaRPr lang="en-GB" sz="2200" dirty="0">
              <a:solidFill>
                <a:srgbClr val="FF0000"/>
              </a:solidFill>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Sodium Chloride 0.9% IV 1L over 4 hours</a:t>
            </a:r>
          </a:p>
        </p:txBody>
      </p:sp>
    </p:spTree>
    <p:extLst>
      <p:ext uri="{BB962C8B-B14F-4D97-AF65-F5344CB8AC3E}">
        <p14:creationId xmlns:p14="http://schemas.microsoft.com/office/powerpoint/2010/main" val="1589961719"/>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489756" y="1074802"/>
            <a:ext cx="7877504" cy="553998"/>
          </a:xfrm>
        </p:spPr>
        <p:txBody>
          <a:bodyPr/>
          <a:lstStyle/>
          <a:p>
            <a:pPr algn="ctr"/>
            <a:r>
              <a:rPr lang="en-GB" sz="3600" b="1" dirty="0">
                <a:solidFill>
                  <a:schemeClr val="tx1"/>
                </a:solidFill>
              </a:rPr>
              <a:t>Severe hypercalcaemia treatment</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611560" y="1916832"/>
            <a:ext cx="5184576" cy="3970318"/>
          </a:xfrm>
          <a:prstGeom prst="rect">
            <a:avLst/>
          </a:prstGeom>
          <a:noFill/>
        </p:spPr>
        <p:txBody>
          <a:bodyPr wrap="square">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Guidance available in BNF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Treatment summaries </a:t>
            </a:r>
            <a:r>
              <a:rPr lang="en-GB" sz="2000" dirty="0">
                <a:latin typeface="Arial" panose="020B0604020202020204" pitchFamily="34" charset="0"/>
                <a:cs typeface="Arial" panose="020B0604020202020204" pitchFamily="34" charset="0"/>
                <a:sym typeface="Wingdings" panose="05000000000000000000" pitchFamily="2" charset="2"/>
              </a:rPr>
              <a:t> </a:t>
            </a:r>
            <a:r>
              <a:rPr lang="en-GB" sz="2000" dirty="0">
                <a:latin typeface="Arial" panose="020B0604020202020204" pitchFamily="34" charset="0"/>
                <a:cs typeface="Arial" panose="020B0604020202020204" pitchFamily="34" charset="0"/>
              </a:rPr>
              <a:t>Minerals</a:t>
            </a:r>
          </a:p>
          <a:p>
            <a:pPr marL="1085850" lvl="2"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First line is IV 0.9% sodium chloride</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Typically 1L over 4 hours, but might be faster in severe dehydration</a:t>
            </a:r>
          </a:p>
          <a:p>
            <a:pPr marL="1085850" lvl="2"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Next options</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IF persistent, IV bisphosphonates such as pamidronate</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Steroids may be considered in sarcoidosis</a:t>
            </a: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Calcitonin may be considered in malignancy</a:t>
            </a:r>
          </a:p>
          <a:p>
            <a:pPr marL="1085850" lvl="2"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Stop thiazides, vitamin D compounds and restrict dietary calcium</a:t>
            </a:r>
          </a:p>
        </p:txBody>
      </p:sp>
      <p:pic>
        <p:nvPicPr>
          <p:cNvPr id="2" name="Picture 2" descr="C:\Users\Fu Liang Ng\Dropbox\Screenshots\Screenshot 2018-11-21 22.58.33.png">
            <a:extLst>
              <a:ext uri="{FF2B5EF4-FFF2-40B4-BE49-F238E27FC236}">
                <a16:creationId xmlns:a16="http://schemas.microsoft.com/office/drawing/2014/main" id="{FAE103C9-8054-D619-734E-45975762EE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054"/>
          <a:stretch/>
        </p:blipFill>
        <p:spPr bwMode="auto">
          <a:xfrm>
            <a:off x="5580112" y="1772816"/>
            <a:ext cx="3138814" cy="442023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190862"/>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628650" y="466126"/>
            <a:ext cx="7886699" cy="932688"/>
          </a:xfrm>
        </p:spPr>
        <p:txBody>
          <a:bodyPr vert="horz" lIns="91440" tIns="45720" rIns="91440" bIns="45720" rtlCol="0" anchor="b">
            <a:normAutofit/>
          </a:bodyPr>
          <a:lstStyle/>
          <a:p>
            <a:pPr>
              <a:lnSpc>
                <a:spcPct val="90000"/>
              </a:lnSpc>
            </a:pPr>
            <a:r>
              <a:rPr lang="en-US" sz="2900" kern="1200" dirty="0">
                <a:solidFill>
                  <a:schemeClr val="tx1"/>
                </a:solidFill>
                <a:latin typeface="+mj-lt"/>
                <a:ea typeface="+mj-ea"/>
                <a:cs typeface="+mj-cs"/>
              </a:rPr>
              <a:t>Electrolyte Distribution</a:t>
            </a:r>
            <a:r>
              <a:rPr lang="en-US" sz="2900" kern="1200" baseline="0" dirty="0">
                <a:solidFill>
                  <a:schemeClr val="tx1"/>
                </a:solidFill>
                <a:latin typeface="+mj-lt"/>
                <a:ea typeface="+mj-ea"/>
                <a:cs typeface="+mj-cs"/>
              </a:rPr>
              <a:t> in body</a:t>
            </a:r>
            <a:br>
              <a:rPr lang="en-US" sz="2900" kern="1200" dirty="0">
                <a:solidFill>
                  <a:schemeClr val="tx1"/>
                </a:solidFill>
                <a:latin typeface="+mj-lt"/>
                <a:ea typeface="+mj-ea"/>
                <a:cs typeface="+mj-cs"/>
              </a:rPr>
            </a:br>
            <a:endParaRPr lang="en-US" sz="2900" kern="1200" dirty="0">
              <a:solidFill>
                <a:schemeClr val="tx1"/>
              </a:solidFill>
              <a:latin typeface="+mj-lt"/>
              <a:ea typeface="+mj-ea"/>
              <a:cs typeface="+mj-cs"/>
            </a:endParaRPr>
          </a:p>
        </p:txBody>
      </p:sp>
      <p:pic>
        <p:nvPicPr>
          <p:cNvPr id="6" name="Picture 5">
            <a:extLst>
              <a:ext uri="{FF2B5EF4-FFF2-40B4-BE49-F238E27FC236}">
                <a16:creationId xmlns:a16="http://schemas.microsoft.com/office/drawing/2014/main" id="{922C84B6-A479-2D50-8705-424725D116A6}"/>
              </a:ext>
            </a:extLst>
          </p:cNvPr>
          <p:cNvPicPr>
            <a:picLocks noChangeAspect="1"/>
          </p:cNvPicPr>
          <p:nvPr/>
        </p:nvPicPr>
        <p:blipFill>
          <a:blip r:embed="rId2"/>
          <a:stretch>
            <a:fillRect/>
          </a:stretch>
        </p:blipFill>
        <p:spPr>
          <a:xfrm>
            <a:off x="1036600" y="1484784"/>
            <a:ext cx="7070800" cy="4440746"/>
          </a:xfrm>
          <a:prstGeom prst="rect">
            <a:avLst/>
          </a:prstGeom>
        </p:spPr>
      </p:pic>
    </p:spTree>
    <p:extLst>
      <p:ext uri="{BB962C8B-B14F-4D97-AF65-F5344CB8AC3E}">
        <p14:creationId xmlns:p14="http://schemas.microsoft.com/office/powerpoint/2010/main" val="2648351704"/>
      </p:ext>
    </p:extLst>
  </p:cSld>
  <p:clrMapOvr>
    <a:masterClrMapping/>
  </p:clrMapOvr>
  <mc:AlternateContent xmlns:mc="http://schemas.openxmlformats.org/markup-compatibility/2006" xmlns:p14="http://schemas.microsoft.com/office/powerpoint/2010/main">
    <mc:Choice Requires="p14">
      <p:transition spd="slow" p14:dur="2000" advTm="99971"/>
    </mc:Choice>
    <mc:Fallback xmlns="">
      <p:transition spd="slow" advTm="9997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2101"/>
            <a:ext cx="7877504" cy="553998"/>
          </a:xfrm>
        </p:spPr>
        <p:txBody>
          <a:bodyPr/>
          <a:lstStyle/>
          <a:p>
            <a:pPr algn="ctr"/>
            <a:r>
              <a:rPr lang="en-GB" sz="3600" dirty="0">
                <a:solidFill>
                  <a:schemeClr val="tx1"/>
                </a:solidFill>
              </a:rPr>
              <a:t>Hypocalcaemia</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356369" y="1844824"/>
            <a:ext cx="4155688" cy="4247317"/>
          </a:xfrm>
          <a:prstGeom prst="rect">
            <a:avLst/>
          </a:prstGeom>
          <a:noFill/>
        </p:spPr>
        <p:txBody>
          <a:bodyPr wrap="square">
            <a:spAutoFit/>
          </a:bodyPr>
          <a:lstStyle/>
          <a:p>
            <a:r>
              <a:rPr lang="en-GB" sz="2400" u="sng" dirty="0">
                <a:latin typeface="Arial" panose="020B0604020202020204" pitchFamily="34" charset="0"/>
                <a:cs typeface="Arial" panose="020B0604020202020204" pitchFamily="34" charset="0"/>
              </a:rPr>
              <a:t>Signs and Symptoms (typically only when corrected Ca</a:t>
            </a:r>
            <a:r>
              <a:rPr lang="en-GB" sz="2400" u="sng" baseline="30000" dirty="0">
                <a:latin typeface="Arial" panose="020B0604020202020204" pitchFamily="34" charset="0"/>
                <a:cs typeface="Arial" panose="020B0604020202020204" pitchFamily="34" charset="0"/>
              </a:rPr>
              <a:t>2+</a:t>
            </a:r>
            <a:r>
              <a:rPr lang="en-GB" sz="2400" u="sng" dirty="0">
                <a:latin typeface="Arial" panose="020B0604020202020204" pitchFamily="34" charset="0"/>
                <a:cs typeface="Arial" panose="020B0604020202020204" pitchFamily="34" charset="0"/>
              </a:rPr>
              <a:t> &lt; 1.9 mmol/L)</a:t>
            </a:r>
          </a:p>
          <a:p>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Neuromuscular irritability</a:t>
            </a:r>
          </a:p>
          <a:p>
            <a:pPr marL="742950" lvl="1"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Twitching and spasms muscles (tetany)</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Seizures</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Stiffness</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Low blood pressure</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Arrythmias</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Congestive heart failure</a:t>
            </a:r>
          </a:p>
        </p:txBody>
      </p:sp>
      <p:sp>
        <p:nvSpPr>
          <p:cNvPr id="6" name="Content Placeholder 5">
            <a:extLst>
              <a:ext uri="{FF2B5EF4-FFF2-40B4-BE49-F238E27FC236}">
                <a16:creationId xmlns:a16="http://schemas.microsoft.com/office/drawing/2014/main" id="{23824685-16FD-2641-4C00-7919A69AF20C}"/>
              </a:ext>
            </a:extLst>
          </p:cNvPr>
          <p:cNvSpPr txBox="1">
            <a:spLocks/>
          </p:cNvSpPr>
          <p:nvPr/>
        </p:nvSpPr>
        <p:spPr>
          <a:xfrm>
            <a:off x="4932040" y="1844824"/>
            <a:ext cx="3960440" cy="42393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u="sng" dirty="0">
                <a:latin typeface="Arial" panose="020B0604020202020204" pitchFamily="34" charset="0"/>
                <a:cs typeface="Arial" panose="020B0604020202020204" pitchFamily="34" charset="0"/>
              </a:rPr>
              <a:t>Common causes ↓Ca</a:t>
            </a:r>
            <a:r>
              <a:rPr lang="en-US" sz="2400" u="sng" baseline="30000" dirty="0">
                <a:latin typeface="Arial" panose="020B0604020202020204" pitchFamily="34" charset="0"/>
                <a:cs typeface="Arial" panose="020B0604020202020204" pitchFamily="34" charset="0"/>
              </a:rPr>
              <a:t>2+</a:t>
            </a:r>
            <a:endParaRPr lang="en-GB" sz="2400" u="sng" baseline="30000" dirty="0">
              <a:latin typeface="Arial" panose="020B0604020202020204" pitchFamily="34" charset="0"/>
              <a:cs typeface="Arial" panose="020B0604020202020204" pitchFamily="34" charset="0"/>
            </a:endParaRPr>
          </a:p>
          <a:p>
            <a:pPr marL="0" indent="0" fontAlgn="t">
              <a:buNone/>
            </a:pPr>
            <a:endParaRPr lang="en-US" sz="2400" u="sng" dirty="0">
              <a:latin typeface="Arial" panose="020B0604020202020204" pitchFamily="34" charset="0"/>
              <a:cs typeface="Arial" panose="020B0604020202020204" pitchFamily="34" charset="0"/>
            </a:endParaRPr>
          </a:p>
          <a:p>
            <a:pPr fontAlgn="t"/>
            <a:r>
              <a:rPr lang="en-GB" sz="2400" dirty="0"/>
              <a:t>Limited dietary intake </a:t>
            </a:r>
          </a:p>
          <a:p>
            <a:pPr fontAlgn="t"/>
            <a:r>
              <a:rPr lang="en-GB" sz="2400" dirty="0"/>
              <a:t>↓ Mg2+</a:t>
            </a:r>
          </a:p>
          <a:p>
            <a:pPr fontAlgn="t"/>
            <a:r>
              <a:rPr lang="en-GB" sz="2400" dirty="0"/>
              <a:t>Chronic renal failure</a:t>
            </a:r>
          </a:p>
          <a:p>
            <a:pPr fontAlgn="t"/>
            <a:r>
              <a:rPr lang="en-GB" sz="2400" dirty="0"/>
              <a:t>Bisphosphonate therapy</a:t>
            </a:r>
          </a:p>
          <a:p>
            <a:pPr fontAlgn="t"/>
            <a:r>
              <a:rPr lang="en-GB" sz="2400" dirty="0"/>
              <a:t>↓ Vitamin D</a:t>
            </a:r>
          </a:p>
          <a:p>
            <a:r>
              <a:rPr lang="en-GB" sz="2400" dirty="0"/>
              <a:t>↓ PTH</a:t>
            </a:r>
          </a:p>
          <a:p>
            <a:endParaRPr lang="en-GB" dirty="0"/>
          </a:p>
        </p:txBody>
      </p:sp>
    </p:spTree>
    <p:extLst>
      <p:ext uri="{BB962C8B-B14F-4D97-AF65-F5344CB8AC3E}">
        <p14:creationId xmlns:p14="http://schemas.microsoft.com/office/powerpoint/2010/main" val="1516256869"/>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t>Hypocalcaemia treatment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62558943"/>
              </p:ext>
            </p:extLst>
          </p:nvPr>
        </p:nvGraphicFramePr>
        <p:xfrm>
          <a:off x="457200" y="1600200"/>
          <a:ext cx="8229600" cy="4493095"/>
        </p:xfrm>
        <a:graphic>
          <a:graphicData uri="http://schemas.openxmlformats.org/drawingml/2006/table">
            <a:tbl>
              <a:tblPr firstRow="1" bandRow="1">
                <a:tableStyleId>{5C22544A-7EE6-4342-B048-85BDC9FD1C3A}</a:tableStyleId>
              </a:tblPr>
              <a:tblGrid>
                <a:gridCol w="1738536">
                  <a:extLst>
                    <a:ext uri="{9D8B030D-6E8A-4147-A177-3AD203B41FA5}">
                      <a16:colId xmlns:a16="http://schemas.microsoft.com/office/drawing/2014/main" val="20000"/>
                    </a:ext>
                  </a:extLst>
                </a:gridCol>
                <a:gridCol w="6491064">
                  <a:extLst>
                    <a:ext uri="{9D8B030D-6E8A-4147-A177-3AD203B41FA5}">
                      <a16:colId xmlns:a16="http://schemas.microsoft.com/office/drawing/2014/main" val="20001"/>
                    </a:ext>
                  </a:extLst>
                </a:gridCol>
              </a:tblGrid>
              <a:tr h="485740">
                <a:tc>
                  <a:txBody>
                    <a:bodyPr/>
                    <a:lstStyle/>
                    <a:p>
                      <a:r>
                        <a:rPr lang="en-GB" sz="1800" dirty="0"/>
                        <a:t>Severity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50045">
                <a:tc>
                  <a:txBody>
                    <a:bodyPr/>
                    <a:lstStyle/>
                    <a:p>
                      <a:r>
                        <a:rPr lang="en-GB" sz="1800" dirty="0"/>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Identify factors and underlying causes</a:t>
                      </a:r>
                    </a:p>
                    <a:p>
                      <a:r>
                        <a:rPr lang="en-GB" sz="1800" dirty="0"/>
                        <a:t>Also depends</a:t>
                      </a:r>
                      <a:r>
                        <a:rPr lang="en-GB" sz="1800" baseline="0" dirty="0"/>
                        <a:t> on severity and chronicity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78655">
                <a:tc>
                  <a:txBody>
                    <a:bodyPr/>
                    <a:lstStyle/>
                    <a:p>
                      <a:r>
                        <a:rPr lang="en-GB" sz="1800" dirty="0"/>
                        <a:t>Mild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800" dirty="0"/>
                        <a:t>Oral</a:t>
                      </a:r>
                      <a:r>
                        <a:rPr lang="en-GB" sz="1800" baseline="0" dirty="0"/>
                        <a:t> replacement</a:t>
                      </a:r>
                    </a:p>
                    <a:p>
                      <a:pPr marL="285750" indent="-285750">
                        <a:buFont typeface="Arial" panose="020B0604020202020204" pitchFamily="34" charset="0"/>
                        <a:buChar char="•"/>
                      </a:pPr>
                      <a:r>
                        <a:rPr lang="en-GB" sz="1800" baseline="0" dirty="0"/>
                        <a:t>Consider 40-50 </a:t>
                      </a:r>
                      <a:r>
                        <a:rPr lang="en-GB" sz="1800" baseline="0" dirty="0" err="1"/>
                        <a:t>mmol</a:t>
                      </a:r>
                      <a:r>
                        <a:rPr lang="en-GB" sz="1800" baseline="0" dirty="0"/>
                        <a:t> daily in divided doses. </a:t>
                      </a:r>
                      <a:r>
                        <a:rPr lang="en-GB" sz="1800" baseline="0" dirty="0" err="1"/>
                        <a:t>E.g</a:t>
                      </a:r>
                      <a:r>
                        <a:rPr lang="en-GB" sz="1800" baseline="0" dirty="0"/>
                        <a:t>:</a:t>
                      </a:r>
                    </a:p>
                    <a:p>
                      <a:pPr marL="742950" lvl="1" indent="-285750">
                        <a:buFont typeface="Arial" panose="020B0604020202020204" pitchFamily="34" charset="0"/>
                        <a:buChar char="•"/>
                      </a:pPr>
                      <a:r>
                        <a:rPr lang="en-GB" sz="1800" baseline="0" dirty="0"/>
                        <a:t>Sandocal-1000 (25mmol/tab) 1 tablet twice daily</a:t>
                      </a:r>
                    </a:p>
                    <a:p>
                      <a:pPr marL="742950" lvl="1" indent="-285750">
                        <a:buFont typeface="Arial" panose="020B0604020202020204" pitchFamily="34" charset="0"/>
                        <a:buChar char="•"/>
                      </a:pPr>
                      <a:r>
                        <a:rPr lang="en-GB" sz="1800" baseline="0" dirty="0" err="1"/>
                        <a:t>AdCal</a:t>
                      </a:r>
                      <a:r>
                        <a:rPr lang="en-GB" sz="1800" baseline="0" dirty="0"/>
                        <a:t> (15mmol/tab) 1 tablet three times a day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578655">
                <a:tc>
                  <a:txBody>
                    <a:bodyPr/>
                    <a:lstStyle/>
                    <a:p>
                      <a:pPr marL="0" indent="0">
                        <a:buFont typeface="Arial" panose="020B0604020202020204" pitchFamily="34" charset="0"/>
                        <a:buNone/>
                      </a:pPr>
                      <a:r>
                        <a:rPr lang="en-GB" sz="1800" dirty="0"/>
                        <a:t>Severe / </a:t>
                      </a:r>
                      <a:r>
                        <a:rPr lang="en-GB" sz="1800" dirty="0" err="1"/>
                        <a:t>hypocalcaemic</a:t>
                      </a:r>
                      <a:r>
                        <a:rPr lang="en-GB" sz="1800" dirty="0"/>
                        <a:t> tetany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800" dirty="0"/>
                        <a:t>Initially IV calcium gluconate 10% 10-20 ml (2.2 </a:t>
                      </a:r>
                      <a:r>
                        <a:rPr lang="en-GB" sz="1800" dirty="0" err="1"/>
                        <a:t>mmol</a:t>
                      </a:r>
                      <a:r>
                        <a:rPr lang="en-GB" sz="1800" dirty="0"/>
                        <a:t> calcium) over at least 10 mins with cardiac monitoring</a:t>
                      </a:r>
                    </a:p>
                    <a:p>
                      <a:pPr marL="0" indent="0">
                        <a:buFont typeface="Arial" panose="020B0604020202020204" pitchFamily="34" charset="0"/>
                        <a:buNone/>
                      </a:pPr>
                      <a:r>
                        <a:rPr lang="en-GB" sz="1800" dirty="0"/>
                        <a:t>May</a:t>
                      </a:r>
                      <a:r>
                        <a:rPr lang="en-GB" sz="1800" baseline="0" dirty="0"/>
                        <a:t> require continuous infusion under specialist care, and may require central line</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92553777"/>
      </p:ext>
    </p:extLst>
  </p:cSld>
  <p:clrMapOvr>
    <a:masterClrMapping/>
  </p:clrMapOvr>
  <mc:AlternateContent xmlns:mc="http://schemas.openxmlformats.org/markup-compatibility/2006" xmlns:p14="http://schemas.microsoft.com/office/powerpoint/2010/main">
    <mc:Choice Requires="p14">
      <p:transition spd="slow" p14:dur="2000" advTm="41529"/>
    </mc:Choice>
    <mc:Fallback xmlns="">
      <p:transition spd="slow" advTm="41529"/>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489756" y="1074802"/>
            <a:ext cx="7877504" cy="553998"/>
          </a:xfrm>
        </p:spPr>
        <p:txBody>
          <a:bodyPr/>
          <a:lstStyle/>
          <a:p>
            <a:pPr algn="ctr"/>
            <a:r>
              <a:rPr lang="en-GB" sz="3600" b="1" dirty="0">
                <a:solidFill>
                  <a:schemeClr val="tx1"/>
                </a:solidFill>
              </a:rPr>
              <a:t>Prescribing Scenario 4</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512229" y="1772816"/>
            <a:ext cx="8136904" cy="4154984"/>
          </a:xfrm>
          <a:prstGeom prst="rect">
            <a:avLst/>
          </a:prstGeom>
          <a:noFill/>
        </p:spPr>
        <p:txBody>
          <a:bodyPr wrap="square">
            <a:spAutoFit/>
          </a:bodyPr>
          <a:lstStyle/>
          <a:p>
            <a:pPr marL="0" indent="0">
              <a:buNone/>
            </a:pPr>
            <a:r>
              <a:rPr lang="en-GB" sz="2200" b="1" dirty="0">
                <a:latin typeface="Arial" panose="020B0604020202020204" pitchFamily="34" charset="0"/>
                <a:cs typeface="Arial" panose="020B0604020202020204" pitchFamily="34" charset="0"/>
              </a:rPr>
              <a:t>Case presentation  </a:t>
            </a:r>
          </a:p>
          <a:p>
            <a:pPr marL="0" indent="0">
              <a:buNone/>
            </a:pPr>
            <a:r>
              <a:rPr lang="en-GB" sz="2400" dirty="0">
                <a:latin typeface="Arial" panose="020B0604020202020204" pitchFamily="34" charset="0"/>
                <a:cs typeface="Arial" panose="020B0604020202020204" pitchFamily="34" charset="0"/>
              </a:rPr>
              <a:t>80 year old female, NKDA</a:t>
            </a:r>
          </a:p>
          <a:p>
            <a:pPr marL="0" indent="0">
              <a:buNone/>
            </a:pPr>
            <a:r>
              <a:rPr lang="en-GB" sz="2200" dirty="0">
                <a:latin typeface="Arial" panose="020B0604020202020204" pitchFamily="34" charset="0"/>
                <a:cs typeface="Arial" panose="020B0604020202020204" pitchFamily="34" charset="0"/>
              </a:rPr>
              <a:t>Attends the Emergency Department with painful muscle spasms and numbness in her hands and feet.</a:t>
            </a:r>
          </a:p>
          <a:p>
            <a:pPr marL="800100" lvl="2" indent="0">
              <a:buNone/>
            </a:pPr>
            <a:endParaRPr lang="en-GB" sz="2200"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Investigations</a:t>
            </a:r>
          </a:p>
          <a:p>
            <a:pPr marL="0" indent="0">
              <a:buNone/>
            </a:pPr>
            <a:r>
              <a:rPr lang="en-GB" sz="2200" dirty="0">
                <a:latin typeface="Arial" panose="020B0604020202020204" pitchFamily="34" charset="0"/>
                <a:cs typeface="Arial" panose="020B0604020202020204" pitchFamily="34" charset="0"/>
              </a:rPr>
              <a:t>Na</a:t>
            </a:r>
            <a:r>
              <a:rPr lang="en-GB" sz="2200" baseline="30000" dirty="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 139 mmol/L (137–144), K</a:t>
            </a:r>
            <a:r>
              <a:rPr lang="en-GB" sz="2200" baseline="30000" dirty="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 3.6 mmol/L (3.5–5.3), creatinine 78 </a:t>
            </a:r>
            <a:r>
              <a:rPr lang="el-GR" sz="2200" dirty="0">
                <a:latin typeface="Arial" panose="020B0604020202020204" pitchFamily="34" charset="0"/>
                <a:cs typeface="Arial" panose="020B0604020202020204" pitchFamily="34" charset="0"/>
              </a:rPr>
              <a:t>μ</a:t>
            </a:r>
            <a:r>
              <a:rPr lang="en-GB" sz="2200" dirty="0">
                <a:latin typeface="Arial" panose="020B0604020202020204" pitchFamily="34" charset="0"/>
                <a:cs typeface="Arial" panose="020B0604020202020204" pitchFamily="34" charset="0"/>
              </a:rPr>
              <a:t>mol/L (60–110), corrected Ca</a:t>
            </a:r>
            <a:r>
              <a:rPr lang="en-GB" sz="2200" baseline="30000" dirty="0">
                <a:latin typeface="Arial" panose="020B0604020202020204" pitchFamily="34" charset="0"/>
                <a:cs typeface="Arial" panose="020B0604020202020204" pitchFamily="34" charset="0"/>
              </a:rPr>
              <a:t>2+ </a:t>
            </a:r>
            <a:r>
              <a:rPr lang="en-GB" sz="2200" dirty="0">
                <a:latin typeface="Arial" panose="020B0604020202020204" pitchFamily="34" charset="0"/>
                <a:cs typeface="Arial" panose="020B0604020202020204" pitchFamily="34" charset="0"/>
              </a:rPr>
              <a:t>1.82 mmol/L (2.20–2.60), PO</a:t>
            </a:r>
            <a:r>
              <a:rPr lang="en-GB" sz="2200" baseline="-25000" dirty="0">
                <a:latin typeface="Arial" panose="020B0604020202020204" pitchFamily="34" charset="0"/>
                <a:cs typeface="Arial" panose="020B0604020202020204" pitchFamily="34" charset="0"/>
              </a:rPr>
              <a:t>4</a:t>
            </a:r>
            <a:r>
              <a:rPr lang="en-GB" sz="2200" baseline="30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 1.68 mmol/L (0.8–1.4)</a:t>
            </a:r>
          </a:p>
          <a:p>
            <a:pPr marL="0" indent="0">
              <a:buNone/>
            </a:pPr>
            <a:r>
              <a:rPr lang="en-GB" sz="2200" dirty="0">
                <a:latin typeface="Arial" panose="020B0604020202020204" pitchFamily="34" charset="0"/>
                <a:cs typeface="Arial" panose="020B0604020202020204" pitchFamily="34" charset="0"/>
              </a:rPr>
              <a:t>ECG QTc 470 msec </a:t>
            </a:r>
          </a:p>
          <a:p>
            <a:pPr marL="800100" lvl="2" indent="0">
              <a:buNone/>
            </a:pPr>
            <a:endParaRPr lang="en-GB" sz="2200" dirty="0">
              <a:latin typeface="Arial" panose="020B0604020202020204" pitchFamily="34" charset="0"/>
              <a:cs typeface="Arial" panose="020B0604020202020204" pitchFamily="34" charset="0"/>
            </a:endParaRPr>
          </a:p>
          <a:p>
            <a:pPr marL="0" indent="0">
              <a:buNone/>
            </a:pPr>
            <a:r>
              <a:rPr lang="en-GB" sz="2200" dirty="0">
                <a:solidFill>
                  <a:srgbClr val="FF0000"/>
                </a:solidFill>
                <a:latin typeface="Arial" panose="020B0604020202020204" pitchFamily="34" charset="0"/>
                <a:cs typeface="Arial" panose="020B0604020202020204" pitchFamily="34" charset="0"/>
              </a:rPr>
              <a:t>How would you manage her hypocalcaemia?</a:t>
            </a:r>
          </a:p>
        </p:txBody>
      </p:sp>
    </p:spTree>
    <p:extLst>
      <p:ext uri="{BB962C8B-B14F-4D97-AF65-F5344CB8AC3E}">
        <p14:creationId xmlns:p14="http://schemas.microsoft.com/office/powerpoint/2010/main" val="4120799198"/>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489756" y="1074802"/>
            <a:ext cx="7877504" cy="553998"/>
          </a:xfrm>
        </p:spPr>
        <p:txBody>
          <a:bodyPr/>
          <a:lstStyle/>
          <a:p>
            <a:pPr algn="ctr"/>
            <a:r>
              <a:rPr lang="en-GB" sz="3600" b="1" dirty="0">
                <a:solidFill>
                  <a:schemeClr val="tx1"/>
                </a:solidFill>
              </a:rPr>
              <a:t>Prescribing Scenario 4</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512229" y="1772816"/>
            <a:ext cx="8136904" cy="1107996"/>
          </a:xfrm>
          <a:prstGeom prst="rect">
            <a:avLst/>
          </a:prstGeom>
          <a:noFill/>
        </p:spPr>
        <p:txBody>
          <a:bodyPr wrap="square">
            <a:spAutoFit/>
          </a:bodyPr>
          <a:lstStyle/>
          <a:p>
            <a:pPr marL="0" indent="0">
              <a:buNone/>
            </a:pPr>
            <a:r>
              <a:rPr lang="en-GB" sz="2200" dirty="0">
                <a:solidFill>
                  <a:srgbClr val="FF0000"/>
                </a:solidFill>
                <a:latin typeface="Arial" panose="020B0604020202020204" pitchFamily="34" charset="0"/>
                <a:cs typeface="Arial" panose="020B0604020202020204" pitchFamily="34" charset="0"/>
              </a:rPr>
              <a:t>How would you manage her hypocalcaemia?</a:t>
            </a:r>
          </a:p>
          <a:p>
            <a:pPr marL="0" indent="0">
              <a:buNone/>
            </a:pPr>
            <a:endParaRPr lang="en-GB" sz="2200" dirty="0">
              <a:solidFill>
                <a:srgbClr val="FF0000"/>
              </a:solidFill>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10% Calcium Gluconate 10ml IV (STAT)</a:t>
            </a:r>
          </a:p>
        </p:txBody>
      </p:sp>
    </p:spTree>
    <p:extLst>
      <p:ext uri="{BB962C8B-B14F-4D97-AF65-F5344CB8AC3E}">
        <p14:creationId xmlns:p14="http://schemas.microsoft.com/office/powerpoint/2010/main" val="2276020849"/>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034A9-4B60-A31D-39D3-344C882CDEB8}"/>
              </a:ext>
            </a:extLst>
          </p:cNvPr>
          <p:cNvSpPr>
            <a:spLocks noGrp="1"/>
          </p:cNvSpPr>
          <p:nvPr>
            <p:ph type="title"/>
          </p:nvPr>
        </p:nvSpPr>
        <p:spPr/>
        <p:txBody>
          <a:bodyPr/>
          <a:lstStyle/>
          <a:p>
            <a:r>
              <a:rPr lang="en-GB" dirty="0">
                <a:solidFill>
                  <a:schemeClr val="tx1"/>
                </a:solidFill>
              </a:rPr>
              <a:t>Phosphate</a:t>
            </a:r>
          </a:p>
        </p:txBody>
      </p:sp>
    </p:spTree>
    <p:extLst>
      <p:ext uri="{BB962C8B-B14F-4D97-AF65-F5344CB8AC3E}">
        <p14:creationId xmlns:p14="http://schemas.microsoft.com/office/powerpoint/2010/main" val="11873834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489756" y="1074802"/>
            <a:ext cx="7877504" cy="553998"/>
          </a:xfrm>
        </p:spPr>
        <p:txBody>
          <a:bodyPr/>
          <a:lstStyle/>
          <a:p>
            <a:pPr algn="ctr"/>
            <a:r>
              <a:rPr lang="en-GB" sz="3600" b="1" dirty="0">
                <a:solidFill>
                  <a:schemeClr val="tx1"/>
                </a:solidFill>
              </a:rPr>
              <a:t>PO</a:t>
            </a:r>
            <a:r>
              <a:rPr lang="en-GB" sz="3600" b="1" baseline="-25000" dirty="0">
                <a:solidFill>
                  <a:schemeClr val="tx1"/>
                </a:solidFill>
              </a:rPr>
              <a:t>4</a:t>
            </a:r>
            <a:r>
              <a:rPr lang="en-GB" sz="3600" b="1" baseline="30000" dirty="0">
                <a:solidFill>
                  <a:schemeClr val="tx1"/>
                </a:solidFill>
              </a:rPr>
              <a:t>2-</a:t>
            </a:r>
            <a:r>
              <a:rPr lang="en-GB" sz="3600" b="1" dirty="0">
                <a:solidFill>
                  <a:schemeClr val="tx1"/>
                </a:solidFill>
              </a:rPr>
              <a:t> (0.8-1.4 mmol/L)</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489756" y="1982450"/>
            <a:ext cx="8136904" cy="2893100"/>
          </a:xfrm>
          <a:prstGeom prst="rect">
            <a:avLst/>
          </a:prstGeom>
          <a:noFill/>
        </p:spPr>
        <p:txBody>
          <a:bodyPr wrap="square">
            <a:spAutoFit/>
          </a:bodyPr>
          <a:lstStyle/>
          <a:p>
            <a:r>
              <a:rPr lang="en-GB" sz="2600" dirty="0">
                <a:latin typeface="Arial" panose="020B0604020202020204" pitchFamily="34" charset="0"/>
                <a:cs typeface="Arial" panose="020B0604020202020204" pitchFamily="34" charset="0"/>
              </a:rPr>
              <a:t>Roles:</a:t>
            </a:r>
          </a:p>
          <a:p>
            <a:endParaRPr lang="en-GB" sz="2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Energy production ATP</a:t>
            </a:r>
          </a:p>
          <a:p>
            <a:pPr marL="742950" lvl="1"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Growth and repair of cells (protein synthesis)</a:t>
            </a:r>
          </a:p>
          <a:p>
            <a:pPr marL="742950" lvl="1"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pH maintenance</a:t>
            </a:r>
          </a:p>
          <a:p>
            <a:pPr marL="742950" lvl="1"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Enzyme function and hormone production</a:t>
            </a:r>
          </a:p>
          <a:p>
            <a:pPr marL="742950" lvl="1" indent="-285750">
              <a:buFont typeface="Arial" panose="020B0604020202020204" pitchFamily="34" charset="0"/>
              <a:buChar char="•"/>
            </a:pPr>
            <a:r>
              <a:rPr lang="en-GB" sz="2600" dirty="0">
                <a:latin typeface="Arial" panose="020B0604020202020204" pitchFamily="34" charset="0"/>
                <a:cs typeface="Arial" panose="020B0604020202020204" pitchFamily="34" charset="0"/>
              </a:rPr>
              <a:t>Bone mineralisation </a:t>
            </a:r>
          </a:p>
        </p:txBody>
      </p:sp>
    </p:spTree>
    <p:extLst>
      <p:ext uri="{BB962C8B-B14F-4D97-AF65-F5344CB8AC3E}">
        <p14:creationId xmlns:p14="http://schemas.microsoft.com/office/powerpoint/2010/main" val="3570359091"/>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2101"/>
            <a:ext cx="7877504" cy="553998"/>
          </a:xfrm>
        </p:spPr>
        <p:txBody>
          <a:bodyPr/>
          <a:lstStyle/>
          <a:p>
            <a:pPr algn="ctr"/>
            <a:r>
              <a:rPr lang="en-GB" sz="3600" b="1" dirty="0">
                <a:solidFill>
                  <a:schemeClr val="tx1"/>
                </a:solidFill>
              </a:rPr>
              <a:t>Hyperphosphatemia</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356369" y="1844824"/>
            <a:ext cx="4155688" cy="2677656"/>
          </a:xfrm>
          <a:prstGeom prst="rect">
            <a:avLst/>
          </a:prstGeom>
          <a:noFill/>
        </p:spPr>
        <p:txBody>
          <a:bodyPr wrap="square">
            <a:spAutoFit/>
          </a:bodyPr>
          <a:lstStyle/>
          <a:p>
            <a:r>
              <a:rPr lang="en-GB" sz="2800" u="sng" dirty="0">
                <a:latin typeface="Arial" panose="020B0604020202020204" pitchFamily="34" charset="0"/>
                <a:cs typeface="Arial" panose="020B0604020202020204" pitchFamily="34" charset="0"/>
              </a:rPr>
              <a:t>Signs and Symptoms </a:t>
            </a:r>
          </a:p>
          <a:p>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Unspecific </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Symptoms related to other current disease states</a:t>
            </a:r>
          </a:p>
        </p:txBody>
      </p:sp>
      <p:sp>
        <p:nvSpPr>
          <p:cNvPr id="6" name="Content Placeholder 5">
            <a:extLst>
              <a:ext uri="{FF2B5EF4-FFF2-40B4-BE49-F238E27FC236}">
                <a16:creationId xmlns:a16="http://schemas.microsoft.com/office/drawing/2014/main" id="{23824685-16FD-2641-4C00-7919A69AF20C}"/>
              </a:ext>
            </a:extLst>
          </p:cNvPr>
          <p:cNvSpPr txBox="1">
            <a:spLocks/>
          </p:cNvSpPr>
          <p:nvPr/>
        </p:nvSpPr>
        <p:spPr>
          <a:xfrm>
            <a:off x="4736792" y="1844824"/>
            <a:ext cx="4155688" cy="42393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u="sng" dirty="0">
                <a:latin typeface="Arial" panose="020B0604020202020204" pitchFamily="34" charset="0"/>
                <a:cs typeface="Arial" panose="020B0604020202020204" pitchFamily="34" charset="0"/>
              </a:rPr>
              <a:t>Common causes ↑PO</a:t>
            </a:r>
            <a:r>
              <a:rPr lang="en-US" sz="2800" u="sng" baseline="-25000" dirty="0">
                <a:latin typeface="Arial" panose="020B0604020202020204" pitchFamily="34" charset="0"/>
                <a:cs typeface="Arial" panose="020B0604020202020204" pitchFamily="34" charset="0"/>
              </a:rPr>
              <a:t>4</a:t>
            </a:r>
            <a:r>
              <a:rPr lang="en-US" sz="2800" u="sng" baseline="30000" dirty="0">
                <a:latin typeface="Arial" panose="020B0604020202020204" pitchFamily="34" charset="0"/>
                <a:cs typeface="Arial" panose="020B0604020202020204" pitchFamily="34" charset="0"/>
              </a:rPr>
              <a:t>2+</a:t>
            </a:r>
            <a:endParaRPr lang="en-GB" sz="2800" u="sng" baseline="30000" dirty="0">
              <a:latin typeface="Arial" panose="020B0604020202020204" pitchFamily="34" charset="0"/>
              <a:cs typeface="Arial" panose="020B0604020202020204" pitchFamily="34" charset="0"/>
            </a:endParaRPr>
          </a:p>
          <a:p>
            <a:pPr marL="0" indent="0">
              <a:buNone/>
            </a:pPr>
            <a:endParaRPr lang="en-US" sz="1600" u="sng" dirty="0">
              <a:latin typeface="Arial" panose="020B0604020202020204" pitchFamily="34" charset="0"/>
              <a:cs typeface="Arial" panose="020B0604020202020204" pitchFamily="34" charset="0"/>
            </a:endParaRPr>
          </a:p>
          <a:p>
            <a:pPr fontAlgn="t"/>
            <a:r>
              <a:rPr lang="en-GB" sz="2800" dirty="0">
                <a:latin typeface="Arial" panose="020B0604020202020204" pitchFamily="34" charset="0"/>
                <a:cs typeface="Arial" panose="020B0604020202020204" pitchFamily="34" charset="0"/>
              </a:rPr>
              <a:t>Reduced excretions (renal) </a:t>
            </a:r>
          </a:p>
          <a:p>
            <a:pPr fontAlgn="t"/>
            <a:r>
              <a:rPr lang="en-GB" sz="2800" dirty="0">
                <a:latin typeface="Arial" panose="020B0604020202020204" pitchFamily="34" charset="0"/>
                <a:cs typeface="Arial" panose="020B0604020202020204" pitchFamily="34" charset="0"/>
              </a:rPr>
              <a:t>↓ PTH, </a:t>
            </a:r>
          </a:p>
          <a:p>
            <a:pPr fontAlgn="t"/>
            <a:r>
              <a:rPr lang="en-GB" sz="2800" dirty="0">
                <a:latin typeface="Arial" panose="020B0604020202020204" pitchFamily="34" charset="0"/>
                <a:cs typeface="Arial" panose="020B0604020202020204" pitchFamily="34" charset="0"/>
              </a:rPr>
              <a:t>↓ Mg2+</a:t>
            </a:r>
          </a:p>
          <a:p>
            <a:r>
              <a:rPr lang="en-GB" sz="2800" dirty="0">
                <a:latin typeface="Arial" panose="020B0604020202020204" pitchFamily="34" charset="0"/>
                <a:cs typeface="Arial" panose="020B0604020202020204" pitchFamily="34" charset="0"/>
              </a:rPr>
              <a:t>Bisphosphonate therapy</a:t>
            </a:r>
          </a:p>
          <a:p>
            <a:endParaRPr lang="en-GB" dirty="0"/>
          </a:p>
        </p:txBody>
      </p:sp>
    </p:spTree>
    <p:extLst>
      <p:ext uri="{BB962C8B-B14F-4D97-AF65-F5344CB8AC3E}">
        <p14:creationId xmlns:p14="http://schemas.microsoft.com/office/powerpoint/2010/main" val="4133278315"/>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t>Hyperphosphatemia treatment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03976730"/>
              </p:ext>
            </p:extLst>
          </p:nvPr>
        </p:nvGraphicFramePr>
        <p:xfrm>
          <a:off x="457200" y="1600200"/>
          <a:ext cx="8229600" cy="2620889"/>
        </p:xfrm>
        <a:graphic>
          <a:graphicData uri="http://schemas.openxmlformats.org/drawingml/2006/table">
            <a:tbl>
              <a:tblPr firstRow="1" bandRow="1">
                <a:tableStyleId>{5C22544A-7EE6-4342-B048-85BDC9FD1C3A}</a:tableStyleId>
              </a:tblPr>
              <a:tblGrid>
                <a:gridCol w="1738536">
                  <a:extLst>
                    <a:ext uri="{9D8B030D-6E8A-4147-A177-3AD203B41FA5}">
                      <a16:colId xmlns:a16="http://schemas.microsoft.com/office/drawing/2014/main" val="20000"/>
                    </a:ext>
                  </a:extLst>
                </a:gridCol>
                <a:gridCol w="6491064">
                  <a:extLst>
                    <a:ext uri="{9D8B030D-6E8A-4147-A177-3AD203B41FA5}">
                      <a16:colId xmlns:a16="http://schemas.microsoft.com/office/drawing/2014/main" val="20001"/>
                    </a:ext>
                  </a:extLst>
                </a:gridCol>
              </a:tblGrid>
              <a:tr h="436815">
                <a:tc>
                  <a:txBody>
                    <a:bodyPr/>
                    <a:lstStyle/>
                    <a:p>
                      <a:r>
                        <a:rPr lang="en-GB" sz="1800" dirty="0"/>
                        <a:t>Severity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4426">
                <a:tc>
                  <a:txBody>
                    <a:bodyPr/>
                    <a:lstStyle/>
                    <a:p>
                      <a:r>
                        <a:rPr lang="en-GB" sz="1800" dirty="0"/>
                        <a:t>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Identify factors and underlying causes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19648">
                <a:tc>
                  <a:txBody>
                    <a:bodyPr/>
                    <a:lstStyle/>
                    <a:p>
                      <a:r>
                        <a:rPr lang="en-GB" sz="1800" dirty="0"/>
                        <a:t>Under specialist</a:t>
                      </a:r>
                      <a:r>
                        <a:rPr lang="en-GB" sz="1800" baseline="0" dirty="0"/>
                        <a:t> care</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GB" sz="1800" dirty="0"/>
                        <a:t>Consider phosphate binders</a:t>
                      </a:r>
                      <a:endParaRPr lang="en-GB" sz="18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34102351"/>
      </p:ext>
    </p:extLst>
  </p:cSld>
  <p:clrMapOvr>
    <a:masterClrMapping/>
  </p:clrMapOvr>
  <mc:AlternateContent xmlns:mc="http://schemas.openxmlformats.org/markup-compatibility/2006" xmlns:p14="http://schemas.microsoft.com/office/powerpoint/2010/main">
    <mc:Choice Requires="p14">
      <p:transition spd="slow" p14:dur="2000" advTm="23556"/>
    </mc:Choice>
    <mc:Fallback xmlns="">
      <p:transition spd="slow" advTm="23556"/>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2101"/>
            <a:ext cx="7877504" cy="553998"/>
          </a:xfrm>
        </p:spPr>
        <p:txBody>
          <a:bodyPr/>
          <a:lstStyle/>
          <a:p>
            <a:pPr algn="ctr"/>
            <a:r>
              <a:rPr lang="en-GB" sz="3600" b="1" dirty="0">
                <a:solidFill>
                  <a:schemeClr val="tx1"/>
                </a:solidFill>
              </a:rPr>
              <a:t>Hypophosphatemia</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356369" y="1844824"/>
            <a:ext cx="4155688" cy="4493538"/>
          </a:xfrm>
          <a:prstGeom prst="rect">
            <a:avLst/>
          </a:prstGeom>
          <a:noFill/>
        </p:spPr>
        <p:txBody>
          <a:bodyPr wrap="square">
            <a:spAutoFit/>
          </a:bodyPr>
          <a:lstStyle/>
          <a:p>
            <a:r>
              <a:rPr lang="en-GB" sz="2200" u="sng" dirty="0">
                <a:latin typeface="Arial" panose="020B0604020202020204" pitchFamily="34" charset="0"/>
                <a:cs typeface="Arial" panose="020B0604020202020204" pitchFamily="34" charset="0"/>
              </a:rPr>
              <a:t>Signs and Symptoms (typically only when PO</a:t>
            </a:r>
            <a:r>
              <a:rPr lang="en-GB" sz="2200" u="sng" baseline="-25000" dirty="0">
                <a:latin typeface="Arial" panose="020B0604020202020204" pitchFamily="34" charset="0"/>
                <a:cs typeface="Arial" panose="020B0604020202020204" pitchFamily="34" charset="0"/>
              </a:rPr>
              <a:t>4</a:t>
            </a:r>
            <a:r>
              <a:rPr lang="en-GB" sz="2200" u="sng" baseline="30000" dirty="0">
                <a:latin typeface="Arial" panose="020B0604020202020204" pitchFamily="34" charset="0"/>
                <a:cs typeface="Arial" panose="020B0604020202020204" pitchFamily="34" charset="0"/>
              </a:rPr>
              <a:t>2+</a:t>
            </a:r>
            <a:r>
              <a:rPr lang="en-GB" sz="2200" u="sng" dirty="0">
                <a:latin typeface="Arial" panose="020B0604020202020204" pitchFamily="34" charset="0"/>
                <a:cs typeface="Arial" panose="020B0604020202020204" pitchFamily="34" charset="0"/>
              </a:rPr>
              <a:t> &lt; 0.4 mmol/L)</a:t>
            </a:r>
          </a:p>
          <a:p>
            <a:pPr marL="34290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Muscle weakness, lethargy,  tremor </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Mental state changes  </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Irritability, confusion, seizures and coma</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Instability of cell membranes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Arrhythmias</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(should also result in ↑PTH, unless primary </a:t>
            </a:r>
            <a:r>
              <a:rPr lang="en-GB" sz="2200" dirty="0" err="1">
                <a:latin typeface="Arial" panose="020B0604020202020204" pitchFamily="34" charset="0"/>
                <a:cs typeface="Arial" panose="020B0604020202020204" pitchFamily="34" charset="0"/>
              </a:rPr>
              <a:t>hypoPTH</a:t>
            </a:r>
            <a:r>
              <a:rPr lang="en-GB" sz="2200" dirty="0">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23824685-16FD-2641-4C00-7919A69AF20C}"/>
              </a:ext>
            </a:extLst>
          </p:cNvPr>
          <p:cNvSpPr txBox="1">
            <a:spLocks/>
          </p:cNvSpPr>
          <p:nvPr/>
        </p:nvSpPr>
        <p:spPr>
          <a:xfrm>
            <a:off x="4736792" y="1844824"/>
            <a:ext cx="4155688" cy="42393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u="sng" dirty="0">
                <a:latin typeface="Arial" panose="020B0604020202020204" pitchFamily="34" charset="0"/>
                <a:cs typeface="Arial" panose="020B0604020202020204" pitchFamily="34" charset="0"/>
              </a:rPr>
              <a:t>Common causes ↓</a:t>
            </a:r>
            <a:r>
              <a:rPr lang="en-GB" sz="2200" u="sng" dirty="0">
                <a:latin typeface="Arial" panose="020B0604020202020204" pitchFamily="34" charset="0"/>
                <a:cs typeface="Arial" panose="020B0604020202020204" pitchFamily="34" charset="0"/>
              </a:rPr>
              <a:t>PO</a:t>
            </a:r>
            <a:r>
              <a:rPr lang="en-GB" sz="2200" u="sng" baseline="-25000" dirty="0">
                <a:latin typeface="Arial" panose="020B0604020202020204" pitchFamily="34" charset="0"/>
                <a:cs typeface="Arial" panose="020B0604020202020204" pitchFamily="34" charset="0"/>
              </a:rPr>
              <a:t>4</a:t>
            </a:r>
            <a:r>
              <a:rPr lang="en-GB" sz="2200" u="sng" baseline="30000" dirty="0">
                <a:latin typeface="Arial" panose="020B0604020202020204" pitchFamily="34" charset="0"/>
                <a:cs typeface="Arial" panose="020B0604020202020204" pitchFamily="34" charset="0"/>
              </a:rPr>
              <a:t>2+</a:t>
            </a:r>
          </a:p>
          <a:p>
            <a:pPr marL="0" indent="0">
              <a:buNone/>
            </a:pPr>
            <a:endParaRPr lang="en-GB" sz="2200" u="sng" baseline="30000" dirty="0">
              <a:latin typeface="Arial" panose="020B0604020202020204" pitchFamily="34" charset="0"/>
              <a:cs typeface="Arial" panose="020B0604020202020204" pitchFamily="34" charset="0"/>
            </a:endParaRPr>
          </a:p>
          <a:p>
            <a:pPr fontAlgn="t"/>
            <a:r>
              <a:rPr lang="en-GB" sz="2200" dirty="0">
                <a:latin typeface="Arial" panose="020B0604020202020204" pitchFamily="34" charset="0"/>
                <a:cs typeface="Arial" panose="020B0604020202020204" pitchFamily="34" charset="0"/>
              </a:rPr>
              <a:t>Malnutrition</a:t>
            </a:r>
          </a:p>
          <a:p>
            <a:pPr fontAlgn="t"/>
            <a:r>
              <a:rPr lang="en-GB" sz="2200" dirty="0">
                <a:latin typeface="Arial" panose="020B0604020202020204" pitchFamily="34" charset="0"/>
                <a:cs typeface="Arial" panose="020B0604020202020204" pitchFamily="34" charset="0"/>
              </a:rPr>
              <a:t>Malabsorption</a:t>
            </a:r>
          </a:p>
          <a:p>
            <a:pPr fontAlgn="t"/>
            <a:r>
              <a:rPr lang="en-GB" sz="2200" dirty="0">
                <a:latin typeface="Arial" panose="020B0604020202020204" pitchFamily="34" charset="0"/>
                <a:cs typeface="Arial" panose="020B0604020202020204" pitchFamily="34" charset="0"/>
              </a:rPr>
              <a:t>Re-feeding syndrome</a:t>
            </a:r>
          </a:p>
          <a:p>
            <a:pPr fontAlgn="t"/>
            <a:r>
              <a:rPr lang="en-GB" sz="2200" dirty="0">
                <a:latin typeface="Arial" panose="020B0604020202020204" pitchFamily="34" charset="0"/>
                <a:cs typeface="Arial" panose="020B0604020202020204" pitchFamily="34" charset="0"/>
              </a:rPr>
              <a:t>↓ Vitamin D </a:t>
            </a:r>
          </a:p>
          <a:p>
            <a:r>
              <a:rPr lang="en-GB" sz="2200" dirty="0">
                <a:latin typeface="Arial" panose="020B0604020202020204" pitchFamily="34" charset="0"/>
                <a:cs typeface="Arial" panose="020B0604020202020204" pitchFamily="34" charset="0"/>
              </a:rPr>
              <a:t>Alcohol abuse</a:t>
            </a:r>
          </a:p>
          <a:p>
            <a:r>
              <a:rPr lang="en-US" sz="2200" dirty="0">
                <a:latin typeface="Arial" panose="020B0604020202020204" pitchFamily="34" charset="0"/>
                <a:cs typeface="Arial" panose="020B0604020202020204" pitchFamily="34" charset="0"/>
              </a:rPr>
              <a:t>Sucralfate</a:t>
            </a:r>
            <a:endParaRPr lang="en-GB"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Antacids (containing </a:t>
            </a:r>
            <a:r>
              <a:rPr lang="en-US" sz="2200" dirty="0" err="1">
                <a:latin typeface="Arial" panose="020B0604020202020204" pitchFamily="34" charset="0"/>
                <a:cs typeface="Arial" panose="020B0604020202020204" pitchFamily="34" charset="0"/>
              </a:rPr>
              <a:t>aluminium</a:t>
            </a:r>
            <a:r>
              <a:rPr lang="en-US" sz="2200" dirty="0">
                <a:latin typeface="Arial" panose="020B0604020202020204" pitchFamily="34" charset="0"/>
                <a:cs typeface="Arial" panose="020B0604020202020204" pitchFamily="34" charset="0"/>
              </a:rPr>
              <a:t>, Ca</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Mg</a:t>
            </a:r>
            <a:r>
              <a:rPr lang="en-US" sz="2200" baseline="30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03604052"/>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t>Hypophosphatemia treatment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72576628"/>
              </p:ext>
            </p:extLst>
          </p:nvPr>
        </p:nvGraphicFramePr>
        <p:xfrm>
          <a:off x="251520" y="1600200"/>
          <a:ext cx="8640960" cy="4925145"/>
        </p:xfrm>
        <a:graphic>
          <a:graphicData uri="http://schemas.openxmlformats.org/drawingml/2006/table">
            <a:tbl>
              <a:tblPr firstRow="1" bandRow="1">
                <a:tableStyleId>{5C22544A-7EE6-4342-B048-85BDC9FD1C3A}</a:tableStyleId>
              </a:tblPr>
              <a:tblGrid>
                <a:gridCol w="1825438">
                  <a:extLst>
                    <a:ext uri="{9D8B030D-6E8A-4147-A177-3AD203B41FA5}">
                      <a16:colId xmlns:a16="http://schemas.microsoft.com/office/drawing/2014/main" val="20000"/>
                    </a:ext>
                  </a:extLst>
                </a:gridCol>
                <a:gridCol w="6815522">
                  <a:extLst>
                    <a:ext uri="{9D8B030D-6E8A-4147-A177-3AD203B41FA5}">
                      <a16:colId xmlns:a16="http://schemas.microsoft.com/office/drawing/2014/main" val="20001"/>
                    </a:ext>
                  </a:extLst>
                </a:gridCol>
              </a:tblGrid>
              <a:tr h="524929">
                <a:tc>
                  <a:txBody>
                    <a:bodyPr/>
                    <a:lstStyle/>
                    <a:p>
                      <a:r>
                        <a:rPr lang="en-GB" sz="1800" dirty="0"/>
                        <a:t>Severity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88174">
                <a:tc>
                  <a:txBody>
                    <a:bodyPr/>
                    <a:lstStyle/>
                    <a:p>
                      <a:r>
                        <a:rPr lang="en-GB" sz="1800" dirty="0"/>
                        <a:t>Mild  (0.5- 0.79 </a:t>
                      </a:r>
                      <a:r>
                        <a:rPr lang="en-GB" sz="1800" dirty="0" err="1"/>
                        <a:t>mmol</a:t>
                      </a:r>
                      <a:r>
                        <a:rPr lang="en-GB" sz="1800" dirty="0"/>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Phosphate Sandoz® 1 - 2 tablets TDS PO (16 </a:t>
                      </a:r>
                      <a:r>
                        <a:rPr lang="en-GB" sz="1800" dirty="0" err="1"/>
                        <a:t>mmol</a:t>
                      </a:r>
                      <a:r>
                        <a:rPr lang="en-GB" sz="1800" dirty="0"/>
                        <a:t> </a:t>
                      </a:r>
                      <a:r>
                        <a:rPr lang="en-GB" sz="1800" dirty="0" err="1"/>
                        <a:t>phos</a:t>
                      </a:r>
                      <a:r>
                        <a:rPr lang="en-GB" sz="1800" dirty="0"/>
                        <a:t>/tab)</a:t>
                      </a:r>
                    </a:p>
                    <a:p>
                      <a:r>
                        <a:rPr lang="en-GB" sz="1800" dirty="0"/>
                        <a:t>Common side effect diarrhoea </a:t>
                      </a:r>
                    </a:p>
                    <a:p>
                      <a:pPr marL="285750" indent="-285750">
                        <a:buFont typeface="Arial" panose="020B0604020202020204" pitchFamily="34" charset="0"/>
                        <a:buChar char="•"/>
                      </a:pPr>
                      <a:r>
                        <a:rPr lang="en-GB" sz="1800" dirty="0"/>
                        <a:t>Reduce dose or give in at least 120 ml of water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06021">
                <a:tc>
                  <a:txBody>
                    <a:bodyPr/>
                    <a:lstStyle/>
                    <a:p>
                      <a:r>
                        <a:rPr lang="en-GB" sz="1800" dirty="0"/>
                        <a:t>Mild but unable to Absorb / NBM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defTabSz="914400" rtl="0" eaLnBrk="1" latinLnBrk="0" hangingPunct="1"/>
                      <a:r>
                        <a:rPr lang="en-GB" sz="1800" kern="1200" dirty="0">
                          <a:solidFill>
                            <a:schemeClr val="dk1"/>
                          </a:solidFill>
                          <a:latin typeface="+mn-lt"/>
                          <a:ea typeface="+mn-ea"/>
                          <a:cs typeface="+mn-cs"/>
                        </a:rPr>
                        <a:t>IV phosphate 9mmol over 8-12 hours</a:t>
                      </a:r>
                    </a:p>
                    <a:p>
                      <a:pPr lvl="0" algn="l" defTabSz="914400" rtl="0" eaLnBrk="1" latinLnBrk="0" hangingPunct="1"/>
                      <a:r>
                        <a:rPr lang="en-GB" sz="1800" kern="1200" dirty="0">
                          <a:solidFill>
                            <a:schemeClr val="dk1"/>
                          </a:solidFill>
                          <a:latin typeface="+mn-lt"/>
                          <a:ea typeface="+mn-ea"/>
                          <a:cs typeface="+mn-cs"/>
                        </a:rPr>
                        <a:t>Check phosphate, potassium, calcium and magnesium 12-24 hourly</a:t>
                      </a:r>
                    </a:p>
                    <a:p>
                      <a:pPr lvl="0" algn="l" defTabSz="914400" rtl="0" eaLnBrk="1" latinLnBrk="0" hangingPunct="1"/>
                      <a:r>
                        <a:rPr lang="en-GB" sz="1800" kern="1200" dirty="0">
                          <a:solidFill>
                            <a:schemeClr val="dk1"/>
                          </a:solidFill>
                          <a:latin typeface="+mn-lt"/>
                          <a:ea typeface="+mn-ea"/>
                          <a:cs typeface="+mn-cs"/>
                        </a:rPr>
                        <a:t>Repeat the dose within 24 hours if  still &lt; 0.5 </a:t>
                      </a:r>
                      <a:r>
                        <a:rPr lang="en-GB" sz="1800" kern="1200" dirty="0" err="1">
                          <a:solidFill>
                            <a:schemeClr val="dk1"/>
                          </a:solidFill>
                          <a:latin typeface="+mn-lt"/>
                          <a:ea typeface="+mn-ea"/>
                          <a:cs typeface="+mn-cs"/>
                        </a:rPr>
                        <a:t>mmol</a:t>
                      </a:r>
                      <a:r>
                        <a:rPr lang="en-GB" sz="1800" kern="1200" dirty="0">
                          <a:solidFill>
                            <a:schemeClr val="dk1"/>
                          </a:solidFill>
                          <a:latin typeface="+mn-lt"/>
                          <a:ea typeface="+mn-ea"/>
                          <a:cs typeface="+mn-cs"/>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06021">
                <a:tc>
                  <a:txBody>
                    <a:bodyPr/>
                    <a:lstStyle/>
                    <a:p>
                      <a:r>
                        <a:rPr lang="en-GB" sz="1800" dirty="0"/>
                        <a:t>Severe  (&lt; 0.5 </a:t>
                      </a:r>
                      <a:r>
                        <a:rPr lang="en-GB" sz="1800" dirty="0" err="1"/>
                        <a:t>mmol</a:t>
                      </a:r>
                      <a:r>
                        <a:rPr lang="en-GB" sz="1800" dirty="0"/>
                        <a:t>/L) OR not responding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defTabSz="914400" rtl="0" eaLnBrk="1" latinLnBrk="0" hangingPunct="1"/>
                      <a:r>
                        <a:rPr lang="en-GB" sz="1800" kern="1200" dirty="0">
                          <a:solidFill>
                            <a:schemeClr val="dk1"/>
                          </a:solidFill>
                          <a:latin typeface="+mn-lt"/>
                          <a:ea typeface="+mn-ea"/>
                          <a:cs typeface="+mn-cs"/>
                        </a:rPr>
                        <a:t>Seek help from pharmacist</a:t>
                      </a:r>
                    </a:p>
                    <a:p>
                      <a:pPr lvl="0" algn="l" defTabSz="914400" rtl="0" eaLnBrk="1" latinLnBrk="0" hangingPunct="1"/>
                      <a:r>
                        <a:rPr lang="en-GB" sz="1800" kern="1200" dirty="0">
                          <a:solidFill>
                            <a:schemeClr val="dk1"/>
                          </a:solidFill>
                          <a:latin typeface="+mn-lt"/>
                          <a:ea typeface="+mn-ea"/>
                          <a:cs typeface="+mn-cs"/>
                        </a:rPr>
                        <a:t>E.g. 500m</a:t>
                      </a:r>
                      <a:r>
                        <a:rPr lang="en-GB" sz="1800" kern="1200" baseline="0" dirty="0">
                          <a:solidFill>
                            <a:schemeClr val="dk1"/>
                          </a:solidFill>
                          <a:latin typeface="+mn-lt"/>
                          <a:ea typeface="+mn-ea"/>
                          <a:cs typeface="+mn-cs"/>
                        </a:rPr>
                        <a:t>l </a:t>
                      </a:r>
                      <a:r>
                        <a:rPr lang="en-GB" sz="1800" kern="1200" baseline="0" dirty="0" err="1">
                          <a:solidFill>
                            <a:schemeClr val="dk1"/>
                          </a:solidFill>
                          <a:latin typeface="+mn-lt"/>
                          <a:ea typeface="+mn-ea"/>
                          <a:cs typeface="+mn-cs"/>
                        </a:rPr>
                        <a:t>Phophate</a:t>
                      </a:r>
                      <a:r>
                        <a:rPr lang="en-GB" sz="1800" kern="1200" baseline="0" dirty="0">
                          <a:solidFill>
                            <a:schemeClr val="dk1"/>
                          </a:solidFill>
                          <a:latin typeface="+mn-lt"/>
                          <a:ea typeface="+mn-ea"/>
                          <a:cs typeface="+mn-cs"/>
                        </a:rPr>
                        <a:t> </a:t>
                      </a:r>
                      <a:r>
                        <a:rPr lang="en-GB" sz="1800" kern="1200" baseline="0" dirty="0" err="1">
                          <a:solidFill>
                            <a:schemeClr val="dk1"/>
                          </a:solidFill>
                          <a:latin typeface="+mn-lt"/>
                          <a:ea typeface="+mn-ea"/>
                          <a:cs typeface="+mn-cs"/>
                        </a:rPr>
                        <a:t>Polyfusor</a:t>
                      </a:r>
                      <a:r>
                        <a:rPr lang="en-GB" sz="1800" kern="1200" baseline="0" dirty="0">
                          <a:solidFill>
                            <a:schemeClr val="dk1"/>
                          </a:solidFill>
                          <a:latin typeface="+mn-lt"/>
                          <a:ea typeface="+mn-ea"/>
                          <a:cs typeface="+mn-cs"/>
                        </a:rPr>
                        <a:t> (50 </a:t>
                      </a:r>
                      <a:r>
                        <a:rPr lang="en-GB" sz="1800" kern="1200" baseline="0" dirty="0" err="1">
                          <a:solidFill>
                            <a:schemeClr val="dk1"/>
                          </a:solidFill>
                          <a:latin typeface="+mn-lt"/>
                          <a:ea typeface="+mn-ea"/>
                          <a:cs typeface="+mn-cs"/>
                        </a:rPr>
                        <a:t>mmol</a:t>
                      </a:r>
                      <a:r>
                        <a:rPr lang="en-GB" sz="1800" kern="1200" baseline="0" dirty="0">
                          <a:solidFill>
                            <a:schemeClr val="dk1"/>
                          </a:solidFill>
                          <a:latin typeface="+mn-lt"/>
                          <a:ea typeface="+mn-ea"/>
                          <a:cs typeface="+mn-cs"/>
                        </a:rPr>
                        <a:t>)</a:t>
                      </a:r>
                      <a:endParaRPr lang="en-GB" sz="1800" kern="1200" dirty="0">
                        <a:solidFill>
                          <a:schemeClr val="dk1"/>
                        </a:solidFill>
                        <a:latin typeface="+mn-lt"/>
                        <a:ea typeface="+mn-ea"/>
                        <a:cs typeface="+mn-cs"/>
                      </a:endParaRPr>
                    </a:p>
                    <a:p>
                      <a:pPr lvl="0" algn="l" defTabSz="914400" rtl="0" eaLnBrk="1" latinLnBrk="0" hangingPunct="1"/>
                      <a:r>
                        <a:rPr lang="en-GB" sz="1800" kern="1200" dirty="0">
                          <a:solidFill>
                            <a:schemeClr val="dk1"/>
                          </a:solidFill>
                          <a:latin typeface="+mn-lt"/>
                          <a:ea typeface="+mn-ea"/>
                          <a:cs typeface="+mn-cs"/>
                        </a:rPr>
                        <a:t>E.g. 20ml  </a:t>
                      </a:r>
                      <a:r>
                        <a:rPr lang="en-GB" sz="1800" kern="1200" dirty="0" err="1">
                          <a:solidFill>
                            <a:schemeClr val="dk1"/>
                          </a:solidFill>
                          <a:latin typeface="+mn-lt"/>
                          <a:ea typeface="+mn-ea"/>
                          <a:cs typeface="+mn-cs"/>
                        </a:rPr>
                        <a:t>Addiphos</a:t>
                      </a:r>
                      <a:r>
                        <a:rPr lang="en-GB" sz="1800" kern="1200" dirty="0">
                          <a:solidFill>
                            <a:schemeClr val="dk1"/>
                          </a:solidFill>
                          <a:latin typeface="+mn-lt"/>
                          <a:ea typeface="+mn-ea"/>
                          <a:cs typeface="+mn-cs"/>
                        </a:rPr>
                        <a:t> IV (40 </a:t>
                      </a:r>
                      <a:r>
                        <a:rPr lang="en-GB" sz="1800" kern="1200" dirty="0" err="1">
                          <a:solidFill>
                            <a:schemeClr val="dk1"/>
                          </a:solidFill>
                          <a:latin typeface="+mn-lt"/>
                          <a:ea typeface="+mn-ea"/>
                          <a:cs typeface="+mn-cs"/>
                        </a:rPr>
                        <a:t>mmol</a:t>
                      </a:r>
                      <a:r>
                        <a:rPr lang="en-GB" sz="1800" kern="1200" dirty="0">
                          <a:solidFill>
                            <a:schemeClr val="dk1"/>
                          </a:solidFill>
                          <a:latin typeface="+mn-lt"/>
                          <a:ea typeface="+mn-ea"/>
                          <a:cs typeface="+mn-cs"/>
                        </a:rPr>
                        <a:t>) in 500 ml 5%glucose over 12 hours</a:t>
                      </a:r>
                    </a:p>
                    <a:p>
                      <a:pPr lvl="0" algn="l" defTabSz="914400" rtl="0" eaLnBrk="1" latinLnBrk="0" hangingPunct="1"/>
                      <a:r>
                        <a:rPr lang="en-GB" sz="1800" kern="1200" dirty="0">
                          <a:solidFill>
                            <a:schemeClr val="dk1"/>
                          </a:solidFill>
                          <a:latin typeface="+mn-lt"/>
                          <a:ea typeface="+mn-ea"/>
                          <a:cs typeface="+mn-cs"/>
                        </a:rPr>
                        <a:t>E.g. 20ml </a:t>
                      </a:r>
                      <a:r>
                        <a:rPr lang="en-GB" sz="1800" kern="1200" dirty="0" err="1">
                          <a:solidFill>
                            <a:schemeClr val="dk1"/>
                          </a:solidFill>
                          <a:latin typeface="+mn-lt"/>
                          <a:ea typeface="+mn-ea"/>
                          <a:cs typeface="+mn-cs"/>
                        </a:rPr>
                        <a:t>Glycophos</a:t>
                      </a:r>
                      <a:r>
                        <a:rPr lang="en-GB" sz="1800" kern="1200" dirty="0">
                          <a:solidFill>
                            <a:schemeClr val="dk1"/>
                          </a:solidFill>
                          <a:latin typeface="+mn-lt"/>
                          <a:ea typeface="+mn-ea"/>
                          <a:cs typeface="+mn-cs"/>
                        </a:rPr>
                        <a:t> IV (20 </a:t>
                      </a:r>
                      <a:r>
                        <a:rPr lang="en-GB" sz="1800" kern="1200" dirty="0" err="1">
                          <a:solidFill>
                            <a:schemeClr val="dk1"/>
                          </a:solidFill>
                          <a:latin typeface="+mn-lt"/>
                          <a:ea typeface="+mn-ea"/>
                          <a:cs typeface="+mn-cs"/>
                        </a:rPr>
                        <a:t>mmol</a:t>
                      </a:r>
                      <a:r>
                        <a:rPr lang="en-GB" sz="1800" kern="1200" dirty="0">
                          <a:solidFill>
                            <a:schemeClr val="dk1"/>
                          </a:solidFill>
                          <a:latin typeface="+mn-lt"/>
                          <a:ea typeface="+mn-ea"/>
                          <a:cs typeface="+mn-cs"/>
                        </a:rPr>
                        <a:t>) in 500</a:t>
                      </a:r>
                      <a:r>
                        <a:rPr lang="en-GB" sz="1800" kern="1200" baseline="0" dirty="0">
                          <a:solidFill>
                            <a:schemeClr val="dk1"/>
                          </a:solidFill>
                          <a:latin typeface="+mn-lt"/>
                          <a:ea typeface="+mn-ea"/>
                          <a:cs typeface="+mn-cs"/>
                        </a:rPr>
                        <a:t> ml 5% glucose over 12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E.g. 50ml </a:t>
                      </a:r>
                      <a:r>
                        <a:rPr lang="en-GB" sz="1800" kern="1200" dirty="0" err="1">
                          <a:solidFill>
                            <a:schemeClr val="dk1"/>
                          </a:solidFill>
                          <a:latin typeface="+mn-lt"/>
                          <a:ea typeface="+mn-ea"/>
                          <a:cs typeface="+mn-cs"/>
                        </a:rPr>
                        <a:t>Glycophos</a:t>
                      </a:r>
                      <a:r>
                        <a:rPr lang="en-GB" sz="1800" kern="1200" dirty="0">
                          <a:solidFill>
                            <a:schemeClr val="dk1"/>
                          </a:solidFill>
                          <a:latin typeface="+mn-lt"/>
                          <a:ea typeface="+mn-ea"/>
                          <a:cs typeface="+mn-cs"/>
                        </a:rPr>
                        <a:t> IV (50 </a:t>
                      </a:r>
                      <a:r>
                        <a:rPr lang="en-GB" sz="1800" kern="1200" dirty="0" err="1">
                          <a:solidFill>
                            <a:schemeClr val="dk1"/>
                          </a:solidFill>
                          <a:latin typeface="+mn-lt"/>
                          <a:ea typeface="+mn-ea"/>
                          <a:cs typeface="+mn-cs"/>
                        </a:rPr>
                        <a:t>mmol</a:t>
                      </a:r>
                      <a:r>
                        <a:rPr lang="en-GB" sz="1800" kern="1200" dirty="0">
                          <a:solidFill>
                            <a:schemeClr val="dk1"/>
                          </a:solidFill>
                          <a:latin typeface="+mn-lt"/>
                          <a:ea typeface="+mn-ea"/>
                          <a:cs typeface="+mn-cs"/>
                        </a:rPr>
                        <a:t>) in 500</a:t>
                      </a:r>
                      <a:r>
                        <a:rPr lang="en-GB" sz="1800" kern="1200" baseline="0" dirty="0">
                          <a:solidFill>
                            <a:schemeClr val="dk1"/>
                          </a:solidFill>
                          <a:latin typeface="+mn-lt"/>
                          <a:ea typeface="+mn-ea"/>
                          <a:cs typeface="+mn-cs"/>
                        </a:rPr>
                        <a:t> ml 5% glucose over 12 hours</a:t>
                      </a:r>
                      <a:endParaRPr lang="en-GB" sz="18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79234233"/>
      </p:ext>
    </p:extLst>
  </p:cSld>
  <p:clrMapOvr>
    <a:masterClrMapping/>
  </p:clrMapOvr>
  <mc:AlternateContent xmlns:mc="http://schemas.openxmlformats.org/markup-compatibility/2006" xmlns:p14="http://schemas.microsoft.com/office/powerpoint/2010/main">
    <mc:Choice Requires="p14">
      <p:transition spd="slow" p14:dur="2000" advTm="66720"/>
    </mc:Choice>
    <mc:Fallback xmlns="">
      <p:transition spd="slow" advTm="6672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683568" y="260648"/>
            <a:ext cx="7877504" cy="630942"/>
          </a:xfrm>
        </p:spPr>
        <p:txBody>
          <a:bodyPr/>
          <a:lstStyle/>
          <a:p>
            <a:pPr algn="ctr"/>
            <a:r>
              <a:rPr lang="en-GB" b="1" dirty="0">
                <a:solidFill>
                  <a:schemeClr val="tx1"/>
                </a:solidFill>
              </a:rPr>
              <a:t>Prescribing principles</a:t>
            </a:r>
            <a:endParaRPr lang="en-US" dirty="0">
              <a:solidFill>
                <a:schemeClr val="tx1"/>
              </a:solidFill>
            </a:endParaRP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646603" y="1268759"/>
            <a:ext cx="7381781" cy="4542782"/>
          </a:xfrm>
        </p:spPr>
        <p:txBody>
          <a:bodyPr/>
          <a:lstStyle/>
          <a:p>
            <a:r>
              <a:rPr lang="en-GB" sz="2200" dirty="0">
                <a:latin typeface="Arial" panose="020B0604020202020204" pitchFamily="34" charset="0"/>
                <a:cs typeface="Arial" panose="020B0604020202020204" pitchFamily="34" charset="0"/>
              </a:rPr>
              <a:t>What is the current deficit / excess?</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What is the cause of the imbalance?</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Is there ongoing loss / retention?</a:t>
            </a:r>
          </a:p>
          <a:p>
            <a:r>
              <a:rPr lang="en-GB" sz="2200" dirty="0">
                <a:latin typeface="Arial" panose="020B0604020202020204" pitchFamily="34" charset="0"/>
                <a:cs typeface="Arial" panose="020B0604020202020204" pitchFamily="34" charset="0"/>
              </a:rPr>
              <a:t>(In cases of deficit)</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Route of administration</a:t>
            </a:r>
          </a:p>
          <a:p>
            <a:pPr lvl="1"/>
            <a:r>
              <a:rPr lang="en-GB" sz="2200" dirty="0">
                <a:latin typeface="Arial" panose="020B0604020202020204" pitchFamily="34" charset="0"/>
                <a:cs typeface="Arial" panose="020B0604020202020204" pitchFamily="34" charset="0"/>
              </a:rPr>
              <a:t>Is </a:t>
            </a:r>
            <a:r>
              <a:rPr lang="en-GB" sz="2200" b="1" dirty="0">
                <a:latin typeface="Arial" panose="020B0604020202020204" pitchFamily="34" charset="0"/>
                <a:cs typeface="Arial" panose="020B0604020202020204" pitchFamily="34" charset="0"/>
              </a:rPr>
              <a:t>oral</a:t>
            </a:r>
            <a:r>
              <a:rPr lang="en-GB" sz="2200" dirty="0">
                <a:latin typeface="Arial" panose="020B0604020202020204" pitchFamily="34" charset="0"/>
                <a:cs typeface="Arial" panose="020B0604020202020204" pitchFamily="34" charset="0"/>
              </a:rPr>
              <a:t> absorption sufficient? </a:t>
            </a:r>
          </a:p>
          <a:p>
            <a:pPr lvl="1"/>
            <a:r>
              <a:rPr lang="en-GB" sz="2200" dirty="0">
                <a:solidFill>
                  <a:srgbClr val="FF0000"/>
                </a:solidFill>
                <a:latin typeface="Arial" panose="020B0604020202020204" pitchFamily="34" charset="0"/>
                <a:cs typeface="Arial" panose="020B0604020202020204" pitchFamily="34" charset="0"/>
              </a:rPr>
              <a:t>OR</a:t>
            </a:r>
            <a:r>
              <a:rPr lang="en-GB" sz="2200" dirty="0">
                <a:latin typeface="Arial" panose="020B0604020202020204" pitchFamily="34" charset="0"/>
                <a:cs typeface="Arial" panose="020B0604020202020204" pitchFamily="34" charset="0"/>
              </a:rPr>
              <a:t> is</a:t>
            </a:r>
            <a:r>
              <a:rPr lang="en-GB" sz="2200" b="1" dirty="0">
                <a:latin typeface="Arial" panose="020B0604020202020204" pitchFamily="34" charset="0"/>
                <a:cs typeface="Arial" panose="020B0604020202020204" pitchFamily="34" charset="0"/>
              </a:rPr>
              <a:t> IV </a:t>
            </a:r>
            <a:r>
              <a:rPr lang="en-GB" sz="2200" dirty="0">
                <a:latin typeface="Arial" panose="020B0604020202020204" pitchFamily="34" charset="0"/>
                <a:cs typeface="Arial" panose="020B0604020202020204" pitchFamily="34" charset="0"/>
              </a:rPr>
              <a:t>required?</a:t>
            </a:r>
          </a:p>
          <a:p>
            <a:pPr marL="457200" lvl="1" indent="0">
              <a:buNone/>
            </a:pP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Any other immediate action required?</a:t>
            </a:r>
          </a:p>
          <a:p>
            <a:endParaRPr lang="en-US" dirty="0"/>
          </a:p>
        </p:txBody>
      </p:sp>
    </p:spTree>
    <p:extLst>
      <p:ext uri="{BB962C8B-B14F-4D97-AF65-F5344CB8AC3E}">
        <p14:creationId xmlns:p14="http://schemas.microsoft.com/office/powerpoint/2010/main" val="950719948"/>
      </p:ext>
    </p:extLst>
  </p:cSld>
  <p:clrMapOvr>
    <a:masterClrMapping/>
  </p:clrMapOvr>
  <mc:AlternateContent xmlns:mc="http://schemas.openxmlformats.org/markup-compatibility/2006" xmlns:p14="http://schemas.microsoft.com/office/powerpoint/2010/main">
    <mc:Choice Requires="p14">
      <p:transition spd="slow" p14:dur="2000" advTm="38857"/>
    </mc:Choice>
    <mc:Fallback xmlns="">
      <p:transition spd="slow" advTm="38857"/>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619456" y="548680"/>
            <a:ext cx="7877504" cy="553998"/>
          </a:xfrm>
        </p:spPr>
        <p:txBody>
          <a:bodyPr/>
          <a:lstStyle/>
          <a:p>
            <a:pPr algn="ctr"/>
            <a:r>
              <a:rPr lang="en-GB" sz="3600" b="1" dirty="0">
                <a:solidFill>
                  <a:schemeClr val="tx1"/>
                </a:solidFill>
              </a:rPr>
              <a:t>Refeeding Syndrome</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489756" y="1556792"/>
            <a:ext cx="8136904" cy="4493538"/>
          </a:xfrm>
          <a:prstGeom prst="rect">
            <a:avLst/>
          </a:prstGeom>
          <a:noFill/>
        </p:spPr>
        <p:txBody>
          <a:bodyPr wrap="square">
            <a:spAutoFit/>
          </a:bodyPr>
          <a:lstStyle/>
          <a:p>
            <a:pPr marL="0" indent="0">
              <a:buNone/>
            </a:pPr>
            <a:r>
              <a:rPr lang="en-GB" sz="2200" u="sng" dirty="0">
                <a:latin typeface="Arial" panose="020B0604020202020204" pitchFamily="34" charset="0"/>
                <a:cs typeface="Arial" panose="020B0604020202020204" pitchFamily="34" charset="0"/>
              </a:rPr>
              <a:t>In fasted state:</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Energy sources switch from carbohydrates to fatty acids and amino acids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Some mineral stores (e.g. intracellular) can become depleted although serum levels may remain normal</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Insulin secretion ↓ and glucagon ↑</a:t>
            </a:r>
          </a:p>
          <a:p>
            <a:pPr marL="0" indent="0">
              <a:buNone/>
            </a:pPr>
            <a:endParaRPr lang="en-GB" sz="2200" u="sng" dirty="0">
              <a:latin typeface="Arial" panose="020B0604020202020204" pitchFamily="34" charset="0"/>
              <a:cs typeface="Arial" panose="020B0604020202020204" pitchFamily="34" charset="0"/>
            </a:endParaRPr>
          </a:p>
          <a:p>
            <a:pPr marL="0" indent="0">
              <a:buNone/>
            </a:pPr>
            <a:r>
              <a:rPr lang="en-GB" sz="2200" u="sng" dirty="0">
                <a:latin typeface="Arial" panose="020B0604020202020204" pitchFamily="34" charset="0"/>
                <a:cs typeface="Arial" panose="020B0604020202020204" pitchFamily="34" charset="0"/>
              </a:rPr>
              <a:t>On refeeding:</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Insulin secretion ↑</a:t>
            </a:r>
          </a:p>
          <a:p>
            <a:pPr marL="800100" lvl="1"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 glycogenesis, lipogenesis and protein synthesis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This requires phosphate, magnesium and potassium (which stores may already have been depleted)</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Therefore risk of severe ↓ PO</a:t>
            </a:r>
            <a:r>
              <a:rPr lang="en-GB" sz="2200" baseline="-25000" dirty="0">
                <a:latin typeface="Arial" panose="020B0604020202020204" pitchFamily="34" charset="0"/>
                <a:cs typeface="Arial" panose="020B0604020202020204" pitchFamily="34" charset="0"/>
              </a:rPr>
              <a:t>4</a:t>
            </a:r>
            <a:r>
              <a:rPr lang="en-GB" sz="2200" baseline="30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 Mg</a:t>
            </a:r>
            <a:r>
              <a:rPr lang="en-GB" sz="2200" baseline="30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 K</a:t>
            </a:r>
            <a:r>
              <a:rPr lang="en-GB" sz="2200" baseline="30000" dirty="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769021"/>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034A9-4B60-A31D-39D3-344C882CDEB8}"/>
              </a:ext>
            </a:extLst>
          </p:cNvPr>
          <p:cNvSpPr>
            <a:spLocks noGrp="1"/>
          </p:cNvSpPr>
          <p:nvPr>
            <p:ph type="title"/>
          </p:nvPr>
        </p:nvSpPr>
        <p:spPr/>
        <p:txBody>
          <a:bodyPr/>
          <a:lstStyle/>
          <a:p>
            <a:r>
              <a:rPr lang="en-GB" dirty="0">
                <a:solidFill>
                  <a:schemeClr val="tx1"/>
                </a:solidFill>
              </a:rPr>
              <a:t>Magnesium</a:t>
            </a:r>
          </a:p>
        </p:txBody>
      </p:sp>
    </p:spTree>
    <p:extLst>
      <p:ext uri="{BB962C8B-B14F-4D97-AF65-F5344CB8AC3E}">
        <p14:creationId xmlns:p14="http://schemas.microsoft.com/office/powerpoint/2010/main" val="2088585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489756" y="1074802"/>
            <a:ext cx="7877504" cy="553998"/>
          </a:xfrm>
        </p:spPr>
        <p:txBody>
          <a:bodyPr/>
          <a:lstStyle/>
          <a:p>
            <a:pPr algn="ctr"/>
            <a:r>
              <a:rPr lang="en-GB" sz="3600" b="1" dirty="0">
                <a:solidFill>
                  <a:schemeClr val="tx1"/>
                </a:solidFill>
              </a:rPr>
              <a:t>Mg</a:t>
            </a:r>
            <a:r>
              <a:rPr lang="en-GB" sz="3600" b="1" baseline="30000" dirty="0">
                <a:solidFill>
                  <a:schemeClr val="tx1"/>
                </a:solidFill>
              </a:rPr>
              <a:t>2+</a:t>
            </a:r>
            <a:r>
              <a:rPr lang="en-GB" sz="3600" b="1" dirty="0">
                <a:solidFill>
                  <a:schemeClr val="tx1"/>
                </a:solidFill>
              </a:rPr>
              <a:t> (0.7-1.0 mmol/L)</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489756" y="1982450"/>
            <a:ext cx="8136904" cy="2000548"/>
          </a:xfrm>
          <a:prstGeom prst="rect">
            <a:avLst/>
          </a:prstGeom>
          <a:noFill/>
        </p:spPr>
        <p:txBody>
          <a:bodyPr wrap="square">
            <a:spAutoFit/>
          </a:bodyPr>
          <a:lstStyle/>
          <a:p>
            <a:r>
              <a:rPr lang="en-GB" sz="2600" dirty="0">
                <a:latin typeface="Arial" panose="020B0604020202020204" pitchFamily="34" charset="0"/>
                <a:cs typeface="Arial" panose="020B0604020202020204" pitchFamily="34" charset="0"/>
              </a:rPr>
              <a:t>Roles:</a:t>
            </a:r>
          </a:p>
          <a:p>
            <a:endParaRPr lang="en-GB" sz="2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Important cofactor for over 300 enzymes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Enzymes important for muscle and nerve function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Blood glucose control and protein synthesis</a:t>
            </a:r>
          </a:p>
        </p:txBody>
      </p:sp>
    </p:spTree>
    <p:extLst>
      <p:ext uri="{BB962C8B-B14F-4D97-AF65-F5344CB8AC3E}">
        <p14:creationId xmlns:p14="http://schemas.microsoft.com/office/powerpoint/2010/main" val="133452185"/>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852101"/>
            <a:ext cx="7877504" cy="553998"/>
          </a:xfrm>
        </p:spPr>
        <p:txBody>
          <a:bodyPr/>
          <a:lstStyle/>
          <a:p>
            <a:pPr algn="ctr"/>
            <a:r>
              <a:rPr lang="en-GB" sz="3600" b="1" dirty="0">
                <a:solidFill>
                  <a:schemeClr val="tx1"/>
                </a:solidFill>
              </a:rPr>
              <a:t>Hypomagnesaemia</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356369" y="1844824"/>
            <a:ext cx="4155688" cy="4154984"/>
          </a:xfrm>
          <a:prstGeom prst="rect">
            <a:avLst/>
          </a:prstGeom>
          <a:noFill/>
        </p:spPr>
        <p:txBody>
          <a:bodyPr wrap="square">
            <a:spAutoFit/>
          </a:bodyPr>
          <a:lstStyle/>
          <a:p>
            <a:r>
              <a:rPr lang="en-GB" sz="2200" u="sng" dirty="0">
                <a:latin typeface="Arial" panose="020B0604020202020204" pitchFamily="34" charset="0"/>
                <a:cs typeface="Arial" panose="020B0604020202020204" pitchFamily="34" charset="0"/>
              </a:rPr>
              <a:t>Signs and Symptoms</a:t>
            </a:r>
          </a:p>
          <a:p>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Nausea and vomiting</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Fatigue, weakness including ‘pins and needles’</a:t>
            </a: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Agitation, confusion and seizures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Cramps and muscle spasms</a:t>
            </a:r>
            <a:endParaRPr lang="en-GB"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Arrhythmias</a:t>
            </a:r>
          </a:p>
          <a:p>
            <a:pPr marL="34290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(Often accompanied by ↓K</a:t>
            </a:r>
            <a:r>
              <a:rPr lang="en-GB" sz="2200" baseline="30000" dirty="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  ↓Ca</a:t>
            </a:r>
            <a:r>
              <a:rPr lang="en-GB" sz="2200" baseline="30000" dirty="0">
                <a:latin typeface="Arial" panose="020B0604020202020204" pitchFamily="34" charset="0"/>
                <a:cs typeface="Arial" panose="020B0604020202020204" pitchFamily="34" charset="0"/>
              </a:rPr>
              <a:t>2+</a:t>
            </a:r>
            <a:r>
              <a:rPr lang="en-GB" sz="2200" dirty="0">
                <a:latin typeface="Arial" panose="020B0604020202020204" pitchFamily="34" charset="0"/>
                <a:cs typeface="Arial" panose="020B0604020202020204" pitchFamily="34" charset="0"/>
              </a:rPr>
              <a:t>, ↓Na</a:t>
            </a:r>
            <a:r>
              <a:rPr lang="en-GB" sz="2200" baseline="30000" dirty="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23824685-16FD-2641-4C00-7919A69AF20C}"/>
              </a:ext>
            </a:extLst>
          </p:cNvPr>
          <p:cNvSpPr txBox="1">
            <a:spLocks/>
          </p:cNvSpPr>
          <p:nvPr/>
        </p:nvSpPr>
        <p:spPr>
          <a:xfrm>
            <a:off x="4736792" y="1844824"/>
            <a:ext cx="4155688" cy="42393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u="sng" dirty="0">
                <a:latin typeface="Arial" panose="020B0604020202020204" pitchFamily="34" charset="0"/>
                <a:cs typeface="Arial" panose="020B0604020202020204" pitchFamily="34" charset="0"/>
              </a:rPr>
              <a:t>Common causes ↓</a:t>
            </a:r>
            <a:r>
              <a:rPr lang="en-GB" sz="2200" u="sng" dirty="0">
                <a:latin typeface="Arial" panose="020B0604020202020204" pitchFamily="34" charset="0"/>
                <a:cs typeface="Arial" panose="020B0604020202020204" pitchFamily="34" charset="0"/>
              </a:rPr>
              <a:t>Mg</a:t>
            </a:r>
            <a:r>
              <a:rPr lang="en-GB" sz="2200" u="sng" baseline="30000" dirty="0">
                <a:latin typeface="Arial" panose="020B0604020202020204" pitchFamily="34" charset="0"/>
                <a:cs typeface="Arial" panose="020B0604020202020204" pitchFamily="34" charset="0"/>
              </a:rPr>
              <a:t>2+</a:t>
            </a:r>
          </a:p>
          <a:p>
            <a:pPr fontAlgn="t"/>
            <a:r>
              <a:rPr lang="en-GB" sz="2200" dirty="0">
                <a:latin typeface="Arial" panose="020B0604020202020204" pitchFamily="34" charset="0"/>
                <a:cs typeface="Arial" panose="020B0604020202020204" pitchFamily="34" charset="0"/>
              </a:rPr>
              <a:t>Reduced dietary intake</a:t>
            </a:r>
          </a:p>
          <a:p>
            <a:r>
              <a:rPr lang="en-GB" sz="2200" dirty="0">
                <a:latin typeface="Arial" panose="020B0604020202020204" pitchFamily="34" charset="0"/>
                <a:cs typeface="Arial" panose="020B0604020202020204" pitchFamily="34" charset="0"/>
              </a:rPr>
              <a:t>Medications</a:t>
            </a:r>
          </a:p>
          <a:p>
            <a:pPr lvl="1"/>
            <a:r>
              <a:rPr lang="en-GB" sz="2200" dirty="0">
                <a:latin typeface="Arial" panose="020B0604020202020204" pitchFamily="34" charset="0"/>
                <a:cs typeface="Arial" panose="020B0604020202020204" pitchFamily="34" charset="0"/>
              </a:rPr>
              <a:t>Loop and thiazide diuretics</a:t>
            </a:r>
          </a:p>
          <a:p>
            <a:pPr lvl="1"/>
            <a:r>
              <a:rPr lang="en-GB" sz="2200" dirty="0">
                <a:latin typeface="Arial" panose="020B0604020202020204" pitchFamily="34" charset="0"/>
                <a:cs typeface="Arial" panose="020B0604020202020204" pitchFamily="34" charset="0"/>
              </a:rPr>
              <a:t>PPIs	</a:t>
            </a:r>
          </a:p>
          <a:p>
            <a:pPr fontAlgn="t"/>
            <a:r>
              <a:rPr lang="en-GB" sz="2200" dirty="0">
                <a:latin typeface="Arial" panose="020B0604020202020204" pitchFamily="34" charset="0"/>
                <a:cs typeface="Arial" panose="020B0604020202020204" pitchFamily="34" charset="0"/>
              </a:rPr>
              <a:t>Diarrhoea</a:t>
            </a:r>
          </a:p>
          <a:p>
            <a:pPr fontAlgn="t"/>
            <a:r>
              <a:rPr lang="en-GB" sz="2200" dirty="0">
                <a:latin typeface="Arial" panose="020B0604020202020204" pitchFamily="34" charset="0"/>
                <a:cs typeface="Arial" panose="020B0604020202020204" pitchFamily="34" charset="0"/>
              </a:rPr>
              <a:t>Drain outputs </a:t>
            </a:r>
          </a:p>
          <a:p>
            <a:pPr fontAlgn="t"/>
            <a:r>
              <a:rPr lang="en-GB" sz="2200" dirty="0">
                <a:latin typeface="Arial" panose="020B0604020202020204" pitchFamily="34" charset="0"/>
                <a:cs typeface="Arial" panose="020B0604020202020204" pitchFamily="34" charset="0"/>
              </a:rPr>
              <a:t>Chronic alcoholism</a:t>
            </a:r>
          </a:p>
          <a:p>
            <a:endParaRPr lang="en-GB" dirty="0"/>
          </a:p>
        </p:txBody>
      </p:sp>
    </p:spTree>
    <p:extLst>
      <p:ext uri="{BB962C8B-B14F-4D97-AF65-F5344CB8AC3E}">
        <p14:creationId xmlns:p14="http://schemas.microsoft.com/office/powerpoint/2010/main" val="4092323947"/>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467544" y="692696"/>
            <a:ext cx="7877504" cy="553998"/>
          </a:xfrm>
        </p:spPr>
        <p:txBody>
          <a:bodyPr/>
          <a:lstStyle/>
          <a:p>
            <a:pPr algn="ctr"/>
            <a:r>
              <a:rPr lang="en-GB" sz="3600" b="1" dirty="0">
                <a:solidFill>
                  <a:schemeClr val="tx1"/>
                </a:solidFill>
              </a:rPr>
              <a:t>Prescribing Scenario 5</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611560" y="1340768"/>
            <a:ext cx="8136904" cy="4401205"/>
          </a:xfrm>
          <a:prstGeom prst="rect">
            <a:avLst/>
          </a:prstGeom>
          <a:noFill/>
        </p:spPr>
        <p:txBody>
          <a:bodyPr wrap="square">
            <a:spAutoFit/>
          </a:bodyPr>
          <a:lstStyle/>
          <a:p>
            <a:pPr marL="0" indent="0">
              <a:buNone/>
            </a:pPr>
            <a:r>
              <a:rPr lang="en-GB" sz="2000" b="1" dirty="0">
                <a:latin typeface="Arial" panose="020B0604020202020204" pitchFamily="34" charset="0"/>
                <a:cs typeface="Arial" panose="020B0604020202020204" pitchFamily="34" charset="0"/>
              </a:rPr>
              <a:t>Case presentation  </a:t>
            </a:r>
          </a:p>
          <a:p>
            <a:pPr marL="0" indent="0">
              <a:buNone/>
            </a:pPr>
            <a:r>
              <a:rPr lang="en-GB" sz="2000" dirty="0">
                <a:latin typeface="Arial" panose="020B0604020202020204" pitchFamily="34" charset="0"/>
                <a:cs typeface="Arial" panose="020B0604020202020204" pitchFamily="34" charset="0"/>
              </a:rPr>
              <a:t>85 year old female, NKDA</a:t>
            </a:r>
          </a:p>
          <a:p>
            <a:pPr marL="0" indent="0">
              <a:buNone/>
            </a:pPr>
            <a:r>
              <a:rPr lang="en-GB" sz="2000" dirty="0">
                <a:latin typeface="Arial" panose="020B0604020202020204" pitchFamily="34" charset="0"/>
                <a:cs typeface="Arial" panose="020B0604020202020204" pitchFamily="34" charset="0"/>
              </a:rPr>
              <a:t>Attends the Emergency Department with palpitations and was found to have atrial fibrillation with a rapid ventricular rate (154 bpm). </a:t>
            </a:r>
          </a:p>
          <a:p>
            <a:pPr marL="800100" lvl="2" indent="0">
              <a:buNone/>
            </a:pPr>
            <a:endParaRPr lang="en-GB" sz="2000" dirty="0">
              <a:latin typeface="Arial" panose="020B0604020202020204" pitchFamily="34" charset="0"/>
              <a:cs typeface="Arial" panose="020B0604020202020204" pitchFamily="34" charset="0"/>
            </a:endParaRPr>
          </a:p>
          <a:p>
            <a:pPr marL="0" indent="0">
              <a:buNone/>
            </a:pPr>
            <a:r>
              <a:rPr lang="en-GB" sz="2000" b="1" dirty="0">
                <a:latin typeface="Arial" panose="020B0604020202020204" pitchFamily="34" charset="0"/>
                <a:cs typeface="Arial" panose="020B0604020202020204" pitchFamily="34" charset="0"/>
              </a:rPr>
              <a:t>Investigations</a:t>
            </a:r>
          </a:p>
          <a:p>
            <a:pPr marL="0" indent="0">
              <a:buNone/>
            </a:pPr>
            <a:r>
              <a:rPr lang="en-GB" sz="2000" dirty="0">
                <a:latin typeface="Arial" panose="020B0604020202020204" pitchFamily="34" charset="0"/>
                <a:cs typeface="Arial" panose="020B0604020202020204" pitchFamily="34" charset="0"/>
              </a:rPr>
              <a:t>Na</a:t>
            </a:r>
            <a:r>
              <a:rPr lang="en-GB" sz="2000" baseline="30000"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139 mmol/L (137–144), K</a:t>
            </a:r>
            <a:r>
              <a:rPr lang="en-GB" sz="2000" baseline="30000"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4.6 mmol/L (3.5–5.3), creatinine 92 </a:t>
            </a:r>
            <a:r>
              <a:rPr lang="el-GR" sz="2000" dirty="0">
                <a:latin typeface="Arial" panose="020B0604020202020204" pitchFamily="34" charset="0"/>
                <a:cs typeface="Arial" panose="020B0604020202020204" pitchFamily="34" charset="0"/>
              </a:rPr>
              <a:t>μ</a:t>
            </a:r>
            <a:r>
              <a:rPr lang="en-GB" sz="2000" dirty="0">
                <a:latin typeface="Arial" panose="020B0604020202020204" pitchFamily="34" charset="0"/>
                <a:cs typeface="Arial" panose="020B0604020202020204" pitchFamily="34" charset="0"/>
              </a:rPr>
              <a:t>mol/L (60–110), corrected Ca</a:t>
            </a:r>
            <a:r>
              <a:rPr lang="en-GB" sz="2000" baseline="30000" dirty="0">
                <a:latin typeface="Arial" panose="020B0604020202020204" pitchFamily="34" charset="0"/>
                <a:cs typeface="Arial" panose="020B0604020202020204" pitchFamily="34" charset="0"/>
              </a:rPr>
              <a:t>2+ </a:t>
            </a:r>
            <a:r>
              <a:rPr lang="en-GB" sz="2000" dirty="0">
                <a:latin typeface="Arial" panose="020B0604020202020204" pitchFamily="34" charset="0"/>
                <a:cs typeface="Arial" panose="020B0604020202020204" pitchFamily="34" charset="0"/>
              </a:rPr>
              <a:t>2.48 mmol/L (2.20–2.60), PO</a:t>
            </a:r>
            <a:r>
              <a:rPr lang="en-GB" sz="2000" baseline="-25000" dirty="0">
                <a:latin typeface="Arial" panose="020B0604020202020204" pitchFamily="34" charset="0"/>
                <a:cs typeface="Arial" panose="020B0604020202020204" pitchFamily="34" charset="0"/>
              </a:rPr>
              <a:t>4</a:t>
            </a:r>
            <a:r>
              <a:rPr lang="en-GB" sz="2000" baseline="30000" dirty="0">
                <a:latin typeface="Arial" panose="020B0604020202020204" pitchFamily="34" charset="0"/>
                <a:cs typeface="Arial" panose="020B0604020202020204" pitchFamily="34" charset="0"/>
              </a:rPr>
              <a:t>2-</a:t>
            </a:r>
            <a:r>
              <a:rPr lang="en-GB" sz="2000" dirty="0">
                <a:latin typeface="Arial" panose="020B0604020202020204" pitchFamily="34" charset="0"/>
                <a:cs typeface="Arial" panose="020B0604020202020204" pitchFamily="34" charset="0"/>
              </a:rPr>
              <a:t> 0.98 mmol/L (0.8–1.4)</a:t>
            </a:r>
          </a:p>
          <a:p>
            <a:pPr marL="0" indent="0">
              <a:buNone/>
            </a:pPr>
            <a:r>
              <a:rPr lang="en-GB" sz="2000" dirty="0">
                <a:latin typeface="Arial" panose="020B0604020202020204" pitchFamily="34" charset="0"/>
                <a:cs typeface="Arial" panose="020B0604020202020204" pitchFamily="34" charset="0"/>
              </a:rPr>
              <a:t>Mg</a:t>
            </a:r>
            <a:r>
              <a:rPr lang="en-GB" sz="2000" baseline="30000" dirty="0">
                <a:latin typeface="Arial" panose="020B0604020202020204" pitchFamily="34" charset="0"/>
                <a:cs typeface="Arial" panose="020B0604020202020204" pitchFamily="34" charset="0"/>
              </a:rPr>
              <a:t>2+ </a:t>
            </a:r>
            <a:r>
              <a:rPr lang="en-GB" sz="2000" dirty="0">
                <a:latin typeface="Arial" panose="020B0604020202020204" pitchFamily="34" charset="0"/>
                <a:cs typeface="Arial" panose="020B0604020202020204" pitchFamily="34" charset="0"/>
              </a:rPr>
              <a:t>0.48 mmol/L (0.7-1.0)</a:t>
            </a:r>
          </a:p>
          <a:p>
            <a:pPr marL="0" indent="0">
              <a:buNone/>
            </a:pPr>
            <a:r>
              <a:rPr lang="en-GB" sz="2000" dirty="0">
                <a:latin typeface="Arial" panose="020B0604020202020204" pitchFamily="34" charset="0"/>
                <a:cs typeface="Arial" panose="020B0604020202020204" pitchFamily="34" charset="0"/>
              </a:rPr>
              <a:t>Thyroid function tests normal</a:t>
            </a:r>
          </a:p>
          <a:p>
            <a:pPr marL="800100" lvl="2" indent="0">
              <a:buNone/>
            </a:pPr>
            <a:endParaRPr lang="en-GB" sz="2000" dirty="0">
              <a:latin typeface="Arial" panose="020B0604020202020204" pitchFamily="34" charset="0"/>
              <a:cs typeface="Arial" panose="020B0604020202020204" pitchFamily="34" charset="0"/>
            </a:endParaRPr>
          </a:p>
          <a:p>
            <a:pPr marL="0" indent="0">
              <a:buNone/>
            </a:pPr>
            <a:r>
              <a:rPr lang="en-GB" sz="2000" dirty="0">
                <a:solidFill>
                  <a:srgbClr val="FF0000"/>
                </a:solidFill>
                <a:latin typeface="Arial" panose="020B0604020202020204" pitchFamily="34" charset="0"/>
                <a:cs typeface="Arial" panose="020B0604020202020204" pitchFamily="34" charset="0"/>
              </a:rPr>
              <a:t>She has been started on a beta-blocker and a low molecular weight heparin. Please prescribe appropriate magnesium replacement.</a:t>
            </a:r>
          </a:p>
        </p:txBody>
      </p:sp>
    </p:spTree>
    <p:extLst>
      <p:ext uri="{BB962C8B-B14F-4D97-AF65-F5344CB8AC3E}">
        <p14:creationId xmlns:p14="http://schemas.microsoft.com/office/powerpoint/2010/main" val="2678053756"/>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467544" y="692696"/>
            <a:ext cx="7877504" cy="553998"/>
          </a:xfrm>
        </p:spPr>
        <p:txBody>
          <a:bodyPr/>
          <a:lstStyle/>
          <a:p>
            <a:pPr algn="ctr"/>
            <a:r>
              <a:rPr lang="en-GB" sz="3600" b="1" dirty="0">
                <a:solidFill>
                  <a:schemeClr val="tx1"/>
                </a:solidFill>
              </a:rPr>
              <a:t>Prescribing Scenario 5</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611560" y="1340768"/>
            <a:ext cx="8136904" cy="1323439"/>
          </a:xfrm>
          <a:prstGeom prst="rect">
            <a:avLst/>
          </a:prstGeom>
          <a:noFill/>
        </p:spPr>
        <p:txBody>
          <a:bodyPr wrap="square">
            <a:spAutoFit/>
          </a:bodyPr>
          <a:lstStyle/>
          <a:p>
            <a:pPr marL="0" indent="0">
              <a:buNone/>
            </a:pPr>
            <a:r>
              <a:rPr lang="en-GB" sz="2000" dirty="0">
                <a:solidFill>
                  <a:srgbClr val="FF0000"/>
                </a:solidFill>
                <a:latin typeface="Arial" panose="020B0604020202020204" pitchFamily="34" charset="0"/>
                <a:cs typeface="Arial" panose="020B0604020202020204" pitchFamily="34" charset="0"/>
              </a:rPr>
              <a:t>She has been started on a beta-blocker and a low molecular weight heparin. Please prescribe appropriate magnesium replacement.</a:t>
            </a:r>
          </a:p>
          <a:p>
            <a:pPr marL="0" indent="0">
              <a:buNone/>
            </a:pPr>
            <a:endParaRPr lang="en-GB" sz="2000" dirty="0">
              <a:solidFill>
                <a:srgbClr val="FF0000"/>
              </a:solidFill>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Magnesium Sulphate 8mmol in 5% Glucose 100ml IV over 2 hours</a:t>
            </a:r>
          </a:p>
        </p:txBody>
      </p:sp>
    </p:spTree>
    <p:extLst>
      <p:ext uri="{BB962C8B-B14F-4D97-AF65-F5344CB8AC3E}">
        <p14:creationId xmlns:p14="http://schemas.microsoft.com/office/powerpoint/2010/main" val="4158349950"/>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t>Hypomagnesemia treatment</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85695840"/>
              </p:ext>
            </p:extLst>
          </p:nvPr>
        </p:nvGraphicFramePr>
        <p:xfrm>
          <a:off x="457200" y="1600200"/>
          <a:ext cx="8229600" cy="4421088"/>
        </p:xfrm>
        <a:graphic>
          <a:graphicData uri="http://schemas.openxmlformats.org/drawingml/2006/table">
            <a:tbl>
              <a:tblPr firstRow="1" bandRow="1">
                <a:tableStyleId>{5C22544A-7EE6-4342-B048-85BDC9FD1C3A}</a:tableStyleId>
              </a:tblPr>
              <a:tblGrid>
                <a:gridCol w="3610744">
                  <a:extLst>
                    <a:ext uri="{9D8B030D-6E8A-4147-A177-3AD203B41FA5}">
                      <a16:colId xmlns:a16="http://schemas.microsoft.com/office/drawing/2014/main" val="20000"/>
                    </a:ext>
                  </a:extLst>
                </a:gridCol>
                <a:gridCol w="4618856">
                  <a:extLst>
                    <a:ext uri="{9D8B030D-6E8A-4147-A177-3AD203B41FA5}">
                      <a16:colId xmlns:a16="http://schemas.microsoft.com/office/drawing/2014/main" val="20001"/>
                    </a:ext>
                  </a:extLst>
                </a:gridCol>
              </a:tblGrid>
              <a:tr h="660136">
                <a:tc>
                  <a:txBody>
                    <a:bodyPr/>
                    <a:lstStyle/>
                    <a:p>
                      <a:r>
                        <a:rPr lang="en-GB" sz="1800" dirty="0"/>
                        <a:t>Severity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15509">
                <a:tc>
                  <a:txBody>
                    <a:bodyPr/>
                    <a:lstStyle/>
                    <a:p>
                      <a:r>
                        <a:rPr lang="en-GB" sz="1800" dirty="0"/>
                        <a:t>0.3-0.7 </a:t>
                      </a:r>
                      <a:r>
                        <a:rPr lang="en-GB" sz="1800" dirty="0" err="1"/>
                        <a:t>mmol</a:t>
                      </a:r>
                      <a:r>
                        <a:rPr lang="en-GB" sz="1800" dirty="0"/>
                        <a:t>/L, and</a:t>
                      </a:r>
                    </a:p>
                    <a:p>
                      <a:r>
                        <a:rPr lang="en-GB" sz="1800" dirty="0"/>
                        <a:t>asymptomatic, and </a:t>
                      </a:r>
                    </a:p>
                    <a:p>
                      <a:r>
                        <a:rPr lang="en-GB" sz="1800" dirty="0"/>
                        <a:t>able</a:t>
                      </a:r>
                      <a:r>
                        <a:rPr lang="en-GB" sz="1800" baseline="0" dirty="0"/>
                        <a:t> to tolerate and absorb oral</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a:t>Oral magnesium </a:t>
                      </a:r>
                      <a:r>
                        <a:rPr lang="en-GB" sz="1800" dirty="0" err="1"/>
                        <a:t>glycerophosphate</a:t>
                      </a:r>
                      <a:r>
                        <a:rPr lang="en-GB" sz="1800" dirty="0"/>
                        <a:t> </a:t>
                      </a:r>
                    </a:p>
                    <a:p>
                      <a:pPr marL="285750" indent="-285750">
                        <a:buFont typeface="Arial" panose="020B0604020202020204" pitchFamily="34" charset="0"/>
                        <a:buChar char="•"/>
                      </a:pPr>
                      <a:r>
                        <a:rPr lang="en-GB" sz="1800" dirty="0"/>
                        <a:t>e.g. 3-6 tablets/day</a:t>
                      </a:r>
                      <a:r>
                        <a:rPr lang="en-GB" sz="1800" baseline="0" dirty="0"/>
                        <a:t> in divided doses</a:t>
                      </a:r>
                    </a:p>
                    <a:p>
                      <a:pPr marL="285750" indent="-285750">
                        <a:buFont typeface="Arial" panose="020B0604020202020204" pitchFamily="34" charset="0"/>
                        <a:buChar char="•"/>
                      </a:pPr>
                      <a:r>
                        <a:rPr lang="en-GB" sz="1800" baseline="0" dirty="0"/>
                        <a:t>Reduce dose if renal impairment or causes diarrhoea side effect</a:t>
                      </a: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45443">
                <a:tc>
                  <a:txBody>
                    <a:bodyPr/>
                    <a:lstStyle/>
                    <a:p>
                      <a:r>
                        <a:rPr lang="en-GB" sz="1800" dirty="0"/>
                        <a:t>Unable </a:t>
                      </a:r>
                      <a:r>
                        <a:rPr lang="en-GB" sz="1800" baseline="0" dirty="0"/>
                        <a:t>to tolerate/absorb oral, or</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&lt;0.3 </a:t>
                      </a:r>
                      <a:r>
                        <a:rPr lang="en-GB" sz="1800" dirty="0" err="1"/>
                        <a:t>mmol</a:t>
                      </a:r>
                      <a:r>
                        <a:rPr lang="en-GB" sz="1800" dirty="0"/>
                        <a:t>/L,</a:t>
                      </a:r>
                      <a:r>
                        <a:rPr lang="en-GB" sz="1800" baseline="0" dirty="0"/>
                        <a:t> or</a:t>
                      </a:r>
                      <a:endParaRPr lang="en-GB" sz="1800" dirty="0"/>
                    </a:p>
                    <a:p>
                      <a:r>
                        <a:rPr lang="en-GB" sz="1800" dirty="0"/>
                        <a:t>Symptomatic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l" defTabSz="914400" rtl="0" eaLnBrk="1" latinLnBrk="0" hangingPunct="1"/>
                      <a:r>
                        <a:rPr lang="en-GB" sz="1800" kern="1200" dirty="0">
                          <a:solidFill>
                            <a:schemeClr val="dk1"/>
                          </a:solidFill>
                          <a:latin typeface="+mn-lt"/>
                          <a:ea typeface="+mn-ea"/>
                          <a:cs typeface="+mn-cs"/>
                        </a:rPr>
                        <a:t>Intravenous magnesium sulphate</a:t>
                      </a:r>
                    </a:p>
                    <a:p>
                      <a:pPr marL="285750" lvl="0" indent="-285750" algn="l" defTabSz="914400" rtl="0" eaLnBrk="1" latinLnBrk="0" hangingPunct="1">
                        <a:buFont typeface="Arial" panose="020B0604020202020204" pitchFamily="34" charset="0"/>
                        <a:buChar char="•"/>
                      </a:pPr>
                      <a:r>
                        <a:rPr lang="en-GB" sz="1800" kern="1200" dirty="0">
                          <a:solidFill>
                            <a:schemeClr val="dk1"/>
                          </a:solidFill>
                          <a:latin typeface="+mn-lt"/>
                          <a:ea typeface="+mn-ea"/>
                          <a:cs typeface="+mn-cs"/>
                        </a:rPr>
                        <a:t>E.g. 8mmol</a:t>
                      </a:r>
                      <a:r>
                        <a:rPr lang="en-GB" sz="1800" kern="1200" baseline="0" dirty="0">
                          <a:solidFill>
                            <a:schemeClr val="dk1"/>
                          </a:solidFill>
                          <a:latin typeface="+mn-lt"/>
                          <a:ea typeface="+mn-ea"/>
                          <a:cs typeface="+mn-cs"/>
                        </a:rPr>
                        <a:t> magnesium sulphate with ECG monitoring</a:t>
                      </a:r>
                    </a:p>
                    <a:p>
                      <a:pPr marL="285750" lvl="0" indent="-285750" algn="l" defTabSz="914400" rtl="0" eaLnBrk="1" latinLnBrk="0" hangingPunct="1">
                        <a:buFont typeface="Arial" panose="020B0604020202020204" pitchFamily="34" charset="0"/>
                        <a:buChar char="•"/>
                      </a:pPr>
                      <a:r>
                        <a:rPr lang="en-GB" sz="1800" kern="1200" baseline="0" dirty="0">
                          <a:solidFill>
                            <a:schemeClr val="dk1"/>
                          </a:solidFill>
                          <a:latin typeface="+mn-lt"/>
                          <a:ea typeface="+mn-ea"/>
                          <a:cs typeface="+mn-cs"/>
                        </a:rPr>
                        <a:t>Typically up to 20 </a:t>
                      </a:r>
                      <a:r>
                        <a:rPr lang="en-GB" sz="1800" kern="1200" baseline="0" dirty="0" err="1">
                          <a:solidFill>
                            <a:schemeClr val="dk1"/>
                          </a:solidFill>
                          <a:latin typeface="+mn-lt"/>
                          <a:ea typeface="+mn-ea"/>
                          <a:cs typeface="+mn-cs"/>
                        </a:rPr>
                        <a:t>mmol</a:t>
                      </a:r>
                      <a:r>
                        <a:rPr lang="en-GB" sz="1800" kern="1200" baseline="0" dirty="0">
                          <a:solidFill>
                            <a:schemeClr val="dk1"/>
                          </a:solidFill>
                          <a:latin typeface="+mn-lt"/>
                          <a:ea typeface="+mn-ea"/>
                          <a:cs typeface="+mn-cs"/>
                        </a:rPr>
                        <a:t>/day if required</a:t>
                      </a:r>
                    </a:p>
                    <a:p>
                      <a:pPr marL="285750" lvl="0" indent="-285750" algn="l" defTabSz="914400" rtl="0" eaLnBrk="1" latinLnBrk="0" hangingPunct="1">
                        <a:buFont typeface="Arial" panose="020B0604020202020204" pitchFamily="34" charset="0"/>
                        <a:buChar char="•"/>
                      </a:pPr>
                      <a:r>
                        <a:rPr lang="en-GB" sz="1800" kern="1200" baseline="0" dirty="0">
                          <a:solidFill>
                            <a:schemeClr val="dk1"/>
                          </a:solidFill>
                          <a:latin typeface="+mn-lt"/>
                          <a:ea typeface="+mn-ea"/>
                          <a:cs typeface="+mn-cs"/>
                        </a:rPr>
                        <a:t>Reduce dose if renal impairment</a:t>
                      </a:r>
                    </a:p>
                    <a:p>
                      <a:pPr marL="285750" lvl="0" indent="-285750" algn="l" defTabSz="914400" rtl="0" eaLnBrk="1" latinLnBrk="0" hangingPunct="1">
                        <a:buFont typeface="Arial" panose="020B0604020202020204" pitchFamily="34" charset="0"/>
                        <a:buChar char="•"/>
                      </a:pPr>
                      <a:r>
                        <a:rPr lang="en-GB" sz="1800" kern="1200" baseline="0" dirty="0">
                          <a:solidFill>
                            <a:schemeClr val="dk1"/>
                          </a:solidFill>
                          <a:latin typeface="+mn-lt"/>
                          <a:ea typeface="+mn-ea"/>
                          <a:cs typeface="+mn-cs"/>
                        </a:rPr>
                        <a:t>Monitor serum Mg</a:t>
                      </a:r>
                      <a:r>
                        <a:rPr lang="en-GB" sz="1800" kern="1200" baseline="30000" dirty="0">
                          <a:solidFill>
                            <a:schemeClr val="dk1"/>
                          </a:solidFill>
                          <a:latin typeface="+mn-lt"/>
                          <a:ea typeface="+mn-ea"/>
                          <a:cs typeface="+mn-cs"/>
                        </a:rPr>
                        <a:t>2+</a:t>
                      </a:r>
                      <a:r>
                        <a:rPr lang="en-GB" sz="1800" kern="1200" baseline="0" dirty="0">
                          <a:solidFill>
                            <a:schemeClr val="dk1"/>
                          </a:solidFill>
                          <a:latin typeface="+mn-lt"/>
                          <a:ea typeface="+mn-ea"/>
                          <a:cs typeface="+mn-cs"/>
                        </a:rPr>
                        <a:t> levels at least daily</a:t>
                      </a:r>
                      <a:endParaRPr lang="en-GB" sz="180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43206495"/>
      </p:ext>
    </p:extLst>
  </p:cSld>
  <p:clrMapOvr>
    <a:masterClrMapping/>
  </p:clrMapOvr>
  <mc:AlternateContent xmlns:mc="http://schemas.openxmlformats.org/markup-compatibility/2006" xmlns:p14="http://schemas.microsoft.com/office/powerpoint/2010/main">
    <mc:Choice Requires="p14">
      <p:transition spd="slow" p14:dur="2000" advTm="65916"/>
    </mc:Choice>
    <mc:Fallback xmlns="">
      <p:transition spd="slow" advTm="65916"/>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467544" y="692696"/>
            <a:ext cx="7877504" cy="553998"/>
          </a:xfrm>
        </p:spPr>
        <p:txBody>
          <a:bodyPr/>
          <a:lstStyle/>
          <a:p>
            <a:pPr algn="ctr"/>
            <a:r>
              <a:rPr lang="en-GB" sz="3600" b="1" dirty="0">
                <a:solidFill>
                  <a:schemeClr val="tx1"/>
                </a:solidFill>
              </a:rPr>
              <a:t>Magnesium Sulphate</a:t>
            </a:r>
            <a:endParaRPr lang="en-US" sz="3500" dirty="0">
              <a:solidFill>
                <a:schemeClr val="tx1"/>
              </a:solidFill>
            </a:endParaRPr>
          </a:p>
        </p:txBody>
      </p:sp>
      <p:sp>
        <p:nvSpPr>
          <p:cNvPr id="5" name="TextBox 4">
            <a:extLst>
              <a:ext uri="{FF2B5EF4-FFF2-40B4-BE49-F238E27FC236}">
                <a16:creationId xmlns:a16="http://schemas.microsoft.com/office/drawing/2014/main" id="{F4995C1E-B74C-EB9C-CBBB-2F0CEA3AB554}"/>
              </a:ext>
            </a:extLst>
          </p:cNvPr>
          <p:cNvSpPr txBox="1"/>
          <p:nvPr/>
        </p:nvSpPr>
        <p:spPr>
          <a:xfrm>
            <a:off x="683568" y="1988840"/>
            <a:ext cx="8136904" cy="2308324"/>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Confusion can arise due to the different methods of stating </a:t>
            </a:r>
            <a:r>
              <a:rPr lang="en-GB" sz="2400" b="1" dirty="0">
                <a:latin typeface="Arial" panose="020B0604020202020204" pitchFamily="34" charset="0"/>
                <a:cs typeface="Arial" panose="020B0604020202020204" pitchFamily="34" charset="0"/>
              </a:rPr>
              <a:t>doses</a:t>
            </a:r>
            <a:r>
              <a:rPr lang="en-GB" sz="2400" dirty="0">
                <a:latin typeface="Arial" panose="020B0604020202020204" pitchFamily="34" charset="0"/>
                <a:cs typeface="Arial" panose="020B0604020202020204" pitchFamily="34" charset="0"/>
              </a:rPr>
              <a:t> of magnesium </a:t>
            </a:r>
            <a:r>
              <a:rPr lang="en-GB" sz="2400" dirty="0" err="1">
                <a:latin typeface="Arial" panose="020B0604020202020204" pitchFamily="34" charset="0"/>
                <a:cs typeface="Arial" panose="020B0604020202020204" pitchFamily="34" charset="0"/>
              </a:rPr>
              <a:t>sulfate</a:t>
            </a:r>
            <a:r>
              <a:rPr lang="en-GB" sz="2400" dirty="0">
                <a:latin typeface="Arial" panose="020B0604020202020204" pitchFamily="34" charset="0"/>
                <a:cs typeface="Arial" panose="020B0604020202020204" pitchFamily="34" charset="0"/>
              </a:rPr>
              <a:t>, as doses may be expressed in grams (g), milligrams (mg) or millimoles (mmol) of magnesium </a:t>
            </a:r>
          </a:p>
          <a:p>
            <a:endParaRPr lang="en-GB" sz="2400" dirty="0">
              <a:latin typeface="Arial" panose="020B0604020202020204" pitchFamily="34" charset="0"/>
              <a:cs typeface="Arial" panose="020B0604020202020204" pitchFamily="34" charset="0"/>
            </a:endParaRPr>
          </a:p>
          <a:p>
            <a:pPr marL="0" indent="0" algn="ctr">
              <a:buNone/>
            </a:pPr>
            <a:r>
              <a:rPr lang="en-GB" sz="2400" b="1" dirty="0">
                <a:solidFill>
                  <a:srgbClr val="7030A0"/>
                </a:solidFill>
                <a:latin typeface="Arial" panose="020B0604020202020204" pitchFamily="34" charset="0"/>
                <a:cs typeface="Arial" panose="020B0604020202020204" pitchFamily="34" charset="0"/>
              </a:rPr>
              <a:t>1g of magnesium sulphate =4 mmol magnesium</a:t>
            </a:r>
            <a:endParaRPr lang="en-GB" sz="2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3864858"/>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467544" y="692696"/>
            <a:ext cx="7877504" cy="553998"/>
          </a:xfrm>
        </p:spPr>
        <p:txBody>
          <a:bodyPr/>
          <a:lstStyle/>
          <a:p>
            <a:pPr algn="ctr"/>
            <a:r>
              <a:rPr lang="en-GB" sz="3600" b="1" dirty="0">
                <a:solidFill>
                  <a:schemeClr val="tx1"/>
                </a:solidFill>
              </a:rPr>
              <a:t>Magnesium Sulphate</a:t>
            </a:r>
            <a:endParaRPr lang="en-US" sz="3500" dirty="0">
              <a:solidFill>
                <a:schemeClr val="tx1"/>
              </a:solidFill>
            </a:endParaRPr>
          </a:p>
        </p:txBody>
      </p:sp>
      <p:graphicFrame>
        <p:nvGraphicFramePr>
          <p:cNvPr id="6" name="Content Placeholder 3">
            <a:extLst>
              <a:ext uri="{FF2B5EF4-FFF2-40B4-BE49-F238E27FC236}">
                <a16:creationId xmlns:a16="http://schemas.microsoft.com/office/drawing/2014/main" id="{D47147DE-853B-21FE-3C7D-B8E95F092EC1}"/>
              </a:ext>
            </a:extLst>
          </p:cNvPr>
          <p:cNvGraphicFramePr>
            <a:graphicFrameLocks/>
          </p:cNvGraphicFramePr>
          <p:nvPr>
            <p:extLst>
              <p:ext uri="{D42A27DB-BD31-4B8C-83A1-F6EECF244321}">
                <p14:modId xmlns:p14="http://schemas.microsoft.com/office/powerpoint/2010/main" val="3586211999"/>
              </p:ext>
            </p:extLst>
          </p:nvPr>
        </p:nvGraphicFramePr>
        <p:xfrm>
          <a:off x="683566" y="1484785"/>
          <a:ext cx="7632849" cy="4260852"/>
        </p:xfrm>
        <a:graphic>
          <a:graphicData uri="http://schemas.openxmlformats.org/drawingml/2006/table">
            <a:tbl>
              <a:tblPr firstRow="1" firstCol="1" lastRow="1" lastCol="1" bandRow="1" bandCol="1">
                <a:tableStyleId>{69012ECD-51FC-41F1-AA8D-1B2483CD663E}</a:tableStyleId>
              </a:tblPr>
              <a:tblGrid>
                <a:gridCol w="1408985">
                  <a:extLst>
                    <a:ext uri="{9D8B030D-6E8A-4147-A177-3AD203B41FA5}">
                      <a16:colId xmlns:a16="http://schemas.microsoft.com/office/drawing/2014/main" val="20000"/>
                    </a:ext>
                  </a:extLst>
                </a:gridCol>
                <a:gridCol w="2154869">
                  <a:extLst>
                    <a:ext uri="{9D8B030D-6E8A-4147-A177-3AD203B41FA5}">
                      <a16:colId xmlns:a16="http://schemas.microsoft.com/office/drawing/2014/main" val="20001"/>
                    </a:ext>
                  </a:extLst>
                </a:gridCol>
                <a:gridCol w="1913281">
                  <a:extLst>
                    <a:ext uri="{9D8B030D-6E8A-4147-A177-3AD203B41FA5}">
                      <a16:colId xmlns:a16="http://schemas.microsoft.com/office/drawing/2014/main" val="20002"/>
                    </a:ext>
                  </a:extLst>
                </a:gridCol>
                <a:gridCol w="2155714">
                  <a:extLst>
                    <a:ext uri="{9D8B030D-6E8A-4147-A177-3AD203B41FA5}">
                      <a16:colId xmlns:a16="http://schemas.microsoft.com/office/drawing/2014/main" val="20003"/>
                    </a:ext>
                  </a:extLst>
                </a:gridCol>
              </a:tblGrid>
              <a:tr h="1169794">
                <a:tc>
                  <a:txBody>
                    <a:bodyPr/>
                    <a:lstStyle/>
                    <a:p>
                      <a:pPr algn="ctr">
                        <a:lnSpc>
                          <a:spcPct val="115000"/>
                        </a:lnSpc>
                        <a:spcAft>
                          <a:spcPts val="1000"/>
                        </a:spcAft>
                      </a:pPr>
                      <a:r>
                        <a:rPr lang="en-GB" sz="1400" dirty="0">
                          <a:effectLst/>
                        </a:rPr>
                        <a:t>Magnesium sulphate heptahydrate concentration</a:t>
                      </a:r>
                    </a:p>
                    <a:p>
                      <a:pPr algn="ctr">
                        <a:lnSpc>
                          <a:spcPct val="115000"/>
                        </a:lnSpc>
                        <a:spcAft>
                          <a:spcPts val="1000"/>
                        </a:spcAft>
                      </a:pPr>
                      <a:r>
                        <a:rPr lang="en-GB" sz="1400" dirty="0">
                          <a:effectLst/>
                        </a:rPr>
                        <a:t>(percentage w/v)</a:t>
                      </a:r>
                      <a:endParaRPr lang="en-GB" sz="1400" dirty="0">
                        <a:effectLst/>
                        <a:latin typeface="Arial"/>
                        <a:ea typeface="Calibri"/>
                        <a:cs typeface="Times New Roman"/>
                      </a:endParaRPr>
                    </a:p>
                  </a:txBody>
                  <a:tcPr marL="68580" marR="68580" marT="0" marB="0"/>
                </a:tc>
                <a:tc>
                  <a:txBody>
                    <a:bodyPr/>
                    <a:lstStyle/>
                    <a:p>
                      <a:pPr algn="ctr">
                        <a:lnSpc>
                          <a:spcPct val="115000"/>
                        </a:lnSpc>
                        <a:spcAft>
                          <a:spcPts val="1000"/>
                        </a:spcAft>
                      </a:pPr>
                      <a:r>
                        <a:rPr lang="en-GB" sz="1400" dirty="0">
                          <a:effectLst/>
                        </a:rPr>
                        <a:t>Magnesium ions equivalence (approximate) (millimoles magnesium (Mg</a:t>
                      </a:r>
                      <a:r>
                        <a:rPr lang="en-GB" sz="1400" baseline="30000" dirty="0">
                          <a:effectLst/>
                        </a:rPr>
                        <a:t>2+</a:t>
                      </a:r>
                      <a:r>
                        <a:rPr lang="en-GB" sz="1400" dirty="0">
                          <a:effectLst/>
                        </a:rPr>
                        <a:t>)</a:t>
                      </a:r>
                      <a:r>
                        <a:rPr lang="en-GB" sz="1400" baseline="30000" dirty="0">
                          <a:effectLst/>
                        </a:rPr>
                        <a:t> </a:t>
                      </a:r>
                      <a:r>
                        <a:rPr lang="en-GB" sz="1400" dirty="0">
                          <a:effectLst/>
                        </a:rPr>
                        <a:t>per ml)</a:t>
                      </a:r>
                      <a:endParaRPr lang="en-GB" sz="1400" dirty="0">
                        <a:effectLst/>
                        <a:latin typeface="Arial"/>
                        <a:ea typeface="Calibri"/>
                        <a:cs typeface="Times New Roman"/>
                      </a:endParaRPr>
                    </a:p>
                  </a:txBody>
                  <a:tcPr marL="68580" marR="68580" marT="0" marB="0"/>
                </a:tc>
                <a:tc>
                  <a:txBody>
                    <a:bodyPr/>
                    <a:lstStyle/>
                    <a:p>
                      <a:pPr algn="ctr">
                        <a:lnSpc>
                          <a:spcPct val="115000"/>
                        </a:lnSpc>
                        <a:spcAft>
                          <a:spcPts val="1000"/>
                        </a:spcAft>
                      </a:pPr>
                      <a:r>
                        <a:rPr lang="en-GB" sz="1400" dirty="0">
                          <a:effectLst/>
                        </a:rPr>
                        <a:t>Magnesium sulphate heptahydrate concentration(mg/ml)</a:t>
                      </a:r>
                    </a:p>
                    <a:p>
                      <a:pPr algn="ctr">
                        <a:lnSpc>
                          <a:spcPct val="115000"/>
                        </a:lnSpc>
                        <a:spcAft>
                          <a:spcPts val="1000"/>
                        </a:spcAft>
                      </a:pPr>
                      <a:r>
                        <a:rPr lang="en-GB" sz="1400" dirty="0">
                          <a:effectLst/>
                        </a:rPr>
                        <a:t>equivalence</a:t>
                      </a:r>
                      <a:endParaRPr lang="en-GB" sz="1400" dirty="0">
                        <a:effectLst/>
                        <a:latin typeface="Arial"/>
                        <a:ea typeface="Calibri"/>
                        <a:cs typeface="Times New Roman"/>
                      </a:endParaRPr>
                    </a:p>
                  </a:txBody>
                  <a:tcPr marL="68580" marR="68580" marT="0" marB="0"/>
                </a:tc>
                <a:tc>
                  <a:txBody>
                    <a:bodyPr/>
                    <a:lstStyle/>
                    <a:p>
                      <a:pPr algn="ctr">
                        <a:lnSpc>
                          <a:spcPct val="115000"/>
                        </a:lnSpc>
                        <a:spcAft>
                          <a:spcPts val="1000"/>
                        </a:spcAft>
                      </a:pPr>
                      <a:r>
                        <a:rPr lang="en-GB" sz="1400" dirty="0">
                          <a:effectLst/>
                        </a:rPr>
                        <a:t>Examples of magnesium sulphate injection preparations</a:t>
                      </a:r>
                      <a:endParaRPr lang="en-GB" sz="1400" dirty="0">
                        <a:effectLst/>
                        <a:latin typeface="Arial"/>
                        <a:ea typeface="Calibri"/>
                        <a:cs typeface="Times New Roman"/>
                      </a:endParaRPr>
                    </a:p>
                  </a:txBody>
                  <a:tcPr marL="68580" marR="68580" marT="0" marB="0"/>
                </a:tc>
                <a:extLst>
                  <a:ext uri="{0D108BD9-81ED-4DB2-BD59-A6C34878D82A}">
                    <a16:rowId xmlns:a16="http://schemas.microsoft.com/office/drawing/2014/main" val="10000"/>
                  </a:ext>
                </a:extLst>
              </a:tr>
              <a:tr h="549778">
                <a:tc>
                  <a:txBody>
                    <a:bodyPr/>
                    <a:lstStyle/>
                    <a:p>
                      <a:pPr algn="ctr">
                        <a:lnSpc>
                          <a:spcPct val="115000"/>
                        </a:lnSpc>
                        <a:spcAft>
                          <a:spcPts val="1000"/>
                        </a:spcAft>
                      </a:pPr>
                      <a:r>
                        <a:rPr lang="en-GB" sz="1400" dirty="0">
                          <a:effectLst/>
                        </a:rPr>
                        <a:t>10% w/v</a:t>
                      </a:r>
                    </a:p>
                    <a:p>
                      <a:pPr algn="ctr">
                        <a:lnSpc>
                          <a:spcPct val="115000"/>
                        </a:lnSpc>
                        <a:spcAft>
                          <a:spcPts val="1000"/>
                        </a:spcAft>
                      </a:pPr>
                      <a:r>
                        <a:rPr lang="en-GB" sz="1400" dirty="0">
                          <a:effectLst/>
                        </a:rPr>
                        <a:t> </a:t>
                      </a:r>
                      <a:endParaRPr lang="en-GB" sz="1400" dirty="0">
                        <a:effectLst/>
                        <a:latin typeface="Arial"/>
                        <a:ea typeface="Calibri"/>
                        <a:cs typeface="Times New Roman"/>
                      </a:endParaRPr>
                    </a:p>
                  </a:txBody>
                  <a:tcPr marL="68580" marR="68580" marT="0" marB="0"/>
                </a:tc>
                <a:tc>
                  <a:txBody>
                    <a:bodyPr/>
                    <a:lstStyle/>
                    <a:p>
                      <a:pPr algn="ctr">
                        <a:lnSpc>
                          <a:spcPct val="115000"/>
                        </a:lnSpc>
                        <a:spcAft>
                          <a:spcPts val="1000"/>
                        </a:spcAft>
                      </a:pPr>
                      <a:r>
                        <a:rPr lang="en-GB" sz="1400" b="0" dirty="0">
                          <a:effectLst/>
                        </a:rPr>
                        <a:t>0.4 </a:t>
                      </a:r>
                      <a:r>
                        <a:rPr lang="en-GB" sz="1400" b="0" dirty="0" err="1">
                          <a:effectLst/>
                        </a:rPr>
                        <a:t>mmol</a:t>
                      </a:r>
                      <a:r>
                        <a:rPr lang="en-GB" sz="1400" b="0" dirty="0">
                          <a:effectLst/>
                        </a:rPr>
                        <a:t>/ml</a:t>
                      </a:r>
                      <a:endParaRPr lang="en-GB" sz="1400" b="0" dirty="0">
                        <a:effectLst/>
                        <a:latin typeface="Arial"/>
                        <a:ea typeface="Calibri"/>
                        <a:cs typeface="Times New Roman"/>
                      </a:endParaRPr>
                    </a:p>
                  </a:txBody>
                  <a:tcPr marL="68580" marR="68580" marT="0" marB="0"/>
                </a:tc>
                <a:tc>
                  <a:txBody>
                    <a:bodyPr/>
                    <a:lstStyle/>
                    <a:p>
                      <a:pPr algn="ctr">
                        <a:lnSpc>
                          <a:spcPct val="115000"/>
                        </a:lnSpc>
                        <a:spcAft>
                          <a:spcPts val="1000"/>
                        </a:spcAft>
                      </a:pPr>
                      <a:r>
                        <a:rPr lang="en-GB" sz="1400" b="0">
                          <a:effectLst/>
                        </a:rPr>
                        <a:t>100mg/ml</a:t>
                      </a:r>
                      <a:endParaRPr lang="en-GB" sz="1400" b="0">
                        <a:effectLst/>
                        <a:latin typeface="Arial"/>
                        <a:ea typeface="Calibri"/>
                        <a:cs typeface="Times New Roman"/>
                      </a:endParaRPr>
                    </a:p>
                  </a:txBody>
                  <a:tcPr marL="68580" marR="68580" marT="0" marB="0"/>
                </a:tc>
                <a:tc>
                  <a:txBody>
                    <a:bodyPr/>
                    <a:lstStyle/>
                    <a:p>
                      <a:pPr algn="ctr">
                        <a:lnSpc>
                          <a:spcPct val="115000"/>
                        </a:lnSpc>
                        <a:spcAft>
                          <a:spcPts val="1000"/>
                        </a:spcAft>
                      </a:pPr>
                      <a:r>
                        <a:rPr lang="en-GB" sz="1400" b="0">
                          <a:effectLst/>
                        </a:rPr>
                        <a:t>200mg in 2ml</a:t>
                      </a:r>
                    </a:p>
                    <a:p>
                      <a:pPr algn="ctr">
                        <a:lnSpc>
                          <a:spcPct val="115000"/>
                        </a:lnSpc>
                        <a:spcAft>
                          <a:spcPts val="1000"/>
                        </a:spcAft>
                      </a:pPr>
                      <a:r>
                        <a:rPr lang="en-GB" sz="1400" b="0">
                          <a:effectLst/>
                        </a:rPr>
                        <a:t>1g in 10ml</a:t>
                      </a:r>
                      <a:endParaRPr lang="en-GB" sz="1400" b="0">
                        <a:effectLst/>
                        <a:latin typeface="Arial"/>
                        <a:ea typeface="Calibri"/>
                        <a:cs typeface="Times New Roman"/>
                      </a:endParaRPr>
                    </a:p>
                  </a:txBody>
                  <a:tcPr marL="68580" marR="68580" marT="0" marB="0"/>
                </a:tc>
                <a:extLst>
                  <a:ext uri="{0D108BD9-81ED-4DB2-BD59-A6C34878D82A}">
                    <a16:rowId xmlns:a16="http://schemas.microsoft.com/office/drawing/2014/main" val="10001"/>
                  </a:ext>
                </a:extLst>
              </a:tr>
              <a:tr h="549778">
                <a:tc>
                  <a:txBody>
                    <a:bodyPr/>
                    <a:lstStyle/>
                    <a:p>
                      <a:pPr algn="ctr">
                        <a:lnSpc>
                          <a:spcPct val="115000"/>
                        </a:lnSpc>
                        <a:spcAft>
                          <a:spcPts val="1000"/>
                        </a:spcAft>
                      </a:pPr>
                      <a:r>
                        <a:rPr lang="en-GB" sz="1400" b="1" dirty="0">
                          <a:effectLst/>
                        </a:rPr>
                        <a:t>20% w/v</a:t>
                      </a:r>
                    </a:p>
                    <a:p>
                      <a:pPr algn="ctr">
                        <a:lnSpc>
                          <a:spcPct val="115000"/>
                        </a:lnSpc>
                        <a:spcAft>
                          <a:spcPts val="1000"/>
                        </a:spcAft>
                      </a:pPr>
                      <a:r>
                        <a:rPr lang="en-GB" sz="1400" b="1" dirty="0">
                          <a:effectLst/>
                        </a:rPr>
                        <a:t> </a:t>
                      </a:r>
                      <a:endParaRPr lang="en-GB" sz="1400" b="1" dirty="0">
                        <a:effectLst/>
                        <a:latin typeface="Arial"/>
                        <a:ea typeface="Calibri"/>
                        <a:cs typeface="Times New Roman"/>
                      </a:endParaRPr>
                    </a:p>
                  </a:txBody>
                  <a:tcPr marL="68580" marR="68580" marT="0" marB="0">
                    <a:solidFill>
                      <a:schemeClr val="tx2">
                        <a:lumMod val="20000"/>
                        <a:lumOff val="80000"/>
                      </a:schemeClr>
                    </a:solidFill>
                  </a:tcPr>
                </a:tc>
                <a:tc>
                  <a:txBody>
                    <a:bodyPr/>
                    <a:lstStyle/>
                    <a:p>
                      <a:pPr algn="ctr">
                        <a:lnSpc>
                          <a:spcPct val="115000"/>
                        </a:lnSpc>
                        <a:spcAft>
                          <a:spcPts val="1000"/>
                        </a:spcAft>
                      </a:pPr>
                      <a:r>
                        <a:rPr lang="en-GB" sz="1400" b="1" dirty="0">
                          <a:effectLst/>
                        </a:rPr>
                        <a:t>0.8 </a:t>
                      </a:r>
                      <a:r>
                        <a:rPr lang="en-GB" sz="1400" b="1" dirty="0" err="1">
                          <a:effectLst/>
                        </a:rPr>
                        <a:t>mmol</a:t>
                      </a:r>
                      <a:r>
                        <a:rPr lang="en-GB" sz="1400" b="1" dirty="0">
                          <a:effectLst/>
                        </a:rPr>
                        <a:t>/ml</a:t>
                      </a:r>
                      <a:endParaRPr lang="en-GB" sz="1400" b="1" dirty="0">
                        <a:effectLst/>
                        <a:latin typeface="Arial"/>
                        <a:ea typeface="Calibri"/>
                        <a:cs typeface="Times New Roman"/>
                      </a:endParaRPr>
                    </a:p>
                  </a:txBody>
                  <a:tcPr marL="68580" marR="68580" marT="0" marB="0">
                    <a:solidFill>
                      <a:schemeClr val="tx2">
                        <a:lumMod val="20000"/>
                        <a:lumOff val="80000"/>
                      </a:schemeClr>
                    </a:solidFill>
                  </a:tcPr>
                </a:tc>
                <a:tc>
                  <a:txBody>
                    <a:bodyPr/>
                    <a:lstStyle/>
                    <a:p>
                      <a:pPr algn="ctr">
                        <a:lnSpc>
                          <a:spcPct val="115000"/>
                        </a:lnSpc>
                        <a:spcAft>
                          <a:spcPts val="1000"/>
                        </a:spcAft>
                      </a:pPr>
                      <a:r>
                        <a:rPr lang="en-GB" sz="1400" b="1" dirty="0">
                          <a:effectLst/>
                        </a:rPr>
                        <a:t>200mg/ml</a:t>
                      </a:r>
                      <a:endParaRPr lang="en-GB" sz="1400" b="1" dirty="0">
                        <a:effectLst/>
                        <a:latin typeface="Arial"/>
                        <a:ea typeface="Calibri"/>
                        <a:cs typeface="Times New Roman"/>
                      </a:endParaRPr>
                    </a:p>
                  </a:txBody>
                  <a:tcPr marL="68580" marR="68580" marT="0" marB="0">
                    <a:solidFill>
                      <a:schemeClr val="tx2">
                        <a:lumMod val="20000"/>
                        <a:lumOff val="80000"/>
                      </a:schemeClr>
                    </a:solidFill>
                  </a:tcPr>
                </a:tc>
                <a:tc>
                  <a:txBody>
                    <a:bodyPr/>
                    <a:lstStyle/>
                    <a:p>
                      <a:pPr algn="ctr">
                        <a:lnSpc>
                          <a:spcPct val="115000"/>
                        </a:lnSpc>
                        <a:spcAft>
                          <a:spcPts val="1000"/>
                        </a:spcAft>
                      </a:pPr>
                      <a:r>
                        <a:rPr lang="en-GB" sz="1400" b="1" dirty="0">
                          <a:effectLst/>
                        </a:rPr>
                        <a:t>4g in 20ml</a:t>
                      </a:r>
                      <a:endParaRPr lang="en-GB" sz="1400" b="1" dirty="0">
                        <a:effectLst/>
                        <a:latin typeface="Arial"/>
                        <a:ea typeface="Calibri"/>
                        <a:cs typeface="Times New Roman"/>
                      </a:endParaRPr>
                    </a:p>
                  </a:txBody>
                  <a:tcPr marL="68580" marR="68580" marT="0" marB="0">
                    <a:solidFill>
                      <a:schemeClr val="tx2">
                        <a:lumMod val="20000"/>
                        <a:lumOff val="80000"/>
                      </a:schemeClr>
                    </a:solidFill>
                  </a:tcPr>
                </a:tc>
                <a:extLst>
                  <a:ext uri="{0D108BD9-81ED-4DB2-BD59-A6C34878D82A}">
                    <a16:rowId xmlns:a16="http://schemas.microsoft.com/office/drawing/2014/main" val="10002"/>
                  </a:ext>
                </a:extLst>
              </a:tr>
              <a:tr h="1619082">
                <a:tc>
                  <a:txBody>
                    <a:bodyPr/>
                    <a:lstStyle/>
                    <a:p>
                      <a:pPr algn="ctr">
                        <a:lnSpc>
                          <a:spcPct val="115000"/>
                        </a:lnSpc>
                        <a:spcAft>
                          <a:spcPts val="1000"/>
                        </a:spcAft>
                      </a:pPr>
                      <a:r>
                        <a:rPr lang="en-GB" sz="1400" dirty="0">
                          <a:effectLst/>
                        </a:rPr>
                        <a:t>50% w/v</a:t>
                      </a:r>
                      <a:endParaRPr lang="en-GB" sz="1400" dirty="0">
                        <a:effectLst/>
                        <a:latin typeface="Arial"/>
                        <a:ea typeface="Calibri"/>
                        <a:cs typeface="Times New Roman"/>
                      </a:endParaRPr>
                    </a:p>
                  </a:txBody>
                  <a:tcPr marL="68580" marR="68580" marT="0" marB="0"/>
                </a:tc>
                <a:tc>
                  <a:txBody>
                    <a:bodyPr/>
                    <a:lstStyle/>
                    <a:p>
                      <a:pPr algn="ctr">
                        <a:lnSpc>
                          <a:spcPct val="115000"/>
                        </a:lnSpc>
                        <a:spcAft>
                          <a:spcPts val="1000"/>
                        </a:spcAft>
                      </a:pPr>
                      <a:r>
                        <a:rPr lang="en-GB" sz="1400" b="0" dirty="0">
                          <a:effectLst/>
                        </a:rPr>
                        <a:t>2mmol/ml</a:t>
                      </a:r>
                      <a:endParaRPr lang="en-GB" sz="1400" b="0" dirty="0">
                        <a:effectLst/>
                        <a:latin typeface="Arial"/>
                        <a:ea typeface="Calibri"/>
                        <a:cs typeface="Times New Roman"/>
                      </a:endParaRPr>
                    </a:p>
                  </a:txBody>
                  <a:tcPr marL="68580" marR="68580" marT="0" marB="0"/>
                </a:tc>
                <a:tc>
                  <a:txBody>
                    <a:bodyPr/>
                    <a:lstStyle/>
                    <a:p>
                      <a:pPr algn="ctr">
                        <a:lnSpc>
                          <a:spcPct val="115000"/>
                        </a:lnSpc>
                        <a:spcAft>
                          <a:spcPts val="1000"/>
                        </a:spcAft>
                      </a:pPr>
                      <a:r>
                        <a:rPr lang="en-GB" sz="1400" b="0" dirty="0">
                          <a:effectLst/>
                        </a:rPr>
                        <a:t>500mg/ml</a:t>
                      </a:r>
                      <a:endParaRPr lang="en-GB" sz="1400" b="0" dirty="0">
                        <a:effectLst/>
                        <a:latin typeface="Arial"/>
                        <a:ea typeface="Calibri"/>
                        <a:cs typeface="Times New Roman"/>
                      </a:endParaRPr>
                    </a:p>
                  </a:txBody>
                  <a:tcPr marL="68580" marR="68580" marT="0" marB="0"/>
                </a:tc>
                <a:tc>
                  <a:txBody>
                    <a:bodyPr/>
                    <a:lstStyle/>
                    <a:p>
                      <a:pPr algn="ctr">
                        <a:lnSpc>
                          <a:spcPct val="115000"/>
                        </a:lnSpc>
                        <a:spcAft>
                          <a:spcPts val="1000"/>
                        </a:spcAft>
                      </a:pPr>
                      <a:r>
                        <a:rPr lang="en-GB" sz="1400" b="0" dirty="0">
                          <a:effectLst/>
                        </a:rPr>
                        <a:t>1g in 2ml</a:t>
                      </a:r>
                    </a:p>
                    <a:p>
                      <a:pPr algn="ctr">
                        <a:lnSpc>
                          <a:spcPct val="115000"/>
                        </a:lnSpc>
                        <a:spcAft>
                          <a:spcPts val="1000"/>
                        </a:spcAft>
                      </a:pPr>
                      <a:r>
                        <a:rPr lang="en-GB" sz="1400" b="0" dirty="0">
                          <a:effectLst/>
                        </a:rPr>
                        <a:t>2.5g in 5ml</a:t>
                      </a:r>
                    </a:p>
                    <a:p>
                      <a:pPr algn="ctr">
                        <a:lnSpc>
                          <a:spcPct val="115000"/>
                        </a:lnSpc>
                        <a:spcAft>
                          <a:spcPts val="1000"/>
                        </a:spcAft>
                      </a:pPr>
                      <a:r>
                        <a:rPr lang="en-GB" sz="1400" b="0" dirty="0">
                          <a:effectLst/>
                        </a:rPr>
                        <a:t>5g in 10ml</a:t>
                      </a:r>
                    </a:p>
                    <a:p>
                      <a:pPr algn="ctr">
                        <a:lnSpc>
                          <a:spcPct val="115000"/>
                        </a:lnSpc>
                        <a:spcAft>
                          <a:spcPts val="1000"/>
                        </a:spcAft>
                      </a:pPr>
                      <a:r>
                        <a:rPr lang="en-GB" sz="1400" b="0" dirty="0">
                          <a:effectLst/>
                        </a:rPr>
                        <a:t>10g in 20ml</a:t>
                      </a:r>
                    </a:p>
                    <a:p>
                      <a:pPr algn="ctr">
                        <a:lnSpc>
                          <a:spcPct val="115000"/>
                        </a:lnSpc>
                        <a:spcAft>
                          <a:spcPts val="1000"/>
                        </a:spcAft>
                      </a:pPr>
                      <a:r>
                        <a:rPr lang="en-GB" sz="1400" b="0" dirty="0">
                          <a:effectLst/>
                        </a:rPr>
                        <a:t>25g in 50ml</a:t>
                      </a:r>
                      <a:endParaRPr lang="en-GB" sz="1400" b="0" dirty="0">
                        <a:effectLst/>
                        <a:latin typeface="Arial"/>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00881188"/>
      </p:ext>
    </p:extLst>
  </p:cSld>
  <p:clrMapOvr>
    <a:masterClrMapping/>
  </p:clrMapOvr>
  <mc:AlternateContent xmlns:mc="http://schemas.openxmlformats.org/markup-compatibility/2006" xmlns:p14="http://schemas.microsoft.com/office/powerpoint/2010/main">
    <mc:Choice Requires="p14">
      <p:transition spd="slow" p14:dur="2000" advTm="66540"/>
    </mc:Choice>
    <mc:Fallback xmlns="">
      <p:transition spd="slow" advTm="6654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396557-B202-7E6E-969F-3B24D1071748}"/>
              </a:ext>
            </a:extLst>
          </p:cNvPr>
          <p:cNvSpPr>
            <a:spLocks noGrp="1"/>
          </p:cNvSpPr>
          <p:nvPr>
            <p:ph type="title"/>
          </p:nvPr>
        </p:nvSpPr>
        <p:spPr>
          <a:xfrm>
            <a:off x="4935337" y="1791776"/>
            <a:ext cx="3603545" cy="1261884"/>
          </a:xfrm>
        </p:spPr>
        <p:txBody>
          <a:bodyPr/>
          <a:lstStyle/>
          <a:p>
            <a:r>
              <a:rPr lang="en-GB" dirty="0">
                <a:solidFill>
                  <a:schemeClr val="tx1"/>
                </a:solidFill>
              </a:rPr>
              <a:t>Any Questions?</a:t>
            </a:r>
          </a:p>
        </p:txBody>
      </p:sp>
    </p:spTree>
    <p:extLst>
      <p:ext uri="{BB962C8B-B14F-4D97-AF65-F5344CB8AC3E}">
        <p14:creationId xmlns:p14="http://schemas.microsoft.com/office/powerpoint/2010/main" val="50619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034A9-4B60-A31D-39D3-344C882CDEB8}"/>
              </a:ext>
            </a:extLst>
          </p:cNvPr>
          <p:cNvSpPr>
            <a:spLocks noGrp="1"/>
          </p:cNvSpPr>
          <p:nvPr>
            <p:ph type="title"/>
          </p:nvPr>
        </p:nvSpPr>
        <p:spPr/>
        <p:txBody>
          <a:bodyPr/>
          <a:lstStyle/>
          <a:p>
            <a:r>
              <a:rPr lang="en-GB" dirty="0">
                <a:solidFill>
                  <a:schemeClr val="tx1"/>
                </a:solidFill>
              </a:rPr>
              <a:t>Potassium</a:t>
            </a:r>
          </a:p>
        </p:txBody>
      </p:sp>
    </p:spTree>
    <p:extLst>
      <p:ext uri="{BB962C8B-B14F-4D97-AF65-F5344CB8AC3E}">
        <p14:creationId xmlns:p14="http://schemas.microsoft.com/office/powerpoint/2010/main" val="2041082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539552" y="366285"/>
            <a:ext cx="7877504" cy="553998"/>
          </a:xfrm>
        </p:spPr>
        <p:txBody>
          <a:bodyPr/>
          <a:lstStyle/>
          <a:p>
            <a:pPr algn="ctr"/>
            <a:r>
              <a:rPr lang="en-GB" sz="3600" b="1" dirty="0">
                <a:solidFill>
                  <a:schemeClr val="tx1"/>
                </a:solidFill>
              </a:rPr>
              <a:t>K</a:t>
            </a:r>
            <a:r>
              <a:rPr lang="en-GB" sz="3600" b="1" baseline="30000" dirty="0">
                <a:solidFill>
                  <a:schemeClr val="tx1"/>
                </a:solidFill>
              </a:rPr>
              <a:t>+</a:t>
            </a:r>
            <a:r>
              <a:rPr lang="en-GB" sz="3600" b="1" dirty="0">
                <a:solidFill>
                  <a:schemeClr val="tx1"/>
                </a:solidFill>
              </a:rPr>
              <a:t> (3.5-5.3 mmol/L)</a:t>
            </a:r>
            <a:endParaRPr lang="en-GB" sz="3600" dirty="0">
              <a:solidFill>
                <a:schemeClr val="tx1"/>
              </a:solidFill>
            </a:endParaRP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993313" y="1124744"/>
            <a:ext cx="7157373" cy="3610219"/>
          </a:xfrm>
        </p:spPr>
        <p:txBody>
          <a:bodyPr/>
          <a:lstStyle/>
          <a:p>
            <a:pPr marR="0" lvl="0" algn="l" defTabSz="914400" rtl="0" eaLnBrk="1" fontAlgn="auto" latinLnBrk="0" hangingPunct="1">
              <a:lnSpc>
                <a:spcPct val="100000"/>
              </a:lnSpc>
              <a:spcBef>
                <a:spcPct val="20000"/>
              </a:spcBef>
              <a:spcAft>
                <a:spcPts val="0"/>
              </a:spcAft>
              <a:buClrTx/>
              <a:buSzTx/>
              <a:tabLst/>
              <a:defRPr/>
            </a:pPr>
            <a:endParaRPr lang="en-GB" sz="3200" dirty="0">
              <a:solidFill>
                <a:prstClr val="black"/>
              </a:solidFill>
              <a:latin typeface="Calibri"/>
            </a:endParaRPr>
          </a:p>
          <a:p>
            <a:pPr marR="0" lvl="0" algn="l"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Roles of potassium</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lvl="1">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Important for action potential</a:t>
            </a:r>
          </a:p>
          <a:p>
            <a:pPr lvl="1">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Nerve stimulation </a:t>
            </a:r>
          </a:p>
          <a:p>
            <a:pPr lvl="1">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Muscle contraction </a:t>
            </a:r>
          </a:p>
          <a:p>
            <a:endParaRPr lang="en-US" sz="2500" dirty="0"/>
          </a:p>
        </p:txBody>
      </p:sp>
    </p:spTree>
    <p:extLst>
      <p:ext uri="{BB962C8B-B14F-4D97-AF65-F5344CB8AC3E}">
        <p14:creationId xmlns:p14="http://schemas.microsoft.com/office/powerpoint/2010/main" val="1239505137"/>
      </p:ext>
    </p:extLst>
  </p:cSld>
  <p:clrMapOvr>
    <a:masterClrMapping/>
  </p:clrMapOvr>
  <mc:AlternateContent xmlns:mc="http://schemas.openxmlformats.org/markup-compatibility/2006" xmlns:p14="http://schemas.microsoft.com/office/powerpoint/2010/main">
    <mc:Choice Requires="p14">
      <p:transition spd="slow" p14:dur="2000" advTm="19169"/>
    </mc:Choice>
    <mc:Fallback xmlns="">
      <p:transition spd="slow" advTm="1916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Hyperkalaemia</a:t>
            </a:r>
          </a:p>
        </p:txBody>
      </p:sp>
      <p:sp>
        <p:nvSpPr>
          <p:cNvPr id="3" name="Text Placeholder 2"/>
          <p:cNvSpPr>
            <a:spLocks noGrp="1"/>
          </p:cNvSpPr>
          <p:nvPr>
            <p:ph type="body" idx="1"/>
          </p:nvPr>
        </p:nvSpPr>
        <p:spPr/>
        <p:txBody>
          <a:bodyPr>
            <a:noAutofit/>
          </a:bodyPr>
          <a:lstStyle/>
          <a:p>
            <a:r>
              <a:rPr lang="en-GB" u="sng" dirty="0"/>
              <a:t>Signs and Symptoms (typically only when &gt; 6.0 </a:t>
            </a:r>
            <a:r>
              <a:rPr lang="en-GB" u="sng" dirty="0" err="1"/>
              <a:t>mmol</a:t>
            </a:r>
            <a:r>
              <a:rPr lang="en-GB" u="sng" dirty="0"/>
              <a:t>/L)</a:t>
            </a:r>
          </a:p>
        </p:txBody>
      </p:sp>
      <p:sp>
        <p:nvSpPr>
          <p:cNvPr id="4" name="Content Placeholder 3"/>
          <p:cNvSpPr>
            <a:spLocks noGrp="1"/>
          </p:cNvSpPr>
          <p:nvPr>
            <p:ph sz="half" idx="2"/>
          </p:nvPr>
        </p:nvSpPr>
        <p:spPr/>
        <p:txBody>
          <a:bodyPr>
            <a:normAutofit/>
          </a:bodyPr>
          <a:lstStyle/>
          <a:p>
            <a:r>
              <a:rPr lang="en-GB" dirty="0"/>
              <a:t>Nausea and fatigue</a:t>
            </a:r>
          </a:p>
          <a:p>
            <a:r>
              <a:rPr lang="en-GB" dirty="0"/>
              <a:t>Muscle weakness </a:t>
            </a:r>
          </a:p>
          <a:p>
            <a:r>
              <a:rPr lang="en-GB" dirty="0"/>
              <a:t>Arrhythmias</a:t>
            </a:r>
          </a:p>
          <a:p>
            <a:r>
              <a:rPr lang="en-GB" dirty="0"/>
              <a:t>Possible cardiac arrest</a:t>
            </a:r>
          </a:p>
          <a:p>
            <a:r>
              <a:rPr lang="en-GB" dirty="0"/>
              <a:t>ECG changes</a:t>
            </a:r>
          </a:p>
          <a:p>
            <a:pPr lvl="1"/>
            <a:r>
              <a:rPr lang="en-GB" dirty="0"/>
              <a:t>Tall peaked T waves</a:t>
            </a:r>
          </a:p>
          <a:p>
            <a:pPr lvl="1"/>
            <a:r>
              <a:rPr lang="en-GB" dirty="0"/>
              <a:t>Small P waves</a:t>
            </a:r>
          </a:p>
          <a:p>
            <a:pPr lvl="1"/>
            <a:r>
              <a:rPr lang="en-GB" dirty="0"/>
              <a:t>Wide QRS complex</a:t>
            </a:r>
          </a:p>
          <a:p>
            <a:pPr lvl="1"/>
            <a:r>
              <a:rPr lang="en-GB" dirty="0"/>
              <a:t>“Sinusoidal”</a:t>
            </a:r>
          </a:p>
          <a:p>
            <a:endParaRPr lang="en-GB" dirty="0"/>
          </a:p>
        </p:txBody>
      </p:sp>
      <p:sp>
        <p:nvSpPr>
          <p:cNvPr id="5" name="Text Placeholder 4"/>
          <p:cNvSpPr>
            <a:spLocks noGrp="1"/>
          </p:cNvSpPr>
          <p:nvPr>
            <p:ph type="body" sz="quarter" idx="3"/>
          </p:nvPr>
        </p:nvSpPr>
        <p:spPr/>
        <p:txBody>
          <a:bodyPr/>
          <a:lstStyle/>
          <a:p>
            <a:r>
              <a:rPr lang="en-US" u="sng" dirty="0"/>
              <a:t>Common causes ↑K</a:t>
            </a:r>
            <a:r>
              <a:rPr lang="en-US" u="sng" baseline="30000" dirty="0"/>
              <a:t>+</a:t>
            </a:r>
            <a:endParaRPr lang="en-GB" u="sng" baseline="30000" dirty="0"/>
          </a:p>
        </p:txBody>
      </p:sp>
      <p:sp>
        <p:nvSpPr>
          <p:cNvPr id="6" name="Content Placeholder 5"/>
          <p:cNvSpPr>
            <a:spLocks noGrp="1"/>
          </p:cNvSpPr>
          <p:nvPr>
            <p:ph sz="quarter" idx="4"/>
          </p:nvPr>
        </p:nvSpPr>
        <p:spPr/>
        <p:txBody>
          <a:bodyPr>
            <a:normAutofit/>
          </a:bodyPr>
          <a:lstStyle/>
          <a:p>
            <a:pPr fontAlgn="t"/>
            <a:r>
              <a:rPr lang="en-US" dirty="0"/>
              <a:t>Renal failure</a:t>
            </a:r>
            <a:endParaRPr lang="en-GB" dirty="0"/>
          </a:p>
          <a:p>
            <a:pPr fontAlgn="t"/>
            <a:r>
              <a:rPr lang="en-GB" dirty="0"/>
              <a:t>Addison's disease</a:t>
            </a:r>
          </a:p>
          <a:p>
            <a:pPr fontAlgn="t"/>
            <a:r>
              <a:rPr lang="en-US" dirty="0"/>
              <a:t>Medications</a:t>
            </a:r>
            <a:endParaRPr lang="en-GB" dirty="0"/>
          </a:p>
          <a:p>
            <a:pPr lvl="1" fontAlgn="t"/>
            <a:r>
              <a:rPr lang="en-US" dirty="0"/>
              <a:t>ACE inhibitors</a:t>
            </a:r>
            <a:endParaRPr lang="en-GB" dirty="0"/>
          </a:p>
          <a:p>
            <a:pPr lvl="1" fontAlgn="t"/>
            <a:r>
              <a:rPr lang="en-US" dirty="0"/>
              <a:t>Spironolactone</a:t>
            </a:r>
            <a:endParaRPr lang="en-GB" dirty="0"/>
          </a:p>
          <a:p>
            <a:pPr lvl="1"/>
            <a:r>
              <a:rPr lang="en-US" dirty="0"/>
              <a:t>Potassium supplements</a:t>
            </a:r>
            <a:endParaRPr lang="en-GB" dirty="0"/>
          </a:p>
          <a:p>
            <a:pPr lvl="1"/>
            <a:r>
              <a:rPr lang="en-US" dirty="0"/>
              <a:t>Potassium sparing diuretics</a:t>
            </a:r>
            <a:endParaRPr lang="en-GB" dirty="0"/>
          </a:p>
          <a:p>
            <a:pPr lvl="1"/>
            <a:r>
              <a:rPr lang="en-US" dirty="0"/>
              <a:t>(Less commonly) heparin/LMWH</a:t>
            </a:r>
            <a:endParaRPr lang="en-GB" dirty="0"/>
          </a:p>
          <a:p>
            <a:endParaRPr lang="en-GB" dirty="0"/>
          </a:p>
        </p:txBody>
      </p:sp>
    </p:spTree>
    <p:extLst>
      <p:ext uri="{BB962C8B-B14F-4D97-AF65-F5344CB8AC3E}">
        <p14:creationId xmlns:p14="http://schemas.microsoft.com/office/powerpoint/2010/main" val="1250679927"/>
      </p:ext>
    </p:extLst>
  </p:cSld>
  <p:clrMapOvr>
    <a:masterClrMapping/>
  </p:clrMapOvr>
  <mc:AlternateContent xmlns:mc="http://schemas.openxmlformats.org/markup-compatibility/2006" xmlns:p14="http://schemas.microsoft.com/office/powerpoint/2010/main">
    <mc:Choice Requires="p14">
      <p:transition spd="slow" p14:dur="2000" advTm="64399"/>
    </mc:Choice>
    <mc:Fallback xmlns="">
      <p:transition spd="slow" advTm="6439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5F4AF3-9CC0-CA4D-91E1-CB46B4ADB403}"/>
              </a:ext>
            </a:extLst>
          </p:cNvPr>
          <p:cNvSpPr>
            <a:spLocks noGrp="1"/>
          </p:cNvSpPr>
          <p:nvPr>
            <p:ph type="title"/>
          </p:nvPr>
        </p:nvSpPr>
        <p:spPr>
          <a:xfrm>
            <a:off x="755576" y="597605"/>
            <a:ext cx="7877504" cy="677108"/>
          </a:xfrm>
        </p:spPr>
        <p:txBody>
          <a:bodyPr/>
          <a:lstStyle/>
          <a:p>
            <a:pPr algn="ctr"/>
            <a:r>
              <a:rPr lang="en-GB" sz="4400" dirty="0">
                <a:solidFill>
                  <a:schemeClr val="tx1"/>
                </a:solidFill>
              </a:rPr>
              <a:t>Hyperkalaemia</a:t>
            </a:r>
          </a:p>
        </p:txBody>
      </p:sp>
      <p:sp>
        <p:nvSpPr>
          <p:cNvPr id="4" name="Text Placeholder 3">
            <a:extLst>
              <a:ext uri="{FF2B5EF4-FFF2-40B4-BE49-F238E27FC236}">
                <a16:creationId xmlns:a16="http://schemas.microsoft.com/office/drawing/2014/main" id="{79EBBF8A-364D-8548-9071-6C7E4ABCE037}"/>
              </a:ext>
            </a:extLst>
          </p:cNvPr>
          <p:cNvSpPr>
            <a:spLocks noGrp="1"/>
          </p:cNvSpPr>
          <p:nvPr>
            <p:ph type="body" sz="quarter" idx="10"/>
          </p:nvPr>
        </p:nvSpPr>
        <p:spPr>
          <a:xfrm>
            <a:off x="539552" y="1916832"/>
            <a:ext cx="7881250" cy="3323987"/>
          </a:xfrm>
        </p:spPr>
        <p:txBody>
          <a:bodyPr/>
          <a:lstStyle/>
          <a:p>
            <a:pPr marL="457200" indent="-457200">
              <a:buFont typeface="Arial" panose="020B0604020202020204" pitchFamily="34" charset="0"/>
              <a:buChar char="•"/>
            </a:pPr>
            <a:r>
              <a:rPr lang="en-GB" sz="3300" dirty="0"/>
              <a:t>Mild hyperkalaemia: 5.5 – 5.9 mmol/L</a:t>
            </a:r>
          </a:p>
          <a:p>
            <a:pPr marL="457200" indent="-457200">
              <a:buFont typeface="Arial" panose="020B0604020202020204" pitchFamily="34" charset="0"/>
              <a:buChar char="•"/>
            </a:pPr>
            <a:endParaRPr lang="en-GB" sz="3300" dirty="0"/>
          </a:p>
          <a:p>
            <a:pPr marL="457200" indent="-457200">
              <a:buFont typeface="Arial" panose="020B0604020202020204" pitchFamily="34" charset="0"/>
              <a:buChar char="•"/>
            </a:pPr>
            <a:r>
              <a:rPr lang="en-GB" sz="3300" dirty="0"/>
              <a:t>Moderate hyperkalaemia: 6.0 - 6.4mmol/L </a:t>
            </a:r>
          </a:p>
          <a:p>
            <a:pPr marL="457200" indent="-457200">
              <a:buFont typeface="Arial" panose="020B0604020202020204" pitchFamily="34" charset="0"/>
              <a:buChar char="•"/>
            </a:pPr>
            <a:endParaRPr lang="en-GB" sz="3300" dirty="0"/>
          </a:p>
          <a:p>
            <a:pPr marL="457200" indent="-457200">
              <a:buFont typeface="Arial" panose="020B0604020202020204" pitchFamily="34" charset="0"/>
              <a:buChar char="•"/>
            </a:pPr>
            <a:r>
              <a:rPr lang="en-GB" sz="3300" dirty="0"/>
              <a:t>Severe hyperkalaemia : ≥ 6.5 mmol/L </a:t>
            </a:r>
          </a:p>
          <a:p>
            <a:endParaRPr lang="en-US" dirty="0"/>
          </a:p>
        </p:txBody>
      </p:sp>
    </p:spTree>
    <p:extLst>
      <p:ext uri="{BB962C8B-B14F-4D97-AF65-F5344CB8AC3E}">
        <p14:creationId xmlns:p14="http://schemas.microsoft.com/office/powerpoint/2010/main" val="3323577547"/>
      </p:ext>
    </p:extLst>
  </p:cSld>
  <p:clrMapOvr>
    <a:masterClrMapping/>
  </p:clrMapOvr>
  <mc:AlternateContent xmlns:mc="http://schemas.openxmlformats.org/markup-compatibility/2006" xmlns:p14="http://schemas.microsoft.com/office/powerpoint/2010/main">
    <mc:Choice Requires="p14">
      <p:transition spd="slow" p14:dur="2000" advTm="42339"/>
    </mc:Choice>
    <mc:Fallback xmlns="">
      <p:transition spd="slow" advTm="42339"/>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DCEEF6D705BD48AA34BD3EF6EB5C1A" ma:contentTypeVersion="15" ma:contentTypeDescription="Create a new document." ma:contentTypeScope="" ma:versionID="89f95a7532da7f66aa5f091a1d1f6891">
  <xsd:schema xmlns:xsd="http://www.w3.org/2001/XMLSchema" xmlns:xs="http://www.w3.org/2001/XMLSchema" xmlns:p="http://schemas.microsoft.com/office/2006/metadata/properties" xmlns:ns2="634d6f47-1b66-47f5-89f1-7e77814a5ecc" xmlns:ns3="0eb92e3b-db87-41ef-b535-5ebe821d5c43" targetNamespace="http://schemas.microsoft.com/office/2006/metadata/properties" ma:root="true" ma:fieldsID="91ee7c379647b9ff45299e855ca79339" ns2:_="" ns3:_="">
    <xsd:import namespace="634d6f47-1b66-47f5-89f1-7e77814a5ecc"/>
    <xsd:import namespace="0eb92e3b-db87-41ef-b535-5ebe821d5c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4d6f47-1b66-47f5-89f1-7e77814a5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92e3b-db87-41ef-b535-5ebe821d5c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e969891-c03a-4c16-8f7e-a1eeed106462}" ma:internalName="TaxCatchAll" ma:showField="CatchAllData" ma:web="0eb92e3b-db87-41ef-b535-5ebe821d5c4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34d6f47-1b66-47f5-89f1-7e77814a5ecc">
      <Terms xmlns="http://schemas.microsoft.com/office/infopath/2007/PartnerControls"/>
    </lcf76f155ced4ddcb4097134ff3c332f>
    <TaxCatchAll xmlns="0eb92e3b-db87-41ef-b535-5ebe821d5c43" xsi:nil="true"/>
  </documentManagement>
</p:properties>
</file>

<file path=customXml/itemProps1.xml><?xml version="1.0" encoding="utf-8"?>
<ds:datastoreItem xmlns:ds="http://schemas.openxmlformats.org/officeDocument/2006/customXml" ds:itemID="{63BDF42F-7153-42EF-BDEC-F046AAB7549D}">
  <ds:schemaRefs>
    <ds:schemaRef ds:uri="http://schemas.microsoft.com/sharepoint/v3/contenttype/forms"/>
  </ds:schemaRefs>
</ds:datastoreItem>
</file>

<file path=customXml/itemProps2.xml><?xml version="1.0" encoding="utf-8"?>
<ds:datastoreItem xmlns:ds="http://schemas.openxmlformats.org/officeDocument/2006/customXml" ds:itemID="{CE1576D7-8C04-4B16-9E5E-B1669E3ACD19}"/>
</file>

<file path=customXml/itemProps3.xml><?xml version="1.0" encoding="utf-8"?>
<ds:datastoreItem xmlns:ds="http://schemas.openxmlformats.org/officeDocument/2006/customXml" ds:itemID="{EE4EAD0E-13A8-42E1-B794-CC453FCB7AD8}">
  <ds:schemaRefs>
    <ds:schemaRef ds:uri="56651f6d-55af-45ad-a28d-7932ff8d1939"/>
    <ds:schemaRef ds:uri="be5aa7e9-6cd1-41e9-a0af-734d665f44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Barts Theme</Template>
  <TotalTime>13633</TotalTime>
  <Words>3717</Words>
  <Application>Microsoft Office PowerPoint</Application>
  <PresentationFormat>On-screen Show (4:3)</PresentationFormat>
  <Paragraphs>694</Paragraphs>
  <Slides>59</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Arial</vt:lpstr>
      <vt:lpstr>Calibri</vt:lpstr>
      <vt:lpstr>Wingdings</vt:lpstr>
      <vt:lpstr>Office Theme</vt:lpstr>
      <vt:lpstr>Electrolyte replacement</vt:lpstr>
      <vt:lpstr>Learning Objectives:</vt:lpstr>
      <vt:lpstr>Electrolytes</vt:lpstr>
      <vt:lpstr>Electrolyte Distribution in body </vt:lpstr>
      <vt:lpstr>Prescribing principles</vt:lpstr>
      <vt:lpstr>Potassium</vt:lpstr>
      <vt:lpstr>K+ (3.5-5.3 mmol/L)</vt:lpstr>
      <vt:lpstr>Hyperkalaemia</vt:lpstr>
      <vt:lpstr>Hyperkalaemia</vt:lpstr>
      <vt:lpstr>Hyperkalaemia</vt:lpstr>
      <vt:lpstr>Prescribing scenario 1</vt:lpstr>
      <vt:lpstr>Hyperkalaemia treatment strategies</vt:lpstr>
      <vt:lpstr>References to Use</vt:lpstr>
      <vt:lpstr>PowerPoint Presentation</vt:lpstr>
      <vt:lpstr>Monitoring</vt:lpstr>
      <vt:lpstr>Treatment of Hyperkalaemia</vt:lpstr>
      <vt:lpstr>ECG Changes</vt:lpstr>
      <vt:lpstr>ECG Changes</vt:lpstr>
      <vt:lpstr>Hypokalaemia</vt:lpstr>
      <vt:lpstr>Prescribing scenario 2 (part 1)</vt:lpstr>
      <vt:lpstr>Prescribing scenario 2 (part 1)</vt:lpstr>
      <vt:lpstr>Prescribing scenario 2 (part 2)</vt:lpstr>
      <vt:lpstr>Prescribing scenario 2 (part 2)</vt:lpstr>
      <vt:lpstr>Potassium (IV) Rules</vt:lpstr>
      <vt:lpstr>Units</vt:lpstr>
      <vt:lpstr>Units (%w/v, mM, mmol in 1000 mL and mmol/L)</vt:lpstr>
      <vt:lpstr>Hypokalaemia Treatment</vt:lpstr>
      <vt:lpstr>Sodium</vt:lpstr>
      <vt:lpstr>Na+ (135-145mmol/L)</vt:lpstr>
      <vt:lpstr>Hypernatremia</vt:lpstr>
      <vt:lpstr>Hypernatremia treatment</vt:lpstr>
      <vt:lpstr>Hyponatremia</vt:lpstr>
      <vt:lpstr>Hyponatraemia treatment</vt:lpstr>
      <vt:lpstr>Calcium</vt:lpstr>
      <vt:lpstr>Calcium  (Corrected Ca2+ 2.1-2.6mmol/L)</vt:lpstr>
      <vt:lpstr>Hypercalcaemia</vt:lpstr>
      <vt:lpstr>Prescribing Scenario 3</vt:lpstr>
      <vt:lpstr>Prescribing Scenario 3</vt:lpstr>
      <vt:lpstr>Severe hypercalcaemia treatment</vt:lpstr>
      <vt:lpstr>Hypocalcaemia</vt:lpstr>
      <vt:lpstr>Hypocalcaemia treatment</vt:lpstr>
      <vt:lpstr>Prescribing Scenario 4</vt:lpstr>
      <vt:lpstr>Prescribing Scenario 4</vt:lpstr>
      <vt:lpstr>Phosphate</vt:lpstr>
      <vt:lpstr>PO42- (0.8-1.4 mmol/L)</vt:lpstr>
      <vt:lpstr>Hyperphosphatemia</vt:lpstr>
      <vt:lpstr>Hyperphosphatemia treatment</vt:lpstr>
      <vt:lpstr>Hypophosphatemia</vt:lpstr>
      <vt:lpstr>Hypophosphatemia treatment</vt:lpstr>
      <vt:lpstr>Refeeding Syndrome</vt:lpstr>
      <vt:lpstr>Magnesium</vt:lpstr>
      <vt:lpstr>Mg2+ (0.7-1.0 mmol/L)</vt:lpstr>
      <vt:lpstr>Hypomagnesaemia</vt:lpstr>
      <vt:lpstr>Prescribing Scenario 5</vt:lpstr>
      <vt:lpstr>Prescribing Scenario 5</vt:lpstr>
      <vt:lpstr>Hypomagnesemia treatment</vt:lpstr>
      <vt:lpstr>Magnesium Sulphate</vt:lpstr>
      <vt:lpstr>Magnesium Sulphate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 Liang Ng</dc:creator>
  <cp:lastModifiedBy>FERNANDES, Emily (BARTS HEALTH NHS TRUST)</cp:lastModifiedBy>
  <cp:revision>75</cp:revision>
  <cp:lastPrinted>2020-09-29T13:46:06Z</cp:lastPrinted>
  <dcterms:created xsi:type="dcterms:W3CDTF">2020-06-16T23:20:07Z</dcterms:created>
  <dcterms:modified xsi:type="dcterms:W3CDTF">2024-08-22T15:00:12Z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485479fe-6657-4df9-bb25-24327e521654</vt:lpwstr>
  </property>
  <property fmtid="{D5CDD505-2E9C-101B-9397-08002B2CF9AE}" pid="3" name="ContentTypeId">
    <vt:lpwstr>0x0101009DDCEEF6D705BD48AA34BD3EF6EB5C1A</vt:lpwstr>
  </property>
  <property fmtid="{D5CDD505-2E9C-101B-9397-08002B2CF9AE}" pid="4" name="SubFunction">
    <vt:lpwstr/>
  </property>
  <property fmtid="{D5CDD505-2E9C-101B-9397-08002B2CF9AE}" pid="5" name="MediaServiceImageTags">
    <vt:lpwstr/>
  </property>
  <property fmtid="{D5CDD505-2E9C-101B-9397-08002B2CF9AE}" pid="6" name="Function">
    <vt:lpwstr/>
  </property>
  <property fmtid="{D5CDD505-2E9C-101B-9397-08002B2CF9AE}" pid="7" name="Site">
    <vt:lpwstr/>
  </property>
  <property fmtid="{D5CDD505-2E9C-101B-9397-08002B2CF9AE}" pid="8" name="RecordType">
    <vt:lpwstr/>
  </property>
</Properties>
</file>