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0" r:id="rId4"/>
    <p:sldMasterId id="2147483778" r:id="rId5"/>
    <p:sldMasterId id="2147483759" r:id="rId6"/>
    <p:sldMasterId id="2147483787" r:id="rId7"/>
  </p:sldMasterIdLst>
  <p:notesMasterIdLst>
    <p:notesMasterId r:id="rId44"/>
  </p:notesMasterIdLst>
  <p:handoutMasterIdLst>
    <p:handoutMasterId r:id="rId45"/>
  </p:handoutMasterIdLst>
  <p:sldIdLst>
    <p:sldId id="392" r:id="rId8"/>
    <p:sldId id="475" r:id="rId9"/>
    <p:sldId id="396" r:id="rId10"/>
    <p:sldId id="394" r:id="rId11"/>
    <p:sldId id="399" r:id="rId12"/>
    <p:sldId id="400" r:id="rId13"/>
    <p:sldId id="401" r:id="rId14"/>
    <p:sldId id="402" r:id="rId15"/>
    <p:sldId id="403" r:id="rId16"/>
    <p:sldId id="404" r:id="rId17"/>
    <p:sldId id="424" r:id="rId18"/>
    <p:sldId id="431" r:id="rId19"/>
    <p:sldId id="405" r:id="rId20"/>
    <p:sldId id="408" r:id="rId21"/>
    <p:sldId id="409" r:id="rId22"/>
    <p:sldId id="411" r:id="rId23"/>
    <p:sldId id="412" r:id="rId24"/>
    <p:sldId id="413" r:id="rId25"/>
    <p:sldId id="414" r:id="rId26"/>
    <p:sldId id="432" r:id="rId27"/>
    <p:sldId id="434" r:id="rId28"/>
    <p:sldId id="417" r:id="rId29"/>
    <p:sldId id="415" r:id="rId30"/>
    <p:sldId id="416" r:id="rId31"/>
    <p:sldId id="426" r:id="rId32"/>
    <p:sldId id="425" r:id="rId33"/>
    <p:sldId id="419" r:id="rId34"/>
    <p:sldId id="421" r:id="rId35"/>
    <p:sldId id="420" r:id="rId36"/>
    <p:sldId id="422" r:id="rId37"/>
    <p:sldId id="427" r:id="rId38"/>
    <p:sldId id="428" r:id="rId39"/>
    <p:sldId id="429" r:id="rId40"/>
    <p:sldId id="430" r:id="rId41"/>
    <p:sldId id="423" r:id="rId42"/>
    <p:sldId id="474" r:id="rId43"/>
  </p:sldIdLst>
  <p:sldSz cx="9144000" cy="6858000" type="screen4x3"/>
  <p:notesSz cx="6858000" cy="9144000"/>
  <p:defaultTextStyle>
    <a:defPPr>
      <a:defRPr lang="en-GB"/>
    </a:defPPr>
    <a:lvl1pPr algn="l" defTabSz="457200" rtl="0" fontAlgn="base">
      <a:spcBef>
        <a:spcPct val="0"/>
      </a:spcBef>
      <a:spcAft>
        <a:spcPct val="0"/>
      </a:spcAft>
      <a:defRPr kern="1200">
        <a:solidFill>
          <a:schemeClr val="tx1"/>
        </a:solidFill>
        <a:latin typeface="Arial" charset="0"/>
        <a:ea typeface="ＭＳ Ｐゴシック" pitchFamily="-65"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65"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65"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65"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65" charset="-128"/>
        <a:cs typeface="+mn-cs"/>
      </a:defRPr>
    </a:lvl5pPr>
    <a:lvl6pPr marL="2286000" algn="l" defTabSz="914400" rtl="0" eaLnBrk="1" latinLnBrk="0" hangingPunct="1">
      <a:defRPr kern="1200">
        <a:solidFill>
          <a:schemeClr val="tx1"/>
        </a:solidFill>
        <a:latin typeface="Arial" charset="0"/>
        <a:ea typeface="ＭＳ Ｐゴシック" pitchFamily="-65" charset="-128"/>
        <a:cs typeface="+mn-cs"/>
      </a:defRPr>
    </a:lvl6pPr>
    <a:lvl7pPr marL="2743200" algn="l" defTabSz="914400" rtl="0" eaLnBrk="1" latinLnBrk="0" hangingPunct="1">
      <a:defRPr kern="1200">
        <a:solidFill>
          <a:schemeClr val="tx1"/>
        </a:solidFill>
        <a:latin typeface="Arial" charset="0"/>
        <a:ea typeface="ＭＳ Ｐゴシック" pitchFamily="-65" charset="-128"/>
        <a:cs typeface="+mn-cs"/>
      </a:defRPr>
    </a:lvl7pPr>
    <a:lvl8pPr marL="3200400" algn="l" defTabSz="914400" rtl="0" eaLnBrk="1" latinLnBrk="0" hangingPunct="1">
      <a:defRPr kern="1200">
        <a:solidFill>
          <a:schemeClr val="tx1"/>
        </a:solidFill>
        <a:latin typeface="Arial" charset="0"/>
        <a:ea typeface="ＭＳ Ｐゴシック" pitchFamily="-65" charset="-128"/>
        <a:cs typeface="+mn-cs"/>
      </a:defRPr>
    </a:lvl8pPr>
    <a:lvl9pPr marL="3657600" algn="l" defTabSz="914400" rtl="0" eaLnBrk="1" latinLnBrk="0" hangingPunct="1">
      <a:defRPr kern="1200">
        <a:solidFill>
          <a:schemeClr val="tx1"/>
        </a:solidFill>
        <a:latin typeface="Arial" charset="0"/>
        <a:ea typeface="ＭＳ Ｐゴシック" pitchFamily="-65"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9BC659-BB18-43FB-B0F8-1448333EF402}" v="110" dt="2024-08-20T15:46:48.9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18" autoAdjust="0"/>
    <p:restoredTop sz="66510" autoAdjust="0"/>
  </p:normalViewPr>
  <p:slideViewPr>
    <p:cSldViewPr snapToGrid="0">
      <p:cViewPr varScale="1">
        <p:scale>
          <a:sx n="76" d="100"/>
          <a:sy n="76" d="100"/>
        </p:scale>
        <p:origin x="2508" y="78"/>
      </p:cViewPr>
      <p:guideLst>
        <p:guide orient="horz" pos="2160"/>
        <p:guide pos="2880"/>
      </p:guideLst>
    </p:cSldViewPr>
  </p:slideViewPr>
  <p:notesTextViewPr>
    <p:cViewPr>
      <p:scale>
        <a:sx n="1" d="1"/>
        <a:sy n="1" d="1"/>
      </p:scale>
      <p:origin x="0" y="0"/>
    </p:cViewPr>
  </p:notesTextViewPr>
  <p:notesViewPr>
    <p:cSldViewPr snapToGrid="0">
      <p:cViewPr varScale="1">
        <p:scale>
          <a:sx n="137" d="100"/>
          <a:sy n="137" d="100"/>
        </p:scale>
        <p:origin x="4888"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theme" Target="theme/theme1.xml"/><Relationship Id="rId8" Type="http://schemas.openxmlformats.org/officeDocument/2006/relationships/slide" Target="slides/slide1.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presProps" Target="presProps.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3B9BC659-BB18-43FB-B0F8-1448333EF402}"/>
    <pc:docChg chg="modSld">
      <pc:chgData name="" userId="" providerId="" clId="Web-{3B9BC659-BB18-43FB-B0F8-1448333EF402}" dt="2024-08-20T15:38:30.861" v="0" actId="20577"/>
      <pc:docMkLst>
        <pc:docMk/>
      </pc:docMkLst>
      <pc:sldChg chg="modSp">
        <pc:chgData name="" userId="" providerId="" clId="Web-{3B9BC659-BB18-43FB-B0F8-1448333EF402}" dt="2024-08-20T15:38:30.861" v="0" actId="20577"/>
        <pc:sldMkLst>
          <pc:docMk/>
          <pc:sldMk cId="947476302" sldId="392"/>
        </pc:sldMkLst>
        <pc:spChg chg="mod">
          <ac:chgData name="" userId="" providerId="" clId="Web-{3B9BC659-BB18-43FB-B0F8-1448333EF402}" dt="2024-08-20T15:38:30.861" v="0" actId="20577"/>
          <ac:spMkLst>
            <pc:docMk/>
            <pc:sldMk cId="947476302" sldId="392"/>
            <ac:spMk id="2" creationId="{B409C675-0F3F-1044-848A-0752DBD51C04}"/>
          </ac:spMkLst>
        </pc:spChg>
      </pc:sldChg>
    </pc:docChg>
  </pc:docChgLst>
  <pc:docChgLst>
    <pc:chgData name="FERNANDES, Emily (BARTS HEALTH NHS TRUST)" userId="S::emily.fernandes@nhs.net::ab46c803-8bdd-4cef-a858-507d9ffc1324" providerId="AD" clId="Web-{3B9BC659-BB18-43FB-B0F8-1448333EF402}"/>
    <pc:docChg chg="modSld">
      <pc:chgData name="FERNANDES, Emily (BARTS HEALTH NHS TRUST)" userId="S::emily.fernandes@nhs.net::ab46c803-8bdd-4cef-a858-507d9ffc1324" providerId="AD" clId="Web-{3B9BC659-BB18-43FB-B0F8-1448333EF402}" dt="2024-08-20T15:46:46.350" v="67" actId="20577"/>
      <pc:docMkLst>
        <pc:docMk/>
      </pc:docMkLst>
      <pc:sldChg chg="modSp">
        <pc:chgData name="FERNANDES, Emily (BARTS HEALTH NHS TRUST)" userId="S::emily.fernandes@nhs.net::ab46c803-8bdd-4cef-a858-507d9ffc1324" providerId="AD" clId="Web-{3B9BC659-BB18-43FB-B0F8-1448333EF402}" dt="2024-08-20T15:39:06.895" v="2" actId="20577"/>
        <pc:sldMkLst>
          <pc:docMk/>
          <pc:sldMk cId="2347159588" sldId="394"/>
        </pc:sldMkLst>
        <pc:spChg chg="mod">
          <ac:chgData name="FERNANDES, Emily (BARTS HEALTH NHS TRUST)" userId="S::emily.fernandes@nhs.net::ab46c803-8bdd-4cef-a858-507d9ffc1324" providerId="AD" clId="Web-{3B9BC659-BB18-43FB-B0F8-1448333EF402}" dt="2024-08-20T15:39:06.895" v="2" actId="20577"/>
          <ac:spMkLst>
            <pc:docMk/>
            <pc:sldMk cId="2347159588" sldId="394"/>
            <ac:spMk id="4" creationId="{A20848DA-30F7-194E-9532-91D25F9198FF}"/>
          </ac:spMkLst>
        </pc:spChg>
      </pc:sldChg>
      <pc:sldChg chg="modSp">
        <pc:chgData name="FERNANDES, Emily (BARTS HEALTH NHS TRUST)" userId="S::emily.fernandes@nhs.net::ab46c803-8bdd-4cef-a858-507d9ffc1324" providerId="AD" clId="Web-{3B9BC659-BB18-43FB-B0F8-1448333EF402}" dt="2024-08-20T15:40:01.367" v="38"/>
        <pc:sldMkLst>
          <pc:docMk/>
          <pc:sldMk cId="1648384340" sldId="403"/>
        </pc:sldMkLst>
        <pc:graphicFrameChg chg="mod modGraphic">
          <ac:chgData name="FERNANDES, Emily (BARTS HEALTH NHS TRUST)" userId="S::emily.fernandes@nhs.net::ab46c803-8bdd-4cef-a858-507d9ffc1324" providerId="AD" clId="Web-{3B9BC659-BB18-43FB-B0F8-1448333EF402}" dt="2024-08-20T15:40:01.367" v="38"/>
          <ac:graphicFrameMkLst>
            <pc:docMk/>
            <pc:sldMk cId="1648384340" sldId="403"/>
            <ac:graphicFrameMk id="6" creationId="{DDEF3218-3572-9CCA-8766-C9B0A70404AA}"/>
          </ac:graphicFrameMkLst>
        </pc:graphicFrameChg>
      </pc:sldChg>
      <pc:sldChg chg="modSp">
        <pc:chgData name="FERNANDES, Emily (BARTS HEALTH NHS TRUST)" userId="S::emily.fernandes@nhs.net::ab46c803-8bdd-4cef-a858-507d9ffc1324" providerId="AD" clId="Web-{3B9BC659-BB18-43FB-B0F8-1448333EF402}" dt="2024-08-20T15:40:57.215" v="49" actId="20577"/>
        <pc:sldMkLst>
          <pc:docMk/>
          <pc:sldMk cId="2974210111" sldId="404"/>
        </pc:sldMkLst>
        <pc:spChg chg="mod">
          <ac:chgData name="FERNANDES, Emily (BARTS HEALTH NHS TRUST)" userId="S::emily.fernandes@nhs.net::ab46c803-8bdd-4cef-a858-507d9ffc1324" providerId="AD" clId="Web-{3B9BC659-BB18-43FB-B0F8-1448333EF402}" dt="2024-08-20T15:40:57.215" v="49" actId="20577"/>
          <ac:spMkLst>
            <pc:docMk/>
            <pc:sldMk cId="2974210111" sldId="404"/>
            <ac:spMk id="4" creationId="{A20848DA-30F7-194E-9532-91D25F9198FF}"/>
          </ac:spMkLst>
        </pc:spChg>
      </pc:sldChg>
      <pc:sldChg chg="modSp">
        <pc:chgData name="FERNANDES, Emily (BARTS HEALTH NHS TRUST)" userId="S::emily.fernandes@nhs.net::ab46c803-8bdd-4cef-a858-507d9ffc1324" providerId="AD" clId="Web-{3B9BC659-BB18-43FB-B0F8-1448333EF402}" dt="2024-08-20T15:44:04.542" v="63" actId="20577"/>
        <pc:sldMkLst>
          <pc:docMk/>
          <pc:sldMk cId="2818351037" sldId="411"/>
        </pc:sldMkLst>
        <pc:spChg chg="mod">
          <ac:chgData name="FERNANDES, Emily (BARTS HEALTH NHS TRUST)" userId="S::emily.fernandes@nhs.net::ab46c803-8bdd-4cef-a858-507d9ffc1324" providerId="AD" clId="Web-{3B9BC659-BB18-43FB-B0F8-1448333EF402}" dt="2024-08-20T15:44:04.542" v="63" actId="20577"/>
          <ac:spMkLst>
            <pc:docMk/>
            <pc:sldMk cId="2818351037" sldId="411"/>
            <ac:spMk id="4" creationId="{A20848DA-30F7-194E-9532-91D25F9198FF}"/>
          </ac:spMkLst>
        </pc:spChg>
      </pc:sldChg>
      <pc:sldChg chg="modSp">
        <pc:chgData name="FERNANDES, Emily (BARTS HEALTH NHS TRUST)" userId="S::emily.fernandes@nhs.net::ab46c803-8bdd-4cef-a858-507d9ffc1324" providerId="AD" clId="Web-{3B9BC659-BB18-43FB-B0F8-1448333EF402}" dt="2024-08-20T15:46:46.350" v="67" actId="20577"/>
        <pc:sldMkLst>
          <pc:docMk/>
          <pc:sldMk cId="646361966" sldId="419"/>
        </pc:sldMkLst>
        <pc:spChg chg="mod">
          <ac:chgData name="FERNANDES, Emily (BARTS HEALTH NHS TRUST)" userId="S::emily.fernandes@nhs.net::ab46c803-8bdd-4cef-a858-507d9ffc1324" providerId="AD" clId="Web-{3B9BC659-BB18-43FB-B0F8-1448333EF402}" dt="2024-08-20T15:46:46.350" v="67" actId="20577"/>
          <ac:spMkLst>
            <pc:docMk/>
            <pc:sldMk cId="646361966" sldId="419"/>
            <ac:spMk id="4" creationId="{A20848DA-30F7-194E-9532-91D25F9198FF}"/>
          </ac:spMkLst>
        </pc:spChg>
      </pc:sldChg>
      <pc:sldChg chg="modSp">
        <pc:chgData name="FERNANDES, Emily (BARTS HEALTH NHS TRUST)" userId="S::emily.fernandes@nhs.net::ab46c803-8bdd-4cef-a858-507d9ffc1324" providerId="AD" clId="Web-{3B9BC659-BB18-43FB-B0F8-1448333EF402}" dt="2024-08-20T15:41:29.155" v="55" actId="14100"/>
        <pc:sldMkLst>
          <pc:docMk/>
          <pc:sldMk cId="826983729" sldId="424"/>
        </pc:sldMkLst>
        <pc:spChg chg="mod">
          <ac:chgData name="FERNANDES, Emily (BARTS HEALTH NHS TRUST)" userId="S::emily.fernandes@nhs.net::ab46c803-8bdd-4cef-a858-507d9ffc1324" providerId="AD" clId="Web-{3B9BC659-BB18-43FB-B0F8-1448333EF402}" dt="2024-08-20T15:41:05.778" v="50" actId="14100"/>
          <ac:spMkLst>
            <pc:docMk/>
            <pc:sldMk cId="826983729" sldId="424"/>
            <ac:spMk id="7" creationId="{E0C4AD59-B673-892D-E4DF-F454240C644D}"/>
          </ac:spMkLst>
        </pc:spChg>
        <pc:spChg chg="mod">
          <ac:chgData name="FERNANDES, Emily (BARTS HEALTH NHS TRUST)" userId="S::emily.fernandes@nhs.net::ab46c803-8bdd-4cef-a858-507d9ffc1324" providerId="AD" clId="Web-{3B9BC659-BB18-43FB-B0F8-1448333EF402}" dt="2024-08-20T15:41:29.155" v="55" actId="14100"/>
          <ac:spMkLst>
            <pc:docMk/>
            <pc:sldMk cId="826983729" sldId="424"/>
            <ac:spMk id="9" creationId="{D0AD1434-2FDA-8ADB-3BAB-B4ED1BFAC4F0}"/>
          </ac:spMkLst>
        </pc:spChg>
        <pc:cxnChg chg="mod">
          <ac:chgData name="FERNANDES, Emily (BARTS HEALTH NHS TRUST)" userId="S::emily.fernandes@nhs.net::ab46c803-8bdd-4cef-a858-507d9ffc1324" providerId="AD" clId="Web-{3B9BC659-BB18-43FB-B0F8-1448333EF402}" dt="2024-08-20T15:41:29.155" v="55" actId="14100"/>
          <ac:cxnSpMkLst>
            <pc:docMk/>
            <pc:sldMk cId="826983729" sldId="424"/>
            <ac:cxnSpMk id="22" creationId="{58A899ED-D3C1-87B4-BE8E-26146FF043E4}"/>
          </ac:cxnSpMkLst>
        </pc:cxnChg>
      </pc:sldChg>
      <pc:sldChg chg="modSp">
        <pc:chgData name="FERNANDES, Emily (BARTS HEALTH NHS TRUST)" userId="S::emily.fernandes@nhs.net::ab46c803-8bdd-4cef-a858-507d9ffc1324" providerId="AD" clId="Web-{3B9BC659-BB18-43FB-B0F8-1448333EF402}" dt="2024-08-20T15:45:20.016" v="64" actId="20577"/>
        <pc:sldMkLst>
          <pc:docMk/>
          <pc:sldMk cId="1138554980" sldId="434"/>
        </pc:sldMkLst>
        <pc:spChg chg="mod">
          <ac:chgData name="FERNANDES, Emily (BARTS HEALTH NHS TRUST)" userId="S::emily.fernandes@nhs.net::ab46c803-8bdd-4cef-a858-507d9ffc1324" providerId="AD" clId="Web-{3B9BC659-BB18-43FB-B0F8-1448333EF402}" dt="2024-08-20T15:45:20.016" v="64" actId="20577"/>
          <ac:spMkLst>
            <pc:docMk/>
            <pc:sldMk cId="1138554980" sldId="434"/>
            <ac:spMk id="3" creationId="{BDC5FC56-7681-F9A4-3C9C-E09B5591A3A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65" charset="0"/>
              </a:defRPr>
            </a:lvl1pPr>
          </a:lstStyle>
          <a:p>
            <a:pPr>
              <a:defRPr/>
            </a:pPr>
            <a:fld id="{6F99BFD2-E357-471B-8AC3-8FAFF52C7226}" type="datetime1">
              <a:rPr lang="en-GB"/>
              <a:pPr>
                <a:defRPr/>
              </a:pPr>
              <a:t>20/08/2024</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itchFamily="-65" charset="0"/>
              </a:defRPr>
            </a:lvl1pPr>
          </a:lstStyle>
          <a:p>
            <a:pPr>
              <a:defRPr/>
            </a:pPr>
            <a:fld id="{B77F9359-9406-4D21-924E-992B6663CD41}" type="slidenum">
              <a:rPr lang="en-GB"/>
              <a:pPr>
                <a:defRPr/>
              </a:pPr>
              <a:t>‹#›</a:t>
            </a:fld>
            <a:endParaRPr lang="en-GB"/>
          </a:p>
        </p:txBody>
      </p:sp>
    </p:spTree>
    <p:extLst>
      <p:ext uri="{BB962C8B-B14F-4D97-AF65-F5344CB8AC3E}">
        <p14:creationId xmlns:p14="http://schemas.microsoft.com/office/powerpoint/2010/main" val="24310431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65" charset="0"/>
              </a:defRPr>
            </a:lvl1pPr>
          </a:lstStyle>
          <a:p>
            <a:pPr>
              <a:defRPr/>
            </a:pPr>
            <a:fld id="{34E29B20-FC73-4630-91A3-FD43BB0B2560}" type="datetime1">
              <a:rPr lang="en-GB"/>
              <a:pPr>
                <a:defRPr/>
              </a:pPr>
              <a:t>20/08/2024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itchFamily="-65" charset="0"/>
              </a:defRPr>
            </a:lvl1pPr>
          </a:lstStyle>
          <a:p>
            <a:pPr>
              <a:defRPr/>
            </a:pPr>
            <a:fld id="{848A81FB-957B-48BF-BEB6-86426F8B0808}" type="slidenum">
              <a:rPr lang="en-GB"/>
              <a:pPr>
                <a:defRPr/>
              </a:pPr>
              <a:t>‹#›</a:t>
            </a:fld>
            <a:endParaRPr lang="en-GB"/>
          </a:p>
        </p:txBody>
      </p:sp>
    </p:spTree>
    <p:extLst>
      <p:ext uri="{BB962C8B-B14F-4D97-AF65-F5344CB8AC3E}">
        <p14:creationId xmlns:p14="http://schemas.microsoft.com/office/powerpoint/2010/main" val="192077652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bnf.nice.org.uk/drug/oxycodone-hydrochloride.html" TargetMode="External"/><Relationship Id="rId13" Type="http://schemas.openxmlformats.org/officeDocument/2006/relationships/hyperlink" Target="https://bnf.nice.org.uk/drug/ketamine.html" TargetMode="External"/><Relationship Id="rId18" Type="http://schemas.openxmlformats.org/officeDocument/2006/relationships/hyperlink" Target="https://bnf.nice.org.uk/drug/somatropin.html" TargetMode="External"/><Relationship Id="rId3" Type="http://schemas.openxmlformats.org/officeDocument/2006/relationships/hyperlink" Target="https://bnf.nice.org.uk/drug/alfentanil.html" TargetMode="External"/><Relationship Id="rId7" Type="http://schemas.openxmlformats.org/officeDocument/2006/relationships/hyperlink" Target="https://bnf.nice.org.uk/drug/morphine.html" TargetMode="External"/><Relationship Id="rId12" Type="http://schemas.openxmlformats.org/officeDocument/2006/relationships/hyperlink" Target="https://bnf.nice.org.uk/drug/dihydrocodeine-tartrate.html" TargetMode="External"/><Relationship Id="rId17" Type="http://schemas.openxmlformats.org/officeDocument/2006/relationships/hyperlink" Target="https://bnf.nice.org.uk/drug/tramadol-hydrochloride.html" TargetMode="External"/><Relationship Id="rId2" Type="http://schemas.openxmlformats.org/officeDocument/2006/relationships/slide" Target="../slides/slide4.xml"/><Relationship Id="rId16" Type="http://schemas.openxmlformats.org/officeDocument/2006/relationships/hyperlink" Target="https://bnf.nice.org.uk/drug/buprenorphine.html" TargetMode="External"/><Relationship Id="rId1" Type="http://schemas.openxmlformats.org/officeDocument/2006/relationships/notesMaster" Target="../notesMasters/notesMaster1.xml"/><Relationship Id="rId6" Type="http://schemas.openxmlformats.org/officeDocument/2006/relationships/hyperlink" Target="https://bnf.nice.org.uk/drug/methadone-hydrochloride.html" TargetMode="External"/><Relationship Id="rId11" Type="http://schemas.openxmlformats.org/officeDocument/2006/relationships/hyperlink" Target="https://bnf.nice.org.uk/drug/codeine-phosphate.html" TargetMode="External"/><Relationship Id="rId5" Type="http://schemas.openxmlformats.org/officeDocument/2006/relationships/hyperlink" Target="https://bnf.nice.org.uk/drug/fentanyl.html" TargetMode="External"/><Relationship Id="rId15" Type="http://schemas.openxmlformats.org/officeDocument/2006/relationships/hyperlink" Target="https://bnf.nice.org.uk/drug/pholcodine.html" TargetMode="External"/><Relationship Id="rId10" Type="http://schemas.openxmlformats.org/officeDocument/2006/relationships/hyperlink" Target="https://bnf.nice.org.uk/drug/remifentanil.html" TargetMode="External"/><Relationship Id="rId19" Type="http://schemas.openxmlformats.org/officeDocument/2006/relationships/hyperlink" Target="https://bnf.nice.org.uk/drug/gabapentin.html" TargetMode="External"/><Relationship Id="rId4" Type="http://schemas.openxmlformats.org/officeDocument/2006/relationships/hyperlink" Target="https://bnf.nice.org.uk/drug/diamorphine-hydrochloride.html" TargetMode="External"/><Relationship Id="rId9" Type="http://schemas.openxmlformats.org/officeDocument/2006/relationships/hyperlink" Target="https://bnf.nice.org.uk/drug/pethidine-hydrochloride.html" TargetMode="External"/><Relationship Id="rId14" Type="http://schemas.openxmlformats.org/officeDocument/2006/relationships/hyperlink" Target="https://bnf.nice.org.uk/drug/nabilone.html"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Class A</a:t>
            </a:r>
            <a:r>
              <a:rPr lang="en-GB" dirty="0"/>
              <a:t> includes: </a:t>
            </a:r>
            <a:r>
              <a:rPr lang="en-GB" dirty="0">
                <a:hlinkClick r:id="rId3"/>
              </a:rPr>
              <a:t>alfentanil</a:t>
            </a:r>
            <a:r>
              <a:rPr lang="en-GB" dirty="0"/>
              <a:t>, cocaine, </a:t>
            </a:r>
            <a:r>
              <a:rPr lang="en-GB" dirty="0">
                <a:hlinkClick r:id="rId4"/>
              </a:rPr>
              <a:t>diamorphine hydrochloride</a:t>
            </a:r>
            <a:r>
              <a:rPr lang="en-GB" dirty="0"/>
              <a:t> (heroin), dipipanone hydrochloride, </a:t>
            </a:r>
            <a:r>
              <a:rPr lang="en-GB" dirty="0">
                <a:hlinkClick r:id="rId5"/>
              </a:rPr>
              <a:t>fentanyl</a:t>
            </a:r>
            <a:r>
              <a:rPr lang="en-GB" dirty="0"/>
              <a:t>, </a:t>
            </a:r>
            <a:r>
              <a:rPr lang="en-GB" dirty="0" err="1"/>
              <a:t>lysergide</a:t>
            </a:r>
            <a:r>
              <a:rPr lang="en-GB" dirty="0"/>
              <a:t> (LSD), </a:t>
            </a:r>
            <a:r>
              <a:rPr lang="en-GB" dirty="0">
                <a:hlinkClick r:id="rId6"/>
              </a:rPr>
              <a:t>methadone hydrochloride</a:t>
            </a:r>
            <a:r>
              <a:rPr lang="en-GB" dirty="0"/>
              <a:t>, 3, 4-methylenedioxymethamfetamine (MDMA, ‘ecstasy’), </a:t>
            </a:r>
            <a:r>
              <a:rPr lang="en-GB" dirty="0">
                <a:hlinkClick r:id="rId7"/>
              </a:rPr>
              <a:t>morphine</a:t>
            </a:r>
            <a:r>
              <a:rPr lang="en-GB" dirty="0"/>
              <a:t>, opium, </a:t>
            </a:r>
            <a:r>
              <a:rPr lang="en-GB" dirty="0">
                <a:hlinkClick r:id="rId8"/>
              </a:rPr>
              <a:t>oxycodone hydrochloride</a:t>
            </a:r>
            <a:r>
              <a:rPr lang="en-GB" dirty="0"/>
              <a:t>, </a:t>
            </a:r>
            <a:r>
              <a:rPr lang="en-GB" dirty="0">
                <a:hlinkClick r:id="rId9"/>
              </a:rPr>
              <a:t>pethidine hydrochloride</a:t>
            </a:r>
            <a:r>
              <a:rPr lang="en-GB" dirty="0"/>
              <a:t>, phencyclidine, </a:t>
            </a:r>
            <a:r>
              <a:rPr lang="en-GB" dirty="0">
                <a:hlinkClick r:id="rId10"/>
              </a:rPr>
              <a:t>remifentanil</a:t>
            </a:r>
            <a:r>
              <a:rPr lang="en-GB" dirty="0"/>
              <a:t>, and class B substances when prepared for injection.</a:t>
            </a:r>
          </a:p>
          <a:p>
            <a:endParaRPr lang="en-GB" dirty="0"/>
          </a:p>
          <a:p>
            <a:r>
              <a:rPr lang="en-GB" b="1" dirty="0"/>
              <a:t>Class B</a:t>
            </a:r>
            <a:r>
              <a:rPr lang="en-GB" dirty="0"/>
              <a:t> includes: oral amphetamines, barbiturates, cannabis, </a:t>
            </a:r>
            <a:r>
              <a:rPr lang="en-GB" i="1" dirty="0"/>
              <a:t>Sativex</a:t>
            </a:r>
            <a:r>
              <a:rPr lang="en-GB" baseline="30000" dirty="0"/>
              <a:t>®</a:t>
            </a:r>
            <a:r>
              <a:rPr lang="en-GB" dirty="0"/>
              <a:t>, </a:t>
            </a:r>
            <a:r>
              <a:rPr lang="en-GB" dirty="0">
                <a:hlinkClick r:id="rId11"/>
              </a:rPr>
              <a:t>codeine phosphate</a:t>
            </a:r>
            <a:r>
              <a:rPr lang="en-GB" dirty="0"/>
              <a:t>, </a:t>
            </a:r>
            <a:r>
              <a:rPr lang="en-GB" dirty="0">
                <a:hlinkClick r:id="rId12"/>
              </a:rPr>
              <a:t>dihydrocodeine tartrate</a:t>
            </a:r>
            <a:r>
              <a:rPr lang="en-GB" dirty="0"/>
              <a:t>, </a:t>
            </a:r>
            <a:r>
              <a:rPr lang="en-GB" dirty="0" err="1"/>
              <a:t>ethylmorphine</a:t>
            </a:r>
            <a:r>
              <a:rPr lang="en-GB" dirty="0"/>
              <a:t>, glutethimide, </a:t>
            </a:r>
            <a:r>
              <a:rPr lang="en-GB" dirty="0">
                <a:hlinkClick r:id="rId13"/>
              </a:rPr>
              <a:t>ketamine</a:t>
            </a:r>
            <a:r>
              <a:rPr lang="en-GB" dirty="0"/>
              <a:t>, </a:t>
            </a:r>
            <a:r>
              <a:rPr lang="en-GB" dirty="0">
                <a:hlinkClick r:id="rId14"/>
              </a:rPr>
              <a:t>nabilone</a:t>
            </a:r>
            <a:r>
              <a:rPr lang="en-GB" dirty="0"/>
              <a:t>, pentazocine, phenmetrazine, and </a:t>
            </a:r>
            <a:r>
              <a:rPr lang="en-GB" dirty="0">
                <a:hlinkClick r:id="rId15"/>
              </a:rPr>
              <a:t>pholcodine</a:t>
            </a:r>
            <a:r>
              <a:rPr lang="en-GB" dirty="0"/>
              <a:t>.</a:t>
            </a:r>
          </a:p>
          <a:p>
            <a:endParaRPr lang="en-GB" dirty="0"/>
          </a:p>
          <a:p>
            <a:r>
              <a:rPr lang="en-GB" b="1" dirty="0"/>
              <a:t>Class C</a:t>
            </a:r>
            <a:r>
              <a:rPr lang="en-GB" dirty="0"/>
              <a:t> includes: certain drugs related to the </a:t>
            </a:r>
            <a:r>
              <a:rPr lang="en-GB" dirty="0" err="1"/>
              <a:t>amfetamines</a:t>
            </a:r>
            <a:r>
              <a:rPr lang="en-GB" dirty="0"/>
              <a:t> such as </a:t>
            </a:r>
            <a:r>
              <a:rPr lang="en-GB" dirty="0" err="1"/>
              <a:t>benzfetamine</a:t>
            </a:r>
            <a:r>
              <a:rPr lang="en-GB" dirty="0"/>
              <a:t> and </a:t>
            </a:r>
            <a:r>
              <a:rPr lang="en-GB" dirty="0" err="1"/>
              <a:t>chlorphentermine</a:t>
            </a:r>
            <a:r>
              <a:rPr lang="en-GB" dirty="0"/>
              <a:t>, </a:t>
            </a:r>
            <a:r>
              <a:rPr lang="en-GB" dirty="0">
                <a:hlinkClick r:id="rId16"/>
              </a:rPr>
              <a:t>buprenorphine</a:t>
            </a:r>
            <a:r>
              <a:rPr lang="en-GB" dirty="0"/>
              <a:t>, mazindol, meprobamate, pemoline, pipradrol, most benzodiazepines, </a:t>
            </a:r>
            <a:r>
              <a:rPr lang="en-GB" dirty="0">
                <a:hlinkClick r:id="rId17"/>
              </a:rPr>
              <a:t>tramadol hydrochloride</a:t>
            </a:r>
            <a:r>
              <a:rPr lang="en-GB" dirty="0"/>
              <a:t>, zaleplon, zolpidem tartrate, zopiclone, androgenic and anabolic steroids, clenbuterol, chorionic gonadotrophin (HCG), non-human chorionic gonadotrophin, somatotropin, </a:t>
            </a:r>
            <a:r>
              <a:rPr lang="en-GB" dirty="0" err="1"/>
              <a:t>somatrem</a:t>
            </a:r>
            <a:r>
              <a:rPr lang="en-GB" dirty="0"/>
              <a:t>, </a:t>
            </a:r>
            <a:r>
              <a:rPr lang="en-GB" dirty="0">
                <a:hlinkClick r:id="rId18"/>
              </a:rPr>
              <a:t>somatropin</a:t>
            </a:r>
            <a:r>
              <a:rPr lang="en-GB" dirty="0"/>
              <a:t>, </a:t>
            </a:r>
            <a:r>
              <a:rPr lang="en-GB" dirty="0">
                <a:hlinkClick r:id="rId19"/>
              </a:rPr>
              <a:t>gabapentin</a:t>
            </a:r>
            <a:r>
              <a:rPr lang="en-GB" dirty="0"/>
              <a:t>, and pregabalin.</a:t>
            </a:r>
          </a:p>
          <a:p>
            <a:endParaRPr lang="en-US" dirty="0"/>
          </a:p>
        </p:txBody>
      </p:sp>
      <p:sp>
        <p:nvSpPr>
          <p:cNvPr id="4" name="Slide Number Placeholder 3"/>
          <p:cNvSpPr>
            <a:spLocks noGrp="1"/>
          </p:cNvSpPr>
          <p:nvPr>
            <p:ph type="sldNum" sz="quarter" idx="5"/>
          </p:nvPr>
        </p:nvSpPr>
        <p:spPr/>
        <p:txBody>
          <a:bodyPr/>
          <a:lstStyle/>
          <a:p>
            <a:pPr>
              <a:defRPr/>
            </a:pPr>
            <a:fld id="{848A81FB-957B-48BF-BEB6-86426F8B0808}" type="slidenum">
              <a:rPr lang="en-GB" smtClean="0"/>
              <a:pPr>
                <a:defRPr/>
              </a:pPr>
              <a:t>4</a:t>
            </a:fld>
            <a:endParaRPr lang="en-GB"/>
          </a:p>
        </p:txBody>
      </p:sp>
    </p:spTree>
    <p:extLst>
      <p:ext uri="{BB962C8B-B14F-4D97-AF65-F5344CB8AC3E}">
        <p14:creationId xmlns:p14="http://schemas.microsoft.com/office/powerpoint/2010/main" val="7247053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48A81FB-957B-48BF-BEB6-86426F8B0808}" type="slidenum">
              <a:rPr lang="en-GB" smtClean="0"/>
              <a:pPr>
                <a:defRPr/>
              </a:pPr>
              <a:t>14</a:t>
            </a:fld>
            <a:endParaRPr lang="en-GB"/>
          </a:p>
        </p:txBody>
      </p:sp>
    </p:spTree>
    <p:extLst>
      <p:ext uri="{BB962C8B-B14F-4D97-AF65-F5344CB8AC3E}">
        <p14:creationId xmlns:p14="http://schemas.microsoft.com/office/powerpoint/2010/main" val="168223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pain ladder:</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Step 1: Non-opioids (paracetamol/ NSAIDs); +/- Adjuvant (</a:t>
            </a:r>
            <a:r>
              <a:rPr lang="en-US" dirty="0" err="1"/>
              <a:t>eg.</a:t>
            </a:r>
            <a:r>
              <a:rPr lang="en-US" dirty="0"/>
              <a:t> neuropathic agents)</a:t>
            </a:r>
          </a:p>
          <a:p>
            <a:pPr marL="628650" lvl="1" indent="-171450">
              <a:buFont typeface="Arial" panose="020B0604020202020204" pitchFamily="34" charset="0"/>
              <a:buChar char="•"/>
            </a:pPr>
            <a:r>
              <a:rPr lang="en-US" dirty="0"/>
              <a:t>Mild pain</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sym typeface="Wingdings" pitchFamily="2" charset="2"/>
              </a:rPr>
              <a:t>Step 2: Weak opioids (codeine, dihydrocodeine, tramadol)</a:t>
            </a:r>
            <a:endParaRPr lang="en-US" dirty="0"/>
          </a:p>
          <a:p>
            <a:pPr marL="628650" lvl="1" indent="-171450">
              <a:buFont typeface="Arial" panose="020B0604020202020204" pitchFamily="34" charset="0"/>
              <a:buChar char="•"/>
            </a:pPr>
            <a:r>
              <a:rPr lang="en-GB" dirty="0"/>
              <a:t>Regular Paracetamol, +/- NSAID, +/- Adjuvant</a:t>
            </a:r>
            <a:endParaRPr lang="en-US" dirty="0"/>
          </a:p>
          <a:p>
            <a:pPr marL="628650" lvl="1" indent="-171450">
              <a:buFont typeface="Arial" panose="020B0604020202020204" pitchFamily="34" charset="0"/>
              <a:buChar char="•"/>
            </a:pPr>
            <a:r>
              <a:rPr lang="en-US" dirty="0"/>
              <a:t>Moderate pain</a:t>
            </a:r>
            <a:r>
              <a:rPr lang="en-US" dirty="0">
                <a:sym typeface="Wingdings" pitchFamily="2" charset="2"/>
              </a:rPr>
              <a:t> </a:t>
            </a:r>
          </a:p>
          <a:p>
            <a:pPr marL="171450" lvl="0" indent="-171450">
              <a:buFont typeface="Arial" panose="020B0604020202020204" pitchFamily="34" charset="0"/>
              <a:buChar char="•"/>
            </a:pPr>
            <a:r>
              <a:rPr lang="en-US" dirty="0">
                <a:sym typeface="Wingdings" pitchFamily="2" charset="2"/>
              </a:rPr>
              <a:t>Step 3: Strong opioids (morphine, diamorphine, fentanyl, oxycodone)</a:t>
            </a:r>
          </a:p>
          <a:p>
            <a:pPr marL="628650" lvl="1" indent="-171450">
              <a:buFont typeface="Arial" panose="020B0604020202020204" pitchFamily="34" charset="0"/>
              <a:buChar char="•"/>
            </a:pPr>
            <a:r>
              <a:rPr lang="en-GB" dirty="0"/>
              <a:t>Regular Paracetamol, +/- NSAID, +/- Adjuvant</a:t>
            </a:r>
            <a:endParaRPr lang="en-US" dirty="0">
              <a:sym typeface="Wingdings" pitchFamily="2" charset="2"/>
            </a:endParaRPr>
          </a:p>
          <a:p>
            <a:pPr marL="628650" lvl="1" indent="-171450">
              <a:buFont typeface="Arial" panose="020B0604020202020204" pitchFamily="34" charset="0"/>
              <a:buChar char="•"/>
            </a:pPr>
            <a:r>
              <a:rPr lang="en-US" dirty="0">
                <a:sym typeface="Wingdings" pitchFamily="2" charset="2"/>
              </a:rPr>
              <a:t>Severe pain</a:t>
            </a:r>
          </a:p>
        </p:txBody>
      </p:sp>
      <p:sp>
        <p:nvSpPr>
          <p:cNvPr id="4" name="Slide Number Placeholder 3"/>
          <p:cNvSpPr>
            <a:spLocks noGrp="1"/>
          </p:cNvSpPr>
          <p:nvPr>
            <p:ph type="sldNum" sz="quarter" idx="5"/>
          </p:nvPr>
        </p:nvSpPr>
        <p:spPr/>
        <p:txBody>
          <a:bodyPr/>
          <a:lstStyle/>
          <a:p>
            <a:pPr>
              <a:defRPr/>
            </a:pPr>
            <a:fld id="{848A81FB-957B-48BF-BEB6-86426F8B0808}" type="slidenum">
              <a:rPr lang="en-GB" smtClean="0"/>
              <a:pPr>
                <a:defRPr/>
              </a:pPr>
              <a:t>15</a:t>
            </a:fld>
            <a:endParaRPr lang="en-GB"/>
          </a:p>
        </p:txBody>
      </p:sp>
    </p:spTree>
    <p:extLst>
      <p:ext uri="{BB962C8B-B14F-4D97-AF65-F5344CB8AC3E}">
        <p14:creationId xmlns:p14="http://schemas.microsoft.com/office/powerpoint/2010/main" val="2912193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Neuropathic pain agents – </a:t>
            </a:r>
            <a:r>
              <a:rPr lang="en-US" dirty="0" err="1"/>
              <a:t>eg.</a:t>
            </a:r>
            <a:r>
              <a:rPr lang="en-US" dirty="0"/>
              <a:t> TCA (</a:t>
            </a:r>
            <a:r>
              <a:rPr lang="en-US" dirty="0" err="1"/>
              <a:t>eg.</a:t>
            </a:r>
            <a:r>
              <a:rPr lang="en-US" dirty="0"/>
              <a:t> amitriptyline); antiepileptics (</a:t>
            </a:r>
            <a:r>
              <a:rPr lang="en-US" dirty="0" err="1"/>
              <a:t>eg.</a:t>
            </a:r>
            <a:r>
              <a:rPr lang="en-US" dirty="0"/>
              <a:t> pregabalin/ gabapentin)</a:t>
            </a:r>
          </a:p>
        </p:txBody>
      </p:sp>
      <p:sp>
        <p:nvSpPr>
          <p:cNvPr id="4" name="Slide Number Placeholder 3"/>
          <p:cNvSpPr>
            <a:spLocks noGrp="1"/>
          </p:cNvSpPr>
          <p:nvPr>
            <p:ph type="sldNum" sz="quarter" idx="5"/>
          </p:nvPr>
        </p:nvSpPr>
        <p:spPr/>
        <p:txBody>
          <a:bodyPr/>
          <a:lstStyle/>
          <a:p>
            <a:pPr>
              <a:defRPr/>
            </a:pPr>
            <a:fld id="{848A81FB-957B-48BF-BEB6-86426F8B0808}" type="slidenum">
              <a:rPr lang="en-GB" smtClean="0"/>
              <a:pPr>
                <a:defRPr/>
              </a:pPr>
              <a:t>16</a:t>
            </a:fld>
            <a:endParaRPr lang="en-GB"/>
          </a:p>
        </p:txBody>
      </p:sp>
    </p:spTree>
    <p:extLst>
      <p:ext uri="{BB962C8B-B14F-4D97-AF65-F5344CB8AC3E}">
        <p14:creationId xmlns:p14="http://schemas.microsoft.com/office/powerpoint/2010/main" val="946212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Side effects such as: </a:t>
            </a:r>
            <a:r>
              <a:rPr lang="en-US" dirty="0" err="1"/>
              <a:t>n&amp;v</a:t>
            </a:r>
            <a:r>
              <a:rPr lang="en-US" dirty="0"/>
              <a:t>, constipation, drowsiness, respiratory depression</a:t>
            </a:r>
          </a:p>
        </p:txBody>
      </p:sp>
      <p:sp>
        <p:nvSpPr>
          <p:cNvPr id="4" name="Slide Number Placeholder 3"/>
          <p:cNvSpPr>
            <a:spLocks noGrp="1"/>
          </p:cNvSpPr>
          <p:nvPr>
            <p:ph type="sldNum" sz="quarter" idx="5"/>
          </p:nvPr>
        </p:nvSpPr>
        <p:spPr/>
        <p:txBody>
          <a:bodyPr/>
          <a:lstStyle/>
          <a:p>
            <a:pPr>
              <a:defRPr/>
            </a:pPr>
            <a:fld id="{848A81FB-957B-48BF-BEB6-86426F8B0808}" type="slidenum">
              <a:rPr lang="en-GB" smtClean="0"/>
              <a:pPr>
                <a:defRPr/>
              </a:pPr>
              <a:t>17</a:t>
            </a:fld>
            <a:endParaRPr lang="en-GB"/>
          </a:p>
        </p:txBody>
      </p:sp>
    </p:spTree>
    <p:extLst>
      <p:ext uri="{BB962C8B-B14F-4D97-AF65-F5344CB8AC3E}">
        <p14:creationId xmlns:p14="http://schemas.microsoft.com/office/powerpoint/2010/main" val="39981359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48A81FB-957B-48BF-BEB6-86426F8B0808}" type="slidenum">
              <a:rPr lang="en-GB" smtClean="0"/>
              <a:pPr>
                <a:defRPr/>
              </a:pPr>
              <a:t>18</a:t>
            </a:fld>
            <a:endParaRPr lang="en-GB"/>
          </a:p>
        </p:txBody>
      </p:sp>
    </p:spTree>
    <p:extLst>
      <p:ext uri="{BB962C8B-B14F-4D97-AF65-F5344CB8AC3E}">
        <p14:creationId xmlns:p14="http://schemas.microsoft.com/office/powerpoint/2010/main" val="7741814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0" i="0" dirty="0">
                <a:solidFill>
                  <a:srgbClr val="202124"/>
                </a:solidFill>
                <a:effectLst/>
                <a:latin typeface="Google Sans"/>
              </a:rPr>
              <a:t>Breakthrough pain is </a:t>
            </a:r>
            <a:r>
              <a:rPr lang="en-GB" b="0" i="0" dirty="0">
                <a:solidFill>
                  <a:srgbClr val="040C28"/>
                </a:solidFill>
                <a:effectLst/>
                <a:latin typeface="Google Sans"/>
              </a:rPr>
              <a:t>a flare of pain that might happen even though you are taking pain medication (modified release preparations).</a:t>
            </a:r>
            <a:r>
              <a:rPr lang="en-GB" b="0" i="0" dirty="0">
                <a:solidFill>
                  <a:srgbClr val="202124"/>
                </a:solidFill>
                <a:effectLst/>
                <a:latin typeface="Google Sans"/>
              </a:rPr>
              <a:t> The pain “breaks through” the pain relief you get from the regular pain medicine. It usually cannot be predicted.</a:t>
            </a:r>
            <a:endParaRPr lang="en-US" dirty="0"/>
          </a:p>
        </p:txBody>
      </p:sp>
      <p:sp>
        <p:nvSpPr>
          <p:cNvPr id="4" name="Slide Number Placeholder 3"/>
          <p:cNvSpPr>
            <a:spLocks noGrp="1"/>
          </p:cNvSpPr>
          <p:nvPr>
            <p:ph type="sldNum" sz="quarter" idx="5"/>
          </p:nvPr>
        </p:nvSpPr>
        <p:spPr/>
        <p:txBody>
          <a:bodyPr/>
          <a:lstStyle/>
          <a:p>
            <a:pPr>
              <a:defRPr/>
            </a:pPr>
            <a:fld id="{848A81FB-957B-48BF-BEB6-86426F8B0808}" type="slidenum">
              <a:rPr lang="en-GB" smtClean="0"/>
              <a:pPr>
                <a:defRPr/>
              </a:pPr>
              <a:t>19</a:t>
            </a:fld>
            <a:endParaRPr lang="en-GB"/>
          </a:p>
        </p:txBody>
      </p:sp>
    </p:spTree>
    <p:extLst>
      <p:ext uri="{BB962C8B-B14F-4D97-AF65-F5344CB8AC3E}">
        <p14:creationId xmlns:p14="http://schemas.microsoft.com/office/powerpoint/2010/main" val="41742344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48A81FB-957B-48BF-BEB6-86426F8B0808}" type="slidenum">
              <a:rPr lang="en-GB" smtClean="0"/>
              <a:pPr>
                <a:defRPr/>
              </a:pPr>
              <a:t>20</a:t>
            </a:fld>
            <a:endParaRPr lang="en-GB"/>
          </a:p>
        </p:txBody>
      </p:sp>
    </p:spTree>
    <p:extLst>
      <p:ext uri="{BB962C8B-B14F-4D97-AF65-F5344CB8AC3E}">
        <p14:creationId xmlns:p14="http://schemas.microsoft.com/office/powerpoint/2010/main" val="36842518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GB" dirty="0"/>
              <a:t>Total dose = (10mg x 6 = 60mg) +( 6x5mg= 30mg) = 90mg daily. Divided into a BD MR preparation = 45mg BD</a:t>
            </a:r>
          </a:p>
          <a:p>
            <a:pPr marL="228600" indent="-228600">
              <a:buAutoNum type="arabicParenR"/>
            </a:pPr>
            <a:r>
              <a:rPr lang="en-GB" dirty="0"/>
              <a:t>1/6 of 90mg = 15mg 4-6 hourly PRN</a:t>
            </a:r>
          </a:p>
        </p:txBody>
      </p:sp>
      <p:sp>
        <p:nvSpPr>
          <p:cNvPr id="4" name="Slide Number Placeholder 3"/>
          <p:cNvSpPr>
            <a:spLocks noGrp="1"/>
          </p:cNvSpPr>
          <p:nvPr>
            <p:ph type="sldNum" sz="quarter" idx="5"/>
          </p:nvPr>
        </p:nvSpPr>
        <p:spPr/>
        <p:txBody>
          <a:bodyPr/>
          <a:lstStyle/>
          <a:p>
            <a:pPr>
              <a:defRPr/>
            </a:pPr>
            <a:fld id="{848A81FB-957B-48BF-BEB6-86426F8B0808}" type="slidenum">
              <a:rPr lang="en-GB" smtClean="0"/>
              <a:pPr>
                <a:defRPr/>
              </a:pPr>
              <a:t>21</a:t>
            </a:fld>
            <a:endParaRPr lang="en-GB"/>
          </a:p>
        </p:txBody>
      </p:sp>
    </p:spTree>
    <p:extLst>
      <p:ext uri="{BB962C8B-B14F-4D97-AF65-F5344CB8AC3E}">
        <p14:creationId xmlns:p14="http://schemas.microsoft.com/office/powerpoint/2010/main" val="29940439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48A81FB-957B-48BF-BEB6-86426F8B0808}" type="slidenum">
              <a:rPr lang="en-GB" smtClean="0"/>
              <a:pPr>
                <a:defRPr/>
              </a:pPr>
              <a:t>22</a:t>
            </a:fld>
            <a:endParaRPr lang="en-GB"/>
          </a:p>
        </p:txBody>
      </p:sp>
    </p:spTree>
    <p:extLst>
      <p:ext uri="{BB962C8B-B14F-4D97-AF65-F5344CB8AC3E}">
        <p14:creationId xmlns:p14="http://schemas.microsoft.com/office/powerpoint/2010/main" val="29968226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48A81FB-957B-48BF-BEB6-86426F8B0808}" type="slidenum">
              <a:rPr lang="en-GB" smtClean="0"/>
              <a:pPr>
                <a:defRPr/>
              </a:pPr>
              <a:t>23</a:t>
            </a:fld>
            <a:endParaRPr lang="en-GB"/>
          </a:p>
        </p:txBody>
      </p:sp>
    </p:spTree>
    <p:extLst>
      <p:ext uri="{BB962C8B-B14F-4D97-AF65-F5344CB8AC3E}">
        <p14:creationId xmlns:p14="http://schemas.microsoft.com/office/powerpoint/2010/main" val="2125722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333333"/>
                </a:solidFill>
                <a:effectLst/>
                <a:latin typeface="Open Sans" panose="020B0604020202020204" pitchFamily="34" charset="0"/>
              </a:rPr>
              <a:t>The Human Medicines Regulations 2012 (the “Regulations”) is the main legislation in the UK covering the manufacture, importation, distribution, advertising, labelling, sale and supply of medical products for human use and pharmacovigilance (the monitoring of the effect and safety of medical drugs after they have been licensed for use).</a:t>
            </a:r>
          </a:p>
          <a:p>
            <a:endParaRPr lang="en-US" dirty="0"/>
          </a:p>
        </p:txBody>
      </p:sp>
      <p:sp>
        <p:nvSpPr>
          <p:cNvPr id="4" name="Slide Number Placeholder 3"/>
          <p:cNvSpPr>
            <a:spLocks noGrp="1"/>
          </p:cNvSpPr>
          <p:nvPr>
            <p:ph type="sldNum" sz="quarter" idx="5"/>
          </p:nvPr>
        </p:nvSpPr>
        <p:spPr/>
        <p:txBody>
          <a:bodyPr/>
          <a:lstStyle/>
          <a:p>
            <a:pPr>
              <a:defRPr/>
            </a:pPr>
            <a:fld id="{848A81FB-957B-48BF-BEB6-86426F8B0808}" type="slidenum">
              <a:rPr lang="en-GB" smtClean="0"/>
              <a:pPr>
                <a:defRPr/>
              </a:pPr>
              <a:t>5</a:t>
            </a:fld>
            <a:endParaRPr lang="en-GB"/>
          </a:p>
        </p:txBody>
      </p:sp>
    </p:spTree>
    <p:extLst>
      <p:ext uri="{BB962C8B-B14F-4D97-AF65-F5344CB8AC3E}">
        <p14:creationId xmlns:p14="http://schemas.microsoft.com/office/powerpoint/2010/main" val="2619611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just" eaLnBrk="1" hangingPunct="1">
              <a:lnSpc>
                <a:spcPct val="90000"/>
              </a:lnSpc>
              <a:buFont typeface="Arial" panose="020B0604020202020204" pitchFamily="34" charset="0"/>
              <a:buChar char="•"/>
            </a:pPr>
            <a:r>
              <a:rPr lang="en-US" altLang="en-US" sz="1200" dirty="0"/>
              <a:t>A syringe driver pushes the plunger of a syringe forward at an accurately controlled rate</a:t>
            </a:r>
          </a:p>
          <a:p>
            <a:pPr marL="342900" indent="-342900" algn="just" eaLnBrk="1" hangingPunct="1">
              <a:lnSpc>
                <a:spcPct val="90000"/>
              </a:lnSpc>
              <a:buFont typeface="Arial" panose="020B0604020202020204" pitchFamily="34" charset="0"/>
              <a:buChar char="•"/>
            </a:pPr>
            <a:r>
              <a:rPr lang="en-US" altLang="en-US" sz="1200" dirty="0"/>
              <a:t>For most syringe pumps the rate is set according to the volume of solution injected per hour (</a:t>
            </a:r>
            <a:r>
              <a:rPr lang="en-US" altLang="en-US" sz="1200" dirty="0" err="1"/>
              <a:t>ie</a:t>
            </a:r>
            <a:r>
              <a:rPr lang="en-US" altLang="en-US" sz="1200" dirty="0"/>
              <a:t> in ml per hour)</a:t>
            </a:r>
          </a:p>
          <a:p>
            <a:pPr marL="342900" indent="-342900" algn="just" eaLnBrk="1" hangingPunct="1">
              <a:lnSpc>
                <a:spcPct val="90000"/>
              </a:lnSpc>
              <a:buFont typeface="Arial" panose="020B0604020202020204" pitchFamily="34" charset="0"/>
              <a:buChar char="•"/>
            </a:pPr>
            <a:r>
              <a:rPr lang="en-US" altLang="en-US" sz="1200" dirty="0"/>
              <a:t>For some drivers the rate is set according to the distance travelled by the plunger in mm per hour (or mm per 24 hour)</a:t>
            </a:r>
          </a:p>
          <a:p>
            <a:pPr marL="342900" indent="-342900" algn="just" eaLnBrk="1" hangingPunct="1">
              <a:lnSpc>
                <a:spcPct val="90000"/>
              </a:lnSpc>
              <a:buFont typeface="Arial" panose="020B0604020202020204" pitchFamily="34" charset="0"/>
              <a:buChar char="•"/>
            </a:pPr>
            <a:r>
              <a:rPr lang="en-US" altLang="en-US" sz="1200" dirty="0"/>
              <a:t>If the rate is to be set in mm, the volume administered depends on the diameter of the syringe barrel as well as the rate setting.  Different makes of syringe may have different barrel sizes.  It is essential that the brand is specified and the stroke length is measured with a ruler (often syringe drivers travel 48mm in 24hours)</a:t>
            </a:r>
          </a:p>
          <a:p>
            <a:pPr marL="342900" indent="-342900" algn="just" eaLnBrk="1" hangingPunct="1">
              <a:lnSpc>
                <a:spcPct val="90000"/>
              </a:lnSpc>
              <a:buFont typeface="Arial" panose="020B0604020202020204" pitchFamily="34" charset="0"/>
              <a:buChar char="•"/>
            </a:pPr>
            <a:r>
              <a:rPr lang="en-US" altLang="en-US" sz="1200" dirty="0"/>
              <a:t>Syringe driver is often used to administer drugs over 24 hours</a:t>
            </a:r>
          </a:p>
          <a:p>
            <a:endParaRPr lang="en-US" dirty="0"/>
          </a:p>
        </p:txBody>
      </p:sp>
      <p:sp>
        <p:nvSpPr>
          <p:cNvPr id="4" name="Slide Number Placeholder 3"/>
          <p:cNvSpPr>
            <a:spLocks noGrp="1"/>
          </p:cNvSpPr>
          <p:nvPr>
            <p:ph type="sldNum" sz="quarter" idx="5"/>
          </p:nvPr>
        </p:nvSpPr>
        <p:spPr/>
        <p:txBody>
          <a:bodyPr/>
          <a:lstStyle/>
          <a:p>
            <a:pPr>
              <a:defRPr/>
            </a:pPr>
            <a:fld id="{848A81FB-957B-48BF-BEB6-86426F8B0808}" type="slidenum">
              <a:rPr lang="en-GB" smtClean="0"/>
              <a:pPr>
                <a:defRPr/>
              </a:pPr>
              <a:t>24</a:t>
            </a:fld>
            <a:endParaRPr lang="en-GB"/>
          </a:p>
        </p:txBody>
      </p:sp>
    </p:spTree>
    <p:extLst>
      <p:ext uri="{BB962C8B-B14F-4D97-AF65-F5344CB8AC3E}">
        <p14:creationId xmlns:p14="http://schemas.microsoft.com/office/powerpoint/2010/main" val="2034616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848A81FB-957B-48BF-BEB6-86426F8B0808}" type="slidenum">
              <a:rPr lang="en-GB" smtClean="0"/>
              <a:pPr>
                <a:defRPr/>
              </a:pPr>
              <a:t>25</a:t>
            </a:fld>
            <a:endParaRPr lang="en-GB"/>
          </a:p>
        </p:txBody>
      </p:sp>
    </p:spTree>
    <p:extLst>
      <p:ext uri="{BB962C8B-B14F-4D97-AF65-F5344CB8AC3E}">
        <p14:creationId xmlns:p14="http://schemas.microsoft.com/office/powerpoint/2010/main" val="37773337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48A81FB-957B-48BF-BEB6-86426F8B0808}" type="slidenum">
              <a:rPr lang="en-GB" smtClean="0"/>
              <a:pPr>
                <a:defRPr/>
              </a:pPr>
              <a:t>26</a:t>
            </a:fld>
            <a:endParaRPr lang="en-GB"/>
          </a:p>
        </p:txBody>
      </p:sp>
    </p:spTree>
    <p:extLst>
      <p:ext uri="{BB962C8B-B14F-4D97-AF65-F5344CB8AC3E}">
        <p14:creationId xmlns:p14="http://schemas.microsoft.com/office/powerpoint/2010/main" val="31965261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Separate PDF – table can be found within Bart’s Health </a:t>
            </a:r>
            <a:r>
              <a:rPr lang="en-GB" dirty="0"/>
              <a:t>ACUTE PAIN MANAGEMENT IN ADULT PATIENTS clinical</a:t>
            </a:r>
            <a:r>
              <a:rPr lang="en-GB" baseline="0" dirty="0"/>
              <a:t> guideline</a:t>
            </a:r>
            <a:endParaRPr lang="en-US" b="0" dirty="0"/>
          </a:p>
        </p:txBody>
      </p:sp>
      <p:sp>
        <p:nvSpPr>
          <p:cNvPr id="4" name="Slide Number Placeholder 3"/>
          <p:cNvSpPr>
            <a:spLocks noGrp="1"/>
          </p:cNvSpPr>
          <p:nvPr>
            <p:ph type="sldNum" sz="quarter" idx="5"/>
          </p:nvPr>
        </p:nvSpPr>
        <p:spPr/>
        <p:txBody>
          <a:bodyPr/>
          <a:lstStyle/>
          <a:p>
            <a:pPr>
              <a:defRPr/>
            </a:pPr>
            <a:fld id="{848A81FB-957B-48BF-BEB6-86426F8B0808}" type="slidenum">
              <a:rPr lang="en-GB" smtClean="0"/>
              <a:pPr>
                <a:defRPr/>
              </a:pPr>
              <a:t>27</a:t>
            </a:fld>
            <a:endParaRPr lang="en-GB"/>
          </a:p>
        </p:txBody>
      </p:sp>
    </p:spTree>
    <p:extLst>
      <p:ext uri="{BB962C8B-B14F-4D97-AF65-F5344CB8AC3E}">
        <p14:creationId xmlns:p14="http://schemas.microsoft.com/office/powerpoint/2010/main" val="31453722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48A81FB-957B-48BF-BEB6-86426F8B0808}" type="slidenum">
              <a:rPr lang="en-GB" smtClean="0"/>
              <a:pPr>
                <a:defRPr/>
              </a:pPr>
              <a:t>28</a:t>
            </a:fld>
            <a:endParaRPr lang="en-GB"/>
          </a:p>
        </p:txBody>
      </p:sp>
    </p:spTree>
    <p:extLst>
      <p:ext uri="{BB962C8B-B14F-4D97-AF65-F5344CB8AC3E}">
        <p14:creationId xmlns:p14="http://schemas.microsoft.com/office/powerpoint/2010/main" val="23338287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24819" eaLnBrk="1" hangingPunct="1"/>
            <a:r>
              <a:rPr lang="en-GB" altLang="en-US" dirty="0">
                <a:ea typeface="ＭＳ Ｐゴシック" pitchFamily="34" charset="-128"/>
              </a:rPr>
              <a:t>What is naloxone, when would you need to use it ?? </a:t>
            </a:r>
          </a:p>
          <a:p>
            <a:pPr marL="171450" indent="-171450" defTabSz="824819" eaLnBrk="1" hangingPunct="1">
              <a:buFont typeface="Arial" panose="020B0604020202020204" pitchFamily="34" charset="0"/>
              <a:buChar char="•"/>
            </a:pPr>
            <a:r>
              <a:rPr lang="en-GB" altLang="en-US" dirty="0">
                <a:ea typeface="ＭＳ Ｐゴシック" pitchFamily="34" charset="-128"/>
              </a:rPr>
              <a:t>Alert was issued to offer support to minimise the risk of distress and death from inappropriate doses of naloxone (Oct 2015)</a:t>
            </a:r>
          </a:p>
          <a:p>
            <a:pPr marL="171450" indent="-171450" defTabSz="824819" eaLnBrk="1" hangingPunct="1">
              <a:buFont typeface="Arial" panose="020B0604020202020204" pitchFamily="34" charset="0"/>
              <a:buChar char="•"/>
            </a:pPr>
            <a:r>
              <a:rPr lang="en-GB" altLang="en-US" dirty="0">
                <a:ea typeface="ＭＳ Ｐゴシック" pitchFamily="34" charset="-128"/>
              </a:rPr>
              <a:t>Highlighted the use of resources that had been developed to be used to inform best practice and minimise risk</a:t>
            </a:r>
          </a:p>
          <a:p>
            <a:pPr marL="0" indent="0" defTabSz="824819" eaLnBrk="1" hangingPunct="1">
              <a:buFont typeface="Arial" panose="020B0604020202020204" pitchFamily="34" charset="0"/>
              <a:buNone/>
            </a:pPr>
            <a:endParaRPr lang="en-GB" altLang="en-US" dirty="0">
              <a:ea typeface="ＭＳ Ｐゴシック" pitchFamily="34" charset="-128"/>
            </a:endParaRPr>
          </a:p>
          <a:p>
            <a:pPr marL="0" indent="0" defTabSz="824819" eaLnBrk="1" hangingPunct="1">
              <a:buFont typeface="Arial" panose="020B0604020202020204" pitchFamily="34" charset="0"/>
              <a:buNone/>
            </a:pPr>
            <a:r>
              <a:rPr lang="en-GB" altLang="en-US" dirty="0">
                <a:ea typeface="ＭＳ Ｐゴシック" pitchFamily="34" charset="-128"/>
              </a:rPr>
              <a:t>Dosing:</a:t>
            </a:r>
          </a:p>
          <a:p>
            <a:pPr marL="171450" indent="-171450" defTabSz="824819" eaLnBrk="1" hangingPunct="1">
              <a:buFont typeface="Arial" panose="020B0604020202020204" pitchFamily="34" charset="0"/>
              <a:buChar char="•"/>
            </a:pPr>
            <a:r>
              <a:rPr lang="en-GB" altLang="en-US" dirty="0">
                <a:ea typeface="ＭＳ Ｐゴシック" pitchFamily="34" charset="-128"/>
              </a:rPr>
              <a:t>Higher initial dose regimens are used in emergency situations IV or IM 400mcg initially</a:t>
            </a:r>
          </a:p>
          <a:p>
            <a:pPr marL="171450" indent="-171450" defTabSz="824819" eaLnBrk="1" hangingPunct="1">
              <a:buFont typeface="Arial" panose="020B0604020202020204" pitchFamily="34" charset="0"/>
              <a:buChar char="•"/>
            </a:pPr>
            <a:r>
              <a:rPr lang="en-GB" altLang="en-US" dirty="0">
                <a:ea typeface="ＭＳ Ｐゴシック" pitchFamily="34" charset="-128"/>
              </a:rPr>
              <a:t>Lower initial dose regimens are used in the context of long-term opioid therapy including palliative care: slow IV injection IV naloxone 100-200mcg STAT</a:t>
            </a:r>
          </a:p>
        </p:txBody>
      </p:sp>
      <p:sp>
        <p:nvSpPr>
          <p:cNvPr id="4" name="Slide Number Placeholder 3"/>
          <p:cNvSpPr>
            <a:spLocks noGrp="1"/>
          </p:cNvSpPr>
          <p:nvPr>
            <p:ph type="sldNum" sz="quarter" idx="5"/>
          </p:nvPr>
        </p:nvSpPr>
        <p:spPr/>
        <p:txBody>
          <a:bodyPr/>
          <a:lstStyle/>
          <a:p>
            <a:pPr>
              <a:defRPr/>
            </a:pPr>
            <a:fld id="{848A81FB-957B-48BF-BEB6-86426F8B0808}" type="slidenum">
              <a:rPr lang="en-GB" smtClean="0"/>
              <a:pPr>
                <a:defRPr/>
              </a:pPr>
              <a:t>29</a:t>
            </a:fld>
            <a:endParaRPr lang="en-GB"/>
          </a:p>
        </p:txBody>
      </p:sp>
    </p:spTree>
    <p:extLst>
      <p:ext uri="{BB962C8B-B14F-4D97-AF65-F5344CB8AC3E}">
        <p14:creationId xmlns:p14="http://schemas.microsoft.com/office/powerpoint/2010/main" val="33849132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24819" eaLnBrk="1" hangingPunct="1"/>
            <a:r>
              <a:rPr lang="en-GB" altLang="en-US" dirty="0">
                <a:ea typeface="ＭＳ Ｐゴシック" pitchFamily="34" charset="-128"/>
              </a:rPr>
              <a:t>Higher initial dose regimens are used in emergency situations IV or IM 400mcg initially</a:t>
            </a:r>
          </a:p>
          <a:p>
            <a:pPr defTabSz="824819" eaLnBrk="1" hangingPunct="1"/>
            <a:r>
              <a:rPr lang="en-GB" altLang="en-US" dirty="0">
                <a:ea typeface="ＭＳ Ｐゴシック" pitchFamily="34" charset="-128"/>
              </a:rPr>
              <a:t>Lower initial dose regimens are used in the context of long-term opioid therapy including palliative care: slow IV injection IV naloxone 100-200mcg STAT</a:t>
            </a:r>
          </a:p>
          <a:p>
            <a:pPr defTabSz="824819" eaLnBrk="1" hangingPunct="1"/>
            <a:r>
              <a:rPr lang="en-GB" altLang="en-US" dirty="0">
                <a:ea typeface="ＭＳ Ｐゴシック" pitchFamily="34" charset="-128"/>
              </a:rPr>
              <a:t>Restrict use to severe </a:t>
            </a:r>
            <a:r>
              <a:rPr lang="en-GB" altLang="en-US" dirty="0" err="1">
                <a:ea typeface="ＭＳ Ｐゴシック" pitchFamily="34" charset="-128"/>
              </a:rPr>
              <a:t>resp</a:t>
            </a:r>
            <a:r>
              <a:rPr lang="en-GB" altLang="en-US" dirty="0">
                <a:ea typeface="ＭＳ Ｐゴシック" pitchFamily="34" charset="-128"/>
              </a:rPr>
              <a:t> depression RR &lt; 8/ min</a:t>
            </a:r>
          </a:p>
        </p:txBody>
      </p:sp>
      <p:sp>
        <p:nvSpPr>
          <p:cNvPr id="4" name="Slide Number Placeholder 3"/>
          <p:cNvSpPr>
            <a:spLocks noGrp="1"/>
          </p:cNvSpPr>
          <p:nvPr>
            <p:ph type="sldNum" sz="quarter" idx="5"/>
          </p:nvPr>
        </p:nvSpPr>
        <p:spPr/>
        <p:txBody>
          <a:bodyPr/>
          <a:lstStyle/>
          <a:p>
            <a:pPr>
              <a:defRPr/>
            </a:pPr>
            <a:fld id="{848A81FB-957B-48BF-BEB6-86426F8B0808}" type="slidenum">
              <a:rPr lang="en-GB" smtClean="0"/>
              <a:pPr>
                <a:defRPr/>
              </a:pPr>
              <a:t>30</a:t>
            </a:fld>
            <a:endParaRPr lang="en-GB"/>
          </a:p>
        </p:txBody>
      </p:sp>
    </p:spTree>
    <p:extLst>
      <p:ext uri="{BB962C8B-B14F-4D97-AF65-F5344CB8AC3E}">
        <p14:creationId xmlns:p14="http://schemas.microsoft.com/office/powerpoint/2010/main" val="32735111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GB" dirty="0"/>
              <a:t>Bart’s Health ACUTE PAIN MANAGEMENT IN ADULT PATIENTS clinical</a:t>
            </a:r>
            <a:r>
              <a:rPr lang="en-GB" baseline="0" dirty="0"/>
              <a:t> guideline</a:t>
            </a:r>
            <a:r>
              <a:rPr lang="en-US" b="0" baseline="0" dirty="0"/>
              <a:t> - </a:t>
            </a:r>
            <a:r>
              <a:rPr lang="en-GB" baseline="0" dirty="0"/>
              <a:t>figure 3.3g</a:t>
            </a:r>
            <a:endParaRPr lang="en-GB" dirty="0"/>
          </a:p>
        </p:txBody>
      </p:sp>
      <p:sp>
        <p:nvSpPr>
          <p:cNvPr id="4" name="Slide Number Placeholder 3"/>
          <p:cNvSpPr>
            <a:spLocks noGrp="1"/>
          </p:cNvSpPr>
          <p:nvPr>
            <p:ph type="sldNum" sz="quarter" idx="10"/>
          </p:nvPr>
        </p:nvSpPr>
        <p:spPr/>
        <p:txBody>
          <a:bodyPr/>
          <a:lstStyle/>
          <a:p>
            <a:pPr>
              <a:defRPr/>
            </a:pPr>
            <a:fld id="{848A81FB-957B-48BF-BEB6-86426F8B0808}" type="slidenum">
              <a:rPr lang="en-GB" smtClean="0"/>
              <a:pPr>
                <a:defRPr/>
              </a:pPr>
              <a:t>31</a:t>
            </a:fld>
            <a:endParaRPr lang="en-GB"/>
          </a:p>
        </p:txBody>
      </p:sp>
    </p:spTree>
    <p:extLst>
      <p:ext uri="{BB962C8B-B14F-4D97-AF65-F5344CB8AC3E}">
        <p14:creationId xmlns:p14="http://schemas.microsoft.com/office/powerpoint/2010/main" val="38308204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Refer</a:t>
            </a:r>
            <a:r>
              <a:rPr lang="en-US" b="0" baseline="0" dirty="0"/>
              <a:t> to case study answers – separate word document – for answers</a:t>
            </a:r>
            <a:endParaRPr lang="en-US" b="0" dirty="0"/>
          </a:p>
        </p:txBody>
      </p:sp>
      <p:sp>
        <p:nvSpPr>
          <p:cNvPr id="4" name="Slide Number Placeholder 3"/>
          <p:cNvSpPr>
            <a:spLocks noGrp="1"/>
          </p:cNvSpPr>
          <p:nvPr>
            <p:ph type="sldNum" sz="quarter" idx="5"/>
          </p:nvPr>
        </p:nvSpPr>
        <p:spPr/>
        <p:txBody>
          <a:bodyPr/>
          <a:lstStyle/>
          <a:p>
            <a:pPr>
              <a:defRPr/>
            </a:pPr>
            <a:fld id="{848A81FB-957B-48BF-BEB6-86426F8B0808}" type="slidenum">
              <a:rPr lang="en-GB" smtClean="0"/>
              <a:pPr>
                <a:defRPr/>
              </a:pPr>
              <a:t>32</a:t>
            </a:fld>
            <a:endParaRPr lang="en-GB"/>
          </a:p>
        </p:txBody>
      </p:sp>
    </p:spTree>
    <p:extLst>
      <p:ext uri="{BB962C8B-B14F-4D97-AF65-F5344CB8AC3E}">
        <p14:creationId xmlns:p14="http://schemas.microsoft.com/office/powerpoint/2010/main" val="31453722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48A81FB-957B-48BF-BEB6-86426F8B0808}" type="slidenum">
              <a:rPr lang="en-GB" smtClean="0"/>
              <a:pPr>
                <a:defRPr/>
              </a:pPr>
              <a:t>35</a:t>
            </a:fld>
            <a:endParaRPr lang="en-GB"/>
          </a:p>
        </p:txBody>
      </p:sp>
    </p:spTree>
    <p:extLst>
      <p:ext uri="{BB962C8B-B14F-4D97-AF65-F5344CB8AC3E}">
        <p14:creationId xmlns:p14="http://schemas.microsoft.com/office/powerpoint/2010/main" val="960499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 = Controlled Drug</a:t>
            </a:r>
          </a:p>
          <a:p>
            <a:r>
              <a:rPr lang="en-US" dirty="0" err="1"/>
              <a:t>Lic</a:t>
            </a:r>
            <a:r>
              <a:rPr lang="en-US" dirty="0"/>
              <a:t>= </a:t>
            </a:r>
            <a:r>
              <a:rPr lang="en-US" dirty="0" err="1"/>
              <a:t>Licence</a:t>
            </a:r>
            <a:endParaRPr lang="en-US" dirty="0"/>
          </a:p>
          <a:p>
            <a:r>
              <a:rPr lang="en-US" dirty="0"/>
              <a:t>POM = Prescription only Medication</a:t>
            </a:r>
          </a:p>
          <a:p>
            <a:r>
              <a:rPr lang="en-US" dirty="0"/>
              <a:t>Benz= </a:t>
            </a:r>
            <a:r>
              <a:rPr lang="en-US" dirty="0" err="1"/>
              <a:t>Benzodiazapine</a:t>
            </a:r>
            <a:endParaRPr lang="en-US" dirty="0"/>
          </a:p>
          <a:p>
            <a:r>
              <a:rPr lang="en-US" dirty="0" err="1"/>
              <a:t>Anab</a:t>
            </a:r>
            <a:r>
              <a:rPr lang="en-US" dirty="0"/>
              <a:t> = Anabolic</a:t>
            </a:r>
          </a:p>
          <a:p>
            <a:r>
              <a:rPr lang="en-US" dirty="0"/>
              <a:t>INV = invoice</a:t>
            </a:r>
          </a:p>
          <a:p>
            <a:r>
              <a:rPr lang="en-US" dirty="0"/>
              <a:t>P = Pharmacy only</a:t>
            </a:r>
          </a:p>
        </p:txBody>
      </p:sp>
      <p:sp>
        <p:nvSpPr>
          <p:cNvPr id="4" name="Slide Number Placeholder 3"/>
          <p:cNvSpPr>
            <a:spLocks noGrp="1"/>
          </p:cNvSpPr>
          <p:nvPr>
            <p:ph type="sldNum" sz="quarter" idx="5"/>
          </p:nvPr>
        </p:nvSpPr>
        <p:spPr/>
        <p:txBody>
          <a:bodyPr/>
          <a:lstStyle/>
          <a:p>
            <a:pPr>
              <a:defRPr/>
            </a:pPr>
            <a:fld id="{848A81FB-957B-48BF-BEB6-86426F8B0808}" type="slidenum">
              <a:rPr lang="en-GB" smtClean="0"/>
              <a:pPr>
                <a:defRPr/>
              </a:pPr>
              <a:t>6</a:t>
            </a:fld>
            <a:endParaRPr lang="en-GB"/>
          </a:p>
        </p:txBody>
      </p:sp>
    </p:spTree>
    <p:extLst>
      <p:ext uri="{BB962C8B-B14F-4D97-AF65-F5344CB8AC3E}">
        <p14:creationId xmlns:p14="http://schemas.microsoft.com/office/powerpoint/2010/main" val="3600292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eaLnBrk="1" hangingPunct="1">
              <a:buFont typeface="Arial" panose="020B0604020202020204" pitchFamily="34" charset="0"/>
              <a:buChar char="•"/>
            </a:pPr>
            <a:r>
              <a:rPr lang="en-US" altLang="en-US" sz="2200" dirty="0"/>
              <a:t>Schedule 1 (Controlled Drug license)</a:t>
            </a:r>
          </a:p>
          <a:p>
            <a:pPr marL="800100" lvl="1" indent="-342900">
              <a:buFont typeface="Arial" panose="020B0604020202020204" pitchFamily="34" charset="0"/>
              <a:buChar char="•"/>
            </a:pPr>
            <a:r>
              <a:rPr lang="en-US" altLang="en-US" sz="2200" dirty="0"/>
              <a:t>Have no recognized medicinal use and include cannabis, coca leaf, lysergic acid.</a:t>
            </a:r>
          </a:p>
          <a:p>
            <a:pPr marL="800100" lvl="1" indent="-342900">
              <a:buFont typeface="Arial" panose="020B0604020202020204" pitchFamily="34" charset="0"/>
              <a:buChar char="•"/>
            </a:pPr>
            <a:endParaRPr lang="en-US" altLang="en-US" sz="2200" dirty="0"/>
          </a:p>
          <a:p>
            <a:pPr marL="342900" lvl="0" indent="-342900">
              <a:buFont typeface="Arial" panose="020B0604020202020204" pitchFamily="34" charset="0"/>
              <a:buChar char="•"/>
            </a:pPr>
            <a:r>
              <a:rPr lang="en-US" altLang="en-US" sz="2200" dirty="0"/>
              <a:t>Schedule 2 (Controlled Drugs)</a:t>
            </a:r>
          </a:p>
          <a:p>
            <a:pPr marL="800100" lvl="1" indent="-342900">
              <a:buFont typeface="Arial" panose="020B0604020202020204" pitchFamily="34" charset="0"/>
              <a:buChar char="•"/>
            </a:pPr>
            <a:r>
              <a:rPr lang="en-US" altLang="en-US" sz="2200" dirty="0"/>
              <a:t>Includes </a:t>
            </a:r>
            <a:r>
              <a:rPr lang="en-US" altLang="en-US" sz="2200" u="sng" dirty="0"/>
              <a:t>diamorphine </a:t>
            </a:r>
            <a:r>
              <a:rPr lang="en-US" altLang="en-US" sz="2200" dirty="0"/>
              <a:t>(heroin), </a:t>
            </a:r>
            <a:r>
              <a:rPr lang="en-US" altLang="en-US" sz="2200" u="sng" dirty="0"/>
              <a:t>morphine</a:t>
            </a:r>
            <a:r>
              <a:rPr lang="en-US" altLang="en-US" sz="2200" dirty="0"/>
              <a:t>, </a:t>
            </a:r>
            <a:r>
              <a:rPr lang="en-US" altLang="en-US" sz="2200" u="sng" dirty="0"/>
              <a:t>pethidine</a:t>
            </a:r>
            <a:r>
              <a:rPr lang="en-US" altLang="en-US" sz="2200" dirty="0"/>
              <a:t>, </a:t>
            </a:r>
            <a:r>
              <a:rPr lang="en-US" altLang="en-US" sz="2200" u="sng" dirty="0"/>
              <a:t>remifentanil</a:t>
            </a:r>
            <a:r>
              <a:rPr lang="en-US" altLang="en-US" sz="2200" dirty="0"/>
              <a:t>, </a:t>
            </a:r>
            <a:r>
              <a:rPr lang="en-US" altLang="en-US" sz="2200" u="sng" dirty="0"/>
              <a:t>secobarbital</a:t>
            </a:r>
            <a:r>
              <a:rPr lang="en-US" altLang="en-US" sz="2200" dirty="0"/>
              <a:t>, </a:t>
            </a:r>
            <a:r>
              <a:rPr lang="en-US" altLang="en-US" sz="2200" dirty="0" err="1"/>
              <a:t>amfetamine</a:t>
            </a:r>
            <a:r>
              <a:rPr lang="en-US" altLang="en-US" sz="2200" dirty="0"/>
              <a:t>, and cocaine. </a:t>
            </a:r>
            <a:endParaRPr lang="en-GB" altLang="en-US" sz="2200" dirty="0"/>
          </a:p>
          <a:p>
            <a:pPr marL="800100" lvl="1" indent="-342900">
              <a:buFont typeface="Arial" panose="020B0604020202020204" pitchFamily="34" charset="0"/>
              <a:buChar char="•"/>
            </a:pPr>
            <a:r>
              <a:rPr lang="en-GB" altLang="en-US" dirty="0"/>
              <a:t>Sch2 requires safe custody, </a:t>
            </a:r>
            <a:r>
              <a:rPr lang="en-GB" altLang="en-US" dirty="0" err="1"/>
              <a:t>rx</a:t>
            </a:r>
            <a:r>
              <a:rPr lang="en-GB" altLang="en-US" dirty="0"/>
              <a:t> requirements, register, 28 days legally valid</a:t>
            </a:r>
          </a:p>
        </p:txBody>
      </p:sp>
      <p:sp>
        <p:nvSpPr>
          <p:cNvPr id="4" name="Slide Number Placeholder 3"/>
          <p:cNvSpPr>
            <a:spLocks noGrp="1"/>
          </p:cNvSpPr>
          <p:nvPr>
            <p:ph type="sldNum" sz="quarter" idx="5"/>
          </p:nvPr>
        </p:nvSpPr>
        <p:spPr/>
        <p:txBody>
          <a:bodyPr/>
          <a:lstStyle/>
          <a:p>
            <a:pPr>
              <a:defRPr/>
            </a:pPr>
            <a:fld id="{848A81FB-957B-48BF-BEB6-86426F8B0808}" type="slidenum">
              <a:rPr lang="en-GB" smtClean="0"/>
              <a:pPr>
                <a:defRPr/>
              </a:pPr>
              <a:t>7</a:t>
            </a:fld>
            <a:endParaRPr lang="en-GB"/>
          </a:p>
        </p:txBody>
      </p:sp>
    </p:spTree>
    <p:extLst>
      <p:ext uri="{BB962C8B-B14F-4D97-AF65-F5344CB8AC3E}">
        <p14:creationId xmlns:p14="http://schemas.microsoft.com/office/powerpoint/2010/main" val="1448315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342900" indent="-342900" eaLnBrk="1" hangingPunct="1">
              <a:buFont typeface="Arial" panose="020B0604020202020204" pitchFamily="34" charset="0"/>
              <a:buChar char="•"/>
            </a:pPr>
            <a:r>
              <a:rPr lang="en-US" altLang="en-US" sz="2200" dirty="0"/>
              <a:t>Schedule 3 (Controlled Drugs – no register)</a:t>
            </a:r>
          </a:p>
          <a:p>
            <a:pPr marL="800100" lvl="1" indent="-342900">
              <a:buFont typeface="Arial" panose="020B0604020202020204" pitchFamily="34" charset="0"/>
              <a:buChar char="•"/>
            </a:pPr>
            <a:r>
              <a:rPr lang="en-US" altLang="en-US" sz="2200" dirty="0"/>
              <a:t>Minor stimulant drugs less likely to be misused </a:t>
            </a:r>
            <a:r>
              <a:rPr lang="en-US" altLang="en-US" sz="2200" u="sng" dirty="0"/>
              <a:t>(Barbiturates</a:t>
            </a:r>
            <a:r>
              <a:rPr lang="en-US" altLang="en-US" sz="2200" dirty="0"/>
              <a:t> – except secobarbital, </a:t>
            </a:r>
            <a:r>
              <a:rPr lang="en-US" altLang="en-US" sz="2200" u="sng" dirty="0"/>
              <a:t>buprenorphine,</a:t>
            </a:r>
            <a:r>
              <a:rPr lang="en-US" altLang="en-US" sz="2200" dirty="0"/>
              <a:t> </a:t>
            </a:r>
            <a:r>
              <a:rPr lang="en-US" altLang="en-US" sz="2200" u="sng" dirty="0"/>
              <a:t>midazolam,</a:t>
            </a:r>
            <a:r>
              <a:rPr lang="en-US" altLang="en-US" sz="2200" dirty="0"/>
              <a:t> and </a:t>
            </a:r>
            <a:r>
              <a:rPr lang="en-US" altLang="en-US" sz="2200" u="sng" dirty="0"/>
              <a:t>temazepam. Gabapentin and pregabalin.</a:t>
            </a:r>
          </a:p>
          <a:p>
            <a:pPr marL="800100" marR="0" lvl="1" indent="-34290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altLang="en-US" sz="2400" dirty="0"/>
              <a:t>no register, safe custody for only </a:t>
            </a:r>
            <a:r>
              <a:rPr lang="en-GB" altLang="en-US" sz="2400" dirty="0" err="1"/>
              <a:t>temaz</a:t>
            </a:r>
            <a:r>
              <a:rPr lang="en-GB" altLang="en-US" sz="2400" dirty="0"/>
              <a:t> and </a:t>
            </a:r>
            <a:r>
              <a:rPr lang="en-GB" altLang="en-US" sz="2400" dirty="0" err="1"/>
              <a:t>bupren</a:t>
            </a:r>
            <a:r>
              <a:rPr lang="en-GB" altLang="en-US" sz="2400" dirty="0"/>
              <a:t>, </a:t>
            </a:r>
            <a:r>
              <a:rPr lang="en-GB" altLang="en-US" sz="2400" dirty="0" err="1"/>
              <a:t>rx</a:t>
            </a:r>
            <a:r>
              <a:rPr lang="en-GB" altLang="en-US" sz="2400" dirty="0"/>
              <a:t> requirements for all, 28 days validity</a:t>
            </a:r>
          </a:p>
          <a:p>
            <a:pPr marL="800100" marR="0" lvl="1" indent="-34290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altLang="en-US" sz="2200" u="sng" dirty="0"/>
          </a:p>
          <a:p>
            <a:pPr marL="342900" indent="-342900" eaLnBrk="1" hangingPunct="1">
              <a:buFont typeface="Arial" panose="020B0604020202020204" pitchFamily="34" charset="0"/>
              <a:buChar char="•"/>
            </a:pPr>
            <a:r>
              <a:rPr lang="en-US" altLang="en-US" sz="2200" dirty="0"/>
              <a:t>Schedule 4 </a:t>
            </a:r>
          </a:p>
          <a:p>
            <a:pPr marL="800100" lvl="1" indent="-342900" eaLnBrk="1" hangingPunct="1">
              <a:buFont typeface="Arial" panose="020B0604020202020204" pitchFamily="34" charset="0"/>
              <a:buChar char="•"/>
            </a:pPr>
            <a:r>
              <a:rPr lang="en-US" altLang="en-US" sz="2200" dirty="0"/>
              <a:t>No specific CD prescription writing requirements (Benzodiazepines – </a:t>
            </a:r>
            <a:r>
              <a:rPr lang="en-US" altLang="en-US" sz="2200" b="0" dirty="0">
                <a:solidFill>
                  <a:srgbClr val="FF0000"/>
                </a:solidFill>
              </a:rPr>
              <a:t>except</a:t>
            </a:r>
            <a:r>
              <a:rPr lang="en-US" altLang="en-US" sz="2200" dirty="0"/>
              <a:t> </a:t>
            </a:r>
            <a:r>
              <a:rPr lang="en-US" altLang="en-US" sz="2200" dirty="0">
                <a:solidFill>
                  <a:srgbClr val="FF0000"/>
                </a:solidFill>
              </a:rPr>
              <a:t>temazepam and midazolam</a:t>
            </a:r>
            <a:r>
              <a:rPr lang="en-US" altLang="en-US" sz="2200" dirty="0"/>
              <a:t>), and also zolpidem, zopiclone and </a:t>
            </a:r>
            <a:r>
              <a:rPr lang="en-US" altLang="en-US" sz="2200" dirty="0" err="1"/>
              <a:t>zaleplone</a:t>
            </a:r>
            <a:r>
              <a:rPr lang="en-US" altLang="en-US" sz="2200" dirty="0"/>
              <a:t>. Most of the anabolic and androgenic steroids such as </a:t>
            </a:r>
            <a:r>
              <a:rPr lang="en-US" altLang="en-US" sz="2200" u="sng" dirty="0"/>
              <a:t>testosterone.</a:t>
            </a:r>
            <a:r>
              <a:rPr lang="en-US" altLang="en-US" sz="2200" dirty="0"/>
              <a:t> </a:t>
            </a:r>
          </a:p>
          <a:p>
            <a:pPr marL="800100" marR="0" lvl="1" indent="-342900" algn="l" defTabSz="4572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altLang="en-US" dirty="0"/>
              <a:t>no legal </a:t>
            </a:r>
            <a:r>
              <a:rPr lang="en-GB" altLang="en-US" dirty="0" err="1"/>
              <a:t>req</a:t>
            </a:r>
            <a:r>
              <a:rPr lang="en-GB" altLang="en-US" dirty="0"/>
              <a:t> except 28 days validity</a:t>
            </a:r>
          </a:p>
          <a:p>
            <a:pPr marL="800100" marR="0" lvl="1" indent="-342900" algn="l" defTabSz="4572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GB" altLang="en-US" dirty="0"/>
          </a:p>
          <a:p>
            <a:pPr marL="342900" marR="0" lvl="0" indent="-342900" algn="l" defTabSz="4572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altLang="en-US" dirty="0"/>
              <a:t>GOOD PRACTICE (Strong recommendation): max 30 days supply for </a:t>
            </a:r>
            <a:r>
              <a:rPr lang="en-GB" altLang="en-US" dirty="0" err="1"/>
              <a:t>Sch</a:t>
            </a:r>
            <a:r>
              <a:rPr lang="en-GB" altLang="en-US" dirty="0"/>
              <a:t> 2-4</a:t>
            </a:r>
          </a:p>
          <a:p>
            <a:endParaRPr lang="en-US" dirty="0"/>
          </a:p>
        </p:txBody>
      </p:sp>
      <p:sp>
        <p:nvSpPr>
          <p:cNvPr id="4" name="Slide Number Placeholder 3"/>
          <p:cNvSpPr>
            <a:spLocks noGrp="1"/>
          </p:cNvSpPr>
          <p:nvPr>
            <p:ph type="sldNum" sz="quarter" idx="5"/>
          </p:nvPr>
        </p:nvSpPr>
        <p:spPr/>
        <p:txBody>
          <a:bodyPr/>
          <a:lstStyle/>
          <a:p>
            <a:pPr>
              <a:defRPr/>
            </a:pPr>
            <a:fld id="{848A81FB-957B-48BF-BEB6-86426F8B0808}" type="slidenum">
              <a:rPr lang="en-GB" smtClean="0"/>
              <a:pPr>
                <a:defRPr/>
              </a:pPr>
              <a:t>8</a:t>
            </a:fld>
            <a:endParaRPr lang="en-GB"/>
          </a:p>
        </p:txBody>
      </p:sp>
    </p:spTree>
    <p:extLst>
      <p:ext uri="{BB962C8B-B14F-4D97-AF65-F5344CB8AC3E}">
        <p14:creationId xmlns:p14="http://schemas.microsoft.com/office/powerpoint/2010/main" val="3922489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eaLnBrk="1" hangingPunct="1">
              <a:buFont typeface="Arial" panose="020B0604020202020204" pitchFamily="34" charset="0"/>
              <a:buChar char="•"/>
            </a:pPr>
            <a:r>
              <a:rPr lang="en-US" altLang="en-US" sz="2200" dirty="0"/>
              <a:t>Schedule 5</a:t>
            </a:r>
          </a:p>
          <a:p>
            <a:pPr marL="800100" lvl="1" indent="-342900" eaLnBrk="1" hangingPunct="1">
              <a:buFont typeface="Arial" panose="020B0604020202020204" pitchFamily="34" charset="0"/>
              <a:buChar char="•"/>
            </a:pPr>
            <a:r>
              <a:rPr lang="en-US" altLang="en-US" sz="2200" dirty="0"/>
              <a:t>No specific CD prescription writing requirements (codeine, dihydrocodeine, Oramorph 10mg/5ml)</a:t>
            </a:r>
          </a:p>
          <a:p>
            <a:pPr marL="800100" lvl="1" indent="-342900" eaLnBrk="1" hangingPunct="1">
              <a:buFont typeface="Arial" panose="020B0604020202020204" pitchFamily="34" charset="0"/>
              <a:buChar char="•"/>
            </a:pPr>
            <a:r>
              <a:rPr lang="en-US" altLang="en-US" sz="2200" dirty="0"/>
              <a:t>Oramorph is treated as a Schedule 2 CD in Barts Health</a:t>
            </a:r>
          </a:p>
          <a:p>
            <a:endParaRPr lang="en-US" dirty="0"/>
          </a:p>
        </p:txBody>
      </p:sp>
      <p:sp>
        <p:nvSpPr>
          <p:cNvPr id="4" name="Slide Number Placeholder 3"/>
          <p:cNvSpPr>
            <a:spLocks noGrp="1"/>
          </p:cNvSpPr>
          <p:nvPr>
            <p:ph type="sldNum" sz="quarter" idx="5"/>
          </p:nvPr>
        </p:nvSpPr>
        <p:spPr/>
        <p:txBody>
          <a:bodyPr/>
          <a:lstStyle/>
          <a:p>
            <a:pPr>
              <a:defRPr/>
            </a:pPr>
            <a:fld id="{848A81FB-957B-48BF-BEB6-86426F8B0808}" type="slidenum">
              <a:rPr lang="en-GB" smtClean="0"/>
              <a:pPr>
                <a:defRPr/>
              </a:pPr>
              <a:t>9</a:t>
            </a:fld>
            <a:endParaRPr lang="en-GB"/>
          </a:p>
        </p:txBody>
      </p:sp>
    </p:spTree>
    <p:extLst>
      <p:ext uri="{BB962C8B-B14F-4D97-AF65-F5344CB8AC3E}">
        <p14:creationId xmlns:p14="http://schemas.microsoft.com/office/powerpoint/2010/main" val="506353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48A81FB-957B-48BF-BEB6-86426F8B0808}" type="slidenum">
              <a:rPr lang="en-GB" smtClean="0"/>
              <a:pPr>
                <a:defRPr/>
              </a:pPr>
              <a:t>10</a:t>
            </a:fld>
            <a:endParaRPr lang="en-GB"/>
          </a:p>
        </p:txBody>
      </p:sp>
    </p:spTree>
    <p:extLst>
      <p:ext uri="{BB962C8B-B14F-4D97-AF65-F5344CB8AC3E}">
        <p14:creationId xmlns:p14="http://schemas.microsoft.com/office/powerpoint/2010/main" val="3755835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dirty="0"/>
              <a:t>Trainer to note that the prescription</a:t>
            </a:r>
            <a:r>
              <a:rPr lang="en-GB" baseline="0" dirty="0"/>
              <a:t> needs to be printed and the Drs signature added and given to pharmacy. No signature= no release of CDs</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baseline="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GB" baseline="0" dirty="0"/>
              <a:t>Full name of prescriber needed – initials not allowed</a:t>
            </a:r>
            <a:endParaRPr lang="en-US" dirty="0"/>
          </a:p>
        </p:txBody>
      </p:sp>
      <p:sp>
        <p:nvSpPr>
          <p:cNvPr id="4" name="Slide Number Placeholder 3"/>
          <p:cNvSpPr>
            <a:spLocks noGrp="1"/>
          </p:cNvSpPr>
          <p:nvPr>
            <p:ph type="sldNum" sz="quarter" idx="5"/>
          </p:nvPr>
        </p:nvSpPr>
        <p:spPr/>
        <p:txBody>
          <a:bodyPr/>
          <a:lstStyle/>
          <a:p>
            <a:pPr>
              <a:defRPr/>
            </a:pPr>
            <a:fld id="{848A81FB-957B-48BF-BEB6-86426F8B0808}" type="slidenum">
              <a:rPr lang="en-GB" smtClean="0"/>
              <a:pPr>
                <a:defRPr/>
              </a:pPr>
              <a:t>11</a:t>
            </a:fld>
            <a:endParaRPr lang="en-GB"/>
          </a:p>
        </p:txBody>
      </p:sp>
    </p:spTree>
    <p:extLst>
      <p:ext uri="{BB962C8B-B14F-4D97-AF65-F5344CB8AC3E}">
        <p14:creationId xmlns:p14="http://schemas.microsoft.com/office/powerpoint/2010/main" val="471871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48A81FB-957B-48BF-BEB6-86426F8B0808}" type="slidenum">
              <a:rPr lang="en-GB" smtClean="0"/>
              <a:pPr>
                <a:defRPr/>
              </a:pPr>
              <a:t>13</a:t>
            </a:fld>
            <a:endParaRPr lang="en-GB"/>
          </a:p>
        </p:txBody>
      </p:sp>
    </p:spTree>
    <p:extLst>
      <p:ext uri="{BB962C8B-B14F-4D97-AF65-F5344CB8AC3E}">
        <p14:creationId xmlns:p14="http://schemas.microsoft.com/office/powerpoint/2010/main" val="33990094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Subtitle 2"/>
          <p:cNvSpPr>
            <a:spLocks noGrp="1"/>
          </p:cNvSpPr>
          <p:nvPr>
            <p:ph type="subTitle" idx="1"/>
          </p:nvPr>
        </p:nvSpPr>
        <p:spPr>
          <a:xfrm>
            <a:off x="4933867" y="3058580"/>
            <a:ext cx="3590073" cy="430887"/>
          </a:xfrm>
          <a:prstGeom prst="rect">
            <a:avLst/>
          </a:prstGeom>
        </p:spPr>
        <p:txBody>
          <a:bodyPr wrap="square" lIns="0" tIns="0" rIns="0" bIns="0">
            <a:spAutoFit/>
          </a:bodyPr>
          <a:lstStyle>
            <a:lvl1pPr marL="0" indent="0" algn="l">
              <a:spcBef>
                <a:spcPts val="0"/>
              </a:spcBef>
              <a:buNone/>
              <a:defRPr sz="2800" b="1" i="0" baseline="0">
                <a:solidFill>
                  <a:schemeClr val="tx1"/>
                </a:solidFill>
                <a:latin typeface="Arial"/>
              </a:defRPr>
            </a:lvl1pPr>
            <a:lvl2pPr marL="521437" indent="0" algn="ctr">
              <a:buNone/>
              <a:defRPr>
                <a:solidFill>
                  <a:schemeClr val="tx1">
                    <a:tint val="75000"/>
                  </a:schemeClr>
                </a:solidFill>
              </a:defRPr>
            </a:lvl2pPr>
            <a:lvl3pPr marL="1042873" indent="0" algn="ctr">
              <a:buNone/>
              <a:defRPr>
                <a:solidFill>
                  <a:schemeClr val="tx1">
                    <a:tint val="75000"/>
                  </a:schemeClr>
                </a:solidFill>
              </a:defRPr>
            </a:lvl3pPr>
            <a:lvl4pPr marL="1564310" indent="0" algn="ctr">
              <a:buNone/>
              <a:defRPr>
                <a:solidFill>
                  <a:schemeClr val="tx1">
                    <a:tint val="75000"/>
                  </a:schemeClr>
                </a:solidFill>
              </a:defRPr>
            </a:lvl4pPr>
            <a:lvl5pPr marL="2085746" indent="0" algn="ctr">
              <a:buNone/>
              <a:defRPr>
                <a:solidFill>
                  <a:schemeClr val="tx1">
                    <a:tint val="75000"/>
                  </a:schemeClr>
                </a:solidFill>
              </a:defRPr>
            </a:lvl5pPr>
            <a:lvl6pPr marL="2607183" indent="0" algn="ctr">
              <a:buNone/>
              <a:defRPr>
                <a:solidFill>
                  <a:schemeClr val="tx1">
                    <a:tint val="75000"/>
                  </a:schemeClr>
                </a:solidFill>
              </a:defRPr>
            </a:lvl6pPr>
            <a:lvl7pPr marL="3128620" indent="0" algn="ctr">
              <a:buNone/>
              <a:defRPr>
                <a:solidFill>
                  <a:schemeClr val="tx1">
                    <a:tint val="75000"/>
                  </a:schemeClr>
                </a:solidFill>
              </a:defRPr>
            </a:lvl7pPr>
            <a:lvl8pPr marL="3650056" indent="0" algn="ctr">
              <a:buNone/>
              <a:defRPr>
                <a:solidFill>
                  <a:schemeClr val="tx1">
                    <a:tint val="75000"/>
                  </a:schemeClr>
                </a:solidFill>
              </a:defRPr>
            </a:lvl8pPr>
            <a:lvl9pPr marL="4171493" indent="0" algn="ctr">
              <a:buNone/>
              <a:defRPr>
                <a:solidFill>
                  <a:schemeClr val="tx1">
                    <a:tint val="75000"/>
                  </a:schemeClr>
                </a:solidFill>
              </a:defRPr>
            </a:lvl9pPr>
          </a:lstStyle>
          <a:p>
            <a:r>
              <a:rPr lang="en-US" dirty="0"/>
              <a:t>Click to edit</a:t>
            </a:r>
          </a:p>
        </p:txBody>
      </p:sp>
      <p:sp>
        <p:nvSpPr>
          <p:cNvPr id="33" name="Text Placeholder 32"/>
          <p:cNvSpPr>
            <a:spLocks noGrp="1"/>
          </p:cNvSpPr>
          <p:nvPr>
            <p:ph type="body" sz="quarter" idx="10"/>
          </p:nvPr>
        </p:nvSpPr>
        <p:spPr>
          <a:xfrm>
            <a:off x="4934710" y="3567493"/>
            <a:ext cx="3604172" cy="1606594"/>
          </a:xfrm>
          <a:prstGeom prst="rect">
            <a:avLst/>
          </a:prstGeom>
        </p:spPr>
        <p:txBody>
          <a:bodyPr vert="horz" wrap="square" lIns="0" tIns="0" rIns="0" bIns="0">
            <a:spAutoFit/>
          </a:bodyPr>
          <a:lstStyle>
            <a:lvl1pPr marL="0" indent="0">
              <a:spcBef>
                <a:spcPts val="0"/>
              </a:spcBef>
              <a:spcAft>
                <a:spcPts val="0"/>
              </a:spcAft>
              <a:buNone/>
              <a:defRPr sz="1800">
                <a:latin typeface="Arial"/>
              </a:defRPr>
            </a:lvl1pPr>
            <a:lvl2pPr marL="742950" indent="-285750">
              <a:buFont typeface="Arial" charset="0"/>
              <a:buChar char="•"/>
              <a:defRPr sz="1800"/>
            </a:lvl2pPr>
            <a:lvl3pPr>
              <a:defRPr sz="1800"/>
            </a:lvl3pPr>
            <a:lvl4pPr marL="1600200" indent="-228600">
              <a:buFont typeface="Arial" charset="0"/>
              <a:buChar char="•"/>
              <a:defRPr sz="1800"/>
            </a:lvl4pPr>
            <a:lvl5pPr marL="2057400" indent="-228600">
              <a:buFont typeface="Arial" charset="0"/>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itle 1"/>
          <p:cNvSpPr>
            <a:spLocks noGrp="1"/>
          </p:cNvSpPr>
          <p:nvPr>
            <p:ph type="title"/>
          </p:nvPr>
        </p:nvSpPr>
        <p:spPr>
          <a:xfrm>
            <a:off x="4935337" y="1791776"/>
            <a:ext cx="3603545" cy="1261884"/>
          </a:xfrm>
          <a:prstGeom prst="rect">
            <a:avLst/>
          </a:prstGeom>
        </p:spPr>
        <p:txBody>
          <a:bodyPr wrap="square" lIns="0" tIns="0" rIns="0" bIns="0">
            <a:spAutoFit/>
          </a:bodyPr>
          <a:lstStyle>
            <a:lvl1pPr algn="l">
              <a:defRPr sz="4100" b="1" i="0" cap="none">
                <a:solidFill>
                  <a:schemeClr val="bg2"/>
                </a:solidFill>
                <a:latin typeface="Arial"/>
                <a:cs typeface="Arial"/>
              </a:defRPr>
            </a:lvl1pPr>
          </a:lstStyle>
          <a:p>
            <a:r>
              <a:rPr lang="en-US" dirty="0"/>
              <a:t>Click to edit Master title</a:t>
            </a:r>
          </a:p>
        </p:txBody>
      </p:sp>
    </p:spTree>
    <p:extLst>
      <p:ext uri="{BB962C8B-B14F-4D97-AF65-F5344CB8AC3E}">
        <p14:creationId xmlns:p14="http://schemas.microsoft.com/office/powerpoint/2010/main" val="1727208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627529" y="2103757"/>
            <a:ext cx="7816255" cy="4209536"/>
          </a:xfrm>
          <a:prstGeom prst="rect">
            <a:avLst/>
          </a:prstGeom>
          <a:solidFill>
            <a:schemeClr val="bg1">
              <a:alpha val="8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11" name="Text Placeholder 10"/>
          <p:cNvSpPr>
            <a:spLocks noGrp="1"/>
          </p:cNvSpPr>
          <p:nvPr>
            <p:ph type="body" sz="quarter" idx="12"/>
          </p:nvPr>
        </p:nvSpPr>
        <p:spPr>
          <a:xfrm>
            <a:off x="762000" y="3339573"/>
            <a:ext cx="7458075" cy="1606594"/>
          </a:xfrm>
          <a:prstGeom prst="rect">
            <a:avLst/>
          </a:prstGeom>
        </p:spPr>
        <p:txBody>
          <a:bodyPr lIns="0" tIns="0" rIns="0" bIns="0">
            <a:spAutoFit/>
          </a:bodyPr>
          <a:lstStyle>
            <a:lvl1pPr marL="0" indent="0">
              <a:buNone/>
              <a:defRPr sz="1800" b="0" i="0">
                <a:latin typeface="Arial" charset="0"/>
                <a:ea typeface="Arial" charset="0"/>
                <a:cs typeface="Arial" charset="0"/>
              </a:defRPr>
            </a:lvl1pPr>
            <a:lvl2pPr marL="800100" indent="-342900">
              <a:buFont typeface="Arial" charset="0"/>
              <a:buChar char="•"/>
              <a:defRPr sz="1800" b="0" i="0">
                <a:latin typeface="Arial" charset="0"/>
                <a:ea typeface="Arial" charset="0"/>
                <a:cs typeface="Arial" charset="0"/>
              </a:defRPr>
            </a:lvl2pPr>
            <a:lvl3pPr marL="1257300" indent="-342900">
              <a:buFont typeface="Arial" charset="0"/>
              <a:buChar char="•"/>
              <a:defRPr sz="1800" b="0" i="0">
                <a:latin typeface="Arial" charset="0"/>
                <a:ea typeface="Arial" charset="0"/>
                <a:cs typeface="Arial" charset="0"/>
              </a:defRPr>
            </a:lvl3pPr>
            <a:lvl4pPr marL="1714500" indent="-342900">
              <a:buFont typeface="Arial" charset="0"/>
              <a:buChar char="•"/>
              <a:defRPr sz="1800" b="0" i="0">
                <a:latin typeface="Arial" charset="0"/>
                <a:ea typeface="Arial" charset="0"/>
                <a:cs typeface="Arial" charset="0"/>
              </a:defRPr>
            </a:lvl4pPr>
            <a:lvl5pPr marL="2171700" indent="-342900">
              <a:buFont typeface="Arial" charset="0"/>
              <a:buChar char="•"/>
              <a:defRPr sz="1800" b="0" i="0">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1" hasCustomPrompt="1"/>
          </p:nvPr>
        </p:nvSpPr>
        <p:spPr>
          <a:xfrm>
            <a:off x="762000" y="2830660"/>
            <a:ext cx="7458075" cy="461666"/>
          </a:xfrm>
          <a:prstGeom prst="rect">
            <a:avLst/>
          </a:prstGeom>
        </p:spPr>
        <p:txBody>
          <a:bodyPr lIns="0" tIns="0" rIns="0" bIns="0">
            <a:spAutoFit/>
          </a:bodyPr>
          <a:lstStyle>
            <a:lvl1pPr marL="0" indent="0">
              <a:buNone/>
              <a:defRPr sz="3000" b="1">
                <a:solidFill>
                  <a:schemeClr val="tx1"/>
                </a:solidFill>
                <a:latin typeface="Arial" charset="0"/>
                <a:ea typeface="Arial" charset="0"/>
                <a:cs typeface="Arial" charset="0"/>
              </a:defRPr>
            </a:lvl1pPr>
            <a:lvl2pPr marL="457200" indent="0">
              <a:buNone/>
              <a:defRPr sz="3000" b="1">
                <a:solidFill>
                  <a:srgbClr val="0099CC"/>
                </a:solidFill>
                <a:latin typeface="Arial" charset="0"/>
                <a:ea typeface="Arial" charset="0"/>
                <a:cs typeface="Arial" charset="0"/>
              </a:defRPr>
            </a:lvl2pPr>
            <a:lvl3pPr marL="914400" indent="0">
              <a:buNone/>
              <a:defRPr sz="3000" b="1">
                <a:solidFill>
                  <a:srgbClr val="0099CC"/>
                </a:solidFill>
                <a:latin typeface="Arial" charset="0"/>
                <a:ea typeface="Arial" charset="0"/>
                <a:cs typeface="Arial" charset="0"/>
              </a:defRPr>
            </a:lvl3pPr>
            <a:lvl4pPr marL="1371600" indent="0">
              <a:buNone/>
              <a:defRPr sz="3000" b="1">
                <a:solidFill>
                  <a:srgbClr val="0099CC"/>
                </a:solidFill>
                <a:latin typeface="Arial" charset="0"/>
                <a:ea typeface="Arial" charset="0"/>
                <a:cs typeface="Arial" charset="0"/>
              </a:defRPr>
            </a:lvl4pPr>
            <a:lvl5pPr marL="1828800" indent="0">
              <a:buNone/>
              <a:defRPr sz="3000" b="1">
                <a:solidFill>
                  <a:srgbClr val="0099CC"/>
                </a:solidFill>
                <a:latin typeface="Arial" charset="0"/>
                <a:ea typeface="Arial" charset="0"/>
                <a:cs typeface="Arial" charset="0"/>
              </a:defRPr>
            </a:lvl5pPr>
          </a:lstStyle>
          <a:p>
            <a:r>
              <a:rPr lang="en-US" dirty="0"/>
              <a:t>Click to edit Master subtitle style</a:t>
            </a:r>
          </a:p>
        </p:txBody>
      </p:sp>
      <p:sp>
        <p:nvSpPr>
          <p:cNvPr id="2" name="Title 1"/>
          <p:cNvSpPr>
            <a:spLocks noGrp="1"/>
          </p:cNvSpPr>
          <p:nvPr>
            <p:ph type="title"/>
          </p:nvPr>
        </p:nvSpPr>
        <p:spPr>
          <a:xfrm>
            <a:off x="761304" y="2167879"/>
            <a:ext cx="7459152" cy="630942"/>
          </a:xfrm>
          <a:prstGeom prst="rect">
            <a:avLst/>
          </a:prstGeom>
        </p:spPr>
        <p:txBody>
          <a:bodyPr lIns="0" tIns="0" rIns="0" bIns="0">
            <a:spAutoFit/>
          </a:bodyPr>
          <a:lstStyle>
            <a:lvl1pPr algn="l">
              <a:defRPr sz="4100" b="1" i="0">
                <a:solidFill>
                  <a:schemeClr val="bg2"/>
                </a:solidFill>
                <a:latin typeface="Arial" charset="0"/>
                <a:ea typeface="Arial" charset="0"/>
                <a:cs typeface="Arial" charset="0"/>
              </a:defRPr>
            </a:lvl1pPr>
          </a:lstStyle>
          <a:p>
            <a:r>
              <a:rPr lang="en-US" dirty="0"/>
              <a:t>Click to edit Master title style</a:t>
            </a:r>
          </a:p>
        </p:txBody>
      </p:sp>
    </p:spTree>
    <p:extLst>
      <p:ext uri="{BB962C8B-B14F-4D97-AF65-F5344CB8AC3E}">
        <p14:creationId xmlns:p14="http://schemas.microsoft.com/office/powerpoint/2010/main" val="49600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627529" y="1389773"/>
            <a:ext cx="7816255" cy="3927525"/>
          </a:xfrm>
          <a:prstGeom prst="rect">
            <a:avLst/>
          </a:prstGeom>
          <a:solidFill>
            <a:schemeClr val="bg1">
              <a:alpha val="8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11" name="Text Placeholder 10"/>
          <p:cNvSpPr>
            <a:spLocks noGrp="1"/>
          </p:cNvSpPr>
          <p:nvPr>
            <p:ph type="body" sz="quarter" idx="12"/>
          </p:nvPr>
        </p:nvSpPr>
        <p:spPr>
          <a:xfrm>
            <a:off x="762000" y="2625589"/>
            <a:ext cx="7458075" cy="1606594"/>
          </a:xfrm>
          <a:prstGeom prst="rect">
            <a:avLst/>
          </a:prstGeom>
        </p:spPr>
        <p:txBody>
          <a:bodyPr lIns="0" tIns="0" rIns="0" bIns="0">
            <a:spAutoFit/>
          </a:bodyPr>
          <a:lstStyle>
            <a:lvl1pPr marL="0" indent="0">
              <a:buNone/>
              <a:defRPr sz="1800" b="0" i="0">
                <a:latin typeface="Arial" charset="0"/>
                <a:ea typeface="Arial" charset="0"/>
                <a:cs typeface="Arial" charset="0"/>
              </a:defRPr>
            </a:lvl1pPr>
            <a:lvl2pPr marL="800100" indent="-342900">
              <a:buFont typeface="Arial" charset="0"/>
              <a:buChar char="•"/>
              <a:defRPr sz="1800" b="0" i="0">
                <a:latin typeface="Arial" charset="0"/>
                <a:ea typeface="Arial" charset="0"/>
                <a:cs typeface="Arial" charset="0"/>
              </a:defRPr>
            </a:lvl2pPr>
            <a:lvl3pPr marL="1257300" indent="-342900">
              <a:buFont typeface="Arial" charset="0"/>
              <a:buChar char="•"/>
              <a:defRPr sz="1800" b="0" i="0">
                <a:latin typeface="Arial" charset="0"/>
                <a:ea typeface="Arial" charset="0"/>
                <a:cs typeface="Arial" charset="0"/>
              </a:defRPr>
            </a:lvl3pPr>
            <a:lvl4pPr marL="1714500" indent="-342900">
              <a:buFont typeface="Arial" charset="0"/>
              <a:buChar char="•"/>
              <a:defRPr sz="1800" b="0" i="0">
                <a:latin typeface="Arial" charset="0"/>
                <a:ea typeface="Arial" charset="0"/>
                <a:cs typeface="Arial" charset="0"/>
              </a:defRPr>
            </a:lvl4pPr>
            <a:lvl5pPr marL="2171700" indent="-342900">
              <a:buFont typeface="Arial" charset="0"/>
              <a:buChar char="•"/>
              <a:defRPr sz="1800" b="0" i="0">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1" hasCustomPrompt="1"/>
          </p:nvPr>
        </p:nvSpPr>
        <p:spPr>
          <a:xfrm>
            <a:off x="762000" y="2116676"/>
            <a:ext cx="7458075" cy="461666"/>
          </a:xfrm>
          <a:prstGeom prst="rect">
            <a:avLst/>
          </a:prstGeom>
        </p:spPr>
        <p:txBody>
          <a:bodyPr lIns="0" tIns="0" rIns="0" bIns="0">
            <a:spAutoFit/>
          </a:bodyPr>
          <a:lstStyle>
            <a:lvl1pPr marL="0" indent="0">
              <a:buNone/>
              <a:defRPr sz="3000" b="1">
                <a:solidFill>
                  <a:schemeClr val="tx1"/>
                </a:solidFill>
                <a:latin typeface="Arial" charset="0"/>
                <a:ea typeface="Arial" charset="0"/>
                <a:cs typeface="Arial" charset="0"/>
              </a:defRPr>
            </a:lvl1pPr>
            <a:lvl2pPr marL="457200" indent="0">
              <a:buNone/>
              <a:defRPr sz="3000" b="1">
                <a:solidFill>
                  <a:srgbClr val="0099CC"/>
                </a:solidFill>
                <a:latin typeface="Arial" charset="0"/>
                <a:ea typeface="Arial" charset="0"/>
                <a:cs typeface="Arial" charset="0"/>
              </a:defRPr>
            </a:lvl2pPr>
            <a:lvl3pPr marL="914400" indent="0">
              <a:buNone/>
              <a:defRPr sz="3000" b="1">
                <a:solidFill>
                  <a:srgbClr val="0099CC"/>
                </a:solidFill>
                <a:latin typeface="Arial" charset="0"/>
                <a:ea typeface="Arial" charset="0"/>
                <a:cs typeface="Arial" charset="0"/>
              </a:defRPr>
            </a:lvl3pPr>
            <a:lvl4pPr marL="1371600" indent="0">
              <a:buNone/>
              <a:defRPr sz="3000" b="1">
                <a:solidFill>
                  <a:srgbClr val="0099CC"/>
                </a:solidFill>
                <a:latin typeface="Arial" charset="0"/>
                <a:ea typeface="Arial" charset="0"/>
                <a:cs typeface="Arial" charset="0"/>
              </a:defRPr>
            </a:lvl4pPr>
            <a:lvl5pPr marL="1828800" indent="0">
              <a:buNone/>
              <a:defRPr sz="3000" b="1">
                <a:solidFill>
                  <a:srgbClr val="0099CC"/>
                </a:solidFill>
                <a:latin typeface="Arial" charset="0"/>
                <a:ea typeface="Arial" charset="0"/>
                <a:cs typeface="Arial" charset="0"/>
              </a:defRPr>
            </a:lvl5pPr>
          </a:lstStyle>
          <a:p>
            <a:r>
              <a:rPr lang="en-US" dirty="0"/>
              <a:t>Click to edit Master subtitle style</a:t>
            </a:r>
          </a:p>
        </p:txBody>
      </p:sp>
      <p:sp>
        <p:nvSpPr>
          <p:cNvPr id="2" name="Title 1"/>
          <p:cNvSpPr>
            <a:spLocks noGrp="1"/>
          </p:cNvSpPr>
          <p:nvPr>
            <p:ph type="title"/>
          </p:nvPr>
        </p:nvSpPr>
        <p:spPr>
          <a:xfrm>
            <a:off x="761304" y="1453895"/>
            <a:ext cx="7459152" cy="630942"/>
          </a:xfrm>
          <a:prstGeom prst="rect">
            <a:avLst/>
          </a:prstGeom>
        </p:spPr>
        <p:txBody>
          <a:bodyPr lIns="0" tIns="0" rIns="0" bIns="0">
            <a:spAutoFit/>
          </a:bodyPr>
          <a:lstStyle>
            <a:lvl1pPr algn="l">
              <a:defRPr sz="4100" b="1" i="0">
                <a:solidFill>
                  <a:schemeClr val="bg2"/>
                </a:solidFill>
                <a:latin typeface="Arial" charset="0"/>
                <a:ea typeface="Arial" charset="0"/>
                <a:cs typeface="Arial" charset="0"/>
              </a:defRPr>
            </a:lvl1pPr>
          </a:lstStyle>
          <a:p>
            <a:r>
              <a:rPr lang="en-US" dirty="0"/>
              <a:t>Click to edit Master title style</a:t>
            </a:r>
          </a:p>
        </p:txBody>
      </p:sp>
    </p:spTree>
    <p:extLst>
      <p:ext uri="{BB962C8B-B14F-4D97-AF65-F5344CB8AC3E}">
        <p14:creationId xmlns:p14="http://schemas.microsoft.com/office/powerpoint/2010/main" val="2925196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628650" y="4857420"/>
            <a:ext cx="7886700" cy="461665"/>
          </a:xfrm>
          <a:prstGeom prst="rect">
            <a:avLst/>
          </a:prstGeom>
        </p:spPr>
        <p:txBody>
          <a:bodyPr lIns="0" tIns="0" rIns="0" bIns="0">
            <a:spAutoFit/>
          </a:bodyPr>
          <a:lstStyle>
            <a:lvl1pPr marL="0" indent="0">
              <a:buNone/>
              <a:defRPr sz="3000" b="1">
                <a:solidFill>
                  <a:schemeClr val="tx1"/>
                </a:solidFill>
                <a:latin typeface="Arial" charset="0"/>
                <a:ea typeface="Arial" charset="0"/>
                <a:cs typeface="Arial" charset="0"/>
              </a:defRPr>
            </a:lvl1pPr>
            <a:lvl2pPr>
              <a:defRPr sz="3000">
                <a:latin typeface="Arial" charset="0"/>
                <a:ea typeface="Arial" charset="0"/>
                <a:cs typeface="Arial" charset="0"/>
              </a:defRPr>
            </a:lvl2pPr>
            <a:lvl3pPr>
              <a:defRPr sz="3000">
                <a:latin typeface="Arial" charset="0"/>
                <a:ea typeface="Arial" charset="0"/>
                <a:cs typeface="Arial" charset="0"/>
              </a:defRPr>
            </a:lvl3pPr>
            <a:lvl4pPr>
              <a:defRPr sz="3000">
                <a:latin typeface="Arial" charset="0"/>
                <a:ea typeface="Arial" charset="0"/>
                <a:cs typeface="Arial" charset="0"/>
              </a:defRPr>
            </a:lvl4pPr>
            <a:lvl5pPr>
              <a:defRPr sz="3000">
                <a:latin typeface="Arial" charset="0"/>
                <a:ea typeface="Arial" charset="0"/>
                <a:cs typeface="Arial" charset="0"/>
              </a:defRPr>
            </a:lvl5pPr>
          </a:lstStyle>
          <a:p>
            <a:pPr lvl="0"/>
            <a:r>
              <a:rPr lang="en-US" dirty="0"/>
              <a:t>Click to edit Master text style</a:t>
            </a:r>
          </a:p>
        </p:txBody>
      </p:sp>
      <p:sp>
        <p:nvSpPr>
          <p:cNvPr id="6" name="Title 5"/>
          <p:cNvSpPr>
            <a:spLocks noGrp="1"/>
          </p:cNvSpPr>
          <p:nvPr>
            <p:ph type="title"/>
          </p:nvPr>
        </p:nvSpPr>
        <p:spPr>
          <a:xfrm>
            <a:off x="634304" y="4170411"/>
            <a:ext cx="7886700" cy="630942"/>
          </a:xfrm>
          <a:prstGeom prst="rect">
            <a:avLst/>
          </a:prstGeom>
        </p:spPr>
        <p:txBody>
          <a:bodyPr lIns="0" tIns="0" rIns="0" bIns="0">
            <a:spAutoFit/>
          </a:bodyPr>
          <a:lstStyle>
            <a:lvl1pPr algn="l">
              <a:defRPr sz="4100" b="1" i="0">
                <a:solidFill>
                  <a:schemeClr val="bg2"/>
                </a:solidFill>
                <a:latin typeface="Arial" charset="0"/>
                <a:ea typeface="Arial" charset="0"/>
                <a:cs typeface="Arial" charset="0"/>
              </a:defRPr>
            </a:lvl1pPr>
          </a:lstStyle>
          <a:p>
            <a:r>
              <a:rPr lang="en-US" dirty="0"/>
              <a:t>Click to edit Master title style</a:t>
            </a:r>
          </a:p>
        </p:txBody>
      </p:sp>
      <p:sp>
        <p:nvSpPr>
          <p:cNvPr id="11" name="Text Placeholder 10"/>
          <p:cNvSpPr>
            <a:spLocks noGrp="1"/>
          </p:cNvSpPr>
          <p:nvPr>
            <p:ph type="body" sz="quarter" idx="11"/>
          </p:nvPr>
        </p:nvSpPr>
        <p:spPr>
          <a:xfrm>
            <a:off x="628650" y="5367339"/>
            <a:ext cx="7886700" cy="276999"/>
          </a:xfrm>
          <a:prstGeom prst="rect">
            <a:avLst/>
          </a:prstGeom>
        </p:spPr>
        <p:txBody>
          <a:bodyPr lIns="0" tIns="0" rIns="0" bIns="0">
            <a:spAutoFit/>
          </a:bodyPr>
          <a:lstStyle>
            <a:lvl1pPr marL="0" indent="0">
              <a:buNone/>
              <a:defRPr sz="1800" b="0" i="0">
                <a:latin typeface="Arial" charset="0"/>
                <a:ea typeface="Arial" charset="0"/>
                <a:cs typeface="Arial" charset="0"/>
              </a:defRPr>
            </a:lvl1pPr>
            <a:lvl2pPr marL="457200" indent="0">
              <a:buNone/>
              <a:defRPr sz="2000" b="0" i="0">
                <a:latin typeface="Arial" charset="0"/>
                <a:ea typeface="Arial" charset="0"/>
                <a:cs typeface="Arial" charset="0"/>
              </a:defRPr>
            </a:lvl2pPr>
            <a:lvl3pPr marL="914400" indent="0">
              <a:buNone/>
              <a:defRPr sz="2000" b="0" i="0">
                <a:latin typeface="Arial" charset="0"/>
                <a:ea typeface="Arial" charset="0"/>
                <a:cs typeface="Arial" charset="0"/>
              </a:defRPr>
            </a:lvl3pPr>
            <a:lvl4pPr marL="1371600" indent="0">
              <a:buNone/>
              <a:defRPr sz="2000" b="0" i="0">
                <a:latin typeface="Arial" charset="0"/>
                <a:ea typeface="Arial" charset="0"/>
                <a:cs typeface="Arial" charset="0"/>
              </a:defRPr>
            </a:lvl4pPr>
            <a:lvl5pPr marL="1828800" indent="0">
              <a:buNone/>
              <a:defRPr sz="2000" b="0" i="0">
                <a:latin typeface="Arial" charset="0"/>
                <a:ea typeface="Arial" charset="0"/>
                <a:cs typeface="Arial" charset="0"/>
              </a:defRPr>
            </a:lvl5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Subtitle 2"/>
          <p:cNvSpPr>
            <a:spLocks noGrp="1"/>
          </p:cNvSpPr>
          <p:nvPr>
            <p:ph type="subTitle" idx="1"/>
          </p:nvPr>
        </p:nvSpPr>
        <p:spPr>
          <a:xfrm>
            <a:off x="4933867" y="3058580"/>
            <a:ext cx="3590073" cy="430887"/>
          </a:xfrm>
          <a:prstGeom prst="rect">
            <a:avLst/>
          </a:prstGeom>
        </p:spPr>
        <p:txBody>
          <a:bodyPr wrap="square" lIns="0" tIns="0" rIns="0" bIns="0">
            <a:spAutoFit/>
          </a:bodyPr>
          <a:lstStyle>
            <a:lvl1pPr marL="0" indent="0" algn="l">
              <a:spcBef>
                <a:spcPts val="0"/>
              </a:spcBef>
              <a:buNone/>
              <a:defRPr sz="2800" b="1" i="0" baseline="0">
                <a:solidFill>
                  <a:schemeClr val="tx1"/>
                </a:solidFill>
                <a:latin typeface="Arial"/>
              </a:defRPr>
            </a:lvl1pPr>
            <a:lvl2pPr marL="521437" indent="0" algn="ctr">
              <a:buNone/>
              <a:defRPr>
                <a:solidFill>
                  <a:schemeClr val="tx1">
                    <a:tint val="75000"/>
                  </a:schemeClr>
                </a:solidFill>
              </a:defRPr>
            </a:lvl2pPr>
            <a:lvl3pPr marL="1042873" indent="0" algn="ctr">
              <a:buNone/>
              <a:defRPr>
                <a:solidFill>
                  <a:schemeClr val="tx1">
                    <a:tint val="75000"/>
                  </a:schemeClr>
                </a:solidFill>
              </a:defRPr>
            </a:lvl3pPr>
            <a:lvl4pPr marL="1564310" indent="0" algn="ctr">
              <a:buNone/>
              <a:defRPr>
                <a:solidFill>
                  <a:schemeClr val="tx1">
                    <a:tint val="75000"/>
                  </a:schemeClr>
                </a:solidFill>
              </a:defRPr>
            </a:lvl4pPr>
            <a:lvl5pPr marL="2085746" indent="0" algn="ctr">
              <a:buNone/>
              <a:defRPr>
                <a:solidFill>
                  <a:schemeClr val="tx1">
                    <a:tint val="75000"/>
                  </a:schemeClr>
                </a:solidFill>
              </a:defRPr>
            </a:lvl5pPr>
            <a:lvl6pPr marL="2607183" indent="0" algn="ctr">
              <a:buNone/>
              <a:defRPr>
                <a:solidFill>
                  <a:schemeClr val="tx1">
                    <a:tint val="75000"/>
                  </a:schemeClr>
                </a:solidFill>
              </a:defRPr>
            </a:lvl6pPr>
            <a:lvl7pPr marL="3128620" indent="0" algn="ctr">
              <a:buNone/>
              <a:defRPr>
                <a:solidFill>
                  <a:schemeClr val="tx1">
                    <a:tint val="75000"/>
                  </a:schemeClr>
                </a:solidFill>
              </a:defRPr>
            </a:lvl7pPr>
            <a:lvl8pPr marL="3650056" indent="0" algn="ctr">
              <a:buNone/>
              <a:defRPr>
                <a:solidFill>
                  <a:schemeClr val="tx1">
                    <a:tint val="75000"/>
                  </a:schemeClr>
                </a:solidFill>
              </a:defRPr>
            </a:lvl8pPr>
            <a:lvl9pPr marL="4171493" indent="0" algn="ctr">
              <a:buNone/>
              <a:defRPr>
                <a:solidFill>
                  <a:schemeClr val="tx1">
                    <a:tint val="75000"/>
                  </a:schemeClr>
                </a:solidFill>
              </a:defRPr>
            </a:lvl9pPr>
          </a:lstStyle>
          <a:p>
            <a:r>
              <a:rPr lang="en-US" dirty="0"/>
              <a:t>Click to edit</a:t>
            </a:r>
          </a:p>
        </p:txBody>
      </p:sp>
      <p:sp>
        <p:nvSpPr>
          <p:cNvPr id="33" name="Text Placeholder 32"/>
          <p:cNvSpPr>
            <a:spLocks noGrp="1"/>
          </p:cNvSpPr>
          <p:nvPr>
            <p:ph type="body" sz="quarter" idx="10"/>
          </p:nvPr>
        </p:nvSpPr>
        <p:spPr>
          <a:xfrm>
            <a:off x="4934710" y="3567493"/>
            <a:ext cx="3604172" cy="1606594"/>
          </a:xfrm>
          <a:prstGeom prst="rect">
            <a:avLst/>
          </a:prstGeom>
        </p:spPr>
        <p:txBody>
          <a:bodyPr vert="horz" wrap="square" lIns="0" tIns="0" rIns="0" bIns="0">
            <a:spAutoFit/>
          </a:bodyPr>
          <a:lstStyle>
            <a:lvl1pPr marL="0" indent="0">
              <a:spcBef>
                <a:spcPts val="0"/>
              </a:spcBef>
              <a:spcAft>
                <a:spcPts val="0"/>
              </a:spcAft>
              <a:buNone/>
              <a:defRPr sz="1800">
                <a:latin typeface="Arial"/>
              </a:defRPr>
            </a:lvl1pPr>
            <a:lvl2pPr marL="742950" indent="-285750">
              <a:buFont typeface="Arial" charset="0"/>
              <a:buChar char="•"/>
              <a:defRPr sz="1800"/>
            </a:lvl2pPr>
            <a:lvl3pPr>
              <a:defRPr sz="1800"/>
            </a:lvl3pPr>
            <a:lvl4pPr marL="1600200" indent="-228600">
              <a:buFont typeface="Arial" charset="0"/>
              <a:buChar char="•"/>
              <a:defRPr sz="1800"/>
            </a:lvl4pPr>
            <a:lvl5pPr marL="2057400" indent="-228600">
              <a:buFont typeface="Arial" charset="0"/>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itle 1"/>
          <p:cNvSpPr>
            <a:spLocks noGrp="1"/>
          </p:cNvSpPr>
          <p:nvPr>
            <p:ph type="title"/>
          </p:nvPr>
        </p:nvSpPr>
        <p:spPr>
          <a:xfrm>
            <a:off x="4935337" y="1791776"/>
            <a:ext cx="3603545" cy="1261884"/>
          </a:xfrm>
          <a:prstGeom prst="rect">
            <a:avLst/>
          </a:prstGeom>
        </p:spPr>
        <p:txBody>
          <a:bodyPr wrap="square" lIns="0" tIns="0" rIns="0" bIns="0">
            <a:spAutoFit/>
          </a:bodyPr>
          <a:lstStyle>
            <a:lvl1pPr algn="l">
              <a:defRPr sz="4100" b="1" i="0" cap="none">
                <a:solidFill>
                  <a:schemeClr val="bg2"/>
                </a:solidFill>
                <a:latin typeface="Arial"/>
                <a:cs typeface="Arial"/>
              </a:defRPr>
            </a:lvl1pPr>
          </a:lstStyle>
          <a:p>
            <a:r>
              <a:rPr lang="en-US" dirty="0"/>
              <a:t>Click to edit Master title</a:t>
            </a:r>
          </a:p>
        </p:txBody>
      </p:sp>
      <p:sp>
        <p:nvSpPr>
          <p:cNvPr id="3" name="Picture Placeholder 2">
            <a:extLst>
              <a:ext uri="{FF2B5EF4-FFF2-40B4-BE49-F238E27FC236}">
                <a16:creationId xmlns:a16="http://schemas.microsoft.com/office/drawing/2014/main" id="{F68E17AF-F15B-1B48-B359-863BF751216F}"/>
              </a:ext>
            </a:extLst>
          </p:cNvPr>
          <p:cNvSpPr>
            <a:spLocks noGrp="1"/>
          </p:cNvSpPr>
          <p:nvPr>
            <p:ph type="pic" sz="quarter" idx="11"/>
          </p:nvPr>
        </p:nvSpPr>
        <p:spPr>
          <a:xfrm>
            <a:off x="0" y="1514475"/>
            <a:ext cx="4397375" cy="5343525"/>
          </a:xfrm>
          <a:prstGeom prst="rect">
            <a:avLst/>
          </a:prstGeom>
        </p:spPr>
        <p:txBody>
          <a:bodyPr/>
          <a:lstStyle/>
          <a:p>
            <a:endParaRPr lang="en-US"/>
          </a:p>
        </p:txBody>
      </p:sp>
    </p:spTree>
    <p:extLst>
      <p:ext uri="{BB962C8B-B14F-4D97-AF65-F5344CB8AC3E}">
        <p14:creationId xmlns:p14="http://schemas.microsoft.com/office/powerpoint/2010/main" val="1316395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5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Subtitle 2"/>
          <p:cNvSpPr>
            <a:spLocks noGrp="1"/>
          </p:cNvSpPr>
          <p:nvPr>
            <p:ph type="subTitle" idx="1"/>
          </p:nvPr>
        </p:nvSpPr>
        <p:spPr>
          <a:xfrm>
            <a:off x="4933867" y="3058580"/>
            <a:ext cx="3590073" cy="430887"/>
          </a:xfrm>
          <a:prstGeom prst="rect">
            <a:avLst/>
          </a:prstGeom>
        </p:spPr>
        <p:txBody>
          <a:bodyPr wrap="square" lIns="0" tIns="0" rIns="0" bIns="0">
            <a:spAutoFit/>
          </a:bodyPr>
          <a:lstStyle>
            <a:lvl1pPr marL="0" indent="0" algn="l">
              <a:spcBef>
                <a:spcPts val="0"/>
              </a:spcBef>
              <a:buNone/>
              <a:defRPr sz="2800" b="1" i="0" baseline="0">
                <a:solidFill>
                  <a:schemeClr val="tx1"/>
                </a:solidFill>
                <a:latin typeface="Arial"/>
              </a:defRPr>
            </a:lvl1pPr>
            <a:lvl2pPr marL="521437" indent="0" algn="ctr">
              <a:buNone/>
              <a:defRPr>
                <a:solidFill>
                  <a:schemeClr val="tx1">
                    <a:tint val="75000"/>
                  </a:schemeClr>
                </a:solidFill>
              </a:defRPr>
            </a:lvl2pPr>
            <a:lvl3pPr marL="1042873" indent="0" algn="ctr">
              <a:buNone/>
              <a:defRPr>
                <a:solidFill>
                  <a:schemeClr val="tx1">
                    <a:tint val="75000"/>
                  </a:schemeClr>
                </a:solidFill>
              </a:defRPr>
            </a:lvl3pPr>
            <a:lvl4pPr marL="1564310" indent="0" algn="ctr">
              <a:buNone/>
              <a:defRPr>
                <a:solidFill>
                  <a:schemeClr val="tx1">
                    <a:tint val="75000"/>
                  </a:schemeClr>
                </a:solidFill>
              </a:defRPr>
            </a:lvl4pPr>
            <a:lvl5pPr marL="2085746" indent="0" algn="ctr">
              <a:buNone/>
              <a:defRPr>
                <a:solidFill>
                  <a:schemeClr val="tx1">
                    <a:tint val="75000"/>
                  </a:schemeClr>
                </a:solidFill>
              </a:defRPr>
            </a:lvl5pPr>
            <a:lvl6pPr marL="2607183" indent="0" algn="ctr">
              <a:buNone/>
              <a:defRPr>
                <a:solidFill>
                  <a:schemeClr val="tx1">
                    <a:tint val="75000"/>
                  </a:schemeClr>
                </a:solidFill>
              </a:defRPr>
            </a:lvl6pPr>
            <a:lvl7pPr marL="3128620" indent="0" algn="ctr">
              <a:buNone/>
              <a:defRPr>
                <a:solidFill>
                  <a:schemeClr val="tx1">
                    <a:tint val="75000"/>
                  </a:schemeClr>
                </a:solidFill>
              </a:defRPr>
            </a:lvl7pPr>
            <a:lvl8pPr marL="3650056" indent="0" algn="ctr">
              <a:buNone/>
              <a:defRPr>
                <a:solidFill>
                  <a:schemeClr val="tx1">
                    <a:tint val="75000"/>
                  </a:schemeClr>
                </a:solidFill>
              </a:defRPr>
            </a:lvl8pPr>
            <a:lvl9pPr marL="4171493" indent="0" algn="ctr">
              <a:buNone/>
              <a:defRPr>
                <a:solidFill>
                  <a:schemeClr val="tx1">
                    <a:tint val="75000"/>
                  </a:schemeClr>
                </a:solidFill>
              </a:defRPr>
            </a:lvl9pPr>
          </a:lstStyle>
          <a:p>
            <a:r>
              <a:rPr lang="en-US" dirty="0"/>
              <a:t>Click to edit</a:t>
            </a:r>
          </a:p>
        </p:txBody>
      </p:sp>
      <p:sp>
        <p:nvSpPr>
          <p:cNvPr id="33" name="Text Placeholder 32"/>
          <p:cNvSpPr>
            <a:spLocks noGrp="1"/>
          </p:cNvSpPr>
          <p:nvPr>
            <p:ph type="body" sz="quarter" idx="10"/>
          </p:nvPr>
        </p:nvSpPr>
        <p:spPr>
          <a:xfrm>
            <a:off x="4934710" y="3567493"/>
            <a:ext cx="3604172" cy="1606594"/>
          </a:xfrm>
          <a:prstGeom prst="rect">
            <a:avLst/>
          </a:prstGeom>
        </p:spPr>
        <p:txBody>
          <a:bodyPr vert="horz" wrap="square" lIns="0" tIns="0" rIns="0" bIns="0">
            <a:spAutoFit/>
          </a:bodyPr>
          <a:lstStyle>
            <a:lvl1pPr marL="0" indent="0">
              <a:spcBef>
                <a:spcPts val="0"/>
              </a:spcBef>
              <a:spcAft>
                <a:spcPts val="0"/>
              </a:spcAft>
              <a:buNone/>
              <a:defRPr sz="1800">
                <a:latin typeface="Arial"/>
              </a:defRPr>
            </a:lvl1pPr>
            <a:lvl2pPr marL="742950" indent="-285750">
              <a:buFont typeface="Arial" charset="0"/>
              <a:buChar char="•"/>
              <a:defRPr sz="1800"/>
            </a:lvl2pPr>
            <a:lvl3pPr>
              <a:defRPr sz="1800"/>
            </a:lvl3pPr>
            <a:lvl4pPr marL="1600200" indent="-228600">
              <a:buFont typeface="Arial" charset="0"/>
              <a:buChar char="•"/>
              <a:defRPr sz="1800"/>
            </a:lvl4pPr>
            <a:lvl5pPr marL="2057400" indent="-228600">
              <a:buFont typeface="Arial" charset="0"/>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itle 1"/>
          <p:cNvSpPr>
            <a:spLocks noGrp="1"/>
          </p:cNvSpPr>
          <p:nvPr>
            <p:ph type="title"/>
          </p:nvPr>
        </p:nvSpPr>
        <p:spPr>
          <a:xfrm>
            <a:off x="4935337" y="1791776"/>
            <a:ext cx="3603545" cy="1261884"/>
          </a:xfrm>
          <a:prstGeom prst="rect">
            <a:avLst/>
          </a:prstGeom>
        </p:spPr>
        <p:txBody>
          <a:bodyPr wrap="square" lIns="0" tIns="0" rIns="0" bIns="0">
            <a:spAutoFit/>
          </a:bodyPr>
          <a:lstStyle>
            <a:lvl1pPr algn="l">
              <a:defRPr sz="4100" b="1" i="0" cap="none">
                <a:solidFill>
                  <a:schemeClr val="bg2"/>
                </a:solidFill>
                <a:latin typeface="Arial"/>
                <a:cs typeface="Arial"/>
              </a:defRPr>
            </a:lvl1pPr>
          </a:lstStyle>
          <a:p>
            <a:r>
              <a:rPr lang="en-US" dirty="0"/>
              <a:t>Click to edit Master title</a:t>
            </a:r>
          </a:p>
        </p:txBody>
      </p:sp>
      <p:sp>
        <p:nvSpPr>
          <p:cNvPr id="3" name="Picture Placeholder 2">
            <a:extLst>
              <a:ext uri="{FF2B5EF4-FFF2-40B4-BE49-F238E27FC236}">
                <a16:creationId xmlns:a16="http://schemas.microsoft.com/office/drawing/2014/main" id="{F68E17AF-F15B-1B48-B359-863BF751216F}"/>
              </a:ext>
            </a:extLst>
          </p:cNvPr>
          <p:cNvSpPr>
            <a:spLocks noGrp="1"/>
          </p:cNvSpPr>
          <p:nvPr>
            <p:ph type="pic" sz="quarter" idx="11"/>
          </p:nvPr>
        </p:nvSpPr>
        <p:spPr>
          <a:xfrm>
            <a:off x="0" y="0"/>
            <a:ext cx="4397375" cy="6533424"/>
          </a:xfrm>
          <a:prstGeom prst="rect">
            <a:avLst/>
          </a:prstGeom>
        </p:spPr>
        <p:txBody>
          <a:bodyPr/>
          <a:lstStyle/>
          <a:p>
            <a:endParaRPr lang="en-US"/>
          </a:p>
        </p:txBody>
      </p:sp>
    </p:spTree>
    <p:extLst>
      <p:ext uri="{BB962C8B-B14F-4D97-AF65-F5344CB8AC3E}">
        <p14:creationId xmlns:p14="http://schemas.microsoft.com/office/powerpoint/2010/main" val="3373789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Subtitle 2"/>
          <p:cNvSpPr>
            <a:spLocks noGrp="1"/>
          </p:cNvSpPr>
          <p:nvPr>
            <p:ph type="subTitle" idx="1"/>
          </p:nvPr>
        </p:nvSpPr>
        <p:spPr>
          <a:xfrm>
            <a:off x="635043" y="2031225"/>
            <a:ext cx="7880511" cy="461665"/>
          </a:xfrm>
          <a:prstGeom prst="rect">
            <a:avLst/>
          </a:prstGeom>
        </p:spPr>
        <p:txBody>
          <a:bodyPr lIns="0" tIns="0" rIns="0" bIns="0">
            <a:spAutoFit/>
          </a:bodyPr>
          <a:lstStyle>
            <a:lvl1pPr marL="0" indent="0" algn="l">
              <a:spcBef>
                <a:spcPts val="0"/>
              </a:spcBef>
              <a:buNone/>
              <a:defRPr sz="3000" b="1" i="0" baseline="0">
                <a:solidFill>
                  <a:schemeClr val="tx1"/>
                </a:solidFill>
                <a:latin typeface="Arial"/>
              </a:defRPr>
            </a:lvl1pPr>
            <a:lvl2pPr marL="521437" indent="0" algn="ctr">
              <a:buNone/>
              <a:defRPr>
                <a:solidFill>
                  <a:schemeClr val="tx1">
                    <a:tint val="75000"/>
                  </a:schemeClr>
                </a:solidFill>
              </a:defRPr>
            </a:lvl2pPr>
            <a:lvl3pPr marL="1042873" indent="0" algn="ctr">
              <a:buNone/>
              <a:defRPr>
                <a:solidFill>
                  <a:schemeClr val="tx1">
                    <a:tint val="75000"/>
                  </a:schemeClr>
                </a:solidFill>
              </a:defRPr>
            </a:lvl3pPr>
            <a:lvl4pPr marL="1564310" indent="0" algn="ctr">
              <a:buNone/>
              <a:defRPr>
                <a:solidFill>
                  <a:schemeClr val="tx1">
                    <a:tint val="75000"/>
                  </a:schemeClr>
                </a:solidFill>
              </a:defRPr>
            </a:lvl4pPr>
            <a:lvl5pPr marL="2085746" indent="0" algn="ctr">
              <a:buNone/>
              <a:defRPr>
                <a:solidFill>
                  <a:schemeClr val="tx1">
                    <a:tint val="75000"/>
                  </a:schemeClr>
                </a:solidFill>
              </a:defRPr>
            </a:lvl5pPr>
            <a:lvl6pPr marL="2607183" indent="0" algn="ctr">
              <a:buNone/>
              <a:defRPr>
                <a:solidFill>
                  <a:schemeClr val="tx1">
                    <a:tint val="75000"/>
                  </a:schemeClr>
                </a:solidFill>
              </a:defRPr>
            </a:lvl6pPr>
            <a:lvl7pPr marL="3128620" indent="0" algn="ctr">
              <a:buNone/>
              <a:defRPr>
                <a:solidFill>
                  <a:schemeClr val="tx1">
                    <a:tint val="75000"/>
                  </a:schemeClr>
                </a:solidFill>
              </a:defRPr>
            </a:lvl7pPr>
            <a:lvl8pPr marL="3650056" indent="0" algn="ctr">
              <a:buNone/>
              <a:defRPr>
                <a:solidFill>
                  <a:schemeClr val="tx1">
                    <a:tint val="75000"/>
                  </a:schemeClr>
                </a:solidFill>
              </a:defRPr>
            </a:lvl8pPr>
            <a:lvl9pPr marL="4171493" indent="0" algn="ctr">
              <a:buNone/>
              <a:defRPr>
                <a:solidFill>
                  <a:schemeClr val="tx1">
                    <a:tint val="75000"/>
                  </a:schemeClr>
                </a:solidFill>
              </a:defRPr>
            </a:lvl9pPr>
          </a:lstStyle>
          <a:p>
            <a:r>
              <a:rPr lang="en-US" dirty="0"/>
              <a:t>Click to edit Master subtitle style</a:t>
            </a:r>
          </a:p>
        </p:txBody>
      </p:sp>
      <p:sp>
        <p:nvSpPr>
          <p:cNvPr id="23" name="Title 1"/>
          <p:cNvSpPr>
            <a:spLocks noGrp="1"/>
          </p:cNvSpPr>
          <p:nvPr>
            <p:ph type="title"/>
          </p:nvPr>
        </p:nvSpPr>
        <p:spPr>
          <a:xfrm>
            <a:off x="638050" y="1343541"/>
            <a:ext cx="7877504" cy="630942"/>
          </a:xfrm>
          <a:prstGeom prst="rect">
            <a:avLst/>
          </a:prstGeom>
        </p:spPr>
        <p:txBody>
          <a:bodyPr wrap="square" lIns="0" tIns="0" rIns="0" bIns="0">
            <a:spAutoFit/>
          </a:bodyPr>
          <a:lstStyle>
            <a:lvl1pPr algn="l">
              <a:defRPr sz="4100" b="1" i="0" cap="none">
                <a:solidFill>
                  <a:schemeClr val="bg2"/>
                </a:solidFill>
                <a:latin typeface="Arial"/>
                <a:cs typeface="Arial"/>
              </a:defRPr>
            </a:lvl1pPr>
          </a:lstStyle>
          <a:p>
            <a:r>
              <a:rPr lang="en-US" dirty="0"/>
              <a:t>Click to edit Master title style</a:t>
            </a:r>
          </a:p>
        </p:txBody>
      </p:sp>
      <p:sp>
        <p:nvSpPr>
          <p:cNvPr id="33" name="Text Placeholder 32"/>
          <p:cNvSpPr>
            <a:spLocks noGrp="1"/>
          </p:cNvSpPr>
          <p:nvPr>
            <p:ph type="body" sz="quarter" idx="10"/>
          </p:nvPr>
        </p:nvSpPr>
        <p:spPr>
          <a:xfrm>
            <a:off x="634304" y="2540138"/>
            <a:ext cx="7881250" cy="1606594"/>
          </a:xfrm>
          <a:prstGeom prst="rect">
            <a:avLst/>
          </a:prstGeom>
        </p:spPr>
        <p:txBody>
          <a:bodyPr vert="horz" wrap="square" lIns="0" tIns="0" rIns="0" bIns="0">
            <a:spAutoFit/>
          </a:bodyPr>
          <a:lstStyle>
            <a:lvl1pPr marL="0" indent="0">
              <a:spcBef>
                <a:spcPts val="0"/>
              </a:spcBef>
              <a:spcAft>
                <a:spcPts val="0"/>
              </a:spcAft>
              <a:buNone/>
              <a:defRPr sz="1800">
                <a:latin typeface="Arial"/>
              </a:defRPr>
            </a:lvl1pPr>
            <a:lvl2pPr marL="742950" indent="-285750">
              <a:buFont typeface="Arial" charset="0"/>
              <a:buChar char="•"/>
              <a:defRPr sz="1800"/>
            </a:lvl2pPr>
            <a:lvl3pPr>
              <a:defRPr sz="1800"/>
            </a:lvl3pPr>
            <a:lvl4pPr marL="1600200" indent="-228600">
              <a:buFont typeface="Arial" charset="0"/>
              <a:buChar char="•"/>
              <a:defRPr sz="1800"/>
            </a:lvl4pPr>
            <a:lvl5pPr marL="2057400" indent="-228600">
              <a:buFont typeface="Arial" charset="0"/>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Subtitle 2"/>
          <p:cNvSpPr>
            <a:spLocks noGrp="1"/>
          </p:cNvSpPr>
          <p:nvPr>
            <p:ph type="subTitle" idx="1"/>
          </p:nvPr>
        </p:nvSpPr>
        <p:spPr>
          <a:xfrm>
            <a:off x="635043" y="2031225"/>
            <a:ext cx="7880511" cy="461665"/>
          </a:xfrm>
          <a:prstGeom prst="rect">
            <a:avLst/>
          </a:prstGeom>
        </p:spPr>
        <p:txBody>
          <a:bodyPr lIns="0" tIns="0" rIns="0" bIns="0">
            <a:spAutoFit/>
          </a:bodyPr>
          <a:lstStyle>
            <a:lvl1pPr marL="0" indent="0" algn="l">
              <a:spcBef>
                <a:spcPts val="0"/>
              </a:spcBef>
              <a:buNone/>
              <a:defRPr sz="3000" b="1" i="0" baseline="0">
                <a:solidFill>
                  <a:schemeClr val="tx1"/>
                </a:solidFill>
                <a:latin typeface="Arial"/>
              </a:defRPr>
            </a:lvl1pPr>
            <a:lvl2pPr marL="521437" indent="0" algn="ctr">
              <a:buNone/>
              <a:defRPr>
                <a:solidFill>
                  <a:schemeClr val="tx1">
                    <a:tint val="75000"/>
                  </a:schemeClr>
                </a:solidFill>
              </a:defRPr>
            </a:lvl2pPr>
            <a:lvl3pPr marL="1042873" indent="0" algn="ctr">
              <a:buNone/>
              <a:defRPr>
                <a:solidFill>
                  <a:schemeClr val="tx1">
                    <a:tint val="75000"/>
                  </a:schemeClr>
                </a:solidFill>
              </a:defRPr>
            </a:lvl3pPr>
            <a:lvl4pPr marL="1564310" indent="0" algn="ctr">
              <a:buNone/>
              <a:defRPr>
                <a:solidFill>
                  <a:schemeClr val="tx1">
                    <a:tint val="75000"/>
                  </a:schemeClr>
                </a:solidFill>
              </a:defRPr>
            </a:lvl4pPr>
            <a:lvl5pPr marL="2085746" indent="0" algn="ctr">
              <a:buNone/>
              <a:defRPr>
                <a:solidFill>
                  <a:schemeClr val="tx1">
                    <a:tint val="75000"/>
                  </a:schemeClr>
                </a:solidFill>
              </a:defRPr>
            </a:lvl5pPr>
            <a:lvl6pPr marL="2607183" indent="0" algn="ctr">
              <a:buNone/>
              <a:defRPr>
                <a:solidFill>
                  <a:schemeClr val="tx1">
                    <a:tint val="75000"/>
                  </a:schemeClr>
                </a:solidFill>
              </a:defRPr>
            </a:lvl6pPr>
            <a:lvl7pPr marL="3128620" indent="0" algn="ctr">
              <a:buNone/>
              <a:defRPr>
                <a:solidFill>
                  <a:schemeClr val="tx1">
                    <a:tint val="75000"/>
                  </a:schemeClr>
                </a:solidFill>
              </a:defRPr>
            </a:lvl7pPr>
            <a:lvl8pPr marL="3650056" indent="0" algn="ctr">
              <a:buNone/>
              <a:defRPr>
                <a:solidFill>
                  <a:schemeClr val="tx1">
                    <a:tint val="75000"/>
                  </a:schemeClr>
                </a:solidFill>
              </a:defRPr>
            </a:lvl8pPr>
            <a:lvl9pPr marL="4171493" indent="0" algn="ctr">
              <a:buNone/>
              <a:defRPr>
                <a:solidFill>
                  <a:schemeClr val="tx1">
                    <a:tint val="75000"/>
                  </a:schemeClr>
                </a:solidFill>
              </a:defRPr>
            </a:lvl9pPr>
          </a:lstStyle>
          <a:p>
            <a:r>
              <a:rPr lang="en-US" dirty="0"/>
              <a:t>Click to edit Master subtitle style</a:t>
            </a:r>
          </a:p>
        </p:txBody>
      </p:sp>
      <p:sp>
        <p:nvSpPr>
          <p:cNvPr id="23" name="Title 1"/>
          <p:cNvSpPr>
            <a:spLocks noGrp="1"/>
          </p:cNvSpPr>
          <p:nvPr>
            <p:ph type="title"/>
          </p:nvPr>
        </p:nvSpPr>
        <p:spPr>
          <a:xfrm>
            <a:off x="638050" y="1343541"/>
            <a:ext cx="7877504" cy="630942"/>
          </a:xfrm>
          <a:prstGeom prst="rect">
            <a:avLst/>
          </a:prstGeom>
        </p:spPr>
        <p:txBody>
          <a:bodyPr wrap="square" lIns="0" tIns="0" rIns="0" bIns="0">
            <a:spAutoFit/>
          </a:bodyPr>
          <a:lstStyle>
            <a:lvl1pPr algn="l">
              <a:defRPr sz="4100" b="1" i="0" cap="none">
                <a:solidFill>
                  <a:schemeClr val="bg2"/>
                </a:solidFill>
                <a:latin typeface="Arial"/>
                <a:cs typeface="Arial"/>
              </a:defRPr>
            </a:lvl1pPr>
          </a:lstStyle>
          <a:p>
            <a:r>
              <a:rPr lang="en-US" dirty="0"/>
              <a:t>Click to edit Master title style</a:t>
            </a:r>
          </a:p>
        </p:txBody>
      </p:sp>
      <p:sp>
        <p:nvSpPr>
          <p:cNvPr id="33" name="Text Placeholder 32"/>
          <p:cNvSpPr>
            <a:spLocks noGrp="1"/>
          </p:cNvSpPr>
          <p:nvPr>
            <p:ph type="body" sz="quarter" idx="10"/>
          </p:nvPr>
        </p:nvSpPr>
        <p:spPr>
          <a:xfrm>
            <a:off x="634304" y="2540138"/>
            <a:ext cx="7881250" cy="1606594"/>
          </a:xfrm>
          <a:prstGeom prst="rect">
            <a:avLst/>
          </a:prstGeom>
        </p:spPr>
        <p:txBody>
          <a:bodyPr vert="horz" wrap="square" lIns="0" tIns="0" rIns="0" bIns="0">
            <a:spAutoFit/>
          </a:bodyPr>
          <a:lstStyle>
            <a:lvl1pPr marL="0" indent="0">
              <a:spcBef>
                <a:spcPts val="0"/>
              </a:spcBef>
              <a:spcAft>
                <a:spcPts val="0"/>
              </a:spcAft>
              <a:buNone/>
              <a:defRPr sz="1800">
                <a:latin typeface="Arial"/>
              </a:defRPr>
            </a:lvl1pPr>
            <a:lvl2pPr marL="742950" indent="-285750">
              <a:buFont typeface="Arial" charset="0"/>
              <a:buChar char="•"/>
              <a:defRPr sz="1800"/>
            </a:lvl2pPr>
            <a:lvl3pPr>
              <a:defRPr sz="1800"/>
            </a:lvl3pPr>
            <a:lvl4pPr marL="1600200" indent="-228600">
              <a:buFont typeface="Arial" charset="0"/>
              <a:buChar char="•"/>
              <a:defRPr sz="1800"/>
            </a:lvl4pPr>
            <a:lvl5pPr marL="2057400" indent="-228600">
              <a:buFont typeface="Arial" charset="0"/>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2396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Subtitle 2"/>
          <p:cNvSpPr>
            <a:spLocks noGrp="1"/>
          </p:cNvSpPr>
          <p:nvPr>
            <p:ph type="subTitle" idx="1"/>
          </p:nvPr>
        </p:nvSpPr>
        <p:spPr>
          <a:xfrm>
            <a:off x="635043" y="2031225"/>
            <a:ext cx="7880511" cy="461665"/>
          </a:xfrm>
          <a:prstGeom prst="rect">
            <a:avLst/>
          </a:prstGeom>
        </p:spPr>
        <p:txBody>
          <a:bodyPr lIns="0" tIns="0" rIns="0" bIns="0">
            <a:spAutoFit/>
          </a:bodyPr>
          <a:lstStyle>
            <a:lvl1pPr marL="0" indent="0" algn="l">
              <a:spcBef>
                <a:spcPts val="0"/>
              </a:spcBef>
              <a:buNone/>
              <a:defRPr sz="3000" b="1" i="0" baseline="0">
                <a:solidFill>
                  <a:schemeClr val="tx1"/>
                </a:solidFill>
                <a:latin typeface="Arial"/>
              </a:defRPr>
            </a:lvl1pPr>
            <a:lvl2pPr marL="521437" indent="0" algn="ctr">
              <a:buNone/>
              <a:defRPr>
                <a:solidFill>
                  <a:schemeClr val="tx1">
                    <a:tint val="75000"/>
                  </a:schemeClr>
                </a:solidFill>
              </a:defRPr>
            </a:lvl2pPr>
            <a:lvl3pPr marL="1042873" indent="0" algn="ctr">
              <a:buNone/>
              <a:defRPr>
                <a:solidFill>
                  <a:schemeClr val="tx1">
                    <a:tint val="75000"/>
                  </a:schemeClr>
                </a:solidFill>
              </a:defRPr>
            </a:lvl3pPr>
            <a:lvl4pPr marL="1564310" indent="0" algn="ctr">
              <a:buNone/>
              <a:defRPr>
                <a:solidFill>
                  <a:schemeClr val="tx1">
                    <a:tint val="75000"/>
                  </a:schemeClr>
                </a:solidFill>
              </a:defRPr>
            </a:lvl4pPr>
            <a:lvl5pPr marL="2085746" indent="0" algn="ctr">
              <a:buNone/>
              <a:defRPr>
                <a:solidFill>
                  <a:schemeClr val="tx1">
                    <a:tint val="75000"/>
                  </a:schemeClr>
                </a:solidFill>
              </a:defRPr>
            </a:lvl5pPr>
            <a:lvl6pPr marL="2607183" indent="0" algn="ctr">
              <a:buNone/>
              <a:defRPr>
                <a:solidFill>
                  <a:schemeClr val="tx1">
                    <a:tint val="75000"/>
                  </a:schemeClr>
                </a:solidFill>
              </a:defRPr>
            </a:lvl6pPr>
            <a:lvl7pPr marL="3128620" indent="0" algn="ctr">
              <a:buNone/>
              <a:defRPr>
                <a:solidFill>
                  <a:schemeClr val="tx1">
                    <a:tint val="75000"/>
                  </a:schemeClr>
                </a:solidFill>
              </a:defRPr>
            </a:lvl7pPr>
            <a:lvl8pPr marL="3650056" indent="0" algn="ctr">
              <a:buNone/>
              <a:defRPr>
                <a:solidFill>
                  <a:schemeClr val="tx1">
                    <a:tint val="75000"/>
                  </a:schemeClr>
                </a:solidFill>
              </a:defRPr>
            </a:lvl8pPr>
            <a:lvl9pPr marL="4171493" indent="0" algn="ctr">
              <a:buNone/>
              <a:defRPr>
                <a:solidFill>
                  <a:schemeClr val="tx1">
                    <a:tint val="75000"/>
                  </a:schemeClr>
                </a:solidFill>
              </a:defRPr>
            </a:lvl9pPr>
          </a:lstStyle>
          <a:p>
            <a:r>
              <a:rPr lang="en-US" dirty="0"/>
              <a:t>Click to edit Master subtitle style</a:t>
            </a:r>
          </a:p>
        </p:txBody>
      </p:sp>
      <p:sp>
        <p:nvSpPr>
          <p:cNvPr id="23" name="Title 1"/>
          <p:cNvSpPr>
            <a:spLocks noGrp="1"/>
          </p:cNvSpPr>
          <p:nvPr>
            <p:ph type="title"/>
          </p:nvPr>
        </p:nvSpPr>
        <p:spPr>
          <a:xfrm>
            <a:off x="638050" y="1343541"/>
            <a:ext cx="7877504" cy="630942"/>
          </a:xfrm>
          <a:prstGeom prst="rect">
            <a:avLst/>
          </a:prstGeom>
        </p:spPr>
        <p:txBody>
          <a:bodyPr wrap="square" lIns="0" tIns="0" rIns="0" bIns="0">
            <a:spAutoFit/>
          </a:bodyPr>
          <a:lstStyle>
            <a:lvl1pPr algn="l">
              <a:defRPr sz="4100" b="1" i="0" cap="none">
                <a:solidFill>
                  <a:schemeClr val="bg2"/>
                </a:solidFill>
                <a:latin typeface="Arial"/>
                <a:cs typeface="Arial"/>
              </a:defRPr>
            </a:lvl1pPr>
          </a:lstStyle>
          <a:p>
            <a:r>
              <a:rPr lang="en-US" dirty="0"/>
              <a:t>Click to edit Master title style</a:t>
            </a:r>
          </a:p>
        </p:txBody>
      </p:sp>
      <p:sp>
        <p:nvSpPr>
          <p:cNvPr id="33" name="Text Placeholder 32"/>
          <p:cNvSpPr>
            <a:spLocks noGrp="1"/>
          </p:cNvSpPr>
          <p:nvPr>
            <p:ph type="body" sz="quarter" idx="10"/>
          </p:nvPr>
        </p:nvSpPr>
        <p:spPr>
          <a:xfrm>
            <a:off x="634304" y="2540138"/>
            <a:ext cx="7881250" cy="1606594"/>
          </a:xfrm>
          <a:prstGeom prst="rect">
            <a:avLst/>
          </a:prstGeom>
        </p:spPr>
        <p:txBody>
          <a:bodyPr vert="horz" wrap="square" lIns="0" tIns="0" rIns="0" bIns="0">
            <a:spAutoFit/>
          </a:bodyPr>
          <a:lstStyle>
            <a:lvl1pPr marL="0" indent="0">
              <a:spcBef>
                <a:spcPts val="0"/>
              </a:spcBef>
              <a:spcAft>
                <a:spcPts val="0"/>
              </a:spcAft>
              <a:buNone/>
              <a:defRPr sz="1800">
                <a:latin typeface="Arial"/>
              </a:defRPr>
            </a:lvl1pPr>
            <a:lvl2pPr marL="742950" indent="-285750">
              <a:buFont typeface="Arial" charset="0"/>
              <a:buChar char="•"/>
              <a:defRPr sz="1800"/>
            </a:lvl2pPr>
            <a:lvl3pPr>
              <a:defRPr sz="1800"/>
            </a:lvl3pPr>
            <a:lvl4pPr marL="1600200" indent="-228600">
              <a:buFont typeface="Arial" charset="0"/>
              <a:buChar char="•"/>
              <a:defRPr sz="1800"/>
            </a:lvl4pPr>
            <a:lvl5pPr marL="2057400" indent="-228600">
              <a:buFont typeface="Arial" charset="0"/>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11031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bg>
      <p:bgRef idx="1001">
        <a:schemeClr val="bg1"/>
      </p:bgRef>
    </p:bg>
    <p:spTree>
      <p:nvGrpSpPr>
        <p:cNvPr id="1" name=""/>
        <p:cNvGrpSpPr/>
        <p:nvPr/>
      </p:nvGrpSpPr>
      <p:grpSpPr>
        <a:xfrm>
          <a:off x="0" y="0"/>
          <a:ext cx="0" cy="0"/>
          <a:chOff x="0" y="0"/>
          <a:chExt cx="0" cy="0"/>
        </a:xfrm>
      </p:grpSpPr>
      <p:sp>
        <p:nvSpPr>
          <p:cNvPr id="25" name="Subtitle 2"/>
          <p:cNvSpPr>
            <a:spLocks noGrp="1"/>
          </p:cNvSpPr>
          <p:nvPr>
            <p:ph type="subTitle" idx="1"/>
          </p:nvPr>
        </p:nvSpPr>
        <p:spPr>
          <a:xfrm>
            <a:off x="635043" y="2031225"/>
            <a:ext cx="7880511" cy="461665"/>
          </a:xfrm>
          <a:prstGeom prst="rect">
            <a:avLst/>
          </a:prstGeom>
        </p:spPr>
        <p:txBody>
          <a:bodyPr lIns="0" tIns="0" rIns="0" bIns="0">
            <a:spAutoFit/>
          </a:bodyPr>
          <a:lstStyle>
            <a:lvl1pPr marL="0" indent="0" algn="l">
              <a:spcBef>
                <a:spcPts val="0"/>
              </a:spcBef>
              <a:buNone/>
              <a:defRPr sz="3000" b="1" i="0" baseline="0">
                <a:solidFill>
                  <a:schemeClr val="tx1"/>
                </a:solidFill>
                <a:latin typeface="Arial"/>
              </a:defRPr>
            </a:lvl1pPr>
            <a:lvl2pPr marL="521437" indent="0" algn="ctr">
              <a:buNone/>
              <a:defRPr>
                <a:solidFill>
                  <a:schemeClr val="tx1">
                    <a:tint val="75000"/>
                  </a:schemeClr>
                </a:solidFill>
              </a:defRPr>
            </a:lvl2pPr>
            <a:lvl3pPr marL="1042873" indent="0" algn="ctr">
              <a:buNone/>
              <a:defRPr>
                <a:solidFill>
                  <a:schemeClr val="tx1">
                    <a:tint val="75000"/>
                  </a:schemeClr>
                </a:solidFill>
              </a:defRPr>
            </a:lvl3pPr>
            <a:lvl4pPr marL="1564310" indent="0" algn="ctr">
              <a:buNone/>
              <a:defRPr>
                <a:solidFill>
                  <a:schemeClr val="tx1">
                    <a:tint val="75000"/>
                  </a:schemeClr>
                </a:solidFill>
              </a:defRPr>
            </a:lvl4pPr>
            <a:lvl5pPr marL="2085746" indent="0" algn="ctr">
              <a:buNone/>
              <a:defRPr>
                <a:solidFill>
                  <a:schemeClr val="tx1">
                    <a:tint val="75000"/>
                  </a:schemeClr>
                </a:solidFill>
              </a:defRPr>
            </a:lvl5pPr>
            <a:lvl6pPr marL="2607183" indent="0" algn="ctr">
              <a:buNone/>
              <a:defRPr>
                <a:solidFill>
                  <a:schemeClr val="tx1">
                    <a:tint val="75000"/>
                  </a:schemeClr>
                </a:solidFill>
              </a:defRPr>
            </a:lvl6pPr>
            <a:lvl7pPr marL="3128620" indent="0" algn="ctr">
              <a:buNone/>
              <a:defRPr>
                <a:solidFill>
                  <a:schemeClr val="tx1">
                    <a:tint val="75000"/>
                  </a:schemeClr>
                </a:solidFill>
              </a:defRPr>
            </a:lvl7pPr>
            <a:lvl8pPr marL="3650056" indent="0" algn="ctr">
              <a:buNone/>
              <a:defRPr>
                <a:solidFill>
                  <a:schemeClr val="tx1">
                    <a:tint val="75000"/>
                  </a:schemeClr>
                </a:solidFill>
              </a:defRPr>
            </a:lvl8pPr>
            <a:lvl9pPr marL="4171493" indent="0" algn="ctr">
              <a:buNone/>
              <a:defRPr>
                <a:solidFill>
                  <a:schemeClr val="tx1">
                    <a:tint val="75000"/>
                  </a:schemeClr>
                </a:solidFill>
              </a:defRPr>
            </a:lvl9pPr>
          </a:lstStyle>
          <a:p>
            <a:r>
              <a:rPr lang="en-US" dirty="0"/>
              <a:t>Click to edit Master subtitle style</a:t>
            </a:r>
          </a:p>
        </p:txBody>
      </p:sp>
      <p:sp>
        <p:nvSpPr>
          <p:cNvPr id="23" name="Title 1"/>
          <p:cNvSpPr>
            <a:spLocks noGrp="1"/>
          </p:cNvSpPr>
          <p:nvPr>
            <p:ph type="title"/>
          </p:nvPr>
        </p:nvSpPr>
        <p:spPr>
          <a:xfrm>
            <a:off x="638050" y="1343541"/>
            <a:ext cx="7877504" cy="630942"/>
          </a:xfrm>
          <a:prstGeom prst="rect">
            <a:avLst/>
          </a:prstGeom>
        </p:spPr>
        <p:txBody>
          <a:bodyPr wrap="square" lIns="0" tIns="0" rIns="0" bIns="0">
            <a:spAutoFit/>
          </a:bodyPr>
          <a:lstStyle>
            <a:lvl1pPr algn="l">
              <a:defRPr sz="4100" b="1" i="0" cap="none">
                <a:solidFill>
                  <a:schemeClr val="bg2"/>
                </a:solidFill>
                <a:latin typeface="Arial"/>
                <a:cs typeface="Arial"/>
              </a:defRPr>
            </a:lvl1pPr>
          </a:lstStyle>
          <a:p>
            <a:r>
              <a:rPr lang="en-US" dirty="0"/>
              <a:t>Click to edit Master title style</a:t>
            </a:r>
          </a:p>
        </p:txBody>
      </p:sp>
      <p:sp>
        <p:nvSpPr>
          <p:cNvPr id="33" name="Text Placeholder 32"/>
          <p:cNvSpPr>
            <a:spLocks noGrp="1"/>
          </p:cNvSpPr>
          <p:nvPr>
            <p:ph type="body" sz="quarter" idx="10"/>
          </p:nvPr>
        </p:nvSpPr>
        <p:spPr>
          <a:xfrm>
            <a:off x="634304" y="2540138"/>
            <a:ext cx="7881250" cy="1606594"/>
          </a:xfrm>
          <a:prstGeom prst="rect">
            <a:avLst/>
          </a:prstGeom>
        </p:spPr>
        <p:txBody>
          <a:bodyPr vert="horz" wrap="square" lIns="0" tIns="0" rIns="0" bIns="0">
            <a:spAutoFit/>
          </a:bodyPr>
          <a:lstStyle>
            <a:lvl1pPr marL="0" indent="0">
              <a:spcBef>
                <a:spcPts val="0"/>
              </a:spcBef>
              <a:spcAft>
                <a:spcPts val="0"/>
              </a:spcAft>
              <a:buNone/>
              <a:defRPr sz="1800">
                <a:latin typeface="Arial"/>
              </a:defRPr>
            </a:lvl1pPr>
            <a:lvl2pPr marL="742950" indent="-285750">
              <a:buFont typeface="Arial" charset="0"/>
              <a:buChar char="•"/>
              <a:defRPr sz="1800"/>
            </a:lvl2pPr>
            <a:lvl3pPr>
              <a:defRPr sz="1800"/>
            </a:lvl3pPr>
            <a:lvl4pPr marL="1600200" indent="-228600">
              <a:buFont typeface="Arial" charset="0"/>
              <a:buChar char="•"/>
              <a:defRPr sz="1800"/>
            </a:lvl4pPr>
            <a:lvl5pPr marL="2057400" indent="-228600">
              <a:buFont typeface="Arial" charset="0"/>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76869198"/>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545151" y="1984008"/>
            <a:ext cx="4153647" cy="4407647"/>
          </a:xfrm>
          <a:prstGeom prst="rect">
            <a:avLst/>
          </a:prstGeom>
          <a:solidFill>
            <a:schemeClr val="bg1">
              <a:alpha val="8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 Placeholder 6"/>
          <p:cNvSpPr>
            <a:spLocks noGrp="1"/>
          </p:cNvSpPr>
          <p:nvPr>
            <p:ph type="body" sz="quarter" idx="10" hasCustomPrompt="1"/>
          </p:nvPr>
        </p:nvSpPr>
        <p:spPr>
          <a:xfrm>
            <a:off x="679664" y="3415093"/>
            <a:ext cx="3862251" cy="461665"/>
          </a:xfrm>
          <a:prstGeom prst="rect">
            <a:avLst/>
          </a:prstGeom>
        </p:spPr>
        <p:txBody>
          <a:bodyPr lIns="0" tIns="0" rIns="0" bIns="0">
            <a:spAutoFit/>
          </a:bodyPr>
          <a:lstStyle>
            <a:lvl1pPr marL="0" indent="0">
              <a:buNone/>
              <a:defRPr sz="3000" b="1" i="0">
                <a:solidFill>
                  <a:schemeClr val="tx1"/>
                </a:solidFill>
                <a:latin typeface="Arial" charset="0"/>
                <a:ea typeface="Arial" charset="0"/>
                <a:cs typeface="Arial" charset="0"/>
              </a:defRPr>
            </a:lvl1pPr>
            <a:lvl2pPr marL="457200" indent="0">
              <a:buNone/>
              <a:defRPr sz="3000" b="1" i="0">
                <a:solidFill>
                  <a:srgbClr val="0099CC"/>
                </a:solidFill>
                <a:latin typeface="Arial" charset="0"/>
                <a:ea typeface="Arial" charset="0"/>
                <a:cs typeface="Arial" charset="0"/>
              </a:defRPr>
            </a:lvl2pPr>
            <a:lvl3pPr marL="914400" indent="0">
              <a:buNone/>
              <a:defRPr sz="3000" b="1" i="0">
                <a:solidFill>
                  <a:srgbClr val="0099CC"/>
                </a:solidFill>
                <a:latin typeface="Arial" charset="0"/>
                <a:ea typeface="Arial" charset="0"/>
                <a:cs typeface="Arial" charset="0"/>
              </a:defRPr>
            </a:lvl3pPr>
            <a:lvl4pPr marL="1371600" indent="0">
              <a:buNone/>
              <a:defRPr sz="3000" b="1" i="0">
                <a:solidFill>
                  <a:srgbClr val="0099CC"/>
                </a:solidFill>
                <a:latin typeface="Arial" charset="0"/>
                <a:ea typeface="Arial" charset="0"/>
                <a:cs typeface="Arial" charset="0"/>
              </a:defRPr>
            </a:lvl4pPr>
            <a:lvl5pPr marL="1828800" indent="0">
              <a:buNone/>
              <a:defRPr sz="3000" b="1" i="0">
                <a:solidFill>
                  <a:srgbClr val="0099CC"/>
                </a:solidFill>
                <a:latin typeface="Arial" charset="0"/>
                <a:ea typeface="Arial" charset="0"/>
                <a:cs typeface="Arial" charset="0"/>
              </a:defRPr>
            </a:lvl5pPr>
          </a:lstStyle>
          <a:p>
            <a:r>
              <a:rPr lang="en-US" dirty="0"/>
              <a:t>Click to add subtitle</a:t>
            </a:r>
          </a:p>
        </p:txBody>
      </p:sp>
      <p:sp>
        <p:nvSpPr>
          <p:cNvPr id="2" name="Title 1"/>
          <p:cNvSpPr>
            <a:spLocks noGrp="1"/>
          </p:cNvSpPr>
          <p:nvPr>
            <p:ph type="title"/>
          </p:nvPr>
        </p:nvSpPr>
        <p:spPr>
          <a:xfrm>
            <a:off x="682673" y="2147195"/>
            <a:ext cx="3859243" cy="1892826"/>
          </a:xfrm>
          <a:prstGeom prst="rect">
            <a:avLst/>
          </a:prstGeom>
        </p:spPr>
        <p:txBody>
          <a:bodyPr wrap="square" lIns="0" tIns="0" rIns="0" bIns="0">
            <a:spAutoFit/>
          </a:bodyPr>
          <a:lstStyle>
            <a:lvl1pPr algn="l">
              <a:defRPr sz="4100" b="1" i="0">
                <a:solidFill>
                  <a:schemeClr val="bg2"/>
                </a:solidFill>
                <a:latin typeface="Arial" charset="0"/>
                <a:ea typeface="Arial" charset="0"/>
                <a:cs typeface="Arial" charset="0"/>
              </a:defRPr>
            </a:lvl1pPr>
          </a:lstStyle>
          <a:p>
            <a:r>
              <a:rPr lang="en-US" dirty="0"/>
              <a:t>Click to edit Master title style</a:t>
            </a:r>
          </a:p>
        </p:txBody>
      </p:sp>
      <p:sp>
        <p:nvSpPr>
          <p:cNvPr id="10" name="Text Placeholder 9"/>
          <p:cNvSpPr>
            <a:spLocks noGrp="1"/>
          </p:cNvSpPr>
          <p:nvPr>
            <p:ph type="body" sz="quarter" idx="12"/>
          </p:nvPr>
        </p:nvSpPr>
        <p:spPr>
          <a:xfrm>
            <a:off x="678925" y="3929812"/>
            <a:ext cx="3862989" cy="1606594"/>
          </a:xfrm>
          <a:prstGeom prst="rect">
            <a:avLst/>
          </a:prstGeom>
        </p:spPr>
        <p:txBody>
          <a:bodyPr lIns="0" tIns="0" rIns="0" bIns="0">
            <a:spAutoFit/>
          </a:bodyPr>
          <a:lstStyle>
            <a:lvl1pPr marL="0" indent="0">
              <a:buNone/>
              <a:defRPr sz="1800" b="0" i="0">
                <a:latin typeface="Arial" charset="0"/>
                <a:ea typeface="Arial" charset="0"/>
                <a:cs typeface="Arial" charset="0"/>
              </a:defRPr>
            </a:lvl1pPr>
            <a:lvl2pPr marL="800100" indent="-342900">
              <a:buFont typeface="Arial" charset="0"/>
              <a:buChar char="•"/>
              <a:defRPr sz="1800" b="0" i="0">
                <a:latin typeface="Arial" charset="0"/>
                <a:ea typeface="Arial" charset="0"/>
                <a:cs typeface="Arial" charset="0"/>
              </a:defRPr>
            </a:lvl2pPr>
            <a:lvl3pPr marL="1257300" indent="-342900">
              <a:buFont typeface="Arial" charset="0"/>
              <a:buChar char="•"/>
              <a:defRPr sz="1800" b="0" i="0">
                <a:latin typeface="Arial" charset="0"/>
                <a:ea typeface="Arial" charset="0"/>
                <a:cs typeface="Arial" charset="0"/>
              </a:defRPr>
            </a:lvl3pPr>
            <a:lvl4pPr marL="1714500" indent="-342900">
              <a:buFont typeface="Arial" charset="0"/>
              <a:buChar char="•"/>
              <a:defRPr sz="1800" b="0" i="0">
                <a:latin typeface="Arial" charset="0"/>
                <a:ea typeface="Arial" charset="0"/>
                <a:cs typeface="Arial" charset="0"/>
              </a:defRPr>
            </a:lvl4pPr>
            <a:lvl5pPr marL="2171700" indent="-342900">
              <a:buFont typeface="Arial" charset="0"/>
              <a:buChar char="•"/>
              <a:defRPr sz="1800" b="0" i="0">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51560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545151" y="1984008"/>
            <a:ext cx="4153647" cy="4407647"/>
          </a:xfrm>
          <a:prstGeom prst="rect">
            <a:avLst/>
          </a:prstGeom>
          <a:solidFill>
            <a:schemeClr val="bg1">
              <a:alpha val="8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 Placeholder 6"/>
          <p:cNvSpPr>
            <a:spLocks noGrp="1"/>
          </p:cNvSpPr>
          <p:nvPr>
            <p:ph type="body" sz="quarter" idx="10" hasCustomPrompt="1"/>
          </p:nvPr>
        </p:nvSpPr>
        <p:spPr>
          <a:xfrm>
            <a:off x="679664" y="3415093"/>
            <a:ext cx="3862251" cy="461665"/>
          </a:xfrm>
          <a:prstGeom prst="rect">
            <a:avLst/>
          </a:prstGeom>
        </p:spPr>
        <p:txBody>
          <a:bodyPr lIns="0" tIns="0" rIns="0" bIns="0">
            <a:spAutoFit/>
          </a:bodyPr>
          <a:lstStyle>
            <a:lvl1pPr marL="0" indent="0">
              <a:buNone/>
              <a:defRPr sz="3000" b="1" i="0">
                <a:solidFill>
                  <a:schemeClr val="tx1"/>
                </a:solidFill>
                <a:latin typeface="Arial" charset="0"/>
                <a:ea typeface="Arial" charset="0"/>
                <a:cs typeface="Arial" charset="0"/>
              </a:defRPr>
            </a:lvl1pPr>
            <a:lvl2pPr marL="457200" indent="0">
              <a:buNone/>
              <a:defRPr sz="3000" b="1" i="0">
                <a:solidFill>
                  <a:srgbClr val="0099CC"/>
                </a:solidFill>
                <a:latin typeface="Arial" charset="0"/>
                <a:ea typeface="Arial" charset="0"/>
                <a:cs typeface="Arial" charset="0"/>
              </a:defRPr>
            </a:lvl2pPr>
            <a:lvl3pPr marL="914400" indent="0">
              <a:buNone/>
              <a:defRPr sz="3000" b="1" i="0">
                <a:solidFill>
                  <a:srgbClr val="0099CC"/>
                </a:solidFill>
                <a:latin typeface="Arial" charset="0"/>
                <a:ea typeface="Arial" charset="0"/>
                <a:cs typeface="Arial" charset="0"/>
              </a:defRPr>
            </a:lvl3pPr>
            <a:lvl4pPr marL="1371600" indent="0">
              <a:buNone/>
              <a:defRPr sz="3000" b="1" i="0">
                <a:solidFill>
                  <a:srgbClr val="0099CC"/>
                </a:solidFill>
                <a:latin typeface="Arial" charset="0"/>
                <a:ea typeface="Arial" charset="0"/>
                <a:cs typeface="Arial" charset="0"/>
              </a:defRPr>
            </a:lvl4pPr>
            <a:lvl5pPr marL="1828800" indent="0">
              <a:buNone/>
              <a:defRPr sz="3000" b="1" i="0">
                <a:solidFill>
                  <a:srgbClr val="0099CC"/>
                </a:solidFill>
                <a:latin typeface="Arial" charset="0"/>
                <a:ea typeface="Arial" charset="0"/>
                <a:cs typeface="Arial" charset="0"/>
              </a:defRPr>
            </a:lvl5pPr>
          </a:lstStyle>
          <a:p>
            <a:r>
              <a:rPr lang="en-US" dirty="0"/>
              <a:t>Click to add subtitle</a:t>
            </a:r>
          </a:p>
        </p:txBody>
      </p:sp>
      <p:sp>
        <p:nvSpPr>
          <p:cNvPr id="2" name="Title 1"/>
          <p:cNvSpPr>
            <a:spLocks noGrp="1"/>
          </p:cNvSpPr>
          <p:nvPr>
            <p:ph type="title"/>
          </p:nvPr>
        </p:nvSpPr>
        <p:spPr>
          <a:xfrm>
            <a:off x="682673" y="2147195"/>
            <a:ext cx="3859243" cy="1892826"/>
          </a:xfrm>
          <a:prstGeom prst="rect">
            <a:avLst/>
          </a:prstGeom>
        </p:spPr>
        <p:txBody>
          <a:bodyPr wrap="square" lIns="0" tIns="0" rIns="0" bIns="0">
            <a:spAutoFit/>
          </a:bodyPr>
          <a:lstStyle>
            <a:lvl1pPr algn="l">
              <a:defRPr sz="4100" b="1" i="0">
                <a:solidFill>
                  <a:schemeClr val="bg2"/>
                </a:solidFill>
                <a:latin typeface="Arial" charset="0"/>
                <a:ea typeface="Arial" charset="0"/>
                <a:cs typeface="Arial" charset="0"/>
              </a:defRPr>
            </a:lvl1pPr>
          </a:lstStyle>
          <a:p>
            <a:r>
              <a:rPr lang="en-US" dirty="0"/>
              <a:t>Click to edit Master title style</a:t>
            </a:r>
          </a:p>
        </p:txBody>
      </p:sp>
      <p:sp>
        <p:nvSpPr>
          <p:cNvPr id="10" name="Text Placeholder 9"/>
          <p:cNvSpPr>
            <a:spLocks noGrp="1"/>
          </p:cNvSpPr>
          <p:nvPr>
            <p:ph type="body" sz="quarter" idx="12"/>
          </p:nvPr>
        </p:nvSpPr>
        <p:spPr>
          <a:xfrm>
            <a:off x="678925" y="3929812"/>
            <a:ext cx="3862989" cy="1606594"/>
          </a:xfrm>
          <a:prstGeom prst="rect">
            <a:avLst/>
          </a:prstGeom>
        </p:spPr>
        <p:txBody>
          <a:bodyPr lIns="0" tIns="0" rIns="0" bIns="0">
            <a:spAutoFit/>
          </a:bodyPr>
          <a:lstStyle>
            <a:lvl1pPr marL="0" indent="0">
              <a:buNone/>
              <a:defRPr sz="1800" b="0" i="0">
                <a:latin typeface="Arial" charset="0"/>
                <a:ea typeface="Arial" charset="0"/>
                <a:cs typeface="Arial" charset="0"/>
              </a:defRPr>
            </a:lvl1pPr>
            <a:lvl2pPr marL="800100" indent="-342900">
              <a:buFont typeface="Arial" charset="0"/>
              <a:buChar char="•"/>
              <a:defRPr sz="1800" b="0" i="0">
                <a:latin typeface="Arial" charset="0"/>
                <a:ea typeface="Arial" charset="0"/>
                <a:cs typeface="Arial" charset="0"/>
              </a:defRPr>
            </a:lvl2pPr>
            <a:lvl3pPr marL="1257300" indent="-342900">
              <a:buFont typeface="Arial" charset="0"/>
              <a:buChar char="•"/>
              <a:defRPr sz="1800" b="0" i="0">
                <a:latin typeface="Arial" charset="0"/>
                <a:ea typeface="Arial" charset="0"/>
                <a:cs typeface="Arial" charset="0"/>
              </a:defRPr>
            </a:lvl3pPr>
            <a:lvl4pPr marL="1714500" indent="-342900">
              <a:buFont typeface="Arial" charset="0"/>
              <a:buChar char="•"/>
              <a:defRPr sz="1800" b="0" i="0">
                <a:latin typeface="Arial" charset="0"/>
                <a:ea typeface="Arial" charset="0"/>
                <a:cs typeface="Arial" charset="0"/>
              </a:defRPr>
            </a:lvl4pPr>
            <a:lvl5pPr marL="2171700" indent="-342900">
              <a:buFont typeface="Arial" charset="0"/>
              <a:buChar char="•"/>
              <a:defRPr sz="1800" b="0" i="0">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66941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theme" Target="../theme/theme3.xml"/><Relationship Id="rId4"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7630967"/>
      </p:ext>
    </p:extLst>
  </p:cSld>
  <p:clrMap bg1="lt1" tx1="dk1" bg2="lt2" tx2="dk2" accent1="accent1" accent2="accent2" accent3="accent3" accent4="accent4" accent5="accent5" accent6="accent6" hlink="hlink" folHlink="folHlink"/>
  <p:sldLayoutIdLst>
    <p:sldLayoutId id="2147483831" r:id="rId1"/>
    <p:sldLayoutId id="2147483835" r:id="rId2"/>
    <p:sldLayoutId id="2147483836" r:id="rId3"/>
    <p:sldLayoutId id="2147483792" r:id="rId4"/>
    <p:sldLayoutId id="2147483834" r:id="rId5"/>
    <p:sldLayoutId id="2147483832" r:id="rId6"/>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pitchFamily="-65" charset="-128"/>
          <a:cs typeface="+mj-cs"/>
        </a:defRPr>
      </a:lvl1pPr>
      <a:lvl2pPr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2pPr>
      <a:lvl3pPr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3pPr>
      <a:lvl4pPr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4pPr>
      <a:lvl5pPr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5pPr>
      <a:lvl6pPr marL="4572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65"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65"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65"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65"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227012"/>
      </p:ext>
    </p:extLst>
  </p:cSld>
  <p:clrMap bg1="lt1" tx1="dk1" bg2="lt2" tx2="dk2" accent1="accent1" accent2="accent2" accent3="accent3" accent4="accent4" accent5="accent5" accent6="accent6" hlink="hlink" folHlink="folHlink"/>
  <p:sldLayoutIdLst>
    <p:sldLayoutId id="2147483833" r:id="rId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pitchFamily="-65" charset="-128"/>
          <a:cs typeface="+mj-cs"/>
        </a:defRPr>
      </a:lvl1pPr>
      <a:lvl2pPr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2pPr>
      <a:lvl3pPr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3pPr>
      <a:lvl4pPr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4pPr>
      <a:lvl5pPr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5pPr>
      <a:lvl6pPr marL="4572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65"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65"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65"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65"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0314185"/>
      </p:ext>
    </p:extLst>
  </p:cSld>
  <p:clrMap bg1="lt1" tx1="dk1" bg2="lt2" tx2="dk2" accent1="accent1" accent2="accent2" accent3="accent3" accent4="accent4" accent5="accent5" accent6="accent6" hlink="hlink" folHlink="folHlink"/>
  <p:sldLayoutIdLst>
    <p:sldLayoutId id="2147483761" r:id="rId1"/>
    <p:sldLayoutId id="2147483837" r:id="rId2"/>
    <p:sldLayoutId id="2147483762" r:id="rId3"/>
    <p:sldLayoutId id="2147483811" r:id="rId4"/>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pitchFamily="-65" charset="-128"/>
          <a:cs typeface="+mj-cs"/>
        </a:defRPr>
      </a:lvl1pPr>
      <a:lvl2pPr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2pPr>
      <a:lvl3pPr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3pPr>
      <a:lvl4pPr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4pPr>
      <a:lvl5pPr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5pPr>
      <a:lvl6pPr marL="4572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65"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65"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65"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65"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26093031"/>
      </p:ext>
    </p:extLst>
  </p:cSld>
  <p:clrMap bg1="lt1" tx1="dk1" bg2="lt2" tx2="dk2" accent1="accent1" accent2="accent2" accent3="accent3" accent4="accent4" accent5="accent5" accent6="accent6" hlink="hlink" folHlink="folHlink"/>
  <p:sldLayoutIdLst>
    <p:sldLayoutId id="2147483788" r:id="rId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pitchFamily="-65" charset="-128"/>
          <a:cs typeface="+mj-cs"/>
        </a:defRPr>
      </a:lvl1pPr>
      <a:lvl2pPr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2pPr>
      <a:lvl3pPr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3pPr>
      <a:lvl4pPr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4pPr>
      <a:lvl5pPr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5pPr>
      <a:lvl6pPr marL="4572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65"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65"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65"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65"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bnf.nice.org.uk/medicines-guidance/controlled-drugs-and-drug-dependence/"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20.emf"/><Relationship Id="rId4" Type="http://schemas.openxmlformats.org/officeDocument/2006/relationships/image" Target="../media/image19.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8" Type="http://schemas.openxmlformats.org/officeDocument/2006/relationships/hyperlink" Target="https://www.npsa.org.uk/" TargetMode="External"/><Relationship Id="rId3" Type="http://schemas.openxmlformats.org/officeDocument/2006/relationships/hyperlink" Target="http://www.webarchive.org.uk/wayback/archive/20140627111322/" TargetMode="External"/><Relationship Id="rId7" Type="http://schemas.openxmlformats.org/officeDocument/2006/relationships/hyperlink" Target="https://bnf.nice.org.uk/medicines-guidance/prescribing-in-palliative-care/" TargetMode="External"/><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hyperlink" Target="http://www.cqc.org.uk/" TargetMode="External"/><Relationship Id="rId5" Type="http://schemas.openxmlformats.org/officeDocument/2006/relationships/hyperlink" Target="http://www.england.nhs.uk/publications" TargetMode="External"/><Relationship Id="rId4" Type="http://schemas.openxmlformats.org/officeDocument/2006/relationships/hyperlink" Target="http://www.npc.nhs.uk/controlled_drugs"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09C675-0F3F-1044-848A-0752DBD51C04}"/>
              </a:ext>
            </a:extLst>
          </p:cNvPr>
          <p:cNvSpPr>
            <a:spLocks noGrp="1"/>
          </p:cNvSpPr>
          <p:nvPr>
            <p:ph type="body" sz="quarter" idx="12"/>
          </p:nvPr>
        </p:nvSpPr>
        <p:spPr>
          <a:xfrm>
            <a:off x="842962" y="4446515"/>
            <a:ext cx="7458075" cy="609398"/>
          </a:xfrm>
        </p:spPr>
        <p:txBody>
          <a:bodyPr lIns="0" tIns="0" rIns="0" bIns="0" anchor="t">
            <a:spAutoFit/>
          </a:bodyPr>
          <a:lstStyle/>
          <a:p>
            <a:r>
              <a:rPr lang="en-US" dirty="0"/>
              <a:t>Updated by Barts ETD Team</a:t>
            </a:r>
          </a:p>
          <a:p>
            <a:r>
              <a:rPr lang="en-US" dirty="0">
                <a:latin typeface="Arial"/>
                <a:cs typeface="Arial"/>
              </a:rPr>
              <a:t>August 2024</a:t>
            </a:r>
            <a:endParaRPr lang="en-US" dirty="0"/>
          </a:p>
        </p:txBody>
      </p:sp>
      <p:sp>
        <p:nvSpPr>
          <p:cNvPr id="3" name="Text Placeholder 2">
            <a:extLst>
              <a:ext uri="{FF2B5EF4-FFF2-40B4-BE49-F238E27FC236}">
                <a16:creationId xmlns:a16="http://schemas.microsoft.com/office/drawing/2014/main" id="{D922AF57-36C9-304B-96CB-C0058C88A699}"/>
              </a:ext>
            </a:extLst>
          </p:cNvPr>
          <p:cNvSpPr>
            <a:spLocks noGrp="1"/>
          </p:cNvSpPr>
          <p:nvPr>
            <p:ph type="body" sz="quarter" idx="11"/>
          </p:nvPr>
        </p:nvSpPr>
        <p:spPr>
          <a:xfrm>
            <a:off x="760923" y="2310639"/>
            <a:ext cx="7458075" cy="630942"/>
          </a:xfrm>
        </p:spPr>
        <p:txBody>
          <a:bodyPr/>
          <a:lstStyle/>
          <a:p>
            <a:r>
              <a:rPr lang="en-US" sz="4100" dirty="0"/>
              <a:t>Controlled</a:t>
            </a:r>
            <a:r>
              <a:rPr lang="en-US" dirty="0"/>
              <a:t> </a:t>
            </a:r>
            <a:r>
              <a:rPr lang="en-US" sz="4100" dirty="0"/>
              <a:t>Drugs</a:t>
            </a:r>
          </a:p>
        </p:txBody>
      </p:sp>
      <p:sp>
        <p:nvSpPr>
          <p:cNvPr id="4" name="Title 3">
            <a:extLst>
              <a:ext uri="{FF2B5EF4-FFF2-40B4-BE49-F238E27FC236}">
                <a16:creationId xmlns:a16="http://schemas.microsoft.com/office/drawing/2014/main" id="{F0930908-D8BC-024A-8F1F-83D2E6DC7C93}"/>
              </a:ext>
            </a:extLst>
          </p:cNvPr>
          <p:cNvSpPr>
            <a:spLocks noGrp="1"/>
          </p:cNvSpPr>
          <p:nvPr>
            <p:ph type="title"/>
          </p:nvPr>
        </p:nvSpPr>
        <p:spPr>
          <a:xfrm>
            <a:off x="760227" y="1647858"/>
            <a:ext cx="7459152" cy="630942"/>
          </a:xfrm>
        </p:spPr>
        <p:txBody>
          <a:bodyPr/>
          <a:lstStyle/>
          <a:p>
            <a:r>
              <a:rPr lang="en-US" dirty="0"/>
              <a:t>Practical Prescribing:</a:t>
            </a:r>
          </a:p>
        </p:txBody>
      </p:sp>
    </p:spTree>
    <p:extLst>
      <p:ext uri="{BB962C8B-B14F-4D97-AF65-F5344CB8AC3E}">
        <p14:creationId xmlns:p14="http://schemas.microsoft.com/office/powerpoint/2010/main" val="947476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20848DA-30F7-194E-9532-91D25F9198FF}"/>
              </a:ext>
            </a:extLst>
          </p:cNvPr>
          <p:cNvSpPr>
            <a:spLocks noGrp="1"/>
          </p:cNvSpPr>
          <p:nvPr>
            <p:ph type="body" sz="quarter" idx="10"/>
          </p:nvPr>
        </p:nvSpPr>
        <p:spPr>
          <a:xfrm>
            <a:off x="631375" y="1074509"/>
            <a:ext cx="7881250" cy="4708981"/>
          </a:xfrm>
        </p:spPr>
        <p:txBody>
          <a:bodyPr vert="horz" wrap="square" lIns="0" tIns="0" rIns="0" bIns="0" anchor="t">
            <a:spAutoFit/>
          </a:bodyPr>
          <a:lstStyle/>
          <a:p>
            <a:pPr marL="342900" indent="-342900" eaLnBrk="1" hangingPunct="1">
              <a:buFont typeface="Arial" panose="020B0604020202020204" pitchFamily="34" charset="0"/>
              <a:buChar char="•"/>
            </a:pPr>
            <a:r>
              <a:rPr lang="en-US" altLang="en-US" dirty="0">
                <a:latin typeface="+mn-lt"/>
              </a:rPr>
              <a:t>The prescription must include:</a:t>
            </a:r>
          </a:p>
          <a:p>
            <a:pPr lvl="1">
              <a:buFont typeface="Wingdings" panose="05000000000000000000" pitchFamily="2" charset="2"/>
              <a:buChar char="Ø"/>
            </a:pPr>
            <a:r>
              <a:rPr lang="en-GB" dirty="0">
                <a:ea typeface="ＭＳ Ｐゴシック"/>
              </a:rPr>
              <a:t>Patients’ full name, home address and/or hospital number and, where appropriate the date of birth </a:t>
            </a:r>
            <a:r>
              <a:rPr lang="en-US" altLang="en-US" dirty="0">
                <a:ea typeface="ＭＳ Ｐゴシック"/>
              </a:rPr>
              <a:t>(if &lt;12yrs)</a:t>
            </a:r>
            <a:endParaRPr lang="en-US" altLang="en-US" dirty="0">
              <a:ea typeface="ＭＳ Ｐゴシック"/>
              <a:cs typeface="Arial"/>
            </a:endParaRPr>
          </a:p>
          <a:p>
            <a:pPr lvl="1">
              <a:buFont typeface="Wingdings" panose="05000000000000000000" pitchFamily="2" charset="2"/>
              <a:buChar char="Ø"/>
            </a:pPr>
            <a:r>
              <a:rPr lang="en-US" altLang="en-US" dirty="0"/>
              <a:t>Drug name &amp; formulation </a:t>
            </a:r>
            <a:r>
              <a:rPr lang="en-US" altLang="en-US" dirty="0" err="1"/>
              <a:t>eg</a:t>
            </a:r>
            <a:r>
              <a:rPr lang="en-US" altLang="en-US" dirty="0"/>
              <a:t> Morphine Sulphate MR tablet</a:t>
            </a:r>
            <a:endParaRPr lang="en-US" altLang="en-US" dirty="0">
              <a:cs typeface="Arial"/>
            </a:endParaRPr>
          </a:p>
          <a:p>
            <a:pPr lvl="1" eaLnBrk="1" hangingPunct="1">
              <a:buFont typeface="Wingdings" panose="05000000000000000000" pitchFamily="2" charset="2"/>
              <a:buChar char="Ø"/>
            </a:pPr>
            <a:r>
              <a:rPr lang="en-US" altLang="en-US" dirty="0">
                <a:ea typeface="ＭＳ Ｐゴシック"/>
              </a:rPr>
              <a:t>Strength e.g. 10mg/5ml – if more than one available</a:t>
            </a:r>
            <a:endParaRPr lang="en-US" altLang="en-US" dirty="0">
              <a:ea typeface="ＭＳ Ｐゴシック"/>
              <a:cs typeface="Arial"/>
            </a:endParaRPr>
          </a:p>
          <a:p>
            <a:pPr lvl="1" eaLnBrk="1" hangingPunct="1">
              <a:buFont typeface="Wingdings" panose="05000000000000000000" pitchFamily="2" charset="2"/>
              <a:buChar char="Ø"/>
            </a:pPr>
            <a:r>
              <a:rPr lang="en-US" altLang="en-US" dirty="0"/>
              <a:t>Dose to be taken/frequency – ‘as directed’ is not acceptable</a:t>
            </a:r>
            <a:endParaRPr lang="en-US" altLang="en-US" dirty="0">
              <a:cs typeface="Arial"/>
            </a:endParaRPr>
          </a:p>
          <a:p>
            <a:pPr lvl="1" eaLnBrk="1" hangingPunct="1">
              <a:buFont typeface="Wingdings" panose="05000000000000000000" pitchFamily="2" charset="2"/>
              <a:buChar char="Ø"/>
            </a:pPr>
            <a:r>
              <a:rPr lang="en-US" altLang="en-US" dirty="0">
                <a:ea typeface="ＭＳ Ｐゴシック"/>
              </a:rPr>
              <a:t>Total quantity and dosage units </a:t>
            </a:r>
            <a:r>
              <a:rPr lang="en-US" altLang="en-US" u="sng" dirty="0">
                <a:ea typeface="ＭＳ Ｐゴシック"/>
              </a:rPr>
              <a:t>in words and figures</a:t>
            </a:r>
            <a:r>
              <a:rPr lang="en-US" altLang="en-US" dirty="0">
                <a:ea typeface="ＭＳ Ｐゴシック"/>
              </a:rPr>
              <a:t>: 10 (ten) tablets or 100ml (one hundred) </a:t>
            </a:r>
            <a:r>
              <a:rPr lang="en-US" altLang="en-US" dirty="0" err="1">
                <a:ea typeface="ＭＳ Ｐゴシック"/>
              </a:rPr>
              <a:t>millilitres</a:t>
            </a:r>
            <a:endParaRPr lang="en-US" altLang="en-US" dirty="0">
              <a:ea typeface="ＭＳ Ｐゴシック"/>
              <a:cs typeface="Arial"/>
            </a:endParaRPr>
          </a:p>
          <a:p>
            <a:pPr lvl="1">
              <a:buFont typeface="Wingdings" panose="05000000000000000000" pitchFamily="2" charset="2"/>
              <a:buChar char="Ø"/>
            </a:pPr>
            <a:r>
              <a:rPr lang="en-GB" dirty="0">
                <a:ea typeface="ＭＳ Ｐゴシック"/>
              </a:rPr>
              <a:t>Full signature and PRINTED name of the prescriber</a:t>
            </a:r>
            <a:endParaRPr lang="en-GB" dirty="0">
              <a:ea typeface="ＭＳ Ｐゴシック"/>
              <a:cs typeface="Arial"/>
            </a:endParaRPr>
          </a:p>
          <a:p>
            <a:pPr lvl="1">
              <a:buFont typeface="Wingdings" panose="05000000000000000000" pitchFamily="2" charset="2"/>
              <a:buChar char="Ø"/>
            </a:pPr>
            <a:r>
              <a:rPr lang="en-US" altLang="en-US" dirty="0"/>
              <a:t>Date</a:t>
            </a:r>
          </a:p>
          <a:p>
            <a:pPr marL="457200" lvl="1" indent="0">
              <a:buNone/>
            </a:pPr>
            <a:r>
              <a:rPr lang="en-GB" b="1" dirty="0"/>
              <a:t>NOTE: ONLY THE SIGNATURE NEEDS TO BE HANDWRITTEN*</a:t>
            </a:r>
            <a:endParaRPr lang="en-GB" dirty="0"/>
          </a:p>
          <a:p>
            <a:pPr marL="457200" lvl="1" indent="0">
              <a:buNone/>
            </a:pPr>
            <a:r>
              <a:rPr lang="en-GB" i="1" dirty="0"/>
              <a:t>It is good practice to include the </a:t>
            </a:r>
            <a:r>
              <a:rPr lang="en-GB" b="1" i="1" dirty="0"/>
              <a:t>contact number</a:t>
            </a:r>
            <a:r>
              <a:rPr lang="en-GB" i="1" dirty="0"/>
              <a:t> for the prescriber (clinic number/bleep number/mobile).</a:t>
            </a:r>
          </a:p>
          <a:p>
            <a:pPr marL="457200" lvl="1" indent="0">
              <a:buNone/>
            </a:pPr>
            <a:r>
              <a:rPr lang="en-US" altLang="en-US" dirty="0"/>
              <a:t>NB – this is for </a:t>
            </a:r>
            <a:r>
              <a:rPr lang="en-US" altLang="en-US" b="1" dirty="0"/>
              <a:t>discharge</a:t>
            </a:r>
            <a:r>
              <a:rPr lang="en-US" altLang="en-US" dirty="0"/>
              <a:t> prescriptions and NOT for in-patient prescriptions</a:t>
            </a:r>
          </a:p>
        </p:txBody>
      </p:sp>
      <p:sp>
        <p:nvSpPr>
          <p:cNvPr id="2" name="TextBox 1">
            <a:extLst>
              <a:ext uri="{FF2B5EF4-FFF2-40B4-BE49-F238E27FC236}">
                <a16:creationId xmlns:a16="http://schemas.microsoft.com/office/drawing/2014/main" id="{F5BC8611-F31C-BB22-1DBC-78EF2680D09B}"/>
              </a:ext>
            </a:extLst>
          </p:cNvPr>
          <p:cNvSpPr txBox="1"/>
          <p:nvPr/>
        </p:nvSpPr>
        <p:spPr>
          <a:xfrm>
            <a:off x="6900672" y="5528631"/>
            <a:ext cx="2085844" cy="1200329"/>
          </a:xfrm>
          <a:prstGeom prst="rect">
            <a:avLst/>
          </a:prstGeom>
          <a:solidFill>
            <a:schemeClr val="accent2">
              <a:lumMod val="60000"/>
              <a:lumOff val="40000"/>
            </a:schemeClr>
          </a:solidFill>
        </p:spPr>
        <p:txBody>
          <a:bodyPr wrap="square" rtlCol="0">
            <a:spAutoFit/>
          </a:bodyPr>
          <a:lstStyle/>
          <a:p>
            <a:r>
              <a:rPr lang="en-GB" sz="1200" dirty="0"/>
              <a:t>*Advanced electronic signatures can be accepted for Schedule 2 and 3 Controlled Drugs where the Electronic Prescribing Service (EPS) is used. </a:t>
            </a:r>
            <a:endParaRPr lang="en-GB" sz="1200" dirty="0">
              <a:latin typeface="Arial" panose="020B0604020202020204" pitchFamily="34" charset="0"/>
              <a:cs typeface="Arial" panose="020B0604020202020204" pitchFamily="34" charset="0"/>
            </a:endParaRPr>
          </a:p>
        </p:txBody>
      </p:sp>
      <p:sp>
        <p:nvSpPr>
          <p:cNvPr id="12" name="Subtitle 11">
            <a:extLst>
              <a:ext uri="{FF2B5EF4-FFF2-40B4-BE49-F238E27FC236}">
                <a16:creationId xmlns:a16="http://schemas.microsoft.com/office/drawing/2014/main" id="{E64EFE55-27F2-3B5E-A6E9-A86BB4CC5160}"/>
              </a:ext>
            </a:extLst>
          </p:cNvPr>
          <p:cNvSpPr>
            <a:spLocks noGrp="1"/>
          </p:cNvSpPr>
          <p:nvPr>
            <p:ph type="subTitle" idx="1"/>
          </p:nvPr>
        </p:nvSpPr>
        <p:spPr>
          <a:xfrm>
            <a:off x="631375" y="480721"/>
            <a:ext cx="7880511" cy="461665"/>
          </a:xfrm>
        </p:spPr>
        <p:txBody>
          <a:bodyPr/>
          <a:lstStyle/>
          <a:p>
            <a:r>
              <a:rPr lang="en-GB" dirty="0"/>
              <a:t>Prescription Writing Requirements</a:t>
            </a:r>
          </a:p>
        </p:txBody>
      </p:sp>
    </p:spTree>
    <p:extLst>
      <p:ext uri="{BB962C8B-B14F-4D97-AF65-F5344CB8AC3E}">
        <p14:creationId xmlns:p14="http://schemas.microsoft.com/office/powerpoint/2010/main" val="2974210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9996894-B677-453C-BC4C-621869EB742F}"/>
              </a:ext>
            </a:extLst>
          </p:cNvPr>
          <p:cNvPicPr>
            <a:picLocks noChangeAspect="1"/>
          </p:cNvPicPr>
          <p:nvPr/>
        </p:nvPicPr>
        <p:blipFill>
          <a:blip r:embed="rId3"/>
          <a:stretch>
            <a:fillRect/>
          </a:stretch>
        </p:blipFill>
        <p:spPr>
          <a:xfrm>
            <a:off x="236144" y="2590965"/>
            <a:ext cx="8672212" cy="2149200"/>
          </a:xfrm>
          <a:prstGeom prst="rect">
            <a:avLst/>
          </a:prstGeom>
        </p:spPr>
      </p:pic>
      <p:sp>
        <p:nvSpPr>
          <p:cNvPr id="6" name="Rectangle 5">
            <a:extLst>
              <a:ext uri="{FF2B5EF4-FFF2-40B4-BE49-F238E27FC236}">
                <a16:creationId xmlns:a16="http://schemas.microsoft.com/office/drawing/2014/main" id="{0259A494-2383-DA08-8231-4DAFE0E2638F}"/>
              </a:ext>
            </a:extLst>
          </p:cNvPr>
          <p:cNvSpPr/>
          <p:nvPr/>
        </p:nvSpPr>
        <p:spPr>
          <a:xfrm>
            <a:off x="2054030" y="1371493"/>
            <a:ext cx="1080120" cy="936104"/>
          </a:xfrm>
          <a:prstGeom prst="rect">
            <a:avLst/>
          </a:prstGeom>
          <a:solidFill>
            <a:srgbClr val="FFFF00"/>
          </a:solidFill>
          <a:ln>
            <a:solidFill>
              <a:schemeClr val="tx1"/>
            </a:solidFill>
          </a:ln>
          <a:effectLst>
            <a:outerShdw blurRad="50800" dist="50800" dir="5400000" algn="ctr" rotWithShape="0">
              <a:srgbClr val="FFFFF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a:solidFill>
                  <a:schemeClr val="tx1"/>
                </a:solidFill>
              </a:rPr>
              <a:t>Name and Form of Drug i.e. patch or modified release tablets </a:t>
            </a:r>
          </a:p>
        </p:txBody>
      </p:sp>
      <p:sp>
        <p:nvSpPr>
          <p:cNvPr id="7" name="Rectangle 6">
            <a:extLst>
              <a:ext uri="{FF2B5EF4-FFF2-40B4-BE49-F238E27FC236}">
                <a16:creationId xmlns:a16="http://schemas.microsoft.com/office/drawing/2014/main" id="{E0C4AD59-B673-892D-E4DF-F454240C644D}"/>
              </a:ext>
            </a:extLst>
          </p:cNvPr>
          <p:cNvSpPr/>
          <p:nvPr/>
        </p:nvSpPr>
        <p:spPr>
          <a:xfrm>
            <a:off x="7095909" y="3550252"/>
            <a:ext cx="1213678" cy="503806"/>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a:solidFill>
                  <a:schemeClr val="tx1"/>
                </a:solidFill>
              </a:rPr>
              <a:t>Total Quantity in Words and Figures</a:t>
            </a:r>
          </a:p>
        </p:txBody>
      </p:sp>
      <p:sp>
        <p:nvSpPr>
          <p:cNvPr id="8" name="Rectangle 7">
            <a:extLst>
              <a:ext uri="{FF2B5EF4-FFF2-40B4-BE49-F238E27FC236}">
                <a16:creationId xmlns:a16="http://schemas.microsoft.com/office/drawing/2014/main" id="{4B67A85C-D3D0-39CA-3359-A28E21092C7D}"/>
              </a:ext>
            </a:extLst>
          </p:cNvPr>
          <p:cNvSpPr/>
          <p:nvPr/>
        </p:nvSpPr>
        <p:spPr>
          <a:xfrm>
            <a:off x="4624074" y="1839545"/>
            <a:ext cx="1080120" cy="432048"/>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solidFill>
              </a:rPr>
              <a:t>Dose / Instructions</a:t>
            </a:r>
          </a:p>
        </p:txBody>
      </p:sp>
      <p:sp>
        <p:nvSpPr>
          <p:cNvPr id="9" name="Rectangle 8">
            <a:extLst>
              <a:ext uri="{FF2B5EF4-FFF2-40B4-BE49-F238E27FC236}">
                <a16:creationId xmlns:a16="http://schemas.microsoft.com/office/drawing/2014/main" id="{D0AD1434-2FDA-8ADB-3BAB-B4ED1BFAC4F0}"/>
              </a:ext>
            </a:extLst>
          </p:cNvPr>
          <p:cNvSpPr/>
          <p:nvPr/>
        </p:nvSpPr>
        <p:spPr>
          <a:xfrm>
            <a:off x="1082229" y="5252016"/>
            <a:ext cx="1347373" cy="8070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1000" dirty="0">
                <a:solidFill>
                  <a:schemeClr val="tx1"/>
                </a:solidFill>
              </a:rPr>
              <a:t>Full name / Signature in own handwriting and date. MUST BE LEGIBLE</a:t>
            </a:r>
          </a:p>
        </p:txBody>
      </p:sp>
      <p:cxnSp>
        <p:nvCxnSpPr>
          <p:cNvPr id="10" name="Straight Arrow Connector 9">
            <a:extLst>
              <a:ext uri="{FF2B5EF4-FFF2-40B4-BE49-F238E27FC236}">
                <a16:creationId xmlns:a16="http://schemas.microsoft.com/office/drawing/2014/main" id="{AB0F8FC7-0034-DF9E-4E65-513BCF2D0A84}"/>
              </a:ext>
            </a:extLst>
          </p:cNvPr>
          <p:cNvCxnSpPr>
            <a:cxnSpLocks/>
          </p:cNvCxnSpPr>
          <p:nvPr/>
        </p:nvCxnSpPr>
        <p:spPr bwMode="auto">
          <a:xfrm flipH="1" flipV="1">
            <a:off x="6884683" y="3126835"/>
            <a:ext cx="170222" cy="538730"/>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cxnSp>
        <p:nvCxnSpPr>
          <p:cNvPr id="11" name="Straight Arrow Connector 10">
            <a:extLst>
              <a:ext uri="{FF2B5EF4-FFF2-40B4-BE49-F238E27FC236}">
                <a16:creationId xmlns:a16="http://schemas.microsoft.com/office/drawing/2014/main" id="{E2234551-DC8D-C893-C777-F6CE3F32C7B7}"/>
              </a:ext>
            </a:extLst>
          </p:cNvPr>
          <p:cNvCxnSpPr>
            <a:cxnSpLocks/>
          </p:cNvCxnSpPr>
          <p:nvPr/>
        </p:nvCxnSpPr>
        <p:spPr bwMode="auto">
          <a:xfrm flipH="1" flipV="1">
            <a:off x="1585121" y="4594302"/>
            <a:ext cx="130714" cy="647463"/>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cxnSp>
        <p:nvCxnSpPr>
          <p:cNvPr id="12" name="Straight Arrow Connector 11">
            <a:extLst>
              <a:ext uri="{FF2B5EF4-FFF2-40B4-BE49-F238E27FC236}">
                <a16:creationId xmlns:a16="http://schemas.microsoft.com/office/drawing/2014/main" id="{884FDCDA-348E-8ED2-FA14-4384460ED06C}"/>
              </a:ext>
            </a:extLst>
          </p:cNvPr>
          <p:cNvCxnSpPr>
            <a:cxnSpLocks/>
          </p:cNvCxnSpPr>
          <p:nvPr/>
        </p:nvCxnSpPr>
        <p:spPr bwMode="auto">
          <a:xfrm flipH="1">
            <a:off x="4884234" y="2265437"/>
            <a:ext cx="228457" cy="611578"/>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cxnSp>
        <p:nvCxnSpPr>
          <p:cNvPr id="14" name="Straight Arrow Connector 13">
            <a:extLst>
              <a:ext uri="{FF2B5EF4-FFF2-40B4-BE49-F238E27FC236}">
                <a16:creationId xmlns:a16="http://schemas.microsoft.com/office/drawing/2014/main" id="{94FED0E1-0226-2C41-483B-60A8006E4149}"/>
              </a:ext>
            </a:extLst>
          </p:cNvPr>
          <p:cNvCxnSpPr>
            <a:stCxn id="6" idx="1"/>
          </p:cNvCxnSpPr>
          <p:nvPr/>
        </p:nvCxnSpPr>
        <p:spPr bwMode="auto">
          <a:xfrm flipH="1">
            <a:off x="1116212" y="1839545"/>
            <a:ext cx="937818" cy="824656"/>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cxnSp>
        <p:nvCxnSpPr>
          <p:cNvPr id="22" name="Straight Arrow Connector 21">
            <a:extLst>
              <a:ext uri="{FF2B5EF4-FFF2-40B4-BE49-F238E27FC236}">
                <a16:creationId xmlns:a16="http://schemas.microsoft.com/office/drawing/2014/main" id="{58A899ED-D3C1-87B4-BE8E-26146FF043E4}"/>
              </a:ext>
            </a:extLst>
          </p:cNvPr>
          <p:cNvCxnSpPr>
            <a:cxnSpLocks/>
            <a:stCxn id="9" idx="0"/>
          </p:cNvCxnSpPr>
          <p:nvPr/>
        </p:nvCxnSpPr>
        <p:spPr bwMode="auto">
          <a:xfrm flipV="1">
            <a:off x="1755916" y="4667234"/>
            <a:ext cx="1378234" cy="584782"/>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sp>
        <p:nvSpPr>
          <p:cNvPr id="26" name="Rectangle 25">
            <a:extLst>
              <a:ext uri="{FF2B5EF4-FFF2-40B4-BE49-F238E27FC236}">
                <a16:creationId xmlns:a16="http://schemas.microsoft.com/office/drawing/2014/main" id="{3BB9891E-3957-BE34-48F2-81E910307B27}"/>
              </a:ext>
            </a:extLst>
          </p:cNvPr>
          <p:cNvSpPr/>
          <p:nvPr/>
        </p:nvSpPr>
        <p:spPr>
          <a:xfrm>
            <a:off x="7405010" y="1957655"/>
            <a:ext cx="1310584" cy="360388"/>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solidFill>
              </a:rPr>
              <a:t>Strength + Formulation of Drug</a:t>
            </a:r>
          </a:p>
        </p:txBody>
      </p:sp>
      <p:cxnSp>
        <p:nvCxnSpPr>
          <p:cNvPr id="27" name="Straight Arrow Connector 26">
            <a:extLst>
              <a:ext uri="{FF2B5EF4-FFF2-40B4-BE49-F238E27FC236}">
                <a16:creationId xmlns:a16="http://schemas.microsoft.com/office/drawing/2014/main" id="{EF67BF4B-28D1-EC36-AAC8-1BDE7CD1A269}"/>
              </a:ext>
            </a:extLst>
          </p:cNvPr>
          <p:cNvCxnSpPr>
            <a:cxnSpLocks/>
          </p:cNvCxnSpPr>
          <p:nvPr/>
        </p:nvCxnSpPr>
        <p:spPr bwMode="auto">
          <a:xfrm>
            <a:off x="8508380" y="2318043"/>
            <a:ext cx="92985" cy="651947"/>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
        <p:nvSpPr>
          <p:cNvPr id="15" name="Subtitle 2">
            <a:extLst>
              <a:ext uri="{FF2B5EF4-FFF2-40B4-BE49-F238E27FC236}">
                <a16:creationId xmlns:a16="http://schemas.microsoft.com/office/drawing/2014/main" id="{549E61A6-B885-C6E4-92BC-E1BC09121E29}"/>
              </a:ext>
            </a:extLst>
          </p:cNvPr>
          <p:cNvSpPr>
            <a:spLocks noGrp="1"/>
          </p:cNvSpPr>
          <p:nvPr>
            <p:ph type="subTitle" idx="1"/>
          </p:nvPr>
        </p:nvSpPr>
        <p:spPr>
          <a:xfrm>
            <a:off x="763074" y="587411"/>
            <a:ext cx="7880511" cy="461665"/>
          </a:xfrm>
        </p:spPr>
        <p:txBody>
          <a:bodyPr/>
          <a:lstStyle/>
          <a:p>
            <a:r>
              <a:rPr lang="en-GB" dirty="0">
                <a:ea typeface="+mj-lt"/>
                <a:cs typeface="+mj-lt"/>
              </a:rPr>
              <a:t>How to prescribe a CD on discharge</a:t>
            </a:r>
            <a:endParaRPr lang="en-US" dirty="0"/>
          </a:p>
        </p:txBody>
      </p:sp>
    </p:spTree>
    <p:extLst>
      <p:ext uri="{BB962C8B-B14F-4D97-AF65-F5344CB8AC3E}">
        <p14:creationId xmlns:p14="http://schemas.microsoft.com/office/powerpoint/2010/main" val="826983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D49FFB7-9B3C-1FEF-2CE7-74DD0432B068}"/>
              </a:ext>
            </a:extLst>
          </p:cNvPr>
          <p:cNvSpPr>
            <a:spLocks noGrp="1"/>
          </p:cNvSpPr>
          <p:nvPr>
            <p:ph type="body" sz="quarter" idx="10"/>
          </p:nvPr>
        </p:nvSpPr>
        <p:spPr>
          <a:xfrm>
            <a:off x="634304" y="2540138"/>
            <a:ext cx="7881250" cy="3539430"/>
          </a:xfrm>
        </p:spPr>
        <p:txBody>
          <a:bodyPr/>
          <a:lstStyle/>
          <a:p>
            <a:pPr marL="285750" indent="-285750">
              <a:buFont typeface="Arial" panose="020B0604020202020204" pitchFamily="34" charset="0"/>
              <a:buChar char="•"/>
            </a:pPr>
            <a:r>
              <a:rPr lang="en-GB" sz="2200" dirty="0">
                <a:latin typeface="+mn-lt"/>
              </a:rPr>
              <a:t>The maximum quantity of Schedule 2, 3 or 4 controlled drugs is recommended not to exceed </a:t>
            </a:r>
            <a:r>
              <a:rPr lang="en-GB" sz="2200" b="1" dirty="0">
                <a:latin typeface="+mn-lt"/>
              </a:rPr>
              <a:t>30 days.</a:t>
            </a:r>
          </a:p>
          <a:p>
            <a:endParaRPr lang="en-GB" sz="2200" b="1" dirty="0">
              <a:latin typeface="+mn-lt"/>
            </a:endParaRPr>
          </a:p>
          <a:p>
            <a:pPr marL="285750" indent="-285750">
              <a:buFont typeface="Arial" panose="020B0604020202020204" pitchFamily="34" charset="0"/>
              <a:buChar char="•"/>
            </a:pPr>
            <a:r>
              <a:rPr lang="en-GB" sz="2200" b="0" i="0" dirty="0">
                <a:solidFill>
                  <a:srgbClr val="0E0E0E"/>
                </a:solidFill>
                <a:effectLst/>
                <a:latin typeface="+mn-lt"/>
              </a:rPr>
              <a:t>A prescription for a Controlled Drug in Schedules 2, 3, or 4 is valid for </a:t>
            </a:r>
            <a:r>
              <a:rPr lang="en-GB" sz="2200" b="1" i="0" dirty="0">
                <a:solidFill>
                  <a:srgbClr val="0E0E0E"/>
                </a:solidFill>
                <a:effectLst/>
                <a:latin typeface="+mn-lt"/>
              </a:rPr>
              <a:t>28 days</a:t>
            </a:r>
            <a:r>
              <a:rPr lang="en-GB" sz="2200" b="0" i="0" dirty="0">
                <a:solidFill>
                  <a:srgbClr val="0E0E0E"/>
                </a:solidFill>
                <a:effectLst/>
                <a:latin typeface="+mn-lt"/>
              </a:rPr>
              <a:t> from the date stated</a:t>
            </a:r>
            <a:r>
              <a:rPr lang="en-GB" sz="2200" b="1" i="0" dirty="0">
                <a:solidFill>
                  <a:srgbClr val="0E0E0E"/>
                </a:solidFill>
                <a:effectLst/>
                <a:latin typeface="+mn-lt"/>
              </a:rPr>
              <a:t> </a:t>
            </a:r>
            <a:r>
              <a:rPr lang="en-GB" sz="2200" i="0" dirty="0">
                <a:solidFill>
                  <a:srgbClr val="0E0E0E"/>
                </a:solidFill>
                <a:effectLst/>
                <a:latin typeface="+mn-lt"/>
              </a:rPr>
              <a:t>thereon.</a:t>
            </a:r>
          </a:p>
          <a:p>
            <a:pPr marL="285750" indent="-285750">
              <a:buFont typeface="Arial" panose="020B0604020202020204" pitchFamily="34" charset="0"/>
              <a:buChar char="•"/>
            </a:pPr>
            <a:endParaRPr lang="en-GB" sz="2200" dirty="0">
              <a:solidFill>
                <a:srgbClr val="0E0E0E"/>
              </a:solidFill>
              <a:latin typeface="+mn-lt"/>
            </a:endParaRPr>
          </a:p>
          <a:p>
            <a:pPr marL="285750" indent="-285750">
              <a:buFont typeface="Arial" panose="020B0604020202020204" pitchFamily="34" charset="0"/>
              <a:buChar char="•"/>
            </a:pPr>
            <a:r>
              <a:rPr lang="en-GB" sz="2200" b="0" i="0" dirty="0">
                <a:solidFill>
                  <a:srgbClr val="0E0E0E"/>
                </a:solidFill>
                <a:effectLst/>
                <a:latin typeface="+mn-lt"/>
              </a:rPr>
              <a:t>Schedule 5 prescriptions are valid for </a:t>
            </a:r>
            <a:r>
              <a:rPr lang="en-GB" sz="2200" b="1" i="0" dirty="0">
                <a:solidFill>
                  <a:srgbClr val="0E0E0E"/>
                </a:solidFill>
                <a:effectLst/>
                <a:latin typeface="+mn-lt"/>
              </a:rPr>
              <a:t>6 months</a:t>
            </a:r>
            <a:r>
              <a:rPr lang="en-GB" sz="2200" b="0" i="0" dirty="0">
                <a:solidFill>
                  <a:srgbClr val="0E0E0E"/>
                </a:solidFill>
                <a:effectLst/>
                <a:latin typeface="+mn-lt"/>
              </a:rPr>
              <a:t> from the appropriate date.</a:t>
            </a:r>
            <a:endParaRPr lang="en-GB" sz="2200" dirty="0">
              <a:latin typeface="+mn-lt"/>
            </a:endParaRPr>
          </a:p>
          <a:p>
            <a:endParaRPr lang="en-GB" dirty="0"/>
          </a:p>
          <a:p>
            <a:endParaRPr lang="en-GB" dirty="0"/>
          </a:p>
          <a:p>
            <a:endParaRPr lang="en-GB" dirty="0"/>
          </a:p>
        </p:txBody>
      </p:sp>
      <p:sp>
        <p:nvSpPr>
          <p:cNvPr id="7" name="Subtitle 2">
            <a:extLst>
              <a:ext uri="{FF2B5EF4-FFF2-40B4-BE49-F238E27FC236}">
                <a16:creationId xmlns:a16="http://schemas.microsoft.com/office/drawing/2014/main" id="{08C1E389-6828-B24A-2DF0-2DBC6A20F537}"/>
              </a:ext>
            </a:extLst>
          </p:cNvPr>
          <p:cNvSpPr>
            <a:spLocks noGrp="1"/>
          </p:cNvSpPr>
          <p:nvPr>
            <p:ph type="subTitle" idx="1"/>
          </p:nvPr>
        </p:nvSpPr>
        <p:spPr>
          <a:xfrm>
            <a:off x="635043" y="1247454"/>
            <a:ext cx="7880511" cy="461665"/>
          </a:xfrm>
        </p:spPr>
        <p:txBody>
          <a:bodyPr/>
          <a:lstStyle/>
          <a:p>
            <a:r>
              <a:rPr lang="en-GB" dirty="0">
                <a:ea typeface="+mj-lt"/>
                <a:cs typeface="+mj-lt"/>
              </a:rPr>
              <a:t>Practical Points</a:t>
            </a:r>
            <a:endParaRPr lang="en-US" dirty="0"/>
          </a:p>
        </p:txBody>
      </p:sp>
    </p:spTree>
    <p:extLst>
      <p:ext uri="{BB962C8B-B14F-4D97-AF65-F5344CB8AC3E}">
        <p14:creationId xmlns:p14="http://schemas.microsoft.com/office/powerpoint/2010/main" val="2774685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C9B4D6B-94EA-2346-A56D-E5E05C01E0FC}"/>
              </a:ext>
            </a:extLst>
          </p:cNvPr>
          <p:cNvSpPr>
            <a:spLocks noGrp="1"/>
          </p:cNvSpPr>
          <p:nvPr>
            <p:ph type="subTitle" idx="1"/>
          </p:nvPr>
        </p:nvSpPr>
        <p:spPr>
          <a:xfrm>
            <a:off x="635043" y="1247454"/>
            <a:ext cx="7880511" cy="461665"/>
          </a:xfrm>
        </p:spPr>
        <p:txBody>
          <a:bodyPr/>
          <a:lstStyle/>
          <a:p>
            <a:r>
              <a:rPr lang="en-US" altLang="en-US" dirty="0"/>
              <a:t>Summary</a:t>
            </a:r>
            <a:endParaRPr lang="en-US" dirty="0"/>
          </a:p>
        </p:txBody>
      </p:sp>
      <p:sp>
        <p:nvSpPr>
          <p:cNvPr id="4" name="Text Placeholder 3">
            <a:extLst>
              <a:ext uri="{FF2B5EF4-FFF2-40B4-BE49-F238E27FC236}">
                <a16:creationId xmlns:a16="http://schemas.microsoft.com/office/drawing/2014/main" id="{A20848DA-30F7-194E-9532-91D25F9198FF}"/>
              </a:ext>
            </a:extLst>
          </p:cNvPr>
          <p:cNvSpPr>
            <a:spLocks noGrp="1"/>
          </p:cNvSpPr>
          <p:nvPr>
            <p:ph type="body" sz="quarter" idx="10"/>
          </p:nvPr>
        </p:nvSpPr>
        <p:spPr>
          <a:xfrm>
            <a:off x="634304" y="1959429"/>
            <a:ext cx="7881250" cy="3877985"/>
          </a:xfrm>
        </p:spPr>
        <p:txBody>
          <a:bodyPr/>
          <a:lstStyle/>
          <a:p>
            <a:pPr marL="571500" indent="-571500" eaLnBrk="1" hangingPunct="1">
              <a:buFont typeface="Arial" panose="020B0604020202020204" pitchFamily="34" charset="0"/>
              <a:buChar char="•"/>
            </a:pPr>
            <a:r>
              <a:rPr lang="en-US" altLang="en-US" sz="2800" dirty="0"/>
              <a:t>A pharmacist is not allowed to dispense a CD unless all the information required by law is given on the prescription.</a:t>
            </a:r>
          </a:p>
          <a:p>
            <a:pPr marL="571500" indent="-571500" eaLnBrk="1" hangingPunct="1">
              <a:buFont typeface="Arial" panose="020B0604020202020204" pitchFamily="34" charset="0"/>
              <a:buChar char="•"/>
            </a:pPr>
            <a:r>
              <a:rPr lang="en-US" altLang="en-US" sz="2800" dirty="0"/>
              <a:t>Consequences: SERIOUS delays and SAFETY issues. </a:t>
            </a:r>
          </a:p>
          <a:p>
            <a:pPr marL="571500" indent="-571500">
              <a:buFont typeface="Arial" panose="020B0604020202020204" pitchFamily="34" charset="0"/>
              <a:buChar char="•"/>
            </a:pPr>
            <a:r>
              <a:rPr lang="en-US" altLang="en-US" sz="2800" dirty="0"/>
              <a:t>Refer to the BNF (</a:t>
            </a:r>
            <a:r>
              <a:rPr lang="en-GB" sz="2800" dirty="0">
                <a:hlinkClick r:id="rId3"/>
              </a:rPr>
              <a:t>Controlled drugs and drug dependence | Medicines guidance | BNF | NICE</a:t>
            </a:r>
            <a:r>
              <a:rPr lang="en-US" sz="2800" dirty="0"/>
              <a:t>)</a:t>
            </a:r>
            <a:endParaRPr lang="en-US" altLang="en-US" sz="2800" dirty="0"/>
          </a:p>
          <a:p>
            <a:pPr marL="571500" indent="-571500" eaLnBrk="1" hangingPunct="1">
              <a:buFont typeface="Arial" panose="020B0604020202020204" pitchFamily="34" charset="0"/>
              <a:buChar char="•"/>
            </a:pPr>
            <a:r>
              <a:rPr lang="en-US" altLang="en-US" sz="2800" dirty="0"/>
              <a:t>If in doubt- Ask the PHARMACIST</a:t>
            </a:r>
          </a:p>
        </p:txBody>
      </p:sp>
      <p:pic>
        <p:nvPicPr>
          <p:cNvPr id="10" name="Picture 9">
            <a:extLst>
              <a:ext uri="{FF2B5EF4-FFF2-40B4-BE49-F238E27FC236}">
                <a16:creationId xmlns:a16="http://schemas.microsoft.com/office/drawing/2014/main" id="{CFABDA21-7439-B4D1-26CA-F925DBCD25F6}"/>
              </a:ext>
            </a:extLst>
          </p:cNvPr>
          <p:cNvPicPr>
            <a:picLocks noChangeAspect="1"/>
          </p:cNvPicPr>
          <p:nvPr/>
        </p:nvPicPr>
        <p:blipFill>
          <a:blip r:embed="rId4"/>
          <a:stretch>
            <a:fillRect/>
          </a:stretch>
        </p:blipFill>
        <p:spPr>
          <a:xfrm>
            <a:off x="7518934" y="5151303"/>
            <a:ext cx="1319645" cy="1372221"/>
          </a:xfrm>
          <a:prstGeom prst="rect">
            <a:avLst/>
          </a:prstGeom>
        </p:spPr>
      </p:pic>
    </p:spTree>
    <p:extLst>
      <p:ext uri="{BB962C8B-B14F-4D97-AF65-F5344CB8AC3E}">
        <p14:creationId xmlns:p14="http://schemas.microsoft.com/office/powerpoint/2010/main" val="2841612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20848DA-30F7-194E-9532-91D25F9198FF}"/>
              </a:ext>
            </a:extLst>
          </p:cNvPr>
          <p:cNvSpPr>
            <a:spLocks noGrp="1"/>
          </p:cNvSpPr>
          <p:nvPr>
            <p:ph type="body" sz="quarter" idx="10"/>
          </p:nvPr>
        </p:nvSpPr>
        <p:spPr>
          <a:xfrm>
            <a:off x="634304" y="1959429"/>
            <a:ext cx="7881250" cy="3385542"/>
          </a:xfrm>
        </p:spPr>
        <p:txBody>
          <a:bodyPr/>
          <a:lstStyle/>
          <a:p>
            <a:pPr marL="285750" indent="-285750">
              <a:buFont typeface="Arial" panose="020B0604020202020204" pitchFamily="34" charset="0"/>
              <a:buChar char="•"/>
            </a:pPr>
            <a:r>
              <a:rPr lang="en-GB" sz="2000" dirty="0"/>
              <a:t>Accountable officers are responsible for supervising and managing the use of CDs in their organisation or setting. Their roles and responsibilities include:</a:t>
            </a:r>
          </a:p>
          <a:p>
            <a:pPr lvl="1"/>
            <a:r>
              <a:rPr lang="en-GB" sz="1600" dirty="0"/>
              <a:t>Oversight of the monitoring and auditing of the management, prescribing and use of CDs</a:t>
            </a:r>
          </a:p>
          <a:p>
            <a:pPr lvl="1"/>
            <a:r>
              <a:rPr lang="en-GB" sz="1600" dirty="0"/>
              <a:t>Ensuring that systems are in place for recording concerns and incidents involving CDs and the operation of these systems</a:t>
            </a:r>
          </a:p>
          <a:p>
            <a:pPr lvl="1"/>
            <a:r>
              <a:rPr lang="en-GB" sz="1600" dirty="0"/>
              <a:t>Attendance of Local Intelligence Network meetings</a:t>
            </a:r>
          </a:p>
          <a:p>
            <a:pPr lvl="1"/>
            <a:r>
              <a:rPr lang="en-GB" sz="1600" dirty="0"/>
              <a:t>Submission of occurrence reports which describe the details of any concerns the organisation has had regarding the management of CDs in a required time frame </a:t>
            </a:r>
          </a:p>
          <a:p>
            <a:pPr lvl="1"/>
            <a:r>
              <a:rPr lang="en-GB" sz="1600" dirty="0"/>
              <a:t>The appointment of authorised witnesses for the destruction of CDs</a:t>
            </a:r>
          </a:p>
        </p:txBody>
      </p:sp>
      <p:pic>
        <p:nvPicPr>
          <p:cNvPr id="2" name="Picture 1">
            <a:extLst>
              <a:ext uri="{FF2B5EF4-FFF2-40B4-BE49-F238E27FC236}">
                <a16:creationId xmlns:a16="http://schemas.microsoft.com/office/drawing/2014/main" id="{B96B3F0D-2ED9-672C-6F86-A6106DD3908B}"/>
              </a:ext>
            </a:extLst>
          </p:cNvPr>
          <p:cNvPicPr>
            <a:picLocks noChangeAspect="1"/>
          </p:cNvPicPr>
          <p:nvPr/>
        </p:nvPicPr>
        <p:blipFill rotWithShape="1">
          <a:blip r:embed="rId3"/>
          <a:srcRect t="35296" b="30568"/>
          <a:stretch/>
        </p:blipFill>
        <p:spPr>
          <a:xfrm>
            <a:off x="2759528" y="1029996"/>
            <a:ext cx="3624943" cy="692935"/>
          </a:xfrm>
          <a:prstGeom prst="rect">
            <a:avLst/>
          </a:prstGeom>
        </p:spPr>
      </p:pic>
      <p:pic>
        <p:nvPicPr>
          <p:cNvPr id="7" name="Picture 2" descr="\\RL1VMHOM03\home$\caugheyga\Desktop\MCDK05L.jpg">
            <a:extLst>
              <a:ext uri="{FF2B5EF4-FFF2-40B4-BE49-F238E27FC236}">
                <a16:creationId xmlns:a16="http://schemas.microsoft.com/office/drawing/2014/main" id="{903E8DAE-CADC-697F-4860-FCA83D952BF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88712" y="5176157"/>
            <a:ext cx="1311390" cy="1157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309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C9B4D6B-94EA-2346-A56D-E5E05C01E0FC}"/>
              </a:ext>
            </a:extLst>
          </p:cNvPr>
          <p:cNvSpPr>
            <a:spLocks noGrp="1"/>
          </p:cNvSpPr>
          <p:nvPr>
            <p:ph type="subTitle" idx="1"/>
          </p:nvPr>
        </p:nvSpPr>
        <p:spPr>
          <a:xfrm>
            <a:off x="481489" y="836802"/>
            <a:ext cx="7880511" cy="769441"/>
          </a:xfrm>
        </p:spPr>
        <p:txBody>
          <a:bodyPr/>
          <a:lstStyle/>
          <a:p>
            <a:r>
              <a:rPr lang="en-US" altLang="en-US" dirty="0"/>
              <a:t>When to prescribe opioids </a:t>
            </a:r>
          </a:p>
          <a:p>
            <a:r>
              <a:rPr lang="en-US" sz="2000" b="0" dirty="0"/>
              <a:t>Acute pain management</a:t>
            </a:r>
          </a:p>
        </p:txBody>
      </p:sp>
      <p:sp>
        <p:nvSpPr>
          <p:cNvPr id="4" name="Text Placeholder 3">
            <a:extLst>
              <a:ext uri="{FF2B5EF4-FFF2-40B4-BE49-F238E27FC236}">
                <a16:creationId xmlns:a16="http://schemas.microsoft.com/office/drawing/2014/main" id="{A20848DA-30F7-194E-9532-91D25F9198FF}"/>
              </a:ext>
            </a:extLst>
          </p:cNvPr>
          <p:cNvSpPr>
            <a:spLocks noGrp="1"/>
          </p:cNvSpPr>
          <p:nvPr>
            <p:ph type="body" sz="quarter" idx="10"/>
          </p:nvPr>
        </p:nvSpPr>
        <p:spPr>
          <a:xfrm>
            <a:off x="628446" y="1687348"/>
            <a:ext cx="4353332" cy="430887"/>
          </a:xfrm>
        </p:spPr>
        <p:txBody>
          <a:bodyPr/>
          <a:lstStyle/>
          <a:p>
            <a:pPr eaLnBrk="1" hangingPunct="1"/>
            <a:r>
              <a:rPr lang="en-US" altLang="en-US" sz="2800" dirty="0"/>
              <a:t>WHO Analgesic ladder</a:t>
            </a:r>
          </a:p>
        </p:txBody>
      </p:sp>
      <p:pic>
        <p:nvPicPr>
          <p:cNvPr id="5" name="Picture 4">
            <a:extLst>
              <a:ext uri="{FF2B5EF4-FFF2-40B4-BE49-F238E27FC236}">
                <a16:creationId xmlns:a16="http://schemas.microsoft.com/office/drawing/2014/main" id="{38ED9410-1C02-C1E5-880A-579338A06183}"/>
              </a:ext>
            </a:extLst>
          </p:cNvPr>
          <p:cNvPicPr>
            <a:picLocks noChangeAspect="1"/>
          </p:cNvPicPr>
          <p:nvPr/>
        </p:nvPicPr>
        <p:blipFill>
          <a:blip r:embed="rId3"/>
          <a:stretch>
            <a:fillRect/>
          </a:stretch>
        </p:blipFill>
        <p:spPr>
          <a:xfrm>
            <a:off x="5535384" y="1395970"/>
            <a:ext cx="1924051" cy="771794"/>
          </a:xfrm>
          <a:prstGeom prst="rect">
            <a:avLst/>
          </a:prstGeom>
        </p:spPr>
      </p:pic>
      <p:pic>
        <p:nvPicPr>
          <p:cNvPr id="6" name="Picture 5">
            <a:extLst>
              <a:ext uri="{FF2B5EF4-FFF2-40B4-BE49-F238E27FC236}">
                <a16:creationId xmlns:a16="http://schemas.microsoft.com/office/drawing/2014/main" id="{1B96A75F-BD76-576F-BAA2-630BF5F6980B}"/>
              </a:ext>
            </a:extLst>
          </p:cNvPr>
          <p:cNvPicPr>
            <a:picLocks noChangeAspect="1"/>
          </p:cNvPicPr>
          <p:nvPr/>
        </p:nvPicPr>
        <p:blipFill>
          <a:blip r:embed="rId4"/>
          <a:stretch>
            <a:fillRect/>
          </a:stretch>
        </p:blipFill>
        <p:spPr>
          <a:xfrm>
            <a:off x="305982" y="3075152"/>
            <a:ext cx="4115762" cy="2324643"/>
          </a:xfrm>
          <a:prstGeom prst="rect">
            <a:avLst/>
          </a:prstGeom>
        </p:spPr>
      </p:pic>
      <p:sp>
        <p:nvSpPr>
          <p:cNvPr id="7" name="TextBox 6">
            <a:extLst>
              <a:ext uri="{FF2B5EF4-FFF2-40B4-BE49-F238E27FC236}">
                <a16:creationId xmlns:a16="http://schemas.microsoft.com/office/drawing/2014/main" id="{DDD2F26A-1456-E7D0-0349-3287D8A5DBC3}"/>
              </a:ext>
            </a:extLst>
          </p:cNvPr>
          <p:cNvSpPr txBox="1"/>
          <p:nvPr/>
        </p:nvSpPr>
        <p:spPr>
          <a:xfrm>
            <a:off x="227638" y="2567951"/>
            <a:ext cx="4000500" cy="369332"/>
          </a:xfrm>
          <a:prstGeom prst="rect">
            <a:avLst/>
          </a:prstGeom>
          <a:noFill/>
        </p:spPr>
        <p:txBody>
          <a:bodyPr wrap="square" rtlCol="0">
            <a:spAutoFit/>
          </a:bodyPr>
          <a:lstStyle/>
          <a:p>
            <a:r>
              <a:rPr lang="en-GB" dirty="0"/>
              <a:t>General principles</a:t>
            </a:r>
          </a:p>
        </p:txBody>
      </p:sp>
      <p:sp>
        <p:nvSpPr>
          <p:cNvPr id="8" name="TextBox 7">
            <a:extLst>
              <a:ext uri="{FF2B5EF4-FFF2-40B4-BE49-F238E27FC236}">
                <a16:creationId xmlns:a16="http://schemas.microsoft.com/office/drawing/2014/main" id="{AB222F68-85C0-F704-0687-9BEBB5091EB5}"/>
              </a:ext>
            </a:extLst>
          </p:cNvPr>
          <p:cNvSpPr txBox="1"/>
          <p:nvPr/>
        </p:nvSpPr>
        <p:spPr>
          <a:xfrm>
            <a:off x="4915862" y="2552166"/>
            <a:ext cx="4000500" cy="369332"/>
          </a:xfrm>
          <a:prstGeom prst="rect">
            <a:avLst/>
          </a:prstGeom>
          <a:noFill/>
        </p:spPr>
        <p:txBody>
          <a:bodyPr wrap="square" rtlCol="0">
            <a:spAutoFit/>
          </a:bodyPr>
          <a:lstStyle/>
          <a:p>
            <a:r>
              <a:rPr lang="en-GB" dirty="0"/>
              <a:t>Step down </a:t>
            </a:r>
          </a:p>
        </p:txBody>
      </p:sp>
      <p:pic>
        <p:nvPicPr>
          <p:cNvPr id="9" name="Picture 8">
            <a:extLst>
              <a:ext uri="{FF2B5EF4-FFF2-40B4-BE49-F238E27FC236}">
                <a16:creationId xmlns:a16="http://schemas.microsoft.com/office/drawing/2014/main" id="{FF2B921C-1244-192C-678C-ED2399634ADC}"/>
              </a:ext>
            </a:extLst>
          </p:cNvPr>
          <p:cNvPicPr>
            <a:picLocks noChangeAspect="1"/>
          </p:cNvPicPr>
          <p:nvPr/>
        </p:nvPicPr>
        <p:blipFill>
          <a:blip r:embed="rId5"/>
          <a:stretch>
            <a:fillRect/>
          </a:stretch>
        </p:blipFill>
        <p:spPr>
          <a:xfrm>
            <a:off x="4813101" y="2921498"/>
            <a:ext cx="4103261" cy="2478297"/>
          </a:xfrm>
          <a:prstGeom prst="rect">
            <a:avLst/>
          </a:prstGeom>
        </p:spPr>
      </p:pic>
    </p:spTree>
    <p:extLst>
      <p:ext uri="{BB962C8B-B14F-4D97-AF65-F5344CB8AC3E}">
        <p14:creationId xmlns:p14="http://schemas.microsoft.com/office/powerpoint/2010/main" val="1595191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C9B4D6B-94EA-2346-A56D-E5E05C01E0FC}"/>
              </a:ext>
            </a:extLst>
          </p:cNvPr>
          <p:cNvSpPr>
            <a:spLocks noGrp="1"/>
          </p:cNvSpPr>
          <p:nvPr>
            <p:ph type="subTitle" idx="1"/>
          </p:nvPr>
        </p:nvSpPr>
        <p:spPr>
          <a:xfrm>
            <a:off x="635043" y="1247454"/>
            <a:ext cx="7880511" cy="461665"/>
          </a:xfrm>
        </p:spPr>
        <p:txBody>
          <a:bodyPr/>
          <a:lstStyle/>
          <a:p>
            <a:r>
              <a:rPr lang="en-US" altLang="en-US" dirty="0"/>
              <a:t>When to prescribe opioids</a:t>
            </a:r>
            <a:endParaRPr lang="en-US" dirty="0"/>
          </a:p>
        </p:txBody>
      </p:sp>
      <p:sp>
        <p:nvSpPr>
          <p:cNvPr id="4" name="Text Placeholder 3">
            <a:extLst>
              <a:ext uri="{FF2B5EF4-FFF2-40B4-BE49-F238E27FC236}">
                <a16:creationId xmlns:a16="http://schemas.microsoft.com/office/drawing/2014/main" id="{A20848DA-30F7-194E-9532-91D25F9198FF}"/>
              </a:ext>
            </a:extLst>
          </p:cNvPr>
          <p:cNvSpPr>
            <a:spLocks noGrp="1"/>
          </p:cNvSpPr>
          <p:nvPr>
            <p:ph type="body" sz="quarter" idx="10"/>
          </p:nvPr>
        </p:nvSpPr>
        <p:spPr>
          <a:xfrm>
            <a:off x="634304" y="1959429"/>
            <a:ext cx="7881250" cy="2400657"/>
          </a:xfrm>
        </p:spPr>
        <p:txBody>
          <a:bodyPr vert="horz" wrap="square" lIns="0" tIns="0" rIns="0" bIns="0" anchor="t">
            <a:spAutoFit/>
          </a:bodyPr>
          <a:lstStyle/>
          <a:p>
            <a:pPr marL="457200" indent="-457200">
              <a:buFont typeface="Arial" panose="020B0604020202020204" pitchFamily="34" charset="0"/>
              <a:buChar char="•"/>
            </a:pPr>
            <a:r>
              <a:rPr lang="en-US" altLang="en-US" sz="2600" dirty="0">
                <a:solidFill>
                  <a:srgbClr val="FF0000"/>
                </a:solidFill>
                <a:ea typeface="ＭＳ Ｐゴシック"/>
              </a:rPr>
              <a:t>Adjuvant drugs </a:t>
            </a:r>
            <a:r>
              <a:rPr lang="en-US" altLang="en-US" sz="2600" dirty="0">
                <a:ea typeface="ＭＳ Ｐゴシック"/>
              </a:rPr>
              <a:t>such as tricyclic antidepressants and antiepileptic drugs for neuropathic pain can typically be prescribed </a:t>
            </a:r>
            <a:r>
              <a:rPr lang="en-US" altLang="en-US" sz="2600" dirty="0">
                <a:solidFill>
                  <a:srgbClr val="FF0000"/>
                </a:solidFill>
                <a:ea typeface="ＭＳ Ｐゴシック"/>
              </a:rPr>
              <a:t>before </a:t>
            </a:r>
            <a:r>
              <a:rPr lang="en-US" altLang="en-US" sz="2600" dirty="0">
                <a:ea typeface="ＭＳ Ｐゴシック"/>
              </a:rPr>
              <a:t>starting opioids.</a:t>
            </a:r>
          </a:p>
          <a:p>
            <a:pPr marL="457200" indent="-457200">
              <a:buFont typeface="Arial" panose="020B0604020202020204" pitchFamily="34" charset="0"/>
              <a:buChar char="•"/>
            </a:pPr>
            <a:r>
              <a:rPr lang="en-US" altLang="en-US" sz="2600" dirty="0"/>
              <a:t>If opioids are considered the most appropriate therapy, arrangements must be made to </a:t>
            </a:r>
            <a:r>
              <a:rPr lang="en-US" altLang="en-US" sz="2600" dirty="0">
                <a:solidFill>
                  <a:srgbClr val="FF0000"/>
                </a:solidFill>
              </a:rPr>
              <a:t>monitor and follow up </a:t>
            </a:r>
            <a:r>
              <a:rPr lang="en-US" altLang="en-US" sz="2600" dirty="0"/>
              <a:t>treatment appropriately.</a:t>
            </a:r>
          </a:p>
        </p:txBody>
      </p:sp>
    </p:spTree>
    <p:extLst>
      <p:ext uri="{BB962C8B-B14F-4D97-AF65-F5344CB8AC3E}">
        <p14:creationId xmlns:p14="http://schemas.microsoft.com/office/powerpoint/2010/main" val="28183510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C9B4D6B-94EA-2346-A56D-E5E05C01E0FC}"/>
              </a:ext>
            </a:extLst>
          </p:cNvPr>
          <p:cNvSpPr>
            <a:spLocks noGrp="1"/>
          </p:cNvSpPr>
          <p:nvPr>
            <p:ph type="subTitle" idx="1"/>
          </p:nvPr>
        </p:nvSpPr>
        <p:spPr>
          <a:xfrm>
            <a:off x="635043" y="1247454"/>
            <a:ext cx="7880511" cy="430887"/>
          </a:xfrm>
        </p:spPr>
        <p:txBody>
          <a:bodyPr/>
          <a:lstStyle/>
          <a:p>
            <a:r>
              <a:rPr lang="en-US" altLang="en-US" sz="2800" dirty="0"/>
              <a:t>Types of pain that might benefit from opioids</a:t>
            </a:r>
            <a:endParaRPr lang="en-US" sz="2800" dirty="0"/>
          </a:p>
        </p:txBody>
      </p:sp>
      <p:sp>
        <p:nvSpPr>
          <p:cNvPr id="4" name="Text Placeholder 3">
            <a:extLst>
              <a:ext uri="{FF2B5EF4-FFF2-40B4-BE49-F238E27FC236}">
                <a16:creationId xmlns:a16="http://schemas.microsoft.com/office/drawing/2014/main" id="{A20848DA-30F7-194E-9532-91D25F9198FF}"/>
              </a:ext>
            </a:extLst>
          </p:cNvPr>
          <p:cNvSpPr>
            <a:spLocks noGrp="1"/>
          </p:cNvSpPr>
          <p:nvPr>
            <p:ph type="body" sz="quarter" idx="10"/>
          </p:nvPr>
        </p:nvSpPr>
        <p:spPr>
          <a:xfrm>
            <a:off x="634304" y="1959429"/>
            <a:ext cx="7881250" cy="2800767"/>
          </a:xfrm>
        </p:spPr>
        <p:txBody>
          <a:bodyPr/>
          <a:lstStyle/>
          <a:p>
            <a:pPr marL="571500" indent="-571500" eaLnBrk="1" hangingPunct="1">
              <a:buFont typeface="Arial" panose="020B0604020202020204" pitchFamily="34" charset="0"/>
              <a:buChar char="•"/>
            </a:pPr>
            <a:r>
              <a:rPr lang="en-US" altLang="en-US" sz="2600" dirty="0"/>
              <a:t>Pain of both nociceptive and neuropathic origin might respond to opioid therapy</a:t>
            </a:r>
          </a:p>
          <a:p>
            <a:pPr marL="571500" indent="-571500" eaLnBrk="1" hangingPunct="1">
              <a:buFont typeface="Arial" panose="020B0604020202020204" pitchFamily="34" charset="0"/>
              <a:buChar char="•"/>
            </a:pPr>
            <a:r>
              <a:rPr lang="en-US" altLang="en-US" sz="2600" dirty="0"/>
              <a:t>In most situations, for most patients and most pains, opioids should </a:t>
            </a:r>
            <a:r>
              <a:rPr lang="en-US" altLang="en-US" sz="2600" dirty="0">
                <a:solidFill>
                  <a:srgbClr val="FF0000"/>
                </a:solidFill>
              </a:rPr>
              <a:t>not</a:t>
            </a:r>
            <a:r>
              <a:rPr lang="en-US" altLang="en-US" sz="2600" dirty="0"/>
              <a:t> be considered as the first-choice treatment.</a:t>
            </a:r>
          </a:p>
          <a:p>
            <a:pPr marL="571500" indent="-571500" eaLnBrk="1" hangingPunct="1">
              <a:buFont typeface="Arial" panose="020B0604020202020204" pitchFamily="34" charset="0"/>
              <a:buChar char="•"/>
            </a:pPr>
            <a:r>
              <a:rPr lang="en-US" altLang="en-US" sz="2600" dirty="0"/>
              <a:t>The prescription of opioids can result in </a:t>
            </a:r>
            <a:r>
              <a:rPr lang="en-US" altLang="en-US" sz="2600" dirty="0">
                <a:solidFill>
                  <a:srgbClr val="FF0000"/>
                </a:solidFill>
              </a:rPr>
              <a:t>side effects</a:t>
            </a:r>
            <a:r>
              <a:rPr lang="en-US" altLang="en-US" sz="2600" dirty="0"/>
              <a:t> (80% pts), and </a:t>
            </a:r>
            <a:r>
              <a:rPr lang="en-US" altLang="en-US" sz="2600" dirty="0">
                <a:solidFill>
                  <a:srgbClr val="FF0000"/>
                </a:solidFill>
              </a:rPr>
              <a:t>problem drug use</a:t>
            </a:r>
            <a:r>
              <a:rPr lang="en-US" altLang="en-US" sz="2600" dirty="0"/>
              <a:t>.</a:t>
            </a:r>
          </a:p>
        </p:txBody>
      </p:sp>
    </p:spTree>
    <p:extLst>
      <p:ext uri="{BB962C8B-B14F-4D97-AF65-F5344CB8AC3E}">
        <p14:creationId xmlns:p14="http://schemas.microsoft.com/office/powerpoint/2010/main" val="2108001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C9B4D6B-94EA-2346-A56D-E5E05C01E0FC}"/>
              </a:ext>
            </a:extLst>
          </p:cNvPr>
          <p:cNvSpPr>
            <a:spLocks noGrp="1"/>
          </p:cNvSpPr>
          <p:nvPr>
            <p:ph type="subTitle" idx="1"/>
          </p:nvPr>
        </p:nvSpPr>
        <p:spPr>
          <a:xfrm>
            <a:off x="635043" y="1247454"/>
            <a:ext cx="7880511" cy="430887"/>
          </a:xfrm>
        </p:spPr>
        <p:txBody>
          <a:bodyPr/>
          <a:lstStyle/>
          <a:p>
            <a:r>
              <a:rPr lang="en-US" altLang="en-US" sz="2800" dirty="0"/>
              <a:t>Drug Doses</a:t>
            </a:r>
            <a:endParaRPr lang="en-US" sz="2800" dirty="0"/>
          </a:p>
        </p:txBody>
      </p:sp>
      <p:sp>
        <p:nvSpPr>
          <p:cNvPr id="4" name="Text Placeholder 3">
            <a:extLst>
              <a:ext uri="{FF2B5EF4-FFF2-40B4-BE49-F238E27FC236}">
                <a16:creationId xmlns:a16="http://schemas.microsoft.com/office/drawing/2014/main" id="{A20848DA-30F7-194E-9532-91D25F9198FF}"/>
              </a:ext>
            </a:extLst>
          </p:cNvPr>
          <p:cNvSpPr>
            <a:spLocks noGrp="1"/>
          </p:cNvSpPr>
          <p:nvPr>
            <p:ph type="body" sz="quarter" idx="10"/>
          </p:nvPr>
        </p:nvSpPr>
        <p:spPr>
          <a:xfrm>
            <a:off x="634304" y="1959429"/>
            <a:ext cx="7881250" cy="3268587"/>
          </a:xfrm>
        </p:spPr>
        <p:txBody>
          <a:bodyPr/>
          <a:lstStyle/>
          <a:p>
            <a:pPr marL="457200" indent="-457200" eaLnBrk="1" hangingPunct="1">
              <a:lnSpc>
                <a:spcPct val="90000"/>
              </a:lnSpc>
              <a:buFont typeface="Arial" panose="020B0604020202020204" pitchFamily="34" charset="0"/>
              <a:buChar char="•"/>
            </a:pPr>
            <a:r>
              <a:rPr lang="en-US" altLang="en-US" sz="2600" dirty="0"/>
              <a:t>Pain treatment with opioids should start with a low dose that is titrated upwards according to analgesic effect and side effects.</a:t>
            </a:r>
          </a:p>
          <a:p>
            <a:pPr marL="457200" indent="-457200" eaLnBrk="1" hangingPunct="1">
              <a:lnSpc>
                <a:spcPct val="90000"/>
              </a:lnSpc>
              <a:buFont typeface="Arial" panose="020B0604020202020204" pitchFamily="34" charset="0"/>
              <a:buChar char="•"/>
            </a:pPr>
            <a:r>
              <a:rPr lang="en-US" altLang="en-US" sz="2600" dirty="0"/>
              <a:t>Start with an immediate release preparation 4-6hourly, then convert to equal daily dose of modified release formulation in divided doses (if appropriate)</a:t>
            </a:r>
          </a:p>
          <a:p>
            <a:pPr marL="457200" indent="-457200" eaLnBrk="1" hangingPunct="1">
              <a:lnSpc>
                <a:spcPct val="90000"/>
              </a:lnSpc>
              <a:buFont typeface="Arial" panose="020B0604020202020204" pitchFamily="34" charset="0"/>
              <a:buChar char="•"/>
            </a:pPr>
            <a:r>
              <a:rPr lang="en-US" altLang="en-US" sz="2600" dirty="0"/>
              <a:t>Refer to a </a:t>
            </a:r>
            <a:r>
              <a:rPr lang="en-US" altLang="en-US" sz="2600" dirty="0">
                <a:solidFill>
                  <a:srgbClr val="FF0000"/>
                </a:solidFill>
              </a:rPr>
              <a:t>specialist</a:t>
            </a:r>
            <a:r>
              <a:rPr lang="en-US" altLang="en-US" sz="2600" dirty="0"/>
              <a:t> in pain medicine if doses are </a:t>
            </a:r>
            <a:r>
              <a:rPr lang="en-US" altLang="en-US" sz="2600" dirty="0">
                <a:solidFill>
                  <a:srgbClr val="FF0000"/>
                </a:solidFill>
              </a:rPr>
              <a:t>higher than 120mg morphine</a:t>
            </a:r>
            <a:r>
              <a:rPr lang="en-US" altLang="en-US" sz="2600" dirty="0"/>
              <a:t> in 24 hours.</a:t>
            </a:r>
          </a:p>
        </p:txBody>
      </p:sp>
    </p:spTree>
    <p:extLst>
      <p:ext uri="{BB962C8B-B14F-4D97-AF65-F5344CB8AC3E}">
        <p14:creationId xmlns:p14="http://schemas.microsoft.com/office/powerpoint/2010/main" val="4217913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C9B4D6B-94EA-2346-A56D-E5E05C01E0FC}"/>
              </a:ext>
            </a:extLst>
          </p:cNvPr>
          <p:cNvSpPr>
            <a:spLocks noGrp="1"/>
          </p:cNvSpPr>
          <p:nvPr>
            <p:ph type="subTitle" idx="1"/>
          </p:nvPr>
        </p:nvSpPr>
        <p:spPr>
          <a:xfrm>
            <a:off x="635043" y="1247454"/>
            <a:ext cx="7880511" cy="369332"/>
          </a:xfrm>
        </p:spPr>
        <p:txBody>
          <a:bodyPr/>
          <a:lstStyle/>
          <a:p>
            <a:r>
              <a:rPr lang="en-US" altLang="en-US" sz="2400" dirty="0"/>
              <a:t>Morphine sulphate immediate release solution/tablets</a:t>
            </a:r>
            <a:endParaRPr lang="en-US" sz="2400" dirty="0"/>
          </a:p>
        </p:txBody>
      </p:sp>
      <p:sp>
        <p:nvSpPr>
          <p:cNvPr id="4" name="Text Placeholder 3">
            <a:extLst>
              <a:ext uri="{FF2B5EF4-FFF2-40B4-BE49-F238E27FC236}">
                <a16:creationId xmlns:a16="http://schemas.microsoft.com/office/drawing/2014/main" id="{A20848DA-30F7-194E-9532-91D25F9198FF}"/>
              </a:ext>
            </a:extLst>
          </p:cNvPr>
          <p:cNvSpPr>
            <a:spLocks noGrp="1"/>
          </p:cNvSpPr>
          <p:nvPr>
            <p:ph type="body" sz="quarter" idx="10"/>
          </p:nvPr>
        </p:nvSpPr>
        <p:spPr>
          <a:xfrm>
            <a:off x="634304" y="1959429"/>
            <a:ext cx="7881250" cy="2154436"/>
          </a:xfrm>
        </p:spPr>
        <p:txBody>
          <a:bodyPr/>
          <a:lstStyle/>
          <a:p>
            <a:pPr marL="571500" indent="-571500" eaLnBrk="1" hangingPunct="1">
              <a:buFont typeface="Arial" panose="020B0604020202020204" pitchFamily="34" charset="0"/>
              <a:buChar char="•"/>
            </a:pPr>
            <a:r>
              <a:rPr lang="en-US" altLang="en-US" sz="2800" dirty="0"/>
              <a:t>The concept of “breakthrough pain”</a:t>
            </a:r>
          </a:p>
          <a:p>
            <a:pPr marL="571500" indent="-571500" eaLnBrk="1" hangingPunct="1">
              <a:buFont typeface="Arial" panose="020B0604020202020204" pitchFamily="34" charset="0"/>
              <a:buChar char="•"/>
            </a:pPr>
            <a:r>
              <a:rPr lang="en-US" altLang="en-US" sz="2800" dirty="0"/>
              <a:t>Oramorph solution or </a:t>
            </a:r>
            <a:r>
              <a:rPr lang="en-US" altLang="en-US" sz="2800" dirty="0" err="1"/>
              <a:t>sevredol</a:t>
            </a:r>
            <a:r>
              <a:rPr lang="en-US" altLang="en-US" sz="2800" dirty="0"/>
              <a:t> tablets</a:t>
            </a:r>
          </a:p>
          <a:p>
            <a:pPr marL="571500" indent="-571500" eaLnBrk="1" hangingPunct="1">
              <a:buFont typeface="Arial" panose="020B0604020202020204" pitchFamily="34" charset="0"/>
              <a:buChar char="•"/>
            </a:pPr>
            <a:r>
              <a:rPr lang="en-US" altLang="en-US" sz="2800" dirty="0"/>
              <a:t>Usually PRN – calculated to the nearest 1/6</a:t>
            </a:r>
            <a:r>
              <a:rPr lang="en-US" altLang="en-US" sz="2800" baseline="30000" dirty="0"/>
              <a:t>th</a:t>
            </a:r>
            <a:r>
              <a:rPr lang="en-US" altLang="en-US" sz="2800" dirty="0"/>
              <a:t> to 1/10</a:t>
            </a:r>
            <a:r>
              <a:rPr lang="en-US" altLang="en-US" sz="2800" baseline="30000" dirty="0"/>
              <a:t>th</a:t>
            </a:r>
            <a:r>
              <a:rPr lang="en-US" altLang="en-US" sz="2800" dirty="0"/>
              <a:t> of total morphine dose per day, given 2-4hourly</a:t>
            </a:r>
          </a:p>
        </p:txBody>
      </p:sp>
      <p:pic>
        <p:nvPicPr>
          <p:cNvPr id="2" name="Picture 1">
            <a:extLst>
              <a:ext uri="{FF2B5EF4-FFF2-40B4-BE49-F238E27FC236}">
                <a16:creationId xmlns:a16="http://schemas.microsoft.com/office/drawing/2014/main" id="{5B55A285-BADD-D512-8D17-EDB27F14B532}"/>
              </a:ext>
            </a:extLst>
          </p:cNvPr>
          <p:cNvPicPr>
            <a:picLocks noChangeAspect="1"/>
          </p:cNvPicPr>
          <p:nvPr/>
        </p:nvPicPr>
        <p:blipFill rotWithShape="1">
          <a:blip r:embed="rId3"/>
          <a:srcRect b="9214"/>
          <a:stretch/>
        </p:blipFill>
        <p:spPr>
          <a:xfrm>
            <a:off x="4716578" y="4000491"/>
            <a:ext cx="1651159" cy="1610055"/>
          </a:xfrm>
          <a:prstGeom prst="rect">
            <a:avLst/>
          </a:prstGeom>
        </p:spPr>
      </p:pic>
      <p:pic>
        <p:nvPicPr>
          <p:cNvPr id="5" name="Picture 4">
            <a:extLst>
              <a:ext uri="{FF2B5EF4-FFF2-40B4-BE49-F238E27FC236}">
                <a16:creationId xmlns:a16="http://schemas.microsoft.com/office/drawing/2014/main" id="{ECCBC00D-C633-07C0-59EE-E671DE1FBFF2}"/>
              </a:ext>
            </a:extLst>
          </p:cNvPr>
          <p:cNvPicPr>
            <a:picLocks noChangeAspect="1"/>
          </p:cNvPicPr>
          <p:nvPr/>
        </p:nvPicPr>
        <p:blipFill rotWithShape="1">
          <a:blip r:embed="rId4"/>
          <a:srcRect b="13147"/>
          <a:stretch/>
        </p:blipFill>
        <p:spPr>
          <a:xfrm>
            <a:off x="6367737" y="4372359"/>
            <a:ext cx="1878372" cy="1195552"/>
          </a:xfrm>
          <a:prstGeom prst="rect">
            <a:avLst/>
          </a:prstGeom>
        </p:spPr>
      </p:pic>
    </p:spTree>
    <p:extLst>
      <p:ext uri="{BB962C8B-B14F-4D97-AF65-F5344CB8AC3E}">
        <p14:creationId xmlns:p14="http://schemas.microsoft.com/office/powerpoint/2010/main" val="482100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194E42D-2D0C-3562-8274-A4DEFF5E73FC}"/>
              </a:ext>
            </a:extLst>
          </p:cNvPr>
          <p:cNvSpPr>
            <a:spLocks noGrp="1"/>
          </p:cNvSpPr>
          <p:nvPr>
            <p:ph type="body" sz="quarter" idx="11"/>
          </p:nvPr>
        </p:nvSpPr>
        <p:spPr>
          <a:xfrm>
            <a:off x="762000" y="2830660"/>
            <a:ext cx="7458075" cy="3693319"/>
          </a:xfrm>
        </p:spPr>
        <p:txBody>
          <a:bodyPr/>
          <a:lstStyle/>
          <a:p>
            <a:pPr marL="457200" indent="-457200">
              <a:buFont typeface="Arial" panose="020B0604020202020204" pitchFamily="34" charset="0"/>
              <a:buChar char="•"/>
            </a:pPr>
            <a:r>
              <a:rPr lang="en-GB" dirty="0"/>
              <a:t>To learn about what Controlled Drugs (CDs) are</a:t>
            </a:r>
          </a:p>
          <a:p>
            <a:pPr marL="457200" indent="-457200">
              <a:buFont typeface="Arial" panose="020B0604020202020204" pitchFamily="34" charset="0"/>
              <a:buChar char="•"/>
            </a:pPr>
            <a:r>
              <a:rPr lang="en-GB" dirty="0"/>
              <a:t>Prescription Requirements for CDs</a:t>
            </a:r>
          </a:p>
          <a:p>
            <a:pPr marL="457200" indent="-457200">
              <a:buFont typeface="Arial" panose="020B0604020202020204" pitchFamily="34" charset="0"/>
              <a:buChar char="•"/>
            </a:pPr>
            <a:r>
              <a:rPr lang="en-GB" dirty="0"/>
              <a:t>Overview of Opioid Prescribing</a:t>
            </a:r>
          </a:p>
          <a:p>
            <a:pPr marL="457200" indent="-457200">
              <a:buFont typeface="Arial" panose="020B0604020202020204" pitchFamily="34" charset="0"/>
              <a:buChar char="•"/>
            </a:pPr>
            <a:r>
              <a:rPr lang="en-GB" dirty="0"/>
              <a:t>Breakthrough Pain</a:t>
            </a:r>
          </a:p>
          <a:p>
            <a:pPr marL="457200" indent="-457200">
              <a:buFont typeface="Arial" panose="020B0604020202020204" pitchFamily="34" charset="0"/>
              <a:buChar char="•"/>
            </a:pPr>
            <a:r>
              <a:rPr lang="en-GB" dirty="0"/>
              <a:t>Scenario Questions</a:t>
            </a:r>
          </a:p>
          <a:p>
            <a:pPr marL="457200" indent="-457200">
              <a:buFont typeface="Arial" panose="020B0604020202020204" pitchFamily="34" charset="0"/>
              <a:buChar char="•"/>
            </a:pPr>
            <a:endParaRPr lang="en-GB" dirty="0"/>
          </a:p>
        </p:txBody>
      </p:sp>
      <p:sp>
        <p:nvSpPr>
          <p:cNvPr id="4" name="Title 3">
            <a:extLst>
              <a:ext uri="{FF2B5EF4-FFF2-40B4-BE49-F238E27FC236}">
                <a16:creationId xmlns:a16="http://schemas.microsoft.com/office/drawing/2014/main" id="{21635AAC-C6DC-6E73-88DE-7A24994BE929}"/>
              </a:ext>
            </a:extLst>
          </p:cNvPr>
          <p:cNvSpPr>
            <a:spLocks noGrp="1"/>
          </p:cNvSpPr>
          <p:nvPr>
            <p:ph type="title"/>
          </p:nvPr>
        </p:nvSpPr>
        <p:spPr/>
        <p:txBody>
          <a:bodyPr/>
          <a:lstStyle/>
          <a:p>
            <a:r>
              <a:rPr lang="en-GB" dirty="0"/>
              <a:t>Learning Objectives:</a:t>
            </a:r>
          </a:p>
        </p:txBody>
      </p:sp>
    </p:spTree>
    <p:extLst>
      <p:ext uri="{BB962C8B-B14F-4D97-AF65-F5344CB8AC3E}">
        <p14:creationId xmlns:p14="http://schemas.microsoft.com/office/powerpoint/2010/main" val="17330588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C5FC56-7681-F9A4-3C9C-E09B5591A3A0}"/>
              </a:ext>
            </a:extLst>
          </p:cNvPr>
          <p:cNvSpPr>
            <a:spLocks noGrp="1"/>
          </p:cNvSpPr>
          <p:nvPr>
            <p:ph type="title"/>
          </p:nvPr>
        </p:nvSpPr>
        <p:spPr/>
        <p:txBody>
          <a:bodyPr/>
          <a:lstStyle/>
          <a:p>
            <a:r>
              <a:rPr lang="en-GB" dirty="0"/>
              <a:t>Breakthrough Pain Questions</a:t>
            </a:r>
          </a:p>
        </p:txBody>
      </p:sp>
      <p:sp>
        <p:nvSpPr>
          <p:cNvPr id="4" name="Text Placeholder 3">
            <a:extLst>
              <a:ext uri="{FF2B5EF4-FFF2-40B4-BE49-F238E27FC236}">
                <a16:creationId xmlns:a16="http://schemas.microsoft.com/office/drawing/2014/main" id="{02759A3C-75DF-618D-164B-D07F5FC70EBE}"/>
              </a:ext>
            </a:extLst>
          </p:cNvPr>
          <p:cNvSpPr>
            <a:spLocks noGrp="1"/>
          </p:cNvSpPr>
          <p:nvPr>
            <p:ph type="body" sz="quarter" idx="10"/>
          </p:nvPr>
        </p:nvSpPr>
        <p:spPr>
          <a:xfrm>
            <a:off x="638050" y="2149019"/>
            <a:ext cx="7881250" cy="4708981"/>
          </a:xfrm>
        </p:spPr>
        <p:txBody>
          <a:bodyPr/>
          <a:lstStyle/>
          <a:p>
            <a:pPr marL="342900" indent="-342900">
              <a:buAutoNum type="arabicParenR"/>
            </a:pPr>
            <a:r>
              <a:rPr lang="en-GB" dirty="0"/>
              <a:t>Patient JC has been prescribed morphine sulphate oral solution 10mg 4 hourly and 5 as required. In the last 24 hours the patient has required 6 5mg PRN doses.</a:t>
            </a:r>
          </a:p>
          <a:p>
            <a:r>
              <a:rPr lang="en-GB" dirty="0"/>
              <a:t>What would an appropriate MR release preparation prescription be?</a:t>
            </a:r>
          </a:p>
          <a:p>
            <a:pPr marL="342900" indent="-342900">
              <a:buAutoNum type="alphaLcParenR"/>
            </a:pPr>
            <a:r>
              <a:rPr lang="en-GB" dirty="0"/>
              <a:t>Morphine Sulphate MR 45mg BD</a:t>
            </a:r>
          </a:p>
          <a:p>
            <a:pPr marL="342900" indent="-342900">
              <a:buAutoNum type="alphaLcParenR"/>
            </a:pPr>
            <a:r>
              <a:rPr lang="en-GB" dirty="0"/>
              <a:t>Morphine Sulphate MR 30mg TDS</a:t>
            </a:r>
          </a:p>
          <a:p>
            <a:pPr marL="342900" indent="-342900">
              <a:buAutoNum type="alphaLcParenR"/>
            </a:pPr>
            <a:r>
              <a:rPr lang="en-GB" dirty="0"/>
              <a:t>Morphine Sulphate MR 90mg BD</a:t>
            </a:r>
          </a:p>
          <a:p>
            <a:pPr marL="342900" indent="-342900">
              <a:buAutoNum type="alphaLcParenR"/>
            </a:pPr>
            <a:endParaRPr lang="en-GB" dirty="0"/>
          </a:p>
          <a:p>
            <a:r>
              <a:rPr lang="en-GB" dirty="0"/>
              <a:t>2) What would an appropriate dose of breakthrough immediate release     morphine be?</a:t>
            </a:r>
          </a:p>
          <a:p>
            <a:r>
              <a:rPr lang="en-GB" dirty="0"/>
              <a:t>a) 30mg 4-6 hourly PRN</a:t>
            </a:r>
          </a:p>
          <a:p>
            <a:r>
              <a:rPr lang="en-GB" dirty="0"/>
              <a:t>b)15mg 4-6 hourly PRN</a:t>
            </a:r>
          </a:p>
          <a:p>
            <a:r>
              <a:rPr lang="en-GB" dirty="0"/>
              <a:t>c) 15mg BD</a:t>
            </a:r>
          </a:p>
          <a:p>
            <a:endParaRPr lang="en-GB" dirty="0"/>
          </a:p>
          <a:p>
            <a:endParaRPr lang="en-GB" dirty="0"/>
          </a:p>
          <a:p>
            <a:pPr marL="342900" indent="-342900">
              <a:buAutoNum type="arabicParenR"/>
            </a:pPr>
            <a:endParaRPr lang="en-GB" dirty="0"/>
          </a:p>
          <a:p>
            <a:pPr marL="342900" indent="-342900">
              <a:buAutoNum type="arabicParenR"/>
            </a:pPr>
            <a:endParaRPr lang="en-GB" dirty="0"/>
          </a:p>
        </p:txBody>
      </p:sp>
    </p:spTree>
    <p:extLst>
      <p:ext uri="{BB962C8B-B14F-4D97-AF65-F5344CB8AC3E}">
        <p14:creationId xmlns:p14="http://schemas.microsoft.com/office/powerpoint/2010/main" val="14271203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C5FC56-7681-F9A4-3C9C-E09B5591A3A0}"/>
              </a:ext>
            </a:extLst>
          </p:cNvPr>
          <p:cNvSpPr>
            <a:spLocks noGrp="1"/>
          </p:cNvSpPr>
          <p:nvPr>
            <p:ph type="title"/>
          </p:nvPr>
        </p:nvSpPr>
        <p:spPr/>
        <p:txBody>
          <a:bodyPr wrap="square" lIns="0" tIns="0" rIns="0" bIns="0" anchor="t">
            <a:spAutoFit/>
          </a:bodyPr>
          <a:lstStyle/>
          <a:p>
            <a:r>
              <a:rPr lang="en-GB" dirty="0">
                <a:ea typeface="ＭＳ Ｐゴシック"/>
              </a:rPr>
              <a:t>Breakthrough Pain Answers</a:t>
            </a:r>
            <a:endParaRPr lang="en-GB" dirty="0"/>
          </a:p>
        </p:txBody>
      </p:sp>
      <p:sp>
        <p:nvSpPr>
          <p:cNvPr id="4" name="Text Placeholder 3">
            <a:extLst>
              <a:ext uri="{FF2B5EF4-FFF2-40B4-BE49-F238E27FC236}">
                <a16:creationId xmlns:a16="http://schemas.microsoft.com/office/drawing/2014/main" id="{02759A3C-75DF-618D-164B-D07F5FC70EBE}"/>
              </a:ext>
            </a:extLst>
          </p:cNvPr>
          <p:cNvSpPr>
            <a:spLocks noGrp="1"/>
          </p:cNvSpPr>
          <p:nvPr>
            <p:ph type="body" sz="quarter" idx="10"/>
          </p:nvPr>
        </p:nvSpPr>
        <p:spPr>
          <a:xfrm>
            <a:off x="638050" y="2149019"/>
            <a:ext cx="7881250" cy="4708981"/>
          </a:xfrm>
        </p:spPr>
        <p:txBody>
          <a:bodyPr/>
          <a:lstStyle/>
          <a:p>
            <a:pPr marL="342900" indent="-342900">
              <a:buAutoNum type="arabicParenR"/>
            </a:pPr>
            <a:r>
              <a:rPr lang="en-GB" dirty="0"/>
              <a:t>Patient JC has been prescribed morphine sulphate oral solution 10mg 4 hourly and 5mg as required. In the last 24 hours the patient has required 6 5mg PRN doses.</a:t>
            </a:r>
          </a:p>
          <a:p>
            <a:r>
              <a:rPr lang="en-GB" dirty="0"/>
              <a:t>What would an appropriate MR release preparation prescription be?</a:t>
            </a:r>
          </a:p>
          <a:p>
            <a:pPr marL="342900" indent="-342900">
              <a:buAutoNum type="alphaLcParenR"/>
            </a:pPr>
            <a:r>
              <a:rPr lang="en-GB" b="1" dirty="0"/>
              <a:t>Morphine Sulphate MR 45mg BD</a:t>
            </a:r>
          </a:p>
          <a:p>
            <a:pPr marL="342900" indent="-342900">
              <a:buAutoNum type="alphaLcParenR"/>
            </a:pPr>
            <a:r>
              <a:rPr lang="en-GB" dirty="0"/>
              <a:t>Morphine Sulphate MR 30mg TDS</a:t>
            </a:r>
          </a:p>
          <a:p>
            <a:pPr marL="342900" indent="-342900">
              <a:buAutoNum type="alphaLcParenR"/>
            </a:pPr>
            <a:r>
              <a:rPr lang="en-GB" dirty="0"/>
              <a:t>Morphine Sulphate MR 90mg BD</a:t>
            </a:r>
          </a:p>
          <a:p>
            <a:pPr marL="342900" indent="-342900">
              <a:buAutoNum type="alphaLcParenR"/>
            </a:pPr>
            <a:endParaRPr lang="en-GB" dirty="0"/>
          </a:p>
          <a:p>
            <a:r>
              <a:rPr lang="en-GB" dirty="0"/>
              <a:t>2) What would an appropriate dose of breakthrough immediate release     morphine be?</a:t>
            </a:r>
          </a:p>
          <a:p>
            <a:r>
              <a:rPr lang="en-GB" dirty="0"/>
              <a:t>a) 30mg 4-6 hourly PRN</a:t>
            </a:r>
          </a:p>
          <a:p>
            <a:r>
              <a:rPr lang="en-GB" dirty="0"/>
              <a:t>b)</a:t>
            </a:r>
            <a:r>
              <a:rPr lang="en-GB" b="1" dirty="0"/>
              <a:t>15mg 4-6 hourly PRN</a:t>
            </a:r>
          </a:p>
          <a:p>
            <a:r>
              <a:rPr lang="en-GB" dirty="0"/>
              <a:t>c) 15mg BD</a:t>
            </a:r>
          </a:p>
          <a:p>
            <a:endParaRPr lang="en-GB" dirty="0"/>
          </a:p>
          <a:p>
            <a:endParaRPr lang="en-GB" dirty="0"/>
          </a:p>
          <a:p>
            <a:pPr marL="342900" indent="-342900">
              <a:buAutoNum type="arabicParenR"/>
            </a:pPr>
            <a:endParaRPr lang="en-GB" dirty="0"/>
          </a:p>
          <a:p>
            <a:pPr marL="342900" indent="-342900">
              <a:buAutoNum type="arabicParenR"/>
            </a:pPr>
            <a:endParaRPr lang="en-GB" dirty="0"/>
          </a:p>
        </p:txBody>
      </p:sp>
    </p:spTree>
    <p:extLst>
      <p:ext uri="{BB962C8B-B14F-4D97-AF65-F5344CB8AC3E}">
        <p14:creationId xmlns:p14="http://schemas.microsoft.com/office/powerpoint/2010/main" val="11385549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2BB48D9-AA09-2B05-E364-F728F79FF925}"/>
              </a:ext>
            </a:extLst>
          </p:cNvPr>
          <p:cNvSpPr>
            <a:spLocks noGrp="1"/>
          </p:cNvSpPr>
          <p:nvPr>
            <p:ph type="body" sz="quarter" idx="10"/>
          </p:nvPr>
        </p:nvSpPr>
        <p:spPr>
          <a:xfrm>
            <a:off x="720274" y="879300"/>
            <a:ext cx="5833820" cy="369332"/>
          </a:xfrm>
        </p:spPr>
        <p:txBody>
          <a:bodyPr/>
          <a:lstStyle/>
          <a:p>
            <a:r>
              <a:rPr lang="en-US" sz="2400" b="1" dirty="0"/>
              <a:t>Example of PRN prescriptions on EPMA</a:t>
            </a:r>
          </a:p>
        </p:txBody>
      </p:sp>
      <p:pic>
        <p:nvPicPr>
          <p:cNvPr id="10" name="Picture 9" descr="Graphical user interface, text, application, chat or text message&#10;&#10;Description automatically generated">
            <a:extLst>
              <a:ext uri="{FF2B5EF4-FFF2-40B4-BE49-F238E27FC236}">
                <a16:creationId xmlns:a16="http://schemas.microsoft.com/office/drawing/2014/main" id="{30AB532F-06B9-6735-9887-47A28CBCA8DD}"/>
              </a:ext>
            </a:extLst>
          </p:cNvPr>
          <p:cNvPicPr>
            <a:picLocks noChangeAspect="1"/>
          </p:cNvPicPr>
          <p:nvPr/>
        </p:nvPicPr>
        <p:blipFill>
          <a:blip r:embed="rId3"/>
          <a:stretch>
            <a:fillRect/>
          </a:stretch>
        </p:blipFill>
        <p:spPr>
          <a:xfrm>
            <a:off x="4975807" y="2672563"/>
            <a:ext cx="2416666" cy="1512872"/>
          </a:xfrm>
          <a:prstGeom prst="rect">
            <a:avLst/>
          </a:prstGeom>
        </p:spPr>
      </p:pic>
      <p:pic>
        <p:nvPicPr>
          <p:cNvPr id="12" name="Picture 11" descr="Graphical user interface, text, application, chat or text message&#10;&#10;Description automatically generated">
            <a:extLst>
              <a:ext uri="{FF2B5EF4-FFF2-40B4-BE49-F238E27FC236}">
                <a16:creationId xmlns:a16="http://schemas.microsoft.com/office/drawing/2014/main" id="{EA9A9D79-DA0E-7308-F89F-B16E197E7DF7}"/>
              </a:ext>
            </a:extLst>
          </p:cNvPr>
          <p:cNvPicPr>
            <a:picLocks noChangeAspect="1"/>
          </p:cNvPicPr>
          <p:nvPr/>
        </p:nvPicPr>
        <p:blipFill>
          <a:blip r:embed="rId4"/>
          <a:stretch>
            <a:fillRect/>
          </a:stretch>
        </p:blipFill>
        <p:spPr>
          <a:xfrm>
            <a:off x="1339402" y="2672564"/>
            <a:ext cx="2541623" cy="1512871"/>
          </a:xfrm>
          <a:prstGeom prst="rect">
            <a:avLst/>
          </a:prstGeom>
        </p:spPr>
      </p:pic>
      <p:sp>
        <p:nvSpPr>
          <p:cNvPr id="4" name="Text Placeholder 6">
            <a:extLst>
              <a:ext uri="{FF2B5EF4-FFF2-40B4-BE49-F238E27FC236}">
                <a16:creationId xmlns:a16="http://schemas.microsoft.com/office/drawing/2014/main" id="{C7502C3E-6D2F-013A-0E71-9DCDCE1E9419}"/>
              </a:ext>
            </a:extLst>
          </p:cNvPr>
          <p:cNvSpPr txBox="1">
            <a:spLocks/>
          </p:cNvSpPr>
          <p:nvPr/>
        </p:nvSpPr>
        <p:spPr>
          <a:xfrm>
            <a:off x="720274" y="1406599"/>
            <a:ext cx="5833820" cy="369332"/>
          </a:xfrm>
          <a:prstGeom prst="rect">
            <a:avLst/>
          </a:prstGeom>
        </p:spPr>
        <p:txBody>
          <a:bodyPr vert="horz" wrap="square" lIns="0" tIns="0" rIns="0" bIns="0">
            <a:spAutoFit/>
          </a:bodyPr>
          <a:lstStyle>
            <a:lvl1pPr marL="0" indent="0" algn="l" defTabSz="457200" rtl="0" eaLnBrk="1" fontAlgn="base" hangingPunct="1">
              <a:spcBef>
                <a:spcPts val="0"/>
              </a:spcBef>
              <a:spcAft>
                <a:spcPts val="0"/>
              </a:spcAft>
              <a:buFont typeface="Arial" charset="0"/>
              <a:buNone/>
              <a:defRPr sz="1800" kern="1200">
                <a:solidFill>
                  <a:schemeClr val="tx1"/>
                </a:solidFill>
                <a:latin typeface="Arial"/>
                <a:ea typeface="ＭＳ Ｐゴシック" pitchFamily="-65" charset="-128"/>
                <a:cs typeface="+mn-cs"/>
              </a:defRPr>
            </a:lvl1pPr>
            <a:lvl2pPr marL="742950" indent="-28575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pitchFamily="-65" charset="-128"/>
                <a:cs typeface="+mn-cs"/>
              </a:defRPr>
            </a:lvl2pPr>
            <a:lvl3pPr marL="11430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pitchFamily="-65" charset="-128"/>
                <a:cs typeface="+mn-cs"/>
              </a:defRPr>
            </a:lvl3pPr>
            <a:lvl4pPr marL="16002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pitchFamily="-65" charset="-128"/>
                <a:cs typeface="+mn-cs"/>
              </a:defRPr>
            </a:lvl4pPr>
            <a:lvl5pPr marL="20574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b="1" dirty="0"/>
              <a:t>Used for ‘breakthrough pain’</a:t>
            </a:r>
          </a:p>
        </p:txBody>
      </p:sp>
    </p:spTree>
    <p:extLst>
      <p:ext uri="{BB962C8B-B14F-4D97-AF65-F5344CB8AC3E}">
        <p14:creationId xmlns:p14="http://schemas.microsoft.com/office/powerpoint/2010/main" val="38630796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C9B4D6B-94EA-2346-A56D-E5E05C01E0FC}"/>
              </a:ext>
            </a:extLst>
          </p:cNvPr>
          <p:cNvSpPr>
            <a:spLocks noGrp="1"/>
          </p:cNvSpPr>
          <p:nvPr>
            <p:ph type="subTitle" idx="1"/>
          </p:nvPr>
        </p:nvSpPr>
        <p:spPr>
          <a:xfrm>
            <a:off x="2318877" y="740247"/>
            <a:ext cx="5074381" cy="861774"/>
          </a:xfrm>
        </p:spPr>
        <p:txBody>
          <a:bodyPr/>
          <a:lstStyle/>
          <a:p>
            <a:r>
              <a:rPr lang="en-US" altLang="en-US" sz="2800" dirty="0">
                <a:solidFill>
                  <a:schemeClr val="accent5"/>
                </a:solidFill>
              </a:rPr>
              <a:t>Increasing doses of opioids - NPSA alert</a:t>
            </a:r>
            <a:endParaRPr lang="en-US" sz="2800" dirty="0">
              <a:solidFill>
                <a:schemeClr val="accent5"/>
              </a:solidFill>
            </a:endParaRPr>
          </a:p>
        </p:txBody>
      </p:sp>
      <p:sp>
        <p:nvSpPr>
          <p:cNvPr id="4" name="Text Placeholder 3">
            <a:extLst>
              <a:ext uri="{FF2B5EF4-FFF2-40B4-BE49-F238E27FC236}">
                <a16:creationId xmlns:a16="http://schemas.microsoft.com/office/drawing/2014/main" id="{A20848DA-30F7-194E-9532-91D25F9198FF}"/>
              </a:ext>
            </a:extLst>
          </p:cNvPr>
          <p:cNvSpPr>
            <a:spLocks noGrp="1"/>
          </p:cNvSpPr>
          <p:nvPr>
            <p:ph type="body" sz="quarter" idx="10"/>
          </p:nvPr>
        </p:nvSpPr>
        <p:spPr>
          <a:xfrm>
            <a:off x="634304" y="1959429"/>
            <a:ext cx="7881250" cy="2585323"/>
          </a:xfrm>
        </p:spPr>
        <p:txBody>
          <a:bodyPr/>
          <a:lstStyle/>
          <a:p>
            <a:pPr marL="571500" indent="-571500" eaLnBrk="1" hangingPunct="1">
              <a:buFont typeface="Arial" panose="020B0604020202020204" pitchFamily="34" charset="0"/>
              <a:buChar char="•"/>
            </a:pPr>
            <a:r>
              <a:rPr lang="en-US" altLang="en-US" sz="2800" dirty="0"/>
              <a:t>Particular care should be taken when checking the safety of increased doses of opioids. </a:t>
            </a:r>
          </a:p>
          <a:p>
            <a:pPr marL="571500" indent="-571500" eaLnBrk="1" hangingPunct="1">
              <a:buFont typeface="Arial" panose="020B0604020202020204" pitchFamily="34" charset="0"/>
              <a:buChar char="•"/>
            </a:pPr>
            <a:r>
              <a:rPr lang="en-US" altLang="en-US" sz="2800" dirty="0"/>
              <a:t>E.g. for oral morphine / oxycodone in adult patients, doses should not normally be more than 50% higher than the previous dose.</a:t>
            </a:r>
            <a:endParaRPr lang="en-US" altLang="en-US" dirty="0"/>
          </a:p>
        </p:txBody>
      </p:sp>
      <p:pic>
        <p:nvPicPr>
          <p:cNvPr id="2" name="Picture 1">
            <a:extLst>
              <a:ext uri="{FF2B5EF4-FFF2-40B4-BE49-F238E27FC236}">
                <a16:creationId xmlns:a16="http://schemas.microsoft.com/office/drawing/2014/main" id="{3F6536A9-8B5B-859C-9E36-AEBFBC2C4510}"/>
              </a:ext>
            </a:extLst>
          </p:cNvPr>
          <p:cNvPicPr>
            <a:picLocks noChangeAspect="1"/>
          </p:cNvPicPr>
          <p:nvPr/>
        </p:nvPicPr>
        <p:blipFill>
          <a:blip r:embed="rId3"/>
          <a:stretch>
            <a:fillRect/>
          </a:stretch>
        </p:blipFill>
        <p:spPr>
          <a:xfrm>
            <a:off x="313987" y="771567"/>
            <a:ext cx="1767313" cy="799133"/>
          </a:xfrm>
          <a:prstGeom prst="rect">
            <a:avLst/>
          </a:prstGeom>
        </p:spPr>
      </p:pic>
    </p:spTree>
    <p:extLst>
      <p:ext uri="{BB962C8B-B14F-4D97-AF65-F5344CB8AC3E}">
        <p14:creationId xmlns:p14="http://schemas.microsoft.com/office/powerpoint/2010/main" val="30262368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C9B4D6B-94EA-2346-A56D-E5E05C01E0FC}"/>
              </a:ext>
            </a:extLst>
          </p:cNvPr>
          <p:cNvSpPr>
            <a:spLocks noGrp="1"/>
          </p:cNvSpPr>
          <p:nvPr>
            <p:ph type="subTitle" idx="1"/>
          </p:nvPr>
        </p:nvSpPr>
        <p:spPr>
          <a:xfrm>
            <a:off x="631005" y="664448"/>
            <a:ext cx="7880511" cy="430887"/>
          </a:xfrm>
        </p:spPr>
        <p:txBody>
          <a:bodyPr/>
          <a:lstStyle/>
          <a:p>
            <a:r>
              <a:rPr lang="en-US" altLang="en-US" sz="2800" dirty="0"/>
              <a:t>Syringe Drivers</a:t>
            </a:r>
            <a:endParaRPr lang="en-US" sz="2800" dirty="0"/>
          </a:p>
        </p:txBody>
      </p:sp>
      <p:sp>
        <p:nvSpPr>
          <p:cNvPr id="4" name="Text Placeholder 3">
            <a:extLst>
              <a:ext uri="{FF2B5EF4-FFF2-40B4-BE49-F238E27FC236}">
                <a16:creationId xmlns:a16="http://schemas.microsoft.com/office/drawing/2014/main" id="{A20848DA-30F7-194E-9532-91D25F9198FF}"/>
              </a:ext>
            </a:extLst>
          </p:cNvPr>
          <p:cNvSpPr>
            <a:spLocks noGrp="1"/>
          </p:cNvSpPr>
          <p:nvPr>
            <p:ph type="body" sz="quarter" idx="10"/>
          </p:nvPr>
        </p:nvSpPr>
        <p:spPr>
          <a:xfrm>
            <a:off x="527974" y="1764406"/>
            <a:ext cx="7881250" cy="4232953"/>
          </a:xfrm>
        </p:spPr>
        <p:txBody>
          <a:bodyPr/>
          <a:lstStyle/>
          <a:p>
            <a:pPr marL="342900" indent="-342900" eaLnBrk="1" hangingPunct="1">
              <a:lnSpc>
                <a:spcPct val="90000"/>
              </a:lnSpc>
              <a:buFont typeface="Arial" panose="020B0604020202020204" pitchFamily="34" charset="0"/>
              <a:buChar char="•"/>
            </a:pPr>
            <a:r>
              <a:rPr lang="en-US" altLang="en-US" sz="2400" dirty="0"/>
              <a:t>A syringe driver pushes the plunger of a syringe forward at an accurately controlled rate</a:t>
            </a:r>
          </a:p>
          <a:p>
            <a:pPr marL="342900" indent="-342900" eaLnBrk="1" hangingPunct="1">
              <a:lnSpc>
                <a:spcPct val="90000"/>
              </a:lnSpc>
              <a:buFont typeface="Arial" panose="020B0604020202020204" pitchFamily="34" charset="0"/>
              <a:buChar char="•"/>
            </a:pPr>
            <a:r>
              <a:rPr lang="en-US" altLang="en-US" sz="2400" dirty="0"/>
              <a:t>Rate is set according to volume of solution injected per hour (ml/</a:t>
            </a:r>
            <a:r>
              <a:rPr lang="en-US" altLang="en-US" sz="2400" dirty="0" err="1"/>
              <a:t>hr</a:t>
            </a:r>
            <a:r>
              <a:rPr lang="en-US" altLang="en-US" sz="2400" dirty="0"/>
              <a:t>)</a:t>
            </a:r>
          </a:p>
          <a:p>
            <a:pPr marL="342900" indent="-342900" eaLnBrk="1" hangingPunct="1">
              <a:lnSpc>
                <a:spcPct val="90000"/>
              </a:lnSpc>
              <a:buFont typeface="Arial" panose="020B0604020202020204" pitchFamily="34" charset="0"/>
              <a:buChar char="•"/>
            </a:pPr>
            <a:r>
              <a:rPr lang="en-US" altLang="en-US" sz="2400" dirty="0"/>
              <a:t>For some: rate is according to the distance travelled by the plunger (mm/</a:t>
            </a:r>
            <a:r>
              <a:rPr lang="en-US" altLang="en-US" sz="2400" dirty="0" err="1"/>
              <a:t>hr</a:t>
            </a:r>
            <a:r>
              <a:rPr lang="en-US" altLang="en-US" sz="2400" dirty="0"/>
              <a:t>)</a:t>
            </a:r>
          </a:p>
          <a:p>
            <a:pPr marL="1085850" lvl="1" indent="-342900">
              <a:lnSpc>
                <a:spcPct val="90000"/>
              </a:lnSpc>
              <a:buFont typeface="Arial" panose="020B0604020202020204" pitchFamily="34" charset="0"/>
              <a:buChar char="•"/>
            </a:pPr>
            <a:r>
              <a:rPr lang="en-US" altLang="en-US" sz="2400" dirty="0"/>
              <a:t>Volume administered depends on the diameter of the syringe barrel + rate setting</a:t>
            </a:r>
          </a:p>
          <a:p>
            <a:pPr marL="1085850" lvl="1" indent="-342900">
              <a:lnSpc>
                <a:spcPct val="90000"/>
              </a:lnSpc>
              <a:buFont typeface="Arial" panose="020B0604020202020204" pitchFamily="34" charset="0"/>
              <a:buChar char="•"/>
            </a:pPr>
            <a:r>
              <a:rPr lang="en-US" altLang="en-US" sz="2400" dirty="0"/>
              <a:t>Essential brand is specified + stroke length measured with a ruler</a:t>
            </a:r>
          </a:p>
          <a:p>
            <a:pPr marL="342900" indent="-342900" eaLnBrk="1" hangingPunct="1">
              <a:lnSpc>
                <a:spcPct val="90000"/>
              </a:lnSpc>
              <a:buFont typeface="Arial" panose="020B0604020202020204" pitchFamily="34" charset="0"/>
              <a:buChar char="•"/>
            </a:pPr>
            <a:r>
              <a:rPr lang="en-US" altLang="en-US" sz="2400" dirty="0"/>
              <a:t>Syringe driver is often used to administer drugs over 24 hours</a:t>
            </a:r>
          </a:p>
        </p:txBody>
      </p:sp>
      <p:pic>
        <p:nvPicPr>
          <p:cNvPr id="2" name="Picture 1">
            <a:extLst>
              <a:ext uri="{FF2B5EF4-FFF2-40B4-BE49-F238E27FC236}">
                <a16:creationId xmlns:a16="http://schemas.microsoft.com/office/drawing/2014/main" id="{BC21047D-108D-18C8-6FAB-C4C75EEB7B8D}"/>
              </a:ext>
            </a:extLst>
          </p:cNvPr>
          <p:cNvPicPr>
            <a:picLocks noChangeAspect="1"/>
          </p:cNvPicPr>
          <p:nvPr/>
        </p:nvPicPr>
        <p:blipFill>
          <a:blip r:embed="rId3"/>
          <a:stretch>
            <a:fillRect/>
          </a:stretch>
        </p:blipFill>
        <p:spPr>
          <a:xfrm>
            <a:off x="3701310" y="511135"/>
            <a:ext cx="1739900" cy="1168400"/>
          </a:xfrm>
          <a:prstGeom prst="rect">
            <a:avLst/>
          </a:prstGeom>
        </p:spPr>
      </p:pic>
    </p:spTree>
    <p:extLst>
      <p:ext uri="{BB962C8B-B14F-4D97-AF65-F5344CB8AC3E}">
        <p14:creationId xmlns:p14="http://schemas.microsoft.com/office/powerpoint/2010/main" val="20889701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C9B4D6B-94EA-2346-A56D-E5E05C01E0FC}"/>
              </a:ext>
            </a:extLst>
          </p:cNvPr>
          <p:cNvSpPr>
            <a:spLocks noGrp="1"/>
          </p:cNvSpPr>
          <p:nvPr>
            <p:ph type="subTitle" idx="1"/>
          </p:nvPr>
        </p:nvSpPr>
        <p:spPr>
          <a:xfrm>
            <a:off x="635043" y="1247454"/>
            <a:ext cx="7880511" cy="430887"/>
          </a:xfrm>
        </p:spPr>
        <p:txBody>
          <a:bodyPr/>
          <a:lstStyle/>
          <a:p>
            <a:r>
              <a:rPr lang="en-US" altLang="en-US" sz="2800" dirty="0"/>
              <a:t>Morphine prescribing</a:t>
            </a:r>
            <a:endParaRPr lang="en-US" sz="2800" dirty="0"/>
          </a:p>
        </p:txBody>
      </p:sp>
      <p:sp>
        <p:nvSpPr>
          <p:cNvPr id="4" name="Text Placeholder 3">
            <a:extLst>
              <a:ext uri="{FF2B5EF4-FFF2-40B4-BE49-F238E27FC236}">
                <a16:creationId xmlns:a16="http://schemas.microsoft.com/office/drawing/2014/main" id="{A20848DA-30F7-194E-9532-91D25F9198FF}"/>
              </a:ext>
            </a:extLst>
          </p:cNvPr>
          <p:cNvSpPr>
            <a:spLocks noGrp="1"/>
          </p:cNvSpPr>
          <p:nvPr>
            <p:ph type="body" sz="quarter" idx="10"/>
          </p:nvPr>
        </p:nvSpPr>
        <p:spPr>
          <a:xfrm>
            <a:off x="634304" y="1959429"/>
            <a:ext cx="7881250" cy="1046440"/>
          </a:xfrm>
        </p:spPr>
        <p:txBody>
          <a:bodyPr/>
          <a:lstStyle/>
          <a:p>
            <a:pPr marL="0" indent="0" eaLnBrk="1" hangingPunct="1"/>
            <a:r>
              <a:rPr lang="en-US" altLang="en-US" sz="2400" dirty="0"/>
              <a:t>Morphine PRN</a:t>
            </a:r>
          </a:p>
          <a:p>
            <a:pPr lvl="1" eaLnBrk="1" hangingPunct="1">
              <a:buFont typeface="Wingdings" panose="05000000000000000000" pitchFamily="2" charset="2"/>
              <a:buChar char="Ø"/>
            </a:pPr>
            <a:r>
              <a:rPr lang="en-US" altLang="en-US" sz="2000" dirty="0"/>
              <a:t>Prescribe separately (NEVER po/</a:t>
            </a:r>
            <a:r>
              <a:rPr lang="en-US" altLang="en-US" sz="2000" dirty="0" err="1"/>
              <a:t>im</a:t>
            </a:r>
            <a:r>
              <a:rPr lang="en-US" altLang="en-US" sz="2000" dirty="0"/>
              <a:t>/</a:t>
            </a:r>
            <a:r>
              <a:rPr lang="en-US" altLang="en-US" sz="2000" dirty="0" err="1"/>
              <a:t>sc</a:t>
            </a:r>
            <a:r>
              <a:rPr lang="en-US" altLang="en-US" sz="2000" dirty="0"/>
              <a:t>/iv) as doses are not equivalent.</a:t>
            </a:r>
          </a:p>
        </p:txBody>
      </p:sp>
      <p:graphicFrame>
        <p:nvGraphicFramePr>
          <p:cNvPr id="6" name="Group 21">
            <a:extLst>
              <a:ext uri="{FF2B5EF4-FFF2-40B4-BE49-F238E27FC236}">
                <a16:creationId xmlns:a16="http://schemas.microsoft.com/office/drawing/2014/main" id="{E2BC123C-179C-4D29-801F-B8D445DD645B}"/>
              </a:ext>
            </a:extLst>
          </p:cNvPr>
          <p:cNvGraphicFramePr>
            <a:graphicFrameLocks/>
          </p:cNvGraphicFramePr>
          <p:nvPr>
            <p:extLst>
              <p:ext uri="{D42A27DB-BD31-4B8C-83A1-F6EECF244321}">
                <p14:modId xmlns:p14="http://schemas.microsoft.com/office/powerpoint/2010/main" val="4022650079"/>
              </p:ext>
            </p:extLst>
          </p:nvPr>
        </p:nvGraphicFramePr>
        <p:xfrm>
          <a:off x="902337" y="3286957"/>
          <a:ext cx="7339325" cy="2005206"/>
        </p:xfrm>
        <a:graphic>
          <a:graphicData uri="http://schemas.openxmlformats.org/drawingml/2006/table">
            <a:tbl>
              <a:tblPr/>
              <a:tblGrid>
                <a:gridCol w="2258926">
                  <a:extLst>
                    <a:ext uri="{9D8B030D-6E8A-4147-A177-3AD203B41FA5}">
                      <a16:colId xmlns:a16="http://schemas.microsoft.com/office/drawing/2014/main" val="20000"/>
                    </a:ext>
                  </a:extLst>
                </a:gridCol>
                <a:gridCol w="2446927">
                  <a:extLst>
                    <a:ext uri="{9D8B030D-6E8A-4147-A177-3AD203B41FA5}">
                      <a16:colId xmlns:a16="http://schemas.microsoft.com/office/drawing/2014/main" val="20001"/>
                    </a:ext>
                  </a:extLst>
                </a:gridCol>
                <a:gridCol w="2633472">
                  <a:extLst>
                    <a:ext uri="{9D8B030D-6E8A-4147-A177-3AD203B41FA5}">
                      <a16:colId xmlns:a16="http://schemas.microsoft.com/office/drawing/2014/main" val="20002"/>
                    </a:ext>
                  </a:extLst>
                </a:gridCol>
              </a:tblGrid>
              <a:tr h="1097551">
                <a:tc>
                  <a:txBody>
                    <a:bodyPr/>
                    <a:lstStyle>
                      <a:lvl1pPr>
                        <a:spcBef>
                          <a:spcPct val="20000"/>
                        </a:spcBef>
                        <a:buFont typeface="Times" pitchFamily="48" charset="0"/>
                        <a:defRPr sz="2400">
                          <a:solidFill>
                            <a:schemeClr val="tx1"/>
                          </a:solidFill>
                          <a:latin typeface="Arial" charset="0"/>
                        </a:defRPr>
                      </a:lvl1pPr>
                      <a:lvl2pPr marL="990600" indent="-533400">
                        <a:spcBef>
                          <a:spcPct val="20000"/>
                        </a:spcBef>
                        <a:buFont typeface="Arial" charset="0"/>
                        <a:defRPr sz="2000">
                          <a:solidFill>
                            <a:schemeClr val="tx1"/>
                          </a:solidFill>
                          <a:latin typeface="Arial" charset="0"/>
                        </a:defRPr>
                      </a:lvl2pPr>
                      <a:lvl3pPr>
                        <a:spcBef>
                          <a:spcPct val="20000"/>
                        </a:spcBef>
                        <a:defRPr>
                          <a:solidFill>
                            <a:schemeClr val="tx1"/>
                          </a:solidFill>
                          <a:latin typeface="Arial" charset="0"/>
                        </a:defRPr>
                      </a:lvl3pPr>
                      <a:lvl4pPr>
                        <a:spcBef>
                          <a:spcPct val="20000"/>
                        </a:spcBef>
                        <a:defRPr sz="1400">
                          <a:solidFill>
                            <a:schemeClr val="tx1"/>
                          </a:solidFill>
                          <a:latin typeface="Arial" charset="0"/>
                        </a:defRPr>
                      </a:lvl4pPr>
                      <a:lvl5pPr>
                        <a:spcBef>
                          <a:spcPct val="20000"/>
                        </a:spcBef>
                        <a:defRPr sz="1400">
                          <a:solidFill>
                            <a:schemeClr val="tx1"/>
                          </a:solidFill>
                          <a:latin typeface="Arial" charset="0"/>
                        </a:defRPr>
                      </a:lvl5pPr>
                      <a:lvl6pPr fontAlgn="base">
                        <a:spcBef>
                          <a:spcPct val="20000"/>
                        </a:spcBef>
                        <a:spcAft>
                          <a:spcPct val="0"/>
                        </a:spcAft>
                        <a:defRPr sz="1400">
                          <a:solidFill>
                            <a:schemeClr val="tx1"/>
                          </a:solidFill>
                          <a:latin typeface="Arial" charset="0"/>
                        </a:defRPr>
                      </a:lvl6pPr>
                      <a:lvl7pPr fontAlgn="base">
                        <a:spcBef>
                          <a:spcPct val="20000"/>
                        </a:spcBef>
                        <a:spcAft>
                          <a:spcPct val="0"/>
                        </a:spcAft>
                        <a:defRPr sz="1400">
                          <a:solidFill>
                            <a:schemeClr val="tx1"/>
                          </a:solidFill>
                          <a:latin typeface="Arial" charset="0"/>
                        </a:defRPr>
                      </a:lvl7pPr>
                      <a:lvl8pPr fontAlgn="base">
                        <a:spcBef>
                          <a:spcPct val="20000"/>
                        </a:spcBef>
                        <a:spcAft>
                          <a:spcPct val="0"/>
                        </a:spcAft>
                        <a:defRPr sz="1400">
                          <a:solidFill>
                            <a:schemeClr val="tx1"/>
                          </a:solidFill>
                          <a:latin typeface="Arial" charset="0"/>
                        </a:defRPr>
                      </a:lvl8pPr>
                      <a:lvl9pPr fontAlgn="base">
                        <a:spcBef>
                          <a:spcPct val="20000"/>
                        </a:spcBef>
                        <a:spcAft>
                          <a:spcPct val="0"/>
                        </a:spcAft>
                        <a:defRPr sz="14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 typeface="Times" pitchFamily="48" charset="0"/>
                        <a:buNone/>
                        <a:tabLst/>
                      </a:pPr>
                      <a:r>
                        <a:rPr kumimoji="0" lang="en-GB" altLang="en-US" sz="2800" b="1" i="0" u="none" strike="noStrike" cap="none" normalizeH="0" baseline="0">
                          <a:ln>
                            <a:noFill/>
                          </a:ln>
                          <a:solidFill>
                            <a:schemeClr val="tx1"/>
                          </a:solidFill>
                          <a:effectLst/>
                          <a:latin typeface="Arial" charset="0"/>
                        </a:rPr>
                        <a:t>oral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Times" pitchFamily="48" charset="0"/>
                        <a:defRPr sz="2400">
                          <a:solidFill>
                            <a:schemeClr val="tx1"/>
                          </a:solidFill>
                          <a:latin typeface="Arial" charset="0"/>
                        </a:defRPr>
                      </a:lvl1pPr>
                      <a:lvl2pPr marL="990600" indent="-533400">
                        <a:spcBef>
                          <a:spcPct val="20000"/>
                        </a:spcBef>
                        <a:buFont typeface="Arial" charset="0"/>
                        <a:defRPr sz="2000">
                          <a:solidFill>
                            <a:schemeClr val="tx1"/>
                          </a:solidFill>
                          <a:latin typeface="Arial" charset="0"/>
                        </a:defRPr>
                      </a:lvl2pPr>
                      <a:lvl3pPr>
                        <a:spcBef>
                          <a:spcPct val="20000"/>
                        </a:spcBef>
                        <a:defRPr>
                          <a:solidFill>
                            <a:schemeClr val="tx1"/>
                          </a:solidFill>
                          <a:latin typeface="Arial" charset="0"/>
                        </a:defRPr>
                      </a:lvl3pPr>
                      <a:lvl4pPr>
                        <a:spcBef>
                          <a:spcPct val="20000"/>
                        </a:spcBef>
                        <a:defRPr sz="1400">
                          <a:solidFill>
                            <a:schemeClr val="tx1"/>
                          </a:solidFill>
                          <a:latin typeface="Arial" charset="0"/>
                        </a:defRPr>
                      </a:lvl4pPr>
                      <a:lvl5pPr>
                        <a:spcBef>
                          <a:spcPct val="20000"/>
                        </a:spcBef>
                        <a:defRPr sz="1400">
                          <a:solidFill>
                            <a:schemeClr val="tx1"/>
                          </a:solidFill>
                          <a:latin typeface="Arial" charset="0"/>
                        </a:defRPr>
                      </a:lvl5pPr>
                      <a:lvl6pPr fontAlgn="base">
                        <a:spcBef>
                          <a:spcPct val="20000"/>
                        </a:spcBef>
                        <a:spcAft>
                          <a:spcPct val="0"/>
                        </a:spcAft>
                        <a:defRPr sz="1400">
                          <a:solidFill>
                            <a:schemeClr val="tx1"/>
                          </a:solidFill>
                          <a:latin typeface="Arial" charset="0"/>
                        </a:defRPr>
                      </a:lvl6pPr>
                      <a:lvl7pPr fontAlgn="base">
                        <a:spcBef>
                          <a:spcPct val="20000"/>
                        </a:spcBef>
                        <a:spcAft>
                          <a:spcPct val="0"/>
                        </a:spcAft>
                        <a:defRPr sz="1400">
                          <a:solidFill>
                            <a:schemeClr val="tx1"/>
                          </a:solidFill>
                          <a:latin typeface="Arial" charset="0"/>
                        </a:defRPr>
                      </a:lvl7pPr>
                      <a:lvl8pPr fontAlgn="base">
                        <a:spcBef>
                          <a:spcPct val="20000"/>
                        </a:spcBef>
                        <a:spcAft>
                          <a:spcPct val="0"/>
                        </a:spcAft>
                        <a:defRPr sz="1400">
                          <a:solidFill>
                            <a:schemeClr val="tx1"/>
                          </a:solidFill>
                          <a:latin typeface="Arial" charset="0"/>
                        </a:defRPr>
                      </a:lvl8pPr>
                      <a:lvl9pPr fontAlgn="base">
                        <a:spcBef>
                          <a:spcPct val="20000"/>
                        </a:spcBef>
                        <a:spcAft>
                          <a:spcPct val="0"/>
                        </a:spcAft>
                        <a:defRPr sz="14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 typeface="Times" pitchFamily="48" charset="0"/>
                        <a:buNone/>
                        <a:tabLst/>
                      </a:pPr>
                      <a:r>
                        <a:rPr kumimoji="0" lang="en-GB" altLang="en-US" sz="2800" b="1" i="0" u="none" strike="noStrike" cap="none" normalizeH="0" baseline="0">
                          <a:ln>
                            <a:noFill/>
                          </a:ln>
                          <a:solidFill>
                            <a:schemeClr val="tx1"/>
                          </a:solidFill>
                          <a:effectLst/>
                          <a:latin typeface="Arial Unicode MS" pitchFamily="34" charset="-128"/>
                          <a:ea typeface="Arial Unicode MS" pitchFamily="34" charset="-128"/>
                          <a:cs typeface="Arial Unicode MS" pitchFamily="34" charset="-128"/>
                        </a:rPr>
                        <a:t>SC or IM injection</a:t>
                      </a:r>
                      <a:endParaRPr kumimoji="0" lang="en-GB" altLang="en-US" sz="2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Times" pitchFamily="48" charset="0"/>
                        <a:defRPr sz="2400">
                          <a:solidFill>
                            <a:schemeClr val="tx1"/>
                          </a:solidFill>
                          <a:latin typeface="Arial" charset="0"/>
                        </a:defRPr>
                      </a:lvl1pPr>
                      <a:lvl2pPr marL="990600" indent="-533400">
                        <a:spcBef>
                          <a:spcPct val="20000"/>
                        </a:spcBef>
                        <a:buFont typeface="Arial" charset="0"/>
                        <a:defRPr sz="2000">
                          <a:solidFill>
                            <a:schemeClr val="tx1"/>
                          </a:solidFill>
                          <a:latin typeface="Arial" charset="0"/>
                        </a:defRPr>
                      </a:lvl2pPr>
                      <a:lvl3pPr>
                        <a:spcBef>
                          <a:spcPct val="20000"/>
                        </a:spcBef>
                        <a:defRPr>
                          <a:solidFill>
                            <a:schemeClr val="tx1"/>
                          </a:solidFill>
                          <a:latin typeface="Arial" charset="0"/>
                        </a:defRPr>
                      </a:lvl3pPr>
                      <a:lvl4pPr>
                        <a:spcBef>
                          <a:spcPct val="20000"/>
                        </a:spcBef>
                        <a:defRPr sz="1400">
                          <a:solidFill>
                            <a:schemeClr val="tx1"/>
                          </a:solidFill>
                          <a:latin typeface="Arial" charset="0"/>
                        </a:defRPr>
                      </a:lvl4pPr>
                      <a:lvl5pPr>
                        <a:spcBef>
                          <a:spcPct val="20000"/>
                        </a:spcBef>
                        <a:defRPr sz="1400">
                          <a:solidFill>
                            <a:schemeClr val="tx1"/>
                          </a:solidFill>
                          <a:latin typeface="Arial" charset="0"/>
                        </a:defRPr>
                      </a:lvl5pPr>
                      <a:lvl6pPr fontAlgn="base">
                        <a:spcBef>
                          <a:spcPct val="20000"/>
                        </a:spcBef>
                        <a:spcAft>
                          <a:spcPct val="0"/>
                        </a:spcAft>
                        <a:defRPr sz="1400">
                          <a:solidFill>
                            <a:schemeClr val="tx1"/>
                          </a:solidFill>
                          <a:latin typeface="Arial" charset="0"/>
                        </a:defRPr>
                      </a:lvl6pPr>
                      <a:lvl7pPr fontAlgn="base">
                        <a:spcBef>
                          <a:spcPct val="20000"/>
                        </a:spcBef>
                        <a:spcAft>
                          <a:spcPct val="0"/>
                        </a:spcAft>
                        <a:defRPr sz="1400">
                          <a:solidFill>
                            <a:schemeClr val="tx1"/>
                          </a:solidFill>
                          <a:latin typeface="Arial" charset="0"/>
                        </a:defRPr>
                      </a:lvl7pPr>
                      <a:lvl8pPr fontAlgn="base">
                        <a:spcBef>
                          <a:spcPct val="20000"/>
                        </a:spcBef>
                        <a:spcAft>
                          <a:spcPct val="0"/>
                        </a:spcAft>
                        <a:defRPr sz="1400">
                          <a:solidFill>
                            <a:schemeClr val="tx1"/>
                          </a:solidFill>
                          <a:latin typeface="Arial" charset="0"/>
                        </a:defRPr>
                      </a:lvl8pPr>
                      <a:lvl9pPr fontAlgn="base">
                        <a:spcBef>
                          <a:spcPct val="20000"/>
                        </a:spcBef>
                        <a:spcAft>
                          <a:spcPct val="0"/>
                        </a:spcAft>
                        <a:defRPr sz="14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 typeface="Times" pitchFamily="48" charset="0"/>
                        <a:buNone/>
                        <a:tabLst/>
                      </a:pPr>
                      <a:r>
                        <a:rPr kumimoji="0" lang="en-GB" altLang="en-US" sz="2800" b="1" i="0" u="none" strike="noStrike" cap="none" normalizeH="0" baseline="0" dirty="0">
                          <a:ln>
                            <a:noFill/>
                          </a:ln>
                          <a:solidFill>
                            <a:schemeClr val="tx1"/>
                          </a:solidFill>
                          <a:effectLst/>
                          <a:latin typeface="Arial Unicode MS" pitchFamily="34" charset="-128"/>
                          <a:ea typeface="Arial Unicode MS" pitchFamily="34" charset="-128"/>
                          <a:cs typeface="Arial Unicode MS" pitchFamily="34" charset="-128"/>
                        </a:rPr>
                        <a:t>IV bolus</a:t>
                      </a:r>
                    </a:p>
                    <a:p>
                      <a:pPr marL="0" marR="0" lvl="0" indent="0" algn="ctr" defTabSz="914400" rtl="0" eaLnBrk="1" fontAlgn="base" latinLnBrk="0" hangingPunct="1">
                        <a:lnSpc>
                          <a:spcPct val="100000"/>
                        </a:lnSpc>
                        <a:spcBef>
                          <a:spcPct val="0"/>
                        </a:spcBef>
                        <a:spcAft>
                          <a:spcPct val="0"/>
                        </a:spcAft>
                        <a:buClrTx/>
                        <a:buSzTx/>
                        <a:buFont typeface="Times" pitchFamily="48" charset="0"/>
                        <a:buNone/>
                        <a:tabLst/>
                      </a:pPr>
                      <a:r>
                        <a:rPr kumimoji="0" lang="en-GB" altLang="en-US" sz="2800" b="1" i="0" u="none" strike="noStrike" cap="none" normalizeH="0" baseline="0" dirty="0">
                          <a:ln>
                            <a:noFill/>
                          </a:ln>
                          <a:solidFill>
                            <a:schemeClr val="tx1"/>
                          </a:solidFill>
                          <a:effectLst/>
                          <a:latin typeface="Arial Unicode MS" pitchFamily="34" charset="-128"/>
                          <a:ea typeface="Arial Unicode MS" pitchFamily="34" charset="-128"/>
                          <a:cs typeface="Arial Unicode MS" pitchFamily="34" charset="-128"/>
                        </a:rPr>
                        <a:t>injection </a:t>
                      </a:r>
                    </a:p>
                    <a:p>
                      <a:pPr marL="0" marR="0" lvl="0" indent="0" algn="ctr" defTabSz="914400" rtl="0" eaLnBrk="1" fontAlgn="base" latinLnBrk="0" hangingPunct="1">
                        <a:lnSpc>
                          <a:spcPct val="100000"/>
                        </a:lnSpc>
                        <a:spcBef>
                          <a:spcPct val="0"/>
                        </a:spcBef>
                        <a:spcAft>
                          <a:spcPct val="0"/>
                        </a:spcAft>
                        <a:buClrTx/>
                        <a:buSzTx/>
                        <a:buFont typeface="Times" pitchFamily="48" charset="0"/>
                        <a:buNone/>
                        <a:tabLst/>
                      </a:pPr>
                      <a:r>
                        <a:rPr kumimoji="0" lang="en-GB" altLang="en-US" sz="1800" b="0" i="0" u="none" strike="noStrike" cap="none" normalizeH="0" baseline="0" dirty="0">
                          <a:ln>
                            <a:noFill/>
                          </a:ln>
                          <a:solidFill>
                            <a:schemeClr val="tx1"/>
                          </a:solidFill>
                          <a:effectLst/>
                          <a:latin typeface="Arial Unicode MS" pitchFamily="34" charset="-128"/>
                          <a:ea typeface="Arial Unicode MS" pitchFamily="34" charset="-128"/>
                          <a:cs typeface="Arial Unicode MS" pitchFamily="34" charset="-128"/>
                        </a:rPr>
                        <a:t>(only in recovery)</a:t>
                      </a:r>
                      <a:endParaRPr kumimoji="0" lang="en-GB" altLang="en-US" sz="1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86006">
                <a:tc>
                  <a:txBody>
                    <a:bodyPr/>
                    <a:lstStyle>
                      <a:lvl1pPr>
                        <a:spcBef>
                          <a:spcPct val="20000"/>
                        </a:spcBef>
                        <a:buFont typeface="Times" pitchFamily="48" charset="0"/>
                        <a:defRPr sz="2400">
                          <a:solidFill>
                            <a:schemeClr val="tx1"/>
                          </a:solidFill>
                          <a:latin typeface="Arial" charset="0"/>
                        </a:defRPr>
                      </a:lvl1pPr>
                      <a:lvl2pPr marL="990600" indent="-533400">
                        <a:spcBef>
                          <a:spcPct val="20000"/>
                        </a:spcBef>
                        <a:buFont typeface="Arial" charset="0"/>
                        <a:defRPr sz="2000">
                          <a:solidFill>
                            <a:schemeClr val="tx1"/>
                          </a:solidFill>
                          <a:latin typeface="Arial" charset="0"/>
                        </a:defRPr>
                      </a:lvl2pPr>
                      <a:lvl3pPr>
                        <a:spcBef>
                          <a:spcPct val="20000"/>
                        </a:spcBef>
                        <a:defRPr>
                          <a:solidFill>
                            <a:schemeClr val="tx1"/>
                          </a:solidFill>
                          <a:latin typeface="Arial" charset="0"/>
                        </a:defRPr>
                      </a:lvl3pPr>
                      <a:lvl4pPr>
                        <a:spcBef>
                          <a:spcPct val="20000"/>
                        </a:spcBef>
                        <a:defRPr sz="1400">
                          <a:solidFill>
                            <a:schemeClr val="tx1"/>
                          </a:solidFill>
                          <a:latin typeface="Arial" charset="0"/>
                        </a:defRPr>
                      </a:lvl4pPr>
                      <a:lvl5pPr>
                        <a:spcBef>
                          <a:spcPct val="20000"/>
                        </a:spcBef>
                        <a:defRPr sz="1400">
                          <a:solidFill>
                            <a:schemeClr val="tx1"/>
                          </a:solidFill>
                          <a:latin typeface="Arial" charset="0"/>
                        </a:defRPr>
                      </a:lvl5pPr>
                      <a:lvl6pPr fontAlgn="base">
                        <a:spcBef>
                          <a:spcPct val="20000"/>
                        </a:spcBef>
                        <a:spcAft>
                          <a:spcPct val="0"/>
                        </a:spcAft>
                        <a:defRPr sz="1400">
                          <a:solidFill>
                            <a:schemeClr val="tx1"/>
                          </a:solidFill>
                          <a:latin typeface="Arial" charset="0"/>
                        </a:defRPr>
                      </a:lvl6pPr>
                      <a:lvl7pPr fontAlgn="base">
                        <a:spcBef>
                          <a:spcPct val="20000"/>
                        </a:spcBef>
                        <a:spcAft>
                          <a:spcPct val="0"/>
                        </a:spcAft>
                        <a:defRPr sz="1400">
                          <a:solidFill>
                            <a:schemeClr val="tx1"/>
                          </a:solidFill>
                          <a:latin typeface="Arial" charset="0"/>
                        </a:defRPr>
                      </a:lvl7pPr>
                      <a:lvl8pPr fontAlgn="base">
                        <a:spcBef>
                          <a:spcPct val="20000"/>
                        </a:spcBef>
                        <a:spcAft>
                          <a:spcPct val="0"/>
                        </a:spcAft>
                        <a:defRPr sz="1400">
                          <a:solidFill>
                            <a:schemeClr val="tx1"/>
                          </a:solidFill>
                          <a:latin typeface="Arial" charset="0"/>
                        </a:defRPr>
                      </a:lvl8pPr>
                      <a:lvl9pPr fontAlgn="base">
                        <a:spcBef>
                          <a:spcPct val="20000"/>
                        </a:spcBef>
                        <a:spcAft>
                          <a:spcPct val="0"/>
                        </a:spcAft>
                        <a:defRPr sz="14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 typeface="Times" pitchFamily="48" charset="0"/>
                        <a:buNone/>
                        <a:tabLst/>
                      </a:pPr>
                      <a:r>
                        <a:rPr kumimoji="0" lang="en-GB" altLang="en-US" sz="2800" b="0" i="0" u="none" strike="noStrike" cap="none" normalizeH="0" baseline="0">
                          <a:ln>
                            <a:noFill/>
                          </a:ln>
                          <a:solidFill>
                            <a:schemeClr val="tx1"/>
                          </a:solidFill>
                          <a:effectLst/>
                          <a:latin typeface="Arial Unicode MS" pitchFamily="34" charset="-128"/>
                          <a:ea typeface="Arial Unicode MS" pitchFamily="34" charset="-128"/>
                          <a:cs typeface="Arial Unicode MS" pitchFamily="34" charset="-128"/>
                        </a:rPr>
                        <a:t>20mg</a:t>
                      </a:r>
                      <a:endParaRPr kumimoji="0" lang="en-GB" altLang="en-US" sz="2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Times" pitchFamily="48" charset="0"/>
                        <a:defRPr sz="2400">
                          <a:solidFill>
                            <a:schemeClr val="tx1"/>
                          </a:solidFill>
                          <a:latin typeface="Arial" charset="0"/>
                        </a:defRPr>
                      </a:lvl1pPr>
                      <a:lvl2pPr marL="990600" indent="-533400">
                        <a:spcBef>
                          <a:spcPct val="20000"/>
                        </a:spcBef>
                        <a:buFont typeface="Arial" charset="0"/>
                        <a:defRPr sz="2000">
                          <a:solidFill>
                            <a:schemeClr val="tx1"/>
                          </a:solidFill>
                          <a:latin typeface="Arial" charset="0"/>
                        </a:defRPr>
                      </a:lvl2pPr>
                      <a:lvl3pPr>
                        <a:spcBef>
                          <a:spcPct val="20000"/>
                        </a:spcBef>
                        <a:defRPr>
                          <a:solidFill>
                            <a:schemeClr val="tx1"/>
                          </a:solidFill>
                          <a:latin typeface="Arial" charset="0"/>
                        </a:defRPr>
                      </a:lvl3pPr>
                      <a:lvl4pPr>
                        <a:spcBef>
                          <a:spcPct val="20000"/>
                        </a:spcBef>
                        <a:defRPr sz="1400">
                          <a:solidFill>
                            <a:schemeClr val="tx1"/>
                          </a:solidFill>
                          <a:latin typeface="Arial" charset="0"/>
                        </a:defRPr>
                      </a:lvl4pPr>
                      <a:lvl5pPr>
                        <a:spcBef>
                          <a:spcPct val="20000"/>
                        </a:spcBef>
                        <a:defRPr sz="1400">
                          <a:solidFill>
                            <a:schemeClr val="tx1"/>
                          </a:solidFill>
                          <a:latin typeface="Arial" charset="0"/>
                        </a:defRPr>
                      </a:lvl5pPr>
                      <a:lvl6pPr fontAlgn="base">
                        <a:spcBef>
                          <a:spcPct val="20000"/>
                        </a:spcBef>
                        <a:spcAft>
                          <a:spcPct val="0"/>
                        </a:spcAft>
                        <a:defRPr sz="1400">
                          <a:solidFill>
                            <a:schemeClr val="tx1"/>
                          </a:solidFill>
                          <a:latin typeface="Arial" charset="0"/>
                        </a:defRPr>
                      </a:lvl6pPr>
                      <a:lvl7pPr fontAlgn="base">
                        <a:spcBef>
                          <a:spcPct val="20000"/>
                        </a:spcBef>
                        <a:spcAft>
                          <a:spcPct val="0"/>
                        </a:spcAft>
                        <a:defRPr sz="1400">
                          <a:solidFill>
                            <a:schemeClr val="tx1"/>
                          </a:solidFill>
                          <a:latin typeface="Arial" charset="0"/>
                        </a:defRPr>
                      </a:lvl7pPr>
                      <a:lvl8pPr fontAlgn="base">
                        <a:spcBef>
                          <a:spcPct val="20000"/>
                        </a:spcBef>
                        <a:spcAft>
                          <a:spcPct val="0"/>
                        </a:spcAft>
                        <a:defRPr sz="1400">
                          <a:solidFill>
                            <a:schemeClr val="tx1"/>
                          </a:solidFill>
                          <a:latin typeface="Arial" charset="0"/>
                        </a:defRPr>
                      </a:lvl8pPr>
                      <a:lvl9pPr fontAlgn="base">
                        <a:spcBef>
                          <a:spcPct val="20000"/>
                        </a:spcBef>
                        <a:spcAft>
                          <a:spcPct val="0"/>
                        </a:spcAft>
                        <a:defRPr sz="14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 typeface="Times" pitchFamily="48" charset="0"/>
                        <a:buNone/>
                        <a:tabLst/>
                      </a:pPr>
                      <a:r>
                        <a:rPr kumimoji="0" lang="en-GB" altLang="en-US" sz="2800" b="0" i="0" u="none" strike="noStrike" cap="none" normalizeH="0" baseline="0" dirty="0">
                          <a:ln>
                            <a:noFill/>
                          </a:ln>
                          <a:solidFill>
                            <a:schemeClr val="tx1"/>
                          </a:solidFill>
                          <a:effectLst/>
                          <a:latin typeface="Arial Unicode MS" pitchFamily="34" charset="-128"/>
                          <a:ea typeface="Arial Unicode MS" pitchFamily="34" charset="-128"/>
                          <a:cs typeface="Arial Unicode MS" pitchFamily="34" charset="-128"/>
                        </a:rPr>
                        <a:t>10mg</a:t>
                      </a:r>
                      <a:endParaRPr kumimoji="0" lang="en-GB" altLang="en-US" sz="2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Times" pitchFamily="48" charset="0"/>
                        <a:defRPr sz="2400">
                          <a:solidFill>
                            <a:schemeClr val="tx1"/>
                          </a:solidFill>
                          <a:latin typeface="Arial" charset="0"/>
                        </a:defRPr>
                      </a:lvl1pPr>
                      <a:lvl2pPr marL="990600" indent="-533400">
                        <a:spcBef>
                          <a:spcPct val="20000"/>
                        </a:spcBef>
                        <a:buFont typeface="Arial" charset="0"/>
                        <a:defRPr sz="2000">
                          <a:solidFill>
                            <a:schemeClr val="tx1"/>
                          </a:solidFill>
                          <a:latin typeface="Arial" charset="0"/>
                        </a:defRPr>
                      </a:lvl2pPr>
                      <a:lvl3pPr>
                        <a:spcBef>
                          <a:spcPct val="20000"/>
                        </a:spcBef>
                        <a:defRPr>
                          <a:solidFill>
                            <a:schemeClr val="tx1"/>
                          </a:solidFill>
                          <a:latin typeface="Arial" charset="0"/>
                        </a:defRPr>
                      </a:lvl3pPr>
                      <a:lvl4pPr>
                        <a:spcBef>
                          <a:spcPct val="20000"/>
                        </a:spcBef>
                        <a:defRPr sz="1400">
                          <a:solidFill>
                            <a:schemeClr val="tx1"/>
                          </a:solidFill>
                          <a:latin typeface="Arial" charset="0"/>
                        </a:defRPr>
                      </a:lvl4pPr>
                      <a:lvl5pPr>
                        <a:spcBef>
                          <a:spcPct val="20000"/>
                        </a:spcBef>
                        <a:defRPr sz="1400">
                          <a:solidFill>
                            <a:schemeClr val="tx1"/>
                          </a:solidFill>
                          <a:latin typeface="Arial" charset="0"/>
                        </a:defRPr>
                      </a:lvl5pPr>
                      <a:lvl6pPr fontAlgn="base">
                        <a:spcBef>
                          <a:spcPct val="20000"/>
                        </a:spcBef>
                        <a:spcAft>
                          <a:spcPct val="0"/>
                        </a:spcAft>
                        <a:defRPr sz="1400">
                          <a:solidFill>
                            <a:schemeClr val="tx1"/>
                          </a:solidFill>
                          <a:latin typeface="Arial" charset="0"/>
                        </a:defRPr>
                      </a:lvl6pPr>
                      <a:lvl7pPr fontAlgn="base">
                        <a:spcBef>
                          <a:spcPct val="20000"/>
                        </a:spcBef>
                        <a:spcAft>
                          <a:spcPct val="0"/>
                        </a:spcAft>
                        <a:defRPr sz="1400">
                          <a:solidFill>
                            <a:schemeClr val="tx1"/>
                          </a:solidFill>
                          <a:latin typeface="Arial" charset="0"/>
                        </a:defRPr>
                      </a:lvl7pPr>
                      <a:lvl8pPr fontAlgn="base">
                        <a:spcBef>
                          <a:spcPct val="20000"/>
                        </a:spcBef>
                        <a:spcAft>
                          <a:spcPct val="0"/>
                        </a:spcAft>
                        <a:defRPr sz="1400">
                          <a:solidFill>
                            <a:schemeClr val="tx1"/>
                          </a:solidFill>
                          <a:latin typeface="Arial" charset="0"/>
                        </a:defRPr>
                      </a:lvl8pPr>
                      <a:lvl9pPr fontAlgn="base">
                        <a:spcBef>
                          <a:spcPct val="20000"/>
                        </a:spcBef>
                        <a:spcAft>
                          <a:spcPct val="0"/>
                        </a:spcAft>
                        <a:defRPr sz="14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 typeface="Times" pitchFamily="48" charset="0"/>
                        <a:buNone/>
                        <a:tabLst/>
                      </a:pPr>
                      <a:r>
                        <a:rPr kumimoji="0" lang="en-GB" altLang="en-US" sz="2800" b="1" i="0" u="none" strike="noStrike" cap="none" normalizeH="0" baseline="0" dirty="0">
                          <a:ln>
                            <a:noFill/>
                          </a:ln>
                          <a:solidFill>
                            <a:srgbClr val="99005A"/>
                          </a:solidFill>
                          <a:effectLst/>
                          <a:latin typeface="Arial Unicode MS" pitchFamily="34" charset="-128"/>
                          <a:ea typeface="Arial Unicode MS" pitchFamily="34" charset="-128"/>
                          <a:cs typeface="Arial Unicode MS" pitchFamily="34" charset="-128"/>
                        </a:rPr>
                        <a:t>2.5 to 5mg</a:t>
                      </a:r>
                      <a:endParaRPr kumimoji="0" lang="en-GB" altLang="en-US" sz="2800" b="1" i="0" u="none" strike="noStrike" cap="none" normalizeH="0" baseline="0" dirty="0">
                        <a:ln>
                          <a:noFill/>
                        </a:ln>
                        <a:solidFill>
                          <a:srgbClr val="99005A"/>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6185673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C9B4D6B-94EA-2346-A56D-E5E05C01E0FC}"/>
              </a:ext>
            </a:extLst>
          </p:cNvPr>
          <p:cNvSpPr>
            <a:spLocks noGrp="1"/>
          </p:cNvSpPr>
          <p:nvPr>
            <p:ph type="subTitle" idx="1"/>
          </p:nvPr>
        </p:nvSpPr>
        <p:spPr>
          <a:xfrm>
            <a:off x="431800" y="789090"/>
            <a:ext cx="7880511" cy="430887"/>
          </a:xfrm>
        </p:spPr>
        <p:txBody>
          <a:bodyPr/>
          <a:lstStyle/>
          <a:p>
            <a:r>
              <a:rPr lang="en-GB" altLang="en-US" sz="2800" dirty="0"/>
              <a:t>Opioid Conversion Chart </a:t>
            </a:r>
            <a:endParaRPr lang="en-US" sz="2800" dirty="0"/>
          </a:p>
        </p:txBody>
      </p:sp>
      <p:pic>
        <p:nvPicPr>
          <p:cNvPr id="2" name="Picture 1" descr="Table&#10;&#10;Description automatically generated">
            <a:extLst>
              <a:ext uri="{FF2B5EF4-FFF2-40B4-BE49-F238E27FC236}">
                <a16:creationId xmlns:a16="http://schemas.microsoft.com/office/drawing/2014/main" id="{808885C9-E01E-AC79-36D6-E4B39028224F}"/>
              </a:ext>
            </a:extLst>
          </p:cNvPr>
          <p:cNvPicPr>
            <a:picLocks noChangeAspect="1"/>
          </p:cNvPicPr>
          <p:nvPr/>
        </p:nvPicPr>
        <p:blipFill>
          <a:blip r:embed="rId3"/>
          <a:stretch>
            <a:fillRect/>
          </a:stretch>
        </p:blipFill>
        <p:spPr>
          <a:xfrm>
            <a:off x="1822110" y="1348766"/>
            <a:ext cx="5680084" cy="3877314"/>
          </a:xfrm>
          <a:prstGeom prst="rect">
            <a:avLst/>
          </a:prstGeom>
        </p:spPr>
      </p:pic>
      <p:sp>
        <p:nvSpPr>
          <p:cNvPr id="5" name="TextBox 4">
            <a:extLst>
              <a:ext uri="{FF2B5EF4-FFF2-40B4-BE49-F238E27FC236}">
                <a16:creationId xmlns:a16="http://schemas.microsoft.com/office/drawing/2014/main" id="{FF5FB6A3-7E64-4E02-E7E8-F24AADE94587}"/>
              </a:ext>
            </a:extLst>
          </p:cNvPr>
          <p:cNvSpPr txBox="1"/>
          <p:nvPr/>
        </p:nvSpPr>
        <p:spPr>
          <a:xfrm>
            <a:off x="1149618" y="5370734"/>
            <a:ext cx="6844763" cy="276999"/>
          </a:xfrm>
          <a:prstGeom prst="rect">
            <a:avLst/>
          </a:prstGeom>
        </p:spPr>
        <p:txBody>
          <a:bodyPr vert="horz" wrap="square" lIns="0" tIns="0" rIns="0" bIns="0" rtlCol="0">
            <a:spAutoFit/>
          </a:bodyPr>
          <a:lstStyle/>
          <a:p>
            <a:pPr>
              <a:lnSpc>
                <a:spcPct val="90000"/>
              </a:lnSpc>
              <a:spcBef>
                <a:spcPts val="0"/>
              </a:spcBef>
              <a:spcAft>
                <a:spcPts val="0"/>
              </a:spcAft>
            </a:pPr>
            <a:r>
              <a:rPr lang="en-US" sz="2000" dirty="0">
                <a:solidFill>
                  <a:schemeClr val="tx2"/>
                </a:solidFill>
                <a:latin typeface="Arial"/>
              </a:rPr>
              <a:t>Found under ‘</a:t>
            </a:r>
            <a:r>
              <a:rPr lang="en-GB" sz="2000" dirty="0">
                <a:solidFill>
                  <a:schemeClr val="tx2"/>
                </a:solidFill>
                <a:latin typeface="Arial"/>
              </a:rPr>
              <a:t>Prescribing in palliative care</a:t>
            </a:r>
            <a:r>
              <a:rPr lang="en-US" sz="2000" dirty="0">
                <a:solidFill>
                  <a:schemeClr val="tx2"/>
                </a:solidFill>
                <a:latin typeface="Arial"/>
              </a:rPr>
              <a:t>’ section of BNF</a:t>
            </a:r>
            <a:endParaRPr lang="en-GB" sz="2000" dirty="0">
              <a:solidFill>
                <a:schemeClr val="tx2"/>
              </a:solidFill>
              <a:latin typeface="Arial"/>
            </a:endParaRPr>
          </a:p>
        </p:txBody>
      </p:sp>
    </p:spTree>
    <p:extLst>
      <p:ext uri="{BB962C8B-B14F-4D97-AF65-F5344CB8AC3E}">
        <p14:creationId xmlns:p14="http://schemas.microsoft.com/office/powerpoint/2010/main" val="9773759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20848DA-30F7-194E-9532-91D25F9198FF}"/>
              </a:ext>
            </a:extLst>
          </p:cNvPr>
          <p:cNvSpPr>
            <a:spLocks noGrp="1"/>
          </p:cNvSpPr>
          <p:nvPr>
            <p:ph type="body" sz="quarter" idx="10"/>
          </p:nvPr>
        </p:nvSpPr>
        <p:spPr>
          <a:xfrm>
            <a:off x="618538" y="2416629"/>
            <a:ext cx="7881250" cy="1107996"/>
          </a:xfrm>
        </p:spPr>
        <p:txBody>
          <a:bodyPr vert="horz" wrap="square" lIns="0" tIns="0" rIns="0" bIns="0" anchor="t">
            <a:spAutoFit/>
          </a:bodyPr>
          <a:lstStyle/>
          <a:p>
            <a:pPr marL="0" indent="0" algn="ctr" eaLnBrk="1" hangingPunct="1">
              <a:buFont typeface="Times" panose="02020603050405020304" pitchFamily="18" charset="0"/>
              <a:buNone/>
            </a:pPr>
            <a:r>
              <a:rPr lang="en-GB" altLang="en-US" sz="3600" b="1" dirty="0">
                <a:solidFill>
                  <a:srgbClr val="FF0000"/>
                </a:solidFill>
                <a:ea typeface="ＭＳ Ｐゴシック"/>
              </a:rPr>
              <a:t>PLEASE ALSO REFER TO THE TRUSTS' CONVERSION TABLE</a:t>
            </a:r>
          </a:p>
        </p:txBody>
      </p:sp>
      <p:pic>
        <p:nvPicPr>
          <p:cNvPr id="3" name="Picture 2">
            <a:extLst>
              <a:ext uri="{FF2B5EF4-FFF2-40B4-BE49-F238E27FC236}">
                <a16:creationId xmlns:a16="http://schemas.microsoft.com/office/drawing/2014/main" id="{309A48B0-3215-44D9-C6A9-080A97D8A3D4}"/>
              </a:ext>
            </a:extLst>
          </p:cNvPr>
          <p:cNvPicPr>
            <a:picLocks noChangeAspect="1"/>
          </p:cNvPicPr>
          <p:nvPr/>
        </p:nvPicPr>
        <p:blipFill>
          <a:blip r:embed="rId3"/>
          <a:stretch>
            <a:fillRect/>
          </a:stretch>
        </p:blipFill>
        <p:spPr>
          <a:xfrm>
            <a:off x="1721507" y="3796715"/>
            <a:ext cx="5675312" cy="1349480"/>
          </a:xfrm>
          <a:prstGeom prst="rect">
            <a:avLst/>
          </a:prstGeom>
        </p:spPr>
      </p:pic>
      <p:sp>
        <p:nvSpPr>
          <p:cNvPr id="6" name="TextBox 5">
            <a:extLst>
              <a:ext uri="{FF2B5EF4-FFF2-40B4-BE49-F238E27FC236}">
                <a16:creationId xmlns:a16="http://schemas.microsoft.com/office/drawing/2014/main" id="{DDCF0905-AF06-A394-2346-E0EE5002DE68}"/>
              </a:ext>
            </a:extLst>
          </p:cNvPr>
          <p:cNvSpPr txBox="1"/>
          <p:nvPr/>
        </p:nvSpPr>
        <p:spPr>
          <a:xfrm>
            <a:off x="2044700" y="5256702"/>
            <a:ext cx="5054600" cy="323165"/>
          </a:xfrm>
          <a:prstGeom prst="rect">
            <a:avLst/>
          </a:prstGeom>
        </p:spPr>
        <p:txBody>
          <a:bodyPr vert="horz" wrap="square" lIns="0" tIns="0" rIns="0" bIns="0" rtlCol="0">
            <a:spAutoFit/>
          </a:bodyPr>
          <a:lstStyle/>
          <a:p>
            <a:pPr marL="0" marR="0" indent="0" algn="l" defTabSz="457200" rtl="0" eaLnBrk="1" fontAlgn="auto" latinLnBrk="0" hangingPunct="1">
              <a:lnSpc>
                <a:spcPct val="100000"/>
              </a:lnSpc>
              <a:spcBef>
                <a:spcPts val="0"/>
              </a:spcBef>
              <a:spcAft>
                <a:spcPts val="0"/>
              </a:spcAft>
              <a:buClrTx/>
              <a:buSzTx/>
              <a:buFont typeface="Arial"/>
              <a:buNone/>
              <a:tabLst/>
            </a:pPr>
            <a:r>
              <a:rPr kumimoji="0" lang="en-GB" sz="2100" b="0" i="0" u="none" strike="noStrike" kern="1200" cap="none" spc="0" normalizeH="0" baseline="0" noProof="0" dirty="0">
                <a:ln>
                  <a:noFill/>
                </a:ln>
                <a:solidFill>
                  <a:srgbClr val="000000"/>
                </a:solidFill>
                <a:effectLst/>
                <a:uLnTx/>
                <a:uFillTx/>
                <a:latin typeface="Arial"/>
                <a:ea typeface="+mn-ea"/>
                <a:cs typeface="+mn-cs"/>
              </a:rPr>
              <a:t>Guideline available from the Trust Intranet</a:t>
            </a:r>
          </a:p>
        </p:txBody>
      </p:sp>
    </p:spTree>
    <p:extLst>
      <p:ext uri="{BB962C8B-B14F-4D97-AF65-F5344CB8AC3E}">
        <p14:creationId xmlns:p14="http://schemas.microsoft.com/office/powerpoint/2010/main" val="6463619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C9B4D6B-94EA-2346-A56D-E5E05C01E0FC}"/>
              </a:ext>
            </a:extLst>
          </p:cNvPr>
          <p:cNvSpPr>
            <a:spLocks noGrp="1"/>
          </p:cNvSpPr>
          <p:nvPr>
            <p:ph type="subTitle" idx="1"/>
          </p:nvPr>
        </p:nvSpPr>
        <p:spPr>
          <a:xfrm>
            <a:off x="635043" y="1247454"/>
            <a:ext cx="7880511" cy="430887"/>
          </a:xfrm>
        </p:spPr>
        <p:txBody>
          <a:bodyPr/>
          <a:lstStyle/>
          <a:p>
            <a:r>
              <a:rPr lang="en-US" altLang="en-US" sz="2800" dirty="0"/>
              <a:t>Monitoring patients on opioids</a:t>
            </a:r>
            <a:endParaRPr lang="en-US" sz="2800" dirty="0"/>
          </a:p>
        </p:txBody>
      </p:sp>
      <p:sp>
        <p:nvSpPr>
          <p:cNvPr id="4" name="Text Placeholder 3">
            <a:extLst>
              <a:ext uri="{FF2B5EF4-FFF2-40B4-BE49-F238E27FC236}">
                <a16:creationId xmlns:a16="http://schemas.microsoft.com/office/drawing/2014/main" id="{A20848DA-30F7-194E-9532-91D25F9198FF}"/>
              </a:ext>
            </a:extLst>
          </p:cNvPr>
          <p:cNvSpPr>
            <a:spLocks noGrp="1"/>
          </p:cNvSpPr>
          <p:nvPr>
            <p:ph type="body" sz="quarter" idx="10"/>
          </p:nvPr>
        </p:nvSpPr>
        <p:spPr>
          <a:xfrm>
            <a:off x="634304" y="1959429"/>
            <a:ext cx="7881250" cy="3323987"/>
          </a:xfrm>
        </p:spPr>
        <p:txBody>
          <a:bodyPr/>
          <a:lstStyle/>
          <a:p>
            <a:pPr marL="457200" indent="-457200" eaLnBrk="1" hangingPunct="1">
              <a:buFont typeface="Arial" panose="020B0604020202020204" pitchFamily="34" charset="0"/>
              <a:buChar char="•"/>
            </a:pPr>
            <a:r>
              <a:rPr lang="en-US" altLang="en-US" sz="2400" dirty="0"/>
              <a:t>Respiratory rate</a:t>
            </a:r>
          </a:p>
          <a:p>
            <a:pPr marL="457200" indent="-457200" eaLnBrk="1" hangingPunct="1">
              <a:buFont typeface="Arial" panose="020B0604020202020204" pitchFamily="34" charset="0"/>
              <a:buChar char="•"/>
            </a:pPr>
            <a:r>
              <a:rPr lang="en-US" altLang="en-US" sz="2400" dirty="0"/>
              <a:t>Bowel function</a:t>
            </a:r>
          </a:p>
          <a:p>
            <a:pPr marL="457200" indent="-457200" eaLnBrk="1" hangingPunct="1">
              <a:buFont typeface="Arial" panose="020B0604020202020204" pitchFamily="34" charset="0"/>
              <a:buChar char="•"/>
            </a:pPr>
            <a:r>
              <a:rPr lang="en-US" altLang="en-US" sz="2400" dirty="0"/>
              <a:t>Nausea and vomiting</a:t>
            </a:r>
          </a:p>
          <a:p>
            <a:pPr marL="457200" indent="-457200" eaLnBrk="1" hangingPunct="1">
              <a:buFont typeface="Arial" panose="020B0604020202020204" pitchFamily="34" charset="0"/>
              <a:buChar char="•"/>
            </a:pPr>
            <a:endParaRPr lang="en-US" altLang="en-US" sz="2400" dirty="0"/>
          </a:p>
          <a:p>
            <a:pPr marL="457200" indent="-457200" eaLnBrk="1" hangingPunct="1">
              <a:buFont typeface="Arial" panose="020B0604020202020204" pitchFamily="34" charset="0"/>
              <a:buChar char="•"/>
            </a:pPr>
            <a:r>
              <a:rPr lang="en-US" altLang="en-US" sz="2400" dirty="0"/>
              <a:t>Ensure fluid intake</a:t>
            </a:r>
          </a:p>
          <a:p>
            <a:pPr marL="457200" indent="-457200" eaLnBrk="1" hangingPunct="1">
              <a:buFont typeface="Arial" panose="020B0604020202020204" pitchFamily="34" charset="0"/>
              <a:buChar char="•"/>
            </a:pPr>
            <a:r>
              <a:rPr lang="en-US" altLang="en-US" sz="2400" dirty="0"/>
              <a:t>Encourage mobility if possible</a:t>
            </a:r>
          </a:p>
          <a:p>
            <a:pPr marL="457200" indent="-457200" eaLnBrk="1" hangingPunct="1">
              <a:buFont typeface="Arial" panose="020B0604020202020204" pitchFamily="34" charset="0"/>
              <a:buChar char="•"/>
            </a:pPr>
            <a:r>
              <a:rPr lang="en-US" altLang="en-US" sz="2400" dirty="0"/>
              <a:t>Prophylactic laxatives – senna /macrogol /docusate regularly</a:t>
            </a:r>
          </a:p>
          <a:p>
            <a:pPr marL="457200" indent="-457200" eaLnBrk="1" hangingPunct="1">
              <a:buFont typeface="Arial" panose="020B0604020202020204" pitchFamily="34" charset="0"/>
              <a:buChar char="•"/>
            </a:pPr>
            <a:r>
              <a:rPr lang="en-US" altLang="en-US" sz="2400" dirty="0"/>
              <a:t>N&amp;V – </a:t>
            </a:r>
            <a:r>
              <a:rPr lang="en-US" altLang="en-US" sz="2400" dirty="0" err="1"/>
              <a:t>cyclizine</a:t>
            </a:r>
            <a:r>
              <a:rPr lang="en-US" altLang="en-US" sz="2400" dirty="0"/>
              <a:t> 50mg 8 hourly</a:t>
            </a:r>
          </a:p>
        </p:txBody>
      </p:sp>
    </p:spTree>
    <p:extLst>
      <p:ext uri="{BB962C8B-B14F-4D97-AF65-F5344CB8AC3E}">
        <p14:creationId xmlns:p14="http://schemas.microsoft.com/office/powerpoint/2010/main" val="16055901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C9B4D6B-94EA-2346-A56D-E5E05C01E0FC}"/>
              </a:ext>
            </a:extLst>
          </p:cNvPr>
          <p:cNvSpPr>
            <a:spLocks noGrp="1"/>
          </p:cNvSpPr>
          <p:nvPr>
            <p:ph type="subTitle" idx="1"/>
          </p:nvPr>
        </p:nvSpPr>
        <p:spPr>
          <a:xfrm>
            <a:off x="635043" y="804109"/>
            <a:ext cx="7880511" cy="430887"/>
          </a:xfrm>
        </p:spPr>
        <p:txBody>
          <a:bodyPr/>
          <a:lstStyle/>
          <a:p>
            <a:r>
              <a:rPr lang="en-GB" sz="2800" b="1" dirty="0">
                <a:solidFill>
                  <a:schemeClr val="accent5"/>
                </a:solidFill>
              </a:rPr>
              <a:t>NPSA Alert: Naloxone</a:t>
            </a:r>
            <a:endParaRPr lang="en-US" sz="2800" dirty="0">
              <a:solidFill>
                <a:schemeClr val="accent5"/>
              </a:solidFill>
            </a:endParaRPr>
          </a:p>
        </p:txBody>
      </p:sp>
      <p:sp>
        <p:nvSpPr>
          <p:cNvPr id="4" name="Text Placeholder 3">
            <a:extLst>
              <a:ext uri="{FF2B5EF4-FFF2-40B4-BE49-F238E27FC236}">
                <a16:creationId xmlns:a16="http://schemas.microsoft.com/office/drawing/2014/main" id="{A20848DA-30F7-194E-9532-91D25F9198FF}"/>
              </a:ext>
            </a:extLst>
          </p:cNvPr>
          <p:cNvSpPr>
            <a:spLocks noGrp="1"/>
          </p:cNvSpPr>
          <p:nvPr>
            <p:ph type="body" sz="quarter" idx="10"/>
          </p:nvPr>
        </p:nvSpPr>
        <p:spPr>
          <a:xfrm>
            <a:off x="634304" y="1446811"/>
            <a:ext cx="7881250" cy="4001095"/>
          </a:xfrm>
        </p:spPr>
        <p:txBody>
          <a:bodyPr/>
          <a:lstStyle/>
          <a:p>
            <a:pPr marL="457200" indent="-457200" eaLnBrk="1" hangingPunct="1">
              <a:buFont typeface="Arial" panose="020B0604020202020204" pitchFamily="34" charset="0"/>
              <a:buChar char="•"/>
            </a:pPr>
            <a:r>
              <a:rPr lang="en-US" altLang="en-US" sz="2000" b="1" dirty="0">
                <a:solidFill>
                  <a:srgbClr val="FF0000"/>
                </a:solidFill>
              </a:rPr>
              <a:t>**The dose of naloxone varies depending on the clinical setting**</a:t>
            </a:r>
          </a:p>
          <a:p>
            <a:pPr marL="342900" indent="-342900">
              <a:buFont typeface="Arial" panose="020B0604020202020204" pitchFamily="34" charset="0"/>
              <a:buChar char="•"/>
              <a:defRPr/>
            </a:pPr>
            <a:r>
              <a:rPr lang="en-GB" sz="2000" dirty="0">
                <a:latin typeface="Arial" panose="020B0604020202020204" pitchFamily="34" charset="0"/>
              </a:rPr>
              <a:t>Key signs of opioid toxicity </a:t>
            </a:r>
            <a:r>
              <a:rPr lang="en-GB" sz="2000" dirty="0">
                <a:latin typeface="Arial" panose="020B0604020202020204" pitchFamily="34" charset="0"/>
                <a:sym typeface="Wingdings" pitchFamily="2" charset="2"/>
              </a:rPr>
              <a:t></a:t>
            </a:r>
            <a:r>
              <a:rPr lang="en-GB" sz="2000" dirty="0">
                <a:latin typeface="Arial" panose="020B0604020202020204" pitchFamily="34" charset="0"/>
              </a:rPr>
              <a:t> respiratory depression, drowsiness and pinpoint pupils.</a:t>
            </a:r>
          </a:p>
          <a:p>
            <a:pPr marL="342900" indent="-342900">
              <a:buFont typeface="Arial" panose="020B0604020202020204" pitchFamily="34" charset="0"/>
              <a:buChar char="•"/>
              <a:defRPr/>
            </a:pPr>
            <a:r>
              <a:rPr lang="en-GB" sz="2000" dirty="0">
                <a:latin typeface="Arial" panose="020B0604020202020204" pitchFamily="34" charset="0"/>
              </a:rPr>
              <a:t>Immediate management of opioid toxicity:</a:t>
            </a:r>
          </a:p>
          <a:p>
            <a:pPr eaLnBrk="1" hangingPunct="1">
              <a:defRPr/>
            </a:pPr>
            <a:r>
              <a:rPr lang="en-GB" sz="2000" dirty="0">
                <a:latin typeface="Arial" panose="020B0604020202020204" pitchFamily="34" charset="0"/>
              </a:rPr>
              <a:t>	</a:t>
            </a:r>
            <a:r>
              <a:rPr lang="en-GB" sz="2000" dirty="0">
                <a:latin typeface="Arial" panose="020B0604020202020204" pitchFamily="34" charset="0"/>
                <a:sym typeface="Wingdings" pitchFamily="2" charset="2"/>
              </a:rPr>
              <a:t> stop opioid and reassess</a:t>
            </a:r>
          </a:p>
          <a:p>
            <a:pPr eaLnBrk="1" hangingPunct="1">
              <a:defRPr/>
            </a:pPr>
            <a:r>
              <a:rPr lang="en-GB" sz="2000" dirty="0">
                <a:latin typeface="Arial" panose="020B0604020202020204" pitchFamily="34" charset="0"/>
                <a:sym typeface="Wingdings" pitchFamily="2" charset="2"/>
              </a:rPr>
              <a:t> 	 relieve airway obstruction and administer oxygen</a:t>
            </a:r>
          </a:p>
          <a:p>
            <a:pPr eaLnBrk="1" hangingPunct="1">
              <a:defRPr/>
            </a:pPr>
            <a:r>
              <a:rPr lang="en-GB" sz="2000" dirty="0">
                <a:latin typeface="Arial" panose="020B0604020202020204" pitchFamily="34" charset="0"/>
                <a:sym typeface="Wingdings" pitchFamily="2" charset="2"/>
              </a:rPr>
              <a:t> 	 administer </a:t>
            </a:r>
            <a:r>
              <a:rPr lang="en-GB" sz="2000" b="1" dirty="0">
                <a:solidFill>
                  <a:srgbClr val="FF0000"/>
                </a:solidFill>
                <a:latin typeface="Arial" panose="020B0604020202020204" pitchFamily="34" charset="0"/>
                <a:sym typeface="Wingdings" pitchFamily="2" charset="2"/>
              </a:rPr>
              <a:t>**naloxone at appropriate dose** </a:t>
            </a:r>
            <a:r>
              <a:rPr lang="en-GB" sz="2000" dirty="0">
                <a:latin typeface="Arial" panose="020B0604020202020204" pitchFamily="34" charset="0"/>
                <a:sym typeface="Wingdings" pitchFamily="2" charset="2"/>
              </a:rPr>
              <a:t>and monitor</a:t>
            </a:r>
          </a:p>
          <a:p>
            <a:pPr eaLnBrk="1" hangingPunct="1">
              <a:defRPr/>
            </a:pPr>
            <a:r>
              <a:rPr lang="en-GB" sz="2000" dirty="0">
                <a:latin typeface="Arial" panose="020B0604020202020204" pitchFamily="34" charset="0"/>
                <a:sym typeface="Wingdings" pitchFamily="2" charset="2"/>
              </a:rPr>
              <a:t> 	 refer to acute pain team or palliative care team.</a:t>
            </a:r>
          </a:p>
          <a:p>
            <a:pPr marL="342900" indent="-342900">
              <a:buFont typeface="Arial" panose="020B0604020202020204" pitchFamily="34" charset="0"/>
              <a:buChar char="•"/>
              <a:defRPr/>
            </a:pPr>
            <a:r>
              <a:rPr lang="en-GB" sz="2000" dirty="0">
                <a:latin typeface="Arial" panose="020B0604020202020204" pitchFamily="34" charset="0"/>
                <a:sym typeface="Wingdings" pitchFamily="2" charset="2"/>
              </a:rPr>
              <a:t>Rapid reversal of analgesia can lead to intense pain &amp; distress, sympathetic nerve overstimulation and cytokine release.</a:t>
            </a:r>
          </a:p>
          <a:p>
            <a:pPr marL="342900" indent="-342900">
              <a:buFont typeface="Arial" panose="020B0604020202020204" pitchFamily="34" charset="0"/>
              <a:buChar char="•"/>
              <a:defRPr/>
            </a:pPr>
            <a:r>
              <a:rPr lang="en-GB" sz="2000" dirty="0">
                <a:latin typeface="Arial" panose="020B0604020202020204" pitchFamily="34" charset="0"/>
                <a:sym typeface="Wingdings" pitchFamily="2" charset="2"/>
              </a:rPr>
              <a:t>Hypertension, pulmonary oedema, cardiac dysrhythmia and cardiac arrest may follow.</a:t>
            </a:r>
          </a:p>
        </p:txBody>
      </p:sp>
      <p:pic>
        <p:nvPicPr>
          <p:cNvPr id="2" name="Picture 1">
            <a:extLst>
              <a:ext uri="{FF2B5EF4-FFF2-40B4-BE49-F238E27FC236}">
                <a16:creationId xmlns:a16="http://schemas.microsoft.com/office/drawing/2014/main" id="{30A46234-7133-C2AD-13A0-8DCD10AA9109}"/>
              </a:ext>
            </a:extLst>
          </p:cNvPr>
          <p:cNvPicPr>
            <a:picLocks noChangeAspect="1"/>
          </p:cNvPicPr>
          <p:nvPr/>
        </p:nvPicPr>
        <p:blipFill>
          <a:blip r:embed="rId3"/>
          <a:stretch>
            <a:fillRect/>
          </a:stretch>
        </p:blipFill>
        <p:spPr>
          <a:xfrm>
            <a:off x="4757198" y="435863"/>
            <a:ext cx="1767313" cy="799133"/>
          </a:xfrm>
          <a:prstGeom prst="rect">
            <a:avLst/>
          </a:prstGeom>
        </p:spPr>
      </p:pic>
    </p:spTree>
    <p:extLst>
      <p:ext uri="{BB962C8B-B14F-4D97-AF65-F5344CB8AC3E}">
        <p14:creationId xmlns:p14="http://schemas.microsoft.com/office/powerpoint/2010/main" val="290080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8355E09-EBBF-364C-A4AE-442EF1FF2717}"/>
              </a:ext>
            </a:extLst>
          </p:cNvPr>
          <p:cNvSpPr>
            <a:spLocks noGrp="1"/>
          </p:cNvSpPr>
          <p:nvPr>
            <p:ph type="subTitle" idx="1"/>
          </p:nvPr>
        </p:nvSpPr>
        <p:spPr>
          <a:xfrm>
            <a:off x="2809995" y="3244334"/>
            <a:ext cx="5728888" cy="369332"/>
          </a:xfrm>
        </p:spPr>
        <p:txBody>
          <a:bodyPr/>
          <a:lstStyle/>
          <a:p>
            <a:r>
              <a:rPr lang="en-US" altLang="en-US" sz="2400" dirty="0"/>
              <a:t>What is a controlled drug?</a:t>
            </a:r>
          </a:p>
        </p:txBody>
      </p:sp>
      <p:sp>
        <p:nvSpPr>
          <p:cNvPr id="3" name="Text Placeholder 2">
            <a:extLst>
              <a:ext uri="{FF2B5EF4-FFF2-40B4-BE49-F238E27FC236}">
                <a16:creationId xmlns:a16="http://schemas.microsoft.com/office/drawing/2014/main" id="{845ADE54-E2D7-FA4B-98D7-5BBA2B4E90FB}"/>
              </a:ext>
            </a:extLst>
          </p:cNvPr>
          <p:cNvSpPr>
            <a:spLocks noGrp="1"/>
          </p:cNvSpPr>
          <p:nvPr>
            <p:ph type="body" sz="quarter" idx="10"/>
          </p:nvPr>
        </p:nvSpPr>
        <p:spPr>
          <a:xfrm>
            <a:off x="2014538" y="3741571"/>
            <a:ext cx="6635523" cy="2800767"/>
          </a:xfrm>
        </p:spPr>
        <p:txBody>
          <a:bodyPr/>
          <a:lstStyle/>
          <a:p>
            <a:pPr marL="285750" indent="-285750">
              <a:buFont typeface="Arial" panose="020B0604020202020204" pitchFamily="34" charset="0"/>
              <a:buChar char="•"/>
            </a:pPr>
            <a:r>
              <a:rPr lang="en-US" altLang="en-US" sz="2000" dirty="0"/>
              <a:t>A </a:t>
            </a:r>
            <a:r>
              <a:rPr lang="en-US" altLang="en-US" sz="2000" i="1" dirty="0"/>
              <a:t>controlled </a:t>
            </a:r>
            <a:r>
              <a:rPr lang="en-US" altLang="en-US" sz="2000" dirty="0"/>
              <a:t>substance is generally a drug or chemical whose manufacture, possession or use are regulated by a government.</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Controlled Drugs (CDs) are a group of medicines that have the potential to be misused. For this reason, they are 'controlled' by The Misuse of Drugs Act 1971.</a:t>
            </a:r>
          </a:p>
          <a:p>
            <a:pPr marL="1028700" lvl="1">
              <a:buFont typeface="Arial" panose="020B0604020202020204" pitchFamily="34" charset="0"/>
              <a:buChar char="•"/>
            </a:pPr>
            <a:r>
              <a:rPr lang="en-US" altLang="en-US" sz="2000" dirty="0"/>
              <a:t>This may include </a:t>
            </a:r>
            <a:r>
              <a:rPr lang="en-US" altLang="en-US" sz="2000" u="sng" dirty="0"/>
              <a:t>illegal</a:t>
            </a:r>
            <a:r>
              <a:rPr lang="en-US" altLang="en-US" sz="2000" dirty="0"/>
              <a:t> drugs and </a:t>
            </a:r>
            <a:r>
              <a:rPr lang="en-US" altLang="en-US" sz="2000" u="sng" dirty="0"/>
              <a:t>prescription medications</a:t>
            </a:r>
            <a:endParaRPr lang="en-US" altLang="en-US" dirty="0"/>
          </a:p>
          <a:p>
            <a:endParaRPr lang="en-US" dirty="0"/>
          </a:p>
        </p:txBody>
      </p:sp>
      <p:sp>
        <p:nvSpPr>
          <p:cNvPr id="4" name="Title 3">
            <a:extLst>
              <a:ext uri="{FF2B5EF4-FFF2-40B4-BE49-F238E27FC236}">
                <a16:creationId xmlns:a16="http://schemas.microsoft.com/office/drawing/2014/main" id="{8359E07A-D018-E14B-AE0B-407A093AFA4A}"/>
              </a:ext>
            </a:extLst>
          </p:cNvPr>
          <p:cNvSpPr>
            <a:spLocks noGrp="1"/>
          </p:cNvSpPr>
          <p:nvPr>
            <p:ph type="title"/>
          </p:nvPr>
        </p:nvSpPr>
        <p:spPr>
          <a:xfrm>
            <a:off x="2914650" y="1685229"/>
            <a:ext cx="5935436" cy="1743771"/>
          </a:xfrm>
        </p:spPr>
        <p:txBody>
          <a:bodyPr/>
          <a:lstStyle/>
          <a:p>
            <a:r>
              <a:rPr lang="en-US" altLang="en-US" sz="3600" dirty="0"/>
              <a:t>Prescribing Controlled Drugs (CDs) in Hospital</a:t>
            </a:r>
            <a:endParaRPr lang="en-US" sz="3600" dirty="0"/>
          </a:p>
        </p:txBody>
      </p:sp>
      <p:pic>
        <p:nvPicPr>
          <p:cNvPr id="8" name="Picture 2" descr="https://his.hameln-pharma.com/wp-content/uploads/2020/09/Morphine_UK_10_mg-ml_in_1_ml_Pack-Amp_10St_2020-02.jpg">
            <a:extLst>
              <a:ext uri="{FF2B5EF4-FFF2-40B4-BE49-F238E27FC236}">
                <a16:creationId xmlns:a16="http://schemas.microsoft.com/office/drawing/2014/main" id="{B90A9C0D-A564-D47F-8A0C-65CEB4D0C87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152" y="1851542"/>
            <a:ext cx="2646040" cy="1890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35757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C9B4D6B-94EA-2346-A56D-E5E05C01E0FC}"/>
              </a:ext>
            </a:extLst>
          </p:cNvPr>
          <p:cNvSpPr>
            <a:spLocks noGrp="1"/>
          </p:cNvSpPr>
          <p:nvPr>
            <p:ph type="subTitle" idx="1"/>
          </p:nvPr>
        </p:nvSpPr>
        <p:spPr>
          <a:xfrm>
            <a:off x="631005" y="901110"/>
            <a:ext cx="7880511" cy="430887"/>
          </a:xfrm>
        </p:spPr>
        <p:txBody>
          <a:bodyPr/>
          <a:lstStyle/>
          <a:p>
            <a:r>
              <a:rPr lang="en-GB" sz="2800" b="1" dirty="0">
                <a:solidFill>
                  <a:schemeClr val="accent5"/>
                </a:solidFill>
              </a:rPr>
              <a:t>NPSA Alert: Naloxone</a:t>
            </a:r>
            <a:endParaRPr lang="en-US" sz="2800" dirty="0">
              <a:solidFill>
                <a:schemeClr val="accent5"/>
              </a:solidFill>
            </a:endParaRPr>
          </a:p>
        </p:txBody>
      </p:sp>
      <p:sp>
        <p:nvSpPr>
          <p:cNvPr id="4" name="Text Placeholder 3">
            <a:extLst>
              <a:ext uri="{FF2B5EF4-FFF2-40B4-BE49-F238E27FC236}">
                <a16:creationId xmlns:a16="http://schemas.microsoft.com/office/drawing/2014/main" id="{A20848DA-30F7-194E-9532-91D25F9198FF}"/>
              </a:ext>
            </a:extLst>
          </p:cNvPr>
          <p:cNvSpPr>
            <a:spLocks noGrp="1"/>
          </p:cNvSpPr>
          <p:nvPr>
            <p:ph type="body" sz="quarter" idx="10"/>
          </p:nvPr>
        </p:nvSpPr>
        <p:spPr>
          <a:xfrm>
            <a:off x="631005" y="1661842"/>
            <a:ext cx="7881250" cy="4001095"/>
          </a:xfrm>
        </p:spPr>
        <p:txBody>
          <a:bodyPr/>
          <a:lstStyle/>
          <a:p>
            <a:pPr marL="342900" indent="-342900">
              <a:buFont typeface="Arial" panose="020B0604020202020204" pitchFamily="34" charset="0"/>
              <a:buChar char="•"/>
              <a:defRPr/>
            </a:pPr>
            <a:r>
              <a:rPr lang="en-GB" sz="2000" b="1" u="sng" dirty="0">
                <a:latin typeface="Arial" panose="020B0604020202020204" pitchFamily="34" charset="0"/>
              </a:rPr>
              <a:t>Lower</a:t>
            </a:r>
            <a:r>
              <a:rPr lang="en-GB" sz="2000" dirty="0">
                <a:latin typeface="Arial" panose="020B0604020202020204" pitchFamily="34" charset="0"/>
              </a:rPr>
              <a:t> doses of naloxone are used to avoid rapid reversal of opioid effects in the following patients:</a:t>
            </a:r>
          </a:p>
          <a:p>
            <a:pPr eaLnBrk="1" hangingPunct="1">
              <a:defRPr/>
            </a:pPr>
            <a:r>
              <a:rPr lang="en-GB" sz="2000" dirty="0">
                <a:latin typeface="Arial" panose="020B0604020202020204" pitchFamily="34" charset="0"/>
              </a:rPr>
              <a:t> 	</a:t>
            </a:r>
            <a:r>
              <a:rPr lang="en-GB" sz="2000" dirty="0">
                <a:latin typeface="Arial" panose="020B0604020202020204" pitchFamily="34" charset="0"/>
                <a:sym typeface="Wingdings" pitchFamily="2" charset="2"/>
              </a:rPr>
              <a:t> palliative care</a:t>
            </a:r>
          </a:p>
          <a:p>
            <a:pPr eaLnBrk="1" hangingPunct="1">
              <a:defRPr/>
            </a:pPr>
            <a:r>
              <a:rPr lang="en-GB" sz="2000" dirty="0">
                <a:latin typeface="Arial" panose="020B0604020202020204" pitchFamily="34" charset="0"/>
                <a:sym typeface="Wingdings" pitchFamily="2" charset="2"/>
              </a:rPr>
              <a:t> 	 patients with chronic pain</a:t>
            </a:r>
          </a:p>
          <a:p>
            <a:pPr eaLnBrk="1" hangingPunct="1">
              <a:defRPr/>
            </a:pPr>
            <a:r>
              <a:rPr lang="en-GB" sz="2000" dirty="0">
                <a:latin typeface="Arial" panose="020B0604020202020204" pitchFamily="34" charset="0"/>
                <a:sym typeface="Wingdings" pitchFamily="2" charset="2"/>
              </a:rPr>
              <a:t> 	 substance misuse patients</a:t>
            </a:r>
          </a:p>
          <a:p>
            <a:pPr marL="342900" indent="-342900">
              <a:buFont typeface="Arial" panose="020B0604020202020204" pitchFamily="34" charset="0"/>
              <a:buChar char="•"/>
              <a:defRPr/>
            </a:pPr>
            <a:r>
              <a:rPr lang="en-GB" sz="2000" dirty="0">
                <a:latin typeface="Arial" panose="020B0604020202020204" pitchFamily="34" charset="0"/>
                <a:sym typeface="Wingdings" pitchFamily="2" charset="2"/>
              </a:rPr>
              <a:t>However, ALL patients will likely need aggressive reversal of opioid induced </a:t>
            </a:r>
            <a:r>
              <a:rPr lang="en-GB" sz="2000" u="sng" dirty="0">
                <a:latin typeface="Arial" panose="020B0604020202020204" pitchFamily="34" charset="0"/>
                <a:sym typeface="Wingdings" pitchFamily="2" charset="2"/>
              </a:rPr>
              <a:t>respiratory depression</a:t>
            </a:r>
            <a:r>
              <a:rPr lang="en-GB" sz="2000" dirty="0">
                <a:latin typeface="Arial" panose="020B0604020202020204" pitchFamily="34" charset="0"/>
                <a:sym typeface="Wingdings" pitchFamily="2" charset="2"/>
              </a:rPr>
              <a:t> regardless of previous opioid exposure in this emergency life-threatening situation.</a:t>
            </a:r>
          </a:p>
          <a:p>
            <a:pPr marL="342900" indent="-342900">
              <a:buFont typeface="Arial" panose="020B0604020202020204" pitchFamily="34" charset="0"/>
              <a:buChar char="•"/>
              <a:defRPr/>
            </a:pPr>
            <a:r>
              <a:rPr lang="en-GB" sz="2000" dirty="0">
                <a:latin typeface="Arial" panose="020B0604020202020204" pitchFamily="34" charset="0"/>
                <a:sym typeface="Wingdings" pitchFamily="2" charset="2"/>
              </a:rPr>
              <a:t>Contact pain team or palliative care team for further advice &amp; review of patient.</a:t>
            </a:r>
          </a:p>
          <a:p>
            <a:pPr marL="342900" indent="-342900">
              <a:buFont typeface="Arial" panose="020B0604020202020204" pitchFamily="34" charset="0"/>
              <a:buChar char="•"/>
              <a:defRPr/>
            </a:pPr>
            <a:r>
              <a:rPr lang="en-GB" sz="2000" dirty="0">
                <a:latin typeface="Arial" panose="020B0604020202020204" pitchFamily="34" charset="0"/>
                <a:sym typeface="Wingdings" pitchFamily="2" charset="2"/>
              </a:rPr>
              <a:t>A </a:t>
            </a:r>
            <a:r>
              <a:rPr lang="en-GB" sz="2000" u="sng" dirty="0">
                <a:latin typeface="Arial" panose="020B0604020202020204" pitchFamily="34" charset="0"/>
                <a:sym typeface="Wingdings" pitchFamily="2" charset="2"/>
              </a:rPr>
              <a:t>Datix</a:t>
            </a:r>
            <a:r>
              <a:rPr lang="en-GB" sz="2000" dirty="0">
                <a:latin typeface="Arial" panose="020B0604020202020204" pitchFamily="34" charset="0"/>
                <a:sym typeface="Wingdings" pitchFamily="2" charset="2"/>
              </a:rPr>
              <a:t> should be completed for patients who require naloxone as a result of opioid toxicity.</a:t>
            </a:r>
          </a:p>
          <a:p>
            <a:pPr marL="342900" indent="-342900">
              <a:buFont typeface="Arial" panose="020B0604020202020204" pitchFamily="34" charset="0"/>
              <a:buChar char="•"/>
              <a:defRPr/>
            </a:pPr>
            <a:r>
              <a:rPr lang="en-GB" sz="2000" dirty="0">
                <a:latin typeface="Arial" panose="020B0604020202020204" pitchFamily="34" charset="0"/>
                <a:sym typeface="Wingdings" pitchFamily="2" charset="2"/>
              </a:rPr>
              <a:t>Refer to </a:t>
            </a:r>
            <a:r>
              <a:rPr lang="en-GB" sz="2000" b="1" dirty="0">
                <a:latin typeface="Arial" panose="020B0604020202020204" pitchFamily="34" charset="0"/>
                <a:sym typeface="Wingdings" pitchFamily="2" charset="2"/>
              </a:rPr>
              <a:t>BNF/ Trust pain policy</a:t>
            </a:r>
            <a:r>
              <a:rPr lang="en-GB" sz="2000" dirty="0">
                <a:latin typeface="Arial" panose="020B0604020202020204" pitchFamily="34" charset="0"/>
                <a:sym typeface="Wingdings" pitchFamily="2" charset="2"/>
              </a:rPr>
              <a:t> for dosing advice</a:t>
            </a:r>
            <a:endParaRPr lang="en-GB" sz="2000" b="1" dirty="0">
              <a:solidFill>
                <a:srgbClr val="FF0000"/>
              </a:solidFill>
              <a:latin typeface="Arial" panose="020B0604020202020204" pitchFamily="34" charset="0"/>
              <a:sym typeface="Wingdings" pitchFamily="2" charset="2"/>
            </a:endParaRPr>
          </a:p>
        </p:txBody>
      </p:sp>
      <p:pic>
        <p:nvPicPr>
          <p:cNvPr id="2" name="Picture 1">
            <a:extLst>
              <a:ext uri="{FF2B5EF4-FFF2-40B4-BE49-F238E27FC236}">
                <a16:creationId xmlns:a16="http://schemas.microsoft.com/office/drawing/2014/main" id="{F9B5107B-BC8A-C4E7-4C50-73D3021597B2}"/>
              </a:ext>
            </a:extLst>
          </p:cNvPr>
          <p:cNvPicPr>
            <a:picLocks noChangeAspect="1"/>
          </p:cNvPicPr>
          <p:nvPr/>
        </p:nvPicPr>
        <p:blipFill>
          <a:blip r:embed="rId3"/>
          <a:stretch>
            <a:fillRect/>
          </a:stretch>
        </p:blipFill>
        <p:spPr>
          <a:xfrm>
            <a:off x="4757198" y="532864"/>
            <a:ext cx="1767313" cy="799133"/>
          </a:xfrm>
          <a:prstGeom prst="rect">
            <a:avLst/>
          </a:prstGeom>
        </p:spPr>
      </p:pic>
    </p:spTree>
    <p:extLst>
      <p:ext uri="{BB962C8B-B14F-4D97-AF65-F5344CB8AC3E}">
        <p14:creationId xmlns:p14="http://schemas.microsoft.com/office/powerpoint/2010/main" val="34561745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109672" y="-1"/>
            <a:ext cx="4845103" cy="6858000"/>
            <a:chOff x="2235796" y="-1"/>
            <a:chExt cx="4845103" cy="685800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5796" y="-1"/>
              <a:ext cx="4845103" cy="3053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0442" y="3008330"/>
              <a:ext cx="4780457" cy="3849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1049667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20848DA-30F7-194E-9532-91D25F9198FF}"/>
              </a:ext>
            </a:extLst>
          </p:cNvPr>
          <p:cNvSpPr>
            <a:spLocks noGrp="1"/>
          </p:cNvSpPr>
          <p:nvPr>
            <p:ph type="body" sz="quarter" idx="10"/>
          </p:nvPr>
        </p:nvSpPr>
        <p:spPr>
          <a:xfrm>
            <a:off x="634304" y="2495457"/>
            <a:ext cx="7881250" cy="553998"/>
          </a:xfrm>
        </p:spPr>
        <p:txBody>
          <a:bodyPr/>
          <a:lstStyle/>
          <a:p>
            <a:pPr marL="0" indent="0" algn="ctr" eaLnBrk="1" hangingPunct="1">
              <a:buFont typeface="Times" panose="02020603050405020304" pitchFamily="18" charset="0"/>
              <a:buNone/>
            </a:pPr>
            <a:r>
              <a:rPr lang="en-GB" altLang="en-US" sz="3600" b="1" dirty="0">
                <a:solidFill>
                  <a:srgbClr val="FF0000"/>
                </a:solidFill>
              </a:rPr>
              <a:t>CASE STUDY</a:t>
            </a:r>
          </a:p>
        </p:txBody>
      </p:sp>
    </p:spTree>
    <p:extLst>
      <p:ext uri="{BB962C8B-B14F-4D97-AF65-F5344CB8AC3E}">
        <p14:creationId xmlns:p14="http://schemas.microsoft.com/office/powerpoint/2010/main" val="93943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35499" y="659625"/>
            <a:ext cx="2596887" cy="428195"/>
          </a:xfrm>
        </p:spPr>
        <p:txBody>
          <a:bodyPr/>
          <a:lstStyle/>
          <a:p>
            <a:r>
              <a:rPr lang="en-GB" sz="2000" dirty="0"/>
              <a:t>Question 1</a:t>
            </a:r>
          </a:p>
          <a:p>
            <a:endParaRPr lang="en-GB" dirty="0"/>
          </a:p>
        </p:txBody>
      </p:sp>
      <p:sp>
        <p:nvSpPr>
          <p:cNvPr id="3" name="Title 2"/>
          <p:cNvSpPr>
            <a:spLocks noGrp="1"/>
          </p:cNvSpPr>
          <p:nvPr>
            <p:ph type="title"/>
          </p:nvPr>
        </p:nvSpPr>
        <p:spPr>
          <a:xfrm>
            <a:off x="275443" y="255720"/>
            <a:ext cx="4265026" cy="343370"/>
          </a:xfrm>
        </p:spPr>
        <p:txBody>
          <a:bodyPr/>
          <a:lstStyle/>
          <a:p>
            <a:r>
              <a:rPr lang="en-GB" sz="2400" dirty="0"/>
              <a:t>Palliative Pain</a:t>
            </a:r>
          </a:p>
        </p:txBody>
      </p:sp>
      <p:sp>
        <p:nvSpPr>
          <p:cNvPr id="4" name="Text Placeholder 3"/>
          <p:cNvSpPr>
            <a:spLocks noGrp="1"/>
          </p:cNvSpPr>
          <p:nvPr>
            <p:ph type="body" sz="quarter" idx="10"/>
          </p:nvPr>
        </p:nvSpPr>
        <p:spPr>
          <a:xfrm>
            <a:off x="334758" y="1041023"/>
            <a:ext cx="8430869" cy="5539978"/>
          </a:xfrm>
        </p:spPr>
        <p:txBody>
          <a:bodyPr/>
          <a:lstStyle/>
          <a:p>
            <a:r>
              <a:rPr lang="en-GB" dirty="0"/>
              <a:t>Mrs R. Brown of Flat 57C, </a:t>
            </a:r>
            <a:r>
              <a:rPr lang="en-GB" dirty="0" err="1"/>
              <a:t>Chisleworth</a:t>
            </a:r>
            <a:r>
              <a:rPr lang="en-GB" dirty="0"/>
              <a:t> Road, Whitechapel, DOB 23/05/1935 has pain from metastatic ovarian cancer, and has been receiving:</a:t>
            </a:r>
          </a:p>
          <a:p>
            <a:pPr marL="285750" lvl="0" indent="-285750">
              <a:buFont typeface="Arial" panose="020B0604020202020204" pitchFamily="34" charset="0"/>
              <a:buChar char="•"/>
            </a:pPr>
            <a:r>
              <a:rPr lang="en-GB" dirty="0"/>
              <a:t>Oramorph® (Morphine Sulphate) solution 20 mg 4 hourly for analgesia and 20 mg as required</a:t>
            </a:r>
          </a:p>
          <a:p>
            <a:pPr marL="285750" lvl="0" indent="-285750">
              <a:buFont typeface="Arial" panose="020B0604020202020204" pitchFamily="34" charset="0"/>
              <a:buChar char="•"/>
            </a:pPr>
            <a:r>
              <a:rPr lang="en-GB" dirty="0"/>
              <a:t>In the last 24 hours Mrs Brown has required four 20 mg prn doses </a:t>
            </a:r>
          </a:p>
          <a:p>
            <a:endParaRPr lang="en-GB" dirty="0"/>
          </a:p>
          <a:p>
            <a:r>
              <a:rPr lang="en-GB" dirty="0"/>
              <a:t>She is now being prepared for discharge. You have been asked to write her TTA (to take away) prescription and discharge note for the GP (14 days supply).</a:t>
            </a:r>
          </a:p>
          <a:p>
            <a:r>
              <a:rPr lang="en-GB" dirty="0"/>
              <a:t> </a:t>
            </a:r>
          </a:p>
          <a:p>
            <a:pPr marL="342900" indent="-342900">
              <a:buFont typeface="+mj-lt"/>
              <a:buAutoNum type="alphaLcParenR"/>
            </a:pPr>
            <a:r>
              <a:rPr lang="en-GB" b="1" dirty="0"/>
              <a:t>Convert her dose of </a:t>
            </a:r>
            <a:r>
              <a:rPr lang="en-GB" b="1" dirty="0" err="1"/>
              <a:t>Oramorph</a:t>
            </a:r>
            <a:r>
              <a:rPr lang="en-GB" b="1" dirty="0"/>
              <a:t>® solution to a 12 hourly modified release (MR) preparation of</a:t>
            </a:r>
            <a:r>
              <a:rPr lang="en-GB" dirty="0"/>
              <a:t> </a:t>
            </a:r>
            <a:r>
              <a:rPr lang="en-GB" b="1" dirty="0"/>
              <a:t>morphine, and prescribe breakthrough analgesia at an appropriate dose.</a:t>
            </a:r>
          </a:p>
          <a:p>
            <a:pPr marL="342900" indent="-342900">
              <a:buFont typeface="+mj-lt"/>
              <a:buAutoNum type="alphaLcParenR"/>
            </a:pPr>
            <a:endParaRPr lang="en-GB" b="1" dirty="0"/>
          </a:p>
          <a:p>
            <a:pPr marL="342900" indent="-342900">
              <a:buFont typeface="+mj-lt"/>
              <a:buAutoNum type="alphaLcParenR"/>
            </a:pPr>
            <a:r>
              <a:rPr lang="en-GB" b="1" dirty="0"/>
              <a:t>What information would you include in the prescription on a TTA for Morphine MR and Oramorph® solution?</a:t>
            </a:r>
          </a:p>
          <a:p>
            <a:pPr marL="342900" indent="-342900">
              <a:buFont typeface="+mj-lt"/>
              <a:buAutoNum type="alphaLcParenR"/>
            </a:pPr>
            <a:endParaRPr lang="en-GB" b="1" dirty="0"/>
          </a:p>
          <a:p>
            <a:pPr marL="342900" indent="-342900">
              <a:buFont typeface="+mj-lt"/>
              <a:buAutoNum type="alphaLcParenR"/>
            </a:pPr>
            <a:r>
              <a:rPr lang="en-GB" b="1" dirty="0"/>
              <a:t>What other prophylactic medications – and at what doses – should you co-prescribe for this patient? </a:t>
            </a:r>
            <a:endParaRPr lang="en-GB" dirty="0"/>
          </a:p>
          <a:p>
            <a:r>
              <a:rPr lang="en-GB" b="1" dirty="0"/>
              <a:t> </a:t>
            </a:r>
            <a:endParaRPr lang="en-GB" dirty="0"/>
          </a:p>
          <a:p>
            <a:endParaRPr lang="en-GB" dirty="0"/>
          </a:p>
        </p:txBody>
      </p:sp>
    </p:spTree>
    <p:extLst>
      <p:ext uri="{BB962C8B-B14F-4D97-AF65-F5344CB8AC3E}">
        <p14:creationId xmlns:p14="http://schemas.microsoft.com/office/powerpoint/2010/main" val="26990655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50810" y="1731680"/>
            <a:ext cx="5781522" cy="349368"/>
          </a:xfrm>
        </p:spPr>
        <p:txBody>
          <a:bodyPr/>
          <a:lstStyle/>
          <a:p>
            <a:r>
              <a:rPr lang="en-GB" sz="2000" dirty="0"/>
              <a:t>Question 2</a:t>
            </a:r>
          </a:p>
        </p:txBody>
      </p:sp>
      <p:sp>
        <p:nvSpPr>
          <p:cNvPr id="4" name="Text Placeholder 3"/>
          <p:cNvSpPr>
            <a:spLocks noGrp="1"/>
          </p:cNvSpPr>
          <p:nvPr>
            <p:ph type="body" sz="quarter" idx="10"/>
          </p:nvPr>
        </p:nvSpPr>
        <p:spPr>
          <a:xfrm>
            <a:off x="665835" y="2272125"/>
            <a:ext cx="7881250" cy="1661993"/>
          </a:xfrm>
        </p:spPr>
        <p:txBody>
          <a:bodyPr/>
          <a:lstStyle/>
          <a:p>
            <a:r>
              <a:rPr lang="en-GB" dirty="0"/>
              <a:t>Unfortunately, Mrs Brown’s pain worsens on the day before discharge. She has also experienced some hallucinations and some symptoms of neuropathic pain (e.g. numbness, burning or shooting, ‘pins and needles’).</a:t>
            </a:r>
          </a:p>
          <a:p>
            <a:endParaRPr lang="en-GB" dirty="0"/>
          </a:p>
          <a:p>
            <a:r>
              <a:rPr lang="en-GB" b="1" dirty="0"/>
              <a:t>What change(s), if any, would you make to the current treatment? </a:t>
            </a:r>
            <a:endParaRPr lang="en-GB" dirty="0"/>
          </a:p>
          <a:p>
            <a:endParaRPr lang="en-GB" dirty="0"/>
          </a:p>
        </p:txBody>
      </p:sp>
    </p:spTree>
    <p:extLst>
      <p:ext uri="{BB962C8B-B14F-4D97-AF65-F5344CB8AC3E}">
        <p14:creationId xmlns:p14="http://schemas.microsoft.com/office/powerpoint/2010/main" val="26890133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C9B4D6B-94EA-2346-A56D-E5E05C01E0FC}"/>
              </a:ext>
            </a:extLst>
          </p:cNvPr>
          <p:cNvSpPr>
            <a:spLocks noGrp="1"/>
          </p:cNvSpPr>
          <p:nvPr>
            <p:ph type="subTitle" idx="1"/>
          </p:nvPr>
        </p:nvSpPr>
        <p:spPr>
          <a:xfrm>
            <a:off x="631744" y="914945"/>
            <a:ext cx="7880511" cy="430887"/>
          </a:xfrm>
        </p:spPr>
        <p:txBody>
          <a:bodyPr/>
          <a:lstStyle/>
          <a:p>
            <a:r>
              <a:rPr lang="en-GB" sz="2800"/>
              <a:t>SOURCES </a:t>
            </a:r>
            <a:r>
              <a:rPr lang="en-GB" sz="2800" dirty="0"/>
              <a:t>OF INFORMATION</a:t>
            </a:r>
            <a:endParaRPr lang="en-US" sz="2800" dirty="0"/>
          </a:p>
        </p:txBody>
      </p:sp>
      <p:sp>
        <p:nvSpPr>
          <p:cNvPr id="4" name="Text Placeholder 3">
            <a:extLst>
              <a:ext uri="{FF2B5EF4-FFF2-40B4-BE49-F238E27FC236}">
                <a16:creationId xmlns:a16="http://schemas.microsoft.com/office/drawing/2014/main" id="{A20848DA-30F7-194E-9532-91D25F9198FF}"/>
              </a:ext>
            </a:extLst>
          </p:cNvPr>
          <p:cNvSpPr>
            <a:spLocks noGrp="1"/>
          </p:cNvSpPr>
          <p:nvPr>
            <p:ph type="body" sz="quarter" idx="10"/>
          </p:nvPr>
        </p:nvSpPr>
        <p:spPr>
          <a:xfrm>
            <a:off x="615978" y="1529225"/>
            <a:ext cx="7881250" cy="4401205"/>
          </a:xfrm>
        </p:spPr>
        <p:txBody>
          <a:bodyPr/>
          <a:lstStyle/>
          <a:p>
            <a:pPr marL="342900" indent="-342900">
              <a:buFont typeface="Arial" panose="020B0604020202020204" pitchFamily="34" charset="0"/>
              <a:buChar char="•"/>
            </a:pPr>
            <a:r>
              <a:rPr lang="en-GB" sz="2200" dirty="0"/>
              <a:t>Handbook of Controlled Drug accountable officers in England (1st edition) and is available on the UK Web Archive: </a:t>
            </a:r>
            <a:r>
              <a:rPr lang="en-GB" sz="2200" dirty="0">
                <a:hlinkClick r:id="rId3"/>
              </a:rPr>
              <a:t>www.webarchive.org.uk/wayback/archive/20140627111322/</a:t>
            </a:r>
            <a:r>
              <a:rPr lang="en-GB" sz="2200" dirty="0"/>
              <a:t> </a:t>
            </a:r>
          </a:p>
          <a:p>
            <a:pPr marL="342900" indent="-342900">
              <a:buFont typeface="Arial" panose="020B0604020202020204" pitchFamily="34" charset="0"/>
              <a:buChar char="•"/>
            </a:pPr>
            <a:r>
              <a:rPr lang="en-GB" sz="2200" dirty="0">
                <a:hlinkClick r:id="rId4"/>
              </a:rPr>
              <a:t>http://www.npc.nhs.uk/controlled_drugs</a:t>
            </a:r>
            <a:r>
              <a:rPr lang="en-GB" sz="2200" dirty="0"/>
              <a:t>  </a:t>
            </a:r>
          </a:p>
          <a:p>
            <a:pPr marL="342900" indent="-342900">
              <a:buFont typeface="Arial" panose="020B0604020202020204" pitchFamily="34" charset="0"/>
              <a:buChar char="•"/>
            </a:pPr>
            <a:r>
              <a:rPr lang="en-GB" sz="2200" dirty="0"/>
              <a:t>The Controlled Drugs (Supervision of Management and Use Regulations 2013 NHS England Single Operating Model: </a:t>
            </a:r>
            <a:r>
              <a:rPr lang="en-GB" sz="2200" dirty="0">
                <a:hlinkClick r:id="rId5"/>
              </a:rPr>
              <a:t>www.england.nhs.uk/publications</a:t>
            </a:r>
            <a:endParaRPr lang="en-GB" sz="2200" dirty="0"/>
          </a:p>
          <a:p>
            <a:pPr marL="342900" indent="-342900">
              <a:buFont typeface="Arial" panose="020B0604020202020204" pitchFamily="34" charset="0"/>
              <a:buChar char="•"/>
            </a:pPr>
            <a:r>
              <a:rPr lang="en-GB" sz="2200" dirty="0"/>
              <a:t>A register of accountable officers in England is published on the Care Quality Commission website: </a:t>
            </a:r>
            <a:r>
              <a:rPr lang="en-GB" sz="2200" dirty="0">
                <a:hlinkClick r:id="rId6"/>
              </a:rPr>
              <a:t>www.cqc.org.uk</a:t>
            </a:r>
            <a:r>
              <a:rPr lang="en-GB" sz="2200" dirty="0"/>
              <a:t> </a:t>
            </a:r>
          </a:p>
          <a:p>
            <a:pPr marL="342900" indent="-342900">
              <a:buFont typeface="Arial" panose="020B0604020202020204" pitchFamily="34" charset="0"/>
              <a:buChar char="•"/>
            </a:pPr>
            <a:r>
              <a:rPr lang="en-GB" sz="2200" dirty="0"/>
              <a:t>BNF (Prescribing in palliative care): </a:t>
            </a:r>
            <a:r>
              <a:rPr lang="en-GB" sz="2200" dirty="0">
                <a:hlinkClick r:id="rId7"/>
              </a:rPr>
              <a:t>Prescribing in palliative care | Medicines guidance | BNF | NICE</a:t>
            </a:r>
            <a:endParaRPr lang="en-GB" sz="2200" dirty="0"/>
          </a:p>
          <a:p>
            <a:pPr marL="342900" indent="-342900">
              <a:buFont typeface="Arial" panose="020B0604020202020204" pitchFamily="34" charset="0"/>
              <a:buChar char="•"/>
            </a:pPr>
            <a:r>
              <a:rPr lang="en-GB" sz="2200" dirty="0"/>
              <a:t>NPSA alerts: </a:t>
            </a:r>
            <a:r>
              <a:rPr lang="en-GB" sz="2200" dirty="0">
                <a:hlinkClick r:id="rId8"/>
              </a:rPr>
              <a:t>About the NPSA - NPSA</a:t>
            </a:r>
            <a:endParaRPr lang="en-GB" sz="2200" dirty="0"/>
          </a:p>
        </p:txBody>
      </p:sp>
    </p:spTree>
    <p:extLst>
      <p:ext uri="{BB962C8B-B14F-4D97-AF65-F5344CB8AC3E}">
        <p14:creationId xmlns:p14="http://schemas.microsoft.com/office/powerpoint/2010/main" val="6776513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396557-B202-7E6E-969F-3B24D1071748}"/>
              </a:ext>
            </a:extLst>
          </p:cNvPr>
          <p:cNvSpPr>
            <a:spLocks noGrp="1"/>
          </p:cNvSpPr>
          <p:nvPr>
            <p:ph type="title"/>
          </p:nvPr>
        </p:nvSpPr>
        <p:spPr>
          <a:xfrm>
            <a:off x="4935337" y="1791776"/>
            <a:ext cx="3603545" cy="1261884"/>
          </a:xfrm>
        </p:spPr>
        <p:txBody>
          <a:bodyPr/>
          <a:lstStyle/>
          <a:p>
            <a:r>
              <a:rPr lang="en-GB" dirty="0"/>
              <a:t>Any Questions?</a:t>
            </a:r>
          </a:p>
        </p:txBody>
      </p:sp>
    </p:spTree>
    <p:extLst>
      <p:ext uri="{BB962C8B-B14F-4D97-AF65-F5344CB8AC3E}">
        <p14:creationId xmlns:p14="http://schemas.microsoft.com/office/powerpoint/2010/main" val="506192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C9B4D6B-94EA-2346-A56D-E5E05C01E0FC}"/>
              </a:ext>
            </a:extLst>
          </p:cNvPr>
          <p:cNvSpPr>
            <a:spLocks noGrp="1"/>
          </p:cNvSpPr>
          <p:nvPr>
            <p:ph type="subTitle" idx="1"/>
          </p:nvPr>
        </p:nvSpPr>
        <p:spPr>
          <a:xfrm>
            <a:off x="478187" y="735420"/>
            <a:ext cx="7880511" cy="461665"/>
          </a:xfrm>
        </p:spPr>
        <p:txBody>
          <a:bodyPr/>
          <a:lstStyle/>
          <a:p>
            <a:r>
              <a:rPr lang="en-US" altLang="en-US" dirty="0"/>
              <a:t>The Law behind CDs</a:t>
            </a:r>
            <a:endParaRPr lang="en-US" dirty="0"/>
          </a:p>
        </p:txBody>
      </p:sp>
      <p:sp>
        <p:nvSpPr>
          <p:cNvPr id="4" name="Text Placeholder 3">
            <a:extLst>
              <a:ext uri="{FF2B5EF4-FFF2-40B4-BE49-F238E27FC236}">
                <a16:creationId xmlns:a16="http://schemas.microsoft.com/office/drawing/2014/main" id="{A20848DA-30F7-194E-9532-91D25F9198FF}"/>
              </a:ext>
            </a:extLst>
          </p:cNvPr>
          <p:cNvSpPr>
            <a:spLocks noGrp="1"/>
          </p:cNvSpPr>
          <p:nvPr>
            <p:ph type="body" sz="quarter" idx="10"/>
          </p:nvPr>
        </p:nvSpPr>
        <p:spPr>
          <a:xfrm>
            <a:off x="478187" y="1408599"/>
            <a:ext cx="6000672" cy="2411849"/>
          </a:xfrm>
        </p:spPr>
        <p:txBody>
          <a:bodyPr vert="horz" wrap="square" lIns="0" tIns="0" rIns="0" bIns="0" anchor="t">
            <a:spAutoFit/>
          </a:bodyPr>
          <a:lstStyle/>
          <a:p>
            <a:pPr eaLnBrk="1" hangingPunct="1"/>
            <a:r>
              <a:rPr lang="en-US" altLang="en-US" sz="2800" dirty="0"/>
              <a:t>The </a:t>
            </a:r>
            <a:r>
              <a:rPr lang="en-US" altLang="en-US" sz="2800" b="1" dirty="0"/>
              <a:t>Misuse of Drugs Act, 1971</a:t>
            </a:r>
          </a:p>
          <a:p>
            <a:pPr lvl="1" eaLnBrk="1" hangingPunct="1">
              <a:buFont typeface="Wingdings" panose="05000000000000000000" pitchFamily="2" charset="2"/>
              <a:buChar char="Ø"/>
            </a:pPr>
            <a:r>
              <a:rPr lang="en-US" altLang="en-US" sz="2800" dirty="0"/>
              <a:t>Drugs are grouped according to their harmfulness when misused</a:t>
            </a:r>
          </a:p>
          <a:p>
            <a:pPr lvl="1" eaLnBrk="1" hangingPunct="1">
              <a:buFont typeface="Wingdings" panose="05000000000000000000" pitchFamily="2" charset="2"/>
              <a:buChar char="Ø"/>
            </a:pPr>
            <a:r>
              <a:rPr lang="en-US" altLang="en-US" sz="2800" dirty="0"/>
              <a:t>Class A, B and C</a:t>
            </a:r>
          </a:p>
          <a:p>
            <a:pPr lvl="1" eaLnBrk="1" hangingPunct="1">
              <a:buFont typeface="Wingdings" panose="05000000000000000000" pitchFamily="2" charset="2"/>
              <a:buChar char="Ø"/>
            </a:pPr>
            <a:r>
              <a:rPr lang="en-US" altLang="en-US" sz="2800" dirty="0">
                <a:ea typeface="ＭＳ Ｐゴシック"/>
              </a:rPr>
              <a:t>Penalties vary accordingly</a:t>
            </a:r>
            <a:endParaRPr lang="en-US" altLang="en-US" sz="2800" dirty="0">
              <a:ea typeface="ＭＳ Ｐゴシック"/>
              <a:cs typeface="Arial"/>
            </a:endParaRPr>
          </a:p>
        </p:txBody>
      </p:sp>
      <p:pic>
        <p:nvPicPr>
          <p:cNvPr id="5" name="Picture 4">
            <a:extLst>
              <a:ext uri="{FF2B5EF4-FFF2-40B4-BE49-F238E27FC236}">
                <a16:creationId xmlns:a16="http://schemas.microsoft.com/office/drawing/2014/main" id="{B9817B1A-EC52-7131-7A53-F8651EB9E9AF}"/>
              </a:ext>
            </a:extLst>
          </p:cNvPr>
          <p:cNvPicPr>
            <a:picLocks noChangeAspect="1"/>
          </p:cNvPicPr>
          <p:nvPr/>
        </p:nvPicPr>
        <p:blipFill>
          <a:blip r:embed="rId3"/>
          <a:stretch>
            <a:fillRect/>
          </a:stretch>
        </p:blipFill>
        <p:spPr>
          <a:xfrm>
            <a:off x="6862813" y="1325900"/>
            <a:ext cx="2014757" cy="2850667"/>
          </a:xfrm>
          <a:prstGeom prst="rect">
            <a:avLst/>
          </a:prstGeom>
          <a:ln>
            <a:solidFill>
              <a:schemeClr val="tx1"/>
            </a:solidFill>
          </a:ln>
        </p:spPr>
      </p:pic>
      <p:pic>
        <p:nvPicPr>
          <p:cNvPr id="6" name="Picture 5">
            <a:extLst>
              <a:ext uri="{FF2B5EF4-FFF2-40B4-BE49-F238E27FC236}">
                <a16:creationId xmlns:a16="http://schemas.microsoft.com/office/drawing/2014/main" id="{93603CBE-A8A4-D028-E46C-D1969FC51393}"/>
              </a:ext>
            </a:extLst>
          </p:cNvPr>
          <p:cNvPicPr>
            <a:picLocks noChangeAspect="1"/>
          </p:cNvPicPr>
          <p:nvPr/>
        </p:nvPicPr>
        <p:blipFill>
          <a:blip r:embed="rId4"/>
          <a:stretch>
            <a:fillRect/>
          </a:stretch>
        </p:blipFill>
        <p:spPr>
          <a:xfrm>
            <a:off x="2518808" y="3953480"/>
            <a:ext cx="4106384" cy="1890562"/>
          </a:xfrm>
          <a:prstGeom prst="rect">
            <a:avLst/>
          </a:prstGeom>
        </p:spPr>
      </p:pic>
    </p:spTree>
    <p:extLst>
      <p:ext uri="{BB962C8B-B14F-4D97-AF65-F5344CB8AC3E}">
        <p14:creationId xmlns:p14="http://schemas.microsoft.com/office/powerpoint/2010/main" val="2347159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C9B4D6B-94EA-2346-A56D-E5E05C01E0FC}"/>
              </a:ext>
            </a:extLst>
          </p:cNvPr>
          <p:cNvSpPr>
            <a:spLocks noGrp="1"/>
          </p:cNvSpPr>
          <p:nvPr>
            <p:ph type="subTitle" idx="1"/>
          </p:nvPr>
        </p:nvSpPr>
        <p:spPr>
          <a:xfrm>
            <a:off x="635043" y="1247454"/>
            <a:ext cx="7880511" cy="461665"/>
          </a:xfrm>
        </p:spPr>
        <p:txBody>
          <a:bodyPr/>
          <a:lstStyle/>
          <a:p>
            <a:r>
              <a:rPr lang="en-US" altLang="en-US" dirty="0"/>
              <a:t>Human Medicines Use Regulations 2012</a:t>
            </a:r>
            <a:endParaRPr lang="en-US" dirty="0"/>
          </a:p>
        </p:txBody>
      </p:sp>
      <p:sp>
        <p:nvSpPr>
          <p:cNvPr id="4" name="Text Placeholder 3">
            <a:extLst>
              <a:ext uri="{FF2B5EF4-FFF2-40B4-BE49-F238E27FC236}">
                <a16:creationId xmlns:a16="http://schemas.microsoft.com/office/drawing/2014/main" id="{A20848DA-30F7-194E-9532-91D25F9198FF}"/>
              </a:ext>
            </a:extLst>
          </p:cNvPr>
          <p:cNvSpPr>
            <a:spLocks noGrp="1"/>
          </p:cNvSpPr>
          <p:nvPr>
            <p:ph type="body" sz="quarter" idx="10"/>
          </p:nvPr>
        </p:nvSpPr>
        <p:spPr>
          <a:xfrm>
            <a:off x="634304" y="1959429"/>
            <a:ext cx="7881250" cy="3607141"/>
          </a:xfrm>
        </p:spPr>
        <p:txBody>
          <a:bodyPr/>
          <a:lstStyle/>
          <a:p>
            <a:pPr eaLnBrk="1" hangingPunct="1"/>
            <a:r>
              <a:rPr lang="en-US" altLang="en-US" sz="2800" dirty="0"/>
              <a:t>The </a:t>
            </a:r>
            <a:r>
              <a:rPr lang="en-US" altLang="en-US" sz="2800" b="1" dirty="0"/>
              <a:t>Misuse of Drugs Regulations 2001</a:t>
            </a:r>
          </a:p>
          <a:p>
            <a:pPr lvl="1">
              <a:buFont typeface="Wingdings" panose="05000000000000000000" pitchFamily="2" charset="2"/>
              <a:buChar char="Ø"/>
            </a:pPr>
            <a:r>
              <a:rPr lang="en-GB" sz="2400" dirty="0">
                <a:solidFill>
                  <a:srgbClr val="040C28"/>
                </a:solidFill>
              </a:rPr>
              <a:t>It allows</a:t>
            </a:r>
            <a:r>
              <a:rPr lang="en-GB" sz="2400" b="0" i="0" dirty="0">
                <a:solidFill>
                  <a:srgbClr val="040C28"/>
                </a:solidFill>
                <a:effectLst/>
              </a:rPr>
              <a:t> for the lawful possession and supply of CONTROLLED DRUGS (CDs) for legitimate purposes</a:t>
            </a:r>
            <a:r>
              <a:rPr lang="en-GB" sz="2400" b="0" i="0" dirty="0">
                <a:solidFill>
                  <a:srgbClr val="202124"/>
                </a:solidFill>
                <a:effectLst/>
              </a:rPr>
              <a:t>. </a:t>
            </a:r>
          </a:p>
          <a:p>
            <a:pPr lvl="1">
              <a:buFont typeface="Wingdings" panose="05000000000000000000" pitchFamily="2" charset="2"/>
              <a:buChar char="Ø"/>
            </a:pPr>
            <a:r>
              <a:rPr lang="en-GB" sz="2400" b="0" i="0" dirty="0">
                <a:solidFill>
                  <a:srgbClr val="202124"/>
                </a:solidFill>
                <a:effectLst/>
              </a:rPr>
              <a:t>They cover prescribing, administering, safe custody, dispensing, record keeping, destruction and disposal of CDs to prevent diversion for misuse.</a:t>
            </a:r>
            <a:endParaRPr lang="en-US" altLang="en-US" sz="2400" dirty="0"/>
          </a:p>
          <a:p>
            <a:pPr lvl="1" eaLnBrk="1" hangingPunct="1">
              <a:buFont typeface="Wingdings" panose="05000000000000000000" pitchFamily="2" charset="2"/>
              <a:buChar char="Ø"/>
            </a:pPr>
            <a:r>
              <a:rPr lang="en-US" altLang="en-US" sz="2400" dirty="0"/>
              <a:t>Divides CDs into five schedules corresponding to their therapeutic usefulness and misuse potential.</a:t>
            </a:r>
          </a:p>
        </p:txBody>
      </p:sp>
    </p:spTree>
    <p:extLst>
      <p:ext uri="{BB962C8B-B14F-4D97-AF65-F5344CB8AC3E}">
        <p14:creationId xmlns:p14="http://schemas.microsoft.com/office/powerpoint/2010/main" val="3445431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C9B4D6B-94EA-2346-A56D-E5E05C01E0FC}"/>
              </a:ext>
            </a:extLst>
          </p:cNvPr>
          <p:cNvSpPr>
            <a:spLocks noGrp="1"/>
          </p:cNvSpPr>
          <p:nvPr>
            <p:ph type="subTitle" idx="1"/>
          </p:nvPr>
        </p:nvSpPr>
        <p:spPr>
          <a:xfrm>
            <a:off x="635043" y="1247454"/>
            <a:ext cx="7880511" cy="461665"/>
          </a:xfrm>
        </p:spPr>
        <p:txBody>
          <a:bodyPr/>
          <a:lstStyle/>
          <a:p>
            <a:r>
              <a:rPr lang="en-GB" dirty="0"/>
              <a:t>Controlled Drug Schedules</a:t>
            </a:r>
            <a:endParaRPr lang="en-US" dirty="0"/>
          </a:p>
        </p:txBody>
      </p:sp>
      <p:sp>
        <p:nvSpPr>
          <p:cNvPr id="4" name="Text Placeholder 3">
            <a:extLst>
              <a:ext uri="{FF2B5EF4-FFF2-40B4-BE49-F238E27FC236}">
                <a16:creationId xmlns:a16="http://schemas.microsoft.com/office/drawing/2014/main" id="{A20848DA-30F7-194E-9532-91D25F9198FF}"/>
              </a:ext>
            </a:extLst>
          </p:cNvPr>
          <p:cNvSpPr>
            <a:spLocks noGrp="1"/>
          </p:cNvSpPr>
          <p:nvPr>
            <p:ph type="body" sz="quarter" idx="10"/>
          </p:nvPr>
        </p:nvSpPr>
        <p:spPr>
          <a:xfrm>
            <a:off x="634304" y="1959429"/>
            <a:ext cx="7881250" cy="2585323"/>
          </a:xfrm>
        </p:spPr>
        <p:txBody>
          <a:bodyPr/>
          <a:lstStyle/>
          <a:p>
            <a:pPr marL="571500" indent="-571500">
              <a:buFont typeface="Arial" panose="020B0604020202020204" pitchFamily="34" charset="0"/>
              <a:buChar char="•"/>
            </a:pPr>
            <a:r>
              <a:rPr lang="en-GB" sz="2800" dirty="0"/>
              <a:t>Schedule 1 (CD </a:t>
            </a:r>
            <a:r>
              <a:rPr lang="en-GB" sz="2800" dirty="0" err="1"/>
              <a:t>Lic</a:t>
            </a:r>
            <a:r>
              <a:rPr lang="en-GB" sz="2800" dirty="0"/>
              <a:t> POM)</a:t>
            </a:r>
          </a:p>
          <a:p>
            <a:pPr marL="571500" indent="-571500">
              <a:buFont typeface="Arial" panose="020B0604020202020204" pitchFamily="34" charset="0"/>
              <a:buChar char="•"/>
            </a:pPr>
            <a:r>
              <a:rPr lang="en-GB" sz="2800" dirty="0"/>
              <a:t>Schedule 2 (CD POM)</a:t>
            </a:r>
          </a:p>
          <a:p>
            <a:pPr marL="571500" indent="-571500">
              <a:buFont typeface="Arial" panose="020B0604020202020204" pitchFamily="34" charset="0"/>
              <a:buChar char="•"/>
            </a:pPr>
            <a:r>
              <a:rPr lang="en-GB" sz="2800" dirty="0"/>
              <a:t>Schedule 3 (CD No Register POM)</a:t>
            </a:r>
          </a:p>
          <a:p>
            <a:pPr marL="571500" indent="-571500">
              <a:buFont typeface="Arial" panose="020B0604020202020204" pitchFamily="34" charset="0"/>
              <a:buChar char="•"/>
            </a:pPr>
            <a:r>
              <a:rPr lang="en-GB" sz="2800" dirty="0"/>
              <a:t>Schedule 4 (CD Benz POM and CD </a:t>
            </a:r>
            <a:r>
              <a:rPr lang="en-GB" sz="2800" dirty="0" err="1"/>
              <a:t>Anab</a:t>
            </a:r>
            <a:r>
              <a:rPr lang="en-GB" sz="2800" dirty="0"/>
              <a:t> POM)</a:t>
            </a:r>
          </a:p>
          <a:p>
            <a:pPr marL="571500" indent="-571500">
              <a:buFont typeface="Arial" panose="020B0604020202020204" pitchFamily="34" charset="0"/>
              <a:buChar char="•"/>
            </a:pPr>
            <a:r>
              <a:rPr lang="en-GB" sz="2800" dirty="0"/>
              <a:t>Schedule 5 (CD INV P and CD INV POM)</a:t>
            </a:r>
          </a:p>
        </p:txBody>
      </p:sp>
    </p:spTree>
    <p:extLst>
      <p:ext uri="{BB962C8B-B14F-4D97-AF65-F5344CB8AC3E}">
        <p14:creationId xmlns:p14="http://schemas.microsoft.com/office/powerpoint/2010/main" val="3890327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C9B4D6B-94EA-2346-A56D-E5E05C01E0FC}"/>
              </a:ext>
            </a:extLst>
          </p:cNvPr>
          <p:cNvSpPr>
            <a:spLocks noGrp="1"/>
          </p:cNvSpPr>
          <p:nvPr>
            <p:ph type="subTitle" idx="1"/>
          </p:nvPr>
        </p:nvSpPr>
        <p:spPr>
          <a:xfrm>
            <a:off x="635043" y="1247454"/>
            <a:ext cx="7880511" cy="461665"/>
          </a:xfrm>
        </p:spPr>
        <p:txBody>
          <a:bodyPr/>
          <a:lstStyle/>
          <a:p>
            <a:r>
              <a:rPr lang="en-GB" dirty="0">
                <a:ea typeface="+mj-lt"/>
                <a:cs typeface="+mj-lt"/>
              </a:rPr>
              <a:t>Controlled Drug Schedules</a:t>
            </a:r>
            <a:endParaRPr lang="en-US" dirty="0"/>
          </a:p>
        </p:txBody>
      </p:sp>
      <p:graphicFrame>
        <p:nvGraphicFramePr>
          <p:cNvPr id="2" name="Table 1">
            <a:extLst>
              <a:ext uri="{FF2B5EF4-FFF2-40B4-BE49-F238E27FC236}">
                <a16:creationId xmlns:a16="http://schemas.microsoft.com/office/drawing/2014/main" id="{5756E633-B25C-F458-198F-6E16E98F01ED}"/>
              </a:ext>
            </a:extLst>
          </p:cNvPr>
          <p:cNvGraphicFramePr>
            <a:graphicFrameLocks noGrp="1"/>
          </p:cNvGraphicFramePr>
          <p:nvPr>
            <p:extLst>
              <p:ext uri="{D42A27DB-BD31-4B8C-83A1-F6EECF244321}">
                <p14:modId xmlns:p14="http://schemas.microsoft.com/office/powerpoint/2010/main" val="920703673"/>
              </p:ext>
            </p:extLst>
          </p:nvPr>
        </p:nvGraphicFramePr>
        <p:xfrm>
          <a:off x="143508" y="2400133"/>
          <a:ext cx="8856984" cy="2523048"/>
        </p:xfrm>
        <a:graphic>
          <a:graphicData uri="http://schemas.openxmlformats.org/drawingml/2006/table">
            <a:tbl>
              <a:tblPr firstRow="1" bandRow="1">
                <a:tableStyleId>{00A15C55-8517-42AA-B614-E9B94910E393}</a:tableStyleId>
              </a:tblPr>
              <a:tblGrid>
                <a:gridCol w="1728192">
                  <a:extLst>
                    <a:ext uri="{9D8B030D-6E8A-4147-A177-3AD203B41FA5}">
                      <a16:colId xmlns:a16="http://schemas.microsoft.com/office/drawing/2014/main" val="20000"/>
                    </a:ext>
                  </a:extLst>
                </a:gridCol>
                <a:gridCol w="7128792">
                  <a:extLst>
                    <a:ext uri="{9D8B030D-6E8A-4147-A177-3AD203B41FA5}">
                      <a16:colId xmlns:a16="http://schemas.microsoft.com/office/drawing/2014/main" val="20001"/>
                    </a:ext>
                  </a:extLst>
                </a:gridCol>
              </a:tblGrid>
              <a:tr h="576064">
                <a:tc>
                  <a:txBody>
                    <a:bodyPr/>
                    <a:lstStyle/>
                    <a:p>
                      <a:r>
                        <a:rPr lang="en-GB" sz="1400" dirty="0">
                          <a:effectLst/>
                          <a:latin typeface="Arial" panose="020B0604020202020204" pitchFamily="34" charset="0"/>
                          <a:cs typeface="Arial" panose="020B0604020202020204" pitchFamily="34" charset="0"/>
                        </a:rPr>
                        <a:t>Schedules</a:t>
                      </a:r>
                    </a:p>
                    <a:p>
                      <a:r>
                        <a:rPr lang="en-GB" sz="1400" dirty="0">
                          <a:effectLst/>
                          <a:latin typeface="Arial" panose="020B0604020202020204" pitchFamily="34" charset="0"/>
                          <a:cs typeface="Arial" panose="020B0604020202020204" pitchFamily="34" charset="0"/>
                        </a:rPr>
                        <a:t>(MDR 2001)</a:t>
                      </a:r>
                      <a:endParaRPr lang="en-GB" sz="1400" dirty="0">
                        <a:latin typeface="Arial" panose="020B0604020202020204" pitchFamily="34" charset="0"/>
                        <a:cs typeface="Arial" panose="020B0604020202020204" pitchFamily="34" charset="0"/>
                      </a:endParaRPr>
                    </a:p>
                  </a:txBody>
                  <a:tcPr marL="120051" marR="120051" marT="60026" marB="60026"/>
                </a:tc>
                <a:tc>
                  <a:txBody>
                    <a:bodyPr/>
                    <a:lstStyle/>
                    <a:p>
                      <a:r>
                        <a:rPr lang="en-GB" sz="1400" dirty="0">
                          <a:latin typeface="Arial" panose="020B0604020202020204" pitchFamily="34" charset="0"/>
                          <a:cs typeface="Arial" panose="020B0604020202020204" pitchFamily="34" charset="0"/>
                        </a:rPr>
                        <a:t>Examples</a:t>
                      </a:r>
                      <a:r>
                        <a:rPr lang="en-GB" sz="1400" baseline="0" dirty="0">
                          <a:latin typeface="Arial" panose="020B0604020202020204" pitchFamily="34" charset="0"/>
                          <a:cs typeface="Arial" panose="020B0604020202020204" pitchFamily="34" charset="0"/>
                        </a:rPr>
                        <a:t> of drugs</a:t>
                      </a:r>
                      <a:endParaRPr lang="en-GB" sz="1400" dirty="0">
                        <a:latin typeface="Arial" panose="020B0604020202020204" pitchFamily="34" charset="0"/>
                        <a:cs typeface="Arial" panose="020B0604020202020204" pitchFamily="34" charset="0"/>
                      </a:endParaRPr>
                    </a:p>
                  </a:txBody>
                  <a:tcPr marL="120051" marR="120051" marT="60026" marB="60026"/>
                </a:tc>
                <a:extLst>
                  <a:ext uri="{0D108BD9-81ED-4DB2-BD59-A6C34878D82A}">
                    <a16:rowId xmlns:a16="http://schemas.microsoft.com/office/drawing/2014/main" val="10000"/>
                  </a:ext>
                </a:extLst>
              </a:tr>
              <a:tr h="486874">
                <a:tc>
                  <a:txBody>
                    <a:bodyPr/>
                    <a:lstStyle/>
                    <a:p>
                      <a:r>
                        <a:rPr lang="en-GB" sz="1600" dirty="0">
                          <a:latin typeface="Arial" panose="020B0604020202020204" pitchFamily="34" charset="0"/>
                          <a:cs typeface="Arial" panose="020B0604020202020204" pitchFamily="34" charset="0"/>
                        </a:rPr>
                        <a:t>Schedule</a:t>
                      </a:r>
                      <a:r>
                        <a:rPr lang="en-GB" sz="1600" baseline="0" dirty="0">
                          <a:latin typeface="Arial" panose="020B0604020202020204" pitchFamily="34" charset="0"/>
                          <a:cs typeface="Arial" panose="020B0604020202020204" pitchFamily="34" charset="0"/>
                        </a:rPr>
                        <a:t> 1</a:t>
                      </a:r>
                      <a:endParaRPr lang="en-GB" sz="1600" dirty="0">
                        <a:latin typeface="Arial" panose="020B0604020202020204" pitchFamily="34" charset="0"/>
                        <a:cs typeface="Arial" panose="020B0604020202020204" pitchFamily="34" charset="0"/>
                      </a:endParaRPr>
                    </a:p>
                  </a:txBody>
                  <a:tcPr marL="120051" marR="120051" marT="60026" marB="60026"/>
                </a:tc>
                <a:tc>
                  <a:txBody>
                    <a:bodyPr/>
                    <a:lstStyle/>
                    <a:p>
                      <a:r>
                        <a:rPr lang="en-GB" sz="1400" dirty="0" err="1">
                          <a:latin typeface="Arial" panose="020B0604020202020204" pitchFamily="34" charset="0"/>
                          <a:cs typeface="Arial" panose="020B0604020202020204" pitchFamily="34" charset="0"/>
                        </a:rPr>
                        <a:t>Hallucinogenics</a:t>
                      </a:r>
                      <a:r>
                        <a:rPr lang="en-GB" sz="1400" baseline="0" dirty="0">
                          <a:latin typeface="Arial" panose="020B0604020202020204" pitchFamily="34" charset="0"/>
                          <a:cs typeface="Arial" panose="020B0604020202020204" pitchFamily="34" charset="0"/>
                        </a:rPr>
                        <a:t> (e.g. LSD)</a:t>
                      </a:r>
                    </a:p>
                    <a:p>
                      <a:r>
                        <a:rPr lang="en-GB" sz="1400" baseline="0" dirty="0">
                          <a:latin typeface="Arial" panose="020B0604020202020204" pitchFamily="34" charset="0"/>
                          <a:cs typeface="Arial" panose="020B0604020202020204" pitchFamily="34" charset="0"/>
                        </a:rPr>
                        <a:t>Ecstasy-type substances</a:t>
                      </a:r>
                    </a:p>
                    <a:p>
                      <a:r>
                        <a:rPr lang="en-GB" sz="1400" baseline="0" dirty="0">
                          <a:latin typeface="Arial" panose="020B0604020202020204" pitchFamily="34" charset="0"/>
                          <a:cs typeface="Arial" panose="020B0604020202020204" pitchFamily="34" charset="0"/>
                        </a:rPr>
                        <a:t>Raw opium </a:t>
                      </a:r>
                    </a:p>
                    <a:p>
                      <a:r>
                        <a:rPr lang="en-GB" sz="1400" baseline="0" dirty="0">
                          <a:latin typeface="Arial" panose="020B0604020202020204" pitchFamily="34" charset="0"/>
                          <a:cs typeface="Arial" panose="020B0604020202020204" pitchFamily="34" charset="0"/>
                        </a:rPr>
                        <a:t>Cannabis (excluding cannabis based medicines)</a:t>
                      </a:r>
                      <a:endParaRPr lang="en-GB" sz="1400" dirty="0">
                        <a:latin typeface="Arial" panose="020B0604020202020204" pitchFamily="34" charset="0"/>
                        <a:cs typeface="Arial" panose="020B0604020202020204" pitchFamily="34" charset="0"/>
                      </a:endParaRPr>
                    </a:p>
                  </a:txBody>
                  <a:tcPr marL="120051" marR="120051" marT="60026" marB="60026"/>
                </a:tc>
                <a:extLst>
                  <a:ext uri="{0D108BD9-81ED-4DB2-BD59-A6C34878D82A}">
                    <a16:rowId xmlns:a16="http://schemas.microsoft.com/office/drawing/2014/main" val="10001"/>
                  </a:ext>
                </a:extLst>
              </a:tr>
              <a:tr h="714648">
                <a:tc>
                  <a:txBody>
                    <a:bodyPr/>
                    <a:lstStyle/>
                    <a:p>
                      <a:r>
                        <a:rPr lang="en-GB" sz="1600" dirty="0">
                          <a:latin typeface="Arial" panose="020B0604020202020204" pitchFamily="34" charset="0"/>
                          <a:cs typeface="Arial" panose="020B0604020202020204" pitchFamily="34" charset="0"/>
                        </a:rPr>
                        <a:t>Schedule</a:t>
                      </a:r>
                      <a:r>
                        <a:rPr lang="en-GB" sz="1600" baseline="0" dirty="0">
                          <a:latin typeface="Arial" panose="020B0604020202020204" pitchFamily="34" charset="0"/>
                          <a:cs typeface="Arial" panose="020B0604020202020204" pitchFamily="34" charset="0"/>
                        </a:rPr>
                        <a:t> 2</a:t>
                      </a:r>
                      <a:endParaRPr lang="en-GB" sz="1600" dirty="0">
                        <a:latin typeface="Arial" panose="020B0604020202020204" pitchFamily="34" charset="0"/>
                        <a:cs typeface="Arial" panose="020B0604020202020204" pitchFamily="34" charset="0"/>
                      </a:endParaRPr>
                    </a:p>
                  </a:txBody>
                  <a:tcPr marL="120051" marR="120051" marT="60026" marB="6002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Arial" panose="020B0604020202020204" pitchFamily="34" charset="0"/>
                          <a:cs typeface="Arial" panose="020B0604020202020204" pitchFamily="34" charset="0"/>
                        </a:rPr>
                        <a:t>Amphetamines</a:t>
                      </a:r>
                      <a:r>
                        <a:rPr lang="en-GB" sz="1400" baseline="0" dirty="0">
                          <a:solidFill>
                            <a:schemeClr val="tx1"/>
                          </a:solidFill>
                          <a:latin typeface="Arial" panose="020B0604020202020204" pitchFamily="34" charset="0"/>
                          <a:cs typeface="Arial" panose="020B0604020202020204" pitchFamily="34" charset="0"/>
                        </a:rPr>
                        <a:t>          </a:t>
                      </a:r>
                      <a:r>
                        <a:rPr lang="en-GB" sz="1400" dirty="0">
                          <a:solidFill>
                            <a:schemeClr val="tx1"/>
                          </a:solidFill>
                          <a:latin typeface="Arial" panose="020B0604020202020204" pitchFamily="34" charset="0"/>
                          <a:cs typeface="Arial" panose="020B0604020202020204" pitchFamily="34" charset="0"/>
                        </a:rPr>
                        <a:t>Diamorphine         Cocaine</a:t>
                      </a:r>
                      <a:r>
                        <a:rPr lang="en-GB" sz="1400" baseline="0" dirty="0">
                          <a:solidFill>
                            <a:schemeClr val="tx1"/>
                          </a:solidFill>
                          <a:latin typeface="Arial" panose="020B0604020202020204" pitchFamily="34" charset="0"/>
                          <a:cs typeface="Arial" panose="020B0604020202020204" pitchFamily="34" charset="0"/>
                        </a:rPr>
                        <a:t>                 Ketamine               </a:t>
                      </a:r>
                      <a:r>
                        <a:rPr lang="en-GB" sz="1400" dirty="0">
                          <a:solidFill>
                            <a:schemeClr val="tx1"/>
                          </a:solidFill>
                          <a:latin typeface="Arial" panose="020B0604020202020204" pitchFamily="34" charset="0"/>
                          <a:cs typeface="Arial" panose="020B0604020202020204" pitchFamily="34" charset="0"/>
                        </a:rPr>
                        <a:t>Secobarbital              </a:t>
                      </a:r>
                      <a:r>
                        <a:rPr lang="en-GB" sz="1400" baseline="0" dirty="0">
                          <a:solidFill>
                            <a:schemeClr val="tx1"/>
                          </a:solidFill>
                          <a:latin typeface="Arial" panose="020B0604020202020204" pitchFamily="34" charset="0"/>
                          <a:cs typeface="Arial" panose="020B0604020202020204" pitchFamily="34" charset="0"/>
                        </a:rPr>
                        <a:t> </a:t>
                      </a:r>
                      <a:r>
                        <a:rPr lang="en-GB" sz="1400" dirty="0">
                          <a:solidFill>
                            <a:schemeClr val="tx1"/>
                          </a:solidFill>
                          <a:latin typeface="Arial" panose="020B0604020202020204" pitchFamily="34" charset="0"/>
                          <a:cs typeface="Arial" panose="020B0604020202020204" pitchFamily="34" charset="0"/>
                        </a:rPr>
                        <a:t>Morphine              Pethidine</a:t>
                      </a:r>
                      <a:r>
                        <a:rPr lang="en-GB" sz="1400" baseline="0" dirty="0">
                          <a:solidFill>
                            <a:schemeClr val="tx1"/>
                          </a:solidFill>
                          <a:latin typeface="Arial" panose="020B0604020202020204" pitchFamily="34" charset="0"/>
                          <a:cs typeface="Arial" panose="020B0604020202020204" pitchFamily="34" charset="0"/>
                        </a:rPr>
                        <a:t>               </a:t>
                      </a:r>
                      <a:r>
                        <a:rPr lang="en-GB" sz="1400" dirty="0">
                          <a:solidFill>
                            <a:schemeClr val="tx1"/>
                          </a:solidFill>
                          <a:latin typeface="Arial" panose="020B0604020202020204" pitchFamily="34" charset="0"/>
                          <a:cs typeface="Arial" panose="020B0604020202020204" pitchFamily="34" charset="0"/>
                        </a:rPr>
                        <a:t>Methadone              Remifentanil               </a:t>
                      </a:r>
                      <a:r>
                        <a:rPr lang="en-GB" sz="1400" baseline="0" dirty="0">
                          <a:solidFill>
                            <a:schemeClr val="tx1"/>
                          </a:solidFill>
                          <a:latin typeface="Arial" panose="020B0604020202020204" pitchFamily="34" charset="0"/>
                          <a:cs typeface="Arial" panose="020B0604020202020204" pitchFamily="34" charset="0"/>
                        </a:rPr>
                        <a:t>Nabilone               Fentanyl                </a:t>
                      </a:r>
                      <a:r>
                        <a:rPr lang="en-GB" sz="1400" baseline="0" dirty="0">
                          <a:latin typeface="Arial" panose="020B0604020202020204" pitchFamily="34" charset="0"/>
                          <a:cs typeface="Arial" panose="020B0604020202020204" pitchFamily="34" charset="0"/>
                        </a:rPr>
                        <a:t>Oxycodone            </a:t>
                      </a:r>
                      <a:r>
                        <a:rPr lang="en-GB" sz="1400" baseline="0" dirty="0" err="1">
                          <a:latin typeface="Arial" panose="020B0604020202020204" pitchFamily="34" charset="0"/>
                          <a:cs typeface="Arial" panose="020B0604020202020204" pitchFamily="34" charset="0"/>
                        </a:rPr>
                        <a:t>Tapentadol</a:t>
                      </a:r>
                      <a:r>
                        <a:rPr lang="en-GB" sz="1400" baseline="0" dirty="0">
                          <a:latin typeface="Arial" panose="020B0604020202020204" pitchFamily="34" charset="0"/>
                          <a:cs typeface="Arial" panose="020B0604020202020204" pitchFamily="34" charset="0"/>
                        </a:rPr>
                        <a:t>                 Alfentanil               Methylphenidate                                </a:t>
                      </a:r>
                      <a:endParaRPr lang="en-GB" sz="1400" dirty="0">
                        <a:latin typeface="Arial" panose="020B0604020202020204" pitchFamily="34" charset="0"/>
                        <a:cs typeface="Arial" panose="020B0604020202020204" pitchFamily="34" charset="0"/>
                      </a:endParaRPr>
                    </a:p>
                  </a:txBody>
                  <a:tcPr marL="120051" marR="120051" marT="60026" marB="60026"/>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273562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C9B4D6B-94EA-2346-A56D-E5E05C01E0FC}"/>
              </a:ext>
            </a:extLst>
          </p:cNvPr>
          <p:cNvSpPr>
            <a:spLocks noGrp="1"/>
          </p:cNvSpPr>
          <p:nvPr>
            <p:ph type="subTitle" idx="1"/>
          </p:nvPr>
        </p:nvSpPr>
        <p:spPr>
          <a:xfrm>
            <a:off x="635043" y="1247454"/>
            <a:ext cx="7880511" cy="461665"/>
          </a:xfrm>
        </p:spPr>
        <p:txBody>
          <a:bodyPr/>
          <a:lstStyle/>
          <a:p>
            <a:r>
              <a:rPr lang="en-GB" dirty="0">
                <a:ea typeface="+mj-lt"/>
                <a:cs typeface="+mj-lt"/>
              </a:rPr>
              <a:t>Controlled Drug Schedules</a:t>
            </a:r>
            <a:endParaRPr lang="en-US" dirty="0"/>
          </a:p>
        </p:txBody>
      </p:sp>
      <p:graphicFrame>
        <p:nvGraphicFramePr>
          <p:cNvPr id="6" name="Table 5">
            <a:extLst>
              <a:ext uri="{FF2B5EF4-FFF2-40B4-BE49-F238E27FC236}">
                <a16:creationId xmlns:a16="http://schemas.microsoft.com/office/drawing/2014/main" id="{C754AC39-2B4B-3BA3-CEBC-195588EF81A5}"/>
              </a:ext>
            </a:extLst>
          </p:cNvPr>
          <p:cNvGraphicFramePr>
            <a:graphicFrameLocks noGrp="1"/>
          </p:cNvGraphicFramePr>
          <p:nvPr>
            <p:extLst>
              <p:ext uri="{D42A27DB-BD31-4B8C-83A1-F6EECF244321}">
                <p14:modId xmlns:p14="http://schemas.microsoft.com/office/powerpoint/2010/main" val="3567377304"/>
              </p:ext>
            </p:extLst>
          </p:nvPr>
        </p:nvGraphicFramePr>
        <p:xfrm>
          <a:off x="143508" y="2255168"/>
          <a:ext cx="8856984" cy="2856460"/>
        </p:xfrm>
        <a:graphic>
          <a:graphicData uri="http://schemas.openxmlformats.org/drawingml/2006/table">
            <a:tbl>
              <a:tblPr firstRow="1" bandRow="1">
                <a:tableStyleId>{00A15C55-8517-42AA-B614-E9B94910E393}</a:tableStyleId>
              </a:tblPr>
              <a:tblGrid>
                <a:gridCol w="1728192">
                  <a:extLst>
                    <a:ext uri="{9D8B030D-6E8A-4147-A177-3AD203B41FA5}">
                      <a16:colId xmlns:a16="http://schemas.microsoft.com/office/drawing/2014/main" val="20000"/>
                    </a:ext>
                  </a:extLst>
                </a:gridCol>
                <a:gridCol w="7128792">
                  <a:extLst>
                    <a:ext uri="{9D8B030D-6E8A-4147-A177-3AD203B41FA5}">
                      <a16:colId xmlns:a16="http://schemas.microsoft.com/office/drawing/2014/main" val="20001"/>
                    </a:ext>
                  </a:extLst>
                </a:gridCol>
              </a:tblGrid>
              <a:tr h="576064">
                <a:tc>
                  <a:txBody>
                    <a:bodyPr/>
                    <a:lstStyle/>
                    <a:p>
                      <a:r>
                        <a:rPr lang="en-GB" sz="1400" dirty="0">
                          <a:effectLst/>
                          <a:latin typeface="Arial" panose="020B0604020202020204" pitchFamily="34" charset="0"/>
                          <a:cs typeface="Arial" panose="020B0604020202020204" pitchFamily="34" charset="0"/>
                        </a:rPr>
                        <a:t>Schedules</a:t>
                      </a:r>
                    </a:p>
                    <a:p>
                      <a:r>
                        <a:rPr lang="en-GB" sz="1400" dirty="0">
                          <a:effectLst/>
                          <a:latin typeface="Arial" panose="020B0604020202020204" pitchFamily="34" charset="0"/>
                          <a:cs typeface="Arial" panose="020B0604020202020204" pitchFamily="34" charset="0"/>
                        </a:rPr>
                        <a:t>(MDR 2001)</a:t>
                      </a:r>
                      <a:endParaRPr lang="en-GB" sz="1400" dirty="0">
                        <a:latin typeface="Arial" panose="020B0604020202020204" pitchFamily="34" charset="0"/>
                        <a:cs typeface="Arial" panose="020B0604020202020204" pitchFamily="34" charset="0"/>
                      </a:endParaRPr>
                    </a:p>
                  </a:txBody>
                  <a:tcPr marL="120051" marR="120051" marT="60026" marB="60026"/>
                </a:tc>
                <a:tc>
                  <a:txBody>
                    <a:bodyPr/>
                    <a:lstStyle/>
                    <a:p>
                      <a:r>
                        <a:rPr lang="en-GB" sz="1400" dirty="0">
                          <a:latin typeface="Arial" panose="020B0604020202020204" pitchFamily="34" charset="0"/>
                          <a:cs typeface="Arial" panose="020B0604020202020204" pitchFamily="34" charset="0"/>
                        </a:rPr>
                        <a:t>Examples</a:t>
                      </a:r>
                      <a:r>
                        <a:rPr lang="en-GB" sz="1400" baseline="0" dirty="0">
                          <a:latin typeface="Arial" panose="020B0604020202020204" pitchFamily="34" charset="0"/>
                          <a:cs typeface="Arial" panose="020B0604020202020204" pitchFamily="34" charset="0"/>
                        </a:rPr>
                        <a:t> of drugs</a:t>
                      </a:r>
                      <a:endParaRPr lang="en-GB" sz="1400" dirty="0">
                        <a:latin typeface="Arial" panose="020B0604020202020204" pitchFamily="34" charset="0"/>
                        <a:cs typeface="Arial" panose="020B0604020202020204" pitchFamily="34" charset="0"/>
                      </a:endParaRPr>
                    </a:p>
                  </a:txBody>
                  <a:tcPr marL="120051" marR="120051" marT="60026" marB="60026"/>
                </a:tc>
                <a:extLst>
                  <a:ext uri="{0D108BD9-81ED-4DB2-BD59-A6C34878D82A}">
                    <a16:rowId xmlns:a16="http://schemas.microsoft.com/office/drawing/2014/main" val="10000"/>
                  </a:ext>
                </a:extLst>
              </a:tr>
              <a:tr h="486874">
                <a:tc>
                  <a:txBody>
                    <a:bodyPr/>
                    <a:lstStyle/>
                    <a:p>
                      <a:r>
                        <a:rPr lang="en-GB" sz="1600" dirty="0">
                          <a:latin typeface="Arial" panose="020B0604020202020204" pitchFamily="34" charset="0"/>
                          <a:cs typeface="Arial" panose="020B0604020202020204" pitchFamily="34" charset="0"/>
                        </a:rPr>
                        <a:t>Schedule</a:t>
                      </a:r>
                      <a:r>
                        <a:rPr lang="en-GB" sz="1600" baseline="0" dirty="0">
                          <a:latin typeface="Arial" panose="020B0604020202020204" pitchFamily="34" charset="0"/>
                          <a:cs typeface="Arial" panose="020B0604020202020204" pitchFamily="34" charset="0"/>
                        </a:rPr>
                        <a:t> 3</a:t>
                      </a:r>
                      <a:endParaRPr lang="en-GB" sz="1600" dirty="0">
                        <a:latin typeface="Arial" panose="020B0604020202020204" pitchFamily="34" charset="0"/>
                        <a:cs typeface="Arial" panose="020B0604020202020204" pitchFamily="34" charset="0"/>
                      </a:endParaRPr>
                    </a:p>
                  </a:txBody>
                  <a:tcPr marL="120051" marR="120051" marT="60026" marB="60026"/>
                </a:tc>
                <a:tc>
                  <a:txBody>
                    <a:bodyPr/>
                    <a:lstStyle/>
                    <a:p>
                      <a:r>
                        <a:rPr lang="en-GB" sz="1400" dirty="0">
                          <a:latin typeface="Arial" panose="020B0604020202020204" pitchFamily="34" charset="0"/>
                          <a:cs typeface="Arial" panose="020B0604020202020204" pitchFamily="34" charset="0"/>
                        </a:rPr>
                        <a:t>Phenobarbital*           Gabapentin           Midazolam       </a:t>
                      </a:r>
                    </a:p>
                    <a:p>
                      <a:r>
                        <a:rPr lang="en-GB" sz="1400" dirty="0">
                          <a:latin typeface="Arial" panose="020B0604020202020204" pitchFamily="34" charset="0"/>
                          <a:cs typeface="Arial" panose="020B0604020202020204" pitchFamily="34" charset="0"/>
                        </a:rPr>
                        <a:t>Buprenorphine*        </a:t>
                      </a:r>
                      <a:r>
                        <a:rPr lang="en-GB" sz="1400" baseline="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Pregabalin</a:t>
                      </a:r>
                      <a:r>
                        <a:rPr lang="en-GB" sz="1400" dirty="0">
                          <a:latin typeface="Arial" panose="020B0604020202020204" pitchFamily="34" charset="0"/>
                          <a:cs typeface="Arial" panose="020B0604020202020204" pitchFamily="34" charset="0"/>
                        </a:rPr>
                        <a:t>               </a:t>
                      </a:r>
                    </a:p>
                    <a:p>
                      <a:r>
                        <a:rPr lang="en-GB" sz="1400" dirty="0" err="1">
                          <a:latin typeface="Arial" panose="020B0604020202020204" pitchFamily="34" charset="0"/>
                          <a:cs typeface="Arial" panose="020B0604020202020204" pitchFamily="34" charset="0"/>
                        </a:rPr>
                        <a:t>Temazepam</a:t>
                      </a:r>
                      <a:r>
                        <a:rPr lang="en-GB" sz="1400" dirty="0">
                          <a:latin typeface="Arial" panose="020B0604020202020204" pitchFamily="34" charset="0"/>
                          <a:cs typeface="Arial" panose="020B0604020202020204" pitchFamily="34" charset="0"/>
                        </a:rPr>
                        <a:t>*</a:t>
                      </a:r>
                      <a:r>
                        <a:rPr lang="en-GB" sz="1400" baseline="0" dirty="0">
                          <a:latin typeface="Arial" panose="020B0604020202020204" pitchFamily="34" charset="0"/>
                          <a:cs typeface="Arial" panose="020B0604020202020204" pitchFamily="34" charset="0"/>
                        </a:rPr>
                        <a:t>               Tramadol</a:t>
                      </a:r>
                      <a:endParaRPr lang="en-GB" sz="1400" dirty="0">
                        <a:latin typeface="Arial" panose="020B0604020202020204" pitchFamily="34" charset="0"/>
                        <a:cs typeface="Arial" panose="020B0604020202020204" pitchFamily="34" charset="0"/>
                      </a:endParaRPr>
                    </a:p>
                  </a:txBody>
                  <a:tcPr marL="120051" marR="120051" marT="60026" marB="60026"/>
                </a:tc>
                <a:extLst>
                  <a:ext uri="{0D108BD9-81ED-4DB2-BD59-A6C34878D82A}">
                    <a16:rowId xmlns:a16="http://schemas.microsoft.com/office/drawing/2014/main" val="10003"/>
                  </a:ext>
                </a:extLst>
              </a:tr>
              <a:tr h="486874">
                <a:tc>
                  <a:txBody>
                    <a:bodyPr/>
                    <a:lstStyle/>
                    <a:p>
                      <a:r>
                        <a:rPr lang="en-GB" sz="1600" dirty="0">
                          <a:latin typeface="Arial" panose="020B0604020202020204" pitchFamily="34" charset="0"/>
                          <a:cs typeface="Arial" panose="020B0604020202020204" pitchFamily="34" charset="0"/>
                        </a:rPr>
                        <a:t>Schedule 4 Pt I</a:t>
                      </a:r>
                    </a:p>
                  </a:txBody>
                  <a:tcPr marL="120051" marR="120051" marT="60026" marB="60026"/>
                </a:tc>
                <a:tc>
                  <a:txBody>
                    <a:bodyPr/>
                    <a:lstStyle/>
                    <a:p>
                      <a:r>
                        <a:rPr lang="en-GB" sz="1400" dirty="0">
                          <a:latin typeface="Arial" panose="020B0604020202020204" pitchFamily="34" charset="0"/>
                          <a:cs typeface="Arial" panose="020B0604020202020204" pitchFamily="34" charset="0"/>
                        </a:rPr>
                        <a:t>Benzodiazepines (except temazepam/midazolam – </a:t>
                      </a:r>
                      <a:r>
                        <a:rPr lang="en-GB" sz="1400" dirty="0" err="1">
                          <a:latin typeface="Arial" panose="020B0604020202020204" pitchFamily="34" charset="0"/>
                          <a:cs typeface="Arial" panose="020B0604020202020204" pitchFamily="34" charset="0"/>
                        </a:rPr>
                        <a:t>Sch</a:t>
                      </a:r>
                      <a:r>
                        <a:rPr lang="en-GB" sz="1400" dirty="0">
                          <a:latin typeface="Arial" panose="020B0604020202020204" pitchFamily="34" charset="0"/>
                          <a:cs typeface="Arial" panose="020B0604020202020204" pitchFamily="34" charset="0"/>
                        </a:rPr>
                        <a:t> 3)</a:t>
                      </a:r>
                    </a:p>
                    <a:p>
                      <a:r>
                        <a:rPr lang="en-GB" sz="1400" dirty="0">
                          <a:latin typeface="Arial" panose="020B0604020202020204" pitchFamily="34" charset="0"/>
                          <a:cs typeface="Arial" panose="020B0604020202020204" pitchFamily="34" charset="0"/>
                        </a:rPr>
                        <a:t>Z- drugs </a:t>
                      </a:r>
                    </a:p>
                    <a:p>
                      <a:r>
                        <a:rPr lang="en-GB" sz="1400" dirty="0" err="1">
                          <a:latin typeface="Arial" panose="020B0604020202020204" pitchFamily="34" charset="0"/>
                          <a:cs typeface="Arial" panose="020B0604020202020204" pitchFamily="34" charset="0"/>
                        </a:rPr>
                        <a:t>Sativex</a:t>
                      </a:r>
                      <a:r>
                        <a:rPr lang="en-GB" sz="1400" dirty="0">
                          <a:latin typeface="Arial" panose="020B0604020202020204" pitchFamily="34" charset="0"/>
                          <a:cs typeface="Arial" panose="020B0604020202020204" pitchFamily="34" charset="0"/>
                        </a:rPr>
                        <a:t>*</a:t>
                      </a:r>
                      <a:endParaRPr lang="en-GB" sz="1400" b="1" dirty="0">
                        <a:latin typeface="Arial" panose="020B0604020202020204" pitchFamily="34" charset="0"/>
                        <a:cs typeface="Arial" panose="020B0604020202020204" pitchFamily="34" charset="0"/>
                      </a:endParaRPr>
                    </a:p>
                  </a:txBody>
                  <a:tcPr marL="120051" marR="120051" marT="60026" marB="60026"/>
                </a:tc>
                <a:extLst>
                  <a:ext uri="{0D108BD9-81ED-4DB2-BD59-A6C34878D82A}">
                    <a16:rowId xmlns:a16="http://schemas.microsoft.com/office/drawing/2014/main" val="10004"/>
                  </a:ext>
                </a:extLst>
              </a:tr>
              <a:tr h="4868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Schedule 4 Pt II</a:t>
                      </a:r>
                    </a:p>
                    <a:p>
                      <a:endParaRPr lang="en-GB" sz="1600" dirty="0">
                        <a:latin typeface="Arial" panose="020B0604020202020204" pitchFamily="34" charset="0"/>
                        <a:cs typeface="Arial" panose="020B0604020202020204" pitchFamily="34" charset="0"/>
                      </a:endParaRPr>
                    </a:p>
                  </a:txBody>
                  <a:tcPr marL="120051" marR="120051" marT="60026" marB="60026"/>
                </a:tc>
                <a:tc>
                  <a:txBody>
                    <a:bodyPr/>
                    <a:lstStyle/>
                    <a:p>
                      <a:r>
                        <a:rPr lang="en-GB" sz="1400" dirty="0">
                          <a:latin typeface="Arial" panose="020B0604020202020204" pitchFamily="34" charset="0"/>
                          <a:cs typeface="Arial" panose="020B0604020202020204" pitchFamily="34" charset="0"/>
                        </a:rPr>
                        <a:t>Androgenic and anabolic steroids</a:t>
                      </a:r>
                    </a:p>
                    <a:p>
                      <a:r>
                        <a:rPr lang="en-GB" sz="1400" dirty="0">
                          <a:latin typeface="Arial" panose="020B0604020202020204" pitchFamily="34" charset="0"/>
                          <a:cs typeface="Arial" panose="020B0604020202020204" pitchFamily="34" charset="0"/>
                        </a:rPr>
                        <a:t>Chorionic gonadotrophin </a:t>
                      </a:r>
                    </a:p>
                    <a:p>
                      <a:r>
                        <a:rPr lang="en-GB" sz="1400" dirty="0" err="1">
                          <a:latin typeface="Arial" panose="020B0604020202020204" pitchFamily="34" charset="0"/>
                          <a:cs typeface="Arial" panose="020B0604020202020204" pitchFamily="34" charset="0"/>
                        </a:rPr>
                        <a:t>Somatropin</a:t>
                      </a:r>
                      <a:endParaRPr lang="en-GB" sz="1400" dirty="0">
                        <a:latin typeface="Arial" panose="020B0604020202020204" pitchFamily="34" charset="0"/>
                        <a:cs typeface="Arial" panose="020B0604020202020204" pitchFamily="34" charset="0"/>
                      </a:endParaRPr>
                    </a:p>
                  </a:txBody>
                  <a:tcPr marL="120051" marR="120051" marT="60026" marB="60026"/>
                </a:tc>
                <a:extLst>
                  <a:ext uri="{0D108BD9-81ED-4DB2-BD59-A6C34878D82A}">
                    <a16:rowId xmlns:a16="http://schemas.microsoft.com/office/drawing/2014/main" val="10005"/>
                  </a:ext>
                </a:extLst>
              </a:tr>
            </a:tbl>
          </a:graphicData>
        </a:graphic>
      </p:graphicFrame>
      <p:sp>
        <p:nvSpPr>
          <p:cNvPr id="7" name="TextBox 6">
            <a:extLst>
              <a:ext uri="{FF2B5EF4-FFF2-40B4-BE49-F238E27FC236}">
                <a16:creationId xmlns:a16="http://schemas.microsoft.com/office/drawing/2014/main" id="{D588EA33-45B6-7884-7D92-1626C9003551}"/>
              </a:ext>
            </a:extLst>
          </p:cNvPr>
          <p:cNvSpPr txBox="1"/>
          <p:nvPr/>
        </p:nvSpPr>
        <p:spPr>
          <a:xfrm>
            <a:off x="5604322" y="4419130"/>
            <a:ext cx="3284658" cy="1384995"/>
          </a:xfrm>
          <a:prstGeom prst="rect">
            <a:avLst/>
          </a:prstGeom>
          <a:solidFill>
            <a:schemeClr val="accent2">
              <a:lumMod val="60000"/>
              <a:lumOff val="40000"/>
            </a:schemeClr>
          </a:solidFill>
        </p:spPr>
        <p:txBody>
          <a:bodyPr wrap="square" rtlCol="0">
            <a:spAutoFit/>
          </a:bodyPr>
          <a:lstStyle/>
          <a:p>
            <a:r>
              <a:rPr lang="en-GB" sz="1400" dirty="0">
                <a:latin typeface="Arial" panose="020B0604020202020204" pitchFamily="34" charset="0"/>
                <a:cs typeface="Arial" panose="020B0604020202020204" pitchFamily="34" charset="0"/>
              </a:rPr>
              <a:t>In Barts Health:</a:t>
            </a:r>
          </a:p>
          <a:p>
            <a:r>
              <a:rPr lang="en-GB" sz="1400" dirty="0">
                <a:latin typeface="Arial" panose="020B0604020202020204" pitchFamily="34" charset="0"/>
                <a:cs typeface="Arial" panose="020B0604020202020204" pitchFamily="34" charset="0"/>
              </a:rPr>
              <a:t>Prescription Only Medicines with CD Schedule 2 Requirements:</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Mifepristone</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Misoprostol</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Strong potassium chloride solutions</a:t>
            </a:r>
          </a:p>
        </p:txBody>
      </p:sp>
      <p:sp>
        <p:nvSpPr>
          <p:cNvPr id="8" name="TextBox 7">
            <a:extLst>
              <a:ext uri="{FF2B5EF4-FFF2-40B4-BE49-F238E27FC236}">
                <a16:creationId xmlns:a16="http://schemas.microsoft.com/office/drawing/2014/main" id="{1D4B5743-2C32-1A0A-274D-C1F14478B2D3}"/>
              </a:ext>
            </a:extLst>
          </p:cNvPr>
          <p:cNvSpPr txBox="1"/>
          <p:nvPr/>
        </p:nvSpPr>
        <p:spPr>
          <a:xfrm>
            <a:off x="255020" y="5276929"/>
            <a:ext cx="4919146" cy="246221"/>
          </a:xfrm>
          <a:prstGeom prst="rect">
            <a:avLst/>
          </a:prstGeom>
        </p:spPr>
        <p:txBody>
          <a:bodyPr vert="horz" wrap="square" lIns="0" tIns="0" rIns="0" bIns="0" rtlCol="0">
            <a:spAutoFit/>
          </a:bodyPr>
          <a:lstStyle/>
          <a:p>
            <a:pPr fontAlgn="auto">
              <a:spcBef>
                <a:spcPts val="0"/>
              </a:spcBef>
              <a:spcAft>
                <a:spcPts val="0"/>
              </a:spcAft>
            </a:pPr>
            <a:r>
              <a:rPr lang="en-GB" sz="1600" b="1" dirty="0">
                <a:latin typeface="Arial" panose="020B0604020202020204" pitchFamily="34" charset="0"/>
                <a:cs typeface="Arial" panose="020B0604020202020204" pitchFamily="34" charset="0"/>
              </a:rPr>
              <a:t>*</a:t>
            </a:r>
            <a:r>
              <a:rPr lang="en-GB" sz="1200" b="1" dirty="0">
                <a:latin typeface="Arial" panose="020B0604020202020204" pitchFamily="34" charset="0"/>
                <a:cs typeface="Arial" panose="020B0604020202020204" pitchFamily="34" charset="0"/>
              </a:rPr>
              <a:t>Medicines with Schedule 2 requirements at Barts Health NHS Trust</a:t>
            </a:r>
          </a:p>
        </p:txBody>
      </p:sp>
    </p:spTree>
    <p:extLst>
      <p:ext uri="{BB962C8B-B14F-4D97-AF65-F5344CB8AC3E}">
        <p14:creationId xmlns:p14="http://schemas.microsoft.com/office/powerpoint/2010/main" val="162121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C9B4D6B-94EA-2346-A56D-E5E05C01E0FC}"/>
              </a:ext>
            </a:extLst>
          </p:cNvPr>
          <p:cNvSpPr>
            <a:spLocks noGrp="1"/>
          </p:cNvSpPr>
          <p:nvPr>
            <p:ph type="subTitle" idx="1"/>
          </p:nvPr>
        </p:nvSpPr>
        <p:spPr>
          <a:xfrm>
            <a:off x="635043" y="1247454"/>
            <a:ext cx="7880511" cy="461665"/>
          </a:xfrm>
        </p:spPr>
        <p:txBody>
          <a:bodyPr/>
          <a:lstStyle/>
          <a:p>
            <a:r>
              <a:rPr lang="en-GB" dirty="0">
                <a:ea typeface="+mj-lt"/>
                <a:cs typeface="+mj-lt"/>
              </a:rPr>
              <a:t>Controlled Drug Schedules</a:t>
            </a:r>
            <a:endParaRPr lang="en-US" dirty="0"/>
          </a:p>
        </p:txBody>
      </p:sp>
      <p:graphicFrame>
        <p:nvGraphicFramePr>
          <p:cNvPr id="6" name="Table 5">
            <a:extLst>
              <a:ext uri="{FF2B5EF4-FFF2-40B4-BE49-F238E27FC236}">
                <a16:creationId xmlns:a16="http://schemas.microsoft.com/office/drawing/2014/main" id="{DDEF3218-3572-9CCA-8766-C9B0A70404AA}"/>
              </a:ext>
            </a:extLst>
          </p:cNvPr>
          <p:cNvGraphicFramePr>
            <a:graphicFrameLocks noGrp="1"/>
          </p:cNvGraphicFramePr>
          <p:nvPr>
            <p:extLst>
              <p:ext uri="{D42A27DB-BD31-4B8C-83A1-F6EECF244321}">
                <p14:modId xmlns:p14="http://schemas.microsoft.com/office/powerpoint/2010/main" val="3307112359"/>
              </p:ext>
            </p:extLst>
          </p:nvPr>
        </p:nvGraphicFramePr>
        <p:xfrm>
          <a:off x="143508" y="2979997"/>
          <a:ext cx="8856984" cy="1122836"/>
        </p:xfrm>
        <a:graphic>
          <a:graphicData uri="http://schemas.openxmlformats.org/drawingml/2006/table">
            <a:tbl>
              <a:tblPr firstRow="1" bandRow="1">
                <a:tableStyleId>{00A15C55-8517-42AA-B614-E9B94910E393}</a:tableStyleId>
              </a:tblPr>
              <a:tblGrid>
                <a:gridCol w="1728192">
                  <a:extLst>
                    <a:ext uri="{9D8B030D-6E8A-4147-A177-3AD203B41FA5}">
                      <a16:colId xmlns:a16="http://schemas.microsoft.com/office/drawing/2014/main" val="20000"/>
                    </a:ext>
                  </a:extLst>
                </a:gridCol>
                <a:gridCol w="7128792">
                  <a:extLst>
                    <a:ext uri="{9D8B030D-6E8A-4147-A177-3AD203B41FA5}">
                      <a16:colId xmlns:a16="http://schemas.microsoft.com/office/drawing/2014/main" val="20001"/>
                    </a:ext>
                  </a:extLst>
                </a:gridCol>
              </a:tblGrid>
              <a:tr h="576064">
                <a:tc>
                  <a:txBody>
                    <a:bodyPr/>
                    <a:lstStyle/>
                    <a:p>
                      <a:r>
                        <a:rPr lang="en-GB" sz="1400" dirty="0">
                          <a:effectLst/>
                          <a:latin typeface="Arial" panose="020B0604020202020204" pitchFamily="34" charset="0"/>
                          <a:cs typeface="Arial" panose="020B0604020202020204" pitchFamily="34" charset="0"/>
                        </a:rPr>
                        <a:t>Schedules</a:t>
                      </a:r>
                    </a:p>
                    <a:p>
                      <a:r>
                        <a:rPr lang="en-GB" sz="1400" dirty="0">
                          <a:effectLst/>
                          <a:latin typeface="Arial" panose="020B0604020202020204" pitchFamily="34" charset="0"/>
                          <a:cs typeface="Arial" panose="020B0604020202020204" pitchFamily="34" charset="0"/>
                        </a:rPr>
                        <a:t>(MDR 2001)</a:t>
                      </a:r>
                      <a:endParaRPr lang="en-GB" sz="1400" dirty="0">
                        <a:latin typeface="Arial" panose="020B0604020202020204" pitchFamily="34" charset="0"/>
                        <a:cs typeface="Arial" panose="020B0604020202020204" pitchFamily="34" charset="0"/>
                      </a:endParaRPr>
                    </a:p>
                  </a:txBody>
                  <a:tcPr marL="120051" marR="120051" marT="60026" marB="60026"/>
                </a:tc>
                <a:tc>
                  <a:txBody>
                    <a:bodyPr/>
                    <a:lstStyle/>
                    <a:p>
                      <a:r>
                        <a:rPr lang="en-GB" sz="1400" dirty="0">
                          <a:latin typeface="Arial" panose="020B0604020202020204" pitchFamily="34" charset="0"/>
                          <a:cs typeface="Arial" panose="020B0604020202020204" pitchFamily="34" charset="0"/>
                        </a:rPr>
                        <a:t>Examples</a:t>
                      </a:r>
                      <a:r>
                        <a:rPr lang="en-GB" sz="1400" baseline="0" dirty="0">
                          <a:latin typeface="Arial" panose="020B0604020202020204" pitchFamily="34" charset="0"/>
                          <a:cs typeface="Arial" panose="020B0604020202020204" pitchFamily="34" charset="0"/>
                        </a:rPr>
                        <a:t> of drugs</a:t>
                      </a:r>
                      <a:endParaRPr lang="en-GB" sz="1400" dirty="0">
                        <a:latin typeface="Arial" panose="020B0604020202020204" pitchFamily="34" charset="0"/>
                        <a:cs typeface="Arial" panose="020B0604020202020204" pitchFamily="34" charset="0"/>
                      </a:endParaRPr>
                    </a:p>
                  </a:txBody>
                  <a:tcPr marL="120051" marR="120051" marT="60026" marB="60026"/>
                </a:tc>
                <a:extLst>
                  <a:ext uri="{0D108BD9-81ED-4DB2-BD59-A6C34878D82A}">
                    <a16:rowId xmlns:a16="http://schemas.microsoft.com/office/drawing/2014/main" val="10000"/>
                  </a:ext>
                </a:extLst>
              </a:tr>
              <a:tr h="486874">
                <a:tc>
                  <a:txBody>
                    <a:bodyPr/>
                    <a:lstStyle/>
                    <a:p>
                      <a:r>
                        <a:rPr lang="en-GB" sz="1600" dirty="0">
                          <a:latin typeface="Arial" panose="020B0604020202020204" pitchFamily="34" charset="0"/>
                          <a:cs typeface="Arial" panose="020B0604020202020204" pitchFamily="34" charset="0"/>
                        </a:rPr>
                        <a:t>Schedule</a:t>
                      </a:r>
                      <a:r>
                        <a:rPr lang="en-GB" sz="1600" baseline="0" dirty="0">
                          <a:latin typeface="Arial" panose="020B0604020202020204" pitchFamily="34" charset="0"/>
                          <a:cs typeface="Arial" panose="020B0604020202020204" pitchFamily="34" charset="0"/>
                        </a:rPr>
                        <a:t> 5</a:t>
                      </a:r>
                      <a:endParaRPr lang="en-GB" sz="1600" dirty="0">
                        <a:latin typeface="Arial" panose="020B0604020202020204" pitchFamily="34" charset="0"/>
                        <a:cs typeface="Arial" panose="020B0604020202020204" pitchFamily="34" charset="0"/>
                      </a:endParaRPr>
                    </a:p>
                  </a:txBody>
                  <a:tcPr marL="120051" marR="120051" marT="60026" marB="60026"/>
                </a:tc>
                <a:tc>
                  <a:txBody>
                    <a:bodyPr/>
                    <a:lstStyle/>
                    <a:p>
                      <a:r>
                        <a:rPr lang="en-GB" sz="1400" dirty="0" err="1">
                          <a:latin typeface="Arial"/>
                          <a:cs typeface="Arial"/>
                        </a:rPr>
                        <a:t>Oromorph</a:t>
                      </a:r>
                      <a:r>
                        <a:rPr lang="en-GB" sz="1400" dirty="0">
                          <a:latin typeface="Arial"/>
                          <a:cs typeface="Arial"/>
                        </a:rPr>
                        <a:t>* (Morphine Sulphate Oral Solution)</a:t>
                      </a:r>
                      <a:endParaRPr lang="en-GB" sz="1400" dirty="0">
                        <a:latin typeface="Arial" panose="020B0604020202020204" pitchFamily="34" charset="0"/>
                        <a:cs typeface="Arial" panose="020B0604020202020204" pitchFamily="34" charset="0"/>
                      </a:endParaRPr>
                    </a:p>
                    <a:p>
                      <a:r>
                        <a:rPr lang="en-GB" sz="1400" dirty="0" err="1">
                          <a:effectLst/>
                          <a:latin typeface="Arial" panose="020B0604020202020204" pitchFamily="34" charset="0"/>
                          <a:cs typeface="Arial" panose="020B0604020202020204" pitchFamily="34" charset="0"/>
                        </a:rPr>
                        <a:t>Epidyolex</a:t>
                      </a:r>
                      <a:endParaRPr lang="en-GB" sz="1400" b="0" dirty="0">
                        <a:latin typeface="Arial" panose="020B0604020202020204" pitchFamily="34" charset="0"/>
                        <a:cs typeface="Arial" panose="020B0604020202020204" pitchFamily="34" charset="0"/>
                      </a:endParaRPr>
                    </a:p>
                  </a:txBody>
                  <a:tcPr marL="120051" marR="120051" marT="60026" marB="60026"/>
                </a:tc>
                <a:extLst>
                  <a:ext uri="{0D108BD9-81ED-4DB2-BD59-A6C34878D82A}">
                    <a16:rowId xmlns:a16="http://schemas.microsoft.com/office/drawing/2014/main" val="10006"/>
                  </a:ext>
                </a:extLst>
              </a:tr>
            </a:tbl>
          </a:graphicData>
        </a:graphic>
      </p:graphicFrame>
      <p:sp>
        <p:nvSpPr>
          <p:cNvPr id="7" name="TextBox 6">
            <a:extLst>
              <a:ext uri="{FF2B5EF4-FFF2-40B4-BE49-F238E27FC236}">
                <a16:creationId xmlns:a16="http://schemas.microsoft.com/office/drawing/2014/main" id="{328F5132-D003-755B-1748-BF6CA65A1545}"/>
              </a:ext>
            </a:extLst>
          </p:cNvPr>
          <p:cNvSpPr txBox="1"/>
          <p:nvPr/>
        </p:nvSpPr>
        <p:spPr>
          <a:xfrm>
            <a:off x="266172" y="4206412"/>
            <a:ext cx="4919146" cy="246221"/>
          </a:xfrm>
          <a:prstGeom prst="rect">
            <a:avLst/>
          </a:prstGeom>
        </p:spPr>
        <p:txBody>
          <a:bodyPr vert="horz" wrap="square" lIns="0" tIns="0" rIns="0" bIns="0" rtlCol="0">
            <a:spAutoFit/>
          </a:bodyPr>
          <a:lstStyle/>
          <a:p>
            <a:pPr fontAlgn="auto">
              <a:spcBef>
                <a:spcPts val="0"/>
              </a:spcBef>
              <a:spcAft>
                <a:spcPts val="0"/>
              </a:spcAft>
            </a:pPr>
            <a:r>
              <a:rPr lang="en-GB" sz="1600" b="1" dirty="0">
                <a:latin typeface="Arial" panose="020B0604020202020204" pitchFamily="34" charset="0"/>
                <a:cs typeface="Arial" panose="020B0604020202020204" pitchFamily="34" charset="0"/>
              </a:rPr>
              <a:t>*</a:t>
            </a:r>
            <a:r>
              <a:rPr lang="en-GB" sz="1200" b="1" dirty="0">
                <a:latin typeface="Arial" panose="020B0604020202020204" pitchFamily="34" charset="0"/>
                <a:cs typeface="Arial" panose="020B0604020202020204" pitchFamily="34" charset="0"/>
              </a:rPr>
              <a:t>Medicines with Schedule 2 requirements at Barts Health NHS Trust</a:t>
            </a:r>
          </a:p>
        </p:txBody>
      </p:sp>
    </p:spTree>
    <p:extLst>
      <p:ext uri="{BB962C8B-B14F-4D97-AF65-F5344CB8AC3E}">
        <p14:creationId xmlns:p14="http://schemas.microsoft.com/office/powerpoint/2010/main" val="1648384340"/>
      </p:ext>
    </p:extLst>
  </p:cSld>
  <p:clrMapOvr>
    <a:masterClrMapping/>
  </p:clrMapOvr>
</p:sld>
</file>

<file path=ppt/theme/theme1.xml><?xml version="1.0" encoding="utf-8"?>
<a:theme xmlns:a="http://schemas.openxmlformats.org/drawingml/2006/main" name="1_BH_PowerPoint_Template_97_2003 v2">
  <a:themeElements>
    <a:clrScheme name="NHS BH">
      <a:dk1>
        <a:srgbClr val="000000"/>
      </a:dk1>
      <a:lt1>
        <a:srgbClr val="FFFFFF"/>
      </a:lt1>
      <a:dk2>
        <a:srgbClr val="003087"/>
      </a:dk2>
      <a:lt2>
        <a:srgbClr val="005EB8"/>
      </a:lt2>
      <a:accent1>
        <a:srgbClr val="00A9CE"/>
      </a:accent1>
      <a:accent2>
        <a:srgbClr val="78BE20"/>
      </a:accent2>
      <a:accent3>
        <a:srgbClr val="768692"/>
      </a:accent3>
      <a:accent4>
        <a:srgbClr val="330090"/>
      </a:accent4>
      <a:accent5>
        <a:srgbClr val="AE2473"/>
      </a:accent5>
      <a:accent6>
        <a:srgbClr val="8A1538"/>
      </a:accent6>
      <a:hlink>
        <a:srgbClr val="ED8B00"/>
      </a:hlink>
      <a:folHlink>
        <a:srgbClr val="ED8B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0" tIns="0" rIns="0" bIns="0"/>
      <a:lstStyle>
        <a:defPPr marL="0" marR="0" indent="0" algn="l" defTabSz="457200" rtl="0" eaLnBrk="1" fontAlgn="auto" latinLnBrk="0" hangingPunct="1">
          <a:lnSpc>
            <a:spcPct val="100000"/>
          </a:lnSpc>
          <a:spcBef>
            <a:spcPts val="0"/>
          </a:spcBef>
          <a:spcAft>
            <a:spcPts val="0"/>
          </a:spcAft>
          <a:buClrTx/>
          <a:buSzTx/>
          <a:buFont typeface="Arial"/>
          <a:buNone/>
          <a:tabLst/>
          <a:defRPr kumimoji="0" sz="2100" b="0" i="0" u="none" strike="noStrike" kern="1200" cap="none" spc="0" normalizeH="0" baseline="0" noProof="0" dirty="0" smtClean="0">
            <a:ln>
              <a:noFill/>
            </a:ln>
            <a:solidFill>
              <a:srgbClr val="000000"/>
            </a:solidFill>
            <a:effectLst/>
            <a:uLnTx/>
            <a:uFillTx/>
            <a:latin typeface="Arial"/>
            <a:ea typeface="+mn-ea"/>
            <a:cs typeface="+mn-cs"/>
          </a:defRPr>
        </a:defPPr>
      </a:lstStyle>
    </a:txDef>
  </a:objectDefaults>
  <a:extraClrSchemeLst/>
</a:theme>
</file>

<file path=ppt/theme/theme2.xml><?xml version="1.0" encoding="utf-8"?>
<a:theme xmlns:a="http://schemas.openxmlformats.org/drawingml/2006/main" name="5_BH_PowerPoint_Template_97_2003 v2">
  <a:themeElements>
    <a:clrScheme name="Custom 1">
      <a:dk1>
        <a:srgbClr val="000000"/>
      </a:dk1>
      <a:lt1>
        <a:srgbClr val="FFFFFF"/>
      </a:lt1>
      <a:dk2>
        <a:srgbClr val="001B76"/>
      </a:dk2>
      <a:lt2>
        <a:srgbClr val="005EB8"/>
      </a:lt2>
      <a:accent1>
        <a:srgbClr val="1398C5"/>
      </a:accent1>
      <a:accent2>
        <a:srgbClr val="64B704"/>
      </a:accent2>
      <a:accent3>
        <a:srgbClr val="139687"/>
      </a:accent3>
      <a:accent4>
        <a:srgbClr val="627380"/>
      </a:accent4>
      <a:accent5>
        <a:srgbClr val="250160"/>
      </a:accent5>
      <a:accent6>
        <a:srgbClr val="770129"/>
      </a:accent6>
      <a:hlink>
        <a:srgbClr val="E97807"/>
      </a:hlink>
      <a:folHlink>
        <a:srgbClr val="FAE00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0" tIns="0" rIns="0" bIns="0"/>
      <a:lstStyle>
        <a:defPPr marL="0" marR="0" indent="0" algn="l" defTabSz="457200" rtl="0" eaLnBrk="1" fontAlgn="auto" latinLnBrk="0" hangingPunct="1">
          <a:lnSpc>
            <a:spcPct val="100000"/>
          </a:lnSpc>
          <a:spcBef>
            <a:spcPts val="0"/>
          </a:spcBef>
          <a:spcAft>
            <a:spcPts val="0"/>
          </a:spcAft>
          <a:buClrTx/>
          <a:buSzTx/>
          <a:buFont typeface="Arial"/>
          <a:buNone/>
          <a:tabLst/>
          <a:defRPr kumimoji="0" sz="2100" b="0" i="0" u="none" strike="noStrike" kern="1200" cap="none" spc="0" normalizeH="0" baseline="0" noProof="0" dirty="0" smtClean="0">
            <a:ln>
              <a:noFill/>
            </a:ln>
            <a:solidFill>
              <a:srgbClr val="000000"/>
            </a:solidFill>
            <a:effectLst/>
            <a:uLnTx/>
            <a:uFillTx/>
            <a:latin typeface="Arial"/>
            <a:ea typeface="+mn-ea"/>
            <a:cs typeface="+mn-cs"/>
          </a:defRPr>
        </a:defPPr>
      </a:lstStyle>
    </a:txDef>
  </a:objectDefaults>
  <a:extraClrSchemeLst/>
</a:theme>
</file>

<file path=ppt/theme/theme3.xml><?xml version="1.0" encoding="utf-8"?>
<a:theme xmlns:a="http://schemas.openxmlformats.org/drawingml/2006/main" name="6_BH_PowerPoint_Template_skyline top">
  <a:themeElements>
    <a:clrScheme name="NHS BH">
      <a:dk1>
        <a:srgbClr val="000000"/>
      </a:dk1>
      <a:lt1>
        <a:srgbClr val="FFFFFF"/>
      </a:lt1>
      <a:dk2>
        <a:srgbClr val="003087"/>
      </a:dk2>
      <a:lt2>
        <a:srgbClr val="005EB8"/>
      </a:lt2>
      <a:accent1>
        <a:srgbClr val="00A9CE"/>
      </a:accent1>
      <a:accent2>
        <a:srgbClr val="78BE20"/>
      </a:accent2>
      <a:accent3>
        <a:srgbClr val="768692"/>
      </a:accent3>
      <a:accent4>
        <a:srgbClr val="330090"/>
      </a:accent4>
      <a:accent5>
        <a:srgbClr val="AE2473"/>
      </a:accent5>
      <a:accent6>
        <a:srgbClr val="8A1538"/>
      </a:accent6>
      <a:hlink>
        <a:srgbClr val="ED8B00"/>
      </a:hlink>
      <a:folHlink>
        <a:srgbClr val="ED8B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0" tIns="0" rIns="0" bIns="0"/>
      <a:lstStyle>
        <a:defPPr marL="0" marR="0" indent="0" algn="l" defTabSz="457200" rtl="0" eaLnBrk="1" fontAlgn="auto" latinLnBrk="0" hangingPunct="1">
          <a:lnSpc>
            <a:spcPct val="100000"/>
          </a:lnSpc>
          <a:spcBef>
            <a:spcPts val="0"/>
          </a:spcBef>
          <a:spcAft>
            <a:spcPts val="0"/>
          </a:spcAft>
          <a:buClrTx/>
          <a:buSzTx/>
          <a:buFont typeface="Arial"/>
          <a:buNone/>
          <a:tabLst/>
          <a:defRPr kumimoji="0" sz="2100" b="0" i="0" u="none" strike="noStrike" kern="1200" cap="none" spc="0" normalizeH="0" baseline="0" noProof="0" dirty="0" smtClean="0">
            <a:ln>
              <a:noFill/>
            </a:ln>
            <a:solidFill>
              <a:srgbClr val="000000"/>
            </a:solidFill>
            <a:effectLst/>
            <a:uLnTx/>
            <a:uFillTx/>
            <a:latin typeface="Arial"/>
            <a:ea typeface="+mn-ea"/>
            <a:cs typeface="+mn-cs"/>
          </a:defRPr>
        </a:defPPr>
      </a:lstStyle>
    </a:txDef>
  </a:objectDefaults>
  <a:extraClrSchemeLst/>
</a:theme>
</file>

<file path=ppt/theme/theme4.xml><?xml version="1.0" encoding="utf-8"?>
<a:theme xmlns:a="http://schemas.openxmlformats.org/drawingml/2006/main" name="4_BH_PowerPoint_Template_97_2003 v2">
  <a:themeElements>
    <a:clrScheme name="Custom 1">
      <a:dk1>
        <a:srgbClr val="000000"/>
      </a:dk1>
      <a:lt1>
        <a:srgbClr val="FFFFFF"/>
      </a:lt1>
      <a:dk2>
        <a:srgbClr val="001B76"/>
      </a:dk2>
      <a:lt2>
        <a:srgbClr val="005EB8"/>
      </a:lt2>
      <a:accent1>
        <a:srgbClr val="1398C5"/>
      </a:accent1>
      <a:accent2>
        <a:srgbClr val="64B704"/>
      </a:accent2>
      <a:accent3>
        <a:srgbClr val="139687"/>
      </a:accent3>
      <a:accent4>
        <a:srgbClr val="627380"/>
      </a:accent4>
      <a:accent5>
        <a:srgbClr val="250160"/>
      </a:accent5>
      <a:accent6>
        <a:srgbClr val="770129"/>
      </a:accent6>
      <a:hlink>
        <a:srgbClr val="E97807"/>
      </a:hlink>
      <a:folHlink>
        <a:srgbClr val="FAE00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0" tIns="0" rIns="0" bIns="0"/>
      <a:lstStyle>
        <a:defPPr marL="0" marR="0" indent="0" algn="l" defTabSz="457200" rtl="0" eaLnBrk="1" fontAlgn="auto" latinLnBrk="0" hangingPunct="1">
          <a:lnSpc>
            <a:spcPct val="100000"/>
          </a:lnSpc>
          <a:spcBef>
            <a:spcPts val="0"/>
          </a:spcBef>
          <a:spcAft>
            <a:spcPts val="0"/>
          </a:spcAft>
          <a:buClrTx/>
          <a:buSzTx/>
          <a:buFont typeface="Arial"/>
          <a:buNone/>
          <a:tabLst/>
          <a:defRPr kumimoji="0" sz="2100" b="0" i="0" u="none" strike="noStrike" kern="1200" cap="none" spc="0" normalizeH="0" baseline="0" noProof="0" dirty="0" smtClean="0">
            <a:ln>
              <a:noFill/>
            </a:ln>
            <a:solidFill>
              <a:srgbClr val="000000"/>
            </a:solidFill>
            <a:effectLst/>
            <a:uLnTx/>
            <a:uFillTx/>
            <a:latin typeface="Arial"/>
            <a:ea typeface="+mn-ea"/>
            <a:cs typeface="+mn-cs"/>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34d6f47-1b66-47f5-89f1-7e77814a5ecc">
      <Terms xmlns="http://schemas.microsoft.com/office/infopath/2007/PartnerControls"/>
    </lcf76f155ced4ddcb4097134ff3c332f>
    <TaxCatchAll xmlns="0eb92e3b-db87-41ef-b535-5ebe821d5c4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DDCEEF6D705BD48AA34BD3EF6EB5C1A" ma:contentTypeVersion="15" ma:contentTypeDescription="Create a new document." ma:contentTypeScope="" ma:versionID="89f95a7532da7f66aa5f091a1d1f6891">
  <xsd:schema xmlns:xsd="http://www.w3.org/2001/XMLSchema" xmlns:xs="http://www.w3.org/2001/XMLSchema" xmlns:p="http://schemas.microsoft.com/office/2006/metadata/properties" xmlns:ns2="634d6f47-1b66-47f5-89f1-7e77814a5ecc" xmlns:ns3="0eb92e3b-db87-41ef-b535-5ebe821d5c43" targetNamespace="http://schemas.microsoft.com/office/2006/metadata/properties" ma:root="true" ma:fieldsID="91ee7c379647b9ff45299e855ca79339" ns2:_="" ns3:_="">
    <xsd:import namespace="634d6f47-1b66-47f5-89f1-7e77814a5ecc"/>
    <xsd:import namespace="0eb92e3b-db87-41ef-b535-5ebe821d5c4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4d6f47-1b66-47f5-89f1-7e77814a5e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c18f9b8-5ae4-4f0b-a238-a922c51e2dda"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eb92e3b-db87-41ef-b535-5ebe821d5c4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e969891-c03a-4c16-8f7e-a1eeed106462}" ma:internalName="TaxCatchAll" ma:showField="CatchAllData" ma:web="0eb92e3b-db87-41ef-b535-5ebe821d5c4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256950B-3A31-4FA4-9507-C24346F7DA68}">
  <ds:schemaRefs>
    <ds:schemaRef ds:uri="56651f6d-55af-45ad-a28d-7932ff8d1939"/>
    <ds:schemaRef ds:uri="http://purl.org/dc/terms/"/>
    <ds:schemaRef ds:uri="http://purl.org/dc/dcmitype/"/>
    <ds:schemaRef ds:uri="http://schemas.microsoft.com/office/2006/metadata/properties"/>
    <ds:schemaRef ds:uri="http://schemas.openxmlformats.org/package/2006/metadata/core-properties"/>
    <ds:schemaRef ds:uri="http://schemas.microsoft.com/office/2006/documentManagement/types"/>
    <ds:schemaRef ds:uri="http://schemas.microsoft.com/office/infopath/2007/PartnerControls"/>
    <ds:schemaRef ds:uri="be5aa7e9-6cd1-41e9-a0af-734d665f44c4"/>
    <ds:schemaRef ds:uri="http://schemas.microsoft.com/sharepoint/v3"/>
    <ds:schemaRef ds:uri="http://www.w3.org/XML/1998/namespace"/>
    <ds:schemaRef ds:uri="http://purl.org/dc/elements/1.1/"/>
  </ds:schemaRefs>
</ds:datastoreItem>
</file>

<file path=customXml/itemProps2.xml><?xml version="1.0" encoding="utf-8"?>
<ds:datastoreItem xmlns:ds="http://schemas.openxmlformats.org/officeDocument/2006/customXml" ds:itemID="{A65A09DD-DDBB-4806-AEAE-962ABAD01D02}"/>
</file>

<file path=customXml/itemProps3.xml><?xml version="1.0" encoding="utf-8"?>
<ds:datastoreItem xmlns:ds="http://schemas.openxmlformats.org/officeDocument/2006/customXml" ds:itemID="{CA58B1C2-D13F-41DE-918A-7546983EAD7C}">
  <ds:schemaRefs>
    <ds:schemaRef ds:uri="http://schemas.microsoft.com/sharepoint/v3/contenttype/forms"/>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
  <TotalTime>4505</TotalTime>
  <Words>3076</Words>
  <Application>Microsoft Office PowerPoint</Application>
  <PresentationFormat>On-screen Show (4:3)</PresentationFormat>
  <Paragraphs>332</Paragraphs>
  <Slides>36</Slides>
  <Notes>29</Notes>
  <HiddenSlides>0</HiddenSlides>
  <MMClips>0</MMClips>
  <ScaleCrop>false</ScaleCrop>
  <HeadingPairs>
    <vt:vector size="4" baseType="variant">
      <vt:variant>
        <vt:lpstr>Theme</vt:lpstr>
      </vt:variant>
      <vt:variant>
        <vt:i4>4</vt:i4>
      </vt:variant>
      <vt:variant>
        <vt:lpstr>Slide Titles</vt:lpstr>
      </vt:variant>
      <vt:variant>
        <vt:i4>36</vt:i4>
      </vt:variant>
    </vt:vector>
  </HeadingPairs>
  <TitlesOfParts>
    <vt:vector size="40" baseType="lpstr">
      <vt:lpstr>1_BH_PowerPoint_Template_97_2003 v2</vt:lpstr>
      <vt:lpstr>5_BH_PowerPoint_Template_97_2003 v2</vt:lpstr>
      <vt:lpstr>6_BH_PowerPoint_Template_skyline top</vt:lpstr>
      <vt:lpstr>4_BH_PowerPoint_Template_97_2003 v2</vt:lpstr>
      <vt:lpstr>Practical Prescribing:</vt:lpstr>
      <vt:lpstr>Learning Objectives:</vt:lpstr>
      <vt:lpstr>Prescribing Controlled Drugs (CDs) in Hospital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Breakthrough Pain Questions</vt:lpstr>
      <vt:lpstr>Breakthrough Pain Answers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Palliative Pain</vt:lpstr>
      <vt:lpstr>PowerPoint Presentation</vt:lpstr>
      <vt:lpstr>PowerPoint Presentation</vt:lpstr>
      <vt:lpstr>Any Questions?</vt:lpstr>
    </vt:vector>
  </TitlesOfParts>
  <Company>The Barts and the London NHS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Sherlock Sarah</dc:creator>
  <cp:lastModifiedBy>FERNANDES, Emily (BARTS HEALTH NHS TRUST)</cp:lastModifiedBy>
  <cp:revision>209</cp:revision>
  <dcterms:created xsi:type="dcterms:W3CDTF">2012-09-28T10:28:18Z</dcterms:created>
  <dcterms:modified xsi:type="dcterms:W3CDTF">2024-08-20T15:46:54Z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0x0101009DDCEEF6D705BD48AA34BD3EF6EB5C1A</vt:lpwstr>
  </property>
  <property fmtid="{D5CDD505-2E9C-101B-9397-08002B2CF9AE}" pid="3" name="SubFunction">
    <vt:lpwstr/>
  </property>
  <property fmtid="{D5CDD505-2E9C-101B-9397-08002B2CF9AE}" pid="4" name="Function">
    <vt:lpwstr/>
  </property>
  <property fmtid="{D5CDD505-2E9C-101B-9397-08002B2CF9AE}" pid="5" name="Site">
    <vt:lpwstr/>
  </property>
  <property fmtid="{D5CDD505-2E9C-101B-9397-08002B2CF9AE}" pid="6" name="RecordType">
    <vt:lpwstr/>
  </property>
  <property fmtid="{D5CDD505-2E9C-101B-9397-08002B2CF9AE}" pid="7" name="MediaServiceImageTags">
    <vt:lpwstr/>
  </property>
</Properties>
</file>