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09" r:id="rId2"/>
    <p:sldId id="301" r:id="rId3"/>
    <p:sldId id="303" r:id="rId4"/>
    <p:sldId id="304" r:id="rId5"/>
    <p:sldId id="287" r:id="rId6"/>
    <p:sldId id="288" r:id="rId7"/>
    <p:sldId id="289" r:id="rId8"/>
    <p:sldId id="290" r:id="rId9"/>
    <p:sldId id="291" r:id="rId10"/>
    <p:sldId id="292" r:id="rId11"/>
    <p:sldId id="293" r:id="rId12"/>
    <p:sldId id="305" r:id="rId13"/>
    <p:sldId id="306" r:id="rId14"/>
  </p:sldIdLst>
  <p:sldSz cx="9144000" cy="6858000" type="screen4x3"/>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A961BA-8F2F-4F29-BFF2-D7628502C498}" v="849" dt="2025-04-04T11:17:49.0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74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rian Armstrong" userId="c482e835-026f-4802-95bd-4f2514ecf728" providerId="ADAL" clId="{CCA961BA-8F2F-4F29-BFF2-D7628502C498}"/>
    <pc:docChg chg="undo custSel addSld delSld modSld">
      <pc:chgData name="Adrian Armstrong" userId="c482e835-026f-4802-95bd-4f2514ecf728" providerId="ADAL" clId="{CCA961BA-8F2F-4F29-BFF2-D7628502C498}" dt="2025-04-04T14:00:35.775" v="932" actId="14100"/>
      <pc:docMkLst>
        <pc:docMk/>
      </pc:docMkLst>
      <pc:sldChg chg="del">
        <pc:chgData name="Adrian Armstrong" userId="c482e835-026f-4802-95bd-4f2514ecf728" providerId="ADAL" clId="{CCA961BA-8F2F-4F29-BFF2-D7628502C498}" dt="2025-04-04T10:57:10.187" v="1" actId="47"/>
        <pc:sldMkLst>
          <pc:docMk/>
          <pc:sldMk cId="3698727878" sldId="256"/>
        </pc:sldMkLst>
      </pc:sldChg>
      <pc:sldChg chg="del">
        <pc:chgData name="Adrian Armstrong" userId="c482e835-026f-4802-95bd-4f2514ecf728" providerId="ADAL" clId="{CCA961BA-8F2F-4F29-BFF2-D7628502C498}" dt="2025-04-04T10:57:22.320" v="40" actId="47"/>
        <pc:sldMkLst>
          <pc:docMk/>
          <pc:sldMk cId="335367436" sldId="276"/>
        </pc:sldMkLst>
      </pc:sldChg>
      <pc:sldChg chg="del">
        <pc:chgData name="Adrian Armstrong" userId="c482e835-026f-4802-95bd-4f2514ecf728" providerId="ADAL" clId="{CCA961BA-8F2F-4F29-BFF2-D7628502C498}" dt="2025-04-04T10:57:24.108" v="42" actId="47"/>
        <pc:sldMkLst>
          <pc:docMk/>
          <pc:sldMk cId="1775647412" sldId="282"/>
        </pc:sldMkLst>
      </pc:sldChg>
      <pc:sldChg chg="del">
        <pc:chgData name="Adrian Armstrong" userId="c482e835-026f-4802-95bd-4f2514ecf728" providerId="ADAL" clId="{CCA961BA-8F2F-4F29-BFF2-D7628502C498}" dt="2025-04-04T10:57:23.398" v="41" actId="47"/>
        <pc:sldMkLst>
          <pc:docMk/>
          <pc:sldMk cId="4179356247" sldId="283"/>
        </pc:sldMkLst>
      </pc:sldChg>
      <pc:sldChg chg="modSp mod modAnim">
        <pc:chgData name="Adrian Armstrong" userId="c482e835-026f-4802-95bd-4f2514ecf728" providerId="ADAL" clId="{CCA961BA-8F2F-4F29-BFF2-D7628502C498}" dt="2025-04-04T13:59:27.473" v="924" actId="14100"/>
        <pc:sldMkLst>
          <pc:docMk/>
          <pc:sldMk cId="362826277" sldId="288"/>
        </pc:sldMkLst>
        <pc:spChg chg="mod">
          <ac:chgData name="Adrian Armstrong" userId="c482e835-026f-4802-95bd-4f2514ecf728" providerId="ADAL" clId="{CCA961BA-8F2F-4F29-BFF2-D7628502C498}" dt="2025-04-04T13:59:27.473" v="924" actId="14100"/>
          <ac:spMkLst>
            <pc:docMk/>
            <pc:sldMk cId="362826277" sldId="288"/>
            <ac:spMk id="2" creationId="{00000000-0000-0000-0000-000000000000}"/>
          </ac:spMkLst>
        </pc:spChg>
        <pc:spChg chg="mod">
          <ac:chgData name="Adrian Armstrong" userId="c482e835-026f-4802-95bd-4f2514ecf728" providerId="ADAL" clId="{CCA961BA-8F2F-4F29-BFF2-D7628502C498}" dt="2025-04-04T11:03:19.186" v="150" actId="20577"/>
          <ac:spMkLst>
            <pc:docMk/>
            <pc:sldMk cId="362826277" sldId="288"/>
            <ac:spMk id="3" creationId="{00000000-0000-0000-0000-000000000000}"/>
          </ac:spMkLst>
        </pc:spChg>
      </pc:sldChg>
      <pc:sldChg chg="modSp mod">
        <pc:chgData name="Adrian Armstrong" userId="c482e835-026f-4802-95bd-4f2514ecf728" providerId="ADAL" clId="{CCA961BA-8F2F-4F29-BFF2-D7628502C498}" dt="2025-04-04T13:59:32.319" v="925" actId="14100"/>
        <pc:sldMkLst>
          <pc:docMk/>
          <pc:sldMk cId="1231979307" sldId="289"/>
        </pc:sldMkLst>
        <pc:spChg chg="mod">
          <ac:chgData name="Adrian Armstrong" userId="c482e835-026f-4802-95bd-4f2514ecf728" providerId="ADAL" clId="{CCA961BA-8F2F-4F29-BFF2-D7628502C498}" dt="2025-04-04T13:59:32.319" v="925" actId="14100"/>
          <ac:spMkLst>
            <pc:docMk/>
            <pc:sldMk cId="1231979307" sldId="289"/>
            <ac:spMk id="2" creationId="{00000000-0000-0000-0000-000000000000}"/>
          </ac:spMkLst>
        </pc:spChg>
      </pc:sldChg>
      <pc:sldChg chg="modSp mod">
        <pc:chgData name="Adrian Armstrong" userId="c482e835-026f-4802-95bd-4f2514ecf728" providerId="ADAL" clId="{CCA961BA-8F2F-4F29-BFF2-D7628502C498}" dt="2025-04-04T13:59:43.836" v="927" actId="14100"/>
        <pc:sldMkLst>
          <pc:docMk/>
          <pc:sldMk cId="3647425794" sldId="290"/>
        </pc:sldMkLst>
        <pc:spChg chg="mod">
          <ac:chgData name="Adrian Armstrong" userId="c482e835-026f-4802-95bd-4f2514ecf728" providerId="ADAL" clId="{CCA961BA-8F2F-4F29-BFF2-D7628502C498}" dt="2025-04-04T13:59:43.836" v="927" actId="14100"/>
          <ac:spMkLst>
            <pc:docMk/>
            <pc:sldMk cId="3647425794" sldId="290"/>
            <ac:spMk id="2" creationId="{00000000-0000-0000-0000-000000000000}"/>
          </ac:spMkLst>
        </pc:spChg>
      </pc:sldChg>
      <pc:sldChg chg="modSp mod">
        <pc:chgData name="Adrian Armstrong" userId="c482e835-026f-4802-95bd-4f2514ecf728" providerId="ADAL" clId="{CCA961BA-8F2F-4F29-BFF2-D7628502C498}" dt="2025-04-04T13:59:58.008" v="929" actId="14100"/>
        <pc:sldMkLst>
          <pc:docMk/>
          <pc:sldMk cId="2113579237" sldId="292"/>
        </pc:sldMkLst>
        <pc:spChg chg="mod">
          <ac:chgData name="Adrian Armstrong" userId="c482e835-026f-4802-95bd-4f2514ecf728" providerId="ADAL" clId="{CCA961BA-8F2F-4F29-BFF2-D7628502C498}" dt="2025-04-04T13:59:58.008" v="929" actId="14100"/>
          <ac:spMkLst>
            <pc:docMk/>
            <pc:sldMk cId="2113579237" sldId="292"/>
            <ac:spMk id="2" creationId="{00000000-0000-0000-0000-000000000000}"/>
          </ac:spMkLst>
        </pc:spChg>
      </pc:sldChg>
      <pc:sldChg chg="modSp mod">
        <pc:chgData name="Adrian Armstrong" userId="c482e835-026f-4802-95bd-4f2514ecf728" providerId="ADAL" clId="{CCA961BA-8F2F-4F29-BFF2-D7628502C498}" dt="2025-04-04T11:17:49.075" v="918" actId="20577"/>
        <pc:sldMkLst>
          <pc:docMk/>
          <pc:sldMk cId="2023896709" sldId="293"/>
        </pc:sldMkLst>
        <pc:spChg chg="mod">
          <ac:chgData name="Adrian Armstrong" userId="c482e835-026f-4802-95bd-4f2514ecf728" providerId="ADAL" clId="{CCA961BA-8F2F-4F29-BFF2-D7628502C498}" dt="2025-04-04T11:17:49.075" v="918" actId="20577"/>
          <ac:spMkLst>
            <pc:docMk/>
            <pc:sldMk cId="2023896709" sldId="293"/>
            <ac:spMk id="2" creationId="{00000000-0000-0000-0000-000000000000}"/>
          </ac:spMkLst>
        </pc:spChg>
        <pc:spChg chg="mod">
          <ac:chgData name="Adrian Armstrong" userId="c482e835-026f-4802-95bd-4f2514ecf728" providerId="ADAL" clId="{CCA961BA-8F2F-4F29-BFF2-D7628502C498}" dt="2025-04-04T11:11:37.183" v="617" actId="20577"/>
          <ac:spMkLst>
            <pc:docMk/>
            <pc:sldMk cId="2023896709" sldId="293"/>
            <ac:spMk id="3" creationId="{00000000-0000-0000-0000-000000000000}"/>
          </ac:spMkLst>
        </pc:spChg>
      </pc:sldChg>
      <pc:sldChg chg="del">
        <pc:chgData name="Adrian Armstrong" userId="c482e835-026f-4802-95bd-4f2514ecf728" providerId="ADAL" clId="{CCA961BA-8F2F-4F29-BFF2-D7628502C498}" dt="2025-04-04T11:15:00.770" v="780" actId="47"/>
        <pc:sldMkLst>
          <pc:docMk/>
          <pc:sldMk cId="873116292" sldId="295"/>
        </pc:sldMkLst>
      </pc:sldChg>
      <pc:sldChg chg="del">
        <pc:chgData name="Adrian Armstrong" userId="c482e835-026f-4802-95bd-4f2514ecf728" providerId="ADAL" clId="{CCA961BA-8F2F-4F29-BFF2-D7628502C498}" dt="2025-04-04T10:57:24.760" v="43" actId="47"/>
        <pc:sldMkLst>
          <pc:docMk/>
          <pc:sldMk cId="2624628531" sldId="297"/>
        </pc:sldMkLst>
      </pc:sldChg>
      <pc:sldChg chg="del">
        <pc:chgData name="Adrian Armstrong" userId="c482e835-026f-4802-95bd-4f2514ecf728" providerId="ADAL" clId="{CCA961BA-8F2F-4F29-BFF2-D7628502C498}" dt="2025-04-04T10:57:25.355" v="44" actId="47"/>
        <pc:sldMkLst>
          <pc:docMk/>
          <pc:sldMk cId="2376227551" sldId="298"/>
        </pc:sldMkLst>
      </pc:sldChg>
      <pc:sldChg chg="del">
        <pc:chgData name="Adrian Armstrong" userId="c482e835-026f-4802-95bd-4f2514ecf728" providerId="ADAL" clId="{CCA961BA-8F2F-4F29-BFF2-D7628502C498}" dt="2025-04-04T10:57:25.970" v="45" actId="47"/>
        <pc:sldMkLst>
          <pc:docMk/>
          <pc:sldMk cId="1875649842" sldId="299"/>
        </pc:sldMkLst>
      </pc:sldChg>
      <pc:sldChg chg="del">
        <pc:chgData name="Adrian Armstrong" userId="c482e835-026f-4802-95bd-4f2514ecf728" providerId="ADAL" clId="{CCA961BA-8F2F-4F29-BFF2-D7628502C498}" dt="2025-04-04T10:57:26.791" v="46" actId="47"/>
        <pc:sldMkLst>
          <pc:docMk/>
          <pc:sldMk cId="370085388" sldId="300"/>
        </pc:sldMkLst>
      </pc:sldChg>
      <pc:sldChg chg="modSp mod modAnim">
        <pc:chgData name="Adrian Armstrong" userId="c482e835-026f-4802-95bd-4f2514ecf728" providerId="ADAL" clId="{CCA961BA-8F2F-4F29-BFF2-D7628502C498}" dt="2025-04-04T13:58:50.045" v="920" actId="14100"/>
        <pc:sldMkLst>
          <pc:docMk/>
          <pc:sldMk cId="517314043" sldId="301"/>
        </pc:sldMkLst>
        <pc:spChg chg="mod">
          <ac:chgData name="Adrian Armstrong" userId="c482e835-026f-4802-95bd-4f2514ecf728" providerId="ADAL" clId="{CCA961BA-8F2F-4F29-BFF2-D7628502C498}" dt="2025-04-04T13:58:50.045" v="920" actId="14100"/>
          <ac:spMkLst>
            <pc:docMk/>
            <pc:sldMk cId="517314043" sldId="301"/>
            <ac:spMk id="2" creationId="{00000000-0000-0000-0000-000000000000}"/>
          </ac:spMkLst>
        </pc:spChg>
        <pc:spChg chg="mod">
          <ac:chgData name="Adrian Armstrong" userId="c482e835-026f-4802-95bd-4f2514ecf728" providerId="ADAL" clId="{CCA961BA-8F2F-4F29-BFF2-D7628502C498}" dt="2025-04-04T13:58:43.110" v="919" actId="14100"/>
          <ac:spMkLst>
            <pc:docMk/>
            <pc:sldMk cId="517314043" sldId="301"/>
            <ac:spMk id="3" creationId="{00000000-0000-0000-0000-000000000000}"/>
          </ac:spMkLst>
        </pc:spChg>
      </pc:sldChg>
      <pc:sldChg chg="modSp del mod">
        <pc:chgData name="Adrian Armstrong" userId="c482e835-026f-4802-95bd-4f2514ecf728" providerId="ADAL" clId="{CCA961BA-8F2F-4F29-BFF2-D7628502C498}" dt="2025-04-04T10:58:20.744" v="50" actId="2696"/>
        <pc:sldMkLst>
          <pc:docMk/>
          <pc:sldMk cId="3785136299" sldId="302"/>
        </pc:sldMkLst>
        <pc:spChg chg="mod">
          <ac:chgData name="Adrian Armstrong" userId="c482e835-026f-4802-95bd-4f2514ecf728" providerId="ADAL" clId="{CCA961BA-8F2F-4F29-BFF2-D7628502C498}" dt="2025-04-04T10:58:08.579" v="49" actId="14100"/>
          <ac:spMkLst>
            <pc:docMk/>
            <pc:sldMk cId="3785136299" sldId="302"/>
            <ac:spMk id="3" creationId="{00000000-0000-0000-0000-000000000000}"/>
          </ac:spMkLst>
        </pc:spChg>
      </pc:sldChg>
      <pc:sldChg chg="modSp mod modAnim">
        <pc:chgData name="Adrian Armstrong" userId="c482e835-026f-4802-95bd-4f2514ecf728" providerId="ADAL" clId="{CCA961BA-8F2F-4F29-BFF2-D7628502C498}" dt="2025-04-04T13:59:00.588" v="923" actId="27636"/>
        <pc:sldMkLst>
          <pc:docMk/>
          <pc:sldMk cId="688336291" sldId="303"/>
        </pc:sldMkLst>
        <pc:spChg chg="mod">
          <ac:chgData name="Adrian Armstrong" userId="c482e835-026f-4802-95bd-4f2514ecf728" providerId="ADAL" clId="{CCA961BA-8F2F-4F29-BFF2-D7628502C498}" dt="2025-04-04T13:59:00.588" v="923" actId="27636"/>
          <ac:spMkLst>
            <pc:docMk/>
            <pc:sldMk cId="688336291" sldId="303"/>
            <ac:spMk id="2" creationId="{00000000-0000-0000-0000-000000000000}"/>
          </ac:spMkLst>
        </pc:spChg>
        <pc:spChg chg="mod">
          <ac:chgData name="Adrian Armstrong" userId="c482e835-026f-4802-95bd-4f2514ecf728" providerId="ADAL" clId="{CCA961BA-8F2F-4F29-BFF2-D7628502C498}" dt="2025-04-04T13:58:56.945" v="921" actId="14100"/>
          <ac:spMkLst>
            <pc:docMk/>
            <pc:sldMk cId="688336291" sldId="303"/>
            <ac:spMk id="3" creationId="{00000000-0000-0000-0000-000000000000}"/>
          </ac:spMkLst>
        </pc:spChg>
      </pc:sldChg>
      <pc:sldChg chg="modSp mod">
        <pc:chgData name="Adrian Armstrong" userId="c482e835-026f-4802-95bd-4f2514ecf728" providerId="ADAL" clId="{CCA961BA-8F2F-4F29-BFF2-D7628502C498}" dt="2025-04-04T11:00:59.360" v="64" actId="14100"/>
        <pc:sldMkLst>
          <pc:docMk/>
          <pc:sldMk cId="3046083996" sldId="304"/>
        </pc:sldMkLst>
        <pc:spChg chg="mod">
          <ac:chgData name="Adrian Armstrong" userId="c482e835-026f-4802-95bd-4f2514ecf728" providerId="ADAL" clId="{CCA961BA-8F2F-4F29-BFF2-D7628502C498}" dt="2025-04-04T11:00:59.360" v="64" actId="14100"/>
          <ac:spMkLst>
            <pc:docMk/>
            <pc:sldMk cId="3046083996" sldId="304"/>
            <ac:spMk id="2" creationId="{00000000-0000-0000-0000-000000000000}"/>
          </ac:spMkLst>
        </pc:spChg>
      </pc:sldChg>
      <pc:sldChg chg="modSp mod modAnim">
        <pc:chgData name="Adrian Armstrong" userId="c482e835-026f-4802-95bd-4f2514ecf728" providerId="ADAL" clId="{CCA961BA-8F2F-4F29-BFF2-D7628502C498}" dt="2025-04-04T14:00:31.047" v="931" actId="14100"/>
        <pc:sldMkLst>
          <pc:docMk/>
          <pc:sldMk cId="3402880527" sldId="305"/>
        </pc:sldMkLst>
        <pc:spChg chg="mod">
          <ac:chgData name="Adrian Armstrong" userId="c482e835-026f-4802-95bd-4f2514ecf728" providerId="ADAL" clId="{CCA961BA-8F2F-4F29-BFF2-D7628502C498}" dt="2025-04-04T14:00:31.047" v="931" actId="14100"/>
          <ac:spMkLst>
            <pc:docMk/>
            <pc:sldMk cId="3402880527" sldId="305"/>
            <ac:spMk id="2" creationId="{00000000-0000-0000-0000-000000000000}"/>
          </ac:spMkLst>
        </pc:spChg>
        <pc:spChg chg="mod">
          <ac:chgData name="Adrian Armstrong" userId="c482e835-026f-4802-95bd-4f2514ecf728" providerId="ADAL" clId="{CCA961BA-8F2F-4F29-BFF2-D7628502C498}" dt="2025-04-04T11:12:28.023" v="697" actId="14100"/>
          <ac:spMkLst>
            <pc:docMk/>
            <pc:sldMk cId="3402880527" sldId="305"/>
            <ac:spMk id="3" creationId="{00000000-0000-0000-0000-000000000000}"/>
          </ac:spMkLst>
        </pc:spChg>
      </pc:sldChg>
      <pc:sldChg chg="modSp mod">
        <pc:chgData name="Adrian Armstrong" userId="c482e835-026f-4802-95bd-4f2514ecf728" providerId="ADAL" clId="{CCA961BA-8F2F-4F29-BFF2-D7628502C498}" dt="2025-04-04T14:00:35.775" v="932" actId="14100"/>
        <pc:sldMkLst>
          <pc:docMk/>
          <pc:sldMk cId="3402290112" sldId="306"/>
        </pc:sldMkLst>
        <pc:spChg chg="mod">
          <ac:chgData name="Adrian Armstrong" userId="c482e835-026f-4802-95bd-4f2514ecf728" providerId="ADAL" clId="{CCA961BA-8F2F-4F29-BFF2-D7628502C498}" dt="2025-04-04T14:00:35.775" v="932" actId="14100"/>
          <ac:spMkLst>
            <pc:docMk/>
            <pc:sldMk cId="3402290112" sldId="306"/>
            <ac:spMk id="2" creationId="{00000000-0000-0000-0000-000000000000}"/>
          </ac:spMkLst>
        </pc:spChg>
        <pc:spChg chg="mod">
          <ac:chgData name="Adrian Armstrong" userId="c482e835-026f-4802-95bd-4f2514ecf728" providerId="ADAL" clId="{CCA961BA-8F2F-4F29-BFF2-D7628502C498}" dt="2025-04-04T11:15:36.248" v="863" actId="20577"/>
          <ac:spMkLst>
            <pc:docMk/>
            <pc:sldMk cId="3402290112" sldId="306"/>
            <ac:spMk id="3" creationId="{00000000-0000-0000-0000-000000000000}"/>
          </ac:spMkLst>
        </pc:spChg>
      </pc:sldChg>
      <pc:sldChg chg="del">
        <pc:chgData name="Adrian Armstrong" userId="c482e835-026f-4802-95bd-4f2514ecf728" providerId="ADAL" clId="{CCA961BA-8F2F-4F29-BFF2-D7628502C498}" dt="2025-04-04T11:15:02.246" v="781" actId="47"/>
        <pc:sldMkLst>
          <pc:docMk/>
          <pc:sldMk cId="2430517763" sldId="307"/>
        </pc:sldMkLst>
      </pc:sldChg>
      <pc:sldChg chg="del">
        <pc:chgData name="Adrian Armstrong" userId="c482e835-026f-4802-95bd-4f2514ecf728" providerId="ADAL" clId="{CCA961BA-8F2F-4F29-BFF2-D7628502C498}" dt="2025-04-04T11:15:03.214" v="782" actId="47"/>
        <pc:sldMkLst>
          <pc:docMk/>
          <pc:sldMk cId="2426779421" sldId="308"/>
        </pc:sldMkLst>
      </pc:sldChg>
      <pc:sldChg chg="modSp add mod">
        <pc:chgData name="Adrian Armstrong" userId="c482e835-026f-4802-95bd-4f2514ecf728" providerId="ADAL" clId="{CCA961BA-8F2F-4F29-BFF2-D7628502C498}" dt="2025-04-04T10:57:18.958" v="39" actId="20577"/>
        <pc:sldMkLst>
          <pc:docMk/>
          <pc:sldMk cId="328335524" sldId="309"/>
        </pc:sldMkLst>
        <pc:spChg chg="mod">
          <ac:chgData name="Adrian Armstrong" userId="c482e835-026f-4802-95bd-4f2514ecf728" providerId="ADAL" clId="{CCA961BA-8F2F-4F29-BFF2-D7628502C498}" dt="2025-04-04T10:57:18.958" v="39" actId="20577"/>
          <ac:spMkLst>
            <pc:docMk/>
            <pc:sldMk cId="328335524" sldId="309"/>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7C4D1BB4-E7CE-46FD-ABE2-1B4D21C75E21}" type="datetimeFigureOut">
              <a:rPr lang="en-GB" smtClean="0"/>
              <a:t>04/04/2025</a:t>
            </a:fld>
            <a:endParaRPr lang="en-GB"/>
          </a:p>
        </p:txBody>
      </p:sp>
      <p:sp>
        <p:nvSpPr>
          <p:cNvPr id="4" name="Footer Placeholder 3"/>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02757FBD-A4AD-4A64-B302-FC3B6E0E7B09}" type="slidenum">
              <a:rPr lang="en-GB" smtClean="0"/>
              <a:t>‹#›</a:t>
            </a:fld>
            <a:endParaRPr lang="en-GB"/>
          </a:p>
        </p:txBody>
      </p:sp>
    </p:spTree>
    <p:extLst>
      <p:ext uri="{BB962C8B-B14F-4D97-AF65-F5344CB8AC3E}">
        <p14:creationId xmlns:p14="http://schemas.microsoft.com/office/powerpoint/2010/main" val="128054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973F14E0-27C9-40DF-B4A3-80854D8B8386}" type="datetimeFigureOut">
              <a:rPr lang="en-GB" smtClean="0"/>
              <a:t>04/04/2025</a:t>
            </a:fld>
            <a:endParaRPr lang="en-GB"/>
          </a:p>
        </p:txBody>
      </p:sp>
      <p:sp>
        <p:nvSpPr>
          <p:cNvPr id="4" name="Slide Image Placeholder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24400"/>
            <a:ext cx="5486400" cy="44767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8800"/>
            <a:ext cx="29718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8800"/>
            <a:ext cx="2971800" cy="496888"/>
          </a:xfrm>
          <a:prstGeom prst="rect">
            <a:avLst/>
          </a:prstGeom>
        </p:spPr>
        <p:txBody>
          <a:bodyPr vert="horz" lIns="91440" tIns="45720" rIns="91440" bIns="45720" rtlCol="0" anchor="b"/>
          <a:lstStyle>
            <a:lvl1pPr algn="r">
              <a:defRPr sz="1200"/>
            </a:lvl1pPr>
          </a:lstStyle>
          <a:p>
            <a:fld id="{7F97FFF7-DB1C-43FE-919D-DFC789E93BD8}" type="slidenum">
              <a:rPr lang="en-GB" smtClean="0"/>
              <a:t>‹#›</a:t>
            </a:fld>
            <a:endParaRPr lang="en-GB"/>
          </a:p>
        </p:txBody>
      </p:sp>
    </p:spTree>
    <p:extLst>
      <p:ext uri="{BB962C8B-B14F-4D97-AF65-F5344CB8AC3E}">
        <p14:creationId xmlns:p14="http://schemas.microsoft.com/office/powerpoint/2010/main" val="278438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47B49AA-9584-4856-9522-DAA8FB151FCC}" type="datetimeFigureOut">
              <a:rPr lang="en-GB" smtClean="0"/>
              <a:t>04/04/2025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5993F8-038B-4DC3-BEB5-BD3706C45960}" type="slidenum">
              <a:rPr lang="en-GB" smtClean="0"/>
              <a:t>‹#›</a:t>
            </a:fld>
            <a:endParaRPr lang="en-GB"/>
          </a:p>
        </p:txBody>
      </p:sp>
    </p:spTree>
    <p:extLst>
      <p:ext uri="{BB962C8B-B14F-4D97-AF65-F5344CB8AC3E}">
        <p14:creationId xmlns:p14="http://schemas.microsoft.com/office/powerpoint/2010/main" val="641455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47B49AA-9584-4856-9522-DAA8FB151FCC}" type="datetimeFigureOut">
              <a:rPr lang="en-GB" smtClean="0"/>
              <a:t>04/04/2025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5993F8-038B-4DC3-BEB5-BD3706C45960}" type="slidenum">
              <a:rPr lang="en-GB" smtClean="0"/>
              <a:t>‹#›</a:t>
            </a:fld>
            <a:endParaRPr lang="en-GB"/>
          </a:p>
        </p:txBody>
      </p:sp>
    </p:spTree>
    <p:extLst>
      <p:ext uri="{BB962C8B-B14F-4D97-AF65-F5344CB8AC3E}">
        <p14:creationId xmlns:p14="http://schemas.microsoft.com/office/powerpoint/2010/main" val="3139392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47B49AA-9584-4856-9522-DAA8FB151FCC}" type="datetimeFigureOut">
              <a:rPr lang="en-GB" smtClean="0"/>
              <a:t>04/04/2025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5993F8-038B-4DC3-BEB5-BD3706C45960}" type="slidenum">
              <a:rPr lang="en-GB" smtClean="0"/>
              <a:t>‹#›</a:t>
            </a:fld>
            <a:endParaRPr lang="en-GB"/>
          </a:p>
        </p:txBody>
      </p:sp>
    </p:spTree>
    <p:extLst>
      <p:ext uri="{BB962C8B-B14F-4D97-AF65-F5344CB8AC3E}">
        <p14:creationId xmlns:p14="http://schemas.microsoft.com/office/powerpoint/2010/main" val="4222494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47B49AA-9584-4856-9522-DAA8FB151FCC}" type="datetimeFigureOut">
              <a:rPr lang="en-GB" smtClean="0"/>
              <a:t>04/04/2025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5993F8-038B-4DC3-BEB5-BD3706C45960}" type="slidenum">
              <a:rPr lang="en-GB" smtClean="0"/>
              <a:t>‹#›</a:t>
            </a:fld>
            <a:endParaRPr lang="en-GB"/>
          </a:p>
        </p:txBody>
      </p:sp>
    </p:spTree>
    <p:extLst>
      <p:ext uri="{BB962C8B-B14F-4D97-AF65-F5344CB8AC3E}">
        <p14:creationId xmlns:p14="http://schemas.microsoft.com/office/powerpoint/2010/main" val="455708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7B49AA-9584-4856-9522-DAA8FB151FCC}" type="datetimeFigureOut">
              <a:rPr lang="en-GB" smtClean="0"/>
              <a:t>04/04/2025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5993F8-038B-4DC3-BEB5-BD3706C45960}" type="slidenum">
              <a:rPr lang="en-GB" smtClean="0"/>
              <a:t>‹#›</a:t>
            </a:fld>
            <a:endParaRPr lang="en-GB"/>
          </a:p>
        </p:txBody>
      </p:sp>
    </p:spTree>
    <p:extLst>
      <p:ext uri="{BB962C8B-B14F-4D97-AF65-F5344CB8AC3E}">
        <p14:creationId xmlns:p14="http://schemas.microsoft.com/office/powerpoint/2010/main" val="308626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47B49AA-9584-4856-9522-DAA8FB151FCC}" type="datetimeFigureOut">
              <a:rPr lang="en-GB" smtClean="0"/>
              <a:t>04/04/2025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5993F8-038B-4DC3-BEB5-BD3706C45960}" type="slidenum">
              <a:rPr lang="en-GB" smtClean="0"/>
              <a:t>‹#›</a:t>
            </a:fld>
            <a:endParaRPr lang="en-GB"/>
          </a:p>
        </p:txBody>
      </p:sp>
    </p:spTree>
    <p:extLst>
      <p:ext uri="{BB962C8B-B14F-4D97-AF65-F5344CB8AC3E}">
        <p14:creationId xmlns:p14="http://schemas.microsoft.com/office/powerpoint/2010/main" val="1334728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47B49AA-9584-4856-9522-DAA8FB151FCC}" type="datetimeFigureOut">
              <a:rPr lang="en-GB" smtClean="0"/>
              <a:t>04/04/2025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5993F8-038B-4DC3-BEB5-BD3706C45960}" type="slidenum">
              <a:rPr lang="en-GB" smtClean="0"/>
              <a:t>‹#›</a:t>
            </a:fld>
            <a:endParaRPr lang="en-GB"/>
          </a:p>
        </p:txBody>
      </p:sp>
    </p:spTree>
    <p:extLst>
      <p:ext uri="{BB962C8B-B14F-4D97-AF65-F5344CB8AC3E}">
        <p14:creationId xmlns:p14="http://schemas.microsoft.com/office/powerpoint/2010/main" val="824601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47B49AA-9584-4856-9522-DAA8FB151FCC}" type="datetimeFigureOut">
              <a:rPr lang="en-GB" smtClean="0"/>
              <a:t>04/04/2025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5993F8-038B-4DC3-BEB5-BD3706C45960}" type="slidenum">
              <a:rPr lang="en-GB" smtClean="0"/>
              <a:t>‹#›</a:t>
            </a:fld>
            <a:endParaRPr lang="en-GB"/>
          </a:p>
        </p:txBody>
      </p:sp>
    </p:spTree>
    <p:extLst>
      <p:ext uri="{BB962C8B-B14F-4D97-AF65-F5344CB8AC3E}">
        <p14:creationId xmlns:p14="http://schemas.microsoft.com/office/powerpoint/2010/main" val="3402623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7B49AA-9584-4856-9522-DAA8FB151FCC}" type="datetimeFigureOut">
              <a:rPr lang="en-GB" smtClean="0"/>
              <a:t>04/04/2025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5993F8-038B-4DC3-BEB5-BD3706C45960}" type="slidenum">
              <a:rPr lang="en-GB" smtClean="0"/>
              <a:t>‹#›</a:t>
            </a:fld>
            <a:endParaRPr lang="en-GB"/>
          </a:p>
        </p:txBody>
      </p:sp>
    </p:spTree>
    <p:extLst>
      <p:ext uri="{BB962C8B-B14F-4D97-AF65-F5344CB8AC3E}">
        <p14:creationId xmlns:p14="http://schemas.microsoft.com/office/powerpoint/2010/main" val="1185084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7B49AA-9584-4856-9522-DAA8FB151FCC}" type="datetimeFigureOut">
              <a:rPr lang="en-GB" smtClean="0"/>
              <a:t>04/04/2025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5993F8-038B-4DC3-BEB5-BD3706C45960}" type="slidenum">
              <a:rPr lang="en-GB" smtClean="0"/>
              <a:t>‹#›</a:t>
            </a:fld>
            <a:endParaRPr lang="en-GB"/>
          </a:p>
        </p:txBody>
      </p:sp>
    </p:spTree>
    <p:extLst>
      <p:ext uri="{BB962C8B-B14F-4D97-AF65-F5344CB8AC3E}">
        <p14:creationId xmlns:p14="http://schemas.microsoft.com/office/powerpoint/2010/main" val="54822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7B49AA-9584-4856-9522-DAA8FB151FCC}" type="datetimeFigureOut">
              <a:rPr lang="en-GB" smtClean="0"/>
              <a:t>04/04/2025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5993F8-038B-4DC3-BEB5-BD3706C45960}" type="slidenum">
              <a:rPr lang="en-GB" smtClean="0"/>
              <a:t>‹#›</a:t>
            </a:fld>
            <a:endParaRPr lang="en-GB"/>
          </a:p>
        </p:txBody>
      </p:sp>
    </p:spTree>
    <p:extLst>
      <p:ext uri="{BB962C8B-B14F-4D97-AF65-F5344CB8AC3E}">
        <p14:creationId xmlns:p14="http://schemas.microsoft.com/office/powerpoint/2010/main" val="3038196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7B49AA-9584-4856-9522-DAA8FB151FCC}" type="datetimeFigureOut">
              <a:rPr lang="en-GB" smtClean="0"/>
              <a:t>04/04/2025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5993F8-038B-4DC3-BEB5-BD3706C45960}" type="slidenum">
              <a:rPr lang="en-GB" smtClean="0"/>
              <a:t>‹#›</a:t>
            </a:fld>
            <a:endParaRPr lang="en-GB"/>
          </a:p>
        </p:txBody>
      </p:sp>
    </p:spTree>
    <p:extLst>
      <p:ext uri="{BB962C8B-B14F-4D97-AF65-F5344CB8AC3E}">
        <p14:creationId xmlns:p14="http://schemas.microsoft.com/office/powerpoint/2010/main" val="1114419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qmul.ac.uk/library/academic-skills/referencing-hub/referencing-guides-and-resource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sup.org/books/literary-studies-and-literature/space-between-word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uria.uv.es/index.php/MCLM/article/view/1717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685800" y="1676400"/>
            <a:ext cx="7772400" cy="1464568"/>
          </a:xfrm>
        </p:spPr>
        <p:txBody>
          <a:bodyPr/>
          <a:lstStyle/>
          <a:p>
            <a:r>
              <a:rPr lang="en-GB" b="1" dirty="0">
                <a:solidFill>
                  <a:srgbClr val="000000"/>
                </a:solidFill>
                <a:effectLst/>
                <a:latin typeface="Source Sans Pro" panose="020B0503030403020204" pitchFamily="34" charset="0"/>
                <a:ea typeface="Source Sans Pro" panose="020B0503030403020204" pitchFamily="34" charset="0"/>
              </a:rPr>
              <a:t>COM507 European Tragedy</a:t>
            </a:r>
          </a:p>
        </p:txBody>
      </p:sp>
      <p:sp>
        <p:nvSpPr>
          <p:cNvPr id="3" name="Subtitle 2"/>
          <p:cNvSpPr>
            <a:spLocks noGrp="1"/>
          </p:cNvSpPr>
          <p:nvPr>
            <p:ph type="subTitle" sz="quarter" idx="1"/>
          </p:nvPr>
        </p:nvSpPr>
        <p:spPr>
          <a:xfrm>
            <a:off x="827584" y="3886200"/>
            <a:ext cx="7488832" cy="1198984"/>
          </a:xfrm>
        </p:spPr>
        <p:txBody>
          <a:bodyPr/>
          <a:lstStyle/>
          <a:p>
            <a:r>
              <a:rPr lang="en-GB" b="1" dirty="0">
                <a:solidFill>
                  <a:srgbClr val="000000"/>
                </a:solidFill>
                <a:effectLst/>
                <a:latin typeface="Source Sans Pro" panose="020B0503030403020204" pitchFamily="34" charset="0"/>
                <a:ea typeface="Source Sans Pro" panose="020B0503030403020204" pitchFamily="34" charset="0"/>
              </a:rPr>
              <a:t>Guidan</a:t>
            </a:r>
            <a:r>
              <a:rPr lang="en-GB" b="1" dirty="0">
                <a:solidFill>
                  <a:srgbClr val="000000"/>
                </a:solidFill>
                <a:latin typeface="Source Sans Pro" panose="020B0503030403020204" pitchFamily="34" charset="0"/>
                <a:ea typeface="Source Sans Pro" panose="020B0503030403020204" pitchFamily="34" charset="0"/>
              </a:rPr>
              <a:t>ce on academic writing</a:t>
            </a:r>
            <a:endParaRPr lang="en-GB" b="1" dirty="0">
              <a:solidFill>
                <a:srgbClr val="000000"/>
              </a:solidFill>
              <a:effectLst/>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328335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224136"/>
          </a:xfrm>
        </p:spPr>
        <p:txBody>
          <a:bodyPr>
            <a:normAutofit/>
          </a:bodyPr>
          <a:lstStyle/>
          <a:p>
            <a:r>
              <a:rPr lang="en-GB" b="1" dirty="0">
                <a:latin typeface="Source Sans Pro" panose="020B0503030403020204" pitchFamily="34" charset="0"/>
                <a:ea typeface="Source Sans Pro" panose="020B0503030403020204" pitchFamily="34" charset="0"/>
              </a:rPr>
              <a:t>3. Concision (</a:t>
            </a:r>
            <a:r>
              <a:rPr lang="en-GB" b="1" dirty="0" err="1">
                <a:latin typeface="Source Sans Pro" panose="020B0503030403020204" pitchFamily="34" charset="0"/>
                <a:ea typeface="Source Sans Pro" panose="020B0503030403020204" pitchFamily="34" charset="0"/>
              </a:rPr>
              <a:t>ctd</a:t>
            </a:r>
            <a:r>
              <a:rPr lang="en-GB" b="1" dirty="0">
                <a:latin typeface="Source Sans Pro" panose="020B0503030403020204" pitchFamily="34" charset="0"/>
                <a:ea typeface="Source Sans Pro" panose="020B0503030403020204" pitchFamily="34" charset="0"/>
              </a:rPr>
              <a:t>)</a:t>
            </a:r>
          </a:p>
        </p:txBody>
      </p:sp>
      <p:sp>
        <p:nvSpPr>
          <p:cNvPr id="3" name="Content Placeholder 2"/>
          <p:cNvSpPr>
            <a:spLocks noGrp="1"/>
          </p:cNvSpPr>
          <p:nvPr>
            <p:ph idx="1"/>
          </p:nvPr>
        </p:nvSpPr>
        <p:spPr>
          <a:xfrm>
            <a:off x="35496" y="1412776"/>
            <a:ext cx="9073008" cy="5400600"/>
          </a:xfrm>
        </p:spPr>
        <p:txBody>
          <a:bodyPr>
            <a:normAutofit/>
          </a:bodyPr>
          <a:lstStyle/>
          <a:p>
            <a:r>
              <a:rPr lang="en-GB" sz="2800" dirty="0">
                <a:latin typeface="Source Sans Pro" panose="020B0503030403020204" pitchFamily="34" charset="0"/>
                <a:ea typeface="Source Sans Pro" panose="020B0503030403020204" pitchFamily="34" charset="0"/>
              </a:rPr>
              <a:t>Avoid uneconomical formulations:</a:t>
            </a:r>
          </a:p>
          <a:p>
            <a:pPr lvl="1"/>
            <a:r>
              <a:rPr lang="en-GB" sz="2400" dirty="0">
                <a:latin typeface="Source Sans Pro" panose="020B0503030403020204" pitchFamily="34" charset="0"/>
                <a:ea typeface="Source Sans Pro" panose="020B0503030403020204" pitchFamily="34" charset="0"/>
              </a:rPr>
              <a:t>I am seeking to establish…</a:t>
            </a:r>
          </a:p>
          <a:p>
            <a:pPr lvl="1"/>
            <a:r>
              <a:rPr lang="en-GB" sz="2400" dirty="0">
                <a:latin typeface="Source Sans Pro" panose="020B0503030403020204" pitchFamily="34" charset="0"/>
                <a:ea typeface="Source Sans Pro" panose="020B0503030403020204" pitchFamily="34" charset="0"/>
              </a:rPr>
              <a:t>…on the subject of…</a:t>
            </a:r>
          </a:p>
          <a:p>
            <a:pPr lvl="1"/>
            <a:r>
              <a:rPr lang="en-GB" sz="2400" dirty="0">
                <a:latin typeface="Source Sans Pro" panose="020B0503030403020204" pitchFamily="34" charset="0"/>
                <a:ea typeface="Source Sans Pro" panose="020B0503030403020204" pitchFamily="34" charset="0"/>
              </a:rPr>
              <a:t>Due to / In spite of the fact that…</a:t>
            </a:r>
          </a:p>
          <a:p>
            <a:pPr lvl="1"/>
            <a:r>
              <a:rPr lang="en-GB" sz="2400" dirty="0">
                <a:latin typeface="Source Sans Pro" panose="020B0503030403020204" pitchFamily="34" charset="0"/>
                <a:ea typeface="Source Sans Pro" panose="020B0503030403020204" pitchFamily="34" charset="0"/>
              </a:rPr>
              <a:t>The poem was composed by Villon in 1456</a:t>
            </a:r>
          </a:p>
          <a:p>
            <a:pPr lvl="1"/>
            <a:r>
              <a:rPr lang="en-GB" sz="2400" dirty="0">
                <a:latin typeface="Source Sans Pro" panose="020B0503030403020204" pitchFamily="34" charset="0"/>
                <a:ea typeface="Source Sans Pro" panose="020B0503030403020204" pitchFamily="34" charset="0"/>
              </a:rPr>
              <a:t>The focus of the investigation will be on…</a:t>
            </a:r>
          </a:p>
          <a:p>
            <a:pPr lvl="1"/>
            <a:r>
              <a:rPr lang="en-GB" sz="2400" dirty="0">
                <a:latin typeface="Source Sans Pro" panose="020B0503030403020204" pitchFamily="34" charset="0"/>
                <a:ea typeface="Source Sans Pro" panose="020B0503030403020204" pitchFamily="34" charset="0"/>
              </a:rPr>
              <a:t>The novels of Flaubert</a:t>
            </a:r>
          </a:p>
          <a:p>
            <a:pPr marL="857250" lvl="2" indent="0">
              <a:buNone/>
            </a:pPr>
            <a:r>
              <a:rPr lang="en-GB" sz="2000" dirty="0">
                <a:latin typeface="Source Sans Pro" panose="020B0503030403020204" pitchFamily="34" charset="0"/>
                <a:ea typeface="Source Sans Pro" panose="020B0503030403020204" pitchFamily="34" charset="0"/>
              </a:rPr>
              <a:t>Partly adapted from </a:t>
            </a:r>
            <a:r>
              <a:rPr lang="en-GB" sz="2000" dirty="0" err="1">
                <a:latin typeface="Source Sans Pro" panose="020B0503030403020204" pitchFamily="34" charset="0"/>
                <a:ea typeface="Source Sans Pro" panose="020B0503030403020204" pitchFamily="34" charset="0"/>
              </a:rPr>
              <a:t>Billingham</a:t>
            </a:r>
            <a:r>
              <a:rPr lang="en-GB" sz="2000" dirty="0">
                <a:latin typeface="Source Sans Pro" panose="020B0503030403020204" pitchFamily="34" charset="0"/>
                <a:ea typeface="Source Sans Pro" panose="020B0503030403020204" pitchFamily="34" charset="0"/>
              </a:rPr>
              <a:t> 2002: 73-74, 87, 90-91</a:t>
            </a:r>
          </a:p>
        </p:txBody>
      </p:sp>
    </p:spTree>
    <p:extLst>
      <p:ext uri="{BB962C8B-B14F-4D97-AF65-F5344CB8AC3E}">
        <p14:creationId xmlns:p14="http://schemas.microsoft.com/office/powerpoint/2010/main" val="2113579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936104"/>
          </a:xfrm>
        </p:spPr>
        <p:txBody>
          <a:bodyPr>
            <a:normAutofit/>
          </a:bodyPr>
          <a:lstStyle/>
          <a:p>
            <a:r>
              <a:rPr lang="en-GB" b="1" dirty="0">
                <a:latin typeface="Source Sans Pro" panose="020B0503030403020204" pitchFamily="34" charset="0"/>
                <a:ea typeface="Source Sans Pro" panose="020B0503030403020204" pitchFamily="34" charset="0"/>
              </a:rPr>
              <a:t>4. [let’s put things into] Context</a:t>
            </a:r>
          </a:p>
        </p:txBody>
      </p:sp>
      <p:sp>
        <p:nvSpPr>
          <p:cNvPr id="3" name="Content Placeholder 2"/>
          <p:cNvSpPr>
            <a:spLocks noGrp="1"/>
          </p:cNvSpPr>
          <p:nvPr>
            <p:ph idx="1"/>
          </p:nvPr>
        </p:nvSpPr>
        <p:spPr>
          <a:xfrm>
            <a:off x="35496" y="980728"/>
            <a:ext cx="9073008" cy="5832648"/>
          </a:xfrm>
        </p:spPr>
        <p:txBody>
          <a:bodyPr>
            <a:normAutofit fontScale="92500" lnSpcReduction="10000"/>
          </a:bodyPr>
          <a:lstStyle/>
          <a:p>
            <a:pPr>
              <a:spcBef>
                <a:spcPts val="300"/>
              </a:spcBef>
            </a:pPr>
            <a:r>
              <a:rPr lang="en-GB" sz="2800" dirty="0">
                <a:latin typeface="Source Sans Pro" panose="020B0503030403020204" pitchFamily="34" charset="0"/>
                <a:ea typeface="Source Sans Pro" panose="020B0503030403020204" pitchFamily="34" charset="0"/>
              </a:rPr>
              <a:t>Requirements of the exercise</a:t>
            </a:r>
          </a:p>
          <a:p>
            <a:pPr lvl="1">
              <a:spcBef>
                <a:spcPts val="300"/>
              </a:spcBef>
            </a:pPr>
            <a:r>
              <a:rPr lang="en-GB" sz="2400" dirty="0">
                <a:latin typeface="Source Sans Pro" panose="020B0503030403020204" pitchFamily="34" charset="0"/>
                <a:ea typeface="Source Sans Pro" panose="020B0503030403020204" pitchFamily="34" charset="0"/>
              </a:rPr>
              <a:t>Guidance materials provided by the module convenor</a:t>
            </a:r>
          </a:p>
          <a:p>
            <a:pPr lvl="1">
              <a:spcBef>
                <a:spcPts val="300"/>
              </a:spcBef>
            </a:pPr>
            <a:r>
              <a:rPr lang="en-GB" sz="2400" dirty="0">
                <a:latin typeface="Source Sans Pro" panose="020B0503030403020204" pitchFamily="34" charset="0"/>
                <a:ea typeface="Source Sans Pro" panose="020B0503030403020204" pitchFamily="34" charset="0"/>
              </a:rPr>
              <a:t>Appropriate referencing style – as set out by the Cite Them Right Online tool (there’s a </a:t>
            </a:r>
            <a:r>
              <a:rPr lang="en-GB" sz="2400" dirty="0">
                <a:latin typeface="Source Sans Pro" panose="020B0503030403020204" pitchFamily="34" charset="0"/>
                <a:ea typeface="Source Sans Pro" panose="020B0503030403020204" pitchFamily="34" charset="0"/>
                <a:hlinkClick r:id="rId2"/>
              </a:rPr>
              <a:t>link on the Library site</a:t>
            </a:r>
            <a:r>
              <a:rPr lang="en-GB" sz="2400" dirty="0">
                <a:latin typeface="Source Sans Pro" panose="020B0503030403020204" pitchFamily="34" charset="0"/>
                <a:ea typeface="Source Sans Pro" panose="020B0503030403020204" pitchFamily="34" charset="0"/>
              </a:rPr>
              <a:t>)</a:t>
            </a:r>
          </a:p>
          <a:p>
            <a:pPr lvl="1">
              <a:spcBef>
                <a:spcPts val="300"/>
              </a:spcBef>
            </a:pPr>
            <a:r>
              <a:rPr lang="en-GB" sz="2400" dirty="0">
                <a:latin typeface="Source Sans Pro" panose="020B0503030403020204" pitchFamily="34" charset="0"/>
                <a:ea typeface="Source Sans Pro" panose="020B0503030403020204" pitchFamily="34" charset="0"/>
              </a:rPr>
              <a:t>Click on ‘Choose Your Referencing Style’ &gt; ‘Harvard’. Then click on the tab for the type of source that you want to reference</a:t>
            </a:r>
          </a:p>
          <a:p>
            <a:pPr>
              <a:spcBef>
                <a:spcPts val="300"/>
              </a:spcBef>
            </a:pPr>
            <a:r>
              <a:rPr lang="en-GB" sz="2800" dirty="0">
                <a:latin typeface="Source Sans Pro" panose="020B0503030403020204" pitchFamily="34" charset="0"/>
                <a:ea typeface="Source Sans Pro" panose="020B0503030403020204" pitchFamily="34" charset="0"/>
              </a:rPr>
              <a:t>Your audience</a:t>
            </a:r>
          </a:p>
          <a:p>
            <a:pPr lvl="1">
              <a:spcBef>
                <a:spcPts val="300"/>
              </a:spcBef>
            </a:pPr>
            <a:r>
              <a:rPr lang="en-GB" sz="2400" dirty="0">
                <a:latin typeface="Source Sans Pro" panose="020B0503030403020204" pitchFamily="34" charset="0"/>
                <a:ea typeface="Source Sans Pro" panose="020B0503030403020204" pitchFamily="34" charset="0"/>
              </a:rPr>
              <a:t>In practice, academic staff…</a:t>
            </a:r>
          </a:p>
          <a:p>
            <a:pPr lvl="1">
              <a:spcBef>
                <a:spcPts val="300"/>
              </a:spcBef>
            </a:pPr>
            <a:r>
              <a:rPr lang="en-GB" sz="2400" dirty="0">
                <a:latin typeface="Source Sans Pro" panose="020B0503030403020204" pitchFamily="34" charset="0"/>
                <a:ea typeface="Source Sans Pro" panose="020B0503030403020204" pitchFamily="34" charset="0"/>
              </a:rPr>
              <a:t>…but write as if for a wider </a:t>
            </a:r>
            <a:r>
              <a:rPr lang="en-GB" sz="2400" i="1" dirty="0">
                <a:latin typeface="Source Sans Pro" panose="020B0503030403020204" pitchFamily="34" charset="0"/>
                <a:ea typeface="Source Sans Pro" panose="020B0503030403020204" pitchFamily="34" charset="0"/>
              </a:rPr>
              <a:t>but well-informed</a:t>
            </a:r>
            <a:r>
              <a:rPr lang="en-GB" sz="2400" dirty="0">
                <a:latin typeface="Source Sans Pro" panose="020B0503030403020204" pitchFamily="34" charset="0"/>
                <a:ea typeface="Source Sans Pro" panose="020B0503030403020204" pitchFamily="34" charset="0"/>
              </a:rPr>
              <a:t> audience – no need to tell the story, provide background information about authors, etc.</a:t>
            </a:r>
          </a:p>
          <a:p>
            <a:pPr lvl="1">
              <a:spcBef>
                <a:spcPts val="300"/>
              </a:spcBef>
            </a:pPr>
            <a:r>
              <a:rPr lang="en-GB" sz="2400" dirty="0">
                <a:latin typeface="Source Sans Pro" panose="020B0503030403020204" pitchFamily="34" charset="0"/>
                <a:ea typeface="Source Sans Pro" panose="020B0503030403020204" pitchFamily="34" charset="0"/>
              </a:rPr>
              <a:t>Follow the accepted conventions of the sociolect (see slide 2):</a:t>
            </a:r>
          </a:p>
          <a:p>
            <a:pPr lvl="2">
              <a:spcBef>
                <a:spcPts val="300"/>
              </a:spcBef>
            </a:pPr>
            <a:r>
              <a:rPr lang="en-GB" sz="2000" i="1" dirty="0">
                <a:latin typeface="Source Sans Pro" panose="020B0503030403020204" pitchFamily="34" charset="0"/>
                <a:ea typeface="Source Sans Pro" panose="020B0503030403020204" pitchFamily="34" charset="0"/>
              </a:rPr>
              <a:t>never</a:t>
            </a:r>
            <a:r>
              <a:rPr lang="en-GB" sz="2000" dirty="0">
                <a:latin typeface="Source Sans Pro" panose="020B0503030403020204" pitchFamily="34" charset="0"/>
                <a:ea typeface="Source Sans Pro" panose="020B0503030403020204" pitchFamily="34" charset="0"/>
              </a:rPr>
              <a:t> use contractions</a:t>
            </a:r>
          </a:p>
          <a:p>
            <a:pPr lvl="2">
              <a:spcBef>
                <a:spcPts val="300"/>
              </a:spcBef>
            </a:pPr>
            <a:r>
              <a:rPr lang="en-GB" sz="2000" i="1" dirty="0">
                <a:latin typeface="Source Sans Pro" panose="020B0503030403020204" pitchFamily="34" charset="0"/>
                <a:ea typeface="Source Sans Pro" panose="020B0503030403020204" pitchFamily="34" charset="0"/>
              </a:rPr>
              <a:t>never</a:t>
            </a:r>
            <a:r>
              <a:rPr lang="en-GB" sz="2000" dirty="0">
                <a:latin typeface="Source Sans Pro" panose="020B0503030403020204" pitchFamily="34" charset="0"/>
                <a:ea typeface="Source Sans Pro" panose="020B0503030403020204" pitchFamily="34" charset="0"/>
              </a:rPr>
              <a:t> use the second person (‘you can see in Act 2 that…’)</a:t>
            </a:r>
          </a:p>
          <a:p>
            <a:pPr lvl="2">
              <a:spcBef>
                <a:spcPts val="300"/>
              </a:spcBef>
            </a:pPr>
            <a:r>
              <a:rPr lang="en-GB" sz="2000" dirty="0">
                <a:latin typeface="Source Sans Pro" panose="020B0503030403020204" pitchFamily="34" charset="0"/>
                <a:ea typeface="Source Sans Pro" panose="020B0503030403020204" pitchFamily="34" charset="0"/>
              </a:rPr>
              <a:t>don’t omit articles from formulations such as  ‘the translation theorist Lawrence Venuti’ – omission is journalistic rather than academic practice</a:t>
            </a:r>
          </a:p>
          <a:p>
            <a:pPr lvl="2">
              <a:spcBef>
                <a:spcPts val="300"/>
              </a:spcBef>
            </a:pPr>
            <a:r>
              <a:rPr lang="en-GB" sz="2000" dirty="0">
                <a:latin typeface="Source Sans Pro" panose="020B0503030403020204" pitchFamily="34" charset="0"/>
                <a:ea typeface="Source Sans Pro" panose="020B0503030403020204" pitchFamily="34" charset="0"/>
              </a:rPr>
              <a:t>avoid words and phrases that aren’t seen as academic usage: ‘big’, ‘a lot of’, the verb ‘get’ (there’s </a:t>
            </a:r>
            <a:r>
              <a:rPr lang="en-GB" sz="2000" i="1" dirty="0">
                <a:latin typeface="Source Sans Pro" panose="020B0503030403020204" pitchFamily="34" charset="0"/>
                <a:ea typeface="Source Sans Pro" panose="020B0503030403020204" pitchFamily="34" charset="0"/>
              </a:rPr>
              <a:t>always </a:t>
            </a:r>
            <a:r>
              <a:rPr lang="en-GB" sz="2000" dirty="0">
                <a:latin typeface="Source Sans Pro" panose="020B0503030403020204" pitchFamily="34" charset="0"/>
                <a:ea typeface="Source Sans Pro" panose="020B0503030403020204" pitchFamily="34" charset="0"/>
              </a:rPr>
              <a:t>a synonym, and the synonym is </a:t>
            </a:r>
            <a:r>
              <a:rPr lang="en-GB" sz="2000" i="1" dirty="0">
                <a:latin typeface="Source Sans Pro" panose="020B0503030403020204" pitchFamily="34" charset="0"/>
                <a:ea typeface="Source Sans Pro" panose="020B0503030403020204" pitchFamily="34" charset="0"/>
              </a:rPr>
              <a:t>always </a:t>
            </a:r>
            <a:r>
              <a:rPr lang="en-GB" sz="2000" dirty="0">
                <a:latin typeface="Source Sans Pro" panose="020B0503030403020204" pitchFamily="34" charset="0"/>
                <a:ea typeface="Source Sans Pro" panose="020B0503030403020204" pitchFamily="34" charset="0"/>
              </a:rPr>
              <a:t>better)</a:t>
            </a:r>
          </a:p>
          <a:p>
            <a:pPr lvl="1">
              <a:spcBef>
                <a:spcPts val="300"/>
              </a:spcBef>
            </a:pPr>
            <a:endParaRPr lang="en-GB" sz="2400"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2023896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936104"/>
          </a:xfrm>
        </p:spPr>
        <p:txBody>
          <a:bodyPr>
            <a:normAutofit/>
          </a:bodyPr>
          <a:lstStyle/>
          <a:p>
            <a:r>
              <a:rPr lang="en-GB" b="1" dirty="0">
                <a:latin typeface="Source Sans Pro" panose="020B0503030403020204" pitchFamily="34" charset="0"/>
                <a:ea typeface="Source Sans Pro" panose="020B0503030403020204" pitchFamily="34" charset="0"/>
              </a:rPr>
              <a:t>5. Spelling, and other details</a:t>
            </a:r>
          </a:p>
        </p:txBody>
      </p:sp>
      <p:sp>
        <p:nvSpPr>
          <p:cNvPr id="3" name="Content Placeholder 2"/>
          <p:cNvSpPr>
            <a:spLocks noGrp="1"/>
          </p:cNvSpPr>
          <p:nvPr>
            <p:ph idx="1"/>
          </p:nvPr>
        </p:nvSpPr>
        <p:spPr>
          <a:xfrm>
            <a:off x="35496" y="1052736"/>
            <a:ext cx="9073008" cy="5688632"/>
          </a:xfrm>
        </p:spPr>
        <p:txBody>
          <a:bodyPr>
            <a:normAutofit fontScale="92500" lnSpcReduction="10000"/>
          </a:bodyPr>
          <a:lstStyle/>
          <a:p>
            <a:r>
              <a:rPr lang="en-GB" sz="2800" dirty="0">
                <a:latin typeface="Source Sans Pro" panose="020B0503030403020204" pitchFamily="34" charset="0"/>
                <a:ea typeface="Source Sans Pro" panose="020B0503030403020204" pitchFamily="34" charset="0"/>
              </a:rPr>
              <a:t>Get stuff right!</a:t>
            </a:r>
          </a:p>
          <a:p>
            <a:pPr lvl="1"/>
            <a:r>
              <a:rPr lang="en-GB" sz="2400" dirty="0">
                <a:latin typeface="Source Sans Pro" panose="020B0503030403020204" pitchFamily="34" charset="0"/>
                <a:ea typeface="Source Sans Pro" panose="020B0503030403020204" pitchFamily="34" charset="0"/>
              </a:rPr>
              <a:t>Quote and transcribe accurately…</a:t>
            </a:r>
          </a:p>
          <a:p>
            <a:pPr lvl="1"/>
            <a:r>
              <a:rPr lang="en-GB" sz="2400" dirty="0">
                <a:latin typeface="Source Sans Pro" panose="020B0503030403020204" pitchFamily="34" charset="0"/>
                <a:ea typeface="Source Sans Pro" panose="020B0503030403020204" pitchFamily="34" charset="0"/>
              </a:rPr>
              <a:t>…including accented characters, if any</a:t>
            </a:r>
          </a:p>
          <a:p>
            <a:pPr lvl="1"/>
            <a:r>
              <a:rPr lang="en-GB" sz="2400" dirty="0">
                <a:latin typeface="Source Sans Pro" panose="020B0503030403020204" pitchFamily="34" charset="0"/>
                <a:ea typeface="Source Sans Pro" panose="020B0503030403020204" pitchFamily="34" charset="0"/>
              </a:rPr>
              <a:t>If you use a thesaurus, use it carefully</a:t>
            </a:r>
          </a:p>
          <a:p>
            <a:pPr lvl="2"/>
            <a:r>
              <a:rPr lang="en-GB" sz="2000" dirty="0">
                <a:latin typeface="Source Sans Pro" panose="020B0503030403020204" pitchFamily="34" charset="0"/>
                <a:ea typeface="Source Sans Pro" panose="020B0503030403020204" pitchFamily="34" charset="0"/>
              </a:rPr>
              <a:t>The point of a thesaurus is that different terms </a:t>
            </a:r>
            <a:r>
              <a:rPr lang="en-GB" sz="2000" i="1" dirty="0">
                <a:latin typeface="Source Sans Pro" panose="020B0503030403020204" pitchFamily="34" charset="0"/>
                <a:ea typeface="Source Sans Pro" panose="020B0503030403020204" pitchFamily="34" charset="0"/>
              </a:rPr>
              <a:t>aren’t </a:t>
            </a:r>
            <a:r>
              <a:rPr lang="en-GB" sz="2000" dirty="0">
                <a:latin typeface="Source Sans Pro" panose="020B0503030403020204" pitchFamily="34" charset="0"/>
                <a:ea typeface="Source Sans Pro" panose="020B0503030403020204" pitchFamily="34" charset="0"/>
              </a:rPr>
              <a:t>synonymous: ‘criticize’ ≠ ‘condemn’ ≠ ‘disparage’ etc.</a:t>
            </a:r>
          </a:p>
          <a:p>
            <a:pPr lvl="1"/>
            <a:r>
              <a:rPr lang="en-GB" sz="2400" dirty="0">
                <a:latin typeface="Source Sans Pro" panose="020B0503030403020204" pitchFamily="34" charset="0"/>
                <a:ea typeface="Source Sans Pro" panose="020B0503030403020204" pitchFamily="34" charset="0"/>
              </a:rPr>
              <a:t>Proof-read your text carefully</a:t>
            </a:r>
          </a:p>
          <a:p>
            <a:pPr lvl="2"/>
            <a:r>
              <a:rPr lang="en-GB" sz="2000" dirty="0">
                <a:latin typeface="Source Sans Pro" panose="020B0503030403020204" pitchFamily="34" charset="0"/>
                <a:ea typeface="Source Sans Pro" panose="020B0503030403020204" pitchFamily="34" charset="0"/>
              </a:rPr>
              <a:t>Get into this habit when drafting your work; don’t wait for the final stages</a:t>
            </a:r>
          </a:p>
          <a:p>
            <a:pPr lvl="2"/>
            <a:r>
              <a:rPr lang="en-GB" sz="2000" i="1" dirty="0">
                <a:latin typeface="Source Sans Pro" panose="020B0503030403020204" pitchFamily="34" charset="0"/>
                <a:ea typeface="Source Sans Pro" panose="020B0503030403020204" pitchFamily="34" charset="0"/>
              </a:rPr>
              <a:t>Don’t rely on spell-checking software alone.</a:t>
            </a:r>
            <a:r>
              <a:rPr lang="en-GB" sz="2000" dirty="0">
                <a:latin typeface="Source Sans Pro" panose="020B0503030403020204" pitchFamily="34" charset="0"/>
                <a:ea typeface="Source Sans Pro" panose="020B0503030403020204" pitchFamily="34" charset="0"/>
              </a:rPr>
              <a:t> That’s almost certain to end in disaster, especially where foreign languages are involved</a:t>
            </a:r>
          </a:p>
          <a:p>
            <a:pPr lvl="2"/>
            <a:r>
              <a:rPr lang="en-GB" sz="2000" dirty="0">
                <a:latin typeface="Source Sans Pro" panose="020B0503030403020204" pitchFamily="34" charset="0"/>
                <a:ea typeface="Source Sans Pro" panose="020B0503030403020204" pitchFamily="34" charset="0"/>
              </a:rPr>
              <a:t>Ensure that references are properly formatted, layout is in line with what’s expected (minimum 1.5-line spacing; a uniform font throughout; numbered pages), etc.</a:t>
            </a:r>
          </a:p>
          <a:p>
            <a:pPr>
              <a:lnSpc>
                <a:spcPct val="100000"/>
              </a:lnSpc>
              <a:spcBef>
                <a:spcPts val="300"/>
              </a:spcBef>
              <a:defRPr/>
            </a:pPr>
            <a:r>
              <a:rPr lang="en-GB" sz="2800" dirty="0">
                <a:latin typeface="Source Sans Pro" panose="020B0503030403020204" pitchFamily="34" charset="0"/>
                <a:ea typeface="Source Sans Pro" panose="020B0503030403020204" pitchFamily="34" charset="0"/>
              </a:rPr>
              <a:t>All this is really basic, and should be familiar – t</a:t>
            </a:r>
            <a:r>
              <a:rPr lang="en-GB" sz="2800" dirty="0">
                <a:solidFill>
                  <a:prstClr val="black"/>
                </a:solidFill>
                <a:latin typeface="Source Sans Pro" panose="020B0503030403020204" pitchFamily="34" charset="0"/>
                <a:ea typeface="Source Sans Pro" panose="020B0503030403020204" pitchFamily="34" charset="0"/>
              </a:rPr>
              <a:t>here’s no excuse for not getting it right … </a:t>
            </a:r>
          </a:p>
          <a:p>
            <a:pPr>
              <a:lnSpc>
                <a:spcPct val="100000"/>
              </a:lnSpc>
              <a:spcBef>
                <a:spcPts val="300"/>
              </a:spcBef>
              <a:defRPr/>
            </a:pPr>
            <a:r>
              <a:rPr lang="en-GB" sz="2800" dirty="0">
                <a:solidFill>
                  <a:prstClr val="black"/>
                </a:solidFill>
                <a:latin typeface="Source Sans Pro" panose="020B0503030403020204" pitchFamily="34" charset="0"/>
                <a:ea typeface="Source Sans Pro" panose="020B0503030403020204" pitchFamily="34" charset="0"/>
              </a:rPr>
              <a:t>…or, more positively, you can have some very quick wins here</a:t>
            </a:r>
            <a:endParaRPr lang="en-US" sz="2800"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340288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648072"/>
          </a:xfrm>
        </p:spPr>
        <p:txBody>
          <a:bodyPr>
            <a:normAutofit fontScale="90000"/>
          </a:bodyPr>
          <a:lstStyle/>
          <a:p>
            <a:r>
              <a:rPr lang="en-GB" b="1" dirty="0">
                <a:latin typeface="Source Sans Pro" panose="020B0503030403020204" pitchFamily="34" charset="0"/>
                <a:ea typeface="Source Sans Pro" panose="020B0503030403020204" pitchFamily="34" charset="0"/>
              </a:rPr>
              <a:t>5. Spelling, and other details (</a:t>
            </a:r>
            <a:r>
              <a:rPr lang="en-GB" b="1" dirty="0" err="1">
                <a:latin typeface="Source Sans Pro" panose="020B0503030403020204" pitchFamily="34" charset="0"/>
                <a:ea typeface="Source Sans Pro" panose="020B0503030403020204" pitchFamily="34" charset="0"/>
              </a:rPr>
              <a:t>ctd</a:t>
            </a:r>
            <a:r>
              <a:rPr lang="en-GB" b="1" dirty="0">
                <a:latin typeface="Source Sans Pro" panose="020B0503030403020204" pitchFamily="34" charset="0"/>
                <a:ea typeface="Source Sans Pro" panose="020B0503030403020204" pitchFamily="34" charset="0"/>
              </a:rPr>
              <a:t>)</a:t>
            </a:r>
          </a:p>
        </p:txBody>
      </p:sp>
      <p:sp>
        <p:nvSpPr>
          <p:cNvPr id="3" name="Content Placeholder 2"/>
          <p:cNvSpPr>
            <a:spLocks noGrp="1"/>
          </p:cNvSpPr>
          <p:nvPr>
            <p:ph idx="1"/>
          </p:nvPr>
        </p:nvSpPr>
        <p:spPr>
          <a:xfrm>
            <a:off x="35496" y="1124744"/>
            <a:ext cx="9073008" cy="5688632"/>
          </a:xfrm>
        </p:spPr>
        <p:txBody>
          <a:bodyPr>
            <a:normAutofit/>
          </a:bodyPr>
          <a:lstStyle/>
          <a:p>
            <a:r>
              <a:rPr lang="en-GB" sz="2800" dirty="0">
                <a:latin typeface="Source Sans Pro" panose="020B0503030403020204" pitchFamily="34" charset="0"/>
                <a:ea typeface="Source Sans Pro" panose="020B0503030403020204" pitchFamily="34" charset="0"/>
              </a:rPr>
              <a:t>Punctuate properly!</a:t>
            </a:r>
          </a:p>
          <a:p>
            <a:pPr lvl="1"/>
            <a:r>
              <a:rPr lang="en-GB" sz="2400" dirty="0">
                <a:latin typeface="Source Sans Pro" panose="020B0503030403020204" pitchFamily="34" charset="0"/>
                <a:ea typeface="Source Sans Pro" panose="020B0503030403020204" pitchFamily="34" charset="0"/>
              </a:rPr>
              <a:t>Commas and full stops aren’t the only marks available</a:t>
            </a:r>
          </a:p>
          <a:p>
            <a:pPr lvl="1"/>
            <a:r>
              <a:rPr lang="en-GB" sz="2400" dirty="0">
                <a:latin typeface="Source Sans Pro" panose="020B0503030403020204" pitchFamily="34" charset="0"/>
                <a:ea typeface="Source Sans Pro" panose="020B0503030403020204" pitchFamily="34" charset="0"/>
              </a:rPr>
              <a:t>Make sure you know how to use others</a:t>
            </a:r>
          </a:p>
          <a:p>
            <a:pPr lvl="1"/>
            <a:r>
              <a:rPr lang="en-GB" sz="2400" i="1" dirty="0">
                <a:latin typeface="Source Sans Pro" panose="020B0503030403020204" pitchFamily="34" charset="0"/>
                <a:ea typeface="Source Sans Pro" panose="020B0503030403020204" pitchFamily="34" charset="0"/>
              </a:rPr>
              <a:t>Semicolon</a:t>
            </a:r>
            <a:r>
              <a:rPr lang="en-GB" sz="2400" dirty="0">
                <a:latin typeface="Source Sans Pro" panose="020B0503030403020204" pitchFamily="34" charset="0"/>
                <a:ea typeface="Source Sans Pro" panose="020B0503030403020204" pitchFamily="34" charset="0"/>
              </a:rPr>
              <a:t> (;) marks a stronger pause than a comma</a:t>
            </a:r>
          </a:p>
          <a:p>
            <a:pPr lvl="2"/>
            <a:r>
              <a:rPr lang="en-GB" sz="2000" dirty="0">
                <a:latin typeface="Source Sans Pro" panose="020B0503030403020204" pitchFamily="34" charset="0"/>
                <a:ea typeface="Source Sans Pro" panose="020B0503030403020204" pitchFamily="34" charset="0"/>
              </a:rPr>
              <a:t>‘He sat on the bed; it was old, but comfortable’</a:t>
            </a:r>
          </a:p>
          <a:p>
            <a:pPr lvl="1"/>
            <a:r>
              <a:rPr lang="en-GB" sz="2400" i="1" dirty="0">
                <a:latin typeface="Source Sans Pro" panose="020B0503030403020204" pitchFamily="34" charset="0"/>
                <a:ea typeface="Source Sans Pro" panose="020B0503030403020204" pitchFamily="34" charset="0"/>
              </a:rPr>
              <a:t>Colon</a:t>
            </a:r>
            <a:r>
              <a:rPr lang="en-GB" sz="2400" dirty="0">
                <a:latin typeface="Source Sans Pro" panose="020B0503030403020204" pitchFamily="34" charset="0"/>
                <a:ea typeface="Source Sans Pro" panose="020B0503030403020204" pitchFamily="34" charset="0"/>
              </a:rPr>
              <a:t> (</a:t>
            </a:r>
            <a:r>
              <a:rPr lang="en-GB" sz="2400" dirty="0">
                <a:latin typeface="Source Sans Pro" panose="020B0503030403020204" pitchFamily="34" charset="0"/>
                <a:ea typeface="Source Sans Pro" panose="020B0503030403020204" pitchFamily="34" charset="0"/>
                <a:sym typeface="Wingdings" panose="05000000000000000000" pitchFamily="2" charset="2"/>
              </a:rPr>
              <a:t>:) introduces an explanation or example</a:t>
            </a:r>
          </a:p>
          <a:p>
            <a:pPr lvl="2"/>
            <a:r>
              <a:rPr lang="en-GB" sz="2000" i="1" dirty="0">
                <a:latin typeface="Source Sans Pro" panose="020B0503030403020204" pitchFamily="34" charset="0"/>
                <a:ea typeface="Source Sans Pro" panose="020B0503030403020204" pitchFamily="34" charset="0"/>
                <a:sym typeface="Wingdings" panose="05000000000000000000" pitchFamily="2" charset="2"/>
              </a:rPr>
              <a:t>‘</a:t>
            </a:r>
            <a:r>
              <a:rPr lang="en-GB" sz="2000" dirty="0">
                <a:latin typeface="Source Sans Pro" panose="020B0503030403020204" pitchFamily="34" charset="0"/>
                <a:ea typeface="Source Sans Pro" panose="020B0503030403020204" pitchFamily="34" charset="0"/>
                <a:sym typeface="Wingdings" panose="05000000000000000000" pitchFamily="2" charset="2"/>
              </a:rPr>
              <a:t>Smith’s analysis is questionable: he uses an unreliable edition of the text’</a:t>
            </a:r>
          </a:p>
          <a:p>
            <a:pPr lvl="1"/>
            <a:r>
              <a:rPr lang="en-GB" sz="2400" i="1" dirty="0">
                <a:latin typeface="Source Sans Pro" panose="020B0503030403020204" pitchFamily="34" charset="0"/>
                <a:ea typeface="Source Sans Pro" panose="020B0503030403020204" pitchFamily="34" charset="0"/>
                <a:sym typeface="Wingdings" panose="05000000000000000000" pitchFamily="2" charset="2"/>
              </a:rPr>
              <a:t>If you can put a full stop somewhere, you can’t put a comma there!</a:t>
            </a:r>
          </a:p>
          <a:p>
            <a:pPr lvl="2"/>
            <a:r>
              <a:rPr lang="en-GB" sz="2000" dirty="0">
                <a:latin typeface="Source Sans Pro" panose="020B0503030403020204" pitchFamily="34" charset="0"/>
                <a:ea typeface="Source Sans Pro" panose="020B0503030403020204" pitchFamily="34" charset="0"/>
                <a:sym typeface="Wingdings" panose="05000000000000000000" pitchFamily="2" charset="2"/>
              </a:rPr>
              <a:t>See the semicolon example above</a:t>
            </a:r>
          </a:p>
          <a:p>
            <a:pPr lvl="2"/>
            <a:r>
              <a:rPr lang="en-GB" sz="2000" dirty="0">
                <a:latin typeface="Source Sans Pro" panose="020B0503030403020204" pitchFamily="34" charset="0"/>
                <a:ea typeface="Source Sans Pro" panose="020B0503030403020204" pitchFamily="34" charset="0"/>
                <a:sym typeface="Wingdings" panose="05000000000000000000" pitchFamily="2" charset="2"/>
              </a:rPr>
              <a:t>This isn’t about style or personal preference: it’s a fundamental mistake in sentence structure (punctuation is part of a </a:t>
            </a:r>
            <a:r>
              <a:rPr lang="en-GB" sz="2000" dirty="0">
                <a:latin typeface="Source Sans Pro" panose="020B0503030403020204" pitchFamily="34" charset="0"/>
                <a:ea typeface="Source Sans Pro" panose="020B0503030403020204" pitchFamily="34" charset="0"/>
                <a:sym typeface="Wingdings" panose="05000000000000000000" pitchFamily="2" charset="2"/>
                <a:hlinkClick r:id="rId2"/>
              </a:rPr>
              <a:t>wider historical development</a:t>
            </a:r>
            <a:r>
              <a:rPr lang="en-GB" sz="2000" dirty="0">
                <a:latin typeface="Source Sans Pro" panose="020B0503030403020204" pitchFamily="34" charset="0"/>
                <a:ea typeface="Source Sans Pro" panose="020B0503030403020204" pitchFamily="34" charset="0"/>
                <a:sym typeface="Wingdings" panose="05000000000000000000" pitchFamily="2" charset="2"/>
              </a:rPr>
              <a:t> in western practices of writing)</a:t>
            </a:r>
            <a:endParaRPr lang="en-GB" sz="2000"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3402290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080120"/>
          </a:xfrm>
        </p:spPr>
        <p:txBody>
          <a:bodyPr>
            <a:normAutofit/>
          </a:bodyPr>
          <a:lstStyle/>
          <a:p>
            <a:r>
              <a:rPr lang="en-GB" b="1" dirty="0">
                <a:latin typeface="Source Sans Pro" panose="020B0503030403020204" pitchFamily="34" charset="0"/>
                <a:ea typeface="Source Sans Pro" panose="020B0503030403020204" pitchFamily="34" charset="0"/>
              </a:rPr>
              <a:t>Preamble</a:t>
            </a:r>
          </a:p>
        </p:txBody>
      </p:sp>
      <p:sp>
        <p:nvSpPr>
          <p:cNvPr id="3" name="Content Placeholder 2"/>
          <p:cNvSpPr>
            <a:spLocks noGrp="1"/>
          </p:cNvSpPr>
          <p:nvPr>
            <p:ph idx="1"/>
          </p:nvPr>
        </p:nvSpPr>
        <p:spPr>
          <a:xfrm>
            <a:off x="0" y="1196752"/>
            <a:ext cx="9144000" cy="5256584"/>
          </a:xfrm>
        </p:spPr>
        <p:txBody>
          <a:bodyPr>
            <a:normAutofit/>
          </a:bodyPr>
          <a:lstStyle/>
          <a:p>
            <a:r>
              <a:rPr lang="en-GB" sz="2800" dirty="0">
                <a:latin typeface="Source Sans Pro" panose="020B0503030403020204" pitchFamily="34" charset="0"/>
                <a:ea typeface="Source Sans Pro" panose="020B0503030403020204" pitchFamily="34" charset="0"/>
              </a:rPr>
              <a:t>Academic writing involves a formal register</a:t>
            </a:r>
          </a:p>
          <a:p>
            <a:r>
              <a:rPr lang="en-GB" sz="2800" dirty="0">
                <a:latin typeface="Source Sans Pro" panose="020B0503030403020204" pitchFamily="34" charset="0"/>
                <a:ea typeface="Source Sans Pro" panose="020B0503030403020204" pitchFamily="34" charset="0"/>
              </a:rPr>
              <a:t>It isn’t quite the same as other forms of writing</a:t>
            </a:r>
          </a:p>
          <a:p>
            <a:pPr lvl="1"/>
            <a:r>
              <a:rPr lang="en-GB" sz="2400" dirty="0">
                <a:latin typeface="Source Sans Pro" panose="020B0503030403020204" pitchFamily="34" charset="0"/>
                <a:ea typeface="Source Sans Pro" panose="020B0503030403020204" pitchFamily="34" charset="0"/>
              </a:rPr>
              <a:t>Even other ‘educated’ styles, e.g. broadsheet journalism, are often different in various ways</a:t>
            </a:r>
          </a:p>
          <a:p>
            <a:pPr lvl="1"/>
            <a:r>
              <a:rPr lang="en-GB" sz="2400" dirty="0">
                <a:latin typeface="Source Sans Pro" panose="020B0503030403020204" pitchFamily="34" charset="0"/>
                <a:ea typeface="Source Sans Pro" panose="020B0503030403020204" pitchFamily="34" charset="0"/>
              </a:rPr>
              <a:t>e.g. journalism is more tolerant of contractions such as ‘don’t’ ... more on this later</a:t>
            </a:r>
          </a:p>
          <a:p>
            <a:pPr lvl="1"/>
            <a:r>
              <a:rPr lang="en-GB" sz="2400" dirty="0">
                <a:latin typeface="Source Sans Pro" panose="020B0503030403020204" pitchFamily="34" charset="0"/>
                <a:ea typeface="Source Sans Pro" panose="020B0503030403020204" pitchFamily="34" charset="0"/>
              </a:rPr>
              <a:t>‘[W]hen you’re in a college English class you’re basically studying a foreign dialect’</a:t>
            </a:r>
          </a:p>
          <a:p>
            <a:pPr marL="914400" lvl="2" indent="0">
              <a:buNone/>
            </a:pPr>
            <a:r>
              <a:rPr lang="en-GB" sz="2000" dirty="0">
                <a:latin typeface="Source Sans Pro" panose="020B0503030403020204" pitchFamily="34" charset="0"/>
                <a:ea typeface="Source Sans Pro" panose="020B0503030403020204" pitchFamily="34" charset="0"/>
              </a:rPr>
              <a:t>David Foster Wallace, ‘Authority and American Usage’ (first publ. 1999), in </a:t>
            </a:r>
            <a:r>
              <a:rPr lang="en-GB" sz="2000" i="1" dirty="0">
                <a:latin typeface="Source Sans Pro" panose="020B0503030403020204" pitchFamily="34" charset="0"/>
                <a:ea typeface="Source Sans Pro" panose="020B0503030403020204" pitchFamily="34" charset="0"/>
              </a:rPr>
              <a:t>Consider the Lobster and Other Essays</a:t>
            </a:r>
            <a:r>
              <a:rPr lang="en-GB" sz="2000" dirty="0">
                <a:latin typeface="Source Sans Pro" panose="020B0503030403020204" pitchFamily="34" charset="0"/>
                <a:ea typeface="Source Sans Pro" panose="020B0503030403020204" pitchFamily="34" charset="0"/>
              </a:rPr>
              <a:t> (London: Abacus, 2005), pp. 66-127 (p. 108)</a:t>
            </a:r>
          </a:p>
          <a:p>
            <a:pPr lvl="1"/>
            <a:r>
              <a:rPr lang="en-GB" sz="2400" dirty="0">
                <a:latin typeface="Source Sans Pro" panose="020B0503030403020204" pitchFamily="34" charset="0"/>
                <a:ea typeface="Source Sans Pro" panose="020B0503030403020204" pitchFamily="34" charset="0"/>
              </a:rPr>
              <a:t>This ‘dialect’ comprises the particular usages of a specialist group, namely academics (technically it’s a </a:t>
            </a:r>
            <a:r>
              <a:rPr lang="en-GB" sz="2400" i="1" dirty="0">
                <a:latin typeface="Source Sans Pro" panose="020B0503030403020204" pitchFamily="34" charset="0"/>
                <a:ea typeface="Source Sans Pro" panose="020B0503030403020204" pitchFamily="34" charset="0"/>
              </a:rPr>
              <a:t>sociolect</a:t>
            </a:r>
            <a:r>
              <a:rPr lang="en-GB" sz="2400" dirty="0">
                <a:latin typeface="Source Sans Pro" panose="020B0503030403020204" pitchFamily="34" charset="0"/>
                <a:ea typeface="Source Sans Pro" panose="020B0503030403020204" pitchFamily="34" charset="0"/>
              </a:rPr>
              <a:t>)</a:t>
            </a:r>
          </a:p>
        </p:txBody>
      </p:sp>
    </p:spTree>
    <p:extLst>
      <p:ext uri="{BB962C8B-B14F-4D97-AF65-F5344CB8AC3E}">
        <p14:creationId xmlns:p14="http://schemas.microsoft.com/office/powerpoint/2010/main" val="517314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936104"/>
          </a:xfrm>
        </p:spPr>
        <p:txBody>
          <a:bodyPr>
            <a:normAutofit/>
          </a:bodyPr>
          <a:lstStyle/>
          <a:p>
            <a:r>
              <a:rPr lang="en-GB" b="1" dirty="0">
                <a:latin typeface="Source Sans Pro" panose="020B0503030403020204" pitchFamily="34" charset="0"/>
                <a:ea typeface="Source Sans Pro" panose="020B0503030403020204" pitchFamily="34" charset="0"/>
              </a:rPr>
              <a:t>Not necessarily impersonal</a:t>
            </a:r>
          </a:p>
        </p:txBody>
      </p:sp>
      <p:sp>
        <p:nvSpPr>
          <p:cNvPr id="3" name="Content Placeholder 2"/>
          <p:cNvSpPr>
            <a:spLocks noGrp="1"/>
          </p:cNvSpPr>
          <p:nvPr>
            <p:ph idx="1"/>
          </p:nvPr>
        </p:nvSpPr>
        <p:spPr>
          <a:xfrm>
            <a:off x="0" y="1268760"/>
            <a:ext cx="9144000" cy="5472608"/>
          </a:xfrm>
        </p:spPr>
        <p:txBody>
          <a:bodyPr>
            <a:normAutofit fontScale="85000" lnSpcReduction="20000"/>
          </a:bodyPr>
          <a:lstStyle/>
          <a:p>
            <a:r>
              <a:rPr lang="en-GB" sz="2800" dirty="0">
                <a:latin typeface="Source Sans Pro" panose="020B0503030403020204" pitchFamily="34" charset="0"/>
                <a:ea typeface="Source Sans Pro" panose="020B0503030403020204" pitchFamily="34" charset="0"/>
              </a:rPr>
              <a:t>‘I’ is fine to use in your </a:t>
            </a:r>
            <a:r>
              <a:rPr lang="en-GB" sz="2800" i="1" dirty="0" err="1">
                <a:latin typeface="Source Sans Pro" panose="020B0503030403020204" pitchFamily="34" charset="0"/>
                <a:ea typeface="Source Sans Pro" panose="020B0503030403020204" pitchFamily="34" charset="0"/>
              </a:rPr>
              <a:t>metadiscourse</a:t>
            </a:r>
            <a:r>
              <a:rPr lang="en-GB" sz="2800" dirty="0">
                <a:latin typeface="Source Sans Pro" panose="020B0503030403020204" pitchFamily="34" charset="0"/>
                <a:ea typeface="Source Sans Pro" panose="020B0503030403020204" pitchFamily="34" charset="0"/>
              </a:rPr>
              <a:t>, i.e. where you outline how you’re going about things:</a:t>
            </a:r>
          </a:p>
          <a:p>
            <a:pPr lvl="1"/>
            <a:r>
              <a:rPr lang="en-GB" sz="2400" dirty="0">
                <a:latin typeface="Source Sans Pro" panose="020B0503030403020204" pitchFamily="34" charset="0"/>
                <a:ea typeface="Source Sans Pro" panose="020B0503030403020204" pitchFamily="34" charset="0"/>
              </a:rPr>
              <a:t>‘In what follows I present the case for reading Van der Noot’s self-translation as a Dutch-French rather than French-Dutch process. On that basis I examine his translational strategies in various compositions, focusing specifically on his handling of form and versification, and on the role played by </a:t>
            </a:r>
            <a:r>
              <a:rPr lang="en-GB" sz="2400" dirty="0" err="1">
                <a:latin typeface="Source Sans Pro" panose="020B0503030403020204" pitchFamily="34" charset="0"/>
                <a:ea typeface="Source Sans Pro" panose="020B0503030403020204" pitchFamily="34" charset="0"/>
              </a:rPr>
              <a:t>paratext</a:t>
            </a:r>
            <a:r>
              <a:rPr lang="en-GB" sz="2400" dirty="0">
                <a:latin typeface="Source Sans Pro" panose="020B0503030403020204" pitchFamily="34" charset="0"/>
                <a:ea typeface="Source Sans Pro" panose="020B0503030403020204" pitchFamily="34" charset="0"/>
              </a:rPr>
              <a:t> and illustrations.’</a:t>
            </a:r>
          </a:p>
          <a:p>
            <a:pPr lvl="1"/>
            <a:r>
              <a:rPr lang="en-GB" sz="2400" dirty="0">
                <a:latin typeface="Source Sans Pro" panose="020B0503030403020204" pitchFamily="34" charset="0"/>
                <a:ea typeface="Source Sans Pro" panose="020B0503030403020204" pitchFamily="34" charset="0"/>
              </a:rPr>
              <a:t>a genuine example from </a:t>
            </a:r>
            <a:r>
              <a:rPr lang="en-GB" sz="2400" dirty="0">
                <a:latin typeface="Source Sans Pro" panose="020B0503030403020204" pitchFamily="34" charset="0"/>
                <a:ea typeface="Source Sans Pro" panose="020B0503030403020204" pitchFamily="34" charset="0"/>
                <a:hlinkClick r:id="rId2"/>
              </a:rPr>
              <a:t>my own stuff</a:t>
            </a:r>
            <a:endParaRPr lang="en-GB" sz="2400" dirty="0">
              <a:latin typeface="Source Sans Pro" panose="020B0503030403020204" pitchFamily="34" charset="0"/>
              <a:ea typeface="Source Sans Pro" panose="020B0503030403020204" pitchFamily="34" charset="0"/>
            </a:endParaRPr>
          </a:p>
          <a:p>
            <a:r>
              <a:rPr lang="en-GB" sz="2800" i="1" dirty="0">
                <a:latin typeface="Source Sans Pro" panose="020B0503030403020204" pitchFamily="34" charset="0"/>
                <a:ea typeface="Source Sans Pro" panose="020B0503030403020204" pitchFamily="34" charset="0"/>
              </a:rPr>
              <a:t>Not </a:t>
            </a:r>
            <a:r>
              <a:rPr lang="en-GB" sz="2800" dirty="0">
                <a:latin typeface="Source Sans Pro" panose="020B0503030403020204" pitchFamily="34" charset="0"/>
                <a:ea typeface="Source Sans Pro" panose="020B0503030403020204" pitchFamily="34" charset="0"/>
              </a:rPr>
              <a:t>fine to use as a substitute for analysis/evidence: </a:t>
            </a:r>
          </a:p>
          <a:p>
            <a:pPr lvl="1"/>
            <a:r>
              <a:rPr lang="en-GB" sz="2400" dirty="0">
                <a:latin typeface="Source Sans Pro" panose="020B0503030403020204" pitchFamily="34" charset="0"/>
                <a:ea typeface="Source Sans Pro" panose="020B0503030403020204" pitchFamily="34" charset="0"/>
              </a:rPr>
              <a:t>‘I believe this poem is memorable, because I find its imagery deeply moving’</a:t>
            </a:r>
          </a:p>
          <a:p>
            <a:pPr lvl="1"/>
            <a:r>
              <a:rPr lang="en-GB" sz="2400" dirty="0">
                <a:latin typeface="Source Sans Pro" panose="020B0503030403020204" pitchFamily="34" charset="0"/>
                <a:ea typeface="Source Sans Pro" panose="020B0503030403020204" pitchFamily="34" charset="0"/>
              </a:rPr>
              <a:t>not a genuine example from my own stuff</a:t>
            </a:r>
          </a:p>
          <a:p>
            <a:pPr lvl="1"/>
            <a:r>
              <a:rPr lang="en-GB" sz="2400" dirty="0">
                <a:latin typeface="Source Sans Pro" panose="020B0503030403020204" pitchFamily="34" charset="0"/>
                <a:ea typeface="Source Sans Pro" panose="020B0503030403020204" pitchFamily="34" charset="0"/>
              </a:rPr>
              <a:t>says more about the writer’s opinions/feelings than about the poem: </a:t>
            </a:r>
            <a:r>
              <a:rPr lang="en-GB" sz="2400" i="1" dirty="0">
                <a:latin typeface="Source Sans Pro" panose="020B0503030403020204" pitchFamily="34" charset="0"/>
                <a:ea typeface="Source Sans Pro" panose="020B0503030403020204" pitchFamily="34" charset="0"/>
              </a:rPr>
              <a:t>how </a:t>
            </a:r>
            <a:r>
              <a:rPr lang="en-GB" sz="2400" dirty="0">
                <a:latin typeface="Source Sans Pro" panose="020B0503030403020204" pitchFamily="34" charset="0"/>
                <a:ea typeface="Source Sans Pro" panose="020B0503030403020204" pitchFamily="34" charset="0"/>
              </a:rPr>
              <a:t>is the imagery moving?</a:t>
            </a:r>
          </a:p>
          <a:p>
            <a:r>
              <a:rPr lang="en-GB" sz="2800" dirty="0">
                <a:latin typeface="Source Sans Pro" panose="020B0503030403020204" pitchFamily="34" charset="0"/>
                <a:ea typeface="Source Sans Pro" panose="020B0503030403020204" pitchFamily="34" charset="0"/>
              </a:rPr>
              <a:t>But could be used </a:t>
            </a:r>
            <a:r>
              <a:rPr lang="en-GB" sz="2800" i="1" dirty="0">
                <a:latin typeface="Source Sans Pro" panose="020B0503030403020204" pitchFamily="34" charset="0"/>
                <a:ea typeface="Source Sans Pro" panose="020B0503030403020204" pitchFamily="34" charset="0"/>
              </a:rPr>
              <a:t>in conjunction with</a:t>
            </a:r>
            <a:r>
              <a:rPr lang="en-GB" sz="2800" dirty="0">
                <a:latin typeface="Source Sans Pro" panose="020B0503030403020204" pitchFamily="34" charset="0"/>
                <a:ea typeface="Source Sans Pro" panose="020B0503030403020204" pitchFamily="34" charset="0"/>
              </a:rPr>
              <a:t> analysis/evidence:</a:t>
            </a:r>
          </a:p>
          <a:p>
            <a:pPr lvl="1"/>
            <a:r>
              <a:rPr lang="en-GB" sz="2400" dirty="0">
                <a:latin typeface="Source Sans Pro" panose="020B0503030403020204" pitchFamily="34" charset="0"/>
                <a:ea typeface="Source Sans Pro" panose="020B0503030403020204" pitchFamily="34" charset="0"/>
              </a:rPr>
              <a:t>‘The imagery of this poem uses features of the local landscape to memorable effect. I find the use of the silver birch to symbolize rebirth particularly moving, because…’</a:t>
            </a:r>
          </a:p>
          <a:p>
            <a:pPr lvl="1"/>
            <a:r>
              <a:rPr lang="en-GB" sz="2400" dirty="0">
                <a:latin typeface="Source Sans Pro" panose="020B0503030403020204" pitchFamily="34" charset="0"/>
                <a:ea typeface="Source Sans Pro" panose="020B0503030403020204" pitchFamily="34" charset="0"/>
              </a:rPr>
              <a:t>still not a genuine example from my own stuff</a:t>
            </a:r>
            <a:endParaRPr lang="en-GB" sz="3200"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688336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296144"/>
          </a:xfrm>
        </p:spPr>
        <p:txBody>
          <a:bodyPr>
            <a:normAutofit fontScale="90000"/>
          </a:bodyPr>
          <a:lstStyle/>
          <a:p>
            <a:r>
              <a:rPr lang="en-GB" b="1" dirty="0">
                <a:latin typeface="Source Sans Pro" panose="020B0503030403020204" pitchFamily="34" charset="0"/>
                <a:ea typeface="Source Sans Pro" panose="020B0503030403020204" pitchFamily="34" charset="0"/>
              </a:rPr>
              <a:t>Academic writing: basic principles</a:t>
            </a:r>
          </a:p>
        </p:txBody>
      </p:sp>
      <p:sp>
        <p:nvSpPr>
          <p:cNvPr id="3" name="Content Placeholder 2"/>
          <p:cNvSpPr>
            <a:spLocks noGrp="1"/>
          </p:cNvSpPr>
          <p:nvPr>
            <p:ph idx="1"/>
          </p:nvPr>
        </p:nvSpPr>
        <p:spPr>
          <a:xfrm>
            <a:off x="323528" y="1556792"/>
            <a:ext cx="8424936" cy="5040560"/>
          </a:xfrm>
        </p:spPr>
        <p:txBody>
          <a:bodyPr>
            <a:normAutofit/>
          </a:bodyPr>
          <a:lstStyle/>
          <a:p>
            <a:r>
              <a:rPr lang="en-GB" dirty="0">
                <a:latin typeface="Source Sans Pro" panose="020B0503030403020204" pitchFamily="34" charset="0"/>
                <a:ea typeface="Source Sans Pro" panose="020B0503030403020204" pitchFamily="34" charset="0"/>
              </a:rPr>
              <a:t>The five Cs:</a:t>
            </a:r>
          </a:p>
          <a:p>
            <a:pPr marL="914400" lvl="1" indent="-514350">
              <a:buFont typeface="+mj-lt"/>
              <a:buAutoNum type="arabicPeriod"/>
            </a:pPr>
            <a:r>
              <a:rPr lang="en-GB" dirty="0">
                <a:latin typeface="Source Sans Pro" panose="020B0503030403020204" pitchFamily="34" charset="0"/>
                <a:ea typeface="Source Sans Pro" panose="020B0503030403020204" pitchFamily="34" charset="0"/>
              </a:rPr>
              <a:t>Clarity</a:t>
            </a:r>
          </a:p>
          <a:p>
            <a:pPr marL="914400" lvl="1" indent="-514350">
              <a:buFont typeface="+mj-lt"/>
              <a:buAutoNum type="arabicPeriod"/>
            </a:pPr>
            <a:r>
              <a:rPr lang="en-GB" dirty="0">
                <a:latin typeface="Source Sans Pro" panose="020B0503030403020204" pitchFamily="34" charset="0"/>
                <a:ea typeface="Source Sans Pro" panose="020B0503030403020204" pitchFamily="34" charset="0"/>
              </a:rPr>
              <a:t>Coherence</a:t>
            </a:r>
          </a:p>
          <a:p>
            <a:pPr marL="914400" lvl="1" indent="-514350">
              <a:buFont typeface="+mj-lt"/>
              <a:buAutoNum type="arabicPeriod"/>
            </a:pPr>
            <a:r>
              <a:rPr lang="en-GB" dirty="0">
                <a:latin typeface="Source Sans Pro" panose="020B0503030403020204" pitchFamily="34" charset="0"/>
                <a:ea typeface="Source Sans Pro" panose="020B0503030403020204" pitchFamily="34" charset="0"/>
              </a:rPr>
              <a:t>Concision</a:t>
            </a:r>
          </a:p>
          <a:p>
            <a:pPr marL="914400" lvl="1" indent="-514350">
              <a:buFont typeface="+mj-lt"/>
              <a:buAutoNum type="arabicPeriod"/>
            </a:pPr>
            <a:r>
              <a:rPr lang="en-GB" dirty="0">
                <a:latin typeface="Source Sans Pro" panose="020B0503030403020204" pitchFamily="34" charset="0"/>
                <a:ea typeface="Source Sans Pro" panose="020B0503030403020204" pitchFamily="34" charset="0"/>
              </a:rPr>
              <a:t>Context</a:t>
            </a:r>
          </a:p>
          <a:p>
            <a:pPr marL="914400" lvl="1" indent="-514350">
              <a:buFont typeface="+mj-lt"/>
              <a:buAutoNum type="arabicPeriod"/>
            </a:pPr>
            <a:r>
              <a:rPr lang="en-GB" dirty="0">
                <a:latin typeface="Source Sans Pro" panose="020B0503030403020204" pitchFamily="34" charset="0"/>
                <a:ea typeface="Source Sans Pro" panose="020B0503030403020204" pitchFamily="34" charset="0"/>
              </a:rPr>
              <a:t>Spelling</a:t>
            </a:r>
            <a:endParaRPr lang="en-GB" sz="2400"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3046083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64096"/>
          </a:xfrm>
        </p:spPr>
        <p:txBody>
          <a:bodyPr>
            <a:normAutofit/>
          </a:bodyPr>
          <a:lstStyle/>
          <a:p>
            <a:r>
              <a:rPr lang="en-GB" b="1" dirty="0">
                <a:latin typeface="Source Sans Pro" panose="020B0503030403020204" pitchFamily="34" charset="0"/>
                <a:ea typeface="Source Sans Pro" panose="020B0503030403020204" pitchFamily="34" charset="0"/>
              </a:rPr>
              <a:t>1. Clarity</a:t>
            </a:r>
          </a:p>
        </p:txBody>
      </p:sp>
      <p:sp>
        <p:nvSpPr>
          <p:cNvPr id="3" name="Content Placeholder 2"/>
          <p:cNvSpPr>
            <a:spLocks noGrp="1"/>
          </p:cNvSpPr>
          <p:nvPr>
            <p:ph idx="1"/>
          </p:nvPr>
        </p:nvSpPr>
        <p:spPr>
          <a:xfrm>
            <a:off x="35496" y="908720"/>
            <a:ext cx="9073008" cy="5688632"/>
          </a:xfrm>
        </p:spPr>
        <p:txBody>
          <a:bodyPr>
            <a:normAutofit/>
          </a:bodyPr>
          <a:lstStyle/>
          <a:p>
            <a:r>
              <a:rPr lang="en-GB" sz="2800" dirty="0">
                <a:latin typeface="Source Sans Pro" panose="020B0503030403020204" pitchFamily="34" charset="0"/>
                <a:ea typeface="Source Sans Pro" panose="020B0503030403020204" pitchFamily="34" charset="0"/>
              </a:rPr>
              <a:t>Essential for professional writers…</a:t>
            </a:r>
          </a:p>
          <a:p>
            <a:r>
              <a:rPr lang="en-GB" sz="2800" dirty="0">
                <a:latin typeface="Source Sans Pro" panose="020B0503030403020204" pitchFamily="34" charset="0"/>
                <a:ea typeface="Source Sans Pro" panose="020B0503030403020204" pitchFamily="34" charset="0"/>
              </a:rPr>
              <a:t>…which is what we all are</a:t>
            </a:r>
          </a:p>
          <a:p>
            <a:r>
              <a:rPr lang="en-GB" sz="2800" dirty="0">
                <a:latin typeface="Source Sans Pro" panose="020B0503030403020204" pitchFamily="34" charset="0"/>
                <a:ea typeface="Source Sans Pro" panose="020B0503030403020204" pitchFamily="34" charset="0"/>
              </a:rPr>
              <a:t>Doesn’t mean simple vocabulary/syntax</a:t>
            </a:r>
          </a:p>
          <a:p>
            <a:r>
              <a:rPr lang="en-GB" sz="2800" dirty="0">
                <a:latin typeface="Source Sans Pro" panose="020B0503030403020204" pitchFamily="34" charset="0"/>
                <a:ea typeface="Source Sans Pro" panose="020B0503030403020204" pitchFamily="34" charset="0"/>
              </a:rPr>
              <a:t>It means language that is clearly </a:t>
            </a:r>
            <a:r>
              <a:rPr lang="en-GB" sz="2800" i="1" dirty="0">
                <a:latin typeface="Source Sans Pro" panose="020B0503030403020204" pitchFamily="34" charset="0"/>
                <a:ea typeface="Source Sans Pro" panose="020B0503030403020204" pitchFamily="34" charset="0"/>
              </a:rPr>
              <a:t>articulated</a:t>
            </a:r>
            <a:endParaRPr lang="en-GB" sz="2800" dirty="0">
              <a:latin typeface="Source Sans Pro" panose="020B0503030403020204" pitchFamily="34" charset="0"/>
              <a:ea typeface="Source Sans Pro" panose="020B0503030403020204" pitchFamily="34" charset="0"/>
            </a:endParaRPr>
          </a:p>
          <a:p>
            <a:pPr lvl="1"/>
            <a:r>
              <a:rPr lang="en-GB" sz="2400" dirty="0">
                <a:latin typeface="Source Sans Pro" panose="020B0503030403020204" pitchFamily="34" charset="0"/>
                <a:ea typeface="Source Sans Pro" panose="020B0503030403020204" pitchFamily="34" charset="0"/>
              </a:rPr>
              <a:t>Appropriate links, punctuation, etc. to organize sentences and paragraphs</a:t>
            </a:r>
          </a:p>
          <a:p>
            <a:pPr lvl="2"/>
            <a:r>
              <a:rPr lang="en-GB" sz="2000" i="1" dirty="0">
                <a:latin typeface="Source Sans Pro" panose="020B0503030403020204" pitchFamily="34" charset="0"/>
                <a:ea typeface="Source Sans Pro" panose="020B0503030403020204" pitchFamily="34" charset="0"/>
              </a:rPr>
              <a:t>Cause and effect</a:t>
            </a:r>
            <a:r>
              <a:rPr lang="en-GB" sz="2000" dirty="0">
                <a:latin typeface="Source Sans Pro" panose="020B0503030403020204" pitchFamily="34" charset="0"/>
                <a:ea typeface="Source Sans Pro" panose="020B0503030403020204" pitchFamily="34" charset="0"/>
              </a:rPr>
              <a:t>: consequently, accordingly, therefore, hence, indeed…</a:t>
            </a:r>
          </a:p>
          <a:p>
            <a:pPr lvl="2"/>
            <a:r>
              <a:rPr lang="en-GB" sz="2000" i="1" dirty="0">
                <a:latin typeface="Source Sans Pro" panose="020B0503030403020204" pitchFamily="34" charset="0"/>
                <a:ea typeface="Source Sans Pro" panose="020B0503030403020204" pitchFamily="34" charset="0"/>
              </a:rPr>
              <a:t>Sequence</a:t>
            </a:r>
            <a:r>
              <a:rPr lang="en-GB" sz="2000" dirty="0">
                <a:latin typeface="Source Sans Pro" panose="020B0503030403020204" pitchFamily="34" charset="0"/>
                <a:ea typeface="Source Sans Pro" panose="020B0503030403020204" pitchFamily="34" charset="0"/>
              </a:rPr>
              <a:t>: additionally, moreover, furthermore, besides, finally…</a:t>
            </a:r>
          </a:p>
          <a:p>
            <a:pPr lvl="2"/>
            <a:r>
              <a:rPr lang="en-GB" sz="2000" i="1" dirty="0">
                <a:latin typeface="Source Sans Pro" panose="020B0503030403020204" pitchFamily="34" charset="0"/>
                <a:ea typeface="Source Sans Pro" panose="020B0503030403020204" pitchFamily="34" charset="0"/>
              </a:rPr>
              <a:t>Contrast</a:t>
            </a:r>
            <a:r>
              <a:rPr lang="en-GB" sz="2000" dirty="0">
                <a:latin typeface="Source Sans Pro" panose="020B0503030403020204" pitchFamily="34" charset="0"/>
                <a:ea typeface="Source Sans Pro" panose="020B0503030403020204" pitchFamily="34" charset="0"/>
              </a:rPr>
              <a:t>: conversely, however, rather…</a:t>
            </a:r>
          </a:p>
          <a:p>
            <a:pPr lvl="2"/>
            <a:r>
              <a:rPr lang="en-GB" sz="2000" i="1" dirty="0">
                <a:latin typeface="Source Sans Pro" panose="020B0503030403020204" pitchFamily="34" charset="0"/>
                <a:ea typeface="Source Sans Pro" panose="020B0503030403020204" pitchFamily="34" charset="0"/>
              </a:rPr>
              <a:t>Comparison</a:t>
            </a:r>
            <a:r>
              <a:rPr lang="en-GB" sz="2000" dirty="0">
                <a:latin typeface="Source Sans Pro" panose="020B0503030403020204" pitchFamily="34" charset="0"/>
                <a:ea typeface="Source Sans Pro" panose="020B0503030403020204" pitchFamily="34" charset="0"/>
              </a:rPr>
              <a:t>: likewise, similarly, equally…</a:t>
            </a:r>
          </a:p>
          <a:p>
            <a:r>
              <a:rPr lang="en-GB" sz="2800" dirty="0">
                <a:latin typeface="Source Sans Pro" panose="020B0503030403020204" pitchFamily="34" charset="0"/>
                <a:ea typeface="Source Sans Pro" panose="020B0503030403020204" pitchFamily="34" charset="0"/>
              </a:rPr>
              <a:t>Appropriate technical terminology </a:t>
            </a:r>
            <a:r>
              <a:rPr lang="en-GB" sz="2800" i="1" dirty="0">
                <a:latin typeface="Source Sans Pro" panose="020B0503030403020204" pitchFamily="34" charset="0"/>
                <a:ea typeface="Source Sans Pro" panose="020B0503030403020204" pitchFamily="34" charset="0"/>
              </a:rPr>
              <a:t>aids</a:t>
            </a:r>
            <a:r>
              <a:rPr lang="en-GB" sz="2800" dirty="0">
                <a:latin typeface="Source Sans Pro" panose="020B0503030403020204" pitchFamily="34" charset="0"/>
                <a:ea typeface="Source Sans Pro" panose="020B0503030403020204" pitchFamily="34" charset="0"/>
              </a:rPr>
              <a:t> clarity: don’t be reluctant to acquire and use it</a:t>
            </a:r>
          </a:p>
        </p:txBody>
      </p:sp>
    </p:spTree>
    <p:extLst>
      <p:ext uri="{BB962C8B-B14F-4D97-AF65-F5344CB8AC3E}">
        <p14:creationId xmlns:p14="http://schemas.microsoft.com/office/powerpoint/2010/main" val="314584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008112"/>
          </a:xfrm>
        </p:spPr>
        <p:txBody>
          <a:bodyPr>
            <a:normAutofit/>
          </a:bodyPr>
          <a:lstStyle/>
          <a:p>
            <a:r>
              <a:rPr lang="en-GB" b="1" dirty="0">
                <a:latin typeface="Source Sans Pro" panose="020B0503030403020204" pitchFamily="34" charset="0"/>
                <a:ea typeface="Source Sans Pro" panose="020B0503030403020204" pitchFamily="34" charset="0"/>
              </a:rPr>
              <a:t>1. Clarity (</a:t>
            </a:r>
            <a:r>
              <a:rPr lang="en-GB" b="1" dirty="0" err="1">
                <a:latin typeface="Source Sans Pro" panose="020B0503030403020204" pitchFamily="34" charset="0"/>
                <a:ea typeface="Source Sans Pro" panose="020B0503030403020204" pitchFamily="34" charset="0"/>
              </a:rPr>
              <a:t>ctd</a:t>
            </a:r>
            <a:r>
              <a:rPr lang="en-GB" b="1" dirty="0">
                <a:latin typeface="Source Sans Pro" panose="020B0503030403020204" pitchFamily="34" charset="0"/>
                <a:ea typeface="Source Sans Pro" panose="020B0503030403020204" pitchFamily="34" charset="0"/>
              </a:rPr>
              <a:t>)</a:t>
            </a:r>
          </a:p>
        </p:txBody>
      </p:sp>
      <p:sp>
        <p:nvSpPr>
          <p:cNvPr id="3" name="Content Placeholder 2"/>
          <p:cNvSpPr>
            <a:spLocks noGrp="1"/>
          </p:cNvSpPr>
          <p:nvPr>
            <p:ph idx="1"/>
          </p:nvPr>
        </p:nvSpPr>
        <p:spPr>
          <a:xfrm>
            <a:off x="35496" y="1052736"/>
            <a:ext cx="9073008" cy="5760640"/>
          </a:xfrm>
        </p:spPr>
        <p:txBody>
          <a:bodyPr>
            <a:normAutofit fontScale="92500" lnSpcReduction="10000"/>
          </a:bodyPr>
          <a:lstStyle/>
          <a:p>
            <a:pPr>
              <a:spcBef>
                <a:spcPts val="300"/>
              </a:spcBef>
            </a:pPr>
            <a:r>
              <a:rPr lang="en-GB" sz="2800" dirty="0">
                <a:latin typeface="Source Sans Pro" panose="020B0503030403020204" pitchFamily="34" charset="0"/>
                <a:ea typeface="Source Sans Pro" panose="020B0503030403020204" pitchFamily="34" charset="0"/>
              </a:rPr>
              <a:t>Also means </a:t>
            </a:r>
            <a:r>
              <a:rPr lang="en-GB" sz="2800" i="1" dirty="0">
                <a:latin typeface="Source Sans Pro" panose="020B0503030403020204" pitchFamily="34" charset="0"/>
                <a:ea typeface="Source Sans Pro" panose="020B0503030403020204" pitchFamily="34" charset="0"/>
              </a:rPr>
              <a:t>constructing your position </a:t>
            </a:r>
            <a:r>
              <a:rPr lang="en-GB" sz="2800" dirty="0">
                <a:latin typeface="Source Sans Pro" panose="020B0503030403020204" pitchFamily="34" charset="0"/>
                <a:ea typeface="Source Sans Pro" panose="020B0503030403020204" pitchFamily="34" charset="0"/>
              </a:rPr>
              <a:t>through language: </a:t>
            </a:r>
          </a:p>
          <a:p>
            <a:pPr lvl="1">
              <a:spcBef>
                <a:spcPts val="300"/>
              </a:spcBef>
            </a:pPr>
            <a:r>
              <a:rPr lang="en-GB" sz="2400" i="1" dirty="0">
                <a:latin typeface="Source Sans Pro" panose="020B0503030403020204" pitchFamily="34" charset="0"/>
                <a:ea typeface="Source Sans Pro" panose="020B0503030403020204" pitchFamily="34" charset="0"/>
              </a:rPr>
              <a:t>Hedges</a:t>
            </a:r>
            <a:r>
              <a:rPr lang="en-GB" sz="2400" dirty="0">
                <a:latin typeface="Source Sans Pro" panose="020B0503030403020204" pitchFamily="34" charset="0"/>
                <a:ea typeface="Source Sans Pro" panose="020B0503030403020204" pitchFamily="34" charset="0"/>
              </a:rPr>
              <a:t> (not fully committing to a claim): possibly, might, perhaps…</a:t>
            </a:r>
          </a:p>
          <a:p>
            <a:pPr lvl="2">
              <a:spcBef>
                <a:spcPts val="300"/>
              </a:spcBef>
            </a:pPr>
            <a:r>
              <a:rPr lang="en-GB" sz="2000" i="1" dirty="0">
                <a:latin typeface="Source Sans Pro" panose="020B0503030403020204" pitchFamily="34" charset="0"/>
                <a:ea typeface="Source Sans Pro" panose="020B0503030403020204" pitchFamily="34" charset="0"/>
              </a:rPr>
              <a:t>Avoid the word ‘arguably’: if you think the point can be argued, just argue it</a:t>
            </a:r>
            <a:endParaRPr lang="en-GB" sz="2000" dirty="0">
              <a:latin typeface="Source Sans Pro" panose="020B0503030403020204" pitchFamily="34" charset="0"/>
              <a:ea typeface="Source Sans Pro" panose="020B0503030403020204" pitchFamily="34" charset="0"/>
            </a:endParaRPr>
          </a:p>
          <a:p>
            <a:pPr lvl="1">
              <a:spcBef>
                <a:spcPts val="300"/>
              </a:spcBef>
            </a:pPr>
            <a:r>
              <a:rPr lang="en-GB" sz="2400" i="1" dirty="0">
                <a:latin typeface="Source Sans Pro" panose="020B0503030403020204" pitchFamily="34" charset="0"/>
                <a:ea typeface="Source Sans Pro" panose="020B0503030403020204" pitchFamily="34" charset="0"/>
              </a:rPr>
              <a:t>Emphatics</a:t>
            </a:r>
            <a:r>
              <a:rPr lang="en-GB" sz="2400" dirty="0">
                <a:latin typeface="Source Sans Pro" panose="020B0503030403020204" pitchFamily="34" charset="0"/>
                <a:ea typeface="Source Sans Pro" panose="020B0503030403020204" pitchFamily="34" charset="0"/>
              </a:rPr>
              <a:t>: clearly, evidently, in fact…</a:t>
            </a:r>
          </a:p>
          <a:p>
            <a:pPr lvl="1">
              <a:spcBef>
                <a:spcPts val="300"/>
              </a:spcBef>
            </a:pPr>
            <a:r>
              <a:rPr lang="en-GB" sz="2400" i="1" dirty="0">
                <a:latin typeface="Source Sans Pro" panose="020B0503030403020204" pitchFamily="34" charset="0"/>
                <a:ea typeface="Source Sans Pro" panose="020B0503030403020204" pitchFamily="34" charset="0"/>
              </a:rPr>
              <a:t>Attitude markers</a:t>
            </a:r>
            <a:r>
              <a:rPr lang="en-GB" sz="2400" dirty="0">
                <a:latin typeface="Source Sans Pro" panose="020B0503030403020204" pitchFamily="34" charset="0"/>
                <a:ea typeface="Source Sans Pro" panose="020B0503030403020204" pitchFamily="34" charset="0"/>
              </a:rPr>
              <a:t>: I agree, unfortunately…</a:t>
            </a:r>
          </a:p>
          <a:p>
            <a:pPr lvl="2">
              <a:spcBef>
                <a:spcPts val="300"/>
              </a:spcBef>
            </a:pPr>
            <a:r>
              <a:rPr lang="en-GB" sz="2000" dirty="0">
                <a:latin typeface="Source Sans Pro" panose="020B0503030403020204" pitchFamily="34" charset="0"/>
                <a:ea typeface="Source Sans Pro" panose="020B0503030403020204" pitchFamily="34" charset="0"/>
              </a:rPr>
              <a:t>No substitute for argument and evidence, but can accompany them</a:t>
            </a:r>
          </a:p>
          <a:p>
            <a:pPr lvl="2">
              <a:spcBef>
                <a:spcPts val="300"/>
              </a:spcBef>
            </a:pPr>
            <a:r>
              <a:rPr lang="en-GB" sz="2000" dirty="0">
                <a:latin typeface="Source Sans Pro" panose="020B0503030403020204" pitchFamily="34" charset="0"/>
                <a:ea typeface="Source Sans Pro" panose="020B0503030403020204" pitchFamily="34" charset="0"/>
              </a:rPr>
              <a:t>Also punctuation, e.g. scare quotes to distance yourself from the use or appropriateness of an expression</a:t>
            </a:r>
          </a:p>
          <a:p>
            <a:pPr lvl="2">
              <a:spcBef>
                <a:spcPts val="300"/>
              </a:spcBef>
            </a:pPr>
            <a:r>
              <a:rPr lang="en-GB" sz="2000" dirty="0">
                <a:latin typeface="Source Sans Pro" panose="020B0503030403020204" pitchFamily="34" charset="0"/>
                <a:ea typeface="Source Sans Pro" panose="020B0503030403020204" pitchFamily="34" charset="0"/>
              </a:rPr>
              <a:t>‘[</a:t>
            </a:r>
            <a:r>
              <a:rPr lang="en-GB" sz="2000" i="1" dirty="0">
                <a:latin typeface="Source Sans Pro" panose="020B0503030403020204" pitchFamily="34" charset="0"/>
                <a:ea typeface="Source Sans Pro" panose="020B0503030403020204" pitchFamily="34" charset="0"/>
              </a:rPr>
              <a:t>sic</a:t>
            </a:r>
            <a:r>
              <a:rPr lang="en-GB" sz="2000" dirty="0">
                <a:latin typeface="Source Sans Pro" panose="020B0503030403020204" pitchFamily="34" charset="0"/>
                <a:ea typeface="Source Sans Pro" panose="020B0503030403020204" pitchFamily="34" charset="0"/>
              </a:rPr>
              <a:t>]’, i.e. ‘Used or spelled as written. Used parenthetically after a quoted word etc. to call attention to an anomalous or ’erroneous form or prevent the supposition of misquotation (</a:t>
            </a:r>
            <a:r>
              <a:rPr lang="en-GB" sz="2000" i="1" dirty="0">
                <a:latin typeface="Source Sans Pro" panose="020B0503030403020204" pitchFamily="34" charset="0"/>
                <a:ea typeface="Source Sans Pro" panose="020B0503030403020204" pitchFamily="34" charset="0"/>
              </a:rPr>
              <a:t>Shorter OED</a:t>
            </a:r>
            <a:r>
              <a:rPr lang="en-GB" sz="2000" dirty="0">
                <a:latin typeface="Source Sans Pro" panose="020B0503030403020204" pitchFamily="34" charset="0"/>
                <a:ea typeface="Source Sans Pro" panose="020B0503030403020204" pitchFamily="34" charset="0"/>
              </a:rPr>
              <a:t> , ‘sic’ [adverb &amp; noun]) – see slide 6 from the second lecture on </a:t>
            </a:r>
            <a:r>
              <a:rPr lang="en-GB" sz="2000" i="1" dirty="0">
                <a:latin typeface="Source Sans Pro" panose="020B0503030403020204" pitchFamily="34" charset="0"/>
                <a:ea typeface="Source Sans Pro" panose="020B0503030403020204" pitchFamily="34" charset="0"/>
              </a:rPr>
              <a:t>Blood Wedding</a:t>
            </a:r>
          </a:p>
          <a:p>
            <a:pPr lvl="1">
              <a:spcBef>
                <a:spcPts val="300"/>
              </a:spcBef>
            </a:pPr>
            <a:r>
              <a:rPr lang="en-GB" sz="2400" i="1" dirty="0">
                <a:latin typeface="Source Sans Pro" panose="020B0503030403020204" pitchFamily="34" charset="0"/>
                <a:ea typeface="Source Sans Pro" panose="020B0503030403020204" pitchFamily="34" charset="0"/>
              </a:rPr>
              <a:t>Relational markers</a:t>
            </a:r>
            <a:r>
              <a:rPr lang="en-GB" sz="2400" dirty="0">
                <a:latin typeface="Source Sans Pro" panose="020B0503030403020204" pitchFamily="34" charset="0"/>
                <a:ea typeface="Source Sans Pro" panose="020B0503030403020204" pitchFamily="34" charset="0"/>
              </a:rPr>
              <a:t>: rhetorical questions, interpellations, etc.</a:t>
            </a:r>
          </a:p>
          <a:p>
            <a:pPr lvl="2">
              <a:spcBef>
                <a:spcPts val="300"/>
              </a:spcBef>
            </a:pPr>
            <a:r>
              <a:rPr lang="en-GB" sz="2000" dirty="0">
                <a:latin typeface="Source Sans Pro" panose="020B0503030403020204" pitchFamily="34" charset="0"/>
                <a:ea typeface="Source Sans Pro" panose="020B0503030403020204" pitchFamily="34" charset="0"/>
              </a:rPr>
              <a:t>e.g. ‘What does this imply?’, ‘As we noted earlier’</a:t>
            </a:r>
          </a:p>
          <a:p>
            <a:pPr lvl="1">
              <a:spcBef>
                <a:spcPts val="300"/>
              </a:spcBef>
            </a:pPr>
            <a:r>
              <a:rPr lang="en-GB" sz="2400" i="1" dirty="0">
                <a:latin typeface="Source Sans Pro" panose="020B0503030403020204" pitchFamily="34" charset="0"/>
                <a:ea typeface="Source Sans Pro" panose="020B0503030403020204" pitchFamily="34" charset="0"/>
              </a:rPr>
              <a:t>Person markers</a:t>
            </a:r>
            <a:r>
              <a:rPr lang="en-GB" sz="2400" dirty="0">
                <a:latin typeface="Source Sans Pro" panose="020B0503030403020204" pitchFamily="34" charset="0"/>
                <a:ea typeface="Source Sans Pro" panose="020B0503030403020204" pitchFamily="34" charset="0"/>
              </a:rPr>
              <a:t>: signalling the authorial presence</a:t>
            </a:r>
          </a:p>
          <a:p>
            <a:pPr lvl="2">
              <a:spcBef>
                <a:spcPts val="300"/>
              </a:spcBef>
            </a:pPr>
            <a:r>
              <a:rPr lang="en-GB" sz="2000" dirty="0">
                <a:latin typeface="Source Sans Pro" panose="020B0503030403020204" pitchFamily="34" charset="0"/>
                <a:ea typeface="Source Sans Pro" panose="020B0503030403020204" pitchFamily="34" charset="0"/>
              </a:rPr>
              <a:t>‘I/my/mine’: see earlier slide</a:t>
            </a:r>
          </a:p>
          <a:p>
            <a:pPr lvl="2">
              <a:spcBef>
                <a:spcPts val="300"/>
              </a:spcBef>
            </a:pPr>
            <a:r>
              <a:rPr lang="en-GB" sz="2000" dirty="0">
                <a:latin typeface="Source Sans Pro" panose="020B0503030403020204" pitchFamily="34" charset="0"/>
                <a:ea typeface="Source Sans Pro" panose="020B0503030403020204" pitchFamily="34" charset="0"/>
              </a:rPr>
              <a:t>‘We/our’: avoid if what you really mean is ‘I’; but a useful rhetorical device to draw the author and audience together, e.g. ‘We must remember that…’</a:t>
            </a:r>
          </a:p>
        </p:txBody>
      </p:sp>
    </p:spTree>
    <p:extLst>
      <p:ext uri="{BB962C8B-B14F-4D97-AF65-F5344CB8AC3E}">
        <p14:creationId xmlns:p14="http://schemas.microsoft.com/office/powerpoint/2010/main" val="362826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224136"/>
          </a:xfrm>
        </p:spPr>
        <p:txBody>
          <a:bodyPr>
            <a:normAutofit/>
          </a:bodyPr>
          <a:lstStyle/>
          <a:p>
            <a:r>
              <a:rPr lang="en-GB" b="1" dirty="0">
                <a:latin typeface="Source Sans Pro" panose="020B0503030403020204" pitchFamily="34" charset="0"/>
                <a:ea typeface="Source Sans Pro" panose="020B0503030403020204" pitchFamily="34" charset="0"/>
              </a:rPr>
              <a:t>2. Coherence</a:t>
            </a:r>
          </a:p>
        </p:txBody>
      </p:sp>
      <p:sp>
        <p:nvSpPr>
          <p:cNvPr id="3" name="Content Placeholder 2"/>
          <p:cNvSpPr>
            <a:spLocks noGrp="1"/>
          </p:cNvSpPr>
          <p:nvPr>
            <p:ph idx="1"/>
          </p:nvPr>
        </p:nvSpPr>
        <p:spPr>
          <a:xfrm>
            <a:off x="35496" y="1196752"/>
            <a:ext cx="9073008" cy="5616624"/>
          </a:xfrm>
        </p:spPr>
        <p:txBody>
          <a:bodyPr>
            <a:normAutofit/>
          </a:bodyPr>
          <a:lstStyle/>
          <a:p>
            <a:r>
              <a:rPr lang="en-GB" sz="2800" i="1" dirty="0">
                <a:latin typeface="Source Sans Pro" panose="020B0503030403020204" pitchFamily="34" charset="0"/>
                <a:ea typeface="Source Sans Pro" panose="020B0503030403020204" pitchFamily="34" charset="0"/>
              </a:rPr>
              <a:t>Structural flow </a:t>
            </a:r>
            <a:r>
              <a:rPr lang="en-GB" sz="2800" dirty="0">
                <a:latin typeface="Source Sans Pro" panose="020B0503030403020204" pitchFamily="34" charset="0"/>
                <a:ea typeface="Source Sans Pro" panose="020B0503030403020204" pitchFamily="34" charset="0"/>
              </a:rPr>
              <a:t>(coherence of content)</a:t>
            </a:r>
          </a:p>
          <a:p>
            <a:pPr lvl="1"/>
            <a:r>
              <a:rPr lang="en-GB" sz="2400" dirty="0">
                <a:latin typeface="Source Sans Pro" panose="020B0503030403020204" pitchFamily="34" charset="0"/>
                <a:ea typeface="Source Sans Pro" panose="020B0503030403020204" pitchFamily="34" charset="0"/>
              </a:rPr>
              <a:t>Are points in a logical sequence?</a:t>
            </a:r>
          </a:p>
          <a:p>
            <a:pPr lvl="2"/>
            <a:r>
              <a:rPr lang="en-GB" sz="2000" dirty="0">
                <a:latin typeface="Source Sans Pro" panose="020B0503030403020204" pitchFamily="34" charset="0"/>
                <a:ea typeface="Source Sans Pro" panose="020B0503030403020204" pitchFamily="34" charset="0"/>
              </a:rPr>
              <a:t>If you can reshuffle your paragraphs with no discernible effect, something’s wrong</a:t>
            </a:r>
          </a:p>
          <a:p>
            <a:pPr lvl="2"/>
            <a:r>
              <a:rPr lang="en-GB" sz="2000" dirty="0">
                <a:latin typeface="Source Sans Pro" panose="020B0503030403020204" pitchFamily="34" charset="0"/>
                <a:ea typeface="Source Sans Pro" panose="020B0503030403020204" pitchFamily="34" charset="0"/>
              </a:rPr>
              <a:t>Related to the effective use of links (cause and effect, sequence, etc.)</a:t>
            </a:r>
          </a:p>
          <a:p>
            <a:pPr lvl="2"/>
            <a:r>
              <a:rPr lang="en-GB" sz="2000" dirty="0">
                <a:latin typeface="Source Sans Pro" panose="020B0503030403020204" pitchFamily="34" charset="0"/>
                <a:ea typeface="Source Sans Pro" panose="020B0503030403020204" pitchFamily="34" charset="0"/>
              </a:rPr>
              <a:t>Also related to more general signposting: ‘This is reinforced by…’, ‘A further example is…’, etc.</a:t>
            </a:r>
          </a:p>
          <a:p>
            <a:pPr lvl="1"/>
            <a:r>
              <a:rPr lang="en-GB" sz="2400" dirty="0">
                <a:latin typeface="Source Sans Pro" panose="020B0503030403020204" pitchFamily="34" charset="0"/>
                <a:ea typeface="Source Sans Pro" panose="020B0503030403020204" pitchFamily="34" charset="0"/>
              </a:rPr>
              <a:t>Some links are unacceptable on the grounds of register/syntax</a:t>
            </a:r>
          </a:p>
          <a:p>
            <a:pPr lvl="2"/>
            <a:r>
              <a:rPr lang="en-GB" sz="2000" dirty="0">
                <a:latin typeface="Source Sans Pro" panose="020B0503030403020204" pitchFamily="34" charset="0"/>
                <a:ea typeface="Source Sans Pro" panose="020B0503030403020204" pitchFamily="34" charset="0"/>
              </a:rPr>
              <a:t>‘also’ should never be used to </a:t>
            </a:r>
            <a:r>
              <a:rPr lang="en-GB" sz="2000" i="1" dirty="0">
                <a:latin typeface="Source Sans Pro" panose="020B0503030403020204" pitchFamily="34" charset="0"/>
                <a:ea typeface="Source Sans Pro" panose="020B0503030403020204" pitchFamily="34" charset="0"/>
              </a:rPr>
              <a:t>begin </a:t>
            </a:r>
            <a:r>
              <a:rPr lang="en-GB" sz="2000" dirty="0">
                <a:latin typeface="Source Sans Pro" panose="020B0503030403020204" pitchFamily="34" charset="0"/>
                <a:ea typeface="Source Sans Pro" panose="020B0503030403020204" pitchFamily="34" charset="0"/>
              </a:rPr>
              <a:t>a sentence in academic writing</a:t>
            </a:r>
          </a:p>
          <a:p>
            <a:pPr lvl="2"/>
            <a:r>
              <a:rPr lang="en-GB" sz="2000" dirty="0">
                <a:latin typeface="Source Sans Pro" panose="020B0503030403020204" pitchFamily="34" charset="0"/>
                <a:ea typeface="Source Sans Pro" panose="020B0503030403020204" pitchFamily="34" charset="0"/>
              </a:rPr>
              <a:t>‘although’ and ‘whereas’ can’t begin a main clause , i.e. a sentence that can stand on its own (what you need is ‘however’ or something like it)</a:t>
            </a:r>
          </a:p>
          <a:p>
            <a:pPr lvl="1"/>
            <a:r>
              <a:rPr lang="en-GB" sz="2400" dirty="0">
                <a:latin typeface="Source Sans Pro" panose="020B0503030403020204" pitchFamily="34" charset="0"/>
                <a:ea typeface="Source Sans Pro" panose="020B0503030403020204" pitchFamily="34" charset="0"/>
              </a:rPr>
              <a:t>What sort of scheme is followed?</a:t>
            </a:r>
          </a:p>
          <a:p>
            <a:pPr lvl="2"/>
            <a:r>
              <a:rPr lang="en-GB" sz="2000" dirty="0">
                <a:latin typeface="Source Sans Pro" panose="020B0503030403020204" pitchFamily="34" charset="0"/>
                <a:ea typeface="Source Sans Pro" panose="020B0503030403020204" pitchFamily="34" charset="0"/>
              </a:rPr>
              <a:t>e.g. thematic, chronological, ascending order of complexity…</a:t>
            </a:r>
          </a:p>
        </p:txBody>
      </p:sp>
    </p:spTree>
    <p:extLst>
      <p:ext uri="{BB962C8B-B14F-4D97-AF65-F5344CB8AC3E}">
        <p14:creationId xmlns:p14="http://schemas.microsoft.com/office/powerpoint/2010/main" val="1231979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080120"/>
          </a:xfrm>
        </p:spPr>
        <p:txBody>
          <a:bodyPr>
            <a:normAutofit/>
          </a:bodyPr>
          <a:lstStyle/>
          <a:p>
            <a:r>
              <a:rPr lang="en-GB" b="1" dirty="0">
                <a:latin typeface="Source Sans Pro" panose="020B0503030403020204" pitchFamily="34" charset="0"/>
                <a:ea typeface="Source Sans Pro" panose="020B0503030403020204" pitchFamily="34" charset="0"/>
              </a:rPr>
              <a:t>2. Coherence (</a:t>
            </a:r>
            <a:r>
              <a:rPr lang="en-GB" b="1" dirty="0" err="1">
                <a:latin typeface="Source Sans Pro" panose="020B0503030403020204" pitchFamily="34" charset="0"/>
                <a:ea typeface="Source Sans Pro" panose="020B0503030403020204" pitchFamily="34" charset="0"/>
              </a:rPr>
              <a:t>ctd</a:t>
            </a:r>
            <a:r>
              <a:rPr lang="en-GB" b="1" dirty="0">
                <a:latin typeface="Source Sans Pro" panose="020B0503030403020204" pitchFamily="34" charset="0"/>
                <a:ea typeface="Source Sans Pro" panose="020B0503030403020204" pitchFamily="34" charset="0"/>
              </a:rPr>
              <a:t>)</a:t>
            </a:r>
          </a:p>
        </p:txBody>
      </p:sp>
      <p:sp>
        <p:nvSpPr>
          <p:cNvPr id="3" name="Content Placeholder 2"/>
          <p:cNvSpPr>
            <a:spLocks noGrp="1"/>
          </p:cNvSpPr>
          <p:nvPr>
            <p:ph idx="1"/>
          </p:nvPr>
        </p:nvSpPr>
        <p:spPr>
          <a:xfrm>
            <a:off x="35496" y="1340768"/>
            <a:ext cx="9073008" cy="5472608"/>
          </a:xfrm>
        </p:spPr>
        <p:txBody>
          <a:bodyPr>
            <a:normAutofit/>
          </a:bodyPr>
          <a:lstStyle/>
          <a:p>
            <a:r>
              <a:rPr lang="en-GB" sz="2800" i="1" dirty="0">
                <a:latin typeface="Source Sans Pro" panose="020B0503030403020204" pitchFamily="34" charset="0"/>
                <a:ea typeface="Source Sans Pro" panose="020B0503030403020204" pitchFamily="34" charset="0"/>
              </a:rPr>
              <a:t>Linguistic flow </a:t>
            </a:r>
            <a:r>
              <a:rPr lang="en-GB" sz="2800" dirty="0">
                <a:latin typeface="Source Sans Pro" panose="020B0503030403020204" pitchFamily="34" charset="0"/>
                <a:ea typeface="Source Sans Pro" panose="020B0503030403020204" pitchFamily="34" charset="0"/>
              </a:rPr>
              <a:t>(structural cohesion)</a:t>
            </a:r>
          </a:p>
          <a:p>
            <a:pPr marL="457200" lvl="1" indent="0">
              <a:buNone/>
            </a:pPr>
            <a:r>
              <a:rPr lang="en-GB" sz="2400" dirty="0">
                <a:latin typeface="Source Sans Pro" panose="020B0503030403020204" pitchFamily="34" charset="0"/>
                <a:ea typeface="Source Sans Pro" panose="020B0503030403020204" pitchFamily="34" charset="0"/>
              </a:rPr>
              <a:t>‘By providing opportunities for women without professional qualifications, evening classes enabled them to participate in education and development without disruption to their domestic lives’</a:t>
            </a:r>
          </a:p>
          <a:p>
            <a:pPr marL="457200" lvl="1" indent="0">
              <a:buNone/>
            </a:pPr>
            <a:r>
              <a:rPr lang="en-GB" sz="2400" dirty="0">
                <a:latin typeface="Source Sans Pro" panose="020B0503030403020204" pitchFamily="34" charset="0"/>
                <a:ea typeface="Source Sans Pro" panose="020B0503030403020204" pitchFamily="34" charset="0"/>
              </a:rPr>
              <a:t>‘Evening classes enabled women who did not have professional qualifications to participate in education and development, without disrupting their domestic lives’</a:t>
            </a:r>
          </a:p>
          <a:p>
            <a:pPr marL="857250" lvl="2" indent="0">
              <a:buNone/>
            </a:pPr>
            <a:r>
              <a:rPr lang="en-GB" sz="2000" dirty="0">
                <a:latin typeface="Source Sans Pro" panose="020B0503030403020204" pitchFamily="34" charset="0"/>
                <a:ea typeface="Source Sans Pro" panose="020B0503030403020204" pitchFamily="34" charset="0"/>
              </a:rPr>
              <a:t>Jo Billingham, </a:t>
            </a:r>
            <a:r>
              <a:rPr lang="en-GB" sz="2000" i="1" dirty="0">
                <a:latin typeface="Source Sans Pro" panose="020B0503030403020204" pitchFamily="34" charset="0"/>
                <a:ea typeface="Source Sans Pro" panose="020B0503030403020204" pitchFamily="34" charset="0"/>
              </a:rPr>
              <a:t>Editing and Revising Text</a:t>
            </a:r>
            <a:r>
              <a:rPr lang="en-GB" sz="2000" dirty="0">
                <a:latin typeface="Source Sans Pro" panose="020B0503030403020204" pitchFamily="34" charset="0"/>
                <a:ea typeface="Source Sans Pro" panose="020B0503030403020204" pitchFamily="34" charset="0"/>
              </a:rPr>
              <a:t> (Oxford: Oxford University Press, 2002), p. 49</a:t>
            </a:r>
          </a:p>
          <a:p>
            <a:pPr lvl="1"/>
            <a:r>
              <a:rPr lang="en-GB" sz="2400" dirty="0">
                <a:latin typeface="Source Sans Pro" panose="020B0503030403020204" pitchFamily="34" charset="0"/>
                <a:ea typeface="Source Sans Pro" panose="020B0503030403020204" pitchFamily="34" charset="0"/>
              </a:rPr>
              <a:t>Avoid dangling modifiers and empty comparisons</a:t>
            </a:r>
          </a:p>
          <a:p>
            <a:pPr marL="857250" lvl="2" indent="0">
              <a:buNone/>
            </a:pPr>
            <a:r>
              <a:rPr lang="en-GB" sz="2000" dirty="0">
                <a:latin typeface="Source Sans Pro" panose="020B0503030403020204" pitchFamily="34" charset="0"/>
                <a:ea typeface="Source Sans Pro" panose="020B0503030403020204" pitchFamily="34" charset="0"/>
              </a:rPr>
              <a:t>‘Signed for a record fee in 1962, his ball control was impeccable’</a:t>
            </a:r>
          </a:p>
          <a:p>
            <a:pPr marL="857250" lvl="2" indent="0">
              <a:buNone/>
            </a:pPr>
            <a:r>
              <a:rPr lang="en-GB" sz="2000" dirty="0">
                <a:latin typeface="Source Sans Pro" panose="020B0503030403020204" pitchFamily="34" charset="0"/>
                <a:ea typeface="Source Sans Pro" panose="020B0503030403020204" pitchFamily="34" charset="0"/>
              </a:rPr>
              <a:t>‘The director’s use of close-ups makes the sequence more intimate’</a:t>
            </a:r>
          </a:p>
        </p:txBody>
      </p:sp>
    </p:spTree>
    <p:extLst>
      <p:ext uri="{BB962C8B-B14F-4D97-AF65-F5344CB8AC3E}">
        <p14:creationId xmlns:p14="http://schemas.microsoft.com/office/powerpoint/2010/main" val="3647425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64096"/>
          </a:xfrm>
        </p:spPr>
        <p:txBody>
          <a:bodyPr>
            <a:normAutofit/>
          </a:bodyPr>
          <a:lstStyle/>
          <a:p>
            <a:r>
              <a:rPr lang="en-GB" b="1" dirty="0">
                <a:latin typeface="Source Sans Pro" panose="020B0503030403020204" pitchFamily="34" charset="0"/>
                <a:ea typeface="Source Sans Pro" panose="020B0503030403020204" pitchFamily="34" charset="0"/>
              </a:rPr>
              <a:t>3. Concision</a:t>
            </a:r>
          </a:p>
        </p:txBody>
      </p:sp>
      <p:sp>
        <p:nvSpPr>
          <p:cNvPr id="3" name="Content Placeholder 2"/>
          <p:cNvSpPr>
            <a:spLocks noGrp="1"/>
          </p:cNvSpPr>
          <p:nvPr>
            <p:ph idx="1"/>
          </p:nvPr>
        </p:nvSpPr>
        <p:spPr>
          <a:xfrm>
            <a:off x="35496" y="908720"/>
            <a:ext cx="9073008" cy="5904656"/>
          </a:xfrm>
        </p:spPr>
        <p:txBody>
          <a:bodyPr>
            <a:normAutofit fontScale="92500"/>
          </a:bodyPr>
          <a:lstStyle/>
          <a:p>
            <a:r>
              <a:rPr lang="en-GB" sz="2800" dirty="0">
                <a:latin typeface="Source Sans Pro" panose="020B0503030403020204" pitchFamily="34" charset="0"/>
                <a:ea typeface="Source Sans Pro" panose="020B0503030403020204" pitchFamily="34" charset="0"/>
              </a:rPr>
              <a:t>Make the word limit work for you – throughout the process</a:t>
            </a:r>
          </a:p>
          <a:p>
            <a:pPr lvl="1"/>
            <a:r>
              <a:rPr lang="en-GB" sz="2400" dirty="0">
                <a:latin typeface="Source Sans Pro" panose="020B0503030403020204" pitchFamily="34" charset="0"/>
                <a:ea typeface="Source Sans Pro" panose="020B0503030403020204" pitchFamily="34" charset="0"/>
              </a:rPr>
              <a:t>Framing and planning: keep things convergent</a:t>
            </a:r>
          </a:p>
          <a:p>
            <a:pPr lvl="1"/>
            <a:r>
              <a:rPr lang="en-GB" sz="2400" dirty="0">
                <a:latin typeface="Source Sans Pro" panose="020B0503030403020204" pitchFamily="34" charset="0"/>
                <a:ea typeface="Source Sans Pro" panose="020B0503030403020204" pitchFamily="34" charset="0"/>
              </a:rPr>
              <a:t>Avoid unnecessary context, storytelling, and quotation</a:t>
            </a:r>
          </a:p>
          <a:p>
            <a:pPr lvl="1"/>
            <a:r>
              <a:rPr lang="en-GB" sz="2400" dirty="0">
                <a:latin typeface="Source Sans Pro" panose="020B0503030403020204" pitchFamily="34" charset="0"/>
                <a:ea typeface="Source Sans Pro" panose="020B0503030403020204" pitchFamily="34" charset="0"/>
              </a:rPr>
              <a:t>Do you really need all three of those examples?</a:t>
            </a:r>
          </a:p>
          <a:p>
            <a:r>
              <a:rPr lang="en-GB" sz="2800" dirty="0">
                <a:latin typeface="Source Sans Pro" panose="020B0503030403020204" pitchFamily="34" charset="0"/>
                <a:ea typeface="Source Sans Pro" panose="020B0503030403020204" pitchFamily="34" charset="0"/>
              </a:rPr>
              <a:t>‘Marginal gains’ from small editorial changes</a:t>
            </a:r>
          </a:p>
          <a:p>
            <a:pPr marL="457200" lvl="1" indent="0">
              <a:buNone/>
            </a:pPr>
            <a:r>
              <a:rPr lang="en-GB" sz="2400" dirty="0">
                <a:latin typeface="Source Sans Pro" panose="020B0503030403020204" pitchFamily="34" charset="0"/>
                <a:ea typeface="Source Sans Pro" panose="020B0503030403020204" pitchFamily="34" charset="0"/>
              </a:rPr>
              <a:t>‘Although these may sound like very small amendments which only allow you to cut out an odd word here and there, even in one short sentence the changes can make your text considerably shorter’</a:t>
            </a:r>
          </a:p>
          <a:p>
            <a:pPr marL="457200" lvl="1" indent="0">
              <a:buNone/>
            </a:pPr>
            <a:r>
              <a:rPr lang="en-GB" sz="2400" dirty="0">
                <a:latin typeface="Source Sans Pro" panose="020B0503030403020204" pitchFamily="34" charset="0"/>
                <a:ea typeface="Source Sans Pro" panose="020B0503030403020204" pitchFamily="34" charset="0"/>
              </a:rPr>
              <a:t>‘</a:t>
            </a:r>
            <a:r>
              <a:rPr lang="en-GB" sz="2400" strike="sngStrike" dirty="0">
                <a:solidFill>
                  <a:srgbClr val="C00000"/>
                </a:solidFill>
                <a:latin typeface="Source Sans Pro" panose="020B0503030403020204" pitchFamily="34" charset="0"/>
                <a:ea typeface="Source Sans Pro" panose="020B0503030403020204" pitchFamily="34" charset="0"/>
              </a:rPr>
              <a:t>Although</a:t>
            </a:r>
            <a:r>
              <a:rPr lang="en-GB" sz="2400" dirty="0">
                <a:latin typeface="Source Sans Pro" panose="020B0503030403020204" pitchFamily="34" charset="0"/>
                <a:ea typeface="Source Sans Pro" panose="020B0503030403020204" pitchFamily="34" charset="0"/>
              </a:rPr>
              <a:t> </a:t>
            </a:r>
            <a:r>
              <a:rPr lang="en-GB" sz="2400" b="1" i="1" dirty="0">
                <a:solidFill>
                  <a:srgbClr val="C00000"/>
                </a:solidFill>
                <a:latin typeface="Source Sans Pro" panose="020B0503030403020204" pitchFamily="34" charset="0"/>
                <a:ea typeface="Source Sans Pro" panose="020B0503030403020204" pitchFamily="34" charset="0"/>
              </a:rPr>
              <a:t>T</a:t>
            </a:r>
            <a:r>
              <a:rPr lang="en-GB" sz="2400" dirty="0">
                <a:latin typeface="Source Sans Pro" panose="020B0503030403020204" pitchFamily="34" charset="0"/>
                <a:ea typeface="Source Sans Pro" panose="020B0503030403020204" pitchFamily="34" charset="0"/>
              </a:rPr>
              <a:t>hese </a:t>
            </a:r>
            <a:r>
              <a:rPr lang="en-GB" sz="2400" strike="sngStrike" dirty="0">
                <a:solidFill>
                  <a:srgbClr val="C00000"/>
                </a:solidFill>
                <a:latin typeface="Source Sans Pro" panose="020B0503030403020204" pitchFamily="34" charset="0"/>
                <a:ea typeface="Source Sans Pro" panose="020B0503030403020204" pitchFamily="34" charset="0"/>
              </a:rPr>
              <a:t>may</a:t>
            </a:r>
            <a:r>
              <a:rPr lang="en-GB" sz="2400" dirty="0">
                <a:latin typeface="Source Sans Pro" panose="020B0503030403020204" pitchFamily="34" charset="0"/>
                <a:ea typeface="Source Sans Pro" panose="020B0503030403020204" pitchFamily="34" charset="0"/>
              </a:rPr>
              <a:t> sound like </a:t>
            </a:r>
            <a:r>
              <a:rPr lang="en-GB" sz="2400" strike="sngStrike" dirty="0">
                <a:solidFill>
                  <a:srgbClr val="C00000"/>
                </a:solidFill>
                <a:latin typeface="Source Sans Pro" panose="020B0503030403020204" pitchFamily="34" charset="0"/>
                <a:ea typeface="Source Sans Pro" panose="020B0503030403020204" pitchFamily="34" charset="0"/>
              </a:rPr>
              <a:t>very</a:t>
            </a:r>
            <a:r>
              <a:rPr lang="en-GB" sz="2400" dirty="0">
                <a:latin typeface="Source Sans Pro" panose="020B0503030403020204" pitchFamily="34" charset="0"/>
                <a:ea typeface="Source Sans Pro" panose="020B0503030403020204" pitchFamily="34" charset="0"/>
              </a:rPr>
              <a:t> small amendments which only </a:t>
            </a:r>
            <a:r>
              <a:rPr lang="en-GB" sz="2400" strike="sngStrike" dirty="0">
                <a:solidFill>
                  <a:srgbClr val="C00000"/>
                </a:solidFill>
                <a:latin typeface="Source Sans Pro" panose="020B0503030403020204" pitchFamily="34" charset="0"/>
                <a:ea typeface="Source Sans Pro" panose="020B0503030403020204" pitchFamily="34" charset="0"/>
              </a:rPr>
              <a:t>allow you to </a:t>
            </a:r>
            <a:r>
              <a:rPr lang="en-GB" sz="2400" dirty="0">
                <a:latin typeface="Source Sans Pro" panose="020B0503030403020204" pitchFamily="34" charset="0"/>
                <a:ea typeface="Source Sans Pro" panose="020B0503030403020204" pitchFamily="34" charset="0"/>
              </a:rPr>
              <a:t>cut out </a:t>
            </a:r>
            <a:r>
              <a:rPr lang="en-GB" sz="2400" strike="sngStrike" dirty="0">
                <a:solidFill>
                  <a:srgbClr val="C00000"/>
                </a:solidFill>
                <a:latin typeface="Source Sans Pro" panose="020B0503030403020204" pitchFamily="34" charset="0"/>
                <a:ea typeface="Source Sans Pro" panose="020B0503030403020204" pitchFamily="34" charset="0"/>
              </a:rPr>
              <a:t>an</a:t>
            </a:r>
            <a:r>
              <a:rPr lang="en-GB" sz="2400" dirty="0">
                <a:latin typeface="Source Sans Pro" panose="020B0503030403020204" pitchFamily="34" charset="0"/>
                <a:ea typeface="Source Sans Pro" panose="020B0503030403020204" pitchFamily="34" charset="0"/>
              </a:rPr>
              <a:t> odd word</a:t>
            </a:r>
            <a:r>
              <a:rPr lang="en-GB" sz="2400" b="1" i="1" dirty="0">
                <a:solidFill>
                  <a:srgbClr val="C00000"/>
                </a:solidFill>
                <a:latin typeface="Source Sans Pro" panose="020B0503030403020204" pitchFamily="34" charset="0"/>
                <a:ea typeface="Source Sans Pro" panose="020B0503030403020204" pitchFamily="34" charset="0"/>
              </a:rPr>
              <a:t>s </a:t>
            </a:r>
            <a:r>
              <a:rPr lang="en-GB" sz="2400" dirty="0">
                <a:latin typeface="Source Sans Pro" panose="020B0503030403020204" pitchFamily="34" charset="0"/>
                <a:ea typeface="Source Sans Pro" panose="020B0503030403020204" pitchFamily="34" charset="0"/>
              </a:rPr>
              <a:t>here and there, </a:t>
            </a:r>
            <a:r>
              <a:rPr lang="en-GB" sz="2400" strike="sngStrike" dirty="0">
                <a:solidFill>
                  <a:srgbClr val="C00000"/>
                </a:solidFill>
                <a:latin typeface="Source Sans Pro" panose="020B0503030403020204" pitchFamily="34" charset="0"/>
                <a:ea typeface="Source Sans Pro" panose="020B0503030403020204" pitchFamily="34" charset="0"/>
              </a:rPr>
              <a:t>even in one short sentence</a:t>
            </a:r>
            <a:r>
              <a:rPr lang="en-GB" sz="2400" b="1" i="1" dirty="0">
                <a:solidFill>
                  <a:srgbClr val="C00000"/>
                </a:solidFill>
                <a:latin typeface="Source Sans Pro" panose="020B0503030403020204" pitchFamily="34" charset="0"/>
                <a:ea typeface="Source Sans Pro" panose="020B0503030403020204" pitchFamily="34" charset="0"/>
              </a:rPr>
              <a:t> yet</a:t>
            </a:r>
            <a:r>
              <a:rPr lang="en-GB" sz="2400" b="1" i="1" dirty="0">
                <a:latin typeface="Source Sans Pro" panose="020B0503030403020204" pitchFamily="34" charset="0"/>
                <a:ea typeface="Source Sans Pro" panose="020B0503030403020204" pitchFamily="34" charset="0"/>
              </a:rPr>
              <a:t> </a:t>
            </a:r>
            <a:r>
              <a:rPr lang="en-GB" sz="2400" dirty="0">
                <a:latin typeface="Source Sans Pro" panose="020B0503030403020204" pitchFamily="34" charset="0"/>
                <a:ea typeface="Source Sans Pro" panose="020B0503030403020204" pitchFamily="34" charset="0"/>
              </a:rPr>
              <a:t>the changes can make your text considerably shorter’ (34 &gt; 19 words)</a:t>
            </a:r>
          </a:p>
          <a:p>
            <a:pPr marL="857250" lvl="2" indent="0">
              <a:buNone/>
            </a:pPr>
            <a:r>
              <a:rPr lang="en-GB" sz="2000" dirty="0">
                <a:latin typeface="Source Sans Pro" panose="020B0503030403020204" pitchFamily="34" charset="0"/>
                <a:ea typeface="Source Sans Pro" panose="020B0503030403020204" pitchFamily="34" charset="0"/>
              </a:rPr>
              <a:t>Adapted from </a:t>
            </a:r>
            <a:r>
              <a:rPr lang="en-GB" sz="2000" dirty="0" err="1">
                <a:latin typeface="Source Sans Pro" panose="020B0503030403020204" pitchFamily="34" charset="0"/>
                <a:ea typeface="Source Sans Pro" panose="020B0503030403020204" pitchFamily="34" charset="0"/>
              </a:rPr>
              <a:t>Billingham</a:t>
            </a:r>
            <a:r>
              <a:rPr lang="en-GB" sz="2000" dirty="0">
                <a:latin typeface="Source Sans Pro" panose="020B0503030403020204" pitchFamily="34" charset="0"/>
                <a:ea typeface="Source Sans Pro" panose="020B0503030403020204" pitchFamily="34" charset="0"/>
              </a:rPr>
              <a:t> 2002: 73</a:t>
            </a:r>
          </a:p>
          <a:p>
            <a:pPr marL="400050"/>
            <a:r>
              <a:rPr lang="en-GB" sz="2800" dirty="0">
                <a:latin typeface="Source Sans Pro" panose="020B0503030403020204" pitchFamily="34" charset="0"/>
                <a:ea typeface="Source Sans Pro" panose="020B0503030403020204" pitchFamily="34" charset="0"/>
              </a:rPr>
              <a:t>More radical cutting may be needed at times</a:t>
            </a:r>
          </a:p>
          <a:p>
            <a:pPr marL="800100" lvl="1"/>
            <a:r>
              <a:rPr lang="en-GB" sz="2400" dirty="0">
                <a:latin typeface="Source Sans Pro" panose="020B0503030403020204" pitchFamily="34" charset="0"/>
                <a:ea typeface="Source Sans Pro" panose="020B0503030403020204" pitchFamily="34" charset="0"/>
              </a:rPr>
              <a:t>If you did it again from scratch, what would you put in?</a:t>
            </a:r>
          </a:p>
        </p:txBody>
      </p:sp>
    </p:spTree>
    <p:extLst>
      <p:ext uri="{BB962C8B-B14F-4D97-AF65-F5344CB8AC3E}">
        <p14:creationId xmlns:p14="http://schemas.microsoft.com/office/powerpoint/2010/main" val="3895973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5674</TotalTime>
  <Words>1645</Words>
  <Application>Microsoft Office PowerPoint</Application>
  <PresentationFormat>On-screen Show (4:3)</PresentationFormat>
  <Paragraphs>128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Garamond</vt:lpstr>
      <vt:lpstr>Source Sans Pro</vt:lpstr>
      <vt:lpstr>Office Theme</vt:lpstr>
      <vt:lpstr>COM507 European Tragedy</vt:lpstr>
      <vt:lpstr>Preamble</vt:lpstr>
      <vt:lpstr>Not necessarily impersonal</vt:lpstr>
      <vt:lpstr>Academic writing: basic principles</vt:lpstr>
      <vt:lpstr>1. Clarity</vt:lpstr>
      <vt:lpstr>1. Clarity (ctd)</vt:lpstr>
      <vt:lpstr>2. Coherence</vt:lpstr>
      <vt:lpstr>2. Coherence (ctd)</vt:lpstr>
      <vt:lpstr>3. Concision</vt:lpstr>
      <vt:lpstr>3. Concision (ctd)</vt:lpstr>
      <vt:lpstr>4. [let’s put things into] Context</vt:lpstr>
      <vt:lpstr>5. Spelling, and other details</vt:lpstr>
      <vt:lpstr>5. Spelling, and other details (ctd)</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armstrong</dc:creator>
  <cp:lastModifiedBy>Adrian Armstrong</cp:lastModifiedBy>
  <cp:revision>336</cp:revision>
  <cp:lastPrinted>2012-10-09T10:34:25Z</cp:lastPrinted>
  <dcterms:created xsi:type="dcterms:W3CDTF">2012-09-20T09:16:18Z</dcterms:created>
  <dcterms:modified xsi:type="dcterms:W3CDTF">2025-04-04T14:00:42Z</dcterms:modified>
</cp:coreProperties>
</file>