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6" r:id="rId2"/>
    <p:sldId id="257" r:id="rId3"/>
    <p:sldId id="271" r:id="rId4"/>
    <p:sldId id="285" r:id="rId5"/>
    <p:sldId id="275" r:id="rId6"/>
    <p:sldId id="286" r:id="rId7"/>
    <p:sldId id="279" r:id="rId8"/>
    <p:sldId id="287" r:id="rId9"/>
    <p:sldId id="288" r:id="rId10"/>
    <p:sldId id="280" r:id="rId11"/>
    <p:sldId id="289" r:id="rId12"/>
    <p:sldId id="290" r:id="rId13"/>
    <p:sldId id="281" r:id="rId14"/>
    <p:sldId id="282" r:id="rId15"/>
    <p:sldId id="283" r:id="rId16"/>
    <p:sldId id="284" r:id="rId17"/>
  </p:sldIdLst>
  <p:sldSz cx="9144000" cy="6858000" type="screen4x3"/>
  <p:notesSz cx="6797675" cy="9928225"/>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36332-7A2A-455C-9554-8F29012F4065}" v="10120" dt="2025-03-20T08:03:55.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Armstrong" userId="c482e835-026f-4802-95bd-4f2514ecf728" providerId="ADAL" clId="{49736332-7A2A-455C-9554-8F29012F4065}"/>
    <pc:docChg chg="undo redo custSel addSld delSld modSld sldOrd modNotesMaster">
      <pc:chgData name="Adrian Armstrong" userId="c482e835-026f-4802-95bd-4f2514ecf728" providerId="ADAL" clId="{49736332-7A2A-455C-9554-8F29012F4065}" dt="2025-03-20T08:03:55.943" v="10216"/>
      <pc:docMkLst>
        <pc:docMk/>
      </pc:docMkLst>
      <pc:sldChg chg="modSp modAnim">
        <pc:chgData name="Adrian Armstrong" userId="c482e835-026f-4802-95bd-4f2514ecf728" providerId="ADAL" clId="{49736332-7A2A-455C-9554-8F29012F4065}" dt="2025-03-19T20:53:29.390" v="156" actId="20577"/>
        <pc:sldMkLst>
          <pc:docMk/>
          <pc:sldMk cId="0" sldId="257"/>
        </pc:sldMkLst>
        <pc:spChg chg="mod">
          <ac:chgData name="Adrian Armstrong" userId="c482e835-026f-4802-95bd-4f2514ecf728" providerId="ADAL" clId="{49736332-7A2A-455C-9554-8F29012F4065}" dt="2025-03-19T20:53:29.390" v="156" actId="20577"/>
          <ac:spMkLst>
            <pc:docMk/>
            <pc:sldMk cId="0" sldId="257"/>
            <ac:spMk id="7171" creationId="{F67F398E-64B7-4C95-9F55-FDEC3DBA40F3}"/>
          </ac:spMkLst>
        </pc:spChg>
      </pc:sldChg>
      <pc:sldChg chg="modSp modAnim">
        <pc:chgData name="Adrian Armstrong" userId="c482e835-026f-4802-95bd-4f2514ecf728" providerId="ADAL" clId="{49736332-7A2A-455C-9554-8F29012F4065}" dt="2025-03-19T21:11:07.329" v="704"/>
        <pc:sldMkLst>
          <pc:docMk/>
          <pc:sldMk cId="2789651336" sldId="271"/>
        </pc:sldMkLst>
        <pc:spChg chg="mod">
          <ac:chgData name="Adrian Armstrong" userId="c482e835-026f-4802-95bd-4f2514ecf728" providerId="ADAL" clId="{49736332-7A2A-455C-9554-8F29012F4065}" dt="2025-03-19T21:08:01.607" v="681" actId="20577"/>
          <ac:spMkLst>
            <pc:docMk/>
            <pc:sldMk cId="2789651336" sldId="271"/>
            <ac:spMk id="4" creationId="{8BF7835A-6CCE-6C12-774C-9A3DC7A8D3E4}"/>
          </ac:spMkLst>
        </pc:spChg>
        <pc:spChg chg="mod">
          <ac:chgData name="Adrian Armstrong" userId="c482e835-026f-4802-95bd-4f2514ecf728" providerId="ADAL" clId="{49736332-7A2A-455C-9554-8F29012F4065}" dt="2025-03-19T21:07:41.808" v="680" actId="14100"/>
          <ac:spMkLst>
            <pc:docMk/>
            <pc:sldMk cId="2789651336" sldId="271"/>
            <ac:spMk id="8195" creationId="{8900BB41-02B9-65C0-4068-CD257501F902}"/>
          </ac:spMkLst>
        </pc:spChg>
      </pc:sldChg>
      <pc:sldChg chg="modSp del">
        <pc:chgData name="Adrian Armstrong" userId="c482e835-026f-4802-95bd-4f2514ecf728" providerId="ADAL" clId="{49736332-7A2A-455C-9554-8F29012F4065}" dt="2025-03-20T03:33:29.779" v="7697" actId="2696"/>
        <pc:sldMkLst>
          <pc:docMk/>
          <pc:sldMk cId="1086872207" sldId="273"/>
        </pc:sldMkLst>
        <pc:spChg chg="mod">
          <ac:chgData name="Adrian Armstrong" userId="c482e835-026f-4802-95bd-4f2514ecf728" providerId="ADAL" clId="{49736332-7A2A-455C-9554-8F29012F4065}" dt="2025-03-20T03:11:13.576" v="6891" actId="6549"/>
          <ac:spMkLst>
            <pc:docMk/>
            <pc:sldMk cId="1086872207" sldId="273"/>
            <ac:spMk id="8195" creationId="{2928B3DF-6647-C0F7-B5EE-A4739D24F3A6}"/>
          </ac:spMkLst>
        </pc:spChg>
      </pc:sldChg>
      <pc:sldChg chg="addSp delSp modSp mod delAnim modAnim">
        <pc:chgData name="Adrian Armstrong" userId="c482e835-026f-4802-95bd-4f2514ecf728" providerId="ADAL" clId="{49736332-7A2A-455C-9554-8F29012F4065}" dt="2025-03-19T23:10:23.329" v="2049" actId="14100"/>
        <pc:sldMkLst>
          <pc:docMk/>
          <pc:sldMk cId="658619686" sldId="275"/>
        </pc:sldMkLst>
        <pc:spChg chg="add del mod">
          <ac:chgData name="Adrian Armstrong" userId="c482e835-026f-4802-95bd-4f2514ecf728" providerId="ADAL" clId="{49736332-7A2A-455C-9554-8F29012F4065}" dt="2025-03-19T20:50:37.316" v="136" actId="21"/>
          <ac:spMkLst>
            <pc:docMk/>
            <pc:sldMk cId="658619686" sldId="275"/>
            <ac:spMk id="2" creationId="{14754257-A56E-BAB0-F931-4DB05AEE766F}"/>
          </ac:spMkLst>
        </pc:spChg>
        <pc:spChg chg="del">
          <ac:chgData name="Adrian Armstrong" userId="c482e835-026f-4802-95bd-4f2514ecf728" providerId="ADAL" clId="{49736332-7A2A-455C-9554-8F29012F4065}" dt="2025-03-19T20:50:43.659" v="137" actId="21"/>
          <ac:spMkLst>
            <pc:docMk/>
            <pc:sldMk cId="658619686" sldId="275"/>
            <ac:spMk id="4" creationId="{8BF7835A-6CCE-6C12-774C-9A3DC7A8D3E4}"/>
          </ac:spMkLst>
        </pc:spChg>
        <pc:spChg chg="mod">
          <ac:chgData name="Adrian Armstrong" userId="c482e835-026f-4802-95bd-4f2514ecf728" providerId="ADAL" clId="{49736332-7A2A-455C-9554-8F29012F4065}" dt="2025-03-19T23:10:23.329" v="2049" actId="14100"/>
          <ac:spMkLst>
            <pc:docMk/>
            <pc:sldMk cId="658619686" sldId="275"/>
            <ac:spMk id="4098" creationId="{3990D75F-AE62-651E-6EA2-E56115684887}"/>
          </ac:spMkLst>
        </pc:spChg>
        <pc:spChg chg="mod">
          <ac:chgData name="Adrian Armstrong" userId="c482e835-026f-4802-95bd-4f2514ecf728" providerId="ADAL" clId="{49736332-7A2A-455C-9554-8F29012F4065}" dt="2025-03-19T23:10:20.473" v="2048" actId="14100"/>
          <ac:spMkLst>
            <pc:docMk/>
            <pc:sldMk cId="658619686" sldId="275"/>
            <ac:spMk id="8195" creationId="{8900BB41-02B9-65C0-4068-CD257501F902}"/>
          </ac:spMkLst>
        </pc:spChg>
        <pc:picChg chg="del">
          <ac:chgData name="Adrian Armstrong" userId="c482e835-026f-4802-95bd-4f2514ecf728" providerId="ADAL" clId="{49736332-7A2A-455C-9554-8F29012F4065}" dt="2025-03-19T20:50:33.747" v="135" actId="21"/>
          <ac:picMkLst>
            <pc:docMk/>
            <pc:sldMk cId="658619686" sldId="275"/>
            <ac:picMk id="8" creationId="{4DAE8544-00A1-6E80-1B47-9DC7E967F911}"/>
          </ac:picMkLst>
        </pc:picChg>
      </pc:sldChg>
      <pc:sldChg chg="del">
        <pc:chgData name="Adrian Armstrong" userId="c482e835-026f-4802-95bd-4f2514ecf728" providerId="ADAL" clId="{49736332-7A2A-455C-9554-8F29012F4065}" dt="2025-03-20T00:05:44.836" v="4827" actId="2696"/>
        <pc:sldMkLst>
          <pc:docMk/>
          <pc:sldMk cId="1416978130" sldId="278"/>
        </pc:sldMkLst>
      </pc:sldChg>
      <pc:sldChg chg="modSp mod ord modAnim">
        <pc:chgData name="Adrian Armstrong" userId="c482e835-026f-4802-95bd-4f2514ecf728" providerId="ADAL" clId="{49736332-7A2A-455C-9554-8F29012F4065}" dt="2025-03-19T23:40:33.800" v="3764" actId="6549"/>
        <pc:sldMkLst>
          <pc:docMk/>
          <pc:sldMk cId="1038229469" sldId="279"/>
        </pc:sldMkLst>
        <pc:spChg chg="mod">
          <ac:chgData name="Adrian Armstrong" userId="c482e835-026f-4802-95bd-4f2514ecf728" providerId="ADAL" clId="{49736332-7A2A-455C-9554-8F29012F4065}" dt="2025-03-19T23:32:04.906" v="3146" actId="14100"/>
          <ac:spMkLst>
            <pc:docMk/>
            <pc:sldMk cId="1038229469" sldId="279"/>
            <ac:spMk id="3074" creationId="{8C1EFFF7-F994-B118-062C-C924C6FF15E8}"/>
          </ac:spMkLst>
        </pc:spChg>
        <pc:spChg chg="mod">
          <ac:chgData name="Adrian Armstrong" userId="c482e835-026f-4802-95bd-4f2514ecf728" providerId="ADAL" clId="{49736332-7A2A-455C-9554-8F29012F4065}" dt="2025-03-19T23:40:33.800" v="3764" actId="6549"/>
          <ac:spMkLst>
            <pc:docMk/>
            <pc:sldMk cId="1038229469" sldId="279"/>
            <ac:spMk id="7171" creationId="{E15C6D34-25DF-7B0A-173F-A60A6532F653}"/>
          </ac:spMkLst>
        </pc:spChg>
      </pc:sldChg>
      <pc:sldChg chg="modSp mod modAnim">
        <pc:chgData name="Adrian Armstrong" userId="c482e835-026f-4802-95bd-4f2514ecf728" providerId="ADAL" clId="{49736332-7A2A-455C-9554-8F29012F4065}" dt="2025-03-20T02:52:35.073" v="5706" actId="20577"/>
        <pc:sldMkLst>
          <pc:docMk/>
          <pc:sldMk cId="2932658540" sldId="280"/>
        </pc:sldMkLst>
        <pc:spChg chg="mod">
          <ac:chgData name="Adrian Armstrong" userId="c482e835-026f-4802-95bd-4f2514ecf728" providerId="ADAL" clId="{49736332-7A2A-455C-9554-8F29012F4065}" dt="2025-03-20T00:04:57.530" v="4826" actId="20577"/>
          <ac:spMkLst>
            <pc:docMk/>
            <pc:sldMk cId="2932658540" sldId="280"/>
            <ac:spMk id="4098" creationId="{E5364997-FB0B-5FAE-BD93-4D12D60360BA}"/>
          </ac:spMkLst>
        </pc:spChg>
        <pc:spChg chg="mod">
          <ac:chgData name="Adrian Armstrong" userId="c482e835-026f-4802-95bd-4f2514ecf728" providerId="ADAL" clId="{49736332-7A2A-455C-9554-8F29012F4065}" dt="2025-03-20T02:52:35.073" v="5706" actId="20577"/>
          <ac:spMkLst>
            <pc:docMk/>
            <pc:sldMk cId="2932658540" sldId="280"/>
            <ac:spMk id="8195" creationId="{EC6E6D98-9728-F873-538F-C9A5A9653480}"/>
          </ac:spMkLst>
        </pc:spChg>
      </pc:sldChg>
      <pc:sldChg chg="modSp modAnim">
        <pc:chgData name="Adrian Armstrong" userId="c482e835-026f-4802-95bd-4f2514ecf728" providerId="ADAL" clId="{49736332-7A2A-455C-9554-8F29012F4065}" dt="2025-03-20T03:44:31.398" v="8397" actId="403"/>
        <pc:sldMkLst>
          <pc:docMk/>
          <pc:sldMk cId="396287696" sldId="281"/>
        </pc:sldMkLst>
        <pc:spChg chg="mod">
          <ac:chgData name="Adrian Armstrong" userId="c482e835-026f-4802-95bd-4f2514ecf728" providerId="ADAL" clId="{49736332-7A2A-455C-9554-8F29012F4065}" dt="2025-03-20T03:33:39.823" v="7702" actId="20577"/>
          <ac:spMkLst>
            <pc:docMk/>
            <pc:sldMk cId="396287696" sldId="281"/>
            <ac:spMk id="4098" creationId="{2A29E403-7695-3098-1A60-7091F36B895B}"/>
          </ac:spMkLst>
        </pc:spChg>
        <pc:spChg chg="mod">
          <ac:chgData name="Adrian Armstrong" userId="c482e835-026f-4802-95bd-4f2514ecf728" providerId="ADAL" clId="{49736332-7A2A-455C-9554-8F29012F4065}" dt="2025-03-20T03:44:31.398" v="8397" actId="403"/>
          <ac:spMkLst>
            <pc:docMk/>
            <pc:sldMk cId="396287696" sldId="281"/>
            <ac:spMk id="8195" creationId="{3957371A-3C53-B3D4-9D33-965008611319}"/>
          </ac:spMkLst>
        </pc:spChg>
      </pc:sldChg>
      <pc:sldChg chg="modSp mod modAnim">
        <pc:chgData name="Adrian Armstrong" userId="c482e835-026f-4802-95bd-4f2514ecf728" providerId="ADAL" clId="{49736332-7A2A-455C-9554-8F29012F4065}" dt="2025-03-20T03:57:02.855" v="9093" actId="20577"/>
        <pc:sldMkLst>
          <pc:docMk/>
          <pc:sldMk cId="3263916243" sldId="282"/>
        </pc:sldMkLst>
        <pc:spChg chg="mod">
          <ac:chgData name="Adrian Armstrong" userId="c482e835-026f-4802-95bd-4f2514ecf728" providerId="ADAL" clId="{49736332-7A2A-455C-9554-8F29012F4065}" dt="2025-03-20T03:45:06.424" v="8430" actId="20577"/>
          <ac:spMkLst>
            <pc:docMk/>
            <pc:sldMk cId="3263916243" sldId="282"/>
            <ac:spMk id="4098" creationId="{FC2C690A-95D2-134A-B2AB-E71ED4C9EE10}"/>
          </ac:spMkLst>
        </pc:spChg>
        <pc:spChg chg="mod">
          <ac:chgData name="Adrian Armstrong" userId="c482e835-026f-4802-95bd-4f2514ecf728" providerId="ADAL" clId="{49736332-7A2A-455C-9554-8F29012F4065}" dt="2025-03-20T03:57:02.855" v="9093" actId="20577"/>
          <ac:spMkLst>
            <pc:docMk/>
            <pc:sldMk cId="3263916243" sldId="282"/>
            <ac:spMk id="8195" creationId="{3A9D7918-2343-C9B3-B375-4F4CDB7D7940}"/>
          </ac:spMkLst>
        </pc:spChg>
      </pc:sldChg>
      <pc:sldChg chg="modSp mod modAnim">
        <pc:chgData name="Adrian Armstrong" userId="c482e835-026f-4802-95bd-4f2514ecf728" providerId="ADAL" clId="{49736332-7A2A-455C-9554-8F29012F4065}" dt="2025-03-20T04:07:59.321" v="9803" actId="20577"/>
        <pc:sldMkLst>
          <pc:docMk/>
          <pc:sldMk cId="2041390702" sldId="283"/>
        </pc:sldMkLst>
        <pc:spChg chg="mod">
          <ac:chgData name="Adrian Armstrong" userId="c482e835-026f-4802-95bd-4f2514ecf728" providerId="ADAL" clId="{49736332-7A2A-455C-9554-8F29012F4065}" dt="2025-03-20T03:57:19.525" v="9100" actId="20577"/>
          <ac:spMkLst>
            <pc:docMk/>
            <pc:sldMk cId="2041390702" sldId="283"/>
            <ac:spMk id="4098" creationId="{0AFED2FB-120F-D079-13D4-A7D1C1988202}"/>
          </ac:spMkLst>
        </pc:spChg>
        <pc:spChg chg="mod">
          <ac:chgData name="Adrian Armstrong" userId="c482e835-026f-4802-95bd-4f2514ecf728" providerId="ADAL" clId="{49736332-7A2A-455C-9554-8F29012F4065}" dt="2025-03-20T04:07:59.321" v="9803" actId="20577"/>
          <ac:spMkLst>
            <pc:docMk/>
            <pc:sldMk cId="2041390702" sldId="283"/>
            <ac:spMk id="8195" creationId="{6FF62179-0A94-CAFE-0CFA-2924DD191AA1}"/>
          </ac:spMkLst>
        </pc:spChg>
      </pc:sldChg>
      <pc:sldChg chg="modSp modAnim">
        <pc:chgData name="Adrian Armstrong" userId="c482e835-026f-4802-95bd-4f2514ecf728" providerId="ADAL" clId="{49736332-7A2A-455C-9554-8F29012F4065}" dt="2025-03-20T04:14:21.765" v="10215" actId="14100"/>
        <pc:sldMkLst>
          <pc:docMk/>
          <pc:sldMk cId="1990113906" sldId="284"/>
        </pc:sldMkLst>
        <pc:spChg chg="mod">
          <ac:chgData name="Adrian Armstrong" userId="c482e835-026f-4802-95bd-4f2514ecf728" providerId="ADAL" clId="{49736332-7A2A-455C-9554-8F29012F4065}" dt="2025-03-20T04:14:21.765" v="10215" actId="14100"/>
          <ac:spMkLst>
            <pc:docMk/>
            <pc:sldMk cId="1990113906" sldId="284"/>
            <ac:spMk id="4098" creationId="{354AF62B-B752-5506-24D2-40832C8759EB}"/>
          </ac:spMkLst>
        </pc:spChg>
        <pc:spChg chg="mod">
          <ac:chgData name="Adrian Armstrong" userId="c482e835-026f-4802-95bd-4f2514ecf728" providerId="ADAL" clId="{49736332-7A2A-455C-9554-8F29012F4065}" dt="2025-03-20T04:14:19.157" v="10214" actId="14100"/>
          <ac:spMkLst>
            <pc:docMk/>
            <pc:sldMk cId="1990113906" sldId="284"/>
            <ac:spMk id="8195" creationId="{A48BFA08-FF22-CD1E-3EA4-916958679B3E}"/>
          </ac:spMkLst>
        </pc:spChg>
      </pc:sldChg>
      <pc:sldChg chg="addSp delSp modSp add mod delAnim modAnim">
        <pc:chgData name="Adrian Armstrong" userId="c482e835-026f-4802-95bd-4f2514ecf728" providerId="ADAL" clId="{49736332-7A2A-455C-9554-8F29012F4065}" dt="2025-03-19T22:59:05.714" v="1520" actId="20577"/>
        <pc:sldMkLst>
          <pc:docMk/>
          <pc:sldMk cId="2060617185" sldId="285"/>
        </pc:sldMkLst>
        <pc:spChg chg="add del mod">
          <ac:chgData name="Adrian Armstrong" userId="c482e835-026f-4802-95bd-4f2514ecf728" providerId="ADAL" clId="{49736332-7A2A-455C-9554-8F29012F4065}" dt="2025-03-19T21:11:25.385" v="707" actId="21"/>
          <ac:spMkLst>
            <pc:docMk/>
            <pc:sldMk cId="2060617185" sldId="285"/>
            <ac:spMk id="2" creationId="{FA35C1DD-73B1-49BF-FC76-9B289890A24E}"/>
          </ac:spMkLst>
        </pc:spChg>
        <pc:spChg chg="del">
          <ac:chgData name="Adrian Armstrong" userId="c482e835-026f-4802-95bd-4f2514ecf728" providerId="ADAL" clId="{49736332-7A2A-455C-9554-8F29012F4065}" dt="2025-03-19T21:11:28.684" v="708" actId="21"/>
          <ac:spMkLst>
            <pc:docMk/>
            <pc:sldMk cId="2060617185" sldId="285"/>
            <ac:spMk id="4" creationId="{E0B7A592-A3A7-A8B5-C0A6-E4BEF96352B5}"/>
          </ac:spMkLst>
        </pc:spChg>
        <pc:spChg chg="mod">
          <ac:chgData name="Adrian Armstrong" userId="c482e835-026f-4802-95bd-4f2514ecf728" providerId="ADAL" clId="{49736332-7A2A-455C-9554-8F29012F4065}" dt="2025-03-19T22:46:52.134" v="1062" actId="14100"/>
          <ac:spMkLst>
            <pc:docMk/>
            <pc:sldMk cId="2060617185" sldId="285"/>
            <ac:spMk id="4098" creationId="{61B6B477-5841-0CB2-C5D4-FF8D94087411}"/>
          </ac:spMkLst>
        </pc:spChg>
        <pc:spChg chg="mod">
          <ac:chgData name="Adrian Armstrong" userId="c482e835-026f-4802-95bd-4f2514ecf728" providerId="ADAL" clId="{49736332-7A2A-455C-9554-8F29012F4065}" dt="2025-03-19T22:59:05.714" v="1520" actId="20577"/>
          <ac:spMkLst>
            <pc:docMk/>
            <pc:sldMk cId="2060617185" sldId="285"/>
            <ac:spMk id="8195" creationId="{67D809E8-00B0-742F-6C7E-4D2329CEEA27}"/>
          </ac:spMkLst>
        </pc:spChg>
        <pc:picChg chg="del">
          <ac:chgData name="Adrian Armstrong" userId="c482e835-026f-4802-95bd-4f2514ecf728" providerId="ADAL" clId="{49736332-7A2A-455C-9554-8F29012F4065}" dt="2025-03-19T21:11:21.391" v="706" actId="21"/>
          <ac:picMkLst>
            <pc:docMk/>
            <pc:sldMk cId="2060617185" sldId="285"/>
            <ac:picMk id="5" creationId="{18DBDB86-DCDF-04CE-8EEC-7D3CE02A6924}"/>
          </ac:picMkLst>
        </pc:picChg>
      </pc:sldChg>
      <pc:sldChg chg="modSp add modAnim">
        <pc:chgData name="Adrian Armstrong" userId="c482e835-026f-4802-95bd-4f2514ecf728" providerId="ADAL" clId="{49736332-7A2A-455C-9554-8F29012F4065}" dt="2025-03-19T23:31:44.253" v="3144" actId="20577"/>
        <pc:sldMkLst>
          <pc:docMk/>
          <pc:sldMk cId="683150775" sldId="286"/>
        </pc:sldMkLst>
        <pc:spChg chg="mod">
          <ac:chgData name="Adrian Armstrong" userId="c482e835-026f-4802-95bd-4f2514ecf728" providerId="ADAL" clId="{49736332-7A2A-455C-9554-8F29012F4065}" dt="2025-03-19T23:31:44.253" v="3144" actId="20577"/>
          <ac:spMkLst>
            <pc:docMk/>
            <pc:sldMk cId="683150775" sldId="286"/>
            <ac:spMk id="8195" creationId="{A87A2523-AC30-6338-7EF8-994598F68E7A}"/>
          </ac:spMkLst>
        </pc:spChg>
      </pc:sldChg>
      <pc:sldChg chg="modSp add modAnim">
        <pc:chgData name="Adrian Armstrong" userId="c482e835-026f-4802-95bd-4f2514ecf728" providerId="ADAL" clId="{49736332-7A2A-455C-9554-8F29012F4065}" dt="2025-03-19T23:48:41.255" v="4125" actId="20577"/>
        <pc:sldMkLst>
          <pc:docMk/>
          <pc:sldMk cId="515681512" sldId="287"/>
        </pc:sldMkLst>
        <pc:spChg chg="mod">
          <ac:chgData name="Adrian Armstrong" userId="c482e835-026f-4802-95bd-4f2514ecf728" providerId="ADAL" clId="{49736332-7A2A-455C-9554-8F29012F4065}" dt="2025-03-19T23:47:17.350" v="4054" actId="20577"/>
          <ac:spMkLst>
            <pc:docMk/>
            <pc:sldMk cId="515681512" sldId="287"/>
            <ac:spMk id="3074" creationId="{E675AD6C-7141-F3BD-ADB9-DB5D41C944EE}"/>
          </ac:spMkLst>
        </pc:spChg>
        <pc:spChg chg="mod">
          <ac:chgData name="Adrian Armstrong" userId="c482e835-026f-4802-95bd-4f2514ecf728" providerId="ADAL" clId="{49736332-7A2A-455C-9554-8F29012F4065}" dt="2025-03-19T23:48:41.255" v="4125" actId="20577"/>
          <ac:spMkLst>
            <pc:docMk/>
            <pc:sldMk cId="515681512" sldId="287"/>
            <ac:spMk id="7171" creationId="{3F1A8A73-B448-1E38-88AC-AC69495B1597}"/>
          </ac:spMkLst>
        </pc:spChg>
      </pc:sldChg>
      <pc:sldChg chg="modSp add mod modAnim">
        <pc:chgData name="Adrian Armstrong" userId="c482e835-026f-4802-95bd-4f2514ecf728" providerId="ADAL" clId="{49736332-7A2A-455C-9554-8F29012F4065}" dt="2025-03-20T00:03:58.971" v="4822" actId="14100"/>
        <pc:sldMkLst>
          <pc:docMk/>
          <pc:sldMk cId="23981945" sldId="288"/>
        </pc:sldMkLst>
        <pc:spChg chg="mod">
          <ac:chgData name="Adrian Armstrong" userId="c482e835-026f-4802-95bd-4f2514ecf728" providerId="ADAL" clId="{49736332-7A2A-455C-9554-8F29012F4065}" dt="2025-03-20T00:03:52.070" v="4820" actId="14100"/>
          <ac:spMkLst>
            <pc:docMk/>
            <pc:sldMk cId="23981945" sldId="288"/>
            <ac:spMk id="3074" creationId="{4F79195F-975A-766B-D729-76308A362743}"/>
          </ac:spMkLst>
        </pc:spChg>
        <pc:spChg chg="mod">
          <ac:chgData name="Adrian Armstrong" userId="c482e835-026f-4802-95bd-4f2514ecf728" providerId="ADAL" clId="{49736332-7A2A-455C-9554-8F29012F4065}" dt="2025-03-20T00:03:58.971" v="4822" actId="14100"/>
          <ac:spMkLst>
            <pc:docMk/>
            <pc:sldMk cId="23981945" sldId="288"/>
            <ac:spMk id="7171" creationId="{845A719C-9286-3702-3C70-7662ADCA7EB7}"/>
          </ac:spMkLst>
        </pc:spChg>
      </pc:sldChg>
      <pc:sldChg chg="modSp add mod modAnim">
        <pc:chgData name="Adrian Armstrong" userId="c482e835-026f-4802-95bd-4f2514ecf728" providerId="ADAL" clId="{49736332-7A2A-455C-9554-8F29012F4065}" dt="2025-03-20T03:10:43.109" v="6884" actId="6549"/>
        <pc:sldMkLst>
          <pc:docMk/>
          <pc:sldMk cId="294017561" sldId="289"/>
        </pc:sldMkLst>
        <pc:spChg chg="mod">
          <ac:chgData name="Adrian Armstrong" userId="c482e835-026f-4802-95bd-4f2514ecf728" providerId="ADAL" clId="{49736332-7A2A-455C-9554-8F29012F4065}" dt="2025-03-20T02:54:36.872" v="5753" actId="20577"/>
          <ac:spMkLst>
            <pc:docMk/>
            <pc:sldMk cId="294017561" sldId="289"/>
            <ac:spMk id="4098" creationId="{94F370A9-02ED-02E3-FE00-B290519710FC}"/>
          </ac:spMkLst>
        </pc:spChg>
        <pc:spChg chg="mod">
          <ac:chgData name="Adrian Armstrong" userId="c482e835-026f-4802-95bd-4f2514ecf728" providerId="ADAL" clId="{49736332-7A2A-455C-9554-8F29012F4065}" dt="2025-03-20T03:10:43.109" v="6884" actId="6549"/>
          <ac:spMkLst>
            <pc:docMk/>
            <pc:sldMk cId="294017561" sldId="289"/>
            <ac:spMk id="8195" creationId="{FDBBDF7E-6918-F603-60F0-DC0EA3D0F09B}"/>
          </ac:spMkLst>
        </pc:spChg>
      </pc:sldChg>
      <pc:sldChg chg="modSp add mod modAnim">
        <pc:chgData name="Adrian Armstrong" userId="c482e835-026f-4802-95bd-4f2514ecf728" providerId="ADAL" clId="{49736332-7A2A-455C-9554-8F29012F4065}" dt="2025-03-20T03:33:01.010" v="7695" actId="14100"/>
        <pc:sldMkLst>
          <pc:docMk/>
          <pc:sldMk cId="2590596456" sldId="290"/>
        </pc:sldMkLst>
        <pc:spChg chg="mod">
          <ac:chgData name="Adrian Armstrong" userId="c482e835-026f-4802-95bd-4f2514ecf728" providerId="ADAL" clId="{49736332-7A2A-455C-9554-8F29012F4065}" dt="2025-03-20T03:11:00.744" v="6890" actId="20577"/>
          <ac:spMkLst>
            <pc:docMk/>
            <pc:sldMk cId="2590596456" sldId="290"/>
            <ac:spMk id="4098" creationId="{4FC9147B-D4C6-C590-D3BA-258FAC4435B0}"/>
          </ac:spMkLst>
        </pc:spChg>
        <pc:spChg chg="mod">
          <ac:chgData name="Adrian Armstrong" userId="c482e835-026f-4802-95bd-4f2514ecf728" providerId="ADAL" clId="{49736332-7A2A-455C-9554-8F29012F4065}" dt="2025-03-20T03:33:01.010" v="7695" actId="14100"/>
          <ac:spMkLst>
            <pc:docMk/>
            <pc:sldMk cId="2590596456" sldId="290"/>
            <ac:spMk id="8195" creationId="{6C640C01-9660-764F-EF3D-64A0176A10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11A9E91-D488-4C2F-8DF1-7E725790F573}" type="datetimeFigureOut">
              <a:rPr lang="en-GB" smtClean="0"/>
              <a:t>20/03/2025</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716FE1A-BADC-46CF-9F83-239571882691}" type="slidenum">
              <a:rPr lang="en-GB" smtClean="0"/>
              <a:t>‹#›</a:t>
            </a:fld>
            <a:endParaRPr lang="en-GB"/>
          </a:p>
        </p:txBody>
      </p:sp>
    </p:spTree>
    <p:extLst>
      <p:ext uri="{BB962C8B-B14F-4D97-AF65-F5344CB8AC3E}">
        <p14:creationId xmlns:p14="http://schemas.microsoft.com/office/powerpoint/2010/main" val="21941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716FE1A-BADC-46CF-9F83-239571882691}" type="slidenum">
              <a:rPr lang="en-GB" smtClean="0"/>
              <a:t>1</a:t>
            </a:fld>
            <a:endParaRPr lang="en-GB"/>
          </a:p>
        </p:txBody>
      </p:sp>
    </p:spTree>
    <p:extLst>
      <p:ext uri="{BB962C8B-B14F-4D97-AF65-F5344CB8AC3E}">
        <p14:creationId xmlns:p14="http://schemas.microsoft.com/office/powerpoint/2010/main" val="4121765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noProof="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2" name="Rectangle 4">
            <a:extLst>
              <a:ext uri="{FF2B5EF4-FFF2-40B4-BE49-F238E27FC236}">
                <a16:creationId xmlns:a16="http://schemas.microsoft.com/office/drawing/2014/main" id="{3591DFF3-6613-1F2E-68EB-3E33854C8FA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6D2DF26-A1DD-6358-513C-BA8DA846D8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C340F7C-4A9F-208D-D66B-8159ECEDA027}"/>
              </a:ext>
            </a:extLst>
          </p:cNvPr>
          <p:cNvSpPr>
            <a:spLocks noGrp="1" noChangeArrowheads="1"/>
          </p:cNvSpPr>
          <p:nvPr>
            <p:ph type="sldNum" sz="quarter" idx="12"/>
          </p:nvPr>
        </p:nvSpPr>
        <p:spPr>
          <a:ln/>
        </p:spPr>
        <p:txBody>
          <a:bodyPr/>
          <a:lstStyle>
            <a:lvl1pPr>
              <a:defRPr/>
            </a:lvl1pPr>
          </a:lstStyle>
          <a:p>
            <a:fld id="{628DD0BB-9F0E-4FE1-9C3C-0B7849D3EAD6}" type="slidenum">
              <a:rPr lang="en-US" altLang="en-US"/>
              <a:pPr/>
              <a:t>‹#›</a:t>
            </a:fld>
            <a:endParaRPr lang="en-US" altLang="en-US"/>
          </a:p>
        </p:txBody>
      </p:sp>
    </p:spTree>
    <p:extLst>
      <p:ext uri="{BB962C8B-B14F-4D97-AF65-F5344CB8AC3E}">
        <p14:creationId xmlns:p14="http://schemas.microsoft.com/office/powerpoint/2010/main" val="421224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0146161-8B07-804E-BC16-32A0E00FF1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DAF1F8A-CF63-E413-716C-681AE104B93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D3602D-EAF7-024C-D1A7-8A81D7D6A092}"/>
              </a:ext>
            </a:extLst>
          </p:cNvPr>
          <p:cNvSpPr>
            <a:spLocks noGrp="1" noChangeArrowheads="1"/>
          </p:cNvSpPr>
          <p:nvPr>
            <p:ph type="sldNum" sz="quarter" idx="12"/>
          </p:nvPr>
        </p:nvSpPr>
        <p:spPr>
          <a:ln/>
        </p:spPr>
        <p:txBody>
          <a:bodyPr/>
          <a:lstStyle>
            <a:lvl1pPr>
              <a:defRPr/>
            </a:lvl1pPr>
          </a:lstStyle>
          <a:p>
            <a:fld id="{8A3513C7-B9F5-43A4-AA00-4FF9A1AEA760}" type="slidenum">
              <a:rPr lang="en-US" altLang="en-US"/>
              <a:pPr/>
              <a:t>‹#›</a:t>
            </a:fld>
            <a:endParaRPr lang="en-US" altLang="en-US"/>
          </a:p>
        </p:txBody>
      </p:sp>
    </p:spTree>
    <p:extLst>
      <p:ext uri="{BB962C8B-B14F-4D97-AF65-F5344CB8AC3E}">
        <p14:creationId xmlns:p14="http://schemas.microsoft.com/office/powerpoint/2010/main" val="674384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D76BAF6-5A21-E936-8761-CD47BB3DD9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6F46A6-046B-B644-88C4-E7B12EE8DF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E05C34-7B1E-353B-0F08-28EE9CBC95B4}"/>
              </a:ext>
            </a:extLst>
          </p:cNvPr>
          <p:cNvSpPr>
            <a:spLocks noGrp="1" noChangeArrowheads="1"/>
          </p:cNvSpPr>
          <p:nvPr>
            <p:ph type="sldNum" sz="quarter" idx="12"/>
          </p:nvPr>
        </p:nvSpPr>
        <p:spPr>
          <a:ln/>
        </p:spPr>
        <p:txBody>
          <a:bodyPr/>
          <a:lstStyle>
            <a:lvl1pPr>
              <a:defRPr/>
            </a:lvl1pPr>
          </a:lstStyle>
          <a:p>
            <a:fld id="{22D480D3-16FB-47F1-B0F4-718D72D0A367}" type="slidenum">
              <a:rPr lang="en-US" altLang="en-US"/>
              <a:pPr/>
              <a:t>‹#›</a:t>
            </a:fld>
            <a:endParaRPr lang="en-US" altLang="en-US"/>
          </a:p>
        </p:txBody>
      </p:sp>
    </p:spTree>
    <p:extLst>
      <p:ext uri="{BB962C8B-B14F-4D97-AF65-F5344CB8AC3E}">
        <p14:creationId xmlns:p14="http://schemas.microsoft.com/office/powerpoint/2010/main" val="326915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74612E5-7D8F-5037-1B9C-5227D7E4FE1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049FBA-B0E6-7254-8967-D580B53CC0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1ECB3A3-2C03-66D8-5A24-9628EF17BD62}"/>
              </a:ext>
            </a:extLst>
          </p:cNvPr>
          <p:cNvSpPr>
            <a:spLocks noGrp="1" noChangeArrowheads="1"/>
          </p:cNvSpPr>
          <p:nvPr>
            <p:ph type="sldNum" sz="quarter" idx="12"/>
          </p:nvPr>
        </p:nvSpPr>
        <p:spPr>
          <a:ln/>
        </p:spPr>
        <p:txBody>
          <a:bodyPr/>
          <a:lstStyle>
            <a:lvl1pPr>
              <a:defRPr/>
            </a:lvl1pPr>
          </a:lstStyle>
          <a:p>
            <a:fld id="{DEC60AB3-7478-4464-9218-673EBC8166EC}" type="slidenum">
              <a:rPr lang="en-US" altLang="en-US"/>
              <a:pPr/>
              <a:t>‹#›</a:t>
            </a:fld>
            <a:endParaRPr lang="en-US" altLang="en-US"/>
          </a:p>
        </p:txBody>
      </p:sp>
    </p:spTree>
    <p:extLst>
      <p:ext uri="{BB962C8B-B14F-4D97-AF65-F5344CB8AC3E}">
        <p14:creationId xmlns:p14="http://schemas.microsoft.com/office/powerpoint/2010/main" val="385849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FBCFB43-9D7F-B447-FDA6-872B8D6759A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17D0C62-B13C-7E9B-2675-D91799A48E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EA7E95-F863-41C7-2566-B88A092FF534}"/>
              </a:ext>
            </a:extLst>
          </p:cNvPr>
          <p:cNvSpPr>
            <a:spLocks noGrp="1" noChangeArrowheads="1"/>
          </p:cNvSpPr>
          <p:nvPr>
            <p:ph type="sldNum" sz="quarter" idx="12"/>
          </p:nvPr>
        </p:nvSpPr>
        <p:spPr>
          <a:ln/>
        </p:spPr>
        <p:txBody>
          <a:bodyPr/>
          <a:lstStyle>
            <a:lvl1pPr>
              <a:defRPr/>
            </a:lvl1pPr>
          </a:lstStyle>
          <a:p>
            <a:fld id="{E4984BA4-C514-43D5-A0DA-7146DAFF0416}" type="slidenum">
              <a:rPr lang="en-US" altLang="en-US"/>
              <a:pPr/>
              <a:t>‹#›</a:t>
            </a:fld>
            <a:endParaRPr lang="en-US" altLang="en-US"/>
          </a:p>
        </p:txBody>
      </p:sp>
    </p:spTree>
    <p:extLst>
      <p:ext uri="{BB962C8B-B14F-4D97-AF65-F5344CB8AC3E}">
        <p14:creationId xmlns:p14="http://schemas.microsoft.com/office/powerpoint/2010/main" val="96290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423CFB44-2EB3-3AE6-4862-2E9E4271876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DEFC3C-B712-101B-327F-232CAC820D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4A33CFC-0DFB-D583-6CBF-2C9B6D47D5FD}"/>
              </a:ext>
            </a:extLst>
          </p:cNvPr>
          <p:cNvSpPr>
            <a:spLocks noGrp="1" noChangeArrowheads="1"/>
          </p:cNvSpPr>
          <p:nvPr>
            <p:ph type="sldNum" sz="quarter" idx="12"/>
          </p:nvPr>
        </p:nvSpPr>
        <p:spPr>
          <a:ln/>
        </p:spPr>
        <p:txBody>
          <a:bodyPr/>
          <a:lstStyle>
            <a:lvl1pPr>
              <a:defRPr/>
            </a:lvl1pPr>
          </a:lstStyle>
          <a:p>
            <a:fld id="{9CE536CC-09D8-42CA-9EB0-13AF8D2257BC}" type="slidenum">
              <a:rPr lang="en-US" altLang="en-US"/>
              <a:pPr/>
              <a:t>‹#›</a:t>
            </a:fld>
            <a:endParaRPr lang="en-US" altLang="en-US"/>
          </a:p>
        </p:txBody>
      </p:sp>
    </p:spTree>
    <p:extLst>
      <p:ext uri="{BB962C8B-B14F-4D97-AF65-F5344CB8AC3E}">
        <p14:creationId xmlns:p14="http://schemas.microsoft.com/office/powerpoint/2010/main" val="2867641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3442F6D2-2ADE-3365-DCF3-DB91AC80142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841F683-2934-1831-4CAE-47388C033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3415118-1833-3097-0801-968751B724EC}"/>
              </a:ext>
            </a:extLst>
          </p:cNvPr>
          <p:cNvSpPr>
            <a:spLocks noGrp="1" noChangeArrowheads="1"/>
          </p:cNvSpPr>
          <p:nvPr>
            <p:ph type="sldNum" sz="quarter" idx="12"/>
          </p:nvPr>
        </p:nvSpPr>
        <p:spPr>
          <a:ln/>
        </p:spPr>
        <p:txBody>
          <a:bodyPr/>
          <a:lstStyle>
            <a:lvl1pPr>
              <a:defRPr/>
            </a:lvl1pPr>
          </a:lstStyle>
          <a:p>
            <a:fld id="{0544D421-2754-435C-8E6F-0BE3E035A9FF}" type="slidenum">
              <a:rPr lang="en-US" altLang="en-US"/>
              <a:pPr/>
              <a:t>‹#›</a:t>
            </a:fld>
            <a:endParaRPr lang="en-US" altLang="en-US"/>
          </a:p>
        </p:txBody>
      </p:sp>
    </p:spTree>
    <p:extLst>
      <p:ext uri="{BB962C8B-B14F-4D97-AF65-F5344CB8AC3E}">
        <p14:creationId xmlns:p14="http://schemas.microsoft.com/office/powerpoint/2010/main" val="237292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E167DA0-08D1-A8AC-3057-4171BD211C1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A73DA6D-120C-CB77-C17C-C42636329F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3195FA9-0082-C27B-F049-8BB0859F120C}"/>
              </a:ext>
            </a:extLst>
          </p:cNvPr>
          <p:cNvSpPr>
            <a:spLocks noGrp="1" noChangeArrowheads="1"/>
          </p:cNvSpPr>
          <p:nvPr>
            <p:ph type="sldNum" sz="quarter" idx="12"/>
          </p:nvPr>
        </p:nvSpPr>
        <p:spPr>
          <a:ln/>
        </p:spPr>
        <p:txBody>
          <a:bodyPr/>
          <a:lstStyle>
            <a:lvl1pPr>
              <a:defRPr/>
            </a:lvl1pPr>
          </a:lstStyle>
          <a:p>
            <a:fld id="{1CB32D12-2E0D-43CA-BF3C-3953252E21CB}" type="slidenum">
              <a:rPr lang="en-US" altLang="en-US"/>
              <a:pPr/>
              <a:t>‹#›</a:t>
            </a:fld>
            <a:endParaRPr lang="en-US" altLang="en-US"/>
          </a:p>
        </p:txBody>
      </p:sp>
    </p:spTree>
    <p:extLst>
      <p:ext uri="{BB962C8B-B14F-4D97-AF65-F5344CB8AC3E}">
        <p14:creationId xmlns:p14="http://schemas.microsoft.com/office/powerpoint/2010/main" val="1053212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1EC1D38-AAE9-3E1F-7779-7047EA86283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068396F-5ECE-6666-9B62-5F2431F338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FE9CDD2-7BAF-581E-CD4D-EE87E6EEABB1}"/>
              </a:ext>
            </a:extLst>
          </p:cNvPr>
          <p:cNvSpPr>
            <a:spLocks noGrp="1" noChangeArrowheads="1"/>
          </p:cNvSpPr>
          <p:nvPr>
            <p:ph type="sldNum" sz="quarter" idx="12"/>
          </p:nvPr>
        </p:nvSpPr>
        <p:spPr>
          <a:ln/>
        </p:spPr>
        <p:txBody>
          <a:bodyPr/>
          <a:lstStyle>
            <a:lvl1pPr>
              <a:defRPr/>
            </a:lvl1pPr>
          </a:lstStyle>
          <a:p>
            <a:fld id="{31FA0B8B-E7BB-4C1E-950E-C75F4CA0F6AB}" type="slidenum">
              <a:rPr lang="en-US" altLang="en-US"/>
              <a:pPr/>
              <a:t>‹#›</a:t>
            </a:fld>
            <a:endParaRPr lang="en-US" altLang="en-US"/>
          </a:p>
        </p:txBody>
      </p:sp>
    </p:spTree>
    <p:extLst>
      <p:ext uri="{BB962C8B-B14F-4D97-AF65-F5344CB8AC3E}">
        <p14:creationId xmlns:p14="http://schemas.microsoft.com/office/powerpoint/2010/main" val="262603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FADC863-3867-81ED-4315-6B67880CDC7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DAAE4C8-DC6C-0233-7D9E-BE847FBB55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E8BD50A-7AB1-6D8F-40C0-9880144659E3}"/>
              </a:ext>
            </a:extLst>
          </p:cNvPr>
          <p:cNvSpPr>
            <a:spLocks noGrp="1" noChangeArrowheads="1"/>
          </p:cNvSpPr>
          <p:nvPr>
            <p:ph type="sldNum" sz="quarter" idx="12"/>
          </p:nvPr>
        </p:nvSpPr>
        <p:spPr>
          <a:ln/>
        </p:spPr>
        <p:txBody>
          <a:bodyPr/>
          <a:lstStyle>
            <a:lvl1pPr>
              <a:defRPr/>
            </a:lvl1pPr>
          </a:lstStyle>
          <a:p>
            <a:fld id="{F92495B8-D14E-4F92-82FE-2BEDD4109657}" type="slidenum">
              <a:rPr lang="en-US" altLang="en-US"/>
              <a:pPr/>
              <a:t>‹#›</a:t>
            </a:fld>
            <a:endParaRPr lang="en-US" altLang="en-US"/>
          </a:p>
        </p:txBody>
      </p:sp>
    </p:spTree>
    <p:extLst>
      <p:ext uri="{BB962C8B-B14F-4D97-AF65-F5344CB8AC3E}">
        <p14:creationId xmlns:p14="http://schemas.microsoft.com/office/powerpoint/2010/main" val="1162675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F87C9DB-14DB-025A-F67C-C083F8E5354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C0568BC-312E-015D-171C-7E66EE21D4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FF6AC8D-B2ED-31C2-7938-09818927F5FA}"/>
              </a:ext>
            </a:extLst>
          </p:cNvPr>
          <p:cNvSpPr>
            <a:spLocks noGrp="1" noChangeArrowheads="1"/>
          </p:cNvSpPr>
          <p:nvPr>
            <p:ph type="sldNum" sz="quarter" idx="12"/>
          </p:nvPr>
        </p:nvSpPr>
        <p:spPr>
          <a:ln/>
        </p:spPr>
        <p:txBody>
          <a:bodyPr/>
          <a:lstStyle>
            <a:lvl1pPr>
              <a:defRPr/>
            </a:lvl1pPr>
          </a:lstStyle>
          <a:p>
            <a:fld id="{1F48B9F6-7A83-4A16-8E13-6AC6F48FDE2B}" type="slidenum">
              <a:rPr lang="en-US" altLang="en-US"/>
              <a:pPr/>
              <a:t>‹#›</a:t>
            </a:fld>
            <a:endParaRPr lang="en-US" altLang="en-US"/>
          </a:p>
        </p:txBody>
      </p:sp>
    </p:spTree>
    <p:extLst>
      <p:ext uri="{BB962C8B-B14F-4D97-AF65-F5344CB8AC3E}">
        <p14:creationId xmlns:p14="http://schemas.microsoft.com/office/powerpoint/2010/main" val="4049080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BAE5F42-C0F9-C4DB-5DC8-4C9B71DBC98A}"/>
              </a:ext>
            </a:extLst>
          </p:cNvPr>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a:extLst>
              <a:ext uri="{FF2B5EF4-FFF2-40B4-BE49-F238E27FC236}">
                <a16:creationId xmlns:a16="http://schemas.microsoft.com/office/drawing/2014/main" id="{F5E63945-33A9-DF58-C0E4-1D97CE39373B}"/>
              </a:ext>
            </a:extLst>
          </p:cNvPr>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a:extLst>
              <a:ext uri="{FF2B5EF4-FFF2-40B4-BE49-F238E27FC236}">
                <a16:creationId xmlns:a16="http://schemas.microsoft.com/office/drawing/2014/main" id="{F9D71A9B-0D9A-BBB9-513A-BF48B52CE9E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1" name="Rectangle 5">
            <a:extLst>
              <a:ext uri="{FF2B5EF4-FFF2-40B4-BE49-F238E27FC236}">
                <a16:creationId xmlns:a16="http://schemas.microsoft.com/office/drawing/2014/main" id="{82B064FD-B23C-4D4B-4BD1-915549F8DA3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a:p>
        </p:txBody>
      </p:sp>
      <p:sp>
        <p:nvSpPr>
          <p:cNvPr id="4102" name="Rectangle 6">
            <a:extLst>
              <a:ext uri="{FF2B5EF4-FFF2-40B4-BE49-F238E27FC236}">
                <a16:creationId xmlns:a16="http://schemas.microsoft.com/office/drawing/2014/main" id="{4EB5178E-26F8-1A1A-3DDC-9B1520821E5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6590B835-922C-436F-8506-89A78CFB3B8D}"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Rhwe5IuMauA"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Rhwe5IuMau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Rhwe5IuMauA"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8B456DD-D4FB-0AE1-9228-8058B8FD076E}"/>
              </a:ext>
            </a:extLst>
          </p:cNvPr>
          <p:cNvSpPr>
            <a:spLocks noGrp="1" noChangeArrowheads="1"/>
          </p:cNvSpPr>
          <p:nvPr>
            <p:ph type="ctrTitle"/>
          </p:nvPr>
        </p:nvSpPr>
        <p:spPr>
          <a:xfrm>
            <a:off x="685800" y="1676400"/>
            <a:ext cx="7772400" cy="889000"/>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COM507 European Tragedy</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
        <p:nvSpPr>
          <p:cNvPr id="2051" name="Rectangle 3">
            <a:extLst>
              <a:ext uri="{FF2B5EF4-FFF2-40B4-BE49-F238E27FC236}">
                <a16:creationId xmlns:a16="http://schemas.microsoft.com/office/drawing/2014/main" id="{B9E12A13-CEE3-FFAA-2813-2E1C366ABCC8}"/>
              </a:ext>
            </a:extLst>
          </p:cNvPr>
          <p:cNvSpPr>
            <a:spLocks noGrp="1" noChangeArrowheads="1"/>
          </p:cNvSpPr>
          <p:nvPr>
            <p:ph type="subTitle" idx="1"/>
          </p:nvPr>
        </p:nvSpPr>
        <p:spPr>
          <a:xfrm>
            <a:off x="1258888" y="2924175"/>
            <a:ext cx="6697662" cy="1752600"/>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Week 9: Lorca, </a:t>
            </a:r>
            <a:r>
              <a:rPr lang="en-GB" altLang="en-US" b="1" i="1">
                <a:solidFill>
                  <a:srgbClr val="000000"/>
                </a:solidFill>
                <a:effectLst/>
                <a:latin typeface="Source Sans Pro" panose="020B0503030403020204" pitchFamily="34" charset="0"/>
                <a:ea typeface="Source Sans Pro" panose="020B0503030403020204" pitchFamily="34" charset="0"/>
              </a:rPr>
              <a:t>Blood Wedding</a:t>
            </a:r>
            <a:endParaRPr lang="en-GB" altLang="en-US" b="1">
              <a:solidFill>
                <a:srgbClr val="000000"/>
              </a:solidFill>
              <a:effectLst/>
              <a:latin typeface="Source Sans Pro" panose="020B0503030403020204" pitchFamily="34" charset="0"/>
              <a:ea typeface="Source Sans Pro" panose="020B0503030403020204" pitchFamily="34" charset="0"/>
            </a:endParaRPr>
          </a:p>
          <a:p>
            <a:pPr eaLnBrk="1" hangingPunct="1"/>
            <a:r>
              <a:rPr lang="en-GB" altLang="en-US" sz="2800" b="1">
                <a:solidFill>
                  <a:srgbClr val="000000"/>
                </a:solidFill>
                <a:effectLst/>
                <a:latin typeface="Source Sans Pro" panose="020B0503030403020204" pitchFamily="34" charset="0"/>
                <a:ea typeface="Source Sans Pro" panose="020B0503030403020204" pitchFamily="34" charset="0"/>
              </a:rPr>
              <a:t>(</a:t>
            </a:r>
            <a:r>
              <a:rPr lang="en-GB" altLang="en-US" b="1" i="1">
                <a:solidFill>
                  <a:srgbClr val="000000"/>
                </a:solidFill>
                <a:effectLst/>
                <a:latin typeface="Source Sans Pro" panose="020B0503030403020204" pitchFamily="34" charset="0"/>
                <a:ea typeface="Source Sans Pro" panose="020B0503030403020204" pitchFamily="34" charset="0"/>
              </a:rPr>
              <a:t>Bodas de </a:t>
            </a:r>
            <a:r>
              <a:rPr lang="en-GB" altLang="en-US" b="1" i="1" err="1">
                <a:solidFill>
                  <a:srgbClr val="000000"/>
                </a:solidFill>
                <a:effectLst/>
                <a:latin typeface="Source Sans Pro" panose="020B0503030403020204" pitchFamily="34" charset="0"/>
                <a:ea typeface="Source Sans Pro" panose="020B0503030403020204" pitchFamily="34" charset="0"/>
              </a:rPr>
              <a:t>sangre</a:t>
            </a:r>
            <a:r>
              <a:rPr lang="en-GB" altLang="en-US" b="1">
                <a:solidFill>
                  <a:srgbClr val="000000"/>
                </a:solidFill>
                <a:effectLst/>
                <a:latin typeface="Source Sans Pro" panose="020B0503030403020204" pitchFamily="34" charset="0"/>
                <a:ea typeface="Source Sans Pro" panose="020B0503030403020204" pitchFamily="34" charset="0"/>
              </a:rPr>
              <a:t>, tr. Edmunds)</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83D1E-8B6E-5C41-16AE-5B2F839FDC75}"/>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E5364997-FB0B-5FAE-BD93-4D12D60360BA}"/>
              </a:ext>
            </a:extLst>
          </p:cNvPr>
          <p:cNvSpPr>
            <a:spLocks noGrp="1" noChangeArrowheads="1"/>
          </p:cNvSpPr>
          <p:nvPr>
            <p:ph type="title"/>
          </p:nvPr>
        </p:nvSpPr>
        <p:spPr>
          <a:xfrm>
            <a:off x="208496" y="188640"/>
            <a:ext cx="8727008" cy="587097"/>
          </a:xfrm>
        </p:spPr>
        <p:txBody>
          <a:bodyPr/>
          <a:lstStyle/>
          <a:p>
            <a:pPr eaLnBrk="1" hangingPunct="1"/>
            <a:r>
              <a:rPr lang="en-GB" altLang="en-US" sz="4000" b="1" i="1">
                <a:solidFill>
                  <a:srgbClr val="000000"/>
                </a:solidFill>
                <a:effectLst/>
                <a:latin typeface="Source Sans Pro" panose="020B0503030403020204" pitchFamily="34" charset="0"/>
                <a:ea typeface="Source Sans Pro" panose="020B0503030403020204" pitchFamily="34" charset="0"/>
              </a:rPr>
              <a:t>Blood Wedding</a:t>
            </a:r>
            <a:r>
              <a:rPr lang="en-GB" altLang="en-US" sz="4000" b="1">
                <a:solidFill>
                  <a:srgbClr val="000000"/>
                </a:solidFill>
                <a:effectLst/>
                <a:latin typeface="Source Sans Pro" panose="020B0503030403020204" pitchFamily="34" charset="0"/>
                <a:ea typeface="Source Sans Pro" panose="020B0503030403020204" pitchFamily="34" charset="0"/>
              </a:rPr>
              <a:t> and tragedy</a:t>
            </a:r>
            <a:endParaRPr lang="en-US" altLang="en-US" sz="4000" b="1" i="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EC6E6D98-9728-F873-538F-C9A5A9653480}"/>
              </a:ext>
            </a:extLst>
          </p:cNvPr>
          <p:cNvSpPr>
            <a:spLocks noGrp="1" noChangeArrowheads="1"/>
          </p:cNvSpPr>
          <p:nvPr>
            <p:ph sz="half" idx="1"/>
          </p:nvPr>
        </p:nvSpPr>
        <p:spPr>
          <a:xfrm>
            <a:off x="208496" y="908720"/>
            <a:ext cx="8727008" cy="5760640"/>
          </a:xfrm>
        </p:spPr>
        <p:txBody>
          <a:bodyPr>
            <a:noAutofit/>
          </a:bodyPr>
          <a:lstStyle/>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How can the play be seen as reflecting its designation as ‘Tragedy’ (p. 1)?</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In brief: aspects reflect Steiner’s assumptions about tragedy…</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…though we may not need Steiner if we focus on pity and fear</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What follows is relatively linear: suitable for this less obvious case of tragedy</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An important sign in the cast list: Bridegroom (Novio), Mother (Madre), Neighbour (</a:t>
            </a:r>
            <a:r>
              <a:rPr lang="en-GB" sz="2400" err="1">
                <a:solidFill>
                  <a:srgbClr val="000000"/>
                </a:solidFill>
                <a:effectLst/>
                <a:latin typeface="Source Sans Pro" panose="020B0503030403020204" pitchFamily="34" charset="0"/>
                <a:ea typeface="Source Sans Pro" panose="020B0503030403020204" pitchFamily="34" charset="0"/>
              </a:rPr>
              <a:t>Vecina</a:t>
            </a:r>
            <a:r>
              <a:rPr lang="en-GB" sz="2400">
                <a:solidFill>
                  <a:srgbClr val="000000"/>
                </a:solidFill>
                <a:effectLst/>
                <a:latin typeface="Source Sans Pro" panose="020B0503030403020204" pitchFamily="34" charset="0"/>
                <a:ea typeface="Source Sans Pro" panose="020B0503030403020204" pitchFamily="34" charset="0"/>
              </a:rPr>
              <a:t>), Wife (</a:t>
            </a:r>
            <a:r>
              <a:rPr lang="en-GB" sz="2400" err="1">
                <a:solidFill>
                  <a:srgbClr val="000000"/>
                </a:solidFill>
                <a:effectLst/>
                <a:latin typeface="Source Sans Pro" panose="020B0503030403020204" pitchFamily="34" charset="0"/>
                <a:ea typeface="Source Sans Pro" panose="020B0503030403020204" pitchFamily="34" charset="0"/>
              </a:rPr>
              <a:t>Mujer</a:t>
            </a:r>
            <a:r>
              <a:rPr lang="en-GB" sz="2400">
                <a:solidFill>
                  <a:srgbClr val="000000"/>
                </a:solidFill>
                <a:effectLst/>
                <a:latin typeface="Source Sans Pro" panose="020B0503030403020204" pitchFamily="34" charset="0"/>
                <a:ea typeface="Source Sans Pro" panose="020B0503030403020204" pitchFamily="34" charset="0"/>
              </a:rPr>
              <a:t>), Bride (Novia)…</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Names can be seen as archetypal: function within a relational unit, i.e. as part of something much larger (eternal?)</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Does this cut us loose from any particular social setting, and focus on fundamental relationships that are independent of time and place?</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The exception is Leonardo, though even his name can be linked to two common Spanish words …</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Fitting a passionate and socially irresponsible character</a:t>
            </a:r>
          </a:p>
          <a:p>
            <a:pPr marL="688050" lvl="1" indent="-288000"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We might be tempted to see his surname as ironic</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Hence names already give us an idea of characters’ roles – and these are the only roles they have</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i.e. they don’t do anything else; they aren’t involved with what we might call day-to-day life, but exist only within the tragic plot</a:t>
            </a:r>
          </a:p>
        </p:txBody>
      </p:sp>
    </p:spTree>
    <p:extLst>
      <p:ext uri="{BB962C8B-B14F-4D97-AF65-F5344CB8AC3E}">
        <p14:creationId xmlns:p14="http://schemas.microsoft.com/office/powerpoint/2010/main" val="293265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BC3A4-12AD-EE2E-0E01-6FDA90392925}"/>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94F370A9-02ED-02E3-FE00-B290519710FC}"/>
              </a:ext>
            </a:extLst>
          </p:cNvPr>
          <p:cNvSpPr>
            <a:spLocks noGrp="1" noChangeArrowheads="1"/>
          </p:cNvSpPr>
          <p:nvPr>
            <p:ph type="title"/>
          </p:nvPr>
        </p:nvSpPr>
        <p:spPr>
          <a:xfrm>
            <a:off x="208496" y="188640"/>
            <a:ext cx="8727008" cy="587097"/>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Cf. Steiner on verse in tragedy:</a:t>
            </a:r>
            <a:endParaRPr lang="en-US" altLang="en-US" sz="4000" b="1" i="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FDBBDF7E-6918-F603-60F0-DC0EA3D0F09B}"/>
              </a:ext>
            </a:extLst>
          </p:cNvPr>
          <p:cNvSpPr>
            <a:spLocks noGrp="1" noChangeArrowheads="1"/>
          </p:cNvSpPr>
          <p:nvPr>
            <p:ph sz="half" idx="1"/>
          </p:nvPr>
        </p:nvSpPr>
        <p:spPr>
          <a:xfrm>
            <a:off x="208496" y="908720"/>
            <a:ext cx="8727008" cy="5616625"/>
          </a:xfrm>
        </p:spPr>
        <p:txBody>
          <a:bodyPr>
            <a:noAutofit/>
          </a:bodyPr>
          <a:lstStyle/>
          <a:p>
            <a:pPr marL="0" indent="0" eaLnBrk="1" hangingPunct="1">
              <a:lnSpc>
                <a:spcPct val="80000"/>
              </a:lnSpc>
              <a:buClrTx/>
              <a:buNone/>
              <a:defRPr/>
            </a:pPr>
            <a:r>
              <a:rPr lang="en-GB" sz="2000">
                <a:solidFill>
                  <a:srgbClr val="000000"/>
                </a:solidFill>
                <a:effectLst/>
                <a:latin typeface="Source Sans Pro" panose="020B0503030403020204" pitchFamily="34" charset="0"/>
                <a:ea typeface="Source Sans Pro" panose="020B0503030403020204" pitchFamily="34" charset="0"/>
              </a:rPr>
              <a:t>[V]</a:t>
            </a:r>
            <a:r>
              <a:rPr lang="en-GB" sz="2000" err="1">
                <a:solidFill>
                  <a:srgbClr val="000000"/>
                </a:solidFill>
                <a:effectLst/>
                <a:latin typeface="Source Sans Pro" panose="020B0503030403020204" pitchFamily="34" charset="0"/>
                <a:ea typeface="Source Sans Pro" panose="020B0503030403020204" pitchFamily="34" charset="0"/>
              </a:rPr>
              <a:t>erse</a:t>
            </a:r>
            <a:r>
              <a:rPr lang="en-GB" sz="2000">
                <a:solidFill>
                  <a:srgbClr val="000000"/>
                </a:solidFill>
                <a:effectLst/>
                <a:latin typeface="Source Sans Pro" panose="020B0503030403020204" pitchFamily="34" charset="0"/>
                <a:ea typeface="Source Sans Pro" panose="020B0503030403020204" pitchFamily="34" charset="0"/>
              </a:rPr>
              <a:t> sets a barrier between the tragic action and the audience. Even where there is no longer a chorus it creates that necessary sense of distance and strangeness […]. The difference of languages between the stage and the pit alters the perspective and gives to the characters and their actions a special magnitude. […] We cannot leap into their skins as we are invited to do in naturalistic drama. […]</a:t>
            </a:r>
          </a:p>
          <a:p>
            <a:pPr marL="0" indent="0" eaLnBrk="1" hangingPunct="1">
              <a:lnSpc>
                <a:spcPct val="80000"/>
              </a:lnSpc>
              <a:buClrTx/>
              <a:buNone/>
              <a:defRPr/>
            </a:pPr>
            <a:r>
              <a:rPr lang="en-GB" sz="2000">
                <a:solidFill>
                  <a:srgbClr val="000000"/>
                </a:solidFill>
                <a:effectLst/>
                <a:latin typeface="Source Sans Pro" panose="020B0503030403020204" pitchFamily="34" charset="0"/>
                <a:ea typeface="Source Sans Pro" panose="020B0503030403020204" pitchFamily="34" charset="0"/>
              </a:rPr>
              <a:t>Verse at once simplifies and complicates the portrayal of human conduct. That is the crucial point. It simplifies because it strips away from life the encumbrances of material contingency. Where men [</a:t>
            </a:r>
            <a:r>
              <a:rPr lang="en-GB" sz="2000" i="1">
                <a:solidFill>
                  <a:srgbClr val="000000"/>
                </a:solidFill>
                <a:effectLst/>
                <a:latin typeface="Source Sans Pro" panose="020B0503030403020204" pitchFamily="34" charset="0"/>
                <a:ea typeface="Source Sans Pro" panose="020B0503030403020204" pitchFamily="34" charset="0"/>
              </a:rPr>
              <a:t>sic</a:t>
            </a:r>
            <a:r>
              <a:rPr lang="en-GB" sz="2000">
                <a:solidFill>
                  <a:srgbClr val="000000"/>
                </a:solidFill>
                <a:effectLst/>
                <a:latin typeface="Source Sans Pro" panose="020B0503030403020204" pitchFamily="34" charset="0"/>
                <a:ea typeface="Source Sans Pro" panose="020B0503030403020204" pitchFamily="34" charset="0"/>
              </a:rPr>
              <a:t>] speak verse, they are not prone to catching colds or suffering from indigestion. […] [V]</a:t>
            </a:r>
            <a:r>
              <a:rPr lang="en-GB" sz="2000" err="1">
                <a:solidFill>
                  <a:srgbClr val="000000"/>
                </a:solidFill>
                <a:effectLst/>
                <a:latin typeface="Source Sans Pro" panose="020B0503030403020204" pitchFamily="34" charset="0"/>
                <a:ea typeface="Source Sans Pro" panose="020B0503030403020204" pitchFamily="34" charset="0"/>
              </a:rPr>
              <a:t>erse</a:t>
            </a:r>
            <a:r>
              <a:rPr lang="en-GB" sz="2000">
                <a:solidFill>
                  <a:srgbClr val="000000"/>
                </a:solidFill>
                <a:effectLst/>
                <a:latin typeface="Source Sans Pro" panose="020B0503030403020204" pitchFamily="34" charset="0"/>
                <a:ea typeface="Source Sans Pro" panose="020B0503030403020204" pitchFamily="34" charset="0"/>
              </a:rPr>
              <a:t> relieves the personages of tragic drama from the complications of material and physical need. […] In a very real sense, the tragic hero lets his servants live for him [</a:t>
            </a:r>
            <a:r>
              <a:rPr lang="en-GB" sz="2000" i="1">
                <a:solidFill>
                  <a:srgbClr val="000000"/>
                </a:solidFill>
                <a:effectLst/>
                <a:latin typeface="Source Sans Pro" panose="020B0503030403020204" pitchFamily="34" charset="0"/>
                <a:ea typeface="Source Sans Pro" panose="020B0503030403020204" pitchFamily="34" charset="0"/>
              </a:rPr>
              <a:t>sic</a:t>
            </a:r>
            <a:r>
              <a:rPr lang="en-GB" sz="2000">
                <a:solidFill>
                  <a:srgbClr val="000000"/>
                </a:solidFill>
                <a:effectLst/>
                <a:latin typeface="Source Sans Pro" panose="020B0503030403020204" pitchFamily="34" charset="0"/>
                <a:ea typeface="Source Sans Pro" panose="020B0503030403020204" pitchFamily="34" charset="0"/>
              </a:rPr>
              <a:t>]. […] This is one of the decisive differences between the world of the novel, which is that of prose, and the world of the tragic theatre, which is that of verse. In prose fiction, as D. H. Lawrence remarked, ‘you know there is a </a:t>
            </a:r>
            <a:r>
              <a:rPr lang="en-GB" sz="2000" err="1">
                <a:solidFill>
                  <a:srgbClr val="000000"/>
                </a:solidFill>
                <a:effectLst/>
                <a:latin typeface="Source Sans Pro" panose="020B0503030403020204" pitchFamily="34" charset="0"/>
                <a:ea typeface="Source Sans Pro" panose="020B0503030403020204" pitchFamily="34" charset="0"/>
              </a:rPr>
              <a:t>watercloset</a:t>
            </a:r>
            <a:r>
              <a:rPr lang="en-GB" sz="2000">
                <a:solidFill>
                  <a:srgbClr val="000000"/>
                </a:solidFill>
                <a:effectLst/>
                <a:latin typeface="Source Sans Pro" panose="020B0503030403020204" pitchFamily="34" charset="0"/>
                <a:ea typeface="Source Sans Pro" panose="020B0503030403020204" pitchFamily="34" charset="0"/>
              </a:rPr>
              <a:t> on the premises.’ We are not called upon to envisage such facilities at Mycenae and Elsinore. If there are bathrooms in the houses of tragedy, they are for Agamemnon to be murdered in </a:t>
            </a:r>
            <a:r>
              <a:rPr lang="en-GB" sz="2000" i="1">
                <a:solidFill>
                  <a:srgbClr val="000000"/>
                </a:solidFill>
                <a:effectLst/>
                <a:latin typeface="Source Sans Pro" panose="020B0503030403020204" pitchFamily="34" charset="0"/>
                <a:ea typeface="Source Sans Pro" panose="020B0503030403020204" pitchFamily="34" charset="0"/>
              </a:rPr>
              <a:t>[as he is, albeit offstage, in Aeschylus’ Agamemnon (5C BCE)] </a:t>
            </a:r>
            <a:r>
              <a:rPr lang="en-GB" sz="2000">
                <a:solidFill>
                  <a:srgbClr val="000000"/>
                </a:solidFill>
                <a:effectLst/>
                <a:latin typeface="Source Sans Pro" panose="020B0503030403020204" pitchFamily="34" charset="0"/>
                <a:ea typeface="Source Sans Pro" panose="020B0503030403020204" pitchFamily="34" charset="0"/>
              </a:rPr>
              <a:t>(Steiner, 1961, pp. 242-43).</a:t>
            </a:r>
          </a:p>
          <a:p>
            <a:pPr marL="288000"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The point assumes that verse entails more general stylization in language, and correspondingly in other areas such as plot and staging</a:t>
            </a:r>
          </a:p>
          <a:p>
            <a:pPr marL="288000" indent="-288000" eaLnBrk="1" hangingPunct="1">
              <a:lnSpc>
                <a:spcPct val="80000"/>
              </a:lnSpc>
              <a:buClrTx/>
              <a:defRPr/>
            </a:pPr>
            <a:endParaRPr lang="fr-FR" sz="2000">
              <a:solidFill>
                <a:srgbClr val="000000"/>
              </a:solidFill>
              <a:effectLst/>
              <a:latin typeface="Source Sans Pro" panose="020B0503030403020204" pitchFamily="34" charset="0"/>
              <a:ea typeface="Source Sans Pro" panose="020B0503030403020204" pitchFamily="34" charset="0"/>
            </a:endParaRPr>
          </a:p>
          <a:p>
            <a:pPr marL="288000" indent="-288000" eaLnBrk="1" hangingPunct="1">
              <a:lnSpc>
                <a:spcPct val="80000"/>
              </a:lnSpc>
              <a:buClrTx/>
              <a:defRPr/>
            </a:pPr>
            <a:endParaRPr lang="en-GB" sz="2400">
              <a:solidFill>
                <a:srgbClr val="000000"/>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9401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0AB53-BA2E-71D0-9E59-6D66D6D6338A}"/>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4FC9147B-D4C6-C590-D3BA-258FAC4435B0}"/>
              </a:ext>
            </a:extLst>
          </p:cNvPr>
          <p:cNvSpPr>
            <a:spLocks noGrp="1" noChangeArrowheads="1"/>
          </p:cNvSpPr>
          <p:nvPr>
            <p:ph type="title"/>
          </p:nvPr>
        </p:nvSpPr>
        <p:spPr>
          <a:xfrm>
            <a:off x="208496" y="188640"/>
            <a:ext cx="8727008" cy="587097"/>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Act 1</a:t>
            </a:r>
            <a:endParaRPr lang="en-US" altLang="en-US" sz="4000" b="1" i="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6C640C01-9660-764F-EF3D-64A0176A10A1}"/>
              </a:ext>
            </a:extLst>
          </p:cNvPr>
          <p:cNvSpPr>
            <a:spLocks noGrp="1" noChangeArrowheads="1"/>
          </p:cNvSpPr>
          <p:nvPr>
            <p:ph sz="half" idx="1"/>
          </p:nvPr>
        </p:nvSpPr>
        <p:spPr>
          <a:xfrm>
            <a:off x="208496" y="775737"/>
            <a:ext cx="8727008" cy="5893623"/>
          </a:xfrm>
        </p:spPr>
        <p:txBody>
          <a:bodyPr>
            <a:noAutofit/>
          </a:bodyPr>
          <a:lstStyle/>
          <a:p>
            <a:pPr marL="288000" indent="-288000" eaLnBrk="1" hangingPunct="1">
              <a:lnSpc>
                <a:spcPct val="80000"/>
              </a:lnSpc>
              <a:spcBef>
                <a:spcPts val="24"/>
              </a:spcBef>
              <a:buClrTx/>
              <a:defRPr/>
            </a:pPr>
            <a:r>
              <a:rPr lang="en-GB" sz="2400">
                <a:solidFill>
                  <a:srgbClr val="000000"/>
                </a:solidFill>
                <a:effectLst/>
                <a:latin typeface="Source Sans Pro" panose="020B0503030403020204" pitchFamily="34" charset="0"/>
                <a:ea typeface="Source Sans Pro" panose="020B0503030403020204" pitchFamily="34" charset="0"/>
              </a:rPr>
              <a:t>1.1 Tension in the initial exchange:</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Premonition: knife ‘can cut a man’s body’ (p. 3), not grapes from a vine</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Mother’s allusions to the past: deaths of husband and elder son, feud with Félix clan, guarding the grave (p. 5)</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Also to the future, her son’s wedding – but already laden with the past</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Bride’s previous relationship mentioned at an early stage (p. 5)</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A tone established at the outset: events may be fated to happen</a:t>
            </a:r>
          </a:p>
          <a:p>
            <a:pPr marL="288000" indent="-288000" eaLnBrk="1" hangingPunct="1">
              <a:lnSpc>
                <a:spcPct val="80000"/>
              </a:lnSpc>
              <a:spcBef>
                <a:spcPts val="24"/>
              </a:spcBef>
              <a:buClrTx/>
              <a:defRPr/>
            </a:pPr>
            <a:r>
              <a:rPr lang="en-GB" sz="2400">
                <a:solidFill>
                  <a:srgbClr val="000000"/>
                </a:solidFill>
                <a:effectLst/>
                <a:latin typeface="Source Sans Pro" panose="020B0503030403020204" pitchFamily="34" charset="0"/>
                <a:ea typeface="Source Sans Pro" panose="020B0503030403020204" pitchFamily="34" charset="0"/>
              </a:rPr>
              <a:t>1.2 Shift to Leonardo’s house: no unity of place (contrast with </a:t>
            </a:r>
            <a:r>
              <a:rPr lang="en-GB" sz="2400" i="1">
                <a:solidFill>
                  <a:srgbClr val="000000"/>
                </a:solidFill>
                <a:effectLst/>
                <a:latin typeface="Source Sans Pro" panose="020B0503030403020204" pitchFamily="34" charset="0"/>
                <a:ea typeface="Source Sans Pro" panose="020B0503030403020204" pitchFamily="34" charset="0"/>
              </a:rPr>
              <a:t>Phaedra</a:t>
            </a:r>
            <a:r>
              <a:rPr lang="en-GB" sz="2400">
                <a:solidFill>
                  <a:srgbClr val="000000"/>
                </a:solidFill>
                <a:effectLst/>
                <a:latin typeface="Source Sans Pro" panose="020B0503030403020204" pitchFamily="34" charset="0"/>
                <a:ea typeface="Source Sans Pro" panose="020B0503030403020204" pitchFamily="34" charset="0"/>
              </a:rPr>
              <a:t>, </a:t>
            </a:r>
            <a:r>
              <a:rPr lang="en-GB" sz="2400" i="1">
                <a:solidFill>
                  <a:srgbClr val="000000"/>
                </a:solidFill>
                <a:effectLst/>
                <a:latin typeface="Source Sans Pro" panose="020B0503030403020204" pitchFamily="34" charset="0"/>
                <a:ea typeface="Source Sans Pro" panose="020B0503030403020204" pitchFamily="34" charset="0"/>
              </a:rPr>
              <a:t>Ghosts</a:t>
            </a:r>
            <a:r>
              <a:rPr lang="en-GB" sz="2400">
                <a:solidFill>
                  <a:srgbClr val="000000"/>
                </a:solidFill>
                <a:effectLst/>
                <a:latin typeface="Source Sans Pro" panose="020B0503030403020204" pitchFamily="34" charset="0"/>
                <a:ea typeface="Source Sans Pro" panose="020B0503030403020204" pitchFamily="34" charset="0"/>
              </a:rPr>
              <a:t>)</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Tension again: Leonardo and Wife, even Leonardo and horse (pp. 12-13)</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But what we hear first is a lullaby: </a:t>
            </a:r>
            <a:r>
              <a:rPr lang="en-GB" sz="2000">
                <a:solidFill>
                  <a:srgbClr val="000000"/>
                </a:solidFill>
                <a:effectLst/>
                <a:latin typeface="Source Sans Pro" panose="020B0503030403020204" pitchFamily="34" charset="0"/>
                <a:ea typeface="Source Sans Pro" panose="020B0503030403020204" pitchFamily="34" charset="0"/>
                <a:hlinkClick r:id="rId2"/>
              </a:rPr>
              <a:t>2013 production 10:35ff</a:t>
            </a:r>
            <a:endParaRPr lang="en-GB" sz="2000">
              <a:solidFill>
                <a:srgbClr val="000000"/>
              </a:solidFill>
              <a:effectLst/>
              <a:latin typeface="Source Sans Pro" panose="020B0503030403020204" pitchFamily="34" charset="0"/>
              <a:ea typeface="Source Sans Pro" panose="020B0503030403020204" pitchFamily="34" charset="0"/>
            </a:endParaRP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Songs are important: they create a particular style (NB also ritualistic element in background of 2013 production; echoes of Greek chorus)</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Can see lullaby as a premonition, in both content and musical style</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A version of a traditional song; Lorca himself claimed that Spanish lullabies were typically quite morbid (see note on p. 230), but in this dramatic context it helps to set the tone</a:t>
            </a:r>
          </a:p>
          <a:p>
            <a:pPr marL="288000" indent="-288000" eaLnBrk="1" hangingPunct="1">
              <a:lnSpc>
                <a:spcPct val="80000"/>
              </a:lnSpc>
              <a:spcBef>
                <a:spcPts val="24"/>
              </a:spcBef>
              <a:buClrTx/>
              <a:defRPr/>
            </a:pPr>
            <a:r>
              <a:rPr lang="en-GB" sz="2400">
                <a:solidFill>
                  <a:srgbClr val="000000"/>
                </a:solidFill>
                <a:effectLst/>
                <a:latin typeface="Source Sans Pro" panose="020B0503030403020204" pitchFamily="34" charset="0"/>
                <a:ea typeface="Source Sans Pro" panose="020B0503030403020204" pitchFamily="34" charset="0"/>
              </a:rPr>
              <a:t>1.3 Meeting of families; another change of place</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Very much a business, arranged by parents: lands being joined up; feelings of children are secondary</a:t>
            </a:r>
          </a:p>
          <a:p>
            <a:pPr marL="688050" lvl="1" indent="-288000" eaLnBrk="1" hangingPunct="1">
              <a:lnSpc>
                <a:spcPct val="80000"/>
              </a:lnSpc>
              <a:spcBef>
                <a:spcPts val="24"/>
              </a:spcBef>
              <a:buClrTx/>
              <a:defRPr/>
            </a:pPr>
            <a:r>
              <a:rPr lang="en-GB" sz="2000">
                <a:solidFill>
                  <a:srgbClr val="000000"/>
                </a:solidFill>
                <a:effectLst/>
                <a:latin typeface="Source Sans Pro" panose="020B0503030403020204" pitchFamily="34" charset="0"/>
                <a:ea typeface="Source Sans Pro" panose="020B0503030403020204" pitchFamily="34" charset="0"/>
              </a:rPr>
              <a:t>Stage directions refer to a ‘cave’ (p. 16): i.e. a house built into a hillside, not necessarily primitive; houses like this still exist in parts of Spain</a:t>
            </a:r>
          </a:p>
        </p:txBody>
      </p:sp>
    </p:spTree>
    <p:extLst>
      <p:ext uri="{BB962C8B-B14F-4D97-AF65-F5344CB8AC3E}">
        <p14:creationId xmlns:p14="http://schemas.microsoft.com/office/powerpoint/2010/main" val="259059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19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19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819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58D5E-7DF3-2429-C0FD-2A413F0FAA44}"/>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2A29E403-7695-3098-1A60-7091F36B895B}"/>
              </a:ext>
            </a:extLst>
          </p:cNvPr>
          <p:cNvSpPr>
            <a:spLocks noGrp="1" noChangeArrowheads="1"/>
          </p:cNvSpPr>
          <p:nvPr>
            <p:ph type="title"/>
          </p:nvPr>
        </p:nvSpPr>
        <p:spPr>
          <a:xfrm>
            <a:off x="457200" y="116632"/>
            <a:ext cx="8229600" cy="720080"/>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Act 2</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3957371A-3C53-B3D4-9D33-965008611319}"/>
              </a:ext>
            </a:extLst>
          </p:cNvPr>
          <p:cNvSpPr>
            <a:spLocks noGrp="1" noChangeArrowheads="1"/>
          </p:cNvSpPr>
          <p:nvPr>
            <p:ph idx="1"/>
          </p:nvPr>
        </p:nvSpPr>
        <p:spPr>
          <a:xfrm>
            <a:off x="251520" y="1052736"/>
            <a:ext cx="8784976" cy="5688632"/>
          </a:xfrm>
        </p:spPr>
        <p:txBody>
          <a:bodyPr>
            <a:noAutofit/>
          </a:bodyPr>
          <a:lstStyle/>
          <a:p>
            <a:pPr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2.1 Wedding is going ahead, amid multiple tensions (overdetermined: family feud </a:t>
            </a:r>
            <a:r>
              <a:rPr lang="en-GB" sz="2400" i="1">
                <a:solidFill>
                  <a:srgbClr val="000000"/>
                </a:solidFill>
                <a:effectLst/>
                <a:latin typeface="Source Sans Pro" panose="020B0503030403020204" pitchFamily="34" charset="0"/>
                <a:ea typeface="Source Sans Pro" panose="020B0503030403020204" pitchFamily="34" charset="0"/>
              </a:rPr>
              <a:t>and </a:t>
            </a:r>
            <a:r>
              <a:rPr lang="en-GB" sz="2400">
                <a:solidFill>
                  <a:srgbClr val="000000"/>
                </a:solidFill>
                <a:effectLst/>
                <a:latin typeface="Source Sans Pro" panose="020B0503030403020204" pitchFamily="34" charset="0"/>
                <a:ea typeface="Source Sans Pro" panose="020B0503030403020204" pitchFamily="34" charset="0"/>
              </a:rPr>
              <a:t>love relationship)</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Leonardo: ‘blame there is, always!’ (p. 26) Cf. Bennett, p. 16: blame is simply out there, regardless of anyone’s agency (Leonardo suggests that poverty is at least partly to blame; p. 25)</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Bride acknowledges her passion: p. 27 (Bennett, pp. 11-13, very useful on linguistic nuance here) The potential for things to go wrong is very clear</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‘I’m not the sort of man who rides in a cart’ (p. 32): he prefers horseback. Independence is part of what Aristotle would call his </a:t>
            </a:r>
            <a:r>
              <a:rPr lang="en-GB" sz="2000" i="1">
                <a:solidFill>
                  <a:srgbClr val="000000"/>
                </a:solidFill>
                <a:effectLst/>
                <a:latin typeface="Source Sans Pro" panose="020B0503030403020204" pitchFamily="34" charset="0"/>
                <a:ea typeface="Source Sans Pro" panose="020B0503030403020204" pitchFamily="34" charset="0"/>
              </a:rPr>
              <a:t>ethos</a:t>
            </a:r>
            <a:r>
              <a:rPr lang="en-GB" sz="2000">
                <a:solidFill>
                  <a:srgbClr val="000000"/>
                </a:solidFill>
                <a:effectLst/>
                <a:latin typeface="Source Sans Pro" panose="020B0503030403020204" pitchFamily="34" charset="0"/>
                <a:ea typeface="Source Sans Pro" panose="020B0503030403020204" pitchFamily="34" charset="0"/>
              </a:rPr>
              <a:t>; but from a plot perspective, the horse also enables Leonardo to see Bride at night, escape with her, etc.</a:t>
            </a:r>
          </a:p>
          <a:p>
            <a:pPr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2.2 Party after the wedding</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Leonardo’s passion indicated by his quick return (p. 34) and Wife’s comment ‘He’s not a quiet man’ (p. 37)</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Mounting tension intensified by people coming on and off stage, and realizations that first Leonardo then Bride cannot be found</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‘They’ve run away! She and Leonardo. On the horse’ (p. 43)</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Mother is dominant at the end of 2.2, as she was at the beginning of 1.1</a:t>
            </a:r>
          </a:p>
          <a:p>
            <a:pPr lvl="1"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‘It’s come again: the hour of blood’ (p. 44) – more on this next week</a:t>
            </a:r>
          </a:p>
          <a:p>
            <a:pPr marL="0" indent="0" eaLnBrk="1" hangingPunct="1">
              <a:lnSpc>
                <a:spcPct val="80000"/>
              </a:lnSpc>
              <a:buClrTx/>
              <a:buNone/>
              <a:defRPr/>
            </a:pPr>
            <a:endParaRPr lang="en-GB" sz="2000">
              <a:solidFill>
                <a:srgbClr val="000000"/>
              </a:solidFill>
              <a:effectLst/>
              <a:latin typeface="Source Sans Pro" panose="020B0503030403020204" pitchFamily="34" charset="0"/>
              <a:ea typeface="Source Sans Pro" panose="020B0503030403020204" pitchFamily="34" charset="0"/>
            </a:endParaRPr>
          </a:p>
        </p:txBody>
      </p:sp>
      <p:sp>
        <p:nvSpPr>
          <p:cNvPr id="3" name="TextBox 2">
            <a:extLst>
              <a:ext uri="{FF2B5EF4-FFF2-40B4-BE49-F238E27FC236}">
                <a16:creationId xmlns:a16="http://schemas.microsoft.com/office/drawing/2014/main" id="{A2EF86DD-C14E-BECE-89EF-5EE30AC7C42C}"/>
              </a:ext>
            </a:extLst>
          </p:cNvPr>
          <p:cNvSpPr txBox="1"/>
          <p:nvPr/>
        </p:nvSpPr>
        <p:spPr>
          <a:xfrm>
            <a:off x="5014392" y="5495835"/>
            <a:ext cx="3672408" cy="369332"/>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39628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D8C08-93AD-2261-FE56-2B2E5B37E7CE}"/>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FC2C690A-95D2-134A-B2AB-E71ED4C9EE10}"/>
              </a:ext>
            </a:extLst>
          </p:cNvPr>
          <p:cNvSpPr>
            <a:spLocks noGrp="1" noChangeArrowheads="1"/>
          </p:cNvSpPr>
          <p:nvPr>
            <p:ph type="title"/>
          </p:nvPr>
        </p:nvSpPr>
        <p:spPr>
          <a:xfrm>
            <a:off x="457200" y="116632"/>
            <a:ext cx="8229600" cy="576064"/>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Act 3: change of tone and style</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3A9D7918-2343-C9B3-B375-4F4CDB7D7940}"/>
              </a:ext>
            </a:extLst>
          </p:cNvPr>
          <p:cNvSpPr>
            <a:spLocks noGrp="1" noChangeArrowheads="1"/>
          </p:cNvSpPr>
          <p:nvPr>
            <p:ph idx="1"/>
          </p:nvPr>
        </p:nvSpPr>
        <p:spPr>
          <a:xfrm>
            <a:off x="251520" y="908720"/>
            <a:ext cx="8784976" cy="5832648"/>
          </a:xfrm>
        </p:spPr>
        <p:txBody>
          <a:bodyPr>
            <a:noAutofit/>
          </a:bodyPr>
          <a:lstStyle/>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‘Theatre is poetry which gets up out of a book and becomes human. And, when it does, it speaks, shouts, weeps, and despairs’ [</a:t>
            </a:r>
            <a:r>
              <a:rPr lang="en-GB" sz="2000" i="1">
                <a:solidFill>
                  <a:srgbClr val="000000"/>
                </a:solidFill>
                <a:effectLst/>
                <a:latin typeface="Source Sans Pro" panose="020B0503030403020204" pitchFamily="34" charset="0"/>
                <a:ea typeface="Source Sans Pro" panose="020B0503030403020204" pitchFamily="34" charset="0"/>
              </a:rPr>
              <a:t>El </a:t>
            </a:r>
            <a:r>
              <a:rPr lang="en-GB" sz="2000" i="1" err="1">
                <a:solidFill>
                  <a:srgbClr val="000000"/>
                </a:solidFill>
                <a:effectLst/>
                <a:latin typeface="Source Sans Pro" panose="020B0503030403020204" pitchFamily="34" charset="0"/>
                <a:ea typeface="Source Sans Pro" panose="020B0503030403020204" pitchFamily="34" charset="0"/>
              </a:rPr>
              <a:t>teatro</a:t>
            </a:r>
            <a:r>
              <a:rPr lang="en-GB" sz="2000" i="1">
                <a:solidFill>
                  <a:srgbClr val="000000"/>
                </a:solidFill>
                <a:effectLst/>
                <a:latin typeface="Source Sans Pro" panose="020B0503030403020204" pitchFamily="34" charset="0"/>
                <a:ea typeface="Source Sans Pro" panose="020B0503030403020204" pitchFamily="34" charset="0"/>
              </a:rPr>
              <a:t> es la </a:t>
            </a:r>
            <a:r>
              <a:rPr lang="en-GB" sz="2000" i="1" err="1">
                <a:solidFill>
                  <a:srgbClr val="000000"/>
                </a:solidFill>
                <a:effectLst/>
                <a:latin typeface="Source Sans Pro" panose="020B0503030403020204" pitchFamily="34" charset="0"/>
                <a:ea typeface="Source Sans Pro" panose="020B0503030403020204" pitchFamily="34" charset="0"/>
              </a:rPr>
              <a:t>poesía</a:t>
            </a:r>
            <a:r>
              <a:rPr lang="en-GB" sz="2000" i="1">
                <a:solidFill>
                  <a:srgbClr val="000000"/>
                </a:solidFill>
                <a:effectLst/>
                <a:latin typeface="Source Sans Pro" panose="020B0503030403020204" pitchFamily="34" charset="0"/>
                <a:ea typeface="Source Sans Pro" panose="020B0503030403020204" pitchFamily="34" charset="0"/>
              </a:rPr>
              <a:t> que se </a:t>
            </a:r>
            <a:r>
              <a:rPr lang="en-GB" sz="2000" i="1" err="1">
                <a:solidFill>
                  <a:srgbClr val="000000"/>
                </a:solidFill>
                <a:effectLst/>
                <a:latin typeface="Source Sans Pro" panose="020B0503030403020204" pitchFamily="34" charset="0"/>
                <a:ea typeface="Source Sans Pro" panose="020B0503030403020204" pitchFamily="34" charset="0"/>
              </a:rPr>
              <a:t>levanta</a:t>
            </a:r>
            <a:r>
              <a:rPr lang="en-GB" sz="2000" i="1">
                <a:solidFill>
                  <a:srgbClr val="000000"/>
                </a:solidFill>
                <a:effectLst/>
                <a:latin typeface="Source Sans Pro" panose="020B0503030403020204" pitchFamily="34" charset="0"/>
                <a:ea typeface="Source Sans Pro" panose="020B0503030403020204" pitchFamily="34" charset="0"/>
              </a:rPr>
              <a:t> del </a:t>
            </a:r>
            <a:r>
              <a:rPr lang="en-GB" sz="2000" i="1" err="1">
                <a:solidFill>
                  <a:srgbClr val="000000"/>
                </a:solidFill>
                <a:effectLst/>
                <a:latin typeface="Source Sans Pro" panose="020B0503030403020204" pitchFamily="34" charset="0"/>
                <a:ea typeface="Source Sans Pro" panose="020B0503030403020204" pitchFamily="34" charset="0"/>
              </a:rPr>
              <a:t>libro</a:t>
            </a:r>
            <a:r>
              <a:rPr lang="en-GB" sz="2000" i="1">
                <a:solidFill>
                  <a:srgbClr val="000000"/>
                </a:solidFill>
                <a:effectLst/>
                <a:latin typeface="Source Sans Pro" panose="020B0503030403020204" pitchFamily="34" charset="0"/>
                <a:ea typeface="Source Sans Pro" panose="020B0503030403020204" pitchFamily="34" charset="0"/>
              </a:rPr>
              <a:t> y se </a:t>
            </a:r>
            <a:r>
              <a:rPr lang="en-GB" sz="2000" i="1" err="1">
                <a:solidFill>
                  <a:srgbClr val="000000"/>
                </a:solidFill>
                <a:effectLst/>
                <a:latin typeface="Source Sans Pro" panose="020B0503030403020204" pitchFamily="34" charset="0"/>
                <a:ea typeface="Source Sans Pro" panose="020B0503030403020204" pitchFamily="34" charset="0"/>
              </a:rPr>
              <a:t>hace</a:t>
            </a:r>
            <a:r>
              <a:rPr lang="en-GB" sz="2000" i="1">
                <a:solidFill>
                  <a:srgbClr val="000000"/>
                </a:solidFill>
                <a:effectLst/>
                <a:latin typeface="Source Sans Pro" panose="020B0503030403020204" pitchFamily="34" charset="0"/>
                <a:ea typeface="Source Sans Pro" panose="020B0503030403020204" pitchFamily="34" charset="0"/>
              </a:rPr>
              <a:t> </a:t>
            </a:r>
            <a:r>
              <a:rPr lang="en-GB" sz="2000" i="1" err="1">
                <a:solidFill>
                  <a:srgbClr val="000000"/>
                </a:solidFill>
                <a:effectLst/>
                <a:latin typeface="Source Sans Pro" panose="020B0503030403020204" pitchFamily="34" charset="0"/>
                <a:ea typeface="Source Sans Pro" panose="020B0503030403020204" pitchFamily="34" charset="0"/>
              </a:rPr>
              <a:t>humana</a:t>
            </a:r>
            <a:r>
              <a:rPr lang="en-GB" sz="2000" i="1">
                <a:solidFill>
                  <a:srgbClr val="000000"/>
                </a:solidFill>
                <a:effectLst/>
                <a:latin typeface="Source Sans Pro" panose="020B0503030403020204" pitchFamily="34" charset="0"/>
                <a:ea typeface="Source Sans Pro" panose="020B0503030403020204" pitchFamily="34" charset="0"/>
              </a:rPr>
              <a:t>. Y al </a:t>
            </a:r>
            <a:r>
              <a:rPr lang="en-GB" sz="2000" i="1" err="1">
                <a:solidFill>
                  <a:srgbClr val="000000"/>
                </a:solidFill>
                <a:effectLst/>
                <a:latin typeface="Source Sans Pro" panose="020B0503030403020204" pitchFamily="34" charset="0"/>
                <a:ea typeface="Source Sans Pro" panose="020B0503030403020204" pitchFamily="34" charset="0"/>
              </a:rPr>
              <a:t>hacerse</a:t>
            </a:r>
            <a:r>
              <a:rPr lang="en-GB" sz="2000" i="1">
                <a:solidFill>
                  <a:srgbClr val="000000"/>
                </a:solidFill>
                <a:effectLst/>
                <a:latin typeface="Source Sans Pro" panose="020B0503030403020204" pitchFamily="34" charset="0"/>
                <a:ea typeface="Source Sans Pro" panose="020B0503030403020204" pitchFamily="34" charset="0"/>
              </a:rPr>
              <a:t>, </a:t>
            </a:r>
            <a:r>
              <a:rPr lang="en-GB" sz="2000" i="1" err="1">
                <a:solidFill>
                  <a:srgbClr val="000000"/>
                </a:solidFill>
                <a:effectLst/>
                <a:latin typeface="Source Sans Pro" panose="020B0503030403020204" pitchFamily="34" charset="0"/>
                <a:ea typeface="Source Sans Pro" panose="020B0503030403020204" pitchFamily="34" charset="0"/>
              </a:rPr>
              <a:t>habla</a:t>
            </a:r>
            <a:r>
              <a:rPr lang="en-GB" sz="2000" i="1">
                <a:solidFill>
                  <a:srgbClr val="000000"/>
                </a:solidFill>
                <a:effectLst/>
                <a:latin typeface="Source Sans Pro" panose="020B0503030403020204" pitchFamily="34" charset="0"/>
                <a:ea typeface="Source Sans Pro" panose="020B0503030403020204" pitchFamily="34" charset="0"/>
              </a:rPr>
              <a:t>, </a:t>
            </a:r>
            <a:r>
              <a:rPr lang="en-GB" sz="2000" i="1" err="1">
                <a:solidFill>
                  <a:srgbClr val="000000"/>
                </a:solidFill>
                <a:effectLst/>
                <a:latin typeface="Source Sans Pro" panose="020B0503030403020204" pitchFamily="34" charset="0"/>
                <a:ea typeface="Source Sans Pro" panose="020B0503030403020204" pitchFamily="34" charset="0"/>
              </a:rPr>
              <a:t>grita</a:t>
            </a:r>
            <a:r>
              <a:rPr lang="en-GB" sz="2000" i="1">
                <a:solidFill>
                  <a:srgbClr val="000000"/>
                </a:solidFill>
                <a:effectLst/>
                <a:latin typeface="Source Sans Pro" panose="020B0503030403020204" pitchFamily="34" charset="0"/>
                <a:ea typeface="Source Sans Pro" panose="020B0503030403020204" pitchFamily="34" charset="0"/>
              </a:rPr>
              <a:t>, </a:t>
            </a:r>
            <a:r>
              <a:rPr lang="en-GB" sz="2000" i="1" err="1">
                <a:solidFill>
                  <a:srgbClr val="000000"/>
                </a:solidFill>
                <a:effectLst/>
                <a:latin typeface="Source Sans Pro" panose="020B0503030403020204" pitchFamily="34" charset="0"/>
                <a:ea typeface="Source Sans Pro" panose="020B0503030403020204" pitchFamily="34" charset="0"/>
              </a:rPr>
              <a:t>llora</a:t>
            </a:r>
            <a:r>
              <a:rPr lang="en-GB" sz="2000" i="1">
                <a:solidFill>
                  <a:srgbClr val="000000"/>
                </a:solidFill>
                <a:effectLst/>
                <a:latin typeface="Source Sans Pro" panose="020B0503030403020204" pitchFamily="34" charset="0"/>
                <a:ea typeface="Source Sans Pro" panose="020B0503030403020204" pitchFamily="34" charset="0"/>
              </a:rPr>
              <a:t> y se </a:t>
            </a:r>
            <a:r>
              <a:rPr lang="en-GB" sz="2000" i="1" err="1">
                <a:solidFill>
                  <a:srgbClr val="000000"/>
                </a:solidFill>
                <a:effectLst/>
                <a:latin typeface="Source Sans Pro" panose="020B0503030403020204" pitchFamily="34" charset="0"/>
                <a:ea typeface="Source Sans Pro" panose="020B0503030403020204" pitchFamily="34" charset="0"/>
              </a:rPr>
              <a:t>desespera</a:t>
            </a:r>
            <a:r>
              <a:rPr lang="en-GB" sz="2000">
                <a:solidFill>
                  <a:srgbClr val="000000"/>
                </a:solidFill>
                <a:effectLst/>
                <a:latin typeface="Source Sans Pro" panose="020B0503030403020204" pitchFamily="34" charset="0"/>
                <a:ea typeface="Source Sans Pro" panose="020B0503030403020204" pitchFamily="34" charset="0"/>
              </a:rPr>
              <a:t>]; Lorca in a 1936 interview</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When poetry becomes performance, it’s linked with pain. How does this work in Act 3?</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3.1 Not the domestic world of Acts 1 and 2; a forest, i.e. wild, </a:t>
            </a:r>
            <a:r>
              <a:rPr lang="en-GB" sz="2000" i="1">
                <a:solidFill>
                  <a:srgbClr val="000000"/>
                </a:solidFill>
                <a:effectLst/>
                <a:latin typeface="Source Sans Pro" panose="020B0503030403020204" pitchFamily="34" charset="0"/>
                <a:ea typeface="Source Sans Pro" panose="020B0503030403020204" pitchFamily="34" charset="0"/>
              </a:rPr>
              <a:t>non-social </a:t>
            </a:r>
            <a:r>
              <a:rPr lang="en-GB" sz="2000">
                <a:solidFill>
                  <a:srgbClr val="000000"/>
                </a:solidFill>
                <a:effectLst/>
                <a:latin typeface="Source Sans Pro" panose="020B0503030403020204" pitchFamily="34" charset="0"/>
                <a:ea typeface="Source Sans Pro" panose="020B0503030403020204" pitchFamily="34" charset="0"/>
              </a:rPr>
              <a:t>space</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Three woodcutters as the Fates: trio of goddesses in Greek myth who shape people’s destinies. </a:t>
            </a:r>
            <a:r>
              <a:rPr lang="en-GB" sz="2000">
                <a:solidFill>
                  <a:srgbClr val="000000"/>
                </a:solidFill>
                <a:effectLst/>
                <a:latin typeface="Source Sans Pro" panose="020B0503030403020204" pitchFamily="34" charset="0"/>
                <a:ea typeface="Source Sans Pro" panose="020B0503030403020204" pitchFamily="34" charset="0"/>
                <a:hlinkClick r:id="rId2"/>
              </a:rPr>
              <a:t>2013 production 55:25ff</a:t>
            </a:r>
            <a:r>
              <a:rPr lang="en-GB" sz="2000">
                <a:solidFill>
                  <a:srgbClr val="000000"/>
                </a:solidFill>
                <a:effectLst/>
                <a:latin typeface="Source Sans Pro" panose="020B0503030403020204" pitchFamily="34" charset="0"/>
                <a:ea typeface="Source Sans Pro" panose="020B0503030403020204" pitchFamily="34" charset="0"/>
              </a:rPr>
              <a:t> – note minimal forest scenery (chorus suggests branches in the wind), non-realistic staging that focuses on symbolic qualities</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Narrate action and comment on life, preparing ground for play’s outcome:</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‘Better dead and drained of blood than alive and have it rotting’ (p. 45)</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Suggests spilling of blood can be more active/passionate than staying alive</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Often taken as affirming the importance of expressing rather than suppressing emotion</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No suggestion here (unlike, in Steiner’s view, Ibsen) of a possible practical way out: greater freedom of expression, a different approach to marriage…</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‘In him [Bridegroom] showed the fate of all his family’ (p. 46)</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Reinforces sense that this world is inevitable and elemental, not contingent (i.e. capable or being different) or embedded in a specific social context</a:t>
            </a:r>
          </a:p>
        </p:txBody>
      </p:sp>
    </p:spTree>
    <p:extLst>
      <p:ext uri="{BB962C8B-B14F-4D97-AF65-F5344CB8AC3E}">
        <p14:creationId xmlns:p14="http://schemas.microsoft.com/office/powerpoint/2010/main" val="32639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CB572-33E3-AA7F-0936-961203A65CB4}"/>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0AFED2FB-120F-D079-13D4-A7D1C1988202}"/>
              </a:ext>
            </a:extLst>
          </p:cNvPr>
          <p:cNvSpPr>
            <a:spLocks noGrp="1" noChangeArrowheads="1"/>
          </p:cNvSpPr>
          <p:nvPr>
            <p:ph type="title"/>
          </p:nvPr>
        </p:nvSpPr>
        <p:spPr>
          <a:xfrm>
            <a:off x="457200" y="116632"/>
            <a:ext cx="8229600" cy="576064"/>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3.1 </a:t>
            </a:r>
            <a:r>
              <a:rPr lang="en-GB" altLang="en-US" b="1" err="1">
                <a:solidFill>
                  <a:srgbClr val="000000"/>
                </a:solidFill>
                <a:effectLst/>
                <a:latin typeface="Source Sans Pro" panose="020B0503030403020204" pitchFamily="34" charset="0"/>
                <a:ea typeface="Source Sans Pro" panose="020B0503030403020204" pitchFamily="34" charset="0"/>
              </a:rPr>
              <a:t>ctd</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6FF62179-0A94-CAFE-0CFA-2924DD191AA1}"/>
              </a:ext>
            </a:extLst>
          </p:cNvPr>
          <p:cNvSpPr>
            <a:spLocks noGrp="1" noChangeArrowheads="1"/>
          </p:cNvSpPr>
          <p:nvPr>
            <p:ph idx="1"/>
          </p:nvPr>
        </p:nvSpPr>
        <p:spPr>
          <a:xfrm>
            <a:off x="251520" y="1052736"/>
            <a:ext cx="8784976" cy="5688632"/>
          </a:xfrm>
        </p:spPr>
        <p:txBody>
          <a:bodyPr>
            <a:noAutofit/>
          </a:bodyPr>
          <a:lstStyle/>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Moon (another woodcutter) and Beggar Woman (</a:t>
            </a:r>
            <a:r>
              <a:rPr lang="en-GB" sz="2000" i="1" err="1">
                <a:solidFill>
                  <a:srgbClr val="000000"/>
                </a:solidFill>
                <a:effectLst/>
                <a:latin typeface="Source Sans Pro" panose="020B0503030403020204" pitchFamily="34" charset="0"/>
                <a:ea typeface="Source Sans Pro" panose="020B0503030403020204" pitchFamily="34" charset="0"/>
              </a:rPr>
              <a:t>Mendiga</a:t>
            </a:r>
            <a:r>
              <a:rPr lang="en-GB" sz="2000">
                <a:solidFill>
                  <a:srgbClr val="000000"/>
                </a:solidFill>
                <a:effectLst/>
                <a:latin typeface="Source Sans Pro" panose="020B0503030403020204" pitchFamily="34" charset="0"/>
                <a:ea typeface="Source Sans Pro" panose="020B0503030403020204" pitchFamily="34" charset="0"/>
              </a:rPr>
              <a:t> = Death)</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Destiny again represented by humans, though these are also non-human phenomena</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‘Let my beams / find their way into every corner’ (p. 48): Moon’s light needed for Bridegroom and others to find the fugitives</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‘They shall not escape!’ (Moon, p. 48); ‘They won’t get past this place’ (Beggar Woman, p. 48): i.e. they can’t escape death</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At this point an audience might think that ‘they’ are Bride and Leonardo, not Bridegroom and Leonardo as it turns out</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We don’t see characters from Acts 1-2 until Bridegroom arrives (p. 49)</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He echoes the theme of inevitability: ‘it’s not just my arm […]’ (p. 50)</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Inevitability becomes part of his genetic make-up</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NB these lines prevent us from seeing Bridegroom as emasculated relative to Leonardo, a view that is often emphasized in productions</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Bride and Leonardo enter (p. 52): clearly not a domestic setting where they can simply run off together as a practical solution</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They’re in the middle of an argument</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Bride is still torn: ‘I love you! I love you! Leave me!’ (p. 53)</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i.e. no clear sense that they had to be together</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‘The blame lies in the earth’ (p. 53; remember p. 26): sense of inevitability, rooted in the environment … but is this just Leonardo’s view, not reality?</a:t>
            </a:r>
          </a:p>
        </p:txBody>
      </p:sp>
    </p:spTree>
    <p:extLst>
      <p:ext uri="{BB962C8B-B14F-4D97-AF65-F5344CB8AC3E}">
        <p14:creationId xmlns:p14="http://schemas.microsoft.com/office/powerpoint/2010/main" val="204139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19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19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014CC-6E1E-A6DC-5EFE-E0994C41C241}"/>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354AF62B-B752-5506-24D2-40832C8759EB}"/>
              </a:ext>
            </a:extLst>
          </p:cNvPr>
          <p:cNvSpPr>
            <a:spLocks noGrp="1" noChangeArrowheads="1"/>
          </p:cNvSpPr>
          <p:nvPr>
            <p:ph type="title"/>
          </p:nvPr>
        </p:nvSpPr>
        <p:spPr>
          <a:xfrm>
            <a:off x="457200" y="116632"/>
            <a:ext cx="8229600" cy="792088"/>
          </a:xfrm>
        </p:spPr>
        <p:txBody>
          <a:bodyPr/>
          <a:lstStyle/>
          <a:p>
            <a:pPr eaLnBrk="1" hangingPunct="1"/>
            <a:r>
              <a:rPr lang="en-GB" altLang="en-US" b="1">
                <a:solidFill>
                  <a:srgbClr val="000000"/>
                </a:solidFill>
                <a:effectLst/>
                <a:latin typeface="Source Sans Pro" panose="020B0503030403020204" pitchFamily="34" charset="0"/>
                <a:ea typeface="Source Sans Pro" panose="020B0503030403020204" pitchFamily="34" charset="0"/>
              </a:rPr>
              <a:t>3.2</a:t>
            </a:r>
            <a:endParaRPr lang="en-US" altLang="en-US"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A48BFA08-FF22-CD1E-3EA4-916958679B3E}"/>
              </a:ext>
            </a:extLst>
          </p:cNvPr>
          <p:cNvSpPr>
            <a:spLocks noGrp="1" noChangeArrowheads="1"/>
          </p:cNvSpPr>
          <p:nvPr>
            <p:ph idx="1"/>
          </p:nvPr>
        </p:nvSpPr>
        <p:spPr>
          <a:xfrm>
            <a:off x="251520" y="1052736"/>
            <a:ext cx="8784976" cy="5688632"/>
          </a:xfrm>
        </p:spPr>
        <p:txBody>
          <a:bodyPr>
            <a:noAutofit/>
          </a:bodyPr>
          <a:lstStyle/>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Dominated by mourning; seals the play’s status as a tragedy</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We find out what’s happened via narration, as in </a:t>
            </a:r>
            <a:r>
              <a:rPr lang="en-GB" sz="2000" i="1">
                <a:solidFill>
                  <a:srgbClr val="000000"/>
                </a:solidFill>
                <a:effectLst/>
                <a:latin typeface="Source Sans Pro" panose="020B0503030403020204" pitchFamily="34" charset="0"/>
                <a:ea typeface="Source Sans Pro" panose="020B0503030403020204" pitchFamily="34" charset="0"/>
              </a:rPr>
              <a:t>Antigone </a:t>
            </a:r>
            <a:r>
              <a:rPr lang="en-GB" sz="2000">
                <a:solidFill>
                  <a:srgbClr val="000000"/>
                </a:solidFill>
                <a:effectLst/>
                <a:latin typeface="Source Sans Pro" panose="020B0503030403020204" pitchFamily="34" charset="0"/>
                <a:ea typeface="Source Sans Pro" panose="020B0503030403020204" pitchFamily="34" charset="0"/>
              </a:rPr>
              <a:t>and </a:t>
            </a:r>
            <a:r>
              <a:rPr lang="en-GB" sz="2000" i="1">
                <a:solidFill>
                  <a:srgbClr val="000000"/>
                </a:solidFill>
                <a:effectLst/>
                <a:latin typeface="Source Sans Pro" panose="020B0503030403020204" pitchFamily="34" charset="0"/>
                <a:ea typeface="Source Sans Pro" panose="020B0503030403020204" pitchFamily="34" charset="0"/>
              </a:rPr>
              <a:t>Phaedra</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Deaths announced, appropriately, by Beggar Woman = Death (p. 60) </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Mourners gather gradually (pp. 61-63): NB neighbours are all women</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First time in the play that religion is manifested, in the form of ritual</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Reflected in rhymes that include a religious element (p. 64)</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No sort of consolation for anyone; and no priest on stage at any point – religion has a strictly limited role</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Ends with focus on knife, scream (both motifs repeated by Bride and Mother), neighbours weeping</a:t>
            </a:r>
          </a:p>
          <a:p>
            <a:pPr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Scenic effects in Act 3:</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‘two violins which represent the forest’ (p. 51: Sp. </a:t>
            </a:r>
            <a:r>
              <a:rPr lang="en-GB" sz="1800" i="1" err="1">
                <a:solidFill>
                  <a:srgbClr val="000000"/>
                </a:solidFill>
                <a:effectLst/>
                <a:latin typeface="Source Sans Pro" panose="020B0503030403020204" pitchFamily="34" charset="0"/>
                <a:ea typeface="Source Sans Pro" panose="020B0503030403020204" pitchFamily="34" charset="0"/>
              </a:rPr>
              <a:t>expresan</a:t>
            </a:r>
            <a:r>
              <a:rPr lang="en-GB" sz="1800">
                <a:solidFill>
                  <a:srgbClr val="000000"/>
                </a:solidFill>
                <a:effectLst/>
                <a:latin typeface="Source Sans Pro" panose="020B0503030403020204" pitchFamily="34" charset="0"/>
                <a:ea typeface="Source Sans Pro" panose="020B0503030403020204" pitchFamily="34" charset="0"/>
              </a:rPr>
              <a:t>, ‘express’; maybe conveying the sound of wind in the trees?)</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Song, and other poetic language (cf. Steiner, and indeed Aristotle on ‘language made pleasurable’)</a:t>
            </a:r>
          </a:p>
          <a:p>
            <a:pPr lvl="1" eaLnBrk="1" hangingPunct="1">
              <a:lnSpc>
                <a:spcPct val="80000"/>
              </a:lnSpc>
              <a:buClrTx/>
              <a:defRPr/>
            </a:pPr>
            <a:r>
              <a:rPr lang="en-GB" sz="1800">
                <a:solidFill>
                  <a:srgbClr val="000000"/>
                </a:solidFill>
                <a:effectLst/>
                <a:latin typeface="Source Sans Pro" panose="020B0503030403020204" pitchFamily="34" charset="0"/>
                <a:ea typeface="Source Sans Pro" panose="020B0503030403020204" pitchFamily="34" charset="0"/>
              </a:rPr>
              <a:t>Visual impact of Beggar Woman’s cloak (esp. at very end of 3.1), and of colour and lighting … more on this next week</a:t>
            </a:r>
          </a:p>
        </p:txBody>
      </p:sp>
    </p:spTree>
    <p:extLst>
      <p:ext uri="{BB962C8B-B14F-4D97-AF65-F5344CB8AC3E}">
        <p14:creationId xmlns:p14="http://schemas.microsoft.com/office/powerpoint/2010/main" val="199011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1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F5F4C8F-6959-C308-6552-5F6DDED65FDC}"/>
              </a:ext>
            </a:extLst>
          </p:cNvPr>
          <p:cNvSpPr>
            <a:spLocks noGrp="1" noChangeArrowheads="1"/>
          </p:cNvSpPr>
          <p:nvPr>
            <p:ph type="title"/>
          </p:nvPr>
        </p:nvSpPr>
        <p:spPr>
          <a:xfrm>
            <a:off x="250825" y="381000"/>
            <a:ext cx="8642350" cy="744538"/>
          </a:xfrm>
        </p:spPr>
        <p:txBody>
          <a:bodyPr/>
          <a:lstStyle/>
          <a:p>
            <a:pPr eaLnBrk="1" hangingPunct="1"/>
            <a:r>
              <a:rPr lang="en-GB" altLang="en-US" sz="3600" b="1">
                <a:solidFill>
                  <a:srgbClr val="000000"/>
                </a:solidFill>
                <a:effectLst/>
                <a:latin typeface="Source Sans Pro" panose="020B0503030403020204" pitchFamily="34" charset="0"/>
                <a:ea typeface="Source Sans Pro" panose="020B0503030403020204" pitchFamily="34" charset="0"/>
              </a:rPr>
              <a:t>Plan for the session</a:t>
            </a:r>
            <a:endParaRPr lang="en-US" altLang="en-US" sz="3600" b="1">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F67F398E-64B7-4C95-9F55-FDEC3DBA40F3}"/>
              </a:ext>
            </a:extLst>
          </p:cNvPr>
          <p:cNvSpPr>
            <a:spLocks noGrp="1" noChangeArrowheads="1"/>
          </p:cNvSpPr>
          <p:nvPr>
            <p:ph type="body" idx="1"/>
          </p:nvPr>
        </p:nvSpPr>
        <p:spPr>
          <a:xfrm>
            <a:off x="323850" y="1484313"/>
            <a:ext cx="8496300" cy="4611687"/>
          </a:xfrm>
        </p:spPr>
        <p:txBody>
          <a:bodyPr/>
          <a:lstStyle/>
          <a:p>
            <a:pPr marL="609600" indent="-609600" eaLnBrk="1" hangingPunct="1">
              <a:buClrTx/>
              <a:buFont typeface="Garamond" panose="02020404030301010803" pitchFamily="18" charset="0"/>
              <a:buAutoNum type="arabicPeriod"/>
            </a:pPr>
            <a:r>
              <a:rPr lang="en-GB" altLang="en-US">
                <a:solidFill>
                  <a:srgbClr val="000000"/>
                </a:solidFill>
                <a:effectLst/>
                <a:latin typeface="Source Sans Pro" panose="020B0503030403020204" pitchFamily="34" charset="0"/>
                <a:ea typeface="Source Sans Pro" panose="020B0503030403020204" pitchFamily="34" charset="0"/>
              </a:rPr>
              <a:t>Lorca’s career</a:t>
            </a:r>
          </a:p>
          <a:p>
            <a:pPr marL="609600" indent="-609600" eaLnBrk="1" hangingPunct="1">
              <a:buClrTx/>
              <a:buFont typeface="Garamond" panose="02020404030301010803" pitchFamily="18" charset="0"/>
              <a:buAutoNum type="arabicPeriod"/>
            </a:pPr>
            <a:r>
              <a:rPr lang="en-GB" altLang="en-US">
                <a:solidFill>
                  <a:srgbClr val="000000"/>
                </a:solidFill>
                <a:effectLst/>
                <a:latin typeface="Source Sans Pro" panose="020B0503030403020204" pitchFamily="34" charset="0"/>
                <a:ea typeface="Source Sans Pro" panose="020B0503030403020204" pitchFamily="34" charset="0"/>
              </a:rPr>
              <a:t>The real-life basis for </a:t>
            </a:r>
            <a:r>
              <a:rPr lang="en-GB" altLang="en-US" i="1">
                <a:solidFill>
                  <a:srgbClr val="000000"/>
                </a:solidFill>
                <a:effectLst/>
                <a:latin typeface="Source Sans Pro" panose="020B0503030403020204" pitchFamily="34" charset="0"/>
                <a:ea typeface="Source Sans Pro" panose="020B0503030403020204" pitchFamily="34" charset="0"/>
              </a:rPr>
              <a:t>Blood Wedding</a:t>
            </a:r>
          </a:p>
          <a:p>
            <a:pPr marL="609600" indent="-609600" eaLnBrk="1" hangingPunct="1">
              <a:buClrTx/>
              <a:buFont typeface="Garamond" panose="02020404030301010803" pitchFamily="18" charset="0"/>
              <a:buAutoNum type="arabicPeriod"/>
            </a:pPr>
            <a:r>
              <a:rPr lang="en-GB" altLang="en-US">
                <a:solidFill>
                  <a:srgbClr val="000000"/>
                </a:solidFill>
                <a:effectLst/>
                <a:latin typeface="Source Sans Pro" panose="020B0503030403020204" pitchFamily="34" charset="0"/>
                <a:ea typeface="Source Sans Pro" panose="020B0503030403020204" pitchFamily="34" charset="0"/>
              </a:rPr>
              <a:t>Some 20th-century perspectives on tragedy</a:t>
            </a:r>
            <a:endParaRPr lang="en-GB" altLang="en-US" i="1">
              <a:solidFill>
                <a:srgbClr val="000000"/>
              </a:solidFill>
              <a:effectLst/>
              <a:latin typeface="Source Sans Pro" panose="020B0503030403020204" pitchFamily="34" charset="0"/>
              <a:ea typeface="Source Sans Pro" panose="020B0503030403020204" pitchFamily="34" charset="0"/>
            </a:endParaRPr>
          </a:p>
          <a:p>
            <a:pPr marL="609600" indent="-609600" eaLnBrk="1" hangingPunct="1">
              <a:buClrTx/>
              <a:buFont typeface="Garamond" panose="02020404030301010803" pitchFamily="18" charset="0"/>
              <a:buAutoNum type="arabicPeriod"/>
            </a:pPr>
            <a:r>
              <a:rPr lang="en-GB" altLang="en-US" i="1">
                <a:solidFill>
                  <a:srgbClr val="000000"/>
                </a:solidFill>
                <a:effectLst/>
                <a:latin typeface="Source Sans Pro" panose="020B0503030403020204" pitchFamily="34" charset="0"/>
                <a:ea typeface="Source Sans Pro" panose="020B0503030403020204" pitchFamily="34" charset="0"/>
              </a:rPr>
              <a:t>Blood Wedding</a:t>
            </a:r>
            <a:r>
              <a:rPr lang="en-GB" altLang="en-US">
                <a:solidFill>
                  <a:srgbClr val="000000"/>
                </a:solidFill>
                <a:effectLst/>
                <a:latin typeface="Source Sans Pro" panose="020B0503030403020204" pitchFamily="34" charset="0"/>
                <a:ea typeface="Source Sans Pro" panose="020B0503030403020204" pitchFamily="34" charset="0"/>
              </a:rPr>
              <a:t> and tragedy: a linear survey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9CAAC-BF09-8E4F-7C50-24EAED4E40FC}"/>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3990D75F-AE62-651E-6EA2-E56115684887}"/>
              </a:ext>
            </a:extLst>
          </p:cNvPr>
          <p:cNvSpPr>
            <a:spLocks noGrp="1" noChangeArrowheads="1"/>
          </p:cNvSpPr>
          <p:nvPr>
            <p:ph type="title"/>
          </p:nvPr>
        </p:nvSpPr>
        <p:spPr>
          <a:xfrm>
            <a:off x="457200" y="116632"/>
            <a:ext cx="8229600" cy="648072"/>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Federico García Lorca (1898-1936)</a:t>
            </a:r>
            <a:endParaRPr lang="en-US" altLang="en-US" sz="4000"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8900BB41-02B9-65C0-4068-CD257501F902}"/>
              </a:ext>
            </a:extLst>
          </p:cNvPr>
          <p:cNvSpPr>
            <a:spLocks noGrp="1" noChangeArrowheads="1"/>
          </p:cNvSpPr>
          <p:nvPr>
            <p:ph sz="half" idx="1"/>
          </p:nvPr>
        </p:nvSpPr>
        <p:spPr>
          <a:xfrm>
            <a:off x="251520" y="970384"/>
            <a:ext cx="4896544" cy="5887616"/>
          </a:xfrm>
        </p:spPr>
        <p:txBody>
          <a:bodyPr>
            <a:noAutofit/>
          </a:bodyPr>
          <a:lstStyle/>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 privileged upbringing as the son of a major landowner in Andalucía</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Mainly wrote poems and plays; first published book 1918</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 friend of various major artistic figures (e.g. Buñuel, Dalí) while a student</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Major poetry collections include </a:t>
            </a:r>
            <a:r>
              <a:rPr lang="en-GB" sz="2400" i="1">
                <a:solidFill>
                  <a:srgbClr val="000000"/>
                </a:solidFill>
                <a:effectLst/>
                <a:latin typeface="Source Sans Pro" panose="020B0503030403020204" pitchFamily="34" charset="0"/>
                <a:ea typeface="Source Sans Pro" panose="020B0503030403020204" pitchFamily="34" charset="0"/>
              </a:rPr>
              <a:t>Book of Gypsy Ballads</a:t>
            </a:r>
            <a:r>
              <a:rPr lang="en-GB" sz="2400">
                <a:solidFill>
                  <a:srgbClr val="000000"/>
                </a:solidFill>
                <a:effectLst/>
                <a:latin typeface="Source Sans Pro" panose="020B0503030403020204" pitchFamily="34" charset="0"/>
                <a:ea typeface="Source Sans Pro" panose="020B0503030403020204" pitchFamily="34" charset="0"/>
              </a:rPr>
              <a:t> (</a:t>
            </a:r>
            <a:r>
              <a:rPr lang="en-GB" sz="2400" i="1" err="1">
                <a:solidFill>
                  <a:srgbClr val="000000"/>
                </a:solidFill>
                <a:effectLst/>
                <a:latin typeface="Source Sans Pro" panose="020B0503030403020204" pitchFamily="34" charset="0"/>
                <a:ea typeface="Source Sans Pro" panose="020B0503030403020204" pitchFamily="34" charset="0"/>
              </a:rPr>
              <a:t>Romancero</a:t>
            </a:r>
            <a:r>
              <a:rPr lang="en-GB" sz="2400" i="1">
                <a:solidFill>
                  <a:srgbClr val="000000"/>
                </a:solidFill>
                <a:effectLst/>
                <a:latin typeface="Source Sans Pro" panose="020B0503030403020204" pitchFamily="34" charset="0"/>
                <a:ea typeface="Source Sans Pro" panose="020B0503030403020204" pitchFamily="34" charset="0"/>
              </a:rPr>
              <a:t> gitano</a:t>
            </a:r>
            <a:r>
              <a:rPr lang="en-GB" sz="2400">
                <a:solidFill>
                  <a:srgbClr val="000000"/>
                </a:solidFill>
                <a:effectLst/>
                <a:latin typeface="Source Sans Pro" panose="020B0503030403020204" pitchFamily="34" charset="0"/>
                <a:ea typeface="Source Sans Pro" panose="020B0503030403020204" pitchFamily="34" charset="0"/>
              </a:rPr>
              <a:t>, 1928) and </a:t>
            </a:r>
            <a:r>
              <a:rPr lang="en-GB" sz="2400" i="1">
                <a:solidFill>
                  <a:srgbClr val="000000"/>
                </a:solidFill>
                <a:effectLst/>
                <a:latin typeface="Source Sans Pro" panose="020B0503030403020204" pitchFamily="34" charset="0"/>
                <a:ea typeface="Source Sans Pro" panose="020B0503030403020204" pitchFamily="34" charset="0"/>
              </a:rPr>
              <a:t>Poet in New York </a:t>
            </a:r>
            <a:r>
              <a:rPr lang="en-GB" sz="2400">
                <a:solidFill>
                  <a:srgbClr val="000000"/>
                </a:solidFill>
                <a:effectLst/>
                <a:latin typeface="Source Sans Pro" panose="020B0503030403020204" pitchFamily="34" charset="0"/>
                <a:ea typeface="Source Sans Pro" panose="020B0503030403020204" pitchFamily="34" charset="0"/>
              </a:rPr>
              <a:t>(</a:t>
            </a:r>
            <a:r>
              <a:rPr lang="en-GB" sz="2400" i="1">
                <a:solidFill>
                  <a:srgbClr val="000000"/>
                </a:solidFill>
                <a:effectLst/>
                <a:latin typeface="Source Sans Pro" panose="020B0503030403020204" pitchFamily="34" charset="0"/>
                <a:ea typeface="Source Sans Pro" panose="020B0503030403020204" pitchFamily="34" charset="0"/>
              </a:rPr>
              <a:t>Poeta </a:t>
            </a:r>
            <a:r>
              <a:rPr lang="en-GB" sz="2400" i="1" err="1">
                <a:solidFill>
                  <a:srgbClr val="000000"/>
                </a:solidFill>
                <a:effectLst/>
                <a:latin typeface="Source Sans Pro" panose="020B0503030403020204" pitchFamily="34" charset="0"/>
                <a:ea typeface="Source Sans Pro" panose="020B0503030403020204" pitchFamily="34" charset="0"/>
              </a:rPr>
              <a:t>en</a:t>
            </a:r>
            <a:r>
              <a:rPr lang="en-GB" sz="2400" i="1">
                <a:solidFill>
                  <a:srgbClr val="000000"/>
                </a:solidFill>
                <a:effectLst/>
                <a:latin typeface="Source Sans Pro" panose="020B0503030403020204" pitchFamily="34" charset="0"/>
                <a:ea typeface="Source Sans Pro" panose="020B0503030403020204" pitchFamily="34" charset="0"/>
              </a:rPr>
              <a:t> Nueva York</a:t>
            </a:r>
            <a:r>
              <a:rPr lang="en-GB" sz="2400">
                <a:solidFill>
                  <a:srgbClr val="000000"/>
                </a:solidFill>
                <a:effectLst/>
                <a:latin typeface="Source Sans Pro" panose="020B0503030403020204" pitchFamily="34" charset="0"/>
                <a:ea typeface="Source Sans Pro" panose="020B0503030403020204" pitchFamily="34" charset="0"/>
              </a:rPr>
              <a:t>, 1929-30; first publ. outside Spain in 1940)</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Poetry was quite experimental, and alluded to his homosexuality</a:t>
            </a:r>
          </a:p>
        </p:txBody>
      </p:sp>
      <p:sp>
        <p:nvSpPr>
          <p:cNvPr id="4" name="TextBox 3">
            <a:extLst>
              <a:ext uri="{FF2B5EF4-FFF2-40B4-BE49-F238E27FC236}">
                <a16:creationId xmlns:a16="http://schemas.microsoft.com/office/drawing/2014/main" id="{8BF7835A-6CCE-6C12-774C-9A3DC7A8D3E4}"/>
              </a:ext>
            </a:extLst>
          </p:cNvPr>
          <p:cNvSpPr txBox="1"/>
          <p:nvPr/>
        </p:nvSpPr>
        <p:spPr>
          <a:xfrm>
            <a:off x="5260475" y="5085184"/>
            <a:ext cx="3672408" cy="1200329"/>
          </a:xfrm>
          <a:prstGeom prst="rect">
            <a:avLst/>
          </a:prstGeom>
          <a:noFill/>
        </p:spPr>
        <p:txBody>
          <a:bodyPr wrap="square" rtlCol="0">
            <a:spAutoFit/>
          </a:bodyPr>
          <a:lstStyle/>
          <a:p>
            <a:r>
              <a:rPr lang="es-ES">
                <a:solidFill>
                  <a:srgbClr val="202122"/>
                </a:solidFill>
                <a:latin typeface="Arial" panose="020B0604020202020204" pitchFamily="34" charset="0"/>
              </a:rPr>
              <a:t>Federico García Lorca, Huerta de San Vicente, Granada, 1932 (</a:t>
            </a:r>
            <a:r>
              <a:rPr lang="es-ES" err="1">
                <a:solidFill>
                  <a:srgbClr val="202122"/>
                </a:solidFill>
                <a:latin typeface="Arial" panose="020B0604020202020204" pitchFamily="34" charset="0"/>
              </a:rPr>
              <a:t>anonymous</a:t>
            </a:r>
            <a:r>
              <a:rPr lang="es-ES">
                <a:solidFill>
                  <a:srgbClr val="202122"/>
                </a:solidFill>
                <a:latin typeface="Arial" panose="020B0604020202020204" pitchFamily="34" charset="0"/>
              </a:rPr>
              <a:t> </a:t>
            </a:r>
            <a:r>
              <a:rPr lang="es-ES" err="1">
                <a:solidFill>
                  <a:srgbClr val="202122"/>
                </a:solidFill>
                <a:latin typeface="Arial" panose="020B0604020202020204" pitchFamily="34" charset="0"/>
              </a:rPr>
              <a:t>photograph</a:t>
            </a:r>
            <a:r>
              <a:rPr lang="es-ES">
                <a:solidFill>
                  <a:srgbClr val="202122"/>
                </a:solidFill>
                <a:latin typeface="Arial" panose="020B0604020202020204" pitchFamily="34" charset="0"/>
              </a:rPr>
              <a:t>; </a:t>
            </a:r>
            <a:r>
              <a:rPr lang="es-ES" err="1">
                <a:solidFill>
                  <a:srgbClr val="202122"/>
                </a:solidFill>
                <a:latin typeface="Arial" panose="020B0604020202020204" pitchFamily="34" charset="0"/>
              </a:rPr>
              <a:t>public</a:t>
            </a:r>
            <a:r>
              <a:rPr lang="es-ES">
                <a:solidFill>
                  <a:srgbClr val="202122"/>
                </a:solidFill>
                <a:latin typeface="Arial" panose="020B0604020202020204" pitchFamily="34" charset="0"/>
              </a:rPr>
              <a:t> </a:t>
            </a:r>
            <a:r>
              <a:rPr lang="es-ES" err="1">
                <a:solidFill>
                  <a:srgbClr val="202122"/>
                </a:solidFill>
                <a:latin typeface="Arial" panose="020B0604020202020204" pitchFamily="34" charset="0"/>
              </a:rPr>
              <a:t>domain</a:t>
            </a:r>
            <a:r>
              <a:rPr lang="es-ES">
                <a:solidFill>
                  <a:srgbClr val="202122"/>
                </a:solidFill>
                <a:latin typeface="Arial" panose="020B0604020202020204" pitchFamily="34" charset="0"/>
              </a:rPr>
              <a:t>)</a:t>
            </a:r>
            <a:endParaRPr lang="en-GB">
              <a:solidFill>
                <a:srgbClr val="000000"/>
              </a:solidFill>
            </a:endParaRPr>
          </a:p>
        </p:txBody>
      </p:sp>
      <p:pic>
        <p:nvPicPr>
          <p:cNvPr id="5" name="Content Placeholder 4" descr="A person smiling for a picture&#10;&#10;AI-generated content may be incorrect.">
            <a:extLst>
              <a:ext uri="{FF2B5EF4-FFF2-40B4-BE49-F238E27FC236}">
                <a16:creationId xmlns:a16="http://schemas.microsoft.com/office/drawing/2014/main" id="{D50AE4DA-62E5-9202-B9C9-AD55A3A7229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60475" y="970384"/>
            <a:ext cx="3293104" cy="4114800"/>
          </a:xfrm>
        </p:spPr>
      </p:pic>
    </p:spTree>
    <p:extLst>
      <p:ext uri="{BB962C8B-B14F-4D97-AF65-F5344CB8AC3E}">
        <p14:creationId xmlns:p14="http://schemas.microsoft.com/office/powerpoint/2010/main" val="278965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15AE4-6F2E-1AE8-F502-4E679D9E2DDD}"/>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61B6B477-5841-0CB2-C5D4-FF8D94087411}"/>
              </a:ext>
            </a:extLst>
          </p:cNvPr>
          <p:cNvSpPr>
            <a:spLocks noGrp="1" noChangeArrowheads="1"/>
          </p:cNvSpPr>
          <p:nvPr>
            <p:ph type="title"/>
          </p:nvPr>
        </p:nvSpPr>
        <p:spPr>
          <a:xfrm>
            <a:off x="457200" y="116632"/>
            <a:ext cx="8229600" cy="864096"/>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Federico García Lorca (</a:t>
            </a:r>
            <a:r>
              <a:rPr lang="en-GB" altLang="en-US" sz="4000" b="1" err="1">
                <a:solidFill>
                  <a:srgbClr val="000000"/>
                </a:solidFill>
                <a:effectLst/>
                <a:latin typeface="Source Sans Pro" panose="020B0503030403020204" pitchFamily="34" charset="0"/>
                <a:ea typeface="Source Sans Pro" panose="020B0503030403020204" pitchFamily="34" charset="0"/>
              </a:rPr>
              <a:t>ctd</a:t>
            </a:r>
            <a:r>
              <a:rPr lang="en-GB" altLang="en-US" sz="4000" b="1">
                <a:solidFill>
                  <a:srgbClr val="000000"/>
                </a:solidFill>
                <a:effectLst/>
                <a:latin typeface="Source Sans Pro" panose="020B0503030403020204" pitchFamily="34" charset="0"/>
                <a:ea typeface="Source Sans Pro" panose="020B0503030403020204" pitchFamily="34" charset="0"/>
              </a:rPr>
              <a:t>)</a:t>
            </a:r>
            <a:endParaRPr lang="en-US" altLang="en-US" sz="4000" b="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67D809E8-00B0-742F-6C7E-4D2329CEEA27}"/>
              </a:ext>
            </a:extLst>
          </p:cNvPr>
          <p:cNvSpPr>
            <a:spLocks noGrp="1" noChangeArrowheads="1"/>
          </p:cNvSpPr>
          <p:nvPr>
            <p:ph sz="half" idx="1"/>
          </p:nvPr>
        </p:nvSpPr>
        <p:spPr>
          <a:xfrm>
            <a:off x="251520" y="1196752"/>
            <a:ext cx="8568952" cy="5661248"/>
          </a:xfrm>
        </p:spPr>
        <p:txBody>
          <a:bodyPr>
            <a:noAutofit/>
          </a:bodyPr>
          <a:lstStyle/>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1932-4 Directed </a:t>
            </a:r>
            <a:r>
              <a:rPr lang="en-GB" sz="2400" i="1">
                <a:solidFill>
                  <a:srgbClr val="000000"/>
                </a:solidFill>
                <a:effectLst/>
                <a:latin typeface="Source Sans Pro" panose="020B0503030403020204" pitchFamily="34" charset="0"/>
                <a:ea typeface="Source Sans Pro" panose="020B0503030403020204" pitchFamily="34" charset="0"/>
              </a:rPr>
              <a:t>La Barraca</a:t>
            </a:r>
            <a:r>
              <a:rPr lang="en-GB" sz="2400">
                <a:solidFill>
                  <a:srgbClr val="000000"/>
                </a:solidFill>
                <a:effectLst/>
                <a:latin typeface="Source Sans Pro" panose="020B0503030403020204" pitchFamily="34" charset="0"/>
                <a:ea typeface="Source Sans Pro" panose="020B0503030403020204" pitchFamily="34" charset="0"/>
              </a:rPr>
              <a:t> [The Shack], a travelling student theatre company performing classical Spanish plays in rural areas (funded by the Ministry of Education of the Second Republic)</a:t>
            </a: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Reflects the way his work embraces both ‘high’ and popular culture</a:t>
            </a:r>
            <a:endParaRPr lang="fr-FR" sz="2000">
              <a:solidFill>
                <a:srgbClr val="000000"/>
              </a:solidFill>
              <a:effectLst/>
              <a:latin typeface="Source Sans Pro" panose="020B0503030403020204" pitchFamily="34" charset="0"/>
              <a:ea typeface="Source Sans Pro" panose="020B0503030403020204" pitchFamily="34" charset="0"/>
            </a:endParaRPr>
          </a:p>
          <a:p>
            <a:pPr marL="288000" indent="-288000" eaLnBrk="1" hangingPunct="1">
              <a:lnSpc>
                <a:spcPct val="80000"/>
              </a:lnSpc>
              <a:buClrTx/>
              <a:defRPr/>
            </a:pPr>
            <a:r>
              <a:rPr lang="en-GB" sz="2400" i="1">
                <a:solidFill>
                  <a:srgbClr val="000000"/>
                </a:solidFill>
                <a:effectLst/>
                <a:latin typeface="Source Sans Pro" panose="020B0503030403020204" pitchFamily="34" charset="0"/>
                <a:ea typeface="Source Sans Pro" panose="020B0503030403020204" pitchFamily="34" charset="0"/>
              </a:rPr>
              <a:t>Blood Wedding</a:t>
            </a:r>
            <a:r>
              <a:rPr lang="en-GB" sz="2400">
                <a:solidFill>
                  <a:srgbClr val="000000"/>
                </a:solidFill>
                <a:effectLst/>
                <a:latin typeface="Source Sans Pro" panose="020B0503030403020204" pitchFamily="34" charset="0"/>
                <a:ea typeface="Source Sans Pro" panose="020B0503030403020204" pitchFamily="34" charset="0"/>
              </a:rPr>
              <a:t> first performed 1933; it was Lorca’s most famous and commercially successful play during his lifetime</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Forms part of a ‘rural trilogy’ with </a:t>
            </a:r>
            <a:r>
              <a:rPr lang="en-GB" sz="2400" i="1">
                <a:solidFill>
                  <a:srgbClr val="000000"/>
                </a:solidFill>
                <a:effectLst/>
                <a:latin typeface="Source Sans Pro" panose="020B0503030403020204" pitchFamily="34" charset="0"/>
                <a:ea typeface="Source Sans Pro" panose="020B0503030403020204" pitchFamily="34" charset="0"/>
              </a:rPr>
              <a:t>Yerma </a:t>
            </a:r>
            <a:r>
              <a:rPr lang="en-GB" sz="2400">
                <a:solidFill>
                  <a:srgbClr val="000000"/>
                </a:solidFill>
                <a:effectLst/>
                <a:latin typeface="Source Sans Pro" panose="020B0503030403020204" pitchFamily="34" charset="0"/>
                <a:ea typeface="Source Sans Pro" panose="020B0503030403020204" pitchFamily="34" charset="0"/>
              </a:rPr>
              <a:t>(1934)</a:t>
            </a:r>
            <a:r>
              <a:rPr lang="en-GB" sz="2400" i="1">
                <a:solidFill>
                  <a:srgbClr val="000000"/>
                </a:solidFill>
                <a:effectLst/>
                <a:latin typeface="Source Sans Pro" panose="020B0503030403020204" pitchFamily="34" charset="0"/>
                <a:ea typeface="Source Sans Pro" panose="020B0503030403020204" pitchFamily="34" charset="0"/>
              </a:rPr>
              <a:t> </a:t>
            </a:r>
            <a:r>
              <a:rPr lang="en-GB" sz="2400">
                <a:solidFill>
                  <a:srgbClr val="000000"/>
                </a:solidFill>
                <a:effectLst/>
                <a:latin typeface="Source Sans Pro" panose="020B0503030403020204" pitchFamily="34" charset="0"/>
                <a:ea typeface="Source Sans Pro" panose="020B0503030403020204" pitchFamily="34" charset="0"/>
              </a:rPr>
              <a:t>and </a:t>
            </a:r>
            <a:r>
              <a:rPr lang="en-GB" sz="2400" i="1">
                <a:solidFill>
                  <a:srgbClr val="000000"/>
                </a:solidFill>
                <a:effectLst/>
                <a:latin typeface="Source Sans Pro" panose="020B0503030403020204" pitchFamily="34" charset="0"/>
                <a:ea typeface="Source Sans Pro" panose="020B0503030403020204" pitchFamily="34" charset="0"/>
              </a:rPr>
              <a:t>The House of Bernarda Alba</a:t>
            </a:r>
            <a:r>
              <a:rPr lang="en-GB" sz="2400">
                <a:solidFill>
                  <a:srgbClr val="000000"/>
                </a:solidFill>
                <a:effectLst/>
                <a:latin typeface="Source Sans Pro" panose="020B0503030403020204" pitchFamily="34" charset="0"/>
                <a:ea typeface="Source Sans Pro" panose="020B0503030403020204" pitchFamily="34" charset="0"/>
              </a:rPr>
              <a:t> (1936; posthumously published); these remain his best known plays</a:t>
            </a:r>
            <a:endParaRPr lang="fr-FR" sz="2400">
              <a:solidFill>
                <a:srgbClr val="000000"/>
              </a:solidFill>
              <a:effectLst/>
              <a:latin typeface="Source Sans Pro" panose="020B0503030403020204" pitchFamily="34" charset="0"/>
              <a:ea typeface="Source Sans Pro" panose="020B0503030403020204" pitchFamily="34" charset="0"/>
            </a:endParaRP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Arrested and shot by a Nationalist group shortly after the beginning of the Spanish Civil War</a:t>
            </a: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Widely thought to have been killed because of his sexuality and/or Republican sympathies, though a personal dispute has also been suggested</a:t>
            </a: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His remains have never been identified; his work was banned by the Franco regime until 1953, and censored thereafter</a:t>
            </a:r>
          </a:p>
        </p:txBody>
      </p:sp>
    </p:spTree>
    <p:extLst>
      <p:ext uri="{BB962C8B-B14F-4D97-AF65-F5344CB8AC3E}">
        <p14:creationId xmlns:p14="http://schemas.microsoft.com/office/powerpoint/2010/main" val="206061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9CAAC-BF09-8E4F-7C50-24EAED4E40FC}"/>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3990D75F-AE62-651E-6EA2-E56115684887}"/>
              </a:ext>
            </a:extLst>
          </p:cNvPr>
          <p:cNvSpPr>
            <a:spLocks noGrp="1" noChangeArrowheads="1"/>
          </p:cNvSpPr>
          <p:nvPr>
            <p:ph type="title"/>
          </p:nvPr>
        </p:nvSpPr>
        <p:spPr>
          <a:xfrm>
            <a:off x="208496" y="188640"/>
            <a:ext cx="8727008" cy="792088"/>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The real-life basis for </a:t>
            </a:r>
            <a:r>
              <a:rPr lang="en-GB" altLang="en-US" sz="4000" b="1" i="1">
                <a:solidFill>
                  <a:srgbClr val="000000"/>
                </a:solidFill>
                <a:effectLst/>
                <a:latin typeface="Source Sans Pro" panose="020B0503030403020204" pitchFamily="34" charset="0"/>
                <a:ea typeface="Source Sans Pro" panose="020B0503030403020204" pitchFamily="34" charset="0"/>
              </a:rPr>
              <a:t>Blood Wedding</a:t>
            </a:r>
            <a:endParaRPr lang="en-US" altLang="en-US" sz="4000" b="1" i="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8900BB41-02B9-65C0-4068-CD257501F902}"/>
              </a:ext>
            </a:extLst>
          </p:cNvPr>
          <p:cNvSpPr>
            <a:spLocks noGrp="1" noChangeArrowheads="1"/>
          </p:cNvSpPr>
          <p:nvPr>
            <p:ph sz="half" idx="1"/>
          </p:nvPr>
        </p:nvSpPr>
        <p:spPr>
          <a:xfrm>
            <a:off x="323528" y="1268760"/>
            <a:ext cx="8496944" cy="5472607"/>
          </a:xfrm>
        </p:spPr>
        <p:txBody>
          <a:bodyPr>
            <a:noAutofit/>
          </a:bodyPr>
          <a:lstStyle/>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Lorca freely acknowledged that his plot was based on a 1928 episode from his native region, reported in the national press</a:t>
            </a:r>
            <a:endParaRPr lang="en-GB" sz="2400" i="1">
              <a:solidFill>
                <a:srgbClr val="000000"/>
              </a:solidFill>
              <a:effectLst/>
              <a:latin typeface="Source Sans Pro" panose="020B0503030403020204" pitchFamily="34" charset="0"/>
              <a:ea typeface="Source Sans Pro" panose="020B0503030403020204" pitchFamily="34" charset="0"/>
            </a:endParaRP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Francisca (Paca) Cañadas was due to marry Casimiro Pérez, but eloped with her cousin Francisco (Paco) Montes</a:t>
            </a: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Paco was shot by Casimiro’s brother José, who was jailed for fifteen years but released after eight; Paca lived until 1987</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The plot of </a:t>
            </a:r>
            <a:r>
              <a:rPr lang="en-GB" sz="2400" i="1">
                <a:solidFill>
                  <a:srgbClr val="000000"/>
                </a:solidFill>
                <a:effectLst/>
                <a:latin typeface="Source Sans Pro" panose="020B0503030403020204" pitchFamily="34" charset="0"/>
                <a:ea typeface="Source Sans Pro" panose="020B0503030403020204" pitchFamily="34" charset="0"/>
              </a:rPr>
              <a:t>Blood Wedding</a:t>
            </a:r>
            <a:r>
              <a:rPr lang="en-GB" sz="2400">
                <a:solidFill>
                  <a:srgbClr val="000000"/>
                </a:solidFill>
                <a:effectLst/>
                <a:latin typeface="Source Sans Pro" panose="020B0503030403020204" pitchFamily="34" charset="0"/>
                <a:ea typeface="Source Sans Pro" panose="020B0503030403020204" pitchFamily="34" charset="0"/>
              </a:rPr>
              <a:t> is somewhat different: most obviously, the Bridegroom and Leonardo kill each other</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In any case, neither the historical event nor the author’s life explain how the play works</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In many ways, </a:t>
            </a:r>
            <a:r>
              <a:rPr lang="en-GB" sz="2400" i="1">
                <a:solidFill>
                  <a:srgbClr val="000000"/>
                </a:solidFill>
                <a:effectLst/>
                <a:latin typeface="Source Sans Pro" panose="020B0503030403020204" pitchFamily="34" charset="0"/>
                <a:ea typeface="Source Sans Pro" panose="020B0503030403020204" pitchFamily="34" charset="0"/>
              </a:rPr>
              <a:t>differences</a:t>
            </a:r>
            <a:r>
              <a:rPr lang="en-GB" sz="2400">
                <a:solidFill>
                  <a:srgbClr val="000000"/>
                </a:solidFill>
                <a:effectLst/>
                <a:latin typeface="Source Sans Pro" panose="020B0503030403020204" pitchFamily="34" charset="0"/>
                <a:ea typeface="Source Sans Pro" panose="020B0503030403020204" pitchFamily="34" charset="0"/>
              </a:rPr>
              <a:t> from the event are more helpful for our understanding</a:t>
            </a:r>
          </a:p>
        </p:txBody>
      </p:sp>
    </p:spTree>
    <p:extLst>
      <p:ext uri="{BB962C8B-B14F-4D97-AF65-F5344CB8AC3E}">
        <p14:creationId xmlns:p14="http://schemas.microsoft.com/office/powerpoint/2010/main" val="65861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30D3BE-0971-6401-BA02-C0160D331277}"/>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923992F6-21FB-0EAA-A9C2-89F61D1FFCA8}"/>
              </a:ext>
            </a:extLst>
          </p:cNvPr>
          <p:cNvSpPr>
            <a:spLocks noGrp="1" noChangeArrowheads="1"/>
          </p:cNvSpPr>
          <p:nvPr>
            <p:ph type="title"/>
          </p:nvPr>
        </p:nvSpPr>
        <p:spPr>
          <a:xfrm>
            <a:off x="208496" y="188640"/>
            <a:ext cx="8727008" cy="587097"/>
          </a:xfrm>
        </p:spPr>
        <p:txBody>
          <a:bodyPr/>
          <a:lstStyle/>
          <a:p>
            <a:pPr eaLnBrk="1" hangingPunct="1"/>
            <a:r>
              <a:rPr lang="en-GB" altLang="en-US" sz="4000" b="1">
                <a:solidFill>
                  <a:srgbClr val="000000"/>
                </a:solidFill>
                <a:effectLst/>
                <a:latin typeface="Source Sans Pro" panose="020B0503030403020204" pitchFamily="34" charset="0"/>
                <a:ea typeface="Source Sans Pro" panose="020B0503030403020204" pitchFamily="34" charset="0"/>
              </a:rPr>
              <a:t>The real-life basis for </a:t>
            </a:r>
            <a:r>
              <a:rPr lang="en-GB" altLang="en-US" sz="4000" b="1" i="1">
                <a:solidFill>
                  <a:srgbClr val="000000"/>
                </a:solidFill>
                <a:effectLst/>
                <a:latin typeface="Source Sans Pro" panose="020B0503030403020204" pitchFamily="34" charset="0"/>
                <a:ea typeface="Source Sans Pro" panose="020B0503030403020204" pitchFamily="34" charset="0"/>
              </a:rPr>
              <a:t>Blood Wedding</a:t>
            </a:r>
            <a:endParaRPr lang="en-US" altLang="en-US" sz="4000" b="1" i="1">
              <a:solidFill>
                <a:srgbClr val="000000"/>
              </a:solidFill>
              <a:effectLst/>
              <a:latin typeface="Source Sans Pro" panose="020B0503030403020204" pitchFamily="34" charset="0"/>
              <a:ea typeface="Source Sans Pro" panose="020B0503030403020204" pitchFamily="34" charset="0"/>
            </a:endParaRPr>
          </a:p>
        </p:txBody>
      </p:sp>
      <p:sp>
        <p:nvSpPr>
          <p:cNvPr id="8195" name="Rectangle 3">
            <a:extLst>
              <a:ext uri="{FF2B5EF4-FFF2-40B4-BE49-F238E27FC236}">
                <a16:creationId xmlns:a16="http://schemas.microsoft.com/office/drawing/2014/main" id="{A87A2523-AC30-6338-7EF8-994598F68E7A}"/>
              </a:ext>
            </a:extLst>
          </p:cNvPr>
          <p:cNvSpPr>
            <a:spLocks noGrp="1" noChangeArrowheads="1"/>
          </p:cNvSpPr>
          <p:nvPr>
            <p:ph sz="half" idx="1"/>
          </p:nvPr>
        </p:nvSpPr>
        <p:spPr>
          <a:xfrm>
            <a:off x="251520" y="1052736"/>
            <a:ext cx="8683984" cy="5688631"/>
          </a:xfrm>
        </p:spPr>
        <p:txBody>
          <a:bodyPr>
            <a:noAutofit/>
          </a:bodyPr>
          <a:lstStyle/>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If it isn’t a criminal case or an aspect of Lorca’s life, what is it?</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It can be useful to look at performances, regardless of language:</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 2013 production by a Spanish drama academy, the Escuela Superior de Arte </a:t>
            </a:r>
            <a:r>
              <a:rPr lang="en-GB" sz="2400" err="1">
                <a:solidFill>
                  <a:srgbClr val="000000"/>
                </a:solidFill>
                <a:effectLst/>
                <a:latin typeface="Source Sans Pro" panose="020B0503030403020204" pitchFamily="34" charset="0"/>
                <a:ea typeface="Source Sans Pro" panose="020B0503030403020204" pitchFamily="34" charset="0"/>
              </a:rPr>
              <a:t>Dramático</a:t>
            </a:r>
            <a:r>
              <a:rPr lang="en-GB" sz="2400">
                <a:solidFill>
                  <a:srgbClr val="000000"/>
                </a:solidFill>
                <a:effectLst/>
                <a:latin typeface="Source Sans Pro" panose="020B0503030403020204" pitchFamily="34" charset="0"/>
                <a:ea typeface="Source Sans Pro" panose="020B0503030403020204" pitchFamily="34" charset="0"/>
              </a:rPr>
              <a:t> de Castilla y León, televised by Castilla y León Televisión: </a:t>
            </a:r>
            <a:r>
              <a:rPr lang="en-GB" sz="2400">
                <a:solidFill>
                  <a:srgbClr val="000000"/>
                </a:solidFill>
                <a:effectLst/>
                <a:latin typeface="Source Sans Pro" panose="020B0503030403020204" pitchFamily="34" charset="0"/>
                <a:ea typeface="Source Sans Pro" panose="020B0503030403020204" pitchFamily="34" charset="0"/>
                <a:hlinkClick r:id="rId2"/>
              </a:rPr>
              <a:t>opening to 2:09</a:t>
            </a:r>
            <a:endParaRPr lang="en-GB" sz="2400">
              <a:solidFill>
                <a:srgbClr val="000000"/>
              </a:solidFill>
              <a:effectLst/>
              <a:latin typeface="Source Sans Pro" panose="020B0503030403020204" pitchFamily="34" charset="0"/>
              <a:ea typeface="Source Sans Pro" panose="020B0503030403020204" pitchFamily="34" charset="0"/>
            </a:endParaRP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Musical introduction doesn’t reflect Lorca’s script: effects?</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Evokes a world that is clearly </a:t>
            </a:r>
            <a:r>
              <a:rPr lang="en-GB" sz="2400" i="1">
                <a:solidFill>
                  <a:srgbClr val="000000"/>
                </a:solidFill>
                <a:effectLst/>
                <a:latin typeface="Source Sans Pro" panose="020B0503030403020204" pitchFamily="34" charset="0"/>
                <a:ea typeface="Source Sans Pro" panose="020B0503030403020204" pitchFamily="34" charset="0"/>
              </a:rPr>
              <a:t>different</a:t>
            </a:r>
            <a:r>
              <a:rPr lang="en-GB" sz="2400">
                <a:solidFill>
                  <a:srgbClr val="000000"/>
                </a:solidFill>
                <a:effectLst/>
                <a:latin typeface="Source Sans Pro" panose="020B0503030403020204" pitchFamily="34" charset="0"/>
                <a:ea typeface="Source Sans Pro" panose="020B0503030403020204" pitchFamily="34" charset="0"/>
              </a:rPr>
              <a:t>; not too close to audience’s lives</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A world that isn’t subject to ordinary social processes: criminal justice, pragmatic compromises, etc.</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Elemental forces and absolute values; highly apt for tragedy</a:t>
            </a:r>
          </a:p>
          <a:p>
            <a:pPr marL="688050" lvl="1" indent="-288000" eaLnBrk="1" hangingPunct="1">
              <a:lnSpc>
                <a:spcPct val="80000"/>
              </a:lnSpc>
              <a:buClrTx/>
              <a:defRPr/>
            </a:pPr>
            <a:r>
              <a:rPr lang="en-GB" sz="2000">
                <a:solidFill>
                  <a:srgbClr val="000000"/>
                </a:solidFill>
                <a:effectLst/>
                <a:latin typeface="Source Sans Pro" panose="020B0503030403020204" pitchFamily="34" charset="0"/>
                <a:ea typeface="Source Sans Pro" panose="020B0503030403020204" pitchFamily="34" charset="0"/>
              </a:rPr>
              <a:t>cf. Hegelian </a:t>
            </a:r>
            <a:r>
              <a:rPr lang="en-GB" sz="2000" i="1">
                <a:solidFill>
                  <a:srgbClr val="000000"/>
                </a:solidFill>
                <a:effectLst/>
                <a:latin typeface="Source Sans Pro" panose="020B0503030403020204" pitchFamily="34" charset="0"/>
                <a:ea typeface="Source Sans Pro" panose="020B0503030403020204" pitchFamily="34" charset="0"/>
              </a:rPr>
              <a:t>pathos</a:t>
            </a:r>
            <a:r>
              <a:rPr lang="en-GB" sz="2000">
                <a:solidFill>
                  <a:srgbClr val="000000"/>
                </a:solidFill>
                <a:effectLst/>
                <a:latin typeface="Source Sans Pro" panose="020B0503030403020204" pitchFamily="34" charset="0"/>
                <a:ea typeface="Source Sans Pro" panose="020B0503030403020204" pitchFamily="34" charset="0"/>
              </a:rPr>
              <a:t>, passion in Racine…</a:t>
            </a:r>
          </a:p>
          <a:p>
            <a:pPr marL="288000" indent="-288000" eaLnBrk="1" hangingPunct="1">
              <a:lnSpc>
                <a:spcPct val="80000"/>
              </a:lnSpc>
              <a:buClrTx/>
              <a:defRPr/>
            </a:pPr>
            <a:r>
              <a:rPr lang="en-GB" sz="2400">
                <a:solidFill>
                  <a:srgbClr val="000000"/>
                </a:solidFill>
                <a:effectLst/>
                <a:latin typeface="Source Sans Pro" panose="020B0503030403020204" pitchFamily="34" charset="0"/>
                <a:ea typeface="Source Sans Pro" panose="020B0503030403020204" pitchFamily="34" charset="0"/>
              </a:rPr>
              <a:t>Note also the half-masks worn by several actors: a nod to the performance tradition of Greek tragedy</a:t>
            </a:r>
          </a:p>
        </p:txBody>
      </p:sp>
    </p:spTree>
    <p:extLst>
      <p:ext uri="{BB962C8B-B14F-4D97-AF65-F5344CB8AC3E}">
        <p14:creationId xmlns:p14="http://schemas.microsoft.com/office/powerpoint/2010/main" val="683150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B33EA-EBFA-E82A-FBD0-2DCC4DF54CE3}"/>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8C1EFFF7-F994-B118-062C-C924C6FF15E8}"/>
              </a:ext>
            </a:extLst>
          </p:cNvPr>
          <p:cNvSpPr>
            <a:spLocks noGrp="1" noChangeArrowheads="1"/>
          </p:cNvSpPr>
          <p:nvPr>
            <p:ph type="title"/>
          </p:nvPr>
        </p:nvSpPr>
        <p:spPr>
          <a:xfrm>
            <a:off x="250825" y="260648"/>
            <a:ext cx="8642350" cy="720080"/>
          </a:xfrm>
        </p:spPr>
        <p:txBody>
          <a:bodyPr/>
          <a:lstStyle/>
          <a:p>
            <a:pPr eaLnBrk="1" hangingPunct="1"/>
            <a:r>
              <a:rPr lang="en-GB" altLang="en-US" sz="3600" b="1">
                <a:solidFill>
                  <a:srgbClr val="000000"/>
                </a:solidFill>
                <a:effectLst/>
                <a:latin typeface="Source Sans Pro" panose="020B0503030403020204" pitchFamily="34" charset="0"/>
                <a:ea typeface="Source Sans Pro" panose="020B0503030403020204" pitchFamily="34" charset="0"/>
              </a:rPr>
              <a:t>Some 20C perspectives on tragedy</a:t>
            </a:r>
            <a:endParaRPr lang="en-US" altLang="en-US" sz="3600" b="1">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E15C6D34-25DF-7B0A-173F-A60A6532F653}"/>
              </a:ext>
            </a:extLst>
          </p:cNvPr>
          <p:cNvSpPr>
            <a:spLocks noGrp="1" noChangeArrowheads="1"/>
          </p:cNvSpPr>
          <p:nvPr>
            <p:ph type="body" idx="1"/>
          </p:nvPr>
        </p:nvSpPr>
        <p:spPr>
          <a:xfrm>
            <a:off x="177800" y="1340767"/>
            <a:ext cx="8786688" cy="4896545"/>
          </a:xfrm>
        </p:spPr>
        <p:txBody>
          <a:bodyPr/>
          <a:lstStyle/>
          <a:p>
            <a:pPr eaLnBrk="1" hangingPunct="1">
              <a:buClrTx/>
            </a:pPr>
            <a:r>
              <a:rPr lang="en-GB" altLang="en-US" sz="2400">
                <a:solidFill>
                  <a:srgbClr val="000000"/>
                </a:solidFill>
                <a:effectLst/>
                <a:latin typeface="Source Sans Pro" panose="020B0503030403020204" pitchFamily="34" charset="0"/>
                <a:ea typeface="Source Sans Pro" panose="020B0503030403020204" pitchFamily="34" charset="0"/>
              </a:rPr>
              <a:t>Partly influenced by important 19C views on Greek tragedy:</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Hegel: tragedy as essentially political (cf. </a:t>
            </a:r>
            <a:r>
              <a:rPr lang="en-GB" altLang="en-US" sz="2000" i="1">
                <a:solidFill>
                  <a:srgbClr val="000000"/>
                </a:solidFill>
                <a:effectLst/>
                <a:latin typeface="Source Sans Pro" panose="020B0503030403020204" pitchFamily="34" charset="0"/>
                <a:ea typeface="Source Sans Pro" panose="020B0503030403020204" pitchFamily="34" charset="0"/>
              </a:rPr>
              <a:t>Antigone</a:t>
            </a:r>
            <a:r>
              <a:rPr lang="en-GB" altLang="en-US" sz="2000">
                <a:solidFill>
                  <a:srgbClr val="000000"/>
                </a:solidFill>
                <a:effectLst/>
                <a:latin typeface="Source Sans Pro" panose="020B0503030403020204" pitchFamily="34" charset="0"/>
                <a:ea typeface="Source Sans Pro" panose="020B0503030403020204" pitchFamily="34" charset="0"/>
              </a:rPr>
              <a:t>)</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Friedrich Nietzsche, </a:t>
            </a:r>
            <a:r>
              <a:rPr lang="en-GB" altLang="en-US" sz="2000" i="1">
                <a:solidFill>
                  <a:srgbClr val="000000"/>
                </a:solidFill>
                <a:effectLst/>
                <a:latin typeface="Source Sans Pro" panose="020B0503030403020204" pitchFamily="34" charset="0"/>
                <a:ea typeface="Source Sans Pro" panose="020B0503030403020204" pitchFamily="34" charset="0"/>
              </a:rPr>
              <a:t>The Birth of Tragedy</a:t>
            </a:r>
            <a:r>
              <a:rPr lang="en-GB" altLang="en-US" sz="2000">
                <a:solidFill>
                  <a:srgbClr val="000000"/>
                </a:solidFill>
                <a:effectLst/>
                <a:latin typeface="Source Sans Pro" panose="020B0503030403020204" pitchFamily="34" charset="0"/>
                <a:ea typeface="Source Sans Pro" panose="020B0503030403020204" pitchFamily="34" charset="0"/>
              </a:rPr>
              <a:t> (1872): saw the work of Aeschylus and Sophocles as combining ‘two competing but complementary impulses in Greek culture – the Apollonian and the Dionysian’ (Nietzsche, </a:t>
            </a:r>
            <a:r>
              <a:rPr lang="en-GB" altLang="en-US" sz="2000" i="1">
                <a:solidFill>
                  <a:srgbClr val="000000"/>
                </a:solidFill>
                <a:effectLst/>
                <a:latin typeface="Source Sans Pro" panose="020B0503030403020204" pitchFamily="34" charset="0"/>
                <a:ea typeface="Source Sans Pro" panose="020B0503030403020204" pitchFamily="34" charset="0"/>
              </a:rPr>
              <a:t>The Birth of Tragedy</a:t>
            </a:r>
            <a:r>
              <a:rPr lang="en-GB" altLang="en-US" sz="2000">
                <a:solidFill>
                  <a:srgbClr val="000000"/>
                </a:solidFill>
                <a:effectLst/>
                <a:latin typeface="Source Sans Pro" panose="020B0503030403020204" pitchFamily="34" charset="0"/>
                <a:ea typeface="Source Sans Pro" panose="020B0503030403020204" pitchFamily="34" charset="0"/>
              </a:rPr>
              <a:t>, tr. Douglas Smith [Oxford University Press, 2000], p. xvi)</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Apollo: rationality, moderation, individual moral subjects, visual arts</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Dionysus: flux, excess, dissolution of identities, music (cf. </a:t>
            </a:r>
            <a:r>
              <a:rPr lang="en-GB" altLang="en-US" sz="2000" i="1">
                <a:solidFill>
                  <a:srgbClr val="000000"/>
                </a:solidFill>
                <a:effectLst/>
                <a:latin typeface="Source Sans Pro" panose="020B0503030403020204" pitchFamily="34" charset="0"/>
                <a:ea typeface="Source Sans Pro" panose="020B0503030403020204" pitchFamily="34" charset="0"/>
              </a:rPr>
              <a:t>Antigone </a:t>
            </a:r>
            <a:r>
              <a:rPr lang="en-GB" altLang="en-US" sz="2000">
                <a:solidFill>
                  <a:srgbClr val="000000"/>
                </a:solidFill>
                <a:effectLst/>
                <a:latin typeface="Source Sans Pro" panose="020B0503030403020204" pitchFamily="34" charset="0"/>
                <a:ea typeface="Source Sans Pro" panose="020B0503030403020204" pitchFamily="34" charset="0"/>
              </a:rPr>
              <a:t>lecture)</a:t>
            </a:r>
          </a:p>
        </p:txBody>
      </p:sp>
    </p:spTree>
    <p:extLst>
      <p:ext uri="{BB962C8B-B14F-4D97-AF65-F5344CB8AC3E}">
        <p14:creationId xmlns:p14="http://schemas.microsoft.com/office/powerpoint/2010/main" val="1038229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E0047-221A-B665-F06B-301FC1E709F9}"/>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E675AD6C-7141-F3BD-ADB9-DB5D41C944EE}"/>
              </a:ext>
            </a:extLst>
          </p:cNvPr>
          <p:cNvSpPr>
            <a:spLocks noGrp="1" noChangeArrowheads="1"/>
          </p:cNvSpPr>
          <p:nvPr>
            <p:ph type="title"/>
          </p:nvPr>
        </p:nvSpPr>
        <p:spPr>
          <a:xfrm>
            <a:off x="250825" y="260648"/>
            <a:ext cx="8642350" cy="720080"/>
          </a:xfrm>
        </p:spPr>
        <p:txBody>
          <a:bodyPr/>
          <a:lstStyle/>
          <a:p>
            <a:pPr eaLnBrk="1" hangingPunct="1"/>
            <a:r>
              <a:rPr lang="en-GB" altLang="en-US" sz="3600" b="1">
                <a:solidFill>
                  <a:srgbClr val="000000"/>
                </a:solidFill>
                <a:effectLst/>
                <a:latin typeface="Source Sans Pro" panose="020B0503030403020204" pitchFamily="34" charset="0"/>
                <a:ea typeface="Source Sans Pro" panose="020B0503030403020204" pitchFamily="34" charset="0"/>
              </a:rPr>
              <a:t>Some 20C perspectives on tragedy 2</a:t>
            </a:r>
            <a:endParaRPr lang="en-US" altLang="en-US" sz="3600" b="1">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3F1A8A73-B448-1E38-88AC-AC69495B1597}"/>
              </a:ext>
            </a:extLst>
          </p:cNvPr>
          <p:cNvSpPr>
            <a:spLocks noGrp="1" noChangeArrowheads="1"/>
          </p:cNvSpPr>
          <p:nvPr>
            <p:ph type="body" idx="1"/>
          </p:nvPr>
        </p:nvSpPr>
        <p:spPr>
          <a:xfrm>
            <a:off x="177800" y="1340767"/>
            <a:ext cx="8786688" cy="4896545"/>
          </a:xfrm>
        </p:spPr>
        <p:txBody>
          <a:bodyPr/>
          <a:lstStyle/>
          <a:p>
            <a:pPr eaLnBrk="1" hangingPunct="1">
              <a:buClrTx/>
            </a:pPr>
            <a:r>
              <a:rPr lang="en-GB" altLang="en-US" sz="2400">
                <a:solidFill>
                  <a:srgbClr val="000000"/>
                </a:solidFill>
                <a:effectLst/>
                <a:latin typeface="Source Sans Pro" panose="020B0503030403020204" pitchFamily="34" charset="0"/>
                <a:ea typeface="Source Sans Pro" panose="020B0503030403020204" pitchFamily="34" charset="0"/>
              </a:rPr>
              <a:t>D. D. Raphael, </a:t>
            </a:r>
            <a:r>
              <a:rPr lang="en-GB" altLang="en-US" sz="2400" i="1">
                <a:solidFill>
                  <a:srgbClr val="000000"/>
                </a:solidFill>
                <a:effectLst/>
                <a:latin typeface="Source Sans Pro" panose="020B0503030403020204" pitchFamily="34" charset="0"/>
                <a:ea typeface="Source Sans Pro" panose="020B0503030403020204" pitchFamily="34" charset="0"/>
              </a:rPr>
              <a:t>The Paradox of Tragedy</a:t>
            </a:r>
            <a:r>
              <a:rPr lang="en-GB" altLang="en-US" sz="2400">
                <a:solidFill>
                  <a:srgbClr val="000000"/>
                </a:solidFill>
                <a:effectLst/>
                <a:latin typeface="Source Sans Pro" panose="020B0503030403020204" pitchFamily="34" charset="0"/>
                <a:ea typeface="Source Sans Pro" panose="020B0503030403020204" pitchFamily="34" charset="0"/>
              </a:rPr>
              <a:t> (1960)</a:t>
            </a:r>
          </a:p>
          <a:p>
            <a:pPr eaLnBrk="1" hangingPunct="1">
              <a:buClrTx/>
            </a:pPr>
            <a:r>
              <a:rPr lang="en-GB" altLang="en-US" sz="2400">
                <a:solidFill>
                  <a:srgbClr val="000000"/>
                </a:solidFill>
                <a:effectLst/>
                <a:latin typeface="Source Sans Pro" panose="020B0503030403020204" pitchFamily="34" charset="0"/>
                <a:ea typeface="Source Sans Pro" panose="020B0503030403020204" pitchFamily="34" charset="0"/>
              </a:rPr>
              <a:t>Rejects Aristotle’s conception of tragedy:</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catharsis seen as nonsensical </a:t>
            </a:r>
          </a:p>
          <a:p>
            <a:pPr lvl="1" eaLnBrk="1" hangingPunct="1">
              <a:buClrTx/>
            </a:pPr>
            <a:r>
              <a:rPr lang="en-GB" altLang="en-US" sz="2000" i="1">
                <a:solidFill>
                  <a:srgbClr val="000000"/>
                </a:solidFill>
                <a:effectLst/>
                <a:latin typeface="Source Sans Pro" panose="020B0503030403020204" pitchFamily="34" charset="0"/>
                <a:ea typeface="Source Sans Pro" panose="020B0503030403020204" pitchFamily="34" charset="0"/>
              </a:rPr>
              <a:t>hamartia </a:t>
            </a:r>
            <a:r>
              <a:rPr lang="en-GB" altLang="en-US" sz="2000">
                <a:solidFill>
                  <a:srgbClr val="000000"/>
                </a:solidFill>
                <a:effectLst/>
                <a:latin typeface="Source Sans Pro" panose="020B0503030403020204" pitchFamily="34" charset="0"/>
                <a:ea typeface="Source Sans Pro" panose="020B0503030403020204" pitchFamily="34" charset="0"/>
              </a:rPr>
              <a:t>seen as unnecessary to tragic plots</a:t>
            </a:r>
          </a:p>
          <a:p>
            <a:pPr eaLnBrk="1" hangingPunct="1">
              <a:buClrTx/>
            </a:pPr>
            <a:r>
              <a:rPr lang="en-GB" altLang="en-US" sz="2400">
                <a:solidFill>
                  <a:srgbClr val="000000"/>
                </a:solidFill>
                <a:effectLst/>
                <a:latin typeface="Source Sans Pro" panose="020B0503030403020204" pitchFamily="34" charset="0"/>
                <a:ea typeface="Source Sans Pro" panose="020B0503030403020204" pitchFamily="34" charset="0"/>
              </a:rPr>
              <a:t>Both these critiques can be contested:</a:t>
            </a:r>
          </a:p>
          <a:p>
            <a:pPr lvl="1" eaLnBrk="1" hangingPunct="1">
              <a:buClrTx/>
            </a:pPr>
            <a:r>
              <a:rPr lang="en-GB" altLang="en-US" sz="2000">
                <a:solidFill>
                  <a:srgbClr val="000000"/>
                </a:solidFill>
                <a:effectLst/>
                <a:latin typeface="Source Sans Pro" panose="020B0503030403020204" pitchFamily="34" charset="0"/>
                <a:ea typeface="Source Sans Pro" panose="020B0503030403020204" pitchFamily="34" charset="0"/>
              </a:rPr>
              <a:t>catharsis isn’t essential for Aristotle; just a benefit for emotionally unstable audience members</a:t>
            </a:r>
          </a:p>
          <a:p>
            <a:pPr lvl="1" eaLnBrk="1" hangingPunct="1">
              <a:buClrTx/>
            </a:pPr>
            <a:r>
              <a:rPr lang="en-GB" altLang="en-US" sz="2000" i="1">
                <a:solidFill>
                  <a:srgbClr val="000000"/>
                </a:solidFill>
                <a:effectLst/>
                <a:latin typeface="Source Sans Pro" panose="020B0503030403020204" pitchFamily="34" charset="0"/>
                <a:ea typeface="Source Sans Pro" panose="020B0503030403020204" pitchFamily="34" charset="0"/>
              </a:rPr>
              <a:t>hamartia </a:t>
            </a:r>
            <a:r>
              <a:rPr lang="en-GB" altLang="en-US" sz="2000">
                <a:solidFill>
                  <a:srgbClr val="000000"/>
                </a:solidFill>
                <a:effectLst/>
                <a:latin typeface="Source Sans Pro" panose="020B0503030403020204" pitchFamily="34" charset="0"/>
                <a:ea typeface="Source Sans Pro" panose="020B0503030403020204" pitchFamily="34" charset="0"/>
              </a:rPr>
              <a:t>is misunderstood as ‘flaw’</a:t>
            </a:r>
          </a:p>
        </p:txBody>
      </p:sp>
    </p:spTree>
    <p:extLst>
      <p:ext uri="{BB962C8B-B14F-4D97-AF65-F5344CB8AC3E}">
        <p14:creationId xmlns:p14="http://schemas.microsoft.com/office/powerpoint/2010/main" val="51568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F1A383-0473-6827-0EA6-ECD9A82C4063}"/>
            </a:ext>
          </a:extLst>
        </p:cNvPr>
        <p:cNvGrpSpPr/>
        <p:nvPr/>
      </p:nvGrpSpPr>
      <p:grpSpPr>
        <a:xfrm>
          <a:off x="0" y="0"/>
          <a:ext cx="0" cy="0"/>
          <a:chOff x="0" y="0"/>
          <a:chExt cx="0" cy="0"/>
        </a:xfrm>
      </p:grpSpPr>
      <p:sp>
        <p:nvSpPr>
          <p:cNvPr id="3074" name="Rectangle 2">
            <a:extLst>
              <a:ext uri="{FF2B5EF4-FFF2-40B4-BE49-F238E27FC236}">
                <a16:creationId xmlns:a16="http://schemas.microsoft.com/office/drawing/2014/main" id="{4F79195F-975A-766B-D729-76308A362743}"/>
              </a:ext>
            </a:extLst>
          </p:cNvPr>
          <p:cNvSpPr>
            <a:spLocks noGrp="1" noChangeArrowheads="1"/>
          </p:cNvSpPr>
          <p:nvPr>
            <p:ph type="title"/>
          </p:nvPr>
        </p:nvSpPr>
        <p:spPr>
          <a:xfrm>
            <a:off x="250825" y="188640"/>
            <a:ext cx="8642350" cy="576064"/>
          </a:xfrm>
        </p:spPr>
        <p:txBody>
          <a:bodyPr/>
          <a:lstStyle/>
          <a:p>
            <a:pPr eaLnBrk="1" hangingPunct="1"/>
            <a:r>
              <a:rPr lang="en-GB" altLang="en-US" sz="3600" b="1">
                <a:solidFill>
                  <a:srgbClr val="000000"/>
                </a:solidFill>
                <a:effectLst/>
                <a:latin typeface="Source Sans Pro" panose="020B0503030403020204" pitchFamily="34" charset="0"/>
                <a:ea typeface="Source Sans Pro" panose="020B0503030403020204" pitchFamily="34" charset="0"/>
              </a:rPr>
              <a:t>Some 20C perspectives on tragedy 3</a:t>
            </a:r>
            <a:endParaRPr lang="en-US" altLang="en-US" sz="3600" b="1">
              <a:solidFill>
                <a:srgbClr val="000000"/>
              </a:solidFill>
              <a:effectLst/>
              <a:latin typeface="Source Sans Pro" panose="020B0503030403020204" pitchFamily="34" charset="0"/>
              <a:ea typeface="Source Sans Pro" panose="020B0503030403020204" pitchFamily="34" charset="0"/>
            </a:endParaRPr>
          </a:p>
        </p:txBody>
      </p:sp>
      <p:sp>
        <p:nvSpPr>
          <p:cNvPr id="7171" name="Rectangle 3">
            <a:extLst>
              <a:ext uri="{FF2B5EF4-FFF2-40B4-BE49-F238E27FC236}">
                <a16:creationId xmlns:a16="http://schemas.microsoft.com/office/drawing/2014/main" id="{845A719C-9286-3702-3C70-7662ADCA7EB7}"/>
              </a:ext>
            </a:extLst>
          </p:cNvPr>
          <p:cNvSpPr>
            <a:spLocks noGrp="1" noChangeArrowheads="1"/>
          </p:cNvSpPr>
          <p:nvPr>
            <p:ph type="body" idx="1"/>
          </p:nvPr>
        </p:nvSpPr>
        <p:spPr>
          <a:xfrm>
            <a:off x="177800" y="908720"/>
            <a:ext cx="8786688" cy="5832648"/>
          </a:xfrm>
        </p:spPr>
        <p:txBody>
          <a:bodyPr/>
          <a:lstStyle/>
          <a:p>
            <a:pPr eaLnBrk="1" hangingPunct="1">
              <a:spcBef>
                <a:spcPts val="0"/>
              </a:spcBef>
              <a:buClrTx/>
            </a:pPr>
            <a:r>
              <a:rPr lang="en-GB" altLang="en-US" sz="2400">
                <a:solidFill>
                  <a:srgbClr val="000000"/>
                </a:solidFill>
                <a:effectLst/>
                <a:latin typeface="Source Sans Pro" panose="020B0503030403020204" pitchFamily="34" charset="0"/>
                <a:ea typeface="Source Sans Pro" panose="020B0503030403020204" pitchFamily="34" charset="0"/>
              </a:rPr>
              <a:t>George Steiner, </a:t>
            </a:r>
            <a:r>
              <a:rPr lang="en-GB" altLang="en-US" sz="2400" i="1">
                <a:solidFill>
                  <a:srgbClr val="000000"/>
                </a:solidFill>
                <a:effectLst/>
                <a:latin typeface="Source Sans Pro" panose="020B0503030403020204" pitchFamily="34" charset="0"/>
                <a:ea typeface="Source Sans Pro" panose="020B0503030403020204" pitchFamily="34" charset="0"/>
              </a:rPr>
              <a:t>The Death of Tragedy</a:t>
            </a:r>
            <a:r>
              <a:rPr lang="en-GB" altLang="en-US" sz="2400">
                <a:solidFill>
                  <a:srgbClr val="000000"/>
                </a:solidFill>
                <a:effectLst/>
                <a:latin typeface="Source Sans Pro" panose="020B0503030403020204" pitchFamily="34" charset="0"/>
                <a:ea typeface="Source Sans Pro" panose="020B0503030403020204" pitchFamily="34" charset="0"/>
              </a:rPr>
              <a:t> (1961) – very influential</a:t>
            </a:r>
          </a:p>
          <a:p>
            <a:pPr eaLnBrk="1" hangingPunct="1">
              <a:spcBef>
                <a:spcPts val="0"/>
              </a:spcBef>
              <a:buClrTx/>
            </a:pPr>
            <a:r>
              <a:rPr lang="en-GB" altLang="en-US" sz="2400">
                <a:solidFill>
                  <a:srgbClr val="000000"/>
                </a:solidFill>
                <a:effectLst/>
                <a:latin typeface="Source Sans Pro" panose="020B0503030403020204" pitchFamily="34" charset="0"/>
                <a:ea typeface="Source Sans Pro" panose="020B0503030403020204" pitchFamily="34" charset="0"/>
              </a:rPr>
              <a:t>Sees tragedy as impossible after the Enlightenment, which brought an end to absolute values:</a:t>
            </a:r>
          </a:p>
          <a:p>
            <a:pPr marL="457200" lvl="1" indent="0" eaLnBrk="1" hangingPunct="1">
              <a:spcBef>
                <a:spcPts val="0"/>
              </a:spcBef>
              <a:buClrTx/>
              <a:buNone/>
            </a:pPr>
            <a:r>
              <a:rPr lang="en-GB" altLang="en-US" sz="2000">
                <a:solidFill>
                  <a:srgbClr val="000000"/>
                </a:solidFill>
                <a:effectLst/>
                <a:latin typeface="Source Sans Pro" panose="020B0503030403020204" pitchFamily="34" charset="0"/>
                <a:ea typeface="Source Sans Pro" panose="020B0503030403020204" pitchFamily="34" charset="0"/>
              </a:rPr>
              <a:t>the decline of tragedy is inseparably related to the decline of the organic world view and of its attendant context of mythological, symbolic, and ritual reference.</a:t>
            </a:r>
          </a:p>
          <a:p>
            <a:pPr marL="457200" lvl="1" indent="0" eaLnBrk="1" hangingPunct="1">
              <a:spcBef>
                <a:spcPts val="0"/>
              </a:spcBef>
              <a:buClrTx/>
              <a:buNone/>
            </a:pPr>
            <a:r>
              <a:rPr lang="en-GB" altLang="en-US" sz="2000">
                <a:solidFill>
                  <a:srgbClr val="000000"/>
                </a:solidFill>
                <a:effectLst/>
                <a:latin typeface="Source Sans Pro" panose="020B0503030403020204" pitchFamily="34" charset="0"/>
                <a:ea typeface="Source Sans Pro" panose="020B0503030403020204" pitchFamily="34" charset="0"/>
              </a:rPr>
              <a:t>Steiner, </a:t>
            </a:r>
            <a:r>
              <a:rPr lang="en-GB" altLang="en-US" sz="2000" i="1">
                <a:solidFill>
                  <a:srgbClr val="000000"/>
                </a:solidFill>
                <a:effectLst/>
                <a:latin typeface="Source Sans Pro" panose="020B0503030403020204" pitchFamily="34" charset="0"/>
                <a:ea typeface="Source Sans Pro" panose="020B0503030403020204" pitchFamily="34" charset="0"/>
              </a:rPr>
              <a:t>The Death of Tragedy</a:t>
            </a:r>
            <a:r>
              <a:rPr lang="en-GB" altLang="en-US" sz="2000">
                <a:solidFill>
                  <a:srgbClr val="000000"/>
                </a:solidFill>
                <a:effectLst/>
                <a:latin typeface="Source Sans Pro" panose="020B0503030403020204" pitchFamily="34" charset="0"/>
                <a:ea typeface="Source Sans Pro" panose="020B0503030403020204" pitchFamily="34" charset="0"/>
              </a:rPr>
              <a:t> (London: Faber &amp; Faber, 1961), p. 292</a:t>
            </a:r>
          </a:p>
          <a:p>
            <a:pPr eaLnBrk="1" hangingPunct="1">
              <a:spcBef>
                <a:spcPts val="0"/>
              </a:spcBef>
              <a:buClrTx/>
            </a:pPr>
            <a:r>
              <a:rPr lang="en-GB" sz="2400">
                <a:solidFill>
                  <a:srgbClr val="000000"/>
                </a:solidFill>
                <a:effectLst/>
                <a:latin typeface="Source Sans Pro" panose="020B0503030403020204" pitchFamily="34" charset="0"/>
                <a:ea typeface="Source Sans Pro" panose="020B0503030403020204" pitchFamily="34" charset="0"/>
              </a:rPr>
              <a:t>Hence for Steiner, Ibsen isn’t tragic (he doesn’t mention Lorca):</a:t>
            </a:r>
          </a:p>
          <a:p>
            <a:pPr marL="457200" lvl="1" indent="0" eaLnBrk="1" hangingPunct="1">
              <a:spcBef>
                <a:spcPts val="0"/>
              </a:spcBef>
              <a:buClrTx/>
              <a:buNone/>
            </a:pPr>
            <a:r>
              <a:rPr lang="en-GB" sz="2000">
                <a:solidFill>
                  <a:srgbClr val="000000"/>
                </a:solidFill>
                <a:effectLst/>
                <a:latin typeface="Source Sans Pro" panose="020B0503030403020204" pitchFamily="34" charset="0"/>
                <a:ea typeface="Source Sans Pro" panose="020B0503030403020204" pitchFamily="34" charset="0"/>
              </a:rPr>
              <a:t>In tragedy, there are no temporal remedies. The point cannot be stressed too often. Tragedy speaks not of secular dilemmas which may be resolved by rational innovation, but of the unaltering bias toward inhumanity and destruction in the drift of the world. But in these plays of Ibsen’s radical period, such is not the issue. There are specific remedies to the disasters which befall the characters, and it is Ibsen’s purpose to make us see these remedies and being them about. </a:t>
            </a:r>
            <a:r>
              <a:rPr lang="en-GB" sz="2000" i="1">
                <a:solidFill>
                  <a:srgbClr val="000000"/>
                </a:solidFill>
                <a:effectLst/>
                <a:latin typeface="Source Sans Pro" panose="020B0503030403020204" pitchFamily="34" charset="0"/>
                <a:ea typeface="Source Sans Pro" panose="020B0503030403020204" pitchFamily="34" charset="0"/>
              </a:rPr>
              <a:t>A Doll’s House</a:t>
            </a:r>
            <a:r>
              <a:rPr lang="en-GB" sz="2000">
                <a:solidFill>
                  <a:srgbClr val="000000"/>
                </a:solidFill>
                <a:effectLst/>
                <a:latin typeface="Source Sans Pro" panose="020B0503030403020204" pitchFamily="34" charset="0"/>
                <a:ea typeface="Source Sans Pro" panose="020B0503030403020204" pitchFamily="34" charset="0"/>
              </a:rPr>
              <a:t> and </a:t>
            </a:r>
            <a:r>
              <a:rPr lang="en-GB" sz="2000" i="1">
                <a:solidFill>
                  <a:srgbClr val="000000"/>
                </a:solidFill>
                <a:effectLst/>
                <a:latin typeface="Source Sans Pro" panose="020B0503030403020204" pitchFamily="34" charset="0"/>
                <a:ea typeface="Source Sans Pro" panose="020B0503030403020204" pitchFamily="34" charset="0"/>
              </a:rPr>
              <a:t>Ghosts</a:t>
            </a:r>
            <a:r>
              <a:rPr lang="en-GB" sz="2000">
                <a:solidFill>
                  <a:srgbClr val="000000"/>
                </a:solidFill>
                <a:effectLst/>
                <a:latin typeface="Source Sans Pro" panose="020B0503030403020204" pitchFamily="34" charset="0"/>
                <a:ea typeface="Source Sans Pro" panose="020B0503030403020204" pitchFamily="34" charset="0"/>
              </a:rPr>
              <a:t> are founded on the belief that society can move toward a sane, adult conception of sexual life and that woman can and must be raised to the dignity of man.’ (Steiner, 1961, p. 291)</a:t>
            </a:r>
          </a:p>
          <a:p>
            <a:pPr marL="457200" lvl="1" indent="0" eaLnBrk="1" hangingPunct="1">
              <a:spcBef>
                <a:spcPts val="0"/>
              </a:spcBef>
              <a:buClrTx/>
              <a:buNone/>
            </a:pPr>
            <a:endParaRPr lang="en-GB" sz="2000">
              <a:solidFill>
                <a:srgbClr val="000000"/>
              </a:solidFill>
              <a:effectLst/>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398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Textured</Template>
  <Application>Microsoft Office PowerPoint</Application>
  <PresentationFormat>On-screen Show (4:3)</PresentationFormat>
  <Slides>16</Slides>
  <Notes>1</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Textured</vt:lpstr>
      <vt:lpstr>COM507 European Tragedy</vt:lpstr>
      <vt:lpstr>Plan for the session</vt:lpstr>
      <vt:lpstr>Federico García Lorca (1898-1936)</vt:lpstr>
      <vt:lpstr>Federico García Lorca (ctd)</vt:lpstr>
      <vt:lpstr>The real-life basis for Blood Wedding</vt:lpstr>
      <vt:lpstr>The real-life basis for Blood Wedding</vt:lpstr>
      <vt:lpstr>Some 20C perspectives on tragedy</vt:lpstr>
      <vt:lpstr>Some 20C perspectives on tragedy 2</vt:lpstr>
      <vt:lpstr>Some 20C perspectives on tragedy 3</vt:lpstr>
      <vt:lpstr>Blood Wedding and tragedy</vt:lpstr>
      <vt:lpstr>Cf. Steiner on verse in tragedy:</vt:lpstr>
      <vt:lpstr>Act 1</vt:lpstr>
      <vt:lpstr>Act 2</vt:lpstr>
      <vt:lpstr>Act 3: change of tone and style</vt:lpstr>
      <vt:lpstr>3.1 ctd</vt:lpstr>
      <vt:lpstr>3.2</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Adrian Armstrong</dc:creator>
  <cp:revision>1</cp:revision>
  <cp:lastPrinted>2025-03-20T08:03:59Z</cp:lastPrinted>
  <dcterms:created xsi:type="dcterms:W3CDTF">2012-01-15T11:33:28Z</dcterms:created>
  <dcterms:modified xsi:type="dcterms:W3CDTF">2025-03-20T16:01:06Z</dcterms:modified>
</cp:coreProperties>
</file>