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1" r:id="rId2"/>
    <p:sldId id="257" r:id="rId3"/>
    <p:sldId id="258" r:id="rId4"/>
    <p:sldId id="259" r:id="rId5"/>
    <p:sldId id="272" r:id="rId6"/>
    <p:sldId id="261" r:id="rId7"/>
    <p:sldId id="260" r:id="rId8"/>
    <p:sldId id="273" r:id="rId9"/>
    <p:sldId id="266" r:id="rId10"/>
    <p:sldId id="274" r:id="rId11"/>
    <p:sldId id="262" r:id="rId12"/>
    <p:sldId id="267" r:id="rId13"/>
    <p:sldId id="263" r:id="rId14"/>
    <p:sldId id="268" r:id="rId15"/>
    <p:sldId id="265" r:id="rId16"/>
    <p:sldId id="269" r:id="rId17"/>
    <p:sldId id="270" r:id="rId18"/>
    <p:sldId id="264"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1AB486-8240-41E2-9A20-F291DBEB7C99}" v="1625" dt="2025-01-21T00:03:47.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1" d="100"/>
          <a:sy n="71" d="100"/>
        </p:scale>
        <p:origin x="178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581AB486-8240-41E2-9A20-F291DBEB7C99}"/>
    <pc:docChg chg="addSld delSld modSld">
      <pc:chgData name="Adrian Armstrong" userId="c482e835-026f-4802-95bd-4f2514ecf728" providerId="ADAL" clId="{581AB486-8240-41E2-9A20-F291DBEB7C99}" dt="2025-01-21T00:03:47.523" v="1574" actId="20577"/>
      <pc:docMkLst>
        <pc:docMk/>
      </pc:docMkLst>
      <pc:sldChg chg="del">
        <pc:chgData name="Adrian Armstrong" userId="c482e835-026f-4802-95bd-4f2514ecf728" providerId="ADAL" clId="{581AB486-8240-41E2-9A20-F291DBEB7C99}" dt="2025-01-20T17:51:48.512" v="4" actId="47"/>
        <pc:sldMkLst>
          <pc:docMk/>
          <pc:sldMk cId="0" sldId="256"/>
        </pc:sldMkLst>
      </pc:sldChg>
      <pc:sldChg chg="modSp modAnim">
        <pc:chgData name="Adrian Armstrong" userId="c482e835-026f-4802-95bd-4f2514ecf728" providerId="ADAL" clId="{581AB486-8240-41E2-9A20-F291DBEB7C99}" dt="2025-01-20T17:55:32.624" v="52" actId="20577"/>
        <pc:sldMkLst>
          <pc:docMk/>
          <pc:sldMk cId="0" sldId="257"/>
        </pc:sldMkLst>
        <pc:spChg chg="mod">
          <ac:chgData name="Adrian Armstrong" userId="c482e835-026f-4802-95bd-4f2514ecf728" providerId="ADAL" clId="{581AB486-8240-41E2-9A20-F291DBEB7C99}" dt="2025-01-20T17:54:40.161" v="24" actId="20577"/>
          <ac:spMkLst>
            <pc:docMk/>
            <pc:sldMk cId="0" sldId="257"/>
            <ac:spMk id="3074" creationId="{21607014-8E6D-8ABD-CD2E-1B964E53CD04}"/>
          </ac:spMkLst>
        </pc:spChg>
        <pc:spChg chg="mod">
          <ac:chgData name="Adrian Armstrong" userId="c482e835-026f-4802-95bd-4f2514ecf728" providerId="ADAL" clId="{581AB486-8240-41E2-9A20-F291DBEB7C99}" dt="2025-01-20T17:55:32.624" v="52" actId="20577"/>
          <ac:spMkLst>
            <pc:docMk/>
            <pc:sldMk cId="0" sldId="257"/>
            <ac:spMk id="7171" creationId="{BA6B0068-2DDC-C55B-D496-634A2B3E2D03}"/>
          </ac:spMkLst>
        </pc:spChg>
      </pc:sldChg>
      <pc:sldChg chg="modSp mod">
        <pc:chgData name="Adrian Armstrong" userId="c482e835-026f-4802-95bd-4f2514ecf728" providerId="ADAL" clId="{581AB486-8240-41E2-9A20-F291DBEB7C99}" dt="2025-01-20T18:10:33.322" v="80" actId="20577"/>
        <pc:sldMkLst>
          <pc:docMk/>
          <pc:sldMk cId="0" sldId="258"/>
        </pc:sldMkLst>
        <pc:spChg chg="mod">
          <ac:chgData name="Adrian Armstrong" userId="c482e835-026f-4802-95bd-4f2514ecf728" providerId="ADAL" clId="{581AB486-8240-41E2-9A20-F291DBEB7C99}" dt="2025-01-20T18:10:33.322" v="80" actId="20577"/>
          <ac:spMkLst>
            <pc:docMk/>
            <pc:sldMk cId="0" sldId="258"/>
            <ac:spMk id="4098" creationId="{4FBF43A6-D289-EE8E-AE11-D362FA5704E3}"/>
          </ac:spMkLst>
        </pc:spChg>
        <pc:spChg chg="mod">
          <ac:chgData name="Adrian Armstrong" userId="c482e835-026f-4802-95bd-4f2514ecf728" providerId="ADAL" clId="{581AB486-8240-41E2-9A20-F291DBEB7C99}" dt="2025-01-20T18:02:07.695" v="63" actId="20577"/>
          <ac:spMkLst>
            <pc:docMk/>
            <pc:sldMk cId="0" sldId="258"/>
            <ac:spMk id="8195" creationId="{6158828D-DCFA-9D2C-FDC8-B7BE23B0156A}"/>
          </ac:spMkLst>
        </pc:spChg>
      </pc:sldChg>
      <pc:sldChg chg="modSp mod modAnim">
        <pc:chgData name="Adrian Armstrong" userId="c482e835-026f-4802-95bd-4f2514ecf728" providerId="ADAL" clId="{581AB486-8240-41E2-9A20-F291DBEB7C99}" dt="2025-01-20T18:20:35.703" v="643" actId="14100"/>
        <pc:sldMkLst>
          <pc:docMk/>
          <pc:sldMk cId="0" sldId="259"/>
        </pc:sldMkLst>
        <pc:spChg chg="mod">
          <ac:chgData name="Adrian Armstrong" userId="c482e835-026f-4802-95bd-4f2514ecf728" providerId="ADAL" clId="{581AB486-8240-41E2-9A20-F291DBEB7C99}" dt="2025-01-20T18:10:40.559" v="81" actId="20577"/>
          <ac:spMkLst>
            <pc:docMk/>
            <pc:sldMk cId="0" sldId="259"/>
            <ac:spMk id="5122" creationId="{BB9C19B7-C110-606F-AC10-B9C7AE791266}"/>
          </ac:spMkLst>
        </pc:spChg>
        <pc:spChg chg="mod">
          <ac:chgData name="Adrian Armstrong" userId="c482e835-026f-4802-95bd-4f2514ecf728" providerId="ADAL" clId="{581AB486-8240-41E2-9A20-F291DBEB7C99}" dt="2025-01-20T18:20:35.703" v="643" actId="14100"/>
          <ac:spMkLst>
            <pc:docMk/>
            <pc:sldMk cId="0" sldId="259"/>
            <ac:spMk id="9219" creationId="{3A73F6B1-99E4-7EFC-21EE-42D7B990D80B}"/>
          </ac:spMkLst>
        </pc:spChg>
      </pc:sldChg>
      <pc:sldChg chg="modSp mod modAnim">
        <pc:chgData name="Adrian Armstrong" userId="c482e835-026f-4802-95bd-4f2514ecf728" providerId="ADAL" clId="{581AB486-8240-41E2-9A20-F291DBEB7C99}" dt="2025-01-20T18:55:37.326" v="881" actId="20577"/>
        <pc:sldMkLst>
          <pc:docMk/>
          <pc:sldMk cId="0" sldId="260"/>
        </pc:sldMkLst>
        <pc:spChg chg="mod">
          <ac:chgData name="Adrian Armstrong" userId="c482e835-026f-4802-95bd-4f2514ecf728" providerId="ADAL" clId="{581AB486-8240-41E2-9A20-F291DBEB7C99}" dt="2025-01-20T18:53:28.217" v="871" actId="14100"/>
          <ac:spMkLst>
            <pc:docMk/>
            <pc:sldMk cId="0" sldId="260"/>
            <ac:spMk id="7170" creationId="{E65A0636-A973-807D-EE40-AD575744509F}"/>
          </ac:spMkLst>
        </pc:spChg>
        <pc:spChg chg="mod">
          <ac:chgData name="Adrian Armstrong" userId="c482e835-026f-4802-95bd-4f2514ecf728" providerId="ADAL" clId="{581AB486-8240-41E2-9A20-F291DBEB7C99}" dt="2025-01-20T18:55:37.326" v="881" actId="20577"/>
          <ac:spMkLst>
            <pc:docMk/>
            <pc:sldMk cId="0" sldId="260"/>
            <ac:spMk id="10243" creationId="{5A744F60-BCDD-E8DF-8D5E-22FCCE39086C}"/>
          </ac:spMkLst>
        </pc:spChg>
      </pc:sldChg>
      <pc:sldChg chg="modSp mod">
        <pc:chgData name="Adrian Armstrong" userId="c482e835-026f-4802-95bd-4f2514ecf728" providerId="ADAL" clId="{581AB486-8240-41E2-9A20-F291DBEB7C99}" dt="2025-01-20T18:36:21.953" v="741" actId="14100"/>
        <pc:sldMkLst>
          <pc:docMk/>
          <pc:sldMk cId="0" sldId="261"/>
        </pc:sldMkLst>
        <pc:spChg chg="mod">
          <ac:chgData name="Adrian Armstrong" userId="c482e835-026f-4802-95bd-4f2514ecf728" providerId="ADAL" clId="{581AB486-8240-41E2-9A20-F291DBEB7C99}" dt="2025-01-20T18:35:49.638" v="725" actId="14100"/>
          <ac:spMkLst>
            <pc:docMk/>
            <pc:sldMk cId="0" sldId="261"/>
            <ac:spMk id="6146" creationId="{015EDC62-5B0F-513D-47BB-BEF8628A3D32}"/>
          </ac:spMkLst>
        </pc:spChg>
        <pc:spChg chg="mod">
          <ac:chgData name="Adrian Armstrong" userId="c482e835-026f-4802-95bd-4f2514ecf728" providerId="ADAL" clId="{581AB486-8240-41E2-9A20-F291DBEB7C99}" dt="2025-01-20T18:36:21.953" v="741" actId="14100"/>
          <ac:spMkLst>
            <pc:docMk/>
            <pc:sldMk cId="0" sldId="261"/>
            <ac:spMk id="11267" creationId="{0532DC1E-16D5-0DA2-1E98-85982707A271}"/>
          </ac:spMkLst>
        </pc:spChg>
      </pc:sldChg>
      <pc:sldChg chg="modSp mod modAnim">
        <pc:chgData name="Adrian Armstrong" userId="c482e835-026f-4802-95bd-4f2514ecf728" providerId="ADAL" clId="{581AB486-8240-41E2-9A20-F291DBEB7C99}" dt="2025-01-20T23:17:50.820" v="1483" actId="20577"/>
        <pc:sldMkLst>
          <pc:docMk/>
          <pc:sldMk cId="0" sldId="262"/>
        </pc:sldMkLst>
        <pc:spChg chg="mod">
          <ac:chgData name="Adrian Armstrong" userId="c482e835-026f-4802-95bd-4f2514ecf728" providerId="ADAL" clId="{581AB486-8240-41E2-9A20-F291DBEB7C99}" dt="2025-01-20T23:11:00.232" v="1451" actId="403"/>
          <ac:spMkLst>
            <pc:docMk/>
            <pc:sldMk cId="0" sldId="262"/>
            <ac:spMk id="9218" creationId="{ABC3D496-03EB-0F36-A770-E3E5CBB41178}"/>
          </ac:spMkLst>
        </pc:spChg>
        <pc:spChg chg="mod">
          <ac:chgData name="Adrian Armstrong" userId="c482e835-026f-4802-95bd-4f2514ecf728" providerId="ADAL" clId="{581AB486-8240-41E2-9A20-F291DBEB7C99}" dt="2025-01-20T23:17:50.820" v="1483" actId="20577"/>
          <ac:spMkLst>
            <pc:docMk/>
            <pc:sldMk cId="0" sldId="262"/>
            <ac:spMk id="12291" creationId="{75CBD65C-7878-EBB2-67F8-481031B39CED}"/>
          </ac:spMkLst>
        </pc:spChg>
      </pc:sldChg>
      <pc:sldChg chg="modSp mod">
        <pc:chgData name="Adrian Armstrong" userId="c482e835-026f-4802-95bd-4f2514ecf728" providerId="ADAL" clId="{581AB486-8240-41E2-9A20-F291DBEB7C99}" dt="2025-01-20T23:38:25.101" v="1501" actId="14100"/>
        <pc:sldMkLst>
          <pc:docMk/>
          <pc:sldMk cId="0" sldId="263"/>
        </pc:sldMkLst>
        <pc:spChg chg="mod">
          <ac:chgData name="Adrian Armstrong" userId="c482e835-026f-4802-95bd-4f2514ecf728" providerId="ADAL" clId="{581AB486-8240-41E2-9A20-F291DBEB7C99}" dt="2025-01-20T23:36:33.727" v="1496" actId="403"/>
          <ac:spMkLst>
            <pc:docMk/>
            <pc:sldMk cId="0" sldId="263"/>
            <ac:spMk id="11266" creationId="{D7315E40-6C73-939C-3F8D-54EAD743E522}"/>
          </ac:spMkLst>
        </pc:spChg>
        <pc:spChg chg="mod">
          <ac:chgData name="Adrian Armstrong" userId="c482e835-026f-4802-95bd-4f2514ecf728" providerId="ADAL" clId="{581AB486-8240-41E2-9A20-F291DBEB7C99}" dt="2025-01-20T23:38:25.101" v="1501" actId="14100"/>
          <ac:spMkLst>
            <pc:docMk/>
            <pc:sldMk cId="0" sldId="263"/>
            <ac:spMk id="13315" creationId="{8696318E-1A74-C8DB-7F05-0073F8341B18}"/>
          </ac:spMkLst>
        </pc:spChg>
      </pc:sldChg>
      <pc:sldChg chg="modSp mod">
        <pc:chgData name="Adrian Armstrong" userId="c482e835-026f-4802-95bd-4f2514ecf728" providerId="ADAL" clId="{581AB486-8240-41E2-9A20-F291DBEB7C99}" dt="2025-01-21T00:03:47.523" v="1574" actId="20577"/>
        <pc:sldMkLst>
          <pc:docMk/>
          <pc:sldMk cId="0" sldId="264"/>
        </pc:sldMkLst>
        <pc:spChg chg="mod">
          <ac:chgData name="Adrian Armstrong" userId="c482e835-026f-4802-95bd-4f2514ecf728" providerId="ADAL" clId="{581AB486-8240-41E2-9A20-F291DBEB7C99}" dt="2025-01-21T00:03:47.523" v="1574" actId="20577"/>
          <ac:spMkLst>
            <pc:docMk/>
            <pc:sldMk cId="0" sldId="264"/>
            <ac:spMk id="14339" creationId="{72631C19-EBC5-471D-7B33-3E076B520E95}"/>
          </ac:spMkLst>
        </pc:spChg>
        <pc:spChg chg="mod">
          <ac:chgData name="Adrian Armstrong" userId="c482e835-026f-4802-95bd-4f2514ecf728" providerId="ADAL" clId="{581AB486-8240-41E2-9A20-F291DBEB7C99}" dt="2025-01-20T23:51:59.781" v="1561" actId="2711"/>
          <ac:spMkLst>
            <pc:docMk/>
            <pc:sldMk cId="0" sldId="264"/>
            <ac:spMk id="16386" creationId="{11FB1CCF-C0B6-4C0E-B2EB-1C0846A89A10}"/>
          </ac:spMkLst>
        </pc:spChg>
      </pc:sldChg>
      <pc:sldChg chg="modSp mod">
        <pc:chgData name="Adrian Armstrong" userId="c482e835-026f-4802-95bd-4f2514ecf728" providerId="ADAL" clId="{581AB486-8240-41E2-9A20-F291DBEB7C99}" dt="2025-01-20T23:42:20.994" v="1511" actId="2711"/>
        <pc:sldMkLst>
          <pc:docMk/>
          <pc:sldMk cId="0" sldId="265"/>
        </pc:sldMkLst>
        <pc:spChg chg="mod">
          <ac:chgData name="Adrian Armstrong" userId="c482e835-026f-4802-95bd-4f2514ecf728" providerId="ADAL" clId="{581AB486-8240-41E2-9A20-F291DBEB7C99}" dt="2025-01-20T23:42:11.757" v="1509" actId="2711"/>
          <ac:spMkLst>
            <pc:docMk/>
            <pc:sldMk cId="0" sldId="265"/>
            <ac:spMk id="13314" creationId="{2B6C56E0-84DC-6AA1-CF11-1C8C452B365E}"/>
          </ac:spMkLst>
        </pc:spChg>
        <pc:spChg chg="mod">
          <ac:chgData name="Adrian Armstrong" userId="c482e835-026f-4802-95bd-4f2514ecf728" providerId="ADAL" clId="{581AB486-8240-41E2-9A20-F291DBEB7C99}" dt="2025-01-20T23:42:20.994" v="1511" actId="2711"/>
          <ac:spMkLst>
            <pc:docMk/>
            <pc:sldMk cId="0" sldId="265"/>
            <ac:spMk id="15363" creationId="{D9DAE80F-7151-5153-2075-CE4F6A4607B2}"/>
          </ac:spMkLst>
        </pc:spChg>
      </pc:sldChg>
      <pc:sldChg chg="modSp mod modAnim">
        <pc:chgData name="Adrian Armstrong" userId="c482e835-026f-4802-95bd-4f2514ecf728" providerId="ADAL" clId="{581AB486-8240-41E2-9A20-F291DBEB7C99}" dt="2025-01-20T19:16:53.425" v="1307" actId="14100"/>
        <pc:sldMkLst>
          <pc:docMk/>
          <pc:sldMk cId="0" sldId="266"/>
        </pc:sldMkLst>
        <pc:spChg chg="mod">
          <ac:chgData name="Adrian Armstrong" userId="c482e835-026f-4802-95bd-4f2514ecf728" providerId="ADAL" clId="{581AB486-8240-41E2-9A20-F291DBEB7C99}" dt="2025-01-20T18:59:14.406" v="1169" actId="20577"/>
          <ac:spMkLst>
            <pc:docMk/>
            <pc:sldMk cId="0" sldId="266"/>
            <ac:spMk id="8194" creationId="{A2B3BB3B-3BE3-195A-4556-ECF6A468F38B}"/>
          </ac:spMkLst>
        </pc:spChg>
        <pc:spChg chg="mod">
          <ac:chgData name="Adrian Armstrong" userId="c482e835-026f-4802-95bd-4f2514ecf728" providerId="ADAL" clId="{581AB486-8240-41E2-9A20-F291DBEB7C99}" dt="2025-01-20T19:16:53.425" v="1307" actId="14100"/>
          <ac:spMkLst>
            <pc:docMk/>
            <pc:sldMk cId="0" sldId="266"/>
            <ac:spMk id="16387" creationId="{54B7C864-2EDB-4A38-65EA-E64CDA29EBE5}"/>
          </ac:spMkLst>
        </pc:spChg>
      </pc:sldChg>
      <pc:sldChg chg="modSp mod">
        <pc:chgData name="Adrian Armstrong" userId="c482e835-026f-4802-95bd-4f2514ecf728" providerId="ADAL" clId="{581AB486-8240-41E2-9A20-F291DBEB7C99}" dt="2025-01-20T23:36:19.507" v="1492" actId="14100"/>
        <pc:sldMkLst>
          <pc:docMk/>
          <pc:sldMk cId="0" sldId="267"/>
        </pc:sldMkLst>
        <pc:spChg chg="mod">
          <ac:chgData name="Adrian Armstrong" userId="c482e835-026f-4802-95bd-4f2514ecf728" providerId="ADAL" clId="{581AB486-8240-41E2-9A20-F291DBEB7C99}" dt="2025-01-20T23:32:46.836" v="1486" actId="2711"/>
          <ac:spMkLst>
            <pc:docMk/>
            <pc:sldMk cId="0" sldId="267"/>
            <ac:spMk id="10242" creationId="{BEA98536-6565-7F7A-C6E0-04321F0DF299}"/>
          </ac:spMkLst>
        </pc:spChg>
        <pc:spChg chg="mod">
          <ac:chgData name="Adrian Armstrong" userId="c482e835-026f-4802-95bd-4f2514ecf728" providerId="ADAL" clId="{581AB486-8240-41E2-9A20-F291DBEB7C99}" dt="2025-01-20T23:36:19.507" v="1492" actId="14100"/>
          <ac:spMkLst>
            <pc:docMk/>
            <pc:sldMk cId="0" sldId="267"/>
            <ac:spMk id="17411" creationId="{A821413F-689A-8046-A8CB-F5C0C7031930}"/>
          </ac:spMkLst>
        </pc:spChg>
      </pc:sldChg>
      <pc:sldChg chg="modSp mod">
        <pc:chgData name="Adrian Armstrong" userId="c482e835-026f-4802-95bd-4f2514ecf728" providerId="ADAL" clId="{581AB486-8240-41E2-9A20-F291DBEB7C99}" dt="2025-01-20T23:39:08.219" v="1506" actId="2711"/>
        <pc:sldMkLst>
          <pc:docMk/>
          <pc:sldMk cId="0" sldId="268"/>
        </pc:sldMkLst>
        <pc:spChg chg="mod">
          <ac:chgData name="Adrian Armstrong" userId="c482e835-026f-4802-95bd-4f2514ecf728" providerId="ADAL" clId="{581AB486-8240-41E2-9A20-F291DBEB7C99}" dt="2025-01-20T23:38:55.802" v="1504" actId="113"/>
          <ac:spMkLst>
            <pc:docMk/>
            <pc:sldMk cId="0" sldId="268"/>
            <ac:spMk id="12290" creationId="{69829C56-8B3F-807D-CB33-DEBD5529F851}"/>
          </ac:spMkLst>
        </pc:spChg>
        <pc:spChg chg="mod">
          <ac:chgData name="Adrian Armstrong" userId="c482e835-026f-4802-95bd-4f2514ecf728" providerId="ADAL" clId="{581AB486-8240-41E2-9A20-F291DBEB7C99}" dt="2025-01-20T23:39:08.219" v="1506" actId="2711"/>
          <ac:spMkLst>
            <pc:docMk/>
            <pc:sldMk cId="0" sldId="268"/>
            <ac:spMk id="18435" creationId="{5C957E27-74A3-0532-A0BA-03EB8A026CDD}"/>
          </ac:spMkLst>
        </pc:spChg>
      </pc:sldChg>
      <pc:sldChg chg="modSp mod">
        <pc:chgData name="Adrian Armstrong" userId="c482e835-026f-4802-95bd-4f2514ecf728" providerId="ADAL" clId="{581AB486-8240-41E2-9A20-F291DBEB7C99}" dt="2025-01-21T00:03:03.070" v="1567" actId="20577"/>
        <pc:sldMkLst>
          <pc:docMk/>
          <pc:sldMk cId="0" sldId="269"/>
        </pc:sldMkLst>
        <pc:spChg chg="mod">
          <ac:chgData name="Adrian Armstrong" userId="c482e835-026f-4802-95bd-4f2514ecf728" providerId="ADAL" clId="{581AB486-8240-41E2-9A20-F291DBEB7C99}" dt="2025-01-20T23:42:49.489" v="1514" actId="2711"/>
          <ac:spMkLst>
            <pc:docMk/>
            <pc:sldMk cId="0" sldId="269"/>
            <ac:spMk id="14338" creationId="{5C9909B1-77CE-A44B-16B1-D619D32A90EE}"/>
          </ac:spMkLst>
        </pc:spChg>
        <pc:spChg chg="mod">
          <ac:chgData name="Adrian Armstrong" userId="c482e835-026f-4802-95bd-4f2514ecf728" providerId="ADAL" clId="{581AB486-8240-41E2-9A20-F291DBEB7C99}" dt="2025-01-21T00:03:03.070" v="1567" actId="20577"/>
          <ac:spMkLst>
            <pc:docMk/>
            <pc:sldMk cId="0" sldId="269"/>
            <ac:spMk id="19459" creationId="{8AE8A3F4-E12C-E412-2E6A-5A08E75D0EC8}"/>
          </ac:spMkLst>
        </pc:spChg>
      </pc:sldChg>
      <pc:sldChg chg="modSp mod">
        <pc:chgData name="Adrian Armstrong" userId="c482e835-026f-4802-95bd-4f2514ecf728" providerId="ADAL" clId="{581AB486-8240-41E2-9A20-F291DBEB7C99}" dt="2025-01-21T00:03:33.733" v="1572" actId="20577"/>
        <pc:sldMkLst>
          <pc:docMk/>
          <pc:sldMk cId="0" sldId="270"/>
        </pc:sldMkLst>
        <pc:spChg chg="mod">
          <ac:chgData name="Adrian Armstrong" userId="c482e835-026f-4802-95bd-4f2514ecf728" providerId="ADAL" clId="{581AB486-8240-41E2-9A20-F291DBEB7C99}" dt="2025-01-20T23:48:34.515" v="1532" actId="2711"/>
          <ac:spMkLst>
            <pc:docMk/>
            <pc:sldMk cId="0" sldId="270"/>
            <ac:spMk id="15362" creationId="{9F32D3ED-6359-51BD-B3DF-24BD2F360FCB}"/>
          </ac:spMkLst>
        </pc:spChg>
        <pc:spChg chg="mod">
          <ac:chgData name="Adrian Armstrong" userId="c482e835-026f-4802-95bd-4f2514ecf728" providerId="ADAL" clId="{581AB486-8240-41E2-9A20-F291DBEB7C99}" dt="2025-01-21T00:03:33.733" v="1572" actId="20577"/>
          <ac:spMkLst>
            <pc:docMk/>
            <pc:sldMk cId="0" sldId="270"/>
            <ac:spMk id="20483" creationId="{200847C1-14B1-E3E8-4192-5759AB05009B}"/>
          </ac:spMkLst>
        </pc:spChg>
      </pc:sldChg>
      <pc:sldChg chg="modSp add mod">
        <pc:chgData name="Adrian Armstrong" userId="c482e835-026f-4802-95bd-4f2514ecf728" providerId="ADAL" clId="{581AB486-8240-41E2-9A20-F291DBEB7C99}" dt="2025-01-20T17:51:44.270" v="3" actId="6549"/>
        <pc:sldMkLst>
          <pc:docMk/>
          <pc:sldMk cId="0" sldId="271"/>
        </pc:sldMkLst>
        <pc:spChg chg="mod">
          <ac:chgData name="Adrian Armstrong" userId="c482e835-026f-4802-95bd-4f2514ecf728" providerId="ADAL" clId="{581AB486-8240-41E2-9A20-F291DBEB7C99}" dt="2025-01-20T17:51:44.270" v="3" actId="6549"/>
          <ac:spMkLst>
            <pc:docMk/>
            <pc:sldMk cId="0" sldId="271"/>
            <ac:spMk id="2051" creationId="{C1EEB838-B8EF-5E96-8B9C-6D890213D08E}"/>
          </ac:spMkLst>
        </pc:spChg>
      </pc:sldChg>
      <pc:sldChg chg="modSp add mod modAnim">
        <pc:chgData name="Adrian Armstrong" userId="c482e835-026f-4802-95bd-4f2514ecf728" providerId="ADAL" clId="{581AB486-8240-41E2-9A20-F291DBEB7C99}" dt="2025-01-20T18:31:22.285" v="692" actId="14100"/>
        <pc:sldMkLst>
          <pc:docMk/>
          <pc:sldMk cId="3709514563" sldId="272"/>
        </pc:sldMkLst>
        <pc:spChg chg="mod">
          <ac:chgData name="Adrian Armstrong" userId="c482e835-026f-4802-95bd-4f2514ecf728" providerId="ADAL" clId="{581AB486-8240-41E2-9A20-F291DBEB7C99}" dt="2025-01-20T18:10:45.871" v="82" actId="20577"/>
          <ac:spMkLst>
            <pc:docMk/>
            <pc:sldMk cId="3709514563" sldId="272"/>
            <ac:spMk id="5122" creationId="{EC3B8C84-0129-EEDC-C926-15421A3356FF}"/>
          </ac:spMkLst>
        </pc:spChg>
        <pc:spChg chg="mod">
          <ac:chgData name="Adrian Armstrong" userId="c482e835-026f-4802-95bd-4f2514ecf728" providerId="ADAL" clId="{581AB486-8240-41E2-9A20-F291DBEB7C99}" dt="2025-01-20T18:31:22.285" v="692" actId="14100"/>
          <ac:spMkLst>
            <pc:docMk/>
            <pc:sldMk cId="3709514563" sldId="272"/>
            <ac:spMk id="9219" creationId="{0D534DD1-B243-3724-BCC4-67C31E2CE680}"/>
          </ac:spMkLst>
        </pc:spChg>
      </pc:sldChg>
      <pc:sldChg chg="modSp add modAnim">
        <pc:chgData name="Adrian Armstrong" userId="c482e835-026f-4802-95bd-4f2514ecf728" providerId="ADAL" clId="{581AB486-8240-41E2-9A20-F291DBEB7C99}" dt="2025-01-20T18:58:31.237" v="1156" actId="20577"/>
        <pc:sldMkLst>
          <pc:docMk/>
          <pc:sldMk cId="1135383115" sldId="273"/>
        </pc:sldMkLst>
        <pc:spChg chg="mod">
          <ac:chgData name="Adrian Armstrong" userId="c482e835-026f-4802-95bd-4f2514ecf728" providerId="ADAL" clId="{581AB486-8240-41E2-9A20-F291DBEB7C99}" dt="2025-01-20T18:58:31.237" v="1156" actId="20577"/>
          <ac:spMkLst>
            <pc:docMk/>
            <pc:sldMk cId="1135383115" sldId="273"/>
            <ac:spMk id="7170" creationId="{328710E8-2034-017A-8F3D-085E118AD086}"/>
          </ac:spMkLst>
        </pc:spChg>
        <pc:spChg chg="mod">
          <ac:chgData name="Adrian Armstrong" userId="c482e835-026f-4802-95bd-4f2514ecf728" providerId="ADAL" clId="{581AB486-8240-41E2-9A20-F291DBEB7C99}" dt="2025-01-20T18:57:32.837" v="1153" actId="6549"/>
          <ac:spMkLst>
            <pc:docMk/>
            <pc:sldMk cId="1135383115" sldId="273"/>
            <ac:spMk id="10243" creationId="{AC00429C-4D84-15A4-1EA6-20C8F799EA3B}"/>
          </ac:spMkLst>
        </pc:spChg>
      </pc:sldChg>
      <pc:sldChg chg="modSp add modAnim">
        <pc:chgData name="Adrian Armstrong" userId="c482e835-026f-4802-95bd-4f2514ecf728" providerId="ADAL" clId="{581AB486-8240-41E2-9A20-F291DBEB7C99}" dt="2025-01-20T23:10:13.095" v="1447" actId="403"/>
        <pc:sldMkLst>
          <pc:docMk/>
          <pc:sldMk cId="197593846" sldId="274"/>
        </pc:sldMkLst>
        <pc:spChg chg="mod">
          <ac:chgData name="Adrian Armstrong" userId="c482e835-026f-4802-95bd-4f2514ecf728" providerId="ADAL" clId="{581AB486-8240-41E2-9A20-F291DBEB7C99}" dt="2025-01-20T19:17:37.130" v="1317" actId="14100"/>
          <ac:spMkLst>
            <pc:docMk/>
            <pc:sldMk cId="197593846" sldId="274"/>
            <ac:spMk id="8194" creationId="{D40D3354-4D1F-7AB1-F6FD-8AD56AF1EF82}"/>
          </ac:spMkLst>
        </pc:spChg>
        <pc:spChg chg="mod">
          <ac:chgData name="Adrian Armstrong" userId="c482e835-026f-4802-95bd-4f2514ecf728" providerId="ADAL" clId="{581AB486-8240-41E2-9A20-F291DBEB7C99}" dt="2025-01-20T23:10:13.095" v="1447" actId="403"/>
          <ac:spMkLst>
            <pc:docMk/>
            <pc:sldMk cId="197593846" sldId="274"/>
            <ac:spMk id="16387" creationId="{B3E7A97E-6336-6A7B-F53F-3A8DF0B8A61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noProof="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2" name="Rectangle 4">
            <a:extLst>
              <a:ext uri="{FF2B5EF4-FFF2-40B4-BE49-F238E27FC236}">
                <a16:creationId xmlns:a16="http://schemas.microsoft.com/office/drawing/2014/main" id="{2DE8E86C-97CB-6C06-ABCF-6C88A8761F6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93EEEE1-DCB9-C861-58C6-73FC490C7C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391DBD-A824-9032-50B6-56884473F39D}"/>
              </a:ext>
            </a:extLst>
          </p:cNvPr>
          <p:cNvSpPr>
            <a:spLocks noGrp="1" noChangeArrowheads="1"/>
          </p:cNvSpPr>
          <p:nvPr>
            <p:ph type="sldNum" sz="quarter" idx="12"/>
          </p:nvPr>
        </p:nvSpPr>
        <p:spPr>
          <a:ln/>
        </p:spPr>
        <p:txBody>
          <a:bodyPr/>
          <a:lstStyle>
            <a:lvl1pPr>
              <a:defRPr/>
            </a:lvl1pPr>
          </a:lstStyle>
          <a:p>
            <a:fld id="{729C1F89-0CC8-4A52-9120-B3946A69E227}" type="slidenum">
              <a:rPr lang="en-US" altLang="en-US"/>
              <a:pPr/>
              <a:t>‹#›</a:t>
            </a:fld>
            <a:endParaRPr lang="en-US" altLang="en-US"/>
          </a:p>
        </p:txBody>
      </p:sp>
    </p:spTree>
    <p:extLst>
      <p:ext uri="{BB962C8B-B14F-4D97-AF65-F5344CB8AC3E}">
        <p14:creationId xmlns:p14="http://schemas.microsoft.com/office/powerpoint/2010/main" val="16244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75F2F04-1E73-B24C-FA19-82D0613CB3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AA499A-26F6-22F8-42CA-8DE5631F3D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158F20-4642-6772-E10B-892B5A983F34}"/>
              </a:ext>
            </a:extLst>
          </p:cNvPr>
          <p:cNvSpPr>
            <a:spLocks noGrp="1" noChangeArrowheads="1"/>
          </p:cNvSpPr>
          <p:nvPr>
            <p:ph type="sldNum" sz="quarter" idx="12"/>
          </p:nvPr>
        </p:nvSpPr>
        <p:spPr>
          <a:ln/>
        </p:spPr>
        <p:txBody>
          <a:bodyPr/>
          <a:lstStyle>
            <a:lvl1pPr>
              <a:defRPr/>
            </a:lvl1pPr>
          </a:lstStyle>
          <a:p>
            <a:fld id="{1EA00F96-94B9-4E22-9002-3A39185A756E}" type="slidenum">
              <a:rPr lang="en-US" altLang="en-US"/>
              <a:pPr/>
              <a:t>‹#›</a:t>
            </a:fld>
            <a:endParaRPr lang="en-US" altLang="en-US"/>
          </a:p>
        </p:txBody>
      </p:sp>
    </p:spTree>
    <p:extLst>
      <p:ext uri="{BB962C8B-B14F-4D97-AF65-F5344CB8AC3E}">
        <p14:creationId xmlns:p14="http://schemas.microsoft.com/office/powerpoint/2010/main" val="156063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40351B6-E7A3-2852-A896-533301DD0C7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3687C27-E519-B608-2B32-DFCDEDA564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401C3F-8F15-2D64-530D-09E4C1FB941C}"/>
              </a:ext>
            </a:extLst>
          </p:cNvPr>
          <p:cNvSpPr>
            <a:spLocks noGrp="1" noChangeArrowheads="1"/>
          </p:cNvSpPr>
          <p:nvPr>
            <p:ph type="sldNum" sz="quarter" idx="12"/>
          </p:nvPr>
        </p:nvSpPr>
        <p:spPr>
          <a:ln/>
        </p:spPr>
        <p:txBody>
          <a:bodyPr/>
          <a:lstStyle>
            <a:lvl1pPr>
              <a:defRPr/>
            </a:lvl1pPr>
          </a:lstStyle>
          <a:p>
            <a:fld id="{167DED0C-2E37-4690-81E3-00EB51FD6945}" type="slidenum">
              <a:rPr lang="en-US" altLang="en-US"/>
              <a:pPr/>
              <a:t>‹#›</a:t>
            </a:fld>
            <a:endParaRPr lang="en-US" altLang="en-US"/>
          </a:p>
        </p:txBody>
      </p:sp>
    </p:spTree>
    <p:extLst>
      <p:ext uri="{BB962C8B-B14F-4D97-AF65-F5344CB8AC3E}">
        <p14:creationId xmlns:p14="http://schemas.microsoft.com/office/powerpoint/2010/main" val="388051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2C3090A-A6D9-7287-1D38-FCEE8B6CE9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01E5A33-1EEA-78B6-7949-E525950895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B220E4-D5E2-E900-AE61-C179C9B91049}"/>
              </a:ext>
            </a:extLst>
          </p:cNvPr>
          <p:cNvSpPr>
            <a:spLocks noGrp="1" noChangeArrowheads="1"/>
          </p:cNvSpPr>
          <p:nvPr>
            <p:ph type="sldNum" sz="quarter" idx="12"/>
          </p:nvPr>
        </p:nvSpPr>
        <p:spPr>
          <a:ln/>
        </p:spPr>
        <p:txBody>
          <a:bodyPr/>
          <a:lstStyle>
            <a:lvl1pPr>
              <a:defRPr/>
            </a:lvl1pPr>
          </a:lstStyle>
          <a:p>
            <a:fld id="{F40F4C3C-AE76-4B9D-864B-A178BD758AB4}" type="slidenum">
              <a:rPr lang="en-US" altLang="en-US"/>
              <a:pPr/>
              <a:t>‹#›</a:t>
            </a:fld>
            <a:endParaRPr lang="en-US" altLang="en-US"/>
          </a:p>
        </p:txBody>
      </p:sp>
    </p:spTree>
    <p:extLst>
      <p:ext uri="{BB962C8B-B14F-4D97-AF65-F5344CB8AC3E}">
        <p14:creationId xmlns:p14="http://schemas.microsoft.com/office/powerpoint/2010/main" val="33459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4CF2ABB-823D-44A4-5687-E73593054D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66FA2D-3FF9-1F0F-CB39-B5AF1CF200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FF1A9C-B74E-9630-7543-879A2B069D1E}"/>
              </a:ext>
            </a:extLst>
          </p:cNvPr>
          <p:cNvSpPr>
            <a:spLocks noGrp="1" noChangeArrowheads="1"/>
          </p:cNvSpPr>
          <p:nvPr>
            <p:ph type="sldNum" sz="quarter" idx="12"/>
          </p:nvPr>
        </p:nvSpPr>
        <p:spPr>
          <a:ln/>
        </p:spPr>
        <p:txBody>
          <a:bodyPr/>
          <a:lstStyle>
            <a:lvl1pPr>
              <a:defRPr/>
            </a:lvl1pPr>
          </a:lstStyle>
          <a:p>
            <a:fld id="{D3E10785-C539-4630-BF55-C02653D91CA0}" type="slidenum">
              <a:rPr lang="en-US" altLang="en-US"/>
              <a:pPr/>
              <a:t>‹#›</a:t>
            </a:fld>
            <a:endParaRPr lang="en-US" altLang="en-US"/>
          </a:p>
        </p:txBody>
      </p:sp>
    </p:spTree>
    <p:extLst>
      <p:ext uri="{BB962C8B-B14F-4D97-AF65-F5344CB8AC3E}">
        <p14:creationId xmlns:p14="http://schemas.microsoft.com/office/powerpoint/2010/main" val="241366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A1D2A94C-F609-0CB2-D4F0-7DA46E02B1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8066693-EDB9-2560-4AF9-A01F83DE64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FF9D28B-8C40-A8B8-823E-E72C288209C4}"/>
              </a:ext>
            </a:extLst>
          </p:cNvPr>
          <p:cNvSpPr>
            <a:spLocks noGrp="1" noChangeArrowheads="1"/>
          </p:cNvSpPr>
          <p:nvPr>
            <p:ph type="sldNum" sz="quarter" idx="12"/>
          </p:nvPr>
        </p:nvSpPr>
        <p:spPr>
          <a:ln/>
        </p:spPr>
        <p:txBody>
          <a:bodyPr/>
          <a:lstStyle>
            <a:lvl1pPr>
              <a:defRPr/>
            </a:lvl1pPr>
          </a:lstStyle>
          <a:p>
            <a:fld id="{68B20931-A96E-40C0-B767-94E846E4EC92}" type="slidenum">
              <a:rPr lang="en-US" altLang="en-US"/>
              <a:pPr/>
              <a:t>‹#›</a:t>
            </a:fld>
            <a:endParaRPr lang="en-US" altLang="en-US"/>
          </a:p>
        </p:txBody>
      </p:sp>
    </p:spTree>
    <p:extLst>
      <p:ext uri="{BB962C8B-B14F-4D97-AF65-F5344CB8AC3E}">
        <p14:creationId xmlns:p14="http://schemas.microsoft.com/office/powerpoint/2010/main" val="3183756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2A653BF-A15A-22AE-66C8-5C54230276E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A8834B8-41FE-1107-32D2-8D117F7C4E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A370C75-7CF8-55C3-5836-5B3B27C7E9D1}"/>
              </a:ext>
            </a:extLst>
          </p:cNvPr>
          <p:cNvSpPr>
            <a:spLocks noGrp="1" noChangeArrowheads="1"/>
          </p:cNvSpPr>
          <p:nvPr>
            <p:ph type="sldNum" sz="quarter" idx="12"/>
          </p:nvPr>
        </p:nvSpPr>
        <p:spPr>
          <a:ln/>
        </p:spPr>
        <p:txBody>
          <a:bodyPr/>
          <a:lstStyle>
            <a:lvl1pPr>
              <a:defRPr/>
            </a:lvl1pPr>
          </a:lstStyle>
          <a:p>
            <a:fld id="{3E985156-DFAA-4B2D-8D8C-3F427616483E}" type="slidenum">
              <a:rPr lang="en-US" altLang="en-US"/>
              <a:pPr/>
              <a:t>‹#›</a:t>
            </a:fld>
            <a:endParaRPr lang="en-US" altLang="en-US"/>
          </a:p>
        </p:txBody>
      </p:sp>
    </p:spTree>
    <p:extLst>
      <p:ext uri="{BB962C8B-B14F-4D97-AF65-F5344CB8AC3E}">
        <p14:creationId xmlns:p14="http://schemas.microsoft.com/office/powerpoint/2010/main" val="419955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31CC9875-4EFC-4E76-60EE-A494A6D03BA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8E7F63F-CF0F-5AFF-BBDB-EE1CFF92F7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871F56F-FA3C-5A89-96C5-BE3CB00FD722}"/>
              </a:ext>
            </a:extLst>
          </p:cNvPr>
          <p:cNvSpPr>
            <a:spLocks noGrp="1" noChangeArrowheads="1"/>
          </p:cNvSpPr>
          <p:nvPr>
            <p:ph type="sldNum" sz="quarter" idx="12"/>
          </p:nvPr>
        </p:nvSpPr>
        <p:spPr>
          <a:ln/>
        </p:spPr>
        <p:txBody>
          <a:bodyPr/>
          <a:lstStyle>
            <a:lvl1pPr>
              <a:defRPr/>
            </a:lvl1pPr>
          </a:lstStyle>
          <a:p>
            <a:fld id="{5A40B769-D3FF-4D6E-A97D-1027F1D8B4B7}" type="slidenum">
              <a:rPr lang="en-US" altLang="en-US"/>
              <a:pPr/>
              <a:t>‹#›</a:t>
            </a:fld>
            <a:endParaRPr lang="en-US" altLang="en-US"/>
          </a:p>
        </p:txBody>
      </p:sp>
    </p:spTree>
    <p:extLst>
      <p:ext uri="{BB962C8B-B14F-4D97-AF65-F5344CB8AC3E}">
        <p14:creationId xmlns:p14="http://schemas.microsoft.com/office/powerpoint/2010/main" val="2202913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094BBDD-4145-06F7-B113-CBCA44F5372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2CFFAA3-A6C3-321B-C51D-53689F9231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487180D-0534-111C-BCB4-9672E58244A8}"/>
              </a:ext>
            </a:extLst>
          </p:cNvPr>
          <p:cNvSpPr>
            <a:spLocks noGrp="1" noChangeArrowheads="1"/>
          </p:cNvSpPr>
          <p:nvPr>
            <p:ph type="sldNum" sz="quarter" idx="12"/>
          </p:nvPr>
        </p:nvSpPr>
        <p:spPr>
          <a:ln/>
        </p:spPr>
        <p:txBody>
          <a:bodyPr/>
          <a:lstStyle>
            <a:lvl1pPr>
              <a:defRPr/>
            </a:lvl1pPr>
          </a:lstStyle>
          <a:p>
            <a:fld id="{7A3D766A-B187-4535-9F58-79301F01BE09}" type="slidenum">
              <a:rPr lang="en-US" altLang="en-US"/>
              <a:pPr/>
              <a:t>‹#›</a:t>
            </a:fld>
            <a:endParaRPr lang="en-US" altLang="en-US"/>
          </a:p>
        </p:txBody>
      </p:sp>
    </p:spTree>
    <p:extLst>
      <p:ext uri="{BB962C8B-B14F-4D97-AF65-F5344CB8AC3E}">
        <p14:creationId xmlns:p14="http://schemas.microsoft.com/office/powerpoint/2010/main" val="165259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A771AB1-264B-1B74-F891-57B16BE17C8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9294361-4E21-7788-A429-73653E355C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0568AF3-81DE-4BBD-7A66-CE2F2876FA75}"/>
              </a:ext>
            </a:extLst>
          </p:cNvPr>
          <p:cNvSpPr>
            <a:spLocks noGrp="1" noChangeArrowheads="1"/>
          </p:cNvSpPr>
          <p:nvPr>
            <p:ph type="sldNum" sz="quarter" idx="12"/>
          </p:nvPr>
        </p:nvSpPr>
        <p:spPr>
          <a:ln/>
        </p:spPr>
        <p:txBody>
          <a:bodyPr/>
          <a:lstStyle>
            <a:lvl1pPr>
              <a:defRPr/>
            </a:lvl1pPr>
          </a:lstStyle>
          <a:p>
            <a:fld id="{1098DF23-FD74-4741-A0A8-530CD0DC00CA}" type="slidenum">
              <a:rPr lang="en-US" altLang="en-US"/>
              <a:pPr/>
              <a:t>‹#›</a:t>
            </a:fld>
            <a:endParaRPr lang="en-US" altLang="en-US"/>
          </a:p>
        </p:txBody>
      </p:sp>
    </p:spTree>
    <p:extLst>
      <p:ext uri="{BB962C8B-B14F-4D97-AF65-F5344CB8AC3E}">
        <p14:creationId xmlns:p14="http://schemas.microsoft.com/office/powerpoint/2010/main" val="80151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799695B-897C-10F3-4829-41B476F103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71DD8C-4FCC-3E64-808B-7CD4FCC1B0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A33DF68-87B7-9E26-1A48-DE765FE24FB4}"/>
              </a:ext>
            </a:extLst>
          </p:cNvPr>
          <p:cNvSpPr>
            <a:spLocks noGrp="1" noChangeArrowheads="1"/>
          </p:cNvSpPr>
          <p:nvPr>
            <p:ph type="sldNum" sz="quarter" idx="12"/>
          </p:nvPr>
        </p:nvSpPr>
        <p:spPr>
          <a:ln/>
        </p:spPr>
        <p:txBody>
          <a:bodyPr/>
          <a:lstStyle>
            <a:lvl1pPr>
              <a:defRPr/>
            </a:lvl1pPr>
          </a:lstStyle>
          <a:p>
            <a:fld id="{64B694F2-EDA4-4E62-A5F1-7F08742F4CF7}" type="slidenum">
              <a:rPr lang="en-US" altLang="en-US"/>
              <a:pPr/>
              <a:t>‹#›</a:t>
            </a:fld>
            <a:endParaRPr lang="en-US" altLang="en-US"/>
          </a:p>
        </p:txBody>
      </p:sp>
    </p:spTree>
    <p:extLst>
      <p:ext uri="{BB962C8B-B14F-4D97-AF65-F5344CB8AC3E}">
        <p14:creationId xmlns:p14="http://schemas.microsoft.com/office/powerpoint/2010/main" val="4293605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5A7CEEA-CF59-3551-3F21-B58B35C1AB8E}"/>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a:extLst>
              <a:ext uri="{FF2B5EF4-FFF2-40B4-BE49-F238E27FC236}">
                <a16:creationId xmlns:a16="http://schemas.microsoft.com/office/drawing/2014/main" id="{FD4A793D-BF0E-9E4C-E94C-83ECC9031634}"/>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a:extLst>
              <a:ext uri="{FF2B5EF4-FFF2-40B4-BE49-F238E27FC236}">
                <a16:creationId xmlns:a16="http://schemas.microsoft.com/office/drawing/2014/main" id="{79296E02-91DB-3A14-5E01-DD1DE61772C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1" name="Rectangle 5">
            <a:extLst>
              <a:ext uri="{FF2B5EF4-FFF2-40B4-BE49-F238E27FC236}">
                <a16:creationId xmlns:a16="http://schemas.microsoft.com/office/drawing/2014/main" id="{81A099BD-4C4D-7467-FFA5-64E81DD5D50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2" name="Rectangle 6">
            <a:extLst>
              <a:ext uri="{FF2B5EF4-FFF2-40B4-BE49-F238E27FC236}">
                <a16:creationId xmlns:a16="http://schemas.microsoft.com/office/drawing/2014/main" id="{28B10C1C-039A-1FBC-A696-7BC0E4ED9A1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4AE09228-9F23-41E1-AE40-7DD30FC7A5F3}"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E3B58AE-3373-ADCD-5325-12351DF2ABFB}"/>
              </a:ext>
            </a:extLst>
          </p:cNvPr>
          <p:cNvSpPr>
            <a:spLocks noGrp="1" noChangeArrowheads="1"/>
          </p:cNvSpPr>
          <p:nvPr>
            <p:ph type="ctrTitle"/>
          </p:nvPr>
        </p:nvSpPr>
        <p:spPr>
          <a:xfrm>
            <a:off x="685800" y="908720"/>
            <a:ext cx="7772400" cy="1008112"/>
          </a:xfrm>
        </p:spPr>
        <p:txBody>
          <a:bodyPr/>
          <a:lstStyle/>
          <a:p>
            <a:pPr eaLnBrk="1" hangingPunct="1"/>
            <a:r>
              <a:rPr lang="en-GB" altLang="en-US" b="1" dirty="0">
                <a:solidFill>
                  <a:srgbClr val="000000"/>
                </a:solidFill>
                <a:effectLst/>
                <a:latin typeface="Source Sans Pro" panose="020B0503030403020204" pitchFamily="34" charset="0"/>
                <a:ea typeface="Source Sans Pro" panose="020B0503030403020204" pitchFamily="34" charset="0"/>
              </a:rPr>
              <a:t>COM507 European Tragedy</a:t>
            </a:r>
            <a:endParaRPr lang="en-US" altLang="en-US" b="1" dirty="0">
              <a:solidFill>
                <a:srgbClr val="000000"/>
              </a:solidFill>
              <a:effectLst/>
              <a:latin typeface="Source Sans Pro" panose="020B0503030403020204" pitchFamily="34" charset="0"/>
              <a:ea typeface="Source Sans Pro" panose="020B0503030403020204" pitchFamily="34" charset="0"/>
            </a:endParaRPr>
          </a:p>
        </p:txBody>
      </p:sp>
      <p:sp>
        <p:nvSpPr>
          <p:cNvPr id="2051" name="Rectangle 3">
            <a:extLst>
              <a:ext uri="{FF2B5EF4-FFF2-40B4-BE49-F238E27FC236}">
                <a16:creationId xmlns:a16="http://schemas.microsoft.com/office/drawing/2014/main" id="{C1EEB838-B8EF-5E96-8B9C-6D890213D08E}"/>
              </a:ext>
            </a:extLst>
          </p:cNvPr>
          <p:cNvSpPr>
            <a:spLocks noGrp="1" noChangeArrowheads="1"/>
          </p:cNvSpPr>
          <p:nvPr>
            <p:ph type="subTitle" idx="1"/>
          </p:nvPr>
        </p:nvSpPr>
        <p:spPr>
          <a:xfrm>
            <a:off x="685800" y="2348880"/>
            <a:ext cx="7772400" cy="2327895"/>
          </a:xfrm>
        </p:spPr>
        <p:txBody>
          <a:bodyPr/>
          <a:lstStyle/>
          <a:p>
            <a:pPr eaLnBrk="1" hangingPunct="1"/>
            <a:r>
              <a:rPr lang="en-GB" altLang="en-US" b="1" dirty="0">
                <a:solidFill>
                  <a:srgbClr val="000000"/>
                </a:solidFill>
                <a:effectLst/>
                <a:latin typeface="Source Sans Pro" panose="020B0503030403020204" pitchFamily="34" charset="0"/>
                <a:ea typeface="Source Sans Pro" panose="020B0503030403020204" pitchFamily="34" charset="0"/>
              </a:rPr>
              <a:t>Week 3: Sophocles, </a:t>
            </a:r>
            <a:r>
              <a:rPr lang="en-GB" altLang="en-US" b="1" i="1" dirty="0">
                <a:solidFill>
                  <a:srgbClr val="000000"/>
                </a:solidFill>
                <a:effectLst/>
                <a:latin typeface="Source Sans Pro" panose="020B0503030403020204" pitchFamily="34" charset="0"/>
                <a:ea typeface="Source Sans Pro" panose="020B0503030403020204" pitchFamily="34" charset="0"/>
              </a:rPr>
              <a:t>Antigone</a:t>
            </a:r>
            <a:endParaRPr lang="en-GB" altLang="en-US" b="1" dirty="0">
              <a:solidFill>
                <a:srgbClr val="000000"/>
              </a:solidFill>
              <a:effectLst/>
              <a:latin typeface="Source Sans Pro" panose="020B0503030403020204" pitchFamily="34" charset="0"/>
              <a:ea typeface="Source Sans Pro" panose="020B0503030403020204" pitchFamily="34" charset="0"/>
            </a:endParaRPr>
          </a:p>
          <a:p>
            <a:pPr eaLnBrk="1" hangingPunct="1"/>
            <a:r>
              <a:rPr lang="en-GB" altLang="en-US" sz="2800" b="1" dirty="0">
                <a:solidFill>
                  <a:srgbClr val="000000"/>
                </a:solidFill>
                <a:effectLst/>
                <a:latin typeface="Source Sans Pro" panose="020B0503030403020204" pitchFamily="34" charset="0"/>
                <a:ea typeface="Source Sans Pro" panose="020B0503030403020204" pitchFamily="34" charset="0"/>
              </a:rPr>
              <a:t>(</a:t>
            </a:r>
            <a:r>
              <a:rPr lang="en-GB" altLang="en-US" b="1" i="1" dirty="0">
                <a:solidFill>
                  <a:srgbClr val="000000"/>
                </a:solidFill>
                <a:effectLst/>
                <a:latin typeface="Source Sans Pro" panose="020B0503030403020204" pitchFamily="34" charset="0"/>
                <a:ea typeface="Source Sans Pro" panose="020B0503030403020204" pitchFamily="34" charset="0"/>
              </a:rPr>
              <a:t>The Burial at Thebes</a:t>
            </a:r>
            <a:r>
              <a:rPr lang="en-GB" altLang="en-US" b="1" dirty="0">
                <a:solidFill>
                  <a:srgbClr val="000000"/>
                </a:solidFill>
                <a:effectLst/>
                <a:latin typeface="Source Sans Pro" panose="020B0503030403020204" pitchFamily="34" charset="0"/>
                <a:ea typeface="Source Sans Pro" panose="020B0503030403020204" pitchFamily="34" charset="0"/>
              </a:rPr>
              <a:t>, tr. Seamus Heaney)</a:t>
            </a:r>
            <a:endParaRPr lang="en-US" altLang="en-US" b="1"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3FDAC-0371-2044-F39E-1A3CC4D8E130}"/>
            </a:ext>
          </a:extLst>
        </p:cNvPr>
        <p:cNvGrpSpPr/>
        <p:nvPr/>
      </p:nvGrpSpPr>
      <p:grpSpPr>
        <a:xfrm>
          <a:off x="0" y="0"/>
          <a:ext cx="0" cy="0"/>
          <a:chOff x="0" y="0"/>
          <a:chExt cx="0" cy="0"/>
        </a:xfrm>
      </p:grpSpPr>
      <p:sp>
        <p:nvSpPr>
          <p:cNvPr id="8194" name="Rectangle 2">
            <a:extLst>
              <a:ext uri="{FF2B5EF4-FFF2-40B4-BE49-F238E27FC236}">
                <a16:creationId xmlns:a16="http://schemas.microsoft.com/office/drawing/2014/main" id="{D40D3354-4D1F-7AB1-F6FD-8AD56AF1EF82}"/>
              </a:ext>
            </a:extLst>
          </p:cNvPr>
          <p:cNvSpPr>
            <a:spLocks noGrp="1" noChangeArrowheads="1"/>
          </p:cNvSpPr>
          <p:nvPr>
            <p:ph type="title"/>
          </p:nvPr>
        </p:nvSpPr>
        <p:spPr>
          <a:xfrm>
            <a:off x="250825" y="115888"/>
            <a:ext cx="8642350" cy="864840"/>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Some key points from Hegel: </a:t>
            </a:r>
            <a:r>
              <a:rPr lang="en-GB" altLang="en-US" sz="4000" b="1" i="1" dirty="0">
                <a:solidFill>
                  <a:srgbClr val="000000"/>
                </a:solidFill>
                <a:effectLst/>
                <a:latin typeface="Source Sans Pro" panose="020B0503030403020204" pitchFamily="34" charset="0"/>
                <a:ea typeface="Source Sans Pro" panose="020B0503030403020204" pitchFamily="34" charset="0"/>
              </a:rPr>
              <a:t>PS</a:t>
            </a:r>
            <a:r>
              <a:rPr lang="en-GB" altLang="en-US" sz="4000" b="1" dirty="0">
                <a:solidFill>
                  <a:srgbClr val="000000"/>
                </a:solidFill>
                <a:effectLst/>
                <a:latin typeface="Source Sans Pro" panose="020B0503030403020204" pitchFamily="34" charset="0"/>
                <a:ea typeface="Source Sans Pro" panose="020B0503030403020204" pitchFamily="34" charset="0"/>
              </a:rPr>
              <a:t> 4</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16387" name="Rectangle 3">
            <a:extLst>
              <a:ext uri="{FF2B5EF4-FFF2-40B4-BE49-F238E27FC236}">
                <a16:creationId xmlns:a16="http://schemas.microsoft.com/office/drawing/2014/main" id="{B3E7A97E-6336-6A7B-F53F-3A8DF0B8A614}"/>
              </a:ext>
            </a:extLst>
          </p:cNvPr>
          <p:cNvSpPr>
            <a:spLocks noGrp="1" noChangeArrowheads="1"/>
          </p:cNvSpPr>
          <p:nvPr>
            <p:ph type="body" idx="1"/>
          </p:nvPr>
        </p:nvSpPr>
        <p:spPr>
          <a:xfrm>
            <a:off x="107504" y="1052736"/>
            <a:ext cx="8928992" cy="5689376"/>
          </a:xfrm>
        </p:spPr>
        <p:txBody>
          <a:bodyPr/>
          <a:lstStyle/>
          <a:p>
            <a:pPr marL="288000" indent="-288000" eaLnBrk="1" hangingPunct="1">
              <a:lnSpc>
                <a:spcPct val="80000"/>
              </a:lnSpc>
              <a:buClrTx/>
            </a:pPr>
            <a:r>
              <a:rPr lang="en-US" altLang="en-US" sz="2800" dirty="0">
                <a:solidFill>
                  <a:srgbClr val="000000"/>
                </a:solidFill>
                <a:effectLst/>
                <a:latin typeface="Source Sans Pro" panose="020B0503030403020204" pitchFamily="34" charset="0"/>
                <a:ea typeface="Source Sans Pro" panose="020B0503030403020204" pitchFamily="34" charset="0"/>
              </a:rPr>
              <a:t>pp. 232-</a:t>
            </a:r>
            <a:r>
              <a:rPr lang="en-GB" altLang="en-US" sz="2800" dirty="0">
                <a:solidFill>
                  <a:srgbClr val="000000"/>
                </a:solidFill>
                <a:effectLst/>
                <a:latin typeface="Source Sans Pro" panose="020B0503030403020204" pitchFamily="34" charset="0"/>
                <a:ea typeface="Source Sans Pro" panose="020B0503030403020204" pitchFamily="34" charset="0"/>
              </a:rPr>
              <a:t>36: aspects of specific relevance for </a:t>
            </a:r>
            <a:r>
              <a:rPr lang="en-GB" altLang="en-US" sz="2800" i="1" dirty="0">
                <a:solidFill>
                  <a:srgbClr val="000000"/>
                </a:solidFill>
                <a:effectLst/>
                <a:latin typeface="Source Sans Pro" panose="020B0503030403020204" pitchFamily="34" charset="0"/>
                <a:ea typeface="Source Sans Pro" panose="020B0503030403020204" pitchFamily="34" charset="0"/>
              </a:rPr>
              <a:t>Antigone</a:t>
            </a:r>
            <a:endParaRPr lang="en-GB" altLang="en-US" sz="2800" dirty="0">
              <a:solidFill>
                <a:srgbClr val="000000"/>
              </a:solidFill>
              <a:effectLst/>
              <a:latin typeface="Source Sans Pro" panose="020B0503030403020204" pitchFamily="34" charset="0"/>
              <a:ea typeface="Source Sans Pro" panose="020B0503030403020204" pitchFamily="34" charset="0"/>
            </a:endParaRPr>
          </a:p>
          <a:p>
            <a:pPr marL="576000" lvl="1" indent="-288000" eaLnBrk="1" hangingPunct="1">
              <a:lnSpc>
                <a:spcPct val="80000"/>
              </a:lnSpc>
              <a:buClrTx/>
            </a:pPr>
            <a:r>
              <a:rPr lang="en-US" altLang="en-US" sz="2000" dirty="0">
                <a:solidFill>
                  <a:srgbClr val="000000"/>
                </a:solidFill>
                <a:effectLst/>
                <a:latin typeface="Source Sans Pro" panose="020B0503030403020204" pitchFamily="34" charset="0"/>
                <a:ea typeface="Source Sans Pro" panose="020B0503030403020204" pitchFamily="34" charset="0"/>
              </a:rPr>
              <a:t>§56 Antigone is a case of one principle/law/</a:t>
            </a:r>
            <a:r>
              <a:rPr lang="en-US" altLang="en-US" sz="2000" i="1" dirty="0">
                <a:solidFill>
                  <a:srgbClr val="000000"/>
                </a:solidFill>
                <a:effectLst/>
                <a:latin typeface="Source Sans Pro" panose="020B0503030403020204" pitchFamily="34" charset="0"/>
                <a:ea typeface="Source Sans Pro" panose="020B0503030403020204" pitchFamily="34" charset="0"/>
              </a:rPr>
              <a:t>pathos </a:t>
            </a:r>
            <a:r>
              <a:rPr lang="en-US" altLang="en-US" sz="2000" dirty="0">
                <a:solidFill>
                  <a:srgbClr val="000000"/>
                </a:solidFill>
                <a:effectLst/>
                <a:latin typeface="Source Sans Pro" panose="020B0503030403020204" pitchFamily="34" charset="0"/>
                <a:ea typeface="Source Sans Pro" panose="020B0503030403020204" pitchFamily="34" charset="0"/>
              </a:rPr>
              <a:t>not respecting another</a:t>
            </a:r>
          </a:p>
          <a:p>
            <a:pPr marL="864000" lvl="2" indent="-288000" eaLnBrk="1" hangingPunct="1">
              <a:lnSpc>
                <a:spcPct val="80000"/>
              </a:lnSpc>
              <a:buClrTx/>
            </a:pPr>
            <a:r>
              <a:rPr lang="en-GB" altLang="en-US" sz="1800" i="1" dirty="0">
                <a:solidFill>
                  <a:srgbClr val="000000"/>
                </a:solidFill>
                <a:effectLst/>
                <a:latin typeface="Source Sans Pro" panose="020B0503030403020204" pitchFamily="34" charset="0"/>
                <a:ea typeface="Source Sans Pro" panose="020B0503030403020204" pitchFamily="34" charset="0"/>
              </a:rPr>
              <a:t>HA</a:t>
            </a:r>
            <a:r>
              <a:rPr lang="en-GB" altLang="en-US" sz="1800" dirty="0">
                <a:solidFill>
                  <a:srgbClr val="000000"/>
                </a:solidFill>
                <a:effectLst/>
                <a:latin typeface="Source Sans Pro" panose="020B0503030403020204" pitchFamily="34" charset="0"/>
                <a:ea typeface="Source Sans Pro" panose="020B0503030403020204" pitchFamily="34" charset="0"/>
              </a:rPr>
              <a:t>, p. 1215: the chorus in a tragedy represents the two laws’ </a:t>
            </a:r>
            <a:r>
              <a:rPr lang="en-GB" altLang="en-US" sz="1800" i="1" dirty="0">
                <a:solidFill>
                  <a:srgbClr val="000000"/>
                </a:solidFill>
                <a:effectLst/>
                <a:latin typeface="Source Sans Pro" panose="020B0503030403020204" pitchFamily="34" charset="0"/>
                <a:ea typeface="Source Sans Pro" panose="020B0503030403020204" pitchFamily="34" charset="0"/>
              </a:rPr>
              <a:t>normal coexistence</a:t>
            </a:r>
          </a:p>
          <a:p>
            <a:pPr marL="576000" lvl="1" indent="-288000" eaLnBrk="1" hangingPunct="1">
              <a:lnSpc>
                <a:spcPct val="80000"/>
              </a:lnSpc>
              <a:buClrTx/>
            </a:pPr>
            <a:r>
              <a:rPr lang="en-US" altLang="en-US" sz="2000" dirty="0">
                <a:solidFill>
                  <a:srgbClr val="000000"/>
                </a:solidFill>
                <a:effectLst/>
                <a:latin typeface="Source Sans Pro" panose="020B0503030403020204" pitchFamily="34" charset="0"/>
                <a:ea typeface="Source Sans Pro" panose="020B0503030403020204" pitchFamily="34" charset="0"/>
              </a:rPr>
              <a:t>§58 This sort of conflict must result in the destruction of both sides</a:t>
            </a:r>
          </a:p>
          <a:p>
            <a:pPr marL="914400" lvl="2" indent="0" eaLnBrk="1" hangingPunct="1">
              <a:lnSpc>
                <a:spcPct val="80000"/>
              </a:lnSpc>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Only in the equal subjection of both sides is unqualified right achieved, with ethical substance rising up in the form of an all- powerful and </a:t>
            </a:r>
            <a:r>
              <a:rPr lang="en-GB" altLang="en-US" sz="1800" dirty="0" err="1">
                <a:solidFill>
                  <a:srgbClr val="000000"/>
                </a:solidFill>
                <a:effectLst/>
                <a:latin typeface="Source Sans Pro" panose="020B0503030403020204" pitchFamily="34" charset="0"/>
                <a:ea typeface="Source Sans Pro" panose="020B0503030403020204" pitchFamily="34" charset="0"/>
              </a:rPr>
              <a:t>evenhanded</a:t>
            </a:r>
            <a:r>
              <a:rPr lang="en-GB" altLang="en-US" sz="1800" dirty="0">
                <a:solidFill>
                  <a:srgbClr val="000000"/>
                </a:solidFill>
                <a:effectLst/>
                <a:latin typeface="Source Sans Pro" panose="020B0503030403020204" pitchFamily="34" charset="0"/>
                <a:ea typeface="Source Sans Pro" panose="020B0503030403020204" pitchFamily="34" charset="0"/>
              </a:rPr>
              <a:t> fate, a </a:t>
            </a:r>
            <a:r>
              <a:rPr lang="en-GB" altLang="en-US" sz="1800" dirty="0" err="1">
                <a:solidFill>
                  <a:srgbClr val="000000"/>
                </a:solidFill>
                <a:effectLst/>
                <a:latin typeface="Source Sans Pro" panose="020B0503030403020204" pitchFamily="34" charset="0"/>
                <a:ea typeface="Source Sans Pro" panose="020B0503030403020204" pitchFamily="34" charset="0"/>
              </a:rPr>
              <a:t>negátive</a:t>
            </a:r>
            <a:r>
              <a:rPr lang="en-GB" altLang="en-US" sz="1800" dirty="0">
                <a:solidFill>
                  <a:srgbClr val="000000"/>
                </a:solidFill>
                <a:effectLst/>
                <a:latin typeface="Source Sans Pro" panose="020B0503030403020204" pitchFamily="34" charset="0"/>
                <a:ea typeface="Source Sans Pro" panose="020B0503030403020204" pitchFamily="34" charset="0"/>
              </a:rPr>
              <a:t> power that consumes both.</a:t>
            </a:r>
          </a:p>
          <a:p>
            <a:pPr marL="576000" indent="-288000" eaLnBrk="1" hangingPunct="1">
              <a:lnSpc>
                <a:spcPct val="80000"/>
              </a:lnSpc>
              <a:buClrTx/>
            </a:pPr>
            <a:r>
              <a:rPr lang="en-US" altLang="en-US" sz="2000" dirty="0">
                <a:solidFill>
                  <a:srgbClr val="000000"/>
                </a:solidFill>
                <a:effectLst/>
                <a:latin typeface="Source Sans Pro" panose="020B0503030403020204" pitchFamily="34" charset="0"/>
                <a:ea typeface="Source Sans Pro" panose="020B0503030403020204" pitchFamily="34" charset="0"/>
              </a:rPr>
              <a:t>§59-61 Cf Eteocles and Polyneices: latter aligned with divine, not human, law</a:t>
            </a:r>
          </a:p>
          <a:p>
            <a:pPr marL="576000" lvl="1" indent="-288000" eaLnBrk="1" hangingPunct="1">
              <a:lnSpc>
                <a:spcPct val="80000"/>
              </a:lnSpc>
              <a:buClrTx/>
            </a:pPr>
            <a:r>
              <a:rPr lang="en-US" altLang="en-US" sz="2000" dirty="0">
                <a:solidFill>
                  <a:srgbClr val="000000"/>
                </a:solidFill>
                <a:effectLst/>
                <a:latin typeface="Source Sans Pro" panose="020B0503030403020204" pitchFamily="34" charset="0"/>
                <a:ea typeface="Source Sans Pro" panose="020B0503030403020204" pitchFamily="34" charset="0"/>
              </a:rPr>
              <a:t>§62-63 Antigone, and the principle she stands for, must succumb to the state</a:t>
            </a:r>
            <a:endParaRPr lang="en-GB" altLang="en-US" sz="2000" dirty="0">
              <a:solidFill>
                <a:srgbClr val="000000"/>
              </a:solidFill>
              <a:effectLst/>
              <a:latin typeface="Source Sans Pro" panose="020B0503030403020204" pitchFamily="34" charset="0"/>
              <a:ea typeface="Source Sans Pro" panose="020B0503030403020204" pitchFamily="34" charset="0"/>
            </a:endParaRPr>
          </a:p>
          <a:p>
            <a:pPr marL="914400" lvl="2" indent="0" eaLnBrk="1" hangingPunct="1">
              <a:lnSpc>
                <a:spcPct val="80000"/>
              </a:lnSpc>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As the law of things faint and dim, the unconscious spirit, prevailing not upon the earth but only in the nether realm, yields at first to the law and force holding sway in the realm of day. (</a:t>
            </a:r>
            <a:r>
              <a:rPr lang="en-US" altLang="en-US" sz="1800" dirty="0">
                <a:solidFill>
                  <a:srgbClr val="000000"/>
                </a:solidFill>
                <a:effectLst/>
                <a:latin typeface="Source Sans Pro" panose="020B0503030403020204" pitchFamily="34" charset="0"/>
                <a:ea typeface="Source Sans Pro" panose="020B0503030403020204" pitchFamily="34" charset="0"/>
              </a:rPr>
              <a:t>§</a:t>
            </a:r>
            <a:r>
              <a:rPr lang="en-GB" altLang="en-US" sz="1800" dirty="0">
                <a:solidFill>
                  <a:srgbClr val="000000"/>
                </a:solidFill>
                <a:effectLst/>
                <a:latin typeface="Source Sans Pro" panose="020B0503030403020204" pitchFamily="34" charset="0"/>
                <a:ea typeface="Source Sans Pro" panose="020B0503030403020204" pitchFamily="34" charset="0"/>
              </a:rPr>
              <a:t>62)</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But the state must suffer as a result</a:t>
            </a:r>
          </a:p>
          <a:p>
            <a:pPr marL="914400" lvl="2" indent="0" eaLnBrk="1" hangingPunct="1">
              <a:lnSpc>
                <a:spcPct val="80000"/>
              </a:lnSpc>
              <a:buClrTx/>
              <a:buNone/>
            </a:pPr>
            <a:r>
              <a:rPr lang="en-GB" altLang="en-US" sz="1800" dirty="0">
                <a:solidFill>
                  <a:srgbClr val="000000"/>
                </a:solidFill>
                <a:effectLst/>
                <a:latin typeface="Source Sans Pro" panose="020B0503030403020204" pitchFamily="34" charset="0"/>
                <a:ea typeface="Source Sans Pro" panose="020B0503030403020204" pitchFamily="34" charset="0"/>
              </a:rPr>
              <a:t>The strength of the public spirit is rooted in the nether world: only when the communal substance is oblivious and mute—only in the waters of forgetfulness—does the certainty of a people sure of itself and self-affirming validate the oath binding all into one. […]  With this the full realization of the public spirit turns into the very opposite, experiencing its supreme right as the most egregious of wrongs, its triumph as its downfall. (</a:t>
            </a:r>
            <a:r>
              <a:rPr lang="en-US" altLang="en-US" sz="1800" dirty="0">
                <a:solidFill>
                  <a:srgbClr val="000000"/>
                </a:solidFill>
                <a:effectLst/>
                <a:latin typeface="Source Sans Pro" panose="020B0503030403020204" pitchFamily="34" charset="0"/>
                <a:ea typeface="Source Sans Pro" panose="020B0503030403020204" pitchFamily="34" charset="0"/>
              </a:rPr>
              <a:t>§</a:t>
            </a:r>
            <a:r>
              <a:rPr lang="en-GB" altLang="en-US" sz="1800" dirty="0">
                <a:solidFill>
                  <a:srgbClr val="000000"/>
                </a:solidFill>
                <a:effectLst/>
                <a:latin typeface="Source Sans Pro" panose="020B0503030403020204" pitchFamily="34" charset="0"/>
                <a:ea typeface="Source Sans Pro" panose="020B0503030403020204" pitchFamily="34" charset="0"/>
              </a:rPr>
              <a:t>62-63)</a:t>
            </a:r>
          </a:p>
        </p:txBody>
      </p:sp>
    </p:spTree>
    <p:extLst>
      <p:ext uri="{BB962C8B-B14F-4D97-AF65-F5344CB8AC3E}">
        <p14:creationId xmlns:p14="http://schemas.microsoft.com/office/powerpoint/2010/main" val="197593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BC3D496-03EB-0F36-A770-E3E5CBB41178}"/>
              </a:ext>
            </a:extLst>
          </p:cNvPr>
          <p:cNvSpPr>
            <a:spLocks noGrp="1" noChangeArrowheads="1"/>
          </p:cNvSpPr>
          <p:nvPr>
            <p:ph type="title"/>
          </p:nvPr>
        </p:nvSpPr>
        <p:spPr>
          <a:xfrm>
            <a:off x="250825" y="188913"/>
            <a:ext cx="8642350" cy="576262"/>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Lacan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12291" name="Rectangle 3">
            <a:extLst>
              <a:ext uri="{FF2B5EF4-FFF2-40B4-BE49-F238E27FC236}">
                <a16:creationId xmlns:a16="http://schemas.microsoft.com/office/drawing/2014/main" id="{75CBD65C-7878-EBB2-67F8-481031B39CED}"/>
              </a:ext>
            </a:extLst>
          </p:cNvPr>
          <p:cNvSpPr>
            <a:spLocks noGrp="1" noChangeArrowheads="1"/>
          </p:cNvSpPr>
          <p:nvPr>
            <p:ph type="body" idx="1"/>
          </p:nvPr>
        </p:nvSpPr>
        <p:spPr>
          <a:xfrm>
            <a:off x="107950" y="836613"/>
            <a:ext cx="8928100" cy="5832475"/>
          </a:xfrm>
        </p:spPr>
        <p:txBody>
          <a:bodyPr/>
          <a:lstStyle/>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Parisian psychoanalyst: weekly seminar 1953-80</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Annual seminars (effectively lecture series) published many years afterwards; texts based on audience notes</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References to Sophocles in </a:t>
            </a:r>
            <a:r>
              <a:rPr lang="en-GB" altLang="en-US" sz="2000" i="1" dirty="0">
                <a:solidFill>
                  <a:srgbClr val="000000"/>
                </a:solidFill>
                <a:effectLst/>
                <a:latin typeface="Source Sans Pro" panose="020B0503030403020204" pitchFamily="34" charset="0"/>
                <a:ea typeface="Source Sans Pro" panose="020B0503030403020204" pitchFamily="34" charset="0"/>
              </a:rPr>
              <a:t>Seminar VII</a:t>
            </a:r>
            <a:r>
              <a:rPr lang="en-GB" altLang="en-US" sz="2000" dirty="0">
                <a:solidFill>
                  <a:srgbClr val="000000"/>
                </a:solidFill>
                <a:effectLst/>
                <a:latin typeface="Source Sans Pro" panose="020B0503030403020204" pitchFamily="34" charset="0"/>
                <a:ea typeface="Source Sans Pro" panose="020B0503030403020204" pitchFamily="34" charset="0"/>
              </a:rPr>
              <a:t> are often inaccurate; partly Lacan’s errors, partly faulty editing</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Lacan’s approach (in extremely basic terms):</a:t>
            </a:r>
          </a:p>
          <a:p>
            <a:pPr marL="576000" lvl="1" indent="-288000" eaLnBrk="1" hangingPunct="1">
              <a:lnSpc>
                <a:spcPct val="90000"/>
              </a:lnSpc>
              <a:buClrTx/>
            </a:pPr>
            <a:r>
              <a:rPr lang="en-GB" altLang="en-US" sz="2000" i="1" dirty="0">
                <a:solidFill>
                  <a:srgbClr val="000000"/>
                </a:solidFill>
                <a:effectLst/>
                <a:latin typeface="Source Sans Pro" panose="020B0503030403020204" pitchFamily="34" charset="0"/>
                <a:ea typeface="Source Sans Pro" panose="020B0503030403020204" pitchFamily="34" charset="0"/>
              </a:rPr>
              <a:t>Not</a:t>
            </a:r>
            <a:r>
              <a:rPr lang="en-GB" altLang="en-US" sz="2000" dirty="0">
                <a:solidFill>
                  <a:srgbClr val="000000"/>
                </a:solidFill>
                <a:effectLst/>
                <a:latin typeface="Source Sans Pro" panose="020B0503030403020204" pitchFamily="34" charset="0"/>
                <a:ea typeface="Source Sans Pro" panose="020B0503030403020204" pitchFamily="34" charset="0"/>
              </a:rPr>
              <a:t> about securing or accessing true identity (‘ego-psychology’)</a:t>
            </a:r>
            <a:endParaRPr lang="en-GB" altLang="en-US" sz="2000" i="1" dirty="0">
              <a:solidFill>
                <a:srgbClr val="000000"/>
              </a:solidFill>
              <a:effectLst/>
              <a:latin typeface="Source Sans Pro" panose="020B0503030403020204" pitchFamily="34" charset="0"/>
              <a:ea typeface="Source Sans Pro" panose="020B0503030403020204" pitchFamily="34" charset="0"/>
            </a:endParaRP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Our self isn’t fully accessible: it’s </a:t>
            </a:r>
            <a:r>
              <a:rPr lang="en-GB" altLang="en-US" sz="2000" i="1" dirty="0">
                <a:solidFill>
                  <a:srgbClr val="000000"/>
                </a:solidFill>
                <a:effectLst/>
                <a:latin typeface="Source Sans Pro" panose="020B0503030403020204" pitchFamily="34" charset="0"/>
                <a:ea typeface="Source Sans Pro" panose="020B0503030403020204" pitchFamily="34" charset="0"/>
              </a:rPr>
              <a:t>fragmented</a:t>
            </a:r>
            <a:endParaRPr lang="en-GB" altLang="en-US" sz="2000" dirty="0">
              <a:solidFill>
                <a:srgbClr val="000000"/>
              </a:solidFill>
              <a:effectLst/>
              <a:latin typeface="Source Sans Pro" panose="020B0503030403020204" pitchFamily="34" charset="0"/>
              <a:ea typeface="Source Sans Pro" panose="020B0503030403020204" pitchFamily="34" charset="0"/>
            </a:endParaRP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We don’t really know who we are: our sense of self is erroneous</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A necessary fiction to function properly in society</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The ‘symbolic order’:</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Language – a pre-existing system (we don’t speak language; </a:t>
            </a:r>
            <a:r>
              <a:rPr lang="en-GB" altLang="en-US" sz="1800" i="1" dirty="0">
                <a:solidFill>
                  <a:srgbClr val="000000"/>
                </a:solidFill>
                <a:effectLst/>
                <a:latin typeface="Source Sans Pro" panose="020B0503030403020204" pitchFamily="34" charset="0"/>
                <a:ea typeface="Source Sans Pro" panose="020B0503030403020204" pitchFamily="34" charset="0"/>
              </a:rPr>
              <a:t>it </a:t>
            </a:r>
            <a:r>
              <a:rPr lang="en-GB" altLang="en-US" sz="1800" dirty="0">
                <a:solidFill>
                  <a:srgbClr val="000000"/>
                </a:solidFill>
                <a:effectLst/>
                <a:latin typeface="Source Sans Pro" panose="020B0503030403020204" pitchFamily="34" charset="0"/>
                <a:ea typeface="Source Sans Pro" panose="020B0503030403020204" pitchFamily="34" charset="0"/>
              </a:rPr>
              <a:t>speaks </a:t>
            </a:r>
            <a:r>
              <a:rPr lang="en-GB" altLang="en-US" sz="1800" i="1" dirty="0">
                <a:solidFill>
                  <a:srgbClr val="000000"/>
                </a:solidFill>
                <a:effectLst/>
                <a:latin typeface="Source Sans Pro" panose="020B0503030403020204" pitchFamily="34" charset="0"/>
                <a:ea typeface="Source Sans Pro" panose="020B0503030403020204" pitchFamily="34" charset="0"/>
              </a:rPr>
              <a:t>us</a:t>
            </a:r>
            <a:r>
              <a:rPr lang="en-GB" altLang="en-US" sz="1800" dirty="0">
                <a:solidFill>
                  <a:srgbClr val="000000"/>
                </a:solidFill>
                <a:effectLst/>
                <a:latin typeface="Source Sans Pro" panose="020B0503030403020204" pitchFamily="34" charset="0"/>
                <a:ea typeface="Source Sans Pro" panose="020B0503030403020204" pitchFamily="34" charset="0"/>
              </a:rPr>
              <a:t>)</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Kinship structures – Lacan sees these as working </a:t>
            </a:r>
            <a:r>
              <a:rPr lang="en-GB" altLang="en-US" sz="1800" i="1" dirty="0">
                <a:solidFill>
                  <a:srgbClr val="000000"/>
                </a:solidFill>
                <a:effectLst/>
                <a:latin typeface="Source Sans Pro" panose="020B0503030403020204" pitchFamily="34" charset="0"/>
                <a:ea typeface="Source Sans Pro" panose="020B0503030403020204" pitchFamily="34" charset="0"/>
              </a:rPr>
              <a:t>like </a:t>
            </a:r>
            <a:r>
              <a:rPr lang="en-GB" altLang="en-US" sz="1800" dirty="0">
                <a:solidFill>
                  <a:srgbClr val="000000"/>
                </a:solidFill>
                <a:effectLst/>
                <a:latin typeface="Source Sans Pro" panose="020B0503030403020204" pitchFamily="34" charset="0"/>
                <a:ea typeface="Source Sans Pro" panose="020B0503030403020204" pitchFamily="34" charset="0"/>
              </a:rPr>
              <a:t>language: the concept of ‘father’ or ‘sister-in-law’ </a:t>
            </a:r>
            <a:r>
              <a:rPr lang="en-GB" altLang="en-US" sz="1800" i="1" dirty="0">
                <a:solidFill>
                  <a:srgbClr val="000000"/>
                </a:solidFill>
                <a:effectLst/>
                <a:latin typeface="Source Sans Pro" panose="020B0503030403020204" pitchFamily="34" charset="0"/>
                <a:ea typeface="Source Sans Pro" panose="020B0503030403020204" pitchFamily="34" charset="0"/>
              </a:rPr>
              <a:t>means</a:t>
            </a:r>
            <a:r>
              <a:rPr lang="en-GB" altLang="en-US" sz="1800" dirty="0">
                <a:solidFill>
                  <a:srgbClr val="000000"/>
                </a:solidFill>
                <a:effectLst/>
                <a:latin typeface="Source Sans Pro" panose="020B0503030403020204" pitchFamily="34" charset="0"/>
                <a:ea typeface="Source Sans Pro" panose="020B0503030403020204" pitchFamily="34" charset="0"/>
              </a:rPr>
              <a:t> something in a particular culture (see Butler, p. 24)</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Structures that regulate sexual energies, so culture/society can function</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Inevitable mismatch between these structures and the self (see Butler, p. 25)</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Not ‘humanist’: human self is not a coherent source of value (Q1)</a:t>
            </a:r>
            <a:endParaRPr lang="en-US" altLang="en-US" sz="24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2291">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229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EA98536-6565-7F7A-C6E0-04321F0DF299}"/>
              </a:ext>
            </a:extLst>
          </p:cNvPr>
          <p:cNvSpPr>
            <a:spLocks noGrp="1" noChangeArrowheads="1"/>
          </p:cNvSpPr>
          <p:nvPr>
            <p:ph type="title"/>
          </p:nvPr>
        </p:nvSpPr>
        <p:spPr>
          <a:xfrm>
            <a:off x="250825" y="188913"/>
            <a:ext cx="8642350" cy="576262"/>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Lacan on </a:t>
            </a:r>
            <a:r>
              <a:rPr lang="en-GB" altLang="en-US" sz="3600" b="1" i="1" dirty="0">
                <a:solidFill>
                  <a:srgbClr val="000000"/>
                </a:solidFill>
                <a:effectLst/>
                <a:latin typeface="Source Sans Pro" panose="020B0503030403020204" pitchFamily="34" charset="0"/>
                <a:ea typeface="Source Sans Pro" panose="020B0503030403020204" pitchFamily="34" charset="0"/>
              </a:rPr>
              <a:t>Antigone</a:t>
            </a:r>
            <a:r>
              <a:rPr lang="en-GB" altLang="en-US" sz="3600" b="1" dirty="0">
                <a:solidFill>
                  <a:srgbClr val="000000"/>
                </a:solidFill>
                <a:effectLst/>
                <a:latin typeface="Source Sans Pro" panose="020B0503030403020204" pitchFamily="34" charset="0"/>
                <a:ea typeface="Source Sans Pro" panose="020B0503030403020204" pitchFamily="34" charset="0"/>
              </a:rPr>
              <a:t> 2</a:t>
            </a:r>
            <a:endParaRPr lang="en-US" altLang="en-US" sz="3600" b="1" i="1" dirty="0">
              <a:solidFill>
                <a:srgbClr val="000000"/>
              </a:solidFill>
              <a:effectLst/>
              <a:latin typeface="Source Sans Pro" panose="020B0503030403020204" pitchFamily="34" charset="0"/>
              <a:ea typeface="Source Sans Pro" panose="020B0503030403020204" pitchFamily="34" charset="0"/>
            </a:endParaRPr>
          </a:p>
        </p:txBody>
      </p:sp>
      <p:sp>
        <p:nvSpPr>
          <p:cNvPr id="17411" name="Rectangle 3">
            <a:extLst>
              <a:ext uri="{FF2B5EF4-FFF2-40B4-BE49-F238E27FC236}">
                <a16:creationId xmlns:a16="http://schemas.microsoft.com/office/drawing/2014/main" id="{A821413F-689A-8046-A8CB-F5C0C7031930}"/>
              </a:ext>
            </a:extLst>
          </p:cNvPr>
          <p:cNvSpPr>
            <a:spLocks noGrp="1" noChangeArrowheads="1"/>
          </p:cNvSpPr>
          <p:nvPr>
            <p:ph type="body" idx="1"/>
          </p:nvPr>
        </p:nvSpPr>
        <p:spPr>
          <a:xfrm>
            <a:off x="107950" y="836613"/>
            <a:ext cx="8928100" cy="5904755"/>
          </a:xfrm>
        </p:spPr>
        <p:txBody>
          <a:bodyPr/>
          <a:lstStyle/>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Law and desire seen as central to the play</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For Goethe (1827), Creon doesn’t embody a law, but pursues a vendetta (Q2)</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Perplexed by Antigone’s attitude – Lacan explains it as her </a:t>
            </a:r>
            <a:r>
              <a:rPr lang="en-GB" altLang="en-US" sz="2000" i="1" dirty="0">
                <a:solidFill>
                  <a:srgbClr val="000000"/>
                </a:solidFill>
                <a:effectLst/>
                <a:latin typeface="Source Sans Pro" panose="020B0503030403020204" pitchFamily="34" charset="0"/>
                <a:ea typeface="Source Sans Pro" panose="020B0503030403020204" pitchFamily="34" charset="0"/>
              </a:rPr>
              <a:t>desire</a:t>
            </a:r>
            <a:r>
              <a:rPr lang="en-GB" altLang="en-US" sz="2000" dirty="0">
                <a:solidFill>
                  <a:srgbClr val="000000"/>
                </a:solidFill>
                <a:effectLst/>
                <a:latin typeface="Source Sans Pro" panose="020B0503030403020204" pitchFamily="34" charset="0"/>
                <a:ea typeface="Source Sans Pro" panose="020B0503030403020204" pitchFamily="34" charset="0"/>
              </a:rPr>
              <a:t> (Q3)</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‘Desire’ has a very specific sense for Lacan</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Not simply about wanting something; a profound and universal psychic state</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Desire </a:t>
            </a:r>
            <a:r>
              <a:rPr lang="en-GB" altLang="en-US" sz="2000" i="1" dirty="0">
                <a:solidFill>
                  <a:srgbClr val="000000"/>
                </a:solidFill>
                <a:effectLst/>
                <a:latin typeface="Source Sans Pro" panose="020B0503030403020204" pitchFamily="34" charset="0"/>
                <a:ea typeface="Source Sans Pro" panose="020B0503030403020204" pitchFamily="34" charset="0"/>
              </a:rPr>
              <a:t>can never be satisfied </a:t>
            </a:r>
            <a:r>
              <a:rPr lang="en-GB" altLang="en-US" sz="2000" dirty="0">
                <a:solidFill>
                  <a:srgbClr val="000000"/>
                </a:solidFill>
                <a:effectLst/>
                <a:latin typeface="Source Sans Pro" panose="020B0503030403020204" pitchFamily="34" charset="0"/>
                <a:ea typeface="Source Sans Pro" panose="020B0503030403020204" pitchFamily="34" charset="0"/>
              </a:rPr>
              <a:t>(or expressed): if it could, we’d cease to exist</a:t>
            </a:r>
            <a:endParaRPr lang="en-GB" altLang="en-US" sz="2000" i="1" dirty="0">
              <a:solidFill>
                <a:srgbClr val="000000"/>
              </a:solidFill>
              <a:effectLst/>
              <a:latin typeface="Source Sans Pro" panose="020B0503030403020204" pitchFamily="34" charset="0"/>
              <a:ea typeface="Source Sans Pro" panose="020B0503030403020204" pitchFamily="34" charset="0"/>
            </a:endParaRP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Made possible by the symbolic order: an attempt to correct the mismatch</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Defines the </a:t>
            </a:r>
            <a:r>
              <a:rPr lang="en-GB" altLang="en-US" sz="2000" i="1" dirty="0">
                <a:solidFill>
                  <a:srgbClr val="000000"/>
                </a:solidFill>
                <a:effectLst/>
                <a:latin typeface="Source Sans Pro" panose="020B0503030403020204" pitchFamily="34" charset="0"/>
                <a:ea typeface="Source Sans Pro" panose="020B0503030403020204" pitchFamily="34" charset="0"/>
              </a:rPr>
              <a:t>subject</a:t>
            </a:r>
            <a:r>
              <a:rPr lang="en-GB" altLang="en-US" sz="2000" dirty="0">
                <a:solidFill>
                  <a:srgbClr val="000000"/>
                </a:solidFill>
                <a:effectLst/>
                <a:latin typeface="Source Sans Pro" panose="020B0503030403020204" pitchFamily="34" charset="0"/>
                <a:ea typeface="Source Sans Pro" panose="020B0503030403020204" pitchFamily="34" charset="0"/>
              </a:rPr>
              <a:t>, i.e. a human psyche in society (</a:t>
            </a:r>
            <a:r>
              <a:rPr lang="en-GB" altLang="en-US" sz="2000" i="1" dirty="0">
                <a:solidFill>
                  <a:srgbClr val="000000"/>
                </a:solidFill>
                <a:effectLst/>
                <a:latin typeface="Source Sans Pro" panose="020B0503030403020204" pitchFamily="34" charset="0"/>
                <a:ea typeface="Source Sans Pro" panose="020B0503030403020204" pitchFamily="34" charset="0"/>
              </a:rPr>
              <a:t>subjected </a:t>
            </a:r>
            <a:r>
              <a:rPr lang="en-GB" altLang="en-US" sz="2000" dirty="0">
                <a:solidFill>
                  <a:srgbClr val="000000"/>
                </a:solidFill>
                <a:effectLst/>
                <a:latin typeface="Source Sans Pro" panose="020B0503030403020204" pitchFamily="34" charset="0"/>
                <a:ea typeface="Source Sans Pro" panose="020B0503030403020204" pitchFamily="34" charset="0"/>
              </a:rPr>
              <a:t>to symbolic order)</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Subjects can’t control their desires, any more than they can control language</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By definition, desires must be opposed to the law (i.e. symbolic order)</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Law, desire, and Creon</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In principle, Creon represents the law/symbolic order (Q4)</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But he seeks to take the law further than that – the effect of his desire (Q5)</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Law, desire, and Antigone</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Antigone never compromises her desire (to perform rites for Polyneices) (Q6)</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This makes her exceptional: compromise is normal for human subjects (Q7)</a:t>
            </a:r>
            <a:endParaRPr lang="en-US" altLang="en-US" sz="20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7411">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411">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7411">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7411">
                                            <p:txEl>
                                              <p:pRg st="13" end="1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7411">
                                            <p:txEl>
                                              <p:pRg st="14" end="14"/>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7411">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7315E40-6C73-939C-3F8D-54EAD743E522}"/>
              </a:ext>
            </a:extLst>
          </p:cNvPr>
          <p:cNvSpPr>
            <a:spLocks noGrp="1" noChangeArrowheads="1"/>
          </p:cNvSpPr>
          <p:nvPr>
            <p:ph type="title"/>
          </p:nvPr>
        </p:nvSpPr>
        <p:spPr>
          <a:xfrm>
            <a:off x="250825" y="188913"/>
            <a:ext cx="8642350" cy="504825"/>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Lacan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r>
              <a:rPr lang="en-GB" altLang="en-US" sz="4000" b="1" dirty="0">
                <a:solidFill>
                  <a:srgbClr val="000000"/>
                </a:solidFill>
                <a:effectLst/>
                <a:latin typeface="Source Sans Pro" panose="020B0503030403020204" pitchFamily="34" charset="0"/>
                <a:ea typeface="Source Sans Pro" panose="020B0503030403020204" pitchFamily="34" charset="0"/>
              </a:rPr>
              <a:t> 3</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13315" name="Rectangle 3">
            <a:extLst>
              <a:ext uri="{FF2B5EF4-FFF2-40B4-BE49-F238E27FC236}">
                <a16:creationId xmlns:a16="http://schemas.microsoft.com/office/drawing/2014/main" id="{8696318E-1A74-C8DB-7F05-0073F8341B18}"/>
              </a:ext>
            </a:extLst>
          </p:cNvPr>
          <p:cNvSpPr>
            <a:spLocks noGrp="1" noChangeArrowheads="1"/>
          </p:cNvSpPr>
          <p:nvPr>
            <p:ph type="body" idx="1"/>
          </p:nvPr>
        </p:nvSpPr>
        <p:spPr>
          <a:xfrm>
            <a:off x="179512" y="908720"/>
            <a:ext cx="8784976" cy="5832648"/>
          </a:xfrm>
        </p:spPr>
        <p:txBody>
          <a:bodyPr/>
          <a:lstStyle/>
          <a:p>
            <a:pPr marL="288000" indent="-288000" eaLnBrk="1" hangingPunct="1">
              <a:lnSpc>
                <a:spcPct val="90000"/>
              </a:lnSpc>
              <a:buClrTx/>
            </a:pPr>
            <a:r>
              <a:rPr lang="en-GB" altLang="en-US" sz="2800" i="1" dirty="0">
                <a:solidFill>
                  <a:srgbClr val="000000"/>
                </a:solidFill>
                <a:effectLst/>
                <a:latin typeface="Source Sans Pro" panose="020B0503030403020204" pitchFamily="34" charset="0"/>
                <a:ea typeface="Source Sans Pro" panose="020B0503030403020204" pitchFamily="34" charset="0"/>
              </a:rPr>
              <a:t>At</a:t>
            </a:r>
            <a:r>
              <a:rPr lang="en-US" altLang="en-US" sz="2800" i="1" dirty="0">
                <a:solidFill>
                  <a:srgbClr val="000000"/>
                </a:solidFill>
                <a:effectLst/>
                <a:latin typeface="Source Sans Pro" panose="020B0503030403020204" pitchFamily="34" charset="0"/>
                <a:ea typeface="Source Sans Pro" panose="020B0503030403020204" pitchFamily="34" charset="0"/>
              </a:rPr>
              <a:t>è</a:t>
            </a:r>
            <a:r>
              <a:rPr lang="en-US" altLang="en-US" sz="2800" dirty="0">
                <a:solidFill>
                  <a:srgbClr val="000000"/>
                </a:solidFill>
                <a:effectLst/>
                <a:latin typeface="Source Sans Pro" panose="020B0503030403020204" pitchFamily="34" charset="0"/>
                <a:ea typeface="Source Sans Pro" panose="020B0503030403020204" pitchFamily="34" charset="0"/>
              </a:rPr>
              <a:t>: an important concept in Lacan’s reading of the play</a:t>
            </a:r>
            <a:endParaRPr lang="en-US" altLang="en-US" sz="2800" i="1" dirty="0">
              <a:solidFill>
                <a:srgbClr val="000000"/>
              </a:solidFill>
              <a:effectLst/>
              <a:latin typeface="Source Sans Pro" panose="020B0503030403020204" pitchFamily="34" charset="0"/>
              <a:ea typeface="Source Sans Pro" panose="020B0503030403020204" pitchFamily="34" charset="0"/>
            </a:endParaRP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Destruction marks boundary between life and death (Q8)</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Also associated with limits of the symbolic order</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Antigone’s pure desire takes her beyond these limits (Q9)</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i.e. beyond rationality and normal possibilities of satisfaction…</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…and into a </a:t>
            </a:r>
            <a:r>
              <a:rPr lang="en-GB" altLang="en-US" sz="2000" i="1" dirty="0">
                <a:solidFill>
                  <a:srgbClr val="000000"/>
                </a:solidFill>
                <a:effectLst/>
                <a:latin typeface="Source Sans Pro" panose="020B0503030403020204" pitchFamily="34" charset="0"/>
                <a:ea typeface="Source Sans Pro" panose="020B0503030403020204" pitchFamily="34" charset="0"/>
              </a:rPr>
              <a:t>liminal</a:t>
            </a:r>
            <a:r>
              <a:rPr lang="en-GB" altLang="en-US" sz="2000" dirty="0">
                <a:solidFill>
                  <a:srgbClr val="000000"/>
                </a:solidFill>
                <a:effectLst/>
                <a:latin typeface="Source Sans Pro" panose="020B0503030403020204" pitchFamily="34" charset="0"/>
                <a:ea typeface="Source Sans Pro" panose="020B0503030403020204" pitchFamily="34" charset="0"/>
              </a:rPr>
              <a:t> (threshold) space between life and death…</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…which is figured in the method of her execution</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‘Zone between two deaths’: symbolic (Antigone no longer sees herself as in the land of the living) and physical</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She desires as an individual subject, not out of principle (Q10)</a:t>
            </a:r>
          </a:p>
          <a:p>
            <a:pPr marL="288000" indent="-288000" eaLnBrk="1" hangingPunct="1">
              <a:lnSpc>
                <a:spcPct val="9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The role of kinship</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Family structures, like language, are part of the symbolic order</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Polyneices has a particular place in the family structure</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This place gives him a unique meaning for Antigone (Q11)</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She performs rites in the name of this uniqueness (Q12-13)</a:t>
            </a:r>
            <a:endParaRPr lang="en-US" altLang="en-US" sz="24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3315">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3315">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3315">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3315">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331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9829C56-8B3F-807D-CB33-DEBD5529F851}"/>
              </a:ext>
            </a:extLst>
          </p:cNvPr>
          <p:cNvSpPr>
            <a:spLocks noGrp="1" noChangeArrowheads="1"/>
          </p:cNvSpPr>
          <p:nvPr>
            <p:ph type="title"/>
          </p:nvPr>
        </p:nvSpPr>
        <p:spPr>
          <a:xfrm>
            <a:off x="250825" y="115888"/>
            <a:ext cx="8642350" cy="504825"/>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Lacan on </a:t>
            </a:r>
            <a:r>
              <a:rPr lang="en-GB" altLang="en-US" sz="3600" b="1" i="1" dirty="0">
                <a:solidFill>
                  <a:srgbClr val="000000"/>
                </a:solidFill>
                <a:effectLst/>
                <a:latin typeface="Source Sans Pro" panose="020B0503030403020204" pitchFamily="34" charset="0"/>
                <a:ea typeface="Source Sans Pro" panose="020B0503030403020204" pitchFamily="34" charset="0"/>
              </a:rPr>
              <a:t>Antigone</a:t>
            </a:r>
            <a:r>
              <a:rPr lang="en-GB" altLang="en-US" sz="3600" b="1" dirty="0">
                <a:solidFill>
                  <a:srgbClr val="000000"/>
                </a:solidFill>
                <a:effectLst/>
                <a:latin typeface="Source Sans Pro" panose="020B0503030403020204" pitchFamily="34" charset="0"/>
                <a:ea typeface="Source Sans Pro" panose="020B0503030403020204" pitchFamily="34" charset="0"/>
              </a:rPr>
              <a:t> 4</a:t>
            </a:r>
            <a:endParaRPr lang="en-US" altLang="en-US" sz="3600" b="1" i="1" dirty="0">
              <a:solidFill>
                <a:srgbClr val="000000"/>
              </a:solidFill>
              <a:effectLst/>
              <a:latin typeface="Source Sans Pro" panose="020B0503030403020204" pitchFamily="34" charset="0"/>
              <a:ea typeface="Source Sans Pro" panose="020B0503030403020204" pitchFamily="34" charset="0"/>
            </a:endParaRPr>
          </a:p>
        </p:txBody>
      </p:sp>
      <p:sp>
        <p:nvSpPr>
          <p:cNvPr id="18435" name="Rectangle 3">
            <a:extLst>
              <a:ext uri="{FF2B5EF4-FFF2-40B4-BE49-F238E27FC236}">
                <a16:creationId xmlns:a16="http://schemas.microsoft.com/office/drawing/2014/main" id="{5C957E27-74A3-0532-A0BA-03EB8A026CDD}"/>
              </a:ext>
            </a:extLst>
          </p:cNvPr>
          <p:cNvSpPr>
            <a:spLocks noGrp="1" noChangeArrowheads="1"/>
          </p:cNvSpPr>
          <p:nvPr>
            <p:ph type="body" idx="1"/>
          </p:nvPr>
        </p:nvSpPr>
        <p:spPr>
          <a:xfrm>
            <a:off x="250825" y="692150"/>
            <a:ext cx="8642350" cy="5976938"/>
          </a:xfrm>
        </p:spPr>
        <p:txBody>
          <a:bodyPr/>
          <a:lstStyle/>
          <a:p>
            <a:pPr marL="288000" indent="-288000" eaLnBrk="1" hangingPunct="1">
              <a:lnSpc>
                <a:spcPct val="9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The symbolic order and the protagonists</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Not simply defended by Creon and challenged by Antigone</a:t>
            </a:r>
            <a:endParaRPr lang="en-US" altLang="en-US" sz="2400" dirty="0">
              <a:solidFill>
                <a:srgbClr val="000000"/>
              </a:solidFill>
              <a:effectLst/>
              <a:latin typeface="Source Sans Pro" panose="020B0503030403020204" pitchFamily="34" charset="0"/>
              <a:ea typeface="Source Sans Pro" panose="020B0503030403020204" pitchFamily="34" charset="0"/>
            </a:endParaRP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Creon’s edict also</a:t>
            </a:r>
            <a:r>
              <a:rPr lang="en-GB" altLang="en-US" sz="2400" i="1" dirty="0">
                <a:solidFill>
                  <a:srgbClr val="000000"/>
                </a:solidFill>
                <a:effectLst/>
                <a:latin typeface="Source Sans Pro" panose="020B0503030403020204" pitchFamily="34" charset="0"/>
                <a:ea typeface="Source Sans Pro" panose="020B0503030403020204" pitchFamily="34" charset="0"/>
              </a:rPr>
              <a:t> departs from</a:t>
            </a:r>
            <a:r>
              <a:rPr lang="en-GB" altLang="en-US" sz="2400" dirty="0">
                <a:solidFill>
                  <a:srgbClr val="000000"/>
                </a:solidFill>
                <a:effectLst/>
                <a:latin typeface="Source Sans Pro" panose="020B0503030403020204" pitchFamily="34" charset="0"/>
                <a:ea typeface="Source Sans Pro" panose="020B0503030403020204" pitchFamily="34" charset="0"/>
              </a:rPr>
              <a:t> the symbolic order (</a:t>
            </a:r>
            <a:r>
              <a:rPr lang="en-GB" altLang="en-US" sz="2400" dirty="0" err="1">
                <a:solidFill>
                  <a:srgbClr val="000000"/>
                </a:solidFill>
                <a:effectLst/>
                <a:latin typeface="Source Sans Pro" panose="020B0503030403020204" pitchFamily="34" charset="0"/>
                <a:ea typeface="Source Sans Pro" panose="020B0503030403020204" pitchFamily="34" charset="0"/>
              </a:rPr>
              <a:t>cf</a:t>
            </a:r>
            <a:r>
              <a:rPr lang="en-GB" altLang="en-US" sz="2400" dirty="0">
                <a:solidFill>
                  <a:srgbClr val="000000"/>
                </a:solidFill>
                <a:effectLst/>
                <a:latin typeface="Source Sans Pro" panose="020B0503030403020204" pitchFamily="34" charset="0"/>
                <a:ea typeface="Source Sans Pro" panose="020B0503030403020204" pitchFamily="34" charset="0"/>
              </a:rPr>
              <a:t> Q5)</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He ignores the meaning of kinship structures (Q14)</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i.e. that someone with a name and identity can’t be ignored in death</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Antigone’s desire also </a:t>
            </a:r>
            <a:r>
              <a:rPr lang="en-GB" altLang="en-US" sz="2400" i="1" dirty="0">
                <a:solidFill>
                  <a:srgbClr val="000000"/>
                </a:solidFill>
                <a:effectLst/>
                <a:latin typeface="Source Sans Pro" panose="020B0503030403020204" pitchFamily="34" charset="0"/>
                <a:ea typeface="Source Sans Pro" panose="020B0503030403020204" pitchFamily="34" charset="0"/>
              </a:rPr>
              <a:t>respects </a:t>
            </a:r>
            <a:r>
              <a:rPr lang="en-GB" altLang="en-US" sz="2400" dirty="0">
                <a:solidFill>
                  <a:srgbClr val="000000"/>
                </a:solidFill>
                <a:effectLst/>
                <a:latin typeface="Source Sans Pro" panose="020B0503030403020204" pitchFamily="34" charset="0"/>
                <a:ea typeface="Source Sans Pro" panose="020B0503030403020204" pitchFamily="34" charset="0"/>
              </a:rPr>
              <a:t>the symbolic order</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Polyneices is ‘unique’, regardless of what he’s done (Q15; </a:t>
            </a:r>
            <a:r>
              <a:rPr lang="en-GB" altLang="en-US" sz="2000" dirty="0" err="1">
                <a:solidFill>
                  <a:srgbClr val="000000"/>
                </a:solidFill>
                <a:effectLst/>
                <a:latin typeface="Source Sans Pro" panose="020B0503030403020204" pitchFamily="34" charset="0"/>
                <a:ea typeface="Source Sans Pro" panose="020B0503030403020204" pitchFamily="34" charset="0"/>
              </a:rPr>
              <a:t>cf</a:t>
            </a:r>
            <a:r>
              <a:rPr lang="en-GB" altLang="en-US" sz="2000" dirty="0">
                <a:solidFill>
                  <a:srgbClr val="000000"/>
                </a:solidFill>
                <a:effectLst/>
                <a:latin typeface="Source Sans Pro" panose="020B0503030403020204" pitchFamily="34" charset="0"/>
                <a:ea typeface="Source Sans Pro" panose="020B0503030403020204" pitchFamily="34" charset="0"/>
              </a:rPr>
              <a:t> Q11-13)</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This uniqueness derives from </a:t>
            </a:r>
            <a:r>
              <a:rPr lang="en-GB" altLang="en-US" sz="2000" i="1" dirty="0">
                <a:solidFill>
                  <a:srgbClr val="000000"/>
                </a:solidFill>
                <a:effectLst/>
                <a:latin typeface="Source Sans Pro" panose="020B0503030403020204" pitchFamily="34" charset="0"/>
                <a:ea typeface="Source Sans Pro" panose="020B0503030403020204" pitchFamily="34" charset="0"/>
              </a:rPr>
              <a:t>language</a:t>
            </a:r>
            <a:r>
              <a:rPr lang="en-GB" altLang="en-US" sz="2000" dirty="0">
                <a:solidFill>
                  <a:srgbClr val="000000"/>
                </a:solidFill>
                <a:effectLst/>
                <a:latin typeface="Source Sans Pro" panose="020B0503030403020204" pitchFamily="34" charset="0"/>
                <a:ea typeface="Source Sans Pro" panose="020B0503030403020204" pitchFamily="34" charset="0"/>
              </a:rPr>
              <a:t> (Q16)</a:t>
            </a:r>
          </a:p>
          <a:p>
            <a:pPr marL="1152000" lvl="3"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i.e. from his name and his slot in the family tree – nobody else has these</a:t>
            </a:r>
          </a:p>
          <a:p>
            <a:pPr marL="1152000" lvl="3"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Uniqueness is </a:t>
            </a:r>
            <a:r>
              <a:rPr lang="en-GB" altLang="en-US" sz="1800" i="1" dirty="0">
                <a:solidFill>
                  <a:srgbClr val="000000"/>
                </a:solidFill>
                <a:effectLst/>
                <a:latin typeface="Source Sans Pro" panose="020B0503030403020204" pitchFamily="34" charset="0"/>
                <a:ea typeface="Source Sans Pro" panose="020B0503030403020204" pitchFamily="34" charset="0"/>
              </a:rPr>
              <a:t>not </a:t>
            </a:r>
            <a:r>
              <a:rPr lang="en-GB" altLang="en-US" sz="1800" dirty="0">
                <a:solidFill>
                  <a:srgbClr val="000000"/>
                </a:solidFill>
                <a:effectLst/>
                <a:latin typeface="Source Sans Pro" panose="020B0503030403020204" pitchFamily="34" charset="0"/>
                <a:ea typeface="Source Sans Pro" panose="020B0503030403020204" pitchFamily="34" charset="0"/>
              </a:rPr>
              <a:t>due to his distinctive (and unedifying) personal history</a:t>
            </a:r>
          </a:p>
          <a:p>
            <a:pPr marL="1152000" lvl="3"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Illustrates the mismatch (‘break’) between language system and life (Q17)</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Hence Antigone shows how identity is a product of language (Q18)</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Honouring Polyneices maintains the </a:t>
            </a:r>
            <a:r>
              <a:rPr lang="en-GB" altLang="en-US" sz="2000" i="1" dirty="0">
                <a:solidFill>
                  <a:srgbClr val="000000"/>
                </a:solidFill>
                <a:effectLst/>
                <a:latin typeface="Source Sans Pro" panose="020B0503030403020204" pitchFamily="34" charset="0"/>
                <a:ea typeface="Source Sans Pro" panose="020B0503030403020204" pitchFamily="34" charset="0"/>
              </a:rPr>
              <a:t>at</a:t>
            </a:r>
            <a:r>
              <a:rPr lang="en-US" altLang="en-US" sz="2000" i="1" dirty="0">
                <a:solidFill>
                  <a:srgbClr val="000000"/>
                </a:solidFill>
                <a:effectLst/>
                <a:latin typeface="Source Sans Pro" panose="020B0503030403020204" pitchFamily="34" charset="0"/>
                <a:ea typeface="Source Sans Pro" panose="020B0503030403020204" pitchFamily="34" charset="0"/>
              </a:rPr>
              <a:t>è</a:t>
            </a:r>
            <a:r>
              <a:rPr lang="en-US" altLang="en-US" sz="2000" dirty="0">
                <a:solidFill>
                  <a:srgbClr val="000000"/>
                </a:solidFill>
                <a:effectLst/>
                <a:latin typeface="Source Sans Pro" panose="020B0503030403020204" pitchFamily="34" charset="0"/>
                <a:ea typeface="Source Sans Pro" panose="020B0503030403020204" pitchFamily="34" charset="0"/>
              </a:rPr>
              <a:t> of the Oedipal dynasty (Q19)</a:t>
            </a:r>
          </a:p>
          <a:p>
            <a:pPr marL="1152000" lvl="3"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Hence the coherence of kinship - however catastrophic - is defended (Q20)</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Yet, for Lacan, Creon </a:t>
            </a:r>
            <a:r>
              <a:rPr lang="en-GB" altLang="en-US" sz="2400" i="1" dirty="0">
                <a:solidFill>
                  <a:srgbClr val="000000"/>
                </a:solidFill>
                <a:effectLst/>
                <a:latin typeface="Source Sans Pro" panose="020B0503030403020204" pitchFamily="34" charset="0"/>
                <a:ea typeface="Source Sans Pro" panose="020B0503030403020204" pitchFamily="34" charset="0"/>
              </a:rPr>
              <a:t>primarily upholds </a:t>
            </a:r>
            <a:r>
              <a:rPr lang="en-GB" altLang="en-US" sz="2400" dirty="0">
                <a:solidFill>
                  <a:srgbClr val="000000"/>
                </a:solidFill>
                <a:effectLst/>
                <a:latin typeface="Source Sans Pro" panose="020B0503030403020204" pitchFamily="34" charset="0"/>
                <a:ea typeface="Source Sans Pro" panose="020B0503030403020204" pitchFamily="34" charset="0"/>
              </a:rPr>
              <a:t>the symbolic order</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One family’s structure </a:t>
            </a:r>
            <a:r>
              <a:rPr lang="en-GB" altLang="en-US" sz="2000" dirty="0">
                <a:solidFill>
                  <a:srgbClr val="000000"/>
                </a:solidFill>
                <a:effectLst/>
                <a:latin typeface="Source Sans Pro" panose="020B0503030403020204" pitchFamily="34" charset="0"/>
                <a:ea typeface="Source Sans Pro" panose="020B0503030403020204" pitchFamily="34" charset="0"/>
                <a:cs typeface="Arial" panose="020B0604020202020204" pitchFamily="34" charset="0"/>
              </a:rPr>
              <a:t>≠ social and linguistic organization as a whole</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Antigone’s desire, </a:t>
            </a:r>
            <a:r>
              <a:rPr lang="en-GB" altLang="en-US" sz="2000" i="1" dirty="0">
                <a:solidFill>
                  <a:srgbClr val="000000"/>
                </a:solidFill>
                <a:effectLst/>
                <a:latin typeface="Source Sans Pro" panose="020B0503030403020204" pitchFamily="34" charset="0"/>
                <a:ea typeface="Source Sans Pro" panose="020B0503030403020204" pitchFamily="34" charset="0"/>
              </a:rPr>
              <a:t>like anyone else’s</a:t>
            </a:r>
            <a:r>
              <a:rPr lang="en-GB" altLang="en-US" sz="2000" dirty="0">
                <a:solidFill>
                  <a:srgbClr val="000000"/>
                </a:solidFill>
                <a:effectLst/>
                <a:latin typeface="Source Sans Pro" panose="020B0503030403020204" pitchFamily="34" charset="0"/>
                <a:ea typeface="Source Sans Pro" panose="020B0503030403020204" pitchFamily="34" charset="0"/>
              </a:rPr>
              <a:t>, opposes the symbolic order</a:t>
            </a:r>
            <a:endParaRPr lang="en-US" altLang="en-US" sz="20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8435">
                                            <p:txEl>
                                              <p:pRg st="13" end="1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B6C56E0-84DC-6AA1-CF11-1C8C452B365E}"/>
              </a:ext>
            </a:extLst>
          </p:cNvPr>
          <p:cNvSpPr>
            <a:spLocks noGrp="1" noChangeArrowheads="1"/>
          </p:cNvSpPr>
          <p:nvPr>
            <p:ph type="title"/>
          </p:nvPr>
        </p:nvSpPr>
        <p:spPr>
          <a:xfrm>
            <a:off x="250825" y="260350"/>
            <a:ext cx="8642350" cy="504825"/>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Butler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15363" name="Rectangle 3">
            <a:extLst>
              <a:ext uri="{FF2B5EF4-FFF2-40B4-BE49-F238E27FC236}">
                <a16:creationId xmlns:a16="http://schemas.microsoft.com/office/drawing/2014/main" id="{D9DAE80F-7151-5153-2075-CE4F6A4607B2}"/>
              </a:ext>
            </a:extLst>
          </p:cNvPr>
          <p:cNvSpPr>
            <a:spLocks noGrp="1" noChangeArrowheads="1"/>
          </p:cNvSpPr>
          <p:nvPr>
            <p:ph type="body" idx="1"/>
          </p:nvPr>
        </p:nvSpPr>
        <p:spPr>
          <a:xfrm>
            <a:off x="250825" y="908050"/>
            <a:ext cx="8642350" cy="5689600"/>
          </a:xfrm>
        </p:spPr>
        <p:txBody>
          <a:bodyPr/>
          <a:lstStyle/>
          <a:p>
            <a:pPr marL="609600" indent="-609600" eaLnBrk="1" hangingPunct="1">
              <a:buClrTx/>
            </a:pPr>
            <a:r>
              <a:rPr lang="en-GB" altLang="en-US" sz="2800" dirty="0">
                <a:solidFill>
                  <a:srgbClr val="000000"/>
                </a:solidFill>
                <a:effectLst/>
                <a:latin typeface="Source Sans Pro" panose="020B0503030403020204" pitchFamily="34" charset="0"/>
                <a:ea typeface="Source Sans Pro" panose="020B0503030403020204" pitchFamily="34" charset="0"/>
              </a:rPr>
              <a:t>American feminist thinker (b. 1956)</a:t>
            </a:r>
          </a:p>
          <a:p>
            <a:pPr marL="609600" indent="-609600" eaLnBrk="1" hangingPunct="1">
              <a:buClrTx/>
            </a:pPr>
            <a:r>
              <a:rPr lang="en-GB" altLang="en-US" sz="2800" dirty="0">
                <a:solidFill>
                  <a:srgbClr val="000000"/>
                </a:solidFill>
                <a:effectLst/>
                <a:latin typeface="Source Sans Pro" panose="020B0503030403020204" pitchFamily="34" charset="0"/>
                <a:ea typeface="Source Sans Pro" panose="020B0503030403020204" pitchFamily="34" charset="0"/>
              </a:rPr>
              <a:t>Most influential concept: </a:t>
            </a:r>
            <a:r>
              <a:rPr lang="en-GB" altLang="en-US" sz="2800" i="1" dirty="0">
                <a:solidFill>
                  <a:srgbClr val="000000"/>
                </a:solidFill>
                <a:effectLst/>
                <a:latin typeface="Source Sans Pro" panose="020B0503030403020204" pitchFamily="34" charset="0"/>
                <a:ea typeface="Source Sans Pro" panose="020B0503030403020204" pitchFamily="34" charset="0"/>
              </a:rPr>
              <a:t>performative identity</a:t>
            </a:r>
            <a:endParaRPr lang="en-GB" altLang="en-US" sz="2800" dirty="0">
              <a:solidFill>
                <a:srgbClr val="000000"/>
              </a:solidFill>
              <a:effectLst/>
              <a:latin typeface="Source Sans Pro" panose="020B0503030403020204" pitchFamily="34" charset="0"/>
              <a:ea typeface="Source Sans Pro" panose="020B0503030403020204" pitchFamily="34" charset="0"/>
            </a:endParaRP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Identity, and particularly gender, isn’t natural</a:t>
            </a: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Nor is it straightforwardly determined by culture</a:t>
            </a: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Rather, subjects </a:t>
            </a:r>
            <a:r>
              <a:rPr lang="en-GB" altLang="en-US" sz="2400" i="1" dirty="0">
                <a:solidFill>
                  <a:srgbClr val="000000"/>
                </a:solidFill>
                <a:effectLst/>
                <a:latin typeface="Source Sans Pro" panose="020B0503030403020204" pitchFamily="34" charset="0"/>
                <a:ea typeface="Source Sans Pro" panose="020B0503030403020204" pitchFamily="34" charset="0"/>
              </a:rPr>
              <a:t>construct</a:t>
            </a:r>
            <a:r>
              <a:rPr lang="en-GB" altLang="en-US" sz="2400" dirty="0">
                <a:solidFill>
                  <a:srgbClr val="000000"/>
                </a:solidFill>
                <a:effectLst/>
                <a:latin typeface="Source Sans Pro" panose="020B0503030403020204" pitchFamily="34" charset="0"/>
                <a:ea typeface="Source Sans Pro" panose="020B0503030403020204" pitchFamily="34" charset="0"/>
              </a:rPr>
              <a:t> their femininity/masculinity</a:t>
            </a: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They do so on the basis of repeated actions/rituals</a:t>
            </a:r>
          </a:p>
          <a:p>
            <a:pPr marL="1371600" lvl="2" indent="-457200"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e.g. clothing, language use, social interaction</a:t>
            </a:r>
          </a:p>
          <a:p>
            <a:pPr marL="1371600" lvl="2" indent="-457200"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a:t>
            </a:r>
            <a:r>
              <a:rPr lang="en-GB" altLang="en-US" sz="2000" dirty="0" err="1">
                <a:solidFill>
                  <a:srgbClr val="000000"/>
                </a:solidFill>
                <a:effectLst/>
                <a:latin typeface="Source Sans Pro" panose="020B0503030403020204" pitchFamily="34" charset="0"/>
                <a:ea typeface="Source Sans Pro" panose="020B0503030403020204" pitchFamily="34" charset="0"/>
              </a:rPr>
              <a:t>Metrosexuality</a:t>
            </a:r>
            <a:r>
              <a:rPr lang="en-GB" altLang="en-US" sz="2000" dirty="0">
                <a:solidFill>
                  <a:srgbClr val="000000"/>
                </a:solidFill>
                <a:effectLst/>
                <a:latin typeface="Source Sans Pro" panose="020B0503030403020204" pitchFamily="34" charset="0"/>
                <a:ea typeface="Source Sans Pro" panose="020B0503030403020204" pitchFamily="34" charset="0"/>
              </a:rPr>
              <a:t>’: performing actions traditionally associated with </a:t>
            </a:r>
            <a:r>
              <a:rPr lang="en-GB" altLang="en-US" sz="2000" i="1" dirty="0">
                <a:solidFill>
                  <a:srgbClr val="000000"/>
                </a:solidFill>
                <a:effectLst/>
                <a:latin typeface="Source Sans Pro" panose="020B0503030403020204" pitchFamily="34" charset="0"/>
                <a:ea typeface="Source Sans Pro" panose="020B0503030403020204" pitchFamily="34" charset="0"/>
              </a:rPr>
              <a:t>both </a:t>
            </a:r>
            <a:r>
              <a:rPr lang="en-GB" altLang="en-US" sz="2000" dirty="0">
                <a:solidFill>
                  <a:srgbClr val="000000"/>
                </a:solidFill>
                <a:effectLst/>
                <a:latin typeface="Source Sans Pro" panose="020B0503030403020204" pitchFamily="34" charset="0"/>
                <a:ea typeface="Source Sans Pro" panose="020B0503030403020204" pitchFamily="34" charset="0"/>
              </a:rPr>
              <a:t>genders (e.g. football </a:t>
            </a:r>
            <a:r>
              <a:rPr lang="en-GB" altLang="en-US" sz="2000" i="1" dirty="0">
                <a:solidFill>
                  <a:srgbClr val="000000"/>
                </a:solidFill>
                <a:effectLst/>
                <a:latin typeface="Source Sans Pro" panose="020B0503030403020204" pitchFamily="34" charset="0"/>
                <a:ea typeface="Source Sans Pro" panose="020B0503030403020204" pitchFamily="34" charset="0"/>
              </a:rPr>
              <a:t>and </a:t>
            </a:r>
            <a:r>
              <a:rPr lang="en-GB" altLang="en-US" sz="2000" dirty="0">
                <a:solidFill>
                  <a:srgbClr val="000000"/>
                </a:solidFill>
                <a:effectLst/>
                <a:latin typeface="Source Sans Pro" panose="020B0503030403020204" pitchFamily="34" charset="0"/>
                <a:ea typeface="Source Sans Pro" panose="020B0503030403020204" pitchFamily="34" charset="0"/>
              </a:rPr>
              <a:t>moisturizing)</a:t>
            </a:r>
          </a:p>
          <a:p>
            <a:pPr marL="609600" indent="-609600" eaLnBrk="1" hangingPunct="1">
              <a:buClrTx/>
            </a:pPr>
            <a:r>
              <a:rPr lang="en-GB" altLang="en-US" sz="2800" i="1" dirty="0">
                <a:solidFill>
                  <a:srgbClr val="000000"/>
                </a:solidFill>
                <a:effectLst/>
                <a:latin typeface="Source Sans Pro" panose="020B0503030403020204" pitchFamily="34" charset="0"/>
                <a:ea typeface="Source Sans Pro" panose="020B0503030403020204" pitchFamily="34" charset="0"/>
              </a:rPr>
              <a:t>Antigone’s Claim</a:t>
            </a:r>
            <a:r>
              <a:rPr lang="en-GB" altLang="en-US" sz="2800" dirty="0">
                <a:solidFill>
                  <a:srgbClr val="000000"/>
                </a:solidFill>
                <a:effectLst/>
                <a:latin typeface="Source Sans Pro" panose="020B0503030403020204" pitchFamily="34" charset="0"/>
                <a:ea typeface="Source Sans Pro" panose="020B0503030403020204" pitchFamily="34" charset="0"/>
              </a:rPr>
              <a:t> and its socio-political thrust</a:t>
            </a:r>
            <a:endParaRPr lang="en-GB" altLang="en-US" sz="2800" i="1" dirty="0">
              <a:solidFill>
                <a:srgbClr val="000000"/>
              </a:solidFill>
              <a:effectLst/>
              <a:latin typeface="Source Sans Pro" panose="020B0503030403020204" pitchFamily="34" charset="0"/>
              <a:ea typeface="Source Sans Pro" panose="020B0503030403020204" pitchFamily="34" charset="0"/>
            </a:endParaRP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Hegel and Lacan endorse established power structures</a:t>
            </a:r>
          </a:p>
          <a:p>
            <a:pPr marL="1371600" lvl="2" indent="-457200" eaLnBrk="1" hangingPunct="1">
              <a:buClrTx/>
            </a:pPr>
            <a:r>
              <a:rPr lang="en-GB" altLang="en-US" sz="2000" dirty="0">
                <a:solidFill>
                  <a:srgbClr val="000000"/>
                </a:solidFill>
                <a:effectLst/>
                <a:latin typeface="Source Sans Pro" panose="020B0503030403020204" pitchFamily="34" charset="0"/>
                <a:ea typeface="Source Sans Pro" panose="020B0503030403020204" pitchFamily="34" charset="0"/>
              </a:rPr>
              <a:t>i.e. Creon and what he stands for</a:t>
            </a:r>
          </a:p>
          <a:p>
            <a:pPr marL="990600" lvl="1" indent="-533400" eaLnBrk="1" hangingPunct="1">
              <a:buClrTx/>
            </a:pPr>
            <a:r>
              <a:rPr lang="en-GB" altLang="en-US" sz="2400" dirty="0">
                <a:solidFill>
                  <a:srgbClr val="000000"/>
                </a:solidFill>
                <a:effectLst/>
                <a:latin typeface="Source Sans Pro" panose="020B0503030403020204" pitchFamily="34" charset="0"/>
                <a:ea typeface="Source Sans Pro" panose="020B0503030403020204" pitchFamily="34" charset="0"/>
              </a:rPr>
              <a:t>Antigone points towards greater social tolerance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536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C9909B1-77CE-A44B-16B1-D619D32A90EE}"/>
              </a:ext>
            </a:extLst>
          </p:cNvPr>
          <p:cNvSpPr>
            <a:spLocks noGrp="1" noChangeArrowheads="1"/>
          </p:cNvSpPr>
          <p:nvPr>
            <p:ph type="title"/>
          </p:nvPr>
        </p:nvSpPr>
        <p:spPr>
          <a:xfrm>
            <a:off x="250825" y="188913"/>
            <a:ext cx="8642350" cy="504825"/>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Butler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r>
              <a:rPr lang="en-GB" altLang="en-US" sz="4000" b="1" dirty="0">
                <a:solidFill>
                  <a:srgbClr val="000000"/>
                </a:solidFill>
                <a:effectLst/>
                <a:latin typeface="Source Sans Pro" panose="020B0503030403020204" pitchFamily="34" charset="0"/>
                <a:ea typeface="Source Sans Pro" panose="020B0503030403020204" pitchFamily="34" charset="0"/>
              </a:rPr>
              <a:t> 2</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19459" name="Rectangle 3">
            <a:extLst>
              <a:ext uri="{FF2B5EF4-FFF2-40B4-BE49-F238E27FC236}">
                <a16:creationId xmlns:a16="http://schemas.microsoft.com/office/drawing/2014/main" id="{8AE8A3F4-E12C-E412-2E6A-5A08E75D0EC8}"/>
              </a:ext>
            </a:extLst>
          </p:cNvPr>
          <p:cNvSpPr>
            <a:spLocks noGrp="1" noChangeArrowheads="1"/>
          </p:cNvSpPr>
          <p:nvPr>
            <p:ph type="body" idx="1"/>
          </p:nvPr>
        </p:nvSpPr>
        <p:spPr>
          <a:xfrm>
            <a:off x="179388" y="765175"/>
            <a:ext cx="8856662" cy="5976938"/>
          </a:xfrm>
        </p:spPr>
        <p:txBody>
          <a:bodyPr/>
          <a:lstStyle/>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Critique of Hegel</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Antigone alleged to uphold divine law v. human law</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But divine law involves ‘unwritten laws’ (Heaney, p. 21)</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So divine law, by definition, can’t be fully known</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Yet the state knows it well enough to legislate against it!</a:t>
            </a: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Critique of Lacan</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Lacan </a:t>
            </a:r>
            <a:r>
              <a:rPr lang="en-GB" altLang="en-US" sz="2000" dirty="0" err="1">
                <a:solidFill>
                  <a:srgbClr val="000000"/>
                </a:solidFill>
                <a:effectLst/>
                <a:latin typeface="Source Sans Pro" panose="020B0503030403020204" pitchFamily="34" charset="0"/>
                <a:ea typeface="Source Sans Pro" panose="020B0503030403020204" pitchFamily="34" charset="0"/>
              </a:rPr>
              <a:t>overschematizes</a:t>
            </a:r>
            <a:r>
              <a:rPr lang="en-GB" altLang="en-US" sz="2000" dirty="0">
                <a:solidFill>
                  <a:srgbClr val="000000"/>
                </a:solidFill>
                <a:effectLst/>
                <a:latin typeface="Source Sans Pro" panose="020B0503030403020204" pitchFamily="34" charset="0"/>
                <a:ea typeface="Source Sans Pro" panose="020B0503030403020204" pitchFamily="34" charset="0"/>
              </a:rPr>
              <a:t> kinship (see pp. 23-25)</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Kinship can’t just be regarded as a kind of language</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Language and kinship don’t precede/transcend society (Q1)</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Rather, they are </a:t>
            </a:r>
            <a:r>
              <a:rPr lang="en-GB" altLang="en-US" sz="2000" i="1" dirty="0">
                <a:solidFill>
                  <a:srgbClr val="000000"/>
                </a:solidFill>
                <a:effectLst/>
                <a:latin typeface="Source Sans Pro" panose="020B0503030403020204" pitchFamily="34" charset="0"/>
                <a:ea typeface="Source Sans Pro" panose="020B0503030403020204" pitchFamily="34" charset="0"/>
              </a:rPr>
              <a:t>produced by</a:t>
            </a:r>
            <a:r>
              <a:rPr lang="en-GB" altLang="en-US" sz="2000" dirty="0">
                <a:solidFill>
                  <a:srgbClr val="000000"/>
                </a:solidFill>
                <a:effectLst/>
                <a:latin typeface="Source Sans Pro" panose="020B0503030403020204" pitchFamily="34" charset="0"/>
                <a:ea typeface="Source Sans Pro" panose="020B0503030403020204" pitchFamily="34" charset="0"/>
              </a:rPr>
              <a:t> what happens in society (Q2)</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So Butler rethinks cause-effect relations between society and the symbolic</a:t>
            </a:r>
          </a:p>
          <a:p>
            <a:pPr marL="576000" lvl="1"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 example of this rethinking: the ‘incest taboo’, familiar to anthropologists</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Seen as fundamental to kinship structures, which fall apart if it’s violated</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The taboo still leaves many possibilities open, e.g. same-sex unions</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Yet some of those possibilities aren’t often accepted in many societies</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This shows how ideas of kinship aren’t shaped by systems beyond our control</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Rather, they are shaped by ideology in society, and hence open to challenge (Q3)</a:t>
            </a:r>
          </a:p>
          <a:p>
            <a:pPr marL="864000" lvl="2" indent="-288000" eaLnBrk="1" hangingPunct="1">
              <a:lnSpc>
                <a:spcPct val="90000"/>
              </a:lnSpc>
              <a:buClrTx/>
            </a:pPr>
            <a:r>
              <a:rPr lang="en-GB" altLang="en-US" sz="1800" dirty="0">
                <a:solidFill>
                  <a:srgbClr val="000000"/>
                </a:solidFill>
                <a:effectLst/>
                <a:latin typeface="Source Sans Pro" panose="020B0503030403020204" pitchFamily="34" charset="0"/>
                <a:ea typeface="Source Sans Pro" panose="020B0503030403020204" pitchFamily="34" charset="0"/>
              </a:rPr>
              <a:t>Antigone hints at alternative views of sex roles, family/social structures, etc (Q4)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945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9459">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9459">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9459">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9459">
                                            <p:txEl>
                                              <p:pRg st="13" end="1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9459">
                                            <p:txEl>
                                              <p:pRg st="14" end="14"/>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9459">
                                            <p:txEl>
                                              <p:pRg st="15" end="15"/>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19459">
                                            <p:txEl>
                                              <p:pRg st="16" end="16"/>
                                            </p:txEl>
                                          </p:spTgt>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1945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F32D3ED-6359-51BD-B3DF-24BD2F360FCB}"/>
              </a:ext>
            </a:extLst>
          </p:cNvPr>
          <p:cNvSpPr>
            <a:spLocks noGrp="1" noChangeArrowheads="1"/>
          </p:cNvSpPr>
          <p:nvPr>
            <p:ph type="title"/>
          </p:nvPr>
        </p:nvSpPr>
        <p:spPr>
          <a:xfrm>
            <a:off x="250825" y="188913"/>
            <a:ext cx="8642350" cy="504825"/>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Butler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r>
              <a:rPr lang="en-GB" altLang="en-US" sz="4000" b="1" dirty="0">
                <a:solidFill>
                  <a:srgbClr val="000000"/>
                </a:solidFill>
                <a:effectLst/>
                <a:latin typeface="Source Sans Pro" panose="020B0503030403020204" pitchFamily="34" charset="0"/>
                <a:ea typeface="Source Sans Pro" panose="020B0503030403020204" pitchFamily="34" charset="0"/>
              </a:rPr>
              <a:t> 3</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20483" name="Rectangle 3">
            <a:extLst>
              <a:ext uri="{FF2B5EF4-FFF2-40B4-BE49-F238E27FC236}">
                <a16:creationId xmlns:a16="http://schemas.microsoft.com/office/drawing/2014/main" id="{200847C1-14B1-E3E8-4192-5759AB05009B}"/>
              </a:ext>
            </a:extLst>
          </p:cNvPr>
          <p:cNvSpPr>
            <a:spLocks noGrp="1" noChangeArrowheads="1"/>
          </p:cNvSpPr>
          <p:nvPr>
            <p:ph type="body" idx="1"/>
          </p:nvPr>
        </p:nvSpPr>
        <p:spPr>
          <a:xfrm>
            <a:off x="179388" y="908050"/>
            <a:ext cx="8856662" cy="5834063"/>
          </a:xfrm>
        </p:spPr>
        <p:txBody>
          <a:bodyPr/>
          <a:lstStyle/>
          <a:p>
            <a:pPr marL="288000"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Protagonists’ performances destabilize gender</a:t>
            </a:r>
          </a:p>
          <a:p>
            <a:pPr marL="576000" lvl="1"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Antigone speaks assertively in public to Creon (Q5)</a:t>
            </a:r>
          </a:p>
          <a:p>
            <a:pPr marL="864000" lvl="2"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Hence she performs a masculine role</a:t>
            </a:r>
          </a:p>
          <a:p>
            <a:pPr marL="864000" lvl="2"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In listening, Creon performs a passive ‘feminized’ role</a:t>
            </a:r>
          </a:p>
          <a:p>
            <a:pPr marL="576000" lvl="1"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Antigone effectively </a:t>
            </a:r>
            <a:r>
              <a:rPr lang="en-GB" altLang="en-US" i="1" dirty="0">
                <a:solidFill>
                  <a:srgbClr val="000000"/>
                </a:solidFill>
                <a:effectLst/>
                <a:latin typeface="Source Sans Pro" panose="020B0503030403020204" pitchFamily="34" charset="0"/>
                <a:ea typeface="Source Sans Pro" panose="020B0503030403020204" pitchFamily="34" charset="0"/>
              </a:rPr>
              <a:t>performs Creon’s role</a:t>
            </a:r>
            <a:r>
              <a:rPr lang="en-GB" altLang="en-US" dirty="0">
                <a:solidFill>
                  <a:srgbClr val="000000"/>
                </a:solidFill>
                <a:effectLst/>
                <a:latin typeface="Source Sans Pro" panose="020B0503030403020204" pitchFamily="34" charset="0"/>
                <a:ea typeface="Source Sans Pro" panose="020B0503030403020204" pitchFamily="34" charset="0"/>
              </a:rPr>
              <a:t> (Q6)</a:t>
            </a:r>
          </a:p>
          <a:p>
            <a:pPr marL="864000" lvl="2"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Assumes an authoritative and public voice (e.g. Heaney 41)</a:t>
            </a:r>
          </a:p>
          <a:p>
            <a:pPr marL="864000" lvl="2"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This clearly has political implications: individual v state</a:t>
            </a:r>
          </a:p>
          <a:p>
            <a:pPr marL="1152000" lvl="3"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Lacan ignored this: conflated the state with the symbolic order (Q7)</a:t>
            </a:r>
          </a:p>
          <a:p>
            <a:pPr marL="1152000" lvl="3"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This may be why his account contains some tensions (Lacan slide 4)</a:t>
            </a:r>
          </a:p>
          <a:p>
            <a:pPr marL="288000"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Antigone’s very existence troubles kinship norms</a:t>
            </a:r>
          </a:p>
          <a:p>
            <a:pPr marL="576000" lvl="1"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She is the product of incest (Q8)</a:t>
            </a:r>
          </a:p>
          <a:p>
            <a:pPr marL="576000" lvl="1"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She doesn’t act as expected for a heterosexual woman</a:t>
            </a:r>
          </a:p>
          <a:p>
            <a:pPr marL="864000" lvl="2" indent="-288000" eaLnBrk="1" hangingPunct="1">
              <a:lnSpc>
                <a:spcPct val="9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Rejects marriage and domesticity, i.e. future family life (Q9)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048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048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20483">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2048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1FB1CCF-C0B6-4C0E-B2EB-1C0846A89A10}"/>
              </a:ext>
            </a:extLst>
          </p:cNvPr>
          <p:cNvSpPr>
            <a:spLocks noGrp="1" noChangeArrowheads="1"/>
          </p:cNvSpPr>
          <p:nvPr>
            <p:ph type="title"/>
          </p:nvPr>
        </p:nvSpPr>
        <p:spPr>
          <a:xfrm>
            <a:off x="250825" y="260350"/>
            <a:ext cx="8642350" cy="647700"/>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Butler on </a:t>
            </a:r>
            <a:r>
              <a:rPr lang="en-GB" altLang="en-US" sz="4000" b="1" i="1" dirty="0">
                <a:solidFill>
                  <a:srgbClr val="000000"/>
                </a:solidFill>
                <a:effectLst/>
                <a:latin typeface="Source Sans Pro" panose="020B0503030403020204" pitchFamily="34" charset="0"/>
                <a:ea typeface="Source Sans Pro" panose="020B0503030403020204" pitchFamily="34" charset="0"/>
              </a:rPr>
              <a:t>Antigone</a:t>
            </a:r>
            <a:r>
              <a:rPr lang="en-GB" altLang="en-US" sz="4000" b="1" dirty="0">
                <a:solidFill>
                  <a:srgbClr val="000000"/>
                </a:solidFill>
                <a:effectLst/>
                <a:latin typeface="Source Sans Pro" panose="020B0503030403020204" pitchFamily="34" charset="0"/>
                <a:ea typeface="Source Sans Pro" panose="020B0503030403020204" pitchFamily="34" charset="0"/>
              </a:rPr>
              <a:t> 4</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14339" name="Rectangle 3">
            <a:extLst>
              <a:ext uri="{FF2B5EF4-FFF2-40B4-BE49-F238E27FC236}">
                <a16:creationId xmlns:a16="http://schemas.microsoft.com/office/drawing/2014/main" id="{72631C19-EBC5-471D-7B33-3E076B520E95}"/>
              </a:ext>
            </a:extLst>
          </p:cNvPr>
          <p:cNvSpPr>
            <a:spLocks noGrp="1" noChangeArrowheads="1"/>
          </p:cNvSpPr>
          <p:nvPr>
            <p:ph type="body" idx="1"/>
          </p:nvPr>
        </p:nvSpPr>
        <p:spPr>
          <a:xfrm>
            <a:off x="250825" y="1268413"/>
            <a:ext cx="8642350" cy="5256212"/>
          </a:xfrm>
        </p:spPr>
        <p:txBody>
          <a:bodyPr/>
          <a:lstStyle/>
          <a:p>
            <a:pPr marL="288000"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Antigone as a social and political challenge</a:t>
            </a:r>
          </a:p>
          <a:p>
            <a:pPr marL="576000" lvl="1"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Disturbs assumptions about who does what in society</a:t>
            </a:r>
          </a:p>
          <a:p>
            <a:pPr marL="576000" lvl="1"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Described as ‘political catachresis’ </a:t>
            </a:r>
            <a:r>
              <a:rPr lang="en-GB" altLang="en-US">
                <a:solidFill>
                  <a:srgbClr val="000000"/>
                </a:solidFill>
                <a:effectLst/>
                <a:latin typeface="Source Sans Pro" panose="020B0503030403020204" pitchFamily="34" charset="0"/>
                <a:ea typeface="Source Sans Pro" panose="020B0503030403020204" pitchFamily="34" charset="0"/>
              </a:rPr>
              <a:t>(Q10</a:t>
            </a:r>
            <a:r>
              <a:rPr lang="en-GB" altLang="en-US" dirty="0">
                <a:solidFill>
                  <a:srgbClr val="000000"/>
                </a:solidFill>
                <a:effectLst/>
                <a:latin typeface="Source Sans Pro" panose="020B0503030403020204" pitchFamily="34" charset="0"/>
                <a:ea typeface="Source Sans Pro" panose="020B0503030403020204" pitchFamily="34" charset="0"/>
              </a:rPr>
              <a:t>)</a:t>
            </a:r>
          </a:p>
          <a:p>
            <a:pPr marL="864000" lvl="2"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i.e. using an expression inappropriately, stretching its limits</a:t>
            </a:r>
          </a:p>
          <a:p>
            <a:pPr marL="576000" lvl="1"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Gives voice to a </a:t>
            </a:r>
            <a:r>
              <a:rPr lang="en-GB" altLang="en-US" dirty="0" err="1">
                <a:solidFill>
                  <a:srgbClr val="000000"/>
                </a:solidFill>
                <a:effectLst/>
                <a:latin typeface="Source Sans Pro" panose="020B0503030403020204" pitchFamily="34" charset="0"/>
                <a:ea typeface="Source Sans Pro" panose="020B0503030403020204" pitchFamily="34" charset="0"/>
              </a:rPr>
              <a:t>disenfranchized</a:t>
            </a:r>
            <a:r>
              <a:rPr lang="en-GB" altLang="en-US" dirty="0">
                <a:solidFill>
                  <a:srgbClr val="000000"/>
                </a:solidFill>
                <a:effectLst/>
                <a:latin typeface="Source Sans Pro" panose="020B0503030403020204" pitchFamily="34" charset="0"/>
                <a:ea typeface="Source Sans Pro" panose="020B0503030403020204" pitchFamily="34" charset="0"/>
              </a:rPr>
              <a:t> community (women)</a:t>
            </a:r>
          </a:p>
          <a:p>
            <a:pPr marL="576000" lvl="1"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Performs gender in unexpected ways</a:t>
            </a:r>
          </a:p>
          <a:p>
            <a:pPr marL="576000" lvl="1"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Shows that kinship isn’t as clear-cut as it may seem</a:t>
            </a:r>
          </a:p>
          <a:p>
            <a:pPr marL="288000" indent="-288000" eaLnBrk="1" hangingPunct="1">
              <a:buClrTx/>
            </a:pPr>
            <a:r>
              <a:rPr lang="en-GB" altLang="en-US" dirty="0">
                <a:solidFill>
                  <a:srgbClr val="000000"/>
                </a:solidFill>
                <a:effectLst/>
                <a:latin typeface="Source Sans Pro" panose="020B0503030403020204" pitchFamily="34" charset="0"/>
                <a:ea typeface="Source Sans Pro" panose="020B0503030403020204" pitchFamily="34" charset="0"/>
              </a:rPr>
              <a:t>Exemplifies the challenge of tragedy as a genre?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1607014-8E6D-8ABD-CD2E-1B964E53CD04}"/>
              </a:ext>
            </a:extLst>
          </p:cNvPr>
          <p:cNvSpPr>
            <a:spLocks noGrp="1" noChangeArrowheads="1"/>
          </p:cNvSpPr>
          <p:nvPr>
            <p:ph type="title"/>
          </p:nvPr>
        </p:nvSpPr>
        <p:spPr>
          <a:xfrm>
            <a:off x="250825" y="381000"/>
            <a:ext cx="8642350" cy="744538"/>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Plan for the session</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BA6B0068-2DDC-C55B-D496-634A2B3E2D03}"/>
              </a:ext>
            </a:extLst>
          </p:cNvPr>
          <p:cNvSpPr>
            <a:spLocks noGrp="1" noChangeArrowheads="1"/>
          </p:cNvSpPr>
          <p:nvPr>
            <p:ph type="body" idx="1"/>
          </p:nvPr>
        </p:nvSpPr>
        <p:spPr>
          <a:xfrm>
            <a:off x="250825" y="1484313"/>
            <a:ext cx="8642350" cy="4611687"/>
          </a:xfrm>
        </p:spPr>
        <p:txBody>
          <a:bodyPr/>
          <a:lstStyle/>
          <a:p>
            <a:pPr marL="609600" indent="-609600" eaLnBrk="1" hangingPunct="1">
              <a:buClrTx/>
              <a:buSzPct val="80000"/>
              <a:buFont typeface="Wingdings" panose="05000000000000000000" pitchFamily="2" charset="2"/>
              <a:buAutoNum type="arabicPeriod"/>
              <a:defRPr/>
            </a:pPr>
            <a:r>
              <a:rPr lang="en-GB" sz="2800" dirty="0">
                <a:solidFill>
                  <a:srgbClr val="000000"/>
                </a:solidFill>
                <a:effectLst/>
                <a:latin typeface="Source Sans Pro" panose="020B0503030403020204" pitchFamily="34" charset="0"/>
                <a:ea typeface="Source Sans Pro" panose="020B0503030403020204" pitchFamily="34" charset="0"/>
              </a:rPr>
              <a:t>Hegel on tragedy and </a:t>
            </a:r>
            <a:r>
              <a:rPr lang="en-GB" sz="2800" i="1" dirty="0">
                <a:solidFill>
                  <a:srgbClr val="000000"/>
                </a:solidFill>
                <a:effectLst/>
                <a:latin typeface="Source Sans Pro" panose="020B0503030403020204" pitchFamily="34" charset="0"/>
                <a:ea typeface="Source Sans Pro" panose="020B0503030403020204" pitchFamily="34" charset="0"/>
              </a:rPr>
              <a:t>Antigone</a:t>
            </a:r>
            <a:r>
              <a:rPr lang="en-GB" sz="2800" dirty="0">
                <a:solidFill>
                  <a:srgbClr val="000000"/>
                </a:solidFill>
                <a:effectLst/>
                <a:latin typeface="Source Sans Pro" panose="020B0503030403020204" pitchFamily="34" charset="0"/>
                <a:ea typeface="Source Sans Pro" panose="020B0503030403020204" pitchFamily="34" charset="0"/>
              </a:rPr>
              <a:t>: conflicting belief systems</a:t>
            </a:r>
          </a:p>
          <a:p>
            <a:pPr marL="609600" indent="-609600" eaLnBrk="1" hangingPunct="1">
              <a:buClrTx/>
              <a:buSzPct val="80000"/>
              <a:buFont typeface="Wingdings" panose="05000000000000000000" pitchFamily="2" charset="2"/>
              <a:buAutoNum type="arabicPeriod"/>
              <a:defRPr/>
            </a:pPr>
            <a:r>
              <a:rPr lang="en-GB" sz="2800" dirty="0" err="1">
                <a:solidFill>
                  <a:srgbClr val="000000"/>
                </a:solidFill>
                <a:effectLst/>
                <a:latin typeface="Source Sans Pro" panose="020B0503030403020204" pitchFamily="34" charset="0"/>
                <a:ea typeface="Source Sans Pro" panose="020B0503030403020204" pitchFamily="34" charset="0"/>
              </a:rPr>
              <a:t>Lacan</a:t>
            </a:r>
            <a:r>
              <a:rPr lang="en-GB" sz="2800" dirty="0">
                <a:solidFill>
                  <a:srgbClr val="000000"/>
                </a:solidFill>
                <a:effectLst/>
                <a:latin typeface="Source Sans Pro" panose="020B0503030403020204" pitchFamily="34" charset="0"/>
                <a:ea typeface="Source Sans Pro" panose="020B0503030403020204" pitchFamily="34" charset="0"/>
              </a:rPr>
              <a:t> on </a:t>
            </a:r>
            <a:r>
              <a:rPr lang="en-GB" sz="2800" i="1" dirty="0">
                <a:solidFill>
                  <a:srgbClr val="000000"/>
                </a:solidFill>
                <a:effectLst/>
                <a:latin typeface="Source Sans Pro" panose="020B0503030403020204" pitchFamily="34" charset="0"/>
                <a:ea typeface="Source Sans Pro" panose="020B0503030403020204" pitchFamily="34" charset="0"/>
              </a:rPr>
              <a:t>Antigone</a:t>
            </a:r>
            <a:r>
              <a:rPr lang="en-GB" sz="2800" dirty="0">
                <a:solidFill>
                  <a:srgbClr val="000000"/>
                </a:solidFill>
                <a:effectLst/>
                <a:latin typeface="Source Sans Pro" panose="020B0503030403020204" pitchFamily="34" charset="0"/>
                <a:ea typeface="Source Sans Pro" panose="020B0503030403020204" pitchFamily="34" charset="0"/>
              </a:rPr>
              <a:t>: desire and the law</a:t>
            </a:r>
          </a:p>
          <a:p>
            <a:pPr marL="609600" indent="-609600" eaLnBrk="1" hangingPunct="1">
              <a:buClrTx/>
              <a:buSzPct val="80000"/>
              <a:buFont typeface="Wingdings" panose="05000000000000000000" pitchFamily="2" charset="2"/>
              <a:buAutoNum type="arabicPeriod"/>
              <a:defRPr/>
            </a:pPr>
            <a:r>
              <a:rPr lang="en-GB" sz="2800" dirty="0">
                <a:solidFill>
                  <a:srgbClr val="000000"/>
                </a:solidFill>
                <a:effectLst/>
                <a:latin typeface="Source Sans Pro" panose="020B0503030403020204" pitchFamily="34" charset="0"/>
                <a:ea typeface="Source Sans Pro" panose="020B0503030403020204" pitchFamily="34" charset="0"/>
              </a:rPr>
              <a:t>Butler on </a:t>
            </a:r>
            <a:r>
              <a:rPr lang="en-GB" sz="2800" i="1" dirty="0">
                <a:solidFill>
                  <a:srgbClr val="000000"/>
                </a:solidFill>
                <a:effectLst/>
                <a:latin typeface="Source Sans Pro" panose="020B0503030403020204" pitchFamily="34" charset="0"/>
                <a:ea typeface="Source Sans Pro" panose="020B0503030403020204" pitchFamily="34" charset="0"/>
              </a:rPr>
              <a:t>Antigone</a:t>
            </a:r>
            <a:r>
              <a:rPr lang="en-GB" sz="2800" dirty="0">
                <a:solidFill>
                  <a:srgbClr val="000000"/>
                </a:solidFill>
                <a:effectLst/>
                <a:latin typeface="Source Sans Pro" panose="020B0503030403020204" pitchFamily="34" charset="0"/>
                <a:ea typeface="Source Sans Pro" panose="020B0503030403020204" pitchFamily="34" charset="0"/>
              </a:rPr>
              <a:t>: bringing back politics</a:t>
            </a:r>
            <a:endParaRPr lang="en-GB" sz="2800" dirty="0">
              <a:solidFill>
                <a:srgbClr val="000000"/>
              </a:solidFill>
              <a:latin typeface="Source Sans Pro" panose="020B0503030403020204" pitchFamily="34" charset="0"/>
              <a:ea typeface="Source Sans Pro" panose="020B0503030403020204" pitchFamily="34" charset="0"/>
            </a:endParaRPr>
          </a:p>
          <a:p>
            <a:pPr marL="609600" indent="-609600" eaLnBrk="1" hangingPunct="1">
              <a:buFont typeface="Wingdings" panose="05000000000000000000" pitchFamily="2" charset="2"/>
              <a:buNone/>
              <a:defRPr/>
            </a:pPr>
            <a:r>
              <a:rPr lang="en-GB" sz="2800" dirty="0">
                <a:solidFill>
                  <a:srgbClr val="000000"/>
                </a:solidFill>
                <a:latin typeface="Source Sans Pro" panose="020B0503030403020204" pitchFamily="34" charset="0"/>
                <a:ea typeface="Source Sans Pro" panose="020B0503030403020204" pitchFamily="34" charset="0"/>
              </a:rPr>
              <a:t>	</a:t>
            </a:r>
            <a:r>
              <a:rPr lang="en-GB" sz="2800" dirty="0">
                <a:solidFill>
                  <a:srgbClr val="000000"/>
                </a:solidFill>
                <a:effectLst/>
                <a:latin typeface="Source Sans Pro" panose="020B0503030403020204" pitchFamily="34" charset="0"/>
                <a:ea typeface="Source Sans Pro" panose="020B0503030403020204" pitchFamily="34" charset="0"/>
              </a:rPr>
              <a:t>Difficulty … relevance and prioritizing</a:t>
            </a:r>
          </a:p>
          <a:p>
            <a:pPr marL="609600" indent="-609600" eaLnBrk="1" hangingPunct="1">
              <a:buFont typeface="Wingdings" panose="05000000000000000000" pitchFamily="2" charset="2"/>
              <a:buNone/>
              <a:defRPr/>
            </a:pPr>
            <a:r>
              <a:rPr lang="en-GB" sz="2800" dirty="0">
                <a:solidFill>
                  <a:srgbClr val="000000"/>
                </a:solidFill>
                <a:effectLst/>
                <a:latin typeface="Source Sans Pro" panose="020B0503030403020204" pitchFamily="34" charset="0"/>
                <a:ea typeface="Source Sans Pro" panose="020B0503030403020204" pitchFamily="34" charset="0"/>
              </a:rPr>
              <a:t>	Role of </a:t>
            </a:r>
            <a:r>
              <a:rPr lang="en-GB" sz="2800" dirty="0" err="1">
                <a:solidFill>
                  <a:srgbClr val="000000"/>
                </a:solidFill>
                <a:effectLst/>
                <a:latin typeface="Source Sans Pro" panose="020B0503030403020204" pitchFamily="34" charset="0"/>
                <a:ea typeface="Source Sans Pro" panose="020B0503030403020204" pitchFamily="34" charset="0"/>
              </a:rPr>
              <a:t>QMplus</a:t>
            </a:r>
            <a:r>
              <a:rPr lang="en-GB" sz="2800" dirty="0">
                <a:solidFill>
                  <a:srgbClr val="000000"/>
                </a:solidFill>
                <a:effectLst/>
                <a:latin typeface="Source Sans Pro" panose="020B0503030403020204" pitchFamily="34" charset="0"/>
                <a:ea typeface="Source Sans Pro" panose="020B0503030403020204" pitchFamily="34" charset="0"/>
              </a:rPr>
              <a:t> pages</a:t>
            </a:r>
            <a:endParaRPr lang="en-US" sz="28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FBF43A6-D289-EE8E-AE11-D362FA5704E3}"/>
              </a:ext>
            </a:extLst>
          </p:cNvPr>
          <p:cNvSpPr>
            <a:spLocks noGrp="1" noChangeArrowheads="1"/>
          </p:cNvSpPr>
          <p:nvPr>
            <p:ph type="title"/>
          </p:nvPr>
        </p:nvSpPr>
        <p:spPr>
          <a:xfrm>
            <a:off x="250825" y="188913"/>
            <a:ext cx="8642350" cy="719137"/>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Hegel on tragedy 1</a:t>
            </a:r>
            <a:endParaRPr lang="en-US" altLang="en-US" sz="4000" b="1" i="1" dirty="0">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6158828D-DCFA-9D2C-FDC8-B7BE23B0156A}"/>
              </a:ext>
            </a:extLst>
          </p:cNvPr>
          <p:cNvSpPr>
            <a:spLocks noGrp="1" noChangeArrowheads="1"/>
          </p:cNvSpPr>
          <p:nvPr>
            <p:ph type="body" idx="1"/>
          </p:nvPr>
        </p:nvSpPr>
        <p:spPr>
          <a:xfrm>
            <a:off x="250825" y="981075"/>
            <a:ext cx="8642350" cy="5688013"/>
          </a:xfrm>
        </p:spPr>
        <p:txBody>
          <a:bodyPr/>
          <a:lstStyle/>
          <a:p>
            <a:pPr marL="609600" indent="-609600" eaLnBrk="1" hangingPunct="1">
              <a:lnSpc>
                <a:spcPct val="9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Tragedy seen as intellectual rather than emotional</a:t>
            </a:r>
          </a:p>
          <a:p>
            <a:pPr marL="990600" lvl="1" indent="-5334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Contrast with Aristotle</a:t>
            </a:r>
            <a:endParaRPr lang="en-GB" altLang="en-US" sz="2400" i="1" dirty="0">
              <a:solidFill>
                <a:srgbClr val="000000"/>
              </a:solidFill>
              <a:effectLst/>
              <a:latin typeface="Source Sans Pro" panose="020B0503030403020204" pitchFamily="34" charset="0"/>
              <a:ea typeface="Source Sans Pro" panose="020B0503030403020204" pitchFamily="34" charset="0"/>
            </a:endParaRPr>
          </a:p>
          <a:p>
            <a:pPr marL="990600" lvl="1" indent="-5334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Offers a way of thinking: cause and effect; can teach social lessons</a:t>
            </a:r>
          </a:p>
          <a:p>
            <a:pPr marL="609600" indent="-609600" eaLnBrk="1" hangingPunct="1">
              <a:lnSpc>
                <a:spcPct val="9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Hegel’s view of human history (highly simplified):</a:t>
            </a:r>
          </a:p>
          <a:p>
            <a:pPr marL="990600" lvl="1" indent="-533400" eaLnBrk="1" hangingPunct="1">
              <a:lnSpc>
                <a:spcPct val="90000"/>
              </a:lnSpc>
              <a:buClrTx/>
            </a:pPr>
            <a:r>
              <a:rPr lang="en-GB" altLang="en-US" sz="2400" i="1" dirty="0">
                <a:solidFill>
                  <a:srgbClr val="000000"/>
                </a:solidFill>
                <a:effectLst/>
                <a:latin typeface="Source Sans Pro" panose="020B0503030403020204" pitchFamily="34" charset="0"/>
                <a:ea typeface="Source Sans Pro" panose="020B0503030403020204" pitchFamily="34" charset="0"/>
              </a:rPr>
              <a:t>Teleological</a:t>
            </a:r>
            <a:r>
              <a:rPr lang="en-GB" altLang="en-US" sz="2400" dirty="0">
                <a:solidFill>
                  <a:srgbClr val="000000"/>
                </a:solidFill>
                <a:effectLst/>
                <a:latin typeface="Source Sans Pro" panose="020B0503030403020204" pitchFamily="34" charset="0"/>
                <a:ea typeface="Source Sans Pro" panose="020B0503030403020204" pitchFamily="34" charset="0"/>
              </a:rPr>
              <a:t>, i.e. progresses towards a goal</a:t>
            </a:r>
          </a:p>
          <a:p>
            <a:pPr marL="1371600" lvl="2" indent="-4572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Namely, the eventual achievement of universal freedom</a:t>
            </a:r>
          </a:p>
          <a:p>
            <a:pPr marL="1371600" lvl="2" indent="-4572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Progress involves increasing </a:t>
            </a:r>
            <a:r>
              <a:rPr lang="en-GB" altLang="en-US" sz="2000" i="1" dirty="0">
                <a:solidFill>
                  <a:srgbClr val="000000"/>
                </a:solidFill>
                <a:effectLst/>
                <a:latin typeface="Source Sans Pro" panose="020B0503030403020204" pitchFamily="34" charset="0"/>
                <a:ea typeface="Source Sans Pro" panose="020B0503030403020204" pitchFamily="34" charset="0"/>
              </a:rPr>
              <a:t>self-consciousness</a:t>
            </a:r>
            <a:r>
              <a:rPr lang="en-GB" altLang="en-US" sz="2000" dirty="0">
                <a:solidFill>
                  <a:srgbClr val="000000"/>
                </a:solidFill>
                <a:effectLst/>
                <a:latin typeface="Source Sans Pro" panose="020B0503030403020204" pitchFamily="34" charset="0"/>
                <a:ea typeface="Source Sans Pro" panose="020B0503030403020204" pitchFamily="34" charset="0"/>
              </a:rPr>
              <a:t>, i.e. reflecting on what we do and thereby seeing an increasingly big picture (</a:t>
            </a:r>
            <a:r>
              <a:rPr lang="en-GB" altLang="en-US" sz="2000" i="1" dirty="0">
                <a:solidFill>
                  <a:srgbClr val="000000"/>
                </a:solidFill>
                <a:effectLst/>
                <a:latin typeface="Source Sans Pro" panose="020B0503030403020204" pitchFamily="34" charset="0"/>
                <a:ea typeface="Source Sans Pro" panose="020B0503030403020204" pitchFamily="34" charset="0"/>
              </a:rPr>
              <a:t>PS</a:t>
            </a:r>
            <a:r>
              <a:rPr lang="en-GB" altLang="en-US" sz="2000" dirty="0">
                <a:solidFill>
                  <a:srgbClr val="000000"/>
                </a:solidFill>
                <a:effectLst/>
                <a:latin typeface="Source Sans Pro" panose="020B0503030403020204" pitchFamily="34" charset="0"/>
                <a:ea typeface="Source Sans Pro" panose="020B0503030403020204" pitchFamily="34" charset="0"/>
              </a:rPr>
              <a:t> </a:t>
            </a:r>
            <a:r>
              <a:rPr lang="en-US" altLang="en-US" sz="2000" dirty="0">
                <a:solidFill>
                  <a:srgbClr val="000000"/>
                </a:solidFill>
                <a:effectLst/>
                <a:latin typeface="Source Sans Pro" panose="020B0503030403020204" pitchFamily="34" charset="0"/>
                <a:ea typeface="Source Sans Pro" panose="020B0503030403020204" pitchFamily="34" charset="0"/>
              </a:rPr>
              <a:t>p. 218)</a:t>
            </a:r>
          </a:p>
          <a:p>
            <a:pPr marL="990600" lvl="1" indent="-533400" eaLnBrk="1" hangingPunct="1">
              <a:lnSpc>
                <a:spcPct val="90000"/>
              </a:lnSpc>
              <a:buClrTx/>
            </a:pPr>
            <a:r>
              <a:rPr lang="en-GB" altLang="en-US" sz="2400" i="1" dirty="0">
                <a:solidFill>
                  <a:srgbClr val="000000"/>
                </a:solidFill>
                <a:effectLst/>
                <a:latin typeface="Source Sans Pro" panose="020B0503030403020204" pitchFamily="34" charset="0"/>
                <a:ea typeface="Source Sans Pro" panose="020B0503030403020204" pitchFamily="34" charset="0"/>
              </a:rPr>
              <a:t>Agonistic</a:t>
            </a:r>
            <a:r>
              <a:rPr lang="en-GB" altLang="en-US" sz="2400" dirty="0">
                <a:solidFill>
                  <a:srgbClr val="000000"/>
                </a:solidFill>
                <a:effectLst/>
                <a:latin typeface="Source Sans Pro" panose="020B0503030403020204" pitchFamily="34" charset="0"/>
                <a:ea typeface="Source Sans Pro" panose="020B0503030403020204" pitchFamily="34" charset="0"/>
              </a:rPr>
              <a:t>, i.e. involves conflict – between individuals, states, cultures, etc.</a:t>
            </a:r>
          </a:p>
          <a:p>
            <a:pPr marL="1371600" lvl="2" indent="-4572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Also applies to belief systems, which are transformed or superseded through battles of ideas</a:t>
            </a:r>
            <a:endParaRPr lang="en-GB" altLang="en-US" sz="2000" i="1" dirty="0">
              <a:solidFill>
                <a:srgbClr val="000000"/>
              </a:solidFill>
              <a:effectLst/>
              <a:latin typeface="Source Sans Pro" panose="020B0503030403020204" pitchFamily="34" charset="0"/>
              <a:ea typeface="Source Sans Pro" panose="020B0503030403020204" pitchFamily="34" charset="0"/>
            </a:endParaRPr>
          </a:p>
          <a:p>
            <a:pPr marL="990600" lvl="1" indent="-533400" eaLnBrk="1" hangingPunct="1">
              <a:lnSpc>
                <a:spcPct val="90000"/>
              </a:lnSpc>
              <a:buClrTx/>
            </a:pPr>
            <a:r>
              <a:rPr lang="en-GB" altLang="en-US" sz="2400" i="1" dirty="0">
                <a:solidFill>
                  <a:srgbClr val="000000"/>
                </a:solidFill>
                <a:effectLst/>
                <a:latin typeface="Source Sans Pro" panose="020B0503030403020204" pitchFamily="34" charset="0"/>
                <a:ea typeface="Source Sans Pro" panose="020B0503030403020204" pitchFamily="34" charset="0"/>
              </a:rPr>
              <a:t>Abstract</a:t>
            </a:r>
            <a:r>
              <a:rPr lang="en-GB" altLang="en-US" sz="2400" dirty="0">
                <a:solidFill>
                  <a:srgbClr val="000000"/>
                </a:solidFill>
                <a:effectLst/>
                <a:latin typeface="Source Sans Pro" panose="020B0503030403020204" pitchFamily="34" charset="0"/>
                <a:ea typeface="Source Sans Pro" panose="020B0503030403020204" pitchFamily="34" charset="0"/>
              </a:rPr>
              <a:t>, i.e. general progress counts for much more than individual human beings</a:t>
            </a:r>
            <a:endParaRPr lang="en-GB" altLang="en-US" sz="2400" i="1"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B9C19B7-C110-606F-AC10-B9C7AE791266}"/>
              </a:ext>
            </a:extLst>
          </p:cNvPr>
          <p:cNvSpPr>
            <a:spLocks noGrp="1" noChangeArrowheads="1"/>
          </p:cNvSpPr>
          <p:nvPr>
            <p:ph type="title"/>
          </p:nvPr>
        </p:nvSpPr>
        <p:spPr>
          <a:xfrm>
            <a:off x="250825" y="188913"/>
            <a:ext cx="8642350" cy="576262"/>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Hegel on tragedy 2</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9219" name="Rectangle 3">
            <a:extLst>
              <a:ext uri="{FF2B5EF4-FFF2-40B4-BE49-F238E27FC236}">
                <a16:creationId xmlns:a16="http://schemas.microsoft.com/office/drawing/2014/main" id="{3A73F6B1-99E4-7EFC-21EE-42D7B990D80B}"/>
              </a:ext>
            </a:extLst>
          </p:cNvPr>
          <p:cNvSpPr>
            <a:spLocks noGrp="1" noChangeArrowheads="1"/>
          </p:cNvSpPr>
          <p:nvPr>
            <p:ph type="body" idx="1"/>
          </p:nvPr>
        </p:nvSpPr>
        <p:spPr>
          <a:xfrm>
            <a:off x="107504" y="1124744"/>
            <a:ext cx="8928991" cy="5544344"/>
          </a:xfrm>
        </p:spPr>
        <p:txBody>
          <a:bodyPr/>
          <a:lstStyle/>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Relationships between individuals and large impersonal forces</a:t>
            </a:r>
            <a:endParaRPr lang="en-GB" altLang="en-US" sz="2400" i="1" dirty="0">
              <a:solidFill>
                <a:srgbClr val="000000"/>
              </a:solidFill>
              <a:effectLst/>
              <a:latin typeface="Source Sans Pro" panose="020B0503030403020204" pitchFamily="34" charset="0"/>
              <a:ea typeface="Source Sans Pro" panose="020B0503030403020204" pitchFamily="34" charset="0"/>
            </a:endParaRPr>
          </a:p>
          <a:p>
            <a:pPr marL="288000"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Stages a collision between conflicting belief systems (</a:t>
            </a:r>
            <a:r>
              <a:rPr lang="en-GB" altLang="en-US" sz="2400" i="1" dirty="0">
                <a:solidFill>
                  <a:srgbClr val="000000"/>
                </a:solidFill>
                <a:effectLst/>
                <a:latin typeface="Source Sans Pro" panose="020B0503030403020204" pitchFamily="34" charset="0"/>
                <a:ea typeface="Source Sans Pro" panose="020B0503030403020204" pitchFamily="34" charset="0"/>
              </a:rPr>
              <a:t>HA p. </a:t>
            </a:r>
            <a:r>
              <a:rPr lang="en-GB" altLang="en-US" sz="2400" dirty="0">
                <a:solidFill>
                  <a:srgbClr val="000000"/>
                </a:solidFill>
                <a:effectLst/>
                <a:latin typeface="Source Sans Pro" panose="020B0503030403020204" pitchFamily="34" charset="0"/>
                <a:ea typeface="Source Sans Pro" panose="020B0503030403020204" pitchFamily="34" charset="0"/>
              </a:rPr>
              <a:t>1162)</a:t>
            </a:r>
          </a:p>
          <a:p>
            <a:pPr marL="990600" lvl="1" indent="-5334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NB these are ‘equally justified powers’ (</a:t>
            </a:r>
            <a:r>
              <a:rPr lang="en-GB" altLang="en-US" sz="2000" i="1" dirty="0">
                <a:solidFill>
                  <a:srgbClr val="000000"/>
                </a:solidFill>
                <a:effectLst/>
                <a:latin typeface="Source Sans Pro" panose="020B0503030403020204" pitchFamily="34" charset="0"/>
                <a:ea typeface="Source Sans Pro" panose="020B0503030403020204" pitchFamily="34" charset="0"/>
              </a:rPr>
              <a:t>HA</a:t>
            </a:r>
            <a:r>
              <a:rPr lang="en-GB" altLang="en-US" sz="2000" dirty="0">
                <a:solidFill>
                  <a:srgbClr val="000000"/>
                </a:solidFill>
                <a:effectLst/>
                <a:latin typeface="Source Sans Pro" panose="020B0503030403020204" pitchFamily="34" charset="0"/>
                <a:ea typeface="Source Sans Pro" panose="020B0503030403020204" pitchFamily="34" charset="0"/>
              </a:rPr>
              <a:t> p. 1213):</a:t>
            </a:r>
          </a:p>
          <a:p>
            <a:pPr marL="990600" lvl="1" indent="-5334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an individual’s decision, justified by the object he [</a:t>
            </a:r>
            <a:r>
              <a:rPr lang="en-GB" altLang="en-US" sz="2000" i="1" dirty="0">
                <a:solidFill>
                  <a:srgbClr val="000000"/>
                </a:solidFill>
                <a:effectLst/>
                <a:latin typeface="Source Sans Pro" panose="020B0503030403020204" pitchFamily="34" charset="0"/>
                <a:ea typeface="Source Sans Pro" panose="020B0503030403020204" pitchFamily="34" charset="0"/>
              </a:rPr>
              <a:t>sic</a:t>
            </a:r>
            <a:r>
              <a:rPr lang="en-GB" altLang="en-US" sz="2000" dirty="0">
                <a:solidFill>
                  <a:srgbClr val="000000"/>
                </a:solidFill>
                <a:effectLst/>
                <a:latin typeface="Source Sans Pro" panose="020B0503030403020204" pitchFamily="34" charset="0"/>
                <a:ea typeface="Source Sans Pro" panose="020B0503030403020204" pitchFamily="34" charset="0"/>
              </a:rPr>
              <a:t>] aims at, is carried out in a one-sided and particular way, and therefore in specific circumstances, which already carry in themselves the real possibility of conflicts, he injures another and equally moral sphere of the human will. To this sphere another person clings as his own actual ‘pathos’ and in carrying out his aim opposes and reacts against the former individual. In this way the collision of equally justified powers and individuals is completely set afoot (ibid.)</a:t>
            </a:r>
          </a:p>
          <a:p>
            <a:pPr marL="990600" lvl="1" indent="-5334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Not individuals making errors (Aristotle): </a:t>
            </a:r>
            <a:r>
              <a:rPr lang="en-GB" altLang="en-US" sz="2000" i="1" dirty="0">
                <a:solidFill>
                  <a:srgbClr val="000000"/>
                </a:solidFill>
                <a:effectLst/>
                <a:latin typeface="Source Sans Pro" panose="020B0503030403020204" pitchFamily="34" charset="0"/>
                <a:ea typeface="Source Sans Pro" panose="020B0503030403020204" pitchFamily="34" charset="0"/>
              </a:rPr>
              <a:t>the opposing individuals are both ‘right’ </a:t>
            </a:r>
            <a:r>
              <a:rPr lang="en-GB" altLang="en-US" sz="2000" dirty="0">
                <a:solidFill>
                  <a:srgbClr val="000000"/>
                </a:solidFill>
                <a:effectLst/>
                <a:latin typeface="Source Sans Pro" panose="020B0503030403020204" pitchFamily="34" charset="0"/>
                <a:ea typeface="Source Sans Pro" panose="020B0503030403020204" pitchFamily="34" charset="0"/>
              </a:rPr>
              <a:t>(</a:t>
            </a:r>
            <a:r>
              <a:rPr lang="en-GB" altLang="en-US" sz="2000" i="1" dirty="0">
                <a:solidFill>
                  <a:srgbClr val="000000"/>
                </a:solidFill>
                <a:effectLst/>
                <a:latin typeface="Source Sans Pro" panose="020B0503030403020204" pitchFamily="34" charset="0"/>
                <a:ea typeface="Source Sans Pro" panose="020B0503030403020204" pitchFamily="34" charset="0"/>
              </a:rPr>
              <a:t>HA</a:t>
            </a:r>
            <a:r>
              <a:rPr lang="en-GB" altLang="en-US" sz="2000" dirty="0">
                <a:solidFill>
                  <a:srgbClr val="000000"/>
                </a:solidFill>
                <a:effectLst/>
                <a:latin typeface="Source Sans Pro" panose="020B0503030403020204" pitchFamily="34" charset="0"/>
                <a:ea typeface="Source Sans Pro" panose="020B0503030403020204" pitchFamily="34" charset="0"/>
              </a:rPr>
              <a:t>, p. 1214)</a:t>
            </a:r>
          </a:p>
          <a:p>
            <a:pPr marL="990600" lvl="1" indent="-5334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Not good v evil, but two one-sided positions that each have good qualities (cf. </a:t>
            </a:r>
            <a:r>
              <a:rPr lang="en-GB" altLang="en-US" sz="2000" i="1" dirty="0">
                <a:solidFill>
                  <a:srgbClr val="000000"/>
                </a:solidFill>
                <a:effectLst/>
                <a:latin typeface="Source Sans Pro" panose="020B0503030403020204" pitchFamily="34" charset="0"/>
                <a:ea typeface="Source Sans Pro" panose="020B0503030403020204" pitchFamily="34" charset="0"/>
              </a:rPr>
              <a:t>HA</a:t>
            </a:r>
            <a:r>
              <a:rPr lang="en-GB" altLang="en-US" sz="2000" dirty="0">
                <a:solidFill>
                  <a:srgbClr val="000000"/>
                </a:solidFill>
                <a:effectLst/>
                <a:latin typeface="Source Sans Pro" panose="020B0503030403020204" pitchFamily="34" charset="0"/>
                <a:ea typeface="Source Sans Pro" panose="020B0503030403020204" pitchFamily="34" charset="0"/>
              </a:rPr>
              <a:t>, pp. 220-21)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2FEC3-DD3A-3C8C-9E3F-C448119DCAC8}"/>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EC3B8C84-0129-EEDC-C926-15421A3356FF}"/>
              </a:ext>
            </a:extLst>
          </p:cNvPr>
          <p:cNvSpPr>
            <a:spLocks noGrp="1" noChangeArrowheads="1"/>
          </p:cNvSpPr>
          <p:nvPr>
            <p:ph type="title"/>
          </p:nvPr>
        </p:nvSpPr>
        <p:spPr>
          <a:xfrm>
            <a:off x="250825" y="188913"/>
            <a:ext cx="8642350" cy="576262"/>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Hegel on tragedy 3</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9219" name="Rectangle 3">
            <a:extLst>
              <a:ext uri="{FF2B5EF4-FFF2-40B4-BE49-F238E27FC236}">
                <a16:creationId xmlns:a16="http://schemas.microsoft.com/office/drawing/2014/main" id="{0D534DD1-B243-3724-BCC4-67C31E2CE680}"/>
              </a:ext>
            </a:extLst>
          </p:cNvPr>
          <p:cNvSpPr>
            <a:spLocks noGrp="1" noChangeArrowheads="1"/>
          </p:cNvSpPr>
          <p:nvPr>
            <p:ph type="body" idx="1"/>
          </p:nvPr>
        </p:nvSpPr>
        <p:spPr>
          <a:xfrm>
            <a:off x="107504" y="908720"/>
            <a:ext cx="8928991" cy="5832648"/>
          </a:xfrm>
        </p:spPr>
        <p:txBody>
          <a:bodyPr/>
          <a:lstStyle/>
          <a:p>
            <a:pPr marL="288000" indent="-288000" eaLnBrk="1" hangingPunct="1">
              <a:lnSpc>
                <a:spcPct val="90000"/>
              </a:lnSpc>
              <a:buClrTx/>
            </a:pPr>
            <a:r>
              <a:rPr lang="en-GB" altLang="en-US" sz="2800" i="1" dirty="0">
                <a:solidFill>
                  <a:srgbClr val="000000"/>
                </a:solidFill>
                <a:effectLst/>
                <a:latin typeface="Source Sans Pro" panose="020B0503030403020204" pitchFamily="34" charset="0"/>
                <a:ea typeface="Source Sans Pro" panose="020B0503030403020204" pitchFamily="34" charset="0"/>
              </a:rPr>
              <a:t>Antigone</a:t>
            </a:r>
            <a:r>
              <a:rPr lang="en-GB" altLang="en-US" sz="2800" dirty="0">
                <a:solidFill>
                  <a:srgbClr val="000000"/>
                </a:solidFill>
                <a:effectLst/>
                <a:latin typeface="Source Sans Pro" panose="020B0503030403020204" pitchFamily="34" charset="0"/>
                <a:ea typeface="Source Sans Pro" panose="020B0503030403020204" pitchFamily="34" charset="0"/>
              </a:rPr>
              <a:t> is a paradigmatic case (</a:t>
            </a:r>
            <a:r>
              <a:rPr lang="en-GB" altLang="en-US" sz="2800" i="1" dirty="0">
                <a:solidFill>
                  <a:srgbClr val="000000"/>
                </a:solidFill>
                <a:effectLst/>
                <a:latin typeface="Source Sans Pro" panose="020B0503030403020204" pitchFamily="34" charset="0"/>
                <a:ea typeface="Source Sans Pro" panose="020B0503030403020204" pitchFamily="34" charset="0"/>
              </a:rPr>
              <a:t>HA</a:t>
            </a:r>
            <a:r>
              <a:rPr lang="en-GB" altLang="en-US" sz="2800" dirty="0">
                <a:solidFill>
                  <a:srgbClr val="000000"/>
                </a:solidFill>
                <a:effectLst/>
                <a:latin typeface="Source Sans Pro" panose="020B0503030403020204" pitchFamily="34" charset="0"/>
                <a:ea typeface="Source Sans Pro" panose="020B0503030403020204" pitchFamily="34" charset="0"/>
              </a:rPr>
              <a:t>, p. 1213):</a:t>
            </a:r>
          </a:p>
          <a:p>
            <a:pPr marL="576000" lvl="1" indent="-288000" eaLnBrk="1" hangingPunct="1">
              <a:lnSpc>
                <a:spcPct val="90000"/>
              </a:lnSpc>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Both Antigone and Creon have a </a:t>
            </a:r>
            <a:r>
              <a:rPr lang="en-GB" altLang="en-US" sz="2400" i="1" dirty="0">
                <a:solidFill>
                  <a:srgbClr val="000000"/>
                </a:solidFill>
                <a:effectLst/>
                <a:latin typeface="Source Sans Pro" panose="020B0503030403020204" pitchFamily="34" charset="0"/>
                <a:ea typeface="Source Sans Pro" panose="020B0503030403020204" pitchFamily="34" charset="0"/>
              </a:rPr>
              <a:t>justified </a:t>
            </a:r>
            <a:r>
              <a:rPr lang="en-GB" altLang="en-US" sz="2400" dirty="0">
                <a:solidFill>
                  <a:srgbClr val="000000"/>
                </a:solidFill>
                <a:effectLst/>
                <a:latin typeface="Source Sans Pro" panose="020B0503030403020204" pitchFamily="34" charset="0"/>
                <a:ea typeface="Source Sans Pro" panose="020B0503030403020204" pitchFamily="34" charset="0"/>
              </a:rPr>
              <a:t>stance (</a:t>
            </a:r>
            <a:r>
              <a:rPr lang="en-GB" altLang="en-US" sz="2400" i="1" dirty="0">
                <a:solidFill>
                  <a:srgbClr val="000000"/>
                </a:solidFill>
                <a:effectLst/>
                <a:latin typeface="Source Sans Pro" panose="020B0503030403020204" pitchFamily="34" charset="0"/>
                <a:ea typeface="Source Sans Pro" panose="020B0503030403020204" pitchFamily="34" charset="0"/>
              </a:rPr>
              <a:t>HA</a:t>
            </a:r>
            <a:r>
              <a:rPr lang="en-GB" altLang="en-US" sz="2400" dirty="0">
                <a:solidFill>
                  <a:srgbClr val="000000"/>
                </a:solidFill>
                <a:effectLst/>
                <a:latin typeface="Source Sans Pro" panose="020B0503030403020204" pitchFamily="34" charset="0"/>
                <a:ea typeface="Source Sans Pro" panose="020B0503030403020204" pitchFamily="34" charset="0"/>
              </a:rPr>
              <a:t>, pp. 232-33, 1209)</a:t>
            </a:r>
          </a:p>
          <a:p>
            <a:pPr marL="576000" lvl="1" indent="-288000" eaLnBrk="1" hangingPunct="1">
              <a:lnSpc>
                <a:spcPct val="90000"/>
              </a:lnSpc>
              <a:spcBef>
                <a:spcPts val="300"/>
              </a:spcBef>
              <a:buClrTx/>
            </a:pPr>
            <a:r>
              <a:rPr lang="en-GB" altLang="en-US" sz="2400" dirty="0">
                <a:solidFill>
                  <a:srgbClr val="000000"/>
                </a:solidFill>
                <a:effectLst/>
                <a:latin typeface="Source Sans Pro" panose="020B0503030403020204" pitchFamily="34" charset="0"/>
                <a:ea typeface="Source Sans Pro" panose="020B0503030403020204" pitchFamily="34" charset="0"/>
              </a:rPr>
              <a:t>But being in the right involves denying the opposing position (</a:t>
            </a:r>
            <a:r>
              <a:rPr lang="en-GB" altLang="en-US" sz="2400" i="1" dirty="0">
                <a:solidFill>
                  <a:srgbClr val="000000"/>
                </a:solidFill>
                <a:effectLst/>
                <a:latin typeface="Source Sans Pro" panose="020B0503030403020204" pitchFamily="34" charset="0"/>
                <a:ea typeface="Source Sans Pro" panose="020B0503030403020204" pitchFamily="34" charset="0"/>
              </a:rPr>
              <a:t>HA, p. </a:t>
            </a:r>
            <a:r>
              <a:rPr lang="en-GB" altLang="en-US" sz="2400" dirty="0">
                <a:solidFill>
                  <a:srgbClr val="000000"/>
                </a:solidFill>
                <a:effectLst/>
                <a:latin typeface="Source Sans Pro" panose="020B0503030403020204" pitchFamily="34" charset="0"/>
                <a:ea typeface="Source Sans Pro" panose="020B0503030403020204" pitchFamily="34" charset="0"/>
              </a:rPr>
              <a:t>464):</a:t>
            </a:r>
          </a:p>
          <a:p>
            <a:pPr marL="864000" lvl="2" indent="-288000" eaLnBrk="1" hangingPunct="1">
              <a:lnSpc>
                <a:spcPct val="90000"/>
              </a:lnSpc>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Creon: defending the </a:t>
            </a:r>
            <a:r>
              <a:rPr lang="en-GB" altLang="en-US" sz="2000" i="1" dirty="0">
                <a:solidFill>
                  <a:srgbClr val="000000"/>
                </a:solidFill>
                <a:effectLst/>
                <a:latin typeface="Source Sans Pro" panose="020B0503030403020204" pitchFamily="34" charset="0"/>
                <a:ea typeface="Source Sans Pro" panose="020B0503030403020204" pitchFamily="34" charset="0"/>
              </a:rPr>
              <a:t>polis </a:t>
            </a:r>
            <a:r>
              <a:rPr lang="en-GB" altLang="en-US" sz="2000" dirty="0">
                <a:solidFill>
                  <a:srgbClr val="000000"/>
                </a:solidFill>
                <a:effectLst/>
                <a:latin typeface="Source Sans Pro" panose="020B0503030403020204" pitchFamily="34" charset="0"/>
                <a:ea typeface="Source Sans Pro" panose="020B0503030403020204" pitchFamily="34" charset="0"/>
              </a:rPr>
              <a:t>means violating divine law</a:t>
            </a:r>
          </a:p>
          <a:p>
            <a:pPr marL="864000" lvl="2" indent="-288000" eaLnBrk="1" hangingPunct="1">
              <a:lnSpc>
                <a:spcPct val="90000"/>
              </a:lnSpc>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Antigone: defending the divine law means defying the law of the </a:t>
            </a:r>
            <a:r>
              <a:rPr lang="en-GB" altLang="en-US" sz="2000" i="1" dirty="0">
                <a:solidFill>
                  <a:srgbClr val="000000"/>
                </a:solidFill>
                <a:effectLst/>
                <a:latin typeface="Source Sans Pro" panose="020B0503030403020204" pitchFamily="34" charset="0"/>
                <a:ea typeface="Source Sans Pro" panose="020B0503030403020204" pitchFamily="34" charset="0"/>
              </a:rPr>
              <a:t>polis</a:t>
            </a:r>
            <a:endParaRPr lang="en-GB" altLang="en-US" sz="2000" dirty="0">
              <a:solidFill>
                <a:srgbClr val="000000"/>
              </a:solidFill>
              <a:effectLst/>
              <a:latin typeface="Source Sans Pro" panose="020B0503030403020204" pitchFamily="34" charset="0"/>
              <a:ea typeface="Source Sans Pro" panose="020B0503030403020204" pitchFamily="34" charset="0"/>
            </a:endParaRPr>
          </a:p>
          <a:p>
            <a:pPr marL="864000" lvl="2" indent="-288000" eaLnBrk="1" hangingPunct="1">
              <a:lnSpc>
                <a:spcPct val="90000"/>
              </a:lnSpc>
              <a:spcBef>
                <a:spcPts val="300"/>
              </a:spcBef>
              <a:buClrTx/>
            </a:pPr>
            <a:r>
              <a:rPr lang="en-GB" altLang="en-US" sz="2000" i="1" dirty="0">
                <a:solidFill>
                  <a:srgbClr val="000000"/>
                </a:solidFill>
                <a:effectLst/>
                <a:latin typeface="Source Sans Pro" panose="020B0503030403020204" pitchFamily="34" charset="0"/>
                <a:ea typeface="Source Sans Pro" panose="020B0503030403020204" pitchFamily="34" charset="0"/>
              </a:rPr>
              <a:t>PS</a:t>
            </a:r>
            <a:r>
              <a:rPr lang="en-GB" altLang="en-US" sz="2000" dirty="0">
                <a:solidFill>
                  <a:srgbClr val="000000"/>
                </a:solidFill>
                <a:effectLst/>
                <a:latin typeface="Source Sans Pro" panose="020B0503030403020204" pitchFamily="34" charset="0"/>
                <a:ea typeface="Source Sans Pro" panose="020B0503030403020204" pitchFamily="34" charset="0"/>
              </a:rPr>
              <a:t> outlines what these contrasting laws entail, in the context of human historical development – see later slides</a:t>
            </a:r>
          </a:p>
          <a:p>
            <a:pPr marL="864000" lvl="2" indent="-288000" eaLnBrk="1" hangingPunct="1">
              <a:lnSpc>
                <a:spcPct val="90000"/>
              </a:lnSpc>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The opposing figures also have obligations to each other, so they each oppose something of themselves:</a:t>
            </a:r>
          </a:p>
          <a:p>
            <a:pPr marL="864000" lvl="2" indent="-288000" eaLnBrk="1" hangingPunct="1">
              <a:lnSpc>
                <a:spcPct val="90000"/>
              </a:lnSpc>
              <a:spcBef>
                <a:spcPts val="300"/>
              </a:spcBef>
              <a:buClrTx/>
            </a:pPr>
            <a:r>
              <a:rPr lang="en-GB" altLang="en-US" sz="2000" dirty="0">
                <a:solidFill>
                  <a:srgbClr val="000000"/>
                </a:solidFill>
                <a:effectLst/>
                <a:latin typeface="Source Sans Pro" panose="020B0503030403020204" pitchFamily="34" charset="0"/>
                <a:ea typeface="Source Sans Pro" panose="020B0503030403020204" pitchFamily="34" charset="0"/>
              </a:rPr>
              <a:t>Antigone lives under the political authority of Creon [the present King] ; she is herself the daughter of a King [Oedipus] and the fiancée of Haemon [Creon's son], so that she ought to pay obedience to the royal command. But Creon too, as father and husband, should have respected the sacred tie of blood and not ordered anything against its pious observance. So there is immanent in both Antigone and Creon something that in their own way they attack, so that they are gripped and shattered by something intrinsic to their own actual being. (</a:t>
            </a:r>
            <a:r>
              <a:rPr lang="en-GB" altLang="en-US" sz="2000" i="1" dirty="0">
                <a:solidFill>
                  <a:srgbClr val="000000"/>
                </a:solidFill>
                <a:effectLst/>
                <a:latin typeface="Source Sans Pro" panose="020B0503030403020204" pitchFamily="34" charset="0"/>
                <a:ea typeface="Source Sans Pro" panose="020B0503030403020204" pitchFamily="34" charset="0"/>
              </a:rPr>
              <a:t>HA</a:t>
            </a:r>
            <a:r>
              <a:rPr lang="en-GB" altLang="en-US" sz="2000" dirty="0">
                <a:solidFill>
                  <a:srgbClr val="000000"/>
                </a:solidFill>
                <a:effectLst/>
                <a:latin typeface="Source Sans Pro" panose="020B0503030403020204" pitchFamily="34" charset="0"/>
                <a:ea typeface="Source Sans Pro" panose="020B0503030403020204" pitchFamily="34" charset="0"/>
              </a:rPr>
              <a:t>, pp. 1217-18)</a:t>
            </a:r>
          </a:p>
        </p:txBody>
      </p:sp>
    </p:spTree>
    <p:extLst>
      <p:ext uri="{BB962C8B-B14F-4D97-AF65-F5344CB8AC3E}">
        <p14:creationId xmlns:p14="http://schemas.microsoft.com/office/powerpoint/2010/main" val="3709514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15EDC62-5B0F-513D-47BB-BEF8628A3D32}"/>
              </a:ext>
            </a:extLst>
          </p:cNvPr>
          <p:cNvSpPr>
            <a:spLocks noGrp="1" noChangeArrowheads="1"/>
          </p:cNvSpPr>
          <p:nvPr>
            <p:ph type="title"/>
          </p:nvPr>
        </p:nvSpPr>
        <p:spPr>
          <a:xfrm>
            <a:off x="250825" y="115887"/>
            <a:ext cx="8642350" cy="720726"/>
          </a:xfrm>
        </p:spPr>
        <p:txBody>
          <a:bodyPr/>
          <a:lstStyle/>
          <a:p>
            <a:pPr eaLnBrk="1" hangingPunct="1"/>
            <a:r>
              <a:rPr lang="en-GB" altLang="en-US" sz="3600" b="1" dirty="0">
                <a:solidFill>
                  <a:srgbClr val="000000"/>
                </a:solidFill>
                <a:effectLst/>
                <a:latin typeface="Source Sans Pro" panose="020B0503030403020204" pitchFamily="34" charset="0"/>
                <a:ea typeface="Source Sans Pro" panose="020B0503030403020204" pitchFamily="34" charset="0"/>
              </a:rPr>
              <a:t>Hegel on </a:t>
            </a:r>
            <a:r>
              <a:rPr lang="en-GB" altLang="en-US" sz="3600" b="1" i="1" dirty="0">
                <a:solidFill>
                  <a:srgbClr val="000000"/>
                </a:solidFill>
                <a:effectLst/>
                <a:latin typeface="Source Sans Pro" panose="020B0503030403020204" pitchFamily="34" charset="0"/>
                <a:ea typeface="Source Sans Pro" panose="020B0503030403020204" pitchFamily="34" charset="0"/>
              </a:rPr>
              <a:t>Antigone</a:t>
            </a:r>
            <a:endParaRPr lang="en-US" altLang="en-US" sz="3600" b="1" dirty="0">
              <a:solidFill>
                <a:srgbClr val="000000"/>
              </a:solidFill>
              <a:effectLst/>
              <a:latin typeface="Source Sans Pro" panose="020B0503030403020204" pitchFamily="34" charset="0"/>
              <a:ea typeface="Source Sans Pro" panose="020B0503030403020204" pitchFamily="34" charset="0"/>
            </a:endParaRPr>
          </a:p>
        </p:txBody>
      </p:sp>
      <p:sp>
        <p:nvSpPr>
          <p:cNvPr id="11267" name="Rectangle 3">
            <a:extLst>
              <a:ext uri="{FF2B5EF4-FFF2-40B4-BE49-F238E27FC236}">
                <a16:creationId xmlns:a16="http://schemas.microsoft.com/office/drawing/2014/main" id="{0532DC1E-16D5-0DA2-1E98-85982707A271}"/>
              </a:ext>
            </a:extLst>
          </p:cNvPr>
          <p:cNvSpPr>
            <a:spLocks noGrp="1" noChangeArrowheads="1"/>
          </p:cNvSpPr>
          <p:nvPr>
            <p:ph type="body" idx="1"/>
          </p:nvPr>
        </p:nvSpPr>
        <p:spPr>
          <a:xfrm>
            <a:off x="179512" y="908050"/>
            <a:ext cx="8856984" cy="5834063"/>
          </a:xfrm>
        </p:spPr>
        <p:txBody>
          <a:bodyPr/>
          <a:lstStyle/>
          <a:p>
            <a:pPr marL="288000" indent="-288000" eaLnBrk="1" hangingPunct="1">
              <a:lnSpc>
                <a:spcPct val="8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Both protagonists represent a valid principle </a:t>
            </a:r>
          </a:p>
          <a:p>
            <a:pPr marL="576000" lvl="1" indent="-288000" eaLnBrk="1" hangingPunct="1">
              <a:lnSpc>
                <a:spcPct val="80000"/>
              </a:lnSpc>
              <a:buClrTx/>
            </a:pPr>
            <a:r>
              <a:rPr lang="en-GB" altLang="en-US" sz="2400" i="1" dirty="0">
                <a:solidFill>
                  <a:srgbClr val="000000"/>
                </a:solidFill>
                <a:effectLst/>
                <a:latin typeface="Source Sans Pro" panose="020B0503030403020204" pitchFamily="34" charset="0"/>
                <a:ea typeface="Source Sans Pro" panose="020B0503030403020204" pitchFamily="34" charset="0"/>
              </a:rPr>
              <a:t>HA</a:t>
            </a:r>
            <a:r>
              <a:rPr lang="en-GB" altLang="en-US" sz="2400" dirty="0">
                <a:solidFill>
                  <a:srgbClr val="000000"/>
                </a:solidFill>
                <a:effectLst/>
                <a:latin typeface="Source Sans Pro" panose="020B0503030403020204" pitchFamily="34" charset="0"/>
                <a:ea typeface="Source Sans Pro" panose="020B0503030403020204" pitchFamily="34" charset="0"/>
              </a:rPr>
              <a:t> translation uses the Greek word </a:t>
            </a:r>
            <a:r>
              <a:rPr lang="en-GB" altLang="en-US" sz="2400" i="1" dirty="0">
                <a:solidFill>
                  <a:srgbClr val="000000"/>
                </a:solidFill>
                <a:effectLst/>
                <a:latin typeface="Source Sans Pro" panose="020B0503030403020204" pitchFamily="34" charset="0"/>
                <a:ea typeface="Source Sans Pro" panose="020B0503030403020204" pitchFamily="34" charset="0"/>
              </a:rPr>
              <a:t>pathos</a:t>
            </a:r>
            <a:r>
              <a:rPr lang="en-GB" altLang="en-US" sz="2400" dirty="0">
                <a:solidFill>
                  <a:srgbClr val="000000"/>
                </a:solidFill>
                <a:effectLst/>
                <a:latin typeface="Source Sans Pro" panose="020B0503030403020204" pitchFamily="34" charset="0"/>
                <a:ea typeface="Source Sans Pro" panose="020B0503030403020204" pitchFamily="34" charset="0"/>
              </a:rPr>
              <a:t> (p. 232 n. 1)</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i.e. an overwhelming one-sided ethical commitment</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Lesson: must negotiate competing demands in a </a:t>
            </a:r>
            <a:r>
              <a:rPr lang="en-GB" altLang="en-US" sz="2400" i="1" dirty="0">
                <a:solidFill>
                  <a:srgbClr val="000000"/>
                </a:solidFill>
                <a:effectLst/>
                <a:latin typeface="Source Sans Pro" panose="020B0503030403020204" pitchFamily="34" charset="0"/>
                <a:ea typeface="Source Sans Pro" panose="020B0503030403020204" pitchFamily="34" charset="0"/>
              </a:rPr>
              <a:t>polis</a:t>
            </a:r>
          </a:p>
          <a:p>
            <a:pPr marL="288000" indent="-288000" eaLnBrk="1" hangingPunct="1">
              <a:lnSpc>
                <a:spcPct val="8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Not individual heroes, but clashing forces</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Implications for society as a whole</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Nobody is to blame – but everybody suffers</a:t>
            </a:r>
          </a:p>
          <a:p>
            <a:pPr marL="288000" indent="-288000" eaLnBrk="1" hangingPunct="1">
              <a:lnSpc>
                <a:spcPct val="8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Hence tragic </a:t>
            </a:r>
            <a:r>
              <a:rPr lang="en-GB" altLang="en-US" sz="2800" i="1" dirty="0">
                <a:solidFill>
                  <a:srgbClr val="000000"/>
                </a:solidFill>
                <a:effectLst/>
                <a:latin typeface="Source Sans Pro" panose="020B0503030403020204" pitchFamily="34" charset="0"/>
                <a:ea typeface="Source Sans Pro" panose="020B0503030403020204" pitchFamily="34" charset="0"/>
              </a:rPr>
              <a:t>outcome</a:t>
            </a:r>
            <a:r>
              <a:rPr lang="en-GB" altLang="en-US" sz="2800" dirty="0">
                <a:solidFill>
                  <a:srgbClr val="000000"/>
                </a:solidFill>
                <a:effectLst/>
                <a:latin typeface="Source Sans Pro" panose="020B0503030403020204" pitchFamily="34" charset="0"/>
                <a:ea typeface="Source Sans Pro" panose="020B0503030403020204" pitchFamily="34" charset="0"/>
              </a:rPr>
              <a:t> is viewed in a particular way:</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Disaster for individuals: if a moral purpose is overcome, the protagonist who effectively embodies it has to be destroyed, either physically or morally (</a:t>
            </a:r>
            <a:r>
              <a:rPr lang="en-GB" altLang="en-US" sz="2400" i="1" dirty="0">
                <a:solidFill>
                  <a:srgbClr val="000000"/>
                </a:solidFill>
                <a:effectLst/>
                <a:latin typeface="Source Sans Pro" panose="020B0503030403020204" pitchFamily="34" charset="0"/>
                <a:ea typeface="Source Sans Pro" panose="020B0503030403020204" pitchFamily="34" charset="0"/>
              </a:rPr>
              <a:t>HA</a:t>
            </a:r>
            <a:r>
              <a:rPr lang="en-GB" altLang="en-US" sz="2400" dirty="0">
                <a:solidFill>
                  <a:srgbClr val="000000"/>
                </a:solidFill>
                <a:effectLst/>
                <a:latin typeface="Source Sans Pro" panose="020B0503030403020204" pitchFamily="34" charset="0"/>
                <a:ea typeface="Source Sans Pro" panose="020B0503030403020204" pitchFamily="34" charset="0"/>
              </a:rPr>
              <a:t>, p. 1217)</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But a sense of reconciliation at a higher level – a form of (historical) justice in action (</a:t>
            </a:r>
            <a:r>
              <a:rPr lang="en-GB" altLang="en-US" sz="2400" i="1" dirty="0">
                <a:solidFill>
                  <a:srgbClr val="000000"/>
                </a:solidFill>
                <a:effectLst/>
                <a:latin typeface="Source Sans Pro" panose="020B0503030403020204" pitchFamily="34" charset="0"/>
                <a:ea typeface="Source Sans Pro" panose="020B0503030403020204" pitchFamily="34" charset="0"/>
              </a:rPr>
              <a:t>HA</a:t>
            </a:r>
            <a:r>
              <a:rPr lang="en-GB" altLang="en-US" sz="2400" dirty="0">
                <a:solidFill>
                  <a:srgbClr val="000000"/>
                </a:solidFill>
                <a:effectLst/>
                <a:latin typeface="Source Sans Pro" panose="020B0503030403020204" pitchFamily="34" charset="0"/>
                <a:ea typeface="Source Sans Pro" panose="020B0503030403020204" pitchFamily="34" charset="0"/>
              </a:rPr>
              <a:t>, pp. 1215-16)</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Questionable: ignores tragedy’s undeniable emotional power</a:t>
            </a:r>
          </a:p>
          <a:p>
            <a:pPr marL="576000" lvl="1" indent="-288000" eaLnBrk="1" hangingPunct="1">
              <a:lnSpc>
                <a:spcPct val="8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‘satisfaction of the spirit’, ‘morally at peace’ (</a:t>
            </a:r>
            <a:r>
              <a:rPr lang="en-GB" altLang="en-US" sz="2400" i="1" dirty="0">
                <a:solidFill>
                  <a:srgbClr val="000000"/>
                </a:solidFill>
                <a:effectLst/>
                <a:latin typeface="Source Sans Pro" panose="020B0503030403020204" pitchFamily="34" charset="0"/>
                <a:ea typeface="Source Sans Pro" panose="020B0503030403020204" pitchFamily="34" charset="0"/>
              </a:rPr>
              <a:t>HA</a:t>
            </a:r>
            <a:r>
              <a:rPr lang="en-GB" altLang="en-US" sz="2400" dirty="0">
                <a:solidFill>
                  <a:srgbClr val="000000"/>
                </a:solidFill>
                <a:effectLst/>
                <a:latin typeface="Source Sans Pro" panose="020B0503030403020204" pitchFamily="34" charset="0"/>
                <a:ea typeface="Source Sans Pro" panose="020B0503030403020204" pitchFamily="34" charset="0"/>
              </a:rPr>
              <a:t> 1215): really?</a:t>
            </a:r>
          </a:p>
          <a:p>
            <a:pPr marL="1033200" lvl="3" indent="-288000" eaLnBrk="1" hangingPunct="1">
              <a:lnSpc>
                <a:spcPct val="80000"/>
              </a:lnSpc>
              <a:buClrTx/>
            </a:pPr>
            <a:r>
              <a:rPr lang="en-GB" altLang="en-US" dirty="0">
                <a:solidFill>
                  <a:srgbClr val="000000"/>
                </a:solidFill>
                <a:effectLst/>
                <a:latin typeface="Source Sans Pro" panose="020B0503030403020204" pitchFamily="34" charset="0"/>
                <a:ea typeface="Source Sans Pro" panose="020B0503030403020204" pitchFamily="34" charset="0"/>
              </a:rPr>
              <a:t>What kind of spectator do we have to be to react to a tragedy this way?</a:t>
            </a:r>
            <a:endParaRPr lang="en-US" altLang="en-US" sz="16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65A0636-A973-807D-EE40-AD575744509F}"/>
              </a:ext>
            </a:extLst>
          </p:cNvPr>
          <p:cNvSpPr>
            <a:spLocks noGrp="1" noChangeArrowheads="1"/>
          </p:cNvSpPr>
          <p:nvPr>
            <p:ph type="title"/>
          </p:nvPr>
        </p:nvSpPr>
        <p:spPr>
          <a:xfrm>
            <a:off x="250825" y="115888"/>
            <a:ext cx="8642350" cy="936848"/>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Some key points from Hegel: </a:t>
            </a:r>
            <a:r>
              <a:rPr lang="en-GB" altLang="en-US" sz="4000" b="1" i="1" dirty="0">
                <a:solidFill>
                  <a:srgbClr val="000000"/>
                </a:solidFill>
                <a:effectLst/>
                <a:latin typeface="Source Sans Pro" panose="020B0503030403020204" pitchFamily="34" charset="0"/>
                <a:ea typeface="Source Sans Pro" panose="020B0503030403020204" pitchFamily="34" charset="0"/>
              </a:rPr>
              <a:t>PS</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10243" name="Rectangle 3">
            <a:extLst>
              <a:ext uri="{FF2B5EF4-FFF2-40B4-BE49-F238E27FC236}">
                <a16:creationId xmlns:a16="http://schemas.microsoft.com/office/drawing/2014/main" id="{5A744F60-BCDD-E8DF-8D5E-22FCCE39086C}"/>
              </a:ext>
            </a:extLst>
          </p:cNvPr>
          <p:cNvSpPr>
            <a:spLocks noGrp="1" noChangeArrowheads="1"/>
          </p:cNvSpPr>
          <p:nvPr>
            <p:ph type="body" idx="1"/>
          </p:nvPr>
        </p:nvSpPr>
        <p:spPr>
          <a:xfrm>
            <a:off x="179512" y="1268760"/>
            <a:ext cx="8856984" cy="5473352"/>
          </a:xfrm>
        </p:spPr>
        <p:txBody>
          <a:bodyPr/>
          <a:lstStyle/>
          <a:p>
            <a:pPr marL="288000" indent="-288000" eaLnBrk="1" hangingPunct="1">
              <a:lnSpc>
                <a:spcPct val="90000"/>
              </a:lnSpc>
              <a:buClrTx/>
            </a:pPr>
            <a:r>
              <a:rPr lang="en-GB" altLang="en-US" sz="2800" dirty="0">
                <a:solidFill>
                  <a:srgbClr val="000000"/>
                </a:solidFill>
                <a:effectLst/>
                <a:latin typeface="Source Sans Pro" panose="020B0503030403020204" pitchFamily="34" charset="0"/>
                <a:ea typeface="Source Sans Pro" panose="020B0503030403020204" pitchFamily="34" charset="0"/>
              </a:rPr>
              <a:t>pp. 219-20: identifies conflicting principles [manifested in </a:t>
            </a:r>
            <a:r>
              <a:rPr lang="en-GB" altLang="en-US" sz="2800" i="1" dirty="0">
                <a:solidFill>
                  <a:srgbClr val="000000"/>
                </a:solidFill>
                <a:effectLst/>
                <a:latin typeface="Source Sans Pro" panose="020B0503030403020204" pitchFamily="34" charset="0"/>
                <a:ea typeface="Source Sans Pro" panose="020B0503030403020204" pitchFamily="34" charset="0"/>
              </a:rPr>
              <a:t>Antigone</a:t>
            </a:r>
            <a:r>
              <a:rPr lang="en-GB" altLang="en-US" sz="2800" dirty="0">
                <a:solidFill>
                  <a:srgbClr val="000000"/>
                </a:solidFill>
                <a:effectLst/>
                <a:latin typeface="Source Sans Pro" panose="020B0503030403020204" pitchFamily="34" charset="0"/>
                <a:ea typeface="Source Sans Pro" panose="020B0503030403020204" pitchFamily="34" charset="0"/>
              </a:rPr>
              <a:t>]</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Human law: self-conscious (i.e. reflective)</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Aligned with the state, the universal, and (pp. 226-27) the male</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Divine law: immediate (i.e. unreflective)</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Aligned with the family/individual, nature, and the female </a:t>
            </a:r>
          </a:p>
          <a:p>
            <a:pPr marL="288000" indent="-288000" eaLnBrk="1" hangingPunct="1">
              <a:lnSpc>
                <a:spcPct val="90000"/>
              </a:lnSpc>
              <a:buClrTx/>
            </a:pPr>
            <a:r>
              <a:rPr lang="en-US" altLang="en-US" sz="2800" dirty="0">
                <a:solidFill>
                  <a:srgbClr val="000000"/>
                </a:solidFill>
                <a:effectLst/>
                <a:latin typeface="Source Sans Pro" panose="020B0503030403020204" pitchFamily="34" charset="0"/>
                <a:ea typeface="Source Sans Pro" panose="020B0503030403020204" pitchFamily="34" charset="0"/>
              </a:rPr>
              <a:t>pp. 220-23</a:t>
            </a:r>
            <a:r>
              <a:rPr lang="en-GB" altLang="en-US" sz="2800" dirty="0">
                <a:solidFill>
                  <a:srgbClr val="000000"/>
                </a:solidFill>
                <a:effectLst/>
                <a:latin typeface="Source Sans Pro" panose="020B0503030403020204" pitchFamily="34" charset="0"/>
                <a:ea typeface="Source Sans Pro" panose="020B0503030403020204" pitchFamily="34" charset="0"/>
              </a:rPr>
              <a:t>: relationship between these principles</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Human law reflects a higher level of development…</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…but the two principles are interdependent</a:t>
            </a:r>
          </a:p>
          <a:p>
            <a:pPr marL="288000" indent="-288000" eaLnBrk="1" hangingPunct="1">
              <a:lnSpc>
                <a:spcPct val="90000"/>
              </a:lnSpc>
              <a:buClrTx/>
            </a:pPr>
            <a:endParaRPr lang="en-GB" altLang="en-US" sz="18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C1342-4582-2107-F0B8-6D27A36D2726}"/>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328710E8-2034-017A-8F3D-085E118AD086}"/>
              </a:ext>
            </a:extLst>
          </p:cNvPr>
          <p:cNvSpPr>
            <a:spLocks noGrp="1" noChangeArrowheads="1"/>
          </p:cNvSpPr>
          <p:nvPr>
            <p:ph type="title"/>
          </p:nvPr>
        </p:nvSpPr>
        <p:spPr>
          <a:xfrm>
            <a:off x="250825" y="115888"/>
            <a:ext cx="8642350" cy="648816"/>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Some key points from Hegel: </a:t>
            </a:r>
            <a:r>
              <a:rPr lang="en-GB" altLang="en-US" sz="4000" b="1" i="1" dirty="0">
                <a:solidFill>
                  <a:srgbClr val="000000"/>
                </a:solidFill>
                <a:effectLst/>
                <a:latin typeface="Source Sans Pro" panose="020B0503030403020204" pitchFamily="34" charset="0"/>
                <a:ea typeface="Source Sans Pro" panose="020B0503030403020204" pitchFamily="34" charset="0"/>
              </a:rPr>
              <a:t>PS</a:t>
            </a:r>
            <a:r>
              <a:rPr lang="en-GB" altLang="en-US" sz="4000" b="1" dirty="0">
                <a:solidFill>
                  <a:srgbClr val="000000"/>
                </a:solidFill>
                <a:effectLst/>
                <a:latin typeface="Source Sans Pro" panose="020B0503030403020204" pitchFamily="34" charset="0"/>
                <a:ea typeface="Source Sans Pro" panose="020B0503030403020204" pitchFamily="34" charset="0"/>
              </a:rPr>
              <a:t> 2</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10243" name="Rectangle 3">
            <a:extLst>
              <a:ext uri="{FF2B5EF4-FFF2-40B4-BE49-F238E27FC236}">
                <a16:creationId xmlns:a16="http://schemas.microsoft.com/office/drawing/2014/main" id="{AC00429C-4D84-15A4-1EA6-20C8F799EA3B}"/>
              </a:ext>
            </a:extLst>
          </p:cNvPr>
          <p:cNvSpPr>
            <a:spLocks noGrp="1" noChangeArrowheads="1"/>
          </p:cNvSpPr>
          <p:nvPr>
            <p:ph type="body" idx="1"/>
          </p:nvPr>
        </p:nvSpPr>
        <p:spPr>
          <a:xfrm>
            <a:off x="179512" y="908720"/>
            <a:ext cx="8856984" cy="5833392"/>
          </a:xfrm>
        </p:spPr>
        <p:txBody>
          <a:bodyPr/>
          <a:lstStyle/>
          <a:p>
            <a:pPr marL="288000" indent="-288000" eaLnBrk="1" hangingPunct="1">
              <a:lnSpc>
                <a:spcPct val="90000"/>
              </a:lnSpc>
              <a:buClrTx/>
            </a:pPr>
            <a:r>
              <a:rPr lang="en-US" altLang="en-US" sz="2800" dirty="0">
                <a:solidFill>
                  <a:srgbClr val="000000"/>
                </a:solidFill>
                <a:effectLst/>
                <a:latin typeface="Source Sans Pro" panose="020B0503030403020204" pitchFamily="34" charset="0"/>
                <a:ea typeface="Source Sans Pro" panose="020B0503030403020204" pitchFamily="34" charset="0"/>
              </a:rPr>
              <a:t>pp. 224-25</a:t>
            </a:r>
            <a:r>
              <a:rPr lang="en-GB" altLang="en-US" sz="2800" dirty="0">
                <a:solidFill>
                  <a:srgbClr val="000000"/>
                </a:solidFill>
                <a:effectLst/>
                <a:latin typeface="Source Sans Pro" panose="020B0503030403020204" pitchFamily="34" charset="0"/>
                <a:ea typeface="Source Sans Pro" panose="020B0503030403020204" pitchFamily="34" charset="0"/>
              </a:rPr>
              <a:t>: different kinds of family relationships</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Brother-sister relationships are ‘unmixed’ (p. 224)</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i.e. no obligation for bringing a third party into the world, unlike conjugal or parental relationships [as assumed at this time]</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Hence for a sister to lose a brother is especially serious</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…all the more so because she could gain another husband or son:</a:t>
            </a:r>
          </a:p>
          <a:p>
            <a:pPr marL="576000" lvl="2" indent="0" eaLnBrk="1" hangingPunct="1">
              <a:lnSpc>
                <a:spcPct val="90000"/>
              </a:lnSpc>
              <a:spcBef>
                <a:spcPts val="600"/>
              </a:spcBef>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Not for a husband, not even for a son</a:t>
            </a:r>
          </a:p>
          <a:p>
            <a:pPr marL="576000" lvl="2" indent="0" eaLnBrk="1" hangingPunct="1">
              <a:lnSpc>
                <a:spcPct val="9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Would I have broken the law.</a:t>
            </a:r>
          </a:p>
          <a:p>
            <a:pPr marL="576000" lvl="2" indent="0" eaLnBrk="1" hangingPunct="1">
              <a:lnSpc>
                <a:spcPct val="9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Another husband I could always find</a:t>
            </a:r>
          </a:p>
          <a:p>
            <a:pPr marL="576000" lvl="2" indent="0" eaLnBrk="1" hangingPunct="1">
              <a:lnSpc>
                <a:spcPct val="9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And have other sons by him if one were lost.</a:t>
            </a:r>
          </a:p>
          <a:p>
            <a:pPr marL="576000" lvl="2" indent="0" eaLnBrk="1" hangingPunct="1">
              <a:lnSpc>
                <a:spcPct val="9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But with my father gone, and my mother gone,</a:t>
            </a:r>
          </a:p>
          <a:p>
            <a:pPr marL="576000" lvl="2" indent="0" eaLnBrk="1" hangingPunct="1">
              <a:lnSpc>
                <a:spcPct val="90000"/>
              </a:lnSpc>
              <a:spcAft>
                <a:spcPts val="600"/>
              </a:spcAft>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Where can I find another brother, ever? (</a:t>
            </a:r>
            <a:r>
              <a:rPr lang="en-GB" altLang="en-US" sz="2000" i="1" dirty="0">
                <a:solidFill>
                  <a:srgbClr val="000000"/>
                </a:solidFill>
                <a:effectLst/>
                <a:latin typeface="Source Sans Pro" panose="020B0503030403020204" pitchFamily="34" charset="0"/>
                <a:ea typeface="Source Sans Pro" panose="020B0503030403020204" pitchFamily="34" charset="0"/>
              </a:rPr>
              <a:t>Burial</a:t>
            </a:r>
            <a:r>
              <a:rPr lang="en-GB" altLang="en-US" sz="2000" dirty="0">
                <a:solidFill>
                  <a:srgbClr val="000000"/>
                </a:solidFill>
                <a:effectLst/>
                <a:latin typeface="Source Sans Pro" panose="020B0503030403020204" pitchFamily="34" charset="0"/>
                <a:ea typeface="Source Sans Pro" panose="020B0503030403020204" pitchFamily="34" charset="0"/>
              </a:rPr>
              <a:t>, p. 40)</a:t>
            </a:r>
          </a:p>
          <a:p>
            <a:pPr marL="576000" lvl="1" indent="-288000" eaLnBrk="1" hangingPunct="1">
              <a:lnSpc>
                <a:spcPct val="90000"/>
              </a:lnSpc>
              <a:buClrTx/>
            </a:pPr>
            <a:r>
              <a:rPr lang="en-GB" altLang="en-US" sz="2400" dirty="0">
                <a:solidFill>
                  <a:srgbClr val="000000"/>
                </a:solidFill>
                <a:effectLst/>
                <a:latin typeface="Source Sans Pro" panose="020B0503030403020204" pitchFamily="34" charset="0"/>
                <a:ea typeface="Source Sans Pro" panose="020B0503030403020204" pitchFamily="34" charset="0"/>
              </a:rPr>
              <a:t>So </a:t>
            </a:r>
            <a:r>
              <a:rPr lang="en-GB" altLang="en-US" sz="2400" i="1" dirty="0">
                <a:solidFill>
                  <a:srgbClr val="000000"/>
                </a:solidFill>
                <a:effectLst/>
                <a:latin typeface="Source Sans Pro" panose="020B0503030403020204" pitchFamily="34" charset="0"/>
                <a:ea typeface="Source Sans Pro" panose="020B0503030403020204" pitchFamily="34" charset="0"/>
              </a:rPr>
              <a:t>sisters </a:t>
            </a:r>
            <a:r>
              <a:rPr lang="en-GB" altLang="en-US" sz="2400" dirty="0">
                <a:solidFill>
                  <a:srgbClr val="000000"/>
                </a:solidFill>
                <a:effectLst/>
                <a:latin typeface="Source Sans Pro" panose="020B0503030403020204" pitchFamily="34" charset="0"/>
                <a:ea typeface="Source Sans Pro" panose="020B0503030403020204" pitchFamily="34" charset="0"/>
              </a:rPr>
              <a:t>have an especially close association with divine law</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Closer than parents or spouses, whose relationships aren’t ‘unmixed’</a:t>
            </a:r>
          </a:p>
          <a:p>
            <a:pPr marL="864000" lvl="2" indent="-288000" eaLnBrk="1" hangingPunct="1">
              <a:lnSpc>
                <a:spcPct val="9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Closer than brothers, whose maleness associates them with </a:t>
            </a:r>
            <a:r>
              <a:rPr lang="en-GB" altLang="en-US" sz="2000" i="1" dirty="0">
                <a:solidFill>
                  <a:srgbClr val="000000"/>
                </a:solidFill>
                <a:effectLst/>
                <a:latin typeface="Source Sans Pro" panose="020B0503030403020204" pitchFamily="34" charset="0"/>
                <a:ea typeface="Source Sans Pro" panose="020B0503030403020204" pitchFamily="34" charset="0"/>
              </a:rPr>
              <a:t>human </a:t>
            </a:r>
            <a:r>
              <a:rPr lang="en-GB" altLang="en-US" sz="2000" dirty="0">
                <a:solidFill>
                  <a:srgbClr val="000000"/>
                </a:solidFill>
                <a:effectLst/>
                <a:latin typeface="Source Sans Pro" panose="020B0503030403020204" pitchFamily="34" charset="0"/>
                <a:ea typeface="Source Sans Pro" panose="020B0503030403020204" pitchFamily="34" charset="0"/>
              </a:rPr>
              <a:t>law</a:t>
            </a:r>
          </a:p>
        </p:txBody>
      </p:sp>
    </p:spTree>
    <p:extLst>
      <p:ext uri="{BB962C8B-B14F-4D97-AF65-F5344CB8AC3E}">
        <p14:creationId xmlns:p14="http://schemas.microsoft.com/office/powerpoint/2010/main" val="1135383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24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4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24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24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0243">
                                            <p:txEl>
                                              <p:pRg st="11" end="11"/>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2B3BB3B-3BE3-195A-4556-ECF6A468F38B}"/>
              </a:ext>
            </a:extLst>
          </p:cNvPr>
          <p:cNvSpPr>
            <a:spLocks noGrp="1" noChangeArrowheads="1"/>
          </p:cNvSpPr>
          <p:nvPr>
            <p:ph type="title"/>
          </p:nvPr>
        </p:nvSpPr>
        <p:spPr>
          <a:xfrm>
            <a:off x="250825" y="115888"/>
            <a:ext cx="8642350" cy="792831"/>
          </a:xfrm>
        </p:spPr>
        <p:txBody>
          <a:bodyPr/>
          <a:lstStyle/>
          <a:p>
            <a:pPr eaLnBrk="1" hangingPunct="1"/>
            <a:r>
              <a:rPr lang="en-GB" altLang="en-US" sz="4000" b="1" dirty="0">
                <a:solidFill>
                  <a:srgbClr val="000000"/>
                </a:solidFill>
                <a:effectLst/>
                <a:latin typeface="Source Sans Pro" panose="020B0503030403020204" pitchFamily="34" charset="0"/>
                <a:ea typeface="Source Sans Pro" panose="020B0503030403020204" pitchFamily="34" charset="0"/>
              </a:rPr>
              <a:t>Some key points from Hegel: </a:t>
            </a:r>
            <a:r>
              <a:rPr lang="en-GB" altLang="en-US" sz="4000" b="1" i="1" dirty="0">
                <a:solidFill>
                  <a:srgbClr val="000000"/>
                </a:solidFill>
                <a:effectLst/>
                <a:latin typeface="Source Sans Pro" panose="020B0503030403020204" pitchFamily="34" charset="0"/>
                <a:ea typeface="Source Sans Pro" panose="020B0503030403020204" pitchFamily="34" charset="0"/>
              </a:rPr>
              <a:t>PS</a:t>
            </a:r>
            <a:r>
              <a:rPr lang="en-GB" altLang="en-US" sz="4000" b="1" dirty="0">
                <a:solidFill>
                  <a:srgbClr val="000000"/>
                </a:solidFill>
                <a:effectLst/>
                <a:latin typeface="Source Sans Pro" panose="020B0503030403020204" pitchFamily="34" charset="0"/>
                <a:ea typeface="Source Sans Pro" panose="020B0503030403020204" pitchFamily="34" charset="0"/>
              </a:rPr>
              <a:t> 3</a:t>
            </a:r>
            <a:endParaRPr lang="en-US" altLang="en-US" sz="4000" b="1" dirty="0">
              <a:solidFill>
                <a:srgbClr val="000000"/>
              </a:solidFill>
              <a:effectLst/>
              <a:latin typeface="Source Sans Pro" panose="020B0503030403020204" pitchFamily="34" charset="0"/>
              <a:ea typeface="Source Sans Pro" panose="020B0503030403020204" pitchFamily="34" charset="0"/>
            </a:endParaRPr>
          </a:p>
        </p:txBody>
      </p:sp>
      <p:sp>
        <p:nvSpPr>
          <p:cNvPr id="16387" name="Rectangle 3">
            <a:extLst>
              <a:ext uri="{FF2B5EF4-FFF2-40B4-BE49-F238E27FC236}">
                <a16:creationId xmlns:a16="http://schemas.microsoft.com/office/drawing/2014/main" id="{54B7C864-2EDB-4A38-65EA-E64CDA29EBE5}"/>
              </a:ext>
            </a:extLst>
          </p:cNvPr>
          <p:cNvSpPr>
            <a:spLocks noGrp="1" noChangeArrowheads="1"/>
          </p:cNvSpPr>
          <p:nvPr>
            <p:ph type="body" idx="1"/>
          </p:nvPr>
        </p:nvSpPr>
        <p:spPr>
          <a:xfrm>
            <a:off x="107504" y="908719"/>
            <a:ext cx="8928992" cy="5833393"/>
          </a:xfrm>
        </p:spPr>
        <p:txBody>
          <a:bodyPr/>
          <a:lstStyle/>
          <a:p>
            <a:pPr marL="288000" indent="-288000" eaLnBrk="1" hangingPunct="1">
              <a:lnSpc>
                <a:spcPct val="80000"/>
              </a:lnSpc>
              <a:buClrTx/>
            </a:pPr>
            <a:r>
              <a:rPr lang="en-US" altLang="en-US" sz="2400" dirty="0">
                <a:solidFill>
                  <a:srgbClr val="000000"/>
                </a:solidFill>
                <a:effectLst/>
                <a:latin typeface="Source Sans Pro" panose="020B0503030403020204" pitchFamily="34" charset="0"/>
                <a:ea typeface="Source Sans Pro" panose="020B0503030403020204" pitchFamily="34" charset="0"/>
              </a:rPr>
              <a:t>pp. 225-29</a:t>
            </a:r>
            <a:r>
              <a:rPr lang="en-GB" altLang="en-US" sz="2400" dirty="0">
                <a:solidFill>
                  <a:srgbClr val="000000"/>
                </a:solidFill>
                <a:effectLst/>
                <a:latin typeface="Source Sans Pro" panose="020B0503030403020204" pitchFamily="34" charset="0"/>
                <a:ea typeface="Source Sans Pro" panose="020B0503030403020204" pitchFamily="34" charset="0"/>
              </a:rPr>
              <a:t>: interdependence of human and divine law:</a:t>
            </a:r>
          </a:p>
          <a:p>
            <a:pPr marL="457200" lvl="1" indent="0" eaLnBrk="1" hangingPunct="1">
              <a:lnSpc>
                <a:spcPct val="8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Neither exists in and of itself alone. Via the dynamism animating it, the human law emerges from the divine, and is even then returning to that from whence it came—just as the law of the upper world emerges from the chthonic, the conscious from the unconscious, and mediation from immediacy. By contrast the power of the nether world has its actual reality above ground, becoming, in and through conscious existence, an actively engaged presence.(p. 226)</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Human law must be legitimated by an external principle, i.e. divine law</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Divine law can only be put into practice via human law</a:t>
            </a:r>
          </a:p>
          <a:p>
            <a:pPr marL="288000" indent="-288000" eaLnBrk="1" hangingPunct="1">
              <a:lnSpc>
                <a:spcPct val="80000"/>
              </a:lnSpc>
              <a:buClrTx/>
            </a:pPr>
            <a:r>
              <a:rPr lang="en-US" altLang="en-US" sz="2400" dirty="0">
                <a:solidFill>
                  <a:srgbClr val="000000"/>
                </a:solidFill>
                <a:effectLst/>
                <a:latin typeface="Source Sans Pro" panose="020B0503030403020204" pitchFamily="34" charset="0"/>
                <a:ea typeface="Source Sans Pro" panose="020B0503030403020204" pitchFamily="34" charset="0"/>
              </a:rPr>
              <a:t>pp. 229-32</a:t>
            </a:r>
            <a:r>
              <a:rPr lang="en-GB" altLang="en-US" sz="2400" dirty="0">
                <a:solidFill>
                  <a:srgbClr val="000000"/>
                </a:solidFill>
                <a:effectLst/>
                <a:latin typeface="Source Sans Pro" panose="020B0503030403020204" pitchFamily="34" charset="0"/>
                <a:ea typeface="Source Sans Pro" panose="020B0503030403020204" pitchFamily="34" charset="0"/>
              </a:rPr>
              <a:t>: when the interdependence breaks down</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Normally, the two laws are just automatically accepted</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But if one law is adopted as a </a:t>
            </a:r>
            <a:r>
              <a:rPr lang="en-GB" altLang="en-US" sz="2000" i="1" dirty="0">
                <a:solidFill>
                  <a:srgbClr val="000000"/>
                </a:solidFill>
                <a:effectLst/>
                <a:latin typeface="Source Sans Pro" panose="020B0503030403020204" pitchFamily="34" charset="0"/>
                <a:ea typeface="Source Sans Pro" panose="020B0503030403020204" pitchFamily="34" charset="0"/>
              </a:rPr>
              <a:t>conscious principle of action</a:t>
            </a:r>
            <a:r>
              <a:rPr lang="en-GB" altLang="en-US" sz="2000" dirty="0">
                <a:solidFill>
                  <a:srgbClr val="000000"/>
                </a:solidFill>
                <a:effectLst/>
                <a:latin typeface="Source Sans Pro" panose="020B0503030403020204" pitchFamily="34" charset="0"/>
                <a:ea typeface="Source Sans Pro" panose="020B0503030403020204" pitchFamily="34" charset="0"/>
              </a:rPr>
              <a:t>, it rejects the other</a:t>
            </a:r>
          </a:p>
          <a:p>
            <a:pPr marL="576000" lvl="1" indent="-288000" eaLnBrk="1" hangingPunct="1">
              <a:lnSpc>
                <a:spcPct val="80000"/>
              </a:lnSpc>
              <a:buClrTx/>
            </a:pPr>
            <a:r>
              <a:rPr lang="en-GB" altLang="en-US" sz="2000" dirty="0">
                <a:solidFill>
                  <a:srgbClr val="000000"/>
                </a:solidFill>
                <a:effectLst/>
                <a:latin typeface="Source Sans Pro" panose="020B0503030403020204" pitchFamily="34" charset="0"/>
                <a:ea typeface="Source Sans Pro" panose="020B0503030403020204" pitchFamily="34" charset="0"/>
              </a:rPr>
              <a:t>(A loose analogy: deciding to support a football club or join a political party)</a:t>
            </a:r>
          </a:p>
          <a:p>
            <a:pPr marL="400050" lvl="1" indent="0" eaLnBrk="1" hangingPunct="1">
              <a:lnSpc>
                <a:spcPct val="8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Seeing right solely on one side, wrong on the other, the consciousness adhering to divine law views the other as sheer arbitrarily imposed human brutality; the one adhering to human law sees in the other the stubbornness and intractability of self-impacted existence-for-self. (p. 229)</a:t>
            </a:r>
          </a:p>
          <a:p>
            <a:pPr marL="399600" lvl="1" indent="0" eaLnBrk="1" hangingPunct="1">
              <a:lnSpc>
                <a:spcPct val="80000"/>
              </a:lnSpc>
              <a:buClrTx/>
              <a:buNone/>
            </a:pPr>
            <a:r>
              <a:rPr lang="en-GB" altLang="en-US" sz="2000" dirty="0">
                <a:solidFill>
                  <a:srgbClr val="000000"/>
                </a:solidFill>
                <a:effectLst/>
                <a:latin typeface="Source Sans Pro" panose="020B0503030403020204" pitchFamily="34" charset="0"/>
                <a:ea typeface="Source Sans Pro" panose="020B0503030403020204" pitchFamily="34" charset="0"/>
              </a:rPr>
              <a:t>By this act [self-consciousness] relinquishes ethical definitiveness, the single-minded certainty of its embodying the straight truth, rending itself asunder—into itself as agent vis-à-vis a reality </a:t>
            </a:r>
            <a:r>
              <a:rPr lang="en-GB" altLang="en-US" sz="2000" dirty="0" err="1">
                <a:solidFill>
                  <a:srgbClr val="000000"/>
                </a:solidFill>
                <a:effectLst/>
                <a:latin typeface="Source Sans Pro" panose="020B0503030403020204" pitchFamily="34" charset="0"/>
                <a:ea typeface="Source Sans Pro" panose="020B0503030403020204" pitchFamily="34" charset="0"/>
              </a:rPr>
              <a:t>negátive</a:t>
            </a:r>
            <a:r>
              <a:rPr lang="en-GB" altLang="en-US" sz="2000" dirty="0">
                <a:solidFill>
                  <a:srgbClr val="000000"/>
                </a:solidFill>
                <a:effectLst/>
                <a:latin typeface="Source Sans Pro" panose="020B0503030403020204" pitchFamily="34" charset="0"/>
                <a:ea typeface="Source Sans Pro" panose="020B0503030403020204" pitchFamily="34" charset="0"/>
              </a:rPr>
              <a:t> of it.</a:t>
            </a:r>
            <a:r>
              <a:rPr lang="en-US" altLang="en-US" sz="2000" dirty="0">
                <a:solidFill>
                  <a:srgbClr val="000000"/>
                </a:solidFill>
                <a:effectLst/>
                <a:latin typeface="Source Sans Pro" panose="020B0503030403020204" pitchFamily="34" charset="0"/>
                <a:ea typeface="Source Sans Pro" panose="020B0503030403020204" pitchFamily="34" charset="0"/>
              </a:rPr>
              <a:t> (p. 231)</a:t>
            </a:r>
            <a:endParaRPr lang="en-GB" altLang="en-US" sz="2000" dirty="0">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1095</TotalTime>
  <Words>2900</Words>
  <Application>Microsoft Office PowerPoint</Application>
  <PresentationFormat>On-screen Show (4:3)</PresentationFormat>
  <Paragraphs>216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Garamond</vt:lpstr>
      <vt:lpstr>Arial</vt:lpstr>
      <vt:lpstr>Wingdings</vt:lpstr>
      <vt:lpstr>Calibri</vt:lpstr>
      <vt:lpstr>Textured</vt:lpstr>
      <vt:lpstr>COM507 European Tragedy</vt:lpstr>
      <vt:lpstr>Plan for the session</vt:lpstr>
      <vt:lpstr>Hegel on tragedy 1</vt:lpstr>
      <vt:lpstr>Hegel on tragedy 2</vt:lpstr>
      <vt:lpstr>Hegel on tragedy 3</vt:lpstr>
      <vt:lpstr>Hegel on Antigone</vt:lpstr>
      <vt:lpstr>Some key points from Hegel: PS</vt:lpstr>
      <vt:lpstr>Some key points from Hegel: PS 2</vt:lpstr>
      <vt:lpstr>Some key points from Hegel: PS 3</vt:lpstr>
      <vt:lpstr>Some key points from Hegel: PS 4</vt:lpstr>
      <vt:lpstr>Lacan on Antigone</vt:lpstr>
      <vt:lpstr>Lacan on Antigone 2</vt:lpstr>
      <vt:lpstr>Lacan on Antigone 3</vt:lpstr>
      <vt:lpstr>Lacan on Antigone 4</vt:lpstr>
      <vt:lpstr>Butler on Antigone</vt:lpstr>
      <vt:lpstr>Butler on Antigone 2</vt:lpstr>
      <vt:lpstr>Butler on Antigone 3</vt:lpstr>
      <vt:lpstr>Butler on Antigone 4</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Adrian Armstrong</dc:creator>
  <cp:lastModifiedBy>Adrian Armstrong</cp:lastModifiedBy>
  <cp:revision>56</cp:revision>
  <dcterms:created xsi:type="dcterms:W3CDTF">2012-01-15T11:33:28Z</dcterms:created>
  <dcterms:modified xsi:type="dcterms:W3CDTF">2025-01-21T00:03:48Z</dcterms:modified>
</cp:coreProperties>
</file>