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8" r:id="rId12"/>
    <p:sldId id="265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1B30F-EA3E-4BFD-81E9-7355EA9BB5C3}" v="1592" dt="2025-01-13T01:05:0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04A37E-3AB9-B351-4988-CBEE401ED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EF120A-28DA-809A-C7D0-B90DF6E75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6D96F7-206B-6620-39B5-ED7A4392B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4B06A-F6AA-4DEB-BF2E-1EFF9705C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4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86D56-FB14-55CA-ED42-748DB03A6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FBCE5-B071-BD8D-09FD-3C6E611DC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C285BE-5E90-8C5B-E622-D36B07852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E42D0-3E9C-4C91-B99B-E4EA5AECC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9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FA8DB-EC1C-455A-5AB3-A7C5820F5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C5A6C-F1D5-A9A5-ECF6-01A5E0295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03588B-5ED2-AA5C-B5E7-C30CFEF58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C3E98-6ACE-4925-9829-7211409EA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7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37F6-04DC-1989-6F5B-FEE58EB2C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7BF397-9CED-FD6F-BAF3-CA16AADF8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04BAD1-C075-5013-454A-5298B5FDE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D70F2-3A95-475F-A5F0-A11EB02DC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0A444-894A-1ECC-7C78-B95DC70F3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1487A-47B0-481E-708A-929B42C75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7C899F-1D66-1DCE-982F-5E9898810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60AF-CC52-4A45-AB84-FB090B29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3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D7E5A-41CE-A43E-2703-7D5831FFE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3E382-F1B5-3221-7D6A-2BE4D853B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33DAC-801E-FDEC-AAAD-FDDE82E27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B1750-DAA2-4C24-96D8-A85E33DF3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2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EB9EDF-A296-5BF9-FB94-00030C0E6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8ACF50-0607-7711-CA1B-6CDBF39EC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48A9C2-0D34-793B-9E5F-8FB69DE5F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9E7F0-FAE0-4E67-93DD-91A05965F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2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B15CF4-5D9A-2683-CFCA-644B2A732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ACEBD9-23B7-FA50-A728-854426E07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FCA5B2-44D7-8A8A-8285-6EAD9310E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A23DC-2641-4436-985A-46D04CDDE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8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991989-038F-CB0E-AE33-A95943DD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406F44-AB0E-E3A3-466C-C06976521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1779D1-BFDA-B2D3-04CD-664F9229E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39A75-7A25-4D54-B100-B9B691DBE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B8584-D97D-BFDE-A0F0-018EFFC58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F5D9F-94BC-24DF-DFAA-7BF891D12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4A336-07F3-B921-373E-0D262F6FC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D2B23-DC1F-4F00-BDBD-9C6BEA12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1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47D30-F065-1723-7288-999AEAA3A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07392-5A53-D916-2766-42DE12D23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2A649-E898-82B5-C0F6-E32B01B8B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432A-D217-4516-99D8-E7CD99289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09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791B9B-5E9D-B4AE-05A8-F6C84022A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07C927A-7303-52E7-820D-388FBA5D7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3D31591-A9C2-CF7B-55B2-1F1C0BC570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7AF3A4B-845B-0560-97E9-879015361B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73D4E78-A711-0CA9-712C-D3A433BA7E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3C6E9C5-7252-4D9B-BD99-C19CA4C649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bc.co.uk/news/magazine-3627665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E3B58AE-3373-ADCD-5325-12351DF2AB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08720"/>
            <a:ext cx="7772400" cy="100811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COM507 European Tragedy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1EEB838-B8EF-5E96-8B9C-6D890213D0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348880"/>
            <a:ext cx="7772400" cy="232789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Week 2: Tragedy in ancient Greece; Sophocles,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GB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Burial at Thebes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tr. Seamus Heaney)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FF341D6-CDCF-B8CA-8B2D-7D0B3CCFB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themes in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US" altLang="en-US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62D957B-B416-2AD9-22AE-90461879D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88013"/>
          </a:xfrm>
        </p:spPr>
        <p:txBody>
          <a:bodyPr/>
          <a:lstStyle/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Element of social comment / critique:</a:t>
            </a:r>
          </a:p>
          <a:p>
            <a:pPr marL="800100" lvl="2" indent="0" algn="just" eaLnBrk="1" hangingPunct="1">
              <a:buClrTx/>
              <a:buNone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‘two in principle compatible and indeed mutually supportive public norms – the unwritten laws of the gods and the man-made laws of the polis – are so construed by the principal antagonists that they inevitably clash head-on, with no serious possibility of harmonious and practical resolution as long as the terms of the argument are understood conventionally.’</a:t>
            </a:r>
          </a:p>
          <a:p>
            <a:pPr marL="800100" lvl="2" indent="0" eaLnBrk="1" hangingPunct="1">
              <a:buClrTx/>
              <a:buNone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Paul Cartledge, ‘“Deep plays”: theatre as process in Greek civic life’, in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Cambridge Companion to Greek Tragedy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ed. by P. E. Easterling (Cambridge: Cambridge University Press, 1997), pp. 3-35 (p. 22)</a:t>
            </a:r>
          </a:p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Creon’s standpoint: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Loyalty to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polis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takes precedence over personal/family loyalties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Parallels and precedents in political rhetoric of the time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Seems to slide into tyranny: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ethos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revealed by behaviour towards Guard etc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Refusal to bury Polynices’ body: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hamartia</a:t>
            </a:r>
            <a:endParaRPr lang="en-GB" altLang="en-US" sz="20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78235-FB42-50BC-8542-D8A441FE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DE5AF5-24B4-511C-63D2-0F8AA0BAC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themes in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altLang="en-US" b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ctd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altLang="en-US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602961D-4303-0750-112E-AB022808D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8642350" cy="5328320"/>
          </a:xfrm>
        </p:spPr>
        <p:txBody>
          <a:bodyPr/>
          <a:lstStyle/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Antigone’s standpoint: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Defends rights of family against those of city, and invokes divine ‘laws’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Common tragic motif: disruptive effect of a woman without a husband or guardian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GB" altLang="en-US" sz="20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kurios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NB Antigone’s voice is the first one we hear; commonly regarded as ensuring the audience’s favour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Not a sympathetic heroine, nor a straightforward victim</a:t>
            </a:r>
          </a:p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Social life v. inner needs? Or different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sorts 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 social imperatives (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polis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v. family and gods)? Can we see both protagonists as ‘right’?</a:t>
            </a:r>
            <a:endParaRPr lang="en-US" alt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10827B9-7483-BD73-6F2F-1DA009B71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techniques in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US" altLang="en-US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269BE6C-6120-8DFE-18A3-7BC8F8062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340768"/>
            <a:ext cx="9001125" cy="525688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Action was mainly invented: no extant precedents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Interplay of two classic plot types: sacrifice (Antigone) and retribution (Creon)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Common plot pattern of learning too late (Creon)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Conflict intensified by complicating factors: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 and Creon are related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Haemon is Antigone’s betrothed and Creon’s son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Ismene is Antigone’s sister and Creon’s niece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Typical of tragedy: conflict is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overdetermined</a:t>
            </a:r>
            <a:endParaRPr lang="en-GB" alt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72ABB-1F2D-1417-9601-046F16CF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8368D6-4D3C-D9A6-8227-F57493897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techniques in </a:t>
            </a:r>
            <a:r>
              <a:rPr lang="en-GB" altLang="en-US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altLang="en-US" b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ctd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altLang="en-US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26C0D8C-57CF-3781-D94E-DD4E4C0FF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196752"/>
            <a:ext cx="9001125" cy="540089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identity and role of the chorus:</a:t>
            </a:r>
          </a:p>
          <a:p>
            <a:pPr marL="800100" lvl="2" indent="0" algn="just" eaLnBrk="1" hangingPunct="1">
              <a:lnSpc>
                <a:spcPct val="90000"/>
              </a:lnSpc>
              <a:buClrTx/>
              <a:buNone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‘Sophocles’ choice of Theban elders for the chorus of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rather than companions or servants of the heroine, initially furthers her isolation but then permits a dramatically crucial shift in their understanding and sympathy.’</a:t>
            </a:r>
          </a:p>
          <a:p>
            <a:pPr marL="800100" lvl="2" indent="0" eaLnBrk="1" hangingPunct="1">
              <a:lnSpc>
                <a:spcPct val="90000"/>
              </a:lnSpc>
              <a:buClrTx/>
              <a:buNone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Peter Burian, ‘Myth into </a:t>
            </a:r>
            <a:r>
              <a:rPr lang="en-GB" altLang="en-US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muthos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the shaping of tragic plot’, in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Cambridge Companion to Greek Tragedy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ed. by P. E. Easterling (Cambridge: Cambridge University Press, 1997), pp. 178-208 (p. 198)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Play on audience expectations and ‘schemata’ (</a:t>
            </a:r>
            <a:r>
              <a:rPr lang="en-GB" altLang="en-US" sz="28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Scodel</a:t>
            </a: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2010)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Pre-existing moral frameworks reveal their inadequacy</a:t>
            </a:r>
          </a:p>
        </p:txBody>
      </p:sp>
    </p:spTree>
    <p:extLst>
      <p:ext uri="{BB962C8B-B14F-4D97-AF65-F5344CB8AC3E}">
        <p14:creationId xmlns:p14="http://schemas.microsoft.com/office/powerpoint/2010/main" val="9520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E674140-4417-AF84-DC6F-61A643450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1008112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afterlife of </a:t>
            </a:r>
            <a:r>
              <a:rPr lang="en-GB" altLang="en-US" sz="4000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US" altLang="en-US" sz="4000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D8126D9-9DCD-F801-4A8D-59921AC9C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642350" cy="511184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Euripides’ version (fragmentary; datable to 420-406 BCE): Antigone survives to marry Haemon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Moral lessons and psychology in early modern France: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Garnier (1580): dramatic confrontations predominate over plot coherence; conflict between religious and civil authority echoes Wars of Religion (Catholic-Protestant conflicts 1562-1598)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0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Rotrou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(1638): Creon of secondary importance; choice for Antigone between the claims of Polynices and Haemon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19</a:t>
            </a:r>
            <a:r>
              <a:rPr lang="en-GB" altLang="en-US" sz="2400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-century productions of Sophocles, in translation: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1841 Potsdam (choral settings by Mendelssohn):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Engaged with Hegel’s views on tragedy – cf. next week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Also performed Paris (1844), London (1845)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73651-E398-7C14-2F61-83A0E3F5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D23477B-28BD-8007-4439-1880D196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792088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afterlife of </a:t>
            </a:r>
            <a:r>
              <a:rPr lang="en-GB" altLang="en-US" sz="4000" b="1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sz="40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GB" altLang="en-US" sz="4000" b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ctd</a:t>
            </a:r>
            <a:r>
              <a:rPr lang="en-GB" altLang="en-US" sz="4000" b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altLang="en-US" sz="4000" b="1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4E24EE-706F-9835-1041-BACAD5612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1" cy="5832647"/>
          </a:xfrm>
        </p:spPr>
        <p:txBody>
          <a:bodyPr/>
          <a:lstStyle/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</a:t>
            </a:r>
            <a:r>
              <a:rPr lang="en-GB" altLang="en-US" sz="2800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-century versions/productions, and their political resonances: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Jean Anouilh (1944), effectively rehabilitating Creon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Bertolt Brecht (1948), aligning Creon with Hitler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Andrzej Wajda (1984), aligning Antigone with the independent trade union Solidarity (</a:t>
            </a:r>
            <a:r>
              <a:rPr lang="en-GB" altLang="en-US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Solidarność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21</a:t>
            </a:r>
            <a:r>
              <a:rPr lang="en-GB" altLang="en-US" sz="2800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</a:t>
            </a: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-century versions include: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Seamus Heaney,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Burial at Thebes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(2004):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partly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 response to the ‘war on terror’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Anne Carson, </a:t>
            </a:r>
            <a:r>
              <a:rPr lang="en-GB" altLang="en-US" sz="24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Antigonick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(2012): comic book version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Hollie McNish (2021):  retains Greek setting, and gestures towards original festival context, but changes aspects of plot and language (chorus aged 11-18; environmental allusions)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Inua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Ellams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(2022): Antigone’s brothers are radicalized members of a multicultural London community</a:t>
            </a:r>
          </a:p>
        </p:txBody>
      </p:sp>
    </p:spTree>
    <p:extLst>
      <p:ext uri="{BB962C8B-B14F-4D97-AF65-F5344CB8AC3E}">
        <p14:creationId xmlns:p14="http://schemas.microsoft.com/office/powerpoint/2010/main" val="5579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9C95BD0-D10C-DE89-ADB2-D191B0515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4" y="404813"/>
            <a:ext cx="8713663" cy="744537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Plan for the session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B0BEC31-2C90-D51E-5218-56D000CDA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in context: Athens, 5</a:t>
            </a:r>
            <a:r>
              <a:rPr lang="en-GB" altLang="en-US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century BCE</a:t>
            </a:r>
          </a:p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in performance</a:t>
            </a:r>
          </a:p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Plot and language in Greek tragedy</a:t>
            </a:r>
          </a:p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themes in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</a:p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techniques in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GB" altLang="en-US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609600" eaLnBrk="1" hangingPunct="1">
              <a:buClrTx/>
              <a:buSzPct val="80000"/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afterlife of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GB" altLang="en-US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3D699D-B21C-5323-E72C-EECF64D97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Athens, 5</a:t>
            </a:r>
            <a:r>
              <a:rPr lang="en-GB" altLang="en-US" b="1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century BCE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D6CC73-E9F4-621E-0246-514119DD1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4825231" cy="5472335"/>
          </a:xfrm>
        </p:spPr>
        <p:txBody>
          <a:bodyPr/>
          <a:lstStyle/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has been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tentatively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dated to 442 BCE</a:t>
            </a:r>
            <a:endParaRPr lang="en-GB" altLang="en-US" sz="24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Sophocles was a public figure (politician / general) as well as a dramatist</a:t>
            </a:r>
          </a:p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Athens: a city-state (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polis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within the region of Attica</a:t>
            </a:r>
          </a:p>
          <a:p>
            <a:pPr marL="720000" lvl="1" indent="-4320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Attica’s population: c. 200-250,000, generally involved in agricultural labour</a:t>
            </a:r>
          </a:p>
          <a:p>
            <a:pPr marL="720000" lvl="1" indent="-4320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Citizens of Athens: c. 30,000 adult males of appropriate ethnicity</a:t>
            </a:r>
          </a:p>
          <a:p>
            <a:pPr marL="720000" lvl="1" indent="-4320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Athens frequently at war: c. 75% of the time in 5</a:t>
            </a:r>
            <a:r>
              <a:rPr lang="en-GB" altLang="en-US" sz="2000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-4</a:t>
            </a:r>
            <a:r>
              <a:rPr lang="en-GB" altLang="en-US" sz="2000" baseline="30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centuries BCE</a:t>
            </a:r>
          </a:p>
          <a:p>
            <a:pPr marL="720000" lvl="1" indent="-4320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Most citizens were oarsmen in the Athenian navy</a:t>
            </a:r>
          </a:p>
        </p:txBody>
      </p:sp>
      <p:pic>
        <p:nvPicPr>
          <p:cNvPr id="3" name="Picture 2" descr="A map of the greek islands&#10;&#10;Description automatically generated">
            <a:extLst>
              <a:ext uri="{FF2B5EF4-FFF2-40B4-BE49-F238E27FC236}">
                <a16:creationId xmlns:a16="http://schemas.microsoft.com/office/drawing/2014/main" id="{D13F453C-5A61-7C6C-F62F-C392EBA6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>
          <a:xfrm>
            <a:off x="5416700" y="1124744"/>
            <a:ext cx="3263266" cy="4092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87F2-2DE9-EF56-57C8-94D3F53339FB}"/>
              </a:ext>
            </a:extLst>
          </p:cNvPr>
          <p:cNvSpPr txBox="1"/>
          <p:nvPr/>
        </p:nvSpPr>
        <p:spPr>
          <a:xfrm>
            <a:off x="5416700" y="5359568"/>
            <a:ext cx="3457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1899 map of a league of city-states led by Athens, </a:t>
            </a:r>
            <a:r>
              <a:rPr lang="en-GB" sz="20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c.</a:t>
            </a: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450 BCE</a:t>
            </a:r>
          </a:p>
          <a:p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Internet Archive Book Images/Wikimedia Commons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C82F74-56CD-1677-8143-2CA28F630A88}"/>
              </a:ext>
            </a:extLst>
          </p:cNvPr>
          <p:cNvSpPr/>
          <p:nvPr/>
        </p:nvSpPr>
        <p:spPr bwMode="auto">
          <a:xfrm>
            <a:off x="7740352" y="3501008"/>
            <a:ext cx="288032" cy="1440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5F74C-6951-ED37-144E-2E863FF4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9FF5AC-66F3-898E-2191-78E07F91F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Athenian society</a:t>
            </a:r>
            <a:endParaRPr lang="en-US" altLang="en-US" sz="36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0CAF6B8-CFBD-35CA-48D5-7A64CC303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642350" cy="51844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Athens was a democracy – an innovative kind of society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Decisions made at an Assembly by citizens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Very high proportion of citizens involved in running the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polis</a:t>
            </a:r>
            <a:endParaRPr lang="en-GB" alt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Disenfranchized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sectors of population: women (though they could have an important role in religion), slaves, resident aliens… </a:t>
            </a:r>
          </a:p>
          <a:p>
            <a:pPr marL="1314450" lvl="3" indent="0" eaLnBrk="1" hangingPunct="1">
              <a:lnSpc>
                <a:spcPct val="90000"/>
              </a:lnSpc>
              <a:buClrTx/>
              <a:buNone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‘The Athenian democracy was a xenophobic, patriarchal, and imperialist community, economically dependent on slavery and imperial tribute’ (Hall, 1997, p. 93)</a:t>
            </a:r>
          </a:p>
          <a:p>
            <a:pPr marL="990600" lvl="1" indent="-533400" eaLnBrk="1" hangingPunct="1">
              <a:lnSpc>
                <a:spcPct val="90000"/>
              </a:lnSpc>
              <a:buClrTx/>
            </a:pP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Performance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was central to Athenian culture: Assembly meetings, religious festivals, etc.</a:t>
            </a:r>
            <a:endParaRPr lang="en-US" alt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F86BDA-1E88-C8B7-39AB-ABB5A4FAF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980728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Performance in society: festivals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DA9EDF-2568-9475-685F-9BFE55488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5" y="980728"/>
            <a:ext cx="5544615" cy="5760639"/>
          </a:xfrm>
        </p:spPr>
        <p:txBody>
          <a:bodyPr/>
          <a:lstStyle/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Religious festivals included two annual play festivals in honour of the god Dionysus</a:t>
            </a:r>
          </a:p>
          <a:p>
            <a:pPr marL="720000" lvl="1" indent="-432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These included ritual animal sacrifice (</a:t>
            </a:r>
            <a:r>
              <a:rPr lang="en-GB" altLang="en-US" sz="2000" i="1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tragoidia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originally meant </a:t>
            </a:r>
            <a:r>
              <a:rPr lang="en-GB" altLang="en-US" sz="2000" dirty="0">
                <a:solidFill>
                  <a:srgbClr val="7030A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‘goat song’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720000" lvl="1" indent="-432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Associated with wine, wild nature, ecstasy, dance, masks/disguise, mystic initiation</a:t>
            </a:r>
          </a:p>
          <a:p>
            <a:pPr marL="720000" lvl="1" indent="-432000" eaLnBrk="1" hangingPunct="1">
              <a:buClrTx/>
            </a:pP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conjunction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these aspects seem to link Dionysus to mimetic performance</a:t>
            </a:r>
          </a:p>
          <a:p>
            <a:pPr marL="720000" lvl="1" indent="-432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Theatre capacity up to 25,000 in 4C BCE</a:t>
            </a:r>
          </a:p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Festivals had religious, and hence political, significance: both questioning and confirming social values</a:t>
            </a:r>
          </a:p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Tragedies were performed at these festivals: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competitive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element</a:t>
            </a:r>
          </a:p>
        </p:txBody>
      </p:sp>
      <p:pic>
        <p:nvPicPr>
          <p:cNvPr id="3" name="Picture 2" descr="An ancient amphitheater with people walking around with Theatre of Dionysus in the background&#10;&#10;Description automatically generated">
            <a:extLst>
              <a:ext uri="{FF2B5EF4-FFF2-40B4-BE49-F238E27FC236}">
                <a16:creationId xmlns:a16="http://schemas.microsoft.com/office/drawing/2014/main" id="{411A5FEC-60CF-CF92-87DA-05F79FA3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1460747"/>
            <a:ext cx="3200400" cy="240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CF8CC-C6E8-FA99-B513-2A009D3B6C33}"/>
              </a:ext>
            </a:extLst>
          </p:cNvPr>
          <p:cNvSpPr txBox="1"/>
          <p:nvPr/>
        </p:nvSpPr>
        <p:spPr>
          <a:xfrm>
            <a:off x="6012159" y="4119980"/>
            <a:ext cx="2756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View of the Theatre and Sanctuary of Dionysus from the west [on the southern slope of the Acropolis]</a:t>
            </a:r>
          </a:p>
          <a:p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By </a:t>
            </a:r>
            <a:r>
              <a:rPr lang="en-GB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dronepicr</a:t>
            </a: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Athen </a:t>
            </a:r>
            <a:r>
              <a:rPr lang="en-GB" sz="200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Akropolis</a:t>
            </a: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CC BY 2.0; Wikimedia 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EA46-63CA-6053-AFC5-65F04F3D7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288D23-39BE-8C74-B37F-D3DCAEFB5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64807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Theatre audiences</a:t>
            </a:r>
            <a:endParaRPr lang="en-US" altLang="en-US" sz="3600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F9F002D-C983-1155-9C50-56E53DBB6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908051"/>
            <a:ext cx="8856984" cy="5833318"/>
          </a:xfrm>
        </p:spPr>
        <p:txBody>
          <a:bodyPr/>
          <a:lstStyle/>
          <a:p>
            <a:pPr marL="288000" indent="-288000" eaLnBrk="1" hangingPunct="1"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Audiences overwhelmingly comprised citizens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Foreigners and resident aliens attended; numbers unknown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 reliable evidence for how many women and slaves attended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Priestesses attended</a:t>
            </a:r>
          </a:p>
          <a:p>
            <a:pPr marL="288000" indent="-288000" eaLnBrk="1" hangingPunct="1">
              <a:buClrTx/>
            </a:pPr>
            <a:r>
              <a:rPr lang="en-GB" altLang="en-US" sz="2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Theatre was ‘a mass social phenomenon’ (Cartledge, 1997, p. 3):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Some public funding of performances, from very rich citizens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Financial support for attendance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More people attended major festivals than Assembly: most estimates of theatre audiences range from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14,000 to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17,000</a:t>
            </a:r>
          </a:p>
          <a:p>
            <a:pPr marL="976050" lvl="2" indent="-288000" eaLnBrk="1" hangingPunct="1">
              <a:buClrTx/>
            </a:pP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half the citizens; ≈ Wimbledon Centre Court; up to 3 x Royal Albert Hall</a:t>
            </a:r>
          </a:p>
          <a:p>
            <a:pPr marL="576000" lvl="1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Tragedies seem to have been directed towards Dionysus; a form of worship</a:t>
            </a:r>
            <a:endParaRPr lang="en-US" altLang="en-US" sz="24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AAB78E3-1CE5-7DC6-BD1B-BC0D6CF32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2"/>
            <a:ext cx="8642350" cy="79181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in performance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F07E31-316A-45A3-BCEB-F1CEA2D39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5544616"/>
          </a:xfrm>
        </p:spPr>
        <p:txBody>
          <a:bodyPr/>
          <a:lstStyle/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5C festival performances: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Open semicircular theatre; very little detail available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Normally three tragedies, followed by a satyr play </a:t>
            </a: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(tetralogy)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Same chorus and actors involved in all four plays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Actors also typically played multiple roles in a play</a:t>
            </a:r>
          </a:p>
          <a:p>
            <a:pPr marL="864000" lvl="2" indent="-288000" eaLnBrk="1" hangingPunct="1">
              <a:lnSpc>
                <a:spcPct val="90000"/>
              </a:lnSpc>
              <a:buClrTx/>
            </a:pP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Poetics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credits Sophocles with introducing a third actor</a:t>
            </a:r>
          </a:p>
          <a:p>
            <a:pPr marL="864000" lvl="2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‘Three actors’ didn’t include chorus or non-speaking roles</a:t>
            </a:r>
          </a:p>
          <a:p>
            <a:pPr marL="864000" lvl="2" indent="-288000" eaLnBrk="1" hangingPunct="1">
              <a:lnSpc>
                <a:spcPct val="90000"/>
              </a:lnSpc>
              <a:buClrTx/>
            </a:pPr>
            <a:r>
              <a:rPr lang="en-GB" altLang="en-US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Masks</a:t>
            </a: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covering performers’ whole heads, enabled switching of roles</a:t>
            </a:r>
          </a:p>
          <a:p>
            <a:pPr marL="576000" lvl="1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Chorus: 12 members for tragedy, then 15 from mid-5C</a:t>
            </a:r>
          </a:p>
          <a:p>
            <a:pPr marL="288000" indent="-2880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Modern performances very different…</a:t>
            </a:r>
            <a:endParaRPr lang="en-GB" altLang="en-US" sz="28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CA2479F-6BD4-9403-6F5D-350FB06EE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791418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and democracy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72A386B-3563-5819-E414-DC96560BB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24743"/>
            <a:ext cx="8856984" cy="5616625"/>
          </a:xfrm>
        </p:spPr>
        <p:txBody>
          <a:bodyPr/>
          <a:lstStyle/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helped teach a largely uneducated citizen body:</a:t>
            </a:r>
          </a:p>
          <a:p>
            <a:pPr marL="576000" lvl="1" indent="-288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public meetings and debates work: characters try to persuade each other (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agon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see glossary on </a:t>
            </a:r>
            <a:r>
              <a:rPr lang="en-GB" altLang="en-US" sz="20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QMplus</a:t>
            </a: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576000" lvl="1" indent="-288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Analogies and allusions to contemporary political life</a:t>
            </a:r>
          </a:p>
          <a:p>
            <a:pPr marL="576000" lvl="1" indent="-288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Could challenge received wisdom as well as reinforcing it</a:t>
            </a:r>
          </a:p>
          <a:p>
            <a:pPr marL="576000" lvl="1" indent="-2880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Made the community more self-aware</a:t>
            </a:r>
          </a:p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Tragedy gave a voice to characters who couldn’t speak in Athenian public life: women, slaves, non-Athenians</a:t>
            </a:r>
          </a:p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Most tragedies represent a range of ethnic groups: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a rare exception (everyone is from Thebes)</a:t>
            </a:r>
            <a:endParaRPr lang="en-GB" altLang="en-US" sz="24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8000" indent="-2880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Thebes often used in tragedy as a negative counterpart to Athens:</a:t>
            </a:r>
          </a:p>
          <a:p>
            <a:pPr marL="400050" lvl="1" indent="0" eaLnBrk="1" hangingPunct="1">
              <a:buClrTx/>
              <a:buNone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‘Thebes in tragedy is often closed in on itself, and its royalty susceptible to internecine conflict, incest, and tyrannical conduct’ (Hall, 1997, p. 101)</a:t>
            </a:r>
          </a:p>
          <a:p>
            <a:pPr marL="288000" indent="-288000" eaLnBrk="1" hangingPunct="1">
              <a:buClrTx/>
            </a:pPr>
            <a:endParaRPr lang="en-US" altLang="en-US" sz="24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A map of europe with black text&#10;&#10;Description automatically generated">
            <a:extLst>
              <a:ext uri="{FF2B5EF4-FFF2-40B4-BE49-F238E27FC236}">
                <a16:creationId xmlns:a16="http://schemas.microsoft.com/office/drawing/2014/main" id="{E8669A3A-526B-D54B-BDE0-B41C6FA8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1916832"/>
            <a:ext cx="1783080" cy="13990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92A691-DC9B-504A-81DA-24C5AAB2036C}"/>
              </a:ext>
            </a:extLst>
          </p:cNvPr>
          <p:cNvSpPr/>
          <p:nvPr/>
        </p:nvSpPr>
        <p:spPr bwMode="auto">
          <a:xfrm>
            <a:off x="8009485" y="2789627"/>
            <a:ext cx="360040" cy="1440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CF0A3A-72AC-ADB7-DA16-0957E637182A}"/>
              </a:ext>
            </a:extLst>
          </p:cNvPr>
          <p:cNvSpPr/>
          <p:nvPr/>
        </p:nvSpPr>
        <p:spPr bwMode="auto">
          <a:xfrm>
            <a:off x="7524328" y="2544340"/>
            <a:ext cx="360040" cy="1440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37B2B3-5C1E-0A6D-FD41-6097D1E14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76263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Plot and language </a:t>
            </a:r>
            <a:r>
              <a:rPr lang="en-GB" altLang="en-US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Greek tragedy</a:t>
            </a:r>
            <a:endParaRPr lang="en-US" altLang="en-US" b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62B6BE-F57F-969B-D3FC-06C680245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642350" cy="5616624"/>
          </a:xfrm>
        </p:spPr>
        <p:txBody>
          <a:bodyPr/>
          <a:lstStyle/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Small number of classic plot and character types</a:t>
            </a:r>
          </a:p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Structural distinction: scenes v choral odes (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stasima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609600" indent="-609600" eaLnBrk="1" hangingPunct="1">
              <a:buClrTx/>
            </a:pP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Stasima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(sing.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stasimon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sung by a group: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Accompanying music and dance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Varied verse forms, more so than in scenes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Different regional dialect (Doric) from that used in scenes (Attic)</a:t>
            </a:r>
            <a:endParaRPr lang="en-GB" altLang="en-US" sz="2000" i="1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609600" eaLnBrk="1" hangingPunct="1">
              <a:buClrTx/>
            </a:pP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Flexible 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interplay between chorus and actors</a:t>
            </a:r>
          </a:p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Chorus witnesses events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Often guides audience’s interpretation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 also be directly involved in action, though this is rare: e.g. </a:t>
            </a:r>
            <a:r>
              <a:rPr lang="en-GB" altLang="en-US" sz="20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Antigone</a:t>
            </a:r>
            <a:endParaRPr lang="en-GB" altLang="en-US" sz="20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indent="-609600" eaLnBrk="1" hangingPunct="1">
              <a:buClrTx/>
            </a:pP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Key words in tragedy are often </a:t>
            </a:r>
            <a:r>
              <a:rPr lang="en-GB" altLang="en-US" sz="2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polysemous</a:t>
            </a:r>
            <a:r>
              <a:rPr lang="en-GB" altLang="en-US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Belong to different discourses (e.g. religious, legal, etc.)</a:t>
            </a:r>
          </a:p>
          <a:p>
            <a:pPr marL="990600" lvl="1" indent="-533400" eaLnBrk="1" hangingPunct="1">
              <a:buClrTx/>
            </a:pPr>
            <a:r>
              <a:rPr lang="en-GB" altLang="en-US" sz="20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Scope for destructive misunderstandings</a:t>
            </a:r>
            <a:endParaRPr lang="en-US" altLang="en-US" sz="20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32701</TotalTime>
  <Words>1541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Source Sans Pro</vt:lpstr>
      <vt:lpstr>Wingdings</vt:lpstr>
      <vt:lpstr>Textured</vt:lpstr>
      <vt:lpstr>COM507 European Tragedy</vt:lpstr>
      <vt:lpstr>Plan for the session</vt:lpstr>
      <vt:lpstr>Athens, 5th century BCE</vt:lpstr>
      <vt:lpstr>Athenian society</vt:lpstr>
      <vt:lpstr>Performance in society: festivals</vt:lpstr>
      <vt:lpstr>Theatre audiences</vt:lpstr>
      <vt:lpstr>Tragedy in performance</vt:lpstr>
      <vt:lpstr>Tragedy and democracy</vt:lpstr>
      <vt:lpstr>Plot and language in Greek tragedy</vt:lpstr>
      <vt:lpstr>Key themes in Antigone</vt:lpstr>
      <vt:lpstr>Key themes in Antigone (ctd)</vt:lpstr>
      <vt:lpstr>Key techniques in Antigone</vt:lpstr>
      <vt:lpstr>Key techniques in Antigone (ctd)</vt:lpstr>
      <vt:lpstr>The afterlife of Antigone</vt:lpstr>
      <vt:lpstr>The afterlife of Antigone (ctd)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Armstrong</dc:creator>
  <cp:lastModifiedBy>Adrian Armstrong</cp:lastModifiedBy>
  <cp:revision>24</cp:revision>
  <dcterms:created xsi:type="dcterms:W3CDTF">2012-01-15T11:33:28Z</dcterms:created>
  <dcterms:modified xsi:type="dcterms:W3CDTF">2025-01-13T01:07:13Z</dcterms:modified>
</cp:coreProperties>
</file>