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81" r:id="rId2"/>
    <p:sldId id="267" r:id="rId3"/>
    <p:sldId id="268" r:id="rId4"/>
    <p:sldId id="269" r:id="rId5"/>
    <p:sldId id="270" r:id="rId6"/>
    <p:sldId id="271" r:id="rId7"/>
    <p:sldId id="283" r:id="rId8"/>
  </p:sldIdLst>
  <p:sldSz cx="9144000" cy="6858000" type="screen4x3"/>
  <p:notesSz cx="6858000" cy="99472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2" autoAdjust="0"/>
    <p:restoredTop sz="94660"/>
  </p:normalViewPr>
  <p:slideViewPr>
    <p:cSldViewPr showGuides="1">
      <p:cViewPr varScale="1">
        <p:scale>
          <a:sx n="71" d="100"/>
          <a:sy n="71" d="100"/>
        </p:scale>
        <p:origin x="168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Armstrong" userId="c482e835-026f-4802-95bd-4f2514ecf728" providerId="ADAL" clId="{088A6EF7-02EB-46EC-BA98-B552A711B5B7}"/>
    <pc:docChg chg="delSld">
      <pc:chgData name="Adrian Armstrong" userId="c482e835-026f-4802-95bd-4f2514ecf728" providerId="ADAL" clId="{088A6EF7-02EB-46EC-BA98-B552A711B5B7}" dt="2025-01-11T13:25:06.120" v="16" actId="47"/>
      <pc:docMkLst>
        <pc:docMk/>
      </pc:docMkLst>
      <pc:sldChg chg="del">
        <pc:chgData name="Adrian Armstrong" userId="c482e835-026f-4802-95bd-4f2514ecf728" providerId="ADAL" clId="{088A6EF7-02EB-46EC-BA98-B552A711B5B7}" dt="2025-01-11T13:24:58.408" v="0" actId="47"/>
        <pc:sldMkLst>
          <pc:docMk/>
          <pc:sldMk cId="0" sldId="256"/>
        </pc:sldMkLst>
      </pc:sldChg>
      <pc:sldChg chg="del">
        <pc:chgData name="Adrian Armstrong" userId="c482e835-026f-4802-95bd-4f2514ecf728" providerId="ADAL" clId="{088A6EF7-02EB-46EC-BA98-B552A711B5B7}" dt="2025-01-11T13:24:59.591" v="1" actId="47"/>
        <pc:sldMkLst>
          <pc:docMk/>
          <pc:sldMk cId="0" sldId="260"/>
        </pc:sldMkLst>
      </pc:sldChg>
      <pc:sldChg chg="del">
        <pc:chgData name="Adrian Armstrong" userId="c482e835-026f-4802-95bd-4f2514ecf728" providerId="ADAL" clId="{088A6EF7-02EB-46EC-BA98-B552A711B5B7}" dt="2025-01-11T13:25:00.226" v="4" actId="47"/>
        <pc:sldMkLst>
          <pc:docMk/>
          <pc:sldMk cId="0" sldId="261"/>
        </pc:sldMkLst>
      </pc:sldChg>
      <pc:sldChg chg="del">
        <pc:chgData name="Adrian Armstrong" userId="c482e835-026f-4802-95bd-4f2514ecf728" providerId="ADAL" clId="{088A6EF7-02EB-46EC-BA98-B552A711B5B7}" dt="2025-01-11T13:25:01.220" v="7" actId="47"/>
        <pc:sldMkLst>
          <pc:docMk/>
          <pc:sldMk cId="0" sldId="262"/>
        </pc:sldMkLst>
      </pc:sldChg>
      <pc:sldChg chg="del">
        <pc:chgData name="Adrian Armstrong" userId="c482e835-026f-4802-95bd-4f2514ecf728" providerId="ADAL" clId="{088A6EF7-02EB-46EC-BA98-B552A711B5B7}" dt="2025-01-11T13:25:01.416" v="8" actId="47"/>
        <pc:sldMkLst>
          <pc:docMk/>
          <pc:sldMk cId="0" sldId="263"/>
        </pc:sldMkLst>
      </pc:sldChg>
      <pc:sldChg chg="del">
        <pc:chgData name="Adrian Armstrong" userId="c482e835-026f-4802-95bd-4f2514ecf728" providerId="ADAL" clId="{088A6EF7-02EB-46EC-BA98-B552A711B5B7}" dt="2025-01-11T13:25:01.819" v="10" actId="47"/>
        <pc:sldMkLst>
          <pc:docMk/>
          <pc:sldMk cId="0" sldId="264"/>
        </pc:sldMkLst>
      </pc:sldChg>
      <pc:sldChg chg="del">
        <pc:chgData name="Adrian Armstrong" userId="c482e835-026f-4802-95bd-4f2514ecf728" providerId="ADAL" clId="{088A6EF7-02EB-46EC-BA98-B552A711B5B7}" dt="2025-01-11T13:25:03.365" v="12" actId="47"/>
        <pc:sldMkLst>
          <pc:docMk/>
          <pc:sldMk cId="0" sldId="265"/>
        </pc:sldMkLst>
      </pc:sldChg>
      <pc:sldChg chg="del">
        <pc:chgData name="Adrian Armstrong" userId="c482e835-026f-4802-95bd-4f2514ecf728" providerId="ADAL" clId="{088A6EF7-02EB-46EC-BA98-B552A711B5B7}" dt="2025-01-11T13:25:06.120" v="16" actId="47"/>
        <pc:sldMkLst>
          <pc:docMk/>
          <pc:sldMk cId="0" sldId="266"/>
        </pc:sldMkLst>
      </pc:sldChg>
      <pc:sldChg chg="del">
        <pc:chgData name="Adrian Armstrong" userId="c482e835-026f-4802-95bd-4f2514ecf728" providerId="ADAL" clId="{088A6EF7-02EB-46EC-BA98-B552A711B5B7}" dt="2025-01-11T13:24:59.827" v="2" actId="47"/>
        <pc:sldMkLst>
          <pc:docMk/>
          <pc:sldMk cId="945915708" sldId="273"/>
        </pc:sldMkLst>
      </pc:sldChg>
      <pc:sldChg chg="del">
        <pc:chgData name="Adrian Armstrong" userId="c482e835-026f-4802-95bd-4f2514ecf728" providerId="ADAL" clId="{088A6EF7-02EB-46EC-BA98-B552A711B5B7}" dt="2025-01-11T13:25:00.039" v="3" actId="47"/>
        <pc:sldMkLst>
          <pc:docMk/>
          <pc:sldMk cId="1805561186" sldId="274"/>
        </pc:sldMkLst>
      </pc:sldChg>
      <pc:sldChg chg="del">
        <pc:chgData name="Adrian Armstrong" userId="c482e835-026f-4802-95bd-4f2514ecf728" providerId="ADAL" clId="{088A6EF7-02EB-46EC-BA98-B552A711B5B7}" dt="2025-01-11T13:25:00.440" v="5" actId="47"/>
        <pc:sldMkLst>
          <pc:docMk/>
          <pc:sldMk cId="3685318862" sldId="275"/>
        </pc:sldMkLst>
      </pc:sldChg>
      <pc:sldChg chg="del">
        <pc:chgData name="Adrian Armstrong" userId="c482e835-026f-4802-95bd-4f2514ecf728" providerId="ADAL" clId="{088A6EF7-02EB-46EC-BA98-B552A711B5B7}" dt="2025-01-11T13:25:01.638" v="9" actId="47"/>
        <pc:sldMkLst>
          <pc:docMk/>
          <pc:sldMk cId="989235855" sldId="276"/>
        </pc:sldMkLst>
      </pc:sldChg>
      <pc:sldChg chg="del">
        <pc:chgData name="Adrian Armstrong" userId="c482e835-026f-4802-95bd-4f2514ecf728" providerId="ADAL" clId="{088A6EF7-02EB-46EC-BA98-B552A711B5B7}" dt="2025-01-11T13:25:04.528" v="14" actId="47"/>
        <pc:sldMkLst>
          <pc:docMk/>
          <pc:sldMk cId="1832635173" sldId="277"/>
        </pc:sldMkLst>
      </pc:sldChg>
      <pc:sldChg chg="del">
        <pc:chgData name="Adrian Armstrong" userId="c482e835-026f-4802-95bd-4f2514ecf728" providerId="ADAL" clId="{088A6EF7-02EB-46EC-BA98-B552A711B5B7}" dt="2025-01-11T13:25:03.954" v="13" actId="47"/>
        <pc:sldMkLst>
          <pc:docMk/>
          <pc:sldMk cId="2289925043" sldId="278"/>
        </pc:sldMkLst>
      </pc:sldChg>
      <pc:sldChg chg="del">
        <pc:chgData name="Adrian Armstrong" userId="c482e835-026f-4802-95bd-4f2514ecf728" providerId="ADAL" clId="{088A6EF7-02EB-46EC-BA98-B552A711B5B7}" dt="2025-01-11T13:25:01.003" v="6" actId="47"/>
        <pc:sldMkLst>
          <pc:docMk/>
          <pc:sldMk cId="3141403083" sldId="279"/>
        </pc:sldMkLst>
      </pc:sldChg>
      <pc:sldChg chg="del">
        <pc:chgData name="Adrian Armstrong" userId="c482e835-026f-4802-95bd-4f2514ecf728" providerId="ADAL" clId="{088A6EF7-02EB-46EC-BA98-B552A711B5B7}" dt="2025-01-11T13:25:02.990" v="11" actId="47"/>
        <pc:sldMkLst>
          <pc:docMk/>
          <pc:sldMk cId="1139964698" sldId="280"/>
        </pc:sldMkLst>
      </pc:sldChg>
      <pc:sldChg chg="del">
        <pc:chgData name="Adrian Armstrong" userId="c482e835-026f-4802-95bd-4f2514ecf728" providerId="ADAL" clId="{088A6EF7-02EB-46EC-BA98-B552A711B5B7}" dt="2025-01-11T13:25:05.083" v="15" actId="47"/>
        <pc:sldMkLst>
          <pc:docMk/>
          <pc:sldMk cId="2605419461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A226A8-8C40-8114-297F-C1C1C7F35A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56D353-ADBC-1380-F14B-1317EE78AC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C9E2FB6D-FE4E-471D-8134-DF314BBD263D}" type="datetimeFigureOut">
              <a:rPr lang="en-GB"/>
              <a:pPr>
                <a:defRPr/>
              </a:pPr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7D739-CC56-84D9-C7F7-3EC6FABA03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FB07B-01DB-35D0-52C0-1178E86255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26975B-53FE-458C-9AC4-65D8C36AE8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D675F58-9E5C-9915-DA47-43F9977067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163082F-CD6D-BABF-871B-22F00876232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3F5E7742-5D59-BE83-559B-494058C9984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DF11EAE-DA51-C58A-76C8-B2D1D4347C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93341AF-29A7-3631-CA79-1AEA66E7A8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664E1EC-069D-791C-4BE2-5AC70662BE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686AF34-2DCD-4093-9948-B54B4933C70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E5BB8-879C-140D-0626-FA528EB5E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D833AF47-FDFC-DF21-E08E-48FAB12B8C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7E1BFDE-D057-4F02-A8DF-1BFC0696993D}" type="slidenum">
              <a:rPr lang="en-GB" altLang="en-US">
                <a:latin typeface="Arial" panose="020B0604020202020204" pitchFamily="34" charset="0"/>
              </a:rPr>
              <a:pPr eaLnBrk="1" hangingPunct="1"/>
              <a:t>1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9C7CF60-B4FC-B558-220D-09E06C99A6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680DBA1-BA7A-0219-EA95-EC29AB93C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04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DAED6B9-EB90-4C35-38E6-87E46FF55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E86254-4A19-4E24-A4A5-45B3445A4067}" type="slidenum">
              <a:rPr lang="en-GB" altLang="en-US">
                <a:latin typeface="Arial" panose="020B0604020202020204" pitchFamily="34" charset="0"/>
              </a:rPr>
              <a:pPr eaLnBrk="1" hangingPunct="1"/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51457A5-D59B-DD46-4BBD-576D55EDCB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FFB9D196-A01D-1E5A-7F68-E20DBE7E4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1DB3CEF-121A-EE40-FB73-F7DEEF73AA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C45A09-277F-4EC5-B7EE-142902F15AC1}" type="slidenum">
              <a:rPr lang="en-GB" altLang="en-US">
                <a:latin typeface="Arial" panose="020B0604020202020204" pitchFamily="34" charset="0"/>
              </a:rPr>
              <a:pPr eaLnBrk="1" hangingPunct="1"/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3DC4B6B-5E91-9891-1BDC-5E9DFC7AE5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0676047-7506-3FCD-2F5D-36531A3FB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66AF643-547B-E315-C9C6-BB11911DF3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7B0689-0010-4D86-B879-664837F7C7D5}" type="slidenum">
              <a:rPr lang="en-GB" altLang="en-US">
                <a:latin typeface="Arial" panose="020B0604020202020204" pitchFamily="34" charset="0"/>
              </a:rPr>
              <a:pPr eaLnBrk="1" hangingPunct="1"/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4C0E1CCC-710A-6FC2-A551-BE19DB8488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4EEEE8A-D9AD-DCD4-28C7-A2C07EDCD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F9AA167-D162-BD2B-07F1-3B00C04737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69E6FE-6E80-43BE-837D-5F3989036341}" type="slidenum">
              <a:rPr lang="en-GB" altLang="en-US">
                <a:latin typeface="Arial" panose="020B0604020202020204" pitchFamily="34" charset="0"/>
              </a:rPr>
              <a:pPr eaLnBrk="1" hangingPunct="1"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FB6C98E-555C-B35F-99DC-661C3B92E3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8F54A8E-C42E-2868-2C05-8CCED11C2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E6CD12A-106B-DDB1-4D3D-4C197B4B00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386CE3-D2F0-4F0A-A5EF-FE7AA137E232}" type="slidenum">
              <a:rPr lang="en-GB" altLang="en-US">
                <a:latin typeface="Arial" panose="020B0604020202020204" pitchFamily="34" charset="0"/>
              </a:rPr>
              <a:pPr eaLnBrk="1" hangingPunct="1"/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6444BF0-081D-8F7C-4787-506DDD294F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68C78153-DA2C-C11B-1958-E2A2A136B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7E6415-E468-97D4-3793-19B84690C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41684E7-F23E-C584-3371-E3E72C5CC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386CE3-D2F0-4F0A-A5EF-FE7AA137E232}" type="slidenum">
              <a:rPr lang="en-GB" altLang="en-US">
                <a:latin typeface="Arial" panose="020B0604020202020204" pitchFamily="34" charset="0"/>
              </a:rPr>
              <a:pPr eaLnBrk="1" hangingPunct="1"/>
              <a:t>7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14E9A54-E977-B9E8-69AA-A9F4242E84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E2B28316-C82B-B598-BF1B-42B5D387D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419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86E7995-3FB0-9635-03C2-19DB03DC4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DC57C6-BE62-BE8A-80A9-BA0F1F76FF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03C1021-8AA7-2109-2C92-B7201F21D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DF303-F348-4A61-9C39-B21DFA505D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06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A14161-046A-CBCF-7980-DE205A2C1E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855A5E-C143-32B9-8D72-D0B2F9FFB9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997018-C1AA-3E99-4339-929B21883F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E2DDEA-7784-428D-B465-8972BED480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63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C2B254-76EA-55BB-971C-94125684FC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17F632-EC73-1552-26E2-1D4009776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45AC48-C10B-A762-DF7E-14D0CF64B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F124E-5AC0-4F00-AA36-4E6A9EDE76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435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3128F1-4790-23AD-F166-5369A73175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26F6CD-F364-B465-1D99-C36CC7FFE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5079EE-B6E9-307F-D7EF-8D33220DA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14B4E-8B1E-4D39-9E7F-E89C45781C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728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C2B251-A9F4-8364-4698-588EBA54B4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3D0706-3F2C-9462-8C8E-1837CD1E13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74A3F0-1BE1-0501-DD02-E7101442F4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E830E-42C5-4905-860B-BE746BEB33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08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E1C107-4E6F-CC40-82FB-2F730C2BF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42C90-F995-071A-F08A-F98DDB69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12FC23-7B0B-0F95-EA2D-98CE3E0F2B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0133CB-C8F4-47CA-B19D-CA80E2677F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166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9229D2-BFA5-3804-2070-188519B408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5DE8562-1565-00F6-6F4F-76FB18F8A8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AE03039-AA15-8C34-E1C8-75E249D13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D5D0A-79FA-4CE0-9899-EDF202DF25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223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0C2062-4AD8-6924-23D9-ED59C68D3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1D0CC3-72AE-DFD2-91A1-E5B282EAE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AD0080-BDCA-A9CC-52EA-E691496E5C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49549-34C3-44E2-95AA-F02A6D8F49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57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94067E0-3E69-D334-DA4E-DAC0FD917F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C6749F-1B03-205F-DB24-66F02EFD6D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E0AB4A-CE6D-FA6F-9F56-805E00EBA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1B50CA-93CA-44EB-B236-E7D282A208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41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BCBD6-0AA8-8A3A-91D1-727DE7E1DE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5E3BA0-B9B1-6FEB-3191-D0A3B0531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F50BF7-B667-1B8F-ED28-1ECD3F71EF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D3DCD-163A-4919-B88C-34A9551AB4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5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DA0BD-64E5-239B-DDAA-9B29440E2D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FE2502-D907-6FD8-9A7B-1599B2E1BF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EE0417-45B5-7F5B-295B-B4B03C59A8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07739-BAC3-49B8-8367-6A4BA696EB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107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97439DF-57CB-69C9-3BA5-C6261B4AA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A6E3091-53B1-C8B4-0B97-F4A36018C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99A7E1F-8DF7-5B08-B144-194CFBA063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23C762B-6A0C-AEC1-C9BD-CA4F3E52AE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C09AF5B-0230-432F-55EB-01BAD563AA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1BCD0DAF-FA00-4222-A4CA-1F2CE7E37D0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49A084-B645-41B0-EED6-E46825A63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2B6F67F-B6D7-5728-C5EC-61CE04FE32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1080120"/>
          </a:xfrm>
        </p:spPr>
        <p:txBody>
          <a:bodyPr/>
          <a:lstStyle/>
          <a:p>
            <a:pPr eaLnBrk="1" hangingPunct="1"/>
            <a:r>
              <a:rPr lang="en-GB" altLang="en-US" sz="36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COM507 European Tragedy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D4F2EDB-9DAD-C662-D489-764E7A1363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1520" y="1844824"/>
            <a:ext cx="8712968" cy="4536504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GB" altLang="en-US" sz="44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Ancient tragic theory:</a:t>
            </a:r>
          </a:p>
          <a:p>
            <a:pPr eaLnBrk="1" hangingPunct="1">
              <a:spcBef>
                <a:spcPts val="0"/>
              </a:spcBef>
            </a:pPr>
            <a:r>
              <a:rPr lang="en-GB" altLang="en-US" sz="44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Aristotle’s </a:t>
            </a:r>
            <a:r>
              <a:rPr lang="en-GB" altLang="en-US" sz="4400" b="1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Poetics</a:t>
            </a:r>
            <a:endParaRPr lang="en-GB" altLang="en-US" sz="4400" b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/>
            <a:endParaRPr lang="en-GB" altLang="en-US" sz="2800" b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/>
            <a:r>
              <a:rPr lang="en-GB" altLang="en-US" sz="44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4. </a:t>
            </a:r>
            <a:r>
              <a:rPr lang="en-GB" sz="44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Implications and afterlives</a:t>
            </a:r>
          </a:p>
          <a:p>
            <a:pPr eaLnBrk="1" hangingPunct="1"/>
            <a:endParaRPr lang="en-GB" altLang="en-US" b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/>
            <a:endParaRPr lang="en-GB" altLang="en-US" b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/>
            <a:r>
              <a:rPr lang="en-GB" altLang="en-US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Prof Adrian Armstrong</a:t>
            </a:r>
          </a:p>
        </p:txBody>
      </p:sp>
    </p:spTree>
    <p:extLst>
      <p:ext uri="{BB962C8B-B14F-4D97-AF65-F5344CB8AC3E}">
        <p14:creationId xmlns:p14="http://schemas.microsoft.com/office/powerpoint/2010/main" val="392258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F139A54-B247-6FF2-E240-C5BAE2292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4" y="188913"/>
            <a:ext cx="8785671" cy="792162"/>
          </a:xfrm>
        </p:spPr>
        <p:txBody>
          <a:bodyPr/>
          <a:lstStyle/>
          <a:p>
            <a:pPr eaLnBrk="1" hangingPunct="1"/>
            <a:r>
              <a:rPr lang="en-GB" altLang="en-US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Implications of </a:t>
            </a:r>
            <a:r>
              <a:rPr lang="en-GB" altLang="en-US" b="1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Poetics</a:t>
            </a:r>
            <a:r>
              <a:rPr lang="en-GB" altLang="en-US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for tragedy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C791444-6465-0487-E4CB-15F5297B7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412776"/>
            <a:ext cx="8642350" cy="518487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 form of drama that teaches us things: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Cause and effect: actions have consequences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These consequences can’t necessarily be foreseen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Responsibility: it’s difficult to judge and assign blame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Suffering is </a:t>
            </a:r>
            <a:r>
              <a:rPr lang="en-GB" altLang="en-US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meaningful</a:t>
            </a: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: people interpret it (the sufferer, other characters, the chorus)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‘Tragedy is a way of seeing things’ (Poole, 2005, p. 79)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Doesn’t necessarily imply that life in general is tragic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C100B82-C4F2-C7CB-FC85-011107680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2162"/>
          </a:xfrm>
        </p:spPr>
        <p:txBody>
          <a:bodyPr/>
          <a:lstStyle/>
          <a:p>
            <a:pPr eaLnBrk="1" hangingPunct="1"/>
            <a:r>
              <a:rPr lang="en-GB" altLang="en-US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Afterlives: the Renaissance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877AD16-F5A8-2E73-7D27-744C1F9E4E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2350" cy="540067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Part of a general revival of Western European interest in the culture and thought of the Greco-Roman world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Greek tragedy became available in 15</a:t>
            </a:r>
            <a:r>
              <a:rPr lang="en-GB" altLang="en-US" sz="2800" baseline="30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</a:t>
            </a: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-century Italy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e.g. Sophocles’ works first printed in Venice 1502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Some translations into Latin and vernacular languages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But very rarely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performed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: Sophocles’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Oedipus the King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, Vicenza 1585, was an isolated exception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More a matter of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adapting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Greek tragic plots for new plays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Major influences on adaptations: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Latin tragedies by Seneca (more familiar than Greek dramatists in Western Europe)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Contemporary thought (philosophy, poetic theory)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E85E1C9-259E-9607-9CB7-EDF8F05ED8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19137"/>
          </a:xfrm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The relevance of Seneca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B036FA3-798D-E282-FABA-D20C7F8A4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908050"/>
            <a:ext cx="8856984" cy="568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Roman philosopher and dramatist (</a:t>
            </a:r>
            <a:r>
              <a:rPr lang="en-GB" altLang="en-US" sz="28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c.</a:t>
            </a: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4 BCE – 65 CE); active during the reign of Emperor Nero, who had him killed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Plays were apparently not destined for performance: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‘recited by a single speaker before a small audience which knew how dangerous was the situation in which they were living’ (Leech, 1969, p. 15)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Role of chorus limited to interludes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Dominated by violence and suffering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Focus on characters who abandon the principles of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Stoicism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= the school of thought to which Seneca subscribed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Very broadly, passions should be subjected to reason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Characters undergo tribulations and give in to irrational desires, e.g. for revenge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People are constantly threatened by irrational forces, which can’t be understood but must be suppressed to avoid disaster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Also much investment in rhetoric and set-piece speeches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6612EA8-83D0-1867-67B4-236B4FF7F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115888"/>
            <a:ext cx="8928992" cy="719137"/>
          </a:xfrm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Tragic theory in early modern Europe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B0823FB-0BA0-A366-D46E-1403C1082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908050"/>
            <a:ext cx="8928992" cy="56896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Senecan Stoicism (important in ‘humanist’ thought)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Affected understanding of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catharsis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– seen as the victory of reason over passion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Promoted the view that tragedy demonstrated the instability of human affairs, via reversals of fortune in the lives of important figures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Hence suffering, atrocity, and emotion often seen as central :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	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‘The events of tragedy are great, terrible, the commands of kings, murders, lamentations, hangings, exiles, bereavements, parricides, </a:t>
            </a:r>
            <a:r>
              <a:rPr lang="en-GB" altLang="en-US" sz="2000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incests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, fires, battles, </a:t>
            </a:r>
            <a:r>
              <a:rPr lang="en-GB" altLang="en-US" sz="2000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blindings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, wailings, </a:t>
            </a:r>
            <a:r>
              <a:rPr lang="en-GB" altLang="en-US" sz="2000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shriekings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, complaints, funerals, eulogies, and dirges’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	Julius </a:t>
            </a:r>
            <a:r>
              <a:rPr lang="en-GB" altLang="en-US" sz="2000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Cæsar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Scaliger [Giulio Cesare </a:t>
            </a:r>
            <a:r>
              <a:rPr lang="en-GB" altLang="en-US" sz="2000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della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Scala], </a:t>
            </a:r>
            <a:r>
              <a:rPr lang="en-GB" altLang="en-US" sz="2000" i="1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Poetices</a:t>
            </a:r>
            <a:r>
              <a:rPr lang="en-GB" altLang="en-US" sz="20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libri </a:t>
            </a:r>
            <a:r>
              <a:rPr lang="en-GB" altLang="en-US" sz="2000" i="1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septem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[</a:t>
            </a:r>
            <a:r>
              <a:rPr lang="en-GB" altLang="en-US" sz="20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Seven Books on Poetics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] (1561), book 3, </a:t>
            </a:r>
            <a:r>
              <a:rPr lang="en-GB" altLang="en-US" sz="2000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ch.</a:t>
            </a: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97 (quoted in Easterling, 1997, p. 232 n. 15)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Rhetoric also closely associated with humanist tragedy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All this reflects Seneca’s practice more than Aristotle’s theories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27F180E-A530-FAA4-054F-1E6B948A7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115888"/>
            <a:ext cx="8928992" cy="1152872"/>
          </a:xfrm>
        </p:spPr>
        <p:txBody>
          <a:bodyPr/>
          <a:lstStyle/>
          <a:p>
            <a:pPr eaLnBrk="1" hangingPunct="1"/>
            <a:r>
              <a:rPr lang="en-GB" altLang="en-US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Christianity: an un-tragic outlook?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5A03957-E30F-7108-500F-AAC5965F7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772815"/>
            <a:ext cx="8642350" cy="496929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Doctrine of redemption means that salvation may infinitely outweigh disaster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But NB threats of damnation, divine vengefulness in the Old Testament, etc.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8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Hamartia</a:t>
            </a: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denotes ‘sin’ in the Greek New Testament: this probably influenced how Aristotle was read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 i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5FEED-9A38-05D0-CED3-042444462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37585D6-809E-A31C-00F4-042995113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75" y="115888"/>
            <a:ext cx="8873528" cy="792832"/>
          </a:xfrm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Early modern readings of Aristotle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4C90A4E-1C22-BEF2-B797-C4EAA42D2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52735"/>
            <a:ext cx="8642350" cy="568937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e.g. Scaliger; Lodovico Castelvetro’s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Poetica </a:t>
            </a:r>
            <a:r>
              <a:rPr lang="en-GB" altLang="en-US" sz="2400" i="1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d’Aristotele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[a translation and commentary of the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Poetics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] (1570)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In Italy and France, tragedy dominated by rules and imitation of ancient models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e.g. expectation that dramatists should observe three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unities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Action – coherent, causally interrelated set of events (Aristotelian)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Time – maximum 24-hour period (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Poetics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GB" altLang="en-US" sz="2400" dirty="0" err="1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ch.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5 is less prescriptive)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Place – a single location, or maybe town, throughout (no precedent in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Poetics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Influential principles in Renaissance Europe, though Shakespeare paid little attention to them in his tragedies (by contrast with some of his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comedies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	‘If the so-called Unities of Time and Place are observed, we feel more easily that the characters presented in the drama cannot get away from each other: they have to fight (and die sometimes); there is no room for anything but elegance or at least economy, no room to sprawl’ (Leech, 1969, p. 75)</a:t>
            </a:r>
          </a:p>
        </p:txBody>
      </p:sp>
    </p:spTree>
    <p:extLst>
      <p:ext uri="{BB962C8B-B14F-4D97-AF65-F5344CB8AC3E}">
        <p14:creationId xmlns:p14="http://schemas.microsoft.com/office/powerpoint/2010/main" val="202520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1611</TotalTime>
  <Words>765</Words>
  <Application>Microsoft Office PowerPoint</Application>
  <PresentationFormat>On-screen Show (4:3)</PresentationFormat>
  <Paragraphs>67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Garamond</vt:lpstr>
      <vt:lpstr>Source Sans Pro</vt:lpstr>
      <vt:lpstr>Wingdings</vt:lpstr>
      <vt:lpstr>Textured</vt:lpstr>
      <vt:lpstr>COM507 European Tragedy</vt:lpstr>
      <vt:lpstr>Implications of Poetics for tragedy</vt:lpstr>
      <vt:lpstr>Afterlives: the Renaissance</vt:lpstr>
      <vt:lpstr>The relevance of Seneca</vt:lpstr>
      <vt:lpstr>Tragic theory in early modern Europe</vt:lpstr>
      <vt:lpstr>Christianity: an un-tragic outlook?</vt:lpstr>
      <vt:lpstr>Early modern readings of Aristotle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Dixon</dc:creator>
  <cp:lastModifiedBy>Adrian Armstrong</cp:lastModifiedBy>
  <cp:revision>45</cp:revision>
  <cp:lastPrinted>2013-01-03T16:06:19Z</cp:lastPrinted>
  <dcterms:created xsi:type="dcterms:W3CDTF">2011-12-31T15:34:01Z</dcterms:created>
  <dcterms:modified xsi:type="dcterms:W3CDTF">2025-01-11T13:25:09Z</dcterms:modified>
</cp:coreProperties>
</file>