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79" r:id="rId2"/>
    <p:sldId id="262" r:id="rId3"/>
    <p:sldId id="263" r:id="rId4"/>
    <p:sldId id="276" r:id="rId5"/>
    <p:sldId id="264" r:id="rId6"/>
  </p:sldIdLst>
  <p:sldSz cx="9144000" cy="6858000" type="screen4x3"/>
  <p:notesSz cx="6858000" cy="99472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2" autoAdjust="0"/>
    <p:restoredTop sz="94660"/>
  </p:normalViewPr>
  <p:slideViewPr>
    <p:cSldViewPr showGuides="1">
      <p:cViewPr varScale="1">
        <p:scale>
          <a:sx n="71" d="100"/>
          <a:sy n="71" d="100"/>
        </p:scale>
        <p:origin x="168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Armstrong" userId="c482e835-026f-4802-95bd-4f2514ecf728" providerId="ADAL" clId="{A1C640F4-7414-4936-84C2-F33E5A23EEF0}"/>
    <pc:docChg chg="delSld">
      <pc:chgData name="Adrian Armstrong" userId="c482e835-026f-4802-95bd-4f2514ecf728" providerId="ADAL" clId="{A1C640F4-7414-4936-84C2-F33E5A23EEF0}" dt="2025-01-11T13:24:12.822" v="18" actId="47"/>
      <pc:docMkLst>
        <pc:docMk/>
      </pc:docMkLst>
      <pc:sldChg chg="del">
        <pc:chgData name="Adrian Armstrong" userId="c482e835-026f-4802-95bd-4f2514ecf728" providerId="ADAL" clId="{A1C640F4-7414-4936-84C2-F33E5A23EEF0}" dt="2025-01-11T13:24:00.381" v="0" actId="47"/>
        <pc:sldMkLst>
          <pc:docMk/>
          <pc:sldMk cId="0" sldId="256"/>
        </pc:sldMkLst>
      </pc:sldChg>
      <pc:sldChg chg="del">
        <pc:chgData name="Adrian Armstrong" userId="c482e835-026f-4802-95bd-4f2514ecf728" providerId="ADAL" clId="{A1C640F4-7414-4936-84C2-F33E5A23EEF0}" dt="2025-01-11T13:24:00.935" v="1" actId="47"/>
        <pc:sldMkLst>
          <pc:docMk/>
          <pc:sldMk cId="0" sldId="260"/>
        </pc:sldMkLst>
      </pc:sldChg>
      <pc:sldChg chg="del">
        <pc:chgData name="Adrian Armstrong" userId="c482e835-026f-4802-95bd-4f2514ecf728" providerId="ADAL" clId="{A1C640F4-7414-4936-84C2-F33E5A23EEF0}" dt="2025-01-11T13:24:02.592" v="4" actId="47"/>
        <pc:sldMkLst>
          <pc:docMk/>
          <pc:sldMk cId="0" sldId="261"/>
        </pc:sldMkLst>
      </pc:sldChg>
      <pc:sldChg chg="del">
        <pc:chgData name="Adrian Armstrong" userId="c482e835-026f-4802-95bd-4f2514ecf728" providerId="ADAL" clId="{A1C640F4-7414-4936-84C2-F33E5A23EEF0}" dt="2025-01-11T13:24:08.451" v="7" actId="47"/>
        <pc:sldMkLst>
          <pc:docMk/>
          <pc:sldMk cId="0" sldId="265"/>
        </pc:sldMkLst>
      </pc:sldChg>
      <pc:sldChg chg="del">
        <pc:chgData name="Adrian Armstrong" userId="c482e835-026f-4802-95bd-4f2514ecf728" providerId="ADAL" clId="{A1C640F4-7414-4936-84C2-F33E5A23EEF0}" dt="2025-01-11T13:24:09.689" v="11" actId="47"/>
        <pc:sldMkLst>
          <pc:docMk/>
          <pc:sldMk cId="0" sldId="266"/>
        </pc:sldMkLst>
      </pc:sldChg>
      <pc:sldChg chg="del">
        <pc:chgData name="Adrian Armstrong" userId="c482e835-026f-4802-95bd-4f2514ecf728" providerId="ADAL" clId="{A1C640F4-7414-4936-84C2-F33E5A23EEF0}" dt="2025-01-11T13:24:10.250" v="13" actId="47"/>
        <pc:sldMkLst>
          <pc:docMk/>
          <pc:sldMk cId="0" sldId="267"/>
        </pc:sldMkLst>
      </pc:sldChg>
      <pc:sldChg chg="del">
        <pc:chgData name="Adrian Armstrong" userId="c482e835-026f-4802-95bd-4f2514ecf728" providerId="ADAL" clId="{A1C640F4-7414-4936-84C2-F33E5A23EEF0}" dt="2025-01-11T13:24:10.687" v="14" actId="47"/>
        <pc:sldMkLst>
          <pc:docMk/>
          <pc:sldMk cId="0" sldId="268"/>
        </pc:sldMkLst>
      </pc:sldChg>
      <pc:sldChg chg="del">
        <pc:chgData name="Adrian Armstrong" userId="c482e835-026f-4802-95bd-4f2514ecf728" providerId="ADAL" clId="{A1C640F4-7414-4936-84C2-F33E5A23EEF0}" dt="2025-01-11T13:24:11.022" v="15" actId="47"/>
        <pc:sldMkLst>
          <pc:docMk/>
          <pc:sldMk cId="0" sldId="269"/>
        </pc:sldMkLst>
      </pc:sldChg>
      <pc:sldChg chg="del">
        <pc:chgData name="Adrian Armstrong" userId="c482e835-026f-4802-95bd-4f2514ecf728" providerId="ADAL" clId="{A1C640F4-7414-4936-84C2-F33E5A23EEF0}" dt="2025-01-11T13:24:11.371" v="16" actId="47"/>
        <pc:sldMkLst>
          <pc:docMk/>
          <pc:sldMk cId="0" sldId="270"/>
        </pc:sldMkLst>
      </pc:sldChg>
      <pc:sldChg chg="del">
        <pc:chgData name="Adrian Armstrong" userId="c482e835-026f-4802-95bd-4f2514ecf728" providerId="ADAL" clId="{A1C640F4-7414-4936-84C2-F33E5A23EEF0}" dt="2025-01-11T13:24:12.016" v="17" actId="47"/>
        <pc:sldMkLst>
          <pc:docMk/>
          <pc:sldMk cId="0" sldId="271"/>
        </pc:sldMkLst>
      </pc:sldChg>
      <pc:sldChg chg="del">
        <pc:chgData name="Adrian Armstrong" userId="c482e835-026f-4802-95bd-4f2514ecf728" providerId="ADAL" clId="{A1C640F4-7414-4936-84C2-F33E5A23EEF0}" dt="2025-01-11T13:24:01.439" v="2" actId="47"/>
        <pc:sldMkLst>
          <pc:docMk/>
          <pc:sldMk cId="945915708" sldId="273"/>
        </pc:sldMkLst>
      </pc:sldChg>
      <pc:sldChg chg="del">
        <pc:chgData name="Adrian Armstrong" userId="c482e835-026f-4802-95bd-4f2514ecf728" providerId="ADAL" clId="{A1C640F4-7414-4936-84C2-F33E5A23EEF0}" dt="2025-01-11T13:24:01.956" v="3" actId="47"/>
        <pc:sldMkLst>
          <pc:docMk/>
          <pc:sldMk cId="1805561186" sldId="274"/>
        </pc:sldMkLst>
      </pc:sldChg>
      <pc:sldChg chg="del">
        <pc:chgData name="Adrian Armstrong" userId="c482e835-026f-4802-95bd-4f2514ecf728" providerId="ADAL" clId="{A1C640F4-7414-4936-84C2-F33E5A23EEF0}" dt="2025-01-11T13:24:03.344" v="5" actId="47"/>
        <pc:sldMkLst>
          <pc:docMk/>
          <pc:sldMk cId="3685318862" sldId="275"/>
        </pc:sldMkLst>
      </pc:sldChg>
      <pc:sldChg chg="del">
        <pc:chgData name="Adrian Armstrong" userId="c482e835-026f-4802-95bd-4f2514ecf728" providerId="ADAL" clId="{A1C640F4-7414-4936-84C2-F33E5A23EEF0}" dt="2025-01-11T13:24:09.168" v="9" actId="47"/>
        <pc:sldMkLst>
          <pc:docMk/>
          <pc:sldMk cId="1832635173" sldId="277"/>
        </pc:sldMkLst>
      </pc:sldChg>
      <pc:sldChg chg="del">
        <pc:chgData name="Adrian Armstrong" userId="c482e835-026f-4802-95bd-4f2514ecf728" providerId="ADAL" clId="{A1C640F4-7414-4936-84C2-F33E5A23EEF0}" dt="2025-01-11T13:24:08.757" v="8" actId="47"/>
        <pc:sldMkLst>
          <pc:docMk/>
          <pc:sldMk cId="2289925043" sldId="278"/>
        </pc:sldMkLst>
      </pc:sldChg>
      <pc:sldChg chg="del">
        <pc:chgData name="Adrian Armstrong" userId="c482e835-026f-4802-95bd-4f2514ecf728" providerId="ADAL" clId="{A1C640F4-7414-4936-84C2-F33E5A23EEF0}" dt="2025-01-11T13:24:08.142" v="6" actId="47"/>
        <pc:sldMkLst>
          <pc:docMk/>
          <pc:sldMk cId="1139964698" sldId="280"/>
        </pc:sldMkLst>
      </pc:sldChg>
      <pc:sldChg chg="del">
        <pc:chgData name="Adrian Armstrong" userId="c482e835-026f-4802-95bd-4f2514ecf728" providerId="ADAL" clId="{A1C640F4-7414-4936-84C2-F33E5A23EEF0}" dt="2025-01-11T13:24:09.903" v="12" actId="47"/>
        <pc:sldMkLst>
          <pc:docMk/>
          <pc:sldMk cId="3922581496" sldId="281"/>
        </pc:sldMkLst>
      </pc:sldChg>
      <pc:sldChg chg="del">
        <pc:chgData name="Adrian Armstrong" userId="c482e835-026f-4802-95bd-4f2514ecf728" providerId="ADAL" clId="{A1C640F4-7414-4936-84C2-F33E5A23EEF0}" dt="2025-01-11T13:24:09.483" v="10" actId="47"/>
        <pc:sldMkLst>
          <pc:docMk/>
          <pc:sldMk cId="2605419461" sldId="282"/>
        </pc:sldMkLst>
      </pc:sldChg>
      <pc:sldChg chg="del">
        <pc:chgData name="Adrian Armstrong" userId="c482e835-026f-4802-95bd-4f2514ecf728" providerId="ADAL" clId="{A1C640F4-7414-4936-84C2-F33E5A23EEF0}" dt="2025-01-11T13:24:12.822" v="18" actId="47"/>
        <pc:sldMkLst>
          <pc:docMk/>
          <pc:sldMk cId="2025203908" sldId="28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4A226A8-8C40-8114-297F-C1C1C7F35A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56D353-ADBC-1380-F14B-1317EE78AC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C9E2FB6D-FE4E-471D-8134-DF314BBD263D}" type="datetimeFigureOut">
              <a:rPr lang="en-GB"/>
              <a:pPr>
                <a:defRPr/>
              </a:pPr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77D739-CC56-84D9-C7F7-3EC6FABA03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FB07B-01DB-35D0-52C0-1178E86255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26975B-53FE-458C-9AC4-65D8C36AE8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D675F58-9E5C-9915-DA47-43F9977067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163082F-CD6D-BABF-871B-22F00876232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3F5E7742-5D59-BE83-559B-494058C9984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DF11EAE-DA51-C58A-76C8-B2D1D4347C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93341AF-29A7-3631-CA79-1AEA66E7A8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664E1EC-069D-791C-4BE2-5AC70662BE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686AF34-2DCD-4093-9948-B54B4933C70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52C10-1A42-9BB7-689C-DF334AE78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3323C3F4-D0E4-7020-2515-273FF3F410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7E1BFDE-D057-4F02-A8DF-1BFC0696993D}" type="slidenum">
              <a:rPr lang="en-GB" altLang="en-US">
                <a:latin typeface="Arial" panose="020B0604020202020204" pitchFamily="34" charset="0"/>
              </a:rPr>
              <a:pPr eaLnBrk="1" hangingPunct="1"/>
              <a:t>1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7C12763-E66D-175D-B0A0-78E2C8BFCD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48168C99-F1A4-FC63-0C60-0F7C462FC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12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F65A1B38-D244-9D85-8CFE-2F25CFB797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B5B0E1-BEA8-44F8-975D-48B05E966624}" type="slidenum">
              <a:rPr lang="en-GB" altLang="en-US">
                <a:latin typeface="Arial" panose="020B0604020202020204" pitchFamily="34" charset="0"/>
              </a:rPr>
              <a:pPr eaLnBrk="1" hangingPunct="1"/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E69C6DDC-B7D5-F8D8-8576-55846605E9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0DF1A7F5-8A20-1B25-17D0-936901C58F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11445B01-11CE-DB44-F703-3133D941BE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186AA37-F416-41E8-94D8-DE79B89EF9CB}" type="slidenum">
              <a:rPr lang="en-GB" altLang="en-US">
                <a:latin typeface="Arial" panose="020B0604020202020204" pitchFamily="34" charset="0"/>
              </a:rPr>
              <a:pPr eaLnBrk="1" hangingPunct="1"/>
              <a:t>3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B5C193D-D45D-A14F-BEDA-C268A9F0F3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077B3FA-53D0-D1B0-15A5-514DFC8A0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14F60A-4ECC-C526-115C-26BC090707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14D437C9-22F2-8C84-9021-9697E51BE7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186AA37-F416-41E8-94D8-DE79B89EF9CB}" type="slidenum">
              <a:rPr lang="en-GB" altLang="en-US">
                <a:latin typeface="Arial" panose="020B0604020202020204" pitchFamily="34" charset="0"/>
              </a:rPr>
              <a:pPr eaLnBrk="1" hangingPunct="1"/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8713C24-D433-F373-F741-C7C5AFA321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C22156F-D694-1439-5EB3-3607193F94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798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E4A55D58-2919-BDC3-E77F-DD1CF931B9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7A20F2-FF5B-4345-8BAA-F97D2733D4AD}" type="slidenum">
              <a:rPr lang="en-GB" altLang="en-US">
                <a:latin typeface="Arial" panose="020B0604020202020204" pitchFamily="34" charset="0"/>
              </a:rPr>
              <a:pPr eaLnBrk="1" hangingPunct="1"/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E63FC74-66A4-6548-C753-1A7CC5B2DB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FB4DAB74-1F49-FA33-0857-E41E5CAC6D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86E7995-3FB0-9635-03C2-19DB03DC4D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8DC57C6-BE62-BE8A-80A9-BA0F1F76FF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03C1021-8AA7-2109-2C92-B7201F21D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FDF303-F348-4A61-9C39-B21DFA505D3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06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A14161-046A-CBCF-7980-DE205A2C1E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855A5E-C143-32B9-8D72-D0B2F9FFB9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997018-C1AA-3E99-4339-929B21883F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E2DDEA-7784-428D-B465-8972BED480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763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C2B254-76EA-55BB-971C-94125684FC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17F632-EC73-1552-26E2-1D4009776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45AC48-C10B-A762-DF7E-14D0CF64B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CF124E-5AC0-4F00-AA36-4E6A9EDE76B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435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3128F1-4790-23AD-F166-5369A73175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26F6CD-F364-B465-1D99-C36CC7FFE4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5079EE-B6E9-307F-D7EF-8D33220DAB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14B4E-8B1E-4D39-9E7F-E89C45781C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728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C2B251-A9F4-8364-4698-588EBA54B4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3D0706-3F2C-9462-8C8E-1837CD1E13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74A3F0-1BE1-0501-DD02-E7101442F4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E830E-42C5-4905-860B-BE746BEB33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908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E1C107-4E6F-CC40-82FB-2F730C2BF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942C90-F995-071A-F08A-F98DDB696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12FC23-7B0B-0F95-EA2D-98CE3E0F2B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0133CB-C8F4-47CA-B19D-CA80E2677F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166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9229D2-BFA5-3804-2070-188519B408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5DE8562-1565-00F6-6F4F-76FB18F8A8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AE03039-AA15-8C34-E1C8-75E249D133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D5D0A-79FA-4CE0-9899-EDF202DF25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223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0C2062-4AD8-6924-23D9-ED59C68D3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1D0CC3-72AE-DFD2-91A1-E5B282EAE5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FAD0080-BDCA-A9CC-52EA-E691496E5C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149549-34C3-44E2-95AA-F02A6D8F49E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057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94067E0-3E69-D334-DA4E-DAC0FD917F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7C6749F-1B03-205F-DB24-66F02EFD6D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3E0AB4A-CE6D-FA6F-9F56-805E00EBA6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1B50CA-93CA-44EB-B236-E7D282A2087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841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9BCBD6-0AA8-8A3A-91D1-727DE7E1DE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5E3BA0-B9B1-6FEB-3191-D0A3B0531E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F50BF7-B667-1B8F-ED28-1ECD3F71EF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ED3DCD-163A-4919-B88C-34A9551AB4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5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7DA0BD-64E5-239B-DDAA-9B29440E2D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FE2502-D907-6FD8-9A7B-1599B2E1BF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EE0417-45B5-7F5B-295B-B4B03C59A8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07739-BAC3-49B8-8367-6A4BA696EB1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107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97439DF-57CB-69C9-3BA5-C6261B4AA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A6E3091-53B1-C8B4-0B97-F4A36018C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99A7E1F-8DF7-5B08-B144-194CFBA063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23C762B-6A0C-AEC1-C9BD-CA4F3E52AE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C09AF5B-0230-432F-55EB-01BAD563AA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1BCD0DAF-FA00-4222-A4CA-1F2CE7E37D0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C7B259-EDCE-04E3-617B-A23019B61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DFD9A96-C3C8-5A9A-3F63-3E06BAF45A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76672"/>
            <a:ext cx="7772400" cy="1080120"/>
          </a:xfrm>
        </p:spPr>
        <p:txBody>
          <a:bodyPr/>
          <a:lstStyle/>
          <a:p>
            <a:pPr eaLnBrk="1" hangingPunct="1"/>
            <a:r>
              <a:rPr lang="en-GB" altLang="en-US" sz="36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COM507 European Tragedy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87EE182-B13C-9DFC-3CD8-E63745BB9C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1520" y="1844824"/>
            <a:ext cx="8712968" cy="4536504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GB" altLang="en-US" sz="44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Ancient tragic theory:</a:t>
            </a:r>
          </a:p>
          <a:p>
            <a:pPr eaLnBrk="1" hangingPunct="1">
              <a:spcBef>
                <a:spcPts val="0"/>
              </a:spcBef>
            </a:pPr>
            <a:r>
              <a:rPr lang="en-GB" altLang="en-US" sz="44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Aristotle’s </a:t>
            </a:r>
            <a:r>
              <a:rPr lang="en-GB" altLang="en-US" sz="4400" b="1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Poetics</a:t>
            </a:r>
            <a:endParaRPr lang="en-GB" altLang="en-US" sz="4400" b="1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/>
            <a:endParaRPr lang="en-GB" altLang="en-US" sz="2800" b="1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/>
            <a:r>
              <a:rPr lang="en-GB" altLang="en-US" sz="44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2. The basic definition of tragedy</a:t>
            </a:r>
          </a:p>
          <a:p>
            <a:pPr eaLnBrk="1" hangingPunct="1"/>
            <a:endParaRPr lang="en-GB" altLang="en-US" b="1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/>
            <a:endParaRPr lang="en-GB" altLang="en-US" b="1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/>
            <a:r>
              <a:rPr lang="en-GB" altLang="en-US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Prof Adrian Armstrong</a:t>
            </a:r>
          </a:p>
        </p:txBody>
      </p:sp>
    </p:spTree>
    <p:extLst>
      <p:ext uri="{BB962C8B-B14F-4D97-AF65-F5344CB8AC3E}">
        <p14:creationId xmlns:p14="http://schemas.microsoft.com/office/powerpoint/2010/main" val="3141403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F845A58-3C3B-AD45-222B-CC94CF247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4" y="188913"/>
            <a:ext cx="8642349" cy="792162"/>
          </a:xfrm>
        </p:spPr>
        <p:txBody>
          <a:bodyPr/>
          <a:lstStyle/>
          <a:p>
            <a:pPr eaLnBrk="1" hangingPunct="1"/>
            <a:r>
              <a:rPr lang="en-GB" altLang="en-US" sz="40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Chapter 6: a useful starting point</a:t>
            </a:r>
            <a:endParaRPr lang="en-GB" altLang="en-US" sz="4000" b="1" i="1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879F699-F214-90F3-0159-613C309AB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642350" cy="5543550"/>
          </a:xfrm>
        </p:spPr>
        <p:txBody>
          <a:bodyPr/>
          <a:lstStyle/>
          <a:p>
            <a:pPr marL="514350" indent="-457200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	‘Tragedy is an imitation of an action that is admirable, complete and possesses magnitude, in language made pleasurable, each of its species separated in different parts; performed by actors, not through narration; effecting through pity and fear the purification of such emotions.’</a:t>
            </a:r>
          </a:p>
          <a:p>
            <a:pPr marL="533400" indent="-533400" eaLnBrk="1" hangingPunct="1">
              <a:buClrTx/>
            </a:pPr>
            <a:r>
              <a:rPr lang="en-GB" altLang="en-US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The sense and translation of these key terms have been much debated…</a:t>
            </a:r>
          </a:p>
          <a:p>
            <a:pPr marL="533400" indent="-533400" eaLnBrk="1" hangingPunct="1">
              <a:buClrTx/>
            </a:pPr>
            <a:r>
              <a:rPr lang="en-GB" altLang="en-US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…what do they mean?</a:t>
            </a:r>
          </a:p>
        </p:txBody>
      </p:sp>
      <p:sp>
        <p:nvSpPr>
          <p:cNvPr id="18441" name="Oval 9">
            <a:extLst>
              <a:ext uri="{FF2B5EF4-FFF2-40B4-BE49-F238E27FC236}">
                <a16:creationId xmlns:a16="http://schemas.microsoft.com/office/drawing/2014/main" id="{FA732566-4E5C-6764-0C0D-75AC187C3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457" y="1125538"/>
            <a:ext cx="1727583" cy="636662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2" name="Oval 10">
            <a:extLst>
              <a:ext uri="{FF2B5EF4-FFF2-40B4-BE49-F238E27FC236}">
                <a16:creationId xmlns:a16="http://schemas.microsoft.com/office/drawing/2014/main" id="{4322894B-ACA5-A80D-3528-8311A1616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9231" y="1179922"/>
            <a:ext cx="1161041" cy="537194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4" name="Oval 12">
            <a:extLst>
              <a:ext uri="{FF2B5EF4-FFF2-40B4-BE49-F238E27FC236}">
                <a16:creationId xmlns:a16="http://schemas.microsoft.com/office/drawing/2014/main" id="{A02E473B-569B-D2F9-F68D-1529D267A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7142" y="2195190"/>
            <a:ext cx="1603382" cy="50380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5" name="Oval 13">
            <a:extLst>
              <a:ext uri="{FF2B5EF4-FFF2-40B4-BE49-F238E27FC236}">
                <a16:creationId xmlns:a16="http://schemas.microsoft.com/office/drawing/2014/main" id="{3B767E85-6A5A-954A-0E73-3FAAA81F9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457" y="3150188"/>
            <a:ext cx="1110747" cy="50380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6" name="Oval 14">
            <a:extLst>
              <a:ext uri="{FF2B5EF4-FFF2-40B4-BE49-F238E27FC236}">
                <a16:creationId xmlns:a16="http://schemas.microsoft.com/office/drawing/2014/main" id="{97EC9579-8BA4-2F75-0C3E-50D039073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912" y="3604005"/>
            <a:ext cx="2304256" cy="537193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7" name="Oval 15">
            <a:extLst>
              <a:ext uri="{FF2B5EF4-FFF2-40B4-BE49-F238E27FC236}">
                <a16:creationId xmlns:a16="http://schemas.microsoft.com/office/drawing/2014/main" id="{A3ECB41B-AFF4-5213-10A1-106B7C1E0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3631197"/>
            <a:ext cx="1873412" cy="510001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  <p:bldP spid="18442" grpId="0" animBg="1"/>
      <p:bldP spid="18444" grpId="0" animBg="1"/>
      <p:bldP spid="18445" grpId="0" animBg="1"/>
      <p:bldP spid="18446" grpId="0" animBg="1"/>
      <p:bldP spid="184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203A490-C825-7180-6D46-890998B4F1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44537"/>
          </a:xfrm>
        </p:spPr>
        <p:txBody>
          <a:bodyPr/>
          <a:lstStyle/>
          <a:p>
            <a:pPr eaLnBrk="1" hangingPunct="1"/>
            <a:r>
              <a:rPr lang="en-GB" altLang="en-US" sz="40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Key terms and related concepts 1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26BC088-D6C0-8510-0A07-61AD8286A4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713788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‘imitation’ – i.e. </a:t>
            </a:r>
            <a:r>
              <a:rPr lang="en-GB" altLang="en-US" sz="28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mimesis</a:t>
            </a:r>
            <a:endParaRPr lang="en-GB" altLang="en-US" sz="2800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Seen as more effective in drama than in epic: less mediated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‘action’ (</a:t>
            </a:r>
            <a:r>
              <a:rPr lang="en-GB" altLang="en-US" sz="28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praxis</a:t>
            </a: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) – i.e. events and participants. Three aspects: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‘Plot’ (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mythos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): ‘ordered sequence of events’ – events must be causally interconnected (this is crucial for Aristotle)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For Aristotle, plot is the most important aspect of tragedy: </a:t>
            </a:r>
          </a:p>
          <a:p>
            <a:pPr lvl="2" indent="0" eaLnBrk="1" hangingPunct="1">
              <a:lnSpc>
                <a:spcPct val="90000"/>
              </a:lnSpc>
              <a:buNone/>
            </a:pP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‘Tragedy is not an imitation of persons, but of actions and of life. [...] the plot is the source and (as it were) the soul of tragedy; character is second.’ (Aristotle, 1996, pp. 11-12)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‘Character’ (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ethos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): the kind of person the agent is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‘Reasoning’ (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dianoia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): how the agent interprets and reacts to situations, but also how they influence other people through language (Aristotle, 1996, p. 31)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NB the action of a play ≠ the play itself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6C453-9D49-AFC1-76E6-DDF3FD6D5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A686DE7-C4D9-AEEB-C3AA-76CEAF4B56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44537"/>
          </a:xfrm>
        </p:spPr>
        <p:txBody>
          <a:bodyPr/>
          <a:lstStyle/>
          <a:p>
            <a:pPr eaLnBrk="1" hangingPunct="1"/>
            <a:r>
              <a:rPr lang="en-GB" altLang="en-US" sz="40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Key terms and related concepts 2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098ADBA-2742-208E-88F4-FC26785BB8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24744"/>
            <a:ext cx="8713788" cy="5616624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‘language made pleasurable’ – i.e. rhythmical language (verse):</a:t>
            </a:r>
          </a:p>
          <a:p>
            <a:pPr lvl="1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‘diction’ = the speech of characters</a:t>
            </a:r>
          </a:p>
          <a:p>
            <a:pPr lvl="1" eaLnBrk="1" hangingPunct="1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‘lyric poetry’ = elements of song, e.g. contributions from the chorus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‘actors’ – relates to what Aristotle calls ‘spectacle’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The term covers all elements of performance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Variable, hence the least important element of tragedy for Aristotle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The distinction between ‘actors’ and ‘narration’ relates to the distinction between tragedy and epic (e.g. Homer’s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Iliad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and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Odyssey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GB" altLang="en-US" sz="2400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800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23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358A509-49A3-8625-DF13-3BB19D153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576262"/>
          </a:xfrm>
        </p:spPr>
        <p:txBody>
          <a:bodyPr/>
          <a:lstStyle/>
          <a:p>
            <a:pPr eaLnBrk="1" hangingPunct="1"/>
            <a:r>
              <a:rPr lang="en-GB" altLang="en-US" sz="4000" b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Key terms and related concepts 3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3438991-695D-4DA7-B399-CB37B9742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052736"/>
            <a:ext cx="8642350" cy="568863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‘pity and fear’ – the emotions that tragedy arouses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Very broadly, this involves sympathy for the suffering we witness, and recognition that we too can suffer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‘purification’ – Greek term </a:t>
            </a:r>
            <a:r>
              <a:rPr lang="en-GB" altLang="en-US" sz="28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catharsis</a:t>
            </a:r>
            <a:endParaRPr lang="en-GB" altLang="en-US" sz="2800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Interpreters disagree on the term’s precise meaning…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…but Aristotle uses it elsewhere with a medical sense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Most probably it means </a:t>
            </a:r>
            <a:r>
              <a:rPr lang="en-GB" altLang="en-US" sz="2400" i="1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purging an excess</a:t>
            </a:r>
            <a:r>
              <a:rPr lang="en-GB" altLang="en-US" sz="24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of pity and fear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i.e. tragedy is a kind of safety-valve, which stimulates and releases the emotions of overly emotional people (not necessarily the whole audience!)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This would be pleasurable in Aristotle’s terms: restoring people to a natural healthy balance of feelings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Aristotle isn’t opposed to emotion in itself (contrast with Plato):</a:t>
            </a:r>
          </a:p>
          <a:p>
            <a:pPr lvl="2" indent="0" eaLnBrk="1" hangingPunct="1">
              <a:lnSpc>
                <a:spcPct val="90000"/>
              </a:lnSpc>
              <a:buNone/>
            </a:pPr>
            <a:r>
              <a:rPr lang="en-GB" altLang="en-US" sz="2000" dirty="0">
                <a:solidFill>
                  <a:schemeClr val="bg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‘In judging the quality of one tragic plot over and against another, it is their emotional impact to which Aristotle appeals.’ (Heath in Aristotle, 1996, p. xxviii)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000" dirty="0">
              <a:solidFill>
                <a:schemeClr val="bg2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u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1611</TotalTime>
  <Words>553</Words>
  <Application>Microsoft Office PowerPoint</Application>
  <PresentationFormat>On-screen Show (4:3)</PresentationFormat>
  <Paragraphs>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Garamond</vt:lpstr>
      <vt:lpstr>Source Sans Pro</vt:lpstr>
      <vt:lpstr>Wingdings</vt:lpstr>
      <vt:lpstr>Textured</vt:lpstr>
      <vt:lpstr>COM507 European Tragedy</vt:lpstr>
      <vt:lpstr>Chapter 6: a useful starting point</vt:lpstr>
      <vt:lpstr>Key terms and related concepts 1</vt:lpstr>
      <vt:lpstr>Key terms and related concepts 2</vt:lpstr>
      <vt:lpstr>Key terms and related concepts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Rebecca Dixon</dc:creator>
  <cp:lastModifiedBy>Adrian Armstrong</cp:lastModifiedBy>
  <cp:revision>45</cp:revision>
  <cp:lastPrinted>2013-01-03T16:06:19Z</cp:lastPrinted>
  <dcterms:created xsi:type="dcterms:W3CDTF">2011-12-31T15:34:01Z</dcterms:created>
  <dcterms:modified xsi:type="dcterms:W3CDTF">2025-01-11T13:24:19Z</dcterms:modified>
</cp:coreProperties>
</file>