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7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722AB9-195E-05C6-3166-7179B6CC70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2700D-0505-4AC7-942F-825A695D7B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C2B3B8A-B9BC-463E-A69E-641E12E941A6}" type="datetimeFigureOut">
              <a:rPr lang="en-GB"/>
              <a:pPr>
                <a:defRPr/>
              </a:pPr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27E790-515C-00E1-09B3-AC406E5CDD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292D80-B6DA-768E-76E1-FCC7D367E2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340946-BF2A-4723-9B2D-7BD62BB930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D6CE559-3B99-6CDA-C16D-CF310A43CE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00F895F-A77D-377C-EC14-EAADBDFEFD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9068AD-6F74-FED4-D343-665AAD37F33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97BEC9-1275-720C-007A-7A78E1A295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3F41B21-9E25-2344-BFED-54E70023EC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8D8C71D-D40F-13A5-FBC9-DF0C77C3E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72EB72-7523-41EC-88C1-E79C34581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830D58B-2055-5659-BFC0-112D430D3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EE3CC1-D46C-4CE9-AE3F-66222DFF053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B76C096-946D-3C71-0E54-0DE1EA8BF0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209576-CD3C-1466-9D18-4799AEC58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143D7DD-F2CE-7E89-105B-2AEC7E867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0AEFFD-2846-45CE-9ED0-350120B5FCD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40E87AD-DCE5-3D47-FA1D-B951A8DA34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BD62156-2A70-E012-7EE3-3FC2C7288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2448B40-E5BA-1ABF-CF7E-91AC9954B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EA0E2B-A2E1-4D5F-AE71-B2C1C482483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B98F5A6-0CB6-745C-072E-5954D276A0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F24F12E-D97C-F332-2C7C-6A5BB0139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A676926-3E83-CA2A-070A-0CB9123CD5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25E97D-07B3-4EBE-816F-120C9340364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244870B-E391-187F-D279-EF47A962B0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10DFA5F-C560-8525-3732-A1F36DE0A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9BBFA44-07E6-9F3E-8736-3803568633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15AFB0-3D40-4C8F-B21E-A43D1CC1A83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ABDAC59-1BF3-81C1-EDC4-2AAA61119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3AA3F68-FE50-47E9-D843-40672A7B2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DBE39A8-37F8-31F0-2D02-C5D4EBDEFC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5A4FD3-58C6-4FEC-BE50-9DB99BD68E7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916B597-2C79-D19C-1701-B05D7BD56A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33C9D97-A5C2-E5C5-CF8A-1DBF86473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40F1450-4A96-99AD-532D-421A701CB9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A48D11-2A34-4491-807C-CA837234128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F5B558C-0F47-A65B-FD1A-1C4CF4F4F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E01CC2A-B92F-D240-6730-E743C290C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384DB1-9D62-64C4-E30F-B08C964CE5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D3B3C9-B0A4-4E15-8CE1-27856720885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1365AC7-0BB8-6105-E19A-F1A8357C6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0411E1B-F254-3A7D-6A25-3B0E2584A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C889F6C-11FB-1E2D-1165-0FC38233E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4BFBCF-E663-F251-F64E-11A4B4E6A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E5127F-D64C-2CA3-F8AE-C09B8AC21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17FFD-E00F-4005-94E2-5ACDC12D2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35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01D4D-44FC-8D0F-C362-0471E4C74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1D1BFE-DB57-DE0E-C459-9C7996FC26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01CD93-CD69-BBF8-0EE9-215FDC917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FC636-FDE2-464D-BF9A-33762F614F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69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82701B-3645-4C8A-2176-19F2AA4E70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D9B897-CE4F-9ADE-ABA4-FFCFC346F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F9D0E0-CF8A-E0AF-9DCF-83C71881C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A4610-2C88-42EB-8DC0-509221107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985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4E8C92-954D-67CF-340C-3A69266F1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6E57F1-3B5C-BDA9-FF0A-31E61AA2E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E66493-5B1C-A13F-5F5C-A9BDBCB1C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B676A-7A6E-4A67-9DD2-1DA562DF79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771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E8691B-C2AD-F3EF-9333-C1DF1EB8E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4191F0-FE16-5FEA-7CBE-9259F6C97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9FBFB7-7AFE-A8BB-CC20-9B9693DBC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711EE-4D26-4CA9-ABA3-100E051BA8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7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2CB8E5-8280-9629-3B45-6B85BFA26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E0A4C6-15E6-4EAC-B398-659A47C3A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4AAA32-6858-4274-75FA-6775B36B3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EEF8-FE81-49EA-8B34-D70A0E4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735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B17EB0-92AE-F792-D3EC-7D1E7CED7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2E34D4-972A-1FE4-8FD1-DDF03EF398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824D3F-0FFA-07EF-62BE-7B5003CDF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0410-DB4C-4817-9A60-2FB24E92EF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6904EE-6EF9-0F5E-37EF-9E3FECE4E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8A865B-7F2E-008F-396E-856247E6D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AE799E-6169-543B-B64D-6349031B5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3AB0C-72C6-45FC-8DB6-2D4507770C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20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13F2849-F3AC-B50E-4119-B515CAD37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AFA43B-34DB-C88E-F6D6-2052F288D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73AE79-62E0-52F5-1F02-EA3E93AF3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7FFD-8A32-49F8-9F30-A05C3D53E0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479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50D10B-7F47-7EB1-F33F-FA469C9FB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7DC706-AD1D-E3CD-6AE8-7F725D0E2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B016D-E37D-85B9-09C2-8BCBB51F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CF74F-965D-474B-8187-D5B247F400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66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B5E88-7710-8E11-CD52-9D437373B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EBE3C2-FEE8-9A00-729D-F4720F2F10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160A62-A89D-E29C-E0EE-F7A07F45E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4100D-B6F5-4EC4-8A04-0E3EAEA7D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74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438CF0-F1BE-E7EA-B97F-66E75140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E77578E-B9AE-C088-B7E0-0F4E0FC8B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A9882CC-09E1-DE5A-F8C5-19D30B6894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21725DD-DE3A-82F9-C620-CD4E57416C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2B2F1DB-0A58-6E19-904A-D9350F2100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79168F8-2755-4EB4-B13D-DA49DB2575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ebooks.co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ibris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qmplus.qmul.ac.uk/mod/assign/view.php?id=279076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A3AB84D-4A6F-475B-7A59-C2D652DB0D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04900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COM507 European Tragedy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226346-F806-8A8C-A73E-3A2E7EB05F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Week 1: Introduction</a:t>
            </a:r>
          </a:p>
          <a:p>
            <a:pPr eaLnBrk="1" hangingPunct="1"/>
            <a:endParaRPr lang="en-GB" altLang="en-US">
              <a:solidFill>
                <a:schemeClr val="bg2"/>
              </a:solidFill>
              <a:effectLst/>
            </a:endParaRPr>
          </a:p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Prof Adrian Armstrong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6D82345-7526-61F4-DC9C-57354A506C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Points to be covered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D6B3AE5-8B9B-B1CD-3701-2404B0181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22762"/>
          </a:xfrm>
        </p:spPr>
        <p:txBody>
          <a:bodyPr/>
          <a:lstStyle/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What will you get out of this module?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Scheduling and format of sessions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QMplus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The set texts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Assessments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But first…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4B89F6E-0590-037E-ABD4-0E9C8E48E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Why pay attention to tragedy?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5A5D39-FF4D-629A-721F-35766629E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06862"/>
          </a:xfrm>
        </p:spPr>
        <p:txBody>
          <a:bodyPr/>
          <a:lstStyle/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Durability and cultural prestige</a:t>
            </a:r>
          </a:p>
          <a:p>
            <a:pPr lvl="1"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Even ancient plays are still widely performed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Much theoretical attention through the ages</a:t>
            </a:r>
          </a:p>
          <a:p>
            <a:pPr lvl="1"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Offers access to ways of thinking about culture</a:t>
            </a:r>
          </a:p>
          <a:p>
            <a:pPr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Highly contentious</a:t>
            </a:r>
          </a:p>
          <a:p>
            <a:pPr lvl="1" eaLnBrk="1" hangingPunct="1">
              <a:buClr>
                <a:schemeClr val="bg2"/>
              </a:buClr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Differing perspectives encourage critical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B98D212-A5D3-7074-C5DD-FD91595F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3" y="188913"/>
            <a:ext cx="9088437" cy="863600"/>
          </a:xfrm>
        </p:spPr>
        <p:txBody>
          <a:bodyPr/>
          <a:lstStyle/>
          <a:p>
            <a:pPr eaLnBrk="1" hangingPunct="1"/>
            <a:r>
              <a:rPr lang="en-GB" altLang="en-US" sz="4000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What will you get out of this module?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8347BBD-DC9B-3F40-92C1-5E8577046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Intellectual outcomes: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Familiarity with some major tragedies and the surrounding dramatic traditions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Understanding of some major literary concepts, and of perspectives on tragedy from various major thinkers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Understanding of the interplay between tragedy and wider belief systems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Employability outcomes (see module guide/QMplus):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Analytical skills: you examine how information is conveyed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Reflective 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communication skills: assignment 1 involves a creative plot summary and reflective commentary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Independence and intellectual initiative: critical thinking, synthesizing information, etc.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Teamworking: through seminar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01374A2-35C8-E5A9-006D-E82357DE9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en-GB" altLang="en-US" sz="4000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Scheduling and format of sessions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A01FB64-59D4-FD82-70B8-EE6602A0D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Two classes per week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Monday 9-10, Bancroft 1.08: seminar 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Thursday 4-5, Bancroft 1.08: lecture (or occasionally seminar)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Typically a seminar will follow up the previous week’s lecture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Four classes per text (five for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Blood Wedding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), spread over three weeks – see module guide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Format of sessions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Most lectures will focus on contexts, major themes, and/or theoretical perspectives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Seminars will involve various activities, often team-based: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Close reading of extracts from the plays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Presenting material: creative synopsis, reporting on secondary reading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GB" altLang="en-US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Structured debates and discussions: teams with designated roles, engaging with issues raised in the plays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D6CAD5F-79C9-A7F9-4D6E-33FEE6A40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QMplus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7F675EE-C86C-68BA-1B51-27C92F411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General information and resources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Module guide, link to online reading list, assessment submission and guidance, etc.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Material relating to the various classes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Lecture slides, handouts, results of any Mentimeter polling…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Interactive elements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Wikis for teams to prepare and/or record their contributions to seminars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These also enable you to receive feedback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Much more than an archive of documents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Resources on the site will develop over the semester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Engage with it regularly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9F7E8E5-2EB9-8800-3E8B-C6BB675B2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649287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The set texts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2BE2A4E-41AB-7346-778B-0CB1B1396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928100" cy="5834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In the order in which we’ll work on them: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Aristotle,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Poetics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[theory; Greece (Athens), 4C BCE] – weeks 1-2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Seamus Heaney,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The Burial at Thebes: A Version of Sophocles’ Antigone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[Greece (Athens), 5C BCE] – weeks 2-4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Jean Racine,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Phaedra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(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Phèdre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) [France, late 17C] – weeks 4-6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Henrik Ibsen,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Ghosts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(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Gengangere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) [Norway, late 19C] – weeks 6-9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Federico García Lorca,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Blood Wedding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(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Bodas de sangre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) [Spain, early 20C] – weeks 9-11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GB" altLang="en-US" sz="28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NB use the translations specified in the module guide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Other versions exist, and can be useful, but you literally aren’t reading the same thing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The </a:t>
            </a:r>
            <a:r>
              <a:rPr lang="en-GB" altLang="en-US" sz="2400" i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Poetics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is freely available online via the library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Second-hand copies of the other texts can be acquired via 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  <a:hlinkClick r:id="rId3"/>
              </a:rPr>
              <a:t>abebooks.co.uk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 or 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  <a:hlinkClick r:id="rId4"/>
              </a:rPr>
              <a:t>alibris.co.uk</a:t>
            </a:r>
            <a:endParaRPr lang="en-GB" altLang="en-US" sz="240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C21F0A0-0FDE-2463-7141-8FD2EE075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Assessments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FF444CB-1B5E-A0DE-17AB-FFE018D56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561657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ClrTx/>
              <a:buSzPct val="80000"/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Creative plot summary and reflective commentary (1500 words, 40%) – due 24 February</a:t>
            </a:r>
          </a:p>
          <a:p>
            <a:pPr marL="514350" indent="-514350" eaLnBrk="1" hangingPunct="1">
              <a:lnSpc>
                <a:spcPct val="90000"/>
              </a:lnSpc>
              <a:buClrTx/>
              <a:buSzPct val="80000"/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Essay (2000 words, 60 %) – due 12 May 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essay topics will be comparative</a:t>
            </a: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You’ll need to engage with two or more plays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For the first assignment you will need to:</a:t>
            </a: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Pick a famous figure from the present or from history who can serve as the protagonist of a tragedy</a:t>
            </a: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Produce a 500-word plot summary</a:t>
            </a: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Write a reflective commentary (1000 words) setting out how your plot design responds to Aristotle’s ideas about tragedy</a:t>
            </a: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Guidance, and an example summary, are available via the 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assignment 1 submission page</a:t>
            </a:r>
            <a:endParaRPr lang="en-GB" altLang="en-US" sz="24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 eaLnBrk="1" hangingPunct="1">
              <a:lnSpc>
                <a:spcPct val="90000"/>
              </a:lnSpc>
              <a:buClrTx/>
              <a:defRPr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Week 2 seminar gives an opportunity </a:t>
            </a:r>
            <a:r>
              <a:rPr lang="en-GB" altLang="en-US" sz="240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for practice</a:t>
            </a:r>
            <a:endParaRPr lang="en-GB" altLang="en-US" sz="24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29429</TotalTime>
  <Words>659</Words>
  <Application>Microsoft Office PowerPoint</Application>
  <PresentationFormat>On-screen Show (4:3)</PresentationFormat>
  <Paragraphs>81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Arial</vt:lpstr>
      <vt:lpstr>Wingdings</vt:lpstr>
      <vt:lpstr>Source Sans Pro</vt:lpstr>
      <vt:lpstr>Textured</vt:lpstr>
      <vt:lpstr>COM507 European Tragedy</vt:lpstr>
      <vt:lpstr>Points to be covered</vt:lpstr>
      <vt:lpstr>Why pay attention to tragedy?</vt:lpstr>
      <vt:lpstr>What will you get out of this module?</vt:lpstr>
      <vt:lpstr>Scheduling and format of sessions</vt:lpstr>
      <vt:lpstr>QMplus</vt:lpstr>
      <vt:lpstr>The set texts</vt:lpstr>
      <vt:lpstr>Assessments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Dixon</dc:creator>
  <cp:lastModifiedBy>Adrian Armstrong</cp:lastModifiedBy>
  <cp:revision>34</cp:revision>
  <cp:lastPrinted>2013-01-03T16:06:19Z</cp:lastPrinted>
  <dcterms:created xsi:type="dcterms:W3CDTF">2011-12-31T15:34:01Z</dcterms:created>
  <dcterms:modified xsi:type="dcterms:W3CDTF">2025-01-11T13:21:46Z</dcterms:modified>
</cp:coreProperties>
</file>