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4"/>
    <p:sldMasterId id="2147483886" r:id="rId5"/>
    <p:sldMasterId id="2147483843" r:id="rId6"/>
    <p:sldMasterId id="2147483912" r:id="rId7"/>
  </p:sldMasterIdLst>
  <p:notesMasterIdLst>
    <p:notesMasterId r:id="rId32"/>
  </p:notesMasterIdLst>
  <p:handoutMasterIdLst>
    <p:handoutMasterId r:id="rId33"/>
  </p:handoutMasterIdLst>
  <p:sldIdLst>
    <p:sldId id="258" r:id="rId8"/>
    <p:sldId id="342" r:id="rId9"/>
    <p:sldId id="2492" r:id="rId10"/>
    <p:sldId id="2497" r:id="rId11"/>
    <p:sldId id="329" r:id="rId12"/>
    <p:sldId id="330" r:id="rId13"/>
    <p:sldId id="331" r:id="rId14"/>
    <p:sldId id="2516" r:id="rId15"/>
    <p:sldId id="332" r:id="rId16"/>
    <p:sldId id="333" r:id="rId17"/>
    <p:sldId id="334" r:id="rId18"/>
    <p:sldId id="2505" r:id="rId19"/>
    <p:sldId id="2506" r:id="rId20"/>
    <p:sldId id="2507" r:id="rId21"/>
    <p:sldId id="338" r:id="rId22"/>
    <p:sldId id="2518" r:id="rId23"/>
    <p:sldId id="256" r:id="rId24"/>
    <p:sldId id="339" r:id="rId25"/>
    <p:sldId id="2508" r:id="rId26"/>
    <p:sldId id="353" r:id="rId27"/>
    <p:sldId id="354" r:id="rId28"/>
    <p:sldId id="355" r:id="rId29"/>
    <p:sldId id="349" r:id="rId30"/>
    <p:sldId id="2519" r:id="rId31"/>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8"/>
            <p14:sldId id="342"/>
            <p14:sldId id="2492"/>
            <p14:sldId id="2497"/>
            <p14:sldId id="329"/>
            <p14:sldId id="330"/>
            <p14:sldId id="331"/>
            <p14:sldId id="2516"/>
            <p14:sldId id="332"/>
            <p14:sldId id="333"/>
            <p14:sldId id="334"/>
            <p14:sldId id="2505"/>
            <p14:sldId id="2506"/>
            <p14:sldId id="2507"/>
            <p14:sldId id="338"/>
            <p14:sldId id="2518"/>
            <p14:sldId id="256"/>
            <p14:sldId id="339"/>
            <p14:sldId id="2508"/>
            <p14:sldId id="353"/>
            <p14:sldId id="354"/>
            <p14:sldId id="355"/>
            <p14:sldId id="349"/>
            <p14:sldId id="2519"/>
          </p14:sldIdLst>
        </p14:section>
        <p14:section name="Untitled Section" id="{BC207CB5-D627-4B15-B03B-ED7A53E19D7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D74"/>
    <a:srgbClr val="8D3786"/>
    <a:srgbClr val="EC008C"/>
    <a:srgbClr val="2DB8C5"/>
    <a:srgbClr val="73B82B"/>
    <a:srgbClr val="F18500"/>
    <a:srgbClr val="10746A"/>
    <a:srgbClr val="CDA60C"/>
    <a:srgbClr val="2DB862"/>
    <a:srgbClr val="009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6B0FA-2E36-F526-D80F-62333233DCCE}" v="10" dt="2024-11-13T10:43:19.175"/>
    <p1510:client id="{8FFF6B49-830D-40EA-A372-63757D180695}" v="21" dt="2024-11-13T11:45:16.450"/>
    <p1510:client id="{B94868C2-6DF6-4C1F-BA98-8411205BB900}" v="15" dt="2024-11-13T11:08:58.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2186" autoAdjust="0"/>
  </p:normalViewPr>
  <p:slideViewPr>
    <p:cSldViewPr snapToGrid="0" snapToObjects="1">
      <p:cViewPr varScale="1">
        <p:scale>
          <a:sx n="66" d="100"/>
          <a:sy n="66" d="100"/>
        </p:scale>
        <p:origin x="508" y="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1" d="100"/>
          <a:sy n="41" d="100"/>
        </p:scale>
        <p:origin x="240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latin typeface="Arial" panose="020B0604020202020204" pitchFamily="34" charset="0"/>
              </a:rPr>
              <a:t>18/11/2024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4AD6F77-CFCE-A445-8E2C-54D16F9EECCC}" type="datetimeFigureOut">
              <a:rPr lang="en-US" smtClean="0"/>
              <a:pPr/>
              <a:t>11/18/2024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0942D00-D33B-6747-961F-9152114FB45F}" type="slidenum">
              <a:rPr lang="en-US" smtClean="0"/>
              <a:pPr/>
              <a:t>‹#›</a:t>
            </a:fld>
            <a:endParaRPr lang="en-US" dirty="0"/>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Arial" panose="020B0604020202020204" pitchFamily="34" charset="0"/>
        <a:ea typeface="+mn-ea"/>
        <a:cs typeface="+mn-cs"/>
      </a:defRPr>
    </a:lvl1pPr>
    <a:lvl2pPr marL="342892" algn="l" defTabSz="685783" rtl="0" eaLnBrk="1" latinLnBrk="0" hangingPunct="1">
      <a:defRPr sz="900" kern="1200">
        <a:solidFill>
          <a:schemeClr val="tx1"/>
        </a:solidFill>
        <a:latin typeface="Arial" panose="020B0604020202020204" pitchFamily="34" charset="0"/>
        <a:ea typeface="+mn-ea"/>
        <a:cs typeface="+mn-cs"/>
      </a:defRPr>
    </a:lvl2pPr>
    <a:lvl3pPr marL="685783" algn="l" defTabSz="685783" rtl="0" eaLnBrk="1" latinLnBrk="0" hangingPunct="1">
      <a:defRPr sz="900" kern="1200">
        <a:solidFill>
          <a:schemeClr val="tx1"/>
        </a:solidFill>
        <a:latin typeface="Arial" panose="020B0604020202020204" pitchFamily="34" charset="0"/>
        <a:ea typeface="+mn-ea"/>
        <a:cs typeface="+mn-cs"/>
      </a:defRPr>
    </a:lvl3pPr>
    <a:lvl4pPr marL="1028675" algn="l" defTabSz="685783" rtl="0" eaLnBrk="1" latinLnBrk="0" hangingPunct="1">
      <a:defRPr sz="900" kern="1200">
        <a:solidFill>
          <a:schemeClr val="tx1"/>
        </a:solidFill>
        <a:latin typeface="Arial" panose="020B0604020202020204" pitchFamily="34" charset="0"/>
        <a:ea typeface="+mn-ea"/>
        <a:cs typeface="+mn-cs"/>
      </a:defRPr>
    </a:lvl4pPr>
    <a:lvl5pPr marL="1371566" algn="l" defTabSz="685783" rtl="0" eaLnBrk="1" latinLnBrk="0" hangingPunct="1">
      <a:defRPr sz="900" kern="1200">
        <a:solidFill>
          <a:schemeClr val="tx1"/>
        </a:solidFill>
        <a:latin typeface="Arial" panose="020B0604020202020204" pitchFamily="34"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dirty="0"/>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E007D5-F2CB-4756-82FC-C7AA5FDB795D}" type="slidenum">
              <a:rPr lang="en-GB" altLang="en-US" smtClean="0">
                <a:solidFill>
                  <a:srgbClr val="000000"/>
                </a:solidFill>
                <a:latin typeface="Arial" panose="020B0604020202020204" pitchFamily="34" charset="0"/>
              </a:rPr>
              <a:pPr/>
              <a:t>2</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48040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93192" lvl="1">
              <a:defRPr/>
            </a:pPr>
            <a:r>
              <a:rPr lang="en-GB" sz="2000" dirty="0"/>
              <a:t>Ask to LinkedIn with every relevant </a:t>
            </a:r>
          </a:p>
          <a:p>
            <a:pPr marL="393192" lvl="1">
              <a:defRPr/>
            </a:pPr>
            <a:r>
              <a:rPr lang="en-GB" sz="2000" dirty="0"/>
              <a:t>contact you meet</a:t>
            </a:r>
          </a:p>
          <a:p>
            <a:pPr marL="393192" lvl="1">
              <a:defRPr/>
            </a:pPr>
            <a:r>
              <a:rPr lang="en-GB" dirty="0"/>
              <a:t>Send them a personal note!!</a:t>
            </a:r>
          </a:p>
          <a:p>
            <a:pPr>
              <a:defRPr/>
            </a:pPr>
            <a:r>
              <a:rPr lang="en-GB" dirty="0"/>
              <a:t>For graduates looking for jobs LinkedIn is important as a showcase but it also can be a place to network:</a:t>
            </a:r>
          </a:p>
          <a:p>
            <a:pPr lvl="1">
              <a:defRPr/>
            </a:pPr>
            <a:r>
              <a:rPr lang="en-GB" dirty="0"/>
              <a:t>LinkedIn can automatically send connection requests to your contact list</a:t>
            </a:r>
          </a:p>
          <a:p>
            <a:pPr lvl="1">
              <a:defRPr/>
            </a:pPr>
            <a:r>
              <a:rPr lang="en-GB" dirty="0"/>
              <a:t>You can search for people you know</a:t>
            </a:r>
          </a:p>
          <a:p>
            <a:pPr lvl="1">
              <a:defRPr/>
            </a:pPr>
            <a:r>
              <a:rPr lang="en-GB" dirty="0"/>
              <a:t>Class mates and Alumni are a good source</a:t>
            </a:r>
          </a:p>
          <a:p>
            <a:pPr lvl="1">
              <a:defRPr/>
            </a:pPr>
            <a:r>
              <a:rPr lang="en-GB" dirty="0"/>
              <a:t>Join Groups</a:t>
            </a:r>
          </a:p>
          <a:p>
            <a:pPr lvl="1">
              <a:defRPr/>
            </a:pPr>
            <a:r>
              <a:rPr lang="en-GB" dirty="0"/>
              <a:t>Look for colleagues from previous employment</a:t>
            </a:r>
          </a:p>
          <a:p>
            <a:pPr lvl="1">
              <a:defRPr/>
            </a:pPr>
            <a:r>
              <a:rPr lang="en-GB" dirty="0"/>
              <a:t>LinkedIn can be viewed as an address book too!</a:t>
            </a:r>
          </a:p>
          <a:p>
            <a:pPr lvl="1">
              <a:defRPr/>
            </a:pPr>
            <a:r>
              <a:rPr lang="en-GB" dirty="0"/>
              <a:t>Can be game of six degrees of separation</a:t>
            </a:r>
          </a:p>
          <a:p>
            <a:pPr>
              <a:defRPr/>
            </a:pPr>
            <a:endParaRPr lang="en-GB" dirty="0"/>
          </a:p>
        </p:txBody>
      </p:sp>
      <p:sp>
        <p:nvSpPr>
          <p:cNvPr id="7270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6A00E9-4A35-4778-B107-CC00E1DCB014}" type="slidenum">
              <a:rPr lang="en-GB" altLang="en-US" smtClean="0">
                <a:solidFill>
                  <a:srgbClr val="000000"/>
                </a:solidFill>
                <a:latin typeface="Arial" panose="020B0604020202020204" pitchFamily="34" charset="0"/>
              </a:rPr>
              <a:pPr/>
              <a:t>15</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81881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a:p>
        </p:txBody>
      </p:sp>
      <p:sp>
        <p:nvSpPr>
          <p:cNvPr id="870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EA550FB7-4FE2-4822-8532-C9DB3DBF907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001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9523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61C85AC3-A793-474D-9A73-467EBCDE244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80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a:p>
        </p:txBody>
      </p:sp>
      <p:sp>
        <p:nvSpPr>
          <p:cNvPr id="870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A550FB7-4FE2-4822-8532-C9DB3DBF907F}" type="slidenum">
              <a:rPr lang="en-GB" altLang="en-US" smtClean="0">
                <a:solidFill>
                  <a:srgbClr val="000000"/>
                </a:solidFill>
                <a:latin typeface="Arial" panose="020B0604020202020204" pitchFamily="34" charset="0"/>
              </a:rPr>
              <a:pPr/>
              <a:t>20</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46701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a:p>
        </p:txBody>
      </p:sp>
      <p:sp>
        <p:nvSpPr>
          <p:cNvPr id="870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A550FB7-4FE2-4822-8532-C9DB3DBF907F}" type="slidenum">
              <a:rPr lang="en-GB" altLang="en-US" smtClean="0">
                <a:solidFill>
                  <a:srgbClr val="000000"/>
                </a:solidFill>
                <a:latin typeface="Arial" panose="020B0604020202020204" pitchFamily="34" charset="0"/>
              </a:rPr>
              <a:pPr/>
              <a:t>21</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29485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a:p>
        </p:txBody>
      </p:sp>
      <p:sp>
        <p:nvSpPr>
          <p:cNvPr id="870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A550FB7-4FE2-4822-8532-C9DB3DBF907F}" type="slidenum">
              <a:rPr lang="en-GB" altLang="en-US" smtClean="0">
                <a:solidFill>
                  <a:srgbClr val="000000"/>
                </a:solidFill>
                <a:latin typeface="Arial" panose="020B0604020202020204" pitchFamily="34" charset="0"/>
              </a:rPr>
              <a:pPr/>
              <a:t>22</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02248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a:p>
        </p:txBody>
      </p:sp>
      <p:sp>
        <p:nvSpPr>
          <p:cNvPr id="9216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A6D38E-29C0-4327-AC1D-CC64438A6FD8}" type="slidenum">
              <a:rPr lang="en-GB" altLang="en-US" smtClean="0">
                <a:solidFill>
                  <a:srgbClr val="000000"/>
                </a:solidFill>
                <a:latin typeface="Arial" panose="020B0604020202020204" pitchFamily="34" charset="0"/>
              </a:rPr>
              <a:pPr/>
              <a:t>23</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75152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a:p>
        </p:txBody>
      </p:sp>
      <p:sp>
        <p:nvSpPr>
          <p:cNvPr id="4198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D06DA9-7E08-420F-904D-356038A7D817}" type="slidenum">
              <a:rPr lang="en-GB" altLang="en-US" smtClean="0">
                <a:solidFill>
                  <a:srgbClr val="000000"/>
                </a:solidFill>
                <a:latin typeface="Arial" panose="020B0604020202020204" pitchFamily="34" charset="0"/>
              </a:rPr>
              <a:pPr/>
              <a:t>6</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34358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09728">
              <a:defRPr/>
            </a:pPr>
            <a:r>
              <a:rPr lang="en-GB" dirty="0"/>
              <a:t>Profile Summary</a:t>
            </a:r>
          </a:p>
          <a:p>
            <a:pPr>
              <a:defRPr/>
            </a:pPr>
            <a:r>
              <a:rPr lang="en-GB" dirty="0"/>
              <a:t>Similar to a CV but with some important differences.</a:t>
            </a:r>
          </a:p>
          <a:p>
            <a:pPr>
              <a:defRPr/>
            </a:pPr>
            <a:endParaRPr lang="en-GB" dirty="0"/>
          </a:p>
          <a:p>
            <a:pPr>
              <a:defRPr/>
            </a:pPr>
            <a:r>
              <a:rPr lang="en-GB" dirty="0"/>
              <a:t>Top 3</a:t>
            </a:r>
            <a:r>
              <a:rPr lang="en-GB" baseline="30000" dirty="0"/>
              <a:t>rd</a:t>
            </a:r>
            <a:r>
              <a:rPr lang="en-GB" dirty="0"/>
              <a:t> is a profile summary designed to give any reader a quick idea of who you are, what you have accomplished and importantly what you are looking for – like personal statement. It is one of the most important sections in the profile</a:t>
            </a:r>
          </a:p>
          <a:p>
            <a:pPr>
              <a:defRPr/>
            </a:pPr>
            <a:endParaRPr lang="en-GB" dirty="0"/>
          </a:p>
          <a:p>
            <a:pPr>
              <a:defRPr/>
            </a:pPr>
            <a:r>
              <a:rPr lang="en-GB" dirty="0"/>
              <a:t>There are two parts</a:t>
            </a:r>
          </a:p>
          <a:p>
            <a:pPr lvl="1">
              <a:defRPr/>
            </a:pPr>
            <a:r>
              <a:rPr lang="en-GB" dirty="0"/>
              <a:t>Headline</a:t>
            </a:r>
          </a:p>
          <a:p>
            <a:pPr lvl="1">
              <a:defRPr/>
            </a:pPr>
            <a:r>
              <a:rPr lang="en-GB" dirty="0"/>
              <a:t>Summary</a:t>
            </a:r>
          </a:p>
          <a:p>
            <a:pPr lvl="1">
              <a:defRPr/>
            </a:pPr>
            <a:endParaRPr lang="en-GB" dirty="0"/>
          </a:p>
          <a:p>
            <a:pPr>
              <a:defRPr/>
            </a:pPr>
            <a:r>
              <a:rPr lang="en-GB" dirty="0"/>
              <a:t>The pencil icons are the edit button. Whenever you see one it means you can edit. So </a:t>
            </a:r>
          </a:p>
          <a:p>
            <a:pPr>
              <a:defRPr/>
            </a:pPr>
            <a:r>
              <a:rPr lang="en-GB" dirty="0"/>
              <a:t>First element to a good profile is your photo and headline.</a:t>
            </a:r>
          </a:p>
          <a:p>
            <a:pPr marL="228600" indent="-228600">
              <a:buFontTx/>
              <a:buAutoNum type="arabicPeriod"/>
              <a:defRPr/>
            </a:pPr>
            <a:r>
              <a:rPr lang="en-GB" dirty="0"/>
              <a:t>Photo – professional, head and shoulder – not glamour or with friends or a beach in the background. Plain background, get a friend to take a head and shoulder photo if you don’t have one. </a:t>
            </a:r>
          </a:p>
          <a:p>
            <a:pPr marL="228600" indent="-228600">
              <a:buFontTx/>
              <a:buAutoNum type="arabicPeriod"/>
              <a:defRPr/>
            </a:pPr>
            <a:r>
              <a:rPr lang="en-GB" dirty="0"/>
              <a:t>Background picture – again pencil icon to edit. You can browse other people to get an idea. LinkedIn has a default background if you aren’t sure.</a:t>
            </a:r>
          </a:p>
          <a:p>
            <a:pPr marL="228600" indent="-228600">
              <a:buFontTx/>
              <a:buAutoNum type="arabicPeriod"/>
              <a:defRPr/>
            </a:pPr>
            <a:r>
              <a:rPr lang="en-GB" dirty="0"/>
              <a:t>Then the first name and last name </a:t>
            </a:r>
          </a:p>
          <a:p>
            <a:pPr marL="228600" indent="-228600">
              <a:buFontTx/>
              <a:buAutoNum type="arabicPeriod"/>
              <a:defRPr/>
            </a:pPr>
            <a:r>
              <a:rPr lang="en-GB" dirty="0"/>
              <a:t>Finally your headline. This is really important to spend time thinking about, as it is what defines whether you would come up in a search someone does (as it trawls headlines for keywords) and it’s what people see when they search, so it tells them who you are</a:t>
            </a:r>
          </a:p>
          <a:p>
            <a:pPr lvl="1">
              <a:defRPr/>
            </a:pPr>
            <a:endParaRPr lang="en-GB" dirty="0"/>
          </a:p>
        </p:txBody>
      </p:sp>
      <p:sp>
        <p:nvSpPr>
          <p:cNvPr id="4813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78D66A2-D276-4AB9-87AB-6F4F1A8A7C20}" type="slidenum">
              <a:rPr lang="en-GB" altLang="en-US" smtClean="0">
                <a:solidFill>
                  <a:srgbClr val="000000"/>
                </a:solidFill>
                <a:latin typeface="Arial" panose="020B0604020202020204" pitchFamily="34" charset="0"/>
              </a:rPr>
              <a:pPr/>
              <a:t>7</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17640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altLang="en-US"/>
              <a:t>Here is an example of a summary that LinkedIn say is a good one. </a:t>
            </a:r>
          </a:p>
          <a:p>
            <a:r>
              <a:rPr lang="en-GB" altLang="en-US"/>
              <a:t> - states where he is in studies</a:t>
            </a:r>
          </a:p>
          <a:p>
            <a:r>
              <a:rPr lang="en-GB" altLang="en-US"/>
              <a:t> - states areas of specialism relevant to future career interest</a:t>
            </a:r>
          </a:p>
          <a:p>
            <a:r>
              <a:rPr lang="en-GB" altLang="en-US"/>
              <a:t> - states relevant work experience</a:t>
            </a:r>
          </a:p>
          <a:p>
            <a:r>
              <a:rPr lang="en-GB" altLang="en-US"/>
              <a:t>  - states future aim</a:t>
            </a:r>
          </a:p>
          <a:p>
            <a:r>
              <a:rPr lang="en-GB" altLang="en-US"/>
              <a:t> - includes a download of a CV</a:t>
            </a:r>
          </a:p>
          <a:p>
            <a:endParaRPr lang="en-GB" altLang="en-US"/>
          </a:p>
          <a:p>
            <a:r>
              <a:rPr lang="en-GB" altLang="en-US"/>
              <a:t>Have a go at writing your summary. </a:t>
            </a:r>
          </a:p>
          <a:p>
            <a:endParaRPr lang="en-GB" altLang="en-US"/>
          </a:p>
          <a:p>
            <a:r>
              <a:rPr lang="en-GB" altLang="en-US"/>
              <a:t>If you want to do a job totally unrelated to your degree, flag up other ways you have engaged with that career e.g. talks / magazines you subscribe to / blogs you read etc that inform you about that area. Also, if you don’t know what you want to do, then focus on the transferable skills that you have and how you have gained them. </a:t>
            </a:r>
          </a:p>
        </p:txBody>
      </p:sp>
      <p:sp>
        <p:nvSpPr>
          <p:cNvPr id="5018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A9ADFFD-16C6-450E-A18A-D5D33D11F371}" type="slidenum">
              <a:rPr lang="en-GB" altLang="en-US" smtClean="0">
                <a:solidFill>
                  <a:srgbClr val="000000"/>
                </a:solidFill>
                <a:latin typeface="Arial" panose="020B0604020202020204" pitchFamily="34" charset="0"/>
              </a:rPr>
              <a:pPr/>
              <a:t>9</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95637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a:p>
        </p:txBody>
      </p:sp>
      <p:sp>
        <p:nvSpPr>
          <p:cNvPr id="5222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75D356-D880-401D-ACA9-0A6D0C25F75C}" type="slidenum">
              <a:rPr lang="en-GB" altLang="en-US" smtClean="0">
                <a:solidFill>
                  <a:srgbClr val="000000"/>
                </a:solidFill>
                <a:latin typeface="Arial" panose="020B0604020202020204" pitchFamily="34" charset="0"/>
              </a:rPr>
              <a:pPr/>
              <a:t>10</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56574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a:p>
        </p:txBody>
      </p:sp>
      <p:sp>
        <p:nvSpPr>
          <p:cNvPr id="5632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E19C211-99B4-4654-87C1-3F5FAA125D45}" type="slidenum">
              <a:rPr lang="en-GB" altLang="en-US" smtClean="0">
                <a:solidFill>
                  <a:srgbClr val="000000"/>
                </a:solidFill>
                <a:latin typeface="Arial" panose="020B0604020202020204" pitchFamily="34" charset="0"/>
              </a:rPr>
              <a:pPr/>
              <a:t>11</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66712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a:p>
        </p:txBody>
      </p:sp>
      <p:sp>
        <p:nvSpPr>
          <p:cNvPr id="5837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DD6DDC30-E226-45DA-873C-796DF38D95E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103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GB" altLang="en-US"/>
              <a:t>Highly desirable</a:t>
            </a:r>
          </a:p>
          <a:p>
            <a:r>
              <a:rPr lang="en-GB" altLang="en-US"/>
              <a:t>Unsolicited, Requested, Reciprocated</a:t>
            </a:r>
          </a:p>
          <a:p>
            <a:r>
              <a:rPr lang="en-GB" altLang="en-US"/>
              <a:t>LinkedIn has special functions for soliciting recommendations (under Recommendations on profile page)</a:t>
            </a:r>
          </a:p>
          <a:p>
            <a:pPr lvl="1"/>
            <a:r>
              <a:rPr lang="en-GB" altLang="en-US"/>
              <a:t>The recommender needs to be a connection</a:t>
            </a:r>
          </a:p>
          <a:p>
            <a:r>
              <a:rPr lang="en-GB" altLang="en-US"/>
              <a:t>It becomes clear when you write them for yourself so try to get your contact to write them and reciprocate.</a:t>
            </a:r>
          </a:p>
          <a:p>
            <a:r>
              <a:rPr lang="en-GB" altLang="en-US"/>
              <a:t>Who can recommend you??</a:t>
            </a:r>
          </a:p>
        </p:txBody>
      </p:sp>
      <p:sp>
        <p:nvSpPr>
          <p:cNvPr id="6042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1F037FDA-C69C-431E-9A21-8D2511A576D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406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altLang="en-US"/>
          </a:p>
        </p:txBody>
      </p:sp>
      <p:sp>
        <p:nvSpPr>
          <p:cNvPr id="7885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47E18F75-0017-451C-83B8-178476D338D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40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a:solidFill>
                            <a:schemeClr val="tx1"/>
                          </a:solidFill>
                          <a:latin typeface="+mj-lt"/>
                        </a:rPr>
                        <a:t>xxxxxxxxxx</a:t>
                      </a: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a:solidFill>
                            <a:schemeClr val="tx1"/>
                          </a:solidFill>
                          <a:latin typeface="+mj-lt"/>
                        </a:rPr>
                        <a:t>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a:solidFill>
                            <a:schemeClr val="tx1"/>
                          </a:solidFill>
                          <a:latin typeface="+mj-lt"/>
                        </a:rPr>
                        <a:t>xxxxxxxxxx</a:t>
                      </a: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147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727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24373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36594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051886" y="1680830"/>
            <a:ext cx="3628402" cy="334721"/>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5702966" y="458789"/>
            <a:ext cx="3111456" cy="563896"/>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a:t>Insert School </a:t>
            </a:r>
          </a:p>
          <a:p>
            <a:r>
              <a:rPr lang="en-US" dirty="0"/>
              <a:t>name here</a:t>
            </a:r>
          </a:p>
        </p:txBody>
      </p:sp>
    </p:spTree>
    <p:extLst>
      <p:ext uri="{BB962C8B-B14F-4D97-AF65-F5344CB8AC3E}">
        <p14:creationId xmlns:p14="http://schemas.microsoft.com/office/powerpoint/2010/main" val="715221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354980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99237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056204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A152-3642-44D0-89B2-3EEF29B53809}"/>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0A5B13-1742-42BB-83FC-824C072F960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F47C19-F1E0-479B-9F93-2EF79BA961E0}"/>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5" name="Footer Placeholder 4">
            <a:extLst>
              <a:ext uri="{FF2B5EF4-FFF2-40B4-BE49-F238E27FC236}">
                <a16:creationId xmlns:a16="http://schemas.microsoft.com/office/drawing/2014/main" id="{5A169887-83E8-4454-A738-3B0A439804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553F7B-03E0-4180-9D7D-5898471F089F}"/>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373267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DB4A-7836-4B71-81CA-5EC10D9DA8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6357AD-6D4D-49CA-8583-3F477CCDE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1BD1F9-79FA-499A-91F2-DFEAC9C65530}"/>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5" name="Footer Placeholder 4">
            <a:extLst>
              <a:ext uri="{FF2B5EF4-FFF2-40B4-BE49-F238E27FC236}">
                <a16:creationId xmlns:a16="http://schemas.microsoft.com/office/drawing/2014/main" id="{0F0F8603-CE69-4B68-AF8D-76184DBCC2E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1D59A42-60EB-4AC1-8006-D6EBBD61732E}"/>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1708139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898A-AC4C-4C2B-850E-BD587048E75E}"/>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FB8B3A-B2A8-405D-BC54-3F6312D7F35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9669F-E61B-4931-9CC0-551640E78399}"/>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5" name="Footer Placeholder 4">
            <a:extLst>
              <a:ext uri="{FF2B5EF4-FFF2-40B4-BE49-F238E27FC236}">
                <a16:creationId xmlns:a16="http://schemas.microsoft.com/office/drawing/2014/main" id="{9E5AC7A4-EDC0-45ED-8ACF-FB0AF98D27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9B1D74-288E-43F4-9AA6-A93533D9B583}"/>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3210638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81E7-FD52-4107-A184-ECF34CABF1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77937C-8D12-4EE9-B93C-141160F6FB94}"/>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2530BA-52BB-4D44-AB25-1C87F2BA35BD}"/>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89A9A7-1297-4CCF-A1D2-BE2907E90AE4}"/>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6" name="Footer Placeholder 5">
            <a:extLst>
              <a:ext uri="{FF2B5EF4-FFF2-40B4-BE49-F238E27FC236}">
                <a16:creationId xmlns:a16="http://schemas.microsoft.com/office/drawing/2014/main" id="{8B3B7F3F-4FD2-4254-AAC7-1A9D2805945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66EE02E-45F4-4E04-8E6D-4B031E6D8AF3}"/>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2221754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86C0-D758-4E40-B7B9-BA0320DCEC72}"/>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1A037-E39E-48F8-A62A-3C55B7422DF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7523F4-5E76-465B-AB35-91A72CCC31B1}"/>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30798F-09B0-4251-B790-2EC94F382CF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90861-E823-4DA2-AF2A-7B619103580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EEC7E4-8111-48DA-9097-F9FF82620163}"/>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8" name="Footer Placeholder 7">
            <a:extLst>
              <a:ext uri="{FF2B5EF4-FFF2-40B4-BE49-F238E27FC236}">
                <a16:creationId xmlns:a16="http://schemas.microsoft.com/office/drawing/2014/main" id="{38C87188-7A6E-4AE4-A347-C52C16E6E50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3B0B0EB-9D69-4899-96A8-73583172272E}"/>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3760544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5DE7-7FB0-46DB-9405-63B0634B36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D1D54A-8BFE-4A66-8C01-C3A0E8D85649}"/>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4" name="Footer Placeholder 3">
            <a:extLst>
              <a:ext uri="{FF2B5EF4-FFF2-40B4-BE49-F238E27FC236}">
                <a16:creationId xmlns:a16="http://schemas.microsoft.com/office/drawing/2014/main" id="{CF89A05A-BA7F-4E56-A9F9-0DD742EB6F5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4DD9B10-2680-4BF9-B3DE-581043C487F3}"/>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83424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994D4-AB6C-4CAB-A899-D8F8607D9CB8}"/>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3" name="Footer Placeholder 2">
            <a:extLst>
              <a:ext uri="{FF2B5EF4-FFF2-40B4-BE49-F238E27FC236}">
                <a16:creationId xmlns:a16="http://schemas.microsoft.com/office/drawing/2014/main" id="{8A4BA159-9074-4ECF-8A91-5B3378A0285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EF425A4-00FD-496D-843E-6768B4BF3403}"/>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4275634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6C9D-D52C-4D5E-BCB4-DEB2F57CCDA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C50D34-CCC7-4F29-802F-262714A2745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1E0F2B-9C6E-4C20-8966-6DFDA4751D0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0B045-964C-4063-BBFA-6B83C7E73E68}"/>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6" name="Footer Placeholder 5">
            <a:extLst>
              <a:ext uri="{FF2B5EF4-FFF2-40B4-BE49-F238E27FC236}">
                <a16:creationId xmlns:a16="http://schemas.microsoft.com/office/drawing/2014/main" id="{DDA9FE1F-97B5-4CB3-98FA-126A5398AB8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24BBF1B-9535-4ADC-9034-24B5DE021C59}"/>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2260881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10C8-ACFA-4B66-BA88-C02835BB9CF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618768-BA3C-4C85-A881-C2D742D3763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691BA98-947C-4F30-81FA-E75089E7463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536A2-429C-4E79-B977-267EAD08B344}"/>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6" name="Footer Placeholder 5">
            <a:extLst>
              <a:ext uri="{FF2B5EF4-FFF2-40B4-BE49-F238E27FC236}">
                <a16:creationId xmlns:a16="http://schemas.microsoft.com/office/drawing/2014/main" id="{D9F8B88E-AC5B-4457-B246-5D80D0F9EE5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7DEDF89-B6B4-461A-A5B2-7AEA5C98681B}"/>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4146842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BE90-E10F-453C-A574-3138DD5A58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A689D1-5BAE-4CA1-805C-240740ACE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B1ADD-A7F9-4415-BC8A-C2DB995BD5F9}"/>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5" name="Footer Placeholder 4">
            <a:extLst>
              <a:ext uri="{FF2B5EF4-FFF2-40B4-BE49-F238E27FC236}">
                <a16:creationId xmlns:a16="http://schemas.microsoft.com/office/drawing/2014/main" id="{2B994382-1FE3-4611-98AB-36B4561457C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ACFCA8-8C69-4A1C-8ED2-B872F589313F}"/>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3727329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AC67C-C8CF-40D1-8156-8B9F9BBD133E}"/>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AD5E88-ADF8-493E-91B1-184CC4D84D8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F852B4-90C0-4ACD-B3E3-49FE0C235D1E}"/>
              </a:ext>
            </a:extLst>
          </p:cNvPr>
          <p:cNvSpPr>
            <a:spLocks noGrp="1"/>
          </p:cNvSpPr>
          <p:nvPr>
            <p:ph type="dt" sz="half" idx="10"/>
          </p:nvPr>
        </p:nvSpPr>
        <p:spPr/>
        <p:txBody>
          <a:bodyPr/>
          <a:lstStyle/>
          <a:p>
            <a:fld id="{5946B71F-C445-4550-BC73-994E346A1C33}" type="datetimeFigureOut">
              <a:rPr lang="en-GB" smtClean="0"/>
              <a:t>18/11/2024</a:t>
            </a:fld>
            <a:endParaRPr lang="en-GB" dirty="0"/>
          </a:p>
        </p:txBody>
      </p:sp>
      <p:sp>
        <p:nvSpPr>
          <p:cNvPr id="5" name="Footer Placeholder 4">
            <a:extLst>
              <a:ext uri="{FF2B5EF4-FFF2-40B4-BE49-F238E27FC236}">
                <a16:creationId xmlns:a16="http://schemas.microsoft.com/office/drawing/2014/main" id="{DDE3609A-6240-463F-A7C1-3B71C27DBA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DE0658-84C6-4AC3-83AC-5FC9D58D7FD4}"/>
              </a:ext>
            </a:extLst>
          </p:cNvPr>
          <p:cNvSpPr>
            <a:spLocks noGrp="1"/>
          </p:cNvSpPr>
          <p:nvPr>
            <p:ph type="sldNum" sz="quarter" idx="12"/>
          </p:nvPr>
        </p:nvSpPr>
        <p:spPr/>
        <p:txBody>
          <a:bodyPr/>
          <a:lstStyle/>
          <a:p>
            <a:fld id="{E05CC1B7-8AD3-4D86-AEC8-A4A3278C65F8}" type="slidenum">
              <a:rPr lang="en-GB" smtClean="0"/>
              <a:t>‹#›</a:t>
            </a:fld>
            <a:endParaRPr lang="en-GB" dirty="0"/>
          </a:p>
        </p:txBody>
      </p:sp>
    </p:spTree>
    <p:extLst>
      <p:ext uri="{BB962C8B-B14F-4D97-AF65-F5344CB8AC3E}">
        <p14:creationId xmlns:p14="http://schemas.microsoft.com/office/powerpoint/2010/main" val="3655539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24373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36594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051886" y="1680830"/>
            <a:ext cx="3628402" cy="334721"/>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5702966" y="458789"/>
            <a:ext cx="3111456" cy="563896"/>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a:t>Insert School </a:t>
            </a:r>
          </a:p>
          <a:p>
            <a:r>
              <a:rPr lang="en-US" dirty="0"/>
              <a:t>name here</a:t>
            </a:r>
          </a:p>
        </p:txBody>
      </p:sp>
    </p:spTree>
    <p:extLst>
      <p:ext uri="{BB962C8B-B14F-4D97-AF65-F5344CB8AC3E}">
        <p14:creationId xmlns:p14="http://schemas.microsoft.com/office/powerpoint/2010/main" val="4121304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0166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426391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741593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492312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51184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D14A-D5E8-C4B1-B33A-9273AE75ADA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5DBFEDE-64AD-0D41-FEAD-31C482CA6A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C3018F-7E6A-4998-AFA6-3EFFBEE0A996}"/>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5" name="Footer Placeholder 4">
            <a:extLst>
              <a:ext uri="{FF2B5EF4-FFF2-40B4-BE49-F238E27FC236}">
                <a16:creationId xmlns:a16="http://schemas.microsoft.com/office/drawing/2014/main" id="{1A812DE3-C053-D62C-01CF-96E9D73FF6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AD5D00-F6EF-40C2-82AB-DB91320B4133}"/>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1524341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6AB2-DA95-0F5A-AE5A-C5F626F019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27EBD-80BF-B5A2-96B7-AEF53D283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BD332B-A671-2FEC-91DE-846732C36AA2}"/>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5" name="Footer Placeholder 4">
            <a:extLst>
              <a:ext uri="{FF2B5EF4-FFF2-40B4-BE49-F238E27FC236}">
                <a16:creationId xmlns:a16="http://schemas.microsoft.com/office/drawing/2014/main" id="{FD465578-661E-6CA1-0D6F-1EA73D9B11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A39ABC-2F83-652C-E437-3B6F40AA4786}"/>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2462755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C95B-AE8F-2A1C-2058-89820C87EEB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936C51-9ECB-1A42-886F-470A4D7BEA6D}"/>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18683-3125-7F00-CEB6-E122FC13E2F3}"/>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5" name="Footer Placeholder 4">
            <a:extLst>
              <a:ext uri="{FF2B5EF4-FFF2-40B4-BE49-F238E27FC236}">
                <a16:creationId xmlns:a16="http://schemas.microsoft.com/office/drawing/2014/main" id="{C41D85C4-8F2E-E3B0-F64A-B313D09A24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B940FA-EFE0-254B-7569-07160FB86E98}"/>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2003481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C0FB-A1FA-4A79-EA1A-4AC47663B9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FD1272-3EBC-7E7D-1506-90950D16FCD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61915A-2B26-C8A4-90F4-A2EB30F0F25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76CF59-D636-0528-55F7-54F4DE893463}"/>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6" name="Footer Placeholder 5">
            <a:extLst>
              <a:ext uri="{FF2B5EF4-FFF2-40B4-BE49-F238E27FC236}">
                <a16:creationId xmlns:a16="http://schemas.microsoft.com/office/drawing/2014/main" id="{A2CCDF5B-BE5E-0EA6-C9AC-E88DC35DA4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79C2CD-9E6D-A880-90B1-262732703A26}"/>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1637600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C156-02BA-09B6-0B61-8476512E8914}"/>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3A0D65-3729-3B28-2FF6-562F10AC843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E3B1B-C81F-D290-143C-58829AA4CF5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4050DA-4224-58D0-D492-F84A0CC24E9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6E329-4185-2FC0-DDA8-D92B6E454BB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80ABD1-2F4D-5DC6-E115-66765C414E98}"/>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8" name="Footer Placeholder 7">
            <a:extLst>
              <a:ext uri="{FF2B5EF4-FFF2-40B4-BE49-F238E27FC236}">
                <a16:creationId xmlns:a16="http://schemas.microsoft.com/office/drawing/2014/main" id="{2BD78D8F-4D00-F9C9-6CD5-F94F3E50D8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11A35C-A730-8D9B-7B82-9BA2DE5F9225}"/>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2285594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DFB1-E393-ACD7-CAE4-EED1D50D54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4BCB49-8E38-B6EF-1A4C-DF522B23E522}"/>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4" name="Footer Placeholder 3">
            <a:extLst>
              <a:ext uri="{FF2B5EF4-FFF2-40B4-BE49-F238E27FC236}">
                <a16:creationId xmlns:a16="http://schemas.microsoft.com/office/drawing/2014/main" id="{3D837541-3666-4788-7098-6FEAFCFEC1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18942-04BA-A564-5469-434FE3CC90C2}"/>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804972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6AFEF-CAA1-E228-2DA2-353D6D12F28C}"/>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3" name="Footer Placeholder 2">
            <a:extLst>
              <a:ext uri="{FF2B5EF4-FFF2-40B4-BE49-F238E27FC236}">
                <a16:creationId xmlns:a16="http://schemas.microsoft.com/office/drawing/2014/main" id="{BF6CBD2E-CB95-BB1F-9CA1-579BF66EFE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58EB73-E0B8-D846-2ED0-B4191855C5D5}"/>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346045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7E0E-8663-E4D9-66D2-4D48B5885CA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F3AD83-609F-2A56-5184-96BCA7A6E19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6D69C8-FF4E-79F5-F0D8-2FA4A44047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B846E4F-8879-4D46-83A4-893110F8016D}"/>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6" name="Footer Placeholder 5">
            <a:extLst>
              <a:ext uri="{FF2B5EF4-FFF2-40B4-BE49-F238E27FC236}">
                <a16:creationId xmlns:a16="http://schemas.microsoft.com/office/drawing/2014/main" id="{CFED1664-B790-992F-2A05-D4323F3201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4E7EDE-B507-EE5D-9A37-4A1C0A6B654B}"/>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2915413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0494-C82F-1986-3C93-62569663C9F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A3FCB4-A97D-9F3B-2FEE-89215C8F1DD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9B81F4A-A678-AD62-E7D8-C88625B431C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2A3AE2-F9AC-8417-7673-E21E7FE5BD53}"/>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6" name="Footer Placeholder 5">
            <a:extLst>
              <a:ext uri="{FF2B5EF4-FFF2-40B4-BE49-F238E27FC236}">
                <a16:creationId xmlns:a16="http://schemas.microsoft.com/office/drawing/2014/main" id="{0E042A9F-24B1-E715-F777-0EECA2B54F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77F1B0-648B-20AE-1107-3788D92708E7}"/>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2665018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B4FA-EBDB-240D-BDB2-384435A78F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577F24-B045-1866-9BEC-4AFF97D37D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7E1E7-1024-479C-4F52-D341ADC8E18E}"/>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5" name="Footer Placeholder 4">
            <a:extLst>
              <a:ext uri="{FF2B5EF4-FFF2-40B4-BE49-F238E27FC236}">
                <a16:creationId xmlns:a16="http://schemas.microsoft.com/office/drawing/2014/main" id="{77CCCDCF-EC77-E5B6-2DFC-5AB0F922A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E42775-F2BB-0B54-55D3-D68B9926FD0C}"/>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2466551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56F64-9655-2E97-3480-4C9D2FE1E64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7A6817-73C5-2287-ED96-4EBCE56D450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7C40B-1F90-3695-79DF-5B494FF9DAE8}"/>
              </a:ext>
            </a:extLst>
          </p:cNvPr>
          <p:cNvSpPr>
            <a:spLocks noGrp="1"/>
          </p:cNvSpPr>
          <p:nvPr>
            <p:ph type="dt" sz="half" idx="10"/>
          </p:nvPr>
        </p:nvSpPr>
        <p:spPr/>
        <p:txBody>
          <a:bodyPr/>
          <a:lstStyle/>
          <a:p>
            <a:fld id="{F214F37E-468C-42D5-857F-27FB7CFE01B5}" type="datetimeFigureOut">
              <a:rPr lang="en-GB" smtClean="0"/>
              <a:t>18/11/2024</a:t>
            </a:fld>
            <a:endParaRPr lang="en-GB"/>
          </a:p>
        </p:txBody>
      </p:sp>
      <p:sp>
        <p:nvSpPr>
          <p:cNvPr id="5" name="Footer Placeholder 4">
            <a:extLst>
              <a:ext uri="{FF2B5EF4-FFF2-40B4-BE49-F238E27FC236}">
                <a16:creationId xmlns:a16="http://schemas.microsoft.com/office/drawing/2014/main" id="{30174C87-F418-ED39-AF08-9F9F15C68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32224D-3FC1-ED0C-B68A-6981355D2B53}"/>
              </a:ext>
            </a:extLst>
          </p:cNvPr>
          <p:cNvSpPr>
            <a:spLocks noGrp="1"/>
          </p:cNvSpPr>
          <p:nvPr>
            <p:ph type="sldNum" sz="quarter" idx="12"/>
          </p:nvPr>
        </p:nvSpPr>
        <p:spPr/>
        <p:txBody>
          <a:bodyPr/>
          <a:lstStyle/>
          <a:p>
            <a:fld id="{1228DB50-BF39-4364-98C6-1B89A2AD845C}" type="slidenum">
              <a:rPr lang="en-GB" smtClean="0"/>
              <a:t>‹#›</a:t>
            </a:fld>
            <a:endParaRPr lang="en-GB"/>
          </a:p>
        </p:txBody>
      </p:sp>
    </p:spTree>
    <p:extLst>
      <p:ext uri="{BB962C8B-B14F-4D97-AF65-F5344CB8AC3E}">
        <p14:creationId xmlns:p14="http://schemas.microsoft.com/office/powerpoint/2010/main" val="564887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24373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36594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051886" y="1680830"/>
            <a:ext cx="3628402" cy="334721"/>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5702966" y="458789"/>
            <a:ext cx="3111456" cy="563896"/>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a:t>Insert School </a:t>
            </a:r>
          </a:p>
          <a:p>
            <a:r>
              <a:rPr lang="en-US" dirty="0"/>
              <a:t>name here</a:t>
            </a:r>
          </a:p>
        </p:txBody>
      </p:sp>
    </p:spTree>
    <p:extLst>
      <p:ext uri="{BB962C8B-B14F-4D97-AF65-F5344CB8AC3E}">
        <p14:creationId xmlns:p14="http://schemas.microsoft.com/office/powerpoint/2010/main" val="2039250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560190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66931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1D3F9-65FD-49A6-AA0B-E7C74E8AAD9A}"/>
              </a:ext>
            </a:extLst>
          </p:cNvPr>
          <p:cNvSpPr/>
          <p:nvPr userDrawn="1"/>
        </p:nvSpPr>
        <p:spPr>
          <a:xfrm>
            <a:off x="10188" y="4469587"/>
            <a:ext cx="9144000" cy="673913"/>
          </a:xfrm>
          <a:prstGeom prst="rect">
            <a:avLst/>
          </a:prstGeom>
          <a:gradFill>
            <a:gsLst>
              <a:gs pos="0">
                <a:srgbClr val="1C3D74"/>
              </a:gs>
              <a:gs pos="50000">
                <a:srgbClr val="8D378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5">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37B903A-F407-4E66-81D1-1411B4A219A8}"/>
              </a:ext>
            </a:extLst>
          </p:cNvPr>
          <p:cNvPicPr>
            <a:picLocks noChangeAspect="1"/>
          </p:cNvPicPr>
          <p:nvPr userDrawn="1"/>
        </p:nvPicPr>
        <p:blipFill>
          <a:blip r:embed="rId26"/>
          <a:stretch>
            <a:fillRect/>
          </a:stretch>
        </p:blipFill>
        <p:spPr>
          <a:xfrm>
            <a:off x="6062812" y="4694920"/>
            <a:ext cx="2490540" cy="229752"/>
          </a:xfrm>
          <a:prstGeom prst="rect">
            <a:avLst/>
          </a:prstGeom>
        </p:spPr>
      </p:pic>
      <p:sp>
        <p:nvSpPr>
          <p:cNvPr id="9" name="Content Placeholder 2">
            <a:extLst>
              <a:ext uri="{FF2B5EF4-FFF2-40B4-BE49-F238E27FC236}">
                <a16:creationId xmlns:a16="http://schemas.microsoft.com/office/drawing/2014/main" id="{D62B76A7-7179-4A91-AA9E-970D6FA45E62}"/>
              </a:ext>
            </a:extLst>
          </p:cNvPr>
          <p:cNvSpPr txBox="1">
            <a:spLocks/>
          </p:cNvSpPr>
          <p:nvPr userDrawn="1"/>
        </p:nvSpPr>
        <p:spPr>
          <a:xfrm>
            <a:off x="2315776" y="2836473"/>
            <a:ext cx="4512447" cy="1456609"/>
          </a:xfrm>
          <a:prstGeom prst="rect">
            <a:avLst/>
          </a:prstGeom>
        </p:spPr>
        <p:txBody>
          <a:bodyPr/>
          <a:lstStyle>
            <a:lvl1pPr marL="0" indent="0" algn="r" defTabSz="914400" rtl="0" eaLnBrk="1" latinLnBrk="0" hangingPunct="1">
              <a:lnSpc>
                <a:spcPct val="100000"/>
              </a:lnSpc>
              <a:spcBef>
                <a:spcPts val="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School of English </a:t>
            </a:r>
          </a:p>
          <a:p>
            <a:r>
              <a:rPr lang="en-US" dirty="0"/>
              <a:t>and Drama</a:t>
            </a:r>
          </a:p>
        </p:txBody>
      </p:sp>
      <p:sp>
        <p:nvSpPr>
          <p:cNvPr id="17" name="Footer Placeholder 4">
            <a:extLst>
              <a:ext uri="{FF2B5EF4-FFF2-40B4-BE49-F238E27FC236}">
                <a16:creationId xmlns:a16="http://schemas.microsoft.com/office/drawing/2014/main" id="{AA5C0C06-AD89-4D25-91E5-1356D874D3AC}"/>
              </a:ext>
            </a:extLst>
          </p:cNvPr>
          <p:cNvSpPr>
            <a:spLocks noGrp="1"/>
          </p:cNvSpPr>
          <p:nvPr>
            <p:ph type="ftr" sz="quarter" idx="3"/>
          </p:nvPr>
        </p:nvSpPr>
        <p:spPr>
          <a:xfrm>
            <a:off x="2520139" y="4676823"/>
            <a:ext cx="3086100" cy="274637"/>
          </a:xfrm>
          <a:prstGeom prst="rect">
            <a:avLst/>
          </a:prstGeom>
        </p:spPr>
        <p:txBody>
          <a:bodyPr vert="horz" lIns="91440" tIns="45720" rIns="91440" bIns="45720" rtlCol="0" anchor="ctr"/>
          <a:lstStyle>
            <a:lvl1pPr algn="ctr">
              <a:defRPr sz="1400" b="1">
                <a:solidFill>
                  <a:schemeClr val="bg1"/>
                </a:solidFill>
                <a:latin typeface="Arial" panose="020B0604020202020204" pitchFamily="34" charset="0"/>
                <a:cs typeface="Arial" panose="020B0604020202020204" pitchFamily="34" charset="0"/>
              </a:defRPr>
            </a:lvl1pPr>
          </a:lstStyle>
          <a:p>
            <a:r>
              <a:rPr lang="en-GB" dirty="0"/>
              <a:t>Insert School name here</a:t>
            </a: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98" r:id="rId18"/>
    <p:sldLayoutId id="2147483899" r:id="rId19"/>
    <p:sldLayoutId id="2147483905" r:id="rId20"/>
    <p:sldLayoutId id="2147483901" r:id="rId21"/>
    <p:sldLayoutId id="2147483902" r:id="rId22"/>
    <p:sldLayoutId id="214748390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BC66D-BE54-4920-9914-BD36CA85F6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D618FDC-784E-4C98-AA5C-9ECF79CEA37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6AE0225-1097-4F02-9BD3-9B761C516F9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5946B71F-C445-4550-BC73-994E346A1C33}" type="datetimeFigureOut">
              <a:rPr lang="en-GB" smtClean="0"/>
              <a:pPr/>
              <a:t>18/11/2024</a:t>
            </a:fld>
            <a:endParaRPr lang="en-GB" dirty="0"/>
          </a:p>
        </p:txBody>
      </p:sp>
      <p:sp>
        <p:nvSpPr>
          <p:cNvPr id="5" name="Footer Placeholder 4">
            <a:extLst>
              <a:ext uri="{FF2B5EF4-FFF2-40B4-BE49-F238E27FC236}">
                <a16:creationId xmlns:a16="http://schemas.microsoft.com/office/drawing/2014/main" id="{55953A7A-E74E-4E87-BE9D-45DB6FF9EBF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A9667C0-0302-4CCC-A683-58E9DAF2658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E05CC1B7-8AD3-4D86-AEC8-A4A3278C65F8}" type="slidenum">
              <a:rPr lang="en-GB" smtClean="0"/>
              <a:pPr/>
              <a:t>‹#›</a:t>
            </a:fld>
            <a:endParaRPr lang="en-GB" dirty="0"/>
          </a:p>
        </p:txBody>
      </p:sp>
    </p:spTree>
    <p:extLst>
      <p:ext uri="{BB962C8B-B14F-4D97-AF65-F5344CB8AC3E}">
        <p14:creationId xmlns:p14="http://schemas.microsoft.com/office/powerpoint/2010/main" val="381001934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 id="2147483906" r:id="rId3"/>
    <p:sldLayoutId id="2147483907" r:id="rId4"/>
    <p:sldLayoutId id="2147483908" r:id="rId5"/>
    <p:sldLayoutId id="2147483909" r:id="rId6"/>
    <p:sldLayoutId id="2147483910" r:id="rId7"/>
    <p:sldLayoutId id="214748391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7AD17-0F4F-1A69-FE8B-6017985F2B3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3BB9FE-277E-914D-2CE1-8CB61416BEF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75B18-2BB4-5092-2FA9-17DD2123CB9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F214F37E-468C-42D5-857F-27FB7CFE01B5}" type="datetimeFigureOut">
              <a:rPr lang="en-GB" smtClean="0"/>
              <a:t>18/11/2024</a:t>
            </a:fld>
            <a:endParaRPr lang="en-GB"/>
          </a:p>
        </p:txBody>
      </p:sp>
      <p:sp>
        <p:nvSpPr>
          <p:cNvPr id="5" name="Footer Placeholder 4">
            <a:extLst>
              <a:ext uri="{FF2B5EF4-FFF2-40B4-BE49-F238E27FC236}">
                <a16:creationId xmlns:a16="http://schemas.microsoft.com/office/drawing/2014/main" id="{4DFB4630-CE81-0F7D-B538-0DF84B0BF2C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GB"/>
              <a:t>Insert School name here</a:t>
            </a:r>
            <a:endParaRPr lang="en-GB" dirty="0"/>
          </a:p>
        </p:txBody>
      </p:sp>
      <p:sp>
        <p:nvSpPr>
          <p:cNvPr id="6" name="Slide Number Placeholder 5">
            <a:extLst>
              <a:ext uri="{FF2B5EF4-FFF2-40B4-BE49-F238E27FC236}">
                <a16:creationId xmlns:a16="http://schemas.microsoft.com/office/drawing/2014/main" id="{2C118051-9FE7-8E6B-F48A-F9365D45402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1228DB50-BF39-4364-98C6-1B89A2AD845C}" type="slidenum">
              <a:rPr lang="en-GB" smtClean="0"/>
              <a:t>‹#›</a:t>
            </a:fld>
            <a:endParaRPr lang="en-GB"/>
          </a:p>
        </p:txBody>
      </p:sp>
    </p:spTree>
    <p:extLst>
      <p:ext uri="{BB962C8B-B14F-4D97-AF65-F5344CB8AC3E}">
        <p14:creationId xmlns:p14="http://schemas.microsoft.com/office/powerpoint/2010/main" val="29571323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hyperlink" Target="https://www.linkedin.com/in/roykiruri/"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svg"/><Relationship Id="rId1" Type="http://schemas.openxmlformats.org/officeDocument/2006/relationships/slideLayout" Target="../slideLayouts/slideLayout49.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svg"/><Relationship Id="rId31" Type="http://schemas.openxmlformats.org/officeDocument/2006/relationships/image" Target="../media/image55.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svg"/><Relationship Id="rId30"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hyperlink" Target="https://elearning.qmul.ac.uk/learning-applications/linkedin-learning/" TargetMode="External"/><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hyperlink" Target="https://www.qmul.networ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hyperlink" Target="https://careers.asha.org/on-the-job/building-your-professional-brand/#:~:text=Professional%20branding%20is%20the%20process,values%E2%80%94in%20person%20and%20online." TargetMode="Externa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hyperlink" Target="https://www.linkedin.com/advice/3/how-do-you-build-professional-brand-communication-advice" TargetMode="Externa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40C466D-AFD2-4612-98EB-B28E84FC16E1}"/>
              </a:ext>
            </a:extLst>
          </p:cNvPr>
          <p:cNvSpPr>
            <a:spLocks noGrp="1"/>
          </p:cNvSpPr>
          <p:nvPr>
            <p:ph sz="quarter" idx="10"/>
          </p:nvPr>
        </p:nvSpPr>
        <p:spPr/>
        <p:txBody>
          <a:bodyPr>
            <a:normAutofit lnSpcReduction="10000"/>
          </a:bodyPr>
          <a:lstStyle/>
          <a:p>
            <a:pPr>
              <a:spcBef>
                <a:spcPts val="0"/>
              </a:spcBef>
              <a:defRPr/>
            </a:pPr>
            <a:r>
              <a:rPr lang="en-GB" b="1" i="0" dirty="0">
                <a:solidFill>
                  <a:srgbClr val="FFFFFF"/>
                </a:solidFill>
                <a:effectLst/>
                <a:latin typeface="Poppins" panose="00000500000000000000" pitchFamily="2" charset="0"/>
              </a:rPr>
              <a:t>Building your LinkedIn profile and Networking</a:t>
            </a:r>
          </a:p>
        </p:txBody>
      </p:sp>
      <p:sp>
        <p:nvSpPr>
          <p:cNvPr id="11" name="Content Placeholder 6">
            <a:extLst>
              <a:ext uri="{FF2B5EF4-FFF2-40B4-BE49-F238E27FC236}">
                <a16:creationId xmlns:a16="http://schemas.microsoft.com/office/drawing/2014/main" id="{2B3EFF6F-2781-4F5D-97C6-E4322216ADDC}"/>
              </a:ext>
            </a:extLst>
          </p:cNvPr>
          <p:cNvSpPr>
            <a:spLocks noGrp="1"/>
          </p:cNvSpPr>
          <p:nvPr>
            <p:ph sz="quarter" idx="11"/>
          </p:nvPr>
        </p:nvSpPr>
        <p:spPr>
          <a:xfrm>
            <a:off x="943599" y="3874183"/>
            <a:ext cx="7870825" cy="1171575"/>
          </a:xfrm>
        </p:spPr>
        <p:txBody>
          <a:bodyPr lIns="91440" tIns="45720" rIns="91440" bIns="45720" anchor="t"/>
          <a:lstStyle/>
          <a:p>
            <a:r>
              <a:rPr lang="en-GB" dirty="0">
                <a:latin typeface="Arial"/>
                <a:cs typeface="Arial"/>
              </a:rPr>
              <a:t>Sera Singh, Careers Consultant </a:t>
            </a:r>
            <a:endParaRPr lang="en-US"/>
          </a:p>
        </p:txBody>
      </p:sp>
    </p:spTree>
    <p:extLst>
      <p:ext uri="{BB962C8B-B14F-4D97-AF65-F5344CB8AC3E}">
        <p14:creationId xmlns:p14="http://schemas.microsoft.com/office/powerpoint/2010/main" val="333129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TextBox 17"/>
          <p:cNvSpPr txBox="1">
            <a:spLocks noChangeArrowheads="1"/>
          </p:cNvSpPr>
          <p:nvPr/>
        </p:nvSpPr>
        <p:spPr bwMode="auto">
          <a:xfrm flipH="1">
            <a:off x="4797030" y="2659144"/>
            <a:ext cx="26908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BBE0E3"/>
              </a:buClr>
            </a:pPr>
            <a:r>
              <a:rPr lang="en-US" altLang="en-US" sz="2025" dirty="0">
                <a:solidFill>
                  <a:srgbClr val="FF9900"/>
                </a:solidFill>
                <a:latin typeface="AvenirNext LT Pro Regular"/>
                <a:ea typeface="AvenirNext LT Pro Regular"/>
                <a:cs typeface="AvenirNext LT Pro Regular"/>
              </a:rPr>
              <a:t>4</a:t>
            </a:r>
          </a:p>
        </p:txBody>
      </p:sp>
      <p:sp>
        <p:nvSpPr>
          <p:cNvPr id="19" name="Oval 18"/>
          <p:cNvSpPr/>
          <p:nvPr/>
        </p:nvSpPr>
        <p:spPr>
          <a:xfrm>
            <a:off x="4626052" y="2598436"/>
            <a:ext cx="452438" cy="458391"/>
          </a:xfrm>
          <a:prstGeom prst="ellipse">
            <a:avLst/>
          </a:prstGeom>
          <a:noFill/>
          <a:ln w="63500" cmpd="sng">
            <a:solidFill>
              <a:srgbClr val="FF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1013" dirty="0">
              <a:solidFill>
                <a:srgbClr val="FFFFFF"/>
              </a:solidFill>
            </a:endParaRPr>
          </a:p>
        </p:txBody>
      </p:sp>
      <p:sp>
        <p:nvSpPr>
          <p:cNvPr id="51211" name="Rectangle 19"/>
          <p:cNvSpPr>
            <a:spLocks noChangeArrowheads="1"/>
          </p:cNvSpPr>
          <p:nvPr/>
        </p:nvSpPr>
        <p:spPr bwMode="auto">
          <a:xfrm>
            <a:off x="4543425" y="3142887"/>
            <a:ext cx="45386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800" dirty="0">
                <a:solidFill>
                  <a:srgbClr val="1C3D74"/>
                </a:solidFill>
                <a:latin typeface="Arial" panose="020B0604020202020204" pitchFamily="34" charset="0"/>
                <a:ea typeface="Source Sans Pro" panose="020B0503030403020204" pitchFamily="34" charset="0"/>
                <a:cs typeface="Arial" panose="020B0604020202020204" pitchFamily="34" charset="0"/>
              </a:rPr>
              <a:t>Add work experience and education</a:t>
            </a:r>
          </a:p>
          <a:p>
            <a:pPr eaLnBrk="1" hangingPunct="1"/>
            <a:r>
              <a:rPr lang="en-US" altLang="en-US" sz="1800" dirty="0">
                <a:solidFill>
                  <a:srgbClr val="1C3D74"/>
                </a:solidFill>
                <a:latin typeface="Arial" panose="020B0604020202020204" pitchFamily="34" charset="0"/>
                <a:ea typeface="Source Sans Pro" panose="020B0503030403020204" pitchFamily="34" charset="0"/>
                <a:cs typeface="Arial" panose="020B0604020202020204" pitchFamily="34" charset="0"/>
              </a:rPr>
              <a:t>(most recent first) and link to relevant skills</a:t>
            </a:r>
            <a:endParaRPr lang="en-GB" altLang="en-US" sz="1800" dirty="0">
              <a:solidFill>
                <a:srgbClr val="1C3D74"/>
              </a:solidFill>
              <a:latin typeface="Arial" panose="020B0604020202020204" pitchFamily="34" charset="0"/>
              <a:ea typeface="Source Sans Pro" panose="020B0503030403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9EEDBBC-F761-721A-952C-CAAF0557ECF1}"/>
              </a:ext>
            </a:extLst>
          </p:cNvPr>
          <p:cNvPicPr>
            <a:picLocks noChangeAspect="1"/>
          </p:cNvPicPr>
          <p:nvPr/>
        </p:nvPicPr>
        <p:blipFill rotWithShape="1">
          <a:blip r:embed="rId3"/>
          <a:srcRect l="12954" t="24647" r="35834" b="5320"/>
          <a:stretch/>
        </p:blipFill>
        <p:spPr>
          <a:xfrm>
            <a:off x="61877" y="397019"/>
            <a:ext cx="4409857" cy="3392199"/>
          </a:xfrm>
          <a:prstGeom prst="rect">
            <a:avLst/>
          </a:prstGeom>
        </p:spPr>
      </p:pic>
      <p:pic>
        <p:nvPicPr>
          <p:cNvPr id="5" name="Picture 4">
            <a:extLst>
              <a:ext uri="{FF2B5EF4-FFF2-40B4-BE49-F238E27FC236}">
                <a16:creationId xmlns:a16="http://schemas.microsoft.com/office/drawing/2014/main" id="{EDE550C9-8FE6-E74B-10B6-F18E7977231F}"/>
              </a:ext>
            </a:extLst>
          </p:cNvPr>
          <p:cNvPicPr>
            <a:picLocks noChangeAspect="1"/>
          </p:cNvPicPr>
          <p:nvPr/>
        </p:nvPicPr>
        <p:blipFill rotWithShape="1">
          <a:blip r:embed="rId4"/>
          <a:srcRect l="13636" t="21818" r="34697" b="40050"/>
          <a:stretch/>
        </p:blipFill>
        <p:spPr>
          <a:xfrm>
            <a:off x="4674872" y="211409"/>
            <a:ext cx="4309801" cy="1789203"/>
          </a:xfrm>
          <a:prstGeom prst="rect">
            <a:avLst/>
          </a:prstGeom>
        </p:spPr>
      </p:pic>
      <p:sp>
        <p:nvSpPr>
          <p:cNvPr id="7" name="TextBox 6">
            <a:extLst>
              <a:ext uri="{FF2B5EF4-FFF2-40B4-BE49-F238E27FC236}">
                <a16:creationId xmlns:a16="http://schemas.microsoft.com/office/drawing/2014/main" id="{51E26323-12CF-EBC9-5F80-49B61A81E3EE}"/>
              </a:ext>
            </a:extLst>
          </p:cNvPr>
          <p:cNvSpPr txBox="1"/>
          <p:nvPr/>
        </p:nvSpPr>
        <p:spPr>
          <a:xfrm>
            <a:off x="4674872" y="2060216"/>
            <a:ext cx="3039341" cy="300082"/>
          </a:xfrm>
          <a:prstGeom prst="rect">
            <a:avLst/>
          </a:prstGeom>
          <a:noFill/>
        </p:spPr>
        <p:txBody>
          <a:bodyPr wrap="square">
            <a:spAutoFit/>
          </a:bodyPr>
          <a:lstStyle/>
          <a:p>
            <a:r>
              <a:rPr lang="en-GB" dirty="0">
                <a:hlinkClick r:id="rId5"/>
              </a:rPr>
              <a:t>https://www.linkedin.com/in/roykiruri/</a:t>
            </a:r>
            <a:endParaRPr lang="en-GB" dirty="0"/>
          </a:p>
        </p:txBody>
      </p:sp>
    </p:spTree>
    <p:extLst>
      <p:ext uri="{BB962C8B-B14F-4D97-AF65-F5344CB8AC3E}">
        <p14:creationId xmlns:p14="http://schemas.microsoft.com/office/powerpoint/2010/main" val="418953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11"/>
          <p:cNvGrpSpPr>
            <a:grpSpLocks/>
          </p:cNvGrpSpPr>
          <p:nvPr/>
        </p:nvGrpSpPr>
        <p:grpSpPr bwMode="auto">
          <a:xfrm>
            <a:off x="267873" y="3108060"/>
            <a:ext cx="396479" cy="415528"/>
            <a:chOff x="12445820" y="2681111"/>
            <a:chExt cx="1947333" cy="1947333"/>
          </a:xfrm>
        </p:grpSpPr>
        <p:sp>
          <p:nvSpPr>
            <p:cNvPr id="13" name="Oval 12"/>
            <p:cNvSpPr/>
            <p:nvPr/>
          </p:nvSpPr>
          <p:spPr>
            <a:xfrm>
              <a:off x="12445820" y="2681111"/>
              <a:ext cx="1947333" cy="1947333"/>
            </a:xfrm>
            <a:prstGeom prst="ellipse">
              <a:avLst/>
            </a:prstGeom>
            <a:noFill/>
            <a:ln w="635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1013" dirty="0">
                <a:solidFill>
                  <a:srgbClr val="FFFFFF"/>
                </a:solidFill>
              </a:endParaRPr>
            </a:p>
          </p:txBody>
        </p:sp>
        <p:sp>
          <p:nvSpPr>
            <p:cNvPr id="55308" name="TextBox 13"/>
            <p:cNvSpPr txBox="1">
              <a:spLocks noChangeArrowheads="1"/>
            </p:cNvSpPr>
            <p:nvPr/>
          </p:nvSpPr>
          <p:spPr bwMode="auto">
            <a:xfrm>
              <a:off x="13087521" y="2896587"/>
              <a:ext cx="507994" cy="146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BBE0E3"/>
                </a:buClr>
              </a:pPr>
              <a:r>
                <a:rPr lang="en-US" altLang="en-US" sz="2025" dirty="0">
                  <a:solidFill>
                    <a:srgbClr val="2D2D8A"/>
                  </a:solidFill>
                  <a:latin typeface="AvenirNext LT Pro Regular"/>
                  <a:ea typeface="AvenirNext LT Pro Regular"/>
                  <a:cs typeface="AvenirNext LT Pro Regular"/>
                </a:rPr>
                <a:t>5</a:t>
              </a:r>
            </a:p>
          </p:txBody>
        </p:sp>
      </p:grpSp>
      <p:sp>
        <p:nvSpPr>
          <p:cNvPr id="55300" name="Rectangle 2"/>
          <p:cNvSpPr>
            <a:spLocks noChangeArrowheads="1"/>
          </p:cNvSpPr>
          <p:nvPr/>
        </p:nvSpPr>
        <p:spPr bwMode="auto">
          <a:xfrm>
            <a:off x="185669" y="3668426"/>
            <a:ext cx="2751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800" dirty="0">
                <a:solidFill>
                  <a:srgbClr val="1C3D74"/>
                </a:solidFill>
                <a:latin typeface="Arial" panose="020B0604020202020204" pitchFamily="34" charset="0"/>
                <a:ea typeface="Source Sans Pro" panose="020B0503030403020204" pitchFamily="34" charset="0"/>
                <a:cs typeface="Arial" panose="020B0604020202020204" pitchFamily="34" charset="0"/>
              </a:rPr>
              <a:t>Include volunteer experiences &amp; interests</a:t>
            </a:r>
            <a:endParaRPr lang="en-GB" altLang="en-US" sz="1800" dirty="0">
              <a:solidFill>
                <a:srgbClr val="1C3D74"/>
              </a:solidFill>
              <a:latin typeface="Arial" panose="020B0604020202020204" pitchFamily="34" charset="0"/>
              <a:ea typeface="Source Sans Pro" panose="020B0503030403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A7FEDAC-AFA0-1B43-1B60-0AFC8CAC0744}"/>
              </a:ext>
            </a:extLst>
          </p:cNvPr>
          <p:cNvPicPr>
            <a:picLocks noChangeAspect="1"/>
          </p:cNvPicPr>
          <p:nvPr/>
        </p:nvPicPr>
        <p:blipFill rotWithShape="1">
          <a:blip r:embed="rId3"/>
          <a:srcRect l="13561" t="29630" r="34711" b="23367"/>
          <a:stretch/>
        </p:blipFill>
        <p:spPr>
          <a:xfrm>
            <a:off x="270163" y="154132"/>
            <a:ext cx="5214633" cy="2665268"/>
          </a:xfrm>
          <a:prstGeom prst="rect">
            <a:avLst/>
          </a:prstGeom>
        </p:spPr>
      </p:pic>
      <p:pic>
        <p:nvPicPr>
          <p:cNvPr id="6" name="Picture 5">
            <a:extLst>
              <a:ext uri="{FF2B5EF4-FFF2-40B4-BE49-F238E27FC236}">
                <a16:creationId xmlns:a16="http://schemas.microsoft.com/office/drawing/2014/main" id="{8676853F-A81C-FE9C-0853-79E2155457BC}"/>
              </a:ext>
            </a:extLst>
          </p:cNvPr>
          <p:cNvPicPr>
            <a:picLocks noChangeAspect="1"/>
          </p:cNvPicPr>
          <p:nvPr/>
        </p:nvPicPr>
        <p:blipFill rotWithShape="1">
          <a:blip r:embed="rId4"/>
          <a:srcRect l="13106" t="45118" r="40606" b="17441"/>
          <a:stretch/>
        </p:blipFill>
        <p:spPr>
          <a:xfrm>
            <a:off x="4672013" y="2675138"/>
            <a:ext cx="3853728" cy="1753415"/>
          </a:xfrm>
          <a:prstGeom prst="rect">
            <a:avLst/>
          </a:prstGeom>
        </p:spPr>
      </p:pic>
    </p:spTree>
    <p:extLst>
      <p:ext uri="{BB962C8B-B14F-4D97-AF65-F5344CB8AC3E}">
        <p14:creationId xmlns:p14="http://schemas.microsoft.com/office/powerpoint/2010/main" val="281094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7" name="Group 4"/>
          <p:cNvGrpSpPr>
            <a:grpSpLocks/>
          </p:cNvGrpSpPr>
          <p:nvPr/>
        </p:nvGrpSpPr>
        <p:grpSpPr bwMode="auto">
          <a:xfrm>
            <a:off x="316815" y="2940369"/>
            <a:ext cx="360759" cy="375779"/>
            <a:chOff x="12445820" y="2681111"/>
            <a:chExt cx="1947333" cy="1983680"/>
          </a:xfrm>
        </p:grpSpPr>
        <p:sp>
          <p:nvSpPr>
            <p:cNvPr id="6" name="Oval 5"/>
            <p:cNvSpPr/>
            <p:nvPr/>
          </p:nvSpPr>
          <p:spPr>
            <a:xfrm>
              <a:off x="12445820" y="2681111"/>
              <a:ext cx="1947333" cy="1948391"/>
            </a:xfrm>
            <a:prstGeom prst="ellipse">
              <a:avLst/>
            </a:prstGeom>
            <a:noFill/>
            <a:ln w="635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57354" name="TextBox 6"/>
            <p:cNvSpPr txBox="1">
              <a:spLocks noChangeArrowheads="1"/>
            </p:cNvSpPr>
            <p:nvPr/>
          </p:nvSpPr>
          <p:spPr bwMode="auto">
            <a:xfrm>
              <a:off x="13151366" y="3019775"/>
              <a:ext cx="507989" cy="16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342900" rtl="0" eaLnBrk="1" fontAlgn="auto" latinLnBrk="0" hangingPunct="1">
                <a:lnSpc>
                  <a:spcPct val="100000"/>
                </a:lnSpc>
                <a:spcBef>
                  <a:spcPct val="20000"/>
                </a:spcBef>
                <a:spcAft>
                  <a:spcPts val="0"/>
                </a:spcAft>
                <a:buClr>
                  <a:srgbClr val="BBE0E3"/>
                </a:buClr>
                <a:buSzTx/>
                <a:buFontTx/>
                <a:buNone/>
                <a:tabLst/>
                <a:defRPr/>
              </a:pPr>
              <a:r>
                <a:rPr kumimoji="0" lang="en-US" altLang="en-US" sz="2025" b="0" i="0" u="none" strike="noStrike" kern="1200" cap="none" spc="0" normalizeH="0" baseline="0" noProof="0" dirty="0">
                  <a:ln>
                    <a:noFill/>
                  </a:ln>
                  <a:solidFill>
                    <a:srgbClr val="002060"/>
                  </a:solidFill>
                  <a:effectLst/>
                  <a:uLnTx/>
                  <a:uFillTx/>
                  <a:latin typeface="AvenirNext LT Pro Regular"/>
                  <a:ea typeface="AvenirNext LT Pro Regular"/>
                  <a:cs typeface="AvenirNext LT Pro Regular"/>
                </a:rPr>
                <a:t>6</a:t>
              </a:r>
            </a:p>
          </p:txBody>
        </p:sp>
      </p:grpSp>
      <p:sp>
        <p:nvSpPr>
          <p:cNvPr id="57348" name="Rectangle 3"/>
          <p:cNvSpPr>
            <a:spLocks noChangeArrowheads="1"/>
          </p:cNvSpPr>
          <p:nvPr/>
        </p:nvSpPr>
        <p:spPr bwMode="auto">
          <a:xfrm>
            <a:off x="183611" y="3870146"/>
            <a:ext cx="4590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Arial" panose="020B0604020202020204" pitchFamily="34" charset="0"/>
              </a:rPr>
              <a:t>Include mix of technical and transferable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Arial" panose="020B0604020202020204" pitchFamily="34" charset="0"/>
            </a:endParaRPr>
          </a:p>
        </p:txBody>
      </p:sp>
      <p:sp>
        <p:nvSpPr>
          <p:cNvPr id="57349" name="Rectangle 8"/>
          <p:cNvSpPr>
            <a:spLocks noChangeArrowheads="1"/>
          </p:cNvSpPr>
          <p:nvPr/>
        </p:nvSpPr>
        <p:spPr bwMode="auto">
          <a:xfrm>
            <a:off x="183611" y="3500814"/>
            <a:ext cx="3929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Arial" panose="020B0604020202020204" pitchFamily="34" charset="0"/>
              </a:rPr>
              <a:t>Add skills and get endorsed for them</a:t>
            </a:r>
          </a:p>
        </p:txBody>
      </p:sp>
      <p:pic>
        <p:nvPicPr>
          <p:cNvPr id="7" name="Picture 6">
            <a:extLst>
              <a:ext uri="{FF2B5EF4-FFF2-40B4-BE49-F238E27FC236}">
                <a16:creationId xmlns:a16="http://schemas.microsoft.com/office/drawing/2014/main" id="{AAD981BE-F749-31BC-AF63-9AE01E7138B7}"/>
              </a:ext>
            </a:extLst>
          </p:cNvPr>
          <p:cNvPicPr>
            <a:picLocks noChangeAspect="1"/>
          </p:cNvPicPr>
          <p:nvPr/>
        </p:nvPicPr>
        <p:blipFill rotWithShape="1">
          <a:blip r:embed="rId3"/>
          <a:srcRect l="12803" t="25993" r="35607" b="6128"/>
          <a:stretch/>
        </p:blipFill>
        <p:spPr>
          <a:xfrm>
            <a:off x="4242915" y="194135"/>
            <a:ext cx="4820204" cy="3567374"/>
          </a:xfrm>
          <a:prstGeom prst="rect">
            <a:avLst/>
          </a:prstGeom>
        </p:spPr>
      </p:pic>
    </p:spTree>
    <p:extLst>
      <p:ext uri="{BB962C8B-B14F-4D97-AF65-F5344CB8AC3E}">
        <p14:creationId xmlns:p14="http://schemas.microsoft.com/office/powerpoint/2010/main" val="160988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txBox="1">
            <a:spLocks/>
          </p:cNvSpPr>
          <p:nvPr/>
        </p:nvSpPr>
        <p:spPr bwMode="auto">
          <a:xfrm>
            <a:off x="0" y="3979717"/>
            <a:ext cx="2705100" cy="31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1438" rIns="0" bIns="51438"/>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AvenirNext LT Pro Regular"/>
              </a:rPr>
              <a:t>Get recommendations </a:t>
            </a:r>
          </a:p>
        </p:txBody>
      </p:sp>
      <p:grpSp>
        <p:nvGrpSpPr>
          <p:cNvPr id="59396" name="Group 11"/>
          <p:cNvGrpSpPr>
            <a:grpSpLocks/>
          </p:cNvGrpSpPr>
          <p:nvPr/>
        </p:nvGrpSpPr>
        <p:grpSpPr bwMode="auto">
          <a:xfrm>
            <a:off x="227952" y="3552501"/>
            <a:ext cx="426244" cy="366713"/>
            <a:chOff x="12445820" y="2681111"/>
            <a:chExt cx="1947333" cy="1947333"/>
          </a:xfrm>
        </p:grpSpPr>
        <p:sp>
          <p:nvSpPr>
            <p:cNvPr id="13" name="Oval 12"/>
            <p:cNvSpPr/>
            <p:nvPr/>
          </p:nvSpPr>
          <p:spPr>
            <a:xfrm>
              <a:off x="12445820" y="2681111"/>
              <a:ext cx="1947333" cy="1947333"/>
            </a:xfrm>
            <a:prstGeom prst="ellipse">
              <a:avLst/>
            </a:prstGeom>
            <a:noFill/>
            <a:ln w="63500" cmpd="sng">
              <a:solidFill>
                <a:srgbClr val="FFC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a:ea typeface="+mn-ea"/>
                <a:cs typeface="+mn-cs"/>
              </a:endParaRPr>
            </a:p>
          </p:txBody>
        </p:sp>
        <p:sp>
          <p:nvSpPr>
            <p:cNvPr id="59401" name="TextBox 13"/>
            <p:cNvSpPr txBox="1">
              <a:spLocks noChangeArrowheads="1"/>
            </p:cNvSpPr>
            <p:nvPr/>
          </p:nvSpPr>
          <p:spPr bwMode="auto">
            <a:xfrm>
              <a:off x="13151365" y="2928828"/>
              <a:ext cx="507990" cy="165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342900" rtl="0" eaLnBrk="1" fontAlgn="auto" latinLnBrk="0" hangingPunct="1">
                <a:lnSpc>
                  <a:spcPct val="100000"/>
                </a:lnSpc>
                <a:spcBef>
                  <a:spcPct val="20000"/>
                </a:spcBef>
                <a:spcAft>
                  <a:spcPts val="0"/>
                </a:spcAft>
                <a:buClr>
                  <a:srgbClr val="BBE0E3"/>
                </a:buClr>
                <a:buSzTx/>
                <a:buFontTx/>
                <a:buNone/>
                <a:tabLst/>
                <a:defRPr/>
              </a:pPr>
              <a:r>
                <a:rPr kumimoji="0" lang="en-US" altLang="en-US" sz="2025" b="0" i="0" u="none" strike="noStrike" kern="1200" cap="none" spc="0" normalizeH="0" baseline="0" noProof="0" dirty="0">
                  <a:ln>
                    <a:noFill/>
                  </a:ln>
                  <a:solidFill>
                    <a:srgbClr val="FFC000"/>
                  </a:solidFill>
                  <a:effectLst/>
                  <a:uLnTx/>
                  <a:uFillTx/>
                  <a:latin typeface="AvenirNext LT Pro Regular"/>
                  <a:ea typeface="AvenirNext LT Pro Regular"/>
                  <a:cs typeface="AvenirNext LT Pro Regular"/>
                </a:rPr>
                <a:t>7</a:t>
              </a:r>
            </a:p>
          </p:txBody>
        </p:sp>
      </p:grpSp>
      <p:pic>
        <p:nvPicPr>
          <p:cNvPr id="3" name="Picture 2">
            <a:extLst>
              <a:ext uri="{FF2B5EF4-FFF2-40B4-BE49-F238E27FC236}">
                <a16:creationId xmlns:a16="http://schemas.microsoft.com/office/drawing/2014/main" id="{C95B91AC-1F63-465C-3705-0A707DD2A7BE}"/>
              </a:ext>
            </a:extLst>
          </p:cNvPr>
          <p:cNvPicPr>
            <a:picLocks noChangeAspect="1"/>
          </p:cNvPicPr>
          <p:nvPr/>
        </p:nvPicPr>
        <p:blipFill rotWithShape="1">
          <a:blip r:embed="rId3"/>
          <a:srcRect l="13182" t="25590" r="35075" b="11515"/>
          <a:stretch/>
        </p:blipFill>
        <p:spPr>
          <a:xfrm>
            <a:off x="2944090" y="221672"/>
            <a:ext cx="5652656" cy="3864991"/>
          </a:xfrm>
          <a:prstGeom prst="rect">
            <a:avLst/>
          </a:prstGeom>
        </p:spPr>
      </p:pic>
    </p:spTree>
    <p:extLst>
      <p:ext uri="{BB962C8B-B14F-4D97-AF65-F5344CB8AC3E}">
        <p14:creationId xmlns:p14="http://schemas.microsoft.com/office/powerpoint/2010/main" val="127460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706042"/>
            <a:ext cx="3429000" cy="507831"/>
          </a:xfrm>
          <a:prstGeom prst="rect">
            <a:avLst/>
          </a:prstGeom>
        </p:spPr>
        <p:txBody>
          <a:bodyPr>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mn-cs"/>
              </a:rPr>
              <a:t>Join groups</a:t>
            </a:r>
            <a:r>
              <a:rPr kumimoji="0" lang="en-GB" sz="1013"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mn-cs"/>
              </a:rPr>
              <a:t> </a:t>
            </a:r>
          </a:p>
        </p:txBody>
      </p:sp>
      <p:sp>
        <p:nvSpPr>
          <p:cNvPr id="10" name="Rectangle 9"/>
          <p:cNvSpPr/>
          <p:nvPr/>
        </p:nvSpPr>
        <p:spPr>
          <a:xfrm>
            <a:off x="4942285" y="1173957"/>
            <a:ext cx="4098587" cy="1200329"/>
          </a:xfrm>
          <a:prstGeom prst="rect">
            <a:avLst/>
          </a:prstGeom>
        </p:spPr>
        <p:txBody>
          <a:bodyPr wrap="square">
            <a:spAutoFit/>
          </a:bodyPr>
          <a:lstStyle/>
          <a:p>
            <a:pPr marL="506921" marR="0" lvl="1" indent="-2857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mn-cs"/>
              </a:rPr>
              <a:t>indicates your interests on your profile </a:t>
            </a:r>
          </a:p>
          <a:p>
            <a:pPr marL="506921" marR="0" lvl="1" indent="-2857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mn-cs"/>
              </a:rPr>
              <a:t>helps you gain more contacts</a:t>
            </a:r>
          </a:p>
          <a:p>
            <a:pPr marL="506921" marR="0" lvl="1" indent="-2857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mn-cs"/>
              </a:rPr>
              <a:t>provides useful information</a:t>
            </a:r>
          </a:p>
        </p:txBody>
      </p:sp>
      <p:grpSp>
        <p:nvGrpSpPr>
          <p:cNvPr id="15" name="Group 11"/>
          <p:cNvGrpSpPr>
            <a:grpSpLocks/>
          </p:cNvGrpSpPr>
          <p:nvPr/>
        </p:nvGrpSpPr>
        <p:grpSpPr bwMode="auto">
          <a:xfrm>
            <a:off x="6286500" y="229221"/>
            <a:ext cx="396479" cy="415528"/>
            <a:chOff x="12445820" y="2681111"/>
            <a:chExt cx="1947333" cy="1947333"/>
          </a:xfrm>
        </p:grpSpPr>
        <p:sp>
          <p:nvSpPr>
            <p:cNvPr id="16" name="Oval 15"/>
            <p:cNvSpPr/>
            <p:nvPr/>
          </p:nvSpPr>
          <p:spPr>
            <a:xfrm>
              <a:off x="12445820" y="2681111"/>
              <a:ext cx="1947333" cy="1947333"/>
            </a:xfrm>
            <a:prstGeom prst="ellipse">
              <a:avLst/>
            </a:prstGeom>
            <a:noFill/>
            <a:ln w="635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Box 13"/>
            <p:cNvSpPr txBox="1">
              <a:spLocks noChangeArrowheads="1"/>
            </p:cNvSpPr>
            <p:nvPr/>
          </p:nvSpPr>
          <p:spPr bwMode="auto">
            <a:xfrm>
              <a:off x="13087521" y="2896587"/>
              <a:ext cx="507994" cy="146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342900" rtl="0" eaLnBrk="1" fontAlgn="auto" latinLnBrk="0" hangingPunct="1">
                <a:lnSpc>
                  <a:spcPct val="100000"/>
                </a:lnSpc>
                <a:spcBef>
                  <a:spcPct val="20000"/>
                </a:spcBef>
                <a:spcAft>
                  <a:spcPts val="0"/>
                </a:spcAft>
                <a:buClr>
                  <a:srgbClr val="BBE0E3"/>
                </a:buClr>
                <a:buSzTx/>
                <a:buFontTx/>
                <a:buNone/>
                <a:tabLst/>
                <a:defRPr/>
              </a:pPr>
              <a:r>
                <a:rPr kumimoji="0" lang="en-US" altLang="en-US" sz="2025" b="0" i="0" u="none" strike="noStrike" kern="1200" cap="none" spc="0" normalizeH="0" baseline="0" noProof="0" dirty="0">
                  <a:ln>
                    <a:noFill/>
                  </a:ln>
                  <a:solidFill>
                    <a:srgbClr val="2D2D8A"/>
                  </a:solidFill>
                  <a:effectLst/>
                  <a:uLnTx/>
                  <a:uFillTx/>
                  <a:latin typeface="AvenirNext LT Pro Regular"/>
                  <a:ea typeface="AvenirNext LT Pro Regular"/>
                  <a:cs typeface="AvenirNext LT Pro Regular"/>
                </a:rPr>
                <a:t>8</a:t>
              </a:r>
            </a:p>
          </p:txBody>
        </p:sp>
      </p:grpSp>
      <p:pic>
        <p:nvPicPr>
          <p:cNvPr id="4" name="Picture 3">
            <a:extLst>
              <a:ext uri="{FF2B5EF4-FFF2-40B4-BE49-F238E27FC236}">
                <a16:creationId xmlns:a16="http://schemas.microsoft.com/office/drawing/2014/main" id="{D00E86FD-7A74-3197-939E-13DBC926A492}"/>
              </a:ext>
            </a:extLst>
          </p:cNvPr>
          <p:cNvPicPr>
            <a:picLocks noChangeAspect="1"/>
          </p:cNvPicPr>
          <p:nvPr/>
        </p:nvPicPr>
        <p:blipFill rotWithShape="1">
          <a:blip r:embed="rId3"/>
          <a:srcRect l="12803" t="24792" r="46819" b="5320"/>
          <a:stretch/>
        </p:blipFill>
        <p:spPr>
          <a:xfrm>
            <a:off x="173181" y="69820"/>
            <a:ext cx="4343401" cy="4228671"/>
          </a:xfrm>
          <a:prstGeom prst="rect">
            <a:avLst/>
          </a:prstGeom>
        </p:spPr>
      </p:pic>
    </p:spTree>
    <p:extLst>
      <p:ext uri="{BB962C8B-B14F-4D97-AF65-F5344CB8AC3E}">
        <p14:creationId xmlns:p14="http://schemas.microsoft.com/office/powerpoint/2010/main" val="397680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8"/>
          <p:cNvSpPr>
            <a:spLocks noGrp="1"/>
          </p:cNvSpPr>
          <p:nvPr>
            <p:ph type="title"/>
          </p:nvPr>
        </p:nvSpPr>
        <p:spPr>
          <a:xfrm>
            <a:off x="216100" y="164019"/>
            <a:ext cx="6517803" cy="171413"/>
          </a:xfrm>
        </p:spPr>
        <p:txBody>
          <a:bodyPr>
            <a:normAutofit fontScale="90000"/>
          </a:bodyPr>
          <a:lstStyle/>
          <a:p>
            <a:r>
              <a:rPr lang="en-GB" altLang="en-US" sz="2500" dirty="0">
                <a:solidFill>
                  <a:srgbClr val="1C3D74"/>
                </a:solidFill>
                <a:latin typeface="Arial" panose="020B0604020202020204" pitchFamily="34" charset="0"/>
                <a:ea typeface="Source Sans Pro" panose="020B0503030403020204" pitchFamily="34" charset="0"/>
                <a:cs typeface="Arial" panose="020B0604020202020204" pitchFamily="34" charset="0"/>
              </a:rPr>
              <a:t>Grow your network – make connections</a:t>
            </a:r>
          </a:p>
        </p:txBody>
      </p:sp>
      <p:sp>
        <p:nvSpPr>
          <p:cNvPr id="14" name="TextBox 13"/>
          <p:cNvSpPr txBox="1"/>
          <p:nvPr/>
        </p:nvSpPr>
        <p:spPr>
          <a:xfrm>
            <a:off x="2539604" y="6556772"/>
            <a:ext cx="3248025" cy="629840"/>
          </a:xfrm>
          <a:prstGeom prst="rect">
            <a:avLst/>
          </a:prstGeom>
        </p:spPr>
        <p:txBody>
          <a:bodyPr lIns="0" tIns="25718" rIns="51435" bIns="25718"/>
          <a:lstStyle/>
          <a:p>
            <a:pPr defTabSz="257175">
              <a:spcBef>
                <a:spcPct val="20000"/>
              </a:spcBef>
              <a:buClr>
                <a:srgbClr val="BBE0E3"/>
              </a:buClr>
              <a:defRPr/>
            </a:pPr>
            <a:r>
              <a:rPr lang="en-GB" sz="1013" dirty="0">
                <a:solidFill>
                  <a:srgbClr val="FFFFFF"/>
                </a:solidFill>
                <a:latin typeface="Arial" pitchFamily="34" charset="0"/>
                <a:cs typeface="Arial" pitchFamily="34" charset="0"/>
              </a:rPr>
              <a:t>Start at the profile to ensure you have the option to create a personal message.</a:t>
            </a:r>
          </a:p>
        </p:txBody>
      </p:sp>
      <p:sp>
        <p:nvSpPr>
          <p:cNvPr id="71685" name="Rectangle 2"/>
          <p:cNvSpPr>
            <a:spLocks noChangeArrowheads="1"/>
          </p:cNvSpPr>
          <p:nvPr/>
        </p:nvSpPr>
        <p:spPr bwMode="auto">
          <a:xfrm>
            <a:off x="186301" y="2983287"/>
            <a:ext cx="39475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400" dirty="0">
                <a:solidFill>
                  <a:srgbClr val="1C3D74"/>
                </a:solidFill>
                <a:latin typeface="Arial" panose="020B0604020202020204" pitchFamily="34" charset="0"/>
                <a:ea typeface="Source Sans Pro" panose="020B0503030403020204" pitchFamily="34" charset="0"/>
                <a:cs typeface="Arial" panose="020B0604020202020204" pitchFamily="34" charset="0"/>
              </a:rPr>
              <a:t>Always add a </a:t>
            </a:r>
            <a:r>
              <a:rPr lang="en-US" altLang="en-US" sz="1400" dirty="0" err="1">
                <a:solidFill>
                  <a:srgbClr val="1C3D74"/>
                </a:solidFill>
                <a:latin typeface="Arial" panose="020B0604020202020204" pitchFamily="34" charset="0"/>
                <a:ea typeface="Source Sans Pro" panose="020B0503030403020204" pitchFamily="34" charset="0"/>
                <a:cs typeface="Arial" panose="020B0604020202020204" pitchFamily="34" charset="0"/>
              </a:rPr>
              <a:t>personalised</a:t>
            </a:r>
            <a:r>
              <a:rPr lang="en-US" altLang="en-US" sz="1400" dirty="0">
                <a:solidFill>
                  <a:srgbClr val="1C3D74"/>
                </a:solidFill>
                <a:latin typeface="Arial" panose="020B0604020202020204" pitchFamily="34" charset="0"/>
                <a:ea typeface="Source Sans Pro" panose="020B0503030403020204" pitchFamily="34" charset="0"/>
                <a:cs typeface="Arial" panose="020B0604020202020204" pitchFamily="34" charset="0"/>
              </a:rPr>
              <a:t> note to let them know why you want to connect (and where you met if applicable) if you can </a:t>
            </a:r>
            <a:endParaRPr lang="en-US" altLang="en-US" sz="1400" dirty="0">
              <a:solidFill>
                <a:srgbClr val="1C3D74"/>
              </a:solidFill>
              <a:latin typeface="Arial" panose="020B0604020202020204" pitchFamily="34" charset="0"/>
              <a:ea typeface="Source Sans Pro" panose="020B0503030403020204" pitchFamily="34" charset="0"/>
              <a:cs typeface="Segoe UI" panose="020B0502040204020203" pitchFamily="34" charset="0"/>
            </a:endParaRPr>
          </a:p>
        </p:txBody>
      </p:sp>
      <p:sp>
        <p:nvSpPr>
          <p:cNvPr id="19" name="Rectangle 18"/>
          <p:cNvSpPr/>
          <p:nvPr/>
        </p:nvSpPr>
        <p:spPr>
          <a:xfrm>
            <a:off x="-29798" y="3802052"/>
            <a:ext cx="4163616" cy="523220"/>
          </a:xfrm>
          <a:prstGeom prst="rect">
            <a:avLst/>
          </a:prstGeom>
        </p:spPr>
        <p:txBody>
          <a:bodyPr wrap="square">
            <a:spAutoFit/>
          </a:bodyPr>
          <a:lstStyle/>
          <a:p>
            <a:pPr marL="225029" lvl="1" defTabSz="514350">
              <a:defRPr/>
            </a:pPr>
            <a:r>
              <a:rPr lang="en-US" sz="1400" b="1" dirty="0">
                <a:solidFill>
                  <a:srgbClr val="1C3D74"/>
                </a:solidFill>
                <a:latin typeface="Arial" panose="020B0604020202020204" pitchFamily="34" charset="0"/>
                <a:ea typeface="Source Sans Pro" panose="020B0503030403020204" pitchFamily="34" charset="0"/>
              </a:rPr>
              <a:t>TIP</a:t>
            </a:r>
            <a:r>
              <a:rPr lang="en-US" sz="1400" dirty="0">
                <a:solidFill>
                  <a:srgbClr val="1C3D74"/>
                </a:solidFill>
                <a:latin typeface="Arial" panose="020B0604020202020204" pitchFamily="34" charset="0"/>
                <a:ea typeface="Source Sans Pro" panose="020B0503030403020204" pitchFamily="34" charset="0"/>
              </a:rPr>
              <a:t>: Do not contact the same person too often (x3 max)</a:t>
            </a:r>
            <a:endParaRPr lang="en-GB" sz="1400" dirty="0">
              <a:solidFill>
                <a:srgbClr val="1C3D74"/>
              </a:solidFill>
              <a:latin typeface="Arial" panose="020B0604020202020204" pitchFamily="34" charset="0"/>
              <a:ea typeface="Source Sans Pro" panose="020B0503030403020204" pitchFamily="34" charset="0"/>
            </a:endParaRPr>
          </a:p>
        </p:txBody>
      </p:sp>
      <p:sp>
        <p:nvSpPr>
          <p:cNvPr id="20" name="Oval 19"/>
          <p:cNvSpPr/>
          <p:nvPr/>
        </p:nvSpPr>
        <p:spPr>
          <a:xfrm>
            <a:off x="6722405" y="99112"/>
            <a:ext cx="540544" cy="432197"/>
          </a:xfrm>
          <a:prstGeom prst="ellipse">
            <a:avLst/>
          </a:prstGeom>
          <a:noFill/>
          <a:ln w="635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1013" dirty="0">
              <a:solidFill>
                <a:srgbClr val="FFFFFF"/>
              </a:solidFill>
              <a:latin typeface="Arial" panose="020B0604020202020204" pitchFamily="34" charset="0"/>
            </a:endParaRPr>
          </a:p>
        </p:txBody>
      </p:sp>
      <p:sp>
        <p:nvSpPr>
          <p:cNvPr id="21" name="TextBox 6"/>
          <p:cNvSpPr txBox="1">
            <a:spLocks noChangeArrowheads="1"/>
          </p:cNvSpPr>
          <p:nvPr/>
        </p:nvSpPr>
        <p:spPr bwMode="auto">
          <a:xfrm flipH="1">
            <a:off x="6904571" y="165723"/>
            <a:ext cx="358378"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BBE0E3"/>
              </a:buClr>
            </a:pPr>
            <a:r>
              <a:rPr lang="en-US" altLang="en-US" sz="2025" dirty="0">
                <a:solidFill>
                  <a:srgbClr val="FF0000"/>
                </a:solidFill>
                <a:latin typeface="AvenirNext LT Pro Regular"/>
                <a:ea typeface="AvenirNext LT Pro Regular"/>
                <a:cs typeface="AvenirNext LT Pro Regular"/>
              </a:rPr>
              <a:t>9</a:t>
            </a:r>
          </a:p>
        </p:txBody>
      </p:sp>
      <p:pic>
        <p:nvPicPr>
          <p:cNvPr id="6" name="Picture 5">
            <a:extLst>
              <a:ext uri="{FF2B5EF4-FFF2-40B4-BE49-F238E27FC236}">
                <a16:creationId xmlns:a16="http://schemas.microsoft.com/office/drawing/2014/main" id="{72740256-A22F-780D-4AFE-635B80340F06}"/>
              </a:ext>
            </a:extLst>
          </p:cNvPr>
          <p:cNvPicPr>
            <a:picLocks noChangeAspect="1"/>
          </p:cNvPicPr>
          <p:nvPr/>
        </p:nvPicPr>
        <p:blipFill rotWithShape="1">
          <a:blip r:embed="rId3"/>
          <a:srcRect l="12500" t="24752" r="38333" b="27364"/>
          <a:stretch/>
        </p:blipFill>
        <p:spPr>
          <a:xfrm>
            <a:off x="216100" y="682307"/>
            <a:ext cx="3917718" cy="2146235"/>
          </a:xfrm>
          <a:prstGeom prst="rect">
            <a:avLst/>
          </a:prstGeom>
        </p:spPr>
      </p:pic>
      <p:sp>
        <p:nvSpPr>
          <p:cNvPr id="7" name="Rectangle 6">
            <a:extLst>
              <a:ext uri="{FF2B5EF4-FFF2-40B4-BE49-F238E27FC236}">
                <a16:creationId xmlns:a16="http://schemas.microsoft.com/office/drawing/2014/main" id="{41248901-2FDE-908F-C069-A47717D6F17B}"/>
              </a:ext>
            </a:extLst>
          </p:cNvPr>
          <p:cNvSpPr/>
          <p:nvPr/>
        </p:nvSpPr>
        <p:spPr>
          <a:xfrm>
            <a:off x="277091" y="2530489"/>
            <a:ext cx="699655" cy="30026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algn="ctr" defTabSz="514350">
              <a:defRPr/>
            </a:pPr>
            <a:endParaRPr lang="en-GB" sz="506">
              <a:solidFill>
                <a:srgbClr val="FFFFFF"/>
              </a:solidFill>
            </a:endParaRPr>
          </a:p>
        </p:txBody>
      </p:sp>
      <p:pic>
        <p:nvPicPr>
          <p:cNvPr id="9" name="Picture 8">
            <a:extLst>
              <a:ext uri="{FF2B5EF4-FFF2-40B4-BE49-F238E27FC236}">
                <a16:creationId xmlns:a16="http://schemas.microsoft.com/office/drawing/2014/main" id="{492608C2-BE8D-50E0-8A03-E4F1DEFD216E}"/>
              </a:ext>
            </a:extLst>
          </p:cNvPr>
          <p:cNvPicPr>
            <a:picLocks noChangeAspect="1"/>
          </p:cNvPicPr>
          <p:nvPr/>
        </p:nvPicPr>
        <p:blipFill rotWithShape="1">
          <a:blip r:embed="rId4"/>
          <a:srcRect l="29429" t="9742" r="31363" b="63719"/>
          <a:stretch/>
        </p:blipFill>
        <p:spPr>
          <a:xfrm>
            <a:off x="4498967" y="682307"/>
            <a:ext cx="3585160" cy="1365030"/>
          </a:xfrm>
          <a:prstGeom prst="rect">
            <a:avLst/>
          </a:prstGeom>
        </p:spPr>
      </p:pic>
      <p:sp>
        <p:nvSpPr>
          <p:cNvPr id="10" name="Rectangle 9">
            <a:extLst>
              <a:ext uri="{FF2B5EF4-FFF2-40B4-BE49-F238E27FC236}">
                <a16:creationId xmlns:a16="http://schemas.microsoft.com/office/drawing/2014/main" id="{4C744D7D-81CB-18F9-B201-16BAEB43BFD4}"/>
              </a:ext>
            </a:extLst>
          </p:cNvPr>
          <p:cNvSpPr/>
          <p:nvPr/>
        </p:nvSpPr>
        <p:spPr>
          <a:xfrm>
            <a:off x="6589649" y="1631911"/>
            <a:ext cx="843315" cy="356215"/>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algn="ctr" defTabSz="514350">
              <a:defRPr/>
            </a:pPr>
            <a:endParaRPr lang="en-GB" sz="506">
              <a:solidFill>
                <a:srgbClr val="FFFFFF"/>
              </a:solidFill>
            </a:endParaRPr>
          </a:p>
        </p:txBody>
      </p:sp>
      <p:pic>
        <p:nvPicPr>
          <p:cNvPr id="12" name="Picture 11">
            <a:extLst>
              <a:ext uri="{FF2B5EF4-FFF2-40B4-BE49-F238E27FC236}">
                <a16:creationId xmlns:a16="http://schemas.microsoft.com/office/drawing/2014/main" id="{215F2A74-4737-51A8-8D43-E21911600D80}"/>
              </a:ext>
            </a:extLst>
          </p:cNvPr>
          <p:cNvPicPr>
            <a:picLocks noChangeAspect="1"/>
          </p:cNvPicPr>
          <p:nvPr/>
        </p:nvPicPr>
        <p:blipFill rotWithShape="1">
          <a:blip r:embed="rId5"/>
          <a:srcRect l="31894" t="11592" r="31602" b="35752"/>
          <a:stretch/>
        </p:blipFill>
        <p:spPr>
          <a:xfrm>
            <a:off x="4498967" y="2169207"/>
            <a:ext cx="2763982" cy="2242673"/>
          </a:xfrm>
          <a:prstGeom prst="rect">
            <a:avLst/>
          </a:prstGeom>
        </p:spPr>
      </p:pic>
      <p:sp>
        <p:nvSpPr>
          <p:cNvPr id="13" name="Rectangle 12">
            <a:extLst>
              <a:ext uri="{FF2B5EF4-FFF2-40B4-BE49-F238E27FC236}">
                <a16:creationId xmlns:a16="http://schemas.microsoft.com/office/drawing/2014/main" id="{F5965FE3-7F6B-D8F3-E264-1736E7E66E83}"/>
              </a:ext>
            </a:extLst>
          </p:cNvPr>
          <p:cNvSpPr/>
          <p:nvPr/>
        </p:nvSpPr>
        <p:spPr>
          <a:xfrm>
            <a:off x="4629231" y="2911778"/>
            <a:ext cx="2568205" cy="544931"/>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algn="ctr" defTabSz="514350">
              <a:defRPr/>
            </a:pPr>
            <a:endParaRPr lang="en-GB" sz="506">
              <a:solidFill>
                <a:srgbClr val="FFFFFF"/>
              </a:solidFill>
            </a:endParaRPr>
          </a:p>
        </p:txBody>
      </p:sp>
    </p:spTree>
    <p:extLst>
      <p:ext uri="{BB962C8B-B14F-4D97-AF65-F5344CB8AC3E}">
        <p14:creationId xmlns:p14="http://schemas.microsoft.com/office/powerpoint/2010/main" val="70339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C74885-577F-2CA0-F6E2-25CCAA845E7A}"/>
              </a:ext>
            </a:extLst>
          </p:cNvPr>
          <p:cNvSpPr>
            <a:spLocks noGrp="1"/>
          </p:cNvSpPr>
          <p:nvPr>
            <p:ph sz="quarter" idx="10"/>
          </p:nvPr>
        </p:nvSpPr>
        <p:spPr>
          <a:xfrm>
            <a:off x="186596" y="262396"/>
            <a:ext cx="8672097" cy="617079"/>
          </a:xfrm>
        </p:spPr>
        <p:txBody>
          <a:bodyPr/>
          <a:lstStyle/>
          <a:p>
            <a:r>
              <a:rPr lang="en-GB" dirty="0"/>
              <a:t>LinkedIn messages </a:t>
            </a:r>
          </a:p>
        </p:txBody>
      </p:sp>
      <p:sp>
        <p:nvSpPr>
          <p:cNvPr id="3" name="Text Placeholder 2">
            <a:extLst>
              <a:ext uri="{FF2B5EF4-FFF2-40B4-BE49-F238E27FC236}">
                <a16:creationId xmlns:a16="http://schemas.microsoft.com/office/drawing/2014/main" id="{5DF9A7EA-E3CE-2C6A-4FB7-309EFC233694}"/>
              </a:ext>
            </a:extLst>
          </p:cNvPr>
          <p:cNvSpPr>
            <a:spLocks noGrp="1"/>
          </p:cNvSpPr>
          <p:nvPr>
            <p:ph type="body" sz="quarter" idx="13"/>
          </p:nvPr>
        </p:nvSpPr>
        <p:spPr>
          <a:xfrm>
            <a:off x="235951" y="1015183"/>
            <a:ext cx="8672097" cy="3578081"/>
          </a:xfrm>
        </p:spPr>
        <p:txBody>
          <a:bodyPr>
            <a:normAutofit/>
          </a:bodyPr>
          <a:lstStyle/>
          <a:p>
            <a:r>
              <a:rPr lang="en-GB" i="1" dirty="0">
                <a:solidFill>
                  <a:srgbClr val="434967"/>
                </a:solidFill>
                <a:effectLst/>
                <a:latin typeface="Open Sans" panose="020F0502020204030204" pitchFamily="34" charset="0"/>
              </a:rPr>
              <a:t>Hi Mr Turner, I'm looking for a job in your company. Any chance you could help me?</a:t>
            </a:r>
          </a:p>
          <a:p>
            <a:r>
              <a:rPr lang="en-GB" i="1" dirty="0">
                <a:solidFill>
                  <a:srgbClr val="434967"/>
                </a:solidFill>
                <a:effectLst/>
                <a:latin typeface="Open Sans" panose="020B0606030504020204" pitchFamily="34" charset="0"/>
              </a:rPr>
              <a:t>With over 3 years of experience in providing legal services, I've built countless valuable client relationships</a:t>
            </a:r>
            <a:r>
              <a:rPr lang="en-GB" i="1" dirty="0">
                <a:solidFill>
                  <a:srgbClr val="434967"/>
                </a:solidFill>
                <a:effectLst/>
                <a:latin typeface="Open Sans" panose="020F0502020204030204" pitchFamily="34" charset="0"/>
              </a:rPr>
              <a:t>… I would be a valuable addition to your team</a:t>
            </a:r>
          </a:p>
          <a:p>
            <a:pPr>
              <a:lnSpc>
                <a:spcPct val="200000"/>
              </a:lnSpc>
            </a:pPr>
            <a:r>
              <a:rPr lang="en-GB" i="1" dirty="0">
                <a:solidFill>
                  <a:srgbClr val="434967"/>
                </a:solidFill>
                <a:effectLst/>
                <a:latin typeface="Open Sans" panose="020B0606030504020204" pitchFamily="34" charset="0"/>
              </a:rPr>
              <a:t>Hi Lisa, I came across your recent article on AI in Law. Your insights on effective use of AI for legal drafting were particularly interesting. I would love to connect and learn more about your work at Ashurst.</a:t>
            </a:r>
          </a:p>
          <a:p>
            <a:r>
              <a:rPr lang="en-GB" i="1" dirty="0">
                <a:solidFill>
                  <a:srgbClr val="434967"/>
                </a:solidFill>
                <a:latin typeface="Open Sans" panose="020B0606030504020204" pitchFamily="34" charset="0"/>
              </a:rPr>
              <a:t>Your background caught my eye, so I figured I'd reach out to expand my network</a:t>
            </a:r>
            <a:endParaRPr lang="en-GB" i="1" dirty="0">
              <a:solidFill>
                <a:srgbClr val="434967"/>
              </a:solidFill>
              <a:latin typeface="Open Sans" panose="020F0502020204030204" pitchFamily="34" charset="0"/>
            </a:endParaRPr>
          </a:p>
          <a:p>
            <a:r>
              <a:rPr lang="en-GB" i="1" dirty="0">
                <a:solidFill>
                  <a:srgbClr val="434967"/>
                </a:solidFill>
                <a:effectLst/>
                <a:latin typeface="Open Sans" panose="020F0502020204030204" pitchFamily="34" charset="0"/>
              </a:rPr>
              <a:t>Dear Ms Mitchell, It was great speaking to you at the Alumni Panel in CCLS last week. I’d love to connect and keep in touch</a:t>
            </a:r>
          </a:p>
          <a:p>
            <a:r>
              <a:rPr lang="en-GB" i="1" dirty="0">
                <a:solidFill>
                  <a:srgbClr val="434967"/>
                </a:solidFill>
                <a:effectLst/>
                <a:latin typeface="Open Sans" panose="020F0502020204030204" pitchFamily="34" charset="0"/>
              </a:rPr>
              <a:t>Hi Mr Khan, I noticed that you are a recruiter in London. I wanted to reach out to discuss potentially working together. I’m a law graduate with 5 years of experience in the legal sector and currently seeking new opportunities. I’d love to find out if I may be a fit for any of your current openings.</a:t>
            </a:r>
          </a:p>
          <a:p>
            <a:endParaRPr lang="en-GB" dirty="0"/>
          </a:p>
        </p:txBody>
      </p:sp>
      <p:sp>
        <p:nvSpPr>
          <p:cNvPr id="5" name="TextBox 4">
            <a:extLst>
              <a:ext uri="{FF2B5EF4-FFF2-40B4-BE49-F238E27FC236}">
                <a16:creationId xmlns:a16="http://schemas.microsoft.com/office/drawing/2014/main" id="{68B8FBBD-F629-CC1D-AD77-10782A4899DD}"/>
              </a:ext>
            </a:extLst>
          </p:cNvPr>
          <p:cNvSpPr txBox="1"/>
          <p:nvPr/>
        </p:nvSpPr>
        <p:spPr>
          <a:xfrm>
            <a:off x="2286000" y="2423038"/>
            <a:ext cx="4572000" cy="30008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379877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183872" y="1163637"/>
            <a:ext cx="1667865" cy="677570"/>
          </a:xfrm>
          <a:custGeom>
            <a:avLst/>
            <a:gdLst/>
            <a:ahLst/>
            <a:cxnLst/>
            <a:rect l="l" t="t" r="r" b="b"/>
            <a:pathLst>
              <a:path w="3335729" h="1355140">
                <a:moveTo>
                  <a:pt x="0" y="1355141"/>
                </a:moveTo>
                <a:lnTo>
                  <a:pt x="3335729" y="1355141"/>
                </a:lnTo>
                <a:lnTo>
                  <a:pt x="3335729" y="0"/>
                </a:lnTo>
                <a:lnTo>
                  <a:pt x="0" y="0"/>
                </a:lnTo>
                <a:lnTo>
                  <a:pt x="0" y="13551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675"/>
          </a:p>
        </p:txBody>
      </p:sp>
      <p:sp>
        <p:nvSpPr>
          <p:cNvPr id="3" name="Freeform 3"/>
          <p:cNvSpPr/>
          <p:nvPr/>
        </p:nvSpPr>
        <p:spPr>
          <a:xfrm flipV="1">
            <a:off x="1183872" y="3072715"/>
            <a:ext cx="1667865" cy="677570"/>
          </a:xfrm>
          <a:custGeom>
            <a:avLst/>
            <a:gdLst/>
            <a:ahLst/>
            <a:cxnLst/>
            <a:rect l="l" t="t" r="r" b="b"/>
            <a:pathLst>
              <a:path w="3335729" h="1355140">
                <a:moveTo>
                  <a:pt x="0" y="1355140"/>
                </a:moveTo>
                <a:lnTo>
                  <a:pt x="3335729" y="1355140"/>
                </a:lnTo>
                <a:lnTo>
                  <a:pt x="3335729" y="0"/>
                </a:lnTo>
                <a:lnTo>
                  <a:pt x="0" y="0"/>
                </a:lnTo>
                <a:lnTo>
                  <a:pt x="0" y="1355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675"/>
          </a:p>
        </p:txBody>
      </p:sp>
      <p:sp>
        <p:nvSpPr>
          <p:cNvPr id="4" name="Freeform 4"/>
          <p:cNvSpPr/>
          <p:nvPr/>
        </p:nvSpPr>
        <p:spPr>
          <a:xfrm flipV="1">
            <a:off x="3738068" y="1163637"/>
            <a:ext cx="1667865" cy="677570"/>
          </a:xfrm>
          <a:custGeom>
            <a:avLst/>
            <a:gdLst/>
            <a:ahLst/>
            <a:cxnLst/>
            <a:rect l="l" t="t" r="r" b="b"/>
            <a:pathLst>
              <a:path w="3335729" h="1355140">
                <a:moveTo>
                  <a:pt x="0" y="1355141"/>
                </a:moveTo>
                <a:lnTo>
                  <a:pt x="3335730" y="1355141"/>
                </a:lnTo>
                <a:lnTo>
                  <a:pt x="3335730" y="0"/>
                </a:lnTo>
                <a:lnTo>
                  <a:pt x="0" y="0"/>
                </a:lnTo>
                <a:lnTo>
                  <a:pt x="0" y="135514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675"/>
          </a:p>
        </p:txBody>
      </p:sp>
      <p:sp>
        <p:nvSpPr>
          <p:cNvPr id="5" name="Freeform 5"/>
          <p:cNvSpPr/>
          <p:nvPr/>
        </p:nvSpPr>
        <p:spPr>
          <a:xfrm flipV="1">
            <a:off x="3738068" y="3072715"/>
            <a:ext cx="1667865" cy="677570"/>
          </a:xfrm>
          <a:custGeom>
            <a:avLst/>
            <a:gdLst/>
            <a:ahLst/>
            <a:cxnLst/>
            <a:rect l="l" t="t" r="r" b="b"/>
            <a:pathLst>
              <a:path w="3335729" h="1355140">
                <a:moveTo>
                  <a:pt x="0" y="1355140"/>
                </a:moveTo>
                <a:lnTo>
                  <a:pt x="3335730" y="1355140"/>
                </a:lnTo>
                <a:lnTo>
                  <a:pt x="3335730" y="0"/>
                </a:lnTo>
                <a:lnTo>
                  <a:pt x="0" y="0"/>
                </a:lnTo>
                <a:lnTo>
                  <a:pt x="0" y="135514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675"/>
          </a:p>
        </p:txBody>
      </p:sp>
      <p:sp>
        <p:nvSpPr>
          <p:cNvPr id="6" name="Freeform 6"/>
          <p:cNvSpPr/>
          <p:nvPr/>
        </p:nvSpPr>
        <p:spPr>
          <a:xfrm flipV="1">
            <a:off x="6292264" y="1163637"/>
            <a:ext cx="1667865" cy="677570"/>
          </a:xfrm>
          <a:custGeom>
            <a:avLst/>
            <a:gdLst/>
            <a:ahLst/>
            <a:cxnLst/>
            <a:rect l="l" t="t" r="r" b="b"/>
            <a:pathLst>
              <a:path w="3335729" h="1355140">
                <a:moveTo>
                  <a:pt x="0" y="1355141"/>
                </a:moveTo>
                <a:lnTo>
                  <a:pt x="3335729" y="1355141"/>
                </a:lnTo>
                <a:lnTo>
                  <a:pt x="3335729" y="0"/>
                </a:lnTo>
                <a:lnTo>
                  <a:pt x="0" y="0"/>
                </a:lnTo>
                <a:lnTo>
                  <a:pt x="0" y="1355141"/>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675"/>
          </a:p>
        </p:txBody>
      </p:sp>
      <p:sp>
        <p:nvSpPr>
          <p:cNvPr id="7" name="Freeform 7"/>
          <p:cNvSpPr/>
          <p:nvPr/>
        </p:nvSpPr>
        <p:spPr>
          <a:xfrm flipV="1">
            <a:off x="6292264" y="3072715"/>
            <a:ext cx="1667865" cy="677570"/>
          </a:xfrm>
          <a:custGeom>
            <a:avLst/>
            <a:gdLst/>
            <a:ahLst/>
            <a:cxnLst/>
            <a:rect l="l" t="t" r="r" b="b"/>
            <a:pathLst>
              <a:path w="3335729" h="1355140">
                <a:moveTo>
                  <a:pt x="0" y="1355140"/>
                </a:moveTo>
                <a:lnTo>
                  <a:pt x="3335729" y="1355140"/>
                </a:lnTo>
                <a:lnTo>
                  <a:pt x="3335729" y="0"/>
                </a:lnTo>
                <a:lnTo>
                  <a:pt x="0" y="0"/>
                </a:lnTo>
                <a:lnTo>
                  <a:pt x="0" y="135514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675"/>
          </a:p>
        </p:txBody>
      </p:sp>
      <p:sp>
        <p:nvSpPr>
          <p:cNvPr id="8" name="Freeform 8"/>
          <p:cNvSpPr/>
          <p:nvPr/>
        </p:nvSpPr>
        <p:spPr>
          <a:xfrm>
            <a:off x="-257175" y="0"/>
            <a:ext cx="514350" cy="471273"/>
          </a:xfrm>
          <a:custGeom>
            <a:avLst/>
            <a:gdLst/>
            <a:ahLst/>
            <a:cxnLst/>
            <a:rect l="l" t="t" r="r" b="b"/>
            <a:pathLst>
              <a:path w="1028700" h="942546">
                <a:moveTo>
                  <a:pt x="0" y="0"/>
                </a:moveTo>
                <a:lnTo>
                  <a:pt x="1028700" y="0"/>
                </a:lnTo>
                <a:lnTo>
                  <a:pt x="1028700" y="942546"/>
                </a:lnTo>
                <a:lnTo>
                  <a:pt x="0" y="9425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675"/>
          </a:p>
        </p:txBody>
      </p:sp>
      <p:sp>
        <p:nvSpPr>
          <p:cNvPr id="9" name="Freeform 9"/>
          <p:cNvSpPr/>
          <p:nvPr/>
        </p:nvSpPr>
        <p:spPr>
          <a:xfrm>
            <a:off x="8886825" y="4675434"/>
            <a:ext cx="514350" cy="471273"/>
          </a:xfrm>
          <a:custGeom>
            <a:avLst/>
            <a:gdLst/>
            <a:ahLst/>
            <a:cxnLst/>
            <a:rect l="l" t="t" r="r" b="b"/>
            <a:pathLst>
              <a:path w="1028700" h="942546">
                <a:moveTo>
                  <a:pt x="0" y="0"/>
                </a:moveTo>
                <a:lnTo>
                  <a:pt x="1028700" y="0"/>
                </a:lnTo>
                <a:lnTo>
                  <a:pt x="1028700" y="942546"/>
                </a:lnTo>
                <a:lnTo>
                  <a:pt x="0" y="9425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675"/>
          </a:p>
        </p:txBody>
      </p:sp>
      <p:sp>
        <p:nvSpPr>
          <p:cNvPr id="10" name="Freeform 10"/>
          <p:cNvSpPr/>
          <p:nvPr/>
        </p:nvSpPr>
        <p:spPr>
          <a:xfrm>
            <a:off x="8743658" y="-115561"/>
            <a:ext cx="599276" cy="528112"/>
          </a:xfrm>
          <a:custGeom>
            <a:avLst/>
            <a:gdLst/>
            <a:ahLst/>
            <a:cxnLst/>
            <a:rect l="l" t="t" r="r" b="b"/>
            <a:pathLst>
              <a:path w="1198551" h="1056223">
                <a:moveTo>
                  <a:pt x="0" y="0"/>
                </a:moveTo>
                <a:lnTo>
                  <a:pt x="1198551" y="0"/>
                </a:lnTo>
                <a:lnTo>
                  <a:pt x="1198551" y="1056223"/>
                </a:lnTo>
                <a:lnTo>
                  <a:pt x="0" y="10562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sz="675"/>
          </a:p>
        </p:txBody>
      </p:sp>
      <p:sp>
        <p:nvSpPr>
          <p:cNvPr id="11" name="Freeform 11"/>
          <p:cNvSpPr/>
          <p:nvPr/>
        </p:nvSpPr>
        <p:spPr>
          <a:xfrm>
            <a:off x="-144868" y="4802979"/>
            <a:ext cx="599276" cy="528112"/>
          </a:xfrm>
          <a:custGeom>
            <a:avLst/>
            <a:gdLst/>
            <a:ahLst/>
            <a:cxnLst/>
            <a:rect l="l" t="t" r="r" b="b"/>
            <a:pathLst>
              <a:path w="1198551" h="1056223">
                <a:moveTo>
                  <a:pt x="0" y="0"/>
                </a:moveTo>
                <a:lnTo>
                  <a:pt x="1198551" y="0"/>
                </a:lnTo>
                <a:lnTo>
                  <a:pt x="1198551" y="1056223"/>
                </a:lnTo>
                <a:lnTo>
                  <a:pt x="0" y="10562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sz="675"/>
          </a:p>
        </p:txBody>
      </p:sp>
      <p:sp>
        <p:nvSpPr>
          <p:cNvPr id="12" name="TextBox 12"/>
          <p:cNvSpPr txBox="1"/>
          <p:nvPr/>
        </p:nvSpPr>
        <p:spPr>
          <a:xfrm>
            <a:off x="2083075" y="552450"/>
            <a:ext cx="4977851" cy="320601"/>
          </a:xfrm>
          <a:prstGeom prst="rect">
            <a:avLst/>
          </a:prstGeom>
        </p:spPr>
        <p:txBody>
          <a:bodyPr lIns="0" tIns="0" rIns="0" bIns="0" rtlCol="0" anchor="t">
            <a:spAutoFit/>
          </a:bodyPr>
          <a:lstStyle/>
          <a:p>
            <a:pPr algn="ctr">
              <a:lnSpc>
                <a:spcPts val="2472"/>
              </a:lnSpc>
            </a:pPr>
            <a:r>
              <a:rPr lang="en-US" sz="2400" b="1" spc="77" dirty="0">
                <a:solidFill>
                  <a:srgbClr val="3C4C59"/>
                </a:solidFill>
                <a:latin typeface="Barlow Bold"/>
                <a:ea typeface="Barlow Bold"/>
                <a:cs typeface="Barlow Bold"/>
                <a:sym typeface="Barlow Bold"/>
              </a:rPr>
              <a:t>LinkedIn Dos and Don’ts</a:t>
            </a:r>
          </a:p>
        </p:txBody>
      </p:sp>
      <p:sp>
        <p:nvSpPr>
          <p:cNvPr id="13" name="TextBox 13"/>
          <p:cNvSpPr txBox="1"/>
          <p:nvPr/>
        </p:nvSpPr>
        <p:spPr>
          <a:xfrm>
            <a:off x="1235707" y="1901480"/>
            <a:ext cx="1667865" cy="634597"/>
          </a:xfrm>
          <a:prstGeom prst="rect">
            <a:avLst/>
          </a:prstGeom>
        </p:spPr>
        <p:txBody>
          <a:bodyPr lIns="0" tIns="0" rIns="0" bIns="0" rtlCol="0" anchor="t">
            <a:spAutoFit/>
          </a:bodyPr>
          <a:lstStyle/>
          <a:p>
            <a:pPr algn="r">
              <a:lnSpc>
                <a:spcPts val="1680"/>
              </a:lnSpc>
            </a:pPr>
            <a:r>
              <a:rPr lang="en-US" sz="1200" b="1" dirty="0">
                <a:solidFill>
                  <a:srgbClr val="3C4C59"/>
                </a:solidFill>
                <a:latin typeface="Barlow Semi-Bold"/>
                <a:ea typeface="Barlow Semi-Bold"/>
                <a:cs typeface="Barlow Semi-Bold"/>
                <a:sym typeface="Barlow Semi-Bold"/>
              </a:rPr>
              <a:t>Mention commonalities and mutual connections </a:t>
            </a:r>
          </a:p>
        </p:txBody>
      </p:sp>
      <p:sp>
        <p:nvSpPr>
          <p:cNvPr id="15" name="TextBox 15"/>
          <p:cNvSpPr txBox="1"/>
          <p:nvPr/>
        </p:nvSpPr>
        <p:spPr>
          <a:xfrm>
            <a:off x="1183872" y="3868418"/>
            <a:ext cx="1667865" cy="198581"/>
          </a:xfrm>
          <a:prstGeom prst="rect">
            <a:avLst/>
          </a:prstGeom>
        </p:spPr>
        <p:txBody>
          <a:bodyPr lIns="0" tIns="0" rIns="0" bIns="0" rtlCol="0" anchor="t">
            <a:spAutoFit/>
          </a:bodyPr>
          <a:lstStyle/>
          <a:p>
            <a:pPr algn="r">
              <a:lnSpc>
                <a:spcPts val="1680"/>
              </a:lnSpc>
            </a:pPr>
            <a:r>
              <a:rPr lang="en-US" sz="1200" b="1" dirty="0">
                <a:solidFill>
                  <a:srgbClr val="3C4C59"/>
                </a:solidFill>
                <a:latin typeface="Barlow Semi-Bold"/>
                <a:ea typeface="Barlow Semi-Bold"/>
                <a:cs typeface="Barlow Semi-Bold"/>
                <a:sym typeface="Barlow Semi-Bold"/>
              </a:rPr>
              <a:t>Don’t be too vague</a:t>
            </a:r>
          </a:p>
        </p:txBody>
      </p:sp>
      <p:sp>
        <p:nvSpPr>
          <p:cNvPr id="17" name="TextBox 17"/>
          <p:cNvSpPr txBox="1"/>
          <p:nvPr/>
        </p:nvSpPr>
        <p:spPr>
          <a:xfrm>
            <a:off x="3738068" y="1904649"/>
            <a:ext cx="1667865" cy="634597"/>
          </a:xfrm>
          <a:prstGeom prst="rect">
            <a:avLst/>
          </a:prstGeom>
        </p:spPr>
        <p:txBody>
          <a:bodyPr lIns="0" tIns="0" rIns="0" bIns="0" rtlCol="0" anchor="t">
            <a:spAutoFit/>
          </a:bodyPr>
          <a:lstStyle/>
          <a:p>
            <a:pPr algn="r">
              <a:lnSpc>
                <a:spcPts val="1680"/>
              </a:lnSpc>
            </a:pPr>
            <a:r>
              <a:rPr lang="en-US" sz="1200" b="1" dirty="0">
                <a:solidFill>
                  <a:srgbClr val="3C4C59"/>
                </a:solidFill>
                <a:latin typeface="Barlow Bold"/>
                <a:ea typeface="Barlow Bold"/>
                <a:cs typeface="Barlow Bold"/>
                <a:sym typeface="Barlow Bold"/>
              </a:rPr>
              <a:t>Don’t request endorsements too soon</a:t>
            </a:r>
          </a:p>
        </p:txBody>
      </p:sp>
      <p:sp>
        <p:nvSpPr>
          <p:cNvPr id="19" name="TextBox 19"/>
          <p:cNvSpPr txBox="1"/>
          <p:nvPr/>
        </p:nvSpPr>
        <p:spPr>
          <a:xfrm>
            <a:off x="3738068" y="3868418"/>
            <a:ext cx="1667865" cy="198581"/>
          </a:xfrm>
          <a:prstGeom prst="rect">
            <a:avLst/>
          </a:prstGeom>
        </p:spPr>
        <p:txBody>
          <a:bodyPr lIns="0" tIns="0" rIns="0" bIns="0" rtlCol="0" anchor="t">
            <a:spAutoFit/>
          </a:bodyPr>
          <a:lstStyle/>
          <a:p>
            <a:pPr algn="r">
              <a:lnSpc>
                <a:spcPts val="1680"/>
              </a:lnSpc>
            </a:pPr>
            <a:r>
              <a:rPr lang="en-US" sz="1200" b="1" dirty="0">
                <a:solidFill>
                  <a:srgbClr val="3C4C59"/>
                </a:solidFill>
                <a:latin typeface="Barlow Semi-Bold"/>
                <a:ea typeface="Barlow Semi-Bold"/>
                <a:cs typeface="Barlow Semi-Bold"/>
                <a:sym typeface="Barlow Semi-Bold"/>
              </a:rPr>
              <a:t>Be careful of using AI </a:t>
            </a:r>
          </a:p>
        </p:txBody>
      </p:sp>
      <p:sp>
        <p:nvSpPr>
          <p:cNvPr id="21" name="TextBox 21"/>
          <p:cNvSpPr txBox="1"/>
          <p:nvPr/>
        </p:nvSpPr>
        <p:spPr>
          <a:xfrm>
            <a:off x="6292264" y="1959557"/>
            <a:ext cx="1667865" cy="416589"/>
          </a:xfrm>
          <a:prstGeom prst="rect">
            <a:avLst/>
          </a:prstGeom>
        </p:spPr>
        <p:txBody>
          <a:bodyPr lIns="0" tIns="0" rIns="0" bIns="0" rtlCol="0" anchor="t">
            <a:spAutoFit/>
          </a:bodyPr>
          <a:lstStyle/>
          <a:p>
            <a:pPr algn="r">
              <a:lnSpc>
                <a:spcPts val="1680"/>
              </a:lnSpc>
            </a:pPr>
            <a:r>
              <a:rPr lang="en-US" sz="1200" b="1" dirty="0">
                <a:solidFill>
                  <a:srgbClr val="3C4C59"/>
                </a:solidFill>
                <a:latin typeface="Barlow Semi-Bold"/>
                <a:ea typeface="Barlow Semi-Bold"/>
                <a:cs typeface="Barlow Semi-Bold"/>
                <a:sym typeface="Barlow Semi-Bold"/>
              </a:rPr>
              <a:t>Add an action point to follow up </a:t>
            </a:r>
          </a:p>
        </p:txBody>
      </p:sp>
      <p:sp>
        <p:nvSpPr>
          <p:cNvPr id="23" name="TextBox 23"/>
          <p:cNvSpPr txBox="1"/>
          <p:nvPr/>
        </p:nvSpPr>
        <p:spPr>
          <a:xfrm>
            <a:off x="6292264" y="3868418"/>
            <a:ext cx="1667865" cy="416589"/>
          </a:xfrm>
          <a:prstGeom prst="rect">
            <a:avLst/>
          </a:prstGeom>
        </p:spPr>
        <p:txBody>
          <a:bodyPr lIns="0" tIns="0" rIns="0" bIns="0" rtlCol="0" anchor="t">
            <a:spAutoFit/>
          </a:bodyPr>
          <a:lstStyle/>
          <a:p>
            <a:pPr algn="r">
              <a:lnSpc>
                <a:spcPts val="1680"/>
              </a:lnSpc>
            </a:pPr>
            <a:r>
              <a:rPr lang="en-US" sz="1200" b="1" dirty="0">
                <a:solidFill>
                  <a:srgbClr val="3C4C59"/>
                </a:solidFill>
                <a:latin typeface="Barlow Semi-Bold"/>
                <a:ea typeface="Barlow Semi-Bold"/>
                <a:cs typeface="Barlow Semi-Bold"/>
                <a:sym typeface="Barlow Semi-Bold"/>
              </a:rPr>
              <a:t>Be considerate of people’s time</a:t>
            </a:r>
          </a:p>
        </p:txBody>
      </p:sp>
      <p:sp>
        <p:nvSpPr>
          <p:cNvPr id="25" name="Freeform 25"/>
          <p:cNvSpPr/>
          <p:nvPr/>
        </p:nvSpPr>
        <p:spPr>
          <a:xfrm>
            <a:off x="8681759" y="133950"/>
            <a:ext cx="305116" cy="184977"/>
          </a:xfrm>
          <a:custGeom>
            <a:avLst/>
            <a:gdLst/>
            <a:ahLst/>
            <a:cxnLst/>
            <a:rect l="l" t="t" r="r" b="b"/>
            <a:pathLst>
              <a:path w="610232" h="369953">
                <a:moveTo>
                  <a:pt x="0" y="0"/>
                </a:moveTo>
                <a:lnTo>
                  <a:pt x="610232" y="0"/>
                </a:lnTo>
                <a:lnTo>
                  <a:pt x="610232" y="369953"/>
                </a:lnTo>
                <a:lnTo>
                  <a:pt x="0" y="36995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sz="675"/>
          </a:p>
        </p:txBody>
      </p:sp>
      <p:sp>
        <p:nvSpPr>
          <p:cNvPr id="26" name="Freeform 26"/>
          <p:cNvSpPr/>
          <p:nvPr/>
        </p:nvSpPr>
        <p:spPr>
          <a:xfrm>
            <a:off x="209234" y="4808607"/>
            <a:ext cx="305116" cy="184977"/>
          </a:xfrm>
          <a:custGeom>
            <a:avLst/>
            <a:gdLst/>
            <a:ahLst/>
            <a:cxnLst/>
            <a:rect l="l" t="t" r="r" b="b"/>
            <a:pathLst>
              <a:path w="610232" h="369953">
                <a:moveTo>
                  <a:pt x="0" y="0"/>
                </a:moveTo>
                <a:lnTo>
                  <a:pt x="610232" y="0"/>
                </a:lnTo>
                <a:lnTo>
                  <a:pt x="610232" y="369953"/>
                </a:lnTo>
                <a:lnTo>
                  <a:pt x="0" y="36995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sz="675"/>
          </a:p>
        </p:txBody>
      </p:sp>
      <p:sp>
        <p:nvSpPr>
          <p:cNvPr id="27" name="Freeform 27"/>
          <p:cNvSpPr/>
          <p:nvPr/>
        </p:nvSpPr>
        <p:spPr>
          <a:xfrm>
            <a:off x="2069640" y="3226596"/>
            <a:ext cx="379889" cy="349973"/>
          </a:xfrm>
          <a:custGeom>
            <a:avLst/>
            <a:gdLst/>
            <a:ahLst/>
            <a:cxnLst/>
            <a:rect l="l" t="t" r="r" b="b"/>
            <a:pathLst>
              <a:path w="759777" h="699945">
                <a:moveTo>
                  <a:pt x="0" y="0"/>
                </a:moveTo>
                <a:lnTo>
                  <a:pt x="759777" y="0"/>
                </a:lnTo>
                <a:lnTo>
                  <a:pt x="759777" y="699945"/>
                </a:lnTo>
                <a:lnTo>
                  <a:pt x="0" y="6999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sz="675"/>
          </a:p>
        </p:txBody>
      </p:sp>
      <p:sp>
        <p:nvSpPr>
          <p:cNvPr id="28" name="Freeform 28"/>
          <p:cNvSpPr/>
          <p:nvPr/>
        </p:nvSpPr>
        <p:spPr>
          <a:xfrm>
            <a:off x="2056205" y="1298461"/>
            <a:ext cx="406758" cy="401674"/>
          </a:xfrm>
          <a:custGeom>
            <a:avLst/>
            <a:gdLst/>
            <a:ahLst/>
            <a:cxnLst/>
            <a:rect l="l" t="t" r="r" b="b"/>
            <a:pathLst>
              <a:path w="813515" h="803347">
                <a:moveTo>
                  <a:pt x="0" y="0"/>
                </a:moveTo>
                <a:lnTo>
                  <a:pt x="813516" y="0"/>
                </a:lnTo>
                <a:lnTo>
                  <a:pt x="813516" y="803346"/>
                </a:lnTo>
                <a:lnTo>
                  <a:pt x="0" y="80334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sz="675"/>
          </a:p>
        </p:txBody>
      </p:sp>
      <p:sp>
        <p:nvSpPr>
          <p:cNvPr id="29" name="Freeform 29"/>
          <p:cNvSpPr/>
          <p:nvPr/>
        </p:nvSpPr>
        <p:spPr>
          <a:xfrm>
            <a:off x="4582417" y="1305242"/>
            <a:ext cx="403494" cy="388110"/>
          </a:xfrm>
          <a:custGeom>
            <a:avLst/>
            <a:gdLst/>
            <a:ahLst/>
            <a:cxnLst/>
            <a:rect l="l" t="t" r="r" b="b"/>
            <a:pathLst>
              <a:path w="806987" h="776220">
                <a:moveTo>
                  <a:pt x="0" y="0"/>
                </a:moveTo>
                <a:lnTo>
                  <a:pt x="806987" y="0"/>
                </a:lnTo>
                <a:lnTo>
                  <a:pt x="806987" y="776220"/>
                </a:lnTo>
                <a:lnTo>
                  <a:pt x="0" y="776220"/>
                </a:lnTo>
                <a:lnTo>
                  <a:pt x="0" y="0"/>
                </a:lnTo>
                <a:close/>
              </a:path>
            </a:pathLst>
          </a:custGeom>
          <a:blipFill>
            <a:blip r:embed="rId24">
              <a:extLst>
                <a:ext uri="{96DAC541-7B7A-43D3-8B79-37D633B846F1}">
                  <asvg:svgBlip xmlns:asvg="http://schemas.microsoft.com/office/drawing/2016/SVG/main" r:embed="rId25"/>
                </a:ext>
              </a:extLst>
            </a:blip>
            <a:stretch>
              <a:fillRect l="-1911" t="-3798" r="-1366" b="-3573"/>
            </a:stretch>
          </a:blipFill>
        </p:spPr>
        <p:txBody>
          <a:bodyPr/>
          <a:lstStyle/>
          <a:p>
            <a:endParaRPr lang="en-GB" sz="675"/>
          </a:p>
        </p:txBody>
      </p:sp>
      <p:sp>
        <p:nvSpPr>
          <p:cNvPr id="30" name="Freeform 30"/>
          <p:cNvSpPr/>
          <p:nvPr/>
        </p:nvSpPr>
        <p:spPr>
          <a:xfrm>
            <a:off x="4581757" y="3198143"/>
            <a:ext cx="404813" cy="406878"/>
          </a:xfrm>
          <a:custGeom>
            <a:avLst/>
            <a:gdLst/>
            <a:ahLst/>
            <a:cxnLst/>
            <a:rect l="l" t="t" r="r" b="b"/>
            <a:pathLst>
              <a:path w="809625" h="813756">
                <a:moveTo>
                  <a:pt x="0" y="0"/>
                </a:moveTo>
                <a:lnTo>
                  <a:pt x="809625" y="0"/>
                </a:lnTo>
                <a:lnTo>
                  <a:pt x="809625" y="813755"/>
                </a:lnTo>
                <a:lnTo>
                  <a:pt x="0" y="813755"/>
                </a:lnTo>
                <a:lnTo>
                  <a:pt x="0" y="0"/>
                </a:lnTo>
                <a:close/>
              </a:path>
            </a:pathLst>
          </a:custGeom>
          <a:blipFill>
            <a:blip r:embed="rId26">
              <a:extLst>
                <a:ext uri="{96DAC541-7B7A-43D3-8B79-37D633B846F1}">
                  <asvg:svgBlip xmlns:asvg="http://schemas.microsoft.com/office/drawing/2016/SVG/main" r:embed="rId27"/>
                </a:ext>
              </a:extLst>
            </a:blip>
            <a:stretch>
              <a:fillRect l="-1742" t="-1421" r="-1872" b="-1668"/>
            </a:stretch>
          </a:blipFill>
        </p:spPr>
        <p:txBody>
          <a:bodyPr/>
          <a:lstStyle/>
          <a:p>
            <a:endParaRPr lang="en-GB" sz="675"/>
          </a:p>
        </p:txBody>
      </p:sp>
      <p:sp>
        <p:nvSpPr>
          <p:cNvPr id="31" name="Freeform 31"/>
          <p:cNvSpPr/>
          <p:nvPr/>
        </p:nvSpPr>
        <p:spPr>
          <a:xfrm>
            <a:off x="7174776" y="1300023"/>
            <a:ext cx="404813" cy="398549"/>
          </a:xfrm>
          <a:custGeom>
            <a:avLst/>
            <a:gdLst/>
            <a:ahLst/>
            <a:cxnLst/>
            <a:rect l="l" t="t" r="r" b="b"/>
            <a:pathLst>
              <a:path w="809625" h="797097">
                <a:moveTo>
                  <a:pt x="0" y="0"/>
                </a:moveTo>
                <a:lnTo>
                  <a:pt x="809625" y="0"/>
                </a:lnTo>
                <a:lnTo>
                  <a:pt x="809625" y="797097"/>
                </a:lnTo>
                <a:lnTo>
                  <a:pt x="0" y="797097"/>
                </a:lnTo>
                <a:lnTo>
                  <a:pt x="0" y="0"/>
                </a:lnTo>
                <a:close/>
              </a:path>
            </a:pathLst>
          </a:custGeom>
          <a:blipFill>
            <a:blip r:embed="rId28">
              <a:extLst>
                <a:ext uri="{96DAC541-7B7A-43D3-8B79-37D633B846F1}">
                  <asvg:svgBlip xmlns:asvg="http://schemas.microsoft.com/office/drawing/2016/SVG/main" r:embed="rId29"/>
                </a:ext>
              </a:extLst>
            </a:blip>
            <a:stretch>
              <a:fillRect l="-1161" t="-2036" r="-1538" b="-2276"/>
            </a:stretch>
          </a:blipFill>
        </p:spPr>
        <p:txBody>
          <a:bodyPr/>
          <a:lstStyle/>
          <a:p>
            <a:endParaRPr lang="en-GB" sz="675"/>
          </a:p>
        </p:txBody>
      </p:sp>
      <p:sp>
        <p:nvSpPr>
          <p:cNvPr id="32" name="Freeform 32"/>
          <p:cNvSpPr/>
          <p:nvPr/>
        </p:nvSpPr>
        <p:spPr>
          <a:xfrm>
            <a:off x="7181132" y="3199176"/>
            <a:ext cx="392101" cy="404813"/>
          </a:xfrm>
          <a:custGeom>
            <a:avLst/>
            <a:gdLst/>
            <a:ahLst/>
            <a:cxnLst/>
            <a:rect l="l" t="t" r="r" b="b"/>
            <a:pathLst>
              <a:path w="784202" h="809625">
                <a:moveTo>
                  <a:pt x="0" y="0"/>
                </a:moveTo>
                <a:lnTo>
                  <a:pt x="784202" y="0"/>
                </a:lnTo>
                <a:lnTo>
                  <a:pt x="784202" y="809625"/>
                </a:lnTo>
                <a:lnTo>
                  <a:pt x="0" y="809625"/>
                </a:lnTo>
                <a:lnTo>
                  <a:pt x="0" y="0"/>
                </a:lnTo>
                <a:close/>
              </a:path>
            </a:pathLst>
          </a:custGeom>
          <a:blipFill>
            <a:blip r:embed="rId30">
              <a:extLst>
                <a:ext uri="{96DAC541-7B7A-43D3-8B79-37D633B846F1}">
                  <asvg:svgBlip xmlns:asvg="http://schemas.microsoft.com/office/drawing/2016/SVG/main" r:embed="rId31"/>
                </a:ext>
              </a:extLst>
            </a:blip>
            <a:stretch>
              <a:fillRect l="-2575" t="-1412" r="-3409" b="-1244"/>
            </a:stretch>
          </a:blipFill>
        </p:spPr>
        <p:txBody>
          <a:bodyPr/>
          <a:lstStyle/>
          <a:p>
            <a:endParaRPr lang="en-GB" sz="675"/>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82417" y="1599011"/>
            <a:ext cx="4050506" cy="235744"/>
          </a:xfrm>
        </p:spPr>
        <p:txBody>
          <a:bodyPr>
            <a:normAutofit fontScale="90000"/>
          </a:bodyPr>
          <a:lstStyle/>
          <a:p>
            <a:pPr algn="ctr" eaLnBrk="1" hangingPunct="1">
              <a:defRPr/>
            </a:pPr>
            <a:br>
              <a:rPr lang="en-GB" dirty="0"/>
            </a:br>
            <a:br>
              <a:rPr lang="en-GB" dirty="0"/>
            </a:br>
            <a:endParaRPr lang="en-GB" dirty="0"/>
          </a:p>
        </p:txBody>
      </p:sp>
      <p:sp>
        <p:nvSpPr>
          <p:cNvPr id="86020" name="TextBox 3"/>
          <p:cNvSpPr txBox="1">
            <a:spLocks noChangeArrowheads="1"/>
          </p:cNvSpPr>
          <p:nvPr/>
        </p:nvSpPr>
        <p:spPr bwMode="auto">
          <a:xfrm>
            <a:off x="131324" y="58338"/>
            <a:ext cx="85520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Arial" panose="020B0604020202020204" pitchFamily="34" charset="0"/>
              </a:rPr>
              <a:t>Follow companies/organisations</a:t>
            </a:r>
          </a:p>
        </p:txBody>
      </p:sp>
      <p:sp>
        <p:nvSpPr>
          <p:cNvPr id="5" name="Rectangle 4"/>
          <p:cNvSpPr/>
          <p:nvPr/>
        </p:nvSpPr>
        <p:spPr>
          <a:xfrm>
            <a:off x="3657601" y="2468167"/>
            <a:ext cx="2164375" cy="248209"/>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Clifford Chance Trainee Tuesdays</a:t>
            </a:r>
          </a:p>
        </p:txBody>
      </p:sp>
      <p:pic>
        <p:nvPicPr>
          <p:cNvPr id="2" name="Picture 1"/>
          <p:cNvPicPr>
            <a:picLocks noChangeAspect="1"/>
          </p:cNvPicPr>
          <p:nvPr/>
        </p:nvPicPr>
        <p:blipFill rotWithShape="1">
          <a:blip r:embed="rId3"/>
          <a:srcRect l="24858" t="19977" r="26099" b="5035"/>
          <a:stretch/>
        </p:blipFill>
        <p:spPr>
          <a:xfrm>
            <a:off x="165791" y="643951"/>
            <a:ext cx="4003726" cy="3443552"/>
          </a:xfrm>
          <a:prstGeom prst="rect">
            <a:avLst/>
          </a:prstGeom>
        </p:spPr>
      </p:pic>
      <p:sp>
        <p:nvSpPr>
          <p:cNvPr id="11" name="Rectangle 10"/>
          <p:cNvSpPr/>
          <p:nvPr/>
        </p:nvSpPr>
        <p:spPr>
          <a:xfrm>
            <a:off x="190451" y="2594908"/>
            <a:ext cx="450932" cy="116012"/>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506"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584189" y="1519414"/>
            <a:ext cx="1624639" cy="197469"/>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506"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p:cNvSpPr/>
          <p:nvPr/>
        </p:nvSpPr>
        <p:spPr>
          <a:xfrm>
            <a:off x="3072100" y="2935651"/>
            <a:ext cx="943012" cy="148520"/>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506"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p:cNvSpPr/>
          <p:nvPr/>
        </p:nvSpPr>
        <p:spPr>
          <a:xfrm>
            <a:off x="1970869" y="3610587"/>
            <a:ext cx="779205" cy="476916"/>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506" b="0" i="0" u="none" strike="noStrike" kern="1200" cap="none" spc="0" normalizeH="0" baseline="0" noProof="0">
              <a:ln>
                <a:noFill/>
              </a:ln>
              <a:solidFill>
                <a:srgbClr val="FFFFFF"/>
              </a:solidFill>
              <a:effectLst/>
              <a:uLnTx/>
              <a:uFillTx/>
              <a:latin typeface="Arial"/>
              <a:ea typeface="+mn-ea"/>
              <a:cs typeface="+mn-cs"/>
            </a:endParaRPr>
          </a:p>
        </p:txBody>
      </p:sp>
      <p:sp>
        <p:nvSpPr>
          <p:cNvPr id="3" name="TextBox 2"/>
          <p:cNvSpPr txBox="1"/>
          <p:nvPr/>
        </p:nvSpPr>
        <p:spPr>
          <a:xfrm>
            <a:off x="4248140" y="1125614"/>
            <a:ext cx="4523097" cy="2741200"/>
          </a:xfrm>
          <a:prstGeom prst="rect">
            <a:avLst/>
          </a:prstGeom>
          <a:noFill/>
        </p:spPr>
        <p:txBody>
          <a:bodyPr wrap="square" rtlCol="0">
            <a:spAutoFit/>
          </a:bodyPr>
          <a:lstStyle/>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1386A"/>
                </a:solidFill>
                <a:effectLst/>
                <a:uLnTx/>
                <a:uFillTx/>
                <a:latin typeface="Arial"/>
                <a:ea typeface="+mn-ea"/>
                <a:cs typeface="+mn-cs"/>
              </a:rPr>
              <a:t>Chat with connections who work there</a:t>
            </a:r>
          </a:p>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1386A"/>
              </a:solidFill>
              <a:effectLst/>
              <a:uLnTx/>
              <a:uFillTx/>
              <a:latin typeface="Arial"/>
              <a:ea typeface="+mn-ea"/>
              <a:cs typeface="+mn-cs"/>
            </a:endParaRPr>
          </a:p>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1386A"/>
                </a:solidFill>
                <a:effectLst/>
                <a:uLnTx/>
                <a:uFillTx/>
                <a:latin typeface="Arial"/>
                <a:ea typeface="+mn-ea"/>
                <a:cs typeface="+mn-cs"/>
              </a:rPr>
              <a:t>Look at different sections</a:t>
            </a:r>
          </a:p>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1386A"/>
              </a:solidFill>
              <a:effectLst/>
              <a:uLnTx/>
              <a:uFillTx/>
              <a:latin typeface="Arial"/>
              <a:ea typeface="+mn-ea"/>
              <a:cs typeface="+mn-cs"/>
            </a:endParaRPr>
          </a:p>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1386A"/>
                </a:solidFill>
                <a:effectLst/>
                <a:uLnTx/>
                <a:uFillTx/>
                <a:latin typeface="Arial"/>
                <a:ea typeface="+mn-ea"/>
                <a:cs typeface="+mn-cs"/>
              </a:rPr>
              <a:t>Explore similar organisations people viewed</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386A"/>
              </a:solidFill>
              <a:effectLst/>
              <a:uLnTx/>
              <a:uFillTx/>
              <a:latin typeface="Arial"/>
              <a:ea typeface="+mn-ea"/>
              <a:cs typeface="+mn-cs"/>
            </a:endParaRPr>
          </a:p>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1386A"/>
                </a:solidFill>
                <a:effectLst/>
                <a:uLnTx/>
                <a:uFillTx/>
                <a:latin typeface="Arial"/>
                <a:ea typeface="+mn-ea"/>
                <a:cs typeface="+mn-cs"/>
              </a:rPr>
              <a:t>See how many of your connections affiliated with them in some way</a:t>
            </a:r>
          </a:p>
          <a:p>
            <a:pPr marL="214313" marR="0" lvl="0" indent="-214313"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13" b="0" i="0" u="none" strike="noStrike" kern="1200" cap="none" spc="0" normalizeH="0" baseline="0" noProof="0" dirty="0">
              <a:ln>
                <a:noFill/>
              </a:ln>
              <a:solidFill>
                <a:srgbClr val="21386A"/>
              </a:solidFill>
              <a:effectLst/>
              <a:uLnTx/>
              <a:uFillTx/>
              <a:latin typeface="Arial"/>
              <a:ea typeface="+mn-ea"/>
              <a:cs typeface="+mn-cs"/>
            </a:endParaRPr>
          </a:p>
        </p:txBody>
      </p:sp>
      <p:sp>
        <p:nvSpPr>
          <p:cNvPr id="14" name="Oval 13"/>
          <p:cNvSpPr/>
          <p:nvPr/>
        </p:nvSpPr>
        <p:spPr>
          <a:xfrm>
            <a:off x="8149909" y="499998"/>
            <a:ext cx="621328" cy="659375"/>
          </a:xfrm>
          <a:prstGeom prst="ellipse">
            <a:avLst/>
          </a:prstGeom>
          <a:noFill/>
          <a:ln w="63500" cmpd="sng">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8"/>
          <p:cNvSpPr txBox="1">
            <a:spLocks noChangeArrowheads="1"/>
          </p:cNvSpPr>
          <p:nvPr/>
        </p:nvSpPr>
        <p:spPr bwMode="auto">
          <a:xfrm flipH="1">
            <a:off x="8304006" y="643951"/>
            <a:ext cx="313134"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342900" rtl="0" eaLnBrk="1" fontAlgn="auto" latinLnBrk="0" hangingPunct="1">
              <a:lnSpc>
                <a:spcPct val="100000"/>
              </a:lnSpc>
              <a:spcBef>
                <a:spcPct val="20000"/>
              </a:spcBef>
              <a:spcAft>
                <a:spcPts val="0"/>
              </a:spcAft>
              <a:buClr>
                <a:srgbClr val="BBE0E3"/>
              </a:buClr>
              <a:buSzTx/>
              <a:buFontTx/>
              <a:buNone/>
              <a:tabLst/>
              <a:defRPr/>
            </a:pPr>
            <a:r>
              <a:rPr kumimoji="0" lang="en-US" altLang="en-US" sz="2025" b="0" i="0" u="none" strike="noStrike" kern="1200" cap="none" spc="0" normalizeH="0" baseline="0" noProof="0" dirty="0">
                <a:ln>
                  <a:noFill/>
                </a:ln>
                <a:solidFill>
                  <a:srgbClr val="00A0DC"/>
                </a:solidFill>
                <a:effectLst/>
                <a:uLnTx/>
                <a:uFillTx/>
                <a:latin typeface="AvenirNext LT Pro Regular"/>
                <a:ea typeface="AvenirNext LT Pro Regular"/>
                <a:cs typeface="AvenirNext LT Pro Regular"/>
              </a:rPr>
              <a:t>10</a:t>
            </a:r>
          </a:p>
        </p:txBody>
      </p:sp>
    </p:spTree>
    <p:extLst>
      <p:ext uri="{BB962C8B-B14F-4D97-AF65-F5344CB8AC3E}">
        <p14:creationId xmlns:p14="http://schemas.microsoft.com/office/powerpoint/2010/main" val="4128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2"/>
          <p:cNvSpPr>
            <a:spLocks noGrp="1"/>
          </p:cNvSpPr>
          <p:nvPr>
            <p:ph type="title"/>
          </p:nvPr>
        </p:nvSpPr>
        <p:spPr>
          <a:xfrm>
            <a:off x="1354503" y="196451"/>
            <a:ext cx="7886478" cy="197289"/>
          </a:xfrm>
        </p:spPr>
        <p:txBody>
          <a:bodyPr>
            <a:normAutofit fontScale="90000"/>
          </a:bodyPr>
          <a:lstStyle/>
          <a:p>
            <a:r>
              <a:rPr lang="en-GB" altLang="en-US" sz="2500" b="1" dirty="0">
                <a:solidFill>
                  <a:srgbClr val="1C3D74"/>
                </a:solidFill>
                <a:hlinkClick r:id="rId3"/>
              </a:rPr>
              <a:t>LinkedIn Learning - free whilst at QM</a:t>
            </a:r>
            <a:endParaRPr lang="en-GB" altLang="en-US" sz="2500" b="1" dirty="0">
              <a:solidFill>
                <a:srgbClr val="1C3D74"/>
              </a:solidFill>
            </a:endParaRPr>
          </a:p>
        </p:txBody>
      </p:sp>
      <p:pic>
        <p:nvPicPr>
          <p:cNvPr id="3" name="Picture 2">
            <a:extLst>
              <a:ext uri="{FF2B5EF4-FFF2-40B4-BE49-F238E27FC236}">
                <a16:creationId xmlns:a16="http://schemas.microsoft.com/office/drawing/2014/main" id="{25C6248D-6367-04AC-3E5A-37995E23E552}"/>
              </a:ext>
            </a:extLst>
          </p:cNvPr>
          <p:cNvPicPr>
            <a:picLocks noChangeAspect="1"/>
          </p:cNvPicPr>
          <p:nvPr/>
        </p:nvPicPr>
        <p:blipFill rotWithShape="1">
          <a:blip r:embed="rId4"/>
          <a:srcRect t="13738" r="909" b="6397"/>
          <a:stretch/>
        </p:blipFill>
        <p:spPr>
          <a:xfrm>
            <a:off x="595243" y="727364"/>
            <a:ext cx="7655139" cy="3470564"/>
          </a:xfrm>
          <a:prstGeom prst="rect">
            <a:avLst/>
          </a:prstGeom>
        </p:spPr>
      </p:pic>
      <p:sp>
        <p:nvSpPr>
          <p:cNvPr id="4" name="Rectangle 3">
            <a:extLst>
              <a:ext uri="{FF2B5EF4-FFF2-40B4-BE49-F238E27FC236}">
                <a16:creationId xmlns:a16="http://schemas.microsoft.com/office/drawing/2014/main" id="{46104DD2-498D-8CE3-2DF5-AE7578BE5380}"/>
              </a:ext>
            </a:extLst>
          </p:cNvPr>
          <p:cNvSpPr/>
          <p:nvPr/>
        </p:nvSpPr>
        <p:spPr>
          <a:xfrm>
            <a:off x="658092" y="1270032"/>
            <a:ext cx="1156854" cy="197469"/>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506"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786614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C73035C9-93C9-4A1C-B191-8129054EC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Shape 4106">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48148" y="290385"/>
            <a:ext cx="2887738" cy="4903967"/>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098" name="Rectangle 2"/>
          <p:cNvSpPr>
            <a:spLocks noGrp="1" noChangeArrowheads="1"/>
          </p:cNvSpPr>
          <p:nvPr>
            <p:ph type="title"/>
          </p:nvPr>
        </p:nvSpPr>
        <p:spPr>
          <a:xfrm>
            <a:off x="5915771" y="1686197"/>
            <a:ext cx="2826688" cy="1204622"/>
          </a:xfrm>
        </p:spPr>
        <p:txBody>
          <a:bodyPr vert="horz" lIns="91440" tIns="45720" rIns="91440" bIns="45720" rtlCol="0" anchor="b">
            <a:normAutofit/>
          </a:bodyPr>
          <a:lstStyle/>
          <a:p>
            <a:pPr defTabSz="914400">
              <a:defRPr/>
            </a:pPr>
            <a:br>
              <a:rPr lang="en-US" sz="2600" kern="1200">
                <a:solidFill>
                  <a:schemeClr val="tx1"/>
                </a:solidFill>
                <a:latin typeface="+mj-lt"/>
                <a:ea typeface="+mj-ea"/>
                <a:cs typeface="+mj-cs"/>
              </a:rPr>
            </a:b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sp>
        <p:nvSpPr>
          <p:cNvPr id="10" name="Rectangle 3"/>
          <p:cNvSpPr txBox="1">
            <a:spLocks noChangeArrowheads="1"/>
          </p:cNvSpPr>
          <p:nvPr/>
        </p:nvSpPr>
        <p:spPr bwMode="auto">
          <a:xfrm>
            <a:off x="4146698" y="1594884"/>
            <a:ext cx="4518236" cy="24773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eaLnBrk="1" hangingPunct="1">
              <a:lnSpc>
                <a:spcPct val="90000"/>
              </a:lnSpc>
              <a:spcBef>
                <a:spcPts val="1000"/>
              </a:spcBef>
              <a:buNone/>
              <a:defRPr/>
            </a:pPr>
            <a:endParaRPr lang="en-US" sz="1600" kern="1200" dirty="0">
              <a:solidFill>
                <a:schemeClr val="tx1"/>
              </a:solidFill>
              <a:latin typeface="+mn-lt"/>
              <a:ea typeface="+mn-ea"/>
              <a:cs typeface="+mn-cs"/>
            </a:endParaRPr>
          </a:p>
          <a:p>
            <a:pPr marL="0" indent="0" defTabSz="914400" eaLnBrk="1" hangingPunct="1">
              <a:lnSpc>
                <a:spcPct val="90000"/>
              </a:lnSpc>
              <a:spcBef>
                <a:spcPts val="1000"/>
              </a:spcBef>
              <a:buNone/>
              <a:defRPr/>
            </a:pPr>
            <a:r>
              <a:rPr lang="en-US" sz="1600" b="1" kern="1200" dirty="0">
                <a:solidFill>
                  <a:schemeClr val="tx1"/>
                </a:solidFill>
                <a:latin typeface="+mn-lt"/>
                <a:ea typeface="+mn-ea"/>
                <a:cs typeface="+mn-cs"/>
              </a:rPr>
              <a:t>a) Give you some tips </a:t>
            </a:r>
            <a:r>
              <a:rPr lang="en-US" sz="1600" kern="1200" dirty="0">
                <a:solidFill>
                  <a:schemeClr val="tx1"/>
                </a:solidFill>
                <a:latin typeface="+mn-lt"/>
                <a:ea typeface="+mn-ea"/>
                <a:cs typeface="+mn-cs"/>
              </a:rPr>
              <a:t>on building a professional brand and online presence on LinkedIn</a:t>
            </a:r>
          </a:p>
          <a:p>
            <a:pPr marL="0" indent="0" defTabSz="914400" eaLnBrk="1" hangingPunct="1">
              <a:lnSpc>
                <a:spcPct val="90000"/>
              </a:lnSpc>
              <a:spcBef>
                <a:spcPts val="1000"/>
              </a:spcBef>
              <a:buNone/>
              <a:defRPr/>
            </a:pPr>
            <a:endParaRPr lang="en-US" sz="1600" kern="1200" dirty="0">
              <a:solidFill>
                <a:schemeClr val="tx1"/>
              </a:solidFill>
              <a:latin typeface="+mn-lt"/>
              <a:ea typeface="+mn-ea"/>
              <a:cs typeface="+mn-cs"/>
            </a:endParaRPr>
          </a:p>
          <a:p>
            <a:pPr marL="0" indent="0" defTabSz="914400" eaLnBrk="1" hangingPunct="1">
              <a:lnSpc>
                <a:spcPct val="90000"/>
              </a:lnSpc>
              <a:spcBef>
                <a:spcPts val="1000"/>
              </a:spcBef>
              <a:buNone/>
              <a:defRPr/>
            </a:pPr>
            <a:r>
              <a:rPr lang="en-US" sz="1600" b="1" kern="1200" dirty="0">
                <a:solidFill>
                  <a:schemeClr val="tx1"/>
                </a:solidFill>
                <a:latin typeface="+mn-lt"/>
                <a:ea typeface="+mn-ea"/>
                <a:cs typeface="+mn-cs"/>
              </a:rPr>
              <a:t>b) Outline the career benefits </a:t>
            </a:r>
            <a:r>
              <a:rPr lang="en-US" sz="1600" kern="1200" dirty="0">
                <a:solidFill>
                  <a:schemeClr val="tx1"/>
                </a:solidFill>
                <a:latin typeface="+mn-lt"/>
                <a:ea typeface="+mn-ea"/>
                <a:cs typeface="+mn-cs"/>
              </a:rPr>
              <a:t>of informational interviews and how to </a:t>
            </a:r>
            <a:r>
              <a:rPr lang="en-US" sz="1600" kern="1200" dirty="0" err="1">
                <a:solidFill>
                  <a:schemeClr val="tx1"/>
                </a:solidFill>
                <a:latin typeface="+mn-lt"/>
                <a:ea typeface="+mn-ea"/>
                <a:cs typeface="+mn-cs"/>
              </a:rPr>
              <a:t>organise</a:t>
            </a:r>
            <a:r>
              <a:rPr lang="en-US" sz="1600" kern="1200" dirty="0">
                <a:solidFill>
                  <a:schemeClr val="tx1"/>
                </a:solidFill>
                <a:latin typeface="+mn-lt"/>
                <a:ea typeface="+mn-ea"/>
                <a:cs typeface="+mn-cs"/>
              </a:rPr>
              <a:t> them</a:t>
            </a:r>
          </a:p>
          <a:p>
            <a:pPr marL="0" indent="0" defTabSz="914400" eaLnBrk="1" hangingPunct="1">
              <a:lnSpc>
                <a:spcPct val="90000"/>
              </a:lnSpc>
              <a:spcBef>
                <a:spcPts val="1000"/>
              </a:spcBef>
              <a:buNone/>
              <a:defRPr/>
            </a:pPr>
            <a:endParaRPr lang="en-US" sz="1600" kern="1200" dirty="0">
              <a:solidFill>
                <a:schemeClr val="tx1"/>
              </a:solidFill>
              <a:latin typeface="+mn-lt"/>
              <a:ea typeface="+mn-ea"/>
              <a:cs typeface="+mn-cs"/>
            </a:endParaRPr>
          </a:p>
          <a:p>
            <a:pPr marL="0" indent="0" defTabSz="914400" eaLnBrk="1" hangingPunct="1">
              <a:lnSpc>
                <a:spcPct val="90000"/>
              </a:lnSpc>
              <a:spcBef>
                <a:spcPts val="1000"/>
              </a:spcBef>
              <a:buNone/>
              <a:defRPr/>
            </a:pPr>
            <a:r>
              <a:rPr lang="en-US" sz="1600" b="1" kern="1200" dirty="0">
                <a:solidFill>
                  <a:schemeClr val="tx1"/>
                </a:solidFill>
                <a:latin typeface="+mn-lt"/>
                <a:ea typeface="+mn-ea"/>
                <a:cs typeface="+mn-cs"/>
              </a:rPr>
              <a:t>c) Provide a brief overview </a:t>
            </a:r>
            <a:r>
              <a:rPr lang="en-US" sz="1600" kern="1200" dirty="0">
                <a:solidFill>
                  <a:schemeClr val="tx1"/>
                </a:solidFill>
                <a:latin typeface="+mn-lt"/>
                <a:ea typeface="+mn-ea"/>
                <a:cs typeface="+mn-cs"/>
              </a:rPr>
              <a:t>of some of the benefits of using social media for professional networking</a:t>
            </a:r>
          </a:p>
          <a:p>
            <a:pPr marL="0" indent="0" defTabSz="914400" eaLnBrk="1" hangingPunct="1">
              <a:lnSpc>
                <a:spcPct val="90000"/>
              </a:lnSpc>
              <a:spcBef>
                <a:spcPts val="1000"/>
              </a:spcBef>
              <a:buNone/>
              <a:defRPr/>
            </a:pPr>
            <a:endParaRPr lang="en-US" sz="1600" kern="1200" dirty="0">
              <a:solidFill>
                <a:schemeClr val="tx1"/>
              </a:solidFill>
              <a:latin typeface="+mn-lt"/>
              <a:ea typeface="+mn-ea"/>
              <a:cs typeface="+mn-cs"/>
            </a:endParaRPr>
          </a:p>
          <a:p>
            <a:pPr marL="0" indent="0" defTabSz="914400" eaLnBrk="1" hangingPunct="1">
              <a:lnSpc>
                <a:spcPct val="90000"/>
              </a:lnSpc>
              <a:spcBef>
                <a:spcPts val="1000"/>
              </a:spcBef>
              <a:buNone/>
              <a:defRPr/>
            </a:pPr>
            <a:endParaRPr lang="en-US" sz="1600" kern="1200" dirty="0">
              <a:solidFill>
                <a:schemeClr val="tx1"/>
              </a:solidFill>
              <a:latin typeface="+mn-lt"/>
              <a:ea typeface="+mn-ea"/>
              <a:cs typeface="+mn-cs"/>
            </a:endParaRPr>
          </a:p>
        </p:txBody>
      </p:sp>
      <p:pic>
        <p:nvPicPr>
          <p:cNvPr id="4102" name="Graphic 4101" descr="Office Worker">
            <a:extLst>
              <a:ext uri="{FF2B5EF4-FFF2-40B4-BE49-F238E27FC236}">
                <a16:creationId xmlns:a16="http://schemas.microsoft.com/office/drawing/2014/main" id="{35560082-6734-FD95-B86E-6CAC61D82C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065" y="932566"/>
            <a:ext cx="3278366" cy="3278366"/>
          </a:xfrm>
          <a:prstGeom prst="rect">
            <a:avLst/>
          </a:prstGeom>
        </p:spPr>
      </p:pic>
      <p:sp>
        <p:nvSpPr>
          <p:cNvPr id="7" name="Rectangle 2"/>
          <p:cNvSpPr txBox="1">
            <a:spLocks noChangeArrowheads="1"/>
          </p:cNvSpPr>
          <p:nvPr/>
        </p:nvSpPr>
        <p:spPr bwMode="auto">
          <a:xfrm>
            <a:off x="131325" y="158963"/>
            <a:ext cx="5685235"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514350">
              <a:spcAft>
                <a:spcPts val="600"/>
              </a:spcAft>
              <a:defRPr/>
            </a:pPr>
            <a:r>
              <a:rPr lang="en-GB" sz="3200" kern="0" dirty="0">
                <a:solidFill>
                  <a:srgbClr val="1C3D74"/>
                </a:solidFill>
                <a:latin typeface="Arial" panose="020B0604020202020204" pitchFamily="34" charset="0"/>
                <a:ea typeface="Source Sans Pro" panose="020B0503030403020204" pitchFamily="34" charset="0"/>
              </a:rPr>
              <a:t>Purpose of this session</a:t>
            </a:r>
            <a:endParaRPr lang="en-GB" sz="3200" kern="0">
              <a:solidFill>
                <a:srgbClr val="1C3D74"/>
              </a:solidFill>
              <a:latin typeface="Arial" panose="020B0604020202020204" pitchFamily="34" charset="0"/>
              <a:ea typeface="Source Sans Pro" panose="020B0503030403020204" pitchFamily="34" charset="0"/>
            </a:endParaRPr>
          </a:p>
        </p:txBody>
      </p:sp>
    </p:spTree>
    <p:extLst>
      <p:ext uri="{BB962C8B-B14F-4D97-AF65-F5344CB8AC3E}">
        <p14:creationId xmlns:p14="http://schemas.microsoft.com/office/powerpoint/2010/main" val="14826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82417" y="1599011"/>
            <a:ext cx="4050506" cy="235744"/>
          </a:xfrm>
        </p:spPr>
        <p:txBody>
          <a:bodyPr>
            <a:normAutofit fontScale="90000"/>
          </a:bodyPr>
          <a:lstStyle/>
          <a:p>
            <a:pPr algn="ctr" eaLnBrk="1" hangingPunct="1">
              <a:defRPr/>
            </a:pPr>
            <a:br>
              <a:rPr lang="en-GB" dirty="0"/>
            </a:br>
            <a:br>
              <a:rPr lang="en-GB" dirty="0"/>
            </a:br>
            <a:endParaRPr lang="en-GB" dirty="0"/>
          </a:p>
        </p:txBody>
      </p:sp>
      <p:sp>
        <p:nvSpPr>
          <p:cNvPr id="86020" name="TextBox 3"/>
          <p:cNvSpPr txBox="1">
            <a:spLocks noChangeArrowheads="1"/>
          </p:cNvSpPr>
          <p:nvPr/>
        </p:nvSpPr>
        <p:spPr bwMode="auto">
          <a:xfrm>
            <a:off x="131324" y="58338"/>
            <a:ext cx="85520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500" b="1" dirty="0">
                <a:solidFill>
                  <a:srgbClr val="1C3D74"/>
                </a:solidFill>
                <a:latin typeface="Arial" panose="020B0604020202020204" pitchFamily="34" charset="0"/>
                <a:ea typeface="Source Sans Pro" panose="020B0503030403020204" pitchFamily="34" charset="0"/>
                <a:cs typeface="Arial" panose="020B0604020202020204" pitchFamily="34" charset="0"/>
              </a:rPr>
              <a:t>Connect with Queen Mary Alumni </a:t>
            </a:r>
          </a:p>
        </p:txBody>
      </p:sp>
      <p:sp>
        <p:nvSpPr>
          <p:cNvPr id="5" name="Rectangle 4"/>
          <p:cNvSpPr/>
          <p:nvPr/>
        </p:nvSpPr>
        <p:spPr>
          <a:xfrm>
            <a:off x="3657601" y="2468167"/>
            <a:ext cx="2164375" cy="248209"/>
          </a:xfrm>
          <a:prstGeom prst="rect">
            <a:avLst/>
          </a:prstGeom>
        </p:spPr>
        <p:txBody>
          <a:bodyPr wrap="none">
            <a:spAutoFit/>
          </a:bodyPr>
          <a:lstStyle/>
          <a:p>
            <a:pPr defTabSz="514350">
              <a:defRPr/>
            </a:pPr>
            <a:r>
              <a:rPr lang="en-GB" sz="1013" dirty="0">
                <a:solidFill>
                  <a:srgbClr val="FFFFFF"/>
                </a:solidFill>
                <a:latin typeface="Arial" panose="020B0604020202020204" pitchFamily="34" charset="0"/>
              </a:rPr>
              <a:t>Clifford Chance Trainee Tuesdays</a:t>
            </a:r>
          </a:p>
        </p:txBody>
      </p:sp>
      <p:pic>
        <p:nvPicPr>
          <p:cNvPr id="2" name="Picture 1"/>
          <p:cNvPicPr>
            <a:picLocks noChangeAspect="1"/>
          </p:cNvPicPr>
          <p:nvPr/>
        </p:nvPicPr>
        <p:blipFill rotWithShape="1">
          <a:blip r:embed="rId3"/>
          <a:srcRect l="12218" t="27807" r="38647" b="6362"/>
          <a:stretch/>
        </p:blipFill>
        <p:spPr>
          <a:xfrm>
            <a:off x="270006" y="535391"/>
            <a:ext cx="5133892" cy="3869077"/>
          </a:xfrm>
          <a:prstGeom prst="rect">
            <a:avLst/>
          </a:prstGeom>
        </p:spPr>
      </p:pic>
      <p:sp>
        <p:nvSpPr>
          <p:cNvPr id="10" name="Rectangle 9"/>
          <p:cNvSpPr/>
          <p:nvPr/>
        </p:nvSpPr>
        <p:spPr>
          <a:xfrm>
            <a:off x="2182417" y="3172535"/>
            <a:ext cx="560783" cy="307975"/>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lIns="81638" tIns="40819" rIns="81638" bIns="40819" anchor="ctr"/>
          <a:lstStyle/>
          <a:p>
            <a:pPr algn="ctr" defTabSz="685800" eaLnBrk="1" fontAlgn="auto" hangingPunct="1">
              <a:spcBef>
                <a:spcPts val="0"/>
              </a:spcBef>
              <a:spcAft>
                <a:spcPts val="0"/>
              </a:spcAft>
              <a:defRPr/>
            </a:pPr>
            <a:endParaRPr lang="en-GB" sz="675">
              <a:solidFill>
                <a:srgbClr val="FFFFFF"/>
              </a:solidFill>
            </a:endParaRPr>
          </a:p>
        </p:txBody>
      </p:sp>
    </p:spTree>
    <p:extLst>
      <p:ext uri="{BB962C8B-B14F-4D97-AF65-F5344CB8AC3E}">
        <p14:creationId xmlns:p14="http://schemas.microsoft.com/office/powerpoint/2010/main" val="121948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82417" y="1599011"/>
            <a:ext cx="4050506" cy="235744"/>
          </a:xfrm>
        </p:spPr>
        <p:txBody>
          <a:bodyPr>
            <a:normAutofit fontScale="90000"/>
          </a:bodyPr>
          <a:lstStyle/>
          <a:p>
            <a:pPr algn="ctr" eaLnBrk="1" hangingPunct="1">
              <a:defRPr/>
            </a:pPr>
            <a:br>
              <a:rPr lang="en-GB" dirty="0"/>
            </a:br>
            <a:br>
              <a:rPr lang="en-GB" dirty="0"/>
            </a:br>
            <a:endParaRPr lang="en-GB" dirty="0"/>
          </a:p>
        </p:txBody>
      </p:sp>
      <p:sp>
        <p:nvSpPr>
          <p:cNvPr id="86020" name="TextBox 3"/>
          <p:cNvSpPr txBox="1">
            <a:spLocks noChangeArrowheads="1"/>
          </p:cNvSpPr>
          <p:nvPr/>
        </p:nvSpPr>
        <p:spPr bwMode="auto">
          <a:xfrm>
            <a:off x="131324" y="58338"/>
            <a:ext cx="85520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500" b="1" dirty="0">
                <a:solidFill>
                  <a:srgbClr val="1C3D74"/>
                </a:solidFill>
                <a:latin typeface="Arial" panose="020B0604020202020204" pitchFamily="34" charset="0"/>
                <a:ea typeface="Source Sans Pro" panose="020B0503030403020204" pitchFamily="34" charset="0"/>
                <a:cs typeface="Arial" panose="020B0604020202020204" pitchFamily="34" charset="0"/>
              </a:rPr>
              <a:t>Explore other people’s career paths </a:t>
            </a:r>
          </a:p>
        </p:txBody>
      </p:sp>
      <p:sp>
        <p:nvSpPr>
          <p:cNvPr id="5" name="Rectangle 4"/>
          <p:cNvSpPr/>
          <p:nvPr/>
        </p:nvSpPr>
        <p:spPr>
          <a:xfrm>
            <a:off x="3657601" y="2468167"/>
            <a:ext cx="2164375" cy="248209"/>
          </a:xfrm>
          <a:prstGeom prst="rect">
            <a:avLst/>
          </a:prstGeom>
        </p:spPr>
        <p:txBody>
          <a:bodyPr wrap="none">
            <a:spAutoFit/>
          </a:bodyPr>
          <a:lstStyle/>
          <a:p>
            <a:pPr defTabSz="514350">
              <a:defRPr/>
            </a:pPr>
            <a:r>
              <a:rPr lang="en-GB" sz="1013" dirty="0">
                <a:solidFill>
                  <a:srgbClr val="FFFFFF"/>
                </a:solidFill>
                <a:latin typeface="Arial" panose="020B0604020202020204" pitchFamily="34" charset="0"/>
              </a:rPr>
              <a:t>Clifford Chance Trainee Tuesdays</a:t>
            </a:r>
          </a:p>
        </p:txBody>
      </p:sp>
      <p:sp>
        <p:nvSpPr>
          <p:cNvPr id="2" name="Rectangle 1"/>
          <p:cNvSpPr/>
          <p:nvPr/>
        </p:nvSpPr>
        <p:spPr>
          <a:xfrm>
            <a:off x="5881254" y="894747"/>
            <a:ext cx="3131127" cy="2638162"/>
          </a:xfrm>
          <a:prstGeom prst="rect">
            <a:avLst/>
          </a:prstGeom>
        </p:spPr>
        <p:txBody>
          <a:bodyPr wrap="square">
            <a:spAutoFit/>
          </a:bodyPr>
          <a:lstStyle/>
          <a:p>
            <a:pPr marL="285750" indent="-285750">
              <a:buFont typeface="Arial" panose="020B0604020202020204" pitchFamily="34" charset="0"/>
              <a:buChar char="•"/>
            </a:pPr>
            <a:r>
              <a:rPr lang="en-GB" altLang="en-US" sz="1800" dirty="0">
                <a:solidFill>
                  <a:srgbClr val="1C3D74"/>
                </a:solidFill>
                <a:latin typeface="Arial" panose="020B0604020202020204" pitchFamily="34" charset="0"/>
                <a:ea typeface="Source Sans Pro" panose="020B0503030403020204" pitchFamily="34" charset="0"/>
                <a:cs typeface="Arial" panose="020B0604020202020204" pitchFamily="34" charset="0"/>
              </a:rPr>
              <a:t>Review profiles of people doing roles you are interested in (and companies they work for) to get ideas about career paths and keywords/language to use on your profile and in your searches</a:t>
            </a:r>
          </a:p>
        </p:txBody>
      </p:sp>
      <p:pic>
        <p:nvPicPr>
          <p:cNvPr id="4" name="Picture 3">
            <a:extLst>
              <a:ext uri="{FF2B5EF4-FFF2-40B4-BE49-F238E27FC236}">
                <a16:creationId xmlns:a16="http://schemas.microsoft.com/office/drawing/2014/main" id="{2681351C-BAB8-C9B6-5750-36665A0D764B}"/>
              </a:ext>
            </a:extLst>
          </p:cNvPr>
          <p:cNvPicPr>
            <a:picLocks noChangeAspect="1"/>
          </p:cNvPicPr>
          <p:nvPr/>
        </p:nvPicPr>
        <p:blipFill rotWithShape="1">
          <a:blip r:embed="rId3"/>
          <a:srcRect l="12122" t="11698" r="12803" b="8956"/>
          <a:stretch/>
        </p:blipFill>
        <p:spPr>
          <a:xfrm>
            <a:off x="195789" y="738181"/>
            <a:ext cx="5668146" cy="3369692"/>
          </a:xfrm>
          <a:prstGeom prst="rect">
            <a:avLst/>
          </a:prstGeom>
        </p:spPr>
      </p:pic>
      <p:sp>
        <p:nvSpPr>
          <p:cNvPr id="6" name="Rectangle 5">
            <a:extLst>
              <a:ext uri="{FF2B5EF4-FFF2-40B4-BE49-F238E27FC236}">
                <a16:creationId xmlns:a16="http://schemas.microsoft.com/office/drawing/2014/main" id="{980C321C-BEB0-FD84-188E-ECA550031E8C}"/>
              </a:ext>
            </a:extLst>
          </p:cNvPr>
          <p:cNvSpPr/>
          <p:nvPr/>
        </p:nvSpPr>
        <p:spPr>
          <a:xfrm>
            <a:off x="131324" y="735359"/>
            <a:ext cx="1905294" cy="30026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algn="ctr" defTabSz="514350">
              <a:defRPr/>
            </a:pPr>
            <a:endParaRPr lang="en-GB" sz="506">
              <a:solidFill>
                <a:srgbClr val="FFFFFF"/>
              </a:solidFill>
            </a:endParaRPr>
          </a:p>
        </p:txBody>
      </p:sp>
      <p:sp>
        <p:nvSpPr>
          <p:cNvPr id="8" name="Rectangle 7">
            <a:extLst>
              <a:ext uri="{FF2B5EF4-FFF2-40B4-BE49-F238E27FC236}">
                <a16:creationId xmlns:a16="http://schemas.microsoft.com/office/drawing/2014/main" id="{601AF975-FEE0-5335-1DCA-1EA2030F3173}"/>
              </a:ext>
            </a:extLst>
          </p:cNvPr>
          <p:cNvSpPr/>
          <p:nvPr/>
        </p:nvSpPr>
        <p:spPr>
          <a:xfrm>
            <a:off x="114005" y="1035627"/>
            <a:ext cx="4887486" cy="30026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algn="ctr" defTabSz="514350">
              <a:defRPr/>
            </a:pPr>
            <a:endParaRPr lang="en-GB" sz="506">
              <a:solidFill>
                <a:srgbClr val="FFFFFF"/>
              </a:solidFill>
            </a:endParaRPr>
          </a:p>
        </p:txBody>
      </p:sp>
      <p:sp>
        <p:nvSpPr>
          <p:cNvPr id="9" name="Rectangle 8">
            <a:extLst>
              <a:ext uri="{FF2B5EF4-FFF2-40B4-BE49-F238E27FC236}">
                <a16:creationId xmlns:a16="http://schemas.microsoft.com/office/drawing/2014/main" id="{6E8F9C68-086F-646D-6BD0-645869A6F17C}"/>
              </a:ext>
            </a:extLst>
          </p:cNvPr>
          <p:cNvSpPr/>
          <p:nvPr/>
        </p:nvSpPr>
        <p:spPr>
          <a:xfrm>
            <a:off x="2207920" y="3728907"/>
            <a:ext cx="1124098" cy="30026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algn="ctr" defTabSz="514350">
              <a:defRPr/>
            </a:pPr>
            <a:endParaRPr lang="en-GB" sz="506">
              <a:solidFill>
                <a:srgbClr val="FFFFFF"/>
              </a:solidFill>
            </a:endParaRPr>
          </a:p>
        </p:txBody>
      </p:sp>
    </p:spTree>
    <p:extLst>
      <p:ext uri="{BB962C8B-B14F-4D97-AF65-F5344CB8AC3E}">
        <p14:creationId xmlns:p14="http://schemas.microsoft.com/office/powerpoint/2010/main" val="2788818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82417" y="1599011"/>
            <a:ext cx="4050506" cy="235744"/>
          </a:xfrm>
        </p:spPr>
        <p:txBody>
          <a:bodyPr>
            <a:normAutofit fontScale="90000"/>
          </a:bodyPr>
          <a:lstStyle/>
          <a:p>
            <a:pPr algn="ctr" eaLnBrk="1" hangingPunct="1">
              <a:defRPr/>
            </a:pPr>
            <a:br>
              <a:rPr lang="en-GB" dirty="0"/>
            </a:br>
            <a:br>
              <a:rPr lang="en-GB" dirty="0"/>
            </a:br>
            <a:endParaRPr lang="en-GB" dirty="0"/>
          </a:p>
        </p:txBody>
      </p:sp>
      <p:sp>
        <p:nvSpPr>
          <p:cNvPr id="86020" name="TextBox 3"/>
          <p:cNvSpPr txBox="1">
            <a:spLocks noChangeArrowheads="1"/>
          </p:cNvSpPr>
          <p:nvPr/>
        </p:nvSpPr>
        <p:spPr bwMode="auto">
          <a:xfrm>
            <a:off x="777591" y="57619"/>
            <a:ext cx="85520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500" b="1" dirty="0">
                <a:solidFill>
                  <a:srgbClr val="1C3D74"/>
                </a:solidFill>
                <a:latin typeface="Arial" panose="020B0604020202020204" pitchFamily="34" charset="0"/>
                <a:ea typeface="Source Sans Pro" panose="020B0503030403020204" pitchFamily="34" charset="0"/>
                <a:cs typeface="Arial" panose="020B0604020202020204" pitchFamily="34" charset="0"/>
              </a:rPr>
              <a:t>Show recruiters you are open to opportunities </a:t>
            </a:r>
          </a:p>
        </p:txBody>
      </p:sp>
      <p:sp>
        <p:nvSpPr>
          <p:cNvPr id="5" name="Rectangle 4"/>
          <p:cNvSpPr/>
          <p:nvPr/>
        </p:nvSpPr>
        <p:spPr>
          <a:xfrm>
            <a:off x="3657601" y="2468167"/>
            <a:ext cx="2164375" cy="248209"/>
          </a:xfrm>
          <a:prstGeom prst="rect">
            <a:avLst/>
          </a:prstGeom>
        </p:spPr>
        <p:txBody>
          <a:bodyPr wrap="none">
            <a:spAutoFit/>
          </a:bodyPr>
          <a:lstStyle/>
          <a:p>
            <a:pPr defTabSz="514350">
              <a:defRPr/>
            </a:pPr>
            <a:r>
              <a:rPr lang="en-GB" sz="1013" dirty="0">
                <a:solidFill>
                  <a:srgbClr val="FFFFFF"/>
                </a:solidFill>
                <a:latin typeface="Arial" panose="020B0604020202020204" pitchFamily="34" charset="0"/>
              </a:rPr>
              <a:t>Clifford Chance Trainee Tuesdays</a:t>
            </a:r>
          </a:p>
        </p:txBody>
      </p:sp>
      <p:pic>
        <p:nvPicPr>
          <p:cNvPr id="7" name="Picture 6">
            <a:extLst>
              <a:ext uri="{FF2B5EF4-FFF2-40B4-BE49-F238E27FC236}">
                <a16:creationId xmlns:a16="http://schemas.microsoft.com/office/drawing/2014/main" id="{58015285-D055-2F4E-D54C-FB5BD7611F6B}"/>
              </a:ext>
            </a:extLst>
          </p:cNvPr>
          <p:cNvPicPr>
            <a:picLocks noChangeAspect="1"/>
          </p:cNvPicPr>
          <p:nvPr/>
        </p:nvPicPr>
        <p:blipFill rotWithShape="1">
          <a:blip r:embed="rId3"/>
          <a:srcRect l="19697" t="17373" r="38561" b="32526"/>
          <a:stretch/>
        </p:blipFill>
        <p:spPr>
          <a:xfrm>
            <a:off x="214746" y="564439"/>
            <a:ext cx="4606636" cy="3110107"/>
          </a:xfrm>
          <a:prstGeom prst="rect">
            <a:avLst/>
          </a:prstGeom>
        </p:spPr>
      </p:pic>
      <p:sp>
        <p:nvSpPr>
          <p:cNvPr id="8" name="Rectangle 7">
            <a:extLst>
              <a:ext uri="{FF2B5EF4-FFF2-40B4-BE49-F238E27FC236}">
                <a16:creationId xmlns:a16="http://schemas.microsoft.com/office/drawing/2014/main" id="{D4163E96-F761-5FE3-549B-5275CBD580D1}"/>
              </a:ext>
            </a:extLst>
          </p:cNvPr>
          <p:cNvSpPr/>
          <p:nvPr/>
        </p:nvSpPr>
        <p:spPr>
          <a:xfrm>
            <a:off x="337556" y="3356046"/>
            <a:ext cx="604553" cy="30026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lIns="61229" tIns="30614" rIns="61229" bIns="30614" anchor="ctr"/>
          <a:lstStyle/>
          <a:p>
            <a:pPr algn="ctr" defTabSz="514350">
              <a:defRPr/>
            </a:pPr>
            <a:endParaRPr lang="en-GB" sz="506">
              <a:solidFill>
                <a:srgbClr val="FFFFFF"/>
              </a:solidFill>
            </a:endParaRPr>
          </a:p>
        </p:txBody>
      </p:sp>
      <p:pic>
        <p:nvPicPr>
          <p:cNvPr id="10" name="Picture 9">
            <a:extLst>
              <a:ext uri="{FF2B5EF4-FFF2-40B4-BE49-F238E27FC236}">
                <a16:creationId xmlns:a16="http://schemas.microsoft.com/office/drawing/2014/main" id="{2FE6BF37-E2D5-EDEC-2C8D-6B52BA88C5C6}"/>
              </a:ext>
            </a:extLst>
          </p:cNvPr>
          <p:cNvPicPr>
            <a:picLocks noChangeAspect="1"/>
          </p:cNvPicPr>
          <p:nvPr/>
        </p:nvPicPr>
        <p:blipFill rotWithShape="1">
          <a:blip r:embed="rId4"/>
          <a:srcRect l="29924" t="13333" r="30152" b="24714"/>
          <a:stretch/>
        </p:blipFill>
        <p:spPr>
          <a:xfrm>
            <a:off x="4918037" y="630382"/>
            <a:ext cx="4087091" cy="3567479"/>
          </a:xfrm>
          <a:prstGeom prst="rect">
            <a:avLst/>
          </a:prstGeom>
        </p:spPr>
      </p:pic>
    </p:spTree>
    <p:extLst>
      <p:ext uri="{BB962C8B-B14F-4D97-AF65-F5344CB8AC3E}">
        <p14:creationId xmlns:p14="http://schemas.microsoft.com/office/powerpoint/2010/main" val="78764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82417" y="1599011"/>
            <a:ext cx="4050506" cy="235744"/>
          </a:xfrm>
        </p:spPr>
        <p:txBody>
          <a:bodyPr>
            <a:normAutofit fontScale="90000"/>
          </a:bodyPr>
          <a:lstStyle/>
          <a:p>
            <a:pPr algn="ctr" eaLnBrk="1" hangingPunct="1">
              <a:defRPr/>
            </a:pPr>
            <a:br>
              <a:rPr lang="en-GB" dirty="0"/>
            </a:br>
            <a:br>
              <a:rPr lang="en-GB" dirty="0"/>
            </a:br>
            <a:endParaRPr lang="en-GB" dirty="0"/>
          </a:p>
        </p:txBody>
      </p:sp>
      <p:sp>
        <p:nvSpPr>
          <p:cNvPr id="7" name="Rectangle 2"/>
          <p:cNvSpPr txBox="1">
            <a:spLocks noChangeArrowheads="1"/>
          </p:cNvSpPr>
          <p:nvPr/>
        </p:nvSpPr>
        <p:spPr bwMode="auto">
          <a:xfrm>
            <a:off x="150476" y="88924"/>
            <a:ext cx="5685235"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514350">
              <a:defRPr/>
            </a:pPr>
            <a:r>
              <a:rPr lang="en-GB" sz="2500" kern="0" dirty="0">
                <a:solidFill>
                  <a:srgbClr val="1C3D74"/>
                </a:solidFill>
                <a:latin typeface="Arial" panose="020B0604020202020204" pitchFamily="34" charset="0"/>
                <a:ea typeface="Source Sans Pro" panose="020B0503030403020204" pitchFamily="34" charset="0"/>
              </a:rPr>
              <a:t>The Queen Mary Alumni Network </a:t>
            </a:r>
          </a:p>
        </p:txBody>
      </p:sp>
      <p:sp>
        <p:nvSpPr>
          <p:cNvPr id="10" name="Rectangle 3"/>
          <p:cNvSpPr txBox="1">
            <a:spLocks noChangeArrowheads="1"/>
          </p:cNvSpPr>
          <p:nvPr/>
        </p:nvSpPr>
        <p:spPr bwMode="auto">
          <a:xfrm>
            <a:off x="2521384" y="725831"/>
            <a:ext cx="6622616" cy="321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514350">
              <a:lnSpc>
                <a:spcPct val="80000"/>
              </a:lnSpc>
              <a:spcBef>
                <a:spcPts val="675"/>
              </a:spcBef>
              <a:defRPr/>
            </a:pPr>
            <a:r>
              <a:rPr lang="en-GB" sz="1800" dirty="0">
                <a:latin typeface="Arial" panose="020B0604020202020204" pitchFamily="34" charset="0"/>
                <a:ea typeface="Source Sans Pro" panose="020B0503030403020204" pitchFamily="34" charset="0"/>
              </a:rPr>
              <a:t>Global community of almost 180,000 former students, in over 160 countries around the world</a:t>
            </a:r>
          </a:p>
          <a:p>
            <a:pPr defTabSz="514350">
              <a:lnSpc>
                <a:spcPct val="80000"/>
              </a:lnSpc>
              <a:spcBef>
                <a:spcPts val="675"/>
              </a:spcBef>
              <a:defRPr/>
            </a:pPr>
            <a:endParaRPr lang="en-GB" sz="1800" dirty="0">
              <a:latin typeface="Arial" panose="020B0604020202020204" pitchFamily="34" charset="0"/>
              <a:ea typeface="Source Sans Pro" panose="020B0503030403020204" pitchFamily="34" charset="0"/>
            </a:endParaRPr>
          </a:p>
          <a:p>
            <a:pPr defTabSz="514350">
              <a:lnSpc>
                <a:spcPct val="80000"/>
              </a:lnSpc>
              <a:spcBef>
                <a:spcPts val="675"/>
              </a:spcBef>
              <a:defRPr/>
            </a:pPr>
            <a:r>
              <a:rPr lang="en-GB" sz="1800" dirty="0">
                <a:latin typeface="Arial" panose="020B0604020202020204" pitchFamily="34" charset="0"/>
                <a:ea typeface="Source Sans Pro" panose="020B0503030403020204" pitchFamily="34" charset="0"/>
              </a:rPr>
              <a:t>Lifelong link to the university</a:t>
            </a:r>
          </a:p>
          <a:p>
            <a:pPr defTabSz="514350">
              <a:lnSpc>
                <a:spcPct val="80000"/>
              </a:lnSpc>
              <a:spcBef>
                <a:spcPts val="675"/>
              </a:spcBef>
              <a:defRPr/>
            </a:pPr>
            <a:endParaRPr lang="en-GB" sz="1800" kern="0" dirty="0">
              <a:solidFill>
                <a:srgbClr val="000000"/>
              </a:solidFill>
              <a:latin typeface="Arial" panose="020B0604020202020204" pitchFamily="34" charset="0"/>
              <a:ea typeface="Source Sans Pro" panose="020B0503030403020204" pitchFamily="34" charset="0"/>
            </a:endParaRPr>
          </a:p>
          <a:p>
            <a:pPr defTabSz="514350">
              <a:lnSpc>
                <a:spcPct val="80000"/>
              </a:lnSpc>
              <a:spcBef>
                <a:spcPts val="675"/>
              </a:spcBef>
              <a:defRPr/>
            </a:pPr>
            <a:r>
              <a:rPr lang="en-GB" sz="1800" kern="0" dirty="0">
                <a:solidFill>
                  <a:srgbClr val="1C3D74"/>
                </a:solidFill>
                <a:latin typeface="Arial" panose="020B0604020202020204" pitchFamily="34" charset="0"/>
                <a:ea typeface="Source Sans Pro" panose="020B0503030403020204" pitchFamily="34" charset="0"/>
              </a:rPr>
              <a:t>You can join as a current student</a:t>
            </a:r>
          </a:p>
          <a:p>
            <a:pPr defTabSz="514350">
              <a:lnSpc>
                <a:spcPct val="80000"/>
              </a:lnSpc>
              <a:spcBef>
                <a:spcPts val="675"/>
              </a:spcBef>
              <a:defRPr/>
            </a:pPr>
            <a:endParaRPr lang="en-GB" sz="1800" kern="0" dirty="0">
              <a:solidFill>
                <a:srgbClr val="1C3D74"/>
              </a:solidFill>
              <a:latin typeface="Arial" panose="020B0604020202020204" pitchFamily="34" charset="0"/>
              <a:ea typeface="Source Sans Pro" panose="020B0503030403020204" pitchFamily="34" charset="0"/>
            </a:endParaRPr>
          </a:p>
          <a:p>
            <a:pPr defTabSz="514350">
              <a:lnSpc>
                <a:spcPct val="80000"/>
              </a:lnSpc>
              <a:spcBef>
                <a:spcPts val="675"/>
              </a:spcBef>
              <a:defRPr/>
            </a:pPr>
            <a:r>
              <a:rPr lang="en-GB" sz="1800" kern="0" dirty="0">
                <a:solidFill>
                  <a:srgbClr val="1C3D74"/>
                </a:solidFill>
                <a:latin typeface="Arial" panose="020B0604020202020204" pitchFamily="34" charset="0"/>
                <a:ea typeface="Source Sans Pro" panose="020B0503030403020204" pitchFamily="34" charset="0"/>
              </a:rPr>
              <a:t>Provides access to alumni willing to provide a wide range of support, including e-mentoring and careers advice</a:t>
            </a:r>
          </a:p>
          <a:p>
            <a:pPr defTabSz="514350">
              <a:lnSpc>
                <a:spcPct val="80000"/>
              </a:lnSpc>
              <a:spcBef>
                <a:spcPts val="675"/>
              </a:spcBef>
              <a:defRPr/>
            </a:pPr>
            <a:endParaRPr lang="en-GB" sz="1500" kern="0" dirty="0">
              <a:solidFill>
                <a:srgbClr val="1C3D74"/>
              </a:solidFill>
              <a:latin typeface="Arial" panose="020B0604020202020204" pitchFamily="34" charset="0"/>
              <a:ea typeface="Source Sans Pro" panose="020B0503030403020204" pitchFamily="34" charset="0"/>
            </a:endParaRPr>
          </a:p>
          <a:p>
            <a:pPr defTabSz="514350">
              <a:lnSpc>
                <a:spcPct val="80000"/>
              </a:lnSpc>
              <a:spcBef>
                <a:spcPts val="675"/>
              </a:spcBef>
              <a:defRPr/>
            </a:pPr>
            <a:r>
              <a:rPr lang="en-GB" sz="1800" kern="0" dirty="0">
                <a:solidFill>
                  <a:srgbClr val="1C3D74"/>
                </a:solidFill>
                <a:latin typeface="Arial" panose="020B0604020202020204" pitchFamily="34" charset="0"/>
                <a:ea typeface="Source Sans Pro" panose="020B0503030403020204" pitchFamily="34" charset="0"/>
              </a:rPr>
              <a:t>A good way to practise your professional networking skills</a:t>
            </a:r>
          </a:p>
        </p:txBody>
      </p:sp>
      <p:pic>
        <p:nvPicPr>
          <p:cNvPr id="2" name="Picture 1"/>
          <p:cNvPicPr>
            <a:picLocks noChangeAspect="1"/>
          </p:cNvPicPr>
          <p:nvPr/>
        </p:nvPicPr>
        <p:blipFill rotWithShape="1">
          <a:blip r:embed="rId3"/>
          <a:srcRect l="27206" t="11525" r="51225" b="22941"/>
          <a:stretch/>
        </p:blipFill>
        <p:spPr>
          <a:xfrm>
            <a:off x="227414" y="484676"/>
            <a:ext cx="2210537" cy="3778010"/>
          </a:xfrm>
          <a:prstGeom prst="rect">
            <a:avLst/>
          </a:prstGeom>
        </p:spPr>
      </p:pic>
      <p:sp>
        <p:nvSpPr>
          <p:cNvPr id="6" name="TextBox 3"/>
          <p:cNvSpPr txBox="1">
            <a:spLocks noChangeArrowheads="1"/>
          </p:cNvSpPr>
          <p:nvPr/>
        </p:nvSpPr>
        <p:spPr bwMode="auto">
          <a:xfrm>
            <a:off x="4207670" y="3989607"/>
            <a:ext cx="3015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800" dirty="0">
                <a:solidFill>
                  <a:srgbClr val="FF66CC"/>
                </a:solidFill>
                <a:latin typeface="Arial" panose="020B0604020202020204" pitchFamily="34" charset="0"/>
                <a:cs typeface="Arial" panose="020B0604020202020204" pitchFamily="34" charset="0"/>
                <a:hlinkClick r:id="rId4"/>
              </a:rPr>
              <a:t>https://www.qmul.network</a:t>
            </a:r>
            <a:endParaRPr lang="en-GB" altLang="en-US" sz="1800" dirty="0">
              <a:solidFill>
                <a:srgbClr val="FF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9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3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481" y="68724"/>
            <a:ext cx="8883266" cy="3477875"/>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mn-cs"/>
              </a:rPr>
              <a:t>What is professional branding?</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endParaRPr>
          </a:p>
          <a:p>
            <a:pPr marL="0" marR="0" lvl="0" indent="0" algn="l" defTabSz="685783" rtl="0" eaLnBrk="1" fontAlgn="auto" latinLnBrk="0" hangingPunct="1">
              <a:lnSpc>
                <a:spcPct val="15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21386A"/>
                </a:solidFill>
                <a:effectLst/>
                <a:uLnTx/>
                <a:uFillTx/>
                <a:latin typeface="Arial"/>
                <a:ea typeface="+mn-ea"/>
                <a:cs typeface="+mn-cs"/>
              </a:rPr>
              <a:t>“Professional branding</a:t>
            </a:r>
            <a:r>
              <a:rPr kumimoji="0" lang="en-GB" sz="1800" b="1" i="0" u="none" strike="noStrike" kern="1200" cap="none" spc="0" normalizeH="0" baseline="0" noProof="0" dirty="0">
                <a:ln>
                  <a:noFill/>
                </a:ln>
                <a:solidFill>
                  <a:srgbClr val="21386A"/>
                </a:solidFill>
                <a:effectLst/>
                <a:uLnTx/>
                <a:uFillTx/>
                <a:latin typeface="Arial"/>
                <a:ea typeface="+mn-ea"/>
                <a:cs typeface="+mn-cs"/>
              </a:rPr>
              <a:t> </a:t>
            </a:r>
            <a:r>
              <a:rPr kumimoji="0" lang="en-GB" sz="1800" b="0" i="0" u="none" strike="noStrike" kern="1200" cap="none" spc="0" normalizeH="0" baseline="0" noProof="0" dirty="0">
                <a:ln>
                  <a:noFill/>
                </a:ln>
                <a:solidFill>
                  <a:srgbClr val="21386A"/>
                </a:solidFill>
                <a:effectLst/>
                <a:uLnTx/>
                <a:uFillTx/>
                <a:latin typeface="Arial"/>
                <a:ea typeface="+mn-ea"/>
                <a:cs typeface="+mn-cs"/>
              </a:rPr>
              <a:t>is the process of creating a "mark" around your name or your career. This is achieved by having specific </a:t>
            </a:r>
            <a:r>
              <a:rPr kumimoji="0" lang="en-GB" sz="1800" b="1" i="0" u="none" strike="noStrike" kern="1200" cap="none" spc="0" normalizeH="0" baseline="0" noProof="0" dirty="0">
                <a:ln>
                  <a:noFill/>
                </a:ln>
                <a:solidFill>
                  <a:srgbClr val="21386A"/>
                </a:solidFill>
                <a:effectLst/>
                <a:uLnTx/>
                <a:uFillTx/>
                <a:latin typeface="Arial"/>
                <a:ea typeface="+mn-ea"/>
                <a:cs typeface="+mn-cs"/>
              </a:rPr>
              <a:t>strengths</a:t>
            </a:r>
            <a:r>
              <a:rPr kumimoji="0" lang="en-GB" sz="1800" b="0" i="0" u="none" strike="noStrike" kern="1200" cap="none" spc="0" normalizeH="0" baseline="0" noProof="0" dirty="0">
                <a:ln>
                  <a:noFill/>
                </a:ln>
                <a:solidFill>
                  <a:srgbClr val="21386A"/>
                </a:solidFill>
                <a:effectLst/>
                <a:uLnTx/>
                <a:uFillTx/>
                <a:latin typeface="Arial"/>
                <a:ea typeface="+mn-ea"/>
                <a:cs typeface="+mn-cs"/>
              </a:rPr>
              <a:t> and </a:t>
            </a:r>
            <a:r>
              <a:rPr kumimoji="0" lang="en-GB" sz="1800" b="1" i="0" u="none" strike="noStrike" kern="1200" cap="none" spc="0" normalizeH="0" baseline="0" noProof="0" dirty="0">
                <a:ln>
                  <a:noFill/>
                </a:ln>
                <a:solidFill>
                  <a:srgbClr val="21386A"/>
                </a:solidFill>
                <a:effectLst/>
                <a:uLnTx/>
                <a:uFillTx/>
                <a:latin typeface="Arial"/>
                <a:ea typeface="+mn-ea"/>
                <a:cs typeface="+mn-cs"/>
              </a:rPr>
              <a:t>messages</a:t>
            </a:r>
            <a:r>
              <a:rPr kumimoji="0" lang="en-GB" sz="1800" b="0" i="0" u="none" strike="noStrike" kern="1200" cap="none" spc="0" normalizeH="0" baseline="0" noProof="0" dirty="0">
                <a:ln>
                  <a:noFill/>
                </a:ln>
                <a:solidFill>
                  <a:srgbClr val="21386A"/>
                </a:solidFill>
                <a:effectLst/>
                <a:uLnTx/>
                <a:uFillTx/>
                <a:latin typeface="Arial"/>
                <a:ea typeface="+mn-ea"/>
                <a:cs typeface="+mn-cs"/>
              </a:rPr>
              <a:t> that </a:t>
            </a:r>
            <a:r>
              <a:rPr kumimoji="0" lang="en-GB" sz="1800" b="1" i="0" u="none" strike="noStrike" kern="1200" cap="none" spc="0" normalizeH="0" baseline="0" noProof="0" dirty="0">
                <a:ln>
                  <a:noFill/>
                </a:ln>
                <a:solidFill>
                  <a:srgbClr val="21386A"/>
                </a:solidFill>
                <a:effectLst/>
                <a:uLnTx/>
                <a:uFillTx/>
                <a:latin typeface="Arial"/>
                <a:ea typeface="+mn-ea"/>
                <a:cs typeface="+mn-cs"/>
              </a:rPr>
              <a:t>people remember </a:t>
            </a:r>
            <a:r>
              <a:rPr kumimoji="0" lang="en-GB" sz="1800" b="0" i="0" u="none" strike="noStrike" kern="1200" cap="none" spc="0" normalizeH="0" baseline="0" noProof="0" dirty="0">
                <a:ln>
                  <a:noFill/>
                </a:ln>
                <a:solidFill>
                  <a:srgbClr val="21386A"/>
                </a:solidFill>
                <a:effectLst/>
                <a:uLnTx/>
                <a:uFillTx/>
                <a:latin typeface="Arial"/>
                <a:ea typeface="+mn-ea"/>
                <a:cs typeface="+mn-cs"/>
              </a:rPr>
              <a:t>about you. It is </a:t>
            </a:r>
            <a:r>
              <a:rPr kumimoji="0" lang="en-GB" sz="1800" b="1" i="0" u="none" strike="noStrike" kern="1200" cap="none" spc="0" normalizeH="0" baseline="0" noProof="0" dirty="0">
                <a:ln>
                  <a:noFill/>
                </a:ln>
                <a:solidFill>
                  <a:srgbClr val="21386A"/>
                </a:solidFill>
                <a:effectLst/>
                <a:uLnTx/>
                <a:uFillTx/>
                <a:latin typeface="Arial"/>
                <a:ea typeface="+mn-ea"/>
                <a:cs typeface="+mn-cs"/>
              </a:rPr>
              <a:t>how</a:t>
            </a:r>
            <a:r>
              <a:rPr kumimoji="0" lang="en-GB" sz="1800" b="0" i="0" u="none" strike="noStrike" kern="1200" cap="none" spc="0" normalizeH="0" baseline="0" noProof="0" dirty="0">
                <a:ln>
                  <a:noFill/>
                </a:ln>
                <a:solidFill>
                  <a:srgbClr val="21386A"/>
                </a:solidFill>
                <a:effectLst/>
                <a:uLnTx/>
                <a:uFillTx/>
                <a:latin typeface="Arial"/>
                <a:ea typeface="+mn-ea"/>
                <a:cs typeface="+mn-cs"/>
              </a:rPr>
              <a:t> you </a:t>
            </a:r>
            <a:r>
              <a:rPr kumimoji="0" lang="en-GB" sz="1800" b="1" i="0" u="none" strike="noStrike" kern="1200" cap="none" spc="0" normalizeH="0" baseline="0" noProof="0" dirty="0">
                <a:ln>
                  <a:noFill/>
                </a:ln>
                <a:solidFill>
                  <a:srgbClr val="21386A"/>
                </a:solidFill>
                <a:effectLst/>
                <a:uLnTx/>
                <a:uFillTx/>
                <a:latin typeface="Arial"/>
                <a:ea typeface="+mn-ea"/>
                <a:cs typeface="+mn-cs"/>
              </a:rPr>
              <a:t>express</a:t>
            </a:r>
            <a:r>
              <a:rPr kumimoji="0" lang="en-GB" sz="1800" b="0" i="0" u="none" strike="noStrike" kern="1200" cap="none" spc="0" normalizeH="0" baseline="0" noProof="0" dirty="0">
                <a:ln>
                  <a:noFill/>
                </a:ln>
                <a:solidFill>
                  <a:srgbClr val="21386A"/>
                </a:solidFill>
                <a:effectLst/>
                <a:uLnTx/>
                <a:uFillTx/>
                <a:latin typeface="Arial"/>
                <a:ea typeface="+mn-ea"/>
                <a:cs typeface="+mn-cs"/>
              </a:rPr>
              <a:t> and communicate your </a:t>
            </a:r>
            <a:r>
              <a:rPr kumimoji="0" lang="en-GB" sz="1800" b="1" i="0" u="none" strike="noStrike" kern="1200" cap="none" spc="0" normalizeH="0" baseline="0" noProof="0" dirty="0">
                <a:ln>
                  <a:noFill/>
                </a:ln>
                <a:solidFill>
                  <a:srgbClr val="21386A"/>
                </a:solidFill>
                <a:effectLst/>
                <a:uLnTx/>
                <a:uFillTx/>
                <a:latin typeface="Arial"/>
                <a:ea typeface="+mn-ea"/>
                <a:cs typeface="+mn-cs"/>
              </a:rPr>
              <a:t>skills</a:t>
            </a:r>
            <a:r>
              <a:rPr kumimoji="0" lang="en-GB" sz="1800" b="0" i="0" u="none" strike="noStrike" kern="1200" cap="none" spc="0" normalizeH="0" baseline="0" noProof="0" dirty="0">
                <a:ln>
                  <a:noFill/>
                </a:ln>
                <a:solidFill>
                  <a:srgbClr val="21386A"/>
                </a:solidFill>
                <a:effectLst/>
                <a:uLnTx/>
                <a:uFillTx/>
                <a:latin typeface="Arial"/>
                <a:ea typeface="+mn-ea"/>
                <a:cs typeface="+mn-cs"/>
              </a:rPr>
              <a:t>, </a:t>
            </a:r>
            <a:r>
              <a:rPr kumimoji="0" lang="en-GB" sz="1800" b="1" i="0" u="none" strike="noStrike" kern="1200" cap="none" spc="0" normalizeH="0" baseline="0" noProof="0" dirty="0">
                <a:ln>
                  <a:noFill/>
                </a:ln>
                <a:solidFill>
                  <a:srgbClr val="21386A"/>
                </a:solidFill>
                <a:effectLst/>
                <a:uLnTx/>
                <a:uFillTx/>
                <a:latin typeface="Arial"/>
                <a:ea typeface="+mn-ea"/>
                <a:cs typeface="+mn-cs"/>
              </a:rPr>
              <a:t>personality</a:t>
            </a:r>
            <a:r>
              <a:rPr kumimoji="0" lang="en-GB" sz="1800" b="0" i="0" u="none" strike="noStrike" kern="1200" cap="none" spc="0" normalizeH="0" baseline="0" noProof="0" dirty="0">
                <a:ln>
                  <a:noFill/>
                </a:ln>
                <a:solidFill>
                  <a:srgbClr val="21386A"/>
                </a:solidFill>
                <a:effectLst/>
                <a:uLnTx/>
                <a:uFillTx/>
                <a:latin typeface="Arial"/>
                <a:ea typeface="+mn-ea"/>
                <a:cs typeface="+mn-cs"/>
              </a:rPr>
              <a:t>, and </a:t>
            </a:r>
            <a:r>
              <a:rPr kumimoji="0" lang="en-GB" sz="1800" b="1" i="0" u="none" strike="noStrike" kern="1200" cap="none" spc="0" normalizeH="0" baseline="0" noProof="0" dirty="0">
                <a:ln>
                  <a:noFill/>
                </a:ln>
                <a:solidFill>
                  <a:srgbClr val="21386A"/>
                </a:solidFill>
                <a:effectLst/>
                <a:uLnTx/>
                <a:uFillTx/>
                <a:latin typeface="Arial"/>
                <a:ea typeface="+mn-ea"/>
                <a:cs typeface="+mn-cs"/>
              </a:rPr>
              <a:t>values</a:t>
            </a:r>
            <a:r>
              <a:rPr kumimoji="0" lang="en-GB" sz="1800" b="0" i="0" u="none" strike="noStrike" kern="1200" cap="none" spc="0" normalizeH="0" baseline="0" noProof="0" dirty="0">
                <a:ln>
                  <a:noFill/>
                </a:ln>
                <a:solidFill>
                  <a:srgbClr val="21386A"/>
                </a:solidFill>
                <a:effectLst/>
                <a:uLnTx/>
                <a:uFillTx/>
                <a:latin typeface="Arial"/>
                <a:ea typeface="+mn-ea"/>
                <a:cs typeface="+mn-cs"/>
              </a:rPr>
              <a:t>—in person and online.”</a:t>
            </a:r>
          </a:p>
          <a:p>
            <a:pPr marL="0" marR="0" lvl="0" indent="0" algn="l" defTabSz="685783" rtl="0" eaLnBrk="1" fontAlgn="auto" latinLnBrk="0" hangingPunct="1">
              <a:lnSpc>
                <a:spcPct val="15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endParaRPr>
          </a:p>
          <a:p>
            <a:pPr marL="0" marR="0" lvl="0" indent="0" algn="l" defTabSz="685783" rtl="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rPr>
              <a:t>Taken from ‘</a:t>
            </a:r>
            <a:r>
              <a:rPr kumimoji="0" lang="en-GB" sz="1800" b="0" i="0" u="none" strike="noStrike" kern="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hlinkClick r:id="rId2"/>
              </a:rPr>
              <a:t>Building Your Professional Brand</a:t>
            </a:r>
            <a:r>
              <a:rPr kumimoji="0" lang="en-GB" sz="1800" b="0" i="0" u="none" strike="noStrike" kern="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rPr>
              <a:t>’ article</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43345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481" y="68724"/>
            <a:ext cx="8883266" cy="3195747"/>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1C3D74"/>
                </a:solidFill>
                <a:effectLst/>
                <a:uLnTx/>
                <a:uFillTx/>
                <a:latin typeface="Arial" panose="020B0604020202020204" pitchFamily="34" charset="0"/>
                <a:ea typeface="Source Sans Pro" panose="020B0503030403020204" pitchFamily="34" charset="0"/>
                <a:cs typeface="+mn-cs"/>
              </a:rPr>
              <a:t>What is professional branding? </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endParaRPr>
          </a:p>
          <a:p>
            <a:pPr marL="0" marR="0" lvl="0" indent="0" algn="l" defTabSz="685783"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386A"/>
                </a:solidFill>
                <a:effectLst/>
                <a:uLnTx/>
                <a:uFillTx/>
                <a:latin typeface="Arial"/>
                <a:ea typeface="+mn-ea"/>
                <a:cs typeface="+mn-cs"/>
              </a:rPr>
              <a:t>“It is about creating a </a:t>
            </a:r>
            <a:r>
              <a:rPr kumimoji="0" lang="en-GB" sz="1800" b="1" i="0" u="none" strike="noStrike" kern="1200" cap="none" spc="0" normalizeH="0" baseline="0" noProof="0" dirty="0">
                <a:ln>
                  <a:noFill/>
                </a:ln>
                <a:solidFill>
                  <a:srgbClr val="21386A"/>
                </a:solidFill>
                <a:effectLst/>
                <a:uLnTx/>
                <a:uFillTx/>
                <a:latin typeface="Arial"/>
                <a:ea typeface="+mn-ea"/>
                <a:cs typeface="+mn-cs"/>
              </a:rPr>
              <a:t>consistent</a:t>
            </a:r>
            <a:r>
              <a:rPr kumimoji="0" lang="en-GB" sz="1800" b="0" i="0" u="none" strike="noStrike" kern="1200" cap="none" spc="0" normalizeH="0" baseline="0" noProof="0" dirty="0">
                <a:ln>
                  <a:noFill/>
                </a:ln>
                <a:solidFill>
                  <a:srgbClr val="21386A"/>
                </a:solidFill>
                <a:effectLst/>
                <a:uLnTx/>
                <a:uFillTx/>
                <a:latin typeface="Arial"/>
                <a:ea typeface="+mn-ea"/>
                <a:cs typeface="+mn-cs"/>
              </a:rPr>
              <a:t> and </a:t>
            </a:r>
            <a:r>
              <a:rPr kumimoji="0" lang="en-GB" sz="1800" b="1" i="0" u="none" strike="noStrike" kern="1200" cap="none" spc="0" normalizeH="0" baseline="0" noProof="0" dirty="0">
                <a:ln>
                  <a:noFill/>
                </a:ln>
                <a:solidFill>
                  <a:srgbClr val="21386A"/>
                </a:solidFill>
                <a:effectLst/>
                <a:uLnTx/>
                <a:uFillTx/>
                <a:latin typeface="Arial"/>
                <a:ea typeface="+mn-ea"/>
                <a:cs typeface="+mn-cs"/>
              </a:rPr>
              <a:t>credible</a:t>
            </a:r>
            <a:r>
              <a:rPr kumimoji="0" lang="en-GB" sz="1800" b="0" i="0" u="none" strike="noStrike" kern="1200" cap="none" spc="0" normalizeH="0" baseline="0" noProof="0" dirty="0">
                <a:ln>
                  <a:noFill/>
                </a:ln>
                <a:solidFill>
                  <a:srgbClr val="21386A"/>
                </a:solidFill>
                <a:effectLst/>
                <a:uLnTx/>
                <a:uFillTx/>
                <a:latin typeface="Arial"/>
                <a:ea typeface="+mn-ea"/>
                <a:cs typeface="+mn-cs"/>
              </a:rPr>
              <a:t> image of yourself that </a:t>
            </a:r>
            <a:r>
              <a:rPr kumimoji="0" lang="en-GB" sz="1800" b="1" i="0" u="none" strike="noStrike" kern="1200" cap="none" spc="0" normalizeH="0" baseline="0" noProof="0" dirty="0">
                <a:ln>
                  <a:noFill/>
                </a:ln>
                <a:solidFill>
                  <a:srgbClr val="21386A"/>
                </a:solidFill>
                <a:effectLst/>
                <a:uLnTx/>
                <a:uFillTx/>
                <a:latin typeface="Arial"/>
                <a:ea typeface="+mn-ea"/>
                <a:cs typeface="+mn-cs"/>
              </a:rPr>
              <a:t>showcases</a:t>
            </a:r>
            <a:r>
              <a:rPr kumimoji="0" lang="en-GB" sz="1800" b="0" i="0" u="none" strike="noStrike" kern="1200" cap="none" spc="0" normalizeH="0" baseline="0" noProof="0" dirty="0">
                <a:ln>
                  <a:noFill/>
                </a:ln>
                <a:solidFill>
                  <a:srgbClr val="21386A"/>
                </a:solidFill>
                <a:effectLst/>
                <a:uLnTx/>
                <a:uFillTx/>
                <a:latin typeface="Arial"/>
                <a:ea typeface="+mn-ea"/>
                <a:cs typeface="+mn-cs"/>
              </a:rPr>
              <a:t> your </a:t>
            </a:r>
            <a:r>
              <a:rPr kumimoji="0" lang="en-GB" sz="1800" b="1" i="0" u="none" strike="noStrike" kern="1200" cap="none" spc="0" normalizeH="0" baseline="0" noProof="0" dirty="0">
                <a:ln>
                  <a:noFill/>
                </a:ln>
                <a:solidFill>
                  <a:srgbClr val="21386A"/>
                </a:solidFill>
                <a:effectLst/>
                <a:uLnTx/>
                <a:uFillTx/>
                <a:latin typeface="Arial"/>
                <a:ea typeface="+mn-ea"/>
                <a:cs typeface="+mn-cs"/>
              </a:rPr>
              <a:t>skills, values</a:t>
            </a:r>
            <a:r>
              <a:rPr kumimoji="0" lang="en-GB" sz="1800" b="0" i="0" u="none" strike="noStrike" kern="1200" cap="none" spc="0" normalizeH="0" baseline="0" noProof="0" dirty="0">
                <a:ln>
                  <a:noFill/>
                </a:ln>
                <a:solidFill>
                  <a:srgbClr val="21386A"/>
                </a:solidFill>
                <a:effectLst/>
                <a:uLnTx/>
                <a:uFillTx/>
                <a:latin typeface="Arial"/>
                <a:ea typeface="+mn-ea"/>
                <a:cs typeface="+mn-cs"/>
              </a:rPr>
              <a:t>, and </a:t>
            </a:r>
            <a:r>
              <a:rPr kumimoji="0" lang="en-GB" sz="1800" b="1" i="0" u="none" strike="noStrike" kern="1200" cap="none" spc="0" normalizeH="0" baseline="0" noProof="0" dirty="0">
                <a:ln>
                  <a:noFill/>
                </a:ln>
                <a:solidFill>
                  <a:srgbClr val="21386A"/>
                </a:solidFill>
                <a:effectLst/>
                <a:uLnTx/>
                <a:uFillTx/>
                <a:latin typeface="Arial"/>
                <a:ea typeface="+mn-ea"/>
                <a:cs typeface="+mn-cs"/>
              </a:rPr>
              <a:t>personality</a:t>
            </a:r>
            <a:r>
              <a:rPr kumimoji="0" lang="en-GB" sz="1800" b="0" i="0" u="none" strike="noStrike" kern="1200" cap="none" spc="0" normalizeH="0" baseline="0" noProof="0" dirty="0">
                <a:ln>
                  <a:noFill/>
                </a:ln>
                <a:solidFill>
                  <a:srgbClr val="21386A"/>
                </a:solidFill>
                <a:effectLst/>
                <a:uLnTx/>
                <a:uFillTx/>
                <a:latin typeface="Arial"/>
                <a:ea typeface="+mn-ea"/>
                <a:cs typeface="+mn-cs"/>
              </a:rPr>
              <a:t>. A strong professional brand can help you </a:t>
            </a:r>
            <a:r>
              <a:rPr kumimoji="0" lang="en-GB" sz="1800" b="1" i="0" u="none" strike="noStrike" kern="1200" cap="none" spc="0" normalizeH="0" baseline="0" noProof="0" dirty="0">
                <a:ln>
                  <a:noFill/>
                </a:ln>
                <a:solidFill>
                  <a:srgbClr val="21386A"/>
                </a:solidFill>
                <a:effectLst/>
                <a:uLnTx/>
                <a:uFillTx/>
                <a:latin typeface="Arial"/>
                <a:ea typeface="+mn-ea"/>
                <a:cs typeface="+mn-cs"/>
              </a:rPr>
              <a:t>stand out from the crowd, attract new opportunities</a:t>
            </a:r>
            <a:r>
              <a:rPr kumimoji="0" lang="en-GB" sz="1800" b="0" i="0" u="none" strike="noStrike" kern="1200" cap="none" spc="0" normalizeH="0" baseline="0" noProof="0" dirty="0">
                <a:ln>
                  <a:noFill/>
                </a:ln>
                <a:solidFill>
                  <a:srgbClr val="21386A"/>
                </a:solidFill>
                <a:effectLst/>
                <a:uLnTx/>
                <a:uFillTx/>
                <a:latin typeface="Arial"/>
                <a:ea typeface="+mn-ea"/>
                <a:cs typeface="+mn-cs"/>
              </a:rPr>
              <a:t>, and </a:t>
            </a:r>
            <a:r>
              <a:rPr kumimoji="0" lang="en-GB" sz="1800" b="1" i="0" u="none" strike="noStrike" kern="1200" cap="none" spc="0" normalizeH="0" baseline="0" noProof="0" dirty="0">
                <a:ln>
                  <a:noFill/>
                </a:ln>
                <a:solidFill>
                  <a:srgbClr val="21386A"/>
                </a:solidFill>
                <a:effectLst/>
                <a:uLnTx/>
                <a:uFillTx/>
                <a:latin typeface="Arial"/>
                <a:ea typeface="+mn-ea"/>
                <a:cs typeface="+mn-cs"/>
              </a:rPr>
              <a:t>build trust </a:t>
            </a:r>
            <a:r>
              <a:rPr kumimoji="0" lang="en-GB" sz="1800" b="0" i="0" u="none" strike="noStrike" kern="1200" cap="none" spc="0" normalizeH="0" baseline="0" noProof="0" dirty="0">
                <a:ln>
                  <a:noFill/>
                </a:ln>
                <a:solidFill>
                  <a:srgbClr val="21386A"/>
                </a:solidFill>
                <a:effectLst/>
                <a:uLnTx/>
                <a:uFillTx/>
                <a:latin typeface="Arial"/>
                <a:ea typeface="+mn-ea"/>
                <a:cs typeface="+mn-cs"/>
              </a:rPr>
              <a:t>with your clients, colleagues, and network”</a:t>
            </a:r>
          </a:p>
          <a:p>
            <a:pPr marL="0" marR="0" lvl="0" indent="0" algn="l" defTabSz="685783"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endParaRPr>
          </a:p>
          <a:p>
            <a:pPr marL="0" marR="0" lvl="0" indent="0" algn="l" defTabSz="685783"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rPr>
              <a:t>Taken from ‘</a:t>
            </a:r>
            <a:r>
              <a:rPr kumimoji="0" lang="en-GB" sz="1800" b="0" i="0" u="none" strike="noStrike" kern="120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hlinkClick r:id="rId2"/>
              </a:rPr>
              <a:t>How do you build a professional brand</a:t>
            </a:r>
            <a:r>
              <a:rPr kumimoji="0" lang="en-GB" sz="1800" b="0" i="0" u="none" strike="noStrike" kern="1200" cap="none" spc="0" normalizeH="0" baseline="0" noProof="0" dirty="0">
                <a:ln>
                  <a:noFill/>
                </a:ln>
                <a:solidFill>
                  <a:srgbClr val="21386A"/>
                </a:solidFill>
                <a:effectLst/>
                <a:uLnTx/>
                <a:uFillTx/>
                <a:latin typeface="Arial" panose="020B0604020202020204" pitchFamily="34" charset="0"/>
                <a:ea typeface="Source Sans Pro" panose="020B0503030403020204" pitchFamily="34" charset="0"/>
                <a:cs typeface="+mn-cs"/>
              </a:rPr>
              <a:t>?’ article</a:t>
            </a:r>
            <a:endParaRPr kumimoji="0" lang="en-GB" sz="1800" b="0" i="0" u="none" strike="noStrike" kern="1200" cap="none" spc="0" normalizeH="0" baseline="0" noProof="0" dirty="0">
              <a:ln>
                <a:noFill/>
              </a:ln>
              <a:solidFill>
                <a:srgbClr val="21386A"/>
              </a:solidFill>
              <a:effectLst/>
              <a:uLnTx/>
              <a:uFillTx/>
              <a:latin typeface="Arial"/>
              <a:ea typeface="Source Sans Pro" panose="020B0503030403020204" pitchFamily="34" charset="0"/>
              <a:cs typeface="+mn-cs"/>
            </a:endParaRPr>
          </a:p>
        </p:txBody>
      </p:sp>
    </p:spTree>
    <p:extLst>
      <p:ext uri="{BB962C8B-B14F-4D97-AF65-F5344CB8AC3E}">
        <p14:creationId xmlns:p14="http://schemas.microsoft.com/office/powerpoint/2010/main" val="227135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8496" y="242639"/>
            <a:ext cx="3242924" cy="4659561"/>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456"/>
            <a:ext cx="8178790"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21969" y="604773"/>
            <a:ext cx="2515977" cy="2135559"/>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900" b="1" kern="1200">
                <a:solidFill>
                  <a:schemeClr val="tx1"/>
                </a:solidFill>
                <a:latin typeface="+mj-lt"/>
                <a:ea typeface="+mj-ea"/>
                <a:cs typeface="+mj-cs"/>
              </a:rPr>
              <a:t>Building a Professional Brand and Network on LinkedIn</a:t>
            </a:r>
          </a:p>
        </p:txBody>
      </p:sp>
      <p:pic>
        <p:nvPicPr>
          <p:cNvPr id="9" name="Picture 8"/>
          <p:cNvPicPr>
            <a:picLocks noChangeAspect="1"/>
          </p:cNvPicPr>
          <p:nvPr/>
        </p:nvPicPr>
        <p:blipFill rotWithShape="1">
          <a:blip r:embed="rId2"/>
          <a:srcRect l="25000" t="23813" r="26568" b="13355"/>
          <a:stretch/>
        </p:blipFill>
        <p:spPr>
          <a:xfrm>
            <a:off x="972418" y="1031447"/>
            <a:ext cx="4203477" cy="3067466"/>
          </a:xfrm>
          <a:prstGeom prst="rect">
            <a:avLst/>
          </a:prstGeom>
        </p:spPr>
      </p:pic>
    </p:spTree>
    <p:extLst>
      <p:ext uri="{BB962C8B-B14F-4D97-AF65-F5344CB8AC3E}">
        <p14:creationId xmlns:p14="http://schemas.microsoft.com/office/powerpoint/2010/main" val="360616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6046" y="689261"/>
            <a:ext cx="326231"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1947" y="1374564"/>
            <a:ext cx="40600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355" y="2751235"/>
            <a:ext cx="2595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3831433" y="391887"/>
            <a:ext cx="3978781" cy="3782446"/>
          </a:xfrm>
          <a:prstGeom prst="ellipse">
            <a:avLst/>
          </a:prstGeom>
          <a:noFill/>
          <a:ln w="381000" cmpd="sng">
            <a:solidFill>
              <a:schemeClr val="tx1">
                <a:alpha val="14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514350">
              <a:defRPr/>
            </a:pPr>
            <a:endParaRPr lang="en-US" sz="675" dirty="0">
              <a:solidFill>
                <a:srgbClr val="000000"/>
              </a:solidFill>
            </a:endParaRPr>
          </a:p>
        </p:txBody>
      </p:sp>
      <p:pic>
        <p:nvPicPr>
          <p:cNvPr id="40967" name="Picture 20" descr="In-Black-108px-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1591" y="2176892"/>
            <a:ext cx="570309"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21"/>
          <p:cNvSpPr txBox="1">
            <a:spLocks noChangeArrowheads="1"/>
          </p:cNvSpPr>
          <p:nvPr/>
        </p:nvSpPr>
        <p:spPr bwMode="auto">
          <a:xfrm>
            <a:off x="5519592" y="1067695"/>
            <a:ext cx="7191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5718" rIns="0" bIns="25718"/>
          <a:lstStyle>
            <a:lvl1pPr marL="257175" indent="-257175"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ea typeface="Source Sans Pro" panose="020B0503030403020204" pitchFamily="34" charset="0"/>
                <a:cs typeface="Arial" panose="020B0604020202020204" pitchFamily="34" charset="0"/>
              </a:rPr>
              <a:t>Make career </a:t>
            </a:r>
          </a:p>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ea typeface="Source Sans Pro" panose="020B0503030403020204" pitchFamily="34" charset="0"/>
                <a:cs typeface="Arial" panose="020B0604020202020204" pitchFamily="34" charset="0"/>
              </a:rPr>
              <a:t>decisions</a:t>
            </a:r>
          </a:p>
        </p:txBody>
      </p:sp>
      <p:sp>
        <p:nvSpPr>
          <p:cNvPr id="40969" name="TextBox 22"/>
          <p:cNvSpPr txBox="1">
            <a:spLocks noChangeArrowheads="1"/>
          </p:cNvSpPr>
          <p:nvPr/>
        </p:nvSpPr>
        <p:spPr bwMode="auto">
          <a:xfrm>
            <a:off x="4608911" y="2684942"/>
            <a:ext cx="7477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5718" rIns="0" bIns="25718"/>
          <a:lstStyle>
            <a:lvl1pPr marL="257175" indent="-257175"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rPr>
              <a:t>Create</a:t>
            </a:r>
          </a:p>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rPr>
              <a:t>online brand</a:t>
            </a:r>
            <a:endParaRPr lang="en-US" altLang="en-US" sz="1600" dirty="0">
              <a:solidFill>
                <a:srgbClr val="1C3D74"/>
              </a:solidFill>
              <a:latin typeface="Arial" panose="020B0604020202020204" pitchFamily="34" charset="0"/>
              <a:cs typeface="Arial" panose="020B0604020202020204" pitchFamily="34" charset="0"/>
            </a:endParaRPr>
          </a:p>
        </p:txBody>
      </p:sp>
      <p:sp>
        <p:nvSpPr>
          <p:cNvPr id="40970" name="TextBox 23"/>
          <p:cNvSpPr txBox="1">
            <a:spLocks noChangeArrowheads="1"/>
          </p:cNvSpPr>
          <p:nvPr/>
        </p:nvSpPr>
        <p:spPr bwMode="auto">
          <a:xfrm>
            <a:off x="6353010" y="1679161"/>
            <a:ext cx="7477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5718" rIns="0" bIns="25718"/>
          <a:lstStyle>
            <a:lvl1pPr marL="257175" indent="-257175"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ea typeface="Source Sans Pro" panose="020B0503030403020204" pitchFamily="34" charset="0"/>
                <a:cs typeface="Arial" panose="020B0604020202020204" pitchFamily="34" charset="0"/>
              </a:rPr>
              <a:t>Gain academic/</a:t>
            </a:r>
          </a:p>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ea typeface="Source Sans Pro" panose="020B0503030403020204" pitchFamily="34" charset="0"/>
                <a:cs typeface="Arial" panose="020B0604020202020204" pitchFamily="34" charset="0"/>
              </a:rPr>
              <a:t>commercial </a:t>
            </a:r>
          </a:p>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ea typeface="Source Sans Pro" panose="020B0503030403020204" pitchFamily="34" charset="0"/>
                <a:cs typeface="Arial" panose="020B0604020202020204" pitchFamily="34" charset="0"/>
              </a:rPr>
              <a:t>insights</a:t>
            </a:r>
          </a:p>
        </p:txBody>
      </p:sp>
      <p:sp>
        <p:nvSpPr>
          <p:cNvPr id="40971" name="TextBox 24"/>
          <p:cNvSpPr txBox="1">
            <a:spLocks noChangeArrowheads="1"/>
          </p:cNvSpPr>
          <p:nvPr/>
        </p:nvSpPr>
        <p:spPr bwMode="auto">
          <a:xfrm>
            <a:off x="6042277" y="3044319"/>
            <a:ext cx="7477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5718" rIns="0" bIns="25718"/>
          <a:lstStyle>
            <a:lvl1pPr marL="257175" indent="-257175"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rPr>
              <a:t>Research </a:t>
            </a:r>
          </a:p>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rPr>
              <a:t>career paths</a:t>
            </a:r>
            <a:endParaRPr lang="en-US" altLang="en-US" sz="1600" dirty="0">
              <a:solidFill>
                <a:srgbClr val="1C3D74"/>
              </a:solidFill>
              <a:latin typeface="Arial" panose="020B0604020202020204" pitchFamily="34" charset="0"/>
              <a:cs typeface="Arial" panose="020B0604020202020204" pitchFamily="34" charset="0"/>
            </a:endParaRPr>
          </a:p>
        </p:txBody>
      </p:sp>
      <p:pic>
        <p:nvPicPr>
          <p:cNvPr id="40972"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8581" y="2283949"/>
            <a:ext cx="30837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59417" y="1272095"/>
            <a:ext cx="325040"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Rectangle 27"/>
          <p:cNvSpPr>
            <a:spLocks noChangeArrowheads="1"/>
          </p:cNvSpPr>
          <p:nvPr/>
        </p:nvSpPr>
        <p:spPr bwMode="auto">
          <a:xfrm>
            <a:off x="4034664" y="1633937"/>
            <a:ext cx="1174546"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57175" indent="-257175"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rgbClr val="BBE0E3"/>
              </a:buClr>
            </a:pPr>
            <a:r>
              <a:rPr lang="en-US" altLang="en-US" sz="1600" dirty="0">
                <a:solidFill>
                  <a:srgbClr val="1C3D74"/>
                </a:solidFill>
                <a:latin typeface="Arial" panose="020B0604020202020204" pitchFamily="34" charset="0"/>
                <a:ea typeface="Source Sans Pro" panose="020B0503030403020204" pitchFamily="34" charset="0"/>
                <a:cs typeface="Arial" panose="020B0604020202020204" pitchFamily="34" charset="0"/>
              </a:rPr>
              <a:t>Network</a:t>
            </a:r>
          </a:p>
        </p:txBody>
      </p:sp>
      <p:sp>
        <p:nvSpPr>
          <p:cNvPr id="40984" name="TextBox 1"/>
          <p:cNvSpPr txBox="1">
            <a:spLocks noChangeArrowheads="1"/>
          </p:cNvSpPr>
          <p:nvPr/>
        </p:nvSpPr>
        <p:spPr bwMode="auto">
          <a:xfrm>
            <a:off x="74384" y="65275"/>
            <a:ext cx="462200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2500" b="1" dirty="0">
                <a:solidFill>
                  <a:srgbClr val="1C3D74"/>
                </a:solidFill>
                <a:latin typeface="Arial" panose="020B0604020202020204" pitchFamily="34" charset="0"/>
                <a:ea typeface="Source Sans Pro" panose="020B0503030403020204" pitchFamily="34" charset="0"/>
                <a:cs typeface="Arial" panose="020B0604020202020204" pitchFamily="34" charset="0"/>
              </a:rPr>
              <a:t>Benefits of LinkedIn </a:t>
            </a:r>
          </a:p>
        </p:txBody>
      </p:sp>
      <p:pic>
        <p:nvPicPr>
          <p:cNvPr id="2" name="Picture 1"/>
          <p:cNvPicPr>
            <a:picLocks noChangeAspect="1"/>
          </p:cNvPicPr>
          <p:nvPr/>
        </p:nvPicPr>
        <p:blipFill rotWithShape="1">
          <a:blip r:embed="rId9"/>
          <a:srcRect l="28008" t="23930" r="29060" b="25276"/>
          <a:stretch/>
        </p:blipFill>
        <p:spPr>
          <a:xfrm>
            <a:off x="348859" y="1358208"/>
            <a:ext cx="3082344" cy="2051297"/>
          </a:xfrm>
          <a:prstGeom prst="rect">
            <a:avLst/>
          </a:prstGeom>
        </p:spPr>
      </p:pic>
    </p:spTree>
    <p:extLst>
      <p:ext uri="{BB962C8B-B14F-4D97-AF65-F5344CB8AC3E}">
        <p14:creationId xmlns:p14="http://schemas.microsoft.com/office/powerpoint/2010/main" val="24495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P spid="40969" grpId="0"/>
      <p:bldP spid="40970" grpId="0"/>
      <p:bldP spid="40971" grpId="0"/>
      <p:bldP spid="409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617456" y="3560754"/>
            <a:ext cx="1874667" cy="524281"/>
          </a:xfrm>
        </p:spPr>
        <p:txBody>
          <a:bodyPr anchor="t">
            <a:normAutofit fontScale="90000"/>
          </a:bodyPr>
          <a:lstStyle/>
          <a:p>
            <a:r>
              <a:rPr lang="en-US" altLang="en-US" sz="1800" b="1" dirty="0">
                <a:latin typeface="Arial" panose="020B0604020202020204" pitchFamily="34" charset="0"/>
                <a:ea typeface="Source Sans Pro" panose="020B0503030403020204" pitchFamily="34" charset="0"/>
                <a:cs typeface="Arial" panose="020B0604020202020204" pitchFamily="34" charset="0"/>
              </a:rPr>
              <a:t>Add</a:t>
            </a:r>
            <a:br>
              <a:rPr lang="en-US" altLang="en-US" sz="1800" b="1" dirty="0">
                <a:latin typeface="Arial" panose="020B0604020202020204" pitchFamily="34" charset="0"/>
                <a:ea typeface="Source Sans Pro" panose="020B0503030403020204" pitchFamily="34" charset="0"/>
                <a:cs typeface="Arial" panose="020B0604020202020204" pitchFamily="34" charset="0"/>
              </a:rPr>
            </a:br>
            <a:r>
              <a:rPr lang="en-US" altLang="en-US" sz="1800" b="1" dirty="0">
                <a:latin typeface="Arial" panose="020B0604020202020204" pitchFamily="34" charset="0"/>
                <a:ea typeface="Source Sans Pro" panose="020B0503030403020204" pitchFamily="34" charset="0"/>
                <a:cs typeface="Arial" panose="020B0604020202020204" pitchFamily="34" charset="0"/>
              </a:rPr>
              <a:t>professional photo</a:t>
            </a:r>
          </a:p>
        </p:txBody>
      </p:sp>
      <p:sp>
        <p:nvSpPr>
          <p:cNvPr id="47109" name="TextBox 18"/>
          <p:cNvSpPr txBox="1">
            <a:spLocks noChangeArrowheads="1"/>
          </p:cNvSpPr>
          <p:nvPr/>
        </p:nvSpPr>
        <p:spPr bwMode="auto">
          <a:xfrm flipH="1">
            <a:off x="246584" y="3742891"/>
            <a:ext cx="313134"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BBE0E3"/>
              </a:buClr>
            </a:pPr>
            <a:r>
              <a:rPr lang="en-US" altLang="en-US" sz="2025" dirty="0">
                <a:solidFill>
                  <a:srgbClr val="00A0DC"/>
                </a:solidFill>
                <a:latin typeface="AvenirNext LT Pro Regular"/>
                <a:ea typeface="AvenirNext LT Pro Regular"/>
                <a:cs typeface="AvenirNext LT Pro Regular"/>
              </a:rPr>
              <a:t>1</a:t>
            </a:r>
          </a:p>
        </p:txBody>
      </p:sp>
      <p:sp>
        <p:nvSpPr>
          <p:cNvPr id="20" name="Oval 19"/>
          <p:cNvSpPr/>
          <p:nvPr/>
        </p:nvSpPr>
        <p:spPr>
          <a:xfrm>
            <a:off x="108177" y="3679641"/>
            <a:ext cx="444103" cy="458390"/>
          </a:xfrm>
          <a:prstGeom prst="ellipse">
            <a:avLst/>
          </a:prstGeom>
          <a:noFill/>
          <a:ln w="63500" cmpd="sng">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1013" dirty="0">
              <a:solidFill>
                <a:srgbClr val="FFFFFF"/>
              </a:solidFill>
            </a:endParaRPr>
          </a:p>
        </p:txBody>
      </p:sp>
      <p:sp>
        <p:nvSpPr>
          <p:cNvPr id="47111" name="TextBox 20"/>
          <p:cNvSpPr txBox="1">
            <a:spLocks noChangeArrowheads="1"/>
          </p:cNvSpPr>
          <p:nvPr/>
        </p:nvSpPr>
        <p:spPr bwMode="auto">
          <a:xfrm flipH="1">
            <a:off x="4652838" y="3742891"/>
            <a:ext cx="26908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BBE0E3"/>
              </a:buClr>
            </a:pPr>
            <a:r>
              <a:rPr lang="en-US" altLang="en-US" sz="2025" dirty="0">
                <a:solidFill>
                  <a:srgbClr val="7030A0"/>
                </a:solidFill>
                <a:latin typeface="AvenirNext LT Pro Regular"/>
                <a:ea typeface="AvenirNext LT Pro Regular"/>
                <a:cs typeface="AvenirNext LT Pro Regular"/>
              </a:rPr>
              <a:t>2</a:t>
            </a:r>
          </a:p>
        </p:txBody>
      </p:sp>
      <p:sp>
        <p:nvSpPr>
          <p:cNvPr id="22" name="Oval 21"/>
          <p:cNvSpPr/>
          <p:nvPr/>
        </p:nvSpPr>
        <p:spPr>
          <a:xfrm>
            <a:off x="4480782" y="3668912"/>
            <a:ext cx="451247" cy="459581"/>
          </a:xfrm>
          <a:prstGeom prst="ellipse">
            <a:avLst/>
          </a:prstGeom>
          <a:noFill/>
          <a:ln w="63500" cmpd="sng">
            <a:solidFill>
              <a:srgbClr val="9933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1013" dirty="0">
              <a:solidFill>
                <a:srgbClr val="FFFFFF"/>
              </a:solidFill>
            </a:endParaRPr>
          </a:p>
        </p:txBody>
      </p:sp>
      <p:sp>
        <p:nvSpPr>
          <p:cNvPr id="6" name="Rectangle 5"/>
          <p:cNvSpPr/>
          <p:nvPr/>
        </p:nvSpPr>
        <p:spPr>
          <a:xfrm>
            <a:off x="5016104" y="3555207"/>
            <a:ext cx="1557584" cy="584775"/>
          </a:xfrm>
          <a:prstGeom prst="rect">
            <a:avLst/>
          </a:prstGeom>
        </p:spPr>
        <p:txBody>
          <a:bodyPr wrap="square" lIns="60750" rIns="0">
            <a:spAutoFit/>
          </a:bodyPr>
          <a:lstStyle/>
          <a:p>
            <a:pPr defTabSz="514350">
              <a:defRPr/>
            </a:pPr>
            <a:r>
              <a:rPr lang="en-US" sz="1600" b="1" dirty="0">
                <a:solidFill>
                  <a:srgbClr val="1C3D74"/>
                </a:solidFill>
                <a:latin typeface="Arial" panose="020B0604020202020204" pitchFamily="34" charset="0"/>
              </a:rPr>
              <a:t>Include in headline</a:t>
            </a:r>
            <a:endParaRPr lang="en-GB" sz="1600" b="1" dirty="0">
              <a:solidFill>
                <a:srgbClr val="1C3D74"/>
              </a:solidFill>
              <a:latin typeface="Arial" panose="020B0604020202020204" pitchFamily="34" charset="0"/>
            </a:endParaRPr>
          </a:p>
        </p:txBody>
      </p:sp>
      <p:sp>
        <p:nvSpPr>
          <p:cNvPr id="23" name="Rectangle 22"/>
          <p:cNvSpPr/>
          <p:nvPr/>
        </p:nvSpPr>
        <p:spPr>
          <a:xfrm>
            <a:off x="6333802" y="3447171"/>
            <a:ext cx="2810198" cy="923330"/>
          </a:xfrm>
          <a:prstGeom prst="rect">
            <a:avLst/>
          </a:prstGeom>
        </p:spPr>
        <p:txBody>
          <a:bodyPr wrap="square">
            <a:spAutoFit/>
          </a:bodyPr>
          <a:lstStyle/>
          <a:p>
            <a:pPr marL="160735" indent="-160735" defTabSz="514350">
              <a:buFont typeface="Arial" panose="020B0604020202020204" pitchFamily="34" charset="0"/>
              <a:buChar char="•"/>
              <a:defRPr/>
            </a:pPr>
            <a:r>
              <a:rPr lang="en-US" sz="1800" dirty="0">
                <a:solidFill>
                  <a:srgbClr val="1C3D74"/>
                </a:solidFill>
                <a:latin typeface="Arial" panose="020B0604020202020204" pitchFamily="34" charset="0"/>
              </a:rPr>
              <a:t>What you currently do</a:t>
            </a:r>
          </a:p>
          <a:p>
            <a:pPr marL="160735" indent="-160735" defTabSz="514350">
              <a:buFont typeface="Arial" panose="020B0604020202020204" pitchFamily="34" charset="0"/>
              <a:buChar char="•"/>
              <a:defRPr/>
            </a:pPr>
            <a:r>
              <a:rPr lang="en-US" sz="1800" dirty="0">
                <a:solidFill>
                  <a:srgbClr val="1C3D74"/>
                </a:solidFill>
                <a:latin typeface="Arial" panose="020B0604020202020204" pitchFamily="34" charset="0"/>
              </a:rPr>
              <a:t>Show your value</a:t>
            </a:r>
          </a:p>
          <a:p>
            <a:pPr marL="160735" indent="-160735" defTabSz="514350">
              <a:buFont typeface="Arial" panose="020B0604020202020204" pitchFamily="34" charset="0"/>
              <a:buChar char="•"/>
              <a:defRPr/>
            </a:pPr>
            <a:r>
              <a:rPr lang="en-US" sz="1800" dirty="0">
                <a:solidFill>
                  <a:srgbClr val="1C3D74"/>
                </a:solidFill>
                <a:latin typeface="Arial" panose="020B0604020202020204" pitchFamily="34" charset="0"/>
              </a:rPr>
              <a:t>Use keywords</a:t>
            </a:r>
          </a:p>
        </p:txBody>
      </p:sp>
      <p:sp>
        <p:nvSpPr>
          <p:cNvPr id="47115" name="Rectangle 2"/>
          <p:cNvSpPr>
            <a:spLocks noChangeArrowheads="1"/>
          </p:cNvSpPr>
          <p:nvPr/>
        </p:nvSpPr>
        <p:spPr bwMode="auto">
          <a:xfrm>
            <a:off x="799284" y="50092"/>
            <a:ext cx="615424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GB" altLang="en-US" sz="2500" b="1" dirty="0">
                <a:solidFill>
                  <a:srgbClr val="1C3D74"/>
                </a:solidFill>
                <a:latin typeface="Arial" panose="020B0604020202020204" pitchFamily="34" charset="0"/>
                <a:ea typeface="Source Sans Pro" panose="020B0503030403020204" pitchFamily="34" charset="0"/>
                <a:cs typeface="Arial" panose="020B0604020202020204" pitchFamily="34" charset="0"/>
              </a:rPr>
              <a:t>First impressions – photo and headline</a:t>
            </a:r>
          </a:p>
        </p:txBody>
      </p:sp>
      <p:pic>
        <p:nvPicPr>
          <p:cNvPr id="1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7549" y="775089"/>
            <a:ext cx="5357717" cy="1847556"/>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4145" y="2797322"/>
            <a:ext cx="8859852" cy="584775"/>
          </a:xfrm>
          <a:prstGeom prst="rect">
            <a:avLst/>
          </a:prstGeom>
        </p:spPr>
        <p:txBody>
          <a:bodyPr wrap="square">
            <a:spAutoFit/>
          </a:bodyPr>
          <a:lstStyle/>
          <a:p>
            <a:pPr algn="ctr"/>
            <a:r>
              <a:rPr lang="en-GB" sz="1600" dirty="0"/>
              <a:t>“Spanish qualified lawyer | LLM Candidate at Queen Mary University of London | </a:t>
            </a:r>
          </a:p>
          <a:p>
            <a:pPr algn="ctr"/>
            <a:r>
              <a:rPr lang="en-GB" sz="1600" dirty="0"/>
              <a:t>Seeking in-house roles in regulation and compliance”</a:t>
            </a:r>
          </a:p>
        </p:txBody>
      </p:sp>
    </p:spTree>
    <p:extLst>
      <p:ext uri="{BB962C8B-B14F-4D97-AF65-F5344CB8AC3E}">
        <p14:creationId xmlns:p14="http://schemas.microsoft.com/office/powerpoint/2010/main" val="195392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collage of people in circles&#10;&#10;Description automatically generated">
            <a:extLst>
              <a:ext uri="{FF2B5EF4-FFF2-40B4-BE49-F238E27FC236}">
                <a16:creationId xmlns:a16="http://schemas.microsoft.com/office/drawing/2014/main" id="{BF9A3ED3-F232-62CA-6B43-CDEDB11A5494}"/>
              </a:ext>
            </a:extLst>
          </p:cNvPr>
          <p:cNvPicPr>
            <a:picLocks noGrp="1" noChangeAspect="1"/>
          </p:cNvPicPr>
          <p:nvPr>
            <p:ph type="pic" sz="quarter" idx="24"/>
          </p:nvPr>
        </p:nvPicPr>
        <p:blipFill rotWithShape="1">
          <a:blip r:embed="rId2"/>
          <a:srcRect t="10143" r="18292" b="10143"/>
          <a:stretch/>
        </p:blipFill>
        <p:spPr>
          <a:xfrm>
            <a:off x="528454" y="342900"/>
            <a:ext cx="8087091" cy="4457700"/>
          </a:xfrm>
          <a:prstGeom prst="rect">
            <a:avLst/>
          </a:prstGeom>
        </p:spPr>
      </p:pic>
    </p:spTree>
    <p:extLst>
      <p:ext uri="{BB962C8B-B14F-4D97-AF65-F5344CB8AC3E}">
        <p14:creationId xmlns:p14="http://schemas.microsoft.com/office/powerpoint/2010/main" val="12675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p:cNvPicPr>
          <p:nvPr/>
        </p:nvPicPr>
        <p:blipFill>
          <a:blip r:embed="rId3">
            <a:extLst>
              <a:ext uri="{28A0092B-C50C-407E-A947-70E740481C1C}">
                <a14:useLocalDpi xmlns:a14="http://schemas.microsoft.com/office/drawing/2010/main" val="0"/>
              </a:ext>
            </a:extLst>
          </a:blip>
          <a:srcRect l="21378" t="21420" r="36603" b="11224"/>
          <a:stretch>
            <a:fillRect/>
          </a:stretch>
        </p:blipFill>
        <p:spPr bwMode="auto">
          <a:xfrm>
            <a:off x="90516" y="821175"/>
            <a:ext cx="4144565" cy="359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35081" y="724923"/>
            <a:ext cx="4812666" cy="4126194"/>
          </a:xfrm>
          <a:prstGeom prst="rect">
            <a:avLst/>
          </a:prstGeom>
          <a:noFill/>
        </p:spPr>
        <p:txBody>
          <a:bodyPr wrap="square">
            <a:spAutoFit/>
          </a:bodyPr>
          <a:lstStyle/>
          <a:p>
            <a:pPr defTabSz="514350">
              <a:defRPr/>
            </a:pPr>
            <a:r>
              <a:rPr lang="en-GB" sz="1800" b="1" dirty="0">
                <a:solidFill>
                  <a:srgbClr val="1C3D74"/>
                </a:solidFill>
                <a:latin typeface="Arial" panose="020B0604020202020204" pitchFamily="34" charset="0"/>
                <a:ea typeface="Source Sans Pro" panose="020B0503030403020204" pitchFamily="34" charset="0"/>
              </a:rPr>
              <a:t>Example of good LinkedIn summary</a:t>
            </a:r>
          </a:p>
          <a:p>
            <a:pPr defTabSz="514350">
              <a:defRPr/>
            </a:pPr>
            <a:endParaRPr lang="en-GB" sz="1800" dirty="0">
              <a:solidFill>
                <a:srgbClr val="1C3D74"/>
              </a:solidFill>
              <a:latin typeface="Arial" panose="020B0604020202020204" pitchFamily="34" charset="0"/>
              <a:ea typeface="Source Sans Pro" panose="020B0503030403020204" pitchFamily="34" charset="0"/>
            </a:endParaRPr>
          </a:p>
          <a:p>
            <a:pPr marL="214313" indent="-214313" defTabSz="514350">
              <a:buFontTx/>
              <a:buChar char="-"/>
              <a:defRPr/>
            </a:pPr>
            <a:r>
              <a:rPr lang="en-GB" sz="1800" dirty="0">
                <a:solidFill>
                  <a:srgbClr val="1C3D74"/>
                </a:solidFill>
                <a:latin typeface="Arial" panose="020B0604020202020204" pitchFamily="34" charset="0"/>
                <a:ea typeface="Source Sans Pro" panose="020B0503030403020204" pitchFamily="34" charset="0"/>
              </a:rPr>
              <a:t>information about their studies</a:t>
            </a:r>
          </a:p>
          <a:p>
            <a:pPr marL="214313" indent="-214313" defTabSz="514350">
              <a:buFontTx/>
              <a:buChar char="-"/>
              <a:defRPr/>
            </a:pPr>
            <a:endParaRPr lang="en-GB" sz="1800" dirty="0">
              <a:solidFill>
                <a:srgbClr val="1C3D74"/>
              </a:solidFill>
              <a:latin typeface="Arial" panose="020B0604020202020204" pitchFamily="34" charset="0"/>
              <a:ea typeface="Source Sans Pro" panose="020B0503030403020204" pitchFamily="34" charset="0"/>
            </a:endParaRPr>
          </a:p>
          <a:p>
            <a:pPr marL="214313" indent="-214313" defTabSz="514350">
              <a:buFontTx/>
              <a:buChar char="-"/>
              <a:defRPr/>
            </a:pPr>
            <a:r>
              <a:rPr lang="en-GB" sz="1800" dirty="0">
                <a:solidFill>
                  <a:srgbClr val="1C3D74"/>
                </a:solidFill>
                <a:latin typeface="Arial" panose="020B0604020202020204" pitchFamily="34" charset="0"/>
                <a:ea typeface="Source Sans Pro" panose="020B0503030403020204" pitchFamily="34" charset="0"/>
              </a:rPr>
              <a:t>includes keywords</a:t>
            </a:r>
          </a:p>
          <a:p>
            <a:pPr marL="214313" indent="-214313" defTabSz="514350">
              <a:buFontTx/>
              <a:buChar char="-"/>
              <a:defRPr/>
            </a:pPr>
            <a:endParaRPr lang="en-GB" sz="1800" dirty="0">
              <a:solidFill>
                <a:srgbClr val="1C3D74"/>
              </a:solidFill>
              <a:latin typeface="Arial" panose="020B0604020202020204" pitchFamily="34" charset="0"/>
              <a:ea typeface="Source Sans Pro" panose="020B0503030403020204" pitchFamily="34" charset="0"/>
            </a:endParaRPr>
          </a:p>
          <a:p>
            <a:pPr marL="214313" indent="-214313" defTabSz="514350">
              <a:buFontTx/>
              <a:buChar char="-"/>
              <a:defRPr/>
            </a:pPr>
            <a:r>
              <a:rPr lang="en-GB" sz="1800" dirty="0">
                <a:solidFill>
                  <a:srgbClr val="1C3D74"/>
                </a:solidFill>
                <a:latin typeface="Arial" panose="020B0604020202020204" pitchFamily="34" charset="0"/>
                <a:ea typeface="Source Sans Pro" panose="020B0503030403020204" pitchFamily="34" charset="0"/>
              </a:rPr>
              <a:t>includes areas of specialism related to career interest</a:t>
            </a:r>
          </a:p>
          <a:p>
            <a:pPr marL="214313" indent="-214313" defTabSz="514350">
              <a:buFontTx/>
              <a:buChar char="-"/>
              <a:defRPr/>
            </a:pPr>
            <a:endParaRPr lang="en-GB" sz="1800" dirty="0">
              <a:solidFill>
                <a:srgbClr val="1C3D74"/>
              </a:solidFill>
              <a:latin typeface="Arial" panose="020B0604020202020204" pitchFamily="34" charset="0"/>
              <a:ea typeface="Source Sans Pro" panose="020B0503030403020204" pitchFamily="34" charset="0"/>
            </a:endParaRPr>
          </a:p>
          <a:p>
            <a:pPr marL="214313" indent="-214313" defTabSz="514350">
              <a:buFontTx/>
              <a:buChar char="-"/>
              <a:defRPr/>
            </a:pPr>
            <a:r>
              <a:rPr lang="en-GB" sz="1800" dirty="0">
                <a:solidFill>
                  <a:srgbClr val="1C3D74"/>
                </a:solidFill>
                <a:latin typeface="Arial" panose="020B0604020202020204" pitchFamily="34" charset="0"/>
                <a:ea typeface="Source Sans Pro" panose="020B0503030403020204" pitchFamily="34" charset="0"/>
              </a:rPr>
              <a:t>relevant work experience/project experience</a:t>
            </a:r>
          </a:p>
          <a:p>
            <a:pPr marL="214313" indent="-214313" defTabSz="514350">
              <a:buFontTx/>
              <a:buChar char="-"/>
              <a:defRPr/>
            </a:pPr>
            <a:endParaRPr lang="en-GB" sz="1800" dirty="0">
              <a:solidFill>
                <a:srgbClr val="1C3D74"/>
              </a:solidFill>
              <a:latin typeface="Arial" panose="020B0604020202020204" pitchFamily="34" charset="0"/>
              <a:ea typeface="Source Sans Pro" panose="020B0503030403020204" pitchFamily="34" charset="0"/>
            </a:endParaRPr>
          </a:p>
          <a:p>
            <a:pPr marL="214313" indent="-214313" defTabSz="514350">
              <a:buFontTx/>
              <a:buChar char="-"/>
              <a:defRPr/>
            </a:pPr>
            <a:r>
              <a:rPr lang="en-GB" sz="1800" dirty="0">
                <a:solidFill>
                  <a:srgbClr val="1C3D74"/>
                </a:solidFill>
                <a:latin typeface="Arial" panose="020B0604020202020204" pitchFamily="34" charset="0"/>
                <a:ea typeface="Source Sans Pro" panose="020B0503030403020204" pitchFamily="34" charset="0"/>
              </a:rPr>
              <a:t>future aims stated</a:t>
            </a:r>
          </a:p>
          <a:p>
            <a:pPr marL="214313" indent="-214313" defTabSz="514350">
              <a:buFontTx/>
              <a:buChar char="-"/>
              <a:defRPr/>
            </a:pPr>
            <a:endParaRPr lang="en-GB" sz="1800" dirty="0">
              <a:solidFill>
                <a:srgbClr val="1C3D74"/>
              </a:solidFill>
              <a:latin typeface="Arial" panose="020B0604020202020204" pitchFamily="34" charset="0"/>
              <a:ea typeface="Source Sans Pro" panose="020B0503030403020204" pitchFamily="34" charset="0"/>
            </a:endParaRPr>
          </a:p>
          <a:p>
            <a:pPr defTabSz="514350">
              <a:defRPr/>
            </a:pPr>
            <a:endParaRPr lang="en-GB" sz="1013" dirty="0">
              <a:solidFill>
                <a:srgbClr val="000000"/>
              </a:solidFill>
              <a:latin typeface="Verdana"/>
            </a:endParaRPr>
          </a:p>
        </p:txBody>
      </p:sp>
      <p:sp>
        <p:nvSpPr>
          <p:cNvPr id="6" name="Oval 5"/>
          <p:cNvSpPr/>
          <p:nvPr/>
        </p:nvSpPr>
        <p:spPr>
          <a:xfrm>
            <a:off x="237965" y="195264"/>
            <a:ext cx="540544" cy="432197"/>
          </a:xfrm>
          <a:prstGeom prst="ellipse">
            <a:avLst/>
          </a:prstGeom>
          <a:noFill/>
          <a:ln w="635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1013" dirty="0">
              <a:solidFill>
                <a:srgbClr val="FFFFFF"/>
              </a:solidFill>
              <a:latin typeface="Arial" panose="020B0604020202020204" pitchFamily="34" charset="0"/>
            </a:endParaRPr>
          </a:p>
        </p:txBody>
      </p:sp>
      <p:sp>
        <p:nvSpPr>
          <p:cNvPr id="49157" name="TextBox 6"/>
          <p:cNvSpPr txBox="1">
            <a:spLocks noChangeArrowheads="1"/>
          </p:cNvSpPr>
          <p:nvPr/>
        </p:nvSpPr>
        <p:spPr bwMode="auto">
          <a:xfrm flipH="1">
            <a:off x="420131" y="255550"/>
            <a:ext cx="358378"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a:solidFill>
                  <a:schemeClr val="tx1"/>
                </a:solidFill>
                <a:latin typeface="Verdana" panose="020B0604030504040204" pitchFamily="34" charset="0"/>
              </a:defRPr>
            </a:lvl1pPr>
            <a:lvl2pPr marL="742950" indent="-285750" defTabSz="342900">
              <a:defRPr>
                <a:solidFill>
                  <a:schemeClr val="tx1"/>
                </a:solidFill>
                <a:latin typeface="Verdana" panose="020B0604030504040204" pitchFamily="34" charset="0"/>
              </a:defRPr>
            </a:lvl2pPr>
            <a:lvl3pPr marL="1143000" indent="-228600" defTabSz="342900">
              <a:defRPr>
                <a:solidFill>
                  <a:schemeClr val="tx1"/>
                </a:solidFill>
                <a:latin typeface="Verdana" panose="020B0604030504040204" pitchFamily="34" charset="0"/>
              </a:defRPr>
            </a:lvl3pPr>
            <a:lvl4pPr marL="1600200" indent="-228600" defTabSz="342900">
              <a:defRPr>
                <a:solidFill>
                  <a:schemeClr val="tx1"/>
                </a:solidFill>
                <a:latin typeface="Verdana" panose="020B0604030504040204" pitchFamily="34" charset="0"/>
              </a:defRPr>
            </a:lvl4pPr>
            <a:lvl5pPr marL="2057400" indent="-228600" defTabSz="342900">
              <a:defRPr>
                <a:solidFill>
                  <a:schemeClr val="tx1"/>
                </a:solidFill>
                <a:latin typeface="Verdana" panose="020B0604030504040204" pitchFamily="34" charset="0"/>
              </a:defRPr>
            </a:lvl5pPr>
            <a:lvl6pPr marL="2514600" indent="-228600" defTabSz="342900" eaLnBrk="0" fontAlgn="base" hangingPunct="0">
              <a:spcBef>
                <a:spcPct val="0"/>
              </a:spcBef>
              <a:spcAft>
                <a:spcPct val="0"/>
              </a:spcAft>
              <a:defRPr>
                <a:solidFill>
                  <a:schemeClr val="tx1"/>
                </a:solidFill>
                <a:latin typeface="Verdana" panose="020B0604030504040204" pitchFamily="34" charset="0"/>
              </a:defRPr>
            </a:lvl6pPr>
            <a:lvl7pPr marL="2971800" indent="-228600" defTabSz="342900" eaLnBrk="0" fontAlgn="base" hangingPunct="0">
              <a:spcBef>
                <a:spcPct val="0"/>
              </a:spcBef>
              <a:spcAft>
                <a:spcPct val="0"/>
              </a:spcAft>
              <a:defRPr>
                <a:solidFill>
                  <a:schemeClr val="tx1"/>
                </a:solidFill>
                <a:latin typeface="Verdana" panose="020B0604030504040204" pitchFamily="34" charset="0"/>
              </a:defRPr>
            </a:lvl7pPr>
            <a:lvl8pPr marL="3429000" indent="-228600" defTabSz="342900" eaLnBrk="0" fontAlgn="base" hangingPunct="0">
              <a:spcBef>
                <a:spcPct val="0"/>
              </a:spcBef>
              <a:spcAft>
                <a:spcPct val="0"/>
              </a:spcAft>
              <a:defRPr>
                <a:solidFill>
                  <a:schemeClr val="tx1"/>
                </a:solidFill>
                <a:latin typeface="Verdana" panose="020B0604030504040204" pitchFamily="34" charset="0"/>
              </a:defRPr>
            </a:lvl8pPr>
            <a:lvl9pPr marL="3886200" indent="-228600" defTabSz="3429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BBE0E3"/>
              </a:buClr>
            </a:pPr>
            <a:r>
              <a:rPr lang="en-US" altLang="en-US" sz="2025" dirty="0">
                <a:solidFill>
                  <a:srgbClr val="FF0000"/>
                </a:solidFill>
                <a:latin typeface="AvenirNext LT Pro Regular"/>
                <a:ea typeface="AvenirNext LT Pro Regular"/>
                <a:cs typeface="AvenirNext LT Pro Regular"/>
              </a:rPr>
              <a:t>3</a:t>
            </a:r>
          </a:p>
        </p:txBody>
      </p:sp>
      <p:sp>
        <p:nvSpPr>
          <p:cNvPr id="49158" name="Rectangle 1"/>
          <p:cNvSpPr>
            <a:spLocks noChangeArrowheads="1"/>
          </p:cNvSpPr>
          <p:nvPr/>
        </p:nvSpPr>
        <p:spPr bwMode="auto">
          <a:xfrm>
            <a:off x="960675" y="173832"/>
            <a:ext cx="457048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Verdana" panose="020B0604030504040204" pitchFamily="34" charset="0"/>
              </a:defRPr>
            </a:lvl1pPr>
            <a:lvl2pPr marL="742950" indent="-285750" defTabSz="685800">
              <a:defRPr>
                <a:solidFill>
                  <a:schemeClr val="tx1"/>
                </a:solidFill>
                <a:latin typeface="Verdana" panose="020B0604030504040204" pitchFamily="34" charset="0"/>
              </a:defRPr>
            </a:lvl2pPr>
            <a:lvl3pPr marL="1143000" indent="-228600" defTabSz="685800">
              <a:defRPr>
                <a:solidFill>
                  <a:schemeClr val="tx1"/>
                </a:solidFill>
                <a:latin typeface="Verdana" panose="020B0604030504040204" pitchFamily="34" charset="0"/>
              </a:defRPr>
            </a:lvl3pPr>
            <a:lvl4pPr marL="1600200" indent="-228600" defTabSz="685800">
              <a:defRPr>
                <a:solidFill>
                  <a:schemeClr val="tx1"/>
                </a:solidFill>
                <a:latin typeface="Verdana" panose="020B0604030504040204" pitchFamily="34" charset="0"/>
              </a:defRPr>
            </a:lvl4pPr>
            <a:lvl5pPr marL="2057400" indent="-228600" defTabSz="685800">
              <a:defRPr>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500" b="1" dirty="0">
                <a:solidFill>
                  <a:srgbClr val="1C3D74"/>
                </a:solidFill>
                <a:latin typeface="Arial" panose="020B0604020202020204" pitchFamily="34" charset="0"/>
                <a:ea typeface="Source Sans Pro" panose="020B0503030403020204" pitchFamily="34" charset="0"/>
                <a:cs typeface="Arial" panose="020B0604020202020204" pitchFamily="34" charset="0"/>
              </a:rPr>
              <a:t>First impressions - summary</a:t>
            </a:r>
            <a:endParaRPr lang="en-GB" altLang="en-US" sz="2500" b="1" dirty="0">
              <a:solidFill>
                <a:srgbClr val="1C3D74"/>
              </a:solidFill>
              <a:latin typeface="Arial" panose="020B0604020202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7842128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ae7f3d-bcd0-4e4b-af93-f03a9fbb19b5">
      <Terms xmlns="http://schemas.microsoft.com/office/infopath/2007/PartnerControls"/>
    </lcf76f155ced4ddcb4097134ff3c332f>
    <SharedWithUsers xmlns="6649982f-b66b-4072-8006-4697fed55f9d">
      <UserInfo>
        <DisplayName>Agne Rimkute</DisplayName>
        <AccountId>1215</AccountId>
        <AccountType/>
      </UserInfo>
      <UserInfo>
        <DisplayName>Angeliki Polatou</DisplayName>
        <AccountId>1698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654ADC9F12924A98775CE4A71E31EA" ma:contentTypeVersion="17" ma:contentTypeDescription="Create a new document." ma:contentTypeScope="" ma:versionID="acae971cc21b63e9377099ab1110726a">
  <xsd:schema xmlns:xsd="http://www.w3.org/2001/XMLSchema" xmlns:xs="http://www.w3.org/2001/XMLSchema" xmlns:p="http://schemas.microsoft.com/office/2006/metadata/properties" xmlns:ns2="45ae7f3d-bcd0-4e4b-af93-f03a9fbb19b5" xmlns:ns3="6649982f-b66b-4072-8006-4697fed55f9d" targetNamespace="http://schemas.microsoft.com/office/2006/metadata/properties" ma:root="true" ma:fieldsID="7508310ee705ff6d6d6c39271a085496" ns2:_="" ns3:_="">
    <xsd:import namespace="45ae7f3d-bcd0-4e4b-af93-f03a9fbb19b5"/>
    <xsd:import namespace="6649982f-b66b-4072-8006-4697fed55f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e7f3d-bcd0-4e4b-af93-f03a9fbb1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158A7-2C92-4597-9098-7B1DC0491390}">
  <ds:schemaRefs>
    <ds:schemaRef ds:uri="http://schemas.microsoft.com/sharepoint/v3/contenttype/forms"/>
  </ds:schemaRefs>
</ds:datastoreItem>
</file>

<file path=customXml/itemProps2.xml><?xml version="1.0" encoding="utf-8"?>
<ds:datastoreItem xmlns:ds="http://schemas.openxmlformats.org/officeDocument/2006/customXml" ds:itemID="{F9D2715A-9151-4459-816D-086FA2D28C27}">
  <ds:schemaRefs>
    <ds:schemaRef ds:uri="6649982f-b66b-4072-8006-4697fed55f9d"/>
    <ds:schemaRef ds:uri="http://purl.org/dc/terms/"/>
    <ds:schemaRef ds:uri="http://schemas.microsoft.com/office/2006/metadata/properties"/>
    <ds:schemaRef ds:uri="http://www.w3.org/XML/1998/namespace"/>
    <ds:schemaRef ds:uri="45ae7f3d-bcd0-4e4b-af93-f03a9fbb19b5"/>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22E9ADE-6DCB-4DB7-A50E-D9A47864E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e7f3d-bcd0-4e4b-af93-f03a9fbb19b5"/>
    <ds:schemaRef ds:uri="6649982f-b66b-4072-8006-4697fed55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2414</TotalTime>
  <Words>1365</Words>
  <Application>Microsoft Office PowerPoint</Application>
  <PresentationFormat>On-screen Show (16:9)</PresentationFormat>
  <Paragraphs>182</Paragraphs>
  <Slides>24</Slides>
  <Notes>16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4 Text</vt:lpstr>
      <vt:lpstr>Aptos</vt:lpstr>
      <vt:lpstr>Aptos Display</vt:lpstr>
      <vt:lpstr>Arial</vt:lpstr>
      <vt:lpstr>AvenirNext LT Pro Regular</vt:lpstr>
      <vt:lpstr>Barlow Bold</vt:lpstr>
      <vt:lpstr>Barlow Semi-Bold</vt:lpstr>
      <vt:lpstr>Channel 4 Chadwick</vt:lpstr>
      <vt:lpstr>Open Sans</vt:lpstr>
      <vt:lpstr>Poppins</vt:lpstr>
      <vt:lpstr>Verdana</vt:lpstr>
      <vt:lpstr>1_Custom Design</vt:lpstr>
      <vt:lpstr>Custom Design</vt:lpstr>
      <vt:lpstr>2_Custom Design</vt:lpstr>
      <vt:lpstr>Office Theme</vt:lpstr>
      <vt:lpstr>PowerPoint Presentation</vt:lpstr>
      <vt:lpstr>  </vt:lpstr>
      <vt:lpstr>PowerPoint Presentation</vt:lpstr>
      <vt:lpstr>PowerPoint Presentation</vt:lpstr>
      <vt:lpstr>PowerPoint Presentation</vt:lpstr>
      <vt:lpstr>PowerPoint Presentation</vt:lpstr>
      <vt:lpstr>Add professional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 your network – make connections</vt:lpstr>
      <vt:lpstr>PowerPoint Presentation</vt:lpstr>
      <vt:lpstr>PowerPoint Presentation</vt:lpstr>
      <vt:lpstr>  </vt:lpstr>
      <vt:lpstr>LinkedIn Learning - free whilst at QM</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Sera Singh</cp:lastModifiedBy>
  <cp:revision>146</cp:revision>
  <dcterms:created xsi:type="dcterms:W3CDTF">2020-06-18T12:08:25Z</dcterms:created>
  <dcterms:modified xsi:type="dcterms:W3CDTF">2024-11-18T12:34:56Z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0x01010005654ADC9F12924A98775CE4A71E31EA</vt:lpwstr>
  </property>
  <property fmtid="{D5CDD505-2E9C-101B-9397-08002B2CF9AE}" pid="3" name="QMULInformationClassificationTaxHTField0">
    <vt:lpwstr>Protect|9124d8d9-0c1c-41e9-aa14-aba001e9a028</vt:lpwstr>
  </property>
  <property fmtid="{D5CDD505-2E9C-101B-9397-08002B2CF9AE}" pid="4" name="TaxCatchAll">
    <vt:lpwstr>1;#Protect|9124d8d9-0c1c-41e9-aa14-aba001e9a028</vt:lpwstr>
  </property>
  <property fmtid="{D5CDD505-2E9C-101B-9397-08002B2CF9AE}" pid="5" name="QMULInformationClassification">
    <vt:lpwstr>1;#Protect|9124d8d9-0c1c-41e9-aa14-aba001e9a028</vt:lpwstr>
  </property>
  <property fmtid="{D5CDD505-2E9C-101B-9397-08002B2CF9AE}" pid="6" name="TaxKeyword">
    <vt:lpwstr/>
  </property>
  <property fmtid="{D5CDD505-2E9C-101B-9397-08002B2CF9AE}" pid="7" name="QMULDocumentStatus">
    <vt:lpwstr/>
  </property>
  <property fmtid="{D5CDD505-2E9C-101B-9397-08002B2CF9AE}" pid="8" name="QMULDocumentTypeTaxHTField0">
    <vt:lpwstr/>
  </property>
  <property fmtid="{D5CDD505-2E9C-101B-9397-08002B2CF9AE}" pid="9" name="MediaServiceImageTags">
    <vt:lpwstr/>
  </property>
  <property fmtid="{D5CDD505-2E9C-101B-9397-08002B2CF9AE}" pid="10" name="QMULLocation">
    <vt:lpwstr/>
  </property>
  <property fmtid="{D5CDD505-2E9C-101B-9397-08002B2CF9AE}" pid="11" name="TaxKeywordTaxHTField">
    <vt:lpwstr/>
  </property>
  <property fmtid="{D5CDD505-2E9C-101B-9397-08002B2CF9AE}" pid="12" name="QMULDepartment">
    <vt:lpwstr/>
  </property>
  <property fmtid="{D5CDD505-2E9C-101B-9397-08002B2CF9AE}" pid="13" name="QMULDocumentType">
    <vt:lpwstr/>
  </property>
  <property fmtid="{D5CDD505-2E9C-101B-9397-08002B2CF9AE}" pid="14" name="QMULDepartmentTaxHTField0">
    <vt:lpwstr/>
  </property>
  <property fmtid="{D5CDD505-2E9C-101B-9397-08002B2CF9AE}" pid="15" name="QMULSchoolTaxHTField0">
    <vt:lpwstr/>
  </property>
  <property fmtid="{D5CDD505-2E9C-101B-9397-08002B2CF9AE}" pid="16" name="QMULDocumentStatusTaxHTField0">
    <vt:lpwstr/>
  </property>
  <property fmtid="{D5CDD505-2E9C-101B-9397-08002B2CF9AE}" pid="17" name="QMULSchool">
    <vt:lpwstr/>
  </property>
  <property fmtid="{D5CDD505-2E9C-101B-9397-08002B2CF9AE}" pid="18" name="QMULLocationTaxHTField0">
    <vt:lpwstr/>
  </property>
</Properties>
</file>