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300" r:id="rId4"/>
    <p:sldId id="317" r:id="rId5"/>
    <p:sldId id="309" r:id="rId6"/>
    <p:sldId id="301" r:id="rId7"/>
    <p:sldId id="302" r:id="rId8"/>
    <p:sldId id="303" r:id="rId9"/>
    <p:sldId id="312" r:id="rId10"/>
    <p:sldId id="304" r:id="rId11"/>
    <p:sldId id="311" r:id="rId12"/>
    <p:sldId id="313" r:id="rId13"/>
    <p:sldId id="305" r:id="rId14"/>
    <p:sldId id="306" r:id="rId15"/>
    <p:sldId id="307" r:id="rId16"/>
    <p:sldId id="314" r:id="rId17"/>
    <p:sldId id="318" r:id="rId18"/>
    <p:sldId id="319" r:id="rId19"/>
    <p:sldId id="310" r:id="rId20"/>
    <p:sldId id="316" r:id="rId21"/>
    <p:sldId id="293" r:id="rId22"/>
    <p:sldId id="297" r:id="rId23"/>
    <p:sldId id="298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6012" autoAdjust="0"/>
  </p:normalViewPr>
  <p:slideViewPr>
    <p:cSldViewPr snapToGrid="0" showGuides="1">
      <p:cViewPr varScale="1">
        <p:scale>
          <a:sx n="142" d="100"/>
          <a:sy n="142" d="100"/>
        </p:scale>
        <p:origin x="46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A42F2-0F6B-4E37-9646-8F38AFE97E6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54EF8-4AFD-43F1-906A-4EEAB2430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12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60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27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72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14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9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64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86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1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77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21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04465-8531-E24D-6E48-9F8D8F7F1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26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1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8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2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54EF8-4AFD-43F1-906A-4EEAB24301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.emf"/><Relationship Id="rId5" Type="http://schemas.openxmlformats.org/officeDocument/2006/relationships/tags" Target="../tags/tag13.xml"/><Relationship Id="rId10" Type="http://schemas.openxmlformats.org/officeDocument/2006/relationships/image" Target="../media/image5.jpeg"/><Relationship Id="rId4" Type="http://schemas.openxmlformats.org/officeDocument/2006/relationships/tags" Target="../tags/tag12.xml"/><Relationship Id="rId9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3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6.jpeg"/><Relationship Id="rId5" Type="http://schemas.openxmlformats.org/officeDocument/2006/relationships/tags" Target="../tags/tag19.xml"/><Relationship Id="rId10" Type="http://schemas.openxmlformats.org/officeDocument/2006/relationships/image" Target="../media/image1.emf"/><Relationship Id="rId4" Type="http://schemas.openxmlformats.org/officeDocument/2006/relationships/tags" Target="../tags/tag18.xml"/><Relationship Id="rId9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4.xml"/><Relationship Id="rId7" Type="http://schemas.openxmlformats.org/officeDocument/2006/relationships/image" Target="../media/image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0" y="0"/>
            <a:ext cx="9162288" cy="5152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2274808"/>
            <a:ext cx="5413248" cy="594360"/>
          </a:xfrm>
        </p:spPr>
        <p:txBody>
          <a:bodyPr anchor="b"/>
          <a:lstStyle>
            <a:lvl1pPr algn="l">
              <a:lnSpc>
                <a:spcPct val="100000"/>
              </a:lnSpc>
              <a:defRPr lang="en-US" sz="3200" b="1" i="0" u="none" strike="noStrike" kern="1200" cap="none" spc="0" baseline="0" noProof="0" dirty="0">
                <a:solidFill>
                  <a:schemeClr val="tx2">
                    <a:lumMod val="50000"/>
                  </a:schemeClr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4200" y="2876788"/>
            <a:ext cx="5413248" cy="612648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kern="1200" cap="none" spc="0" baseline="0" noProof="0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6" name="Straight Connector 5"/>
          <p:cNvCxnSpPr/>
          <p:nvPr userDrawn="1">
            <p:custDataLst>
              <p:tags r:id="rId1"/>
            </p:custDataLst>
          </p:nvPr>
        </p:nvCxnSpPr>
        <p:spPr>
          <a:xfrm>
            <a:off x="-11979" y="3638550"/>
            <a:ext cx="9163599" cy="0"/>
          </a:xfrm>
          <a:prstGeom prst="line">
            <a:avLst/>
          </a:prstGeom>
          <a:ln w="38100" cmpd="sng">
            <a:solidFill>
              <a:srgbClr val="FFDB9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>
            <p:custDataLst>
              <p:tags r:id="rId2"/>
            </p:custDataLst>
          </p:nvPr>
        </p:nvCxnSpPr>
        <p:spPr>
          <a:xfrm>
            <a:off x="2819400" y="0"/>
            <a:ext cx="0" cy="5148072"/>
          </a:xfrm>
          <a:prstGeom prst="line">
            <a:avLst/>
          </a:prstGeom>
          <a:ln w="6350">
            <a:solidFill>
              <a:srgbClr val="E6E4E2">
                <a:alpha val="3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>
            <p:custDataLst>
              <p:tags r:id="rId3"/>
            </p:custDataLst>
          </p:nvPr>
        </p:nvCxnSpPr>
        <p:spPr>
          <a:xfrm>
            <a:off x="-9116" y="801220"/>
            <a:ext cx="2971800" cy="0"/>
          </a:xfrm>
          <a:prstGeom prst="line">
            <a:avLst/>
          </a:prstGeom>
          <a:ln w="6350">
            <a:solidFill>
              <a:srgbClr val="E6E4E2">
                <a:alpha val="3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RG LOGO_KO_300.eps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21" y="4473702"/>
            <a:ext cx="1083197" cy="274320"/>
          </a:xfrm>
          <a:prstGeom prst="rect">
            <a:avLst/>
          </a:prstGeom>
        </p:spPr>
      </p:pic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7597021" y="4767263"/>
            <a:ext cx="10881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27AAE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59929586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520" y="169474"/>
            <a:ext cx="8412480" cy="45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350520" y="1002030"/>
            <a:ext cx="8412480" cy="3703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43550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5" y="0"/>
            <a:ext cx="9154510" cy="5143500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527585" y="1047750"/>
            <a:ext cx="7239000" cy="361188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Agenda text</a:t>
            </a:r>
          </a:p>
          <a:p>
            <a:pPr lvl="0"/>
            <a:r>
              <a:rPr lang="en-US" dirty="0"/>
              <a:t>Click to edit Agenda text</a:t>
            </a:r>
          </a:p>
          <a:p>
            <a:pPr lvl="0"/>
            <a:r>
              <a:rPr lang="en-US" dirty="0"/>
              <a:t>Click to edit Agenda text</a:t>
            </a:r>
          </a:p>
          <a:p>
            <a:pPr lvl="0"/>
            <a:r>
              <a:rPr lang="en-US" dirty="0"/>
              <a:t>Click to edit Agenda text</a:t>
            </a:r>
          </a:p>
          <a:p>
            <a:pPr lvl="0"/>
            <a:r>
              <a:rPr lang="en-US" dirty="0"/>
              <a:t>Click to edit Agenda text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354105" y="163784"/>
            <a:ext cx="8412480" cy="45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RG LOGO_KO_300.eps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4950455"/>
            <a:ext cx="640080" cy="162103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4160520" y="4962926"/>
            <a:ext cx="822960" cy="13716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fld id="{F774E7DC-4DC0-4B0A-AB54-032E0F06EF9C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0"/>
            <a:ext cx="9162288" cy="5143500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096000" y="1276350"/>
            <a:ext cx="2834640" cy="32004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2000" b="1">
                <a:solidFill>
                  <a:schemeClr val="tx1"/>
                </a:solidFill>
                <a:latin typeface="+mn-lt"/>
              </a:defRPr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Roadmap text</a:t>
            </a:r>
          </a:p>
          <a:p>
            <a:pPr lvl="0"/>
            <a:r>
              <a:rPr lang="en-US" dirty="0"/>
              <a:t>Click to edit Roadmap text</a:t>
            </a:r>
          </a:p>
          <a:p>
            <a:pPr lvl="0"/>
            <a:r>
              <a:rPr lang="en-US" dirty="0"/>
              <a:t>Click to edit Roadmap text</a:t>
            </a:r>
          </a:p>
          <a:p>
            <a:pPr lvl="0"/>
            <a:r>
              <a:rPr lang="en-US" dirty="0"/>
              <a:t>Click to edit Roadmap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532965" y="1047750"/>
            <a:ext cx="4206240" cy="361188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Agenda text</a:t>
            </a:r>
          </a:p>
          <a:p>
            <a:pPr lvl="0"/>
            <a:r>
              <a:rPr lang="en-US" dirty="0"/>
              <a:t>Click to edit Agenda text</a:t>
            </a:r>
          </a:p>
          <a:p>
            <a:pPr lvl="0"/>
            <a:r>
              <a:rPr lang="en-US" dirty="0"/>
              <a:t>Click to edit Agenda text</a:t>
            </a:r>
          </a:p>
          <a:p>
            <a:pPr lvl="0"/>
            <a:r>
              <a:rPr lang="en-US" dirty="0"/>
              <a:t>Click to edit Agenda text</a:t>
            </a:r>
          </a:p>
          <a:p>
            <a:pPr lvl="0"/>
            <a:r>
              <a:rPr lang="en-US" dirty="0"/>
              <a:t>Click to edit Agenda text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354105" y="163784"/>
            <a:ext cx="8412480" cy="45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RG LOGO_KO_300.eps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4950455"/>
            <a:ext cx="640080" cy="162103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4160520" y="4962926"/>
            <a:ext cx="822960" cy="13716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fld id="{F774E7DC-4DC0-4B0A-AB54-032E0F06EF9C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3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47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86"/>
          <a:stretch/>
        </p:blipFill>
        <p:spPr>
          <a:xfrm>
            <a:off x="-9144" y="4294094"/>
            <a:ext cx="9162288" cy="849406"/>
          </a:xfrm>
          <a:prstGeom prst="rect">
            <a:avLst/>
          </a:prstGeom>
        </p:spPr>
      </p:pic>
      <p:pic>
        <p:nvPicPr>
          <p:cNvPr id="6" name="Picture 5" descr="RG LOGO_KO_300.ep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4950455"/>
            <a:ext cx="640080" cy="162103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160520" y="4962926"/>
            <a:ext cx="822960" cy="13716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fld id="{F774E7DC-4DC0-4B0A-AB54-032E0F06EF9C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8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" y="1002030"/>
            <a:ext cx="4145280" cy="3703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2030"/>
            <a:ext cx="4114800" cy="3703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47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/>
          <p:cNvGraphicFramePr/>
          <p:nvPr/>
        </p:nvGraphicFramePr>
        <p:xfrm>
          <a:off x="1592" y="1194"/>
          <a:ext cx="1591" cy="1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12713" imgH="12691" progId="TCLayout.ActiveDocument.1">
                  <p:embed/>
                </p:oleObj>
              </mc:Choice>
              <mc:Fallback>
                <p:oleObj name="think-cell Slide" r:id="rId13" imgW="12713" imgH="12691" progId="TCLayout.ActiveDocument.1">
                  <p:embed/>
                  <p:pic>
                    <p:nvPicPr>
                      <p:cNvPr id="2" name="Object 6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2" y="1194"/>
                        <a:ext cx="1591" cy="1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0"/>
            <a:ext cx="9162288" cy="514350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350520" y="169475"/>
            <a:ext cx="8412480" cy="45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350520" y="1002030"/>
            <a:ext cx="8412480" cy="3703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160520" y="4962926"/>
            <a:ext cx="822960" cy="13716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fld id="{F774E7DC-4DC0-4B0A-AB54-032E0F06EF9C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RG LOGO_KO_300.eps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4950455"/>
            <a:ext cx="640080" cy="1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4" r:id="rId2"/>
    <p:sldLayoutId id="2147483675" r:id="rId3"/>
    <p:sldLayoutId id="2147483676" r:id="rId4"/>
    <p:sldLayoutId id="2147483679" r:id="rId5"/>
    <p:sldLayoutId id="2147483677" r:id="rId6"/>
    <p:sldLayoutId id="2147483680" r:id="rId7"/>
  </p:sldLayoutIdLst>
  <p:hf sldNum="0" hdr="0" dt="0"/>
  <p:txStyles>
    <p:titleStyle>
      <a:lvl1pPr marL="0" marR="0" lvl="0" indent="0" algn="l" defTabSz="914400" rtl="0" eaLnBrk="1" fontAlgn="auto" hangingPunct="1">
        <a:lnSpc>
          <a:spcPts val="3000"/>
        </a:lnSpc>
        <a:spcBef>
          <a:spcPts val="0"/>
        </a:spcBef>
        <a:spcAft>
          <a:spcPts val="0"/>
        </a:spcAft>
        <a:buNone/>
        <a:tabLst/>
        <a:defRPr lang="en-US" sz="2800" b="1" i="0" u="none" strike="noStrike" kern="1200" cap="none" spc="0" baseline="0">
          <a:solidFill>
            <a:srgbClr val="FFDB9B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39725" marR="0" lvl="0" indent="-33972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lang="en-US" sz="2000" b="0" i="0" u="none" strike="noStrike" kern="1200" cap="none" spc="0" baseline="0" noProof="0" dirty="0" smtClean="0">
          <a:solidFill>
            <a:schemeClr val="tx1"/>
          </a:solidFill>
          <a:uFillTx/>
          <a:latin typeface="Arial" panose="020B0604020202020204" pitchFamily="34" charset="0"/>
          <a:ea typeface=""/>
          <a:cs typeface="Arial" panose="020B0604020202020204" pitchFamily="34" charset="0"/>
        </a:defRPr>
      </a:lvl1pPr>
      <a:lvl2pPr marL="690563" marR="0" lvl="1" indent="-350838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Tx/>
        <a:buFont typeface="Arial" panose="020B0604020202020204" pitchFamily="34" charset="0"/>
        <a:buChar char="–"/>
        <a:tabLst/>
        <a:defRPr lang="en-US" sz="2000" b="0" i="0" u="none" strike="noStrike" kern="1200" cap="none" spc="0" baseline="0" noProof="0" dirty="0" smtClean="0">
          <a:solidFill>
            <a:schemeClr val="tx1"/>
          </a:solidFill>
          <a:uFillTx/>
          <a:latin typeface="Arial" panose="020B0604020202020204" pitchFamily="34" charset="0"/>
          <a:ea typeface=""/>
          <a:cs typeface="Arial" panose="020B0604020202020204" pitchFamily="34" charset="0"/>
        </a:defRPr>
      </a:lvl2pPr>
      <a:lvl3pPr marL="1031875" marR="0" lvl="2" indent="-34131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lang="en-US" sz="2000" b="0" i="0" u="none" strike="noStrike" kern="1200" cap="none" spc="0" baseline="0" noProof="0" dirty="0" smtClean="0">
          <a:solidFill>
            <a:schemeClr val="tx1"/>
          </a:solidFill>
          <a:uFillTx/>
          <a:latin typeface="Arial" panose="020B0604020202020204" pitchFamily="34" charset="0"/>
          <a:ea typeface=""/>
          <a:cs typeface="Arial" panose="020B0604020202020204" pitchFamily="34" charset="0"/>
        </a:defRPr>
      </a:lvl3pPr>
      <a:lvl4pPr marL="1371600" marR="0" lvl="3" indent="-33972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Tx/>
        <a:buFont typeface="Arial" panose="020B0604020202020204" pitchFamily="34" charset="0"/>
        <a:buChar char="–"/>
        <a:tabLst/>
        <a:defRPr lang="en-US" sz="2000" b="0" i="0" u="none" strike="noStrike" kern="1200" cap="none" spc="0" baseline="0" noProof="0" dirty="0" smtClean="0">
          <a:solidFill>
            <a:schemeClr val="tx1"/>
          </a:solidFill>
          <a:uFillTx/>
          <a:latin typeface="Arial" panose="020B0604020202020204" pitchFamily="34" charset="0"/>
          <a:ea typeface=""/>
          <a:cs typeface="Arial" panose="020B0604020202020204" pitchFamily="34" charset="0"/>
        </a:defRPr>
      </a:lvl4pPr>
      <a:lvl5pPr marL="1711325" marR="0" lvl="4" indent="-33972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lang="en-US" sz="2000" b="0" i="0" u="none" strike="noStrike" kern="1200" cap="none" spc="0" baseline="0" noProof="0" dirty="0">
          <a:solidFill>
            <a:schemeClr val="tx1"/>
          </a:solidFill>
          <a:uFillTx/>
          <a:latin typeface="Arial" panose="020B0604020202020204" pitchFamily="34" charset="0"/>
          <a:ea typeface=""/>
          <a:cs typeface="Arial" panose="020B0604020202020204" pitchFamily="34" charset="0"/>
        </a:defRPr>
      </a:lvl5pPr>
    </p:bodyStyle>
    <p:otherStyle/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24200" y="2274808"/>
            <a:ext cx="5528912" cy="594360"/>
          </a:xfrm>
        </p:spPr>
        <p:txBody>
          <a:bodyPr/>
          <a:lstStyle/>
          <a:p>
            <a:r>
              <a:rPr lang="en-GB" sz="2400" dirty="0">
                <a:solidFill>
                  <a:srgbClr val="376092"/>
                </a:solidFill>
                <a:latin typeface="Calibri" pitchFamily="34" charset="0"/>
              </a:rPr>
              <a:t>Funding Stages for Start-ups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2876788"/>
            <a:ext cx="5413248" cy="274637"/>
          </a:xfrm>
        </p:spPr>
        <p:txBody>
          <a:bodyPr>
            <a:normAutofit fontScale="92500" lnSpcReduction="10000"/>
          </a:bodyPr>
          <a:lstStyle/>
          <a:p>
            <a:r>
              <a:rPr lang="en-GB" sz="1400" dirty="0"/>
              <a:t>Mohammed Al Rasheed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987941" y="4767263"/>
            <a:ext cx="1745342" cy="274637"/>
          </a:xfrm>
        </p:spPr>
        <p:txBody>
          <a:bodyPr/>
          <a:lstStyle/>
          <a:p>
            <a:r>
              <a:rPr lang="en-GB" dirty="0"/>
              <a:t>October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85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Series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737" y="1019106"/>
            <a:ext cx="3515882" cy="370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What is it?</a:t>
            </a:r>
          </a:p>
          <a:p>
            <a:r>
              <a:rPr lang="en-GB" dirty="0"/>
              <a:t>Fully developed product </a:t>
            </a:r>
          </a:p>
          <a:p>
            <a:r>
              <a:rPr lang="en-GB" dirty="0"/>
              <a:t>Working business model </a:t>
            </a:r>
          </a:p>
          <a:p>
            <a:r>
              <a:rPr lang="en-GB" dirty="0"/>
              <a:t>Established user base</a:t>
            </a:r>
          </a:p>
          <a:p>
            <a:r>
              <a:rPr lang="en-GB" dirty="0"/>
              <a:t>Further development/investment to increase returns </a:t>
            </a:r>
          </a:p>
          <a:p>
            <a:r>
              <a:rPr lang="en-GB" dirty="0"/>
              <a:t>Scalable business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229" y="1019106"/>
            <a:ext cx="3515882" cy="370332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Funding </a:t>
            </a:r>
          </a:p>
          <a:p>
            <a:r>
              <a:rPr lang="en-GB" b="1" dirty="0"/>
              <a:t>Accelerators</a:t>
            </a:r>
            <a:r>
              <a:rPr lang="en-GB" dirty="0"/>
              <a:t> </a:t>
            </a:r>
          </a:p>
          <a:p>
            <a:r>
              <a:rPr lang="en-GB" b="1" dirty="0"/>
              <a:t>Incubators</a:t>
            </a:r>
          </a:p>
          <a:p>
            <a:r>
              <a:rPr lang="en-GB" dirty="0"/>
              <a:t>Super angel investors </a:t>
            </a:r>
          </a:p>
          <a:p>
            <a:r>
              <a:rPr lang="en-GB" b="1" dirty="0"/>
              <a:t>Venture capitalists</a:t>
            </a:r>
            <a:endParaRPr lang="en-US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r="50645"/>
          <a:stretch/>
        </p:blipFill>
        <p:spPr bwMode="auto">
          <a:xfrm>
            <a:off x="3814452" y="1019106"/>
            <a:ext cx="1714629" cy="31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5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7585" y="1047750"/>
            <a:ext cx="3394793" cy="36118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Incubators</a:t>
            </a:r>
          </a:p>
          <a:p>
            <a:r>
              <a:rPr lang="en-US" b="0" dirty="0"/>
              <a:t>Earlier stage in development </a:t>
            </a:r>
          </a:p>
          <a:p>
            <a:r>
              <a:rPr lang="en-US" b="0" dirty="0"/>
              <a:t>Provide coaching and mentoring</a:t>
            </a:r>
          </a:p>
          <a:p>
            <a:r>
              <a:rPr lang="en-US" b="0" dirty="0"/>
              <a:t>Access to office space</a:t>
            </a:r>
          </a:p>
          <a:p>
            <a:r>
              <a:rPr lang="en-US" b="0" dirty="0"/>
              <a:t>Networking opportunities.</a:t>
            </a:r>
          </a:p>
          <a:p>
            <a:r>
              <a:rPr lang="en-GB" sz="2200" dirty="0"/>
              <a:t>Examples include:</a:t>
            </a:r>
          </a:p>
          <a:p>
            <a:pPr lvl="1"/>
            <a:r>
              <a:rPr lang="en-GB" sz="2200" dirty="0" err="1"/>
              <a:t>Seedcamp</a:t>
            </a:r>
            <a:endParaRPr lang="en-GB" sz="2200" dirty="0"/>
          </a:p>
          <a:p>
            <a:pPr lvl="1"/>
            <a:r>
              <a:rPr lang="en-GB" sz="2200" dirty="0"/>
              <a:t>Springboard </a:t>
            </a:r>
          </a:p>
          <a:p>
            <a:pPr lvl="1"/>
            <a:r>
              <a:rPr lang="en-GB" sz="2200" dirty="0"/>
              <a:t>Wave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Incubators &amp; Accelerators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303402" y="1047750"/>
            <a:ext cx="3721726" cy="3931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lang="en-US" sz="2400" b="1" i="0" u="none" strike="noStrike" kern="1200" cap="none" spc="0" baseline="0" noProof="0">
                <a:solidFill>
                  <a:schemeClr val="tx1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defRPr>
            </a:lvl1pPr>
            <a:lvl2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lang="en-US" sz="2400" b="0" i="0" u="none" strike="noStrike" kern="1200" cap="none" spc="0" baseline="0" noProof="0">
                <a:solidFill>
                  <a:schemeClr val="tx1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defRPr>
            </a:lvl2pPr>
            <a:lvl3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lang="en-US" sz="2400" b="0" i="0" u="none" strike="noStrike" kern="1200" cap="none" spc="0" baseline="0" noProof="0">
                <a:solidFill>
                  <a:schemeClr val="tx1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defRPr>
            </a:lvl3pPr>
            <a:lvl4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lang="en-US" sz="2400" b="0" i="0" u="none" strike="noStrike" kern="1200" cap="none" spc="0" baseline="0" noProof="0">
                <a:solidFill>
                  <a:schemeClr val="tx1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defRPr>
            </a:lvl4pPr>
            <a:lvl5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lang="en-US" sz="2400" b="0" i="0" u="none" strike="noStrike" kern="1200" cap="none" spc="0" baseline="0" noProof="0">
                <a:solidFill>
                  <a:schemeClr val="tx1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defRPr>
            </a:lvl5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5600" dirty="0"/>
              <a:t>Accelerators</a:t>
            </a:r>
          </a:p>
          <a:p>
            <a:r>
              <a:rPr lang="en-US" sz="5600" b="0" dirty="0"/>
              <a:t>Companies at a later stage</a:t>
            </a:r>
          </a:p>
          <a:p>
            <a:r>
              <a:rPr lang="en-US" sz="5600" b="0" dirty="0"/>
              <a:t>Mentorship from experts</a:t>
            </a:r>
          </a:p>
          <a:p>
            <a:r>
              <a:rPr lang="en-US" sz="5600" b="0" dirty="0"/>
              <a:t>Usually highly selective </a:t>
            </a:r>
          </a:p>
          <a:p>
            <a:pPr fontAlgn="base"/>
            <a:r>
              <a:rPr lang="en-US" sz="5600" b="0" dirty="0"/>
              <a:t>Some accelerators also invest in their cohort startups for equity</a:t>
            </a:r>
          </a:p>
          <a:p>
            <a:r>
              <a:rPr lang="en-GB" sz="5600" dirty="0"/>
              <a:t>Examples include:</a:t>
            </a:r>
          </a:p>
          <a:p>
            <a:pPr lvl="1"/>
            <a:r>
              <a:rPr lang="en-GB" sz="5600" dirty="0"/>
              <a:t>Y Combinator</a:t>
            </a:r>
          </a:p>
          <a:p>
            <a:pPr lvl="1"/>
            <a:r>
              <a:rPr lang="en-GB" sz="5600" dirty="0" err="1"/>
              <a:t>Wayra</a:t>
            </a:r>
            <a:endParaRPr lang="en-GB" sz="5600" dirty="0"/>
          </a:p>
          <a:p>
            <a:pPr lvl="1"/>
            <a:r>
              <a:rPr lang="en-US" sz="5600" dirty="0" err="1"/>
              <a:t>Techstars</a:t>
            </a:r>
            <a:endParaRPr lang="en-US" sz="5600" dirty="0"/>
          </a:p>
          <a:p>
            <a:pPr marL="0" indent="0" fontAlgn="base">
              <a:buNone/>
            </a:pPr>
            <a:br>
              <a:rPr lang="en-US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976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22DE-12AD-4091-AA9E-08EBD640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Venture Capitalists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3FE58-8E44-4282-8D70-881A582C3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216" y="1072369"/>
            <a:ext cx="4145280" cy="3703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/>
              <a:t>What are they?</a:t>
            </a:r>
          </a:p>
          <a:p>
            <a:r>
              <a:rPr lang="en-US" dirty="0"/>
              <a:t>A </a:t>
            </a:r>
            <a:r>
              <a:rPr lang="en-US" b="1" dirty="0"/>
              <a:t>venture capitalist</a:t>
            </a:r>
            <a:r>
              <a:rPr lang="en-US" dirty="0"/>
              <a:t> is a person/company that invests in a business venture, providing capital for a startup or expansion.</a:t>
            </a:r>
          </a:p>
          <a:p>
            <a:r>
              <a:rPr lang="en-GB" dirty="0"/>
              <a:t>Examples include:</a:t>
            </a:r>
          </a:p>
          <a:p>
            <a:pPr lvl="1"/>
            <a:r>
              <a:rPr lang="en-GB" dirty="0"/>
              <a:t>Accel</a:t>
            </a:r>
          </a:p>
          <a:p>
            <a:pPr lvl="1"/>
            <a:r>
              <a:rPr lang="en-GB" dirty="0" err="1"/>
              <a:t>Ammadeus</a:t>
            </a:r>
            <a:endParaRPr lang="en-GB" dirty="0"/>
          </a:p>
          <a:p>
            <a:pPr lvl="1"/>
            <a:r>
              <a:rPr lang="en-GB" dirty="0"/>
              <a:t>Index</a:t>
            </a:r>
          </a:p>
          <a:p>
            <a:pPr lvl="1"/>
            <a:r>
              <a:rPr lang="en-GB" dirty="0"/>
              <a:t>Eden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62BE8-BAD3-468D-9515-C1A62CA3AF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Differences to Angel Investors</a:t>
            </a:r>
            <a:endParaRPr lang="en-GB" dirty="0"/>
          </a:p>
          <a:p>
            <a:r>
              <a:rPr lang="en-GB" dirty="0"/>
              <a:t>Larger % holding</a:t>
            </a:r>
          </a:p>
          <a:p>
            <a:r>
              <a:rPr lang="en-GB" dirty="0"/>
              <a:t>Larger investment </a:t>
            </a:r>
          </a:p>
          <a:p>
            <a:r>
              <a:rPr lang="en-GB" dirty="0"/>
              <a:t>Usually a fund or firm, not an individual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36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160929"/>
            <a:ext cx="8412480" cy="459486"/>
          </a:xfrm>
        </p:spPr>
        <p:txBody>
          <a:bodyPr/>
          <a:lstStyle/>
          <a:p>
            <a:r>
              <a:rPr lang="en-GB" dirty="0"/>
              <a:t>Series 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08" y="1002030"/>
            <a:ext cx="3119073" cy="370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What is it?</a:t>
            </a:r>
          </a:p>
          <a:p>
            <a:r>
              <a:rPr lang="en-GB" dirty="0"/>
              <a:t>Potentially to scale up the business </a:t>
            </a:r>
          </a:p>
          <a:p>
            <a:r>
              <a:rPr lang="en-GB" dirty="0"/>
              <a:t>Expansion in the market </a:t>
            </a:r>
          </a:p>
          <a:p>
            <a:r>
              <a:rPr lang="en-GB" dirty="0"/>
              <a:t>Build up high quality teams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953" y="1106750"/>
            <a:ext cx="3080047" cy="370332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Funding </a:t>
            </a:r>
          </a:p>
          <a:p>
            <a:r>
              <a:rPr lang="en-GB" dirty="0"/>
              <a:t>Late-stage venture capitalists </a:t>
            </a:r>
          </a:p>
          <a:p>
            <a:r>
              <a:rPr lang="en-GB" dirty="0"/>
              <a:t>High net-worth individuals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1" r="28471"/>
          <a:stretch/>
        </p:blipFill>
        <p:spPr bwMode="auto">
          <a:xfrm>
            <a:off x="3697479" y="1002030"/>
            <a:ext cx="1469878" cy="31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2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160929"/>
            <a:ext cx="8412480" cy="459486"/>
          </a:xfrm>
        </p:spPr>
        <p:txBody>
          <a:bodyPr/>
          <a:lstStyle/>
          <a:p>
            <a:r>
              <a:rPr lang="en-GB" dirty="0"/>
              <a:t>Series C and Beyond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" y="1130216"/>
            <a:ext cx="3136164" cy="370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What is it?</a:t>
            </a:r>
          </a:p>
          <a:p>
            <a:r>
              <a:rPr lang="en-GB" dirty="0"/>
              <a:t>Funding will develop new products</a:t>
            </a:r>
          </a:p>
          <a:p>
            <a:r>
              <a:rPr lang="en-GB" dirty="0"/>
              <a:t>Enter new markets </a:t>
            </a:r>
          </a:p>
          <a:p>
            <a:r>
              <a:rPr lang="en-GB" dirty="0"/>
              <a:t>Potentially acquire smaller businesses</a:t>
            </a:r>
          </a:p>
          <a:p>
            <a:r>
              <a:rPr lang="en-GB" dirty="0"/>
              <a:t>Expansion in the market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228" y="1130216"/>
            <a:ext cx="3028772" cy="370332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Funding </a:t>
            </a:r>
          </a:p>
          <a:p>
            <a:r>
              <a:rPr lang="en-GB" dirty="0"/>
              <a:t>Hedge Funds</a:t>
            </a:r>
          </a:p>
          <a:p>
            <a:r>
              <a:rPr lang="en-GB" dirty="0"/>
              <a:t>PE Firms </a:t>
            </a:r>
          </a:p>
          <a:p>
            <a:r>
              <a:rPr lang="en-GB" dirty="0"/>
              <a:t>Banks (mezzanine financing)</a:t>
            </a:r>
          </a:p>
          <a:p>
            <a:r>
              <a:rPr lang="en-GB" dirty="0"/>
              <a:t>Late-stage venture capitalists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6" b="17215"/>
          <a:stretch/>
        </p:blipFill>
        <p:spPr bwMode="auto">
          <a:xfrm>
            <a:off x="3657599" y="1672624"/>
            <a:ext cx="1486967" cy="20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2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160929"/>
            <a:ext cx="8412480" cy="459486"/>
          </a:xfrm>
        </p:spPr>
        <p:txBody>
          <a:bodyPr/>
          <a:lstStyle/>
          <a:p>
            <a:r>
              <a:rPr lang="en-GB" dirty="0"/>
              <a:t>IPO (potentially)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768" y="1002030"/>
            <a:ext cx="4279231" cy="370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What is it?</a:t>
            </a:r>
          </a:p>
          <a:p>
            <a:r>
              <a:rPr lang="en-GB" dirty="0"/>
              <a:t>Expensive process and often driven by investors from Series C</a:t>
            </a:r>
          </a:p>
          <a:p>
            <a:r>
              <a:rPr lang="en-GB" dirty="0"/>
              <a:t>Stable financials</a:t>
            </a:r>
          </a:p>
          <a:p>
            <a:r>
              <a:rPr lang="en-GB" dirty="0"/>
              <a:t>Fully developed and sound products</a:t>
            </a:r>
          </a:p>
          <a:p>
            <a:r>
              <a:rPr lang="en-GB" dirty="0"/>
              <a:t>Good corporate governance </a:t>
            </a:r>
          </a:p>
          <a:p>
            <a:r>
              <a:rPr lang="en-GB" dirty="0"/>
              <a:t>Positive market sentiment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9577" y="1002030"/>
            <a:ext cx="4114800" cy="370332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Funding </a:t>
            </a:r>
          </a:p>
          <a:p>
            <a:r>
              <a:rPr lang="en-GB" dirty="0"/>
              <a:t>General public</a:t>
            </a:r>
          </a:p>
          <a:p>
            <a:r>
              <a:rPr lang="en-GB" dirty="0"/>
              <a:t>IPO price underwritten by bank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88" y="2472038"/>
            <a:ext cx="3228560" cy="21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5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FCBC-F102-4F7F-AD98-AA464F6B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Uber Investment Stages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5D81-AB90-4548-B79E-7D0499648F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GB" b="1" dirty="0"/>
              <a:t>Pre seed (2009) </a:t>
            </a:r>
            <a:r>
              <a:rPr lang="en-GB" dirty="0"/>
              <a:t>- $200,000 (by the founders)</a:t>
            </a:r>
          </a:p>
          <a:p>
            <a:pPr marL="0" indent="0">
              <a:spcAft>
                <a:spcPts val="200"/>
              </a:spcAft>
              <a:buNone/>
            </a:pPr>
            <a:endParaRPr lang="en-GB" dirty="0"/>
          </a:p>
          <a:p>
            <a:pPr>
              <a:spcAft>
                <a:spcPts val="200"/>
              </a:spcAft>
            </a:pPr>
            <a:r>
              <a:rPr lang="en-GB" b="1" dirty="0"/>
              <a:t>Angel (2010)</a:t>
            </a:r>
            <a:r>
              <a:rPr lang="en-GB" dirty="0"/>
              <a:t> - $1.6 million</a:t>
            </a:r>
          </a:p>
          <a:p>
            <a:pPr marL="0" indent="0">
              <a:spcAft>
                <a:spcPts val="200"/>
              </a:spcAft>
              <a:buNone/>
            </a:pPr>
            <a:endParaRPr lang="en-GB" dirty="0"/>
          </a:p>
          <a:p>
            <a:pPr>
              <a:spcAft>
                <a:spcPts val="200"/>
              </a:spcAft>
            </a:pPr>
            <a:r>
              <a:rPr lang="en-GB" b="1" dirty="0"/>
              <a:t>Series A (2011) </a:t>
            </a:r>
            <a:r>
              <a:rPr lang="en-GB" dirty="0"/>
              <a:t>- $11 million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06E3A-3208-4C57-8A43-A60F7CF058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GB" b="1" dirty="0"/>
              <a:t>Series B (2011) </a:t>
            </a:r>
            <a:r>
              <a:rPr lang="en-GB" dirty="0"/>
              <a:t>- $32 million</a:t>
            </a:r>
          </a:p>
          <a:p>
            <a:pPr marL="0" indent="0">
              <a:spcAft>
                <a:spcPts val="200"/>
              </a:spcAft>
              <a:buNone/>
            </a:pPr>
            <a:endParaRPr lang="en-GB" dirty="0"/>
          </a:p>
          <a:p>
            <a:pPr>
              <a:spcAft>
                <a:spcPts val="200"/>
              </a:spcAft>
            </a:pPr>
            <a:r>
              <a:rPr lang="en-GB" b="1" dirty="0"/>
              <a:t>Series C (2013) </a:t>
            </a:r>
            <a:r>
              <a:rPr lang="en-GB" dirty="0"/>
              <a:t>- $258 million</a:t>
            </a:r>
          </a:p>
          <a:p>
            <a:pPr marL="0" indent="0">
              <a:spcAft>
                <a:spcPts val="200"/>
              </a:spcAft>
              <a:buNone/>
            </a:pPr>
            <a:endParaRPr lang="en-GB" i="1" dirty="0"/>
          </a:p>
          <a:p>
            <a:pPr>
              <a:spcAft>
                <a:spcPts val="200"/>
              </a:spcAft>
            </a:pPr>
            <a:r>
              <a:rPr lang="en-GB" b="1" dirty="0"/>
              <a:t>IPO (2019)</a:t>
            </a:r>
            <a:r>
              <a:rPr lang="en-GB" dirty="0"/>
              <a:t> – $8.1 billion</a:t>
            </a:r>
            <a:endParaRPr lang="en-US" dirty="0"/>
          </a:p>
          <a:p>
            <a:endParaRPr lang="en-US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5CEA2193-B1C9-4D82-B4A9-9F47D317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7" y="3218573"/>
            <a:ext cx="2961091" cy="155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3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0459-F66E-4082-9C28-A57E4C6E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Deliveroo’s IPO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CFBB6-E284-4A9A-9F85-2DD1ACC34A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Prior to the IPO in 2021, </a:t>
            </a:r>
            <a:r>
              <a:rPr lang="en-US" i="0" dirty="0">
                <a:effectLst/>
              </a:rPr>
              <a:t>Deliveroo had raised $1.7 billion of </a:t>
            </a:r>
            <a:r>
              <a:rPr lang="en-US" i="0" dirty="0">
                <a:effectLst/>
                <a:latin typeface="+mn-lt"/>
              </a:rPr>
              <a:t>funding</a:t>
            </a:r>
            <a:r>
              <a:rPr lang="en-US" dirty="0"/>
              <a:t> in 13 rounds.</a:t>
            </a:r>
          </a:p>
          <a:p>
            <a:r>
              <a:rPr lang="en-US" b="0" i="0" dirty="0">
                <a:effectLst/>
              </a:rPr>
              <a:t>The latest funding was raised in August 2021 from a Post-IPO Equity round.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8A3B1-C218-4743-BD79-13AE3F24D6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Deliveroo’s IPO offer price: £3.90 per share (around £7.6 billion valuation).</a:t>
            </a:r>
          </a:p>
          <a:p>
            <a:r>
              <a:rPr lang="en-US" dirty="0"/>
              <a:t>1 month post IPO: </a:t>
            </a:r>
            <a:r>
              <a:rPr lang="en-US" b="0" i="0" dirty="0">
                <a:effectLst/>
              </a:rPr>
              <a:t>price had fallen to £2.28 (£4.4 billion valuation).</a:t>
            </a:r>
            <a:endParaRPr lang="en-GB" dirty="0"/>
          </a:p>
          <a:p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D41A3F3-AE5C-4070-9846-4D803916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37" y="2571750"/>
            <a:ext cx="2499643" cy="24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5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55AD-8560-4A3B-9618-58DD3838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3: Spotify’s Direct Listing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5A123-D092-4EC1-94C6-6260E0DD42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+mn-lt"/>
              </a:rPr>
              <a:t>2018: Spotify opened at $165.90 a share</a:t>
            </a:r>
            <a:r>
              <a:rPr lang="en-US" dirty="0">
                <a:latin typeface="+mn-lt"/>
              </a:rPr>
              <a:t> (</a:t>
            </a:r>
            <a:r>
              <a:rPr lang="en-US" b="0" i="0" dirty="0">
                <a:effectLst/>
                <a:latin typeface="+mn-lt"/>
              </a:rPr>
              <a:t>$29.5 billion valuation based on the 178,112,840 ordinary shares outstanding).</a:t>
            </a:r>
          </a:p>
          <a:p>
            <a:r>
              <a:rPr lang="en-US" b="0" i="0" dirty="0">
                <a:effectLst/>
                <a:latin typeface="+mn-lt"/>
              </a:rPr>
              <a:t>End of session: $149.01 a share ($26.5 billion valuation).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1A31F-A97F-4EB4-905C-94158C7403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direct listing?</a:t>
            </a:r>
          </a:p>
          <a:p>
            <a:r>
              <a:rPr lang="en-US" dirty="0"/>
              <a:t>Provides liquidity to the company’s shareholders.</a:t>
            </a:r>
          </a:p>
          <a:p>
            <a:r>
              <a:rPr lang="en-US" dirty="0"/>
              <a:t>Offers equal access to all buyers and sellers and a transparent process.</a:t>
            </a:r>
          </a:p>
          <a:p>
            <a:r>
              <a:rPr lang="en-US" dirty="0"/>
              <a:t>A trading price determined by market-driven supply and demand forces.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EED194-0AAC-4177-AE50-EDA05A92C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490" y="3468221"/>
            <a:ext cx="2199340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9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Crowd Funding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44710" y="1002030"/>
            <a:ext cx="4618290" cy="37033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Normally rewards based (i.e. public will receive a free product in exchange for £)</a:t>
            </a:r>
          </a:p>
          <a:p>
            <a:r>
              <a:rPr lang="en-GB" dirty="0"/>
              <a:t>Movement into equity crowdfunding </a:t>
            </a:r>
          </a:p>
          <a:p>
            <a:r>
              <a:rPr lang="en-GB" dirty="0"/>
              <a:t>Different online platforms </a:t>
            </a:r>
          </a:p>
          <a:p>
            <a:pPr lvl="1"/>
            <a:r>
              <a:rPr lang="en-GB" dirty="0"/>
              <a:t>Kickstarter</a:t>
            </a:r>
          </a:p>
          <a:p>
            <a:pPr lvl="1"/>
            <a:r>
              <a:rPr lang="en-GB" dirty="0" err="1"/>
              <a:t>IndyGoGo</a:t>
            </a:r>
            <a:endParaRPr lang="en-GB" dirty="0"/>
          </a:p>
          <a:p>
            <a:pPr lvl="1"/>
            <a:r>
              <a:rPr lang="en-GB" dirty="0" err="1"/>
              <a:t>CrowdCube</a:t>
            </a:r>
            <a:endParaRPr lang="en-GB" dirty="0"/>
          </a:p>
          <a:p>
            <a:pPr lvl="1"/>
            <a:r>
              <a:rPr lang="en-GB" dirty="0" err="1"/>
              <a:t>Seedrs</a:t>
            </a:r>
            <a:endParaRPr lang="en-US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1623702"/>
            <a:ext cx="3547304" cy="17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6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1441" y="1000125"/>
            <a:ext cx="4699479" cy="3143250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What is my business?</a:t>
            </a:r>
          </a:p>
          <a:p>
            <a:r>
              <a:rPr lang="en-GB" dirty="0"/>
              <a:t>Stages of investment</a:t>
            </a:r>
          </a:p>
          <a:p>
            <a:r>
              <a:rPr lang="en-GB" dirty="0"/>
              <a:t>Types of funding available </a:t>
            </a:r>
          </a:p>
          <a:p>
            <a:r>
              <a:rPr lang="en-GB" dirty="0"/>
              <a:t>Pros and cons of equity and debt finance</a:t>
            </a:r>
          </a:p>
          <a:p>
            <a:r>
              <a:rPr lang="en-GB" dirty="0"/>
              <a:t>Next steps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2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E806-B09E-439D-AB7A-EA23194F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Equity or Debt?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DE0F0-47C5-4B72-A2B4-AF85127E9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790" y="1075533"/>
            <a:ext cx="4145280" cy="370332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Equity</a:t>
            </a:r>
          </a:p>
          <a:p>
            <a:r>
              <a:rPr lang="en-GB" dirty="0"/>
              <a:t>As discussed, equity finance involves </a:t>
            </a:r>
            <a:r>
              <a:rPr lang="en-US" dirty="0"/>
              <a:t>selling a stake in your business in return for </a:t>
            </a:r>
            <a:r>
              <a:rPr lang="en-GB" dirty="0"/>
              <a:t>an investment.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D6983-CF9C-464E-BA17-D9DAF4F1F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3932" y="1043785"/>
            <a:ext cx="4114800" cy="370332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Debt</a:t>
            </a:r>
          </a:p>
          <a:p>
            <a:r>
              <a:rPr lang="en-US" dirty="0"/>
              <a:t>This is borrowed money that you pay back with interest within an agreed time frame.</a:t>
            </a: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B75C7938-7071-4403-B48A-A61E33201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84" y="2928938"/>
            <a:ext cx="2341351" cy="15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5443339C-5EF3-4959-B6F9-092427F9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7" y="2927193"/>
            <a:ext cx="2477082" cy="15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7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Equity, Debt, Convertible Debt</a:t>
            </a:r>
            <a:endParaRPr lang="en-US" dirty="0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585215"/>
              </p:ext>
            </p:extLst>
          </p:nvPr>
        </p:nvGraphicFramePr>
        <p:xfrm>
          <a:off x="224228" y="1026258"/>
          <a:ext cx="8680621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590">
                  <a:extLst>
                    <a:ext uri="{9D8B030D-6E8A-4147-A177-3AD203B41FA5}">
                      <a16:colId xmlns:a16="http://schemas.microsoft.com/office/drawing/2014/main" val="1882513941"/>
                    </a:ext>
                  </a:extLst>
                </a:gridCol>
                <a:gridCol w="3726426">
                  <a:extLst>
                    <a:ext uri="{9D8B030D-6E8A-4147-A177-3AD203B41FA5}">
                      <a16:colId xmlns:a16="http://schemas.microsoft.com/office/drawing/2014/main" val="4200883139"/>
                    </a:ext>
                  </a:extLst>
                </a:gridCol>
                <a:gridCol w="3553605">
                  <a:extLst>
                    <a:ext uri="{9D8B030D-6E8A-4147-A177-3AD203B41FA5}">
                      <a16:colId xmlns:a16="http://schemas.microsoft.com/office/drawing/2014/main" val="295274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16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Equity: Shares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No interest to pay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Flexibility for different investors (ordinary, preferred shares etc.)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New owners of the company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Personal</a:t>
                      </a:r>
                      <a:r>
                        <a:rPr lang="en-GB" sz="1600" baseline="0" dirty="0"/>
                        <a:t> income cut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Lose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Dividends</a:t>
                      </a:r>
                      <a:r>
                        <a:rPr lang="en-GB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93342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r>
                        <a:rPr lang="en-GB" sz="1600" b="1" dirty="0"/>
                        <a:t>Debt:</a:t>
                      </a:r>
                      <a:r>
                        <a:rPr lang="en-GB" sz="1600" b="1" baseline="0" dirty="0"/>
                        <a:t> Loans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Pay</a:t>
                      </a:r>
                      <a:r>
                        <a:rPr lang="en-GB" sz="1600" baseline="0" dirty="0"/>
                        <a:t>-off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Still own the company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Leverage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Interest potential tax deductible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Interest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Guarantees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Covenants</a:t>
                      </a:r>
                      <a:r>
                        <a:rPr lang="en-GB" sz="16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Withholding tax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912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1" dirty="0"/>
                        <a:t>Convertible Debt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Keep control for a period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Poor credit rating more enticing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Less restrictive</a:t>
                      </a:r>
                      <a:r>
                        <a:rPr lang="en-GB" sz="1600" baseline="0" dirty="0"/>
                        <a:t> covenants potentially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Interest in the beginning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Eventually</a:t>
                      </a:r>
                      <a:r>
                        <a:rPr lang="en-GB" sz="1600" baseline="0" dirty="0"/>
                        <a:t> could lose control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Cons discussed above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79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671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27893" y="1230594"/>
            <a:ext cx="4503491" cy="3703320"/>
          </a:xfrm>
        </p:spPr>
        <p:txBody>
          <a:bodyPr>
            <a:normAutofit/>
          </a:bodyPr>
          <a:lstStyle/>
          <a:p>
            <a:r>
              <a:rPr lang="en-GB" dirty="0"/>
              <a:t>Think about your business</a:t>
            </a:r>
          </a:p>
          <a:p>
            <a:r>
              <a:rPr lang="en-GB" dirty="0"/>
              <a:t>What stage are you in?</a:t>
            </a:r>
          </a:p>
          <a:p>
            <a:r>
              <a:rPr lang="en-GB" dirty="0"/>
              <a:t>What type of investment would you need?</a:t>
            </a:r>
          </a:p>
          <a:p>
            <a:r>
              <a:rPr lang="en-GB" dirty="0"/>
              <a:t>Investigate what grants, tax reliefs and funding options might be available to you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50" y="1230594"/>
            <a:ext cx="3016976" cy="301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6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4534" y="2271110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Any questions?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1075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my business?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" y="1270705"/>
            <a:ext cx="4114800" cy="37033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Product?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Sector?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Scalability and business model?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Profit margins?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Risks?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Goal?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20" y="1367892"/>
            <a:ext cx="4144962" cy="21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7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businesses need investment?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" y="1270705"/>
            <a:ext cx="4114800" cy="37033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 can take a while before a business actually generates profit. Before this, they will need money to </a:t>
            </a:r>
            <a:r>
              <a:rPr lang="en-GB" b="1" dirty="0"/>
              <a:t>get off the ground </a:t>
            </a:r>
            <a:r>
              <a:rPr lang="en-GB" dirty="0"/>
              <a:t>and </a:t>
            </a:r>
            <a:r>
              <a:rPr lang="en-GB" b="1" dirty="0"/>
              <a:t>sustain</a:t>
            </a:r>
            <a:r>
              <a:rPr lang="en-GB" dirty="0"/>
              <a:t> growth.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Businesses may need to raise funds at various stages in their journey.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EA69BD4-DF94-490D-AF7D-D8D7C707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07" y="1506093"/>
            <a:ext cx="4058793" cy="253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5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Investment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3117" y="1030165"/>
            <a:ext cx="4114800" cy="37033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Will the investment </a:t>
            </a:r>
            <a:r>
              <a:rPr lang="en-GB" b="1" dirty="0"/>
              <a:t>grow</a:t>
            </a:r>
            <a:r>
              <a:rPr lang="en-GB" dirty="0"/>
              <a:t> the current business or is it a safety net?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Ideal investment </a:t>
            </a:r>
            <a:r>
              <a:rPr lang="en-GB" b="1" dirty="0"/>
              <a:t>amount</a:t>
            </a:r>
            <a:r>
              <a:rPr lang="en-GB" dirty="0"/>
              <a:t> needed?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Ideal future investor involvement?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 </a:t>
            </a:r>
            <a:r>
              <a:rPr lang="en-GB" b="1" dirty="0"/>
              <a:t>level of control</a:t>
            </a:r>
            <a:r>
              <a:rPr lang="en-GB" dirty="0"/>
              <a:t> are you willing to give up?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10" y="1216352"/>
            <a:ext cx="3190430" cy="319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1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6" y="1239441"/>
            <a:ext cx="4144962" cy="26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4974336" y="1172894"/>
            <a:ext cx="3142722" cy="3012244"/>
          </a:xfrm>
          <a:prstGeom prst="rect">
            <a:avLst/>
          </a:prstGeom>
        </p:spPr>
        <p:txBody>
          <a:bodyPr>
            <a:normAutofit/>
          </a:bodyPr>
          <a:lstStyle>
            <a:lvl1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lang="en-US" sz="2000" b="0" i="0" u="none" strike="noStrike" kern="1200" cap="none" spc="0" baseline="0" noProof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defRPr>
            </a:lvl1pPr>
            <a:lvl2pPr marL="690563" marR="0" lvl="1" indent="-350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–"/>
              <a:tabLst/>
              <a:defRPr lang="en-US" sz="2000" b="0" i="0" u="none" strike="noStrike" kern="1200" cap="none" spc="0" baseline="0" noProof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defRPr>
            </a:lvl2pPr>
            <a:lvl3pPr marL="1031875" marR="0" lvl="2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lang="en-US" sz="2000" b="0" i="0" u="none" strike="noStrike" kern="1200" cap="none" spc="0" baseline="0" noProof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defRPr>
            </a:lvl3pPr>
            <a:lvl4pPr marL="1371600" marR="0" lvl="3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–"/>
              <a:tabLst/>
              <a:defRPr lang="en-US" sz="2000" b="0" i="0" u="none" strike="noStrike" kern="1200" cap="none" spc="0" baseline="0" noProof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defRPr>
            </a:lvl4pPr>
            <a:lvl5pPr marL="1711325" marR="0" lvl="4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lang="en-US" sz="2000" b="0" i="0" u="none" strike="noStrike" kern="1200" cap="none" spc="0" baseline="0" noProof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defRPr>
            </a:lvl5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Pre-Seed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Seed Funding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Series 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Series B 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Series C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IPO (potentially)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-128705" y="337211"/>
            <a:ext cx="885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7030A0"/>
                </a:solidFill>
              </a:rPr>
              <a:t>What are the stages of a Start-up?</a:t>
            </a:r>
            <a:endParaRPr lang="en-US" sz="20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0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Pre-Seed Stage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Funding:</a:t>
            </a:r>
          </a:p>
          <a:p>
            <a:r>
              <a:rPr lang="en-GB" dirty="0"/>
              <a:t>Your own investment </a:t>
            </a:r>
          </a:p>
          <a:p>
            <a:r>
              <a:rPr lang="en-GB" dirty="0"/>
              <a:t>Friends and family</a:t>
            </a:r>
          </a:p>
          <a:p>
            <a:r>
              <a:rPr lang="en-GB" dirty="0"/>
              <a:t>Early supporters </a:t>
            </a:r>
          </a:p>
          <a:p>
            <a:r>
              <a:rPr lang="en-GB" dirty="0"/>
              <a:t>Potential grants</a:t>
            </a:r>
          </a:p>
          <a:p>
            <a:r>
              <a:rPr lang="en-GB" dirty="0"/>
              <a:t>Investment is </a:t>
            </a:r>
            <a:r>
              <a:rPr lang="en-GB" b="1" dirty="0"/>
              <a:t>not</a:t>
            </a:r>
            <a:r>
              <a:rPr lang="en-GB" dirty="0"/>
              <a:t> usually in exchange for an equity stake in business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0520" y="986793"/>
            <a:ext cx="3784600" cy="3703637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What is it?</a:t>
            </a:r>
            <a:endParaRPr lang="en-US" u="sng" dirty="0"/>
          </a:p>
          <a:p>
            <a:r>
              <a:rPr lang="en-US" b="1" dirty="0"/>
              <a:t>Getting off the ground</a:t>
            </a:r>
          </a:p>
          <a:p>
            <a:r>
              <a:rPr lang="en-GB" dirty="0"/>
              <a:t>Explore feasibility of the product</a:t>
            </a:r>
          </a:p>
          <a:p>
            <a:r>
              <a:rPr lang="en-US" dirty="0"/>
              <a:t>Testing the market</a:t>
            </a:r>
          </a:p>
          <a:p>
            <a:r>
              <a:rPr lang="en-US" dirty="0"/>
              <a:t>Developing marketing</a:t>
            </a:r>
          </a:p>
          <a:p>
            <a:r>
              <a:rPr lang="en-US" dirty="0"/>
              <a:t>Preparing sales pitches </a:t>
            </a:r>
          </a:p>
          <a:p>
            <a:r>
              <a:rPr lang="en-US" dirty="0"/>
              <a:t>‘Proof of concept round’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Seed Funding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601" y="1055476"/>
            <a:ext cx="3289525" cy="3703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/>
              <a:t>What is it?</a:t>
            </a:r>
          </a:p>
          <a:p>
            <a:pPr marL="0" indent="0">
              <a:buNone/>
            </a:pPr>
            <a:r>
              <a:rPr lang="en-GB" u="sng" dirty="0"/>
              <a:t>First official stage of funding</a:t>
            </a:r>
          </a:p>
          <a:p>
            <a:r>
              <a:rPr lang="en-GB" dirty="0"/>
              <a:t>Making the product </a:t>
            </a:r>
            <a:r>
              <a:rPr lang="en-GB" b="1" dirty="0"/>
              <a:t>market ready</a:t>
            </a:r>
          </a:p>
          <a:p>
            <a:r>
              <a:rPr lang="en-GB" dirty="0"/>
              <a:t>Market research</a:t>
            </a:r>
          </a:p>
          <a:p>
            <a:r>
              <a:rPr lang="en-GB" dirty="0"/>
              <a:t>Increase revenue stream</a:t>
            </a:r>
          </a:p>
          <a:p>
            <a:r>
              <a:rPr lang="en-GB" dirty="0"/>
              <a:t>Expand and develop product and service</a:t>
            </a:r>
          </a:p>
          <a:p>
            <a:r>
              <a:rPr lang="en-US" dirty="0"/>
              <a:t>Launch the product</a:t>
            </a:r>
          </a:p>
          <a:p>
            <a:endParaRPr lang="en-GB" u="sng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2061" y="1055476"/>
            <a:ext cx="3345668" cy="370332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Funding </a:t>
            </a:r>
          </a:p>
          <a:p>
            <a:r>
              <a:rPr lang="en-US" b="1" dirty="0"/>
              <a:t>Angel investors</a:t>
            </a:r>
          </a:p>
          <a:p>
            <a:r>
              <a:rPr lang="en-GB" dirty="0"/>
              <a:t>Friends and Family</a:t>
            </a:r>
          </a:p>
          <a:p>
            <a:r>
              <a:rPr lang="en-GB" dirty="0"/>
              <a:t>Grants </a:t>
            </a:r>
          </a:p>
          <a:p>
            <a:r>
              <a:rPr lang="en-GB" dirty="0"/>
              <a:t>Crowdfunding</a:t>
            </a:r>
          </a:p>
          <a:p>
            <a:r>
              <a:rPr lang="en-GB" dirty="0"/>
              <a:t>Debt funding</a:t>
            </a:r>
          </a:p>
          <a:p>
            <a:r>
              <a:rPr lang="en-GB" dirty="0"/>
              <a:t>Micro VC (potentially)</a:t>
            </a: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93"/>
          <a:stretch/>
        </p:blipFill>
        <p:spPr bwMode="auto">
          <a:xfrm>
            <a:off x="3619004" y="628961"/>
            <a:ext cx="1875511" cy="35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D54C-F46E-4F97-90AE-D8F88430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Angel investor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FC1E-7B49-4934-B3DF-D0C2F4ECAC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u="sng" dirty="0"/>
              <a:t>What are they?</a:t>
            </a:r>
          </a:p>
          <a:p>
            <a:r>
              <a:rPr lang="en-US" dirty="0"/>
              <a:t>Typically, a wealthy individual who provides funding for a startup, often in exchange for an ownership stake in the company.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732EA-C4B7-49F7-9759-47390358A5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Characteristics</a:t>
            </a:r>
          </a:p>
          <a:p>
            <a:r>
              <a:rPr lang="en-GB" dirty="0"/>
              <a:t>Will normally invest their own funds</a:t>
            </a:r>
          </a:p>
          <a:p>
            <a:r>
              <a:rPr lang="en-GB" dirty="0"/>
              <a:t>Investments bear a very high risk</a:t>
            </a:r>
          </a:p>
          <a:p>
            <a:r>
              <a:rPr lang="en-GB" dirty="0"/>
              <a:t>The investment will not need to be repaid but the AI will have a say in how the business is run/receive portion of profits if business is sold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76D27CB-C2A3-4A8F-AC4B-AC4684277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5" b="13719"/>
          <a:stretch/>
        </p:blipFill>
        <p:spPr bwMode="auto">
          <a:xfrm>
            <a:off x="924687" y="3379470"/>
            <a:ext cx="281881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92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jcyut14kKmRejqp5T6o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2V02ViRkGNLkasISMt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KFnDvAMk.D.rM4tN2vh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KcqJYITEO2y.qENWHkH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DzVMRpGEugHBsNmdA.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XSacDDfEmDS8AMo68xQ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yaZGI8L0qcNW.CaCAN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e0z.pmrUSY4iavC5u12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KFnDvAMk.D.rM4tN2vh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KcqJYITEO2y.qENWHk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lOAzYC3k69qjf4tztoc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DzVMRpGEugHBsNmdA.O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XSacDDfEmDS8AMo68xQ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DzVMRpGEugHBsNmdA.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XSacDDfEmDS8AMo68x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XSacDDfEmDS8AMo68xQ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DzVMRpGEugHBsNmdA.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L5RrgW3EyVkoHkvO2z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9S54dSjUaICzK.HlxCA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s24IL.cEuiCpUEOqpe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LG3SVQ10WH7zTeXjaZ2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ondon (Widescreen 16x9)">
  <a:themeElements>
    <a:clrScheme name="Custom 11">
      <a:dk1>
        <a:srgbClr val="545F66"/>
      </a:dk1>
      <a:lt1>
        <a:sysClr val="window" lastClr="FFFFFF"/>
      </a:lt1>
      <a:dk2>
        <a:srgbClr val="005E96"/>
      </a:dk2>
      <a:lt2>
        <a:srgbClr val="EEECE1"/>
      </a:lt2>
      <a:accent1>
        <a:srgbClr val="0989CF"/>
      </a:accent1>
      <a:accent2>
        <a:srgbClr val="27AAE1"/>
      </a:accent2>
      <a:accent3>
        <a:srgbClr val="FFD768"/>
      </a:accent3>
      <a:accent4>
        <a:srgbClr val="FFD400"/>
      </a:accent4>
      <a:accent5>
        <a:srgbClr val="B0CDDC"/>
      </a:accent5>
      <a:accent6>
        <a:srgbClr val="C1BBB6"/>
      </a:accent6>
      <a:hlink>
        <a:srgbClr val="545F66"/>
      </a:hlink>
      <a:folHlink>
        <a:srgbClr val="727D8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 US (Widescreen 16x9) - 5-24-18" id="{DA00F2A7-F511-47F8-A5D8-2EC6CE3E35A6}" vid="{C303972A-A16A-479B-8A7E-CD65366D7F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6037</TotalTime>
  <Words>993</Words>
  <Application>Microsoft Office PowerPoint</Application>
  <PresentationFormat>On-screen Show (16:9)</PresentationFormat>
  <Paragraphs>233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London (Widescreen 16x9)</vt:lpstr>
      <vt:lpstr>think-cell Slide</vt:lpstr>
      <vt:lpstr>Funding Stages for Start-ups</vt:lpstr>
      <vt:lpstr>OVERVIEW OF SESSION</vt:lpstr>
      <vt:lpstr>What is my business?</vt:lpstr>
      <vt:lpstr>Why do businesses need investment?</vt:lpstr>
      <vt:lpstr>Investment Questions</vt:lpstr>
      <vt:lpstr>PowerPoint Presentation</vt:lpstr>
      <vt:lpstr>Pre-Seed Stage</vt:lpstr>
      <vt:lpstr>Seed Funding </vt:lpstr>
      <vt:lpstr>Angel investor</vt:lpstr>
      <vt:lpstr>Series A </vt:lpstr>
      <vt:lpstr>Incubators &amp; Accelerators</vt:lpstr>
      <vt:lpstr>Venture Capitalists </vt:lpstr>
      <vt:lpstr>Series B </vt:lpstr>
      <vt:lpstr>Series C and Beyond </vt:lpstr>
      <vt:lpstr>IPO (potentially)</vt:lpstr>
      <vt:lpstr>Example: Uber Investment Stages </vt:lpstr>
      <vt:lpstr>Example 2: Deliveroo’s IPO</vt:lpstr>
      <vt:lpstr>Example 3: Spotify’s Direct Listing</vt:lpstr>
      <vt:lpstr>Crowd Funding </vt:lpstr>
      <vt:lpstr>Equity or Debt?</vt:lpstr>
      <vt:lpstr>Equity, Debt, Convertible Debt</vt:lpstr>
      <vt:lpstr>Next steps?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Stages for Start-ups</dc:title>
  <cp:lastModifiedBy>Al Rasheed, Mohammed</cp:lastModifiedBy>
  <cp:revision>4</cp:revision>
  <dcterms:created xsi:type="dcterms:W3CDTF">1900-01-01T05:00:00Z</dcterms:created>
  <dcterms:modified xsi:type="dcterms:W3CDTF">2024-10-27T15:00:53Z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>False</vt:lpwstr>
  </property>
</Properties>
</file>