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12"/>
  </p:notesMasterIdLst>
  <p:sldIdLst>
    <p:sldId id="256" r:id="rId5"/>
    <p:sldId id="285" r:id="rId6"/>
    <p:sldId id="293" r:id="rId7"/>
    <p:sldId id="283" r:id="rId8"/>
    <p:sldId id="291" r:id="rId9"/>
    <p:sldId id="292" r:id="rId10"/>
    <p:sldId id="289" r:id="rId11"/>
  </p:sldIdLst>
  <p:sldSz cx="18288000" cy="10287000"/>
  <p:notesSz cx="6858000" cy="9144000"/>
  <p:embeddedFontLst>
    <p:embeddedFont>
      <p:font typeface="Source Sans Pro" panose="020B0604020202020204" charset="0"/>
      <p:regular r:id="rId13"/>
      <p:bold r:id="rId14"/>
      <p:italic r:id="rId15"/>
      <p:boldItalic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213E"/>
    <a:srgbClr val="FFFE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7BAB4B-542E-3BF7-B0B7-AB1C2A6BBCD0}" v="2639" dt="2024-10-24T13:25:10.737"/>
    <p1510:client id="{962DB846-ED72-7EBD-09AE-77878D5A93A7}" v="94" dt="2024-10-24T13:46:14.103"/>
    <p1510:client id="{F3DEEEB3-7604-C45A-D665-162BAA0A87FF}" v="7" dt="2024-10-24T13:40:27.1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1.fntdata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font" Target="fonts/font4.fntdata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font" Target="fonts/font3.fntdata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2.fntdata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za Platts-Mills" userId="S::lcx063@qmul.ac.uk::fa615195-007b-43bb-9c57-017a82ad2f6f" providerId="AD" clId="Web-{157BAB4B-542E-3BF7-B0B7-AB1C2A6BBCD0}"/>
    <pc:docChg chg="addSld delSld modSld">
      <pc:chgData name="Eliza Platts-Mills" userId="S::lcx063@qmul.ac.uk::fa615195-007b-43bb-9c57-017a82ad2f6f" providerId="AD" clId="Web-{157BAB4B-542E-3BF7-B0B7-AB1C2A6BBCD0}" dt="2024-10-24T13:25:10.737" v="1311" actId="1076"/>
      <pc:docMkLst>
        <pc:docMk/>
      </pc:docMkLst>
      <pc:sldChg chg="modSp">
        <pc:chgData name="Eliza Platts-Mills" userId="S::lcx063@qmul.ac.uk::fa615195-007b-43bb-9c57-017a82ad2f6f" providerId="AD" clId="Web-{157BAB4B-542E-3BF7-B0B7-AB1C2A6BBCD0}" dt="2024-10-24T13:01:25.825" v="16" actId="20577"/>
        <pc:sldMkLst>
          <pc:docMk/>
          <pc:sldMk cId="0" sldId="256"/>
        </pc:sldMkLst>
        <pc:spChg chg="mod">
          <ac:chgData name="Eliza Platts-Mills" userId="S::lcx063@qmul.ac.uk::fa615195-007b-43bb-9c57-017a82ad2f6f" providerId="AD" clId="Web-{157BAB4B-542E-3BF7-B0B7-AB1C2A6BBCD0}" dt="2024-10-24T13:01:25.825" v="16" actId="20577"/>
          <ac:spMkLst>
            <pc:docMk/>
            <pc:sldMk cId="0" sldId="256"/>
            <ac:spMk id="6" creationId="{00000000-0000-0000-0000-000000000000}"/>
          </ac:spMkLst>
        </pc:spChg>
      </pc:sldChg>
      <pc:sldChg chg="modSp">
        <pc:chgData name="Eliza Platts-Mills" userId="S::lcx063@qmul.ac.uk::fa615195-007b-43bb-9c57-017a82ad2f6f" providerId="AD" clId="Web-{157BAB4B-542E-3BF7-B0B7-AB1C2A6BBCD0}" dt="2024-10-24T13:25:10.737" v="1311" actId="1076"/>
        <pc:sldMkLst>
          <pc:docMk/>
          <pc:sldMk cId="3571730197" sldId="285"/>
        </pc:sldMkLst>
        <pc:spChg chg="mod">
          <ac:chgData name="Eliza Platts-Mills" userId="S::lcx063@qmul.ac.uk::fa615195-007b-43bb-9c57-017a82ad2f6f" providerId="AD" clId="Web-{157BAB4B-542E-3BF7-B0B7-AB1C2A6BBCD0}" dt="2024-10-24T13:25:10.737" v="1311" actId="1076"/>
          <ac:spMkLst>
            <pc:docMk/>
            <pc:sldMk cId="3571730197" sldId="285"/>
            <ac:spMk id="5" creationId="{9E512BB8-DF62-1ADF-D870-28FEF6BCD0ED}"/>
          </ac:spMkLst>
        </pc:spChg>
      </pc:sldChg>
      <pc:sldChg chg="modSp">
        <pc:chgData name="Eliza Platts-Mills" userId="S::lcx063@qmul.ac.uk::fa615195-007b-43bb-9c57-017a82ad2f6f" providerId="AD" clId="Web-{157BAB4B-542E-3BF7-B0B7-AB1C2A6BBCD0}" dt="2024-10-24T13:22:24.014" v="1081" actId="20577"/>
        <pc:sldMkLst>
          <pc:docMk/>
          <pc:sldMk cId="3379534305" sldId="289"/>
        </pc:sldMkLst>
        <pc:spChg chg="mod">
          <ac:chgData name="Eliza Platts-Mills" userId="S::lcx063@qmul.ac.uk::fa615195-007b-43bb-9c57-017a82ad2f6f" providerId="AD" clId="Web-{157BAB4B-542E-3BF7-B0B7-AB1C2A6BBCD0}" dt="2024-10-24T13:22:24.014" v="1081" actId="20577"/>
          <ac:spMkLst>
            <pc:docMk/>
            <pc:sldMk cId="3379534305" sldId="289"/>
            <ac:spMk id="5" creationId="{9E512BB8-DF62-1ADF-D870-28FEF6BCD0ED}"/>
          </ac:spMkLst>
        </pc:spChg>
      </pc:sldChg>
      <pc:sldChg chg="modSp">
        <pc:chgData name="Eliza Platts-Mills" userId="S::lcx063@qmul.ac.uk::fa615195-007b-43bb-9c57-017a82ad2f6f" providerId="AD" clId="Web-{157BAB4B-542E-3BF7-B0B7-AB1C2A6BBCD0}" dt="2024-10-24T13:04:39.268" v="179" actId="20577"/>
        <pc:sldMkLst>
          <pc:docMk/>
          <pc:sldMk cId="3590158407" sldId="291"/>
        </pc:sldMkLst>
        <pc:spChg chg="mod">
          <ac:chgData name="Eliza Platts-Mills" userId="S::lcx063@qmul.ac.uk::fa615195-007b-43bb-9c57-017a82ad2f6f" providerId="AD" clId="Web-{157BAB4B-542E-3BF7-B0B7-AB1C2A6BBCD0}" dt="2024-10-24T13:03:35.188" v="32" actId="20577"/>
          <ac:spMkLst>
            <pc:docMk/>
            <pc:sldMk cId="3590158407" sldId="291"/>
            <ac:spMk id="3" creationId="{C7F82A94-F08B-4643-51BE-F2223DFFF13F}"/>
          </ac:spMkLst>
        </pc:spChg>
        <pc:spChg chg="mod">
          <ac:chgData name="Eliza Platts-Mills" userId="S::lcx063@qmul.ac.uk::fa615195-007b-43bb-9c57-017a82ad2f6f" providerId="AD" clId="Web-{157BAB4B-542E-3BF7-B0B7-AB1C2A6BBCD0}" dt="2024-10-24T13:04:39.268" v="179" actId="20577"/>
          <ac:spMkLst>
            <pc:docMk/>
            <pc:sldMk cId="3590158407" sldId="291"/>
            <ac:spMk id="4" creationId="{3BB252CB-8E7F-AFE0-5453-0766D07BE1EA}"/>
          </ac:spMkLst>
        </pc:spChg>
      </pc:sldChg>
      <pc:sldChg chg="modSp">
        <pc:chgData name="Eliza Platts-Mills" userId="S::lcx063@qmul.ac.uk::fa615195-007b-43bb-9c57-017a82ad2f6f" providerId="AD" clId="Web-{157BAB4B-542E-3BF7-B0B7-AB1C2A6BBCD0}" dt="2024-10-24T13:13:35.469" v="865" actId="20577"/>
        <pc:sldMkLst>
          <pc:docMk/>
          <pc:sldMk cId="93269166" sldId="292"/>
        </pc:sldMkLst>
        <pc:spChg chg="mod">
          <ac:chgData name="Eliza Platts-Mills" userId="S::lcx063@qmul.ac.uk::fa615195-007b-43bb-9c57-017a82ad2f6f" providerId="AD" clId="Web-{157BAB4B-542E-3BF7-B0B7-AB1C2A6BBCD0}" dt="2024-10-24T13:07:32.319" v="563" actId="20577"/>
          <ac:spMkLst>
            <pc:docMk/>
            <pc:sldMk cId="93269166" sldId="292"/>
            <ac:spMk id="3" creationId="{C7F82A94-F08B-4643-51BE-F2223DFFF13F}"/>
          </ac:spMkLst>
        </pc:spChg>
        <pc:spChg chg="mod">
          <ac:chgData name="Eliza Platts-Mills" userId="S::lcx063@qmul.ac.uk::fa615195-007b-43bb-9c57-017a82ad2f6f" providerId="AD" clId="Web-{157BAB4B-542E-3BF7-B0B7-AB1C2A6BBCD0}" dt="2024-10-24T13:13:35.469" v="865" actId="20577"/>
          <ac:spMkLst>
            <pc:docMk/>
            <pc:sldMk cId="93269166" sldId="292"/>
            <ac:spMk id="4" creationId="{3BB252CB-8E7F-AFE0-5453-0766D07BE1EA}"/>
          </ac:spMkLst>
        </pc:spChg>
      </pc:sldChg>
      <pc:sldChg chg="new del">
        <pc:chgData name="Eliza Platts-Mills" userId="S::lcx063@qmul.ac.uk::fa615195-007b-43bb-9c57-017a82ad2f6f" providerId="AD" clId="Web-{157BAB4B-542E-3BF7-B0B7-AB1C2A6BBCD0}" dt="2024-10-24T13:14:12.548" v="867"/>
        <pc:sldMkLst>
          <pc:docMk/>
          <pc:sldMk cId="619912013" sldId="293"/>
        </pc:sldMkLst>
      </pc:sldChg>
      <pc:sldChg chg="modSp add replId">
        <pc:chgData name="Eliza Platts-Mills" userId="S::lcx063@qmul.ac.uk::fa615195-007b-43bb-9c57-017a82ad2f6f" providerId="AD" clId="Web-{157BAB4B-542E-3BF7-B0B7-AB1C2A6BBCD0}" dt="2024-10-24T13:24:22.157" v="1300" actId="20577"/>
        <pc:sldMkLst>
          <pc:docMk/>
          <pc:sldMk cId="3947268560" sldId="293"/>
        </pc:sldMkLst>
        <pc:spChg chg="mod">
          <ac:chgData name="Eliza Platts-Mills" userId="S::lcx063@qmul.ac.uk::fa615195-007b-43bb-9c57-017a82ad2f6f" providerId="AD" clId="Web-{157BAB4B-542E-3BF7-B0B7-AB1C2A6BBCD0}" dt="2024-10-24T13:24:22.157" v="1300" actId="20577"/>
          <ac:spMkLst>
            <pc:docMk/>
            <pc:sldMk cId="3947268560" sldId="293"/>
            <ac:spMk id="5" creationId="{9E512BB8-DF62-1ADF-D870-28FEF6BCD0ED}"/>
          </ac:spMkLst>
        </pc:spChg>
        <pc:spChg chg="mod">
          <ac:chgData name="Eliza Platts-Mills" userId="S::lcx063@qmul.ac.uk::fa615195-007b-43bb-9c57-017a82ad2f6f" providerId="AD" clId="Web-{157BAB4B-542E-3BF7-B0B7-AB1C2A6BBCD0}" dt="2024-10-24T13:14:35.314" v="871" actId="20577"/>
          <ac:spMkLst>
            <pc:docMk/>
            <pc:sldMk cId="3947268560" sldId="293"/>
            <ac:spMk id="13" creationId="{97BE2B18-9FD6-0C66-6A23-45192B6CCE72}"/>
          </ac:spMkLst>
        </pc:spChg>
      </pc:sldChg>
    </pc:docChg>
  </pc:docChgLst>
  <pc:docChgLst>
    <pc:chgData name="Eliza Platts-Mills" userId="S::lcx063@qmul.ac.uk::fa615195-007b-43bb-9c57-017a82ad2f6f" providerId="AD" clId="Web-{962DB846-ED72-7EBD-09AE-77878D5A93A7}"/>
    <pc:docChg chg="modSld">
      <pc:chgData name="Eliza Platts-Mills" userId="S::lcx063@qmul.ac.uk::fa615195-007b-43bb-9c57-017a82ad2f6f" providerId="AD" clId="Web-{962DB846-ED72-7EBD-09AE-77878D5A93A7}" dt="2024-10-24T13:46:14.103" v="43" actId="20577"/>
      <pc:docMkLst>
        <pc:docMk/>
      </pc:docMkLst>
      <pc:sldChg chg="modSp">
        <pc:chgData name="Eliza Platts-Mills" userId="S::lcx063@qmul.ac.uk::fa615195-007b-43bb-9c57-017a82ad2f6f" providerId="AD" clId="Web-{962DB846-ED72-7EBD-09AE-77878D5A93A7}" dt="2024-10-24T13:46:14.103" v="43" actId="20577"/>
        <pc:sldMkLst>
          <pc:docMk/>
          <pc:sldMk cId="3947268560" sldId="293"/>
        </pc:sldMkLst>
        <pc:spChg chg="mod">
          <ac:chgData name="Eliza Platts-Mills" userId="S::lcx063@qmul.ac.uk::fa615195-007b-43bb-9c57-017a82ad2f6f" providerId="AD" clId="Web-{962DB846-ED72-7EBD-09AE-77878D5A93A7}" dt="2024-10-24T13:46:14.103" v="43" actId="20577"/>
          <ac:spMkLst>
            <pc:docMk/>
            <pc:sldMk cId="3947268560" sldId="293"/>
            <ac:spMk id="5" creationId="{9E512BB8-DF62-1ADF-D870-28FEF6BCD0ED}"/>
          </ac:spMkLst>
        </pc:spChg>
      </pc:sldChg>
    </pc:docChg>
  </pc:docChgLst>
  <pc:docChgLst>
    <pc:chgData name="Eliza Platts-Mills" userId="S::lcx063@qmul.ac.uk::fa615195-007b-43bb-9c57-017a82ad2f6f" providerId="AD" clId="Web-{F3DEEEB3-7604-C45A-D665-162BAA0A87FF}"/>
    <pc:docChg chg="modSld">
      <pc:chgData name="Eliza Platts-Mills" userId="S::lcx063@qmul.ac.uk::fa615195-007b-43bb-9c57-017a82ad2f6f" providerId="AD" clId="Web-{F3DEEEB3-7604-C45A-D665-162BAA0A87FF}" dt="2024-10-24T13:40:26.654" v="2" actId="20577"/>
      <pc:docMkLst>
        <pc:docMk/>
      </pc:docMkLst>
      <pc:sldChg chg="modSp">
        <pc:chgData name="Eliza Platts-Mills" userId="S::lcx063@qmul.ac.uk::fa615195-007b-43bb-9c57-017a82ad2f6f" providerId="AD" clId="Web-{F3DEEEB3-7604-C45A-D665-162BAA0A87FF}" dt="2024-10-24T13:40:26.654" v="2" actId="20577"/>
        <pc:sldMkLst>
          <pc:docMk/>
          <pc:sldMk cId="0" sldId="256"/>
        </pc:sldMkLst>
        <pc:spChg chg="mod">
          <ac:chgData name="Eliza Platts-Mills" userId="S::lcx063@qmul.ac.uk::fa615195-007b-43bb-9c57-017a82ad2f6f" providerId="AD" clId="Web-{F3DEEEB3-7604-C45A-D665-162BAA0A87FF}" dt="2024-10-24T13:40:26.654" v="2" actId="20577"/>
          <ac:spMkLst>
            <pc:docMk/>
            <pc:sldMk cId="0" sldId="256"/>
            <ac:spMk id="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68E1E-0E44-426D-905E-8AD9B19D2182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B2431-D351-4C6E-A3CF-9DFAC0E3E0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889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SH / JF</a:t>
            </a:r>
          </a:p>
          <a:p>
            <a:endParaRPr lang="en-US"/>
          </a:p>
          <a:p>
            <a:r>
              <a:rPr lang="en-US"/>
              <a:t>- HOUSE KEEPING</a:t>
            </a:r>
          </a:p>
          <a:p>
            <a:r>
              <a:rPr lang="en-US"/>
              <a:t>-- break</a:t>
            </a:r>
          </a:p>
          <a:p>
            <a:r>
              <a:rPr lang="en-US"/>
              <a:t>-- discussion</a:t>
            </a:r>
          </a:p>
          <a:p>
            <a:r>
              <a:rPr lang="en-US"/>
              <a:t>-- menti / quiz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SH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061848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SH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5744469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JF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JF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26487359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JF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36079467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SH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143930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e.platts-mills@qmul.ac.uk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3213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/>
          <p:nvPr/>
        </p:nvSpPr>
        <p:spPr>
          <a:xfrm>
            <a:off x="2070354" y="2552700"/>
            <a:ext cx="3276600" cy="1494618"/>
          </a:xfrm>
          <a:custGeom>
            <a:avLst/>
            <a:gdLst/>
            <a:ahLst/>
            <a:cxnLst/>
            <a:rect l="l" t="t" r="r" b="b"/>
            <a:pathLst>
              <a:path w="3095505" h="1479010">
                <a:moveTo>
                  <a:pt x="0" y="0"/>
                </a:moveTo>
                <a:lnTo>
                  <a:pt x="3095504" y="0"/>
                </a:lnTo>
                <a:lnTo>
                  <a:pt x="3095504" y="1479009"/>
                </a:lnTo>
                <a:lnTo>
                  <a:pt x="0" y="147900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F3C5996-47FF-8C61-17CA-5B865B93BF12}"/>
              </a:ext>
            </a:extLst>
          </p:cNvPr>
          <p:cNvSpPr/>
          <p:nvPr/>
        </p:nvSpPr>
        <p:spPr>
          <a:xfrm>
            <a:off x="6109447" y="0"/>
            <a:ext cx="12496800" cy="10287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04588CC-CECE-56FF-972F-7F6D3D41D9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0351" y="853423"/>
            <a:ext cx="4571249" cy="1219671"/>
          </a:xfrm>
          <a:prstGeom prst="rect">
            <a:avLst/>
          </a:prstGeom>
        </p:spPr>
      </p:pic>
      <p:sp>
        <p:nvSpPr>
          <p:cNvPr id="10" name="TextBox 4">
            <a:extLst>
              <a:ext uri="{FF2B5EF4-FFF2-40B4-BE49-F238E27FC236}">
                <a16:creationId xmlns:a16="http://schemas.microsoft.com/office/drawing/2014/main" id="{BC38DC9F-9446-4778-0AE0-1F652C5C3CDF}"/>
              </a:ext>
            </a:extLst>
          </p:cNvPr>
          <p:cNvSpPr txBox="1"/>
          <p:nvPr/>
        </p:nvSpPr>
        <p:spPr>
          <a:xfrm>
            <a:off x="6603312" y="2438400"/>
            <a:ext cx="11347804" cy="264668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891"/>
              </a:lnSpc>
            </a:pPr>
            <a:endParaRPr lang="en-US" sz="4400">
              <a:solidFill>
                <a:srgbClr val="FFFEEB"/>
              </a:solidFill>
              <a:latin typeface="Source Sans Pro"/>
              <a:ea typeface="Source Sans Pro"/>
            </a:endParaRPr>
          </a:p>
          <a:p>
            <a:pPr>
              <a:lnSpc>
                <a:spcPts val="10891"/>
              </a:lnSpc>
            </a:pPr>
            <a:r>
              <a:rPr lang="en-US" sz="6000">
                <a:solidFill>
                  <a:srgbClr val="FFFEEB"/>
                </a:solidFill>
                <a:latin typeface="Source Sans Pro"/>
                <a:ea typeface="Source Sans Pro"/>
              </a:rPr>
              <a:t>SOLM 307, Public Legal Education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6945220" y="7541337"/>
            <a:ext cx="9417728" cy="161582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200"/>
              </a:lnSpc>
            </a:pPr>
            <a:r>
              <a:rPr lang="en-US" sz="4000">
                <a:solidFill>
                  <a:srgbClr val="FFFEEB"/>
                </a:solidFill>
                <a:latin typeface="Source Sans Pro"/>
                <a:ea typeface="Source Sans Pro"/>
              </a:rPr>
              <a:t>Eliza Platts-Mills and Katheryn Yates</a:t>
            </a:r>
          </a:p>
          <a:p>
            <a:pPr>
              <a:lnSpc>
                <a:spcPts val="4200"/>
              </a:lnSpc>
            </a:pPr>
            <a:endParaRPr lang="en-US" sz="4000">
              <a:solidFill>
                <a:srgbClr val="FFFEE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>
              <a:lnSpc>
                <a:spcPts val="4200"/>
              </a:lnSpc>
            </a:pPr>
            <a:r>
              <a:rPr lang="en-US" sz="4000">
                <a:solidFill>
                  <a:srgbClr val="FFFEEB"/>
                </a:solidFill>
                <a:latin typeface="Source Sans Pro"/>
                <a:ea typeface="Source Sans Pro"/>
              </a:rPr>
              <a:t>Attendance Code: SI-WB-FB</a:t>
            </a:r>
            <a:endParaRPr lang="en-US" sz="4000">
              <a:solidFill>
                <a:srgbClr val="FFFEE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E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4">
            <a:extLst>
              <a:ext uri="{FF2B5EF4-FFF2-40B4-BE49-F238E27FC236}">
                <a16:creationId xmlns:a16="http://schemas.microsoft.com/office/drawing/2014/main" id="{97BE2B18-9FD6-0C66-6A23-45192B6CCE72}"/>
              </a:ext>
            </a:extLst>
          </p:cNvPr>
          <p:cNvSpPr txBox="1"/>
          <p:nvPr/>
        </p:nvSpPr>
        <p:spPr>
          <a:xfrm>
            <a:off x="3004238" y="195584"/>
            <a:ext cx="7934615" cy="134248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089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0" i="0" u="none" strike="noStrike" kern="1200" cap="none" spc="0" normalizeH="0" baseline="0" noProof="0">
                <a:ln>
                  <a:noFill/>
                </a:ln>
                <a:solidFill>
                  <a:srgbClr val="13213E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rPr>
              <a:t>Agenda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851A93-210E-75B1-063A-4D4CF51767B7}"/>
              </a:ext>
            </a:extLst>
          </p:cNvPr>
          <p:cNvSpPr/>
          <p:nvPr/>
        </p:nvSpPr>
        <p:spPr>
          <a:xfrm>
            <a:off x="0" y="0"/>
            <a:ext cx="2286000" cy="10287000"/>
          </a:xfrm>
          <a:prstGeom prst="rect">
            <a:avLst/>
          </a:prstGeom>
          <a:solidFill>
            <a:srgbClr val="13213E"/>
          </a:solidFill>
          <a:ln>
            <a:solidFill>
              <a:srgbClr val="13213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4" name="Freeform 4"/>
          <p:cNvSpPr/>
          <p:nvPr/>
        </p:nvSpPr>
        <p:spPr>
          <a:xfrm>
            <a:off x="732752" y="1390753"/>
            <a:ext cx="1360714" cy="685800"/>
          </a:xfrm>
          <a:custGeom>
            <a:avLst/>
            <a:gdLst/>
            <a:ahLst/>
            <a:cxnLst/>
            <a:rect l="l" t="t" r="r" b="b"/>
            <a:pathLst>
              <a:path w="1900932" h="908252">
                <a:moveTo>
                  <a:pt x="0" y="0"/>
                </a:moveTo>
                <a:lnTo>
                  <a:pt x="1900932" y="0"/>
                </a:lnTo>
                <a:lnTo>
                  <a:pt x="1900932" y="908252"/>
                </a:lnTo>
                <a:lnTo>
                  <a:pt x="0" y="90825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6C3ECFF-B348-A5FF-C000-C7F9E5FA54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534" y="613229"/>
            <a:ext cx="1900932" cy="50719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E512BB8-DF62-1ADF-D870-28FEF6BCD0ED}"/>
              </a:ext>
            </a:extLst>
          </p:cNvPr>
          <p:cNvSpPr txBox="1"/>
          <p:nvPr/>
        </p:nvSpPr>
        <p:spPr>
          <a:xfrm>
            <a:off x="3216221" y="2576400"/>
            <a:ext cx="14129084" cy="64584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4000" b="1">
                <a:solidFill>
                  <a:prstClr val="black"/>
                </a:solidFill>
                <a:latin typeface="Source Sans Pro"/>
              </a:rPr>
              <a:t>Welcome </a:t>
            </a:r>
            <a:r>
              <a:rPr lang="en-GB" sz="4000">
                <a:solidFill>
                  <a:prstClr val="black"/>
                </a:solidFill>
                <a:latin typeface="Source Sans Pro"/>
              </a:rPr>
              <a:t>and</a:t>
            </a:r>
            <a:r>
              <a:rPr lang="en-GB" sz="4000" b="1">
                <a:solidFill>
                  <a:prstClr val="black"/>
                </a:solidFill>
                <a:latin typeface="Source Sans Pro"/>
              </a:rPr>
              <a:t> Housekeeping (3:05-3:30)</a:t>
            </a:r>
            <a:endParaRPr lang="en-US" b="1">
              <a:solidFill>
                <a:prstClr val="black"/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4000">
                <a:solidFill>
                  <a:prstClr val="black"/>
                </a:solidFill>
                <a:latin typeface="Source Sans Pro"/>
                <a:ea typeface="Source Sans Pro"/>
              </a:rPr>
              <a:t>Delivering effective workshops, Ozlem </a:t>
            </a:r>
            <a:r>
              <a:rPr lang="en-GB" sz="4000" err="1">
                <a:solidFill>
                  <a:prstClr val="black"/>
                </a:solidFill>
                <a:latin typeface="Source Sans Pro"/>
                <a:ea typeface="Source Sans Pro"/>
              </a:rPr>
              <a:t>Corapcioglu</a:t>
            </a:r>
            <a:r>
              <a:rPr lang="en-GB" sz="4000">
                <a:solidFill>
                  <a:prstClr val="black"/>
                </a:solidFill>
                <a:latin typeface="Source Sans Pro"/>
                <a:ea typeface="Source Sans Pro"/>
              </a:rPr>
              <a:t> (3:30 to 4:30)</a:t>
            </a:r>
            <a:endParaRPr lang="en-GB" sz="400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Pro"/>
              <a:ea typeface="Source Sans Pro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4000" b="1">
                <a:solidFill>
                  <a:prstClr val="black"/>
                </a:solidFill>
                <a:latin typeface="Source Sans Pro"/>
                <a:ea typeface="Source Sans Pro"/>
              </a:rPr>
              <a:t>BREAK (4:30 to 4:45)</a:t>
            </a:r>
            <a:endParaRPr lang="en-GB" sz="4000" b="1">
              <a:solidFill>
                <a:prstClr val="black"/>
              </a:solidFill>
              <a:latin typeface="Source Sans Pro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4000">
                <a:solidFill>
                  <a:prstClr val="black"/>
                </a:solidFill>
                <a:latin typeface="Source Sans Pro"/>
                <a:ea typeface="Source Sans Pro"/>
              </a:rPr>
              <a:t>Commercial Awareness – What? Why? How? (4:45 to 5:15)</a:t>
            </a:r>
            <a:endParaRPr lang="en-GB" sz="4000">
              <a:solidFill>
                <a:prstClr val="black"/>
              </a:solidFill>
              <a:latin typeface="Source Sans Pro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4000" b="1">
                <a:solidFill>
                  <a:prstClr val="black"/>
                </a:solidFill>
                <a:latin typeface="Source Sans Pro"/>
              </a:rPr>
              <a:t>Case Rounds (5:15 – 5:50)</a:t>
            </a:r>
            <a:endParaRPr lang="en-GB" sz="4000">
              <a:solidFill>
                <a:prstClr val="black"/>
              </a:solidFill>
              <a:latin typeface="Source Sans Pro"/>
              <a:ea typeface="Source Sans Pro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4000">
                <a:solidFill>
                  <a:prstClr val="black"/>
                </a:solidFill>
                <a:latin typeface="Source Sans Pro"/>
              </a:rPr>
              <a:t>Reminders and Next Steps (5:50 – 5:55)</a:t>
            </a:r>
            <a:endParaRPr lang="en-GB" sz="4000" b="1">
              <a:solidFill>
                <a:prstClr val="black"/>
              </a:solidFill>
              <a:latin typeface="Source Sans Pro"/>
              <a:ea typeface="Source Sans Pro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GB" sz="400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Pro"/>
              <a:ea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3571730197"/>
      </p:ext>
    </p:extLst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E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4">
            <a:extLst>
              <a:ext uri="{FF2B5EF4-FFF2-40B4-BE49-F238E27FC236}">
                <a16:creationId xmlns:a16="http://schemas.microsoft.com/office/drawing/2014/main" id="{97BE2B18-9FD6-0C66-6A23-45192B6CCE72}"/>
              </a:ext>
            </a:extLst>
          </p:cNvPr>
          <p:cNvSpPr txBox="1"/>
          <p:nvPr/>
        </p:nvSpPr>
        <p:spPr>
          <a:xfrm>
            <a:off x="3713733" y="497304"/>
            <a:ext cx="12456709" cy="134248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891"/>
              </a:lnSpc>
              <a:defRPr/>
            </a:pPr>
            <a:r>
              <a:rPr lang="en-US" sz="8800">
                <a:solidFill>
                  <a:srgbClr val="13213E"/>
                </a:solidFill>
                <a:latin typeface="Source Sans Pro"/>
                <a:ea typeface="Source Sans Pro"/>
              </a:rPr>
              <a:t>Housekeeping</a:t>
            </a:r>
            <a:endParaRPr lang="en-US" sz="8800" b="0" i="0" u="none" strike="noStrike" kern="1200" cap="none" spc="0" normalizeH="0" baseline="0" noProof="0">
              <a:ln>
                <a:noFill/>
              </a:ln>
              <a:solidFill>
                <a:srgbClr val="13213E"/>
              </a:solidFill>
              <a:effectLst/>
              <a:uLnTx/>
              <a:uFillTx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851A93-210E-75B1-063A-4D4CF51767B7}"/>
              </a:ext>
            </a:extLst>
          </p:cNvPr>
          <p:cNvSpPr/>
          <p:nvPr/>
        </p:nvSpPr>
        <p:spPr>
          <a:xfrm>
            <a:off x="0" y="0"/>
            <a:ext cx="2286000" cy="10287000"/>
          </a:xfrm>
          <a:prstGeom prst="rect">
            <a:avLst/>
          </a:prstGeom>
          <a:solidFill>
            <a:srgbClr val="13213E"/>
          </a:solidFill>
          <a:ln>
            <a:solidFill>
              <a:srgbClr val="13213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4" name="Freeform 4"/>
          <p:cNvSpPr/>
          <p:nvPr/>
        </p:nvSpPr>
        <p:spPr>
          <a:xfrm>
            <a:off x="732752" y="1390753"/>
            <a:ext cx="1360714" cy="685800"/>
          </a:xfrm>
          <a:custGeom>
            <a:avLst/>
            <a:gdLst/>
            <a:ahLst/>
            <a:cxnLst/>
            <a:rect l="l" t="t" r="r" b="b"/>
            <a:pathLst>
              <a:path w="1900932" h="908252">
                <a:moveTo>
                  <a:pt x="0" y="0"/>
                </a:moveTo>
                <a:lnTo>
                  <a:pt x="1900932" y="0"/>
                </a:lnTo>
                <a:lnTo>
                  <a:pt x="1900932" y="908252"/>
                </a:lnTo>
                <a:lnTo>
                  <a:pt x="0" y="90825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6C3ECFF-B348-A5FF-C000-C7F9E5FA54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534" y="613229"/>
            <a:ext cx="1900932" cy="50719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E512BB8-DF62-1ADF-D870-28FEF6BCD0ED}"/>
              </a:ext>
            </a:extLst>
          </p:cNvPr>
          <p:cNvSpPr txBox="1"/>
          <p:nvPr/>
        </p:nvSpPr>
        <p:spPr>
          <a:xfrm>
            <a:off x="3513223" y="2903622"/>
            <a:ext cx="13876420" cy="692740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4000">
                <a:solidFill>
                  <a:srgbClr val="FF0000"/>
                </a:solidFill>
                <a:latin typeface="Source Sans Pro"/>
                <a:ea typeface="Source Sans Pro"/>
              </a:rPr>
              <a:t>Deadlines for script to Eliza and to solicitors – why important; please cc Eliza on all emails to your solicitors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4000">
                <a:solidFill>
                  <a:srgbClr val="13213E"/>
                </a:solidFill>
                <a:latin typeface="Source Sans Pro"/>
                <a:ea typeface="Source Sans Pro"/>
              </a:rPr>
              <a:t>Don't forget to look back at your client and solicitor memos</a:t>
            </a:r>
            <a:endParaRPr lang="en-GB" sz="4000" b="0" i="0" u="none" strike="noStrike" kern="1200" cap="none" spc="0" normalizeH="0" baseline="0" noProof="0">
              <a:ln>
                <a:noFill/>
              </a:ln>
              <a:solidFill>
                <a:srgbClr val="13213E"/>
              </a:solidFill>
              <a:effectLst/>
              <a:uLnTx/>
              <a:uFillTx/>
              <a:latin typeface="Source Sans Pro"/>
              <a:ea typeface="Source Sans Pro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4000">
                <a:solidFill>
                  <a:srgbClr val="FF0000"/>
                </a:solidFill>
                <a:latin typeface="Source Sans Pro"/>
                <a:ea typeface="Source Sans Pro"/>
              </a:rPr>
              <a:t>Feedback – take it as a gift, draft to solicitors needs to be a clean draft w/o comments or track changes, naming protocol</a:t>
            </a:r>
            <a:endParaRPr lang="en-GB" sz="40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ource Sans Pro"/>
              <a:ea typeface="Source Sans Pro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4000">
                <a:solidFill>
                  <a:srgbClr val="13213E"/>
                </a:solidFill>
                <a:latin typeface="Source Sans Pro"/>
                <a:ea typeface="Source Sans Pro"/>
              </a:rPr>
              <a:t>Next week, we will schedule dress rehearsals – will be online or in-person, 2-hour sessions, other teams will observe</a:t>
            </a:r>
          </a:p>
          <a:p>
            <a:pPr>
              <a:lnSpc>
                <a:spcPct val="150000"/>
              </a:lnSpc>
              <a:defRPr/>
            </a:pPr>
            <a:endParaRPr lang="en-GB">
              <a:solidFill>
                <a:prstClr val="black"/>
              </a:solidFill>
              <a:latin typeface="Source Sans Pro"/>
              <a:ea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3947268560"/>
      </p:ext>
    </p:extLst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B7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AA46A95-7BE2-07FA-C53A-6F967EA74B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482" y="0"/>
            <a:ext cx="2304239" cy="10287000"/>
          </a:xfrm>
          <a:prstGeom prst="rect">
            <a:avLst/>
          </a:prstGeom>
        </p:spPr>
      </p:pic>
      <p:sp>
        <p:nvSpPr>
          <p:cNvPr id="3" name="TextBox 4">
            <a:extLst>
              <a:ext uri="{FF2B5EF4-FFF2-40B4-BE49-F238E27FC236}">
                <a16:creationId xmlns:a16="http://schemas.microsoft.com/office/drawing/2014/main" id="{C7F82A94-F08B-4643-51BE-F2223DFFF13F}"/>
              </a:ext>
            </a:extLst>
          </p:cNvPr>
          <p:cNvSpPr txBox="1"/>
          <p:nvPr/>
        </p:nvSpPr>
        <p:spPr>
          <a:xfrm>
            <a:off x="2975810" y="371872"/>
            <a:ext cx="12007515" cy="134248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891"/>
              </a:lnSpc>
            </a:pPr>
            <a:r>
              <a:rPr lang="en-US" sz="8800">
                <a:solidFill>
                  <a:srgbClr val="13213E"/>
                </a:solidFill>
                <a:latin typeface="Source Sans Pro"/>
                <a:ea typeface="Source Sans Pro"/>
              </a:rPr>
              <a:t>Effective Workshops</a:t>
            </a:r>
            <a:endParaRPr lang="en-US" sz="8800">
              <a:solidFill>
                <a:srgbClr val="13213E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B252CB-8E7F-AFE0-5453-0766D07BE1EA}"/>
              </a:ext>
            </a:extLst>
          </p:cNvPr>
          <p:cNvSpPr txBox="1"/>
          <p:nvPr/>
        </p:nvSpPr>
        <p:spPr>
          <a:xfrm>
            <a:off x="4533899" y="3112174"/>
            <a:ext cx="12914897" cy="40626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4800">
                <a:solidFill>
                  <a:prstClr val="black"/>
                </a:solidFill>
                <a:latin typeface="Source Sans Pro"/>
              </a:rPr>
              <a:t>What techniques work well in workshops?</a:t>
            </a:r>
            <a:endParaRPr lang="en-US">
              <a:solidFill>
                <a:prstClr val="black"/>
              </a:solidFill>
              <a:ea typeface="Source Sans Pro"/>
            </a:endParaRPr>
          </a:p>
          <a:p>
            <a:endParaRPr lang="en-GB" sz="4800">
              <a:solidFill>
                <a:prstClr val="black"/>
              </a:solidFill>
              <a:latin typeface="Source Sans Pro"/>
              <a:ea typeface="Source Sans Pro"/>
            </a:endParaRPr>
          </a:p>
          <a:p>
            <a:r>
              <a:rPr lang="en-GB" sz="4800">
                <a:solidFill>
                  <a:prstClr val="black"/>
                </a:solidFill>
                <a:latin typeface="Source Sans Pro"/>
              </a:rPr>
              <a:t>Share examples of good workshops techniques.</a:t>
            </a:r>
            <a:endParaRPr lang="en-GB">
              <a:solidFill>
                <a:prstClr val="black"/>
              </a:solidFill>
              <a:ea typeface="Source Sans Pro"/>
            </a:endParaRPr>
          </a:p>
          <a:p>
            <a:endParaRPr lang="en-GB" sz="4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Pro"/>
              <a:ea typeface="Source Sans Pro"/>
            </a:endParaRPr>
          </a:p>
          <a:p>
            <a:r>
              <a:rPr lang="en-GB" sz="4800">
                <a:solidFill>
                  <a:prstClr val="black"/>
                </a:solidFill>
                <a:ea typeface="Source Sans Pro"/>
              </a:rPr>
              <a:t>Remember our goals for workshops.</a:t>
            </a:r>
          </a:p>
          <a:p>
            <a:endParaRPr lang="en-GB">
              <a:ea typeface="Source Sans Pro"/>
            </a:endParaRPr>
          </a:p>
        </p:txBody>
      </p:sp>
    </p:spTree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B7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AA46A95-7BE2-07FA-C53A-6F967EA74B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482" y="0"/>
            <a:ext cx="2304239" cy="10287000"/>
          </a:xfrm>
          <a:prstGeom prst="rect">
            <a:avLst/>
          </a:prstGeom>
        </p:spPr>
      </p:pic>
      <p:sp>
        <p:nvSpPr>
          <p:cNvPr id="3" name="TextBox 4">
            <a:extLst>
              <a:ext uri="{FF2B5EF4-FFF2-40B4-BE49-F238E27FC236}">
                <a16:creationId xmlns:a16="http://schemas.microsoft.com/office/drawing/2014/main" id="{C7F82A94-F08B-4643-51BE-F2223DFFF13F}"/>
              </a:ext>
            </a:extLst>
          </p:cNvPr>
          <p:cNvSpPr txBox="1"/>
          <p:nvPr/>
        </p:nvSpPr>
        <p:spPr>
          <a:xfrm>
            <a:off x="3291639" y="507227"/>
            <a:ext cx="13977686" cy="134248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891"/>
              </a:lnSpc>
            </a:pPr>
            <a:r>
              <a:rPr lang="en-US" sz="8800">
                <a:solidFill>
                  <a:srgbClr val="13213E"/>
                </a:solidFill>
                <a:latin typeface="Source Sans Pro"/>
                <a:ea typeface="Source Sans Pro"/>
              </a:rPr>
              <a:t>Commercial Awareness</a:t>
            </a:r>
            <a:endParaRPr lang="en-US" sz="8800">
              <a:solidFill>
                <a:srgbClr val="13213E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B252CB-8E7F-AFE0-5453-0766D07BE1EA}"/>
              </a:ext>
            </a:extLst>
          </p:cNvPr>
          <p:cNvSpPr txBox="1"/>
          <p:nvPr/>
        </p:nvSpPr>
        <p:spPr>
          <a:xfrm>
            <a:off x="3941435" y="2575310"/>
            <a:ext cx="12208041" cy="701730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4800">
                <a:solidFill>
                  <a:prstClr val="black"/>
                </a:solidFill>
                <a:latin typeface="Source Sans Pro"/>
              </a:rPr>
              <a:t>What is "commercial awareness"? </a:t>
            </a:r>
            <a:endParaRPr lang="en-US">
              <a:solidFill>
                <a:prstClr val="black"/>
              </a:solidFill>
            </a:endParaRPr>
          </a:p>
          <a:p>
            <a:endParaRPr lang="en-GB" sz="4800">
              <a:solidFill>
                <a:prstClr val="black"/>
              </a:solidFill>
              <a:latin typeface="Source Sans Pro"/>
            </a:endParaRPr>
          </a:p>
          <a:p>
            <a:r>
              <a:rPr lang="en-GB" sz="4800">
                <a:solidFill>
                  <a:prstClr val="black"/>
                </a:solidFill>
                <a:latin typeface="Source Sans Pro"/>
              </a:rPr>
              <a:t>Why is it important?</a:t>
            </a:r>
            <a:endParaRPr lang="en-GB">
              <a:solidFill>
                <a:prstClr val="black"/>
              </a:solidFill>
              <a:latin typeface="Source Sans Pro"/>
            </a:endParaRPr>
          </a:p>
          <a:p>
            <a:endParaRPr lang="en-GB" sz="4800">
              <a:solidFill>
                <a:prstClr val="black"/>
              </a:solidFill>
              <a:latin typeface="Source Sans Pro"/>
            </a:endParaRPr>
          </a:p>
          <a:p>
            <a:r>
              <a:rPr lang="en-GB" sz="4800">
                <a:solidFill>
                  <a:prstClr val="black"/>
                </a:solidFill>
                <a:latin typeface="Source Sans Pro"/>
              </a:rPr>
              <a:t>How do we demonstrate it?</a:t>
            </a:r>
            <a:endParaRPr lang="en-GB">
              <a:solidFill>
                <a:prstClr val="black"/>
              </a:solidFill>
              <a:latin typeface="Source Sans Pro"/>
            </a:endParaRPr>
          </a:p>
          <a:p>
            <a:endParaRPr lang="en-GB" sz="4800">
              <a:solidFill>
                <a:prstClr val="black"/>
              </a:solidFill>
              <a:latin typeface="Source Sans Pro"/>
              <a:ea typeface="Source Sans Pro"/>
            </a:endParaRPr>
          </a:p>
          <a:p>
            <a:r>
              <a:rPr lang="en-GB" sz="4800">
                <a:solidFill>
                  <a:prstClr val="black"/>
                </a:solidFill>
                <a:latin typeface="Source Sans Pro"/>
                <a:ea typeface="Source Sans Pro"/>
              </a:rPr>
              <a:t>What do we need to research and learn to do it?</a:t>
            </a:r>
          </a:p>
          <a:p>
            <a:endParaRPr lang="en-GB">
              <a:solidFill>
                <a:prstClr val="black"/>
              </a:solidFill>
              <a:latin typeface="Source Sans Pro"/>
              <a:ea typeface="Source Sans Pro"/>
            </a:endParaRPr>
          </a:p>
          <a:p>
            <a:endParaRPr kumimoji="0" lang="en-GB" sz="4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0158407"/>
      </p:ext>
    </p:extLst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B7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AA46A95-7BE2-07FA-C53A-6F967EA74B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482" y="0"/>
            <a:ext cx="2304239" cy="10287000"/>
          </a:xfrm>
          <a:prstGeom prst="rect">
            <a:avLst/>
          </a:prstGeom>
        </p:spPr>
      </p:pic>
      <p:sp>
        <p:nvSpPr>
          <p:cNvPr id="3" name="TextBox 4">
            <a:extLst>
              <a:ext uri="{FF2B5EF4-FFF2-40B4-BE49-F238E27FC236}">
                <a16:creationId xmlns:a16="http://schemas.microsoft.com/office/drawing/2014/main" id="{C7F82A94-F08B-4643-51BE-F2223DFFF13F}"/>
              </a:ext>
            </a:extLst>
          </p:cNvPr>
          <p:cNvSpPr txBox="1"/>
          <p:nvPr/>
        </p:nvSpPr>
        <p:spPr>
          <a:xfrm>
            <a:off x="2975810" y="371872"/>
            <a:ext cx="13436265" cy="134248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891"/>
              </a:lnSpc>
            </a:pPr>
            <a:r>
              <a:rPr lang="en-US" sz="8800">
                <a:solidFill>
                  <a:srgbClr val="13213E"/>
                </a:solidFill>
                <a:latin typeface="Source Sans Pro"/>
                <a:ea typeface="Source Sans Pro"/>
              </a:rPr>
              <a:t>Case rounds</a:t>
            </a:r>
            <a:endParaRPr lang="en-US" sz="8800">
              <a:solidFill>
                <a:srgbClr val="13213E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B252CB-8E7F-AFE0-5453-0766D07BE1EA}"/>
              </a:ext>
            </a:extLst>
          </p:cNvPr>
          <p:cNvSpPr txBox="1"/>
          <p:nvPr/>
        </p:nvSpPr>
        <p:spPr>
          <a:xfrm>
            <a:off x="3918193" y="3106705"/>
            <a:ext cx="13714722" cy="480131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4800">
                <a:solidFill>
                  <a:prstClr val="black"/>
                </a:solidFill>
                <a:latin typeface="Source Sans Pro"/>
                <a:ea typeface="Source Sans Pro"/>
              </a:rPr>
              <a:t>Remind us about your workshop topic and audience</a:t>
            </a:r>
            <a:endParaRPr lang="en-GB" sz="4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Pro"/>
              <a:ea typeface="Source Sans Pro"/>
            </a:endParaRPr>
          </a:p>
          <a:p>
            <a:endParaRPr kumimoji="0" lang="en-GB" sz="4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  <a:p>
            <a:r>
              <a:rPr lang="en-GB" sz="4800">
                <a:solidFill>
                  <a:prstClr val="black"/>
                </a:solidFill>
                <a:latin typeface="Source Sans Pro"/>
                <a:ea typeface="Source Sans Pro"/>
              </a:rPr>
              <a:t>What are you learning? Tips for other teams?</a:t>
            </a:r>
          </a:p>
          <a:p>
            <a:endParaRPr lang="en-GB" sz="4800">
              <a:solidFill>
                <a:prstClr val="black"/>
              </a:solidFill>
              <a:latin typeface="Source Sans Pro"/>
              <a:ea typeface="Source Sans Pro"/>
            </a:endParaRPr>
          </a:p>
          <a:p>
            <a:r>
              <a:rPr lang="en-GB" sz="4800">
                <a:solidFill>
                  <a:prstClr val="black"/>
                </a:solidFill>
                <a:latin typeface="Source Sans Pro"/>
                <a:ea typeface="Source Sans Pro"/>
              </a:rPr>
              <a:t>What do you need our help with?</a:t>
            </a:r>
          </a:p>
          <a:p>
            <a:endParaRPr lang="en-GB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Pro"/>
              <a:ea typeface="Source Sans Pro"/>
            </a:endParaRPr>
          </a:p>
          <a:p>
            <a:endParaRPr lang="en-GB" sz="4800">
              <a:solidFill>
                <a:prstClr val="black"/>
              </a:solidFill>
              <a:latin typeface="Source Sans Pro"/>
              <a:ea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93269166"/>
      </p:ext>
    </p:extLst>
  </p:cSld>
  <p:clrMapOvr>
    <a:masterClrMapping/>
  </p:clrMapOvr>
  <p:transition spd="slow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E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4">
            <a:extLst>
              <a:ext uri="{FF2B5EF4-FFF2-40B4-BE49-F238E27FC236}">
                <a16:creationId xmlns:a16="http://schemas.microsoft.com/office/drawing/2014/main" id="{97BE2B18-9FD6-0C66-6A23-45192B6CCE72}"/>
              </a:ext>
            </a:extLst>
          </p:cNvPr>
          <p:cNvSpPr txBox="1"/>
          <p:nvPr/>
        </p:nvSpPr>
        <p:spPr>
          <a:xfrm>
            <a:off x="3713733" y="497304"/>
            <a:ext cx="12456709" cy="134248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891"/>
              </a:lnSpc>
              <a:defRPr/>
            </a:pPr>
            <a:r>
              <a:rPr lang="en-US" sz="8800">
                <a:solidFill>
                  <a:srgbClr val="13213E"/>
                </a:solidFill>
                <a:latin typeface="Source Sans Pro"/>
                <a:ea typeface="Source Sans Pro"/>
              </a:rPr>
              <a:t>Reminders and Questions</a:t>
            </a:r>
            <a:endParaRPr lang="en-US" sz="8800" b="0" i="0" u="none" strike="noStrike" kern="1200" cap="none" spc="0" normalizeH="0" baseline="0" noProof="0">
              <a:ln>
                <a:noFill/>
              </a:ln>
              <a:solidFill>
                <a:srgbClr val="13213E"/>
              </a:solidFill>
              <a:effectLst/>
              <a:uLnTx/>
              <a:uFillTx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851A93-210E-75B1-063A-4D4CF51767B7}"/>
              </a:ext>
            </a:extLst>
          </p:cNvPr>
          <p:cNvSpPr/>
          <p:nvPr/>
        </p:nvSpPr>
        <p:spPr>
          <a:xfrm>
            <a:off x="0" y="0"/>
            <a:ext cx="2286000" cy="10287000"/>
          </a:xfrm>
          <a:prstGeom prst="rect">
            <a:avLst/>
          </a:prstGeom>
          <a:solidFill>
            <a:srgbClr val="13213E"/>
          </a:solidFill>
          <a:ln>
            <a:solidFill>
              <a:srgbClr val="13213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4" name="Freeform 4"/>
          <p:cNvSpPr/>
          <p:nvPr/>
        </p:nvSpPr>
        <p:spPr>
          <a:xfrm>
            <a:off x="732752" y="1390753"/>
            <a:ext cx="1360714" cy="685800"/>
          </a:xfrm>
          <a:custGeom>
            <a:avLst/>
            <a:gdLst/>
            <a:ahLst/>
            <a:cxnLst/>
            <a:rect l="l" t="t" r="r" b="b"/>
            <a:pathLst>
              <a:path w="1900932" h="908252">
                <a:moveTo>
                  <a:pt x="0" y="0"/>
                </a:moveTo>
                <a:lnTo>
                  <a:pt x="1900932" y="0"/>
                </a:lnTo>
                <a:lnTo>
                  <a:pt x="1900932" y="908252"/>
                </a:lnTo>
                <a:lnTo>
                  <a:pt x="0" y="90825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6C3ECFF-B348-A5FF-C000-C7F9E5FA54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534" y="613229"/>
            <a:ext cx="1900932" cy="50719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E512BB8-DF62-1ADF-D870-28FEF6BCD0ED}"/>
              </a:ext>
            </a:extLst>
          </p:cNvPr>
          <p:cNvSpPr txBox="1"/>
          <p:nvPr/>
        </p:nvSpPr>
        <p:spPr>
          <a:xfrm>
            <a:off x="3010996" y="2297486"/>
            <a:ext cx="13876420" cy="692740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4000">
                <a:solidFill>
                  <a:srgbClr val="FF0000"/>
                </a:solidFill>
                <a:latin typeface="Source Sans Pro"/>
                <a:ea typeface="Source Sans Pro"/>
              </a:rPr>
              <a:t>Polished workshop script, including interactive activities, due by email to Eliza: </a:t>
            </a:r>
            <a:r>
              <a:rPr lang="en-GB" sz="4000">
                <a:solidFill>
                  <a:srgbClr val="FF0000"/>
                </a:solidFill>
                <a:latin typeface="Source Sans Pro"/>
                <a:ea typeface="Source Sans Pro"/>
                <a:hlinkClick r:id="rId5"/>
              </a:rPr>
              <a:t>e.platts-mills@qmul.ac.uk</a:t>
            </a:r>
            <a:r>
              <a:rPr lang="en-GB" sz="4000">
                <a:solidFill>
                  <a:srgbClr val="FF0000"/>
                </a:solidFill>
                <a:latin typeface="Source Sans Pro"/>
                <a:ea typeface="Source Sans Pro"/>
              </a:rPr>
              <a:t> 30 Oct, 5pm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4000">
                <a:solidFill>
                  <a:srgbClr val="13213E"/>
                </a:solidFill>
                <a:latin typeface="Source Sans Pro"/>
                <a:ea typeface="Source Sans Pro"/>
              </a:rPr>
              <a:t>Don't forget to look back at your client and solicitor memos</a:t>
            </a:r>
            <a:endParaRPr lang="en-GB" sz="4000" b="0" i="0" u="none" strike="noStrike" kern="1200" cap="none" spc="0" normalizeH="0" baseline="0" noProof="0">
              <a:ln>
                <a:noFill/>
              </a:ln>
              <a:solidFill>
                <a:srgbClr val="13213E"/>
              </a:solidFill>
              <a:effectLst/>
              <a:uLnTx/>
              <a:uFillTx/>
              <a:latin typeface="Source Sans Pro"/>
              <a:ea typeface="Source Sans Pro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4000">
                <a:solidFill>
                  <a:srgbClr val="FF0000"/>
                </a:solidFill>
                <a:latin typeface="Source Sans Pro"/>
                <a:ea typeface="Source Sans Pro"/>
              </a:rPr>
              <a:t>IP training from today (recording will be on QM+) is a great example of how to teach law using case studies and interaction</a:t>
            </a:r>
            <a:endParaRPr lang="en-GB" sz="40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ource Sans Pro"/>
              <a:ea typeface="Source Sans Pro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4000">
                <a:solidFill>
                  <a:srgbClr val="13213E"/>
                </a:solidFill>
                <a:latin typeface="Source Sans Pro"/>
                <a:ea typeface="Source Sans Pro"/>
              </a:rPr>
              <a:t>In final module class next week, we will discuss the assessment and have time to schedule the workshop dress rehearsals</a:t>
            </a:r>
          </a:p>
          <a:p>
            <a:pPr>
              <a:lnSpc>
                <a:spcPct val="150000"/>
              </a:lnSpc>
              <a:defRPr/>
            </a:pPr>
            <a:endParaRPr lang="en-GB">
              <a:solidFill>
                <a:prstClr val="black"/>
              </a:solidFill>
              <a:latin typeface="Source Sans Pro"/>
              <a:ea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3379534305"/>
      </p:ext>
    </p:extLst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88a715c-07e7-4a73-b052-e1186e7fbd9e" xsi:nil="true"/>
    <lcf76f155ced4ddcb4097134ff3c332f xmlns="67dfe5a4-3fb7-43cb-a2fe-9484ffbadcfa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7084C531533941A9513D197E3F799D" ma:contentTypeVersion="15" ma:contentTypeDescription="Create a new document." ma:contentTypeScope="" ma:versionID="7c6851c3ba6e7b360c65b701270fb7be">
  <xsd:schema xmlns:xsd="http://www.w3.org/2001/XMLSchema" xmlns:xs="http://www.w3.org/2001/XMLSchema" xmlns:p="http://schemas.microsoft.com/office/2006/metadata/properties" xmlns:ns2="67dfe5a4-3fb7-43cb-a2fe-9484ffbadcfa" xmlns:ns3="f88a715c-07e7-4a73-b052-e1186e7fbd9e" targetNamespace="http://schemas.microsoft.com/office/2006/metadata/properties" ma:root="true" ma:fieldsID="09bd78aebf5377edd89f9fa9143e0ba2" ns2:_="" ns3:_="">
    <xsd:import namespace="67dfe5a4-3fb7-43cb-a2fe-9484ffbadcfa"/>
    <xsd:import namespace="f88a715c-07e7-4a73-b052-e1186e7fbd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dfe5a4-3fb7-43cb-a2fe-9484ffbadc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9c18f9b8-5ae4-4f0b-a238-a922c51e2dd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8a715c-07e7-4a73-b052-e1186e7fbd9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b31ec13d-5faa-47d9-abab-c7027fe00c15}" ma:internalName="TaxCatchAll" ma:showField="CatchAllData" ma:web="f88a715c-07e7-4a73-b052-e1186e7fbd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6C0AD14-D092-4B74-A5B7-040F224B4F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5C85528-2C52-40F2-87A6-63E356CE1C78}">
  <ds:schemaRefs>
    <ds:schemaRef ds:uri="67dfe5a4-3fb7-43cb-a2fe-9484ffbadcfa"/>
    <ds:schemaRef ds:uri="f88a715c-07e7-4a73-b052-e1186e7fbd9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54AC1A3-8B6A-4F83-ACF8-4CF87B1E844E}">
  <ds:schemaRefs>
    <ds:schemaRef ds:uri="67dfe5a4-3fb7-43cb-a2fe-9484ffbadcfa"/>
    <ds:schemaRef ds:uri="f88a715c-07e7-4a73-b052-e1186e7fbd9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Custom</PresentationFormat>
  <Slides>7</Slides>
  <Notes>7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and Ed Tech</dc:title>
  <dc:creator>Clemence Tanzi</dc:creator>
  <cp:revision>1</cp:revision>
  <dcterms:created xsi:type="dcterms:W3CDTF">2006-08-16T00:00:00Z</dcterms:created>
  <dcterms:modified xsi:type="dcterms:W3CDTF">2024-10-24T13:46:58Z</dcterms:modified>
  <dc:identifier>DAFiD2Vl9qs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0x010100F27084C531533941A9513D197E3F799D</vt:lpwstr>
  </property>
  <property fmtid="{D5CDD505-2E9C-101B-9397-08002B2CF9AE}" pid="3" name="MediaServiceImageTags">
    <vt:lpwstr/>
  </property>
</Properties>
</file>