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3" r:id="rId4"/>
  </p:sldMasterIdLst>
  <p:notesMasterIdLst>
    <p:notesMasterId r:id="rId10"/>
  </p:notesMasterIdLst>
  <p:handoutMasterIdLst>
    <p:handoutMasterId r:id="rId11"/>
  </p:handoutMasterIdLst>
  <p:sldIdLst>
    <p:sldId id="276" r:id="rId5"/>
    <p:sldId id="295" r:id="rId6"/>
    <p:sldId id="281" r:id="rId7"/>
    <p:sldId id="293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C321A8-BF6A-1BFF-2B5E-6D9D83892326}" v="849" dt="2024-10-11T23:04:35.798"/>
    <p1510:client id="{9D00FF4A-F1D8-0E36-3A1D-4D7F662635F5}" v="980" dt="2024-10-13T11:01:47.516"/>
  </p1510:revLst>
</p1510:revInfo>
</file>

<file path=ppt/tableStyles.xml><?xml version="1.0" encoding="utf-8"?>
<a:tblStyleLst xmlns:a="http://schemas.openxmlformats.org/drawingml/2006/main" def="{5FD0F851-EC5A-4D38-B0AD-8093EC10F338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022A2D-42FA-4553-8772-8DAE87B769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DD895D-FAE0-4BCC-A867-FF4B70D9BF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8A188-91E3-4091-B70E-E1E6D807C522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4706EC-595E-4FD0-9EC4-968864CC93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99D8E-A980-43D3-BFB9-0812FFA36A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EE72E-E5A5-44ED-A736-DB8D8EE9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7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02412-B176-4E06-823F-C66FEB3E21F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42FC2-A162-47B3-989B-571A62414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2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00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5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9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6905426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246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437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543594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add 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224D70-2CA9-3DC4-F002-EC470A48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C0B1F33F-4201-2B4E-E8EC-1D07263083EB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ED5B178-0506-30BE-93BB-73C02006B988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0" name="Freeform: Shape 17">
                <a:extLst>
                  <a:ext uri="{FF2B5EF4-FFF2-40B4-BE49-F238E27FC236}">
                    <a16:creationId xmlns:a16="http://schemas.microsoft.com/office/drawing/2014/main" id="{B3F854F0-E9B7-2C32-CA3C-FA9719440768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8224CDA-DD93-0DF6-7DD9-8328D1606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FA5F65-B2C5-BB65-83E3-F195EEE49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409908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377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0C1D561-971B-43DB-A5A7-63A887A0C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150" y="548640"/>
            <a:ext cx="5486400" cy="1371600"/>
          </a:xfrm>
        </p:spPr>
        <p:txBody>
          <a:bodyPr anchor="b" anchorCtr="0">
            <a:no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ACFD68-412E-48B4-B9EB-FEDC20A81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233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0731E0-58E0-4382-ADA7-A9C6DE2E7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5149" y="2759076"/>
            <a:ext cx="5486399" cy="300989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defRPr sz="1800"/>
            </a:lvl1pPr>
            <a:lvl2pPr>
              <a:lnSpc>
                <a:spcPct val="100000"/>
              </a:lnSpc>
              <a:spcBef>
                <a:spcPts val="1000"/>
              </a:spcBef>
              <a:defRPr sz="1800"/>
            </a:lvl2pPr>
            <a:lvl3pPr>
              <a:lnSpc>
                <a:spcPct val="100000"/>
              </a:lnSpc>
              <a:spcBef>
                <a:spcPts val="1000"/>
              </a:spcBef>
              <a:defRPr sz="16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>
              <a:lnSpc>
                <a:spcPct val="100000"/>
              </a:lnSpc>
              <a:spcBef>
                <a:spcPts val="1000"/>
              </a:spcBef>
              <a:defRPr sz="1800"/>
            </a:lvl5pPr>
            <a:lvl6pPr>
              <a:lnSpc>
                <a:spcPct val="100000"/>
              </a:lnSpc>
              <a:spcBef>
                <a:spcPts val="1000"/>
              </a:spcBef>
              <a:buClr>
                <a:schemeClr val="accent5"/>
              </a:buClr>
              <a:defRPr sz="1600"/>
            </a:lvl6pPr>
            <a:lvl7pPr>
              <a:buClr>
                <a:schemeClr val="accent5"/>
              </a:buClr>
              <a:defRPr/>
            </a:lvl7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endParaRPr lang="en-US"/>
          </a:p>
          <a:p>
            <a:pPr lvl="2"/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3D67752-1F0B-4C84-BBA7-A57E2793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4033A0-8E66-4ABA-9E27-744642AA9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2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8E05746-2784-43CF-84F7-0175BD65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B851CC3-3ED8-49E8-B8AC-6D79B036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F0BC49-315A-CF7A-E741-A8688AF53E66}"/>
              </a:ext>
            </a:extLst>
          </p:cNvPr>
          <p:cNvGrpSpPr/>
          <p:nvPr userDrawn="1"/>
        </p:nvGrpSpPr>
        <p:grpSpPr>
          <a:xfrm>
            <a:off x="9728046" y="831278"/>
            <a:ext cx="1623711" cy="630920"/>
            <a:chOff x="9588346" y="4824892"/>
            <a:chExt cx="1623711" cy="630920"/>
          </a:xfrm>
        </p:grpSpPr>
        <p:sp>
          <p:nvSpPr>
            <p:cNvPr id="3" name="Freeform: Shape 15">
              <a:extLst>
                <a:ext uri="{FF2B5EF4-FFF2-40B4-BE49-F238E27FC236}">
                  <a16:creationId xmlns:a16="http://schemas.microsoft.com/office/drawing/2014/main" id="{3FCB73E1-B061-C75F-AB29-C27CA95E57A9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4A16F89-984C-DEA8-C894-E819A764661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5" name="Freeform: Shape 17">
                <a:extLst>
                  <a:ext uri="{FF2B5EF4-FFF2-40B4-BE49-F238E27FC236}">
                    <a16:creationId xmlns:a16="http://schemas.microsoft.com/office/drawing/2014/main" id="{0971E16B-8BBF-40B5-5862-FAAADBF530A0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C1D464A1-0F6B-3CEE-8719-573F89E87B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7841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D0C49A9B-EBDE-4047-884B-0860623D63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5851" y="2165174"/>
            <a:ext cx="6118224" cy="1554480"/>
          </a:xfrm>
        </p:spPr>
        <p:txBody>
          <a:bodyPr anchor="b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5" name="Picture Placeholder 31">
            <a:extLst>
              <a:ext uri="{FF2B5EF4-FFF2-40B4-BE49-F238E27FC236}">
                <a16:creationId xmlns:a16="http://schemas.microsoft.com/office/drawing/2014/main" id="{99CD77F7-3095-4517-B300-DE93875DE53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29613" y="0"/>
            <a:ext cx="3862387" cy="2286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photo</a:t>
            </a:r>
          </a:p>
        </p:txBody>
      </p:sp>
      <p:sp>
        <p:nvSpPr>
          <p:cNvPr id="36" name="Picture Placeholder 31">
            <a:extLst>
              <a:ext uri="{FF2B5EF4-FFF2-40B4-BE49-F238E27FC236}">
                <a16:creationId xmlns:a16="http://schemas.microsoft.com/office/drawing/2014/main" id="{F31ECFCC-4520-48AB-A8A1-AF9FC0C055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29200" y="2286000"/>
            <a:ext cx="3862387" cy="2286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photo</a:t>
            </a:r>
          </a:p>
        </p:txBody>
      </p:sp>
      <p:sp>
        <p:nvSpPr>
          <p:cNvPr id="37" name="Picture Placeholder 31">
            <a:extLst>
              <a:ext uri="{FF2B5EF4-FFF2-40B4-BE49-F238E27FC236}">
                <a16:creationId xmlns:a16="http://schemas.microsoft.com/office/drawing/2014/main" id="{0FDBD13C-46E7-4BB9-957D-DE2A5925521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29200" y="4572000"/>
            <a:ext cx="3862387" cy="2286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photo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5B40728-32E0-44CE-8C68-1E68245C2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400874" y="4194521"/>
            <a:ext cx="1481845" cy="787628"/>
            <a:chOff x="4987925" y="2840038"/>
            <a:chExt cx="2216150" cy="117792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A6D99A-68F3-4E08-BB89-083CE0299CE2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B4F5556-21F4-4E26-9504-49ADE7D84749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E1118C-DFA4-410C-961C-BE0488441C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5A8ECE6-B3E3-4761-A6AD-711AF71EEA0D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5B1F0E3F-4B5E-4F5B-93A6-CE1017521BF1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B20599F0-ACFC-4223-A598-8FFAF21406AB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6703144-DA66-4EFB-B790-4E044756FF37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63371BE5-97EB-4365-8EDA-4C634155E79F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33C4D53-A668-4609-B338-E2D33C24A811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A487C5A9-C4B3-4A68-8DFB-43F4CDB407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2E4A2F3-57A7-4529-A621-A36F1E777A4E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1482263E-6A78-46B7-8AB8-845C9C9103B4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3C7B34F9-7954-4950-ABEA-DDBFF4A4CC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912713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C47B699-08C0-4851-8BAE-384C14E4E0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66050" y="1079500"/>
            <a:ext cx="3884962" cy="2138400"/>
          </a:xfrm>
        </p:spPr>
        <p:txBody>
          <a:bodyPr anchor="b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84917A2-B37A-4655-9D10-50C6FD698F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66051" y="4113213"/>
            <a:ext cx="3884961" cy="1655762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400" i="1"/>
            </a:lvl1pPr>
          </a:lstStyle>
          <a:p>
            <a:r>
              <a:rPr lang="en-US"/>
              <a:t>Click to add subtitle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8EE5317-4FED-4CB5-85EE-6DAD46C28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438531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0D3427-2AA8-987B-E83A-494604F72C1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1338" y="539750"/>
            <a:ext cx="6670675" cy="5759450"/>
          </a:xfrm>
          <a:custGeom>
            <a:avLst/>
            <a:gdLst>
              <a:gd name="connsiteX0" fmla="*/ 6573720 w 6670675"/>
              <a:gd name="connsiteY0" fmla="*/ 0 h 5759450"/>
              <a:gd name="connsiteX1" fmla="*/ 6670675 w 6670675"/>
              <a:gd name="connsiteY1" fmla="*/ 0 h 5759450"/>
              <a:gd name="connsiteX2" fmla="*/ 6670675 w 6670675"/>
              <a:gd name="connsiteY2" fmla="*/ 5759450 h 5759450"/>
              <a:gd name="connsiteX3" fmla="*/ 0 w 6670675"/>
              <a:gd name="connsiteY3" fmla="*/ 5759450 h 5759450"/>
              <a:gd name="connsiteX4" fmla="*/ 0 w 6670675"/>
              <a:gd name="connsiteY4" fmla="*/ 5669502 h 5759450"/>
              <a:gd name="connsiteX5" fmla="*/ 6573720 w 6670675"/>
              <a:gd name="connsiteY5" fmla="*/ 5669502 h 5759450"/>
              <a:gd name="connsiteX6" fmla="*/ 0 w 6670675"/>
              <a:gd name="connsiteY6" fmla="*/ 0 h 5759450"/>
              <a:gd name="connsiteX7" fmla="*/ 6562411 w 6670675"/>
              <a:gd name="connsiteY7" fmla="*/ 0 h 5759450"/>
              <a:gd name="connsiteX8" fmla="*/ 6562411 w 6670675"/>
              <a:gd name="connsiteY8" fmla="*/ 5658193 h 5759450"/>
              <a:gd name="connsiteX9" fmla="*/ 0 w 6670675"/>
              <a:gd name="connsiteY9" fmla="*/ 5658193 h 575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70675" h="5759450">
                <a:moveTo>
                  <a:pt x="6573720" y="0"/>
                </a:moveTo>
                <a:lnTo>
                  <a:pt x="6670675" y="0"/>
                </a:lnTo>
                <a:lnTo>
                  <a:pt x="6670675" y="5759450"/>
                </a:lnTo>
                <a:lnTo>
                  <a:pt x="0" y="5759450"/>
                </a:lnTo>
                <a:lnTo>
                  <a:pt x="0" y="5669502"/>
                </a:lnTo>
                <a:lnTo>
                  <a:pt x="6573720" y="5669502"/>
                </a:lnTo>
                <a:close/>
                <a:moveTo>
                  <a:pt x="0" y="0"/>
                </a:moveTo>
                <a:lnTo>
                  <a:pt x="6562411" y="0"/>
                </a:lnTo>
                <a:lnTo>
                  <a:pt x="6562411" y="5658193"/>
                </a:lnTo>
                <a:lnTo>
                  <a:pt x="0" y="565819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photo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1D4FB6FD-0D78-2F14-EC30-9013875CFD4A}"/>
              </a:ext>
            </a:extLst>
          </p:cNvPr>
          <p:cNvSpPr/>
          <p:nvPr userDrawn="1"/>
        </p:nvSpPr>
        <p:spPr>
          <a:xfrm>
            <a:off x="439938" y="439388"/>
            <a:ext cx="6675120" cy="5769864"/>
          </a:xfrm>
          <a:prstGeom prst="frame">
            <a:avLst>
              <a:gd name="adj1" fmla="val 19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68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6"/>
            <a:ext cx="10058400" cy="1097280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711243" y="2287435"/>
            <a:ext cx="8769514" cy="3768195"/>
          </a:xfrm>
        </p:spPr>
        <p:txBody>
          <a:bodyPr tIns="182880">
            <a:noAutofit/>
          </a:bodyPr>
          <a:lstStyle>
            <a:lvl1pPr marL="283464" indent="-283464">
              <a:lnSpc>
                <a:spcPct val="100000"/>
              </a:lnSpc>
              <a:spcBef>
                <a:spcPts val="1000"/>
              </a:spcBef>
              <a:defRPr sz="1800"/>
            </a:lvl1pPr>
            <a:lvl2pPr marL="283464">
              <a:lnSpc>
                <a:spcPct val="100000"/>
              </a:lnSpc>
              <a:spcBef>
                <a:spcPts val="1000"/>
              </a:spcBef>
              <a:defRPr sz="1800"/>
            </a:lvl2pPr>
            <a:lvl3pPr indent="-283464">
              <a:lnSpc>
                <a:spcPct val="100000"/>
              </a:lnSpc>
              <a:spcBef>
                <a:spcPts val="1000"/>
              </a:spcBef>
              <a:defRPr sz="18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 indent="-283464">
              <a:lnSpc>
                <a:spcPct val="1000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664AFF-309D-433B-B3F0-84A98A207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C7C83-D77B-1EFF-5877-DB5DF792E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64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 Colum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4"/>
            <a:ext cx="10058400" cy="1097280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664AFF-309D-433B-B3F0-84A98A207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4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664443" y="2484712"/>
            <a:ext cx="4360507" cy="36054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 i="0"/>
            </a:lvl1pPr>
            <a:lvl2pPr marL="285750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sz="1800" i="0"/>
            </a:lvl4pPr>
            <a:lvl5pPr marL="11430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418C0F6-1F2A-74E4-A6C4-914FE336632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359649" y="2493040"/>
            <a:ext cx="4360507" cy="36054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 i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sz="1800" i="0"/>
            </a:lvl4pPr>
            <a:lvl5pPr marL="11430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7ED942-AF2B-12D4-2ED4-570ACFD0F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89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A45527-A259-1C6D-E8B4-514715484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245608"/>
            <a:ext cx="12192000" cy="3612392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3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548640"/>
            <a:ext cx="3886200" cy="2304288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ACBDB-D54B-994A-AD88-E89D37245FA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534660" y="548641"/>
            <a:ext cx="6130625" cy="2304288"/>
          </a:xfrm>
        </p:spPr>
        <p:txBody>
          <a:bodyPr anchor="ctr">
            <a:noAutofit/>
          </a:bodyPr>
          <a:lstStyle>
            <a:lvl1pPr marL="512064" indent="-5120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1pPr>
            <a:lvl2pPr marL="702900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2pPr>
            <a:lvl3pPr marL="1139436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3pPr>
            <a:lvl4pPr marL="1422900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4pPr>
            <a:lvl5pPr marL="1859436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D8447B1-F82E-026F-7FF0-7E95D361E7A9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520387" y="3735238"/>
            <a:ext cx="6130625" cy="25741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sz="1800" i="0"/>
            </a:lvl4pPr>
            <a:lvl5pPr indent="-283464">
              <a:defRPr sz="16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476BAB9-3D46-228B-0268-9918F1524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714750" y="16916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791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>
            <a:extLst>
              <a:ext uri="{FF2B5EF4-FFF2-40B4-BE49-F238E27FC236}">
                <a16:creationId xmlns:a16="http://schemas.microsoft.com/office/drawing/2014/main" id="{C2262EB2-92F3-45D5-977D-A254F9DC45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4750" y="548640"/>
            <a:ext cx="6120000" cy="1371600"/>
          </a:xfrm>
        </p:spPr>
        <p:txBody>
          <a:bodyPr anchor="b" anchorCtr="0">
            <a:no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sp>
        <p:nvSpPr>
          <p:cNvPr id="42" name="Picture Placeholder 7">
            <a:extLst>
              <a:ext uri="{FF2B5EF4-FFF2-40B4-BE49-F238E27FC236}">
                <a16:creationId xmlns:a16="http://schemas.microsoft.com/office/drawing/2014/main" id="{08B7B76C-AD95-41C0-859E-9A612EE3EB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38703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photo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AF4E51F-526D-47C7-B091-D47773C1F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74750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4FE061B-0356-4C6F-A2CA-12D48BE34A1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84750" y="2759076"/>
            <a:ext cx="6121400" cy="300989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  <a:lvl2pPr>
              <a:lnSpc>
                <a:spcPct val="100000"/>
              </a:lnSpc>
              <a:spcBef>
                <a:spcPts val="1000"/>
              </a:spcBef>
              <a:defRPr sz="1800"/>
            </a:lvl2pPr>
            <a:lvl3pPr>
              <a:lnSpc>
                <a:spcPct val="100000"/>
              </a:lnSpc>
              <a:spcBef>
                <a:spcPts val="1000"/>
              </a:spcBef>
              <a:defRPr sz="18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>
              <a:lnSpc>
                <a:spcPct val="1000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0"/>
            <a:endParaRPr lang="en-US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C9AB8836-3239-49B5-AB6F-4AF85F1F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20XX</a:t>
            </a:r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77EAD6AC-E509-49A1-8E38-1CABD458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B689B03B-F230-4530-8C09-EFB81723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044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182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mar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745F42-F11E-4295-BA16-71120E66B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980706"/>
            <a:ext cx="12192000" cy="38772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3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036F7FC-6006-4472-BC70-30C283ABC1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988" y="540000"/>
            <a:ext cx="3884962" cy="2011680"/>
          </a:xfrm>
        </p:spPr>
        <p:txBody>
          <a:bodyPr anchor="ctr" anchorCtr="0"/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65A73B-104E-43C7-BBEC-C2B3D52E1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714750" y="154584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E0F1ED-567A-464B-A7AB-53B58F510B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43552" y="540000"/>
            <a:ext cx="6107460" cy="2011680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>
              <a:defRPr sz="1800"/>
            </a:lvl2pPr>
            <a:lvl3pPr marL="720000" indent="0">
              <a:buNone/>
              <a:defRPr sz="1800"/>
            </a:lvl3pPr>
            <a:lvl4pPr>
              <a:defRPr sz="1800"/>
            </a:lvl4pPr>
            <a:lvl5pPr marL="1440000" indent="0">
              <a:buNone/>
              <a:defRPr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EBDB4AB8-A251-1D19-89FE-D1E389DC72CE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40988" y="3487738"/>
            <a:ext cx="11110023" cy="2486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insert table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23808ED-A697-419E-B2B9-925BC804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2CBC00E-8DBE-41F7-B5EC-A273F718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C8BA04E-DB40-4D07-9B73-37122A90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74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80A73D-6706-8DB1-BAA5-9EC91EF6D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2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677" y="548640"/>
            <a:ext cx="4663440" cy="1371600"/>
          </a:xfrm>
        </p:spPr>
        <p:txBody>
          <a:bodyPr wrap="square" anchor="b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6A2E018F-B83F-5D9E-94F4-2B1C285CED13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48640" y="548640"/>
            <a:ext cx="5575300" cy="5656016"/>
          </a:xfrm>
        </p:spPr>
        <p:txBody>
          <a:bodyPr>
            <a:noAutofit/>
          </a:bodyPr>
          <a:lstStyle>
            <a:lvl1pPr marL="283464" indent="-283464">
              <a:spcBef>
                <a:spcPts val="500"/>
              </a:spcBef>
              <a:defRPr sz="1800"/>
            </a:lvl1pPr>
            <a:lvl2pPr marL="283464">
              <a:spcBef>
                <a:spcPts val="500"/>
              </a:spcBef>
              <a:defRPr sz="1800"/>
            </a:lvl2pPr>
            <a:lvl3pPr marL="685800" indent="-283464">
              <a:spcBef>
                <a:spcPts val="500"/>
              </a:spcBef>
              <a:defRPr sz="1800"/>
            </a:lvl3pPr>
            <a:lvl4pPr marL="685800">
              <a:spcBef>
                <a:spcPts val="500"/>
              </a:spcBef>
              <a:defRPr sz="1800"/>
            </a:lvl4pPr>
            <a:lvl5pPr marL="1143000" indent="-283464">
              <a:spcBef>
                <a:spcPts val="500"/>
              </a:spcBef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266A202-7CFD-8B3B-C33C-D85F06445EC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091676" y="2751236"/>
            <a:ext cx="4663440" cy="3453420"/>
          </a:xfrm>
        </p:spPr>
        <p:txBody>
          <a:bodyPr lIns="137160">
            <a:noAutofit/>
          </a:bodyPr>
          <a:lstStyle>
            <a:lvl1pPr marL="34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1pPr>
            <a:lvl2pPr marL="70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2pPr>
            <a:lvl3pPr marL="1139436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3pPr>
            <a:lvl4pPr marL="142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4pPr>
            <a:lvl5pPr marL="1859436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EFDB4E-BF6D-A408-5BC2-566CFAECD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146739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995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5ABF0D4-6E3E-4B6A-9402-0B1819B2E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548640"/>
            <a:ext cx="10058400" cy="1097280"/>
          </a:xfrm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pPr algn="ctr"/>
            <a:r>
              <a:rPr lang="en-US"/>
              <a:t>Click to add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AB4820-09C0-4A6A-9DEF-D377D04A2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182880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D6B5DAE-9335-B3AD-445C-296C2E06A2A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2650" y="2441575"/>
            <a:ext cx="10058400" cy="3450265"/>
          </a:xfrm>
        </p:spPr>
        <p:txBody>
          <a:bodyPr/>
          <a:lstStyle>
            <a:lvl1pPr marL="283464" indent="-283464">
              <a:defRPr/>
            </a:lvl1pPr>
            <a:lvl2pPr marL="283464" indent="0">
              <a:defRPr/>
            </a:lvl2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5B58DA2-1433-4624-A301-D9496CB2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28E4701-5991-4858-AE71-47400E64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C430A52-01FF-4B61-8B7A-C60A8D06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4878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6EF848A-75B5-49A0-A26E-E3931F22D9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70326" y="539751"/>
            <a:ext cx="4451349" cy="208222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D20A319-635D-423F-BBAC-55CDC178560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326" y="4248000"/>
            <a:ext cx="4451349" cy="2082226"/>
          </a:xfrm>
        </p:spPr>
        <p:txBody>
          <a:bodyPr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en-US"/>
              <a:t>Click to add subtitle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1AFB269-EE5A-41D3-BCD6-D9F59CE69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54952" y="3043393"/>
            <a:ext cx="1481845" cy="787628"/>
            <a:chOff x="4987925" y="2840038"/>
            <a:chExt cx="2216150" cy="117792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5469245-EBD6-4BF4-B555-140F59F51604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69BCC58-7D38-43ED-B78C-2D780660AA2B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A8F2EBB-150B-4044-A215-E7B7EAD742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3CC0AD8-7413-4C81-9A62-702945CC3BE8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502799B-0C00-4D54-A631-1E79EAA52AFC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64E9F509-6627-4770-8A74-970F83C54B15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C187A2A-8F72-40F1-B320-D3B624B54859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38DCBEB-9435-4A10-828C-CBFA74A08708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A8CE8E01-DABF-4783-A397-EDB1A91E2950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6401896A-2EF5-4843-9DC5-ECC0D6F6A7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B7C02DC-3E0A-45D2-859A-86EB5A3CF979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7" name="Freeform: Shape 36">
                  <a:extLst>
                    <a:ext uri="{FF2B5EF4-FFF2-40B4-BE49-F238E27FC236}">
                      <a16:creationId xmlns:a16="http://schemas.microsoft.com/office/drawing/2014/main" id="{C5170D8C-ECD3-41D1-83F4-8C2A4AEC277D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BADB4C03-0F86-4580-B0C9-48DD4B3B67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2585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8552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34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031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364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173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270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1346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52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19">
          <p15:clr>
            <a:srgbClr val="5ACBF0"/>
          </p15:clr>
        </p15:guide>
        <p15:guide id="2" pos="1731">
          <p15:clr>
            <a:srgbClr val="5ACBF0"/>
          </p15:clr>
        </p15:guide>
        <p15:guide id="3" pos="3140">
          <p15:clr>
            <a:srgbClr val="5ACBF0"/>
          </p15:clr>
        </p15:guide>
        <p15:guide id="4" pos="3488">
          <p15:clr>
            <a:srgbClr val="5ACBF0"/>
          </p15:clr>
        </p15:guide>
        <p15:guide id="5" pos="2788">
          <p15:clr>
            <a:srgbClr val="5ACBF0"/>
          </p15:clr>
        </p15:guide>
        <p15:guide id="6" pos="2434">
          <p15:clr>
            <a:srgbClr val="5ACBF0"/>
          </p15:clr>
        </p15:guide>
        <p15:guide id="7" pos="2084">
          <p15:clr>
            <a:srgbClr val="5ACBF0"/>
          </p15:clr>
        </p15:guide>
        <p15:guide id="8" pos="341">
          <p15:clr>
            <a:srgbClr val="F26B43"/>
          </p15:clr>
        </p15:guide>
        <p15:guide id="9" pos="1384">
          <p15:clr>
            <a:srgbClr val="5ACBF0"/>
          </p15:clr>
        </p15:guide>
        <p15:guide id="10" pos="1032">
          <p15:clr>
            <a:srgbClr val="5ACBF0"/>
          </p15:clr>
        </p15:guide>
        <p15:guide id="11" pos="680">
          <p15:clr>
            <a:srgbClr val="FDE53C"/>
          </p15:clr>
        </p15:guide>
        <p15:guide id="12" pos="4192">
          <p15:clr>
            <a:srgbClr val="5ACBF0"/>
          </p15:clr>
        </p15:guide>
        <p15:guide id="13" pos="4543">
          <p15:clr>
            <a:srgbClr val="5ACBF0"/>
          </p15:clr>
        </p15:guide>
        <p15:guide id="14" pos="4892">
          <p15:clr>
            <a:srgbClr val="5ACBF0"/>
          </p15:clr>
        </p15:guide>
        <p15:guide id="15" pos="5244">
          <p15:clr>
            <a:srgbClr val="5ACBF0"/>
          </p15:clr>
        </p15:guide>
        <p15:guide id="16" pos="5596">
          <p15:clr>
            <a:srgbClr val="5ACBF0"/>
          </p15:clr>
        </p15:guide>
        <p15:guide id="17" pos="5948">
          <p15:clr>
            <a:srgbClr val="5ACBF0"/>
          </p15:clr>
        </p15:guide>
        <p15:guide id="18" pos="6296">
          <p15:clr>
            <a:srgbClr val="5ACBF0"/>
          </p15:clr>
        </p15:guide>
        <p15:guide id="19" pos="6648">
          <p15:clr>
            <a:srgbClr val="5ACBF0"/>
          </p15:clr>
        </p15:guide>
        <p15:guide id="20" pos="6996">
          <p15:clr>
            <a:srgbClr val="FDE53C"/>
          </p15:clr>
        </p15:guide>
        <p15:guide id="21" orient="horz" pos="335">
          <p15:clr>
            <a:srgbClr val="F26B43"/>
          </p15:clr>
        </p15:guide>
        <p15:guide id="22" orient="horz" pos="680">
          <p15:clr>
            <a:srgbClr val="FDE53C"/>
          </p15:clr>
        </p15:guide>
        <p15:guide id="23" orient="horz" pos="1050">
          <p15:clr>
            <a:srgbClr val="5ACBF0"/>
          </p15:clr>
        </p15:guide>
        <p15:guide id="24" orient="horz" pos="1791">
          <p15:clr>
            <a:srgbClr val="5ACBF0"/>
          </p15:clr>
        </p15:guide>
        <p15:guide id="26" orient="horz" pos="2530">
          <p15:clr>
            <a:srgbClr val="5ACBF0"/>
          </p15:clr>
        </p15:guide>
        <p15:guide id="27" orient="horz" pos="2899">
          <p15:clr>
            <a:srgbClr val="5ACBF0"/>
          </p15:clr>
        </p15:guide>
        <p15:guide id="28" orient="horz" pos="3268">
          <p15:clr>
            <a:srgbClr val="5ACBF0"/>
          </p15:clr>
        </p15:guide>
        <p15:guide id="29" orient="horz" pos="3634">
          <p15:clr>
            <a:srgbClr val="FDE53C"/>
          </p15:clr>
        </p15:guide>
        <p15:guide id="30" orient="horz" pos="3979">
          <p15:clr>
            <a:srgbClr val="F26B43"/>
          </p15:clr>
        </p15:guide>
        <p15:guide id="31" orient="horz" pos="2160">
          <p15:clr>
            <a:srgbClr val="FDE53C"/>
          </p15:clr>
        </p15:guide>
        <p15:guide id="32" pos="7340">
          <p15:clr>
            <a:srgbClr val="F26B43"/>
          </p15:clr>
        </p15:guide>
        <p15:guide id="33" pos="3840">
          <p15:clr>
            <a:srgbClr val="FDE53C"/>
          </p15:clr>
        </p15:guide>
        <p15:guide id="34" orient="horz" pos="637">
          <p15:clr>
            <a:srgbClr val="C35EA4"/>
          </p15:clr>
        </p15:guide>
        <p15:guide id="35" orient="horz" pos="1128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381C4-F52E-F586-1465-77001CB91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Minister </a:t>
            </a:r>
            <a:r>
              <a:rPr lang="en-US" err="1"/>
              <a:t>voor</a:t>
            </a:r>
            <a:r>
              <a:rPr lang="en-US"/>
              <a:t> </a:t>
            </a:r>
            <a:r>
              <a:rPr lang="en-US" err="1"/>
              <a:t>Immigratie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Asiel v X, Y and Z</a:t>
            </a:r>
          </a:p>
        </p:txBody>
      </p:sp>
    </p:spTree>
    <p:extLst>
      <p:ext uri="{BB962C8B-B14F-4D97-AF65-F5344CB8AC3E}">
        <p14:creationId xmlns:p14="http://schemas.microsoft.com/office/powerpoint/2010/main" val="242061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1C85-B15D-7F2F-A3FF-F652D872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Facts of the Case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845F16-CDDF-EBE3-5B16-26E91F7E17F5}"/>
              </a:ext>
            </a:extLst>
          </p:cNvPr>
          <p:cNvSpPr txBox="1"/>
          <p:nvPr/>
        </p:nvSpPr>
        <p:spPr>
          <a:xfrm>
            <a:off x="5389463" y="2254699"/>
            <a:ext cx="6025846" cy="3293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u="sng" dirty="0">
                <a:solidFill>
                  <a:schemeClr val="tx1">
                    <a:lumMod val="85000"/>
                  </a:schemeClr>
                </a:solidFill>
              </a:rPr>
              <a:t>Procedural History</a:t>
            </a:r>
            <a:r>
              <a:rPr lang="en-US" sz="1600" b="1" dirty="0">
                <a:solidFill>
                  <a:schemeClr val="tx1">
                    <a:lumMod val="85000"/>
                  </a:schemeClr>
                </a:solidFill>
              </a:rPr>
              <a:t> </a:t>
            </a:r>
          </a:p>
          <a:p>
            <a:endParaRPr lang="en-US" sz="1600" dirty="0">
              <a:solidFill>
                <a:schemeClr val="tx1">
                  <a:lumMod val="8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All three applicants had requested asylum in the Netherlands due to their fear of prosecution based on their sexual orientation.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solidFill>
                <a:schemeClr val="tx1">
                  <a:lumMod val="8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Their applications were denied and appealed.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The Netherlands turned to the CJEU for help in determining a few questions of law in regards to these cases. 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solidFill>
                <a:schemeClr val="tx1">
                  <a:lumMod val="8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In particular: Are homosexual foreign nationals a particular social group under Article 10(1)(d) of the Directive?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3996CD-B117-8B68-420F-198B041E0A1D}"/>
              </a:ext>
            </a:extLst>
          </p:cNvPr>
          <p:cNvSpPr txBox="1"/>
          <p:nvPr/>
        </p:nvSpPr>
        <p:spPr>
          <a:xfrm>
            <a:off x="924568" y="2249599"/>
            <a:ext cx="4334084" cy="34522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1000"/>
              </a:spcBef>
            </a:pPr>
            <a:r>
              <a:rPr lang="en-US" sz="1600" b="1" u="sng" dirty="0">
                <a:solidFill>
                  <a:schemeClr val="tx1">
                    <a:lumMod val="85000"/>
                  </a:schemeClr>
                </a:solidFill>
              </a:rPr>
              <a:t>Court</a:t>
            </a:r>
            <a:r>
              <a:rPr lang="en-US" sz="1600" b="1" dirty="0">
                <a:solidFill>
                  <a:schemeClr val="tx1">
                    <a:lumMod val="85000"/>
                  </a:schemeClr>
                </a:solidFill>
              </a:rPr>
              <a:t>: </a:t>
            </a: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Court of Justice of the European Union (CJEU) </a:t>
            </a:r>
          </a:p>
          <a:p>
            <a:pPr>
              <a:spcBef>
                <a:spcPts val="1000"/>
              </a:spcBef>
            </a:pPr>
            <a:endParaRPr lang="en-US" sz="1600" dirty="0"/>
          </a:p>
          <a:p>
            <a:pPr>
              <a:spcBef>
                <a:spcPts val="1000"/>
              </a:spcBef>
            </a:pPr>
            <a:r>
              <a:rPr lang="en-US" sz="1600" b="1" u="sng" dirty="0">
                <a:solidFill>
                  <a:schemeClr val="tx1">
                    <a:lumMod val="85000"/>
                  </a:schemeClr>
                </a:solidFill>
              </a:rPr>
              <a:t>Parties</a:t>
            </a:r>
            <a:r>
              <a:rPr lang="en-US" sz="1600" b="1" dirty="0">
                <a:solidFill>
                  <a:schemeClr val="tx1">
                    <a:lumMod val="85000"/>
                  </a:schemeClr>
                </a:solidFill>
              </a:rPr>
              <a:t>: </a:t>
            </a: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Minister for Immigration and Asylum of the Netherlands </a:t>
            </a: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X: National of Sierra Leone</a:t>
            </a: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Y: National of Uganda </a:t>
            </a:r>
          </a:p>
          <a:p>
            <a:pPr marL="285750" indent="-285750">
              <a:spcBef>
                <a:spcPts val="1000"/>
              </a:spcBef>
              <a:buFont typeface="Arial,Sans-Serif"/>
              <a:buChar char="•"/>
            </a:pPr>
            <a:r>
              <a:rPr lang="en-US" sz="1600" dirty="0">
                <a:solidFill>
                  <a:schemeClr val="tx1">
                    <a:lumMod val="85000"/>
                  </a:schemeClr>
                </a:solidFill>
              </a:rPr>
              <a:t>Z: National of Senegal</a:t>
            </a:r>
          </a:p>
        </p:txBody>
      </p:sp>
    </p:spTree>
    <p:extLst>
      <p:ext uri="{BB962C8B-B14F-4D97-AF65-F5344CB8AC3E}">
        <p14:creationId xmlns:p14="http://schemas.microsoft.com/office/powerpoint/2010/main" val="119072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3BE6CC-8C1E-6B1C-8AA5-3F3426DFC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Reasoning of the court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CCD2F-6960-1115-4E8A-99C450D747C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87459" y="2318327"/>
            <a:ext cx="8769514" cy="376819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FF">
                    <a:alpha val="70000"/>
                  </a:srgbClr>
                </a:solidFill>
              </a:rPr>
              <a:t>1. 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Do they share an innate characteristic or common background that</a:t>
            </a:r>
            <a:r>
              <a:rPr lang="en-US" u="sng" dirty="0">
                <a:solidFill>
                  <a:srgbClr val="FFFFFF">
                    <a:alpha val="70000"/>
                  </a:srgbClr>
                </a:solidFill>
              </a:rPr>
              <a:t> cannot be </a:t>
            </a:r>
            <a:endParaRPr lang="en-US" u="sng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    </a:t>
            </a:r>
            <a:r>
              <a:rPr lang="en-US" u="sng" dirty="0">
                <a:solidFill>
                  <a:srgbClr val="FFFFFF">
                    <a:alpha val="70000"/>
                  </a:srgbClr>
                </a:solidFill>
              </a:rPr>
              <a:t>changed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endParaRPr lang="en-US" dirty="0"/>
          </a:p>
          <a:p>
            <a:pPr marL="0" indent="0">
              <a:buClr>
                <a:srgbClr val="EF8C6A"/>
              </a:buClr>
              <a:buNone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                                                         OR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   Do they share a characteristic or belief that is so fundamental to their identity or     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    conscience that a person </a:t>
            </a:r>
            <a:r>
              <a:rPr lang="en-US" u="sng" dirty="0">
                <a:solidFill>
                  <a:srgbClr val="FFFFFF">
                    <a:alpha val="70000"/>
                  </a:srgbClr>
                </a:solidFill>
              </a:rPr>
              <a:t>should not be forced to renounce it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 </a:t>
            </a:r>
          </a:p>
          <a:p>
            <a:pPr marL="0" indent="0">
              <a:buNone/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FFFF">
                    <a:alpha val="70000"/>
                  </a:srgbClr>
                </a:solidFill>
              </a:rPr>
              <a:t>2.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 Is their identity distinct in the relevant country because it is perceived as being different by surrounding society </a:t>
            </a:r>
          </a:p>
          <a:p>
            <a:pPr marL="283210" indent="-283210">
              <a:buAutoNum type="arabicPeriod"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283210" indent="-283210">
              <a:buAutoNum type="arabicPeriod"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283210" indent="-283210">
              <a:buAutoNum type="arabicPeriod"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  <p:pic>
        <p:nvPicPr>
          <p:cNvPr id="6" name="Picture 5" descr="Green Check Mark PNGs for Free Download">
            <a:extLst>
              <a:ext uri="{FF2B5EF4-FFF2-40B4-BE49-F238E27FC236}">
                <a16:creationId xmlns:a16="http://schemas.microsoft.com/office/drawing/2014/main" id="{A6D87BCB-5DF7-2B70-76C0-D19622F1B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4795" y="3434772"/>
            <a:ext cx="1252682" cy="842819"/>
          </a:xfrm>
          <a:prstGeom prst="rect">
            <a:avLst/>
          </a:prstGeom>
        </p:spPr>
      </p:pic>
      <p:pic>
        <p:nvPicPr>
          <p:cNvPr id="7" name="Picture 6" descr="Green Check Mark PNGs for Free Download">
            <a:extLst>
              <a:ext uri="{FF2B5EF4-FFF2-40B4-BE49-F238E27FC236}">
                <a16:creationId xmlns:a16="http://schemas.microsoft.com/office/drawing/2014/main" id="{035FC8A5-8E72-291A-3929-E21BCBC7E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4794" y="4866409"/>
            <a:ext cx="1252684" cy="81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4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38AAD-ED41-A5A5-C08E-89B0C4F5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 for the Claimant of the Definition Adopted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9837-86F8-E190-7724-905421C336A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664443" y="2155198"/>
            <a:ext cx="8860425" cy="3605420"/>
          </a:xfrm>
        </p:spPr>
        <p:txBody>
          <a:bodyPr/>
          <a:lstStyle/>
          <a:p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lvl="1"/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0" lvl="1" indent="0">
              <a:buNone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A8B31C8-DB8E-2B8A-C20C-8FC303CCD844}"/>
              </a:ext>
            </a:extLst>
          </p:cNvPr>
          <p:cNvSpPr txBox="1"/>
          <p:nvPr/>
        </p:nvSpPr>
        <p:spPr>
          <a:xfrm>
            <a:off x="955749" y="2273005"/>
            <a:ext cx="10280500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2000" b="1" dirty="0">
                <a:latin typeface="Rockwell Nova Light"/>
              </a:rPr>
              <a:t>Recognition as part of 'a particular social group'</a:t>
            </a:r>
          </a:p>
          <a:p>
            <a:pPr marL="800100" lvl="1" indent="-342900">
              <a:buFont typeface="Calibri"/>
              <a:buChar char="-"/>
            </a:pPr>
            <a:r>
              <a:rPr lang="en-US" dirty="0">
                <a:latin typeface="Rockwell Nova Light"/>
              </a:rPr>
              <a:t>Under Article 10(1)(d), the Court affirms that individuals can claim asylum based on their sexual orientation </a:t>
            </a:r>
          </a:p>
          <a:p>
            <a:pPr lvl="1"/>
            <a:endParaRPr lang="en-US" sz="2400" dirty="0">
              <a:latin typeface="Rockwell Nova Light"/>
            </a:endParaRPr>
          </a:p>
          <a:p>
            <a:pPr marL="171450" indent="-171450">
              <a:buFont typeface="Arial"/>
              <a:buChar char="•"/>
            </a:pPr>
            <a:r>
              <a:rPr lang="en-US" sz="2000" b="1" dirty="0">
                <a:latin typeface="Rockwell Nova Light"/>
              </a:rPr>
              <a:t>Potential grant of refugee status</a:t>
            </a:r>
          </a:p>
          <a:p>
            <a:pPr lvl="1"/>
            <a:r>
              <a:rPr lang="en-US" dirty="0">
                <a:latin typeface="Rockwell Nova Light"/>
              </a:rPr>
              <a:t>- The </a:t>
            </a:r>
            <a:r>
              <a:rPr lang="en-US" dirty="0" err="1">
                <a:latin typeface="Rockwell Nova Light"/>
              </a:rPr>
              <a:t>criminalisation</a:t>
            </a:r>
            <a:r>
              <a:rPr lang="en-US" dirty="0">
                <a:latin typeface="Rockwell Nova Light"/>
              </a:rPr>
              <a:t> of homosexual acts alone does not qualify as  persecution, unless    claimants face actual application</a:t>
            </a:r>
            <a:endParaRPr lang="en-US" dirty="0"/>
          </a:p>
          <a:p>
            <a:endParaRPr lang="en-US" sz="2000" b="1" dirty="0">
              <a:latin typeface="Rockwell Nova Light"/>
            </a:endParaRPr>
          </a:p>
          <a:p>
            <a:pPr marL="171450" indent="-171450">
              <a:buFont typeface="Arial"/>
              <a:buChar char="•"/>
            </a:pPr>
            <a:r>
              <a:rPr lang="en-US" sz="2000" b="1" dirty="0">
                <a:latin typeface="Rockwell Nova Light"/>
              </a:rPr>
              <a:t>No expectation to conceal their sexual orientation</a:t>
            </a:r>
          </a:p>
          <a:p>
            <a:pPr marL="171450" indent="-171450">
              <a:buFont typeface="Arial"/>
              <a:buChar char="•"/>
            </a:pPr>
            <a:endParaRPr lang="en-US" sz="2000" b="1" dirty="0">
              <a:latin typeface="Rockwell Nova Light"/>
            </a:endParaRPr>
          </a:p>
          <a:p>
            <a:pPr marL="171450" indent="-171450">
              <a:buFont typeface="Arial"/>
              <a:buChar char="•"/>
            </a:pPr>
            <a:r>
              <a:rPr lang="en-US" sz="2000" b="1" dirty="0">
                <a:latin typeface="Rockwell Nova Light"/>
              </a:rPr>
              <a:t>Individual case assessment</a:t>
            </a:r>
          </a:p>
          <a:p>
            <a:pPr marL="800100" lvl="1" indent="-342900">
              <a:buFont typeface="Calibri"/>
              <a:buChar char="-"/>
            </a:pPr>
            <a:r>
              <a:rPr lang="en-US" dirty="0">
                <a:latin typeface="Rockwell Nova Light"/>
              </a:rPr>
              <a:t>Each case would be individually assessed based on the laws of their home country and  how those laws are applied</a:t>
            </a:r>
          </a:p>
          <a:p>
            <a:pPr marL="628650" lvl="1" indent="-171450">
              <a:buFont typeface="Calibri"/>
              <a:buChar char="-"/>
            </a:pPr>
            <a:endParaRPr lang="en-US" sz="2000" b="1" dirty="0">
              <a:latin typeface="Rockwell Nova Light"/>
            </a:endParaRPr>
          </a:p>
          <a:p>
            <a:pPr marL="171450" indent="-171450">
              <a:buFont typeface="Arial"/>
              <a:buChar char="•"/>
            </a:pPr>
            <a:endParaRPr lang="en-US" sz="2000" b="1" dirty="0">
              <a:latin typeface="Rockwell Nova Light"/>
            </a:endParaRPr>
          </a:p>
          <a:p>
            <a:pPr marL="171450" indent="-171450">
              <a:buFont typeface="Arial"/>
              <a:buChar char="•"/>
            </a:pPr>
            <a:endParaRPr lang="en-US" sz="1200" dirty="0">
              <a:latin typeface="Aptos Display"/>
            </a:endParaRPr>
          </a:p>
        </p:txBody>
      </p:sp>
    </p:spTree>
    <p:extLst>
      <p:ext uri="{BB962C8B-B14F-4D97-AF65-F5344CB8AC3E}">
        <p14:creationId xmlns:p14="http://schemas.microsoft.com/office/powerpoint/2010/main" val="173586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033B-9E04-4184-9581-0CAB840E8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Broader implications and </a:t>
            </a:r>
            <a:r>
              <a:rPr lang="en-US" err="1"/>
              <a:t>unhcr</a:t>
            </a:r>
            <a:r>
              <a:rPr lang="en-US"/>
              <a:t> guidelines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A97E5C-8AB5-C2D5-E710-22C72120E5E1}"/>
              </a:ext>
            </a:extLst>
          </p:cNvPr>
          <p:cNvSpPr txBox="1"/>
          <p:nvPr/>
        </p:nvSpPr>
        <p:spPr>
          <a:xfrm>
            <a:off x="972983" y="2757424"/>
            <a:ext cx="479510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latin typeface="Avenir Next LT Pro Light"/>
                <a:ea typeface="Arial"/>
                <a:cs typeface="Arial"/>
              </a:rPr>
              <a:t>UNCHR Definition: </a:t>
            </a:r>
          </a:p>
          <a:p>
            <a:r>
              <a:rPr lang="en-US" dirty="0">
                <a:latin typeface="Avenir Next LT Pro Light"/>
                <a:ea typeface="Arial"/>
                <a:cs typeface="Arial"/>
              </a:rPr>
              <a:t>a group of persons who share a common characteristic</a:t>
            </a:r>
            <a:r>
              <a:rPr lang="en-US" b="1" dirty="0">
                <a:solidFill>
                  <a:srgbClr val="FFFF00"/>
                </a:solidFill>
                <a:latin typeface="Avenir Next LT Pro Light"/>
                <a:ea typeface="Arial"/>
                <a:cs typeface="Arial"/>
              </a:rPr>
              <a:t> other </a:t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  <a:latin typeface="Avenir Next LT Pro Light"/>
                <a:ea typeface="Arial"/>
                <a:cs typeface="Arial"/>
              </a:rPr>
              <a:t>than their risk of being persecuted</a:t>
            </a:r>
            <a:r>
              <a:rPr lang="en-US" dirty="0">
                <a:latin typeface="Avenir Next LT Pro Light"/>
                <a:ea typeface="Arial"/>
                <a:cs typeface="Arial"/>
              </a:rPr>
              <a:t>, or who are </a:t>
            </a:r>
            <a:r>
              <a:rPr lang="en-US" b="1" dirty="0">
                <a:solidFill>
                  <a:srgbClr val="FFFF00"/>
                </a:solidFill>
                <a:latin typeface="Avenir Next LT Pro Light"/>
                <a:ea typeface="Arial"/>
                <a:cs typeface="Arial"/>
              </a:rPr>
              <a:t>perceived as a group by society</a:t>
            </a:r>
            <a:r>
              <a:rPr lang="en-US" dirty="0">
                <a:solidFill>
                  <a:srgbClr val="FFFF00"/>
                </a:solidFill>
                <a:latin typeface="Avenir Next LT Pro Light"/>
                <a:ea typeface="Arial"/>
                <a:cs typeface="Arial"/>
              </a:rPr>
              <a:t>.</a:t>
            </a:r>
            <a:r>
              <a:rPr lang="en-US" dirty="0">
                <a:latin typeface="Avenir Next LT Pro Light"/>
                <a:ea typeface="Arial"/>
                <a:cs typeface="Arial"/>
              </a:rPr>
              <a:t> The </a:t>
            </a:r>
            <a:br>
              <a:rPr lang="en-US" dirty="0"/>
            </a:br>
            <a:r>
              <a:rPr lang="en-US" dirty="0">
                <a:latin typeface="Avenir Next LT Pro Light"/>
                <a:ea typeface="Arial"/>
                <a:cs typeface="Arial"/>
              </a:rPr>
              <a:t>characteristic will often be one which is innate, unchangeable, or which is otherwise </a:t>
            </a:r>
            <a:br>
              <a:rPr lang="en-US" dirty="0"/>
            </a:br>
            <a:r>
              <a:rPr lang="en-US" dirty="0">
                <a:latin typeface="Avenir Next LT Pro Light"/>
                <a:ea typeface="Arial"/>
                <a:cs typeface="Arial"/>
              </a:rPr>
              <a:t>fundamental to identity, conscience or</a:t>
            </a:r>
            <a:r>
              <a:rPr lang="en-US" b="1" dirty="0">
                <a:latin typeface="Avenir Next LT Pro Light"/>
                <a:ea typeface="Arial"/>
                <a:cs typeface="Arial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Avenir Next LT Pro Light"/>
                <a:ea typeface="Arial"/>
                <a:cs typeface="Arial"/>
              </a:rPr>
              <a:t>the exercise of one’s human rights</a:t>
            </a:r>
            <a:r>
              <a:rPr lang="en-US" b="1" dirty="0">
                <a:latin typeface="Avenir Next LT Pro Light"/>
                <a:ea typeface="Arial"/>
                <a:cs typeface="Arial"/>
              </a:rPr>
              <a:t>.</a:t>
            </a:r>
            <a:endParaRPr lang="en-US" b="1">
              <a:latin typeface="Avenir Next LT Pro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59A7AC-060F-299F-D7A9-92500458D350}"/>
              </a:ext>
            </a:extLst>
          </p:cNvPr>
          <p:cNvSpPr txBox="1"/>
          <p:nvPr/>
        </p:nvSpPr>
        <p:spPr>
          <a:xfrm>
            <a:off x="6411540" y="2754578"/>
            <a:ext cx="4969076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b="1" u="sng" dirty="0">
                <a:latin typeface="Avenir Next LT Pro Light"/>
                <a:cs typeface="Times New Roman"/>
              </a:rPr>
              <a:t>Directive Article 10:</a:t>
            </a:r>
          </a:p>
          <a:p>
            <a:pPr algn="just"/>
            <a:r>
              <a:rPr lang="en-US" dirty="0">
                <a:latin typeface="Avenir Next LT Pro Light"/>
                <a:cs typeface="Times New Roman"/>
              </a:rPr>
              <a:t>members of that group share an innate characteristic, or a common background that cannot be changed, or share a characteristic or belief that is so fundamental to identity or conscience that a person should not be forced to renounce it; and</a:t>
            </a:r>
            <a:endParaRPr lang="en-US">
              <a:latin typeface="Avenir Next LT Pro Light"/>
            </a:endParaRPr>
          </a:p>
          <a:p>
            <a:pPr algn="just"/>
            <a:r>
              <a:rPr lang="en-US" dirty="0">
                <a:latin typeface="Avenir Next LT Pro Light"/>
                <a:cs typeface="Times New Roman"/>
              </a:rPr>
              <a:t>that group has a distinct identity in the relevant country, because it is </a:t>
            </a:r>
            <a:r>
              <a:rPr lang="en-US" b="1" dirty="0">
                <a:solidFill>
                  <a:srgbClr val="FFFF00"/>
                </a:solidFill>
                <a:latin typeface="Avenir Next LT Pro Light"/>
                <a:cs typeface="Times New Roman"/>
              </a:rPr>
              <a:t>perceived as being different by the surrounding society</a:t>
            </a:r>
            <a:endParaRPr lang="en-US" b="1">
              <a:solidFill>
                <a:srgbClr val="FFFF00"/>
              </a:solidFill>
              <a:latin typeface="Avenir Next LT Pro Light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911105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7FEE6A-70C7-4994-95E7-698D6AC488DF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A33059B-AF8D-467E-BDB3-CD063FDD209D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3A5F18C-93E4-4C3A-A312-44EF0CB57AC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LeafVTI</Template>
  <Application>Microsoft Office PowerPoint</Application>
  <PresentationFormat>Widescreen</PresentationFormat>
  <Slides>5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LeafVTI</vt:lpstr>
      <vt:lpstr>Minister voor Immigratie en Asiel v X, Y and Z</vt:lpstr>
      <vt:lpstr>Facts of the Case</vt:lpstr>
      <vt:lpstr>Reasoning of the court</vt:lpstr>
      <vt:lpstr>Consequences for the Claimant of the Definition Adopted </vt:lpstr>
      <vt:lpstr>Broader implications and unhcr guidelines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315</cp:revision>
  <dcterms:created xsi:type="dcterms:W3CDTF">2024-10-10T13:22:23Z</dcterms:created>
  <dcterms:modified xsi:type="dcterms:W3CDTF">2024-10-13T15:47:24Z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