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Average"/>
      <p:regular r:id="rId12"/>
    </p:embeddedFont>
    <p:embeddedFont>
      <p:font typeface="Oswald"/>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Oswald-regular.fntdata"/><Relationship Id="rId12" Type="http://schemas.openxmlformats.org/officeDocument/2006/relationships/font" Target="fonts/Average-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Oswal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30aa762f3f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30aa762f3f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30aa762f3f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30aa762f3f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25454"/>
              </a:lnSpc>
              <a:spcBef>
                <a:spcPts val="0"/>
              </a:spcBef>
              <a:spcAft>
                <a:spcPts val="0"/>
              </a:spcAft>
              <a:buClr>
                <a:schemeClr val="dk1"/>
              </a:buClr>
              <a:buSzPts val="1100"/>
              <a:buFont typeface="Arial"/>
              <a:buNone/>
            </a:pPr>
            <a:r>
              <a:rPr lang="en" sz="1200">
                <a:solidFill>
                  <a:schemeClr val="dk1"/>
                </a:solidFill>
              </a:rPr>
              <a:t>Turning to the court’s reasoning</a:t>
            </a:r>
            <a:endParaRPr sz="1200">
              <a:solidFill>
                <a:schemeClr val="dk1"/>
              </a:solidFill>
            </a:endParaRPr>
          </a:p>
          <a:p>
            <a:pPr indent="0" lvl="0" marL="914400" rtl="0" algn="l">
              <a:lnSpc>
                <a:spcPct val="125454"/>
              </a:lnSpc>
              <a:spcBef>
                <a:spcPts val="0"/>
              </a:spcBef>
              <a:spcAft>
                <a:spcPts val="0"/>
              </a:spcAft>
              <a:buClr>
                <a:schemeClr val="dk1"/>
              </a:buClr>
              <a:buSzPts val="1100"/>
              <a:buFont typeface="Arial"/>
              <a:buNone/>
            </a:pPr>
            <a:r>
              <a:rPr lang="en" sz="1200">
                <a:solidFill>
                  <a:schemeClr val="dk1"/>
                </a:solidFill>
                <a:latin typeface="Courier New"/>
                <a:ea typeface="Courier New"/>
                <a:cs typeface="Courier New"/>
                <a:sym typeface="Courier New"/>
              </a:rPr>
              <a:t>o</a:t>
            </a:r>
            <a:r>
              <a:rPr lang="en" sz="700">
                <a:solidFill>
                  <a:schemeClr val="dk1"/>
                </a:solidFill>
                <a:latin typeface="Times New Roman"/>
                <a:ea typeface="Times New Roman"/>
                <a:cs typeface="Times New Roman"/>
                <a:sym typeface="Times New Roman"/>
              </a:rPr>
              <a:t>   </a:t>
            </a:r>
            <a:r>
              <a:rPr lang="en" sz="1200">
                <a:solidFill>
                  <a:schemeClr val="dk1"/>
                </a:solidFill>
              </a:rPr>
              <a:t>The US is a state party to the 1951 Convention and the 1967 Protocol</a:t>
            </a:r>
            <a:endParaRPr sz="1200">
              <a:solidFill>
                <a:schemeClr val="dk1"/>
              </a:solidFill>
            </a:endParaRPr>
          </a:p>
          <a:p>
            <a:pPr indent="0" lvl="0" marL="914400" rtl="0" algn="l">
              <a:lnSpc>
                <a:spcPct val="125454"/>
              </a:lnSpc>
              <a:spcBef>
                <a:spcPts val="0"/>
              </a:spcBef>
              <a:spcAft>
                <a:spcPts val="0"/>
              </a:spcAft>
              <a:buClr>
                <a:schemeClr val="dk1"/>
              </a:buClr>
              <a:buSzPts val="1100"/>
              <a:buFont typeface="Arial"/>
              <a:buNone/>
            </a:pPr>
            <a:r>
              <a:rPr lang="en" sz="1200">
                <a:solidFill>
                  <a:schemeClr val="dk1"/>
                </a:solidFill>
                <a:latin typeface="Courier New"/>
                <a:ea typeface="Courier New"/>
                <a:cs typeface="Courier New"/>
                <a:sym typeface="Courier New"/>
              </a:rPr>
              <a:t>o</a:t>
            </a:r>
            <a:r>
              <a:rPr lang="en" sz="700">
                <a:solidFill>
                  <a:schemeClr val="dk1"/>
                </a:solidFill>
                <a:latin typeface="Times New Roman"/>
                <a:ea typeface="Times New Roman"/>
                <a:cs typeface="Times New Roman"/>
                <a:sym typeface="Times New Roman"/>
              </a:rPr>
              <a:t>   </a:t>
            </a:r>
            <a:r>
              <a:rPr lang="en" sz="1200">
                <a:solidFill>
                  <a:schemeClr val="dk1"/>
                </a:solidFill>
              </a:rPr>
              <a:t>The US’ domestic law is the Immigration and Nationality Act (INA) drafted and passed by Congress that incorporates the Convention and Protocol language. While INA 208 defines the ability of the US immigration courts to grant asylum to refugees</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Under the definition section of the INA, in INA 101(a)(42) they define refugee with the same definition we have been looking at under the Convention</a:t>
            </a:r>
            <a:endParaRPr sz="1200">
              <a:solidFill>
                <a:schemeClr val="dk1"/>
              </a:solidFill>
            </a:endParaRPr>
          </a:p>
          <a:p>
            <a:pPr indent="0" lvl="0" marL="4572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The court held there was - No question that she is outside her country of origin, Kasinga does not want to return, she has a well-founded fear of persecution, Togo government is unable or unwilling to protect her</a:t>
            </a:r>
            <a:endParaRPr sz="1200">
              <a:solidFill>
                <a:schemeClr val="dk1"/>
              </a:solidFill>
            </a:endParaRPr>
          </a:p>
          <a:p>
            <a:pPr indent="0" lvl="0" marL="914400" rtl="0" algn="l">
              <a:lnSpc>
                <a:spcPct val="125454"/>
              </a:lnSpc>
              <a:spcBef>
                <a:spcPts val="0"/>
              </a:spcBef>
              <a:spcAft>
                <a:spcPts val="0"/>
              </a:spcAft>
              <a:buClr>
                <a:schemeClr val="dk1"/>
              </a:buClr>
              <a:buSzPts val="1100"/>
              <a:buFont typeface="Arial"/>
              <a:buNone/>
            </a:pPr>
            <a:r>
              <a:rPr lang="en" sz="1200">
                <a:solidFill>
                  <a:schemeClr val="dk1"/>
                </a:solidFill>
                <a:latin typeface="Courier New"/>
                <a:ea typeface="Courier New"/>
                <a:cs typeface="Courier New"/>
                <a:sym typeface="Courier New"/>
              </a:rPr>
              <a:t>o</a:t>
            </a:r>
            <a:r>
              <a:rPr lang="en" sz="700">
                <a:solidFill>
                  <a:schemeClr val="dk1"/>
                </a:solidFill>
                <a:latin typeface="Times New Roman"/>
                <a:ea typeface="Times New Roman"/>
                <a:cs typeface="Times New Roman"/>
                <a:sym typeface="Times New Roman"/>
              </a:rPr>
              <a:t>   </a:t>
            </a:r>
            <a:r>
              <a:rPr lang="en" sz="1200">
                <a:solidFill>
                  <a:schemeClr val="dk1"/>
                </a:solidFill>
              </a:rPr>
              <a:t>Met burden of widespread and well-founded fear of persecution through credible testimony, Togo officials will be unable or unwilling to control on account of membership in this group that has not had FGM performed because Togo has a poor human rights record and confirms government and security forces have been involved in human rights abuses</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In this case, the police were looking for her / FGM tolerated by police,</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small country -wouldn’t be safe anywhere in the state</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FGM meets level of harm to constitute persecution</a:t>
            </a:r>
            <a:endParaRPr sz="1200">
              <a:solidFill>
                <a:schemeClr val="dk1"/>
              </a:solidFill>
            </a:endParaRPr>
          </a:p>
          <a:p>
            <a:pPr indent="0" lvl="0" marL="914400" rtl="0" algn="l">
              <a:lnSpc>
                <a:spcPct val="125454"/>
              </a:lnSpc>
              <a:spcBef>
                <a:spcPts val="0"/>
              </a:spcBef>
              <a:spcAft>
                <a:spcPts val="0"/>
              </a:spcAft>
              <a:buClr>
                <a:schemeClr val="dk1"/>
              </a:buClr>
              <a:buSzPts val="1100"/>
              <a:buFont typeface="Arial"/>
              <a:buNone/>
            </a:pPr>
            <a:r>
              <a:rPr lang="en" sz="1200">
                <a:solidFill>
                  <a:schemeClr val="dk1"/>
                </a:solidFill>
                <a:latin typeface="Courier New"/>
                <a:ea typeface="Courier New"/>
                <a:cs typeface="Courier New"/>
                <a:sym typeface="Courier New"/>
              </a:rPr>
              <a:t>o</a:t>
            </a:r>
            <a:r>
              <a:rPr lang="en" sz="700">
                <a:solidFill>
                  <a:schemeClr val="dk1"/>
                </a:solidFill>
                <a:latin typeface="Times New Roman"/>
                <a:ea typeface="Times New Roman"/>
                <a:cs typeface="Times New Roman"/>
                <a:sym typeface="Times New Roman"/>
              </a:rPr>
              <a:t>   </a:t>
            </a:r>
            <a:r>
              <a:rPr lang="en" sz="1200">
                <a:solidFill>
                  <a:schemeClr val="dk1"/>
                </a:solidFill>
              </a:rPr>
              <a:t>Nexus requirement:</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Particular social group  requires a 1) common immutable trait (meaning the individual is unable or should not be required to change this characteristic because it is fundamental to their individual identity or conscience), 2) group can be defined with particularity – meaning the characteristic provides a clear benchmark for determining who falls within the group {you can tell who is in and outside this category}, 3) socially distinct-  can be recognized as a social group in society</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Tribal membership could be a particular social group but that is not why she is being threatened</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In the US, they have failed to incorporate Gender related claims into their interpretation of the enumerated grounds</a:t>
            </a:r>
            <a:endParaRPr sz="1200">
              <a:solidFill>
                <a:schemeClr val="dk1"/>
              </a:solidFill>
            </a:endParaRPr>
          </a:p>
          <a:p>
            <a:pPr indent="0" lvl="0" marL="914400" rtl="0" algn="l">
              <a:lnSpc>
                <a:spcPct val="125454"/>
              </a:lnSpc>
              <a:spcBef>
                <a:spcPts val="0"/>
              </a:spcBef>
              <a:spcAft>
                <a:spcPts val="0"/>
              </a:spcAft>
              <a:buClr>
                <a:schemeClr val="dk1"/>
              </a:buClr>
              <a:buSzPts val="1100"/>
              <a:buFont typeface="Arial"/>
              <a:buNone/>
            </a:pPr>
            <a:r>
              <a:rPr lang="en" sz="1200">
                <a:solidFill>
                  <a:schemeClr val="dk1"/>
                </a:solidFill>
                <a:latin typeface="Courier New"/>
                <a:ea typeface="Courier New"/>
                <a:cs typeface="Courier New"/>
                <a:sym typeface="Courier New"/>
              </a:rPr>
              <a:t>o</a:t>
            </a:r>
            <a:r>
              <a:rPr lang="en" sz="700">
                <a:solidFill>
                  <a:schemeClr val="dk1"/>
                </a:solidFill>
                <a:latin typeface="Times New Roman"/>
                <a:ea typeface="Times New Roman"/>
                <a:cs typeface="Times New Roman"/>
                <a:sym typeface="Times New Roman"/>
              </a:rPr>
              <a:t>   </a:t>
            </a:r>
            <a:r>
              <a:rPr lang="en" sz="1200">
                <a:solidFill>
                  <a:schemeClr val="dk1"/>
                </a:solidFill>
              </a:rPr>
              <a:t>In this case: found that she is a member of a particular social group because</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Her common immutable trait of being a young woman who is part of this tribe</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Particularity: can be determined whether FGM has been performed, can tell who is in and outside the category</a:t>
            </a:r>
            <a:endParaRPr sz="1200">
              <a:solidFill>
                <a:schemeClr val="dk1"/>
              </a:solidFill>
            </a:endParaRPr>
          </a:p>
          <a:p>
            <a:pPr indent="0" lvl="0" marL="13716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Social group: rite of passage identified as someone who has not yet had FGM performed, publicly known that FGM has or has not been preformed</a:t>
            </a:r>
            <a:endParaRPr sz="1200">
              <a:solidFill>
                <a:schemeClr val="dk1"/>
              </a:solidFill>
            </a:endParaRPr>
          </a:p>
          <a:p>
            <a:pPr indent="0" lvl="0" marL="457200" rtl="0" algn="l">
              <a:lnSpc>
                <a:spcPct val="125454"/>
              </a:lnSpc>
              <a:spcBef>
                <a:spcPts val="0"/>
              </a:spcBef>
              <a:spcAft>
                <a:spcPts val="0"/>
              </a:spcAft>
              <a:buClr>
                <a:schemeClr val="dk1"/>
              </a:buClr>
              <a:buSzPts val="1100"/>
              <a:buFont typeface="Arial"/>
              <a:buNone/>
            </a:pPr>
            <a:r>
              <a:rPr lang="en" sz="1200">
                <a:solidFill>
                  <a:schemeClr val="dk1"/>
                </a:solidFill>
              </a:rPr>
              <a:t>·</a:t>
            </a:r>
            <a:r>
              <a:rPr lang="en" sz="700">
                <a:solidFill>
                  <a:schemeClr val="dk1"/>
                </a:solidFill>
                <a:latin typeface="Times New Roman"/>
                <a:ea typeface="Times New Roman"/>
                <a:cs typeface="Times New Roman"/>
                <a:sym typeface="Times New Roman"/>
              </a:rPr>
              <a:t>  	</a:t>
            </a:r>
            <a:r>
              <a:rPr lang="en" sz="1200">
                <a:solidFill>
                  <a:schemeClr val="dk1"/>
                </a:solidFill>
              </a:rPr>
              <a:t>Did not apply safe third country exceptions because applicant offered credible reasons for not seeking refuge in either of those countries in this instance</a:t>
            </a:r>
            <a:endParaRPr sz="1200">
              <a:solidFill>
                <a:schemeClr val="dk1"/>
              </a:solidFill>
            </a:endParaRPr>
          </a:p>
          <a:p>
            <a:pPr indent="0" lvl="0" marL="914400" rtl="0" algn="l">
              <a:lnSpc>
                <a:spcPct val="125454"/>
              </a:lnSpc>
              <a:spcBef>
                <a:spcPts val="0"/>
              </a:spcBef>
              <a:spcAft>
                <a:spcPts val="800"/>
              </a:spcAft>
              <a:buNone/>
            </a:pPr>
            <a:r>
              <a:rPr lang="en" sz="1200">
                <a:solidFill>
                  <a:schemeClr val="dk1"/>
                </a:solidFill>
                <a:latin typeface="Courier New"/>
                <a:ea typeface="Courier New"/>
                <a:cs typeface="Courier New"/>
                <a:sym typeface="Courier New"/>
              </a:rPr>
              <a:t>o</a:t>
            </a:r>
            <a:r>
              <a:rPr lang="en" sz="700">
                <a:solidFill>
                  <a:schemeClr val="dk1"/>
                </a:solidFill>
                <a:latin typeface="Times New Roman"/>
                <a:ea typeface="Times New Roman"/>
                <a:cs typeface="Times New Roman"/>
                <a:sym typeface="Times New Roman"/>
              </a:rPr>
              <a:t>   </a:t>
            </a:r>
            <a:r>
              <a:rPr lang="en" sz="1200">
                <a:solidFill>
                  <a:schemeClr val="dk1"/>
                </a:solidFill>
              </a:rPr>
              <a:t>Doesn’t speak German and wouldn’t be safe in Ghana</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0aa762f3f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0aa762f3f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 the ground of these reasoning, the court sustained the applicant’s appeal and ordered her admitted to the United States as an asylee.</a:t>
            </a:r>
            <a:endParaRPr/>
          </a:p>
          <a:p>
            <a:pPr indent="0" lvl="0" marL="0" rtl="0" algn="l">
              <a:spcBef>
                <a:spcPts val="0"/>
              </a:spcBef>
              <a:spcAft>
                <a:spcPts val="0"/>
              </a:spcAft>
              <a:buNone/>
            </a:pPr>
            <a:r>
              <a:rPr lang="en"/>
              <a:t>Referring</a:t>
            </a:r>
            <a:r>
              <a:rPr lang="en"/>
              <a:t> to the credible testimony of the applicant, the court concluded that the applicant has a well-founded fear of persecution in the form of FGM if returned to Togo.</a:t>
            </a:r>
            <a:endParaRPr/>
          </a:p>
          <a:p>
            <a:pPr indent="0" lvl="0" marL="0" rtl="0" algn="l">
              <a:spcBef>
                <a:spcPts val="0"/>
              </a:spcBef>
              <a:spcAft>
                <a:spcPts val="0"/>
              </a:spcAft>
              <a:buNone/>
            </a:pPr>
            <a:r>
              <a:rPr lang="en"/>
              <a:t>The court cited Acosta case and confirmed that the ‘persecution can consist of the infliction of harm or suffering by a government, or persons a government is unwilling or unable to control, to overcome a characteristic of the victim’. Based on this description,the court agreed that FGM can consititute “persecution” and that “reasonable person” in her circumstances would fear the persecution upon return to Togo.</a:t>
            </a:r>
            <a:endParaRPr/>
          </a:p>
          <a:p>
            <a:pPr indent="0" lvl="0" marL="0" rtl="0" algn="l">
              <a:spcBef>
                <a:spcPts val="0"/>
              </a:spcBef>
              <a:spcAft>
                <a:spcPts val="0"/>
              </a:spcAft>
              <a:buNone/>
            </a:pPr>
            <a:r>
              <a:rPr lang="en"/>
              <a:t>The court employed the definition of ‘a particular group’ in Acosta case, and determined that the applicant belonged to a particular social group, namely. young women of the Tchamba-Kunsuntu Tribe who have not had FGM, as practiced by that tribe, and who oppose the practice. It agreed that FGM is practiced, at least in some significant part, to overcome sexual characteristics of young women of the tribe who have not been, and do not wish to be, subjected to FGM. Therefore, the persecution the applicant fears in Togo is “on account of” her status as a member of the defined social group.</a:t>
            </a:r>
            <a:endParaRPr/>
          </a:p>
          <a:p>
            <a:pPr indent="0" lvl="0" marL="0" rtl="0" algn="l">
              <a:spcBef>
                <a:spcPts val="0"/>
              </a:spcBef>
              <a:spcAft>
                <a:spcPts val="0"/>
              </a:spcAft>
              <a:buNone/>
            </a:pPr>
            <a:r>
              <a:rPr lang="en"/>
              <a:t>The court also found that  1) FGM is widely practiced in Togo; 2) acts of violence and abuse against women in Togo are tolerated by the police; 3) the Government of Togo has a poor human rights record; and 4) most African women can expect little governmental protection from FGM, which adaquately support that the applicant’s fear is country-wide.</a:t>
            </a:r>
            <a:endParaRPr/>
          </a:p>
          <a:p>
            <a:pPr indent="0" lvl="0" marL="0" rtl="0" algn="l">
              <a:spcBef>
                <a:spcPts val="0"/>
              </a:spcBef>
              <a:spcAft>
                <a:spcPts val="0"/>
              </a:spcAft>
              <a:buNone/>
            </a:pPr>
            <a:r>
              <a:rPr lang="en"/>
              <a:t>The court admitted that a grant of asylum to an eligible applicant is discretionary and determined that the discretion should be exercised in favor of the applicant, considering her reasons for not seeking refuge in either of those countries in her particular circumstances and her attitude when she entered the United States.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0aa762f3f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0aa762f3f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150">
                <a:solidFill>
                  <a:srgbClr val="05073B"/>
                </a:solidFill>
              </a:rPr>
              <a:t>specific features:</a:t>
            </a:r>
            <a:endParaRPr b="1" sz="1150">
              <a:solidFill>
                <a:srgbClr val="05073B"/>
              </a:solidFill>
            </a:endParaRPr>
          </a:p>
          <a:p>
            <a:pPr indent="0" lvl="0" marL="0" rtl="0" algn="l">
              <a:lnSpc>
                <a:spcPct val="115000"/>
              </a:lnSpc>
              <a:spcBef>
                <a:spcPts val="0"/>
              </a:spcBef>
              <a:spcAft>
                <a:spcPts val="0"/>
              </a:spcAft>
              <a:buNone/>
            </a:pPr>
            <a:r>
              <a:rPr b="1" lang="en" sz="1150">
                <a:solidFill>
                  <a:srgbClr val="FF0000"/>
                </a:solidFill>
              </a:rPr>
              <a:t>Unchangeable or fundamental characteristics: such as gender, ethnicity, etc.</a:t>
            </a:r>
            <a:endParaRPr b="1" sz="1150">
              <a:solidFill>
                <a:srgbClr val="FF0000"/>
              </a:solidFill>
            </a:endParaRPr>
          </a:p>
          <a:p>
            <a:pPr indent="0" lvl="0" marL="0" rtl="0" algn="l">
              <a:lnSpc>
                <a:spcPct val="115000"/>
              </a:lnSpc>
              <a:spcBef>
                <a:spcPts val="0"/>
              </a:spcBef>
              <a:spcAft>
                <a:spcPts val="0"/>
              </a:spcAft>
              <a:buNone/>
            </a:pPr>
            <a:r>
              <a:rPr b="1" lang="en" sz="1150">
                <a:solidFill>
                  <a:srgbClr val="FF0000"/>
                </a:solidFill>
              </a:rPr>
              <a:t>Social recognition: even if the characteristic is not inherently unchangeable, if the group is socially recognized as a particular group in the society, it can constitute a "particular social group".</a:t>
            </a:r>
            <a:endParaRPr b="1" sz="1150">
              <a:solidFill>
                <a:srgbClr val="FF0000"/>
              </a:solidFill>
            </a:endParaRPr>
          </a:p>
          <a:p>
            <a:pPr indent="0" lvl="0" marL="0" rtl="0" algn="l">
              <a:lnSpc>
                <a:spcPct val="115000"/>
              </a:lnSpc>
              <a:spcBef>
                <a:spcPts val="0"/>
              </a:spcBef>
              <a:spcAft>
                <a:spcPts val="0"/>
              </a:spcAft>
              <a:buNone/>
            </a:pPr>
            <a:r>
              <a:rPr b="1" lang="en" sz="1150">
                <a:solidFill>
                  <a:srgbClr val="FF0000"/>
                </a:solidFill>
              </a:rPr>
              <a:t>Role of persecution: a "particular social group" cannot be defined solely by the persecution suffered by its members.</a:t>
            </a:r>
            <a:endParaRPr b="1" sz="1150">
              <a:solidFill>
                <a:srgbClr val="FF0000"/>
              </a:solidFill>
            </a:endParaRPr>
          </a:p>
          <a:p>
            <a:pPr indent="0" lvl="0" marL="0" rtl="0" algn="just">
              <a:lnSpc>
                <a:spcPct val="115000"/>
              </a:lnSpc>
              <a:spcBef>
                <a:spcPts val="0"/>
              </a:spcBef>
              <a:spcAft>
                <a:spcPts val="0"/>
              </a:spcAft>
              <a:buNone/>
            </a:pPr>
            <a:r>
              <a:rPr b="1" lang="en" sz="1150">
                <a:solidFill>
                  <a:srgbClr val="FF0000"/>
                </a:solidFill>
              </a:rPr>
              <a:t>but persecution may help determine</a:t>
            </a:r>
            <a:endParaRPr b="1" sz="1150">
              <a:solidFill>
                <a:srgbClr val="FF0000"/>
              </a:solidFill>
            </a:endParaRPr>
          </a:p>
          <a:p>
            <a:pPr indent="0" lvl="0" marL="0" rtl="0" algn="l">
              <a:lnSpc>
                <a:spcPct val="115000"/>
              </a:lnSpc>
              <a:spcBef>
                <a:spcPts val="1100"/>
              </a:spcBef>
              <a:spcAft>
                <a:spcPts val="0"/>
              </a:spcAft>
              <a:buNone/>
            </a:pPr>
            <a:r>
              <a:rPr lang="en" sz="1150">
                <a:solidFill>
                  <a:schemeClr val="dk2"/>
                </a:solidFill>
              </a:rPr>
              <a:t>These characteristics can include gender, race, religion, ethnicity, and, as demonstrated in the Kasinga case, opposition to harmful cultural practices such as FGM.</a:t>
            </a:r>
            <a:endParaRPr sz="1150">
              <a:solidFill>
                <a:schemeClr val="dk2"/>
              </a:solidFill>
            </a:endParaRPr>
          </a:p>
          <a:p>
            <a:pPr indent="0" lvl="0" marL="0" rtl="0" algn="l">
              <a:lnSpc>
                <a:spcPct val="115000"/>
              </a:lnSpc>
              <a:spcBef>
                <a:spcPts val="1100"/>
              </a:spcBef>
              <a:spcAft>
                <a:spcPts val="0"/>
              </a:spcAft>
              <a:buNone/>
            </a:pPr>
            <a:r>
              <a:rPr lang="en" sz="1150">
                <a:solidFill>
                  <a:srgbClr val="CC4125"/>
                </a:solidFill>
              </a:rPr>
              <a:t>The 2002 UNHCR Guidelines do not explicitly mention harmful cultural practices such as FGM as a basis for defining a particular social group. </a:t>
            </a:r>
            <a:endParaRPr sz="1150">
              <a:solidFill>
                <a:srgbClr val="CC4125"/>
              </a:solidFill>
            </a:endParaRPr>
          </a:p>
          <a:p>
            <a:pPr indent="0" lvl="0" marL="0" rtl="0" algn="l">
              <a:lnSpc>
                <a:spcPct val="115000"/>
              </a:lnSpc>
              <a:spcBef>
                <a:spcPts val="1100"/>
              </a:spcBef>
              <a:spcAft>
                <a:spcPts val="0"/>
              </a:spcAft>
              <a:buNone/>
            </a:pPr>
            <a:r>
              <a:rPr lang="en" sz="1150">
                <a:solidFill>
                  <a:srgbClr val="CC4125"/>
                </a:solidFill>
              </a:rPr>
              <a:t>However, the interpretation has evolved to recognize such practices as constituting persecution, and thus, a basis for asylum.The Kasinga case highlights the importance of an individual's opposition to a harmful practice in defining a particular social group. While the 2002 UNHCR Guidelines may not explicitly include opposition as a defining characteristic, the courts have found it to be a critical element in certain cases.</a:t>
            </a:r>
            <a:endParaRPr sz="1150">
              <a:solidFill>
                <a:srgbClr val="CC4125"/>
              </a:solidFill>
            </a:endParaRPr>
          </a:p>
          <a:p>
            <a:pPr indent="0" lvl="0" marL="0" rtl="0" algn="l">
              <a:lnSpc>
                <a:spcPct val="115000"/>
              </a:lnSpc>
              <a:spcBef>
                <a:spcPts val="1100"/>
              </a:spcBef>
              <a:spcAft>
                <a:spcPts val="0"/>
              </a:spcAft>
              <a:buNone/>
            </a:pPr>
            <a:r>
              <a:rPr lang="en" sz="1150">
                <a:solidFill>
                  <a:srgbClr val="CC4125"/>
                </a:solidFill>
              </a:rPr>
              <a:t>The broad view of what constitutes persecution, including harm arising from cultural practices that shock the conscience.</a:t>
            </a:r>
            <a:endParaRPr sz="1150">
              <a:solidFill>
                <a:srgbClr val="CC4125"/>
              </a:solidFill>
            </a:endParaRPr>
          </a:p>
          <a:p>
            <a:pPr indent="0" lvl="0" marL="0" rtl="0" algn="just">
              <a:lnSpc>
                <a:spcPct val="115000"/>
              </a:lnSpc>
              <a:spcBef>
                <a:spcPts val="0"/>
              </a:spcBef>
              <a:spcAft>
                <a:spcPts val="0"/>
              </a:spcAft>
              <a:buNone/>
            </a:pPr>
            <a:r>
              <a:rPr lang="en" sz="1150">
                <a:solidFill>
                  <a:srgbClr val="A61C00"/>
                </a:solidFill>
              </a:rPr>
              <a:t>Both recognize that gender-based persecution can constitute a basis for asylum. This includes persecution arising from harmful cultural practices that disproportionately affect women.Both emphasize the importance of objective evidence in supporting an asylum claim, including credible testimony and supporting documentary evidence.Both recognize that the grant of asylum is discretionary, even if an applicant meets the legal criteria for eligibility.</a:t>
            </a:r>
            <a:endParaRPr b="1" sz="1150">
              <a:solidFill>
                <a:srgbClr val="A61C00"/>
              </a:solidFill>
            </a:endParaRPr>
          </a:p>
          <a:p>
            <a:pPr indent="0" lvl="0" marL="0" rtl="0" algn="just">
              <a:lnSpc>
                <a:spcPct val="115000"/>
              </a:lnSpc>
              <a:spcBef>
                <a:spcPts val="0"/>
              </a:spcBef>
              <a:spcAft>
                <a:spcPts val="0"/>
              </a:spcAft>
              <a:buClr>
                <a:schemeClr val="dk1"/>
              </a:buClr>
              <a:buSzPts val="1100"/>
              <a:buFont typeface="Arial"/>
              <a:buNone/>
            </a:pPr>
            <a:r>
              <a:rPr lang="en" sz="1150">
                <a:solidFill>
                  <a:srgbClr val="05073B"/>
                </a:solidFill>
              </a:rPr>
              <a:t>In conclusion, the interpretation of 'particular social group' aligns with the overall framework of the 2002 UNHCR Guidelines but also reflects jurisdiction's unique experiences and evolving legal landscape. The Kasinga case exemplifies our commitment to protecting individuals from persecution, including those facing harm arising from harmful cultural practices.</a:t>
            </a:r>
            <a:endParaRPr sz="1150">
              <a:solidFill>
                <a:srgbClr val="05073B"/>
              </a:solidFill>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0adae7373b_4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0adae7373b_4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Matter of KASINGA, 21 I&amp;N Dec. 257 (BIA 1996)</a:t>
            </a:r>
            <a:endParaRPr/>
          </a:p>
        </p:txBody>
      </p:sp>
      <p:sp>
        <p:nvSpPr>
          <p:cNvPr id="60" name="Google Shape;60;p13"/>
          <p:cNvSpPr txBox="1"/>
          <p:nvPr>
            <p:ph idx="1" type="subTitle"/>
          </p:nvPr>
        </p:nvSpPr>
        <p:spPr>
          <a:xfrm>
            <a:off x="671250" y="3508875"/>
            <a:ext cx="7801500" cy="721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By: Mihoko Inoue, Michelle Lazaran, Thenyan Althenyan, Zhiyu Ll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Main Facts</a:t>
            </a:r>
            <a:endParaRPr/>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Fauziya Kasinga is a woman from Togo, belonged to the Tchamba-Kunsuntu tribe, where female genital mutilation (FGM) was a customary practice.</a:t>
            </a:r>
            <a:endParaRPr/>
          </a:p>
          <a:p>
            <a:pPr indent="-342900" lvl="0" marL="457200" rtl="0" algn="l">
              <a:spcBef>
                <a:spcPts val="0"/>
              </a:spcBef>
              <a:spcAft>
                <a:spcPts val="0"/>
              </a:spcAft>
              <a:buSzPts val="1800"/>
              <a:buChar char="●"/>
            </a:pPr>
            <a:r>
              <a:rPr lang="en"/>
              <a:t>Kasinga fled Togo to avoid undergoing (FGM) after her family arranged for her marriage to a much older man who demanded that she undergo the procedure.</a:t>
            </a:r>
            <a:endParaRPr/>
          </a:p>
          <a:p>
            <a:pPr indent="-342900" lvl="0" marL="457200" rtl="0" algn="l">
              <a:spcBef>
                <a:spcPts val="0"/>
              </a:spcBef>
              <a:spcAft>
                <a:spcPts val="0"/>
              </a:spcAft>
              <a:buSzPts val="1800"/>
              <a:buChar char="●"/>
            </a:pPr>
            <a:r>
              <a:rPr lang="en"/>
              <a:t>Kasinga sought asylum in the U.S., arguing that she feared persecution in the form of (FGM).</a:t>
            </a:r>
            <a:endParaRPr/>
          </a:p>
          <a:p>
            <a:pPr indent="-342900" lvl="0" marL="457200" rtl="0" algn="l">
              <a:spcBef>
                <a:spcPts val="0"/>
              </a:spcBef>
              <a:spcAft>
                <a:spcPts val="0"/>
              </a:spcAft>
              <a:buSzPts val="1800"/>
              <a:buChar char="●"/>
            </a:pPr>
            <a:r>
              <a:rPr lang="en"/>
              <a:t>The immigration judge initially refused Fauziya Kasinga's request for asylum because the judge did not consider (FGM) a legitimate form of persecution under U.S. asylum law at the time.</a:t>
            </a:r>
            <a:endParaRPr/>
          </a:p>
          <a:p>
            <a:pPr indent="-342900" lvl="0" marL="457200" rtl="0" algn="l">
              <a:spcBef>
                <a:spcPts val="0"/>
              </a:spcBef>
              <a:spcAft>
                <a:spcPts val="0"/>
              </a:spcAft>
              <a:buSzPts val="1800"/>
              <a:buChar char="●"/>
            </a:pPr>
            <a:r>
              <a:rPr lang="en"/>
              <a:t>Kasinga’s legal team appealed the case to the Board of Immigration Appeals (BIA), and in 1996, the (BIA) overturned the immigration judge's decision and granted asylum to Kasinga.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Court’s Reasoning</a:t>
            </a:r>
            <a:endParaRPr/>
          </a:p>
        </p:txBody>
      </p:sp>
      <p:sp>
        <p:nvSpPr>
          <p:cNvPr id="72" name="Google Shape;72;p15"/>
          <p:cNvSpPr txBox="1"/>
          <p:nvPr>
            <p:ph idx="1" type="body"/>
          </p:nvPr>
        </p:nvSpPr>
        <p:spPr>
          <a:xfrm>
            <a:off x="311700" y="1152475"/>
            <a:ext cx="8520600" cy="3779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Clr>
                <a:schemeClr val="lt2"/>
              </a:buClr>
              <a:buSzPts val="1800"/>
              <a:buChar char="●"/>
            </a:pPr>
            <a:r>
              <a:rPr lang="en">
                <a:solidFill>
                  <a:schemeClr val="lt2"/>
                </a:solidFill>
              </a:rPr>
              <a:t>Immigration and Nationality Act (INA) 101(a)(42)(A)</a:t>
            </a:r>
            <a:endParaRPr>
              <a:solidFill>
                <a:schemeClr val="lt2"/>
              </a:solidFill>
            </a:endParaRPr>
          </a:p>
          <a:p>
            <a:pPr indent="-336550" lvl="1" marL="914400" rtl="0" algn="l">
              <a:lnSpc>
                <a:spcPct val="150000"/>
              </a:lnSpc>
              <a:spcBef>
                <a:spcPts val="0"/>
              </a:spcBef>
              <a:spcAft>
                <a:spcPts val="0"/>
              </a:spcAft>
              <a:buClr>
                <a:schemeClr val="lt2"/>
              </a:buClr>
              <a:buSzPts val="1700"/>
              <a:buChar char="○"/>
            </a:pPr>
            <a:r>
              <a:rPr lang="en" sz="1700">
                <a:solidFill>
                  <a:schemeClr val="lt2"/>
                </a:solidFill>
              </a:rPr>
              <a:t>Met Burden of Well-Founded Fear of Persecution </a:t>
            </a:r>
            <a:endParaRPr sz="1700">
              <a:solidFill>
                <a:schemeClr val="lt2"/>
              </a:solidFill>
            </a:endParaRPr>
          </a:p>
          <a:p>
            <a:pPr indent="-336550" lvl="1" marL="914400" rtl="0" algn="l">
              <a:lnSpc>
                <a:spcPct val="150000"/>
              </a:lnSpc>
              <a:spcBef>
                <a:spcPts val="0"/>
              </a:spcBef>
              <a:spcAft>
                <a:spcPts val="0"/>
              </a:spcAft>
              <a:buClr>
                <a:schemeClr val="lt2"/>
              </a:buClr>
              <a:buSzPts val="1700"/>
              <a:buChar char="○"/>
            </a:pPr>
            <a:r>
              <a:rPr lang="en" sz="1700">
                <a:solidFill>
                  <a:schemeClr val="lt2"/>
                </a:solidFill>
              </a:rPr>
              <a:t>Focuses on the nexus requirement </a:t>
            </a:r>
            <a:endParaRPr sz="1700">
              <a:solidFill>
                <a:schemeClr val="lt2"/>
              </a:solidFill>
            </a:endParaRPr>
          </a:p>
          <a:p>
            <a:pPr indent="-336550" lvl="2" marL="1371600" rtl="0" algn="l">
              <a:lnSpc>
                <a:spcPct val="150000"/>
              </a:lnSpc>
              <a:spcBef>
                <a:spcPts val="0"/>
              </a:spcBef>
              <a:spcAft>
                <a:spcPts val="0"/>
              </a:spcAft>
              <a:buClr>
                <a:schemeClr val="lt2"/>
              </a:buClr>
              <a:buSzPts val="1700"/>
              <a:buChar char="■"/>
            </a:pPr>
            <a:r>
              <a:rPr lang="en" sz="1700">
                <a:solidFill>
                  <a:schemeClr val="lt2"/>
                </a:solidFill>
              </a:rPr>
              <a:t>Particular Social Group: </a:t>
            </a:r>
            <a:endParaRPr sz="1700">
              <a:solidFill>
                <a:schemeClr val="lt2"/>
              </a:solidFill>
            </a:endParaRPr>
          </a:p>
          <a:p>
            <a:pPr indent="-336550" lvl="3" marL="1828800" rtl="0" algn="l">
              <a:lnSpc>
                <a:spcPct val="150000"/>
              </a:lnSpc>
              <a:spcBef>
                <a:spcPts val="0"/>
              </a:spcBef>
              <a:spcAft>
                <a:spcPts val="0"/>
              </a:spcAft>
              <a:buClr>
                <a:schemeClr val="lt2"/>
              </a:buClr>
              <a:buSzPts val="1700"/>
              <a:buChar char="●"/>
            </a:pPr>
            <a:r>
              <a:rPr lang="en" sz="1700">
                <a:solidFill>
                  <a:schemeClr val="lt2"/>
                </a:solidFill>
              </a:rPr>
              <a:t>Common Immutable Trait </a:t>
            </a:r>
            <a:endParaRPr sz="1700">
              <a:solidFill>
                <a:schemeClr val="lt2"/>
              </a:solidFill>
            </a:endParaRPr>
          </a:p>
          <a:p>
            <a:pPr indent="-336550" lvl="3" marL="1828800" rtl="0" algn="l">
              <a:lnSpc>
                <a:spcPct val="150000"/>
              </a:lnSpc>
              <a:spcBef>
                <a:spcPts val="0"/>
              </a:spcBef>
              <a:spcAft>
                <a:spcPts val="0"/>
              </a:spcAft>
              <a:buClr>
                <a:schemeClr val="lt2"/>
              </a:buClr>
              <a:buSzPts val="1700"/>
              <a:buChar char="●"/>
            </a:pPr>
            <a:r>
              <a:rPr lang="en" sz="1700">
                <a:solidFill>
                  <a:schemeClr val="lt2"/>
                </a:solidFill>
              </a:rPr>
              <a:t>Particularity </a:t>
            </a:r>
            <a:endParaRPr sz="1700">
              <a:solidFill>
                <a:schemeClr val="lt2"/>
              </a:solidFill>
            </a:endParaRPr>
          </a:p>
          <a:p>
            <a:pPr indent="-336550" lvl="3" marL="1828800" rtl="0" algn="l">
              <a:lnSpc>
                <a:spcPct val="150000"/>
              </a:lnSpc>
              <a:spcBef>
                <a:spcPts val="0"/>
              </a:spcBef>
              <a:spcAft>
                <a:spcPts val="0"/>
              </a:spcAft>
              <a:buClr>
                <a:schemeClr val="lt2"/>
              </a:buClr>
              <a:buSzPts val="1700"/>
              <a:buChar char="●"/>
            </a:pPr>
            <a:r>
              <a:rPr lang="en" sz="1700">
                <a:solidFill>
                  <a:schemeClr val="lt2"/>
                </a:solidFill>
              </a:rPr>
              <a:t>Recognized by Society as a Social Group </a:t>
            </a:r>
            <a:endParaRPr sz="1700">
              <a:solidFill>
                <a:schemeClr val="lt2"/>
              </a:solidFill>
            </a:endParaRPr>
          </a:p>
          <a:p>
            <a:pPr indent="-342900" lvl="0" marL="457200" rtl="0" algn="l">
              <a:spcBef>
                <a:spcPts val="0"/>
              </a:spcBef>
              <a:spcAft>
                <a:spcPts val="0"/>
              </a:spcAft>
              <a:buClr>
                <a:schemeClr val="lt2"/>
              </a:buClr>
              <a:buSzPts val="1800"/>
              <a:buChar char="●"/>
            </a:pPr>
            <a:r>
              <a:rPr lang="en">
                <a:solidFill>
                  <a:schemeClr val="lt2"/>
                </a:solidFill>
              </a:rPr>
              <a:t> Particular Social Group: </a:t>
            </a:r>
            <a:r>
              <a:rPr lang="en">
                <a:solidFill>
                  <a:schemeClr val="lt2"/>
                </a:solidFill>
              </a:rPr>
              <a:t>young women of Tchamba-Kunsuntu Tribe who have not had FGM, as practiced by that tribe, and who oppose the practice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Consequences </a:t>
            </a:r>
            <a:endParaRPr/>
          </a:p>
        </p:txBody>
      </p:sp>
      <p:sp>
        <p:nvSpPr>
          <p:cNvPr id="78" name="Google Shape;78;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court</a:t>
            </a:r>
            <a:r>
              <a:rPr lang="en"/>
              <a:t> </a:t>
            </a:r>
            <a:r>
              <a:rPr b="1" lang="en"/>
              <a:t>sustained</a:t>
            </a:r>
            <a:r>
              <a:rPr lang="en"/>
              <a:t> the applicant’s appeal and ordered her admitted to the United States as an asylee.</a:t>
            </a:r>
            <a:endParaRPr/>
          </a:p>
          <a:p>
            <a:pPr indent="-336550" lvl="1" marL="914400" rtl="0" algn="l">
              <a:spcBef>
                <a:spcPts val="1200"/>
              </a:spcBef>
              <a:spcAft>
                <a:spcPts val="0"/>
              </a:spcAft>
              <a:buClr>
                <a:schemeClr val="lt2"/>
              </a:buClr>
              <a:buSzPts val="1700"/>
              <a:buChar char="○"/>
            </a:pPr>
            <a:r>
              <a:rPr lang="en" sz="1800"/>
              <a:t>The applicant has a well-founded fear of persecution in the form of FGM if returned to Togo.</a:t>
            </a:r>
            <a:endParaRPr sz="1800"/>
          </a:p>
          <a:p>
            <a:pPr indent="-336550" lvl="1" marL="914400" rtl="0" algn="l">
              <a:lnSpc>
                <a:spcPct val="150000"/>
              </a:lnSpc>
              <a:spcBef>
                <a:spcPts val="0"/>
              </a:spcBef>
              <a:spcAft>
                <a:spcPts val="0"/>
              </a:spcAft>
              <a:buClr>
                <a:schemeClr val="lt2"/>
              </a:buClr>
              <a:buSzPts val="1700"/>
              <a:buChar char="○"/>
            </a:pPr>
            <a:r>
              <a:rPr lang="en" sz="1700">
                <a:solidFill>
                  <a:schemeClr val="lt2"/>
                </a:solidFill>
              </a:rPr>
              <a:t>The persecution is on account of her membership in a particular social group (young women of the Tchamba-Kunsuntu Tribe who have not had FGM, as practiced by that tribe, and who oppose the practice). </a:t>
            </a:r>
            <a:endParaRPr sz="1700">
              <a:solidFill>
                <a:schemeClr val="lt2"/>
              </a:solidFill>
            </a:endParaRPr>
          </a:p>
          <a:p>
            <a:pPr indent="-336550" lvl="1" marL="914400" rtl="0" algn="l">
              <a:lnSpc>
                <a:spcPct val="150000"/>
              </a:lnSpc>
              <a:spcBef>
                <a:spcPts val="0"/>
              </a:spcBef>
              <a:spcAft>
                <a:spcPts val="0"/>
              </a:spcAft>
              <a:buClr>
                <a:schemeClr val="lt2"/>
              </a:buClr>
              <a:buSzPts val="1700"/>
              <a:buChar char="○"/>
            </a:pPr>
            <a:r>
              <a:rPr lang="en" sz="1700">
                <a:solidFill>
                  <a:schemeClr val="lt2"/>
                </a:solidFill>
              </a:rPr>
              <a:t>.Her fear of persecution is country-wide.</a:t>
            </a:r>
            <a:endParaRPr sz="1700">
              <a:solidFill>
                <a:schemeClr val="lt2"/>
              </a:solidFill>
            </a:endParaRPr>
          </a:p>
          <a:p>
            <a:pPr indent="-336550" lvl="1" marL="914400" rtl="0" algn="l">
              <a:lnSpc>
                <a:spcPct val="150000"/>
              </a:lnSpc>
              <a:spcBef>
                <a:spcPts val="0"/>
              </a:spcBef>
              <a:spcAft>
                <a:spcPts val="0"/>
              </a:spcAft>
              <a:buClr>
                <a:schemeClr val="lt2"/>
              </a:buClr>
              <a:buSzPts val="1700"/>
              <a:buChar char="○"/>
            </a:pPr>
            <a:r>
              <a:rPr lang="en" sz="1700">
                <a:solidFill>
                  <a:schemeClr val="lt2"/>
                </a:solidFill>
              </a:rPr>
              <a:t>The discretion should be exercised in favor of the applicant.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126875" y="1749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Broader Implications</a:t>
            </a:r>
            <a:endParaRPr/>
          </a:p>
        </p:txBody>
      </p:sp>
      <p:sp>
        <p:nvSpPr>
          <p:cNvPr id="84" name="Google Shape;84;p17"/>
          <p:cNvSpPr txBox="1"/>
          <p:nvPr>
            <p:ph idx="1" type="body"/>
          </p:nvPr>
        </p:nvSpPr>
        <p:spPr>
          <a:xfrm>
            <a:off x="311700" y="747625"/>
            <a:ext cx="8520600" cy="42708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sz="1350">
                <a:solidFill>
                  <a:schemeClr val="lt2"/>
                </a:solidFill>
              </a:rPr>
              <a:t>UNHCR (2002)</a:t>
            </a:r>
            <a:endParaRPr b="1" sz="1350">
              <a:solidFill>
                <a:schemeClr val="lt2"/>
              </a:solidFill>
            </a:endParaRPr>
          </a:p>
          <a:p>
            <a:pPr indent="0" lvl="0" marL="0" rtl="0" algn="l">
              <a:spcBef>
                <a:spcPts val="0"/>
              </a:spcBef>
              <a:spcAft>
                <a:spcPts val="0"/>
              </a:spcAft>
              <a:buNone/>
            </a:pPr>
            <a:r>
              <a:rPr lang="en" sz="1350">
                <a:solidFill>
                  <a:schemeClr val="lt2"/>
                </a:solidFill>
              </a:rPr>
              <a:t>A group of individuals who share common characteristics (not based on persecution risk) or are socially recognized as a group, with characteristics that are usually inherent, irreversible, or of vital importance to an individual's identity, conscience, or exercise of human rights.</a:t>
            </a:r>
            <a:endParaRPr sz="1350">
              <a:solidFill>
                <a:schemeClr val="lt2"/>
              </a:solidFill>
            </a:endParaRPr>
          </a:p>
          <a:p>
            <a:pPr indent="0" lvl="0" marL="0" rtl="0" algn="l">
              <a:spcBef>
                <a:spcPts val="1200"/>
              </a:spcBef>
              <a:spcAft>
                <a:spcPts val="0"/>
              </a:spcAft>
              <a:buNone/>
            </a:pPr>
            <a:r>
              <a:rPr b="1" lang="en" sz="1350">
                <a:solidFill>
                  <a:schemeClr val="lt2"/>
                </a:solidFill>
              </a:rPr>
              <a:t>In this case</a:t>
            </a:r>
            <a:endParaRPr b="1" sz="1350">
              <a:solidFill>
                <a:schemeClr val="lt2"/>
              </a:solidFill>
            </a:endParaRPr>
          </a:p>
          <a:p>
            <a:pPr indent="0" lvl="0" marL="0" rtl="0" algn="l">
              <a:spcBef>
                <a:spcPts val="0"/>
              </a:spcBef>
              <a:spcAft>
                <a:spcPts val="0"/>
              </a:spcAft>
              <a:buNone/>
            </a:pPr>
            <a:r>
              <a:rPr lang="en" sz="1350">
                <a:solidFill>
                  <a:schemeClr val="lt2"/>
                </a:solidFill>
              </a:rPr>
              <a:t>The concept has been interpreted broadly to include groups defined by shared, immutable characteristics that are fundamental to individuals' identities.</a:t>
            </a:r>
            <a:endParaRPr sz="1350">
              <a:solidFill>
                <a:schemeClr val="lt2"/>
              </a:solidFill>
            </a:endParaRPr>
          </a:p>
          <a:p>
            <a:pPr indent="0" lvl="0" marL="0" rtl="0" algn="just">
              <a:spcBef>
                <a:spcPts val="1200"/>
              </a:spcBef>
              <a:spcAft>
                <a:spcPts val="0"/>
              </a:spcAft>
              <a:buNone/>
            </a:pPr>
            <a:r>
              <a:rPr b="1" lang="en" sz="1350">
                <a:solidFill>
                  <a:schemeClr val="lt2"/>
                </a:solidFill>
              </a:rPr>
              <a:t>Similarities</a:t>
            </a:r>
            <a:endParaRPr b="1" sz="1350">
              <a:solidFill>
                <a:schemeClr val="lt2"/>
              </a:solidFill>
            </a:endParaRPr>
          </a:p>
          <a:p>
            <a:pPr indent="-314325" lvl="0" marL="457200" rtl="0" algn="just">
              <a:spcBef>
                <a:spcPts val="0"/>
              </a:spcBef>
              <a:spcAft>
                <a:spcPts val="0"/>
              </a:spcAft>
              <a:buClr>
                <a:schemeClr val="lt2"/>
              </a:buClr>
              <a:buSzPts val="1350"/>
              <a:buChar char="●"/>
            </a:pPr>
            <a:r>
              <a:rPr lang="en" sz="1350">
                <a:solidFill>
                  <a:schemeClr val="lt2"/>
                </a:solidFill>
              </a:rPr>
              <a:t>Recognition of Gender-Based Persecution</a:t>
            </a:r>
            <a:endParaRPr sz="1350">
              <a:solidFill>
                <a:schemeClr val="lt2"/>
              </a:solidFill>
            </a:endParaRPr>
          </a:p>
          <a:p>
            <a:pPr indent="-314325" lvl="0" marL="457200" rtl="0" algn="just">
              <a:spcBef>
                <a:spcPts val="0"/>
              </a:spcBef>
              <a:spcAft>
                <a:spcPts val="0"/>
              </a:spcAft>
              <a:buClr>
                <a:schemeClr val="lt2"/>
              </a:buClr>
              <a:buSzPts val="1350"/>
              <a:buChar char="●"/>
            </a:pPr>
            <a:r>
              <a:rPr lang="en" sz="1350">
                <a:solidFill>
                  <a:schemeClr val="lt2"/>
                </a:solidFill>
              </a:rPr>
              <a:t>Importance of Objective Evidence</a:t>
            </a:r>
            <a:endParaRPr sz="1350">
              <a:solidFill>
                <a:schemeClr val="lt2"/>
              </a:solidFill>
            </a:endParaRPr>
          </a:p>
          <a:p>
            <a:pPr indent="-314325" lvl="0" marL="457200" rtl="0" algn="just">
              <a:spcBef>
                <a:spcPts val="0"/>
              </a:spcBef>
              <a:spcAft>
                <a:spcPts val="0"/>
              </a:spcAft>
              <a:buClr>
                <a:schemeClr val="lt2"/>
              </a:buClr>
              <a:buSzPts val="1350"/>
              <a:buChar char="●"/>
            </a:pPr>
            <a:r>
              <a:rPr lang="en" sz="1350">
                <a:solidFill>
                  <a:schemeClr val="lt2"/>
                </a:solidFill>
              </a:rPr>
              <a:t>Discretionary Nature of Asylum Grants</a:t>
            </a:r>
            <a:endParaRPr sz="1350">
              <a:solidFill>
                <a:schemeClr val="lt2"/>
              </a:solidFill>
            </a:endParaRPr>
          </a:p>
          <a:p>
            <a:pPr indent="0" lvl="0" marL="0" rtl="0" algn="just">
              <a:spcBef>
                <a:spcPts val="0"/>
              </a:spcBef>
              <a:spcAft>
                <a:spcPts val="0"/>
              </a:spcAft>
              <a:buNone/>
            </a:pPr>
            <a:r>
              <a:t/>
            </a:r>
            <a:endParaRPr sz="1350">
              <a:solidFill>
                <a:schemeClr val="lt2"/>
              </a:solidFill>
            </a:endParaRPr>
          </a:p>
          <a:p>
            <a:pPr indent="0" lvl="0" marL="0" rtl="0" algn="just">
              <a:spcBef>
                <a:spcPts val="0"/>
              </a:spcBef>
              <a:spcAft>
                <a:spcPts val="0"/>
              </a:spcAft>
              <a:buNone/>
            </a:pPr>
            <a:r>
              <a:rPr b="1" lang="en" sz="1350">
                <a:solidFill>
                  <a:schemeClr val="lt2"/>
                </a:solidFill>
              </a:rPr>
              <a:t>Differences</a:t>
            </a:r>
            <a:endParaRPr b="1" sz="1350">
              <a:solidFill>
                <a:schemeClr val="lt2"/>
              </a:solidFill>
            </a:endParaRPr>
          </a:p>
          <a:p>
            <a:pPr indent="-314325" lvl="0" marL="457200" rtl="0" algn="just">
              <a:spcBef>
                <a:spcPts val="0"/>
              </a:spcBef>
              <a:spcAft>
                <a:spcPts val="0"/>
              </a:spcAft>
              <a:buClr>
                <a:schemeClr val="lt2"/>
              </a:buClr>
              <a:buSzPts val="1350"/>
              <a:buChar char="●"/>
            </a:pPr>
            <a:r>
              <a:rPr lang="en" sz="1350">
                <a:solidFill>
                  <a:schemeClr val="lt2"/>
                </a:solidFill>
              </a:rPr>
              <a:t>Recognition of Harmful Cultural Practices</a:t>
            </a:r>
            <a:endParaRPr sz="1350">
              <a:solidFill>
                <a:schemeClr val="lt2"/>
              </a:solidFill>
            </a:endParaRPr>
          </a:p>
          <a:p>
            <a:pPr indent="-314325" lvl="0" marL="457200" rtl="0" algn="just">
              <a:spcBef>
                <a:spcPts val="0"/>
              </a:spcBef>
              <a:spcAft>
                <a:spcPts val="0"/>
              </a:spcAft>
              <a:buClr>
                <a:schemeClr val="lt2"/>
              </a:buClr>
              <a:buSzPts val="1350"/>
              <a:buChar char="●"/>
            </a:pPr>
            <a:r>
              <a:rPr lang="en" sz="1350">
                <a:solidFill>
                  <a:schemeClr val="lt2"/>
                </a:solidFill>
              </a:rPr>
              <a:t>Focus on Individual's Opposition</a:t>
            </a:r>
            <a:endParaRPr sz="1350">
              <a:solidFill>
                <a:schemeClr val="lt2"/>
              </a:solidFill>
            </a:endParaRPr>
          </a:p>
          <a:p>
            <a:pPr indent="-314325" lvl="0" marL="457200" rtl="0" algn="just">
              <a:spcBef>
                <a:spcPts val="0"/>
              </a:spcBef>
              <a:spcAft>
                <a:spcPts val="0"/>
              </a:spcAft>
              <a:buClr>
                <a:schemeClr val="lt2"/>
              </a:buClr>
              <a:buSzPts val="1350"/>
              <a:buChar char="●"/>
            </a:pPr>
            <a:r>
              <a:rPr lang="en" sz="1350">
                <a:solidFill>
                  <a:schemeClr val="lt2"/>
                </a:solidFill>
              </a:rPr>
              <a:t>Broad Definition of Persecution</a:t>
            </a:r>
            <a:endParaRPr sz="1350">
              <a:solidFill>
                <a:schemeClr val="lt2"/>
              </a:solidFill>
            </a:endParaRPr>
          </a:p>
          <a:p>
            <a:pPr indent="0" lvl="0" marL="0" rtl="0" algn="l">
              <a:spcBef>
                <a:spcPts val="0"/>
              </a:spcBef>
              <a:spcAft>
                <a:spcPts val="1200"/>
              </a:spcAft>
              <a:buNone/>
            </a:pPr>
            <a:r>
              <a:t/>
            </a:r>
            <a:endParaRPr sz="1150">
              <a:solidFill>
                <a:srgbClr val="05073B"/>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1895100"/>
            <a:ext cx="8520600" cy="134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990"/>
              <a:buNone/>
            </a:pPr>
            <a:r>
              <a:rPr lang="en" sz="4400"/>
              <a:t>Thank you for listening!</a:t>
            </a:r>
            <a:endParaRPr sz="4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