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7"/>
  </p:notesMasterIdLst>
  <p:sldIdLst>
    <p:sldId id="304" r:id="rId5"/>
    <p:sldId id="314" r:id="rId6"/>
    <p:sldId id="308" r:id="rId7"/>
    <p:sldId id="288" r:id="rId8"/>
    <p:sldId id="299" r:id="rId9"/>
    <p:sldId id="310" r:id="rId10"/>
    <p:sldId id="258" r:id="rId11"/>
    <p:sldId id="315" r:id="rId12"/>
    <p:sldId id="316" r:id="rId13"/>
    <p:sldId id="317" r:id="rId14"/>
    <p:sldId id="318" r:id="rId15"/>
    <p:sldId id="321" r:id="rId16"/>
    <p:sldId id="322" r:id="rId17"/>
    <p:sldId id="323" r:id="rId18"/>
    <p:sldId id="324" r:id="rId19"/>
    <p:sldId id="325" r:id="rId20"/>
    <p:sldId id="326" r:id="rId21"/>
    <p:sldId id="327" r:id="rId22"/>
    <p:sldId id="331" r:id="rId23"/>
    <p:sldId id="328" r:id="rId24"/>
    <p:sldId id="329" r:id="rId25"/>
    <p:sldId id="330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14" autoAdjust="0"/>
    <p:restoredTop sz="93750" autoAdjust="0"/>
  </p:normalViewPr>
  <p:slideViewPr>
    <p:cSldViewPr snapToGrid="0">
      <p:cViewPr varScale="1">
        <p:scale>
          <a:sx n="69" d="100"/>
          <a:sy n="69" d="100"/>
        </p:scale>
        <p:origin x="564" y="44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microsoft.com/office/2018/10/relationships/authors" Target="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commentAuthors" Target="comment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3/27/2023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87559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/>
              <a:t>S PERERA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05/02/2023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/>
              <a:t>S PERERA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05/02/2023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/>
              <a:t>S PERERA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05/02/2023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/>
              <a:t>S PERERA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/>
              <a:t>S PERERA</a:t>
            </a:r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05/02/2023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.png"/><Relationship Id="rId5" Type="http://schemas.openxmlformats.org/officeDocument/2006/relationships/image" Target="../media/image4.sv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r>
              <a:rPr lang="en-US" dirty="0"/>
              <a:t>Writing a legal essay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DR S PERERA</a:t>
            </a:r>
          </a:p>
          <a:p>
            <a:r>
              <a:rPr lang="en-US" dirty="0"/>
              <a:t>SCHOOL OF LAW, QMUL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GB" b="1" dirty="0" smtClean="0"/>
              <a:t>TOPIC</a:t>
            </a:r>
            <a:endParaRPr lang="en-GB" b="1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GB" b="1" dirty="0" smtClean="0"/>
              <a:t>ELEMENTS</a:t>
            </a:r>
          </a:p>
          <a:p>
            <a:r>
              <a:rPr lang="en-GB" b="1" dirty="0" smtClean="0"/>
              <a:t>BUILDING BLOCKS</a:t>
            </a:r>
            <a:endParaRPr lang="en-GB" b="1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GB" b="1" dirty="0" smtClean="0"/>
              <a:t>CONNECTIONS</a:t>
            </a:r>
            <a:r>
              <a:rPr lang="en-GB" dirty="0" smtClean="0"/>
              <a:t> </a:t>
            </a:r>
            <a:endParaRPr lang="en-GB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smtClean="0"/>
              <a:t>Derivative Actions</a:t>
            </a:r>
          </a:p>
          <a:p>
            <a:r>
              <a:rPr lang="en-GB" dirty="0" smtClean="0"/>
              <a:t>Implementation</a:t>
            </a:r>
            <a:endParaRPr lang="en-GB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CRAFTING YOUR TITLE</a:t>
            </a:r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4731630" y="3574472"/>
            <a:ext cx="2743200" cy="1280991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Jurisdictions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Statute /Cases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Practice-data </a:t>
            </a:r>
            <a:endParaRPr lang="en-GB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endParaRPr lang="en-GB" dirty="0" smtClean="0"/>
          </a:p>
          <a:p>
            <a:r>
              <a:rPr lang="en-GB" dirty="0" smtClean="0"/>
              <a:t>Why is implementation different?</a:t>
            </a: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 PERERA</a:t>
            </a:r>
            <a:endParaRPr lang="en-US" dirty="0"/>
          </a:p>
        </p:txBody>
      </p:sp>
      <p:sp>
        <p:nvSpPr>
          <p:cNvPr id="11" name="Date Placeholder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05/02/2023</a:t>
            </a:r>
            <a:endParaRPr lang="en-US" dirty="0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871200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dirty="0" smtClean="0"/>
              <a:t>RESEARCH</a:t>
            </a:r>
            <a:endParaRPr lang="en-GB" dirty="0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dirty="0" smtClean="0"/>
              <a:t>Dr S Perera QMUL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4294967295"/>
          </p:nvPr>
        </p:nvSpPr>
        <p:spPr>
          <a:xfrm>
            <a:off x="0" y="6356350"/>
            <a:ext cx="2743200" cy="365125"/>
          </a:xfrm>
        </p:spPr>
        <p:txBody>
          <a:bodyPr/>
          <a:lstStyle/>
          <a:p>
            <a:r>
              <a:rPr lang="en-US" smtClean="0"/>
              <a:t>05/02/2023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r>
              <a:rPr lang="en-US" smtClean="0"/>
              <a:t>S PERERA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423556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Accurate &amp; relevant 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05/02/2023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 PERERA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12</a:t>
            </a:fld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3168812"/>
          </a:xfrm>
        </p:spPr>
        <p:txBody>
          <a:bodyPr>
            <a:normAutofit/>
          </a:bodyPr>
          <a:lstStyle/>
          <a:p>
            <a:r>
              <a:rPr lang="en-GB" dirty="0" smtClean="0"/>
              <a:t>Accurate: How do you ensure that you are accurate and relevant in citing the law?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Sources: are they recent?  Are they reputed?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Online sources: be discerning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Try to find original source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Cross-check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Do not plagiarize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447238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198" y="1154511"/>
            <a:ext cx="6587837" cy="1025271"/>
          </a:xfrm>
        </p:spPr>
        <p:txBody>
          <a:bodyPr/>
          <a:lstStyle/>
          <a:p>
            <a:r>
              <a:rPr lang="en-GB" dirty="0" smtClean="0"/>
              <a:t>Where do you start?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05/02/2023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 PERERA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13</a:t>
            </a:fld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3"/>
          </p:nvPr>
        </p:nvSpPr>
        <p:spPr>
          <a:xfrm>
            <a:off x="838199" y="2480075"/>
            <a:ext cx="4555837" cy="3660342"/>
          </a:xfrm>
        </p:spPr>
        <p:txBody>
          <a:bodyPr>
            <a:normAutofit fontScale="92500"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A textbook is a good place but if you have some knowledge start with a relevant journal article;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 smtClean="0"/>
              <a:t>A secondary source is a good place to start and should lead you on to other sources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Read around the topic area-use online sources such as blogs and podcasts, SSRN;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Identify relevant statutes and key cases;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 smtClean="0"/>
              <a:t>A good case is often the key to narrowing a topic;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 smtClean="0"/>
              <a:t>Confirm that your authority is still good law (using Westlaw/Lexis)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GB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8829292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THE RESEARCH TRAIL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05/02/2023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 PERERA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14</a:t>
            </a:fld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Document all sources reviewed, including all sections and page numbers, regardless of whether you located relevant materials in </a:t>
            </a:r>
            <a:r>
              <a:rPr lang="en-GB" dirty="0" smtClean="0"/>
              <a:t>them;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Try to cite them correctly-as you write-so start using OSCOLA.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Know when to STOP… not a pot of gold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6894737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dirty="0" smtClean="0"/>
              <a:t>Plan</a:t>
            </a:r>
            <a:endParaRPr lang="en-GB" dirty="0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dirty="0" smtClean="0"/>
              <a:t>Dr S Perera QMUL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4294967295"/>
          </p:nvPr>
        </p:nvSpPr>
        <p:spPr>
          <a:xfrm>
            <a:off x="0" y="6356350"/>
            <a:ext cx="2743200" cy="365125"/>
          </a:xfrm>
        </p:spPr>
        <p:txBody>
          <a:bodyPr/>
          <a:lstStyle/>
          <a:p>
            <a:r>
              <a:rPr lang="en-US" smtClean="0"/>
              <a:t>05/02/2023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r>
              <a:rPr lang="en-US" smtClean="0"/>
              <a:t>S PERERA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423550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Basics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05/02/2023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 PERERA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16</a:t>
            </a:fld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3"/>
          </p:nvPr>
        </p:nvSpPr>
        <p:spPr/>
        <p:txBody>
          <a:bodyPr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800" dirty="0" smtClean="0"/>
              <a:t>Identify Elements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800" dirty="0" smtClean="0"/>
              <a:t>Introduction/Body/Conclusion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800" dirty="0" smtClean="0"/>
              <a:t>Support arguments-Use Law</a:t>
            </a:r>
            <a:endParaRPr lang="en-GB" sz="1800" dirty="0"/>
          </a:p>
        </p:txBody>
      </p:sp>
    </p:spTree>
    <p:extLst>
      <p:ext uri="{BB962C8B-B14F-4D97-AF65-F5344CB8AC3E}">
        <p14:creationId xmlns:p14="http://schemas.microsoft.com/office/powerpoint/2010/main" val="132866499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Clarity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05/02/2023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 PERERA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17</a:t>
            </a:fld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3"/>
          </p:nvPr>
        </p:nvSpPr>
        <p:spPr/>
        <p:txBody>
          <a:bodyPr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 smtClean="0"/>
              <a:t>Use Research Matrix or a Mind Map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 smtClean="0"/>
              <a:t>Direction and Argument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 smtClean="0"/>
              <a:t>Structure : Sub-heads</a:t>
            </a:r>
          </a:p>
        </p:txBody>
      </p:sp>
    </p:spTree>
    <p:extLst>
      <p:ext uri="{BB962C8B-B14F-4D97-AF65-F5344CB8AC3E}">
        <p14:creationId xmlns:p14="http://schemas.microsoft.com/office/powerpoint/2010/main" val="14373857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Plan time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05/02/2023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 PERERA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18</a:t>
            </a:fld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3"/>
          </p:nvPr>
        </p:nvSpPr>
        <p:spPr/>
        <p:txBody>
          <a:bodyPr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 smtClean="0"/>
              <a:t>Timeline –be realistic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 smtClean="0"/>
              <a:t>Editing time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 smtClean="0"/>
              <a:t>Start writing !</a:t>
            </a:r>
            <a:endParaRPr lang="en-GB" sz="1600" dirty="0"/>
          </a:p>
        </p:txBody>
      </p:sp>
    </p:spTree>
    <p:extLst>
      <p:ext uri="{BB962C8B-B14F-4D97-AF65-F5344CB8AC3E}">
        <p14:creationId xmlns:p14="http://schemas.microsoft.com/office/powerpoint/2010/main" val="91839273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Example 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825115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4114800" cy="1325563"/>
          </a:xfrm>
        </p:spPr>
        <p:txBody>
          <a:bodyPr>
            <a:normAutofit/>
          </a:bodyPr>
          <a:lstStyle/>
          <a:p>
            <a:r>
              <a:rPr lang="en-ZA" dirty="0"/>
              <a:t>steps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614868"/>
            <a:ext cx="4114800" cy="2606490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342900">
              <a:buAutoNum type="arabicPeriod"/>
            </a:pPr>
            <a:r>
              <a:rPr lang="en-US" sz="1600" b="1" dirty="0"/>
              <a:t>THESIS</a:t>
            </a:r>
          </a:p>
          <a:p>
            <a:pPr marL="342900" indent="-342900">
              <a:buAutoNum type="arabicPeriod"/>
            </a:pPr>
            <a:r>
              <a:rPr lang="en-US" sz="1600" b="1" dirty="0"/>
              <a:t>RESEARCH</a:t>
            </a:r>
          </a:p>
          <a:p>
            <a:pPr marL="342900" indent="-342900">
              <a:buAutoNum type="arabicPeriod"/>
            </a:pPr>
            <a:r>
              <a:rPr lang="en-US" sz="1600" b="1" dirty="0"/>
              <a:t>PLAN </a:t>
            </a:r>
          </a:p>
          <a:p>
            <a:pPr marL="342900" indent="-342900">
              <a:buAutoNum type="arabicPeriod"/>
            </a:pPr>
            <a:r>
              <a:rPr lang="en-US" sz="1600" b="1" dirty="0"/>
              <a:t>WRITE</a:t>
            </a: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05/02/2023</a:t>
            </a:r>
          </a:p>
        </p:txBody>
      </p:sp>
      <p:sp>
        <p:nvSpPr>
          <p:cNvPr id="988" name="Footer Placeholder 4">
            <a:extLst>
              <a:ext uri="{FF2B5EF4-FFF2-40B4-BE49-F238E27FC236}">
                <a16:creationId xmlns:a16="http://schemas.microsoft.com/office/drawing/2014/main" id="{913B4A80-6C83-FB4C-8D49-B81A9804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n-ZA"/>
              <a:t>S PERERA</a:t>
            </a:r>
            <a:endParaRPr lang="en-ZA" dirty="0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3200" dirty="0">
                <a:solidFill>
                  <a:srgbClr val="FF0000"/>
                </a:solidFill>
              </a:rPr>
              <a:t>Shareholder participa</a:t>
            </a:r>
            <a:r>
              <a:rPr lang="en-US" sz="3200" dirty="0"/>
              <a:t>tion as a measure to </a:t>
            </a:r>
            <a:r>
              <a:rPr lang="en-US" sz="3200" u="sng" dirty="0"/>
              <a:t>reduce</a:t>
            </a:r>
            <a:r>
              <a:rPr lang="en-US" sz="3200" dirty="0"/>
              <a:t> </a:t>
            </a:r>
            <a:r>
              <a:rPr lang="en-US" sz="3200" dirty="0">
                <a:solidFill>
                  <a:srgbClr val="FF0000"/>
                </a:solidFill>
              </a:rPr>
              <a:t>agency costs </a:t>
            </a:r>
            <a:r>
              <a:rPr lang="en-US" sz="3200" dirty="0"/>
              <a:t>in </a:t>
            </a:r>
            <a:r>
              <a:rPr lang="en-US" sz="3200" dirty="0">
                <a:solidFill>
                  <a:srgbClr val="FF0000"/>
                </a:solidFill>
              </a:rPr>
              <a:t>corporate governance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Outline</a:t>
            </a:r>
          </a:p>
          <a:p>
            <a:r>
              <a:rPr lang="en-US" b="1" dirty="0" smtClean="0"/>
              <a:t>Introduction</a:t>
            </a:r>
          </a:p>
          <a:p>
            <a:pPr lvl="1"/>
            <a:r>
              <a:rPr lang="en-US" dirty="0" smtClean="0"/>
              <a:t>Corporate governance: governing the company…</a:t>
            </a:r>
          </a:p>
          <a:p>
            <a:pPr lvl="2"/>
            <a:r>
              <a:rPr lang="en-US" dirty="0" smtClean="0"/>
              <a:t>Division between shareholders (investors) and management …</a:t>
            </a:r>
          </a:p>
          <a:p>
            <a:pPr lvl="1"/>
            <a:r>
              <a:rPr lang="en-US" dirty="0" smtClean="0"/>
              <a:t>Shareholders (</a:t>
            </a:r>
            <a:r>
              <a:rPr lang="en-US" b="1" dirty="0" smtClean="0"/>
              <a:t>participation</a:t>
            </a:r>
            <a:r>
              <a:rPr lang="en-US" dirty="0" smtClean="0"/>
              <a:t>) –vote, participation in management (directors), shareholder agreements,…</a:t>
            </a:r>
          </a:p>
          <a:p>
            <a:pPr lvl="1"/>
            <a:r>
              <a:rPr lang="en-US" dirty="0" smtClean="0"/>
              <a:t>Agency costs ( those in control / management- investors) mismanagement, opportunistic </a:t>
            </a:r>
            <a:r>
              <a:rPr lang="en-US" dirty="0" err="1" smtClean="0"/>
              <a:t>behaviour</a:t>
            </a:r>
            <a:r>
              <a:rPr lang="en-US" dirty="0" smtClean="0"/>
              <a:t>, power plays- acting in their own interest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796960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b="1" dirty="0" smtClean="0"/>
              <a:t>Body</a:t>
            </a:r>
            <a:r>
              <a:rPr lang="en-US" dirty="0" smtClean="0"/>
              <a:t>: Is shareholder participation an effective measure?</a:t>
            </a:r>
          </a:p>
          <a:p>
            <a:pPr lvl="1"/>
            <a:r>
              <a:rPr lang="en-US" dirty="0" smtClean="0"/>
              <a:t>Activism-</a:t>
            </a:r>
          </a:p>
          <a:p>
            <a:pPr lvl="2"/>
            <a:r>
              <a:rPr lang="en-US" dirty="0" smtClean="0"/>
              <a:t>Group voting-proxy </a:t>
            </a:r>
          </a:p>
          <a:p>
            <a:pPr lvl="1"/>
            <a:r>
              <a:rPr lang="en-US" dirty="0" smtClean="0"/>
              <a:t>Institutional shareholders </a:t>
            </a:r>
          </a:p>
          <a:p>
            <a:pPr lvl="1"/>
            <a:r>
              <a:rPr lang="en-US" dirty="0" smtClean="0"/>
              <a:t>Agreements </a:t>
            </a:r>
          </a:p>
          <a:p>
            <a:r>
              <a:rPr lang="en-US" dirty="0" smtClean="0"/>
              <a:t>Reducing agency costs- does it?</a:t>
            </a:r>
          </a:p>
          <a:p>
            <a:pPr lvl="1"/>
            <a:r>
              <a:rPr lang="en-US" dirty="0" smtClean="0"/>
              <a:t>Short term investors?</a:t>
            </a:r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867867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Conclusion </a:t>
            </a:r>
          </a:p>
          <a:p>
            <a:pPr lvl="1"/>
            <a:r>
              <a:rPr lang="en-US" dirty="0" smtClean="0"/>
              <a:t>Give opinion on whether shareholder participation is an effective mechanism to reduce agency cost?</a:t>
            </a:r>
          </a:p>
          <a:p>
            <a:pPr lvl="2"/>
            <a:r>
              <a:rPr lang="en-US" dirty="0" smtClean="0"/>
              <a:t>Agency cost cannot be eliminated- corporate form….</a:t>
            </a:r>
          </a:p>
          <a:p>
            <a:pPr lvl="2"/>
            <a:r>
              <a:rPr lang="en-US" dirty="0" smtClean="0"/>
              <a:t>Statute</a:t>
            </a:r>
          </a:p>
          <a:p>
            <a:pPr lvl="2"/>
            <a:r>
              <a:rPr lang="en-US" dirty="0" smtClean="0"/>
              <a:t>codes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359162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THESIS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CRAFTING THE THESIS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101500"/>
            <a:ext cx="3657600" cy="2528611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342900" indent="-342900">
              <a:buAutoNum type="arabicPeriod"/>
            </a:pPr>
            <a:r>
              <a:rPr lang="en-US" dirty="0"/>
              <a:t>CHOOSE A TOPIC THAT INTERESTS YOU- ‘INSIPRES YOU’</a:t>
            </a:r>
          </a:p>
          <a:p>
            <a:pPr marL="342900" indent="-342900">
              <a:buFont typeface="+mj-lt"/>
              <a:buAutoNum type="arabicPeriod"/>
            </a:pPr>
            <a:endParaRPr lang="en-US" dirty="0"/>
          </a:p>
          <a:p>
            <a:pPr marL="342900" indent="-342900">
              <a:buAutoNum type="arabicPeriod"/>
            </a:pPr>
            <a:r>
              <a:rPr lang="en-US" dirty="0"/>
              <a:t>WHY IS IT INTERESTING?  NEW DEVELOPMENTS …</a:t>
            </a:r>
          </a:p>
          <a:p>
            <a:pPr marL="342900" indent="-342900">
              <a:buFont typeface="+mj-lt"/>
              <a:buAutoNum type="arabicPeriod"/>
            </a:pPr>
            <a:endParaRPr lang="en-US" dirty="0"/>
          </a:p>
          <a:p>
            <a:pPr marL="342900" indent="-342900">
              <a:buAutoNum type="arabicPeriod"/>
            </a:pPr>
            <a:r>
              <a:rPr lang="en-US" dirty="0"/>
              <a:t>THINK  ABOUT BIGGER PICTURE-HOW DOES IT FT IN TO THE TOPIC AREA</a:t>
            </a:r>
          </a:p>
          <a:p>
            <a:pPr marL="342900" indent="-342900">
              <a:buAutoNum type="arabicPeriod"/>
            </a:pPr>
            <a:endParaRPr lang="en-US" dirty="0"/>
          </a:p>
        </p:txBody>
      </p:sp>
      <p:sp>
        <p:nvSpPr>
          <p:cNvPr id="43" name="Text Placeholder 42">
            <a:extLst>
              <a:ext uri="{FF2B5EF4-FFF2-40B4-BE49-F238E27FC236}">
                <a16:creationId xmlns:a16="http://schemas.microsoft.com/office/drawing/2014/main" id="{543672B4-28D9-4792-A8C2-BB242D3770E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38200" y="4749061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THE QUESTION?</a:t>
            </a:r>
          </a:p>
        </p:txBody>
      </p:sp>
      <p:sp>
        <p:nvSpPr>
          <p:cNvPr id="54" name="Text Placeholder 53">
            <a:extLst>
              <a:ext uri="{FF2B5EF4-FFF2-40B4-BE49-F238E27FC236}">
                <a16:creationId xmlns:a16="http://schemas.microsoft.com/office/drawing/2014/main" id="{06DACBCE-9D57-4573-95D4-37705F53F35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69312" y="5233771"/>
            <a:ext cx="3657600" cy="1121399"/>
          </a:xfrm>
        </p:spPr>
        <p:txBody>
          <a:bodyPr>
            <a:normAutofit/>
          </a:bodyPr>
          <a:lstStyle/>
          <a:p>
            <a:r>
              <a:rPr lang="en-US" dirty="0"/>
              <a:t>BE AS SPECIFIC AS YOU CAN … YOU WILL NARROW IT AS YOU GO ALONG … </a:t>
            </a:r>
          </a:p>
          <a:p>
            <a:r>
              <a:rPr lang="en-US" dirty="0"/>
              <a:t>READING IS WHAT WILL HELP YOU DO THIS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4B8BE8D6-18EB-4262-B841-22EEAC0B54F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940019" y="1688418"/>
            <a:ext cx="4114799" cy="577703"/>
          </a:xfrm>
        </p:spPr>
        <p:txBody>
          <a:bodyPr>
            <a:noAutofit/>
          </a:bodyPr>
          <a:lstStyle/>
          <a:p>
            <a:r>
              <a:rPr lang="en-US" dirty="0"/>
              <a:t>WHAT MAKES A GOOD TOPIC/QUESTION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9A7EEBF-BEE2-4555-B5EC-E6F42DCABC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40019" y="2479822"/>
            <a:ext cx="3965441" cy="3875347"/>
          </a:xfrm>
        </p:spPr>
        <p:txBody>
          <a:bodyPr>
            <a:normAutofit/>
          </a:bodyPr>
          <a:lstStyle/>
          <a:p>
            <a:r>
              <a:rPr lang="en-US" dirty="0"/>
              <a:t>Are you challenging authority?</a:t>
            </a:r>
          </a:p>
          <a:p>
            <a:endParaRPr lang="en-US" dirty="0"/>
          </a:p>
          <a:p>
            <a:r>
              <a:rPr lang="en-US" dirty="0"/>
              <a:t>Are you comparing jurisdictions?</a:t>
            </a:r>
          </a:p>
          <a:p>
            <a:endParaRPr lang="en-US" dirty="0"/>
          </a:p>
          <a:p>
            <a:r>
              <a:rPr lang="en-US" dirty="0"/>
              <a:t>Are you writing about a new development?</a:t>
            </a:r>
          </a:p>
          <a:p>
            <a:endParaRPr lang="en-US" dirty="0"/>
          </a:p>
          <a:p>
            <a:r>
              <a:rPr lang="en-US" dirty="0"/>
              <a:t>You can survey the law and comment critically on the direction it is taking.</a:t>
            </a:r>
          </a:p>
          <a:p>
            <a:endParaRPr lang="en-US" dirty="0"/>
          </a:p>
          <a:p>
            <a:r>
              <a:rPr lang="en-US" dirty="0"/>
              <a:t>Do you have an interesting case study which lends itself to a legal issue ?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6" name="Footer Placeholder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16893" y="365125"/>
            <a:ext cx="5669280" cy="1325563"/>
          </a:xfrm>
        </p:spPr>
        <p:txBody>
          <a:bodyPr>
            <a:normAutofit/>
          </a:bodyPr>
          <a:lstStyle/>
          <a:p>
            <a:r>
              <a:rPr lang="en-US" dirty="0"/>
              <a:t>research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/>
          <a:p>
            <a:r>
              <a:rPr lang="en-US" dirty="0"/>
              <a:t>KNOW THE LAW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15158" y="2103120"/>
            <a:ext cx="5669280" cy="64008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Accuracy is important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27E3C21-87F8-4497-8569-36A5D95EC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/>
          <a:p>
            <a:r>
              <a:rPr lang="en-US" dirty="0"/>
              <a:t>READ &amp; READ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14621F-E216-481D-9308-97B0F79B6DA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023174" y="3321392"/>
            <a:ext cx="5669280" cy="1415200"/>
          </a:xfrm>
        </p:spPr>
        <p:txBody>
          <a:bodyPr>
            <a:normAutofit/>
          </a:bodyPr>
          <a:lstStyle/>
          <a:p>
            <a:r>
              <a:rPr lang="en-US" dirty="0"/>
              <a:t>You can start with a textbook if you are really stuck … but a journal article is a good place to start.</a:t>
            </a:r>
          </a:p>
          <a:p>
            <a:endParaRPr lang="en-US" dirty="0"/>
          </a:p>
          <a:p>
            <a:r>
              <a:rPr lang="en-US" dirty="0"/>
              <a:t>Look at the sources used in the text or journal articles, which will direct you to other sources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06C2114-7A69-43E0-801C-F0779B58AF1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/>
          <a:p>
            <a:r>
              <a:rPr lang="en-US" dirty="0"/>
              <a:t>KEEP TRACK OF YOUR RESEARCH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1018725B-A88C-41E8-8D6A-44DF7A9F132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025896" y="5230368"/>
            <a:ext cx="5669280" cy="1042416"/>
          </a:xfrm>
        </p:spPr>
        <p:txBody>
          <a:bodyPr>
            <a:normAutofit/>
          </a:bodyPr>
          <a:lstStyle/>
          <a:p>
            <a:r>
              <a:rPr lang="en-US" dirty="0"/>
              <a:t>Bibliography</a:t>
            </a:r>
          </a:p>
          <a:p>
            <a:r>
              <a:rPr lang="en-US" dirty="0"/>
              <a:t>Summaries of main points</a:t>
            </a:r>
          </a:p>
          <a:p>
            <a:endParaRPr lang="en-US" dirty="0"/>
          </a:p>
        </p:txBody>
      </p:sp>
      <p:sp>
        <p:nvSpPr>
          <p:cNvPr id="71" name="Date Placeholder 70">
            <a:extLst>
              <a:ext uri="{FF2B5EF4-FFF2-40B4-BE49-F238E27FC236}">
                <a16:creationId xmlns:a16="http://schemas.microsoft.com/office/drawing/2014/main" id="{7363D8F0-2EF2-4A27-857F-6DF970D53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0F9FDD5-17DD-4E86-859F-12FD2CEFA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US" dirty="0"/>
              <a:t>plan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767910" y="1854574"/>
            <a:ext cx="4114800" cy="428755"/>
          </a:xfrm>
        </p:spPr>
        <p:txBody>
          <a:bodyPr/>
          <a:lstStyle/>
          <a:p>
            <a:r>
              <a:rPr lang="en-US" dirty="0"/>
              <a:t>PLAN 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764862" y="2282238"/>
            <a:ext cx="4114800" cy="822960"/>
          </a:xfrm>
        </p:spPr>
        <p:txBody>
          <a:bodyPr/>
          <a:lstStyle/>
          <a:p>
            <a:r>
              <a:rPr lang="en-ZA" dirty="0"/>
              <a:t>Timeline</a:t>
            </a:r>
          </a:p>
          <a:p>
            <a:r>
              <a:rPr lang="en-ZA" dirty="0"/>
              <a:t> Achievable Chunks /Targets</a:t>
            </a:r>
          </a:p>
          <a:p>
            <a:endParaRPr lang="en-ZA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766835" y="3099816"/>
            <a:ext cx="4114800" cy="428755"/>
          </a:xfrm>
        </p:spPr>
        <p:txBody>
          <a:bodyPr/>
          <a:lstStyle/>
          <a:p>
            <a:r>
              <a:rPr lang="en-US" dirty="0"/>
              <a:t>STRUCTURE YOUR ESSAY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766835" y="3529584"/>
            <a:ext cx="4114800" cy="822960"/>
          </a:xfrm>
        </p:spPr>
        <p:txBody>
          <a:bodyPr>
            <a:normAutofit fontScale="25000" lnSpcReduction="20000"/>
          </a:bodyPr>
          <a:lstStyle/>
          <a:p>
            <a:r>
              <a:rPr lang="en-US" dirty="0"/>
              <a:t>Introduction- grab attention</a:t>
            </a:r>
          </a:p>
          <a:p>
            <a:r>
              <a:rPr lang="en-US" dirty="0"/>
              <a:t>Body </a:t>
            </a:r>
          </a:p>
          <a:p>
            <a:r>
              <a:rPr lang="en-US" dirty="0"/>
              <a:t>Conclusion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3247631-4CDA-4DAE-BFB7-19E0E06A3FE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311403" y="1856232"/>
            <a:ext cx="4114800" cy="428755"/>
          </a:xfrm>
        </p:spPr>
        <p:txBody>
          <a:bodyPr/>
          <a:lstStyle/>
          <a:p>
            <a:r>
              <a:rPr lang="en-US" dirty="0"/>
              <a:t>PARAGRAPH!!!!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C01D04F-A541-4735-B655-9BDF5313C65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11403" y="2280435"/>
            <a:ext cx="4114800" cy="822960"/>
          </a:xfrm>
        </p:spPr>
        <p:txBody>
          <a:bodyPr/>
          <a:lstStyle/>
          <a:p>
            <a:r>
              <a:rPr lang="en-US" dirty="0"/>
              <a:t>A new argument/point deserves a new paragraph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F67EAD8-DD92-4AEB-8BE7-53E5FA194B4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311403" y="3099816"/>
            <a:ext cx="4114800" cy="428755"/>
          </a:xfrm>
        </p:spPr>
        <p:txBody>
          <a:bodyPr/>
          <a:lstStyle/>
          <a:p>
            <a:r>
              <a:rPr lang="en-ZA" dirty="0"/>
              <a:t>USE SUB HEADINGS</a:t>
            </a:r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4E7FBD4-2705-45F7-AB4F-8925DE1DB8D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311403" y="3529584"/>
            <a:ext cx="4114800" cy="822960"/>
          </a:xfrm>
        </p:spPr>
        <p:txBody>
          <a:bodyPr/>
          <a:lstStyle/>
          <a:p>
            <a:r>
              <a:rPr lang="en-US" dirty="0"/>
              <a:t>Hold the reader by the hand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WRITE</a:t>
            </a:r>
          </a:p>
        </p:txBody>
      </p:sp>
      <p:pic>
        <p:nvPicPr>
          <p:cNvPr id="26" name="Content Placeholder 25" descr="Building outline">
            <a:extLst>
              <a:ext uri="{FF2B5EF4-FFF2-40B4-BE49-F238E27FC236}">
                <a16:creationId xmlns:a16="http://schemas.microsoft.com/office/drawing/2014/main" id="{78E9C609-F821-48A0-9B18-7D01C77AB3B5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2593975" y="2555081"/>
            <a:ext cx="914400" cy="914400"/>
          </a:xfr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41C0EB39-C787-49D7-A223-0B9A01FCA19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05000" y="2170113"/>
            <a:ext cx="2284413" cy="2743200"/>
          </a:xfrm>
        </p:spPr>
        <p:txBody>
          <a:bodyPr>
            <a:normAutofit fontScale="92500"/>
          </a:bodyPr>
          <a:lstStyle/>
          <a:p>
            <a:r>
              <a:rPr lang="en-ZA" noProof="1"/>
              <a:t>Plain English </a:t>
            </a:r>
          </a:p>
          <a:p>
            <a:r>
              <a:rPr lang="en-ZA" noProof="1"/>
              <a:t>Grammar &amp; spellings</a:t>
            </a:r>
          </a:p>
          <a:p>
            <a:r>
              <a:rPr lang="en-ZA" noProof="1"/>
              <a:t>Be Critical/ Analyse /Evaluate </a:t>
            </a:r>
          </a:p>
          <a:p>
            <a:endParaRPr lang="en-ZA" noProof="1"/>
          </a:p>
          <a:p>
            <a:endParaRPr lang="en-ZA" noProof="1"/>
          </a:p>
        </p:txBody>
      </p:sp>
      <p:pic>
        <p:nvPicPr>
          <p:cNvPr id="28" name="Content Placeholder 27" descr="Group outline">
            <a:extLst>
              <a:ext uri="{FF2B5EF4-FFF2-40B4-BE49-F238E27FC236}">
                <a16:creationId xmlns:a16="http://schemas.microsoft.com/office/drawing/2014/main" id="{25E83C3D-3E68-4FDF-A755-9E9D77FE37C4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638800" y="2557462"/>
            <a:ext cx="914400" cy="914400"/>
          </a:xfr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96A25842-BD20-438E-8C0B-8759A486D43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51413" y="2173288"/>
            <a:ext cx="2282825" cy="2743200"/>
          </a:xfrm>
        </p:spPr>
        <p:txBody>
          <a:bodyPr>
            <a:normAutofit fontScale="77500" lnSpcReduction="20000"/>
          </a:bodyPr>
          <a:lstStyle/>
          <a:p>
            <a:r>
              <a:rPr lang="en-ZA" noProof="1"/>
              <a:t>Citations</a:t>
            </a:r>
          </a:p>
          <a:p>
            <a:r>
              <a:rPr lang="en-ZA" noProof="1"/>
              <a:t>OSCOLA standard</a:t>
            </a:r>
          </a:p>
          <a:p>
            <a:r>
              <a:rPr lang="en-ZA" noProof="1"/>
              <a:t>Footnotes</a:t>
            </a:r>
          </a:p>
          <a:p>
            <a:r>
              <a:rPr lang="en-ZA" noProof="1"/>
              <a:t>Authority-cases, statutes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E8D849D5-F4B3-46F8-8FAA-BFE11319965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003288" y="2167999"/>
            <a:ext cx="2283712" cy="2743200"/>
          </a:xfrm>
        </p:spPr>
        <p:txBody>
          <a:bodyPr/>
          <a:lstStyle/>
          <a:p>
            <a:r>
              <a:rPr lang="en-ZA" noProof="1"/>
              <a:t>Proof Read</a:t>
            </a:r>
          </a:p>
          <a:p>
            <a:r>
              <a:rPr lang="en-ZA" noProof="1"/>
              <a:t>Finish Writing at least a couple of days before</a:t>
            </a:r>
          </a:p>
        </p:txBody>
      </p:sp>
      <p:pic>
        <p:nvPicPr>
          <p:cNvPr id="30" name="Content Placeholder 29" descr="Open hand with plant outline">
            <a:extLst>
              <a:ext uri="{FF2B5EF4-FFF2-40B4-BE49-F238E27FC236}">
                <a16:creationId xmlns:a16="http://schemas.microsoft.com/office/drawing/2014/main" id="{A374E7BE-5E60-473E-89A9-F51DD0CE9B1D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8691563" y="2553494"/>
            <a:ext cx="914400" cy="914400"/>
          </a:xfr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9F0C024C-955E-4385-A35A-F3CFF3E3B7D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>
            <a:off x="1905000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E9D3DB3-C1BA-4868-A961-5C1E6633B0F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>
            <a:off x="4950734" y="2172551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2A6799E-556B-499A-9E05-14516D420BE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>
            <a:off x="8003288" y="216799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C3CF584F-059A-40C2-93C4-77FF3B60A4B6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>
            <a:off x="8001002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827957-2A18-4113-A885-6BA5C784BD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/>
              <a:t>05/02/2023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539C2B3-BF73-4E56-810C-5C72D0ADD1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/>
              <a:t>S PERERA</a:t>
            </a:r>
            <a:endParaRPr lang="en-US" dirty="0"/>
          </a:p>
        </p:txBody>
      </p:sp>
      <p:sp>
        <p:nvSpPr>
          <p:cNvPr id="85" name="Slide Number Placeholder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672584"/>
            <a:ext cx="10515600" cy="1299411"/>
          </a:xfrm>
        </p:spPr>
        <p:txBody>
          <a:bodyPr/>
          <a:lstStyle/>
          <a:p>
            <a:r>
              <a:rPr lang="en-US" dirty="0"/>
              <a:t>Ready to submit?</a:t>
            </a:r>
          </a:p>
        </p:txBody>
      </p:sp>
    </p:spTree>
    <p:extLst>
      <p:ext uri="{BB962C8B-B14F-4D97-AF65-F5344CB8AC3E}">
        <p14:creationId xmlns:p14="http://schemas.microsoft.com/office/powerpoint/2010/main" val="7077891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dirty="0" smtClean="0"/>
              <a:t>Thesis </a:t>
            </a:r>
            <a:endParaRPr lang="en-GB" dirty="0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dirty="0" smtClean="0"/>
              <a:t>Dr S Perera QMUL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4294967295"/>
          </p:nvPr>
        </p:nvSpPr>
        <p:spPr>
          <a:xfrm>
            <a:off x="0" y="6356350"/>
            <a:ext cx="2743200" cy="365125"/>
          </a:xfrm>
        </p:spPr>
        <p:txBody>
          <a:bodyPr/>
          <a:lstStyle/>
          <a:p>
            <a:r>
              <a:rPr lang="en-US" smtClean="0"/>
              <a:t>05/02/2023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r>
              <a:rPr lang="en-US" smtClean="0"/>
              <a:t>S PERERA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841442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GB" b="1" dirty="0" smtClean="0"/>
              <a:t>TOPIC</a:t>
            </a:r>
            <a:endParaRPr lang="en-GB" b="1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GB" b="1" dirty="0" smtClean="0"/>
              <a:t>ELEMENTS</a:t>
            </a:r>
          </a:p>
          <a:p>
            <a:r>
              <a:rPr lang="en-GB" b="1" dirty="0" smtClean="0"/>
              <a:t>BUILDING BLOCKS</a:t>
            </a:r>
            <a:endParaRPr lang="en-GB" b="1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GB" b="1" dirty="0" smtClean="0"/>
              <a:t>CONNECTIONS</a:t>
            </a:r>
            <a:r>
              <a:rPr lang="en-GB" dirty="0" smtClean="0"/>
              <a:t> </a:t>
            </a:r>
            <a:endParaRPr lang="en-GB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smtClean="0"/>
              <a:t>DIRECTORS DUTIES</a:t>
            </a:r>
            <a:endParaRPr lang="en-GB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CRAFTING YOUR TITLE</a:t>
            </a:r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4731630" y="3574472"/>
            <a:ext cx="2743200" cy="1280991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CONFLICTS OF INTEREST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INFORMATION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/>
              <a:t>UK &amp; US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GB" dirty="0" smtClean="0"/>
              <a:t>Perspectives</a:t>
            </a:r>
          </a:p>
          <a:p>
            <a:r>
              <a:rPr lang="en-GB" dirty="0" smtClean="0"/>
              <a:t>Case  law/ Statute</a:t>
            </a:r>
          </a:p>
          <a:p>
            <a:r>
              <a:rPr lang="en-GB" dirty="0" smtClean="0"/>
              <a:t>Why is the attitude of the judiciary similar or different?</a:t>
            </a:r>
            <a:endParaRPr lang="en-GB" dirty="0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 PERERA</a:t>
            </a:r>
            <a:endParaRPr lang="en-US" dirty="0"/>
          </a:p>
        </p:txBody>
      </p:sp>
      <p:sp>
        <p:nvSpPr>
          <p:cNvPr id="11" name="Date Placeholder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05/02/2023</a:t>
            </a:r>
            <a:endParaRPr lang="en-US" dirty="0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133731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69951F461647148BF2B7DCDCC3686BE" ma:contentTypeVersion="15" ma:contentTypeDescription="Create a new document." ma:contentTypeScope="" ma:versionID="512367d0c219bbb5680657e8301cb016">
  <xsd:schema xmlns:xsd="http://www.w3.org/2001/XMLSchema" xmlns:xs="http://www.w3.org/2001/XMLSchema" xmlns:p="http://schemas.microsoft.com/office/2006/metadata/properties" xmlns:ns3="57fa8f72-0fe1-4729-ae50-2f4ac7e22239" xmlns:ns4="999d883b-d3bc-461b-aa92-a59320f9536d" targetNamespace="http://schemas.microsoft.com/office/2006/metadata/properties" ma:root="true" ma:fieldsID="e45a571fd4bc849e21d6830228bb44c4" ns3:_="" ns4:_="">
    <xsd:import namespace="57fa8f72-0fe1-4729-ae50-2f4ac7e22239"/>
    <xsd:import namespace="999d883b-d3bc-461b-aa92-a59320f9536d"/>
    <xsd:element name="properties">
      <xsd:complexType>
        <xsd:sequence>
          <xsd:element name="documentManagement">
            <xsd:complexType>
              <xsd:all>
                <xsd:element ref="ns3:SharedWithUsers" minOccurs="0"/>
                <xsd:element ref="ns3:SharedWithDetails" minOccurs="0"/>
                <xsd:element ref="ns3:SharingHintHash" minOccurs="0"/>
                <xsd:element ref="ns4:MediaServiceMetadata" minOccurs="0"/>
                <xsd:element ref="ns4:MediaServiceFastMetadata" minOccurs="0"/>
                <xsd:element ref="ns4:MediaServiceDateTaken" minOccurs="0"/>
                <xsd:element ref="ns4:MediaServiceAutoKeyPoints" minOccurs="0"/>
                <xsd:element ref="ns4:MediaServiceKeyPoints" minOccurs="0"/>
                <xsd:element ref="ns4:MediaLengthInSeconds" minOccurs="0"/>
                <xsd:element ref="ns4:MediaServiceAutoTags" minOccurs="0"/>
                <xsd:element ref="ns4:MediaServiceGenerationTime" minOccurs="0"/>
                <xsd:element ref="ns4:MediaServiceEventHashCode" minOccurs="0"/>
                <xsd:element ref="ns4:_activity" minOccurs="0"/>
                <xsd:element ref="ns4:MediaServiceOCR" minOccurs="0"/>
                <xsd:element ref="ns4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7fa8f72-0fe1-4729-ae50-2f4ac7e22239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description="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0" nillable="true" ma:displayName="Sharing Hint Hash" ma:description="" ma:hidden="true" ma:internalName="SharingHintHash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99d883b-d3bc-461b-aa92-a59320f9536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4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5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6" nillable="true" ma:displayName="Length (seconds)" ma:internalName="MediaLengthInSeconds" ma:readOnly="true">
      <xsd:simpleType>
        <xsd:restriction base="dms:Unknown"/>
      </xsd:simpleType>
    </xsd:element>
    <xsd:element name="MediaServiceAutoTags" ma:index="17" nillable="true" ma:displayName="Tags" ma:internalName="MediaServiceAutoTags" ma:readOnly="true">
      <xsd:simpleType>
        <xsd:restriction base="dms:Text"/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_activity" ma:index="20" nillable="true" ma:displayName="_activity" ma:hidden="true" ma:internalName="_activity">
      <xsd:simpleType>
        <xsd:restriction base="dms:Note"/>
      </xsd:simpleType>
    </xsd:element>
    <xsd:element name="MediaServiceOCR" ma:index="2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22" nillable="true" ma:displayName="Location" ma:indexed="true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999d883b-d3bc-461b-aa92-a59320f9536d" xsi:nil="true"/>
    <_activity xmlns="999d883b-d3bc-461b-aa92-a59320f9536d" xsi:nil="true"/>
  </documentManagement>
</p:properties>
</file>

<file path=customXml/itemProps1.xml><?xml version="1.0" encoding="utf-8"?>
<ds:datastoreItem xmlns:ds="http://schemas.openxmlformats.org/officeDocument/2006/customXml" ds:itemID="{2A82E15D-0D4D-4D78-AD85-F1D583531660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7fa8f72-0fe1-4729-ae50-2f4ac7e22239"/>
    <ds:schemaRef ds:uri="999d883b-d3bc-461b-aa92-a59320f9536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7069D1F-6C1F-4FA3-8CCB-EA801E558BEC}">
  <ds:schemaRefs>
    <ds:schemaRef ds:uri="http://purl.org/dc/terms/"/>
    <ds:schemaRef ds:uri="http://schemas.openxmlformats.org/package/2006/metadata/core-properties"/>
    <ds:schemaRef ds:uri="http://purl.org/dc/dcmitype/"/>
    <ds:schemaRef ds:uri="999d883b-d3bc-461b-aa92-a59320f9536d"/>
    <ds:schemaRef ds:uri="http://schemas.microsoft.com/office/2006/documentManagement/types"/>
    <ds:schemaRef ds:uri="http://purl.org/dc/elements/1.1/"/>
    <ds:schemaRef ds:uri="http://schemas.microsoft.com/office/2006/metadata/properties"/>
    <ds:schemaRef ds:uri="http://schemas.microsoft.com/office/infopath/2007/PartnerControls"/>
    <ds:schemaRef ds:uri="57fa8f72-0fe1-4729-ae50-2f4ac7e22239"/>
    <ds:schemaRef ds:uri="http://www.w3.org/XML/1998/namespace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{269E43C0-BD38-4928-BDD8-B50111A3ED83}tf16411248_win32</Template>
  <TotalTime>160</TotalTime>
  <Words>726</Words>
  <Application>Microsoft Office PowerPoint</Application>
  <PresentationFormat>Widescreen</PresentationFormat>
  <Paragraphs>192</Paragraphs>
  <Slides>22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7" baseType="lpstr">
      <vt:lpstr>Arial</vt:lpstr>
      <vt:lpstr>Avenir Next LT Pro Light</vt:lpstr>
      <vt:lpstr>Calibri</vt:lpstr>
      <vt:lpstr>Posterama</vt:lpstr>
      <vt:lpstr>Office Theme</vt:lpstr>
      <vt:lpstr>Writing a legal essay</vt:lpstr>
      <vt:lpstr>steps</vt:lpstr>
      <vt:lpstr>THESIS</vt:lpstr>
      <vt:lpstr>research</vt:lpstr>
      <vt:lpstr>plan</vt:lpstr>
      <vt:lpstr>WRITE</vt:lpstr>
      <vt:lpstr>Ready to submit?</vt:lpstr>
      <vt:lpstr>Thesis </vt:lpstr>
      <vt:lpstr>CRAFTING YOUR TITLE</vt:lpstr>
      <vt:lpstr>CRAFTING YOUR TITLE</vt:lpstr>
      <vt:lpstr>RESEARCH</vt:lpstr>
      <vt:lpstr>Accurate &amp; relevant </vt:lpstr>
      <vt:lpstr>Where do you start?</vt:lpstr>
      <vt:lpstr>THE RESEARCH TRAIL</vt:lpstr>
      <vt:lpstr>Plan</vt:lpstr>
      <vt:lpstr>Basics</vt:lpstr>
      <vt:lpstr>Clarity</vt:lpstr>
      <vt:lpstr>Plan time</vt:lpstr>
      <vt:lpstr>Example </vt:lpstr>
      <vt:lpstr>Shareholder participation as a measure to reduce agency costs in corporate governance </vt:lpstr>
      <vt:lpstr>PowerPoint Presentation</vt:lpstr>
      <vt:lpstr>PowerPoint Presentation</vt:lpstr>
    </vt:vector>
  </TitlesOfParts>
  <Company>MOJ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Writing a legal essay</dc:title>
  <dc:creator>Hettiarachchi, Nuwan</dc:creator>
  <cp:lastModifiedBy>Shalini Perera</cp:lastModifiedBy>
  <cp:revision>12</cp:revision>
  <dcterms:created xsi:type="dcterms:W3CDTF">2023-02-05T19:30:31Z</dcterms:created>
  <dcterms:modified xsi:type="dcterms:W3CDTF">2023-03-27T07:55:30Z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0x010100569951F461647148BF2B7DCDCC3686BE</vt:lpwstr>
  </property>
</Properties>
</file>