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8" r:id="rId5"/>
    <p:sldId id="257" r:id="rId6"/>
    <p:sldId id="262" r:id="rId7"/>
    <p:sldId id="263" r:id="rId8"/>
    <p:sldId id="264" r:id="rId9"/>
    <p:sldId id="297" r:id="rId10"/>
    <p:sldId id="300" r:id="rId11"/>
    <p:sldId id="301" r:id="rId12"/>
    <p:sldId id="302" r:id="rId13"/>
    <p:sldId id="265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1C4747-4317-75FB-36D1-51AB7FE9E0B6}" v="3" dt="2024-09-10T13:15:42.783"/>
    <p1510:client id="{6F30DE50-EF9E-BE3B-964D-8042C5CF7D05}" v="9" dt="2024-09-10T15:18:28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78231"/>
  </p:normalViewPr>
  <p:slideViewPr>
    <p:cSldViewPr snapToGrid="0">
      <p:cViewPr varScale="1">
        <p:scale>
          <a:sx n="65" d="100"/>
          <a:sy n="65" d="100"/>
        </p:scale>
        <p:origin x="13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Lovett" userId="S::ssw094@qmul.ac.uk::5f973f1d-aeab-47a0-a503-2b68387edf01" providerId="AD" clId="Web-{6F30DE50-EF9E-BE3B-964D-8042C5CF7D05}"/>
    <pc:docChg chg="modSld">
      <pc:chgData name="Olivia Lovett" userId="S::ssw094@qmul.ac.uk::5f973f1d-aeab-47a0-a503-2b68387edf01" providerId="AD" clId="Web-{6F30DE50-EF9E-BE3B-964D-8042C5CF7D05}" dt="2024-09-10T15:15:15.907" v="6" actId="20577"/>
      <pc:docMkLst>
        <pc:docMk/>
      </pc:docMkLst>
      <pc:sldChg chg="modSp">
        <pc:chgData name="Olivia Lovett" userId="S::ssw094@qmul.ac.uk::5f973f1d-aeab-47a0-a503-2b68387edf01" providerId="AD" clId="Web-{6F30DE50-EF9E-BE3B-964D-8042C5CF7D05}" dt="2024-09-10T15:15:15.907" v="6" actId="20577"/>
        <pc:sldMkLst>
          <pc:docMk/>
          <pc:sldMk cId="4210038719" sldId="300"/>
        </pc:sldMkLst>
        <pc:spChg chg="mod">
          <ac:chgData name="Olivia Lovett" userId="S::ssw094@qmul.ac.uk::5f973f1d-aeab-47a0-a503-2b68387edf01" providerId="AD" clId="Web-{6F30DE50-EF9E-BE3B-964D-8042C5CF7D05}" dt="2024-09-10T15:15:15.907" v="6" actId="20577"/>
          <ac:spMkLst>
            <pc:docMk/>
            <pc:sldMk cId="4210038719" sldId="300"/>
            <ac:spMk id="11" creationId="{E8912FCB-47E2-5C91-46D3-AE98D7BC9677}"/>
          </ac:spMkLst>
        </pc:spChg>
        <pc:cxnChg chg="mod">
          <ac:chgData name="Olivia Lovett" userId="S::ssw094@qmul.ac.uk::5f973f1d-aeab-47a0-a503-2b68387edf01" providerId="AD" clId="Web-{6F30DE50-EF9E-BE3B-964D-8042C5CF7D05}" dt="2024-09-10T15:14:51.735" v="1" actId="1076"/>
          <ac:cxnSpMkLst>
            <pc:docMk/>
            <pc:sldMk cId="4210038719" sldId="300"/>
            <ac:cxnSpMk id="2" creationId="{30A7F0F8-F1C9-74F4-0F6E-06BD8D40D966}"/>
          </ac:cxnSpMkLst>
        </pc:cxnChg>
      </pc:sldChg>
    </pc:docChg>
  </pc:docChgLst>
  <pc:docChgLst>
    <pc:chgData name="Olivia Lovett" userId="S::ssw094@qmul.ac.uk::5f973f1d-aeab-47a0-a503-2b68387edf01" providerId="AD" clId="Web-{571C4747-4317-75FB-36D1-51AB7FE9E0B6}"/>
    <pc:docChg chg="modSld">
      <pc:chgData name="Olivia Lovett" userId="S::ssw094@qmul.ac.uk::5f973f1d-aeab-47a0-a503-2b68387edf01" providerId="AD" clId="Web-{571C4747-4317-75FB-36D1-51AB7FE9E0B6}" dt="2024-09-10T13:15:42.783" v="2" actId="1076"/>
      <pc:docMkLst>
        <pc:docMk/>
      </pc:docMkLst>
      <pc:sldChg chg="modSp">
        <pc:chgData name="Olivia Lovett" userId="S::ssw094@qmul.ac.uk::5f973f1d-aeab-47a0-a503-2b68387edf01" providerId="AD" clId="Web-{571C4747-4317-75FB-36D1-51AB7FE9E0B6}" dt="2024-09-10T13:15:42.783" v="2" actId="1076"/>
        <pc:sldMkLst>
          <pc:docMk/>
          <pc:sldMk cId="1145982037" sldId="257"/>
        </pc:sldMkLst>
        <pc:spChg chg="mod">
          <ac:chgData name="Olivia Lovett" userId="S::ssw094@qmul.ac.uk::5f973f1d-aeab-47a0-a503-2b68387edf01" providerId="AD" clId="Web-{571C4747-4317-75FB-36D1-51AB7FE9E0B6}" dt="2024-09-10T13:15:42.783" v="2" actId="1076"/>
          <ac:spMkLst>
            <pc:docMk/>
            <pc:sldMk cId="1145982037" sldId="257"/>
            <ac:spMk id="2" creationId="{1DAC0CA6-720B-409D-9C55-5D1B6FA3A399}"/>
          </ac:spMkLst>
        </pc:spChg>
        <pc:spChg chg="mod">
          <ac:chgData name="Olivia Lovett" userId="S::ssw094@qmul.ac.uk::5f973f1d-aeab-47a0-a503-2b68387edf01" providerId="AD" clId="Web-{571C4747-4317-75FB-36D1-51AB7FE9E0B6}" dt="2024-09-10T13:15:35.408" v="0" actId="1076"/>
          <ac:spMkLst>
            <pc:docMk/>
            <pc:sldMk cId="1145982037" sldId="257"/>
            <ac:spMk id="7" creationId="{0E813A3F-4EAF-4F73-9954-4287CB47EE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9220E-BC7A-4D7D-8D4D-EDAB2959FAD5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B068C-4DCE-4D59-B28E-FC9FC7DEC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05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-Before we begin: Introduce self,</a:t>
            </a:r>
            <a:r>
              <a:rPr lang="en-GB" baseline="0" dirty="0"/>
              <a:t> set expectations time-wise - 5min break in middle</a:t>
            </a:r>
          </a:p>
          <a:p>
            <a:endParaRPr lang="en-GB" baseline="0" dirty="0"/>
          </a:p>
          <a:p>
            <a:r>
              <a:rPr lang="en-GB" baseline="0" dirty="0"/>
              <a:t>-I’ll give everyone 5 mins or so to join </a:t>
            </a:r>
          </a:p>
          <a:p>
            <a:endParaRPr lang="en-GB" baseline="0" dirty="0"/>
          </a:p>
          <a:p>
            <a:r>
              <a:rPr lang="en-GB" baseline="0" dirty="0"/>
              <a:t>-Feel free to turn mics/cameras on to ask questions or use the chat at any time throughout the session</a:t>
            </a:r>
          </a:p>
          <a:p>
            <a:endParaRPr lang="en-GB" baseline="0" dirty="0"/>
          </a:p>
          <a:p>
            <a:r>
              <a:rPr lang="en-GB" baseline="0" dirty="0"/>
              <a:t>-If at any point you cant see the slides or I loose connection please shout and let me know </a:t>
            </a:r>
          </a:p>
          <a:p>
            <a:endParaRPr lang="en-GB" baseline="0" dirty="0"/>
          </a:p>
          <a:p>
            <a:r>
              <a:rPr lang="en-GB" baseline="0" dirty="0"/>
              <a:t>-REGISTER – important to capture everyone who's attending, as attending the training is one of our compulsory requirements </a:t>
            </a:r>
          </a:p>
          <a:p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-We are going to put up a video of a session on QM plus and the slides, as you are doing training now but not meeting your mentees until Sep, you might need a bit of a refresher before then. </a:t>
            </a:r>
          </a:p>
          <a:p>
            <a:endParaRPr lang="en-GB" baseline="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E9983-03BD-CE4A-A872-576DFD7B0A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0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Your role as a good</a:t>
            </a:r>
            <a:r>
              <a:rPr lang="en-GB" baseline="0" dirty="0"/>
              <a:t> mentor is to have these skills: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These are the things that</a:t>
            </a:r>
            <a:r>
              <a:rPr lang="en-GB" baseline="0" dirty="0"/>
              <a:t> make a good mentor. </a:t>
            </a:r>
          </a:p>
          <a:p>
            <a:endParaRPr lang="en-GB" baseline="0" dirty="0"/>
          </a:p>
          <a:p>
            <a:r>
              <a:rPr lang="en-GB" baseline="0" dirty="0"/>
              <a:t>These are the things you all put on your applications which is why we have chosen you to be mentors </a:t>
            </a:r>
          </a:p>
          <a:p>
            <a:endParaRPr lang="en-GB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9983-03BD-CE4A-A872-576DFD7B0A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/>
              <a:t>Finding their way around on Campus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/>
              <a:t>Making the most of their Uni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/>
              <a:t>Feeling settled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/>
              <a:t>Making friends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E9983-03BD-CE4A-A872-576DFD7B0A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8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E9983-03BD-CE4A-A872-576DFD7B0A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62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E9983-03BD-CE4A-A872-576DFD7B0A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6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1" baseline="0" dirty="0"/>
              <a:t>Around welcome week </a:t>
            </a:r>
            <a:r>
              <a:rPr lang="en-GB" baseline="0" dirty="0"/>
              <a:t>mentors will meet with new students and welcome them to Queen Mary. You will receive e-mail addresses for the new students you should maintain contact with. 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1" baseline="0" dirty="0"/>
              <a:t>Lasts for the academic year</a:t>
            </a:r>
            <a:r>
              <a:rPr lang="en-GB" baseline="0" dirty="0"/>
              <a:t>. Starts in week zero. We ask that you meet with them 4 times over the course of the year.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1" baseline="0" dirty="0"/>
              <a:t>The scheme is events led</a:t>
            </a:r>
            <a:r>
              <a:rPr lang="en-GB" baseline="0" dirty="0"/>
              <a:t>, so this is about you arranging events to connect with your mentees and catch up with them. But I will cover this more later on, giving you some ideas about the types of events you can arrange both virtually and in person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="1" baseline="0" dirty="0"/>
              <a:t>Scheme is school specific, </a:t>
            </a:r>
            <a:r>
              <a:rPr lang="en-GB" baseline="0" dirty="0"/>
              <a:t>so you will be matched with mentees within the same school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="1" baseline="0" dirty="0"/>
              <a:t>You will be matched </a:t>
            </a:r>
            <a:r>
              <a:rPr lang="en-GB" baseline="0" dirty="0"/>
              <a:t>with new students joining us this Sep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="1" baseline="0" dirty="0"/>
              <a:t>Its about building a sense of community </a:t>
            </a:r>
            <a:r>
              <a:rPr lang="en-GB" baseline="0" dirty="0"/>
              <a:t>and belonging making sure our students have some support</a:t>
            </a:r>
          </a:p>
          <a:p>
            <a:pPr marL="0" indent="0">
              <a:buNone/>
            </a:pP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aseline="0" dirty="0"/>
              <a:t>There will be </a:t>
            </a:r>
            <a:r>
              <a:rPr lang="en-GB" b="1" baseline="0" dirty="0"/>
              <a:t>online resources </a:t>
            </a:r>
            <a:r>
              <a:rPr lang="en-GB" baseline="0" dirty="0"/>
              <a:t>available to you which are primarily on the </a:t>
            </a:r>
            <a:r>
              <a:rPr lang="en-GB" baseline="0" dirty="0" err="1"/>
              <a:t>Qmplus</a:t>
            </a:r>
            <a:r>
              <a:rPr lang="en-GB" baseline="0" dirty="0"/>
              <a:t> page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aseline="0" dirty="0"/>
              <a:t>The Buddy scheme Team are always here to help you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9983-03BD-CE4A-A872-576DFD7B0A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8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1" baseline="0" dirty="0"/>
              <a:t>Around welcome week </a:t>
            </a:r>
            <a:r>
              <a:rPr lang="en-GB" baseline="0" dirty="0"/>
              <a:t>mentors will meet with new students and welcome them to Queen Mary. You will receive e-mail addresses for the new students you should maintain contact with. 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1" baseline="0" dirty="0"/>
              <a:t>Lasts for the academic year</a:t>
            </a:r>
            <a:r>
              <a:rPr lang="en-GB" baseline="0" dirty="0"/>
              <a:t>. Starts in week zero. We ask that you meet with them 4 times over the course of the year.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1" baseline="0" dirty="0"/>
              <a:t>The scheme is events led</a:t>
            </a:r>
            <a:r>
              <a:rPr lang="en-GB" baseline="0" dirty="0"/>
              <a:t>, so this is about you arranging events to connect with your mentees and catch up with them. But I will cover this more later on, giving you some ideas about the types of events you can arrange both virtually and in person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="1" baseline="0" dirty="0"/>
              <a:t>Scheme is school specific, </a:t>
            </a:r>
            <a:r>
              <a:rPr lang="en-GB" baseline="0" dirty="0"/>
              <a:t>so you will be matched with mentees within the same school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="1" baseline="0" dirty="0"/>
              <a:t>You will be matched </a:t>
            </a:r>
            <a:r>
              <a:rPr lang="en-GB" baseline="0" dirty="0"/>
              <a:t>with new students joining us this Sep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="1" baseline="0" dirty="0"/>
              <a:t>Its about building a sense of community </a:t>
            </a:r>
            <a:r>
              <a:rPr lang="en-GB" baseline="0" dirty="0"/>
              <a:t>and belonging making sure our students have some support</a:t>
            </a:r>
          </a:p>
          <a:p>
            <a:pPr marL="0" indent="0">
              <a:buNone/>
            </a:pP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aseline="0" dirty="0"/>
              <a:t>There will be </a:t>
            </a:r>
            <a:r>
              <a:rPr lang="en-GB" b="1" baseline="0" dirty="0"/>
              <a:t>online resources </a:t>
            </a:r>
            <a:r>
              <a:rPr lang="en-GB" baseline="0" dirty="0"/>
              <a:t>available to you which are primarily on the </a:t>
            </a:r>
            <a:r>
              <a:rPr lang="en-GB" baseline="0" dirty="0" err="1"/>
              <a:t>Qmplus</a:t>
            </a:r>
            <a:r>
              <a:rPr lang="en-GB" baseline="0" dirty="0"/>
              <a:t> page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aseline="0" dirty="0"/>
              <a:t>The Buddy scheme Team are always here to help you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9983-03BD-CE4A-A872-576DFD7B0A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9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04507-6EC4-49DC-AF5F-9F0C1786A3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4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E9983-03BD-CE4A-A872-576DFD7B0A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41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04507-6EC4-49DC-AF5F-9F0C1786A3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66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2883-4DE8-4933-ADFB-80FFC9453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7CEE7-8E79-463D-B330-D7084BBB5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8C013-C53B-46F8-890F-BCE73510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F1EE1-B35E-4555-A8B1-7B7D66ED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98C1A-B5B5-405D-8203-4A5A94D7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39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7D34-A1DD-4DDB-8096-25A2E653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02AF8-A4B2-4E4E-A419-AFB681B82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B5E9A-BAC6-4E98-A603-C929FF71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EBF84-362B-4B9C-998E-6C6C13B3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A8FB2-6D02-4193-B799-DD0B7D70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3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1C1CCC-07A0-462E-9CA1-17710E8A3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2CC46-B488-4B5A-B995-3666B636B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DD60-0D8D-4306-B5D0-4D1FC8902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A9D42-253D-415F-A30E-0C2FF3E6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CFA7C-5ABA-4FA4-A0DC-AD31F38C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1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0EFF9-0B43-40EA-861D-BC05BF56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00A32-DFF9-4847-AF77-DD2577829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D4D2C-1012-48A6-A1D4-B9FDEBBB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2071D-591F-44FA-91B4-3DDE05D3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7E6B5-B7D7-483C-9B35-3CE35EEC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4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AE84-1AC5-4A4A-985D-2957A21A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C8ED2-E503-46C4-9E91-791BB5744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BAA5B-E9CE-4B73-A83D-AEFF5117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8BB4E-5C43-4DCA-87D0-7DD662AD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1BE94-467F-4DC2-A54F-E8D2FC09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663F-E1B2-47F2-B906-393A6702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31776-76CE-4236-A781-53F278B6B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90A63-C19F-4CF2-AAAE-17E90F4E2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8C345-E3CF-4FC8-88F1-BC919F617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B0152-F36F-4C7F-859A-8A93DC72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5269D-522E-4AA2-8618-506DD849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0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6356C-48EB-4258-968D-9DE9A92B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84924-49DA-444F-80AD-C8582E14F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63424-4382-49B3-B7E2-52147A631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71159-634E-448A-8BF7-62FA90C40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AB16A-0DC0-4287-AE9B-DBD473D17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8C2AA-DBE3-4C69-81AA-67332ACE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D1EEE-9A92-448A-AD21-BFCE2214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57130-1ACD-4097-BD20-19D10188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11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D233-B272-4E18-B305-1D9D5D18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E8C3C-728D-4775-90DF-23FC12F3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999B0-B61E-4BFB-9076-4FB54ED4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1A4D3-B065-4AE6-B542-594C3AC9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76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E02A3-42F2-40F3-A13E-067EC3D1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21506-F1B4-4DA2-A9A4-83CF65FC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7EC97-961A-4A41-82E2-C87885E1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5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A6385-CFDE-4193-837F-963EBB2B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2D435-BD5F-4AD7-898D-8423AD472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B1B74-4D97-4CE3-A20A-6851A3388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036AA-D738-4B9C-A1D0-5598F8BE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1171B-4669-4EAA-A18D-36486737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5D8BE-5C2F-4FDD-A6DB-66E969D0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6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942E-CECF-48C7-9B43-E0DA8A6A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F3B23-7137-44C3-B890-AFBDACBF6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BE730-48A1-4010-A5D4-E55E67C83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2EDB7-CAD4-4AC5-BD56-4CC15C04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498-4D7B-481C-B665-63928922D9E7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3A5B4-5D93-4EB5-A6E7-8155FCF6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9CB04-7C85-46F7-B873-EA0B6B52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3E9ECE-67A8-4855-81DC-C979ADC0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CC956-797A-4F3F-8F35-E76F54201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5440F-9C34-41EB-8EF3-AB226C6B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34498-4D7B-481C-B665-63928922D9E7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9B75B-A69D-485A-9571-7EB81D373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0DF2A-7DED-4996-99D8-C74D68FB9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174A9-58F6-45B2-89A9-E5594DA7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4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my.qmul.ac.uk/buddyscheme/i-want-a-buddy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eb.vygo.app/login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 slide 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14"/>
            <a:ext cx="12192000" cy="685714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89858" y="492040"/>
            <a:ext cx="10009263" cy="585363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dirty="0">
                <a:solidFill>
                  <a:srgbClr val="18BCB2"/>
                </a:solidFill>
                <a:latin typeface="Modern Love" panose="04090805081005020601" pitchFamily="82" charset="0"/>
                <a:cs typeface="Franxurter"/>
              </a:rPr>
              <a:t>Queen Mary Buddy Scheme</a:t>
            </a:r>
            <a:br>
              <a:rPr lang="en-GB" sz="9600" b="1" dirty="0">
                <a:solidFill>
                  <a:srgbClr val="18BCB2"/>
                </a:solidFill>
                <a:latin typeface="Modern Love" panose="04090805081005020601" pitchFamily="82" charset="0"/>
                <a:cs typeface="Franxurter"/>
              </a:rPr>
            </a:br>
            <a:r>
              <a:rPr lang="en-GB" sz="9600" b="1" dirty="0">
                <a:solidFill>
                  <a:srgbClr val="18BCB2"/>
                </a:solidFill>
                <a:latin typeface="Modern Love" panose="04090805081005020601" pitchFamily="82" charset="0"/>
                <a:cs typeface="Franxurter"/>
              </a:rPr>
              <a:t>2024</a:t>
            </a:r>
            <a:endParaRPr lang="en-GB" sz="4800" dirty="0">
              <a:solidFill>
                <a:srgbClr val="139288"/>
              </a:solidFill>
              <a:latin typeface="Cordia New" panose="020B0502040204020203" pitchFamily="34" charset="-34"/>
              <a:cs typeface="Cordia New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46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slide w character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"/>
            <a:ext cx="12192000" cy="685714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66D146-0816-4F36-B469-751A60B53904}"/>
              </a:ext>
            </a:extLst>
          </p:cNvPr>
          <p:cNvSpPr txBox="1">
            <a:spLocks/>
          </p:cNvSpPr>
          <p:nvPr/>
        </p:nvSpPr>
        <p:spPr>
          <a:xfrm>
            <a:off x="746125" y="2064976"/>
            <a:ext cx="9613265" cy="1340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1"/>
                </a:solidFill>
              </a:rPr>
              <a:t>You can sign up on the Queen Mary </a:t>
            </a:r>
            <a:r>
              <a:rPr lang="en-GB" sz="4000" dirty="0" err="1">
                <a:solidFill>
                  <a:schemeClr val="tx1"/>
                </a:solidFill>
              </a:rPr>
              <a:t>MyQMUL</a:t>
            </a:r>
            <a:r>
              <a:rPr lang="en-GB" sz="4000" dirty="0">
                <a:solidFill>
                  <a:schemeClr val="tx1"/>
                </a:solidFill>
              </a:rPr>
              <a:t> webpages: </a:t>
            </a:r>
            <a:r>
              <a:rPr lang="en-GB" sz="3200" u="sng" dirty="0">
                <a:solidFill>
                  <a:srgbClr val="2C03F7"/>
                </a:solidFill>
                <a:hlinkClick r:id="rId4"/>
              </a:rPr>
              <a:t>http://my.qmul.ac.uk/buddyscheme/i-want-a-buddy/</a:t>
            </a:r>
            <a:endParaRPr lang="en-GB" sz="3600" b="1" u="sng" dirty="0">
              <a:solidFill>
                <a:srgbClr val="00A19A"/>
              </a:solidFill>
              <a:latin typeface="Corbel" panose="020B05030202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b="1" dirty="0">
              <a:solidFill>
                <a:srgbClr val="00A19A"/>
              </a:solidFill>
              <a:latin typeface="Corbel" panose="020B0503020204020204" pitchFamily="34" charset="0"/>
            </a:endParaRPr>
          </a:p>
          <a:p>
            <a:pPr algn="l"/>
            <a:r>
              <a:rPr lang="en-GB" sz="4400" b="1" dirty="0">
                <a:solidFill>
                  <a:srgbClr val="00A19A"/>
                </a:solidFill>
                <a:latin typeface="Corbel" panose="020B0503020204020204" pitchFamily="34" charset="0"/>
              </a:rPr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A71F8-7399-4676-A98E-7FA2B24A4C11}"/>
              </a:ext>
            </a:extLst>
          </p:cNvPr>
          <p:cNvSpPr txBox="1"/>
          <p:nvPr/>
        </p:nvSpPr>
        <p:spPr>
          <a:xfrm>
            <a:off x="746125" y="4237971"/>
            <a:ext cx="10101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You can send me an email requesting to be matched with a buddy at: </a:t>
            </a:r>
            <a:r>
              <a:rPr lang="en-GB" sz="4000" u="sng" dirty="0">
                <a:solidFill>
                  <a:srgbClr val="2C03F7"/>
                </a:solidFill>
              </a:rPr>
              <a:t>buddyscheme@qmul.ac.uk </a:t>
            </a:r>
            <a:endParaRPr lang="en-GB" u="sng" dirty="0">
              <a:solidFill>
                <a:srgbClr val="2C03F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A4C5F-38D5-4C57-9DA9-F0C2E3E07123}"/>
              </a:ext>
            </a:extLst>
          </p:cNvPr>
          <p:cNvSpPr txBox="1"/>
          <p:nvPr/>
        </p:nvSpPr>
        <p:spPr>
          <a:xfrm>
            <a:off x="561975" y="375146"/>
            <a:ext cx="5534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A19A"/>
                </a:solidFill>
                <a:latin typeface="Corbel" panose="020B0503020204020204" pitchFamily="34" charset="0"/>
              </a:rPr>
              <a:t>How do I sign up?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19F06B-3E8B-F145-B138-5BF5DF6AA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2215" y="623519"/>
            <a:ext cx="1793486" cy="180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72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1392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139288"/>
                </a:solidFill>
                <a:latin typeface="Modern Love Caps" panose="04070805081001020A01" pitchFamily="82" charset="0"/>
                <a:cs typeface="Franxurter"/>
              </a:rPr>
              <a:t>Any questions</a:t>
            </a:r>
            <a:endParaRPr lang="en-US" sz="2400" dirty="0"/>
          </a:p>
        </p:txBody>
      </p:sp>
      <p:pic>
        <p:nvPicPr>
          <p:cNvPr id="9" name="Picture 8" descr="Buddy schme ideas fo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64" y="5689648"/>
            <a:ext cx="3248071" cy="9746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4837" y="489820"/>
            <a:ext cx="5638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Modern Love Caps" panose="04070805081001020A01" pitchFamily="82" charset="0"/>
                <a:cs typeface="Franxurter"/>
              </a:rPr>
              <a:t>Thank</a:t>
            </a:r>
            <a:r>
              <a:rPr lang="en-US" sz="8800" dirty="0">
                <a:solidFill>
                  <a:schemeClr val="bg1"/>
                </a:solidFill>
                <a:latin typeface="Modern Love Caps" panose="04070805081001020A01" pitchFamily="82" charset="0"/>
                <a:cs typeface="Franxurter"/>
              </a:rPr>
              <a:t>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01551-E078-470E-845E-98A1DE395016}"/>
              </a:ext>
            </a:extLst>
          </p:cNvPr>
          <p:cNvSpPr txBox="1"/>
          <p:nvPr/>
        </p:nvSpPr>
        <p:spPr>
          <a:xfrm>
            <a:off x="2295525" y="2871434"/>
            <a:ext cx="8591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bg1"/>
                </a:solidFill>
                <a:latin typeface="Modern Love Caps" panose="04070805081001020A01" pitchFamily="82" charset="0"/>
                <a:cs typeface="Franxurter"/>
              </a:rPr>
              <a:t>Any Questions?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98032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slide w charac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AC0CA6-720B-409D-9C55-5D1B6FA3A399}"/>
              </a:ext>
            </a:extLst>
          </p:cNvPr>
          <p:cNvSpPr txBox="1"/>
          <p:nvPr/>
        </p:nvSpPr>
        <p:spPr>
          <a:xfrm>
            <a:off x="933449" y="1715711"/>
            <a:ext cx="8877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Students in your School in their 2</a:t>
            </a:r>
            <a:r>
              <a:rPr lang="en-GB" sz="2800" baseline="30000" dirty="0"/>
              <a:t>nd</a:t>
            </a:r>
            <a:r>
              <a:rPr lang="en-GB" sz="2800" dirty="0"/>
              <a:t> or 3</a:t>
            </a:r>
            <a:r>
              <a:rPr lang="en-GB" sz="2800" baseline="30000" dirty="0"/>
              <a:t>rd</a:t>
            </a:r>
            <a:r>
              <a:rPr lang="en-GB" sz="2800" dirty="0"/>
              <a:t> Year at Queen Mary who want to support new students with:</a:t>
            </a:r>
          </a:p>
          <a:p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13A3F-4EAF-4F73-9954-4287CB47EEDD}"/>
              </a:ext>
            </a:extLst>
          </p:cNvPr>
          <p:cNvSpPr txBox="1"/>
          <p:nvPr/>
        </p:nvSpPr>
        <p:spPr>
          <a:xfrm>
            <a:off x="933449" y="632808"/>
            <a:ext cx="84677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0A19A"/>
                </a:solidFill>
                <a:latin typeface="Corbel" panose="020B0503020204020204" pitchFamily="34" charset="0"/>
              </a:rPr>
              <a:t>What is a Buddy Scheme Mentor?</a:t>
            </a:r>
          </a:p>
        </p:txBody>
      </p:sp>
      <p:pic>
        <p:nvPicPr>
          <p:cNvPr id="2050" name="Picture 2" descr="Students on the Buddy Scheme">
            <a:extLst>
              <a:ext uri="{FF2B5EF4-FFF2-40B4-BE49-F238E27FC236}">
                <a16:creationId xmlns:a16="http://schemas.microsoft.com/office/drawing/2014/main" id="{F0E6ABDC-CC94-A3BD-A34C-EA6D500D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09" y="2803742"/>
            <a:ext cx="4871881" cy="32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8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 slide w characte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EFF064-9A59-456F-A21F-424CD195FA85}"/>
              </a:ext>
            </a:extLst>
          </p:cNvPr>
          <p:cNvSpPr txBox="1"/>
          <p:nvPr/>
        </p:nvSpPr>
        <p:spPr>
          <a:xfrm>
            <a:off x="952500" y="2162175"/>
            <a:ext cx="8953500" cy="2524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90CBC40-1C34-4471-A058-9DC621DD0AB7}"/>
              </a:ext>
            </a:extLst>
          </p:cNvPr>
          <p:cNvSpPr txBox="1">
            <a:spLocks/>
          </p:cNvSpPr>
          <p:nvPr/>
        </p:nvSpPr>
        <p:spPr>
          <a:xfrm>
            <a:off x="838200" y="1812925"/>
            <a:ext cx="9367838" cy="362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Having a friendly face on Campus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Meeting colleagues in small groups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Finding out about extracurricular activities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Finding out about Mile End and the local area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Making the most of your time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1C9B8B-62A2-48EA-B20D-EB6826DE0BC2}"/>
              </a:ext>
            </a:extLst>
          </p:cNvPr>
          <p:cNvSpPr txBox="1"/>
          <p:nvPr/>
        </p:nvSpPr>
        <p:spPr>
          <a:xfrm>
            <a:off x="838200" y="844501"/>
            <a:ext cx="93678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0A19A"/>
                </a:solidFill>
                <a:latin typeface="Corbel" panose="020B0503020204020204" pitchFamily="34" charset="0"/>
              </a:rPr>
              <a:t>What can a Mentor help you with?</a:t>
            </a:r>
          </a:p>
        </p:txBody>
      </p:sp>
      <p:pic>
        <p:nvPicPr>
          <p:cNvPr id="3074" name="Picture 2" descr="Students discussing the Buddy Scheme">
            <a:extLst>
              <a:ext uri="{FF2B5EF4-FFF2-40B4-BE49-F238E27FC236}">
                <a16:creationId xmlns:a16="http://schemas.microsoft.com/office/drawing/2014/main" id="{99339EBC-F43A-C6D5-8FE7-D09C37AF1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42" y="4136662"/>
            <a:ext cx="3907280" cy="26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7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 slide w charact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6A3D30-555C-42A2-8A75-531C7A142949}"/>
              </a:ext>
            </a:extLst>
          </p:cNvPr>
          <p:cNvSpPr txBox="1"/>
          <p:nvPr/>
        </p:nvSpPr>
        <p:spPr>
          <a:xfrm>
            <a:off x="877094" y="545374"/>
            <a:ext cx="10287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00A19A"/>
                </a:solidFill>
                <a:latin typeface="Corbel" panose="020B0503020204020204" pitchFamily="34" charset="0"/>
              </a:rPr>
              <a:t>What is beyond the role of Buddy Scheme Mentor?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426DECF-BE4C-4D88-BE05-97E462AACC44}"/>
              </a:ext>
            </a:extLst>
          </p:cNvPr>
          <p:cNvSpPr txBox="1">
            <a:spLocks/>
          </p:cNvSpPr>
          <p:nvPr/>
        </p:nvSpPr>
        <p:spPr>
          <a:xfrm>
            <a:off x="1336675" y="1943100"/>
            <a:ext cx="9367838" cy="3517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General academic advice only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Study Skills support is available through PASS sessions</a:t>
            </a:r>
          </a:p>
          <a:p>
            <a:pPr lvl="1"/>
            <a:r>
              <a:rPr lang="en-GB" sz="3200" b="1" dirty="0"/>
              <a:t>P</a:t>
            </a:r>
            <a:r>
              <a:rPr lang="en-GB" sz="3200" dirty="0"/>
              <a:t>eer</a:t>
            </a:r>
          </a:p>
          <a:p>
            <a:pPr lvl="1"/>
            <a:r>
              <a:rPr lang="en-GB" sz="3200" b="1" dirty="0"/>
              <a:t>A</a:t>
            </a:r>
            <a:r>
              <a:rPr lang="en-GB" sz="3200" dirty="0"/>
              <a:t>ssisted</a:t>
            </a:r>
          </a:p>
          <a:p>
            <a:pPr lvl="1"/>
            <a:r>
              <a:rPr lang="en-GB" sz="3200" b="1" dirty="0"/>
              <a:t>S</a:t>
            </a:r>
            <a:r>
              <a:rPr lang="en-GB" sz="3200" dirty="0"/>
              <a:t>tudy </a:t>
            </a:r>
          </a:p>
          <a:p>
            <a:pPr lvl="1"/>
            <a:r>
              <a:rPr lang="en-GB" sz="3200" b="1" dirty="0"/>
              <a:t>S</a:t>
            </a:r>
            <a:r>
              <a:rPr lang="en-GB" sz="3200" dirty="0"/>
              <a:t>upport</a:t>
            </a:r>
          </a:p>
        </p:txBody>
      </p:sp>
    </p:spTree>
    <p:extLst>
      <p:ext uri="{BB962C8B-B14F-4D97-AF65-F5344CB8AC3E}">
        <p14:creationId xmlns:p14="http://schemas.microsoft.com/office/powerpoint/2010/main" val="304328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 slide w character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93902A0-94F5-4FB6-B598-DE1F82A30AEA}"/>
              </a:ext>
            </a:extLst>
          </p:cNvPr>
          <p:cNvSpPr txBox="1">
            <a:spLocks/>
          </p:cNvSpPr>
          <p:nvPr/>
        </p:nvSpPr>
        <p:spPr>
          <a:xfrm>
            <a:off x="0" y="667482"/>
            <a:ext cx="8810625" cy="1387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dirty="0">
                <a:solidFill>
                  <a:srgbClr val="00A19A"/>
                </a:solidFill>
                <a:latin typeface="Corbel" panose="020B0503020204020204" pitchFamily="34" charset="0"/>
              </a:rPr>
              <a:t>When will I meet my mentor?</a:t>
            </a:r>
          </a:p>
          <a:p>
            <a:endParaRPr lang="en-GB" sz="4400" b="1" dirty="0">
              <a:solidFill>
                <a:srgbClr val="00A19A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FB362-73CB-41CC-9391-B9B0F788520C}"/>
              </a:ext>
            </a:extLst>
          </p:cNvPr>
          <p:cNvSpPr txBox="1"/>
          <p:nvPr/>
        </p:nvSpPr>
        <p:spPr>
          <a:xfrm>
            <a:off x="838200" y="1375035"/>
            <a:ext cx="947737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 Alternate Bold"/>
                <a:cs typeface="DIN Alternate Bold"/>
              </a:rPr>
              <a:t>Buddy Scheme Student transition: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from 18</a:t>
            </a:r>
            <a:r>
              <a:rPr lang="en-GB" sz="2800" baseline="300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th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 September – 13</a:t>
            </a:r>
            <a:r>
              <a:rPr lang="en-GB" sz="2800" baseline="300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th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 October.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DIN Alternate Bold"/>
              <a:cs typeface="DIN Alternate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 Alternate Bold"/>
                <a:cs typeface="DIN Alternate Bold"/>
              </a:rPr>
              <a:t>The Big Buddy Scheme Meet Up</a:t>
            </a:r>
          </a:p>
          <a:p>
            <a:pPr lvl="1"/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2</a:t>
            </a:r>
            <a:r>
              <a:rPr lang="en-GB" sz="2800" baseline="300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nd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 October and 10</a:t>
            </a:r>
            <a:r>
              <a:rPr lang="en-GB" sz="2800" baseline="300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th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 October from 3pm to 5pm</a:t>
            </a:r>
          </a:p>
          <a:p>
            <a:pPr lvl="1"/>
            <a:endParaRPr lang="en-GB" sz="2800" dirty="0">
              <a:solidFill>
                <a:schemeClr val="accent3">
                  <a:lumMod val="50000"/>
                </a:schemeClr>
              </a:solidFill>
              <a:latin typeface="DIN Alternate Bold"/>
              <a:cs typeface="DIN Alternate Bold"/>
            </a:endParaRPr>
          </a:p>
          <a:p>
            <a:endParaRPr lang="en-GB" sz="28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7B1E4514-ACC8-4E83-87C3-776EDF7326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C791E996-9490-1943-EE3C-B72C98380D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nvesting in your future, investing in our campuses">
            <a:extLst>
              <a:ext uri="{FF2B5EF4-FFF2-40B4-BE49-F238E27FC236}">
                <a16:creationId xmlns:a16="http://schemas.microsoft.com/office/drawing/2014/main" id="{E67B91AC-FBF7-5970-ED8C-2A4CB38C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08" y="3679114"/>
            <a:ext cx="3771765" cy="272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ueen Mary Graduate Centre - ECE Architecture">
            <a:extLst>
              <a:ext uri="{FF2B5EF4-FFF2-40B4-BE49-F238E27FC236}">
                <a16:creationId xmlns:a16="http://schemas.microsoft.com/office/drawing/2014/main" id="{4521D68D-A109-D1C0-B857-36278512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75" y="3716337"/>
            <a:ext cx="4266564" cy="266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 slide w character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93902A0-94F5-4FB6-B598-DE1F82A30AEA}"/>
              </a:ext>
            </a:extLst>
          </p:cNvPr>
          <p:cNvSpPr txBox="1">
            <a:spLocks/>
          </p:cNvSpPr>
          <p:nvPr/>
        </p:nvSpPr>
        <p:spPr>
          <a:xfrm>
            <a:off x="0" y="667482"/>
            <a:ext cx="8810625" cy="1387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dirty="0">
                <a:solidFill>
                  <a:srgbClr val="00A19A"/>
                </a:solidFill>
                <a:latin typeface="Corbel" panose="020B0503020204020204" pitchFamily="34" charset="0"/>
              </a:rPr>
              <a:t>When will I meet my mentor?</a:t>
            </a:r>
          </a:p>
          <a:p>
            <a:endParaRPr lang="en-GB" sz="4400" b="1" dirty="0">
              <a:solidFill>
                <a:srgbClr val="00A19A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FB362-73CB-41CC-9391-B9B0F788520C}"/>
              </a:ext>
            </a:extLst>
          </p:cNvPr>
          <p:cNvSpPr txBox="1"/>
          <p:nvPr/>
        </p:nvSpPr>
        <p:spPr>
          <a:xfrm>
            <a:off x="742949" y="1744663"/>
            <a:ext cx="957262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DIN Alternate Bold"/>
              <a:cs typeface="DIN Alternate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 Alternate Bold"/>
                <a:cs typeface="DIN Alternate Bold"/>
              </a:rPr>
              <a:t>Look out for an email sent to your new university email address from </a:t>
            </a:r>
            <a:r>
              <a:rPr lang="en-GB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IN Alternate Bold"/>
                <a:cs typeface="DIN Alternate Bold"/>
              </a:rPr>
              <a:t>Vygo</a:t>
            </a:r>
            <a:r>
              <a:rPr lang="en-GB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 Alternate Bold"/>
                <a:cs typeface="DIN Alternate Bold"/>
              </a:rPr>
              <a:t>: 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you will be matched with your mentors after signing up for </a:t>
            </a:r>
            <a:r>
              <a:rPr lang="en-GB" sz="2800" dirty="0" err="1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vygo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3">
                  <a:lumMod val="50000"/>
                </a:schemeClr>
              </a:solidFill>
              <a:latin typeface="DIN Alternate Bold"/>
              <a:cs typeface="DIN Alternate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DIN Alternate Bold"/>
                <a:cs typeface="DIN Alternate Bold"/>
              </a:rPr>
              <a:t>Then your mentor will arrange a time, date and place to meet up and meet each other.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2958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 slide w character4.png">
            <a:extLst>
              <a:ext uri="{FF2B5EF4-FFF2-40B4-BE49-F238E27FC236}">
                <a16:creationId xmlns:a16="http://schemas.microsoft.com/office/drawing/2014/main" id="{0D399C8E-89B3-62E4-D1C4-6671FADB5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0C0CC2-10B3-9DF9-64DF-9FF496D3C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44" y="1394349"/>
            <a:ext cx="4561587" cy="46212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EA8ED83-10FF-6EAD-B981-8475DD36D79B}"/>
              </a:ext>
            </a:extLst>
          </p:cNvPr>
          <p:cNvSpPr txBox="1">
            <a:spLocks/>
          </p:cNvSpPr>
          <p:nvPr/>
        </p:nvSpPr>
        <p:spPr>
          <a:xfrm>
            <a:off x="455610" y="277314"/>
            <a:ext cx="10930247" cy="1198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>
                <a:solidFill>
                  <a:srgbClr val="15A59A"/>
                </a:solidFill>
                <a:latin typeface="Impact" panose="020B0806030902050204" pitchFamily="34" charset="0"/>
              </a:rPr>
              <a:t>Creating your </a:t>
            </a:r>
            <a:r>
              <a:rPr lang="en-GB" sz="4800" err="1">
                <a:solidFill>
                  <a:srgbClr val="15A59A"/>
                </a:solidFill>
                <a:latin typeface="Impact" panose="020B0806030902050204" pitchFamily="34" charset="0"/>
              </a:rPr>
              <a:t>Vygo</a:t>
            </a:r>
            <a:r>
              <a:rPr lang="en-GB" sz="4800">
                <a:solidFill>
                  <a:srgbClr val="15A59A"/>
                </a:solidFill>
                <a:latin typeface="Impact" panose="020B0806030902050204" pitchFamily="34" charset="0"/>
              </a:rPr>
              <a:t> profile is simple!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12FCB-47E2-5C91-46D3-AE98D7BC9677}"/>
              </a:ext>
            </a:extLst>
          </p:cNvPr>
          <p:cNvSpPr txBox="1"/>
          <p:nvPr/>
        </p:nvSpPr>
        <p:spPr>
          <a:xfrm>
            <a:off x="6661545" y="2643741"/>
            <a:ext cx="511264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rgbClr val="18BCB2"/>
                </a:solidFill>
                <a:latin typeface="Calibri"/>
                <a:ea typeface="Calibri"/>
                <a:cs typeface="Calibri"/>
              </a:rPr>
              <a:t>Sign in using your SSO login  (university email address) via web address: </a:t>
            </a:r>
            <a:r>
              <a:rPr lang="en-GB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https://web.vygo.app/login</a:t>
            </a:r>
            <a:r>
              <a:rPr lang="en-GB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4A26E05-0367-A646-6C4C-4772B8A2AEDE}"/>
              </a:ext>
            </a:extLst>
          </p:cNvPr>
          <p:cNvSpPr/>
          <p:nvPr/>
        </p:nvSpPr>
        <p:spPr>
          <a:xfrm>
            <a:off x="5465851" y="1394350"/>
            <a:ext cx="1585181" cy="1249391"/>
          </a:xfrm>
          <a:custGeom>
            <a:avLst/>
            <a:gdLst>
              <a:gd name="connsiteX0" fmla="*/ 0 w 1585181"/>
              <a:gd name="connsiteY0" fmla="*/ 624696 h 1249391"/>
              <a:gd name="connsiteX1" fmla="*/ 792591 w 1585181"/>
              <a:gd name="connsiteY1" fmla="*/ 0 h 1249391"/>
              <a:gd name="connsiteX2" fmla="*/ 1585182 w 1585181"/>
              <a:gd name="connsiteY2" fmla="*/ 624696 h 1249391"/>
              <a:gd name="connsiteX3" fmla="*/ 792591 w 1585181"/>
              <a:gd name="connsiteY3" fmla="*/ 1249392 h 1249391"/>
              <a:gd name="connsiteX4" fmla="*/ 0 w 1585181"/>
              <a:gd name="connsiteY4" fmla="*/ 624696 h 12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5181" h="1249391" fill="none" extrusionOk="0">
                <a:moveTo>
                  <a:pt x="0" y="624696"/>
                </a:moveTo>
                <a:cubicBezTo>
                  <a:pt x="32605" y="248696"/>
                  <a:pt x="472588" y="7769"/>
                  <a:pt x="792591" y="0"/>
                </a:cubicBezTo>
                <a:cubicBezTo>
                  <a:pt x="1271575" y="70506"/>
                  <a:pt x="1492315" y="277691"/>
                  <a:pt x="1585182" y="624696"/>
                </a:cubicBezTo>
                <a:cubicBezTo>
                  <a:pt x="1618228" y="974498"/>
                  <a:pt x="1158897" y="1216793"/>
                  <a:pt x="792591" y="1249392"/>
                </a:cubicBezTo>
                <a:cubicBezTo>
                  <a:pt x="264623" y="1276318"/>
                  <a:pt x="40017" y="915459"/>
                  <a:pt x="0" y="624696"/>
                </a:cubicBezTo>
                <a:close/>
              </a:path>
              <a:path w="1585181" h="1249391" stroke="0" extrusionOk="0">
                <a:moveTo>
                  <a:pt x="0" y="624696"/>
                </a:moveTo>
                <a:cubicBezTo>
                  <a:pt x="-40689" y="351073"/>
                  <a:pt x="324398" y="-12577"/>
                  <a:pt x="792591" y="0"/>
                </a:cubicBezTo>
                <a:cubicBezTo>
                  <a:pt x="1265581" y="-5204"/>
                  <a:pt x="1535769" y="369684"/>
                  <a:pt x="1585182" y="624696"/>
                </a:cubicBezTo>
                <a:cubicBezTo>
                  <a:pt x="1474192" y="1006802"/>
                  <a:pt x="1194858" y="1291334"/>
                  <a:pt x="792591" y="1249392"/>
                </a:cubicBezTo>
                <a:cubicBezTo>
                  <a:pt x="423443" y="1205006"/>
                  <a:pt x="-16488" y="973488"/>
                  <a:pt x="0" y="6246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00B050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 </a:t>
            </a:r>
            <a:r>
              <a:rPr lang="en-GB" sz="2800" b="1">
                <a:solidFill>
                  <a:srgbClr val="00B050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Step</a:t>
            </a:r>
          </a:p>
          <a:p>
            <a:pPr algn="ctr"/>
            <a:r>
              <a:rPr lang="en-GB" sz="2800" b="1">
                <a:solidFill>
                  <a:srgbClr val="00B050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1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0A7F0F8-F1C9-74F4-0F6E-06BD8D40D966}"/>
              </a:ext>
            </a:extLst>
          </p:cNvPr>
          <p:cNvCxnSpPr>
            <a:cxnSpLocks/>
          </p:cNvCxnSpPr>
          <p:nvPr/>
        </p:nvCxnSpPr>
        <p:spPr>
          <a:xfrm flipV="1">
            <a:off x="4689936" y="2965761"/>
            <a:ext cx="1946621" cy="932413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03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slide v2.png">
            <a:extLst>
              <a:ext uri="{FF2B5EF4-FFF2-40B4-BE49-F238E27FC236}">
                <a16:creationId xmlns:a16="http://schemas.microsoft.com/office/drawing/2014/main" id="{26977245-B6EA-D9DA-B5F7-3C0E6CC76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74B65D-7A99-AAA4-9CBF-1CBE60A10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822" y="1389815"/>
            <a:ext cx="5712031" cy="51238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186EB2-D226-9128-8ED0-0C6EAABE1500}"/>
              </a:ext>
            </a:extLst>
          </p:cNvPr>
          <p:cNvSpPr txBox="1">
            <a:spLocks/>
          </p:cNvSpPr>
          <p:nvPr/>
        </p:nvSpPr>
        <p:spPr>
          <a:xfrm>
            <a:off x="436419" y="168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15A59A"/>
                </a:solidFill>
                <a:latin typeface="Impact" panose="020B0806030902050204" pitchFamily="34" charset="0"/>
              </a:rPr>
              <a:t>2. Complete onboarding questions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F28914-3911-6F9C-9E84-711972259BCF}"/>
              </a:ext>
            </a:extLst>
          </p:cNvPr>
          <p:cNvSpPr/>
          <p:nvPr/>
        </p:nvSpPr>
        <p:spPr>
          <a:xfrm>
            <a:off x="623309" y="1389815"/>
            <a:ext cx="1554811" cy="1168451"/>
          </a:xfrm>
          <a:custGeom>
            <a:avLst/>
            <a:gdLst>
              <a:gd name="connsiteX0" fmla="*/ 0 w 1554811"/>
              <a:gd name="connsiteY0" fmla="*/ 584226 h 1168451"/>
              <a:gd name="connsiteX1" fmla="*/ 777406 w 1554811"/>
              <a:gd name="connsiteY1" fmla="*/ 0 h 1168451"/>
              <a:gd name="connsiteX2" fmla="*/ 1554812 w 1554811"/>
              <a:gd name="connsiteY2" fmla="*/ 584226 h 1168451"/>
              <a:gd name="connsiteX3" fmla="*/ 777406 w 1554811"/>
              <a:gd name="connsiteY3" fmla="*/ 1168452 h 1168451"/>
              <a:gd name="connsiteX4" fmla="*/ 0 w 1554811"/>
              <a:gd name="connsiteY4" fmla="*/ 584226 h 116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811" h="1168451" fill="none" extrusionOk="0">
                <a:moveTo>
                  <a:pt x="0" y="584226"/>
                </a:moveTo>
                <a:cubicBezTo>
                  <a:pt x="14422" y="247859"/>
                  <a:pt x="415828" y="4472"/>
                  <a:pt x="777406" y="0"/>
                </a:cubicBezTo>
                <a:cubicBezTo>
                  <a:pt x="1231967" y="43095"/>
                  <a:pt x="1533527" y="261110"/>
                  <a:pt x="1554812" y="584226"/>
                </a:cubicBezTo>
                <a:cubicBezTo>
                  <a:pt x="1648693" y="920499"/>
                  <a:pt x="1197213" y="1164097"/>
                  <a:pt x="777406" y="1168452"/>
                </a:cubicBezTo>
                <a:cubicBezTo>
                  <a:pt x="260865" y="1194471"/>
                  <a:pt x="52903" y="835170"/>
                  <a:pt x="0" y="584226"/>
                </a:cubicBezTo>
                <a:close/>
              </a:path>
              <a:path w="1554811" h="1168451" stroke="0" extrusionOk="0">
                <a:moveTo>
                  <a:pt x="0" y="584226"/>
                </a:moveTo>
                <a:cubicBezTo>
                  <a:pt x="-57696" y="362791"/>
                  <a:pt x="248813" y="-40982"/>
                  <a:pt x="777406" y="0"/>
                </a:cubicBezTo>
                <a:cubicBezTo>
                  <a:pt x="1226012" y="-2843"/>
                  <a:pt x="1518888" y="326996"/>
                  <a:pt x="1554812" y="584226"/>
                </a:cubicBezTo>
                <a:cubicBezTo>
                  <a:pt x="1473320" y="934122"/>
                  <a:pt x="1178579" y="1201770"/>
                  <a:pt x="777406" y="1168452"/>
                </a:cubicBezTo>
                <a:cubicBezTo>
                  <a:pt x="393329" y="1139154"/>
                  <a:pt x="-67311" y="922325"/>
                  <a:pt x="0" y="58422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00B0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Step</a:t>
            </a:r>
          </a:p>
          <a:p>
            <a:pPr algn="ctr"/>
            <a:r>
              <a:rPr lang="en-GB" sz="2800" b="1">
                <a:solidFill>
                  <a:srgbClr val="00B0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E7094-4C9A-0357-C9E4-F810044AA857}"/>
              </a:ext>
            </a:extLst>
          </p:cNvPr>
          <p:cNvSpPr txBox="1"/>
          <p:nvPr/>
        </p:nvSpPr>
        <p:spPr>
          <a:xfrm>
            <a:off x="8944724" y="1388715"/>
            <a:ext cx="2635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8BCB2"/>
                </a:solidFill>
              </a:rPr>
              <a:t>Answering the onboarding questions will help match you to the most appropriate mentor.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1932F11-5132-D71E-593A-C7FF685BFEC9}"/>
              </a:ext>
            </a:extLst>
          </p:cNvPr>
          <p:cNvCxnSpPr>
            <a:cxnSpLocks/>
          </p:cNvCxnSpPr>
          <p:nvPr/>
        </p:nvCxnSpPr>
        <p:spPr>
          <a:xfrm flipV="1">
            <a:off x="7233238" y="1658147"/>
            <a:ext cx="1735636" cy="183915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5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slide w character1.png">
            <a:extLst>
              <a:ext uri="{FF2B5EF4-FFF2-40B4-BE49-F238E27FC236}">
                <a16:creationId xmlns:a16="http://schemas.microsoft.com/office/drawing/2014/main" id="{7011938F-5353-59C9-93E1-9B2EC7A89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524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C82128C-82C8-BC5A-519F-EE97C9B5DB8B}"/>
              </a:ext>
            </a:extLst>
          </p:cNvPr>
          <p:cNvSpPr txBox="1">
            <a:spLocks/>
          </p:cNvSpPr>
          <p:nvPr/>
        </p:nvSpPr>
        <p:spPr>
          <a:xfrm>
            <a:off x="517660" y="464733"/>
            <a:ext cx="6857011" cy="86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>
                <a:solidFill>
                  <a:srgbClr val="15A59A"/>
                </a:solidFill>
                <a:latin typeface="Impact" panose="020B0806030902050204" pitchFamily="34" charset="0"/>
              </a:rPr>
              <a:t>3. Complete your profile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0CCAC2-0603-8160-A1EE-D750B8764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47" y="1440500"/>
            <a:ext cx="6538543" cy="50596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7BB91E-3149-383D-A59C-F0C40EB387E2}"/>
              </a:ext>
            </a:extLst>
          </p:cNvPr>
          <p:cNvSpPr txBox="1"/>
          <p:nvPr/>
        </p:nvSpPr>
        <p:spPr>
          <a:xfrm>
            <a:off x="9273453" y="2116927"/>
            <a:ext cx="238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18BCB2"/>
                </a:solidFill>
              </a:rPr>
              <a:t>Upload picture of yourself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5C7508-B971-C6F5-C1B1-1D04B6D08A2E}"/>
              </a:ext>
            </a:extLst>
          </p:cNvPr>
          <p:cNvSpPr txBox="1"/>
          <p:nvPr/>
        </p:nvSpPr>
        <p:spPr>
          <a:xfrm>
            <a:off x="8527883" y="3338223"/>
            <a:ext cx="3217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18BCB2"/>
                </a:solidFill>
              </a:rPr>
              <a:t>Tell mentees a bit about yourself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019639-0390-2346-6F17-AEF0874D1DBD}"/>
              </a:ext>
            </a:extLst>
          </p:cNvPr>
          <p:cNvSpPr txBox="1"/>
          <p:nvPr/>
        </p:nvSpPr>
        <p:spPr>
          <a:xfrm>
            <a:off x="8071617" y="4449197"/>
            <a:ext cx="2576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18BCB2"/>
                </a:solidFill>
              </a:rPr>
              <a:t>What languages do you speak?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15946B6-3261-E803-64F4-C10078542D7B}"/>
              </a:ext>
            </a:extLst>
          </p:cNvPr>
          <p:cNvSpPr/>
          <p:nvPr/>
        </p:nvSpPr>
        <p:spPr>
          <a:xfrm>
            <a:off x="8016442" y="479681"/>
            <a:ext cx="1864833" cy="1529247"/>
          </a:xfrm>
          <a:custGeom>
            <a:avLst/>
            <a:gdLst>
              <a:gd name="connsiteX0" fmla="*/ 0 w 1864833"/>
              <a:gd name="connsiteY0" fmla="*/ 764624 h 1529247"/>
              <a:gd name="connsiteX1" fmla="*/ 932417 w 1864833"/>
              <a:gd name="connsiteY1" fmla="*/ 0 h 1529247"/>
              <a:gd name="connsiteX2" fmla="*/ 1864834 w 1864833"/>
              <a:gd name="connsiteY2" fmla="*/ 764624 h 1529247"/>
              <a:gd name="connsiteX3" fmla="*/ 932417 w 1864833"/>
              <a:gd name="connsiteY3" fmla="*/ 1529248 h 1529247"/>
              <a:gd name="connsiteX4" fmla="*/ 0 w 1864833"/>
              <a:gd name="connsiteY4" fmla="*/ 764624 h 152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33" h="1529247" fill="none" extrusionOk="0">
                <a:moveTo>
                  <a:pt x="0" y="764624"/>
                </a:moveTo>
                <a:cubicBezTo>
                  <a:pt x="91833" y="255051"/>
                  <a:pt x="533520" y="7659"/>
                  <a:pt x="932417" y="0"/>
                </a:cubicBezTo>
                <a:cubicBezTo>
                  <a:pt x="1461132" y="23512"/>
                  <a:pt x="1793596" y="340803"/>
                  <a:pt x="1864834" y="764624"/>
                </a:cubicBezTo>
                <a:cubicBezTo>
                  <a:pt x="1993632" y="1205592"/>
                  <a:pt x="1365133" y="1491714"/>
                  <a:pt x="932417" y="1529248"/>
                </a:cubicBezTo>
                <a:cubicBezTo>
                  <a:pt x="396878" y="1535389"/>
                  <a:pt x="65078" y="1098695"/>
                  <a:pt x="0" y="764624"/>
                </a:cubicBezTo>
                <a:close/>
              </a:path>
              <a:path w="1864833" h="1529247" stroke="0" extrusionOk="0">
                <a:moveTo>
                  <a:pt x="0" y="764624"/>
                </a:moveTo>
                <a:cubicBezTo>
                  <a:pt x="-53854" y="436819"/>
                  <a:pt x="382325" y="-14508"/>
                  <a:pt x="932417" y="0"/>
                </a:cubicBezTo>
                <a:cubicBezTo>
                  <a:pt x="1542044" y="-13975"/>
                  <a:pt x="1844882" y="378672"/>
                  <a:pt x="1864834" y="764624"/>
                </a:cubicBezTo>
                <a:cubicBezTo>
                  <a:pt x="1733830" y="1230699"/>
                  <a:pt x="1383077" y="1605283"/>
                  <a:pt x="932417" y="1529248"/>
                </a:cubicBezTo>
                <a:cubicBezTo>
                  <a:pt x="512367" y="1467827"/>
                  <a:pt x="-64973" y="1201818"/>
                  <a:pt x="0" y="76462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00B0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Step 3</a:t>
            </a:r>
          </a:p>
          <a:p>
            <a:pPr algn="ctr"/>
            <a:r>
              <a:rPr lang="en-GB" sz="2400" b="1">
                <a:solidFill>
                  <a:srgbClr val="00B0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Et voila!!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6E2015F-7053-0BE6-3A0A-84C4F110DE37}"/>
              </a:ext>
            </a:extLst>
          </p:cNvPr>
          <p:cNvCxnSpPr>
            <a:cxnSpLocks/>
          </p:cNvCxnSpPr>
          <p:nvPr/>
        </p:nvCxnSpPr>
        <p:spPr>
          <a:xfrm flipV="1">
            <a:off x="4173705" y="2365607"/>
            <a:ext cx="5099748" cy="603931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087E3B-045E-9C3D-8248-B0992BD9D64D}"/>
              </a:ext>
            </a:extLst>
          </p:cNvPr>
          <p:cNvCxnSpPr>
            <a:cxnSpLocks/>
          </p:cNvCxnSpPr>
          <p:nvPr/>
        </p:nvCxnSpPr>
        <p:spPr>
          <a:xfrm flipV="1">
            <a:off x="2999619" y="3555957"/>
            <a:ext cx="5528264" cy="644041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2940C2A-CF41-FBE3-FD98-C988C044DC52}"/>
              </a:ext>
            </a:extLst>
          </p:cNvPr>
          <p:cNvCxnSpPr>
            <a:cxnSpLocks/>
          </p:cNvCxnSpPr>
          <p:nvPr/>
        </p:nvCxnSpPr>
        <p:spPr>
          <a:xfrm flipV="1">
            <a:off x="3425371" y="4786417"/>
            <a:ext cx="4646247" cy="389476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46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1EF8E9256E24C81798E9A71712536" ma:contentTypeVersion="18" ma:contentTypeDescription="Create a new document." ma:contentTypeScope="" ma:versionID="66de570fe15684ef3bd3d44a513e8055">
  <xsd:schema xmlns:xsd="http://www.w3.org/2001/XMLSchema" xmlns:xs="http://www.w3.org/2001/XMLSchema" xmlns:p="http://schemas.microsoft.com/office/2006/metadata/properties" xmlns:ns2="87939ff8-fce5-468a-a881-4c1fe8783bc4" xmlns:ns3="6649982f-b66b-4072-8006-4697fed55f9d" xmlns:ns4="d5efd484-15aa-41a0-83f6-0646502cb6d6" targetNamespace="http://schemas.microsoft.com/office/2006/metadata/properties" ma:root="true" ma:fieldsID="a3a05e383e85fa5c01341a2c01ecb4d3" ns2:_="" ns3:_="" ns4:_="">
    <xsd:import namespace="87939ff8-fce5-468a-a881-4c1fe8783bc4"/>
    <xsd:import namespace="6649982f-b66b-4072-8006-4697fed55f9d"/>
    <xsd:import namespace="d5efd484-15aa-41a0-83f6-0646502cb6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39ff8-fce5-468a-a881-4c1fe8783b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9982f-b66b-4072-8006-4697fed55f9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fd484-15aa-41a0-83f6-0646502cb6d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69fc4c8-80c3-4164-b0ed-6223536b129d}" ma:internalName="TaxCatchAll" ma:showField="CatchAllData" ma:web="6649982f-b66b-4072-8006-4697fed55f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efd484-15aa-41a0-83f6-0646502cb6d6" xsi:nil="true"/>
    <lcf76f155ced4ddcb4097134ff3c332f xmlns="87939ff8-fce5-468a-a881-4c1fe8783b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45D7A0-524B-4653-8F0B-2DDA6BDBE9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939ff8-fce5-468a-a881-4c1fe8783bc4"/>
    <ds:schemaRef ds:uri="6649982f-b66b-4072-8006-4697fed55f9d"/>
    <ds:schemaRef ds:uri="d5efd484-15aa-41a0-83f6-0646502cb6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06FC0F-4D96-4316-9A4B-789DCACBC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CEF2EE-960C-4A85-A14C-A1C5E18C75FD}">
  <ds:schemaRefs>
    <ds:schemaRef ds:uri="6649982f-b66b-4072-8006-4697fed55f9d"/>
    <ds:schemaRef ds:uri="http://www.w3.org/XML/1998/namespace"/>
    <ds:schemaRef ds:uri="45ae7f3d-bcd0-4e4b-af93-f03a9fbb19b5"/>
    <ds:schemaRef ds:uri="http://purl.org/dc/terms/"/>
    <ds:schemaRef ds:uri="d5efd484-15aa-41a0-83f6-0646502cb6d6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dcmitype/"/>
    <ds:schemaRef ds:uri="87939ff8-fce5-468a-a881-4c1fe8783b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884</Words>
  <Application>Microsoft Office PowerPoint</Application>
  <PresentationFormat>Widescreen</PresentationFormat>
  <Paragraphs>109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Scarlett</dc:creator>
  <cp:lastModifiedBy>Huong Hoang-Wilson</cp:lastModifiedBy>
  <cp:revision>15</cp:revision>
  <dcterms:created xsi:type="dcterms:W3CDTF">2021-09-07T14:01:05Z</dcterms:created>
  <dcterms:modified xsi:type="dcterms:W3CDTF">2024-09-10T15:18:29Z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QMULDocumentStatus">
    <vt:lpwstr/>
  </property>
  <property fmtid="{D5CDD505-2E9C-101B-9397-08002B2CF9AE}" pid="4" name="ContentTypeId">
    <vt:lpwstr>0x0101003431EF8E9256E24C81798E9A71712536</vt:lpwstr>
  </property>
  <property fmtid="{D5CDD505-2E9C-101B-9397-08002B2CF9AE}" pid="5" name="QMULInformationClassification">
    <vt:lpwstr>1;#Protect|9124d8d9-0c1c-41e9-aa14-aba001e9a028</vt:lpwstr>
  </property>
  <property fmtid="{D5CDD505-2E9C-101B-9397-08002B2CF9AE}" pid="6" name="QMULLocation">
    <vt:lpwstr/>
  </property>
  <property fmtid="{D5CDD505-2E9C-101B-9397-08002B2CF9AE}" pid="7" name="QMULDepartment">
    <vt:lpwstr/>
  </property>
  <property fmtid="{D5CDD505-2E9C-101B-9397-08002B2CF9AE}" pid="8" name="QMULDocumentType">
    <vt:lpwstr/>
  </property>
  <property fmtid="{D5CDD505-2E9C-101B-9397-08002B2CF9AE}" pid="9" name="QMULSchool">
    <vt:lpwstr/>
  </property>
  <property fmtid="{D5CDD505-2E9C-101B-9397-08002B2CF9AE}" pid="10" name="MediaServiceImageTags">
    <vt:lpwstr/>
  </property>
</Properties>
</file>