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93_2698F94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3_EC24364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9_19B4007D.xml" ContentType="application/vnd.ms-powerpoint.comments+xml"/>
  <Override PartName="/ppt/notesSlides/notesSlide12.xml" ContentType="application/vnd.openxmlformats-officedocument.presentationml.notesSlide+xml"/>
  <Override PartName="/ppt/comments/modernComment_11D_EBA1641B.xml" ContentType="application/vnd.ms-powerpoint.comment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66" r:id="rId5"/>
    <p:sldMasterId id="2147483843" r:id="rId6"/>
  </p:sldMasterIdLst>
  <p:notesMasterIdLst>
    <p:notesMasterId r:id="rId40"/>
  </p:notesMasterIdLst>
  <p:handoutMasterIdLst>
    <p:handoutMasterId r:id="rId41"/>
  </p:handoutMasterIdLst>
  <p:sldIdLst>
    <p:sldId id="302" r:id="rId7"/>
    <p:sldId id="316" r:id="rId8"/>
    <p:sldId id="343" r:id="rId9"/>
    <p:sldId id="402" r:id="rId10"/>
    <p:sldId id="403" r:id="rId11"/>
    <p:sldId id="401" r:id="rId12"/>
    <p:sldId id="299" r:id="rId13"/>
    <p:sldId id="363" r:id="rId14"/>
    <p:sldId id="364" r:id="rId15"/>
    <p:sldId id="355" r:id="rId16"/>
    <p:sldId id="368" r:id="rId17"/>
    <p:sldId id="404" r:id="rId18"/>
    <p:sldId id="376" r:id="rId19"/>
    <p:sldId id="398" r:id="rId20"/>
    <p:sldId id="399" r:id="rId21"/>
    <p:sldId id="307" r:id="rId22"/>
    <p:sldId id="305" r:id="rId23"/>
    <p:sldId id="310" r:id="rId24"/>
    <p:sldId id="306" r:id="rId25"/>
    <p:sldId id="396" r:id="rId26"/>
    <p:sldId id="383" r:id="rId27"/>
    <p:sldId id="377" r:id="rId28"/>
    <p:sldId id="386" r:id="rId29"/>
    <p:sldId id="407" r:id="rId30"/>
    <p:sldId id="370" r:id="rId31"/>
    <p:sldId id="281" r:id="rId32"/>
    <p:sldId id="408" r:id="rId33"/>
    <p:sldId id="359" r:id="rId34"/>
    <p:sldId id="385" r:id="rId35"/>
    <p:sldId id="285" r:id="rId36"/>
    <p:sldId id="367" r:id="rId37"/>
    <p:sldId id="312" r:id="rId38"/>
    <p:sldId id="330" r:id="rId39"/>
  </p:sldIdLst>
  <p:sldSz cx="9144000" cy="5143500" type="screen16x9"/>
  <p:notesSz cx="6889750" cy="10018713"/>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0B69D-9948-46F3-B07D-8BF81D90CAFD}">
          <p14:sldIdLst>
            <p14:sldId id="302"/>
            <p14:sldId id="316"/>
            <p14:sldId id="343"/>
            <p14:sldId id="402"/>
            <p14:sldId id="403"/>
            <p14:sldId id="401"/>
            <p14:sldId id="299"/>
            <p14:sldId id="363"/>
          </p14:sldIdLst>
        </p14:section>
        <p14:section name="Untitled Section" id="{BC207CB5-D627-4B15-B03B-ED7A53E19D7E}">
          <p14:sldIdLst>
            <p14:sldId id="364"/>
            <p14:sldId id="355"/>
            <p14:sldId id="368"/>
            <p14:sldId id="404"/>
            <p14:sldId id="376"/>
            <p14:sldId id="398"/>
            <p14:sldId id="399"/>
            <p14:sldId id="307"/>
            <p14:sldId id="305"/>
            <p14:sldId id="310"/>
            <p14:sldId id="306"/>
            <p14:sldId id="396"/>
            <p14:sldId id="383"/>
            <p14:sldId id="377"/>
            <p14:sldId id="386"/>
            <p14:sldId id="407"/>
            <p14:sldId id="370"/>
            <p14:sldId id="281"/>
            <p14:sldId id="408"/>
            <p14:sldId id="359"/>
            <p14:sldId id="385"/>
            <p14:sldId id="285"/>
            <p14:sldId id="367"/>
            <p14:sldId id="312"/>
            <p14:sldId id="33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0F102-87B2-954F-1113-FB3754B62837}" name="Matthew Dowell" initials="MD" userId="S::ylw405@qmul.ac.uk::dd9d5596-8744-49ff-88e8-08cbd53e90b2" providerId="AD"/>
  <p188:author id="{DC6E8531-1CFC-A8E5-09D1-A9508B7528F5}" name="Gemma Bayliss" initials="GB" userId="S::ylw378@qmul.ac.uk::557dadf8-ab92-4798-9d4b-3c28cd6cc30d" providerId="AD"/>
  <p188:author id="{05AF4FAF-B317-14DF-9E28-5A94516CC455}" name="Zoe Callow" initials="ZC" userId="S::ylw418@qmul.ac.uk::348710b6-3cb0-42e0-8425-9cf728a92a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1C3D74"/>
    <a:srgbClr val="2DB8C5"/>
    <a:srgbClr val="73B82B"/>
    <a:srgbClr val="F18500"/>
    <a:srgbClr val="10746A"/>
    <a:srgbClr val="8D3786"/>
    <a:srgbClr val="CDA60C"/>
    <a:srgbClr val="2DB862"/>
    <a:srgbClr val="009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048EC-554A-4512-9041-3F4FEA7B68A2}" v="5" dt="2024-09-06T15:55:01.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9_19B4007D.xml><?xml version="1.0" encoding="utf-8"?>
<p188:cmLst xmlns:a="http://schemas.openxmlformats.org/drawingml/2006/main" xmlns:r="http://schemas.openxmlformats.org/officeDocument/2006/relationships" xmlns:p188="http://schemas.microsoft.com/office/powerpoint/2018/8/main">
  <p188:cm id="{79AF5612-B22D-4087-884E-DF94751E735D}" authorId="{DC6E8531-1CFC-A8E5-09D1-A9508B7528F5}" status="resolved" created="2024-08-22T12:18:23.805">
    <ac:deMkLst xmlns:ac="http://schemas.microsoft.com/office/drawing/2013/main/command">
      <pc:docMk xmlns:pc="http://schemas.microsoft.com/office/powerpoint/2013/main/command"/>
      <pc:sldMk xmlns:pc="http://schemas.microsoft.com/office/powerpoint/2013/main/command" cId="431227005" sldId="281"/>
      <ac:spMk id="3" creationId="{84D63683-3414-4592-8194-9460D64A0040}"/>
    </ac:deMkLst>
    <p188:replyLst>
      <p188:reply id="{3202E1F6-23E0-4D52-BE54-2DF31A48DF32}" authorId="{05AF4FAF-B317-14DF-9E28-5A94516CC455}" created="2024-08-22T13:33:04.794">
        <p188:txBody>
          <a:bodyPr/>
          <a:lstStyle/>
          <a:p>
            <a:r>
              <a:rPr lang="en-US"/>
              <a:t>agree, "discussion zone" feels more accessible language</a:t>
            </a:r>
          </a:p>
        </p188:txBody>
      </p188:reply>
    </p188:replyLst>
    <p188:txBody>
      <a:bodyPr/>
      <a:lstStyle/>
      <a:p>
        <a:r>
          <a:rPr lang="en-US"/>
          <a:t>I'd call it Discussion zone to match the signage rather than mixed mode eduction??</a:t>
        </a:r>
      </a:p>
    </p188:txBody>
  </p188:cm>
  <p188:cm id="{815C2B5B-2019-4CE6-BE9F-1F9E6E408D7A}" authorId="{DC6E8531-1CFC-A8E5-09D1-A9508B7528F5}" status="resolved" created="2024-08-22T12:18:52.743">
    <ac:deMkLst xmlns:ac="http://schemas.microsoft.com/office/drawing/2013/main/command">
      <pc:docMk xmlns:pc="http://schemas.microsoft.com/office/powerpoint/2013/main/command"/>
      <pc:sldMk xmlns:pc="http://schemas.microsoft.com/office/powerpoint/2013/main/command" cId="431227005" sldId="281"/>
      <ac:spMk id="6" creationId="{632BFBC6-DA8C-7C14-850C-B7C9EC4CB3CF}"/>
    </ac:deMkLst>
    <p188:txBody>
      <a:bodyPr/>
      <a:lstStyle/>
      <a:p>
        <a:r>
          <a:rPr lang="en-US"/>
          <a:t>Is it worth mentioning the group study rooms in the hive too?</a:t>
        </a:r>
      </a:p>
    </p188:txBody>
  </p188:cm>
</p188:cmLst>
</file>

<file path=ppt/comments/modernComment_11D_EBA1641B.xml><?xml version="1.0" encoding="utf-8"?>
<p188:cmLst xmlns:a="http://schemas.openxmlformats.org/drawingml/2006/main" xmlns:r="http://schemas.openxmlformats.org/officeDocument/2006/relationships" xmlns:p188="http://schemas.microsoft.com/office/powerpoint/2018/8/main">
  <p188:cm id="{FFB72D13-7C2E-4A86-A6FC-F66F27942CDD}" authorId="{05AF4FAF-B317-14DF-9E28-5A94516CC455}" status="resolved" created="2024-08-22T13:35:12.004">
    <pc:sldMkLst xmlns:pc="http://schemas.microsoft.com/office/powerpoint/2013/main/command">
      <pc:docMk/>
      <pc:sldMk cId="3953222683" sldId="285"/>
    </pc:sldMkLst>
    <p188:txBody>
      <a:bodyPr/>
      <a:lstStyle/>
      <a:p>
        <a:r>
          <a:rPr lang="en-US"/>
          <a:t>in relation to the live chat promotion project, please could this go above the email address? also please could we call it "live chat" as this is what's going on the posters</a:t>
        </a:r>
      </a:p>
    </p188:txBody>
  </p188:cm>
</p188:cmLst>
</file>

<file path=ppt/comments/modernComment_133_EC24364A.xml><?xml version="1.0" encoding="utf-8"?>
<p188:cmLst xmlns:a="http://schemas.openxmlformats.org/drawingml/2006/main" xmlns:r="http://schemas.openxmlformats.org/officeDocument/2006/relationships" xmlns:p188="http://schemas.microsoft.com/office/powerpoint/2018/8/main">
  <p188:cm id="{7FE7E4C9-FA52-43E0-9EF2-5E41556FDA8E}" authorId="{05AF4FAF-B317-14DF-9E28-5A94516CC455}" status="resolved" created="2024-08-22T13:30:13.799">
    <ac:deMkLst xmlns:ac="http://schemas.microsoft.com/office/drawing/2013/main/command">
      <pc:docMk xmlns:pc="http://schemas.microsoft.com/office/powerpoint/2013/main/command"/>
      <pc:sldMk xmlns:pc="http://schemas.microsoft.com/office/powerpoint/2013/main/command" cId="3961796170" sldId="307"/>
      <ac:picMk id="9" creationId="{DEDF7924-467A-BFF9-35DC-8196335E5E0A}"/>
    </ac:deMkLst>
    <p188:txBody>
      <a:bodyPr/>
      <a:lstStyle/>
      <a:p>
        <a:r>
          <a:rPr lang="en-US"/>
          <a:t>these pictures are great and very clear! :)</a:t>
        </a:r>
      </a:p>
    </p188:txBody>
  </p188:cm>
</p188:cmLst>
</file>

<file path=ppt/comments/modernComment_193_2698F94E.xml><?xml version="1.0" encoding="utf-8"?>
<p188:cmLst xmlns:a="http://schemas.openxmlformats.org/drawingml/2006/main" xmlns:r="http://schemas.openxmlformats.org/officeDocument/2006/relationships" xmlns:p188="http://schemas.microsoft.com/office/powerpoint/2018/8/main">
  <p188:cm id="{B41F7EA4-6538-4C11-8A13-AFEF1228BEC4}" authorId="{DC6E8531-1CFC-A8E5-09D1-A9508B7528F5}" status="resolved" created="2024-08-22T12:20:10.761">
    <pc:sldMkLst xmlns:pc="http://schemas.microsoft.com/office/powerpoint/2013/main/command">
      <pc:docMk/>
      <pc:sldMk cId="274172994" sldId="267"/>
    </pc:sldMkLst>
    <p188:replyLst>
      <p188:reply id="{52A1839D-9111-44F1-8767-2C39C789B3EC}" authorId="{5B30F102-87B2-954F-1113-FB3754B62837}" created="2024-08-23T08:49:46.363">
        <p188:txBody>
          <a:bodyPr/>
          <a:lstStyle/>
          <a:p>
            <a:r>
              <a:rPr lang="en-US"/>
              <a:t>Added to presentation notes to mention collections across all three libraries</a:t>
            </a:r>
          </a:p>
        </p188:txBody>
      </p188:reply>
    </p188:replyLst>
    <p188:txBody>
      <a:bodyPr/>
      <a:lstStyle/>
      <a:p>
        <a:r>
          <a:rPr lang="en-US"/>
          <a:t>are you thinking of saying stuff about how got multiple libraries and study spaces? not sure where best to put that but maybe could relate to collection being across diff libraires? OR maybe thats TMI for an induction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001C7-D556-446C-82E8-240A85A2AB31}" type="doc">
      <dgm:prSet loTypeId="urn:microsoft.com/office/officeart/2005/8/layout/chevron1" loCatId="process" qsTypeId="urn:microsoft.com/office/officeart/2005/8/quickstyle/simple1" qsCatId="simple" csTypeId="urn:microsoft.com/office/officeart/2005/8/colors/accent1_2" csCatId="accent1" phldr="1"/>
      <dgm:spPr/>
    </dgm:pt>
    <dgm:pt modelId="{4A054F33-EC85-4BD9-9CC6-B3EF3BE908E3}">
      <dgm:prSet phldrT="[Text]" phldr="0"/>
      <dgm:spPr/>
      <dgm:t>
        <a:bodyPr/>
        <a:lstStyle/>
        <a:p>
          <a:pPr rtl="0"/>
          <a:r>
            <a:rPr lang="en-US">
              <a:latin typeface="Arial"/>
            </a:rPr>
            <a:t>Find on Library Search</a:t>
          </a:r>
          <a:endParaRPr lang="en-US"/>
        </a:p>
      </dgm:t>
    </dgm:pt>
    <dgm:pt modelId="{569B01C1-D58E-46CE-BB7F-E536F48A3396}" type="parTrans" cxnId="{A19E3D0A-5E6E-419C-9C42-96677AD489E9}">
      <dgm:prSet/>
      <dgm:spPr/>
    </dgm:pt>
    <dgm:pt modelId="{44017B80-8661-4551-BE92-7C06D3C02F89}" type="sibTrans" cxnId="{A19E3D0A-5E6E-419C-9C42-96677AD489E9}">
      <dgm:prSet/>
      <dgm:spPr/>
    </dgm:pt>
    <dgm:pt modelId="{21EC9BEB-716E-4EB9-9BC6-C20EFDBAFE43}">
      <dgm:prSet phldrT="[Text]" phldr="0"/>
      <dgm:spPr/>
      <dgm:t>
        <a:bodyPr/>
        <a:lstStyle/>
        <a:p>
          <a:pPr rtl="0"/>
          <a:r>
            <a:rPr lang="en-US">
              <a:latin typeface="Arial"/>
            </a:rPr>
            <a:t>Go to the location</a:t>
          </a:r>
          <a:endParaRPr lang="en-US"/>
        </a:p>
      </dgm:t>
    </dgm:pt>
    <dgm:pt modelId="{F717650B-8458-4490-8796-2E85B0C35FB2}" type="parTrans" cxnId="{1339AB16-43DC-4DEF-86A2-59F438E9F6DD}">
      <dgm:prSet/>
      <dgm:spPr/>
    </dgm:pt>
    <dgm:pt modelId="{D32632A4-A559-4FED-8A1F-F7DD517763C3}" type="sibTrans" cxnId="{1339AB16-43DC-4DEF-86A2-59F438E9F6DD}">
      <dgm:prSet/>
      <dgm:spPr/>
    </dgm:pt>
    <dgm:pt modelId="{786904D8-6B1D-4CE9-82CE-B850E2C2E780}">
      <dgm:prSet phldrT="[Text]" phldr="0"/>
      <dgm:spPr/>
      <dgm:t>
        <a:bodyPr/>
        <a:lstStyle/>
        <a:p>
          <a:pPr rtl="0"/>
          <a:r>
            <a:rPr lang="en-US">
              <a:latin typeface="Arial"/>
            </a:rPr>
            <a:t>Find the bay </a:t>
          </a:r>
        </a:p>
      </dgm:t>
    </dgm:pt>
    <dgm:pt modelId="{0B644B51-C1E1-4480-B79B-AD8A595F6D8A}" type="parTrans" cxnId="{A53173AD-6BDA-4494-89CF-E15FD6015C3F}">
      <dgm:prSet/>
      <dgm:spPr/>
    </dgm:pt>
    <dgm:pt modelId="{A322AEEC-B057-454E-A77D-9EBE19EF4E0B}" type="sibTrans" cxnId="{A53173AD-6BDA-4494-89CF-E15FD6015C3F}">
      <dgm:prSet/>
      <dgm:spPr/>
    </dgm:pt>
    <dgm:pt modelId="{71E5B3D6-82E3-4724-94F8-232E5E50ED67}">
      <dgm:prSet phldr="0"/>
      <dgm:spPr/>
      <dgm:t>
        <a:bodyPr/>
        <a:lstStyle/>
        <a:p>
          <a:pPr rtl="0"/>
          <a:r>
            <a:rPr lang="en-US" dirty="0">
              <a:latin typeface="Arial"/>
            </a:rPr>
            <a:t>Find the shelf mark</a:t>
          </a:r>
          <a:endParaRPr lang="en-US" dirty="0"/>
        </a:p>
      </dgm:t>
    </dgm:pt>
    <dgm:pt modelId="{4D96205D-0F8A-4285-866C-348343E8AC4C}" type="parTrans" cxnId="{F03F777E-0247-4F22-BC87-0EE542DF2723}">
      <dgm:prSet/>
      <dgm:spPr/>
    </dgm:pt>
    <dgm:pt modelId="{66C095D7-C925-4539-B22D-58AB0E171367}" type="sibTrans" cxnId="{F03F777E-0247-4F22-BC87-0EE542DF2723}">
      <dgm:prSet/>
      <dgm:spPr/>
    </dgm:pt>
    <dgm:pt modelId="{535BFE44-2F9B-418C-B228-E6CB6DA498DA}" type="pres">
      <dgm:prSet presAssocID="{7CE001C7-D556-446C-82E8-240A85A2AB31}" presName="Name0" presStyleCnt="0">
        <dgm:presLayoutVars>
          <dgm:dir/>
          <dgm:animLvl val="lvl"/>
          <dgm:resizeHandles val="exact"/>
        </dgm:presLayoutVars>
      </dgm:prSet>
      <dgm:spPr/>
    </dgm:pt>
    <dgm:pt modelId="{757E664E-828F-4E1E-9436-FA6A8FED164C}" type="pres">
      <dgm:prSet presAssocID="{4A054F33-EC85-4BD9-9CC6-B3EF3BE908E3}" presName="parTxOnly" presStyleLbl="node1" presStyleIdx="0" presStyleCnt="4">
        <dgm:presLayoutVars>
          <dgm:chMax val="0"/>
          <dgm:chPref val="0"/>
          <dgm:bulletEnabled val="1"/>
        </dgm:presLayoutVars>
      </dgm:prSet>
      <dgm:spPr/>
    </dgm:pt>
    <dgm:pt modelId="{53FAADCA-0AF7-433A-8534-A9DFFB922790}" type="pres">
      <dgm:prSet presAssocID="{44017B80-8661-4551-BE92-7C06D3C02F89}" presName="parTxOnlySpace" presStyleCnt="0"/>
      <dgm:spPr/>
    </dgm:pt>
    <dgm:pt modelId="{A8C8AF68-0ED4-481B-94F6-0B5416F950EC}" type="pres">
      <dgm:prSet presAssocID="{21EC9BEB-716E-4EB9-9BC6-C20EFDBAFE43}" presName="parTxOnly" presStyleLbl="node1" presStyleIdx="1" presStyleCnt="4">
        <dgm:presLayoutVars>
          <dgm:chMax val="0"/>
          <dgm:chPref val="0"/>
          <dgm:bulletEnabled val="1"/>
        </dgm:presLayoutVars>
      </dgm:prSet>
      <dgm:spPr/>
    </dgm:pt>
    <dgm:pt modelId="{AEA5B39D-F37B-49A2-82A1-F7F7E2B4276D}" type="pres">
      <dgm:prSet presAssocID="{D32632A4-A559-4FED-8A1F-F7DD517763C3}" presName="parTxOnlySpace" presStyleCnt="0"/>
      <dgm:spPr/>
    </dgm:pt>
    <dgm:pt modelId="{7F615128-8657-4B6B-9BBF-760807CE38BC}" type="pres">
      <dgm:prSet presAssocID="{786904D8-6B1D-4CE9-82CE-B850E2C2E780}" presName="parTxOnly" presStyleLbl="node1" presStyleIdx="2" presStyleCnt="4">
        <dgm:presLayoutVars>
          <dgm:chMax val="0"/>
          <dgm:chPref val="0"/>
          <dgm:bulletEnabled val="1"/>
        </dgm:presLayoutVars>
      </dgm:prSet>
      <dgm:spPr/>
    </dgm:pt>
    <dgm:pt modelId="{F28FEA8D-33DE-45BF-A750-EE2AE5A7D210}" type="pres">
      <dgm:prSet presAssocID="{A322AEEC-B057-454E-A77D-9EBE19EF4E0B}" presName="parTxOnlySpace" presStyleCnt="0"/>
      <dgm:spPr/>
    </dgm:pt>
    <dgm:pt modelId="{EB53E005-E267-4796-9D47-92DAE700C397}" type="pres">
      <dgm:prSet presAssocID="{71E5B3D6-82E3-4724-94F8-232E5E50ED67}" presName="parTxOnly" presStyleLbl="node1" presStyleIdx="3" presStyleCnt="4">
        <dgm:presLayoutVars>
          <dgm:chMax val="0"/>
          <dgm:chPref val="0"/>
          <dgm:bulletEnabled val="1"/>
        </dgm:presLayoutVars>
      </dgm:prSet>
      <dgm:spPr/>
    </dgm:pt>
  </dgm:ptLst>
  <dgm:cxnLst>
    <dgm:cxn modelId="{A19E3D0A-5E6E-419C-9C42-96677AD489E9}" srcId="{7CE001C7-D556-446C-82E8-240A85A2AB31}" destId="{4A054F33-EC85-4BD9-9CC6-B3EF3BE908E3}" srcOrd="0" destOrd="0" parTransId="{569B01C1-D58E-46CE-BB7F-E536F48A3396}" sibTransId="{44017B80-8661-4551-BE92-7C06D3C02F89}"/>
    <dgm:cxn modelId="{1339AB16-43DC-4DEF-86A2-59F438E9F6DD}" srcId="{7CE001C7-D556-446C-82E8-240A85A2AB31}" destId="{21EC9BEB-716E-4EB9-9BC6-C20EFDBAFE43}" srcOrd="1" destOrd="0" parTransId="{F717650B-8458-4490-8796-2E85B0C35FB2}" sibTransId="{D32632A4-A559-4FED-8A1F-F7DD517763C3}"/>
    <dgm:cxn modelId="{48F30223-386A-471D-8FE3-401458D00DAF}" type="presOf" srcId="{4A054F33-EC85-4BD9-9CC6-B3EF3BE908E3}" destId="{757E664E-828F-4E1E-9436-FA6A8FED164C}" srcOrd="0" destOrd="0" presId="urn:microsoft.com/office/officeart/2005/8/layout/chevron1"/>
    <dgm:cxn modelId="{F9433663-A22F-4E65-B246-7142AD38063C}" type="presOf" srcId="{786904D8-6B1D-4CE9-82CE-B850E2C2E780}" destId="{7F615128-8657-4B6B-9BBF-760807CE38BC}" srcOrd="0" destOrd="0" presId="urn:microsoft.com/office/officeart/2005/8/layout/chevron1"/>
    <dgm:cxn modelId="{46027F4A-2724-4471-AE22-08D34C53975A}" type="presOf" srcId="{21EC9BEB-716E-4EB9-9BC6-C20EFDBAFE43}" destId="{A8C8AF68-0ED4-481B-94F6-0B5416F950EC}" srcOrd="0" destOrd="0" presId="urn:microsoft.com/office/officeart/2005/8/layout/chevron1"/>
    <dgm:cxn modelId="{F03F777E-0247-4F22-BC87-0EE542DF2723}" srcId="{7CE001C7-D556-446C-82E8-240A85A2AB31}" destId="{71E5B3D6-82E3-4724-94F8-232E5E50ED67}" srcOrd="3" destOrd="0" parTransId="{4D96205D-0F8A-4285-866C-348343E8AC4C}" sibTransId="{66C095D7-C925-4539-B22D-58AB0E171367}"/>
    <dgm:cxn modelId="{CA06EF9F-7110-423D-B555-AC966D784C69}" type="presOf" srcId="{7CE001C7-D556-446C-82E8-240A85A2AB31}" destId="{535BFE44-2F9B-418C-B228-E6CB6DA498DA}" srcOrd="0" destOrd="0" presId="urn:microsoft.com/office/officeart/2005/8/layout/chevron1"/>
    <dgm:cxn modelId="{A53173AD-6BDA-4494-89CF-E15FD6015C3F}" srcId="{7CE001C7-D556-446C-82E8-240A85A2AB31}" destId="{786904D8-6B1D-4CE9-82CE-B850E2C2E780}" srcOrd="2" destOrd="0" parTransId="{0B644B51-C1E1-4480-B79B-AD8A595F6D8A}" sibTransId="{A322AEEC-B057-454E-A77D-9EBE19EF4E0B}"/>
    <dgm:cxn modelId="{24D631C9-95F7-4165-81AB-57E09282F2AC}" type="presOf" srcId="{71E5B3D6-82E3-4724-94F8-232E5E50ED67}" destId="{EB53E005-E267-4796-9D47-92DAE700C397}" srcOrd="0" destOrd="0" presId="urn:microsoft.com/office/officeart/2005/8/layout/chevron1"/>
    <dgm:cxn modelId="{15F2EFAB-2675-42D6-B72F-046235B03AF6}" type="presParOf" srcId="{535BFE44-2F9B-418C-B228-E6CB6DA498DA}" destId="{757E664E-828F-4E1E-9436-FA6A8FED164C}" srcOrd="0" destOrd="0" presId="urn:microsoft.com/office/officeart/2005/8/layout/chevron1"/>
    <dgm:cxn modelId="{B497D9D3-3CFD-4BA3-8BA2-4241ADAA3F8E}" type="presParOf" srcId="{535BFE44-2F9B-418C-B228-E6CB6DA498DA}" destId="{53FAADCA-0AF7-433A-8534-A9DFFB922790}" srcOrd="1" destOrd="0" presId="urn:microsoft.com/office/officeart/2005/8/layout/chevron1"/>
    <dgm:cxn modelId="{D7D5D156-9CB1-4A3E-853B-C4BE7AFF6AE2}" type="presParOf" srcId="{535BFE44-2F9B-418C-B228-E6CB6DA498DA}" destId="{A8C8AF68-0ED4-481B-94F6-0B5416F950EC}" srcOrd="2" destOrd="0" presId="urn:microsoft.com/office/officeart/2005/8/layout/chevron1"/>
    <dgm:cxn modelId="{A9ED5A40-FFBD-4563-9C2E-E5527BC9EBDB}" type="presParOf" srcId="{535BFE44-2F9B-418C-B228-E6CB6DA498DA}" destId="{AEA5B39D-F37B-49A2-82A1-F7F7E2B4276D}" srcOrd="3" destOrd="0" presId="urn:microsoft.com/office/officeart/2005/8/layout/chevron1"/>
    <dgm:cxn modelId="{EC2303CA-34BF-45BA-8E66-BACCA25E83F8}" type="presParOf" srcId="{535BFE44-2F9B-418C-B228-E6CB6DA498DA}" destId="{7F615128-8657-4B6B-9BBF-760807CE38BC}" srcOrd="4" destOrd="0" presId="urn:microsoft.com/office/officeart/2005/8/layout/chevron1"/>
    <dgm:cxn modelId="{DACA4B9B-9C5E-455B-9FC4-C6F8CCF2D137}" type="presParOf" srcId="{535BFE44-2F9B-418C-B228-E6CB6DA498DA}" destId="{F28FEA8D-33DE-45BF-A750-EE2AE5A7D210}" srcOrd="5" destOrd="0" presId="urn:microsoft.com/office/officeart/2005/8/layout/chevron1"/>
    <dgm:cxn modelId="{D2971456-8ED8-4961-9C0D-DD217E782661}" type="presParOf" srcId="{535BFE44-2F9B-418C-B228-E6CB6DA498DA}" destId="{EB53E005-E267-4796-9D47-92DAE700C397}"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E664E-828F-4E1E-9436-FA6A8FED164C}">
      <dsp:nvSpPr>
        <dsp:cNvPr id="0" name=""/>
        <dsp:cNvSpPr/>
      </dsp:nvSpPr>
      <dsp:spPr>
        <a:xfrm>
          <a:off x="4066" y="1305225"/>
          <a:ext cx="2366876" cy="9467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rial"/>
            </a:rPr>
            <a:t>Find on Library Search</a:t>
          </a:r>
          <a:endParaRPr lang="en-US" sz="2200" kern="1200"/>
        </a:p>
      </dsp:txBody>
      <dsp:txXfrm>
        <a:off x="477441" y="1305225"/>
        <a:ext cx="1420126" cy="946750"/>
      </dsp:txXfrm>
    </dsp:sp>
    <dsp:sp modelId="{A8C8AF68-0ED4-481B-94F6-0B5416F950EC}">
      <dsp:nvSpPr>
        <dsp:cNvPr id="0" name=""/>
        <dsp:cNvSpPr/>
      </dsp:nvSpPr>
      <dsp:spPr>
        <a:xfrm>
          <a:off x="2134254" y="1305225"/>
          <a:ext cx="2366876" cy="9467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rial"/>
            </a:rPr>
            <a:t>Go to the location</a:t>
          </a:r>
          <a:endParaRPr lang="en-US" sz="2200" kern="1200"/>
        </a:p>
      </dsp:txBody>
      <dsp:txXfrm>
        <a:off x="2607629" y="1305225"/>
        <a:ext cx="1420126" cy="946750"/>
      </dsp:txXfrm>
    </dsp:sp>
    <dsp:sp modelId="{7F615128-8657-4B6B-9BBF-760807CE38BC}">
      <dsp:nvSpPr>
        <dsp:cNvPr id="0" name=""/>
        <dsp:cNvSpPr/>
      </dsp:nvSpPr>
      <dsp:spPr>
        <a:xfrm>
          <a:off x="4264443" y="1305225"/>
          <a:ext cx="2366876" cy="9467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rial"/>
            </a:rPr>
            <a:t>Find the bay </a:t>
          </a:r>
        </a:p>
      </dsp:txBody>
      <dsp:txXfrm>
        <a:off x="4737818" y="1305225"/>
        <a:ext cx="1420126" cy="946750"/>
      </dsp:txXfrm>
    </dsp:sp>
    <dsp:sp modelId="{EB53E005-E267-4796-9D47-92DAE700C397}">
      <dsp:nvSpPr>
        <dsp:cNvPr id="0" name=""/>
        <dsp:cNvSpPr/>
      </dsp:nvSpPr>
      <dsp:spPr>
        <a:xfrm>
          <a:off x="6394631" y="1305225"/>
          <a:ext cx="2366876" cy="9467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Find the shelf mark</a:t>
          </a:r>
          <a:endParaRPr lang="en-US" sz="2200" kern="1200" dirty="0"/>
        </a:p>
      </dsp:txBody>
      <dsp:txXfrm>
        <a:off x="6868006" y="1305225"/>
        <a:ext cx="1420126" cy="9467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F6D066F8-4FE9-4315-A56E-3EA256F5907F}" type="datetimeFigureOut">
              <a:rPr lang="en-GB" smtClean="0"/>
              <a:t>06/09/2024</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A4AD6F77-CFCE-A445-8E2C-54D16F9EECCC}" type="datetimeFigureOut">
              <a:rPr lang="en-US" smtClean="0"/>
              <a:t>9/6/2024</a:t>
            </a:fld>
            <a:endParaRPr lang="en-US"/>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have invested over 16 million in recent years to develop the library and our services</a:t>
            </a:r>
            <a:endParaRPr lang="en-US" dirty="0"/>
          </a:p>
          <a:p>
            <a:endParaRPr lang="en-US" dirty="0">
              <a:ea typeface="Calibri"/>
              <a:cs typeface="Calibri"/>
            </a:endParaRPr>
          </a:p>
          <a:p>
            <a:r>
              <a:rPr lang="en-US" dirty="0">
                <a:ea typeface="Calibri"/>
                <a:cs typeface="Calibri"/>
              </a:rPr>
              <a:t>We have 1.3million books, 22,000 e-journals and databases. </a:t>
            </a:r>
            <a:endParaRPr lang="en-US" dirty="0"/>
          </a:p>
          <a:p>
            <a:endParaRPr lang="en-US" dirty="0">
              <a:ea typeface="Calibri"/>
              <a:cs typeface="Calibri"/>
            </a:endParaRPr>
          </a:p>
          <a:p>
            <a:r>
              <a:rPr lang="en-US" dirty="0">
                <a:ea typeface="Calibri"/>
                <a:cs typeface="Calibri"/>
              </a:rPr>
              <a:t>Our collection is split of 3 different libraries which everyone is entitled to use (Whitechapel, West Smithfield and here at Mile End) along with 3 additional study spaces (</a:t>
            </a:r>
            <a:r>
              <a:rPr lang="en-US" dirty="0" err="1">
                <a:ea typeface="Calibri"/>
                <a:cs typeface="Calibri"/>
              </a:rPr>
              <a:t>canalside</a:t>
            </a:r>
            <a:r>
              <a:rPr lang="en-US" dirty="0">
                <a:ea typeface="Calibri"/>
                <a:cs typeface="Calibri"/>
              </a:rPr>
              <a:t>, the hive and graduate </a:t>
            </a:r>
            <a:r>
              <a:rPr lang="en-US" dirty="0" err="1">
                <a:ea typeface="Calibri"/>
                <a:cs typeface="Calibri"/>
              </a:rPr>
              <a:t>centre</a:t>
            </a:r>
            <a:r>
              <a:rPr lang="en-US" dirty="0">
                <a:ea typeface="Calibri"/>
                <a:cs typeface="Calibri"/>
              </a:rPr>
              <a:t>) </a:t>
            </a:r>
          </a:p>
          <a:p>
            <a:r>
              <a:rPr lang="en-US" dirty="0">
                <a:ea typeface="Calibri"/>
                <a:cs typeface="Calibri"/>
              </a:rPr>
              <a:t>Most of what we will go through does apply to every library but the presentation (images </a:t>
            </a:r>
            <a:r>
              <a:rPr lang="en-US" dirty="0" err="1">
                <a:ea typeface="Calibri"/>
                <a:cs typeface="Calibri"/>
              </a:rPr>
              <a:t>etc</a:t>
            </a:r>
            <a:r>
              <a:rPr lang="en-US" dirty="0">
                <a:ea typeface="Calibri"/>
                <a:cs typeface="Calibri"/>
              </a:rPr>
              <a:t>) are tailored to Mile End.</a:t>
            </a:r>
          </a:p>
        </p:txBody>
      </p:sp>
      <p:sp>
        <p:nvSpPr>
          <p:cNvPr id="4" name="Slide Number Placeholder 3"/>
          <p:cNvSpPr>
            <a:spLocks noGrp="1"/>
          </p:cNvSpPr>
          <p:nvPr>
            <p:ph type="sldNum" sz="quarter" idx="5"/>
          </p:nvPr>
        </p:nvSpPr>
        <p:spPr/>
        <p:txBody>
          <a:bodyPr/>
          <a:lstStyle/>
          <a:p>
            <a:fld id="{00942D00-D33B-6747-961F-9152114FB45F}" type="slidenum">
              <a:rPr lang="en-US" smtClean="0"/>
              <a:t>5</a:t>
            </a:fld>
            <a:endParaRPr lang="en-US"/>
          </a:p>
        </p:txBody>
      </p:sp>
    </p:spTree>
    <p:extLst>
      <p:ext uri="{BB962C8B-B14F-4D97-AF65-F5344CB8AC3E}">
        <p14:creationId xmlns:p14="http://schemas.microsoft.com/office/powerpoint/2010/main" val="131030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942D00-D33B-6747-961F-9152114FB45F}" type="slidenum">
              <a:rPr lang="en-US" smtClean="0"/>
              <a:t>25</a:t>
            </a:fld>
            <a:endParaRPr lang="en-US"/>
          </a:p>
        </p:txBody>
      </p:sp>
    </p:spTree>
    <p:extLst>
      <p:ext uri="{BB962C8B-B14F-4D97-AF65-F5344CB8AC3E}">
        <p14:creationId xmlns:p14="http://schemas.microsoft.com/office/powerpoint/2010/main" val="238392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lvl="1">
              <a:lnSpc>
                <a:spcPct val="90000"/>
              </a:lnSpc>
              <a:spcBef>
                <a:spcPts val="500"/>
              </a:spcBef>
            </a:pPr>
            <a:r>
              <a:rPr lang="en-US" b="1" dirty="0"/>
              <a:t>Tip! </a:t>
            </a:r>
            <a:r>
              <a:rPr lang="en-US" dirty="0"/>
              <a:t>Quiet areas are perfect for individual study with low-level conversation</a:t>
            </a:r>
            <a:endParaRPr lang="en-US" dirty="0">
              <a:ea typeface="Calibri"/>
              <a:cs typeface="Calibri"/>
            </a:endParaRPr>
          </a:p>
          <a:p>
            <a:pPr marL="342265" lvl="1">
              <a:lnSpc>
                <a:spcPct val="90000"/>
              </a:lnSpc>
              <a:spcBef>
                <a:spcPts val="500"/>
              </a:spcBef>
            </a:pPr>
            <a:r>
              <a:rPr lang="en-US" b="1" dirty="0"/>
              <a:t>Tip! </a:t>
            </a:r>
            <a:r>
              <a:rPr lang="en-US" dirty="0"/>
              <a:t>Discussion Zone will suit you if you're looking for a space where you can chat with your friends while studying, or do group work</a:t>
            </a:r>
          </a:p>
          <a:p>
            <a:pPr marL="342265" lvl="1">
              <a:lnSpc>
                <a:spcPct val="90000"/>
              </a:lnSpc>
              <a:spcBef>
                <a:spcPts val="500"/>
              </a:spcBef>
            </a:pPr>
            <a:endParaRPr lang="en-US" dirty="0">
              <a:ea typeface="Calibri"/>
              <a:cs typeface="Calibri"/>
            </a:endParaRPr>
          </a:p>
          <a:p>
            <a:pPr marL="342265" lvl="1">
              <a:lnSpc>
                <a:spcPct val="90000"/>
              </a:lnSpc>
              <a:spcBef>
                <a:spcPts val="500"/>
              </a:spcBef>
            </a:pPr>
            <a:r>
              <a:rPr lang="en-US" dirty="0">
                <a:ea typeface="Calibri"/>
                <a:cs typeface="Calibri"/>
              </a:rPr>
              <a:t>Group study rooms can be booked up to 7 days in advance for a maximum of 3 hour slots per </a:t>
            </a:r>
            <a:endParaRPr lang="en-US" dirty="0"/>
          </a:p>
        </p:txBody>
      </p:sp>
      <p:sp>
        <p:nvSpPr>
          <p:cNvPr id="4" name="Slide Number Placeholder 3"/>
          <p:cNvSpPr>
            <a:spLocks noGrp="1"/>
          </p:cNvSpPr>
          <p:nvPr>
            <p:ph type="sldNum" sz="quarter" idx="5"/>
          </p:nvPr>
        </p:nvSpPr>
        <p:spPr/>
        <p:txBody>
          <a:bodyPr/>
          <a:lstStyle/>
          <a:p>
            <a:fld id="{00942D00-D33B-6747-961F-9152114FB45F}" type="slidenum">
              <a:rPr lang="en-US" smtClean="0"/>
              <a:t>26</a:t>
            </a:fld>
            <a:endParaRPr lang="en-US"/>
          </a:p>
        </p:txBody>
      </p:sp>
    </p:spTree>
    <p:extLst>
      <p:ext uri="{BB962C8B-B14F-4D97-AF65-F5344CB8AC3E}">
        <p14:creationId xmlns:p14="http://schemas.microsoft.com/office/powerpoint/2010/main" val="381806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IN DOUBT SEEK US OUT!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0942D00-D33B-6747-961F-9152114FB45F}" type="slidenum">
              <a:rPr lang="en-US" smtClean="0"/>
              <a:t>30</a:t>
            </a:fld>
            <a:endParaRPr lang="en-US"/>
          </a:p>
        </p:txBody>
      </p:sp>
    </p:spTree>
    <p:extLst>
      <p:ext uri="{BB962C8B-B14F-4D97-AF65-F5344CB8AC3E}">
        <p14:creationId xmlns:p14="http://schemas.microsoft.com/office/powerpoint/2010/main" val="384787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42D00-D33B-6747-961F-9152114FB45F}" type="slidenum">
              <a:rPr lang="en-US" smtClean="0"/>
              <a:t>32</a:t>
            </a:fld>
            <a:endParaRPr lang="en-US"/>
          </a:p>
        </p:txBody>
      </p:sp>
    </p:spTree>
    <p:extLst>
      <p:ext uri="{BB962C8B-B14F-4D97-AF65-F5344CB8AC3E}">
        <p14:creationId xmlns:p14="http://schemas.microsoft.com/office/powerpoint/2010/main" val="397108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942D00-D33B-6747-961F-9152114FB45F}" type="slidenum">
              <a:rPr lang="en-US" smtClean="0"/>
              <a:t>6</a:t>
            </a:fld>
            <a:endParaRPr lang="en-US"/>
          </a:p>
        </p:txBody>
      </p:sp>
    </p:spTree>
    <p:extLst>
      <p:ext uri="{BB962C8B-B14F-4D97-AF65-F5344CB8AC3E}">
        <p14:creationId xmlns:p14="http://schemas.microsoft.com/office/powerpoint/2010/main" val="173816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0942D00-D33B-6747-961F-9152114FB45F}" type="slidenum">
              <a:rPr lang="en-US" smtClean="0"/>
              <a:t>7</a:t>
            </a:fld>
            <a:endParaRPr lang="en-US"/>
          </a:p>
        </p:txBody>
      </p:sp>
    </p:spTree>
    <p:extLst>
      <p:ext uri="{BB962C8B-B14F-4D97-AF65-F5344CB8AC3E}">
        <p14:creationId xmlns:p14="http://schemas.microsoft.com/office/powerpoint/2010/main" val="60262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42D00-D33B-6747-961F-9152114FB45F}" type="slidenum">
              <a:rPr lang="en-US" smtClean="0"/>
              <a:t>16</a:t>
            </a:fld>
            <a:endParaRPr lang="en-US"/>
          </a:p>
        </p:txBody>
      </p:sp>
    </p:spTree>
    <p:extLst>
      <p:ext uri="{BB962C8B-B14F-4D97-AF65-F5344CB8AC3E}">
        <p14:creationId xmlns:p14="http://schemas.microsoft.com/office/powerpoint/2010/main" val="79944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42D00-D33B-6747-961F-9152114FB45F}" type="slidenum">
              <a:rPr lang="en-US" smtClean="0"/>
              <a:t>17</a:t>
            </a:fld>
            <a:endParaRPr lang="en-US"/>
          </a:p>
        </p:txBody>
      </p:sp>
    </p:spTree>
    <p:extLst>
      <p:ext uri="{BB962C8B-B14F-4D97-AF65-F5344CB8AC3E}">
        <p14:creationId xmlns:p14="http://schemas.microsoft.com/office/powerpoint/2010/main" val="298031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42D00-D33B-6747-961F-9152114FB45F}" type="slidenum">
              <a:rPr lang="en-US" smtClean="0"/>
              <a:t>18</a:t>
            </a:fld>
            <a:endParaRPr lang="en-US"/>
          </a:p>
        </p:txBody>
      </p:sp>
    </p:spTree>
    <p:extLst>
      <p:ext uri="{BB962C8B-B14F-4D97-AF65-F5344CB8AC3E}">
        <p14:creationId xmlns:p14="http://schemas.microsoft.com/office/powerpoint/2010/main" val="291781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42D00-D33B-6747-961F-9152114FB45F}" type="slidenum">
              <a:rPr lang="en-US" smtClean="0"/>
              <a:t>19</a:t>
            </a:fld>
            <a:endParaRPr lang="en-US"/>
          </a:p>
        </p:txBody>
      </p:sp>
    </p:spTree>
    <p:extLst>
      <p:ext uri="{BB962C8B-B14F-4D97-AF65-F5344CB8AC3E}">
        <p14:creationId xmlns:p14="http://schemas.microsoft.com/office/powerpoint/2010/main" val="292985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942D00-D33B-6747-961F-9152114FB45F}" type="slidenum">
              <a:rPr lang="en-US" smtClean="0"/>
              <a:t>22</a:t>
            </a:fld>
            <a:endParaRPr lang="en-US"/>
          </a:p>
        </p:txBody>
      </p:sp>
    </p:spTree>
    <p:extLst>
      <p:ext uri="{BB962C8B-B14F-4D97-AF65-F5344CB8AC3E}">
        <p14:creationId xmlns:p14="http://schemas.microsoft.com/office/powerpoint/2010/main" val="409485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942D00-D33B-6747-961F-9152114FB45F}" type="slidenum">
              <a:rPr lang="en-US" smtClean="0"/>
              <a:t>24</a:t>
            </a:fld>
            <a:endParaRPr lang="en-US"/>
          </a:p>
        </p:txBody>
      </p:sp>
    </p:spTree>
    <p:extLst>
      <p:ext uri="{BB962C8B-B14F-4D97-AF65-F5344CB8AC3E}">
        <p14:creationId xmlns:p14="http://schemas.microsoft.com/office/powerpoint/2010/main" val="188614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401044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2316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90828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840049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47593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869923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68500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7171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47394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128032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58380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970813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14826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a:t>
                      </a:r>
                      <a:endParaRPr lang="en-US" sz="80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a:t>
                      </a:r>
                      <a:endParaRPr lang="en-US" sz="80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err="1">
                          <a:solidFill>
                            <a:schemeClr val="tx1"/>
                          </a:solidFill>
                          <a:latin typeface="+mj-lt"/>
                        </a:rPr>
                        <a:t>xxxxxxxxxx</a:t>
                      </a:r>
                      <a:endParaRPr lang="en-US" sz="800" b="0" i="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D497-C13F-6044-A211-40616A07D181}"/>
              </a:ext>
            </a:extLst>
          </p:cNvPr>
          <p:cNvSpPr>
            <a:spLocks noGrp="1"/>
          </p:cNvSpPr>
          <p:nvPr>
            <p:ph type="title" hasCustomPrompt="1"/>
          </p:nvPr>
        </p:nvSpPr>
        <p:spPr>
          <a:xfrm>
            <a:off x="298188" y="1322601"/>
            <a:ext cx="8568000" cy="2941423"/>
          </a:xfrm>
          <a:prstGeom prst="rect">
            <a:avLst/>
          </a:prstGeom>
        </p:spPr>
        <p:txBody>
          <a:bodyPr lIns="0" tIns="0" rIns="0" bIns="0"/>
          <a:lstStyle>
            <a:lvl1pPr>
              <a:defRPr sz="1400" b="0" i="0">
                <a:solidFill>
                  <a:schemeClr val="tx2"/>
                </a:solidFill>
                <a:latin typeface="Arial" panose="020B0604020202020204" pitchFamily="34" charset="0"/>
                <a:cs typeface="Arial" panose="020B0604020202020204" pitchFamily="34" charset="0"/>
              </a:defRPr>
            </a:lvl1pPr>
          </a:lstStyle>
          <a:p>
            <a:r>
              <a:rPr lang="en-US" dirty="0"/>
              <a:t>Click to edit Master title style – Arial Regular 14pt</a:t>
            </a:r>
          </a:p>
        </p:txBody>
      </p:sp>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1111045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788E42-5F16-4EE4-A346-FE190EC787F7}" type="datetime1">
              <a:rPr lang="en-GB"/>
              <a:pPr>
                <a:defRPr/>
              </a:pPr>
              <a:t>06/09/2024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www.library.qmul.ac.uk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7FBB9C-4C4A-4D47-87D9-22E1462BC4F8}" type="slidenum">
              <a:rPr lang="en-US"/>
              <a:pPr>
                <a:defRPr/>
              </a:pPr>
              <a:t>‹#›</a:t>
            </a:fld>
            <a:endParaRPr lang="en-US"/>
          </a:p>
        </p:txBody>
      </p:sp>
    </p:spTree>
    <p:extLst>
      <p:ext uri="{BB962C8B-B14F-4D97-AF65-F5344CB8AC3E}">
        <p14:creationId xmlns:p14="http://schemas.microsoft.com/office/powerpoint/2010/main" val="3449407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84135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3193694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3228967"/>
            <a:ext cx="4335556" cy="1158812"/>
          </a:xfrm>
          <a:prstGeom prst="rect">
            <a:avLst/>
          </a:prstGeom>
        </p:spPr>
      </p:pic>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63592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1954745"/>
            <a:ext cx="4335556" cy="1158812"/>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166077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14187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1055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308686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FE5D76F-1FE8-4A0A-8E18-DB3794D10F0B}" type="datetime1">
              <a:rPr lang="en-GB"/>
              <a:pPr>
                <a:defRPr/>
              </a:pPr>
              <a:t>06/09/2024</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www.library.qmul.ac.uk</a:t>
            </a: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FDE9E5B-ADC3-4F76-8A1E-AAE7663CAC84}" type="slidenum">
              <a:rPr lang="en-US"/>
              <a:pPr>
                <a:defRPr/>
              </a:pPr>
              <a:t>‹#›</a:t>
            </a:fld>
            <a:endParaRPr lang="en-US"/>
          </a:p>
        </p:txBody>
      </p:sp>
    </p:spTree>
    <p:extLst>
      <p:ext uri="{BB962C8B-B14F-4D97-AF65-F5344CB8AC3E}">
        <p14:creationId xmlns:p14="http://schemas.microsoft.com/office/powerpoint/2010/main" val="339684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788E42-5F16-4EE4-A346-FE190EC787F7}" type="datetime1">
              <a:rPr lang="en-GB"/>
              <a:pPr>
                <a:defRPr/>
              </a:pPr>
              <a:t>06/09/2024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www.library.qmul.ac.uk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7FBB9C-4C4A-4D47-87D9-22E1462BC4F8}" type="slidenum">
              <a:rPr lang="en-US"/>
              <a:pPr>
                <a:defRPr/>
              </a:pPr>
              <a:t>‹#›</a:t>
            </a:fld>
            <a:endParaRPr lang="en-US"/>
          </a:p>
        </p:txBody>
      </p:sp>
    </p:spTree>
    <p:extLst>
      <p:ext uri="{BB962C8B-B14F-4D97-AF65-F5344CB8AC3E}">
        <p14:creationId xmlns:p14="http://schemas.microsoft.com/office/powerpoint/2010/main" val="45926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1.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11"/>
          <a:stretch>
            <a:fillRect/>
          </a:stretch>
        </p:blipFill>
        <p:spPr>
          <a:xfrm>
            <a:off x="298188" y="373575"/>
            <a:ext cx="2489200" cy="665316"/>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79460"/>
      </p:ext>
    </p:extLst>
  </p:cSld>
  <p:clrMap bg1="lt1" tx1="dk1" bg2="lt2" tx2="dk2" accent1="accent1" accent2="accent2" accent3="accent3" accent4="accent4" accent5="accent5" accent6="accent6" hlink="hlink" folHlink="folHlink"/>
  <p:sldLayoutIdLst>
    <p:sldLayoutId id="2147483717" r:id="rId1"/>
    <p:sldLayoutId id="2147483750" r:id="rId2"/>
    <p:sldLayoutId id="2147483765" r:id="rId3"/>
    <p:sldLayoutId id="2147483766" r:id="rId4"/>
    <p:sldLayoutId id="2147483767" r:id="rId5"/>
    <p:sldLayoutId id="2147483768" r:id="rId6"/>
    <p:sldLayoutId id="2147483769" r:id="rId7"/>
    <p:sldLayoutId id="2147483886" r:id="rId8"/>
    <p:sldLayoutId id="2147483889"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58" userDrawn="1">
          <p15:clr>
            <a:srgbClr val="F26B43"/>
          </p15:clr>
        </p15:guide>
        <p15:guide id="3" pos="176" userDrawn="1">
          <p15:clr>
            <a:srgbClr val="F26B43"/>
          </p15:clr>
        </p15:guide>
        <p15:guide id="4" orient="horz" pos="2981" userDrawn="1">
          <p15:clr>
            <a:srgbClr val="F26B43"/>
          </p15:clr>
        </p15:guide>
        <p15:guide id="5" pos="5585" userDrawn="1">
          <p15:clr>
            <a:srgbClr val="F26B43"/>
          </p15:clr>
        </p15:guide>
        <p15:guide id="6" orient="horz" pos="1620" userDrawn="1">
          <p15:clr>
            <a:srgbClr val="F26B43"/>
          </p15:clr>
        </p15:guide>
        <p15:guide id="7" orient="horz" pos="554" userDrawn="1">
          <p15:clr>
            <a:srgbClr val="F26B43"/>
          </p15:clr>
        </p15:guide>
        <p15:guide id="8" orient="horz" pos="690" userDrawn="1">
          <p15:clr>
            <a:srgbClr val="F26B43"/>
          </p15:clr>
        </p15:guide>
        <p15:guide id="9" orient="horz" pos="826" userDrawn="1">
          <p15:clr>
            <a:srgbClr val="F26B43"/>
          </p15:clr>
        </p15:guide>
        <p15:guide id="10" pos="2812" userDrawn="1">
          <p15:clr>
            <a:srgbClr val="F26B43"/>
          </p15:clr>
        </p15:guide>
        <p15:guide id="11" pos="2948" userDrawn="1">
          <p15:clr>
            <a:srgbClr val="F26B43"/>
          </p15:clr>
        </p15:guide>
        <p15:guide id="12" pos="1474" userDrawn="1">
          <p15:clr>
            <a:srgbClr val="F26B43"/>
          </p15:clr>
        </p15:guide>
        <p15:guide id="13" pos="4263" userDrawn="1">
          <p15:clr>
            <a:srgbClr val="F26B43"/>
          </p15:clr>
        </p15:guide>
        <p15:guide id="14" orient="horz" pos="2822" userDrawn="1">
          <p15:clr>
            <a:srgbClr val="F26B43"/>
          </p15:clr>
        </p15:guide>
        <p15:guide id="15" orient="horz" pos="2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22"/>
          <a:srcRect t="86937"/>
          <a:stretch/>
        </p:blipFill>
        <p:spPr>
          <a:xfrm>
            <a:off x="0" y="4471626"/>
            <a:ext cx="9144000" cy="671874"/>
          </a:xfrm>
          <a:prstGeom prst="rect">
            <a:avLst/>
          </a:prstGeom>
        </p:spPr>
      </p:pic>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3">
            <a:alphaModFix/>
          </a:blip>
          <a:stretch>
            <a:fillRect/>
          </a:stretch>
        </p:blipFill>
        <p:spPr>
          <a:xfrm>
            <a:off x="298188" y="4539884"/>
            <a:ext cx="1760102" cy="47044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7" r:id="rId18"/>
    <p:sldLayoutId id="2147483888" r:id="rId19"/>
    <p:sldLayoutId id="21474838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18/10/relationships/comments" Target="../comments/modernComment_133_EC24364A.xml"/><Relationship Id="rId7" Type="http://schemas.openxmlformats.org/officeDocument/2006/relationships/diagramLayout" Target="../diagrams/layout1.xml"/><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Data" Target="../diagrams/data1.xml"/><Relationship Id="rId11" Type="http://schemas.openxmlformats.org/officeDocument/2006/relationships/image" Target="../media/image24.jpeg"/><Relationship Id="rId5" Type="http://schemas.openxmlformats.org/officeDocument/2006/relationships/image" Target="../media/image23.jpeg"/><Relationship Id="rId10" Type="http://schemas.microsoft.com/office/2007/relationships/diagramDrawing" Target="../diagrams/drawing1.xml"/><Relationship Id="rId4" Type="http://schemas.openxmlformats.org/officeDocument/2006/relationships/image" Target="../media/image22.jpeg"/><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19_19B4007D.xm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hyperlink" Target="http://thhttps/qmul.libcal.com/"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qmul.ac.uk/library/using-library-services/your-study-environment/"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D_EBA1641B.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hyperlink" Target="mailto:library@qmul.ac.uk" TargetMode="Externa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mailto:library@qmul.ac.uk" TargetMode="External"/><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93_2698F94E.xm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library.qmul.ac.uk/" TargetMode="Externa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43599" y="1335881"/>
            <a:ext cx="7870825" cy="1587289"/>
          </a:xfrm>
        </p:spPr>
        <p:txBody>
          <a:bodyPr/>
          <a:lstStyle/>
          <a:p>
            <a:r>
              <a:rPr lang="en-GB" dirty="0"/>
              <a:t>“Autism” Induction Day. </a:t>
            </a:r>
          </a:p>
          <a:p>
            <a:r>
              <a:rPr lang="en-GB" dirty="0"/>
              <a:t>  Library Talk and Tour</a:t>
            </a:r>
            <a:endParaRPr lang="en-US" b="0" dirty="0"/>
          </a:p>
          <a:p>
            <a:endParaRPr lang="en-GB" dirty="0"/>
          </a:p>
        </p:txBody>
      </p:sp>
      <p:sp>
        <p:nvSpPr>
          <p:cNvPr id="3" name="Content Placeholder 2"/>
          <p:cNvSpPr>
            <a:spLocks noGrp="1"/>
          </p:cNvSpPr>
          <p:nvPr>
            <p:ph sz="quarter" idx="11"/>
          </p:nvPr>
        </p:nvSpPr>
        <p:spPr/>
        <p:txBody>
          <a:bodyPr/>
          <a:lstStyle/>
          <a:p>
            <a:br>
              <a:rPr lang="en-GB" dirty="0"/>
            </a:br>
            <a:r>
              <a:rPr lang="en-GB" dirty="0"/>
              <a:t>11th. September 2024</a:t>
            </a:r>
          </a:p>
          <a:p>
            <a:endParaRPr lang="en-GB" dirty="0"/>
          </a:p>
          <a:p>
            <a:r>
              <a:rPr lang="en-US" b="0" dirty="0">
                <a:solidFill>
                  <a:schemeClr val="tx1"/>
                </a:solidFill>
              </a:rPr>
              <a:t>Nick Holloway, Frontline Services, QM Library Services</a:t>
            </a:r>
          </a:p>
        </p:txBody>
      </p:sp>
    </p:spTree>
    <p:extLst>
      <p:ext uri="{BB962C8B-B14F-4D97-AF65-F5344CB8AC3E}">
        <p14:creationId xmlns:p14="http://schemas.microsoft.com/office/powerpoint/2010/main" val="3265361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33046"/>
            <a:ext cx="13011150" cy="6700098"/>
          </a:xfrm>
          <a:prstGeom prst="rect">
            <a:avLst/>
          </a:prstGeom>
        </p:spPr>
      </p:pic>
      <p:sp>
        <p:nvSpPr>
          <p:cNvPr id="2" name="Title 1"/>
          <p:cNvSpPr>
            <a:spLocks noGrp="1"/>
          </p:cNvSpPr>
          <p:nvPr>
            <p:ph type="title"/>
          </p:nvPr>
        </p:nvSpPr>
        <p:spPr>
          <a:xfrm>
            <a:off x="-166255" y="788276"/>
            <a:ext cx="11402291" cy="5210741"/>
          </a:xfrm>
        </p:spPr>
        <p:txBody>
          <a:bodyPr/>
          <a:lstStyle/>
          <a:p>
            <a:endParaRPr lang="en-GB" dirty="0"/>
          </a:p>
        </p:txBody>
      </p:sp>
      <p:sp>
        <p:nvSpPr>
          <p:cNvPr id="3" name="Content Placeholder 2"/>
          <p:cNvSpPr>
            <a:spLocks noGrp="1"/>
          </p:cNvSpPr>
          <p:nvPr>
            <p:ph sz="quarter" idx="10"/>
          </p:nvPr>
        </p:nvSpPr>
        <p:spPr>
          <a:xfrm>
            <a:off x="186596" y="262396"/>
            <a:ext cx="8672097" cy="1098571"/>
          </a:xfrm>
        </p:spPr>
        <p:txBody>
          <a:bodyPr/>
          <a:lstStyle/>
          <a:p>
            <a:r>
              <a:rPr lang="en-GB" dirty="0"/>
              <a:t>The Library website: where is the catalogue? </a:t>
            </a:r>
          </a:p>
        </p:txBody>
      </p:sp>
      <p:pic>
        <p:nvPicPr>
          <p:cNvPr id="6" name="Picture 5">
            <a:extLst>
              <a:ext uri="{FF2B5EF4-FFF2-40B4-BE49-F238E27FC236}">
                <a16:creationId xmlns:a16="http://schemas.microsoft.com/office/drawing/2014/main" id="{038A5D85-F4D3-B9FE-9319-5976BE689AF5}"/>
              </a:ext>
            </a:extLst>
          </p:cNvPr>
          <p:cNvPicPr>
            <a:picLocks noChangeAspect="1"/>
          </p:cNvPicPr>
          <p:nvPr/>
        </p:nvPicPr>
        <p:blipFill>
          <a:blip r:embed="rId3"/>
          <a:stretch>
            <a:fillRect/>
          </a:stretch>
        </p:blipFill>
        <p:spPr>
          <a:xfrm>
            <a:off x="0" y="626012"/>
            <a:ext cx="9144000" cy="4415204"/>
          </a:xfrm>
          <a:prstGeom prst="rect">
            <a:avLst/>
          </a:prstGeom>
        </p:spPr>
      </p:pic>
    </p:spTree>
    <p:extLst>
      <p:ext uri="{BB962C8B-B14F-4D97-AF65-F5344CB8AC3E}">
        <p14:creationId xmlns:p14="http://schemas.microsoft.com/office/powerpoint/2010/main" val="227108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3011150" cy="7315200"/>
          </a:xfrm>
          <a:prstGeom prst="rect">
            <a:avLst/>
          </a:prstGeom>
        </p:spPr>
      </p:pic>
      <p:sp>
        <p:nvSpPr>
          <p:cNvPr id="2" name="Title 1"/>
          <p:cNvSpPr>
            <a:spLocks noGrp="1"/>
          </p:cNvSpPr>
          <p:nvPr>
            <p:ph type="title"/>
          </p:nvPr>
        </p:nvSpPr>
        <p:spPr>
          <a:xfrm>
            <a:off x="-228599" y="942109"/>
            <a:ext cx="10771908" cy="4523509"/>
          </a:xfrm>
        </p:spPr>
        <p:txBody>
          <a:bodyPr/>
          <a:lstStyle/>
          <a:p>
            <a:endParaRPr lang="en-GB" dirty="0"/>
          </a:p>
        </p:txBody>
      </p:sp>
      <p:sp>
        <p:nvSpPr>
          <p:cNvPr id="3" name="Content Placeholder 2"/>
          <p:cNvSpPr>
            <a:spLocks noGrp="1"/>
          </p:cNvSpPr>
          <p:nvPr>
            <p:ph sz="quarter" idx="10"/>
          </p:nvPr>
        </p:nvSpPr>
        <p:spPr/>
        <p:txBody>
          <a:bodyPr/>
          <a:lstStyle/>
          <a:p>
            <a:r>
              <a:rPr lang="en-GB" b="0" dirty="0"/>
              <a:t>How to find electronic resources, (books and journals)</a:t>
            </a:r>
            <a:endParaRPr lang="en-GB" dirty="0"/>
          </a:p>
        </p:txBody>
      </p:sp>
    </p:spTree>
    <p:extLst>
      <p:ext uri="{BB962C8B-B14F-4D97-AF65-F5344CB8AC3E}">
        <p14:creationId xmlns:p14="http://schemas.microsoft.com/office/powerpoint/2010/main" val="4317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51A6-77FC-F2FE-8DFD-492812D36CEB}"/>
              </a:ext>
            </a:extLst>
          </p:cNvPr>
          <p:cNvSpPr>
            <a:spLocks noGrp="1"/>
          </p:cNvSpPr>
          <p:nvPr>
            <p:ph type="title"/>
          </p:nvPr>
        </p:nvSpPr>
        <p:spPr>
          <a:xfrm>
            <a:off x="298188" y="826995"/>
            <a:ext cx="8568000" cy="3437030"/>
          </a:xfrm>
        </p:spPr>
        <p:txBody>
          <a:bodyPr/>
          <a:lstStyle/>
          <a:p>
            <a:r>
              <a:rPr lang="en-GB" dirty="0"/>
              <a:t>Add screenshot of home page</a:t>
            </a:r>
          </a:p>
        </p:txBody>
      </p:sp>
      <p:sp>
        <p:nvSpPr>
          <p:cNvPr id="3" name="Content Placeholder 2">
            <a:extLst>
              <a:ext uri="{FF2B5EF4-FFF2-40B4-BE49-F238E27FC236}">
                <a16:creationId xmlns:a16="http://schemas.microsoft.com/office/drawing/2014/main" id="{54032598-E650-296C-028C-8AA44640D9FD}"/>
              </a:ext>
            </a:extLst>
          </p:cNvPr>
          <p:cNvSpPr>
            <a:spLocks noGrp="1"/>
          </p:cNvSpPr>
          <p:nvPr>
            <p:ph sz="quarter" idx="10"/>
          </p:nvPr>
        </p:nvSpPr>
        <p:spPr>
          <a:xfrm>
            <a:off x="186596" y="262396"/>
            <a:ext cx="8672097" cy="409957"/>
          </a:xfrm>
        </p:spPr>
        <p:txBody>
          <a:bodyPr/>
          <a:lstStyle/>
          <a:p>
            <a:r>
              <a:rPr lang="en-GB" dirty="0"/>
              <a:t>How to find the books you need</a:t>
            </a:r>
          </a:p>
        </p:txBody>
      </p:sp>
      <p:pic>
        <p:nvPicPr>
          <p:cNvPr id="5" name="Picture 4">
            <a:extLst>
              <a:ext uri="{FF2B5EF4-FFF2-40B4-BE49-F238E27FC236}">
                <a16:creationId xmlns:a16="http://schemas.microsoft.com/office/drawing/2014/main" id="{6BE4FC45-0F07-159A-3D39-2BC69FC69821}"/>
              </a:ext>
            </a:extLst>
          </p:cNvPr>
          <p:cNvPicPr>
            <a:picLocks noChangeAspect="1"/>
          </p:cNvPicPr>
          <p:nvPr/>
        </p:nvPicPr>
        <p:blipFill>
          <a:blip r:embed="rId2"/>
          <a:stretch>
            <a:fillRect/>
          </a:stretch>
        </p:blipFill>
        <p:spPr>
          <a:xfrm>
            <a:off x="0" y="672352"/>
            <a:ext cx="9144000" cy="4375897"/>
          </a:xfrm>
          <a:prstGeom prst="rect">
            <a:avLst/>
          </a:prstGeom>
        </p:spPr>
      </p:pic>
    </p:spTree>
    <p:extLst>
      <p:ext uri="{BB962C8B-B14F-4D97-AF65-F5344CB8AC3E}">
        <p14:creationId xmlns:p14="http://schemas.microsoft.com/office/powerpoint/2010/main" val="362824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2F37A20-882F-1E69-EA4A-031012D0D78D}"/>
              </a:ext>
            </a:extLst>
          </p:cNvPr>
          <p:cNvPicPr>
            <a:picLocks noGrp="1" noChangeAspect="1"/>
          </p:cNvPicPr>
          <p:nvPr>
            <p:ph idx="1"/>
          </p:nvPr>
        </p:nvPicPr>
        <p:blipFill>
          <a:blip r:embed="rId2"/>
          <a:stretch>
            <a:fillRect/>
          </a:stretch>
        </p:blipFill>
        <p:spPr>
          <a:xfrm>
            <a:off x="0" y="0"/>
            <a:ext cx="0" cy="0"/>
          </a:xfrm>
        </p:spPr>
      </p:pic>
      <p:pic>
        <p:nvPicPr>
          <p:cNvPr id="6" name="Picture 5">
            <a:extLst>
              <a:ext uri="{FF2B5EF4-FFF2-40B4-BE49-F238E27FC236}">
                <a16:creationId xmlns:a16="http://schemas.microsoft.com/office/drawing/2014/main" id="{7DDC39E2-2CA1-4E67-8E05-4334D37B608C}"/>
              </a:ext>
            </a:extLst>
          </p:cNvPr>
          <p:cNvPicPr>
            <a:picLocks noChangeAspect="1"/>
          </p:cNvPicPr>
          <p:nvPr/>
        </p:nvPicPr>
        <p:blipFill>
          <a:blip r:embed="rId3"/>
          <a:stretch>
            <a:fillRect/>
          </a:stretch>
        </p:blipFill>
        <p:spPr>
          <a:xfrm>
            <a:off x="97722" y="0"/>
            <a:ext cx="9144000" cy="5143500"/>
          </a:xfrm>
          <a:prstGeom prst="rect">
            <a:avLst/>
          </a:prstGeom>
        </p:spPr>
      </p:pic>
      <p:pic>
        <p:nvPicPr>
          <p:cNvPr id="8" name="Picture 7">
            <a:extLst>
              <a:ext uri="{FF2B5EF4-FFF2-40B4-BE49-F238E27FC236}">
                <a16:creationId xmlns:a16="http://schemas.microsoft.com/office/drawing/2014/main" id="{9C81E042-AF43-06FC-B380-A0B948299ABB}"/>
              </a:ext>
            </a:extLst>
          </p:cNvPr>
          <p:cNvPicPr>
            <a:picLocks noChangeAspect="1"/>
          </p:cNvPicPr>
          <p:nvPr/>
        </p:nvPicPr>
        <p:blipFill>
          <a:blip r:embed="rId2"/>
          <a:stretch>
            <a:fillRect/>
          </a:stretch>
        </p:blipFill>
        <p:spPr>
          <a:xfrm>
            <a:off x="0" y="95250"/>
            <a:ext cx="9144000" cy="4953000"/>
          </a:xfrm>
          <a:prstGeom prst="rect">
            <a:avLst/>
          </a:prstGeom>
        </p:spPr>
      </p:pic>
    </p:spTree>
    <p:extLst>
      <p:ext uri="{BB962C8B-B14F-4D97-AF65-F5344CB8AC3E}">
        <p14:creationId xmlns:p14="http://schemas.microsoft.com/office/powerpoint/2010/main" val="404656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79A1-94B9-401C-910D-ADEC1DAA6279}"/>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20DBDBBE-6190-4EB2-8318-0F7762B029E5}"/>
              </a:ext>
            </a:extLst>
          </p:cNvPr>
          <p:cNvPicPr>
            <a:picLocks noGrp="1" noChangeAspect="1"/>
          </p:cNvPicPr>
          <p:nvPr>
            <p:ph idx="1"/>
          </p:nvPr>
        </p:nvPicPr>
        <p:blipFill>
          <a:blip r:embed="rId2"/>
          <a:stretch>
            <a:fillRect/>
          </a:stretch>
        </p:blipFill>
        <p:spPr/>
      </p:pic>
      <p:pic>
        <p:nvPicPr>
          <p:cNvPr id="7" name="Picture 6">
            <a:extLst>
              <a:ext uri="{FF2B5EF4-FFF2-40B4-BE49-F238E27FC236}">
                <a16:creationId xmlns:a16="http://schemas.microsoft.com/office/drawing/2014/main" id="{520789C2-01C9-40B3-A099-D76A0526BD51}"/>
              </a:ext>
            </a:extLst>
          </p:cNvPr>
          <p:cNvPicPr>
            <a:picLocks noChangeAspect="1"/>
          </p:cNvPicPr>
          <p:nvPr/>
        </p:nvPicPr>
        <p:blipFill>
          <a:blip r:embed="rId3"/>
          <a:stretch>
            <a:fillRect/>
          </a:stretch>
        </p:blipFill>
        <p:spPr>
          <a:xfrm>
            <a:off x="-1" y="0"/>
            <a:ext cx="9192861" cy="5143500"/>
          </a:xfrm>
          <a:prstGeom prst="rect">
            <a:avLst/>
          </a:prstGeom>
        </p:spPr>
      </p:pic>
      <p:sp>
        <p:nvSpPr>
          <p:cNvPr id="8" name="Rectangle 7">
            <a:extLst>
              <a:ext uri="{FF2B5EF4-FFF2-40B4-BE49-F238E27FC236}">
                <a16:creationId xmlns:a16="http://schemas.microsoft.com/office/drawing/2014/main" id="{7AFFC03B-E156-4677-9E5B-1A2B5AEFA8E7}"/>
              </a:ext>
            </a:extLst>
          </p:cNvPr>
          <p:cNvSpPr/>
          <p:nvPr/>
        </p:nvSpPr>
        <p:spPr>
          <a:xfrm>
            <a:off x="3894925" y="1284195"/>
            <a:ext cx="327451" cy="309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8570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4D8F-62FC-4944-AE39-410BB44A3DB4}"/>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CD5F05DC-4E53-404A-B8F6-375E4FD8E930}"/>
              </a:ext>
            </a:extLst>
          </p:cNvPr>
          <p:cNvPicPr>
            <a:picLocks noGrp="1" noChangeAspect="1"/>
          </p:cNvPicPr>
          <p:nvPr>
            <p:ph idx="1"/>
          </p:nvPr>
        </p:nvPicPr>
        <p:blipFill>
          <a:blip r:embed="rId2"/>
          <a:stretch>
            <a:fillRect/>
          </a:stretch>
        </p:blipFill>
        <p:spPr/>
      </p:pic>
      <p:pic>
        <p:nvPicPr>
          <p:cNvPr id="7" name="Picture 6">
            <a:extLst>
              <a:ext uri="{FF2B5EF4-FFF2-40B4-BE49-F238E27FC236}">
                <a16:creationId xmlns:a16="http://schemas.microsoft.com/office/drawing/2014/main" id="{8EE1B18E-1D2F-4C42-BF7D-36A4A94B608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0562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ook shelf with a sign on it">
            <a:extLst>
              <a:ext uri="{FF2B5EF4-FFF2-40B4-BE49-F238E27FC236}">
                <a16:creationId xmlns:a16="http://schemas.microsoft.com/office/drawing/2014/main" id="{D3C3612F-6F0C-D619-F08E-83942F8045D1}"/>
              </a:ext>
            </a:extLst>
          </p:cNvPr>
          <p:cNvPicPr>
            <a:picLocks noChangeAspect="1"/>
          </p:cNvPicPr>
          <p:nvPr/>
        </p:nvPicPr>
        <p:blipFill>
          <a:blip r:embed="rId4"/>
          <a:srcRect l="18985" t="17174" r="18543" b="39443"/>
          <a:stretch/>
        </p:blipFill>
        <p:spPr>
          <a:xfrm>
            <a:off x="4779314" y="1114160"/>
            <a:ext cx="2022897" cy="1875030"/>
          </a:xfrm>
          <a:prstGeom prst="rect">
            <a:avLst/>
          </a:prstGeom>
        </p:spPr>
      </p:pic>
      <p:pic>
        <p:nvPicPr>
          <p:cNvPr id="15" name="Picture 14" descr="A door to a library">
            <a:extLst>
              <a:ext uri="{FF2B5EF4-FFF2-40B4-BE49-F238E27FC236}">
                <a16:creationId xmlns:a16="http://schemas.microsoft.com/office/drawing/2014/main" id="{68E788E0-0E79-BBE8-78D6-B83EA24CCAB8}"/>
              </a:ext>
            </a:extLst>
          </p:cNvPr>
          <p:cNvPicPr>
            <a:picLocks noChangeAspect="1"/>
          </p:cNvPicPr>
          <p:nvPr/>
        </p:nvPicPr>
        <p:blipFill>
          <a:blip r:embed="rId5"/>
          <a:srcRect t="8341" b="31211"/>
          <a:stretch/>
        </p:blipFill>
        <p:spPr>
          <a:xfrm>
            <a:off x="2383212" y="1113323"/>
            <a:ext cx="2323652" cy="1865481"/>
          </a:xfrm>
          <a:prstGeom prst="rect">
            <a:avLst/>
          </a:prstGeom>
        </p:spPr>
      </p:pic>
      <p:graphicFrame>
        <p:nvGraphicFramePr>
          <p:cNvPr id="14" name="Diagram 13" descr="blow arrows showing steps to finding a book on the shelf">
            <a:extLst>
              <a:ext uri="{FF2B5EF4-FFF2-40B4-BE49-F238E27FC236}">
                <a16:creationId xmlns:a16="http://schemas.microsoft.com/office/drawing/2014/main" id="{77D71347-6ABD-E1D6-CD74-E67B48AA183A}"/>
              </a:ext>
            </a:extLst>
          </p:cNvPr>
          <p:cNvGraphicFramePr/>
          <p:nvPr/>
        </p:nvGraphicFramePr>
        <p:xfrm>
          <a:off x="262581" y="1963179"/>
          <a:ext cx="8765574" cy="35572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2"/>
          <p:cNvSpPr>
            <a:spLocks noGrp="1"/>
          </p:cNvSpPr>
          <p:nvPr>
            <p:ph type="title" idx="4294967295"/>
          </p:nvPr>
        </p:nvSpPr>
        <p:spPr>
          <a:xfrm>
            <a:off x="186596" y="262396"/>
            <a:ext cx="5065468" cy="441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a:spcBef>
                <a:spcPts val="1000"/>
              </a:spcBef>
              <a:defRPr/>
            </a:pPr>
            <a:r>
              <a:rPr lang="en-US" dirty="0">
                <a:latin typeface="Arial"/>
                <a:cs typeface="Arial"/>
              </a:rPr>
              <a:t>Finding a book on the shelf</a:t>
            </a:r>
            <a:endParaRPr lang="en-US" dirty="0">
              <a:ea typeface="+mn-ea"/>
            </a:endParaRPr>
          </a:p>
        </p:txBody>
      </p:sp>
      <p:pic>
        <p:nvPicPr>
          <p:cNvPr id="4" name="Picture 3" descr="A screenshot of a search engine">
            <a:extLst>
              <a:ext uri="{FF2B5EF4-FFF2-40B4-BE49-F238E27FC236}">
                <a16:creationId xmlns:a16="http://schemas.microsoft.com/office/drawing/2014/main" id="{5ED3484C-0A64-B40D-9661-1714A303617D}"/>
              </a:ext>
            </a:extLst>
          </p:cNvPr>
          <p:cNvPicPr>
            <a:picLocks noChangeAspect="1"/>
          </p:cNvPicPr>
          <p:nvPr/>
        </p:nvPicPr>
        <p:blipFill>
          <a:blip r:embed="rId11"/>
          <a:stretch>
            <a:fillRect/>
          </a:stretch>
        </p:blipFill>
        <p:spPr>
          <a:xfrm>
            <a:off x="89972" y="1113526"/>
            <a:ext cx="2245068" cy="1866128"/>
          </a:xfrm>
          <a:prstGeom prst="rect">
            <a:avLst/>
          </a:prstGeom>
        </p:spPr>
      </p:pic>
      <p:pic>
        <p:nvPicPr>
          <p:cNvPr id="9" name="Picture 8" descr="A stack of books on a shelf">
            <a:extLst>
              <a:ext uri="{FF2B5EF4-FFF2-40B4-BE49-F238E27FC236}">
                <a16:creationId xmlns:a16="http://schemas.microsoft.com/office/drawing/2014/main" id="{DEDF7924-467A-BFF9-35DC-8196335E5E0A}"/>
              </a:ext>
            </a:extLst>
          </p:cNvPr>
          <p:cNvPicPr>
            <a:picLocks noChangeAspect="1"/>
          </p:cNvPicPr>
          <p:nvPr/>
        </p:nvPicPr>
        <p:blipFill>
          <a:blip r:embed="rId12"/>
          <a:srcRect t="1998" r="11285" b="-1970"/>
          <a:stretch/>
        </p:blipFill>
        <p:spPr>
          <a:xfrm>
            <a:off x="6898546" y="1112607"/>
            <a:ext cx="2018432" cy="1869196"/>
          </a:xfrm>
          <a:prstGeom prst="rect">
            <a:avLst/>
          </a:prstGeom>
        </p:spPr>
      </p:pic>
      <p:sp>
        <p:nvSpPr>
          <p:cNvPr id="10" name="Rectangle: Rounded Corners 9">
            <a:extLst>
              <a:ext uri="{FF2B5EF4-FFF2-40B4-BE49-F238E27FC236}">
                <a16:creationId xmlns:a16="http://schemas.microsoft.com/office/drawing/2014/main" id="{E09BDCFD-3DA2-4BA1-B2AD-6CDC9E7E1D44}"/>
              </a:ext>
              <a:ext uri="{C183D7F6-B498-43B3-948B-1728B52AA6E4}">
                <adec:decorative xmlns:adec="http://schemas.microsoft.com/office/drawing/2017/decorative" val="1"/>
              </a:ext>
            </a:extLst>
          </p:cNvPr>
          <p:cNvSpPr/>
          <p:nvPr/>
        </p:nvSpPr>
        <p:spPr>
          <a:xfrm>
            <a:off x="88033" y="2399003"/>
            <a:ext cx="2130472" cy="1333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Rounded Corners 10">
            <a:extLst>
              <a:ext uri="{FF2B5EF4-FFF2-40B4-BE49-F238E27FC236}">
                <a16:creationId xmlns:a16="http://schemas.microsoft.com/office/drawing/2014/main" id="{E09BDCFD-3DA2-4BA1-B2AD-6CDC9E7E1D44}"/>
              </a:ext>
              <a:ext uri="{C183D7F6-B498-43B3-948B-1728B52AA6E4}">
                <adec:decorative xmlns:adec="http://schemas.microsoft.com/office/drawing/2017/decorative" val="1"/>
              </a:ext>
            </a:extLst>
          </p:cNvPr>
          <p:cNvSpPr/>
          <p:nvPr/>
        </p:nvSpPr>
        <p:spPr>
          <a:xfrm>
            <a:off x="3465096" y="1428226"/>
            <a:ext cx="1099841" cy="6181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Rectangle: Rounded Corners 12">
            <a:extLst>
              <a:ext uri="{FF2B5EF4-FFF2-40B4-BE49-F238E27FC236}">
                <a16:creationId xmlns:a16="http://schemas.microsoft.com/office/drawing/2014/main" id="{E09BDCFD-3DA2-4BA1-B2AD-6CDC9E7E1D44}"/>
              </a:ext>
              <a:ext uri="{C183D7F6-B498-43B3-948B-1728B52AA6E4}">
                <adec:decorative xmlns:adec="http://schemas.microsoft.com/office/drawing/2017/decorative" val="1"/>
              </a:ext>
            </a:extLst>
          </p:cNvPr>
          <p:cNvSpPr/>
          <p:nvPr/>
        </p:nvSpPr>
        <p:spPr>
          <a:xfrm>
            <a:off x="7540123" y="2461754"/>
            <a:ext cx="292405" cy="249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7" name="Rectangle: Rounded Corners 26">
            <a:extLst>
              <a:ext uri="{FF2B5EF4-FFF2-40B4-BE49-F238E27FC236}">
                <a16:creationId xmlns:a16="http://schemas.microsoft.com/office/drawing/2014/main" id="{0E872ADF-9A6C-EE20-5F08-A028017F7D8E}"/>
              </a:ext>
              <a:ext uri="{C183D7F6-B498-43B3-948B-1728B52AA6E4}">
                <adec:decorative xmlns:adec="http://schemas.microsoft.com/office/drawing/2017/decorative" val="1"/>
              </a:ext>
            </a:extLst>
          </p:cNvPr>
          <p:cNvSpPr/>
          <p:nvPr/>
        </p:nvSpPr>
        <p:spPr>
          <a:xfrm>
            <a:off x="5786815" y="1578245"/>
            <a:ext cx="699791" cy="6181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96179617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title" idx="4294967295"/>
          </p:nvPr>
        </p:nvSpPr>
        <p:spPr>
          <a:xfrm>
            <a:off x="186596" y="262396"/>
            <a:ext cx="1857230" cy="4972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lvl="0">
              <a:spcBef>
                <a:spcPts val="1000"/>
              </a:spcBef>
              <a:defRPr/>
            </a:pPr>
            <a:r>
              <a:rPr lang="en-US"/>
              <a:t>Borrowing</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pic>
        <p:nvPicPr>
          <p:cNvPr id="10" name="Picture 9" descr="Two book issuing machines ">
            <a:extLst>
              <a:ext uri="{FF2B5EF4-FFF2-40B4-BE49-F238E27FC236}">
                <a16:creationId xmlns:a16="http://schemas.microsoft.com/office/drawing/2014/main" id="{663AE327-96F5-0237-53BF-150B456831EA}"/>
              </a:ext>
            </a:extLst>
          </p:cNvPr>
          <p:cNvPicPr>
            <a:picLocks noChangeAspect="1"/>
          </p:cNvPicPr>
          <p:nvPr/>
        </p:nvPicPr>
        <p:blipFill>
          <a:blip r:embed="rId3"/>
          <a:srcRect l="3181" r="3596" b="186"/>
          <a:stretch/>
        </p:blipFill>
        <p:spPr>
          <a:xfrm>
            <a:off x="1958239" y="154100"/>
            <a:ext cx="5208156" cy="4135121"/>
          </a:xfrm>
          <a:prstGeom prst="rect">
            <a:avLst/>
          </a:prstGeom>
        </p:spPr>
      </p:pic>
      <p:sp>
        <p:nvSpPr>
          <p:cNvPr id="2" name="TextBox 1">
            <a:extLst>
              <a:ext uri="{FF2B5EF4-FFF2-40B4-BE49-F238E27FC236}">
                <a16:creationId xmlns:a16="http://schemas.microsoft.com/office/drawing/2014/main" id="{CC329523-A94C-B07D-459F-62016FED3CFC}"/>
              </a:ext>
            </a:extLst>
          </p:cNvPr>
          <p:cNvSpPr txBox="1"/>
          <p:nvPr/>
        </p:nvSpPr>
        <p:spPr>
          <a:xfrm>
            <a:off x="7165181" y="404336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Two book issuing machines </a:t>
            </a:r>
            <a:endParaRPr lang="en-US" sz="1000">
              <a:cs typeface="Arial"/>
            </a:endParaRPr>
          </a:p>
        </p:txBody>
      </p:sp>
    </p:spTree>
    <p:extLst>
      <p:ext uri="{BB962C8B-B14F-4D97-AF65-F5344CB8AC3E}">
        <p14:creationId xmlns:p14="http://schemas.microsoft.com/office/powerpoint/2010/main" val="422324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title" idx="4294967295"/>
          </p:nvPr>
        </p:nvSpPr>
        <p:spPr>
          <a:xfrm>
            <a:off x="186596" y="262396"/>
            <a:ext cx="8672097" cy="1036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lvl="0">
              <a:spcBef>
                <a:spcPts val="1000"/>
              </a:spcBef>
              <a:defRPr/>
            </a:pPr>
            <a:r>
              <a:rPr lang="en-US"/>
              <a:t>Borrowing</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pic>
        <p:nvPicPr>
          <p:cNvPr id="1026" name="Picture 2" descr="A self service book issuing machine">
            <a:extLst>
              <a:ext uri="{FF2B5EF4-FFF2-40B4-BE49-F238E27FC236}">
                <a16:creationId xmlns:a16="http://schemas.microsoft.com/office/drawing/2014/main" id="{A2EF5166-47BC-027B-B304-CC0DD6AA3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749" y="81845"/>
            <a:ext cx="2559443" cy="4288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7D11038-B5B4-4F8D-A07C-05184D0E53CE}"/>
              </a:ext>
              <a:ext uri="{C183D7F6-B498-43B3-948B-1728B52AA6E4}">
                <adec:decorative xmlns:adec="http://schemas.microsoft.com/office/drawing/2017/decorative" val="1"/>
              </a:ext>
            </a:extLst>
          </p:cNvPr>
          <p:cNvSpPr/>
          <p:nvPr/>
        </p:nvSpPr>
        <p:spPr>
          <a:xfrm>
            <a:off x="2411007" y="1655224"/>
            <a:ext cx="544180" cy="138613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 name="Picture 1" descr="A self service book issue machine ">
            <a:extLst>
              <a:ext uri="{FF2B5EF4-FFF2-40B4-BE49-F238E27FC236}">
                <a16:creationId xmlns:a16="http://schemas.microsoft.com/office/drawing/2014/main" id="{88BFCE19-E575-C74E-F468-93E816B11899}"/>
              </a:ext>
            </a:extLst>
          </p:cNvPr>
          <p:cNvPicPr>
            <a:picLocks noChangeAspect="1"/>
          </p:cNvPicPr>
          <p:nvPr/>
        </p:nvPicPr>
        <p:blipFill>
          <a:blip r:embed="rId4"/>
          <a:stretch>
            <a:fillRect/>
          </a:stretch>
        </p:blipFill>
        <p:spPr>
          <a:xfrm>
            <a:off x="6382470" y="86264"/>
            <a:ext cx="2568515" cy="4280858"/>
          </a:xfrm>
          <a:prstGeom prst="rect">
            <a:avLst/>
          </a:prstGeom>
        </p:spPr>
      </p:pic>
      <p:sp>
        <p:nvSpPr>
          <p:cNvPr id="9" name="Text Placeholder 4">
            <a:extLst>
              <a:ext uri="{FF2B5EF4-FFF2-40B4-BE49-F238E27FC236}">
                <a16:creationId xmlns:a16="http://schemas.microsoft.com/office/drawing/2014/main" id="{C77ADC4F-82AF-CC45-47FD-72B093712A19}"/>
              </a:ext>
            </a:extLst>
          </p:cNvPr>
          <p:cNvSpPr>
            <a:spLocks noGrp="1"/>
          </p:cNvSpPr>
          <p:nvPr>
            <p:ph type="body" sz="quarter" idx="13"/>
          </p:nvPr>
        </p:nvSpPr>
        <p:spPr>
          <a:xfrm>
            <a:off x="111115" y="3340377"/>
            <a:ext cx="1887383" cy="619975"/>
          </a:xfrm>
        </p:spPr>
        <p:txBody>
          <a:bodyPr lIns="91440" tIns="45720" rIns="91440" bIns="45720" anchor="t"/>
          <a:lstStyle/>
          <a:p>
            <a:pPr marL="342900" indent="-342900">
              <a:buAutoNum type="arabicPeriod"/>
            </a:pPr>
            <a:r>
              <a:rPr lang="en-US" sz="1800"/>
              <a:t>Place books and press borrow </a:t>
            </a:r>
            <a:endParaRPr lang="en-US" sz="1800">
              <a:cs typeface="Arial"/>
            </a:endParaRPr>
          </a:p>
          <a:p>
            <a:pPr>
              <a:buAutoNum type="arabicPeriod"/>
            </a:pPr>
            <a:endParaRPr lang="en-GB">
              <a:cs typeface="Arial"/>
            </a:endParaRPr>
          </a:p>
          <a:p>
            <a:pPr marL="0" indent="0">
              <a:buNone/>
            </a:pPr>
            <a:endParaRPr lang="en-GB"/>
          </a:p>
        </p:txBody>
      </p:sp>
      <p:sp>
        <p:nvSpPr>
          <p:cNvPr id="12" name="Text Placeholder 4">
            <a:extLst>
              <a:ext uri="{FF2B5EF4-FFF2-40B4-BE49-F238E27FC236}">
                <a16:creationId xmlns:a16="http://schemas.microsoft.com/office/drawing/2014/main" id="{6E6E8B0A-8498-9B05-407A-A19896CA4C96}"/>
              </a:ext>
            </a:extLst>
          </p:cNvPr>
          <p:cNvSpPr txBox="1">
            <a:spLocks/>
          </p:cNvSpPr>
          <p:nvPr/>
        </p:nvSpPr>
        <p:spPr>
          <a:xfrm>
            <a:off x="4582551" y="2134408"/>
            <a:ext cx="1972333" cy="763797"/>
          </a:xfrm>
          <a:prstGeom prst="rect">
            <a:avLst/>
          </a:prstGeom>
        </p:spPr>
        <p:txBody>
          <a:bodyPr lIns="91440" tIns="45720" rIns="91440" bIns="45720" anchor="t"/>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en-US" sz="1800">
                <a:solidFill>
                  <a:schemeClr val="bg1"/>
                </a:solidFill>
              </a:rPr>
              <a:t>Scan library barcode and press Finished </a:t>
            </a:r>
            <a:endParaRPr lang="en-US" sz="1800">
              <a:solidFill>
                <a:schemeClr val="bg1"/>
              </a:solidFill>
              <a:cs typeface="Arial"/>
            </a:endParaRPr>
          </a:p>
          <a:p>
            <a:pPr marL="342900" indent="-342900">
              <a:buAutoNum type="arabicPeriod"/>
            </a:pPr>
            <a:r>
              <a:rPr lang="en-US" sz="1800">
                <a:cs typeface="Arial"/>
              </a:rPr>
              <a:t>Scan library barcode and press Finished </a:t>
            </a:r>
          </a:p>
          <a:p>
            <a:pPr marL="342900" indent="-342900">
              <a:buFont typeface="Arial" panose="020B0604020202020204" pitchFamily="34" charset="0"/>
              <a:buAutoNum type="arabicPeriod"/>
            </a:pPr>
            <a:endParaRPr lang="en-US" sz="1800">
              <a:cs typeface="Arial"/>
            </a:endParaRPr>
          </a:p>
          <a:p>
            <a:pPr>
              <a:buAutoNum type="arabicPeriod"/>
            </a:pPr>
            <a:endParaRPr lang="en-GB" sz="1800">
              <a:cs typeface="Arial"/>
            </a:endParaRPr>
          </a:p>
          <a:p>
            <a:pPr marL="0" indent="0">
              <a:buNone/>
            </a:pPr>
            <a:endParaRPr lang="en-GB" sz="1800">
              <a:cs typeface="Arial"/>
            </a:endParaRPr>
          </a:p>
        </p:txBody>
      </p:sp>
      <p:sp>
        <p:nvSpPr>
          <p:cNvPr id="13" name="Rectangle: Rounded Corners 12">
            <a:extLst>
              <a:ext uri="{FF2B5EF4-FFF2-40B4-BE49-F238E27FC236}">
                <a16:creationId xmlns:a16="http://schemas.microsoft.com/office/drawing/2014/main" id="{A8876C10-C037-018E-C9EE-4123964A135A}"/>
              </a:ext>
              <a:ext uri="{C183D7F6-B498-43B3-948B-1728B52AA6E4}">
                <adec:decorative xmlns:adec="http://schemas.microsoft.com/office/drawing/2017/decorative" val="1"/>
              </a:ext>
            </a:extLst>
          </p:cNvPr>
          <p:cNvSpPr/>
          <p:nvPr/>
        </p:nvSpPr>
        <p:spPr>
          <a:xfrm>
            <a:off x="7659569" y="2517864"/>
            <a:ext cx="554963" cy="28626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Rectangle: Rounded Corners 13">
            <a:extLst>
              <a:ext uri="{FF2B5EF4-FFF2-40B4-BE49-F238E27FC236}">
                <a16:creationId xmlns:a16="http://schemas.microsoft.com/office/drawing/2014/main" id="{59B6FC5B-2601-E973-42A0-A72C643C8396}"/>
              </a:ext>
              <a:ext uri="{C183D7F6-B498-43B3-948B-1728B52AA6E4}">
                <adec:decorative xmlns:adec="http://schemas.microsoft.com/office/drawing/2017/decorative" val="1"/>
              </a:ext>
            </a:extLst>
          </p:cNvPr>
          <p:cNvSpPr/>
          <p:nvPr/>
        </p:nvSpPr>
        <p:spPr>
          <a:xfrm>
            <a:off x="6678314" y="1655222"/>
            <a:ext cx="1482302" cy="32939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73721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title" idx="4294967295"/>
          </p:nvPr>
        </p:nvSpPr>
        <p:spPr>
          <a:xfrm>
            <a:off x="186596" y="262396"/>
            <a:ext cx="8672097" cy="1036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lvl="0">
              <a:spcBef>
                <a:spcPts val="1000"/>
              </a:spcBef>
              <a:defRPr/>
            </a:pPr>
            <a:r>
              <a:rPr lang="en-US"/>
              <a:t>Returning</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pic>
        <p:nvPicPr>
          <p:cNvPr id="8" name="Picture 7" descr="A two self service book return machines on a wall">
            <a:extLst>
              <a:ext uri="{FF2B5EF4-FFF2-40B4-BE49-F238E27FC236}">
                <a16:creationId xmlns:a16="http://schemas.microsoft.com/office/drawing/2014/main" id="{4C9EA139-9AC3-A4AB-7A64-DA56095378C6}"/>
              </a:ext>
            </a:extLst>
          </p:cNvPr>
          <p:cNvPicPr>
            <a:picLocks noChangeAspect="1"/>
          </p:cNvPicPr>
          <p:nvPr/>
        </p:nvPicPr>
        <p:blipFill>
          <a:blip r:embed="rId3"/>
          <a:stretch>
            <a:fillRect/>
          </a:stretch>
        </p:blipFill>
        <p:spPr>
          <a:xfrm>
            <a:off x="2348929" y="132835"/>
            <a:ext cx="4438419" cy="4244545"/>
          </a:xfrm>
          <a:prstGeom prst="rect">
            <a:avLst/>
          </a:prstGeom>
        </p:spPr>
      </p:pic>
      <p:sp>
        <p:nvSpPr>
          <p:cNvPr id="2" name="TextBox 1">
            <a:extLst>
              <a:ext uri="{FF2B5EF4-FFF2-40B4-BE49-F238E27FC236}">
                <a16:creationId xmlns:a16="http://schemas.microsoft.com/office/drawing/2014/main" id="{93238AFA-6F27-87FE-A099-9E4AC2BF4A6A}"/>
              </a:ext>
            </a:extLst>
          </p:cNvPr>
          <p:cNvSpPr txBox="1"/>
          <p:nvPr/>
        </p:nvSpPr>
        <p:spPr>
          <a:xfrm>
            <a:off x="6791582" y="3980420"/>
            <a:ext cx="21408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 two self service book return machines on a wall</a:t>
            </a:r>
            <a:endParaRPr lang="en-US" sz="1000">
              <a:cs typeface="Arial"/>
            </a:endParaRPr>
          </a:p>
        </p:txBody>
      </p:sp>
    </p:spTree>
    <p:extLst>
      <p:ext uri="{BB962C8B-B14F-4D97-AF65-F5344CB8AC3E}">
        <p14:creationId xmlns:p14="http://schemas.microsoft.com/office/powerpoint/2010/main" val="102001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7DEC03-4ED7-1F37-E45D-C3F14DE28EEE}"/>
              </a:ext>
            </a:extLst>
          </p:cNvPr>
          <p:cNvSpPr>
            <a:spLocks noGrp="1"/>
          </p:cNvSpPr>
          <p:nvPr>
            <p:ph sz="quarter" idx="10"/>
          </p:nvPr>
        </p:nvSpPr>
        <p:spPr/>
        <p:txBody>
          <a:bodyPr/>
          <a:lstStyle/>
          <a:p>
            <a:r>
              <a:rPr lang="en-GB" sz="2400" dirty="0"/>
              <a:t>Welcome!</a:t>
            </a:r>
            <a:endParaRPr lang="en-GB" dirty="0"/>
          </a:p>
        </p:txBody>
      </p:sp>
      <p:sp>
        <p:nvSpPr>
          <p:cNvPr id="3" name="Text Placeholder 2">
            <a:extLst>
              <a:ext uri="{FF2B5EF4-FFF2-40B4-BE49-F238E27FC236}">
                <a16:creationId xmlns:a16="http://schemas.microsoft.com/office/drawing/2014/main" id="{A42C0690-E7BF-29CD-F243-D37489679ADE}"/>
              </a:ext>
            </a:extLst>
          </p:cNvPr>
          <p:cNvSpPr>
            <a:spLocks noGrp="1"/>
          </p:cNvSpPr>
          <p:nvPr>
            <p:ph type="body" sz="quarter" idx="13"/>
          </p:nvPr>
        </p:nvSpPr>
        <p:spPr/>
        <p:txBody>
          <a:bodyPr/>
          <a:lstStyle/>
          <a:p>
            <a:r>
              <a:rPr lang="en-GB" dirty="0"/>
              <a:t> </a:t>
            </a:r>
            <a:r>
              <a:rPr lang="en-GB" sz="1400" dirty="0">
                <a:solidFill>
                  <a:schemeClr val="tx1"/>
                </a:solidFill>
              </a:rPr>
              <a:t>Introduction: Today’s session</a:t>
            </a:r>
            <a:br>
              <a:rPr lang="en-GB" sz="1400" dirty="0">
                <a:solidFill>
                  <a:schemeClr val="tx1"/>
                </a:solidFill>
              </a:rPr>
            </a:br>
            <a:br>
              <a:rPr lang="en-GB" sz="1400" dirty="0">
                <a:solidFill>
                  <a:schemeClr val="tx1"/>
                </a:solidFill>
              </a:rPr>
            </a:br>
            <a:r>
              <a:rPr lang="en-GB" sz="1400" dirty="0">
                <a:solidFill>
                  <a:schemeClr val="tx1"/>
                </a:solidFill>
              </a:rPr>
              <a:t>                                        </a:t>
            </a:r>
            <a:br>
              <a:rPr lang="en-GB" sz="1400" dirty="0">
                <a:solidFill>
                  <a:schemeClr val="tx1"/>
                </a:solidFill>
              </a:rPr>
            </a:br>
            <a:br>
              <a:rPr lang="en-GB" sz="1400" dirty="0">
                <a:solidFill>
                  <a:schemeClr val="tx1"/>
                </a:solidFill>
              </a:rPr>
            </a:br>
            <a:r>
              <a:rPr lang="en-GB" sz="1400" dirty="0">
                <a:solidFill>
                  <a:schemeClr val="tx1"/>
                </a:solidFill>
              </a:rPr>
              <a:t>                                        </a:t>
            </a:r>
            <a:br>
              <a:rPr lang="en-GB" sz="1400" dirty="0">
                <a:solidFill>
                  <a:schemeClr val="tx1"/>
                </a:solidFill>
              </a:rPr>
            </a:br>
            <a:r>
              <a:rPr lang="en-GB" sz="1400" dirty="0">
                <a:solidFill>
                  <a:schemeClr val="tx1"/>
                </a:solidFill>
              </a:rPr>
              <a:t>                                        </a:t>
            </a:r>
            <a:r>
              <a:rPr lang="en-GB" sz="1400" dirty="0" err="1">
                <a:solidFill>
                  <a:schemeClr val="tx1"/>
                </a:solidFill>
              </a:rPr>
              <a:t>eg.</a:t>
            </a:r>
            <a:r>
              <a:rPr lang="en-GB" sz="1400" dirty="0">
                <a:solidFill>
                  <a:schemeClr val="tx1"/>
                </a:solidFill>
              </a:rPr>
              <a:t> finding the books you need</a:t>
            </a:r>
            <a:br>
              <a:rPr lang="en-GB" sz="1400" dirty="0">
                <a:solidFill>
                  <a:schemeClr val="tx1"/>
                </a:solidFill>
              </a:rPr>
            </a:br>
            <a:br>
              <a:rPr lang="en-GB" sz="1400" dirty="0">
                <a:solidFill>
                  <a:schemeClr val="tx1"/>
                </a:solidFill>
              </a:rPr>
            </a:br>
            <a:r>
              <a:rPr lang="en-GB" sz="1400" dirty="0">
                <a:solidFill>
                  <a:schemeClr val="tx1"/>
                </a:solidFill>
              </a:rPr>
              <a:t>          		Please follow at </a:t>
            </a:r>
            <a:r>
              <a:rPr lang="en-GB" sz="1400" u="sng" dirty="0">
                <a:solidFill>
                  <a:srgbClr val="0070C0"/>
                </a:solidFill>
              </a:rPr>
              <a:t>https://www.qmul.ac.uk/library/</a:t>
            </a:r>
            <a:br>
              <a:rPr lang="en-GB" sz="1400" u="sng" dirty="0">
                <a:solidFill>
                  <a:srgbClr val="0070C0"/>
                </a:solidFill>
              </a:rPr>
            </a:br>
            <a:br>
              <a:rPr lang="en-GB" sz="1400" u="sng" dirty="0">
                <a:solidFill>
                  <a:srgbClr val="0070C0"/>
                </a:solidFill>
              </a:rPr>
            </a:br>
            <a:br>
              <a:rPr lang="en-GB" sz="1400" dirty="0">
                <a:solidFill>
                  <a:schemeClr val="tx1"/>
                </a:solidFill>
              </a:rPr>
            </a:br>
            <a:endParaRPr lang="en-GB" dirty="0"/>
          </a:p>
          <a:p>
            <a:endParaRPr lang="en-GB" dirty="0"/>
          </a:p>
          <a:p>
            <a:endParaRPr lang="en-GB" dirty="0"/>
          </a:p>
        </p:txBody>
      </p:sp>
    </p:spTree>
    <p:extLst>
      <p:ext uri="{BB962C8B-B14F-4D97-AF65-F5344CB8AC3E}">
        <p14:creationId xmlns:p14="http://schemas.microsoft.com/office/powerpoint/2010/main" val="366412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prstGeom prst="rect">
            <a:avLst/>
          </a:prstGeom>
        </p:spPr>
      </p:pic>
      <p:pic>
        <p:nvPicPr>
          <p:cNvPr id="6" name="Picture 5">
            <a:extLst>
              <a:ext uri="{FF2B5EF4-FFF2-40B4-BE49-F238E27FC236}">
                <a16:creationId xmlns:a16="http://schemas.microsoft.com/office/drawing/2014/main" id="{B5467529-3378-935A-073E-8AE0EC51FACD}"/>
              </a:ext>
            </a:extLst>
          </p:cNvPr>
          <p:cNvPicPr>
            <a:picLocks noChangeAspect="1"/>
          </p:cNvPicPr>
          <p:nvPr/>
        </p:nvPicPr>
        <p:blipFill>
          <a:blip r:embed="rId4"/>
          <a:stretch>
            <a:fillRect/>
          </a:stretch>
        </p:blipFill>
        <p:spPr>
          <a:xfrm>
            <a:off x="0" y="102394"/>
            <a:ext cx="9144000" cy="4953000"/>
          </a:xfrm>
          <a:prstGeom prst="rect">
            <a:avLst/>
          </a:prstGeom>
        </p:spPr>
      </p:pic>
    </p:spTree>
    <p:extLst>
      <p:ext uri="{BB962C8B-B14F-4D97-AF65-F5344CB8AC3E}">
        <p14:creationId xmlns:p14="http://schemas.microsoft.com/office/powerpoint/2010/main" val="136023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5310" y="-360218"/>
            <a:ext cx="18412691" cy="10287000"/>
          </a:xfrm>
          <a:prstGeom prst="rect">
            <a:avLst/>
          </a:prstGeom>
        </p:spPr>
      </p:pic>
      <p:sp>
        <p:nvSpPr>
          <p:cNvPr id="2" name="Title 1"/>
          <p:cNvSpPr>
            <a:spLocks noGrp="1"/>
          </p:cNvSpPr>
          <p:nvPr>
            <p:ph type="title"/>
          </p:nvPr>
        </p:nvSpPr>
        <p:spPr>
          <a:xfrm>
            <a:off x="-4163291" y="738293"/>
            <a:ext cx="14387946" cy="4678834"/>
          </a:xfrm>
        </p:spPr>
        <p:txBody>
          <a:bodyPr/>
          <a:lstStyle/>
          <a:p>
            <a:endParaRPr lang="en-GB" dirty="0"/>
          </a:p>
        </p:txBody>
      </p:sp>
      <p:sp>
        <p:nvSpPr>
          <p:cNvPr id="3" name="Content Placeholder 2"/>
          <p:cNvSpPr>
            <a:spLocks noGrp="1"/>
          </p:cNvSpPr>
          <p:nvPr>
            <p:ph sz="quarter" idx="10"/>
          </p:nvPr>
        </p:nvSpPr>
        <p:spPr>
          <a:xfrm>
            <a:off x="186596" y="262396"/>
            <a:ext cx="8672097" cy="475897"/>
          </a:xfrm>
        </p:spPr>
        <p:txBody>
          <a:bodyPr/>
          <a:lstStyle/>
          <a:p>
            <a:r>
              <a:rPr lang="en-GB" dirty="0"/>
              <a:t>Use Advanced Search to find a Journal</a:t>
            </a:r>
          </a:p>
        </p:txBody>
      </p:sp>
    </p:spTree>
    <p:extLst>
      <p:ext uri="{BB962C8B-B14F-4D97-AF65-F5344CB8AC3E}">
        <p14:creationId xmlns:p14="http://schemas.microsoft.com/office/powerpoint/2010/main" val="82439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1298774"/>
            <a:ext cx="9298452" cy="3695296"/>
          </a:xfrm>
        </p:spPr>
        <p:txBody>
          <a:bodyPr/>
          <a:lstStyle/>
          <a:p>
            <a:endParaRPr lang="en-GB" dirty="0"/>
          </a:p>
        </p:txBody>
      </p:sp>
      <p:sp>
        <p:nvSpPr>
          <p:cNvPr id="5" name="Rectangle 4"/>
          <p:cNvSpPr/>
          <p:nvPr/>
        </p:nvSpPr>
        <p:spPr>
          <a:xfrm>
            <a:off x="5646944" y="3413295"/>
            <a:ext cx="1493752" cy="411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BDBECB04-31A8-9436-2644-AB89DFEAEE02}"/>
              </a:ext>
            </a:extLst>
          </p:cNvPr>
          <p:cNvSpPr>
            <a:spLocks noGrp="1"/>
          </p:cNvSpPr>
          <p:nvPr>
            <p:ph sz="quarter" idx="10"/>
          </p:nvPr>
        </p:nvSpPr>
        <p:spPr/>
        <p:txBody>
          <a:bodyPr/>
          <a:lstStyle/>
          <a:p>
            <a:endParaRPr lang="en-GB"/>
          </a:p>
        </p:txBody>
      </p:sp>
      <p:pic>
        <p:nvPicPr>
          <p:cNvPr id="11" name="Picture 10">
            <a:extLst>
              <a:ext uri="{FF2B5EF4-FFF2-40B4-BE49-F238E27FC236}">
                <a16:creationId xmlns:a16="http://schemas.microsoft.com/office/drawing/2014/main" id="{17507C6C-6B6D-160E-249E-68054D76412C}"/>
              </a:ext>
            </a:extLst>
          </p:cNvPr>
          <p:cNvPicPr>
            <a:picLocks noChangeAspect="1"/>
          </p:cNvPicPr>
          <p:nvPr/>
        </p:nvPicPr>
        <p:blipFill>
          <a:blip r:embed="rId3"/>
          <a:stretch>
            <a:fillRect/>
          </a:stretch>
        </p:blipFill>
        <p:spPr>
          <a:xfrm>
            <a:off x="0" y="-65021"/>
            <a:ext cx="9144000" cy="4953000"/>
          </a:xfrm>
          <a:prstGeom prst="rect">
            <a:avLst/>
          </a:prstGeom>
        </p:spPr>
      </p:pic>
      <p:sp>
        <p:nvSpPr>
          <p:cNvPr id="12" name="Rectangle 11">
            <a:extLst>
              <a:ext uri="{FF2B5EF4-FFF2-40B4-BE49-F238E27FC236}">
                <a16:creationId xmlns:a16="http://schemas.microsoft.com/office/drawing/2014/main" id="{D8D617A5-EB53-0F57-313B-8529C2BC95DC}"/>
              </a:ext>
            </a:extLst>
          </p:cNvPr>
          <p:cNvSpPr/>
          <p:nvPr/>
        </p:nvSpPr>
        <p:spPr>
          <a:xfrm>
            <a:off x="2970081" y="1986929"/>
            <a:ext cx="914400" cy="316259"/>
          </a:xfrm>
          <a:prstGeom prst="rect">
            <a:avLst/>
          </a:prstGeom>
          <a:noFill/>
          <a:ln>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450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6" name="Rectangle 5"/>
          <p:cNvSpPr/>
          <p:nvPr/>
        </p:nvSpPr>
        <p:spPr>
          <a:xfrm>
            <a:off x="2695788" y="3068320"/>
            <a:ext cx="1693332" cy="352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A754E29A-763D-6533-6520-794EE530A9CF}"/>
              </a:ext>
            </a:extLst>
          </p:cNvPr>
          <p:cNvSpPr>
            <a:spLocks noGrp="1"/>
          </p:cNvSpPr>
          <p:nvPr>
            <p:ph sz="quarter" idx="10"/>
          </p:nvPr>
        </p:nvSpPr>
        <p:spPr/>
        <p:txBody>
          <a:bodyPr/>
          <a:lstStyle/>
          <a:p>
            <a:endParaRPr lang="en-GB" dirty="0"/>
          </a:p>
        </p:txBody>
      </p:sp>
      <p:pic>
        <p:nvPicPr>
          <p:cNvPr id="8" name="Picture 7">
            <a:extLst>
              <a:ext uri="{FF2B5EF4-FFF2-40B4-BE49-F238E27FC236}">
                <a16:creationId xmlns:a16="http://schemas.microsoft.com/office/drawing/2014/main" id="{1FBCDBA3-0989-8680-5C73-E124037E2938}"/>
              </a:ext>
            </a:extLst>
          </p:cNvPr>
          <p:cNvPicPr>
            <a:picLocks noChangeAspect="1"/>
          </p:cNvPicPr>
          <p:nvPr/>
        </p:nvPicPr>
        <p:blipFill>
          <a:blip r:embed="rId2"/>
          <a:stretch>
            <a:fillRect/>
          </a:stretch>
        </p:blipFill>
        <p:spPr>
          <a:xfrm>
            <a:off x="0" y="110002"/>
            <a:ext cx="9144000" cy="4938247"/>
          </a:xfrm>
          <a:prstGeom prst="rect">
            <a:avLst/>
          </a:prstGeom>
        </p:spPr>
      </p:pic>
      <p:sp>
        <p:nvSpPr>
          <p:cNvPr id="9" name="Rectangle 8">
            <a:extLst>
              <a:ext uri="{FF2B5EF4-FFF2-40B4-BE49-F238E27FC236}">
                <a16:creationId xmlns:a16="http://schemas.microsoft.com/office/drawing/2014/main" id="{7D942BF0-9D77-4581-7ED7-488DDDB6007A}"/>
              </a:ext>
            </a:extLst>
          </p:cNvPr>
          <p:cNvSpPr/>
          <p:nvPr/>
        </p:nvSpPr>
        <p:spPr>
          <a:xfrm>
            <a:off x="3169462" y="3327591"/>
            <a:ext cx="2860078" cy="352213"/>
          </a:xfrm>
          <a:prstGeom prst="rect">
            <a:avLst/>
          </a:prstGeom>
          <a:noFill/>
          <a:ln>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841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243D-A9AF-154D-C4DE-5AA3BD1E8494}"/>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7AF5A772-D982-2F55-3361-F9FDC3501BB0}"/>
              </a:ext>
            </a:extLst>
          </p:cNvPr>
          <p:cNvPicPr>
            <a:picLocks noGrp="1" noChangeAspect="1"/>
          </p:cNvPicPr>
          <p:nvPr>
            <p:ph idx="1"/>
          </p:nvPr>
        </p:nvPicPr>
        <p:blipFill>
          <a:blip r:embed="rId3"/>
          <a:stretch>
            <a:fillRect/>
          </a:stretch>
        </p:blipFill>
        <p:spPr/>
      </p:pic>
      <p:pic>
        <p:nvPicPr>
          <p:cNvPr id="7" name="Picture 6">
            <a:extLst>
              <a:ext uri="{FF2B5EF4-FFF2-40B4-BE49-F238E27FC236}">
                <a16:creationId xmlns:a16="http://schemas.microsoft.com/office/drawing/2014/main" id="{3EAEBD97-3D29-270F-FE0B-A4B6735FC67A}"/>
              </a:ext>
            </a:extLst>
          </p:cNvPr>
          <p:cNvPicPr>
            <a:picLocks noChangeAspect="1"/>
          </p:cNvPicPr>
          <p:nvPr/>
        </p:nvPicPr>
        <p:blipFill>
          <a:blip r:embed="rId4"/>
          <a:stretch>
            <a:fillRect/>
          </a:stretch>
        </p:blipFill>
        <p:spPr>
          <a:xfrm>
            <a:off x="0" y="0"/>
            <a:ext cx="9144000" cy="5048250"/>
          </a:xfrm>
          <a:prstGeom prst="rect">
            <a:avLst/>
          </a:prstGeom>
        </p:spPr>
      </p:pic>
    </p:spTree>
    <p:extLst>
      <p:ext uri="{BB962C8B-B14F-4D97-AF65-F5344CB8AC3E}">
        <p14:creationId xmlns:p14="http://schemas.microsoft.com/office/powerpoint/2010/main" val="850686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GB" b="0" dirty="0"/>
              <a:t>How to find and borrow a laptop, and book a Library study space</a:t>
            </a:r>
            <a:endParaRPr lang="en-GB" dirty="0"/>
          </a:p>
        </p:txBody>
      </p:sp>
      <p:pic>
        <p:nvPicPr>
          <p:cNvPr id="5" name="Picture 4">
            <a:extLst>
              <a:ext uri="{FF2B5EF4-FFF2-40B4-BE49-F238E27FC236}">
                <a16:creationId xmlns:a16="http://schemas.microsoft.com/office/drawing/2014/main" id="{F699B26D-20DD-E979-6712-4A0AA83C56AA}"/>
              </a:ext>
            </a:extLst>
          </p:cNvPr>
          <p:cNvPicPr>
            <a:picLocks noChangeAspect="1"/>
          </p:cNvPicPr>
          <p:nvPr/>
        </p:nvPicPr>
        <p:blipFill>
          <a:blip r:embed="rId3"/>
          <a:stretch>
            <a:fillRect/>
          </a:stretch>
        </p:blipFill>
        <p:spPr>
          <a:xfrm>
            <a:off x="0" y="935026"/>
            <a:ext cx="9144000" cy="4113224"/>
          </a:xfrm>
          <a:prstGeom prst="rect">
            <a:avLst/>
          </a:prstGeom>
        </p:spPr>
      </p:pic>
      <p:sp>
        <p:nvSpPr>
          <p:cNvPr id="2" name="Rectangle 1">
            <a:extLst>
              <a:ext uri="{FF2B5EF4-FFF2-40B4-BE49-F238E27FC236}">
                <a16:creationId xmlns:a16="http://schemas.microsoft.com/office/drawing/2014/main" id="{99C970C5-8529-95D3-20B5-9E78323CEAFA}"/>
              </a:ext>
            </a:extLst>
          </p:cNvPr>
          <p:cNvSpPr/>
          <p:nvPr/>
        </p:nvSpPr>
        <p:spPr>
          <a:xfrm>
            <a:off x="3073209" y="4154391"/>
            <a:ext cx="914400" cy="1976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650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type="title" idx="4294967295"/>
          </p:nvPr>
        </p:nvSpPr>
        <p:spPr>
          <a:xfrm>
            <a:off x="158021" y="112377"/>
            <a:ext cx="8672097" cy="1036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lvl="0">
              <a:spcBef>
                <a:spcPts val="1000"/>
              </a:spcBef>
              <a:defRPr/>
            </a:pPr>
            <a:r>
              <a:rPr lang="en-US"/>
              <a:t>Where can I sit? </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84D63683-3414-4592-8194-9460D64A0040}"/>
              </a:ext>
            </a:extLst>
          </p:cNvPr>
          <p:cNvSpPr>
            <a:spLocks noGrp="1"/>
          </p:cNvSpPr>
          <p:nvPr>
            <p:ph type="body" sz="quarter" idx="13"/>
          </p:nvPr>
        </p:nvSpPr>
        <p:spPr>
          <a:xfrm>
            <a:off x="158023" y="766374"/>
            <a:ext cx="5047731" cy="1472771"/>
          </a:xfrm>
        </p:spPr>
        <p:txBody>
          <a:bodyPr lIns="91440" tIns="45720" rIns="91440" bIns="45720" anchor="t"/>
          <a:lstStyle/>
          <a:p>
            <a:r>
              <a:rPr lang="en-US" sz="1800" dirty="0">
                <a:ea typeface="+mj-lt"/>
                <a:cs typeface="+mj-lt"/>
              </a:rPr>
              <a:t>You will find a range of study spaces for individual and group study at Mile End Library. Check the signage in each area to find out if it is a </a:t>
            </a:r>
            <a:r>
              <a:rPr lang="en-US" sz="1800" b="1" dirty="0">
                <a:ea typeface="+mj-lt"/>
                <a:cs typeface="+mj-lt"/>
              </a:rPr>
              <a:t>silent</a:t>
            </a:r>
            <a:r>
              <a:rPr lang="en-US" sz="1800" dirty="0">
                <a:ea typeface="+mj-lt"/>
                <a:cs typeface="+mj-lt"/>
              </a:rPr>
              <a:t>,</a:t>
            </a:r>
            <a:r>
              <a:rPr lang="en-US" sz="1800" b="1" dirty="0">
                <a:ea typeface="+mj-lt"/>
                <a:cs typeface="+mj-lt"/>
              </a:rPr>
              <a:t> quiet</a:t>
            </a:r>
            <a:r>
              <a:rPr lang="en-US" sz="1800" dirty="0">
                <a:ea typeface="+mj-lt"/>
                <a:cs typeface="+mj-lt"/>
              </a:rPr>
              <a:t> or </a:t>
            </a:r>
            <a:r>
              <a:rPr lang="en-US" sz="1800" b="1" dirty="0">
                <a:ea typeface="+mj-lt"/>
                <a:cs typeface="+mj-lt"/>
              </a:rPr>
              <a:t>discussion</a:t>
            </a:r>
            <a:r>
              <a:rPr lang="en-US" sz="1800" dirty="0">
                <a:ea typeface="+mj-lt"/>
                <a:cs typeface="+mj-lt"/>
              </a:rPr>
              <a:t> zones.</a:t>
            </a:r>
            <a:endParaRPr lang="en-US" sz="1800" dirty="0">
              <a:cs typeface="Arial"/>
            </a:endParaRPr>
          </a:p>
          <a:p>
            <a:endParaRPr lang="en-GB">
              <a:cs typeface="Arial"/>
            </a:endParaRPr>
          </a:p>
          <a:p>
            <a:endParaRPr lang="en-GB">
              <a:cs typeface="Arial"/>
            </a:endParaRPr>
          </a:p>
        </p:txBody>
      </p:sp>
      <p:sp>
        <p:nvSpPr>
          <p:cNvPr id="4" name="Content Placeholder 2">
            <a:extLst>
              <a:ext uri="{FF2B5EF4-FFF2-40B4-BE49-F238E27FC236}">
                <a16:creationId xmlns:a16="http://schemas.microsoft.com/office/drawing/2014/main" id="{BAA32270-0153-7D82-4407-D7EB85452627}"/>
              </a:ext>
            </a:extLst>
          </p:cNvPr>
          <p:cNvSpPr txBox="1">
            <a:spLocks/>
          </p:cNvSpPr>
          <p:nvPr/>
        </p:nvSpPr>
        <p:spPr>
          <a:xfrm>
            <a:off x="160403" y="2316283"/>
            <a:ext cx="4693029" cy="10078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ct val="0"/>
              </a:spcBef>
              <a:buNone/>
              <a:defRPr sz="2500" b="1" kern="1200">
                <a:solidFill>
                  <a:srgbClr val="1C3D74"/>
                </a:solidFill>
                <a:latin typeface="Arial" panose="020B0604020202020204" pitchFamily="34" charset="0"/>
                <a:ea typeface="+mj-ea"/>
                <a:cs typeface="Arial" panose="020B0604020202020204" pitchFamily="34" charset="0"/>
              </a:defRPr>
            </a:lvl1pPr>
          </a:lstStyle>
          <a:p>
            <a:pPr>
              <a:spcBef>
                <a:spcPts val="1000"/>
              </a:spcBef>
              <a:defRPr/>
            </a:pPr>
            <a:r>
              <a:rPr lang="en-US">
                <a:latin typeface="Arial"/>
                <a:cs typeface="Arial"/>
              </a:rPr>
              <a:t>Booking a group study room</a:t>
            </a:r>
            <a:endParaRPr lang="en-US">
              <a:ea typeface="+mn-ea"/>
            </a:endParaRPr>
          </a:p>
        </p:txBody>
      </p:sp>
      <p:sp>
        <p:nvSpPr>
          <p:cNvPr id="6" name="TextBox 5">
            <a:extLst>
              <a:ext uri="{FF2B5EF4-FFF2-40B4-BE49-F238E27FC236}">
                <a16:creationId xmlns:a16="http://schemas.microsoft.com/office/drawing/2014/main" id="{632BFBC6-DA8C-7C14-850C-B7C9EC4CB3CF}"/>
              </a:ext>
            </a:extLst>
          </p:cNvPr>
          <p:cNvSpPr txBox="1"/>
          <p:nvPr/>
        </p:nvSpPr>
        <p:spPr>
          <a:xfrm>
            <a:off x="157163" y="2819741"/>
            <a:ext cx="50534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800" dirty="0"/>
              <a:t>There are 12 group study rooms in the library and 4 in the Hive</a:t>
            </a:r>
            <a:endParaRPr lang="en-US" sz="1800" dirty="0">
              <a:cs typeface="Arial"/>
            </a:endParaRPr>
          </a:p>
          <a:p>
            <a:pPr marL="285750" indent="-285750">
              <a:buFont typeface="Arial"/>
              <a:buChar char="•"/>
            </a:pPr>
            <a:r>
              <a:rPr lang="en-US" sz="1800" dirty="0">
                <a:hlinkClick r:id="rId4"/>
              </a:rPr>
              <a:t>https://qmul.libcal.com/</a:t>
            </a:r>
            <a:r>
              <a:rPr lang="en-US" sz="1800" dirty="0"/>
              <a:t> OR via the library website </a:t>
            </a:r>
            <a:endParaRPr lang="en-US" sz="1800" dirty="0">
              <a:cs typeface="Arial"/>
            </a:endParaRPr>
          </a:p>
        </p:txBody>
      </p:sp>
      <p:pic>
        <p:nvPicPr>
          <p:cNvPr id="7" name="Picture 6" descr="A wooden desk in a library">
            <a:extLst>
              <a:ext uri="{FF2B5EF4-FFF2-40B4-BE49-F238E27FC236}">
                <a16:creationId xmlns:a16="http://schemas.microsoft.com/office/drawing/2014/main" id="{5723C9CD-308B-6939-12EF-7CA829D90457}"/>
              </a:ext>
            </a:extLst>
          </p:cNvPr>
          <p:cNvPicPr>
            <a:picLocks noChangeAspect="1"/>
          </p:cNvPicPr>
          <p:nvPr/>
        </p:nvPicPr>
        <p:blipFill>
          <a:blip r:embed="rId5"/>
          <a:stretch>
            <a:fillRect/>
          </a:stretch>
        </p:blipFill>
        <p:spPr>
          <a:xfrm>
            <a:off x="5592845" y="343433"/>
            <a:ext cx="2852290" cy="3814762"/>
          </a:xfrm>
          <a:prstGeom prst="rect">
            <a:avLst/>
          </a:prstGeom>
        </p:spPr>
      </p:pic>
      <p:sp>
        <p:nvSpPr>
          <p:cNvPr id="2" name="TextBox 1">
            <a:extLst>
              <a:ext uri="{FF2B5EF4-FFF2-40B4-BE49-F238E27FC236}">
                <a16:creationId xmlns:a16="http://schemas.microsoft.com/office/drawing/2014/main" id="{6F7EC09D-AEAC-B7AE-D9B8-88618CA05F33}"/>
              </a:ext>
            </a:extLst>
          </p:cNvPr>
          <p:cNvSpPr txBox="1"/>
          <p:nvPr/>
        </p:nvSpPr>
        <p:spPr>
          <a:xfrm>
            <a:off x="6859545" y="4155345"/>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 wooden desk in a library</a:t>
            </a:r>
          </a:p>
        </p:txBody>
      </p:sp>
    </p:spTree>
    <p:extLst>
      <p:ext uri="{BB962C8B-B14F-4D97-AF65-F5344CB8AC3E}">
        <p14:creationId xmlns:p14="http://schemas.microsoft.com/office/powerpoint/2010/main" val="431227005"/>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58AE5-6CFC-CDF0-2C7B-3CDCD5F5551A}"/>
              </a:ext>
            </a:extLst>
          </p:cNvPr>
          <p:cNvSpPr>
            <a:spLocks noGrp="1"/>
          </p:cNvSpPr>
          <p:nvPr>
            <p:ph sz="quarter" idx="10"/>
          </p:nvPr>
        </p:nvSpPr>
        <p:spPr>
          <a:xfrm>
            <a:off x="186596" y="262396"/>
            <a:ext cx="8672097" cy="507625"/>
          </a:xfrm>
        </p:spPr>
        <p:txBody>
          <a:bodyPr/>
          <a:lstStyle/>
          <a:p>
            <a:r>
              <a:rPr lang="en-GB" dirty="0"/>
              <a:t>Stay Safe!</a:t>
            </a:r>
          </a:p>
        </p:txBody>
      </p:sp>
      <p:sp>
        <p:nvSpPr>
          <p:cNvPr id="3" name="Text Placeholder 2">
            <a:extLst>
              <a:ext uri="{FF2B5EF4-FFF2-40B4-BE49-F238E27FC236}">
                <a16:creationId xmlns:a16="http://schemas.microsoft.com/office/drawing/2014/main" id="{37AF3507-86BB-DACE-B6E5-CB9EFF6499A8}"/>
              </a:ext>
            </a:extLst>
          </p:cNvPr>
          <p:cNvSpPr>
            <a:spLocks noGrp="1"/>
          </p:cNvSpPr>
          <p:nvPr>
            <p:ph type="body" sz="quarter" idx="13"/>
          </p:nvPr>
        </p:nvSpPr>
        <p:spPr>
          <a:xfrm>
            <a:off x="186596" y="873149"/>
            <a:ext cx="8672097" cy="3390876"/>
          </a:xfrm>
        </p:spPr>
        <p:txBody>
          <a:bodyPr/>
          <a:lstStyle/>
          <a:p>
            <a:r>
              <a:rPr lang="en-GB" dirty="0"/>
              <a:t>Fire alarms, look for the green Emergency Exit signs around the building, (and see </a:t>
            </a:r>
            <a:r>
              <a:rPr lang="en-GB" dirty="0">
                <a:hlinkClick r:id="rId2"/>
              </a:rPr>
              <a:t>https://www.qmul.ac.uk/library/using-library-services/your-study-environment/</a:t>
            </a:r>
            <a:r>
              <a:rPr lang="en-GB" dirty="0"/>
              <a:t>)</a:t>
            </a:r>
          </a:p>
          <a:p>
            <a:r>
              <a:rPr lang="en-GB" dirty="0"/>
              <a:t>Like other departments some Library staff are qualified First Aiders, and some are also Mental Health First Aiders</a:t>
            </a:r>
          </a:p>
          <a:p>
            <a:r>
              <a:rPr lang="en-GB" dirty="0"/>
              <a:t>The Library holds a collection of “</a:t>
            </a:r>
            <a:r>
              <a:rPr lang="en-GB" dirty="0" err="1"/>
              <a:t>WellBeing</a:t>
            </a:r>
            <a:r>
              <a:rPr lang="en-GB" dirty="0"/>
              <a:t>” books, which are located on the Ground floor as you approach the Teaching Collection, and these are available for loan. </a:t>
            </a:r>
          </a:p>
        </p:txBody>
      </p:sp>
    </p:spTree>
    <p:extLst>
      <p:ext uri="{BB962C8B-B14F-4D97-AF65-F5344CB8AC3E}">
        <p14:creationId xmlns:p14="http://schemas.microsoft.com/office/powerpoint/2010/main" val="2039404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812800" y="0"/>
            <a:ext cx="8070461" cy="1441450"/>
          </a:xfrm>
        </p:spPr>
        <p:txBody>
          <a:bodyPr/>
          <a:lstStyle/>
          <a:p>
            <a:r>
              <a:rPr lang="en-GB" altLang="en-US" b="1" dirty="0">
                <a:latin typeface="+mn-lt"/>
              </a:rPr>
              <a:t>Visit the libraries</a:t>
            </a:r>
            <a:br>
              <a:rPr lang="en-GB" altLang="en-US" b="1" dirty="0">
                <a:solidFill>
                  <a:srgbClr val="C00000"/>
                </a:solidFill>
                <a:latin typeface="+mn-lt"/>
              </a:rPr>
            </a:br>
            <a:endParaRPr lang="en-GB" dirty="0">
              <a:solidFill>
                <a:srgbClr val="002060"/>
              </a:solidFill>
              <a:latin typeface="+mn-lt"/>
            </a:endParaRPr>
          </a:p>
        </p:txBody>
      </p:sp>
      <p:pic>
        <p:nvPicPr>
          <p:cNvPr id="1026" name="Picture 2" descr="Whitechapel Libr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536" y="1980117"/>
            <a:ext cx="1869565" cy="124637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7004850" y="2138179"/>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Books</a:t>
            </a:r>
          </a:p>
        </p:txBody>
      </p:sp>
      <p:sp>
        <p:nvSpPr>
          <p:cNvPr id="7" name="Oval 6"/>
          <p:cNvSpPr/>
          <p:nvPr/>
        </p:nvSpPr>
        <p:spPr>
          <a:xfrm>
            <a:off x="920460" y="3108516"/>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Computers, and laptops </a:t>
            </a:r>
            <a:r>
              <a:rPr lang="en-GB" sz="1013"/>
              <a:t>to borrow</a:t>
            </a:r>
            <a:endParaRPr lang="en-GB" sz="1013" dirty="0"/>
          </a:p>
        </p:txBody>
      </p:sp>
      <p:sp>
        <p:nvSpPr>
          <p:cNvPr id="8" name="Oval 7"/>
          <p:cNvSpPr/>
          <p:nvPr/>
        </p:nvSpPr>
        <p:spPr>
          <a:xfrm>
            <a:off x="2912974" y="914372"/>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Range of study spaces</a:t>
            </a:r>
          </a:p>
        </p:txBody>
      </p:sp>
      <p:sp>
        <p:nvSpPr>
          <p:cNvPr id="9" name="Oval 8"/>
          <p:cNvSpPr/>
          <p:nvPr/>
        </p:nvSpPr>
        <p:spPr>
          <a:xfrm>
            <a:off x="3418422" y="3535635"/>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Printers / photocopiers</a:t>
            </a:r>
          </a:p>
        </p:txBody>
      </p:sp>
      <p:sp>
        <p:nvSpPr>
          <p:cNvPr id="10" name="Oval 9"/>
          <p:cNvSpPr/>
          <p:nvPr/>
        </p:nvSpPr>
        <p:spPr>
          <a:xfrm>
            <a:off x="6038677" y="3425001"/>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err="1"/>
              <a:t>Wi-fi</a:t>
            </a:r>
            <a:endParaRPr lang="en-GB" sz="1013" dirty="0"/>
          </a:p>
        </p:txBody>
      </p:sp>
      <p:sp>
        <p:nvSpPr>
          <p:cNvPr id="11" name="Oval 10"/>
          <p:cNvSpPr/>
          <p:nvPr/>
        </p:nvSpPr>
        <p:spPr>
          <a:xfrm>
            <a:off x="5479878" y="977652"/>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Enquiry points</a:t>
            </a:r>
          </a:p>
        </p:txBody>
      </p:sp>
      <p:pic>
        <p:nvPicPr>
          <p:cNvPr id="1028" name="Picture 4" descr="West Smithfield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490" y="1965055"/>
            <a:ext cx="1903467" cy="126897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707850" y="1775571"/>
            <a:ext cx="2032687"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13" dirty="0"/>
              <a:t>Self-service</a:t>
            </a:r>
          </a:p>
        </p:txBody>
      </p:sp>
    </p:spTree>
    <p:extLst>
      <p:ext uri="{BB962C8B-B14F-4D97-AF65-F5344CB8AC3E}">
        <p14:creationId xmlns:p14="http://schemas.microsoft.com/office/powerpoint/2010/main" val="395320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800" dirty="0"/>
              <a:t> </a:t>
            </a:r>
          </a:p>
        </p:txBody>
      </p:sp>
      <p:sp>
        <p:nvSpPr>
          <p:cNvPr id="3" name="Content Placeholder 2"/>
          <p:cNvSpPr>
            <a:spLocks noGrp="1"/>
          </p:cNvSpPr>
          <p:nvPr>
            <p:ph sz="quarter" idx="10"/>
          </p:nvPr>
        </p:nvSpPr>
        <p:spPr>
          <a:xfrm>
            <a:off x="186596" y="2045546"/>
            <a:ext cx="8672097" cy="1876213"/>
          </a:xfrm>
        </p:spPr>
        <p:txBody>
          <a:bodyPr/>
          <a:lstStyle/>
          <a:p>
            <a:r>
              <a:rPr lang="en-GB" dirty="0"/>
              <a:t>			</a:t>
            </a:r>
            <a:r>
              <a:rPr lang="en-GB" sz="3600" dirty="0"/>
              <a:t>How to get Help!</a:t>
            </a:r>
          </a:p>
        </p:txBody>
      </p:sp>
    </p:spTree>
    <p:extLst>
      <p:ext uri="{BB962C8B-B14F-4D97-AF65-F5344CB8AC3E}">
        <p14:creationId xmlns:p14="http://schemas.microsoft.com/office/powerpoint/2010/main" val="584307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69D1A3-B42A-2CAE-C036-F32B16F49609}"/>
              </a:ext>
            </a:extLst>
          </p:cNvPr>
          <p:cNvSpPr>
            <a:spLocks noGrp="1"/>
          </p:cNvSpPr>
          <p:nvPr>
            <p:ph sz="quarter" idx="10"/>
          </p:nvPr>
        </p:nvSpPr>
        <p:spPr/>
        <p:txBody>
          <a:bodyPr/>
          <a:lstStyle/>
          <a:p>
            <a:endParaRPr lang="en-GB"/>
          </a:p>
        </p:txBody>
      </p:sp>
      <p:sp>
        <p:nvSpPr>
          <p:cNvPr id="3" name="Text Placeholder 2">
            <a:extLst>
              <a:ext uri="{FF2B5EF4-FFF2-40B4-BE49-F238E27FC236}">
                <a16:creationId xmlns:a16="http://schemas.microsoft.com/office/drawing/2014/main" id="{9AFB14C0-279D-DF17-A696-F7987D4E41A2}"/>
              </a:ext>
            </a:extLst>
          </p:cNvPr>
          <p:cNvSpPr>
            <a:spLocks noGrp="1"/>
          </p:cNvSpPr>
          <p:nvPr>
            <p:ph type="body" sz="quarter" idx="13"/>
          </p:nvPr>
        </p:nvSpPr>
        <p:spPr>
          <a:xfrm>
            <a:off x="186596" y="0"/>
            <a:ext cx="8672097" cy="4457700"/>
          </a:xfrm>
        </p:spPr>
        <p:txBody>
          <a:bodyPr/>
          <a:lstStyle/>
          <a:p>
            <a:endParaRPr lang="en-GB" dirty="0"/>
          </a:p>
        </p:txBody>
      </p:sp>
      <p:pic>
        <p:nvPicPr>
          <p:cNvPr id="4" name="Picture 3" descr="A brick building with a blue sky&#10;&#10;Description automatically generated">
            <a:extLst>
              <a:ext uri="{FF2B5EF4-FFF2-40B4-BE49-F238E27FC236}">
                <a16:creationId xmlns:a16="http://schemas.microsoft.com/office/drawing/2014/main" id="{28D119A9-E0E7-A2FC-7E34-9E7D435BCF39}"/>
              </a:ext>
            </a:extLst>
          </p:cNvPr>
          <p:cNvPicPr>
            <a:picLocks noChangeAspect="1"/>
          </p:cNvPicPr>
          <p:nvPr/>
        </p:nvPicPr>
        <p:blipFill>
          <a:blip r:embed="rId2"/>
          <a:stretch>
            <a:fillRect/>
          </a:stretch>
        </p:blipFill>
        <p:spPr>
          <a:xfrm>
            <a:off x="1921669" y="0"/>
            <a:ext cx="5350669" cy="4457700"/>
          </a:xfrm>
          <a:prstGeom prst="rect">
            <a:avLst/>
          </a:prstGeom>
        </p:spPr>
      </p:pic>
    </p:spTree>
    <p:extLst>
      <p:ext uri="{BB962C8B-B14F-4D97-AF65-F5344CB8AC3E}">
        <p14:creationId xmlns:p14="http://schemas.microsoft.com/office/powerpoint/2010/main" val="95560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type="title" idx="4294967295"/>
          </p:nvPr>
        </p:nvSpPr>
        <p:spPr>
          <a:xfrm>
            <a:off x="186596" y="262396"/>
            <a:ext cx="8672097" cy="1036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2500" b="1">
                <a:solidFill>
                  <a:srgbClr val="1C3D74"/>
                </a:solidFill>
                <a:latin typeface="Arial" panose="020B0604020202020204" pitchFamily="34" charset="0"/>
                <a:cs typeface="Arial" panose="020B0604020202020204" pitchFamily="34" charset="0"/>
              </a:defRPr>
            </a:lvl1pPr>
          </a:lstStyle>
          <a:p>
            <a:pPr lvl="0">
              <a:spcBef>
                <a:spcPts val="1000"/>
              </a:spcBef>
              <a:defRPr/>
            </a:pPr>
            <a:r>
              <a:rPr lang="en-US"/>
              <a:t>How to contact us </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D65AE79D-5491-4A6E-A995-0E7C652F9C8A}"/>
              </a:ext>
            </a:extLst>
          </p:cNvPr>
          <p:cNvSpPr>
            <a:spLocks noGrp="1"/>
          </p:cNvSpPr>
          <p:nvPr>
            <p:ph type="body" sz="quarter" idx="13"/>
          </p:nvPr>
        </p:nvSpPr>
        <p:spPr>
          <a:xfrm>
            <a:off x="186597" y="782639"/>
            <a:ext cx="3555047" cy="1231106"/>
          </a:xfrm>
        </p:spPr>
        <p:txBody>
          <a:bodyPr lIns="91440" tIns="45720" rIns="91440" bIns="45720" anchor="t"/>
          <a:lstStyle/>
          <a:p>
            <a:pPr>
              <a:buClr>
                <a:srgbClr val="1C3D74"/>
              </a:buClr>
              <a:defRPr/>
            </a:pPr>
            <a:r>
              <a:rPr lang="en-US" sz="1800" dirty="0">
                <a:cs typeface="Arial"/>
              </a:rPr>
              <a:t>Library Welcome desk</a:t>
            </a:r>
            <a:endParaRPr lang="en-US" dirty="0"/>
          </a:p>
          <a:p>
            <a:pPr>
              <a:buClr>
                <a:srgbClr val="1C3D74"/>
              </a:buClr>
              <a:defRPr/>
            </a:pPr>
            <a:r>
              <a:rPr lang="en-US" sz="1800" dirty="0">
                <a:latin typeface="Arial"/>
                <a:cs typeface="Arial"/>
              </a:rPr>
              <a:t>Library live chat</a:t>
            </a:r>
          </a:p>
          <a:p>
            <a:pPr marL="0" indent="0">
              <a:buNone/>
              <a:defRPr/>
            </a:pPr>
            <a:endParaRPr lang="en-GB" sz="1800">
              <a:latin typeface="Arial"/>
              <a:cs typeface="Arial"/>
            </a:endParaRPr>
          </a:p>
        </p:txBody>
      </p:sp>
      <p:pic>
        <p:nvPicPr>
          <p:cNvPr id="3" name="Picture 2" descr="A qr code on a white background">
            <a:extLst>
              <a:ext uri="{FF2B5EF4-FFF2-40B4-BE49-F238E27FC236}">
                <a16:creationId xmlns:a16="http://schemas.microsoft.com/office/drawing/2014/main" id="{2FD23F96-D766-E11D-3559-6FB511BC16AF}"/>
              </a:ext>
            </a:extLst>
          </p:cNvPr>
          <p:cNvPicPr>
            <a:picLocks noChangeAspect="1"/>
          </p:cNvPicPr>
          <p:nvPr/>
        </p:nvPicPr>
        <p:blipFill>
          <a:blip r:embed="rId4"/>
          <a:stretch>
            <a:fillRect/>
          </a:stretch>
        </p:blipFill>
        <p:spPr>
          <a:xfrm>
            <a:off x="805116" y="1487336"/>
            <a:ext cx="1943100" cy="1957387"/>
          </a:xfrm>
          <a:prstGeom prst="rect">
            <a:avLst/>
          </a:prstGeom>
        </p:spPr>
      </p:pic>
      <p:sp>
        <p:nvSpPr>
          <p:cNvPr id="7" name="Text Placeholder 1">
            <a:extLst>
              <a:ext uri="{FF2B5EF4-FFF2-40B4-BE49-F238E27FC236}">
                <a16:creationId xmlns:a16="http://schemas.microsoft.com/office/drawing/2014/main" id="{9F0A568C-E26D-B9AF-D0F6-96099D782E2B}"/>
              </a:ext>
            </a:extLst>
          </p:cNvPr>
          <p:cNvSpPr txBox="1">
            <a:spLocks/>
          </p:cNvSpPr>
          <p:nvPr/>
        </p:nvSpPr>
        <p:spPr>
          <a:xfrm>
            <a:off x="188979" y="3364481"/>
            <a:ext cx="3305016" cy="359569"/>
          </a:xfrm>
          <a:prstGeom prst="rect">
            <a:avLst/>
          </a:prstGeom>
        </p:spPr>
        <p:txBody>
          <a:bodyPr lIns="91440" tIns="45720" rIns="91440" bIns="45720" anchor="t"/>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cs typeface="Arial"/>
              </a:rPr>
              <a:t>QR Code for Library live chat</a:t>
            </a:r>
            <a:endParaRPr lang="en-US" dirty="0">
              <a:cs typeface="Arial"/>
            </a:endParaRPr>
          </a:p>
          <a:p>
            <a:pPr>
              <a:defRPr/>
            </a:pPr>
            <a:r>
              <a:rPr lang="en-US" sz="1800" dirty="0">
                <a:latin typeface="Arial"/>
                <a:cs typeface="Arial"/>
              </a:rPr>
              <a:t>Email</a:t>
            </a:r>
            <a:r>
              <a:rPr lang="en-US" sz="1800" dirty="0">
                <a:solidFill>
                  <a:srgbClr val="393F49"/>
                </a:solidFill>
                <a:latin typeface="Arial"/>
                <a:cs typeface="Arial"/>
              </a:rPr>
              <a:t> </a:t>
            </a:r>
            <a:r>
              <a:rPr lang="en-US" sz="1800" dirty="0">
                <a:latin typeface="Arial"/>
                <a:cs typeface="Arial"/>
                <a:hlinkClick r:id="rId5"/>
              </a:rPr>
              <a:t>library@qmul.ac.uk</a:t>
            </a:r>
            <a:endParaRPr lang="en-GB">
              <a:cs typeface="Arial"/>
            </a:endParaRPr>
          </a:p>
        </p:txBody>
      </p:sp>
      <p:pic>
        <p:nvPicPr>
          <p:cNvPr id="9" name="Picture 8" descr="A reception desk in a building">
            <a:extLst>
              <a:ext uri="{FF2B5EF4-FFF2-40B4-BE49-F238E27FC236}">
                <a16:creationId xmlns:a16="http://schemas.microsoft.com/office/drawing/2014/main" id="{A59A730E-FEBB-6C9F-86F5-3D57682B3549}"/>
              </a:ext>
            </a:extLst>
          </p:cNvPr>
          <p:cNvPicPr>
            <a:picLocks noChangeAspect="1"/>
          </p:cNvPicPr>
          <p:nvPr/>
        </p:nvPicPr>
        <p:blipFill>
          <a:blip r:embed="rId6"/>
          <a:stretch>
            <a:fillRect/>
          </a:stretch>
        </p:blipFill>
        <p:spPr>
          <a:xfrm>
            <a:off x="3553461" y="260458"/>
            <a:ext cx="5306020" cy="3993356"/>
          </a:xfrm>
          <a:prstGeom prst="rect">
            <a:avLst/>
          </a:prstGeom>
        </p:spPr>
      </p:pic>
    </p:spTree>
    <p:extLst>
      <p:ext uri="{BB962C8B-B14F-4D97-AF65-F5344CB8AC3E}">
        <p14:creationId xmlns:p14="http://schemas.microsoft.com/office/powerpoint/2010/main" val="3953222683"/>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windows7helpdesk.com/wp-content/uploads/2012/06/Fix-Sound-Recorder.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75"/>
          <a:stretch/>
        </p:blipFill>
        <p:spPr bwMode="auto">
          <a:xfrm>
            <a:off x="3735799" y="3313444"/>
            <a:ext cx="2218193" cy="158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85267" y="922714"/>
            <a:ext cx="7242453" cy="606453"/>
          </a:xfrm>
        </p:spPr>
        <p:txBody>
          <a:bodyPr/>
          <a:lstStyle/>
          <a:p>
            <a:pPr marL="0" indent="0" algn="ctr">
              <a:buNone/>
            </a:pPr>
            <a:r>
              <a:rPr lang="en-GB" dirty="0">
                <a:solidFill>
                  <a:srgbClr val="002060"/>
                </a:solidFill>
              </a:rPr>
              <a:t>For general library enquiries please email</a:t>
            </a:r>
          </a:p>
          <a:p>
            <a:pPr marL="0" indent="0" algn="ctr">
              <a:buNone/>
            </a:pPr>
            <a:r>
              <a:rPr lang="en-GB" altLang="en-US" sz="3000" b="1" dirty="0">
                <a:solidFill>
                  <a:srgbClr val="002060"/>
                </a:solidFill>
                <a:hlinkClick r:id="rId3"/>
              </a:rPr>
              <a:t>library@qmul.ac.uk</a:t>
            </a:r>
            <a:endParaRPr lang="en-GB" altLang="en-US" sz="3000" b="1" dirty="0">
              <a:solidFill>
                <a:srgbClr val="002060"/>
              </a:solidFill>
            </a:endParaRPr>
          </a:p>
          <a:p>
            <a:pPr marL="0" indent="0" algn="ctr">
              <a:buNone/>
            </a:pPr>
            <a:endParaRPr lang="en-GB" altLang="en-US" sz="3000" b="1" dirty="0">
              <a:solidFill>
                <a:srgbClr val="002060"/>
              </a:solidFill>
            </a:endParaRPr>
          </a:p>
          <a:p>
            <a:pPr marL="0" indent="0" algn="ctr">
              <a:buNone/>
            </a:pPr>
            <a:endParaRPr lang="en-GB" altLang="en-US" sz="3000" b="1" dirty="0">
              <a:solidFill>
                <a:srgbClr val="002060"/>
              </a:solidFill>
            </a:endParaRPr>
          </a:p>
          <a:p>
            <a:pPr marL="0" indent="0" algn="ctr">
              <a:buNone/>
            </a:pPr>
            <a:endParaRPr lang="en-GB" altLang="en-US" sz="3000" b="1" dirty="0">
              <a:solidFill>
                <a:srgbClr val="002060"/>
              </a:solidFill>
            </a:endParaRPr>
          </a:p>
          <a:p>
            <a:pPr marL="0" indent="0" algn="ctr">
              <a:buNone/>
            </a:pPr>
            <a:endParaRPr lang="en-GB" altLang="en-US" sz="3000" b="1" dirty="0">
              <a:solidFill>
                <a:srgbClr val="002060"/>
              </a:solidFill>
            </a:endParaRPr>
          </a:p>
          <a:p>
            <a:pPr marL="0" indent="0" algn="ctr">
              <a:buNone/>
            </a:pPr>
            <a:r>
              <a:rPr lang="en-GB" altLang="en-US" sz="3000" b="1" dirty="0">
                <a:solidFill>
                  <a:srgbClr val="002060"/>
                </a:solidFill>
              </a:rPr>
              <a:t> </a:t>
            </a:r>
            <a:endParaRPr lang="en-GB" altLang="en-US" sz="3000" dirty="0">
              <a:solidFill>
                <a:srgbClr val="002060"/>
              </a:solidFill>
            </a:endParaRPr>
          </a:p>
        </p:txBody>
      </p:sp>
      <p:sp>
        <p:nvSpPr>
          <p:cNvPr id="4" name="Title 1"/>
          <p:cNvSpPr txBox="1">
            <a:spLocks/>
          </p:cNvSpPr>
          <p:nvPr/>
        </p:nvSpPr>
        <p:spPr bwMode="auto">
          <a:xfrm>
            <a:off x="902387" y="151716"/>
            <a:ext cx="7719501" cy="77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rgbClr val="C000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C00000"/>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C00000"/>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C00000"/>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C00000"/>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rgbClr val="C00000"/>
                </a:solidFill>
                <a:latin typeface="Calibri" pitchFamily="34" charset="0"/>
              </a:defRPr>
            </a:lvl6pPr>
            <a:lvl7pPr marL="914400" algn="ctr" rtl="0" fontAlgn="base">
              <a:spcBef>
                <a:spcPct val="0"/>
              </a:spcBef>
              <a:spcAft>
                <a:spcPct val="0"/>
              </a:spcAft>
              <a:defRPr sz="4400">
                <a:solidFill>
                  <a:srgbClr val="C00000"/>
                </a:solidFill>
                <a:latin typeface="Calibri" pitchFamily="34" charset="0"/>
              </a:defRPr>
            </a:lvl7pPr>
            <a:lvl8pPr marL="1371600" algn="ctr" rtl="0" fontAlgn="base">
              <a:spcBef>
                <a:spcPct val="0"/>
              </a:spcBef>
              <a:spcAft>
                <a:spcPct val="0"/>
              </a:spcAft>
              <a:defRPr sz="4400">
                <a:solidFill>
                  <a:srgbClr val="C00000"/>
                </a:solidFill>
                <a:latin typeface="Calibri" pitchFamily="34" charset="0"/>
              </a:defRPr>
            </a:lvl8pPr>
            <a:lvl9pPr marL="1828800" algn="ctr" rtl="0" fontAlgn="base">
              <a:spcBef>
                <a:spcPct val="0"/>
              </a:spcBef>
              <a:spcAft>
                <a:spcPct val="0"/>
              </a:spcAft>
              <a:defRPr sz="4400">
                <a:solidFill>
                  <a:srgbClr val="C00000"/>
                </a:solidFill>
                <a:latin typeface="Calibri" pitchFamily="34" charset="0"/>
              </a:defRPr>
            </a:lvl9pPr>
          </a:lstStyle>
          <a:p>
            <a:pPr defTabSz="685800"/>
            <a:endParaRPr lang="en-GB" altLang="en-US" sz="3000" b="1" dirty="0">
              <a:latin typeface="+mn-lt"/>
            </a:endParaRPr>
          </a:p>
        </p:txBody>
      </p:sp>
      <p:sp>
        <p:nvSpPr>
          <p:cNvPr id="5" name="Content Placeholder 2"/>
          <p:cNvSpPr txBox="1">
            <a:spLocks/>
          </p:cNvSpPr>
          <p:nvPr/>
        </p:nvSpPr>
        <p:spPr bwMode="auto">
          <a:xfrm>
            <a:off x="1697844" y="2079982"/>
            <a:ext cx="6314891" cy="6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C00000"/>
              </a:buClr>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rgbClr val="002060"/>
                </a:solidFill>
              </a:rPr>
              <a:t>For help finding information for your subject please email</a:t>
            </a:r>
          </a:p>
          <a:p>
            <a:pPr marL="0" indent="0" algn="ctr">
              <a:buNone/>
            </a:pPr>
            <a:r>
              <a:rPr lang="en-GB" altLang="en-US" sz="3000" b="1" dirty="0">
                <a:solidFill>
                  <a:srgbClr val="002060"/>
                </a:solidFill>
                <a:hlinkClick r:id="rId3"/>
              </a:rPr>
              <a:t>library@qmul.ac.uk</a:t>
            </a:r>
            <a:endParaRPr lang="en-GB" sz="3000" dirty="0">
              <a:solidFill>
                <a:srgbClr val="002060"/>
              </a:solidFill>
            </a:endParaRPr>
          </a:p>
          <a:p>
            <a:pPr marL="0" indent="0" algn="ctr">
              <a:buNone/>
            </a:pPr>
            <a:r>
              <a:rPr lang="en-GB" sz="2400" dirty="0">
                <a:solidFill>
                  <a:srgbClr val="002060"/>
                </a:solidFill>
              </a:rPr>
              <a:t> </a:t>
            </a:r>
          </a:p>
          <a:p>
            <a:pPr marL="0" indent="0">
              <a:buNone/>
            </a:pPr>
            <a:r>
              <a:rPr lang="en-GB" altLang="en-US" sz="3000" b="1" dirty="0">
                <a:solidFill>
                  <a:srgbClr val="002060"/>
                </a:solidFill>
              </a:rPr>
              <a:t> </a:t>
            </a:r>
            <a:endParaRPr lang="en-GB" altLang="en-US" sz="3000" dirty="0">
              <a:solidFill>
                <a:srgbClr val="002060"/>
              </a:solidFill>
            </a:endParaRPr>
          </a:p>
        </p:txBody>
      </p:sp>
    </p:spTree>
    <p:extLst>
      <p:ext uri="{BB962C8B-B14F-4D97-AF65-F5344CB8AC3E}">
        <p14:creationId xmlns:p14="http://schemas.microsoft.com/office/powerpoint/2010/main" val="556143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type="title" idx="4294967295"/>
          </p:nvPr>
        </p:nvSpPr>
        <p:spPr>
          <a:xfrm>
            <a:off x="943599" y="1751595"/>
            <a:ext cx="7870825" cy="1171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a:spcBef>
                <a:spcPts val="750"/>
              </a:spcBef>
              <a:defRPr/>
            </a:pPr>
            <a:r>
              <a:rPr lang="en-US">
                <a:latin typeface="Arial"/>
                <a:cs typeface="Arial"/>
              </a:rPr>
              <a:t>Questions?</a:t>
            </a:r>
            <a:endParaRPr lang="en-US">
              <a:ea typeface="+mn-ea"/>
            </a:endParaRPr>
          </a:p>
        </p:txBody>
      </p:sp>
    </p:spTree>
    <p:extLst>
      <p:ext uri="{BB962C8B-B14F-4D97-AF65-F5344CB8AC3E}">
        <p14:creationId xmlns:p14="http://schemas.microsoft.com/office/powerpoint/2010/main" val="2001094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B61365-E01E-64BD-05E1-7557672D972E}"/>
              </a:ext>
            </a:extLst>
          </p:cNvPr>
          <p:cNvSpPr>
            <a:spLocks noGrp="1"/>
          </p:cNvSpPr>
          <p:nvPr>
            <p:ph sz="quarter" idx="4294967295"/>
          </p:nvPr>
        </p:nvSpPr>
        <p:spPr>
          <a:xfrm>
            <a:off x="1273175" y="1751013"/>
            <a:ext cx="7870825" cy="1171575"/>
          </a:xfrm>
          <a:prstGeom prst="rect">
            <a:avLst/>
          </a:prstGeom>
        </p:spPr>
        <p:txBody>
          <a:bodyPr/>
          <a:lstStyle/>
          <a:p>
            <a:pPr marL="0" indent="0">
              <a:buNone/>
            </a:pPr>
            <a:endParaRPr lang="en-GB" dirty="0"/>
          </a:p>
        </p:txBody>
      </p:sp>
    </p:spTree>
    <p:extLst>
      <p:ext uri="{BB962C8B-B14F-4D97-AF65-F5344CB8AC3E}">
        <p14:creationId xmlns:p14="http://schemas.microsoft.com/office/powerpoint/2010/main" val="205487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EE5EF1-6D18-78F7-452B-0DBF38A2C733}"/>
              </a:ext>
            </a:extLst>
          </p:cNvPr>
          <p:cNvSpPr>
            <a:spLocks noGrp="1"/>
          </p:cNvSpPr>
          <p:nvPr>
            <p:ph sz="quarter" idx="10"/>
          </p:nvPr>
        </p:nvSpPr>
        <p:spPr>
          <a:xfrm>
            <a:off x="186596" y="262397"/>
            <a:ext cx="8672097" cy="445748"/>
          </a:xfrm>
        </p:spPr>
        <p:txBody>
          <a:bodyPr/>
          <a:lstStyle/>
          <a:p>
            <a:r>
              <a:rPr lang="en-GB" dirty="0"/>
              <a:t>What are we?</a:t>
            </a:r>
          </a:p>
        </p:txBody>
      </p:sp>
      <p:sp>
        <p:nvSpPr>
          <p:cNvPr id="3" name="Text Placeholder 2">
            <a:extLst>
              <a:ext uri="{FF2B5EF4-FFF2-40B4-BE49-F238E27FC236}">
                <a16:creationId xmlns:a16="http://schemas.microsoft.com/office/drawing/2014/main" id="{288BE183-B021-BEA6-008D-579942816FF0}"/>
              </a:ext>
            </a:extLst>
          </p:cNvPr>
          <p:cNvSpPr>
            <a:spLocks noGrp="1"/>
          </p:cNvSpPr>
          <p:nvPr>
            <p:ph type="body" sz="quarter" idx="13"/>
          </p:nvPr>
        </p:nvSpPr>
        <p:spPr>
          <a:xfrm>
            <a:off x="186596" y="708145"/>
            <a:ext cx="8672097" cy="2952750"/>
          </a:xfrm>
        </p:spPr>
        <p:txBody>
          <a:bodyPr/>
          <a:lstStyle/>
          <a:p>
            <a:endParaRPr lang="en-GB" dirty="0"/>
          </a:p>
        </p:txBody>
      </p:sp>
    </p:spTree>
    <p:extLst>
      <p:ext uri="{BB962C8B-B14F-4D97-AF65-F5344CB8AC3E}">
        <p14:creationId xmlns:p14="http://schemas.microsoft.com/office/powerpoint/2010/main" val="604821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circles with collection size statistics">
            <a:extLst>
              <a:ext uri="{FF2B5EF4-FFF2-40B4-BE49-F238E27FC236}">
                <a16:creationId xmlns:a16="http://schemas.microsoft.com/office/drawing/2014/main" id="{25E633FD-2DCF-29F4-6A15-FF7D03224CB2}"/>
              </a:ext>
            </a:extLst>
          </p:cNvPr>
          <p:cNvPicPr>
            <a:picLocks noChangeAspect="1"/>
          </p:cNvPicPr>
          <p:nvPr/>
        </p:nvPicPr>
        <p:blipFill>
          <a:blip r:embed="rId4"/>
          <a:stretch>
            <a:fillRect/>
          </a:stretch>
        </p:blipFill>
        <p:spPr>
          <a:xfrm>
            <a:off x="191027" y="780249"/>
            <a:ext cx="8205709" cy="3206757"/>
          </a:xfrm>
          <a:prstGeom prst="rect">
            <a:avLst/>
          </a:prstGeom>
        </p:spPr>
      </p:pic>
      <p:sp>
        <p:nvSpPr>
          <p:cNvPr id="8" name="Content Placeholder 3">
            <a:extLst>
              <a:ext uri="{FF2B5EF4-FFF2-40B4-BE49-F238E27FC236}">
                <a16:creationId xmlns:a16="http://schemas.microsoft.com/office/drawing/2014/main" id="{DB2C104B-00A1-6C44-33F8-8B3C9A219D80}"/>
              </a:ext>
            </a:extLst>
          </p:cNvPr>
          <p:cNvSpPr txBox="1">
            <a:spLocks/>
          </p:cNvSpPr>
          <p:nvPr/>
        </p:nvSpPr>
        <p:spPr>
          <a:xfrm>
            <a:off x="392851" y="700643"/>
            <a:ext cx="8672097" cy="5977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500" b="1" dirty="0">
                <a:ea typeface="+mn-ea"/>
                <a:cs typeface="Arial"/>
              </a:rPr>
              <a:t>Our Collections</a:t>
            </a:r>
          </a:p>
        </p:txBody>
      </p:sp>
      <p:sp>
        <p:nvSpPr>
          <p:cNvPr id="2" name="TextBox 1">
            <a:extLst>
              <a:ext uri="{FF2B5EF4-FFF2-40B4-BE49-F238E27FC236}">
                <a16:creationId xmlns:a16="http://schemas.microsoft.com/office/drawing/2014/main" id="{2B07E277-72D3-F217-C22D-93E1EE25D423}"/>
              </a:ext>
            </a:extLst>
          </p:cNvPr>
          <p:cNvSpPr txBox="1"/>
          <p:nvPr/>
        </p:nvSpPr>
        <p:spPr>
          <a:xfrm>
            <a:off x="6629400" y="418894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Three circles with collection size statistics</a:t>
            </a:r>
            <a:endParaRPr lang="en-US" sz="1000">
              <a:cs typeface="Arial"/>
            </a:endParaRPr>
          </a:p>
        </p:txBody>
      </p:sp>
    </p:spTree>
    <p:extLst>
      <p:ext uri="{BB962C8B-B14F-4D97-AF65-F5344CB8AC3E}">
        <p14:creationId xmlns:p14="http://schemas.microsoft.com/office/powerpoint/2010/main" val="64755950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54F7F8-B561-DD23-57A9-67C9198F11B7}"/>
              </a:ext>
            </a:extLst>
          </p:cNvPr>
          <p:cNvSpPr>
            <a:spLocks noGrp="1"/>
          </p:cNvSpPr>
          <p:nvPr>
            <p:ph sz="quarter" idx="10"/>
          </p:nvPr>
        </p:nvSpPr>
        <p:spPr>
          <a:xfrm>
            <a:off x="186596" y="262397"/>
            <a:ext cx="8672097" cy="473410"/>
          </a:xfrm>
        </p:spPr>
        <p:txBody>
          <a:bodyPr/>
          <a:lstStyle/>
          <a:p>
            <a:r>
              <a:rPr lang="en-GB" dirty="0"/>
              <a:t>			</a:t>
            </a:r>
            <a:r>
              <a:rPr lang="en-GB" sz="2400" dirty="0"/>
              <a:t>Opening Hours</a:t>
            </a:r>
          </a:p>
        </p:txBody>
      </p:sp>
      <p:sp>
        <p:nvSpPr>
          <p:cNvPr id="3" name="Text Placeholder 2">
            <a:extLst>
              <a:ext uri="{FF2B5EF4-FFF2-40B4-BE49-F238E27FC236}">
                <a16:creationId xmlns:a16="http://schemas.microsoft.com/office/drawing/2014/main" id="{9BD949E2-BFFC-00EC-B393-B8057A85C863}"/>
              </a:ext>
            </a:extLst>
          </p:cNvPr>
          <p:cNvSpPr>
            <a:spLocks noGrp="1"/>
          </p:cNvSpPr>
          <p:nvPr>
            <p:ph type="body" sz="quarter" idx="13"/>
          </p:nvPr>
        </p:nvSpPr>
        <p:spPr>
          <a:xfrm>
            <a:off x="186596" y="821531"/>
            <a:ext cx="8672097" cy="3442494"/>
          </a:xfrm>
        </p:spPr>
        <p:txBody>
          <a:bodyPr/>
          <a:lstStyle/>
          <a:p>
            <a:r>
              <a:rPr lang="en-GB" sz="2400" b="1" dirty="0">
                <a:solidFill>
                  <a:srgbClr val="C00000"/>
                </a:solidFill>
              </a:rPr>
              <a:t>Mile End</a:t>
            </a:r>
          </a:p>
          <a:p>
            <a:pPr marL="342900" indent="-342900">
              <a:buFont typeface="Arial" panose="020B0604020202020204" pitchFamily="34" charset="0"/>
              <a:buChar char="•"/>
            </a:pPr>
            <a:r>
              <a:rPr lang="en-GB" sz="2400" dirty="0"/>
              <a:t>24/7 during term time (8am.-10pm. currently)</a:t>
            </a:r>
          </a:p>
          <a:p>
            <a:r>
              <a:rPr lang="en-GB" sz="2400" b="1" dirty="0">
                <a:solidFill>
                  <a:srgbClr val="C00000"/>
                </a:solidFill>
              </a:rPr>
              <a:t>Whitechapel</a:t>
            </a:r>
          </a:p>
          <a:p>
            <a:pPr marL="342900" indent="-342900">
              <a:spcAft>
                <a:spcPts val="900"/>
              </a:spcAft>
              <a:buFont typeface="Arial" panose="020B0604020202020204" pitchFamily="34" charset="0"/>
              <a:buChar char="•"/>
            </a:pPr>
            <a:r>
              <a:rPr lang="en-GB" sz="2400" dirty="0"/>
              <a:t>8.00 am –midnight, Monday-Sunday</a:t>
            </a:r>
            <a:endParaRPr lang="en-GB" sz="2400" b="0" i="0" dirty="0">
              <a:solidFill>
                <a:srgbClr val="393F49"/>
              </a:solidFill>
              <a:effectLst/>
            </a:endParaRPr>
          </a:p>
          <a:p>
            <a:pPr marL="342900" indent="-342900">
              <a:spcAft>
                <a:spcPts val="900"/>
              </a:spcAft>
              <a:buFont typeface="Arial" panose="020B0604020202020204" pitchFamily="34" charset="0"/>
              <a:buChar char="•"/>
            </a:pPr>
            <a:r>
              <a:rPr lang="en-GB" sz="2400" b="1" dirty="0">
                <a:solidFill>
                  <a:srgbClr val="C00000"/>
                </a:solidFill>
              </a:rPr>
              <a:t>West Smithfield </a:t>
            </a:r>
            <a:r>
              <a:rPr lang="en-GB" sz="2400" dirty="0"/>
              <a:t>Library open Monday to Friday, 10am – 8pm, Closed Saturday and Sunday</a:t>
            </a:r>
            <a:br>
              <a:rPr lang="en-GB" sz="2400" dirty="0"/>
            </a:br>
            <a:r>
              <a:rPr lang="en-GB" sz="2400" dirty="0"/>
              <a:t>Basement open 24/7 – access with QMUL ID card outside library opening hours</a:t>
            </a:r>
          </a:p>
          <a:p>
            <a:endParaRPr lang="en-GB" dirty="0"/>
          </a:p>
        </p:txBody>
      </p:sp>
    </p:spTree>
    <p:extLst>
      <p:ext uri="{BB962C8B-B14F-4D97-AF65-F5344CB8AC3E}">
        <p14:creationId xmlns:p14="http://schemas.microsoft.com/office/powerpoint/2010/main" val="1448570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6BA60E-C793-442E-972B-D9190F35767C}"/>
              </a:ext>
            </a:extLst>
          </p:cNvPr>
          <p:cNvSpPr>
            <a:spLocks noGrp="1"/>
          </p:cNvSpPr>
          <p:nvPr>
            <p:ph type="title" idx="4294967295"/>
          </p:nvPr>
        </p:nvSpPr>
        <p:spPr>
          <a:xfrm>
            <a:off x="186596" y="262396"/>
            <a:ext cx="8672097" cy="1036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500" b="1"/>
              <a:t>Don’t forget your ID card!</a:t>
            </a:r>
            <a:endParaRPr kumimoji="0" lang="en-US" sz="2500" b="1" i="0" u="none" strike="noStrike" kern="1200" cap="none" spc="0" normalizeH="0" baseline="0" noProof="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5A0CFCEF-68B7-476C-8FE5-21F6B7F83FCE}"/>
              </a:ext>
            </a:extLst>
          </p:cNvPr>
          <p:cNvSpPr>
            <a:spLocks noGrp="1"/>
          </p:cNvSpPr>
          <p:nvPr>
            <p:ph type="body" sz="quarter" idx="13"/>
          </p:nvPr>
        </p:nvSpPr>
        <p:spPr>
          <a:xfrm>
            <a:off x="279465" y="1051783"/>
            <a:ext cx="2428018" cy="2952750"/>
          </a:xfrm>
        </p:spPr>
        <p:txBody>
          <a:bodyPr lIns="91440" tIns="45720" rIns="91440" bIns="45720" anchor="t"/>
          <a:lstStyle/>
          <a:p>
            <a:pPr marL="0" indent="0">
              <a:buNone/>
            </a:pPr>
            <a:r>
              <a:rPr lang="en-US" sz="1800"/>
              <a:t>You will need your card to - </a:t>
            </a:r>
            <a:endParaRPr lang="en-US" sz="1800">
              <a:cs typeface="Arial"/>
            </a:endParaRPr>
          </a:p>
          <a:p>
            <a:r>
              <a:rPr lang="en-US" sz="1800"/>
              <a:t>Enter &amp; exit the library</a:t>
            </a:r>
            <a:r>
              <a:rPr lang="en-US" sz="1800">
                <a:cs typeface="Arial"/>
              </a:rPr>
              <a:t> </a:t>
            </a:r>
          </a:p>
          <a:p>
            <a:r>
              <a:rPr lang="en-US" sz="1800">
                <a:cs typeface="Arial"/>
              </a:rPr>
              <a:t>Borrowing</a:t>
            </a:r>
          </a:p>
          <a:p>
            <a:pPr lvl="1"/>
            <a:r>
              <a:rPr lang="en-US" sz="1800">
                <a:cs typeface="Arial"/>
              </a:rPr>
              <a:t>Books</a:t>
            </a:r>
          </a:p>
          <a:p>
            <a:pPr lvl="1"/>
            <a:r>
              <a:rPr lang="en-US" sz="1800">
                <a:cs typeface="Arial"/>
              </a:rPr>
              <a:t>Laptops &amp; Chargers </a:t>
            </a:r>
          </a:p>
          <a:p>
            <a:pPr lvl="1"/>
            <a:r>
              <a:rPr lang="en-US" sz="1800">
                <a:cs typeface="Arial"/>
              </a:rPr>
              <a:t>Whiteboards</a:t>
            </a:r>
          </a:p>
        </p:txBody>
      </p:sp>
      <p:pic>
        <p:nvPicPr>
          <p:cNvPr id="2" name="Picture 1" descr="A gated entryway with a screen and a window">
            <a:extLst>
              <a:ext uri="{FF2B5EF4-FFF2-40B4-BE49-F238E27FC236}">
                <a16:creationId xmlns:a16="http://schemas.microsoft.com/office/drawing/2014/main" id="{64E958E7-3733-58FF-6854-8375288DED8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957513" y="1049881"/>
            <a:ext cx="5900736" cy="2836568"/>
          </a:xfrm>
          <a:prstGeom prst="rect">
            <a:avLst/>
          </a:prstGeom>
        </p:spPr>
      </p:pic>
      <p:sp>
        <p:nvSpPr>
          <p:cNvPr id="3" name="TextBox 2">
            <a:extLst>
              <a:ext uri="{FF2B5EF4-FFF2-40B4-BE49-F238E27FC236}">
                <a16:creationId xmlns:a16="http://schemas.microsoft.com/office/drawing/2014/main" id="{D98CE3C5-6570-30F6-8E68-7D286FE77FD8}"/>
              </a:ext>
            </a:extLst>
          </p:cNvPr>
          <p:cNvSpPr txBox="1"/>
          <p:nvPr/>
        </p:nvSpPr>
        <p:spPr>
          <a:xfrm>
            <a:off x="6157912" y="3886200"/>
            <a:ext cx="2800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 gated entryway with a screen and a window</a:t>
            </a:r>
            <a:endParaRPr lang="en-US" sz="1000">
              <a:cs typeface="Arial"/>
            </a:endParaRPr>
          </a:p>
        </p:txBody>
      </p:sp>
    </p:spTree>
    <p:extLst>
      <p:ext uri="{BB962C8B-B14F-4D97-AF65-F5344CB8AC3E}">
        <p14:creationId xmlns:p14="http://schemas.microsoft.com/office/powerpoint/2010/main" val="335157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 y="293282"/>
            <a:ext cx="8043862" cy="857250"/>
          </a:xfrm>
        </p:spPr>
        <p:txBody>
          <a:bodyPr/>
          <a:lstStyle/>
          <a:p>
            <a:r>
              <a:rPr lang="en-GB" altLang="en-US" b="1" dirty="0">
                <a:latin typeface="+mn-lt"/>
              </a:rPr>
              <a:t>Get to know the Library online </a:t>
            </a:r>
            <a:br>
              <a:rPr lang="en-GB" altLang="en-US" b="1" dirty="0">
                <a:latin typeface="+mn-lt"/>
              </a:rPr>
            </a:br>
            <a:endParaRPr lang="en-GB" sz="2700" dirty="0">
              <a:latin typeface="+mn-lt"/>
            </a:endParaRPr>
          </a:p>
        </p:txBody>
      </p:sp>
      <p:sp>
        <p:nvSpPr>
          <p:cNvPr id="3" name="Text Placeholder 2"/>
          <p:cNvSpPr>
            <a:spLocks noGrp="1"/>
          </p:cNvSpPr>
          <p:nvPr>
            <p:ph type="body" idx="1"/>
          </p:nvPr>
        </p:nvSpPr>
        <p:spPr>
          <a:xfrm>
            <a:off x="576040" y="1427991"/>
            <a:ext cx="4040188" cy="479822"/>
          </a:xfrm>
        </p:spPr>
        <p:txBody>
          <a:bodyPr/>
          <a:lstStyle/>
          <a:p>
            <a:pPr algn="ctr"/>
            <a:endParaRPr lang="en-GB" dirty="0"/>
          </a:p>
          <a:p>
            <a:pPr algn="ctr"/>
            <a:endParaRPr lang="en-GB" dirty="0"/>
          </a:p>
          <a:p>
            <a:pPr algn="ctr"/>
            <a:endParaRPr lang="en-GB" dirty="0"/>
          </a:p>
          <a:p>
            <a:pPr algn="ctr"/>
            <a:endParaRPr lang="en-GB" dirty="0"/>
          </a:p>
          <a:p>
            <a:pPr algn="ctr"/>
            <a:r>
              <a:rPr lang="en-GB" sz="2100" dirty="0"/>
              <a:t>The Library Website</a:t>
            </a:r>
          </a:p>
          <a:p>
            <a:pPr algn="ctr"/>
            <a:r>
              <a:rPr lang="en-GB" dirty="0">
                <a:hlinkClick r:id="rId2"/>
              </a:rPr>
              <a:t>www.library.qmul.ac.uk</a:t>
            </a:r>
            <a:endParaRPr lang="en-GB" dirty="0"/>
          </a:p>
        </p:txBody>
      </p:sp>
      <p:sp>
        <p:nvSpPr>
          <p:cNvPr id="5" name="Text Placeholder 4"/>
          <p:cNvSpPr>
            <a:spLocks noGrp="1"/>
          </p:cNvSpPr>
          <p:nvPr>
            <p:ph type="body" sz="quarter" idx="3"/>
          </p:nvPr>
        </p:nvSpPr>
        <p:spPr>
          <a:xfrm>
            <a:off x="4608599" y="1109695"/>
            <a:ext cx="4239676" cy="479822"/>
          </a:xfrm>
        </p:spPr>
        <p:txBody>
          <a:bodyPr/>
          <a:lstStyle/>
          <a:p>
            <a:pPr algn="ctr"/>
            <a:r>
              <a:rPr lang="en-GB" sz="2100" dirty="0"/>
              <a:t>The Library Landing Page on </a:t>
            </a:r>
            <a:r>
              <a:rPr lang="en-GB" sz="2100" dirty="0" err="1"/>
              <a:t>QMplus</a:t>
            </a:r>
            <a:endParaRPr lang="en-GB" sz="2100" dirty="0"/>
          </a:p>
        </p:txBody>
      </p:sp>
      <p:pic>
        <p:nvPicPr>
          <p:cNvPr id="10" name="Content Placeholder 9">
            <a:extLst>
              <a:ext uri="{FF2B5EF4-FFF2-40B4-BE49-F238E27FC236}">
                <a16:creationId xmlns:a16="http://schemas.microsoft.com/office/drawing/2014/main" id="{89FC3865-E9BE-A5AE-2B85-096781D13851}"/>
              </a:ext>
            </a:extLst>
          </p:cNvPr>
          <p:cNvPicPr>
            <a:picLocks noGrp="1" noChangeAspect="1"/>
          </p:cNvPicPr>
          <p:nvPr>
            <p:ph sz="half" idx="2"/>
          </p:nvPr>
        </p:nvPicPr>
        <p:blipFill>
          <a:blip r:embed="rId3"/>
          <a:stretch>
            <a:fillRect/>
          </a:stretch>
        </p:blipFill>
        <p:spPr>
          <a:xfrm>
            <a:off x="457200" y="1975991"/>
            <a:ext cx="4040188" cy="2272605"/>
          </a:xfrm>
        </p:spPr>
      </p:pic>
      <p:pic>
        <p:nvPicPr>
          <p:cNvPr id="13" name="Content Placeholder 12">
            <a:extLst>
              <a:ext uri="{FF2B5EF4-FFF2-40B4-BE49-F238E27FC236}">
                <a16:creationId xmlns:a16="http://schemas.microsoft.com/office/drawing/2014/main" id="{DA3497E7-C354-4155-BFF1-057140E49B62}"/>
              </a:ext>
            </a:extLst>
          </p:cNvPr>
          <p:cNvPicPr>
            <a:picLocks noGrp="1" noChangeAspect="1"/>
          </p:cNvPicPr>
          <p:nvPr>
            <p:ph sz="quarter" idx="4"/>
          </p:nvPr>
        </p:nvPicPr>
        <p:blipFill>
          <a:blip r:embed="rId4"/>
          <a:stretch>
            <a:fillRect/>
          </a:stretch>
        </p:blipFill>
        <p:spPr>
          <a:xfrm>
            <a:off x="4645025" y="1907811"/>
            <a:ext cx="4041775" cy="3141560"/>
          </a:xfrm>
        </p:spPr>
      </p:pic>
      <p:pic>
        <p:nvPicPr>
          <p:cNvPr id="15" name="Picture 14">
            <a:extLst>
              <a:ext uri="{FF2B5EF4-FFF2-40B4-BE49-F238E27FC236}">
                <a16:creationId xmlns:a16="http://schemas.microsoft.com/office/drawing/2014/main" id="{FA5D4B9A-16D0-4013-9558-3E1950D8BF0D}"/>
              </a:ext>
            </a:extLst>
          </p:cNvPr>
          <p:cNvPicPr>
            <a:picLocks noChangeAspect="1"/>
          </p:cNvPicPr>
          <p:nvPr/>
        </p:nvPicPr>
        <p:blipFill>
          <a:blip r:embed="rId5"/>
          <a:stretch>
            <a:fillRect/>
          </a:stretch>
        </p:blipFill>
        <p:spPr>
          <a:xfrm>
            <a:off x="4666128" y="1907811"/>
            <a:ext cx="4476285" cy="3235688"/>
          </a:xfrm>
          <a:prstGeom prst="rect">
            <a:avLst/>
          </a:prstGeom>
        </p:spPr>
      </p:pic>
      <p:pic>
        <p:nvPicPr>
          <p:cNvPr id="6" name="Picture 5">
            <a:extLst>
              <a:ext uri="{FF2B5EF4-FFF2-40B4-BE49-F238E27FC236}">
                <a16:creationId xmlns:a16="http://schemas.microsoft.com/office/drawing/2014/main" id="{86B3C3AF-A8F4-FA4C-9F99-A4E18B14D4FB}"/>
              </a:ext>
            </a:extLst>
          </p:cNvPr>
          <p:cNvPicPr>
            <a:picLocks noChangeAspect="1"/>
          </p:cNvPicPr>
          <p:nvPr/>
        </p:nvPicPr>
        <p:blipFill>
          <a:blip r:embed="rId6"/>
          <a:stretch>
            <a:fillRect/>
          </a:stretch>
        </p:blipFill>
        <p:spPr>
          <a:xfrm>
            <a:off x="0" y="1906690"/>
            <a:ext cx="4666128" cy="3141560"/>
          </a:xfrm>
          <a:prstGeom prst="rect">
            <a:avLst/>
          </a:prstGeom>
        </p:spPr>
      </p:pic>
    </p:spTree>
    <p:extLst>
      <p:ext uri="{BB962C8B-B14F-4D97-AF65-F5344CB8AC3E}">
        <p14:creationId xmlns:p14="http://schemas.microsoft.com/office/powerpoint/2010/main" val="242695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1322601"/>
            <a:ext cx="10307782" cy="4239999"/>
          </a:xfrm>
        </p:spPr>
        <p:txBody>
          <a:bodyPr/>
          <a:lstStyle/>
          <a:p>
            <a:endParaRPr lang="en-GB" dirty="0"/>
          </a:p>
        </p:txBody>
      </p:sp>
      <p:sp>
        <p:nvSpPr>
          <p:cNvPr id="3" name="Content Placeholder 2"/>
          <p:cNvSpPr>
            <a:spLocks noGrp="1"/>
          </p:cNvSpPr>
          <p:nvPr>
            <p:ph sz="quarter" idx="10"/>
          </p:nvPr>
        </p:nvSpPr>
        <p:spPr/>
        <p:txBody>
          <a:bodyPr/>
          <a:lstStyle/>
          <a:p>
            <a:r>
              <a:rPr lang="en-GB" dirty="0"/>
              <a:t>How to find the Library website</a:t>
            </a:r>
          </a:p>
          <a:p>
            <a:r>
              <a:rPr lang="en-GB" dirty="0"/>
              <a:t>https://www.qmul.ac.uk/library/</a:t>
            </a:r>
          </a:p>
        </p:txBody>
      </p:sp>
      <p:pic>
        <p:nvPicPr>
          <p:cNvPr id="6" name="Picture 5">
            <a:extLst>
              <a:ext uri="{FF2B5EF4-FFF2-40B4-BE49-F238E27FC236}">
                <a16:creationId xmlns:a16="http://schemas.microsoft.com/office/drawing/2014/main" id="{4E169F0A-06F7-4448-FB8D-B52AE57EC48F}"/>
              </a:ext>
            </a:extLst>
          </p:cNvPr>
          <p:cNvPicPr>
            <a:picLocks noChangeAspect="1"/>
          </p:cNvPicPr>
          <p:nvPr/>
        </p:nvPicPr>
        <p:blipFill>
          <a:blip r:embed="rId2"/>
          <a:stretch>
            <a:fillRect/>
          </a:stretch>
        </p:blipFill>
        <p:spPr>
          <a:xfrm>
            <a:off x="0" y="1728568"/>
            <a:ext cx="9144000" cy="1714500"/>
          </a:xfrm>
          <a:prstGeom prst="rect">
            <a:avLst/>
          </a:prstGeom>
        </p:spPr>
      </p:pic>
      <p:pic>
        <p:nvPicPr>
          <p:cNvPr id="8" name="Picture 7">
            <a:extLst>
              <a:ext uri="{FF2B5EF4-FFF2-40B4-BE49-F238E27FC236}">
                <a16:creationId xmlns:a16="http://schemas.microsoft.com/office/drawing/2014/main" id="{7B87BE1F-7E7C-8C14-0898-C3AA227135D0}"/>
              </a:ext>
            </a:extLst>
          </p:cNvPr>
          <p:cNvPicPr>
            <a:picLocks noChangeAspect="1"/>
          </p:cNvPicPr>
          <p:nvPr/>
        </p:nvPicPr>
        <p:blipFill>
          <a:blip r:embed="rId3"/>
          <a:stretch>
            <a:fillRect/>
          </a:stretch>
        </p:blipFill>
        <p:spPr>
          <a:xfrm>
            <a:off x="0" y="1100030"/>
            <a:ext cx="9144000" cy="3948220"/>
          </a:xfrm>
          <a:prstGeom prst="rect">
            <a:avLst/>
          </a:prstGeom>
        </p:spPr>
      </p:pic>
    </p:spTree>
    <p:extLst>
      <p:ext uri="{BB962C8B-B14F-4D97-AF65-F5344CB8AC3E}">
        <p14:creationId xmlns:p14="http://schemas.microsoft.com/office/powerpoint/2010/main" val="3975138636"/>
      </p:ext>
    </p:extLst>
  </p:cSld>
  <p:clrMapOvr>
    <a:masterClrMapping/>
  </p:clrMapOvr>
</p:sld>
</file>

<file path=ppt/theme/theme1.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1EF8E9256E24C81798E9A71712536" ma:contentTypeVersion="18" ma:contentTypeDescription="Create a new document." ma:contentTypeScope="" ma:versionID="66de570fe15684ef3bd3d44a513e8055">
  <xsd:schema xmlns:xsd="http://www.w3.org/2001/XMLSchema" xmlns:xs="http://www.w3.org/2001/XMLSchema" xmlns:p="http://schemas.microsoft.com/office/2006/metadata/properties" xmlns:ns2="87939ff8-fce5-468a-a881-4c1fe8783bc4" xmlns:ns3="6649982f-b66b-4072-8006-4697fed55f9d" xmlns:ns4="d5efd484-15aa-41a0-83f6-0646502cb6d6" targetNamespace="http://schemas.microsoft.com/office/2006/metadata/properties" ma:root="true" ma:fieldsID="a3a05e383e85fa5c01341a2c01ecb4d3" ns2:_="" ns3:_="" ns4:_="">
    <xsd:import namespace="87939ff8-fce5-468a-a881-4c1fe8783bc4"/>
    <xsd:import namespace="6649982f-b66b-4072-8006-4697fed55f9d"/>
    <xsd:import namespace="d5efd484-15aa-41a0-83f6-0646502cb6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939ff8-fce5-468a-a881-4c1fe8783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9982f-b66b-4072-8006-4697fed55f9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efd484-15aa-41a0-83f6-0646502cb6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69fc4c8-80c3-4164-b0ed-6223536b129d}" ma:internalName="TaxCatchAll" ma:showField="CatchAllData" ma:web="6649982f-b66b-4072-8006-4697fed55f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efd484-15aa-41a0-83f6-0646502cb6d6" xsi:nil="true"/>
    <lcf76f155ced4ddcb4097134ff3c332f xmlns="87939ff8-fce5-468a-a881-4c1fe8783b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B53AE9-C142-4559-A469-26EAE7E6865B}"/>
</file>

<file path=customXml/itemProps2.xml><?xml version="1.0" encoding="utf-8"?>
<ds:datastoreItem xmlns:ds="http://schemas.openxmlformats.org/officeDocument/2006/customXml" ds:itemID="{B819BB27-F67D-405F-97E0-9A83383A0B6A}">
  <ds:schemaRefs>
    <ds:schemaRef ds:uri="http://schemas.microsoft.com/sharepoint/v3/contenttype/forms"/>
  </ds:schemaRefs>
</ds:datastoreItem>
</file>

<file path=customXml/itemProps3.xml><?xml version="1.0" encoding="utf-8"?>
<ds:datastoreItem xmlns:ds="http://schemas.openxmlformats.org/officeDocument/2006/customXml" ds:itemID="{7EF01A07-1E49-4E41-9CF1-952DD7BBBA42}">
  <ds:schemaRefs>
    <ds:schemaRef ds:uri="a65a033a-0b21-45f0-996d-8e86d153ec62"/>
    <ds:schemaRef ds:uri="d5efd484-15aa-41a0-83f6-0646502cb6d6"/>
    <ds:schemaRef ds:uri="e708ee64-5a04-4d24-b722-abaf17b2f368"/>
    <ds:schemaRef ds:uri="f0020752-48f5-4fa2-969d-3ebde5f8e5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650</TotalTime>
  <Words>748</Words>
  <Application>Microsoft Office PowerPoint</Application>
  <PresentationFormat>On-screen Show (16:9)</PresentationFormat>
  <Paragraphs>115</Paragraphs>
  <Slides>33</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4 Text</vt:lpstr>
      <vt:lpstr>Arial</vt:lpstr>
      <vt:lpstr>Calibri</vt:lpstr>
      <vt:lpstr>Channel 4 Chadwick</vt:lpstr>
      <vt:lpstr>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Don’t forget your ID card!</vt:lpstr>
      <vt:lpstr>Get to know the Library online  </vt:lpstr>
      <vt:lpstr>PowerPoint Presentation</vt:lpstr>
      <vt:lpstr>PowerPoint Presentation</vt:lpstr>
      <vt:lpstr>PowerPoint Presentation</vt:lpstr>
      <vt:lpstr>Add screenshot of home page</vt:lpstr>
      <vt:lpstr>PowerPoint Presentation</vt:lpstr>
      <vt:lpstr>PowerPoint Presentation</vt:lpstr>
      <vt:lpstr>PowerPoint Presentation</vt:lpstr>
      <vt:lpstr>Finding a book on the shelf</vt:lpstr>
      <vt:lpstr>Borrowing</vt:lpstr>
      <vt:lpstr>Borrowing</vt:lpstr>
      <vt:lpstr>Returning</vt:lpstr>
      <vt:lpstr>PowerPoint Presentation</vt:lpstr>
      <vt:lpstr>PowerPoint Presentation</vt:lpstr>
      <vt:lpstr>PowerPoint Presentation</vt:lpstr>
      <vt:lpstr>PowerPoint Presentation</vt:lpstr>
      <vt:lpstr>PowerPoint Presentation</vt:lpstr>
      <vt:lpstr>PowerPoint Presentation</vt:lpstr>
      <vt:lpstr>Where can I sit? </vt:lpstr>
      <vt:lpstr>PowerPoint Presentation</vt:lpstr>
      <vt:lpstr>Visit the libraries </vt:lpstr>
      <vt:lpstr> </vt:lpstr>
      <vt:lpstr>How to contact us </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Nick Holloway</cp:lastModifiedBy>
  <cp:revision>5</cp:revision>
  <cp:lastPrinted>2021-05-16T10:52:43Z</cp:lastPrinted>
  <dcterms:created xsi:type="dcterms:W3CDTF">2020-06-18T12:08:25Z</dcterms:created>
  <dcterms:modified xsi:type="dcterms:W3CDTF">2024-09-06T16:22:13Z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0x010100B3D6217DD4FC9B499A5864FAC59791CB</vt:lpwstr>
  </property>
  <property fmtid="{D5CDD505-2E9C-101B-9397-08002B2CF9AE}" pid="3" name="MediaServiceImageTags">
    <vt:lpwstr/>
  </property>
</Properties>
</file>