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9" r:id="rId3"/>
  </p:sldMasterIdLst>
  <p:notesMasterIdLst>
    <p:notesMasterId r:id="rId22"/>
  </p:notesMasterIdLst>
  <p:handoutMasterIdLst>
    <p:handoutMasterId r:id="rId23"/>
  </p:handoutMasterIdLst>
  <p:sldIdLst>
    <p:sldId id="324" r:id="rId4"/>
    <p:sldId id="346" r:id="rId5"/>
    <p:sldId id="336" r:id="rId6"/>
    <p:sldId id="256" r:id="rId7"/>
    <p:sldId id="351" r:id="rId8"/>
    <p:sldId id="349" r:id="rId9"/>
    <p:sldId id="350" r:id="rId10"/>
    <p:sldId id="352" r:id="rId11"/>
    <p:sldId id="353" r:id="rId12"/>
    <p:sldId id="342" r:id="rId13"/>
    <p:sldId id="348" r:id="rId14"/>
    <p:sldId id="339" r:id="rId15"/>
    <p:sldId id="355" r:id="rId16"/>
    <p:sldId id="356" r:id="rId17"/>
    <p:sldId id="347" r:id="rId18"/>
    <p:sldId id="325" r:id="rId19"/>
    <p:sldId id="341" r:id="rId20"/>
    <p:sldId id="340" r:id="rId21"/>
  </p:sldIdLst>
  <p:sldSz cx="9144000" cy="5143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21386A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E8ED"/>
          </a:solidFill>
        </a:fill>
      </a:tcStyle>
    </a:wholeTbl>
    <a:band1H>
      <a:tcStyle>
        <a:tcBdr/>
        <a:fill>
          <a:solidFill>
            <a:srgbClr val="CCCDD8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CCDD8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123181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123181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123181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12318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2DC749-8146-950E-00F0-24352BD85B2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36595-B5F9-28C2-7459-E35A9C0FA381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56F7759-E17C-444C-B4D7-DDAB15491D21}" type="datetime1"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68578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09/09/2024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C3E52-6C52-4E49-2422-5781824940D2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397AB-1F9A-E0C4-78FC-45CF4E107412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4D75C1C-613B-4496-823B-B8F22B6A98C3}" type="slidenum">
              <a:t>‹#›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1410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10E160-E5C0-47B0-4ACA-8876165BD71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48534E-78FC-9620-7850-8696C763CFB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BF6BBAE-273A-4748-954C-24861328ADB2}" type="datetime1">
              <a:rPr lang="en-US"/>
              <a:pPr lvl="0"/>
              <a:t>9/9/2024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097D203-4AA7-5D78-7C2A-8F19E35810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FF8BBA7-3A32-992E-1BFE-0F9133E6291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12B96-8234-E346-B883-4A9E60D327E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D9C8C-6EEB-559D-48C0-3BA7D721E7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531B009-D684-4968-88A6-3ECB8A05255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5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68578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9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342890" marR="0" lvl="1" indent="0" algn="l" defTabSz="68578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9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685781" marR="0" lvl="2" indent="0" algn="l" defTabSz="68578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9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028672" marR="0" lvl="3" indent="0" algn="l" defTabSz="68578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9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371563" marR="0" lvl="4" indent="0" algn="l" defTabSz="68578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9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AD8798-AC71-55AA-D78F-7170277AD1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2BDCD2-E660-EB09-5314-D60FBC9772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6FDBF-5F5C-EED3-7BF8-61D91F611C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5F10E98-F649-4679-BF4F-B1188435437A}" type="slidenum"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3461A7-950D-4115-E144-4FC4C16555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D2913A-0E8A-9CF0-3FA1-C8DA72043FE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D8779-9EBB-79F7-053C-BCDC800275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AFE2639-6F60-42D7-B15B-E793086B8435}" type="slidenum"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2CE8D4-9FB1-5F61-C7E5-A5601608F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A3F33-FFEB-C98D-9EBF-585BB74ED6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20B06-D6D6-1E1D-718E-8492B281AD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ABF9994-D8B3-441F-B9C1-DED6496387C4}" type="slidenum"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ECBDB9-73B6-8D00-C865-2695D9CC79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B5DEC0-1F3F-385D-CA7C-574DF9803B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 b="1" u="sng"/>
              <a:t>Presenter Notes</a:t>
            </a:r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en-US"/>
              <a:t>Can demonstrate what QM Careers Hub looks like from a student’s perspective.</a:t>
            </a:r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en-US"/>
              <a:t>Show what their profile section looks like and that there are very minimal questions for them to fill in.</a:t>
            </a:r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en-US"/>
              <a:t>Also show what the ‘Career Discovery’ page is and how it is beneficial for the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54640-5224-B2D5-7CD3-60E616A255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967EC03-DA46-459D-9888-DDB53DAEA56B}" type="slidenum"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55AF42-4E54-5CEA-4939-A0234B32F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C95B10-0C62-7DFD-565B-935A753CC0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31367-F87D-F1F9-9783-61314741CC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2F8C956-4F9D-42D5-80C3-79EBF2777D00}" type="slidenum"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4A8B5-6923-69A2-CE59-65EC68C8A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D7BBD8-E021-3E37-6308-BB6B600AA1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285750" lvl="0" indent="-285750">
              <a:buSzPct val="100000"/>
              <a:buFont typeface="Arial"/>
              <a:buChar char="•"/>
            </a:pPr>
            <a:r>
              <a:rPr lang="en-US">
                <a:cs typeface="Arial"/>
              </a:rPr>
              <a:t>Extended appointments (email careers)</a:t>
            </a:r>
          </a:p>
          <a:p>
            <a:pPr marL="285750" lvl="0" indent="-285750">
              <a:buSzPct val="100000"/>
              <a:buFont typeface="Arial"/>
              <a:buChar char="•"/>
            </a:pPr>
            <a:r>
              <a:rPr lang="en-US">
                <a:cs typeface="Arial"/>
              </a:rPr>
              <a:t>Resources online</a:t>
            </a:r>
          </a:p>
          <a:p>
            <a:pPr marL="285750" lvl="0" indent="-285750">
              <a:buSzPct val="100000"/>
              <a:buFont typeface="Arial"/>
              <a:buChar char="•"/>
            </a:pPr>
            <a:r>
              <a:rPr lang="en-US">
                <a:cs typeface="Arial"/>
              </a:rPr>
              <a:t>Main advice – contact us!</a:t>
            </a:r>
          </a:p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1D996-9EBD-36EA-DB72-82377C0499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6B70DBC-DA77-4C07-A4F0-2F1D3AB268B3}" type="slidenum"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60050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6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8964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55717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9E274A-D917-5DC5-E3D1-41FA99B3CC6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186592" y="211098"/>
            <a:ext cx="8672096" cy="11715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500" b="1" i="0" u="none" strike="noStrike" cap="none" spc="0" baseline="0">
                <a:solidFill>
                  <a:srgbClr val="1C3D74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1268531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24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40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64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257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51229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2D13-E60F-2192-A3FA-C43A82CCF46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841376"/>
            <a:ext cx="6858000" cy="1790696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D18B38-A222-BA18-3B99-5F20A33A4EC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2701923"/>
            <a:ext cx="6858000" cy="1241426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B21DE-33B9-BA63-03D2-4B2CE80D469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E41CC0-3D1A-4A8E-A025-CE8F16DB3A11}" type="datetime1">
              <a:rPr lang="en-GB"/>
              <a:pPr lvl="0"/>
              <a:t>09/09/2024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B8D8C-040E-84BF-C644-0BCDD9B01C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B816E-67AF-EA6F-A66D-CCA2FE1FBA2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7F7304-AF0E-40A5-BF9A-D883583ECA9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33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83954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A0BC-58D2-81F5-98E3-15B83C6976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BE14-2726-43CC-110F-B825EF4729A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EE3D2-3738-F041-E3CA-04387D5E669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8E902C-5999-439A-A418-301C7C5E7253}" type="datetime1">
              <a:rPr lang="en-GB"/>
              <a:pPr lvl="0"/>
              <a:t>09/09/2024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5D691-A2C8-BEC8-56AF-5A717233778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993D7-AC0E-1F78-0216-44D004952B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FBDEEF-AB9F-42B8-A92E-10E30F6C80F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10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DC62D-6990-37D5-A5D2-7058E859A3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282702"/>
            <a:ext cx="7886700" cy="213995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AB83A-4A1A-A125-9E23-8585C2469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3441701"/>
            <a:ext cx="7886700" cy="1125534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219BD-3E73-55F8-217F-A30ED700EF9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15C927-24D8-4BAF-8342-30BD99F9565C}" type="datetime1">
              <a:rPr lang="en-GB"/>
              <a:pPr lvl="0"/>
              <a:t>09/09/2024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3CB4-6DFC-B8E2-4B07-1AC6BDC4AC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DB7C1-EEFE-EF8B-B97A-017A26C862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F64BC2-375B-4152-82B6-721F38296FC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527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B8BE2-6180-0A32-9BB3-2B103A071AD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D38AC-5A09-A2B3-3C05-75CE1A1160C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70008"/>
            <a:ext cx="3867153" cy="32623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9F11B-15B8-DBCD-CAC0-3FB8EF37749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370008"/>
            <a:ext cx="3867153" cy="32623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93389-729E-CD93-4CA0-C890D7C500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0E9D2D-241A-4F21-9DE6-1F076621C9CB}" type="datetime1">
              <a:rPr lang="en-GB"/>
              <a:pPr lvl="0"/>
              <a:t>09/09/2024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E225D-CBAE-F495-4D81-6204840960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DC009-B8BE-93A8-B766-E585DB8CBB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396521-06ED-49A8-943B-83090F57060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593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7241C-1ECA-BAAD-8166-C7BBC7D1BD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274640"/>
            <a:ext cx="7886700" cy="9937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8EA47-3BDE-70CB-A27C-F32110D03A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260472"/>
            <a:ext cx="3868734" cy="619121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81B329-66B2-6586-E88C-41798AF265B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0241" y="1879604"/>
            <a:ext cx="3868734" cy="276224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5720B1-04F8-84D5-E946-E2164607654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260472"/>
            <a:ext cx="3887791" cy="619121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E153AB-5D2F-A396-C565-E50A495FC4E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1879604"/>
            <a:ext cx="3887791" cy="276224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AD70EA-72C3-FD62-9EA7-20A866781B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928061-5BDC-4108-84B0-44DF9BF4AF01}" type="datetime1">
              <a:rPr lang="en-GB"/>
              <a:pPr lvl="0"/>
              <a:t>09/09/2024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7342E-5B26-AFA6-1BCB-10B0FE5CF1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F45290-5221-1206-ACB0-B46AEDC4D97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5C6AF1-EB86-490A-95BF-C04231574F6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961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52207-F41B-D124-1D8F-98B250A0C3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A824D5-8BF4-AE8D-1A9A-89070562303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E85635-9BCA-4A9C-BE89-77C59A88A58A}" type="datetime1">
              <a:rPr lang="en-GB"/>
              <a:pPr lvl="0"/>
              <a:t>09/09/2024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07CF4-3F56-E9C1-36CB-2E084BA995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77092-C03D-4FEA-60B0-3099396FBD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297927-135E-4C3F-834F-4915E1C73DE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012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1E3471-FF72-7B69-A444-0FDCD7FC62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923D7F-68C4-43B7-983B-4B7E2439B4C6}" type="datetime1">
              <a:rPr lang="en-GB"/>
              <a:pPr lvl="0"/>
              <a:t>09/09/2024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5BB98-8B79-AEAB-C3F0-F7A2E7928D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80104-4C50-C0FD-2308-80544FDAC9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C2EB80-2C9E-4704-AEDA-2630BBBE0AA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400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B9466-1AF0-7147-E46F-3CC933B405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42900"/>
            <a:ext cx="2949570" cy="120015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61B52-727B-875B-4514-239788B091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741358"/>
            <a:ext cx="4629149" cy="3654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06D9D-9185-1377-EC13-97F52013F59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1543050"/>
            <a:ext cx="2949570" cy="2859091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6D09F-FE0C-F135-2F8A-A6B4E4D2D14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05EDC5-880D-44C8-8236-976DE291F09D}" type="datetime1">
              <a:rPr lang="en-GB"/>
              <a:pPr lvl="0"/>
              <a:t>09/09/2024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9FCCE-F65C-1E64-E7C8-FE02B3FACD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E59C7-F707-889F-3BFA-6B9201AFEF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6462BA-D6EB-4845-8A64-81F5902ED54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298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9DAD1-6EDF-36FC-0088-475EE2DB6E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42900"/>
            <a:ext cx="2949570" cy="120015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D9DD71-9C88-139A-F5E1-208103DA62C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741358"/>
            <a:ext cx="4629149" cy="3654427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114E20-3CB0-04D7-9630-A1CE4840940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1543050"/>
            <a:ext cx="2949570" cy="2859091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5F2FC-9C78-6D05-64EB-F0134737F06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92D74E-E278-4916-887C-B790A95FCD9E}" type="datetime1">
              <a:rPr lang="en-GB"/>
              <a:pPr lvl="0"/>
              <a:t>09/09/2024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F1702-0009-261E-EA41-A60ED75F4C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384A6-79BB-9069-E72B-1159F911C4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6D226C-B4C7-4563-BC01-6D7E6310FDE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124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40F92-8F1D-90F0-19E7-C8E27B128D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52F39-6B83-4179-92EA-EE6C4970764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96225-96E1-6F15-4EE2-0638FE23368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735EB8-984A-49BE-8C53-1FC78DB111C1}" type="datetime1">
              <a:rPr lang="en-GB"/>
              <a:pPr lvl="0"/>
              <a:t>09/09/2024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1599B-F7BD-7610-E4A6-D6E35F86F2F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0DFDF-E524-49C7-904F-F9E244C5B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A2DFAD-872F-424C-B01A-21F2C5187F2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00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7844F3-C16E-6E6F-062D-7919CD772668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543675" y="274640"/>
            <a:ext cx="1971674" cy="4357682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FADD1A-81A8-EB4A-7D6C-BA3857B8589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274640"/>
            <a:ext cx="5762621" cy="4357682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8F76D-BB01-12DE-F822-DD588376825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7222B9-7F92-45AD-B67D-BC076BA9B454}" type="datetime1">
              <a:rPr lang="en-GB"/>
              <a:pPr lvl="0"/>
              <a:t>09/09/2024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007C5-262F-CEB7-7D8F-ABA2D620B55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83F25-CCB1-8D1B-F2C6-01C8ABF7B9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7716A3-B05A-42D4-A284-629169A83BF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30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939637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 slide_Logo">
    <p:bg>
      <p:bgPr>
        <a:gradFill>
          <a:gsLst>
            <a:gs pos="0">
              <a:srgbClr val="1C3D74"/>
            </a:gs>
            <a:gs pos="100000">
              <a:srgbClr val="8D3786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0CB30AF-196C-313B-9F4E-92739C687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85" y="3228965"/>
            <a:ext cx="4335554" cy="11588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B6604C98-EDD2-0A9E-6081-61379624D8EC}"/>
              </a:ext>
            </a:extLst>
          </p:cNvPr>
          <p:cNvSpPr txBox="1"/>
          <p:nvPr/>
        </p:nvSpPr>
        <p:spPr>
          <a:xfrm>
            <a:off x="3282513" y="1820460"/>
            <a:ext cx="277042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55486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nd slide_Logo">
    <p:bg>
      <p:bgPr>
        <a:gradFill>
          <a:gsLst>
            <a:gs pos="0">
              <a:srgbClr val="1C3D74"/>
            </a:gs>
            <a:gs pos="100000">
              <a:srgbClr val="8D3786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0DE6EC1-7A3D-560E-1215-E03D3F19C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85" y="1954749"/>
            <a:ext cx="4335554" cy="115880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2570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61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185AB6F-A9AA-E94D-6B2B-FE16035D84F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6592" y="1311277"/>
            <a:ext cx="6447288" cy="29527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1pPr>
            <a:lvl2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2pPr>
            <a:lvl3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3pPr>
            <a:lvl4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4pPr>
            <a:lvl5pPr marL="685800" marR="0" lvl="1" fontAlgn="auto">
              <a:spcAft>
                <a:spcPts val="0"/>
              </a:spcAft>
              <a:buSzPct val="100000"/>
              <a:buFont typeface="Arial" pitchFamily="34"/>
              <a:buChar char="-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 pitchFamily="34"/>
                <a:cs typeface="Arial" pitchFamily="34"/>
              </a:defRPr>
            </a:lvl5pPr>
            <a:lvl6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6pPr>
          </a:lstStyle>
          <a:p>
            <a:pPr lvl="0"/>
            <a:r>
              <a:rPr lang="en-US"/>
              <a:t>Click to edit Master title style – Arial Regular 14pt</a:t>
            </a:r>
          </a:p>
          <a:p>
            <a:pPr lvl="0"/>
            <a:r>
              <a:rPr lang="en-US"/>
              <a:t>Bullet points</a:t>
            </a:r>
          </a:p>
          <a:p>
            <a:pPr lvl="0"/>
            <a:r>
              <a:rPr lang="en-US"/>
              <a:t>Bullet points</a:t>
            </a:r>
          </a:p>
          <a:p>
            <a:pPr lvl="0"/>
            <a:r>
              <a:rPr lang="en-US"/>
              <a:t>Bullet points</a:t>
            </a:r>
          </a:p>
          <a:p>
            <a:pPr lvl="1"/>
            <a:r>
              <a:rPr lang="en-US"/>
              <a:t>Sub-bullet point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F2B32C45-B8E3-1F27-4DF4-57F243ACF8FE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572000" y="2874142"/>
            <a:ext cx="2098676" cy="12407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21386A"/>
                </a:solidFill>
                <a:uFillTx/>
                <a:latin typeface="4 Text" pitchFamily="2"/>
              </a:defRPr>
            </a:lvl1pPr>
          </a:lstStyle>
          <a:p>
            <a:pPr lvl="0"/>
            <a:r>
              <a:rPr lang="en-US"/>
              <a:t>Drag and drop image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CADDB0-37CC-869A-BB3B-09D86BD62D7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572000" y="2607603"/>
            <a:ext cx="2098676" cy="879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1000" b="0" i="0" u="none" strike="noStrike" cap="none" spc="0" baseline="0">
                <a:solidFill>
                  <a:srgbClr val="21386A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7117627-1A4E-C8EC-27E2-52CADBC694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572000" y="4173001"/>
            <a:ext cx="2098676" cy="879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1000" b="0" i="0" u="none" strike="noStrike" cap="none" spc="0" baseline="0">
                <a:solidFill>
                  <a:srgbClr val="21386A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C0529B-5330-013B-4763-EB9B98A00F5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186592" y="262396"/>
            <a:ext cx="8672096" cy="10363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500" b="1" i="0" u="none" strike="noStrike" cap="none" spc="0" baseline="0">
                <a:solidFill>
                  <a:srgbClr val="1C3D74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96FC48-7C1F-9931-46CE-0799256E065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6592" y="1311277"/>
            <a:ext cx="4288563" cy="29527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1pPr>
            <a:lvl2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2pPr>
            <a:lvl3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3pPr>
            <a:lvl4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4pPr>
            <a:lvl5pPr marL="685800" marR="0" lvl="1" fontAlgn="auto">
              <a:spcAft>
                <a:spcPts val="0"/>
              </a:spcAft>
              <a:buSzPct val="100000"/>
              <a:buFont typeface="Arial" pitchFamily="34"/>
              <a:buChar char="-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 pitchFamily="34"/>
                <a:cs typeface="Arial" pitchFamily="34"/>
              </a:defRPr>
            </a:lvl5pPr>
            <a:lvl6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6pPr>
          </a:lstStyle>
          <a:p>
            <a:pPr lvl="0"/>
            <a:r>
              <a:rPr lang="en-US"/>
              <a:t>Click to edit Master title style – Arial Regular 14pt</a:t>
            </a:r>
          </a:p>
          <a:p>
            <a:pPr lvl="0"/>
            <a:r>
              <a:rPr lang="en-US"/>
              <a:t>Bullet points</a:t>
            </a:r>
          </a:p>
          <a:p>
            <a:pPr lvl="0"/>
            <a:r>
              <a:rPr lang="en-US"/>
              <a:t>Bullet points</a:t>
            </a:r>
          </a:p>
          <a:p>
            <a:pPr lvl="0"/>
            <a:r>
              <a:rPr lang="en-US"/>
              <a:t>Bullet points</a:t>
            </a:r>
          </a:p>
          <a:p>
            <a:pPr lvl="1"/>
            <a:r>
              <a:rPr lang="en-US"/>
              <a:t>Sub-bullet point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5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8667408D-D782-383A-49EF-DD614C26A99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767510" y="4177948"/>
            <a:ext cx="2098676" cy="879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1000" b="0" i="0" u="none" strike="noStrike" cap="none" spc="0" baseline="0">
                <a:solidFill>
                  <a:srgbClr val="21386A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8255A-A6FA-891C-D8D8-1DEC4A74082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186592" y="262396"/>
            <a:ext cx="8672096" cy="10363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500" b="1" i="0" u="none" strike="noStrike" cap="none" spc="0" baseline="0">
                <a:solidFill>
                  <a:srgbClr val="1C3D74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83C1CC-69BD-5388-0BFA-8BEBB78ED96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6592" y="1311277"/>
            <a:ext cx="4288563" cy="29527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1pPr>
            <a:lvl2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2pPr>
            <a:lvl3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3pPr>
            <a:lvl4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4pPr>
            <a:lvl5pPr marL="685800" marR="0" lvl="1" fontAlgn="auto">
              <a:spcAft>
                <a:spcPts val="0"/>
              </a:spcAft>
              <a:buSzPct val="100000"/>
              <a:buFont typeface="Arial" pitchFamily="34"/>
              <a:buChar char="-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 pitchFamily="34"/>
                <a:cs typeface="Arial" pitchFamily="34"/>
              </a:defRPr>
            </a:lvl5pPr>
            <a:lvl6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6pPr>
          </a:lstStyle>
          <a:p>
            <a:pPr lvl="0"/>
            <a:r>
              <a:rPr lang="en-US"/>
              <a:t>Click to edit Master title style – Arial Regular 14pt</a:t>
            </a:r>
          </a:p>
          <a:p>
            <a:pPr lvl="0"/>
            <a:r>
              <a:rPr lang="en-US"/>
              <a:t>Bullet points</a:t>
            </a:r>
          </a:p>
          <a:p>
            <a:pPr lvl="0"/>
            <a:r>
              <a:rPr lang="en-US"/>
              <a:t>Bullet points</a:t>
            </a:r>
          </a:p>
          <a:p>
            <a:pPr lvl="0"/>
            <a:r>
              <a:rPr lang="en-US"/>
              <a:t>Bullet points</a:t>
            </a:r>
          </a:p>
          <a:p>
            <a:pPr lvl="1"/>
            <a:r>
              <a:rPr lang="en-US"/>
              <a:t>Sub-bullet point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0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AE3E2F4-AE83-C7F9-FE0E-A9DF2575F07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778620" y="4176073"/>
            <a:ext cx="2098676" cy="879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1000" b="0" i="0" u="none" strike="noStrike" cap="none" spc="0" baseline="0">
                <a:solidFill>
                  <a:srgbClr val="21386A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D4EB5-9E72-F7DB-0EF4-46265A15EDFC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186592" y="262396"/>
            <a:ext cx="8672096" cy="10363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500" b="1" i="0" u="none" strike="noStrike" cap="none" spc="0" baseline="0">
                <a:solidFill>
                  <a:srgbClr val="1C3D74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D4E6FFF-3DD8-650D-372F-415428F04B2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6592" y="1311277"/>
            <a:ext cx="4288563" cy="29527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1pPr>
            <a:lvl2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2pPr>
            <a:lvl3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3pPr>
            <a:lvl4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4pPr>
            <a:lvl5pPr marL="685800" marR="0" lvl="1" fontAlgn="auto">
              <a:spcAft>
                <a:spcPts val="0"/>
              </a:spcAft>
              <a:buSzPct val="100000"/>
              <a:buFont typeface="Arial" pitchFamily="34"/>
              <a:buChar char="-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 pitchFamily="34"/>
                <a:cs typeface="Arial" pitchFamily="34"/>
              </a:defRPr>
            </a:lvl5pPr>
            <a:lvl6pPr marL="285750" marR="0" lvl="0" indent="-285750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400" b="0" i="0" u="none" strike="noStrike" cap="none" spc="0" baseline="0">
                <a:solidFill>
                  <a:srgbClr val="1C3D74"/>
                </a:solidFill>
                <a:uFillTx/>
                <a:latin typeface="Arial"/>
              </a:defRPr>
            </a:lvl6pPr>
          </a:lstStyle>
          <a:p>
            <a:pPr lvl="0"/>
            <a:r>
              <a:rPr lang="en-US"/>
              <a:t>Click to edit Master title style – Arial Regular 14pt</a:t>
            </a:r>
          </a:p>
          <a:p>
            <a:pPr lvl="0"/>
            <a:r>
              <a:rPr lang="en-US"/>
              <a:t>Bullet points</a:t>
            </a:r>
          </a:p>
          <a:p>
            <a:pPr lvl="0"/>
            <a:r>
              <a:rPr lang="en-US"/>
              <a:t>Bullet points</a:t>
            </a:r>
          </a:p>
          <a:p>
            <a:pPr lvl="0"/>
            <a:r>
              <a:rPr lang="en-US"/>
              <a:t>Bullet points</a:t>
            </a:r>
          </a:p>
          <a:p>
            <a:pPr lvl="1"/>
            <a:r>
              <a:rPr lang="en-US"/>
              <a:t>Sub-bullet point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6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7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B7BAAC1-B867-2E74-1F77-45F48E5E0592}"/>
              </a:ext>
            </a:extLst>
          </p:cNvPr>
          <p:cNvSpPr/>
          <p:nvPr/>
        </p:nvSpPr>
        <p:spPr>
          <a:xfrm>
            <a:off x="10186" y="4469587"/>
            <a:ext cx="9144000" cy="673912"/>
          </a:xfrm>
          <a:prstGeom prst="rect">
            <a:avLst/>
          </a:prstGeom>
          <a:gradFill>
            <a:gsLst>
              <a:gs pos="0">
                <a:srgbClr val="1C3D74"/>
              </a:gs>
              <a:gs pos="100000">
                <a:srgbClr val="8D3786"/>
              </a:gs>
            </a:gsLst>
            <a:lin ang="42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A1FDEB72-F34D-972B-22DF-C67C815279E7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98185" y="4539886"/>
            <a:ext cx="1760101" cy="4704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2316CF3F-54B5-AAA5-BD6F-ED459132B65B}"/>
              </a:ext>
            </a:extLst>
          </p:cNvPr>
          <p:cNvSpPr txBox="1"/>
          <p:nvPr/>
        </p:nvSpPr>
        <p:spPr>
          <a:xfrm>
            <a:off x="7926851" y="4846640"/>
            <a:ext cx="939335" cy="1384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FD7E667-01AA-4F47-B842-F60F52141193}" type="slidenum">
              <a:t>‹#›</a:t>
            </a:fld>
            <a:endParaRPr lang="en-US" sz="9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75DAA52-5AC2-F574-304D-D83A840DCE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62810" y="4694922"/>
            <a:ext cx="2490542" cy="2297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191433-8E9A-287B-76D7-E40478367C9A}"/>
              </a:ext>
            </a:extLst>
          </p:cNvPr>
          <p:cNvSpPr txBox="1"/>
          <p:nvPr/>
        </p:nvSpPr>
        <p:spPr>
          <a:xfrm>
            <a:off x="2315772" y="2836468"/>
            <a:ext cx="4512445" cy="14566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School of English 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and Drama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7E9676D-31B2-23AF-9246-C0C0AF98187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520141" y="4676826"/>
            <a:ext cx="3086099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en-GB"/>
              <a:t>Insert School name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1D5C5-20BE-8A98-0E2E-FD239AFCCB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4640"/>
            <a:ext cx="7886700" cy="993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E341F-E151-4454-3920-4393B462DF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70008"/>
            <a:ext cx="7886700" cy="32623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E4211-559D-5BFC-2A50-674CEF297EE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8650" y="4767260"/>
            <a:ext cx="2057400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E241231-1CD6-4D81-B90D-BB4A49EEFDE0}" type="datetime1">
              <a:rPr lang="en-GB"/>
              <a:pPr lvl="0"/>
              <a:t>09/09/2024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7DEE-78D4-7CDD-CC00-2356042C831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49" y="4767260"/>
            <a:ext cx="3086099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30BA0-023F-2FB6-D843-669BBD4E771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49" y="4767260"/>
            <a:ext cx="2057400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B58006A-7B4E-421F-931D-9C1EB000926F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areers@qmul.ac.uk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careers@qmul.ac.uk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mailto:careers@qmul.ac.uk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hyperlink" Target="http://www.qmul.ac.uk/careers" TargetMode="External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hyperlink" Target="https://q-temps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1E25ADA7-1BE2-79CE-3919-98EEE0073D1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4090" y="557729"/>
            <a:ext cx="8672096" cy="4059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lvl="0" indent="0" algn="ctr">
              <a:buNone/>
            </a:pPr>
            <a:r>
              <a:rPr lang="en-GB" sz="2500" b="1">
                <a:solidFill>
                  <a:srgbClr val="1C3D74"/>
                </a:solidFill>
                <a:latin typeface="Arial" pitchFamily="34"/>
                <a:cs typeface="Arial" pitchFamily="34"/>
              </a:rPr>
              <a:t>Welcome to Queen Mary University of London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3726CC8-7337-7850-D5EA-C266FFB09004}"/>
              </a:ext>
            </a:extLst>
          </p:cNvPr>
          <p:cNvSpPr txBox="1"/>
          <p:nvPr/>
        </p:nvSpPr>
        <p:spPr>
          <a:xfrm>
            <a:off x="2520141" y="4676826"/>
            <a:ext cx="3086099" cy="2746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4" name="Picture Placeholder 6" descr="A building with balloon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8C60075A-4597-C3D1-30B0-05B2060DBA1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28300" b="28300"/>
          <a:stretch>
            <a:fillRect/>
          </a:stretch>
        </p:blipFill>
        <p:spPr>
          <a:xfrm>
            <a:off x="287341" y="1179210"/>
            <a:ext cx="8578845" cy="2792303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6BDF18-B8A0-2F9C-CF46-13A40318AE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8565" y="217727"/>
            <a:ext cx="7617262" cy="68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2500" b="1">
                <a:solidFill>
                  <a:srgbClr val="1C3D74"/>
                </a:solidFill>
                <a:latin typeface="Arial"/>
                <a:cs typeface="Arial"/>
              </a:rPr>
              <a:t>Careers Events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5654AD6F-EA92-C27F-0447-B5EC662BCFEF}"/>
              </a:ext>
            </a:extLst>
          </p:cNvPr>
          <p:cNvSpPr txBox="1"/>
          <p:nvPr/>
        </p:nvSpPr>
        <p:spPr>
          <a:xfrm>
            <a:off x="6604830" y="1206404"/>
            <a:ext cx="185848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</a:rPr>
              <a:t>Scan here to find out more</a:t>
            </a:r>
          </a:p>
        </p:txBody>
      </p:sp>
      <p:sp>
        <p:nvSpPr>
          <p:cNvPr id="4" name="Arrow: Right 11">
            <a:extLst>
              <a:ext uri="{FF2B5EF4-FFF2-40B4-BE49-F238E27FC236}">
                <a16:creationId xmlns:a16="http://schemas.microsoft.com/office/drawing/2014/main" id="{1C5BE820-4B08-598C-9288-17E787A91B00}"/>
              </a:ext>
            </a:extLst>
          </p:cNvPr>
          <p:cNvSpPr/>
          <p:nvPr/>
        </p:nvSpPr>
        <p:spPr>
          <a:xfrm>
            <a:off x="6098142" y="2329132"/>
            <a:ext cx="801663" cy="485235"/>
          </a:xfrm>
          <a:custGeom>
            <a:avLst>
              <a:gd name="f0" fmla="val 1506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EC008C"/>
          </a:solidFill>
          <a:ln w="12701" cap="flat">
            <a:solidFill>
              <a:srgbClr val="0A215D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03D98A9-4A41-2F35-9373-F62A5FE86997}"/>
              </a:ext>
            </a:extLst>
          </p:cNvPr>
          <p:cNvGrpSpPr/>
          <p:nvPr/>
        </p:nvGrpSpPr>
        <p:grpSpPr>
          <a:xfrm>
            <a:off x="7008153" y="1992404"/>
            <a:ext cx="1184815" cy="1158681"/>
            <a:chOff x="7008153" y="1992404"/>
            <a:chExt cx="1184815" cy="1158681"/>
          </a:xfrm>
        </p:grpSpPr>
        <p:pic>
          <p:nvPicPr>
            <p:cNvPr id="6" name="Picture 13" descr="Qr code&#10;&#10;Description automatically generated">
              <a:extLst>
                <a:ext uri="{FF2B5EF4-FFF2-40B4-BE49-F238E27FC236}">
                  <a16:creationId xmlns:a16="http://schemas.microsoft.com/office/drawing/2014/main" id="{782B2D09-E11B-6AFD-EBE1-78BA8EC8B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04275" y="2071106"/>
              <a:ext cx="1008254" cy="1008254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D0FE2815-C508-3171-F127-410DD773306E}"/>
                </a:ext>
              </a:extLst>
            </p:cNvPr>
            <p:cNvSpPr/>
            <p:nvPr/>
          </p:nvSpPr>
          <p:spPr>
            <a:xfrm>
              <a:off x="7008153" y="1992404"/>
              <a:ext cx="1184815" cy="1158681"/>
            </a:xfrm>
            <a:prstGeom prst="rect">
              <a:avLst/>
            </a:prstGeom>
            <a:solidFill>
              <a:srgbClr val="EC008C"/>
            </a:solidFill>
            <a:ln w="12701" cap="flat">
              <a:solidFill>
                <a:srgbClr val="EC008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8578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8" name="Picture 8" descr="Qr code&#10;&#10;Description automatically generated">
              <a:extLst>
                <a:ext uri="{FF2B5EF4-FFF2-40B4-BE49-F238E27FC236}">
                  <a16:creationId xmlns:a16="http://schemas.microsoft.com/office/drawing/2014/main" id="{241FABA4-960F-3230-5D2C-AD6098B93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2236" y="2065227"/>
              <a:ext cx="994903" cy="101130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" name="Picture 14" descr="Qr code&#10;&#10;Description automatically generated">
              <a:extLst>
                <a:ext uri="{FF2B5EF4-FFF2-40B4-BE49-F238E27FC236}">
                  <a16:creationId xmlns:a16="http://schemas.microsoft.com/office/drawing/2014/main" id="{6308C18F-BBDD-15B5-F9B0-630F41DD1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04275" y="2071106"/>
              <a:ext cx="1008254" cy="100825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Picture 14" descr="Qr code&#10;&#10;Description automatically generated">
              <a:extLst>
                <a:ext uri="{FF2B5EF4-FFF2-40B4-BE49-F238E27FC236}">
                  <a16:creationId xmlns:a16="http://schemas.microsoft.com/office/drawing/2014/main" id="{E5A82A40-CBE5-971A-4E52-64DA2F082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7247" y="2069214"/>
              <a:ext cx="1002301" cy="101203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" name="Picture 14" descr="Qr code&#10;&#10;Description automatically generated">
              <a:extLst>
                <a:ext uri="{FF2B5EF4-FFF2-40B4-BE49-F238E27FC236}">
                  <a16:creationId xmlns:a16="http://schemas.microsoft.com/office/drawing/2014/main" id="{621AA02D-C55E-18FB-0861-03848CF3A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4055" y="2070887"/>
              <a:ext cx="1008692" cy="100869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32619A40-3B82-B1BE-0BDB-F7D74E8A27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1873" r="122" b="21397"/>
          <a:stretch>
            <a:fillRect/>
          </a:stretch>
        </p:blipFill>
        <p:spPr>
          <a:xfrm>
            <a:off x="315934" y="816486"/>
            <a:ext cx="5403518" cy="33102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842F79-D3D3-88D0-20AF-6A02D5940BD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02457" y="126141"/>
            <a:ext cx="5189110" cy="516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2500" b="1">
                <a:solidFill>
                  <a:srgbClr val="1C3D74"/>
                </a:solidFill>
                <a:latin typeface="Arial"/>
                <a:cs typeface="Arial"/>
              </a:rPr>
              <a:t>Enterprise</a:t>
            </a:r>
            <a:endParaRPr lang="en-GB" sz="2500" b="1">
              <a:solidFill>
                <a:srgbClr val="1C3D74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2EA787E-3EE2-0098-0A54-C5DBF428EE71}"/>
              </a:ext>
            </a:extLst>
          </p:cNvPr>
          <p:cNvSpPr txBox="1"/>
          <p:nvPr/>
        </p:nvSpPr>
        <p:spPr>
          <a:xfrm>
            <a:off x="202457" y="822100"/>
            <a:ext cx="5504916" cy="32932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Calibri" pitchFamily="34"/>
                <a:cs typeface="Calibri"/>
              </a:rPr>
              <a:t>QIncubator (Intrapreneurs): </a:t>
            </a: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Calibri" pitchFamily="34"/>
                <a:cs typeface="Calibri"/>
              </a:rPr>
              <a:t>Develop your innovative  and teamwork skills through a live project within an organisation.</a:t>
            </a:r>
            <a:r>
              <a:rPr lang="en-GB" sz="1600" b="1" i="0" u="sng" strike="noStrike" kern="1200" cap="none" spc="0" baseline="0">
                <a:solidFill>
                  <a:srgbClr val="EC008C"/>
                </a:solidFill>
                <a:uFillTx/>
                <a:latin typeface="Arial"/>
                <a:ea typeface="Calibri" pitchFamily="34"/>
                <a:cs typeface="Calibri"/>
              </a:rPr>
              <a:t> </a:t>
            </a:r>
            <a:endParaRPr lang="en-GB" sz="1600" b="1" i="0" u="none" strike="noStrike" kern="1200" cap="none" spc="0" baseline="0">
              <a:solidFill>
                <a:srgbClr val="21386A"/>
              </a:solidFill>
              <a:uFillTx/>
              <a:latin typeface="Arial"/>
              <a:ea typeface="Calibri" pitchFamily="34"/>
              <a:cs typeface="Calibri"/>
            </a:endParaRP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Calibri" pitchFamily="34"/>
                <a:cs typeface="Calibri"/>
              </a:rPr>
              <a:t>QIncubator (Entrepreneurs): </a:t>
            </a: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Calibri" pitchFamily="34"/>
                <a:cs typeface="Calibri"/>
              </a:rPr>
              <a:t>Test your business idea in our 8-week programme. </a:t>
            </a: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Calibri" pitchFamily="34"/>
                <a:cs typeface="Calibri"/>
              </a:rPr>
              <a:t>Applications are open </a:t>
            </a:r>
            <a:r>
              <a:rPr lang="en-GB" sz="1600" b="1" i="0" u="sng" strike="noStrike" kern="1200" cap="none" spc="0" baseline="0">
                <a:solidFill>
                  <a:srgbClr val="EC008C"/>
                </a:solidFill>
                <a:uFillTx/>
                <a:latin typeface="Arial"/>
                <a:ea typeface="Calibri" pitchFamily="34"/>
                <a:cs typeface="Calibri"/>
              </a:rPr>
              <a:t>Deadline to apply: 29</a:t>
            </a:r>
            <a:r>
              <a:rPr lang="en-GB" sz="1600" b="1" i="0" u="sng" strike="noStrike" kern="1200" cap="none" spc="0" baseline="30000">
                <a:solidFill>
                  <a:srgbClr val="EC008C"/>
                </a:solidFill>
                <a:uFillTx/>
                <a:latin typeface="Arial"/>
                <a:ea typeface="Calibri" pitchFamily="34"/>
                <a:cs typeface="Calibri"/>
              </a:rPr>
              <a:t>th</a:t>
            </a:r>
            <a:r>
              <a:rPr lang="en-GB" sz="1600" b="1" i="0" u="sng" strike="noStrike" kern="1200" cap="none" spc="0" baseline="0">
                <a:solidFill>
                  <a:srgbClr val="EC008C"/>
                </a:solidFill>
                <a:uFillTx/>
                <a:latin typeface="Arial"/>
                <a:ea typeface="Calibri" pitchFamily="34"/>
                <a:cs typeface="Calibri"/>
              </a:rPr>
              <a:t> September</a:t>
            </a:r>
          </a:p>
          <a:p>
            <a:pPr marL="342900" marR="0" lvl="0" indent="-34290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Symbol" pitchFamily="18"/>
              <a:buChar char="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Arial"/>
            </a:endParaRP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Calibri"/>
              </a:rPr>
              <a:t>QHack: </a:t>
            </a: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Calibri"/>
              </a:rPr>
              <a:t>Develop your entrepreneurial skillset in our weekend bootcamp. 1</a:t>
            </a:r>
            <a:r>
              <a:rPr lang="en-GB" sz="1600" b="0" i="0" u="none" strike="noStrike" kern="1200" cap="none" spc="0" baseline="30000">
                <a:solidFill>
                  <a:srgbClr val="21386A"/>
                </a:solidFill>
                <a:uFillTx/>
                <a:latin typeface="Arial"/>
                <a:ea typeface="Arial"/>
                <a:cs typeface="Calibri"/>
              </a:rPr>
              <a:t>st</a:t>
            </a: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Calibri"/>
              </a:rPr>
              <a:t> -3</a:t>
            </a:r>
            <a:r>
              <a:rPr lang="en-GB" sz="1600" b="0" i="0" u="none" strike="noStrike" kern="1200" cap="none" spc="0" baseline="30000">
                <a:solidFill>
                  <a:srgbClr val="21386A"/>
                </a:solidFill>
                <a:uFillTx/>
                <a:latin typeface="Arial"/>
                <a:ea typeface="Arial"/>
                <a:cs typeface="Calibri"/>
              </a:rPr>
              <a:t>rd</a:t>
            </a: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Calibri"/>
              </a:rPr>
              <a:t> November</a:t>
            </a: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Calibri"/>
              </a:rPr>
              <a:t>Applications open early October</a:t>
            </a: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Calibri"/>
            </a:endParaRP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Calibri"/>
              </a:rPr>
              <a:t>Funding: </a:t>
            </a: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Calibri"/>
              </a:rPr>
              <a:t>Win up to £10,000 for your start-up or social enterprise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AAFCA8-871E-23BB-C07F-FDAD091442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3000"/>
          </a:blip>
          <a:srcRect l="16664"/>
          <a:stretch>
            <a:fillRect/>
          </a:stretch>
        </p:blipFill>
        <p:spPr>
          <a:xfrm>
            <a:off x="5764578" y="0"/>
            <a:ext cx="3729316" cy="44733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EC11FBBD-8970-E096-4724-5E74FA99F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842" y="2062164"/>
            <a:ext cx="2160699" cy="2160699"/>
          </a:xfrm>
          <a:prstGeom prst="rect">
            <a:avLst/>
          </a:prstGeom>
          <a:noFill/>
          <a:ln w="41276" cap="flat">
            <a:solidFill>
              <a:srgbClr val="EC008C"/>
            </a:solidFill>
            <a:prstDash val="solid"/>
            <a:miter/>
          </a:ln>
        </p:spPr>
      </p:pic>
      <p:sp>
        <p:nvSpPr>
          <p:cNvPr id="6" name="Arrow: Curved Down 10">
            <a:extLst>
              <a:ext uri="{FF2B5EF4-FFF2-40B4-BE49-F238E27FC236}">
                <a16:creationId xmlns:a16="http://schemas.microsoft.com/office/drawing/2014/main" id="{50C7AADD-871A-168D-2CE5-8AC68E0C127B}"/>
              </a:ext>
            </a:extLst>
          </p:cNvPr>
          <p:cNvSpPr/>
          <p:nvPr/>
        </p:nvSpPr>
        <p:spPr>
          <a:xfrm rot="991137">
            <a:off x="5548826" y="843171"/>
            <a:ext cx="1603958" cy="936601"/>
          </a:xfrm>
          <a:custGeom>
            <a:avLst>
              <a:gd name="f12" fmla="val 25000"/>
              <a:gd name="f13" fmla="val 50000"/>
              <a:gd name="f14" fmla="val 25000"/>
            </a:avLst>
            <a:gdLst>
              <a:gd name="f3" fmla="val 10800000"/>
              <a:gd name="f4" fmla="val 5400000"/>
              <a:gd name="f5" fmla="val 16200000"/>
              <a:gd name="f6" fmla="val 180"/>
              <a:gd name="f7" fmla="val w"/>
              <a:gd name="f8" fmla="val h"/>
              <a:gd name="f9" fmla="val ss"/>
              <a:gd name="f10" fmla="val 0"/>
              <a:gd name="f11" fmla="*/ 5419351 1 1725033"/>
              <a:gd name="f12" fmla="val 25000"/>
              <a:gd name="f13" fmla="val 50000"/>
              <a:gd name="f14" fmla="val 25000"/>
              <a:gd name="f15" fmla="+- 0 0 -360"/>
              <a:gd name="f16" fmla="+- 0 0 -180"/>
              <a:gd name="f17" fmla="+- 0 0 -90"/>
              <a:gd name="f18" fmla="abs f7"/>
              <a:gd name="f19" fmla="abs f8"/>
              <a:gd name="f20" fmla="abs f9"/>
              <a:gd name="f21" fmla="val f10"/>
              <a:gd name="f22" fmla="val f13"/>
              <a:gd name="f23" fmla="val f12"/>
              <a:gd name="f24" fmla="*/ f15 f3 1"/>
              <a:gd name="f25" fmla="*/ f16 f3 1"/>
              <a:gd name="f26" fmla="*/ f17 f3 1"/>
              <a:gd name="f27" fmla="?: f18 f7 1"/>
              <a:gd name="f28" fmla="?: f19 f8 1"/>
              <a:gd name="f29" fmla="?: f20 f9 1"/>
              <a:gd name="f30" fmla="*/ f24 1 f6"/>
              <a:gd name="f31" fmla="*/ f25 1 f6"/>
              <a:gd name="f32" fmla="*/ f26 1 f6"/>
              <a:gd name="f33" fmla="*/ f27 1 21600"/>
              <a:gd name="f34" fmla="*/ f28 1 21600"/>
              <a:gd name="f35" fmla="*/ 21600 f27 1"/>
              <a:gd name="f36" fmla="*/ 21600 f28 1"/>
              <a:gd name="f37" fmla="+- f30 0 f4"/>
              <a:gd name="f38" fmla="+- f31 0 f4"/>
              <a:gd name="f39" fmla="+- f32 0 f4"/>
              <a:gd name="f40" fmla="min f34 f33"/>
              <a:gd name="f41" fmla="*/ f35 1 f29"/>
              <a:gd name="f42" fmla="*/ f36 1 f29"/>
              <a:gd name="f43" fmla="val f41"/>
              <a:gd name="f44" fmla="val f42"/>
              <a:gd name="f45" fmla="*/ f21 f40 1"/>
              <a:gd name="f46" fmla="+- f44 0 f21"/>
              <a:gd name="f47" fmla="+- f43 0 f21"/>
              <a:gd name="f48" fmla="*/ f43 f40 1"/>
              <a:gd name="f49" fmla="*/ f44 f40 1"/>
              <a:gd name="f50" fmla="*/ f47 1 2"/>
              <a:gd name="f51" fmla="min f47 f46"/>
              <a:gd name="f52" fmla="*/ f46 f46 1"/>
              <a:gd name="f53" fmla="*/ f46 f40 1"/>
              <a:gd name="f54" fmla="*/ f51 f23 1"/>
              <a:gd name="f55" fmla="*/ f51 f22 1"/>
              <a:gd name="f56" fmla="*/ f51 f14 1"/>
              <a:gd name="f57" fmla="*/ f54 1 100000"/>
              <a:gd name="f58" fmla="*/ f55 1 100000"/>
              <a:gd name="f59" fmla="*/ f56 1 100000"/>
              <a:gd name="f60" fmla="+- f57 f58 0"/>
              <a:gd name="f61" fmla="*/ f57 f57 1"/>
              <a:gd name="f62" fmla="*/ f59 f59 1"/>
              <a:gd name="f63" fmla="+- f58 0 f57"/>
              <a:gd name="f64" fmla="*/ f58 1 2"/>
              <a:gd name="f65" fmla="+- f44 0 f59"/>
              <a:gd name="f66" fmla="+- 0 0 f59"/>
              <a:gd name="f67" fmla="*/ f57 1 2"/>
              <a:gd name="f68" fmla="*/ f60 1 4"/>
              <a:gd name="f69" fmla="+- f52 0 f62"/>
              <a:gd name="f70" fmla="*/ f63 1 2"/>
              <a:gd name="f71" fmla="+- f43 0 f64"/>
              <a:gd name="f72" fmla="+- 0 0 f66"/>
              <a:gd name="f73" fmla="+- 0 0 f67"/>
              <a:gd name="f74" fmla="*/ f65 f40 1"/>
              <a:gd name="f75" fmla="*/ f67 f40 1"/>
              <a:gd name="f76" fmla="+- f50 0 f68"/>
              <a:gd name="f77" fmla="sqrt f69"/>
              <a:gd name="f78" fmla="+- 0 0 f73"/>
              <a:gd name="f79" fmla="*/ f71 f40 1"/>
              <a:gd name="f80" fmla="*/ f76 2 1"/>
              <a:gd name="f81" fmla="+- f76 f57 0"/>
              <a:gd name="f82" fmla="*/ f77 f76 1"/>
              <a:gd name="f83" fmla="*/ f76 f40 1"/>
              <a:gd name="f84" fmla="*/ f80 f80 1"/>
              <a:gd name="f85" fmla="*/ f82 1 f46"/>
              <a:gd name="f86" fmla="+- f76 f81 0"/>
              <a:gd name="f87" fmla="*/ f81 f40 1"/>
              <a:gd name="f88" fmla="+- f84 0 f61"/>
              <a:gd name="f89" fmla="+- f76 f85 0"/>
              <a:gd name="f90" fmla="+- f81 f85 0"/>
              <a:gd name="f91" fmla="+- 0 0 f85"/>
              <a:gd name="f92" fmla="*/ f86 1 2"/>
              <a:gd name="f93" fmla="sqrt f88"/>
              <a:gd name="f94" fmla="+- f89 0 f70"/>
              <a:gd name="f95" fmla="+- f90 f70 0"/>
              <a:gd name="f96" fmla="+- 0 0 f91"/>
              <a:gd name="f97" fmla="*/ f89 f40 1"/>
              <a:gd name="f98" fmla="*/ f92 f40 1"/>
              <a:gd name="f99" fmla="*/ f93 f46 1"/>
              <a:gd name="f100" fmla="at2 f72 f96"/>
              <a:gd name="f101" fmla="*/ f94 f40 1"/>
              <a:gd name="f102" fmla="*/ f95 f40 1"/>
              <a:gd name="f103" fmla="*/ f99 1 f80"/>
              <a:gd name="f104" fmla="+- f100 f4 0"/>
              <a:gd name="f105" fmla="*/ f104 f11 1"/>
              <a:gd name="f106" fmla="+- f44 0 f103"/>
              <a:gd name="f107" fmla="+- 0 0 f103"/>
              <a:gd name="f108" fmla="*/ f105 1 f3"/>
              <a:gd name="f109" fmla="+- 0 0 f107"/>
              <a:gd name="f110" fmla="*/ f106 f40 1"/>
              <a:gd name="f111" fmla="+- 0 0 f108"/>
              <a:gd name="f112" fmla="at2 f109 f78"/>
              <a:gd name="f113" fmla="val f111"/>
              <a:gd name="f114" fmla="+- f112 f4 0"/>
              <a:gd name="f115" fmla="+- 0 0 f113"/>
              <a:gd name="f116" fmla="*/ f114 f11 1"/>
              <a:gd name="f117" fmla="*/ f115 f3 1"/>
              <a:gd name="f118" fmla="*/ f116 1 f3"/>
              <a:gd name="f119" fmla="*/ f117 1 f11"/>
              <a:gd name="f120" fmla="+- 0 0 f118"/>
              <a:gd name="f121" fmla="+- f119 0 f4"/>
              <a:gd name="f122" fmla="val f120"/>
              <a:gd name="f123" fmla="+- 0 0 f121"/>
              <a:gd name="f124" fmla="+- 0 0 f122"/>
              <a:gd name="f125" fmla="+- f5 f121 0"/>
              <a:gd name="f126" fmla="*/ f124 f3 1"/>
              <a:gd name="f127" fmla="*/ f126 1 f11"/>
              <a:gd name="f128" fmla="+- f127 0 f4"/>
              <a:gd name="f129" fmla="+- f5 0 f128"/>
              <a:gd name="f130" fmla="+- f128 0 f4"/>
              <a:gd name="f131" fmla="+- f4 f128 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98" y="f45"/>
              </a:cxn>
              <a:cxn ang="f38">
                <a:pos x="f75" y="f49"/>
              </a:cxn>
              <a:cxn ang="f38">
                <a:pos x="f101" y="f74"/>
              </a:cxn>
              <a:cxn ang="f38">
                <a:pos x="f79" y="f49"/>
              </a:cxn>
              <a:cxn ang="f39">
                <a:pos x="f102" y="f74"/>
              </a:cxn>
            </a:cxnLst>
            <a:rect l="f45" t="f45" r="f48" b="f49"/>
            <a:pathLst>
              <a:path stroke="0">
                <a:moveTo>
                  <a:pt x="f79" y="f49"/>
                </a:moveTo>
                <a:lnTo>
                  <a:pt x="f101" y="f74"/>
                </a:lnTo>
                <a:lnTo>
                  <a:pt x="f97" y="f74"/>
                </a:lnTo>
                <a:arcTo wR="f83" hR="f53" stAng="f125" swAng="f123"/>
                <a:lnTo>
                  <a:pt x="f87" y="f45"/>
                </a:lnTo>
                <a:arcTo wR="f83" hR="f53" stAng="f5" swAng="f121"/>
                <a:lnTo>
                  <a:pt x="f102" y="f74"/>
                </a:lnTo>
                <a:close/>
              </a:path>
              <a:path stroke="0">
                <a:moveTo>
                  <a:pt x="f98" y="f110"/>
                </a:moveTo>
                <a:arcTo wR="f83" hR="f53" stAng="f129" swAng="f130"/>
                <a:lnTo>
                  <a:pt x="f45" y="f49"/>
                </a:lnTo>
                <a:arcTo wR="f83" hR="f53" stAng="f3" swAng="f131"/>
                <a:close/>
              </a:path>
              <a:path fill="none">
                <a:moveTo>
                  <a:pt x="f98" y="f110"/>
                </a:moveTo>
                <a:arcTo wR="f83" hR="f53" stAng="f129" swAng="f130"/>
                <a:lnTo>
                  <a:pt x="f45" y="f49"/>
                </a:lnTo>
                <a:arcTo wR="f83" hR="f53" stAng="f3" swAng="f4"/>
                <a:lnTo>
                  <a:pt x="f87" y="f45"/>
                </a:lnTo>
                <a:arcTo wR="f83" hR="f53" stAng="f5" swAng="f121"/>
                <a:lnTo>
                  <a:pt x="f102" y="f74"/>
                </a:lnTo>
                <a:lnTo>
                  <a:pt x="f79" y="f49"/>
                </a:lnTo>
                <a:lnTo>
                  <a:pt x="f101" y="f74"/>
                </a:lnTo>
                <a:lnTo>
                  <a:pt x="f97" y="f74"/>
                </a:lnTo>
                <a:arcTo wR="f83" hR="f53" stAng="f125" swAng="f123"/>
              </a:path>
            </a:pathLst>
          </a:custGeom>
          <a:solidFill>
            <a:srgbClr val="EC008C"/>
          </a:solidFill>
          <a:ln w="12701" cap="flat">
            <a:solidFill>
              <a:srgbClr val="030F3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21386A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40C6B3-B630-2565-B929-1AA285B9B5B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32266" y="164445"/>
            <a:ext cx="5189110" cy="516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3000" b="1">
                <a:solidFill>
                  <a:srgbClr val="1C3D74"/>
                </a:solidFill>
                <a:latin typeface="Arial"/>
                <a:cs typeface="Arial"/>
              </a:rPr>
              <a:t>Careers and Enterprise  Appointments</a:t>
            </a:r>
            <a:endParaRPr lang="en-GB" sz="3000" b="1">
              <a:solidFill>
                <a:srgbClr val="1C3D74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3" name="Picture 2" descr="Careers consultant talking to a student">
            <a:extLst>
              <a:ext uri="{FF2B5EF4-FFF2-40B4-BE49-F238E27FC236}">
                <a16:creationId xmlns:a16="http://schemas.microsoft.com/office/drawing/2014/main" id="{629D8D72-F0B5-E4A7-5E4F-E1B8A8F9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71751" y="0"/>
            <a:ext cx="4472248" cy="44722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F22DE07-506C-DA45-A07C-2324FEB4A8C1}"/>
              </a:ext>
            </a:extLst>
          </p:cNvPr>
          <p:cNvSpPr txBox="1"/>
          <p:nvPr/>
        </p:nvSpPr>
        <p:spPr>
          <a:xfrm>
            <a:off x="232266" y="1663458"/>
            <a:ext cx="3872429" cy="23083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</a:rPr>
              <a:t>Careers guidance appointments</a:t>
            </a:r>
            <a:endParaRPr lang="en-US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Calibri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Calibri"/>
              </a:rPr>
              <a:t>CV and Application support</a:t>
            </a: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Calibri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Calibri"/>
              </a:rPr>
              <a:t>Practice Interviews</a:t>
            </a: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Calibri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Calibri"/>
              </a:rPr>
              <a:t>Enterprise appointments</a:t>
            </a: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Calibri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Calibri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6A507157-630C-32E3-F9F4-C2D682D132FD}"/>
              </a:ext>
            </a:extLst>
          </p:cNvPr>
          <p:cNvSpPr txBox="1"/>
          <p:nvPr/>
        </p:nvSpPr>
        <p:spPr>
          <a:xfrm>
            <a:off x="232266" y="1180965"/>
            <a:ext cx="4567866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Arial"/>
              </a:rPr>
              <a:t>We offer one-to-one support: 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91FE532-4CC6-A465-FA3E-2699214F596A}"/>
              </a:ext>
            </a:extLst>
          </p:cNvPr>
          <p:cNvSpPr txBox="1"/>
          <p:nvPr/>
        </p:nvSpPr>
        <p:spPr>
          <a:xfrm>
            <a:off x="232266" y="3649288"/>
            <a:ext cx="4090348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Calibri"/>
              </a:rPr>
              <a:t>Book an appointment via QM Careers Hub, or contact us on </a:t>
            </a: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careers@qmul.ac.uk</a:t>
            </a: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Calibri"/>
              </a:rPr>
              <a:t> or 020 7882 8533</a:t>
            </a:r>
            <a:endParaRPr lang="en-US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lleagues looking at paperwork">
            <a:extLst>
              <a:ext uri="{FF2B5EF4-FFF2-40B4-BE49-F238E27FC236}">
                <a16:creationId xmlns:a16="http://schemas.microsoft.com/office/drawing/2014/main" id="{06AAFE08-632D-25CC-0561-3BDD5CF9557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27738" b="27738"/>
          <a:stretch>
            <a:fillRect/>
          </a:stretch>
        </p:blipFill>
        <p:spPr>
          <a:xfrm>
            <a:off x="5004008" y="951707"/>
            <a:ext cx="3946047" cy="2758863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F375CD1-8B5E-238C-D1F9-430DD4797C9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49752" y="248040"/>
            <a:ext cx="8672096" cy="10363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en-US" sz="2500" b="1">
                <a:solidFill>
                  <a:srgbClr val="1C3D74"/>
                </a:solidFill>
                <a:latin typeface="Arial"/>
                <a:cs typeface="Arial"/>
              </a:rPr>
              <a:t> Support for Students with a Disability</a:t>
            </a:r>
            <a:endParaRPr lang="en-US" sz="2500" b="1">
              <a:solidFill>
                <a:srgbClr val="1C3D74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D296E37-DD27-C119-EB0C-355CA90505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6592" y="821414"/>
            <a:ext cx="4832668" cy="29527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endParaRPr lang="en-GB" sz="1800" b="1">
              <a:solidFill>
                <a:srgbClr val="0D3273"/>
              </a:solidFill>
              <a:latin typeface="Arial"/>
              <a:cs typeface="Arial"/>
            </a:endParaRPr>
          </a:p>
          <a:p>
            <a:pPr marL="285750" lvl="0" indent="-285750">
              <a:buSzPct val="100000"/>
              <a:buFont typeface="Arial" pitchFamily="34"/>
            </a:pPr>
            <a:r>
              <a:rPr lang="en-GB" sz="1800">
                <a:solidFill>
                  <a:srgbClr val="21386A"/>
                </a:solidFill>
                <a:latin typeface="Arial"/>
                <a:cs typeface="Arial"/>
              </a:rPr>
              <a:t>Extended 40-minute career guidance and application appointments (email </a:t>
            </a:r>
            <a:r>
              <a:rPr lang="en-GB" sz="1800">
                <a:solidFill>
                  <a:srgbClr val="21386A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careers@qmul.ac.uk</a:t>
            </a:r>
            <a:r>
              <a:rPr lang="en-GB" sz="1800">
                <a:solidFill>
                  <a:srgbClr val="21386A"/>
                </a:solidFill>
                <a:latin typeface="Arial"/>
                <a:cs typeface="Arial"/>
              </a:rPr>
              <a:t> to request)</a:t>
            </a:r>
          </a:p>
          <a:p>
            <a:pPr marL="285750" lvl="0" indent="-285750">
              <a:buSzPct val="100000"/>
              <a:buFont typeface="Arial" pitchFamily="34"/>
            </a:pPr>
            <a:r>
              <a:rPr lang="en-GB" sz="1800">
                <a:solidFill>
                  <a:srgbClr val="21386A"/>
                </a:solidFill>
                <a:latin typeface="Arial"/>
                <a:cs typeface="Arial"/>
              </a:rPr>
              <a:t>Resources for talking to employers about your disability</a:t>
            </a:r>
          </a:p>
          <a:p>
            <a:pPr marL="285750" lvl="0" indent="-285750">
              <a:buSzPct val="100000"/>
              <a:buFont typeface="Arial" pitchFamily="34"/>
            </a:pPr>
            <a:r>
              <a:rPr lang="en-GB" sz="1800">
                <a:solidFill>
                  <a:srgbClr val="21386A"/>
                </a:solidFill>
                <a:latin typeface="Arial"/>
                <a:cs typeface="Arial"/>
              </a:rPr>
              <a:t>Specialist disability themed workshops.</a:t>
            </a:r>
          </a:p>
          <a:p>
            <a:pPr marL="0" lvl="0" indent="0">
              <a:buNone/>
            </a:pPr>
            <a:endParaRPr lang="en-GB" sz="1800">
              <a:solidFill>
                <a:srgbClr val="21386A"/>
              </a:solidFill>
              <a:latin typeface="Arial"/>
              <a:cs typeface="Arial"/>
            </a:endParaRPr>
          </a:p>
          <a:p>
            <a:pPr marL="0" lvl="0" indent="0">
              <a:buNone/>
            </a:pPr>
            <a:endParaRPr lang="en-GB" sz="1400">
              <a:solidFill>
                <a:srgbClr val="21386A"/>
              </a:solidFill>
              <a:latin typeface="Arial"/>
              <a:cs typeface="Arial"/>
            </a:endParaRPr>
          </a:p>
        </p:txBody>
      </p:sp>
      <p:sp>
        <p:nvSpPr>
          <p:cNvPr id="5" name="Arrow: Right 7">
            <a:extLst>
              <a:ext uri="{FF2B5EF4-FFF2-40B4-BE49-F238E27FC236}">
                <a16:creationId xmlns:a16="http://schemas.microsoft.com/office/drawing/2014/main" id="{F38608CE-1A39-C8B7-A385-9F1D3C9EA7DB}"/>
              </a:ext>
            </a:extLst>
          </p:cNvPr>
          <p:cNvSpPr/>
          <p:nvPr/>
        </p:nvSpPr>
        <p:spPr>
          <a:xfrm>
            <a:off x="2653012" y="3675531"/>
            <a:ext cx="801663" cy="485235"/>
          </a:xfrm>
          <a:custGeom>
            <a:avLst>
              <a:gd name="f0" fmla="val 1506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EC008C"/>
          </a:solidFill>
          <a:ln w="12701" cap="flat">
            <a:solidFill>
              <a:srgbClr val="0A215D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FFFFFF"/>
              </a:solidFill>
              <a:uFillTx/>
              <a:latin typeface="Arial"/>
              <a:cs typeface="Arial"/>
            </a:endParaRPr>
          </a:p>
        </p:txBody>
      </p:sp>
      <p:pic>
        <p:nvPicPr>
          <p:cNvPr id="6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3C8746B-4A19-B858-4157-617F59855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450" y="3447251"/>
            <a:ext cx="971550" cy="9432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91528B04-242F-584E-551A-1FD07E734992}"/>
              </a:ext>
            </a:extLst>
          </p:cNvPr>
          <p:cNvSpPr txBox="1"/>
          <p:nvPr/>
        </p:nvSpPr>
        <p:spPr>
          <a:xfrm>
            <a:off x="310237" y="3675558"/>
            <a:ext cx="220436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Arial"/>
              </a:rPr>
              <a:t>Scan here to find out more</a:t>
            </a:r>
            <a:endParaRPr lang="en-US" sz="135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4BA136-A697-C12D-9F7E-AC21CD8E5E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949391" y="355290"/>
            <a:ext cx="8672096" cy="10363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en-GB" sz="2500" b="1">
                <a:solidFill>
                  <a:srgbClr val="1C3D74"/>
                </a:solidFill>
                <a:latin typeface="Arial" pitchFamily="34"/>
                <a:cs typeface="Arial" pitchFamily="34"/>
              </a:rPr>
              <a:t>Organisations We Work With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1E097-8C09-8C1C-AE5E-1BF1411C68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71903" y="1222497"/>
            <a:ext cx="8672096" cy="29527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endParaRPr lang="en-GB" sz="1400">
              <a:solidFill>
                <a:srgbClr val="1C3D74"/>
              </a:solidFill>
              <a:latin typeface="Arial"/>
            </a:endParaRPr>
          </a:p>
          <a:p>
            <a:pPr marL="0" lvl="0" indent="0">
              <a:buNone/>
            </a:pPr>
            <a:endParaRPr lang="en-GB" sz="1400">
              <a:solidFill>
                <a:srgbClr val="1C3D74"/>
              </a:solidFill>
              <a:latin typeface="Arial"/>
            </a:endParaRPr>
          </a:p>
          <a:p>
            <a:pPr marL="0" lvl="0" indent="0">
              <a:buNone/>
            </a:pPr>
            <a:endParaRPr lang="en-GB" sz="1400">
              <a:solidFill>
                <a:srgbClr val="1C3D74"/>
              </a:solidFill>
              <a:latin typeface="Arial"/>
            </a:endParaRPr>
          </a:p>
          <a:p>
            <a:pPr marL="0" lvl="0" indent="0">
              <a:buNone/>
            </a:pPr>
            <a:endParaRPr lang="en-GB" sz="1400">
              <a:solidFill>
                <a:srgbClr val="1C3D74"/>
              </a:solidFill>
              <a:latin typeface="Arial"/>
            </a:endParaRPr>
          </a:p>
          <a:p>
            <a:pPr marL="0" lvl="0" indent="0">
              <a:buNone/>
            </a:pPr>
            <a:endParaRPr lang="en-GB" sz="1400">
              <a:solidFill>
                <a:srgbClr val="1C3D74"/>
              </a:solidFill>
              <a:latin typeface="Arial"/>
            </a:endParaRPr>
          </a:p>
          <a:p>
            <a:pPr marL="0" lvl="0" indent="0">
              <a:buNone/>
            </a:pPr>
            <a:endParaRPr lang="en-GB" sz="1400">
              <a:solidFill>
                <a:srgbClr val="1C3D74"/>
              </a:solidFill>
              <a:latin typeface="Arial"/>
            </a:endParaRPr>
          </a:p>
          <a:p>
            <a:pPr marL="0" lvl="0" indent="0">
              <a:buNone/>
            </a:pPr>
            <a:endParaRPr lang="en-GB" sz="1400">
              <a:solidFill>
                <a:srgbClr val="1C3D74"/>
              </a:solidFill>
              <a:latin typeface="Arial"/>
            </a:endParaRPr>
          </a:p>
          <a:p>
            <a:pPr marL="0" lvl="0" indent="0">
              <a:buNone/>
            </a:pPr>
            <a:endParaRPr lang="en-GB" sz="1400">
              <a:solidFill>
                <a:srgbClr val="1C3D74"/>
              </a:solidFill>
              <a:latin typeface="Arial"/>
            </a:endParaRPr>
          </a:p>
          <a:p>
            <a:pPr marL="0" lvl="0" indent="0">
              <a:buNone/>
            </a:pPr>
            <a:endParaRPr lang="en-GB" sz="1400">
              <a:solidFill>
                <a:srgbClr val="1C3D74"/>
              </a:solidFill>
              <a:latin typeface="Arial"/>
            </a:endParaRPr>
          </a:p>
        </p:txBody>
      </p:sp>
      <p:pic>
        <p:nvPicPr>
          <p:cNvPr id="4" name="Picture 2" descr="About Us - Career Accelerator">
            <a:extLst>
              <a:ext uri="{FF2B5EF4-FFF2-40B4-BE49-F238E27FC236}">
                <a16:creationId xmlns:a16="http://schemas.microsoft.com/office/drawing/2014/main" id="{D687E9A6-6BEC-B1B0-81A1-7ED6D67E8F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2507" y="1218355"/>
            <a:ext cx="3544955" cy="14805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3" descr="File:Auticon-logo-2023.png - Wikimedia ...">
            <a:extLst>
              <a:ext uri="{FF2B5EF4-FFF2-40B4-BE49-F238E27FC236}">
                <a16:creationId xmlns:a16="http://schemas.microsoft.com/office/drawing/2014/main" id="{89671036-A173-BD29-A57C-948CCBB0F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789" y="1503502"/>
            <a:ext cx="4257675" cy="10763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32503A-C4B6-0A54-1F90-E8BEC0545A78}"/>
              </a:ext>
            </a:extLst>
          </p:cNvPr>
          <p:cNvSpPr txBox="1"/>
          <p:nvPr/>
        </p:nvSpPr>
        <p:spPr>
          <a:xfrm>
            <a:off x="1083079" y="3115927"/>
            <a:ext cx="6684885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Arial"/>
              </a:rPr>
              <a:t>Mentoring for neurodivergent students and graduates</a:t>
            </a: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Arial"/>
              </a:rPr>
              <a:t>Supporting ‘Autistic talent’ into work</a:t>
            </a: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Arial"/>
              </a:rPr>
              <a:t>Look out for events on QM Careers Hub!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0FC090-B789-4829-64EE-F52F4DDF75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679954" y="3969675"/>
            <a:ext cx="4186242" cy="2943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lvl="0" indent="0" algn="ctr">
              <a:buNone/>
            </a:pPr>
            <a:r>
              <a:rPr lang="en-GB" sz="1400" b="1">
                <a:solidFill>
                  <a:srgbClr val="21386A"/>
                </a:solidFill>
                <a:latin typeface="Arial" pitchFamily="34"/>
                <a:cs typeface="Arial" pitchFamily="34"/>
              </a:rPr>
              <a:t>QR code to access QM Careers Hub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7D93522-024B-CCCF-6016-1E9CA8590C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6592" y="262396"/>
            <a:ext cx="8672096" cy="10363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en-GB" sz="2500" b="1">
                <a:solidFill>
                  <a:srgbClr val="1C3D74"/>
                </a:solidFill>
                <a:latin typeface="Arial" pitchFamily="34"/>
                <a:cs typeface="Arial" pitchFamily="34"/>
              </a:rPr>
              <a:t>QM Careers Hub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A5137A4-DFA2-4242-E24A-ED115D25052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6592" y="1311277"/>
            <a:ext cx="4385407" cy="29527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lvl="0" indent="0" algn="ctr">
              <a:buNone/>
            </a:pPr>
            <a:r>
              <a:rPr lang="en-GB" sz="1800">
                <a:solidFill>
                  <a:srgbClr val="1C3D74"/>
                </a:solidFill>
                <a:latin typeface="Arial"/>
              </a:rPr>
              <a:t>To receive vacancies and events, complete your ‘Profile’ and…</a:t>
            </a:r>
          </a:p>
          <a:p>
            <a:pPr marL="0" lvl="0" indent="0" algn="ctr">
              <a:buNone/>
            </a:pPr>
            <a:endParaRPr lang="en-GB" sz="1800">
              <a:solidFill>
                <a:srgbClr val="1C3D74"/>
              </a:solidFill>
              <a:latin typeface="Arial"/>
            </a:endParaRPr>
          </a:p>
          <a:p>
            <a:pPr marL="0" lvl="0" indent="0" algn="ctr">
              <a:buNone/>
            </a:pPr>
            <a:r>
              <a:rPr lang="en-GB" sz="1800" b="1">
                <a:solidFill>
                  <a:srgbClr val="1C3D74"/>
                </a:solidFill>
                <a:latin typeface="Arial"/>
              </a:rPr>
              <a:t>Unlock your QM Careers Hub!</a:t>
            </a:r>
          </a:p>
        </p:txBody>
      </p:sp>
      <p:pic>
        <p:nvPicPr>
          <p:cNvPr id="5" name="Picture 7" descr="Qr code&#10;&#10;Description automatically generated">
            <a:extLst>
              <a:ext uri="{FF2B5EF4-FFF2-40B4-BE49-F238E27FC236}">
                <a16:creationId xmlns:a16="http://schemas.microsoft.com/office/drawing/2014/main" id="{6E71961F-E3F7-74EC-23D0-EC8E64A6B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81" y="326715"/>
            <a:ext cx="3485180" cy="340908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1FD6BDF-E6CC-6FC1-1FB8-1C022EDF649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87341" y="4220596"/>
            <a:ext cx="8578845" cy="879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lvl="0" indent="0" algn="ctr">
              <a:buNone/>
            </a:pPr>
            <a:r>
              <a:rPr lang="en-GB" sz="1800" b="1">
                <a:solidFill>
                  <a:srgbClr val="21386A"/>
                </a:solidFill>
                <a:latin typeface="Arial" pitchFamily="34"/>
                <a:cs typeface="Arial" pitchFamily="34"/>
              </a:rPr>
              <a:t>QM Careers Hub video</a:t>
            </a:r>
          </a:p>
        </p:txBody>
      </p:sp>
      <p:pic>
        <p:nvPicPr>
          <p:cNvPr id="3" name="Welcome week video explaining QMCareers Hub">
            <a:extLst>
              <a:ext uri="{FF2B5EF4-FFF2-40B4-BE49-F238E27FC236}">
                <a16:creationId xmlns:a16="http://schemas.microsoft.com/office/drawing/2014/main" id="{371E9C28-A210-E7D2-26D6-5CB5D2ABEE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534" y="55696"/>
            <a:ext cx="7328449" cy="412225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C5FFC1-DFEE-2164-56F7-70A3F135673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82138" y="164665"/>
            <a:ext cx="8255029" cy="12318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3000" b="1">
                <a:solidFill>
                  <a:srgbClr val="1C3D74"/>
                </a:solidFill>
                <a:latin typeface="Arial"/>
                <a:cs typeface="Arial"/>
              </a:rPr>
              <a:t>Additional Support</a:t>
            </a:r>
            <a:endParaRPr lang="en-GB" sz="3000" b="1">
              <a:solidFill>
                <a:srgbClr val="1C3D74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1CDE86E-0505-B740-DE2F-1179C4BF1A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49" t="14379" r="11256" b="6046"/>
          <a:stretch>
            <a:fillRect/>
          </a:stretch>
        </p:blipFill>
        <p:spPr>
          <a:xfrm>
            <a:off x="1496287" y="864519"/>
            <a:ext cx="6159727" cy="338328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664A3CF-69E7-8935-DDA5-CFD8AA1CC83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69720" y="1550868"/>
            <a:ext cx="8672096" cy="10363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lvl="0" indent="0" algn="ctr">
              <a:buNone/>
            </a:pPr>
            <a:r>
              <a:rPr lang="en-GB" sz="5400" b="1">
                <a:solidFill>
                  <a:srgbClr val="1C3D74"/>
                </a:solidFill>
                <a:latin typeface="Arial" pitchFamily="34"/>
                <a:cs typeface="Arial" pitchFamily="34"/>
              </a:rPr>
              <a:t>Any 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45D6A1-AEC1-D2E9-13A6-887C4E23363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93851" y="321237"/>
            <a:ext cx="6504072" cy="7772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en-US" sz="2500" b="1">
                <a:solidFill>
                  <a:srgbClr val="1C3D74"/>
                </a:solidFill>
                <a:latin typeface="Arial"/>
                <a:cs typeface="Arial"/>
              </a:rPr>
              <a:t>We are Careers &amp; Enterprise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936FC26-3620-57BE-2FFC-6FB571DAC9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98469" y="1127619"/>
            <a:ext cx="5544436" cy="30285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85750" lvl="0" indent="-285750">
              <a:buSzPct val="100000"/>
              <a:buFont typeface="Arial" pitchFamily="34"/>
            </a:pPr>
            <a:r>
              <a:rPr lang="en-US" sz="1800" b="1">
                <a:solidFill>
                  <a:srgbClr val="1C3D74"/>
                </a:solidFill>
                <a:latin typeface="Arial"/>
              </a:rPr>
              <a:t>Visit us in person or phone us</a:t>
            </a:r>
            <a:endParaRPr lang="en-US" sz="1800" b="1">
              <a:solidFill>
                <a:srgbClr val="1C3D74"/>
              </a:solidFill>
              <a:latin typeface="Arial"/>
              <a:cs typeface="Arial"/>
            </a:endParaRPr>
          </a:p>
          <a:p>
            <a:pPr marL="285750" lvl="0" indent="-285750">
              <a:buSzPct val="100000"/>
              <a:buFont typeface="Arial" pitchFamily="34"/>
            </a:pPr>
            <a:r>
              <a:rPr lang="en-GB" sz="1800" b="1">
                <a:solidFill>
                  <a:srgbClr val="1C3D74"/>
                </a:solidFill>
                <a:latin typeface="Arial"/>
              </a:rPr>
              <a:t>iQ East Court 0.08, Mile End Road</a:t>
            </a:r>
            <a:endParaRPr lang="en-US" sz="1800" b="1">
              <a:solidFill>
                <a:srgbClr val="1C3D74"/>
              </a:solidFill>
              <a:latin typeface="Arial" pitchFamily="34"/>
              <a:cs typeface="Arial" pitchFamily="34"/>
            </a:endParaRPr>
          </a:p>
          <a:p>
            <a:pPr marL="285750" lvl="0" indent="-285750">
              <a:buSzPct val="100000"/>
              <a:buFont typeface="Arial" pitchFamily="34"/>
            </a:pPr>
            <a:endParaRPr lang="en-GB" sz="700">
              <a:solidFill>
                <a:srgbClr val="1C3D74"/>
              </a:solidFill>
              <a:latin typeface="Arial"/>
            </a:endParaRPr>
          </a:p>
          <a:p>
            <a:pPr marL="285750" lvl="0" indent="-285750">
              <a:buSzPct val="100000"/>
              <a:buFont typeface="Arial" pitchFamily="34"/>
            </a:pPr>
            <a:r>
              <a:rPr lang="en-GB" sz="1400">
                <a:solidFill>
                  <a:srgbClr val="1C3D74"/>
                </a:solidFill>
                <a:latin typeface="Arial"/>
              </a:rPr>
              <a:t>	</a:t>
            </a:r>
            <a:r>
              <a:rPr lang="en-GB" sz="1700">
                <a:solidFill>
                  <a:srgbClr val="1C3D74"/>
                </a:solidFill>
                <a:latin typeface="Arial"/>
              </a:rPr>
              <a:t>020 7882 8533</a:t>
            </a:r>
            <a:endParaRPr lang="en-GB" sz="1700">
              <a:solidFill>
                <a:srgbClr val="1C3D74"/>
              </a:solidFill>
              <a:latin typeface="Arial"/>
              <a:cs typeface="Arial"/>
            </a:endParaRPr>
          </a:p>
          <a:p>
            <a:pPr marL="285750" lvl="0" indent="-285750">
              <a:buSzPct val="100000"/>
              <a:buFont typeface="Arial" pitchFamily="34"/>
            </a:pPr>
            <a:r>
              <a:rPr lang="en-GB" sz="1700">
                <a:solidFill>
                  <a:srgbClr val="1C3D74"/>
                </a:solidFill>
                <a:latin typeface="Arial"/>
              </a:rPr>
              <a:t>	</a:t>
            </a:r>
            <a:r>
              <a:rPr lang="en-GB" sz="1700">
                <a:solidFill>
                  <a:srgbClr val="1C3D74"/>
                </a:solidFill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careers@qmul.ac.uk</a:t>
            </a:r>
            <a:endParaRPr lang="en-GB" sz="1700">
              <a:solidFill>
                <a:srgbClr val="1C3D74"/>
              </a:solidFill>
              <a:latin typeface="Arial"/>
            </a:endParaRPr>
          </a:p>
          <a:p>
            <a:pPr marL="285750" lvl="0" indent="-285750">
              <a:buSzPct val="100000"/>
              <a:buFont typeface="Arial" pitchFamily="34"/>
            </a:pPr>
            <a:r>
              <a:rPr lang="en-GB" sz="1700">
                <a:solidFill>
                  <a:srgbClr val="1C3D74"/>
                </a:solidFill>
                <a:latin typeface="Arial"/>
              </a:rPr>
              <a:t>	@qmcareers</a:t>
            </a:r>
            <a:endParaRPr lang="en-GB" sz="1700">
              <a:solidFill>
                <a:srgbClr val="1C3D74"/>
              </a:solidFill>
              <a:latin typeface="Arial"/>
              <a:cs typeface="Arial"/>
            </a:endParaRPr>
          </a:p>
          <a:p>
            <a:pPr marL="285750" lvl="0" indent="-285750">
              <a:buSzPct val="100000"/>
              <a:buFont typeface="Arial" pitchFamily="34"/>
            </a:pPr>
            <a:r>
              <a:rPr lang="en-GB" sz="1700">
                <a:solidFill>
                  <a:srgbClr val="1C3D74"/>
                </a:solidFill>
                <a:latin typeface="Arial"/>
              </a:rPr>
              <a:t>          @qmcareers</a:t>
            </a:r>
            <a:endParaRPr lang="en-GB" sz="1700">
              <a:solidFill>
                <a:srgbClr val="1C3D74"/>
              </a:solidFill>
              <a:latin typeface="Arial"/>
              <a:cs typeface="Arial"/>
            </a:endParaRPr>
          </a:p>
          <a:p>
            <a:pPr marL="285750" lvl="0" indent="-285750">
              <a:buSzPct val="100000"/>
              <a:buFont typeface="Arial" pitchFamily="34"/>
            </a:pPr>
            <a:r>
              <a:rPr lang="en-GB" sz="1700">
                <a:solidFill>
                  <a:srgbClr val="1C3D74"/>
                </a:solidFill>
                <a:latin typeface="Arial"/>
              </a:rPr>
              <a:t>	</a:t>
            </a:r>
            <a:r>
              <a:rPr lang="en-GB" sz="1700" b="1">
                <a:solidFill>
                  <a:srgbClr val="1C3D74"/>
                </a:solidFill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www.qmul.ac.uk/careers</a:t>
            </a:r>
            <a:endParaRPr lang="en-GB" sz="1700" b="1">
              <a:solidFill>
                <a:srgbClr val="1C3D74"/>
              </a:solidFill>
              <a:latin typeface="Arial"/>
            </a:endParaRPr>
          </a:p>
          <a:p>
            <a:pPr marL="285750" lvl="0" indent="-285750">
              <a:buSzPct val="100000"/>
              <a:buFont typeface="Arial" pitchFamily="34"/>
            </a:pPr>
            <a:endParaRPr lang="en-GB" sz="1700">
              <a:solidFill>
                <a:srgbClr val="1C3D74"/>
              </a:solidFill>
              <a:latin typeface="Arial"/>
            </a:endParaRPr>
          </a:p>
          <a:p>
            <a:pPr marL="285750" lvl="0" indent="-285750">
              <a:buSzPct val="100000"/>
              <a:buFont typeface="Arial" pitchFamily="34"/>
            </a:pPr>
            <a:endParaRPr lang="en-GB" sz="1200">
              <a:solidFill>
                <a:srgbClr val="1C3D74"/>
              </a:solidFill>
              <a:latin typeface="Arial"/>
              <a:cs typeface="Arial"/>
            </a:endParaRPr>
          </a:p>
          <a:p>
            <a:pPr marL="285750" lvl="0" indent="-285750">
              <a:buSzPct val="100000"/>
              <a:buFont typeface="Arial" pitchFamily="34"/>
            </a:pPr>
            <a:endParaRPr lang="en-GB" sz="1400">
              <a:solidFill>
                <a:srgbClr val="1C3D74"/>
              </a:solidFill>
              <a:latin typeface="Arial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7964448B-3CBB-276E-4EC0-863933D62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06" y="2851510"/>
            <a:ext cx="266648" cy="2666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E1667B6F-10EC-69B1-578E-5F8709E2F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70" y="2511161"/>
            <a:ext cx="316519" cy="3165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FBCF073A-7DC7-61A1-AA9D-F6DBBDF44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944" y="2170867"/>
            <a:ext cx="267745" cy="2677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AD946E79-6C12-3FC2-5563-374E692610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469" y="242169"/>
            <a:ext cx="686220" cy="6862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C518555F-0A09-90A3-615B-0959B92F8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1345" y="3501237"/>
            <a:ext cx="435391" cy="4353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" descr="A car on the road&#10;&#10;Description automatically generated">
            <a:extLst>
              <a:ext uri="{FF2B5EF4-FFF2-40B4-BE49-F238E27FC236}">
                <a16:creationId xmlns:a16="http://schemas.microsoft.com/office/drawing/2014/main" id="{EE1C0026-9CEC-EB5E-C29F-7F64709993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8777" y="1989487"/>
            <a:ext cx="4800709" cy="19471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951843F0-22E8-7592-C99E-66A0E10F06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902" y="3217206"/>
            <a:ext cx="263904" cy="28071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802E8F9A-A2F2-FEB0-D755-E4B540A5A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278" y="2193115"/>
            <a:ext cx="3674516" cy="20739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D994A606-C2E1-507D-BB2B-181268307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962" y="275773"/>
            <a:ext cx="3633158" cy="18347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4FEFB244-2E2E-6F95-56BE-3E7B5302C576}"/>
              </a:ext>
            </a:extLst>
          </p:cNvPr>
          <p:cNvSpPr txBox="1"/>
          <p:nvPr/>
        </p:nvSpPr>
        <p:spPr>
          <a:xfrm>
            <a:off x="527819" y="1050078"/>
            <a:ext cx="4019830" cy="360098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685781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1C3D74"/>
                </a:solidFill>
                <a:uFillTx/>
                <a:latin typeface="Arial"/>
                <a:cs typeface="Arial"/>
              </a:rPr>
              <a:t>Careers Appointments</a:t>
            </a:r>
            <a:endParaRPr lang="en-GB" sz="24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Calibri"/>
            </a:endParaRPr>
          </a:p>
          <a:p>
            <a:pPr marL="285750" marR="0" lvl="0" indent="-285750" algn="l" defTabSz="685781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1C3D74"/>
                </a:solidFill>
                <a:uFillTx/>
                <a:latin typeface="Arial"/>
                <a:cs typeface="Arial"/>
              </a:rPr>
              <a:t>Programmes &amp; Events</a:t>
            </a:r>
            <a:endParaRPr lang="en-GB" sz="24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Calibri"/>
            </a:endParaRPr>
          </a:p>
          <a:p>
            <a:pPr marL="285750" marR="0" lvl="0" indent="-285750" algn="l" defTabSz="685781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1C3D74"/>
                </a:solidFill>
                <a:uFillTx/>
                <a:latin typeface="Arial"/>
                <a:cs typeface="Arial"/>
              </a:rPr>
              <a:t>Enterprise</a:t>
            </a:r>
          </a:p>
          <a:p>
            <a:pPr marL="285750" marR="0" lvl="0" indent="-285750" algn="l" defTabSz="685781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1C3D74"/>
                </a:solidFill>
                <a:uFillTx/>
                <a:latin typeface="Arial"/>
                <a:cs typeface="Arial"/>
              </a:rPr>
              <a:t>Online resources</a:t>
            </a:r>
          </a:p>
          <a:p>
            <a:pPr marL="0" marR="0" lvl="0" indent="0" algn="l" defTabSz="685781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Calibri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21386A"/>
              </a:solidFill>
              <a:uFillTx/>
              <a:latin typeface="Calibri"/>
              <a:cs typeface="Calibri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39A488C-1198-E50A-AA96-805DEC7320E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27819" y="241575"/>
            <a:ext cx="7617262" cy="68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3000" b="1">
                <a:solidFill>
                  <a:srgbClr val="1C3D74"/>
                </a:solidFill>
                <a:latin typeface="Arial"/>
                <a:cs typeface="Arial"/>
              </a:rPr>
              <a:t>Careers &amp; Enterprise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A80088-4130-B8E5-C972-54BC2E1077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6087" y="1419743"/>
            <a:ext cx="7870826" cy="11715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spcBef>
                <a:spcPts val="750"/>
              </a:spcBef>
            </a:pPr>
            <a: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Aspire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1C580-5078-F9BD-0FD7-A672291C57A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33884" y="2147175"/>
            <a:ext cx="4359923" cy="11715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GB" sz="1400">
                <a:solidFill>
                  <a:srgbClr val="FFFFFF"/>
                </a:solidFill>
                <a:latin typeface="Arial" pitchFamily="34"/>
                <a:cs typeface="Arial" pitchFamily="34"/>
              </a:rPr>
              <a:t>Queen Mary’s career development programme, consisting of work experience opportunities designed for the different stages of your career journey</a:t>
            </a:r>
            <a:endParaRPr lang="en-US" sz="140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C35BDA0-8AE6-5447-47A4-66CFE7AF3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398" y="2929015"/>
            <a:ext cx="1211607" cy="12116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287DAFC-9F93-D99C-A5C5-C175154B9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177" y="2953740"/>
            <a:ext cx="1211607" cy="12116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88906FE-3318-6538-13DD-449DE1365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955" y="2941377"/>
            <a:ext cx="1211607" cy="12116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AF3C289-D62B-5580-CE6E-E5771B16E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9096" y="2941377"/>
            <a:ext cx="1211607" cy="12116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4EE7883-3995-BBAC-DEF3-0FA53B18F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1522" y="2941377"/>
            <a:ext cx="1211607" cy="12116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BDCD5F8F-AFEA-D43B-03AC-E789296D8D2D}"/>
              </a:ext>
            </a:extLst>
          </p:cNvPr>
          <p:cNvSpPr txBox="1"/>
          <p:nvPr/>
        </p:nvSpPr>
        <p:spPr>
          <a:xfrm>
            <a:off x="469818" y="4089772"/>
            <a:ext cx="981306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QMentoring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E0A1B2A-31DA-6372-BC8E-D870A6F7FD91}"/>
              </a:ext>
            </a:extLst>
          </p:cNvPr>
          <p:cNvSpPr txBox="1"/>
          <p:nvPr/>
        </p:nvSpPr>
        <p:spPr>
          <a:xfrm>
            <a:off x="1971327" y="4089772"/>
            <a:ext cx="981306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QTaster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D79BDB0-B58C-661C-EB7D-A85B6C77F773}"/>
              </a:ext>
            </a:extLst>
          </p:cNvPr>
          <p:cNvSpPr txBox="1"/>
          <p:nvPr/>
        </p:nvSpPr>
        <p:spPr>
          <a:xfrm>
            <a:off x="3397983" y="4043604"/>
            <a:ext cx="1043339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Student Consultancy Project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788CCF9-9194-86E0-3336-AA613E7497EF}"/>
              </a:ext>
            </a:extLst>
          </p:cNvPr>
          <p:cNvSpPr txBox="1"/>
          <p:nvPr/>
        </p:nvSpPr>
        <p:spPr>
          <a:xfrm>
            <a:off x="4880902" y="4089772"/>
            <a:ext cx="981306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Micro Internships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40AC000-8B90-19FD-0D43-F37506FC08D1}"/>
              </a:ext>
            </a:extLst>
          </p:cNvPr>
          <p:cNvSpPr txBox="1"/>
          <p:nvPr/>
        </p:nvSpPr>
        <p:spPr>
          <a:xfrm>
            <a:off x="6383106" y="4089772"/>
            <a:ext cx="981306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QHack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43FAFFC-27AA-BBC8-9958-062B492441BC}"/>
              </a:ext>
            </a:extLst>
          </p:cNvPr>
          <p:cNvSpPr txBox="1"/>
          <p:nvPr/>
        </p:nvSpPr>
        <p:spPr>
          <a:xfrm>
            <a:off x="7879549" y="4090760"/>
            <a:ext cx="981306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QIncubator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0AD3E4B8-F953-D412-BD3E-FC4835FC99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087" y="2916570"/>
            <a:ext cx="1248777" cy="12487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9" descr="A qr code with black squares&#10;&#10;Description automatically generated">
            <a:extLst>
              <a:ext uri="{FF2B5EF4-FFF2-40B4-BE49-F238E27FC236}">
                <a16:creationId xmlns:a16="http://schemas.microsoft.com/office/drawing/2014/main" id="{1F887733-C4C9-5A52-CCE0-A811AD3EA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2199" y="123745"/>
            <a:ext cx="1295997" cy="12959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38D86B-7222-A602-7D76-6D72A7CCE3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94572" y="424144"/>
            <a:ext cx="7617262" cy="68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2500" b="1">
                <a:solidFill>
                  <a:srgbClr val="1C3D74"/>
                </a:solidFill>
                <a:latin typeface="Arial"/>
                <a:cs typeface="Arial"/>
              </a:rPr>
              <a:t>QMentoring</a:t>
            </a:r>
          </a:p>
        </p:txBody>
      </p:sp>
      <p:pic>
        <p:nvPicPr>
          <p:cNvPr id="3" name="Picture 6" descr="Icon&#10;&#10;Description automatically generated">
            <a:extLst>
              <a:ext uri="{FF2B5EF4-FFF2-40B4-BE49-F238E27FC236}">
                <a16:creationId xmlns:a16="http://schemas.microsoft.com/office/drawing/2014/main" id="{889B911A-B94A-FF3A-57C5-E1BF76D9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6" y="421977"/>
            <a:ext cx="686220" cy="6862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E78A66-2C08-1776-2A1B-54680ADCE0B1}"/>
              </a:ext>
            </a:extLst>
          </p:cNvPr>
          <p:cNvSpPr txBox="1"/>
          <p:nvPr/>
        </p:nvSpPr>
        <p:spPr>
          <a:xfrm>
            <a:off x="100090" y="1073304"/>
            <a:ext cx="4590288" cy="28007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</a:rPr>
              <a:t>Explore career ideas with a mentor from the Queen Mary alumni community or a UK-based professional. </a:t>
            </a:r>
            <a:r>
              <a:rPr lang="en-US" sz="16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</a:rPr>
              <a:t>For</a:t>
            </a:r>
            <a:r>
              <a:rPr lang="en-US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</a:rPr>
              <a:t> </a:t>
            </a:r>
            <a:r>
              <a:rPr lang="en-US" sz="16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</a:rPr>
              <a:t>UGs in receipt of the bursary</a:t>
            </a:r>
            <a:endParaRPr lang="en-US" sz="1600" b="1" i="0" u="none" strike="noStrike" kern="1200" cap="none" spc="0" baseline="0">
              <a:solidFill>
                <a:srgbClr val="21386A"/>
              </a:solidFill>
              <a:uFillTx/>
              <a:latin typeface="Arial"/>
              <a:cs typeface="Arial"/>
            </a:endParaRP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</a:rPr>
              <a:t>Runs for six months, from November-May</a:t>
            </a: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Arial"/>
              </a:rPr>
              <a:t>Applications Open 17th Sept </a:t>
            </a: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Arial"/>
              </a:rPr>
              <a:t>     and close 17th October </a:t>
            </a:r>
            <a:endParaRPr lang="en-US" sz="135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1C3D74"/>
              </a:solidFill>
              <a:uFillTx/>
              <a:latin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Arial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FE4EF24-222D-CF9E-E1B0-D7FC0F2506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94" t="-1281" r="22684" b="562"/>
          <a:stretch>
            <a:fillRect/>
          </a:stretch>
        </p:blipFill>
        <p:spPr>
          <a:xfrm>
            <a:off x="4791391" y="-73819"/>
            <a:ext cx="4352608" cy="455692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2B002202-DE95-BBB4-9EDF-9BC1001C73E9}"/>
              </a:ext>
            </a:extLst>
          </p:cNvPr>
          <p:cNvGrpSpPr/>
          <p:nvPr/>
        </p:nvGrpSpPr>
        <p:grpSpPr>
          <a:xfrm>
            <a:off x="3132533" y="3335731"/>
            <a:ext cx="1174062" cy="1148148"/>
            <a:chOff x="3132533" y="3335731"/>
            <a:chExt cx="1174062" cy="1148148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CF5CF52-E29F-FA3A-A4A4-49A3B75ADE3D}"/>
                </a:ext>
              </a:extLst>
            </p:cNvPr>
            <p:cNvSpPr/>
            <p:nvPr/>
          </p:nvSpPr>
          <p:spPr>
            <a:xfrm>
              <a:off x="3132533" y="3335731"/>
              <a:ext cx="1174062" cy="1148148"/>
            </a:xfrm>
            <a:prstGeom prst="rect">
              <a:avLst/>
            </a:prstGeom>
            <a:solidFill>
              <a:srgbClr val="EC008C"/>
            </a:solidFill>
            <a:ln w="12701" cap="flat">
              <a:solidFill>
                <a:srgbClr val="EC008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8578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8" name="Picture 8" descr="Qr code&#10;&#10;Description automatically generated">
              <a:extLst>
                <a:ext uri="{FF2B5EF4-FFF2-40B4-BE49-F238E27FC236}">
                  <a16:creationId xmlns:a16="http://schemas.microsoft.com/office/drawing/2014/main" id="{25A5044E-FEB6-4DEF-EFB4-0811EAE4D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6935" y="3398276"/>
              <a:ext cx="985869" cy="100210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672858AD-A8CE-7AE7-7F55-BC420977EFA8}"/>
              </a:ext>
            </a:extLst>
          </p:cNvPr>
          <p:cNvSpPr txBox="1"/>
          <p:nvPr/>
        </p:nvSpPr>
        <p:spPr>
          <a:xfrm>
            <a:off x="353726" y="3716853"/>
            <a:ext cx="185848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</a:rPr>
              <a:t>Scan here to find out more</a:t>
            </a:r>
          </a:p>
        </p:txBody>
      </p:sp>
      <p:sp>
        <p:nvSpPr>
          <p:cNvPr id="10" name="Arrow: Right 13">
            <a:extLst>
              <a:ext uri="{FF2B5EF4-FFF2-40B4-BE49-F238E27FC236}">
                <a16:creationId xmlns:a16="http://schemas.microsoft.com/office/drawing/2014/main" id="{11AAE246-4439-1F3D-5DC7-626BD36C14DE}"/>
              </a:ext>
            </a:extLst>
          </p:cNvPr>
          <p:cNvSpPr/>
          <p:nvPr/>
        </p:nvSpPr>
        <p:spPr>
          <a:xfrm>
            <a:off x="2161129" y="3782936"/>
            <a:ext cx="801663" cy="485235"/>
          </a:xfrm>
          <a:custGeom>
            <a:avLst>
              <a:gd name="f0" fmla="val 1506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EC008C"/>
          </a:solidFill>
          <a:ln w="12701" cap="flat">
            <a:solidFill>
              <a:srgbClr val="0A215D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398127-5FB9-65BE-58A0-6C14E8ADFFC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94572" y="424144"/>
            <a:ext cx="7617262" cy="68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2500" b="1">
                <a:solidFill>
                  <a:srgbClr val="1C3D74"/>
                </a:solidFill>
                <a:latin typeface="Arial"/>
                <a:cs typeface="Arial"/>
              </a:rPr>
              <a:t>QTaster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69CE7FE-5C01-7993-34C5-16EBD95DBF1B}"/>
              </a:ext>
            </a:extLst>
          </p:cNvPr>
          <p:cNvSpPr txBox="1"/>
          <p:nvPr/>
        </p:nvSpPr>
        <p:spPr>
          <a:xfrm>
            <a:off x="203033" y="1124867"/>
            <a:ext cx="4041172" cy="25545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</a:rPr>
              <a:t>Visit different employers to gain insight into different sectors and roles to discover what might suit you.</a:t>
            </a: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</a:rPr>
              <a:t>Runs Autumn, Spring &amp; Summer </a:t>
            </a: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</a:rPr>
              <a:t>Book your space on Careers Hub for autumn events now ( on Wednesday afternoons)</a:t>
            </a: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5D183506-7431-8FA3-4A6A-30F73C1C1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78" y="233437"/>
            <a:ext cx="677716" cy="699278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FF60DDA5-83D4-6B37-F92B-136105574E87}"/>
              </a:ext>
            </a:extLst>
          </p:cNvPr>
          <p:cNvGrpSpPr/>
          <p:nvPr/>
        </p:nvGrpSpPr>
        <p:grpSpPr>
          <a:xfrm>
            <a:off x="3106783" y="3313328"/>
            <a:ext cx="1129018" cy="1051742"/>
            <a:chOff x="3106783" y="3313328"/>
            <a:chExt cx="1129018" cy="1051742"/>
          </a:xfrm>
        </p:grpSpPr>
        <p:pic>
          <p:nvPicPr>
            <p:cNvPr id="6" name="Picture 13" descr="Qr code&#10;&#10;Description automatically generated">
              <a:extLst>
                <a:ext uri="{FF2B5EF4-FFF2-40B4-BE49-F238E27FC236}">
                  <a16:creationId xmlns:a16="http://schemas.microsoft.com/office/drawing/2014/main" id="{B73F613B-604B-CD74-A452-18C8A3CC8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8379" y="3384761"/>
              <a:ext cx="960778" cy="915204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47C9D249-017A-DEFD-F224-D233F8360D46}"/>
                </a:ext>
              </a:extLst>
            </p:cNvPr>
            <p:cNvSpPr/>
            <p:nvPr/>
          </p:nvSpPr>
          <p:spPr>
            <a:xfrm>
              <a:off x="3106783" y="3313328"/>
              <a:ext cx="1129018" cy="1051742"/>
            </a:xfrm>
            <a:prstGeom prst="rect">
              <a:avLst/>
            </a:prstGeom>
            <a:solidFill>
              <a:srgbClr val="EC008C"/>
            </a:solidFill>
            <a:ln w="12701" cap="flat">
              <a:solidFill>
                <a:srgbClr val="EC008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8578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8" name="Picture 8" descr="Qr code&#10;&#10;Description automatically generated">
              <a:extLst>
                <a:ext uri="{FF2B5EF4-FFF2-40B4-BE49-F238E27FC236}">
                  <a16:creationId xmlns:a16="http://schemas.microsoft.com/office/drawing/2014/main" id="{34822913-17AE-3D03-3487-9CFD83CE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6440" y="3379430"/>
              <a:ext cx="948049" cy="91797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" name="Picture 14" descr="Qr code&#10;&#10;Description automatically generated">
              <a:extLst>
                <a:ext uri="{FF2B5EF4-FFF2-40B4-BE49-F238E27FC236}">
                  <a16:creationId xmlns:a16="http://schemas.microsoft.com/office/drawing/2014/main" id="{9C90BD81-470E-E0E3-9F9C-B2552B6ED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8379" y="3384761"/>
              <a:ext cx="960778" cy="915204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0" name="Picture 2" descr="https://www.qmul.ac.uk/careers/media/careers/images/Micro-Internships-Image.png">
            <a:extLst>
              <a:ext uri="{FF2B5EF4-FFF2-40B4-BE49-F238E27FC236}">
                <a16:creationId xmlns:a16="http://schemas.microsoft.com/office/drawing/2014/main" id="{30540DC5-CB40-5CFB-782F-8F646315FB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14" r="38927"/>
          <a:stretch>
            <a:fillRect/>
          </a:stretch>
        </p:blipFill>
        <p:spPr>
          <a:xfrm>
            <a:off x="4331366" y="0"/>
            <a:ext cx="4746924" cy="446816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717117C6-91FB-3761-BBDA-29420B407EF5}"/>
              </a:ext>
            </a:extLst>
          </p:cNvPr>
          <p:cNvSpPr txBox="1"/>
          <p:nvPr/>
        </p:nvSpPr>
        <p:spPr>
          <a:xfrm>
            <a:off x="464478" y="3529666"/>
            <a:ext cx="185848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</a:rPr>
              <a:t>Scan here to find out more</a:t>
            </a:r>
          </a:p>
        </p:txBody>
      </p:sp>
      <p:sp>
        <p:nvSpPr>
          <p:cNvPr id="12" name="Arrow: Right 15">
            <a:extLst>
              <a:ext uri="{FF2B5EF4-FFF2-40B4-BE49-F238E27FC236}">
                <a16:creationId xmlns:a16="http://schemas.microsoft.com/office/drawing/2014/main" id="{E4CC1103-19BC-04ED-8FF7-4C825B277FEC}"/>
              </a:ext>
            </a:extLst>
          </p:cNvPr>
          <p:cNvSpPr/>
          <p:nvPr/>
        </p:nvSpPr>
        <p:spPr>
          <a:xfrm>
            <a:off x="2228465" y="3610215"/>
            <a:ext cx="801663" cy="485235"/>
          </a:xfrm>
          <a:custGeom>
            <a:avLst>
              <a:gd name="f0" fmla="val 1506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EC008C"/>
          </a:solidFill>
          <a:ln w="12701" cap="flat">
            <a:solidFill>
              <a:srgbClr val="0A215D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Icon&#10;&#10;Description automatically generated">
            <a:extLst>
              <a:ext uri="{FF2B5EF4-FFF2-40B4-BE49-F238E27FC236}">
                <a16:creationId xmlns:a16="http://schemas.microsoft.com/office/drawing/2014/main" id="{A93F62F4-5753-31F4-7014-E69747250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27" y="404530"/>
            <a:ext cx="714557" cy="6845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3EBA9EC-C1AB-2F68-B394-B66FFC7E4C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6" r="37558"/>
          <a:stretch>
            <a:fillRect/>
          </a:stretch>
        </p:blipFill>
        <p:spPr>
          <a:xfrm>
            <a:off x="4986671" y="0"/>
            <a:ext cx="4157328" cy="44704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353314B-9628-92C0-36F9-AE71C8706AF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07821" y="319911"/>
            <a:ext cx="3640619" cy="68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2500" b="1">
                <a:solidFill>
                  <a:srgbClr val="1C3D74"/>
                </a:solidFill>
                <a:latin typeface="Arial"/>
                <a:cs typeface="Arial"/>
              </a:rPr>
              <a:t>Student Consultancy Project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6FE670F-4BBD-A607-8433-6EC3E6782EA6}"/>
              </a:ext>
            </a:extLst>
          </p:cNvPr>
          <p:cNvSpPr txBox="1"/>
          <p:nvPr/>
        </p:nvSpPr>
        <p:spPr>
          <a:xfrm>
            <a:off x="312267" y="1265145"/>
            <a:ext cx="4536173" cy="1815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Calibri"/>
              </a:rPr>
              <a:t>Build your employability skills working with fellow students on a real-life consultancy project for a business/charity.</a:t>
            </a: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Calibri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cs typeface="Calibri"/>
              </a:rPr>
              <a:t>Runs Autumn, Spring &amp; Summer </a:t>
            </a: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1" i="0" u="none" strike="noStrike" kern="1200" cap="none" spc="0" baseline="0">
              <a:solidFill>
                <a:srgbClr val="21386A"/>
              </a:solidFill>
              <a:uFillTx/>
              <a:latin typeface="Arial"/>
              <a:cs typeface="Calibri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sng" strike="noStrike" kern="1200" cap="none" spc="0" baseline="0">
                <a:solidFill>
                  <a:srgbClr val="21386A"/>
                </a:solidFill>
                <a:uFillTx/>
                <a:latin typeface="Arial"/>
                <a:cs typeface="Calibri"/>
              </a:rPr>
              <a:t>Deadline: 25</a:t>
            </a:r>
            <a:r>
              <a:rPr lang="en-GB" sz="1600" b="1" i="0" u="sng" strike="noStrike" kern="1200" cap="none" spc="0" baseline="30000">
                <a:solidFill>
                  <a:srgbClr val="21386A"/>
                </a:solidFill>
                <a:uFillTx/>
                <a:latin typeface="Arial"/>
                <a:cs typeface="Calibri"/>
              </a:rPr>
              <a:t>th</a:t>
            </a:r>
            <a:r>
              <a:rPr lang="en-GB" sz="1600" b="1" i="0" u="sng" strike="noStrike" kern="1200" cap="none" spc="0" baseline="0">
                <a:solidFill>
                  <a:srgbClr val="21386A"/>
                </a:solidFill>
                <a:uFillTx/>
                <a:latin typeface="Arial"/>
                <a:cs typeface="Calibri"/>
              </a:rPr>
              <a:t>  September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46B26749-6BA2-AEE2-9140-B44FC334000C}"/>
              </a:ext>
            </a:extLst>
          </p:cNvPr>
          <p:cNvGrpSpPr/>
          <p:nvPr/>
        </p:nvGrpSpPr>
        <p:grpSpPr>
          <a:xfrm>
            <a:off x="3387138" y="3170471"/>
            <a:ext cx="1184861" cy="1158718"/>
            <a:chOff x="3387138" y="3170471"/>
            <a:chExt cx="1184861" cy="1158718"/>
          </a:xfrm>
        </p:grpSpPr>
        <p:pic>
          <p:nvPicPr>
            <p:cNvPr id="7" name="Picture 13" descr="Qr code&#10;&#10;Description automatically generated">
              <a:extLst>
                <a:ext uri="{FF2B5EF4-FFF2-40B4-BE49-F238E27FC236}">
                  <a16:creationId xmlns:a16="http://schemas.microsoft.com/office/drawing/2014/main" id="{95490B47-9369-6202-DBA1-F1F7952A8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3269" y="3249174"/>
              <a:ext cx="1008290" cy="100829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11E321EF-0A6D-FFB4-ADCA-C83F6FBF29AC}"/>
                </a:ext>
              </a:extLst>
            </p:cNvPr>
            <p:cNvSpPr/>
            <p:nvPr/>
          </p:nvSpPr>
          <p:spPr>
            <a:xfrm>
              <a:off x="3387138" y="3170471"/>
              <a:ext cx="1184861" cy="1158718"/>
            </a:xfrm>
            <a:prstGeom prst="rect">
              <a:avLst/>
            </a:prstGeom>
            <a:solidFill>
              <a:srgbClr val="EC008C"/>
            </a:solidFill>
            <a:ln w="12701" cap="flat">
              <a:solidFill>
                <a:srgbClr val="EC008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8578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9" name="Picture 8" descr="Qr code&#10;&#10;Description automatically generated">
              <a:extLst>
                <a:ext uri="{FF2B5EF4-FFF2-40B4-BE49-F238E27FC236}">
                  <a16:creationId xmlns:a16="http://schemas.microsoft.com/office/drawing/2014/main" id="{B1C1BB6C-798C-F0E2-1512-8D4EE0483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81230" y="3243294"/>
              <a:ext cx="994931" cy="101134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Picture 14" descr="Qr code&#10;&#10;Description automatically generated">
              <a:extLst>
                <a:ext uri="{FF2B5EF4-FFF2-40B4-BE49-F238E27FC236}">
                  <a16:creationId xmlns:a16="http://schemas.microsoft.com/office/drawing/2014/main" id="{626558BF-6EC6-021E-A3CE-40B593DB0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3269" y="3249174"/>
              <a:ext cx="1008290" cy="100829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" name="Picture 6" descr="Qr code&#10;&#10;Description automatically generated">
              <a:extLst>
                <a:ext uri="{FF2B5EF4-FFF2-40B4-BE49-F238E27FC236}">
                  <a16:creationId xmlns:a16="http://schemas.microsoft.com/office/drawing/2014/main" id="{988F4916-D5F0-9437-2C76-8C8900C9A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0288" y="3239627"/>
              <a:ext cx="996824" cy="1014243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2" name="TextBox 15">
            <a:extLst>
              <a:ext uri="{FF2B5EF4-FFF2-40B4-BE49-F238E27FC236}">
                <a16:creationId xmlns:a16="http://schemas.microsoft.com/office/drawing/2014/main" id="{B8D7BF0A-7DFC-A3D3-4AE6-512BB69FBC5C}"/>
              </a:ext>
            </a:extLst>
          </p:cNvPr>
          <p:cNvSpPr txBox="1"/>
          <p:nvPr/>
        </p:nvSpPr>
        <p:spPr>
          <a:xfrm>
            <a:off x="683267" y="3452820"/>
            <a:ext cx="185848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</a:rPr>
              <a:t>Scan here to find out more</a:t>
            </a:r>
          </a:p>
        </p:txBody>
      </p:sp>
      <p:sp>
        <p:nvSpPr>
          <p:cNvPr id="13" name="Arrow: Right 16">
            <a:extLst>
              <a:ext uri="{FF2B5EF4-FFF2-40B4-BE49-F238E27FC236}">
                <a16:creationId xmlns:a16="http://schemas.microsoft.com/office/drawing/2014/main" id="{91A75DB7-E5A8-EC19-E898-F51CF7904DF0}"/>
              </a:ext>
            </a:extLst>
          </p:cNvPr>
          <p:cNvSpPr/>
          <p:nvPr/>
        </p:nvSpPr>
        <p:spPr>
          <a:xfrm>
            <a:off x="2447254" y="3533369"/>
            <a:ext cx="801663" cy="485235"/>
          </a:xfrm>
          <a:custGeom>
            <a:avLst>
              <a:gd name="f0" fmla="val 1506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EC008C"/>
          </a:solidFill>
          <a:ln w="12701" cap="flat">
            <a:solidFill>
              <a:srgbClr val="0A215D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60BACFBF-5E9A-9FB3-ED70-BD55D9A1740E}"/>
              </a:ext>
            </a:extLst>
          </p:cNvPr>
          <p:cNvSpPr txBox="1"/>
          <p:nvPr/>
        </p:nvSpPr>
        <p:spPr>
          <a:xfrm>
            <a:off x="3200400" y="2343150"/>
            <a:ext cx="27432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21386A"/>
              </a:solidFill>
              <a:uFillTx/>
              <a:latin typeface="Arial"/>
            </a:endParaRPr>
          </a:p>
        </p:txBody>
      </p:sp>
      <p:pic>
        <p:nvPicPr>
          <p:cNvPr id="15" name="Picture 1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7224E2B-1425-53EA-8FD0-BF14926E6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0783" y="3269866"/>
            <a:ext cx="933446" cy="95545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2FBCC13-3785-3C92-0A2F-38878B7A0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019" r="5778"/>
          <a:stretch>
            <a:fillRect/>
          </a:stretch>
        </p:blipFill>
        <p:spPr>
          <a:xfrm>
            <a:off x="4815596" y="-9528"/>
            <a:ext cx="4333460" cy="44805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5" descr="A picture containing cup, gambling house, beverage, coil spring&#10;&#10;Description automatically generated">
            <a:extLst>
              <a:ext uri="{FF2B5EF4-FFF2-40B4-BE49-F238E27FC236}">
                <a16:creationId xmlns:a16="http://schemas.microsoft.com/office/drawing/2014/main" id="{0A0B9257-0B5A-FB5C-BC9D-608AFEFC7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05" y="423504"/>
            <a:ext cx="674653" cy="6841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C44F62C-CCA8-3261-CE49-B175C1E8F3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94572" y="424144"/>
            <a:ext cx="7617262" cy="68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2500" b="1">
                <a:solidFill>
                  <a:srgbClr val="1C3D74"/>
                </a:solidFill>
                <a:latin typeface="Arial"/>
                <a:cs typeface="Arial"/>
              </a:rPr>
              <a:t>QTemps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8C78A84-EF38-DCE1-CE27-B85371596611}"/>
              </a:ext>
            </a:extLst>
          </p:cNvPr>
          <p:cNvSpPr txBox="1"/>
          <p:nvPr/>
        </p:nvSpPr>
        <p:spPr>
          <a:xfrm>
            <a:off x="266072" y="1185144"/>
            <a:ext cx="4443929" cy="28007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</a:rPr>
              <a:t>Learn about the world of work and your own strengths and preferences as you gain </a:t>
            </a:r>
            <a:r>
              <a:rPr lang="en-GB" sz="1600" b="1" i="1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</a:rPr>
              <a:t>paid</a:t>
            </a: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</a:rPr>
              <a:t> temporary work around your studies.</a:t>
            </a:r>
            <a:endParaRPr lang="en-US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</a:rPr>
              <a:t>Almost all roles on campus or local to QMUL</a:t>
            </a: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</a:rPr>
              <a:t>Create a profile on </a:t>
            </a: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https://q-temps.co.uk/</a:t>
            </a: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Calibri"/>
              <a:cs typeface="Calibri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68B80020-E539-5BAE-30DF-FFC0928E37F2}"/>
              </a:ext>
            </a:extLst>
          </p:cNvPr>
          <p:cNvGrpSpPr/>
          <p:nvPr/>
        </p:nvGrpSpPr>
        <p:grpSpPr>
          <a:xfrm>
            <a:off x="3402701" y="3289160"/>
            <a:ext cx="1153506" cy="1128058"/>
            <a:chOff x="3402701" y="3289160"/>
            <a:chExt cx="1153506" cy="1128058"/>
          </a:xfrm>
        </p:grpSpPr>
        <p:pic>
          <p:nvPicPr>
            <p:cNvPr id="7" name="Picture 13" descr="Qr code&#10;&#10;Description automatically generated">
              <a:extLst>
                <a:ext uri="{FF2B5EF4-FFF2-40B4-BE49-F238E27FC236}">
                  <a16:creationId xmlns:a16="http://schemas.microsoft.com/office/drawing/2014/main" id="{ADBBAF49-977E-1D76-39DB-4D1516D1D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6281" y="3365778"/>
              <a:ext cx="981617" cy="98161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51AF463C-6150-3128-714E-C5E929B8C35F}"/>
                </a:ext>
              </a:extLst>
            </p:cNvPr>
            <p:cNvSpPr/>
            <p:nvPr/>
          </p:nvSpPr>
          <p:spPr>
            <a:xfrm>
              <a:off x="3402701" y="3289160"/>
              <a:ext cx="1153506" cy="1128058"/>
            </a:xfrm>
            <a:prstGeom prst="rect">
              <a:avLst/>
            </a:prstGeom>
            <a:solidFill>
              <a:srgbClr val="EC008C"/>
            </a:solidFill>
            <a:ln w="12701" cap="flat">
              <a:solidFill>
                <a:srgbClr val="EC008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8578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9" name="Picture 8" descr="Qr code&#10;&#10;Description automatically generated">
              <a:extLst>
                <a:ext uri="{FF2B5EF4-FFF2-40B4-BE49-F238E27FC236}">
                  <a16:creationId xmlns:a16="http://schemas.microsoft.com/office/drawing/2014/main" id="{8C1FCFCA-D027-01B6-3F89-F1A18978F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4306" y="3360054"/>
              <a:ext cx="968605" cy="98458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Picture 14" descr="Qr code&#10;&#10;Description automatically generated">
              <a:extLst>
                <a:ext uri="{FF2B5EF4-FFF2-40B4-BE49-F238E27FC236}">
                  <a16:creationId xmlns:a16="http://schemas.microsoft.com/office/drawing/2014/main" id="{60C066D8-F138-4D42-FAE0-AB7E98DB5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6281" y="3365778"/>
              <a:ext cx="981617" cy="98161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" name="Picture 14" descr="Qr code&#10;&#10;Description automatically generated">
              <a:extLst>
                <a:ext uri="{FF2B5EF4-FFF2-40B4-BE49-F238E27FC236}">
                  <a16:creationId xmlns:a16="http://schemas.microsoft.com/office/drawing/2014/main" id="{BD7BA85A-4D60-FD17-19C1-9B053C60D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9180" y="3363940"/>
              <a:ext cx="975820" cy="985293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F5581EF0-395C-A536-AE51-B3F3078F6164}"/>
              </a:ext>
            </a:extLst>
          </p:cNvPr>
          <p:cNvSpPr txBox="1"/>
          <p:nvPr/>
        </p:nvSpPr>
        <p:spPr>
          <a:xfrm>
            <a:off x="709181" y="3529172"/>
            <a:ext cx="185848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</a:rPr>
              <a:t>Scan here to find out more</a:t>
            </a:r>
          </a:p>
        </p:txBody>
      </p:sp>
      <p:sp>
        <p:nvSpPr>
          <p:cNvPr id="13" name="Arrow: Right 15">
            <a:extLst>
              <a:ext uri="{FF2B5EF4-FFF2-40B4-BE49-F238E27FC236}">
                <a16:creationId xmlns:a16="http://schemas.microsoft.com/office/drawing/2014/main" id="{F992ED90-78BD-83D3-E2F0-481EADC306C2}"/>
              </a:ext>
            </a:extLst>
          </p:cNvPr>
          <p:cNvSpPr/>
          <p:nvPr/>
        </p:nvSpPr>
        <p:spPr>
          <a:xfrm>
            <a:off x="2473168" y="3609722"/>
            <a:ext cx="801663" cy="485235"/>
          </a:xfrm>
          <a:custGeom>
            <a:avLst>
              <a:gd name="f0" fmla="val 1506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EC008C"/>
          </a:solidFill>
          <a:ln w="12701" cap="flat">
            <a:solidFill>
              <a:srgbClr val="0A215D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person, indoor, wall, person&#10;&#10;Description automatically generated">
            <a:extLst>
              <a:ext uri="{FF2B5EF4-FFF2-40B4-BE49-F238E27FC236}">
                <a16:creationId xmlns:a16="http://schemas.microsoft.com/office/drawing/2014/main" id="{81ED39A9-D36B-2FEC-E73B-19C75CCB6A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65" t="-180" r="15296" b="-538"/>
          <a:stretch>
            <a:fillRect/>
          </a:stretch>
        </p:blipFill>
        <p:spPr>
          <a:xfrm>
            <a:off x="4688960" y="-7955"/>
            <a:ext cx="4455039" cy="45083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395C5C3-E14C-6F5E-E812-331C0715D3B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66133" y="193953"/>
            <a:ext cx="3660187" cy="9243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2500" b="1">
                <a:solidFill>
                  <a:srgbClr val="1C3D74"/>
                </a:solidFill>
                <a:latin typeface="Arial"/>
                <a:cs typeface="Arial"/>
              </a:rPr>
              <a:t>Micro Internships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5DBEAD-78D1-1A88-427A-B902975936DD}"/>
              </a:ext>
            </a:extLst>
          </p:cNvPr>
          <p:cNvSpPr txBox="1"/>
          <p:nvPr/>
        </p:nvSpPr>
        <p:spPr>
          <a:xfrm>
            <a:off x="278489" y="897904"/>
            <a:ext cx="4300103" cy="3877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</a:rPr>
              <a:t>Experiment with a career idea through a 40-hour project that fits around your studies.</a:t>
            </a: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</a:rPr>
              <a:t>Receive training before and after.</a:t>
            </a: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</a:rPr>
              <a:t>Programme runs spring &amp; summer. Starting March 2025.</a:t>
            </a: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0" i="1" u="none" strike="noStrike" kern="1200" cap="none" spc="0" baseline="0">
                <a:solidFill>
                  <a:srgbClr val="21386A"/>
                </a:solidFill>
                <a:uFillTx/>
                <a:latin typeface="Arial"/>
                <a:ea typeface="Arial"/>
                <a:cs typeface="Arial"/>
              </a:rPr>
              <a:t>2025 dates to be updated on web page*</a:t>
            </a:r>
          </a:p>
          <a:p>
            <a:pPr marL="285750" marR="0" lvl="0" indent="-28575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1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21386A"/>
              </a:solidFill>
              <a:uFillTx/>
              <a:latin typeface="Arial"/>
              <a:ea typeface="Arial"/>
              <a:cs typeface="Arial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6F285490-71E4-6C70-8893-4BCE5698441A}"/>
              </a:ext>
            </a:extLst>
          </p:cNvPr>
          <p:cNvGrpSpPr/>
          <p:nvPr/>
        </p:nvGrpSpPr>
        <p:grpSpPr>
          <a:xfrm>
            <a:off x="3249594" y="3067693"/>
            <a:ext cx="1209577" cy="1182895"/>
            <a:chOff x="3249594" y="3067693"/>
            <a:chExt cx="1209577" cy="1182895"/>
          </a:xfrm>
        </p:grpSpPr>
        <p:pic>
          <p:nvPicPr>
            <p:cNvPr id="6" name="Picture 13" descr="Qr code&#10;&#10;Description automatically generated">
              <a:extLst>
                <a:ext uri="{FF2B5EF4-FFF2-40B4-BE49-F238E27FC236}">
                  <a16:creationId xmlns:a16="http://schemas.microsoft.com/office/drawing/2014/main" id="{B8772D0B-F171-0364-2670-88E1B8E13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7728" y="3148032"/>
              <a:ext cx="1029330" cy="102933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4FA2C778-6672-8AF6-513F-8521EFCD2554}"/>
                </a:ext>
              </a:extLst>
            </p:cNvPr>
            <p:cNvSpPr/>
            <p:nvPr/>
          </p:nvSpPr>
          <p:spPr>
            <a:xfrm>
              <a:off x="3249594" y="3067693"/>
              <a:ext cx="1209577" cy="1182895"/>
            </a:xfrm>
            <a:prstGeom prst="rect">
              <a:avLst/>
            </a:prstGeom>
            <a:solidFill>
              <a:srgbClr val="EC008C"/>
            </a:solidFill>
            <a:ln w="12701" cap="flat">
              <a:solidFill>
                <a:srgbClr val="EC008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8578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8" name="Picture 8" descr="Qr code&#10;&#10;Description automatically generated">
              <a:extLst>
                <a:ext uri="{FF2B5EF4-FFF2-40B4-BE49-F238E27FC236}">
                  <a16:creationId xmlns:a16="http://schemas.microsoft.com/office/drawing/2014/main" id="{71E20CC1-12B9-4EE4-55E6-1F5E0417C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5652" y="3142033"/>
              <a:ext cx="1015688" cy="103243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" name="Picture 14" descr="Qr code&#10;&#10;Description automatically generated">
              <a:extLst>
                <a:ext uri="{FF2B5EF4-FFF2-40B4-BE49-F238E27FC236}">
                  <a16:creationId xmlns:a16="http://schemas.microsoft.com/office/drawing/2014/main" id="{54D54BFD-A74F-EF04-E575-88091965C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7728" y="3148032"/>
              <a:ext cx="1029330" cy="102933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Picture 14" descr="Qr code&#10;&#10;Description automatically generated">
              <a:extLst>
                <a:ext uri="{FF2B5EF4-FFF2-40B4-BE49-F238E27FC236}">
                  <a16:creationId xmlns:a16="http://schemas.microsoft.com/office/drawing/2014/main" id="{485C460D-F067-F955-BA26-BBBBA7EE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3576" y="3152778"/>
              <a:ext cx="1019839" cy="1037624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B71CB929-4289-4AB4-9FB8-DA2F27D8CB3D}"/>
              </a:ext>
            </a:extLst>
          </p:cNvPr>
          <p:cNvSpPr txBox="1"/>
          <p:nvPr/>
        </p:nvSpPr>
        <p:spPr>
          <a:xfrm>
            <a:off x="466133" y="3222299"/>
            <a:ext cx="185848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21386A"/>
                </a:solidFill>
                <a:uFillTx/>
                <a:latin typeface="Arial"/>
              </a:rPr>
              <a:t>Scan here to find out more</a:t>
            </a:r>
          </a:p>
        </p:txBody>
      </p:sp>
      <p:sp>
        <p:nvSpPr>
          <p:cNvPr id="12" name="Arrow: Right 15">
            <a:extLst>
              <a:ext uri="{FF2B5EF4-FFF2-40B4-BE49-F238E27FC236}">
                <a16:creationId xmlns:a16="http://schemas.microsoft.com/office/drawing/2014/main" id="{7E1AF24B-D55B-906C-A991-5AED9D5ED66C}"/>
              </a:ext>
            </a:extLst>
          </p:cNvPr>
          <p:cNvSpPr/>
          <p:nvPr/>
        </p:nvSpPr>
        <p:spPr>
          <a:xfrm>
            <a:off x="2230130" y="3302849"/>
            <a:ext cx="801663" cy="485235"/>
          </a:xfrm>
          <a:custGeom>
            <a:avLst>
              <a:gd name="f0" fmla="val 1506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EC008C"/>
          </a:solidFill>
          <a:ln w="12701" cap="flat">
            <a:solidFill>
              <a:srgbClr val="0A215D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78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31EF8E9256E24C81798E9A71712536" ma:contentTypeVersion="18" ma:contentTypeDescription="Create a new document." ma:contentTypeScope="" ma:versionID="66de570fe15684ef3bd3d44a513e8055">
  <xsd:schema xmlns:xsd="http://www.w3.org/2001/XMLSchema" xmlns:xs="http://www.w3.org/2001/XMLSchema" xmlns:p="http://schemas.microsoft.com/office/2006/metadata/properties" xmlns:ns2="87939ff8-fce5-468a-a881-4c1fe8783bc4" xmlns:ns3="6649982f-b66b-4072-8006-4697fed55f9d" xmlns:ns4="d5efd484-15aa-41a0-83f6-0646502cb6d6" targetNamespace="http://schemas.microsoft.com/office/2006/metadata/properties" ma:root="true" ma:fieldsID="a3a05e383e85fa5c01341a2c01ecb4d3" ns2:_="" ns3:_="" ns4:_="">
    <xsd:import namespace="87939ff8-fce5-468a-a881-4c1fe8783bc4"/>
    <xsd:import namespace="6649982f-b66b-4072-8006-4697fed55f9d"/>
    <xsd:import namespace="d5efd484-15aa-41a0-83f6-0646502cb6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939ff8-fce5-468a-a881-4c1fe8783b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9982f-b66b-4072-8006-4697fed55f9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fd484-15aa-41a0-83f6-0646502cb6d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69fc4c8-80c3-4164-b0ed-6223536b129d}" ma:internalName="TaxCatchAll" ma:showField="CatchAllData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D2943B-2EFA-4044-89A0-D2D6F5E99A7B}"/>
</file>

<file path=customXml/itemProps2.xml><?xml version="1.0" encoding="utf-8"?>
<ds:datastoreItem xmlns:ds="http://schemas.openxmlformats.org/officeDocument/2006/customXml" ds:itemID="{08BA2E3C-6357-4CE0-B632-78BCCFBF3C78}"/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0</TotalTime>
  <Words>632</Words>
  <Application>Microsoft Office PowerPoint</Application>
  <PresentationFormat>Widescreen</PresentationFormat>
  <Paragraphs>127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4 Text</vt:lpstr>
      <vt:lpstr>Arial</vt:lpstr>
      <vt:lpstr>Calibri</vt:lpstr>
      <vt:lpstr>Calibri Light</vt:lpstr>
      <vt:lpstr>Symbol</vt:lpstr>
      <vt:lpstr>1_Custom Design</vt:lpstr>
      <vt:lpstr>Custom Design</vt:lpstr>
      <vt:lpstr>2_Custom Design</vt:lpstr>
      <vt:lpstr>PowerPoint Presentation</vt:lpstr>
      <vt:lpstr>PowerPoint Presentation</vt:lpstr>
      <vt:lpstr>PowerPoint Presentation</vt:lpstr>
      <vt:lpstr>Aspire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Agnes Price</cp:lastModifiedBy>
  <cp:revision>15</cp:revision>
  <dcterms:created xsi:type="dcterms:W3CDTF">2020-06-18T12:08:25Z</dcterms:created>
  <dcterms:modified xsi:type="dcterms:W3CDTF">2024-09-09T14:31:06Z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0x01010005654ADC9F12924A98775CE4A71E31EA</vt:lpwstr>
  </property>
  <property fmtid="{D5CDD505-2E9C-101B-9397-08002B2CF9AE}" pid="3" name="Order">
    <vt:r8>25917400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TaxCatchAll">
    <vt:lpwstr>1;#Protect|9124d8d9-0c1c-41e9-aa14-aba001e9a028</vt:lpwstr>
  </property>
  <property fmtid="{D5CDD505-2E9C-101B-9397-08002B2CF9AE}" pid="11" name="QMULInformationClassificationTaxHTField0">
    <vt:lpwstr>Protect|9124d8d9-0c1c-41e9-aa14-aba001e9a028</vt:lpwstr>
  </property>
  <property fmtid="{D5CDD505-2E9C-101B-9397-08002B2CF9AE}" pid="12" name="TaxKeyword">
    <vt:lpwstr/>
  </property>
  <property fmtid="{D5CDD505-2E9C-101B-9397-08002B2CF9AE}" pid="13" name="QMULDocumentStatus">
    <vt:lpwstr/>
  </property>
  <property fmtid="{D5CDD505-2E9C-101B-9397-08002B2CF9AE}" pid="14" name="QMULDocumentTypeTaxHTField0">
    <vt:lpwstr/>
  </property>
  <property fmtid="{D5CDD505-2E9C-101B-9397-08002B2CF9AE}" pid="15" name="MediaServiceImageTags">
    <vt:lpwstr/>
  </property>
  <property fmtid="{D5CDD505-2E9C-101B-9397-08002B2CF9AE}" pid="16" name="QMULInformationClassification">
    <vt:lpwstr>1;#Protect|9124d8d9-0c1c-41e9-aa14-aba001e9a028</vt:lpwstr>
  </property>
  <property fmtid="{D5CDD505-2E9C-101B-9397-08002B2CF9AE}" pid="17" name="QMULLocation">
    <vt:lpwstr/>
  </property>
  <property fmtid="{D5CDD505-2E9C-101B-9397-08002B2CF9AE}" pid="18" name="TaxKeywordTaxHTField">
    <vt:lpwstr/>
  </property>
  <property fmtid="{D5CDD505-2E9C-101B-9397-08002B2CF9AE}" pid="19" name="QMULDocumentType">
    <vt:lpwstr/>
  </property>
  <property fmtid="{D5CDD505-2E9C-101B-9397-08002B2CF9AE}" pid="20" name="QMULSchoolTaxHTField0">
    <vt:lpwstr/>
  </property>
  <property fmtid="{D5CDD505-2E9C-101B-9397-08002B2CF9AE}" pid="21" name="QMULDocumentStatusTaxHTField0">
    <vt:lpwstr/>
  </property>
  <property fmtid="{D5CDD505-2E9C-101B-9397-08002B2CF9AE}" pid="22" name="QMULSchool">
    <vt:lpwstr/>
  </property>
  <property fmtid="{D5CDD505-2E9C-101B-9397-08002B2CF9AE}" pid="23" name="QMULLocationTaxHTField0">
    <vt:lpwstr/>
  </property>
  <property fmtid="{D5CDD505-2E9C-101B-9397-08002B2CF9AE}" pid="24" name="QMULDepartment">
    <vt:lpwstr/>
  </property>
  <property fmtid="{D5CDD505-2E9C-101B-9397-08002B2CF9AE}" pid="25" name="QMULDepartmentTaxHTField0">
    <vt:lpwstr/>
  </property>
</Properties>
</file>