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73" r:id="rId7"/>
    <p:sldId id="272" r:id="rId8"/>
    <p:sldId id="274" r:id="rId9"/>
    <p:sldId id="275" r:id="rId10"/>
    <p:sldId id="276" r:id="rId11"/>
    <p:sldId id="269" r:id="rId12"/>
    <p:sldId id="277" r:id="rId13"/>
    <p:sldId id="271" r:id="rId1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BC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284EBC-333F-3096-C73A-805235458318}" v="64" dt="2024-09-09T15:06:20.8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ia Lovett" userId="S::ssw094@qmul.ac.uk::5f973f1d-aeab-47a0-a503-2b68387edf01" providerId="AD" clId="Web-{1E284EBC-333F-3096-C73A-805235458318}"/>
    <pc:docChg chg="modSld">
      <pc:chgData name="Olivia Lovett" userId="S::ssw094@qmul.ac.uk::5f973f1d-aeab-47a0-a503-2b68387edf01" providerId="AD" clId="Web-{1E284EBC-333F-3096-C73A-805235458318}" dt="2024-09-09T15:06:20.139" v="57" actId="20577"/>
      <pc:docMkLst>
        <pc:docMk/>
      </pc:docMkLst>
      <pc:sldChg chg="modSp">
        <pc:chgData name="Olivia Lovett" userId="S::ssw094@qmul.ac.uk::5f973f1d-aeab-47a0-a503-2b68387edf01" providerId="AD" clId="Web-{1E284EBC-333F-3096-C73A-805235458318}" dt="2024-09-09T15:06:20.139" v="57" actId="20577"/>
        <pc:sldMkLst>
          <pc:docMk/>
          <pc:sldMk cId="1434034469" sldId="264"/>
        </pc:sldMkLst>
        <pc:spChg chg="mod">
          <ac:chgData name="Olivia Lovett" userId="S::ssw094@qmul.ac.uk::5f973f1d-aeab-47a0-a503-2b68387edf01" providerId="AD" clId="Web-{1E284EBC-333F-3096-C73A-805235458318}" dt="2024-09-09T15:06:20.139" v="57" actId="20577"/>
          <ac:spMkLst>
            <pc:docMk/>
            <pc:sldMk cId="1434034469" sldId="264"/>
            <ac:spMk id="8" creationId="{1855889D-8674-596B-F95F-386ECCE2B490}"/>
          </ac:spMkLst>
        </pc:spChg>
        <pc:spChg chg="mod">
          <ac:chgData name="Olivia Lovett" userId="S::ssw094@qmul.ac.uk::5f973f1d-aeab-47a0-a503-2b68387edf01" providerId="AD" clId="Web-{1E284EBC-333F-3096-C73A-805235458318}" dt="2024-09-09T15:06:17.702" v="52" actId="20577"/>
          <ac:spMkLst>
            <pc:docMk/>
            <pc:sldMk cId="1434034469" sldId="264"/>
            <ac:spMk id="10" creationId="{187FDF63-9862-3780-63CD-C0AC388CF17B}"/>
          </ac:spMkLst>
        </pc:spChg>
        <pc:spChg chg="mod">
          <ac:chgData name="Olivia Lovett" userId="S::ssw094@qmul.ac.uk::5f973f1d-aeab-47a0-a503-2b68387edf01" providerId="AD" clId="Web-{1E284EBC-333F-3096-C73A-805235458318}" dt="2024-09-09T15:06:15.421" v="43" actId="20577"/>
          <ac:spMkLst>
            <pc:docMk/>
            <pc:sldMk cId="1434034469" sldId="264"/>
            <ac:spMk id="12" creationId="{63014C4C-694A-DA0E-AEE4-1ED8FE6ED8A0}"/>
          </ac:spMkLst>
        </pc:spChg>
        <pc:spChg chg="mod">
          <ac:chgData name="Olivia Lovett" userId="S::ssw094@qmul.ac.uk::5f973f1d-aeab-47a0-a503-2b68387edf01" providerId="AD" clId="Web-{1E284EBC-333F-3096-C73A-805235458318}" dt="2024-09-09T15:06:13.155" v="38" actId="20577"/>
          <ac:spMkLst>
            <pc:docMk/>
            <pc:sldMk cId="1434034469" sldId="264"/>
            <ac:spMk id="14" creationId="{CDA6E425-BB7F-B811-5EE1-62CF2F3F0F59}"/>
          </ac:spMkLst>
        </pc:spChg>
        <pc:spChg chg="mod">
          <ac:chgData name="Olivia Lovett" userId="S::ssw094@qmul.ac.uk::5f973f1d-aeab-47a0-a503-2b68387edf01" providerId="AD" clId="Web-{1E284EBC-333F-3096-C73A-805235458318}" dt="2024-09-09T15:06:10.842" v="35" actId="20577"/>
          <ac:spMkLst>
            <pc:docMk/>
            <pc:sldMk cId="1434034469" sldId="264"/>
            <ac:spMk id="16" creationId="{749F4D14-C0F0-76B6-BDD7-C7E17B9882AD}"/>
          </ac:spMkLst>
        </pc:spChg>
        <pc:spChg chg="mod">
          <ac:chgData name="Olivia Lovett" userId="S::ssw094@qmul.ac.uk::5f973f1d-aeab-47a0-a503-2b68387edf01" providerId="AD" clId="Web-{1E284EBC-333F-3096-C73A-805235458318}" dt="2024-09-09T15:06:08.514" v="31" actId="20577"/>
          <ac:spMkLst>
            <pc:docMk/>
            <pc:sldMk cId="1434034469" sldId="264"/>
            <ac:spMk id="18" creationId="{7C9463F9-4659-346B-252E-648C3D2C8745}"/>
          </ac:spMkLst>
        </pc:spChg>
      </pc:sldChg>
    </pc:docChg>
  </pc:docChgLst>
  <pc:docChgLst>
    <pc:chgData name="Huong Hoang-Wilson" userId="056946e5-a51b-4b70-8f7d-39d52b039cc3" providerId="ADAL" clId="{4901A258-0BAC-426C-96BA-1B1528D7C8D4}"/>
    <pc:docChg chg="custSel modSld">
      <pc:chgData name="Huong Hoang-Wilson" userId="056946e5-a51b-4b70-8f7d-39d52b039cc3" providerId="ADAL" clId="{4901A258-0BAC-426C-96BA-1B1528D7C8D4}" dt="2024-09-09T09:55:57.980" v="1" actId="478"/>
      <pc:docMkLst>
        <pc:docMk/>
      </pc:docMkLst>
      <pc:sldChg chg="addSp delSp modSp mod">
        <pc:chgData name="Huong Hoang-Wilson" userId="056946e5-a51b-4b70-8f7d-39d52b039cc3" providerId="ADAL" clId="{4901A258-0BAC-426C-96BA-1B1528D7C8D4}" dt="2024-09-09T09:55:57.980" v="1" actId="478"/>
        <pc:sldMkLst>
          <pc:docMk/>
          <pc:sldMk cId="1276176014" sldId="256"/>
        </pc:sldMkLst>
        <pc:spChg chg="del">
          <ac:chgData name="Huong Hoang-Wilson" userId="056946e5-a51b-4b70-8f7d-39d52b039cc3" providerId="ADAL" clId="{4901A258-0BAC-426C-96BA-1B1528D7C8D4}" dt="2024-09-09T09:55:50.256" v="0" actId="478"/>
          <ac:spMkLst>
            <pc:docMk/>
            <pc:sldMk cId="1276176014" sldId="256"/>
            <ac:spMk id="2" creationId="{74CCDE6C-C96B-FD24-D386-571814149541}"/>
          </ac:spMkLst>
        </pc:spChg>
        <pc:spChg chg="add del mod">
          <ac:chgData name="Huong Hoang-Wilson" userId="056946e5-a51b-4b70-8f7d-39d52b039cc3" providerId="ADAL" clId="{4901A258-0BAC-426C-96BA-1B1528D7C8D4}" dt="2024-09-09T09:55:57.980" v="1" actId="478"/>
          <ac:spMkLst>
            <pc:docMk/>
            <pc:sldMk cId="1276176014" sldId="256"/>
            <ac:spMk id="8" creationId="{90C0D147-A79E-5F8B-8C92-7EC9319506E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29E-167C-42CB-94E0-2093C3AB4A6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6A95-AF98-4B2A-A217-152E9DAC2E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53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29E-167C-42CB-94E0-2093C3AB4A6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6A95-AF98-4B2A-A217-152E9DAC2E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324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29E-167C-42CB-94E0-2093C3AB4A6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6A95-AF98-4B2A-A217-152E9DAC2E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118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bg>
      <p:bgPr>
        <a:gradFill>
          <a:gsLst>
            <a:gs pos="12000">
              <a:srgbClr val="1C3D74"/>
            </a:gs>
            <a:gs pos="100000">
              <a:srgbClr val="2DB8C5"/>
            </a:gs>
          </a:gsLst>
          <a:lin ang="19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258133" y="2335461"/>
            <a:ext cx="10494433" cy="156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33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 page – </a:t>
            </a:r>
            <a:br>
              <a:rPr lang="en-US"/>
            </a:br>
            <a:r>
              <a:rPr lang="en-US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1258132" y="3964850"/>
            <a:ext cx="10494433" cy="156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53403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29E-167C-42CB-94E0-2093C3AB4A6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6A95-AF98-4B2A-A217-152E9DAC2E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76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29E-167C-42CB-94E0-2093C3AB4A6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6A95-AF98-4B2A-A217-152E9DAC2E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65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29E-167C-42CB-94E0-2093C3AB4A6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6A95-AF98-4B2A-A217-152E9DAC2E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7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29E-167C-42CB-94E0-2093C3AB4A6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6A95-AF98-4B2A-A217-152E9DAC2E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31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29E-167C-42CB-94E0-2093C3AB4A6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6A95-AF98-4B2A-A217-152E9DAC2E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31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29E-167C-42CB-94E0-2093C3AB4A6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6A95-AF98-4B2A-A217-152E9DAC2E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85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29E-167C-42CB-94E0-2093C3AB4A6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6A95-AF98-4B2A-A217-152E9DAC2E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7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29E-167C-42CB-94E0-2093C3AB4A6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6A95-AF98-4B2A-A217-152E9DAC2E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4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5C29E-167C-42CB-94E0-2093C3AB4A6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B6A95-AF98-4B2A-A217-152E9DAC2E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29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hyperlink" Target="http://www.studenthealth.qmul.ac.uk/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hyperlink" Target="over%20300%20diverse%20Sports%20Clubs,%20Societies,%20Volunteering%20and%20RAG%20groups%20to%20join" TargetMode="External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7.svg"/><Relationship Id="rId7" Type="http://schemas.openxmlformats.org/officeDocument/2006/relationships/image" Target="../media/image1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3.png"/><Relationship Id="rId4" Type="http://schemas.openxmlformats.org/officeDocument/2006/relationships/hyperlink" Target="over%20300%20diverse%20Sports%20Clubs,%20Societies,%20Volunteering%20and%20RAG%20groups%20to%20join" TargetMode="External"/><Relationship Id="rId9" Type="http://schemas.openxmlformats.org/officeDocument/2006/relationships/hyperlink" Target="http://www.welfare.qmul.ac.uk/counselling/help-in-a-crisis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258133" y="2335461"/>
            <a:ext cx="10494433" cy="156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3600">
                <a:latin typeface="Source Sans Pro" panose="020B0503030403020204" pitchFamily="34" charset="0"/>
                <a:ea typeface="Source Sans Pro" panose="020B0503030403020204" pitchFamily="34" charset="0"/>
              </a:rPr>
              <a:t>Disability &amp; Dyslexia Service</a:t>
            </a:r>
          </a:p>
          <a:p>
            <a:r>
              <a:rPr lang="en-US" sz="4800">
                <a:latin typeface="Source Sans Pro" panose="020B0503030403020204" pitchFamily="34" charset="0"/>
                <a:ea typeface="Source Sans Pro" panose="020B0503030403020204" pitchFamily="34" charset="0"/>
              </a:rPr>
              <a:t>Introduction to Student Support</a:t>
            </a:r>
          </a:p>
        </p:txBody>
      </p:sp>
      <p:pic>
        <p:nvPicPr>
          <p:cNvPr id="4" name="Graphic 3" descr="Storytelling outline">
            <a:extLst>
              <a:ext uri="{FF2B5EF4-FFF2-40B4-BE49-F238E27FC236}">
                <a16:creationId xmlns:a16="http://schemas.microsoft.com/office/drawing/2014/main" id="{FE3ECDC7-2323-81EB-EA4F-8839D71F22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3405" y="573140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17601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08" y="5942650"/>
            <a:ext cx="2732601" cy="7314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61643" y="6123720"/>
            <a:ext cx="2130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School of History</a:t>
            </a:r>
          </a:p>
        </p:txBody>
      </p:sp>
      <p:pic>
        <p:nvPicPr>
          <p:cNvPr id="2052" name="Picture 4" descr="Good Bye And Good Luck Images | Free Vectors, Stock Photos &amp; PSD">
            <a:extLst>
              <a:ext uri="{FF2B5EF4-FFF2-40B4-BE49-F238E27FC236}">
                <a16:creationId xmlns:a16="http://schemas.microsoft.com/office/drawing/2014/main" id="{187AD4BB-F67A-2A09-A919-7EE21D296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897" y="1460897"/>
            <a:ext cx="3936206" cy="3936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321351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758774"/>
            <a:ext cx="12192000" cy="1099226"/>
          </a:xfrm>
          <a:prstGeom prst="rect">
            <a:avLst/>
          </a:prstGeom>
          <a:gradFill>
            <a:gsLst>
              <a:gs pos="12000">
                <a:srgbClr val="1C3D74"/>
              </a:gs>
              <a:gs pos="100000">
                <a:srgbClr val="2DB8C5"/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30"/>
          <a:stretch/>
        </p:blipFill>
        <p:spPr>
          <a:xfrm>
            <a:off x="199616" y="6023956"/>
            <a:ext cx="2732601" cy="568862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34008" y="282925"/>
            <a:ext cx="11928290" cy="8941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>
                <a:solidFill>
                  <a:schemeClr val="accent5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Contents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855889D-8674-596B-F95F-386ECCE2B490}"/>
              </a:ext>
            </a:extLst>
          </p:cNvPr>
          <p:cNvSpPr/>
          <p:nvPr/>
        </p:nvSpPr>
        <p:spPr>
          <a:xfrm>
            <a:off x="3440372" y="1177047"/>
            <a:ext cx="5311256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Student Support Officers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87FDF63-9862-3780-63CD-C0AC388CF17B}"/>
              </a:ext>
            </a:extLst>
          </p:cNvPr>
          <p:cNvSpPr/>
          <p:nvPr/>
        </p:nvSpPr>
        <p:spPr>
          <a:xfrm>
            <a:off x="3440372" y="1894224"/>
            <a:ext cx="5311256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Your Support Network (within your school)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3014C4C-694A-DA0E-AEE4-1ED8FE6ED8A0}"/>
              </a:ext>
            </a:extLst>
          </p:cNvPr>
          <p:cNvSpPr/>
          <p:nvPr/>
        </p:nvSpPr>
        <p:spPr>
          <a:xfrm>
            <a:off x="3440372" y="2616103"/>
            <a:ext cx="5311256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Your Support Network (across the university)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DA6E425-BB7F-B811-5EE1-62CF2F3F0F59}"/>
              </a:ext>
            </a:extLst>
          </p:cNvPr>
          <p:cNvSpPr/>
          <p:nvPr/>
        </p:nvSpPr>
        <p:spPr>
          <a:xfrm>
            <a:off x="3440372" y="3337982"/>
            <a:ext cx="5311256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Your Support Network (outside the university)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49F4D14-C0F0-76B6-BDD7-C7E17B9882AD}"/>
              </a:ext>
            </a:extLst>
          </p:cNvPr>
          <p:cNvSpPr/>
          <p:nvPr/>
        </p:nvSpPr>
        <p:spPr>
          <a:xfrm>
            <a:off x="3440372" y="4056039"/>
            <a:ext cx="5311256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Extenuating Circumstances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C9463F9-4659-346B-252E-648C3D2C8745}"/>
              </a:ext>
            </a:extLst>
          </p:cNvPr>
          <p:cNvSpPr/>
          <p:nvPr/>
        </p:nvSpPr>
        <p:spPr>
          <a:xfrm>
            <a:off x="3440372" y="4774096"/>
            <a:ext cx="5311256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Accessing Information &amp; Resources</a:t>
            </a:r>
          </a:p>
        </p:txBody>
      </p:sp>
    </p:spTree>
    <p:extLst>
      <p:ext uri="{BB962C8B-B14F-4D97-AF65-F5344CB8AC3E}">
        <p14:creationId xmlns:p14="http://schemas.microsoft.com/office/powerpoint/2010/main" val="143403446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758774"/>
            <a:ext cx="12192000" cy="1099226"/>
          </a:xfrm>
          <a:prstGeom prst="rect">
            <a:avLst/>
          </a:prstGeom>
          <a:gradFill>
            <a:gsLst>
              <a:gs pos="12000">
                <a:srgbClr val="1C3D74"/>
              </a:gs>
              <a:gs pos="100000">
                <a:srgbClr val="2DB8C5"/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30"/>
          <a:stretch/>
        </p:blipFill>
        <p:spPr>
          <a:xfrm>
            <a:off x="199616" y="6023956"/>
            <a:ext cx="2732601" cy="568862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34008" y="282925"/>
            <a:ext cx="11928290" cy="8941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>
                <a:solidFill>
                  <a:schemeClr val="accent5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Student Support Officers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DD891A9-C3EC-9776-D72E-E2C6346C9DA8}"/>
              </a:ext>
            </a:extLst>
          </p:cNvPr>
          <p:cNvSpPr/>
          <p:nvPr/>
        </p:nvSpPr>
        <p:spPr>
          <a:xfrm>
            <a:off x="199616" y="1177047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Student Support Officer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DAE2D67-76BF-ECA2-CB3B-8818111AB43F}"/>
              </a:ext>
            </a:extLst>
          </p:cNvPr>
          <p:cNvSpPr/>
          <p:nvPr/>
        </p:nvSpPr>
        <p:spPr>
          <a:xfrm>
            <a:off x="199616" y="3379409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Adviser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DF0832D-E35A-2A5F-9B2F-C95F9E3B043B}"/>
              </a:ext>
            </a:extLst>
          </p:cNvPr>
          <p:cNvSpPr/>
          <p:nvPr/>
        </p:nvSpPr>
        <p:spPr>
          <a:xfrm>
            <a:off x="199616" y="1177047"/>
            <a:ext cx="4859715" cy="651972"/>
          </a:xfrm>
          <a:prstGeom prst="round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2E7617C-18D5-CE92-C1AA-7C8D04574C30}"/>
              </a:ext>
            </a:extLst>
          </p:cNvPr>
          <p:cNvSpPr/>
          <p:nvPr/>
        </p:nvSpPr>
        <p:spPr>
          <a:xfrm>
            <a:off x="199616" y="4129438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Senior Tutor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2AD184-0C89-A30E-4E02-0F394AD5FA19}"/>
              </a:ext>
            </a:extLst>
          </p:cNvPr>
          <p:cNvSpPr txBox="1"/>
          <p:nvPr/>
        </p:nvSpPr>
        <p:spPr>
          <a:xfrm>
            <a:off x="2823882" y="1177047"/>
            <a:ext cx="9168502" cy="1600438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u="sng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First point-of-contact</a:t>
            </a:r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for queries and concerns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u="sng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Signposting</a:t>
            </a:r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students to services within schools, across and outside of the university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Pastoral support: 		Supporting you to overcome personal difficulties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Academic support:		Clarification of academic regulations, advice and general guidance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Developmental support:	Opportunities for further study and personal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Monitors attendance and engagement throughout a student’s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Manages the extenuating circumstances process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104200E-B512-213A-1388-5FDC2318D794}"/>
              </a:ext>
            </a:extLst>
          </p:cNvPr>
          <p:cNvCxnSpPr>
            <a:stCxn id="6" idx="2"/>
            <a:endCxn id="9" idx="0"/>
          </p:cNvCxnSpPr>
          <p:nvPr/>
        </p:nvCxnSpPr>
        <p:spPr>
          <a:xfrm>
            <a:off x="1394897" y="1829019"/>
            <a:ext cx="0" cy="155039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BAD8B7E-366B-97A6-6F70-DFFAB69B10A4}"/>
              </a:ext>
            </a:extLst>
          </p:cNvPr>
          <p:cNvCxnSpPr>
            <a:cxnSpLocks/>
            <a:stCxn id="9" idx="2"/>
            <a:endCxn id="13" idx="0"/>
          </p:cNvCxnSpPr>
          <p:nvPr/>
        </p:nvCxnSpPr>
        <p:spPr>
          <a:xfrm>
            <a:off x="1394897" y="4031381"/>
            <a:ext cx="0" cy="98057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Graphic 34" descr="Chat bubble outline">
            <a:extLst>
              <a:ext uri="{FF2B5EF4-FFF2-40B4-BE49-F238E27FC236}">
                <a16:creationId xmlns:a16="http://schemas.microsoft.com/office/drawing/2014/main" id="{2D0639A6-0293-CB77-E0E3-C2688A5156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25597" y="3488173"/>
            <a:ext cx="1358152" cy="1358152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AA96722F-7938-3067-B955-3807EAA3BEE0}"/>
              </a:ext>
            </a:extLst>
          </p:cNvPr>
          <p:cNvSpPr txBox="1"/>
          <p:nvPr/>
        </p:nvSpPr>
        <p:spPr>
          <a:xfrm>
            <a:off x="4019165" y="3726787"/>
            <a:ext cx="7973220" cy="369332"/>
          </a:xfrm>
          <a:prstGeom prst="rect">
            <a:avLst/>
          </a:prstGeom>
          <a:solidFill>
            <a:schemeClr val="accent5">
              <a:lumMod val="50000"/>
              <a:alpha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Ask for help and support as soon as possible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6AA5431-9FA1-0DF3-7830-AE7F9F34E676}"/>
              </a:ext>
            </a:extLst>
          </p:cNvPr>
          <p:cNvSpPr txBox="1"/>
          <p:nvPr/>
        </p:nvSpPr>
        <p:spPr>
          <a:xfrm>
            <a:off x="4019164" y="4221705"/>
            <a:ext cx="7973220" cy="369332"/>
          </a:xfrm>
          <a:prstGeom prst="rect">
            <a:avLst/>
          </a:prstGeom>
          <a:solidFill>
            <a:schemeClr val="accent5">
              <a:lumMod val="50000"/>
              <a:alpha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The longer you leave it, the harder it becomes to support you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0901387-279D-D543-E145-FA84ED794DD4}"/>
              </a:ext>
            </a:extLst>
          </p:cNvPr>
          <p:cNvSpPr txBox="1"/>
          <p:nvPr/>
        </p:nvSpPr>
        <p:spPr>
          <a:xfrm>
            <a:off x="199616" y="5117967"/>
            <a:ext cx="11792768" cy="523220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Schools have different organisational structures and processes, so it’s important to understand how your school works.</a:t>
            </a:r>
          </a:p>
          <a:p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Details on the structure of your school and contact details will be circulated during Welcome Week.</a:t>
            </a:r>
          </a:p>
        </p:txBody>
      </p:sp>
    </p:spTree>
    <p:extLst>
      <p:ext uri="{BB962C8B-B14F-4D97-AF65-F5344CB8AC3E}">
        <p14:creationId xmlns:p14="http://schemas.microsoft.com/office/powerpoint/2010/main" val="120271782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119">
            <a:extLst>
              <a:ext uri="{FF2B5EF4-FFF2-40B4-BE49-F238E27FC236}">
                <a16:creationId xmlns:a16="http://schemas.microsoft.com/office/drawing/2014/main" id="{9A6100D1-2F64-2598-62DF-4D732EC2F5FD}"/>
              </a:ext>
            </a:extLst>
          </p:cNvPr>
          <p:cNvSpPr/>
          <p:nvPr/>
        </p:nvSpPr>
        <p:spPr>
          <a:xfrm>
            <a:off x="199616" y="2154924"/>
            <a:ext cx="2390562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Unsure who to contact or</a:t>
            </a:r>
          </a:p>
          <a:p>
            <a:pPr algn="ctr"/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Support from SSO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758774"/>
            <a:ext cx="12192000" cy="1099226"/>
          </a:xfrm>
          <a:prstGeom prst="rect">
            <a:avLst/>
          </a:prstGeom>
          <a:gradFill>
            <a:gsLst>
              <a:gs pos="12000">
                <a:srgbClr val="1C3D74"/>
              </a:gs>
              <a:gs pos="100000">
                <a:srgbClr val="2DB8C5"/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30"/>
          <a:stretch/>
        </p:blipFill>
        <p:spPr>
          <a:xfrm>
            <a:off x="199616" y="6023956"/>
            <a:ext cx="2732601" cy="568862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34008" y="282925"/>
            <a:ext cx="11928290" cy="8941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>
                <a:solidFill>
                  <a:schemeClr val="accent5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Your Support Network </a:t>
            </a:r>
            <a:r>
              <a:rPr lang="en-US" sz="3200">
                <a:solidFill>
                  <a:schemeClr val="accent5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(within your school)</a:t>
            </a:r>
            <a:endParaRPr lang="en-US">
              <a:solidFill>
                <a:schemeClr val="accent5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2C121347-8F1C-E331-431F-E19E97F0EBF2}"/>
              </a:ext>
            </a:extLst>
          </p:cNvPr>
          <p:cNvSpPr/>
          <p:nvPr/>
        </p:nvSpPr>
        <p:spPr>
          <a:xfrm>
            <a:off x="199616" y="1177047"/>
            <a:ext cx="2390562" cy="651972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94E88F98-42A4-FD7B-DDE5-2B0FA7170C1E}"/>
              </a:ext>
            </a:extLst>
          </p:cNvPr>
          <p:cNvSpPr/>
          <p:nvPr/>
        </p:nvSpPr>
        <p:spPr>
          <a:xfrm>
            <a:off x="199616" y="3132882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Student Support Officer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5AE1B634-BE12-2941-0350-3DAEA2503CF9}"/>
              </a:ext>
            </a:extLst>
          </p:cNvPr>
          <p:cNvSpPr/>
          <p:nvPr/>
        </p:nvSpPr>
        <p:spPr>
          <a:xfrm>
            <a:off x="199616" y="3882911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Adviser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C824C05A-33BC-31BF-1B6F-FACDB86B769B}"/>
              </a:ext>
            </a:extLst>
          </p:cNvPr>
          <p:cNvCxnSpPr>
            <a:cxnSpLocks/>
            <a:stCxn id="58" idx="2"/>
            <a:endCxn id="120" idx="0"/>
          </p:cNvCxnSpPr>
          <p:nvPr/>
        </p:nvCxnSpPr>
        <p:spPr>
          <a:xfrm>
            <a:off x="1394897" y="1829019"/>
            <a:ext cx="0" cy="325905"/>
          </a:xfrm>
          <a:prstGeom prst="straightConnector1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E0928222-6DCC-B716-BB89-6D8B5A23851B}"/>
              </a:ext>
            </a:extLst>
          </p:cNvPr>
          <p:cNvSpPr/>
          <p:nvPr/>
        </p:nvSpPr>
        <p:spPr>
          <a:xfrm>
            <a:off x="4018870" y="2168847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Seminar Tutor </a:t>
            </a:r>
            <a:b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Module Organiser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10853C8A-CDD1-8F57-71FB-3EB765C1440D}"/>
              </a:ext>
            </a:extLst>
          </p:cNvPr>
          <p:cNvSpPr/>
          <p:nvPr/>
        </p:nvSpPr>
        <p:spPr>
          <a:xfrm>
            <a:off x="4018870" y="3146805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E-Learning Team</a:t>
            </a: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754CC4F4-A3C7-F4F5-4878-15A51A629E31}"/>
              </a:ext>
            </a:extLst>
          </p:cNvPr>
          <p:cNvSpPr/>
          <p:nvPr/>
        </p:nvSpPr>
        <p:spPr>
          <a:xfrm>
            <a:off x="4018870" y="1173647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Education Team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0D19DE4-AEC8-3064-3414-5FD66025DF27}"/>
              </a:ext>
            </a:extLst>
          </p:cNvPr>
          <p:cNvSpPr/>
          <p:nvPr/>
        </p:nvSpPr>
        <p:spPr>
          <a:xfrm>
            <a:off x="6544236" y="1173647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Timetabling and degree registration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Module Enrolment/changes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Other academic administrative issues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C1CD4EEF-50C7-31C3-4244-4B29438D5B70}"/>
              </a:ext>
            </a:extLst>
          </p:cNvPr>
          <p:cNvSpPr/>
          <p:nvPr/>
        </p:nvSpPr>
        <p:spPr>
          <a:xfrm>
            <a:off x="6544235" y="2172247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Academic concerns and queries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Assignment planning and exam guidance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EE7DDE56-4C5E-5FC5-B6F5-7539ACA128B0}"/>
              </a:ext>
            </a:extLst>
          </p:cNvPr>
          <p:cNvSpPr/>
          <p:nvPr/>
        </p:nvSpPr>
        <p:spPr>
          <a:xfrm>
            <a:off x="6544234" y="3150205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QMPlus</a:t>
            </a: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and MYSIS access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Assignment submission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Other IT-related issues</a:t>
            </a:r>
          </a:p>
        </p:txBody>
      </p: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CA6E9A0B-8CD0-45CA-DB2F-545CB0DF4EF8}"/>
              </a:ext>
            </a:extLst>
          </p:cNvPr>
          <p:cNvCxnSpPr>
            <a:stCxn id="58" idx="3"/>
            <a:endCxn id="72" idx="1"/>
          </p:cNvCxnSpPr>
          <p:nvPr/>
        </p:nvCxnSpPr>
        <p:spPr>
          <a:xfrm>
            <a:off x="2590178" y="1503033"/>
            <a:ext cx="1428692" cy="991800"/>
          </a:xfrm>
          <a:prstGeom prst="bentConnector3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46D58EA8-A2D2-A7BA-7A0B-BEF98C69C2C1}"/>
              </a:ext>
            </a:extLst>
          </p:cNvPr>
          <p:cNvCxnSpPr>
            <a:cxnSpLocks/>
            <a:stCxn id="58" idx="3"/>
            <a:endCxn id="74" idx="1"/>
          </p:cNvCxnSpPr>
          <p:nvPr/>
        </p:nvCxnSpPr>
        <p:spPr>
          <a:xfrm>
            <a:off x="2590178" y="1503033"/>
            <a:ext cx="1428692" cy="1969758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79C6E5E1-C90C-06BF-8450-7FEAA1D8690B}"/>
              </a:ext>
            </a:extLst>
          </p:cNvPr>
          <p:cNvSpPr/>
          <p:nvPr/>
        </p:nvSpPr>
        <p:spPr>
          <a:xfrm>
            <a:off x="199616" y="3132882"/>
            <a:ext cx="2390562" cy="1402001"/>
          </a:xfrm>
          <a:prstGeom prst="round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240CE35F-1BEB-60E2-C03E-7525739C8E43}"/>
              </a:ext>
            </a:extLst>
          </p:cNvPr>
          <p:cNvCxnSpPr>
            <a:cxnSpLocks/>
            <a:stCxn id="106" idx="3"/>
            <a:endCxn id="72" idx="1"/>
          </p:cNvCxnSpPr>
          <p:nvPr/>
        </p:nvCxnSpPr>
        <p:spPr>
          <a:xfrm flipV="1">
            <a:off x="2590178" y="2494833"/>
            <a:ext cx="1428692" cy="1339050"/>
          </a:xfrm>
          <a:prstGeom prst="bentConnector3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" name="Graphic 113" descr="Questions outline">
            <a:extLst>
              <a:ext uri="{FF2B5EF4-FFF2-40B4-BE49-F238E27FC236}">
                <a16:creationId xmlns:a16="http://schemas.microsoft.com/office/drawing/2014/main" id="{11577225-6940-CADB-5D72-F69DF573AB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5840" y="1255580"/>
            <a:ext cx="498114" cy="498114"/>
          </a:xfrm>
          <a:prstGeom prst="rect">
            <a:avLst/>
          </a:prstGeom>
        </p:spPr>
      </p:pic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CA45E022-7356-BD61-F241-A94D17E1B627}"/>
              </a:ext>
            </a:extLst>
          </p:cNvPr>
          <p:cNvCxnSpPr>
            <a:cxnSpLocks/>
            <a:stCxn id="58" idx="3"/>
            <a:endCxn id="76" idx="1"/>
          </p:cNvCxnSpPr>
          <p:nvPr/>
        </p:nvCxnSpPr>
        <p:spPr>
          <a:xfrm flipV="1">
            <a:off x="2590178" y="1499633"/>
            <a:ext cx="1428692" cy="3400"/>
          </a:xfrm>
          <a:prstGeom prst="straightConnector1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0D9BE1B8-5EC3-680B-DA71-B28F72E8A030}"/>
              </a:ext>
            </a:extLst>
          </p:cNvPr>
          <p:cNvCxnSpPr>
            <a:cxnSpLocks/>
            <a:stCxn id="120" idx="2"/>
            <a:endCxn id="60" idx="0"/>
          </p:cNvCxnSpPr>
          <p:nvPr/>
        </p:nvCxnSpPr>
        <p:spPr>
          <a:xfrm>
            <a:off x="1394897" y="2806896"/>
            <a:ext cx="0" cy="325986"/>
          </a:xfrm>
          <a:prstGeom prst="straightConnector1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A12523D-8A25-A856-7236-73C7808671B5}"/>
              </a:ext>
            </a:extLst>
          </p:cNvPr>
          <p:cNvCxnSpPr>
            <a:cxnSpLocks/>
            <a:endCxn id="62" idx="2"/>
          </p:cNvCxnSpPr>
          <p:nvPr/>
        </p:nvCxnSpPr>
        <p:spPr>
          <a:xfrm flipV="1">
            <a:off x="1394897" y="4534883"/>
            <a:ext cx="0" cy="1256317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922D1569-123F-FB06-EB1A-642BD9398140}"/>
              </a:ext>
            </a:extLst>
          </p:cNvPr>
          <p:cNvCxnSpPr>
            <a:cxnSpLocks/>
            <a:stCxn id="60" idx="2"/>
            <a:endCxn id="62" idx="0"/>
          </p:cNvCxnSpPr>
          <p:nvPr/>
        </p:nvCxnSpPr>
        <p:spPr>
          <a:xfrm>
            <a:off x="1394897" y="3784854"/>
            <a:ext cx="0" cy="98057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16A838E-F575-D37A-B6D6-DFBE10293A8E}"/>
              </a:ext>
            </a:extLst>
          </p:cNvPr>
          <p:cNvSpPr/>
          <p:nvPr/>
        </p:nvSpPr>
        <p:spPr>
          <a:xfrm>
            <a:off x="4018870" y="4126046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Senior Tutor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CD447F-5784-055A-7DE3-96B00B43C6C1}"/>
              </a:ext>
            </a:extLst>
          </p:cNvPr>
          <p:cNvSpPr/>
          <p:nvPr/>
        </p:nvSpPr>
        <p:spPr>
          <a:xfrm>
            <a:off x="6544234" y="4119842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QMPlus</a:t>
            </a: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and MYSIS access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DA10BFAA-6F71-371B-98BC-1C54FA8363FC}"/>
              </a:ext>
            </a:extLst>
          </p:cNvPr>
          <p:cNvCxnSpPr>
            <a:cxnSpLocks/>
            <a:stCxn id="58" idx="3"/>
            <a:endCxn id="3" idx="1"/>
          </p:cNvCxnSpPr>
          <p:nvPr/>
        </p:nvCxnSpPr>
        <p:spPr>
          <a:xfrm>
            <a:off x="2590178" y="1503033"/>
            <a:ext cx="1428692" cy="2948999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1573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119">
            <a:extLst>
              <a:ext uri="{FF2B5EF4-FFF2-40B4-BE49-F238E27FC236}">
                <a16:creationId xmlns:a16="http://schemas.microsoft.com/office/drawing/2014/main" id="{9A6100D1-2F64-2598-62DF-4D732EC2F5FD}"/>
              </a:ext>
            </a:extLst>
          </p:cNvPr>
          <p:cNvSpPr/>
          <p:nvPr/>
        </p:nvSpPr>
        <p:spPr>
          <a:xfrm>
            <a:off x="199616" y="2154924"/>
            <a:ext cx="2390562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Unsure who to contact or</a:t>
            </a:r>
          </a:p>
          <a:p>
            <a:pPr algn="ctr"/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Support from SSO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34008" y="282925"/>
            <a:ext cx="11928290" cy="8941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>
                <a:solidFill>
                  <a:schemeClr val="accent5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Your Support Network </a:t>
            </a:r>
            <a:r>
              <a:rPr lang="en-US" sz="3200">
                <a:solidFill>
                  <a:schemeClr val="accent5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(across the university)</a:t>
            </a:r>
            <a:endParaRPr lang="en-US">
              <a:solidFill>
                <a:schemeClr val="accent5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2C121347-8F1C-E331-431F-E19E97F0EBF2}"/>
              </a:ext>
            </a:extLst>
          </p:cNvPr>
          <p:cNvSpPr/>
          <p:nvPr/>
        </p:nvSpPr>
        <p:spPr>
          <a:xfrm>
            <a:off x="199616" y="1177047"/>
            <a:ext cx="2390562" cy="651972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94E88F98-42A4-FD7B-DDE5-2B0FA7170C1E}"/>
              </a:ext>
            </a:extLst>
          </p:cNvPr>
          <p:cNvSpPr/>
          <p:nvPr/>
        </p:nvSpPr>
        <p:spPr>
          <a:xfrm>
            <a:off x="199616" y="3132882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Student Support Officer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5AE1B634-BE12-2941-0350-3DAEA2503CF9}"/>
              </a:ext>
            </a:extLst>
          </p:cNvPr>
          <p:cNvSpPr/>
          <p:nvPr/>
        </p:nvSpPr>
        <p:spPr>
          <a:xfrm>
            <a:off x="199616" y="3882911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Adviser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C824C05A-33BC-31BF-1B6F-FACDB86B769B}"/>
              </a:ext>
            </a:extLst>
          </p:cNvPr>
          <p:cNvCxnSpPr>
            <a:cxnSpLocks/>
            <a:stCxn id="58" idx="2"/>
            <a:endCxn id="120" idx="0"/>
          </p:cNvCxnSpPr>
          <p:nvPr/>
        </p:nvCxnSpPr>
        <p:spPr>
          <a:xfrm>
            <a:off x="1394897" y="1829019"/>
            <a:ext cx="0" cy="325905"/>
          </a:xfrm>
          <a:prstGeom prst="straightConnector1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E0928222-6DCC-B716-BB89-6D8B5A23851B}"/>
              </a:ext>
            </a:extLst>
          </p:cNvPr>
          <p:cNvSpPr/>
          <p:nvPr/>
        </p:nvSpPr>
        <p:spPr>
          <a:xfrm>
            <a:off x="4018869" y="2070799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latin typeface="Source Sans Pro" panose="020B0503030403020204" pitchFamily="34" charset="0"/>
                <a:ea typeface="Source Sans Pro" panose="020B0503030403020204" pitchFamily="34" charset="0"/>
              </a:rPr>
              <a:t>Disability &amp; Dyslexia Service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10853C8A-CDD1-8F57-71FB-3EB765C1440D}"/>
              </a:ext>
            </a:extLst>
          </p:cNvPr>
          <p:cNvSpPr/>
          <p:nvPr/>
        </p:nvSpPr>
        <p:spPr>
          <a:xfrm>
            <a:off x="4018870" y="3987475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Student Enquiry Centre</a:t>
            </a: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754CC4F4-A3C7-F4F5-4878-15A51A629E31}"/>
              </a:ext>
            </a:extLst>
          </p:cNvPr>
          <p:cNvSpPr/>
          <p:nvPr/>
        </p:nvSpPr>
        <p:spPr>
          <a:xfrm>
            <a:off x="4018870" y="1173647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Advice and Counselling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0D19DE4-AEC8-3064-3414-5FD66025DF27}"/>
              </a:ext>
            </a:extLst>
          </p:cNvPr>
          <p:cNvSpPr/>
          <p:nvPr/>
        </p:nvSpPr>
        <p:spPr>
          <a:xfrm>
            <a:off x="6544236" y="1173647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Specialist, professional and confidential support 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Support for financial, welfare, emotional and psychological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Students make a self-referral through MYSIS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C1CD4EEF-50C7-31C3-4244-4B29438D5B70}"/>
              </a:ext>
            </a:extLst>
          </p:cNvPr>
          <p:cNvSpPr/>
          <p:nvPr/>
        </p:nvSpPr>
        <p:spPr>
          <a:xfrm>
            <a:off x="6544234" y="2074199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Supporting students with diagnosed specific learning differences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Supporting access to funding and assessments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Supporting access to equipment and course materials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EE7DDE56-4C5E-5FC5-B6F5-7539ACA128B0}"/>
              </a:ext>
            </a:extLst>
          </p:cNvPr>
          <p:cNvSpPr/>
          <p:nvPr/>
        </p:nvSpPr>
        <p:spPr>
          <a:xfrm>
            <a:off x="6544234" y="3990875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Enquires regarding documentation and student IDs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Information on bursaries and assessments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Signposting service for general enquiries</a:t>
            </a:r>
          </a:p>
        </p:txBody>
      </p: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CA6E9A0B-8CD0-45CA-DB2F-545CB0DF4EF8}"/>
              </a:ext>
            </a:extLst>
          </p:cNvPr>
          <p:cNvCxnSpPr>
            <a:stCxn id="58" idx="3"/>
            <a:endCxn id="72" idx="1"/>
          </p:cNvCxnSpPr>
          <p:nvPr/>
        </p:nvCxnSpPr>
        <p:spPr>
          <a:xfrm>
            <a:off x="2590178" y="1503033"/>
            <a:ext cx="1428691" cy="893752"/>
          </a:xfrm>
          <a:prstGeom prst="bentConnector3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46D58EA8-A2D2-A7BA-7A0B-BEF98C69C2C1}"/>
              </a:ext>
            </a:extLst>
          </p:cNvPr>
          <p:cNvCxnSpPr>
            <a:cxnSpLocks/>
            <a:stCxn id="58" idx="3"/>
            <a:endCxn id="74" idx="1"/>
          </p:cNvCxnSpPr>
          <p:nvPr/>
        </p:nvCxnSpPr>
        <p:spPr>
          <a:xfrm>
            <a:off x="2590178" y="1503033"/>
            <a:ext cx="1428692" cy="2810428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79C6E5E1-C90C-06BF-8450-7FEAA1D8690B}"/>
              </a:ext>
            </a:extLst>
          </p:cNvPr>
          <p:cNvSpPr/>
          <p:nvPr/>
        </p:nvSpPr>
        <p:spPr>
          <a:xfrm>
            <a:off x="199616" y="3132882"/>
            <a:ext cx="2390562" cy="1402001"/>
          </a:xfrm>
          <a:prstGeom prst="round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240CE35F-1BEB-60E2-C03E-7525739C8E43}"/>
              </a:ext>
            </a:extLst>
          </p:cNvPr>
          <p:cNvCxnSpPr>
            <a:cxnSpLocks/>
            <a:stCxn id="106" idx="3"/>
            <a:endCxn id="72" idx="1"/>
          </p:cNvCxnSpPr>
          <p:nvPr/>
        </p:nvCxnSpPr>
        <p:spPr>
          <a:xfrm flipV="1">
            <a:off x="2590178" y="2396785"/>
            <a:ext cx="1428691" cy="1437098"/>
          </a:xfrm>
          <a:prstGeom prst="bentConnector3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" name="Graphic 113" descr="Questions outline">
            <a:extLst>
              <a:ext uri="{FF2B5EF4-FFF2-40B4-BE49-F238E27FC236}">
                <a16:creationId xmlns:a16="http://schemas.microsoft.com/office/drawing/2014/main" id="{11577225-6940-CADB-5D72-F69DF573AB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5840" y="1255580"/>
            <a:ext cx="498114" cy="498114"/>
          </a:xfrm>
          <a:prstGeom prst="rect">
            <a:avLst/>
          </a:prstGeom>
        </p:spPr>
      </p:pic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CA45E022-7356-BD61-F241-A94D17E1B627}"/>
              </a:ext>
            </a:extLst>
          </p:cNvPr>
          <p:cNvCxnSpPr>
            <a:cxnSpLocks/>
            <a:stCxn id="58" idx="3"/>
            <a:endCxn id="76" idx="1"/>
          </p:cNvCxnSpPr>
          <p:nvPr/>
        </p:nvCxnSpPr>
        <p:spPr>
          <a:xfrm flipV="1">
            <a:off x="2590178" y="1499633"/>
            <a:ext cx="1428692" cy="3400"/>
          </a:xfrm>
          <a:prstGeom prst="straightConnector1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0D9BE1B8-5EC3-680B-DA71-B28F72E8A030}"/>
              </a:ext>
            </a:extLst>
          </p:cNvPr>
          <p:cNvCxnSpPr>
            <a:cxnSpLocks/>
            <a:stCxn id="120" idx="2"/>
            <a:endCxn id="60" idx="0"/>
          </p:cNvCxnSpPr>
          <p:nvPr/>
        </p:nvCxnSpPr>
        <p:spPr>
          <a:xfrm>
            <a:off x="1394897" y="2806896"/>
            <a:ext cx="0" cy="325986"/>
          </a:xfrm>
          <a:prstGeom prst="straightConnector1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922D1569-123F-FB06-EB1A-642BD9398140}"/>
              </a:ext>
            </a:extLst>
          </p:cNvPr>
          <p:cNvCxnSpPr>
            <a:cxnSpLocks/>
            <a:stCxn id="60" idx="2"/>
            <a:endCxn id="62" idx="0"/>
          </p:cNvCxnSpPr>
          <p:nvPr/>
        </p:nvCxnSpPr>
        <p:spPr>
          <a:xfrm>
            <a:off x="1394897" y="3784854"/>
            <a:ext cx="0" cy="98057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6" descr="Follow AdviceAndCounselling's (@QMUL_ACS) latest Tweets / Twitter">
            <a:extLst>
              <a:ext uri="{FF2B5EF4-FFF2-40B4-BE49-F238E27FC236}">
                <a16:creationId xmlns:a16="http://schemas.microsoft.com/office/drawing/2014/main" id="{146FE185-526B-E4C5-C2D2-C5C54ACA8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7656" y="1220435"/>
            <a:ext cx="561796" cy="56179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QMUL DDS (@QMUL_DDS) / Twitter">
            <a:extLst>
              <a:ext uri="{FF2B5EF4-FFF2-40B4-BE49-F238E27FC236}">
                <a16:creationId xmlns:a16="http://schemas.microsoft.com/office/drawing/2014/main" id="{0B6B463C-1C67-4C29-D7D0-A9C96637D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7655" y="2115973"/>
            <a:ext cx="561624" cy="56162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6524F1E-056F-015D-2912-16BFC6446C8E}"/>
              </a:ext>
            </a:extLst>
          </p:cNvPr>
          <p:cNvSpPr/>
          <p:nvPr/>
        </p:nvSpPr>
        <p:spPr>
          <a:xfrm>
            <a:off x="4018868" y="3004625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latin typeface="Source Sans Pro" panose="020B0503030403020204" pitchFamily="34" charset="0"/>
                <a:ea typeface="Source Sans Pro" panose="020B0503030403020204" pitchFamily="34" charset="0"/>
              </a:rPr>
              <a:t>Library Services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A8190B-6266-BD70-C1BB-DB7FD5A974BC}"/>
              </a:ext>
            </a:extLst>
          </p:cNvPr>
          <p:cNvSpPr/>
          <p:nvPr/>
        </p:nvSpPr>
        <p:spPr>
          <a:xfrm>
            <a:off x="6544233" y="3008025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Access to learning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Access to equipment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Study skills workshops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DFB75918-8D0F-4D94-D274-8CBA782BF2D8}"/>
              </a:ext>
            </a:extLst>
          </p:cNvPr>
          <p:cNvCxnSpPr>
            <a:cxnSpLocks/>
            <a:stCxn id="58" idx="3"/>
            <a:endCxn id="12" idx="1"/>
          </p:cNvCxnSpPr>
          <p:nvPr/>
        </p:nvCxnSpPr>
        <p:spPr>
          <a:xfrm>
            <a:off x="2590178" y="1503033"/>
            <a:ext cx="1428690" cy="1827578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C13B48E8-226C-5495-7E38-83C40C545F12}"/>
              </a:ext>
            </a:extLst>
          </p:cNvPr>
          <p:cNvSpPr/>
          <p:nvPr/>
        </p:nvSpPr>
        <p:spPr>
          <a:xfrm>
            <a:off x="4018868" y="4921301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IT Services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4B36B3C-957E-6CA3-07C1-1190EA2E064D}"/>
              </a:ext>
            </a:extLst>
          </p:cNvPr>
          <p:cNvSpPr/>
          <p:nvPr/>
        </p:nvSpPr>
        <p:spPr>
          <a:xfrm>
            <a:off x="6544232" y="4924701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Email, </a:t>
            </a:r>
            <a:r>
              <a:rPr lang="en-GB" sz="120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QMPlus</a:t>
            </a: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and MYSIS access and password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WiFi</a:t>
            </a: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and remote access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Ticketing system and live chat available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B6E3D395-5FF4-911B-80F7-B54D84D2698B}"/>
              </a:ext>
            </a:extLst>
          </p:cNvPr>
          <p:cNvCxnSpPr>
            <a:cxnSpLocks/>
            <a:stCxn id="58" idx="3"/>
            <a:endCxn id="25" idx="1"/>
          </p:cNvCxnSpPr>
          <p:nvPr/>
        </p:nvCxnSpPr>
        <p:spPr>
          <a:xfrm>
            <a:off x="2590178" y="1503033"/>
            <a:ext cx="1428690" cy="3744254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4DF939A5-97B2-E083-A04F-336BEAC3DF63}"/>
              </a:ext>
            </a:extLst>
          </p:cNvPr>
          <p:cNvSpPr/>
          <p:nvPr/>
        </p:nvSpPr>
        <p:spPr>
          <a:xfrm>
            <a:off x="0" y="5758774"/>
            <a:ext cx="12192000" cy="1099226"/>
          </a:xfrm>
          <a:prstGeom prst="rect">
            <a:avLst/>
          </a:prstGeom>
          <a:gradFill>
            <a:gsLst>
              <a:gs pos="12000">
                <a:srgbClr val="1C3D74"/>
              </a:gs>
              <a:gs pos="100000">
                <a:srgbClr val="2DB8C5"/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E4452FB7-1189-E4B9-F4B6-1C6658F0AEA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30"/>
          <a:stretch/>
        </p:blipFill>
        <p:spPr>
          <a:xfrm>
            <a:off x="199616" y="6023956"/>
            <a:ext cx="2732601" cy="56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93808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34008" y="282925"/>
            <a:ext cx="11928290" cy="8941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>
                <a:solidFill>
                  <a:schemeClr val="accent5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Your Support Network </a:t>
            </a:r>
            <a:r>
              <a:rPr lang="en-US" sz="3200">
                <a:solidFill>
                  <a:schemeClr val="accent5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(across the university)</a:t>
            </a:r>
            <a:endParaRPr lang="en-US">
              <a:solidFill>
                <a:schemeClr val="accent5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2C121347-8F1C-E331-431F-E19E97F0EBF2}"/>
              </a:ext>
            </a:extLst>
          </p:cNvPr>
          <p:cNvSpPr/>
          <p:nvPr/>
        </p:nvSpPr>
        <p:spPr>
          <a:xfrm>
            <a:off x="199616" y="1177047"/>
            <a:ext cx="2390562" cy="651972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E0928222-6DCC-B716-BB89-6D8B5A23851B}"/>
              </a:ext>
            </a:extLst>
          </p:cNvPr>
          <p:cNvSpPr/>
          <p:nvPr/>
        </p:nvSpPr>
        <p:spPr>
          <a:xfrm>
            <a:off x="4018869" y="2070799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latin typeface="Source Sans Pro" panose="020B0503030403020204" pitchFamily="34" charset="0"/>
                <a:ea typeface="Source Sans Pro" panose="020B0503030403020204" pitchFamily="34" charset="0"/>
              </a:rPr>
              <a:t>Queen Mary Students’ Union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10853C8A-CDD1-8F57-71FB-3EB765C1440D}"/>
              </a:ext>
            </a:extLst>
          </p:cNvPr>
          <p:cNvSpPr/>
          <p:nvPr/>
        </p:nvSpPr>
        <p:spPr>
          <a:xfrm>
            <a:off x="4018870" y="3987475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Residences</a:t>
            </a: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754CC4F4-A3C7-F4F5-4878-15A51A629E31}"/>
              </a:ext>
            </a:extLst>
          </p:cNvPr>
          <p:cNvSpPr/>
          <p:nvPr/>
        </p:nvSpPr>
        <p:spPr>
          <a:xfrm>
            <a:off x="4018870" y="1173647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Student Health Service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0D19DE4-AEC8-3064-3414-5FD66025DF27}"/>
              </a:ext>
            </a:extLst>
          </p:cNvPr>
          <p:cNvSpPr/>
          <p:nvPr/>
        </p:nvSpPr>
        <p:spPr>
          <a:xfrm>
            <a:off x="6544236" y="1173647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Available to all students living in: E1, E2, E3 &amp; E14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Run by Globe Town Surgery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Register here: </a:t>
            </a: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www.studenthealth.qmul.ac.uk</a:t>
            </a:r>
            <a:endParaRPr lang="en-GB" sz="120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C1CD4EEF-50C7-31C3-4244-4B29438D5B70}"/>
              </a:ext>
            </a:extLst>
          </p:cNvPr>
          <p:cNvSpPr/>
          <p:nvPr/>
        </p:nvSpPr>
        <p:spPr>
          <a:xfrm>
            <a:off x="6544234" y="2074199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Ensuring your voice is heard throughout your time at university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Over 300 diverse Sports Clubs, Societies, Volunteering and RAG groups to join</a:t>
            </a:r>
            <a:endParaRPr lang="en-GB" sz="1200" u="sng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Course Reps sit within schools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EE7DDE56-4C5E-5FC5-B6F5-7539ACA128B0}"/>
              </a:ext>
            </a:extLst>
          </p:cNvPr>
          <p:cNvSpPr/>
          <p:nvPr/>
        </p:nvSpPr>
        <p:spPr>
          <a:xfrm>
            <a:off x="6544234" y="3990875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Providing accommodation to first year and postgraduate students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Dedicated welfare team that handles support, discipline and complaints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Residences Reception open 24hrs, 7 days a week (France House)</a:t>
            </a:r>
          </a:p>
        </p:txBody>
      </p: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CA6E9A0B-8CD0-45CA-DB2F-545CB0DF4EF8}"/>
              </a:ext>
            </a:extLst>
          </p:cNvPr>
          <p:cNvCxnSpPr>
            <a:stCxn id="58" idx="3"/>
            <a:endCxn id="72" idx="1"/>
          </p:cNvCxnSpPr>
          <p:nvPr/>
        </p:nvCxnSpPr>
        <p:spPr>
          <a:xfrm>
            <a:off x="2590178" y="1503033"/>
            <a:ext cx="1428691" cy="893752"/>
          </a:xfrm>
          <a:prstGeom prst="bentConnector3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46D58EA8-A2D2-A7BA-7A0B-BEF98C69C2C1}"/>
              </a:ext>
            </a:extLst>
          </p:cNvPr>
          <p:cNvCxnSpPr>
            <a:cxnSpLocks/>
            <a:stCxn id="58" idx="3"/>
            <a:endCxn id="74" idx="1"/>
          </p:cNvCxnSpPr>
          <p:nvPr/>
        </p:nvCxnSpPr>
        <p:spPr>
          <a:xfrm>
            <a:off x="2590178" y="1503033"/>
            <a:ext cx="1428692" cy="2810428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240CE35F-1BEB-60E2-C03E-7525739C8E43}"/>
              </a:ext>
            </a:extLst>
          </p:cNvPr>
          <p:cNvCxnSpPr>
            <a:cxnSpLocks/>
            <a:stCxn id="58" idx="3"/>
            <a:endCxn id="72" idx="1"/>
          </p:cNvCxnSpPr>
          <p:nvPr/>
        </p:nvCxnSpPr>
        <p:spPr>
          <a:xfrm>
            <a:off x="2590178" y="1503033"/>
            <a:ext cx="1428691" cy="893752"/>
          </a:xfrm>
          <a:prstGeom prst="bentConnector3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" name="Graphic 113" descr="Questions outline">
            <a:extLst>
              <a:ext uri="{FF2B5EF4-FFF2-40B4-BE49-F238E27FC236}">
                <a16:creationId xmlns:a16="http://schemas.microsoft.com/office/drawing/2014/main" id="{11577225-6940-CADB-5D72-F69DF573AB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5840" y="1255580"/>
            <a:ext cx="498114" cy="498114"/>
          </a:xfrm>
          <a:prstGeom prst="rect">
            <a:avLst/>
          </a:prstGeom>
        </p:spPr>
      </p:pic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CA45E022-7356-BD61-F241-A94D17E1B627}"/>
              </a:ext>
            </a:extLst>
          </p:cNvPr>
          <p:cNvCxnSpPr>
            <a:cxnSpLocks/>
            <a:stCxn id="58" idx="3"/>
            <a:endCxn id="76" idx="1"/>
          </p:cNvCxnSpPr>
          <p:nvPr/>
        </p:nvCxnSpPr>
        <p:spPr>
          <a:xfrm flipV="1">
            <a:off x="2590178" y="1499633"/>
            <a:ext cx="1428692" cy="3400"/>
          </a:xfrm>
          <a:prstGeom prst="straightConnector1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6524F1E-056F-015D-2912-16BFC6446C8E}"/>
              </a:ext>
            </a:extLst>
          </p:cNvPr>
          <p:cNvSpPr/>
          <p:nvPr/>
        </p:nvSpPr>
        <p:spPr>
          <a:xfrm>
            <a:off x="4018868" y="3004625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latin typeface="Source Sans Pro" panose="020B0503030403020204" pitchFamily="34" charset="0"/>
                <a:ea typeface="Source Sans Pro" panose="020B0503030403020204" pitchFamily="34" charset="0"/>
              </a:rPr>
              <a:t>Careers Service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A8190B-6266-BD70-C1BB-DB7FD5A974BC}"/>
              </a:ext>
            </a:extLst>
          </p:cNvPr>
          <p:cNvSpPr/>
          <p:nvPr/>
        </p:nvSpPr>
        <p:spPr>
          <a:xfrm>
            <a:off x="6544233" y="3008025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Advice and guidance for careers and work experience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Visit: </a:t>
            </a: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5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qmul.ac.uk/careers</a:t>
            </a:r>
            <a:endParaRPr lang="en-GB" sz="120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DFB75918-8D0F-4D94-D274-8CBA782BF2D8}"/>
              </a:ext>
            </a:extLst>
          </p:cNvPr>
          <p:cNvCxnSpPr>
            <a:cxnSpLocks/>
            <a:stCxn id="58" idx="3"/>
            <a:endCxn id="12" idx="1"/>
          </p:cNvCxnSpPr>
          <p:nvPr/>
        </p:nvCxnSpPr>
        <p:spPr>
          <a:xfrm>
            <a:off x="2590178" y="1503033"/>
            <a:ext cx="1428690" cy="1827578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C13B48E8-226C-5495-7E38-83C40C545F12}"/>
              </a:ext>
            </a:extLst>
          </p:cNvPr>
          <p:cNvSpPr/>
          <p:nvPr/>
        </p:nvSpPr>
        <p:spPr>
          <a:xfrm>
            <a:off x="4018868" y="4921301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 Benet’s Chaplaincy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4B36B3C-957E-6CA3-07C1-1190EA2E064D}"/>
              </a:ext>
            </a:extLst>
          </p:cNvPr>
          <p:cNvSpPr/>
          <p:nvPr/>
        </p:nvSpPr>
        <p:spPr>
          <a:xfrm>
            <a:off x="6544232" y="4924701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Providing a safe meeting space for all students and staff, regardless of faith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Regular meeting groups, events and mindfulness sessions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B6E3D395-5FF4-911B-80F7-B54D84D2698B}"/>
              </a:ext>
            </a:extLst>
          </p:cNvPr>
          <p:cNvCxnSpPr>
            <a:cxnSpLocks/>
            <a:stCxn id="58" idx="3"/>
            <a:endCxn id="25" idx="1"/>
          </p:cNvCxnSpPr>
          <p:nvPr/>
        </p:nvCxnSpPr>
        <p:spPr>
          <a:xfrm>
            <a:off x="2590178" y="1503033"/>
            <a:ext cx="1428690" cy="3744254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4DF939A5-97B2-E083-A04F-336BEAC3DF63}"/>
              </a:ext>
            </a:extLst>
          </p:cNvPr>
          <p:cNvSpPr/>
          <p:nvPr/>
        </p:nvSpPr>
        <p:spPr>
          <a:xfrm>
            <a:off x="0" y="5758774"/>
            <a:ext cx="12192000" cy="1099226"/>
          </a:xfrm>
          <a:prstGeom prst="rect">
            <a:avLst/>
          </a:prstGeom>
          <a:gradFill>
            <a:gsLst>
              <a:gs pos="12000">
                <a:srgbClr val="1C3D74"/>
              </a:gs>
              <a:gs pos="100000">
                <a:srgbClr val="2DB8C5"/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E4452FB7-1189-E4B9-F4B6-1C6658F0AEA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30"/>
          <a:stretch/>
        </p:blipFill>
        <p:spPr>
          <a:xfrm>
            <a:off x="199616" y="6023956"/>
            <a:ext cx="2732601" cy="568862"/>
          </a:xfrm>
          <a:prstGeom prst="rect">
            <a:avLst/>
          </a:prstGeom>
        </p:spPr>
      </p:pic>
      <p:pic>
        <p:nvPicPr>
          <p:cNvPr id="16" name="Picture 2" descr="Course: Course Reps Landing Page">
            <a:extLst>
              <a:ext uri="{FF2B5EF4-FFF2-40B4-BE49-F238E27FC236}">
                <a16:creationId xmlns:a16="http://schemas.microsoft.com/office/drawing/2014/main" id="{F2E6F1C1-DF72-104F-9452-D371C534BE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43"/>
          <a:stretch/>
        </p:blipFill>
        <p:spPr bwMode="auto">
          <a:xfrm>
            <a:off x="199615" y="2110765"/>
            <a:ext cx="2390562" cy="144305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Queen Mary Buddy Scheme - MyQMUL">
            <a:extLst>
              <a:ext uri="{FF2B5EF4-FFF2-40B4-BE49-F238E27FC236}">
                <a16:creationId xmlns:a16="http://schemas.microsoft.com/office/drawing/2014/main" id="{8003992A-430F-6600-CA9A-790A6BADB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15" y="4851056"/>
            <a:ext cx="2390562" cy="7223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ADB2E2A-9D81-02CB-647C-1CD0759EF39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9615" y="3661878"/>
            <a:ext cx="2390562" cy="108111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CD86E772-8226-E374-29E1-53F9025C2083}"/>
              </a:ext>
            </a:extLst>
          </p:cNvPr>
          <p:cNvCxnSpPr>
            <a:cxnSpLocks/>
            <a:stCxn id="58" idx="3"/>
            <a:endCxn id="16" idx="3"/>
          </p:cNvCxnSpPr>
          <p:nvPr/>
        </p:nvCxnSpPr>
        <p:spPr>
          <a:xfrm flipH="1">
            <a:off x="2590177" y="1503033"/>
            <a:ext cx="1" cy="1329258"/>
          </a:xfrm>
          <a:prstGeom prst="bentConnector3">
            <a:avLst>
              <a:gd name="adj1" fmla="val -22860000000"/>
            </a:avLst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11CAA604-B56F-AB69-D9FB-18DBE60D8468}"/>
              </a:ext>
            </a:extLst>
          </p:cNvPr>
          <p:cNvCxnSpPr>
            <a:cxnSpLocks/>
            <a:stCxn id="58" idx="3"/>
            <a:endCxn id="18" idx="3"/>
          </p:cNvCxnSpPr>
          <p:nvPr/>
        </p:nvCxnSpPr>
        <p:spPr>
          <a:xfrm flipH="1">
            <a:off x="2590177" y="1503033"/>
            <a:ext cx="1" cy="2699404"/>
          </a:xfrm>
          <a:prstGeom prst="bentConnector3">
            <a:avLst>
              <a:gd name="adj1" fmla="val -22860000000"/>
            </a:avLst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B0F55F58-C196-39C4-16D2-9627A0C9AC4E}"/>
              </a:ext>
            </a:extLst>
          </p:cNvPr>
          <p:cNvCxnSpPr>
            <a:cxnSpLocks/>
            <a:stCxn id="58" idx="3"/>
            <a:endCxn id="17" idx="3"/>
          </p:cNvCxnSpPr>
          <p:nvPr/>
        </p:nvCxnSpPr>
        <p:spPr>
          <a:xfrm flipH="1">
            <a:off x="2590177" y="1503033"/>
            <a:ext cx="1" cy="3709211"/>
          </a:xfrm>
          <a:prstGeom prst="bentConnector3">
            <a:avLst>
              <a:gd name="adj1" fmla="val -22860000000"/>
            </a:avLst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05851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34008" y="282925"/>
            <a:ext cx="11928290" cy="8941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>
                <a:solidFill>
                  <a:schemeClr val="accent5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Your Support Network </a:t>
            </a:r>
            <a:r>
              <a:rPr lang="en-US" sz="3200">
                <a:solidFill>
                  <a:schemeClr val="accent5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(outside the university)</a:t>
            </a:r>
            <a:endParaRPr lang="en-US">
              <a:solidFill>
                <a:schemeClr val="accent5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2C121347-8F1C-E331-431F-E19E97F0EBF2}"/>
              </a:ext>
            </a:extLst>
          </p:cNvPr>
          <p:cNvSpPr/>
          <p:nvPr/>
        </p:nvSpPr>
        <p:spPr>
          <a:xfrm>
            <a:off x="199616" y="1177047"/>
            <a:ext cx="2390562" cy="651972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E0928222-6DCC-B716-BB89-6D8B5A23851B}"/>
              </a:ext>
            </a:extLst>
          </p:cNvPr>
          <p:cNvSpPr/>
          <p:nvPr/>
        </p:nvSpPr>
        <p:spPr>
          <a:xfrm>
            <a:off x="4018869" y="2070799"/>
            <a:ext cx="2390562" cy="65197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10853C8A-CDD1-8F57-71FB-3EB765C1440D}"/>
              </a:ext>
            </a:extLst>
          </p:cNvPr>
          <p:cNvSpPr/>
          <p:nvPr/>
        </p:nvSpPr>
        <p:spPr>
          <a:xfrm>
            <a:off x="4018870" y="3987475"/>
            <a:ext cx="2390562" cy="6519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754CC4F4-A3C7-F4F5-4878-15A51A629E31}"/>
              </a:ext>
            </a:extLst>
          </p:cNvPr>
          <p:cNvSpPr/>
          <p:nvPr/>
        </p:nvSpPr>
        <p:spPr>
          <a:xfrm>
            <a:off x="4018870" y="1173647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NHS Services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0D19DE4-AEC8-3064-3414-5FD66025DF27}"/>
              </a:ext>
            </a:extLst>
          </p:cNvPr>
          <p:cNvSpPr/>
          <p:nvPr/>
        </p:nvSpPr>
        <p:spPr>
          <a:xfrm>
            <a:off x="6544236" y="1173647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Access to mental &amp; physical health difficulties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Sign up with your local GP surgery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C1CD4EEF-50C7-31C3-4244-4B29438D5B70}"/>
              </a:ext>
            </a:extLst>
          </p:cNvPr>
          <p:cNvSpPr/>
          <p:nvPr/>
        </p:nvSpPr>
        <p:spPr>
          <a:xfrm>
            <a:off x="6544234" y="2074199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u="sng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An online community designed to improve mental health and wellbeing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Anonymous, peer-to-peer interactions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Visit: </a:t>
            </a:r>
            <a:r>
              <a:rPr lang="en-GB" sz="1200" u="sng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togetherall.com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EE7DDE56-4C5E-5FC5-B6F5-7539ACA128B0}"/>
              </a:ext>
            </a:extLst>
          </p:cNvPr>
          <p:cNvSpPr/>
          <p:nvPr/>
        </p:nvSpPr>
        <p:spPr>
          <a:xfrm>
            <a:off x="6544234" y="3990875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u="sng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Providing accommodation to first year and postgraduate students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Dedicated welfare team that handles support, discipline and complaints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Residences Reception open 24hrs, 7 days a week (France House)</a:t>
            </a:r>
          </a:p>
        </p:txBody>
      </p: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CA6E9A0B-8CD0-45CA-DB2F-545CB0DF4EF8}"/>
              </a:ext>
            </a:extLst>
          </p:cNvPr>
          <p:cNvCxnSpPr>
            <a:cxnSpLocks/>
            <a:stCxn id="58" idx="3"/>
            <a:endCxn id="72" idx="1"/>
          </p:cNvCxnSpPr>
          <p:nvPr/>
        </p:nvCxnSpPr>
        <p:spPr>
          <a:xfrm>
            <a:off x="2590178" y="1503033"/>
            <a:ext cx="1428691" cy="893752"/>
          </a:xfrm>
          <a:prstGeom prst="bentConnector3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46D58EA8-A2D2-A7BA-7A0B-BEF98C69C2C1}"/>
              </a:ext>
            </a:extLst>
          </p:cNvPr>
          <p:cNvCxnSpPr>
            <a:cxnSpLocks/>
            <a:stCxn id="58" idx="3"/>
            <a:endCxn id="74" idx="1"/>
          </p:cNvCxnSpPr>
          <p:nvPr/>
        </p:nvCxnSpPr>
        <p:spPr>
          <a:xfrm>
            <a:off x="2590178" y="1503033"/>
            <a:ext cx="1428692" cy="2810428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240CE35F-1BEB-60E2-C03E-7525739C8E43}"/>
              </a:ext>
            </a:extLst>
          </p:cNvPr>
          <p:cNvCxnSpPr>
            <a:cxnSpLocks/>
            <a:stCxn id="58" idx="3"/>
            <a:endCxn id="72" idx="1"/>
          </p:cNvCxnSpPr>
          <p:nvPr/>
        </p:nvCxnSpPr>
        <p:spPr>
          <a:xfrm>
            <a:off x="2590178" y="1503033"/>
            <a:ext cx="1428691" cy="893752"/>
          </a:xfrm>
          <a:prstGeom prst="bentConnector3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" name="Graphic 113" descr="Questions outline">
            <a:extLst>
              <a:ext uri="{FF2B5EF4-FFF2-40B4-BE49-F238E27FC236}">
                <a16:creationId xmlns:a16="http://schemas.microsoft.com/office/drawing/2014/main" id="{11577225-6940-CADB-5D72-F69DF573AB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5840" y="1255580"/>
            <a:ext cx="498114" cy="498114"/>
          </a:xfrm>
          <a:prstGeom prst="rect">
            <a:avLst/>
          </a:prstGeom>
        </p:spPr>
      </p:pic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CA45E022-7356-BD61-F241-A94D17E1B627}"/>
              </a:ext>
            </a:extLst>
          </p:cNvPr>
          <p:cNvCxnSpPr>
            <a:cxnSpLocks/>
            <a:stCxn id="58" idx="3"/>
            <a:endCxn id="76" idx="1"/>
          </p:cNvCxnSpPr>
          <p:nvPr/>
        </p:nvCxnSpPr>
        <p:spPr>
          <a:xfrm flipV="1">
            <a:off x="2590178" y="1499633"/>
            <a:ext cx="1428692" cy="3400"/>
          </a:xfrm>
          <a:prstGeom prst="straightConnector1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6524F1E-056F-015D-2912-16BFC6446C8E}"/>
              </a:ext>
            </a:extLst>
          </p:cNvPr>
          <p:cNvSpPr/>
          <p:nvPr/>
        </p:nvSpPr>
        <p:spPr>
          <a:xfrm>
            <a:off x="4018868" y="3004625"/>
            <a:ext cx="2390562" cy="651972"/>
          </a:xfrm>
          <a:prstGeom prst="roundRect">
            <a:avLst/>
          </a:prstGeom>
          <a:solidFill>
            <a:srgbClr val="84BC25"/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A8190B-6266-BD70-C1BB-DB7FD5A974BC}"/>
              </a:ext>
            </a:extLst>
          </p:cNvPr>
          <p:cNvSpPr/>
          <p:nvPr/>
        </p:nvSpPr>
        <p:spPr>
          <a:xfrm>
            <a:off x="6544233" y="3008025"/>
            <a:ext cx="5448149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Advice and guidance for careers and work experience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Visit: </a:t>
            </a: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qmul.ac.uk/careers</a:t>
            </a:r>
            <a:endParaRPr lang="en-GB" sz="120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DFB75918-8D0F-4D94-D274-8CBA782BF2D8}"/>
              </a:ext>
            </a:extLst>
          </p:cNvPr>
          <p:cNvCxnSpPr>
            <a:cxnSpLocks/>
            <a:stCxn id="58" idx="3"/>
            <a:endCxn id="12" idx="1"/>
          </p:cNvCxnSpPr>
          <p:nvPr/>
        </p:nvCxnSpPr>
        <p:spPr>
          <a:xfrm>
            <a:off x="2590178" y="1503033"/>
            <a:ext cx="1428690" cy="1827578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4DF939A5-97B2-E083-A04F-336BEAC3DF63}"/>
              </a:ext>
            </a:extLst>
          </p:cNvPr>
          <p:cNvSpPr/>
          <p:nvPr/>
        </p:nvSpPr>
        <p:spPr>
          <a:xfrm>
            <a:off x="0" y="5758774"/>
            <a:ext cx="12192000" cy="1099226"/>
          </a:xfrm>
          <a:prstGeom prst="rect">
            <a:avLst/>
          </a:prstGeom>
          <a:gradFill>
            <a:gsLst>
              <a:gs pos="12000">
                <a:srgbClr val="1C3D74"/>
              </a:gs>
              <a:gs pos="100000">
                <a:srgbClr val="2DB8C5"/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E4452FB7-1189-E4B9-F4B6-1C6658F0AEA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30"/>
          <a:stretch/>
        </p:blipFill>
        <p:spPr>
          <a:xfrm>
            <a:off x="199616" y="6023956"/>
            <a:ext cx="2732601" cy="568862"/>
          </a:xfrm>
          <a:prstGeom prst="rect">
            <a:avLst/>
          </a:prstGeom>
        </p:spPr>
      </p:pic>
      <p:pic>
        <p:nvPicPr>
          <p:cNvPr id="10" name="Picture 4" descr="Togetherall (formerly Big White Wall Ltd) - Cobseo">
            <a:extLst>
              <a:ext uri="{FF2B5EF4-FFF2-40B4-BE49-F238E27FC236}">
                <a16:creationId xmlns:a16="http://schemas.microsoft.com/office/drawing/2014/main" id="{2793AFFF-84C2-7F4A-700C-55046153E0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55" b="26976"/>
          <a:stretch/>
        </p:blipFill>
        <p:spPr bwMode="auto">
          <a:xfrm>
            <a:off x="4655620" y="2078655"/>
            <a:ext cx="1251857" cy="63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Samaritans - Southwark Wellbeing Hub">
            <a:extLst>
              <a:ext uri="{FF2B5EF4-FFF2-40B4-BE49-F238E27FC236}">
                <a16:creationId xmlns:a16="http://schemas.microsoft.com/office/drawing/2014/main" id="{52718AA9-95BE-DBD9-B3C4-4E0CE31C6D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09" b="27985"/>
          <a:stretch/>
        </p:blipFill>
        <p:spPr bwMode="auto">
          <a:xfrm>
            <a:off x="4407856" y="3077462"/>
            <a:ext cx="1747384" cy="506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Students there for Students - London Nightline">
            <a:extLst>
              <a:ext uri="{FF2B5EF4-FFF2-40B4-BE49-F238E27FC236}">
                <a16:creationId xmlns:a16="http://schemas.microsoft.com/office/drawing/2014/main" id="{B8F0E6BC-5FBE-B784-0EEE-C97A7EAE62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51" b="18422"/>
          <a:stretch/>
        </p:blipFill>
        <p:spPr bwMode="auto">
          <a:xfrm>
            <a:off x="4446235" y="4044426"/>
            <a:ext cx="1633436" cy="538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77067C5-585E-D916-4CAA-EFB7006E27FA}"/>
              </a:ext>
            </a:extLst>
          </p:cNvPr>
          <p:cNvSpPr txBox="1"/>
          <p:nvPr/>
        </p:nvSpPr>
        <p:spPr>
          <a:xfrm>
            <a:off x="199616" y="5117967"/>
            <a:ext cx="11792768" cy="523220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More information on accessing support services from outside of the university can be found on the Advice &amp; Counselling website.</a:t>
            </a:r>
          </a:p>
          <a:p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For information on what to do in a crisis, please visit: </a:t>
            </a:r>
            <a:r>
              <a:rPr lang="en-GB" sz="1400">
                <a:solidFill>
                  <a:schemeClr val="accent5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www.welfare.qmul.ac.uk/counselling/help-in-a-crisis/</a:t>
            </a:r>
            <a:endParaRPr lang="en-GB" sz="1400">
              <a:solidFill>
                <a:schemeClr val="accent5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90451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758774"/>
            <a:ext cx="12192000" cy="1099226"/>
          </a:xfrm>
          <a:prstGeom prst="rect">
            <a:avLst/>
          </a:prstGeom>
          <a:gradFill>
            <a:gsLst>
              <a:gs pos="12000">
                <a:srgbClr val="1C3D74"/>
              </a:gs>
              <a:gs pos="100000">
                <a:srgbClr val="2DB8C5"/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34008" y="282925"/>
            <a:ext cx="11928290" cy="8941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>
                <a:solidFill>
                  <a:schemeClr val="accent5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Extenuating Circumstances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79BADCD-1474-82CC-CDDD-AD5C8D658B9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30"/>
          <a:stretch/>
        </p:blipFill>
        <p:spPr>
          <a:xfrm>
            <a:off x="199616" y="6023956"/>
            <a:ext cx="2732601" cy="56886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BDB03F3-E2B9-FAFC-A3CB-E2292BF7FF16}"/>
              </a:ext>
            </a:extLst>
          </p:cNvPr>
          <p:cNvSpPr txBox="1"/>
          <p:nvPr/>
        </p:nvSpPr>
        <p:spPr>
          <a:xfrm>
            <a:off x="199616" y="1162901"/>
            <a:ext cx="11792768" cy="523220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Sometimes circumstances outside of your control can affect your ability to meet a deadline. </a:t>
            </a:r>
          </a:p>
          <a:p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When this situation arises, you can contact your SSO for guidance.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18B11BF-1609-1A1D-2B6A-A633600CC0C7}"/>
              </a:ext>
            </a:extLst>
          </p:cNvPr>
          <p:cNvSpPr/>
          <p:nvPr/>
        </p:nvSpPr>
        <p:spPr>
          <a:xfrm>
            <a:off x="199616" y="1907867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latin typeface="Source Sans Pro" panose="020B0503030403020204" pitchFamily="34" charset="0"/>
                <a:ea typeface="Source Sans Pro" panose="020B0503030403020204" pitchFamily="34" charset="0"/>
              </a:rPr>
              <a:t>Extenuating Circumstances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4612AE-DBAD-08D6-0684-957FC9B4400A}"/>
              </a:ext>
            </a:extLst>
          </p:cNvPr>
          <p:cNvSpPr txBox="1"/>
          <p:nvPr/>
        </p:nvSpPr>
        <p:spPr>
          <a:xfrm>
            <a:off x="3066252" y="1887878"/>
            <a:ext cx="8926133" cy="307777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Extenuating circumstances applications are made through </a:t>
            </a:r>
            <a:r>
              <a:rPr lang="en-GB" sz="1400" u="sng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MYSIS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69CBBB8-605F-C6DA-5134-1F72AF997613}"/>
              </a:ext>
            </a:extLst>
          </p:cNvPr>
          <p:cNvSpPr txBox="1"/>
          <p:nvPr/>
        </p:nvSpPr>
        <p:spPr>
          <a:xfrm>
            <a:off x="3066251" y="2281625"/>
            <a:ext cx="8926133" cy="307777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Schools have different processes for managing and approving extenuating circumstances</a:t>
            </a:r>
            <a:endParaRPr lang="en-GB" sz="1400" u="sng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4713EE0D-842C-1F6B-8F36-E6D495B00FB8}"/>
              </a:ext>
            </a:extLst>
          </p:cNvPr>
          <p:cNvCxnSpPr>
            <a:cxnSpLocks/>
            <a:stCxn id="22" idx="3"/>
            <a:endCxn id="30" idx="1"/>
          </p:cNvCxnSpPr>
          <p:nvPr/>
        </p:nvCxnSpPr>
        <p:spPr>
          <a:xfrm flipV="1">
            <a:off x="2590178" y="2041767"/>
            <a:ext cx="476074" cy="192086"/>
          </a:xfrm>
          <a:prstGeom prst="bentConnector3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6E8BEF21-E7FB-FCF6-AB42-8835395EE5CA}"/>
              </a:ext>
            </a:extLst>
          </p:cNvPr>
          <p:cNvCxnSpPr>
            <a:cxnSpLocks/>
            <a:stCxn id="22" idx="3"/>
            <a:endCxn id="36" idx="1"/>
          </p:cNvCxnSpPr>
          <p:nvPr/>
        </p:nvCxnSpPr>
        <p:spPr>
          <a:xfrm>
            <a:off x="2590178" y="2233853"/>
            <a:ext cx="476073" cy="201661"/>
          </a:xfrm>
          <a:prstGeom prst="bentConnector3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2F56BA6-E95C-A5C7-B823-B1DCDE9AD317}"/>
              </a:ext>
            </a:extLst>
          </p:cNvPr>
          <p:cNvGrpSpPr/>
          <p:nvPr/>
        </p:nvGrpSpPr>
        <p:grpSpPr>
          <a:xfrm>
            <a:off x="1182414" y="2751925"/>
            <a:ext cx="9827171" cy="2133170"/>
            <a:chOff x="1031331" y="3121649"/>
            <a:chExt cx="9827171" cy="21331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28DF080-73C3-4382-4DE8-A5E176396EDB}"/>
                </a:ext>
              </a:extLst>
            </p:cNvPr>
            <p:cNvSpPr txBox="1"/>
            <p:nvPr/>
          </p:nvSpPr>
          <p:spPr>
            <a:xfrm>
              <a:off x="1031331" y="3496031"/>
              <a:ext cx="4840470" cy="175432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Minor illness/Medical Reasons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Severe illness/Medical Reasons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Flare-up of Chronic medical condition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Crime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Bereavement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Major unforeseeable disruption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Caring commitments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Other unforeseeable disruption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3B4F0A47-2C26-CD15-B9D2-4F0DC3A3AB0B}"/>
                </a:ext>
              </a:extLst>
            </p:cNvPr>
            <p:cNvSpPr txBox="1"/>
            <p:nvPr/>
          </p:nvSpPr>
          <p:spPr>
            <a:xfrm>
              <a:off x="1031331" y="3128277"/>
              <a:ext cx="4840470" cy="27699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What IS considered an Extenuating Circumstance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38294DC-C138-72C9-90F0-8FDA8FA43E60}"/>
                </a:ext>
              </a:extLst>
            </p:cNvPr>
            <p:cNvSpPr txBox="1"/>
            <p:nvPr/>
          </p:nvSpPr>
          <p:spPr>
            <a:xfrm>
              <a:off x="6018031" y="3121649"/>
              <a:ext cx="4840470" cy="27699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What IS NOT considered an Extenuating Circumstance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F80A754-7BD8-C2CE-832E-F684EEB6D62B}"/>
                </a:ext>
              </a:extLst>
            </p:cNvPr>
            <p:cNvSpPr txBox="1"/>
            <p:nvPr/>
          </p:nvSpPr>
          <p:spPr>
            <a:xfrm>
              <a:off x="6018032" y="3500493"/>
              <a:ext cx="4840470" cy="175432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Failure to submit or complete an assessment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Arriving late for an examination or assessment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Misreading or not checking for updates to a timetable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Multiple examinations or deadlines in close succession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Computer failure and/or loss of work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Employment commitments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Academic workload issues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Planned holidays or events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Submission of an ‘incorrect’ version of an assessment.</a:t>
              </a:r>
            </a:p>
          </p:txBody>
        </p:sp>
      </p:grpSp>
      <p:sp>
        <p:nvSpPr>
          <p:cNvPr id="2061" name="TextBox 2060">
            <a:extLst>
              <a:ext uri="{FF2B5EF4-FFF2-40B4-BE49-F238E27FC236}">
                <a16:creationId xmlns:a16="http://schemas.microsoft.com/office/drawing/2014/main" id="{648F391D-9856-57C7-17DD-D870837ECD5D}"/>
              </a:ext>
            </a:extLst>
          </p:cNvPr>
          <p:cNvSpPr txBox="1"/>
          <p:nvPr/>
        </p:nvSpPr>
        <p:spPr>
          <a:xfrm>
            <a:off x="199616" y="5117967"/>
            <a:ext cx="11792768" cy="523220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u="sng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QM operates a ‘fit to sit’ policy:</a:t>
            </a:r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If an assessment of any type is attempted or submitted then it will be marked and counted.</a:t>
            </a:r>
          </a:p>
          <a:p>
            <a:r>
              <a:rPr lang="en-GB" sz="14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If you are unable to submit your assignment due to extenuating circumstances, contact your student support officer.</a:t>
            </a:r>
          </a:p>
        </p:txBody>
      </p:sp>
    </p:spTree>
    <p:extLst>
      <p:ext uri="{BB962C8B-B14F-4D97-AF65-F5344CB8AC3E}">
        <p14:creationId xmlns:p14="http://schemas.microsoft.com/office/powerpoint/2010/main" val="323378072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34008" y="282925"/>
            <a:ext cx="11928290" cy="8941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>
                <a:solidFill>
                  <a:schemeClr val="accent5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Accessing Information &amp; Resources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DF939A5-97B2-E083-A04F-336BEAC3DF63}"/>
              </a:ext>
            </a:extLst>
          </p:cNvPr>
          <p:cNvSpPr/>
          <p:nvPr/>
        </p:nvSpPr>
        <p:spPr>
          <a:xfrm>
            <a:off x="0" y="5758774"/>
            <a:ext cx="12192000" cy="1099226"/>
          </a:xfrm>
          <a:prstGeom prst="rect">
            <a:avLst/>
          </a:prstGeom>
          <a:gradFill>
            <a:gsLst>
              <a:gs pos="12000">
                <a:srgbClr val="1C3D74"/>
              </a:gs>
              <a:gs pos="100000">
                <a:srgbClr val="2DB8C5"/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E4452FB7-1189-E4B9-F4B6-1C6658F0AE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30"/>
          <a:stretch/>
        </p:blipFill>
        <p:spPr>
          <a:xfrm>
            <a:off x="199616" y="6023956"/>
            <a:ext cx="2732601" cy="568862"/>
          </a:xfrm>
          <a:prstGeom prst="rect">
            <a:avLst/>
          </a:prstGeom>
        </p:spPr>
      </p:pic>
      <p:pic>
        <p:nvPicPr>
          <p:cNvPr id="3" name="Graphic 2" descr="Chat bubble outline">
            <a:extLst>
              <a:ext uri="{FF2B5EF4-FFF2-40B4-BE49-F238E27FC236}">
                <a16:creationId xmlns:a16="http://schemas.microsoft.com/office/drawing/2014/main" id="{7891CAD6-94B4-9D8F-C628-116A3630E3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12606" y="3936409"/>
            <a:ext cx="1358152" cy="13581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FEB6F2-0165-9B52-1E14-D4AD26567BBD}"/>
              </a:ext>
            </a:extLst>
          </p:cNvPr>
          <p:cNvSpPr txBox="1"/>
          <p:nvPr/>
        </p:nvSpPr>
        <p:spPr>
          <a:xfrm>
            <a:off x="2806174" y="4175023"/>
            <a:ext cx="7973220" cy="369332"/>
          </a:xfrm>
          <a:prstGeom prst="rect">
            <a:avLst/>
          </a:prstGeom>
          <a:solidFill>
            <a:schemeClr val="accent5">
              <a:lumMod val="50000"/>
              <a:alpha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Ask for help and support as soon as possible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57812E-321E-5B6F-B5FA-E2D20B7AF8A7}"/>
              </a:ext>
            </a:extLst>
          </p:cNvPr>
          <p:cNvSpPr txBox="1"/>
          <p:nvPr/>
        </p:nvSpPr>
        <p:spPr>
          <a:xfrm>
            <a:off x="2806173" y="4669941"/>
            <a:ext cx="7973220" cy="369332"/>
          </a:xfrm>
          <a:prstGeom prst="rect">
            <a:avLst/>
          </a:prstGeom>
          <a:solidFill>
            <a:schemeClr val="accent5">
              <a:lumMod val="50000"/>
              <a:alpha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The longer you leave it, the harder it becomes to support you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7B1371B-B651-E18A-CFE5-03FFFCE4A687}"/>
              </a:ext>
            </a:extLst>
          </p:cNvPr>
          <p:cNvSpPr/>
          <p:nvPr/>
        </p:nvSpPr>
        <p:spPr>
          <a:xfrm>
            <a:off x="2806173" y="1177047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QMPlus</a:t>
            </a:r>
            <a:endParaRPr lang="en-GB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6D8A8D0-1360-EC9F-D283-49E0C43CC126}"/>
              </a:ext>
            </a:extLst>
          </p:cNvPr>
          <p:cNvSpPr/>
          <p:nvPr/>
        </p:nvSpPr>
        <p:spPr>
          <a:xfrm>
            <a:off x="2806173" y="1954605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Welcome Week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98D55CF-2565-4CFE-E434-DF34D03C029E}"/>
              </a:ext>
            </a:extLst>
          </p:cNvPr>
          <p:cNvSpPr/>
          <p:nvPr/>
        </p:nvSpPr>
        <p:spPr>
          <a:xfrm>
            <a:off x="2806173" y="2732281"/>
            <a:ext cx="2390562" cy="65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Student Support Officer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A95E1EC-E76D-F232-D1BE-4E07537B284B}"/>
              </a:ext>
            </a:extLst>
          </p:cNvPr>
          <p:cNvSpPr/>
          <p:nvPr/>
        </p:nvSpPr>
        <p:spPr>
          <a:xfrm>
            <a:off x="5450542" y="1177047"/>
            <a:ext cx="5328851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Module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Handbooks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Student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Co-Creation and Peer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Assessment Policies &amp; Regulations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Learning Resources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6C6DCAC-641F-8A45-1603-3BB4AACBD88C}"/>
              </a:ext>
            </a:extLst>
          </p:cNvPr>
          <p:cNvSpPr/>
          <p:nvPr/>
        </p:nvSpPr>
        <p:spPr>
          <a:xfrm>
            <a:off x="5450542" y="1954605"/>
            <a:ext cx="5328851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Introducing you to the support networks and processes within your school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All the information you need to start your studies off the right way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431F94-44E5-BB9A-8350-0B8C98BDB4FD}"/>
              </a:ext>
            </a:extLst>
          </p:cNvPr>
          <p:cNvSpPr/>
          <p:nvPr/>
        </p:nvSpPr>
        <p:spPr>
          <a:xfrm>
            <a:off x="5450541" y="2734573"/>
            <a:ext cx="5328851" cy="65197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If in doubt, ask your Student Support Officer or Personal Adviser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66B27A4-80ED-D4C7-788B-ECE2879BF8D3}"/>
              </a:ext>
            </a:extLst>
          </p:cNvPr>
          <p:cNvCxnSpPr>
            <a:stCxn id="15" idx="3"/>
            <a:endCxn id="26" idx="1"/>
          </p:cNvCxnSpPr>
          <p:nvPr/>
        </p:nvCxnSpPr>
        <p:spPr>
          <a:xfrm>
            <a:off x="5196735" y="1503033"/>
            <a:ext cx="253807" cy="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AA7551B-D5A4-459D-9278-DE3E61D443C2}"/>
              </a:ext>
            </a:extLst>
          </p:cNvPr>
          <p:cNvCxnSpPr>
            <a:cxnSpLocks/>
            <a:stCxn id="20" idx="3"/>
            <a:endCxn id="28" idx="1"/>
          </p:cNvCxnSpPr>
          <p:nvPr/>
        </p:nvCxnSpPr>
        <p:spPr>
          <a:xfrm>
            <a:off x="5196735" y="2280591"/>
            <a:ext cx="253807" cy="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8D9026D-3CBF-C453-AA51-11AE50B5DC26}"/>
              </a:ext>
            </a:extLst>
          </p:cNvPr>
          <p:cNvCxnSpPr>
            <a:cxnSpLocks/>
            <a:stCxn id="23" idx="3"/>
            <a:endCxn id="30" idx="1"/>
          </p:cNvCxnSpPr>
          <p:nvPr/>
        </p:nvCxnSpPr>
        <p:spPr>
          <a:xfrm>
            <a:off x="5196735" y="3058267"/>
            <a:ext cx="253806" cy="2292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38062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h PP Template" id="{6BADF8D8-FAE2-47BE-A6EE-1C7830F54658}" vid="{D3F276CB-F77E-4D0C-AF33-A20547DC098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31EF8E9256E24C81798E9A71712536" ma:contentTypeVersion="18" ma:contentTypeDescription="Create a new document." ma:contentTypeScope="" ma:versionID="66de570fe15684ef3bd3d44a513e8055">
  <xsd:schema xmlns:xsd="http://www.w3.org/2001/XMLSchema" xmlns:xs="http://www.w3.org/2001/XMLSchema" xmlns:p="http://schemas.microsoft.com/office/2006/metadata/properties" xmlns:ns2="87939ff8-fce5-468a-a881-4c1fe8783bc4" xmlns:ns3="6649982f-b66b-4072-8006-4697fed55f9d" xmlns:ns4="d5efd484-15aa-41a0-83f6-0646502cb6d6" targetNamespace="http://schemas.microsoft.com/office/2006/metadata/properties" ma:root="true" ma:fieldsID="a3a05e383e85fa5c01341a2c01ecb4d3" ns2:_="" ns3:_="" ns4:_="">
    <xsd:import namespace="87939ff8-fce5-468a-a881-4c1fe8783bc4"/>
    <xsd:import namespace="6649982f-b66b-4072-8006-4697fed55f9d"/>
    <xsd:import namespace="d5efd484-15aa-41a0-83f6-0646502cb6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39ff8-fce5-468a-a881-4c1fe8783b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8f9b8-5ae4-4f0b-a238-a922c51e2d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9982f-b66b-4072-8006-4697fed55f9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efd484-15aa-41a0-83f6-0646502cb6d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69fc4c8-80c3-4164-b0ed-6223536b129d}" ma:internalName="TaxCatchAll" ma:showField="CatchAllData" ma:web="6649982f-b66b-4072-8006-4697fed55f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5efd484-15aa-41a0-83f6-0646502cb6d6" xsi:nil="true"/>
    <lcf76f155ced4ddcb4097134ff3c332f xmlns="87939ff8-fce5-468a-a881-4c1fe8783bc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99BE155-BAE1-4BE8-B74E-A1D61B8250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DFC67A-BC6B-4EEC-9BD7-39FD1B178E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939ff8-fce5-468a-a881-4c1fe8783bc4"/>
    <ds:schemaRef ds:uri="6649982f-b66b-4072-8006-4697fed55f9d"/>
    <ds:schemaRef ds:uri="d5efd484-15aa-41a0-83f6-0646502cb6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BDDD6A-3047-48BF-B129-74E97ED900C1}">
  <ds:schemaRefs>
    <ds:schemaRef ds:uri="6649982f-b66b-4072-8006-4697fed55f9d"/>
    <ds:schemaRef ds:uri="87939ff8-fce5-468a-a881-4c1fe8783bc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d5efd484-15aa-41a0-83f6-0646502cb6d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Support Presentations</Template>
  <TotalTime>0</TotalTime>
  <Words>933</Words>
  <Application>Microsoft Office PowerPoint</Application>
  <PresentationFormat>Widescreen</PresentationFormat>
  <Paragraphs>143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Tommy White</dc:creator>
  <cp:lastModifiedBy>Huong Hoang-Wilson</cp:lastModifiedBy>
  <cp:revision>13</cp:revision>
  <cp:lastPrinted>2022-09-06T09:14:13Z</cp:lastPrinted>
  <dcterms:created xsi:type="dcterms:W3CDTF">2022-08-16T10:57:01Z</dcterms:created>
  <dcterms:modified xsi:type="dcterms:W3CDTF">2024-09-09T15:06:29Z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0x0101003431EF8E9256E24C81798E9A71712536</vt:lpwstr>
  </property>
  <property fmtid="{D5CDD505-2E9C-101B-9397-08002B2CF9AE}" pid="3" name="MediaServiceImageTags">
    <vt:lpwstr/>
  </property>
</Properties>
</file>