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270" r:id="rId2"/>
    <p:sldId id="271" r:id="rId3"/>
    <p:sldId id="268" r:id="rId4"/>
    <p:sldId id="269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58" r:id="rId13"/>
    <p:sldId id="266" r:id="rId14"/>
    <p:sldId id="267" r:id="rId15"/>
    <p:sldId id="284" r:id="rId16"/>
    <p:sldId id="272" r:id="rId17"/>
    <p:sldId id="282" r:id="rId18"/>
    <p:sldId id="283" r:id="rId19"/>
    <p:sldId id="273" r:id="rId20"/>
    <p:sldId id="277" r:id="rId21"/>
    <p:sldId id="278" r:id="rId22"/>
    <p:sldId id="275" r:id="rId23"/>
    <p:sldId id="276" r:id="rId24"/>
    <p:sldId id="279" r:id="rId25"/>
    <p:sldId id="281" r:id="rId26"/>
    <p:sldId id="280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E4365C-263E-EF48-AB26-59D76EA1C734}" v="16" dt="2023-11-25T11:17:04.3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Dark Style 2 –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799B23B-EC83-4686-B30A-512413B5E67A}" styleName="Light Style 3 –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05"/>
    <p:restoredTop sz="94626"/>
  </p:normalViewPr>
  <p:slideViewPr>
    <p:cSldViewPr snapToGrid="0">
      <p:cViewPr varScale="1">
        <p:scale>
          <a:sx n="107" d="100"/>
          <a:sy n="107" d="100"/>
        </p:scale>
        <p:origin x="184" y="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FD0962-1688-47AB-A1BC-4A479AA06BCE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8C443466-7673-4342-9C23-78920DC323AB}">
      <dgm:prSet/>
      <dgm:spPr/>
      <dgm:t>
        <a:bodyPr/>
        <a:lstStyle/>
        <a:p>
          <a:r>
            <a:rPr lang="en-GB" b="1"/>
            <a:t>Aim: </a:t>
          </a:r>
          <a:r>
            <a:rPr lang="en-GB"/>
            <a:t>What do you hope to achieve?</a:t>
          </a:r>
          <a:endParaRPr lang="en-US"/>
        </a:p>
      </dgm:t>
    </dgm:pt>
    <dgm:pt modelId="{E119472B-04A0-4A5D-8D37-0492D19B2756}" type="parTrans" cxnId="{F68E96B4-089E-49D4-BB7F-E16934CD6967}">
      <dgm:prSet/>
      <dgm:spPr/>
      <dgm:t>
        <a:bodyPr/>
        <a:lstStyle/>
        <a:p>
          <a:endParaRPr lang="en-US"/>
        </a:p>
      </dgm:t>
    </dgm:pt>
    <dgm:pt modelId="{06350C08-DD91-479C-BA6C-29FECC1C85BD}" type="sibTrans" cxnId="{F68E96B4-089E-49D4-BB7F-E16934CD6967}">
      <dgm:prSet/>
      <dgm:spPr/>
      <dgm:t>
        <a:bodyPr/>
        <a:lstStyle/>
        <a:p>
          <a:endParaRPr lang="en-US"/>
        </a:p>
      </dgm:t>
    </dgm:pt>
    <dgm:pt modelId="{70F368B7-AF52-42E0-99ED-BD791A6A35F1}">
      <dgm:prSet/>
      <dgm:spPr/>
      <dgm:t>
        <a:bodyPr/>
        <a:lstStyle/>
        <a:p>
          <a:r>
            <a:rPr lang="en-GB" b="1"/>
            <a:t>Research question: </a:t>
          </a:r>
          <a:r>
            <a:rPr lang="en-GB"/>
            <a:t>What question is your research answering, in order to achieve your aim?</a:t>
          </a:r>
          <a:endParaRPr lang="en-US"/>
        </a:p>
      </dgm:t>
    </dgm:pt>
    <dgm:pt modelId="{8C2642F4-C41A-49A3-A418-51D3E468AD6E}" type="parTrans" cxnId="{A0D6B762-4A78-465F-85F5-CD00CB58A945}">
      <dgm:prSet/>
      <dgm:spPr/>
      <dgm:t>
        <a:bodyPr/>
        <a:lstStyle/>
        <a:p>
          <a:endParaRPr lang="en-US"/>
        </a:p>
      </dgm:t>
    </dgm:pt>
    <dgm:pt modelId="{F7ADF3F0-B30F-490D-ABEA-5CDD3FEE94AF}" type="sibTrans" cxnId="{A0D6B762-4A78-465F-85F5-CD00CB58A945}">
      <dgm:prSet/>
      <dgm:spPr/>
      <dgm:t>
        <a:bodyPr/>
        <a:lstStyle/>
        <a:p>
          <a:endParaRPr lang="en-US"/>
        </a:p>
      </dgm:t>
    </dgm:pt>
    <dgm:pt modelId="{77F3B7D1-BC67-441F-93EC-1442361C72A6}">
      <dgm:prSet/>
      <dgm:spPr/>
      <dgm:t>
        <a:bodyPr/>
        <a:lstStyle/>
        <a:p>
          <a:r>
            <a:rPr lang="en-GB" b="1"/>
            <a:t>Objectives: </a:t>
          </a:r>
          <a:r>
            <a:rPr lang="en-GB"/>
            <a:t>What steps will you take to address your question?</a:t>
          </a:r>
          <a:endParaRPr lang="en-US"/>
        </a:p>
      </dgm:t>
    </dgm:pt>
    <dgm:pt modelId="{4C1157F9-5FE9-4D13-946A-900304164CA1}" type="parTrans" cxnId="{1DEFFB95-7BD1-43FF-B1A5-C90CF4D80E2E}">
      <dgm:prSet/>
      <dgm:spPr/>
      <dgm:t>
        <a:bodyPr/>
        <a:lstStyle/>
        <a:p>
          <a:endParaRPr lang="en-US"/>
        </a:p>
      </dgm:t>
    </dgm:pt>
    <dgm:pt modelId="{26C054FE-5316-485B-93F7-1DF621F38AFE}" type="sibTrans" cxnId="{1DEFFB95-7BD1-43FF-B1A5-C90CF4D80E2E}">
      <dgm:prSet/>
      <dgm:spPr/>
      <dgm:t>
        <a:bodyPr/>
        <a:lstStyle/>
        <a:p>
          <a:endParaRPr lang="en-US"/>
        </a:p>
      </dgm:t>
    </dgm:pt>
    <dgm:pt modelId="{ADC385F2-4D77-5D4B-8E0D-A5470015B189}" type="pres">
      <dgm:prSet presAssocID="{14FD0962-1688-47AB-A1BC-4A479AA06BCE}" presName="vert0" presStyleCnt="0">
        <dgm:presLayoutVars>
          <dgm:dir/>
          <dgm:animOne val="branch"/>
          <dgm:animLvl val="lvl"/>
        </dgm:presLayoutVars>
      </dgm:prSet>
      <dgm:spPr/>
    </dgm:pt>
    <dgm:pt modelId="{79EE72F9-B755-CB4D-9800-DC1B91F360BB}" type="pres">
      <dgm:prSet presAssocID="{8C443466-7673-4342-9C23-78920DC323AB}" presName="thickLine" presStyleLbl="alignNode1" presStyleIdx="0" presStyleCnt="3"/>
      <dgm:spPr/>
    </dgm:pt>
    <dgm:pt modelId="{18E2C968-89EF-D943-A5EC-5A86E183A4D6}" type="pres">
      <dgm:prSet presAssocID="{8C443466-7673-4342-9C23-78920DC323AB}" presName="horz1" presStyleCnt="0"/>
      <dgm:spPr/>
    </dgm:pt>
    <dgm:pt modelId="{C3C27799-892D-9740-B589-AEEAB4B41711}" type="pres">
      <dgm:prSet presAssocID="{8C443466-7673-4342-9C23-78920DC323AB}" presName="tx1" presStyleLbl="revTx" presStyleIdx="0" presStyleCnt="3"/>
      <dgm:spPr/>
    </dgm:pt>
    <dgm:pt modelId="{672D900E-9332-704C-B15B-A4DD65D41A7F}" type="pres">
      <dgm:prSet presAssocID="{8C443466-7673-4342-9C23-78920DC323AB}" presName="vert1" presStyleCnt="0"/>
      <dgm:spPr/>
    </dgm:pt>
    <dgm:pt modelId="{20203B37-AF15-2845-9426-AEBFBC9DBE74}" type="pres">
      <dgm:prSet presAssocID="{70F368B7-AF52-42E0-99ED-BD791A6A35F1}" presName="thickLine" presStyleLbl="alignNode1" presStyleIdx="1" presStyleCnt="3"/>
      <dgm:spPr/>
    </dgm:pt>
    <dgm:pt modelId="{89142973-835C-CE41-9DB1-27EC1E2DE58C}" type="pres">
      <dgm:prSet presAssocID="{70F368B7-AF52-42E0-99ED-BD791A6A35F1}" presName="horz1" presStyleCnt="0"/>
      <dgm:spPr/>
    </dgm:pt>
    <dgm:pt modelId="{1E474F93-0145-0242-B960-58F21CCD33C4}" type="pres">
      <dgm:prSet presAssocID="{70F368B7-AF52-42E0-99ED-BD791A6A35F1}" presName="tx1" presStyleLbl="revTx" presStyleIdx="1" presStyleCnt="3"/>
      <dgm:spPr/>
    </dgm:pt>
    <dgm:pt modelId="{2D9A855F-5265-1C4A-B0CD-541AF1E7C277}" type="pres">
      <dgm:prSet presAssocID="{70F368B7-AF52-42E0-99ED-BD791A6A35F1}" presName="vert1" presStyleCnt="0"/>
      <dgm:spPr/>
    </dgm:pt>
    <dgm:pt modelId="{10CE7030-ED5B-1D49-B8A4-A9FACC975171}" type="pres">
      <dgm:prSet presAssocID="{77F3B7D1-BC67-441F-93EC-1442361C72A6}" presName="thickLine" presStyleLbl="alignNode1" presStyleIdx="2" presStyleCnt="3"/>
      <dgm:spPr/>
    </dgm:pt>
    <dgm:pt modelId="{94A2A432-8F2D-E74B-ADAA-9B6DF7EAF300}" type="pres">
      <dgm:prSet presAssocID="{77F3B7D1-BC67-441F-93EC-1442361C72A6}" presName="horz1" presStyleCnt="0"/>
      <dgm:spPr/>
    </dgm:pt>
    <dgm:pt modelId="{17512229-4609-4F4B-B654-FDDEFF029505}" type="pres">
      <dgm:prSet presAssocID="{77F3B7D1-BC67-441F-93EC-1442361C72A6}" presName="tx1" presStyleLbl="revTx" presStyleIdx="2" presStyleCnt="3"/>
      <dgm:spPr/>
    </dgm:pt>
    <dgm:pt modelId="{09036F79-8368-DE45-B5AE-85466472E251}" type="pres">
      <dgm:prSet presAssocID="{77F3B7D1-BC67-441F-93EC-1442361C72A6}" presName="vert1" presStyleCnt="0"/>
      <dgm:spPr/>
    </dgm:pt>
  </dgm:ptLst>
  <dgm:cxnLst>
    <dgm:cxn modelId="{E309FF1C-9EAD-4E47-B4B8-0B230C644A6D}" type="presOf" srcId="{8C443466-7673-4342-9C23-78920DC323AB}" destId="{C3C27799-892D-9740-B589-AEEAB4B41711}" srcOrd="0" destOrd="0" presId="urn:microsoft.com/office/officeart/2008/layout/LinedList"/>
    <dgm:cxn modelId="{A0D6B762-4A78-465F-85F5-CD00CB58A945}" srcId="{14FD0962-1688-47AB-A1BC-4A479AA06BCE}" destId="{70F368B7-AF52-42E0-99ED-BD791A6A35F1}" srcOrd="1" destOrd="0" parTransId="{8C2642F4-C41A-49A3-A418-51D3E468AD6E}" sibTransId="{F7ADF3F0-B30F-490D-ABEA-5CDD3FEE94AF}"/>
    <dgm:cxn modelId="{0BEE9B84-3CD4-D54A-8DCC-24FF9D49976B}" type="presOf" srcId="{70F368B7-AF52-42E0-99ED-BD791A6A35F1}" destId="{1E474F93-0145-0242-B960-58F21CCD33C4}" srcOrd="0" destOrd="0" presId="urn:microsoft.com/office/officeart/2008/layout/LinedList"/>
    <dgm:cxn modelId="{1DEFFB95-7BD1-43FF-B1A5-C90CF4D80E2E}" srcId="{14FD0962-1688-47AB-A1BC-4A479AA06BCE}" destId="{77F3B7D1-BC67-441F-93EC-1442361C72A6}" srcOrd="2" destOrd="0" parTransId="{4C1157F9-5FE9-4D13-946A-900304164CA1}" sibTransId="{26C054FE-5316-485B-93F7-1DF621F38AFE}"/>
    <dgm:cxn modelId="{F68E96B4-089E-49D4-BB7F-E16934CD6967}" srcId="{14FD0962-1688-47AB-A1BC-4A479AA06BCE}" destId="{8C443466-7673-4342-9C23-78920DC323AB}" srcOrd="0" destOrd="0" parTransId="{E119472B-04A0-4A5D-8D37-0492D19B2756}" sibTransId="{06350C08-DD91-479C-BA6C-29FECC1C85BD}"/>
    <dgm:cxn modelId="{7E2895EB-E070-4D40-AC9E-267262A9D8F2}" type="presOf" srcId="{14FD0962-1688-47AB-A1BC-4A479AA06BCE}" destId="{ADC385F2-4D77-5D4B-8E0D-A5470015B189}" srcOrd="0" destOrd="0" presId="urn:microsoft.com/office/officeart/2008/layout/LinedList"/>
    <dgm:cxn modelId="{6F7A3AFF-86B3-F944-882C-06FDF1BA3DAB}" type="presOf" srcId="{77F3B7D1-BC67-441F-93EC-1442361C72A6}" destId="{17512229-4609-4F4B-B654-FDDEFF029505}" srcOrd="0" destOrd="0" presId="urn:microsoft.com/office/officeart/2008/layout/LinedList"/>
    <dgm:cxn modelId="{154D17FD-296E-AD4B-84C6-D6CBB5CDF167}" type="presParOf" srcId="{ADC385F2-4D77-5D4B-8E0D-A5470015B189}" destId="{79EE72F9-B755-CB4D-9800-DC1B91F360BB}" srcOrd="0" destOrd="0" presId="urn:microsoft.com/office/officeart/2008/layout/LinedList"/>
    <dgm:cxn modelId="{A7316151-1546-6449-BFCD-C85A4C317DA3}" type="presParOf" srcId="{ADC385F2-4D77-5D4B-8E0D-A5470015B189}" destId="{18E2C968-89EF-D943-A5EC-5A86E183A4D6}" srcOrd="1" destOrd="0" presId="urn:microsoft.com/office/officeart/2008/layout/LinedList"/>
    <dgm:cxn modelId="{B3416623-8A9D-364A-B547-A21642734AF4}" type="presParOf" srcId="{18E2C968-89EF-D943-A5EC-5A86E183A4D6}" destId="{C3C27799-892D-9740-B589-AEEAB4B41711}" srcOrd="0" destOrd="0" presId="urn:microsoft.com/office/officeart/2008/layout/LinedList"/>
    <dgm:cxn modelId="{AF93C378-9EAB-A442-A6EB-35738CB4FDEA}" type="presParOf" srcId="{18E2C968-89EF-D943-A5EC-5A86E183A4D6}" destId="{672D900E-9332-704C-B15B-A4DD65D41A7F}" srcOrd="1" destOrd="0" presId="urn:microsoft.com/office/officeart/2008/layout/LinedList"/>
    <dgm:cxn modelId="{AD72EEF6-03A6-0841-BCCB-2CDFAEF71D47}" type="presParOf" srcId="{ADC385F2-4D77-5D4B-8E0D-A5470015B189}" destId="{20203B37-AF15-2845-9426-AEBFBC9DBE74}" srcOrd="2" destOrd="0" presId="urn:microsoft.com/office/officeart/2008/layout/LinedList"/>
    <dgm:cxn modelId="{074C6111-E8BC-0F4E-94E9-272B418CDC89}" type="presParOf" srcId="{ADC385F2-4D77-5D4B-8E0D-A5470015B189}" destId="{89142973-835C-CE41-9DB1-27EC1E2DE58C}" srcOrd="3" destOrd="0" presId="urn:microsoft.com/office/officeart/2008/layout/LinedList"/>
    <dgm:cxn modelId="{709D4264-27A6-9148-A6C9-2F4661A57EC2}" type="presParOf" srcId="{89142973-835C-CE41-9DB1-27EC1E2DE58C}" destId="{1E474F93-0145-0242-B960-58F21CCD33C4}" srcOrd="0" destOrd="0" presId="urn:microsoft.com/office/officeart/2008/layout/LinedList"/>
    <dgm:cxn modelId="{DDEF9E19-122B-6549-96A8-51E7E5BEE36E}" type="presParOf" srcId="{89142973-835C-CE41-9DB1-27EC1E2DE58C}" destId="{2D9A855F-5265-1C4A-B0CD-541AF1E7C277}" srcOrd="1" destOrd="0" presId="urn:microsoft.com/office/officeart/2008/layout/LinedList"/>
    <dgm:cxn modelId="{32C7E772-E935-B749-A43C-89FC9A967FEA}" type="presParOf" srcId="{ADC385F2-4D77-5D4B-8E0D-A5470015B189}" destId="{10CE7030-ED5B-1D49-B8A4-A9FACC975171}" srcOrd="4" destOrd="0" presId="urn:microsoft.com/office/officeart/2008/layout/LinedList"/>
    <dgm:cxn modelId="{F3CD1A61-4E64-954A-B62B-E8A22AF8AD1F}" type="presParOf" srcId="{ADC385F2-4D77-5D4B-8E0D-A5470015B189}" destId="{94A2A432-8F2D-E74B-ADAA-9B6DF7EAF300}" srcOrd="5" destOrd="0" presId="urn:microsoft.com/office/officeart/2008/layout/LinedList"/>
    <dgm:cxn modelId="{DA93EEF9-8098-E347-8B6C-5AA7F9810A97}" type="presParOf" srcId="{94A2A432-8F2D-E74B-ADAA-9B6DF7EAF300}" destId="{17512229-4609-4F4B-B654-FDDEFF029505}" srcOrd="0" destOrd="0" presId="urn:microsoft.com/office/officeart/2008/layout/LinedList"/>
    <dgm:cxn modelId="{E200515D-2ED1-5F4C-AD1D-0D02B7E5E460}" type="presParOf" srcId="{94A2A432-8F2D-E74B-ADAA-9B6DF7EAF300}" destId="{09036F79-8368-DE45-B5AE-85466472E25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EE72F9-B755-CB4D-9800-DC1B91F360BB}">
      <dsp:nvSpPr>
        <dsp:cNvPr id="0" name=""/>
        <dsp:cNvSpPr/>
      </dsp:nvSpPr>
      <dsp:spPr>
        <a:xfrm>
          <a:off x="0" y="2715"/>
          <a:ext cx="6303729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C27799-892D-9740-B589-AEEAB4B41711}">
      <dsp:nvSpPr>
        <dsp:cNvPr id="0" name=""/>
        <dsp:cNvSpPr/>
      </dsp:nvSpPr>
      <dsp:spPr>
        <a:xfrm>
          <a:off x="0" y="2715"/>
          <a:ext cx="6303729" cy="1851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b="1" kern="1200"/>
            <a:t>Aim: </a:t>
          </a:r>
          <a:r>
            <a:rPr lang="en-GB" sz="3300" kern="1200"/>
            <a:t>What do you hope to achieve?</a:t>
          </a:r>
          <a:endParaRPr lang="en-US" sz="3300" kern="1200"/>
        </a:p>
      </dsp:txBody>
      <dsp:txXfrm>
        <a:off x="0" y="2715"/>
        <a:ext cx="6303729" cy="1851802"/>
      </dsp:txXfrm>
    </dsp:sp>
    <dsp:sp modelId="{20203B37-AF15-2845-9426-AEBFBC9DBE74}">
      <dsp:nvSpPr>
        <dsp:cNvPr id="0" name=""/>
        <dsp:cNvSpPr/>
      </dsp:nvSpPr>
      <dsp:spPr>
        <a:xfrm>
          <a:off x="0" y="1854518"/>
          <a:ext cx="6303729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474F93-0145-0242-B960-58F21CCD33C4}">
      <dsp:nvSpPr>
        <dsp:cNvPr id="0" name=""/>
        <dsp:cNvSpPr/>
      </dsp:nvSpPr>
      <dsp:spPr>
        <a:xfrm>
          <a:off x="0" y="1854518"/>
          <a:ext cx="6303729" cy="1851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b="1" kern="1200"/>
            <a:t>Research question: </a:t>
          </a:r>
          <a:r>
            <a:rPr lang="en-GB" sz="3300" kern="1200"/>
            <a:t>What question is your research answering, in order to achieve your aim?</a:t>
          </a:r>
          <a:endParaRPr lang="en-US" sz="3300" kern="1200"/>
        </a:p>
      </dsp:txBody>
      <dsp:txXfrm>
        <a:off x="0" y="1854518"/>
        <a:ext cx="6303729" cy="1851802"/>
      </dsp:txXfrm>
    </dsp:sp>
    <dsp:sp modelId="{10CE7030-ED5B-1D49-B8A4-A9FACC975171}">
      <dsp:nvSpPr>
        <dsp:cNvPr id="0" name=""/>
        <dsp:cNvSpPr/>
      </dsp:nvSpPr>
      <dsp:spPr>
        <a:xfrm>
          <a:off x="0" y="3706320"/>
          <a:ext cx="6303729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512229-4609-4F4B-B654-FDDEFF029505}">
      <dsp:nvSpPr>
        <dsp:cNvPr id="0" name=""/>
        <dsp:cNvSpPr/>
      </dsp:nvSpPr>
      <dsp:spPr>
        <a:xfrm>
          <a:off x="0" y="3706320"/>
          <a:ext cx="6303729" cy="1851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b="1" kern="1200"/>
            <a:t>Objectives: </a:t>
          </a:r>
          <a:r>
            <a:rPr lang="en-GB" sz="3300" kern="1200"/>
            <a:t>What steps will you take to address your question?</a:t>
          </a:r>
          <a:endParaRPr lang="en-US" sz="3300" kern="1200"/>
        </a:p>
      </dsp:txBody>
      <dsp:txXfrm>
        <a:off x="0" y="3706320"/>
        <a:ext cx="6303729" cy="18518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EAB63C-9F57-4B43-9560-1736F7ECFEC4}" type="datetimeFigureOut">
              <a:rPr lang="en-GB" smtClean="0"/>
              <a:t>29/11/2023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FC4BE6-73A6-994A-972A-D704B7A194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5552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FC4BE6-73A6-994A-972A-D704B7A194A2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661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BB181-56F6-C388-38E2-F9305016BE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6018D4-8AFE-4BD2-6285-2AA38FA15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DA8FD-DCF6-EA74-83E6-C3FE1AE8F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6B5E-FB3F-4141-8CEA-1A3BAA6850E6}" type="datetimeFigureOut">
              <a:rPr lang="en-GB" smtClean="0"/>
              <a:t>29/11/2023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57119-9DCF-140F-A8D2-49423C33A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2769BA-AFE7-A6D2-5F0B-A5C4DF06A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571D2-D35E-AA4D-A892-2D1E3E35DE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335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85355-28D2-B3AA-C473-08DB59408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4166F7-DA82-B6FE-187D-C37060E09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66474-4280-5891-56D9-623A7F988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6B5E-FB3F-4141-8CEA-1A3BAA6850E6}" type="datetimeFigureOut">
              <a:rPr lang="en-GB" smtClean="0"/>
              <a:t>29/11/2023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028051-3B9C-FFCB-18FC-CE4F0B3B8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414DBB-2853-FD0F-640A-EEF2157D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571D2-D35E-AA4D-A892-2D1E3E35DE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133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90959C-6DC7-3D31-D0BC-09BBE61C5F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ED38E-FE55-DAE8-760C-61FD378D5C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19EC3-E05B-115B-0319-1390A98DB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6B5E-FB3F-4141-8CEA-1A3BAA6850E6}" type="datetimeFigureOut">
              <a:rPr lang="en-GB" smtClean="0"/>
              <a:t>29/11/2023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523B8B-363E-11C1-4BD8-465728981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D1276E-2C71-446A-D3E9-30B909F55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571D2-D35E-AA4D-A892-2D1E3E35DE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967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46732-576C-6B87-A941-DC69DC314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5FFEA-EC01-E84B-9224-5B7B6B6C08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73D141-265A-91FB-8CED-E1F66C427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6B5E-FB3F-4141-8CEA-1A3BAA6850E6}" type="datetimeFigureOut">
              <a:rPr lang="en-GB" smtClean="0"/>
              <a:t>29/11/2023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3DE18-085B-E220-F5F1-A3833A20E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E55380-9F76-8559-A86E-58309C464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571D2-D35E-AA4D-A892-2D1E3E35DE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718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5BFD9-02FB-8A28-621F-5B1CD7DC0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FC2DC9-DA58-B01A-A0AF-CA98606AC3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B83DE-EA8B-8D64-5E58-D790EA52D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6B5E-FB3F-4141-8CEA-1A3BAA6850E6}" type="datetimeFigureOut">
              <a:rPr lang="en-GB" smtClean="0"/>
              <a:t>29/11/2023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BDFBA-A416-8E08-869A-E83217470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1CBCC6-80E8-C2FC-8131-575D33ED2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571D2-D35E-AA4D-A892-2D1E3E35DE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9689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600E8-C354-AFBE-1813-A85305B11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FE4B5-62B5-E239-61AB-6950CD947A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9774BA-40E9-D4E0-C140-23A110C07B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0563DB-2BD1-7370-47A7-1C3FC4A5E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6B5E-FB3F-4141-8CEA-1A3BAA6850E6}" type="datetimeFigureOut">
              <a:rPr lang="en-GB" smtClean="0"/>
              <a:t>29/11/2023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B4A172-245A-521F-D2F3-B8C358A4E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D3E1DB-7DF6-882F-AF1D-F31691B2D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571D2-D35E-AA4D-A892-2D1E3E35DE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280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AB5D7-4ACA-6F9B-91DA-3A0DDC748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8A2972-504F-34C5-D9DB-EE90F94F14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8F699F-E4E2-1543-4329-DBAD9155A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4753A9-1655-24E0-CA80-3D44502C2B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2DC27E-A3D7-CC73-966C-FA88114B3B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DFC616-0B4B-3DDC-C679-00620515C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6B5E-FB3F-4141-8CEA-1A3BAA6850E6}" type="datetimeFigureOut">
              <a:rPr lang="en-GB" smtClean="0"/>
              <a:t>29/11/2023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81E0FC-22F4-61AD-8D8F-3A1BD7A8A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ADDF95-49FE-BCB5-53CF-0A3B6859A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571D2-D35E-AA4D-A892-2D1E3E35DE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649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4FD0F-8B19-B157-77C4-06AD08673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3CED38-DFA0-FAD1-F330-A4F89C61A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6B5E-FB3F-4141-8CEA-1A3BAA6850E6}" type="datetimeFigureOut">
              <a:rPr lang="en-GB" smtClean="0"/>
              <a:t>29/11/2023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35D2E4-D213-A4E8-EBF4-75ECF8A31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A9C5BE-917C-6DD4-46A0-2C97B2168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571D2-D35E-AA4D-A892-2D1E3E35DE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581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A0BB3B-AD7D-C68F-B927-6E2E3C5A5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6B5E-FB3F-4141-8CEA-1A3BAA6850E6}" type="datetimeFigureOut">
              <a:rPr lang="en-GB" smtClean="0"/>
              <a:t>29/11/2023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570874-FAED-9B8E-C41E-E132C887F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0B55F7-58F1-74A6-F4B3-878F26243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571D2-D35E-AA4D-A892-2D1E3E35DE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596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C851E-E682-2E53-E660-AAD7F7FD1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99B9BC-5405-5844-2689-46D0D9AF1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5E6B4F-3CAE-1DAB-FCC9-45BD3B4958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620465-23EF-D54B-70C6-A2D44C5ED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6B5E-FB3F-4141-8CEA-1A3BAA6850E6}" type="datetimeFigureOut">
              <a:rPr lang="en-GB" smtClean="0"/>
              <a:t>29/11/2023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583DE4-0708-4F0D-1FBA-CCBE4C2C2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C27DC3-1CE1-2600-E071-2B46346CE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571D2-D35E-AA4D-A892-2D1E3E35DE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4123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D4A05-581A-471D-74FD-C92EF78D2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D6D151-AD62-1518-959F-9BC90B7E9C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7A4D8A-BF1F-43F6-1168-F5321CA8B5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4860C4-127D-FCD3-1703-06687103B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6B5E-FB3F-4141-8CEA-1A3BAA6850E6}" type="datetimeFigureOut">
              <a:rPr lang="en-GB" smtClean="0"/>
              <a:t>29/11/2023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4D7B45-5E76-3AA9-D3E4-138D64378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1851B4-5329-56AC-FBC1-CCEC48B6B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571D2-D35E-AA4D-A892-2D1E3E35DE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604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EA3A13-A5BD-A2E0-35A9-E7811047B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40D521-A26F-C1F7-B9C2-42BA93F60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C8B424-C58A-BF51-3DCE-0D7DE4CA23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56B5E-FB3F-4141-8CEA-1A3BAA6850E6}" type="datetimeFigureOut">
              <a:rPr lang="en-GB" smtClean="0"/>
              <a:t>29/11/2023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F2E24-69C9-45CA-602B-5FB069EB60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54EEC-BF53-2773-B42C-1F4C93E811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571D2-D35E-AA4D-A892-2D1E3E35DE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072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C1DF7FA-28FC-0145-C69B-FA89CE598D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5031" y="1380754"/>
            <a:ext cx="5561938" cy="2513516"/>
          </a:xfrm>
        </p:spPr>
        <p:txBody>
          <a:bodyPr>
            <a:normAutofit/>
          </a:bodyPr>
          <a:lstStyle/>
          <a:p>
            <a:r>
              <a:rPr lang="en-GB" dirty="0">
                <a:latin typeface="Cooper Black" panose="0208090404030B020404" pitchFamily="18" charset="77"/>
              </a:rPr>
              <a:t>Dissertation workshop 3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5C617F2-8131-4E62-D942-A05AB71E27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5031" y="4076802"/>
            <a:ext cx="5561938" cy="1534587"/>
          </a:xfrm>
        </p:spPr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34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22671F-00BB-B366-9C0B-325A96689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en-GB" sz="3400">
                <a:solidFill>
                  <a:srgbClr val="FFFFFF"/>
                </a:solidFill>
                <a:latin typeface="Cooper Black" panose="0208090404030B020404" pitchFamily="18" charset="77"/>
              </a:rPr>
              <a:t>Expected contribution of your proposed research (MSc only)</a:t>
            </a: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6E7C5-CF1A-7A66-B39F-8EBB894FA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sz="3600" dirty="0">
                <a:latin typeface="Gill Sans MT" panose="020B0502020104020203" pitchFamily="34" charset="77"/>
              </a:rPr>
              <a:t>Who cares?</a:t>
            </a:r>
          </a:p>
          <a:p>
            <a:r>
              <a:rPr lang="en-GB" sz="3600" dirty="0">
                <a:latin typeface="Gill Sans MT" panose="020B0502020104020203" pitchFamily="34" charset="77"/>
              </a:rPr>
              <a:t>Who will this benefit?</a:t>
            </a:r>
          </a:p>
          <a:p>
            <a:r>
              <a:rPr lang="en-GB" sz="3600" dirty="0">
                <a:latin typeface="Gill Sans MT" panose="020B0502020104020203" pitchFamily="34" charset="77"/>
              </a:rPr>
              <a:t>How will it benefit them</a:t>
            </a:r>
          </a:p>
          <a:p>
            <a:r>
              <a:rPr lang="en-GB" sz="3600" dirty="0">
                <a:latin typeface="Gill Sans MT" panose="020B0502020104020203" pitchFamily="34" charset="77"/>
              </a:rPr>
              <a:t>Be realistic here</a:t>
            </a:r>
          </a:p>
        </p:txBody>
      </p:sp>
    </p:spTree>
    <p:extLst>
      <p:ext uri="{BB962C8B-B14F-4D97-AF65-F5344CB8AC3E}">
        <p14:creationId xmlns:p14="http://schemas.microsoft.com/office/powerpoint/2010/main" val="1042390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5764F8-5549-4598-A419-29651DFA5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lang="en-GB">
                <a:latin typeface="Cooper Black" panose="0208090404030B020404" pitchFamily="18" charset="77"/>
              </a:rPr>
              <a:t>Timelines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89092-063D-ED7A-AA8E-4D99BF2CD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>
            <a:normAutofit/>
          </a:bodyPr>
          <a:lstStyle/>
          <a:p>
            <a:r>
              <a:rPr lang="en-GB" dirty="0">
                <a:latin typeface="Gill Sans MT" panose="020B0502020104020203" pitchFamily="34" charset="77"/>
              </a:rPr>
              <a:t>Use a Gantt chart to plan your research timeline</a:t>
            </a:r>
          </a:p>
          <a:p>
            <a:r>
              <a:rPr lang="en-GB" dirty="0">
                <a:latin typeface="Gill Sans MT" panose="020B0502020104020203" pitchFamily="34" charset="77"/>
              </a:rPr>
              <a:t>This will help us (and you) to assess feasibility</a:t>
            </a:r>
          </a:p>
          <a:p>
            <a:r>
              <a:rPr lang="en-GB" dirty="0">
                <a:latin typeface="Gill Sans MT" panose="020B0502020104020203" pitchFamily="34" charset="77"/>
              </a:rPr>
              <a:t>Use it as a guide to see if you are staying on track</a:t>
            </a:r>
          </a:p>
          <a:p>
            <a:r>
              <a:rPr lang="en-GB" dirty="0">
                <a:latin typeface="Gill Sans MT" panose="020B0502020104020203" pitchFamily="34" charset="77"/>
              </a:rPr>
              <a:t>Gantt chart templates available under ‘Assessment information’ tab on </a:t>
            </a:r>
            <a:r>
              <a:rPr lang="en-GB" dirty="0" err="1">
                <a:latin typeface="Gill Sans MT" panose="020B0502020104020203" pitchFamily="34" charset="77"/>
              </a:rPr>
              <a:t>QMPlus</a:t>
            </a:r>
            <a:endParaRPr lang="en-GB" dirty="0">
              <a:latin typeface="Gill Sans MT" panose="020B0502020104020203" pitchFamily="34" charset="77"/>
            </a:endParaRPr>
          </a:p>
          <a:p>
            <a:endParaRPr lang="en-GB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Block Arc 22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Arc 30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829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07C9FC5-0C1E-42A8-97E6-F940775A05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9E839F-2C5D-DE51-3676-9CD6C5877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999" y="5080000"/>
            <a:ext cx="11057467" cy="102348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200" kern="1200" dirty="0">
                <a:solidFill>
                  <a:schemeClr val="tx1"/>
                </a:solidFill>
                <a:latin typeface="Cooper Black" panose="0208090404030B020404" pitchFamily="18" charset="77"/>
              </a:rPr>
              <a:t>The Gantt Chart: An (incomplete) example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C3829E0-7791-0418-C8DD-44EA607DE9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-1" y="8165"/>
            <a:ext cx="8667235" cy="4030265"/>
          </a:xfrm>
          <a:custGeom>
            <a:avLst/>
            <a:gdLst/>
            <a:ahLst/>
            <a:cxnLst/>
            <a:rect l="l" t="t" r="r" b="b"/>
            <a:pathLst>
              <a:path w="10823796" h="3287267">
                <a:moveTo>
                  <a:pt x="98881" y="0"/>
                </a:moveTo>
                <a:lnTo>
                  <a:pt x="10724915" y="0"/>
                </a:lnTo>
                <a:cubicBezTo>
                  <a:pt x="10779525" y="0"/>
                  <a:pt x="10823796" y="44271"/>
                  <a:pt x="10823796" y="98881"/>
                </a:cubicBezTo>
                <a:lnTo>
                  <a:pt x="10823796" y="3188386"/>
                </a:lnTo>
                <a:cubicBezTo>
                  <a:pt x="10823796" y="3242996"/>
                  <a:pt x="10779525" y="3287267"/>
                  <a:pt x="10724915" y="3287267"/>
                </a:cubicBezTo>
                <a:lnTo>
                  <a:pt x="98881" y="3287267"/>
                </a:lnTo>
                <a:cubicBezTo>
                  <a:pt x="44271" y="3287267"/>
                  <a:pt x="0" y="3242996"/>
                  <a:pt x="0" y="3188386"/>
                </a:cubicBezTo>
                <a:lnTo>
                  <a:pt x="0" y="98881"/>
                </a:lnTo>
                <a:cubicBezTo>
                  <a:pt x="0" y="44271"/>
                  <a:pt x="44271" y="0"/>
                  <a:pt x="98881" y="0"/>
                </a:cubicBezTo>
                <a:close/>
              </a:path>
            </a:pathLst>
          </a:cu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9EE371B4-A1D9-4EFE-8FE1-000495831E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617" y="4218281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solidFill>
                <a:schemeClr val="accent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2E19C174-9C7C-461E-970B-4320199015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38539" y="3295432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47628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8F5891-C6F9-F56B-2971-B0711BD7C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" y="1153572"/>
            <a:ext cx="3684034" cy="44611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  <a:latin typeface="Cooper Black" panose="0208090404030B020404" pitchFamily="18" charset="77"/>
              </a:rPr>
              <a:t>Reference list and referencing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D2CE7-DDA0-26B7-AB80-F306B8AAB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7186527" cy="5585619"/>
          </a:xfrm>
        </p:spPr>
        <p:txBody>
          <a:bodyPr anchor="ctr">
            <a:normAutofit/>
          </a:bodyPr>
          <a:lstStyle/>
          <a:p>
            <a:r>
              <a:rPr lang="en-GB" sz="2600" dirty="0">
                <a:latin typeface="Gill Sans MT" panose="020B0502020104020203" pitchFamily="34" charset="77"/>
              </a:rPr>
              <a:t>Use either Harvard in-text referencing (author, date) [or (author, date: page number) if quoting directly]…</a:t>
            </a:r>
          </a:p>
          <a:p>
            <a:r>
              <a:rPr lang="en-GB" sz="2600" dirty="0">
                <a:latin typeface="Gill Sans MT" panose="020B0502020104020203" pitchFamily="34" charset="77"/>
              </a:rPr>
              <a:t>…or Vancouver (numbered endnotes)</a:t>
            </a:r>
          </a:p>
          <a:p>
            <a:r>
              <a:rPr lang="en-GB" sz="2600" dirty="0">
                <a:latin typeface="Gill Sans MT" panose="020B0502020104020203" pitchFamily="34" charset="77"/>
              </a:rPr>
              <a:t>Your reference list should be consistently formatted</a:t>
            </a:r>
          </a:p>
          <a:p>
            <a:r>
              <a:rPr lang="en-GB" sz="2600" dirty="0">
                <a:latin typeface="Gill Sans MT" panose="020B0502020104020203" pitchFamily="34" charset="77"/>
              </a:rPr>
              <a:t>Using referencing software (EndNote, Zotero, Mendeley) will make your life easier down the line, but requires a bit of upfront practice</a:t>
            </a:r>
          </a:p>
          <a:p>
            <a:r>
              <a:rPr lang="en-GB" sz="2600" dirty="0">
                <a:latin typeface="Gill Sans MT" panose="020B0502020104020203" pitchFamily="34" charset="77"/>
              </a:rPr>
              <a:t>Guidance on how to use these on the library website</a:t>
            </a:r>
          </a:p>
          <a:p>
            <a:r>
              <a:rPr lang="en-GB" sz="2600" dirty="0">
                <a:latin typeface="Gill Sans MT" panose="020B0502020104020203" pitchFamily="34" charset="77"/>
              </a:rPr>
              <a:t>If using software, do still double-check your references!</a:t>
            </a:r>
          </a:p>
        </p:txBody>
      </p:sp>
    </p:spTree>
    <p:extLst>
      <p:ext uri="{BB962C8B-B14F-4D97-AF65-F5344CB8AC3E}">
        <p14:creationId xmlns:p14="http://schemas.microsoft.com/office/powerpoint/2010/main" val="34474437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FC2BC-57F3-B343-4EF4-500FC6B3B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  <a:latin typeface="Cooper Black" panose="0208090404030B020404" pitchFamily="18" charset="77"/>
              </a:rPr>
              <a:t>Key things to bear in mind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BEADD-1046-6E09-9092-C8444513C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>
                <a:latin typeface="Gill Sans MT" panose="020B0502020104020203" pitchFamily="34" charset="77"/>
              </a:rPr>
              <a:t>Feasibility feasibility feasibility!</a:t>
            </a:r>
          </a:p>
          <a:p>
            <a:r>
              <a:rPr lang="en-GB" dirty="0">
                <a:latin typeface="Gill Sans MT" panose="020B0502020104020203" pitchFamily="34" charset="77"/>
              </a:rPr>
              <a:t>Link rationale, aims, RQ, objectives, methods and approach to analysis</a:t>
            </a:r>
          </a:p>
          <a:p>
            <a:r>
              <a:rPr lang="en-GB" dirty="0">
                <a:latin typeface="Gill Sans MT" panose="020B0502020104020203" pitchFamily="34" charset="77"/>
              </a:rPr>
              <a:t>Read literature on methods and frameworks/analysis</a:t>
            </a:r>
          </a:p>
          <a:p>
            <a:r>
              <a:rPr lang="en-GB" dirty="0">
                <a:latin typeface="Gill Sans MT" panose="020B0502020104020203" pitchFamily="34" charset="77"/>
              </a:rPr>
              <a:t>Think carefully about timeline</a:t>
            </a:r>
          </a:p>
          <a:p>
            <a:r>
              <a:rPr lang="en-GB" dirty="0">
                <a:latin typeface="Gill Sans MT" panose="020B0502020104020203" pitchFamily="34" charset="77"/>
              </a:rPr>
              <a:t>Word count differences between MSc and </a:t>
            </a:r>
            <a:r>
              <a:rPr lang="en-GB" dirty="0" err="1">
                <a:latin typeface="Gill Sans MT" panose="020B0502020104020203" pitchFamily="34" charset="77"/>
              </a:rPr>
              <a:t>iBSc</a:t>
            </a:r>
            <a:r>
              <a:rPr lang="en-GB" dirty="0">
                <a:latin typeface="Gill Sans MT" panose="020B0502020104020203" pitchFamily="34" charset="77"/>
              </a:rPr>
              <a:t> (check you are looking at right guidance)!</a:t>
            </a:r>
          </a:p>
          <a:p>
            <a:r>
              <a:rPr lang="en-GB" dirty="0">
                <a:latin typeface="Gill Sans MT" panose="020B0502020104020203" pitchFamily="34" charset="77"/>
              </a:rPr>
              <a:t>Your project </a:t>
            </a:r>
            <a:r>
              <a:rPr lang="en-GB" i="1" dirty="0">
                <a:latin typeface="Gill Sans MT" panose="020B0502020104020203" pitchFamily="34" charset="77"/>
              </a:rPr>
              <a:t>will </a:t>
            </a:r>
            <a:r>
              <a:rPr lang="en-GB" dirty="0">
                <a:latin typeface="Gill Sans MT" panose="020B0502020104020203" pitchFamily="34" charset="77"/>
              </a:rPr>
              <a:t>change – you are not locking yourself into anything at this point</a:t>
            </a:r>
          </a:p>
        </p:txBody>
      </p:sp>
    </p:spTree>
    <p:extLst>
      <p:ext uri="{BB962C8B-B14F-4D97-AF65-F5344CB8AC3E}">
        <p14:creationId xmlns:p14="http://schemas.microsoft.com/office/powerpoint/2010/main" val="21610167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166390-85EE-6635-B8F6-BD7634345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479493"/>
            <a:ext cx="11032067" cy="1325563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Cooper Black" panose="0208090404030B020404" pitchFamily="18" charset="77"/>
              </a:rPr>
              <a:t>Any questions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2" descr="Question Mark Vector Art, Icons, and Graphics for Free Download">
            <a:extLst>
              <a:ext uri="{FF2B5EF4-FFF2-40B4-BE49-F238E27FC236}">
                <a16:creationId xmlns:a16="http://schemas.microsoft.com/office/drawing/2014/main" id="{B2486E4A-663F-19AA-7C23-F051F7734C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77071" y="1566597"/>
            <a:ext cx="4777381" cy="4777381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73456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EADF076-7D7C-CA14-763C-DA3E76517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kern="1200" dirty="0">
                <a:solidFill>
                  <a:schemeClr val="tx1"/>
                </a:solidFill>
                <a:latin typeface="Cooper Black" panose="0208090404030B020404" pitchFamily="18" charset="77"/>
              </a:rPr>
              <a:t>Getting started with planning and writing </a:t>
            </a:r>
          </a:p>
        </p:txBody>
      </p:sp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FE845BE-BAE1-BEA5-F303-BE4807D74D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5393361" cy="435133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>
                <a:latin typeface="Gill Sans MT" panose="020B0502020104020203" pitchFamily="34" charset="77"/>
              </a:rPr>
              <a:t>You should now have some understanding of your topic and relevant literature </a:t>
            </a:r>
          </a:p>
          <a:p>
            <a:r>
              <a:rPr lang="en-US" dirty="0">
                <a:latin typeface="Gill Sans MT" panose="020B0502020104020203" pitchFamily="34" charset="77"/>
              </a:rPr>
              <a:t>Today we will work on the following sections of your research proposal:</a:t>
            </a:r>
          </a:p>
          <a:p>
            <a:pPr lvl="1"/>
            <a:r>
              <a:rPr lang="en-US" dirty="0">
                <a:latin typeface="Gill Sans MT" panose="020B0502020104020203" pitchFamily="34" charset="77"/>
              </a:rPr>
              <a:t>Intro and  background rationale</a:t>
            </a:r>
          </a:p>
          <a:p>
            <a:pPr lvl="1"/>
            <a:r>
              <a:rPr lang="en-US" dirty="0">
                <a:latin typeface="Gill Sans MT" panose="020B0502020104020203" pitchFamily="34" charset="77"/>
              </a:rPr>
              <a:t>Methods </a:t>
            </a:r>
          </a:p>
          <a:p>
            <a:r>
              <a:rPr lang="en-US" dirty="0">
                <a:latin typeface="Gill Sans MT" panose="020B0502020104020203" pitchFamily="34" charset="77"/>
              </a:rPr>
              <a:t>The process we use here can be used for other sections </a:t>
            </a:r>
          </a:p>
        </p:txBody>
      </p:sp>
      <p:sp>
        <p:nvSpPr>
          <p:cNvPr id="1035" name="Oval 1034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Race Start Line Icon 14662343 Vector Art at Vecteezy">
            <a:extLst>
              <a:ext uri="{FF2B5EF4-FFF2-40B4-BE49-F238E27FC236}">
                <a16:creationId xmlns:a16="http://schemas.microsoft.com/office/drawing/2014/main" id="{1602EAFD-13BF-CFA3-F2C3-6FAB3AC20D83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87184" y="1216485"/>
            <a:ext cx="3781051" cy="37810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7" name="Freeform: Shape 1036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039" name="Straight Connector 1038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1" name="Freeform: Shape 1040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43" name="Freeform: Shape 1042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45" name="Freeform: Shape 1044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3628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Rectangle 820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8196" name="Picture 4" descr="Fear of the Unknown">
            <a:extLst>
              <a:ext uri="{FF2B5EF4-FFF2-40B4-BE49-F238E27FC236}">
                <a16:creationId xmlns:a16="http://schemas.microsoft.com/office/drawing/2014/main" id="{6EE2F305-73C5-12EA-5595-1A4FE7DF8AD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5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77945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 descr="Fear of the Unknown">
            <a:extLst>
              <a:ext uri="{FF2B5EF4-FFF2-40B4-BE49-F238E27FC236}">
                <a16:creationId xmlns:a16="http://schemas.microsoft.com/office/drawing/2014/main" id="{75BFA034-0ABD-6BB2-6243-5E4D579D83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5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1B95370-FBC1-BF48-CFAF-9299A197630C}"/>
              </a:ext>
            </a:extLst>
          </p:cNvPr>
          <p:cNvCxnSpPr/>
          <p:nvPr/>
        </p:nvCxnSpPr>
        <p:spPr>
          <a:xfrm>
            <a:off x="4961467" y="2692400"/>
            <a:ext cx="2269066" cy="0"/>
          </a:xfrm>
          <a:prstGeom prst="line">
            <a:avLst/>
          </a:prstGeom>
          <a:ln w="2317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87447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24D46527-8963-4773-8769-07E6ACE084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B907411-51A4-C045-DCE8-91F798D55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65125"/>
            <a:ext cx="52578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Get writing!</a:t>
            </a:r>
          </a:p>
        </p:txBody>
      </p:sp>
      <p:pic>
        <p:nvPicPr>
          <p:cNvPr id="2050" name="Picture 2" descr="Thinking Writing (@thinkingwriting) / X">
            <a:extLst>
              <a:ext uri="{FF2B5EF4-FFF2-40B4-BE49-F238E27FC236}">
                <a16:creationId xmlns:a16="http://schemas.microsoft.com/office/drawing/2014/main" id="{48049638-9993-6F0E-AD36-6E712A0B480A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4500" y="985390"/>
            <a:ext cx="4643496" cy="4643496"/>
          </a:xfrm>
          <a:custGeom>
            <a:avLst/>
            <a:gdLst/>
            <a:ahLst/>
            <a:cxnLst/>
            <a:rect l="l" t="t" r="r" b="b"/>
            <a:pathLst>
              <a:path w="4643496" h="5550370">
                <a:moveTo>
                  <a:pt x="81586" y="0"/>
                </a:moveTo>
                <a:lnTo>
                  <a:pt x="4561910" y="0"/>
                </a:lnTo>
                <a:cubicBezTo>
                  <a:pt x="4606969" y="0"/>
                  <a:pt x="4643496" y="36527"/>
                  <a:pt x="4643496" y="81586"/>
                </a:cubicBezTo>
                <a:lnTo>
                  <a:pt x="4643496" y="5468784"/>
                </a:lnTo>
                <a:cubicBezTo>
                  <a:pt x="4643496" y="5513843"/>
                  <a:pt x="4606969" y="5550370"/>
                  <a:pt x="4561910" y="5550370"/>
                </a:cubicBezTo>
                <a:lnTo>
                  <a:pt x="81586" y="5550370"/>
                </a:lnTo>
                <a:cubicBezTo>
                  <a:pt x="36527" y="5550370"/>
                  <a:pt x="0" y="5513843"/>
                  <a:pt x="0" y="5468784"/>
                </a:cubicBezTo>
                <a:lnTo>
                  <a:pt x="0" y="81586"/>
                </a:lnTo>
                <a:cubicBezTo>
                  <a:pt x="0" y="36527"/>
                  <a:pt x="36527" y="0"/>
                  <a:pt x="8158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BB9C06-5228-6B1B-F300-B7521FFA4F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825625"/>
            <a:ext cx="5257800" cy="4351338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r>
              <a:rPr lang="en-US" dirty="0"/>
              <a:t>Thinking and writing are connected</a:t>
            </a:r>
          </a:p>
          <a:p>
            <a:r>
              <a:rPr lang="en-US" dirty="0"/>
              <a:t>Writing forces you to put down on paper what you know already</a:t>
            </a:r>
          </a:p>
          <a:p>
            <a:r>
              <a:rPr lang="en-US" dirty="0"/>
              <a:t>Helps you identify gaps and what you need to do to address them</a:t>
            </a:r>
          </a:p>
          <a:p>
            <a:r>
              <a:rPr lang="en-US" dirty="0"/>
              <a:t>Writing does not have to be perfect first time around</a:t>
            </a:r>
          </a:p>
          <a:p>
            <a:r>
              <a:rPr lang="en-US" dirty="0"/>
              <a:t>But you do need to start somewhere</a:t>
            </a:r>
          </a:p>
        </p:txBody>
      </p:sp>
      <p:sp>
        <p:nvSpPr>
          <p:cNvPr id="2057" name="Arc 2056">
            <a:extLst>
              <a:ext uri="{FF2B5EF4-FFF2-40B4-BE49-F238E27FC236}">
                <a16:creationId xmlns:a16="http://schemas.microsoft.com/office/drawing/2014/main" id="{920E13D1-85D7-4BF3-9903-59216CB5A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365355" y="705367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8426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DA8617-AAA0-594C-CB70-CB6A27FE0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  <a:latin typeface="Cooper Black" panose="0208090404030B020404" pitchFamily="18" charset="77"/>
              </a:rPr>
              <a:t>Objectives for today…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11DDA-A70D-AB84-657A-68826EF9C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r>
              <a:rPr lang="en-GB" sz="2600" b="0" i="0">
                <a:effectLst/>
                <a:latin typeface="Gill Sans MT" panose="020B0502020104020203" pitchFamily="34" charset="77"/>
              </a:rPr>
              <a:t>Articulate the steps you need to take to complete and submit your ARM1 research proposal assignment.</a:t>
            </a:r>
            <a:br>
              <a:rPr lang="en-GB" sz="2600" b="0" i="0">
                <a:effectLst/>
                <a:latin typeface="Gill Sans MT" panose="020B0502020104020203" pitchFamily="34" charset="77"/>
              </a:rPr>
            </a:br>
            <a:endParaRPr lang="en-GB" sz="2600" b="0" i="0">
              <a:effectLst/>
              <a:latin typeface="Gill Sans MT" panose="020B0502020104020203" pitchFamily="34" charset="77"/>
            </a:endParaRPr>
          </a:p>
          <a:p>
            <a:r>
              <a:rPr lang="en-GB" sz="2600" b="0" i="0">
                <a:effectLst/>
                <a:latin typeface="Gill Sans MT" panose="020B0502020104020203" pitchFamily="34" charset="77"/>
              </a:rPr>
              <a:t>Understand how to submit your dissertation topic so you can be allocated a supervisor.</a:t>
            </a:r>
            <a:br>
              <a:rPr lang="en-GB" sz="2600" b="0" i="0">
                <a:effectLst/>
                <a:latin typeface="Gill Sans MT" panose="020B0502020104020203" pitchFamily="34" charset="77"/>
              </a:rPr>
            </a:br>
            <a:endParaRPr lang="en-GB" sz="2600" b="0" i="0">
              <a:effectLst/>
              <a:latin typeface="Gill Sans MT" panose="020B0502020104020203" pitchFamily="34" charset="77"/>
            </a:endParaRPr>
          </a:p>
          <a:p>
            <a:r>
              <a:rPr lang="en-GB" sz="2600" b="0" i="0">
                <a:effectLst/>
                <a:latin typeface="Gill Sans MT" panose="020B0502020104020203" pitchFamily="34" charset="77"/>
              </a:rPr>
              <a:t>Identify any further questions you have about the development of your dissertation proposal.</a:t>
            </a:r>
          </a:p>
          <a:p>
            <a:endParaRPr lang="en-GB" sz="260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7775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256EBF-4BDB-4987-D0DA-2DB50F22D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32" y="365125"/>
            <a:ext cx="6246201" cy="7794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>
                <a:solidFill>
                  <a:schemeClr val="tx1"/>
                </a:solidFill>
                <a:latin typeface="Cooper Black" panose="0208090404030B020404" pitchFamily="18" charset="77"/>
              </a:rPr>
              <a:t>The Task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8375CB4-36D1-E786-4515-4D6E7CF0F9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3132" y="1389412"/>
            <a:ext cx="6476470" cy="5189517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2400" dirty="0"/>
              <a:t>Get into pairs</a:t>
            </a:r>
          </a:p>
          <a:p>
            <a:r>
              <a:rPr lang="en-US" sz="2400" dirty="0"/>
              <a:t>Referencing the requirement for each section you have 5 mins to write down:</a:t>
            </a:r>
          </a:p>
          <a:p>
            <a:pPr lvl="1"/>
            <a:r>
              <a:rPr lang="en-US" dirty="0"/>
              <a:t>Information you know already</a:t>
            </a:r>
          </a:p>
          <a:p>
            <a:pPr lvl="1"/>
            <a:r>
              <a:rPr lang="en-US" dirty="0"/>
              <a:t>Gaps in your knowledge things your are stuck on</a:t>
            </a:r>
          </a:p>
          <a:p>
            <a:pPr lvl="1"/>
            <a:r>
              <a:rPr lang="en-US" dirty="0"/>
              <a:t>What you need to do to come un-stuck</a:t>
            </a:r>
          </a:p>
          <a:p>
            <a:pPr marL="0" indent="0">
              <a:buNone/>
            </a:pPr>
            <a:r>
              <a:rPr lang="en-US" sz="2400" dirty="0"/>
              <a:t>You then have 5 mins each:</a:t>
            </a:r>
          </a:p>
          <a:p>
            <a:pPr lvl="1"/>
            <a:r>
              <a:rPr lang="en-US" dirty="0"/>
              <a:t>explain what you have written down to your partner and how you plan to come un-stuck</a:t>
            </a:r>
          </a:p>
          <a:p>
            <a:pPr lvl="1"/>
            <a:r>
              <a:rPr lang="en-US" dirty="0"/>
              <a:t>Your partner to give feedback on your proposed next steps – do they make sense, any alternative approaches, suggested forms of support? Etc. 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2" descr="Thinking Writing (@thinkingwriting) / X">
            <a:extLst>
              <a:ext uri="{FF2B5EF4-FFF2-40B4-BE49-F238E27FC236}">
                <a16:creationId xmlns:a16="http://schemas.microsoft.com/office/drawing/2014/main" id="{5FCD8EF7-EDD5-F28E-B762-D9477748BFB1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87184" y="1216485"/>
            <a:ext cx="3781051" cy="37810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3908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5F4007-A573-7A9F-6425-2ACDAE8C1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>
                <a:latin typeface="Cooper Black" panose="0208090404030B020404" pitchFamily="18" charset="77"/>
              </a:rPr>
              <a:t>Introduction and background rationale</a:t>
            </a: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7E912-9830-015A-296B-2725D696F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GB" dirty="0">
                <a:latin typeface="Gill Sans MT" panose="020B0502020104020203" pitchFamily="34" charset="77"/>
              </a:rPr>
              <a:t>What is the problem you are addressing? Why does it matter?</a:t>
            </a:r>
          </a:p>
          <a:p>
            <a:r>
              <a:rPr lang="en-GB" dirty="0">
                <a:latin typeface="Gill Sans MT" panose="020B0502020104020203" pitchFamily="34" charset="77"/>
              </a:rPr>
              <a:t>Drawing on key literature on your topic (use annotated bibliography if MSc) identify what’s already been done, what gaps are, what methods, theories, and frameworks have been used</a:t>
            </a:r>
          </a:p>
          <a:p>
            <a:r>
              <a:rPr lang="en-GB" dirty="0">
                <a:latin typeface="Gill Sans MT" panose="020B0502020104020203" pitchFamily="34" charset="77"/>
              </a:rPr>
              <a:t>Situate your own approach in relation to the above</a:t>
            </a:r>
          </a:p>
        </p:txBody>
      </p:sp>
    </p:spTree>
    <p:extLst>
      <p:ext uri="{BB962C8B-B14F-4D97-AF65-F5344CB8AC3E}">
        <p14:creationId xmlns:p14="http://schemas.microsoft.com/office/powerpoint/2010/main" val="2997096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2F59B2-330D-36D8-8231-4519F2461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en-GB" dirty="0">
                <a:latin typeface="Cooper Black" panose="0208090404030B020404" pitchFamily="18" charset="77"/>
              </a:rPr>
              <a:t>Methods</a:t>
            </a: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C3558-B80C-BA8C-7643-301BA952D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>
            <a:normAutofit/>
          </a:bodyPr>
          <a:lstStyle/>
          <a:p>
            <a:r>
              <a:rPr lang="en-GB" sz="2600" dirty="0">
                <a:latin typeface="Gill Sans MT" panose="020B0502020104020203" pitchFamily="34" charset="77"/>
              </a:rPr>
              <a:t>What is your chosen method (e.g., narrative review, policy analysis, in-depth interviews) and how will this help you answer your question?</a:t>
            </a:r>
          </a:p>
          <a:p>
            <a:r>
              <a:rPr lang="en-GB" sz="2600" dirty="0">
                <a:latin typeface="Gill Sans MT" panose="020B0502020104020203" pitchFamily="34" charset="77"/>
              </a:rPr>
              <a:t>Why is this the most appropriate method?</a:t>
            </a:r>
          </a:p>
          <a:p>
            <a:r>
              <a:rPr lang="en-GB" sz="2600" dirty="0">
                <a:latin typeface="Gill Sans MT" panose="020B0502020104020203" pitchFamily="34" charset="77"/>
              </a:rPr>
              <a:t>Draw on methodological literature (use further reading lists)</a:t>
            </a:r>
          </a:p>
          <a:p>
            <a:r>
              <a:rPr lang="en-GB" sz="2600" dirty="0">
                <a:latin typeface="Gill Sans MT" panose="020B0502020104020203" pitchFamily="34" charset="77"/>
              </a:rPr>
              <a:t>Are there any ethical issues and do you need ethical approval?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Footer">
            <a:extLst>
              <a:ext uri="{FF2B5EF4-FFF2-40B4-BE49-F238E27FC236}">
                <a16:creationId xmlns:a16="http://schemas.microsoft.com/office/drawing/2014/main" id="{14FAA9B5-8412-A56A-5369-FE477EDD6C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7184" y="1216485"/>
            <a:ext cx="3781051" cy="37810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6753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75" name="Rectangle 7174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205D60-3530-8257-E08D-161B76E46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365125"/>
            <a:ext cx="6374615" cy="132556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kern="1200" dirty="0">
                <a:solidFill>
                  <a:schemeClr val="tx1"/>
                </a:solidFill>
                <a:latin typeface="Cooper Black" panose="0208090404030B020404" pitchFamily="18" charset="77"/>
              </a:rPr>
              <a:t>Any questions/reflections? </a:t>
            </a:r>
          </a:p>
        </p:txBody>
      </p:sp>
      <p:sp>
        <p:nvSpPr>
          <p:cNvPr id="7177" name="Freeform: Shape 7176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7BB59-00E9-D51A-381B-DD3D84873A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1734" y="1825625"/>
            <a:ext cx="5909828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Gill Sans MT" panose="020B0502020104020203" pitchFamily="34" charset="77"/>
              </a:rPr>
              <a:t>You can repeat this exercise to help you get started with:</a:t>
            </a:r>
          </a:p>
          <a:p>
            <a:r>
              <a:rPr lang="en-US" sz="3200" dirty="0">
                <a:latin typeface="Gill Sans MT" panose="020B0502020104020203" pitchFamily="34" charset="77"/>
              </a:rPr>
              <a:t>Research, aims, question and objectives</a:t>
            </a:r>
          </a:p>
          <a:p>
            <a:r>
              <a:rPr lang="en-US" sz="3200" dirty="0">
                <a:latin typeface="Gill Sans MT" panose="020B0502020104020203" pitchFamily="34" charset="77"/>
              </a:rPr>
              <a:t>Approach to analysis</a:t>
            </a:r>
          </a:p>
          <a:p>
            <a:r>
              <a:rPr lang="en-US" sz="3200" dirty="0">
                <a:latin typeface="Gill Sans MT" panose="020B0502020104020203" pitchFamily="34" charset="77"/>
              </a:rPr>
              <a:t>Expected contributions</a:t>
            </a:r>
          </a:p>
          <a:p>
            <a:pPr marL="0"/>
            <a:endParaRPr lang="en-US" dirty="0"/>
          </a:p>
        </p:txBody>
      </p:sp>
      <p:sp>
        <p:nvSpPr>
          <p:cNvPr id="7179" name="Oval 7178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 descr="Question Mark Vector Art, Icons, and Graphics for Free Download">
            <a:extLst>
              <a:ext uri="{FF2B5EF4-FFF2-40B4-BE49-F238E27FC236}">
                <a16:creationId xmlns:a16="http://schemas.microsoft.com/office/drawing/2014/main" id="{929016DA-3B06-2641-0DBA-0BA96B7313EB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87184" y="1216485"/>
            <a:ext cx="3781051" cy="37810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81" name="Freeform: Shape 7180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7183" name="Straight Connector 7182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5" name="Freeform: Shape 7184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187" name="Freeform: Shape 7186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189" name="Freeform: Shape 7188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2356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Rectangle 4102">
            <a:extLst>
              <a:ext uri="{FF2B5EF4-FFF2-40B4-BE49-F238E27FC236}">
                <a16:creationId xmlns:a16="http://schemas.microsoft.com/office/drawing/2014/main" id="{DB304A14-32D0-4873-B914-423ED7B8D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AAA89D-AF9D-8F2A-32DD-92EC94D96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7713134" cy="107420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latin typeface="Cooper Black" panose="0208090404030B020404" pitchFamily="18" charset="77"/>
              </a:rPr>
              <a:t>Allocation of supervisor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5514C-CCD1-0392-084B-710E7F4B1F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387502" cy="435133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>
                <a:latin typeface="Gill Sans MT" panose="020B0502020104020203" pitchFamily="34" charset="77"/>
              </a:rPr>
              <a:t>Day of your ARM 1 assessment complete the dissertation topic survey.</a:t>
            </a:r>
          </a:p>
          <a:p>
            <a:r>
              <a:rPr lang="en-US" dirty="0">
                <a:latin typeface="Gill Sans MT" panose="020B0502020104020203" pitchFamily="34" charset="77"/>
              </a:rPr>
              <a:t>You can do this even if you have an EC in place – we need basic info on methods, topic to allocate a supervisor.</a:t>
            </a:r>
          </a:p>
          <a:p>
            <a:r>
              <a:rPr lang="en-US" dirty="0">
                <a:latin typeface="Gill Sans MT" panose="020B0502020104020203" pitchFamily="34" charset="77"/>
              </a:rPr>
              <a:t>Supervisor allocations will be circulated w/c 15</a:t>
            </a:r>
            <a:r>
              <a:rPr lang="en-US" baseline="30000" dirty="0">
                <a:latin typeface="Gill Sans MT" panose="020B0502020104020203" pitchFamily="34" charset="77"/>
              </a:rPr>
              <a:t>th</a:t>
            </a:r>
            <a:r>
              <a:rPr lang="en-US" dirty="0">
                <a:latin typeface="Gill Sans MT" panose="020B0502020104020203" pitchFamily="34" charset="77"/>
              </a:rPr>
              <a:t> January.</a:t>
            </a:r>
          </a:p>
        </p:txBody>
      </p:sp>
      <p:pic>
        <p:nvPicPr>
          <p:cNvPr id="4098" name="Picture 2" descr="How to Design a Questionnaire That Improves CX - Chattermill">
            <a:extLst>
              <a:ext uri="{FF2B5EF4-FFF2-40B4-BE49-F238E27FC236}">
                <a16:creationId xmlns:a16="http://schemas.microsoft.com/office/drawing/2014/main" id="{2B98FBFE-8845-7540-43F0-7C8D9C8A481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72" r="16339" b="-2"/>
          <a:stretch/>
        </p:blipFill>
        <p:spPr bwMode="auto">
          <a:xfrm>
            <a:off x="6621294" y="1295416"/>
            <a:ext cx="5570706" cy="5562584"/>
          </a:xfrm>
          <a:custGeom>
            <a:avLst/>
            <a:gdLst/>
            <a:ahLst/>
            <a:cxnLst/>
            <a:rect l="l" t="t" r="r" b="b"/>
            <a:pathLst>
              <a:path w="5570706" h="5562584">
                <a:moveTo>
                  <a:pt x="3374687" y="0"/>
                </a:moveTo>
                <a:cubicBezTo>
                  <a:pt x="4190094" y="0"/>
                  <a:pt x="4937956" y="289196"/>
                  <a:pt x="5521301" y="770615"/>
                </a:cubicBezTo>
                <a:lnTo>
                  <a:pt x="5570706" y="815517"/>
                </a:lnTo>
                <a:lnTo>
                  <a:pt x="5570706" y="5562584"/>
                </a:lnTo>
                <a:lnTo>
                  <a:pt x="808135" y="5562584"/>
                </a:lnTo>
                <a:lnTo>
                  <a:pt x="770615" y="5521302"/>
                </a:lnTo>
                <a:cubicBezTo>
                  <a:pt x="289196" y="4937957"/>
                  <a:pt x="0" y="4190095"/>
                  <a:pt x="0" y="3374687"/>
                </a:cubicBezTo>
                <a:cubicBezTo>
                  <a:pt x="0" y="1510899"/>
                  <a:pt x="1510899" y="0"/>
                  <a:pt x="3374687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5" name="!!Oval">
            <a:extLst>
              <a:ext uri="{FF2B5EF4-FFF2-40B4-BE49-F238E27FC236}">
                <a16:creationId xmlns:a16="http://schemas.microsoft.com/office/drawing/2014/main" id="{1D460C86-854F-4FB3-ABC2-E823D8FEB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43451" y="1656147"/>
            <a:ext cx="546100" cy="54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07" name="!!Arc">
            <a:extLst>
              <a:ext uri="{FF2B5EF4-FFF2-40B4-BE49-F238E27FC236}">
                <a16:creationId xmlns:a16="http://schemas.microsoft.com/office/drawing/2014/main" id="{BB48116A-278A-4CC5-89D3-9DE8E8FF12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4739" y="587516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81975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Rectangle 4102">
            <a:extLst>
              <a:ext uri="{FF2B5EF4-FFF2-40B4-BE49-F238E27FC236}">
                <a16:creationId xmlns:a16="http://schemas.microsoft.com/office/drawing/2014/main" id="{DB304A14-32D0-4873-B914-423ED7B8D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AAA89D-AF9D-8F2A-32DD-92EC94D96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7814734" cy="93029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latin typeface="Cooper Black" panose="0208090404030B020404" pitchFamily="18" charset="77"/>
              </a:rPr>
              <a:t>Allocation of supervisor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5514C-CCD1-0392-084B-710E7F4B1F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0267" y="1825625"/>
            <a:ext cx="6181027" cy="4351338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Student number NOT username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Your name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Your </a:t>
            </a:r>
            <a:r>
              <a:rPr lang="en-US" dirty="0" err="1"/>
              <a:t>programme</a:t>
            </a:r>
            <a:r>
              <a:rPr lang="en-US" dirty="0"/>
              <a:t> of study (iBSc, iMSc, MSc or MRes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Draft dissertation title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150 words </a:t>
            </a:r>
            <a:r>
              <a:rPr lang="en-US" dirty="0" err="1"/>
              <a:t>summerising</a:t>
            </a:r>
            <a:r>
              <a:rPr lang="en-US" dirty="0"/>
              <a:t> drafts of your  topic, aim, research question, proposed method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Any members of staff you have spoken to about your dissertation who you would like to supervise you</a:t>
            </a:r>
          </a:p>
        </p:txBody>
      </p:sp>
      <p:pic>
        <p:nvPicPr>
          <p:cNvPr id="4098" name="Picture 2" descr="How to Design a Questionnaire That Improves CX - Chattermill">
            <a:extLst>
              <a:ext uri="{FF2B5EF4-FFF2-40B4-BE49-F238E27FC236}">
                <a16:creationId xmlns:a16="http://schemas.microsoft.com/office/drawing/2014/main" id="{2B98FBFE-8845-7540-43F0-7C8D9C8A481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72" r="16339" b="-2"/>
          <a:stretch/>
        </p:blipFill>
        <p:spPr bwMode="auto">
          <a:xfrm>
            <a:off x="6621294" y="1295416"/>
            <a:ext cx="5570706" cy="5562584"/>
          </a:xfrm>
          <a:custGeom>
            <a:avLst/>
            <a:gdLst/>
            <a:ahLst/>
            <a:cxnLst/>
            <a:rect l="l" t="t" r="r" b="b"/>
            <a:pathLst>
              <a:path w="5570706" h="5562584">
                <a:moveTo>
                  <a:pt x="3374687" y="0"/>
                </a:moveTo>
                <a:cubicBezTo>
                  <a:pt x="4190094" y="0"/>
                  <a:pt x="4937956" y="289196"/>
                  <a:pt x="5521301" y="770615"/>
                </a:cubicBezTo>
                <a:lnTo>
                  <a:pt x="5570706" y="815517"/>
                </a:lnTo>
                <a:lnTo>
                  <a:pt x="5570706" y="5562584"/>
                </a:lnTo>
                <a:lnTo>
                  <a:pt x="808135" y="5562584"/>
                </a:lnTo>
                <a:lnTo>
                  <a:pt x="770615" y="5521302"/>
                </a:lnTo>
                <a:cubicBezTo>
                  <a:pt x="289196" y="4937957"/>
                  <a:pt x="0" y="4190095"/>
                  <a:pt x="0" y="3374687"/>
                </a:cubicBezTo>
                <a:cubicBezTo>
                  <a:pt x="0" y="1510899"/>
                  <a:pt x="1510899" y="0"/>
                  <a:pt x="3374687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5" name="!!Oval">
            <a:extLst>
              <a:ext uri="{FF2B5EF4-FFF2-40B4-BE49-F238E27FC236}">
                <a16:creationId xmlns:a16="http://schemas.microsoft.com/office/drawing/2014/main" id="{1D460C86-854F-4FB3-ABC2-E823D8FEB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43451" y="1656147"/>
            <a:ext cx="546100" cy="54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07" name="!!Arc">
            <a:extLst>
              <a:ext uri="{FF2B5EF4-FFF2-40B4-BE49-F238E27FC236}">
                <a16:creationId xmlns:a16="http://schemas.microsoft.com/office/drawing/2014/main" id="{BB48116A-278A-4CC5-89D3-9DE8E8FF12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4739" y="587516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53360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1" name="Rectangle 6150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8EB801-B7A2-9BB8-F819-7217D367A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>
                <a:solidFill>
                  <a:schemeClr val="tx1"/>
                </a:solidFill>
                <a:latin typeface="Cooper Black" panose="0208090404030B020404" pitchFamily="18" charset="77"/>
              </a:rPr>
              <a:t>First supervisor meeting </a:t>
            </a:r>
          </a:p>
        </p:txBody>
      </p:sp>
      <p:sp>
        <p:nvSpPr>
          <p:cNvPr id="6153" name="Freeform: Shape 6152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80E6D-E566-CA84-ADC2-2F3874D603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815677" cy="435133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>
                <a:latin typeface="Gill Sans MT" panose="020B0502020104020203" pitchFamily="34" charset="77"/>
              </a:rPr>
              <a:t>Discuss your ARM 1 assessment feedback</a:t>
            </a:r>
          </a:p>
          <a:p>
            <a:r>
              <a:rPr lang="en-US" dirty="0">
                <a:latin typeface="Gill Sans MT" panose="020B0502020104020203" pitchFamily="34" charset="77"/>
              </a:rPr>
              <a:t>Next steps you need to take, e.g. refining research question, more reading, reflecting on feasibility</a:t>
            </a:r>
          </a:p>
          <a:p>
            <a:r>
              <a:rPr lang="en-US" dirty="0">
                <a:latin typeface="Gill Sans MT" panose="020B0502020104020203" pitchFamily="34" charset="77"/>
              </a:rPr>
              <a:t>Complete your dissertation supervisor agreement</a:t>
            </a:r>
          </a:p>
          <a:p>
            <a:r>
              <a:rPr lang="en-US" dirty="0">
                <a:latin typeface="Gill Sans MT" panose="020B0502020104020203" pitchFamily="34" charset="77"/>
              </a:rPr>
              <a:t>You need to have a date scheduled for you first supervisor meeting by the 31</a:t>
            </a:r>
            <a:r>
              <a:rPr lang="en-US" baseline="30000" dirty="0">
                <a:latin typeface="Gill Sans MT" panose="020B0502020104020203" pitchFamily="34" charset="77"/>
              </a:rPr>
              <a:t>st</a:t>
            </a:r>
            <a:r>
              <a:rPr lang="en-US" dirty="0">
                <a:latin typeface="Gill Sans MT" panose="020B0502020104020203" pitchFamily="34" charset="77"/>
              </a:rPr>
              <a:t> of Jan at the latest  </a:t>
            </a:r>
          </a:p>
        </p:txBody>
      </p:sp>
      <p:sp>
        <p:nvSpPr>
          <p:cNvPr id="6155" name="Oval 6154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 descr="Five expectations a good supervisor should have. | Pubs and Publications">
            <a:extLst>
              <a:ext uri="{FF2B5EF4-FFF2-40B4-BE49-F238E27FC236}">
                <a16:creationId xmlns:a16="http://schemas.microsoft.com/office/drawing/2014/main" id="{83A59F25-69AD-2BB8-E369-2DE8A8A53ADE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87184" y="1618222"/>
            <a:ext cx="3781051" cy="2977577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7" name="Freeform: Shape 6156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6159" name="Straight Connector 6158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1" name="Freeform: Shape 6160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63" name="Freeform: Shape 6162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165" name="Freeform: Shape 6164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959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5A632B-B15A-489E-8337-BC0F40DBC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6E895C8D-1379-40B8-8B1B-B6F5AEAF0A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05262" y="859948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F78D04-3D8F-F4AE-998D-E2AC36512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  <a:latin typeface="Cooper Black" panose="0208090404030B020404" pitchFamily="18" charset="77"/>
              </a:rPr>
              <a:t>MSc marking guide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51547D7-AD18-407B-A5F4-F8225B5DCF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5452" y="434266"/>
            <a:ext cx="7217701" cy="5922084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CDF2544-DF12-2CFD-D6C7-C8938D2BC1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1562420"/>
              </p:ext>
            </p:extLst>
          </p:nvPr>
        </p:nvGraphicFramePr>
        <p:xfrm>
          <a:off x="4913562" y="609600"/>
          <a:ext cx="6436142" cy="5564606"/>
        </p:xfrm>
        <a:graphic>
          <a:graphicData uri="http://schemas.openxmlformats.org/drawingml/2006/table">
            <a:tbl>
              <a:tblPr firstRow="1" firstCol="1" bandRow="1">
                <a:tableStyleId>{0660B408-B3CF-4A94-85FC-2B1E0A45F4A2}</a:tableStyleId>
              </a:tblPr>
              <a:tblGrid>
                <a:gridCol w="5170927">
                  <a:extLst>
                    <a:ext uri="{9D8B030D-6E8A-4147-A177-3AD203B41FA5}">
                      <a16:colId xmlns:a16="http://schemas.microsoft.com/office/drawing/2014/main" val="3325406294"/>
                    </a:ext>
                  </a:extLst>
                </a:gridCol>
                <a:gridCol w="1265215">
                  <a:extLst>
                    <a:ext uri="{9D8B030D-6E8A-4147-A177-3AD203B41FA5}">
                      <a16:colId xmlns:a16="http://schemas.microsoft.com/office/drawing/2014/main" val="2933065065"/>
                    </a:ext>
                  </a:extLst>
                </a:gridCol>
              </a:tblGrid>
              <a:tr h="735323">
                <a:tc>
                  <a:txBody>
                    <a:bodyPr/>
                    <a:lstStyle/>
                    <a:p>
                      <a:r>
                        <a:rPr lang="en-GB" sz="200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Criteria</a:t>
                      </a:r>
                      <a:endParaRPr lang="en-GB" sz="2000" kern="1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9368" marR="99368" marT="49684" marB="496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Total available</a:t>
                      </a:r>
                      <a:endParaRPr lang="en-GB" sz="2000" kern="1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9368" marR="99368" marT="49684" marB="49684" anchor="ctr"/>
                </a:tc>
                <a:extLst>
                  <a:ext uri="{0D108BD9-81ED-4DB2-BD59-A6C34878D82A}">
                    <a16:rowId xmlns:a16="http://schemas.microsoft.com/office/drawing/2014/main" val="1712006885"/>
                  </a:ext>
                </a:extLst>
              </a:tr>
              <a:tr h="437219">
                <a:tc>
                  <a:txBody>
                    <a:bodyPr/>
                    <a:lstStyle/>
                    <a:p>
                      <a:r>
                        <a:rPr lang="en-GB" sz="2000" b="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Title and abstract (</a:t>
                      </a:r>
                      <a:r>
                        <a:rPr lang="en-GB" sz="2000" b="0" u="sng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not</a:t>
                      </a:r>
                      <a:r>
                        <a:rPr lang="en-GB" sz="2000" b="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included in word count)</a:t>
                      </a:r>
                    </a:p>
                  </a:txBody>
                  <a:tcPr marL="99368" marR="99368" marT="49684" marB="496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5</a:t>
                      </a:r>
                      <a:endParaRPr lang="en-GB" sz="2000" kern="1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9368" marR="99368" marT="49684" marB="49684" anchor="ctr"/>
                </a:tc>
                <a:extLst>
                  <a:ext uri="{0D108BD9-81ED-4DB2-BD59-A6C34878D82A}">
                    <a16:rowId xmlns:a16="http://schemas.microsoft.com/office/drawing/2014/main" val="261959264"/>
                  </a:ext>
                </a:extLst>
              </a:tr>
              <a:tr h="437219">
                <a:tc>
                  <a:txBody>
                    <a:bodyPr/>
                    <a:lstStyle/>
                    <a:p>
                      <a:r>
                        <a:rPr lang="en-GB" sz="2000" b="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Introduction and background/rationale</a:t>
                      </a:r>
                    </a:p>
                  </a:txBody>
                  <a:tcPr marL="99368" marR="99368" marT="49684" marB="496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20</a:t>
                      </a:r>
                      <a:endParaRPr lang="en-GB" sz="2000" kern="1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9368" marR="99368" marT="49684" marB="49684" anchor="ctr"/>
                </a:tc>
                <a:extLst>
                  <a:ext uri="{0D108BD9-81ED-4DB2-BD59-A6C34878D82A}">
                    <a16:rowId xmlns:a16="http://schemas.microsoft.com/office/drawing/2014/main" val="1267345720"/>
                  </a:ext>
                </a:extLst>
              </a:tr>
              <a:tr h="437219">
                <a:tc>
                  <a:txBody>
                    <a:bodyPr/>
                    <a:lstStyle/>
                    <a:p>
                      <a:r>
                        <a:rPr lang="en-GB" sz="2000" b="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Research aims, question and objectives</a:t>
                      </a:r>
                    </a:p>
                  </a:txBody>
                  <a:tcPr marL="99368" marR="99368" marT="49684" marB="496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15</a:t>
                      </a:r>
                      <a:endParaRPr lang="en-GB" sz="2000" kern="1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9368" marR="99368" marT="49684" marB="49684" anchor="ctr"/>
                </a:tc>
                <a:extLst>
                  <a:ext uri="{0D108BD9-81ED-4DB2-BD59-A6C34878D82A}">
                    <a16:rowId xmlns:a16="http://schemas.microsoft.com/office/drawing/2014/main" val="1386987147"/>
                  </a:ext>
                </a:extLst>
              </a:tr>
              <a:tr h="437219">
                <a:tc>
                  <a:txBody>
                    <a:bodyPr/>
                    <a:lstStyle/>
                    <a:p>
                      <a:r>
                        <a:rPr lang="en-GB" sz="2000" b="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Methods</a:t>
                      </a:r>
                    </a:p>
                  </a:txBody>
                  <a:tcPr marL="99368" marR="99368" marT="49684" marB="496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20</a:t>
                      </a:r>
                      <a:endParaRPr lang="en-GB" sz="2000" kern="1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9368" marR="99368" marT="49684" marB="49684" anchor="ctr"/>
                </a:tc>
                <a:extLst>
                  <a:ext uri="{0D108BD9-81ED-4DB2-BD59-A6C34878D82A}">
                    <a16:rowId xmlns:a16="http://schemas.microsoft.com/office/drawing/2014/main" val="2738399980"/>
                  </a:ext>
                </a:extLst>
              </a:tr>
              <a:tr h="437219">
                <a:tc>
                  <a:txBody>
                    <a:bodyPr/>
                    <a:lstStyle/>
                    <a:p>
                      <a:r>
                        <a:rPr lang="en-GB" sz="2000" b="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Approach to analysis</a:t>
                      </a:r>
                    </a:p>
                  </a:txBody>
                  <a:tcPr marL="99368" marR="99368" marT="49684" marB="496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10</a:t>
                      </a:r>
                      <a:endParaRPr lang="en-GB" sz="2000" kern="1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9368" marR="99368" marT="49684" marB="49684" anchor="ctr"/>
                </a:tc>
                <a:extLst>
                  <a:ext uri="{0D108BD9-81ED-4DB2-BD59-A6C34878D82A}">
                    <a16:rowId xmlns:a16="http://schemas.microsoft.com/office/drawing/2014/main" val="3278525638"/>
                  </a:ext>
                </a:extLst>
              </a:tr>
              <a:tr h="735323">
                <a:tc>
                  <a:txBody>
                    <a:bodyPr/>
                    <a:lstStyle/>
                    <a:p>
                      <a:r>
                        <a:rPr lang="en-GB" sz="2000" b="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Expected contribution of your proposed research</a:t>
                      </a:r>
                    </a:p>
                  </a:txBody>
                  <a:tcPr marL="99368" marR="99368" marT="49684" marB="496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10</a:t>
                      </a:r>
                      <a:endParaRPr lang="en-GB" sz="2000" kern="1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9368" marR="99368" marT="49684" marB="49684" anchor="ctr"/>
                </a:tc>
                <a:extLst>
                  <a:ext uri="{0D108BD9-81ED-4DB2-BD59-A6C34878D82A}">
                    <a16:rowId xmlns:a16="http://schemas.microsoft.com/office/drawing/2014/main" val="3314126886"/>
                  </a:ext>
                </a:extLst>
              </a:tr>
              <a:tr h="735323">
                <a:tc>
                  <a:txBody>
                    <a:bodyPr/>
                    <a:lstStyle/>
                    <a:p>
                      <a:r>
                        <a:rPr lang="en-GB" sz="2000" b="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Timelines for your dissertation (not included in word count)</a:t>
                      </a:r>
                    </a:p>
                  </a:txBody>
                  <a:tcPr marL="99368" marR="99368" marT="49684" marB="496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15</a:t>
                      </a:r>
                      <a:endParaRPr lang="en-GB" sz="2000" kern="1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9368" marR="99368" marT="49684" marB="49684" anchor="ctr"/>
                </a:tc>
                <a:extLst>
                  <a:ext uri="{0D108BD9-81ED-4DB2-BD59-A6C34878D82A}">
                    <a16:rowId xmlns:a16="http://schemas.microsoft.com/office/drawing/2014/main" val="71174483"/>
                  </a:ext>
                </a:extLst>
              </a:tr>
              <a:tr h="735323">
                <a:tc>
                  <a:txBody>
                    <a:bodyPr/>
                    <a:lstStyle/>
                    <a:p>
                      <a:r>
                        <a:rPr lang="en-GB" sz="2000" b="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Reference list and referencing (not included in word count)</a:t>
                      </a:r>
                    </a:p>
                  </a:txBody>
                  <a:tcPr marL="99368" marR="99368" marT="49684" marB="496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5</a:t>
                      </a:r>
                      <a:endParaRPr lang="en-GB" sz="2000" kern="1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9368" marR="99368" marT="49684" marB="49684" anchor="ctr"/>
                </a:tc>
                <a:extLst>
                  <a:ext uri="{0D108BD9-81ED-4DB2-BD59-A6C34878D82A}">
                    <a16:rowId xmlns:a16="http://schemas.microsoft.com/office/drawing/2014/main" val="1579218547"/>
                  </a:ext>
                </a:extLst>
              </a:tr>
              <a:tr h="437219">
                <a:tc>
                  <a:txBody>
                    <a:bodyPr/>
                    <a:lstStyle/>
                    <a:p>
                      <a:r>
                        <a:rPr lang="en-GB" sz="2000" kern="100">
                          <a:solidFill>
                            <a:schemeClr val="bg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TOTAL</a:t>
                      </a:r>
                      <a:endParaRPr lang="en-GB" sz="2000" kern="100">
                        <a:solidFill>
                          <a:schemeClr val="bg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9368" marR="99368" marT="49684" marB="49684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kern="100">
                          <a:solidFill>
                            <a:schemeClr val="bg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100</a:t>
                      </a:r>
                      <a:endParaRPr lang="en-GB" sz="2000" kern="100">
                        <a:solidFill>
                          <a:schemeClr val="bg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9368" marR="99368" marT="49684" marB="49684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3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3783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5A632B-B15A-489E-8337-BC0F40DBC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6E895C8D-1379-40B8-8B1B-B6F5AEAF0A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05262" y="859948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3CB48A-8724-C0DE-D7C2-1E100F6CC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  <a:latin typeface="Cooper Black" panose="0208090404030B020404" pitchFamily="18" charset="77"/>
              </a:rPr>
              <a:t>iBSc marking guide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51547D7-AD18-407B-A5F4-F8225B5DCF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5452" y="434266"/>
            <a:ext cx="7217701" cy="5922084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1AF49CB-4683-09BE-EB76-7B36F749DA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0144551"/>
              </p:ext>
            </p:extLst>
          </p:nvPr>
        </p:nvGraphicFramePr>
        <p:xfrm>
          <a:off x="4773018" y="609600"/>
          <a:ext cx="6717229" cy="5564605"/>
        </p:xfrm>
        <a:graphic>
          <a:graphicData uri="http://schemas.openxmlformats.org/drawingml/2006/table">
            <a:tbl>
              <a:tblPr firstRow="1" firstCol="1" bandRow="1">
                <a:tableStyleId>{0660B408-B3CF-4A94-85FC-2B1E0A45F4A2}</a:tableStyleId>
              </a:tblPr>
              <a:tblGrid>
                <a:gridCol w="5344127">
                  <a:extLst>
                    <a:ext uri="{9D8B030D-6E8A-4147-A177-3AD203B41FA5}">
                      <a16:colId xmlns:a16="http://schemas.microsoft.com/office/drawing/2014/main" val="3325406294"/>
                    </a:ext>
                  </a:extLst>
                </a:gridCol>
                <a:gridCol w="1373102">
                  <a:extLst>
                    <a:ext uri="{9D8B030D-6E8A-4147-A177-3AD203B41FA5}">
                      <a16:colId xmlns:a16="http://schemas.microsoft.com/office/drawing/2014/main" val="2933065065"/>
                    </a:ext>
                  </a:extLst>
                </a:gridCol>
              </a:tblGrid>
              <a:tr h="798025">
                <a:tc>
                  <a:txBody>
                    <a:bodyPr/>
                    <a:lstStyle/>
                    <a:p>
                      <a:r>
                        <a:rPr lang="en-GB" sz="210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Criteria</a:t>
                      </a:r>
                      <a:endParaRPr lang="en-GB" sz="2100" kern="1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7841" marR="107841" marT="53921" marB="5392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Total available</a:t>
                      </a:r>
                      <a:endParaRPr lang="en-GB" sz="2100" kern="1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7841" marR="107841" marT="53921" marB="53921" anchor="ctr"/>
                </a:tc>
                <a:extLst>
                  <a:ext uri="{0D108BD9-81ED-4DB2-BD59-A6C34878D82A}">
                    <a16:rowId xmlns:a16="http://schemas.microsoft.com/office/drawing/2014/main" val="1712006885"/>
                  </a:ext>
                </a:extLst>
              </a:tr>
              <a:tr h="798025">
                <a:tc>
                  <a:txBody>
                    <a:bodyPr/>
                    <a:lstStyle/>
                    <a:p>
                      <a:r>
                        <a:rPr lang="en-GB" sz="2100" b="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Title and abstract (</a:t>
                      </a:r>
                      <a:r>
                        <a:rPr lang="en-GB" sz="2100" b="0" u="sng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not</a:t>
                      </a:r>
                      <a:r>
                        <a:rPr lang="en-GB" sz="2100" b="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included in word count)</a:t>
                      </a:r>
                    </a:p>
                  </a:txBody>
                  <a:tcPr marL="107841" marR="107841" marT="53921" marB="5392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5</a:t>
                      </a:r>
                      <a:endParaRPr lang="en-GB" sz="2100" kern="1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7841" marR="107841" marT="53921" marB="53921" anchor="ctr"/>
                </a:tc>
                <a:extLst>
                  <a:ext uri="{0D108BD9-81ED-4DB2-BD59-A6C34878D82A}">
                    <a16:rowId xmlns:a16="http://schemas.microsoft.com/office/drawing/2014/main" val="261959264"/>
                  </a:ext>
                </a:extLst>
              </a:tr>
              <a:tr h="474501">
                <a:tc>
                  <a:txBody>
                    <a:bodyPr/>
                    <a:lstStyle/>
                    <a:p>
                      <a:r>
                        <a:rPr lang="en-GB" sz="2100" b="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Introduction and background/rationale</a:t>
                      </a:r>
                    </a:p>
                  </a:txBody>
                  <a:tcPr marL="107841" marR="107841" marT="53921" marB="5392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20</a:t>
                      </a:r>
                      <a:endParaRPr lang="en-GB" sz="2100" kern="1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7841" marR="107841" marT="53921" marB="53921" anchor="ctr"/>
                </a:tc>
                <a:extLst>
                  <a:ext uri="{0D108BD9-81ED-4DB2-BD59-A6C34878D82A}">
                    <a16:rowId xmlns:a16="http://schemas.microsoft.com/office/drawing/2014/main" val="1267345720"/>
                  </a:ext>
                </a:extLst>
              </a:tr>
              <a:tr h="474501">
                <a:tc>
                  <a:txBody>
                    <a:bodyPr/>
                    <a:lstStyle/>
                    <a:p>
                      <a:r>
                        <a:rPr lang="en-GB" sz="2100" b="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Research aims, question and objectives</a:t>
                      </a:r>
                    </a:p>
                  </a:txBody>
                  <a:tcPr marL="107841" marR="107841" marT="53921" marB="5392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15</a:t>
                      </a:r>
                      <a:endParaRPr lang="en-GB" sz="2100" kern="1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7841" marR="107841" marT="53921" marB="53921" anchor="ctr"/>
                </a:tc>
                <a:extLst>
                  <a:ext uri="{0D108BD9-81ED-4DB2-BD59-A6C34878D82A}">
                    <a16:rowId xmlns:a16="http://schemas.microsoft.com/office/drawing/2014/main" val="1386987147"/>
                  </a:ext>
                </a:extLst>
              </a:tr>
              <a:tr h="474501">
                <a:tc>
                  <a:txBody>
                    <a:bodyPr/>
                    <a:lstStyle/>
                    <a:p>
                      <a:r>
                        <a:rPr lang="en-GB" sz="2100" b="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Methods</a:t>
                      </a:r>
                    </a:p>
                  </a:txBody>
                  <a:tcPr marL="107841" marR="107841" marT="53921" marB="5392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20</a:t>
                      </a:r>
                      <a:endParaRPr lang="en-GB" sz="2100" kern="1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7841" marR="107841" marT="53921" marB="53921" anchor="ctr"/>
                </a:tc>
                <a:extLst>
                  <a:ext uri="{0D108BD9-81ED-4DB2-BD59-A6C34878D82A}">
                    <a16:rowId xmlns:a16="http://schemas.microsoft.com/office/drawing/2014/main" val="2738399980"/>
                  </a:ext>
                </a:extLst>
              </a:tr>
              <a:tr h="474501">
                <a:tc>
                  <a:txBody>
                    <a:bodyPr/>
                    <a:lstStyle/>
                    <a:p>
                      <a:r>
                        <a:rPr lang="en-GB" sz="2100" b="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Approach to analysis</a:t>
                      </a:r>
                    </a:p>
                  </a:txBody>
                  <a:tcPr marL="107841" marR="107841" marT="53921" marB="5392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107841" marR="107841" marT="53921" marB="53921" anchor="ctr"/>
                </a:tc>
                <a:extLst>
                  <a:ext uri="{0D108BD9-81ED-4DB2-BD59-A6C34878D82A}">
                    <a16:rowId xmlns:a16="http://schemas.microsoft.com/office/drawing/2014/main" val="3278525638"/>
                  </a:ext>
                </a:extLst>
              </a:tr>
              <a:tr h="798025">
                <a:tc>
                  <a:txBody>
                    <a:bodyPr/>
                    <a:lstStyle/>
                    <a:p>
                      <a:r>
                        <a:rPr lang="en-GB" sz="2100" b="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Timelines for your dissertation (not included in word count)</a:t>
                      </a:r>
                    </a:p>
                  </a:txBody>
                  <a:tcPr marL="107841" marR="107841" marT="53921" marB="5392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15</a:t>
                      </a:r>
                      <a:endParaRPr lang="en-GB" sz="2100" kern="1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7841" marR="107841" marT="53921" marB="53921" anchor="ctr"/>
                </a:tc>
                <a:extLst>
                  <a:ext uri="{0D108BD9-81ED-4DB2-BD59-A6C34878D82A}">
                    <a16:rowId xmlns:a16="http://schemas.microsoft.com/office/drawing/2014/main" val="71174483"/>
                  </a:ext>
                </a:extLst>
              </a:tr>
              <a:tr h="798025">
                <a:tc>
                  <a:txBody>
                    <a:bodyPr/>
                    <a:lstStyle/>
                    <a:p>
                      <a:r>
                        <a:rPr lang="en-GB" sz="2100" b="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Reference list and referencing (not included in word count)</a:t>
                      </a:r>
                    </a:p>
                  </a:txBody>
                  <a:tcPr marL="107841" marR="107841" marT="53921" marB="5392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kern="1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5</a:t>
                      </a:r>
                      <a:endParaRPr lang="en-GB" sz="2100" kern="1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7841" marR="107841" marT="53921" marB="53921" anchor="ctr"/>
                </a:tc>
                <a:extLst>
                  <a:ext uri="{0D108BD9-81ED-4DB2-BD59-A6C34878D82A}">
                    <a16:rowId xmlns:a16="http://schemas.microsoft.com/office/drawing/2014/main" val="1579218547"/>
                  </a:ext>
                </a:extLst>
              </a:tr>
              <a:tr h="474501">
                <a:tc>
                  <a:txBody>
                    <a:bodyPr/>
                    <a:lstStyle/>
                    <a:p>
                      <a:r>
                        <a:rPr lang="en-GB" sz="2100" kern="100">
                          <a:solidFill>
                            <a:schemeClr val="bg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TOTAL</a:t>
                      </a:r>
                      <a:endParaRPr lang="en-GB" sz="2100" kern="100">
                        <a:solidFill>
                          <a:schemeClr val="bg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7841" marR="107841" marT="53921" marB="53921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kern="100">
                          <a:solidFill>
                            <a:schemeClr val="bg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100</a:t>
                      </a:r>
                      <a:endParaRPr lang="en-GB" sz="2100" kern="100">
                        <a:solidFill>
                          <a:schemeClr val="bg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7841" marR="107841" marT="53921" marB="53921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3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1901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7E01FB-0EEE-2168-F032-27A60A9C1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>
                <a:latin typeface="Cooper Black" panose="0208090404030B020404" pitchFamily="18" charset="77"/>
              </a:rPr>
              <a:t>Title and abstract</a:t>
            </a: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5FC89-D5FE-6CDE-2B24-649E791F4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GB" dirty="0">
                <a:latin typeface="Gill Sans MT" panose="020B0502020104020203" pitchFamily="34" charset="77"/>
              </a:rPr>
              <a:t>Try to include subject and study design in the title</a:t>
            </a:r>
          </a:p>
          <a:p>
            <a:r>
              <a:rPr lang="en-GB" dirty="0">
                <a:latin typeface="Gill Sans MT" panose="020B0502020104020203" pitchFamily="34" charset="77"/>
              </a:rPr>
              <a:t>Make it concise and punchy</a:t>
            </a:r>
          </a:p>
          <a:p>
            <a:r>
              <a:rPr lang="en-GB" dirty="0">
                <a:latin typeface="Gill Sans MT" panose="020B0502020104020203" pitchFamily="34" charset="77"/>
              </a:rPr>
              <a:t>The abstract is a summary of everything in the proposal – a sentence or two on each element</a:t>
            </a:r>
          </a:p>
          <a:p>
            <a:r>
              <a:rPr lang="en-GB" dirty="0">
                <a:latin typeface="Gill Sans MT" panose="020B0502020104020203" pitchFamily="34" charset="77"/>
              </a:rPr>
              <a:t>Write the abstract at the end!</a:t>
            </a:r>
          </a:p>
        </p:txBody>
      </p:sp>
    </p:spTree>
    <p:extLst>
      <p:ext uri="{BB962C8B-B14F-4D97-AF65-F5344CB8AC3E}">
        <p14:creationId xmlns:p14="http://schemas.microsoft.com/office/powerpoint/2010/main" val="3991342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5F4007-A573-7A9F-6425-2ACDAE8C1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>
                <a:latin typeface="Cooper Black" panose="0208090404030B020404" pitchFamily="18" charset="77"/>
              </a:rPr>
              <a:t>Introduction and background rationale</a:t>
            </a: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7E912-9830-015A-296B-2725D696F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GB" dirty="0">
                <a:latin typeface="Gill Sans MT" panose="020B0502020104020203" pitchFamily="34" charset="77"/>
              </a:rPr>
              <a:t>What is the problem you are addressing? Why does it matter?</a:t>
            </a:r>
          </a:p>
          <a:p>
            <a:r>
              <a:rPr lang="en-GB" dirty="0">
                <a:latin typeface="Gill Sans MT" panose="020B0502020104020203" pitchFamily="34" charset="77"/>
              </a:rPr>
              <a:t>Drawing on key literature on your topic (use annotated bibliography if MSc) identify what’s already been done, what gaps are, what methods, theories, and frameworks have been used</a:t>
            </a:r>
          </a:p>
          <a:p>
            <a:r>
              <a:rPr lang="en-GB" dirty="0">
                <a:latin typeface="Gill Sans MT" panose="020B0502020104020203" pitchFamily="34" charset="77"/>
              </a:rPr>
              <a:t>Situate your own approach in relation to the above</a:t>
            </a:r>
          </a:p>
        </p:txBody>
      </p:sp>
    </p:spTree>
    <p:extLst>
      <p:ext uri="{BB962C8B-B14F-4D97-AF65-F5344CB8AC3E}">
        <p14:creationId xmlns:p14="http://schemas.microsoft.com/office/powerpoint/2010/main" val="19035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45D489D-16E1-484D-867B-144368D74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A496F5-B01E-4BF8-9D1E-C4E53B6F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2257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6E895C8D-1379-40B8-8B1B-B6F5AEAF0A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2906963" y="1348064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9DDE77-A965-E78F-8B85-B5450C1E3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FFFFFF"/>
                </a:solidFill>
                <a:latin typeface="Cooper Black" panose="0208090404030B020404" pitchFamily="18" charset="77"/>
              </a:rPr>
              <a:t>Research aims, question and objectives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1583305-828C-31BE-51B1-A839AB86BB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6881823"/>
              </p:ext>
            </p:extLst>
          </p:nvPr>
        </p:nvGraphicFramePr>
        <p:xfrm>
          <a:off x="5237018" y="653693"/>
          <a:ext cx="6303729" cy="55608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009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2F59B2-330D-36D8-8231-4519F2461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en-GB" dirty="0">
                <a:latin typeface="Cooper Black" panose="0208090404030B020404" pitchFamily="18" charset="77"/>
              </a:rPr>
              <a:t>Methods</a:t>
            </a: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C3558-B80C-BA8C-7643-301BA952D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>
            <a:normAutofit/>
          </a:bodyPr>
          <a:lstStyle/>
          <a:p>
            <a:r>
              <a:rPr lang="en-GB" sz="2600" dirty="0">
                <a:latin typeface="Gill Sans MT" panose="020B0502020104020203" pitchFamily="34" charset="77"/>
              </a:rPr>
              <a:t>What is your chosen method (e.g., narrative review, policy analysis, in-depth interviews) and how will this help you answer your question?</a:t>
            </a:r>
          </a:p>
          <a:p>
            <a:r>
              <a:rPr lang="en-GB" sz="2600" dirty="0">
                <a:latin typeface="Gill Sans MT" panose="020B0502020104020203" pitchFamily="34" charset="77"/>
              </a:rPr>
              <a:t>Why is this the most appropriate method?</a:t>
            </a:r>
          </a:p>
          <a:p>
            <a:r>
              <a:rPr lang="en-GB" sz="2600" dirty="0">
                <a:latin typeface="Gill Sans MT" panose="020B0502020104020203" pitchFamily="34" charset="77"/>
              </a:rPr>
              <a:t>Draw on methodological literature (use further reading lists)</a:t>
            </a:r>
          </a:p>
          <a:p>
            <a:r>
              <a:rPr lang="en-GB" sz="2600" dirty="0">
                <a:latin typeface="Gill Sans MT" panose="020B0502020104020203" pitchFamily="34" charset="77"/>
              </a:rPr>
              <a:t>Are there any ethical issues and do you need ethical approval?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Footer">
            <a:extLst>
              <a:ext uri="{FF2B5EF4-FFF2-40B4-BE49-F238E27FC236}">
                <a16:creationId xmlns:a16="http://schemas.microsoft.com/office/drawing/2014/main" id="{14FAA9B5-8412-A56A-5369-FE477EDD6C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7184" y="1216485"/>
            <a:ext cx="3781051" cy="37810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27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205D60-3530-8257-E08D-161B76E46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>
                <a:latin typeface="Cooper Black" panose="0208090404030B020404" pitchFamily="18" charset="77"/>
              </a:rPr>
              <a:t>Approach to analysis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7BB59-00E9-D51A-381B-DD3D84873A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Gill Sans MT" panose="020B0502020104020203" pitchFamily="34" charset="77"/>
              </a:rPr>
              <a:t>What theoretical perspective are you approaching your topic from?</a:t>
            </a:r>
          </a:p>
          <a:p>
            <a:r>
              <a:rPr lang="en-GB" sz="3600" dirty="0">
                <a:latin typeface="Gill Sans MT" panose="020B0502020104020203" pitchFamily="34" charset="77"/>
              </a:rPr>
              <a:t>What frameworks will you use?</a:t>
            </a:r>
          </a:p>
          <a:p>
            <a:r>
              <a:rPr lang="en-GB" sz="3600" dirty="0">
                <a:latin typeface="Gill Sans MT" panose="020B0502020104020203" pitchFamily="34" charset="77"/>
              </a:rPr>
              <a:t>Why is this the most appropriate approach to answering your question?</a:t>
            </a:r>
          </a:p>
        </p:txBody>
      </p:sp>
    </p:spTree>
    <p:extLst>
      <p:ext uri="{BB962C8B-B14F-4D97-AF65-F5344CB8AC3E}">
        <p14:creationId xmlns:p14="http://schemas.microsoft.com/office/powerpoint/2010/main" val="2610875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1401</TotalTime>
  <Words>1163</Words>
  <Application>Microsoft Macintosh PowerPoint</Application>
  <PresentationFormat>Widescreen</PresentationFormat>
  <Paragraphs>145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Calibri Light</vt:lpstr>
      <vt:lpstr>Cooper Black</vt:lpstr>
      <vt:lpstr>Gill Sans MT</vt:lpstr>
      <vt:lpstr>Source Sans Pro</vt:lpstr>
      <vt:lpstr>Office Theme</vt:lpstr>
      <vt:lpstr>Dissertation workshop 3</vt:lpstr>
      <vt:lpstr>Objectives for today…</vt:lpstr>
      <vt:lpstr>MSc marking guide</vt:lpstr>
      <vt:lpstr>iBSc marking guide</vt:lpstr>
      <vt:lpstr>Title and abstract</vt:lpstr>
      <vt:lpstr>Introduction and background rationale</vt:lpstr>
      <vt:lpstr>Research aims, question and objectives</vt:lpstr>
      <vt:lpstr>Methods</vt:lpstr>
      <vt:lpstr>Approach to analysis</vt:lpstr>
      <vt:lpstr>Expected contribution of your proposed research (MSc only)</vt:lpstr>
      <vt:lpstr>Timelines</vt:lpstr>
      <vt:lpstr>The Gantt Chart: An (incomplete) example</vt:lpstr>
      <vt:lpstr>Reference list and referencing</vt:lpstr>
      <vt:lpstr>Key things to bear in mind</vt:lpstr>
      <vt:lpstr>Any questions</vt:lpstr>
      <vt:lpstr>Getting started with planning and writing </vt:lpstr>
      <vt:lpstr>PowerPoint Presentation</vt:lpstr>
      <vt:lpstr>PowerPoint Presentation</vt:lpstr>
      <vt:lpstr>Get writing!</vt:lpstr>
      <vt:lpstr>The Task</vt:lpstr>
      <vt:lpstr>Introduction and background rationale</vt:lpstr>
      <vt:lpstr>Methods</vt:lpstr>
      <vt:lpstr>Any questions/reflections? </vt:lpstr>
      <vt:lpstr>Allocation of supervisor </vt:lpstr>
      <vt:lpstr>Allocation of supervisor </vt:lpstr>
      <vt:lpstr>First supervisor meeting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Andreas Papamichail</dc:creator>
  <cp:lastModifiedBy>Megan Clinch</cp:lastModifiedBy>
  <cp:revision>19</cp:revision>
  <dcterms:created xsi:type="dcterms:W3CDTF">2023-11-23T15:23:31Z</dcterms:created>
  <dcterms:modified xsi:type="dcterms:W3CDTF">2023-11-29T09:42:43Z</dcterms:modified>
</cp:coreProperties>
</file>