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63" r:id="rId5"/>
    <p:sldId id="264" r:id="rId6"/>
    <p:sldId id="258" r:id="rId7"/>
    <p:sldId id="260" r:id="rId8"/>
    <p:sldId id="265" r:id="rId9"/>
    <p:sldId id="268" r:id="rId10"/>
    <p:sldId id="266" r:id="rId11"/>
    <p:sldId id="267" r:id="rId12"/>
    <p:sldId id="270" r:id="rId13"/>
    <p:sldId id="271" r:id="rId14"/>
    <p:sldId id="269" r:id="rId15"/>
    <p:sldId id="26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6327"/>
  </p:normalViewPr>
  <p:slideViewPr>
    <p:cSldViewPr snapToGrid="0">
      <p:cViewPr varScale="1">
        <p:scale>
          <a:sx n="119" d="100"/>
          <a:sy n="119"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Clinch" userId="211f56be-1502-4be8-b99f-a2b5ec53b55e" providerId="ADAL" clId="{DB65C23D-30DE-1E47-8FFF-1AB29F543709}"/>
    <pc:docChg chg="modSld">
      <pc:chgData name="Megan Clinch" userId="211f56be-1502-4be8-b99f-a2b5ec53b55e" providerId="ADAL" clId="{DB65C23D-30DE-1E47-8FFF-1AB29F543709}" dt="2023-11-10T14:27:17.021" v="1" actId="20577"/>
      <pc:docMkLst>
        <pc:docMk/>
      </pc:docMkLst>
      <pc:sldChg chg="modSp mod">
        <pc:chgData name="Megan Clinch" userId="211f56be-1502-4be8-b99f-a2b5ec53b55e" providerId="ADAL" clId="{DB65C23D-30DE-1E47-8FFF-1AB29F543709}" dt="2023-11-10T14:27:17.021" v="1" actId="20577"/>
        <pc:sldMkLst>
          <pc:docMk/>
          <pc:sldMk cId="703540738" sldId="277"/>
        </pc:sldMkLst>
        <pc:spChg chg="mod">
          <ac:chgData name="Megan Clinch" userId="211f56be-1502-4be8-b99f-a2b5ec53b55e" providerId="ADAL" clId="{DB65C23D-30DE-1E47-8FFF-1AB29F543709}" dt="2023-11-10T14:27:17.021" v="1" actId="20577"/>
          <ac:spMkLst>
            <pc:docMk/>
            <pc:sldMk cId="703540738" sldId="277"/>
            <ac:spMk id="3" creationId="{01194026-0362-E34E-A22D-BFFCB5A432F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E4F8-DA49-F490-9FC6-C760C69314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65E333-CB7F-81C7-7C2C-E21BD9DDF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2A842E-9F8F-C3BD-0892-6601CA93E829}"/>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F75BB53E-6C26-7FA6-4588-3DD46E4E7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2A61F-86BB-6AAA-A702-D6820FAF3A42}"/>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218038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234C-A3F8-6D95-BF68-37EC1744D87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F79781-D506-59DF-778C-7D57F984BA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A995A7-F81E-DC96-1627-3A22B74F88C8}"/>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4E024335-C2DA-1213-8D2F-74CAB79BA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60D1E-680D-1DED-0F15-40FF3AF45C9E}"/>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342694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044202-FA90-DE44-A98A-F3AB6531EA0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84F952-A8D0-E0A0-0E1A-9E57FDDB7B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A743EF-6429-65EA-16F4-AAC3722DD1B8}"/>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9DE290D7-FAC5-136C-207E-2EFC83C96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3C27E-1FF4-D042-D248-2F35AFAFD973}"/>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315814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6A70-B087-3DD3-DA35-6B660F1B6C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2F0C61-7192-79AB-97A6-123D5E81F5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B28308-2141-B7CF-0EA8-25E6DF910A78}"/>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34BC5EE2-401D-68A6-8289-63B642EFC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5BC0A-34CC-0001-DDCA-36BB8D89C4C9}"/>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85097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696C-B8B5-3D92-069C-5C75BFF48D6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D45CC41-9ED4-4B5F-EB13-69328C2818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9FCC95-426D-56AB-8642-4C0DFB897EDA}"/>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F0F38C70-0E48-608D-DFD0-40C366D32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C63D2-A186-0C16-A2B3-7F347575806A}"/>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194749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1F06-9BBD-E8E4-C0ED-5ACA919172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524FE6-BD59-1077-1DFA-43D228DF6FB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9242A34-8595-7FBD-769B-46637A5964D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2FAE45-7820-0550-5F39-8E6DA77B278D}"/>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6" name="Footer Placeholder 5">
            <a:extLst>
              <a:ext uri="{FF2B5EF4-FFF2-40B4-BE49-F238E27FC236}">
                <a16:creationId xmlns:a16="http://schemas.microsoft.com/office/drawing/2014/main" id="{843C0BC4-2E1B-A6D5-7FD2-C0785952F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DAFB9-FC71-6C67-ED38-75A0A19A837B}"/>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116101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A645-4F61-E9EE-696A-DCFC2AAF53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638813-11C8-689B-FD05-39EEF5711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B9B72C-46D5-DCF0-0E0C-6556179F9F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AD6CCC-1621-DFC9-FAA6-831292B03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A94242-8DCF-AEC0-EA90-A565DB5B1F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46EFE1D-C912-7DBB-6CBA-CA4A1D9578B9}"/>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8" name="Footer Placeholder 7">
            <a:extLst>
              <a:ext uri="{FF2B5EF4-FFF2-40B4-BE49-F238E27FC236}">
                <a16:creationId xmlns:a16="http://schemas.microsoft.com/office/drawing/2014/main" id="{94B17592-944F-D341-5545-C5C02EE6CB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39C75-DCB3-30FB-2682-21ACCC1447B2}"/>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224568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B0CA-0E86-BB3B-9774-0F1BD3DA92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55CE3BE-EBE7-9621-BB50-350F5FFB2F95}"/>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4" name="Footer Placeholder 3">
            <a:extLst>
              <a:ext uri="{FF2B5EF4-FFF2-40B4-BE49-F238E27FC236}">
                <a16:creationId xmlns:a16="http://schemas.microsoft.com/office/drawing/2014/main" id="{12C09331-0300-4160-FF5C-FFBCA4E86C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84491-BD9E-D9DD-E8C1-7AB740116919}"/>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188228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2F44C-C3A4-87BB-EF3A-F910F60A557E}"/>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3" name="Footer Placeholder 2">
            <a:extLst>
              <a:ext uri="{FF2B5EF4-FFF2-40B4-BE49-F238E27FC236}">
                <a16:creationId xmlns:a16="http://schemas.microsoft.com/office/drawing/2014/main" id="{D7B4380E-0789-9D61-C6A1-7A54DA2C31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BB2870-AFE1-21DD-2C26-999290FDE41A}"/>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25752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2AF0-33AE-123A-6920-6B7697553A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4282D1D-416D-C2CE-F45B-5EE6D66E3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F6629C-F283-7BEC-27A7-64B2C5846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5CECEB-D73E-C061-5B82-27CB32C4DACC}"/>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6" name="Footer Placeholder 5">
            <a:extLst>
              <a:ext uri="{FF2B5EF4-FFF2-40B4-BE49-F238E27FC236}">
                <a16:creationId xmlns:a16="http://schemas.microsoft.com/office/drawing/2014/main" id="{15C92EDC-96D1-8275-88DE-DF1924B4E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6F25F-E7F0-8E6D-455D-F3A4E617FD7F}"/>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258861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FC5C-B19A-0E87-AAB0-383E6A279F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E55292-8B45-DD5C-A2C2-0D0448087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985548-BBAE-593F-660C-ECD4B0835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FC3D02-8CD0-76D0-EEEB-3A1F7254DD97}"/>
              </a:ext>
            </a:extLst>
          </p:cNvPr>
          <p:cNvSpPr>
            <a:spLocks noGrp="1"/>
          </p:cNvSpPr>
          <p:nvPr>
            <p:ph type="dt" sz="half" idx="10"/>
          </p:nvPr>
        </p:nvSpPr>
        <p:spPr/>
        <p:txBody>
          <a:bodyPr/>
          <a:lstStyle/>
          <a:p>
            <a:fld id="{1F06B3E4-CD4E-2C44-90FD-BBE71A907FC2}" type="datetimeFigureOut">
              <a:rPr lang="en-US" smtClean="0"/>
              <a:t>11/10/23</a:t>
            </a:fld>
            <a:endParaRPr lang="en-US"/>
          </a:p>
        </p:txBody>
      </p:sp>
      <p:sp>
        <p:nvSpPr>
          <p:cNvPr id="6" name="Footer Placeholder 5">
            <a:extLst>
              <a:ext uri="{FF2B5EF4-FFF2-40B4-BE49-F238E27FC236}">
                <a16:creationId xmlns:a16="http://schemas.microsoft.com/office/drawing/2014/main" id="{0C498703-2243-5B25-CC43-C84F10B2FC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029CA-0ECA-C008-1DB5-5F4E2BB4E52E}"/>
              </a:ext>
            </a:extLst>
          </p:cNvPr>
          <p:cNvSpPr>
            <a:spLocks noGrp="1"/>
          </p:cNvSpPr>
          <p:nvPr>
            <p:ph type="sldNum" sz="quarter" idx="12"/>
          </p:nvPr>
        </p:nvSpPr>
        <p:spPr/>
        <p:txBody>
          <a:bodyPr/>
          <a:lstStyle/>
          <a:p>
            <a:fld id="{3B84E265-2BF8-394E-A822-ABBC5D65FDFC}" type="slidenum">
              <a:rPr lang="en-US" smtClean="0"/>
              <a:t>‹#›</a:t>
            </a:fld>
            <a:endParaRPr lang="en-US"/>
          </a:p>
        </p:txBody>
      </p:sp>
    </p:spTree>
    <p:extLst>
      <p:ext uri="{BB962C8B-B14F-4D97-AF65-F5344CB8AC3E}">
        <p14:creationId xmlns:p14="http://schemas.microsoft.com/office/powerpoint/2010/main" val="309216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5FFF7-2AF4-5FD1-7763-20C37C251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F6375F-49FE-5D24-BA23-ADE65C7FC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BFF418-CE92-4A10-BC90-34F6B4822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6B3E4-CD4E-2C44-90FD-BBE71A907FC2}" type="datetimeFigureOut">
              <a:rPr lang="en-US" smtClean="0"/>
              <a:t>11/10/23</a:t>
            </a:fld>
            <a:endParaRPr lang="en-US"/>
          </a:p>
        </p:txBody>
      </p:sp>
      <p:sp>
        <p:nvSpPr>
          <p:cNvPr id="5" name="Footer Placeholder 4">
            <a:extLst>
              <a:ext uri="{FF2B5EF4-FFF2-40B4-BE49-F238E27FC236}">
                <a16:creationId xmlns:a16="http://schemas.microsoft.com/office/drawing/2014/main" id="{29FAC5A6-E702-8559-75C5-15E8875C3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5B9E19-330E-72D5-7306-1F671EC83A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4E265-2BF8-394E-A822-ABBC5D65FDFC}" type="slidenum">
              <a:rPr lang="en-US" smtClean="0"/>
              <a:t>‹#›</a:t>
            </a:fld>
            <a:endParaRPr lang="en-US"/>
          </a:p>
        </p:txBody>
      </p:sp>
    </p:spTree>
    <p:extLst>
      <p:ext uri="{BB962C8B-B14F-4D97-AF65-F5344CB8AC3E}">
        <p14:creationId xmlns:p14="http://schemas.microsoft.com/office/powerpoint/2010/main" val="2297852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2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Arc 2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C5F7D0-1D1B-CFB4-114D-5E68E9802FD3}"/>
              </a:ext>
            </a:extLst>
          </p:cNvPr>
          <p:cNvSpPr>
            <a:spLocks noGrp="1"/>
          </p:cNvSpPr>
          <p:nvPr>
            <p:ph type="ctrTitle"/>
          </p:nvPr>
        </p:nvSpPr>
        <p:spPr>
          <a:xfrm>
            <a:off x="4038600" y="1939159"/>
            <a:ext cx="7644627" cy="2751086"/>
          </a:xfrm>
        </p:spPr>
        <p:txBody>
          <a:bodyPr>
            <a:normAutofit/>
          </a:bodyPr>
          <a:lstStyle/>
          <a:p>
            <a:pPr algn="r"/>
            <a:r>
              <a:rPr lang="en-US"/>
              <a:t>Dissertation Workshop 2</a:t>
            </a:r>
          </a:p>
        </p:txBody>
      </p:sp>
      <p:sp>
        <p:nvSpPr>
          <p:cNvPr id="3" name="Subtitle 2">
            <a:extLst>
              <a:ext uri="{FF2B5EF4-FFF2-40B4-BE49-F238E27FC236}">
                <a16:creationId xmlns:a16="http://schemas.microsoft.com/office/drawing/2014/main" id="{FCFB9629-103B-57CF-D496-22DD6C449BFA}"/>
              </a:ext>
            </a:extLst>
          </p:cNvPr>
          <p:cNvSpPr>
            <a:spLocks noGrp="1"/>
          </p:cNvSpPr>
          <p:nvPr>
            <p:ph type="subTitle" idx="1"/>
          </p:nvPr>
        </p:nvSpPr>
        <p:spPr>
          <a:xfrm>
            <a:off x="4038600" y="4782320"/>
            <a:ext cx="7644627" cy="1329443"/>
          </a:xfrm>
        </p:spPr>
        <p:txBody>
          <a:bodyPr>
            <a:normAutofit/>
          </a:bodyPr>
          <a:lstStyle/>
          <a:p>
            <a:pPr algn="r"/>
            <a:r>
              <a:rPr lang="en-GB" b="0" i="0">
                <a:effectLst/>
                <a:latin typeface="Source Sans Pro" panose="020B0503030403020204" pitchFamily="34" charset="0"/>
              </a:rPr>
              <a:t>Turning a topic idea into a research aim and question</a:t>
            </a:r>
          </a:p>
          <a:p>
            <a:pPr algn="r"/>
            <a:endParaRPr lang="en-US"/>
          </a:p>
        </p:txBody>
      </p:sp>
    </p:spTree>
    <p:extLst>
      <p:ext uri="{BB962C8B-B14F-4D97-AF65-F5344CB8AC3E}">
        <p14:creationId xmlns:p14="http://schemas.microsoft.com/office/powerpoint/2010/main" val="372361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E2393-D033-A5C0-D543-B1C4E338E868}"/>
              </a:ext>
            </a:extLst>
          </p:cNvPr>
          <p:cNvSpPr>
            <a:spLocks noGrp="1"/>
          </p:cNvSpPr>
          <p:nvPr>
            <p:ph type="title"/>
          </p:nvPr>
        </p:nvSpPr>
        <p:spPr>
          <a:xfrm>
            <a:off x="6194716" y="739978"/>
            <a:ext cx="5334930" cy="3004145"/>
          </a:xfrm>
        </p:spPr>
        <p:txBody>
          <a:bodyPr vert="horz" lIns="91440" tIns="45720" rIns="91440" bIns="45720" rtlCol="0" anchor="b">
            <a:normAutofit/>
          </a:bodyPr>
          <a:lstStyle/>
          <a:p>
            <a:r>
              <a:rPr lang="en-US" sz="6000" dirty="0"/>
              <a:t>Example aim: </a:t>
            </a:r>
          </a:p>
        </p:txBody>
      </p:sp>
      <p:sp>
        <p:nvSpPr>
          <p:cNvPr id="3" name="Content Placeholder 2">
            <a:extLst>
              <a:ext uri="{FF2B5EF4-FFF2-40B4-BE49-F238E27FC236}">
                <a16:creationId xmlns:a16="http://schemas.microsoft.com/office/drawing/2014/main" id="{04AFA042-247E-AFC3-CA8D-3955DAE56AB4}"/>
              </a:ext>
            </a:extLst>
          </p:cNvPr>
          <p:cNvSpPr>
            <a:spLocks noGrp="1"/>
          </p:cNvSpPr>
          <p:nvPr>
            <p:ph sz="half" idx="1"/>
          </p:nvPr>
        </p:nvSpPr>
        <p:spPr>
          <a:xfrm>
            <a:off x="6194715" y="3836197"/>
            <a:ext cx="5334931" cy="2189214"/>
          </a:xfrm>
        </p:spPr>
        <p:txBody>
          <a:bodyPr vert="horz" lIns="91440" tIns="45720" rIns="91440" bIns="45720" rtlCol="0">
            <a:normAutofit/>
          </a:bodyPr>
          <a:lstStyle/>
          <a:p>
            <a:pPr marL="0" indent="0">
              <a:buNone/>
            </a:pPr>
            <a:r>
              <a:rPr lang="en-US" sz="2400" dirty="0"/>
              <a:t>In collaboration with the residents of two deprived wards at risk of flooding in Hull, explore the fairness and feasibility  community led climate and flood adaptation interventions and policies in the United Kingdom</a:t>
            </a:r>
          </a:p>
        </p:txBody>
      </p:sp>
      <p:sp>
        <p:nvSpPr>
          <p:cNvPr id="3081" name="Freeform: Shape 308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085" name="Freeform: Shape 308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89" name="Freeform: Shape 308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3074" name="Picture 2" descr="An aerial shot of Wold Road and Bristol Road in west Hull during the 2007 floods">
            <a:extLst>
              <a:ext uri="{FF2B5EF4-FFF2-40B4-BE49-F238E27FC236}">
                <a16:creationId xmlns:a16="http://schemas.microsoft.com/office/drawing/2014/main" id="{6FFF24FD-B1DD-55F3-0418-17825F3F0C6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849" r="23651" b="-1"/>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3091" name="Freeform: Shape 309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991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lants on a stand&#10;&#10;Description automatically generated">
            <a:extLst>
              <a:ext uri="{FF2B5EF4-FFF2-40B4-BE49-F238E27FC236}">
                <a16:creationId xmlns:a16="http://schemas.microsoft.com/office/drawing/2014/main" id="{FC2869B3-770E-D604-8971-BE9174957956}"/>
              </a:ext>
            </a:extLst>
          </p:cNvPr>
          <p:cNvPicPr>
            <a:picLocks noGrp="1" noChangeAspect="1"/>
          </p:cNvPicPr>
          <p:nvPr>
            <p:ph idx="1"/>
          </p:nvPr>
        </p:nvPicPr>
        <p:blipFill rotWithShape="1">
          <a:blip r:embed="rId2"/>
          <a:srcRect t="15444" b="588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1AFDE0-3C75-5DF0-3BEB-FA1382646281}"/>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br>
              <a:rPr lang="en-US" sz="2800" dirty="0">
                <a:solidFill>
                  <a:schemeClr val="tx1">
                    <a:lumMod val="85000"/>
                    <a:lumOff val="15000"/>
                  </a:schemeClr>
                </a:solidFill>
              </a:rPr>
            </a:br>
            <a:r>
              <a:rPr lang="en-US" sz="2800" dirty="0">
                <a:solidFill>
                  <a:schemeClr val="tx1">
                    <a:lumMod val="85000"/>
                    <a:lumOff val="15000"/>
                  </a:schemeClr>
                </a:solidFill>
              </a:rPr>
              <a:t>Example question: How do inequalities shape people’s engagement with community led flood and climate adaptation policies and interventions in Hull? </a:t>
            </a:r>
            <a:br>
              <a:rPr lang="en-US" sz="1700" dirty="0">
                <a:solidFill>
                  <a:schemeClr val="tx1">
                    <a:lumMod val="85000"/>
                    <a:lumOff val="15000"/>
                  </a:schemeClr>
                </a:solidFill>
              </a:rPr>
            </a:br>
            <a:endParaRPr lang="en-US" sz="17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45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26A844A-EDE5-6212-A67D-800B980132F5}"/>
              </a:ext>
            </a:extLst>
          </p:cNvPr>
          <p:cNvSpPr txBox="1"/>
          <p:nvPr/>
        </p:nvSpPr>
        <p:spPr>
          <a:xfrm>
            <a:off x="894523" y="944217"/>
            <a:ext cx="4571999" cy="1754326"/>
          </a:xfrm>
          <a:prstGeom prst="rect">
            <a:avLst/>
          </a:prstGeom>
          <a:noFill/>
          <a:ln w="38100">
            <a:solidFill>
              <a:schemeClr val="accent1"/>
            </a:solidFill>
          </a:ln>
        </p:spPr>
        <p:txBody>
          <a:bodyPr wrap="square" rtlCol="0">
            <a:spAutoFit/>
          </a:bodyPr>
          <a:lstStyle/>
          <a:p>
            <a:r>
              <a:rPr lang="en-US" sz="1800" b="1" dirty="0"/>
              <a:t>AIM: </a:t>
            </a:r>
            <a:r>
              <a:rPr lang="en-US" sz="1800" dirty="0"/>
              <a:t>In collaboration with the residents of two deprived wards at risk of flooding in Hull, explore the fairness and feasibility  community led climate and flood adaptation interventions and policies in the United Kingdom</a:t>
            </a:r>
          </a:p>
          <a:p>
            <a:endParaRPr lang="en-US" dirty="0"/>
          </a:p>
        </p:txBody>
      </p:sp>
      <p:sp>
        <p:nvSpPr>
          <p:cNvPr id="13" name="TextBox 12">
            <a:extLst>
              <a:ext uri="{FF2B5EF4-FFF2-40B4-BE49-F238E27FC236}">
                <a16:creationId xmlns:a16="http://schemas.microsoft.com/office/drawing/2014/main" id="{03C5271C-D0B2-9424-C47A-3A9CAE8EB17D}"/>
              </a:ext>
            </a:extLst>
          </p:cNvPr>
          <p:cNvSpPr txBox="1"/>
          <p:nvPr/>
        </p:nvSpPr>
        <p:spPr>
          <a:xfrm>
            <a:off x="894524" y="4711148"/>
            <a:ext cx="4571998" cy="1200329"/>
          </a:xfrm>
          <a:prstGeom prst="rect">
            <a:avLst/>
          </a:prstGeom>
          <a:noFill/>
          <a:ln w="38100">
            <a:solidFill>
              <a:schemeClr val="accent1"/>
            </a:solidFill>
          </a:ln>
        </p:spPr>
        <p:txBody>
          <a:bodyPr wrap="square" rtlCol="0">
            <a:spAutoFit/>
          </a:bodyPr>
          <a:lstStyle/>
          <a:p>
            <a:r>
              <a:rPr lang="en-US" sz="1800" b="1" dirty="0">
                <a:solidFill>
                  <a:schemeClr val="tx1">
                    <a:lumMod val="85000"/>
                    <a:lumOff val="15000"/>
                  </a:schemeClr>
                </a:solidFill>
              </a:rPr>
              <a:t>RESEACH QUESTION: </a:t>
            </a:r>
            <a:r>
              <a:rPr lang="en-US" sz="1800" dirty="0">
                <a:solidFill>
                  <a:schemeClr val="tx1">
                    <a:lumMod val="85000"/>
                    <a:lumOff val="15000"/>
                  </a:schemeClr>
                </a:solidFill>
              </a:rPr>
              <a:t>How do inequalities shape people’s engagement with community led flood and climate adaptation policies and interventions in Hull?</a:t>
            </a:r>
            <a:endParaRPr lang="en-US" dirty="0"/>
          </a:p>
        </p:txBody>
      </p:sp>
      <p:cxnSp>
        <p:nvCxnSpPr>
          <p:cNvPr id="15" name="Straight Arrow Connector 14">
            <a:extLst>
              <a:ext uri="{FF2B5EF4-FFF2-40B4-BE49-F238E27FC236}">
                <a16:creationId xmlns:a16="http://schemas.microsoft.com/office/drawing/2014/main" id="{5AF12EC5-3B5F-1ED4-8525-45BDF10CFCE9}"/>
              </a:ext>
            </a:extLst>
          </p:cNvPr>
          <p:cNvCxnSpPr>
            <a:cxnSpLocks/>
            <a:stCxn id="12" idx="2"/>
            <a:endCxn id="13" idx="0"/>
          </p:cNvCxnSpPr>
          <p:nvPr/>
        </p:nvCxnSpPr>
        <p:spPr>
          <a:xfrm>
            <a:off x="3180523" y="2698543"/>
            <a:ext cx="0" cy="2012605"/>
          </a:xfrm>
          <a:prstGeom prst="straightConnector1">
            <a:avLst/>
          </a:prstGeom>
          <a:ln w="165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508C32AC-35C7-44B5-2B35-56D6766ADABF}"/>
              </a:ext>
            </a:extLst>
          </p:cNvPr>
          <p:cNvSpPr/>
          <p:nvPr/>
        </p:nvSpPr>
        <p:spPr>
          <a:xfrm>
            <a:off x="6269368" y="944217"/>
            <a:ext cx="820785" cy="5493653"/>
          </a:xfrm>
          <a:prstGeom prst="rightBrace">
            <a:avLst/>
          </a:prstGeom>
          <a:ln w="165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5622B9C0-0DF7-3159-FD19-C49404C375C5}"/>
              </a:ext>
            </a:extLst>
          </p:cNvPr>
          <p:cNvSpPr txBox="1"/>
          <p:nvPr/>
        </p:nvSpPr>
        <p:spPr>
          <a:xfrm>
            <a:off x="7278131" y="944217"/>
            <a:ext cx="4609070" cy="3970318"/>
          </a:xfrm>
          <a:prstGeom prst="rect">
            <a:avLst/>
          </a:prstGeom>
          <a:noFill/>
        </p:spPr>
        <p:txBody>
          <a:bodyPr wrap="square" rtlCol="0">
            <a:spAutoFit/>
          </a:bodyPr>
          <a:lstStyle/>
          <a:p>
            <a:r>
              <a:rPr lang="en-US" b="1" dirty="0"/>
              <a:t>Derives from a practical or intellectual problem: </a:t>
            </a:r>
            <a:r>
              <a:rPr lang="en-US" dirty="0"/>
              <a:t>flooding, need to adapt to climate change and flooding, neighborhood inequalities, climate justice, localist policy agendas</a:t>
            </a:r>
            <a:br>
              <a:rPr lang="en-US" dirty="0"/>
            </a:br>
            <a:endParaRPr lang="en-US" dirty="0"/>
          </a:p>
          <a:p>
            <a:r>
              <a:rPr lang="en-US" sz="1800" b="1" dirty="0"/>
              <a:t>Provides direction in terms of topic,  theoretical approach and methodology: </a:t>
            </a:r>
            <a:r>
              <a:rPr lang="en-US" sz="1800" dirty="0"/>
              <a:t>climate/environmental justice, co-production, qualitative</a:t>
            </a:r>
          </a:p>
          <a:p>
            <a:endParaRPr lang="en-US" dirty="0"/>
          </a:p>
          <a:p>
            <a:r>
              <a:rPr lang="en-US" sz="1800" b="1" dirty="0"/>
              <a:t>Sets boundaries: </a:t>
            </a:r>
            <a:r>
              <a:rPr lang="en-US" sz="1800" dirty="0"/>
              <a:t>Hull, neighborhoods </a:t>
            </a:r>
            <a:r>
              <a:rPr lang="en-US" dirty="0"/>
              <a:t>in Hull that have a high flood risk and high rates of deprivation</a:t>
            </a:r>
          </a:p>
        </p:txBody>
      </p:sp>
    </p:spTree>
    <p:extLst>
      <p:ext uri="{BB962C8B-B14F-4D97-AF65-F5344CB8AC3E}">
        <p14:creationId xmlns:p14="http://schemas.microsoft.com/office/powerpoint/2010/main" val="180787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F723C0E-15E3-A2DD-F886-02E25F82F579}"/>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3700"/>
              <a:t>Which is the best and how would you research it?</a:t>
            </a:r>
          </a:p>
        </p:txBody>
      </p:sp>
      <p:sp>
        <p:nvSpPr>
          <p:cNvPr id="5" name="Content Placeholder 4">
            <a:extLst>
              <a:ext uri="{FF2B5EF4-FFF2-40B4-BE49-F238E27FC236}">
                <a16:creationId xmlns:a16="http://schemas.microsoft.com/office/drawing/2014/main" id="{696500AA-1D22-EC54-FF9B-AF0CA03C90B5}"/>
              </a:ext>
            </a:extLst>
          </p:cNvPr>
          <p:cNvSpPr>
            <a:spLocks noGrp="1"/>
          </p:cNvSpPr>
          <p:nvPr>
            <p:ph sz="half" idx="2"/>
          </p:nvPr>
        </p:nvSpPr>
        <p:spPr>
          <a:xfrm>
            <a:off x="838200" y="1825625"/>
            <a:ext cx="5393361" cy="4351338"/>
          </a:xfrm>
        </p:spPr>
        <p:txBody>
          <a:bodyPr vert="horz" lIns="91440" tIns="45720" rIns="91440" bIns="45720" rtlCol="0">
            <a:normAutofit/>
          </a:bodyPr>
          <a:lstStyle/>
          <a:p>
            <a:pPr marL="514350"/>
            <a:r>
              <a:rPr lang="en-US" dirty="0"/>
              <a:t>Why did the chicken cross the road? </a:t>
            </a:r>
            <a:endParaRPr lang="en-US"/>
          </a:p>
          <a:p>
            <a:pPr marL="514350"/>
            <a:r>
              <a:rPr lang="en-US" dirty="0"/>
              <a:t>What were the conditions that led the chicken to cross the road on the 18</a:t>
            </a:r>
            <a:r>
              <a:rPr lang="en-US" baseline="30000" dirty="0"/>
              <a:t>th</a:t>
            </a:r>
            <a:r>
              <a:rPr lang="en-US" dirty="0"/>
              <a:t> January 2019? </a:t>
            </a:r>
            <a:endParaRPr lang="en-US"/>
          </a:p>
          <a:p>
            <a:pPr marL="514350"/>
            <a:r>
              <a:rPr lang="en-US" dirty="0"/>
              <a:t>How has the highways act of 2019 shaped the road crossing experiences of chickens? </a:t>
            </a:r>
            <a:endParaRPr lang="en-US"/>
          </a:p>
          <a:p>
            <a:pPr marL="0"/>
            <a:endParaRPr lang="en-US"/>
          </a:p>
          <a:p>
            <a:pPr marL="0"/>
            <a:endParaRPr lang="en-US" dirty="0"/>
          </a:p>
        </p:txBody>
      </p:sp>
      <p:pic>
        <p:nvPicPr>
          <p:cNvPr id="5122" name="Picture 2" descr="Why did the chicken cross the road? – The Hawkeye">
            <a:extLst>
              <a:ext uri="{FF2B5EF4-FFF2-40B4-BE49-F238E27FC236}">
                <a16:creationId xmlns:a16="http://schemas.microsoft.com/office/drawing/2014/main" id="{6B4AAB5D-CC39-0ABB-C26A-FADE2340C6C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7060" r="13690"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513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4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48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0968F4-1826-5484-1071-73161C3F123A}"/>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3700" b="1" kern="1200" dirty="0">
                <a:solidFill>
                  <a:schemeClr val="tx1"/>
                </a:solidFill>
                <a:latin typeface="+mj-lt"/>
                <a:ea typeface="+mj-ea"/>
                <a:cs typeface="+mj-cs"/>
              </a:rPr>
              <a:t>Exercise: paradigms, aims, questions and methods</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A health work vaccinates a girl in Peru in front of a chalkboard.">
            <a:extLst>
              <a:ext uri="{FF2B5EF4-FFF2-40B4-BE49-F238E27FC236}">
                <a16:creationId xmlns:a16="http://schemas.microsoft.com/office/drawing/2014/main" id="{85D88233-3A21-3AE1-1C33-5896BDB9C1E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3182" y="1552610"/>
            <a:ext cx="4777381" cy="358303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C7DEBD-5578-86F7-EF48-ED6CC85E6528}"/>
              </a:ext>
            </a:extLst>
          </p:cNvPr>
          <p:cNvSpPr>
            <a:spLocks noGrp="1"/>
          </p:cNvSpPr>
          <p:nvPr>
            <p:ph sz="half" idx="1"/>
          </p:nvPr>
        </p:nvSpPr>
        <p:spPr>
          <a:xfrm>
            <a:off x="5894962" y="1984443"/>
            <a:ext cx="5458838" cy="4192520"/>
          </a:xfrm>
        </p:spPr>
        <p:txBody>
          <a:bodyPr vert="horz" lIns="91440" tIns="45720" rIns="91440" bIns="45720" rtlCol="0">
            <a:normAutofit lnSpcReduction="10000"/>
          </a:bodyPr>
          <a:lstStyle/>
          <a:p>
            <a:pPr marL="0"/>
            <a:endParaRPr lang="en-US" dirty="0"/>
          </a:p>
          <a:p>
            <a:pPr marL="0" indent="0">
              <a:buNone/>
            </a:pPr>
            <a:r>
              <a:rPr lang="en-US" dirty="0"/>
              <a:t>Topic: Differences in access to the HPV vaccine globally </a:t>
            </a:r>
            <a:br>
              <a:rPr lang="en-US" dirty="0"/>
            </a:br>
            <a:endParaRPr lang="en-US" dirty="0"/>
          </a:p>
          <a:p>
            <a:pPr marL="514350"/>
            <a:r>
              <a:rPr lang="en-US" dirty="0"/>
              <a:t>Positivist study: aim, question, methods </a:t>
            </a:r>
          </a:p>
          <a:p>
            <a:pPr marL="514350"/>
            <a:r>
              <a:rPr lang="en-US" dirty="0"/>
              <a:t>Interpretivist study: aim, question, methods </a:t>
            </a:r>
            <a:br>
              <a:rPr lang="en-US" dirty="0"/>
            </a:br>
            <a:endParaRPr lang="en-US" dirty="0"/>
          </a:p>
          <a:p>
            <a:pPr marL="285750" indent="0">
              <a:buNone/>
            </a:pPr>
            <a:r>
              <a:rPr lang="en-US" dirty="0"/>
              <a:t>15 mins + 5 mins for feedback</a:t>
            </a:r>
          </a:p>
          <a:p>
            <a:pPr marL="0"/>
            <a:endParaRPr lang="en-US" dirty="0"/>
          </a:p>
        </p:txBody>
      </p:sp>
    </p:spTree>
    <p:extLst>
      <p:ext uri="{BB962C8B-B14F-4D97-AF65-F5344CB8AC3E}">
        <p14:creationId xmlns:p14="http://schemas.microsoft.com/office/powerpoint/2010/main" val="222961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894F3-ABEC-5601-2A46-E490D7CEA7B6}"/>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5600" dirty="0"/>
              <a:t>Where does a research question come from?</a:t>
            </a:r>
          </a:p>
        </p:txBody>
      </p:sp>
      <p:sp>
        <p:nvSpPr>
          <p:cNvPr id="2075" name="Freeform: Shape 207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7" name="Freeform: Shape 207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079" name="Freeform: Shape 207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81" name="Freeform: Shape 208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2050" name="Picture 2" descr="Curious Kids: What is the sky?">
            <a:extLst>
              <a:ext uri="{FF2B5EF4-FFF2-40B4-BE49-F238E27FC236}">
                <a16:creationId xmlns:a16="http://schemas.microsoft.com/office/drawing/2014/main" id="{BC59D702-667C-0C56-F9CB-7062BAED1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56" r="13494" b="2"/>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2085" name="Freeform: Shape 208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2424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Content Placeholder 6">
            <a:extLst>
              <a:ext uri="{FF2B5EF4-FFF2-40B4-BE49-F238E27FC236}">
                <a16:creationId xmlns:a16="http://schemas.microsoft.com/office/drawing/2014/main" id="{87627959-69F0-64C3-5D35-644A791C5674}"/>
              </a:ext>
            </a:extLst>
          </p:cNvPr>
          <p:cNvPicPr>
            <a:picLocks noChangeAspect="1"/>
          </p:cNvPicPr>
          <p:nvPr/>
        </p:nvPicPr>
        <p:blipFill>
          <a:blip r:embed="rId2"/>
          <a:stretch>
            <a:fillRect/>
          </a:stretch>
        </p:blipFill>
        <p:spPr>
          <a:xfrm>
            <a:off x="678265" y="1110597"/>
            <a:ext cx="10011895" cy="5306302"/>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20" name="Arc 19">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Electric - 5 Minute Countdown - YouTube">
            <a:extLst>
              <a:ext uri="{FF2B5EF4-FFF2-40B4-BE49-F238E27FC236}">
                <a16:creationId xmlns:a16="http://schemas.microsoft.com/office/drawing/2014/main" id="{1F079F1D-7169-A5C3-6E22-948F1B25C6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7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4D46527-8963-4773-8769-07E6ACE08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E66E40D-96B9-7482-DF80-8D3FFFBCA628}"/>
              </a:ext>
            </a:extLst>
          </p:cNvPr>
          <p:cNvSpPr>
            <a:spLocks noGrp="1"/>
          </p:cNvSpPr>
          <p:nvPr>
            <p:ph type="title"/>
          </p:nvPr>
        </p:nvSpPr>
        <p:spPr>
          <a:xfrm>
            <a:off x="6096000" y="365125"/>
            <a:ext cx="5257800" cy="1325563"/>
          </a:xfrm>
        </p:spPr>
        <p:txBody>
          <a:bodyPr vert="horz" lIns="91440" tIns="45720" rIns="91440" bIns="45720" rtlCol="0" anchor="ctr">
            <a:normAutofit fontScale="90000"/>
          </a:bodyPr>
          <a:lstStyle/>
          <a:p>
            <a:r>
              <a:rPr lang="en-US" kern="1200" dirty="0">
                <a:solidFill>
                  <a:schemeClr val="tx1"/>
                </a:solidFill>
                <a:latin typeface="+mj-lt"/>
                <a:ea typeface="+mj-ea"/>
                <a:cs typeface="+mj-cs"/>
              </a:rPr>
              <a:t>Step 1: Developing your research question</a:t>
            </a:r>
          </a:p>
        </p:txBody>
      </p:sp>
      <p:pic>
        <p:nvPicPr>
          <p:cNvPr id="7170" name="Picture 2" descr="The Benefits of Customer Feedback, According to Experts">
            <a:extLst>
              <a:ext uri="{FF2B5EF4-FFF2-40B4-BE49-F238E27FC236}">
                <a16:creationId xmlns:a16="http://schemas.microsoft.com/office/drawing/2014/main" id="{852D1A5E-FC12-3AB7-86B2-F220596F24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74500" y="1761908"/>
            <a:ext cx="4643496" cy="3090461"/>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6C3877-EDD8-BEE2-3505-5D524ACA8444}"/>
              </a:ext>
            </a:extLst>
          </p:cNvPr>
          <p:cNvSpPr>
            <a:spLocks noGrp="1"/>
          </p:cNvSpPr>
          <p:nvPr>
            <p:ph sz="half" idx="1"/>
          </p:nvPr>
        </p:nvSpPr>
        <p:spPr>
          <a:xfrm>
            <a:off x="6096000" y="1825625"/>
            <a:ext cx="5257800" cy="4351338"/>
          </a:xfrm>
        </p:spPr>
        <p:txBody>
          <a:bodyPr vert="horz" lIns="91440" tIns="45720" rIns="91440" bIns="45720" rtlCol="0">
            <a:normAutofit fontScale="77500" lnSpcReduction="20000"/>
          </a:bodyPr>
          <a:lstStyle/>
          <a:p>
            <a:pPr marL="742950" indent="-457200">
              <a:buFont typeface="+mj-lt"/>
              <a:buAutoNum type="arabicPeriod"/>
            </a:pPr>
            <a:r>
              <a:rPr lang="en-US" sz="2400" dirty="0"/>
              <a:t>Get into pairs</a:t>
            </a:r>
          </a:p>
          <a:p>
            <a:pPr marL="742950" indent="-457200">
              <a:buFont typeface="+mj-lt"/>
              <a:buAutoNum type="arabicPeriod"/>
            </a:pPr>
            <a:r>
              <a:rPr lang="en-US" sz="2400" dirty="0"/>
              <a:t>Set a timer for 3 mins</a:t>
            </a:r>
          </a:p>
          <a:p>
            <a:pPr marL="742950" indent="-457200">
              <a:buFont typeface="+mj-lt"/>
              <a:buAutoNum type="arabicPeriod"/>
            </a:pPr>
            <a:r>
              <a:rPr lang="en-US" sz="2400" dirty="0"/>
              <a:t>Talk your partner through the worksheet you completed in preparation for today</a:t>
            </a:r>
          </a:p>
          <a:p>
            <a:pPr marL="742950" indent="-457200">
              <a:buFont typeface="+mj-lt"/>
              <a:buAutoNum type="arabicPeriod"/>
            </a:pPr>
            <a:r>
              <a:rPr lang="en-US" sz="2400" dirty="0"/>
              <a:t>Your partner provides 5 mins of feedback/repeats back* on the following:</a:t>
            </a:r>
          </a:p>
          <a:p>
            <a:pPr marL="971550" lvl="1"/>
            <a:r>
              <a:rPr lang="en-US" dirty="0"/>
              <a:t>Clarity of broad topic area/problem</a:t>
            </a:r>
          </a:p>
          <a:p>
            <a:pPr marL="971550" lvl="1"/>
            <a:r>
              <a:rPr lang="en-US" dirty="0"/>
              <a:t>Main points from your description of current literature</a:t>
            </a:r>
          </a:p>
          <a:p>
            <a:pPr marL="971550" lvl="1"/>
            <a:r>
              <a:rPr lang="en-US" dirty="0"/>
              <a:t>Clarity of research gaps you might address</a:t>
            </a:r>
          </a:p>
          <a:p>
            <a:pPr marL="971550" lvl="1"/>
            <a:r>
              <a:rPr lang="en-US" dirty="0"/>
              <a:t>Clarity of your proposed research aim and question</a:t>
            </a:r>
          </a:p>
          <a:p>
            <a:pPr marL="0" indent="0">
              <a:buNone/>
            </a:pPr>
            <a:r>
              <a:rPr lang="en-US" sz="2400" dirty="0"/>
              <a:t>*Please make notes on their feedback</a:t>
            </a:r>
            <a:br>
              <a:rPr lang="en-US" sz="2400" dirty="0"/>
            </a:br>
            <a:endParaRPr lang="en-US" sz="2400" dirty="0"/>
          </a:p>
          <a:p>
            <a:pPr marL="0" indent="0">
              <a:buNone/>
            </a:pPr>
            <a:r>
              <a:rPr lang="en-US" sz="2400" dirty="0"/>
              <a:t>Swap roles and repeat</a:t>
            </a:r>
          </a:p>
          <a:p>
            <a:pPr marL="514350"/>
            <a:endParaRPr lang="en-US" sz="1300" dirty="0"/>
          </a:p>
        </p:txBody>
      </p:sp>
      <p:sp>
        <p:nvSpPr>
          <p:cNvPr id="7177" name="Arc 7176">
            <a:extLst>
              <a:ext uri="{FF2B5EF4-FFF2-40B4-BE49-F238E27FC236}">
                <a16:creationId xmlns:a16="http://schemas.microsoft.com/office/drawing/2014/main" id="{920E13D1-85D7-4BF3-9903-59216CB5A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365355" y="705367"/>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679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0" name="Rectangle 8209">
            <a:extLst>
              <a:ext uri="{FF2B5EF4-FFF2-40B4-BE49-F238E27FC236}">
                <a16:creationId xmlns:a16="http://schemas.microsoft.com/office/drawing/2014/main" id="{2EA73A68-63F4-4DB1-9407-CF5566EBB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Understanding the Meaning of Question Mark Icons - Blog - smarticons.co">
            <a:extLst>
              <a:ext uri="{FF2B5EF4-FFF2-40B4-BE49-F238E27FC236}">
                <a16:creationId xmlns:a16="http://schemas.microsoft.com/office/drawing/2014/main" id="{C6430D58-4E5B-6D43-5B7D-9EB83857D1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1746" y="1376388"/>
            <a:ext cx="4936066" cy="335652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8212" name="Rectangle 8211">
            <a:extLst>
              <a:ext uri="{FF2B5EF4-FFF2-40B4-BE49-F238E27FC236}">
                <a16:creationId xmlns:a16="http://schemas.microsoft.com/office/drawing/2014/main" id="{201871FA-D1AD-45C5-A92E-2CD8A14C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676" y="370764"/>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14" name="Arc 8213">
            <a:extLst>
              <a:ext uri="{FF2B5EF4-FFF2-40B4-BE49-F238E27FC236}">
                <a16:creationId xmlns:a16="http://schemas.microsoft.com/office/drawing/2014/main" id="{4F0934E6-E033-40C5-9710-CBBE8BE39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0343" y="193505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691201-5FFD-9EFF-910F-951CE6DE22B1}"/>
              </a:ext>
            </a:extLst>
          </p:cNvPr>
          <p:cNvSpPr>
            <a:spLocks noGrp="1"/>
          </p:cNvSpPr>
          <p:nvPr>
            <p:ph type="title"/>
          </p:nvPr>
        </p:nvSpPr>
        <p:spPr>
          <a:xfrm>
            <a:off x="6096000" y="2337916"/>
            <a:ext cx="5452532" cy="2387600"/>
          </a:xfrm>
        </p:spPr>
        <p:txBody>
          <a:bodyPr vert="horz" lIns="91440" tIns="45720" rIns="91440" bIns="45720" rtlCol="0" anchor="b">
            <a:normAutofit/>
          </a:bodyPr>
          <a:lstStyle/>
          <a:p>
            <a:pPr algn="r"/>
            <a:r>
              <a:rPr lang="en-US" sz="5600" kern="1200" dirty="0">
                <a:solidFill>
                  <a:schemeClr val="tx1"/>
                </a:solidFill>
                <a:latin typeface="+mj-lt"/>
                <a:ea typeface="+mj-ea"/>
                <a:cs typeface="+mj-cs"/>
              </a:rPr>
              <a:t>Was that difficult? If so, why?  </a:t>
            </a:r>
          </a:p>
        </p:txBody>
      </p:sp>
    </p:spTree>
    <p:extLst>
      <p:ext uri="{BB962C8B-B14F-4D97-AF65-F5344CB8AC3E}">
        <p14:creationId xmlns:p14="http://schemas.microsoft.com/office/powerpoint/2010/main" val="248759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2DE52-658A-EAAA-8B53-2433B62E3E65}"/>
              </a:ext>
            </a:extLst>
          </p:cNvPr>
          <p:cNvSpPr>
            <a:spLocks noGrp="1"/>
          </p:cNvSpPr>
          <p:nvPr>
            <p:ph type="title"/>
          </p:nvPr>
        </p:nvSpPr>
        <p:spPr>
          <a:xfrm>
            <a:off x="1171074" y="1396686"/>
            <a:ext cx="3240506" cy="4064628"/>
          </a:xfrm>
        </p:spPr>
        <p:txBody>
          <a:bodyPr>
            <a:normAutofit/>
          </a:bodyPr>
          <a:lstStyle/>
          <a:p>
            <a:r>
              <a:rPr lang="en-US">
                <a:solidFill>
                  <a:srgbClr val="FFFFFF"/>
                </a:solidFill>
              </a:rPr>
              <a:t>Learning objectives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D55828-A744-9C33-A45E-FB5BF82E2494}"/>
              </a:ext>
            </a:extLst>
          </p:cNvPr>
          <p:cNvSpPr>
            <a:spLocks noGrp="1"/>
          </p:cNvSpPr>
          <p:nvPr>
            <p:ph idx="1"/>
          </p:nvPr>
        </p:nvSpPr>
        <p:spPr>
          <a:xfrm>
            <a:off x="5370153" y="1526033"/>
            <a:ext cx="5536397" cy="3935281"/>
          </a:xfrm>
        </p:spPr>
        <p:txBody>
          <a:bodyPr>
            <a:normAutofit/>
          </a:bodyPr>
          <a:lstStyle/>
          <a:p>
            <a:pPr>
              <a:buFont typeface="Arial" panose="020B0604020202020204" pitchFamily="34" charset="0"/>
              <a:buChar char="•"/>
            </a:pPr>
            <a:r>
              <a:rPr lang="en-GB" b="0" i="0" dirty="0">
                <a:effectLst/>
                <a:latin typeface="Source Sans Pro" panose="020B0503030403020204" pitchFamily="34" charset="0"/>
              </a:rPr>
              <a:t>Describe a what a research aim, and a research question is.</a:t>
            </a:r>
          </a:p>
          <a:p>
            <a:pPr>
              <a:buFont typeface="Arial" panose="020B0604020202020204" pitchFamily="34" charset="0"/>
              <a:buChar char="•"/>
            </a:pPr>
            <a:r>
              <a:rPr lang="en-GB" b="0" i="0" dirty="0">
                <a:effectLst/>
                <a:latin typeface="Source Sans Pro" panose="020B0503030403020204" pitchFamily="34" charset="0"/>
              </a:rPr>
              <a:t>Demonstrate how to develop a research aim and question from a period of scoping research.</a:t>
            </a:r>
          </a:p>
          <a:p>
            <a:pPr>
              <a:buFont typeface="Arial" panose="020B0604020202020204" pitchFamily="34" charset="0"/>
              <a:buChar char="•"/>
            </a:pPr>
            <a:r>
              <a:rPr lang="en-GB" b="0" i="0" dirty="0">
                <a:effectLst/>
                <a:latin typeface="Source Sans Pro" panose="020B0503030403020204" pitchFamily="34" charset="0"/>
              </a:rPr>
              <a:t>Plan how you will develop your dissertation aim and question and write this process up in your ARM1 assignment.</a:t>
            </a:r>
          </a:p>
          <a:p>
            <a:endParaRPr lang="en-US" dirty="0"/>
          </a:p>
        </p:txBody>
      </p:sp>
    </p:spTree>
    <p:extLst>
      <p:ext uri="{BB962C8B-B14F-4D97-AF65-F5344CB8AC3E}">
        <p14:creationId xmlns:p14="http://schemas.microsoft.com/office/powerpoint/2010/main" val="105389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29" name="Arc 92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1937A2-89A5-3E41-22E2-A7DAF4705342}"/>
              </a:ext>
            </a:extLst>
          </p:cNvPr>
          <p:cNvSpPr>
            <a:spLocks noGrp="1"/>
          </p:cNvSpPr>
          <p:nvPr>
            <p:ph type="title"/>
          </p:nvPr>
        </p:nvSpPr>
        <p:spPr>
          <a:xfrm>
            <a:off x="5894962" y="1161535"/>
            <a:ext cx="5458838" cy="1334530"/>
          </a:xfrm>
        </p:spPr>
        <p:txBody>
          <a:bodyPr vert="horz" lIns="91440" tIns="45720" rIns="91440" bIns="45720" rtlCol="0" anchor="ctr">
            <a:normAutofit/>
          </a:bodyPr>
          <a:lstStyle/>
          <a:p>
            <a:r>
              <a:rPr lang="en-US" sz="3600" kern="1200" dirty="0">
                <a:solidFill>
                  <a:schemeClr val="tx1"/>
                </a:solidFill>
                <a:latin typeface="+mj-lt"/>
                <a:ea typeface="+mj-ea"/>
                <a:cs typeface="+mj-cs"/>
              </a:rPr>
              <a:t>Step 2: Developing your research question</a:t>
            </a:r>
          </a:p>
        </p:txBody>
      </p:sp>
      <p:sp>
        <p:nvSpPr>
          <p:cNvPr id="9231" name="Freeform: Shape 92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222" name="Picture 6" descr="Creating an Action Plan for Your Life | Leaderonomics">
            <a:extLst>
              <a:ext uri="{FF2B5EF4-FFF2-40B4-BE49-F238E27FC236}">
                <a16:creationId xmlns:a16="http://schemas.microsoft.com/office/drawing/2014/main" id="{17D698B2-F86F-2A23-0931-814365BEAA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3182" y="1719818"/>
            <a:ext cx="4777381" cy="32486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82FBFBD-EC75-C87F-2632-B1A3493E9E0B}"/>
              </a:ext>
            </a:extLst>
          </p:cNvPr>
          <p:cNvSpPr>
            <a:spLocks noGrp="1"/>
          </p:cNvSpPr>
          <p:nvPr>
            <p:ph sz="half" idx="1"/>
          </p:nvPr>
        </p:nvSpPr>
        <p:spPr>
          <a:xfrm>
            <a:off x="5894962" y="2384855"/>
            <a:ext cx="5458838" cy="4151870"/>
          </a:xfrm>
        </p:spPr>
        <p:txBody>
          <a:bodyPr vert="horz" lIns="91440" tIns="45720" rIns="91440" bIns="45720" rtlCol="0">
            <a:normAutofit fontScale="40000" lnSpcReduction="20000"/>
          </a:bodyPr>
          <a:lstStyle/>
          <a:p>
            <a:pPr marL="0" indent="0">
              <a:buNone/>
            </a:pPr>
            <a:r>
              <a:rPr lang="en-US" sz="5100" dirty="0"/>
              <a:t>Look at the notes you made in your partner's feedback</a:t>
            </a:r>
          </a:p>
          <a:p>
            <a:pPr marL="0" indent="0">
              <a:buNone/>
            </a:pPr>
            <a:r>
              <a:rPr lang="en-US" sz="5100" dirty="0"/>
              <a:t>What tasks do you need to do to improve on your:</a:t>
            </a:r>
          </a:p>
          <a:p>
            <a:pPr marL="514350" indent="-514350">
              <a:buFont typeface="+mj-lt"/>
              <a:buAutoNum type="arabicPeriod"/>
            </a:pPr>
            <a:r>
              <a:rPr lang="en-US" sz="5100" dirty="0"/>
              <a:t>Short topic description</a:t>
            </a:r>
          </a:p>
          <a:p>
            <a:pPr marL="514350" indent="-514350">
              <a:buFont typeface="+mj-lt"/>
              <a:buAutoNum type="arabicPeriod"/>
            </a:pPr>
            <a:r>
              <a:rPr lang="en-US" sz="5100" dirty="0"/>
              <a:t>Summary of the literature</a:t>
            </a:r>
          </a:p>
          <a:p>
            <a:pPr marL="514350" indent="-514350">
              <a:buFont typeface="+mj-lt"/>
              <a:buAutoNum type="arabicPeriod"/>
            </a:pPr>
            <a:r>
              <a:rPr lang="en-US" sz="5100" dirty="0"/>
              <a:t>Description of research gaps</a:t>
            </a:r>
          </a:p>
          <a:p>
            <a:pPr marL="514350" indent="-514350">
              <a:buFont typeface="+mj-lt"/>
              <a:buAutoNum type="arabicPeriod"/>
            </a:pPr>
            <a:r>
              <a:rPr lang="en-US" sz="5100" dirty="0"/>
              <a:t>Research aim and question</a:t>
            </a:r>
          </a:p>
          <a:p>
            <a:pPr marL="0" indent="0">
              <a:buNone/>
            </a:pPr>
            <a:endParaRPr lang="en-US" sz="5100" dirty="0"/>
          </a:p>
          <a:p>
            <a:pPr marL="0" indent="0">
              <a:buNone/>
            </a:pPr>
            <a:r>
              <a:rPr lang="en-US" sz="5100" dirty="0"/>
              <a:t>Tip: make sure you make the most of the study skills resources provided by the library (e.g. literature searching, using endnote)</a:t>
            </a:r>
          </a:p>
          <a:p>
            <a:pPr marL="0" indent="0">
              <a:buNone/>
            </a:pPr>
            <a:endParaRPr lang="en-US" sz="5100" dirty="0"/>
          </a:p>
          <a:p>
            <a:pPr marL="0" indent="0">
              <a:buNone/>
            </a:pPr>
            <a:r>
              <a:rPr lang="en-US" sz="5100" dirty="0"/>
              <a:t>10 mins and then feedback </a:t>
            </a:r>
          </a:p>
          <a:p>
            <a:pPr marL="0"/>
            <a:endParaRPr lang="en-US" dirty="0"/>
          </a:p>
        </p:txBody>
      </p:sp>
    </p:spTree>
    <p:extLst>
      <p:ext uri="{BB962C8B-B14F-4D97-AF65-F5344CB8AC3E}">
        <p14:creationId xmlns:p14="http://schemas.microsoft.com/office/powerpoint/2010/main" val="319418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49" name="Arc 102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A28207-6D13-5825-F19D-F6318F6BDA1F}"/>
              </a:ext>
            </a:extLst>
          </p:cNvPr>
          <p:cNvSpPr>
            <a:spLocks noGrp="1"/>
          </p:cNvSpPr>
          <p:nvPr>
            <p:ph type="title"/>
          </p:nvPr>
        </p:nvSpPr>
        <p:spPr>
          <a:xfrm>
            <a:off x="5894962" y="479494"/>
            <a:ext cx="5458838" cy="1003318"/>
          </a:xfrm>
        </p:spPr>
        <p:txBody>
          <a:bodyPr vert="horz" lIns="91440" tIns="45720" rIns="91440" bIns="45720" rtlCol="0" anchor="ctr">
            <a:normAutofit/>
          </a:bodyPr>
          <a:lstStyle/>
          <a:p>
            <a:r>
              <a:rPr lang="en-US" sz="3200" kern="1200" dirty="0">
                <a:solidFill>
                  <a:schemeClr val="tx1"/>
                </a:solidFill>
                <a:latin typeface="+mj-lt"/>
                <a:ea typeface="+mj-ea"/>
                <a:cs typeface="+mj-cs"/>
              </a:rPr>
              <a:t>Step 3: Developing your research question</a:t>
            </a:r>
          </a:p>
        </p:txBody>
      </p:sp>
      <p:sp>
        <p:nvSpPr>
          <p:cNvPr id="10251" name="Freeform: Shape 102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2" name="Picture 2" descr="Weekly Timetable Template - Teaching Resources - Twinkl">
            <a:extLst>
              <a:ext uri="{FF2B5EF4-FFF2-40B4-BE49-F238E27FC236}">
                <a16:creationId xmlns:a16="http://schemas.microsoft.com/office/drawing/2014/main" id="{B547903A-5D63-F0A2-DA22-CCFB3BD258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3182" y="2149783"/>
            <a:ext cx="4777381" cy="238869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1194026-0362-E34E-A22D-BFFCB5A432F8}"/>
              </a:ext>
            </a:extLst>
          </p:cNvPr>
          <p:cNvSpPr>
            <a:spLocks noGrp="1"/>
          </p:cNvSpPr>
          <p:nvPr>
            <p:ph sz="half" idx="1"/>
          </p:nvPr>
        </p:nvSpPr>
        <p:spPr>
          <a:xfrm>
            <a:off x="5894962" y="1680518"/>
            <a:ext cx="5458838" cy="4843849"/>
          </a:xfrm>
        </p:spPr>
        <p:txBody>
          <a:bodyPr vert="horz" lIns="91440" tIns="45720" rIns="91440" bIns="45720" rtlCol="0">
            <a:normAutofit fontScale="70000" lnSpcReduction="20000"/>
          </a:bodyPr>
          <a:lstStyle/>
          <a:p>
            <a:pPr marL="0" indent="0">
              <a:buNone/>
            </a:pPr>
            <a:r>
              <a:rPr lang="en-US" dirty="0"/>
              <a:t>Annotated bibliography deadline (MSc): 17/11/23</a:t>
            </a:r>
          </a:p>
          <a:p>
            <a:pPr marL="0" indent="0">
              <a:buNone/>
            </a:pPr>
            <a:r>
              <a:rPr lang="en-US" dirty="0"/>
              <a:t>Research proposal deadline (iBSc  and MSc): 15/12/23</a:t>
            </a:r>
          </a:p>
          <a:p>
            <a:pPr marL="0" indent="0">
              <a:buNone/>
            </a:pPr>
            <a:endParaRPr lang="en-US" dirty="0"/>
          </a:p>
          <a:p>
            <a:pPr marL="0" indent="0">
              <a:buNone/>
            </a:pPr>
            <a:r>
              <a:rPr lang="en-US" b="1" u="sng" dirty="0"/>
              <a:t>When</a:t>
            </a:r>
            <a:r>
              <a:rPr lang="en-US" dirty="0"/>
              <a:t> are you going to conduct the tasks, you need to undertake to:</a:t>
            </a:r>
          </a:p>
          <a:p>
            <a:pPr marL="514350" indent="-514350">
              <a:buFont typeface="+mj-lt"/>
              <a:buAutoNum type="arabicPeriod"/>
            </a:pPr>
            <a:r>
              <a:rPr lang="en-US" sz="2800" dirty="0"/>
              <a:t>Short topic description</a:t>
            </a:r>
          </a:p>
          <a:p>
            <a:pPr marL="514350" indent="-514350">
              <a:buFont typeface="+mj-lt"/>
              <a:buAutoNum type="arabicPeriod"/>
            </a:pPr>
            <a:r>
              <a:rPr lang="en-US" sz="2800" dirty="0"/>
              <a:t>Summary of the literature</a:t>
            </a:r>
          </a:p>
          <a:p>
            <a:pPr marL="514350" indent="-514350">
              <a:buFont typeface="+mj-lt"/>
              <a:buAutoNum type="arabicPeriod"/>
            </a:pPr>
            <a:r>
              <a:rPr lang="en-US" sz="2800" dirty="0"/>
              <a:t>Description of research gaps</a:t>
            </a:r>
          </a:p>
          <a:p>
            <a:pPr marL="514350" indent="-514350">
              <a:buFont typeface="+mj-lt"/>
              <a:buAutoNum type="arabicPeriod"/>
            </a:pPr>
            <a:r>
              <a:rPr lang="en-US" sz="2800" dirty="0"/>
              <a:t>Research aim and question</a:t>
            </a:r>
          </a:p>
          <a:p>
            <a:pPr marL="0" indent="0">
              <a:buNone/>
            </a:pPr>
            <a:endParaRPr lang="en-US" sz="2800" dirty="0"/>
          </a:p>
          <a:p>
            <a:pPr marL="0" indent="0">
              <a:buNone/>
            </a:pPr>
            <a:r>
              <a:rPr lang="en-US" sz="2800" dirty="0"/>
              <a:t>Tip: make sure you leave time to develop your methods, approach to analysis and contribution sections of the proposal </a:t>
            </a:r>
          </a:p>
          <a:p>
            <a:pPr marL="0" indent="0">
              <a:buNone/>
            </a:pPr>
            <a:r>
              <a:rPr lang="en-US" dirty="0"/>
              <a:t> </a:t>
            </a:r>
          </a:p>
        </p:txBody>
      </p:sp>
    </p:spTree>
    <p:extLst>
      <p:ext uri="{BB962C8B-B14F-4D97-AF65-F5344CB8AC3E}">
        <p14:creationId xmlns:p14="http://schemas.microsoft.com/office/powerpoint/2010/main" val="70354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erview Questions You Should Ask - DEV Community">
            <a:extLst>
              <a:ext uri="{FF2B5EF4-FFF2-40B4-BE49-F238E27FC236}">
                <a16:creationId xmlns:a16="http://schemas.microsoft.com/office/drawing/2014/main" id="{611DC48F-D3F7-A94B-07A5-8241F8B41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8363"/>
            <a:ext cx="12192000"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94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9596F2-40F1-3948-2B2A-31CF33079F26}"/>
              </a:ext>
            </a:extLst>
          </p:cNvPr>
          <p:cNvSpPr>
            <a:spLocks noGrp="1"/>
          </p:cNvSpPr>
          <p:nvPr>
            <p:ph type="title"/>
          </p:nvPr>
        </p:nvSpPr>
        <p:spPr>
          <a:xfrm>
            <a:off x="6194716" y="739978"/>
            <a:ext cx="5334930" cy="3004145"/>
          </a:xfrm>
        </p:spPr>
        <p:txBody>
          <a:bodyPr vert="horz" lIns="91440" tIns="45720" rIns="91440" bIns="45720" rtlCol="0" anchor="b">
            <a:normAutofit fontScale="90000"/>
          </a:bodyPr>
          <a:lstStyle/>
          <a:p>
            <a:r>
              <a:rPr lang="en-US" sz="6000" dirty="0"/>
              <a:t>What do you know already about research questions?</a:t>
            </a:r>
          </a:p>
        </p:txBody>
      </p:sp>
      <p:sp>
        <p:nvSpPr>
          <p:cNvPr id="25" name="Freeform: Shape 2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Picture 2" descr="Neon Question Mark by Andy Doig - Andy Doig">
            <a:extLst>
              <a:ext uri="{FF2B5EF4-FFF2-40B4-BE49-F238E27FC236}">
                <a16:creationId xmlns:a16="http://schemas.microsoft.com/office/drawing/2014/main" id="{6F83407D-2BBC-E46E-F19C-0D20DDA87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35" name="Freeform: Shape 3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9596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A9212BD-F810-D1C6-965C-FB15FE6D5082}"/>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dirty="0"/>
              <a:t>You already know…</a:t>
            </a:r>
          </a:p>
        </p:txBody>
      </p:sp>
      <p:sp>
        <p:nvSpPr>
          <p:cNvPr id="4" name="Content Placeholder 3">
            <a:extLst>
              <a:ext uri="{FF2B5EF4-FFF2-40B4-BE49-F238E27FC236}">
                <a16:creationId xmlns:a16="http://schemas.microsoft.com/office/drawing/2014/main" id="{2204566B-8B0C-886C-0199-966E9BE0DD2C}"/>
              </a:ext>
            </a:extLst>
          </p:cNvPr>
          <p:cNvSpPr>
            <a:spLocks noGrp="1"/>
          </p:cNvSpPr>
          <p:nvPr>
            <p:ph sz="half" idx="1"/>
          </p:nvPr>
        </p:nvSpPr>
        <p:spPr>
          <a:xfrm>
            <a:off x="838200" y="1825625"/>
            <a:ext cx="5393361" cy="4351338"/>
          </a:xfrm>
        </p:spPr>
        <p:txBody>
          <a:bodyPr vert="horz" lIns="91440" tIns="45720" rIns="91440" bIns="45720" rtlCol="0">
            <a:normAutofit/>
          </a:bodyPr>
          <a:lstStyle/>
          <a:p>
            <a:r>
              <a:rPr lang="en-US" dirty="0"/>
              <a:t>There are different research paradigms/ theories of research</a:t>
            </a:r>
          </a:p>
          <a:p>
            <a:r>
              <a:rPr lang="en-US" dirty="0"/>
              <a:t>Different paradigms explore different kinds of research questions</a:t>
            </a:r>
          </a:p>
          <a:p>
            <a:r>
              <a:rPr lang="en-US" dirty="0"/>
              <a:t>Different kinds of questions should be explored though the application of different methods. </a:t>
            </a:r>
          </a:p>
        </p:txBody>
      </p:sp>
      <p:pic>
        <p:nvPicPr>
          <p:cNvPr id="6" name="Content Placeholder 5">
            <a:extLst>
              <a:ext uri="{FF2B5EF4-FFF2-40B4-BE49-F238E27FC236}">
                <a16:creationId xmlns:a16="http://schemas.microsoft.com/office/drawing/2014/main" id="{6DB5E287-E65D-B133-3BA9-69FFFC97098F}"/>
              </a:ext>
            </a:extLst>
          </p:cNvPr>
          <p:cNvPicPr>
            <a:picLocks noGrp="1" noChangeAspect="1"/>
          </p:cNvPicPr>
          <p:nvPr>
            <p:ph sz="half" idx="2"/>
          </p:nvPr>
        </p:nvPicPr>
        <p:blipFill rotWithShape="1">
          <a:blip r:embed="rId2"/>
          <a:srcRect t="263" r="3" b="8490"/>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3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itle 9">
            <a:extLst>
              <a:ext uri="{FF2B5EF4-FFF2-40B4-BE49-F238E27FC236}">
                <a16:creationId xmlns:a16="http://schemas.microsoft.com/office/drawing/2014/main" id="{B1FD6BE1-0F6C-36C9-B58E-6EEF35958DCE}"/>
              </a:ext>
            </a:extLst>
          </p:cNvPr>
          <p:cNvSpPr>
            <a:spLocks noGrp="1"/>
          </p:cNvSpPr>
          <p:nvPr>
            <p:ph type="title"/>
          </p:nvPr>
        </p:nvSpPr>
        <p:spPr>
          <a:xfrm>
            <a:off x="838200" y="365125"/>
            <a:ext cx="10515599" cy="1325563"/>
          </a:xfrm>
        </p:spPr>
        <p:txBody>
          <a:bodyPr>
            <a:normAutofit/>
          </a:bodyPr>
          <a:lstStyle/>
          <a:p>
            <a:r>
              <a:rPr lang="en-US" dirty="0"/>
              <a:t>You already know…</a:t>
            </a:r>
          </a:p>
        </p:txBody>
      </p:sp>
      <p:sp>
        <p:nvSpPr>
          <p:cNvPr id="24" name="Oval 2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Content Placeholder 6">
            <a:extLst>
              <a:ext uri="{FF2B5EF4-FFF2-40B4-BE49-F238E27FC236}">
                <a16:creationId xmlns:a16="http://schemas.microsoft.com/office/drawing/2014/main" id="{87627959-69F0-64C3-5D35-644A791C5674}"/>
              </a:ext>
            </a:extLst>
          </p:cNvPr>
          <p:cNvPicPr>
            <a:picLocks noChangeAspect="1"/>
          </p:cNvPicPr>
          <p:nvPr/>
        </p:nvPicPr>
        <p:blipFill>
          <a:blip r:embed="rId2"/>
          <a:stretch>
            <a:fillRect/>
          </a:stretch>
        </p:blipFill>
        <p:spPr>
          <a:xfrm>
            <a:off x="1335114" y="1690688"/>
            <a:ext cx="9275097" cy="4915799"/>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3568076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im - Free marketing icons">
            <a:extLst>
              <a:ext uri="{FF2B5EF4-FFF2-40B4-BE49-F238E27FC236}">
                <a16:creationId xmlns:a16="http://schemas.microsoft.com/office/drawing/2014/main" id="{411CB71F-2074-DE15-934F-791C51505E7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067" b="-1"/>
          <a:stretch/>
        </p:blipFill>
        <p:spPr bwMode="auto">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04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57FFE3-04E0-EA5C-6D7D-DA12CD14469E}"/>
              </a:ext>
            </a:extLst>
          </p:cNvPr>
          <p:cNvSpPr>
            <a:spLocks noGrp="1"/>
          </p:cNvSpPr>
          <p:nvPr>
            <p:ph type="title"/>
          </p:nvPr>
        </p:nvSpPr>
        <p:spPr>
          <a:xfrm>
            <a:off x="5827048" y="444272"/>
            <a:ext cx="5721484" cy="1325563"/>
          </a:xfrm>
        </p:spPr>
        <p:txBody>
          <a:bodyPr vert="horz" lIns="91440" tIns="45720" rIns="91440" bIns="45720" rtlCol="0" anchor="ctr">
            <a:normAutofit/>
          </a:bodyPr>
          <a:lstStyle/>
          <a:p>
            <a:r>
              <a:rPr lang="en-US" dirty="0"/>
              <a:t>What is a research aim? </a:t>
            </a:r>
          </a:p>
        </p:txBody>
      </p:sp>
      <p:sp>
        <p:nvSpPr>
          <p:cNvPr id="3" name="Content Placeholder 2">
            <a:extLst>
              <a:ext uri="{FF2B5EF4-FFF2-40B4-BE49-F238E27FC236}">
                <a16:creationId xmlns:a16="http://schemas.microsoft.com/office/drawing/2014/main" id="{68FF949E-3119-55F6-C287-9BCEEA149EED}"/>
              </a:ext>
            </a:extLst>
          </p:cNvPr>
          <p:cNvSpPr>
            <a:spLocks noGrp="1"/>
          </p:cNvSpPr>
          <p:nvPr>
            <p:ph sz="half" idx="1"/>
          </p:nvPr>
        </p:nvSpPr>
        <p:spPr>
          <a:xfrm>
            <a:off x="5827048" y="1904772"/>
            <a:ext cx="5721484" cy="4351338"/>
          </a:xfrm>
        </p:spPr>
        <p:txBody>
          <a:bodyPr vert="horz" lIns="91440" tIns="45720" rIns="91440" bIns="45720" rtlCol="0">
            <a:normAutofit/>
          </a:bodyPr>
          <a:lstStyle/>
          <a:p>
            <a:r>
              <a:rPr lang="en-US" dirty="0"/>
              <a:t>Statement about the overarching goal or purpose of the research</a:t>
            </a:r>
          </a:p>
          <a:p>
            <a:r>
              <a:rPr lang="en-US" dirty="0"/>
              <a:t>An aim will help with decisions about:</a:t>
            </a:r>
          </a:p>
          <a:p>
            <a:pPr lvl="1"/>
            <a:r>
              <a:rPr lang="en-US" dirty="0"/>
              <a:t>Your research question </a:t>
            </a:r>
          </a:p>
          <a:p>
            <a:pPr lvl="1"/>
            <a:r>
              <a:rPr lang="en-US" dirty="0"/>
              <a:t>Methods of data collection</a:t>
            </a:r>
          </a:p>
          <a:p>
            <a:pPr lvl="1"/>
            <a:r>
              <a:rPr lang="en-US" dirty="0"/>
              <a:t>Approaches to data analysis </a:t>
            </a:r>
          </a:p>
        </p:txBody>
      </p:sp>
    </p:spTree>
    <p:extLst>
      <p:ext uri="{BB962C8B-B14F-4D97-AF65-F5344CB8AC3E}">
        <p14:creationId xmlns:p14="http://schemas.microsoft.com/office/powerpoint/2010/main" val="425982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ontent Placeholder 3">
            <a:extLst>
              <a:ext uri="{FF2B5EF4-FFF2-40B4-BE49-F238E27FC236}">
                <a16:creationId xmlns:a16="http://schemas.microsoft.com/office/drawing/2014/main" id="{1D5ABB5D-B6AA-AA30-5810-CC75C8C08092}"/>
              </a:ext>
            </a:extLst>
          </p:cNvPr>
          <p:cNvSpPr>
            <a:spLocks noGrp="1"/>
          </p:cNvSpPr>
          <p:nvPr>
            <p:ph sz="half" idx="1"/>
          </p:nvPr>
        </p:nvSpPr>
        <p:spPr>
          <a:xfrm>
            <a:off x="838200" y="921125"/>
            <a:ext cx="5393361" cy="5255838"/>
          </a:xfrm>
        </p:spPr>
        <p:txBody>
          <a:bodyPr vert="horz" lIns="91440" tIns="45720" rIns="91440" bIns="45720" rtlCol="0">
            <a:normAutofit/>
          </a:bodyPr>
          <a:lstStyle/>
          <a:p>
            <a:pPr marL="0" indent="0">
              <a:buNone/>
            </a:pPr>
            <a:r>
              <a:rPr lang="en-US" sz="3200" dirty="0"/>
              <a:t>“Good questions do not necessarily produce good research, but poorly conceived or constructed questions will likely create problems that affect all subsequent stages of a study” </a:t>
            </a:r>
          </a:p>
          <a:p>
            <a:pPr marL="0" indent="0">
              <a:buNone/>
            </a:pPr>
            <a:endParaRPr lang="en-US" sz="2600" dirty="0"/>
          </a:p>
          <a:p>
            <a:pPr marL="0" indent="0">
              <a:buNone/>
            </a:pPr>
            <a:endParaRPr lang="en-US" sz="2600" dirty="0"/>
          </a:p>
          <a:p>
            <a:pPr marL="0" indent="0">
              <a:buNone/>
            </a:pPr>
            <a:r>
              <a:rPr lang="en-US" sz="1600" dirty="0"/>
              <a:t>Agee, J. (2009) Developing qualitative research questions: a reflective process, International Journal of Qualitative Studies in Education, 22:4, 431-447</a:t>
            </a:r>
          </a:p>
          <a:p>
            <a:endParaRPr lang="en-US" sz="2600" dirty="0"/>
          </a:p>
        </p:txBody>
      </p:sp>
      <p:pic>
        <p:nvPicPr>
          <p:cNvPr id="6" name="Picture 2" descr="Confusion as a Defensive Strategy - STRONGBRANDSSTRONGBRANDS">
            <a:extLst>
              <a:ext uri="{FF2B5EF4-FFF2-40B4-BE49-F238E27FC236}">
                <a16:creationId xmlns:a16="http://schemas.microsoft.com/office/drawing/2014/main" id="{E0DDF843-F0FD-1617-F1BE-CBC36EF01A2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665" r="6587"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9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B4A4CA10-73FC-BAFD-CFDA-380AD4ABD159}"/>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100"/>
              <a:t>Why are research questions so important? </a:t>
            </a:r>
          </a:p>
        </p:txBody>
      </p:sp>
      <p:sp>
        <p:nvSpPr>
          <p:cNvPr id="5" name="Content Placeholder 4">
            <a:extLst>
              <a:ext uri="{FF2B5EF4-FFF2-40B4-BE49-F238E27FC236}">
                <a16:creationId xmlns:a16="http://schemas.microsoft.com/office/drawing/2014/main" id="{F7331836-2EE4-970B-E9B6-313BB96F75D1}"/>
              </a:ext>
            </a:extLst>
          </p:cNvPr>
          <p:cNvSpPr>
            <a:spLocks noGrp="1"/>
          </p:cNvSpPr>
          <p:nvPr>
            <p:ph sz="half" idx="1"/>
          </p:nvPr>
        </p:nvSpPr>
        <p:spPr>
          <a:xfrm>
            <a:off x="838200" y="1825625"/>
            <a:ext cx="5393361" cy="4351338"/>
          </a:xfrm>
        </p:spPr>
        <p:txBody>
          <a:bodyPr vert="horz" lIns="91440" tIns="45720" rIns="91440" bIns="45720" rtlCol="0">
            <a:normAutofit/>
          </a:bodyPr>
          <a:lstStyle/>
          <a:p>
            <a:r>
              <a:rPr lang="en-US" sz="2200"/>
              <a:t>Help you maintain a clear vision of what you want to know/ summarise the key issue you want to investigate</a:t>
            </a:r>
          </a:p>
          <a:p>
            <a:r>
              <a:rPr lang="en-US" sz="2200"/>
              <a:t>Enable you to make a specific and meaningful contribution to a pre-existing or new field of research</a:t>
            </a:r>
          </a:p>
          <a:p>
            <a:r>
              <a:rPr lang="en-US" sz="2200"/>
              <a:t>Help you to identify the methods and approach you will use in your dissertation </a:t>
            </a:r>
          </a:p>
          <a:p>
            <a:r>
              <a:rPr lang="en-US" sz="2200"/>
              <a:t>Help you analyse and interrogate the data and evidence you gather through your research </a:t>
            </a:r>
          </a:p>
          <a:p>
            <a:endParaRPr lang="en-US" sz="2200"/>
          </a:p>
        </p:txBody>
      </p:sp>
      <p:pic>
        <p:nvPicPr>
          <p:cNvPr id="7" name="Picture 2" descr="Focus On The ANCHOR, Not On The Storm | God TV">
            <a:extLst>
              <a:ext uri="{FF2B5EF4-FFF2-40B4-BE49-F238E27FC236}">
                <a16:creationId xmlns:a16="http://schemas.microsoft.com/office/drawing/2014/main" id="{A16F4B5A-327A-EEDF-D6F5-1B0559065B2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33249"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0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8ED3474-104E-835A-DCE8-ACDD7AA10FA6}"/>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a:t>What is a good research question? </a:t>
            </a:r>
            <a:br>
              <a:rPr lang="en-US"/>
            </a:br>
            <a:endParaRPr lang="en-US" dirty="0"/>
          </a:p>
        </p:txBody>
      </p:sp>
      <p:sp>
        <p:nvSpPr>
          <p:cNvPr id="4" name="Content Placeholder 3">
            <a:extLst>
              <a:ext uri="{FF2B5EF4-FFF2-40B4-BE49-F238E27FC236}">
                <a16:creationId xmlns:a16="http://schemas.microsoft.com/office/drawing/2014/main" id="{91C5CA94-FEC5-CA3C-5A16-FDBE8874167A}"/>
              </a:ext>
            </a:extLst>
          </p:cNvPr>
          <p:cNvSpPr>
            <a:spLocks noGrp="1"/>
          </p:cNvSpPr>
          <p:nvPr>
            <p:ph sz="half" idx="1"/>
          </p:nvPr>
        </p:nvSpPr>
        <p:spPr>
          <a:xfrm>
            <a:off x="838200" y="1351722"/>
            <a:ext cx="5393361" cy="4825241"/>
          </a:xfrm>
        </p:spPr>
        <p:txBody>
          <a:bodyPr vert="horz" lIns="91440" tIns="45720" rIns="91440" bIns="45720" rtlCol="0">
            <a:normAutofit fontScale="70000" lnSpcReduction="20000"/>
          </a:bodyPr>
          <a:lstStyle/>
          <a:p>
            <a:pPr marL="0" indent="0">
              <a:buNone/>
            </a:pPr>
            <a:r>
              <a:rPr lang="en-US" sz="3200" dirty="0"/>
              <a:t>A good research question (</a:t>
            </a:r>
            <a:r>
              <a:rPr lang="en-US" sz="3200" dirty="0" err="1"/>
              <a:t>Blaxter</a:t>
            </a:r>
            <a:r>
              <a:rPr lang="en-US" sz="3200" dirty="0"/>
              <a:t> et al., 2002; Laws, 2003 ):</a:t>
            </a:r>
            <a:br>
              <a:rPr lang="en-US" sz="3200" dirty="0"/>
            </a:br>
            <a:endParaRPr lang="en-US" sz="3200" dirty="0"/>
          </a:p>
          <a:p>
            <a:pPr lvl="1"/>
            <a:r>
              <a:rPr lang="en-US" sz="3200" dirty="0"/>
              <a:t>Derives from a (practical or intellectual) problem</a:t>
            </a:r>
          </a:p>
          <a:p>
            <a:pPr lvl="1"/>
            <a:r>
              <a:rPr lang="en-US" sz="3200" dirty="0"/>
              <a:t>Provides direction (in terms of topic,  theoretical approach and methodology)</a:t>
            </a:r>
          </a:p>
          <a:p>
            <a:pPr lvl="1"/>
            <a:r>
              <a:rPr lang="en-US" sz="3200" dirty="0"/>
              <a:t>Sets boundaries (e.g. sub-population).</a:t>
            </a:r>
          </a:p>
          <a:p>
            <a:pPr lvl="1"/>
            <a:r>
              <a:rPr lang="en-US" sz="3200" dirty="0"/>
              <a:t>Is expressed in specific , rather than vague and woolly terms</a:t>
            </a:r>
          </a:p>
          <a:p>
            <a:pPr lvl="1"/>
            <a:r>
              <a:rPr lang="en-US" sz="3200" dirty="0"/>
              <a:t>Can be addressed with evidence which you will (and can!) collect.</a:t>
            </a:r>
          </a:p>
          <a:p>
            <a:pPr marL="0" indent="0">
              <a:buNone/>
            </a:pPr>
            <a:r>
              <a:rPr lang="en-US" sz="3200" dirty="0"/>
              <a:t>Thus, research questions help to:</a:t>
            </a:r>
          </a:p>
          <a:p>
            <a:pPr lvl="1"/>
            <a:r>
              <a:rPr lang="en-US" sz="2800" dirty="0"/>
              <a:t>Focus your field of study (topic) (</a:t>
            </a:r>
            <a:r>
              <a:rPr lang="en-US" sz="2800" dirty="0" err="1"/>
              <a:t>Blaxter</a:t>
            </a:r>
            <a:r>
              <a:rPr lang="en-US" sz="2800" dirty="0"/>
              <a:t> et al., 2002; Laws, 2003)</a:t>
            </a:r>
          </a:p>
          <a:p>
            <a:pPr lvl="1"/>
            <a:r>
              <a:rPr lang="en-US" sz="2800" dirty="0"/>
              <a:t>Link your research topic to a research strategy (Laws, 2003)</a:t>
            </a:r>
          </a:p>
          <a:p>
            <a:endParaRPr lang="en-US" sz="1000" dirty="0"/>
          </a:p>
        </p:txBody>
      </p:sp>
      <p:pic>
        <p:nvPicPr>
          <p:cNvPr id="6" name="Picture 2" descr="9 Principles of Good Web Design - read our guidelines to consider">
            <a:extLst>
              <a:ext uri="{FF2B5EF4-FFF2-40B4-BE49-F238E27FC236}">
                <a16:creationId xmlns:a16="http://schemas.microsoft.com/office/drawing/2014/main" id="{826174FD-8655-4E8F-48F7-AB0BDFEAAFA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 b="-2"/>
          <a:stretch/>
        </p:blipFill>
        <p:spPr bwMode="auto">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577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TotalTime>
  <Words>932</Words>
  <Application>Microsoft Macintosh PowerPoint</Application>
  <PresentationFormat>Widescreen</PresentationFormat>
  <Paragraphs>92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Source Sans Pro</vt:lpstr>
      <vt:lpstr>Office Theme</vt:lpstr>
      <vt:lpstr>Dissertation Workshop 2</vt:lpstr>
      <vt:lpstr>Learning objectives</vt:lpstr>
      <vt:lpstr>What do you know already about research questions?</vt:lpstr>
      <vt:lpstr>You already know…</vt:lpstr>
      <vt:lpstr>You already know…</vt:lpstr>
      <vt:lpstr>What is a research aim? </vt:lpstr>
      <vt:lpstr>PowerPoint Presentation</vt:lpstr>
      <vt:lpstr>Why are research questions so important? </vt:lpstr>
      <vt:lpstr>What is a good research question?  </vt:lpstr>
      <vt:lpstr>Example aim: </vt:lpstr>
      <vt:lpstr> Example question: How do inequalities shape people’s engagement with community led flood and climate adaptation policies and interventions in Hull?  </vt:lpstr>
      <vt:lpstr>PowerPoint Presentation</vt:lpstr>
      <vt:lpstr>Which is the best and how would you research it?</vt:lpstr>
      <vt:lpstr>Exercise: paradigms, aims, questions and methods</vt:lpstr>
      <vt:lpstr>Where does a research question come from?</vt:lpstr>
      <vt:lpstr>PowerPoint Presentation</vt:lpstr>
      <vt:lpstr>PowerPoint Presentation</vt:lpstr>
      <vt:lpstr>Step 1: Developing your research question</vt:lpstr>
      <vt:lpstr>Was that difficult? If so, why?  </vt:lpstr>
      <vt:lpstr>Step 2: Developing your research question</vt:lpstr>
      <vt:lpstr>Step 3: Developing your research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Dissertation Workshop 2</dc:title>
  <dc:creator>Megan Clinch</dc:creator>
  <cp:lastModifiedBy>Megan Clinch</cp:lastModifiedBy>
  <cp:revision>2</cp:revision>
  <dcterms:created xsi:type="dcterms:W3CDTF">2023-11-05T12:33:00Z</dcterms:created>
  <dcterms:modified xsi:type="dcterms:W3CDTF">2023-11-10T14:27:24Z</dcterms:modified>
</cp:coreProperties>
</file>