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86" r:id="rId5"/>
    <p:sldId id="260" r:id="rId6"/>
    <p:sldId id="258" r:id="rId7"/>
    <p:sldId id="259" r:id="rId8"/>
    <p:sldId id="261" r:id="rId9"/>
    <p:sldId id="277" r:id="rId10"/>
    <p:sldId id="265" r:id="rId11"/>
    <p:sldId id="28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  <p:sldId id="263" r:id="rId22"/>
    <p:sldId id="264" r:id="rId23"/>
    <p:sldId id="266" r:id="rId24"/>
    <p:sldId id="267" r:id="rId25"/>
    <p:sldId id="268" r:id="rId26"/>
    <p:sldId id="278" r:id="rId27"/>
    <p:sldId id="279" r:id="rId28"/>
    <p:sldId id="283" r:id="rId29"/>
    <p:sldId id="284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D9AC3-9F73-5C42-A893-B9B0C0EAB538}" v="6" dt="2023-10-12T10:28:34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8" d="100"/>
          <a:sy n="88" d="100"/>
        </p:scale>
        <p:origin x="18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F6E-4797-1254-B34D-2BFE58DEF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26A08-A26E-C09D-35CE-9E951D03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1820A-7511-7545-5585-5922E039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BA3FA-79C3-A656-B7F0-18B7860C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92B4-901C-5734-CBF1-BC69CE5F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0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6F1D-C479-DD05-F5B6-10B51002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5FA20-6512-0F4E-300E-F0EEBDA8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0B73-A91E-75CD-1BA4-D562F913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D01C4-1BFE-EB2F-DEA2-80535B4A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8A52F-E53F-8FD3-69CD-A11737CB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5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499BF-DDAE-00CA-5977-13ADE8DAB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11BC6-FCF7-D67D-C6DD-1034CD05D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CD23F-AF23-152A-51BF-EE8F8BFF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18407-2E14-A04A-4D43-B2EDF12B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210C-151C-67C5-22CB-A7058DC3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2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05CA-9C0C-F2EE-77CA-033F228C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B990-E78F-234B-DC94-AB8378C3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2989-44A3-3899-1F88-B32C2BF3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09E3F-F29F-2B18-6AD9-87B6BB1A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86F8-DB5E-63F1-9982-9728A88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0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8D71-D878-C84F-54DF-1A8777FF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5E4FB-8FD7-9846-DC3F-AB9723372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2232-5B82-5EEE-873B-6887F423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9B49A-7C34-D263-8512-20D56693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5895-1FAD-FD63-CADF-110AE47A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1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4537-03F6-91D6-A0A8-0EB181A2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A659-062E-8AF0-3C2D-DD47B72B4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5CD8B-D794-719E-0F7B-5FB795946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00CD1-57D2-B79F-1668-D36708E7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A3288-7D53-C4A4-1EF0-5D987408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4280-4640-AC60-1C0C-F08704D3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0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7A14-9A4B-8710-4C8E-14F6967D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5CCEF-1E91-9F26-276E-B2075C27B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E6115-E44B-ECC8-6E8D-1B8CB438D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EF1AD-A126-4A04-E650-AC1339C4F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7DB86-6A4C-BB6C-806B-C034DE6E4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C2AFF-28EE-332D-C141-19A2583E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7A8E5-6E1D-7DD4-D0D3-719E04DF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494A-6A35-DB99-98AC-09032518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6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0C6-259D-20F9-E88B-14162908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94F11-6DB5-512D-D903-AC6AD289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D8D49-C1EA-36E0-0043-E6F61AA6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773B1-A67F-55DA-66F3-C8E4F931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8C54A-1CF8-66F5-EB0B-6B03314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D9F9C-8107-8A7A-B94F-B3D664EE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E4DAD-C244-CF08-4728-1028FD0E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4F6F-5654-DE58-C15D-AE14F020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E901-D603-DA6D-11B3-8E9A2765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2A8F4-F143-99C3-2DEF-C34AD965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0E90F-5873-3E9C-734A-3E943259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2B646-C162-ACDF-0EFF-F9A2B248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96889-48B4-9416-0F6C-F36F9E5D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DC28-B566-A6E0-346C-497575FF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05D94-4602-3DB8-8BFE-3EA353C4D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19C6-CBF8-22AF-1C86-A2F7F7E6B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79770-8044-749E-F1B4-866E6B9F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6750B-421A-A272-0F96-8E14B117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43777-1DCF-3088-EF32-1CE26B1A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A855B-FCD8-ACE2-31CC-660318B0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5892A-48C5-8092-5507-365A79DBB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66ECE-AEFD-8717-FD29-0A76A509E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099C3-5E84-9D4E-855F-11FEBEBDDFA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71DB-7120-9EAB-4963-2F3049967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468A-6738-16F5-24B2-46377AA2F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0AEF-15E5-8D46-BACB-7F105BD7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A0C9A-9DAB-3078-6DA1-CAD620176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29" y="1939159"/>
            <a:ext cx="7183798" cy="275108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Global Health Dissertation Workshop 1 </a:t>
            </a:r>
            <a:br>
              <a:rPr lang="en-GB" sz="4000" b="1" dirty="0"/>
            </a:br>
            <a:r>
              <a:rPr lang="en-GB" sz="4000" b="1" dirty="0"/>
              <a:t>(iBSc/iMSc/MSc)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A8CEA-CEEE-E75C-349B-9BEEA91E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0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EE6A0-ECE8-D1D6-BFEF-CB19B199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What is a dissertation?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506A-2CC0-33A8-95A7-4AB0B89C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Dissertation structure and marking criteria </a:t>
            </a:r>
          </a:p>
          <a:p>
            <a:pPr marL="0" indent="0">
              <a:buNone/>
            </a:pPr>
            <a:r>
              <a:rPr lang="en-GB" sz="1800" dirty="0"/>
              <a:t>Go on to QM Plus and find the ‘dissertation assessment guide and criteria’</a:t>
            </a:r>
          </a:p>
          <a:p>
            <a:pPr marL="0" indent="0">
              <a:buNone/>
            </a:pPr>
            <a:r>
              <a:rPr lang="en-GB" sz="1800" dirty="0"/>
              <a:t>Take 5 mins to read through the dissertation assessment guide and criteria on your own. </a:t>
            </a:r>
          </a:p>
          <a:p>
            <a:pPr marL="0" indent="0">
              <a:buNone/>
            </a:pPr>
            <a:r>
              <a:rPr lang="en-GB" sz="1800" dirty="0"/>
              <a:t>Then get into pairs (with a fellow PG or UG colleague) and take 15 mins to work through the following questions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Abstract</a:t>
            </a:r>
            <a:r>
              <a:rPr lang="en-GB" sz="1800" dirty="0"/>
              <a:t>: at what stage in the dissertation are you able to write your abstract?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Background to Issue, Rationale and Objectives: 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where does a research aim come from?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ea typeface="Calibri" panose="020F0502020204030204" pitchFamily="34" charset="0"/>
                <a:cs typeface="Arial" panose="020B0604020202020204" pitchFamily="34" charset="0"/>
              </a:rPr>
              <a:t>Methodology and methods: </a:t>
            </a:r>
            <a:r>
              <a:rPr lang="en-GB" sz="1800" dirty="0">
                <a:ea typeface="Calibri" panose="020F0502020204030204" pitchFamily="34" charset="0"/>
                <a:cs typeface="Arial" panose="020B0604020202020204" pitchFamily="34" charset="0"/>
              </a:rPr>
              <a:t>what is the difference between your methodology and method?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Findings and results: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things should help to structure your presentation of findings?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Analysis, Discussion, Conclusion and Recommendations: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does your analysis, discussion, conclusion and recommendations chapter differ from your findings and results? 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1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arning Sign Template | PosterMyWall">
            <a:extLst>
              <a:ext uri="{FF2B5EF4-FFF2-40B4-BE49-F238E27FC236}">
                <a16:creationId xmlns:a16="http://schemas.microsoft.com/office/drawing/2014/main" id="{DA5AD9E5-B9BB-BC5E-4DEA-4C158D93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84200"/>
            <a:ext cx="88011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6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07467-C9E3-4D29-83F1-B4610C0C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Abstract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4272-C0E7-51F7-E725-7684FDF1D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The abstract is a concise summary of your dissertation, usually about 300-500 words long. You should write it at the very end, when you have completed the rest of the dissertation. In the abstract, make sure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State the main topic, aims and objectives of your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Describe the methods you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Summarise the main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State your conclusions</a:t>
            </a:r>
          </a:p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5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1FE4F-D263-122A-78F2-57D768F5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Background to Issue, Rationale and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802F-03D3-805E-651F-FC1177E2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Gill Sans MT" panose="020B0502020104020203" pitchFamily="34" charset="0"/>
              </a:rPr>
              <a:t>Establish you research topic and present the issue to be researched 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Gill Sans MT" panose="020B0502020104020203" pitchFamily="34" charset="0"/>
              </a:rPr>
              <a:t>What is the background and context of the research?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Gill Sans MT" panose="020B0502020104020203" pitchFamily="34" charset="0"/>
              </a:rPr>
              <a:t>Why is this </a:t>
            </a:r>
            <a:r>
              <a:rPr lang="en-GB" sz="2400" dirty="0">
                <a:ea typeface="Gill Sans MT" panose="020B0502020104020203" pitchFamily="34" charset="0"/>
              </a:rPr>
              <a:t>topic</a:t>
            </a:r>
            <a:r>
              <a:rPr lang="en-GB" sz="2400" dirty="0">
                <a:effectLst/>
                <a:ea typeface="Gill Sans MT" panose="020B0502020104020203" pitchFamily="34" charset="0"/>
              </a:rPr>
              <a:t> or issue important and for whom?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Gill Sans MT" panose="020B0502020104020203" pitchFamily="34" charset="0"/>
              </a:rPr>
              <a:t>Discuss the state of existing research on the topic</a:t>
            </a:r>
            <a:r>
              <a:rPr lang="en-GB" sz="2200" dirty="0">
                <a:ea typeface="Gill Sans MT" panose="020B0502020104020203" pitchFamily="34" charset="0"/>
              </a:rPr>
              <a:t> and the </a:t>
            </a:r>
            <a:r>
              <a:rPr lang="en-GB" sz="2200" dirty="0">
                <a:effectLst/>
                <a:ea typeface="Gill Sans MT" panose="020B0502020104020203" pitchFamily="34" charset="0"/>
              </a:rPr>
              <a:t>relevance of your work to a broader problem and/or debates:</a:t>
            </a:r>
            <a:endParaRPr lang="en-GB" sz="2200" dirty="0">
              <a:ea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Gill Sans MT" panose="020B0502020104020203" pitchFamily="34" charset="0"/>
              </a:rPr>
              <a:t>How does your research fit into the bigger picture?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ea typeface="Calibri" panose="020F0502020204030204" pitchFamily="34" charset="0"/>
              </a:rPr>
              <a:t>What are the key debates?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Calibri" panose="020F0502020204030204" pitchFamily="34" charset="0"/>
              </a:rPr>
              <a:t>What theories and concepts are used to explain and un-pack the topic?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Gill Sans MT" panose="020B0502020104020203" pitchFamily="34" charset="0"/>
              </a:rPr>
              <a:t>Based on the above craft a research aim, research question and research objectives.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Gill Sans MT" panose="020B0502020104020203" pitchFamily="34" charset="0"/>
              </a:rPr>
              <a:t>Briefly indicate how you will answer your question</a:t>
            </a:r>
            <a:r>
              <a:rPr lang="en-GB" sz="2200" dirty="0">
                <a:ea typeface="Gill Sans MT" panose="020B0502020104020203" pitchFamily="34" charset="0"/>
              </a:rPr>
              <a:t>(methodology, methods and theoretical frameworks)</a:t>
            </a:r>
            <a:endParaRPr lang="en-GB" sz="2200" dirty="0">
              <a:effectLst/>
              <a:ea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3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5B2D8-58CF-C7CD-5EB9-5BB009CA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Methodology or methods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874A15-C5DF-8CC7-8D98-B19E0034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GB" sz="2400" dirty="0">
                <a:effectLst/>
                <a:ea typeface="Gill Sans MT" panose="020B0502020104020203" pitchFamily="34" charset="0"/>
              </a:rPr>
              <a:t>1. WHY?</a:t>
            </a:r>
          </a:p>
          <a:p>
            <a:pPr fontAlgn="base"/>
            <a:r>
              <a:rPr lang="en-GB" sz="2400" dirty="0">
                <a:effectLst/>
                <a:ea typeface="Gill Sans MT" panose="020B0502020104020203" pitchFamily="34" charset="0"/>
              </a:rPr>
              <a:t>Describe the methodology/theory of research that underpins the research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ea typeface="Gill Sans MT" panose="020B0502020104020203" pitchFamily="34" charset="0"/>
              </a:rPr>
              <a:t>REALLY IMPORTANT! Why is this approach the best to answer your research question?</a:t>
            </a:r>
          </a:p>
          <a:p>
            <a:pPr marL="0" indent="0" fontAlgn="base">
              <a:buNone/>
            </a:pPr>
            <a:r>
              <a:rPr lang="en-GB" sz="2400" dirty="0">
                <a:ea typeface="Gill Sans MT" panose="020B0502020104020203" pitchFamily="34" charset="0"/>
              </a:rPr>
              <a:t>2. HOW</a:t>
            </a:r>
          </a:p>
          <a:p>
            <a:pPr fontAlgn="base"/>
            <a:r>
              <a:rPr lang="en-GB" sz="2400" dirty="0">
                <a:ea typeface="Gill Sans MT" panose="020B0502020104020203" pitchFamily="34" charset="0"/>
              </a:rPr>
              <a:t>Method(s) of data collection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ea typeface="Gill Sans MT" panose="020B0502020104020203" pitchFamily="34" charset="0"/>
              </a:rPr>
              <a:t>Details of where, when or with whom the research took place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Method of analysis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6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07E3-BB6C-AE14-1574-55F8367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Findings and results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D0D3-42CE-E65C-3149-2658C0A3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Gill Sans MT" panose="020B0502020104020203" pitchFamily="34" charset="0"/>
              </a:rPr>
              <a:t>Once you have collected your data you need to present it and show: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Gill Sans MT" panose="020B0502020104020203" pitchFamily="34" charset="0"/>
              </a:rPr>
              <a:t>The characteristics of your findings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Gill Sans MT" panose="020B0502020104020203" pitchFamily="34" charset="0"/>
              </a:rPr>
              <a:t>Key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Gill Sans MT" panose="020B0502020104020203" pitchFamily="34" charset="0"/>
              </a:rPr>
              <a:t>M</a:t>
            </a:r>
            <a:r>
              <a:rPr lang="en-GB" sz="2400" dirty="0">
                <a:effectLst/>
                <a:ea typeface="Gill Sans MT" panose="020B0502020104020203" pitchFamily="34" charset="0"/>
              </a:rPr>
              <a:t>ust be organised in a logical manner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Gill Sans MT" panose="020B0502020104020203" pitchFamily="34" charset="0"/>
              </a:rPr>
              <a:t>headings and sub-heading </a:t>
            </a:r>
            <a:endParaRPr lang="en-GB" sz="2000" dirty="0">
              <a:effectLst/>
              <a:ea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</a:rPr>
              <a:t>Descriptive, rather than analytical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</a:rPr>
              <a:t>Provides ’stuff’ that you can then work on further in the next chapter…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05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E362F-2518-7105-C3DD-8A1197EB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Analysis, Discussion…</a:t>
            </a:r>
            <a:endParaRPr lang="en-GB" sz="28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14B5-18BA-7230-3B09-FE89B847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Gill Sans MT" panose="020B0502020104020203" pitchFamily="34" charset="0"/>
              </a:rPr>
              <a:t>Remind the reader of the aims, research question and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ill Sans MT" panose="020B0502020104020203" pitchFamily="34" charset="0"/>
              </a:rPr>
              <a:t>Answer your research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Gill Sans MT" panose="020B0502020104020203" pitchFamily="34" charset="0"/>
              </a:rPr>
              <a:t>Discuss/explain if the research findings fit with can be explained by the theoretical </a:t>
            </a:r>
            <a:r>
              <a:rPr lang="en-GB" sz="2800" dirty="0">
                <a:effectLst/>
                <a:ea typeface="Gill Sans MT" panose="020B0502020104020203" pitchFamily="34" charset="0"/>
              </a:rPr>
              <a:t>frameworks built in the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Gill Sans MT" panose="020B0502020104020203" pitchFamily="34" charset="0"/>
              </a:rPr>
              <a:t>Discuss/explain if there are further theories and frameworks that help to explain the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Gill Sans MT" panose="020B0502020104020203" pitchFamily="34" charset="0"/>
              </a:rPr>
              <a:t>If any of the results were unexpected, offer explanations for why this might be.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Gill Sans MT" panose="020B0502020104020203" pitchFamily="34" charset="0"/>
              </a:rPr>
              <a:t>Are there alternative interpretations of your data? </a:t>
            </a:r>
            <a:endParaRPr lang="en-GB" sz="2800" dirty="0">
              <a:ea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ill Sans MT" panose="020B0502020104020203" pitchFamily="34" charset="0"/>
              </a:rPr>
              <a:t>D</a:t>
            </a:r>
            <a:r>
              <a:rPr lang="en-GB" sz="2800" dirty="0">
                <a:effectLst/>
                <a:ea typeface="Gill Sans MT" panose="020B0502020104020203" pitchFamily="34" charset="0"/>
              </a:rPr>
              <a:t>iscuss any limitations that might have influenced the results.</a:t>
            </a:r>
            <a:endParaRPr lang="en-GB" sz="2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330AB-AEDD-A292-4AC8-E1CAB1D8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…Conclusion and Recommendations or SO WHAT? </a:t>
            </a:r>
            <a:endParaRPr lang="en-GB" sz="3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2A92-C827-1E86-A8AD-C4817F01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Gill Sans MT" panose="020B0502020104020203" pitchFamily="34" charset="0"/>
              </a:rPr>
              <a:t>What are the implications of your findings for relevant audiences (policy makers, other scholars, the public etc.)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>
                <a:ea typeface="Gill Sans MT" panose="020B0502020104020203" pitchFamily="34" charset="0"/>
              </a:rPr>
              <a:t>H</a:t>
            </a:r>
            <a:r>
              <a:rPr lang="en-GB" sz="2800" dirty="0">
                <a:effectLst/>
                <a:ea typeface="Gill Sans MT" panose="020B0502020104020203" pitchFamily="34" charset="0"/>
              </a:rPr>
              <a:t>ow has your findings contributed to knowledge in the field of global health?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/>
              <a:t>Identify any limitations of the research? 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9A89B-7F29-0377-DF8C-4DACA53A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Any questions?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SOCIAL MEDIA SHOUT OUT – RENEGADE PROMOTIONS ENTERTAINMENT &amp; DISTRIBUTION">
            <a:extLst>
              <a:ext uri="{FF2B5EF4-FFF2-40B4-BE49-F238E27FC236}">
                <a16:creationId xmlns:a16="http://schemas.microsoft.com/office/drawing/2014/main" id="{EBDEF64F-3DA1-D8B5-DE66-985EAAEF4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97" y="1525588"/>
            <a:ext cx="4793844" cy="39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3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926AF-1543-75D0-F438-40B8B1BE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2" name="Picture 2" descr="Why taking brain breaks is important for creativity - Elite Business  Magazine">
            <a:extLst>
              <a:ext uri="{FF2B5EF4-FFF2-40B4-BE49-F238E27FC236}">
                <a16:creationId xmlns:a16="http://schemas.microsoft.com/office/drawing/2014/main" id="{3F0023E9-6B9D-055D-0E12-5A861731D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5303"/>
            <a:ext cx="5257800" cy="414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1DB7E-410B-25BE-0248-519CC227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Introduction and learning objectives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48E3-BF7D-D5D9-3E84-0BA1A6F6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Source Sans Pro" panose="020B0503030403020204" pitchFamily="34" charset="0"/>
              </a:rPr>
              <a:t>By the end of the workshop, you will be able to:</a:t>
            </a:r>
            <a:br>
              <a:rPr lang="en-GB" b="0" i="0" dirty="0">
                <a:effectLst/>
                <a:latin typeface="Source Sans Pro" panose="020B0503030403020204" pitchFamily="34" charset="0"/>
              </a:rPr>
            </a:br>
            <a:endParaRPr lang="en-GB" b="0" i="0" dirty="0"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ource Sans Pro" panose="020B0503030403020204" pitchFamily="34" charset="0"/>
              </a:rPr>
              <a:t>Describe the dissertation process and the learning activities it involves.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ource Sans Pro" panose="020B0503030403020204" pitchFamily="34" charset="0"/>
              </a:rPr>
              <a:t>Recall how to find information and support about the dissertation.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ource Sans Pro" panose="020B0503030403020204" pitchFamily="34" charset="0"/>
              </a:rPr>
              <a:t>Explain how you will start to develop a dissertation topic.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ource Sans Pro" panose="020B0503030403020204" pitchFamily="34" charset="0"/>
              </a:rPr>
              <a:t>Create a plan for your term 1 dissertation activities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52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22E87-159B-80B1-136B-D251CB23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dissertation process: iBSc students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68E82D-23AA-300A-9B83-767112F11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935" y="558713"/>
            <a:ext cx="8025017" cy="44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3E8A9-5A32-5717-ADFB-2ACC2037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dissertation process iMSc, MSc and MRes students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F93F15-5204-991C-622F-2927548F2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6588" y="1435033"/>
            <a:ext cx="6907212" cy="38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CD299-CFA2-968A-2249-5D6F852E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 dirty="0"/>
              <a:t>Get into a group of 4(</a:t>
            </a:r>
            <a:r>
              <a:rPr lang="en-GB" dirty="0" err="1"/>
              <a:t>ish</a:t>
            </a:r>
            <a:r>
              <a:rPr lang="en-GB" dirty="0"/>
              <a:t>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931 Any Questions Stock Photos - Free &amp; Royalty-Free Stock Photos from  Dreamstime">
            <a:extLst>
              <a:ext uri="{FF2B5EF4-FFF2-40B4-BE49-F238E27FC236}">
                <a16:creationId xmlns:a16="http://schemas.microsoft.com/office/drawing/2014/main" id="{788698C2-3D00-586F-21B1-99F49A085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9" y="2305844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8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AD491-84FF-59B4-4873-DC87B29A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should you be doing and when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8ED172-6909-743E-793E-94990562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8658"/>
              </p:ext>
            </p:extLst>
          </p:nvPr>
        </p:nvGraphicFramePr>
        <p:xfrm>
          <a:off x="1752301" y="1881492"/>
          <a:ext cx="8128000" cy="4028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53204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7796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iBSc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iMSc/MSc/MRes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6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Term 1: </a:t>
                      </a:r>
                      <a:r>
                        <a:rPr lang="en-GB" b="0" dirty="0"/>
                        <a:t>D</a:t>
                      </a:r>
                      <a:r>
                        <a:rPr lang="en-GB" dirty="0"/>
                        <a:t>evelop an understanding of your topic, design research aims/questions, and a provisional research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Term 1: </a:t>
                      </a:r>
                      <a:r>
                        <a:rPr lang="en-GB" dirty="0"/>
                        <a:t>developing a topis, research aims/questions and a provisional research plan (ARM 2 assessment)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6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Term 2: </a:t>
                      </a:r>
                      <a:r>
                        <a:rPr lang="en-GB" b="0" dirty="0"/>
                        <a:t>Finalise your research plan with you supervisor, gather relevant research skills, conduct the research and writing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Term 2:</a:t>
                      </a:r>
                      <a:r>
                        <a:rPr lang="en-GB" b="0" dirty="0"/>
                        <a:t>Finalise your research plan with you supervisor, gather relevant research skills, begin to conduct the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9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Term 3: </a:t>
                      </a:r>
                      <a:r>
                        <a:rPr lang="en-GB" dirty="0"/>
                        <a:t>Writing up, getting feedback on a whole draft and submitting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Term 3: </a:t>
                      </a:r>
                      <a:r>
                        <a:rPr lang="en-GB" b="0" dirty="0"/>
                        <a:t>Continue to conduct the research and writing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9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Summer: </a:t>
                      </a:r>
                      <a:r>
                        <a:rPr lang="en-GB" dirty="0"/>
                        <a:t>Writing up, getting feedback on a whole draft and submitting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8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4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AFCB5-D0C8-8D2A-5FF2-3CEBF14B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Support for your dissertation in term 1 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C5EB9F5-CD6F-E959-C162-A8EE1A1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3 x Term 1 workshops</a:t>
            </a:r>
          </a:p>
          <a:p>
            <a:r>
              <a:rPr lang="en-GB" dirty="0"/>
              <a:t>The dissertation pages on QM Plus</a:t>
            </a:r>
          </a:p>
          <a:p>
            <a:r>
              <a:rPr lang="en-GB" dirty="0"/>
              <a:t>The library and study skills support</a:t>
            </a:r>
          </a:p>
          <a:p>
            <a:r>
              <a:rPr lang="en-GB" dirty="0"/>
              <a:t>Academic staff – ARM 1, your adviser or staff who have knowledge of your research topic</a:t>
            </a:r>
          </a:p>
          <a:p>
            <a:r>
              <a:rPr lang="en-GB" dirty="0"/>
              <a:t>Your supervisor (will be allocated at the start of term 1)</a:t>
            </a:r>
          </a:p>
          <a:p>
            <a:r>
              <a:rPr lang="en-GB" dirty="0"/>
              <a:t>Your peers </a:t>
            </a:r>
          </a:p>
        </p:txBody>
      </p:sp>
    </p:spTree>
    <p:extLst>
      <p:ext uri="{BB962C8B-B14F-4D97-AF65-F5344CB8AC3E}">
        <p14:creationId xmlns:p14="http://schemas.microsoft.com/office/powerpoint/2010/main" val="4078473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60240-B4C6-798D-AF7E-E884DCC0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Forming a dissertation topic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146" name="Picture 2" descr="Where to start? - Message in a drawing">
            <a:extLst>
              <a:ext uri="{FF2B5EF4-FFF2-40B4-BE49-F238E27FC236}">
                <a16:creationId xmlns:a16="http://schemas.microsoft.com/office/drawing/2014/main" id="{77E2A144-BE24-7F37-5BF5-DFF77B4DD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4848"/>
            <a:ext cx="5257800" cy="31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5BBEC-DBA7-0804-8C8A-7C347CFA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 dirty="0"/>
              <a:t>Preparation for the next workshop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6168-31FE-E7AA-5008-57F0B9AB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 dirty="0"/>
              <a:t>Workshop 2: develop a research question</a:t>
            </a:r>
          </a:p>
          <a:p>
            <a:r>
              <a:rPr lang="en-GB" dirty="0"/>
              <a:t>In preparation for this you need to get to know your topic: key debates, key publications and researchers, theoretical frameworks, commonly used methods etc. </a:t>
            </a:r>
          </a:p>
          <a:p>
            <a:r>
              <a:rPr lang="en-GB" dirty="0"/>
              <a:t>What does the preparation entail?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4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3E9AD-5C29-6353-9E39-74C9287C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Plan your preparation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BC3F1-9057-A997-186F-BE51CF4FA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Take 10 mins to develop a plan of work between now (week 4) and the next workshop (week 7)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are you going to get to know your topic OR choose a topic?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tools/activities are available to help you do this?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When will you do this? </a:t>
            </a:r>
          </a:p>
          <a:p>
            <a:pPr marL="0" indent="0">
              <a:buNone/>
            </a:pPr>
            <a:r>
              <a:rPr lang="en-GB" dirty="0"/>
              <a:t>Materials that will help you develop your plan:</a:t>
            </a:r>
          </a:p>
          <a:p>
            <a:r>
              <a:rPr lang="en-GB" dirty="0"/>
              <a:t>ARM 1 assessment (for iBSc students too)</a:t>
            </a:r>
          </a:p>
          <a:p>
            <a:r>
              <a:rPr lang="en-GB" dirty="0"/>
              <a:t>Your timetable</a:t>
            </a:r>
          </a:p>
          <a:p>
            <a:r>
              <a:rPr lang="en-GB" dirty="0"/>
              <a:t>The study skills area on the QM library website</a:t>
            </a:r>
          </a:p>
          <a:p>
            <a:r>
              <a:rPr lang="en-GB" dirty="0"/>
              <a:t>The </a:t>
            </a: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Background to Issue, Rationale and Objectives section of the dissertation criteria document (see QM Plus)</a:t>
            </a:r>
          </a:p>
          <a:p>
            <a:r>
              <a:rPr lang="en-GB" dirty="0">
                <a:cs typeface="Arial" panose="020B0604020202020204" pitchFamily="34" charset="0"/>
              </a:rPr>
              <a:t>These slides.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3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BFB0F-0588-AB5E-22F5-90544B1B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 your plan….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51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BBAF-158B-63D0-1DA5-5CAB7252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b="1" dirty="0"/>
              <a:t>Up and coming dissertation activities 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60ADB273-9D29-ADCD-EF4F-C680E02A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Keep on engaging with ARM 1! </a:t>
            </a:r>
          </a:p>
          <a:p>
            <a:r>
              <a:rPr lang="en-US" sz="3600" dirty="0"/>
              <a:t>Week 5: Dissertation supervisor list and topic areas released – talk to them</a:t>
            </a:r>
          </a:p>
          <a:p>
            <a:r>
              <a:rPr lang="en-US" sz="3600" dirty="0"/>
              <a:t>Week 7: Workshop 2</a:t>
            </a:r>
          </a:p>
        </p:txBody>
      </p:sp>
      <p:pic>
        <p:nvPicPr>
          <p:cNvPr id="9218" name="Picture 2" descr="What Is the Rarest Eye Color? | Warby Parker">
            <a:extLst>
              <a:ext uri="{FF2B5EF4-FFF2-40B4-BE49-F238E27FC236}">
                <a16:creationId xmlns:a16="http://schemas.microsoft.com/office/drawing/2014/main" id="{640ABE37-9D66-D0BA-B2E2-D68004A3E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9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5" name="Rectangle 8214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4" name="Arc 8213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3D039-E853-FC21-D34F-238559BA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64" y="1370171"/>
            <a:ext cx="492052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pleasure and pain of a dissertation! </a:t>
            </a:r>
          </a:p>
        </p:txBody>
      </p:sp>
      <p:pic>
        <p:nvPicPr>
          <p:cNvPr id="8196" name="Picture 4" descr="Poltergeist [DVD] [1982]: Amazon.co.uk: Craig T Nelson, Jo Beth Williams,  Beatrice Straight, Heather O'Rourke, Tobe Hooper, Craig T Nelson, Jo Beth  Williams: Electronics &amp; Photo">
            <a:extLst>
              <a:ext uri="{FF2B5EF4-FFF2-40B4-BE49-F238E27FC236}">
                <a16:creationId xmlns:a16="http://schemas.microsoft.com/office/drawing/2014/main" id="{97123300-1FD5-7AE9-1B38-72CC3CA2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-3" b="24206"/>
          <a:stretch/>
        </p:blipFill>
        <p:spPr bwMode="auto"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Oval 82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120 Best PIRATE TREASURE CHEST ideas | pirate treasure chest, trunks and  chests, antique trunk">
            <a:extLst>
              <a:ext uri="{FF2B5EF4-FFF2-40B4-BE49-F238E27FC236}">
                <a16:creationId xmlns:a16="http://schemas.microsoft.com/office/drawing/2014/main" id="{06B1596C-52EC-B3AF-5577-A7B4631FE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r="3110" b="-1"/>
          <a:stretch/>
        </p:blipFill>
        <p:spPr bwMode="auto"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8" name="Rectangle 8217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9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13E82-7E03-4622-6AAA-53BDCB04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Any questions?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B39B-381D-9464-7DA9-4584FAE0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S-Formation of meanders and ox-bow lakes | Geography is easy">
            <a:extLst>
              <a:ext uri="{FF2B5EF4-FFF2-40B4-BE49-F238E27FC236}">
                <a16:creationId xmlns:a16="http://schemas.microsoft.com/office/drawing/2014/main" id="{D0B9C19D-2ED6-10A3-C48B-DE85A2A75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7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6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FCAB4-6655-4AF9-F632-077E83C9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Shout out!</a:t>
            </a: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OCIAL MEDIA SHOUT OUT – RENEGADE PROMOTIONS ENTERTAINMENT &amp; DISTRIBUTION">
            <a:extLst>
              <a:ext uri="{FF2B5EF4-FFF2-40B4-BE49-F238E27FC236}">
                <a16:creationId xmlns:a16="http://schemas.microsoft.com/office/drawing/2014/main" id="{C251650C-82B6-6B86-EBDC-19104FC64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7345"/>
            <a:ext cx="5257800" cy="43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7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5105B-4402-152B-5183-FE32CB8F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Who has/has not done a dissertation before?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3B97-CC50-CEE0-CEA8-9B0C827D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you have…</a:t>
            </a:r>
          </a:p>
          <a:p>
            <a:r>
              <a:rPr lang="en-GB" dirty="0"/>
              <a:t>What was it about?</a:t>
            </a:r>
          </a:p>
          <a:p>
            <a:r>
              <a:rPr lang="en-GB" dirty="0"/>
              <a:t>Did you enjoy/dislike the experience?</a:t>
            </a:r>
          </a:p>
          <a:p>
            <a:r>
              <a:rPr lang="en-GB" dirty="0"/>
              <a:t>Why did you enjoy dislike the experience? </a:t>
            </a:r>
          </a:p>
          <a:p>
            <a:r>
              <a:rPr lang="en-GB" dirty="0"/>
              <a:t>Is there anything you would do differently this time around? </a:t>
            </a:r>
          </a:p>
        </p:txBody>
      </p:sp>
    </p:spTree>
    <p:extLst>
      <p:ext uri="{BB962C8B-B14F-4D97-AF65-F5344CB8AC3E}">
        <p14:creationId xmlns:p14="http://schemas.microsoft.com/office/powerpoint/2010/main" val="377213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6FE82-80ED-57DE-CF4E-E1F005D9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What is a dissertation?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D62C-C486-A547-77A3-9D0C67B4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GB" dirty="0"/>
              <a:t>How does it differ to the assessments for you other modules?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kinds of skills/knowledge do you need to produce a successful dissertation?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5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6FE82-80ED-57DE-CF4E-E1F005D9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What is a dissertation? 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D62C-C486-A547-77A3-9D0C67B4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An extended piece of academic or scholarly work that demonstrates: </a:t>
            </a:r>
          </a:p>
          <a:p>
            <a:r>
              <a:rPr lang="en-US" dirty="0"/>
              <a:t>A detailed understanding of a subject.</a:t>
            </a:r>
          </a:p>
          <a:p>
            <a:r>
              <a:rPr lang="en-US" dirty="0"/>
              <a:t>Exploration of a research question that arises from a detailed understanding of existing scholarly literature (or lack thereof).</a:t>
            </a:r>
          </a:p>
          <a:p>
            <a:r>
              <a:rPr lang="en-US" dirty="0"/>
              <a:t>Educated choice of and the application of research methods.</a:t>
            </a:r>
          </a:p>
          <a:p>
            <a:r>
              <a:rPr lang="en-US" dirty="0"/>
              <a:t>Demonstration of critical thinking. </a:t>
            </a:r>
          </a:p>
          <a:p>
            <a:r>
              <a:rPr lang="en-US" dirty="0"/>
              <a:t>A contribution to a field of research.</a:t>
            </a:r>
          </a:p>
          <a:p>
            <a:r>
              <a:rPr lang="en-US" dirty="0"/>
              <a:t>Ability to conduct an independent research project.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09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8" name="Rectangle 7207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7" name="Arc 7206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AC3E9-ED8B-6A9F-C3CF-12EAA0A9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64" y="1370171"/>
            <a:ext cx="492052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dissertation? </a:t>
            </a:r>
          </a:p>
        </p:txBody>
      </p:sp>
      <p:pic>
        <p:nvPicPr>
          <p:cNvPr id="7170" name="Picture 2" descr="Carousel zoom image position 1 of 4">
            <a:extLst>
              <a:ext uri="{FF2B5EF4-FFF2-40B4-BE49-F238E27FC236}">
                <a16:creationId xmlns:a16="http://schemas.microsoft.com/office/drawing/2014/main" id="{F41A27D1-80AB-314A-B87A-F5A208438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9" name="Oval 720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Why Are Brick Houses So Strong? | Wonderopolis">
            <a:extLst>
              <a:ext uri="{FF2B5EF4-FFF2-40B4-BE49-F238E27FC236}">
                <a16:creationId xmlns:a16="http://schemas.microsoft.com/office/drawing/2014/main" id="{AE897FF1-61AA-949A-822C-F083F80CB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29590" b="-2"/>
          <a:stretch/>
        </p:blipFill>
        <p:spPr bwMode="auto"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1" name="Rectangle 7210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9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8547</TotalTime>
  <Words>1251</Words>
  <Application>Microsoft Macintosh PowerPoint</Application>
  <PresentationFormat>Widescreen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Source Sans Pro</vt:lpstr>
      <vt:lpstr>Office Theme</vt:lpstr>
      <vt:lpstr>Global Health Dissertation Workshop 1  (iBSc/iMSc/MSc)</vt:lpstr>
      <vt:lpstr>Introduction and learning objectives</vt:lpstr>
      <vt:lpstr>The pleasure and pain of a dissertation! </vt:lpstr>
      <vt:lpstr>PowerPoint Presentation</vt:lpstr>
      <vt:lpstr>Shout out!</vt:lpstr>
      <vt:lpstr>Who has/has not done a dissertation before? </vt:lpstr>
      <vt:lpstr>What is a dissertation? </vt:lpstr>
      <vt:lpstr>What is a dissertation? </vt:lpstr>
      <vt:lpstr>What is a dissertation? </vt:lpstr>
      <vt:lpstr>What is a dissertation? </vt:lpstr>
      <vt:lpstr>PowerPoint Presentation</vt:lpstr>
      <vt:lpstr>Abstract</vt:lpstr>
      <vt:lpstr>Background to Issue, Rationale and Objectives</vt:lpstr>
      <vt:lpstr>Methodology or methods</vt:lpstr>
      <vt:lpstr>Findings and results</vt:lpstr>
      <vt:lpstr>Analysis, Discussion…</vt:lpstr>
      <vt:lpstr>…Conclusion and Recommendations or SO WHAT? </vt:lpstr>
      <vt:lpstr>Any questions? </vt:lpstr>
      <vt:lpstr>PowerPoint Presentation</vt:lpstr>
      <vt:lpstr>The dissertation process: iBSc students</vt:lpstr>
      <vt:lpstr>The dissertation process iMSc, MSc and MRes students</vt:lpstr>
      <vt:lpstr>Get into a group of 4(ish)</vt:lpstr>
      <vt:lpstr>What should you be doing and when</vt:lpstr>
      <vt:lpstr>Support for your dissertation in term 1 </vt:lpstr>
      <vt:lpstr>Forming a dissertation topic</vt:lpstr>
      <vt:lpstr>Preparation for the next workshop</vt:lpstr>
      <vt:lpstr>Plan your preparation </vt:lpstr>
      <vt:lpstr>Share your plan….</vt:lpstr>
      <vt:lpstr>Up and coming dissertation activities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Clinch</dc:creator>
  <cp:lastModifiedBy>Megan Clinch</cp:lastModifiedBy>
  <cp:revision>2</cp:revision>
  <dcterms:created xsi:type="dcterms:W3CDTF">2023-10-12T09:19:45Z</dcterms:created>
  <dcterms:modified xsi:type="dcterms:W3CDTF">2023-10-18T07:48:03Z</dcterms:modified>
</cp:coreProperties>
</file>