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66" r:id="rId5"/>
    <p:sldMasterId id="2147483843" r:id="rId6"/>
  </p:sldMasterIdLst>
  <p:notesMasterIdLst>
    <p:notesMasterId r:id="rId41"/>
  </p:notesMasterIdLst>
  <p:handoutMasterIdLst>
    <p:handoutMasterId r:id="rId42"/>
  </p:handoutMasterIdLst>
  <p:sldIdLst>
    <p:sldId id="256" r:id="rId7"/>
    <p:sldId id="299" r:id="rId8"/>
    <p:sldId id="257" r:id="rId9"/>
    <p:sldId id="306" r:id="rId10"/>
    <p:sldId id="307" r:id="rId11"/>
    <p:sldId id="308" r:id="rId12"/>
    <p:sldId id="309" r:id="rId13"/>
    <p:sldId id="305" r:id="rId14"/>
    <p:sldId id="310" r:id="rId15"/>
    <p:sldId id="312" r:id="rId16"/>
    <p:sldId id="313" r:id="rId17"/>
    <p:sldId id="314" r:id="rId18"/>
    <p:sldId id="601" r:id="rId19"/>
    <p:sldId id="602" r:id="rId20"/>
    <p:sldId id="275" r:id="rId21"/>
    <p:sldId id="258" r:id="rId22"/>
    <p:sldId id="315" r:id="rId23"/>
    <p:sldId id="605" r:id="rId24"/>
    <p:sldId id="316" r:id="rId25"/>
    <p:sldId id="599" r:id="rId26"/>
    <p:sldId id="600" r:id="rId27"/>
    <p:sldId id="603" r:id="rId28"/>
    <p:sldId id="604" r:id="rId29"/>
    <p:sldId id="259" r:id="rId30"/>
    <p:sldId id="565" r:id="rId31"/>
    <p:sldId id="606" r:id="rId32"/>
    <p:sldId id="568" r:id="rId33"/>
    <p:sldId id="597" r:id="rId34"/>
    <p:sldId id="598" r:id="rId35"/>
    <p:sldId id="260" r:id="rId36"/>
    <p:sldId id="607" r:id="rId37"/>
    <p:sldId id="301" r:id="rId38"/>
    <p:sldId id="293" r:id="rId39"/>
    <p:sldId id="294" r:id="rId40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256"/>
            <p14:sldId id="299"/>
            <p14:sldId id="257"/>
            <p14:sldId id="306"/>
            <p14:sldId id="307"/>
            <p14:sldId id="308"/>
            <p14:sldId id="309"/>
            <p14:sldId id="305"/>
            <p14:sldId id="310"/>
            <p14:sldId id="312"/>
            <p14:sldId id="313"/>
            <p14:sldId id="314"/>
            <p14:sldId id="601"/>
            <p14:sldId id="602"/>
            <p14:sldId id="275"/>
            <p14:sldId id="258"/>
            <p14:sldId id="315"/>
            <p14:sldId id="605"/>
            <p14:sldId id="316"/>
            <p14:sldId id="599"/>
            <p14:sldId id="600"/>
            <p14:sldId id="603"/>
            <p14:sldId id="604"/>
            <p14:sldId id="259"/>
            <p14:sldId id="565"/>
            <p14:sldId id="606"/>
            <p14:sldId id="568"/>
            <p14:sldId id="597"/>
            <p14:sldId id="598"/>
            <p14:sldId id="260"/>
            <p14:sldId id="607"/>
            <p14:sldId id="301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0"/>
    <a:srgbClr val="000000"/>
    <a:srgbClr val="1F7791"/>
    <a:srgbClr val="10746A"/>
    <a:srgbClr val="1C3D74"/>
    <a:srgbClr val="EC008C"/>
    <a:srgbClr val="2DB8C5"/>
    <a:srgbClr val="73B82B"/>
    <a:srgbClr val="8D3786"/>
    <a:srgbClr val="CDA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32C51-579B-42E5-AF84-C0DFD6A4875A}" v="21" dt="2023-07-14T12:37:02.873"/>
    <p1510:client id="{A43B9B1A-FE10-463E-918B-7D02782C729F}" v="26" dt="2023-07-13T14:53:08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96" autoAdjust="0"/>
    <p:restoredTop sz="86408" autoAdjust="0"/>
  </p:normalViewPr>
  <p:slideViewPr>
    <p:cSldViewPr snapToGrid="0" snapToObjects="1">
      <p:cViewPr varScale="1">
        <p:scale>
          <a:sx n="85" d="100"/>
          <a:sy n="85" d="100"/>
        </p:scale>
        <p:origin x="68" y="17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4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check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09E96-E019-4C11-B9E2-ECEEAE00858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3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I am at the point of working with colleagues to understand the pros and cons of intervening- for example trying to quantify the benefits to health if fruit and vegetables were subsidised; how does behaviour change if labelling changes etc.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2649-7F46-41A3-816D-2AAA3D1DF88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2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10:20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2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7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check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09E96-E019-4C11-B9E2-ECEEAE00858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14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7782-80EF-A35A-F492-8F9BB23F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9341D-4035-E492-74E9-2A22F69F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B6BD-F25E-0D09-DA64-004A113C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B2E6-772E-418A-BC1F-F769780C00E5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E47C-02D7-B2F0-337E-954EAD0D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CFC5A-477E-1E09-A369-1CEFFC7E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85F-C339-46FE-9B14-E0E7970802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99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1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85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98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fs.2018.08.003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fs.2018.08.003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doi.org/10.1136/bmj.l1631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36/bmj.l163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Food, diet and other health </a:t>
            </a:r>
            <a:r>
              <a:rPr lang="en-US" dirty="0" err="1"/>
              <a:t>behaviours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 and Health/International Politics of Global Public Health Summer School</a:t>
            </a:r>
          </a:p>
        </p:txBody>
      </p:sp>
    </p:spTree>
    <p:extLst>
      <p:ext uri="{BB962C8B-B14F-4D97-AF65-F5344CB8AC3E}">
        <p14:creationId xmlns:p14="http://schemas.microsoft.com/office/powerpoint/2010/main" val="1863928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13504-8A16-C3B2-68DD-498B6853B7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14428"/>
            <a:ext cx="8672097" cy="1036377"/>
          </a:xfrm>
        </p:spPr>
        <p:txBody>
          <a:bodyPr/>
          <a:lstStyle/>
          <a:p>
            <a:r>
              <a:rPr lang="en-GB" dirty="0"/>
              <a:t>Risk of death during the study period, by fruit and vegetable consumption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C5958AD5-CC5B-34E0-0052-50E2F45C3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0" t="19361" r="33497" b="18306"/>
          <a:stretch/>
        </p:blipFill>
        <p:spPr>
          <a:xfrm>
            <a:off x="837468" y="876646"/>
            <a:ext cx="4593368" cy="4069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C541F9-D4E5-7C89-ADB0-3F1B9D7E22D8}"/>
              </a:ext>
            </a:extLst>
          </p:cNvPr>
          <p:cNvSpPr/>
          <p:nvPr/>
        </p:nvSpPr>
        <p:spPr>
          <a:xfrm>
            <a:off x="1539416" y="1286613"/>
            <a:ext cx="2962089" cy="2947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2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13504-8A16-C3B2-68DD-498B6853B7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-1072"/>
            <a:ext cx="8672097" cy="1036377"/>
          </a:xfrm>
        </p:spPr>
        <p:txBody>
          <a:bodyPr/>
          <a:lstStyle/>
          <a:p>
            <a:r>
              <a:rPr lang="en-GB" dirty="0"/>
              <a:t>Risk of death during the study period by fruit and vegetable consumption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67755272-203F-9F3A-1D94-8A036B69B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0" t="19361" r="33497" b="18306"/>
          <a:stretch/>
        </p:blipFill>
        <p:spPr>
          <a:xfrm>
            <a:off x="748996" y="866415"/>
            <a:ext cx="4628916" cy="4101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2E7D61-3CE1-A379-D40E-0F053BE697BF}"/>
              </a:ext>
            </a:extLst>
          </p:cNvPr>
          <p:cNvSpPr/>
          <p:nvPr/>
        </p:nvSpPr>
        <p:spPr>
          <a:xfrm>
            <a:off x="1485556" y="2179901"/>
            <a:ext cx="2902089" cy="2001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37C722C-7BBC-13AF-123A-3AF62BE307F8}"/>
              </a:ext>
            </a:extLst>
          </p:cNvPr>
          <p:cNvSpPr/>
          <p:nvPr/>
        </p:nvSpPr>
        <p:spPr>
          <a:xfrm>
            <a:off x="1637251" y="1381409"/>
            <a:ext cx="2902089" cy="132699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28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13504-8A16-C3B2-68DD-498B6853B7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Risk of death during the study period, by fruit and vegetable consumption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9F71E61-ACC2-560F-E87B-5817D75B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0" t="19361" r="33497" b="18306"/>
          <a:stretch/>
        </p:blipFill>
        <p:spPr>
          <a:xfrm>
            <a:off x="611402" y="1059370"/>
            <a:ext cx="4488362" cy="3976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54214-7A56-0108-E8A9-6A86A14845D5}"/>
              </a:ext>
            </a:extLst>
          </p:cNvPr>
          <p:cNvSpPr txBox="1"/>
          <p:nvPr/>
        </p:nvSpPr>
        <p:spPr>
          <a:xfrm>
            <a:off x="4644736" y="390078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Oyebode O, Gordon-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interfaceregular"/>
              </a:rPr>
              <a:t>Dseagu</a:t>
            </a:r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 V, Walker A</a:t>
            </a:r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, et al</a:t>
            </a:r>
            <a:endParaRPr lang="en-US" b="0" i="0" dirty="0">
              <a:solidFill>
                <a:srgbClr val="333333"/>
              </a:solidFill>
              <a:effectLst/>
              <a:latin typeface="interfaceregular"/>
            </a:endParaRP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Fruit and vegetable consumption and all-cause, cancer and CVD mortality: analysis of Health Survey for England data</a:t>
            </a:r>
          </a:p>
          <a:p>
            <a:pPr algn="l"/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J Epidemiol Community Health </a:t>
            </a:r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2014;</a:t>
            </a:r>
            <a:r>
              <a:rPr lang="en-US" b="1" i="0" dirty="0">
                <a:solidFill>
                  <a:srgbClr val="333333"/>
                </a:solidFill>
                <a:effectLst/>
                <a:latin typeface="interfaceregular"/>
              </a:rPr>
              <a:t>68:</a:t>
            </a:r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856-862.</a:t>
            </a:r>
          </a:p>
        </p:txBody>
      </p:sp>
    </p:spTree>
    <p:extLst>
      <p:ext uri="{BB962C8B-B14F-4D97-AF65-F5344CB8AC3E}">
        <p14:creationId xmlns:p14="http://schemas.microsoft.com/office/powerpoint/2010/main" val="234724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E6E19-2301-F3FD-E78F-8863CF29828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Inequalities in who eats at least 5-a-day in England</a:t>
            </a:r>
            <a:endParaRPr lang="en-GB" dirty="0"/>
          </a:p>
        </p:txBody>
      </p:sp>
      <p:pic>
        <p:nvPicPr>
          <p:cNvPr id="6" name="Picture 5" descr="A graph showing the amount of fruit per day&#10;&#10;Description automatically generated">
            <a:extLst>
              <a:ext uri="{FF2B5EF4-FFF2-40B4-BE49-F238E27FC236}">
                <a16:creationId xmlns:a16="http://schemas.microsoft.com/office/drawing/2014/main" id="{4DD61393-1608-23BD-EF3F-5F11C055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98" y="1451264"/>
            <a:ext cx="4320001" cy="2880000"/>
          </a:xfrm>
          <a:prstGeom prst="rect">
            <a:avLst/>
          </a:prstGeom>
        </p:spPr>
      </p:pic>
      <p:pic>
        <p:nvPicPr>
          <p:cNvPr id="8" name="Picture 7" descr="A graph of a number of fruit and vegetables&#10;&#10;Description automatically generated">
            <a:extLst>
              <a:ext uri="{FF2B5EF4-FFF2-40B4-BE49-F238E27FC236}">
                <a16:creationId xmlns:a16="http://schemas.microsoft.com/office/drawing/2014/main" id="{9CA2C0CD-5FD7-AA3C-ECDB-D397735B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6" y="1451264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3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E6E19-2301-F3FD-E78F-8863CF29828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Inequalities in who eats at least 5-a-day in England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9F4C0-0EB2-6A81-E06C-E1A50789CD30}"/>
              </a:ext>
            </a:extLst>
          </p:cNvPr>
          <p:cNvSpPr txBox="1"/>
          <p:nvPr/>
        </p:nvSpPr>
        <p:spPr>
          <a:xfrm>
            <a:off x="245918" y="2230173"/>
            <a:ext cx="263264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Occupational group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AEEE8-2782-FBBC-548C-145AAA20D1B7}"/>
              </a:ext>
            </a:extLst>
          </p:cNvPr>
          <p:cNvSpPr txBox="1"/>
          <p:nvPr/>
        </p:nvSpPr>
        <p:spPr>
          <a:xfrm>
            <a:off x="2777835" y="3952011"/>
            <a:ext cx="142346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Education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D45DF-9999-C85D-F783-320543940100}"/>
              </a:ext>
            </a:extLst>
          </p:cNvPr>
          <p:cNvSpPr txBox="1"/>
          <p:nvPr/>
        </p:nvSpPr>
        <p:spPr>
          <a:xfrm>
            <a:off x="4173682" y="1378119"/>
            <a:ext cx="111184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Income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A14C8-A320-DC2A-766B-12B05BA85C99}"/>
              </a:ext>
            </a:extLst>
          </p:cNvPr>
          <p:cNvSpPr txBox="1"/>
          <p:nvPr/>
        </p:nvSpPr>
        <p:spPr>
          <a:xfrm>
            <a:off x="5316682" y="3107976"/>
            <a:ext cx="365580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Neighbourhood</a:t>
            </a:r>
            <a:r>
              <a:rPr lang="en-US" sz="2400" dirty="0"/>
              <a:t> deprivation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06033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0CB23715-A827-9C2D-DAD0-320AC5782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2286" y="11075"/>
            <a:ext cx="914400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0C5815-7D17-0A1D-5ED0-6DC89E1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1" y="499764"/>
            <a:ext cx="7918804" cy="2279531"/>
          </a:xfrm>
          <a:solidFill>
            <a:srgbClr val="000000">
              <a:alpha val="50196"/>
            </a:srgbClr>
          </a:solidFill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Fruit and vegetables are good for your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CA8F2-5017-4C63-41C4-908269BA7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38" y="2859004"/>
            <a:ext cx="7902347" cy="171640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But how can people be encouraged or supported to eat more?</a:t>
            </a:r>
          </a:p>
        </p:txBody>
      </p:sp>
    </p:spTree>
    <p:extLst>
      <p:ext uri="{BB962C8B-B14F-4D97-AF65-F5344CB8AC3E}">
        <p14:creationId xmlns:p14="http://schemas.microsoft.com/office/powerpoint/2010/main" val="3351136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2. How does the environment effect what we eat?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did you have for breakfast?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Talk to the person next to you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Tell them what you had for breakfast and why you chose to have it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If you had something different from the pictures on the right, why didn’t you choose to have something like this?</a:t>
            </a:r>
          </a:p>
        </p:txBody>
      </p:sp>
      <p:pic>
        <p:nvPicPr>
          <p:cNvPr id="11" name="Picture Placeholder 10" descr="Homemade banana coconut porridge">
            <a:extLst>
              <a:ext uri="{FF2B5EF4-FFF2-40B4-BE49-F238E27FC236}">
                <a16:creationId xmlns:a16="http://schemas.microsoft.com/office/drawing/2014/main" id="{ACBF2921-AECA-139A-B063-C7F17CEAC3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657" b="565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A092-073A-40F6-9E81-1007D3169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Porridge with blueberries and banana</a:t>
            </a:r>
          </a:p>
        </p:txBody>
      </p:sp>
      <p:pic>
        <p:nvPicPr>
          <p:cNvPr id="13" name="Picture Placeholder 12" descr="Open-faced sandwich in wood board, topped with slices of avocado, tomato, bacon, and fried egg">
            <a:extLst>
              <a:ext uri="{FF2B5EF4-FFF2-40B4-BE49-F238E27FC236}">
                <a16:creationId xmlns:a16="http://schemas.microsoft.com/office/drawing/2014/main" id="{88159958-93D5-E1C5-D928-12A5882AEC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5635" b="5635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F7C7D-296E-4E43-92F9-38441944B8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Egg, bacon and avocado on toast</a:t>
            </a:r>
          </a:p>
        </p:txBody>
      </p:sp>
    </p:spTree>
    <p:extLst>
      <p:ext uri="{BB962C8B-B14F-4D97-AF65-F5344CB8AC3E}">
        <p14:creationId xmlns:p14="http://schemas.microsoft.com/office/powerpoint/2010/main" val="3862740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460ADE-EC94-40E1-A77F-013EC3BC7F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Factors influencing emerging adults’ food outlet choice in a university food environment, a qualitative enquiry</a:t>
            </a:r>
            <a:endParaRPr lang="en-GB" dirty="0"/>
          </a:p>
        </p:txBody>
      </p:sp>
      <p:pic>
        <p:nvPicPr>
          <p:cNvPr id="9" name="Picture 8" descr="A diagram of a diagram&#10;&#10;Description automatically generated">
            <a:extLst>
              <a:ext uri="{FF2B5EF4-FFF2-40B4-BE49-F238E27FC236}">
                <a16:creationId xmlns:a16="http://schemas.microsoft.com/office/drawing/2014/main" id="{33FD430D-8D7A-5446-55A8-351A3AEA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88" y="1044760"/>
            <a:ext cx="4412621" cy="3412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45C7C-28AF-777B-5EF9-520D7F2261C3}"/>
              </a:ext>
            </a:extLst>
          </p:cNvPr>
          <p:cNvSpPr txBox="1"/>
          <p:nvPr/>
        </p:nvSpPr>
        <p:spPr>
          <a:xfrm>
            <a:off x="5718464" y="1864167"/>
            <a:ext cx="3175289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Mensah, D.O., Oyebode, O. “We think about the quantity more”: factors influencing emerging adults’ food outlet choice in a university food environment, a qualitative enquiry. 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-apple-system"/>
              </a:rPr>
              <a:t>Nutr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 J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21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49 (2022). https://doi.org/10.1186/s12937-022-00801-0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37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9181651-DAAE-F49B-2030-F51677B91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6" y="57312"/>
            <a:ext cx="8818731" cy="4595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A8360-FA74-814F-63ED-557F043A39CE}"/>
              </a:ext>
            </a:extLst>
          </p:cNvPr>
          <p:cNvSpPr txBox="1"/>
          <p:nvPr/>
        </p:nvSpPr>
        <p:spPr>
          <a:xfrm>
            <a:off x="2292565" y="4751703"/>
            <a:ext cx="4181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Turner et al, 2018 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https://doi.org/10.1016/j.gfs.2018.08.003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4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0. Agenda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Some key health </a:t>
            </a:r>
            <a:r>
              <a:rPr lang="en-US" dirty="0" err="1"/>
              <a:t>behaviours</a:t>
            </a:r>
            <a:r>
              <a:rPr lang="en-US" dirty="0"/>
              <a:t> and a focus on diet and nutrition</a:t>
            </a:r>
          </a:p>
          <a:p>
            <a:r>
              <a:rPr lang="en-US" dirty="0"/>
              <a:t>How does the environment effect what you eat</a:t>
            </a:r>
          </a:p>
          <a:p>
            <a:r>
              <a:rPr lang="en-US" dirty="0"/>
              <a:t>Should we and how can we change the environment to improve population health?</a:t>
            </a: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4677234" y="1305868"/>
            <a:ext cx="4221742" cy="28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A7916-AD69-44CF-8BA6-1FA33516A9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E1C52-03F5-735F-43EE-E2A271D8D8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case of food marketing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382DBF-E46A-37D3-2181-7F07F66EB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47593"/>
            <a:ext cx="4302277" cy="2952750"/>
          </a:xfrm>
        </p:spPr>
        <p:txBody>
          <a:bodyPr/>
          <a:lstStyle/>
          <a:p>
            <a:r>
              <a:rPr lang="en-US" sz="1800" dirty="0"/>
              <a:t>The WHO has urged governments to introduce restrictions on the marketing to children of food and beverages high in fat, sugar and salt (HFSS)</a:t>
            </a:r>
          </a:p>
          <a:p>
            <a:r>
              <a:rPr lang="en-US" sz="1800" dirty="0"/>
              <a:t>In 2007 UK was the first country to introduce a total ban on HFSS food advertising around children’s </a:t>
            </a:r>
            <a:r>
              <a:rPr lang="en-US" sz="1800" dirty="0" err="1"/>
              <a:t>telcition</a:t>
            </a:r>
            <a:r>
              <a:rPr lang="en-US" sz="1800" dirty="0"/>
              <a:t> </a:t>
            </a:r>
            <a:r>
              <a:rPr lang="en-US" sz="1800" dirty="0" err="1"/>
              <a:t>programmes</a:t>
            </a:r>
            <a:endParaRPr lang="en-US" sz="1800" dirty="0"/>
          </a:p>
          <a:p>
            <a:r>
              <a:rPr lang="en-US" sz="1800" dirty="0"/>
              <a:t>By 2019 a further 15 countries had introduced similar regulation</a:t>
            </a:r>
          </a:p>
          <a:p>
            <a:r>
              <a:rPr lang="en-US" sz="1800" dirty="0"/>
              <a:t>But there are gaps…</a:t>
            </a:r>
          </a:p>
          <a:p>
            <a:r>
              <a:rPr lang="en-US" sz="1800" dirty="0"/>
              <a:t>In 2020 the new UK Obesity Strategy proposed further restrictions of marketing of HFSS online and on TV</a:t>
            </a:r>
          </a:p>
          <a:p>
            <a:endParaRPr lang="en-GB" dirty="0"/>
          </a:p>
        </p:txBody>
      </p:sp>
      <p:pic>
        <p:nvPicPr>
          <p:cNvPr id="9" name="Picture 8" descr="A group of logos with text&#10;&#10;Description automatically generated">
            <a:extLst>
              <a:ext uri="{FF2B5EF4-FFF2-40B4-BE49-F238E27FC236}">
                <a16:creationId xmlns:a16="http://schemas.microsoft.com/office/drawing/2014/main" id="{D46C226B-9EEF-502A-4C49-63ED4D2B7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" t="12655" r="1060" b="960"/>
          <a:stretch/>
        </p:blipFill>
        <p:spPr>
          <a:xfrm>
            <a:off x="4522644" y="1584613"/>
            <a:ext cx="4425674" cy="21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6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E1C52-03F5-735F-43EE-E2A271D8D8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 you think food marketing causes obesity?</a:t>
            </a:r>
            <a:endParaRPr lang="en-GB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42B8BDA-089F-E97F-145C-56819A09A9B6}"/>
              </a:ext>
            </a:extLst>
          </p:cNvPr>
          <p:cNvSpPr/>
          <p:nvPr/>
        </p:nvSpPr>
        <p:spPr>
          <a:xfrm>
            <a:off x="252845" y="1104899"/>
            <a:ext cx="2888673" cy="1340427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There is no scientific consensus that food advertising causes obesity</a:t>
            </a:r>
            <a:endParaRPr lang="en-GB" sz="2000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C8443DA-1167-F3E6-C20B-FD3E6748BA24}"/>
              </a:ext>
            </a:extLst>
          </p:cNvPr>
          <p:cNvSpPr/>
          <p:nvPr/>
        </p:nvSpPr>
        <p:spPr>
          <a:xfrm>
            <a:off x="5950526" y="3728553"/>
            <a:ext cx="2978728" cy="1152551"/>
          </a:xfrm>
          <a:prstGeom prst="wedgeRect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effectLst/>
                <a:latin typeface="ElsevierGulliver"/>
              </a:rPr>
              <a:t>Obesity and diet are complex issues which will be relatively unaffected by these proposed rule changes.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2502226-464A-33E1-0F99-020B3AF4B96D}"/>
              </a:ext>
            </a:extLst>
          </p:cNvPr>
          <p:cNvSpPr/>
          <p:nvPr/>
        </p:nvSpPr>
        <p:spPr>
          <a:xfrm>
            <a:off x="3235036" y="1104900"/>
            <a:ext cx="3564082" cy="2542309"/>
          </a:xfrm>
          <a:prstGeom prst="wedgeRoundRect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rgbClr val="2E2E2E"/>
                </a:solidFill>
                <a:effectLst/>
                <a:latin typeface="David" panose="020F0502020204030204" pitchFamily="34" charset="-79"/>
                <a:cs typeface="David" panose="020F0502020204030204" pitchFamily="34" charset="-79"/>
              </a:rPr>
              <a:t>We are focused on our responsibility to our patrons…we </a:t>
            </a:r>
            <a:r>
              <a:rPr lang="en-US" sz="1800" b="0" dirty="0" err="1">
                <a:solidFill>
                  <a:srgbClr val="2E2E2E"/>
                </a:solidFill>
                <a:effectLst/>
                <a:latin typeface="David" panose="020F0502020204030204" pitchFamily="34" charset="-79"/>
                <a:cs typeface="David" panose="020F0502020204030204" pitchFamily="34" charset="-79"/>
              </a:rPr>
              <a:t>recognise</a:t>
            </a:r>
            <a:r>
              <a:rPr lang="en-US" sz="1800" b="0" dirty="0">
                <a:solidFill>
                  <a:srgbClr val="2E2E2E"/>
                </a:solidFill>
                <a:effectLst/>
                <a:latin typeface="David" panose="020F0502020204030204" pitchFamily="34" charset="-79"/>
                <a:cs typeface="David" panose="020F0502020204030204" pitchFamily="34" charset="-79"/>
              </a:rPr>
              <a:t> the role that our sector has in playing its part within a framework, aimed at reducing children’s exposure to the HFSS advertising. It is also important that brands rights to advertise is protected.</a:t>
            </a:r>
            <a:endParaRPr lang="en-GB" sz="1800" dirty="0">
              <a:latin typeface="David" panose="020F0502020204030204" pitchFamily="34" charset="-79"/>
              <a:cs typeface="David" panose="020F050202020403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478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urgers and milkshakes">
            <a:extLst>
              <a:ext uri="{FF2B5EF4-FFF2-40B4-BE49-F238E27FC236}">
                <a16:creationId xmlns:a16="http://schemas.microsoft.com/office/drawing/2014/main" id="{78A37759-7152-B863-207D-A657E3C5CF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5635" b="5635"/>
          <a:stretch>
            <a:fillRect/>
          </a:stretch>
        </p:blipFill>
        <p:spPr/>
      </p:pic>
      <p:pic>
        <p:nvPicPr>
          <p:cNvPr id="9" name="Picture Placeholder 8" descr="Vintage TVs on shelves">
            <a:extLst>
              <a:ext uri="{FF2B5EF4-FFF2-40B4-BE49-F238E27FC236}">
                <a16:creationId xmlns:a16="http://schemas.microsoft.com/office/drawing/2014/main" id="{1B0417CC-3166-8FCF-5E60-2045C31E6D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635" b="563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1B77E-7D30-059C-8334-1325D06A5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Watching TV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4FEE9-8C5F-5370-F65A-E4E0BB583B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Eating burgers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96E0D-B552-92E9-20D4-FB54C28EBA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 you think food marketing causes obesity?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BEAFF7-4AD7-F14F-78FE-8E46B3679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Bradford-Hill criteria</a:t>
            </a:r>
          </a:p>
          <a:p>
            <a:pPr lvl="1"/>
            <a:r>
              <a:rPr lang="en-US" sz="2400" dirty="0"/>
              <a:t>Consistency</a:t>
            </a:r>
          </a:p>
          <a:p>
            <a:pPr lvl="1"/>
            <a:r>
              <a:rPr lang="en-US" sz="2400" dirty="0"/>
              <a:t>Dose-response relationship</a:t>
            </a:r>
          </a:p>
          <a:p>
            <a:pPr lvl="1"/>
            <a:r>
              <a:rPr lang="en-US" sz="2400" dirty="0"/>
              <a:t>Biological plausibility</a:t>
            </a:r>
          </a:p>
          <a:p>
            <a:pPr lvl="1"/>
            <a:r>
              <a:rPr lang="en-US" sz="2400" dirty="0"/>
              <a:t>Experiment</a:t>
            </a:r>
          </a:p>
          <a:p>
            <a:pPr lvl="1"/>
            <a:r>
              <a:rPr lang="en-US" sz="2400" dirty="0"/>
              <a:t>Temporality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6B877-9B93-4C63-654C-342C1EB9384A}"/>
              </a:ext>
            </a:extLst>
          </p:cNvPr>
          <p:cNvSpPr txBox="1"/>
          <p:nvPr/>
        </p:nvSpPr>
        <p:spPr>
          <a:xfrm>
            <a:off x="186596" y="4170524"/>
            <a:ext cx="47418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Coleman et al, 2022. A rapid review of the evidence for children’s TV and online advertisement restrictions to fight obesity. Preventive Medicine Reports.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20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9181651-DAAE-F49B-2030-F51677B91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6" y="57312"/>
            <a:ext cx="8818731" cy="4595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A8360-FA74-814F-63ED-557F043A39CE}"/>
              </a:ext>
            </a:extLst>
          </p:cNvPr>
          <p:cNvSpPr txBox="1"/>
          <p:nvPr/>
        </p:nvSpPr>
        <p:spPr>
          <a:xfrm>
            <a:off x="2292565" y="4751703"/>
            <a:ext cx="4181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Turner et al, 2018 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https://doi.org/10.1016/j.gfs.2018.08.003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3. Interventions to improve population health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57404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73" y="1347856"/>
            <a:ext cx="2225039" cy="319432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2007, The Nuffield Council on Bioethics published: Public health: ethical issues.</a:t>
            </a:r>
          </a:p>
          <a:p>
            <a:r>
              <a:rPr lang="en-GB" dirty="0"/>
              <a:t>Says the state has a duty to enable people to lead a healthy life.</a:t>
            </a:r>
          </a:p>
          <a:p>
            <a:r>
              <a:rPr lang="en-GB" dirty="0"/>
              <a:t>Proposes an intervention ladder to help determine if and when a public health measure is acceptable.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12" y="1083552"/>
            <a:ext cx="6689372" cy="37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6DBFD8-B928-A798-5232-CE17AE0E77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does providing information alone often increase health inequalities?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8CBE-CBCF-B483-FA2D-F0257842A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4850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16" y="1384301"/>
            <a:ext cx="3449281" cy="31448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Sugar sweetened beverages banned in schools.</a:t>
            </a:r>
          </a:p>
          <a:p>
            <a:r>
              <a:rPr lang="en-GB" dirty="0"/>
              <a:t>Healthy Start vouchers</a:t>
            </a:r>
          </a:p>
          <a:p>
            <a:r>
              <a:rPr lang="en-GB" dirty="0"/>
              <a:t>Sugar tax</a:t>
            </a:r>
          </a:p>
          <a:p>
            <a:r>
              <a:rPr lang="en-GB" dirty="0"/>
              <a:t>“5-a-day” messaging</a:t>
            </a:r>
          </a:p>
          <a:p>
            <a:r>
              <a:rPr lang="en-GB" dirty="0"/>
              <a:t>Ban on trans fats in food</a:t>
            </a:r>
          </a:p>
          <a:p>
            <a:r>
              <a:rPr lang="en-GB" dirty="0"/>
              <a:t>Every Happy Meal comes with a portion of fruit</a:t>
            </a:r>
          </a:p>
          <a:p>
            <a:r>
              <a:rPr lang="en-GB" dirty="0"/>
              <a:t>Any food outlet must offer tap water to paying customers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97" y="1384301"/>
            <a:ext cx="5552067" cy="31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3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16" y="1384301"/>
            <a:ext cx="3449281" cy="31448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Sugar sweetened beverages banned in schools.</a:t>
            </a:r>
          </a:p>
          <a:p>
            <a:r>
              <a:rPr lang="en-GB" dirty="0"/>
              <a:t>Healthy Start vouchers</a:t>
            </a:r>
          </a:p>
          <a:p>
            <a:r>
              <a:rPr lang="en-GB" dirty="0"/>
              <a:t>Sugar tax</a:t>
            </a:r>
          </a:p>
          <a:p>
            <a:r>
              <a:rPr lang="en-GB" dirty="0"/>
              <a:t>“5-a-day” messaging</a:t>
            </a:r>
          </a:p>
          <a:p>
            <a:r>
              <a:rPr lang="en-GB" dirty="0"/>
              <a:t>Ban on trans fats in food</a:t>
            </a:r>
          </a:p>
          <a:p>
            <a:r>
              <a:rPr lang="en-GB" dirty="0"/>
              <a:t>Every Happy Meal comes with a portion of fruit</a:t>
            </a:r>
          </a:p>
          <a:p>
            <a:r>
              <a:rPr lang="en-GB" dirty="0"/>
              <a:t>Any food outlet must offer tap water to paying customers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97" y="1384301"/>
            <a:ext cx="5552067" cy="314483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436019" y="1671638"/>
            <a:ext cx="2543175" cy="392906"/>
          </a:xfrm>
          <a:prstGeom prst="straightConnector1">
            <a:avLst/>
          </a:prstGeom>
          <a:ln w="57150">
            <a:solidFill>
              <a:srgbClr val="F185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835197" y="1671638"/>
            <a:ext cx="2229722" cy="14479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2667929" y="2182852"/>
            <a:ext cx="2125527" cy="5817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2450481" y="2785017"/>
            <a:ext cx="2021507" cy="108689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1354874" y="2436019"/>
            <a:ext cx="351716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407569" y="3157538"/>
            <a:ext cx="1257300" cy="3643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228975" y="3521869"/>
            <a:ext cx="1314450" cy="5715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2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809C6-0E3D-8A15-FD2F-175B2DF0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9" y="17080"/>
            <a:ext cx="8923763" cy="994172"/>
          </a:xfrm>
        </p:spPr>
        <p:txBody>
          <a:bodyPr/>
          <a:lstStyle/>
          <a:p>
            <a:r>
              <a:rPr lang="en-GB" dirty="0"/>
              <a:t>How far do you think we should go to improve diet?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F12F24-3E16-FA06-B427-951736F4F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6" y="911612"/>
            <a:ext cx="7441052" cy="42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3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1. Key health </a:t>
            </a:r>
            <a:r>
              <a:rPr lang="en-US" dirty="0" err="1"/>
              <a:t>behaviours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985F-18AC-32CF-5E7B-B41DF770917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4. Conclusions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260478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721C1E8-71A5-AAD7-82AF-8497A0103F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C9719-9634-23DF-F2B3-A267E7C08D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EFA6D-B72A-8B47-0D13-73C53C0D32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6EF34-3787-7D9B-E3C9-FE425EFAA9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09B59B-61DD-4C90-4B41-1B47A54EC9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C30BCF-9E1C-2273-A0E7-602A3E78F1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9C827-88F1-2873-D559-7D79FB17DD8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Salient consortium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CDCB90-51C1-FE73-6A81-1D4612AAD6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 trials funded by the UK government</a:t>
            </a:r>
          </a:p>
          <a:p>
            <a:pPr lvl="1"/>
            <a:r>
              <a:rPr lang="en-US" dirty="0"/>
              <a:t>Online grocery shopping</a:t>
            </a:r>
          </a:p>
          <a:p>
            <a:pPr lvl="1"/>
            <a:r>
              <a:rPr lang="en-US" dirty="0"/>
              <a:t>Co-op</a:t>
            </a:r>
          </a:p>
          <a:p>
            <a:pPr lvl="1"/>
            <a:r>
              <a:rPr lang="en-US" dirty="0"/>
              <a:t>COOK</a:t>
            </a:r>
          </a:p>
          <a:p>
            <a:pPr lvl="1"/>
            <a:r>
              <a:rPr lang="en-US" dirty="0"/>
              <a:t>Food bank</a:t>
            </a:r>
          </a:p>
          <a:p>
            <a:pPr lvl="1"/>
            <a:r>
              <a:rPr lang="en-US" dirty="0"/>
              <a:t>COMPASS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602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What you have hopefully learned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600BD-45D4-4E3B-AE90-876F31D1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Some key health </a:t>
            </a:r>
            <a:r>
              <a:rPr lang="en-US" sz="1800" dirty="0" err="1"/>
              <a:t>behaviours</a:t>
            </a:r>
            <a:r>
              <a:rPr lang="en-US" sz="1800" dirty="0"/>
              <a:t> and the importance of diet</a:t>
            </a:r>
          </a:p>
          <a:p>
            <a:r>
              <a:rPr lang="en-US" sz="1800" dirty="0"/>
              <a:t>How the environment can affect what you eat</a:t>
            </a:r>
          </a:p>
          <a:p>
            <a:r>
              <a:rPr lang="en-US" sz="1800" dirty="0"/>
              <a:t>The types of interventions that might support the population to improve their diet</a:t>
            </a:r>
          </a:p>
          <a:p>
            <a:pPr marL="0" indent="0" algn="ctr">
              <a:buNone/>
            </a:pPr>
            <a:r>
              <a:rPr lang="en-US" sz="1800" b="1" dirty="0"/>
              <a:t>ANY QUESTIONS?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DAC616FA-4F61-7E1E-71F1-8C1A476B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37" y="1186346"/>
            <a:ext cx="4277456" cy="2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B2E0-8BC5-D793-8E47-D8A232196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54AB-2AA7-23CE-EA38-F8598A81E9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1DB3-4A3E-A348-8579-4D2432A3A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1379" y="3602707"/>
            <a:ext cx="2098676" cy="87953"/>
          </a:xfrm>
        </p:spPr>
        <p:txBody>
          <a:bodyPr/>
          <a:lstStyle/>
          <a:p>
            <a:r>
              <a:rPr lang="en-GB" dirty="0"/>
              <a:t>Women on top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22B34-9348-7813-02FF-71C0059337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Women outlive men in every region of the world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DD9DF-2321-35B1-2642-29DDED5A5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/>
              <a:t>Life expectancy at birth globally is 74.2 for women and 69.8 for men</a:t>
            </a:r>
          </a:p>
          <a:p>
            <a:r>
              <a:rPr lang="en-GB" sz="2400" dirty="0"/>
              <a:t>In low-income countries the gap is smaller (64.5 vs 60.0)</a:t>
            </a:r>
          </a:p>
          <a:p>
            <a:r>
              <a:rPr lang="en-GB" sz="2400" dirty="0"/>
              <a:t>In high-income countries the gap is bigger (83.4 vs 78.2)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E1574-8493-05C7-4BF9-801327016A27}"/>
              </a:ext>
            </a:extLst>
          </p:cNvPr>
          <p:cNvSpPr txBox="1"/>
          <p:nvPr/>
        </p:nvSpPr>
        <p:spPr>
          <a:xfrm>
            <a:off x="1953973" y="4253954"/>
            <a:ext cx="605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GB" b="1" i="0" dirty="0">
                <a:solidFill>
                  <a:srgbClr val="333333"/>
                </a:solidFill>
                <a:effectLst/>
                <a:latin typeface="interfaceregular"/>
              </a:rPr>
              <a:t>From: WHO report shows that women outlive men worldwide</a:t>
            </a:r>
          </a:p>
          <a:p>
            <a:r>
              <a:rPr lang="en-GB" b="0" i="1" dirty="0">
                <a:solidFill>
                  <a:srgbClr val="333333"/>
                </a:solidFill>
                <a:effectLst/>
                <a:latin typeface="interfaceregular"/>
              </a:rPr>
              <a:t>BMJ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 </a:t>
            </a:r>
            <a:r>
              <a:rPr lang="en-GB" b="0" i="0" dirty="0">
                <a:solidFill>
                  <a:srgbClr val="555555"/>
                </a:solidFill>
                <a:effectLst/>
                <a:latin typeface="interfaceregular"/>
              </a:rPr>
              <a:t>2019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; </a:t>
            </a:r>
            <a:r>
              <a:rPr lang="en-GB" b="0" i="0" dirty="0">
                <a:solidFill>
                  <a:srgbClr val="555555"/>
                </a:solidFill>
                <a:effectLst/>
                <a:latin typeface="interfaceregular"/>
              </a:rPr>
              <a:t>365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interfaceregular"/>
              </a:rPr>
              <a:t>doi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: </a:t>
            </a:r>
            <a:r>
              <a:rPr lang="en-GB" b="0" i="0" u="none" strike="noStrike" dirty="0">
                <a:solidFill>
                  <a:srgbClr val="2A6EBB"/>
                </a:solidFill>
                <a:effectLst/>
                <a:latin typeface="inherit"/>
                <a:hlinkClick r:id="rId2"/>
              </a:rPr>
              <a:t>https://doi.org/10.1136/bmj.l1631</a:t>
            </a:r>
            <a:endParaRPr lang="en-GB" dirty="0"/>
          </a:p>
        </p:txBody>
      </p:sp>
      <p:pic>
        <p:nvPicPr>
          <p:cNvPr id="14" name="Picture 13" descr="Men giving women piggyback rides on beach">
            <a:extLst>
              <a:ext uri="{FF2B5EF4-FFF2-40B4-BE49-F238E27FC236}">
                <a16:creationId xmlns:a16="http://schemas.microsoft.com/office/drawing/2014/main" id="{A4FC179C-7003-C59C-F07A-8A9AEF1A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2" r="8285"/>
          <a:stretch/>
        </p:blipFill>
        <p:spPr>
          <a:xfrm>
            <a:off x="6767512" y="1375296"/>
            <a:ext cx="2333907" cy="20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Old women in retirement home">
            <a:extLst>
              <a:ext uri="{FF2B5EF4-FFF2-40B4-BE49-F238E27FC236}">
                <a16:creationId xmlns:a16="http://schemas.microsoft.com/office/drawing/2014/main" id="{02F2DC65-EAAA-DF1B-599D-B2569617D6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826" r="24826"/>
          <a:stretch>
            <a:fillRect/>
          </a:stretch>
        </p:blipFill>
        <p:spPr>
          <a:xfrm>
            <a:off x="6563032" y="1041024"/>
            <a:ext cx="2303156" cy="304395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1DB3-4A3E-A348-8579-4D2432A3A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Very happy older women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22B34-9348-7813-02FF-71C0059337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Women outlive men in every region of the world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DD9DF-2321-35B1-2642-29DDED5A5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/>
              <a:t>Life expectancy at birth globally is 74.2 for women and 69.8 for men</a:t>
            </a:r>
          </a:p>
          <a:p>
            <a:r>
              <a:rPr lang="en-GB" sz="2400" dirty="0"/>
              <a:t>In low-income countries the gap is smaller (64.5 vs 60.0)</a:t>
            </a:r>
          </a:p>
          <a:p>
            <a:r>
              <a:rPr lang="en-GB" sz="2400" dirty="0"/>
              <a:t>In high-income countries the gap is bigger (83.4 vs 78.2)</a:t>
            </a:r>
          </a:p>
          <a:p>
            <a:r>
              <a:rPr lang="en-GB" sz="2400" dirty="0"/>
              <a:t>Why???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E1574-8493-05C7-4BF9-801327016A27}"/>
              </a:ext>
            </a:extLst>
          </p:cNvPr>
          <p:cNvSpPr txBox="1"/>
          <p:nvPr/>
        </p:nvSpPr>
        <p:spPr>
          <a:xfrm>
            <a:off x="1953973" y="4253954"/>
            <a:ext cx="605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GB" b="1" i="0" dirty="0">
                <a:solidFill>
                  <a:srgbClr val="333333"/>
                </a:solidFill>
                <a:effectLst/>
                <a:latin typeface="interfaceregular"/>
              </a:rPr>
              <a:t>From: WHO report shows that women outlive men worldwide</a:t>
            </a:r>
          </a:p>
          <a:p>
            <a:r>
              <a:rPr lang="en-GB" b="0" i="1" dirty="0">
                <a:solidFill>
                  <a:srgbClr val="333333"/>
                </a:solidFill>
                <a:effectLst/>
                <a:latin typeface="interfaceregular"/>
              </a:rPr>
              <a:t>BMJ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 </a:t>
            </a:r>
            <a:r>
              <a:rPr lang="en-GB" b="0" i="0" dirty="0">
                <a:solidFill>
                  <a:srgbClr val="555555"/>
                </a:solidFill>
                <a:effectLst/>
                <a:latin typeface="interfaceregular"/>
              </a:rPr>
              <a:t>2019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; </a:t>
            </a:r>
            <a:r>
              <a:rPr lang="en-GB" b="0" i="0" dirty="0">
                <a:solidFill>
                  <a:srgbClr val="555555"/>
                </a:solidFill>
                <a:effectLst/>
                <a:latin typeface="interfaceregular"/>
              </a:rPr>
              <a:t>365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interfaceregular"/>
              </a:rPr>
              <a:t>doi</a:t>
            </a:r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: </a:t>
            </a:r>
            <a:r>
              <a:rPr lang="en-GB" b="0" i="0" u="none" strike="noStrike" dirty="0">
                <a:solidFill>
                  <a:srgbClr val="2A6EBB"/>
                </a:solidFill>
                <a:effectLst/>
                <a:latin typeface="inherit"/>
                <a:hlinkClick r:id="rId3"/>
              </a:rPr>
              <a:t>https://doi.org/10.1136/bmj.l1631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80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F8673-E4EA-68F4-9BD9-F5097310273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What do you think?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DE726-CCA1-7120-52E3-86EF978FF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5" y="1311275"/>
            <a:ext cx="8672097" cy="295275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8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group of people standing in a circle&#10;&#10;Description automatically generated with low confidence">
            <a:extLst>
              <a:ext uri="{FF2B5EF4-FFF2-40B4-BE49-F238E27FC236}">
                <a16:creationId xmlns:a16="http://schemas.microsoft.com/office/drawing/2014/main" id="{05492BF0-5446-FF96-82FE-61111F719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69" y="199705"/>
            <a:ext cx="6914462" cy="47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3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most important risk-factors for </a:t>
            </a:r>
            <a:r>
              <a:rPr lang="en-US" dirty="0">
                <a:ea typeface="+mn-ea"/>
              </a:rPr>
              <a:t>death, 2019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759095F1-9C2A-6EA4-E38D-95571AA6B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11" b="47861"/>
          <a:stretch/>
        </p:blipFill>
        <p:spPr>
          <a:xfrm>
            <a:off x="158400" y="1214350"/>
            <a:ext cx="4413600" cy="2166342"/>
          </a:xfrm>
          <a:prstGeom prst="rect">
            <a:avLst/>
          </a:prstGeom>
        </p:spPr>
      </p:pic>
      <p:pic>
        <p:nvPicPr>
          <p:cNvPr id="11" name="Picture 10" descr="A close-up of a graph&#10;&#10;Description automatically generated">
            <a:extLst>
              <a:ext uri="{FF2B5EF4-FFF2-40B4-BE49-F238E27FC236}">
                <a16:creationId xmlns:a16="http://schemas.microsoft.com/office/drawing/2014/main" id="{5E1EF630-8B28-78F3-71DC-496A3F01C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73" b="20531"/>
          <a:stretch/>
        </p:blipFill>
        <p:spPr>
          <a:xfrm>
            <a:off x="4660829" y="1528850"/>
            <a:ext cx="4414988" cy="1851842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BE43D399-47C9-58DF-8875-AF7D22DF2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60"/>
          <a:stretch/>
        </p:blipFill>
        <p:spPr>
          <a:xfrm>
            <a:off x="2956555" y="3903719"/>
            <a:ext cx="3408549" cy="10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5F43A-D719-3700-F51E-56B7A7BB21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Food and diet</a:t>
            </a:r>
          </a:p>
        </p:txBody>
      </p:sp>
    </p:spTree>
    <p:extLst>
      <p:ext uri="{BB962C8B-B14F-4D97-AF65-F5344CB8AC3E}">
        <p14:creationId xmlns:p14="http://schemas.microsoft.com/office/powerpoint/2010/main" val="3286597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daa794f-933e-4bae-a5b9-d5ccb3d21ab6"/>
</p:tagLst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91efad2-4f21-42a1-90bf-4872c649ab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E3C54BD99F0C48BE90A8C5D2673ECF" ma:contentTypeVersion="14" ma:contentTypeDescription="Create a new document." ma:contentTypeScope="" ma:versionID="ea31c28fd337fc3cf60ab77ce6a9c0a3">
  <xsd:schema xmlns:xsd="http://www.w3.org/2001/XMLSchema" xmlns:xs="http://www.w3.org/2001/XMLSchema" xmlns:p="http://schemas.microsoft.com/office/2006/metadata/properties" xmlns:ns3="691efad2-4f21-42a1-90bf-4872c649abd0" xmlns:ns4="bbf6b9ec-5c30-4dfd-9087-ee9a83af50d3" targetNamespace="http://schemas.microsoft.com/office/2006/metadata/properties" ma:root="true" ma:fieldsID="0026f29a6f7b805d87946d3deb35dc89" ns3:_="" ns4:_="">
    <xsd:import namespace="691efad2-4f21-42a1-90bf-4872c649abd0"/>
    <xsd:import namespace="bbf6b9ec-5c30-4dfd-9087-ee9a83af50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efad2-4f21-42a1-90bf-4872c649ab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6b9ec-5c30-4dfd-9087-ee9a83af50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D1D7ED-66C3-497B-B097-B70A4B65B66B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691efad2-4f21-42a1-90bf-4872c649abd0"/>
    <ds:schemaRef ds:uri="bbf6b9ec-5c30-4dfd-9087-ee9a83af50d3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27DCBE-DB40-4D5B-AE5F-D2E74BA17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1efad2-4f21-42a1-90bf-4872c649abd0"/>
    <ds:schemaRef ds:uri="bbf6b9ec-5c30-4dfd-9087-ee9a83af50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268E7-FF56-4720-9233-CEED9F608F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1041</Words>
  <Application>Microsoft Office PowerPoint</Application>
  <PresentationFormat>On-screen Show (16:9)</PresentationFormat>
  <Paragraphs>126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1_Custom Design</vt:lpstr>
      <vt:lpstr>2_Custom Design</vt:lpstr>
      <vt:lpstr>Food, diet and other health behaviours</vt:lpstr>
      <vt:lpstr>0. Agenda</vt:lpstr>
      <vt:lpstr>1. Key health behaviours</vt:lpstr>
      <vt:lpstr>PowerPoint Presentation</vt:lpstr>
      <vt:lpstr>PowerPoint Presentation</vt:lpstr>
      <vt:lpstr>PowerPoint Presentation</vt:lpstr>
      <vt:lpstr>PowerPoint Presentation</vt:lpstr>
      <vt:lpstr>The most important risk-factors for death,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Fruit and vegetables are good for your health</vt:lpstr>
      <vt:lpstr>2. How does the environment effect what we eat?</vt:lpstr>
      <vt:lpstr>What did you have for breakfast?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Interventions to improve population health</vt:lpstr>
      <vt:lpstr>PowerPoint Presentation</vt:lpstr>
      <vt:lpstr>PowerPoint Presentation</vt:lpstr>
      <vt:lpstr>PowerPoint Presentation</vt:lpstr>
      <vt:lpstr>PowerPoint Presentation</vt:lpstr>
      <vt:lpstr>How far do you think we should go to improve diet?</vt:lpstr>
      <vt:lpstr>4. Conclusions</vt:lpstr>
      <vt:lpstr>PowerPoint Presentation</vt:lpstr>
      <vt:lpstr>What you have hopefully learned</vt:lpstr>
      <vt:lpstr>Thank you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Oyinlola Oyebode</cp:lastModifiedBy>
  <cp:revision>92</cp:revision>
  <dcterms:created xsi:type="dcterms:W3CDTF">2020-06-18T12:08:25Z</dcterms:created>
  <dcterms:modified xsi:type="dcterms:W3CDTF">2023-07-14T13:31:16Z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0x01010059E3C54BD99F0C48BE90A8C5D2673ECF</vt:lpwstr>
  </property>
</Properties>
</file>