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3.xml" ContentType="application/vnd.openxmlformats-officedocument.presentationml.notesSlide+xml"/>
  <Override PartName="/ppt/tags/tag1.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67"/>
  </p:notesMasterIdLst>
  <p:sldIdLst>
    <p:sldId id="257" r:id="rId2"/>
    <p:sldId id="258" r:id="rId3"/>
    <p:sldId id="417" r:id="rId4"/>
    <p:sldId id="321" r:id="rId5"/>
    <p:sldId id="322" r:id="rId6"/>
    <p:sldId id="389" r:id="rId7"/>
    <p:sldId id="259" r:id="rId8"/>
    <p:sldId id="336" r:id="rId9"/>
    <p:sldId id="273" r:id="rId10"/>
    <p:sldId id="337" r:id="rId11"/>
    <p:sldId id="375" r:id="rId12"/>
    <p:sldId id="376" r:id="rId13"/>
    <p:sldId id="379" r:id="rId14"/>
    <p:sldId id="420" r:id="rId15"/>
    <p:sldId id="380" r:id="rId16"/>
    <p:sldId id="382" r:id="rId17"/>
    <p:sldId id="381" r:id="rId18"/>
    <p:sldId id="280" r:id="rId19"/>
    <p:sldId id="383" r:id="rId20"/>
    <p:sldId id="279" r:id="rId21"/>
    <p:sldId id="384" r:id="rId22"/>
    <p:sldId id="419" r:id="rId23"/>
    <p:sldId id="386" r:id="rId24"/>
    <p:sldId id="275" r:id="rId25"/>
    <p:sldId id="297" r:id="rId26"/>
    <p:sldId id="604" r:id="rId27"/>
    <p:sldId id="422" r:id="rId28"/>
    <p:sldId id="681" r:id="rId29"/>
    <p:sldId id="695" r:id="rId30"/>
    <p:sldId id="696" r:id="rId31"/>
    <p:sldId id="699" r:id="rId32"/>
    <p:sldId id="642" r:id="rId33"/>
    <p:sldId id="697" r:id="rId34"/>
    <p:sldId id="698" r:id="rId35"/>
    <p:sldId id="281" r:id="rId36"/>
    <p:sldId id="260" r:id="rId37"/>
    <p:sldId id="387" r:id="rId38"/>
    <p:sldId id="295" r:id="rId39"/>
    <p:sldId id="853" r:id="rId40"/>
    <p:sldId id="715" r:id="rId41"/>
    <p:sldId id="596" r:id="rId42"/>
    <p:sldId id="854" r:id="rId43"/>
    <p:sldId id="834" r:id="rId44"/>
    <p:sldId id="601" r:id="rId45"/>
    <p:sldId id="600" r:id="rId46"/>
    <p:sldId id="598" r:id="rId47"/>
    <p:sldId id="716" r:id="rId48"/>
    <p:sldId id="510" r:id="rId49"/>
    <p:sldId id="577" r:id="rId50"/>
    <p:sldId id="623" r:id="rId51"/>
    <p:sldId id="714" r:id="rId52"/>
    <p:sldId id="552" r:id="rId53"/>
    <p:sldId id="859" r:id="rId54"/>
    <p:sldId id="860" r:id="rId55"/>
    <p:sldId id="855" r:id="rId56"/>
    <p:sldId id="821" r:id="rId57"/>
    <p:sldId id="822" r:id="rId58"/>
    <p:sldId id="361" r:id="rId59"/>
    <p:sldId id="362" r:id="rId60"/>
    <p:sldId id="861" r:id="rId61"/>
    <p:sldId id="356" r:id="rId62"/>
    <p:sldId id="685" r:id="rId63"/>
    <p:sldId id="359" r:id="rId64"/>
    <p:sldId id="277" r:id="rId65"/>
    <p:sldId id="350" r:id="rId6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171"/>
    <p:restoredTop sz="95846"/>
  </p:normalViewPr>
  <p:slideViewPr>
    <p:cSldViewPr snapToGrid="0">
      <p:cViewPr varScale="1">
        <p:scale>
          <a:sx n="108" d="100"/>
          <a:sy n="108" d="100"/>
        </p:scale>
        <p:origin x="784" y="192"/>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847BC3A-248E-7C4D-9F9C-AFBC900523E3}" type="doc">
      <dgm:prSet loTypeId="urn:microsoft.com/office/officeart/2005/8/layout/cycle1" loCatId="" qsTypeId="urn:microsoft.com/office/officeart/2005/8/quickstyle/simple1" qsCatId="simple" csTypeId="urn:microsoft.com/office/officeart/2005/8/colors/accent1_2" csCatId="accent1" phldr="1"/>
      <dgm:spPr/>
      <dgm:t>
        <a:bodyPr/>
        <a:lstStyle/>
        <a:p>
          <a:endParaRPr lang="en-GB"/>
        </a:p>
      </dgm:t>
    </dgm:pt>
    <dgm:pt modelId="{E7485DD7-5844-0141-B6A2-DFB47391CCDE}">
      <dgm:prSet phldrT="[Text]" custT="1"/>
      <dgm:spPr/>
      <dgm:t>
        <a:bodyPr/>
        <a:lstStyle/>
        <a:p>
          <a:r>
            <a:rPr lang="en-GB" sz="1800" dirty="0"/>
            <a:t>Adrenergic/HPA axis dysregulation</a:t>
          </a:r>
        </a:p>
      </dgm:t>
    </dgm:pt>
    <dgm:pt modelId="{A5557E11-06B8-684A-8860-894209C29149}" type="parTrans" cxnId="{48FE79CC-B9F0-5D4A-8359-69DAC399320E}">
      <dgm:prSet/>
      <dgm:spPr/>
      <dgm:t>
        <a:bodyPr/>
        <a:lstStyle/>
        <a:p>
          <a:endParaRPr lang="en-GB"/>
        </a:p>
      </dgm:t>
    </dgm:pt>
    <dgm:pt modelId="{E34D7D1F-EB01-5D4D-9AA8-63144181EC59}" type="sibTrans" cxnId="{48FE79CC-B9F0-5D4A-8359-69DAC399320E}">
      <dgm:prSet/>
      <dgm:spPr/>
      <dgm:t>
        <a:bodyPr/>
        <a:lstStyle/>
        <a:p>
          <a:endParaRPr lang="en-GB"/>
        </a:p>
      </dgm:t>
    </dgm:pt>
    <dgm:pt modelId="{1C9B4273-FF47-0541-BCCB-E11DF101F317}">
      <dgm:prSet phldrT="[Text]" custT="1"/>
      <dgm:spPr/>
      <dgm:t>
        <a:bodyPr/>
        <a:lstStyle/>
        <a:p>
          <a:r>
            <a:rPr lang="en-GB" sz="1800" dirty="0"/>
            <a:t>Inflammation</a:t>
          </a:r>
        </a:p>
      </dgm:t>
    </dgm:pt>
    <dgm:pt modelId="{B15FDBC3-C391-A441-9AC4-EF1FDB84F625}" type="parTrans" cxnId="{F468F8DA-B01B-9940-AB14-2277CB60DA04}">
      <dgm:prSet/>
      <dgm:spPr/>
      <dgm:t>
        <a:bodyPr/>
        <a:lstStyle/>
        <a:p>
          <a:endParaRPr lang="en-GB"/>
        </a:p>
      </dgm:t>
    </dgm:pt>
    <dgm:pt modelId="{30C02AFF-B46A-6B42-9220-3D2CB4B9C6DA}" type="sibTrans" cxnId="{F468F8DA-B01B-9940-AB14-2277CB60DA04}">
      <dgm:prSet/>
      <dgm:spPr/>
      <dgm:t>
        <a:bodyPr/>
        <a:lstStyle/>
        <a:p>
          <a:endParaRPr lang="en-GB"/>
        </a:p>
      </dgm:t>
    </dgm:pt>
    <dgm:pt modelId="{D63622A0-6146-F046-BB0B-D0A7AE0A4146}">
      <dgm:prSet phldrT="[Text]" custT="1"/>
      <dgm:spPr/>
      <dgm:t>
        <a:bodyPr/>
        <a:lstStyle/>
        <a:p>
          <a:r>
            <a:rPr lang="en-GB" sz="1800" dirty="0"/>
            <a:t>Depression</a:t>
          </a:r>
        </a:p>
      </dgm:t>
    </dgm:pt>
    <dgm:pt modelId="{D615DFE7-1E61-C549-A464-680AB6557F1D}" type="parTrans" cxnId="{73911DA8-85E6-4C46-9644-0001D0132150}">
      <dgm:prSet/>
      <dgm:spPr/>
      <dgm:t>
        <a:bodyPr/>
        <a:lstStyle/>
        <a:p>
          <a:endParaRPr lang="en-GB"/>
        </a:p>
      </dgm:t>
    </dgm:pt>
    <dgm:pt modelId="{BFFC26F6-799C-E243-A827-778248AF0C39}" type="sibTrans" cxnId="{73911DA8-85E6-4C46-9644-0001D0132150}">
      <dgm:prSet/>
      <dgm:spPr/>
      <dgm:t>
        <a:bodyPr/>
        <a:lstStyle/>
        <a:p>
          <a:endParaRPr lang="en-GB"/>
        </a:p>
      </dgm:t>
    </dgm:pt>
    <dgm:pt modelId="{CC11E9B0-E02B-A049-A10B-3FF3F67C9D91}">
      <dgm:prSet phldrT="[Text]" custT="1"/>
      <dgm:spPr/>
      <dgm:t>
        <a:bodyPr/>
        <a:lstStyle/>
        <a:p>
          <a:r>
            <a:rPr lang="en-GB" sz="1800" dirty="0"/>
            <a:t>Cardiometabolic illnesses</a:t>
          </a:r>
        </a:p>
      </dgm:t>
    </dgm:pt>
    <dgm:pt modelId="{28E9E28A-5B39-E74E-AB8E-44438407997A}" type="parTrans" cxnId="{E8FA24B7-F3D3-534A-B34E-BADEE8D58A63}">
      <dgm:prSet/>
      <dgm:spPr/>
      <dgm:t>
        <a:bodyPr/>
        <a:lstStyle/>
        <a:p>
          <a:endParaRPr lang="en-GB"/>
        </a:p>
      </dgm:t>
    </dgm:pt>
    <dgm:pt modelId="{3A713260-31B5-6743-A42F-FBDCF7210C54}" type="sibTrans" cxnId="{E8FA24B7-F3D3-534A-B34E-BADEE8D58A63}">
      <dgm:prSet/>
      <dgm:spPr/>
      <dgm:t>
        <a:bodyPr/>
        <a:lstStyle/>
        <a:p>
          <a:endParaRPr lang="en-GB"/>
        </a:p>
      </dgm:t>
    </dgm:pt>
    <dgm:pt modelId="{69097BCC-6F25-B24B-9DE2-2F5987DEF142}">
      <dgm:prSet phldrT="[Text]" custT="1"/>
      <dgm:spPr/>
      <dgm:t>
        <a:bodyPr/>
        <a:lstStyle/>
        <a:p>
          <a:r>
            <a:rPr lang="en-GB" sz="1800" dirty="0"/>
            <a:t>Stress</a:t>
          </a:r>
        </a:p>
      </dgm:t>
    </dgm:pt>
    <dgm:pt modelId="{F0B4FBEE-BFD3-834D-B749-7A4070D02C3B}" type="parTrans" cxnId="{A7748CFF-CB57-DB48-9363-D539266D0E5E}">
      <dgm:prSet/>
      <dgm:spPr/>
      <dgm:t>
        <a:bodyPr/>
        <a:lstStyle/>
        <a:p>
          <a:endParaRPr lang="en-GB"/>
        </a:p>
      </dgm:t>
    </dgm:pt>
    <dgm:pt modelId="{8FED9603-9CBD-DA46-9BD2-FA0DE9ACB67B}" type="sibTrans" cxnId="{A7748CFF-CB57-DB48-9363-D539266D0E5E}">
      <dgm:prSet/>
      <dgm:spPr/>
      <dgm:t>
        <a:bodyPr/>
        <a:lstStyle/>
        <a:p>
          <a:endParaRPr lang="en-GB"/>
        </a:p>
      </dgm:t>
    </dgm:pt>
    <dgm:pt modelId="{773CCE8D-B248-E440-A3FB-BF5B4D1C18C6}" type="pres">
      <dgm:prSet presAssocID="{8847BC3A-248E-7C4D-9F9C-AFBC900523E3}" presName="cycle" presStyleCnt="0">
        <dgm:presLayoutVars>
          <dgm:dir/>
          <dgm:resizeHandles val="exact"/>
        </dgm:presLayoutVars>
      </dgm:prSet>
      <dgm:spPr/>
    </dgm:pt>
    <dgm:pt modelId="{5796F31F-9D73-6943-B209-9B1D4F66C022}" type="pres">
      <dgm:prSet presAssocID="{E7485DD7-5844-0141-B6A2-DFB47391CCDE}" presName="dummy" presStyleCnt="0"/>
      <dgm:spPr/>
    </dgm:pt>
    <dgm:pt modelId="{0EC6FC1E-E3B3-2143-BCAB-5E30517773AA}" type="pres">
      <dgm:prSet presAssocID="{E7485DD7-5844-0141-B6A2-DFB47391CCDE}" presName="node" presStyleLbl="revTx" presStyleIdx="0" presStyleCnt="5" custScaleX="206523">
        <dgm:presLayoutVars>
          <dgm:bulletEnabled val="1"/>
        </dgm:presLayoutVars>
      </dgm:prSet>
      <dgm:spPr/>
    </dgm:pt>
    <dgm:pt modelId="{2EED2F8F-2DF9-3046-B57C-05E45CC7C5FD}" type="pres">
      <dgm:prSet presAssocID="{E34D7D1F-EB01-5D4D-9AA8-63144181EC59}" presName="sibTrans" presStyleLbl="node1" presStyleIdx="0" presStyleCnt="5"/>
      <dgm:spPr/>
    </dgm:pt>
    <dgm:pt modelId="{FFE10CA4-D6B9-7E43-92D9-9141D17A05D2}" type="pres">
      <dgm:prSet presAssocID="{1C9B4273-FF47-0541-BCCB-E11DF101F317}" presName="dummy" presStyleCnt="0"/>
      <dgm:spPr/>
    </dgm:pt>
    <dgm:pt modelId="{57E876DD-0146-E849-905B-817AD2798F42}" type="pres">
      <dgm:prSet presAssocID="{1C9B4273-FF47-0541-BCCB-E11DF101F317}" presName="node" presStyleLbl="revTx" presStyleIdx="1" presStyleCnt="5" custScaleX="187438">
        <dgm:presLayoutVars>
          <dgm:bulletEnabled val="1"/>
        </dgm:presLayoutVars>
      </dgm:prSet>
      <dgm:spPr/>
    </dgm:pt>
    <dgm:pt modelId="{2D2332BD-742A-3243-9A7F-534A2410A605}" type="pres">
      <dgm:prSet presAssocID="{30C02AFF-B46A-6B42-9220-3D2CB4B9C6DA}" presName="sibTrans" presStyleLbl="node1" presStyleIdx="1" presStyleCnt="5" custLinFactNeighborX="2261" custLinFactNeighborY="283"/>
      <dgm:spPr/>
    </dgm:pt>
    <dgm:pt modelId="{E613B2AD-8A2B-5849-AE73-C64607DC771D}" type="pres">
      <dgm:prSet presAssocID="{D63622A0-6146-F046-BB0B-D0A7AE0A4146}" presName="dummy" presStyleCnt="0"/>
      <dgm:spPr/>
    </dgm:pt>
    <dgm:pt modelId="{F5EAF73E-4EA9-2C48-9F7A-852ECDB62F8D}" type="pres">
      <dgm:prSet presAssocID="{D63622A0-6146-F046-BB0B-D0A7AE0A4146}" presName="node" presStyleLbl="revTx" presStyleIdx="2" presStyleCnt="5" custScaleX="144820">
        <dgm:presLayoutVars>
          <dgm:bulletEnabled val="1"/>
        </dgm:presLayoutVars>
      </dgm:prSet>
      <dgm:spPr/>
    </dgm:pt>
    <dgm:pt modelId="{FE2DDE5F-6502-164B-A404-9890EA4453A9}" type="pres">
      <dgm:prSet presAssocID="{BFFC26F6-799C-E243-A827-778248AF0C39}" presName="sibTrans" presStyleLbl="node1" presStyleIdx="2" presStyleCnt="5" custScaleX="121697"/>
      <dgm:spPr/>
    </dgm:pt>
    <dgm:pt modelId="{B3841484-9232-1E49-B07C-400CDCD04F8B}" type="pres">
      <dgm:prSet presAssocID="{CC11E9B0-E02B-A049-A10B-3FF3F67C9D91}" presName="dummy" presStyleCnt="0"/>
      <dgm:spPr/>
    </dgm:pt>
    <dgm:pt modelId="{8922C165-C57A-984F-A0A5-F74F42ED0514}" type="pres">
      <dgm:prSet presAssocID="{CC11E9B0-E02B-A049-A10B-3FF3F67C9D91}" presName="node" presStyleLbl="revTx" presStyleIdx="3" presStyleCnt="5" custScaleX="200279">
        <dgm:presLayoutVars>
          <dgm:bulletEnabled val="1"/>
        </dgm:presLayoutVars>
      </dgm:prSet>
      <dgm:spPr/>
    </dgm:pt>
    <dgm:pt modelId="{7D4E6F9E-8891-F144-899F-DFE1F47EDBBB}" type="pres">
      <dgm:prSet presAssocID="{3A713260-31B5-6743-A42F-FBDCF7210C54}" presName="sibTrans" presStyleLbl="node1" presStyleIdx="3" presStyleCnt="5"/>
      <dgm:spPr/>
    </dgm:pt>
    <dgm:pt modelId="{5EF067CC-7EEA-3D4B-AAD2-8B7E306A5F54}" type="pres">
      <dgm:prSet presAssocID="{69097BCC-6F25-B24B-9DE2-2F5987DEF142}" presName="dummy" presStyleCnt="0"/>
      <dgm:spPr/>
    </dgm:pt>
    <dgm:pt modelId="{0B1B365D-ED6B-D848-9CE9-5C9CC011DA00}" type="pres">
      <dgm:prSet presAssocID="{69097BCC-6F25-B24B-9DE2-2F5987DEF142}" presName="node" presStyleLbl="revTx" presStyleIdx="4" presStyleCnt="5">
        <dgm:presLayoutVars>
          <dgm:bulletEnabled val="1"/>
        </dgm:presLayoutVars>
      </dgm:prSet>
      <dgm:spPr/>
    </dgm:pt>
    <dgm:pt modelId="{A3BFC9E6-FBE8-2341-81BA-EC04AF60CA90}" type="pres">
      <dgm:prSet presAssocID="{8FED9603-9CBD-DA46-9BD2-FA0DE9ACB67B}" presName="sibTrans" presStyleLbl="node1" presStyleIdx="4" presStyleCnt="5"/>
      <dgm:spPr/>
    </dgm:pt>
  </dgm:ptLst>
  <dgm:cxnLst>
    <dgm:cxn modelId="{AFC77907-1184-E948-B140-BAE5984E5361}" type="presOf" srcId="{30C02AFF-B46A-6B42-9220-3D2CB4B9C6DA}" destId="{2D2332BD-742A-3243-9A7F-534A2410A605}" srcOrd="0" destOrd="0" presId="urn:microsoft.com/office/officeart/2005/8/layout/cycle1"/>
    <dgm:cxn modelId="{68F7E715-793D-B24A-B45E-86BE67E25479}" type="presOf" srcId="{E7485DD7-5844-0141-B6A2-DFB47391CCDE}" destId="{0EC6FC1E-E3B3-2143-BCAB-5E30517773AA}" srcOrd="0" destOrd="0" presId="urn:microsoft.com/office/officeart/2005/8/layout/cycle1"/>
    <dgm:cxn modelId="{9C2ACB2C-DA9E-1F43-8FAA-F98ABAA9D0BF}" type="presOf" srcId="{8847BC3A-248E-7C4D-9F9C-AFBC900523E3}" destId="{773CCE8D-B248-E440-A3FB-BF5B4D1C18C6}" srcOrd="0" destOrd="0" presId="urn:microsoft.com/office/officeart/2005/8/layout/cycle1"/>
    <dgm:cxn modelId="{D3F2D23A-1B7F-9047-B41F-5F8F44EBB6D9}" type="presOf" srcId="{CC11E9B0-E02B-A049-A10B-3FF3F67C9D91}" destId="{8922C165-C57A-984F-A0A5-F74F42ED0514}" srcOrd="0" destOrd="0" presId="urn:microsoft.com/office/officeart/2005/8/layout/cycle1"/>
    <dgm:cxn modelId="{F5929C74-4C4F-A449-8A60-4BDBD9B05EE5}" type="presOf" srcId="{BFFC26F6-799C-E243-A827-778248AF0C39}" destId="{FE2DDE5F-6502-164B-A404-9890EA4453A9}" srcOrd="0" destOrd="0" presId="urn:microsoft.com/office/officeart/2005/8/layout/cycle1"/>
    <dgm:cxn modelId="{94ECBB84-6B7C-A547-9183-CAAD237A85B3}" type="presOf" srcId="{3A713260-31B5-6743-A42F-FBDCF7210C54}" destId="{7D4E6F9E-8891-F144-899F-DFE1F47EDBBB}" srcOrd="0" destOrd="0" presId="urn:microsoft.com/office/officeart/2005/8/layout/cycle1"/>
    <dgm:cxn modelId="{C901CC89-2D51-4D40-8528-1CEDA4DFED4A}" type="presOf" srcId="{69097BCC-6F25-B24B-9DE2-2F5987DEF142}" destId="{0B1B365D-ED6B-D848-9CE9-5C9CC011DA00}" srcOrd="0" destOrd="0" presId="urn:microsoft.com/office/officeart/2005/8/layout/cycle1"/>
    <dgm:cxn modelId="{73911DA8-85E6-4C46-9644-0001D0132150}" srcId="{8847BC3A-248E-7C4D-9F9C-AFBC900523E3}" destId="{D63622A0-6146-F046-BB0B-D0A7AE0A4146}" srcOrd="2" destOrd="0" parTransId="{D615DFE7-1E61-C549-A464-680AB6557F1D}" sibTransId="{BFFC26F6-799C-E243-A827-778248AF0C39}"/>
    <dgm:cxn modelId="{E8FA24B7-F3D3-534A-B34E-BADEE8D58A63}" srcId="{8847BC3A-248E-7C4D-9F9C-AFBC900523E3}" destId="{CC11E9B0-E02B-A049-A10B-3FF3F67C9D91}" srcOrd="3" destOrd="0" parTransId="{28E9E28A-5B39-E74E-AB8E-44438407997A}" sibTransId="{3A713260-31B5-6743-A42F-FBDCF7210C54}"/>
    <dgm:cxn modelId="{48FE79CC-B9F0-5D4A-8359-69DAC399320E}" srcId="{8847BC3A-248E-7C4D-9F9C-AFBC900523E3}" destId="{E7485DD7-5844-0141-B6A2-DFB47391CCDE}" srcOrd="0" destOrd="0" parTransId="{A5557E11-06B8-684A-8860-894209C29149}" sibTransId="{E34D7D1F-EB01-5D4D-9AA8-63144181EC59}"/>
    <dgm:cxn modelId="{BFB54ED5-6CB1-1745-8B92-9FFD82BE0A15}" type="presOf" srcId="{D63622A0-6146-F046-BB0B-D0A7AE0A4146}" destId="{F5EAF73E-4EA9-2C48-9F7A-852ECDB62F8D}" srcOrd="0" destOrd="0" presId="urn:microsoft.com/office/officeart/2005/8/layout/cycle1"/>
    <dgm:cxn modelId="{F468F8DA-B01B-9940-AB14-2277CB60DA04}" srcId="{8847BC3A-248E-7C4D-9F9C-AFBC900523E3}" destId="{1C9B4273-FF47-0541-BCCB-E11DF101F317}" srcOrd="1" destOrd="0" parTransId="{B15FDBC3-C391-A441-9AC4-EF1FDB84F625}" sibTransId="{30C02AFF-B46A-6B42-9220-3D2CB4B9C6DA}"/>
    <dgm:cxn modelId="{7A34DCF1-0693-C04E-AFF3-9A40330384C0}" type="presOf" srcId="{1C9B4273-FF47-0541-BCCB-E11DF101F317}" destId="{57E876DD-0146-E849-905B-817AD2798F42}" srcOrd="0" destOrd="0" presId="urn:microsoft.com/office/officeart/2005/8/layout/cycle1"/>
    <dgm:cxn modelId="{1C40B9F6-59AB-5A4E-9B3B-70DE434F3FD8}" type="presOf" srcId="{8FED9603-9CBD-DA46-9BD2-FA0DE9ACB67B}" destId="{A3BFC9E6-FBE8-2341-81BA-EC04AF60CA90}" srcOrd="0" destOrd="0" presId="urn:microsoft.com/office/officeart/2005/8/layout/cycle1"/>
    <dgm:cxn modelId="{4190B2FE-9701-8246-933F-7F4E1E7216DB}" type="presOf" srcId="{E34D7D1F-EB01-5D4D-9AA8-63144181EC59}" destId="{2EED2F8F-2DF9-3046-B57C-05E45CC7C5FD}" srcOrd="0" destOrd="0" presId="urn:microsoft.com/office/officeart/2005/8/layout/cycle1"/>
    <dgm:cxn modelId="{A7748CFF-CB57-DB48-9363-D539266D0E5E}" srcId="{8847BC3A-248E-7C4D-9F9C-AFBC900523E3}" destId="{69097BCC-6F25-B24B-9DE2-2F5987DEF142}" srcOrd="4" destOrd="0" parTransId="{F0B4FBEE-BFD3-834D-B749-7A4070D02C3B}" sibTransId="{8FED9603-9CBD-DA46-9BD2-FA0DE9ACB67B}"/>
    <dgm:cxn modelId="{DFEFDD3D-D97A-F04D-9DE3-9781B7C48ED2}" type="presParOf" srcId="{773CCE8D-B248-E440-A3FB-BF5B4D1C18C6}" destId="{5796F31F-9D73-6943-B209-9B1D4F66C022}" srcOrd="0" destOrd="0" presId="urn:microsoft.com/office/officeart/2005/8/layout/cycle1"/>
    <dgm:cxn modelId="{9389ED09-1BC6-784C-801C-3417DE21F5A3}" type="presParOf" srcId="{773CCE8D-B248-E440-A3FB-BF5B4D1C18C6}" destId="{0EC6FC1E-E3B3-2143-BCAB-5E30517773AA}" srcOrd="1" destOrd="0" presId="urn:microsoft.com/office/officeart/2005/8/layout/cycle1"/>
    <dgm:cxn modelId="{9035839D-0F6B-1947-B7D1-B034CE4FE3FD}" type="presParOf" srcId="{773CCE8D-B248-E440-A3FB-BF5B4D1C18C6}" destId="{2EED2F8F-2DF9-3046-B57C-05E45CC7C5FD}" srcOrd="2" destOrd="0" presId="urn:microsoft.com/office/officeart/2005/8/layout/cycle1"/>
    <dgm:cxn modelId="{5FB5750C-8641-A94D-A59D-6CE5043A0554}" type="presParOf" srcId="{773CCE8D-B248-E440-A3FB-BF5B4D1C18C6}" destId="{FFE10CA4-D6B9-7E43-92D9-9141D17A05D2}" srcOrd="3" destOrd="0" presId="urn:microsoft.com/office/officeart/2005/8/layout/cycle1"/>
    <dgm:cxn modelId="{22EA3F2B-83F6-2A42-963F-EA6B3163191C}" type="presParOf" srcId="{773CCE8D-B248-E440-A3FB-BF5B4D1C18C6}" destId="{57E876DD-0146-E849-905B-817AD2798F42}" srcOrd="4" destOrd="0" presId="urn:microsoft.com/office/officeart/2005/8/layout/cycle1"/>
    <dgm:cxn modelId="{FE7374C7-7484-2A4F-BAA5-510F8BCE6C8A}" type="presParOf" srcId="{773CCE8D-B248-E440-A3FB-BF5B4D1C18C6}" destId="{2D2332BD-742A-3243-9A7F-534A2410A605}" srcOrd="5" destOrd="0" presId="urn:microsoft.com/office/officeart/2005/8/layout/cycle1"/>
    <dgm:cxn modelId="{C54E5E14-0070-E94C-8D8D-DB55838027C7}" type="presParOf" srcId="{773CCE8D-B248-E440-A3FB-BF5B4D1C18C6}" destId="{E613B2AD-8A2B-5849-AE73-C64607DC771D}" srcOrd="6" destOrd="0" presId="urn:microsoft.com/office/officeart/2005/8/layout/cycle1"/>
    <dgm:cxn modelId="{D8C5D620-B245-D842-B908-08AA63A6DB35}" type="presParOf" srcId="{773CCE8D-B248-E440-A3FB-BF5B4D1C18C6}" destId="{F5EAF73E-4EA9-2C48-9F7A-852ECDB62F8D}" srcOrd="7" destOrd="0" presId="urn:microsoft.com/office/officeart/2005/8/layout/cycle1"/>
    <dgm:cxn modelId="{518F37F2-E455-BB40-AAD1-3240C484A8A0}" type="presParOf" srcId="{773CCE8D-B248-E440-A3FB-BF5B4D1C18C6}" destId="{FE2DDE5F-6502-164B-A404-9890EA4453A9}" srcOrd="8" destOrd="0" presId="urn:microsoft.com/office/officeart/2005/8/layout/cycle1"/>
    <dgm:cxn modelId="{35DA0824-8B82-8047-8A31-9640BA462579}" type="presParOf" srcId="{773CCE8D-B248-E440-A3FB-BF5B4D1C18C6}" destId="{B3841484-9232-1E49-B07C-400CDCD04F8B}" srcOrd="9" destOrd="0" presId="urn:microsoft.com/office/officeart/2005/8/layout/cycle1"/>
    <dgm:cxn modelId="{EF3DCDFB-2146-094C-9D33-70BE03A2184D}" type="presParOf" srcId="{773CCE8D-B248-E440-A3FB-BF5B4D1C18C6}" destId="{8922C165-C57A-984F-A0A5-F74F42ED0514}" srcOrd="10" destOrd="0" presId="urn:microsoft.com/office/officeart/2005/8/layout/cycle1"/>
    <dgm:cxn modelId="{CB16D764-FFE7-1A42-90F4-0B02CB56C031}" type="presParOf" srcId="{773CCE8D-B248-E440-A3FB-BF5B4D1C18C6}" destId="{7D4E6F9E-8891-F144-899F-DFE1F47EDBBB}" srcOrd="11" destOrd="0" presId="urn:microsoft.com/office/officeart/2005/8/layout/cycle1"/>
    <dgm:cxn modelId="{C8FDBBB7-8A0F-154A-97A3-BD900B73B44C}" type="presParOf" srcId="{773CCE8D-B248-E440-A3FB-BF5B4D1C18C6}" destId="{5EF067CC-7EEA-3D4B-AAD2-8B7E306A5F54}" srcOrd="12" destOrd="0" presId="urn:microsoft.com/office/officeart/2005/8/layout/cycle1"/>
    <dgm:cxn modelId="{17ED597D-0535-E540-B142-52DD47907D58}" type="presParOf" srcId="{773CCE8D-B248-E440-A3FB-BF5B4D1C18C6}" destId="{0B1B365D-ED6B-D848-9CE9-5C9CC011DA00}" srcOrd="13" destOrd="0" presId="urn:microsoft.com/office/officeart/2005/8/layout/cycle1"/>
    <dgm:cxn modelId="{7B09839D-CAB0-6F49-9406-98D335F1ADE0}" type="presParOf" srcId="{773CCE8D-B248-E440-A3FB-BF5B4D1C18C6}" destId="{A3BFC9E6-FBE8-2341-81BA-EC04AF60CA90}" srcOrd="14"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A38E2CC-A3C3-43E1-BAF7-E97800126DE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GB"/>
        </a:p>
      </dgm:t>
    </dgm:pt>
    <dgm:pt modelId="{885440CE-ED35-4E15-850F-A0A85CAD0052}">
      <dgm:prSet custT="1"/>
      <dgm:spPr>
        <a:solidFill>
          <a:srgbClr val="660066"/>
        </a:solidFill>
      </dgm:spPr>
      <dgm:t>
        <a:bodyPr/>
        <a:lstStyle/>
        <a:p>
          <a:pPr algn="ctr" rtl="0"/>
          <a:r>
            <a:rPr lang="en-GB" sz="3600" dirty="0">
              <a:solidFill>
                <a:schemeClr val="bg1"/>
              </a:solidFill>
            </a:rPr>
            <a:t>Stress and plasma </a:t>
          </a:r>
          <a:r>
            <a:rPr lang="en-GB" sz="3600" dirty="0" err="1">
              <a:solidFill>
                <a:schemeClr val="bg1"/>
              </a:solidFill>
            </a:rPr>
            <a:t>IL</a:t>
          </a:r>
          <a:r>
            <a:rPr lang="en-GB" sz="3600" dirty="0">
              <a:solidFill>
                <a:schemeClr val="bg1"/>
              </a:solidFill>
            </a:rPr>
            <a:t>-6 response</a:t>
          </a:r>
        </a:p>
      </dgm:t>
    </dgm:pt>
    <dgm:pt modelId="{708E9302-55A3-4CAD-AB19-305B543F9E07}" type="parTrans" cxnId="{CC4FC8BA-E862-4A45-AD2E-53A5FD9ED09B}">
      <dgm:prSet/>
      <dgm:spPr/>
      <dgm:t>
        <a:bodyPr/>
        <a:lstStyle/>
        <a:p>
          <a:endParaRPr lang="en-GB"/>
        </a:p>
      </dgm:t>
    </dgm:pt>
    <dgm:pt modelId="{13849B51-9ECB-408C-AEC2-89461E1C707A}" type="sibTrans" cxnId="{CC4FC8BA-E862-4A45-AD2E-53A5FD9ED09B}">
      <dgm:prSet/>
      <dgm:spPr/>
      <dgm:t>
        <a:bodyPr/>
        <a:lstStyle/>
        <a:p>
          <a:endParaRPr lang="en-GB"/>
        </a:p>
      </dgm:t>
    </dgm:pt>
    <dgm:pt modelId="{CD2D8B28-C868-408E-93FF-E40FED3F26C6}" type="pres">
      <dgm:prSet presAssocID="{BA38E2CC-A3C3-43E1-BAF7-E97800126DE9}" presName="linear" presStyleCnt="0">
        <dgm:presLayoutVars>
          <dgm:animLvl val="lvl"/>
          <dgm:resizeHandles val="exact"/>
        </dgm:presLayoutVars>
      </dgm:prSet>
      <dgm:spPr/>
    </dgm:pt>
    <dgm:pt modelId="{8B3EBA6F-D1B6-4384-8AD8-BA563F36390C}" type="pres">
      <dgm:prSet presAssocID="{885440CE-ED35-4E15-850F-A0A85CAD0052}" presName="parentText" presStyleLbl="node1" presStyleIdx="0" presStyleCnt="1" custScaleY="336030">
        <dgm:presLayoutVars>
          <dgm:chMax val="0"/>
          <dgm:bulletEnabled val="1"/>
        </dgm:presLayoutVars>
      </dgm:prSet>
      <dgm:spPr/>
    </dgm:pt>
  </dgm:ptLst>
  <dgm:cxnLst>
    <dgm:cxn modelId="{68967383-50B2-4C07-88AB-5DD0826960D6}" type="presOf" srcId="{885440CE-ED35-4E15-850F-A0A85CAD0052}" destId="{8B3EBA6F-D1B6-4384-8AD8-BA563F36390C}" srcOrd="0" destOrd="0" presId="urn:microsoft.com/office/officeart/2005/8/layout/vList2"/>
    <dgm:cxn modelId="{CC4FC8BA-E862-4A45-AD2E-53A5FD9ED09B}" srcId="{BA38E2CC-A3C3-43E1-BAF7-E97800126DE9}" destId="{885440CE-ED35-4E15-850F-A0A85CAD0052}" srcOrd="0" destOrd="0" parTransId="{708E9302-55A3-4CAD-AB19-305B543F9E07}" sibTransId="{13849B51-9ECB-408C-AEC2-89461E1C707A}"/>
    <dgm:cxn modelId="{C49CBEEA-A625-4876-8F27-449416F0545B}" type="presOf" srcId="{BA38E2CC-A3C3-43E1-BAF7-E97800126DE9}" destId="{CD2D8B28-C868-408E-93FF-E40FED3F26C6}" srcOrd="0" destOrd="0" presId="urn:microsoft.com/office/officeart/2005/8/layout/vList2"/>
    <dgm:cxn modelId="{DD04F508-782E-479E-8C59-43903FCCDDB8}" type="presParOf" srcId="{CD2D8B28-C868-408E-93FF-E40FED3F26C6}" destId="{8B3EBA6F-D1B6-4384-8AD8-BA563F36390C}" srcOrd="0"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C6FC1E-E3B3-2143-BCAB-5E30517773AA}">
      <dsp:nvSpPr>
        <dsp:cNvPr id="0" name=""/>
        <dsp:cNvSpPr/>
      </dsp:nvSpPr>
      <dsp:spPr>
        <a:xfrm>
          <a:off x="5461769" y="32583"/>
          <a:ext cx="2312609" cy="11197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kern="1200" dirty="0"/>
            <a:t>Adrenergic/HPA axis dysregulation</a:t>
          </a:r>
        </a:p>
      </dsp:txBody>
      <dsp:txXfrm>
        <a:off x="5461769" y="32583"/>
        <a:ext cx="2312609" cy="1119782"/>
      </dsp:txXfrm>
    </dsp:sp>
    <dsp:sp modelId="{2EED2F8F-2DF9-3046-B57C-05E45CC7C5FD}">
      <dsp:nvSpPr>
        <dsp:cNvPr id="0" name=""/>
        <dsp:cNvSpPr/>
      </dsp:nvSpPr>
      <dsp:spPr>
        <a:xfrm>
          <a:off x="3421633" y="-101"/>
          <a:ext cx="4201429" cy="4201429"/>
        </a:xfrm>
        <a:prstGeom prst="circularArrow">
          <a:avLst>
            <a:gd name="adj1" fmla="val 5197"/>
            <a:gd name="adj2" fmla="val 335699"/>
            <a:gd name="adj3" fmla="val 21294113"/>
            <a:gd name="adj4" fmla="val 19765475"/>
            <a:gd name="adj5" fmla="val 6063"/>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7E876DD-0146-E849-905B-817AD2798F42}">
      <dsp:nvSpPr>
        <dsp:cNvPr id="0" name=""/>
        <dsp:cNvSpPr/>
      </dsp:nvSpPr>
      <dsp:spPr>
        <a:xfrm>
          <a:off x="6245820" y="2116778"/>
          <a:ext cx="2098898" cy="11197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kern="1200" dirty="0"/>
            <a:t>Inflammation</a:t>
          </a:r>
        </a:p>
      </dsp:txBody>
      <dsp:txXfrm>
        <a:off x="6245820" y="2116778"/>
        <a:ext cx="2098898" cy="1119782"/>
      </dsp:txXfrm>
    </dsp:sp>
    <dsp:sp modelId="{2D2332BD-742A-3243-9A7F-534A2410A605}">
      <dsp:nvSpPr>
        <dsp:cNvPr id="0" name=""/>
        <dsp:cNvSpPr/>
      </dsp:nvSpPr>
      <dsp:spPr>
        <a:xfrm>
          <a:off x="3516627" y="11788"/>
          <a:ext cx="4201429" cy="4201429"/>
        </a:xfrm>
        <a:prstGeom prst="circularArrow">
          <a:avLst>
            <a:gd name="adj1" fmla="val 5197"/>
            <a:gd name="adj2" fmla="val 335699"/>
            <a:gd name="adj3" fmla="val 3517337"/>
            <a:gd name="adj4" fmla="val 2252603"/>
            <a:gd name="adj5" fmla="val 6063"/>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5EAF73E-4EA9-2C48-9F7A-852ECDB62F8D}">
      <dsp:nvSpPr>
        <dsp:cNvPr id="0" name=""/>
        <dsp:cNvSpPr/>
      </dsp:nvSpPr>
      <dsp:spPr>
        <a:xfrm>
          <a:off x="4711513" y="3404882"/>
          <a:ext cx="1621669" cy="11197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kern="1200" dirty="0"/>
            <a:t>Depression</a:t>
          </a:r>
        </a:p>
      </dsp:txBody>
      <dsp:txXfrm>
        <a:off x="4711513" y="3404882"/>
        <a:ext cx="1621669" cy="1119782"/>
      </dsp:txXfrm>
    </dsp:sp>
    <dsp:sp modelId="{FE2DDE5F-6502-164B-A404-9890EA4453A9}">
      <dsp:nvSpPr>
        <dsp:cNvPr id="0" name=""/>
        <dsp:cNvSpPr/>
      </dsp:nvSpPr>
      <dsp:spPr>
        <a:xfrm>
          <a:off x="2965840" y="-101"/>
          <a:ext cx="5113013" cy="4201429"/>
        </a:xfrm>
        <a:prstGeom prst="circularArrow">
          <a:avLst>
            <a:gd name="adj1" fmla="val 5197"/>
            <a:gd name="adj2" fmla="val 335699"/>
            <a:gd name="adj3" fmla="val 8211698"/>
            <a:gd name="adj4" fmla="val 6946964"/>
            <a:gd name="adj5" fmla="val 6063"/>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922C165-C57A-984F-A0A5-F74F42ED0514}">
      <dsp:nvSpPr>
        <dsp:cNvPr id="0" name=""/>
        <dsp:cNvSpPr/>
      </dsp:nvSpPr>
      <dsp:spPr>
        <a:xfrm>
          <a:off x="2628080" y="2116778"/>
          <a:ext cx="2242689" cy="11197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kern="1200" dirty="0"/>
            <a:t>Cardiometabolic illnesses</a:t>
          </a:r>
        </a:p>
      </dsp:txBody>
      <dsp:txXfrm>
        <a:off x="2628080" y="2116778"/>
        <a:ext cx="2242689" cy="1119782"/>
      </dsp:txXfrm>
    </dsp:sp>
    <dsp:sp modelId="{7D4E6F9E-8891-F144-899F-DFE1F47EDBBB}">
      <dsp:nvSpPr>
        <dsp:cNvPr id="0" name=""/>
        <dsp:cNvSpPr/>
      </dsp:nvSpPr>
      <dsp:spPr>
        <a:xfrm>
          <a:off x="3421633" y="-101"/>
          <a:ext cx="4201429" cy="4201429"/>
        </a:xfrm>
        <a:prstGeom prst="circularArrow">
          <a:avLst>
            <a:gd name="adj1" fmla="val 5197"/>
            <a:gd name="adj2" fmla="val 335699"/>
            <a:gd name="adj3" fmla="val 12298825"/>
            <a:gd name="adj4" fmla="val 10770188"/>
            <a:gd name="adj5" fmla="val 6063"/>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B1B365D-ED6B-D848-9CE9-5C9CC011DA00}">
      <dsp:nvSpPr>
        <dsp:cNvPr id="0" name=""/>
        <dsp:cNvSpPr/>
      </dsp:nvSpPr>
      <dsp:spPr>
        <a:xfrm>
          <a:off x="3866730" y="32583"/>
          <a:ext cx="1119782" cy="11197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kern="1200" dirty="0"/>
            <a:t>Stress</a:t>
          </a:r>
        </a:p>
      </dsp:txBody>
      <dsp:txXfrm>
        <a:off x="3866730" y="32583"/>
        <a:ext cx="1119782" cy="1119782"/>
      </dsp:txXfrm>
    </dsp:sp>
    <dsp:sp modelId="{A3BFC9E6-FBE8-2341-81BA-EC04AF60CA90}">
      <dsp:nvSpPr>
        <dsp:cNvPr id="0" name=""/>
        <dsp:cNvSpPr/>
      </dsp:nvSpPr>
      <dsp:spPr>
        <a:xfrm>
          <a:off x="3421633" y="-101"/>
          <a:ext cx="4201429" cy="4201429"/>
        </a:xfrm>
        <a:prstGeom prst="circularArrow">
          <a:avLst>
            <a:gd name="adj1" fmla="val 5197"/>
            <a:gd name="adj2" fmla="val 335699"/>
            <a:gd name="adj3" fmla="val 15752567"/>
            <a:gd name="adj4" fmla="val 15197714"/>
            <a:gd name="adj5" fmla="val 6063"/>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3EBA6F-D1B6-4384-8AD8-BA563F36390C}">
      <dsp:nvSpPr>
        <dsp:cNvPr id="0" name=""/>
        <dsp:cNvSpPr/>
      </dsp:nvSpPr>
      <dsp:spPr>
        <a:xfrm>
          <a:off x="0" y="457"/>
          <a:ext cx="7539896" cy="935189"/>
        </a:xfrm>
        <a:prstGeom prst="roundRect">
          <a:avLst/>
        </a:prstGeom>
        <a:solidFill>
          <a:srgbClr val="66006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rtl="0">
            <a:lnSpc>
              <a:spcPct val="90000"/>
            </a:lnSpc>
            <a:spcBef>
              <a:spcPct val="0"/>
            </a:spcBef>
            <a:spcAft>
              <a:spcPct val="35000"/>
            </a:spcAft>
            <a:buNone/>
          </a:pPr>
          <a:r>
            <a:rPr lang="en-GB" sz="3600" kern="1200" dirty="0">
              <a:solidFill>
                <a:schemeClr val="bg1"/>
              </a:solidFill>
            </a:rPr>
            <a:t>Stress and plasma </a:t>
          </a:r>
          <a:r>
            <a:rPr lang="en-GB" sz="3600" kern="1200" dirty="0" err="1">
              <a:solidFill>
                <a:schemeClr val="bg1"/>
              </a:solidFill>
            </a:rPr>
            <a:t>IL</a:t>
          </a:r>
          <a:r>
            <a:rPr lang="en-GB" sz="3600" kern="1200" dirty="0">
              <a:solidFill>
                <a:schemeClr val="bg1"/>
              </a:solidFill>
            </a:rPr>
            <a:t>-6 response</a:t>
          </a:r>
        </a:p>
      </dsp:txBody>
      <dsp:txXfrm>
        <a:off x="45652" y="46109"/>
        <a:ext cx="7448592" cy="843885"/>
      </dsp:txXfrm>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FD51C5-BAC1-1B4F-B6C9-8325010E2BDB}" type="datetimeFigureOut">
              <a:rPr lang="en-US" smtClean="0"/>
              <a:t>7/11/23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C116FC-0704-B544-B360-5B351B4FD25C}" type="slidenum">
              <a:rPr lang="en-US" smtClean="0"/>
              <a:t>‹#›</a:t>
            </a:fld>
            <a:endParaRPr lang="en-US"/>
          </a:p>
        </p:txBody>
      </p:sp>
    </p:spTree>
    <p:extLst>
      <p:ext uri="{BB962C8B-B14F-4D97-AF65-F5344CB8AC3E}">
        <p14:creationId xmlns:p14="http://schemas.microsoft.com/office/powerpoint/2010/main" val="12745179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8" Type="http://schemas.openxmlformats.org/officeDocument/2006/relationships/hyperlink" Target="http://www.sciencedirect.com/science/article/pii/S0278584613002406#bb0455" TargetMode="External"/><Relationship Id="rId13" Type="http://schemas.openxmlformats.org/officeDocument/2006/relationships/hyperlink" Target="http://www.sciencedirect.com/topics/page/Prefrontal_cortex" TargetMode="External"/><Relationship Id="rId18" Type="http://schemas.openxmlformats.org/officeDocument/2006/relationships/hyperlink" Target="http://www.sciencedirect.com/topics/page/Tumor_necrosis_factor_alpha" TargetMode="External"/><Relationship Id="rId26" Type="http://schemas.openxmlformats.org/officeDocument/2006/relationships/hyperlink" Target="http://www.sciencedirect.com/science/article/pii/S0278584613002406#bb0245" TargetMode="External"/><Relationship Id="rId3" Type="http://schemas.openxmlformats.org/officeDocument/2006/relationships/hyperlink" Target="http://www.sciencedirect.com/topics/page/Artificial_neural_network" TargetMode="External"/><Relationship Id="rId21" Type="http://schemas.openxmlformats.org/officeDocument/2006/relationships/hyperlink" Target="http://www.sciencedirect.com/topics/page/Macrophages" TargetMode="External"/><Relationship Id="rId7" Type="http://schemas.openxmlformats.org/officeDocument/2006/relationships/hyperlink" Target="http://www.sciencedirect.com/science/article/pii/S0278584613002406#bb0310" TargetMode="External"/><Relationship Id="rId12" Type="http://schemas.openxmlformats.org/officeDocument/2006/relationships/hyperlink" Target="http://www.sciencedirect.com/topics/page/Amygdala" TargetMode="External"/><Relationship Id="rId17" Type="http://schemas.openxmlformats.org/officeDocument/2006/relationships/hyperlink" Target="http://www.sciencedirect.com/topics/page/Interferon_gamma" TargetMode="External"/><Relationship Id="rId25" Type="http://schemas.openxmlformats.org/officeDocument/2006/relationships/hyperlink" Target="http://www.sciencedirect.com/science/article/pii/S0278584613002406#bb0105" TargetMode="External"/><Relationship Id="rId2" Type="http://schemas.openxmlformats.org/officeDocument/2006/relationships/slide" Target="../slides/slide32.xml"/><Relationship Id="rId16" Type="http://schemas.openxmlformats.org/officeDocument/2006/relationships/hyperlink" Target="http://www.sciencedirect.com/topics/page/Interleukin" TargetMode="External"/><Relationship Id="rId20" Type="http://schemas.openxmlformats.org/officeDocument/2006/relationships/hyperlink" Target="http://www.sciencedirect.com/topics/page/Interleukin_4" TargetMode="External"/><Relationship Id="rId29" Type="http://schemas.openxmlformats.org/officeDocument/2006/relationships/hyperlink" Target="http://www.sciencedirect.com/science/article/pii/S0278584613002406#bb0225" TargetMode="External"/><Relationship Id="rId1" Type="http://schemas.openxmlformats.org/officeDocument/2006/relationships/notesMaster" Target="../notesMasters/notesMaster1.xml"/><Relationship Id="rId6" Type="http://schemas.openxmlformats.org/officeDocument/2006/relationships/hyperlink" Target="http://www.sciencedirect.com/science/article/pii/S0278584613002406#bb0325" TargetMode="External"/><Relationship Id="rId11" Type="http://schemas.openxmlformats.org/officeDocument/2006/relationships/hyperlink" Target="http://www.sciencedirect.com/topics/page/Hippocampus" TargetMode="External"/><Relationship Id="rId24" Type="http://schemas.openxmlformats.org/officeDocument/2006/relationships/hyperlink" Target="http://www.sciencedirect.com/topics/page/Nitric_oxide" TargetMode="External"/><Relationship Id="rId5" Type="http://schemas.openxmlformats.org/officeDocument/2006/relationships/hyperlink" Target="http://www.sciencedirect.com/topics/page/Oxidative_stress" TargetMode="External"/><Relationship Id="rId15" Type="http://schemas.openxmlformats.org/officeDocument/2006/relationships/hyperlink" Target="http://www.sciencedirect.com/topics/page/Proinflammatory_cytokine" TargetMode="External"/><Relationship Id="rId23" Type="http://schemas.openxmlformats.org/officeDocument/2006/relationships/hyperlink" Target="http://www.sciencedirect.com/topics/page/Prostaglandin_E2" TargetMode="External"/><Relationship Id="rId28" Type="http://schemas.openxmlformats.org/officeDocument/2006/relationships/hyperlink" Target="http://www.sciencedirect.com/science/article/pii/S0278584613002406#bb0305" TargetMode="External"/><Relationship Id="rId10" Type="http://schemas.openxmlformats.org/officeDocument/2006/relationships/hyperlink" Target="http://www.sciencedirect.com/topics/page/Apoptosis" TargetMode="External"/><Relationship Id="rId19" Type="http://schemas.openxmlformats.org/officeDocument/2006/relationships/hyperlink" Target="http://www.sciencedirect.com/science/article/pii/S0278584613002406#bb0420" TargetMode="External"/><Relationship Id="rId4" Type="http://schemas.openxmlformats.org/officeDocument/2006/relationships/hyperlink" Target="http://www.sciencedirect.com/topics/page/Reinforcement_learning" TargetMode="External"/><Relationship Id="rId9" Type="http://schemas.openxmlformats.org/officeDocument/2006/relationships/hyperlink" Target="http://www.sciencedirect.com/topics/page/Excitotoxicity" TargetMode="External"/><Relationship Id="rId14" Type="http://schemas.openxmlformats.org/officeDocument/2006/relationships/hyperlink" Target="http://www.sciencedirect.com/science/article/pii/S0278584613002406#bb0450" TargetMode="External"/><Relationship Id="rId22" Type="http://schemas.openxmlformats.org/officeDocument/2006/relationships/hyperlink" Target="http://www.sciencedirect.com/topics/page/Prostanoid" TargetMode="External"/><Relationship Id="rId27" Type="http://schemas.openxmlformats.org/officeDocument/2006/relationships/hyperlink" Target="http://www.sciencedirect.com/science/article/pii/S0278584613002406#bb0205" TargetMode="External"/><Relationship Id="rId30" Type="http://schemas.openxmlformats.org/officeDocument/2006/relationships/hyperlink" Target="http://www.sciencedirect.com/science/article/pii/S0278584613002406#bb0250" TargetMode="Externa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a:xfrm>
            <a:off x="3854939" y="9445170"/>
            <a:ext cx="2949099" cy="498931"/>
          </a:xfrm>
          <a:prstGeom prst="rect">
            <a:avLst/>
          </a:prstGeom>
        </p:spPr>
        <p:txBody>
          <a:bodyPr/>
          <a:lstStyle/>
          <a:p>
            <a:fld id="{7DDD6A9E-2D20-4EF8-9270-52955B2DAF4E}" type="slidenum">
              <a:rPr lang="en-GB" smtClean="0"/>
              <a:t>3</a:t>
            </a:fld>
            <a:endParaRPr lang="en-GB"/>
          </a:p>
        </p:txBody>
      </p:sp>
    </p:spTree>
    <p:extLst>
      <p:ext uri="{BB962C8B-B14F-4D97-AF65-F5344CB8AC3E}">
        <p14:creationId xmlns:p14="http://schemas.microsoft.com/office/powerpoint/2010/main" val="12962611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nervous system is complicated!</a:t>
            </a:r>
          </a:p>
          <a:p>
            <a:endParaRPr lang="en-GB" dirty="0"/>
          </a:p>
          <a:p>
            <a:r>
              <a:rPr lang="en-GB" dirty="0"/>
              <a:t>2 main parts- the CNS and the PNS</a:t>
            </a:r>
          </a:p>
          <a:p>
            <a:r>
              <a:rPr lang="en-GB" dirty="0"/>
              <a:t>The CNS contains the brain and spinal cord</a:t>
            </a:r>
          </a:p>
          <a:p>
            <a:r>
              <a:rPr lang="en-GB" dirty="0"/>
              <a:t>The rest of the nerves that run through the body are part of the PNS</a:t>
            </a:r>
          </a:p>
          <a:p>
            <a:endParaRPr lang="en-GB" dirty="0"/>
          </a:p>
          <a:p>
            <a:r>
              <a:rPr lang="en-GB" dirty="0"/>
              <a:t>We are interested in the autonomic nervous system which controls involuntary responses</a:t>
            </a:r>
          </a:p>
          <a:p>
            <a:endParaRPr lang="en-GB" dirty="0"/>
          </a:p>
          <a:p>
            <a:endParaRPr lang="en-GB" dirty="0"/>
          </a:p>
        </p:txBody>
      </p:sp>
      <p:sp>
        <p:nvSpPr>
          <p:cNvPr id="4" name="Slide Number Placeholder 3"/>
          <p:cNvSpPr>
            <a:spLocks noGrp="1"/>
          </p:cNvSpPr>
          <p:nvPr>
            <p:ph type="sldNum" sz="quarter" idx="10"/>
          </p:nvPr>
        </p:nvSpPr>
        <p:spPr>
          <a:xfrm>
            <a:off x="3854939" y="9445170"/>
            <a:ext cx="2949099" cy="498931"/>
          </a:xfrm>
          <a:prstGeom prst="rect">
            <a:avLst/>
          </a:prstGeom>
        </p:spPr>
        <p:txBody>
          <a:bodyPr/>
          <a:lstStyle/>
          <a:p>
            <a:fld id="{7DDD6A9E-2D20-4EF8-9270-52955B2DAF4E}" type="slidenum">
              <a:rPr lang="en-GB" smtClean="0"/>
              <a:t>17</a:t>
            </a:fld>
            <a:endParaRPr lang="en-GB"/>
          </a:p>
        </p:txBody>
      </p:sp>
    </p:spTree>
    <p:extLst>
      <p:ext uri="{BB962C8B-B14F-4D97-AF65-F5344CB8AC3E}">
        <p14:creationId xmlns:p14="http://schemas.microsoft.com/office/powerpoint/2010/main" val="29656678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cs typeface="Arial" pitchFamily="34" charset="0"/>
              </a:rPr>
              <a:t>Alters brain activity: </a:t>
            </a:r>
            <a:r>
              <a:rPr lang="en-GB" sz="1200" dirty="0"/>
              <a:t>enhances processing of sensory inputs, enhances attention, enhances the formation and retrieval of memory</a:t>
            </a:r>
            <a:endParaRPr lang="en-GB" altLang="en-US" sz="1200" dirty="0">
              <a:cs typeface="Arial" pitchFamily="34" charset="0"/>
            </a:endParaRPr>
          </a:p>
          <a:p>
            <a:endParaRPr lang="en-GB" dirty="0"/>
          </a:p>
        </p:txBody>
      </p:sp>
      <p:sp>
        <p:nvSpPr>
          <p:cNvPr id="4" name="Slide Number Placeholder 3"/>
          <p:cNvSpPr>
            <a:spLocks noGrp="1"/>
          </p:cNvSpPr>
          <p:nvPr>
            <p:ph type="sldNum" sz="quarter" idx="10"/>
          </p:nvPr>
        </p:nvSpPr>
        <p:spPr>
          <a:xfrm>
            <a:off x="3854939" y="9445170"/>
            <a:ext cx="2949099" cy="498931"/>
          </a:xfrm>
          <a:prstGeom prst="rect">
            <a:avLst/>
          </a:prstGeom>
        </p:spPr>
        <p:txBody>
          <a:bodyPr/>
          <a:lstStyle/>
          <a:p>
            <a:fld id="{7DDD6A9E-2D20-4EF8-9270-52955B2DAF4E}" type="slidenum">
              <a:rPr lang="en-GB" smtClean="0"/>
              <a:t>19</a:t>
            </a:fld>
            <a:endParaRPr lang="en-GB"/>
          </a:p>
        </p:txBody>
      </p:sp>
    </p:spTree>
    <p:extLst>
      <p:ext uri="{BB962C8B-B14F-4D97-AF65-F5344CB8AC3E}">
        <p14:creationId xmlns:p14="http://schemas.microsoft.com/office/powerpoint/2010/main" val="22393112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114300"/>
            <a:ext cx="5964237" cy="3355975"/>
          </a:xfrm>
        </p:spPr>
      </p:sp>
      <p:sp>
        <p:nvSpPr>
          <p:cNvPr id="3" name="Notes Placeholder 2"/>
          <p:cNvSpPr>
            <a:spLocks noGrp="1"/>
          </p:cNvSpPr>
          <p:nvPr>
            <p:ph type="body" idx="1"/>
          </p:nvPr>
        </p:nvSpPr>
        <p:spPr/>
        <p:txBody>
          <a:bodyPr/>
          <a:lstStyle/>
          <a:p>
            <a:r>
              <a:rPr lang="en-GB" dirty="0"/>
              <a:t>Cortisol exerts its effects by binding to its receptors </a:t>
            </a:r>
          </a:p>
          <a:p>
            <a:endParaRPr lang="en-GB" dirty="0"/>
          </a:p>
          <a:p>
            <a:r>
              <a:rPr lang="en-GB" dirty="0"/>
              <a:t>In it’s inactivated state, the</a:t>
            </a:r>
            <a:r>
              <a:rPr lang="en-GB" baseline="0" dirty="0"/>
              <a:t> </a:t>
            </a:r>
            <a:r>
              <a:rPr lang="en-GB" dirty="0"/>
              <a:t>receptor resides inside the cytoplasm. </a:t>
            </a:r>
          </a:p>
          <a:p>
            <a:endParaRPr lang="en-GB" dirty="0"/>
          </a:p>
          <a:p>
            <a:r>
              <a:rPr lang="en-GB" dirty="0"/>
              <a:t>Once bound to cortisol, the receptor </a:t>
            </a:r>
            <a:r>
              <a:rPr lang="en-GB" dirty="0" err="1"/>
              <a:t>translocates</a:t>
            </a:r>
            <a:r>
              <a:rPr lang="en-GB" dirty="0"/>
              <a:t> into the cell nucleus where it directly binds to DNA in order to enhance or inhibit gene transcription, including downregulation of pro-inflammatory genes</a:t>
            </a:r>
          </a:p>
          <a:p>
            <a:endParaRPr lang="en-GB" dirty="0"/>
          </a:p>
          <a:p>
            <a:r>
              <a:rPr lang="en-GB" dirty="0"/>
              <a:t>One explanation of HPA axis dysregulation may be diminished sensitivity of the corticosteroid receptors. </a:t>
            </a:r>
          </a:p>
          <a:p>
            <a:endParaRPr lang="en-GB" dirty="0"/>
          </a:p>
          <a:p>
            <a:r>
              <a:rPr lang="en-GB" dirty="0"/>
              <a:t>With reduced receptor sensitivity, cortisol is no longer able to exert its regulatory effects successfully leading to a breakdown in the HPA axis negative feedback loop, and an increase in the intensity of the inflammatory response </a:t>
            </a:r>
          </a:p>
          <a:p>
            <a:endParaRPr lang="en-GB" dirty="0"/>
          </a:p>
          <a:p>
            <a:r>
              <a:rPr lang="en-GB" dirty="0"/>
              <a:t>An increase in the intensity or duration of the inflammatory response has consequences for the development and progression of chronic inflammatory diseases such as CVD as well as depression </a:t>
            </a:r>
          </a:p>
        </p:txBody>
      </p:sp>
      <p:sp>
        <p:nvSpPr>
          <p:cNvPr id="4" name="Slide Number Placeholder 3"/>
          <p:cNvSpPr>
            <a:spLocks noGrp="1"/>
          </p:cNvSpPr>
          <p:nvPr>
            <p:ph type="sldNum" sz="quarter" idx="10"/>
          </p:nvPr>
        </p:nvSpPr>
        <p:spPr>
          <a:xfrm>
            <a:off x="3854939" y="9445170"/>
            <a:ext cx="2949099" cy="498931"/>
          </a:xfrm>
          <a:prstGeom prst="rect">
            <a:avLst/>
          </a:prstGeom>
        </p:spPr>
        <p:txBody>
          <a:bodyPr/>
          <a:lstStyle/>
          <a:p>
            <a:fld id="{315AAEBD-E5AA-4C84-8AA5-06FC6586D49A}" type="slidenum">
              <a:rPr lang="en-GB" smtClean="0"/>
              <a:t>21</a:t>
            </a:fld>
            <a:endParaRPr lang="en-GB"/>
          </a:p>
        </p:txBody>
      </p:sp>
    </p:spTree>
    <p:extLst>
      <p:ext uri="{BB962C8B-B14F-4D97-AF65-F5344CB8AC3E}">
        <p14:creationId xmlns:p14="http://schemas.microsoft.com/office/powerpoint/2010/main" val="18741763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4800" y="277813"/>
            <a:ext cx="5965825" cy="3355975"/>
          </a:xfrm>
        </p:spPr>
      </p:sp>
      <p:sp>
        <p:nvSpPr>
          <p:cNvPr id="3" name="Notes Placeholder 2"/>
          <p:cNvSpPr>
            <a:spLocks noGrp="1"/>
          </p:cNvSpPr>
          <p:nvPr>
            <p:ph type="body" idx="1"/>
          </p:nvPr>
        </p:nvSpPr>
        <p:spPr/>
        <p:txBody>
          <a:bodyPr/>
          <a:lstStyle/>
          <a:p>
            <a:r>
              <a:rPr lang="en-GB" dirty="0"/>
              <a:t>Cortisol orchestrates a variety metabolic and immunologic functions </a:t>
            </a:r>
          </a:p>
        </p:txBody>
      </p:sp>
      <p:sp>
        <p:nvSpPr>
          <p:cNvPr id="4" name="Slide Number Placeholder 3"/>
          <p:cNvSpPr>
            <a:spLocks noGrp="1"/>
          </p:cNvSpPr>
          <p:nvPr>
            <p:ph type="sldNum" sz="quarter" idx="10"/>
          </p:nvPr>
        </p:nvSpPr>
        <p:spPr>
          <a:xfrm>
            <a:off x="3854939" y="9445170"/>
            <a:ext cx="2949099" cy="498931"/>
          </a:xfrm>
          <a:prstGeom prst="rect">
            <a:avLst/>
          </a:prstGeom>
        </p:spPr>
        <p:txBody>
          <a:bodyPr/>
          <a:lstStyle/>
          <a:p>
            <a:fld id="{0771299E-15A6-4DBC-B291-1778BB366BDF}" type="slidenum">
              <a:rPr lang="en-GB" smtClean="0"/>
              <a:t>22</a:t>
            </a:fld>
            <a:endParaRPr lang="en-GB"/>
          </a:p>
        </p:txBody>
      </p:sp>
    </p:spTree>
    <p:extLst>
      <p:ext uri="{BB962C8B-B14F-4D97-AF65-F5344CB8AC3E}">
        <p14:creationId xmlns:p14="http://schemas.microsoft.com/office/powerpoint/2010/main" val="15958600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Under normal conditions cortisol secretion fluctuates according to a circadian rhythm </a:t>
            </a:r>
          </a:p>
          <a:p>
            <a:endParaRPr lang="en-GB" dirty="0"/>
          </a:p>
          <a:p>
            <a:r>
              <a:rPr lang="en-GB" dirty="0"/>
              <a:t>Under normal conditions, cortisol levels rise throughout the early hours, increasing sharply around 30 minutes after waking.  </a:t>
            </a:r>
          </a:p>
          <a:p>
            <a:endParaRPr lang="en-GB" dirty="0"/>
          </a:p>
          <a:p>
            <a:r>
              <a:rPr lang="en-GB" dirty="0"/>
              <a:t>This is referred to as the cortisol awakening response </a:t>
            </a:r>
          </a:p>
          <a:p>
            <a:endParaRPr lang="en-GB" dirty="0"/>
          </a:p>
          <a:p>
            <a:r>
              <a:rPr lang="en-GB" dirty="0"/>
              <a:t>There is then a subsequent decline throughout the day with lowest levels occurring around midnight.</a:t>
            </a:r>
          </a:p>
          <a:p>
            <a:endParaRPr lang="en-GB" dirty="0"/>
          </a:p>
          <a:p>
            <a:r>
              <a:rPr lang="en-GB" dirty="0"/>
              <a:t>Studies</a:t>
            </a:r>
            <a:r>
              <a:rPr lang="en-GB" baseline="0" dirty="0"/>
              <a:t> </a:t>
            </a:r>
            <a:r>
              <a:rPr lang="en-GB" dirty="0"/>
              <a:t>show associations between dysregulation of HPA axis activity and cardiovascular disease. </a:t>
            </a:r>
          </a:p>
          <a:p>
            <a:endParaRPr lang="en-GB" dirty="0"/>
          </a:p>
          <a:p>
            <a:r>
              <a:rPr lang="en-GB" dirty="0"/>
              <a:t>CHD patients have been found to have flatter cortisol slopes across the day compared to healthy controls </a:t>
            </a:r>
          </a:p>
        </p:txBody>
      </p:sp>
      <p:sp>
        <p:nvSpPr>
          <p:cNvPr id="4" name="Slide Number Placeholder 3"/>
          <p:cNvSpPr>
            <a:spLocks noGrp="1"/>
          </p:cNvSpPr>
          <p:nvPr>
            <p:ph type="sldNum" sz="quarter" idx="10"/>
          </p:nvPr>
        </p:nvSpPr>
        <p:spPr>
          <a:xfrm>
            <a:off x="3854939" y="9445170"/>
            <a:ext cx="2949099" cy="498931"/>
          </a:xfrm>
          <a:prstGeom prst="rect">
            <a:avLst/>
          </a:prstGeom>
        </p:spPr>
        <p:txBody>
          <a:bodyPr/>
          <a:lstStyle/>
          <a:p>
            <a:fld id="{7DDD6A9E-2D20-4EF8-9270-52955B2DAF4E}" type="slidenum">
              <a:rPr lang="en-GB" smtClean="0"/>
              <a:t>23</a:t>
            </a:fld>
            <a:endParaRPr lang="en-GB"/>
          </a:p>
        </p:txBody>
      </p:sp>
    </p:spTree>
    <p:extLst>
      <p:ext uri="{BB962C8B-B14F-4D97-AF65-F5344CB8AC3E}">
        <p14:creationId xmlns:p14="http://schemas.microsoft.com/office/powerpoint/2010/main" val="40159893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4284C7A-5A71-4043-AA0F-9EB22FC68656}" type="slidenum">
              <a:rPr lang="en-GB" altLang="en-US"/>
              <a:pPr/>
              <a:t>26</a:t>
            </a:fld>
            <a:endParaRPr lang="en-GB" altLang="en-US"/>
          </a:p>
        </p:txBody>
      </p:sp>
      <p:sp>
        <p:nvSpPr>
          <p:cNvPr id="1139714" name="Rectangle 2"/>
          <p:cNvSpPr>
            <a:spLocks noGrp="1" noChangeArrowheads="1"/>
          </p:cNvSpPr>
          <p:nvPr>
            <p:ph type="body" idx="1"/>
          </p:nvPr>
        </p:nvSpPr>
        <p:spPr>
          <a:xfrm>
            <a:off x="913991" y="4719273"/>
            <a:ext cx="5030018" cy="4178826"/>
          </a:xfrm>
          <a:noFill/>
          <a:ln/>
          <a:extLst>
            <a:ext uri="{91240B29-F687-4F45-9708-019B960494DF}">
              <a14:hiddenLine xmlns:a14="http://schemas.microsoft.com/office/drawing/2010/main" w="12700">
                <a:solidFill>
                  <a:schemeClr val="tx1"/>
                </a:solidFill>
                <a:miter lim="800000"/>
                <a:headEnd/>
                <a:tailEnd/>
              </a14:hiddenLine>
            </a:ext>
          </a:extLst>
        </p:spPr>
        <p:txBody>
          <a:bodyPr lIns="91501" tIns="44948" rIns="91501" bIns="44948"/>
          <a:lstStyle/>
          <a:p>
            <a:r>
              <a:rPr lang="en-GB" altLang="en-US"/>
              <a:t>Stress and depression have some biological features in common. Both interact with the immune, endocrine and neuronal systems. Both stress and depression are associated with activation of the hpa axis, resulting in increased levels of glucocorticoids. Inflammation may be related to depression through two way neuroimmunoendocrine interactions.  Brain functioning regulates secretion of glucocorticoid hormones, and glucocorticoids can inhibit inflammation processes. On the other hand, inflammation reduces glucocorticoid signalling and reduced glucocorticoid signalling may lead to abnormal brain functioning. Research over the last decade  shows that depressed patients also have immunological activation which suggests that these cytokines may have a causal relationship with aetiology of depression.</a:t>
            </a:r>
            <a:endParaRPr lang="en-US" altLang="en-US"/>
          </a:p>
          <a:p>
            <a:endParaRPr lang="en-US" altLang="en-US"/>
          </a:p>
          <a:p>
            <a:endParaRPr lang="en-US" altLang="en-US"/>
          </a:p>
        </p:txBody>
      </p:sp>
      <p:sp>
        <p:nvSpPr>
          <p:cNvPr id="1139715" name="Rectangle 3"/>
          <p:cNvSpPr>
            <a:spLocks noGrp="1" noRot="1" noChangeAspect="1" noChangeArrowheads="1" noTextEdit="1"/>
          </p:cNvSpPr>
          <p:nvPr>
            <p:ph type="sldImg"/>
          </p:nvPr>
        </p:nvSpPr>
        <p:spPr>
          <a:xfrm>
            <a:off x="1106488" y="863600"/>
            <a:ext cx="4645025" cy="3484563"/>
          </a:xfrm>
          <a:ln w="12700" cap="flat">
            <a:solidFill>
              <a:schemeClr val="tx1"/>
            </a:solidFill>
          </a:ln>
          <a:extLst>
            <a:ext uri="{909E8E84-426E-40DD-AFC4-6F175D3DCCD1}">
              <a14:hiddenFill xmlns:a14="http://schemas.microsoft.com/office/drawing/2010/main">
                <a:noFill/>
              </a14:hiddenFill>
            </a:ext>
          </a:extLst>
        </p:spPr>
      </p:sp>
    </p:spTree>
    <p:extLst>
      <p:ext uri="{BB962C8B-B14F-4D97-AF65-F5344CB8AC3E}">
        <p14:creationId xmlns:p14="http://schemas.microsoft.com/office/powerpoint/2010/main" val="39245626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a:extLst>
              <a:ext uri="{FF2B5EF4-FFF2-40B4-BE49-F238E27FC236}">
                <a16:creationId xmlns:a16="http://schemas.microsoft.com/office/drawing/2014/main" id="{67302D06-6FF2-8621-9FA7-4480F7E67B71}"/>
              </a:ext>
            </a:extLst>
          </p:cNvPr>
          <p:cNvSpPr>
            <a:spLocks noGrp="1" noChangeArrowheads="1"/>
          </p:cNvSpPr>
          <p:nvPr>
            <p:ph type="sldNum" sz="quarter" idx="5"/>
          </p:nvPr>
        </p:nvSpPr>
        <p:spPr/>
        <p:txBody>
          <a:bodyPr/>
          <a:lstStyle>
            <a:lvl1pPr defTabSz="920750" eaLnBrk="0" hangingPunct="0">
              <a:defRPr sz="1200">
                <a:solidFill>
                  <a:schemeClr val="tx1"/>
                </a:solidFill>
                <a:latin typeface="Arial" panose="020B0604020202020204" pitchFamily="34" charset="0"/>
                <a:cs typeface="Arial" panose="020B0604020202020204" pitchFamily="34" charset="0"/>
              </a:defRPr>
            </a:lvl1pPr>
            <a:lvl2pPr marL="742950" indent="-285750" defTabSz="920750" eaLnBrk="0" hangingPunct="0">
              <a:defRPr sz="1200">
                <a:solidFill>
                  <a:schemeClr val="tx1"/>
                </a:solidFill>
                <a:latin typeface="Arial" panose="020B0604020202020204" pitchFamily="34" charset="0"/>
                <a:cs typeface="Arial" panose="020B0604020202020204" pitchFamily="34" charset="0"/>
              </a:defRPr>
            </a:lvl2pPr>
            <a:lvl3pPr marL="1143000" indent="-228600" defTabSz="920750" eaLnBrk="0" hangingPunct="0">
              <a:defRPr sz="1200">
                <a:solidFill>
                  <a:schemeClr val="tx1"/>
                </a:solidFill>
                <a:latin typeface="Arial" panose="020B0604020202020204" pitchFamily="34" charset="0"/>
                <a:cs typeface="Arial" panose="020B0604020202020204" pitchFamily="34" charset="0"/>
              </a:defRPr>
            </a:lvl3pPr>
            <a:lvl4pPr marL="1600200" indent="-228600" defTabSz="920750" eaLnBrk="0" hangingPunct="0">
              <a:defRPr sz="1200">
                <a:solidFill>
                  <a:schemeClr val="tx1"/>
                </a:solidFill>
                <a:latin typeface="Arial" panose="020B0604020202020204" pitchFamily="34" charset="0"/>
                <a:cs typeface="Arial" panose="020B0604020202020204" pitchFamily="34" charset="0"/>
              </a:defRPr>
            </a:lvl4pPr>
            <a:lvl5pPr marL="2057400" indent="-228600" defTabSz="920750" eaLnBrk="0" hangingPunct="0">
              <a:defRPr sz="1200">
                <a:solidFill>
                  <a:schemeClr val="tx1"/>
                </a:solidFill>
                <a:latin typeface="Arial" panose="020B0604020202020204" pitchFamily="34" charset="0"/>
                <a:cs typeface="Arial" panose="020B0604020202020204" pitchFamily="34" charset="0"/>
              </a:defRPr>
            </a:lvl5pPr>
            <a:lvl6pPr marL="2514600" indent="-228600" defTabSz="92075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2075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2075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2075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fld id="{55B9A7CC-50C4-F44A-BC05-D80B6E059348}" type="slidenum">
              <a:rPr lang="en-US" altLang="en-US" sz="1300"/>
              <a:pPr eaLnBrk="1" hangingPunct="1"/>
              <a:t>27</a:t>
            </a:fld>
            <a:endParaRPr lang="en-US" altLang="en-US" sz="1300"/>
          </a:p>
        </p:txBody>
      </p:sp>
      <p:sp>
        <p:nvSpPr>
          <p:cNvPr id="78851" name="Rectangle 2">
            <a:extLst>
              <a:ext uri="{FF2B5EF4-FFF2-40B4-BE49-F238E27FC236}">
                <a16:creationId xmlns:a16="http://schemas.microsoft.com/office/drawing/2014/main" id="{86A76EC6-978D-EDDC-AD12-84805755BD9B}"/>
              </a:ext>
            </a:extLst>
          </p:cNvPr>
          <p:cNvSpPr>
            <a:spLocks noGrp="1" noRot="1" noChangeAspect="1" noChangeArrowheads="1" noTextEdit="1"/>
          </p:cNvSpPr>
          <p:nvPr>
            <p:ph type="sldImg"/>
          </p:nvPr>
        </p:nvSpPr>
        <p:spPr>
          <a:ln/>
        </p:spPr>
      </p:sp>
      <p:sp>
        <p:nvSpPr>
          <p:cNvPr id="78852" name="Rectangle 3">
            <a:extLst>
              <a:ext uri="{FF2B5EF4-FFF2-40B4-BE49-F238E27FC236}">
                <a16:creationId xmlns:a16="http://schemas.microsoft.com/office/drawing/2014/main" id="{B7F9A3E3-43D1-9CD8-3F6D-D2418EBBCCB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spcBef>
                <a:spcPct val="30000"/>
              </a:spcBef>
              <a:defRPr sz="1200">
                <a:solidFill>
                  <a:schemeClr val="tx1"/>
                </a:solidFill>
                <a:latin typeface="Arial" charset="0"/>
              </a:defRPr>
            </a:lvl1pPr>
            <a:lvl2pPr marL="742950" indent="-285750" defTabSz="920750">
              <a:spcBef>
                <a:spcPct val="30000"/>
              </a:spcBef>
              <a:defRPr sz="1200">
                <a:solidFill>
                  <a:schemeClr val="tx1"/>
                </a:solidFill>
                <a:latin typeface="Arial" charset="0"/>
              </a:defRPr>
            </a:lvl2pPr>
            <a:lvl3pPr marL="1143000" indent="-228600" defTabSz="920750">
              <a:spcBef>
                <a:spcPct val="30000"/>
              </a:spcBef>
              <a:defRPr sz="1200">
                <a:solidFill>
                  <a:schemeClr val="tx1"/>
                </a:solidFill>
                <a:latin typeface="Arial" charset="0"/>
              </a:defRPr>
            </a:lvl3pPr>
            <a:lvl4pPr marL="1600200" indent="-228600" defTabSz="920750">
              <a:spcBef>
                <a:spcPct val="30000"/>
              </a:spcBef>
              <a:defRPr sz="1200">
                <a:solidFill>
                  <a:schemeClr val="tx1"/>
                </a:solidFill>
                <a:latin typeface="Arial" charset="0"/>
              </a:defRPr>
            </a:lvl4pPr>
            <a:lvl5pPr marL="2057400" indent="-228600" defTabSz="920750">
              <a:spcBef>
                <a:spcPct val="30000"/>
              </a:spcBef>
              <a:defRPr sz="1200">
                <a:solidFill>
                  <a:schemeClr val="tx1"/>
                </a:solidFill>
                <a:latin typeface="Arial" charset="0"/>
              </a:defRPr>
            </a:lvl5pPr>
            <a:lvl6pPr marL="2514600" indent="-228600" defTabSz="920750" eaLnBrk="0" fontAlgn="base" hangingPunct="0">
              <a:spcBef>
                <a:spcPct val="30000"/>
              </a:spcBef>
              <a:spcAft>
                <a:spcPct val="0"/>
              </a:spcAft>
              <a:defRPr sz="1200">
                <a:solidFill>
                  <a:schemeClr val="tx1"/>
                </a:solidFill>
                <a:latin typeface="Arial" charset="0"/>
              </a:defRPr>
            </a:lvl6pPr>
            <a:lvl7pPr marL="2971800" indent="-228600" defTabSz="920750" eaLnBrk="0" fontAlgn="base" hangingPunct="0">
              <a:spcBef>
                <a:spcPct val="30000"/>
              </a:spcBef>
              <a:spcAft>
                <a:spcPct val="0"/>
              </a:spcAft>
              <a:defRPr sz="1200">
                <a:solidFill>
                  <a:schemeClr val="tx1"/>
                </a:solidFill>
                <a:latin typeface="Arial" charset="0"/>
              </a:defRPr>
            </a:lvl7pPr>
            <a:lvl8pPr marL="3429000" indent="-228600" defTabSz="920750" eaLnBrk="0" fontAlgn="base" hangingPunct="0">
              <a:spcBef>
                <a:spcPct val="30000"/>
              </a:spcBef>
              <a:spcAft>
                <a:spcPct val="0"/>
              </a:spcAft>
              <a:defRPr sz="1200">
                <a:solidFill>
                  <a:schemeClr val="tx1"/>
                </a:solidFill>
                <a:latin typeface="Arial" charset="0"/>
              </a:defRPr>
            </a:lvl8pPr>
            <a:lvl9pPr marL="3886200" indent="-228600" defTabSz="920750" eaLnBrk="0" fontAlgn="base" hangingPunct="0">
              <a:spcBef>
                <a:spcPct val="30000"/>
              </a:spcBef>
              <a:spcAft>
                <a:spcPct val="0"/>
              </a:spcAft>
              <a:defRPr sz="1200">
                <a:solidFill>
                  <a:schemeClr val="tx1"/>
                </a:solidFill>
                <a:latin typeface="Arial" charset="0"/>
              </a:defRPr>
            </a:lvl9pPr>
          </a:lstStyle>
          <a:p>
            <a:pPr>
              <a:spcBef>
                <a:spcPct val="0"/>
              </a:spcBef>
            </a:pPr>
            <a:fld id="{71B7C79A-0D1E-477C-A1B8-AE41E6A3284A}" type="slidenum">
              <a:rPr lang="en-US" altLang="en-US" sz="1300">
                <a:ea typeface="ＭＳ Ｐゴシック" pitchFamily="34" charset="-128"/>
              </a:rPr>
              <a:pPr>
                <a:spcBef>
                  <a:spcPct val="0"/>
                </a:spcBef>
              </a:pPr>
              <a:t>29</a:t>
            </a:fld>
            <a:endParaRPr lang="en-US" altLang="en-US" sz="1300">
              <a:ea typeface="ＭＳ Ｐゴシック" pitchFamily="34" charset="-128"/>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ea typeface="ＭＳ Ｐゴシック" pitchFamily="34" charset="-128"/>
            </a:endParaRPr>
          </a:p>
        </p:txBody>
      </p:sp>
    </p:spTree>
    <p:extLst>
      <p:ext uri="{BB962C8B-B14F-4D97-AF65-F5344CB8AC3E}">
        <p14:creationId xmlns:p14="http://schemas.microsoft.com/office/powerpoint/2010/main" val="5184660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r>
              <a:rPr lang="en-GB" sz="1200" b="0" i="0" kern="1200" dirty="0">
                <a:solidFill>
                  <a:schemeClr val="tx1"/>
                </a:solidFill>
                <a:effectLst/>
                <a:latin typeface="Times New Roman" pitchFamily="18" charset="0"/>
                <a:ea typeface="+mn-ea"/>
                <a:cs typeface="+mn-cs"/>
              </a:rPr>
              <a:t>we argue that early-life adversity amplifies crosstalk between peripheral inflammation and </a:t>
            </a:r>
            <a:r>
              <a:rPr lang="en-GB" sz="1200" b="0" i="0" u="none" strike="noStrike" kern="1200" dirty="0">
                <a:solidFill>
                  <a:schemeClr val="tx1"/>
                </a:solidFill>
                <a:effectLst/>
                <a:latin typeface="Times New Roman" pitchFamily="18" charset="0"/>
                <a:ea typeface="+mn-ea"/>
                <a:cs typeface="+mn-cs"/>
                <a:hlinkClick r:id="rId3"/>
              </a:rPr>
              <a:t>neural circuitries</a:t>
            </a:r>
            <a:r>
              <a:rPr lang="en-GB" sz="1200" b="0" i="0" kern="1200" dirty="0">
                <a:solidFill>
                  <a:schemeClr val="tx1"/>
                </a:solidFill>
                <a:effectLst/>
                <a:latin typeface="Times New Roman" pitchFamily="18" charset="0"/>
                <a:ea typeface="+mn-ea"/>
                <a:cs typeface="+mn-cs"/>
              </a:rPr>
              <a:t> </a:t>
            </a:r>
            <a:r>
              <a:rPr lang="en-GB" sz="1200" b="0" i="0" kern="1200" dirty="0" err="1">
                <a:solidFill>
                  <a:schemeClr val="tx1"/>
                </a:solidFill>
                <a:effectLst/>
                <a:latin typeface="Times New Roman" pitchFamily="18" charset="0"/>
                <a:ea typeface="+mn-ea"/>
                <a:cs typeface="+mn-cs"/>
              </a:rPr>
              <a:t>subserving</a:t>
            </a:r>
            <a:r>
              <a:rPr lang="en-GB" sz="1200" b="0" i="0" kern="1200" dirty="0">
                <a:solidFill>
                  <a:schemeClr val="tx1"/>
                </a:solidFill>
                <a:effectLst/>
                <a:latin typeface="Times New Roman" pitchFamily="18" charset="0"/>
                <a:ea typeface="+mn-ea"/>
                <a:cs typeface="+mn-cs"/>
              </a:rPr>
              <a:t> threat-related, </a:t>
            </a:r>
            <a:r>
              <a:rPr lang="en-GB" sz="1200" b="0" i="0" u="none" strike="noStrike" kern="1200" dirty="0">
                <a:solidFill>
                  <a:schemeClr val="tx1"/>
                </a:solidFill>
                <a:effectLst/>
                <a:latin typeface="Times New Roman" pitchFamily="18" charset="0"/>
                <a:ea typeface="+mn-ea"/>
                <a:cs typeface="+mn-cs"/>
                <a:hlinkClick r:id="rId4"/>
              </a:rPr>
              <a:t>reward</a:t>
            </a:r>
            <a:r>
              <a:rPr lang="en-GB" sz="1200" b="0" i="0" kern="1200" dirty="0">
                <a:solidFill>
                  <a:schemeClr val="tx1"/>
                </a:solidFill>
                <a:effectLst/>
                <a:latin typeface="Times New Roman" pitchFamily="18" charset="0"/>
                <a:ea typeface="+mn-ea"/>
                <a:cs typeface="+mn-cs"/>
              </a:rPr>
              <a:t>-related, and executive control-related processes.</a:t>
            </a:r>
          </a:p>
          <a:p>
            <a:endParaRPr lang="en-GB" sz="1200" b="0" i="0" kern="1200" dirty="0">
              <a:solidFill>
                <a:schemeClr val="tx1"/>
              </a:solidFill>
              <a:effectLst/>
              <a:latin typeface="Times New Roman" pitchFamily="18" charset="0"/>
              <a:ea typeface="+mn-ea"/>
              <a:cs typeface="+mn-cs"/>
            </a:endParaRPr>
          </a:p>
          <a:p>
            <a:endParaRPr lang="en-GB" sz="1200" b="0" i="0" kern="1200" dirty="0">
              <a:solidFill>
                <a:schemeClr val="tx1"/>
              </a:solidFill>
              <a:effectLst/>
              <a:latin typeface="Times New Roman" pitchFamily="18" charset="0"/>
              <a:ea typeface="+mn-ea"/>
              <a:cs typeface="+mn-cs"/>
            </a:endParaRPr>
          </a:p>
          <a:p>
            <a:r>
              <a:rPr lang="en-GB" sz="1200" b="0" i="0" kern="1200" dirty="0">
                <a:solidFill>
                  <a:schemeClr val="tx1"/>
                </a:solidFill>
                <a:effectLst/>
                <a:latin typeface="Times New Roman" pitchFamily="18" charset="0"/>
                <a:ea typeface="+mn-ea"/>
                <a:cs typeface="+mn-cs"/>
              </a:rPr>
              <a:t>here is now substantial experimental and clinical evidence to indicate that a combination of inflammation and </a:t>
            </a:r>
            <a:r>
              <a:rPr lang="en-GB" sz="1200" b="0" i="0" u="none" strike="noStrike" kern="1200" baseline="0" dirty="0">
                <a:solidFill>
                  <a:schemeClr val="tx1"/>
                </a:solidFill>
                <a:effectLst/>
                <a:latin typeface="Times New Roman" pitchFamily="18" charset="0"/>
                <a:ea typeface="+mn-ea"/>
                <a:cs typeface="+mn-cs"/>
                <a:hlinkClick r:id="rId5"/>
              </a:rPr>
              <a:t>oxidative stress</a:t>
            </a:r>
            <a:r>
              <a:rPr lang="en-GB" sz="1200" b="0" i="0" u="none" kern="1200" baseline="0" dirty="0">
                <a:solidFill>
                  <a:schemeClr val="tx1"/>
                </a:solidFill>
                <a:effectLst/>
                <a:latin typeface="Times New Roman" pitchFamily="18" charset="0"/>
                <a:ea typeface="+mn-ea"/>
                <a:cs typeface="+mn-cs"/>
              </a:rPr>
              <a:t> plays a crucial role in the pathophysiology of major depression (</a:t>
            </a:r>
            <a:r>
              <a:rPr lang="en-GB" sz="1200" b="0" i="0" u="none" strike="noStrike" kern="1200" baseline="0" dirty="0" err="1">
                <a:solidFill>
                  <a:schemeClr val="tx1"/>
                </a:solidFill>
                <a:effectLst/>
                <a:latin typeface="Times New Roman" pitchFamily="18" charset="0"/>
                <a:ea typeface="+mn-ea"/>
                <a:cs typeface="+mn-cs"/>
                <a:hlinkClick r:id="rId6"/>
              </a:rPr>
              <a:t>Maes</a:t>
            </a:r>
            <a:r>
              <a:rPr lang="en-GB" sz="1200" b="0" i="0" u="none" strike="noStrike" kern="1200" baseline="0" dirty="0">
                <a:solidFill>
                  <a:schemeClr val="tx1"/>
                </a:solidFill>
                <a:effectLst/>
                <a:latin typeface="Times New Roman" pitchFamily="18" charset="0"/>
                <a:ea typeface="+mn-ea"/>
                <a:cs typeface="+mn-cs"/>
                <a:hlinkClick r:id="rId6"/>
              </a:rPr>
              <a:t> et al., 2011</a:t>
            </a:r>
            <a:r>
              <a:rPr lang="en-GB" sz="1200" b="0" i="0" u="none" kern="1200" baseline="0" dirty="0">
                <a:solidFill>
                  <a:schemeClr val="tx1"/>
                </a:solidFill>
                <a:effectLst/>
                <a:latin typeface="Times New Roman" pitchFamily="18" charset="0"/>
                <a:ea typeface="+mn-ea"/>
                <a:cs typeface="+mn-cs"/>
              </a:rPr>
              <a:t>; </a:t>
            </a:r>
            <a:r>
              <a:rPr lang="en-GB" sz="1200" b="0" i="0" u="none" strike="noStrike" kern="1200" baseline="0" dirty="0" err="1">
                <a:solidFill>
                  <a:schemeClr val="tx1"/>
                </a:solidFill>
                <a:effectLst/>
                <a:latin typeface="Times New Roman" pitchFamily="18" charset="0"/>
                <a:ea typeface="+mn-ea"/>
                <a:cs typeface="+mn-cs"/>
                <a:hlinkClick r:id="rId7"/>
              </a:rPr>
              <a:t>Maes</a:t>
            </a:r>
            <a:r>
              <a:rPr lang="en-GB" sz="1200" b="0" i="0" u="none" strike="noStrike" kern="1200" baseline="0" dirty="0">
                <a:solidFill>
                  <a:schemeClr val="tx1"/>
                </a:solidFill>
                <a:effectLst/>
                <a:latin typeface="Times New Roman" pitchFamily="18" charset="0"/>
                <a:ea typeface="+mn-ea"/>
                <a:cs typeface="+mn-cs"/>
                <a:hlinkClick r:id="rId7"/>
              </a:rPr>
              <a:t>, 1995</a:t>
            </a:r>
            <a:r>
              <a:rPr lang="en-GB" sz="1200" b="0" i="0" u="none" kern="1200" baseline="0" dirty="0">
                <a:solidFill>
                  <a:schemeClr val="tx1"/>
                </a:solidFill>
                <a:effectLst/>
                <a:latin typeface="Times New Roman" pitchFamily="18" charset="0"/>
                <a:ea typeface="+mn-ea"/>
                <a:cs typeface="+mn-cs"/>
              </a:rPr>
              <a:t> ;  </a:t>
            </a:r>
            <a:r>
              <a:rPr lang="en-GB" sz="1200" b="0" i="0" u="none" strike="noStrike" kern="1200" baseline="0" dirty="0">
                <a:solidFill>
                  <a:schemeClr val="tx1"/>
                </a:solidFill>
                <a:effectLst/>
                <a:latin typeface="Times New Roman" pitchFamily="18" charset="0"/>
                <a:ea typeface="+mn-ea"/>
                <a:cs typeface="+mn-cs"/>
                <a:hlinkClick r:id="rId8"/>
              </a:rPr>
              <a:t>Song et al., 1994</a:t>
            </a:r>
            <a:r>
              <a:rPr lang="en-GB" sz="1200" b="0" i="0" u="none" kern="1200" baseline="0" dirty="0">
                <a:solidFill>
                  <a:schemeClr val="tx1"/>
                </a:solidFill>
                <a:effectLst/>
                <a:latin typeface="Times New Roman" pitchFamily="18" charset="0"/>
                <a:ea typeface="+mn-ea"/>
                <a:cs typeface="+mn-cs"/>
              </a:rPr>
              <a:t>). At the level of the neuron, these changes result in the activation of </a:t>
            </a:r>
            <a:r>
              <a:rPr lang="en-GB" sz="1200" b="0" i="0" u="none" strike="noStrike" kern="1200" baseline="0" dirty="0" err="1">
                <a:solidFill>
                  <a:schemeClr val="tx1"/>
                </a:solidFill>
                <a:effectLst/>
                <a:latin typeface="Times New Roman" pitchFamily="18" charset="0"/>
                <a:ea typeface="+mn-ea"/>
                <a:cs typeface="+mn-cs"/>
                <a:hlinkClick r:id="rId9"/>
              </a:rPr>
              <a:t>excitotoxic</a:t>
            </a:r>
            <a:r>
              <a:rPr lang="en-GB" sz="1200" b="0" i="0" u="none" kern="1200" baseline="0" dirty="0">
                <a:solidFill>
                  <a:schemeClr val="tx1"/>
                </a:solidFill>
                <a:effectLst/>
                <a:latin typeface="Times New Roman" pitchFamily="18" charset="0"/>
                <a:ea typeface="+mn-ea"/>
                <a:cs typeface="+mn-cs"/>
              </a:rPr>
              <a:t> pathways that contribute to the increase in </a:t>
            </a:r>
            <a:r>
              <a:rPr lang="en-GB" sz="1200" b="0" i="0" u="none" strike="noStrike" kern="1200" baseline="0" dirty="0">
                <a:solidFill>
                  <a:schemeClr val="tx1"/>
                </a:solidFill>
                <a:effectLst/>
                <a:latin typeface="Times New Roman" pitchFamily="18" charset="0"/>
                <a:ea typeface="+mn-ea"/>
                <a:cs typeface="+mn-cs"/>
                <a:hlinkClick r:id="rId10"/>
              </a:rPr>
              <a:t>apoptosis</a:t>
            </a:r>
            <a:r>
              <a:rPr lang="en-GB" sz="1200" b="0" i="0" u="none" kern="1200" baseline="0" dirty="0">
                <a:solidFill>
                  <a:schemeClr val="tx1"/>
                </a:solidFill>
                <a:effectLst/>
                <a:latin typeface="Times New Roman" pitchFamily="18" charset="0"/>
                <a:ea typeface="+mn-ea"/>
                <a:cs typeface="+mn-cs"/>
              </a:rPr>
              <a:t> and a reduction in areas of the brain (such as the </a:t>
            </a:r>
            <a:r>
              <a:rPr lang="en-GB" sz="1200" b="0" i="0" u="none" strike="noStrike" kern="1200" baseline="0" dirty="0">
                <a:solidFill>
                  <a:schemeClr val="tx1"/>
                </a:solidFill>
                <a:effectLst/>
                <a:latin typeface="Times New Roman" pitchFamily="18" charset="0"/>
                <a:ea typeface="+mn-ea"/>
                <a:cs typeface="+mn-cs"/>
                <a:hlinkClick r:id="rId11"/>
              </a:rPr>
              <a:t>hippocampus</a:t>
            </a:r>
            <a:r>
              <a:rPr lang="en-GB" sz="1200" b="0" i="0" u="none" kern="1200" baseline="0" dirty="0">
                <a:solidFill>
                  <a:schemeClr val="tx1"/>
                </a:solidFill>
                <a:effectLst/>
                <a:latin typeface="Times New Roman" pitchFamily="18" charset="0"/>
                <a:ea typeface="+mn-ea"/>
                <a:cs typeface="+mn-cs"/>
              </a:rPr>
              <a:t>, </a:t>
            </a:r>
            <a:r>
              <a:rPr lang="en-GB" sz="1200" b="0" i="0" u="none" strike="noStrike" kern="1200" baseline="0" dirty="0">
                <a:solidFill>
                  <a:schemeClr val="tx1"/>
                </a:solidFill>
                <a:effectLst/>
                <a:latin typeface="Times New Roman" pitchFamily="18" charset="0"/>
                <a:ea typeface="+mn-ea"/>
                <a:cs typeface="+mn-cs"/>
                <a:hlinkClick r:id="rId12"/>
              </a:rPr>
              <a:t>amygdala</a:t>
            </a:r>
            <a:r>
              <a:rPr lang="en-GB" sz="1200" b="0" i="0" u="none" kern="1200" baseline="0" dirty="0">
                <a:solidFill>
                  <a:schemeClr val="tx1"/>
                </a:solidFill>
                <a:effectLst/>
                <a:latin typeface="Times New Roman" pitchFamily="18" charset="0"/>
                <a:ea typeface="+mn-ea"/>
                <a:cs typeface="+mn-cs"/>
              </a:rPr>
              <a:t> and </a:t>
            </a:r>
            <a:r>
              <a:rPr lang="en-GB" sz="1200" b="0" i="0" u="none" strike="noStrike" kern="1200" baseline="0" dirty="0">
                <a:solidFill>
                  <a:schemeClr val="tx1"/>
                </a:solidFill>
                <a:effectLst/>
                <a:latin typeface="Times New Roman" pitchFamily="18" charset="0"/>
                <a:ea typeface="+mn-ea"/>
                <a:cs typeface="+mn-cs"/>
                <a:hlinkClick r:id="rId13"/>
              </a:rPr>
              <a:t>pre-frontal cortex</a:t>
            </a:r>
            <a:r>
              <a:rPr lang="en-GB" sz="1200" b="0" i="0" u="none" kern="1200" baseline="0" dirty="0">
                <a:solidFill>
                  <a:schemeClr val="tx1"/>
                </a:solidFill>
                <a:effectLst/>
                <a:latin typeface="Times New Roman" pitchFamily="18" charset="0"/>
                <a:ea typeface="+mn-ea"/>
                <a:cs typeface="+mn-cs"/>
              </a:rPr>
              <a:t>) which are critically involved in the pathology of depression. </a:t>
            </a:r>
            <a:r>
              <a:rPr lang="en-GB" sz="1200" b="0" i="0" u="none" strike="noStrike" kern="1200" baseline="0" dirty="0">
                <a:solidFill>
                  <a:schemeClr val="tx1"/>
                </a:solidFill>
                <a:effectLst/>
                <a:latin typeface="Times New Roman" pitchFamily="18" charset="0"/>
                <a:ea typeface="+mn-ea"/>
                <a:cs typeface="+mn-cs"/>
                <a:hlinkClick r:id="rId14"/>
              </a:rPr>
              <a:t>Smith (1991)</a:t>
            </a:r>
            <a:r>
              <a:rPr lang="en-GB" sz="1200" b="0" i="0" u="none" kern="1200" baseline="0" dirty="0">
                <a:solidFill>
                  <a:schemeClr val="tx1"/>
                </a:solidFill>
                <a:effectLst/>
                <a:latin typeface="Times New Roman" pitchFamily="18" charset="0"/>
                <a:ea typeface="+mn-ea"/>
                <a:cs typeface="+mn-cs"/>
              </a:rPr>
              <a:t> was one of the first to hypothesise that the </a:t>
            </a:r>
            <a:r>
              <a:rPr lang="en-GB" sz="1200" b="0" i="0" u="none" strike="noStrike" kern="1200" baseline="0" dirty="0">
                <a:solidFill>
                  <a:schemeClr val="tx1"/>
                </a:solidFill>
                <a:effectLst/>
                <a:latin typeface="Times New Roman" pitchFamily="18" charset="0"/>
                <a:ea typeface="+mn-ea"/>
                <a:cs typeface="+mn-cs"/>
                <a:hlinkClick r:id="rId15"/>
              </a:rPr>
              <a:t>pro-inflammatory cytokines</a:t>
            </a:r>
            <a:r>
              <a:rPr lang="en-GB" sz="1200" b="0" i="0" u="none" kern="1200" baseline="0" dirty="0">
                <a:solidFill>
                  <a:schemeClr val="tx1"/>
                </a:solidFill>
                <a:effectLst/>
                <a:latin typeface="Times New Roman" pitchFamily="18" charset="0"/>
                <a:ea typeface="+mn-ea"/>
                <a:cs typeface="+mn-cs"/>
              </a:rPr>
              <a:t>, exemplified by </a:t>
            </a:r>
            <a:r>
              <a:rPr lang="en-GB" sz="1200" b="0" i="0" u="none" strike="noStrike" kern="1200" baseline="0" dirty="0">
                <a:solidFill>
                  <a:schemeClr val="tx1"/>
                </a:solidFill>
                <a:effectLst/>
                <a:latin typeface="Times New Roman" pitchFamily="18" charset="0"/>
                <a:ea typeface="+mn-ea"/>
                <a:cs typeface="+mn-cs"/>
                <a:hlinkClick r:id="rId16"/>
              </a:rPr>
              <a:t>interleukins</a:t>
            </a:r>
            <a:r>
              <a:rPr lang="en-GB" sz="1200" b="0" i="0" u="none" kern="1200" baseline="0" dirty="0">
                <a:solidFill>
                  <a:schemeClr val="tx1"/>
                </a:solidFill>
                <a:effectLst/>
                <a:latin typeface="Times New Roman" pitchFamily="18" charset="0"/>
                <a:ea typeface="+mn-ea"/>
                <a:cs typeface="+mn-cs"/>
              </a:rPr>
              <a:t> (IL-) 1 and 6, </a:t>
            </a:r>
            <a:r>
              <a:rPr lang="en-GB" sz="1200" b="0" i="0" u="none" strike="noStrike" kern="1200" baseline="0" dirty="0">
                <a:solidFill>
                  <a:schemeClr val="tx1"/>
                </a:solidFill>
                <a:effectLst/>
                <a:latin typeface="Times New Roman" pitchFamily="18" charset="0"/>
                <a:ea typeface="+mn-ea"/>
                <a:cs typeface="+mn-cs"/>
                <a:hlinkClick r:id="rId17"/>
              </a:rPr>
              <a:t>interferon gamma</a:t>
            </a:r>
            <a:r>
              <a:rPr lang="en-GB" sz="1200" b="0" i="0" u="none" kern="1200" baseline="0" dirty="0">
                <a:solidFill>
                  <a:schemeClr val="tx1"/>
                </a:solidFill>
                <a:effectLst/>
                <a:latin typeface="Times New Roman" pitchFamily="18" charset="0"/>
                <a:ea typeface="+mn-ea"/>
                <a:cs typeface="+mn-cs"/>
              </a:rPr>
              <a:t> (</a:t>
            </a:r>
            <a:r>
              <a:rPr lang="en-GB" sz="1200" b="0" i="0" u="none" strike="noStrike" kern="1200" baseline="0" dirty="0">
                <a:solidFill>
                  <a:schemeClr val="tx1"/>
                </a:solidFill>
                <a:effectLst/>
                <a:latin typeface="Times New Roman" pitchFamily="18" charset="0"/>
                <a:ea typeface="+mn-ea"/>
                <a:cs typeface="+mn-cs"/>
                <a:hlinkClick r:id="rId17"/>
              </a:rPr>
              <a:t>IFN</a:t>
            </a:r>
            <a:r>
              <a:rPr lang="en-GB" sz="1200" b="0" i="0" u="none" kern="1200" baseline="0" dirty="0">
                <a:solidFill>
                  <a:schemeClr val="tx1"/>
                </a:solidFill>
                <a:effectLst/>
                <a:latin typeface="Times New Roman" pitchFamily="18" charset="0"/>
                <a:ea typeface="+mn-ea"/>
                <a:cs typeface="+mn-cs"/>
              </a:rPr>
              <a:t>) and </a:t>
            </a:r>
            <a:r>
              <a:rPr lang="en-GB" sz="1200" b="0" i="0" u="none" strike="noStrike" kern="1200" baseline="0" dirty="0">
                <a:solidFill>
                  <a:schemeClr val="tx1"/>
                </a:solidFill>
                <a:effectLst/>
                <a:latin typeface="Times New Roman" pitchFamily="18" charset="0"/>
                <a:ea typeface="+mn-ea"/>
                <a:cs typeface="+mn-cs"/>
                <a:hlinkClick r:id="rId18"/>
              </a:rPr>
              <a:t>tumour necrosis factor alpha</a:t>
            </a:r>
            <a:r>
              <a:rPr lang="en-GB" sz="1200" b="0" i="0" u="none" kern="1200" baseline="0" dirty="0">
                <a:solidFill>
                  <a:schemeClr val="tx1"/>
                </a:solidFill>
                <a:effectLst/>
                <a:latin typeface="Times New Roman" pitchFamily="18" charset="0"/>
                <a:ea typeface="+mn-ea"/>
                <a:cs typeface="+mn-cs"/>
              </a:rPr>
              <a:t> (</a:t>
            </a:r>
            <a:r>
              <a:rPr lang="en-GB" sz="1200" b="0" i="0" u="none" strike="noStrike" kern="1200" baseline="0" dirty="0">
                <a:solidFill>
                  <a:schemeClr val="tx1"/>
                </a:solidFill>
                <a:effectLst/>
                <a:latin typeface="Times New Roman" pitchFamily="18" charset="0"/>
                <a:ea typeface="+mn-ea"/>
                <a:cs typeface="+mn-cs"/>
                <a:hlinkClick r:id="rId18"/>
              </a:rPr>
              <a:t>TNF</a:t>
            </a:r>
            <a:r>
              <a:rPr lang="en-GB" sz="1200" b="0" i="0" u="none" kern="1200" baseline="0" dirty="0">
                <a:solidFill>
                  <a:schemeClr val="tx1"/>
                </a:solidFill>
                <a:effectLst/>
                <a:latin typeface="Times New Roman" pitchFamily="18" charset="0"/>
                <a:ea typeface="+mn-ea"/>
                <a:cs typeface="+mn-cs"/>
              </a:rPr>
              <a:t>) in the serum, were associated with the principal symptoms of depression (</a:t>
            </a:r>
            <a:r>
              <a:rPr lang="en-GB" sz="1200" b="0" i="0" u="none" strike="noStrike" kern="1200" baseline="0" dirty="0" err="1">
                <a:solidFill>
                  <a:schemeClr val="tx1"/>
                </a:solidFill>
                <a:effectLst/>
                <a:latin typeface="Times New Roman" pitchFamily="18" charset="0"/>
                <a:ea typeface="+mn-ea"/>
                <a:cs typeface="+mn-cs"/>
                <a:hlinkClick r:id="rId19"/>
              </a:rPr>
              <a:t>Pariante</a:t>
            </a:r>
            <a:r>
              <a:rPr lang="en-GB" sz="1200" b="0" i="0" u="none" strike="noStrike" kern="1200" baseline="0" dirty="0">
                <a:solidFill>
                  <a:schemeClr val="tx1"/>
                </a:solidFill>
                <a:effectLst/>
                <a:latin typeface="Times New Roman" pitchFamily="18" charset="0"/>
                <a:ea typeface="+mn-ea"/>
                <a:cs typeface="+mn-cs"/>
                <a:hlinkClick r:id="rId19"/>
              </a:rPr>
              <a:t> and Miller, 2001</a:t>
            </a:r>
            <a:r>
              <a:rPr lang="en-GB" sz="1200" b="0" i="0" u="none" kern="1200" baseline="0" dirty="0">
                <a:solidFill>
                  <a:schemeClr val="tx1"/>
                </a:solidFill>
                <a:effectLst/>
                <a:latin typeface="Times New Roman" pitchFamily="18" charset="0"/>
                <a:ea typeface="+mn-ea"/>
                <a:cs typeface="+mn-cs"/>
              </a:rPr>
              <a:t>) while the anti-inflammatory cytokines (such as </a:t>
            </a:r>
            <a:r>
              <a:rPr lang="en-GB" sz="1200" b="0" i="0" u="none" strike="noStrike" kern="1200" baseline="0" dirty="0">
                <a:solidFill>
                  <a:schemeClr val="tx1"/>
                </a:solidFill>
                <a:effectLst/>
                <a:latin typeface="Times New Roman" pitchFamily="18" charset="0"/>
                <a:ea typeface="+mn-ea"/>
                <a:cs typeface="+mn-cs"/>
                <a:hlinkClick r:id="rId20"/>
              </a:rPr>
              <a:t>IL-4</a:t>
            </a:r>
            <a:r>
              <a:rPr lang="en-GB" sz="1200" b="0" i="0" u="none" kern="1200" baseline="0" dirty="0">
                <a:solidFill>
                  <a:schemeClr val="tx1"/>
                </a:solidFill>
                <a:effectLst/>
                <a:latin typeface="Times New Roman" pitchFamily="18" charset="0"/>
                <a:ea typeface="+mn-ea"/>
                <a:cs typeface="+mn-cs"/>
              </a:rPr>
              <a:t>,10 and 13) were reduced. Such observations formed the basis of the </a:t>
            </a:r>
            <a:r>
              <a:rPr lang="en-GB" sz="1200" b="0" i="0" u="none" strike="noStrike" kern="1200" baseline="0" dirty="0">
                <a:solidFill>
                  <a:schemeClr val="tx1"/>
                </a:solidFill>
                <a:effectLst/>
                <a:latin typeface="Times New Roman" pitchFamily="18" charset="0"/>
                <a:ea typeface="+mn-ea"/>
                <a:cs typeface="+mn-cs"/>
                <a:hlinkClick r:id="rId21"/>
              </a:rPr>
              <a:t>macrophage</a:t>
            </a:r>
            <a:r>
              <a:rPr lang="en-GB" sz="1200" b="0" i="0" u="none" kern="1200" baseline="0" dirty="0">
                <a:solidFill>
                  <a:schemeClr val="tx1"/>
                </a:solidFill>
                <a:effectLst/>
                <a:latin typeface="Times New Roman" pitchFamily="18" charset="0"/>
                <a:ea typeface="+mn-ea"/>
                <a:cs typeface="+mn-cs"/>
              </a:rPr>
              <a:t> theory of depression, a concept that has been substantiated with additional evidence showing that the activated </a:t>
            </a:r>
            <a:r>
              <a:rPr lang="en-GB" sz="1200" b="0" i="0" u="none" strike="noStrike" kern="1200" baseline="0" dirty="0" err="1">
                <a:solidFill>
                  <a:schemeClr val="tx1"/>
                </a:solidFill>
                <a:effectLst/>
                <a:latin typeface="Times New Roman" pitchFamily="18" charset="0"/>
                <a:ea typeface="+mn-ea"/>
                <a:cs typeface="+mn-cs"/>
                <a:hlinkClick r:id="rId22"/>
              </a:rPr>
              <a:t>prostenoid</a:t>
            </a:r>
            <a:r>
              <a:rPr lang="en-GB" sz="1200" b="0" i="0" u="none" kern="1200" baseline="0" dirty="0">
                <a:solidFill>
                  <a:schemeClr val="tx1"/>
                </a:solidFill>
                <a:effectLst/>
                <a:latin typeface="Times New Roman" pitchFamily="18" charset="0"/>
                <a:ea typeface="+mn-ea"/>
                <a:cs typeface="+mn-cs"/>
              </a:rPr>
              <a:t> pathway (leading to an increase in </a:t>
            </a:r>
            <a:r>
              <a:rPr lang="en-GB" sz="1200" b="0" i="0" u="none" strike="noStrike" kern="1200" baseline="0" dirty="0">
                <a:solidFill>
                  <a:schemeClr val="tx1"/>
                </a:solidFill>
                <a:effectLst/>
                <a:latin typeface="Times New Roman" pitchFamily="18" charset="0"/>
                <a:ea typeface="+mn-ea"/>
                <a:cs typeface="+mn-cs"/>
                <a:hlinkClick r:id="rId23"/>
              </a:rPr>
              <a:t>prostaglandin E2</a:t>
            </a:r>
            <a:r>
              <a:rPr lang="en-GB" sz="1200" b="0" i="0" u="none" kern="1200" baseline="0" dirty="0">
                <a:solidFill>
                  <a:schemeClr val="tx1"/>
                </a:solidFill>
                <a:effectLst/>
                <a:latin typeface="Times New Roman" pitchFamily="18" charset="0"/>
                <a:ea typeface="+mn-ea"/>
                <a:cs typeface="+mn-cs"/>
              </a:rPr>
              <a:t>, </a:t>
            </a:r>
            <a:r>
              <a:rPr lang="en-GB" sz="1200" b="0" i="0" u="none" strike="noStrike" kern="1200" baseline="0" dirty="0">
                <a:solidFill>
                  <a:schemeClr val="tx1"/>
                </a:solidFill>
                <a:effectLst/>
                <a:latin typeface="Times New Roman" pitchFamily="18" charset="0"/>
                <a:ea typeface="+mn-ea"/>
                <a:cs typeface="+mn-cs"/>
                <a:hlinkClick r:id="rId23"/>
              </a:rPr>
              <a:t>PGE2</a:t>
            </a:r>
            <a:r>
              <a:rPr lang="en-GB" sz="1200" b="0" i="0" u="none" kern="1200" baseline="0" dirty="0">
                <a:solidFill>
                  <a:schemeClr val="tx1"/>
                </a:solidFill>
                <a:effectLst/>
                <a:latin typeface="Times New Roman" pitchFamily="18" charset="0"/>
                <a:ea typeface="+mn-ea"/>
                <a:cs typeface="+mn-cs"/>
              </a:rPr>
              <a:t>) and </a:t>
            </a:r>
            <a:r>
              <a:rPr lang="en-GB" sz="1200" b="0" i="0" u="none" strike="noStrike" kern="1200" baseline="0" dirty="0">
                <a:solidFill>
                  <a:schemeClr val="tx1"/>
                </a:solidFill>
                <a:effectLst/>
                <a:latin typeface="Times New Roman" pitchFamily="18" charset="0"/>
                <a:ea typeface="+mn-ea"/>
                <a:cs typeface="+mn-cs"/>
                <a:hlinkClick r:id="rId24"/>
              </a:rPr>
              <a:t>nitric oxide</a:t>
            </a:r>
            <a:r>
              <a:rPr lang="en-GB" sz="1200" b="0" i="0" u="none" kern="1200" baseline="0" dirty="0">
                <a:solidFill>
                  <a:schemeClr val="tx1"/>
                </a:solidFill>
                <a:effectLst/>
                <a:latin typeface="Times New Roman" pitchFamily="18" charset="0"/>
                <a:ea typeface="+mn-ea"/>
                <a:cs typeface="+mn-cs"/>
              </a:rPr>
              <a:t> </a:t>
            </a:r>
            <a:r>
              <a:rPr lang="en-GB" sz="1200" b="0" i="0" u="none" kern="1200" baseline="0" dirty="0" err="1">
                <a:solidFill>
                  <a:schemeClr val="tx1"/>
                </a:solidFill>
                <a:effectLst/>
                <a:latin typeface="Times New Roman" pitchFamily="18" charset="0"/>
                <a:ea typeface="+mn-ea"/>
                <a:cs typeface="+mn-cs"/>
              </a:rPr>
              <a:t>sythase</a:t>
            </a:r>
            <a:r>
              <a:rPr lang="en-GB" sz="1200" b="0" i="0" u="none" kern="1200" baseline="0" dirty="0">
                <a:solidFill>
                  <a:schemeClr val="tx1"/>
                </a:solidFill>
                <a:effectLst/>
                <a:latin typeface="Times New Roman" pitchFamily="18" charset="0"/>
                <a:ea typeface="+mn-ea"/>
                <a:cs typeface="+mn-cs"/>
              </a:rPr>
              <a:t> (resulting in an increase in nitric oxide) also played key roles in the damaging effects of chronic, low grade inflammation in the brain (see </a:t>
            </a:r>
            <a:r>
              <a:rPr lang="en-GB" sz="1200" b="0" i="0" u="none" strike="noStrike" kern="1200" baseline="0" dirty="0">
                <a:solidFill>
                  <a:schemeClr val="tx1"/>
                </a:solidFill>
                <a:effectLst/>
                <a:latin typeface="Times New Roman" pitchFamily="18" charset="0"/>
                <a:ea typeface="+mn-ea"/>
                <a:cs typeface="+mn-cs"/>
                <a:hlinkClick r:id="rId25"/>
              </a:rPr>
              <a:t>Connor and Leonard, 1998</a:t>
            </a:r>
            <a:r>
              <a:rPr lang="en-GB" sz="1200" b="0" i="0" u="none" kern="1200" baseline="0" dirty="0">
                <a:solidFill>
                  <a:schemeClr val="tx1"/>
                </a:solidFill>
                <a:effectLst/>
                <a:latin typeface="Times New Roman" pitchFamily="18" charset="0"/>
                <a:ea typeface="+mn-ea"/>
                <a:cs typeface="+mn-cs"/>
              </a:rPr>
              <a:t>; </a:t>
            </a:r>
            <a:r>
              <a:rPr lang="en-GB" sz="1200" b="0" i="0" u="none" strike="noStrike" kern="1200" baseline="0" dirty="0" err="1">
                <a:solidFill>
                  <a:schemeClr val="tx1"/>
                </a:solidFill>
                <a:effectLst/>
                <a:latin typeface="Times New Roman" pitchFamily="18" charset="0"/>
                <a:ea typeface="+mn-ea"/>
                <a:cs typeface="+mn-cs"/>
                <a:hlinkClick r:id="rId26"/>
              </a:rPr>
              <a:t>Kubera</a:t>
            </a:r>
            <a:r>
              <a:rPr lang="en-GB" sz="1200" b="0" i="0" u="none" strike="noStrike" kern="1200" baseline="0" dirty="0">
                <a:solidFill>
                  <a:schemeClr val="tx1"/>
                </a:solidFill>
                <a:effectLst/>
                <a:latin typeface="Times New Roman" pitchFamily="18" charset="0"/>
                <a:ea typeface="+mn-ea"/>
                <a:cs typeface="+mn-cs"/>
                <a:hlinkClick r:id="rId26"/>
              </a:rPr>
              <a:t> et al., 2001</a:t>
            </a:r>
            <a:r>
              <a:rPr lang="en-GB" sz="1200" b="0" i="0" u="none" kern="1200" baseline="0" dirty="0">
                <a:solidFill>
                  <a:schemeClr val="tx1"/>
                </a:solidFill>
                <a:effectLst/>
                <a:latin typeface="Times New Roman" pitchFamily="18" charset="0"/>
                <a:ea typeface="+mn-ea"/>
                <a:cs typeface="+mn-cs"/>
              </a:rPr>
              <a:t>; </a:t>
            </a:r>
            <a:r>
              <a:rPr lang="en-GB" sz="1200" b="0" i="0" u="none" strike="noStrike" kern="1200" baseline="0" dirty="0" err="1">
                <a:solidFill>
                  <a:schemeClr val="tx1"/>
                </a:solidFill>
                <a:effectLst/>
                <a:latin typeface="Times New Roman" pitchFamily="18" charset="0"/>
                <a:ea typeface="+mn-ea"/>
                <a:cs typeface="+mn-cs"/>
                <a:hlinkClick r:id="rId27"/>
              </a:rPr>
              <a:t>Janelidze</a:t>
            </a:r>
            <a:r>
              <a:rPr lang="en-GB" sz="1200" b="0" i="0" u="none" strike="noStrike" kern="1200" baseline="0" dirty="0">
                <a:solidFill>
                  <a:schemeClr val="tx1"/>
                </a:solidFill>
                <a:effectLst/>
                <a:latin typeface="Times New Roman" pitchFamily="18" charset="0"/>
                <a:ea typeface="+mn-ea"/>
                <a:cs typeface="+mn-cs"/>
                <a:hlinkClick r:id="rId27"/>
              </a:rPr>
              <a:t> et al., 2011</a:t>
            </a:r>
            <a:r>
              <a:rPr lang="en-GB" sz="1200" b="0" i="0" u="none" kern="1200" baseline="0" dirty="0">
                <a:solidFill>
                  <a:schemeClr val="tx1"/>
                </a:solidFill>
                <a:effectLst/>
                <a:latin typeface="Times New Roman" pitchFamily="18" charset="0"/>
                <a:ea typeface="+mn-ea"/>
                <a:cs typeface="+mn-cs"/>
              </a:rPr>
              <a:t>; </a:t>
            </a:r>
            <a:r>
              <a:rPr lang="en-GB" sz="1200" b="0" i="0" u="none" strike="noStrike" kern="1200" baseline="0" dirty="0" err="1">
                <a:solidFill>
                  <a:schemeClr val="tx1"/>
                </a:solidFill>
                <a:effectLst/>
                <a:latin typeface="Times New Roman" pitchFamily="18" charset="0"/>
                <a:ea typeface="+mn-ea"/>
                <a:cs typeface="+mn-cs"/>
                <a:hlinkClick r:id="rId28"/>
              </a:rPr>
              <a:t>Maes</a:t>
            </a:r>
            <a:r>
              <a:rPr lang="en-GB" sz="1200" b="0" i="0" u="none" strike="noStrike" kern="1200" baseline="0" dirty="0">
                <a:solidFill>
                  <a:schemeClr val="tx1"/>
                </a:solidFill>
                <a:effectLst/>
                <a:latin typeface="Times New Roman" pitchFamily="18" charset="0"/>
                <a:ea typeface="+mn-ea"/>
                <a:cs typeface="+mn-cs"/>
                <a:hlinkClick r:id="rId28"/>
              </a:rPr>
              <a:t>, 1999</a:t>
            </a:r>
            <a:r>
              <a:rPr lang="en-GB" sz="1200" b="0" i="0" u="none" kern="1200" baseline="0" dirty="0">
                <a:solidFill>
                  <a:schemeClr val="tx1"/>
                </a:solidFill>
                <a:effectLst/>
                <a:latin typeface="Times New Roman" pitchFamily="18" charset="0"/>
                <a:ea typeface="+mn-ea"/>
                <a:cs typeface="+mn-cs"/>
              </a:rPr>
              <a:t>; </a:t>
            </a:r>
            <a:r>
              <a:rPr lang="en-GB" sz="1200" b="0" i="0" u="none" strike="noStrike" kern="1200" baseline="0" dirty="0">
                <a:solidFill>
                  <a:schemeClr val="tx1"/>
                </a:solidFill>
                <a:effectLst/>
                <a:latin typeface="Times New Roman" pitchFamily="18" charset="0"/>
                <a:ea typeface="+mn-ea"/>
                <a:cs typeface="+mn-cs"/>
                <a:hlinkClick r:id="rId29"/>
              </a:rPr>
              <a:t>Kim et al., 2002</a:t>
            </a:r>
            <a:r>
              <a:rPr lang="en-GB" sz="1200" b="0" i="0" u="none" kern="1200" baseline="0" dirty="0">
                <a:solidFill>
                  <a:schemeClr val="tx1"/>
                </a:solidFill>
                <a:effectLst/>
                <a:latin typeface="Times New Roman" pitchFamily="18" charset="0"/>
                <a:ea typeface="+mn-ea"/>
                <a:cs typeface="+mn-cs"/>
              </a:rPr>
              <a:t> ;  </a:t>
            </a:r>
            <a:r>
              <a:rPr lang="en-GB" sz="1200" b="0" i="0" u="none" strike="noStrike" kern="1200" baseline="0" dirty="0">
                <a:solidFill>
                  <a:schemeClr val="tx1"/>
                </a:solidFill>
                <a:effectLst/>
                <a:latin typeface="Times New Roman" pitchFamily="18" charset="0"/>
                <a:ea typeface="+mn-ea"/>
                <a:cs typeface="+mn-cs"/>
                <a:hlinkClick r:id="rId30"/>
              </a:rPr>
              <a:t>Leonard, 2001</a:t>
            </a:r>
            <a:r>
              <a:rPr lang="en-GB" sz="1200" b="0" i="0" u="none" kern="1200" baseline="0" dirty="0">
                <a:solidFill>
                  <a:schemeClr val="tx1"/>
                </a:solidFill>
                <a:effectLst/>
                <a:latin typeface="Times New Roman" pitchFamily="18" charset="0"/>
                <a:ea typeface="+mn-ea"/>
                <a:cs typeface="+mn-cs"/>
              </a:rPr>
              <a:t>).</a:t>
            </a:r>
            <a:endParaRPr lang="en-GB" b="0" i="0" u="none" baseline="0" dirty="0">
              <a:solidFill>
                <a:schemeClr val="tx1"/>
              </a:solidFill>
            </a:endParaRPr>
          </a:p>
        </p:txBody>
      </p:sp>
      <p:sp>
        <p:nvSpPr>
          <p:cNvPr id="4" name="Slide Number Placeholder 3"/>
          <p:cNvSpPr>
            <a:spLocks noGrp="1"/>
          </p:cNvSpPr>
          <p:nvPr>
            <p:ph type="sldNum" sz="quarter" idx="10"/>
          </p:nvPr>
        </p:nvSpPr>
        <p:spPr/>
        <p:txBody>
          <a:bodyPr/>
          <a:lstStyle/>
          <a:p>
            <a:pPr>
              <a:defRPr/>
            </a:pPr>
            <a:fld id="{DC378CAD-86E3-4F09-9629-914A2D1D23D1}" type="slidenum">
              <a:rPr lang="en-GB" altLang="en-US" smtClean="0"/>
              <a:pPr>
                <a:defRPr/>
              </a:pPr>
              <a:t>32</a:t>
            </a:fld>
            <a:endParaRPr lang="en-GB" altLang="en-US"/>
          </a:p>
        </p:txBody>
      </p:sp>
    </p:spTree>
    <p:extLst>
      <p:ext uri="{BB962C8B-B14F-4D97-AF65-F5344CB8AC3E}">
        <p14:creationId xmlns:p14="http://schemas.microsoft.com/office/powerpoint/2010/main" val="36183564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a:xfrm>
            <a:off x="3854939" y="9445170"/>
            <a:ext cx="2949099" cy="498931"/>
          </a:xfrm>
          <a:prstGeom prst="rect">
            <a:avLst/>
          </a:prstGeom>
        </p:spPr>
        <p:txBody>
          <a:bodyPr/>
          <a:lstStyle/>
          <a:p>
            <a:fld id="{7DDD6A9E-2D20-4EF8-9270-52955B2DAF4E}" type="slidenum">
              <a:rPr lang="en-GB" smtClean="0"/>
              <a:t>37</a:t>
            </a:fld>
            <a:endParaRPr lang="en-GB"/>
          </a:p>
        </p:txBody>
      </p:sp>
    </p:spTree>
    <p:extLst>
      <p:ext uri="{BB962C8B-B14F-4D97-AF65-F5344CB8AC3E}">
        <p14:creationId xmlns:p14="http://schemas.microsoft.com/office/powerpoint/2010/main" val="15411487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1813" y="277813"/>
            <a:ext cx="5965825" cy="3355975"/>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The INTERHEART study is probably the largest study to date in which the relationship between long-term stress and CHD has been examined </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 this study, 15,152 patients with acute myocardial infarction (MI) and 14,820 control individuals free from CHD were enrolled from 52 countries worldwide, representing every inhabited continent.</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r>
              <a:rPr lang="en-GB" dirty="0"/>
              <a:t>Long-term stress was included in a psychosocial composite score, which comprised stress at work and home, financial strain, lack of control, and depression</a:t>
            </a:r>
          </a:p>
        </p:txBody>
      </p:sp>
      <p:sp>
        <p:nvSpPr>
          <p:cNvPr id="4" name="Slide Number Placeholder 3"/>
          <p:cNvSpPr>
            <a:spLocks noGrp="1"/>
          </p:cNvSpPr>
          <p:nvPr>
            <p:ph type="sldNum" sz="quarter" idx="10"/>
          </p:nvPr>
        </p:nvSpPr>
        <p:spPr>
          <a:xfrm>
            <a:off x="3854939" y="9445170"/>
            <a:ext cx="2949099" cy="498931"/>
          </a:xfrm>
          <a:prstGeom prst="rect">
            <a:avLst/>
          </a:prstGeom>
        </p:spPr>
        <p:txBody>
          <a:bodyPr/>
          <a:lstStyle/>
          <a:p>
            <a:fld id="{7DDD6A9E-2D20-4EF8-9270-52955B2DAF4E}" type="slidenum">
              <a:rPr lang="en-GB" smtClean="0"/>
              <a:t>4</a:t>
            </a:fld>
            <a:endParaRPr lang="en-GB"/>
          </a:p>
        </p:txBody>
      </p:sp>
    </p:spTree>
    <p:extLst>
      <p:ext uri="{BB962C8B-B14F-4D97-AF65-F5344CB8AC3E}">
        <p14:creationId xmlns:p14="http://schemas.microsoft.com/office/powerpoint/2010/main" val="13494210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76263" y="277813"/>
            <a:ext cx="5965825" cy="335597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a:xfrm>
            <a:off x="3854939" y="9445170"/>
            <a:ext cx="2949099" cy="498931"/>
          </a:xfrm>
          <a:prstGeom prst="rect">
            <a:avLst/>
          </a:prstGeom>
        </p:spPr>
        <p:txBody>
          <a:bodyPr/>
          <a:lstStyle/>
          <a:p>
            <a:fld id="{0771299E-15A6-4DBC-B291-1778BB366BDF}" type="slidenum">
              <a:rPr lang="en-GB" smtClean="0"/>
              <a:t>38</a:t>
            </a:fld>
            <a:endParaRPr lang="en-GB"/>
          </a:p>
        </p:txBody>
      </p:sp>
    </p:spTree>
    <p:extLst>
      <p:ext uri="{BB962C8B-B14F-4D97-AF65-F5344CB8AC3E}">
        <p14:creationId xmlns:p14="http://schemas.microsoft.com/office/powerpoint/2010/main" val="21829015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608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804763" indent="-309524" eaLnBrk="0" hangingPunct="0">
              <a:defRPr>
                <a:solidFill>
                  <a:schemeClr val="tx1"/>
                </a:solidFill>
                <a:latin typeface="Arial" charset="0"/>
                <a:cs typeface="Arial" charset="0"/>
              </a:defRPr>
            </a:lvl2pPr>
            <a:lvl3pPr marL="1238098" indent="-247620" eaLnBrk="0" hangingPunct="0">
              <a:defRPr>
                <a:solidFill>
                  <a:schemeClr val="tx1"/>
                </a:solidFill>
                <a:latin typeface="Arial" charset="0"/>
                <a:cs typeface="Arial" charset="0"/>
              </a:defRPr>
            </a:lvl3pPr>
            <a:lvl4pPr marL="1733337" indent="-247620" eaLnBrk="0" hangingPunct="0">
              <a:defRPr>
                <a:solidFill>
                  <a:schemeClr val="tx1"/>
                </a:solidFill>
                <a:latin typeface="Arial" charset="0"/>
                <a:cs typeface="Arial" charset="0"/>
              </a:defRPr>
            </a:lvl4pPr>
            <a:lvl5pPr marL="2228576" indent="-247620" eaLnBrk="0" hangingPunct="0">
              <a:defRPr>
                <a:solidFill>
                  <a:schemeClr val="tx1"/>
                </a:solidFill>
                <a:latin typeface="Arial" charset="0"/>
                <a:cs typeface="Arial" charset="0"/>
              </a:defRPr>
            </a:lvl5pPr>
            <a:lvl6pPr marL="2723815" indent="-247620" eaLnBrk="0" fontAlgn="base" hangingPunct="0">
              <a:spcBef>
                <a:spcPct val="0"/>
              </a:spcBef>
              <a:spcAft>
                <a:spcPct val="0"/>
              </a:spcAft>
              <a:defRPr>
                <a:solidFill>
                  <a:schemeClr val="tx1"/>
                </a:solidFill>
                <a:latin typeface="Arial" charset="0"/>
                <a:cs typeface="Arial" charset="0"/>
              </a:defRPr>
            </a:lvl6pPr>
            <a:lvl7pPr marL="3219054" indent="-247620" eaLnBrk="0" fontAlgn="base" hangingPunct="0">
              <a:spcBef>
                <a:spcPct val="0"/>
              </a:spcBef>
              <a:spcAft>
                <a:spcPct val="0"/>
              </a:spcAft>
              <a:defRPr>
                <a:solidFill>
                  <a:schemeClr val="tx1"/>
                </a:solidFill>
                <a:latin typeface="Arial" charset="0"/>
                <a:cs typeface="Arial" charset="0"/>
              </a:defRPr>
            </a:lvl7pPr>
            <a:lvl8pPr marL="3714293" indent="-247620" eaLnBrk="0" fontAlgn="base" hangingPunct="0">
              <a:spcBef>
                <a:spcPct val="0"/>
              </a:spcBef>
              <a:spcAft>
                <a:spcPct val="0"/>
              </a:spcAft>
              <a:defRPr>
                <a:solidFill>
                  <a:schemeClr val="tx1"/>
                </a:solidFill>
                <a:latin typeface="Arial" charset="0"/>
                <a:cs typeface="Arial" charset="0"/>
              </a:defRPr>
            </a:lvl8pPr>
            <a:lvl9pPr marL="4209532" indent="-247620" eaLnBrk="0" fontAlgn="base" hangingPunct="0">
              <a:spcBef>
                <a:spcPct val="0"/>
              </a:spcBef>
              <a:spcAft>
                <a:spcPct val="0"/>
              </a:spcAft>
              <a:defRPr>
                <a:solidFill>
                  <a:schemeClr val="tx1"/>
                </a:solidFill>
                <a:latin typeface="Arial" charset="0"/>
                <a:cs typeface="Arial" charset="0"/>
              </a:defRPr>
            </a:lvl9pPr>
          </a:lstStyle>
          <a:p>
            <a:pPr eaLnBrk="1" hangingPunct="1"/>
            <a:fld id="{044172D1-01E4-4ECA-BDE8-276A0166417E}" type="slidenum">
              <a:rPr lang="en-GB" smtClean="0"/>
              <a:pPr eaLnBrk="1" hangingPunct="1"/>
              <a:t>39</a:t>
            </a:fld>
            <a:endParaRPr lang="en-GB"/>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lvl1pPr defTabSz="946057" eaLnBrk="0" hangingPunct="0">
              <a:defRPr sz="2400" b="1">
                <a:solidFill>
                  <a:schemeClr val="tx1"/>
                </a:solidFill>
                <a:latin typeface="Arial" pitchFamily="34" charset="0"/>
              </a:defRPr>
            </a:lvl1pPr>
            <a:lvl2pPr marL="742877" indent="-285722" defTabSz="946057" eaLnBrk="0" hangingPunct="0">
              <a:defRPr sz="2400" b="1">
                <a:solidFill>
                  <a:schemeClr val="tx1"/>
                </a:solidFill>
                <a:latin typeface="Arial" pitchFamily="34" charset="0"/>
              </a:defRPr>
            </a:lvl2pPr>
            <a:lvl3pPr marL="1142888" indent="-228578" defTabSz="946057" eaLnBrk="0" hangingPunct="0">
              <a:defRPr sz="2400" b="1">
                <a:solidFill>
                  <a:schemeClr val="tx1"/>
                </a:solidFill>
                <a:latin typeface="Arial" pitchFamily="34" charset="0"/>
              </a:defRPr>
            </a:lvl3pPr>
            <a:lvl4pPr marL="1600043" indent="-228578" defTabSz="946057" eaLnBrk="0" hangingPunct="0">
              <a:defRPr sz="2400" b="1">
                <a:solidFill>
                  <a:schemeClr val="tx1"/>
                </a:solidFill>
                <a:latin typeface="Arial" pitchFamily="34" charset="0"/>
              </a:defRPr>
            </a:lvl4pPr>
            <a:lvl5pPr marL="2057198" indent="-228578" defTabSz="946057" eaLnBrk="0" hangingPunct="0">
              <a:defRPr sz="2400" b="1">
                <a:solidFill>
                  <a:schemeClr val="tx1"/>
                </a:solidFill>
                <a:latin typeface="Arial" pitchFamily="34" charset="0"/>
              </a:defRPr>
            </a:lvl5pPr>
            <a:lvl6pPr marL="2514353" indent="-228578" algn="ctr" defTabSz="946057" eaLnBrk="0" fontAlgn="base" hangingPunct="0">
              <a:spcBef>
                <a:spcPct val="0"/>
              </a:spcBef>
              <a:spcAft>
                <a:spcPct val="0"/>
              </a:spcAft>
              <a:defRPr sz="2400" b="1">
                <a:solidFill>
                  <a:schemeClr val="tx1"/>
                </a:solidFill>
                <a:latin typeface="Arial" pitchFamily="34" charset="0"/>
              </a:defRPr>
            </a:lvl6pPr>
            <a:lvl7pPr marL="2971509" indent="-228578" algn="ctr" defTabSz="946057" eaLnBrk="0" fontAlgn="base" hangingPunct="0">
              <a:spcBef>
                <a:spcPct val="0"/>
              </a:spcBef>
              <a:spcAft>
                <a:spcPct val="0"/>
              </a:spcAft>
              <a:defRPr sz="2400" b="1">
                <a:solidFill>
                  <a:schemeClr val="tx1"/>
                </a:solidFill>
                <a:latin typeface="Arial" pitchFamily="34" charset="0"/>
              </a:defRPr>
            </a:lvl7pPr>
            <a:lvl8pPr marL="3428664" indent="-228578" algn="ctr" defTabSz="946057" eaLnBrk="0" fontAlgn="base" hangingPunct="0">
              <a:spcBef>
                <a:spcPct val="0"/>
              </a:spcBef>
              <a:spcAft>
                <a:spcPct val="0"/>
              </a:spcAft>
              <a:defRPr sz="2400" b="1">
                <a:solidFill>
                  <a:schemeClr val="tx1"/>
                </a:solidFill>
                <a:latin typeface="Arial" pitchFamily="34" charset="0"/>
              </a:defRPr>
            </a:lvl8pPr>
            <a:lvl9pPr marL="3885819" indent="-228578" algn="ctr" defTabSz="946057" eaLnBrk="0" fontAlgn="base" hangingPunct="0">
              <a:spcBef>
                <a:spcPct val="0"/>
              </a:spcBef>
              <a:spcAft>
                <a:spcPct val="0"/>
              </a:spcAft>
              <a:defRPr sz="2400" b="1">
                <a:solidFill>
                  <a:schemeClr val="tx1"/>
                </a:solidFill>
                <a:latin typeface="Arial" pitchFamily="34" charset="0"/>
              </a:defRPr>
            </a:lvl9pPr>
          </a:lstStyle>
          <a:p>
            <a:pPr eaLnBrk="1" hangingPunct="1"/>
            <a:fld id="{79AF8DFF-8327-42BA-9829-E13E581D9263}" type="slidenum">
              <a:rPr lang="en-US" sz="1300" b="0">
                <a:solidFill>
                  <a:prstClr val="black"/>
                </a:solidFill>
                <a:latin typeface="Times New Roman" pitchFamily="18" charset="0"/>
              </a:rPr>
              <a:pPr eaLnBrk="1" hangingPunct="1"/>
              <a:t>43</a:t>
            </a:fld>
            <a:endParaRPr lang="en-US" sz="1300" b="0">
              <a:solidFill>
                <a:prstClr val="black"/>
              </a:solidFill>
              <a:latin typeface="Times New Roman" pitchFamily="18" charset="0"/>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p:spPr>
        <p:txBody>
          <a:bodyPr/>
          <a:lstStyle/>
          <a:p>
            <a:r>
              <a:rPr lang="en-GB"/>
              <a:t>In order to understand if stress leads to increased levels of cytokines, we have developed a laboratory mental stress protocol. </a:t>
            </a:r>
          </a:p>
          <a:p>
            <a:endParaRPr lang="en-GB"/>
          </a:p>
          <a:p>
            <a:r>
              <a:rPr lang="en-GB"/>
              <a:t>IL6 response to stress (red bar), showing delayed increase</a:t>
            </a:r>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4284C7A-5A71-4043-AA0F-9EB22FC68656}" type="slidenum">
              <a:rPr lang="en-GB" altLang="en-US"/>
              <a:pPr/>
              <a:t>47</a:t>
            </a:fld>
            <a:endParaRPr lang="en-GB" altLang="en-US"/>
          </a:p>
        </p:txBody>
      </p:sp>
      <p:sp>
        <p:nvSpPr>
          <p:cNvPr id="1139714" name="Rectangle 2"/>
          <p:cNvSpPr>
            <a:spLocks noGrp="1" noChangeArrowheads="1"/>
          </p:cNvSpPr>
          <p:nvPr>
            <p:ph type="body" idx="1"/>
          </p:nvPr>
        </p:nvSpPr>
        <p:spPr>
          <a:xfrm>
            <a:off x="913991" y="4719273"/>
            <a:ext cx="5030018" cy="4178826"/>
          </a:xfrm>
          <a:noFill/>
          <a:ln/>
          <a:extLst>
            <a:ext uri="{91240B29-F687-4F45-9708-019B960494DF}">
              <a14:hiddenLine xmlns:a14="http://schemas.microsoft.com/office/drawing/2010/main" w="12700">
                <a:solidFill>
                  <a:schemeClr val="tx1"/>
                </a:solidFill>
                <a:miter lim="800000"/>
                <a:headEnd/>
                <a:tailEnd/>
              </a14:hiddenLine>
            </a:ext>
          </a:extLst>
        </p:spPr>
        <p:txBody>
          <a:bodyPr lIns="91501" tIns="44948" rIns="91501" bIns="44948"/>
          <a:lstStyle/>
          <a:p>
            <a:r>
              <a:rPr lang="en-GB" altLang="en-US"/>
              <a:t>Stress and depression have some biological features in common. Both interact with the immune, endocrine and neuronal systems. Both stress and depression are associated with activation of the hpa axis, resulting in increased levels of glucocorticoids. Inflammation may be related to depression through two way neuroimmunoendocrine interactions.  Brain functioning regulates secretion of glucocorticoid hormones, and glucocorticoids can inhibit inflammation processes. On the other hand, inflammation reduces glucocorticoid signalling and reduced glucocorticoid signalling may lead to abnormal brain functioning. Research over the last decade  shows that depressed patients also have immunological activation which suggests that these cytokines may have a causal relationship with aetiology of depression.</a:t>
            </a:r>
            <a:endParaRPr lang="en-US" altLang="en-US"/>
          </a:p>
          <a:p>
            <a:endParaRPr lang="en-US" altLang="en-US"/>
          </a:p>
          <a:p>
            <a:endParaRPr lang="en-US" altLang="en-US"/>
          </a:p>
        </p:txBody>
      </p:sp>
      <p:sp>
        <p:nvSpPr>
          <p:cNvPr id="1139715" name="Rectangle 3"/>
          <p:cNvSpPr>
            <a:spLocks noGrp="1" noRot="1" noChangeAspect="1" noChangeArrowheads="1" noTextEdit="1"/>
          </p:cNvSpPr>
          <p:nvPr>
            <p:ph type="sldImg"/>
          </p:nvPr>
        </p:nvSpPr>
        <p:spPr>
          <a:xfrm>
            <a:off x="1106488" y="863600"/>
            <a:ext cx="4645025" cy="3484563"/>
          </a:xfrm>
          <a:ln w="12700" cap="flat">
            <a:solidFill>
              <a:schemeClr val="tx1"/>
            </a:solidFill>
          </a:ln>
          <a:extLst>
            <a:ext uri="{909E8E84-426E-40DD-AFC4-6F175D3DCCD1}">
              <a14:hiddenFill xmlns:a14="http://schemas.microsoft.com/office/drawing/2010/main">
                <a:noFill/>
              </a14:hiddenFill>
            </a:ext>
          </a:extLst>
        </p:spPr>
      </p:sp>
    </p:spTree>
    <p:extLst>
      <p:ext uri="{BB962C8B-B14F-4D97-AF65-F5344CB8AC3E}">
        <p14:creationId xmlns:p14="http://schemas.microsoft.com/office/powerpoint/2010/main" val="39245626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3775915-09E2-4DA9-91F8-6DAFCB860B01}" type="slidenum">
              <a:rPr lang="en-GB" altLang="en-US"/>
              <a:pPr/>
              <a:t>48</a:t>
            </a:fld>
            <a:endParaRPr lang="en-GB" altLang="en-US"/>
          </a:p>
        </p:txBody>
      </p:sp>
      <p:sp>
        <p:nvSpPr>
          <p:cNvPr id="1416194" name="Rectangle 2"/>
          <p:cNvSpPr>
            <a:spLocks noGrp="1" noRot="1" noChangeAspect="1" noChangeArrowheads="1" noTextEdit="1"/>
          </p:cNvSpPr>
          <p:nvPr>
            <p:ph type="sldImg"/>
          </p:nvPr>
        </p:nvSpPr>
        <p:spPr>
          <a:xfrm>
            <a:off x="946150" y="742950"/>
            <a:ext cx="4964113" cy="3724275"/>
          </a:xfrm>
          <a:ln/>
        </p:spPr>
      </p:sp>
      <p:sp>
        <p:nvSpPr>
          <p:cNvPr id="1416195" name="Rectangle 3"/>
          <p:cNvSpPr>
            <a:spLocks noGrp="1" noChangeArrowheads="1"/>
          </p:cNvSpPr>
          <p:nvPr>
            <p:ph type="body" idx="1"/>
          </p:nvPr>
        </p:nvSpPr>
        <p:spPr/>
        <p:txBody>
          <a:bodyPr/>
          <a:lstStyle/>
          <a:p>
            <a:r>
              <a:rPr lang="en-US" altLang="en-US" dirty="0"/>
              <a:t>One of the most consistent findings in psychiatry is the hyperactivity of the HPA axis in major depressed patients, leading to increased levels of the glucocorticoid cortisol. CRH produced by the hypothalamus, stimulates the production of ACTH from the pituitary, which in turn stimulates the release of cortisol from the adrenal gland. Cortisol will then exert its function by interacting with its receptors the glucocorticoid and mineralocorticoid receptor. Increased cortisol levels regulates its own production via a negative feedback. In depressed patients, however, there is a hyperactivity of the axis leading to increased levels of cortisol, in a phenomenon called glucocorticoid resistance. Why exactly patients with major depression have glucocorticoid resistance is not known, but receptor dysfunction is likely to play a role.</a:t>
            </a:r>
          </a:p>
          <a:p>
            <a:endParaRPr lang="en-US" altLang="en-US" dirty="0"/>
          </a:p>
          <a:p>
            <a:endParaRPr lang="en-GB" altLang="en-US" dirty="0"/>
          </a:p>
        </p:txBody>
      </p:sp>
    </p:spTree>
    <p:extLst>
      <p:ext uri="{BB962C8B-B14F-4D97-AF65-F5344CB8AC3E}">
        <p14:creationId xmlns:p14="http://schemas.microsoft.com/office/powerpoint/2010/main" val="8137076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lvl1pPr>
              <a:defRPr b="1">
                <a:solidFill>
                  <a:schemeClr val="tx1"/>
                </a:solidFill>
                <a:latin typeface="Times New Roman" pitchFamily="18" charset="0"/>
              </a:defRPr>
            </a:lvl1pPr>
            <a:lvl2pPr marL="742950" indent="-285750">
              <a:defRPr b="1">
                <a:solidFill>
                  <a:schemeClr val="tx1"/>
                </a:solidFill>
                <a:latin typeface="Times New Roman" pitchFamily="18" charset="0"/>
              </a:defRPr>
            </a:lvl2pPr>
            <a:lvl3pPr marL="1143000" indent="-228600">
              <a:defRPr b="1">
                <a:solidFill>
                  <a:schemeClr val="tx1"/>
                </a:solidFill>
                <a:latin typeface="Times New Roman" pitchFamily="18" charset="0"/>
              </a:defRPr>
            </a:lvl3pPr>
            <a:lvl4pPr marL="1600200" indent="-228600">
              <a:defRPr b="1">
                <a:solidFill>
                  <a:schemeClr val="tx1"/>
                </a:solidFill>
                <a:latin typeface="Times New Roman" pitchFamily="18" charset="0"/>
              </a:defRPr>
            </a:lvl4pPr>
            <a:lvl5pPr marL="2057400" indent="-228600">
              <a:defRPr b="1">
                <a:solidFill>
                  <a:schemeClr val="tx1"/>
                </a:solidFill>
                <a:latin typeface="Times New Roman" pitchFamily="18" charset="0"/>
              </a:defRPr>
            </a:lvl5pPr>
            <a:lvl6pPr marL="2514600" indent="-228600" eaLnBrk="0" fontAlgn="base" hangingPunct="0">
              <a:spcBef>
                <a:spcPct val="0"/>
              </a:spcBef>
              <a:spcAft>
                <a:spcPct val="0"/>
              </a:spcAft>
              <a:defRPr b="1">
                <a:solidFill>
                  <a:schemeClr val="tx1"/>
                </a:solidFill>
                <a:latin typeface="Times New Roman" pitchFamily="18" charset="0"/>
              </a:defRPr>
            </a:lvl6pPr>
            <a:lvl7pPr marL="2971800" indent="-228600" eaLnBrk="0" fontAlgn="base" hangingPunct="0">
              <a:spcBef>
                <a:spcPct val="0"/>
              </a:spcBef>
              <a:spcAft>
                <a:spcPct val="0"/>
              </a:spcAft>
              <a:defRPr b="1">
                <a:solidFill>
                  <a:schemeClr val="tx1"/>
                </a:solidFill>
                <a:latin typeface="Times New Roman" pitchFamily="18" charset="0"/>
              </a:defRPr>
            </a:lvl7pPr>
            <a:lvl8pPr marL="3429000" indent="-228600" eaLnBrk="0" fontAlgn="base" hangingPunct="0">
              <a:spcBef>
                <a:spcPct val="0"/>
              </a:spcBef>
              <a:spcAft>
                <a:spcPct val="0"/>
              </a:spcAft>
              <a:defRPr b="1">
                <a:solidFill>
                  <a:schemeClr val="tx1"/>
                </a:solidFill>
                <a:latin typeface="Times New Roman" pitchFamily="18" charset="0"/>
              </a:defRPr>
            </a:lvl8pPr>
            <a:lvl9pPr marL="3886200" indent="-228600" eaLnBrk="0" fontAlgn="base" hangingPunct="0">
              <a:spcBef>
                <a:spcPct val="0"/>
              </a:spcBef>
              <a:spcAft>
                <a:spcPct val="0"/>
              </a:spcAft>
              <a:defRPr b="1">
                <a:solidFill>
                  <a:schemeClr val="tx1"/>
                </a:solidFill>
                <a:latin typeface="Times New Roman" pitchFamily="18" charset="0"/>
              </a:defRPr>
            </a:lvl9pPr>
          </a:lstStyle>
          <a:p>
            <a:fld id="{AB54A537-4194-4E8C-A83D-749B29CDFDC4}" type="slidenum">
              <a:rPr lang="en-GB" altLang="en-US" b="0"/>
              <a:pPr/>
              <a:t>49</a:t>
            </a:fld>
            <a:endParaRPr lang="en-GB" altLang="en-US" b="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xfrm>
            <a:off x="914183" y="4716464"/>
            <a:ext cx="5029635" cy="4465637"/>
          </a:xfrm>
          <a:noFill/>
        </p:spPr>
        <p:txBody>
          <a:bodyPr/>
          <a:lstStyle/>
          <a:p>
            <a:pPr marL="228600" indent="-228600" eaLnBrk="1" hangingPunct="1"/>
            <a:r>
              <a:rPr lang="en-GB" altLang="en-US"/>
              <a:t>Remember, this was not only in the context of dysturbance of HPA axis as show by increased levels of cortisol, but also inflammation.</a:t>
            </a:r>
          </a:p>
          <a:p>
            <a:pPr marL="228600" indent="-228600" eaLnBrk="1" hangingPunct="1"/>
            <a:endParaRPr lang="en-GB" altLang="en-US"/>
          </a:p>
          <a:p>
            <a:pPr marL="228600" indent="-228600" eaLnBrk="1" hangingPunct="1"/>
            <a:r>
              <a:rPr lang="en-US" altLang="en-US"/>
              <a:t>The overall objective of their project is:</a:t>
            </a:r>
          </a:p>
          <a:p>
            <a:pPr marL="228600" indent="-228600" eaLnBrk="1" hangingPunct="1"/>
            <a:r>
              <a:rPr lang="en-US" altLang="en-US"/>
              <a:t>The introduction into clinical practice of two sets of biomarker tests </a:t>
            </a:r>
          </a:p>
          <a:p>
            <a:pPr marL="228600" indent="-228600" eaLnBrk="1" hangingPunct="1"/>
            <a:r>
              <a:rPr lang="en-US" altLang="en-US"/>
              <a:t>	- To identify mood disorder patients and individuals at risk for mood disorders characterized by an activated inflammatory response system (IRS) and/or a disturbed metabolism of tryptophan and</a:t>
            </a:r>
          </a:p>
          <a:p>
            <a:pPr marL="228600" indent="-228600" eaLnBrk="1" hangingPunct="1"/>
            <a:r>
              <a:rPr lang="en-US" altLang="en-US"/>
              <a:t>	- To treat these patients and individuals with drugs counteracting the consequences of the activated IRS/disturbed metabolism of tryptophan.</a:t>
            </a:r>
          </a:p>
          <a:p>
            <a:pPr marL="228600" indent="-228600" eaLnBrk="1" hangingPunct="1"/>
            <a:r>
              <a:rPr lang="en-US" altLang="en-US"/>
              <a:t>The further exploration of three animal models characterized by an activated IRS, an abnormal tryptophan metabolism and a depressive behaviour, to study in particular</a:t>
            </a:r>
          </a:p>
          <a:p>
            <a:pPr marL="228600" indent="-228600" eaLnBrk="1" hangingPunct="1"/>
            <a:r>
              <a:rPr lang="en-US" altLang="en-US"/>
              <a:t>	- The pathogenesis of inflammation-related mood disorders on the level of an aberrant neuron-microglia-astrocyte interaction, and</a:t>
            </a:r>
          </a:p>
          <a:p>
            <a:pPr marL="228600" indent="-228600" eaLnBrk="1" hangingPunct="1"/>
            <a:r>
              <a:rPr lang="en-US" altLang="en-US"/>
              <a:t>	- The efficacy and working mechanism of anti-inflammatory drugs and of drugs restoring tryptophan metabolism on depressive-like behaviour.</a:t>
            </a:r>
            <a:endParaRPr lang="en-GB" altLang="en-US"/>
          </a:p>
        </p:txBody>
      </p:sp>
    </p:spTree>
    <p:extLst>
      <p:ext uri="{BB962C8B-B14F-4D97-AF65-F5344CB8AC3E}">
        <p14:creationId xmlns:p14="http://schemas.microsoft.com/office/powerpoint/2010/main" val="23697452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9D3B820-BE56-4A9E-BEC5-73F85F9A7E24}" type="slidenum">
              <a:rPr lang="en-GB" altLang="en-US"/>
              <a:pPr/>
              <a:t>50</a:t>
            </a:fld>
            <a:endParaRPr lang="en-GB" altLang="en-US"/>
          </a:p>
        </p:txBody>
      </p:sp>
      <p:sp>
        <p:nvSpPr>
          <p:cNvPr id="1483778" name="Rectangle 2"/>
          <p:cNvSpPr>
            <a:spLocks noGrp="1" noRot="1" noChangeAspect="1" noChangeArrowheads="1" noTextEdit="1"/>
          </p:cNvSpPr>
          <p:nvPr>
            <p:ph type="sldImg"/>
          </p:nvPr>
        </p:nvSpPr>
        <p:spPr>
          <a:xfrm>
            <a:off x="90488" y="744538"/>
            <a:ext cx="6616700" cy="3722687"/>
          </a:xfrm>
          <a:ln/>
        </p:spPr>
      </p:sp>
      <p:sp>
        <p:nvSpPr>
          <p:cNvPr id="1483779" name="Rectangle 3"/>
          <p:cNvSpPr>
            <a:spLocks noGrp="1" noChangeArrowheads="1"/>
          </p:cNvSpPr>
          <p:nvPr>
            <p:ph type="body" idx="1"/>
          </p:nvPr>
        </p:nvSpPr>
        <p:spPr/>
        <p:txBody>
          <a:bodyPr/>
          <a:lstStyle/>
          <a:p>
            <a:r>
              <a:rPr lang="en-US" altLang="en-US" b="1"/>
              <a:t>Monocyte cytokine production assays and serum cytokine level assays as described are apparently not precise and robust enough to constantly detect the pro-inflammatory state of monocytes/macrophages of patients with a major mood disorder.</a:t>
            </a:r>
            <a:r>
              <a:rPr lang="en-US" altLang="en-US"/>
              <a:t> </a:t>
            </a:r>
            <a:endParaRPr lang="en-GB" altLang="en-US"/>
          </a:p>
        </p:txBody>
      </p:sp>
    </p:spTree>
    <p:extLst>
      <p:ext uri="{BB962C8B-B14F-4D97-AF65-F5344CB8AC3E}">
        <p14:creationId xmlns:p14="http://schemas.microsoft.com/office/powerpoint/2010/main" val="30641425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9D3B820-BE56-4A9E-BEC5-73F85F9A7E24}" type="slidenum">
              <a:rPr lang="en-GB" altLang="en-US"/>
              <a:pPr/>
              <a:t>51</a:t>
            </a:fld>
            <a:endParaRPr lang="en-GB" altLang="en-US"/>
          </a:p>
        </p:txBody>
      </p:sp>
      <p:sp>
        <p:nvSpPr>
          <p:cNvPr id="1483778" name="Rectangle 2"/>
          <p:cNvSpPr>
            <a:spLocks noGrp="1" noRot="1" noChangeAspect="1" noChangeArrowheads="1" noTextEdit="1"/>
          </p:cNvSpPr>
          <p:nvPr>
            <p:ph type="sldImg"/>
          </p:nvPr>
        </p:nvSpPr>
        <p:spPr>
          <a:xfrm>
            <a:off x="917575" y="744538"/>
            <a:ext cx="4962525" cy="3722687"/>
          </a:xfrm>
          <a:ln/>
        </p:spPr>
      </p:sp>
      <p:sp>
        <p:nvSpPr>
          <p:cNvPr id="1483779" name="Rectangle 3"/>
          <p:cNvSpPr>
            <a:spLocks noGrp="1" noChangeArrowheads="1"/>
          </p:cNvSpPr>
          <p:nvPr>
            <p:ph type="body" idx="1"/>
          </p:nvPr>
        </p:nvSpPr>
        <p:spPr/>
        <p:txBody>
          <a:bodyPr/>
          <a:lstStyle/>
          <a:p>
            <a:r>
              <a:rPr lang="en-US" altLang="en-US" b="1"/>
              <a:t>Monocyte cytokine production assays and serum cytokine level assays as described are apparently not precise and robust enough to constantly detect the pro-inflammatory state of monocytes/macrophages of patients with a major mood disorder.</a:t>
            </a:r>
            <a:r>
              <a:rPr lang="en-US" altLang="en-US"/>
              <a:t> </a:t>
            </a:r>
            <a:endParaRPr lang="en-GB" altLang="en-US"/>
          </a:p>
        </p:txBody>
      </p:sp>
    </p:spTree>
    <p:extLst>
      <p:ext uri="{BB962C8B-B14F-4D97-AF65-F5344CB8AC3E}">
        <p14:creationId xmlns:p14="http://schemas.microsoft.com/office/powerpoint/2010/main" val="30641425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915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804763" indent="-309524" eaLnBrk="0" hangingPunct="0">
              <a:defRPr>
                <a:solidFill>
                  <a:schemeClr val="tx1"/>
                </a:solidFill>
                <a:latin typeface="Arial" charset="0"/>
                <a:cs typeface="Arial" charset="0"/>
              </a:defRPr>
            </a:lvl2pPr>
            <a:lvl3pPr marL="1238098" indent="-247620" eaLnBrk="0" hangingPunct="0">
              <a:defRPr>
                <a:solidFill>
                  <a:schemeClr val="tx1"/>
                </a:solidFill>
                <a:latin typeface="Arial" charset="0"/>
                <a:cs typeface="Arial" charset="0"/>
              </a:defRPr>
            </a:lvl3pPr>
            <a:lvl4pPr marL="1733337" indent="-247620" eaLnBrk="0" hangingPunct="0">
              <a:defRPr>
                <a:solidFill>
                  <a:schemeClr val="tx1"/>
                </a:solidFill>
                <a:latin typeface="Arial" charset="0"/>
                <a:cs typeface="Arial" charset="0"/>
              </a:defRPr>
            </a:lvl4pPr>
            <a:lvl5pPr marL="2228576" indent="-247620" eaLnBrk="0" hangingPunct="0">
              <a:defRPr>
                <a:solidFill>
                  <a:schemeClr val="tx1"/>
                </a:solidFill>
                <a:latin typeface="Arial" charset="0"/>
                <a:cs typeface="Arial" charset="0"/>
              </a:defRPr>
            </a:lvl5pPr>
            <a:lvl6pPr marL="2723815" indent="-247620" eaLnBrk="0" fontAlgn="base" hangingPunct="0">
              <a:spcBef>
                <a:spcPct val="0"/>
              </a:spcBef>
              <a:spcAft>
                <a:spcPct val="0"/>
              </a:spcAft>
              <a:defRPr>
                <a:solidFill>
                  <a:schemeClr val="tx1"/>
                </a:solidFill>
                <a:latin typeface="Arial" charset="0"/>
                <a:cs typeface="Arial" charset="0"/>
              </a:defRPr>
            </a:lvl6pPr>
            <a:lvl7pPr marL="3219054" indent="-247620" eaLnBrk="0" fontAlgn="base" hangingPunct="0">
              <a:spcBef>
                <a:spcPct val="0"/>
              </a:spcBef>
              <a:spcAft>
                <a:spcPct val="0"/>
              </a:spcAft>
              <a:defRPr>
                <a:solidFill>
                  <a:schemeClr val="tx1"/>
                </a:solidFill>
                <a:latin typeface="Arial" charset="0"/>
                <a:cs typeface="Arial" charset="0"/>
              </a:defRPr>
            </a:lvl7pPr>
            <a:lvl8pPr marL="3714293" indent="-247620" eaLnBrk="0" fontAlgn="base" hangingPunct="0">
              <a:spcBef>
                <a:spcPct val="0"/>
              </a:spcBef>
              <a:spcAft>
                <a:spcPct val="0"/>
              </a:spcAft>
              <a:defRPr>
                <a:solidFill>
                  <a:schemeClr val="tx1"/>
                </a:solidFill>
                <a:latin typeface="Arial" charset="0"/>
                <a:cs typeface="Arial" charset="0"/>
              </a:defRPr>
            </a:lvl8pPr>
            <a:lvl9pPr marL="4209532" indent="-247620" eaLnBrk="0" fontAlgn="base" hangingPunct="0">
              <a:spcBef>
                <a:spcPct val="0"/>
              </a:spcBef>
              <a:spcAft>
                <a:spcPct val="0"/>
              </a:spcAft>
              <a:defRPr>
                <a:solidFill>
                  <a:schemeClr val="tx1"/>
                </a:solidFill>
                <a:latin typeface="Arial" charset="0"/>
                <a:cs typeface="Arial" charset="0"/>
              </a:defRPr>
            </a:lvl9pPr>
          </a:lstStyle>
          <a:p>
            <a:pPr eaLnBrk="1" hangingPunct="1"/>
            <a:fld id="{DE5C10D6-AB3A-4837-A613-79F1380028B5}" type="slidenum">
              <a:rPr lang="en-GB" smtClean="0"/>
              <a:pPr eaLnBrk="1" hangingPunct="1"/>
              <a:t>55</a:t>
            </a:fld>
            <a:endParaRPr lang="en-GB"/>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pitchFamily="34" charset="0"/>
              <a:cs typeface="Arial" pitchFamily="34" charset="0"/>
            </a:endParaRPr>
          </a:p>
        </p:txBody>
      </p:sp>
      <p:sp>
        <p:nvSpPr>
          <p:cNvPr id="5632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804763" indent="-309524" eaLnBrk="0" hangingPunct="0">
              <a:defRPr>
                <a:solidFill>
                  <a:schemeClr val="tx1"/>
                </a:solidFill>
                <a:latin typeface="Arial" pitchFamily="34" charset="0"/>
                <a:cs typeface="Arial" pitchFamily="34" charset="0"/>
              </a:defRPr>
            </a:lvl2pPr>
            <a:lvl3pPr marL="1238098" indent="-247620" eaLnBrk="0" hangingPunct="0">
              <a:defRPr>
                <a:solidFill>
                  <a:schemeClr val="tx1"/>
                </a:solidFill>
                <a:latin typeface="Arial" pitchFamily="34" charset="0"/>
                <a:cs typeface="Arial" pitchFamily="34" charset="0"/>
              </a:defRPr>
            </a:lvl3pPr>
            <a:lvl4pPr marL="1733337" indent="-247620" eaLnBrk="0" hangingPunct="0">
              <a:defRPr>
                <a:solidFill>
                  <a:schemeClr val="tx1"/>
                </a:solidFill>
                <a:latin typeface="Arial" pitchFamily="34" charset="0"/>
                <a:cs typeface="Arial" pitchFamily="34" charset="0"/>
              </a:defRPr>
            </a:lvl4pPr>
            <a:lvl5pPr marL="2228576" indent="-247620" eaLnBrk="0" hangingPunct="0">
              <a:defRPr>
                <a:solidFill>
                  <a:schemeClr val="tx1"/>
                </a:solidFill>
                <a:latin typeface="Arial" pitchFamily="34" charset="0"/>
                <a:cs typeface="Arial" pitchFamily="34" charset="0"/>
              </a:defRPr>
            </a:lvl5pPr>
            <a:lvl6pPr marL="2723815" indent="-247620" eaLnBrk="0" fontAlgn="base" hangingPunct="0">
              <a:spcBef>
                <a:spcPct val="0"/>
              </a:spcBef>
              <a:spcAft>
                <a:spcPct val="0"/>
              </a:spcAft>
              <a:defRPr>
                <a:solidFill>
                  <a:schemeClr val="tx1"/>
                </a:solidFill>
                <a:latin typeface="Arial" pitchFamily="34" charset="0"/>
                <a:cs typeface="Arial" pitchFamily="34" charset="0"/>
              </a:defRPr>
            </a:lvl6pPr>
            <a:lvl7pPr marL="3219054" indent="-247620" eaLnBrk="0" fontAlgn="base" hangingPunct="0">
              <a:spcBef>
                <a:spcPct val="0"/>
              </a:spcBef>
              <a:spcAft>
                <a:spcPct val="0"/>
              </a:spcAft>
              <a:defRPr>
                <a:solidFill>
                  <a:schemeClr val="tx1"/>
                </a:solidFill>
                <a:latin typeface="Arial" pitchFamily="34" charset="0"/>
                <a:cs typeface="Arial" pitchFamily="34" charset="0"/>
              </a:defRPr>
            </a:lvl7pPr>
            <a:lvl8pPr marL="3714293" indent="-247620" eaLnBrk="0" fontAlgn="base" hangingPunct="0">
              <a:spcBef>
                <a:spcPct val="0"/>
              </a:spcBef>
              <a:spcAft>
                <a:spcPct val="0"/>
              </a:spcAft>
              <a:defRPr>
                <a:solidFill>
                  <a:schemeClr val="tx1"/>
                </a:solidFill>
                <a:latin typeface="Arial" pitchFamily="34" charset="0"/>
                <a:cs typeface="Arial" pitchFamily="34" charset="0"/>
              </a:defRPr>
            </a:lvl8pPr>
            <a:lvl9pPr marL="4209532" indent="-24762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8FC610A6-EB71-4DCB-A98D-001D66849BD2}" type="slidenum">
              <a:rPr lang="en-GB" smtClean="0"/>
              <a:pPr eaLnBrk="1" hangingPunct="1"/>
              <a:t>57</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3688" y="138113"/>
            <a:ext cx="5965825" cy="3355975"/>
          </a:xfrm>
        </p:spPr>
      </p:sp>
      <p:sp>
        <p:nvSpPr>
          <p:cNvPr id="3" name="Notes Placeholder 2"/>
          <p:cNvSpPr>
            <a:spLocks noGrp="1"/>
          </p:cNvSpPr>
          <p:nvPr>
            <p:ph type="body" idx="1"/>
          </p:nvPr>
        </p:nvSpPr>
        <p:spPr/>
        <p:txBody>
          <a:bodyPr/>
          <a:lstStyle/>
          <a:p>
            <a:r>
              <a:rPr lang="en-GB" dirty="0"/>
              <a:t>Here you can see the risk factor combinations on</a:t>
            </a:r>
            <a:r>
              <a:rPr lang="en-GB" baseline="0" dirty="0"/>
              <a:t> the x-axis and the odds ratio representing the odds of having a MI on the y-axis</a:t>
            </a:r>
          </a:p>
          <a:p>
            <a:endParaRPr lang="en-GB" dirty="0"/>
          </a:p>
          <a:p>
            <a:r>
              <a:rPr lang="en-GB" dirty="0"/>
              <a:t>The researchers</a:t>
            </a:r>
            <a:r>
              <a:rPr lang="en-GB" baseline="0" dirty="0"/>
              <a:t> </a:t>
            </a:r>
            <a:r>
              <a:rPr lang="en-GB" dirty="0"/>
              <a:t>found that exposure to long-term stress added to the risk of acute MI even after taking into account combined exposure to conventional risk factors such as smoking, diabetes mellitus, hypertension, lipid ratio, and obesity</a:t>
            </a:r>
          </a:p>
          <a:p>
            <a:endParaRPr lang="en-GB" dirty="0"/>
          </a:p>
          <a:p>
            <a:r>
              <a:rPr lang="en-GB" dirty="0"/>
              <a:t>The odds ratio for MI was more than double (increasing from 69 to 183) among individuals who were exposed to psychosocial adversity in addition to conventional risk factors compared with those free of stress</a:t>
            </a:r>
          </a:p>
          <a:p>
            <a:endParaRPr lang="en-GB" dirty="0"/>
          </a:p>
          <a:p>
            <a:r>
              <a:rPr lang="en-GB" dirty="0"/>
              <a:t>These findings were robust, as a similar pattern of associations was found in men and women, old and young individuals, and in all continents of the world</a:t>
            </a:r>
          </a:p>
        </p:txBody>
      </p:sp>
      <p:sp>
        <p:nvSpPr>
          <p:cNvPr id="4" name="Slide Number Placeholder 3"/>
          <p:cNvSpPr>
            <a:spLocks noGrp="1"/>
          </p:cNvSpPr>
          <p:nvPr>
            <p:ph type="sldNum" sz="quarter" idx="10"/>
          </p:nvPr>
        </p:nvSpPr>
        <p:spPr>
          <a:xfrm>
            <a:off x="3854939" y="9445170"/>
            <a:ext cx="2949099" cy="498931"/>
          </a:xfrm>
          <a:prstGeom prst="rect">
            <a:avLst/>
          </a:prstGeom>
        </p:spPr>
        <p:txBody>
          <a:bodyPr/>
          <a:lstStyle/>
          <a:p>
            <a:fld id="{7DDD6A9E-2D20-4EF8-9270-52955B2DAF4E}" type="slidenum">
              <a:rPr lang="en-GB" smtClean="0"/>
              <a:t>5</a:t>
            </a:fld>
            <a:endParaRPr lang="en-GB"/>
          </a:p>
        </p:txBody>
      </p:sp>
    </p:spTree>
    <p:extLst>
      <p:ext uri="{BB962C8B-B14F-4D97-AF65-F5344CB8AC3E}">
        <p14:creationId xmlns:p14="http://schemas.microsoft.com/office/powerpoint/2010/main" val="174188718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4800" y="277813"/>
            <a:ext cx="5965825" cy="3355975"/>
          </a:xfrm>
        </p:spPr>
      </p:sp>
      <p:sp>
        <p:nvSpPr>
          <p:cNvPr id="3" name="Notes Placeholder 2"/>
          <p:cNvSpPr>
            <a:spLocks noGrp="1"/>
          </p:cNvSpPr>
          <p:nvPr>
            <p:ph type="body" idx="1"/>
          </p:nvPr>
        </p:nvSpPr>
        <p:spPr/>
        <p:txBody>
          <a:bodyPr/>
          <a:lstStyle/>
          <a:p>
            <a:r>
              <a:rPr lang="en-GB" dirty="0"/>
              <a:t>We investigated the combined association of depressive symptoms</a:t>
            </a:r>
            <a:r>
              <a:rPr lang="en-GB" baseline="0" dirty="0"/>
              <a:t> and inflammation </a:t>
            </a:r>
            <a:r>
              <a:rPr lang="en-GB" dirty="0"/>
              <a:t>with the prediction of CVD and all-cause mortality in a representative cohort of older men and women.</a:t>
            </a:r>
          </a:p>
        </p:txBody>
      </p:sp>
      <p:sp>
        <p:nvSpPr>
          <p:cNvPr id="4" name="Slide Number Placeholder 3"/>
          <p:cNvSpPr>
            <a:spLocks noGrp="1"/>
          </p:cNvSpPr>
          <p:nvPr>
            <p:ph type="sldNum" sz="quarter" idx="10"/>
          </p:nvPr>
        </p:nvSpPr>
        <p:spPr>
          <a:xfrm>
            <a:off x="3854939" y="9445170"/>
            <a:ext cx="2949099" cy="498931"/>
          </a:xfrm>
          <a:prstGeom prst="rect">
            <a:avLst/>
          </a:prstGeom>
        </p:spPr>
        <p:txBody>
          <a:bodyPr/>
          <a:lstStyle/>
          <a:p>
            <a:fld id="{7DDD6A9E-2D20-4EF8-9270-52955B2DAF4E}" type="slidenum">
              <a:rPr lang="en-GB" smtClean="0"/>
              <a:t>58</a:t>
            </a:fld>
            <a:endParaRPr lang="en-GB"/>
          </a:p>
        </p:txBody>
      </p:sp>
    </p:spTree>
    <p:extLst>
      <p:ext uri="{BB962C8B-B14F-4D97-AF65-F5344CB8AC3E}">
        <p14:creationId xmlns:p14="http://schemas.microsoft.com/office/powerpoint/2010/main" val="30107911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277813"/>
            <a:ext cx="5964237" cy="3355975"/>
          </a:xfrm>
        </p:spPr>
      </p:sp>
      <p:sp>
        <p:nvSpPr>
          <p:cNvPr id="3" name="Notes Placeholder 2"/>
          <p:cNvSpPr>
            <a:spLocks noGrp="1"/>
          </p:cNvSpPr>
          <p:nvPr>
            <p:ph type="body" idx="1"/>
          </p:nvPr>
        </p:nvSpPr>
        <p:spPr/>
        <p:txBody>
          <a:bodyPr/>
          <a:lstStyle/>
          <a:p>
            <a:r>
              <a:rPr lang="en-GB" dirty="0"/>
              <a:t>The combination of depressive symptoms and increased inflammation confers a considerable increase in mortality risk for men. </a:t>
            </a:r>
          </a:p>
          <a:p>
            <a:endParaRPr lang="en-GB" dirty="0"/>
          </a:p>
          <a:p>
            <a:r>
              <a:rPr lang="en-GB" dirty="0"/>
              <a:t>No effect</a:t>
            </a:r>
            <a:r>
              <a:rPr lang="en-GB" baseline="0" dirty="0"/>
              <a:t> was observed in women</a:t>
            </a:r>
          </a:p>
          <a:p>
            <a:endParaRPr lang="en-GB" baseline="0" dirty="0"/>
          </a:p>
          <a:p>
            <a:r>
              <a:rPr lang="en-GB" baseline="0" dirty="0"/>
              <a:t>These findings show that men with both depressive symptoms and increased levels of inflammation constitute a high-mortality risk phenotype. </a:t>
            </a:r>
          </a:p>
          <a:p>
            <a:endParaRPr lang="en-GB" baseline="0" dirty="0"/>
          </a:p>
          <a:p>
            <a:r>
              <a:rPr lang="en-GB" baseline="0" dirty="0"/>
              <a:t>This risk is particularly high for cardiovascular related death. </a:t>
            </a:r>
          </a:p>
          <a:p>
            <a:endParaRPr lang="en-GB" baseline="0" dirty="0"/>
          </a:p>
          <a:p>
            <a:r>
              <a:rPr lang="en-GB" baseline="0" dirty="0"/>
              <a:t>These findings have clinical implications for the treatment of CVD in men.  </a:t>
            </a:r>
          </a:p>
          <a:p>
            <a:endParaRPr lang="en-GB" baseline="0" dirty="0"/>
          </a:p>
          <a:p>
            <a:r>
              <a:rPr lang="en-GB" baseline="0" dirty="0"/>
              <a:t>Subgroups of depressed individuals with comorbid increased inflammation may benefit from additional anti-inflammatory pharmacotherapy. </a:t>
            </a:r>
            <a:endParaRPr lang="en-GB" dirty="0"/>
          </a:p>
        </p:txBody>
      </p:sp>
      <p:sp>
        <p:nvSpPr>
          <p:cNvPr id="4" name="Slide Number Placeholder 3"/>
          <p:cNvSpPr>
            <a:spLocks noGrp="1"/>
          </p:cNvSpPr>
          <p:nvPr>
            <p:ph type="sldNum" sz="quarter" idx="10"/>
          </p:nvPr>
        </p:nvSpPr>
        <p:spPr>
          <a:xfrm>
            <a:off x="3854939" y="9445170"/>
            <a:ext cx="2949099" cy="498931"/>
          </a:xfrm>
          <a:prstGeom prst="rect">
            <a:avLst/>
          </a:prstGeom>
        </p:spPr>
        <p:txBody>
          <a:bodyPr/>
          <a:lstStyle/>
          <a:p>
            <a:fld id="{7DDD6A9E-2D20-4EF8-9270-52955B2DAF4E}" type="slidenum">
              <a:rPr lang="en-GB" smtClean="0"/>
              <a:t>59</a:t>
            </a:fld>
            <a:endParaRPr lang="en-GB"/>
          </a:p>
        </p:txBody>
      </p:sp>
    </p:spTree>
    <p:extLst>
      <p:ext uri="{BB962C8B-B14F-4D97-AF65-F5344CB8AC3E}">
        <p14:creationId xmlns:p14="http://schemas.microsoft.com/office/powerpoint/2010/main" val="32131155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277813"/>
            <a:ext cx="5964237" cy="335597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a:xfrm>
            <a:off x="3854939" y="9445170"/>
            <a:ext cx="2949099" cy="498931"/>
          </a:xfrm>
          <a:prstGeom prst="rect">
            <a:avLst/>
          </a:prstGeom>
        </p:spPr>
        <p:txBody>
          <a:bodyPr/>
          <a:lstStyle/>
          <a:p>
            <a:fld id="{7DDD6A9E-2D20-4EF8-9270-52955B2DAF4E}" type="slidenum">
              <a:rPr lang="en-GB" smtClean="0"/>
              <a:t>61</a:t>
            </a:fld>
            <a:endParaRPr lang="en-GB"/>
          </a:p>
        </p:txBody>
      </p:sp>
    </p:spTree>
    <p:extLst>
      <p:ext uri="{BB962C8B-B14F-4D97-AF65-F5344CB8AC3E}">
        <p14:creationId xmlns:p14="http://schemas.microsoft.com/office/powerpoint/2010/main" val="381994972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1243013"/>
            <a:ext cx="5964237" cy="335597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a:xfrm>
            <a:off x="3854939" y="9445170"/>
            <a:ext cx="2949099" cy="498931"/>
          </a:xfrm>
          <a:prstGeom prst="rect">
            <a:avLst/>
          </a:prstGeom>
        </p:spPr>
        <p:txBody>
          <a:bodyPr/>
          <a:lstStyle/>
          <a:p>
            <a:fld id="{7DDD6A9E-2D20-4EF8-9270-52955B2DAF4E}" type="slidenum">
              <a:rPr lang="en-GB" smtClean="0"/>
              <a:t>63</a:t>
            </a:fld>
            <a:endParaRPr lang="en-GB"/>
          </a:p>
        </p:txBody>
      </p:sp>
    </p:spTree>
    <p:extLst>
      <p:ext uri="{BB962C8B-B14F-4D97-AF65-F5344CB8AC3E}">
        <p14:creationId xmlns:p14="http://schemas.microsoft.com/office/powerpoint/2010/main" val="303641183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1243013"/>
            <a:ext cx="5964237" cy="335597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a:xfrm>
            <a:off x="3854939" y="9445170"/>
            <a:ext cx="2949099" cy="498931"/>
          </a:xfrm>
          <a:prstGeom prst="rect">
            <a:avLst/>
          </a:prstGeom>
        </p:spPr>
        <p:txBody>
          <a:bodyPr/>
          <a:lstStyle/>
          <a:p>
            <a:fld id="{7DDD6A9E-2D20-4EF8-9270-52955B2DAF4E}" type="slidenum">
              <a:rPr lang="en-GB" smtClean="0"/>
              <a:t>64</a:t>
            </a:fld>
            <a:endParaRPr lang="en-GB"/>
          </a:p>
        </p:txBody>
      </p:sp>
    </p:spTree>
    <p:extLst>
      <p:ext uri="{BB962C8B-B14F-4D97-AF65-F5344CB8AC3E}">
        <p14:creationId xmlns:p14="http://schemas.microsoft.com/office/powerpoint/2010/main" val="128074405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1243013"/>
            <a:ext cx="5964237" cy="335597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a:xfrm>
            <a:off x="3854939" y="9445170"/>
            <a:ext cx="2949099" cy="498931"/>
          </a:xfrm>
          <a:prstGeom prst="rect">
            <a:avLst/>
          </a:prstGeom>
        </p:spPr>
        <p:txBody>
          <a:bodyPr/>
          <a:lstStyle/>
          <a:p>
            <a:fld id="{7DDD6A9E-2D20-4EF8-9270-52955B2DAF4E}" type="slidenum">
              <a:rPr lang="en-GB" smtClean="0"/>
              <a:t>65</a:t>
            </a:fld>
            <a:endParaRPr lang="en-GB"/>
          </a:p>
        </p:txBody>
      </p:sp>
    </p:spTree>
    <p:extLst>
      <p:ext uri="{BB962C8B-B14F-4D97-AF65-F5344CB8AC3E}">
        <p14:creationId xmlns:p14="http://schemas.microsoft.com/office/powerpoint/2010/main" val="2441644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54038" y="407988"/>
            <a:ext cx="5965825" cy="3355975"/>
          </a:xfrm>
        </p:spPr>
      </p:sp>
      <p:sp>
        <p:nvSpPr>
          <p:cNvPr id="3" name="Notes Placeholder 2"/>
          <p:cNvSpPr>
            <a:spLocks noGrp="1"/>
          </p:cNvSpPr>
          <p:nvPr>
            <p:ph type="body" idx="1"/>
          </p:nvPr>
        </p:nvSpPr>
        <p:spPr>
          <a:xfrm>
            <a:off x="246459" y="4785598"/>
            <a:ext cx="6463931" cy="3915490"/>
          </a:xfrm>
        </p:spPr>
        <p:txBody>
          <a:bodyPr/>
          <a:lstStyle/>
          <a:p>
            <a:r>
              <a:rPr lang="en-GB" dirty="0"/>
              <a:t>Convergence of disciplines</a:t>
            </a:r>
          </a:p>
          <a:p>
            <a:endParaRPr lang="en-GB" dirty="0"/>
          </a:p>
          <a:p>
            <a:r>
              <a:rPr lang="en-GB" baseline="0" dirty="0"/>
              <a:t>More complete understanding of how the interaction of systems affects health and disease</a:t>
            </a:r>
          </a:p>
          <a:p>
            <a:endParaRPr lang="en-GB" baseline="0" dirty="0"/>
          </a:p>
          <a:p>
            <a:r>
              <a:rPr lang="en-GB" baseline="0" dirty="0"/>
              <a:t>Integrated model helps to explain the development of modern day, complex diseases that dominate the medical landscape</a:t>
            </a:r>
          </a:p>
          <a:p>
            <a:endParaRPr lang="en-GB" baseline="0" dirty="0"/>
          </a:p>
          <a:p>
            <a:r>
              <a:rPr lang="en-GB" baseline="0" dirty="0"/>
              <a:t>Departure from thinking in terms of distinct organ systems </a:t>
            </a:r>
          </a:p>
          <a:p>
            <a:endParaRPr lang="en-GB" dirty="0"/>
          </a:p>
          <a:p>
            <a:r>
              <a:rPr lang="en-GB" baseline="0" dirty="0"/>
              <a:t>Specialisation should not come at the cost of a cohesive, holistic perspective with an emphasis on treating the whole person, not just a single organ system</a:t>
            </a:r>
            <a:endParaRPr lang="en-GB" dirty="0"/>
          </a:p>
        </p:txBody>
      </p:sp>
      <p:sp>
        <p:nvSpPr>
          <p:cNvPr id="4" name="Slide Number Placeholder 3"/>
          <p:cNvSpPr>
            <a:spLocks noGrp="1"/>
          </p:cNvSpPr>
          <p:nvPr>
            <p:ph type="sldNum" sz="quarter" idx="10"/>
          </p:nvPr>
        </p:nvSpPr>
        <p:spPr>
          <a:xfrm>
            <a:off x="3866142" y="9445170"/>
            <a:ext cx="2949099" cy="498931"/>
          </a:xfrm>
          <a:prstGeom prst="rect">
            <a:avLst/>
          </a:prstGeom>
        </p:spPr>
        <p:txBody>
          <a:bodyPr/>
          <a:lstStyle/>
          <a:p>
            <a:fld id="{7DDD6A9E-2D20-4EF8-9270-52955B2DAF4E}" type="slidenum">
              <a:rPr lang="en-GB" smtClean="0">
                <a:solidFill>
                  <a:prstClr val="black"/>
                </a:solidFill>
                <a:latin typeface="Arial" panose="020B0604020202020204"/>
              </a:rPr>
              <a:pPr/>
              <a:t>6</a:t>
            </a:fld>
            <a:endParaRPr lang="en-GB">
              <a:solidFill>
                <a:prstClr val="black"/>
              </a:solidFill>
              <a:latin typeface="Arial" panose="020B0604020202020204"/>
            </a:endParaRPr>
          </a:p>
        </p:txBody>
      </p:sp>
    </p:spTree>
    <p:extLst>
      <p:ext uri="{BB962C8B-B14F-4D97-AF65-F5344CB8AC3E}">
        <p14:creationId xmlns:p14="http://schemas.microsoft.com/office/powerpoint/2010/main" val="12831129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249238"/>
            <a:ext cx="5964237" cy="3355975"/>
          </a:xfrm>
        </p:spPr>
      </p:sp>
      <p:sp>
        <p:nvSpPr>
          <p:cNvPr id="3" name="Notes Placeholder 2"/>
          <p:cNvSpPr>
            <a:spLocks noGrp="1"/>
          </p:cNvSpPr>
          <p:nvPr>
            <p:ph type="body" idx="1"/>
          </p:nvPr>
        </p:nvSpPr>
        <p:spPr>
          <a:xfrm>
            <a:off x="302472" y="3842596"/>
            <a:ext cx="6407918" cy="4858491"/>
          </a:xfrm>
        </p:spPr>
        <p:txBody>
          <a:bodyPr/>
          <a:lstStyle/>
          <a:p>
            <a:r>
              <a:rPr lang="en-GB" sz="1200" b="0" i="0" u="none" strike="noStrike" kern="1200" baseline="0" dirty="0">
                <a:solidFill>
                  <a:schemeClr val="tx1"/>
                </a:solidFill>
                <a:latin typeface="Arial" panose="020B0604020202020204" pitchFamily="34" charset="0"/>
                <a:ea typeface="+mn-ea"/>
                <a:cs typeface="Arial" panose="020B0604020202020204" pitchFamily="34" charset="0"/>
              </a:rPr>
              <a:t>However, it is still not entirely clear how stress ‘gets under the skin’ to cause or influence physiological processes and ultimately health and disease</a:t>
            </a:r>
          </a:p>
          <a:p>
            <a:endParaRPr lang="en-GB" sz="1200" b="0" i="0" u="none" strike="noStrike" kern="1200" baseline="0" dirty="0">
              <a:solidFill>
                <a:schemeClr val="tx1"/>
              </a:solidFill>
              <a:latin typeface="Arial" panose="020B0604020202020204" pitchFamily="34" charset="0"/>
              <a:ea typeface="+mn-ea"/>
              <a:cs typeface="Arial" panose="020B0604020202020204" pitchFamily="34" charset="0"/>
            </a:endParaRPr>
          </a:p>
          <a:p>
            <a:r>
              <a:rPr lang="en-GB" sz="1200" b="0" i="0" u="none" strike="noStrike" kern="1200" baseline="0" dirty="0">
                <a:solidFill>
                  <a:schemeClr val="tx1"/>
                </a:solidFill>
                <a:latin typeface="Arial" panose="020B0604020202020204" pitchFamily="34" charset="0"/>
                <a:ea typeface="+mn-ea"/>
                <a:cs typeface="Arial" panose="020B0604020202020204" pitchFamily="34" charset="0"/>
              </a:rPr>
              <a:t>For decades, this health risk has been explained by theorising that stressful events are accompanied by increased physiological responses, which, if frequent and intense, may cause bodily harm. </a:t>
            </a:r>
          </a:p>
          <a:p>
            <a:endParaRPr lang="en-GB" dirty="0">
              <a:latin typeface="Arial" panose="020B0604020202020204" pitchFamily="34" charset="0"/>
              <a:cs typeface="Arial" panose="020B0604020202020204" pitchFamily="34" charset="0"/>
            </a:endParaRPr>
          </a:p>
          <a:p>
            <a:r>
              <a:rPr lang="en-GB" sz="1200" b="0" i="0" u="none" strike="noStrike" kern="1200" baseline="0" dirty="0">
                <a:solidFill>
                  <a:schemeClr val="tx1"/>
                </a:solidFill>
                <a:latin typeface="Arial" panose="020B0604020202020204" pitchFamily="34" charset="0"/>
                <a:ea typeface="+mn-ea"/>
                <a:cs typeface="Arial" panose="020B0604020202020204" pitchFamily="34" charset="0"/>
              </a:rPr>
              <a:t>This idea has</a:t>
            </a:r>
            <a:r>
              <a:rPr lang="en-GB" sz="1200" b="0" i="0" u="none" strike="noStrike" kern="1200" dirty="0">
                <a:solidFill>
                  <a:schemeClr val="tx1"/>
                </a:solidFill>
                <a:latin typeface="Arial" panose="020B0604020202020204" pitchFamily="34" charset="0"/>
                <a:ea typeface="+mn-ea"/>
                <a:cs typeface="Arial" panose="020B0604020202020204" pitchFamily="34" charset="0"/>
              </a:rPr>
              <a:t> </a:t>
            </a:r>
            <a:r>
              <a:rPr lang="en-GB" sz="1200" b="0" i="0" u="none" strike="noStrike" kern="1200" baseline="0" dirty="0">
                <a:solidFill>
                  <a:schemeClr val="tx1"/>
                </a:solidFill>
                <a:latin typeface="Arial" panose="020B0604020202020204" pitchFamily="34" charset="0"/>
                <a:ea typeface="+mn-ea"/>
                <a:cs typeface="Arial" panose="020B0604020202020204" pitchFamily="34" charset="0"/>
              </a:rPr>
              <a:t>been termed </a:t>
            </a:r>
            <a:r>
              <a:rPr lang="en-GB" sz="1200" b="1" i="0" u="none" strike="noStrike" kern="1200" baseline="0" dirty="0">
                <a:solidFill>
                  <a:schemeClr val="tx1"/>
                </a:solidFill>
                <a:latin typeface="Arial" panose="020B0604020202020204" pitchFamily="34" charset="0"/>
                <a:ea typeface="+mn-ea"/>
                <a:cs typeface="Arial" panose="020B0604020202020204" pitchFamily="34" charset="0"/>
              </a:rPr>
              <a:t>‘the reactivity hypothesis’</a:t>
            </a:r>
          </a:p>
          <a:p>
            <a:endParaRPr lang="en-GB" sz="1200" b="0" i="0" u="none" strike="noStrike" kern="1200" baseline="0" dirty="0">
              <a:solidFill>
                <a:schemeClr val="tx1"/>
              </a:solidFill>
              <a:latin typeface="Arial" panose="020B0604020202020204" pitchFamily="34" charset="0"/>
              <a:ea typeface="+mn-ea"/>
              <a:cs typeface="Arial" panose="020B0604020202020204" pitchFamily="34" charset="0"/>
            </a:endParaRPr>
          </a:p>
          <a:p>
            <a:r>
              <a:rPr lang="en-GB" sz="1200" b="0" i="0" u="none" strike="noStrike" kern="1200" baseline="0" dirty="0">
                <a:solidFill>
                  <a:schemeClr val="tx1"/>
                </a:solidFill>
                <a:latin typeface="Arial" panose="020B0604020202020204" pitchFamily="34" charset="0"/>
                <a:ea typeface="+mn-ea"/>
                <a:cs typeface="Arial" panose="020B0604020202020204" pitchFamily="34" charset="0"/>
              </a:rPr>
              <a:t>However, the often reported lack of relationship between reactivity in the laboratory and real-life stress responses as well as the tenuous association between laboratory reactivity and disease markers or</a:t>
            </a:r>
            <a:r>
              <a:rPr lang="en-GB" sz="1200" b="0" i="0" u="none" strike="noStrike" kern="1200" dirty="0">
                <a:solidFill>
                  <a:schemeClr val="tx1"/>
                </a:solidFill>
                <a:latin typeface="Arial" panose="020B0604020202020204" pitchFamily="34" charset="0"/>
                <a:ea typeface="+mn-ea"/>
                <a:cs typeface="Arial" panose="020B0604020202020204" pitchFamily="34" charset="0"/>
              </a:rPr>
              <a:t> e</a:t>
            </a:r>
            <a:r>
              <a:rPr lang="en-GB" sz="1200" b="0" i="0" u="none" strike="noStrike" kern="1200" baseline="0" dirty="0">
                <a:solidFill>
                  <a:schemeClr val="tx1"/>
                </a:solidFill>
                <a:latin typeface="Arial" panose="020B0604020202020204" pitchFamily="34" charset="0"/>
                <a:ea typeface="+mn-ea"/>
                <a:cs typeface="Arial" panose="020B0604020202020204" pitchFamily="34" charset="0"/>
              </a:rPr>
              <a:t>nd-points has led many to question the reactivity hypothesis as an explanation for the stress–disease relationship</a:t>
            </a:r>
          </a:p>
          <a:p>
            <a:endParaRPr lang="en-GB" sz="1200" b="0" i="0" u="none" strike="noStrike" kern="1200" baseline="0" dirty="0">
              <a:solidFill>
                <a:schemeClr val="tx1"/>
              </a:solidFill>
              <a:latin typeface="Arial" panose="020B0604020202020204" pitchFamily="34" charset="0"/>
              <a:ea typeface="+mn-ea"/>
              <a:cs typeface="Arial" panose="020B0604020202020204" pitchFamily="34" charset="0"/>
            </a:endParaRPr>
          </a:p>
          <a:p>
            <a:r>
              <a:rPr lang="en-GB" sz="1200" b="0" i="0" u="none" strike="noStrike" kern="1200" baseline="0" dirty="0">
                <a:solidFill>
                  <a:schemeClr val="tx1"/>
                </a:solidFill>
                <a:latin typeface="+mn-lt"/>
                <a:ea typeface="+mn-ea"/>
                <a:cs typeface="+mn-cs"/>
              </a:rPr>
              <a:t>This model has received only weak and inconsistent support and has been argued to be insufficient because it does not account for prolonged increased physiological activity</a:t>
            </a: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a:xfrm>
            <a:off x="3854939" y="9445170"/>
            <a:ext cx="2949099" cy="498931"/>
          </a:xfrm>
          <a:prstGeom prst="rect">
            <a:avLst/>
          </a:prstGeom>
        </p:spPr>
        <p:txBody>
          <a:bodyPr/>
          <a:lstStyle/>
          <a:p>
            <a:fld id="{0771299E-15A6-4DBC-B291-1778BB366BDF}" type="slidenum">
              <a:rPr lang="en-GB" smtClean="0"/>
              <a:t>11</a:t>
            </a:fld>
            <a:endParaRPr lang="en-GB"/>
          </a:p>
        </p:txBody>
      </p:sp>
    </p:spTree>
    <p:extLst>
      <p:ext uri="{BB962C8B-B14F-4D97-AF65-F5344CB8AC3E}">
        <p14:creationId xmlns:p14="http://schemas.microsoft.com/office/powerpoint/2010/main" val="13408630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3688" y="114300"/>
            <a:ext cx="5965825" cy="3355975"/>
          </a:xfrm>
        </p:spPr>
      </p:sp>
      <p:sp>
        <p:nvSpPr>
          <p:cNvPr id="3" name="Notes Placeholder 2"/>
          <p:cNvSpPr>
            <a:spLocks noGrp="1"/>
          </p:cNvSpPr>
          <p:nvPr>
            <p:ph type="body" idx="1"/>
          </p:nvPr>
        </p:nvSpPr>
        <p:spPr/>
        <p:txBody>
          <a:bodyPr/>
          <a:lstStyle/>
          <a:p>
            <a:r>
              <a:rPr lang="en-GB" sz="1200" b="0" i="0" u="none" strike="noStrike" kern="1200" baseline="0" dirty="0">
                <a:solidFill>
                  <a:schemeClr val="tx1"/>
                </a:solidFill>
                <a:latin typeface="Arial" panose="020B0604020202020204" pitchFamily="34" charset="0"/>
                <a:ea typeface="+mn-ea"/>
                <a:cs typeface="Arial" panose="020B0604020202020204" pitchFamily="34" charset="0"/>
              </a:rPr>
              <a:t>Prolonged physiological activity, instead of occasional increases, is believed to lead to the bodily wear and tear that can finally cause or codetermine disease </a:t>
            </a:r>
          </a:p>
          <a:p>
            <a:endParaRPr lang="en-GB" sz="1200" b="0" i="0" u="none" strike="noStrike" kern="1200" baseline="0" dirty="0">
              <a:solidFill>
                <a:schemeClr val="tx1"/>
              </a:solidFill>
              <a:latin typeface="Arial" panose="020B0604020202020204" pitchFamily="34" charset="0"/>
              <a:ea typeface="+mn-ea"/>
              <a:cs typeface="Arial" panose="020B0604020202020204" pitchFamily="34" charset="0"/>
            </a:endParaRPr>
          </a:p>
          <a:p>
            <a:r>
              <a:rPr lang="en-GB" sz="1200" b="0" i="0" u="none" strike="noStrike" kern="1200" baseline="0" dirty="0">
                <a:solidFill>
                  <a:schemeClr val="tx1"/>
                </a:solidFill>
                <a:latin typeface="Arial" panose="020B0604020202020204" pitchFamily="34" charset="0"/>
                <a:ea typeface="+mn-ea"/>
                <a:cs typeface="Arial" panose="020B0604020202020204" pitchFamily="34" charset="0"/>
              </a:rPr>
              <a:t>Physiological activity during stressful events will only become a critical health threat when it is sustained long after these events, or when physiological activity is already present in </a:t>
            </a:r>
            <a:r>
              <a:rPr lang="en-GB" sz="1200" b="1" i="1" u="none" strike="noStrike" kern="1200" baseline="0" dirty="0">
                <a:solidFill>
                  <a:schemeClr val="tx1"/>
                </a:solidFill>
                <a:latin typeface="Arial" panose="020B0604020202020204" pitchFamily="34" charset="0"/>
                <a:ea typeface="+mn-ea"/>
                <a:cs typeface="Arial" panose="020B0604020202020204" pitchFamily="34" charset="0"/>
              </a:rPr>
              <a:t>anticipation</a:t>
            </a:r>
            <a:r>
              <a:rPr lang="en-GB" sz="1200" b="0" i="1" u="none" strike="noStrike" kern="1200" baseline="0" dirty="0">
                <a:solidFill>
                  <a:schemeClr val="tx1"/>
                </a:solidFill>
                <a:latin typeface="Arial" panose="020B0604020202020204" pitchFamily="34" charset="0"/>
                <a:ea typeface="+mn-ea"/>
                <a:cs typeface="Arial" panose="020B0604020202020204" pitchFamily="34" charset="0"/>
              </a:rPr>
              <a:t> </a:t>
            </a:r>
            <a:r>
              <a:rPr lang="en-GB" sz="1200" b="0" i="0" u="none" strike="noStrike" kern="1200" baseline="0" dirty="0">
                <a:solidFill>
                  <a:schemeClr val="tx1"/>
                </a:solidFill>
                <a:latin typeface="Arial" panose="020B0604020202020204" pitchFamily="34" charset="0"/>
                <a:ea typeface="+mn-ea"/>
                <a:cs typeface="Arial" panose="020B0604020202020204" pitchFamily="34" charset="0"/>
              </a:rPr>
              <a:t>of these events, sometimes even far before them</a:t>
            </a:r>
          </a:p>
          <a:p>
            <a:endParaRPr lang="en-GB" sz="1200" b="0" i="0" u="none" strike="noStrike" kern="1200" baseline="0" dirty="0">
              <a:solidFill>
                <a:schemeClr val="tx1"/>
              </a:solidFill>
              <a:latin typeface="Arial" panose="020B0604020202020204" pitchFamily="34" charset="0"/>
              <a:ea typeface="+mn-ea"/>
              <a:cs typeface="Arial" panose="020B0604020202020204" pitchFamily="34" charset="0"/>
            </a:endParaRPr>
          </a:p>
          <a:p>
            <a:r>
              <a:rPr lang="en-GB" sz="1200" b="0" i="0" u="none" strike="noStrike" kern="1200" baseline="0" dirty="0">
                <a:solidFill>
                  <a:schemeClr val="tx1"/>
                </a:solidFill>
                <a:latin typeface="Arial" panose="020B0604020202020204" pitchFamily="34" charset="0"/>
                <a:ea typeface="+mn-ea"/>
                <a:cs typeface="Arial" panose="020B0604020202020204" pitchFamily="34" charset="0"/>
              </a:rPr>
              <a:t>Importantly, a large amount of our stress responses may occur in anticipation of events that in fact never happen! </a:t>
            </a:r>
          </a:p>
          <a:p>
            <a:endParaRPr lang="en-GB" sz="1200" b="0" i="0" u="none" strike="noStrike" kern="1200" baseline="0" dirty="0">
              <a:solidFill>
                <a:schemeClr val="tx1"/>
              </a:solidFill>
              <a:latin typeface="Arial" panose="020B0604020202020204" pitchFamily="34" charset="0"/>
              <a:ea typeface="+mn-ea"/>
              <a:cs typeface="Arial" panose="020B0604020202020204" pitchFamily="34" charset="0"/>
            </a:endParaRPr>
          </a:p>
          <a:p>
            <a:r>
              <a:rPr lang="en-GB" sz="1200" b="0" i="0" u="none" strike="noStrike" kern="1200" baseline="0" dirty="0">
                <a:solidFill>
                  <a:schemeClr val="tx1"/>
                </a:solidFill>
                <a:latin typeface="Arial" panose="020B0604020202020204" pitchFamily="34" charset="0"/>
                <a:ea typeface="+mn-ea"/>
                <a:cs typeface="Arial" panose="020B0604020202020204" pitchFamily="34" charset="0"/>
              </a:rPr>
              <a:t>Stressful events include severe life events such as the death of a loved one as well as common daily stressors and stressful work situations after which it is often difficult to ‘unwind’. What counts</a:t>
            </a:r>
          </a:p>
          <a:p>
            <a:r>
              <a:rPr lang="en-GB" sz="1200" b="0" i="0" u="none" strike="noStrike" kern="1200" baseline="0" dirty="0">
                <a:solidFill>
                  <a:schemeClr val="tx1"/>
                </a:solidFill>
                <a:latin typeface="Arial" panose="020B0604020202020204" pitchFamily="34" charset="0"/>
                <a:ea typeface="+mn-ea"/>
                <a:cs typeface="Arial" panose="020B0604020202020204" pitchFamily="34" charset="0"/>
              </a:rPr>
              <a:t>is the stress response’s total load on the organism, not only what happens during their occurrence</a:t>
            </a:r>
            <a:endParaRPr lang="en-GB" dirty="0">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Evidence from ambulatory</a:t>
            </a:r>
            <a:r>
              <a:rPr lang="en-GB" baseline="0" dirty="0">
                <a:latin typeface="Arial" panose="020B0604020202020204" pitchFamily="34" charset="0"/>
                <a:cs typeface="Arial" panose="020B0604020202020204" pitchFamily="34" charset="0"/>
              </a:rPr>
              <a:t> studies now shows that stressors have prolonged cardiovascular effects</a:t>
            </a:r>
          </a:p>
          <a:p>
            <a:endParaRPr lang="en-GB" sz="1200" b="1" i="0" u="none" strike="noStrike" kern="1200" baseline="0" dirty="0">
              <a:solidFill>
                <a:schemeClr val="tx1"/>
              </a:solidFill>
              <a:latin typeface="Arial" panose="020B0604020202020204" pitchFamily="34" charset="0"/>
              <a:ea typeface="+mn-ea"/>
              <a:cs typeface="Arial" panose="020B0604020202020204" pitchFamily="34" charset="0"/>
            </a:endParaRPr>
          </a:p>
          <a:p>
            <a:r>
              <a:rPr lang="en-GB" sz="1200" b="1" i="0" u="none" strike="noStrike" kern="1200" baseline="0" dirty="0">
                <a:solidFill>
                  <a:schemeClr val="tx1"/>
                </a:solidFill>
                <a:latin typeface="+mn-lt"/>
                <a:ea typeface="+mn-ea"/>
                <a:cs typeface="+mn-cs"/>
              </a:rPr>
              <a:t>The big question now is, what causes this prolonged physiological activity?</a:t>
            </a:r>
            <a:endParaRPr lang="en-GB" b="1" baseline="0"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a:xfrm>
            <a:off x="3854939" y="9445170"/>
            <a:ext cx="2949099" cy="498931"/>
          </a:xfrm>
          <a:prstGeom prst="rect">
            <a:avLst/>
          </a:prstGeom>
        </p:spPr>
        <p:txBody>
          <a:bodyPr/>
          <a:lstStyle/>
          <a:p>
            <a:fld id="{0771299E-15A6-4DBC-B291-1778BB366BDF}" type="slidenum">
              <a:rPr lang="en-GB" smtClean="0"/>
              <a:t>12</a:t>
            </a:fld>
            <a:endParaRPr lang="en-GB"/>
          </a:p>
        </p:txBody>
      </p:sp>
    </p:spTree>
    <p:extLst>
      <p:ext uri="{BB962C8B-B14F-4D97-AF65-F5344CB8AC3E}">
        <p14:creationId xmlns:p14="http://schemas.microsoft.com/office/powerpoint/2010/main" val="37404152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9588" y="298450"/>
            <a:ext cx="5965825" cy="3355975"/>
          </a:xfrm>
        </p:spPr>
      </p:sp>
      <p:sp>
        <p:nvSpPr>
          <p:cNvPr id="3" name="Notes Placeholder 2"/>
          <p:cNvSpPr>
            <a:spLocks noGrp="1"/>
          </p:cNvSpPr>
          <p:nvPr>
            <p:ph type="body" idx="1"/>
          </p:nvPr>
        </p:nvSpPr>
        <p:spPr>
          <a:xfrm>
            <a:off x="190446" y="3842596"/>
            <a:ext cx="6519945" cy="4858491"/>
          </a:xfr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cs typeface="Arial" panose="020B0604020202020204" pitchFamily="34" charset="0"/>
              </a:rPr>
              <a:t>To explain prolonged activity, researchers</a:t>
            </a:r>
            <a:r>
              <a:rPr lang="en-GB" baseline="0" dirty="0">
                <a:latin typeface="Arial" panose="020B0604020202020204" pitchFamily="34" charset="0"/>
                <a:cs typeface="Arial" panose="020B0604020202020204" pitchFamily="34" charset="0"/>
              </a:rPr>
              <a:t> use </a:t>
            </a:r>
            <a:r>
              <a:rPr lang="en-GB" dirty="0">
                <a:latin typeface="Arial" panose="020B0604020202020204" pitchFamily="34" charset="0"/>
                <a:cs typeface="Arial" panose="020B0604020202020204" pitchFamily="34" charset="0"/>
              </a:rPr>
              <a:t>the perseverative cognition hypothesis, which is</a:t>
            </a:r>
            <a:r>
              <a:rPr lang="en-GB" baseline="0"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based on two core arguments.</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latin typeface="Arial" panose="020B0604020202020204" pitchFamily="34" charset="0"/>
              <a:cs typeface="Arial" panose="020B0604020202020204" pitchFamily="34" charset="0"/>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b="1" dirty="0">
                <a:latin typeface="Arial" panose="020B0604020202020204" pitchFamily="34" charset="0"/>
                <a:cs typeface="Arial" panose="020B0604020202020204" pitchFamily="34" charset="0"/>
              </a:rPr>
              <a:t>Slow recovery after stressors</a:t>
            </a:r>
            <a:r>
              <a:rPr lang="en-GB" b="1" baseline="0" dirty="0">
                <a:latin typeface="Arial" panose="020B0604020202020204" pitchFamily="34" charset="0"/>
                <a:cs typeface="Arial" panose="020B0604020202020204" pitchFamily="34" charset="0"/>
              </a:rPr>
              <a:t> </a:t>
            </a:r>
            <a:r>
              <a:rPr lang="en-GB" b="1" dirty="0">
                <a:latin typeface="Arial" panose="020B0604020202020204" pitchFamily="34" charset="0"/>
                <a:cs typeface="Arial" panose="020B0604020202020204" pitchFamily="34" charset="0"/>
              </a:rPr>
              <a:t>or long anticipatory responses before stressors cannot</a:t>
            </a:r>
            <a:r>
              <a:rPr lang="en-GB" b="1" baseline="0" dirty="0">
                <a:latin typeface="Arial" panose="020B0604020202020204" pitchFamily="34" charset="0"/>
                <a:cs typeface="Arial" panose="020B0604020202020204" pitchFamily="34" charset="0"/>
              </a:rPr>
              <a:t> </a:t>
            </a:r>
            <a:r>
              <a:rPr lang="en-GB" b="1" dirty="0">
                <a:latin typeface="Arial" panose="020B0604020202020204" pitchFamily="34" charset="0"/>
                <a:cs typeface="Arial" panose="020B0604020202020204" pitchFamily="34" charset="0"/>
              </a:rPr>
              <a:t>be due to biological mechanisms alone</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GB" dirty="0">
              <a:latin typeface="Arial" panose="020B0604020202020204" pitchFamily="34" charset="0"/>
              <a:cs typeface="Arial" panose="020B0604020202020204" pitchFamily="34" charset="0"/>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latin typeface="Arial" panose="020B0604020202020204" pitchFamily="34" charset="0"/>
                <a:cs typeface="Arial" panose="020B0604020202020204" pitchFamily="34" charset="0"/>
              </a:rPr>
              <a:t>The physiological</a:t>
            </a:r>
            <a:r>
              <a:rPr lang="en-GB" baseline="0"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response to an average daily stressor is comparable</a:t>
            </a:r>
            <a:r>
              <a:rPr lang="en-GB" baseline="0"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to that of mild physical exercise, for example a</a:t>
            </a:r>
            <a:r>
              <a:rPr lang="en-GB" baseline="0"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brisk bike ride of 10 minutes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latin typeface="Arial" panose="020B0604020202020204" pitchFamily="34" charset="0"/>
                <a:cs typeface="Arial" panose="020B0604020202020204" pitchFamily="34" charset="0"/>
              </a:rPr>
              <a:t>Recovery of the autonomic</a:t>
            </a:r>
            <a:r>
              <a:rPr lang="en-GB" baseline="0"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nervous system after physical stressor is much</a:t>
            </a:r>
            <a:r>
              <a:rPr lang="en-GB" baseline="0"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faster (a matter of minutes) than from most psychological</a:t>
            </a:r>
            <a:r>
              <a:rPr lang="en-GB" baseline="0"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stressors </a:t>
            </a:r>
            <a:r>
              <a:rPr lang="en-GB" baseline="0" dirty="0">
                <a:latin typeface="Arial" panose="020B0604020202020204" pitchFamily="34" charset="0"/>
                <a:cs typeface="Arial" panose="020B0604020202020204" pitchFamily="34" charset="0"/>
              </a:rPr>
              <a:t>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latin typeface="Arial" panose="020B0604020202020204" pitchFamily="34" charset="0"/>
                <a:cs typeface="Arial" panose="020B0604020202020204" pitchFamily="34" charset="0"/>
              </a:rPr>
              <a:t>In addition, there</a:t>
            </a:r>
            <a:r>
              <a:rPr lang="en-GB" baseline="0"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is often an anticipatory response,</a:t>
            </a:r>
            <a:r>
              <a:rPr lang="en-GB" baseline="0"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psychological</a:t>
            </a:r>
            <a:r>
              <a:rPr lang="en-GB" baseline="0"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stressors can make people ‘linger on’ mentally.</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latin typeface="Arial" panose="020B0604020202020204" pitchFamily="34" charset="0"/>
              <a:cs typeface="Arial" panose="020B0604020202020204" pitchFamily="34" charset="0"/>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2"/>
              <a:tabLst/>
              <a:defRPr/>
            </a:pPr>
            <a:r>
              <a:rPr lang="en-GB" b="1" baseline="0" dirty="0">
                <a:latin typeface="Arial" panose="020B0604020202020204" pitchFamily="34" charset="0"/>
                <a:cs typeface="Arial" panose="020B0604020202020204" pitchFamily="34" charset="0"/>
              </a:rPr>
              <a:t>A special feature of the human brain is that it can look back and learn from the past and look ahead planning for the future</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2"/>
              <a:tabLst/>
              <a:defRPr/>
            </a:pPr>
            <a:endParaRPr lang="en-GB" baseline="0" dirty="0">
              <a:latin typeface="Arial" panose="020B0604020202020204" pitchFamily="34" charset="0"/>
              <a:cs typeface="Arial" panose="020B0604020202020204" pitchFamily="34" charset="0"/>
            </a:endParaRPr>
          </a:p>
          <a:p>
            <a:pPr marL="685800" marR="0" lvl="1"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a:latin typeface="Arial" panose="020B0604020202020204" pitchFamily="34" charset="0"/>
                <a:cs typeface="Arial" panose="020B0604020202020204" pitchFamily="34" charset="0"/>
              </a:rPr>
              <a:t>Unfortunately, this often leads to ruminating about the past and worrying about the future </a:t>
            </a:r>
          </a:p>
          <a:p>
            <a:pPr marL="685800" marR="0" lvl="1"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a:latin typeface="Arial" panose="020B0604020202020204" pitchFamily="34" charset="0"/>
                <a:cs typeface="Arial" panose="020B0604020202020204" pitchFamily="34" charset="0"/>
              </a:rPr>
              <a:t>Especially with more important stressors -  problems in relationships, income and health</a:t>
            </a:r>
          </a:p>
          <a:p>
            <a:pPr marL="685800" marR="0" lvl="1"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kern="1200" baseline="0" dirty="0">
                <a:solidFill>
                  <a:schemeClr val="tx1"/>
                </a:solidFill>
                <a:latin typeface="+mn-lt"/>
                <a:ea typeface="+mn-ea"/>
                <a:cs typeface="+mn-cs"/>
              </a:rPr>
              <a:t>By extending and repeating the mental representation of stressors, PC prolongs their physiological effects too.</a:t>
            </a:r>
          </a:p>
          <a:p>
            <a:pPr marL="685800" marR="0" lvl="1"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kern="1200" baseline="0" dirty="0">
                <a:solidFill>
                  <a:schemeClr val="tx1"/>
                </a:solidFill>
                <a:latin typeface="+mn-lt"/>
                <a:ea typeface="+mn-ea"/>
                <a:cs typeface="+mn-cs"/>
              </a:rPr>
              <a:t> It is likely that by far the most stress-related physiological activity in daily life is not due to stressful events themselves, but to frequent and often spontaneous thinking about them</a:t>
            </a:r>
          </a:p>
          <a:p>
            <a:pPr marL="685800" marR="0" lvl="1"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kern="1200" baseline="0" dirty="0">
                <a:solidFill>
                  <a:schemeClr val="tx1"/>
                </a:solidFill>
                <a:latin typeface="+mn-lt"/>
                <a:ea typeface="+mn-ea"/>
                <a:cs typeface="+mn-cs"/>
              </a:rPr>
              <a:t>This is true whether it concerns occasional brief quarrels as well as the chronic stress of low socioeconomic status, or caring for an Alzheimer’s patient at home</a:t>
            </a: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a:xfrm>
            <a:off x="3854939" y="9445170"/>
            <a:ext cx="2949099" cy="498931"/>
          </a:xfrm>
          <a:prstGeom prst="rect">
            <a:avLst/>
          </a:prstGeom>
        </p:spPr>
        <p:txBody>
          <a:bodyPr/>
          <a:lstStyle/>
          <a:p>
            <a:fld id="{0771299E-15A6-4DBC-B291-1778BB366BDF}" type="slidenum">
              <a:rPr lang="en-GB" smtClean="0"/>
              <a:t>13</a:t>
            </a:fld>
            <a:endParaRPr lang="en-GB"/>
          </a:p>
        </p:txBody>
      </p:sp>
    </p:spTree>
    <p:extLst>
      <p:ext uri="{BB962C8B-B14F-4D97-AF65-F5344CB8AC3E}">
        <p14:creationId xmlns:p14="http://schemas.microsoft.com/office/powerpoint/2010/main" val="32118114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a:xfrm>
            <a:off x="3854939" y="9445170"/>
            <a:ext cx="2949099" cy="498931"/>
          </a:xfrm>
          <a:prstGeom prst="rect">
            <a:avLst/>
          </a:prstGeom>
        </p:spPr>
        <p:txBody>
          <a:bodyPr/>
          <a:lstStyle/>
          <a:p>
            <a:fld id="{7DDD6A9E-2D20-4EF8-9270-52955B2DAF4E}" type="slidenum">
              <a:rPr lang="en-GB" smtClean="0"/>
              <a:t>15</a:t>
            </a:fld>
            <a:endParaRPr lang="en-GB"/>
          </a:p>
        </p:txBody>
      </p:sp>
    </p:spTree>
    <p:extLst>
      <p:ext uri="{BB962C8B-B14F-4D97-AF65-F5344CB8AC3E}">
        <p14:creationId xmlns:p14="http://schemas.microsoft.com/office/powerpoint/2010/main" val="41873355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biological stability is threatened = stress response</a:t>
            </a:r>
          </a:p>
          <a:p>
            <a:endParaRPr lang="en-GB" dirty="0"/>
          </a:p>
          <a:p>
            <a:r>
              <a:rPr lang="en-GB" dirty="0"/>
              <a:t>Number 2 and 3 are part of the autonomic nervous system</a:t>
            </a:r>
          </a:p>
          <a:p>
            <a:endParaRPr lang="en-GB" dirty="0"/>
          </a:p>
          <a:p>
            <a:r>
              <a:rPr lang="en-GB" dirty="0"/>
              <a:t>I have greyed the parasympathetic nervous system here because technically it is not involved with the stress response rather it is involved in recovery for stress to return the body to homeostasis. Something to be aware of will not be discussing today</a:t>
            </a:r>
          </a:p>
          <a:p>
            <a:endParaRPr lang="en-GB" dirty="0"/>
          </a:p>
        </p:txBody>
      </p:sp>
      <p:sp>
        <p:nvSpPr>
          <p:cNvPr id="4" name="Slide Number Placeholder 3"/>
          <p:cNvSpPr>
            <a:spLocks noGrp="1"/>
          </p:cNvSpPr>
          <p:nvPr>
            <p:ph type="sldNum" sz="quarter" idx="10"/>
          </p:nvPr>
        </p:nvSpPr>
        <p:spPr>
          <a:xfrm>
            <a:off x="3854939" y="9445170"/>
            <a:ext cx="2949099" cy="498931"/>
          </a:xfrm>
          <a:prstGeom prst="rect">
            <a:avLst/>
          </a:prstGeom>
        </p:spPr>
        <p:txBody>
          <a:bodyPr/>
          <a:lstStyle/>
          <a:p>
            <a:fld id="{7DDD6A9E-2D20-4EF8-9270-52955B2DAF4E}" type="slidenum">
              <a:rPr lang="en-GB" smtClean="0"/>
              <a:t>16</a:t>
            </a:fld>
            <a:endParaRPr lang="en-GB"/>
          </a:p>
        </p:txBody>
      </p:sp>
    </p:spTree>
    <p:extLst>
      <p:ext uri="{BB962C8B-B14F-4D97-AF65-F5344CB8AC3E}">
        <p14:creationId xmlns:p14="http://schemas.microsoft.com/office/powerpoint/2010/main" val="14267183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MD intro slide BLU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4C1DC48-EC7C-654C-9A6E-EB2AE80FF128}"/>
              </a:ext>
            </a:extLst>
          </p:cNvPr>
          <p:cNvSpPr/>
          <p:nvPr userDrawn="1"/>
        </p:nvSpPr>
        <p:spPr>
          <a:xfrm>
            <a:off x="0" y="-7403"/>
            <a:ext cx="12192000" cy="6858000"/>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21"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a:ea typeface="+mn-ea"/>
              <a:cs typeface="+mn-cs"/>
            </a:endParaRPr>
          </a:p>
        </p:txBody>
      </p:sp>
      <p:sp>
        <p:nvSpPr>
          <p:cNvPr id="5" name="Text Placeholder 6">
            <a:extLst>
              <a:ext uri="{FF2B5EF4-FFF2-40B4-BE49-F238E27FC236}">
                <a16:creationId xmlns:a16="http://schemas.microsoft.com/office/drawing/2014/main" id="{05BA8570-5024-2C40-87E3-05E748F900D0}"/>
              </a:ext>
            </a:extLst>
          </p:cNvPr>
          <p:cNvSpPr>
            <a:spLocks noGrp="1"/>
          </p:cNvSpPr>
          <p:nvPr>
            <p:ph type="body" sz="quarter" idx="10" hasCustomPrompt="1"/>
          </p:nvPr>
        </p:nvSpPr>
        <p:spPr>
          <a:xfrm>
            <a:off x="1323976" y="3338515"/>
            <a:ext cx="7032626" cy="725487"/>
          </a:xfrm>
          <a:prstGeom prst="rect">
            <a:avLst/>
          </a:prstGeom>
        </p:spPr>
        <p:txBody>
          <a:bodyPr/>
          <a:lstStyle>
            <a:lvl1pPr marL="0" indent="0">
              <a:buNone/>
              <a:defRPr sz="3749" b="1">
                <a:solidFill>
                  <a:schemeClr val="bg1"/>
                </a:solidFill>
                <a:latin typeface="Arial" panose="020B0604020202020204" pitchFamily="34" charset="0"/>
                <a:cs typeface="Arial" panose="020B0604020202020204" pitchFamily="34" charset="0"/>
              </a:defRPr>
            </a:lvl1pPr>
            <a:lvl2pPr marL="342870" indent="0">
              <a:buNone/>
              <a:defRPr>
                <a:latin typeface="Arial" panose="020B0604020202020204" pitchFamily="34" charset="0"/>
                <a:cs typeface="Arial" panose="020B0604020202020204" pitchFamily="34" charset="0"/>
              </a:defRPr>
            </a:lvl2pPr>
            <a:lvl3pPr marL="685740" indent="0">
              <a:buNone/>
              <a:defRPr/>
            </a:lvl3pPr>
          </a:lstStyle>
          <a:p>
            <a:pPr lvl="0"/>
            <a:r>
              <a:rPr lang="en-US"/>
              <a:t>[Title]</a:t>
            </a:r>
          </a:p>
        </p:txBody>
      </p:sp>
      <p:sp>
        <p:nvSpPr>
          <p:cNvPr id="6" name="Text Placeholder 11">
            <a:extLst>
              <a:ext uri="{FF2B5EF4-FFF2-40B4-BE49-F238E27FC236}">
                <a16:creationId xmlns:a16="http://schemas.microsoft.com/office/drawing/2014/main" id="{7C0A4D33-127A-8D46-991A-0294C94E792D}"/>
              </a:ext>
            </a:extLst>
          </p:cNvPr>
          <p:cNvSpPr>
            <a:spLocks noGrp="1"/>
          </p:cNvSpPr>
          <p:nvPr>
            <p:ph type="body" sz="quarter" idx="11" hasCustomPrompt="1"/>
          </p:nvPr>
        </p:nvSpPr>
        <p:spPr>
          <a:xfrm>
            <a:off x="1349377" y="4229100"/>
            <a:ext cx="6359525" cy="850900"/>
          </a:xfrm>
          <a:prstGeom prst="rect">
            <a:avLst/>
          </a:prstGeom>
        </p:spPr>
        <p:txBody>
          <a:bodyPr/>
          <a:lstStyle>
            <a:lvl1pPr marL="0" indent="0">
              <a:buNone/>
              <a:defRPr>
                <a:solidFill>
                  <a:schemeClr val="bg1"/>
                </a:solidFill>
                <a:latin typeface="Arial" panose="020B0604020202020204" pitchFamily="34" charset="0"/>
                <a:cs typeface="Arial" panose="020B0604020202020204" pitchFamily="34" charset="0"/>
              </a:defRPr>
            </a:lvl1pPr>
            <a:lvl2pPr marL="342870" indent="0">
              <a:buNone/>
              <a:defRPr/>
            </a:lvl2pPr>
          </a:lstStyle>
          <a:p>
            <a:pPr lvl="0"/>
            <a:r>
              <a:rPr lang="en-US"/>
              <a:t>[sub title]</a:t>
            </a:r>
          </a:p>
        </p:txBody>
      </p:sp>
      <p:pic>
        <p:nvPicPr>
          <p:cNvPr id="3" name="Picture 2">
            <a:extLst>
              <a:ext uri="{FF2B5EF4-FFF2-40B4-BE49-F238E27FC236}">
                <a16:creationId xmlns:a16="http://schemas.microsoft.com/office/drawing/2014/main" id="{B3EA4757-DDA7-144F-B0F3-04CF8B5E3872}"/>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450976" y="620715"/>
            <a:ext cx="5315586" cy="1905587"/>
          </a:xfrm>
          <a:prstGeom prst="rect">
            <a:avLst/>
          </a:prstGeom>
        </p:spPr>
      </p:pic>
    </p:spTree>
    <p:extLst>
      <p:ext uri="{BB962C8B-B14F-4D97-AF65-F5344CB8AC3E}">
        <p14:creationId xmlns:p14="http://schemas.microsoft.com/office/powerpoint/2010/main" val="3219302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MD intro slide WHIT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DCE1F14-A920-3B49-8FB8-1E04F07DD7EC}"/>
              </a:ext>
            </a:extLst>
          </p:cNvPr>
          <p:cNvSpPr/>
          <p:nvPr userDrawn="1"/>
        </p:nvSpPr>
        <p:spPr>
          <a:xfrm>
            <a:off x="-1" y="2688"/>
            <a:ext cx="153641" cy="6858000"/>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Text Placeholder 6">
            <a:extLst>
              <a:ext uri="{FF2B5EF4-FFF2-40B4-BE49-F238E27FC236}">
                <a16:creationId xmlns:a16="http://schemas.microsoft.com/office/drawing/2014/main" id="{3CD807B1-C2C6-1F44-9F9B-0B704A499165}"/>
              </a:ext>
            </a:extLst>
          </p:cNvPr>
          <p:cNvSpPr>
            <a:spLocks noGrp="1"/>
          </p:cNvSpPr>
          <p:nvPr>
            <p:ph type="body" sz="quarter" idx="10" hasCustomPrompt="1"/>
          </p:nvPr>
        </p:nvSpPr>
        <p:spPr>
          <a:xfrm>
            <a:off x="1323975" y="3338513"/>
            <a:ext cx="7032625" cy="725487"/>
          </a:xfrm>
          <a:prstGeom prst="rect">
            <a:avLst/>
          </a:prstGeom>
        </p:spPr>
        <p:txBody>
          <a:bodyPr/>
          <a:lstStyle>
            <a:lvl1pPr marL="0" indent="0">
              <a:buNone/>
              <a:defRPr sz="5000" b="1">
                <a:latin typeface="Arial" panose="020B0604020202020204" pitchFamily="34" charset="0"/>
                <a:cs typeface="Arial" panose="020B0604020202020204" pitchFamily="34" charset="0"/>
              </a:defRPr>
            </a:lvl1pPr>
            <a:lvl2pPr marL="457200" indent="0">
              <a:buNone/>
              <a:defRPr>
                <a:latin typeface="Arial" panose="020B0604020202020204" pitchFamily="34" charset="0"/>
                <a:cs typeface="Arial" panose="020B0604020202020204" pitchFamily="34" charset="0"/>
              </a:defRPr>
            </a:lvl2pPr>
            <a:lvl3pPr marL="914400" indent="0">
              <a:buNone/>
              <a:defRPr/>
            </a:lvl3pPr>
          </a:lstStyle>
          <a:p>
            <a:pPr lvl="0"/>
            <a:r>
              <a:rPr lang="en-US"/>
              <a:t>[Title]</a:t>
            </a:r>
          </a:p>
        </p:txBody>
      </p:sp>
      <p:sp>
        <p:nvSpPr>
          <p:cNvPr id="7" name="Text Placeholder 11">
            <a:extLst>
              <a:ext uri="{FF2B5EF4-FFF2-40B4-BE49-F238E27FC236}">
                <a16:creationId xmlns:a16="http://schemas.microsoft.com/office/drawing/2014/main" id="{EE58BAE1-9497-484E-8EDF-A09CC83FCECB}"/>
              </a:ext>
            </a:extLst>
          </p:cNvPr>
          <p:cNvSpPr>
            <a:spLocks noGrp="1"/>
          </p:cNvSpPr>
          <p:nvPr>
            <p:ph type="body" sz="quarter" idx="11" hasCustomPrompt="1"/>
          </p:nvPr>
        </p:nvSpPr>
        <p:spPr>
          <a:xfrm>
            <a:off x="1349375" y="4229100"/>
            <a:ext cx="6359525" cy="850900"/>
          </a:xfrm>
          <a:prstGeom prst="rect">
            <a:avLst/>
          </a:prstGeom>
        </p:spPr>
        <p:txBody>
          <a:bodyPr/>
          <a:lstStyle>
            <a:lvl1pPr marL="0" indent="0">
              <a:buNone/>
              <a:defRPr>
                <a:latin typeface="Arial" panose="020B0604020202020204" pitchFamily="34" charset="0"/>
                <a:cs typeface="Arial" panose="020B0604020202020204" pitchFamily="34" charset="0"/>
              </a:defRPr>
            </a:lvl1pPr>
            <a:lvl2pPr marL="457200" indent="0">
              <a:buNone/>
              <a:defRPr/>
            </a:lvl2pPr>
          </a:lstStyle>
          <a:p>
            <a:pPr lvl="0"/>
            <a:r>
              <a:rPr lang="en-US"/>
              <a:t>[sub title]</a:t>
            </a:r>
          </a:p>
        </p:txBody>
      </p:sp>
      <p:pic>
        <p:nvPicPr>
          <p:cNvPr id="3" name="Picture 2">
            <a:extLst>
              <a:ext uri="{FF2B5EF4-FFF2-40B4-BE49-F238E27FC236}">
                <a16:creationId xmlns:a16="http://schemas.microsoft.com/office/drawing/2014/main" id="{55B39CA0-EACE-4447-94EB-4E8410304A0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61362" y="620713"/>
            <a:ext cx="5296489" cy="1898741"/>
          </a:xfrm>
          <a:prstGeom prst="rect">
            <a:avLst/>
          </a:prstGeom>
        </p:spPr>
      </p:pic>
    </p:spTree>
    <p:extLst>
      <p:ext uri="{BB962C8B-B14F-4D97-AF65-F5344CB8AC3E}">
        <p14:creationId xmlns:p14="http://schemas.microsoft.com/office/powerpoint/2010/main" val="4028873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94C4899-4B3F-2243-8ABF-F9CCCEEB3140}"/>
              </a:ext>
            </a:extLst>
          </p:cNvPr>
          <p:cNvSpPr/>
          <p:nvPr userDrawn="1"/>
        </p:nvSpPr>
        <p:spPr>
          <a:xfrm>
            <a:off x="0" y="6129716"/>
            <a:ext cx="12191999" cy="728284"/>
          </a:xfrm>
          <a:prstGeom prst="rect">
            <a:avLst/>
          </a:prstGeom>
          <a:gradFill flip="none" rotWithShape="1">
            <a:gsLst>
              <a:gs pos="0">
                <a:srgbClr val="17336F"/>
              </a:gs>
              <a:gs pos="98000">
                <a:srgbClr val="FFFFFF"/>
              </a:gs>
              <a:gs pos="100000">
                <a:srgbClr val="FFFFF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Rectangle 4">
            <a:extLst>
              <a:ext uri="{FF2B5EF4-FFF2-40B4-BE49-F238E27FC236}">
                <a16:creationId xmlns:a16="http://schemas.microsoft.com/office/drawing/2014/main" id="{A33E05A1-7A59-024B-AAC5-64238D9F2652}"/>
              </a:ext>
            </a:extLst>
          </p:cNvPr>
          <p:cNvSpPr/>
          <p:nvPr userDrawn="1"/>
        </p:nvSpPr>
        <p:spPr>
          <a:xfrm>
            <a:off x="-1" y="0"/>
            <a:ext cx="153641" cy="6860688"/>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Text Placeholder 11">
            <a:extLst>
              <a:ext uri="{FF2B5EF4-FFF2-40B4-BE49-F238E27FC236}">
                <a16:creationId xmlns:a16="http://schemas.microsoft.com/office/drawing/2014/main" id="{D3DDF1C4-7086-C54F-9C96-FB2445AC90AE}"/>
              </a:ext>
            </a:extLst>
          </p:cNvPr>
          <p:cNvSpPr>
            <a:spLocks noGrp="1"/>
          </p:cNvSpPr>
          <p:nvPr>
            <p:ph type="body" sz="quarter" idx="12" hasCustomPrompt="1"/>
          </p:nvPr>
        </p:nvSpPr>
        <p:spPr>
          <a:xfrm>
            <a:off x="1336675" y="1943100"/>
            <a:ext cx="9367838" cy="3517174"/>
          </a:xfrm>
          <a:prstGeom prst="rect">
            <a:avLst/>
          </a:prstGeom>
        </p:spPr>
        <p:txBody>
          <a:bodyPr/>
          <a:lstStyle>
            <a:lvl1pPr marL="0" indent="0">
              <a:buNone/>
              <a:defRPr>
                <a:solidFill>
                  <a:srgbClr val="000000"/>
                </a:solidFill>
                <a:latin typeface="Arial" panose="020B0604020202020204" pitchFamily="34" charset="0"/>
                <a:cs typeface="Arial" panose="020B0604020202020204" pitchFamily="34" charset="0"/>
              </a:defRPr>
            </a:lvl1pPr>
            <a:lvl2pPr marL="457200" indent="0">
              <a:buNone/>
              <a:defRPr/>
            </a:lvl2pPr>
          </a:lstStyle>
          <a:p>
            <a:pPr lvl="0"/>
            <a:r>
              <a:rPr lang="en-US"/>
              <a:t>[add body or bullet text here]</a:t>
            </a:r>
          </a:p>
        </p:txBody>
      </p:sp>
      <p:pic>
        <p:nvPicPr>
          <p:cNvPr id="8" name="Picture 7">
            <a:extLst>
              <a:ext uri="{FF2B5EF4-FFF2-40B4-BE49-F238E27FC236}">
                <a16:creationId xmlns:a16="http://schemas.microsoft.com/office/drawing/2014/main" id="{01F130C3-E9AC-274A-A9F1-C9A3B95E0B6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2618" y="6229050"/>
            <a:ext cx="1473446" cy="528216"/>
          </a:xfrm>
          <a:prstGeom prst="rect">
            <a:avLst/>
          </a:prstGeom>
        </p:spPr>
      </p:pic>
      <p:sp>
        <p:nvSpPr>
          <p:cNvPr id="7" name="Text Placeholder 6">
            <a:extLst>
              <a:ext uri="{FF2B5EF4-FFF2-40B4-BE49-F238E27FC236}">
                <a16:creationId xmlns:a16="http://schemas.microsoft.com/office/drawing/2014/main" id="{A63B03FF-631C-FE49-9598-948688D739E2}"/>
              </a:ext>
            </a:extLst>
          </p:cNvPr>
          <p:cNvSpPr>
            <a:spLocks noGrp="1"/>
          </p:cNvSpPr>
          <p:nvPr>
            <p:ph type="body" sz="quarter" idx="11" hasCustomPrompt="1"/>
          </p:nvPr>
        </p:nvSpPr>
        <p:spPr>
          <a:xfrm>
            <a:off x="1336675" y="519113"/>
            <a:ext cx="4608513" cy="877887"/>
          </a:xfrm>
          <a:prstGeom prst="rect">
            <a:avLst/>
          </a:prstGeom>
        </p:spPr>
        <p:txBody>
          <a:bodyPr/>
          <a:lstStyle>
            <a:lvl1pPr marL="0" indent="0">
              <a:buNone/>
              <a:defRPr sz="3800" b="1">
                <a:latin typeface="Arial" panose="020B0604020202020204" pitchFamily="34" charset="0"/>
                <a:cs typeface="Arial" panose="020B0604020202020204" pitchFamily="34" charset="0"/>
              </a:defRPr>
            </a:lvl1pPr>
            <a:lvl2pPr marL="457200" indent="0">
              <a:buNone/>
              <a:defRPr/>
            </a:lvl2pPr>
          </a:lstStyle>
          <a:p>
            <a:pPr lvl="0"/>
            <a:r>
              <a:rPr lang="en-US"/>
              <a:t>[Heading text]</a:t>
            </a:r>
          </a:p>
        </p:txBody>
      </p:sp>
    </p:spTree>
    <p:extLst>
      <p:ext uri="{BB962C8B-B14F-4D97-AF65-F5344CB8AC3E}">
        <p14:creationId xmlns:p14="http://schemas.microsoft.com/office/powerpoint/2010/main" val="7319293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517"/>
            <a:ext cx="5384800" cy="452609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517"/>
            <a:ext cx="5384800" cy="452609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lvl1pPr>
              <a:defRPr/>
            </a:lvl1pPr>
          </a:lstStyle>
          <a:p>
            <a:endParaRPr lang="en-GB"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GB"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A6B5295C-DEA3-464D-BDDB-9A69BEAB7EC0}"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2624141812"/>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Custom Layou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94C4899-4B3F-2243-8ABF-F9CCCEEB3140}"/>
              </a:ext>
            </a:extLst>
          </p:cNvPr>
          <p:cNvSpPr/>
          <p:nvPr userDrawn="1"/>
        </p:nvSpPr>
        <p:spPr>
          <a:xfrm>
            <a:off x="2" y="6129716"/>
            <a:ext cx="12191999" cy="728284"/>
          </a:xfrm>
          <a:prstGeom prst="rect">
            <a:avLst/>
          </a:prstGeom>
          <a:gradFill flip="none" rotWithShape="1">
            <a:gsLst>
              <a:gs pos="0">
                <a:srgbClr val="17336F"/>
              </a:gs>
              <a:gs pos="98000">
                <a:srgbClr val="FFFFFF"/>
              </a:gs>
              <a:gs pos="100000">
                <a:srgbClr val="FFFFF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21"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a:ea typeface="+mn-ea"/>
              <a:cs typeface="+mn-cs"/>
            </a:endParaRPr>
          </a:p>
        </p:txBody>
      </p:sp>
      <p:sp>
        <p:nvSpPr>
          <p:cNvPr id="5" name="Rectangle 4">
            <a:extLst>
              <a:ext uri="{FF2B5EF4-FFF2-40B4-BE49-F238E27FC236}">
                <a16:creationId xmlns:a16="http://schemas.microsoft.com/office/drawing/2014/main" id="{A33E05A1-7A59-024B-AAC5-64238D9F2652}"/>
              </a:ext>
            </a:extLst>
          </p:cNvPr>
          <p:cNvSpPr/>
          <p:nvPr userDrawn="1"/>
        </p:nvSpPr>
        <p:spPr>
          <a:xfrm>
            <a:off x="0" y="0"/>
            <a:ext cx="153641" cy="6860688"/>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21"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a:ea typeface="+mn-ea"/>
              <a:cs typeface="+mn-cs"/>
            </a:endParaRPr>
          </a:p>
        </p:txBody>
      </p:sp>
      <p:sp>
        <p:nvSpPr>
          <p:cNvPr id="6" name="Text Placeholder 11">
            <a:extLst>
              <a:ext uri="{FF2B5EF4-FFF2-40B4-BE49-F238E27FC236}">
                <a16:creationId xmlns:a16="http://schemas.microsoft.com/office/drawing/2014/main" id="{D3DDF1C4-7086-C54F-9C96-FB2445AC90AE}"/>
              </a:ext>
            </a:extLst>
          </p:cNvPr>
          <p:cNvSpPr>
            <a:spLocks noGrp="1"/>
          </p:cNvSpPr>
          <p:nvPr>
            <p:ph type="body" sz="quarter" idx="12" hasCustomPrompt="1"/>
          </p:nvPr>
        </p:nvSpPr>
        <p:spPr>
          <a:xfrm>
            <a:off x="1336676" y="1943101"/>
            <a:ext cx="9367838" cy="3517174"/>
          </a:xfrm>
          <a:prstGeom prst="rect">
            <a:avLst/>
          </a:prstGeom>
        </p:spPr>
        <p:txBody>
          <a:bodyPr/>
          <a:lstStyle>
            <a:lvl1pPr marL="0" indent="0">
              <a:buNone/>
              <a:defRPr>
                <a:solidFill>
                  <a:srgbClr val="000000"/>
                </a:solidFill>
                <a:latin typeface="Arial" panose="020B0604020202020204" pitchFamily="34" charset="0"/>
                <a:cs typeface="Arial" panose="020B0604020202020204" pitchFamily="34" charset="0"/>
              </a:defRPr>
            </a:lvl1pPr>
            <a:lvl2pPr marL="342870" indent="0">
              <a:buNone/>
              <a:defRPr/>
            </a:lvl2pPr>
          </a:lstStyle>
          <a:p>
            <a:pPr lvl="0"/>
            <a:r>
              <a:rPr lang="en-US"/>
              <a:t>[add body or bullet text here]</a:t>
            </a:r>
          </a:p>
        </p:txBody>
      </p:sp>
      <p:pic>
        <p:nvPicPr>
          <p:cNvPr id="8" name="Picture 7">
            <a:extLst>
              <a:ext uri="{FF2B5EF4-FFF2-40B4-BE49-F238E27FC236}">
                <a16:creationId xmlns:a16="http://schemas.microsoft.com/office/drawing/2014/main" id="{01F130C3-E9AC-274A-A9F1-C9A3B95E0B6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22618" y="6229050"/>
            <a:ext cx="1473447" cy="528216"/>
          </a:xfrm>
          <a:prstGeom prst="rect">
            <a:avLst/>
          </a:prstGeom>
        </p:spPr>
      </p:pic>
      <p:sp>
        <p:nvSpPr>
          <p:cNvPr id="7" name="Text Placeholder 6">
            <a:extLst>
              <a:ext uri="{FF2B5EF4-FFF2-40B4-BE49-F238E27FC236}">
                <a16:creationId xmlns:a16="http://schemas.microsoft.com/office/drawing/2014/main" id="{A63B03FF-631C-FE49-9598-948688D739E2}"/>
              </a:ext>
            </a:extLst>
          </p:cNvPr>
          <p:cNvSpPr>
            <a:spLocks noGrp="1"/>
          </p:cNvSpPr>
          <p:nvPr>
            <p:ph type="body" sz="quarter" idx="11" hasCustomPrompt="1"/>
          </p:nvPr>
        </p:nvSpPr>
        <p:spPr>
          <a:xfrm>
            <a:off x="1336676" y="519115"/>
            <a:ext cx="4608514" cy="877887"/>
          </a:xfrm>
          <a:prstGeom prst="rect">
            <a:avLst/>
          </a:prstGeom>
        </p:spPr>
        <p:txBody>
          <a:bodyPr/>
          <a:lstStyle>
            <a:lvl1pPr marL="0" indent="0">
              <a:buNone/>
              <a:defRPr sz="2850" b="1">
                <a:latin typeface="Arial" panose="020B0604020202020204" pitchFamily="34" charset="0"/>
                <a:cs typeface="Arial" panose="020B0604020202020204" pitchFamily="34" charset="0"/>
              </a:defRPr>
            </a:lvl1pPr>
            <a:lvl2pPr marL="342870" indent="0">
              <a:buNone/>
              <a:defRPr/>
            </a:lvl2pPr>
          </a:lstStyle>
          <a:p>
            <a:pPr lvl="0"/>
            <a:r>
              <a:rPr lang="en-US"/>
              <a:t>[Heading text]</a:t>
            </a:r>
          </a:p>
        </p:txBody>
      </p:sp>
    </p:spTree>
    <p:extLst>
      <p:ext uri="{BB962C8B-B14F-4D97-AF65-F5344CB8AC3E}">
        <p14:creationId xmlns:p14="http://schemas.microsoft.com/office/powerpoint/2010/main" val="36780593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Custom Layou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94C4899-4B3F-2243-8ABF-F9CCCEEB3140}"/>
              </a:ext>
            </a:extLst>
          </p:cNvPr>
          <p:cNvSpPr/>
          <p:nvPr userDrawn="1"/>
        </p:nvSpPr>
        <p:spPr>
          <a:xfrm>
            <a:off x="2" y="6129716"/>
            <a:ext cx="12191999" cy="728284"/>
          </a:xfrm>
          <a:prstGeom prst="rect">
            <a:avLst/>
          </a:prstGeom>
          <a:gradFill flip="none" rotWithShape="1">
            <a:gsLst>
              <a:gs pos="0">
                <a:srgbClr val="17336F"/>
              </a:gs>
              <a:gs pos="98000">
                <a:srgbClr val="FFFFFF"/>
              </a:gs>
              <a:gs pos="100000">
                <a:srgbClr val="FFFFF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21"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a:ea typeface="+mn-ea"/>
              <a:cs typeface="+mn-cs"/>
            </a:endParaRPr>
          </a:p>
        </p:txBody>
      </p:sp>
      <p:sp>
        <p:nvSpPr>
          <p:cNvPr id="5" name="Rectangle 4">
            <a:extLst>
              <a:ext uri="{FF2B5EF4-FFF2-40B4-BE49-F238E27FC236}">
                <a16:creationId xmlns:a16="http://schemas.microsoft.com/office/drawing/2014/main" id="{A33E05A1-7A59-024B-AAC5-64238D9F2652}"/>
              </a:ext>
            </a:extLst>
          </p:cNvPr>
          <p:cNvSpPr/>
          <p:nvPr userDrawn="1"/>
        </p:nvSpPr>
        <p:spPr>
          <a:xfrm>
            <a:off x="0" y="0"/>
            <a:ext cx="153641" cy="6860688"/>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21"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a:ea typeface="+mn-ea"/>
              <a:cs typeface="+mn-cs"/>
            </a:endParaRPr>
          </a:p>
        </p:txBody>
      </p:sp>
      <p:sp>
        <p:nvSpPr>
          <p:cNvPr id="6" name="Text Placeholder 11">
            <a:extLst>
              <a:ext uri="{FF2B5EF4-FFF2-40B4-BE49-F238E27FC236}">
                <a16:creationId xmlns:a16="http://schemas.microsoft.com/office/drawing/2014/main" id="{D3DDF1C4-7086-C54F-9C96-FB2445AC90AE}"/>
              </a:ext>
            </a:extLst>
          </p:cNvPr>
          <p:cNvSpPr>
            <a:spLocks noGrp="1"/>
          </p:cNvSpPr>
          <p:nvPr>
            <p:ph type="body" sz="quarter" idx="12" hasCustomPrompt="1"/>
          </p:nvPr>
        </p:nvSpPr>
        <p:spPr>
          <a:xfrm>
            <a:off x="1336676" y="1943101"/>
            <a:ext cx="9367838" cy="3517174"/>
          </a:xfrm>
          <a:prstGeom prst="rect">
            <a:avLst/>
          </a:prstGeom>
        </p:spPr>
        <p:txBody>
          <a:bodyPr/>
          <a:lstStyle>
            <a:lvl1pPr marL="0" indent="0">
              <a:buNone/>
              <a:defRPr>
                <a:solidFill>
                  <a:srgbClr val="000000"/>
                </a:solidFill>
                <a:latin typeface="Arial" panose="020B0604020202020204" pitchFamily="34" charset="0"/>
                <a:cs typeface="Arial" panose="020B0604020202020204" pitchFamily="34" charset="0"/>
              </a:defRPr>
            </a:lvl1pPr>
            <a:lvl2pPr marL="342870" indent="0">
              <a:buNone/>
              <a:defRPr/>
            </a:lvl2pPr>
          </a:lstStyle>
          <a:p>
            <a:pPr lvl="0"/>
            <a:r>
              <a:rPr lang="en-US"/>
              <a:t>[add body or bullet text here]</a:t>
            </a:r>
          </a:p>
        </p:txBody>
      </p:sp>
      <p:pic>
        <p:nvPicPr>
          <p:cNvPr id="8" name="Picture 7">
            <a:extLst>
              <a:ext uri="{FF2B5EF4-FFF2-40B4-BE49-F238E27FC236}">
                <a16:creationId xmlns:a16="http://schemas.microsoft.com/office/drawing/2014/main" id="{01F130C3-E9AC-274A-A9F1-C9A3B95E0B6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22618" y="6229050"/>
            <a:ext cx="1473447" cy="528216"/>
          </a:xfrm>
          <a:prstGeom prst="rect">
            <a:avLst/>
          </a:prstGeom>
        </p:spPr>
      </p:pic>
      <p:sp>
        <p:nvSpPr>
          <p:cNvPr id="7" name="Text Placeholder 6">
            <a:extLst>
              <a:ext uri="{FF2B5EF4-FFF2-40B4-BE49-F238E27FC236}">
                <a16:creationId xmlns:a16="http://schemas.microsoft.com/office/drawing/2014/main" id="{A63B03FF-631C-FE49-9598-948688D739E2}"/>
              </a:ext>
            </a:extLst>
          </p:cNvPr>
          <p:cNvSpPr>
            <a:spLocks noGrp="1"/>
          </p:cNvSpPr>
          <p:nvPr>
            <p:ph type="body" sz="quarter" idx="11" hasCustomPrompt="1"/>
          </p:nvPr>
        </p:nvSpPr>
        <p:spPr>
          <a:xfrm>
            <a:off x="1336676" y="519115"/>
            <a:ext cx="4608514" cy="877887"/>
          </a:xfrm>
          <a:prstGeom prst="rect">
            <a:avLst/>
          </a:prstGeom>
        </p:spPr>
        <p:txBody>
          <a:bodyPr/>
          <a:lstStyle>
            <a:lvl1pPr marL="0" indent="0">
              <a:buNone/>
              <a:defRPr sz="2850" b="1">
                <a:latin typeface="Arial" panose="020B0604020202020204" pitchFamily="34" charset="0"/>
                <a:cs typeface="Arial" panose="020B0604020202020204" pitchFamily="34" charset="0"/>
              </a:defRPr>
            </a:lvl1pPr>
            <a:lvl2pPr marL="342870" indent="0">
              <a:buNone/>
              <a:defRPr/>
            </a:lvl2pPr>
          </a:lstStyle>
          <a:p>
            <a:pPr lvl="0"/>
            <a:r>
              <a:rPr lang="en-US"/>
              <a:t>[Heading text]</a:t>
            </a:r>
          </a:p>
        </p:txBody>
      </p:sp>
    </p:spTree>
    <p:extLst>
      <p:ext uri="{BB962C8B-B14F-4D97-AF65-F5344CB8AC3E}">
        <p14:creationId xmlns:p14="http://schemas.microsoft.com/office/powerpoint/2010/main" val="18808210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3_Custom Layou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94C4899-4B3F-2243-8ABF-F9CCCEEB3140}"/>
              </a:ext>
            </a:extLst>
          </p:cNvPr>
          <p:cNvSpPr/>
          <p:nvPr userDrawn="1"/>
        </p:nvSpPr>
        <p:spPr>
          <a:xfrm>
            <a:off x="2" y="6129716"/>
            <a:ext cx="12191999" cy="728284"/>
          </a:xfrm>
          <a:prstGeom prst="rect">
            <a:avLst/>
          </a:prstGeom>
          <a:gradFill flip="none" rotWithShape="1">
            <a:gsLst>
              <a:gs pos="0">
                <a:srgbClr val="17336F"/>
              </a:gs>
              <a:gs pos="98000">
                <a:srgbClr val="FFFFFF"/>
              </a:gs>
              <a:gs pos="100000">
                <a:srgbClr val="FFFFF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21"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a:ea typeface="+mn-ea"/>
              <a:cs typeface="+mn-cs"/>
            </a:endParaRPr>
          </a:p>
        </p:txBody>
      </p:sp>
      <p:sp>
        <p:nvSpPr>
          <p:cNvPr id="5" name="Rectangle 4">
            <a:extLst>
              <a:ext uri="{FF2B5EF4-FFF2-40B4-BE49-F238E27FC236}">
                <a16:creationId xmlns:a16="http://schemas.microsoft.com/office/drawing/2014/main" id="{A33E05A1-7A59-024B-AAC5-64238D9F2652}"/>
              </a:ext>
            </a:extLst>
          </p:cNvPr>
          <p:cNvSpPr/>
          <p:nvPr userDrawn="1"/>
        </p:nvSpPr>
        <p:spPr>
          <a:xfrm>
            <a:off x="0" y="0"/>
            <a:ext cx="153641" cy="6860688"/>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21"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a:ea typeface="+mn-ea"/>
              <a:cs typeface="+mn-cs"/>
            </a:endParaRPr>
          </a:p>
        </p:txBody>
      </p:sp>
      <p:sp>
        <p:nvSpPr>
          <p:cNvPr id="6" name="Text Placeholder 11">
            <a:extLst>
              <a:ext uri="{FF2B5EF4-FFF2-40B4-BE49-F238E27FC236}">
                <a16:creationId xmlns:a16="http://schemas.microsoft.com/office/drawing/2014/main" id="{D3DDF1C4-7086-C54F-9C96-FB2445AC90AE}"/>
              </a:ext>
            </a:extLst>
          </p:cNvPr>
          <p:cNvSpPr>
            <a:spLocks noGrp="1"/>
          </p:cNvSpPr>
          <p:nvPr>
            <p:ph type="body" sz="quarter" idx="12" hasCustomPrompt="1"/>
          </p:nvPr>
        </p:nvSpPr>
        <p:spPr>
          <a:xfrm>
            <a:off x="1336676" y="1943101"/>
            <a:ext cx="9367838" cy="3517174"/>
          </a:xfrm>
          <a:prstGeom prst="rect">
            <a:avLst/>
          </a:prstGeom>
        </p:spPr>
        <p:txBody>
          <a:bodyPr/>
          <a:lstStyle>
            <a:lvl1pPr marL="0" indent="0">
              <a:buNone/>
              <a:defRPr>
                <a:solidFill>
                  <a:srgbClr val="000000"/>
                </a:solidFill>
                <a:latin typeface="Arial" panose="020B0604020202020204" pitchFamily="34" charset="0"/>
                <a:cs typeface="Arial" panose="020B0604020202020204" pitchFamily="34" charset="0"/>
              </a:defRPr>
            </a:lvl1pPr>
            <a:lvl2pPr marL="342870" indent="0">
              <a:buNone/>
              <a:defRPr/>
            </a:lvl2pPr>
          </a:lstStyle>
          <a:p>
            <a:pPr lvl="0"/>
            <a:r>
              <a:rPr lang="en-US"/>
              <a:t>[add body or bullet text here]</a:t>
            </a:r>
          </a:p>
        </p:txBody>
      </p:sp>
      <p:pic>
        <p:nvPicPr>
          <p:cNvPr id="8" name="Picture 7">
            <a:extLst>
              <a:ext uri="{FF2B5EF4-FFF2-40B4-BE49-F238E27FC236}">
                <a16:creationId xmlns:a16="http://schemas.microsoft.com/office/drawing/2014/main" id="{01F130C3-E9AC-274A-A9F1-C9A3B95E0B6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22618" y="6229050"/>
            <a:ext cx="1473447" cy="528216"/>
          </a:xfrm>
          <a:prstGeom prst="rect">
            <a:avLst/>
          </a:prstGeom>
        </p:spPr>
      </p:pic>
      <p:sp>
        <p:nvSpPr>
          <p:cNvPr id="7" name="Text Placeholder 6">
            <a:extLst>
              <a:ext uri="{FF2B5EF4-FFF2-40B4-BE49-F238E27FC236}">
                <a16:creationId xmlns:a16="http://schemas.microsoft.com/office/drawing/2014/main" id="{A63B03FF-631C-FE49-9598-948688D739E2}"/>
              </a:ext>
            </a:extLst>
          </p:cNvPr>
          <p:cNvSpPr>
            <a:spLocks noGrp="1"/>
          </p:cNvSpPr>
          <p:nvPr>
            <p:ph type="body" sz="quarter" idx="11" hasCustomPrompt="1"/>
          </p:nvPr>
        </p:nvSpPr>
        <p:spPr>
          <a:xfrm>
            <a:off x="1336676" y="519115"/>
            <a:ext cx="4608514" cy="877887"/>
          </a:xfrm>
          <a:prstGeom prst="rect">
            <a:avLst/>
          </a:prstGeom>
        </p:spPr>
        <p:txBody>
          <a:bodyPr/>
          <a:lstStyle>
            <a:lvl1pPr marL="0" indent="0">
              <a:buNone/>
              <a:defRPr sz="2850" b="1">
                <a:latin typeface="Arial" panose="020B0604020202020204" pitchFamily="34" charset="0"/>
                <a:cs typeface="Arial" panose="020B0604020202020204" pitchFamily="34" charset="0"/>
              </a:defRPr>
            </a:lvl1pPr>
            <a:lvl2pPr marL="342870" indent="0">
              <a:buNone/>
              <a:defRPr/>
            </a:lvl2pPr>
          </a:lstStyle>
          <a:p>
            <a:pPr lvl="0"/>
            <a:r>
              <a:rPr lang="en-US"/>
              <a:t>[Heading text]</a:t>
            </a:r>
          </a:p>
        </p:txBody>
      </p:sp>
    </p:spTree>
    <p:extLst>
      <p:ext uri="{BB962C8B-B14F-4D97-AF65-F5344CB8AC3E}">
        <p14:creationId xmlns:p14="http://schemas.microsoft.com/office/powerpoint/2010/main" val="35698968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1"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1" y="3886200"/>
            <a:ext cx="8534400" cy="1752600"/>
          </a:xfrm>
        </p:spPr>
        <p:txBody>
          <a:bodyPr/>
          <a:lstStyle>
            <a:lvl1pPr marL="0" indent="0" algn="ctr">
              <a:buNone/>
              <a:defRPr/>
            </a:lvl1pPr>
            <a:lvl2pPr marL="457160" indent="0" algn="ctr">
              <a:buNone/>
              <a:defRPr/>
            </a:lvl2pPr>
            <a:lvl3pPr marL="914321" indent="0" algn="ctr">
              <a:buNone/>
              <a:defRPr/>
            </a:lvl3pPr>
            <a:lvl4pPr marL="1371481" indent="0" algn="ctr">
              <a:buNone/>
              <a:defRPr/>
            </a:lvl4pPr>
            <a:lvl5pPr marL="1828641" indent="0" algn="ctr">
              <a:buNone/>
              <a:defRPr/>
            </a:lvl5pPr>
            <a:lvl6pPr marL="2285802" indent="0" algn="ctr">
              <a:buNone/>
              <a:defRPr/>
            </a:lvl6pPr>
            <a:lvl7pPr marL="2742962" indent="0" algn="ctr">
              <a:buNone/>
              <a:defRPr/>
            </a:lvl7pPr>
            <a:lvl8pPr marL="3200122" indent="0" algn="ctr">
              <a:buNone/>
              <a:defRPr/>
            </a:lvl8pPr>
            <a:lvl9pPr marL="3657282"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12732243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771960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6647591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1105" b="0" i="0">
                <a:solidFill>
                  <a:srgbClr val="212168"/>
                </a:solidFill>
                <a:latin typeface="Arial"/>
                <a:cs typeface="Arial"/>
              </a:defRPr>
            </a:lvl1pPr>
          </a:lstStyle>
          <a:p>
            <a:pPr marL="8769">
              <a:lnSpc>
                <a:spcPts val="1308"/>
              </a:lnSpc>
            </a:pPr>
            <a:r>
              <a:rPr lang="en-GB" spc="-17"/>
              <a:t>© </a:t>
            </a:r>
            <a:r>
              <a:rPr lang="en-GB" spc="69"/>
              <a:t>Atholl</a:t>
            </a:r>
            <a:r>
              <a:rPr lang="en-GB" spc="-228"/>
              <a:t> </a:t>
            </a:r>
            <a:r>
              <a:rPr lang="en-GB" spc="7"/>
              <a:t>Johnston</a:t>
            </a:r>
            <a:endParaRPr lang="en-GB" spc="7"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7/11/23</a:t>
            </a:fld>
            <a:endParaRPr lang="en-US"/>
          </a:p>
        </p:txBody>
      </p:sp>
      <p:sp>
        <p:nvSpPr>
          <p:cNvPr id="4" name="Holder 4"/>
          <p:cNvSpPr>
            <a:spLocks noGrp="1"/>
          </p:cNvSpPr>
          <p:nvPr>
            <p:ph type="sldNum" sz="quarter" idx="7"/>
          </p:nvPr>
        </p:nvSpPr>
        <p:spPr/>
        <p:txBody>
          <a:bodyPr lIns="0" tIns="0" rIns="0" bIns="0"/>
          <a:lstStyle>
            <a:lvl1pPr>
              <a:defRPr sz="829" b="0" i="0">
                <a:solidFill>
                  <a:schemeClr val="tx1"/>
                </a:solidFill>
                <a:latin typeface="Arial"/>
                <a:cs typeface="Arial"/>
              </a:defRPr>
            </a:lvl1pPr>
          </a:lstStyle>
          <a:p>
            <a:pPr marL="17539">
              <a:lnSpc>
                <a:spcPts val="984"/>
              </a:lnSpc>
            </a:pPr>
            <a:fld id="{81D60167-4931-47E6-BA6A-407CBD079E47}" type="slidenum">
              <a:rPr lang="en-GB" spc="-3" smtClean="0"/>
              <a:pPr marL="17539">
                <a:lnSpc>
                  <a:spcPts val="984"/>
                </a:lnSpc>
              </a:pPr>
              <a:t>‹#›</a:t>
            </a:fld>
            <a:endParaRPr lang="en-GB" spc="-3" dirty="0"/>
          </a:p>
        </p:txBody>
      </p:sp>
    </p:spTree>
    <p:extLst>
      <p:ext uri="{BB962C8B-B14F-4D97-AF65-F5344CB8AC3E}">
        <p14:creationId xmlns:p14="http://schemas.microsoft.com/office/powerpoint/2010/main" val="41355094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bg1"/>
        </a:solidFill>
        <a:effectLst/>
      </p:bgPr>
    </p:bg>
    <p:spTree>
      <p:nvGrpSpPr>
        <p:cNvPr id="1" name=""/>
        <p:cNvGrpSpPr/>
        <p:nvPr/>
      </p:nvGrpSpPr>
      <p:grpSpPr>
        <a:xfrm>
          <a:off x="0" y="0"/>
          <a:ext cx="0" cy="0"/>
          <a:chOff x="0" y="0"/>
          <a:chExt cx="0" cy="0"/>
        </a:xfrm>
      </p:grpSpPr>
      <p:sp>
        <p:nvSpPr>
          <p:cNvPr id="3" name="Holder 3"/>
          <p:cNvSpPr>
            <a:spLocks noGrp="1"/>
          </p:cNvSpPr>
          <p:nvPr>
            <p:ph type="body" idx="1"/>
          </p:nvPr>
        </p:nvSpPr>
        <p:spPr>
          <a:xfrm>
            <a:off x="679690" y="1577340"/>
            <a:ext cx="10983055" cy="4800600"/>
          </a:xfrm>
        </p:spPr>
        <p:txBody>
          <a:bodyPr lIns="0" tIns="0" rIns="0" bIns="0"/>
          <a:lstStyle>
            <a:lvl1pPr>
              <a:defRPr/>
            </a:lvl1pPr>
          </a:lstStyle>
          <a:p>
            <a:endParaRPr dirty="0"/>
          </a:p>
        </p:txBody>
      </p:sp>
      <p:sp>
        <p:nvSpPr>
          <p:cNvPr id="4" name="Holder 4"/>
          <p:cNvSpPr>
            <a:spLocks noGrp="1"/>
          </p:cNvSpPr>
          <p:nvPr>
            <p:ph type="ftr" sz="quarter" idx="5"/>
          </p:nvPr>
        </p:nvSpPr>
        <p:spPr/>
        <p:txBody>
          <a:bodyPr lIns="0" tIns="0" rIns="0" bIns="0"/>
          <a:lstStyle>
            <a:lvl1pPr>
              <a:defRPr sz="1105" b="0" i="0">
                <a:solidFill>
                  <a:srgbClr val="212168"/>
                </a:solidFill>
                <a:latin typeface="Arial"/>
                <a:cs typeface="Arial"/>
              </a:defRPr>
            </a:lvl1pPr>
          </a:lstStyle>
          <a:p>
            <a:pPr marL="8769">
              <a:lnSpc>
                <a:spcPts val="1308"/>
              </a:lnSpc>
            </a:pPr>
            <a:r>
              <a:rPr lang="en-GB" spc="-17"/>
              <a:t>Livia Carvalho</a:t>
            </a:r>
            <a:endParaRPr lang="en-GB" spc="7"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7/11/23</a:t>
            </a:fld>
            <a:endParaRPr lang="en-US"/>
          </a:p>
        </p:txBody>
      </p:sp>
      <p:sp>
        <p:nvSpPr>
          <p:cNvPr id="8" name="Picture Placeholder 7">
            <a:extLst>
              <a:ext uri="{FF2B5EF4-FFF2-40B4-BE49-F238E27FC236}">
                <a16:creationId xmlns:a16="http://schemas.microsoft.com/office/drawing/2014/main" id="{B6E6455B-3338-48C6-AA91-12243A62B4EF}"/>
              </a:ext>
            </a:extLst>
          </p:cNvPr>
          <p:cNvSpPr>
            <a:spLocks noGrp="1"/>
          </p:cNvSpPr>
          <p:nvPr>
            <p:ph type="pic" sz="quarter" idx="10"/>
          </p:nvPr>
        </p:nvSpPr>
        <p:spPr>
          <a:xfrm>
            <a:off x="679690" y="496916"/>
            <a:ext cx="10983178" cy="1052379"/>
          </a:xfrm>
          <a:solidFill>
            <a:schemeClr val="accent2">
              <a:lumMod val="40000"/>
              <a:lumOff val="60000"/>
              <a:alpha val="71000"/>
            </a:schemeClr>
          </a:solidFill>
        </p:spPr>
        <p:txBody>
          <a:bodyPr/>
          <a:lstStyle/>
          <a:p>
            <a:endParaRPr lang="en-GB" dirty="0"/>
          </a:p>
        </p:txBody>
      </p:sp>
      <p:sp>
        <p:nvSpPr>
          <p:cNvPr id="2" name="Holder 2"/>
          <p:cNvSpPr>
            <a:spLocks noGrp="1"/>
          </p:cNvSpPr>
          <p:nvPr>
            <p:ph type="title"/>
          </p:nvPr>
        </p:nvSpPr>
        <p:spPr>
          <a:xfrm>
            <a:off x="679690" y="496916"/>
            <a:ext cx="10983055" cy="1052379"/>
          </a:xfrm>
        </p:spPr>
        <p:txBody>
          <a:bodyPr lIns="0" tIns="0" rIns="0" bIns="0"/>
          <a:lstStyle>
            <a:lvl1pPr>
              <a:defRPr/>
            </a:lvl1pPr>
          </a:lstStyle>
          <a:p>
            <a:endParaRPr dirty="0"/>
          </a:p>
        </p:txBody>
      </p:sp>
    </p:spTree>
    <p:extLst>
      <p:ext uri="{BB962C8B-B14F-4D97-AF65-F5344CB8AC3E}">
        <p14:creationId xmlns:p14="http://schemas.microsoft.com/office/powerpoint/2010/main" val="81941466"/>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115888"/>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a:t>Click to edit Master title style</a:t>
            </a:r>
            <a:endParaRPr lang="en-GB" dirty="0"/>
          </a:p>
        </p:txBody>
      </p:sp>
      <p:sp>
        <p:nvSpPr>
          <p:cNvPr id="1027" name="Rectangle 3"/>
          <p:cNvSpPr>
            <a:spLocks noGrp="1" noChangeArrowheads="1"/>
          </p:cNvSpPr>
          <p:nvPr>
            <p:ph type="body" idx="1"/>
          </p:nvPr>
        </p:nvSpPr>
        <p:spPr bwMode="auto">
          <a:xfrm>
            <a:off x="609600" y="1546693"/>
            <a:ext cx="109728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33" name="Text Box 9"/>
          <p:cNvSpPr txBox="1">
            <a:spLocks noChangeArrowheads="1"/>
          </p:cNvSpPr>
          <p:nvPr/>
        </p:nvSpPr>
        <p:spPr bwMode="auto">
          <a:xfrm>
            <a:off x="10532542" y="5864252"/>
            <a:ext cx="777777" cy="184666"/>
          </a:xfrm>
          <a:prstGeom prst="rect">
            <a:avLst/>
          </a:prstGeom>
          <a:noFill/>
          <a:ln w="9525">
            <a:noFill/>
            <a:miter lim="800000"/>
            <a:headEnd/>
            <a:tailEnd/>
          </a:ln>
          <a:effectLst/>
        </p:spPr>
        <p:txBody>
          <a:bodyPr wrap="none">
            <a:spAutoFit/>
          </a:bodyPr>
          <a:lstStyle/>
          <a:p>
            <a:pPr marL="0" marR="0" lvl="0" indent="0" algn="l" defTabSz="914321" rtl="0" eaLnBrk="1" fontAlgn="base" latinLnBrk="0" hangingPunct="1">
              <a:lnSpc>
                <a:spcPct val="100000"/>
              </a:lnSpc>
              <a:spcBef>
                <a:spcPct val="0"/>
              </a:spcBef>
              <a:spcAft>
                <a:spcPct val="0"/>
              </a:spcAft>
              <a:buClrTx/>
              <a:buSzTx/>
              <a:buFontTx/>
              <a:buNone/>
              <a:tabLst/>
              <a:defRPr/>
            </a:pPr>
            <a:r>
              <a:rPr kumimoji="0" lang="en-US" sz="600" b="1" i="0" u="none" strike="noStrike" kern="1200" cap="none" spc="0" normalizeH="0" baseline="0" noProof="0" dirty="0">
                <a:ln>
                  <a:noFill/>
                </a:ln>
                <a:solidFill>
                  <a:srgbClr val="000066"/>
                </a:solidFill>
                <a:effectLst/>
                <a:uLnTx/>
                <a:uFillTx/>
                <a:latin typeface="JohnstonITCW01-Medium" panose="020B0604040204020404" pitchFamily="34" charset="0"/>
                <a:ea typeface="+mn-ea"/>
                <a:cs typeface="Arial" pitchFamily="34" charset="0"/>
              </a:rPr>
              <a:t>© Livia A Carvalho</a:t>
            </a:r>
          </a:p>
        </p:txBody>
      </p:sp>
      <p:sp>
        <p:nvSpPr>
          <p:cNvPr id="6" name="Rectangle 5">
            <a:extLst>
              <a:ext uri="{FF2B5EF4-FFF2-40B4-BE49-F238E27FC236}">
                <a16:creationId xmlns:a16="http://schemas.microsoft.com/office/drawing/2014/main" id="{62D16C98-723D-4BA5-8DBB-448CAE6D5A3D}"/>
              </a:ext>
            </a:extLst>
          </p:cNvPr>
          <p:cNvSpPr/>
          <p:nvPr userDrawn="1"/>
        </p:nvSpPr>
        <p:spPr>
          <a:xfrm>
            <a:off x="2" y="6129716"/>
            <a:ext cx="12191999" cy="728284"/>
          </a:xfrm>
          <a:prstGeom prst="rect">
            <a:avLst/>
          </a:prstGeom>
          <a:gradFill flip="none" rotWithShape="1">
            <a:gsLst>
              <a:gs pos="0">
                <a:srgbClr val="17336F"/>
              </a:gs>
              <a:gs pos="98000">
                <a:srgbClr val="FFFFFF"/>
              </a:gs>
              <a:gs pos="100000">
                <a:srgbClr val="FFFFF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21"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a:ea typeface="+mn-ea"/>
              <a:cs typeface="+mn-cs"/>
            </a:endParaRPr>
          </a:p>
        </p:txBody>
      </p:sp>
      <p:sp>
        <p:nvSpPr>
          <p:cNvPr id="7" name="Rectangle 6">
            <a:extLst>
              <a:ext uri="{FF2B5EF4-FFF2-40B4-BE49-F238E27FC236}">
                <a16:creationId xmlns:a16="http://schemas.microsoft.com/office/drawing/2014/main" id="{06F68E40-2BB9-4B6D-8D8C-35FEB1FB6248}"/>
              </a:ext>
            </a:extLst>
          </p:cNvPr>
          <p:cNvSpPr/>
          <p:nvPr userDrawn="1"/>
        </p:nvSpPr>
        <p:spPr>
          <a:xfrm>
            <a:off x="0" y="0"/>
            <a:ext cx="153641" cy="6860688"/>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21"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a:ea typeface="+mn-ea"/>
              <a:cs typeface="+mn-cs"/>
            </a:endParaRPr>
          </a:p>
        </p:txBody>
      </p:sp>
      <p:pic>
        <p:nvPicPr>
          <p:cNvPr id="8" name="Picture 7">
            <a:extLst>
              <a:ext uri="{FF2B5EF4-FFF2-40B4-BE49-F238E27FC236}">
                <a16:creationId xmlns:a16="http://schemas.microsoft.com/office/drawing/2014/main" id="{434B8EB0-CA09-4413-8C42-CE45F765D37E}"/>
              </a:ext>
            </a:extLst>
          </p:cNvPr>
          <p:cNvPicPr>
            <a:picLocks noChangeAspect="1"/>
          </p:cNvPicPr>
          <p:nvPr userDrawn="1"/>
        </p:nvPicPr>
        <p:blipFill>
          <a:blip r:embed="rId14" cstate="print">
            <a:extLst>
              <a:ext uri="{28A0092B-C50C-407E-A947-70E740481C1C}">
                <a14:useLocalDpi xmlns:a14="http://schemas.microsoft.com/office/drawing/2010/main"/>
              </a:ext>
            </a:extLst>
          </a:blip>
          <a:stretch>
            <a:fillRect/>
          </a:stretch>
        </p:blipFill>
        <p:spPr>
          <a:xfrm>
            <a:off x="1022618" y="6229050"/>
            <a:ext cx="1473447" cy="528216"/>
          </a:xfrm>
          <a:prstGeom prst="rect">
            <a:avLst/>
          </a:prstGeom>
        </p:spPr>
      </p:pic>
    </p:spTree>
    <p:extLst>
      <p:ext uri="{BB962C8B-B14F-4D97-AF65-F5344CB8AC3E}">
        <p14:creationId xmlns:p14="http://schemas.microsoft.com/office/powerpoint/2010/main" val="16424034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eaLnBrk="1" fontAlgn="base" hangingPunct="1">
        <a:spcBef>
          <a:spcPct val="0"/>
        </a:spcBef>
        <a:spcAft>
          <a:spcPct val="0"/>
        </a:spcAft>
        <a:defRPr sz="4400" baseline="0">
          <a:solidFill>
            <a:schemeClr val="accent6"/>
          </a:solidFill>
          <a:latin typeface="JohnstonITCW01-Medium" panose="020B0604040204020404" pitchFamily="34" charset="0"/>
          <a:ea typeface="+mj-ea"/>
          <a:cs typeface="+mj-cs"/>
        </a:defRPr>
      </a:lvl1pPr>
      <a:lvl2pPr algn="ctr" rtl="0" eaLnBrk="1" fontAlgn="base" hangingPunct="1">
        <a:spcBef>
          <a:spcPct val="0"/>
        </a:spcBef>
        <a:spcAft>
          <a:spcPct val="0"/>
        </a:spcAft>
        <a:defRPr sz="4400">
          <a:solidFill>
            <a:schemeClr val="tx2"/>
          </a:solidFill>
          <a:latin typeface="Comic Sans MS" pitchFamily="66" charset="0"/>
        </a:defRPr>
      </a:lvl2pPr>
      <a:lvl3pPr algn="ctr" rtl="0" eaLnBrk="1" fontAlgn="base" hangingPunct="1">
        <a:spcBef>
          <a:spcPct val="0"/>
        </a:spcBef>
        <a:spcAft>
          <a:spcPct val="0"/>
        </a:spcAft>
        <a:defRPr sz="4400">
          <a:solidFill>
            <a:schemeClr val="tx2"/>
          </a:solidFill>
          <a:latin typeface="Comic Sans MS" pitchFamily="66" charset="0"/>
        </a:defRPr>
      </a:lvl3pPr>
      <a:lvl4pPr algn="ctr" rtl="0" eaLnBrk="1" fontAlgn="base" hangingPunct="1">
        <a:spcBef>
          <a:spcPct val="0"/>
        </a:spcBef>
        <a:spcAft>
          <a:spcPct val="0"/>
        </a:spcAft>
        <a:defRPr sz="4400">
          <a:solidFill>
            <a:schemeClr val="tx2"/>
          </a:solidFill>
          <a:latin typeface="Comic Sans MS" pitchFamily="66" charset="0"/>
        </a:defRPr>
      </a:lvl4pPr>
      <a:lvl5pPr algn="ctr" rtl="0" eaLnBrk="1" fontAlgn="base" hangingPunct="1">
        <a:spcBef>
          <a:spcPct val="0"/>
        </a:spcBef>
        <a:spcAft>
          <a:spcPct val="0"/>
        </a:spcAft>
        <a:defRPr sz="4400">
          <a:solidFill>
            <a:schemeClr val="tx2"/>
          </a:solidFill>
          <a:latin typeface="Comic Sans MS" pitchFamily="66" charset="0"/>
        </a:defRPr>
      </a:lvl5pPr>
      <a:lvl6pPr marL="457160" algn="ctr" rtl="0" eaLnBrk="1" fontAlgn="base" hangingPunct="1">
        <a:spcBef>
          <a:spcPct val="0"/>
        </a:spcBef>
        <a:spcAft>
          <a:spcPct val="0"/>
        </a:spcAft>
        <a:defRPr sz="4400">
          <a:solidFill>
            <a:schemeClr val="tx2"/>
          </a:solidFill>
          <a:latin typeface="Comic Sans MS" pitchFamily="66" charset="0"/>
        </a:defRPr>
      </a:lvl6pPr>
      <a:lvl7pPr marL="914321" algn="ctr" rtl="0" eaLnBrk="1" fontAlgn="base" hangingPunct="1">
        <a:spcBef>
          <a:spcPct val="0"/>
        </a:spcBef>
        <a:spcAft>
          <a:spcPct val="0"/>
        </a:spcAft>
        <a:defRPr sz="4400">
          <a:solidFill>
            <a:schemeClr val="tx2"/>
          </a:solidFill>
          <a:latin typeface="Comic Sans MS" pitchFamily="66" charset="0"/>
        </a:defRPr>
      </a:lvl7pPr>
      <a:lvl8pPr marL="1371481" algn="ctr" rtl="0" eaLnBrk="1" fontAlgn="base" hangingPunct="1">
        <a:spcBef>
          <a:spcPct val="0"/>
        </a:spcBef>
        <a:spcAft>
          <a:spcPct val="0"/>
        </a:spcAft>
        <a:defRPr sz="4400">
          <a:solidFill>
            <a:schemeClr val="tx2"/>
          </a:solidFill>
          <a:latin typeface="Comic Sans MS" pitchFamily="66" charset="0"/>
        </a:defRPr>
      </a:lvl8pPr>
      <a:lvl9pPr marL="1828641" algn="ctr" rtl="0" eaLnBrk="1" fontAlgn="base" hangingPunct="1">
        <a:spcBef>
          <a:spcPct val="0"/>
        </a:spcBef>
        <a:spcAft>
          <a:spcPct val="0"/>
        </a:spcAft>
        <a:defRPr sz="4400">
          <a:solidFill>
            <a:schemeClr val="tx2"/>
          </a:solidFill>
          <a:latin typeface="Comic Sans MS" pitchFamily="66" charset="0"/>
        </a:defRPr>
      </a:lvl9pPr>
    </p:titleStyle>
    <p:bodyStyle>
      <a:lvl1pPr marL="342870" indent="-342870" algn="l" rtl="0" eaLnBrk="1" fontAlgn="base" hangingPunct="1">
        <a:spcBef>
          <a:spcPct val="20000"/>
        </a:spcBef>
        <a:spcAft>
          <a:spcPct val="0"/>
        </a:spcAft>
        <a:buChar char="•"/>
        <a:defRPr sz="3200">
          <a:solidFill>
            <a:srgbClr val="000066"/>
          </a:solidFill>
          <a:latin typeface="JohnstonITCW01-Medium" panose="020B0604040204020404" pitchFamily="34" charset="0"/>
          <a:ea typeface="+mn-ea"/>
          <a:cs typeface="+mn-cs"/>
        </a:defRPr>
      </a:lvl1pPr>
      <a:lvl2pPr marL="742885" indent="-285725" algn="l" rtl="0" eaLnBrk="1" fontAlgn="base" hangingPunct="1">
        <a:spcBef>
          <a:spcPct val="20000"/>
        </a:spcBef>
        <a:spcAft>
          <a:spcPct val="0"/>
        </a:spcAft>
        <a:buChar char="–"/>
        <a:defRPr sz="2800">
          <a:solidFill>
            <a:srgbClr val="000066"/>
          </a:solidFill>
          <a:latin typeface="JohnstonITCW01-Medium" panose="020B0604040204020404" pitchFamily="34" charset="0"/>
        </a:defRPr>
      </a:lvl2pPr>
      <a:lvl3pPr marL="1142900" indent="-228580" algn="l" rtl="0" eaLnBrk="1" fontAlgn="base" hangingPunct="1">
        <a:spcBef>
          <a:spcPct val="20000"/>
        </a:spcBef>
        <a:spcAft>
          <a:spcPct val="0"/>
        </a:spcAft>
        <a:buChar char="•"/>
        <a:defRPr sz="2399">
          <a:solidFill>
            <a:srgbClr val="000066"/>
          </a:solidFill>
          <a:latin typeface="JohnstonITCW01-Medium" panose="020B0604040204020404" pitchFamily="34" charset="0"/>
        </a:defRPr>
      </a:lvl3pPr>
      <a:lvl4pPr marL="1600061" indent="-228580" algn="l" rtl="0" eaLnBrk="1" fontAlgn="base" hangingPunct="1">
        <a:spcBef>
          <a:spcPct val="20000"/>
        </a:spcBef>
        <a:spcAft>
          <a:spcPct val="0"/>
        </a:spcAft>
        <a:buChar char="–"/>
        <a:defRPr sz="2000">
          <a:solidFill>
            <a:srgbClr val="000066"/>
          </a:solidFill>
          <a:latin typeface="JohnstonITCW01-Medium" panose="020B0604040204020404" pitchFamily="34" charset="0"/>
        </a:defRPr>
      </a:lvl4pPr>
      <a:lvl5pPr marL="2057221" indent="-228580" algn="l" rtl="0" eaLnBrk="1" fontAlgn="base" hangingPunct="1">
        <a:spcBef>
          <a:spcPct val="20000"/>
        </a:spcBef>
        <a:spcAft>
          <a:spcPct val="0"/>
        </a:spcAft>
        <a:buChar char="»"/>
        <a:defRPr sz="2000">
          <a:solidFill>
            <a:srgbClr val="000066"/>
          </a:solidFill>
          <a:latin typeface="JohnstonITCW01-Medium" panose="020B0604040204020404" pitchFamily="34" charset="0"/>
        </a:defRPr>
      </a:lvl5pPr>
      <a:lvl6pPr marL="2514381" indent="-228580" algn="l" rtl="0" eaLnBrk="1" fontAlgn="base" hangingPunct="1">
        <a:spcBef>
          <a:spcPct val="20000"/>
        </a:spcBef>
        <a:spcAft>
          <a:spcPct val="0"/>
        </a:spcAft>
        <a:buChar char="»"/>
        <a:defRPr sz="2000">
          <a:solidFill>
            <a:srgbClr val="000066"/>
          </a:solidFill>
          <a:latin typeface="+mn-lt"/>
        </a:defRPr>
      </a:lvl6pPr>
      <a:lvl7pPr marL="2971542" indent="-228580" algn="l" rtl="0" eaLnBrk="1" fontAlgn="base" hangingPunct="1">
        <a:spcBef>
          <a:spcPct val="20000"/>
        </a:spcBef>
        <a:spcAft>
          <a:spcPct val="0"/>
        </a:spcAft>
        <a:buChar char="»"/>
        <a:defRPr sz="2000">
          <a:solidFill>
            <a:srgbClr val="000066"/>
          </a:solidFill>
          <a:latin typeface="+mn-lt"/>
        </a:defRPr>
      </a:lvl7pPr>
      <a:lvl8pPr marL="3428702" indent="-228580" algn="l" rtl="0" eaLnBrk="1" fontAlgn="base" hangingPunct="1">
        <a:spcBef>
          <a:spcPct val="20000"/>
        </a:spcBef>
        <a:spcAft>
          <a:spcPct val="0"/>
        </a:spcAft>
        <a:buChar char="»"/>
        <a:defRPr sz="2000">
          <a:solidFill>
            <a:srgbClr val="000066"/>
          </a:solidFill>
          <a:latin typeface="+mn-lt"/>
        </a:defRPr>
      </a:lvl8pPr>
      <a:lvl9pPr marL="3885862" indent="-228580" algn="l" rtl="0" eaLnBrk="1" fontAlgn="base" hangingPunct="1">
        <a:spcBef>
          <a:spcPct val="20000"/>
        </a:spcBef>
        <a:spcAft>
          <a:spcPct val="0"/>
        </a:spcAft>
        <a:buChar char="»"/>
        <a:defRPr sz="2000">
          <a:solidFill>
            <a:srgbClr val="000066"/>
          </a:solidFill>
          <a:latin typeface="+mn-lt"/>
        </a:defRPr>
      </a:lvl9pPr>
    </p:bodyStyle>
    <p:otherStyle>
      <a:defPPr>
        <a:defRPr lang="en-US"/>
      </a:defPPr>
      <a:lvl1pPr marL="0" algn="l" defTabSz="914321" rtl="0" eaLnBrk="1" latinLnBrk="0" hangingPunct="1">
        <a:defRPr sz="1800" kern="1200">
          <a:solidFill>
            <a:schemeClr val="tx1"/>
          </a:solidFill>
          <a:latin typeface="+mn-lt"/>
          <a:ea typeface="+mn-ea"/>
          <a:cs typeface="+mn-cs"/>
        </a:defRPr>
      </a:lvl1pPr>
      <a:lvl2pPr marL="457160" algn="l" defTabSz="914321" rtl="0" eaLnBrk="1" latinLnBrk="0" hangingPunct="1">
        <a:defRPr sz="1800" kern="1200">
          <a:solidFill>
            <a:schemeClr val="tx1"/>
          </a:solidFill>
          <a:latin typeface="+mn-lt"/>
          <a:ea typeface="+mn-ea"/>
          <a:cs typeface="+mn-cs"/>
        </a:defRPr>
      </a:lvl2pPr>
      <a:lvl3pPr marL="914321" algn="l" defTabSz="914321" rtl="0" eaLnBrk="1" latinLnBrk="0" hangingPunct="1">
        <a:defRPr sz="1800" kern="1200">
          <a:solidFill>
            <a:schemeClr val="tx1"/>
          </a:solidFill>
          <a:latin typeface="+mn-lt"/>
          <a:ea typeface="+mn-ea"/>
          <a:cs typeface="+mn-cs"/>
        </a:defRPr>
      </a:lvl3pPr>
      <a:lvl4pPr marL="1371481" algn="l" defTabSz="914321" rtl="0" eaLnBrk="1" latinLnBrk="0" hangingPunct="1">
        <a:defRPr sz="1800" kern="1200">
          <a:solidFill>
            <a:schemeClr val="tx1"/>
          </a:solidFill>
          <a:latin typeface="+mn-lt"/>
          <a:ea typeface="+mn-ea"/>
          <a:cs typeface="+mn-cs"/>
        </a:defRPr>
      </a:lvl4pPr>
      <a:lvl5pPr marL="1828641" algn="l" defTabSz="914321" rtl="0" eaLnBrk="1" latinLnBrk="0" hangingPunct="1">
        <a:defRPr sz="1800" kern="1200">
          <a:solidFill>
            <a:schemeClr val="tx1"/>
          </a:solidFill>
          <a:latin typeface="+mn-lt"/>
          <a:ea typeface="+mn-ea"/>
          <a:cs typeface="+mn-cs"/>
        </a:defRPr>
      </a:lvl5pPr>
      <a:lvl6pPr marL="2285802" algn="l" defTabSz="914321" rtl="0" eaLnBrk="1" latinLnBrk="0" hangingPunct="1">
        <a:defRPr sz="1800" kern="1200">
          <a:solidFill>
            <a:schemeClr val="tx1"/>
          </a:solidFill>
          <a:latin typeface="+mn-lt"/>
          <a:ea typeface="+mn-ea"/>
          <a:cs typeface="+mn-cs"/>
        </a:defRPr>
      </a:lvl6pPr>
      <a:lvl7pPr marL="2742962" algn="l" defTabSz="914321" rtl="0" eaLnBrk="1" latinLnBrk="0" hangingPunct="1">
        <a:defRPr sz="1800" kern="1200">
          <a:solidFill>
            <a:schemeClr val="tx1"/>
          </a:solidFill>
          <a:latin typeface="+mn-lt"/>
          <a:ea typeface="+mn-ea"/>
          <a:cs typeface="+mn-cs"/>
        </a:defRPr>
      </a:lvl7pPr>
      <a:lvl8pPr marL="3200122" algn="l" defTabSz="914321" rtl="0" eaLnBrk="1" latinLnBrk="0" hangingPunct="1">
        <a:defRPr sz="1800" kern="1200">
          <a:solidFill>
            <a:schemeClr val="tx1"/>
          </a:solidFill>
          <a:latin typeface="+mn-lt"/>
          <a:ea typeface="+mn-ea"/>
          <a:cs typeface="+mn-cs"/>
        </a:defRPr>
      </a:lvl8pPr>
      <a:lvl9pPr marL="3657282" algn="l" defTabSz="91432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openxmlformats.org/officeDocument/2006/relationships/image" Target="../media/image16.jpe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oleObject" Target="../embeddings/oleObject1.bin"/><Relationship Id="rId7" Type="http://schemas.openxmlformats.org/officeDocument/2006/relationships/diagramQuickStyle" Target="../diagrams/quickStyle2.xml"/><Relationship Id="rId2" Type="http://schemas.openxmlformats.org/officeDocument/2006/relationships/notesSlide" Target="../notesSlides/notesSlide22.xml"/><Relationship Id="rId1" Type="http://schemas.openxmlformats.org/officeDocument/2006/relationships/slideLayout" Target="../slideLayouts/slideLayout8.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18.wmf"/><Relationship Id="rId9" Type="http://schemas.microsoft.com/office/2007/relationships/diagramDrawing" Target="../diagrams/drawing2.xml"/></Relationships>
</file>

<file path=ppt/slides/_rels/slide4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8.xml"/><Relationship Id="rId1" Type="http://schemas.openxmlformats.org/officeDocument/2006/relationships/tags" Target="../tags/tag1.xml"/><Relationship Id="rId4" Type="http://schemas.openxmlformats.org/officeDocument/2006/relationships/image" Target="../media/image22.png"/></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25.xml"/><Relationship Id="rId1" Type="http://schemas.openxmlformats.org/officeDocument/2006/relationships/slideLayout" Target="../slideLayouts/slideLayout8.xml"/><Relationship Id="rId6" Type="http://schemas.openxmlformats.org/officeDocument/2006/relationships/image" Target="../media/image24.emf"/><Relationship Id="rId5" Type="http://schemas.openxmlformats.org/officeDocument/2006/relationships/oleObject" Target="../embeddings/oleObject3.bin"/><Relationship Id="rId4" Type="http://schemas.openxmlformats.org/officeDocument/2006/relationships/image" Target="../media/image23.emf"/></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emf"/><Relationship Id="rId1" Type="http://schemas.openxmlformats.org/officeDocument/2006/relationships/slideLayout" Target="../slideLayouts/slideLayout8.xml"/><Relationship Id="rId6" Type="http://schemas.openxmlformats.org/officeDocument/2006/relationships/image" Target="../media/image31.emf"/><Relationship Id="rId5" Type="http://schemas.openxmlformats.org/officeDocument/2006/relationships/image" Target="../media/image30.emf"/><Relationship Id="rId4" Type="http://schemas.openxmlformats.org/officeDocument/2006/relationships/image" Target="../media/image29.emf"/></Relationships>
</file>

<file path=ppt/slides/_rels/slide53.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oleObject" Target="../embeddings/oleObject4.bin"/><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oleObject" Target="../embeddings/oleObject5.bin"/><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34.emf"/></Relationships>
</file>

<file path=ppt/slides/_rels/slide5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3" Type="http://schemas.openxmlformats.org/officeDocument/2006/relationships/hyperlink" Target="https://www.psychiatrictimes.com/view/inflammation-and-treatment-resistance-major-depression-perfect-storm" TargetMode="External"/><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The impact of psychosocial effects on health</a:t>
            </a:r>
          </a:p>
        </p:txBody>
      </p:sp>
      <p:sp>
        <p:nvSpPr>
          <p:cNvPr id="3" name="Subtitle 2"/>
          <p:cNvSpPr>
            <a:spLocks noGrp="1"/>
          </p:cNvSpPr>
          <p:nvPr>
            <p:ph type="subTitle" idx="1"/>
          </p:nvPr>
        </p:nvSpPr>
        <p:spPr>
          <a:xfrm>
            <a:off x="2017815" y="3600451"/>
            <a:ext cx="8156369" cy="2063080"/>
          </a:xfrm>
        </p:spPr>
        <p:txBody>
          <a:bodyPr>
            <a:normAutofit fontScale="92500" lnSpcReduction="10000"/>
          </a:bodyPr>
          <a:lstStyle/>
          <a:p>
            <a:endParaRPr lang="en-GB" dirty="0">
              <a:solidFill>
                <a:schemeClr val="tx1"/>
              </a:solidFill>
            </a:endParaRPr>
          </a:p>
          <a:p>
            <a:r>
              <a:rPr lang="en-GB" b="0" i="0" u="none" strike="noStrike" dirty="0">
                <a:solidFill>
                  <a:srgbClr val="000000"/>
                </a:solidFill>
                <a:effectLst/>
                <a:latin typeface="Calibri" panose="020F0502020204030204" pitchFamily="34" charset="0"/>
              </a:rPr>
              <a:t>FMD MTD Environment &amp; Health Summer School</a:t>
            </a:r>
          </a:p>
          <a:p>
            <a:r>
              <a:rPr lang="en-GB" dirty="0">
                <a:solidFill>
                  <a:schemeClr val="tx1"/>
                </a:solidFill>
              </a:rPr>
              <a:t>Dr Livia Carvalho</a:t>
            </a:r>
          </a:p>
          <a:p>
            <a:r>
              <a:rPr lang="en-GB" dirty="0" err="1">
                <a:solidFill>
                  <a:schemeClr val="tx1"/>
                </a:solidFill>
              </a:rPr>
              <a:t>l.carvalho@qmul.ac.uk</a:t>
            </a:r>
            <a:endParaRPr lang="en-GB" dirty="0">
              <a:solidFill>
                <a:schemeClr val="tx1"/>
              </a:solidFill>
            </a:endParaRPr>
          </a:p>
        </p:txBody>
      </p:sp>
    </p:spTree>
    <p:extLst>
      <p:ext uri="{BB962C8B-B14F-4D97-AF65-F5344CB8AC3E}">
        <p14:creationId xmlns:p14="http://schemas.microsoft.com/office/powerpoint/2010/main" val="28676635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D3A923A-1E8C-47C7-8108-D81351F9D853}" type="slidenum">
              <a:rPr lang="en-GB" smtClean="0"/>
              <a:pPr/>
              <a:t>10</a:t>
            </a:fld>
            <a:endParaRPr lang="en-GB"/>
          </a:p>
        </p:txBody>
      </p:sp>
      <p:sp>
        <p:nvSpPr>
          <p:cNvPr id="4" name="Title 3"/>
          <p:cNvSpPr>
            <a:spLocks noGrp="1"/>
          </p:cNvSpPr>
          <p:nvPr>
            <p:ph type="title"/>
          </p:nvPr>
        </p:nvSpPr>
        <p:spPr/>
        <p:txBody>
          <a:bodyPr/>
          <a:lstStyle/>
          <a:p>
            <a:r>
              <a:rPr lang="en-GB" dirty="0"/>
              <a:t>Stress pathways to health</a:t>
            </a:r>
          </a:p>
        </p:txBody>
      </p:sp>
      <p:grpSp>
        <p:nvGrpSpPr>
          <p:cNvPr id="5" name="Group 24"/>
          <p:cNvGrpSpPr>
            <a:grpSpLocks/>
          </p:cNvGrpSpPr>
          <p:nvPr/>
        </p:nvGrpSpPr>
        <p:grpSpPr bwMode="auto">
          <a:xfrm>
            <a:off x="1919536" y="1809750"/>
            <a:ext cx="8352160" cy="4404098"/>
            <a:chOff x="249" y="1706"/>
            <a:chExt cx="5216" cy="2287"/>
          </a:xfrm>
        </p:grpSpPr>
        <p:grpSp>
          <p:nvGrpSpPr>
            <p:cNvPr id="6" name="Group 5"/>
            <p:cNvGrpSpPr>
              <a:grpSpLocks/>
            </p:cNvGrpSpPr>
            <p:nvPr/>
          </p:nvGrpSpPr>
          <p:grpSpPr bwMode="auto">
            <a:xfrm>
              <a:off x="249" y="1706"/>
              <a:ext cx="1451" cy="1179"/>
              <a:chOff x="249" y="1525"/>
              <a:chExt cx="1451" cy="1179"/>
            </a:xfrm>
          </p:grpSpPr>
          <p:sp>
            <p:nvSpPr>
              <p:cNvPr id="22" name="Text Box 6"/>
              <p:cNvSpPr txBox="1">
                <a:spLocks noChangeArrowheads="1"/>
              </p:cNvSpPr>
              <p:nvPr/>
            </p:nvSpPr>
            <p:spPr bwMode="auto">
              <a:xfrm>
                <a:off x="295" y="1570"/>
                <a:ext cx="1246" cy="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b="1" dirty="0">
                    <a:solidFill>
                      <a:srgbClr val="FF0000"/>
                    </a:solidFill>
                  </a:rPr>
                  <a:t>Stressor:</a:t>
                </a:r>
              </a:p>
              <a:p>
                <a:pPr eaLnBrk="1" hangingPunct="1">
                  <a:spcBef>
                    <a:spcPct val="0"/>
                  </a:spcBef>
                  <a:buFontTx/>
                  <a:buNone/>
                </a:pPr>
                <a:r>
                  <a:rPr lang="en-GB" altLang="en-US" sz="1600" dirty="0"/>
                  <a:t>Psychological</a:t>
                </a:r>
              </a:p>
              <a:p>
                <a:pPr eaLnBrk="1" hangingPunct="1">
                  <a:spcBef>
                    <a:spcPct val="0"/>
                  </a:spcBef>
                  <a:buFontTx/>
                  <a:buNone/>
                </a:pPr>
                <a:r>
                  <a:rPr lang="en-GB" altLang="en-US" sz="1400" dirty="0"/>
                  <a:t>(threat/aggression)</a:t>
                </a:r>
              </a:p>
              <a:p>
                <a:pPr eaLnBrk="1" hangingPunct="1">
                  <a:spcBef>
                    <a:spcPct val="0"/>
                  </a:spcBef>
                  <a:buFontTx/>
                  <a:buNone/>
                </a:pPr>
                <a:r>
                  <a:rPr lang="en-GB" altLang="en-US" sz="1600" dirty="0"/>
                  <a:t>Physical</a:t>
                </a:r>
              </a:p>
              <a:p>
                <a:pPr eaLnBrk="1" hangingPunct="1">
                  <a:spcBef>
                    <a:spcPct val="0"/>
                  </a:spcBef>
                  <a:buFontTx/>
                  <a:buNone/>
                </a:pPr>
                <a:r>
                  <a:rPr lang="en-GB" altLang="en-US" sz="1400" dirty="0"/>
                  <a:t>(wounding/infection)</a:t>
                </a:r>
              </a:p>
              <a:p>
                <a:pPr eaLnBrk="1" hangingPunct="1">
                  <a:spcBef>
                    <a:spcPct val="0"/>
                  </a:spcBef>
                  <a:buFontTx/>
                  <a:buNone/>
                </a:pPr>
                <a:r>
                  <a:rPr lang="en-GB" altLang="en-US" sz="1600" dirty="0"/>
                  <a:t>Physiological</a:t>
                </a:r>
              </a:p>
              <a:p>
                <a:pPr eaLnBrk="1" hangingPunct="1">
                  <a:spcBef>
                    <a:spcPct val="0"/>
                  </a:spcBef>
                  <a:buFontTx/>
                  <a:buNone/>
                </a:pPr>
                <a:r>
                  <a:rPr lang="en-GB" altLang="en-US" sz="1400" dirty="0"/>
                  <a:t>(scarcity of food/water)</a:t>
                </a:r>
                <a:endParaRPr lang="en-US" altLang="en-US" sz="1400" dirty="0"/>
              </a:p>
            </p:txBody>
          </p:sp>
          <p:sp>
            <p:nvSpPr>
              <p:cNvPr id="23" name="Rectangle 7"/>
              <p:cNvSpPr>
                <a:spLocks noChangeArrowheads="1"/>
              </p:cNvSpPr>
              <p:nvPr/>
            </p:nvSpPr>
            <p:spPr bwMode="auto">
              <a:xfrm>
                <a:off x="249" y="1525"/>
                <a:ext cx="1451" cy="117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200"/>
              </a:p>
            </p:txBody>
          </p:sp>
        </p:grpSp>
        <p:grpSp>
          <p:nvGrpSpPr>
            <p:cNvPr id="7" name="Group 8"/>
            <p:cNvGrpSpPr>
              <a:grpSpLocks/>
            </p:cNvGrpSpPr>
            <p:nvPr/>
          </p:nvGrpSpPr>
          <p:grpSpPr bwMode="auto">
            <a:xfrm>
              <a:off x="2079" y="1752"/>
              <a:ext cx="982" cy="1072"/>
              <a:chOff x="1973" y="1797"/>
              <a:chExt cx="956" cy="452"/>
            </a:xfrm>
          </p:grpSpPr>
          <p:sp>
            <p:nvSpPr>
              <p:cNvPr id="20" name="Text Box 9"/>
              <p:cNvSpPr txBox="1">
                <a:spLocks noChangeArrowheads="1"/>
              </p:cNvSpPr>
              <p:nvPr/>
            </p:nvSpPr>
            <p:spPr bwMode="auto">
              <a:xfrm>
                <a:off x="2047" y="1797"/>
                <a:ext cx="837" cy="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en-US" sz="1800" b="1" dirty="0">
                    <a:solidFill>
                      <a:srgbClr val="FF0000"/>
                    </a:solidFill>
                  </a:rPr>
                  <a:t>Stress </a:t>
                </a:r>
              </a:p>
              <a:p>
                <a:pPr algn="ctr" eaLnBrk="1" hangingPunct="1">
                  <a:spcBef>
                    <a:spcPct val="0"/>
                  </a:spcBef>
                  <a:buFontTx/>
                  <a:buNone/>
                </a:pPr>
                <a:r>
                  <a:rPr lang="en-GB" altLang="en-US" sz="1800" b="1" dirty="0">
                    <a:solidFill>
                      <a:srgbClr val="FF0000"/>
                    </a:solidFill>
                  </a:rPr>
                  <a:t>Perception</a:t>
                </a:r>
              </a:p>
              <a:p>
                <a:pPr algn="ctr" eaLnBrk="1" hangingPunct="1">
                  <a:spcBef>
                    <a:spcPct val="0"/>
                  </a:spcBef>
                  <a:buFontTx/>
                  <a:buNone/>
                </a:pPr>
                <a:r>
                  <a:rPr lang="en-GB" altLang="en-US" sz="1600" dirty="0"/>
                  <a:t>Appraisal</a:t>
                </a:r>
              </a:p>
              <a:p>
                <a:pPr algn="ctr" eaLnBrk="1" hangingPunct="1">
                  <a:spcBef>
                    <a:spcPct val="0"/>
                  </a:spcBef>
                  <a:buFontTx/>
                  <a:buNone/>
                </a:pPr>
                <a:r>
                  <a:rPr lang="en-GB" altLang="en-US" sz="1600" dirty="0"/>
                  <a:t>Cognitive/</a:t>
                </a:r>
              </a:p>
              <a:p>
                <a:pPr algn="ctr" eaLnBrk="1" hangingPunct="1">
                  <a:spcBef>
                    <a:spcPct val="0"/>
                  </a:spcBef>
                  <a:buFontTx/>
                  <a:buNone/>
                </a:pPr>
                <a:r>
                  <a:rPr lang="en-GB" altLang="en-US" sz="1600" dirty="0"/>
                  <a:t>Emotional</a:t>
                </a:r>
              </a:p>
              <a:p>
                <a:pPr algn="ctr" eaLnBrk="1" hangingPunct="1">
                  <a:spcBef>
                    <a:spcPct val="0"/>
                  </a:spcBef>
                  <a:buFontTx/>
                  <a:buNone/>
                </a:pPr>
                <a:r>
                  <a:rPr lang="en-GB" altLang="en-US" sz="1600" dirty="0"/>
                  <a:t>response</a:t>
                </a:r>
                <a:endParaRPr lang="en-US" altLang="en-US" sz="1600" dirty="0"/>
              </a:p>
            </p:txBody>
          </p:sp>
          <p:sp>
            <p:nvSpPr>
              <p:cNvPr id="21" name="Rectangle 10"/>
              <p:cNvSpPr>
                <a:spLocks noChangeArrowheads="1"/>
              </p:cNvSpPr>
              <p:nvPr/>
            </p:nvSpPr>
            <p:spPr bwMode="auto">
              <a:xfrm>
                <a:off x="1973" y="1797"/>
                <a:ext cx="956" cy="45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200"/>
              </a:p>
            </p:txBody>
          </p:sp>
        </p:grpSp>
        <p:grpSp>
          <p:nvGrpSpPr>
            <p:cNvPr id="8" name="Group 11"/>
            <p:cNvGrpSpPr>
              <a:grpSpLocks/>
            </p:cNvGrpSpPr>
            <p:nvPr/>
          </p:nvGrpSpPr>
          <p:grpSpPr bwMode="auto">
            <a:xfrm>
              <a:off x="3424" y="1797"/>
              <a:ext cx="2041" cy="452"/>
              <a:chOff x="3676" y="1797"/>
              <a:chExt cx="1699" cy="452"/>
            </a:xfrm>
          </p:grpSpPr>
          <p:sp>
            <p:nvSpPr>
              <p:cNvPr id="18" name="Text Box 12"/>
              <p:cNvSpPr txBox="1">
                <a:spLocks noChangeArrowheads="1"/>
              </p:cNvSpPr>
              <p:nvPr/>
            </p:nvSpPr>
            <p:spPr bwMode="auto">
              <a:xfrm>
                <a:off x="3676" y="1842"/>
                <a:ext cx="1699"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en-US" sz="1800" b="1">
                    <a:solidFill>
                      <a:srgbClr val="FF0000"/>
                    </a:solidFill>
                  </a:rPr>
                  <a:t>‘Adaptive’ </a:t>
                </a:r>
              </a:p>
              <a:p>
                <a:pPr algn="ctr" eaLnBrk="1" hangingPunct="1">
                  <a:spcBef>
                    <a:spcPct val="0"/>
                  </a:spcBef>
                  <a:buFontTx/>
                  <a:buNone/>
                </a:pPr>
                <a:r>
                  <a:rPr lang="en-GB" altLang="en-US" sz="1800" b="1">
                    <a:solidFill>
                      <a:srgbClr val="FF0000"/>
                    </a:solidFill>
                  </a:rPr>
                  <a:t>Physiological response</a:t>
                </a:r>
                <a:endParaRPr lang="en-US" altLang="en-US" sz="1800" b="1">
                  <a:solidFill>
                    <a:srgbClr val="FF0000"/>
                  </a:solidFill>
                </a:endParaRPr>
              </a:p>
            </p:txBody>
          </p:sp>
          <p:sp>
            <p:nvSpPr>
              <p:cNvPr id="19" name="Rectangle 13"/>
              <p:cNvSpPr>
                <a:spLocks noChangeArrowheads="1"/>
              </p:cNvSpPr>
              <p:nvPr/>
            </p:nvSpPr>
            <p:spPr bwMode="auto">
              <a:xfrm>
                <a:off x="3742" y="1797"/>
                <a:ext cx="1633" cy="45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200"/>
              </a:p>
            </p:txBody>
          </p:sp>
        </p:grpSp>
        <p:sp>
          <p:nvSpPr>
            <p:cNvPr id="9" name="Text Box 14"/>
            <p:cNvSpPr txBox="1">
              <a:spLocks noChangeArrowheads="1"/>
            </p:cNvSpPr>
            <p:nvPr/>
          </p:nvSpPr>
          <p:spPr bwMode="auto">
            <a:xfrm>
              <a:off x="3468" y="2568"/>
              <a:ext cx="1949" cy="47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en-US" sz="1800"/>
                <a:t>Repeated on a chronic basis</a:t>
              </a:r>
            </a:p>
            <a:p>
              <a:pPr algn="ctr" eaLnBrk="1" hangingPunct="1">
                <a:spcBef>
                  <a:spcPct val="0"/>
                </a:spcBef>
                <a:buFontTx/>
                <a:buNone/>
              </a:pPr>
              <a:r>
                <a:rPr lang="en-GB" altLang="en-US" sz="1800" b="1"/>
                <a:t>‘</a:t>
              </a:r>
              <a:r>
                <a:rPr lang="en-GB" altLang="en-US" sz="1800" b="1">
                  <a:solidFill>
                    <a:srgbClr val="FF0000"/>
                  </a:solidFill>
                </a:rPr>
                <a:t>Maladaptive/dysregulated</a:t>
              </a:r>
              <a:r>
                <a:rPr lang="en-GB" altLang="en-US" sz="1800"/>
                <a:t>’</a:t>
              </a:r>
            </a:p>
            <a:p>
              <a:pPr algn="ctr" eaLnBrk="1" hangingPunct="1">
                <a:spcBef>
                  <a:spcPct val="0"/>
                </a:spcBef>
                <a:buFontTx/>
                <a:buNone/>
              </a:pPr>
              <a:r>
                <a:rPr lang="en-GB" altLang="en-US" sz="1800"/>
                <a:t>response</a:t>
              </a:r>
              <a:endParaRPr lang="en-US" altLang="en-US" sz="1800"/>
            </a:p>
          </p:txBody>
        </p:sp>
        <p:sp>
          <p:nvSpPr>
            <p:cNvPr id="10" name="Text Box 15"/>
            <p:cNvSpPr txBox="1">
              <a:spLocks noChangeArrowheads="1"/>
            </p:cNvSpPr>
            <p:nvPr/>
          </p:nvSpPr>
          <p:spPr bwMode="auto">
            <a:xfrm>
              <a:off x="3750" y="3657"/>
              <a:ext cx="1573"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a:t>Onset and progression</a:t>
              </a:r>
            </a:p>
            <a:p>
              <a:pPr eaLnBrk="1" hangingPunct="1">
                <a:spcBef>
                  <a:spcPct val="0"/>
                </a:spcBef>
                <a:buFontTx/>
                <a:buNone/>
              </a:pPr>
              <a:r>
                <a:rPr lang="en-GB" altLang="en-US" sz="1800"/>
                <a:t>of </a:t>
              </a:r>
              <a:r>
                <a:rPr lang="en-GB" altLang="en-US" sz="1800" b="1">
                  <a:solidFill>
                    <a:srgbClr val="FF0000"/>
                  </a:solidFill>
                </a:rPr>
                <a:t>disease</a:t>
              </a:r>
              <a:endParaRPr lang="en-US" altLang="en-US" sz="1800" b="1">
                <a:solidFill>
                  <a:srgbClr val="FF0000"/>
                </a:solidFill>
              </a:endParaRPr>
            </a:p>
          </p:txBody>
        </p:sp>
        <p:sp>
          <p:nvSpPr>
            <p:cNvPr id="11" name="Line 16"/>
            <p:cNvSpPr>
              <a:spLocks noChangeShapeType="1"/>
            </p:cNvSpPr>
            <p:nvPr/>
          </p:nvSpPr>
          <p:spPr bwMode="auto">
            <a:xfrm>
              <a:off x="1746" y="1979"/>
              <a:ext cx="27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2" name="Line 17"/>
            <p:cNvSpPr>
              <a:spLocks noChangeShapeType="1"/>
            </p:cNvSpPr>
            <p:nvPr/>
          </p:nvSpPr>
          <p:spPr bwMode="auto">
            <a:xfrm>
              <a:off x="3107" y="1979"/>
              <a:ext cx="363"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3" name="Line 18"/>
            <p:cNvSpPr>
              <a:spLocks noChangeShapeType="1"/>
            </p:cNvSpPr>
            <p:nvPr/>
          </p:nvSpPr>
          <p:spPr bwMode="auto">
            <a:xfrm>
              <a:off x="4377" y="2296"/>
              <a:ext cx="0" cy="18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4" name="Line 19"/>
            <p:cNvSpPr>
              <a:spLocks noChangeShapeType="1"/>
            </p:cNvSpPr>
            <p:nvPr/>
          </p:nvSpPr>
          <p:spPr bwMode="auto">
            <a:xfrm>
              <a:off x="4332" y="3158"/>
              <a:ext cx="0" cy="45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5" name="Text Box 21"/>
            <p:cNvSpPr txBox="1">
              <a:spLocks noChangeArrowheads="1"/>
            </p:cNvSpPr>
            <p:nvPr/>
          </p:nvSpPr>
          <p:spPr bwMode="auto">
            <a:xfrm>
              <a:off x="1474" y="3022"/>
              <a:ext cx="1519" cy="71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b="1">
                  <a:solidFill>
                    <a:srgbClr val="FF0000"/>
                  </a:solidFill>
                </a:rPr>
                <a:t>Resilience</a:t>
              </a:r>
            </a:p>
            <a:p>
              <a:pPr eaLnBrk="1" hangingPunct="1">
                <a:spcBef>
                  <a:spcPct val="0"/>
                </a:spcBef>
                <a:buFontTx/>
                <a:buNone/>
              </a:pPr>
              <a:r>
                <a:rPr lang="en-GB" altLang="en-US" sz="1400"/>
                <a:t>Psychological </a:t>
              </a:r>
              <a:r>
                <a:rPr lang="en-GB" altLang="en-US" sz="1200"/>
                <a:t>(coping,</a:t>
              </a:r>
            </a:p>
            <a:p>
              <a:pPr eaLnBrk="1" hangingPunct="1">
                <a:spcBef>
                  <a:spcPct val="0"/>
                </a:spcBef>
                <a:buFontTx/>
                <a:buNone/>
              </a:pPr>
              <a:r>
                <a:rPr lang="en-GB" altLang="en-US" sz="1200"/>
                <a:t>control, social support,</a:t>
              </a:r>
            </a:p>
            <a:p>
              <a:pPr eaLnBrk="1" hangingPunct="1">
                <a:spcBef>
                  <a:spcPct val="0"/>
                </a:spcBef>
                <a:buFontTx/>
                <a:buNone/>
              </a:pPr>
              <a:r>
                <a:rPr lang="en-GB" altLang="en-US" sz="1200"/>
                <a:t>optimism)</a:t>
              </a:r>
            </a:p>
            <a:p>
              <a:pPr eaLnBrk="1" hangingPunct="1">
                <a:spcBef>
                  <a:spcPct val="0"/>
                </a:spcBef>
                <a:buFontTx/>
                <a:buNone/>
              </a:pPr>
              <a:r>
                <a:rPr lang="en-GB" altLang="en-US" sz="1600"/>
                <a:t>Physiological</a:t>
              </a:r>
              <a:r>
                <a:rPr lang="en-GB" altLang="en-US" sz="1200"/>
                <a:t> (genetics,</a:t>
              </a:r>
            </a:p>
            <a:p>
              <a:pPr eaLnBrk="1" hangingPunct="1">
                <a:spcBef>
                  <a:spcPct val="0"/>
                </a:spcBef>
                <a:buFontTx/>
                <a:buNone/>
              </a:pPr>
              <a:r>
                <a:rPr lang="en-GB" altLang="en-US" sz="1200"/>
                <a:t>neuroendocrine activity, nutrition)</a:t>
              </a:r>
              <a:endParaRPr lang="en-GB" altLang="en-US" sz="1600"/>
            </a:p>
          </p:txBody>
        </p:sp>
        <p:sp>
          <p:nvSpPr>
            <p:cNvPr id="16" name="Line 22"/>
            <p:cNvSpPr>
              <a:spLocks noChangeShapeType="1"/>
            </p:cNvSpPr>
            <p:nvPr/>
          </p:nvSpPr>
          <p:spPr bwMode="auto">
            <a:xfrm flipV="1">
              <a:off x="2517" y="2840"/>
              <a:ext cx="0" cy="18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7" name="Line 26"/>
            <p:cNvSpPr>
              <a:spLocks noChangeShapeType="1"/>
            </p:cNvSpPr>
            <p:nvPr/>
          </p:nvSpPr>
          <p:spPr bwMode="auto">
            <a:xfrm>
              <a:off x="3063" y="3069"/>
              <a:ext cx="363"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grpSp>
    </p:spTree>
    <p:extLst>
      <p:ext uri="{BB962C8B-B14F-4D97-AF65-F5344CB8AC3E}">
        <p14:creationId xmlns:p14="http://schemas.microsoft.com/office/powerpoint/2010/main" val="8153169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07098" y="277685"/>
            <a:ext cx="8229600" cy="857251"/>
          </a:xfrm>
        </p:spPr>
        <p:txBody>
          <a:bodyPr>
            <a:normAutofit/>
          </a:bodyPr>
          <a:lstStyle/>
          <a:p>
            <a:pPr algn="l"/>
            <a:r>
              <a:rPr lang="en-GB" sz="3733" dirty="0">
                <a:solidFill>
                  <a:schemeClr val="tx1"/>
                </a:solidFill>
                <a:latin typeface="Arial" panose="020B0604020202020204" pitchFamily="34" charset="0"/>
                <a:cs typeface="Arial" panose="020B0604020202020204" pitchFamily="34" charset="0"/>
              </a:rPr>
              <a:t>How stress gets under the skin</a:t>
            </a:r>
          </a:p>
        </p:txBody>
      </p:sp>
      <p:sp>
        <p:nvSpPr>
          <p:cNvPr id="4" name="Rectangle 3"/>
          <p:cNvSpPr/>
          <p:nvPr/>
        </p:nvSpPr>
        <p:spPr>
          <a:xfrm>
            <a:off x="4405476" y="1140123"/>
            <a:ext cx="2994730" cy="420564"/>
          </a:xfrm>
          <a:prstGeom prst="rect">
            <a:avLst/>
          </a:prstGeom>
        </p:spPr>
        <p:txBody>
          <a:bodyPr wrap="none">
            <a:spAutoFit/>
          </a:bodyPr>
          <a:lstStyle/>
          <a:p>
            <a:pPr algn="ctr"/>
            <a:r>
              <a:rPr lang="en-GB" sz="2133" b="1" dirty="0">
                <a:latin typeface="Arial" panose="020B0604020202020204" pitchFamily="34" charset="0"/>
                <a:cs typeface="Arial" panose="020B0604020202020204" pitchFamily="34" charset="0"/>
              </a:rPr>
              <a:t>Reactivity hypothesis</a:t>
            </a:r>
            <a:endParaRPr lang="en-GB" sz="2133" b="1" dirty="0"/>
          </a:p>
        </p:txBody>
      </p:sp>
      <p:sp>
        <p:nvSpPr>
          <p:cNvPr id="5" name="TextBox 4"/>
          <p:cNvSpPr txBox="1"/>
          <p:nvPr/>
        </p:nvSpPr>
        <p:spPr>
          <a:xfrm>
            <a:off x="717730" y="4551457"/>
            <a:ext cx="9943605" cy="1508683"/>
          </a:xfrm>
          <a:prstGeom prst="rect">
            <a:avLst/>
          </a:prstGeom>
          <a:noFill/>
        </p:spPr>
        <p:txBody>
          <a:bodyPr wrap="square" rtlCol="0">
            <a:spAutoFit/>
          </a:bodyPr>
          <a:lstStyle/>
          <a:p>
            <a:pPr marL="380990" indent="-380990">
              <a:lnSpc>
                <a:spcPct val="150000"/>
              </a:lnSpc>
              <a:buFont typeface="Arial" panose="020B0604020202020204" pitchFamily="34" charset="0"/>
              <a:buChar char="•"/>
            </a:pPr>
            <a:r>
              <a:rPr lang="en-GB" sz="2133" dirty="0">
                <a:latin typeface="Arial" panose="020B0604020202020204" pitchFamily="34" charset="0"/>
                <a:cs typeface="Arial" panose="020B0604020202020204" pitchFamily="34" charset="0"/>
              </a:rPr>
              <a:t>Based on lab studies not real-life stress responses</a:t>
            </a:r>
          </a:p>
          <a:p>
            <a:pPr marL="380990" indent="-380990">
              <a:lnSpc>
                <a:spcPct val="150000"/>
              </a:lnSpc>
              <a:buFont typeface="Arial" panose="020B0604020202020204" pitchFamily="34" charset="0"/>
              <a:buChar char="•"/>
            </a:pPr>
            <a:r>
              <a:rPr lang="en-GB" sz="2133" dirty="0">
                <a:latin typeface="Arial" panose="020B0604020202020204" pitchFamily="34" charset="0"/>
                <a:cs typeface="Arial" panose="020B0604020202020204" pitchFamily="34" charset="0"/>
              </a:rPr>
              <a:t>Weak and inconsistent support</a:t>
            </a:r>
          </a:p>
          <a:p>
            <a:pPr marL="380990" indent="-380990">
              <a:lnSpc>
                <a:spcPct val="150000"/>
              </a:lnSpc>
              <a:buFont typeface="Arial" panose="020B0604020202020204" pitchFamily="34" charset="0"/>
              <a:buChar char="•"/>
            </a:pPr>
            <a:r>
              <a:rPr lang="en-GB" sz="2133" dirty="0">
                <a:latin typeface="Arial" panose="020B0604020202020204" pitchFamily="34" charset="0"/>
                <a:cs typeface="Arial" panose="020B0604020202020204" pitchFamily="34" charset="0"/>
              </a:rPr>
              <a:t>Only considers occasional increases not prolonged physiological activity  </a:t>
            </a:r>
          </a:p>
        </p:txBody>
      </p:sp>
      <p:grpSp>
        <p:nvGrpSpPr>
          <p:cNvPr id="41" name="Group 40"/>
          <p:cNvGrpSpPr/>
          <p:nvPr/>
        </p:nvGrpSpPr>
        <p:grpSpPr>
          <a:xfrm>
            <a:off x="2107098" y="1642581"/>
            <a:ext cx="9108641" cy="2928700"/>
            <a:chOff x="371534" y="1223302"/>
            <a:chExt cx="6831481" cy="2196525"/>
          </a:xfrm>
        </p:grpSpPr>
        <p:cxnSp>
          <p:nvCxnSpPr>
            <p:cNvPr id="7" name="Straight Connector 6"/>
            <p:cNvCxnSpPr/>
            <p:nvPr/>
          </p:nvCxnSpPr>
          <p:spPr>
            <a:xfrm>
              <a:off x="485030" y="2302825"/>
              <a:ext cx="5285999" cy="15226"/>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8" name="Explosion 1 7"/>
            <p:cNvSpPr/>
            <p:nvPr/>
          </p:nvSpPr>
          <p:spPr>
            <a:xfrm>
              <a:off x="371534" y="2135336"/>
              <a:ext cx="1663572" cy="933186"/>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latin typeface="Arial" panose="020B0604020202020204" pitchFamily="34" charset="0"/>
                  <a:cs typeface="Arial" panose="020B0604020202020204" pitchFamily="34" charset="0"/>
                </a:rPr>
                <a:t>Stressor 1</a:t>
              </a:r>
            </a:p>
          </p:txBody>
        </p:sp>
        <p:sp>
          <p:nvSpPr>
            <p:cNvPr id="9" name="Explosion 1 8"/>
            <p:cNvSpPr/>
            <p:nvPr/>
          </p:nvSpPr>
          <p:spPr>
            <a:xfrm>
              <a:off x="2139923" y="2113369"/>
              <a:ext cx="2016024" cy="1306458"/>
            </a:xfrm>
            <a:prstGeom prst="irregularSeal1">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latin typeface="Arial" panose="020B0604020202020204" pitchFamily="34" charset="0"/>
                  <a:cs typeface="Arial" panose="020B0604020202020204" pitchFamily="34" charset="0"/>
                </a:rPr>
                <a:t>Stressor 2</a:t>
              </a:r>
            </a:p>
          </p:txBody>
        </p:sp>
        <p:grpSp>
          <p:nvGrpSpPr>
            <p:cNvPr id="12" name="Group 11"/>
            <p:cNvGrpSpPr/>
            <p:nvPr/>
          </p:nvGrpSpPr>
          <p:grpSpPr>
            <a:xfrm>
              <a:off x="4462994" y="2408356"/>
              <a:ext cx="1419600" cy="438581"/>
              <a:chOff x="4462994" y="2408356"/>
              <a:chExt cx="1419600" cy="438581"/>
            </a:xfrm>
          </p:grpSpPr>
          <p:sp>
            <p:nvSpPr>
              <p:cNvPr id="20" name="TextBox 19"/>
              <p:cNvSpPr txBox="1"/>
              <p:nvPr/>
            </p:nvSpPr>
            <p:spPr>
              <a:xfrm>
                <a:off x="4462994" y="2408356"/>
                <a:ext cx="1419600" cy="438581"/>
              </a:xfrm>
              <a:prstGeom prst="rect">
                <a:avLst/>
              </a:prstGeom>
              <a:noFill/>
            </p:spPr>
            <p:txBody>
              <a:bodyPr wrap="square" rtlCol="0">
                <a:spAutoFit/>
              </a:bodyPr>
              <a:lstStyle/>
              <a:p>
                <a:r>
                  <a:rPr lang="en-GB" sz="1600" b="1" dirty="0">
                    <a:latin typeface="Arial" panose="020B0604020202020204" pitchFamily="34" charset="0"/>
                    <a:cs typeface="Arial" panose="020B0604020202020204" pitchFamily="34" charset="0"/>
                  </a:rPr>
                  <a:t>TIME</a:t>
                </a:r>
              </a:p>
              <a:p>
                <a:r>
                  <a:rPr lang="en-GB" sz="1600" dirty="0">
                    <a:latin typeface="Arial" panose="020B0604020202020204" pitchFamily="34" charset="0"/>
                    <a:cs typeface="Arial" panose="020B0604020202020204" pitchFamily="34" charset="0"/>
                  </a:rPr>
                  <a:t>Days/weeks</a:t>
                </a:r>
              </a:p>
            </p:txBody>
          </p:sp>
          <p:cxnSp>
            <p:nvCxnSpPr>
              <p:cNvPr id="21" name="Straight Arrow Connector 20"/>
              <p:cNvCxnSpPr/>
              <p:nvPr/>
            </p:nvCxnSpPr>
            <p:spPr>
              <a:xfrm>
                <a:off x="5090803" y="2626656"/>
                <a:ext cx="680226" cy="0"/>
              </a:xfrm>
              <a:prstGeom prst="straightConnector1">
                <a:avLst/>
              </a:prstGeom>
              <a:ln w="190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grpSp>
        <p:sp>
          <p:nvSpPr>
            <p:cNvPr id="16" name="TextBox 15"/>
            <p:cNvSpPr txBox="1"/>
            <p:nvPr/>
          </p:nvSpPr>
          <p:spPr>
            <a:xfrm>
              <a:off x="4121856" y="1789020"/>
              <a:ext cx="3081159" cy="253916"/>
            </a:xfrm>
            <a:prstGeom prst="rect">
              <a:avLst/>
            </a:prstGeom>
            <a:noFill/>
          </p:spPr>
          <p:txBody>
            <a:bodyPr wrap="square" rtlCol="0">
              <a:spAutoFit/>
            </a:bodyPr>
            <a:lstStyle/>
            <a:p>
              <a:r>
                <a:rPr lang="en-GB" sz="1600" b="1" dirty="0">
                  <a:latin typeface="Arial" panose="020B0604020202020204" pitchFamily="34" charset="0"/>
                  <a:cs typeface="Arial" panose="020B0604020202020204" pitchFamily="34" charset="0"/>
                </a:rPr>
                <a:t>Physiological response</a:t>
              </a:r>
            </a:p>
          </p:txBody>
        </p:sp>
        <p:sp>
          <p:nvSpPr>
            <p:cNvPr id="22" name="Freeform 21"/>
            <p:cNvSpPr/>
            <p:nvPr/>
          </p:nvSpPr>
          <p:spPr>
            <a:xfrm>
              <a:off x="550819" y="1223302"/>
              <a:ext cx="5331775" cy="1066525"/>
            </a:xfrm>
            <a:custGeom>
              <a:avLst/>
              <a:gdLst>
                <a:gd name="connsiteX0" fmla="*/ 0 w 8216163"/>
                <a:gd name="connsiteY0" fmla="*/ 1307122 h 1307122"/>
                <a:gd name="connsiteX1" fmla="*/ 323385 w 8216163"/>
                <a:gd name="connsiteY1" fmla="*/ 1206761 h 1307122"/>
                <a:gd name="connsiteX2" fmla="*/ 557561 w 8216163"/>
                <a:gd name="connsiteY2" fmla="*/ 994888 h 1307122"/>
                <a:gd name="connsiteX3" fmla="*/ 847493 w 8216163"/>
                <a:gd name="connsiteY3" fmla="*/ 214303 h 1307122"/>
                <a:gd name="connsiteX4" fmla="*/ 1137424 w 8216163"/>
                <a:gd name="connsiteY4" fmla="*/ 448479 h 1307122"/>
                <a:gd name="connsiteX5" fmla="*/ 1349297 w 8216163"/>
                <a:gd name="connsiteY5" fmla="*/ 883376 h 1307122"/>
                <a:gd name="connsiteX6" fmla="*/ 1438507 w 8216163"/>
                <a:gd name="connsiteY6" fmla="*/ 1095249 h 1307122"/>
                <a:gd name="connsiteX7" fmla="*/ 2085278 w 8216163"/>
                <a:gd name="connsiteY7" fmla="*/ 1217913 h 1307122"/>
                <a:gd name="connsiteX8" fmla="*/ 2732049 w 8216163"/>
                <a:gd name="connsiteY8" fmla="*/ 1240215 h 1307122"/>
                <a:gd name="connsiteX9" fmla="*/ 3166946 w 8216163"/>
                <a:gd name="connsiteY9" fmla="*/ 1184459 h 1307122"/>
                <a:gd name="connsiteX10" fmla="*/ 3456878 w 8216163"/>
                <a:gd name="connsiteY10" fmla="*/ 1195610 h 1307122"/>
                <a:gd name="connsiteX11" fmla="*/ 3546088 w 8216163"/>
                <a:gd name="connsiteY11" fmla="*/ 1028342 h 1307122"/>
                <a:gd name="connsiteX12" fmla="*/ 3858322 w 8216163"/>
                <a:gd name="connsiteY12" fmla="*/ 225454 h 1307122"/>
                <a:gd name="connsiteX13" fmla="*/ 4114800 w 8216163"/>
                <a:gd name="connsiteY13" fmla="*/ 13581 h 1307122"/>
                <a:gd name="connsiteX14" fmla="*/ 4215161 w 8216163"/>
                <a:gd name="connsiteY14" fmla="*/ 526537 h 1307122"/>
                <a:gd name="connsiteX15" fmla="*/ 4438185 w 8216163"/>
                <a:gd name="connsiteY15" fmla="*/ 771864 h 1307122"/>
                <a:gd name="connsiteX16" fmla="*/ 4650058 w 8216163"/>
                <a:gd name="connsiteY16" fmla="*/ 1128703 h 1307122"/>
                <a:gd name="connsiteX17" fmla="*/ 5029200 w 8216163"/>
                <a:gd name="connsiteY17" fmla="*/ 1229064 h 1307122"/>
                <a:gd name="connsiteX18" fmla="*/ 5843239 w 8216163"/>
                <a:gd name="connsiteY18" fmla="*/ 1240215 h 1307122"/>
                <a:gd name="connsiteX19" fmla="*/ 6043961 w 8216163"/>
                <a:gd name="connsiteY19" fmla="*/ 1151005 h 1307122"/>
                <a:gd name="connsiteX20" fmla="*/ 6434254 w 8216163"/>
                <a:gd name="connsiteY20" fmla="*/ 1262518 h 1307122"/>
                <a:gd name="connsiteX21" fmla="*/ 6991815 w 8216163"/>
                <a:gd name="connsiteY21" fmla="*/ 1195610 h 1307122"/>
                <a:gd name="connsiteX22" fmla="*/ 7348654 w 8216163"/>
                <a:gd name="connsiteY22" fmla="*/ 1262518 h 1307122"/>
                <a:gd name="connsiteX23" fmla="*/ 8129239 w 8216163"/>
                <a:gd name="connsiteY23" fmla="*/ 1262518 h 1307122"/>
                <a:gd name="connsiteX24" fmla="*/ 8162693 w 8216163"/>
                <a:gd name="connsiteY24" fmla="*/ 1284820 h 1307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216163" h="1307122">
                  <a:moveTo>
                    <a:pt x="0" y="1307122"/>
                  </a:moveTo>
                  <a:cubicBezTo>
                    <a:pt x="115229" y="1282961"/>
                    <a:pt x="230458" y="1258800"/>
                    <a:pt x="323385" y="1206761"/>
                  </a:cubicBezTo>
                  <a:cubicBezTo>
                    <a:pt x="416312" y="1154722"/>
                    <a:pt x="470210" y="1160298"/>
                    <a:pt x="557561" y="994888"/>
                  </a:cubicBezTo>
                  <a:cubicBezTo>
                    <a:pt x="644912" y="829478"/>
                    <a:pt x="750849" y="305371"/>
                    <a:pt x="847493" y="214303"/>
                  </a:cubicBezTo>
                  <a:cubicBezTo>
                    <a:pt x="944137" y="123235"/>
                    <a:pt x="1053790" y="336967"/>
                    <a:pt x="1137424" y="448479"/>
                  </a:cubicBezTo>
                  <a:cubicBezTo>
                    <a:pt x="1221058" y="559991"/>
                    <a:pt x="1299117" y="775581"/>
                    <a:pt x="1349297" y="883376"/>
                  </a:cubicBezTo>
                  <a:cubicBezTo>
                    <a:pt x="1399477" y="991171"/>
                    <a:pt x="1315844" y="1039493"/>
                    <a:pt x="1438507" y="1095249"/>
                  </a:cubicBezTo>
                  <a:cubicBezTo>
                    <a:pt x="1561170" y="1151005"/>
                    <a:pt x="1869688" y="1193752"/>
                    <a:pt x="2085278" y="1217913"/>
                  </a:cubicBezTo>
                  <a:cubicBezTo>
                    <a:pt x="2300868" y="1242074"/>
                    <a:pt x="2551771" y="1245791"/>
                    <a:pt x="2732049" y="1240215"/>
                  </a:cubicBezTo>
                  <a:cubicBezTo>
                    <a:pt x="2912327" y="1234639"/>
                    <a:pt x="3046141" y="1191893"/>
                    <a:pt x="3166946" y="1184459"/>
                  </a:cubicBezTo>
                  <a:cubicBezTo>
                    <a:pt x="3287751" y="1177025"/>
                    <a:pt x="3393688" y="1221629"/>
                    <a:pt x="3456878" y="1195610"/>
                  </a:cubicBezTo>
                  <a:cubicBezTo>
                    <a:pt x="3520068" y="1169590"/>
                    <a:pt x="3479181" y="1190035"/>
                    <a:pt x="3546088" y="1028342"/>
                  </a:cubicBezTo>
                  <a:cubicBezTo>
                    <a:pt x="3612995" y="866649"/>
                    <a:pt x="3763537" y="394581"/>
                    <a:pt x="3858322" y="225454"/>
                  </a:cubicBezTo>
                  <a:cubicBezTo>
                    <a:pt x="3953107" y="56327"/>
                    <a:pt x="4055327" y="-36599"/>
                    <a:pt x="4114800" y="13581"/>
                  </a:cubicBezTo>
                  <a:cubicBezTo>
                    <a:pt x="4174273" y="63761"/>
                    <a:pt x="4161264" y="400157"/>
                    <a:pt x="4215161" y="526537"/>
                  </a:cubicBezTo>
                  <a:cubicBezTo>
                    <a:pt x="4269058" y="652917"/>
                    <a:pt x="4365702" y="671503"/>
                    <a:pt x="4438185" y="771864"/>
                  </a:cubicBezTo>
                  <a:cubicBezTo>
                    <a:pt x="4510668" y="872225"/>
                    <a:pt x="4551556" y="1052503"/>
                    <a:pt x="4650058" y="1128703"/>
                  </a:cubicBezTo>
                  <a:cubicBezTo>
                    <a:pt x="4748561" y="1204903"/>
                    <a:pt x="4830337" y="1210479"/>
                    <a:pt x="5029200" y="1229064"/>
                  </a:cubicBezTo>
                  <a:cubicBezTo>
                    <a:pt x="5228064" y="1247649"/>
                    <a:pt x="5674112" y="1253225"/>
                    <a:pt x="5843239" y="1240215"/>
                  </a:cubicBezTo>
                  <a:cubicBezTo>
                    <a:pt x="6012366" y="1227205"/>
                    <a:pt x="5945459" y="1147288"/>
                    <a:pt x="6043961" y="1151005"/>
                  </a:cubicBezTo>
                  <a:cubicBezTo>
                    <a:pt x="6142463" y="1154722"/>
                    <a:pt x="6276278" y="1255084"/>
                    <a:pt x="6434254" y="1262518"/>
                  </a:cubicBezTo>
                  <a:cubicBezTo>
                    <a:pt x="6592230" y="1269952"/>
                    <a:pt x="6839415" y="1195610"/>
                    <a:pt x="6991815" y="1195610"/>
                  </a:cubicBezTo>
                  <a:cubicBezTo>
                    <a:pt x="7144215" y="1195610"/>
                    <a:pt x="7159083" y="1251367"/>
                    <a:pt x="7348654" y="1262518"/>
                  </a:cubicBezTo>
                  <a:cubicBezTo>
                    <a:pt x="7538225" y="1273669"/>
                    <a:pt x="7993566" y="1258801"/>
                    <a:pt x="8129239" y="1262518"/>
                  </a:cubicBezTo>
                  <a:cubicBezTo>
                    <a:pt x="8264912" y="1266235"/>
                    <a:pt x="8213802" y="1275527"/>
                    <a:pt x="8162693" y="128482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1">
                <a:solidFill>
                  <a:schemeClr val="accent2">
                    <a:lumMod val="60000"/>
                    <a:lumOff val="40000"/>
                  </a:schemeClr>
                </a:solidFill>
              </a:endParaRPr>
            </a:p>
          </p:txBody>
        </p:sp>
      </p:grpSp>
    </p:spTree>
    <p:extLst>
      <p:ext uri="{BB962C8B-B14F-4D97-AF65-F5344CB8AC3E}">
        <p14:creationId xmlns:p14="http://schemas.microsoft.com/office/powerpoint/2010/main" val="25115474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Group 34"/>
          <p:cNvGrpSpPr/>
          <p:nvPr/>
        </p:nvGrpSpPr>
        <p:grpSpPr>
          <a:xfrm>
            <a:off x="1817528" y="1834560"/>
            <a:ext cx="8937581" cy="4412155"/>
            <a:chOff x="499403" y="1184627"/>
            <a:chExt cx="6355226" cy="2912552"/>
          </a:xfrm>
        </p:grpSpPr>
        <p:sp>
          <p:nvSpPr>
            <p:cNvPr id="23" name="TextBox 22"/>
            <p:cNvSpPr txBox="1"/>
            <p:nvPr/>
          </p:nvSpPr>
          <p:spPr>
            <a:xfrm>
              <a:off x="5182966" y="2460691"/>
              <a:ext cx="1671663" cy="440285"/>
            </a:xfrm>
            <a:prstGeom prst="rect">
              <a:avLst/>
            </a:prstGeom>
            <a:noFill/>
          </p:spPr>
          <p:txBody>
            <a:bodyPr wrap="square" rtlCol="0">
              <a:spAutoFit/>
            </a:bodyPr>
            <a:lstStyle/>
            <a:p>
              <a:r>
                <a:rPr lang="en-GB" sz="1867" b="1" dirty="0">
                  <a:latin typeface="Arial" panose="020B0604020202020204" pitchFamily="34" charset="0"/>
                  <a:cs typeface="Arial" panose="020B0604020202020204" pitchFamily="34" charset="0"/>
                </a:rPr>
                <a:t>Physiological response</a:t>
              </a:r>
            </a:p>
          </p:txBody>
        </p:sp>
        <p:grpSp>
          <p:nvGrpSpPr>
            <p:cNvPr id="34" name="Group 33"/>
            <p:cNvGrpSpPr/>
            <p:nvPr/>
          </p:nvGrpSpPr>
          <p:grpSpPr>
            <a:xfrm>
              <a:off x="499403" y="1184627"/>
              <a:ext cx="5897369" cy="2912552"/>
              <a:chOff x="499403" y="1184627"/>
              <a:chExt cx="5897369" cy="2912552"/>
            </a:xfrm>
          </p:grpSpPr>
          <p:sp>
            <p:nvSpPr>
              <p:cNvPr id="24" name="TextBox 23"/>
              <p:cNvSpPr txBox="1"/>
              <p:nvPr/>
            </p:nvSpPr>
            <p:spPr>
              <a:xfrm>
                <a:off x="1584345" y="1184627"/>
                <a:ext cx="3598620" cy="250619"/>
              </a:xfrm>
              <a:prstGeom prst="rect">
                <a:avLst/>
              </a:prstGeom>
              <a:noFill/>
            </p:spPr>
            <p:txBody>
              <a:bodyPr wrap="square" rtlCol="0">
                <a:spAutoFit/>
              </a:bodyPr>
              <a:lstStyle/>
              <a:p>
                <a:r>
                  <a:rPr lang="en-GB" sz="1867" b="1" dirty="0">
                    <a:latin typeface="Arial" panose="020B0604020202020204" pitchFamily="34" charset="0"/>
                    <a:cs typeface="Arial" panose="020B0604020202020204" pitchFamily="34" charset="0"/>
                  </a:rPr>
                  <a:t>Worry, rumination, preservative thinking</a:t>
                </a:r>
              </a:p>
            </p:txBody>
          </p:sp>
          <p:grpSp>
            <p:nvGrpSpPr>
              <p:cNvPr id="31" name="Group 30"/>
              <p:cNvGrpSpPr/>
              <p:nvPr/>
            </p:nvGrpSpPr>
            <p:grpSpPr>
              <a:xfrm>
                <a:off x="499403" y="1494275"/>
                <a:ext cx="5897369" cy="2602904"/>
                <a:chOff x="499403" y="1494275"/>
                <a:chExt cx="5897369" cy="2602904"/>
              </a:xfrm>
            </p:grpSpPr>
            <p:sp>
              <p:nvSpPr>
                <p:cNvPr id="33" name="Freeform 32"/>
                <p:cNvSpPr/>
                <p:nvPr/>
              </p:nvSpPr>
              <p:spPr>
                <a:xfrm>
                  <a:off x="744716" y="2593669"/>
                  <a:ext cx="1163830" cy="705847"/>
                </a:xfrm>
                <a:custGeom>
                  <a:avLst/>
                  <a:gdLst>
                    <a:gd name="connsiteX0" fmla="*/ 1326995 w 1326995"/>
                    <a:gd name="connsiteY0" fmla="*/ 0 h 1092820"/>
                    <a:gd name="connsiteX1" fmla="*/ 791736 w 1326995"/>
                    <a:gd name="connsiteY1" fmla="*/ 55756 h 1092820"/>
                    <a:gd name="connsiteX2" fmla="*/ 557561 w 1326995"/>
                    <a:gd name="connsiteY2" fmla="*/ 278781 h 1092820"/>
                    <a:gd name="connsiteX3" fmla="*/ 345688 w 1326995"/>
                    <a:gd name="connsiteY3" fmla="*/ 713678 h 1092820"/>
                    <a:gd name="connsiteX4" fmla="*/ 0 w 1326995"/>
                    <a:gd name="connsiteY4" fmla="*/ 1092820 h 10928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6995" h="1092820">
                      <a:moveTo>
                        <a:pt x="1326995" y="0"/>
                      </a:moveTo>
                      <a:cubicBezTo>
                        <a:pt x="1123485" y="4646"/>
                        <a:pt x="919975" y="9293"/>
                        <a:pt x="791736" y="55756"/>
                      </a:cubicBezTo>
                      <a:cubicBezTo>
                        <a:pt x="663497" y="102219"/>
                        <a:pt x="631902" y="169127"/>
                        <a:pt x="557561" y="278781"/>
                      </a:cubicBezTo>
                      <a:cubicBezTo>
                        <a:pt x="483220" y="388435"/>
                        <a:pt x="438615" y="578005"/>
                        <a:pt x="345688" y="713678"/>
                      </a:cubicBezTo>
                      <a:cubicBezTo>
                        <a:pt x="252761" y="849351"/>
                        <a:pt x="126380" y="971085"/>
                        <a:pt x="0" y="1092820"/>
                      </a:cubicBezTo>
                    </a:path>
                  </a:pathLst>
                </a:cu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67">
                    <a:latin typeface="Arial" panose="020B0604020202020204" pitchFamily="34" charset="0"/>
                    <a:cs typeface="Arial" panose="020B0604020202020204" pitchFamily="34" charset="0"/>
                  </a:endParaRPr>
                </a:p>
              </p:txBody>
            </p:sp>
            <p:sp>
              <p:nvSpPr>
                <p:cNvPr id="36" name="Freeform 35"/>
                <p:cNvSpPr/>
                <p:nvPr/>
              </p:nvSpPr>
              <p:spPr>
                <a:xfrm>
                  <a:off x="3812345" y="2459360"/>
                  <a:ext cx="2584427" cy="827612"/>
                </a:xfrm>
                <a:custGeom>
                  <a:avLst/>
                  <a:gdLst>
                    <a:gd name="connsiteX0" fmla="*/ 0 w 4092498"/>
                    <a:gd name="connsiteY0" fmla="*/ 1919 h 1250855"/>
                    <a:gd name="connsiteX1" fmla="*/ 591015 w 4092498"/>
                    <a:gd name="connsiteY1" fmla="*/ 46524 h 1250855"/>
                    <a:gd name="connsiteX2" fmla="*/ 836342 w 4092498"/>
                    <a:gd name="connsiteY2" fmla="*/ 314153 h 1250855"/>
                    <a:gd name="connsiteX3" fmla="*/ 1427356 w 4092498"/>
                    <a:gd name="connsiteY3" fmla="*/ 470270 h 1250855"/>
                    <a:gd name="connsiteX4" fmla="*/ 1773044 w 4092498"/>
                    <a:gd name="connsiteY4" fmla="*/ 693294 h 1250855"/>
                    <a:gd name="connsiteX5" fmla="*/ 1984917 w 4092498"/>
                    <a:gd name="connsiteY5" fmla="*/ 626387 h 1250855"/>
                    <a:gd name="connsiteX6" fmla="*/ 2464420 w 4092498"/>
                    <a:gd name="connsiteY6" fmla="*/ 693294 h 1250855"/>
                    <a:gd name="connsiteX7" fmla="*/ 2832410 w 4092498"/>
                    <a:gd name="connsiteY7" fmla="*/ 871714 h 1250855"/>
                    <a:gd name="connsiteX8" fmla="*/ 3100039 w 4092498"/>
                    <a:gd name="connsiteY8" fmla="*/ 715597 h 1250855"/>
                    <a:gd name="connsiteX9" fmla="*/ 3445727 w 4092498"/>
                    <a:gd name="connsiteY9" fmla="*/ 938621 h 1250855"/>
                    <a:gd name="connsiteX10" fmla="*/ 3757961 w 4092498"/>
                    <a:gd name="connsiteY10" fmla="*/ 1172797 h 1250855"/>
                    <a:gd name="connsiteX11" fmla="*/ 4092498 w 4092498"/>
                    <a:gd name="connsiteY11" fmla="*/ 1250855 h 1250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92498" h="1250855">
                      <a:moveTo>
                        <a:pt x="0" y="1919"/>
                      </a:moveTo>
                      <a:cubicBezTo>
                        <a:pt x="225812" y="-1798"/>
                        <a:pt x="451625" y="-5515"/>
                        <a:pt x="591015" y="46524"/>
                      </a:cubicBezTo>
                      <a:cubicBezTo>
                        <a:pt x="730405" y="98563"/>
                        <a:pt x="696952" y="243529"/>
                        <a:pt x="836342" y="314153"/>
                      </a:cubicBezTo>
                      <a:cubicBezTo>
                        <a:pt x="975732" y="384777"/>
                        <a:pt x="1271239" y="407080"/>
                        <a:pt x="1427356" y="470270"/>
                      </a:cubicBezTo>
                      <a:cubicBezTo>
                        <a:pt x="1583473" y="533460"/>
                        <a:pt x="1680117" y="667275"/>
                        <a:pt x="1773044" y="693294"/>
                      </a:cubicBezTo>
                      <a:cubicBezTo>
                        <a:pt x="1865971" y="719314"/>
                        <a:pt x="1869688" y="626387"/>
                        <a:pt x="1984917" y="626387"/>
                      </a:cubicBezTo>
                      <a:cubicBezTo>
                        <a:pt x="2100146" y="626387"/>
                        <a:pt x="2323171" y="652406"/>
                        <a:pt x="2464420" y="693294"/>
                      </a:cubicBezTo>
                      <a:cubicBezTo>
                        <a:pt x="2605669" y="734182"/>
                        <a:pt x="2726474" y="867997"/>
                        <a:pt x="2832410" y="871714"/>
                      </a:cubicBezTo>
                      <a:cubicBezTo>
                        <a:pt x="2938346" y="875431"/>
                        <a:pt x="2997820" y="704446"/>
                        <a:pt x="3100039" y="715597"/>
                      </a:cubicBezTo>
                      <a:cubicBezTo>
                        <a:pt x="3202259" y="726748"/>
                        <a:pt x="3336073" y="862421"/>
                        <a:pt x="3445727" y="938621"/>
                      </a:cubicBezTo>
                      <a:cubicBezTo>
                        <a:pt x="3555381" y="1014821"/>
                        <a:pt x="3650166" y="1120758"/>
                        <a:pt x="3757961" y="1172797"/>
                      </a:cubicBezTo>
                      <a:cubicBezTo>
                        <a:pt x="3865756" y="1224836"/>
                        <a:pt x="3979127" y="1237845"/>
                        <a:pt x="4092498" y="1250855"/>
                      </a:cubicBezTo>
                    </a:path>
                  </a:pathLst>
                </a:cu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67">
                    <a:latin typeface="Arial" panose="020B0604020202020204" pitchFamily="34" charset="0"/>
                    <a:cs typeface="Arial" panose="020B0604020202020204" pitchFamily="34" charset="0"/>
                  </a:endParaRPr>
                </a:p>
              </p:txBody>
            </p:sp>
            <p:sp>
              <p:nvSpPr>
                <p:cNvPr id="32" name="Freeform 31"/>
                <p:cNvSpPr/>
                <p:nvPr/>
              </p:nvSpPr>
              <p:spPr>
                <a:xfrm>
                  <a:off x="1392702" y="2459360"/>
                  <a:ext cx="4905328" cy="844920"/>
                </a:xfrm>
                <a:custGeom>
                  <a:avLst/>
                  <a:gdLst>
                    <a:gd name="connsiteX0" fmla="*/ 0 w 8216163"/>
                    <a:gd name="connsiteY0" fmla="*/ 1307122 h 1307122"/>
                    <a:gd name="connsiteX1" fmla="*/ 323385 w 8216163"/>
                    <a:gd name="connsiteY1" fmla="*/ 1206761 h 1307122"/>
                    <a:gd name="connsiteX2" fmla="*/ 557561 w 8216163"/>
                    <a:gd name="connsiteY2" fmla="*/ 994888 h 1307122"/>
                    <a:gd name="connsiteX3" fmla="*/ 847493 w 8216163"/>
                    <a:gd name="connsiteY3" fmla="*/ 214303 h 1307122"/>
                    <a:gd name="connsiteX4" fmla="*/ 1137424 w 8216163"/>
                    <a:gd name="connsiteY4" fmla="*/ 448479 h 1307122"/>
                    <a:gd name="connsiteX5" fmla="*/ 1349297 w 8216163"/>
                    <a:gd name="connsiteY5" fmla="*/ 883376 h 1307122"/>
                    <a:gd name="connsiteX6" fmla="*/ 1438507 w 8216163"/>
                    <a:gd name="connsiteY6" fmla="*/ 1095249 h 1307122"/>
                    <a:gd name="connsiteX7" fmla="*/ 2085278 w 8216163"/>
                    <a:gd name="connsiteY7" fmla="*/ 1217913 h 1307122"/>
                    <a:gd name="connsiteX8" fmla="*/ 2732049 w 8216163"/>
                    <a:gd name="connsiteY8" fmla="*/ 1240215 h 1307122"/>
                    <a:gd name="connsiteX9" fmla="*/ 3166946 w 8216163"/>
                    <a:gd name="connsiteY9" fmla="*/ 1184459 h 1307122"/>
                    <a:gd name="connsiteX10" fmla="*/ 3456878 w 8216163"/>
                    <a:gd name="connsiteY10" fmla="*/ 1195610 h 1307122"/>
                    <a:gd name="connsiteX11" fmla="*/ 3546088 w 8216163"/>
                    <a:gd name="connsiteY11" fmla="*/ 1028342 h 1307122"/>
                    <a:gd name="connsiteX12" fmla="*/ 3858322 w 8216163"/>
                    <a:gd name="connsiteY12" fmla="*/ 225454 h 1307122"/>
                    <a:gd name="connsiteX13" fmla="*/ 4114800 w 8216163"/>
                    <a:gd name="connsiteY13" fmla="*/ 13581 h 1307122"/>
                    <a:gd name="connsiteX14" fmla="*/ 4215161 w 8216163"/>
                    <a:gd name="connsiteY14" fmla="*/ 526537 h 1307122"/>
                    <a:gd name="connsiteX15" fmla="*/ 4438185 w 8216163"/>
                    <a:gd name="connsiteY15" fmla="*/ 771864 h 1307122"/>
                    <a:gd name="connsiteX16" fmla="*/ 4650058 w 8216163"/>
                    <a:gd name="connsiteY16" fmla="*/ 1128703 h 1307122"/>
                    <a:gd name="connsiteX17" fmla="*/ 5029200 w 8216163"/>
                    <a:gd name="connsiteY17" fmla="*/ 1229064 h 1307122"/>
                    <a:gd name="connsiteX18" fmla="*/ 5843239 w 8216163"/>
                    <a:gd name="connsiteY18" fmla="*/ 1240215 h 1307122"/>
                    <a:gd name="connsiteX19" fmla="*/ 6043961 w 8216163"/>
                    <a:gd name="connsiteY19" fmla="*/ 1151005 h 1307122"/>
                    <a:gd name="connsiteX20" fmla="*/ 6434254 w 8216163"/>
                    <a:gd name="connsiteY20" fmla="*/ 1262518 h 1307122"/>
                    <a:gd name="connsiteX21" fmla="*/ 6991815 w 8216163"/>
                    <a:gd name="connsiteY21" fmla="*/ 1195610 h 1307122"/>
                    <a:gd name="connsiteX22" fmla="*/ 7348654 w 8216163"/>
                    <a:gd name="connsiteY22" fmla="*/ 1262518 h 1307122"/>
                    <a:gd name="connsiteX23" fmla="*/ 8129239 w 8216163"/>
                    <a:gd name="connsiteY23" fmla="*/ 1262518 h 1307122"/>
                    <a:gd name="connsiteX24" fmla="*/ 8162693 w 8216163"/>
                    <a:gd name="connsiteY24" fmla="*/ 1284820 h 1307122"/>
                    <a:gd name="connsiteX0" fmla="*/ 0 w 8216163"/>
                    <a:gd name="connsiteY0" fmla="*/ 1307122 h 1307122"/>
                    <a:gd name="connsiteX1" fmla="*/ 323385 w 8216163"/>
                    <a:gd name="connsiteY1" fmla="*/ 1206761 h 1307122"/>
                    <a:gd name="connsiteX2" fmla="*/ 557561 w 8216163"/>
                    <a:gd name="connsiteY2" fmla="*/ 994888 h 1307122"/>
                    <a:gd name="connsiteX3" fmla="*/ 847493 w 8216163"/>
                    <a:gd name="connsiteY3" fmla="*/ 214303 h 1307122"/>
                    <a:gd name="connsiteX4" fmla="*/ 1137424 w 8216163"/>
                    <a:gd name="connsiteY4" fmla="*/ 448479 h 1307122"/>
                    <a:gd name="connsiteX5" fmla="*/ 1438507 w 8216163"/>
                    <a:gd name="connsiteY5" fmla="*/ 1095249 h 1307122"/>
                    <a:gd name="connsiteX6" fmla="*/ 2085278 w 8216163"/>
                    <a:gd name="connsiteY6" fmla="*/ 1217913 h 1307122"/>
                    <a:gd name="connsiteX7" fmla="*/ 2732049 w 8216163"/>
                    <a:gd name="connsiteY7" fmla="*/ 1240215 h 1307122"/>
                    <a:gd name="connsiteX8" fmla="*/ 3166946 w 8216163"/>
                    <a:gd name="connsiteY8" fmla="*/ 1184459 h 1307122"/>
                    <a:gd name="connsiteX9" fmla="*/ 3456878 w 8216163"/>
                    <a:gd name="connsiteY9" fmla="*/ 1195610 h 1307122"/>
                    <a:gd name="connsiteX10" fmla="*/ 3546088 w 8216163"/>
                    <a:gd name="connsiteY10" fmla="*/ 1028342 h 1307122"/>
                    <a:gd name="connsiteX11" fmla="*/ 3858322 w 8216163"/>
                    <a:gd name="connsiteY11" fmla="*/ 225454 h 1307122"/>
                    <a:gd name="connsiteX12" fmla="*/ 4114800 w 8216163"/>
                    <a:gd name="connsiteY12" fmla="*/ 13581 h 1307122"/>
                    <a:gd name="connsiteX13" fmla="*/ 4215161 w 8216163"/>
                    <a:gd name="connsiteY13" fmla="*/ 526537 h 1307122"/>
                    <a:gd name="connsiteX14" fmla="*/ 4438185 w 8216163"/>
                    <a:gd name="connsiteY14" fmla="*/ 771864 h 1307122"/>
                    <a:gd name="connsiteX15" fmla="*/ 4650058 w 8216163"/>
                    <a:gd name="connsiteY15" fmla="*/ 1128703 h 1307122"/>
                    <a:gd name="connsiteX16" fmla="*/ 5029200 w 8216163"/>
                    <a:gd name="connsiteY16" fmla="*/ 1229064 h 1307122"/>
                    <a:gd name="connsiteX17" fmla="*/ 5843239 w 8216163"/>
                    <a:gd name="connsiteY17" fmla="*/ 1240215 h 1307122"/>
                    <a:gd name="connsiteX18" fmla="*/ 6043961 w 8216163"/>
                    <a:gd name="connsiteY18" fmla="*/ 1151005 h 1307122"/>
                    <a:gd name="connsiteX19" fmla="*/ 6434254 w 8216163"/>
                    <a:gd name="connsiteY19" fmla="*/ 1262518 h 1307122"/>
                    <a:gd name="connsiteX20" fmla="*/ 6991815 w 8216163"/>
                    <a:gd name="connsiteY20" fmla="*/ 1195610 h 1307122"/>
                    <a:gd name="connsiteX21" fmla="*/ 7348654 w 8216163"/>
                    <a:gd name="connsiteY21" fmla="*/ 1262518 h 1307122"/>
                    <a:gd name="connsiteX22" fmla="*/ 8129239 w 8216163"/>
                    <a:gd name="connsiteY22" fmla="*/ 1262518 h 1307122"/>
                    <a:gd name="connsiteX23" fmla="*/ 8162693 w 8216163"/>
                    <a:gd name="connsiteY23" fmla="*/ 1284820 h 1307122"/>
                    <a:gd name="connsiteX0" fmla="*/ 0 w 8216163"/>
                    <a:gd name="connsiteY0" fmla="*/ 1307122 h 1307122"/>
                    <a:gd name="connsiteX1" fmla="*/ 323385 w 8216163"/>
                    <a:gd name="connsiteY1" fmla="*/ 1206761 h 1307122"/>
                    <a:gd name="connsiteX2" fmla="*/ 557561 w 8216163"/>
                    <a:gd name="connsiteY2" fmla="*/ 994888 h 1307122"/>
                    <a:gd name="connsiteX3" fmla="*/ 847493 w 8216163"/>
                    <a:gd name="connsiteY3" fmla="*/ 214303 h 1307122"/>
                    <a:gd name="connsiteX4" fmla="*/ 1137424 w 8216163"/>
                    <a:gd name="connsiteY4" fmla="*/ 448479 h 1307122"/>
                    <a:gd name="connsiteX5" fmla="*/ 1615228 w 8216163"/>
                    <a:gd name="connsiteY5" fmla="*/ 1029203 h 1307122"/>
                    <a:gd name="connsiteX6" fmla="*/ 2085278 w 8216163"/>
                    <a:gd name="connsiteY6" fmla="*/ 1217913 h 1307122"/>
                    <a:gd name="connsiteX7" fmla="*/ 2732049 w 8216163"/>
                    <a:gd name="connsiteY7" fmla="*/ 1240215 h 1307122"/>
                    <a:gd name="connsiteX8" fmla="*/ 3166946 w 8216163"/>
                    <a:gd name="connsiteY8" fmla="*/ 1184459 h 1307122"/>
                    <a:gd name="connsiteX9" fmla="*/ 3456878 w 8216163"/>
                    <a:gd name="connsiteY9" fmla="*/ 1195610 h 1307122"/>
                    <a:gd name="connsiteX10" fmla="*/ 3546088 w 8216163"/>
                    <a:gd name="connsiteY10" fmla="*/ 1028342 h 1307122"/>
                    <a:gd name="connsiteX11" fmla="*/ 3858322 w 8216163"/>
                    <a:gd name="connsiteY11" fmla="*/ 225454 h 1307122"/>
                    <a:gd name="connsiteX12" fmla="*/ 4114800 w 8216163"/>
                    <a:gd name="connsiteY12" fmla="*/ 13581 h 1307122"/>
                    <a:gd name="connsiteX13" fmla="*/ 4215161 w 8216163"/>
                    <a:gd name="connsiteY13" fmla="*/ 526537 h 1307122"/>
                    <a:gd name="connsiteX14" fmla="*/ 4438185 w 8216163"/>
                    <a:gd name="connsiteY14" fmla="*/ 771864 h 1307122"/>
                    <a:gd name="connsiteX15" fmla="*/ 4650058 w 8216163"/>
                    <a:gd name="connsiteY15" fmla="*/ 1128703 h 1307122"/>
                    <a:gd name="connsiteX16" fmla="*/ 5029200 w 8216163"/>
                    <a:gd name="connsiteY16" fmla="*/ 1229064 h 1307122"/>
                    <a:gd name="connsiteX17" fmla="*/ 5843239 w 8216163"/>
                    <a:gd name="connsiteY17" fmla="*/ 1240215 h 1307122"/>
                    <a:gd name="connsiteX18" fmla="*/ 6043961 w 8216163"/>
                    <a:gd name="connsiteY18" fmla="*/ 1151005 h 1307122"/>
                    <a:gd name="connsiteX19" fmla="*/ 6434254 w 8216163"/>
                    <a:gd name="connsiteY19" fmla="*/ 1262518 h 1307122"/>
                    <a:gd name="connsiteX20" fmla="*/ 6991815 w 8216163"/>
                    <a:gd name="connsiteY20" fmla="*/ 1195610 h 1307122"/>
                    <a:gd name="connsiteX21" fmla="*/ 7348654 w 8216163"/>
                    <a:gd name="connsiteY21" fmla="*/ 1262518 h 1307122"/>
                    <a:gd name="connsiteX22" fmla="*/ 8129239 w 8216163"/>
                    <a:gd name="connsiteY22" fmla="*/ 1262518 h 1307122"/>
                    <a:gd name="connsiteX23" fmla="*/ 8162693 w 8216163"/>
                    <a:gd name="connsiteY23" fmla="*/ 1284820 h 1307122"/>
                    <a:gd name="connsiteX0" fmla="*/ 0 w 8216163"/>
                    <a:gd name="connsiteY0" fmla="*/ 1323017 h 1323017"/>
                    <a:gd name="connsiteX1" fmla="*/ 323385 w 8216163"/>
                    <a:gd name="connsiteY1" fmla="*/ 1222656 h 1323017"/>
                    <a:gd name="connsiteX2" fmla="*/ 557561 w 8216163"/>
                    <a:gd name="connsiteY2" fmla="*/ 1010783 h 1323017"/>
                    <a:gd name="connsiteX3" fmla="*/ 847493 w 8216163"/>
                    <a:gd name="connsiteY3" fmla="*/ 230198 h 1323017"/>
                    <a:gd name="connsiteX4" fmla="*/ 1137424 w 8216163"/>
                    <a:gd name="connsiteY4" fmla="*/ 464374 h 1323017"/>
                    <a:gd name="connsiteX5" fmla="*/ 1615228 w 8216163"/>
                    <a:gd name="connsiteY5" fmla="*/ 1045098 h 1323017"/>
                    <a:gd name="connsiteX6" fmla="*/ 2085278 w 8216163"/>
                    <a:gd name="connsiteY6" fmla="*/ 1233808 h 1323017"/>
                    <a:gd name="connsiteX7" fmla="*/ 2732049 w 8216163"/>
                    <a:gd name="connsiteY7" fmla="*/ 1256110 h 1323017"/>
                    <a:gd name="connsiteX8" fmla="*/ 3166946 w 8216163"/>
                    <a:gd name="connsiteY8" fmla="*/ 1200354 h 1323017"/>
                    <a:gd name="connsiteX9" fmla="*/ 3456878 w 8216163"/>
                    <a:gd name="connsiteY9" fmla="*/ 1211505 h 1323017"/>
                    <a:gd name="connsiteX10" fmla="*/ 3546088 w 8216163"/>
                    <a:gd name="connsiteY10" fmla="*/ 1044237 h 1323017"/>
                    <a:gd name="connsiteX11" fmla="*/ 3858322 w 8216163"/>
                    <a:gd name="connsiteY11" fmla="*/ 241349 h 1323017"/>
                    <a:gd name="connsiteX12" fmla="*/ 4114800 w 8216163"/>
                    <a:gd name="connsiteY12" fmla="*/ 29476 h 1323017"/>
                    <a:gd name="connsiteX13" fmla="*/ 4438185 w 8216163"/>
                    <a:gd name="connsiteY13" fmla="*/ 787759 h 1323017"/>
                    <a:gd name="connsiteX14" fmla="*/ 4650058 w 8216163"/>
                    <a:gd name="connsiteY14" fmla="*/ 1144598 h 1323017"/>
                    <a:gd name="connsiteX15" fmla="*/ 5029200 w 8216163"/>
                    <a:gd name="connsiteY15" fmla="*/ 1244959 h 1323017"/>
                    <a:gd name="connsiteX16" fmla="*/ 5843239 w 8216163"/>
                    <a:gd name="connsiteY16" fmla="*/ 1256110 h 1323017"/>
                    <a:gd name="connsiteX17" fmla="*/ 6043961 w 8216163"/>
                    <a:gd name="connsiteY17" fmla="*/ 1166900 h 1323017"/>
                    <a:gd name="connsiteX18" fmla="*/ 6434254 w 8216163"/>
                    <a:gd name="connsiteY18" fmla="*/ 1278413 h 1323017"/>
                    <a:gd name="connsiteX19" fmla="*/ 6991815 w 8216163"/>
                    <a:gd name="connsiteY19" fmla="*/ 1211505 h 1323017"/>
                    <a:gd name="connsiteX20" fmla="*/ 7348654 w 8216163"/>
                    <a:gd name="connsiteY20" fmla="*/ 1278413 h 1323017"/>
                    <a:gd name="connsiteX21" fmla="*/ 8129239 w 8216163"/>
                    <a:gd name="connsiteY21" fmla="*/ 1278413 h 1323017"/>
                    <a:gd name="connsiteX22" fmla="*/ 8162693 w 8216163"/>
                    <a:gd name="connsiteY22" fmla="*/ 1300715 h 1323017"/>
                    <a:gd name="connsiteX0" fmla="*/ 0 w 8216163"/>
                    <a:gd name="connsiteY0" fmla="*/ 1323019 h 1323019"/>
                    <a:gd name="connsiteX1" fmla="*/ 323385 w 8216163"/>
                    <a:gd name="connsiteY1" fmla="*/ 1222658 h 1323019"/>
                    <a:gd name="connsiteX2" fmla="*/ 557561 w 8216163"/>
                    <a:gd name="connsiteY2" fmla="*/ 1010785 h 1323019"/>
                    <a:gd name="connsiteX3" fmla="*/ 847493 w 8216163"/>
                    <a:gd name="connsiteY3" fmla="*/ 230200 h 1323019"/>
                    <a:gd name="connsiteX4" fmla="*/ 1137424 w 8216163"/>
                    <a:gd name="connsiteY4" fmla="*/ 464376 h 1323019"/>
                    <a:gd name="connsiteX5" fmla="*/ 1615228 w 8216163"/>
                    <a:gd name="connsiteY5" fmla="*/ 1045100 h 1323019"/>
                    <a:gd name="connsiteX6" fmla="*/ 2085278 w 8216163"/>
                    <a:gd name="connsiteY6" fmla="*/ 1233810 h 1323019"/>
                    <a:gd name="connsiteX7" fmla="*/ 2732049 w 8216163"/>
                    <a:gd name="connsiteY7" fmla="*/ 1256112 h 1323019"/>
                    <a:gd name="connsiteX8" fmla="*/ 3166946 w 8216163"/>
                    <a:gd name="connsiteY8" fmla="*/ 1200356 h 1323019"/>
                    <a:gd name="connsiteX9" fmla="*/ 3456878 w 8216163"/>
                    <a:gd name="connsiteY9" fmla="*/ 1211507 h 1323019"/>
                    <a:gd name="connsiteX10" fmla="*/ 3546088 w 8216163"/>
                    <a:gd name="connsiteY10" fmla="*/ 1044239 h 1323019"/>
                    <a:gd name="connsiteX11" fmla="*/ 3858322 w 8216163"/>
                    <a:gd name="connsiteY11" fmla="*/ 241351 h 1323019"/>
                    <a:gd name="connsiteX12" fmla="*/ 4114800 w 8216163"/>
                    <a:gd name="connsiteY12" fmla="*/ 29478 h 1323019"/>
                    <a:gd name="connsiteX13" fmla="*/ 4438185 w 8216163"/>
                    <a:gd name="connsiteY13" fmla="*/ 787762 h 1323019"/>
                    <a:gd name="connsiteX14" fmla="*/ 4650058 w 8216163"/>
                    <a:gd name="connsiteY14" fmla="*/ 1144600 h 1323019"/>
                    <a:gd name="connsiteX15" fmla="*/ 5029200 w 8216163"/>
                    <a:gd name="connsiteY15" fmla="*/ 1244961 h 1323019"/>
                    <a:gd name="connsiteX16" fmla="*/ 5843239 w 8216163"/>
                    <a:gd name="connsiteY16" fmla="*/ 1256112 h 1323019"/>
                    <a:gd name="connsiteX17" fmla="*/ 6043961 w 8216163"/>
                    <a:gd name="connsiteY17" fmla="*/ 1166902 h 1323019"/>
                    <a:gd name="connsiteX18" fmla="*/ 6434254 w 8216163"/>
                    <a:gd name="connsiteY18" fmla="*/ 1278415 h 1323019"/>
                    <a:gd name="connsiteX19" fmla="*/ 6991815 w 8216163"/>
                    <a:gd name="connsiteY19" fmla="*/ 1211507 h 1323019"/>
                    <a:gd name="connsiteX20" fmla="*/ 7348654 w 8216163"/>
                    <a:gd name="connsiteY20" fmla="*/ 1278415 h 1323019"/>
                    <a:gd name="connsiteX21" fmla="*/ 8129239 w 8216163"/>
                    <a:gd name="connsiteY21" fmla="*/ 1278415 h 1323019"/>
                    <a:gd name="connsiteX22" fmla="*/ 8162693 w 8216163"/>
                    <a:gd name="connsiteY22" fmla="*/ 1300717 h 1323019"/>
                    <a:gd name="connsiteX0" fmla="*/ 0 w 8216163"/>
                    <a:gd name="connsiteY0" fmla="*/ 1323019 h 1323019"/>
                    <a:gd name="connsiteX1" fmla="*/ 323385 w 8216163"/>
                    <a:gd name="connsiteY1" fmla="*/ 1222658 h 1323019"/>
                    <a:gd name="connsiteX2" fmla="*/ 557561 w 8216163"/>
                    <a:gd name="connsiteY2" fmla="*/ 1010785 h 1323019"/>
                    <a:gd name="connsiteX3" fmla="*/ 847493 w 8216163"/>
                    <a:gd name="connsiteY3" fmla="*/ 230200 h 1323019"/>
                    <a:gd name="connsiteX4" fmla="*/ 1137424 w 8216163"/>
                    <a:gd name="connsiteY4" fmla="*/ 464376 h 1323019"/>
                    <a:gd name="connsiteX5" fmla="*/ 1615228 w 8216163"/>
                    <a:gd name="connsiteY5" fmla="*/ 1045100 h 1323019"/>
                    <a:gd name="connsiteX6" fmla="*/ 2085278 w 8216163"/>
                    <a:gd name="connsiteY6" fmla="*/ 1233810 h 1323019"/>
                    <a:gd name="connsiteX7" fmla="*/ 2732049 w 8216163"/>
                    <a:gd name="connsiteY7" fmla="*/ 1256112 h 1323019"/>
                    <a:gd name="connsiteX8" fmla="*/ 3166946 w 8216163"/>
                    <a:gd name="connsiteY8" fmla="*/ 1200356 h 1323019"/>
                    <a:gd name="connsiteX9" fmla="*/ 3456878 w 8216163"/>
                    <a:gd name="connsiteY9" fmla="*/ 1211507 h 1323019"/>
                    <a:gd name="connsiteX10" fmla="*/ 3546088 w 8216163"/>
                    <a:gd name="connsiteY10" fmla="*/ 1044239 h 1323019"/>
                    <a:gd name="connsiteX11" fmla="*/ 3858322 w 8216163"/>
                    <a:gd name="connsiteY11" fmla="*/ 241351 h 1323019"/>
                    <a:gd name="connsiteX12" fmla="*/ 4114800 w 8216163"/>
                    <a:gd name="connsiteY12" fmla="*/ 29478 h 1323019"/>
                    <a:gd name="connsiteX13" fmla="*/ 4438185 w 8216163"/>
                    <a:gd name="connsiteY13" fmla="*/ 787762 h 1323019"/>
                    <a:gd name="connsiteX14" fmla="*/ 5029200 w 8216163"/>
                    <a:gd name="connsiteY14" fmla="*/ 1244961 h 1323019"/>
                    <a:gd name="connsiteX15" fmla="*/ 5843239 w 8216163"/>
                    <a:gd name="connsiteY15" fmla="*/ 1256112 h 1323019"/>
                    <a:gd name="connsiteX16" fmla="*/ 6043961 w 8216163"/>
                    <a:gd name="connsiteY16" fmla="*/ 1166902 h 1323019"/>
                    <a:gd name="connsiteX17" fmla="*/ 6434254 w 8216163"/>
                    <a:gd name="connsiteY17" fmla="*/ 1278415 h 1323019"/>
                    <a:gd name="connsiteX18" fmla="*/ 6991815 w 8216163"/>
                    <a:gd name="connsiteY18" fmla="*/ 1211507 h 1323019"/>
                    <a:gd name="connsiteX19" fmla="*/ 7348654 w 8216163"/>
                    <a:gd name="connsiteY19" fmla="*/ 1278415 h 1323019"/>
                    <a:gd name="connsiteX20" fmla="*/ 8129239 w 8216163"/>
                    <a:gd name="connsiteY20" fmla="*/ 1278415 h 1323019"/>
                    <a:gd name="connsiteX21" fmla="*/ 8162693 w 8216163"/>
                    <a:gd name="connsiteY21" fmla="*/ 1300717 h 1323019"/>
                    <a:gd name="connsiteX0" fmla="*/ 0 w 8216163"/>
                    <a:gd name="connsiteY0" fmla="*/ 1322279 h 1322279"/>
                    <a:gd name="connsiteX1" fmla="*/ 323385 w 8216163"/>
                    <a:gd name="connsiteY1" fmla="*/ 1221918 h 1322279"/>
                    <a:gd name="connsiteX2" fmla="*/ 557561 w 8216163"/>
                    <a:gd name="connsiteY2" fmla="*/ 1010045 h 1322279"/>
                    <a:gd name="connsiteX3" fmla="*/ 847493 w 8216163"/>
                    <a:gd name="connsiteY3" fmla="*/ 229460 h 1322279"/>
                    <a:gd name="connsiteX4" fmla="*/ 1137424 w 8216163"/>
                    <a:gd name="connsiteY4" fmla="*/ 463636 h 1322279"/>
                    <a:gd name="connsiteX5" fmla="*/ 1615228 w 8216163"/>
                    <a:gd name="connsiteY5" fmla="*/ 1044360 h 1322279"/>
                    <a:gd name="connsiteX6" fmla="*/ 2085278 w 8216163"/>
                    <a:gd name="connsiteY6" fmla="*/ 1233070 h 1322279"/>
                    <a:gd name="connsiteX7" fmla="*/ 2732049 w 8216163"/>
                    <a:gd name="connsiteY7" fmla="*/ 1255372 h 1322279"/>
                    <a:gd name="connsiteX8" fmla="*/ 3166946 w 8216163"/>
                    <a:gd name="connsiteY8" fmla="*/ 1199616 h 1322279"/>
                    <a:gd name="connsiteX9" fmla="*/ 3456878 w 8216163"/>
                    <a:gd name="connsiteY9" fmla="*/ 1210767 h 1322279"/>
                    <a:gd name="connsiteX10" fmla="*/ 3546088 w 8216163"/>
                    <a:gd name="connsiteY10" fmla="*/ 1043499 h 1322279"/>
                    <a:gd name="connsiteX11" fmla="*/ 3858322 w 8216163"/>
                    <a:gd name="connsiteY11" fmla="*/ 240611 h 1322279"/>
                    <a:gd name="connsiteX12" fmla="*/ 4114800 w 8216163"/>
                    <a:gd name="connsiteY12" fmla="*/ 28738 h 1322279"/>
                    <a:gd name="connsiteX13" fmla="*/ 4720936 w 8216163"/>
                    <a:gd name="connsiteY13" fmla="*/ 776015 h 1322279"/>
                    <a:gd name="connsiteX14" fmla="*/ 5029200 w 8216163"/>
                    <a:gd name="connsiteY14" fmla="*/ 1244221 h 1322279"/>
                    <a:gd name="connsiteX15" fmla="*/ 5843239 w 8216163"/>
                    <a:gd name="connsiteY15" fmla="*/ 1255372 h 1322279"/>
                    <a:gd name="connsiteX16" fmla="*/ 6043961 w 8216163"/>
                    <a:gd name="connsiteY16" fmla="*/ 1166162 h 1322279"/>
                    <a:gd name="connsiteX17" fmla="*/ 6434254 w 8216163"/>
                    <a:gd name="connsiteY17" fmla="*/ 1277675 h 1322279"/>
                    <a:gd name="connsiteX18" fmla="*/ 6991815 w 8216163"/>
                    <a:gd name="connsiteY18" fmla="*/ 1210767 h 1322279"/>
                    <a:gd name="connsiteX19" fmla="*/ 7348654 w 8216163"/>
                    <a:gd name="connsiteY19" fmla="*/ 1277675 h 1322279"/>
                    <a:gd name="connsiteX20" fmla="*/ 8129239 w 8216163"/>
                    <a:gd name="connsiteY20" fmla="*/ 1277675 h 1322279"/>
                    <a:gd name="connsiteX21" fmla="*/ 8162693 w 8216163"/>
                    <a:gd name="connsiteY21" fmla="*/ 1299977 h 1322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216163" h="1322279">
                      <a:moveTo>
                        <a:pt x="0" y="1322279"/>
                      </a:moveTo>
                      <a:cubicBezTo>
                        <a:pt x="115229" y="1298118"/>
                        <a:pt x="230458" y="1273957"/>
                        <a:pt x="323385" y="1221918"/>
                      </a:cubicBezTo>
                      <a:cubicBezTo>
                        <a:pt x="416312" y="1169879"/>
                        <a:pt x="470210" y="1175455"/>
                        <a:pt x="557561" y="1010045"/>
                      </a:cubicBezTo>
                      <a:cubicBezTo>
                        <a:pt x="644912" y="844635"/>
                        <a:pt x="750849" y="320528"/>
                        <a:pt x="847493" y="229460"/>
                      </a:cubicBezTo>
                      <a:cubicBezTo>
                        <a:pt x="944137" y="138392"/>
                        <a:pt x="1009468" y="327819"/>
                        <a:pt x="1137424" y="463636"/>
                      </a:cubicBezTo>
                      <a:cubicBezTo>
                        <a:pt x="1265380" y="599453"/>
                        <a:pt x="1457252" y="916121"/>
                        <a:pt x="1615228" y="1044360"/>
                      </a:cubicBezTo>
                      <a:cubicBezTo>
                        <a:pt x="1773204" y="1172599"/>
                        <a:pt x="1899141" y="1197901"/>
                        <a:pt x="2085278" y="1233070"/>
                      </a:cubicBezTo>
                      <a:cubicBezTo>
                        <a:pt x="2271415" y="1268239"/>
                        <a:pt x="2551771" y="1260948"/>
                        <a:pt x="2732049" y="1255372"/>
                      </a:cubicBezTo>
                      <a:cubicBezTo>
                        <a:pt x="2912327" y="1249796"/>
                        <a:pt x="3046141" y="1207050"/>
                        <a:pt x="3166946" y="1199616"/>
                      </a:cubicBezTo>
                      <a:cubicBezTo>
                        <a:pt x="3287751" y="1192182"/>
                        <a:pt x="3393688" y="1236786"/>
                        <a:pt x="3456878" y="1210767"/>
                      </a:cubicBezTo>
                      <a:cubicBezTo>
                        <a:pt x="3520068" y="1184747"/>
                        <a:pt x="3479181" y="1205192"/>
                        <a:pt x="3546088" y="1043499"/>
                      </a:cubicBezTo>
                      <a:cubicBezTo>
                        <a:pt x="3612995" y="881806"/>
                        <a:pt x="3763537" y="409738"/>
                        <a:pt x="3858322" y="240611"/>
                      </a:cubicBezTo>
                      <a:cubicBezTo>
                        <a:pt x="3953107" y="71484"/>
                        <a:pt x="3971031" y="-60496"/>
                        <a:pt x="4114800" y="28738"/>
                      </a:cubicBezTo>
                      <a:cubicBezTo>
                        <a:pt x="4258569" y="117972"/>
                        <a:pt x="4568536" y="573435"/>
                        <a:pt x="4720936" y="776015"/>
                      </a:cubicBezTo>
                      <a:cubicBezTo>
                        <a:pt x="4873336" y="978595"/>
                        <a:pt x="4842150" y="1164328"/>
                        <a:pt x="5029200" y="1244221"/>
                      </a:cubicBezTo>
                      <a:cubicBezTo>
                        <a:pt x="5216250" y="1324114"/>
                        <a:pt x="5674112" y="1268382"/>
                        <a:pt x="5843239" y="1255372"/>
                      </a:cubicBezTo>
                      <a:cubicBezTo>
                        <a:pt x="6012366" y="1242362"/>
                        <a:pt x="5945459" y="1162445"/>
                        <a:pt x="6043961" y="1166162"/>
                      </a:cubicBezTo>
                      <a:cubicBezTo>
                        <a:pt x="6142463" y="1169879"/>
                        <a:pt x="6276278" y="1270241"/>
                        <a:pt x="6434254" y="1277675"/>
                      </a:cubicBezTo>
                      <a:cubicBezTo>
                        <a:pt x="6592230" y="1285109"/>
                        <a:pt x="6839415" y="1210767"/>
                        <a:pt x="6991815" y="1210767"/>
                      </a:cubicBezTo>
                      <a:cubicBezTo>
                        <a:pt x="7144215" y="1210767"/>
                        <a:pt x="7159083" y="1266524"/>
                        <a:pt x="7348654" y="1277675"/>
                      </a:cubicBezTo>
                      <a:cubicBezTo>
                        <a:pt x="7538225" y="1288826"/>
                        <a:pt x="7993566" y="1273958"/>
                        <a:pt x="8129239" y="1277675"/>
                      </a:cubicBezTo>
                      <a:cubicBezTo>
                        <a:pt x="8264912" y="1281392"/>
                        <a:pt x="8213802" y="1290684"/>
                        <a:pt x="8162693" y="129997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67">
                    <a:latin typeface="Arial" panose="020B0604020202020204" pitchFamily="34" charset="0"/>
                    <a:cs typeface="Arial" panose="020B0604020202020204" pitchFamily="34" charset="0"/>
                  </a:endParaRPr>
                </a:p>
              </p:txBody>
            </p:sp>
            <p:cxnSp>
              <p:nvCxnSpPr>
                <p:cNvPr id="5" name="Straight Connector 4"/>
                <p:cNvCxnSpPr/>
                <p:nvPr/>
              </p:nvCxnSpPr>
              <p:spPr>
                <a:xfrm>
                  <a:off x="499403" y="3300228"/>
                  <a:ext cx="5701921" cy="37563"/>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Explosion 1 6"/>
                <p:cNvSpPr/>
                <p:nvPr/>
              </p:nvSpPr>
              <p:spPr>
                <a:xfrm>
                  <a:off x="1081377" y="3176928"/>
                  <a:ext cx="1756551" cy="867579"/>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latin typeface="Arial" panose="020B0604020202020204" pitchFamily="34" charset="0"/>
                      <a:cs typeface="Arial" panose="020B0604020202020204" pitchFamily="34" charset="0"/>
                    </a:rPr>
                    <a:t>Stressor 1</a:t>
                  </a:r>
                </a:p>
              </p:txBody>
            </p:sp>
            <p:sp>
              <p:nvSpPr>
                <p:cNvPr id="8" name="Explosion 1 7"/>
                <p:cNvSpPr/>
                <p:nvPr/>
              </p:nvSpPr>
              <p:spPr>
                <a:xfrm>
                  <a:off x="3040388" y="3176929"/>
                  <a:ext cx="1766890" cy="920250"/>
                </a:xfrm>
                <a:prstGeom prst="irregularSeal1">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latin typeface="Arial" panose="020B0604020202020204" pitchFamily="34" charset="0"/>
                      <a:cs typeface="Arial" panose="020B0604020202020204" pitchFamily="34" charset="0"/>
                    </a:rPr>
                    <a:t>Stressor 2</a:t>
                  </a:r>
                </a:p>
              </p:txBody>
            </p:sp>
            <p:sp>
              <p:nvSpPr>
                <p:cNvPr id="11" name="TextBox 10"/>
                <p:cNvSpPr txBox="1"/>
                <p:nvPr/>
              </p:nvSpPr>
              <p:spPr>
                <a:xfrm>
                  <a:off x="5016351" y="3481466"/>
                  <a:ext cx="1072607" cy="413154"/>
                </a:xfrm>
                <a:prstGeom prst="rect">
                  <a:avLst/>
                </a:prstGeom>
                <a:noFill/>
              </p:spPr>
              <p:txBody>
                <a:bodyPr wrap="square" rtlCol="0">
                  <a:spAutoFit/>
                </a:bodyPr>
                <a:lstStyle/>
                <a:p>
                  <a:r>
                    <a:rPr lang="en-GB" sz="1867" b="1" dirty="0">
                      <a:latin typeface="Arial" panose="020B0604020202020204" pitchFamily="34" charset="0"/>
                      <a:cs typeface="Arial" panose="020B0604020202020204" pitchFamily="34" charset="0"/>
                    </a:rPr>
                    <a:t>TIME</a:t>
                  </a:r>
                </a:p>
                <a:p>
                  <a:r>
                    <a:rPr lang="en-GB" sz="1600" dirty="0">
                      <a:latin typeface="Arial" panose="020B0604020202020204" pitchFamily="34" charset="0"/>
                      <a:cs typeface="Arial" panose="020B0604020202020204" pitchFamily="34" charset="0"/>
                    </a:rPr>
                    <a:t>Days/weeks</a:t>
                  </a:r>
                </a:p>
              </p:txBody>
            </p:sp>
            <p:cxnSp>
              <p:nvCxnSpPr>
                <p:cNvPr id="13" name="Straight Arrow Connector 12"/>
                <p:cNvCxnSpPr/>
                <p:nvPr/>
              </p:nvCxnSpPr>
              <p:spPr>
                <a:xfrm>
                  <a:off x="5624271" y="3613200"/>
                  <a:ext cx="589621" cy="0"/>
                </a:xfrm>
                <a:prstGeom prst="straightConnector1">
                  <a:avLst/>
                </a:prstGeom>
                <a:ln w="190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1551001" y="2155104"/>
                  <a:ext cx="0" cy="372316"/>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922624" y="1839351"/>
                  <a:ext cx="1671663" cy="250619"/>
                </a:xfrm>
                <a:prstGeom prst="rect">
                  <a:avLst/>
                </a:prstGeom>
                <a:noFill/>
              </p:spPr>
              <p:txBody>
                <a:bodyPr wrap="square" rtlCol="0">
                  <a:spAutoFit/>
                </a:bodyPr>
                <a:lstStyle/>
                <a:p>
                  <a:r>
                    <a:rPr lang="en-GB" sz="1867" b="1" dirty="0">
                      <a:latin typeface="Arial" panose="020B0604020202020204" pitchFamily="34" charset="0"/>
                      <a:cs typeface="Arial" panose="020B0604020202020204" pitchFamily="34" charset="0"/>
                    </a:rPr>
                    <a:t>Anticipation</a:t>
                  </a:r>
                </a:p>
              </p:txBody>
            </p:sp>
            <p:cxnSp>
              <p:nvCxnSpPr>
                <p:cNvPr id="20" name="Straight Arrow Connector 19"/>
                <p:cNvCxnSpPr/>
                <p:nvPr/>
              </p:nvCxnSpPr>
              <p:spPr>
                <a:xfrm>
                  <a:off x="4903520" y="2155104"/>
                  <a:ext cx="0" cy="53642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4347134" y="1839351"/>
                  <a:ext cx="1671663" cy="250619"/>
                </a:xfrm>
                <a:prstGeom prst="rect">
                  <a:avLst/>
                </a:prstGeom>
                <a:noFill/>
              </p:spPr>
              <p:txBody>
                <a:bodyPr wrap="square" rtlCol="0">
                  <a:spAutoFit/>
                </a:bodyPr>
                <a:lstStyle/>
                <a:p>
                  <a:r>
                    <a:rPr lang="en-GB" sz="1867" b="1" dirty="0">
                      <a:latin typeface="Arial" panose="020B0604020202020204" pitchFamily="34" charset="0"/>
                      <a:cs typeface="Arial" panose="020B0604020202020204" pitchFamily="34" charset="0"/>
                    </a:rPr>
                    <a:t>Slow recovery</a:t>
                  </a:r>
                </a:p>
              </p:txBody>
            </p:sp>
            <p:cxnSp>
              <p:nvCxnSpPr>
                <p:cNvPr id="26" name="Straight Arrow Connector 25"/>
                <p:cNvCxnSpPr/>
                <p:nvPr/>
              </p:nvCxnSpPr>
              <p:spPr>
                <a:xfrm flipH="1">
                  <a:off x="1551001" y="1494275"/>
                  <a:ext cx="200323" cy="320629"/>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4635610" y="1503740"/>
                  <a:ext cx="251465" cy="311164"/>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grpSp>
        </p:grpSp>
      </p:grpSp>
      <p:sp>
        <p:nvSpPr>
          <p:cNvPr id="2" name="Title 1"/>
          <p:cNvSpPr>
            <a:spLocks noGrp="1"/>
          </p:cNvSpPr>
          <p:nvPr>
            <p:ph type="title"/>
          </p:nvPr>
        </p:nvSpPr>
        <p:spPr>
          <a:xfrm>
            <a:off x="1588102" y="340078"/>
            <a:ext cx="8229600" cy="857251"/>
          </a:xfrm>
        </p:spPr>
        <p:txBody>
          <a:bodyPr>
            <a:noAutofit/>
          </a:bodyPr>
          <a:lstStyle/>
          <a:p>
            <a:pPr algn="l"/>
            <a:r>
              <a:rPr lang="en-GB" sz="3733" dirty="0">
                <a:solidFill>
                  <a:schemeClr val="tx1"/>
                </a:solidFill>
                <a:latin typeface="Arial" panose="020B0604020202020204" pitchFamily="34" charset="0"/>
                <a:cs typeface="Arial" panose="020B0604020202020204" pitchFamily="34" charset="0"/>
              </a:rPr>
              <a:t>The prolonged activation model</a:t>
            </a:r>
          </a:p>
        </p:txBody>
      </p:sp>
      <p:sp>
        <p:nvSpPr>
          <p:cNvPr id="30" name="Rectangle 29"/>
          <p:cNvSpPr/>
          <p:nvPr/>
        </p:nvSpPr>
        <p:spPr>
          <a:xfrm>
            <a:off x="1588102" y="1124672"/>
            <a:ext cx="2005677" cy="318100"/>
          </a:xfrm>
          <a:prstGeom prst="rect">
            <a:avLst/>
          </a:prstGeom>
        </p:spPr>
        <p:txBody>
          <a:bodyPr wrap="none">
            <a:spAutoFit/>
          </a:bodyPr>
          <a:lstStyle/>
          <a:p>
            <a:r>
              <a:rPr lang="en-GB" sz="1467" dirty="0" err="1">
                <a:latin typeface="Arial" panose="020B0604020202020204" pitchFamily="34" charset="0"/>
                <a:cs typeface="Arial" panose="020B0604020202020204" pitchFamily="34" charset="0"/>
              </a:rPr>
              <a:t>Brosschot</a:t>
            </a:r>
            <a:r>
              <a:rPr lang="en-GB" sz="1467" dirty="0">
                <a:latin typeface="Arial" panose="020B0604020202020204" pitchFamily="34" charset="0"/>
                <a:cs typeface="Arial" panose="020B0604020202020204" pitchFamily="34" charset="0"/>
              </a:rPr>
              <a:t> </a:t>
            </a:r>
            <a:r>
              <a:rPr lang="en-GB" sz="1467" i="1" dirty="0">
                <a:latin typeface="Arial" panose="020B0604020202020204" pitchFamily="34" charset="0"/>
                <a:cs typeface="Arial" panose="020B0604020202020204" pitchFamily="34" charset="0"/>
              </a:rPr>
              <a:t>et al</a:t>
            </a:r>
            <a:r>
              <a:rPr lang="en-GB" sz="1467" dirty="0">
                <a:latin typeface="Arial" panose="020B0604020202020204" pitchFamily="34" charset="0"/>
                <a:cs typeface="Arial" panose="020B0604020202020204" pitchFamily="34" charset="0"/>
              </a:rPr>
              <a:t>., 2005</a:t>
            </a:r>
          </a:p>
        </p:txBody>
      </p:sp>
    </p:spTree>
    <p:extLst>
      <p:ext uri="{BB962C8B-B14F-4D97-AF65-F5344CB8AC3E}">
        <p14:creationId xmlns:p14="http://schemas.microsoft.com/office/powerpoint/2010/main" val="21655942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1917" y="511559"/>
            <a:ext cx="8229600" cy="857251"/>
          </a:xfrm>
        </p:spPr>
        <p:txBody>
          <a:bodyPr>
            <a:noAutofit/>
          </a:bodyPr>
          <a:lstStyle/>
          <a:p>
            <a:pPr algn="l"/>
            <a:r>
              <a:rPr lang="en-GB" sz="3733" dirty="0">
                <a:solidFill>
                  <a:schemeClr val="tx1"/>
                </a:solidFill>
                <a:latin typeface="Arial" panose="020B0604020202020204" pitchFamily="34" charset="0"/>
                <a:cs typeface="Arial" panose="020B0604020202020204" pitchFamily="34" charset="0"/>
              </a:rPr>
              <a:t>Perseverative cognition</a:t>
            </a:r>
          </a:p>
        </p:txBody>
      </p:sp>
      <p:sp>
        <p:nvSpPr>
          <p:cNvPr id="3" name="TextBox 2"/>
          <p:cNvSpPr txBox="1"/>
          <p:nvPr/>
        </p:nvSpPr>
        <p:spPr>
          <a:xfrm>
            <a:off x="2003897" y="1452665"/>
            <a:ext cx="8534401" cy="4893776"/>
          </a:xfrm>
          <a:prstGeom prst="rect">
            <a:avLst/>
          </a:prstGeom>
          <a:noFill/>
        </p:spPr>
        <p:txBody>
          <a:bodyPr wrap="square" rtlCol="0">
            <a:spAutoFit/>
          </a:bodyPr>
          <a:lstStyle/>
          <a:p>
            <a:pPr marL="380990" indent="-380990">
              <a:lnSpc>
                <a:spcPct val="150000"/>
              </a:lnSpc>
              <a:buFont typeface="Arial" panose="020B0604020202020204" pitchFamily="34" charset="0"/>
              <a:buChar char="•"/>
            </a:pPr>
            <a:r>
              <a:rPr lang="en-GB" sz="2400" b="1" dirty="0">
                <a:latin typeface="Arial" panose="020B0604020202020204" pitchFamily="34" charset="0"/>
                <a:cs typeface="Arial" panose="020B0604020202020204" pitchFamily="34" charset="0"/>
              </a:rPr>
              <a:t>Recovery after physical and psychological stressors</a:t>
            </a:r>
          </a:p>
          <a:p>
            <a:pPr marL="990575" lvl="1" indent="-380990">
              <a:buFont typeface="Arial" panose="020B0604020202020204" pitchFamily="34" charset="0"/>
              <a:buChar char="•"/>
            </a:pPr>
            <a:r>
              <a:rPr lang="en-GB" sz="2133" dirty="0">
                <a:latin typeface="Arial" panose="020B0604020202020204" pitchFamily="34" charset="0"/>
                <a:cs typeface="Arial" panose="020B0604020202020204" pitchFamily="34" charset="0"/>
              </a:rPr>
              <a:t>Physiological response to average daily stressor is comparable to mild physical exercise</a:t>
            </a:r>
          </a:p>
          <a:p>
            <a:pPr marL="990575" lvl="1" indent="-380990">
              <a:lnSpc>
                <a:spcPct val="150000"/>
              </a:lnSpc>
              <a:buFont typeface="Arial" panose="020B0604020202020204" pitchFamily="34" charset="0"/>
              <a:buChar char="•"/>
            </a:pPr>
            <a:r>
              <a:rPr lang="en-GB" sz="2133" dirty="0">
                <a:latin typeface="Arial" panose="020B0604020202020204" pitchFamily="34" charset="0"/>
                <a:cs typeface="Arial" panose="020B0604020202020204" pitchFamily="34" charset="0"/>
              </a:rPr>
              <a:t>Recovery from physical stressor is much faster (minutes)</a:t>
            </a:r>
          </a:p>
          <a:p>
            <a:pPr marL="990575" lvl="1" indent="-380990">
              <a:buFont typeface="Arial" panose="020B0604020202020204" pitchFamily="34" charset="0"/>
              <a:buChar char="•"/>
            </a:pPr>
            <a:r>
              <a:rPr lang="en-GB" sz="2133" dirty="0">
                <a:latin typeface="Arial" panose="020B0604020202020204" pitchFamily="34" charset="0"/>
                <a:cs typeface="Arial" panose="020B0604020202020204" pitchFamily="34" charset="0"/>
              </a:rPr>
              <a:t>Psychological stressors can make people ‘linger on’ mentally</a:t>
            </a:r>
          </a:p>
          <a:p>
            <a:pPr lvl="1"/>
            <a:endParaRPr lang="en-GB" sz="2133" dirty="0">
              <a:latin typeface="Arial" panose="020B0604020202020204" pitchFamily="34" charset="0"/>
              <a:cs typeface="Arial" panose="020B0604020202020204" pitchFamily="34" charset="0"/>
            </a:endParaRPr>
          </a:p>
          <a:p>
            <a:pPr marL="380990" indent="-380990">
              <a:buFont typeface="Arial" panose="020B0604020202020204" pitchFamily="34" charset="0"/>
              <a:buChar char="•"/>
            </a:pPr>
            <a:r>
              <a:rPr lang="en-GB" sz="2400" b="1" dirty="0">
                <a:latin typeface="Arial" panose="020B0604020202020204" pitchFamily="34" charset="0"/>
                <a:cs typeface="Arial" panose="020B0604020202020204" pitchFamily="34" charset="0"/>
              </a:rPr>
              <a:t>Human brain looks backward and forward</a:t>
            </a:r>
          </a:p>
          <a:p>
            <a:pPr marL="990575" lvl="1" indent="-380990">
              <a:lnSpc>
                <a:spcPct val="150000"/>
              </a:lnSpc>
              <a:buFont typeface="Arial" panose="020B0604020202020204" pitchFamily="34" charset="0"/>
              <a:buChar char="•"/>
            </a:pPr>
            <a:r>
              <a:rPr lang="en-GB" sz="2133" dirty="0">
                <a:latin typeface="Arial" panose="020B0604020202020204" pitchFamily="34" charset="0"/>
                <a:cs typeface="Arial" panose="020B0604020202020204" pitchFamily="34" charset="0"/>
              </a:rPr>
              <a:t>Planning and remembering can lead to rumination and worry</a:t>
            </a:r>
          </a:p>
          <a:p>
            <a:pPr marL="990575" lvl="1" indent="-380990">
              <a:buFont typeface="Arial" panose="020B0604020202020204" pitchFamily="34" charset="0"/>
              <a:buChar char="•"/>
            </a:pPr>
            <a:r>
              <a:rPr lang="en-GB" sz="2133" dirty="0">
                <a:latin typeface="Arial" panose="020B0604020202020204" pitchFamily="34" charset="0"/>
                <a:cs typeface="Arial" panose="020B0604020202020204" pitchFamily="34" charset="0"/>
              </a:rPr>
              <a:t>Repeating mental representations prolongs physiological effects</a:t>
            </a:r>
          </a:p>
          <a:p>
            <a:pPr marL="990575" lvl="1" indent="-380990">
              <a:lnSpc>
                <a:spcPct val="150000"/>
              </a:lnSpc>
              <a:buFont typeface="Arial" panose="020B0604020202020204" pitchFamily="34" charset="0"/>
              <a:buChar char="•"/>
            </a:pPr>
            <a:r>
              <a:rPr lang="en-GB" sz="2133" dirty="0">
                <a:latin typeface="Arial" panose="020B0604020202020204" pitchFamily="34" charset="0"/>
                <a:cs typeface="Arial" panose="020B0604020202020204" pitchFamily="34" charset="0"/>
              </a:rPr>
              <a:t>Applies to brief quarrels or chronic stress e.g. care giving</a:t>
            </a:r>
          </a:p>
          <a:p>
            <a:pPr marL="990575" lvl="1" indent="-380990">
              <a:lnSpc>
                <a:spcPct val="150000"/>
              </a:lnSpc>
              <a:buFont typeface="Arial" panose="020B0604020202020204" pitchFamily="34" charset="0"/>
              <a:buChar char="•"/>
            </a:pPr>
            <a:endParaRPr lang="en-GB" sz="2133"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994693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FE2F82-1B22-CD30-5542-AB26ED8413B2}"/>
              </a:ext>
            </a:extLst>
          </p:cNvPr>
          <p:cNvSpPr>
            <a:spLocks noGrp="1"/>
          </p:cNvSpPr>
          <p:nvPr>
            <p:ph type="title"/>
          </p:nvPr>
        </p:nvSpPr>
        <p:spPr/>
        <p:txBody>
          <a:bodyPr/>
          <a:lstStyle/>
          <a:p>
            <a:r>
              <a:rPr lang="en-US" dirty="0"/>
              <a:t>Stress generation after childhood maltreatment and psychiatric vulnerability</a:t>
            </a:r>
          </a:p>
        </p:txBody>
      </p:sp>
      <p:pic>
        <p:nvPicPr>
          <p:cNvPr id="3074" name="Picture 2">
            <a:extLst>
              <a:ext uri="{FF2B5EF4-FFF2-40B4-BE49-F238E27FC236}">
                <a16:creationId xmlns:a16="http://schemas.microsoft.com/office/drawing/2014/main" id="{689AD24B-F574-BE48-AEA5-5141A32937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795689"/>
            <a:ext cx="10743210" cy="379789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4658B9E-4A28-C23B-1777-0EE7BFD4DEA0}"/>
              </a:ext>
            </a:extLst>
          </p:cNvPr>
          <p:cNvSpPr txBox="1"/>
          <p:nvPr/>
        </p:nvSpPr>
        <p:spPr>
          <a:xfrm>
            <a:off x="2885704" y="5749480"/>
            <a:ext cx="5969904" cy="369332"/>
          </a:xfrm>
          <a:prstGeom prst="rect">
            <a:avLst/>
          </a:prstGeom>
          <a:noFill/>
        </p:spPr>
        <p:txBody>
          <a:bodyPr wrap="none" rtlCol="0">
            <a:spAutoFit/>
          </a:bodyPr>
          <a:lstStyle/>
          <a:p>
            <a:r>
              <a:rPr lang="en-US" dirty="0"/>
              <a:t>McCrory, Foulkes, Viding The Lancet 2022 9:828-837</a:t>
            </a:r>
          </a:p>
        </p:txBody>
      </p:sp>
    </p:spTree>
    <p:extLst>
      <p:ext uri="{BB962C8B-B14F-4D97-AF65-F5344CB8AC3E}">
        <p14:creationId xmlns:p14="http://schemas.microsoft.com/office/powerpoint/2010/main" val="8541189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77291" y="1837888"/>
            <a:ext cx="8111836" cy="3375796"/>
          </a:xfrm>
          <a:prstGeom prst="rect">
            <a:avLst/>
          </a:prstGeom>
          <a:noFill/>
        </p:spPr>
        <p:txBody>
          <a:bodyPr wrap="square" rtlCol="0">
            <a:spAutoFit/>
          </a:bodyPr>
          <a:lstStyle/>
          <a:p>
            <a:pPr marL="609585" indent="-609585">
              <a:buFont typeface="+mj-lt"/>
              <a:buAutoNum type="arabicPeriod"/>
            </a:pPr>
            <a:r>
              <a:rPr lang="en-GB" sz="2667" dirty="0">
                <a:solidFill>
                  <a:schemeClr val="bg1">
                    <a:lumMod val="65000"/>
                  </a:schemeClr>
                </a:solidFill>
                <a:latin typeface="Arial" panose="020B0604020202020204" pitchFamily="34" charset="0"/>
                <a:cs typeface="Arial" panose="020B0604020202020204" pitchFamily="34" charset="0"/>
              </a:rPr>
              <a:t>Understanding stress</a:t>
            </a:r>
          </a:p>
          <a:p>
            <a:pPr marL="609585" indent="-609585">
              <a:buFont typeface="+mj-lt"/>
              <a:buAutoNum type="arabicPeriod"/>
            </a:pPr>
            <a:endParaRPr lang="en-GB" sz="2667" dirty="0">
              <a:latin typeface="Arial" panose="020B0604020202020204" pitchFamily="34" charset="0"/>
              <a:cs typeface="Arial" panose="020B0604020202020204" pitchFamily="34" charset="0"/>
            </a:endParaRPr>
          </a:p>
          <a:p>
            <a:pPr marL="609585" indent="-609585">
              <a:buFont typeface="+mj-lt"/>
              <a:buAutoNum type="arabicPeriod"/>
            </a:pPr>
            <a:r>
              <a:rPr lang="en-GB" sz="2667" dirty="0">
                <a:latin typeface="Arial" panose="020B0604020202020204" pitchFamily="34" charset="0"/>
                <a:cs typeface="Arial" panose="020B0604020202020204" pitchFamily="34" charset="0"/>
              </a:rPr>
              <a:t>The physiology of the stress response</a:t>
            </a:r>
          </a:p>
          <a:p>
            <a:pPr marL="609585" indent="-609585">
              <a:buFont typeface="+mj-lt"/>
              <a:buAutoNum type="arabicPeriod"/>
            </a:pPr>
            <a:endParaRPr lang="en-GB" sz="2667" dirty="0">
              <a:solidFill>
                <a:schemeClr val="bg1">
                  <a:lumMod val="65000"/>
                </a:schemeClr>
              </a:solidFill>
              <a:latin typeface="Arial" panose="020B0604020202020204" pitchFamily="34" charset="0"/>
              <a:cs typeface="Arial" panose="020B0604020202020204" pitchFamily="34" charset="0"/>
            </a:endParaRPr>
          </a:p>
          <a:p>
            <a:pPr marL="609585" indent="-609585">
              <a:buFont typeface="+mj-lt"/>
              <a:buAutoNum type="arabicPeriod"/>
            </a:pPr>
            <a:r>
              <a:rPr lang="en-GB" sz="2667" dirty="0">
                <a:solidFill>
                  <a:schemeClr val="bg1">
                    <a:lumMod val="65000"/>
                  </a:schemeClr>
                </a:solidFill>
                <a:latin typeface="Arial" panose="020B0604020202020204" pitchFamily="34" charset="0"/>
                <a:cs typeface="Arial" panose="020B0604020202020204" pitchFamily="34" charset="0"/>
              </a:rPr>
              <a:t>Stress and health outcomes</a:t>
            </a:r>
          </a:p>
          <a:p>
            <a:pPr marL="285744" indent="-285744">
              <a:buFont typeface="Arial" panose="020B0604020202020204" pitchFamily="34" charset="0"/>
              <a:buChar char="•"/>
            </a:pPr>
            <a:endParaRPr lang="en-GB" sz="2667" dirty="0">
              <a:latin typeface="Arial" panose="020B0604020202020204" pitchFamily="34" charset="0"/>
              <a:cs typeface="Arial" panose="020B0604020202020204" pitchFamily="34" charset="0"/>
            </a:endParaRPr>
          </a:p>
          <a:p>
            <a:pPr marL="285744" indent="-285744">
              <a:buFont typeface="Arial" panose="020B0604020202020204" pitchFamily="34" charset="0"/>
              <a:buChar char="•"/>
            </a:pPr>
            <a:endParaRPr lang="en-GB" sz="2667" dirty="0">
              <a:latin typeface="Arial" panose="020B0604020202020204" pitchFamily="34" charset="0"/>
              <a:cs typeface="Arial" panose="020B0604020202020204" pitchFamily="34" charset="0"/>
            </a:endParaRPr>
          </a:p>
          <a:p>
            <a:pPr marL="285744" indent="-285744">
              <a:buFont typeface="Arial" panose="020B0604020202020204" pitchFamily="34" charset="0"/>
              <a:buChar char="•"/>
            </a:pPr>
            <a:endParaRPr lang="en-GB" sz="2667" dirty="0">
              <a:latin typeface="Arial" panose="020B0604020202020204" pitchFamily="34" charset="0"/>
              <a:cs typeface="Arial" panose="020B0604020202020204" pitchFamily="34" charset="0"/>
            </a:endParaRPr>
          </a:p>
        </p:txBody>
      </p:sp>
      <p:sp>
        <p:nvSpPr>
          <p:cNvPr id="6" name="TextBox 5"/>
          <p:cNvSpPr txBox="1"/>
          <p:nvPr/>
        </p:nvSpPr>
        <p:spPr>
          <a:xfrm>
            <a:off x="1748642" y="719066"/>
            <a:ext cx="4641075" cy="666786"/>
          </a:xfrm>
          <a:prstGeom prst="rect">
            <a:avLst/>
          </a:prstGeom>
          <a:noFill/>
        </p:spPr>
        <p:txBody>
          <a:bodyPr wrap="square" rtlCol="0">
            <a:spAutoFit/>
          </a:bodyPr>
          <a:lstStyle/>
          <a:p>
            <a:r>
              <a:rPr lang="en-GB" sz="3733" b="1" dirty="0">
                <a:latin typeface="Arial" panose="020B0604020202020204" pitchFamily="34" charset="0"/>
                <a:cs typeface="Arial" panose="020B0604020202020204" pitchFamily="34" charset="0"/>
              </a:rPr>
              <a:t>Lecture outline</a:t>
            </a:r>
          </a:p>
        </p:txBody>
      </p:sp>
    </p:spTree>
    <p:extLst>
      <p:ext uri="{BB962C8B-B14F-4D97-AF65-F5344CB8AC3E}">
        <p14:creationId xmlns:p14="http://schemas.microsoft.com/office/powerpoint/2010/main" val="19609840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56479" y="161195"/>
            <a:ext cx="10279041" cy="666786"/>
          </a:xfrm>
          <a:prstGeom prst="rect">
            <a:avLst/>
          </a:prstGeom>
          <a:noFill/>
        </p:spPr>
        <p:txBody>
          <a:bodyPr wrap="square" rtlCol="0">
            <a:spAutoFit/>
          </a:bodyPr>
          <a:lstStyle/>
          <a:p>
            <a:r>
              <a:rPr lang="en-GB" sz="3733" b="1" dirty="0">
                <a:latin typeface="Arial" panose="020B0604020202020204" pitchFamily="34" charset="0"/>
                <a:cs typeface="Arial" panose="020B0604020202020204" pitchFamily="34" charset="0"/>
              </a:rPr>
              <a:t>Stress physiology</a:t>
            </a:r>
          </a:p>
        </p:txBody>
      </p:sp>
      <p:sp>
        <p:nvSpPr>
          <p:cNvPr id="7" name="Content Placeholder 2"/>
          <p:cNvSpPr txBox="1">
            <a:spLocks/>
          </p:cNvSpPr>
          <p:nvPr/>
        </p:nvSpPr>
        <p:spPr bwMode="auto">
          <a:xfrm>
            <a:off x="1854718" y="725478"/>
            <a:ext cx="8782545" cy="518457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21920" tIns="60960" rIns="121920" bIns="60960" numCol="1" anchor="t" anchorCtr="0" compatLnSpc="1">
            <a:prstTxWarp prst="textNoShape">
              <a:avLst/>
            </a:prstTxWarp>
          </a:bodyPr>
          <a:lst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defTabSz="1219170">
              <a:lnSpc>
                <a:spcPct val="150000"/>
              </a:lnSpc>
              <a:buNone/>
              <a:defRPr/>
            </a:pPr>
            <a:r>
              <a:rPr lang="en-GB" sz="2400" b="1" u="sng" kern="0" dirty="0">
                <a:solidFill>
                  <a:schemeClr val="tx2"/>
                </a:solidFill>
                <a:latin typeface="Arial"/>
              </a:rPr>
              <a:t>Allostasis:</a:t>
            </a:r>
            <a:r>
              <a:rPr lang="en-GB" sz="2400" b="1" kern="0" dirty="0">
                <a:solidFill>
                  <a:schemeClr val="tx2"/>
                </a:solidFill>
                <a:latin typeface="Arial"/>
              </a:rPr>
              <a:t> </a:t>
            </a:r>
            <a:r>
              <a:rPr lang="en-GB" sz="2400" kern="0" dirty="0">
                <a:solidFill>
                  <a:srgbClr val="000000"/>
                </a:solidFill>
                <a:latin typeface="Arial"/>
              </a:rPr>
              <a:t>the process by which organisms respond to changes in the environment through adjustments in multiple biological systems to maintain homeostasis. Perceived </a:t>
            </a:r>
            <a:r>
              <a:rPr lang="en-GB" sz="2400" b="1" kern="0" dirty="0">
                <a:solidFill>
                  <a:srgbClr val="000000"/>
                </a:solidFill>
                <a:latin typeface="Arial"/>
              </a:rPr>
              <a:t>threats to allostasis </a:t>
            </a:r>
            <a:r>
              <a:rPr lang="en-GB" sz="2400" kern="0" dirty="0">
                <a:solidFill>
                  <a:srgbClr val="000000"/>
                </a:solidFill>
                <a:latin typeface="Arial"/>
              </a:rPr>
              <a:t>initiate an acute </a:t>
            </a:r>
            <a:r>
              <a:rPr lang="en-GB" sz="2400" b="1" kern="0" dirty="0">
                <a:solidFill>
                  <a:srgbClr val="000000"/>
                </a:solidFill>
                <a:latin typeface="Arial"/>
              </a:rPr>
              <a:t>stress response </a:t>
            </a:r>
            <a:r>
              <a:rPr lang="en-GB" sz="1600" kern="0" dirty="0">
                <a:solidFill>
                  <a:srgbClr val="000000"/>
                </a:solidFill>
                <a:latin typeface="Arial"/>
              </a:rPr>
              <a:t>(McEwen, 1998)</a:t>
            </a:r>
            <a:endParaRPr lang="en-GB" sz="1600" b="1" kern="0" dirty="0">
              <a:solidFill>
                <a:srgbClr val="000000"/>
              </a:solidFill>
              <a:latin typeface="Arial"/>
            </a:endParaRPr>
          </a:p>
          <a:p>
            <a:pPr marL="0" indent="0" defTabSz="1219170">
              <a:lnSpc>
                <a:spcPct val="150000"/>
              </a:lnSpc>
              <a:buNone/>
              <a:defRPr/>
            </a:pPr>
            <a:endParaRPr lang="en-GB" sz="1600" b="1" u="sng" kern="0" dirty="0">
              <a:latin typeface="Arial"/>
            </a:endParaRPr>
          </a:p>
          <a:p>
            <a:pPr marL="0" indent="0" defTabSz="1219170">
              <a:lnSpc>
                <a:spcPct val="150000"/>
              </a:lnSpc>
              <a:buNone/>
              <a:defRPr/>
            </a:pPr>
            <a:r>
              <a:rPr lang="en-GB" sz="2400" b="1" u="sng" kern="0" dirty="0">
                <a:solidFill>
                  <a:schemeClr val="tx2"/>
                </a:solidFill>
                <a:latin typeface="Arial"/>
              </a:rPr>
              <a:t>Main systems activated during the stress response</a:t>
            </a:r>
          </a:p>
          <a:p>
            <a:pPr marL="609585" indent="-609585" defTabSz="1219170">
              <a:lnSpc>
                <a:spcPct val="150000"/>
              </a:lnSpc>
              <a:buFont typeface="+mj-lt"/>
              <a:buAutoNum type="arabicPeriod"/>
              <a:defRPr/>
            </a:pPr>
            <a:r>
              <a:rPr lang="en-GB" sz="2400" kern="0" dirty="0">
                <a:solidFill>
                  <a:srgbClr val="000000"/>
                </a:solidFill>
                <a:latin typeface="Arial"/>
              </a:rPr>
              <a:t>Hypothalamic–pituitary–adrenal (HPA) axis</a:t>
            </a:r>
          </a:p>
          <a:p>
            <a:pPr marL="609585" indent="-609585" defTabSz="1219170">
              <a:lnSpc>
                <a:spcPct val="150000"/>
              </a:lnSpc>
              <a:buFont typeface="+mj-lt"/>
              <a:buAutoNum type="arabicPeriod"/>
              <a:defRPr/>
            </a:pPr>
            <a:r>
              <a:rPr lang="en-GB" sz="2400" kern="0" dirty="0">
                <a:solidFill>
                  <a:srgbClr val="000000"/>
                </a:solidFill>
                <a:latin typeface="Arial"/>
              </a:rPr>
              <a:t>Sympathetic–adrenal-medullary (SAM) axis </a:t>
            </a:r>
          </a:p>
          <a:p>
            <a:pPr marL="609585" indent="-609585" defTabSz="1219170">
              <a:lnSpc>
                <a:spcPct val="150000"/>
              </a:lnSpc>
              <a:buFont typeface="+mj-lt"/>
              <a:buAutoNum type="arabicPeriod"/>
              <a:defRPr/>
            </a:pPr>
            <a:r>
              <a:rPr lang="en-GB" sz="2400" kern="0" dirty="0">
                <a:latin typeface="Arial"/>
              </a:rPr>
              <a:t>Parasympathetic nervous system</a:t>
            </a:r>
          </a:p>
          <a:p>
            <a:pPr marL="0" indent="0" defTabSz="1219170">
              <a:buNone/>
              <a:defRPr/>
            </a:pPr>
            <a:endParaRPr lang="en-GB" sz="2400" kern="0" dirty="0">
              <a:solidFill>
                <a:srgbClr val="000000"/>
              </a:solidFill>
              <a:latin typeface="Arial"/>
            </a:endParaRPr>
          </a:p>
        </p:txBody>
      </p:sp>
    </p:spTree>
    <p:extLst>
      <p:ext uri="{BB962C8B-B14F-4D97-AF65-F5344CB8AC3E}">
        <p14:creationId xmlns:p14="http://schemas.microsoft.com/office/powerpoint/2010/main" val="13862767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863699" y="118555"/>
            <a:ext cx="8264236" cy="666786"/>
          </a:xfrm>
          <a:prstGeom prst="rect">
            <a:avLst/>
          </a:prstGeom>
          <a:noFill/>
        </p:spPr>
        <p:txBody>
          <a:bodyPr wrap="square" rtlCol="0">
            <a:spAutoFit/>
          </a:bodyPr>
          <a:lstStyle/>
          <a:p>
            <a:r>
              <a:rPr lang="en-GB" sz="3733" b="1" dirty="0">
                <a:latin typeface="Arial" panose="020B0604020202020204" pitchFamily="34" charset="0"/>
                <a:cs typeface="Arial" panose="020B0604020202020204" pitchFamily="34" charset="0"/>
              </a:rPr>
              <a:t>Stress physiology</a:t>
            </a:r>
          </a:p>
        </p:txBody>
      </p:sp>
      <p:grpSp>
        <p:nvGrpSpPr>
          <p:cNvPr id="47" name="Group 46"/>
          <p:cNvGrpSpPr/>
          <p:nvPr/>
        </p:nvGrpSpPr>
        <p:grpSpPr>
          <a:xfrm>
            <a:off x="1977049" y="1234782"/>
            <a:ext cx="8601632" cy="4823504"/>
            <a:chOff x="324750" y="1281186"/>
            <a:chExt cx="6451224" cy="3617628"/>
          </a:xfrm>
        </p:grpSpPr>
        <p:sp>
          <p:nvSpPr>
            <p:cNvPr id="11" name="Rectangle 10"/>
            <p:cNvSpPr/>
            <p:nvPr/>
          </p:nvSpPr>
          <p:spPr>
            <a:xfrm>
              <a:off x="915740" y="3119781"/>
              <a:ext cx="2128555" cy="637355"/>
            </a:xfrm>
            <a:prstGeom prst="rect">
              <a:avLst/>
            </a:prstGeom>
            <a:solidFill>
              <a:schemeClr val="accent1"/>
            </a:solidFill>
            <a:ln w="19050" cap="rnd" cmpd="sng" algn="ctr">
              <a:solidFill>
                <a:schemeClr val="tx2"/>
              </a:solidFill>
              <a:prstDash val="solid"/>
            </a:ln>
            <a:effectLst/>
          </p:spPr>
          <p:txBody>
            <a:bodyPr rtlCol="0" anchor="ctr"/>
            <a:lstStyle/>
            <a:p>
              <a:pPr algn="ctr" defTabSz="1219170">
                <a:defRPr/>
              </a:pPr>
              <a:r>
                <a:rPr lang="en-GB" sz="1600" b="1" kern="0" dirty="0">
                  <a:solidFill>
                    <a:prstClr val="white"/>
                  </a:solidFill>
                  <a:latin typeface="Arial" panose="020B0604020202020204" pitchFamily="34" charset="0"/>
                  <a:cs typeface="Arial" panose="020B0604020202020204" pitchFamily="34" charset="0"/>
                </a:rPr>
                <a:t>Somatic nervous system</a:t>
              </a:r>
            </a:p>
            <a:p>
              <a:pPr algn="ctr" defTabSz="1219170">
                <a:defRPr/>
              </a:pPr>
              <a:r>
                <a:rPr lang="en-GB" sz="1600" kern="0" dirty="0">
                  <a:solidFill>
                    <a:prstClr val="white"/>
                  </a:solidFill>
                  <a:latin typeface="Arial" panose="020B0604020202020204" pitchFamily="34" charset="0"/>
                  <a:cs typeface="Arial" panose="020B0604020202020204" pitchFamily="34" charset="0"/>
                </a:rPr>
                <a:t>Voluntary movement</a:t>
              </a:r>
            </a:p>
          </p:txBody>
        </p:sp>
        <p:sp>
          <p:nvSpPr>
            <p:cNvPr id="12" name="Rectangle 11"/>
            <p:cNvSpPr/>
            <p:nvPr/>
          </p:nvSpPr>
          <p:spPr>
            <a:xfrm>
              <a:off x="3579866" y="3128429"/>
              <a:ext cx="2423678" cy="615695"/>
            </a:xfrm>
            <a:prstGeom prst="rect">
              <a:avLst/>
            </a:prstGeom>
            <a:solidFill>
              <a:schemeClr val="accent1"/>
            </a:solidFill>
            <a:ln w="19050" cap="rnd" cmpd="sng" algn="ctr">
              <a:solidFill>
                <a:schemeClr val="tx2"/>
              </a:solidFill>
              <a:prstDash val="solid"/>
            </a:ln>
            <a:effectLst/>
          </p:spPr>
          <p:txBody>
            <a:bodyPr rtlCol="0" anchor="ctr"/>
            <a:lstStyle/>
            <a:p>
              <a:pPr algn="ctr" defTabSz="1219170">
                <a:defRPr/>
              </a:pPr>
              <a:r>
                <a:rPr lang="en-GB" sz="1600" b="1" kern="0" dirty="0">
                  <a:solidFill>
                    <a:prstClr val="white"/>
                  </a:solidFill>
                  <a:latin typeface="Arial" panose="020B0604020202020204" pitchFamily="34" charset="0"/>
                  <a:cs typeface="Arial" panose="020B0604020202020204" pitchFamily="34" charset="0"/>
                </a:rPr>
                <a:t>Autonomic nervous system</a:t>
              </a:r>
            </a:p>
            <a:p>
              <a:pPr algn="ctr" defTabSz="1219170">
                <a:defRPr/>
              </a:pPr>
              <a:r>
                <a:rPr lang="en-GB" sz="1600" kern="0" dirty="0">
                  <a:solidFill>
                    <a:prstClr val="white"/>
                  </a:solidFill>
                  <a:latin typeface="Arial" panose="020B0604020202020204" pitchFamily="34" charset="0"/>
                  <a:cs typeface="Arial" panose="020B0604020202020204" pitchFamily="34" charset="0"/>
                </a:rPr>
                <a:t>Involuntary response</a:t>
              </a:r>
            </a:p>
          </p:txBody>
        </p:sp>
        <p:sp>
          <p:nvSpPr>
            <p:cNvPr id="13" name="Rectangle 12"/>
            <p:cNvSpPr/>
            <p:nvPr/>
          </p:nvSpPr>
          <p:spPr>
            <a:xfrm>
              <a:off x="4403335" y="4225098"/>
              <a:ext cx="1935802" cy="658946"/>
            </a:xfrm>
            <a:prstGeom prst="rect">
              <a:avLst/>
            </a:prstGeom>
            <a:solidFill>
              <a:schemeClr val="accent1"/>
            </a:solidFill>
            <a:ln w="19050" cap="rnd" cmpd="sng" algn="ctr">
              <a:solidFill>
                <a:schemeClr val="tx2"/>
              </a:solidFill>
              <a:prstDash val="solid"/>
            </a:ln>
            <a:effectLst/>
          </p:spPr>
          <p:txBody>
            <a:bodyPr rtlCol="0" anchor="ctr"/>
            <a:lstStyle/>
            <a:p>
              <a:pPr algn="ctr" defTabSz="1219170">
                <a:defRPr/>
              </a:pPr>
              <a:endParaRPr lang="en-GB" sz="1600" b="1" kern="0" dirty="0">
                <a:solidFill>
                  <a:prstClr val="white"/>
                </a:solidFill>
                <a:latin typeface="Arial" panose="020B0604020202020204" pitchFamily="34" charset="0"/>
                <a:cs typeface="Arial" panose="020B0604020202020204" pitchFamily="34" charset="0"/>
              </a:endParaRPr>
            </a:p>
            <a:p>
              <a:pPr algn="ctr" defTabSz="1219170">
                <a:defRPr/>
              </a:pPr>
              <a:r>
                <a:rPr lang="en-GB" sz="1600" b="1" kern="0" dirty="0">
                  <a:solidFill>
                    <a:prstClr val="white"/>
                  </a:solidFill>
                  <a:latin typeface="Arial" panose="020B0604020202020204" pitchFamily="34" charset="0"/>
                  <a:cs typeface="Arial" panose="020B0604020202020204" pitchFamily="34" charset="0"/>
                </a:rPr>
                <a:t>Sympathetic nervous system</a:t>
              </a:r>
            </a:p>
            <a:p>
              <a:pPr algn="ctr" defTabSz="1219170">
                <a:defRPr/>
              </a:pPr>
              <a:r>
                <a:rPr lang="en-GB" sz="1600" kern="0" dirty="0">
                  <a:solidFill>
                    <a:prstClr val="white"/>
                  </a:solidFill>
                  <a:latin typeface="Arial" panose="020B0604020202020204" pitchFamily="34" charset="0"/>
                  <a:cs typeface="Arial" panose="020B0604020202020204" pitchFamily="34" charset="0"/>
                </a:rPr>
                <a:t>“Fight or flight”</a:t>
              </a:r>
            </a:p>
            <a:p>
              <a:pPr algn="ctr" defTabSz="1219170">
                <a:defRPr/>
              </a:pPr>
              <a:endParaRPr lang="en-GB" sz="1600" b="1" kern="0" dirty="0">
                <a:solidFill>
                  <a:prstClr val="white"/>
                </a:solidFill>
                <a:latin typeface="Arial" panose="020B0604020202020204" pitchFamily="34" charset="0"/>
                <a:cs typeface="Arial" panose="020B0604020202020204" pitchFamily="34" charset="0"/>
              </a:endParaRPr>
            </a:p>
          </p:txBody>
        </p:sp>
        <p:sp>
          <p:nvSpPr>
            <p:cNvPr id="14" name="Rectangle 13"/>
            <p:cNvSpPr/>
            <p:nvPr/>
          </p:nvSpPr>
          <p:spPr>
            <a:xfrm>
              <a:off x="1731448" y="4239867"/>
              <a:ext cx="2235050" cy="658947"/>
            </a:xfrm>
            <a:prstGeom prst="rect">
              <a:avLst/>
            </a:prstGeom>
            <a:solidFill>
              <a:schemeClr val="accent1"/>
            </a:solidFill>
            <a:ln w="19050" cap="rnd" cmpd="sng" algn="ctr">
              <a:solidFill>
                <a:schemeClr val="tx2"/>
              </a:solidFill>
              <a:prstDash val="solid"/>
            </a:ln>
            <a:effectLst/>
          </p:spPr>
          <p:txBody>
            <a:bodyPr rtlCol="0" anchor="ctr"/>
            <a:lstStyle/>
            <a:p>
              <a:pPr algn="ctr" defTabSz="1219170">
                <a:defRPr/>
              </a:pPr>
              <a:r>
                <a:rPr lang="en-GB" sz="1600" b="1" kern="0" dirty="0">
                  <a:solidFill>
                    <a:prstClr val="white"/>
                  </a:solidFill>
                  <a:latin typeface="Arial" panose="020B0604020202020204" pitchFamily="34" charset="0"/>
                  <a:cs typeface="Arial" panose="020B0604020202020204" pitchFamily="34" charset="0"/>
                </a:rPr>
                <a:t>Parasympathetic nervous system</a:t>
              </a:r>
              <a:endParaRPr lang="en-GB" sz="1600" kern="0" dirty="0">
                <a:solidFill>
                  <a:prstClr val="white"/>
                </a:solidFill>
                <a:latin typeface="Arial" panose="020B0604020202020204" pitchFamily="34" charset="0"/>
                <a:cs typeface="Arial" panose="020B0604020202020204" pitchFamily="34" charset="0"/>
              </a:endParaRPr>
            </a:p>
            <a:p>
              <a:pPr algn="ctr" defTabSz="1219170">
                <a:defRPr/>
              </a:pPr>
              <a:r>
                <a:rPr lang="en-GB" sz="1600" kern="0" dirty="0">
                  <a:solidFill>
                    <a:prstClr val="white"/>
                  </a:solidFill>
                  <a:latin typeface="Arial" panose="020B0604020202020204" pitchFamily="34" charset="0"/>
                  <a:cs typeface="Arial" panose="020B0604020202020204" pitchFamily="34" charset="0"/>
                </a:rPr>
                <a:t>“Rest or digest”</a:t>
              </a:r>
            </a:p>
          </p:txBody>
        </p:sp>
        <p:sp>
          <p:nvSpPr>
            <p:cNvPr id="21" name="Explosion 1 20"/>
            <p:cNvSpPr/>
            <p:nvPr/>
          </p:nvSpPr>
          <p:spPr>
            <a:xfrm>
              <a:off x="5516047" y="3329777"/>
              <a:ext cx="1259927" cy="958631"/>
            </a:xfrm>
            <a:prstGeom prst="irregularSeal1">
              <a:avLst/>
            </a:prstGeom>
            <a:solidFill>
              <a:srgbClr val="F276B7"/>
            </a:solidFill>
            <a:ln w="19050" cap="rnd" cmpd="sng" algn="ctr">
              <a:solidFill>
                <a:srgbClr val="B31166">
                  <a:shade val="50000"/>
                </a:srgbClr>
              </a:solidFill>
              <a:prstDash val="solid"/>
            </a:ln>
            <a:effectLst/>
          </p:spPr>
          <p:txBody>
            <a:bodyPr rtlCol="0" anchor="ctr"/>
            <a:lstStyle/>
            <a:p>
              <a:pPr algn="ctr" defTabSz="1219170">
                <a:defRPr/>
              </a:pPr>
              <a:r>
                <a:rPr lang="en-GB" sz="1600" b="1" kern="0" dirty="0">
                  <a:solidFill>
                    <a:srgbClr val="B31166">
                      <a:lumMod val="75000"/>
                    </a:srgbClr>
                  </a:solidFill>
                  <a:latin typeface="Arial" panose="020B0604020202020204" pitchFamily="34" charset="0"/>
                  <a:cs typeface="Arial" panose="020B0604020202020204" pitchFamily="34" charset="0"/>
                </a:rPr>
                <a:t>Stress</a:t>
              </a:r>
            </a:p>
          </p:txBody>
        </p:sp>
        <p:cxnSp>
          <p:nvCxnSpPr>
            <p:cNvPr id="31" name="Straight Arrow Connector 30"/>
            <p:cNvCxnSpPr/>
            <p:nvPr/>
          </p:nvCxnSpPr>
          <p:spPr>
            <a:xfrm flipV="1">
              <a:off x="3579866" y="3804399"/>
              <a:ext cx="406526" cy="382152"/>
            </a:xfrm>
            <a:prstGeom prst="straightConnector1">
              <a:avLst/>
            </a:prstGeom>
            <a:noFill/>
            <a:ln w="28575" cap="rnd" cmpd="sng" algn="ctr">
              <a:solidFill>
                <a:schemeClr val="tx2"/>
              </a:solidFill>
              <a:prstDash val="solid"/>
              <a:headEnd type="triangle"/>
              <a:tailEnd type="triangle"/>
            </a:ln>
            <a:effectLst/>
          </p:spPr>
        </p:cxnSp>
        <p:cxnSp>
          <p:nvCxnSpPr>
            <p:cNvPr id="32" name="Straight Arrow Connector 31"/>
            <p:cNvCxnSpPr/>
            <p:nvPr/>
          </p:nvCxnSpPr>
          <p:spPr>
            <a:xfrm>
              <a:off x="4989683" y="3804399"/>
              <a:ext cx="423708" cy="382152"/>
            </a:xfrm>
            <a:prstGeom prst="straightConnector1">
              <a:avLst/>
            </a:prstGeom>
            <a:noFill/>
            <a:ln w="28575" cap="rnd" cmpd="sng" algn="ctr">
              <a:solidFill>
                <a:schemeClr val="tx2"/>
              </a:solidFill>
              <a:prstDash val="solid"/>
              <a:headEnd type="triangle"/>
              <a:tailEnd type="triangle"/>
            </a:ln>
            <a:effectLst/>
          </p:spPr>
        </p:cxnSp>
        <p:cxnSp>
          <p:nvCxnSpPr>
            <p:cNvPr id="35" name="Straight Arrow Connector 34"/>
            <p:cNvCxnSpPr/>
            <p:nvPr/>
          </p:nvCxnSpPr>
          <p:spPr>
            <a:xfrm>
              <a:off x="4428966" y="2613876"/>
              <a:ext cx="0" cy="497088"/>
            </a:xfrm>
            <a:prstGeom prst="straightConnector1">
              <a:avLst/>
            </a:prstGeom>
            <a:noFill/>
            <a:ln w="28575" cap="rnd" cmpd="sng" algn="ctr">
              <a:solidFill>
                <a:schemeClr val="tx2"/>
              </a:solidFill>
              <a:prstDash val="solid"/>
              <a:headEnd type="triangle"/>
              <a:tailEnd type="triangle"/>
            </a:ln>
            <a:effectLst/>
          </p:spPr>
        </p:cxnSp>
        <p:sp>
          <p:nvSpPr>
            <p:cNvPr id="41" name="Rectangle 40"/>
            <p:cNvSpPr/>
            <p:nvPr/>
          </p:nvSpPr>
          <p:spPr>
            <a:xfrm>
              <a:off x="324750" y="2038877"/>
              <a:ext cx="2770040" cy="562454"/>
            </a:xfrm>
            <a:prstGeom prst="rect">
              <a:avLst/>
            </a:prstGeom>
            <a:solidFill>
              <a:schemeClr val="accent1"/>
            </a:solidFill>
            <a:ln w="19050" cap="rnd" cmpd="sng" algn="ctr">
              <a:solidFill>
                <a:schemeClr val="tx2"/>
              </a:solidFill>
              <a:prstDash val="solid"/>
            </a:ln>
            <a:effectLst/>
          </p:spPr>
          <p:txBody>
            <a:bodyPr rtlCol="0" anchor="ctr"/>
            <a:lstStyle/>
            <a:p>
              <a:pPr algn="ctr" defTabSz="1219170">
                <a:defRPr/>
              </a:pPr>
              <a:r>
                <a:rPr lang="en-GB" sz="1600" b="1" kern="0" dirty="0">
                  <a:solidFill>
                    <a:prstClr val="white"/>
                  </a:solidFill>
                  <a:latin typeface="Arial" panose="020B0604020202020204" pitchFamily="34" charset="0"/>
                  <a:cs typeface="Arial" panose="020B0604020202020204" pitchFamily="34" charset="0"/>
                </a:rPr>
                <a:t>Central nervous system (CNS)</a:t>
              </a:r>
            </a:p>
            <a:p>
              <a:pPr algn="ctr" defTabSz="1219170">
                <a:defRPr/>
              </a:pPr>
              <a:r>
                <a:rPr lang="en-GB" sz="1600" kern="0" dirty="0">
                  <a:solidFill>
                    <a:prstClr val="white"/>
                  </a:solidFill>
                  <a:latin typeface="Arial" panose="020B0604020202020204" pitchFamily="34" charset="0"/>
                  <a:cs typeface="Arial" panose="020B0604020202020204" pitchFamily="34" charset="0"/>
                </a:rPr>
                <a:t>Brain &amp; spinal cord</a:t>
              </a:r>
            </a:p>
          </p:txBody>
        </p:sp>
        <p:sp>
          <p:nvSpPr>
            <p:cNvPr id="42" name="Rectangle 41"/>
            <p:cNvSpPr/>
            <p:nvPr/>
          </p:nvSpPr>
          <p:spPr>
            <a:xfrm>
              <a:off x="3348005" y="2038469"/>
              <a:ext cx="3012175" cy="562454"/>
            </a:xfrm>
            <a:prstGeom prst="rect">
              <a:avLst/>
            </a:prstGeom>
            <a:solidFill>
              <a:schemeClr val="accent1"/>
            </a:solidFill>
            <a:ln w="19050" cap="rnd" cmpd="sng" algn="ctr">
              <a:solidFill>
                <a:schemeClr val="tx2"/>
              </a:solidFill>
              <a:prstDash val="solid"/>
            </a:ln>
            <a:effectLst/>
          </p:spPr>
          <p:txBody>
            <a:bodyPr rtlCol="0" anchor="ctr"/>
            <a:lstStyle/>
            <a:p>
              <a:pPr algn="ctr" defTabSz="1219170">
                <a:defRPr/>
              </a:pPr>
              <a:r>
                <a:rPr lang="en-GB" sz="1600" b="1" kern="0" dirty="0">
                  <a:solidFill>
                    <a:prstClr val="white"/>
                  </a:solidFill>
                  <a:latin typeface="Arial" panose="020B0604020202020204" pitchFamily="34" charset="0"/>
                  <a:cs typeface="Arial" panose="020B0604020202020204" pitchFamily="34" charset="0"/>
                </a:rPr>
                <a:t>Peripheral nervous system (PNS)</a:t>
              </a:r>
            </a:p>
            <a:p>
              <a:pPr algn="ctr" defTabSz="1219170">
                <a:defRPr/>
              </a:pPr>
              <a:r>
                <a:rPr lang="en-GB" sz="1600" kern="0" dirty="0">
                  <a:solidFill>
                    <a:prstClr val="white"/>
                  </a:solidFill>
                  <a:latin typeface="Arial" panose="020B0604020202020204" pitchFamily="34" charset="0"/>
                  <a:cs typeface="Arial" panose="020B0604020202020204" pitchFamily="34" charset="0"/>
                </a:rPr>
                <a:t>Sensory &amp; motor neurons</a:t>
              </a:r>
            </a:p>
          </p:txBody>
        </p:sp>
        <p:cxnSp>
          <p:nvCxnSpPr>
            <p:cNvPr id="43" name="Straight Arrow Connector 42"/>
            <p:cNvCxnSpPr/>
            <p:nvPr/>
          </p:nvCxnSpPr>
          <p:spPr>
            <a:xfrm flipH="1">
              <a:off x="1286918" y="1520089"/>
              <a:ext cx="603759" cy="438849"/>
            </a:xfrm>
            <a:prstGeom prst="straightConnector1">
              <a:avLst/>
            </a:prstGeom>
            <a:noFill/>
            <a:ln w="28575" cap="rnd" cmpd="sng" algn="ctr">
              <a:solidFill>
                <a:schemeClr val="tx2"/>
              </a:solidFill>
              <a:prstDash val="solid"/>
              <a:headEnd type="triangle"/>
              <a:tailEnd type="triangle"/>
            </a:ln>
            <a:effectLst/>
          </p:spPr>
        </p:cxnSp>
        <p:sp>
          <p:nvSpPr>
            <p:cNvPr id="44" name="Rectangle 43"/>
            <p:cNvSpPr/>
            <p:nvPr/>
          </p:nvSpPr>
          <p:spPr>
            <a:xfrm>
              <a:off x="1977265" y="1281186"/>
              <a:ext cx="1484115" cy="562454"/>
            </a:xfrm>
            <a:prstGeom prst="rect">
              <a:avLst/>
            </a:prstGeom>
            <a:solidFill>
              <a:schemeClr val="accent1"/>
            </a:solidFill>
            <a:ln w="19050" cap="rnd" cmpd="sng" algn="ctr">
              <a:solidFill>
                <a:schemeClr val="tx2"/>
              </a:solidFill>
              <a:prstDash val="solid"/>
            </a:ln>
            <a:effectLst/>
          </p:spPr>
          <p:txBody>
            <a:bodyPr rtlCol="0" anchor="ctr"/>
            <a:lstStyle/>
            <a:p>
              <a:pPr algn="ctr" defTabSz="1219170">
                <a:defRPr/>
              </a:pPr>
              <a:r>
                <a:rPr lang="en-GB" sz="1600" kern="0" dirty="0">
                  <a:solidFill>
                    <a:prstClr val="white"/>
                  </a:solidFill>
                  <a:latin typeface="Arial" panose="020B0604020202020204" pitchFamily="34" charset="0"/>
                  <a:cs typeface="Arial" panose="020B0604020202020204" pitchFamily="34" charset="0"/>
                </a:rPr>
                <a:t>Nervous system</a:t>
              </a:r>
            </a:p>
          </p:txBody>
        </p:sp>
        <p:cxnSp>
          <p:nvCxnSpPr>
            <p:cNvPr id="45" name="Straight Arrow Connector 44"/>
            <p:cNvCxnSpPr/>
            <p:nvPr/>
          </p:nvCxnSpPr>
          <p:spPr>
            <a:xfrm>
              <a:off x="3634555" y="1488269"/>
              <a:ext cx="650835" cy="452785"/>
            </a:xfrm>
            <a:prstGeom prst="straightConnector1">
              <a:avLst/>
            </a:prstGeom>
            <a:noFill/>
            <a:ln w="28575" cap="rnd" cmpd="sng" algn="ctr">
              <a:solidFill>
                <a:schemeClr val="tx2"/>
              </a:solidFill>
              <a:prstDash val="solid"/>
              <a:headEnd type="triangle"/>
              <a:tailEnd type="triangle"/>
            </a:ln>
            <a:effectLst/>
          </p:spPr>
        </p:cxnSp>
        <p:cxnSp>
          <p:nvCxnSpPr>
            <p:cNvPr id="46" name="Straight Arrow Connector 45"/>
            <p:cNvCxnSpPr/>
            <p:nvPr/>
          </p:nvCxnSpPr>
          <p:spPr>
            <a:xfrm flipV="1">
              <a:off x="2724134" y="2629603"/>
              <a:ext cx="567612" cy="461905"/>
            </a:xfrm>
            <a:prstGeom prst="straightConnector1">
              <a:avLst/>
            </a:prstGeom>
            <a:noFill/>
            <a:ln w="28575" cap="rnd" cmpd="sng" algn="ctr">
              <a:solidFill>
                <a:schemeClr val="tx2"/>
              </a:solidFill>
              <a:prstDash val="solid"/>
              <a:headEnd type="triangle"/>
              <a:tailEnd type="triangle"/>
            </a:ln>
            <a:effectLst/>
          </p:spPr>
        </p:cxnSp>
      </p:grpSp>
    </p:spTree>
    <p:extLst>
      <p:ext uri="{BB962C8B-B14F-4D97-AF65-F5344CB8AC3E}">
        <p14:creationId xmlns:p14="http://schemas.microsoft.com/office/powerpoint/2010/main" val="13675657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antranik.org/wp-content/uploads/2011/11/the-adrenal-medulla-of-the-adrenal-gland-epinephrine-norepinephrine-splanchic-nerves.jpg"/>
          <p:cNvPicPr>
            <a:picLocks noChangeAspect="1" noChangeArrowheads="1"/>
          </p:cNvPicPr>
          <p:nvPr/>
        </p:nvPicPr>
        <p:blipFill rotWithShape="1">
          <a:blip r:embed="rId2">
            <a:extLst>
              <a:ext uri="{28A0092B-C50C-407E-A947-70E740481C1C}">
                <a14:useLocalDpi xmlns:a14="http://schemas.microsoft.com/office/drawing/2010/main" val="0"/>
              </a:ext>
            </a:extLst>
          </a:blip>
          <a:srcRect l="-9836" t="7425" r="9836" b="-7425"/>
          <a:stretch/>
        </p:blipFill>
        <p:spPr bwMode="auto">
          <a:xfrm>
            <a:off x="5172076" y="1356795"/>
            <a:ext cx="5495925" cy="5876925"/>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a:xfrm>
            <a:off x="1847528" y="2132857"/>
            <a:ext cx="4114800" cy="4525963"/>
          </a:xfrm>
        </p:spPr>
        <p:txBody>
          <a:bodyPr/>
          <a:lstStyle/>
          <a:p>
            <a:pPr marL="0" indent="0">
              <a:buNone/>
            </a:pPr>
            <a:r>
              <a:rPr lang="en-GB" dirty="0"/>
              <a:t>The hypothalamus signals the SNS to stimulate the release of adrenaline and noradrenalin.  </a:t>
            </a:r>
          </a:p>
        </p:txBody>
      </p:sp>
      <p:sp>
        <p:nvSpPr>
          <p:cNvPr id="3" name="Title 2"/>
          <p:cNvSpPr>
            <a:spLocks noGrp="1"/>
          </p:cNvSpPr>
          <p:nvPr>
            <p:ph type="title"/>
          </p:nvPr>
        </p:nvSpPr>
        <p:spPr/>
        <p:txBody>
          <a:bodyPr>
            <a:normAutofit/>
          </a:bodyPr>
          <a:lstStyle/>
          <a:p>
            <a:r>
              <a:rPr lang="en-GB" dirty="0"/>
              <a:t>Sympathetic-adrenal-medulla system</a:t>
            </a:r>
          </a:p>
        </p:txBody>
      </p:sp>
      <p:sp>
        <p:nvSpPr>
          <p:cNvPr id="4" name="Slide Number Placeholder 3"/>
          <p:cNvSpPr>
            <a:spLocks noGrp="1"/>
          </p:cNvSpPr>
          <p:nvPr>
            <p:ph type="sldNum" sz="quarter" idx="12"/>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D3A923A-1E8C-47C7-8108-D81351F9D853}" type="slidenum">
              <a:rPr lang="en-GB" smtClean="0"/>
              <a:pPr/>
              <a:t>18</a:t>
            </a:fld>
            <a:endParaRPr lang="en-GB"/>
          </a:p>
        </p:txBody>
      </p:sp>
    </p:spTree>
    <p:extLst>
      <p:ext uri="{BB962C8B-B14F-4D97-AF65-F5344CB8AC3E}">
        <p14:creationId xmlns:p14="http://schemas.microsoft.com/office/powerpoint/2010/main" val="16127835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835230" y="257261"/>
            <a:ext cx="10279041" cy="502766"/>
          </a:xfrm>
          <a:prstGeom prst="rect">
            <a:avLst/>
          </a:prstGeom>
          <a:noFill/>
        </p:spPr>
        <p:txBody>
          <a:bodyPr wrap="square" rtlCol="0">
            <a:spAutoFit/>
          </a:bodyPr>
          <a:lstStyle/>
          <a:p>
            <a:r>
              <a:rPr lang="en-GB" sz="2667" b="1" dirty="0">
                <a:latin typeface="Arial" panose="020B0604020202020204" pitchFamily="34" charset="0"/>
                <a:cs typeface="Arial" panose="020B0604020202020204" pitchFamily="34" charset="0"/>
              </a:rPr>
              <a:t>Sympathetic adrenal medullary (SAM) axis</a:t>
            </a:r>
          </a:p>
        </p:txBody>
      </p:sp>
      <p:sp>
        <p:nvSpPr>
          <p:cNvPr id="5" name="TextBox 4"/>
          <p:cNvSpPr txBox="1"/>
          <p:nvPr/>
        </p:nvSpPr>
        <p:spPr>
          <a:xfrm>
            <a:off x="680853" y="879685"/>
            <a:ext cx="9426249" cy="5755358"/>
          </a:xfrm>
          <a:prstGeom prst="rect">
            <a:avLst/>
          </a:prstGeom>
          <a:noFill/>
        </p:spPr>
        <p:txBody>
          <a:bodyPr wrap="square" rtlCol="0">
            <a:spAutoFit/>
          </a:bodyPr>
          <a:lstStyle/>
          <a:p>
            <a:pPr marL="285744" indent="-285744">
              <a:buFont typeface="Arial" panose="020B0604020202020204" pitchFamily="34" charset="0"/>
              <a:buChar char="•"/>
            </a:pPr>
            <a:r>
              <a:rPr lang="en-GB" sz="2400" b="1" dirty="0">
                <a:latin typeface="Arial" panose="020B0604020202020204" pitchFamily="34" charset="0"/>
                <a:cs typeface="Arial" panose="020B0604020202020204" pitchFamily="34" charset="0"/>
              </a:rPr>
              <a:t>Adrenalin and noradrenalin are products of the SAM axis</a:t>
            </a:r>
          </a:p>
          <a:p>
            <a:pPr marL="285744" indent="-285744">
              <a:buFont typeface="Arial" panose="020B0604020202020204" pitchFamily="34" charset="0"/>
              <a:buChar char="•"/>
            </a:pPr>
            <a:endParaRPr lang="en-GB" sz="2400" b="1" dirty="0">
              <a:latin typeface="Arial" panose="020B0604020202020204" pitchFamily="34" charset="0"/>
              <a:cs typeface="Arial" panose="020B0604020202020204" pitchFamily="34" charset="0"/>
            </a:endParaRPr>
          </a:p>
          <a:p>
            <a:pPr marL="285744" indent="-285744">
              <a:buFont typeface="Arial" panose="020B0604020202020204" pitchFamily="34" charset="0"/>
              <a:buChar char="•"/>
            </a:pPr>
            <a:r>
              <a:rPr lang="en-GB" sz="2400" b="1" dirty="0">
                <a:latin typeface="Arial" panose="020B0604020202020204" pitchFamily="34" charset="0"/>
                <a:cs typeface="Arial" panose="020B0604020202020204" pitchFamily="34" charset="0"/>
              </a:rPr>
              <a:t>Immediate changes resulting from sympathetic activation:</a:t>
            </a:r>
          </a:p>
          <a:p>
            <a:pPr marL="895328" lvl="1" indent="-285744">
              <a:lnSpc>
                <a:spcPct val="150000"/>
              </a:lnSpc>
              <a:buFont typeface="Arial" panose="020B0604020202020204" pitchFamily="34" charset="0"/>
              <a:buChar char="•"/>
            </a:pPr>
            <a:r>
              <a:rPr lang="en-GB" sz="2400" dirty="0">
                <a:latin typeface="Arial" panose="020B0604020202020204" pitchFamily="34" charset="0"/>
                <a:cs typeface="Arial" panose="020B0604020202020204" pitchFamily="34" charset="0"/>
              </a:rPr>
              <a:t>increased glucose production</a:t>
            </a:r>
          </a:p>
          <a:p>
            <a:pPr marL="895328" lvl="1" indent="-285744">
              <a:lnSpc>
                <a:spcPct val="150000"/>
              </a:lnSpc>
              <a:buFont typeface="Arial" panose="020B0604020202020204" pitchFamily="34" charset="0"/>
              <a:buChar char="•"/>
            </a:pPr>
            <a:r>
              <a:rPr lang="en-GB" sz="2400" dirty="0">
                <a:latin typeface="Arial" panose="020B0604020202020204" pitchFamily="34" charset="0"/>
                <a:cs typeface="Arial" panose="020B0604020202020204" pitchFamily="34" charset="0"/>
              </a:rPr>
              <a:t>increased heart rate and blood pressure</a:t>
            </a:r>
          </a:p>
          <a:p>
            <a:pPr marL="895328" lvl="1" indent="-285744">
              <a:lnSpc>
                <a:spcPct val="150000"/>
              </a:lnSpc>
              <a:buFont typeface="Arial" panose="020B0604020202020204" pitchFamily="34" charset="0"/>
              <a:buChar char="•"/>
            </a:pPr>
            <a:r>
              <a:rPr lang="en-GB" sz="2400" dirty="0">
                <a:latin typeface="Arial" panose="020B0604020202020204" pitchFamily="34" charset="0"/>
                <a:cs typeface="Arial" panose="020B0604020202020204" pitchFamily="34" charset="0"/>
              </a:rPr>
              <a:t>increased cardiac output </a:t>
            </a:r>
          </a:p>
          <a:p>
            <a:pPr marL="895328" lvl="1" indent="-285744">
              <a:lnSpc>
                <a:spcPct val="150000"/>
              </a:lnSpc>
              <a:buFont typeface="Arial" panose="020B0604020202020204" pitchFamily="34" charset="0"/>
              <a:buChar char="•"/>
            </a:pPr>
            <a:r>
              <a:rPr lang="en-GB" sz="2400" dirty="0">
                <a:latin typeface="Arial" panose="020B0604020202020204" pitchFamily="34" charset="0"/>
                <a:cs typeface="Arial" panose="020B0604020202020204" pitchFamily="34" charset="0"/>
              </a:rPr>
              <a:t>increased production and secretion of LDL (bad cholesterol)</a:t>
            </a:r>
          </a:p>
          <a:p>
            <a:pPr marL="895328" lvl="1" indent="-285744">
              <a:lnSpc>
                <a:spcPct val="150000"/>
              </a:lnSpc>
              <a:buFont typeface="Arial" panose="020B0604020202020204" pitchFamily="34" charset="0"/>
              <a:buChar char="•"/>
            </a:pPr>
            <a:r>
              <a:rPr lang="en-GB" sz="2400" dirty="0">
                <a:latin typeface="Arial" panose="020B0604020202020204" pitchFamily="34" charset="0"/>
                <a:cs typeface="Arial" panose="020B0604020202020204" pitchFamily="34" charset="0"/>
              </a:rPr>
              <a:t>dilation of the bronchioles in the lungs (changes to breathing)</a:t>
            </a:r>
          </a:p>
          <a:p>
            <a:pPr marL="895328" lvl="1" indent="-285744">
              <a:lnSpc>
                <a:spcPct val="150000"/>
              </a:lnSpc>
              <a:buFont typeface="Arial" panose="020B0604020202020204" pitchFamily="34" charset="0"/>
              <a:buChar char="•"/>
            </a:pPr>
            <a:r>
              <a:rPr lang="en-GB" sz="2400" dirty="0">
                <a:latin typeface="Arial" panose="020B0604020202020204" pitchFamily="34" charset="0"/>
                <a:cs typeface="Arial" panose="020B0604020202020204" pitchFamily="34" charset="0"/>
              </a:rPr>
              <a:t>can cause people to ‘go red’ (vasodilation)</a:t>
            </a:r>
          </a:p>
          <a:p>
            <a:pPr marL="895328" lvl="1" indent="-285744">
              <a:lnSpc>
                <a:spcPct val="150000"/>
              </a:lnSpc>
              <a:buFont typeface="Arial" panose="020B0604020202020204" pitchFamily="34" charset="0"/>
              <a:buChar char="•"/>
            </a:pPr>
            <a:endParaRPr lang="en-GB" sz="2133" dirty="0">
              <a:latin typeface="Arial" panose="020B0604020202020204" pitchFamily="34" charset="0"/>
              <a:cs typeface="Arial" panose="020B0604020202020204" pitchFamily="34" charset="0"/>
            </a:endParaRPr>
          </a:p>
          <a:p>
            <a:pPr marL="285744" indent="-285744">
              <a:buFont typeface="Arial" panose="020B0604020202020204" pitchFamily="34" charset="0"/>
              <a:buChar char="•"/>
            </a:pPr>
            <a:endParaRPr lang="en-GB" sz="2400" dirty="0">
              <a:latin typeface="Arial" panose="020B0604020202020204" pitchFamily="34" charset="0"/>
              <a:cs typeface="Arial" panose="020B0604020202020204" pitchFamily="34" charset="0"/>
            </a:endParaRPr>
          </a:p>
          <a:p>
            <a:pPr marL="285744" indent="-285744">
              <a:buFont typeface="Arial" panose="020B0604020202020204" pitchFamily="34" charset="0"/>
              <a:buChar char="•"/>
            </a:pPr>
            <a:endParaRPr lang="en-GB"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148337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GB" dirty="0"/>
              <a:t>What is stress? </a:t>
            </a:r>
          </a:p>
          <a:p>
            <a:r>
              <a:rPr lang="en-GB" dirty="0"/>
              <a:t>Stress biology </a:t>
            </a:r>
          </a:p>
          <a:p>
            <a:r>
              <a:rPr lang="en-GB" dirty="0"/>
              <a:t>The relationship between stress and health </a:t>
            </a:r>
          </a:p>
          <a:p>
            <a:r>
              <a:rPr lang="en-GB" dirty="0"/>
              <a:t>Mechanisms linking stress and health</a:t>
            </a:r>
          </a:p>
        </p:txBody>
      </p:sp>
      <p:sp>
        <p:nvSpPr>
          <p:cNvPr id="3" name="Title 2"/>
          <p:cNvSpPr>
            <a:spLocks noGrp="1"/>
          </p:cNvSpPr>
          <p:nvPr>
            <p:ph type="title"/>
          </p:nvPr>
        </p:nvSpPr>
        <p:spPr/>
        <p:txBody>
          <a:bodyPr/>
          <a:lstStyle/>
          <a:p>
            <a:r>
              <a:rPr lang="en-GB" dirty="0"/>
              <a:t>Overview</a:t>
            </a:r>
          </a:p>
        </p:txBody>
      </p:sp>
      <p:sp>
        <p:nvSpPr>
          <p:cNvPr id="4" name="Slide Number Placeholder 3"/>
          <p:cNvSpPr>
            <a:spLocks noGrp="1"/>
          </p:cNvSpPr>
          <p:nvPr>
            <p:ph type="sldNum" sz="quarter" idx="12"/>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D3A923A-1E8C-47C7-8108-D81351F9D853}" type="slidenum">
              <a:rPr lang="en-GB" smtClean="0"/>
              <a:pPr/>
              <a:t>2</a:t>
            </a:fld>
            <a:endParaRPr lang="en-GB"/>
          </a:p>
        </p:txBody>
      </p:sp>
    </p:spTree>
    <p:extLst>
      <p:ext uri="{BB962C8B-B14F-4D97-AF65-F5344CB8AC3E}">
        <p14:creationId xmlns:p14="http://schemas.microsoft.com/office/powerpoint/2010/main" val="12651541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47805" y="-72802"/>
            <a:ext cx="10972800" cy="1143000"/>
          </a:xfrm>
        </p:spPr>
        <p:txBody>
          <a:bodyPr>
            <a:normAutofit/>
          </a:bodyPr>
          <a:lstStyle/>
          <a:p>
            <a:r>
              <a:rPr lang="en-GB" dirty="0"/>
              <a:t>Hypothalamic-pituitary-adrenal axis</a:t>
            </a: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12616" y="773827"/>
            <a:ext cx="3384376" cy="52216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629418" y="2852937"/>
            <a:ext cx="5038583" cy="1846659"/>
          </a:xfrm>
          <a:prstGeom prst="rect">
            <a:avLst/>
          </a:prstGeom>
          <a:noFill/>
        </p:spPr>
        <p:txBody>
          <a:bodyPr wrap="square" rtlCol="0">
            <a:spAutoFit/>
          </a:bodyPr>
          <a:lstStyle/>
          <a:p>
            <a:r>
              <a:rPr lang="en-GB" sz="2400" dirty="0"/>
              <a:t>CRF: corticotrophin releasing factor</a:t>
            </a:r>
          </a:p>
          <a:p>
            <a:r>
              <a:rPr lang="en-GB" sz="2400" dirty="0"/>
              <a:t>ACTH: adrenocorticotrophic hormone</a:t>
            </a:r>
          </a:p>
          <a:p>
            <a:endParaRPr lang="en-GB"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D3A923A-1E8C-47C7-8108-D81351F9D853}" type="slidenum">
              <a:rPr lang="en-GB" smtClean="0"/>
              <a:pPr/>
              <a:t>20</a:t>
            </a:fld>
            <a:endParaRPr lang="en-GB"/>
          </a:p>
        </p:txBody>
      </p:sp>
      <p:sp>
        <p:nvSpPr>
          <p:cNvPr id="2" name="Oval 1"/>
          <p:cNvSpPr/>
          <p:nvPr/>
        </p:nvSpPr>
        <p:spPr>
          <a:xfrm>
            <a:off x="3164744" y="4819968"/>
            <a:ext cx="1368152" cy="576064"/>
          </a:xfrm>
          <a:prstGeom prst="ellipse">
            <a:avLst/>
          </a:prstGeom>
          <a:no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1214441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606812" y="327259"/>
            <a:ext cx="7648285" cy="491979"/>
          </a:xfrm>
        </p:spPr>
        <p:txBody>
          <a:bodyPr>
            <a:noAutofit/>
          </a:bodyPr>
          <a:lstStyle/>
          <a:p>
            <a:pPr algn="l"/>
            <a:r>
              <a:rPr lang="en-GB" sz="3733" b="1" dirty="0">
                <a:solidFill>
                  <a:schemeClr val="tx1"/>
                </a:solidFill>
                <a:latin typeface="Arial" panose="020B0604020202020204" pitchFamily="34" charset="0"/>
                <a:cs typeface="Arial" panose="020B0604020202020204" pitchFamily="34" charset="0"/>
              </a:rPr>
              <a:t>The glucocorticoid receptor</a:t>
            </a:r>
          </a:p>
        </p:txBody>
      </p:sp>
      <p:grpSp>
        <p:nvGrpSpPr>
          <p:cNvPr id="222" name="Group 221"/>
          <p:cNvGrpSpPr/>
          <p:nvPr/>
        </p:nvGrpSpPr>
        <p:grpSpPr>
          <a:xfrm>
            <a:off x="1717697" y="1357592"/>
            <a:ext cx="8378252" cy="5304897"/>
            <a:chOff x="193696" y="1357588"/>
            <a:chExt cx="8378252" cy="5304897"/>
          </a:xfrm>
        </p:grpSpPr>
        <p:grpSp>
          <p:nvGrpSpPr>
            <p:cNvPr id="72" name="Group 71"/>
            <p:cNvGrpSpPr/>
            <p:nvPr/>
          </p:nvGrpSpPr>
          <p:grpSpPr>
            <a:xfrm rot="283158">
              <a:off x="1299039" y="2232308"/>
              <a:ext cx="562777" cy="156412"/>
              <a:chOff x="1106905" y="2658978"/>
              <a:chExt cx="562777" cy="156412"/>
            </a:xfrm>
          </p:grpSpPr>
          <p:sp>
            <p:nvSpPr>
              <p:cNvPr id="65" name="Regular Pentagon 64"/>
              <p:cNvSpPr/>
              <p:nvPr/>
            </p:nvSpPr>
            <p:spPr>
              <a:xfrm>
                <a:off x="1106905" y="2683042"/>
                <a:ext cx="138964" cy="132348"/>
              </a:xfrm>
              <a:prstGeom prst="pentagon">
                <a:avLst/>
              </a:prstGeom>
              <a:gradFill flip="none" rotWithShape="1">
                <a:gsLst>
                  <a:gs pos="81000">
                    <a:srgbClr val="00B050"/>
                  </a:gs>
                  <a:gs pos="0">
                    <a:srgbClr val="00B050"/>
                  </a:gs>
                </a:gsLst>
                <a:path path="circle">
                  <a:fillToRect l="50000" t="50000" r="50000" b="50000"/>
                </a:path>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6" name="Regular Pentagon 65"/>
              <p:cNvSpPr/>
              <p:nvPr/>
            </p:nvSpPr>
            <p:spPr>
              <a:xfrm>
                <a:off x="1248176" y="2658978"/>
                <a:ext cx="138964" cy="132348"/>
              </a:xfrm>
              <a:prstGeom prst="pentagon">
                <a:avLst/>
              </a:prstGeom>
              <a:gradFill flip="none" rotWithShape="1">
                <a:gsLst>
                  <a:gs pos="81000">
                    <a:srgbClr val="00B050"/>
                  </a:gs>
                  <a:gs pos="0">
                    <a:srgbClr val="00B050"/>
                  </a:gs>
                </a:gsLst>
                <a:path path="circle">
                  <a:fillToRect l="50000" t="50000" r="50000" b="50000"/>
                </a:path>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7" name="Regular Pentagon 66"/>
              <p:cNvSpPr/>
              <p:nvPr/>
            </p:nvSpPr>
            <p:spPr>
              <a:xfrm>
                <a:off x="1389447" y="2683042"/>
                <a:ext cx="138964" cy="132348"/>
              </a:xfrm>
              <a:prstGeom prst="pentagon">
                <a:avLst/>
              </a:prstGeom>
              <a:gradFill flip="none" rotWithShape="1">
                <a:gsLst>
                  <a:gs pos="81000">
                    <a:srgbClr val="00B050"/>
                  </a:gs>
                  <a:gs pos="0">
                    <a:srgbClr val="00B050"/>
                  </a:gs>
                </a:gsLst>
                <a:path path="circle">
                  <a:fillToRect l="50000" t="50000" r="50000" b="50000"/>
                </a:path>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0" name="Regular Pentagon 69"/>
              <p:cNvSpPr/>
              <p:nvPr/>
            </p:nvSpPr>
            <p:spPr>
              <a:xfrm>
                <a:off x="1530718" y="2658978"/>
                <a:ext cx="138964" cy="132348"/>
              </a:xfrm>
              <a:prstGeom prst="pentagon">
                <a:avLst/>
              </a:prstGeom>
              <a:gradFill flip="none" rotWithShape="1">
                <a:gsLst>
                  <a:gs pos="81000">
                    <a:srgbClr val="00B050"/>
                  </a:gs>
                  <a:gs pos="0">
                    <a:srgbClr val="00B050"/>
                  </a:gs>
                </a:gsLst>
                <a:path path="circle">
                  <a:fillToRect l="50000" t="50000" r="50000" b="50000"/>
                </a:path>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
          <p:nvSpPr>
            <p:cNvPr id="73" name="TextBox 72"/>
            <p:cNvSpPr txBox="1"/>
            <p:nvPr/>
          </p:nvSpPr>
          <p:spPr>
            <a:xfrm>
              <a:off x="193696" y="4340364"/>
              <a:ext cx="1491916" cy="276999"/>
            </a:xfrm>
            <a:prstGeom prst="rect">
              <a:avLst/>
            </a:prstGeom>
            <a:noFill/>
            <a:ln>
              <a:noFill/>
            </a:ln>
          </p:spPr>
          <p:txBody>
            <a:bodyPr wrap="square" rtlCol="0">
              <a:spAutoFit/>
            </a:bodyPr>
            <a:lstStyle/>
            <a:p>
              <a:r>
                <a:rPr lang="en-GB" sz="1200" dirty="0">
                  <a:solidFill>
                    <a:schemeClr val="accent1">
                      <a:lumMod val="50000"/>
                    </a:schemeClr>
                  </a:solidFill>
                </a:rPr>
                <a:t>Glucocorticoid</a:t>
              </a:r>
            </a:p>
          </p:txBody>
        </p:sp>
        <p:cxnSp>
          <p:nvCxnSpPr>
            <p:cNvPr id="75" name="Straight Arrow Connector 74"/>
            <p:cNvCxnSpPr/>
            <p:nvPr/>
          </p:nvCxnSpPr>
          <p:spPr>
            <a:xfrm flipV="1">
              <a:off x="712512" y="3843385"/>
              <a:ext cx="526789" cy="487346"/>
            </a:xfrm>
            <a:prstGeom prst="straightConnector1">
              <a:avLst/>
            </a:prstGeom>
            <a:ln w="15875">
              <a:solidFill>
                <a:schemeClr val="accent1">
                  <a:lumMod val="50000"/>
                </a:schemeClr>
              </a:solidFill>
              <a:tailEnd type="none"/>
            </a:ln>
          </p:spPr>
          <p:style>
            <a:lnRef idx="2">
              <a:schemeClr val="accent1"/>
            </a:lnRef>
            <a:fillRef idx="0">
              <a:schemeClr val="accent1"/>
            </a:fillRef>
            <a:effectRef idx="1">
              <a:schemeClr val="accent1"/>
            </a:effectRef>
            <a:fontRef idx="minor">
              <a:schemeClr val="tx1"/>
            </a:fontRef>
          </p:style>
        </p:cxnSp>
        <p:grpSp>
          <p:nvGrpSpPr>
            <p:cNvPr id="77" name="Group 76"/>
            <p:cNvGrpSpPr/>
            <p:nvPr/>
          </p:nvGrpSpPr>
          <p:grpSpPr>
            <a:xfrm rot="19471300">
              <a:off x="992437" y="2861506"/>
              <a:ext cx="562777" cy="156412"/>
              <a:chOff x="1106905" y="2658978"/>
              <a:chExt cx="562777" cy="156412"/>
            </a:xfrm>
          </p:grpSpPr>
          <p:sp>
            <p:nvSpPr>
              <p:cNvPr id="78" name="Regular Pentagon 77"/>
              <p:cNvSpPr/>
              <p:nvPr/>
            </p:nvSpPr>
            <p:spPr>
              <a:xfrm>
                <a:off x="1106905" y="2683042"/>
                <a:ext cx="138964" cy="132348"/>
              </a:xfrm>
              <a:prstGeom prst="pentagon">
                <a:avLst/>
              </a:prstGeom>
              <a:gradFill flip="none" rotWithShape="1">
                <a:gsLst>
                  <a:gs pos="81000">
                    <a:srgbClr val="00B050"/>
                  </a:gs>
                  <a:gs pos="0">
                    <a:srgbClr val="00B050"/>
                  </a:gs>
                </a:gsLst>
                <a:path path="circle">
                  <a:fillToRect l="50000" t="50000" r="50000" b="50000"/>
                </a:path>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9" name="Regular Pentagon 78"/>
              <p:cNvSpPr/>
              <p:nvPr/>
            </p:nvSpPr>
            <p:spPr>
              <a:xfrm>
                <a:off x="1248176" y="2658978"/>
                <a:ext cx="138964" cy="132348"/>
              </a:xfrm>
              <a:prstGeom prst="pentagon">
                <a:avLst/>
              </a:prstGeom>
              <a:gradFill flip="none" rotWithShape="1">
                <a:gsLst>
                  <a:gs pos="81000">
                    <a:srgbClr val="00B050"/>
                  </a:gs>
                  <a:gs pos="0">
                    <a:srgbClr val="00B050"/>
                  </a:gs>
                </a:gsLst>
                <a:path path="circle">
                  <a:fillToRect l="50000" t="50000" r="50000" b="50000"/>
                </a:path>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0" name="Regular Pentagon 79"/>
              <p:cNvSpPr/>
              <p:nvPr/>
            </p:nvSpPr>
            <p:spPr>
              <a:xfrm>
                <a:off x="1389447" y="2683042"/>
                <a:ext cx="138964" cy="132348"/>
              </a:xfrm>
              <a:prstGeom prst="pentagon">
                <a:avLst/>
              </a:prstGeom>
              <a:gradFill flip="none" rotWithShape="1">
                <a:gsLst>
                  <a:gs pos="81000">
                    <a:srgbClr val="00B050"/>
                  </a:gs>
                  <a:gs pos="0">
                    <a:srgbClr val="00B050"/>
                  </a:gs>
                </a:gsLst>
                <a:path path="circle">
                  <a:fillToRect l="50000" t="50000" r="50000" b="50000"/>
                </a:path>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1" name="Regular Pentagon 80"/>
              <p:cNvSpPr/>
              <p:nvPr/>
            </p:nvSpPr>
            <p:spPr>
              <a:xfrm>
                <a:off x="1530718" y="2658978"/>
                <a:ext cx="138964" cy="132348"/>
              </a:xfrm>
              <a:prstGeom prst="pentagon">
                <a:avLst/>
              </a:prstGeom>
              <a:gradFill flip="none" rotWithShape="1">
                <a:gsLst>
                  <a:gs pos="81000">
                    <a:srgbClr val="00B050"/>
                  </a:gs>
                  <a:gs pos="0">
                    <a:srgbClr val="00B050"/>
                  </a:gs>
                </a:gsLst>
                <a:path path="circle">
                  <a:fillToRect l="50000" t="50000" r="50000" b="50000"/>
                </a:path>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grpSp>
          <p:nvGrpSpPr>
            <p:cNvPr id="87" name="Group 86"/>
            <p:cNvGrpSpPr/>
            <p:nvPr/>
          </p:nvGrpSpPr>
          <p:grpSpPr>
            <a:xfrm rot="5763127">
              <a:off x="1936732" y="1707630"/>
              <a:ext cx="562777" cy="156412"/>
              <a:chOff x="1106905" y="2658978"/>
              <a:chExt cx="562777" cy="156412"/>
            </a:xfrm>
          </p:grpSpPr>
          <p:sp>
            <p:nvSpPr>
              <p:cNvPr id="88" name="Regular Pentagon 87"/>
              <p:cNvSpPr/>
              <p:nvPr/>
            </p:nvSpPr>
            <p:spPr>
              <a:xfrm>
                <a:off x="1106905" y="2683042"/>
                <a:ext cx="138964" cy="132348"/>
              </a:xfrm>
              <a:prstGeom prst="pentagon">
                <a:avLst/>
              </a:prstGeom>
              <a:gradFill flip="none" rotWithShape="1">
                <a:gsLst>
                  <a:gs pos="81000">
                    <a:srgbClr val="00B050"/>
                  </a:gs>
                  <a:gs pos="0">
                    <a:srgbClr val="00B050"/>
                  </a:gs>
                </a:gsLst>
                <a:path path="circle">
                  <a:fillToRect l="50000" t="50000" r="50000" b="50000"/>
                </a:path>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9" name="Regular Pentagon 88"/>
              <p:cNvSpPr/>
              <p:nvPr/>
            </p:nvSpPr>
            <p:spPr>
              <a:xfrm>
                <a:off x="1248176" y="2658978"/>
                <a:ext cx="138964" cy="132348"/>
              </a:xfrm>
              <a:prstGeom prst="pentagon">
                <a:avLst/>
              </a:prstGeom>
              <a:gradFill flip="none" rotWithShape="1">
                <a:gsLst>
                  <a:gs pos="81000">
                    <a:srgbClr val="00B050"/>
                  </a:gs>
                  <a:gs pos="0">
                    <a:srgbClr val="00B050"/>
                  </a:gs>
                </a:gsLst>
                <a:path path="circle">
                  <a:fillToRect l="50000" t="50000" r="50000" b="50000"/>
                </a:path>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0" name="Regular Pentagon 89"/>
              <p:cNvSpPr/>
              <p:nvPr/>
            </p:nvSpPr>
            <p:spPr>
              <a:xfrm>
                <a:off x="1389447" y="2683042"/>
                <a:ext cx="138964" cy="132348"/>
              </a:xfrm>
              <a:prstGeom prst="pentagon">
                <a:avLst/>
              </a:prstGeom>
              <a:gradFill flip="none" rotWithShape="1">
                <a:gsLst>
                  <a:gs pos="81000">
                    <a:srgbClr val="00B050"/>
                  </a:gs>
                  <a:gs pos="0">
                    <a:srgbClr val="00B050"/>
                  </a:gs>
                </a:gsLst>
                <a:path path="circle">
                  <a:fillToRect l="50000" t="50000" r="50000" b="50000"/>
                </a:path>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1" name="Regular Pentagon 90"/>
              <p:cNvSpPr/>
              <p:nvPr/>
            </p:nvSpPr>
            <p:spPr>
              <a:xfrm>
                <a:off x="1530718" y="2658978"/>
                <a:ext cx="138964" cy="132348"/>
              </a:xfrm>
              <a:prstGeom prst="pentagon">
                <a:avLst/>
              </a:prstGeom>
              <a:gradFill flip="none" rotWithShape="1">
                <a:gsLst>
                  <a:gs pos="81000">
                    <a:srgbClr val="00B050"/>
                  </a:gs>
                  <a:gs pos="0">
                    <a:srgbClr val="00B050"/>
                  </a:gs>
                </a:gsLst>
                <a:path path="circle">
                  <a:fillToRect l="50000" t="50000" r="50000" b="50000"/>
                </a:path>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grpSp>
          <p:nvGrpSpPr>
            <p:cNvPr id="108" name="Group 107"/>
            <p:cNvGrpSpPr/>
            <p:nvPr/>
          </p:nvGrpSpPr>
          <p:grpSpPr>
            <a:xfrm rot="5400000">
              <a:off x="994230" y="3643538"/>
              <a:ext cx="562777" cy="156412"/>
              <a:chOff x="1106905" y="2658978"/>
              <a:chExt cx="562777" cy="156412"/>
            </a:xfrm>
          </p:grpSpPr>
          <p:sp>
            <p:nvSpPr>
              <p:cNvPr id="109" name="Regular Pentagon 108"/>
              <p:cNvSpPr/>
              <p:nvPr/>
            </p:nvSpPr>
            <p:spPr>
              <a:xfrm>
                <a:off x="1106905" y="2683042"/>
                <a:ext cx="138964" cy="132348"/>
              </a:xfrm>
              <a:prstGeom prst="pentagon">
                <a:avLst/>
              </a:prstGeom>
              <a:gradFill flip="none" rotWithShape="1">
                <a:gsLst>
                  <a:gs pos="81000">
                    <a:srgbClr val="00B050"/>
                  </a:gs>
                  <a:gs pos="0">
                    <a:srgbClr val="00B050"/>
                  </a:gs>
                </a:gsLst>
                <a:path path="circle">
                  <a:fillToRect l="50000" t="50000" r="50000" b="50000"/>
                </a:path>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0" name="Regular Pentagon 109"/>
              <p:cNvSpPr/>
              <p:nvPr/>
            </p:nvSpPr>
            <p:spPr>
              <a:xfrm>
                <a:off x="1248176" y="2658978"/>
                <a:ext cx="138964" cy="132348"/>
              </a:xfrm>
              <a:prstGeom prst="pentagon">
                <a:avLst/>
              </a:prstGeom>
              <a:gradFill flip="none" rotWithShape="1">
                <a:gsLst>
                  <a:gs pos="81000">
                    <a:srgbClr val="00B050"/>
                  </a:gs>
                  <a:gs pos="0">
                    <a:srgbClr val="00B050"/>
                  </a:gs>
                </a:gsLst>
                <a:path path="circle">
                  <a:fillToRect l="50000" t="50000" r="50000" b="50000"/>
                </a:path>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1" name="Regular Pentagon 110"/>
              <p:cNvSpPr/>
              <p:nvPr/>
            </p:nvSpPr>
            <p:spPr>
              <a:xfrm>
                <a:off x="1389447" y="2683042"/>
                <a:ext cx="138964" cy="132348"/>
              </a:xfrm>
              <a:prstGeom prst="pentagon">
                <a:avLst/>
              </a:prstGeom>
              <a:gradFill flip="none" rotWithShape="1">
                <a:gsLst>
                  <a:gs pos="81000">
                    <a:srgbClr val="00B050"/>
                  </a:gs>
                  <a:gs pos="0">
                    <a:srgbClr val="00B050"/>
                  </a:gs>
                </a:gsLst>
                <a:path path="circle">
                  <a:fillToRect l="50000" t="50000" r="50000" b="50000"/>
                </a:path>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2" name="Regular Pentagon 111"/>
              <p:cNvSpPr/>
              <p:nvPr/>
            </p:nvSpPr>
            <p:spPr>
              <a:xfrm>
                <a:off x="1530718" y="2658978"/>
                <a:ext cx="138964" cy="132348"/>
              </a:xfrm>
              <a:prstGeom prst="pentagon">
                <a:avLst/>
              </a:prstGeom>
              <a:gradFill flip="none" rotWithShape="1">
                <a:gsLst>
                  <a:gs pos="81000">
                    <a:srgbClr val="00B050"/>
                  </a:gs>
                  <a:gs pos="0">
                    <a:srgbClr val="00B050"/>
                  </a:gs>
                </a:gsLst>
                <a:path path="circle">
                  <a:fillToRect l="50000" t="50000" r="50000" b="50000"/>
                </a:path>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
          <p:nvSpPr>
            <p:cNvPr id="63" name="Oval 62"/>
            <p:cNvSpPr/>
            <p:nvPr/>
          </p:nvSpPr>
          <p:spPr>
            <a:xfrm>
              <a:off x="2679535" y="1414150"/>
              <a:ext cx="5861608" cy="5248335"/>
            </a:xfrm>
            <a:prstGeom prst="ellipse">
              <a:avLst/>
            </a:prstGeom>
            <a:solidFill>
              <a:schemeClr val="accent1">
                <a:lumMod val="20000"/>
                <a:lumOff val="80000"/>
              </a:schemeClr>
            </a:solidFill>
            <a:ln w="19050" cmpd="sng">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4" name="TextBox 63"/>
            <p:cNvSpPr txBox="1"/>
            <p:nvPr/>
          </p:nvSpPr>
          <p:spPr>
            <a:xfrm>
              <a:off x="3171267" y="1357588"/>
              <a:ext cx="1840831" cy="276999"/>
            </a:xfrm>
            <a:prstGeom prst="rect">
              <a:avLst/>
            </a:prstGeom>
            <a:noFill/>
          </p:spPr>
          <p:txBody>
            <a:bodyPr wrap="square" rtlCol="0">
              <a:spAutoFit/>
            </a:bodyPr>
            <a:lstStyle/>
            <a:p>
              <a:r>
                <a:rPr lang="en-GB" sz="1200" dirty="0">
                  <a:solidFill>
                    <a:schemeClr val="accent1">
                      <a:lumMod val="50000"/>
                    </a:schemeClr>
                  </a:solidFill>
                </a:rPr>
                <a:t>Cell membrane</a:t>
              </a:r>
            </a:p>
          </p:txBody>
        </p:sp>
        <p:sp>
          <p:nvSpPr>
            <p:cNvPr id="97" name="Oval 96"/>
            <p:cNvSpPr/>
            <p:nvPr/>
          </p:nvSpPr>
          <p:spPr>
            <a:xfrm>
              <a:off x="5038029" y="3368616"/>
              <a:ext cx="2930596" cy="2844006"/>
            </a:xfrm>
            <a:prstGeom prst="ellipse">
              <a:avLst/>
            </a:prstGeom>
            <a:solidFill>
              <a:srgbClr val="F1CBEC"/>
            </a:solidFill>
            <a:ln w="22225">
              <a:solidFill>
                <a:srgbClr val="CA3EB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7" name="TextBox 116"/>
            <p:cNvSpPr txBox="1"/>
            <p:nvPr/>
          </p:nvSpPr>
          <p:spPr>
            <a:xfrm>
              <a:off x="4478621" y="5952650"/>
              <a:ext cx="1840831" cy="276999"/>
            </a:xfrm>
            <a:prstGeom prst="rect">
              <a:avLst/>
            </a:prstGeom>
            <a:noFill/>
          </p:spPr>
          <p:txBody>
            <a:bodyPr wrap="square" rtlCol="0">
              <a:spAutoFit/>
            </a:bodyPr>
            <a:lstStyle/>
            <a:p>
              <a:r>
                <a:rPr lang="en-GB" sz="1200" dirty="0">
                  <a:solidFill>
                    <a:schemeClr val="accent1">
                      <a:lumMod val="50000"/>
                    </a:schemeClr>
                  </a:solidFill>
                </a:rPr>
                <a:t>Cytoplasm</a:t>
              </a:r>
            </a:p>
          </p:txBody>
        </p:sp>
        <p:grpSp>
          <p:nvGrpSpPr>
            <p:cNvPr id="143" name="Group 142"/>
            <p:cNvGrpSpPr/>
            <p:nvPr/>
          </p:nvGrpSpPr>
          <p:grpSpPr>
            <a:xfrm rot="18933104">
              <a:off x="4959574" y="2368656"/>
              <a:ext cx="365012" cy="570924"/>
              <a:chOff x="4090288" y="2532931"/>
              <a:chExt cx="365012" cy="570924"/>
            </a:xfrm>
          </p:grpSpPr>
          <p:grpSp>
            <p:nvGrpSpPr>
              <p:cNvPr id="133" name="Group 132"/>
              <p:cNvGrpSpPr/>
              <p:nvPr/>
            </p:nvGrpSpPr>
            <p:grpSpPr>
              <a:xfrm rot="6318319">
                <a:off x="3894874" y="2728345"/>
                <a:ext cx="517188" cy="126360"/>
                <a:chOff x="1106905" y="2658978"/>
                <a:chExt cx="562777" cy="156412"/>
              </a:xfrm>
            </p:grpSpPr>
            <p:sp>
              <p:nvSpPr>
                <p:cNvPr id="139" name="Regular Pentagon 138"/>
                <p:cNvSpPr/>
                <p:nvPr/>
              </p:nvSpPr>
              <p:spPr>
                <a:xfrm>
                  <a:off x="1106905" y="2683042"/>
                  <a:ext cx="138964" cy="132348"/>
                </a:xfrm>
                <a:prstGeom prst="pentagon">
                  <a:avLst/>
                </a:prstGeom>
                <a:gradFill flip="none" rotWithShape="1">
                  <a:gsLst>
                    <a:gs pos="81000">
                      <a:srgbClr val="00B050"/>
                    </a:gs>
                    <a:gs pos="0">
                      <a:srgbClr val="00B050"/>
                    </a:gs>
                  </a:gsLst>
                  <a:path path="circle">
                    <a:fillToRect l="50000" t="50000" r="50000" b="50000"/>
                  </a:path>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40" name="Regular Pentagon 139"/>
                <p:cNvSpPr/>
                <p:nvPr/>
              </p:nvSpPr>
              <p:spPr>
                <a:xfrm>
                  <a:off x="1248176" y="2658978"/>
                  <a:ext cx="138964" cy="132348"/>
                </a:xfrm>
                <a:prstGeom prst="pentagon">
                  <a:avLst/>
                </a:prstGeom>
                <a:gradFill flip="none" rotWithShape="1">
                  <a:gsLst>
                    <a:gs pos="81000">
                      <a:srgbClr val="00B050"/>
                    </a:gs>
                    <a:gs pos="0">
                      <a:srgbClr val="00B050"/>
                    </a:gs>
                  </a:gsLst>
                  <a:path path="circle">
                    <a:fillToRect l="50000" t="50000" r="50000" b="50000"/>
                  </a:path>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41" name="Regular Pentagon 140"/>
                <p:cNvSpPr/>
                <p:nvPr/>
              </p:nvSpPr>
              <p:spPr>
                <a:xfrm>
                  <a:off x="1389447" y="2683042"/>
                  <a:ext cx="138964" cy="132348"/>
                </a:xfrm>
                <a:prstGeom prst="pentagon">
                  <a:avLst/>
                </a:prstGeom>
                <a:gradFill flip="none" rotWithShape="1">
                  <a:gsLst>
                    <a:gs pos="81000">
                      <a:srgbClr val="00B050"/>
                    </a:gs>
                    <a:gs pos="0">
                      <a:srgbClr val="00B050"/>
                    </a:gs>
                  </a:gsLst>
                  <a:path path="circle">
                    <a:fillToRect l="50000" t="50000" r="50000" b="50000"/>
                  </a:path>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42" name="Regular Pentagon 141"/>
                <p:cNvSpPr/>
                <p:nvPr/>
              </p:nvSpPr>
              <p:spPr>
                <a:xfrm>
                  <a:off x="1530718" y="2658978"/>
                  <a:ext cx="138964" cy="132348"/>
                </a:xfrm>
                <a:prstGeom prst="pentagon">
                  <a:avLst/>
                </a:prstGeom>
                <a:gradFill flip="none" rotWithShape="1">
                  <a:gsLst>
                    <a:gs pos="81000">
                      <a:srgbClr val="00B050"/>
                    </a:gs>
                    <a:gs pos="0">
                      <a:srgbClr val="00B050"/>
                    </a:gs>
                  </a:gsLst>
                  <a:path path="circle">
                    <a:fillToRect l="50000" t="50000" r="50000" b="50000"/>
                  </a:path>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
            <p:nvSpPr>
              <p:cNvPr id="135" name="Flowchart: Delay 134"/>
              <p:cNvSpPr/>
              <p:nvPr/>
            </p:nvSpPr>
            <p:spPr>
              <a:xfrm rot="826991">
                <a:off x="4213558" y="2624449"/>
                <a:ext cx="241742" cy="479406"/>
              </a:xfrm>
              <a:prstGeom prst="flowChartDelay">
                <a:avLst/>
              </a:prstGeom>
              <a:gradFill flip="none" rotWithShape="1">
                <a:gsLst>
                  <a:gs pos="0">
                    <a:srgbClr val="C00000"/>
                  </a:gs>
                  <a:gs pos="77000">
                    <a:schemeClr val="accent2">
                      <a:lumMod val="95000"/>
                      <a:lumOff val="5000"/>
                    </a:schemeClr>
                  </a:gs>
                </a:gsLst>
                <a:path path="circle">
                  <a:fillToRect l="50000" t="50000" r="50000" b="50000"/>
                </a:path>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
          <p:nvSpPr>
            <p:cNvPr id="136" name="Oval 135"/>
            <p:cNvSpPr/>
            <p:nvPr/>
          </p:nvSpPr>
          <p:spPr>
            <a:xfrm rot="7898334">
              <a:off x="5628243" y="2754040"/>
              <a:ext cx="468306" cy="117653"/>
            </a:xfrm>
            <a:prstGeom prst="ellipse">
              <a:avLst/>
            </a:prstGeom>
            <a:gradFill flip="none" rotWithShape="1">
              <a:gsLst>
                <a:gs pos="73000">
                  <a:schemeClr val="accent4">
                    <a:lumMod val="75000"/>
                  </a:schemeClr>
                </a:gs>
                <a:gs pos="17000">
                  <a:schemeClr val="accent4">
                    <a:lumMod val="60000"/>
                    <a:lumOff val="40000"/>
                  </a:schemeClr>
                </a:gs>
              </a:gsLst>
              <a:path path="circle">
                <a:fillToRect l="50000" t="50000" r="50000" b="50000"/>
              </a:path>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8" name="Oval 137"/>
            <p:cNvSpPr/>
            <p:nvPr/>
          </p:nvSpPr>
          <p:spPr>
            <a:xfrm rot="20286377">
              <a:off x="5630723" y="2474572"/>
              <a:ext cx="115795" cy="131723"/>
            </a:xfrm>
            <a:prstGeom prst="ellipse">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144" name="Straight Arrow Connector 143"/>
            <p:cNvCxnSpPr/>
            <p:nvPr/>
          </p:nvCxnSpPr>
          <p:spPr>
            <a:xfrm flipV="1">
              <a:off x="4091979" y="2802118"/>
              <a:ext cx="589157" cy="175911"/>
            </a:xfrm>
            <a:prstGeom prst="straightConnector1">
              <a:avLst/>
            </a:prstGeom>
            <a:ln>
              <a:solidFill>
                <a:schemeClr val="accent1">
                  <a:lumMod val="5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48" name="Straight Arrow Connector 147"/>
            <p:cNvCxnSpPr/>
            <p:nvPr/>
          </p:nvCxnSpPr>
          <p:spPr>
            <a:xfrm>
              <a:off x="5323012" y="2892207"/>
              <a:ext cx="595004" cy="1560505"/>
            </a:xfrm>
            <a:prstGeom prst="straightConnector1">
              <a:avLst/>
            </a:prstGeom>
            <a:ln>
              <a:solidFill>
                <a:schemeClr val="accent1">
                  <a:lumMod val="50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152" name="TextBox 151"/>
            <p:cNvSpPr txBox="1"/>
            <p:nvPr/>
          </p:nvSpPr>
          <p:spPr>
            <a:xfrm>
              <a:off x="6414891" y="3621760"/>
              <a:ext cx="1840831" cy="276999"/>
            </a:xfrm>
            <a:prstGeom prst="rect">
              <a:avLst/>
            </a:prstGeom>
            <a:noFill/>
            <a:effectLst>
              <a:softEdge rad="12700"/>
            </a:effectLst>
          </p:spPr>
          <p:txBody>
            <a:bodyPr wrap="square" rtlCol="0">
              <a:spAutoFit/>
            </a:bodyPr>
            <a:lstStyle/>
            <a:p>
              <a:r>
                <a:rPr lang="en-GB" sz="1200" dirty="0">
                  <a:solidFill>
                    <a:schemeClr val="accent1">
                      <a:lumMod val="50000"/>
                    </a:schemeClr>
                  </a:solidFill>
                </a:rPr>
                <a:t>Nucleus</a:t>
              </a:r>
            </a:p>
          </p:txBody>
        </p:sp>
        <p:sp>
          <p:nvSpPr>
            <p:cNvPr id="153" name="Oval 152"/>
            <p:cNvSpPr/>
            <p:nvPr/>
          </p:nvSpPr>
          <p:spPr>
            <a:xfrm rot="12162732">
              <a:off x="5625091" y="2176596"/>
              <a:ext cx="468306" cy="117653"/>
            </a:xfrm>
            <a:prstGeom prst="ellipse">
              <a:avLst/>
            </a:prstGeom>
            <a:gradFill flip="none" rotWithShape="1">
              <a:gsLst>
                <a:gs pos="73000">
                  <a:schemeClr val="accent4">
                    <a:lumMod val="75000"/>
                  </a:schemeClr>
                </a:gs>
                <a:gs pos="17000">
                  <a:schemeClr val="accent4">
                    <a:lumMod val="60000"/>
                    <a:lumOff val="40000"/>
                  </a:schemeClr>
                </a:gs>
              </a:gsLst>
              <a:path path="circle">
                <a:fillToRect l="50000" t="50000" r="50000" b="50000"/>
              </a:path>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nvGrpSpPr>
            <p:cNvPr id="186" name="Group 185"/>
            <p:cNvGrpSpPr/>
            <p:nvPr/>
          </p:nvGrpSpPr>
          <p:grpSpPr>
            <a:xfrm>
              <a:off x="3444976" y="2664168"/>
              <a:ext cx="522674" cy="773775"/>
              <a:chOff x="3149097" y="3157866"/>
              <a:chExt cx="522674" cy="773775"/>
            </a:xfrm>
          </p:grpSpPr>
          <p:grpSp>
            <p:nvGrpSpPr>
              <p:cNvPr id="101" name="Group 100"/>
              <p:cNvGrpSpPr/>
              <p:nvPr/>
            </p:nvGrpSpPr>
            <p:grpSpPr>
              <a:xfrm rot="6318319">
                <a:off x="2953683" y="3462825"/>
                <a:ext cx="517188" cy="126360"/>
                <a:chOff x="1106905" y="2658978"/>
                <a:chExt cx="562777" cy="156412"/>
              </a:xfrm>
            </p:grpSpPr>
            <p:sp>
              <p:nvSpPr>
                <p:cNvPr id="102" name="Regular Pentagon 101"/>
                <p:cNvSpPr/>
                <p:nvPr/>
              </p:nvSpPr>
              <p:spPr>
                <a:xfrm>
                  <a:off x="1106905" y="2683042"/>
                  <a:ext cx="138964" cy="132348"/>
                </a:xfrm>
                <a:prstGeom prst="pentagon">
                  <a:avLst/>
                </a:prstGeom>
                <a:gradFill flip="none" rotWithShape="1">
                  <a:gsLst>
                    <a:gs pos="81000">
                      <a:srgbClr val="00B050"/>
                    </a:gs>
                    <a:gs pos="0">
                      <a:srgbClr val="00B050"/>
                    </a:gs>
                  </a:gsLst>
                  <a:path path="circle">
                    <a:fillToRect l="50000" t="50000" r="50000" b="50000"/>
                  </a:path>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3" name="Regular Pentagon 102"/>
                <p:cNvSpPr/>
                <p:nvPr/>
              </p:nvSpPr>
              <p:spPr>
                <a:xfrm>
                  <a:off x="1248176" y="2658978"/>
                  <a:ext cx="138964" cy="132348"/>
                </a:xfrm>
                <a:prstGeom prst="pentagon">
                  <a:avLst/>
                </a:prstGeom>
                <a:gradFill flip="none" rotWithShape="1">
                  <a:gsLst>
                    <a:gs pos="81000">
                      <a:srgbClr val="00B050"/>
                    </a:gs>
                    <a:gs pos="0">
                      <a:srgbClr val="00B050"/>
                    </a:gs>
                  </a:gsLst>
                  <a:path path="circle">
                    <a:fillToRect l="50000" t="50000" r="50000" b="50000"/>
                  </a:path>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4" name="Regular Pentagon 103"/>
                <p:cNvSpPr/>
                <p:nvPr/>
              </p:nvSpPr>
              <p:spPr>
                <a:xfrm>
                  <a:off x="1389447" y="2683042"/>
                  <a:ext cx="138964" cy="132348"/>
                </a:xfrm>
                <a:prstGeom prst="pentagon">
                  <a:avLst/>
                </a:prstGeom>
                <a:gradFill flip="none" rotWithShape="1">
                  <a:gsLst>
                    <a:gs pos="81000">
                      <a:srgbClr val="00B050"/>
                    </a:gs>
                    <a:gs pos="0">
                      <a:srgbClr val="00B050"/>
                    </a:gs>
                  </a:gsLst>
                  <a:path path="circle">
                    <a:fillToRect l="50000" t="50000" r="50000" b="50000"/>
                  </a:path>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5" name="Regular Pentagon 104"/>
                <p:cNvSpPr/>
                <p:nvPr/>
              </p:nvSpPr>
              <p:spPr>
                <a:xfrm>
                  <a:off x="1530718" y="2658978"/>
                  <a:ext cx="138964" cy="132348"/>
                </a:xfrm>
                <a:prstGeom prst="pentagon">
                  <a:avLst/>
                </a:prstGeom>
                <a:gradFill flip="none" rotWithShape="1">
                  <a:gsLst>
                    <a:gs pos="81000">
                      <a:srgbClr val="00B050"/>
                    </a:gs>
                    <a:gs pos="0">
                      <a:srgbClr val="00B050"/>
                    </a:gs>
                  </a:gsLst>
                  <a:path path="circle">
                    <a:fillToRect l="50000" t="50000" r="50000" b="50000"/>
                  </a:path>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
            <p:nvSpPr>
              <p:cNvPr id="126" name="Flowchart: Delay 125"/>
              <p:cNvSpPr/>
              <p:nvPr/>
            </p:nvSpPr>
            <p:spPr>
              <a:xfrm rot="826991">
                <a:off x="3272367" y="3358929"/>
                <a:ext cx="241742" cy="479406"/>
              </a:xfrm>
              <a:prstGeom prst="flowChartDelay">
                <a:avLst/>
              </a:prstGeom>
              <a:gradFill flip="none" rotWithShape="1">
                <a:gsLst>
                  <a:gs pos="0">
                    <a:srgbClr val="C00000"/>
                  </a:gs>
                  <a:gs pos="77000">
                    <a:schemeClr val="accent2">
                      <a:lumMod val="95000"/>
                      <a:lumOff val="5000"/>
                    </a:schemeClr>
                  </a:gs>
                </a:gsLst>
                <a:path path="circle">
                  <a:fillToRect l="50000" t="50000" r="50000" b="50000"/>
                </a:path>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9" name="Oval 128"/>
              <p:cNvSpPr/>
              <p:nvPr/>
            </p:nvSpPr>
            <p:spPr>
              <a:xfrm rot="20286377">
                <a:off x="3555976" y="3594886"/>
                <a:ext cx="115795" cy="131723"/>
              </a:xfrm>
              <a:prstGeom prst="ellipse">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54" name="Oval 153"/>
              <p:cNvSpPr/>
              <p:nvPr/>
            </p:nvSpPr>
            <p:spPr>
              <a:xfrm rot="9291167">
                <a:off x="3202915" y="3813988"/>
                <a:ext cx="468306" cy="117653"/>
              </a:xfrm>
              <a:prstGeom prst="ellipse">
                <a:avLst/>
              </a:prstGeom>
              <a:gradFill flip="none" rotWithShape="1">
                <a:gsLst>
                  <a:gs pos="73000">
                    <a:schemeClr val="accent4">
                      <a:lumMod val="75000"/>
                    </a:schemeClr>
                  </a:gs>
                  <a:gs pos="17000">
                    <a:schemeClr val="accent4">
                      <a:lumMod val="60000"/>
                      <a:lumOff val="40000"/>
                    </a:schemeClr>
                  </a:gs>
                </a:gsLst>
                <a:path path="circle">
                  <a:fillToRect l="50000" t="50000" r="50000" b="50000"/>
                </a:path>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55" name="Oval 154"/>
              <p:cNvSpPr/>
              <p:nvPr/>
            </p:nvSpPr>
            <p:spPr>
              <a:xfrm rot="3664739">
                <a:off x="3341243" y="3333192"/>
                <a:ext cx="468306" cy="117653"/>
              </a:xfrm>
              <a:prstGeom prst="ellipse">
                <a:avLst/>
              </a:prstGeom>
              <a:gradFill flip="none" rotWithShape="1">
                <a:gsLst>
                  <a:gs pos="73000">
                    <a:schemeClr val="accent4">
                      <a:lumMod val="75000"/>
                    </a:schemeClr>
                  </a:gs>
                  <a:gs pos="17000">
                    <a:schemeClr val="accent4">
                      <a:lumMod val="60000"/>
                      <a:lumOff val="40000"/>
                    </a:schemeClr>
                  </a:gs>
                </a:gsLst>
                <a:path path="circle">
                  <a:fillToRect l="50000" t="50000" r="50000" b="50000"/>
                </a:path>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grpSp>
          <p:nvGrpSpPr>
            <p:cNvPr id="187" name="Group 186"/>
            <p:cNvGrpSpPr/>
            <p:nvPr/>
          </p:nvGrpSpPr>
          <p:grpSpPr>
            <a:xfrm>
              <a:off x="3011539" y="4510442"/>
              <a:ext cx="1407971" cy="726874"/>
              <a:chOff x="2715714" y="4555472"/>
              <a:chExt cx="1407971" cy="726874"/>
            </a:xfrm>
          </p:grpSpPr>
          <p:grpSp>
            <p:nvGrpSpPr>
              <p:cNvPr id="82" name="Group 81"/>
              <p:cNvGrpSpPr/>
              <p:nvPr/>
            </p:nvGrpSpPr>
            <p:grpSpPr>
              <a:xfrm rot="2313020">
                <a:off x="2715714" y="4746765"/>
                <a:ext cx="562777" cy="156412"/>
                <a:chOff x="1106905" y="2658978"/>
                <a:chExt cx="562777" cy="156412"/>
              </a:xfrm>
            </p:grpSpPr>
            <p:sp>
              <p:nvSpPr>
                <p:cNvPr id="83" name="Regular Pentagon 82"/>
                <p:cNvSpPr/>
                <p:nvPr/>
              </p:nvSpPr>
              <p:spPr>
                <a:xfrm>
                  <a:off x="1106905" y="2683042"/>
                  <a:ext cx="138964" cy="132348"/>
                </a:xfrm>
                <a:prstGeom prst="pentagon">
                  <a:avLst/>
                </a:prstGeom>
                <a:gradFill flip="none" rotWithShape="1">
                  <a:gsLst>
                    <a:gs pos="81000">
                      <a:srgbClr val="00B050"/>
                    </a:gs>
                    <a:gs pos="0">
                      <a:srgbClr val="00B050"/>
                    </a:gs>
                  </a:gsLst>
                  <a:path path="circle">
                    <a:fillToRect l="50000" t="50000" r="50000" b="50000"/>
                  </a:path>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4" name="Regular Pentagon 83"/>
                <p:cNvSpPr/>
                <p:nvPr/>
              </p:nvSpPr>
              <p:spPr>
                <a:xfrm>
                  <a:off x="1248176" y="2658978"/>
                  <a:ext cx="138964" cy="132348"/>
                </a:xfrm>
                <a:prstGeom prst="pentagon">
                  <a:avLst/>
                </a:prstGeom>
                <a:gradFill flip="none" rotWithShape="1">
                  <a:gsLst>
                    <a:gs pos="81000">
                      <a:srgbClr val="00B050"/>
                    </a:gs>
                    <a:gs pos="0">
                      <a:srgbClr val="00B050"/>
                    </a:gs>
                  </a:gsLst>
                  <a:path path="circle">
                    <a:fillToRect l="50000" t="50000" r="50000" b="50000"/>
                  </a:path>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5" name="Regular Pentagon 84"/>
                <p:cNvSpPr/>
                <p:nvPr/>
              </p:nvSpPr>
              <p:spPr>
                <a:xfrm>
                  <a:off x="1389447" y="2683042"/>
                  <a:ext cx="138964" cy="132348"/>
                </a:xfrm>
                <a:prstGeom prst="pentagon">
                  <a:avLst/>
                </a:prstGeom>
                <a:gradFill flip="none" rotWithShape="1">
                  <a:gsLst>
                    <a:gs pos="81000">
                      <a:srgbClr val="00B050"/>
                    </a:gs>
                    <a:gs pos="0">
                      <a:srgbClr val="00B050"/>
                    </a:gs>
                  </a:gsLst>
                  <a:path path="circle">
                    <a:fillToRect l="50000" t="50000" r="50000" b="50000"/>
                  </a:path>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6" name="Regular Pentagon 85"/>
                <p:cNvSpPr/>
                <p:nvPr/>
              </p:nvSpPr>
              <p:spPr>
                <a:xfrm>
                  <a:off x="1530718" y="2658978"/>
                  <a:ext cx="138964" cy="132348"/>
                </a:xfrm>
                <a:prstGeom prst="pentagon">
                  <a:avLst/>
                </a:prstGeom>
                <a:gradFill flip="none" rotWithShape="1">
                  <a:gsLst>
                    <a:gs pos="81000">
                      <a:srgbClr val="00B050"/>
                    </a:gs>
                    <a:gs pos="0">
                      <a:srgbClr val="00B050"/>
                    </a:gs>
                  </a:gsLst>
                  <a:path path="circle">
                    <a:fillToRect l="50000" t="50000" r="50000" b="50000"/>
                  </a:path>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
            <p:nvSpPr>
              <p:cNvPr id="116" name="Arc 115"/>
              <p:cNvSpPr/>
              <p:nvPr/>
            </p:nvSpPr>
            <p:spPr>
              <a:xfrm rot="19202111">
                <a:off x="2870283" y="4555472"/>
                <a:ext cx="808903" cy="726874"/>
              </a:xfrm>
              <a:prstGeom prst="arc">
                <a:avLst/>
              </a:prstGeom>
              <a:ln>
                <a:solidFill>
                  <a:schemeClr val="accent1">
                    <a:lumMod val="50000"/>
                  </a:schemeClr>
                </a:solidFill>
                <a:headEnd type="none"/>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107" name="Flowchart: Delay 106"/>
              <p:cNvSpPr/>
              <p:nvPr/>
            </p:nvSpPr>
            <p:spPr>
              <a:xfrm rot="2140614">
                <a:off x="3663969" y="4618198"/>
                <a:ext cx="264371" cy="528719"/>
              </a:xfrm>
              <a:prstGeom prst="flowChartDelay">
                <a:avLst/>
              </a:prstGeom>
              <a:gradFill flip="none" rotWithShape="1">
                <a:gsLst>
                  <a:gs pos="0">
                    <a:srgbClr val="C00000"/>
                  </a:gs>
                  <a:gs pos="77000">
                    <a:schemeClr val="accent2">
                      <a:lumMod val="95000"/>
                      <a:lumOff val="5000"/>
                    </a:schemeClr>
                  </a:gs>
                </a:gsLst>
                <a:path path="circle">
                  <a:fillToRect l="50000" t="50000" r="50000" b="50000"/>
                </a:path>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3" name="Oval 122"/>
              <p:cNvSpPr/>
              <p:nvPr/>
            </p:nvSpPr>
            <p:spPr>
              <a:xfrm>
                <a:off x="3931393" y="4964220"/>
                <a:ext cx="126633" cy="145272"/>
              </a:xfrm>
              <a:prstGeom prst="ellipse">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56" name="Oval 155"/>
              <p:cNvSpPr/>
              <p:nvPr/>
            </p:nvSpPr>
            <p:spPr>
              <a:xfrm rot="10800000">
                <a:off x="3539600" y="5109157"/>
                <a:ext cx="468306" cy="117653"/>
              </a:xfrm>
              <a:prstGeom prst="ellipse">
                <a:avLst/>
              </a:prstGeom>
              <a:gradFill flip="none" rotWithShape="1">
                <a:gsLst>
                  <a:gs pos="73000">
                    <a:schemeClr val="accent4">
                      <a:lumMod val="75000"/>
                    </a:schemeClr>
                  </a:gs>
                  <a:gs pos="17000">
                    <a:schemeClr val="accent4">
                      <a:lumMod val="60000"/>
                      <a:lumOff val="40000"/>
                    </a:schemeClr>
                  </a:gs>
                </a:gsLst>
                <a:path path="circle">
                  <a:fillToRect l="50000" t="50000" r="50000" b="50000"/>
                </a:path>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57" name="Oval 156"/>
              <p:cNvSpPr/>
              <p:nvPr/>
            </p:nvSpPr>
            <p:spPr>
              <a:xfrm rot="4401775">
                <a:off x="3830706" y="4757699"/>
                <a:ext cx="468306" cy="117653"/>
              </a:xfrm>
              <a:prstGeom prst="ellipse">
                <a:avLst/>
              </a:prstGeom>
              <a:gradFill flip="none" rotWithShape="1">
                <a:gsLst>
                  <a:gs pos="73000">
                    <a:schemeClr val="accent4">
                      <a:lumMod val="75000"/>
                    </a:schemeClr>
                  </a:gs>
                  <a:gs pos="17000">
                    <a:schemeClr val="accent4">
                      <a:lumMod val="60000"/>
                      <a:lumOff val="40000"/>
                    </a:schemeClr>
                  </a:gs>
                </a:gsLst>
                <a:path path="circle">
                  <a:fillToRect l="50000" t="50000" r="50000" b="50000"/>
                </a:path>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
          <p:nvSpPr>
            <p:cNvPr id="158" name="Right Bracket 157"/>
            <p:cNvSpPr/>
            <p:nvPr/>
          </p:nvSpPr>
          <p:spPr>
            <a:xfrm>
              <a:off x="6186262" y="1974237"/>
              <a:ext cx="136891" cy="1008927"/>
            </a:xfrm>
            <a:prstGeom prst="rightBracket">
              <a:avLst/>
            </a:prstGeom>
            <a:ln w="15875">
              <a:solidFill>
                <a:schemeClr val="accent1">
                  <a:lumMod val="5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159" name="TextBox 158"/>
            <p:cNvSpPr txBox="1"/>
            <p:nvPr/>
          </p:nvSpPr>
          <p:spPr>
            <a:xfrm>
              <a:off x="6467235" y="2357185"/>
              <a:ext cx="1102136" cy="646331"/>
            </a:xfrm>
            <a:prstGeom prst="rect">
              <a:avLst/>
            </a:prstGeom>
            <a:noFill/>
          </p:spPr>
          <p:txBody>
            <a:bodyPr wrap="square" rtlCol="0">
              <a:spAutoFit/>
            </a:bodyPr>
            <a:lstStyle/>
            <a:p>
              <a:r>
                <a:rPr lang="en-GB" sz="1200" dirty="0">
                  <a:solidFill>
                    <a:schemeClr val="accent1">
                      <a:lumMod val="50000"/>
                    </a:schemeClr>
                  </a:solidFill>
                </a:rPr>
                <a:t>Chaperone </a:t>
              </a:r>
            </a:p>
            <a:p>
              <a:r>
                <a:rPr lang="en-GB" sz="1200" dirty="0">
                  <a:solidFill>
                    <a:schemeClr val="accent1">
                      <a:lumMod val="50000"/>
                    </a:schemeClr>
                  </a:solidFill>
                </a:rPr>
                <a:t>molecules</a:t>
              </a:r>
            </a:p>
            <a:p>
              <a:endParaRPr lang="en-GB" sz="1200" dirty="0">
                <a:solidFill>
                  <a:schemeClr val="accent1">
                    <a:lumMod val="50000"/>
                  </a:schemeClr>
                </a:solidFill>
              </a:endParaRPr>
            </a:p>
          </p:txBody>
        </p:sp>
        <p:grpSp>
          <p:nvGrpSpPr>
            <p:cNvPr id="161" name="Group 160"/>
            <p:cNvGrpSpPr/>
            <p:nvPr/>
          </p:nvGrpSpPr>
          <p:grpSpPr>
            <a:xfrm rot="10758091">
              <a:off x="5724450" y="4718511"/>
              <a:ext cx="517188" cy="126360"/>
              <a:chOff x="1106905" y="2658978"/>
              <a:chExt cx="562777" cy="156412"/>
            </a:xfrm>
          </p:grpSpPr>
          <p:sp>
            <p:nvSpPr>
              <p:cNvPr id="163" name="Regular Pentagon 162"/>
              <p:cNvSpPr/>
              <p:nvPr/>
            </p:nvSpPr>
            <p:spPr>
              <a:xfrm>
                <a:off x="1106905" y="2683042"/>
                <a:ext cx="138964" cy="132348"/>
              </a:xfrm>
              <a:prstGeom prst="pentagon">
                <a:avLst/>
              </a:prstGeom>
              <a:gradFill flip="none" rotWithShape="1">
                <a:gsLst>
                  <a:gs pos="81000">
                    <a:srgbClr val="00B050"/>
                  </a:gs>
                  <a:gs pos="0">
                    <a:srgbClr val="00B050"/>
                  </a:gs>
                </a:gsLst>
                <a:path path="circle">
                  <a:fillToRect l="50000" t="50000" r="50000" b="50000"/>
                </a:path>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64" name="Regular Pentagon 163"/>
              <p:cNvSpPr/>
              <p:nvPr/>
            </p:nvSpPr>
            <p:spPr>
              <a:xfrm>
                <a:off x="1248176" y="2658978"/>
                <a:ext cx="138964" cy="132348"/>
              </a:xfrm>
              <a:prstGeom prst="pentagon">
                <a:avLst/>
              </a:prstGeom>
              <a:gradFill flip="none" rotWithShape="1">
                <a:gsLst>
                  <a:gs pos="81000">
                    <a:srgbClr val="00B050"/>
                  </a:gs>
                  <a:gs pos="0">
                    <a:srgbClr val="00B050"/>
                  </a:gs>
                </a:gsLst>
                <a:path path="circle">
                  <a:fillToRect l="50000" t="50000" r="50000" b="50000"/>
                </a:path>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65" name="Regular Pentagon 164"/>
              <p:cNvSpPr/>
              <p:nvPr/>
            </p:nvSpPr>
            <p:spPr>
              <a:xfrm>
                <a:off x="1389447" y="2683042"/>
                <a:ext cx="138964" cy="132348"/>
              </a:xfrm>
              <a:prstGeom prst="pentagon">
                <a:avLst/>
              </a:prstGeom>
              <a:gradFill flip="none" rotWithShape="1">
                <a:gsLst>
                  <a:gs pos="81000">
                    <a:srgbClr val="00B050"/>
                  </a:gs>
                  <a:gs pos="0">
                    <a:srgbClr val="00B050"/>
                  </a:gs>
                </a:gsLst>
                <a:path path="circle">
                  <a:fillToRect l="50000" t="50000" r="50000" b="50000"/>
                </a:path>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66" name="Regular Pentagon 165"/>
              <p:cNvSpPr/>
              <p:nvPr/>
            </p:nvSpPr>
            <p:spPr>
              <a:xfrm>
                <a:off x="1530718" y="2658978"/>
                <a:ext cx="138964" cy="132348"/>
              </a:xfrm>
              <a:prstGeom prst="pentagon">
                <a:avLst/>
              </a:prstGeom>
              <a:gradFill flip="none" rotWithShape="1">
                <a:gsLst>
                  <a:gs pos="81000">
                    <a:srgbClr val="00B050"/>
                  </a:gs>
                  <a:gs pos="0">
                    <a:srgbClr val="00B050"/>
                  </a:gs>
                </a:gsLst>
                <a:path path="circle">
                  <a:fillToRect l="50000" t="50000" r="50000" b="50000"/>
                </a:path>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
          <p:nvSpPr>
            <p:cNvPr id="162" name="Flowchart: Delay 161"/>
            <p:cNvSpPr/>
            <p:nvPr/>
          </p:nvSpPr>
          <p:spPr>
            <a:xfrm rot="5266763">
              <a:off x="5851495" y="4749945"/>
              <a:ext cx="241742" cy="479406"/>
            </a:xfrm>
            <a:prstGeom prst="flowChartDelay">
              <a:avLst/>
            </a:prstGeom>
            <a:gradFill flip="none" rotWithShape="1">
              <a:gsLst>
                <a:gs pos="0">
                  <a:srgbClr val="C00000"/>
                </a:gs>
                <a:gs pos="77000">
                  <a:schemeClr val="accent2">
                    <a:lumMod val="95000"/>
                    <a:lumOff val="5000"/>
                  </a:schemeClr>
                </a:gs>
              </a:gsLst>
              <a:path path="circle">
                <a:fillToRect l="50000" t="50000" r="50000" b="50000"/>
              </a:path>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72" name="Freeform 171"/>
            <p:cNvSpPr/>
            <p:nvPr/>
          </p:nvSpPr>
          <p:spPr>
            <a:xfrm>
              <a:off x="5582615" y="5088130"/>
              <a:ext cx="2139264" cy="330873"/>
            </a:xfrm>
            <a:custGeom>
              <a:avLst/>
              <a:gdLst>
                <a:gd name="connsiteX0" fmla="*/ 3994 w 1715474"/>
                <a:gd name="connsiteY0" fmla="*/ 388418 h 445233"/>
                <a:gd name="connsiteX1" fmla="*/ 60638 w 1715474"/>
                <a:gd name="connsiteY1" fmla="*/ 412694 h 445233"/>
                <a:gd name="connsiteX2" fmla="*/ 424780 w 1715474"/>
                <a:gd name="connsiteY2" fmla="*/ 0 h 445233"/>
                <a:gd name="connsiteX3" fmla="*/ 788922 w 1715474"/>
                <a:gd name="connsiteY3" fmla="*/ 412694 h 445233"/>
                <a:gd name="connsiteX4" fmla="*/ 1193523 w 1715474"/>
                <a:gd name="connsiteY4" fmla="*/ 16184 h 445233"/>
                <a:gd name="connsiteX5" fmla="*/ 1484837 w 1715474"/>
                <a:gd name="connsiteY5" fmla="*/ 412694 h 445233"/>
                <a:gd name="connsiteX6" fmla="*/ 1695230 w 1715474"/>
                <a:gd name="connsiteY6" fmla="*/ 388418 h 445233"/>
                <a:gd name="connsiteX7" fmla="*/ 1695230 w 1715474"/>
                <a:gd name="connsiteY7" fmla="*/ 380326 h 445233"/>
                <a:gd name="connsiteX0" fmla="*/ 1214 w 1745062"/>
                <a:gd name="connsiteY0" fmla="*/ 396510 h 448388"/>
                <a:gd name="connsiteX1" fmla="*/ 90226 w 1745062"/>
                <a:gd name="connsiteY1" fmla="*/ 412694 h 448388"/>
                <a:gd name="connsiteX2" fmla="*/ 454368 w 1745062"/>
                <a:gd name="connsiteY2" fmla="*/ 0 h 448388"/>
                <a:gd name="connsiteX3" fmla="*/ 818510 w 1745062"/>
                <a:gd name="connsiteY3" fmla="*/ 412694 h 448388"/>
                <a:gd name="connsiteX4" fmla="*/ 1223111 w 1745062"/>
                <a:gd name="connsiteY4" fmla="*/ 16184 h 448388"/>
                <a:gd name="connsiteX5" fmla="*/ 1514425 w 1745062"/>
                <a:gd name="connsiteY5" fmla="*/ 412694 h 448388"/>
                <a:gd name="connsiteX6" fmla="*/ 1724818 w 1745062"/>
                <a:gd name="connsiteY6" fmla="*/ 388418 h 448388"/>
                <a:gd name="connsiteX7" fmla="*/ 1724818 w 1745062"/>
                <a:gd name="connsiteY7" fmla="*/ 380326 h 448388"/>
                <a:gd name="connsiteX0" fmla="*/ 269 w 1865498"/>
                <a:gd name="connsiteY0" fmla="*/ 380326 h 442367"/>
                <a:gd name="connsiteX1" fmla="*/ 210662 w 1865498"/>
                <a:gd name="connsiteY1" fmla="*/ 412694 h 442367"/>
                <a:gd name="connsiteX2" fmla="*/ 574804 w 1865498"/>
                <a:gd name="connsiteY2" fmla="*/ 0 h 442367"/>
                <a:gd name="connsiteX3" fmla="*/ 938946 w 1865498"/>
                <a:gd name="connsiteY3" fmla="*/ 412694 h 442367"/>
                <a:gd name="connsiteX4" fmla="*/ 1343547 w 1865498"/>
                <a:gd name="connsiteY4" fmla="*/ 16184 h 442367"/>
                <a:gd name="connsiteX5" fmla="*/ 1634861 w 1865498"/>
                <a:gd name="connsiteY5" fmla="*/ 412694 h 442367"/>
                <a:gd name="connsiteX6" fmla="*/ 1845254 w 1865498"/>
                <a:gd name="connsiteY6" fmla="*/ 388418 h 442367"/>
                <a:gd name="connsiteX7" fmla="*/ 1845254 w 1865498"/>
                <a:gd name="connsiteY7" fmla="*/ 380326 h 442367"/>
                <a:gd name="connsiteX0" fmla="*/ 269 w 1874336"/>
                <a:gd name="connsiteY0" fmla="*/ 380326 h 442367"/>
                <a:gd name="connsiteX1" fmla="*/ 210662 w 1874336"/>
                <a:gd name="connsiteY1" fmla="*/ 412694 h 442367"/>
                <a:gd name="connsiteX2" fmla="*/ 574804 w 1874336"/>
                <a:gd name="connsiteY2" fmla="*/ 0 h 442367"/>
                <a:gd name="connsiteX3" fmla="*/ 938946 w 1874336"/>
                <a:gd name="connsiteY3" fmla="*/ 412694 h 442367"/>
                <a:gd name="connsiteX4" fmla="*/ 1343547 w 1874336"/>
                <a:gd name="connsiteY4" fmla="*/ 16184 h 442367"/>
                <a:gd name="connsiteX5" fmla="*/ 1634861 w 1874336"/>
                <a:gd name="connsiteY5" fmla="*/ 412694 h 442367"/>
                <a:gd name="connsiteX6" fmla="*/ 1845254 w 1874336"/>
                <a:gd name="connsiteY6" fmla="*/ 388418 h 442367"/>
                <a:gd name="connsiteX7" fmla="*/ 1861438 w 1874336"/>
                <a:gd name="connsiteY7" fmla="*/ 380326 h 442367"/>
                <a:gd name="connsiteX0" fmla="*/ 269 w 1845254"/>
                <a:gd name="connsiteY0" fmla="*/ 380326 h 442367"/>
                <a:gd name="connsiteX1" fmla="*/ 210662 w 1845254"/>
                <a:gd name="connsiteY1" fmla="*/ 412694 h 442367"/>
                <a:gd name="connsiteX2" fmla="*/ 574804 w 1845254"/>
                <a:gd name="connsiteY2" fmla="*/ 0 h 442367"/>
                <a:gd name="connsiteX3" fmla="*/ 938946 w 1845254"/>
                <a:gd name="connsiteY3" fmla="*/ 412694 h 442367"/>
                <a:gd name="connsiteX4" fmla="*/ 1343547 w 1845254"/>
                <a:gd name="connsiteY4" fmla="*/ 16184 h 442367"/>
                <a:gd name="connsiteX5" fmla="*/ 1634861 w 1845254"/>
                <a:gd name="connsiteY5" fmla="*/ 412694 h 442367"/>
                <a:gd name="connsiteX6" fmla="*/ 1845254 w 1845254"/>
                <a:gd name="connsiteY6" fmla="*/ 388418 h 442367"/>
                <a:gd name="connsiteX0" fmla="*/ 269 w 1869531"/>
                <a:gd name="connsiteY0" fmla="*/ 380326 h 442367"/>
                <a:gd name="connsiteX1" fmla="*/ 210662 w 1869531"/>
                <a:gd name="connsiteY1" fmla="*/ 412694 h 442367"/>
                <a:gd name="connsiteX2" fmla="*/ 574804 w 1869531"/>
                <a:gd name="connsiteY2" fmla="*/ 0 h 442367"/>
                <a:gd name="connsiteX3" fmla="*/ 938946 w 1869531"/>
                <a:gd name="connsiteY3" fmla="*/ 412694 h 442367"/>
                <a:gd name="connsiteX4" fmla="*/ 1343547 w 1869531"/>
                <a:gd name="connsiteY4" fmla="*/ 16184 h 442367"/>
                <a:gd name="connsiteX5" fmla="*/ 1634861 w 1869531"/>
                <a:gd name="connsiteY5" fmla="*/ 412694 h 442367"/>
                <a:gd name="connsiteX6" fmla="*/ 1869531 w 1869531"/>
                <a:gd name="connsiteY6" fmla="*/ 372234 h 442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69531" h="442367">
                  <a:moveTo>
                    <a:pt x="269" y="380326"/>
                  </a:moveTo>
                  <a:cubicBezTo>
                    <a:pt x="-6475" y="424832"/>
                    <a:pt x="114906" y="476082"/>
                    <a:pt x="210662" y="412694"/>
                  </a:cubicBezTo>
                  <a:cubicBezTo>
                    <a:pt x="306418" y="349306"/>
                    <a:pt x="453423" y="0"/>
                    <a:pt x="574804" y="0"/>
                  </a:cubicBezTo>
                  <a:cubicBezTo>
                    <a:pt x="696185" y="0"/>
                    <a:pt x="810822" y="409997"/>
                    <a:pt x="938946" y="412694"/>
                  </a:cubicBezTo>
                  <a:cubicBezTo>
                    <a:pt x="1067070" y="415391"/>
                    <a:pt x="1227561" y="16184"/>
                    <a:pt x="1343547" y="16184"/>
                  </a:cubicBezTo>
                  <a:cubicBezTo>
                    <a:pt x="1459533" y="16184"/>
                    <a:pt x="1547197" y="353352"/>
                    <a:pt x="1634861" y="412694"/>
                  </a:cubicBezTo>
                  <a:cubicBezTo>
                    <a:pt x="1722525" y="472036"/>
                    <a:pt x="1831768" y="377629"/>
                    <a:pt x="1869531" y="372234"/>
                  </a:cubicBezTo>
                </a:path>
              </a:pathLst>
            </a:custGeom>
            <a:noFill/>
            <a:ln w="38100">
              <a:solidFill>
                <a:srgbClr val="00B0F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73" name="Freeform 172"/>
            <p:cNvSpPr/>
            <p:nvPr/>
          </p:nvSpPr>
          <p:spPr>
            <a:xfrm rot="10800000">
              <a:off x="5490019" y="5088129"/>
              <a:ext cx="2139264" cy="330873"/>
            </a:xfrm>
            <a:custGeom>
              <a:avLst/>
              <a:gdLst>
                <a:gd name="connsiteX0" fmla="*/ 3994 w 1715474"/>
                <a:gd name="connsiteY0" fmla="*/ 388418 h 445233"/>
                <a:gd name="connsiteX1" fmla="*/ 60638 w 1715474"/>
                <a:gd name="connsiteY1" fmla="*/ 412694 h 445233"/>
                <a:gd name="connsiteX2" fmla="*/ 424780 w 1715474"/>
                <a:gd name="connsiteY2" fmla="*/ 0 h 445233"/>
                <a:gd name="connsiteX3" fmla="*/ 788922 w 1715474"/>
                <a:gd name="connsiteY3" fmla="*/ 412694 h 445233"/>
                <a:gd name="connsiteX4" fmla="*/ 1193523 w 1715474"/>
                <a:gd name="connsiteY4" fmla="*/ 16184 h 445233"/>
                <a:gd name="connsiteX5" fmla="*/ 1484837 w 1715474"/>
                <a:gd name="connsiteY5" fmla="*/ 412694 h 445233"/>
                <a:gd name="connsiteX6" fmla="*/ 1695230 w 1715474"/>
                <a:gd name="connsiteY6" fmla="*/ 388418 h 445233"/>
                <a:gd name="connsiteX7" fmla="*/ 1695230 w 1715474"/>
                <a:gd name="connsiteY7" fmla="*/ 380326 h 445233"/>
                <a:gd name="connsiteX0" fmla="*/ 1214 w 1745062"/>
                <a:gd name="connsiteY0" fmla="*/ 396510 h 448388"/>
                <a:gd name="connsiteX1" fmla="*/ 90226 w 1745062"/>
                <a:gd name="connsiteY1" fmla="*/ 412694 h 448388"/>
                <a:gd name="connsiteX2" fmla="*/ 454368 w 1745062"/>
                <a:gd name="connsiteY2" fmla="*/ 0 h 448388"/>
                <a:gd name="connsiteX3" fmla="*/ 818510 w 1745062"/>
                <a:gd name="connsiteY3" fmla="*/ 412694 h 448388"/>
                <a:gd name="connsiteX4" fmla="*/ 1223111 w 1745062"/>
                <a:gd name="connsiteY4" fmla="*/ 16184 h 448388"/>
                <a:gd name="connsiteX5" fmla="*/ 1514425 w 1745062"/>
                <a:gd name="connsiteY5" fmla="*/ 412694 h 448388"/>
                <a:gd name="connsiteX6" fmla="*/ 1724818 w 1745062"/>
                <a:gd name="connsiteY6" fmla="*/ 388418 h 448388"/>
                <a:gd name="connsiteX7" fmla="*/ 1724818 w 1745062"/>
                <a:gd name="connsiteY7" fmla="*/ 380326 h 448388"/>
                <a:gd name="connsiteX0" fmla="*/ 269 w 1865498"/>
                <a:gd name="connsiteY0" fmla="*/ 380326 h 442367"/>
                <a:gd name="connsiteX1" fmla="*/ 210662 w 1865498"/>
                <a:gd name="connsiteY1" fmla="*/ 412694 h 442367"/>
                <a:gd name="connsiteX2" fmla="*/ 574804 w 1865498"/>
                <a:gd name="connsiteY2" fmla="*/ 0 h 442367"/>
                <a:gd name="connsiteX3" fmla="*/ 938946 w 1865498"/>
                <a:gd name="connsiteY3" fmla="*/ 412694 h 442367"/>
                <a:gd name="connsiteX4" fmla="*/ 1343547 w 1865498"/>
                <a:gd name="connsiteY4" fmla="*/ 16184 h 442367"/>
                <a:gd name="connsiteX5" fmla="*/ 1634861 w 1865498"/>
                <a:gd name="connsiteY5" fmla="*/ 412694 h 442367"/>
                <a:gd name="connsiteX6" fmla="*/ 1845254 w 1865498"/>
                <a:gd name="connsiteY6" fmla="*/ 388418 h 442367"/>
                <a:gd name="connsiteX7" fmla="*/ 1845254 w 1865498"/>
                <a:gd name="connsiteY7" fmla="*/ 380326 h 442367"/>
                <a:gd name="connsiteX0" fmla="*/ 269 w 1874336"/>
                <a:gd name="connsiteY0" fmla="*/ 380326 h 442367"/>
                <a:gd name="connsiteX1" fmla="*/ 210662 w 1874336"/>
                <a:gd name="connsiteY1" fmla="*/ 412694 h 442367"/>
                <a:gd name="connsiteX2" fmla="*/ 574804 w 1874336"/>
                <a:gd name="connsiteY2" fmla="*/ 0 h 442367"/>
                <a:gd name="connsiteX3" fmla="*/ 938946 w 1874336"/>
                <a:gd name="connsiteY3" fmla="*/ 412694 h 442367"/>
                <a:gd name="connsiteX4" fmla="*/ 1343547 w 1874336"/>
                <a:gd name="connsiteY4" fmla="*/ 16184 h 442367"/>
                <a:gd name="connsiteX5" fmla="*/ 1634861 w 1874336"/>
                <a:gd name="connsiteY5" fmla="*/ 412694 h 442367"/>
                <a:gd name="connsiteX6" fmla="*/ 1845254 w 1874336"/>
                <a:gd name="connsiteY6" fmla="*/ 388418 h 442367"/>
                <a:gd name="connsiteX7" fmla="*/ 1861438 w 1874336"/>
                <a:gd name="connsiteY7" fmla="*/ 380326 h 442367"/>
                <a:gd name="connsiteX0" fmla="*/ 269 w 1845254"/>
                <a:gd name="connsiteY0" fmla="*/ 380326 h 442367"/>
                <a:gd name="connsiteX1" fmla="*/ 210662 w 1845254"/>
                <a:gd name="connsiteY1" fmla="*/ 412694 h 442367"/>
                <a:gd name="connsiteX2" fmla="*/ 574804 w 1845254"/>
                <a:gd name="connsiteY2" fmla="*/ 0 h 442367"/>
                <a:gd name="connsiteX3" fmla="*/ 938946 w 1845254"/>
                <a:gd name="connsiteY3" fmla="*/ 412694 h 442367"/>
                <a:gd name="connsiteX4" fmla="*/ 1343547 w 1845254"/>
                <a:gd name="connsiteY4" fmla="*/ 16184 h 442367"/>
                <a:gd name="connsiteX5" fmla="*/ 1634861 w 1845254"/>
                <a:gd name="connsiteY5" fmla="*/ 412694 h 442367"/>
                <a:gd name="connsiteX6" fmla="*/ 1845254 w 1845254"/>
                <a:gd name="connsiteY6" fmla="*/ 388418 h 442367"/>
                <a:gd name="connsiteX0" fmla="*/ 269 w 1869531"/>
                <a:gd name="connsiteY0" fmla="*/ 380326 h 442367"/>
                <a:gd name="connsiteX1" fmla="*/ 210662 w 1869531"/>
                <a:gd name="connsiteY1" fmla="*/ 412694 h 442367"/>
                <a:gd name="connsiteX2" fmla="*/ 574804 w 1869531"/>
                <a:gd name="connsiteY2" fmla="*/ 0 h 442367"/>
                <a:gd name="connsiteX3" fmla="*/ 938946 w 1869531"/>
                <a:gd name="connsiteY3" fmla="*/ 412694 h 442367"/>
                <a:gd name="connsiteX4" fmla="*/ 1343547 w 1869531"/>
                <a:gd name="connsiteY4" fmla="*/ 16184 h 442367"/>
                <a:gd name="connsiteX5" fmla="*/ 1634861 w 1869531"/>
                <a:gd name="connsiteY5" fmla="*/ 412694 h 442367"/>
                <a:gd name="connsiteX6" fmla="*/ 1869531 w 1869531"/>
                <a:gd name="connsiteY6" fmla="*/ 372234 h 442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69531" h="442367">
                  <a:moveTo>
                    <a:pt x="269" y="380326"/>
                  </a:moveTo>
                  <a:cubicBezTo>
                    <a:pt x="-6475" y="424832"/>
                    <a:pt x="114906" y="476082"/>
                    <a:pt x="210662" y="412694"/>
                  </a:cubicBezTo>
                  <a:cubicBezTo>
                    <a:pt x="306418" y="349306"/>
                    <a:pt x="453423" y="0"/>
                    <a:pt x="574804" y="0"/>
                  </a:cubicBezTo>
                  <a:cubicBezTo>
                    <a:pt x="696185" y="0"/>
                    <a:pt x="810822" y="409997"/>
                    <a:pt x="938946" y="412694"/>
                  </a:cubicBezTo>
                  <a:cubicBezTo>
                    <a:pt x="1067070" y="415391"/>
                    <a:pt x="1227561" y="16184"/>
                    <a:pt x="1343547" y="16184"/>
                  </a:cubicBezTo>
                  <a:cubicBezTo>
                    <a:pt x="1459533" y="16184"/>
                    <a:pt x="1547197" y="353352"/>
                    <a:pt x="1634861" y="412694"/>
                  </a:cubicBezTo>
                  <a:cubicBezTo>
                    <a:pt x="1722525" y="472036"/>
                    <a:pt x="1831768" y="377629"/>
                    <a:pt x="1869531" y="372234"/>
                  </a:cubicBezTo>
                </a:path>
              </a:pathLst>
            </a:custGeom>
            <a:noFill/>
            <a:ln w="38100">
              <a:solidFill>
                <a:srgbClr val="FF000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76" name="Freeform 175"/>
            <p:cNvSpPr/>
            <p:nvPr/>
          </p:nvSpPr>
          <p:spPr>
            <a:xfrm rot="10800000">
              <a:off x="6949479" y="4618984"/>
              <a:ext cx="732821" cy="121581"/>
            </a:xfrm>
            <a:custGeom>
              <a:avLst/>
              <a:gdLst>
                <a:gd name="connsiteX0" fmla="*/ 3994 w 1715474"/>
                <a:gd name="connsiteY0" fmla="*/ 388418 h 445233"/>
                <a:gd name="connsiteX1" fmla="*/ 60638 w 1715474"/>
                <a:gd name="connsiteY1" fmla="*/ 412694 h 445233"/>
                <a:gd name="connsiteX2" fmla="*/ 424780 w 1715474"/>
                <a:gd name="connsiteY2" fmla="*/ 0 h 445233"/>
                <a:gd name="connsiteX3" fmla="*/ 788922 w 1715474"/>
                <a:gd name="connsiteY3" fmla="*/ 412694 h 445233"/>
                <a:gd name="connsiteX4" fmla="*/ 1193523 w 1715474"/>
                <a:gd name="connsiteY4" fmla="*/ 16184 h 445233"/>
                <a:gd name="connsiteX5" fmla="*/ 1484837 w 1715474"/>
                <a:gd name="connsiteY5" fmla="*/ 412694 h 445233"/>
                <a:gd name="connsiteX6" fmla="*/ 1695230 w 1715474"/>
                <a:gd name="connsiteY6" fmla="*/ 388418 h 445233"/>
                <a:gd name="connsiteX7" fmla="*/ 1695230 w 1715474"/>
                <a:gd name="connsiteY7" fmla="*/ 380326 h 445233"/>
                <a:gd name="connsiteX0" fmla="*/ 1214 w 1745062"/>
                <a:gd name="connsiteY0" fmla="*/ 396510 h 448388"/>
                <a:gd name="connsiteX1" fmla="*/ 90226 w 1745062"/>
                <a:gd name="connsiteY1" fmla="*/ 412694 h 448388"/>
                <a:gd name="connsiteX2" fmla="*/ 454368 w 1745062"/>
                <a:gd name="connsiteY2" fmla="*/ 0 h 448388"/>
                <a:gd name="connsiteX3" fmla="*/ 818510 w 1745062"/>
                <a:gd name="connsiteY3" fmla="*/ 412694 h 448388"/>
                <a:gd name="connsiteX4" fmla="*/ 1223111 w 1745062"/>
                <a:gd name="connsiteY4" fmla="*/ 16184 h 448388"/>
                <a:gd name="connsiteX5" fmla="*/ 1514425 w 1745062"/>
                <a:gd name="connsiteY5" fmla="*/ 412694 h 448388"/>
                <a:gd name="connsiteX6" fmla="*/ 1724818 w 1745062"/>
                <a:gd name="connsiteY6" fmla="*/ 388418 h 448388"/>
                <a:gd name="connsiteX7" fmla="*/ 1724818 w 1745062"/>
                <a:gd name="connsiteY7" fmla="*/ 380326 h 448388"/>
                <a:gd name="connsiteX0" fmla="*/ 269 w 1865498"/>
                <a:gd name="connsiteY0" fmla="*/ 380326 h 442367"/>
                <a:gd name="connsiteX1" fmla="*/ 210662 w 1865498"/>
                <a:gd name="connsiteY1" fmla="*/ 412694 h 442367"/>
                <a:gd name="connsiteX2" fmla="*/ 574804 w 1865498"/>
                <a:gd name="connsiteY2" fmla="*/ 0 h 442367"/>
                <a:gd name="connsiteX3" fmla="*/ 938946 w 1865498"/>
                <a:gd name="connsiteY3" fmla="*/ 412694 h 442367"/>
                <a:gd name="connsiteX4" fmla="*/ 1343547 w 1865498"/>
                <a:gd name="connsiteY4" fmla="*/ 16184 h 442367"/>
                <a:gd name="connsiteX5" fmla="*/ 1634861 w 1865498"/>
                <a:gd name="connsiteY5" fmla="*/ 412694 h 442367"/>
                <a:gd name="connsiteX6" fmla="*/ 1845254 w 1865498"/>
                <a:gd name="connsiteY6" fmla="*/ 388418 h 442367"/>
                <a:gd name="connsiteX7" fmla="*/ 1845254 w 1865498"/>
                <a:gd name="connsiteY7" fmla="*/ 380326 h 442367"/>
                <a:gd name="connsiteX0" fmla="*/ 269 w 1874336"/>
                <a:gd name="connsiteY0" fmla="*/ 380326 h 442367"/>
                <a:gd name="connsiteX1" fmla="*/ 210662 w 1874336"/>
                <a:gd name="connsiteY1" fmla="*/ 412694 h 442367"/>
                <a:gd name="connsiteX2" fmla="*/ 574804 w 1874336"/>
                <a:gd name="connsiteY2" fmla="*/ 0 h 442367"/>
                <a:gd name="connsiteX3" fmla="*/ 938946 w 1874336"/>
                <a:gd name="connsiteY3" fmla="*/ 412694 h 442367"/>
                <a:gd name="connsiteX4" fmla="*/ 1343547 w 1874336"/>
                <a:gd name="connsiteY4" fmla="*/ 16184 h 442367"/>
                <a:gd name="connsiteX5" fmla="*/ 1634861 w 1874336"/>
                <a:gd name="connsiteY5" fmla="*/ 412694 h 442367"/>
                <a:gd name="connsiteX6" fmla="*/ 1845254 w 1874336"/>
                <a:gd name="connsiteY6" fmla="*/ 388418 h 442367"/>
                <a:gd name="connsiteX7" fmla="*/ 1861438 w 1874336"/>
                <a:gd name="connsiteY7" fmla="*/ 380326 h 442367"/>
                <a:gd name="connsiteX0" fmla="*/ 269 w 1845254"/>
                <a:gd name="connsiteY0" fmla="*/ 380326 h 442367"/>
                <a:gd name="connsiteX1" fmla="*/ 210662 w 1845254"/>
                <a:gd name="connsiteY1" fmla="*/ 412694 h 442367"/>
                <a:gd name="connsiteX2" fmla="*/ 574804 w 1845254"/>
                <a:gd name="connsiteY2" fmla="*/ 0 h 442367"/>
                <a:gd name="connsiteX3" fmla="*/ 938946 w 1845254"/>
                <a:gd name="connsiteY3" fmla="*/ 412694 h 442367"/>
                <a:gd name="connsiteX4" fmla="*/ 1343547 w 1845254"/>
                <a:gd name="connsiteY4" fmla="*/ 16184 h 442367"/>
                <a:gd name="connsiteX5" fmla="*/ 1634861 w 1845254"/>
                <a:gd name="connsiteY5" fmla="*/ 412694 h 442367"/>
                <a:gd name="connsiteX6" fmla="*/ 1845254 w 1845254"/>
                <a:gd name="connsiteY6" fmla="*/ 388418 h 442367"/>
                <a:gd name="connsiteX0" fmla="*/ 269 w 1869531"/>
                <a:gd name="connsiteY0" fmla="*/ 380326 h 442367"/>
                <a:gd name="connsiteX1" fmla="*/ 210662 w 1869531"/>
                <a:gd name="connsiteY1" fmla="*/ 412694 h 442367"/>
                <a:gd name="connsiteX2" fmla="*/ 574804 w 1869531"/>
                <a:gd name="connsiteY2" fmla="*/ 0 h 442367"/>
                <a:gd name="connsiteX3" fmla="*/ 938946 w 1869531"/>
                <a:gd name="connsiteY3" fmla="*/ 412694 h 442367"/>
                <a:gd name="connsiteX4" fmla="*/ 1343547 w 1869531"/>
                <a:gd name="connsiteY4" fmla="*/ 16184 h 442367"/>
                <a:gd name="connsiteX5" fmla="*/ 1634861 w 1869531"/>
                <a:gd name="connsiteY5" fmla="*/ 412694 h 442367"/>
                <a:gd name="connsiteX6" fmla="*/ 1869531 w 1869531"/>
                <a:gd name="connsiteY6" fmla="*/ 372234 h 442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69531" h="442367">
                  <a:moveTo>
                    <a:pt x="269" y="380326"/>
                  </a:moveTo>
                  <a:cubicBezTo>
                    <a:pt x="-6475" y="424832"/>
                    <a:pt x="114906" y="476082"/>
                    <a:pt x="210662" y="412694"/>
                  </a:cubicBezTo>
                  <a:cubicBezTo>
                    <a:pt x="306418" y="349306"/>
                    <a:pt x="453423" y="0"/>
                    <a:pt x="574804" y="0"/>
                  </a:cubicBezTo>
                  <a:cubicBezTo>
                    <a:pt x="696185" y="0"/>
                    <a:pt x="810822" y="409997"/>
                    <a:pt x="938946" y="412694"/>
                  </a:cubicBezTo>
                  <a:cubicBezTo>
                    <a:pt x="1067070" y="415391"/>
                    <a:pt x="1227561" y="16184"/>
                    <a:pt x="1343547" y="16184"/>
                  </a:cubicBezTo>
                  <a:cubicBezTo>
                    <a:pt x="1459533" y="16184"/>
                    <a:pt x="1547197" y="353352"/>
                    <a:pt x="1634861" y="412694"/>
                  </a:cubicBezTo>
                  <a:cubicBezTo>
                    <a:pt x="1722525" y="472036"/>
                    <a:pt x="1831768" y="377629"/>
                    <a:pt x="1869531" y="372234"/>
                  </a:cubicBezTo>
                </a:path>
              </a:pathLst>
            </a:custGeom>
            <a:noFill/>
            <a:ln w="38100">
              <a:solidFill>
                <a:srgbClr val="FF000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77" name="TextBox 176"/>
            <p:cNvSpPr txBox="1"/>
            <p:nvPr/>
          </p:nvSpPr>
          <p:spPr>
            <a:xfrm>
              <a:off x="6731096" y="4106756"/>
              <a:ext cx="806565" cy="276999"/>
            </a:xfrm>
            <a:prstGeom prst="rect">
              <a:avLst/>
            </a:prstGeom>
            <a:noFill/>
          </p:spPr>
          <p:txBody>
            <a:bodyPr wrap="square" rtlCol="0">
              <a:spAutoFit/>
            </a:bodyPr>
            <a:lstStyle/>
            <a:p>
              <a:r>
                <a:rPr lang="en-GB" sz="1200" dirty="0">
                  <a:solidFill>
                    <a:schemeClr val="accent1">
                      <a:lumMod val="50000"/>
                    </a:schemeClr>
                  </a:solidFill>
                </a:rPr>
                <a:t>mRNA</a:t>
              </a:r>
            </a:p>
          </p:txBody>
        </p:sp>
        <p:cxnSp>
          <p:nvCxnSpPr>
            <p:cNvPr id="178" name="Straight Arrow Connector 177"/>
            <p:cNvCxnSpPr/>
            <p:nvPr/>
          </p:nvCxnSpPr>
          <p:spPr>
            <a:xfrm flipV="1">
              <a:off x="7603382" y="4038318"/>
              <a:ext cx="489300" cy="219587"/>
            </a:xfrm>
            <a:prstGeom prst="straightConnector1">
              <a:avLst/>
            </a:prstGeom>
            <a:ln>
              <a:solidFill>
                <a:schemeClr val="accent1">
                  <a:lumMod val="50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180" name="TextBox 179"/>
            <p:cNvSpPr txBox="1"/>
            <p:nvPr/>
          </p:nvSpPr>
          <p:spPr>
            <a:xfrm>
              <a:off x="7731413" y="3489759"/>
              <a:ext cx="840535" cy="646331"/>
            </a:xfrm>
            <a:prstGeom prst="rect">
              <a:avLst/>
            </a:prstGeom>
            <a:noFill/>
            <a:effectLst>
              <a:softEdge rad="12700"/>
            </a:effectLst>
          </p:spPr>
          <p:txBody>
            <a:bodyPr wrap="square" rtlCol="0">
              <a:spAutoFit/>
            </a:bodyPr>
            <a:lstStyle/>
            <a:p>
              <a:r>
                <a:rPr lang="en-GB" sz="1200" dirty="0">
                  <a:solidFill>
                    <a:schemeClr val="accent1">
                      <a:lumMod val="50000"/>
                    </a:schemeClr>
                  </a:solidFill>
                </a:rPr>
                <a:t>Protein synthesis</a:t>
              </a:r>
            </a:p>
          </p:txBody>
        </p:sp>
        <p:cxnSp>
          <p:nvCxnSpPr>
            <p:cNvPr id="183" name="Straight Arrow Connector 182"/>
            <p:cNvCxnSpPr/>
            <p:nvPr/>
          </p:nvCxnSpPr>
          <p:spPr>
            <a:xfrm flipV="1">
              <a:off x="6384432" y="4735060"/>
              <a:ext cx="489300" cy="219587"/>
            </a:xfrm>
            <a:prstGeom prst="straightConnector1">
              <a:avLst/>
            </a:prstGeom>
            <a:ln w="25400">
              <a:solidFill>
                <a:schemeClr val="accent1">
                  <a:lumMod val="5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84" name="Straight Arrow Connector 183"/>
            <p:cNvCxnSpPr/>
            <p:nvPr/>
          </p:nvCxnSpPr>
          <p:spPr>
            <a:xfrm>
              <a:off x="7142063" y="4391439"/>
              <a:ext cx="99860" cy="258218"/>
            </a:xfrm>
            <a:prstGeom prst="straightConnector1">
              <a:avLst/>
            </a:prstGeom>
            <a:ln w="15875">
              <a:solidFill>
                <a:schemeClr val="accent1">
                  <a:lumMod val="50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188" name="Straight Arrow Connector 187"/>
            <p:cNvCxnSpPr/>
            <p:nvPr/>
          </p:nvCxnSpPr>
          <p:spPr>
            <a:xfrm flipH="1" flipV="1">
              <a:off x="3728636" y="3700544"/>
              <a:ext cx="37851" cy="551385"/>
            </a:xfrm>
            <a:prstGeom prst="straightConnector1">
              <a:avLst/>
            </a:prstGeom>
            <a:ln>
              <a:solidFill>
                <a:schemeClr val="accent1">
                  <a:lumMod val="50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197" name="TextBox 196"/>
            <p:cNvSpPr txBox="1"/>
            <p:nvPr/>
          </p:nvSpPr>
          <p:spPr>
            <a:xfrm>
              <a:off x="3931769" y="1895520"/>
              <a:ext cx="1491916" cy="461665"/>
            </a:xfrm>
            <a:prstGeom prst="rect">
              <a:avLst/>
            </a:prstGeom>
            <a:noFill/>
            <a:ln>
              <a:noFill/>
            </a:ln>
          </p:spPr>
          <p:txBody>
            <a:bodyPr wrap="square" rtlCol="0">
              <a:spAutoFit/>
            </a:bodyPr>
            <a:lstStyle/>
            <a:p>
              <a:r>
                <a:rPr lang="en-GB" sz="1200" dirty="0">
                  <a:solidFill>
                    <a:schemeClr val="accent1">
                      <a:lumMod val="50000"/>
                    </a:schemeClr>
                  </a:solidFill>
                </a:rPr>
                <a:t>Glucocorticoid receptor</a:t>
              </a:r>
            </a:p>
          </p:txBody>
        </p:sp>
        <p:cxnSp>
          <p:nvCxnSpPr>
            <p:cNvPr id="199" name="Straight Arrow Connector 198"/>
            <p:cNvCxnSpPr>
              <a:stCxn id="135" idx="0"/>
            </p:cNvCxnSpPr>
            <p:nvPr/>
          </p:nvCxnSpPr>
          <p:spPr>
            <a:xfrm flipH="1" flipV="1">
              <a:off x="4781562" y="2174659"/>
              <a:ext cx="314309" cy="262781"/>
            </a:xfrm>
            <a:prstGeom prst="straightConnector1">
              <a:avLst/>
            </a:prstGeom>
            <a:ln w="15875">
              <a:solidFill>
                <a:schemeClr val="accent1">
                  <a:lumMod val="50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113" name="Straight Arrow Connector 112"/>
            <p:cNvCxnSpPr/>
            <p:nvPr/>
          </p:nvCxnSpPr>
          <p:spPr>
            <a:xfrm>
              <a:off x="1575425" y="3857351"/>
              <a:ext cx="1370556" cy="688339"/>
            </a:xfrm>
            <a:prstGeom prst="straightConnector1">
              <a:avLst/>
            </a:prstGeom>
            <a:ln>
              <a:solidFill>
                <a:schemeClr val="accent1">
                  <a:lumMod val="50000"/>
                </a:schemeClr>
              </a:solidFill>
              <a:tailEnd type="triangle"/>
            </a:ln>
          </p:spPr>
          <p:style>
            <a:lnRef idx="2">
              <a:schemeClr val="accent1"/>
            </a:lnRef>
            <a:fillRef idx="0">
              <a:schemeClr val="accent1"/>
            </a:fillRef>
            <a:effectRef idx="1">
              <a:schemeClr val="accent1"/>
            </a:effectRef>
            <a:fontRef idx="minor">
              <a:schemeClr val="tx1"/>
            </a:fontRef>
          </p:style>
        </p:cxnSp>
        <p:grpSp>
          <p:nvGrpSpPr>
            <p:cNvPr id="221" name="Group 220"/>
            <p:cNvGrpSpPr/>
            <p:nvPr/>
          </p:nvGrpSpPr>
          <p:grpSpPr>
            <a:xfrm>
              <a:off x="5577064" y="5524802"/>
              <a:ext cx="834831" cy="458547"/>
              <a:chOff x="5546649" y="5556058"/>
              <a:chExt cx="834831" cy="458547"/>
            </a:xfrm>
          </p:grpSpPr>
          <p:sp>
            <p:nvSpPr>
              <p:cNvPr id="209" name="TextBox 208"/>
              <p:cNvSpPr txBox="1"/>
              <p:nvPr/>
            </p:nvSpPr>
            <p:spPr>
              <a:xfrm>
                <a:off x="5546649" y="5737606"/>
                <a:ext cx="834831" cy="276999"/>
              </a:xfrm>
              <a:prstGeom prst="rect">
                <a:avLst/>
              </a:prstGeom>
              <a:noFill/>
            </p:spPr>
            <p:txBody>
              <a:bodyPr wrap="square" rtlCol="0">
                <a:spAutoFit/>
              </a:bodyPr>
              <a:lstStyle/>
              <a:p>
                <a:pPr algn="ctr"/>
                <a:r>
                  <a:rPr lang="en-GB" sz="1200" dirty="0">
                    <a:solidFill>
                      <a:schemeClr val="accent1">
                        <a:lumMod val="50000"/>
                      </a:schemeClr>
                    </a:solidFill>
                  </a:rPr>
                  <a:t>GRE</a:t>
                </a:r>
              </a:p>
            </p:txBody>
          </p:sp>
          <p:cxnSp>
            <p:nvCxnSpPr>
              <p:cNvPr id="210" name="Straight Arrow Connector 209"/>
              <p:cNvCxnSpPr/>
              <p:nvPr/>
            </p:nvCxnSpPr>
            <p:spPr>
              <a:xfrm flipV="1">
                <a:off x="5780982" y="5556058"/>
                <a:ext cx="0" cy="182993"/>
              </a:xfrm>
              <a:prstGeom prst="straightConnector1">
                <a:avLst/>
              </a:prstGeom>
              <a:ln w="15875">
                <a:solidFill>
                  <a:schemeClr val="accent1">
                    <a:lumMod val="50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213" name="Straight Arrow Connector 212"/>
              <p:cNvCxnSpPr/>
              <p:nvPr/>
            </p:nvCxnSpPr>
            <p:spPr>
              <a:xfrm flipV="1">
                <a:off x="6163749" y="5556058"/>
                <a:ext cx="0" cy="182993"/>
              </a:xfrm>
              <a:prstGeom prst="straightConnector1">
                <a:avLst/>
              </a:prstGeom>
              <a:ln w="15875">
                <a:solidFill>
                  <a:schemeClr val="accent1">
                    <a:lumMod val="50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214" name="Straight Arrow Connector 213"/>
              <p:cNvCxnSpPr/>
              <p:nvPr/>
            </p:nvCxnSpPr>
            <p:spPr>
              <a:xfrm flipH="1">
                <a:off x="5780789" y="5744391"/>
                <a:ext cx="382766" cy="0"/>
              </a:xfrm>
              <a:prstGeom prst="straightConnector1">
                <a:avLst/>
              </a:prstGeom>
              <a:ln w="15875">
                <a:solidFill>
                  <a:schemeClr val="accent1">
                    <a:lumMod val="50000"/>
                  </a:schemeClr>
                </a:solidFill>
                <a:tailEnd type="none"/>
              </a:ln>
            </p:spPr>
            <p:style>
              <a:lnRef idx="2">
                <a:schemeClr val="accent1"/>
              </a:lnRef>
              <a:fillRef idx="0">
                <a:schemeClr val="accent1"/>
              </a:fillRef>
              <a:effectRef idx="1">
                <a:schemeClr val="accent1"/>
              </a:effectRef>
              <a:fontRef idx="minor">
                <a:schemeClr val="tx1"/>
              </a:fontRef>
            </p:style>
          </p:cxnSp>
        </p:grpSp>
      </p:grpSp>
    </p:spTree>
    <p:extLst>
      <p:ext uri="{BB962C8B-B14F-4D97-AF65-F5344CB8AC3E}">
        <p14:creationId xmlns:p14="http://schemas.microsoft.com/office/powerpoint/2010/main" val="3997485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8"/>
          <p:cNvSpPr txBox="1">
            <a:spLocks/>
          </p:cNvSpPr>
          <p:nvPr/>
        </p:nvSpPr>
        <p:spPr>
          <a:xfrm>
            <a:off x="6608338" y="1314386"/>
            <a:ext cx="3577489" cy="553676"/>
          </a:xfrm>
          <a:prstGeom prst="rect">
            <a:avLst/>
          </a:prstGeom>
        </p:spPr>
        <p:txBody>
          <a:bodyPr vert="horz" lIns="68580" tIns="34291" rIns="68580" bIns="34291"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buNone/>
            </a:pPr>
            <a:r>
              <a:rPr lang="en-GB" sz="2133" b="1" u="sng" dirty="0">
                <a:solidFill>
                  <a:schemeClr val="tx1"/>
                </a:solidFill>
                <a:latin typeface="Arial" panose="020B0604020202020204" pitchFamily="34" charset="0"/>
                <a:cs typeface="Arial" panose="020B0604020202020204" pitchFamily="34" charset="0"/>
              </a:rPr>
              <a:t>Cortisol and dysfunction</a:t>
            </a:r>
          </a:p>
          <a:p>
            <a:pPr marL="0" indent="0">
              <a:buNone/>
            </a:pPr>
            <a:endParaRPr lang="en-GB" b="1" dirty="0">
              <a:solidFill>
                <a:schemeClr val="tx1"/>
              </a:solidFill>
              <a:latin typeface="Arial" panose="020B0604020202020204" pitchFamily="34" charset="0"/>
              <a:cs typeface="Arial" panose="020B0604020202020204" pitchFamily="34" charset="0"/>
            </a:endParaRPr>
          </a:p>
        </p:txBody>
      </p:sp>
      <p:sp>
        <p:nvSpPr>
          <p:cNvPr id="11" name="Content Placeholder 8"/>
          <p:cNvSpPr txBox="1">
            <a:spLocks/>
          </p:cNvSpPr>
          <p:nvPr/>
        </p:nvSpPr>
        <p:spPr>
          <a:xfrm>
            <a:off x="5815592" y="1808444"/>
            <a:ext cx="3577489" cy="2562225"/>
          </a:xfrm>
          <a:prstGeom prst="rect">
            <a:avLst/>
          </a:prstGeom>
        </p:spPr>
        <p:txBody>
          <a:bodyPr vert="horz" lIns="68580" tIns="34291" rIns="68580" bIns="34291"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endParaRPr lang="en-GB" sz="2133" dirty="0">
              <a:latin typeface="Arial" panose="020B0604020202020204" pitchFamily="34" charset="0"/>
              <a:cs typeface="Arial" panose="020B0604020202020204" pitchFamily="34" charset="0"/>
            </a:endParaRPr>
          </a:p>
        </p:txBody>
      </p:sp>
      <p:sp>
        <p:nvSpPr>
          <p:cNvPr id="2" name="Title 1"/>
          <p:cNvSpPr>
            <a:spLocks noGrp="1"/>
          </p:cNvSpPr>
          <p:nvPr>
            <p:ph type="title"/>
          </p:nvPr>
        </p:nvSpPr>
        <p:spPr>
          <a:xfrm>
            <a:off x="1643313" y="87765"/>
            <a:ext cx="6936483" cy="857251"/>
          </a:xfrm>
        </p:spPr>
        <p:txBody>
          <a:bodyPr>
            <a:noAutofit/>
          </a:bodyPr>
          <a:lstStyle/>
          <a:p>
            <a:pPr algn="l"/>
            <a:r>
              <a:rPr lang="en-GB" sz="3733" b="1" dirty="0">
                <a:solidFill>
                  <a:schemeClr val="tx1"/>
                </a:solidFill>
                <a:latin typeface="Arial" panose="020B0604020202020204" pitchFamily="34" charset="0"/>
                <a:cs typeface="Arial" panose="020B0604020202020204" pitchFamily="34" charset="0"/>
              </a:rPr>
              <a:t>Cortisol function</a:t>
            </a:r>
          </a:p>
        </p:txBody>
      </p:sp>
      <p:sp>
        <p:nvSpPr>
          <p:cNvPr id="5" name="TextBox 4"/>
          <p:cNvSpPr txBox="1"/>
          <p:nvPr/>
        </p:nvSpPr>
        <p:spPr>
          <a:xfrm>
            <a:off x="1690336" y="1798222"/>
            <a:ext cx="5021749" cy="2001061"/>
          </a:xfrm>
          <a:prstGeom prst="rect">
            <a:avLst/>
          </a:prstGeom>
          <a:noFill/>
        </p:spPr>
        <p:txBody>
          <a:bodyPr wrap="square" rtlCol="0">
            <a:spAutoFit/>
          </a:bodyPr>
          <a:lstStyle/>
          <a:p>
            <a:pPr>
              <a:lnSpc>
                <a:spcPct val="150000"/>
              </a:lnSpc>
              <a:buFont typeface="Arial" panose="020B0604020202020204" pitchFamily="34" charset="0"/>
              <a:buChar char="•"/>
            </a:pPr>
            <a:r>
              <a:rPr lang="en-GB" sz="2133" dirty="0">
                <a:latin typeface="Arial" panose="020B0604020202020204" pitchFamily="34" charset="0"/>
                <a:cs typeface="Arial" panose="020B0604020202020204" pitchFamily="34" charset="0"/>
              </a:rPr>
              <a:t>Mobilises stored energy</a:t>
            </a:r>
          </a:p>
          <a:p>
            <a:pPr>
              <a:lnSpc>
                <a:spcPct val="150000"/>
              </a:lnSpc>
              <a:buFont typeface="Arial" panose="020B0604020202020204" pitchFamily="34" charset="0"/>
              <a:buChar char="•"/>
            </a:pPr>
            <a:r>
              <a:rPr lang="en-GB" sz="2133" dirty="0">
                <a:latin typeface="Arial" panose="020B0604020202020204" pitchFamily="34" charset="0"/>
                <a:cs typeface="Arial" panose="020B0604020202020204" pitchFamily="34" charset="0"/>
              </a:rPr>
              <a:t>Redistributes blood flow</a:t>
            </a:r>
          </a:p>
          <a:p>
            <a:pPr>
              <a:lnSpc>
                <a:spcPct val="150000"/>
              </a:lnSpc>
              <a:buFont typeface="Arial" panose="020B0604020202020204" pitchFamily="34" charset="0"/>
              <a:buChar char="•"/>
            </a:pPr>
            <a:r>
              <a:rPr lang="en-GB" sz="2133" dirty="0">
                <a:latin typeface="Arial" panose="020B0604020202020204" pitchFamily="34" charset="0"/>
                <a:cs typeface="Arial" panose="020B0604020202020204" pitchFamily="34" charset="0"/>
              </a:rPr>
              <a:t>Enhances cardiovascular activity</a:t>
            </a:r>
          </a:p>
          <a:p>
            <a:pPr>
              <a:lnSpc>
                <a:spcPct val="150000"/>
              </a:lnSpc>
              <a:buFont typeface="Arial" panose="020B0604020202020204" pitchFamily="34" charset="0"/>
              <a:buChar char="•"/>
            </a:pPr>
            <a:r>
              <a:rPr lang="en-GB" sz="2133" b="1" dirty="0">
                <a:latin typeface="Arial" panose="020B0604020202020204" pitchFamily="34" charset="0"/>
                <a:cs typeface="Arial" panose="020B0604020202020204" pitchFamily="34" charset="0"/>
              </a:rPr>
              <a:t>Modulates the immune response</a:t>
            </a:r>
          </a:p>
        </p:txBody>
      </p:sp>
      <p:sp>
        <p:nvSpPr>
          <p:cNvPr id="8" name="TextBox 7"/>
          <p:cNvSpPr txBox="1"/>
          <p:nvPr/>
        </p:nvSpPr>
        <p:spPr>
          <a:xfrm>
            <a:off x="6608338" y="1798221"/>
            <a:ext cx="4113863" cy="3478196"/>
          </a:xfrm>
          <a:prstGeom prst="rect">
            <a:avLst/>
          </a:prstGeom>
          <a:noFill/>
        </p:spPr>
        <p:txBody>
          <a:bodyPr wrap="square" rtlCol="0">
            <a:spAutoFit/>
          </a:bodyPr>
          <a:lstStyle/>
          <a:p>
            <a:pPr>
              <a:lnSpc>
                <a:spcPct val="150000"/>
              </a:lnSpc>
              <a:buClrTx/>
              <a:buFont typeface="Arial" panose="020B0604020202020204" pitchFamily="34" charset="0"/>
              <a:buChar char="•"/>
            </a:pPr>
            <a:r>
              <a:rPr lang="en-GB" sz="2133" dirty="0">
                <a:latin typeface="Arial" panose="020B0604020202020204" pitchFamily="34" charset="0"/>
                <a:cs typeface="Arial" panose="020B0604020202020204" pitchFamily="34" charset="0"/>
              </a:rPr>
              <a:t>Hypertension</a:t>
            </a:r>
          </a:p>
          <a:p>
            <a:pPr>
              <a:lnSpc>
                <a:spcPct val="150000"/>
              </a:lnSpc>
              <a:buClrTx/>
              <a:buFont typeface="Arial" panose="020B0604020202020204" pitchFamily="34" charset="0"/>
              <a:buChar char="•"/>
            </a:pPr>
            <a:r>
              <a:rPr lang="en-GB" sz="2133" dirty="0">
                <a:latin typeface="Arial" panose="020B0604020202020204" pitchFamily="34" charset="0"/>
                <a:cs typeface="Arial" panose="020B0604020202020204" pitchFamily="34" charset="0"/>
              </a:rPr>
              <a:t>Hyperlipidaemia</a:t>
            </a:r>
          </a:p>
          <a:p>
            <a:pPr>
              <a:lnSpc>
                <a:spcPct val="150000"/>
              </a:lnSpc>
              <a:buClrTx/>
              <a:buFont typeface="Arial" panose="020B0604020202020204" pitchFamily="34" charset="0"/>
              <a:buChar char="•"/>
            </a:pPr>
            <a:r>
              <a:rPr lang="en-GB" sz="2133" dirty="0">
                <a:latin typeface="Arial" panose="020B0604020202020204" pitchFamily="34" charset="0"/>
                <a:cs typeface="Arial" panose="020B0604020202020204" pitchFamily="34" charset="0"/>
              </a:rPr>
              <a:t>Adiposity</a:t>
            </a:r>
          </a:p>
          <a:p>
            <a:pPr>
              <a:lnSpc>
                <a:spcPct val="150000"/>
              </a:lnSpc>
              <a:buClrTx/>
              <a:buFont typeface="Arial" panose="020B0604020202020204" pitchFamily="34" charset="0"/>
              <a:buChar char="•"/>
            </a:pPr>
            <a:r>
              <a:rPr lang="en-GB" sz="2133" b="1" dirty="0">
                <a:latin typeface="Arial" panose="020B0604020202020204" pitchFamily="34" charset="0"/>
                <a:cs typeface="Arial" panose="020B0604020202020204" pitchFamily="34" charset="0"/>
              </a:rPr>
              <a:t>Inflammation</a:t>
            </a:r>
          </a:p>
          <a:p>
            <a:pPr>
              <a:lnSpc>
                <a:spcPct val="150000"/>
              </a:lnSpc>
              <a:buClrTx/>
              <a:buFont typeface="Arial" panose="020B0604020202020204" pitchFamily="34" charset="0"/>
              <a:buChar char="•"/>
            </a:pPr>
            <a:r>
              <a:rPr lang="en-GB" sz="2133" dirty="0">
                <a:latin typeface="Arial" panose="020B0604020202020204" pitchFamily="34" charset="0"/>
                <a:cs typeface="Arial" panose="020B0604020202020204" pitchFamily="34" charset="0"/>
              </a:rPr>
              <a:t>Insulin resistance</a:t>
            </a:r>
          </a:p>
          <a:p>
            <a:pPr>
              <a:lnSpc>
                <a:spcPct val="150000"/>
              </a:lnSpc>
              <a:buClrTx/>
              <a:buFont typeface="Arial" panose="020B0604020202020204" pitchFamily="34" charset="0"/>
              <a:buChar char="•"/>
            </a:pPr>
            <a:r>
              <a:rPr lang="en-GB" sz="2133" dirty="0">
                <a:latin typeface="Arial" panose="020B0604020202020204" pitchFamily="34" charset="0"/>
                <a:cs typeface="Arial" panose="020B0604020202020204" pitchFamily="34" charset="0"/>
              </a:rPr>
              <a:t>Endothelial dysfunction</a:t>
            </a:r>
          </a:p>
          <a:p>
            <a:pPr>
              <a:lnSpc>
                <a:spcPct val="150000"/>
              </a:lnSpc>
              <a:buClrTx/>
              <a:buFont typeface="Arial" panose="020B0604020202020204" pitchFamily="34" charset="0"/>
              <a:buChar char="•"/>
            </a:pPr>
            <a:r>
              <a:rPr lang="en-GB" sz="2133" dirty="0">
                <a:latin typeface="Arial" panose="020B0604020202020204" pitchFamily="34" charset="0"/>
                <a:cs typeface="Arial" panose="020B0604020202020204" pitchFamily="34" charset="0"/>
              </a:rPr>
              <a:t>Depression</a:t>
            </a:r>
          </a:p>
        </p:txBody>
      </p:sp>
      <p:sp>
        <p:nvSpPr>
          <p:cNvPr id="9" name="Content Placeholder 8"/>
          <p:cNvSpPr txBox="1">
            <a:spLocks/>
          </p:cNvSpPr>
          <p:nvPr/>
        </p:nvSpPr>
        <p:spPr>
          <a:xfrm>
            <a:off x="1690336" y="1314386"/>
            <a:ext cx="4210787" cy="553676"/>
          </a:xfrm>
          <a:prstGeom prst="rect">
            <a:avLst/>
          </a:prstGeom>
        </p:spPr>
        <p:txBody>
          <a:bodyPr vert="horz" lIns="68580" tIns="34291" rIns="68580" bIns="34291"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buNone/>
            </a:pPr>
            <a:r>
              <a:rPr lang="en-GB" sz="2133" b="1" u="sng" dirty="0">
                <a:solidFill>
                  <a:schemeClr val="tx1"/>
                </a:solidFill>
                <a:latin typeface="Arial" panose="020B0604020202020204" pitchFamily="34" charset="0"/>
                <a:cs typeface="Arial" panose="020B0604020202020204" pitchFamily="34" charset="0"/>
              </a:rPr>
              <a:t>Cortisol and normal function</a:t>
            </a:r>
            <a:endParaRPr lang="en-GB"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945475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1587775" y="291400"/>
            <a:ext cx="7984344" cy="491979"/>
          </a:xfrm>
        </p:spPr>
        <p:txBody>
          <a:bodyPr>
            <a:noAutofit/>
          </a:bodyPr>
          <a:lstStyle/>
          <a:p>
            <a:pPr algn="l"/>
            <a:r>
              <a:rPr lang="en-GB" sz="3733" dirty="0">
                <a:solidFill>
                  <a:schemeClr val="tx1"/>
                </a:solidFill>
                <a:latin typeface="Arial" panose="020B0604020202020204" pitchFamily="34" charset="0"/>
                <a:cs typeface="Arial" panose="020B0604020202020204" pitchFamily="34" charset="0"/>
              </a:rPr>
              <a:t>Cortisol Awakening Response</a:t>
            </a:r>
          </a:p>
        </p:txBody>
      </p:sp>
      <p:cxnSp>
        <p:nvCxnSpPr>
          <p:cNvPr id="12" name="Straight Connector 11"/>
          <p:cNvCxnSpPr/>
          <p:nvPr/>
        </p:nvCxnSpPr>
        <p:spPr>
          <a:xfrm>
            <a:off x="2664311" y="2140774"/>
            <a:ext cx="0" cy="3593055"/>
          </a:xfrm>
          <a:prstGeom prst="line">
            <a:avLst/>
          </a:prstGeom>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2675071" y="5733828"/>
            <a:ext cx="7694615" cy="1"/>
          </a:xfrm>
          <a:prstGeom prst="line">
            <a:avLst/>
          </a:prstGeom>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1200727" y="3515889"/>
            <a:ext cx="1850988" cy="584775"/>
          </a:xfrm>
          <a:prstGeom prst="rect">
            <a:avLst/>
          </a:prstGeom>
          <a:noFill/>
        </p:spPr>
        <p:txBody>
          <a:bodyPr wrap="square" rtlCol="0">
            <a:spAutoFit/>
          </a:bodyPr>
          <a:lstStyle/>
          <a:p>
            <a:pPr algn="ctr"/>
            <a:r>
              <a:rPr lang="en-GB" sz="1600" dirty="0">
                <a:solidFill>
                  <a:schemeClr val="tx2">
                    <a:lumMod val="50000"/>
                  </a:schemeClr>
                </a:solidFill>
                <a:latin typeface="Arial" panose="020B0604020202020204" pitchFamily="34" charset="0"/>
                <a:cs typeface="Arial" panose="020B0604020202020204" pitchFamily="34" charset="0"/>
              </a:rPr>
              <a:t>cortisol </a:t>
            </a:r>
          </a:p>
          <a:p>
            <a:pPr algn="ctr"/>
            <a:r>
              <a:rPr lang="en-GB" sz="1600" dirty="0">
                <a:solidFill>
                  <a:schemeClr val="tx2">
                    <a:lumMod val="50000"/>
                  </a:schemeClr>
                </a:solidFill>
                <a:latin typeface="Arial" panose="020B0604020202020204" pitchFamily="34" charset="0"/>
                <a:cs typeface="Arial" panose="020B0604020202020204" pitchFamily="34" charset="0"/>
              </a:rPr>
              <a:t>levels</a:t>
            </a:r>
          </a:p>
        </p:txBody>
      </p:sp>
      <p:cxnSp>
        <p:nvCxnSpPr>
          <p:cNvPr id="17" name="Straight Connector 16"/>
          <p:cNvCxnSpPr/>
          <p:nvPr/>
        </p:nvCxnSpPr>
        <p:spPr>
          <a:xfrm>
            <a:off x="3185472" y="5733826"/>
            <a:ext cx="0" cy="118335"/>
          </a:xfrm>
          <a:prstGeom prst="line">
            <a:avLst/>
          </a:prstGeom>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3841688" y="5733826"/>
            <a:ext cx="0" cy="118335"/>
          </a:xfrm>
          <a:prstGeom prst="line">
            <a:avLst/>
          </a:prstGeom>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4497904" y="5733826"/>
            <a:ext cx="0" cy="118335"/>
          </a:xfrm>
          <a:prstGeom prst="line">
            <a:avLst/>
          </a:prstGeom>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5154120" y="5733826"/>
            <a:ext cx="0" cy="118335"/>
          </a:xfrm>
          <a:prstGeom prst="line">
            <a:avLst/>
          </a:prstGeom>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5810336" y="5733826"/>
            <a:ext cx="0" cy="118335"/>
          </a:xfrm>
          <a:prstGeom prst="line">
            <a:avLst/>
          </a:prstGeom>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6466552" y="5733826"/>
            <a:ext cx="0" cy="118335"/>
          </a:xfrm>
          <a:prstGeom prst="line">
            <a:avLst/>
          </a:prstGeom>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7122768" y="5733826"/>
            <a:ext cx="0" cy="118335"/>
          </a:xfrm>
          <a:prstGeom prst="line">
            <a:avLst/>
          </a:prstGeom>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8435203" y="5733826"/>
            <a:ext cx="0" cy="118335"/>
          </a:xfrm>
          <a:prstGeom prst="line">
            <a:avLst/>
          </a:prstGeom>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7778984" y="5733826"/>
            <a:ext cx="0" cy="118335"/>
          </a:xfrm>
          <a:prstGeom prst="line">
            <a:avLst/>
          </a:prstGeom>
        </p:spPr>
        <p:style>
          <a:lnRef idx="2">
            <a:schemeClr val="accent1"/>
          </a:lnRef>
          <a:fillRef idx="0">
            <a:schemeClr val="accent1"/>
          </a:fillRef>
          <a:effectRef idx="1">
            <a:schemeClr val="accent1"/>
          </a:effectRef>
          <a:fontRef idx="minor">
            <a:schemeClr val="tx1"/>
          </a:fontRef>
        </p:style>
      </p:cxnSp>
      <p:sp>
        <p:nvSpPr>
          <p:cNvPr id="30" name="TextBox 29"/>
          <p:cNvSpPr txBox="1"/>
          <p:nvPr/>
        </p:nvSpPr>
        <p:spPr>
          <a:xfrm>
            <a:off x="2925917" y="5852163"/>
            <a:ext cx="676419" cy="338554"/>
          </a:xfrm>
          <a:prstGeom prst="rect">
            <a:avLst/>
          </a:prstGeom>
          <a:noFill/>
        </p:spPr>
        <p:txBody>
          <a:bodyPr wrap="square" rtlCol="0">
            <a:spAutoFit/>
          </a:bodyPr>
          <a:lstStyle/>
          <a:p>
            <a:pPr algn="ctr"/>
            <a:r>
              <a:rPr lang="en-GB" sz="1600" dirty="0">
                <a:solidFill>
                  <a:schemeClr val="tx2">
                    <a:lumMod val="50000"/>
                  </a:schemeClr>
                </a:solidFill>
                <a:latin typeface="Arial" panose="020B0604020202020204" pitchFamily="34" charset="0"/>
                <a:cs typeface="Arial" panose="020B0604020202020204" pitchFamily="34" charset="0"/>
              </a:rPr>
              <a:t>6am</a:t>
            </a:r>
          </a:p>
        </p:txBody>
      </p:sp>
      <p:sp>
        <p:nvSpPr>
          <p:cNvPr id="18" name="TextBox 17"/>
          <p:cNvSpPr txBox="1"/>
          <p:nvPr/>
        </p:nvSpPr>
        <p:spPr>
          <a:xfrm>
            <a:off x="3553761" y="5852163"/>
            <a:ext cx="676419" cy="338554"/>
          </a:xfrm>
          <a:prstGeom prst="rect">
            <a:avLst/>
          </a:prstGeom>
          <a:noFill/>
        </p:spPr>
        <p:txBody>
          <a:bodyPr wrap="square" rtlCol="0">
            <a:spAutoFit/>
          </a:bodyPr>
          <a:lstStyle/>
          <a:p>
            <a:pPr algn="ctr"/>
            <a:r>
              <a:rPr lang="en-GB" sz="1600" dirty="0">
                <a:solidFill>
                  <a:schemeClr val="tx2">
                    <a:lumMod val="50000"/>
                  </a:schemeClr>
                </a:solidFill>
                <a:latin typeface="Arial" panose="020B0604020202020204" pitchFamily="34" charset="0"/>
                <a:cs typeface="Arial" panose="020B0604020202020204" pitchFamily="34" charset="0"/>
              </a:rPr>
              <a:t>9am</a:t>
            </a:r>
          </a:p>
        </p:txBody>
      </p:sp>
      <p:sp>
        <p:nvSpPr>
          <p:cNvPr id="23" name="TextBox 22"/>
          <p:cNvSpPr txBox="1"/>
          <p:nvPr/>
        </p:nvSpPr>
        <p:spPr>
          <a:xfrm>
            <a:off x="4181605" y="5852162"/>
            <a:ext cx="789623" cy="338554"/>
          </a:xfrm>
          <a:prstGeom prst="rect">
            <a:avLst/>
          </a:prstGeom>
          <a:noFill/>
        </p:spPr>
        <p:txBody>
          <a:bodyPr wrap="square" rtlCol="0">
            <a:spAutoFit/>
          </a:bodyPr>
          <a:lstStyle/>
          <a:p>
            <a:pPr algn="ctr"/>
            <a:r>
              <a:rPr lang="en-GB" sz="1600" dirty="0">
                <a:solidFill>
                  <a:schemeClr val="tx2">
                    <a:lumMod val="50000"/>
                  </a:schemeClr>
                </a:solidFill>
                <a:latin typeface="Arial" panose="020B0604020202020204" pitchFamily="34" charset="0"/>
                <a:cs typeface="Arial" panose="020B0604020202020204" pitchFamily="34" charset="0"/>
              </a:rPr>
              <a:t>12pm</a:t>
            </a:r>
          </a:p>
        </p:txBody>
      </p:sp>
      <p:sp>
        <p:nvSpPr>
          <p:cNvPr id="24" name="TextBox 23"/>
          <p:cNvSpPr txBox="1"/>
          <p:nvPr/>
        </p:nvSpPr>
        <p:spPr>
          <a:xfrm>
            <a:off x="4903528" y="5852163"/>
            <a:ext cx="676419" cy="338554"/>
          </a:xfrm>
          <a:prstGeom prst="rect">
            <a:avLst/>
          </a:prstGeom>
          <a:noFill/>
        </p:spPr>
        <p:txBody>
          <a:bodyPr wrap="square" rtlCol="0">
            <a:spAutoFit/>
          </a:bodyPr>
          <a:lstStyle/>
          <a:p>
            <a:pPr algn="ctr"/>
            <a:r>
              <a:rPr lang="en-GB" sz="1600" dirty="0">
                <a:solidFill>
                  <a:schemeClr val="tx2">
                    <a:lumMod val="50000"/>
                  </a:schemeClr>
                </a:solidFill>
                <a:latin typeface="Arial" panose="020B0604020202020204" pitchFamily="34" charset="0"/>
                <a:cs typeface="Arial" panose="020B0604020202020204" pitchFamily="34" charset="0"/>
              </a:rPr>
              <a:t>3pm</a:t>
            </a:r>
          </a:p>
        </p:txBody>
      </p:sp>
      <p:sp>
        <p:nvSpPr>
          <p:cNvPr id="27" name="TextBox 26"/>
          <p:cNvSpPr txBox="1"/>
          <p:nvPr/>
        </p:nvSpPr>
        <p:spPr>
          <a:xfrm>
            <a:off x="5531373" y="5852163"/>
            <a:ext cx="676419" cy="338554"/>
          </a:xfrm>
          <a:prstGeom prst="rect">
            <a:avLst/>
          </a:prstGeom>
          <a:noFill/>
        </p:spPr>
        <p:txBody>
          <a:bodyPr wrap="square" rtlCol="0">
            <a:spAutoFit/>
          </a:bodyPr>
          <a:lstStyle/>
          <a:p>
            <a:pPr algn="ctr"/>
            <a:r>
              <a:rPr lang="en-GB" sz="1600" dirty="0">
                <a:solidFill>
                  <a:schemeClr val="tx2">
                    <a:lumMod val="50000"/>
                  </a:schemeClr>
                </a:solidFill>
                <a:latin typeface="Arial" panose="020B0604020202020204" pitchFamily="34" charset="0"/>
                <a:cs typeface="Arial" panose="020B0604020202020204" pitchFamily="34" charset="0"/>
              </a:rPr>
              <a:t>6pm</a:t>
            </a:r>
          </a:p>
        </p:txBody>
      </p:sp>
      <p:sp>
        <p:nvSpPr>
          <p:cNvPr id="31" name="TextBox 30"/>
          <p:cNvSpPr txBox="1"/>
          <p:nvPr/>
        </p:nvSpPr>
        <p:spPr>
          <a:xfrm>
            <a:off x="6159217" y="5852163"/>
            <a:ext cx="676419" cy="338554"/>
          </a:xfrm>
          <a:prstGeom prst="rect">
            <a:avLst/>
          </a:prstGeom>
          <a:noFill/>
        </p:spPr>
        <p:txBody>
          <a:bodyPr wrap="square" rtlCol="0">
            <a:spAutoFit/>
          </a:bodyPr>
          <a:lstStyle/>
          <a:p>
            <a:pPr algn="ctr"/>
            <a:r>
              <a:rPr lang="en-GB" sz="1600" dirty="0">
                <a:solidFill>
                  <a:schemeClr val="tx2">
                    <a:lumMod val="50000"/>
                  </a:schemeClr>
                </a:solidFill>
                <a:latin typeface="Arial" panose="020B0604020202020204" pitchFamily="34" charset="0"/>
                <a:cs typeface="Arial" panose="020B0604020202020204" pitchFamily="34" charset="0"/>
              </a:rPr>
              <a:t>9pm</a:t>
            </a:r>
          </a:p>
        </p:txBody>
      </p:sp>
      <p:sp>
        <p:nvSpPr>
          <p:cNvPr id="32" name="TextBox 31"/>
          <p:cNvSpPr txBox="1"/>
          <p:nvPr/>
        </p:nvSpPr>
        <p:spPr>
          <a:xfrm>
            <a:off x="6787064" y="5856627"/>
            <a:ext cx="789621" cy="338554"/>
          </a:xfrm>
          <a:prstGeom prst="rect">
            <a:avLst/>
          </a:prstGeom>
          <a:noFill/>
        </p:spPr>
        <p:txBody>
          <a:bodyPr wrap="square" rtlCol="0">
            <a:spAutoFit/>
          </a:bodyPr>
          <a:lstStyle/>
          <a:p>
            <a:pPr algn="ctr"/>
            <a:r>
              <a:rPr lang="en-GB" sz="1600" dirty="0">
                <a:solidFill>
                  <a:schemeClr val="tx2">
                    <a:lumMod val="50000"/>
                  </a:schemeClr>
                </a:solidFill>
                <a:latin typeface="Arial" panose="020B0604020202020204" pitchFamily="34" charset="0"/>
                <a:cs typeface="Arial" panose="020B0604020202020204" pitchFamily="34" charset="0"/>
              </a:rPr>
              <a:t>12am</a:t>
            </a:r>
          </a:p>
        </p:txBody>
      </p:sp>
      <p:sp>
        <p:nvSpPr>
          <p:cNvPr id="33" name="TextBox 32"/>
          <p:cNvSpPr txBox="1"/>
          <p:nvPr/>
        </p:nvSpPr>
        <p:spPr>
          <a:xfrm>
            <a:off x="7508984" y="5852162"/>
            <a:ext cx="676419" cy="338554"/>
          </a:xfrm>
          <a:prstGeom prst="rect">
            <a:avLst/>
          </a:prstGeom>
          <a:noFill/>
        </p:spPr>
        <p:txBody>
          <a:bodyPr wrap="square" rtlCol="0">
            <a:spAutoFit/>
          </a:bodyPr>
          <a:lstStyle/>
          <a:p>
            <a:pPr algn="ctr"/>
            <a:r>
              <a:rPr lang="en-GB" sz="1600" dirty="0">
                <a:solidFill>
                  <a:schemeClr val="tx2">
                    <a:lumMod val="50000"/>
                  </a:schemeClr>
                </a:solidFill>
                <a:latin typeface="Arial" panose="020B0604020202020204" pitchFamily="34" charset="0"/>
                <a:cs typeface="Arial" panose="020B0604020202020204" pitchFamily="34" charset="0"/>
              </a:rPr>
              <a:t>3am</a:t>
            </a:r>
          </a:p>
        </p:txBody>
      </p:sp>
      <p:sp>
        <p:nvSpPr>
          <p:cNvPr id="34" name="TextBox 33"/>
          <p:cNvSpPr txBox="1"/>
          <p:nvPr/>
        </p:nvSpPr>
        <p:spPr>
          <a:xfrm>
            <a:off x="8136828" y="5852162"/>
            <a:ext cx="676419" cy="338554"/>
          </a:xfrm>
          <a:prstGeom prst="rect">
            <a:avLst/>
          </a:prstGeom>
          <a:noFill/>
        </p:spPr>
        <p:txBody>
          <a:bodyPr wrap="square" rtlCol="0">
            <a:spAutoFit/>
          </a:bodyPr>
          <a:lstStyle/>
          <a:p>
            <a:pPr algn="ctr"/>
            <a:r>
              <a:rPr lang="en-GB" sz="1600" dirty="0">
                <a:solidFill>
                  <a:schemeClr val="tx2">
                    <a:lumMod val="50000"/>
                  </a:schemeClr>
                </a:solidFill>
                <a:latin typeface="Arial" panose="020B0604020202020204" pitchFamily="34" charset="0"/>
                <a:cs typeface="Arial" panose="020B0604020202020204" pitchFamily="34" charset="0"/>
              </a:rPr>
              <a:t>6am</a:t>
            </a:r>
          </a:p>
        </p:txBody>
      </p:sp>
      <p:sp>
        <p:nvSpPr>
          <p:cNvPr id="6" name="Freeform 5"/>
          <p:cNvSpPr/>
          <p:nvPr/>
        </p:nvSpPr>
        <p:spPr>
          <a:xfrm>
            <a:off x="2977892" y="1875646"/>
            <a:ext cx="5739389" cy="3538815"/>
          </a:xfrm>
          <a:custGeom>
            <a:avLst/>
            <a:gdLst>
              <a:gd name="connsiteX0" fmla="*/ 0 w 5675970"/>
              <a:gd name="connsiteY0" fmla="*/ 2453268 h 3602519"/>
              <a:gd name="connsiteX1" fmla="*/ 568712 w 5675970"/>
              <a:gd name="connsiteY1" fmla="*/ 44605 h 3602519"/>
              <a:gd name="connsiteX2" fmla="*/ 2397512 w 5675970"/>
              <a:gd name="connsiteY2" fmla="*/ 2497873 h 3602519"/>
              <a:gd name="connsiteX3" fmla="*/ 3155795 w 5675970"/>
              <a:gd name="connsiteY3" fmla="*/ 2932771 h 3602519"/>
              <a:gd name="connsiteX4" fmla="*/ 3691053 w 5675970"/>
              <a:gd name="connsiteY4" fmla="*/ 3245005 h 3602519"/>
              <a:gd name="connsiteX5" fmla="*/ 4014439 w 5675970"/>
              <a:gd name="connsiteY5" fmla="*/ 3378820 h 3602519"/>
              <a:gd name="connsiteX6" fmla="*/ 5675970 w 5675970"/>
              <a:gd name="connsiteY6" fmla="*/ 0 h 3602519"/>
              <a:gd name="connsiteX7" fmla="*/ 5675970 w 5675970"/>
              <a:gd name="connsiteY7" fmla="*/ 0 h 3602519"/>
              <a:gd name="connsiteX0" fmla="*/ 0 w 5675970"/>
              <a:gd name="connsiteY0" fmla="*/ 2453268 h 3384132"/>
              <a:gd name="connsiteX1" fmla="*/ 568712 w 5675970"/>
              <a:gd name="connsiteY1" fmla="*/ 44605 h 3384132"/>
              <a:gd name="connsiteX2" fmla="*/ 2397512 w 5675970"/>
              <a:gd name="connsiteY2" fmla="*/ 2497873 h 3384132"/>
              <a:gd name="connsiteX3" fmla="*/ 3155795 w 5675970"/>
              <a:gd name="connsiteY3" fmla="*/ 2932771 h 3384132"/>
              <a:gd name="connsiteX4" fmla="*/ 3691053 w 5675970"/>
              <a:gd name="connsiteY4" fmla="*/ 3245005 h 3384132"/>
              <a:gd name="connsiteX5" fmla="*/ 4014439 w 5675970"/>
              <a:gd name="connsiteY5" fmla="*/ 3378820 h 3384132"/>
              <a:gd name="connsiteX6" fmla="*/ 5675970 w 5675970"/>
              <a:gd name="connsiteY6" fmla="*/ 0 h 3384132"/>
              <a:gd name="connsiteX7" fmla="*/ 5675970 w 5675970"/>
              <a:gd name="connsiteY7" fmla="*/ 0 h 3384132"/>
              <a:gd name="connsiteX0" fmla="*/ 0 w 5675970"/>
              <a:gd name="connsiteY0" fmla="*/ 2453268 h 3383287"/>
              <a:gd name="connsiteX1" fmla="*/ 568712 w 5675970"/>
              <a:gd name="connsiteY1" fmla="*/ 44605 h 3383287"/>
              <a:gd name="connsiteX2" fmla="*/ 2397512 w 5675970"/>
              <a:gd name="connsiteY2" fmla="*/ 2497873 h 3383287"/>
              <a:gd name="connsiteX3" fmla="*/ 3155795 w 5675970"/>
              <a:gd name="connsiteY3" fmla="*/ 2932771 h 3383287"/>
              <a:gd name="connsiteX4" fmla="*/ 3691053 w 5675970"/>
              <a:gd name="connsiteY4" fmla="*/ 3245005 h 3383287"/>
              <a:gd name="connsiteX5" fmla="*/ 4014439 w 5675970"/>
              <a:gd name="connsiteY5" fmla="*/ 3378820 h 3383287"/>
              <a:gd name="connsiteX6" fmla="*/ 5675970 w 5675970"/>
              <a:gd name="connsiteY6" fmla="*/ 0 h 3383287"/>
              <a:gd name="connsiteX7" fmla="*/ 5675970 w 5675970"/>
              <a:gd name="connsiteY7" fmla="*/ 0 h 3383287"/>
              <a:gd name="connsiteX0" fmla="*/ 0 w 5675970"/>
              <a:gd name="connsiteY0" fmla="*/ 2453268 h 3536802"/>
              <a:gd name="connsiteX1" fmla="*/ 568712 w 5675970"/>
              <a:gd name="connsiteY1" fmla="*/ 44605 h 3536802"/>
              <a:gd name="connsiteX2" fmla="*/ 2397512 w 5675970"/>
              <a:gd name="connsiteY2" fmla="*/ 2497873 h 3536802"/>
              <a:gd name="connsiteX3" fmla="*/ 3155795 w 5675970"/>
              <a:gd name="connsiteY3" fmla="*/ 2932771 h 3536802"/>
              <a:gd name="connsiteX4" fmla="*/ 4014439 w 5675970"/>
              <a:gd name="connsiteY4" fmla="*/ 3378820 h 3536802"/>
              <a:gd name="connsiteX5" fmla="*/ 5675970 w 5675970"/>
              <a:gd name="connsiteY5" fmla="*/ 0 h 3536802"/>
              <a:gd name="connsiteX6" fmla="*/ 5675970 w 5675970"/>
              <a:gd name="connsiteY6" fmla="*/ 0 h 3536802"/>
              <a:gd name="connsiteX0" fmla="*/ 0 w 5675970"/>
              <a:gd name="connsiteY0" fmla="*/ 2453268 h 3633830"/>
              <a:gd name="connsiteX1" fmla="*/ 568712 w 5675970"/>
              <a:gd name="connsiteY1" fmla="*/ 44605 h 3633830"/>
              <a:gd name="connsiteX2" fmla="*/ 2397512 w 5675970"/>
              <a:gd name="connsiteY2" fmla="*/ 2497873 h 3633830"/>
              <a:gd name="connsiteX3" fmla="*/ 3155795 w 5675970"/>
              <a:gd name="connsiteY3" fmla="*/ 2932771 h 3633830"/>
              <a:gd name="connsiteX4" fmla="*/ 3731426 w 5675970"/>
              <a:gd name="connsiteY4" fmla="*/ 3343125 h 3633830"/>
              <a:gd name="connsiteX5" fmla="*/ 4014439 w 5675970"/>
              <a:gd name="connsiteY5" fmla="*/ 3378820 h 3633830"/>
              <a:gd name="connsiteX6" fmla="*/ 5675970 w 5675970"/>
              <a:gd name="connsiteY6" fmla="*/ 0 h 3633830"/>
              <a:gd name="connsiteX7" fmla="*/ 5675970 w 5675970"/>
              <a:gd name="connsiteY7" fmla="*/ 0 h 3633830"/>
              <a:gd name="connsiteX0" fmla="*/ 0 w 5675970"/>
              <a:gd name="connsiteY0" fmla="*/ 2453268 h 3637272"/>
              <a:gd name="connsiteX1" fmla="*/ 568712 w 5675970"/>
              <a:gd name="connsiteY1" fmla="*/ 44605 h 3637272"/>
              <a:gd name="connsiteX2" fmla="*/ 2397512 w 5675970"/>
              <a:gd name="connsiteY2" fmla="*/ 2497873 h 3637272"/>
              <a:gd name="connsiteX3" fmla="*/ 3155795 w 5675970"/>
              <a:gd name="connsiteY3" fmla="*/ 2932771 h 3637272"/>
              <a:gd name="connsiteX4" fmla="*/ 3731426 w 5675970"/>
              <a:gd name="connsiteY4" fmla="*/ 3343125 h 3637272"/>
              <a:gd name="connsiteX5" fmla="*/ 3976753 w 5675970"/>
              <a:gd name="connsiteY5" fmla="*/ 3398881 h 3637272"/>
              <a:gd name="connsiteX6" fmla="*/ 4014439 w 5675970"/>
              <a:gd name="connsiteY6" fmla="*/ 3378820 h 3637272"/>
              <a:gd name="connsiteX7" fmla="*/ 5675970 w 5675970"/>
              <a:gd name="connsiteY7" fmla="*/ 0 h 3637272"/>
              <a:gd name="connsiteX8" fmla="*/ 5675970 w 5675970"/>
              <a:gd name="connsiteY8" fmla="*/ 0 h 3637272"/>
              <a:gd name="connsiteX0" fmla="*/ 0 w 5675970"/>
              <a:gd name="connsiteY0" fmla="*/ 2453268 h 3600057"/>
              <a:gd name="connsiteX1" fmla="*/ 568712 w 5675970"/>
              <a:gd name="connsiteY1" fmla="*/ 44605 h 3600057"/>
              <a:gd name="connsiteX2" fmla="*/ 2397512 w 5675970"/>
              <a:gd name="connsiteY2" fmla="*/ 2497873 h 3600057"/>
              <a:gd name="connsiteX3" fmla="*/ 3155795 w 5675970"/>
              <a:gd name="connsiteY3" fmla="*/ 2932771 h 3600057"/>
              <a:gd name="connsiteX4" fmla="*/ 3731426 w 5675970"/>
              <a:gd name="connsiteY4" fmla="*/ 3343125 h 3600057"/>
              <a:gd name="connsiteX5" fmla="*/ 3976753 w 5675970"/>
              <a:gd name="connsiteY5" fmla="*/ 3398881 h 3600057"/>
              <a:gd name="connsiteX6" fmla="*/ 4032509 w 5675970"/>
              <a:gd name="connsiteY6" fmla="*/ 3287369 h 3600057"/>
              <a:gd name="connsiteX7" fmla="*/ 4014439 w 5675970"/>
              <a:gd name="connsiteY7" fmla="*/ 3378820 h 3600057"/>
              <a:gd name="connsiteX8" fmla="*/ 5675970 w 5675970"/>
              <a:gd name="connsiteY8" fmla="*/ 0 h 3600057"/>
              <a:gd name="connsiteX9" fmla="*/ 5675970 w 5675970"/>
              <a:gd name="connsiteY9" fmla="*/ 0 h 3600057"/>
              <a:gd name="connsiteX0" fmla="*/ 0 w 5675970"/>
              <a:gd name="connsiteY0" fmla="*/ 2453268 h 3584186"/>
              <a:gd name="connsiteX1" fmla="*/ 568712 w 5675970"/>
              <a:gd name="connsiteY1" fmla="*/ 44605 h 3584186"/>
              <a:gd name="connsiteX2" fmla="*/ 2397512 w 5675970"/>
              <a:gd name="connsiteY2" fmla="*/ 2497873 h 3584186"/>
              <a:gd name="connsiteX3" fmla="*/ 3155795 w 5675970"/>
              <a:gd name="connsiteY3" fmla="*/ 2932771 h 3584186"/>
              <a:gd name="connsiteX4" fmla="*/ 3731426 w 5675970"/>
              <a:gd name="connsiteY4" fmla="*/ 3343125 h 3584186"/>
              <a:gd name="connsiteX5" fmla="*/ 3976753 w 5675970"/>
              <a:gd name="connsiteY5" fmla="*/ 3398881 h 3584186"/>
              <a:gd name="connsiteX6" fmla="*/ 4032509 w 5675970"/>
              <a:gd name="connsiteY6" fmla="*/ 3287369 h 3584186"/>
              <a:gd name="connsiteX7" fmla="*/ 5675970 w 5675970"/>
              <a:gd name="connsiteY7" fmla="*/ 0 h 3584186"/>
              <a:gd name="connsiteX8" fmla="*/ 5675970 w 5675970"/>
              <a:gd name="connsiteY8" fmla="*/ 0 h 3584186"/>
              <a:gd name="connsiteX0" fmla="*/ 0 w 5675970"/>
              <a:gd name="connsiteY0" fmla="*/ 2453268 h 3565457"/>
              <a:gd name="connsiteX1" fmla="*/ 568712 w 5675970"/>
              <a:gd name="connsiteY1" fmla="*/ 44605 h 3565457"/>
              <a:gd name="connsiteX2" fmla="*/ 2397512 w 5675970"/>
              <a:gd name="connsiteY2" fmla="*/ 2497873 h 3565457"/>
              <a:gd name="connsiteX3" fmla="*/ 3155795 w 5675970"/>
              <a:gd name="connsiteY3" fmla="*/ 2932771 h 3565457"/>
              <a:gd name="connsiteX4" fmla="*/ 3731426 w 5675970"/>
              <a:gd name="connsiteY4" fmla="*/ 3343125 h 3565457"/>
              <a:gd name="connsiteX5" fmla="*/ 4032509 w 5675970"/>
              <a:gd name="connsiteY5" fmla="*/ 3287369 h 3565457"/>
              <a:gd name="connsiteX6" fmla="*/ 5675970 w 5675970"/>
              <a:gd name="connsiteY6" fmla="*/ 0 h 3565457"/>
              <a:gd name="connsiteX7" fmla="*/ 5675970 w 5675970"/>
              <a:gd name="connsiteY7" fmla="*/ 0 h 3565457"/>
              <a:gd name="connsiteX0" fmla="*/ 0 w 5675970"/>
              <a:gd name="connsiteY0" fmla="*/ 2453268 h 3456677"/>
              <a:gd name="connsiteX1" fmla="*/ 568712 w 5675970"/>
              <a:gd name="connsiteY1" fmla="*/ 44605 h 3456677"/>
              <a:gd name="connsiteX2" fmla="*/ 2397512 w 5675970"/>
              <a:gd name="connsiteY2" fmla="*/ 2497873 h 3456677"/>
              <a:gd name="connsiteX3" fmla="*/ 3155795 w 5675970"/>
              <a:gd name="connsiteY3" fmla="*/ 2932771 h 3456677"/>
              <a:gd name="connsiteX4" fmla="*/ 4032509 w 5675970"/>
              <a:gd name="connsiteY4" fmla="*/ 3287369 h 3456677"/>
              <a:gd name="connsiteX5" fmla="*/ 5675970 w 5675970"/>
              <a:gd name="connsiteY5" fmla="*/ 0 h 3456677"/>
              <a:gd name="connsiteX6" fmla="*/ 5675970 w 5675970"/>
              <a:gd name="connsiteY6" fmla="*/ 0 h 3456677"/>
              <a:gd name="connsiteX0" fmla="*/ 0 w 5675970"/>
              <a:gd name="connsiteY0" fmla="*/ 2453268 h 3342683"/>
              <a:gd name="connsiteX1" fmla="*/ 568712 w 5675970"/>
              <a:gd name="connsiteY1" fmla="*/ 44605 h 3342683"/>
              <a:gd name="connsiteX2" fmla="*/ 2397512 w 5675970"/>
              <a:gd name="connsiteY2" fmla="*/ 2497873 h 3342683"/>
              <a:gd name="connsiteX3" fmla="*/ 3155795 w 5675970"/>
              <a:gd name="connsiteY3" fmla="*/ 2932771 h 3342683"/>
              <a:gd name="connsiteX4" fmla="*/ 4177475 w 5675970"/>
              <a:gd name="connsiteY4" fmla="*/ 3153555 h 3342683"/>
              <a:gd name="connsiteX5" fmla="*/ 5675970 w 5675970"/>
              <a:gd name="connsiteY5" fmla="*/ 0 h 3342683"/>
              <a:gd name="connsiteX6" fmla="*/ 5675970 w 5675970"/>
              <a:gd name="connsiteY6" fmla="*/ 0 h 3342683"/>
              <a:gd name="connsiteX0" fmla="*/ 0 w 5675970"/>
              <a:gd name="connsiteY0" fmla="*/ 2453268 h 3342683"/>
              <a:gd name="connsiteX1" fmla="*/ 568712 w 5675970"/>
              <a:gd name="connsiteY1" fmla="*/ 44605 h 3342683"/>
              <a:gd name="connsiteX2" fmla="*/ 2397512 w 5675970"/>
              <a:gd name="connsiteY2" fmla="*/ 2497873 h 3342683"/>
              <a:gd name="connsiteX3" fmla="*/ 3155795 w 5675970"/>
              <a:gd name="connsiteY3" fmla="*/ 2932771 h 3342683"/>
              <a:gd name="connsiteX4" fmla="*/ 4668128 w 5675970"/>
              <a:gd name="connsiteY4" fmla="*/ 3153555 h 3342683"/>
              <a:gd name="connsiteX5" fmla="*/ 5675970 w 5675970"/>
              <a:gd name="connsiteY5" fmla="*/ 0 h 3342683"/>
              <a:gd name="connsiteX6" fmla="*/ 5675970 w 5675970"/>
              <a:gd name="connsiteY6" fmla="*/ 0 h 3342683"/>
              <a:gd name="connsiteX0" fmla="*/ 0 w 5675970"/>
              <a:gd name="connsiteY0" fmla="*/ 2453268 h 3305750"/>
              <a:gd name="connsiteX1" fmla="*/ 568712 w 5675970"/>
              <a:gd name="connsiteY1" fmla="*/ 44605 h 3305750"/>
              <a:gd name="connsiteX2" fmla="*/ 2397512 w 5675970"/>
              <a:gd name="connsiteY2" fmla="*/ 2497873 h 3305750"/>
              <a:gd name="connsiteX3" fmla="*/ 3155795 w 5675970"/>
              <a:gd name="connsiteY3" fmla="*/ 2932771 h 3305750"/>
              <a:gd name="connsiteX4" fmla="*/ 4612372 w 5675970"/>
              <a:gd name="connsiteY4" fmla="*/ 3108950 h 3305750"/>
              <a:gd name="connsiteX5" fmla="*/ 5675970 w 5675970"/>
              <a:gd name="connsiteY5" fmla="*/ 0 h 3305750"/>
              <a:gd name="connsiteX6" fmla="*/ 5675970 w 5675970"/>
              <a:gd name="connsiteY6" fmla="*/ 0 h 3305750"/>
              <a:gd name="connsiteX0" fmla="*/ 0 w 5675970"/>
              <a:gd name="connsiteY0" fmla="*/ 2453268 h 3278972"/>
              <a:gd name="connsiteX1" fmla="*/ 568712 w 5675970"/>
              <a:gd name="connsiteY1" fmla="*/ 44605 h 3278972"/>
              <a:gd name="connsiteX2" fmla="*/ 2397512 w 5675970"/>
              <a:gd name="connsiteY2" fmla="*/ 2497873 h 3278972"/>
              <a:gd name="connsiteX3" fmla="*/ 3155795 w 5675970"/>
              <a:gd name="connsiteY3" fmla="*/ 2932771 h 3278972"/>
              <a:gd name="connsiteX4" fmla="*/ 4612372 w 5675970"/>
              <a:gd name="connsiteY4" fmla="*/ 3108950 h 3278972"/>
              <a:gd name="connsiteX5" fmla="*/ 5675970 w 5675970"/>
              <a:gd name="connsiteY5" fmla="*/ 0 h 3278972"/>
              <a:gd name="connsiteX6" fmla="*/ 5675970 w 5675970"/>
              <a:gd name="connsiteY6" fmla="*/ 0 h 3278972"/>
              <a:gd name="connsiteX0" fmla="*/ 0 w 5675970"/>
              <a:gd name="connsiteY0" fmla="*/ 2453268 h 3278972"/>
              <a:gd name="connsiteX1" fmla="*/ 568712 w 5675970"/>
              <a:gd name="connsiteY1" fmla="*/ 44605 h 3278972"/>
              <a:gd name="connsiteX2" fmla="*/ 2397512 w 5675970"/>
              <a:gd name="connsiteY2" fmla="*/ 2497873 h 3278972"/>
              <a:gd name="connsiteX3" fmla="*/ 3155795 w 5675970"/>
              <a:gd name="connsiteY3" fmla="*/ 2932771 h 3278972"/>
              <a:gd name="connsiteX4" fmla="*/ 4612372 w 5675970"/>
              <a:gd name="connsiteY4" fmla="*/ 3108950 h 3278972"/>
              <a:gd name="connsiteX5" fmla="*/ 5675970 w 5675970"/>
              <a:gd name="connsiteY5" fmla="*/ 0 h 3278972"/>
              <a:gd name="connsiteX6" fmla="*/ 5675970 w 5675970"/>
              <a:gd name="connsiteY6" fmla="*/ 0 h 3278972"/>
              <a:gd name="connsiteX0" fmla="*/ 0 w 5675970"/>
              <a:gd name="connsiteY0" fmla="*/ 2453268 h 3257515"/>
              <a:gd name="connsiteX1" fmla="*/ 568712 w 5675970"/>
              <a:gd name="connsiteY1" fmla="*/ 44605 h 3257515"/>
              <a:gd name="connsiteX2" fmla="*/ 2397512 w 5675970"/>
              <a:gd name="connsiteY2" fmla="*/ 2497873 h 3257515"/>
              <a:gd name="connsiteX3" fmla="*/ 3155795 w 5675970"/>
              <a:gd name="connsiteY3" fmla="*/ 2932771 h 3257515"/>
              <a:gd name="connsiteX4" fmla="*/ 4586246 w 5675970"/>
              <a:gd name="connsiteY4" fmla="*/ 3082825 h 3257515"/>
              <a:gd name="connsiteX5" fmla="*/ 5675970 w 5675970"/>
              <a:gd name="connsiteY5" fmla="*/ 0 h 3257515"/>
              <a:gd name="connsiteX6" fmla="*/ 5675970 w 5675970"/>
              <a:gd name="connsiteY6" fmla="*/ 0 h 3257515"/>
              <a:gd name="connsiteX0" fmla="*/ 0 w 5675970"/>
              <a:gd name="connsiteY0" fmla="*/ 2453268 h 3207734"/>
              <a:gd name="connsiteX1" fmla="*/ 568712 w 5675970"/>
              <a:gd name="connsiteY1" fmla="*/ 44605 h 3207734"/>
              <a:gd name="connsiteX2" fmla="*/ 2397512 w 5675970"/>
              <a:gd name="connsiteY2" fmla="*/ 2497873 h 3207734"/>
              <a:gd name="connsiteX3" fmla="*/ 3155795 w 5675970"/>
              <a:gd name="connsiteY3" fmla="*/ 2932771 h 3207734"/>
              <a:gd name="connsiteX4" fmla="*/ 4586246 w 5675970"/>
              <a:gd name="connsiteY4" fmla="*/ 3082825 h 3207734"/>
              <a:gd name="connsiteX5" fmla="*/ 5675970 w 5675970"/>
              <a:gd name="connsiteY5" fmla="*/ 0 h 3207734"/>
              <a:gd name="connsiteX6" fmla="*/ 5675970 w 5675970"/>
              <a:gd name="connsiteY6" fmla="*/ 0 h 3207734"/>
              <a:gd name="connsiteX0" fmla="*/ 0 w 5675970"/>
              <a:gd name="connsiteY0" fmla="*/ 2453268 h 3207734"/>
              <a:gd name="connsiteX1" fmla="*/ 568712 w 5675970"/>
              <a:gd name="connsiteY1" fmla="*/ 44605 h 3207734"/>
              <a:gd name="connsiteX2" fmla="*/ 2397512 w 5675970"/>
              <a:gd name="connsiteY2" fmla="*/ 2497873 h 3207734"/>
              <a:gd name="connsiteX3" fmla="*/ 3155795 w 5675970"/>
              <a:gd name="connsiteY3" fmla="*/ 2932771 h 3207734"/>
              <a:gd name="connsiteX4" fmla="*/ 4586246 w 5675970"/>
              <a:gd name="connsiteY4" fmla="*/ 3082825 h 3207734"/>
              <a:gd name="connsiteX5" fmla="*/ 5675970 w 5675970"/>
              <a:gd name="connsiteY5" fmla="*/ 0 h 3207734"/>
              <a:gd name="connsiteX6" fmla="*/ 5675970 w 5675970"/>
              <a:gd name="connsiteY6" fmla="*/ 0 h 3207734"/>
              <a:gd name="connsiteX0" fmla="*/ 0 w 5675970"/>
              <a:gd name="connsiteY0" fmla="*/ 2453268 h 3205688"/>
              <a:gd name="connsiteX1" fmla="*/ 568712 w 5675970"/>
              <a:gd name="connsiteY1" fmla="*/ 44605 h 3205688"/>
              <a:gd name="connsiteX2" fmla="*/ 2208041 w 5675970"/>
              <a:gd name="connsiteY2" fmla="*/ 2567679 h 3205688"/>
              <a:gd name="connsiteX3" fmla="*/ 3155795 w 5675970"/>
              <a:gd name="connsiteY3" fmla="*/ 2932771 h 3205688"/>
              <a:gd name="connsiteX4" fmla="*/ 4586246 w 5675970"/>
              <a:gd name="connsiteY4" fmla="*/ 3082825 h 3205688"/>
              <a:gd name="connsiteX5" fmla="*/ 5675970 w 5675970"/>
              <a:gd name="connsiteY5" fmla="*/ 0 h 3205688"/>
              <a:gd name="connsiteX6" fmla="*/ 5675970 w 5675970"/>
              <a:gd name="connsiteY6" fmla="*/ 0 h 3205688"/>
              <a:gd name="connsiteX0" fmla="*/ 0 w 5675970"/>
              <a:gd name="connsiteY0" fmla="*/ 2453268 h 3205688"/>
              <a:gd name="connsiteX1" fmla="*/ 568712 w 5675970"/>
              <a:gd name="connsiteY1" fmla="*/ 44605 h 3205688"/>
              <a:gd name="connsiteX2" fmla="*/ 2208041 w 5675970"/>
              <a:gd name="connsiteY2" fmla="*/ 2567679 h 3205688"/>
              <a:gd name="connsiteX3" fmla="*/ 3155795 w 5675970"/>
              <a:gd name="connsiteY3" fmla="*/ 2932771 h 3205688"/>
              <a:gd name="connsiteX4" fmla="*/ 4586246 w 5675970"/>
              <a:gd name="connsiteY4" fmla="*/ 3082825 h 3205688"/>
              <a:gd name="connsiteX5" fmla="*/ 5675970 w 5675970"/>
              <a:gd name="connsiteY5" fmla="*/ 0 h 3205688"/>
              <a:gd name="connsiteX6" fmla="*/ 5675970 w 5675970"/>
              <a:gd name="connsiteY6" fmla="*/ 0 h 3205688"/>
              <a:gd name="connsiteX0" fmla="*/ 0 w 5675970"/>
              <a:gd name="connsiteY0" fmla="*/ 2453268 h 3487181"/>
              <a:gd name="connsiteX1" fmla="*/ 568712 w 5675970"/>
              <a:gd name="connsiteY1" fmla="*/ 44605 h 3487181"/>
              <a:gd name="connsiteX2" fmla="*/ 2208041 w 5675970"/>
              <a:gd name="connsiteY2" fmla="*/ 2567679 h 3487181"/>
              <a:gd name="connsiteX3" fmla="*/ 3155795 w 5675970"/>
              <a:gd name="connsiteY3" fmla="*/ 2932771 h 3487181"/>
              <a:gd name="connsiteX4" fmla="*/ 3824317 w 5675970"/>
              <a:gd name="connsiteY4" fmla="*/ 3452052 h 3487181"/>
              <a:gd name="connsiteX5" fmla="*/ 4586246 w 5675970"/>
              <a:gd name="connsiteY5" fmla="*/ 3082825 h 3487181"/>
              <a:gd name="connsiteX6" fmla="*/ 5675970 w 5675970"/>
              <a:gd name="connsiteY6" fmla="*/ 0 h 3487181"/>
              <a:gd name="connsiteX7" fmla="*/ 5675970 w 5675970"/>
              <a:gd name="connsiteY7" fmla="*/ 0 h 3487181"/>
              <a:gd name="connsiteX0" fmla="*/ 0 w 5675970"/>
              <a:gd name="connsiteY0" fmla="*/ 2453268 h 3487181"/>
              <a:gd name="connsiteX1" fmla="*/ 568712 w 5675970"/>
              <a:gd name="connsiteY1" fmla="*/ 44605 h 3487181"/>
              <a:gd name="connsiteX2" fmla="*/ 2208041 w 5675970"/>
              <a:gd name="connsiteY2" fmla="*/ 2567679 h 3487181"/>
              <a:gd name="connsiteX3" fmla="*/ 3155795 w 5675970"/>
              <a:gd name="connsiteY3" fmla="*/ 2932771 h 3487181"/>
              <a:gd name="connsiteX4" fmla="*/ 3824317 w 5675970"/>
              <a:gd name="connsiteY4" fmla="*/ 3452052 h 3487181"/>
              <a:gd name="connsiteX5" fmla="*/ 4586246 w 5675970"/>
              <a:gd name="connsiteY5" fmla="*/ 3082825 h 3487181"/>
              <a:gd name="connsiteX6" fmla="*/ 5675970 w 5675970"/>
              <a:gd name="connsiteY6" fmla="*/ 0 h 3487181"/>
              <a:gd name="connsiteX7" fmla="*/ 5675970 w 5675970"/>
              <a:gd name="connsiteY7" fmla="*/ 0 h 3487181"/>
              <a:gd name="connsiteX0" fmla="*/ 0 w 5675970"/>
              <a:gd name="connsiteY0" fmla="*/ 2453268 h 3469940"/>
              <a:gd name="connsiteX1" fmla="*/ 568712 w 5675970"/>
              <a:gd name="connsiteY1" fmla="*/ 44605 h 3469940"/>
              <a:gd name="connsiteX2" fmla="*/ 2208041 w 5675970"/>
              <a:gd name="connsiteY2" fmla="*/ 2567679 h 3469940"/>
              <a:gd name="connsiteX3" fmla="*/ 3155795 w 5675970"/>
              <a:gd name="connsiteY3" fmla="*/ 2932771 h 3469940"/>
              <a:gd name="connsiteX4" fmla="*/ 3841542 w 5675970"/>
              <a:gd name="connsiteY4" fmla="*/ 3425875 h 3469940"/>
              <a:gd name="connsiteX5" fmla="*/ 4586246 w 5675970"/>
              <a:gd name="connsiteY5" fmla="*/ 3082825 h 3469940"/>
              <a:gd name="connsiteX6" fmla="*/ 5675970 w 5675970"/>
              <a:gd name="connsiteY6" fmla="*/ 0 h 3469940"/>
              <a:gd name="connsiteX7" fmla="*/ 5675970 w 5675970"/>
              <a:gd name="connsiteY7" fmla="*/ 0 h 3469940"/>
              <a:gd name="connsiteX0" fmla="*/ 0 w 5675970"/>
              <a:gd name="connsiteY0" fmla="*/ 2453268 h 3282199"/>
              <a:gd name="connsiteX1" fmla="*/ 568712 w 5675970"/>
              <a:gd name="connsiteY1" fmla="*/ 44605 h 3282199"/>
              <a:gd name="connsiteX2" fmla="*/ 2208041 w 5675970"/>
              <a:gd name="connsiteY2" fmla="*/ 2567679 h 3282199"/>
              <a:gd name="connsiteX3" fmla="*/ 3155795 w 5675970"/>
              <a:gd name="connsiteY3" fmla="*/ 2932771 h 3282199"/>
              <a:gd name="connsiteX4" fmla="*/ 4586246 w 5675970"/>
              <a:gd name="connsiteY4" fmla="*/ 3082825 h 3282199"/>
              <a:gd name="connsiteX5" fmla="*/ 5675970 w 5675970"/>
              <a:gd name="connsiteY5" fmla="*/ 0 h 3282199"/>
              <a:gd name="connsiteX6" fmla="*/ 5675970 w 5675970"/>
              <a:gd name="connsiteY6" fmla="*/ 0 h 3282199"/>
              <a:gd name="connsiteX0" fmla="*/ 0 w 5675970"/>
              <a:gd name="connsiteY0" fmla="*/ 2453268 h 3508059"/>
              <a:gd name="connsiteX1" fmla="*/ 568712 w 5675970"/>
              <a:gd name="connsiteY1" fmla="*/ 44605 h 3508059"/>
              <a:gd name="connsiteX2" fmla="*/ 2208041 w 5675970"/>
              <a:gd name="connsiteY2" fmla="*/ 2567679 h 3508059"/>
              <a:gd name="connsiteX3" fmla="*/ 3155795 w 5675970"/>
              <a:gd name="connsiteY3" fmla="*/ 2932771 h 3508059"/>
              <a:gd name="connsiteX4" fmla="*/ 3962114 w 5675970"/>
              <a:gd name="connsiteY4" fmla="*/ 3478230 h 3508059"/>
              <a:gd name="connsiteX5" fmla="*/ 4586246 w 5675970"/>
              <a:gd name="connsiteY5" fmla="*/ 3082825 h 3508059"/>
              <a:gd name="connsiteX6" fmla="*/ 5675970 w 5675970"/>
              <a:gd name="connsiteY6" fmla="*/ 0 h 3508059"/>
              <a:gd name="connsiteX7" fmla="*/ 5675970 w 5675970"/>
              <a:gd name="connsiteY7" fmla="*/ 0 h 3508059"/>
              <a:gd name="connsiteX0" fmla="*/ 0 w 5675970"/>
              <a:gd name="connsiteY0" fmla="*/ 2453268 h 3534186"/>
              <a:gd name="connsiteX1" fmla="*/ 568712 w 5675970"/>
              <a:gd name="connsiteY1" fmla="*/ 44605 h 3534186"/>
              <a:gd name="connsiteX2" fmla="*/ 2208041 w 5675970"/>
              <a:gd name="connsiteY2" fmla="*/ 2567679 h 3534186"/>
              <a:gd name="connsiteX3" fmla="*/ 3155795 w 5675970"/>
              <a:gd name="connsiteY3" fmla="*/ 2932771 h 3534186"/>
              <a:gd name="connsiteX4" fmla="*/ 3962114 w 5675970"/>
              <a:gd name="connsiteY4" fmla="*/ 3513133 h 3534186"/>
              <a:gd name="connsiteX5" fmla="*/ 4586246 w 5675970"/>
              <a:gd name="connsiteY5" fmla="*/ 3082825 h 3534186"/>
              <a:gd name="connsiteX6" fmla="*/ 5675970 w 5675970"/>
              <a:gd name="connsiteY6" fmla="*/ 0 h 3534186"/>
              <a:gd name="connsiteX7" fmla="*/ 5675970 w 5675970"/>
              <a:gd name="connsiteY7" fmla="*/ 0 h 3534186"/>
              <a:gd name="connsiteX0" fmla="*/ 0 w 5675970"/>
              <a:gd name="connsiteY0" fmla="*/ 2453268 h 3545756"/>
              <a:gd name="connsiteX1" fmla="*/ 568712 w 5675970"/>
              <a:gd name="connsiteY1" fmla="*/ 44605 h 3545756"/>
              <a:gd name="connsiteX2" fmla="*/ 2208041 w 5675970"/>
              <a:gd name="connsiteY2" fmla="*/ 2567679 h 3545756"/>
              <a:gd name="connsiteX3" fmla="*/ 3155795 w 5675970"/>
              <a:gd name="connsiteY3" fmla="*/ 2932771 h 3545756"/>
              <a:gd name="connsiteX4" fmla="*/ 3962114 w 5675970"/>
              <a:gd name="connsiteY4" fmla="*/ 3513133 h 3545756"/>
              <a:gd name="connsiteX5" fmla="*/ 4586246 w 5675970"/>
              <a:gd name="connsiteY5" fmla="*/ 3082825 h 3545756"/>
              <a:gd name="connsiteX6" fmla="*/ 5675970 w 5675970"/>
              <a:gd name="connsiteY6" fmla="*/ 0 h 3545756"/>
              <a:gd name="connsiteX7" fmla="*/ 5675970 w 5675970"/>
              <a:gd name="connsiteY7" fmla="*/ 0 h 3545756"/>
              <a:gd name="connsiteX0" fmla="*/ 0 w 5675970"/>
              <a:gd name="connsiteY0" fmla="*/ 2453268 h 3545756"/>
              <a:gd name="connsiteX1" fmla="*/ 568712 w 5675970"/>
              <a:gd name="connsiteY1" fmla="*/ 44605 h 3545756"/>
              <a:gd name="connsiteX2" fmla="*/ 2208041 w 5675970"/>
              <a:gd name="connsiteY2" fmla="*/ 2567679 h 3545756"/>
              <a:gd name="connsiteX3" fmla="*/ 3155795 w 5675970"/>
              <a:gd name="connsiteY3" fmla="*/ 2932771 h 3545756"/>
              <a:gd name="connsiteX4" fmla="*/ 3962114 w 5675970"/>
              <a:gd name="connsiteY4" fmla="*/ 3513133 h 3545756"/>
              <a:gd name="connsiteX5" fmla="*/ 4586246 w 5675970"/>
              <a:gd name="connsiteY5" fmla="*/ 3082825 h 3545756"/>
              <a:gd name="connsiteX6" fmla="*/ 5675970 w 5675970"/>
              <a:gd name="connsiteY6" fmla="*/ 0 h 3545756"/>
              <a:gd name="connsiteX7" fmla="*/ 5675970 w 5675970"/>
              <a:gd name="connsiteY7" fmla="*/ 0 h 3545756"/>
              <a:gd name="connsiteX0" fmla="*/ 0 w 5675970"/>
              <a:gd name="connsiteY0" fmla="*/ 2453268 h 3545756"/>
              <a:gd name="connsiteX1" fmla="*/ 568712 w 5675970"/>
              <a:gd name="connsiteY1" fmla="*/ 44605 h 3545756"/>
              <a:gd name="connsiteX2" fmla="*/ 2208041 w 5675970"/>
              <a:gd name="connsiteY2" fmla="*/ 2567679 h 3545756"/>
              <a:gd name="connsiteX3" fmla="*/ 3414166 w 5675970"/>
              <a:gd name="connsiteY3" fmla="*/ 2967673 h 3545756"/>
              <a:gd name="connsiteX4" fmla="*/ 3962114 w 5675970"/>
              <a:gd name="connsiteY4" fmla="*/ 3513133 h 3545756"/>
              <a:gd name="connsiteX5" fmla="*/ 4586246 w 5675970"/>
              <a:gd name="connsiteY5" fmla="*/ 3082825 h 3545756"/>
              <a:gd name="connsiteX6" fmla="*/ 5675970 w 5675970"/>
              <a:gd name="connsiteY6" fmla="*/ 0 h 3545756"/>
              <a:gd name="connsiteX7" fmla="*/ 5675970 w 5675970"/>
              <a:gd name="connsiteY7" fmla="*/ 0 h 3545756"/>
              <a:gd name="connsiteX0" fmla="*/ 0 w 5675970"/>
              <a:gd name="connsiteY0" fmla="*/ 2453268 h 3545756"/>
              <a:gd name="connsiteX1" fmla="*/ 568712 w 5675970"/>
              <a:gd name="connsiteY1" fmla="*/ 44605 h 3545756"/>
              <a:gd name="connsiteX2" fmla="*/ 2208041 w 5675970"/>
              <a:gd name="connsiteY2" fmla="*/ 2567679 h 3545756"/>
              <a:gd name="connsiteX3" fmla="*/ 3448615 w 5675970"/>
              <a:gd name="connsiteY3" fmla="*/ 3072381 h 3545756"/>
              <a:gd name="connsiteX4" fmla="*/ 3962114 w 5675970"/>
              <a:gd name="connsiteY4" fmla="*/ 3513133 h 3545756"/>
              <a:gd name="connsiteX5" fmla="*/ 4586246 w 5675970"/>
              <a:gd name="connsiteY5" fmla="*/ 3082825 h 3545756"/>
              <a:gd name="connsiteX6" fmla="*/ 5675970 w 5675970"/>
              <a:gd name="connsiteY6" fmla="*/ 0 h 3545756"/>
              <a:gd name="connsiteX7" fmla="*/ 5675970 w 5675970"/>
              <a:gd name="connsiteY7" fmla="*/ 0 h 3545756"/>
              <a:gd name="connsiteX0" fmla="*/ 0 w 5675970"/>
              <a:gd name="connsiteY0" fmla="*/ 2453268 h 3545756"/>
              <a:gd name="connsiteX1" fmla="*/ 568712 w 5675970"/>
              <a:gd name="connsiteY1" fmla="*/ 44605 h 3545756"/>
              <a:gd name="connsiteX2" fmla="*/ 2285552 w 5675970"/>
              <a:gd name="connsiteY2" fmla="*/ 2846901 h 3545756"/>
              <a:gd name="connsiteX3" fmla="*/ 3448615 w 5675970"/>
              <a:gd name="connsiteY3" fmla="*/ 3072381 h 3545756"/>
              <a:gd name="connsiteX4" fmla="*/ 3962114 w 5675970"/>
              <a:gd name="connsiteY4" fmla="*/ 3513133 h 3545756"/>
              <a:gd name="connsiteX5" fmla="*/ 4586246 w 5675970"/>
              <a:gd name="connsiteY5" fmla="*/ 3082825 h 3545756"/>
              <a:gd name="connsiteX6" fmla="*/ 5675970 w 5675970"/>
              <a:gd name="connsiteY6" fmla="*/ 0 h 3545756"/>
              <a:gd name="connsiteX7" fmla="*/ 5675970 w 5675970"/>
              <a:gd name="connsiteY7" fmla="*/ 0 h 3545756"/>
              <a:gd name="connsiteX0" fmla="*/ 0 w 5675970"/>
              <a:gd name="connsiteY0" fmla="*/ 2453268 h 3545756"/>
              <a:gd name="connsiteX1" fmla="*/ 568712 w 5675970"/>
              <a:gd name="connsiteY1" fmla="*/ 44605 h 3545756"/>
              <a:gd name="connsiteX2" fmla="*/ 2285552 w 5675970"/>
              <a:gd name="connsiteY2" fmla="*/ 2846901 h 3545756"/>
              <a:gd name="connsiteX3" fmla="*/ 3422778 w 5675970"/>
              <a:gd name="connsiteY3" fmla="*/ 3150912 h 3545756"/>
              <a:gd name="connsiteX4" fmla="*/ 3962114 w 5675970"/>
              <a:gd name="connsiteY4" fmla="*/ 3513133 h 3545756"/>
              <a:gd name="connsiteX5" fmla="*/ 4586246 w 5675970"/>
              <a:gd name="connsiteY5" fmla="*/ 3082825 h 3545756"/>
              <a:gd name="connsiteX6" fmla="*/ 5675970 w 5675970"/>
              <a:gd name="connsiteY6" fmla="*/ 0 h 3545756"/>
              <a:gd name="connsiteX7" fmla="*/ 5675970 w 5675970"/>
              <a:gd name="connsiteY7" fmla="*/ 0 h 354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5970" h="3545756">
                <a:moveTo>
                  <a:pt x="0" y="2453268"/>
                </a:moveTo>
                <a:cubicBezTo>
                  <a:pt x="84563" y="1245219"/>
                  <a:pt x="187787" y="-21000"/>
                  <a:pt x="568712" y="44605"/>
                </a:cubicBezTo>
                <a:cubicBezTo>
                  <a:pt x="949637" y="110210"/>
                  <a:pt x="1809874" y="2329183"/>
                  <a:pt x="2285552" y="2846901"/>
                </a:cubicBezTo>
                <a:cubicBezTo>
                  <a:pt x="2761230" y="3364619"/>
                  <a:pt x="3143351" y="3039873"/>
                  <a:pt x="3422778" y="3150912"/>
                </a:cubicBezTo>
                <a:cubicBezTo>
                  <a:pt x="3702205" y="3261951"/>
                  <a:pt x="3732318" y="3435771"/>
                  <a:pt x="3962114" y="3513133"/>
                </a:cubicBezTo>
                <a:cubicBezTo>
                  <a:pt x="4200523" y="3564319"/>
                  <a:pt x="4307780" y="3627627"/>
                  <a:pt x="4586246" y="3082825"/>
                </a:cubicBezTo>
                <a:cubicBezTo>
                  <a:pt x="4984322" y="2081342"/>
                  <a:pt x="5494349" y="513804"/>
                  <a:pt x="5675970" y="0"/>
                </a:cubicBezTo>
                <a:lnTo>
                  <a:pt x="5675970" y="0"/>
                </a:lnTo>
              </a:path>
            </a:pathLst>
          </a:cu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9" name="Straight Connector 8"/>
          <p:cNvCxnSpPr/>
          <p:nvPr/>
        </p:nvCxnSpPr>
        <p:spPr>
          <a:xfrm>
            <a:off x="3838268" y="1793968"/>
            <a:ext cx="3299005" cy="3196045"/>
          </a:xfrm>
          <a:prstGeom prst="line">
            <a:avLst/>
          </a:prstGeom>
          <a:ln cap="flat">
            <a:headEnd type="diamond"/>
            <a:tailEnd type="diamond"/>
          </a:ln>
        </p:spPr>
        <p:style>
          <a:lnRef idx="2">
            <a:schemeClr val="accent1"/>
          </a:lnRef>
          <a:fillRef idx="0">
            <a:schemeClr val="accent1"/>
          </a:fillRef>
          <a:effectRef idx="1">
            <a:schemeClr val="accent1"/>
          </a:effectRef>
          <a:fontRef idx="minor">
            <a:schemeClr val="tx1"/>
          </a:fontRef>
        </p:style>
      </p:cxnSp>
      <p:sp>
        <p:nvSpPr>
          <p:cNvPr id="10" name="TextBox 9"/>
          <p:cNvSpPr txBox="1">
            <a:spLocks/>
          </p:cNvSpPr>
          <p:nvPr/>
        </p:nvSpPr>
        <p:spPr>
          <a:xfrm rot="2574252">
            <a:off x="4950437" y="3017955"/>
            <a:ext cx="1367371" cy="338554"/>
          </a:xfrm>
          <a:prstGeom prst="rect">
            <a:avLst/>
          </a:prstGeom>
          <a:noFill/>
        </p:spPr>
        <p:txBody>
          <a:bodyPr wrap="square" rtlCol="0">
            <a:spAutoFit/>
          </a:bodyPr>
          <a:lstStyle/>
          <a:p>
            <a:r>
              <a:rPr lang="en-GB" sz="1600" dirty="0">
                <a:solidFill>
                  <a:schemeClr val="tx2">
                    <a:lumMod val="50000"/>
                  </a:schemeClr>
                </a:solidFill>
                <a:latin typeface="Arial" panose="020B0604020202020204" pitchFamily="34" charset="0"/>
                <a:cs typeface="Arial" panose="020B0604020202020204" pitchFamily="34" charset="0"/>
              </a:rPr>
              <a:t>Slope</a:t>
            </a:r>
          </a:p>
        </p:txBody>
      </p:sp>
      <p:sp>
        <p:nvSpPr>
          <p:cNvPr id="40" name="TextBox 39"/>
          <p:cNvSpPr txBox="1"/>
          <p:nvPr/>
        </p:nvSpPr>
        <p:spPr>
          <a:xfrm>
            <a:off x="3527810" y="1207827"/>
            <a:ext cx="938300" cy="338554"/>
          </a:xfrm>
          <a:prstGeom prst="rect">
            <a:avLst/>
          </a:prstGeom>
          <a:noFill/>
        </p:spPr>
        <p:txBody>
          <a:bodyPr wrap="square" rtlCol="0">
            <a:spAutoFit/>
          </a:bodyPr>
          <a:lstStyle/>
          <a:p>
            <a:pPr algn="ctr"/>
            <a:r>
              <a:rPr lang="en-GB" sz="1600" dirty="0">
                <a:solidFill>
                  <a:schemeClr val="tx2">
                    <a:lumMod val="50000"/>
                  </a:schemeClr>
                </a:solidFill>
                <a:latin typeface="Arial" panose="020B0604020202020204" pitchFamily="34" charset="0"/>
                <a:cs typeface="Arial" panose="020B0604020202020204" pitchFamily="34" charset="0"/>
              </a:rPr>
              <a:t>CAR</a:t>
            </a:r>
          </a:p>
        </p:txBody>
      </p:sp>
      <p:cxnSp>
        <p:nvCxnSpPr>
          <p:cNvPr id="13" name="Straight Arrow Connector 12"/>
          <p:cNvCxnSpPr/>
          <p:nvPr/>
        </p:nvCxnSpPr>
        <p:spPr>
          <a:xfrm flipH="1">
            <a:off x="3535683" y="1500096"/>
            <a:ext cx="174171" cy="29387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620307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r>
              <a:rPr lang="en-GB" dirty="0"/>
              <a:t>Activation of the ANS leads to: </a:t>
            </a:r>
          </a:p>
          <a:p>
            <a:pPr marL="457200" lvl="1" indent="0">
              <a:buNone/>
            </a:pPr>
            <a:r>
              <a:rPr lang="en-GB" dirty="0"/>
              <a:t>↑mental activity</a:t>
            </a:r>
          </a:p>
          <a:p>
            <a:pPr marL="457200" lvl="1" indent="0">
              <a:buNone/>
            </a:pPr>
            <a:r>
              <a:rPr lang="en-GB" dirty="0"/>
              <a:t>↑respiration</a:t>
            </a:r>
          </a:p>
          <a:p>
            <a:pPr marL="457200" lvl="1" indent="0">
              <a:buNone/>
            </a:pPr>
            <a:r>
              <a:rPr lang="en-GB" dirty="0"/>
              <a:t>↑heart rate</a:t>
            </a:r>
          </a:p>
          <a:p>
            <a:pPr marL="457200" lvl="1" indent="0">
              <a:buNone/>
            </a:pPr>
            <a:r>
              <a:rPr lang="en-GB" dirty="0"/>
              <a:t>↑blood pressure</a:t>
            </a:r>
          </a:p>
          <a:p>
            <a:pPr marL="457200" lvl="1" indent="0">
              <a:buNone/>
            </a:pPr>
            <a:r>
              <a:rPr lang="en-GB" dirty="0"/>
              <a:t>↑adrenaline, noradrenalin, cortisol</a:t>
            </a:r>
          </a:p>
          <a:p>
            <a:pPr marL="457200" lvl="1" indent="0">
              <a:buNone/>
            </a:pPr>
            <a:endParaRPr lang="en-GB" dirty="0"/>
          </a:p>
          <a:p>
            <a:pPr marL="457200" lvl="1" indent="0">
              <a:buNone/>
            </a:pPr>
            <a:r>
              <a:rPr lang="en-GB" dirty="0"/>
              <a:t>↓reproductive and sexual systems</a:t>
            </a:r>
          </a:p>
          <a:p>
            <a:pPr marL="457200" lvl="1" indent="0">
              <a:buNone/>
            </a:pPr>
            <a:r>
              <a:rPr lang="en-GB" dirty="0"/>
              <a:t>↓digestive system</a:t>
            </a:r>
          </a:p>
          <a:p>
            <a:pPr marL="457200" lvl="1" indent="0">
              <a:buNone/>
            </a:pPr>
            <a:r>
              <a:rPr lang="en-GB" dirty="0"/>
              <a:t>↓excretory system</a:t>
            </a:r>
          </a:p>
          <a:p>
            <a:pPr marL="457200" lvl="1" indent="0">
              <a:buNone/>
            </a:pPr>
            <a:r>
              <a:rPr lang="en-GB" dirty="0"/>
              <a:t>↓pain perceptions</a:t>
            </a:r>
          </a:p>
          <a:p>
            <a:pPr marL="457200" lvl="1" indent="0">
              <a:buNone/>
            </a:pPr>
            <a:r>
              <a:rPr lang="en-GB" dirty="0"/>
              <a:t>↓kidney function</a:t>
            </a:r>
          </a:p>
          <a:p>
            <a:pPr lvl="1"/>
            <a:endParaRPr lang="en-GB" dirty="0"/>
          </a:p>
          <a:p>
            <a:endParaRPr lang="en-GB" dirty="0"/>
          </a:p>
          <a:p>
            <a:pPr marL="0" indent="0">
              <a:buNone/>
            </a:pPr>
            <a:endParaRPr lang="en-GB" dirty="0"/>
          </a:p>
        </p:txBody>
      </p:sp>
      <p:sp>
        <p:nvSpPr>
          <p:cNvPr id="3" name="Title 2"/>
          <p:cNvSpPr>
            <a:spLocks noGrp="1"/>
          </p:cNvSpPr>
          <p:nvPr>
            <p:ph type="title"/>
          </p:nvPr>
        </p:nvSpPr>
        <p:spPr/>
        <p:txBody>
          <a:bodyPr/>
          <a:lstStyle/>
          <a:p>
            <a:r>
              <a:rPr lang="en-GB" dirty="0"/>
              <a:t>Physiological reactions</a:t>
            </a:r>
          </a:p>
        </p:txBody>
      </p:sp>
      <p:sp>
        <p:nvSpPr>
          <p:cNvPr id="5" name="Slide Number Placeholder 4"/>
          <p:cNvSpPr>
            <a:spLocks noGrp="1"/>
          </p:cNvSpPr>
          <p:nvPr>
            <p:ph type="sldNum" sz="quarter" idx="12"/>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D3A923A-1E8C-47C7-8108-D81351F9D853}" type="slidenum">
              <a:rPr lang="en-GB" smtClean="0"/>
              <a:pPr/>
              <a:t>24</a:t>
            </a:fld>
            <a:endParaRPr lang="en-GB"/>
          </a:p>
        </p:txBody>
      </p:sp>
    </p:spTree>
    <p:extLst>
      <p:ext uri="{BB962C8B-B14F-4D97-AF65-F5344CB8AC3E}">
        <p14:creationId xmlns:p14="http://schemas.microsoft.com/office/powerpoint/2010/main" val="22387241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GB" dirty="0"/>
              <a:t>Acute stress:</a:t>
            </a:r>
          </a:p>
          <a:p>
            <a:pPr lvl="1"/>
            <a:r>
              <a:rPr lang="en-GB" dirty="0"/>
              <a:t>Increase in immune cell trafficking </a:t>
            </a:r>
          </a:p>
          <a:p>
            <a:pPr lvl="1"/>
            <a:r>
              <a:rPr lang="en-GB" dirty="0"/>
              <a:t>Increased NK cell activity </a:t>
            </a:r>
          </a:p>
          <a:p>
            <a:pPr lvl="1"/>
            <a:r>
              <a:rPr lang="en-GB" dirty="0"/>
              <a:t>Elevation in secretory IgA</a:t>
            </a:r>
          </a:p>
          <a:p>
            <a:r>
              <a:rPr lang="en-GB" dirty="0"/>
              <a:t>Chronic stress: </a:t>
            </a:r>
          </a:p>
          <a:p>
            <a:pPr lvl="1"/>
            <a:r>
              <a:rPr lang="en-GB" dirty="0"/>
              <a:t>Reduced trafficking of lymphocytes</a:t>
            </a:r>
          </a:p>
          <a:p>
            <a:pPr lvl="1"/>
            <a:r>
              <a:rPr lang="en-GB" dirty="0"/>
              <a:t>Fewer circulating NK cells</a:t>
            </a:r>
          </a:p>
          <a:p>
            <a:pPr lvl="1"/>
            <a:r>
              <a:rPr lang="en-GB" dirty="0"/>
              <a:t>Lowered cytotoxicity</a:t>
            </a:r>
          </a:p>
          <a:p>
            <a:pPr lvl="1"/>
            <a:r>
              <a:rPr lang="en-GB" dirty="0"/>
              <a:t>Reduced IgA secretion </a:t>
            </a:r>
          </a:p>
          <a:p>
            <a:pPr marL="0" indent="0">
              <a:buNone/>
            </a:pPr>
            <a:endParaRPr lang="en-GB" dirty="0"/>
          </a:p>
        </p:txBody>
      </p:sp>
      <p:sp>
        <p:nvSpPr>
          <p:cNvPr id="3" name="Slide Number Placeholder 2"/>
          <p:cNvSpPr>
            <a:spLocks noGrp="1"/>
          </p:cNvSpPr>
          <p:nvPr>
            <p:ph type="sldNum" sz="quarter" idx="12"/>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D3A923A-1E8C-47C7-8108-D81351F9D853}" type="slidenum">
              <a:rPr lang="en-GB" smtClean="0"/>
              <a:pPr/>
              <a:t>25</a:t>
            </a:fld>
            <a:endParaRPr lang="en-GB"/>
          </a:p>
        </p:txBody>
      </p:sp>
      <p:sp>
        <p:nvSpPr>
          <p:cNvPr id="4" name="Title 3"/>
          <p:cNvSpPr>
            <a:spLocks noGrp="1"/>
          </p:cNvSpPr>
          <p:nvPr>
            <p:ph type="title"/>
          </p:nvPr>
        </p:nvSpPr>
        <p:spPr/>
        <p:txBody>
          <a:bodyPr/>
          <a:lstStyle/>
          <a:p>
            <a:r>
              <a:rPr lang="en-GB" dirty="0"/>
              <a:t>Immune effects of stress</a:t>
            </a:r>
          </a:p>
        </p:txBody>
      </p:sp>
    </p:spTree>
    <p:extLst>
      <p:ext uri="{BB962C8B-B14F-4D97-AF65-F5344CB8AC3E}">
        <p14:creationId xmlns:p14="http://schemas.microsoft.com/office/powerpoint/2010/main" val="21784028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38867" name="Group 179"/>
          <p:cNvGrpSpPr>
            <a:grpSpLocks/>
          </p:cNvGrpSpPr>
          <p:nvPr/>
        </p:nvGrpSpPr>
        <p:grpSpPr bwMode="auto">
          <a:xfrm>
            <a:off x="1803400" y="541467"/>
            <a:ext cx="8864600" cy="5960382"/>
            <a:chOff x="176" y="342"/>
            <a:chExt cx="5584" cy="3765"/>
          </a:xfrm>
        </p:grpSpPr>
        <p:sp>
          <p:nvSpPr>
            <p:cNvPr id="1138690" name="Rectangle 2"/>
            <p:cNvSpPr>
              <a:spLocks noChangeArrowheads="1"/>
            </p:cNvSpPr>
            <p:nvPr/>
          </p:nvSpPr>
          <p:spPr bwMode="auto">
            <a:xfrm>
              <a:off x="454" y="3825"/>
              <a:ext cx="1200" cy="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GB" sz="2800">
                <a:solidFill>
                  <a:srgbClr val="FFFFFF"/>
                </a:solidFill>
                <a:latin typeface="Arial" charset="0"/>
              </a:endParaRPr>
            </a:p>
          </p:txBody>
        </p:sp>
        <p:sp>
          <p:nvSpPr>
            <p:cNvPr id="1138691" name="Freeform 3"/>
            <p:cNvSpPr>
              <a:spLocks/>
            </p:cNvSpPr>
            <p:nvPr/>
          </p:nvSpPr>
          <p:spPr bwMode="auto">
            <a:xfrm>
              <a:off x="1604" y="412"/>
              <a:ext cx="2007" cy="1225"/>
            </a:xfrm>
            <a:custGeom>
              <a:avLst/>
              <a:gdLst>
                <a:gd name="T0" fmla="*/ 1358 w 2258"/>
                <a:gd name="T1" fmla="*/ 1151 h 1352"/>
                <a:gd name="T2" fmla="*/ 1475 w 2258"/>
                <a:gd name="T3" fmla="*/ 1175 h 1352"/>
                <a:gd name="T4" fmla="*/ 1601 w 2258"/>
                <a:gd name="T5" fmla="*/ 1143 h 1352"/>
                <a:gd name="T6" fmla="*/ 1727 w 2258"/>
                <a:gd name="T7" fmla="*/ 1119 h 1352"/>
                <a:gd name="T8" fmla="*/ 1808 w 2258"/>
                <a:gd name="T9" fmla="*/ 1056 h 1352"/>
                <a:gd name="T10" fmla="*/ 1889 w 2258"/>
                <a:gd name="T11" fmla="*/ 1080 h 1352"/>
                <a:gd name="T12" fmla="*/ 1996 w 2258"/>
                <a:gd name="T13" fmla="*/ 1024 h 1352"/>
                <a:gd name="T14" fmla="*/ 2032 w 2258"/>
                <a:gd name="T15" fmla="*/ 1048 h 1352"/>
                <a:gd name="T16" fmla="*/ 2149 w 2258"/>
                <a:gd name="T17" fmla="*/ 992 h 1352"/>
                <a:gd name="T18" fmla="*/ 2221 w 2258"/>
                <a:gd name="T19" fmla="*/ 912 h 1352"/>
                <a:gd name="T20" fmla="*/ 2257 w 2258"/>
                <a:gd name="T21" fmla="*/ 808 h 1352"/>
                <a:gd name="T22" fmla="*/ 2248 w 2258"/>
                <a:gd name="T23" fmla="*/ 696 h 1352"/>
                <a:gd name="T24" fmla="*/ 2203 w 2258"/>
                <a:gd name="T25" fmla="*/ 584 h 1352"/>
                <a:gd name="T26" fmla="*/ 2140 w 2258"/>
                <a:gd name="T27" fmla="*/ 512 h 1352"/>
                <a:gd name="T28" fmla="*/ 2104 w 2258"/>
                <a:gd name="T29" fmla="*/ 440 h 1352"/>
                <a:gd name="T30" fmla="*/ 2023 w 2258"/>
                <a:gd name="T31" fmla="*/ 344 h 1352"/>
                <a:gd name="T32" fmla="*/ 1979 w 2258"/>
                <a:gd name="T33" fmla="*/ 304 h 1352"/>
                <a:gd name="T34" fmla="*/ 1925 w 2258"/>
                <a:gd name="T35" fmla="*/ 240 h 1352"/>
                <a:gd name="T36" fmla="*/ 1844 w 2258"/>
                <a:gd name="T37" fmla="*/ 184 h 1352"/>
                <a:gd name="T38" fmla="*/ 1772 w 2258"/>
                <a:gd name="T39" fmla="*/ 136 h 1352"/>
                <a:gd name="T40" fmla="*/ 1673 w 2258"/>
                <a:gd name="T41" fmla="*/ 96 h 1352"/>
                <a:gd name="T42" fmla="*/ 1574 w 2258"/>
                <a:gd name="T43" fmla="*/ 72 h 1352"/>
                <a:gd name="T44" fmla="*/ 1457 w 2258"/>
                <a:gd name="T45" fmla="*/ 48 h 1352"/>
                <a:gd name="T46" fmla="*/ 1349 w 2258"/>
                <a:gd name="T47" fmla="*/ 24 h 1352"/>
                <a:gd name="T48" fmla="*/ 1241 w 2258"/>
                <a:gd name="T49" fmla="*/ 0 h 1352"/>
                <a:gd name="T50" fmla="*/ 1133 w 2258"/>
                <a:gd name="T51" fmla="*/ 16 h 1352"/>
                <a:gd name="T52" fmla="*/ 1043 w 2258"/>
                <a:gd name="T53" fmla="*/ 0 h 1352"/>
                <a:gd name="T54" fmla="*/ 927 w 2258"/>
                <a:gd name="T55" fmla="*/ 16 h 1352"/>
                <a:gd name="T56" fmla="*/ 801 w 2258"/>
                <a:gd name="T57" fmla="*/ 40 h 1352"/>
                <a:gd name="T58" fmla="*/ 720 w 2258"/>
                <a:gd name="T59" fmla="*/ 88 h 1352"/>
                <a:gd name="T60" fmla="*/ 612 w 2258"/>
                <a:gd name="T61" fmla="*/ 120 h 1352"/>
                <a:gd name="T62" fmla="*/ 513 w 2258"/>
                <a:gd name="T63" fmla="*/ 184 h 1352"/>
                <a:gd name="T64" fmla="*/ 414 w 2258"/>
                <a:gd name="T65" fmla="*/ 224 h 1352"/>
                <a:gd name="T66" fmla="*/ 315 w 2258"/>
                <a:gd name="T67" fmla="*/ 272 h 1352"/>
                <a:gd name="T68" fmla="*/ 252 w 2258"/>
                <a:gd name="T69" fmla="*/ 344 h 1352"/>
                <a:gd name="T70" fmla="*/ 180 w 2258"/>
                <a:gd name="T71" fmla="*/ 408 h 1352"/>
                <a:gd name="T72" fmla="*/ 108 w 2258"/>
                <a:gd name="T73" fmla="*/ 496 h 1352"/>
                <a:gd name="T74" fmla="*/ 54 w 2258"/>
                <a:gd name="T75" fmla="*/ 592 h 1352"/>
                <a:gd name="T76" fmla="*/ 18 w 2258"/>
                <a:gd name="T77" fmla="*/ 696 h 1352"/>
                <a:gd name="T78" fmla="*/ 0 w 2258"/>
                <a:gd name="T79" fmla="*/ 784 h 1352"/>
                <a:gd name="T80" fmla="*/ 9 w 2258"/>
                <a:gd name="T81" fmla="*/ 872 h 1352"/>
                <a:gd name="T82" fmla="*/ 63 w 2258"/>
                <a:gd name="T83" fmla="*/ 952 h 1352"/>
                <a:gd name="T84" fmla="*/ 126 w 2258"/>
                <a:gd name="T85" fmla="*/ 1032 h 1352"/>
                <a:gd name="T86" fmla="*/ 198 w 2258"/>
                <a:gd name="T87" fmla="*/ 1095 h 1352"/>
                <a:gd name="T88" fmla="*/ 333 w 2258"/>
                <a:gd name="T89" fmla="*/ 1119 h 1352"/>
                <a:gd name="T90" fmla="*/ 441 w 2258"/>
                <a:gd name="T91" fmla="*/ 1151 h 1352"/>
                <a:gd name="T92" fmla="*/ 549 w 2258"/>
                <a:gd name="T93" fmla="*/ 1151 h 1352"/>
                <a:gd name="T94" fmla="*/ 666 w 2258"/>
                <a:gd name="T95" fmla="*/ 1135 h 1352"/>
                <a:gd name="T96" fmla="*/ 792 w 2258"/>
                <a:gd name="T97" fmla="*/ 1103 h 1352"/>
                <a:gd name="T98" fmla="*/ 873 w 2258"/>
                <a:gd name="T99" fmla="*/ 1143 h 1352"/>
                <a:gd name="T100" fmla="*/ 918 w 2258"/>
                <a:gd name="T101" fmla="*/ 1191 h 1352"/>
                <a:gd name="T102" fmla="*/ 792 w 2258"/>
                <a:gd name="T103" fmla="*/ 1231 h 1352"/>
                <a:gd name="T104" fmla="*/ 774 w 2258"/>
                <a:gd name="T105" fmla="*/ 1327 h 1352"/>
                <a:gd name="T106" fmla="*/ 945 w 2258"/>
                <a:gd name="T107" fmla="*/ 1319 h 1352"/>
                <a:gd name="T108" fmla="*/ 980 w 2258"/>
                <a:gd name="T109" fmla="*/ 1215 h 1352"/>
                <a:gd name="T110" fmla="*/ 1043 w 2258"/>
                <a:gd name="T111" fmla="*/ 1143 h 1352"/>
                <a:gd name="T112" fmla="*/ 1115 w 2258"/>
                <a:gd name="T113" fmla="*/ 1191 h 1352"/>
                <a:gd name="T114" fmla="*/ 1196 w 2258"/>
                <a:gd name="T115" fmla="*/ 1263 h 1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58" h="1352">
                  <a:moveTo>
                    <a:pt x="1286" y="1143"/>
                  </a:moveTo>
                  <a:lnTo>
                    <a:pt x="1295" y="1151"/>
                  </a:lnTo>
                  <a:lnTo>
                    <a:pt x="1313" y="1159"/>
                  </a:lnTo>
                  <a:lnTo>
                    <a:pt x="1331" y="1159"/>
                  </a:lnTo>
                  <a:lnTo>
                    <a:pt x="1349" y="1151"/>
                  </a:lnTo>
                  <a:lnTo>
                    <a:pt x="1358" y="1151"/>
                  </a:lnTo>
                  <a:lnTo>
                    <a:pt x="1376" y="1151"/>
                  </a:lnTo>
                  <a:lnTo>
                    <a:pt x="1394" y="1151"/>
                  </a:lnTo>
                  <a:lnTo>
                    <a:pt x="1412" y="1159"/>
                  </a:lnTo>
                  <a:lnTo>
                    <a:pt x="1430" y="1167"/>
                  </a:lnTo>
                  <a:lnTo>
                    <a:pt x="1448" y="1175"/>
                  </a:lnTo>
                  <a:lnTo>
                    <a:pt x="1475" y="1175"/>
                  </a:lnTo>
                  <a:lnTo>
                    <a:pt x="1493" y="1175"/>
                  </a:lnTo>
                  <a:lnTo>
                    <a:pt x="1511" y="1175"/>
                  </a:lnTo>
                  <a:lnTo>
                    <a:pt x="1529" y="1167"/>
                  </a:lnTo>
                  <a:lnTo>
                    <a:pt x="1556" y="1167"/>
                  </a:lnTo>
                  <a:lnTo>
                    <a:pt x="1574" y="1151"/>
                  </a:lnTo>
                  <a:lnTo>
                    <a:pt x="1601" y="1143"/>
                  </a:lnTo>
                  <a:lnTo>
                    <a:pt x="1619" y="1143"/>
                  </a:lnTo>
                  <a:lnTo>
                    <a:pt x="1646" y="1135"/>
                  </a:lnTo>
                  <a:lnTo>
                    <a:pt x="1664" y="1127"/>
                  </a:lnTo>
                  <a:lnTo>
                    <a:pt x="1682" y="1127"/>
                  </a:lnTo>
                  <a:lnTo>
                    <a:pt x="1709" y="1127"/>
                  </a:lnTo>
                  <a:lnTo>
                    <a:pt x="1727" y="1119"/>
                  </a:lnTo>
                  <a:lnTo>
                    <a:pt x="1745" y="1111"/>
                  </a:lnTo>
                  <a:lnTo>
                    <a:pt x="1763" y="1103"/>
                  </a:lnTo>
                  <a:lnTo>
                    <a:pt x="1781" y="1095"/>
                  </a:lnTo>
                  <a:lnTo>
                    <a:pt x="1790" y="1087"/>
                  </a:lnTo>
                  <a:lnTo>
                    <a:pt x="1808" y="1072"/>
                  </a:lnTo>
                  <a:lnTo>
                    <a:pt x="1808" y="1056"/>
                  </a:lnTo>
                  <a:lnTo>
                    <a:pt x="1817" y="1048"/>
                  </a:lnTo>
                  <a:lnTo>
                    <a:pt x="1817" y="1064"/>
                  </a:lnTo>
                  <a:lnTo>
                    <a:pt x="1835" y="1072"/>
                  </a:lnTo>
                  <a:lnTo>
                    <a:pt x="1844" y="1080"/>
                  </a:lnTo>
                  <a:lnTo>
                    <a:pt x="1871" y="1080"/>
                  </a:lnTo>
                  <a:lnTo>
                    <a:pt x="1889" y="1080"/>
                  </a:lnTo>
                  <a:lnTo>
                    <a:pt x="1907" y="1080"/>
                  </a:lnTo>
                  <a:lnTo>
                    <a:pt x="1925" y="1072"/>
                  </a:lnTo>
                  <a:lnTo>
                    <a:pt x="1943" y="1064"/>
                  </a:lnTo>
                  <a:lnTo>
                    <a:pt x="1961" y="1056"/>
                  </a:lnTo>
                  <a:lnTo>
                    <a:pt x="1979" y="1040"/>
                  </a:lnTo>
                  <a:lnTo>
                    <a:pt x="1996" y="1024"/>
                  </a:lnTo>
                  <a:lnTo>
                    <a:pt x="2005" y="1008"/>
                  </a:lnTo>
                  <a:lnTo>
                    <a:pt x="1996" y="1024"/>
                  </a:lnTo>
                  <a:lnTo>
                    <a:pt x="1988" y="1032"/>
                  </a:lnTo>
                  <a:lnTo>
                    <a:pt x="1988" y="1040"/>
                  </a:lnTo>
                  <a:lnTo>
                    <a:pt x="2005" y="1048"/>
                  </a:lnTo>
                  <a:lnTo>
                    <a:pt x="2032" y="1048"/>
                  </a:lnTo>
                  <a:lnTo>
                    <a:pt x="2050" y="1048"/>
                  </a:lnTo>
                  <a:lnTo>
                    <a:pt x="2068" y="1048"/>
                  </a:lnTo>
                  <a:lnTo>
                    <a:pt x="2095" y="1040"/>
                  </a:lnTo>
                  <a:lnTo>
                    <a:pt x="2113" y="1024"/>
                  </a:lnTo>
                  <a:lnTo>
                    <a:pt x="2131" y="1008"/>
                  </a:lnTo>
                  <a:lnTo>
                    <a:pt x="2149" y="992"/>
                  </a:lnTo>
                  <a:lnTo>
                    <a:pt x="2158" y="976"/>
                  </a:lnTo>
                  <a:lnTo>
                    <a:pt x="2167" y="960"/>
                  </a:lnTo>
                  <a:lnTo>
                    <a:pt x="2185" y="952"/>
                  </a:lnTo>
                  <a:lnTo>
                    <a:pt x="2194" y="944"/>
                  </a:lnTo>
                  <a:lnTo>
                    <a:pt x="2212" y="928"/>
                  </a:lnTo>
                  <a:lnTo>
                    <a:pt x="2221" y="912"/>
                  </a:lnTo>
                  <a:lnTo>
                    <a:pt x="2230" y="896"/>
                  </a:lnTo>
                  <a:lnTo>
                    <a:pt x="2239" y="880"/>
                  </a:lnTo>
                  <a:lnTo>
                    <a:pt x="2239" y="864"/>
                  </a:lnTo>
                  <a:lnTo>
                    <a:pt x="2248" y="840"/>
                  </a:lnTo>
                  <a:lnTo>
                    <a:pt x="2248" y="824"/>
                  </a:lnTo>
                  <a:lnTo>
                    <a:pt x="2257" y="808"/>
                  </a:lnTo>
                  <a:lnTo>
                    <a:pt x="2257" y="784"/>
                  </a:lnTo>
                  <a:lnTo>
                    <a:pt x="2257" y="768"/>
                  </a:lnTo>
                  <a:lnTo>
                    <a:pt x="2257" y="744"/>
                  </a:lnTo>
                  <a:lnTo>
                    <a:pt x="2257" y="728"/>
                  </a:lnTo>
                  <a:lnTo>
                    <a:pt x="2248" y="712"/>
                  </a:lnTo>
                  <a:lnTo>
                    <a:pt x="2248" y="696"/>
                  </a:lnTo>
                  <a:lnTo>
                    <a:pt x="2239" y="672"/>
                  </a:lnTo>
                  <a:lnTo>
                    <a:pt x="2230" y="656"/>
                  </a:lnTo>
                  <a:lnTo>
                    <a:pt x="2221" y="640"/>
                  </a:lnTo>
                  <a:lnTo>
                    <a:pt x="2221" y="616"/>
                  </a:lnTo>
                  <a:lnTo>
                    <a:pt x="2212" y="600"/>
                  </a:lnTo>
                  <a:lnTo>
                    <a:pt x="2203" y="584"/>
                  </a:lnTo>
                  <a:lnTo>
                    <a:pt x="2194" y="568"/>
                  </a:lnTo>
                  <a:lnTo>
                    <a:pt x="2185" y="552"/>
                  </a:lnTo>
                  <a:lnTo>
                    <a:pt x="2176" y="536"/>
                  </a:lnTo>
                  <a:lnTo>
                    <a:pt x="2158" y="528"/>
                  </a:lnTo>
                  <a:lnTo>
                    <a:pt x="2149" y="520"/>
                  </a:lnTo>
                  <a:lnTo>
                    <a:pt x="2140" y="512"/>
                  </a:lnTo>
                  <a:lnTo>
                    <a:pt x="2131" y="512"/>
                  </a:lnTo>
                  <a:lnTo>
                    <a:pt x="2131" y="504"/>
                  </a:lnTo>
                  <a:lnTo>
                    <a:pt x="2122" y="496"/>
                  </a:lnTo>
                  <a:lnTo>
                    <a:pt x="2122" y="480"/>
                  </a:lnTo>
                  <a:lnTo>
                    <a:pt x="2113" y="456"/>
                  </a:lnTo>
                  <a:lnTo>
                    <a:pt x="2104" y="440"/>
                  </a:lnTo>
                  <a:lnTo>
                    <a:pt x="2095" y="424"/>
                  </a:lnTo>
                  <a:lnTo>
                    <a:pt x="2077" y="400"/>
                  </a:lnTo>
                  <a:lnTo>
                    <a:pt x="2059" y="384"/>
                  </a:lnTo>
                  <a:lnTo>
                    <a:pt x="2050" y="368"/>
                  </a:lnTo>
                  <a:lnTo>
                    <a:pt x="2032" y="352"/>
                  </a:lnTo>
                  <a:lnTo>
                    <a:pt x="2023" y="344"/>
                  </a:lnTo>
                  <a:lnTo>
                    <a:pt x="2005" y="328"/>
                  </a:lnTo>
                  <a:lnTo>
                    <a:pt x="1988" y="328"/>
                  </a:lnTo>
                  <a:lnTo>
                    <a:pt x="1979" y="328"/>
                  </a:lnTo>
                  <a:lnTo>
                    <a:pt x="1970" y="320"/>
                  </a:lnTo>
                  <a:lnTo>
                    <a:pt x="1979" y="320"/>
                  </a:lnTo>
                  <a:lnTo>
                    <a:pt x="1979" y="304"/>
                  </a:lnTo>
                  <a:lnTo>
                    <a:pt x="1979" y="296"/>
                  </a:lnTo>
                  <a:lnTo>
                    <a:pt x="1970" y="280"/>
                  </a:lnTo>
                  <a:lnTo>
                    <a:pt x="1961" y="272"/>
                  </a:lnTo>
                  <a:lnTo>
                    <a:pt x="1943" y="264"/>
                  </a:lnTo>
                  <a:lnTo>
                    <a:pt x="1934" y="256"/>
                  </a:lnTo>
                  <a:lnTo>
                    <a:pt x="1925" y="240"/>
                  </a:lnTo>
                  <a:lnTo>
                    <a:pt x="1907" y="232"/>
                  </a:lnTo>
                  <a:lnTo>
                    <a:pt x="1898" y="216"/>
                  </a:lnTo>
                  <a:lnTo>
                    <a:pt x="1889" y="200"/>
                  </a:lnTo>
                  <a:lnTo>
                    <a:pt x="1871" y="192"/>
                  </a:lnTo>
                  <a:lnTo>
                    <a:pt x="1862" y="184"/>
                  </a:lnTo>
                  <a:lnTo>
                    <a:pt x="1844" y="184"/>
                  </a:lnTo>
                  <a:lnTo>
                    <a:pt x="1835" y="184"/>
                  </a:lnTo>
                  <a:lnTo>
                    <a:pt x="1817" y="184"/>
                  </a:lnTo>
                  <a:lnTo>
                    <a:pt x="1808" y="176"/>
                  </a:lnTo>
                  <a:lnTo>
                    <a:pt x="1799" y="160"/>
                  </a:lnTo>
                  <a:lnTo>
                    <a:pt x="1790" y="152"/>
                  </a:lnTo>
                  <a:lnTo>
                    <a:pt x="1772" y="136"/>
                  </a:lnTo>
                  <a:lnTo>
                    <a:pt x="1754" y="128"/>
                  </a:lnTo>
                  <a:lnTo>
                    <a:pt x="1736" y="120"/>
                  </a:lnTo>
                  <a:lnTo>
                    <a:pt x="1727" y="112"/>
                  </a:lnTo>
                  <a:lnTo>
                    <a:pt x="1709" y="104"/>
                  </a:lnTo>
                  <a:lnTo>
                    <a:pt x="1691" y="96"/>
                  </a:lnTo>
                  <a:lnTo>
                    <a:pt x="1673" y="96"/>
                  </a:lnTo>
                  <a:lnTo>
                    <a:pt x="1655" y="88"/>
                  </a:lnTo>
                  <a:lnTo>
                    <a:pt x="1637" y="88"/>
                  </a:lnTo>
                  <a:lnTo>
                    <a:pt x="1610" y="88"/>
                  </a:lnTo>
                  <a:lnTo>
                    <a:pt x="1592" y="88"/>
                  </a:lnTo>
                  <a:lnTo>
                    <a:pt x="1583" y="80"/>
                  </a:lnTo>
                  <a:lnTo>
                    <a:pt x="1574" y="72"/>
                  </a:lnTo>
                  <a:lnTo>
                    <a:pt x="1556" y="64"/>
                  </a:lnTo>
                  <a:lnTo>
                    <a:pt x="1538" y="56"/>
                  </a:lnTo>
                  <a:lnTo>
                    <a:pt x="1520" y="56"/>
                  </a:lnTo>
                  <a:lnTo>
                    <a:pt x="1502" y="48"/>
                  </a:lnTo>
                  <a:lnTo>
                    <a:pt x="1484" y="48"/>
                  </a:lnTo>
                  <a:lnTo>
                    <a:pt x="1457" y="48"/>
                  </a:lnTo>
                  <a:lnTo>
                    <a:pt x="1439" y="48"/>
                  </a:lnTo>
                  <a:lnTo>
                    <a:pt x="1421" y="48"/>
                  </a:lnTo>
                  <a:lnTo>
                    <a:pt x="1403" y="48"/>
                  </a:lnTo>
                  <a:lnTo>
                    <a:pt x="1385" y="40"/>
                  </a:lnTo>
                  <a:lnTo>
                    <a:pt x="1367" y="32"/>
                  </a:lnTo>
                  <a:lnTo>
                    <a:pt x="1349" y="24"/>
                  </a:lnTo>
                  <a:lnTo>
                    <a:pt x="1331" y="16"/>
                  </a:lnTo>
                  <a:lnTo>
                    <a:pt x="1313" y="16"/>
                  </a:lnTo>
                  <a:lnTo>
                    <a:pt x="1295" y="8"/>
                  </a:lnTo>
                  <a:lnTo>
                    <a:pt x="1277" y="8"/>
                  </a:lnTo>
                  <a:lnTo>
                    <a:pt x="1259" y="0"/>
                  </a:lnTo>
                  <a:lnTo>
                    <a:pt x="1241" y="0"/>
                  </a:lnTo>
                  <a:lnTo>
                    <a:pt x="1223" y="0"/>
                  </a:lnTo>
                  <a:lnTo>
                    <a:pt x="1196" y="0"/>
                  </a:lnTo>
                  <a:lnTo>
                    <a:pt x="1178" y="0"/>
                  </a:lnTo>
                  <a:lnTo>
                    <a:pt x="1160" y="8"/>
                  </a:lnTo>
                  <a:lnTo>
                    <a:pt x="1142" y="8"/>
                  </a:lnTo>
                  <a:lnTo>
                    <a:pt x="1133" y="16"/>
                  </a:lnTo>
                  <a:lnTo>
                    <a:pt x="1124" y="16"/>
                  </a:lnTo>
                  <a:lnTo>
                    <a:pt x="1115" y="16"/>
                  </a:lnTo>
                  <a:lnTo>
                    <a:pt x="1097" y="8"/>
                  </a:lnTo>
                  <a:lnTo>
                    <a:pt x="1079" y="0"/>
                  </a:lnTo>
                  <a:lnTo>
                    <a:pt x="1061" y="0"/>
                  </a:lnTo>
                  <a:lnTo>
                    <a:pt x="1043" y="0"/>
                  </a:lnTo>
                  <a:lnTo>
                    <a:pt x="1016" y="0"/>
                  </a:lnTo>
                  <a:lnTo>
                    <a:pt x="998" y="0"/>
                  </a:lnTo>
                  <a:lnTo>
                    <a:pt x="980" y="16"/>
                  </a:lnTo>
                  <a:lnTo>
                    <a:pt x="963" y="24"/>
                  </a:lnTo>
                  <a:lnTo>
                    <a:pt x="945" y="24"/>
                  </a:lnTo>
                  <a:lnTo>
                    <a:pt x="927" y="16"/>
                  </a:lnTo>
                  <a:lnTo>
                    <a:pt x="900" y="16"/>
                  </a:lnTo>
                  <a:lnTo>
                    <a:pt x="882" y="16"/>
                  </a:lnTo>
                  <a:lnTo>
                    <a:pt x="864" y="16"/>
                  </a:lnTo>
                  <a:lnTo>
                    <a:pt x="846" y="16"/>
                  </a:lnTo>
                  <a:lnTo>
                    <a:pt x="819" y="24"/>
                  </a:lnTo>
                  <a:lnTo>
                    <a:pt x="801" y="40"/>
                  </a:lnTo>
                  <a:lnTo>
                    <a:pt x="783" y="48"/>
                  </a:lnTo>
                  <a:lnTo>
                    <a:pt x="765" y="56"/>
                  </a:lnTo>
                  <a:lnTo>
                    <a:pt x="738" y="64"/>
                  </a:lnTo>
                  <a:lnTo>
                    <a:pt x="729" y="72"/>
                  </a:lnTo>
                  <a:lnTo>
                    <a:pt x="720" y="80"/>
                  </a:lnTo>
                  <a:lnTo>
                    <a:pt x="720" y="88"/>
                  </a:lnTo>
                  <a:lnTo>
                    <a:pt x="711" y="96"/>
                  </a:lnTo>
                  <a:lnTo>
                    <a:pt x="693" y="96"/>
                  </a:lnTo>
                  <a:lnTo>
                    <a:pt x="675" y="104"/>
                  </a:lnTo>
                  <a:lnTo>
                    <a:pt x="657" y="104"/>
                  </a:lnTo>
                  <a:lnTo>
                    <a:pt x="630" y="112"/>
                  </a:lnTo>
                  <a:lnTo>
                    <a:pt x="612" y="120"/>
                  </a:lnTo>
                  <a:lnTo>
                    <a:pt x="594" y="128"/>
                  </a:lnTo>
                  <a:lnTo>
                    <a:pt x="576" y="136"/>
                  </a:lnTo>
                  <a:lnTo>
                    <a:pt x="558" y="144"/>
                  </a:lnTo>
                  <a:lnTo>
                    <a:pt x="549" y="152"/>
                  </a:lnTo>
                  <a:lnTo>
                    <a:pt x="531" y="168"/>
                  </a:lnTo>
                  <a:lnTo>
                    <a:pt x="513" y="184"/>
                  </a:lnTo>
                  <a:lnTo>
                    <a:pt x="504" y="184"/>
                  </a:lnTo>
                  <a:lnTo>
                    <a:pt x="486" y="192"/>
                  </a:lnTo>
                  <a:lnTo>
                    <a:pt x="468" y="192"/>
                  </a:lnTo>
                  <a:lnTo>
                    <a:pt x="450" y="200"/>
                  </a:lnTo>
                  <a:lnTo>
                    <a:pt x="432" y="208"/>
                  </a:lnTo>
                  <a:lnTo>
                    <a:pt x="414" y="224"/>
                  </a:lnTo>
                  <a:lnTo>
                    <a:pt x="396" y="232"/>
                  </a:lnTo>
                  <a:lnTo>
                    <a:pt x="387" y="240"/>
                  </a:lnTo>
                  <a:lnTo>
                    <a:pt x="369" y="248"/>
                  </a:lnTo>
                  <a:lnTo>
                    <a:pt x="351" y="256"/>
                  </a:lnTo>
                  <a:lnTo>
                    <a:pt x="333" y="264"/>
                  </a:lnTo>
                  <a:lnTo>
                    <a:pt x="315" y="272"/>
                  </a:lnTo>
                  <a:lnTo>
                    <a:pt x="306" y="280"/>
                  </a:lnTo>
                  <a:lnTo>
                    <a:pt x="288" y="288"/>
                  </a:lnTo>
                  <a:lnTo>
                    <a:pt x="279" y="304"/>
                  </a:lnTo>
                  <a:lnTo>
                    <a:pt x="261" y="312"/>
                  </a:lnTo>
                  <a:lnTo>
                    <a:pt x="252" y="328"/>
                  </a:lnTo>
                  <a:lnTo>
                    <a:pt x="252" y="344"/>
                  </a:lnTo>
                  <a:lnTo>
                    <a:pt x="243" y="352"/>
                  </a:lnTo>
                  <a:lnTo>
                    <a:pt x="234" y="360"/>
                  </a:lnTo>
                  <a:lnTo>
                    <a:pt x="216" y="368"/>
                  </a:lnTo>
                  <a:lnTo>
                    <a:pt x="207" y="384"/>
                  </a:lnTo>
                  <a:lnTo>
                    <a:pt x="198" y="392"/>
                  </a:lnTo>
                  <a:lnTo>
                    <a:pt x="180" y="408"/>
                  </a:lnTo>
                  <a:lnTo>
                    <a:pt x="171" y="424"/>
                  </a:lnTo>
                  <a:lnTo>
                    <a:pt x="144" y="432"/>
                  </a:lnTo>
                  <a:lnTo>
                    <a:pt x="135" y="448"/>
                  </a:lnTo>
                  <a:lnTo>
                    <a:pt x="117" y="464"/>
                  </a:lnTo>
                  <a:lnTo>
                    <a:pt x="108" y="480"/>
                  </a:lnTo>
                  <a:lnTo>
                    <a:pt x="108" y="496"/>
                  </a:lnTo>
                  <a:lnTo>
                    <a:pt x="99" y="512"/>
                  </a:lnTo>
                  <a:lnTo>
                    <a:pt x="99" y="528"/>
                  </a:lnTo>
                  <a:lnTo>
                    <a:pt x="90" y="544"/>
                  </a:lnTo>
                  <a:lnTo>
                    <a:pt x="72" y="560"/>
                  </a:lnTo>
                  <a:lnTo>
                    <a:pt x="63" y="576"/>
                  </a:lnTo>
                  <a:lnTo>
                    <a:pt x="54" y="592"/>
                  </a:lnTo>
                  <a:lnTo>
                    <a:pt x="45" y="608"/>
                  </a:lnTo>
                  <a:lnTo>
                    <a:pt x="45" y="624"/>
                  </a:lnTo>
                  <a:lnTo>
                    <a:pt x="36" y="640"/>
                  </a:lnTo>
                  <a:lnTo>
                    <a:pt x="27" y="664"/>
                  </a:lnTo>
                  <a:lnTo>
                    <a:pt x="18" y="680"/>
                  </a:lnTo>
                  <a:lnTo>
                    <a:pt x="18" y="696"/>
                  </a:lnTo>
                  <a:lnTo>
                    <a:pt x="18" y="712"/>
                  </a:lnTo>
                  <a:lnTo>
                    <a:pt x="18" y="720"/>
                  </a:lnTo>
                  <a:lnTo>
                    <a:pt x="18" y="736"/>
                  </a:lnTo>
                  <a:lnTo>
                    <a:pt x="9" y="752"/>
                  </a:lnTo>
                  <a:lnTo>
                    <a:pt x="0" y="768"/>
                  </a:lnTo>
                  <a:lnTo>
                    <a:pt x="0" y="784"/>
                  </a:lnTo>
                  <a:lnTo>
                    <a:pt x="9" y="800"/>
                  </a:lnTo>
                  <a:lnTo>
                    <a:pt x="9" y="816"/>
                  </a:lnTo>
                  <a:lnTo>
                    <a:pt x="9" y="824"/>
                  </a:lnTo>
                  <a:lnTo>
                    <a:pt x="9" y="840"/>
                  </a:lnTo>
                  <a:lnTo>
                    <a:pt x="9" y="856"/>
                  </a:lnTo>
                  <a:lnTo>
                    <a:pt x="9" y="872"/>
                  </a:lnTo>
                  <a:lnTo>
                    <a:pt x="9" y="888"/>
                  </a:lnTo>
                  <a:lnTo>
                    <a:pt x="18" y="904"/>
                  </a:lnTo>
                  <a:lnTo>
                    <a:pt x="27" y="912"/>
                  </a:lnTo>
                  <a:lnTo>
                    <a:pt x="36" y="928"/>
                  </a:lnTo>
                  <a:lnTo>
                    <a:pt x="54" y="936"/>
                  </a:lnTo>
                  <a:lnTo>
                    <a:pt x="63" y="952"/>
                  </a:lnTo>
                  <a:lnTo>
                    <a:pt x="63" y="968"/>
                  </a:lnTo>
                  <a:lnTo>
                    <a:pt x="72" y="984"/>
                  </a:lnTo>
                  <a:lnTo>
                    <a:pt x="81" y="1000"/>
                  </a:lnTo>
                  <a:lnTo>
                    <a:pt x="90" y="1016"/>
                  </a:lnTo>
                  <a:lnTo>
                    <a:pt x="108" y="1024"/>
                  </a:lnTo>
                  <a:lnTo>
                    <a:pt x="126" y="1032"/>
                  </a:lnTo>
                  <a:lnTo>
                    <a:pt x="144" y="1040"/>
                  </a:lnTo>
                  <a:lnTo>
                    <a:pt x="153" y="1048"/>
                  </a:lnTo>
                  <a:lnTo>
                    <a:pt x="162" y="1064"/>
                  </a:lnTo>
                  <a:lnTo>
                    <a:pt x="171" y="1072"/>
                  </a:lnTo>
                  <a:lnTo>
                    <a:pt x="189" y="1087"/>
                  </a:lnTo>
                  <a:lnTo>
                    <a:pt x="198" y="1095"/>
                  </a:lnTo>
                  <a:lnTo>
                    <a:pt x="225" y="1103"/>
                  </a:lnTo>
                  <a:lnTo>
                    <a:pt x="243" y="1111"/>
                  </a:lnTo>
                  <a:lnTo>
                    <a:pt x="270" y="1119"/>
                  </a:lnTo>
                  <a:lnTo>
                    <a:pt x="288" y="1119"/>
                  </a:lnTo>
                  <a:lnTo>
                    <a:pt x="306" y="1119"/>
                  </a:lnTo>
                  <a:lnTo>
                    <a:pt x="333" y="1119"/>
                  </a:lnTo>
                  <a:lnTo>
                    <a:pt x="360" y="1119"/>
                  </a:lnTo>
                  <a:lnTo>
                    <a:pt x="378" y="1127"/>
                  </a:lnTo>
                  <a:lnTo>
                    <a:pt x="396" y="1127"/>
                  </a:lnTo>
                  <a:lnTo>
                    <a:pt x="414" y="1135"/>
                  </a:lnTo>
                  <a:lnTo>
                    <a:pt x="423" y="1143"/>
                  </a:lnTo>
                  <a:lnTo>
                    <a:pt x="441" y="1151"/>
                  </a:lnTo>
                  <a:lnTo>
                    <a:pt x="459" y="1151"/>
                  </a:lnTo>
                  <a:lnTo>
                    <a:pt x="477" y="1151"/>
                  </a:lnTo>
                  <a:lnTo>
                    <a:pt x="504" y="1151"/>
                  </a:lnTo>
                  <a:lnTo>
                    <a:pt x="522" y="1151"/>
                  </a:lnTo>
                  <a:lnTo>
                    <a:pt x="531" y="1151"/>
                  </a:lnTo>
                  <a:lnTo>
                    <a:pt x="549" y="1151"/>
                  </a:lnTo>
                  <a:lnTo>
                    <a:pt x="567" y="1151"/>
                  </a:lnTo>
                  <a:lnTo>
                    <a:pt x="585" y="1151"/>
                  </a:lnTo>
                  <a:lnTo>
                    <a:pt x="603" y="1151"/>
                  </a:lnTo>
                  <a:lnTo>
                    <a:pt x="630" y="1143"/>
                  </a:lnTo>
                  <a:lnTo>
                    <a:pt x="648" y="1143"/>
                  </a:lnTo>
                  <a:lnTo>
                    <a:pt x="666" y="1135"/>
                  </a:lnTo>
                  <a:lnTo>
                    <a:pt x="684" y="1135"/>
                  </a:lnTo>
                  <a:lnTo>
                    <a:pt x="711" y="1127"/>
                  </a:lnTo>
                  <a:lnTo>
                    <a:pt x="729" y="1119"/>
                  </a:lnTo>
                  <a:lnTo>
                    <a:pt x="747" y="1119"/>
                  </a:lnTo>
                  <a:lnTo>
                    <a:pt x="765" y="1111"/>
                  </a:lnTo>
                  <a:lnTo>
                    <a:pt x="792" y="1103"/>
                  </a:lnTo>
                  <a:lnTo>
                    <a:pt x="810" y="1103"/>
                  </a:lnTo>
                  <a:lnTo>
                    <a:pt x="828" y="1103"/>
                  </a:lnTo>
                  <a:lnTo>
                    <a:pt x="837" y="1111"/>
                  </a:lnTo>
                  <a:lnTo>
                    <a:pt x="846" y="1119"/>
                  </a:lnTo>
                  <a:lnTo>
                    <a:pt x="855" y="1135"/>
                  </a:lnTo>
                  <a:lnTo>
                    <a:pt x="873" y="1143"/>
                  </a:lnTo>
                  <a:lnTo>
                    <a:pt x="882" y="1151"/>
                  </a:lnTo>
                  <a:lnTo>
                    <a:pt x="900" y="1159"/>
                  </a:lnTo>
                  <a:lnTo>
                    <a:pt x="909" y="1159"/>
                  </a:lnTo>
                  <a:lnTo>
                    <a:pt x="918" y="1167"/>
                  </a:lnTo>
                  <a:lnTo>
                    <a:pt x="927" y="1175"/>
                  </a:lnTo>
                  <a:lnTo>
                    <a:pt x="918" y="1191"/>
                  </a:lnTo>
                  <a:lnTo>
                    <a:pt x="918" y="1199"/>
                  </a:lnTo>
                  <a:lnTo>
                    <a:pt x="909" y="1207"/>
                  </a:lnTo>
                  <a:lnTo>
                    <a:pt x="891" y="1207"/>
                  </a:lnTo>
                  <a:lnTo>
                    <a:pt x="873" y="1215"/>
                  </a:lnTo>
                  <a:lnTo>
                    <a:pt x="828" y="1223"/>
                  </a:lnTo>
                  <a:lnTo>
                    <a:pt x="792" y="1231"/>
                  </a:lnTo>
                  <a:lnTo>
                    <a:pt x="774" y="1247"/>
                  </a:lnTo>
                  <a:lnTo>
                    <a:pt x="756" y="1271"/>
                  </a:lnTo>
                  <a:lnTo>
                    <a:pt x="756" y="1287"/>
                  </a:lnTo>
                  <a:lnTo>
                    <a:pt x="756" y="1303"/>
                  </a:lnTo>
                  <a:lnTo>
                    <a:pt x="765" y="1311"/>
                  </a:lnTo>
                  <a:lnTo>
                    <a:pt x="774" y="1327"/>
                  </a:lnTo>
                  <a:lnTo>
                    <a:pt x="801" y="1343"/>
                  </a:lnTo>
                  <a:lnTo>
                    <a:pt x="837" y="1351"/>
                  </a:lnTo>
                  <a:lnTo>
                    <a:pt x="864" y="1351"/>
                  </a:lnTo>
                  <a:lnTo>
                    <a:pt x="900" y="1343"/>
                  </a:lnTo>
                  <a:lnTo>
                    <a:pt x="927" y="1335"/>
                  </a:lnTo>
                  <a:lnTo>
                    <a:pt x="945" y="1319"/>
                  </a:lnTo>
                  <a:lnTo>
                    <a:pt x="963" y="1303"/>
                  </a:lnTo>
                  <a:lnTo>
                    <a:pt x="980" y="1287"/>
                  </a:lnTo>
                  <a:lnTo>
                    <a:pt x="989" y="1263"/>
                  </a:lnTo>
                  <a:lnTo>
                    <a:pt x="989" y="1239"/>
                  </a:lnTo>
                  <a:lnTo>
                    <a:pt x="980" y="1231"/>
                  </a:lnTo>
                  <a:lnTo>
                    <a:pt x="980" y="1215"/>
                  </a:lnTo>
                  <a:lnTo>
                    <a:pt x="980" y="1199"/>
                  </a:lnTo>
                  <a:lnTo>
                    <a:pt x="989" y="1183"/>
                  </a:lnTo>
                  <a:lnTo>
                    <a:pt x="998" y="1167"/>
                  </a:lnTo>
                  <a:lnTo>
                    <a:pt x="1007" y="1159"/>
                  </a:lnTo>
                  <a:lnTo>
                    <a:pt x="1025" y="1151"/>
                  </a:lnTo>
                  <a:lnTo>
                    <a:pt x="1043" y="1143"/>
                  </a:lnTo>
                  <a:lnTo>
                    <a:pt x="1061" y="1143"/>
                  </a:lnTo>
                  <a:lnTo>
                    <a:pt x="1070" y="1151"/>
                  </a:lnTo>
                  <a:lnTo>
                    <a:pt x="1088" y="1159"/>
                  </a:lnTo>
                  <a:lnTo>
                    <a:pt x="1097" y="1167"/>
                  </a:lnTo>
                  <a:lnTo>
                    <a:pt x="1106" y="1175"/>
                  </a:lnTo>
                  <a:lnTo>
                    <a:pt x="1115" y="1191"/>
                  </a:lnTo>
                  <a:lnTo>
                    <a:pt x="1133" y="1199"/>
                  </a:lnTo>
                  <a:lnTo>
                    <a:pt x="1142" y="1215"/>
                  </a:lnTo>
                  <a:lnTo>
                    <a:pt x="1151" y="1223"/>
                  </a:lnTo>
                  <a:lnTo>
                    <a:pt x="1160" y="1239"/>
                  </a:lnTo>
                  <a:lnTo>
                    <a:pt x="1178" y="1255"/>
                  </a:lnTo>
                  <a:lnTo>
                    <a:pt x="1196" y="1263"/>
                  </a:lnTo>
                  <a:lnTo>
                    <a:pt x="1214" y="1279"/>
                  </a:lnTo>
                  <a:lnTo>
                    <a:pt x="1232" y="1279"/>
                  </a:lnTo>
                  <a:lnTo>
                    <a:pt x="1250" y="1287"/>
                  </a:lnTo>
                  <a:lnTo>
                    <a:pt x="1259" y="1287"/>
                  </a:lnTo>
                  <a:lnTo>
                    <a:pt x="1286" y="1143"/>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GB" sz="2800">
                <a:solidFill>
                  <a:srgbClr val="FFFFFF"/>
                </a:solidFill>
                <a:latin typeface="Arial" charset="0"/>
              </a:endParaRPr>
            </a:p>
          </p:txBody>
        </p:sp>
        <p:sp>
          <p:nvSpPr>
            <p:cNvPr id="1138692" name="Freeform 4"/>
            <p:cNvSpPr>
              <a:spLocks/>
            </p:cNvSpPr>
            <p:nvPr/>
          </p:nvSpPr>
          <p:spPr bwMode="auto">
            <a:xfrm>
              <a:off x="1604" y="412"/>
              <a:ext cx="2007" cy="1225"/>
            </a:xfrm>
            <a:custGeom>
              <a:avLst/>
              <a:gdLst>
                <a:gd name="T0" fmla="*/ 1358 w 2258"/>
                <a:gd name="T1" fmla="*/ 1151 h 1352"/>
                <a:gd name="T2" fmla="*/ 1475 w 2258"/>
                <a:gd name="T3" fmla="*/ 1175 h 1352"/>
                <a:gd name="T4" fmla="*/ 1601 w 2258"/>
                <a:gd name="T5" fmla="*/ 1143 h 1352"/>
                <a:gd name="T6" fmla="*/ 1727 w 2258"/>
                <a:gd name="T7" fmla="*/ 1119 h 1352"/>
                <a:gd name="T8" fmla="*/ 1808 w 2258"/>
                <a:gd name="T9" fmla="*/ 1056 h 1352"/>
                <a:gd name="T10" fmla="*/ 1889 w 2258"/>
                <a:gd name="T11" fmla="*/ 1080 h 1352"/>
                <a:gd name="T12" fmla="*/ 1996 w 2258"/>
                <a:gd name="T13" fmla="*/ 1024 h 1352"/>
                <a:gd name="T14" fmla="*/ 2032 w 2258"/>
                <a:gd name="T15" fmla="*/ 1048 h 1352"/>
                <a:gd name="T16" fmla="*/ 2149 w 2258"/>
                <a:gd name="T17" fmla="*/ 992 h 1352"/>
                <a:gd name="T18" fmla="*/ 2221 w 2258"/>
                <a:gd name="T19" fmla="*/ 912 h 1352"/>
                <a:gd name="T20" fmla="*/ 2257 w 2258"/>
                <a:gd name="T21" fmla="*/ 808 h 1352"/>
                <a:gd name="T22" fmla="*/ 2248 w 2258"/>
                <a:gd name="T23" fmla="*/ 696 h 1352"/>
                <a:gd name="T24" fmla="*/ 2203 w 2258"/>
                <a:gd name="T25" fmla="*/ 584 h 1352"/>
                <a:gd name="T26" fmla="*/ 2140 w 2258"/>
                <a:gd name="T27" fmla="*/ 512 h 1352"/>
                <a:gd name="T28" fmla="*/ 2104 w 2258"/>
                <a:gd name="T29" fmla="*/ 440 h 1352"/>
                <a:gd name="T30" fmla="*/ 2023 w 2258"/>
                <a:gd name="T31" fmla="*/ 344 h 1352"/>
                <a:gd name="T32" fmla="*/ 1979 w 2258"/>
                <a:gd name="T33" fmla="*/ 304 h 1352"/>
                <a:gd name="T34" fmla="*/ 1925 w 2258"/>
                <a:gd name="T35" fmla="*/ 240 h 1352"/>
                <a:gd name="T36" fmla="*/ 1844 w 2258"/>
                <a:gd name="T37" fmla="*/ 184 h 1352"/>
                <a:gd name="T38" fmla="*/ 1772 w 2258"/>
                <a:gd name="T39" fmla="*/ 136 h 1352"/>
                <a:gd name="T40" fmla="*/ 1673 w 2258"/>
                <a:gd name="T41" fmla="*/ 96 h 1352"/>
                <a:gd name="T42" fmla="*/ 1574 w 2258"/>
                <a:gd name="T43" fmla="*/ 72 h 1352"/>
                <a:gd name="T44" fmla="*/ 1457 w 2258"/>
                <a:gd name="T45" fmla="*/ 48 h 1352"/>
                <a:gd name="T46" fmla="*/ 1349 w 2258"/>
                <a:gd name="T47" fmla="*/ 24 h 1352"/>
                <a:gd name="T48" fmla="*/ 1241 w 2258"/>
                <a:gd name="T49" fmla="*/ 0 h 1352"/>
                <a:gd name="T50" fmla="*/ 1133 w 2258"/>
                <a:gd name="T51" fmla="*/ 16 h 1352"/>
                <a:gd name="T52" fmla="*/ 1043 w 2258"/>
                <a:gd name="T53" fmla="*/ 0 h 1352"/>
                <a:gd name="T54" fmla="*/ 927 w 2258"/>
                <a:gd name="T55" fmla="*/ 16 h 1352"/>
                <a:gd name="T56" fmla="*/ 801 w 2258"/>
                <a:gd name="T57" fmla="*/ 40 h 1352"/>
                <a:gd name="T58" fmla="*/ 720 w 2258"/>
                <a:gd name="T59" fmla="*/ 88 h 1352"/>
                <a:gd name="T60" fmla="*/ 612 w 2258"/>
                <a:gd name="T61" fmla="*/ 120 h 1352"/>
                <a:gd name="T62" fmla="*/ 513 w 2258"/>
                <a:gd name="T63" fmla="*/ 184 h 1352"/>
                <a:gd name="T64" fmla="*/ 414 w 2258"/>
                <a:gd name="T65" fmla="*/ 224 h 1352"/>
                <a:gd name="T66" fmla="*/ 315 w 2258"/>
                <a:gd name="T67" fmla="*/ 272 h 1352"/>
                <a:gd name="T68" fmla="*/ 252 w 2258"/>
                <a:gd name="T69" fmla="*/ 344 h 1352"/>
                <a:gd name="T70" fmla="*/ 180 w 2258"/>
                <a:gd name="T71" fmla="*/ 408 h 1352"/>
                <a:gd name="T72" fmla="*/ 108 w 2258"/>
                <a:gd name="T73" fmla="*/ 496 h 1352"/>
                <a:gd name="T74" fmla="*/ 54 w 2258"/>
                <a:gd name="T75" fmla="*/ 592 h 1352"/>
                <a:gd name="T76" fmla="*/ 18 w 2258"/>
                <a:gd name="T77" fmla="*/ 696 h 1352"/>
                <a:gd name="T78" fmla="*/ 0 w 2258"/>
                <a:gd name="T79" fmla="*/ 784 h 1352"/>
                <a:gd name="T80" fmla="*/ 9 w 2258"/>
                <a:gd name="T81" fmla="*/ 872 h 1352"/>
                <a:gd name="T82" fmla="*/ 63 w 2258"/>
                <a:gd name="T83" fmla="*/ 952 h 1352"/>
                <a:gd name="T84" fmla="*/ 126 w 2258"/>
                <a:gd name="T85" fmla="*/ 1032 h 1352"/>
                <a:gd name="T86" fmla="*/ 198 w 2258"/>
                <a:gd name="T87" fmla="*/ 1095 h 1352"/>
                <a:gd name="T88" fmla="*/ 333 w 2258"/>
                <a:gd name="T89" fmla="*/ 1119 h 1352"/>
                <a:gd name="T90" fmla="*/ 441 w 2258"/>
                <a:gd name="T91" fmla="*/ 1151 h 1352"/>
                <a:gd name="T92" fmla="*/ 549 w 2258"/>
                <a:gd name="T93" fmla="*/ 1151 h 1352"/>
                <a:gd name="T94" fmla="*/ 666 w 2258"/>
                <a:gd name="T95" fmla="*/ 1135 h 1352"/>
                <a:gd name="T96" fmla="*/ 792 w 2258"/>
                <a:gd name="T97" fmla="*/ 1103 h 1352"/>
                <a:gd name="T98" fmla="*/ 873 w 2258"/>
                <a:gd name="T99" fmla="*/ 1143 h 1352"/>
                <a:gd name="T100" fmla="*/ 918 w 2258"/>
                <a:gd name="T101" fmla="*/ 1191 h 1352"/>
                <a:gd name="T102" fmla="*/ 792 w 2258"/>
                <a:gd name="T103" fmla="*/ 1231 h 1352"/>
                <a:gd name="T104" fmla="*/ 774 w 2258"/>
                <a:gd name="T105" fmla="*/ 1327 h 1352"/>
                <a:gd name="T106" fmla="*/ 945 w 2258"/>
                <a:gd name="T107" fmla="*/ 1319 h 1352"/>
                <a:gd name="T108" fmla="*/ 980 w 2258"/>
                <a:gd name="T109" fmla="*/ 1215 h 1352"/>
                <a:gd name="T110" fmla="*/ 1043 w 2258"/>
                <a:gd name="T111" fmla="*/ 1143 h 1352"/>
                <a:gd name="T112" fmla="*/ 1115 w 2258"/>
                <a:gd name="T113" fmla="*/ 1191 h 1352"/>
                <a:gd name="T114" fmla="*/ 1196 w 2258"/>
                <a:gd name="T115" fmla="*/ 1263 h 1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58" h="1352">
                  <a:moveTo>
                    <a:pt x="1286" y="1143"/>
                  </a:moveTo>
                  <a:lnTo>
                    <a:pt x="1295" y="1151"/>
                  </a:lnTo>
                  <a:lnTo>
                    <a:pt x="1313" y="1159"/>
                  </a:lnTo>
                  <a:lnTo>
                    <a:pt x="1331" y="1159"/>
                  </a:lnTo>
                  <a:lnTo>
                    <a:pt x="1349" y="1151"/>
                  </a:lnTo>
                  <a:lnTo>
                    <a:pt x="1358" y="1151"/>
                  </a:lnTo>
                  <a:lnTo>
                    <a:pt x="1376" y="1151"/>
                  </a:lnTo>
                  <a:lnTo>
                    <a:pt x="1394" y="1151"/>
                  </a:lnTo>
                  <a:lnTo>
                    <a:pt x="1412" y="1159"/>
                  </a:lnTo>
                  <a:lnTo>
                    <a:pt x="1430" y="1167"/>
                  </a:lnTo>
                  <a:lnTo>
                    <a:pt x="1448" y="1175"/>
                  </a:lnTo>
                  <a:lnTo>
                    <a:pt x="1475" y="1175"/>
                  </a:lnTo>
                  <a:lnTo>
                    <a:pt x="1493" y="1175"/>
                  </a:lnTo>
                  <a:lnTo>
                    <a:pt x="1511" y="1175"/>
                  </a:lnTo>
                  <a:lnTo>
                    <a:pt x="1529" y="1167"/>
                  </a:lnTo>
                  <a:lnTo>
                    <a:pt x="1556" y="1167"/>
                  </a:lnTo>
                  <a:lnTo>
                    <a:pt x="1574" y="1151"/>
                  </a:lnTo>
                  <a:lnTo>
                    <a:pt x="1601" y="1143"/>
                  </a:lnTo>
                  <a:lnTo>
                    <a:pt x="1619" y="1143"/>
                  </a:lnTo>
                  <a:lnTo>
                    <a:pt x="1646" y="1135"/>
                  </a:lnTo>
                  <a:lnTo>
                    <a:pt x="1664" y="1127"/>
                  </a:lnTo>
                  <a:lnTo>
                    <a:pt x="1682" y="1127"/>
                  </a:lnTo>
                  <a:lnTo>
                    <a:pt x="1709" y="1127"/>
                  </a:lnTo>
                  <a:lnTo>
                    <a:pt x="1727" y="1119"/>
                  </a:lnTo>
                  <a:lnTo>
                    <a:pt x="1745" y="1111"/>
                  </a:lnTo>
                  <a:lnTo>
                    <a:pt x="1763" y="1103"/>
                  </a:lnTo>
                  <a:lnTo>
                    <a:pt x="1781" y="1095"/>
                  </a:lnTo>
                  <a:lnTo>
                    <a:pt x="1790" y="1087"/>
                  </a:lnTo>
                  <a:lnTo>
                    <a:pt x="1808" y="1072"/>
                  </a:lnTo>
                  <a:lnTo>
                    <a:pt x="1808" y="1056"/>
                  </a:lnTo>
                  <a:lnTo>
                    <a:pt x="1817" y="1048"/>
                  </a:lnTo>
                  <a:lnTo>
                    <a:pt x="1817" y="1064"/>
                  </a:lnTo>
                  <a:lnTo>
                    <a:pt x="1835" y="1072"/>
                  </a:lnTo>
                  <a:lnTo>
                    <a:pt x="1844" y="1080"/>
                  </a:lnTo>
                  <a:lnTo>
                    <a:pt x="1871" y="1080"/>
                  </a:lnTo>
                  <a:lnTo>
                    <a:pt x="1889" y="1080"/>
                  </a:lnTo>
                  <a:lnTo>
                    <a:pt x="1907" y="1080"/>
                  </a:lnTo>
                  <a:lnTo>
                    <a:pt x="1925" y="1072"/>
                  </a:lnTo>
                  <a:lnTo>
                    <a:pt x="1943" y="1064"/>
                  </a:lnTo>
                  <a:lnTo>
                    <a:pt x="1961" y="1056"/>
                  </a:lnTo>
                  <a:lnTo>
                    <a:pt x="1979" y="1040"/>
                  </a:lnTo>
                  <a:lnTo>
                    <a:pt x="1996" y="1024"/>
                  </a:lnTo>
                  <a:lnTo>
                    <a:pt x="2005" y="1008"/>
                  </a:lnTo>
                  <a:lnTo>
                    <a:pt x="1996" y="1024"/>
                  </a:lnTo>
                  <a:lnTo>
                    <a:pt x="1988" y="1032"/>
                  </a:lnTo>
                  <a:lnTo>
                    <a:pt x="1988" y="1040"/>
                  </a:lnTo>
                  <a:lnTo>
                    <a:pt x="2005" y="1048"/>
                  </a:lnTo>
                  <a:lnTo>
                    <a:pt x="2032" y="1048"/>
                  </a:lnTo>
                  <a:lnTo>
                    <a:pt x="2050" y="1048"/>
                  </a:lnTo>
                  <a:lnTo>
                    <a:pt x="2068" y="1048"/>
                  </a:lnTo>
                  <a:lnTo>
                    <a:pt x="2095" y="1040"/>
                  </a:lnTo>
                  <a:lnTo>
                    <a:pt x="2113" y="1024"/>
                  </a:lnTo>
                  <a:lnTo>
                    <a:pt x="2131" y="1008"/>
                  </a:lnTo>
                  <a:lnTo>
                    <a:pt x="2149" y="992"/>
                  </a:lnTo>
                  <a:lnTo>
                    <a:pt x="2158" y="976"/>
                  </a:lnTo>
                  <a:lnTo>
                    <a:pt x="2167" y="960"/>
                  </a:lnTo>
                  <a:lnTo>
                    <a:pt x="2185" y="952"/>
                  </a:lnTo>
                  <a:lnTo>
                    <a:pt x="2194" y="944"/>
                  </a:lnTo>
                  <a:lnTo>
                    <a:pt x="2212" y="928"/>
                  </a:lnTo>
                  <a:lnTo>
                    <a:pt x="2221" y="912"/>
                  </a:lnTo>
                  <a:lnTo>
                    <a:pt x="2230" y="896"/>
                  </a:lnTo>
                  <a:lnTo>
                    <a:pt x="2239" y="880"/>
                  </a:lnTo>
                  <a:lnTo>
                    <a:pt x="2239" y="864"/>
                  </a:lnTo>
                  <a:lnTo>
                    <a:pt x="2248" y="840"/>
                  </a:lnTo>
                  <a:lnTo>
                    <a:pt x="2248" y="824"/>
                  </a:lnTo>
                  <a:lnTo>
                    <a:pt x="2257" y="808"/>
                  </a:lnTo>
                  <a:lnTo>
                    <a:pt x="2257" y="784"/>
                  </a:lnTo>
                  <a:lnTo>
                    <a:pt x="2257" y="768"/>
                  </a:lnTo>
                  <a:lnTo>
                    <a:pt x="2257" y="744"/>
                  </a:lnTo>
                  <a:lnTo>
                    <a:pt x="2257" y="728"/>
                  </a:lnTo>
                  <a:lnTo>
                    <a:pt x="2248" y="712"/>
                  </a:lnTo>
                  <a:lnTo>
                    <a:pt x="2248" y="696"/>
                  </a:lnTo>
                  <a:lnTo>
                    <a:pt x="2239" y="672"/>
                  </a:lnTo>
                  <a:lnTo>
                    <a:pt x="2230" y="656"/>
                  </a:lnTo>
                  <a:lnTo>
                    <a:pt x="2221" y="640"/>
                  </a:lnTo>
                  <a:lnTo>
                    <a:pt x="2221" y="616"/>
                  </a:lnTo>
                  <a:lnTo>
                    <a:pt x="2212" y="600"/>
                  </a:lnTo>
                  <a:lnTo>
                    <a:pt x="2203" y="584"/>
                  </a:lnTo>
                  <a:lnTo>
                    <a:pt x="2194" y="568"/>
                  </a:lnTo>
                  <a:lnTo>
                    <a:pt x="2185" y="552"/>
                  </a:lnTo>
                  <a:lnTo>
                    <a:pt x="2176" y="536"/>
                  </a:lnTo>
                  <a:lnTo>
                    <a:pt x="2158" y="528"/>
                  </a:lnTo>
                  <a:lnTo>
                    <a:pt x="2149" y="520"/>
                  </a:lnTo>
                  <a:lnTo>
                    <a:pt x="2140" y="512"/>
                  </a:lnTo>
                  <a:lnTo>
                    <a:pt x="2131" y="512"/>
                  </a:lnTo>
                  <a:lnTo>
                    <a:pt x="2131" y="504"/>
                  </a:lnTo>
                  <a:lnTo>
                    <a:pt x="2122" y="496"/>
                  </a:lnTo>
                  <a:lnTo>
                    <a:pt x="2122" y="480"/>
                  </a:lnTo>
                  <a:lnTo>
                    <a:pt x="2113" y="456"/>
                  </a:lnTo>
                  <a:lnTo>
                    <a:pt x="2104" y="440"/>
                  </a:lnTo>
                  <a:lnTo>
                    <a:pt x="2095" y="424"/>
                  </a:lnTo>
                  <a:lnTo>
                    <a:pt x="2077" y="400"/>
                  </a:lnTo>
                  <a:lnTo>
                    <a:pt x="2059" y="384"/>
                  </a:lnTo>
                  <a:lnTo>
                    <a:pt x="2050" y="368"/>
                  </a:lnTo>
                  <a:lnTo>
                    <a:pt x="2032" y="352"/>
                  </a:lnTo>
                  <a:lnTo>
                    <a:pt x="2023" y="344"/>
                  </a:lnTo>
                  <a:lnTo>
                    <a:pt x="2005" y="328"/>
                  </a:lnTo>
                  <a:lnTo>
                    <a:pt x="1988" y="328"/>
                  </a:lnTo>
                  <a:lnTo>
                    <a:pt x="1979" y="328"/>
                  </a:lnTo>
                  <a:lnTo>
                    <a:pt x="1970" y="320"/>
                  </a:lnTo>
                  <a:lnTo>
                    <a:pt x="1979" y="320"/>
                  </a:lnTo>
                  <a:lnTo>
                    <a:pt x="1979" y="304"/>
                  </a:lnTo>
                  <a:lnTo>
                    <a:pt x="1979" y="296"/>
                  </a:lnTo>
                  <a:lnTo>
                    <a:pt x="1970" y="280"/>
                  </a:lnTo>
                  <a:lnTo>
                    <a:pt x="1961" y="272"/>
                  </a:lnTo>
                  <a:lnTo>
                    <a:pt x="1943" y="264"/>
                  </a:lnTo>
                  <a:lnTo>
                    <a:pt x="1934" y="256"/>
                  </a:lnTo>
                  <a:lnTo>
                    <a:pt x="1925" y="240"/>
                  </a:lnTo>
                  <a:lnTo>
                    <a:pt x="1907" y="232"/>
                  </a:lnTo>
                  <a:lnTo>
                    <a:pt x="1898" y="216"/>
                  </a:lnTo>
                  <a:lnTo>
                    <a:pt x="1889" y="200"/>
                  </a:lnTo>
                  <a:lnTo>
                    <a:pt x="1871" y="192"/>
                  </a:lnTo>
                  <a:lnTo>
                    <a:pt x="1862" y="184"/>
                  </a:lnTo>
                  <a:lnTo>
                    <a:pt x="1844" y="184"/>
                  </a:lnTo>
                  <a:lnTo>
                    <a:pt x="1835" y="184"/>
                  </a:lnTo>
                  <a:lnTo>
                    <a:pt x="1817" y="184"/>
                  </a:lnTo>
                  <a:lnTo>
                    <a:pt x="1808" y="176"/>
                  </a:lnTo>
                  <a:lnTo>
                    <a:pt x="1799" y="160"/>
                  </a:lnTo>
                  <a:lnTo>
                    <a:pt x="1790" y="152"/>
                  </a:lnTo>
                  <a:lnTo>
                    <a:pt x="1772" y="136"/>
                  </a:lnTo>
                  <a:lnTo>
                    <a:pt x="1754" y="128"/>
                  </a:lnTo>
                  <a:lnTo>
                    <a:pt x="1736" y="120"/>
                  </a:lnTo>
                  <a:lnTo>
                    <a:pt x="1727" y="112"/>
                  </a:lnTo>
                  <a:lnTo>
                    <a:pt x="1709" y="104"/>
                  </a:lnTo>
                  <a:lnTo>
                    <a:pt x="1691" y="96"/>
                  </a:lnTo>
                  <a:lnTo>
                    <a:pt x="1673" y="96"/>
                  </a:lnTo>
                  <a:lnTo>
                    <a:pt x="1655" y="88"/>
                  </a:lnTo>
                  <a:lnTo>
                    <a:pt x="1637" y="88"/>
                  </a:lnTo>
                  <a:lnTo>
                    <a:pt x="1610" y="88"/>
                  </a:lnTo>
                  <a:lnTo>
                    <a:pt x="1592" y="88"/>
                  </a:lnTo>
                  <a:lnTo>
                    <a:pt x="1583" y="80"/>
                  </a:lnTo>
                  <a:lnTo>
                    <a:pt x="1574" y="72"/>
                  </a:lnTo>
                  <a:lnTo>
                    <a:pt x="1556" y="64"/>
                  </a:lnTo>
                  <a:lnTo>
                    <a:pt x="1538" y="56"/>
                  </a:lnTo>
                  <a:lnTo>
                    <a:pt x="1520" y="56"/>
                  </a:lnTo>
                  <a:lnTo>
                    <a:pt x="1502" y="48"/>
                  </a:lnTo>
                  <a:lnTo>
                    <a:pt x="1484" y="48"/>
                  </a:lnTo>
                  <a:lnTo>
                    <a:pt x="1457" y="48"/>
                  </a:lnTo>
                  <a:lnTo>
                    <a:pt x="1439" y="48"/>
                  </a:lnTo>
                  <a:lnTo>
                    <a:pt x="1421" y="48"/>
                  </a:lnTo>
                  <a:lnTo>
                    <a:pt x="1403" y="48"/>
                  </a:lnTo>
                  <a:lnTo>
                    <a:pt x="1385" y="40"/>
                  </a:lnTo>
                  <a:lnTo>
                    <a:pt x="1367" y="32"/>
                  </a:lnTo>
                  <a:lnTo>
                    <a:pt x="1349" y="24"/>
                  </a:lnTo>
                  <a:lnTo>
                    <a:pt x="1331" y="16"/>
                  </a:lnTo>
                  <a:lnTo>
                    <a:pt x="1313" y="16"/>
                  </a:lnTo>
                  <a:lnTo>
                    <a:pt x="1295" y="8"/>
                  </a:lnTo>
                  <a:lnTo>
                    <a:pt x="1277" y="8"/>
                  </a:lnTo>
                  <a:lnTo>
                    <a:pt x="1259" y="0"/>
                  </a:lnTo>
                  <a:lnTo>
                    <a:pt x="1241" y="0"/>
                  </a:lnTo>
                  <a:lnTo>
                    <a:pt x="1223" y="0"/>
                  </a:lnTo>
                  <a:lnTo>
                    <a:pt x="1196" y="0"/>
                  </a:lnTo>
                  <a:lnTo>
                    <a:pt x="1178" y="0"/>
                  </a:lnTo>
                  <a:lnTo>
                    <a:pt x="1160" y="8"/>
                  </a:lnTo>
                  <a:lnTo>
                    <a:pt x="1142" y="8"/>
                  </a:lnTo>
                  <a:lnTo>
                    <a:pt x="1133" y="16"/>
                  </a:lnTo>
                  <a:lnTo>
                    <a:pt x="1124" y="16"/>
                  </a:lnTo>
                  <a:lnTo>
                    <a:pt x="1115" y="16"/>
                  </a:lnTo>
                  <a:lnTo>
                    <a:pt x="1097" y="8"/>
                  </a:lnTo>
                  <a:lnTo>
                    <a:pt x="1079" y="0"/>
                  </a:lnTo>
                  <a:lnTo>
                    <a:pt x="1061" y="0"/>
                  </a:lnTo>
                  <a:lnTo>
                    <a:pt x="1043" y="0"/>
                  </a:lnTo>
                  <a:lnTo>
                    <a:pt x="1016" y="0"/>
                  </a:lnTo>
                  <a:lnTo>
                    <a:pt x="998" y="0"/>
                  </a:lnTo>
                  <a:lnTo>
                    <a:pt x="980" y="16"/>
                  </a:lnTo>
                  <a:lnTo>
                    <a:pt x="963" y="24"/>
                  </a:lnTo>
                  <a:lnTo>
                    <a:pt x="945" y="24"/>
                  </a:lnTo>
                  <a:lnTo>
                    <a:pt x="927" y="16"/>
                  </a:lnTo>
                  <a:lnTo>
                    <a:pt x="900" y="16"/>
                  </a:lnTo>
                  <a:lnTo>
                    <a:pt x="882" y="16"/>
                  </a:lnTo>
                  <a:lnTo>
                    <a:pt x="864" y="16"/>
                  </a:lnTo>
                  <a:lnTo>
                    <a:pt x="846" y="16"/>
                  </a:lnTo>
                  <a:lnTo>
                    <a:pt x="819" y="24"/>
                  </a:lnTo>
                  <a:lnTo>
                    <a:pt x="801" y="40"/>
                  </a:lnTo>
                  <a:lnTo>
                    <a:pt x="783" y="48"/>
                  </a:lnTo>
                  <a:lnTo>
                    <a:pt x="765" y="56"/>
                  </a:lnTo>
                  <a:lnTo>
                    <a:pt x="738" y="64"/>
                  </a:lnTo>
                  <a:lnTo>
                    <a:pt x="729" y="72"/>
                  </a:lnTo>
                  <a:lnTo>
                    <a:pt x="720" y="80"/>
                  </a:lnTo>
                  <a:lnTo>
                    <a:pt x="720" y="88"/>
                  </a:lnTo>
                  <a:lnTo>
                    <a:pt x="711" y="96"/>
                  </a:lnTo>
                  <a:lnTo>
                    <a:pt x="693" y="96"/>
                  </a:lnTo>
                  <a:lnTo>
                    <a:pt x="675" y="104"/>
                  </a:lnTo>
                  <a:lnTo>
                    <a:pt x="657" y="104"/>
                  </a:lnTo>
                  <a:lnTo>
                    <a:pt x="630" y="112"/>
                  </a:lnTo>
                  <a:lnTo>
                    <a:pt x="612" y="120"/>
                  </a:lnTo>
                  <a:lnTo>
                    <a:pt x="594" y="128"/>
                  </a:lnTo>
                  <a:lnTo>
                    <a:pt x="576" y="136"/>
                  </a:lnTo>
                  <a:lnTo>
                    <a:pt x="558" y="144"/>
                  </a:lnTo>
                  <a:lnTo>
                    <a:pt x="549" y="152"/>
                  </a:lnTo>
                  <a:lnTo>
                    <a:pt x="531" y="168"/>
                  </a:lnTo>
                  <a:lnTo>
                    <a:pt x="513" y="184"/>
                  </a:lnTo>
                  <a:lnTo>
                    <a:pt x="504" y="184"/>
                  </a:lnTo>
                  <a:lnTo>
                    <a:pt x="486" y="192"/>
                  </a:lnTo>
                  <a:lnTo>
                    <a:pt x="468" y="192"/>
                  </a:lnTo>
                  <a:lnTo>
                    <a:pt x="450" y="200"/>
                  </a:lnTo>
                  <a:lnTo>
                    <a:pt x="432" y="208"/>
                  </a:lnTo>
                  <a:lnTo>
                    <a:pt x="414" y="224"/>
                  </a:lnTo>
                  <a:lnTo>
                    <a:pt x="396" y="232"/>
                  </a:lnTo>
                  <a:lnTo>
                    <a:pt x="387" y="240"/>
                  </a:lnTo>
                  <a:lnTo>
                    <a:pt x="369" y="248"/>
                  </a:lnTo>
                  <a:lnTo>
                    <a:pt x="351" y="256"/>
                  </a:lnTo>
                  <a:lnTo>
                    <a:pt x="333" y="264"/>
                  </a:lnTo>
                  <a:lnTo>
                    <a:pt x="315" y="272"/>
                  </a:lnTo>
                  <a:lnTo>
                    <a:pt x="306" y="280"/>
                  </a:lnTo>
                  <a:lnTo>
                    <a:pt x="288" y="288"/>
                  </a:lnTo>
                  <a:lnTo>
                    <a:pt x="279" y="304"/>
                  </a:lnTo>
                  <a:lnTo>
                    <a:pt x="261" y="312"/>
                  </a:lnTo>
                  <a:lnTo>
                    <a:pt x="252" y="328"/>
                  </a:lnTo>
                  <a:lnTo>
                    <a:pt x="252" y="344"/>
                  </a:lnTo>
                  <a:lnTo>
                    <a:pt x="243" y="352"/>
                  </a:lnTo>
                  <a:lnTo>
                    <a:pt x="234" y="360"/>
                  </a:lnTo>
                  <a:lnTo>
                    <a:pt x="216" y="368"/>
                  </a:lnTo>
                  <a:lnTo>
                    <a:pt x="207" y="384"/>
                  </a:lnTo>
                  <a:lnTo>
                    <a:pt x="198" y="392"/>
                  </a:lnTo>
                  <a:lnTo>
                    <a:pt x="180" y="408"/>
                  </a:lnTo>
                  <a:lnTo>
                    <a:pt x="171" y="424"/>
                  </a:lnTo>
                  <a:lnTo>
                    <a:pt x="144" y="432"/>
                  </a:lnTo>
                  <a:lnTo>
                    <a:pt x="135" y="448"/>
                  </a:lnTo>
                  <a:lnTo>
                    <a:pt x="117" y="464"/>
                  </a:lnTo>
                  <a:lnTo>
                    <a:pt x="108" y="480"/>
                  </a:lnTo>
                  <a:lnTo>
                    <a:pt x="108" y="496"/>
                  </a:lnTo>
                  <a:lnTo>
                    <a:pt x="99" y="512"/>
                  </a:lnTo>
                  <a:lnTo>
                    <a:pt x="99" y="528"/>
                  </a:lnTo>
                  <a:lnTo>
                    <a:pt x="90" y="544"/>
                  </a:lnTo>
                  <a:lnTo>
                    <a:pt x="72" y="560"/>
                  </a:lnTo>
                  <a:lnTo>
                    <a:pt x="63" y="576"/>
                  </a:lnTo>
                  <a:lnTo>
                    <a:pt x="54" y="592"/>
                  </a:lnTo>
                  <a:lnTo>
                    <a:pt x="45" y="608"/>
                  </a:lnTo>
                  <a:lnTo>
                    <a:pt x="45" y="624"/>
                  </a:lnTo>
                  <a:lnTo>
                    <a:pt x="36" y="640"/>
                  </a:lnTo>
                  <a:lnTo>
                    <a:pt x="27" y="664"/>
                  </a:lnTo>
                  <a:lnTo>
                    <a:pt x="18" y="680"/>
                  </a:lnTo>
                  <a:lnTo>
                    <a:pt x="18" y="696"/>
                  </a:lnTo>
                  <a:lnTo>
                    <a:pt x="18" y="712"/>
                  </a:lnTo>
                  <a:lnTo>
                    <a:pt x="18" y="720"/>
                  </a:lnTo>
                  <a:lnTo>
                    <a:pt x="18" y="736"/>
                  </a:lnTo>
                  <a:lnTo>
                    <a:pt x="9" y="752"/>
                  </a:lnTo>
                  <a:lnTo>
                    <a:pt x="0" y="768"/>
                  </a:lnTo>
                  <a:lnTo>
                    <a:pt x="0" y="784"/>
                  </a:lnTo>
                  <a:lnTo>
                    <a:pt x="9" y="800"/>
                  </a:lnTo>
                  <a:lnTo>
                    <a:pt x="9" y="816"/>
                  </a:lnTo>
                  <a:lnTo>
                    <a:pt x="9" y="824"/>
                  </a:lnTo>
                  <a:lnTo>
                    <a:pt x="9" y="840"/>
                  </a:lnTo>
                  <a:lnTo>
                    <a:pt x="9" y="856"/>
                  </a:lnTo>
                  <a:lnTo>
                    <a:pt x="9" y="872"/>
                  </a:lnTo>
                  <a:lnTo>
                    <a:pt x="9" y="888"/>
                  </a:lnTo>
                  <a:lnTo>
                    <a:pt x="18" y="904"/>
                  </a:lnTo>
                  <a:lnTo>
                    <a:pt x="27" y="912"/>
                  </a:lnTo>
                  <a:lnTo>
                    <a:pt x="36" y="928"/>
                  </a:lnTo>
                  <a:lnTo>
                    <a:pt x="54" y="936"/>
                  </a:lnTo>
                  <a:lnTo>
                    <a:pt x="63" y="952"/>
                  </a:lnTo>
                  <a:lnTo>
                    <a:pt x="63" y="968"/>
                  </a:lnTo>
                  <a:lnTo>
                    <a:pt x="72" y="984"/>
                  </a:lnTo>
                  <a:lnTo>
                    <a:pt x="81" y="1000"/>
                  </a:lnTo>
                  <a:lnTo>
                    <a:pt x="90" y="1016"/>
                  </a:lnTo>
                  <a:lnTo>
                    <a:pt x="108" y="1024"/>
                  </a:lnTo>
                  <a:lnTo>
                    <a:pt x="126" y="1032"/>
                  </a:lnTo>
                  <a:lnTo>
                    <a:pt x="144" y="1040"/>
                  </a:lnTo>
                  <a:lnTo>
                    <a:pt x="153" y="1048"/>
                  </a:lnTo>
                  <a:lnTo>
                    <a:pt x="162" y="1064"/>
                  </a:lnTo>
                  <a:lnTo>
                    <a:pt x="171" y="1072"/>
                  </a:lnTo>
                  <a:lnTo>
                    <a:pt x="189" y="1087"/>
                  </a:lnTo>
                  <a:lnTo>
                    <a:pt x="198" y="1095"/>
                  </a:lnTo>
                  <a:lnTo>
                    <a:pt x="225" y="1103"/>
                  </a:lnTo>
                  <a:lnTo>
                    <a:pt x="243" y="1111"/>
                  </a:lnTo>
                  <a:lnTo>
                    <a:pt x="270" y="1119"/>
                  </a:lnTo>
                  <a:lnTo>
                    <a:pt x="288" y="1119"/>
                  </a:lnTo>
                  <a:lnTo>
                    <a:pt x="306" y="1119"/>
                  </a:lnTo>
                  <a:lnTo>
                    <a:pt x="333" y="1119"/>
                  </a:lnTo>
                  <a:lnTo>
                    <a:pt x="360" y="1119"/>
                  </a:lnTo>
                  <a:lnTo>
                    <a:pt x="378" y="1127"/>
                  </a:lnTo>
                  <a:lnTo>
                    <a:pt x="396" y="1127"/>
                  </a:lnTo>
                  <a:lnTo>
                    <a:pt x="414" y="1135"/>
                  </a:lnTo>
                  <a:lnTo>
                    <a:pt x="423" y="1143"/>
                  </a:lnTo>
                  <a:lnTo>
                    <a:pt x="441" y="1151"/>
                  </a:lnTo>
                  <a:lnTo>
                    <a:pt x="459" y="1151"/>
                  </a:lnTo>
                  <a:lnTo>
                    <a:pt x="477" y="1151"/>
                  </a:lnTo>
                  <a:lnTo>
                    <a:pt x="504" y="1151"/>
                  </a:lnTo>
                  <a:lnTo>
                    <a:pt x="522" y="1151"/>
                  </a:lnTo>
                  <a:lnTo>
                    <a:pt x="531" y="1151"/>
                  </a:lnTo>
                  <a:lnTo>
                    <a:pt x="549" y="1151"/>
                  </a:lnTo>
                  <a:lnTo>
                    <a:pt x="567" y="1151"/>
                  </a:lnTo>
                  <a:lnTo>
                    <a:pt x="585" y="1151"/>
                  </a:lnTo>
                  <a:lnTo>
                    <a:pt x="603" y="1151"/>
                  </a:lnTo>
                  <a:lnTo>
                    <a:pt x="630" y="1143"/>
                  </a:lnTo>
                  <a:lnTo>
                    <a:pt x="648" y="1143"/>
                  </a:lnTo>
                  <a:lnTo>
                    <a:pt x="666" y="1135"/>
                  </a:lnTo>
                  <a:lnTo>
                    <a:pt x="684" y="1135"/>
                  </a:lnTo>
                  <a:lnTo>
                    <a:pt x="711" y="1127"/>
                  </a:lnTo>
                  <a:lnTo>
                    <a:pt x="729" y="1119"/>
                  </a:lnTo>
                  <a:lnTo>
                    <a:pt x="747" y="1119"/>
                  </a:lnTo>
                  <a:lnTo>
                    <a:pt x="765" y="1111"/>
                  </a:lnTo>
                  <a:lnTo>
                    <a:pt x="792" y="1103"/>
                  </a:lnTo>
                  <a:lnTo>
                    <a:pt x="810" y="1103"/>
                  </a:lnTo>
                  <a:lnTo>
                    <a:pt x="828" y="1103"/>
                  </a:lnTo>
                  <a:lnTo>
                    <a:pt x="837" y="1111"/>
                  </a:lnTo>
                  <a:lnTo>
                    <a:pt x="846" y="1119"/>
                  </a:lnTo>
                  <a:lnTo>
                    <a:pt x="855" y="1135"/>
                  </a:lnTo>
                  <a:lnTo>
                    <a:pt x="873" y="1143"/>
                  </a:lnTo>
                  <a:lnTo>
                    <a:pt x="882" y="1151"/>
                  </a:lnTo>
                  <a:lnTo>
                    <a:pt x="900" y="1159"/>
                  </a:lnTo>
                  <a:lnTo>
                    <a:pt x="909" y="1159"/>
                  </a:lnTo>
                  <a:lnTo>
                    <a:pt x="918" y="1167"/>
                  </a:lnTo>
                  <a:lnTo>
                    <a:pt x="927" y="1175"/>
                  </a:lnTo>
                  <a:lnTo>
                    <a:pt x="918" y="1191"/>
                  </a:lnTo>
                  <a:lnTo>
                    <a:pt x="918" y="1199"/>
                  </a:lnTo>
                  <a:lnTo>
                    <a:pt x="909" y="1207"/>
                  </a:lnTo>
                  <a:lnTo>
                    <a:pt x="891" y="1207"/>
                  </a:lnTo>
                  <a:lnTo>
                    <a:pt x="873" y="1215"/>
                  </a:lnTo>
                  <a:lnTo>
                    <a:pt x="828" y="1223"/>
                  </a:lnTo>
                  <a:lnTo>
                    <a:pt x="792" y="1231"/>
                  </a:lnTo>
                  <a:lnTo>
                    <a:pt x="774" y="1247"/>
                  </a:lnTo>
                  <a:lnTo>
                    <a:pt x="756" y="1271"/>
                  </a:lnTo>
                  <a:lnTo>
                    <a:pt x="756" y="1287"/>
                  </a:lnTo>
                  <a:lnTo>
                    <a:pt x="756" y="1303"/>
                  </a:lnTo>
                  <a:lnTo>
                    <a:pt x="765" y="1311"/>
                  </a:lnTo>
                  <a:lnTo>
                    <a:pt x="774" y="1327"/>
                  </a:lnTo>
                  <a:lnTo>
                    <a:pt x="801" y="1343"/>
                  </a:lnTo>
                  <a:lnTo>
                    <a:pt x="837" y="1351"/>
                  </a:lnTo>
                  <a:lnTo>
                    <a:pt x="864" y="1351"/>
                  </a:lnTo>
                  <a:lnTo>
                    <a:pt x="900" y="1343"/>
                  </a:lnTo>
                  <a:lnTo>
                    <a:pt x="927" y="1335"/>
                  </a:lnTo>
                  <a:lnTo>
                    <a:pt x="945" y="1319"/>
                  </a:lnTo>
                  <a:lnTo>
                    <a:pt x="963" y="1303"/>
                  </a:lnTo>
                  <a:lnTo>
                    <a:pt x="980" y="1287"/>
                  </a:lnTo>
                  <a:lnTo>
                    <a:pt x="989" y="1263"/>
                  </a:lnTo>
                  <a:lnTo>
                    <a:pt x="989" y="1239"/>
                  </a:lnTo>
                  <a:lnTo>
                    <a:pt x="980" y="1231"/>
                  </a:lnTo>
                  <a:lnTo>
                    <a:pt x="980" y="1215"/>
                  </a:lnTo>
                  <a:lnTo>
                    <a:pt x="980" y="1199"/>
                  </a:lnTo>
                  <a:lnTo>
                    <a:pt x="989" y="1183"/>
                  </a:lnTo>
                  <a:lnTo>
                    <a:pt x="998" y="1167"/>
                  </a:lnTo>
                  <a:lnTo>
                    <a:pt x="1007" y="1159"/>
                  </a:lnTo>
                  <a:lnTo>
                    <a:pt x="1025" y="1151"/>
                  </a:lnTo>
                  <a:lnTo>
                    <a:pt x="1043" y="1143"/>
                  </a:lnTo>
                  <a:lnTo>
                    <a:pt x="1061" y="1143"/>
                  </a:lnTo>
                  <a:lnTo>
                    <a:pt x="1070" y="1151"/>
                  </a:lnTo>
                  <a:lnTo>
                    <a:pt x="1088" y="1159"/>
                  </a:lnTo>
                  <a:lnTo>
                    <a:pt x="1097" y="1167"/>
                  </a:lnTo>
                  <a:lnTo>
                    <a:pt x="1106" y="1175"/>
                  </a:lnTo>
                  <a:lnTo>
                    <a:pt x="1115" y="1191"/>
                  </a:lnTo>
                  <a:lnTo>
                    <a:pt x="1133" y="1199"/>
                  </a:lnTo>
                  <a:lnTo>
                    <a:pt x="1142" y="1215"/>
                  </a:lnTo>
                  <a:lnTo>
                    <a:pt x="1151" y="1223"/>
                  </a:lnTo>
                  <a:lnTo>
                    <a:pt x="1160" y="1239"/>
                  </a:lnTo>
                  <a:lnTo>
                    <a:pt x="1178" y="1255"/>
                  </a:lnTo>
                  <a:lnTo>
                    <a:pt x="1196" y="1263"/>
                  </a:lnTo>
                  <a:lnTo>
                    <a:pt x="1214" y="1279"/>
                  </a:lnTo>
                  <a:lnTo>
                    <a:pt x="1232" y="1279"/>
                  </a:lnTo>
                  <a:lnTo>
                    <a:pt x="1250" y="1287"/>
                  </a:lnTo>
                  <a:lnTo>
                    <a:pt x="1259" y="1287"/>
                  </a:lnTo>
                  <a:lnTo>
                    <a:pt x="1286" y="1143"/>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GB" sz="2800">
                <a:solidFill>
                  <a:srgbClr val="FFFFFF"/>
                </a:solidFill>
                <a:latin typeface="Arial" charset="0"/>
              </a:endParaRPr>
            </a:p>
          </p:txBody>
        </p:sp>
        <p:sp>
          <p:nvSpPr>
            <p:cNvPr id="1138693" name="Freeform 5"/>
            <p:cNvSpPr>
              <a:spLocks/>
            </p:cNvSpPr>
            <p:nvPr/>
          </p:nvSpPr>
          <p:spPr bwMode="auto">
            <a:xfrm>
              <a:off x="1604" y="412"/>
              <a:ext cx="2007" cy="1225"/>
            </a:xfrm>
            <a:custGeom>
              <a:avLst/>
              <a:gdLst>
                <a:gd name="T0" fmla="*/ 1358 w 2258"/>
                <a:gd name="T1" fmla="*/ 1151 h 1352"/>
                <a:gd name="T2" fmla="*/ 1475 w 2258"/>
                <a:gd name="T3" fmla="*/ 1175 h 1352"/>
                <a:gd name="T4" fmla="*/ 1601 w 2258"/>
                <a:gd name="T5" fmla="*/ 1143 h 1352"/>
                <a:gd name="T6" fmla="*/ 1727 w 2258"/>
                <a:gd name="T7" fmla="*/ 1119 h 1352"/>
                <a:gd name="T8" fmla="*/ 1808 w 2258"/>
                <a:gd name="T9" fmla="*/ 1056 h 1352"/>
                <a:gd name="T10" fmla="*/ 1889 w 2258"/>
                <a:gd name="T11" fmla="*/ 1080 h 1352"/>
                <a:gd name="T12" fmla="*/ 1996 w 2258"/>
                <a:gd name="T13" fmla="*/ 1024 h 1352"/>
                <a:gd name="T14" fmla="*/ 2032 w 2258"/>
                <a:gd name="T15" fmla="*/ 1048 h 1352"/>
                <a:gd name="T16" fmla="*/ 2149 w 2258"/>
                <a:gd name="T17" fmla="*/ 992 h 1352"/>
                <a:gd name="T18" fmla="*/ 2221 w 2258"/>
                <a:gd name="T19" fmla="*/ 912 h 1352"/>
                <a:gd name="T20" fmla="*/ 2257 w 2258"/>
                <a:gd name="T21" fmla="*/ 808 h 1352"/>
                <a:gd name="T22" fmla="*/ 2248 w 2258"/>
                <a:gd name="T23" fmla="*/ 696 h 1352"/>
                <a:gd name="T24" fmla="*/ 2203 w 2258"/>
                <a:gd name="T25" fmla="*/ 584 h 1352"/>
                <a:gd name="T26" fmla="*/ 2140 w 2258"/>
                <a:gd name="T27" fmla="*/ 512 h 1352"/>
                <a:gd name="T28" fmla="*/ 2104 w 2258"/>
                <a:gd name="T29" fmla="*/ 440 h 1352"/>
                <a:gd name="T30" fmla="*/ 2023 w 2258"/>
                <a:gd name="T31" fmla="*/ 344 h 1352"/>
                <a:gd name="T32" fmla="*/ 1979 w 2258"/>
                <a:gd name="T33" fmla="*/ 304 h 1352"/>
                <a:gd name="T34" fmla="*/ 1925 w 2258"/>
                <a:gd name="T35" fmla="*/ 240 h 1352"/>
                <a:gd name="T36" fmla="*/ 1844 w 2258"/>
                <a:gd name="T37" fmla="*/ 184 h 1352"/>
                <a:gd name="T38" fmla="*/ 1772 w 2258"/>
                <a:gd name="T39" fmla="*/ 136 h 1352"/>
                <a:gd name="T40" fmla="*/ 1673 w 2258"/>
                <a:gd name="T41" fmla="*/ 96 h 1352"/>
                <a:gd name="T42" fmla="*/ 1574 w 2258"/>
                <a:gd name="T43" fmla="*/ 72 h 1352"/>
                <a:gd name="T44" fmla="*/ 1457 w 2258"/>
                <a:gd name="T45" fmla="*/ 48 h 1352"/>
                <a:gd name="T46" fmla="*/ 1349 w 2258"/>
                <a:gd name="T47" fmla="*/ 24 h 1352"/>
                <a:gd name="T48" fmla="*/ 1241 w 2258"/>
                <a:gd name="T49" fmla="*/ 0 h 1352"/>
                <a:gd name="T50" fmla="*/ 1133 w 2258"/>
                <a:gd name="T51" fmla="*/ 16 h 1352"/>
                <a:gd name="T52" fmla="*/ 1043 w 2258"/>
                <a:gd name="T53" fmla="*/ 0 h 1352"/>
                <a:gd name="T54" fmla="*/ 927 w 2258"/>
                <a:gd name="T55" fmla="*/ 16 h 1352"/>
                <a:gd name="T56" fmla="*/ 801 w 2258"/>
                <a:gd name="T57" fmla="*/ 40 h 1352"/>
                <a:gd name="T58" fmla="*/ 720 w 2258"/>
                <a:gd name="T59" fmla="*/ 88 h 1352"/>
                <a:gd name="T60" fmla="*/ 612 w 2258"/>
                <a:gd name="T61" fmla="*/ 120 h 1352"/>
                <a:gd name="T62" fmla="*/ 513 w 2258"/>
                <a:gd name="T63" fmla="*/ 184 h 1352"/>
                <a:gd name="T64" fmla="*/ 414 w 2258"/>
                <a:gd name="T65" fmla="*/ 224 h 1352"/>
                <a:gd name="T66" fmla="*/ 315 w 2258"/>
                <a:gd name="T67" fmla="*/ 272 h 1352"/>
                <a:gd name="T68" fmla="*/ 252 w 2258"/>
                <a:gd name="T69" fmla="*/ 344 h 1352"/>
                <a:gd name="T70" fmla="*/ 180 w 2258"/>
                <a:gd name="T71" fmla="*/ 408 h 1352"/>
                <a:gd name="T72" fmla="*/ 108 w 2258"/>
                <a:gd name="T73" fmla="*/ 496 h 1352"/>
                <a:gd name="T74" fmla="*/ 54 w 2258"/>
                <a:gd name="T75" fmla="*/ 592 h 1352"/>
                <a:gd name="T76" fmla="*/ 18 w 2258"/>
                <a:gd name="T77" fmla="*/ 696 h 1352"/>
                <a:gd name="T78" fmla="*/ 0 w 2258"/>
                <a:gd name="T79" fmla="*/ 784 h 1352"/>
                <a:gd name="T80" fmla="*/ 9 w 2258"/>
                <a:gd name="T81" fmla="*/ 872 h 1352"/>
                <a:gd name="T82" fmla="*/ 63 w 2258"/>
                <a:gd name="T83" fmla="*/ 952 h 1352"/>
                <a:gd name="T84" fmla="*/ 126 w 2258"/>
                <a:gd name="T85" fmla="*/ 1032 h 1352"/>
                <a:gd name="T86" fmla="*/ 198 w 2258"/>
                <a:gd name="T87" fmla="*/ 1095 h 1352"/>
                <a:gd name="T88" fmla="*/ 333 w 2258"/>
                <a:gd name="T89" fmla="*/ 1119 h 1352"/>
                <a:gd name="T90" fmla="*/ 441 w 2258"/>
                <a:gd name="T91" fmla="*/ 1151 h 1352"/>
                <a:gd name="T92" fmla="*/ 549 w 2258"/>
                <a:gd name="T93" fmla="*/ 1151 h 1352"/>
                <a:gd name="T94" fmla="*/ 666 w 2258"/>
                <a:gd name="T95" fmla="*/ 1135 h 1352"/>
                <a:gd name="T96" fmla="*/ 792 w 2258"/>
                <a:gd name="T97" fmla="*/ 1103 h 1352"/>
                <a:gd name="T98" fmla="*/ 873 w 2258"/>
                <a:gd name="T99" fmla="*/ 1143 h 1352"/>
                <a:gd name="T100" fmla="*/ 918 w 2258"/>
                <a:gd name="T101" fmla="*/ 1191 h 1352"/>
                <a:gd name="T102" fmla="*/ 792 w 2258"/>
                <a:gd name="T103" fmla="*/ 1231 h 1352"/>
                <a:gd name="T104" fmla="*/ 774 w 2258"/>
                <a:gd name="T105" fmla="*/ 1327 h 1352"/>
                <a:gd name="T106" fmla="*/ 945 w 2258"/>
                <a:gd name="T107" fmla="*/ 1319 h 1352"/>
                <a:gd name="T108" fmla="*/ 980 w 2258"/>
                <a:gd name="T109" fmla="*/ 1215 h 1352"/>
                <a:gd name="T110" fmla="*/ 1043 w 2258"/>
                <a:gd name="T111" fmla="*/ 1143 h 1352"/>
                <a:gd name="T112" fmla="*/ 1115 w 2258"/>
                <a:gd name="T113" fmla="*/ 1191 h 1352"/>
                <a:gd name="T114" fmla="*/ 1196 w 2258"/>
                <a:gd name="T115" fmla="*/ 1263 h 1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58" h="1352">
                  <a:moveTo>
                    <a:pt x="1286" y="1143"/>
                  </a:moveTo>
                  <a:lnTo>
                    <a:pt x="1295" y="1151"/>
                  </a:lnTo>
                  <a:lnTo>
                    <a:pt x="1313" y="1159"/>
                  </a:lnTo>
                  <a:lnTo>
                    <a:pt x="1331" y="1159"/>
                  </a:lnTo>
                  <a:lnTo>
                    <a:pt x="1349" y="1151"/>
                  </a:lnTo>
                  <a:lnTo>
                    <a:pt x="1358" y="1151"/>
                  </a:lnTo>
                  <a:lnTo>
                    <a:pt x="1376" y="1151"/>
                  </a:lnTo>
                  <a:lnTo>
                    <a:pt x="1394" y="1151"/>
                  </a:lnTo>
                  <a:lnTo>
                    <a:pt x="1412" y="1159"/>
                  </a:lnTo>
                  <a:lnTo>
                    <a:pt x="1430" y="1167"/>
                  </a:lnTo>
                  <a:lnTo>
                    <a:pt x="1448" y="1175"/>
                  </a:lnTo>
                  <a:lnTo>
                    <a:pt x="1475" y="1175"/>
                  </a:lnTo>
                  <a:lnTo>
                    <a:pt x="1493" y="1175"/>
                  </a:lnTo>
                  <a:lnTo>
                    <a:pt x="1511" y="1175"/>
                  </a:lnTo>
                  <a:lnTo>
                    <a:pt x="1529" y="1167"/>
                  </a:lnTo>
                  <a:lnTo>
                    <a:pt x="1556" y="1167"/>
                  </a:lnTo>
                  <a:lnTo>
                    <a:pt x="1574" y="1151"/>
                  </a:lnTo>
                  <a:lnTo>
                    <a:pt x="1601" y="1143"/>
                  </a:lnTo>
                  <a:lnTo>
                    <a:pt x="1619" y="1143"/>
                  </a:lnTo>
                  <a:lnTo>
                    <a:pt x="1646" y="1135"/>
                  </a:lnTo>
                  <a:lnTo>
                    <a:pt x="1664" y="1127"/>
                  </a:lnTo>
                  <a:lnTo>
                    <a:pt x="1682" y="1127"/>
                  </a:lnTo>
                  <a:lnTo>
                    <a:pt x="1709" y="1127"/>
                  </a:lnTo>
                  <a:lnTo>
                    <a:pt x="1727" y="1119"/>
                  </a:lnTo>
                  <a:lnTo>
                    <a:pt x="1745" y="1111"/>
                  </a:lnTo>
                  <a:lnTo>
                    <a:pt x="1763" y="1103"/>
                  </a:lnTo>
                  <a:lnTo>
                    <a:pt x="1781" y="1095"/>
                  </a:lnTo>
                  <a:lnTo>
                    <a:pt x="1790" y="1087"/>
                  </a:lnTo>
                  <a:lnTo>
                    <a:pt x="1808" y="1072"/>
                  </a:lnTo>
                  <a:lnTo>
                    <a:pt x="1808" y="1056"/>
                  </a:lnTo>
                  <a:lnTo>
                    <a:pt x="1817" y="1048"/>
                  </a:lnTo>
                  <a:lnTo>
                    <a:pt x="1817" y="1064"/>
                  </a:lnTo>
                  <a:lnTo>
                    <a:pt x="1835" y="1072"/>
                  </a:lnTo>
                  <a:lnTo>
                    <a:pt x="1844" y="1080"/>
                  </a:lnTo>
                  <a:lnTo>
                    <a:pt x="1871" y="1080"/>
                  </a:lnTo>
                  <a:lnTo>
                    <a:pt x="1889" y="1080"/>
                  </a:lnTo>
                  <a:lnTo>
                    <a:pt x="1907" y="1080"/>
                  </a:lnTo>
                  <a:lnTo>
                    <a:pt x="1925" y="1072"/>
                  </a:lnTo>
                  <a:lnTo>
                    <a:pt x="1943" y="1064"/>
                  </a:lnTo>
                  <a:lnTo>
                    <a:pt x="1961" y="1056"/>
                  </a:lnTo>
                  <a:lnTo>
                    <a:pt x="1979" y="1040"/>
                  </a:lnTo>
                  <a:lnTo>
                    <a:pt x="1996" y="1024"/>
                  </a:lnTo>
                  <a:lnTo>
                    <a:pt x="2005" y="1008"/>
                  </a:lnTo>
                  <a:lnTo>
                    <a:pt x="1996" y="1024"/>
                  </a:lnTo>
                  <a:lnTo>
                    <a:pt x="1988" y="1032"/>
                  </a:lnTo>
                  <a:lnTo>
                    <a:pt x="1988" y="1040"/>
                  </a:lnTo>
                  <a:lnTo>
                    <a:pt x="2005" y="1048"/>
                  </a:lnTo>
                  <a:lnTo>
                    <a:pt x="2032" y="1048"/>
                  </a:lnTo>
                  <a:lnTo>
                    <a:pt x="2050" y="1048"/>
                  </a:lnTo>
                  <a:lnTo>
                    <a:pt x="2068" y="1048"/>
                  </a:lnTo>
                  <a:lnTo>
                    <a:pt x="2095" y="1040"/>
                  </a:lnTo>
                  <a:lnTo>
                    <a:pt x="2113" y="1024"/>
                  </a:lnTo>
                  <a:lnTo>
                    <a:pt x="2131" y="1008"/>
                  </a:lnTo>
                  <a:lnTo>
                    <a:pt x="2149" y="992"/>
                  </a:lnTo>
                  <a:lnTo>
                    <a:pt x="2158" y="976"/>
                  </a:lnTo>
                  <a:lnTo>
                    <a:pt x="2167" y="960"/>
                  </a:lnTo>
                  <a:lnTo>
                    <a:pt x="2185" y="952"/>
                  </a:lnTo>
                  <a:lnTo>
                    <a:pt x="2194" y="944"/>
                  </a:lnTo>
                  <a:lnTo>
                    <a:pt x="2212" y="928"/>
                  </a:lnTo>
                  <a:lnTo>
                    <a:pt x="2221" y="912"/>
                  </a:lnTo>
                  <a:lnTo>
                    <a:pt x="2230" y="896"/>
                  </a:lnTo>
                  <a:lnTo>
                    <a:pt x="2239" y="880"/>
                  </a:lnTo>
                  <a:lnTo>
                    <a:pt x="2239" y="864"/>
                  </a:lnTo>
                  <a:lnTo>
                    <a:pt x="2248" y="840"/>
                  </a:lnTo>
                  <a:lnTo>
                    <a:pt x="2248" y="824"/>
                  </a:lnTo>
                  <a:lnTo>
                    <a:pt x="2257" y="808"/>
                  </a:lnTo>
                  <a:lnTo>
                    <a:pt x="2257" y="784"/>
                  </a:lnTo>
                  <a:lnTo>
                    <a:pt x="2257" y="768"/>
                  </a:lnTo>
                  <a:lnTo>
                    <a:pt x="2257" y="744"/>
                  </a:lnTo>
                  <a:lnTo>
                    <a:pt x="2257" y="728"/>
                  </a:lnTo>
                  <a:lnTo>
                    <a:pt x="2248" y="712"/>
                  </a:lnTo>
                  <a:lnTo>
                    <a:pt x="2248" y="696"/>
                  </a:lnTo>
                  <a:lnTo>
                    <a:pt x="2239" y="672"/>
                  </a:lnTo>
                  <a:lnTo>
                    <a:pt x="2230" y="656"/>
                  </a:lnTo>
                  <a:lnTo>
                    <a:pt x="2221" y="640"/>
                  </a:lnTo>
                  <a:lnTo>
                    <a:pt x="2221" y="616"/>
                  </a:lnTo>
                  <a:lnTo>
                    <a:pt x="2212" y="600"/>
                  </a:lnTo>
                  <a:lnTo>
                    <a:pt x="2203" y="584"/>
                  </a:lnTo>
                  <a:lnTo>
                    <a:pt x="2194" y="568"/>
                  </a:lnTo>
                  <a:lnTo>
                    <a:pt x="2185" y="552"/>
                  </a:lnTo>
                  <a:lnTo>
                    <a:pt x="2176" y="536"/>
                  </a:lnTo>
                  <a:lnTo>
                    <a:pt x="2158" y="528"/>
                  </a:lnTo>
                  <a:lnTo>
                    <a:pt x="2149" y="520"/>
                  </a:lnTo>
                  <a:lnTo>
                    <a:pt x="2140" y="512"/>
                  </a:lnTo>
                  <a:lnTo>
                    <a:pt x="2131" y="512"/>
                  </a:lnTo>
                  <a:lnTo>
                    <a:pt x="2131" y="504"/>
                  </a:lnTo>
                  <a:lnTo>
                    <a:pt x="2122" y="496"/>
                  </a:lnTo>
                  <a:lnTo>
                    <a:pt x="2122" y="480"/>
                  </a:lnTo>
                  <a:lnTo>
                    <a:pt x="2113" y="456"/>
                  </a:lnTo>
                  <a:lnTo>
                    <a:pt x="2104" y="440"/>
                  </a:lnTo>
                  <a:lnTo>
                    <a:pt x="2095" y="424"/>
                  </a:lnTo>
                  <a:lnTo>
                    <a:pt x="2077" y="400"/>
                  </a:lnTo>
                  <a:lnTo>
                    <a:pt x="2059" y="384"/>
                  </a:lnTo>
                  <a:lnTo>
                    <a:pt x="2050" y="368"/>
                  </a:lnTo>
                  <a:lnTo>
                    <a:pt x="2032" y="352"/>
                  </a:lnTo>
                  <a:lnTo>
                    <a:pt x="2023" y="344"/>
                  </a:lnTo>
                  <a:lnTo>
                    <a:pt x="2005" y="328"/>
                  </a:lnTo>
                  <a:lnTo>
                    <a:pt x="1988" y="328"/>
                  </a:lnTo>
                  <a:lnTo>
                    <a:pt x="1979" y="328"/>
                  </a:lnTo>
                  <a:lnTo>
                    <a:pt x="1970" y="320"/>
                  </a:lnTo>
                  <a:lnTo>
                    <a:pt x="1979" y="320"/>
                  </a:lnTo>
                  <a:lnTo>
                    <a:pt x="1979" y="304"/>
                  </a:lnTo>
                  <a:lnTo>
                    <a:pt x="1979" y="296"/>
                  </a:lnTo>
                  <a:lnTo>
                    <a:pt x="1970" y="280"/>
                  </a:lnTo>
                  <a:lnTo>
                    <a:pt x="1961" y="272"/>
                  </a:lnTo>
                  <a:lnTo>
                    <a:pt x="1943" y="264"/>
                  </a:lnTo>
                  <a:lnTo>
                    <a:pt x="1934" y="256"/>
                  </a:lnTo>
                  <a:lnTo>
                    <a:pt x="1925" y="240"/>
                  </a:lnTo>
                  <a:lnTo>
                    <a:pt x="1907" y="232"/>
                  </a:lnTo>
                  <a:lnTo>
                    <a:pt x="1898" y="216"/>
                  </a:lnTo>
                  <a:lnTo>
                    <a:pt x="1889" y="200"/>
                  </a:lnTo>
                  <a:lnTo>
                    <a:pt x="1871" y="192"/>
                  </a:lnTo>
                  <a:lnTo>
                    <a:pt x="1862" y="184"/>
                  </a:lnTo>
                  <a:lnTo>
                    <a:pt x="1844" y="184"/>
                  </a:lnTo>
                  <a:lnTo>
                    <a:pt x="1835" y="184"/>
                  </a:lnTo>
                  <a:lnTo>
                    <a:pt x="1817" y="184"/>
                  </a:lnTo>
                  <a:lnTo>
                    <a:pt x="1808" y="176"/>
                  </a:lnTo>
                  <a:lnTo>
                    <a:pt x="1799" y="160"/>
                  </a:lnTo>
                  <a:lnTo>
                    <a:pt x="1790" y="152"/>
                  </a:lnTo>
                  <a:lnTo>
                    <a:pt x="1772" y="136"/>
                  </a:lnTo>
                  <a:lnTo>
                    <a:pt x="1754" y="128"/>
                  </a:lnTo>
                  <a:lnTo>
                    <a:pt x="1736" y="120"/>
                  </a:lnTo>
                  <a:lnTo>
                    <a:pt x="1727" y="112"/>
                  </a:lnTo>
                  <a:lnTo>
                    <a:pt x="1709" y="104"/>
                  </a:lnTo>
                  <a:lnTo>
                    <a:pt x="1691" y="96"/>
                  </a:lnTo>
                  <a:lnTo>
                    <a:pt x="1673" y="96"/>
                  </a:lnTo>
                  <a:lnTo>
                    <a:pt x="1655" y="88"/>
                  </a:lnTo>
                  <a:lnTo>
                    <a:pt x="1637" y="88"/>
                  </a:lnTo>
                  <a:lnTo>
                    <a:pt x="1610" y="88"/>
                  </a:lnTo>
                  <a:lnTo>
                    <a:pt x="1592" y="88"/>
                  </a:lnTo>
                  <a:lnTo>
                    <a:pt x="1583" y="80"/>
                  </a:lnTo>
                  <a:lnTo>
                    <a:pt x="1574" y="72"/>
                  </a:lnTo>
                  <a:lnTo>
                    <a:pt x="1556" y="64"/>
                  </a:lnTo>
                  <a:lnTo>
                    <a:pt x="1538" y="56"/>
                  </a:lnTo>
                  <a:lnTo>
                    <a:pt x="1520" y="56"/>
                  </a:lnTo>
                  <a:lnTo>
                    <a:pt x="1502" y="48"/>
                  </a:lnTo>
                  <a:lnTo>
                    <a:pt x="1484" y="48"/>
                  </a:lnTo>
                  <a:lnTo>
                    <a:pt x="1457" y="48"/>
                  </a:lnTo>
                  <a:lnTo>
                    <a:pt x="1439" y="48"/>
                  </a:lnTo>
                  <a:lnTo>
                    <a:pt x="1421" y="48"/>
                  </a:lnTo>
                  <a:lnTo>
                    <a:pt x="1403" y="48"/>
                  </a:lnTo>
                  <a:lnTo>
                    <a:pt x="1385" y="40"/>
                  </a:lnTo>
                  <a:lnTo>
                    <a:pt x="1367" y="32"/>
                  </a:lnTo>
                  <a:lnTo>
                    <a:pt x="1349" y="24"/>
                  </a:lnTo>
                  <a:lnTo>
                    <a:pt x="1331" y="16"/>
                  </a:lnTo>
                  <a:lnTo>
                    <a:pt x="1313" y="16"/>
                  </a:lnTo>
                  <a:lnTo>
                    <a:pt x="1295" y="8"/>
                  </a:lnTo>
                  <a:lnTo>
                    <a:pt x="1277" y="8"/>
                  </a:lnTo>
                  <a:lnTo>
                    <a:pt x="1259" y="0"/>
                  </a:lnTo>
                  <a:lnTo>
                    <a:pt x="1241" y="0"/>
                  </a:lnTo>
                  <a:lnTo>
                    <a:pt x="1223" y="0"/>
                  </a:lnTo>
                  <a:lnTo>
                    <a:pt x="1196" y="0"/>
                  </a:lnTo>
                  <a:lnTo>
                    <a:pt x="1178" y="0"/>
                  </a:lnTo>
                  <a:lnTo>
                    <a:pt x="1160" y="8"/>
                  </a:lnTo>
                  <a:lnTo>
                    <a:pt x="1142" y="8"/>
                  </a:lnTo>
                  <a:lnTo>
                    <a:pt x="1133" y="16"/>
                  </a:lnTo>
                  <a:lnTo>
                    <a:pt x="1124" y="16"/>
                  </a:lnTo>
                  <a:lnTo>
                    <a:pt x="1115" y="16"/>
                  </a:lnTo>
                  <a:lnTo>
                    <a:pt x="1097" y="8"/>
                  </a:lnTo>
                  <a:lnTo>
                    <a:pt x="1079" y="0"/>
                  </a:lnTo>
                  <a:lnTo>
                    <a:pt x="1061" y="0"/>
                  </a:lnTo>
                  <a:lnTo>
                    <a:pt x="1043" y="0"/>
                  </a:lnTo>
                  <a:lnTo>
                    <a:pt x="1016" y="0"/>
                  </a:lnTo>
                  <a:lnTo>
                    <a:pt x="998" y="0"/>
                  </a:lnTo>
                  <a:lnTo>
                    <a:pt x="980" y="16"/>
                  </a:lnTo>
                  <a:lnTo>
                    <a:pt x="963" y="24"/>
                  </a:lnTo>
                  <a:lnTo>
                    <a:pt x="945" y="24"/>
                  </a:lnTo>
                  <a:lnTo>
                    <a:pt x="927" y="16"/>
                  </a:lnTo>
                  <a:lnTo>
                    <a:pt x="900" y="16"/>
                  </a:lnTo>
                  <a:lnTo>
                    <a:pt x="882" y="16"/>
                  </a:lnTo>
                  <a:lnTo>
                    <a:pt x="864" y="16"/>
                  </a:lnTo>
                  <a:lnTo>
                    <a:pt x="846" y="16"/>
                  </a:lnTo>
                  <a:lnTo>
                    <a:pt x="819" y="24"/>
                  </a:lnTo>
                  <a:lnTo>
                    <a:pt x="801" y="40"/>
                  </a:lnTo>
                  <a:lnTo>
                    <a:pt x="783" y="48"/>
                  </a:lnTo>
                  <a:lnTo>
                    <a:pt x="765" y="56"/>
                  </a:lnTo>
                  <a:lnTo>
                    <a:pt x="738" y="64"/>
                  </a:lnTo>
                  <a:lnTo>
                    <a:pt x="729" y="72"/>
                  </a:lnTo>
                  <a:lnTo>
                    <a:pt x="720" y="80"/>
                  </a:lnTo>
                  <a:lnTo>
                    <a:pt x="720" y="88"/>
                  </a:lnTo>
                  <a:lnTo>
                    <a:pt x="711" y="96"/>
                  </a:lnTo>
                  <a:lnTo>
                    <a:pt x="693" y="96"/>
                  </a:lnTo>
                  <a:lnTo>
                    <a:pt x="675" y="104"/>
                  </a:lnTo>
                  <a:lnTo>
                    <a:pt x="657" y="104"/>
                  </a:lnTo>
                  <a:lnTo>
                    <a:pt x="630" y="112"/>
                  </a:lnTo>
                  <a:lnTo>
                    <a:pt x="612" y="120"/>
                  </a:lnTo>
                  <a:lnTo>
                    <a:pt x="594" y="128"/>
                  </a:lnTo>
                  <a:lnTo>
                    <a:pt x="576" y="136"/>
                  </a:lnTo>
                  <a:lnTo>
                    <a:pt x="558" y="144"/>
                  </a:lnTo>
                  <a:lnTo>
                    <a:pt x="549" y="152"/>
                  </a:lnTo>
                  <a:lnTo>
                    <a:pt x="531" y="168"/>
                  </a:lnTo>
                  <a:lnTo>
                    <a:pt x="513" y="184"/>
                  </a:lnTo>
                  <a:lnTo>
                    <a:pt x="504" y="184"/>
                  </a:lnTo>
                  <a:lnTo>
                    <a:pt x="486" y="192"/>
                  </a:lnTo>
                  <a:lnTo>
                    <a:pt x="468" y="192"/>
                  </a:lnTo>
                  <a:lnTo>
                    <a:pt x="450" y="200"/>
                  </a:lnTo>
                  <a:lnTo>
                    <a:pt x="432" y="208"/>
                  </a:lnTo>
                  <a:lnTo>
                    <a:pt x="414" y="224"/>
                  </a:lnTo>
                  <a:lnTo>
                    <a:pt x="396" y="232"/>
                  </a:lnTo>
                  <a:lnTo>
                    <a:pt x="387" y="240"/>
                  </a:lnTo>
                  <a:lnTo>
                    <a:pt x="369" y="248"/>
                  </a:lnTo>
                  <a:lnTo>
                    <a:pt x="351" y="256"/>
                  </a:lnTo>
                  <a:lnTo>
                    <a:pt x="333" y="264"/>
                  </a:lnTo>
                  <a:lnTo>
                    <a:pt x="315" y="272"/>
                  </a:lnTo>
                  <a:lnTo>
                    <a:pt x="306" y="280"/>
                  </a:lnTo>
                  <a:lnTo>
                    <a:pt x="288" y="288"/>
                  </a:lnTo>
                  <a:lnTo>
                    <a:pt x="279" y="304"/>
                  </a:lnTo>
                  <a:lnTo>
                    <a:pt x="261" y="312"/>
                  </a:lnTo>
                  <a:lnTo>
                    <a:pt x="252" y="328"/>
                  </a:lnTo>
                  <a:lnTo>
                    <a:pt x="252" y="344"/>
                  </a:lnTo>
                  <a:lnTo>
                    <a:pt x="243" y="352"/>
                  </a:lnTo>
                  <a:lnTo>
                    <a:pt x="234" y="360"/>
                  </a:lnTo>
                  <a:lnTo>
                    <a:pt x="216" y="368"/>
                  </a:lnTo>
                  <a:lnTo>
                    <a:pt x="207" y="384"/>
                  </a:lnTo>
                  <a:lnTo>
                    <a:pt x="198" y="392"/>
                  </a:lnTo>
                  <a:lnTo>
                    <a:pt x="180" y="408"/>
                  </a:lnTo>
                  <a:lnTo>
                    <a:pt x="171" y="424"/>
                  </a:lnTo>
                  <a:lnTo>
                    <a:pt x="144" y="432"/>
                  </a:lnTo>
                  <a:lnTo>
                    <a:pt x="135" y="448"/>
                  </a:lnTo>
                  <a:lnTo>
                    <a:pt x="117" y="464"/>
                  </a:lnTo>
                  <a:lnTo>
                    <a:pt x="108" y="480"/>
                  </a:lnTo>
                  <a:lnTo>
                    <a:pt x="108" y="496"/>
                  </a:lnTo>
                  <a:lnTo>
                    <a:pt x="99" y="512"/>
                  </a:lnTo>
                  <a:lnTo>
                    <a:pt x="99" y="528"/>
                  </a:lnTo>
                  <a:lnTo>
                    <a:pt x="90" y="544"/>
                  </a:lnTo>
                  <a:lnTo>
                    <a:pt x="72" y="560"/>
                  </a:lnTo>
                  <a:lnTo>
                    <a:pt x="63" y="576"/>
                  </a:lnTo>
                  <a:lnTo>
                    <a:pt x="54" y="592"/>
                  </a:lnTo>
                  <a:lnTo>
                    <a:pt x="45" y="608"/>
                  </a:lnTo>
                  <a:lnTo>
                    <a:pt x="45" y="624"/>
                  </a:lnTo>
                  <a:lnTo>
                    <a:pt x="36" y="640"/>
                  </a:lnTo>
                  <a:lnTo>
                    <a:pt x="27" y="664"/>
                  </a:lnTo>
                  <a:lnTo>
                    <a:pt x="18" y="680"/>
                  </a:lnTo>
                  <a:lnTo>
                    <a:pt x="18" y="696"/>
                  </a:lnTo>
                  <a:lnTo>
                    <a:pt x="18" y="712"/>
                  </a:lnTo>
                  <a:lnTo>
                    <a:pt x="18" y="720"/>
                  </a:lnTo>
                  <a:lnTo>
                    <a:pt x="18" y="736"/>
                  </a:lnTo>
                  <a:lnTo>
                    <a:pt x="9" y="752"/>
                  </a:lnTo>
                  <a:lnTo>
                    <a:pt x="0" y="768"/>
                  </a:lnTo>
                  <a:lnTo>
                    <a:pt x="0" y="784"/>
                  </a:lnTo>
                  <a:lnTo>
                    <a:pt x="9" y="800"/>
                  </a:lnTo>
                  <a:lnTo>
                    <a:pt x="9" y="816"/>
                  </a:lnTo>
                  <a:lnTo>
                    <a:pt x="9" y="824"/>
                  </a:lnTo>
                  <a:lnTo>
                    <a:pt x="9" y="840"/>
                  </a:lnTo>
                  <a:lnTo>
                    <a:pt x="9" y="856"/>
                  </a:lnTo>
                  <a:lnTo>
                    <a:pt x="9" y="872"/>
                  </a:lnTo>
                  <a:lnTo>
                    <a:pt x="9" y="888"/>
                  </a:lnTo>
                  <a:lnTo>
                    <a:pt x="18" y="904"/>
                  </a:lnTo>
                  <a:lnTo>
                    <a:pt x="27" y="912"/>
                  </a:lnTo>
                  <a:lnTo>
                    <a:pt x="36" y="928"/>
                  </a:lnTo>
                  <a:lnTo>
                    <a:pt x="54" y="936"/>
                  </a:lnTo>
                  <a:lnTo>
                    <a:pt x="63" y="952"/>
                  </a:lnTo>
                  <a:lnTo>
                    <a:pt x="63" y="968"/>
                  </a:lnTo>
                  <a:lnTo>
                    <a:pt x="72" y="984"/>
                  </a:lnTo>
                  <a:lnTo>
                    <a:pt x="81" y="1000"/>
                  </a:lnTo>
                  <a:lnTo>
                    <a:pt x="90" y="1016"/>
                  </a:lnTo>
                  <a:lnTo>
                    <a:pt x="108" y="1024"/>
                  </a:lnTo>
                  <a:lnTo>
                    <a:pt x="126" y="1032"/>
                  </a:lnTo>
                  <a:lnTo>
                    <a:pt x="144" y="1040"/>
                  </a:lnTo>
                  <a:lnTo>
                    <a:pt x="153" y="1048"/>
                  </a:lnTo>
                  <a:lnTo>
                    <a:pt x="162" y="1064"/>
                  </a:lnTo>
                  <a:lnTo>
                    <a:pt x="171" y="1072"/>
                  </a:lnTo>
                  <a:lnTo>
                    <a:pt x="189" y="1087"/>
                  </a:lnTo>
                  <a:lnTo>
                    <a:pt x="198" y="1095"/>
                  </a:lnTo>
                  <a:lnTo>
                    <a:pt x="225" y="1103"/>
                  </a:lnTo>
                  <a:lnTo>
                    <a:pt x="243" y="1111"/>
                  </a:lnTo>
                  <a:lnTo>
                    <a:pt x="270" y="1119"/>
                  </a:lnTo>
                  <a:lnTo>
                    <a:pt x="288" y="1119"/>
                  </a:lnTo>
                  <a:lnTo>
                    <a:pt x="306" y="1119"/>
                  </a:lnTo>
                  <a:lnTo>
                    <a:pt x="333" y="1119"/>
                  </a:lnTo>
                  <a:lnTo>
                    <a:pt x="360" y="1119"/>
                  </a:lnTo>
                  <a:lnTo>
                    <a:pt x="378" y="1127"/>
                  </a:lnTo>
                  <a:lnTo>
                    <a:pt x="396" y="1127"/>
                  </a:lnTo>
                  <a:lnTo>
                    <a:pt x="414" y="1135"/>
                  </a:lnTo>
                  <a:lnTo>
                    <a:pt x="423" y="1143"/>
                  </a:lnTo>
                  <a:lnTo>
                    <a:pt x="441" y="1151"/>
                  </a:lnTo>
                  <a:lnTo>
                    <a:pt x="459" y="1151"/>
                  </a:lnTo>
                  <a:lnTo>
                    <a:pt x="477" y="1151"/>
                  </a:lnTo>
                  <a:lnTo>
                    <a:pt x="504" y="1151"/>
                  </a:lnTo>
                  <a:lnTo>
                    <a:pt x="522" y="1151"/>
                  </a:lnTo>
                  <a:lnTo>
                    <a:pt x="531" y="1151"/>
                  </a:lnTo>
                  <a:lnTo>
                    <a:pt x="549" y="1151"/>
                  </a:lnTo>
                  <a:lnTo>
                    <a:pt x="567" y="1151"/>
                  </a:lnTo>
                  <a:lnTo>
                    <a:pt x="585" y="1151"/>
                  </a:lnTo>
                  <a:lnTo>
                    <a:pt x="603" y="1151"/>
                  </a:lnTo>
                  <a:lnTo>
                    <a:pt x="630" y="1143"/>
                  </a:lnTo>
                  <a:lnTo>
                    <a:pt x="648" y="1143"/>
                  </a:lnTo>
                  <a:lnTo>
                    <a:pt x="666" y="1135"/>
                  </a:lnTo>
                  <a:lnTo>
                    <a:pt x="684" y="1135"/>
                  </a:lnTo>
                  <a:lnTo>
                    <a:pt x="711" y="1127"/>
                  </a:lnTo>
                  <a:lnTo>
                    <a:pt x="729" y="1119"/>
                  </a:lnTo>
                  <a:lnTo>
                    <a:pt x="747" y="1119"/>
                  </a:lnTo>
                  <a:lnTo>
                    <a:pt x="765" y="1111"/>
                  </a:lnTo>
                  <a:lnTo>
                    <a:pt x="792" y="1103"/>
                  </a:lnTo>
                  <a:lnTo>
                    <a:pt x="810" y="1103"/>
                  </a:lnTo>
                  <a:lnTo>
                    <a:pt x="828" y="1103"/>
                  </a:lnTo>
                  <a:lnTo>
                    <a:pt x="837" y="1111"/>
                  </a:lnTo>
                  <a:lnTo>
                    <a:pt x="846" y="1119"/>
                  </a:lnTo>
                  <a:lnTo>
                    <a:pt x="855" y="1135"/>
                  </a:lnTo>
                  <a:lnTo>
                    <a:pt x="873" y="1143"/>
                  </a:lnTo>
                  <a:lnTo>
                    <a:pt x="882" y="1151"/>
                  </a:lnTo>
                  <a:lnTo>
                    <a:pt x="900" y="1159"/>
                  </a:lnTo>
                  <a:lnTo>
                    <a:pt x="909" y="1159"/>
                  </a:lnTo>
                  <a:lnTo>
                    <a:pt x="918" y="1167"/>
                  </a:lnTo>
                  <a:lnTo>
                    <a:pt x="927" y="1175"/>
                  </a:lnTo>
                  <a:lnTo>
                    <a:pt x="918" y="1191"/>
                  </a:lnTo>
                  <a:lnTo>
                    <a:pt x="918" y="1199"/>
                  </a:lnTo>
                  <a:lnTo>
                    <a:pt x="909" y="1207"/>
                  </a:lnTo>
                  <a:lnTo>
                    <a:pt x="891" y="1207"/>
                  </a:lnTo>
                  <a:lnTo>
                    <a:pt x="873" y="1215"/>
                  </a:lnTo>
                  <a:lnTo>
                    <a:pt x="828" y="1223"/>
                  </a:lnTo>
                  <a:lnTo>
                    <a:pt x="792" y="1231"/>
                  </a:lnTo>
                  <a:lnTo>
                    <a:pt x="774" y="1247"/>
                  </a:lnTo>
                  <a:lnTo>
                    <a:pt x="756" y="1271"/>
                  </a:lnTo>
                  <a:lnTo>
                    <a:pt x="756" y="1287"/>
                  </a:lnTo>
                  <a:lnTo>
                    <a:pt x="756" y="1303"/>
                  </a:lnTo>
                  <a:lnTo>
                    <a:pt x="765" y="1311"/>
                  </a:lnTo>
                  <a:lnTo>
                    <a:pt x="774" y="1327"/>
                  </a:lnTo>
                  <a:lnTo>
                    <a:pt x="801" y="1343"/>
                  </a:lnTo>
                  <a:lnTo>
                    <a:pt x="837" y="1351"/>
                  </a:lnTo>
                  <a:lnTo>
                    <a:pt x="864" y="1351"/>
                  </a:lnTo>
                  <a:lnTo>
                    <a:pt x="900" y="1343"/>
                  </a:lnTo>
                  <a:lnTo>
                    <a:pt x="927" y="1335"/>
                  </a:lnTo>
                  <a:lnTo>
                    <a:pt x="945" y="1319"/>
                  </a:lnTo>
                  <a:lnTo>
                    <a:pt x="963" y="1303"/>
                  </a:lnTo>
                  <a:lnTo>
                    <a:pt x="980" y="1287"/>
                  </a:lnTo>
                  <a:lnTo>
                    <a:pt x="989" y="1263"/>
                  </a:lnTo>
                  <a:lnTo>
                    <a:pt x="989" y="1239"/>
                  </a:lnTo>
                  <a:lnTo>
                    <a:pt x="980" y="1231"/>
                  </a:lnTo>
                  <a:lnTo>
                    <a:pt x="980" y="1215"/>
                  </a:lnTo>
                  <a:lnTo>
                    <a:pt x="980" y="1199"/>
                  </a:lnTo>
                  <a:lnTo>
                    <a:pt x="989" y="1183"/>
                  </a:lnTo>
                  <a:lnTo>
                    <a:pt x="998" y="1167"/>
                  </a:lnTo>
                  <a:lnTo>
                    <a:pt x="1007" y="1159"/>
                  </a:lnTo>
                  <a:lnTo>
                    <a:pt x="1025" y="1151"/>
                  </a:lnTo>
                  <a:lnTo>
                    <a:pt x="1043" y="1143"/>
                  </a:lnTo>
                  <a:lnTo>
                    <a:pt x="1061" y="1143"/>
                  </a:lnTo>
                  <a:lnTo>
                    <a:pt x="1070" y="1151"/>
                  </a:lnTo>
                  <a:lnTo>
                    <a:pt x="1088" y="1159"/>
                  </a:lnTo>
                  <a:lnTo>
                    <a:pt x="1097" y="1167"/>
                  </a:lnTo>
                  <a:lnTo>
                    <a:pt x="1106" y="1175"/>
                  </a:lnTo>
                  <a:lnTo>
                    <a:pt x="1115" y="1191"/>
                  </a:lnTo>
                  <a:lnTo>
                    <a:pt x="1133" y="1199"/>
                  </a:lnTo>
                  <a:lnTo>
                    <a:pt x="1142" y="1215"/>
                  </a:lnTo>
                  <a:lnTo>
                    <a:pt x="1151" y="1223"/>
                  </a:lnTo>
                  <a:lnTo>
                    <a:pt x="1160" y="1239"/>
                  </a:lnTo>
                  <a:lnTo>
                    <a:pt x="1178" y="1255"/>
                  </a:lnTo>
                  <a:lnTo>
                    <a:pt x="1196" y="1263"/>
                  </a:lnTo>
                  <a:lnTo>
                    <a:pt x="1214" y="1279"/>
                  </a:lnTo>
                  <a:lnTo>
                    <a:pt x="1232" y="1279"/>
                  </a:lnTo>
                  <a:lnTo>
                    <a:pt x="1250" y="1287"/>
                  </a:lnTo>
                  <a:lnTo>
                    <a:pt x="1259" y="1287"/>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GB" sz="2800">
                <a:solidFill>
                  <a:srgbClr val="FFFFFF"/>
                </a:solidFill>
                <a:latin typeface="Arial" charset="0"/>
              </a:endParaRPr>
            </a:p>
          </p:txBody>
        </p:sp>
        <p:sp>
          <p:nvSpPr>
            <p:cNvPr id="1138694" name="Freeform 6"/>
            <p:cNvSpPr>
              <a:spLocks/>
            </p:cNvSpPr>
            <p:nvPr/>
          </p:nvSpPr>
          <p:spPr bwMode="auto">
            <a:xfrm>
              <a:off x="2731" y="1427"/>
              <a:ext cx="521" cy="160"/>
            </a:xfrm>
            <a:custGeom>
              <a:avLst/>
              <a:gdLst>
                <a:gd name="T0" fmla="*/ 0 w 586"/>
                <a:gd name="T1" fmla="*/ 0 h 177"/>
                <a:gd name="T2" fmla="*/ 585 w 586"/>
                <a:gd name="T3" fmla="*/ 0 h 177"/>
                <a:gd name="T4" fmla="*/ 585 w 586"/>
                <a:gd name="T5" fmla="*/ 176 h 177"/>
                <a:gd name="T6" fmla="*/ 0 w 586"/>
                <a:gd name="T7" fmla="*/ 176 h 177"/>
                <a:gd name="T8" fmla="*/ 0 w 586"/>
                <a:gd name="T9" fmla="*/ 0 h 177"/>
              </a:gdLst>
              <a:ahLst/>
              <a:cxnLst>
                <a:cxn ang="0">
                  <a:pos x="T0" y="T1"/>
                </a:cxn>
                <a:cxn ang="0">
                  <a:pos x="T2" y="T3"/>
                </a:cxn>
                <a:cxn ang="0">
                  <a:pos x="T4" y="T5"/>
                </a:cxn>
                <a:cxn ang="0">
                  <a:pos x="T6" y="T7"/>
                </a:cxn>
                <a:cxn ang="0">
                  <a:pos x="T8" y="T9"/>
                </a:cxn>
              </a:cxnLst>
              <a:rect l="0" t="0" r="r" b="b"/>
              <a:pathLst>
                <a:path w="586" h="177">
                  <a:moveTo>
                    <a:pt x="0" y="0"/>
                  </a:moveTo>
                  <a:lnTo>
                    <a:pt x="585" y="0"/>
                  </a:lnTo>
                  <a:lnTo>
                    <a:pt x="585" y="176"/>
                  </a:lnTo>
                  <a:lnTo>
                    <a:pt x="0" y="176"/>
                  </a:lnTo>
                  <a:lnTo>
                    <a:pt x="0" y="0"/>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GB" sz="2800">
                <a:solidFill>
                  <a:srgbClr val="FFFFFF"/>
                </a:solidFill>
                <a:latin typeface="Arial" charset="0"/>
              </a:endParaRPr>
            </a:p>
          </p:txBody>
        </p:sp>
        <p:sp>
          <p:nvSpPr>
            <p:cNvPr id="1138695" name="Freeform 7"/>
            <p:cNvSpPr>
              <a:spLocks/>
            </p:cNvSpPr>
            <p:nvPr/>
          </p:nvSpPr>
          <p:spPr bwMode="auto">
            <a:xfrm>
              <a:off x="2963" y="1232"/>
              <a:ext cx="696" cy="449"/>
            </a:xfrm>
            <a:custGeom>
              <a:avLst/>
              <a:gdLst>
                <a:gd name="T0" fmla="*/ 728 w 783"/>
                <a:gd name="T1" fmla="*/ 8 h 496"/>
                <a:gd name="T2" fmla="*/ 746 w 783"/>
                <a:gd name="T3" fmla="*/ 16 h 496"/>
                <a:gd name="T4" fmla="*/ 764 w 783"/>
                <a:gd name="T5" fmla="*/ 32 h 496"/>
                <a:gd name="T6" fmla="*/ 764 w 783"/>
                <a:gd name="T7" fmla="*/ 48 h 496"/>
                <a:gd name="T8" fmla="*/ 773 w 783"/>
                <a:gd name="T9" fmla="*/ 72 h 496"/>
                <a:gd name="T10" fmla="*/ 782 w 783"/>
                <a:gd name="T11" fmla="*/ 88 h 496"/>
                <a:gd name="T12" fmla="*/ 782 w 783"/>
                <a:gd name="T13" fmla="*/ 112 h 496"/>
                <a:gd name="T14" fmla="*/ 782 w 783"/>
                <a:gd name="T15" fmla="*/ 128 h 496"/>
                <a:gd name="T16" fmla="*/ 773 w 783"/>
                <a:gd name="T17" fmla="*/ 144 h 496"/>
                <a:gd name="T18" fmla="*/ 773 w 783"/>
                <a:gd name="T19" fmla="*/ 160 h 496"/>
                <a:gd name="T20" fmla="*/ 773 w 783"/>
                <a:gd name="T21" fmla="*/ 176 h 496"/>
                <a:gd name="T22" fmla="*/ 764 w 783"/>
                <a:gd name="T23" fmla="*/ 199 h 496"/>
                <a:gd name="T24" fmla="*/ 764 w 783"/>
                <a:gd name="T25" fmla="*/ 215 h 496"/>
                <a:gd name="T26" fmla="*/ 764 w 783"/>
                <a:gd name="T27" fmla="*/ 239 h 496"/>
                <a:gd name="T28" fmla="*/ 755 w 783"/>
                <a:gd name="T29" fmla="*/ 255 h 496"/>
                <a:gd name="T30" fmla="*/ 746 w 783"/>
                <a:gd name="T31" fmla="*/ 271 h 496"/>
                <a:gd name="T32" fmla="*/ 746 w 783"/>
                <a:gd name="T33" fmla="*/ 287 h 496"/>
                <a:gd name="T34" fmla="*/ 737 w 783"/>
                <a:gd name="T35" fmla="*/ 303 h 496"/>
                <a:gd name="T36" fmla="*/ 728 w 783"/>
                <a:gd name="T37" fmla="*/ 319 h 496"/>
                <a:gd name="T38" fmla="*/ 719 w 783"/>
                <a:gd name="T39" fmla="*/ 335 h 496"/>
                <a:gd name="T40" fmla="*/ 710 w 783"/>
                <a:gd name="T41" fmla="*/ 351 h 496"/>
                <a:gd name="T42" fmla="*/ 701 w 783"/>
                <a:gd name="T43" fmla="*/ 375 h 496"/>
                <a:gd name="T44" fmla="*/ 692 w 783"/>
                <a:gd name="T45" fmla="*/ 391 h 496"/>
                <a:gd name="T46" fmla="*/ 674 w 783"/>
                <a:gd name="T47" fmla="*/ 399 h 496"/>
                <a:gd name="T48" fmla="*/ 656 w 783"/>
                <a:gd name="T49" fmla="*/ 415 h 496"/>
                <a:gd name="T50" fmla="*/ 647 w 783"/>
                <a:gd name="T51" fmla="*/ 423 h 496"/>
                <a:gd name="T52" fmla="*/ 629 w 783"/>
                <a:gd name="T53" fmla="*/ 431 h 496"/>
                <a:gd name="T54" fmla="*/ 620 w 783"/>
                <a:gd name="T55" fmla="*/ 447 h 496"/>
                <a:gd name="T56" fmla="*/ 593 w 783"/>
                <a:gd name="T57" fmla="*/ 455 h 496"/>
                <a:gd name="T58" fmla="*/ 575 w 783"/>
                <a:gd name="T59" fmla="*/ 455 h 496"/>
                <a:gd name="T60" fmla="*/ 548 w 783"/>
                <a:gd name="T61" fmla="*/ 463 h 496"/>
                <a:gd name="T62" fmla="*/ 530 w 783"/>
                <a:gd name="T63" fmla="*/ 479 h 496"/>
                <a:gd name="T64" fmla="*/ 512 w 783"/>
                <a:gd name="T65" fmla="*/ 487 h 496"/>
                <a:gd name="T66" fmla="*/ 485 w 783"/>
                <a:gd name="T67" fmla="*/ 487 h 496"/>
                <a:gd name="T68" fmla="*/ 459 w 783"/>
                <a:gd name="T69" fmla="*/ 495 h 496"/>
                <a:gd name="T70" fmla="*/ 432 w 783"/>
                <a:gd name="T71" fmla="*/ 495 h 496"/>
                <a:gd name="T72" fmla="*/ 405 w 783"/>
                <a:gd name="T73" fmla="*/ 487 h 496"/>
                <a:gd name="T74" fmla="*/ 387 w 783"/>
                <a:gd name="T75" fmla="*/ 487 h 496"/>
                <a:gd name="T76" fmla="*/ 369 w 783"/>
                <a:gd name="T77" fmla="*/ 479 h 496"/>
                <a:gd name="T78" fmla="*/ 342 w 783"/>
                <a:gd name="T79" fmla="*/ 471 h 496"/>
                <a:gd name="T80" fmla="*/ 324 w 783"/>
                <a:gd name="T81" fmla="*/ 463 h 496"/>
                <a:gd name="T82" fmla="*/ 306 w 783"/>
                <a:gd name="T83" fmla="*/ 455 h 496"/>
                <a:gd name="T84" fmla="*/ 279 w 783"/>
                <a:gd name="T85" fmla="*/ 447 h 496"/>
                <a:gd name="T86" fmla="*/ 252 w 783"/>
                <a:gd name="T87" fmla="*/ 439 h 496"/>
                <a:gd name="T88" fmla="*/ 234 w 783"/>
                <a:gd name="T89" fmla="*/ 439 h 496"/>
                <a:gd name="T90" fmla="*/ 216 w 783"/>
                <a:gd name="T91" fmla="*/ 431 h 496"/>
                <a:gd name="T92" fmla="*/ 189 w 783"/>
                <a:gd name="T93" fmla="*/ 423 h 496"/>
                <a:gd name="T94" fmla="*/ 171 w 783"/>
                <a:gd name="T95" fmla="*/ 415 h 496"/>
                <a:gd name="T96" fmla="*/ 144 w 783"/>
                <a:gd name="T97" fmla="*/ 407 h 496"/>
                <a:gd name="T98" fmla="*/ 126 w 783"/>
                <a:gd name="T99" fmla="*/ 399 h 496"/>
                <a:gd name="T100" fmla="*/ 117 w 783"/>
                <a:gd name="T101" fmla="*/ 391 h 496"/>
                <a:gd name="T102" fmla="*/ 99 w 783"/>
                <a:gd name="T103" fmla="*/ 375 h 496"/>
                <a:gd name="T104" fmla="*/ 90 w 783"/>
                <a:gd name="T105" fmla="*/ 359 h 496"/>
                <a:gd name="T106" fmla="*/ 81 w 783"/>
                <a:gd name="T107" fmla="*/ 343 h 496"/>
                <a:gd name="T108" fmla="*/ 72 w 783"/>
                <a:gd name="T109" fmla="*/ 319 h 496"/>
                <a:gd name="T110" fmla="*/ 54 w 783"/>
                <a:gd name="T111" fmla="*/ 311 h 496"/>
                <a:gd name="T112" fmla="*/ 36 w 783"/>
                <a:gd name="T113" fmla="*/ 303 h 496"/>
                <a:gd name="T114" fmla="*/ 27 w 783"/>
                <a:gd name="T115" fmla="*/ 287 h 496"/>
                <a:gd name="T116" fmla="*/ 18 w 783"/>
                <a:gd name="T117" fmla="*/ 271 h 496"/>
                <a:gd name="T118" fmla="*/ 9 w 783"/>
                <a:gd name="T119" fmla="*/ 255 h 496"/>
                <a:gd name="T120" fmla="*/ 719 w 783"/>
                <a:gd name="T121" fmla="*/ 0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83" h="496">
                  <a:moveTo>
                    <a:pt x="719" y="0"/>
                  </a:moveTo>
                  <a:lnTo>
                    <a:pt x="728" y="8"/>
                  </a:lnTo>
                  <a:lnTo>
                    <a:pt x="737" y="16"/>
                  </a:lnTo>
                  <a:lnTo>
                    <a:pt x="746" y="16"/>
                  </a:lnTo>
                  <a:lnTo>
                    <a:pt x="755" y="24"/>
                  </a:lnTo>
                  <a:lnTo>
                    <a:pt x="764" y="32"/>
                  </a:lnTo>
                  <a:lnTo>
                    <a:pt x="764" y="40"/>
                  </a:lnTo>
                  <a:lnTo>
                    <a:pt x="764" y="48"/>
                  </a:lnTo>
                  <a:lnTo>
                    <a:pt x="773" y="64"/>
                  </a:lnTo>
                  <a:lnTo>
                    <a:pt x="773" y="72"/>
                  </a:lnTo>
                  <a:lnTo>
                    <a:pt x="773" y="80"/>
                  </a:lnTo>
                  <a:lnTo>
                    <a:pt x="782" y="88"/>
                  </a:lnTo>
                  <a:lnTo>
                    <a:pt x="782" y="96"/>
                  </a:lnTo>
                  <a:lnTo>
                    <a:pt x="782" y="112"/>
                  </a:lnTo>
                  <a:lnTo>
                    <a:pt x="782" y="120"/>
                  </a:lnTo>
                  <a:lnTo>
                    <a:pt x="782" y="128"/>
                  </a:lnTo>
                  <a:lnTo>
                    <a:pt x="782" y="136"/>
                  </a:lnTo>
                  <a:lnTo>
                    <a:pt x="773" y="144"/>
                  </a:lnTo>
                  <a:lnTo>
                    <a:pt x="773" y="152"/>
                  </a:lnTo>
                  <a:lnTo>
                    <a:pt x="773" y="160"/>
                  </a:lnTo>
                  <a:lnTo>
                    <a:pt x="773" y="168"/>
                  </a:lnTo>
                  <a:lnTo>
                    <a:pt x="773" y="176"/>
                  </a:lnTo>
                  <a:lnTo>
                    <a:pt x="764" y="183"/>
                  </a:lnTo>
                  <a:lnTo>
                    <a:pt x="764" y="199"/>
                  </a:lnTo>
                  <a:lnTo>
                    <a:pt x="764" y="207"/>
                  </a:lnTo>
                  <a:lnTo>
                    <a:pt x="764" y="215"/>
                  </a:lnTo>
                  <a:lnTo>
                    <a:pt x="764" y="223"/>
                  </a:lnTo>
                  <a:lnTo>
                    <a:pt x="764" y="239"/>
                  </a:lnTo>
                  <a:lnTo>
                    <a:pt x="755" y="247"/>
                  </a:lnTo>
                  <a:lnTo>
                    <a:pt x="755" y="255"/>
                  </a:lnTo>
                  <a:lnTo>
                    <a:pt x="746" y="263"/>
                  </a:lnTo>
                  <a:lnTo>
                    <a:pt x="746" y="271"/>
                  </a:lnTo>
                  <a:lnTo>
                    <a:pt x="746" y="279"/>
                  </a:lnTo>
                  <a:lnTo>
                    <a:pt x="746" y="287"/>
                  </a:lnTo>
                  <a:lnTo>
                    <a:pt x="737" y="295"/>
                  </a:lnTo>
                  <a:lnTo>
                    <a:pt x="737" y="303"/>
                  </a:lnTo>
                  <a:lnTo>
                    <a:pt x="728" y="311"/>
                  </a:lnTo>
                  <a:lnTo>
                    <a:pt x="728" y="319"/>
                  </a:lnTo>
                  <a:lnTo>
                    <a:pt x="728" y="327"/>
                  </a:lnTo>
                  <a:lnTo>
                    <a:pt x="719" y="335"/>
                  </a:lnTo>
                  <a:lnTo>
                    <a:pt x="719" y="343"/>
                  </a:lnTo>
                  <a:lnTo>
                    <a:pt x="710" y="351"/>
                  </a:lnTo>
                  <a:lnTo>
                    <a:pt x="710" y="359"/>
                  </a:lnTo>
                  <a:lnTo>
                    <a:pt x="701" y="375"/>
                  </a:lnTo>
                  <a:lnTo>
                    <a:pt x="692" y="383"/>
                  </a:lnTo>
                  <a:lnTo>
                    <a:pt x="692" y="391"/>
                  </a:lnTo>
                  <a:lnTo>
                    <a:pt x="683" y="391"/>
                  </a:lnTo>
                  <a:lnTo>
                    <a:pt x="674" y="399"/>
                  </a:lnTo>
                  <a:lnTo>
                    <a:pt x="665" y="407"/>
                  </a:lnTo>
                  <a:lnTo>
                    <a:pt x="656" y="415"/>
                  </a:lnTo>
                  <a:lnTo>
                    <a:pt x="647" y="415"/>
                  </a:lnTo>
                  <a:lnTo>
                    <a:pt x="647" y="423"/>
                  </a:lnTo>
                  <a:lnTo>
                    <a:pt x="638" y="431"/>
                  </a:lnTo>
                  <a:lnTo>
                    <a:pt x="629" y="431"/>
                  </a:lnTo>
                  <a:lnTo>
                    <a:pt x="629" y="439"/>
                  </a:lnTo>
                  <a:lnTo>
                    <a:pt x="620" y="447"/>
                  </a:lnTo>
                  <a:lnTo>
                    <a:pt x="602" y="447"/>
                  </a:lnTo>
                  <a:lnTo>
                    <a:pt x="593" y="455"/>
                  </a:lnTo>
                  <a:lnTo>
                    <a:pt x="584" y="455"/>
                  </a:lnTo>
                  <a:lnTo>
                    <a:pt x="575" y="455"/>
                  </a:lnTo>
                  <a:lnTo>
                    <a:pt x="557" y="455"/>
                  </a:lnTo>
                  <a:lnTo>
                    <a:pt x="548" y="463"/>
                  </a:lnTo>
                  <a:lnTo>
                    <a:pt x="539" y="471"/>
                  </a:lnTo>
                  <a:lnTo>
                    <a:pt x="530" y="479"/>
                  </a:lnTo>
                  <a:lnTo>
                    <a:pt x="521" y="487"/>
                  </a:lnTo>
                  <a:lnTo>
                    <a:pt x="512" y="487"/>
                  </a:lnTo>
                  <a:lnTo>
                    <a:pt x="494" y="487"/>
                  </a:lnTo>
                  <a:lnTo>
                    <a:pt x="485" y="487"/>
                  </a:lnTo>
                  <a:lnTo>
                    <a:pt x="476" y="495"/>
                  </a:lnTo>
                  <a:lnTo>
                    <a:pt x="459" y="495"/>
                  </a:lnTo>
                  <a:lnTo>
                    <a:pt x="450" y="495"/>
                  </a:lnTo>
                  <a:lnTo>
                    <a:pt x="432" y="495"/>
                  </a:lnTo>
                  <a:lnTo>
                    <a:pt x="423" y="495"/>
                  </a:lnTo>
                  <a:lnTo>
                    <a:pt x="405" y="487"/>
                  </a:lnTo>
                  <a:lnTo>
                    <a:pt x="396" y="487"/>
                  </a:lnTo>
                  <a:lnTo>
                    <a:pt x="387" y="487"/>
                  </a:lnTo>
                  <a:lnTo>
                    <a:pt x="378" y="479"/>
                  </a:lnTo>
                  <a:lnTo>
                    <a:pt x="369" y="479"/>
                  </a:lnTo>
                  <a:lnTo>
                    <a:pt x="360" y="471"/>
                  </a:lnTo>
                  <a:lnTo>
                    <a:pt x="342" y="471"/>
                  </a:lnTo>
                  <a:lnTo>
                    <a:pt x="333" y="471"/>
                  </a:lnTo>
                  <a:lnTo>
                    <a:pt x="324" y="463"/>
                  </a:lnTo>
                  <a:lnTo>
                    <a:pt x="315" y="463"/>
                  </a:lnTo>
                  <a:lnTo>
                    <a:pt x="306" y="455"/>
                  </a:lnTo>
                  <a:lnTo>
                    <a:pt x="288" y="455"/>
                  </a:lnTo>
                  <a:lnTo>
                    <a:pt x="279" y="447"/>
                  </a:lnTo>
                  <a:lnTo>
                    <a:pt x="270" y="447"/>
                  </a:lnTo>
                  <a:lnTo>
                    <a:pt x="252" y="439"/>
                  </a:lnTo>
                  <a:lnTo>
                    <a:pt x="243" y="439"/>
                  </a:lnTo>
                  <a:lnTo>
                    <a:pt x="234" y="439"/>
                  </a:lnTo>
                  <a:lnTo>
                    <a:pt x="225" y="431"/>
                  </a:lnTo>
                  <a:lnTo>
                    <a:pt x="216" y="431"/>
                  </a:lnTo>
                  <a:lnTo>
                    <a:pt x="207" y="423"/>
                  </a:lnTo>
                  <a:lnTo>
                    <a:pt x="189" y="423"/>
                  </a:lnTo>
                  <a:lnTo>
                    <a:pt x="180" y="423"/>
                  </a:lnTo>
                  <a:lnTo>
                    <a:pt x="171" y="415"/>
                  </a:lnTo>
                  <a:lnTo>
                    <a:pt x="162" y="415"/>
                  </a:lnTo>
                  <a:lnTo>
                    <a:pt x="144" y="407"/>
                  </a:lnTo>
                  <a:lnTo>
                    <a:pt x="135" y="407"/>
                  </a:lnTo>
                  <a:lnTo>
                    <a:pt x="126" y="399"/>
                  </a:lnTo>
                  <a:lnTo>
                    <a:pt x="126" y="391"/>
                  </a:lnTo>
                  <a:lnTo>
                    <a:pt x="117" y="391"/>
                  </a:lnTo>
                  <a:lnTo>
                    <a:pt x="108" y="383"/>
                  </a:lnTo>
                  <a:lnTo>
                    <a:pt x="99" y="375"/>
                  </a:lnTo>
                  <a:lnTo>
                    <a:pt x="99" y="367"/>
                  </a:lnTo>
                  <a:lnTo>
                    <a:pt x="90" y="359"/>
                  </a:lnTo>
                  <a:lnTo>
                    <a:pt x="90" y="351"/>
                  </a:lnTo>
                  <a:lnTo>
                    <a:pt x="81" y="343"/>
                  </a:lnTo>
                  <a:lnTo>
                    <a:pt x="81" y="335"/>
                  </a:lnTo>
                  <a:lnTo>
                    <a:pt x="72" y="319"/>
                  </a:lnTo>
                  <a:lnTo>
                    <a:pt x="63" y="319"/>
                  </a:lnTo>
                  <a:lnTo>
                    <a:pt x="54" y="311"/>
                  </a:lnTo>
                  <a:lnTo>
                    <a:pt x="45" y="311"/>
                  </a:lnTo>
                  <a:lnTo>
                    <a:pt x="36" y="303"/>
                  </a:lnTo>
                  <a:lnTo>
                    <a:pt x="36" y="295"/>
                  </a:lnTo>
                  <a:lnTo>
                    <a:pt x="27" y="287"/>
                  </a:lnTo>
                  <a:lnTo>
                    <a:pt x="18" y="287"/>
                  </a:lnTo>
                  <a:lnTo>
                    <a:pt x="18" y="271"/>
                  </a:lnTo>
                  <a:lnTo>
                    <a:pt x="9" y="263"/>
                  </a:lnTo>
                  <a:lnTo>
                    <a:pt x="9" y="255"/>
                  </a:lnTo>
                  <a:lnTo>
                    <a:pt x="0" y="239"/>
                  </a:lnTo>
                  <a:lnTo>
                    <a:pt x="719" y="0"/>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GB" sz="2800">
                <a:solidFill>
                  <a:srgbClr val="FFFFFF"/>
                </a:solidFill>
                <a:latin typeface="Arial" charset="0"/>
              </a:endParaRPr>
            </a:p>
          </p:txBody>
        </p:sp>
        <p:sp>
          <p:nvSpPr>
            <p:cNvPr id="1138696" name="Freeform 8"/>
            <p:cNvSpPr>
              <a:spLocks/>
            </p:cNvSpPr>
            <p:nvPr/>
          </p:nvSpPr>
          <p:spPr bwMode="auto">
            <a:xfrm>
              <a:off x="2963" y="1232"/>
              <a:ext cx="696" cy="449"/>
            </a:xfrm>
            <a:custGeom>
              <a:avLst/>
              <a:gdLst>
                <a:gd name="T0" fmla="*/ 728 w 783"/>
                <a:gd name="T1" fmla="*/ 8 h 496"/>
                <a:gd name="T2" fmla="*/ 746 w 783"/>
                <a:gd name="T3" fmla="*/ 16 h 496"/>
                <a:gd name="T4" fmla="*/ 764 w 783"/>
                <a:gd name="T5" fmla="*/ 32 h 496"/>
                <a:gd name="T6" fmla="*/ 764 w 783"/>
                <a:gd name="T7" fmla="*/ 48 h 496"/>
                <a:gd name="T8" fmla="*/ 773 w 783"/>
                <a:gd name="T9" fmla="*/ 72 h 496"/>
                <a:gd name="T10" fmla="*/ 782 w 783"/>
                <a:gd name="T11" fmla="*/ 88 h 496"/>
                <a:gd name="T12" fmla="*/ 782 w 783"/>
                <a:gd name="T13" fmla="*/ 112 h 496"/>
                <a:gd name="T14" fmla="*/ 782 w 783"/>
                <a:gd name="T15" fmla="*/ 128 h 496"/>
                <a:gd name="T16" fmla="*/ 773 w 783"/>
                <a:gd name="T17" fmla="*/ 144 h 496"/>
                <a:gd name="T18" fmla="*/ 773 w 783"/>
                <a:gd name="T19" fmla="*/ 160 h 496"/>
                <a:gd name="T20" fmla="*/ 773 w 783"/>
                <a:gd name="T21" fmla="*/ 176 h 496"/>
                <a:gd name="T22" fmla="*/ 764 w 783"/>
                <a:gd name="T23" fmla="*/ 199 h 496"/>
                <a:gd name="T24" fmla="*/ 764 w 783"/>
                <a:gd name="T25" fmla="*/ 215 h 496"/>
                <a:gd name="T26" fmla="*/ 764 w 783"/>
                <a:gd name="T27" fmla="*/ 239 h 496"/>
                <a:gd name="T28" fmla="*/ 755 w 783"/>
                <a:gd name="T29" fmla="*/ 255 h 496"/>
                <a:gd name="T30" fmla="*/ 746 w 783"/>
                <a:gd name="T31" fmla="*/ 271 h 496"/>
                <a:gd name="T32" fmla="*/ 746 w 783"/>
                <a:gd name="T33" fmla="*/ 287 h 496"/>
                <a:gd name="T34" fmla="*/ 737 w 783"/>
                <a:gd name="T35" fmla="*/ 303 h 496"/>
                <a:gd name="T36" fmla="*/ 728 w 783"/>
                <a:gd name="T37" fmla="*/ 319 h 496"/>
                <a:gd name="T38" fmla="*/ 719 w 783"/>
                <a:gd name="T39" fmla="*/ 335 h 496"/>
                <a:gd name="T40" fmla="*/ 710 w 783"/>
                <a:gd name="T41" fmla="*/ 351 h 496"/>
                <a:gd name="T42" fmla="*/ 701 w 783"/>
                <a:gd name="T43" fmla="*/ 375 h 496"/>
                <a:gd name="T44" fmla="*/ 692 w 783"/>
                <a:gd name="T45" fmla="*/ 391 h 496"/>
                <a:gd name="T46" fmla="*/ 674 w 783"/>
                <a:gd name="T47" fmla="*/ 399 h 496"/>
                <a:gd name="T48" fmla="*/ 656 w 783"/>
                <a:gd name="T49" fmla="*/ 415 h 496"/>
                <a:gd name="T50" fmla="*/ 647 w 783"/>
                <a:gd name="T51" fmla="*/ 423 h 496"/>
                <a:gd name="T52" fmla="*/ 629 w 783"/>
                <a:gd name="T53" fmla="*/ 431 h 496"/>
                <a:gd name="T54" fmla="*/ 620 w 783"/>
                <a:gd name="T55" fmla="*/ 447 h 496"/>
                <a:gd name="T56" fmla="*/ 593 w 783"/>
                <a:gd name="T57" fmla="*/ 455 h 496"/>
                <a:gd name="T58" fmla="*/ 575 w 783"/>
                <a:gd name="T59" fmla="*/ 455 h 496"/>
                <a:gd name="T60" fmla="*/ 548 w 783"/>
                <a:gd name="T61" fmla="*/ 463 h 496"/>
                <a:gd name="T62" fmla="*/ 530 w 783"/>
                <a:gd name="T63" fmla="*/ 479 h 496"/>
                <a:gd name="T64" fmla="*/ 512 w 783"/>
                <a:gd name="T65" fmla="*/ 487 h 496"/>
                <a:gd name="T66" fmla="*/ 485 w 783"/>
                <a:gd name="T67" fmla="*/ 487 h 496"/>
                <a:gd name="T68" fmla="*/ 459 w 783"/>
                <a:gd name="T69" fmla="*/ 495 h 496"/>
                <a:gd name="T70" fmla="*/ 432 w 783"/>
                <a:gd name="T71" fmla="*/ 495 h 496"/>
                <a:gd name="T72" fmla="*/ 405 w 783"/>
                <a:gd name="T73" fmla="*/ 487 h 496"/>
                <a:gd name="T74" fmla="*/ 387 w 783"/>
                <a:gd name="T75" fmla="*/ 487 h 496"/>
                <a:gd name="T76" fmla="*/ 369 w 783"/>
                <a:gd name="T77" fmla="*/ 479 h 496"/>
                <a:gd name="T78" fmla="*/ 342 w 783"/>
                <a:gd name="T79" fmla="*/ 471 h 496"/>
                <a:gd name="T80" fmla="*/ 324 w 783"/>
                <a:gd name="T81" fmla="*/ 463 h 496"/>
                <a:gd name="T82" fmla="*/ 306 w 783"/>
                <a:gd name="T83" fmla="*/ 455 h 496"/>
                <a:gd name="T84" fmla="*/ 279 w 783"/>
                <a:gd name="T85" fmla="*/ 447 h 496"/>
                <a:gd name="T86" fmla="*/ 252 w 783"/>
                <a:gd name="T87" fmla="*/ 439 h 496"/>
                <a:gd name="T88" fmla="*/ 234 w 783"/>
                <a:gd name="T89" fmla="*/ 439 h 496"/>
                <a:gd name="T90" fmla="*/ 216 w 783"/>
                <a:gd name="T91" fmla="*/ 431 h 496"/>
                <a:gd name="T92" fmla="*/ 189 w 783"/>
                <a:gd name="T93" fmla="*/ 423 h 496"/>
                <a:gd name="T94" fmla="*/ 171 w 783"/>
                <a:gd name="T95" fmla="*/ 415 h 496"/>
                <a:gd name="T96" fmla="*/ 144 w 783"/>
                <a:gd name="T97" fmla="*/ 407 h 496"/>
                <a:gd name="T98" fmla="*/ 126 w 783"/>
                <a:gd name="T99" fmla="*/ 399 h 496"/>
                <a:gd name="T100" fmla="*/ 117 w 783"/>
                <a:gd name="T101" fmla="*/ 391 h 496"/>
                <a:gd name="T102" fmla="*/ 99 w 783"/>
                <a:gd name="T103" fmla="*/ 375 h 496"/>
                <a:gd name="T104" fmla="*/ 90 w 783"/>
                <a:gd name="T105" fmla="*/ 359 h 496"/>
                <a:gd name="T106" fmla="*/ 81 w 783"/>
                <a:gd name="T107" fmla="*/ 343 h 496"/>
                <a:gd name="T108" fmla="*/ 72 w 783"/>
                <a:gd name="T109" fmla="*/ 319 h 496"/>
                <a:gd name="T110" fmla="*/ 54 w 783"/>
                <a:gd name="T111" fmla="*/ 311 h 496"/>
                <a:gd name="T112" fmla="*/ 36 w 783"/>
                <a:gd name="T113" fmla="*/ 303 h 496"/>
                <a:gd name="T114" fmla="*/ 27 w 783"/>
                <a:gd name="T115" fmla="*/ 287 h 496"/>
                <a:gd name="T116" fmla="*/ 18 w 783"/>
                <a:gd name="T117" fmla="*/ 271 h 496"/>
                <a:gd name="T118" fmla="*/ 9 w 783"/>
                <a:gd name="T119" fmla="*/ 255 h 496"/>
                <a:gd name="T120" fmla="*/ 719 w 783"/>
                <a:gd name="T121" fmla="*/ 0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83" h="496">
                  <a:moveTo>
                    <a:pt x="719" y="0"/>
                  </a:moveTo>
                  <a:lnTo>
                    <a:pt x="728" y="8"/>
                  </a:lnTo>
                  <a:lnTo>
                    <a:pt x="737" y="16"/>
                  </a:lnTo>
                  <a:lnTo>
                    <a:pt x="746" y="16"/>
                  </a:lnTo>
                  <a:lnTo>
                    <a:pt x="755" y="24"/>
                  </a:lnTo>
                  <a:lnTo>
                    <a:pt x="764" y="32"/>
                  </a:lnTo>
                  <a:lnTo>
                    <a:pt x="764" y="40"/>
                  </a:lnTo>
                  <a:lnTo>
                    <a:pt x="764" y="48"/>
                  </a:lnTo>
                  <a:lnTo>
                    <a:pt x="773" y="64"/>
                  </a:lnTo>
                  <a:lnTo>
                    <a:pt x="773" y="72"/>
                  </a:lnTo>
                  <a:lnTo>
                    <a:pt x="773" y="80"/>
                  </a:lnTo>
                  <a:lnTo>
                    <a:pt x="782" y="88"/>
                  </a:lnTo>
                  <a:lnTo>
                    <a:pt x="782" y="96"/>
                  </a:lnTo>
                  <a:lnTo>
                    <a:pt x="782" y="112"/>
                  </a:lnTo>
                  <a:lnTo>
                    <a:pt x="782" y="120"/>
                  </a:lnTo>
                  <a:lnTo>
                    <a:pt x="782" y="128"/>
                  </a:lnTo>
                  <a:lnTo>
                    <a:pt x="782" y="136"/>
                  </a:lnTo>
                  <a:lnTo>
                    <a:pt x="773" y="144"/>
                  </a:lnTo>
                  <a:lnTo>
                    <a:pt x="773" y="152"/>
                  </a:lnTo>
                  <a:lnTo>
                    <a:pt x="773" y="160"/>
                  </a:lnTo>
                  <a:lnTo>
                    <a:pt x="773" y="168"/>
                  </a:lnTo>
                  <a:lnTo>
                    <a:pt x="773" y="176"/>
                  </a:lnTo>
                  <a:lnTo>
                    <a:pt x="764" y="183"/>
                  </a:lnTo>
                  <a:lnTo>
                    <a:pt x="764" y="199"/>
                  </a:lnTo>
                  <a:lnTo>
                    <a:pt x="764" y="207"/>
                  </a:lnTo>
                  <a:lnTo>
                    <a:pt x="764" y="215"/>
                  </a:lnTo>
                  <a:lnTo>
                    <a:pt x="764" y="223"/>
                  </a:lnTo>
                  <a:lnTo>
                    <a:pt x="764" y="239"/>
                  </a:lnTo>
                  <a:lnTo>
                    <a:pt x="755" y="247"/>
                  </a:lnTo>
                  <a:lnTo>
                    <a:pt x="755" y="255"/>
                  </a:lnTo>
                  <a:lnTo>
                    <a:pt x="746" y="263"/>
                  </a:lnTo>
                  <a:lnTo>
                    <a:pt x="746" y="271"/>
                  </a:lnTo>
                  <a:lnTo>
                    <a:pt x="746" y="279"/>
                  </a:lnTo>
                  <a:lnTo>
                    <a:pt x="746" y="287"/>
                  </a:lnTo>
                  <a:lnTo>
                    <a:pt x="737" y="295"/>
                  </a:lnTo>
                  <a:lnTo>
                    <a:pt x="737" y="303"/>
                  </a:lnTo>
                  <a:lnTo>
                    <a:pt x="728" y="311"/>
                  </a:lnTo>
                  <a:lnTo>
                    <a:pt x="728" y="319"/>
                  </a:lnTo>
                  <a:lnTo>
                    <a:pt x="728" y="327"/>
                  </a:lnTo>
                  <a:lnTo>
                    <a:pt x="719" y="335"/>
                  </a:lnTo>
                  <a:lnTo>
                    <a:pt x="719" y="343"/>
                  </a:lnTo>
                  <a:lnTo>
                    <a:pt x="710" y="351"/>
                  </a:lnTo>
                  <a:lnTo>
                    <a:pt x="710" y="359"/>
                  </a:lnTo>
                  <a:lnTo>
                    <a:pt x="701" y="375"/>
                  </a:lnTo>
                  <a:lnTo>
                    <a:pt x="692" y="383"/>
                  </a:lnTo>
                  <a:lnTo>
                    <a:pt x="692" y="391"/>
                  </a:lnTo>
                  <a:lnTo>
                    <a:pt x="683" y="391"/>
                  </a:lnTo>
                  <a:lnTo>
                    <a:pt x="674" y="399"/>
                  </a:lnTo>
                  <a:lnTo>
                    <a:pt x="665" y="407"/>
                  </a:lnTo>
                  <a:lnTo>
                    <a:pt x="656" y="415"/>
                  </a:lnTo>
                  <a:lnTo>
                    <a:pt x="647" y="415"/>
                  </a:lnTo>
                  <a:lnTo>
                    <a:pt x="647" y="423"/>
                  </a:lnTo>
                  <a:lnTo>
                    <a:pt x="638" y="431"/>
                  </a:lnTo>
                  <a:lnTo>
                    <a:pt x="629" y="431"/>
                  </a:lnTo>
                  <a:lnTo>
                    <a:pt x="629" y="439"/>
                  </a:lnTo>
                  <a:lnTo>
                    <a:pt x="620" y="447"/>
                  </a:lnTo>
                  <a:lnTo>
                    <a:pt x="602" y="447"/>
                  </a:lnTo>
                  <a:lnTo>
                    <a:pt x="593" y="455"/>
                  </a:lnTo>
                  <a:lnTo>
                    <a:pt x="584" y="455"/>
                  </a:lnTo>
                  <a:lnTo>
                    <a:pt x="575" y="455"/>
                  </a:lnTo>
                  <a:lnTo>
                    <a:pt x="557" y="455"/>
                  </a:lnTo>
                  <a:lnTo>
                    <a:pt x="548" y="463"/>
                  </a:lnTo>
                  <a:lnTo>
                    <a:pt x="539" y="471"/>
                  </a:lnTo>
                  <a:lnTo>
                    <a:pt x="530" y="479"/>
                  </a:lnTo>
                  <a:lnTo>
                    <a:pt x="521" y="487"/>
                  </a:lnTo>
                  <a:lnTo>
                    <a:pt x="512" y="487"/>
                  </a:lnTo>
                  <a:lnTo>
                    <a:pt x="494" y="487"/>
                  </a:lnTo>
                  <a:lnTo>
                    <a:pt x="485" y="487"/>
                  </a:lnTo>
                  <a:lnTo>
                    <a:pt x="476" y="495"/>
                  </a:lnTo>
                  <a:lnTo>
                    <a:pt x="459" y="495"/>
                  </a:lnTo>
                  <a:lnTo>
                    <a:pt x="450" y="495"/>
                  </a:lnTo>
                  <a:lnTo>
                    <a:pt x="432" y="495"/>
                  </a:lnTo>
                  <a:lnTo>
                    <a:pt x="423" y="495"/>
                  </a:lnTo>
                  <a:lnTo>
                    <a:pt x="405" y="487"/>
                  </a:lnTo>
                  <a:lnTo>
                    <a:pt x="396" y="487"/>
                  </a:lnTo>
                  <a:lnTo>
                    <a:pt x="387" y="487"/>
                  </a:lnTo>
                  <a:lnTo>
                    <a:pt x="378" y="479"/>
                  </a:lnTo>
                  <a:lnTo>
                    <a:pt x="369" y="479"/>
                  </a:lnTo>
                  <a:lnTo>
                    <a:pt x="360" y="471"/>
                  </a:lnTo>
                  <a:lnTo>
                    <a:pt x="342" y="471"/>
                  </a:lnTo>
                  <a:lnTo>
                    <a:pt x="333" y="471"/>
                  </a:lnTo>
                  <a:lnTo>
                    <a:pt x="324" y="463"/>
                  </a:lnTo>
                  <a:lnTo>
                    <a:pt x="315" y="463"/>
                  </a:lnTo>
                  <a:lnTo>
                    <a:pt x="306" y="455"/>
                  </a:lnTo>
                  <a:lnTo>
                    <a:pt x="288" y="455"/>
                  </a:lnTo>
                  <a:lnTo>
                    <a:pt x="279" y="447"/>
                  </a:lnTo>
                  <a:lnTo>
                    <a:pt x="270" y="447"/>
                  </a:lnTo>
                  <a:lnTo>
                    <a:pt x="252" y="439"/>
                  </a:lnTo>
                  <a:lnTo>
                    <a:pt x="243" y="439"/>
                  </a:lnTo>
                  <a:lnTo>
                    <a:pt x="234" y="439"/>
                  </a:lnTo>
                  <a:lnTo>
                    <a:pt x="225" y="431"/>
                  </a:lnTo>
                  <a:lnTo>
                    <a:pt x="216" y="431"/>
                  </a:lnTo>
                  <a:lnTo>
                    <a:pt x="207" y="423"/>
                  </a:lnTo>
                  <a:lnTo>
                    <a:pt x="189" y="423"/>
                  </a:lnTo>
                  <a:lnTo>
                    <a:pt x="180" y="423"/>
                  </a:lnTo>
                  <a:lnTo>
                    <a:pt x="171" y="415"/>
                  </a:lnTo>
                  <a:lnTo>
                    <a:pt x="162" y="415"/>
                  </a:lnTo>
                  <a:lnTo>
                    <a:pt x="144" y="407"/>
                  </a:lnTo>
                  <a:lnTo>
                    <a:pt x="135" y="407"/>
                  </a:lnTo>
                  <a:lnTo>
                    <a:pt x="126" y="399"/>
                  </a:lnTo>
                  <a:lnTo>
                    <a:pt x="126" y="391"/>
                  </a:lnTo>
                  <a:lnTo>
                    <a:pt x="117" y="391"/>
                  </a:lnTo>
                  <a:lnTo>
                    <a:pt x="108" y="383"/>
                  </a:lnTo>
                  <a:lnTo>
                    <a:pt x="99" y="375"/>
                  </a:lnTo>
                  <a:lnTo>
                    <a:pt x="99" y="367"/>
                  </a:lnTo>
                  <a:lnTo>
                    <a:pt x="90" y="359"/>
                  </a:lnTo>
                  <a:lnTo>
                    <a:pt x="90" y="351"/>
                  </a:lnTo>
                  <a:lnTo>
                    <a:pt x="81" y="343"/>
                  </a:lnTo>
                  <a:lnTo>
                    <a:pt x="81" y="335"/>
                  </a:lnTo>
                  <a:lnTo>
                    <a:pt x="72" y="319"/>
                  </a:lnTo>
                  <a:lnTo>
                    <a:pt x="63" y="319"/>
                  </a:lnTo>
                  <a:lnTo>
                    <a:pt x="54" y="311"/>
                  </a:lnTo>
                  <a:lnTo>
                    <a:pt x="45" y="311"/>
                  </a:lnTo>
                  <a:lnTo>
                    <a:pt x="36" y="303"/>
                  </a:lnTo>
                  <a:lnTo>
                    <a:pt x="36" y="295"/>
                  </a:lnTo>
                  <a:lnTo>
                    <a:pt x="27" y="287"/>
                  </a:lnTo>
                  <a:lnTo>
                    <a:pt x="18" y="287"/>
                  </a:lnTo>
                  <a:lnTo>
                    <a:pt x="18" y="271"/>
                  </a:lnTo>
                  <a:lnTo>
                    <a:pt x="9" y="263"/>
                  </a:lnTo>
                  <a:lnTo>
                    <a:pt x="9" y="255"/>
                  </a:lnTo>
                  <a:lnTo>
                    <a:pt x="0" y="239"/>
                  </a:lnTo>
                  <a:lnTo>
                    <a:pt x="719" y="0"/>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GB" sz="2800">
                <a:solidFill>
                  <a:srgbClr val="FFFFFF"/>
                </a:solidFill>
                <a:latin typeface="Arial" charset="0"/>
              </a:endParaRPr>
            </a:p>
          </p:txBody>
        </p:sp>
        <p:sp>
          <p:nvSpPr>
            <p:cNvPr id="1138697" name="Freeform 9"/>
            <p:cNvSpPr>
              <a:spLocks/>
            </p:cNvSpPr>
            <p:nvPr/>
          </p:nvSpPr>
          <p:spPr bwMode="auto">
            <a:xfrm>
              <a:off x="2963" y="1232"/>
              <a:ext cx="696" cy="449"/>
            </a:xfrm>
            <a:custGeom>
              <a:avLst/>
              <a:gdLst>
                <a:gd name="T0" fmla="*/ 728 w 783"/>
                <a:gd name="T1" fmla="*/ 8 h 496"/>
                <a:gd name="T2" fmla="*/ 746 w 783"/>
                <a:gd name="T3" fmla="*/ 16 h 496"/>
                <a:gd name="T4" fmla="*/ 764 w 783"/>
                <a:gd name="T5" fmla="*/ 32 h 496"/>
                <a:gd name="T6" fmla="*/ 764 w 783"/>
                <a:gd name="T7" fmla="*/ 48 h 496"/>
                <a:gd name="T8" fmla="*/ 773 w 783"/>
                <a:gd name="T9" fmla="*/ 72 h 496"/>
                <a:gd name="T10" fmla="*/ 782 w 783"/>
                <a:gd name="T11" fmla="*/ 88 h 496"/>
                <a:gd name="T12" fmla="*/ 782 w 783"/>
                <a:gd name="T13" fmla="*/ 112 h 496"/>
                <a:gd name="T14" fmla="*/ 782 w 783"/>
                <a:gd name="T15" fmla="*/ 128 h 496"/>
                <a:gd name="T16" fmla="*/ 773 w 783"/>
                <a:gd name="T17" fmla="*/ 144 h 496"/>
                <a:gd name="T18" fmla="*/ 773 w 783"/>
                <a:gd name="T19" fmla="*/ 160 h 496"/>
                <a:gd name="T20" fmla="*/ 773 w 783"/>
                <a:gd name="T21" fmla="*/ 176 h 496"/>
                <a:gd name="T22" fmla="*/ 764 w 783"/>
                <a:gd name="T23" fmla="*/ 199 h 496"/>
                <a:gd name="T24" fmla="*/ 764 w 783"/>
                <a:gd name="T25" fmla="*/ 215 h 496"/>
                <a:gd name="T26" fmla="*/ 764 w 783"/>
                <a:gd name="T27" fmla="*/ 239 h 496"/>
                <a:gd name="T28" fmla="*/ 755 w 783"/>
                <a:gd name="T29" fmla="*/ 255 h 496"/>
                <a:gd name="T30" fmla="*/ 746 w 783"/>
                <a:gd name="T31" fmla="*/ 271 h 496"/>
                <a:gd name="T32" fmla="*/ 746 w 783"/>
                <a:gd name="T33" fmla="*/ 287 h 496"/>
                <a:gd name="T34" fmla="*/ 737 w 783"/>
                <a:gd name="T35" fmla="*/ 303 h 496"/>
                <a:gd name="T36" fmla="*/ 728 w 783"/>
                <a:gd name="T37" fmla="*/ 319 h 496"/>
                <a:gd name="T38" fmla="*/ 719 w 783"/>
                <a:gd name="T39" fmla="*/ 335 h 496"/>
                <a:gd name="T40" fmla="*/ 710 w 783"/>
                <a:gd name="T41" fmla="*/ 351 h 496"/>
                <a:gd name="T42" fmla="*/ 701 w 783"/>
                <a:gd name="T43" fmla="*/ 375 h 496"/>
                <a:gd name="T44" fmla="*/ 692 w 783"/>
                <a:gd name="T45" fmla="*/ 391 h 496"/>
                <a:gd name="T46" fmla="*/ 674 w 783"/>
                <a:gd name="T47" fmla="*/ 399 h 496"/>
                <a:gd name="T48" fmla="*/ 656 w 783"/>
                <a:gd name="T49" fmla="*/ 415 h 496"/>
                <a:gd name="T50" fmla="*/ 647 w 783"/>
                <a:gd name="T51" fmla="*/ 423 h 496"/>
                <a:gd name="T52" fmla="*/ 629 w 783"/>
                <a:gd name="T53" fmla="*/ 431 h 496"/>
                <a:gd name="T54" fmla="*/ 620 w 783"/>
                <a:gd name="T55" fmla="*/ 447 h 496"/>
                <a:gd name="T56" fmla="*/ 593 w 783"/>
                <a:gd name="T57" fmla="*/ 455 h 496"/>
                <a:gd name="T58" fmla="*/ 575 w 783"/>
                <a:gd name="T59" fmla="*/ 455 h 496"/>
                <a:gd name="T60" fmla="*/ 548 w 783"/>
                <a:gd name="T61" fmla="*/ 463 h 496"/>
                <a:gd name="T62" fmla="*/ 530 w 783"/>
                <a:gd name="T63" fmla="*/ 479 h 496"/>
                <a:gd name="T64" fmla="*/ 512 w 783"/>
                <a:gd name="T65" fmla="*/ 487 h 496"/>
                <a:gd name="T66" fmla="*/ 485 w 783"/>
                <a:gd name="T67" fmla="*/ 487 h 496"/>
                <a:gd name="T68" fmla="*/ 459 w 783"/>
                <a:gd name="T69" fmla="*/ 495 h 496"/>
                <a:gd name="T70" fmla="*/ 432 w 783"/>
                <a:gd name="T71" fmla="*/ 495 h 496"/>
                <a:gd name="T72" fmla="*/ 405 w 783"/>
                <a:gd name="T73" fmla="*/ 487 h 496"/>
                <a:gd name="T74" fmla="*/ 387 w 783"/>
                <a:gd name="T75" fmla="*/ 487 h 496"/>
                <a:gd name="T76" fmla="*/ 369 w 783"/>
                <a:gd name="T77" fmla="*/ 479 h 496"/>
                <a:gd name="T78" fmla="*/ 342 w 783"/>
                <a:gd name="T79" fmla="*/ 471 h 496"/>
                <a:gd name="T80" fmla="*/ 324 w 783"/>
                <a:gd name="T81" fmla="*/ 463 h 496"/>
                <a:gd name="T82" fmla="*/ 306 w 783"/>
                <a:gd name="T83" fmla="*/ 455 h 496"/>
                <a:gd name="T84" fmla="*/ 279 w 783"/>
                <a:gd name="T85" fmla="*/ 447 h 496"/>
                <a:gd name="T86" fmla="*/ 252 w 783"/>
                <a:gd name="T87" fmla="*/ 439 h 496"/>
                <a:gd name="T88" fmla="*/ 234 w 783"/>
                <a:gd name="T89" fmla="*/ 439 h 496"/>
                <a:gd name="T90" fmla="*/ 216 w 783"/>
                <a:gd name="T91" fmla="*/ 431 h 496"/>
                <a:gd name="T92" fmla="*/ 189 w 783"/>
                <a:gd name="T93" fmla="*/ 423 h 496"/>
                <a:gd name="T94" fmla="*/ 171 w 783"/>
                <a:gd name="T95" fmla="*/ 415 h 496"/>
                <a:gd name="T96" fmla="*/ 144 w 783"/>
                <a:gd name="T97" fmla="*/ 407 h 496"/>
                <a:gd name="T98" fmla="*/ 126 w 783"/>
                <a:gd name="T99" fmla="*/ 399 h 496"/>
                <a:gd name="T100" fmla="*/ 117 w 783"/>
                <a:gd name="T101" fmla="*/ 391 h 496"/>
                <a:gd name="T102" fmla="*/ 99 w 783"/>
                <a:gd name="T103" fmla="*/ 375 h 496"/>
                <a:gd name="T104" fmla="*/ 90 w 783"/>
                <a:gd name="T105" fmla="*/ 359 h 496"/>
                <a:gd name="T106" fmla="*/ 81 w 783"/>
                <a:gd name="T107" fmla="*/ 343 h 496"/>
                <a:gd name="T108" fmla="*/ 72 w 783"/>
                <a:gd name="T109" fmla="*/ 319 h 496"/>
                <a:gd name="T110" fmla="*/ 54 w 783"/>
                <a:gd name="T111" fmla="*/ 311 h 496"/>
                <a:gd name="T112" fmla="*/ 36 w 783"/>
                <a:gd name="T113" fmla="*/ 303 h 496"/>
                <a:gd name="T114" fmla="*/ 27 w 783"/>
                <a:gd name="T115" fmla="*/ 287 h 496"/>
                <a:gd name="T116" fmla="*/ 18 w 783"/>
                <a:gd name="T117" fmla="*/ 271 h 496"/>
                <a:gd name="T118" fmla="*/ 9 w 783"/>
                <a:gd name="T119" fmla="*/ 255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83" h="496">
                  <a:moveTo>
                    <a:pt x="719" y="0"/>
                  </a:moveTo>
                  <a:lnTo>
                    <a:pt x="728" y="8"/>
                  </a:lnTo>
                  <a:lnTo>
                    <a:pt x="737" y="16"/>
                  </a:lnTo>
                  <a:lnTo>
                    <a:pt x="746" y="16"/>
                  </a:lnTo>
                  <a:lnTo>
                    <a:pt x="755" y="24"/>
                  </a:lnTo>
                  <a:lnTo>
                    <a:pt x="764" y="32"/>
                  </a:lnTo>
                  <a:lnTo>
                    <a:pt x="764" y="40"/>
                  </a:lnTo>
                  <a:lnTo>
                    <a:pt x="764" y="48"/>
                  </a:lnTo>
                  <a:lnTo>
                    <a:pt x="773" y="64"/>
                  </a:lnTo>
                  <a:lnTo>
                    <a:pt x="773" y="72"/>
                  </a:lnTo>
                  <a:lnTo>
                    <a:pt x="773" y="80"/>
                  </a:lnTo>
                  <a:lnTo>
                    <a:pt x="782" y="88"/>
                  </a:lnTo>
                  <a:lnTo>
                    <a:pt x="782" y="96"/>
                  </a:lnTo>
                  <a:lnTo>
                    <a:pt x="782" y="112"/>
                  </a:lnTo>
                  <a:lnTo>
                    <a:pt x="782" y="120"/>
                  </a:lnTo>
                  <a:lnTo>
                    <a:pt x="782" y="128"/>
                  </a:lnTo>
                  <a:lnTo>
                    <a:pt x="782" y="136"/>
                  </a:lnTo>
                  <a:lnTo>
                    <a:pt x="773" y="144"/>
                  </a:lnTo>
                  <a:lnTo>
                    <a:pt x="773" y="152"/>
                  </a:lnTo>
                  <a:lnTo>
                    <a:pt x="773" y="160"/>
                  </a:lnTo>
                  <a:lnTo>
                    <a:pt x="773" y="168"/>
                  </a:lnTo>
                  <a:lnTo>
                    <a:pt x="773" y="176"/>
                  </a:lnTo>
                  <a:lnTo>
                    <a:pt x="764" y="183"/>
                  </a:lnTo>
                  <a:lnTo>
                    <a:pt x="764" y="199"/>
                  </a:lnTo>
                  <a:lnTo>
                    <a:pt x="764" y="207"/>
                  </a:lnTo>
                  <a:lnTo>
                    <a:pt x="764" y="215"/>
                  </a:lnTo>
                  <a:lnTo>
                    <a:pt x="764" y="223"/>
                  </a:lnTo>
                  <a:lnTo>
                    <a:pt x="764" y="239"/>
                  </a:lnTo>
                  <a:lnTo>
                    <a:pt x="755" y="247"/>
                  </a:lnTo>
                  <a:lnTo>
                    <a:pt x="755" y="255"/>
                  </a:lnTo>
                  <a:lnTo>
                    <a:pt x="746" y="263"/>
                  </a:lnTo>
                  <a:lnTo>
                    <a:pt x="746" y="271"/>
                  </a:lnTo>
                  <a:lnTo>
                    <a:pt x="746" y="279"/>
                  </a:lnTo>
                  <a:lnTo>
                    <a:pt x="746" y="287"/>
                  </a:lnTo>
                  <a:lnTo>
                    <a:pt x="737" y="295"/>
                  </a:lnTo>
                  <a:lnTo>
                    <a:pt x="737" y="303"/>
                  </a:lnTo>
                  <a:lnTo>
                    <a:pt x="728" y="311"/>
                  </a:lnTo>
                  <a:lnTo>
                    <a:pt x="728" y="319"/>
                  </a:lnTo>
                  <a:lnTo>
                    <a:pt x="728" y="327"/>
                  </a:lnTo>
                  <a:lnTo>
                    <a:pt x="719" y="335"/>
                  </a:lnTo>
                  <a:lnTo>
                    <a:pt x="719" y="343"/>
                  </a:lnTo>
                  <a:lnTo>
                    <a:pt x="710" y="351"/>
                  </a:lnTo>
                  <a:lnTo>
                    <a:pt x="710" y="359"/>
                  </a:lnTo>
                  <a:lnTo>
                    <a:pt x="701" y="375"/>
                  </a:lnTo>
                  <a:lnTo>
                    <a:pt x="692" y="383"/>
                  </a:lnTo>
                  <a:lnTo>
                    <a:pt x="692" y="391"/>
                  </a:lnTo>
                  <a:lnTo>
                    <a:pt x="683" y="391"/>
                  </a:lnTo>
                  <a:lnTo>
                    <a:pt x="674" y="399"/>
                  </a:lnTo>
                  <a:lnTo>
                    <a:pt x="665" y="407"/>
                  </a:lnTo>
                  <a:lnTo>
                    <a:pt x="656" y="415"/>
                  </a:lnTo>
                  <a:lnTo>
                    <a:pt x="647" y="415"/>
                  </a:lnTo>
                  <a:lnTo>
                    <a:pt x="647" y="423"/>
                  </a:lnTo>
                  <a:lnTo>
                    <a:pt x="638" y="431"/>
                  </a:lnTo>
                  <a:lnTo>
                    <a:pt x="629" y="431"/>
                  </a:lnTo>
                  <a:lnTo>
                    <a:pt x="629" y="439"/>
                  </a:lnTo>
                  <a:lnTo>
                    <a:pt x="620" y="447"/>
                  </a:lnTo>
                  <a:lnTo>
                    <a:pt x="602" y="447"/>
                  </a:lnTo>
                  <a:lnTo>
                    <a:pt x="593" y="455"/>
                  </a:lnTo>
                  <a:lnTo>
                    <a:pt x="584" y="455"/>
                  </a:lnTo>
                  <a:lnTo>
                    <a:pt x="575" y="455"/>
                  </a:lnTo>
                  <a:lnTo>
                    <a:pt x="557" y="455"/>
                  </a:lnTo>
                  <a:lnTo>
                    <a:pt x="548" y="463"/>
                  </a:lnTo>
                  <a:lnTo>
                    <a:pt x="539" y="471"/>
                  </a:lnTo>
                  <a:lnTo>
                    <a:pt x="530" y="479"/>
                  </a:lnTo>
                  <a:lnTo>
                    <a:pt x="521" y="487"/>
                  </a:lnTo>
                  <a:lnTo>
                    <a:pt x="512" y="487"/>
                  </a:lnTo>
                  <a:lnTo>
                    <a:pt x="494" y="487"/>
                  </a:lnTo>
                  <a:lnTo>
                    <a:pt x="485" y="487"/>
                  </a:lnTo>
                  <a:lnTo>
                    <a:pt x="476" y="495"/>
                  </a:lnTo>
                  <a:lnTo>
                    <a:pt x="459" y="495"/>
                  </a:lnTo>
                  <a:lnTo>
                    <a:pt x="450" y="495"/>
                  </a:lnTo>
                  <a:lnTo>
                    <a:pt x="432" y="495"/>
                  </a:lnTo>
                  <a:lnTo>
                    <a:pt x="423" y="495"/>
                  </a:lnTo>
                  <a:lnTo>
                    <a:pt x="405" y="487"/>
                  </a:lnTo>
                  <a:lnTo>
                    <a:pt x="396" y="487"/>
                  </a:lnTo>
                  <a:lnTo>
                    <a:pt x="387" y="487"/>
                  </a:lnTo>
                  <a:lnTo>
                    <a:pt x="378" y="479"/>
                  </a:lnTo>
                  <a:lnTo>
                    <a:pt x="369" y="479"/>
                  </a:lnTo>
                  <a:lnTo>
                    <a:pt x="360" y="471"/>
                  </a:lnTo>
                  <a:lnTo>
                    <a:pt x="342" y="471"/>
                  </a:lnTo>
                  <a:lnTo>
                    <a:pt x="333" y="471"/>
                  </a:lnTo>
                  <a:lnTo>
                    <a:pt x="324" y="463"/>
                  </a:lnTo>
                  <a:lnTo>
                    <a:pt x="315" y="463"/>
                  </a:lnTo>
                  <a:lnTo>
                    <a:pt x="306" y="455"/>
                  </a:lnTo>
                  <a:lnTo>
                    <a:pt x="288" y="455"/>
                  </a:lnTo>
                  <a:lnTo>
                    <a:pt x="279" y="447"/>
                  </a:lnTo>
                  <a:lnTo>
                    <a:pt x="270" y="447"/>
                  </a:lnTo>
                  <a:lnTo>
                    <a:pt x="252" y="439"/>
                  </a:lnTo>
                  <a:lnTo>
                    <a:pt x="243" y="439"/>
                  </a:lnTo>
                  <a:lnTo>
                    <a:pt x="234" y="439"/>
                  </a:lnTo>
                  <a:lnTo>
                    <a:pt x="225" y="431"/>
                  </a:lnTo>
                  <a:lnTo>
                    <a:pt x="216" y="431"/>
                  </a:lnTo>
                  <a:lnTo>
                    <a:pt x="207" y="423"/>
                  </a:lnTo>
                  <a:lnTo>
                    <a:pt x="189" y="423"/>
                  </a:lnTo>
                  <a:lnTo>
                    <a:pt x="180" y="423"/>
                  </a:lnTo>
                  <a:lnTo>
                    <a:pt x="171" y="415"/>
                  </a:lnTo>
                  <a:lnTo>
                    <a:pt x="162" y="415"/>
                  </a:lnTo>
                  <a:lnTo>
                    <a:pt x="144" y="407"/>
                  </a:lnTo>
                  <a:lnTo>
                    <a:pt x="135" y="407"/>
                  </a:lnTo>
                  <a:lnTo>
                    <a:pt x="126" y="399"/>
                  </a:lnTo>
                  <a:lnTo>
                    <a:pt x="126" y="391"/>
                  </a:lnTo>
                  <a:lnTo>
                    <a:pt x="117" y="391"/>
                  </a:lnTo>
                  <a:lnTo>
                    <a:pt x="108" y="383"/>
                  </a:lnTo>
                  <a:lnTo>
                    <a:pt x="99" y="375"/>
                  </a:lnTo>
                  <a:lnTo>
                    <a:pt x="99" y="367"/>
                  </a:lnTo>
                  <a:lnTo>
                    <a:pt x="90" y="359"/>
                  </a:lnTo>
                  <a:lnTo>
                    <a:pt x="90" y="351"/>
                  </a:lnTo>
                  <a:lnTo>
                    <a:pt x="81" y="343"/>
                  </a:lnTo>
                  <a:lnTo>
                    <a:pt x="81" y="335"/>
                  </a:lnTo>
                  <a:lnTo>
                    <a:pt x="72" y="319"/>
                  </a:lnTo>
                  <a:lnTo>
                    <a:pt x="63" y="319"/>
                  </a:lnTo>
                  <a:lnTo>
                    <a:pt x="54" y="311"/>
                  </a:lnTo>
                  <a:lnTo>
                    <a:pt x="45" y="311"/>
                  </a:lnTo>
                  <a:lnTo>
                    <a:pt x="36" y="303"/>
                  </a:lnTo>
                  <a:lnTo>
                    <a:pt x="36" y="295"/>
                  </a:lnTo>
                  <a:lnTo>
                    <a:pt x="27" y="287"/>
                  </a:lnTo>
                  <a:lnTo>
                    <a:pt x="18" y="287"/>
                  </a:lnTo>
                  <a:lnTo>
                    <a:pt x="18" y="271"/>
                  </a:lnTo>
                  <a:lnTo>
                    <a:pt x="9" y="263"/>
                  </a:lnTo>
                  <a:lnTo>
                    <a:pt x="9" y="255"/>
                  </a:lnTo>
                  <a:lnTo>
                    <a:pt x="0" y="239"/>
                  </a:lnTo>
                </a:path>
              </a:pathLst>
            </a:custGeom>
            <a:noFill/>
            <a:ln w="12700" cap="rnd" cmpd="sng">
              <a:solidFill>
                <a:srgbClr val="FFFF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GB" sz="2800">
                <a:solidFill>
                  <a:srgbClr val="FFFFFF"/>
                </a:solidFill>
                <a:latin typeface="Arial" charset="0"/>
              </a:endParaRPr>
            </a:p>
          </p:txBody>
        </p:sp>
        <p:sp>
          <p:nvSpPr>
            <p:cNvPr id="1138698" name="Freeform 10"/>
            <p:cNvSpPr>
              <a:spLocks/>
            </p:cNvSpPr>
            <p:nvPr/>
          </p:nvSpPr>
          <p:spPr bwMode="auto">
            <a:xfrm>
              <a:off x="2260" y="500"/>
              <a:ext cx="240" cy="255"/>
            </a:xfrm>
            <a:custGeom>
              <a:avLst/>
              <a:gdLst>
                <a:gd name="T0" fmla="*/ 269 w 270"/>
                <a:gd name="T1" fmla="*/ 0 h 281"/>
                <a:gd name="T2" fmla="*/ 251 w 270"/>
                <a:gd name="T3" fmla="*/ 0 h 281"/>
                <a:gd name="T4" fmla="*/ 233 w 270"/>
                <a:gd name="T5" fmla="*/ 0 h 281"/>
                <a:gd name="T6" fmla="*/ 216 w 270"/>
                <a:gd name="T7" fmla="*/ 0 h 281"/>
                <a:gd name="T8" fmla="*/ 198 w 270"/>
                <a:gd name="T9" fmla="*/ 0 h 281"/>
                <a:gd name="T10" fmla="*/ 180 w 270"/>
                <a:gd name="T11" fmla="*/ 16 h 281"/>
                <a:gd name="T12" fmla="*/ 162 w 270"/>
                <a:gd name="T13" fmla="*/ 24 h 281"/>
                <a:gd name="T14" fmla="*/ 144 w 270"/>
                <a:gd name="T15" fmla="*/ 40 h 281"/>
                <a:gd name="T16" fmla="*/ 126 w 270"/>
                <a:gd name="T17" fmla="*/ 48 h 281"/>
                <a:gd name="T18" fmla="*/ 117 w 270"/>
                <a:gd name="T19" fmla="*/ 64 h 281"/>
                <a:gd name="T20" fmla="*/ 99 w 270"/>
                <a:gd name="T21" fmla="*/ 72 h 281"/>
                <a:gd name="T22" fmla="*/ 81 w 270"/>
                <a:gd name="T23" fmla="*/ 88 h 281"/>
                <a:gd name="T24" fmla="*/ 72 w 270"/>
                <a:gd name="T25" fmla="*/ 104 h 281"/>
                <a:gd name="T26" fmla="*/ 63 w 270"/>
                <a:gd name="T27" fmla="*/ 112 h 281"/>
                <a:gd name="T28" fmla="*/ 54 w 270"/>
                <a:gd name="T29" fmla="*/ 128 h 281"/>
                <a:gd name="T30" fmla="*/ 36 w 270"/>
                <a:gd name="T31" fmla="*/ 136 h 281"/>
                <a:gd name="T32" fmla="*/ 27 w 270"/>
                <a:gd name="T33" fmla="*/ 152 h 281"/>
                <a:gd name="T34" fmla="*/ 18 w 270"/>
                <a:gd name="T35" fmla="*/ 168 h 281"/>
                <a:gd name="T36" fmla="*/ 9 w 270"/>
                <a:gd name="T37" fmla="*/ 184 h 281"/>
                <a:gd name="T38" fmla="*/ 0 w 270"/>
                <a:gd name="T39" fmla="*/ 200 h 281"/>
                <a:gd name="T40" fmla="*/ 0 w 270"/>
                <a:gd name="T41" fmla="*/ 224 h 281"/>
                <a:gd name="T42" fmla="*/ 0 w 270"/>
                <a:gd name="T43" fmla="*/ 240 h 281"/>
                <a:gd name="T44" fmla="*/ 0 w 270"/>
                <a:gd name="T45" fmla="*/ 256 h 281"/>
                <a:gd name="T46" fmla="*/ 9 w 270"/>
                <a:gd name="T47" fmla="*/ 264 h 281"/>
                <a:gd name="T48" fmla="*/ 18 w 270"/>
                <a:gd name="T49" fmla="*/ 272 h 281"/>
                <a:gd name="T50" fmla="*/ 45 w 270"/>
                <a:gd name="T51" fmla="*/ 280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70" h="281">
                  <a:moveTo>
                    <a:pt x="269" y="0"/>
                  </a:moveTo>
                  <a:lnTo>
                    <a:pt x="251" y="0"/>
                  </a:lnTo>
                  <a:lnTo>
                    <a:pt x="233" y="0"/>
                  </a:lnTo>
                  <a:lnTo>
                    <a:pt x="216" y="0"/>
                  </a:lnTo>
                  <a:lnTo>
                    <a:pt x="198" y="0"/>
                  </a:lnTo>
                  <a:lnTo>
                    <a:pt x="180" y="16"/>
                  </a:lnTo>
                  <a:lnTo>
                    <a:pt x="162" y="24"/>
                  </a:lnTo>
                  <a:lnTo>
                    <a:pt x="144" y="40"/>
                  </a:lnTo>
                  <a:lnTo>
                    <a:pt x="126" y="48"/>
                  </a:lnTo>
                  <a:lnTo>
                    <a:pt x="117" y="64"/>
                  </a:lnTo>
                  <a:lnTo>
                    <a:pt x="99" y="72"/>
                  </a:lnTo>
                  <a:lnTo>
                    <a:pt x="81" y="88"/>
                  </a:lnTo>
                  <a:lnTo>
                    <a:pt x="72" y="104"/>
                  </a:lnTo>
                  <a:lnTo>
                    <a:pt x="63" y="112"/>
                  </a:lnTo>
                  <a:lnTo>
                    <a:pt x="54" y="128"/>
                  </a:lnTo>
                  <a:lnTo>
                    <a:pt x="36" y="136"/>
                  </a:lnTo>
                  <a:lnTo>
                    <a:pt x="27" y="152"/>
                  </a:lnTo>
                  <a:lnTo>
                    <a:pt x="18" y="168"/>
                  </a:lnTo>
                  <a:lnTo>
                    <a:pt x="9" y="184"/>
                  </a:lnTo>
                  <a:lnTo>
                    <a:pt x="0" y="200"/>
                  </a:lnTo>
                  <a:lnTo>
                    <a:pt x="0" y="224"/>
                  </a:lnTo>
                  <a:lnTo>
                    <a:pt x="0" y="240"/>
                  </a:lnTo>
                  <a:lnTo>
                    <a:pt x="0" y="256"/>
                  </a:lnTo>
                  <a:lnTo>
                    <a:pt x="9" y="264"/>
                  </a:lnTo>
                  <a:lnTo>
                    <a:pt x="18" y="272"/>
                  </a:lnTo>
                  <a:lnTo>
                    <a:pt x="45" y="28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GB" sz="2800">
                <a:solidFill>
                  <a:srgbClr val="FFFFFF"/>
                </a:solidFill>
                <a:latin typeface="Arial" charset="0"/>
              </a:endParaRPr>
            </a:p>
          </p:txBody>
        </p:sp>
        <p:sp>
          <p:nvSpPr>
            <p:cNvPr id="1138699" name="Freeform 11"/>
            <p:cNvSpPr>
              <a:spLocks/>
            </p:cNvSpPr>
            <p:nvPr/>
          </p:nvSpPr>
          <p:spPr bwMode="auto">
            <a:xfrm>
              <a:off x="2635" y="442"/>
              <a:ext cx="121" cy="73"/>
            </a:xfrm>
            <a:custGeom>
              <a:avLst/>
              <a:gdLst>
                <a:gd name="T0" fmla="*/ 0 w 136"/>
                <a:gd name="T1" fmla="*/ 0 h 81"/>
                <a:gd name="T2" fmla="*/ 18 w 136"/>
                <a:gd name="T3" fmla="*/ 8 h 81"/>
                <a:gd name="T4" fmla="*/ 36 w 136"/>
                <a:gd name="T5" fmla="*/ 8 h 81"/>
                <a:gd name="T6" fmla="*/ 45 w 136"/>
                <a:gd name="T7" fmla="*/ 16 h 81"/>
                <a:gd name="T8" fmla="*/ 63 w 136"/>
                <a:gd name="T9" fmla="*/ 24 h 81"/>
                <a:gd name="T10" fmla="*/ 81 w 136"/>
                <a:gd name="T11" fmla="*/ 32 h 81"/>
                <a:gd name="T12" fmla="*/ 90 w 136"/>
                <a:gd name="T13" fmla="*/ 40 h 81"/>
                <a:gd name="T14" fmla="*/ 108 w 136"/>
                <a:gd name="T15" fmla="*/ 48 h 81"/>
                <a:gd name="T16" fmla="*/ 117 w 136"/>
                <a:gd name="T17" fmla="*/ 56 h 81"/>
                <a:gd name="T18" fmla="*/ 126 w 136"/>
                <a:gd name="T19" fmla="*/ 64 h 81"/>
                <a:gd name="T20" fmla="*/ 135 w 136"/>
                <a:gd name="T21" fmla="*/ 8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6" h="81">
                  <a:moveTo>
                    <a:pt x="0" y="0"/>
                  </a:moveTo>
                  <a:lnTo>
                    <a:pt x="18" y="8"/>
                  </a:lnTo>
                  <a:lnTo>
                    <a:pt x="36" y="8"/>
                  </a:lnTo>
                  <a:lnTo>
                    <a:pt x="45" y="16"/>
                  </a:lnTo>
                  <a:lnTo>
                    <a:pt x="63" y="24"/>
                  </a:lnTo>
                  <a:lnTo>
                    <a:pt x="81" y="32"/>
                  </a:lnTo>
                  <a:lnTo>
                    <a:pt x="90" y="40"/>
                  </a:lnTo>
                  <a:lnTo>
                    <a:pt x="108" y="48"/>
                  </a:lnTo>
                  <a:lnTo>
                    <a:pt x="117" y="56"/>
                  </a:lnTo>
                  <a:lnTo>
                    <a:pt x="126" y="64"/>
                  </a:lnTo>
                  <a:lnTo>
                    <a:pt x="135" y="8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GB" sz="2800">
                <a:solidFill>
                  <a:srgbClr val="FFFFFF"/>
                </a:solidFill>
                <a:latin typeface="Arial" charset="0"/>
              </a:endParaRPr>
            </a:p>
          </p:txBody>
        </p:sp>
        <p:sp>
          <p:nvSpPr>
            <p:cNvPr id="1138700" name="Freeform 12"/>
            <p:cNvSpPr>
              <a:spLocks/>
            </p:cNvSpPr>
            <p:nvPr/>
          </p:nvSpPr>
          <p:spPr bwMode="auto">
            <a:xfrm>
              <a:off x="2691" y="507"/>
              <a:ext cx="217" cy="73"/>
            </a:xfrm>
            <a:custGeom>
              <a:avLst/>
              <a:gdLst>
                <a:gd name="T0" fmla="*/ 243 w 244"/>
                <a:gd name="T1" fmla="*/ 8 h 81"/>
                <a:gd name="T2" fmla="*/ 225 w 244"/>
                <a:gd name="T3" fmla="*/ 0 h 81"/>
                <a:gd name="T4" fmla="*/ 207 w 244"/>
                <a:gd name="T5" fmla="*/ 0 h 81"/>
                <a:gd name="T6" fmla="*/ 189 w 244"/>
                <a:gd name="T7" fmla="*/ 0 h 81"/>
                <a:gd name="T8" fmla="*/ 171 w 244"/>
                <a:gd name="T9" fmla="*/ 0 h 81"/>
                <a:gd name="T10" fmla="*/ 153 w 244"/>
                <a:gd name="T11" fmla="*/ 0 h 81"/>
                <a:gd name="T12" fmla="*/ 126 w 244"/>
                <a:gd name="T13" fmla="*/ 0 h 81"/>
                <a:gd name="T14" fmla="*/ 108 w 244"/>
                <a:gd name="T15" fmla="*/ 8 h 81"/>
                <a:gd name="T16" fmla="*/ 90 w 244"/>
                <a:gd name="T17" fmla="*/ 16 h 81"/>
                <a:gd name="T18" fmla="*/ 81 w 244"/>
                <a:gd name="T19" fmla="*/ 24 h 81"/>
                <a:gd name="T20" fmla="*/ 63 w 244"/>
                <a:gd name="T21" fmla="*/ 32 h 81"/>
                <a:gd name="T22" fmla="*/ 45 w 244"/>
                <a:gd name="T23" fmla="*/ 40 h 81"/>
                <a:gd name="T24" fmla="*/ 27 w 244"/>
                <a:gd name="T25" fmla="*/ 48 h 81"/>
                <a:gd name="T26" fmla="*/ 9 w 244"/>
                <a:gd name="T27" fmla="*/ 64 h 81"/>
                <a:gd name="T28" fmla="*/ 0 w 244"/>
                <a:gd name="T29" fmla="*/ 8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4" h="81">
                  <a:moveTo>
                    <a:pt x="243" y="8"/>
                  </a:moveTo>
                  <a:lnTo>
                    <a:pt x="225" y="0"/>
                  </a:lnTo>
                  <a:lnTo>
                    <a:pt x="207" y="0"/>
                  </a:lnTo>
                  <a:lnTo>
                    <a:pt x="189" y="0"/>
                  </a:lnTo>
                  <a:lnTo>
                    <a:pt x="171" y="0"/>
                  </a:lnTo>
                  <a:lnTo>
                    <a:pt x="153" y="0"/>
                  </a:lnTo>
                  <a:lnTo>
                    <a:pt x="126" y="0"/>
                  </a:lnTo>
                  <a:lnTo>
                    <a:pt x="108" y="8"/>
                  </a:lnTo>
                  <a:lnTo>
                    <a:pt x="90" y="16"/>
                  </a:lnTo>
                  <a:lnTo>
                    <a:pt x="81" y="24"/>
                  </a:lnTo>
                  <a:lnTo>
                    <a:pt x="63" y="32"/>
                  </a:lnTo>
                  <a:lnTo>
                    <a:pt x="45" y="40"/>
                  </a:lnTo>
                  <a:lnTo>
                    <a:pt x="27" y="48"/>
                  </a:lnTo>
                  <a:lnTo>
                    <a:pt x="9" y="64"/>
                  </a:lnTo>
                  <a:lnTo>
                    <a:pt x="0" y="8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GB" sz="2800">
                <a:solidFill>
                  <a:srgbClr val="FFFFFF"/>
                </a:solidFill>
                <a:latin typeface="Arial" charset="0"/>
              </a:endParaRPr>
            </a:p>
          </p:txBody>
        </p:sp>
        <p:sp>
          <p:nvSpPr>
            <p:cNvPr id="1138701" name="Freeform 13"/>
            <p:cNvSpPr>
              <a:spLocks/>
            </p:cNvSpPr>
            <p:nvPr/>
          </p:nvSpPr>
          <p:spPr bwMode="auto">
            <a:xfrm>
              <a:off x="2691" y="457"/>
              <a:ext cx="89" cy="15"/>
            </a:xfrm>
            <a:custGeom>
              <a:avLst/>
              <a:gdLst>
                <a:gd name="T0" fmla="*/ 0 w 100"/>
                <a:gd name="T1" fmla="*/ 16 h 17"/>
                <a:gd name="T2" fmla="*/ 9 w 100"/>
                <a:gd name="T3" fmla="*/ 16 h 17"/>
                <a:gd name="T4" fmla="*/ 27 w 100"/>
                <a:gd name="T5" fmla="*/ 0 h 17"/>
                <a:gd name="T6" fmla="*/ 45 w 100"/>
                <a:gd name="T7" fmla="*/ 0 h 17"/>
                <a:gd name="T8" fmla="*/ 63 w 100"/>
                <a:gd name="T9" fmla="*/ 0 h 17"/>
                <a:gd name="T10" fmla="*/ 99 w 100"/>
                <a:gd name="T11" fmla="*/ 16 h 17"/>
              </a:gdLst>
              <a:ahLst/>
              <a:cxnLst>
                <a:cxn ang="0">
                  <a:pos x="T0" y="T1"/>
                </a:cxn>
                <a:cxn ang="0">
                  <a:pos x="T2" y="T3"/>
                </a:cxn>
                <a:cxn ang="0">
                  <a:pos x="T4" y="T5"/>
                </a:cxn>
                <a:cxn ang="0">
                  <a:pos x="T6" y="T7"/>
                </a:cxn>
                <a:cxn ang="0">
                  <a:pos x="T8" y="T9"/>
                </a:cxn>
                <a:cxn ang="0">
                  <a:pos x="T10" y="T11"/>
                </a:cxn>
              </a:cxnLst>
              <a:rect l="0" t="0" r="r" b="b"/>
              <a:pathLst>
                <a:path w="100" h="17">
                  <a:moveTo>
                    <a:pt x="0" y="16"/>
                  </a:moveTo>
                  <a:lnTo>
                    <a:pt x="9" y="16"/>
                  </a:lnTo>
                  <a:lnTo>
                    <a:pt x="27" y="0"/>
                  </a:lnTo>
                  <a:lnTo>
                    <a:pt x="45" y="0"/>
                  </a:lnTo>
                  <a:lnTo>
                    <a:pt x="63" y="0"/>
                  </a:lnTo>
                  <a:lnTo>
                    <a:pt x="99" y="16"/>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GB" sz="2800">
                <a:solidFill>
                  <a:srgbClr val="FFFFFF"/>
                </a:solidFill>
                <a:latin typeface="Arial" charset="0"/>
              </a:endParaRPr>
            </a:p>
          </p:txBody>
        </p:sp>
        <p:sp>
          <p:nvSpPr>
            <p:cNvPr id="1138702" name="Freeform 14"/>
            <p:cNvSpPr>
              <a:spLocks/>
            </p:cNvSpPr>
            <p:nvPr/>
          </p:nvSpPr>
          <p:spPr bwMode="auto">
            <a:xfrm>
              <a:off x="2204" y="710"/>
              <a:ext cx="153" cy="371"/>
            </a:xfrm>
            <a:custGeom>
              <a:avLst/>
              <a:gdLst>
                <a:gd name="T0" fmla="*/ 171 w 172"/>
                <a:gd name="T1" fmla="*/ 0 h 409"/>
                <a:gd name="T2" fmla="*/ 171 w 172"/>
                <a:gd name="T3" fmla="*/ 24 h 409"/>
                <a:gd name="T4" fmla="*/ 162 w 172"/>
                <a:gd name="T5" fmla="*/ 32 h 409"/>
                <a:gd name="T6" fmla="*/ 144 w 172"/>
                <a:gd name="T7" fmla="*/ 48 h 409"/>
                <a:gd name="T8" fmla="*/ 126 w 172"/>
                <a:gd name="T9" fmla="*/ 48 h 409"/>
                <a:gd name="T10" fmla="*/ 108 w 172"/>
                <a:gd name="T11" fmla="*/ 56 h 409"/>
                <a:gd name="T12" fmla="*/ 90 w 172"/>
                <a:gd name="T13" fmla="*/ 56 h 409"/>
                <a:gd name="T14" fmla="*/ 72 w 172"/>
                <a:gd name="T15" fmla="*/ 72 h 409"/>
                <a:gd name="T16" fmla="*/ 54 w 172"/>
                <a:gd name="T17" fmla="*/ 80 h 409"/>
                <a:gd name="T18" fmla="*/ 36 w 172"/>
                <a:gd name="T19" fmla="*/ 96 h 409"/>
                <a:gd name="T20" fmla="*/ 18 w 172"/>
                <a:gd name="T21" fmla="*/ 120 h 409"/>
                <a:gd name="T22" fmla="*/ 9 w 172"/>
                <a:gd name="T23" fmla="*/ 136 h 409"/>
                <a:gd name="T24" fmla="*/ 0 w 172"/>
                <a:gd name="T25" fmla="*/ 152 h 409"/>
                <a:gd name="T26" fmla="*/ 9 w 172"/>
                <a:gd name="T27" fmla="*/ 168 h 409"/>
                <a:gd name="T28" fmla="*/ 9 w 172"/>
                <a:gd name="T29" fmla="*/ 184 h 409"/>
                <a:gd name="T30" fmla="*/ 18 w 172"/>
                <a:gd name="T31" fmla="*/ 208 h 409"/>
                <a:gd name="T32" fmla="*/ 18 w 172"/>
                <a:gd name="T33" fmla="*/ 224 h 409"/>
                <a:gd name="T34" fmla="*/ 18 w 172"/>
                <a:gd name="T35" fmla="*/ 240 h 409"/>
                <a:gd name="T36" fmla="*/ 27 w 172"/>
                <a:gd name="T37" fmla="*/ 264 h 409"/>
                <a:gd name="T38" fmla="*/ 27 w 172"/>
                <a:gd name="T39" fmla="*/ 280 h 409"/>
                <a:gd name="T40" fmla="*/ 18 w 172"/>
                <a:gd name="T41" fmla="*/ 304 h 409"/>
                <a:gd name="T42" fmla="*/ 18 w 172"/>
                <a:gd name="T43" fmla="*/ 320 h 409"/>
                <a:gd name="T44" fmla="*/ 9 w 172"/>
                <a:gd name="T45" fmla="*/ 336 h 409"/>
                <a:gd name="T46" fmla="*/ 9 w 172"/>
                <a:gd name="T47" fmla="*/ 352 h 409"/>
                <a:gd name="T48" fmla="*/ 9 w 172"/>
                <a:gd name="T49" fmla="*/ 376 h 409"/>
                <a:gd name="T50" fmla="*/ 9 w 172"/>
                <a:gd name="T51" fmla="*/ 408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72" h="409">
                  <a:moveTo>
                    <a:pt x="171" y="0"/>
                  </a:moveTo>
                  <a:lnTo>
                    <a:pt x="171" y="24"/>
                  </a:lnTo>
                  <a:lnTo>
                    <a:pt x="162" y="32"/>
                  </a:lnTo>
                  <a:lnTo>
                    <a:pt x="144" y="48"/>
                  </a:lnTo>
                  <a:lnTo>
                    <a:pt x="126" y="48"/>
                  </a:lnTo>
                  <a:lnTo>
                    <a:pt x="108" y="56"/>
                  </a:lnTo>
                  <a:lnTo>
                    <a:pt x="90" y="56"/>
                  </a:lnTo>
                  <a:lnTo>
                    <a:pt x="72" y="72"/>
                  </a:lnTo>
                  <a:lnTo>
                    <a:pt x="54" y="80"/>
                  </a:lnTo>
                  <a:lnTo>
                    <a:pt x="36" y="96"/>
                  </a:lnTo>
                  <a:lnTo>
                    <a:pt x="18" y="120"/>
                  </a:lnTo>
                  <a:lnTo>
                    <a:pt x="9" y="136"/>
                  </a:lnTo>
                  <a:lnTo>
                    <a:pt x="0" y="152"/>
                  </a:lnTo>
                  <a:lnTo>
                    <a:pt x="9" y="168"/>
                  </a:lnTo>
                  <a:lnTo>
                    <a:pt x="9" y="184"/>
                  </a:lnTo>
                  <a:lnTo>
                    <a:pt x="18" y="208"/>
                  </a:lnTo>
                  <a:lnTo>
                    <a:pt x="18" y="224"/>
                  </a:lnTo>
                  <a:lnTo>
                    <a:pt x="18" y="240"/>
                  </a:lnTo>
                  <a:lnTo>
                    <a:pt x="27" y="264"/>
                  </a:lnTo>
                  <a:lnTo>
                    <a:pt x="27" y="280"/>
                  </a:lnTo>
                  <a:lnTo>
                    <a:pt x="18" y="304"/>
                  </a:lnTo>
                  <a:lnTo>
                    <a:pt x="18" y="320"/>
                  </a:lnTo>
                  <a:lnTo>
                    <a:pt x="9" y="336"/>
                  </a:lnTo>
                  <a:lnTo>
                    <a:pt x="9" y="352"/>
                  </a:lnTo>
                  <a:lnTo>
                    <a:pt x="9" y="376"/>
                  </a:lnTo>
                  <a:lnTo>
                    <a:pt x="9" y="408"/>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GB" sz="2800">
                <a:solidFill>
                  <a:srgbClr val="FFFFFF"/>
                </a:solidFill>
                <a:latin typeface="Arial" charset="0"/>
              </a:endParaRPr>
            </a:p>
          </p:txBody>
        </p:sp>
        <p:sp>
          <p:nvSpPr>
            <p:cNvPr id="1138703" name="Freeform 15"/>
            <p:cNvSpPr>
              <a:spLocks/>
            </p:cNvSpPr>
            <p:nvPr/>
          </p:nvSpPr>
          <p:spPr bwMode="auto">
            <a:xfrm>
              <a:off x="2979" y="529"/>
              <a:ext cx="49" cy="23"/>
            </a:xfrm>
            <a:custGeom>
              <a:avLst/>
              <a:gdLst>
                <a:gd name="T0" fmla="*/ 0 w 55"/>
                <a:gd name="T1" fmla="*/ 0 h 25"/>
                <a:gd name="T2" fmla="*/ 18 w 55"/>
                <a:gd name="T3" fmla="*/ 8 h 25"/>
                <a:gd name="T4" fmla="*/ 36 w 55"/>
                <a:gd name="T5" fmla="*/ 16 h 25"/>
                <a:gd name="T6" fmla="*/ 54 w 55"/>
                <a:gd name="T7" fmla="*/ 24 h 25"/>
              </a:gdLst>
              <a:ahLst/>
              <a:cxnLst>
                <a:cxn ang="0">
                  <a:pos x="T0" y="T1"/>
                </a:cxn>
                <a:cxn ang="0">
                  <a:pos x="T2" y="T3"/>
                </a:cxn>
                <a:cxn ang="0">
                  <a:pos x="T4" y="T5"/>
                </a:cxn>
                <a:cxn ang="0">
                  <a:pos x="T6" y="T7"/>
                </a:cxn>
              </a:cxnLst>
              <a:rect l="0" t="0" r="r" b="b"/>
              <a:pathLst>
                <a:path w="55" h="25">
                  <a:moveTo>
                    <a:pt x="0" y="0"/>
                  </a:moveTo>
                  <a:lnTo>
                    <a:pt x="18" y="8"/>
                  </a:lnTo>
                  <a:lnTo>
                    <a:pt x="36" y="16"/>
                  </a:lnTo>
                  <a:lnTo>
                    <a:pt x="54" y="24"/>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GB" sz="2800">
                <a:solidFill>
                  <a:srgbClr val="FFFFFF"/>
                </a:solidFill>
                <a:latin typeface="Arial" charset="0"/>
              </a:endParaRPr>
            </a:p>
          </p:txBody>
        </p:sp>
        <p:sp>
          <p:nvSpPr>
            <p:cNvPr id="1138704" name="Freeform 16"/>
            <p:cNvSpPr>
              <a:spLocks/>
            </p:cNvSpPr>
            <p:nvPr/>
          </p:nvSpPr>
          <p:spPr bwMode="auto">
            <a:xfrm>
              <a:off x="1996" y="841"/>
              <a:ext cx="209" cy="232"/>
            </a:xfrm>
            <a:custGeom>
              <a:avLst/>
              <a:gdLst>
                <a:gd name="T0" fmla="*/ 234 w 235"/>
                <a:gd name="T1" fmla="*/ 0 h 257"/>
                <a:gd name="T2" fmla="*/ 216 w 235"/>
                <a:gd name="T3" fmla="*/ 8 h 257"/>
                <a:gd name="T4" fmla="*/ 189 w 235"/>
                <a:gd name="T5" fmla="*/ 8 h 257"/>
                <a:gd name="T6" fmla="*/ 171 w 235"/>
                <a:gd name="T7" fmla="*/ 8 h 257"/>
                <a:gd name="T8" fmla="*/ 153 w 235"/>
                <a:gd name="T9" fmla="*/ 8 h 257"/>
                <a:gd name="T10" fmla="*/ 135 w 235"/>
                <a:gd name="T11" fmla="*/ 8 h 257"/>
                <a:gd name="T12" fmla="*/ 117 w 235"/>
                <a:gd name="T13" fmla="*/ 16 h 257"/>
                <a:gd name="T14" fmla="*/ 99 w 235"/>
                <a:gd name="T15" fmla="*/ 24 h 257"/>
                <a:gd name="T16" fmla="*/ 81 w 235"/>
                <a:gd name="T17" fmla="*/ 40 h 257"/>
                <a:gd name="T18" fmla="*/ 54 w 235"/>
                <a:gd name="T19" fmla="*/ 56 h 257"/>
                <a:gd name="T20" fmla="*/ 36 w 235"/>
                <a:gd name="T21" fmla="*/ 80 h 257"/>
                <a:gd name="T22" fmla="*/ 18 w 235"/>
                <a:gd name="T23" fmla="*/ 96 h 257"/>
                <a:gd name="T24" fmla="*/ 0 w 235"/>
                <a:gd name="T25" fmla="*/ 120 h 257"/>
                <a:gd name="T26" fmla="*/ 0 w 235"/>
                <a:gd name="T27" fmla="*/ 136 h 257"/>
                <a:gd name="T28" fmla="*/ 0 w 235"/>
                <a:gd name="T29" fmla="*/ 152 h 257"/>
                <a:gd name="T30" fmla="*/ 9 w 235"/>
                <a:gd name="T31" fmla="*/ 168 h 257"/>
                <a:gd name="T32" fmla="*/ 18 w 235"/>
                <a:gd name="T33" fmla="*/ 192 h 257"/>
                <a:gd name="T34" fmla="*/ 27 w 235"/>
                <a:gd name="T35" fmla="*/ 208 h 257"/>
                <a:gd name="T36" fmla="*/ 36 w 235"/>
                <a:gd name="T37" fmla="*/ 232 h 257"/>
                <a:gd name="T38" fmla="*/ 36 w 235"/>
                <a:gd name="T39" fmla="*/ 256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 h="257">
                  <a:moveTo>
                    <a:pt x="234" y="0"/>
                  </a:moveTo>
                  <a:lnTo>
                    <a:pt x="216" y="8"/>
                  </a:lnTo>
                  <a:lnTo>
                    <a:pt x="189" y="8"/>
                  </a:lnTo>
                  <a:lnTo>
                    <a:pt x="171" y="8"/>
                  </a:lnTo>
                  <a:lnTo>
                    <a:pt x="153" y="8"/>
                  </a:lnTo>
                  <a:lnTo>
                    <a:pt x="135" y="8"/>
                  </a:lnTo>
                  <a:lnTo>
                    <a:pt x="117" y="16"/>
                  </a:lnTo>
                  <a:lnTo>
                    <a:pt x="99" y="24"/>
                  </a:lnTo>
                  <a:lnTo>
                    <a:pt x="81" y="40"/>
                  </a:lnTo>
                  <a:lnTo>
                    <a:pt x="54" y="56"/>
                  </a:lnTo>
                  <a:lnTo>
                    <a:pt x="36" y="80"/>
                  </a:lnTo>
                  <a:lnTo>
                    <a:pt x="18" y="96"/>
                  </a:lnTo>
                  <a:lnTo>
                    <a:pt x="0" y="120"/>
                  </a:lnTo>
                  <a:lnTo>
                    <a:pt x="0" y="136"/>
                  </a:lnTo>
                  <a:lnTo>
                    <a:pt x="0" y="152"/>
                  </a:lnTo>
                  <a:lnTo>
                    <a:pt x="9" y="168"/>
                  </a:lnTo>
                  <a:lnTo>
                    <a:pt x="18" y="192"/>
                  </a:lnTo>
                  <a:lnTo>
                    <a:pt x="27" y="208"/>
                  </a:lnTo>
                  <a:lnTo>
                    <a:pt x="36" y="232"/>
                  </a:lnTo>
                  <a:lnTo>
                    <a:pt x="36" y="256"/>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GB" sz="2800">
                <a:solidFill>
                  <a:srgbClr val="FFFFFF"/>
                </a:solidFill>
                <a:latin typeface="Arial" charset="0"/>
              </a:endParaRPr>
            </a:p>
          </p:txBody>
        </p:sp>
        <p:sp>
          <p:nvSpPr>
            <p:cNvPr id="1138705" name="Freeform 17"/>
            <p:cNvSpPr>
              <a:spLocks/>
            </p:cNvSpPr>
            <p:nvPr/>
          </p:nvSpPr>
          <p:spPr bwMode="auto">
            <a:xfrm>
              <a:off x="2795" y="464"/>
              <a:ext cx="57" cy="15"/>
            </a:xfrm>
            <a:custGeom>
              <a:avLst/>
              <a:gdLst>
                <a:gd name="T0" fmla="*/ 63 w 64"/>
                <a:gd name="T1" fmla="*/ 0 h 17"/>
                <a:gd name="T2" fmla="*/ 45 w 64"/>
                <a:gd name="T3" fmla="*/ 16 h 17"/>
                <a:gd name="T4" fmla="*/ 36 w 64"/>
                <a:gd name="T5" fmla="*/ 16 h 17"/>
                <a:gd name="T6" fmla="*/ 18 w 64"/>
                <a:gd name="T7" fmla="*/ 16 h 17"/>
                <a:gd name="T8" fmla="*/ 9 w 64"/>
                <a:gd name="T9" fmla="*/ 16 h 17"/>
                <a:gd name="T10" fmla="*/ 0 w 64"/>
                <a:gd name="T11" fmla="*/ 16 h 17"/>
              </a:gdLst>
              <a:ahLst/>
              <a:cxnLst>
                <a:cxn ang="0">
                  <a:pos x="T0" y="T1"/>
                </a:cxn>
                <a:cxn ang="0">
                  <a:pos x="T2" y="T3"/>
                </a:cxn>
                <a:cxn ang="0">
                  <a:pos x="T4" y="T5"/>
                </a:cxn>
                <a:cxn ang="0">
                  <a:pos x="T6" y="T7"/>
                </a:cxn>
                <a:cxn ang="0">
                  <a:pos x="T8" y="T9"/>
                </a:cxn>
                <a:cxn ang="0">
                  <a:pos x="T10" y="T11"/>
                </a:cxn>
              </a:cxnLst>
              <a:rect l="0" t="0" r="r" b="b"/>
              <a:pathLst>
                <a:path w="64" h="17">
                  <a:moveTo>
                    <a:pt x="63" y="0"/>
                  </a:moveTo>
                  <a:lnTo>
                    <a:pt x="45" y="16"/>
                  </a:lnTo>
                  <a:lnTo>
                    <a:pt x="36" y="16"/>
                  </a:lnTo>
                  <a:lnTo>
                    <a:pt x="18" y="16"/>
                  </a:lnTo>
                  <a:lnTo>
                    <a:pt x="9" y="16"/>
                  </a:lnTo>
                  <a:lnTo>
                    <a:pt x="0" y="16"/>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GB" sz="2800">
                <a:solidFill>
                  <a:srgbClr val="FFFFFF"/>
                </a:solidFill>
                <a:latin typeface="Arial" charset="0"/>
              </a:endParaRPr>
            </a:p>
          </p:txBody>
        </p:sp>
        <p:sp>
          <p:nvSpPr>
            <p:cNvPr id="1138706" name="Freeform 18"/>
            <p:cNvSpPr>
              <a:spLocks/>
            </p:cNvSpPr>
            <p:nvPr/>
          </p:nvSpPr>
          <p:spPr bwMode="auto">
            <a:xfrm>
              <a:off x="1852" y="949"/>
              <a:ext cx="209" cy="334"/>
            </a:xfrm>
            <a:custGeom>
              <a:avLst/>
              <a:gdLst>
                <a:gd name="T0" fmla="*/ 153 w 235"/>
                <a:gd name="T1" fmla="*/ 0 h 369"/>
                <a:gd name="T2" fmla="*/ 135 w 235"/>
                <a:gd name="T3" fmla="*/ 0 h 369"/>
                <a:gd name="T4" fmla="*/ 126 w 235"/>
                <a:gd name="T5" fmla="*/ 0 h 369"/>
                <a:gd name="T6" fmla="*/ 108 w 235"/>
                <a:gd name="T7" fmla="*/ 8 h 369"/>
                <a:gd name="T8" fmla="*/ 90 w 235"/>
                <a:gd name="T9" fmla="*/ 24 h 369"/>
                <a:gd name="T10" fmla="*/ 81 w 235"/>
                <a:gd name="T11" fmla="*/ 40 h 369"/>
                <a:gd name="T12" fmla="*/ 72 w 235"/>
                <a:gd name="T13" fmla="*/ 48 h 369"/>
                <a:gd name="T14" fmla="*/ 54 w 235"/>
                <a:gd name="T15" fmla="*/ 64 h 369"/>
                <a:gd name="T16" fmla="*/ 45 w 235"/>
                <a:gd name="T17" fmla="*/ 80 h 369"/>
                <a:gd name="T18" fmla="*/ 27 w 235"/>
                <a:gd name="T19" fmla="*/ 96 h 369"/>
                <a:gd name="T20" fmla="*/ 18 w 235"/>
                <a:gd name="T21" fmla="*/ 112 h 369"/>
                <a:gd name="T22" fmla="*/ 0 w 235"/>
                <a:gd name="T23" fmla="*/ 136 h 369"/>
                <a:gd name="T24" fmla="*/ 0 w 235"/>
                <a:gd name="T25" fmla="*/ 152 h 369"/>
                <a:gd name="T26" fmla="*/ 0 w 235"/>
                <a:gd name="T27" fmla="*/ 176 h 369"/>
                <a:gd name="T28" fmla="*/ 0 w 235"/>
                <a:gd name="T29" fmla="*/ 192 h 369"/>
                <a:gd name="T30" fmla="*/ 9 w 235"/>
                <a:gd name="T31" fmla="*/ 208 h 369"/>
                <a:gd name="T32" fmla="*/ 27 w 235"/>
                <a:gd name="T33" fmla="*/ 224 h 369"/>
                <a:gd name="T34" fmla="*/ 54 w 235"/>
                <a:gd name="T35" fmla="*/ 240 h 369"/>
                <a:gd name="T36" fmla="*/ 72 w 235"/>
                <a:gd name="T37" fmla="*/ 248 h 369"/>
                <a:gd name="T38" fmla="*/ 90 w 235"/>
                <a:gd name="T39" fmla="*/ 248 h 369"/>
                <a:gd name="T40" fmla="*/ 108 w 235"/>
                <a:gd name="T41" fmla="*/ 256 h 369"/>
                <a:gd name="T42" fmla="*/ 108 w 235"/>
                <a:gd name="T43" fmla="*/ 264 h 369"/>
                <a:gd name="T44" fmla="*/ 108 w 235"/>
                <a:gd name="T45" fmla="*/ 288 h 369"/>
                <a:gd name="T46" fmla="*/ 117 w 235"/>
                <a:gd name="T47" fmla="*/ 304 h 369"/>
                <a:gd name="T48" fmla="*/ 126 w 235"/>
                <a:gd name="T49" fmla="*/ 320 h 369"/>
                <a:gd name="T50" fmla="*/ 144 w 235"/>
                <a:gd name="T51" fmla="*/ 328 h 369"/>
                <a:gd name="T52" fmla="*/ 171 w 235"/>
                <a:gd name="T53" fmla="*/ 344 h 369"/>
                <a:gd name="T54" fmla="*/ 189 w 235"/>
                <a:gd name="T55" fmla="*/ 352 h 369"/>
                <a:gd name="T56" fmla="*/ 207 w 235"/>
                <a:gd name="T57" fmla="*/ 360 h 369"/>
                <a:gd name="T58" fmla="*/ 234 w 235"/>
                <a:gd name="T59" fmla="*/ 368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35" h="369">
                  <a:moveTo>
                    <a:pt x="153" y="0"/>
                  </a:moveTo>
                  <a:lnTo>
                    <a:pt x="135" y="0"/>
                  </a:lnTo>
                  <a:lnTo>
                    <a:pt x="126" y="0"/>
                  </a:lnTo>
                  <a:lnTo>
                    <a:pt x="108" y="8"/>
                  </a:lnTo>
                  <a:lnTo>
                    <a:pt x="90" y="24"/>
                  </a:lnTo>
                  <a:lnTo>
                    <a:pt x="81" y="40"/>
                  </a:lnTo>
                  <a:lnTo>
                    <a:pt x="72" y="48"/>
                  </a:lnTo>
                  <a:lnTo>
                    <a:pt x="54" y="64"/>
                  </a:lnTo>
                  <a:lnTo>
                    <a:pt x="45" y="80"/>
                  </a:lnTo>
                  <a:lnTo>
                    <a:pt x="27" y="96"/>
                  </a:lnTo>
                  <a:lnTo>
                    <a:pt x="18" y="112"/>
                  </a:lnTo>
                  <a:lnTo>
                    <a:pt x="0" y="136"/>
                  </a:lnTo>
                  <a:lnTo>
                    <a:pt x="0" y="152"/>
                  </a:lnTo>
                  <a:lnTo>
                    <a:pt x="0" y="176"/>
                  </a:lnTo>
                  <a:lnTo>
                    <a:pt x="0" y="192"/>
                  </a:lnTo>
                  <a:lnTo>
                    <a:pt x="9" y="208"/>
                  </a:lnTo>
                  <a:lnTo>
                    <a:pt x="27" y="224"/>
                  </a:lnTo>
                  <a:lnTo>
                    <a:pt x="54" y="240"/>
                  </a:lnTo>
                  <a:lnTo>
                    <a:pt x="72" y="248"/>
                  </a:lnTo>
                  <a:lnTo>
                    <a:pt x="90" y="248"/>
                  </a:lnTo>
                  <a:lnTo>
                    <a:pt x="108" y="256"/>
                  </a:lnTo>
                  <a:lnTo>
                    <a:pt x="108" y="264"/>
                  </a:lnTo>
                  <a:lnTo>
                    <a:pt x="108" y="288"/>
                  </a:lnTo>
                  <a:lnTo>
                    <a:pt x="117" y="304"/>
                  </a:lnTo>
                  <a:lnTo>
                    <a:pt x="126" y="320"/>
                  </a:lnTo>
                  <a:lnTo>
                    <a:pt x="144" y="328"/>
                  </a:lnTo>
                  <a:lnTo>
                    <a:pt x="171" y="344"/>
                  </a:lnTo>
                  <a:lnTo>
                    <a:pt x="189" y="352"/>
                  </a:lnTo>
                  <a:lnTo>
                    <a:pt x="207" y="360"/>
                  </a:lnTo>
                  <a:lnTo>
                    <a:pt x="234" y="368"/>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GB" sz="2800">
                <a:solidFill>
                  <a:srgbClr val="FFFFFF"/>
                </a:solidFill>
                <a:latin typeface="Arial" charset="0"/>
              </a:endParaRPr>
            </a:p>
          </p:txBody>
        </p:sp>
        <p:sp>
          <p:nvSpPr>
            <p:cNvPr id="1138707" name="Freeform 19"/>
            <p:cNvSpPr>
              <a:spLocks/>
            </p:cNvSpPr>
            <p:nvPr/>
          </p:nvSpPr>
          <p:spPr bwMode="auto">
            <a:xfrm>
              <a:off x="2539" y="471"/>
              <a:ext cx="41" cy="16"/>
            </a:xfrm>
            <a:custGeom>
              <a:avLst/>
              <a:gdLst>
                <a:gd name="T0" fmla="*/ 45 w 46"/>
                <a:gd name="T1" fmla="*/ 16 h 17"/>
                <a:gd name="T2" fmla="*/ 27 w 46"/>
                <a:gd name="T3" fmla="*/ 8 h 17"/>
                <a:gd name="T4" fmla="*/ 9 w 46"/>
                <a:gd name="T5" fmla="*/ 8 h 17"/>
                <a:gd name="T6" fmla="*/ 0 w 46"/>
                <a:gd name="T7" fmla="*/ 0 h 17"/>
              </a:gdLst>
              <a:ahLst/>
              <a:cxnLst>
                <a:cxn ang="0">
                  <a:pos x="T0" y="T1"/>
                </a:cxn>
                <a:cxn ang="0">
                  <a:pos x="T2" y="T3"/>
                </a:cxn>
                <a:cxn ang="0">
                  <a:pos x="T4" y="T5"/>
                </a:cxn>
                <a:cxn ang="0">
                  <a:pos x="T6" y="T7"/>
                </a:cxn>
              </a:cxnLst>
              <a:rect l="0" t="0" r="r" b="b"/>
              <a:pathLst>
                <a:path w="46" h="17">
                  <a:moveTo>
                    <a:pt x="45" y="16"/>
                  </a:moveTo>
                  <a:lnTo>
                    <a:pt x="27" y="8"/>
                  </a:lnTo>
                  <a:lnTo>
                    <a:pt x="9" y="8"/>
                  </a:lnTo>
                  <a:lnTo>
                    <a:pt x="0"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GB" sz="2800">
                <a:solidFill>
                  <a:srgbClr val="FFFFFF"/>
                </a:solidFill>
                <a:latin typeface="Arial" charset="0"/>
              </a:endParaRPr>
            </a:p>
          </p:txBody>
        </p:sp>
        <p:sp>
          <p:nvSpPr>
            <p:cNvPr id="1138708" name="Freeform 20"/>
            <p:cNvSpPr>
              <a:spLocks/>
            </p:cNvSpPr>
            <p:nvPr/>
          </p:nvSpPr>
          <p:spPr bwMode="auto">
            <a:xfrm>
              <a:off x="1748" y="1087"/>
              <a:ext cx="97" cy="211"/>
            </a:xfrm>
            <a:custGeom>
              <a:avLst/>
              <a:gdLst>
                <a:gd name="T0" fmla="*/ 108 w 109"/>
                <a:gd name="T1" fmla="*/ 0 h 233"/>
                <a:gd name="T2" fmla="*/ 90 w 109"/>
                <a:gd name="T3" fmla="*/ 16 h 233"/>
                <a:gd name="T4" fmla="*/ 72 w 109"/>
                <a:gd name="T5" fmla="*/ 24 h 233"/>
                <a:gd name="T6" fmla="*/ 63 w 109"/>
                <a:gd name="T7" fmla="*/ 40 h 233"/>
                <a:gd name="T8" fmla="*/ 45 w 109"/>
                <a:gd name="T9" fmla="*/ 56 h 233"/>
                <a:gd name="T10" fmla="*/ 36 w 109"/>
                <a:gd name="T11" fmla="*/ 80 h 233"/>
                <a:gd name="T12" fmla="*/ 27 w 109"/>
                <a:gd name="T13" fmla="*/ 96 h 233"/>
                <a:gd name="T14" fmla="*/ 18 w 109"/>
                <a:gd name="T15" fmla="*/ 112 h 233"/>
                <a:gd name="T16" fmla="*/ 18 w 109"/>
                <a:gd name="T17" fmla="*/ 128 h 233"/>
                <a:gd name="T18" fmla="*/ 27 w 109"/>
                <a:gd name="T19" fmla="*/ 144 h 233"/>
                <a:gd name="T20" fmla="*/ 27 w 109"/>
                <a:gd name="T21" fmla="*/ 160 h 233"/>
                <a:gd name="T22" fmla="*/ 18 w 109"/>
                <a:gd name="T23" fmla="*/ 168 h 233"/>
                <a:gd name="T24" fmla="*/ 9 w 109"/>
                <a:gd name="T25" fmla="*/ 184 h 233"/>
                <a:gd name="T26" fmla="*/ 0 w 109"/>
                <a:gd name="T27" fmla="*/ 208 h 233"/>
                <a:gd name="T28" fmla="*/ 0 w 109"/>
                <a:gd name="T29" fmla="*/ 232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233">
                  <a:moveTo>
                    <a:pt x="108" y="0"/>
                  </a:moveTo>
                  <a:lnTo>
                    <a:pt x="90" y="16"/>
                  </a:lnTo>
                  <a:lnTo>
                    <a:pt x="72" y="24"/>
                  </a:lnTo>
                  <a:lnTo>
                    <a:pt x="63" y="40"/>
                  </a:lnTo>
                  <a:lnTo>
                    <a:pt x="45" y="56"/>
                  </a:lnTo>
                  <a:lnTo>
                    <a:pt x="36" y="80"/>
                  </a:lnTo>
                  <a:lnTo>
                    <a:pt x="27" y="96"/>
                  </a:lnTo>
                  <a:lnTo>
                    <a:pt x="18" y="112"/>
                  </a:lnTo>
                  <a:lnTo>
                    <a:pt x="18" y="128"/>
                  </a:lnTo>
                  <a:lnTo>
                    <a:pt x="27" y="144"/>
                  </a:lnTo>
                  <a:lnTo>
                    <a:pt x="27" y="160"/>
                  </a:lnTo>
                  <a:lnTo>
                    <a:pt x="18" y="168"/>
                  </a:lnTo>
                  <a:lnTo>
                    <a:pt x="9" y="184"/>
                  </a:lnTo>
                  <a:lnTo>
                    <a:pt x="0" y="208"/>
                  </a:lnTo>
                  <a:lnTo>
                    <a:pt x="0" y="232"/>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GB" sz="2800">
                <a:solidFill>
                  <a:srgbClr val="FFFFFF"/>
                </a:solidFill>
                <a:latin typeface="Arial" charset="0"/>
              </a:endParaRPr>
            </a:p>
          </p:txBody>
        </p:sp>
        <p:sp>
          <p:nvSpPr>
            <p:cNvPr id="1138709" name="Freeform 21"/>
            <p:cNvSpPr>
              <a:spLocks/>
            </p:cNvSpPr>
            <p:nvPr/>
          </p:nvSpPr>
          <p:spPr bwMode="auto">
            <a:xfrm>
              <a:off x="2467" y="464"/>
              <a:ext cx="17" cy="37"/>
            </a:xfrm>
            <a:custGeom>
              <a:avLst/>
              <a:gdLst>
                <a:gd name="T0" fmla="*/ 18 w 19"/>
                <a:gd name="T1" fmla="*/ 0 h 41"/>
                <a:gd name="T2" fmla="*/ 9 w 19"/>
                <a:gd name="T3" fmla="*/ 8 h 41"/>
                <a:gd name="T4" fmla="*/ 0 w 19"/>
                <a:gd name="T5" fmla="*/ 24 h 41"/>
                <a:gd name="T6" fmla="*/ 0 w 19"/>
                <a:gd name="T7" fmla="*/ 40 h 41"/>
              </a:gdLst>
              <a:ahLst/>
              <a:cxnLst>
                <a:cxn ang="0">
                  <a:pos x="T0" y="T1"/>
                </a:cxn>
                <a:cxn ang="0">
                  <a:pos x="T2" y="T3"/>
                </a:cxn>
                <a:cxn ang="0">
                  <a:pos x="T4" y="T5"/>
                </a:cxn>
                <a:cxn ang="0">
                  <a:pos x="T6" y="T7"/>
                </a:cxn>
              </a:cxnLst>
              <a:rect l="0" t="0" r="r" b="b"/>
              <a:pathLst>
                <a:path w="19" h="41">
                  <a:moveTo>
                    <a:pt x="18" y="0"/>
                  </a:moveTo>
                  <a:lnTo>
                    <a:pt x="9" y="8"/>
                  </a:lnTo>
                  <a:lnTo>
                    <a:pt x="0" y="24"/>
                  </a:lnTo>
                  <a:lnTo>
                    <a:pt x="0" y="4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GB" sz="2800">
                <a:solidFill>
                  <a:srgbClr val="FFFFFF"/>
                </a:solidFill>
                <a:latin typeface="Arial" charset="0"/>
              </a:endParaRPr>
            </a:p>
          </p:txBody>
        </p:sp>
        <p:sp>
          <p:nvSpPr>
            <p:cNvPr id="1138710" name="Freeform 22"/>
            <p:cNvSpPr>
              <a:spLocks/>
            </p:cNvSpPr>
            <p:nvPr/>
          </p:nvSpPr>
          <p:spPr bwMode="auto">
            <a:xfrm>
              <a:off x="1828" y="1050"/>
              <a:ext cx="353" cy="291"/>
            </a:xfrm>
            <a:custGeom>
              <a:avLst/>
              <a:gdLst>
                <a:gd name="T0" fmla="*/ 0 w 397"/>
                <a:gd name="T1" fmla="*/ 136 h 321"/>
                <a:gd name="T2" fmla="*/ 0 w 397"/>
                <a:gd name="T3" fmla="*/ 152 h 321"/>
                <a:gd name="T4" fmla="*/ 0 w 397"/>
                <a:gd name="T5" fmla="*/ 176 h 321"/>
                <a:gd name="T6" fmla="*/ 0 w 397"/>
                <a:gd name="T7" fmla="*/ 192 h 321"/>
                <a:gd name="T8" fmla="*/ 0 w 397"/>
                <a:gd name="T9" fmla="*/ 208 h 321"/>
                <a:gd name="T10" fmla="*/ 18 w 397"/>
                <a:gd name="T11" fmla="*/ 216 h 321"/>
                <a:gd name="T12" fmla="*/ 27 w 397"/>
                <a:gd name="T13" fmla="*/ 232 h 321"/>
                <a:gd name="T14" fmla="*/ 36 w 397"/>
                <a:gd name="T15" fmla="*/ 248 h 321"/>
                <a:gd name="T16" fmla="*/ 54 w 397"/>
                <a:gd name="T17" fmla="*/ 256 h 321"/>
                <a:gd name="T18" fmla="*/ 72 w 397"/>
                <a:gd name="T19" fmla="*/ 272 h 321"/>
                <a:gd name="T20" fmla="*/ 90 w 397"/>
                <a:gd name="T21" fmla="*/ 288 h 321"/>
                <a:gd name="T22" fmla="*/ 108 w 397"/>
                <a:gd name="T23" fmla="*/ 296 h 321"/>
                <a:gd name="T24" fmla="*/ 126 w 397"/>
                <a:gd name="T25" fmla="*/ 304 h 321"/>
                <a:gd name="T26" fmla="*/ 153 w 397"/>
                <a:gd name="T27" fmla="*/ 304 h 321"/>
                <a:gd name="T28" fmla="*/ 171 w 397"/>
                <a:gd name="T29" fmla="*/ 312 h 321"/>
                <a:gd name="T30" fmla="*/ 189 w 397"/>
                <a:gd name="T31" fmla="*/ 312 h 321"/>
                <a:gd name="T32" fmla="*/ 216 w 397"/>
                <a:gd name="T33" fmla="*/ 320 h 321"/>
                <a:gd name="T34" fmla="*/ 234 w 397"/>
                <a:gd name="T35" fmla="*/ 320 h 321"/>
                <a:gd name="T36" fmla="*/ 252 w 397"/>
                <a:gd name="T37" fmla="*/ 320 h 321"/>
                <a:gd name="T38" fmla="*/ 270 w 397"/>
                <a:gd name="T39" fmla="*/ 320 h 321"/>
                <a:gd name="T40" fmla="*/ 288 w 397"/>
                <a:gd name="T41" fmla="*/ 320 h 321"/>
                <a:gd name="T42" fmla="*/ 315 w 397"/>
                <a:gd name="T43" fmla="*/ 320 h 321"/>
                <a:gd name="T44" fmla="*/ 333 w 397"/>
                <a:gd name="T45" fmla="*/ 320 h 321"/>
                <a:gd name="T46" fmla="*/ 351 w 397"/>
                <a:gd name="T47" fmla="*/ 312 h 321"/>
                <a:gd name="T48" fmla="*/ 360 w 397"/>
                <a:gd name="T49" fmla="*/ 296 h 321"/>
                <a:gd name="T50" fmla="*/ 378 w 397"/>
                <a:gd name="T51" fmla="*/ 288 h 321"/>
                <a:gd name="T52" fmla="*/ 387 w 397"/>
                <a:gd name="T53" fmla="*/ 280 h 321"/>
                <a:gd name="T54" fmla="*/ 396 w 397"/>
                <a:gd name="T55" fmla="*/ 264 h 321"/>
                <a:gd name="T56" fmla="*/ 396 w 397"/>
                <a:gd name="T57" fmla="*/ 248 h 321"/>
                <a:gd name="T58" fmla="*/ 396 w 397"/>
                <a:gd name="T59" fmla="*/ 232 h 321"/>
                <a:gd name="T60" fmla="*/ 378 w 397"/>
                <a:gd name="T61" fmla="*/ 224 h 321"/>
                <a:gd name="T62" fmla="*/ 369 w 397"/>
                <a:gd name="T63" fmla="*/ 208 h 321"/>
                <a:gd name="T64" fmla="*/ 360 w 397"/>
                <a:gd name="T65" fmla="*/ 192 h 321"/>
                <a:gd name="T66" fmla="*/ 351 w 397"/>
                <a:gd name="T67" fmla="*/ 176 h 321"/>
                <a:gd name="T68" fmla="*/ 342 w 397"/>
                <a:gd name="T69" fmla="*/ 160 h 321"/>
                <a:gd name="T70" fmla="*/ 333 w 397"/>
                <a:gd name="T71" fmla="*/ 144 h 321"/>
                <a:gd name="T72" fmla="*/ 324 w 397"/>
                <a:gd name="T73" fmla="*/ 128 h 321"/>
                <a:gd name="T74" fmla="*/ 315 w 397"/>
                <a:gd name="T75" fmla="*/ 120 h 321"/>
                <a:gd name="T76" fmla="*/ 297 w 397"/>
                <a:gd name="T77" fmla="*/ 104 h 321"/>
                <a:gd name="T78" fmla="*/ 270 w 397"/>
                <a:gd name="T79" fmla="*/ 96 h 321"/>
                <a:gd name="T80" fmla="*/ 252 w 397"/>
                <a:gd name="T81" fmla="*/ 88 h 321"/>
                <a:gd name="T82" fmla="*/ 234 w 397"/>
                <a:gd name="T83" fmla="*/ 80 h 321"/>
                <a:gd name="T84" fmla="*/ 216 w 397"/>
                <a:gd name="T85" fmla="*/ 72 h 321"/>
                <a:gd name="T86" fmla="*/ 198 w 397"/>
                <a:gd name="T87" fmla="*/ 64 h 321"/>
                <a:gd name="T88" fmla="*/ 180 w 397"/>
                <a:gd name="T89" fmla="*/ 48 h 321"/>
                <a:gd name="T90" fmla="*/ 162 w 397"/>
                <a:gd name="T91" fmla="*/ 40 h 321"/>
                <a:gd name="T92" fmla="*/ 162 w 397"/>
                <a:gd name="T93" fmla="*/ 24 h 321"/>
                <a:gd name="T94" fmla="*/ 153 w 397"/>
                <a:gd name="T95" fmla="*/ 0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97" h="321">
                  <a:moveTo>
                    <a:pt x="0" y="136"/>
                  </a:moveTo>
                  <a:lnTo>
                    <a:pt x="0" y="152"/>
                  </a:lnTo>
                  <a:lnTo>
                    <a:pt x="0" y="176"/>
                  </a:lnTo>
                  <a:lnTo>
                    <a:pt x="0" y="192"/>
                  </a:lnTo>
                  <a:lnTo>
                    <a:pt x="0" y="208"/>
                  </a:lnTo>
                  <a:lnTo>
                    <a:pt x="18" y="216"/>
                  </a:lnTo>
                  <a:lnTo>
                    <a:pt x="27" y="232"/>
                  </a:lnTo>
                  <a:lnTo>
                    <a:pt x="36" y="248"/>
                  </a:lnTo>
                  <a:lnTo>
                    <a:pt x="54" y="256"/>
                  </a:lnTo>
                  <a:lnTo>
                    <a:pt x="72" y="272"/>
                  </a:lnTo>
                  <a:lnTo>
                    <a:pt x="90" y="288"/>
                  </a:lnTo>
                  <a:lnTo>
                    <a:pt x="108" y="296"/>
                  </a:lnTo>
                  <a:lnTo>
                    <a:pt x="126" y="304"/>
                  </a:lnTo>
                  <a:lnTo>
                    <a:pt x="153" y="304"/>
                  </a:lnTo>
                  <a:lnTo>
                    <a:pt x="171" y="312"/>
                  </a:lnTo>
                  <a:lnTo>
                    <a:pt x="189" y="312"/>
                  </a:lnTo>
                  <a:lnTo>
                    <a:pt x="216" y="320"/>
                  </a:lnTo>
                  <a:lnTo>
                    <a:pt x="234" y="320"/>
                  </a:lnTo>
                  <a:lnTo>
                    <a:pt x="252" y="320"/>
                  </a:lnTo>
                  <a:lnTo>
                    <a:pt x="270" y="320"/>
                  </a:lnTo>
                  <a:lnTo>
                    <a:pt x="288" y="320"/>
                  </a:lnTo>
                  <a:lnTo>
                    <a:pt x="315" y="320"/>
                  </a:lnTo>
                  <a:lnTo>
                    <a:pt x="333" y="320"/>
                  </a:lnTo>
                  <a:lnTo>
                    <a:pt x="351" y="312"/>
                  </a:lnTo>
                  <a:lnTo>
                    <a:pt x="360" y="296"/>
                  </a:lnTo>
                  <a:lnTo>
                    <a:pt x="378" y="288"/>
                  </a:lnTo>
                  <a:lnTo>
                    <a:pt x="387" y="280"/>
                  </a:lnTo>
                  <a:lnTo>
                    <a:pt x="396" y="264"/>
                  </a:lnTo>
                  <a:lnTo>
                    <a:pt x="396" y="248"/>
                  </a:lnTo>
                  <a:lnTo>
                    <a:pt x="396" y="232"/>
                  </a:lnTo>
                  <a:lnTo>
                    <a:pt x="378" y="224"/>
                  </a:lnTo>
                  <a:lnTo>
                    <a:pt x="369" y="208"/>
                  </a:lnTo>
                  <a:lnTo>
                    <a:pt x="360" y="192"/>
                  </a:lnTo>
                  <a:lnTo>
                    <a:pt x="351" y="176"/>
                  </a:lnTo>
                  <a:lnTo>
                    <a:pt x="342" y="160"/>
                  </a:lnTo>
                  <a:lnTo>
                    <a:pt x="333" y="144"/>
                  </a:lnTo>
                  <a:lnTo>
                    <a:pt x="324" y="128"/>
                  </a:lnTo>
                  <a:lnTo>
                    <a:pt x="315" y="120"/>
                  </a:lnTo>
                  <a:lnTo>
                    <a:pt x="297" y="104"/>
                  </a:lnTo>
                  <a:lnTo>
                    <a:pt x="270" y="96"/>
                  </a:lnTo>
                  <a:lnTo>
                    <a:pt x="252" y="88"/>
                  </a:lnTo>
                  <a:lnTo>
                    <a:pt x="234" y="80"/>
                  </a:lnTo>
                  <a:lnTo>
                    <a:pt x="216" y="72"/>
                  </a:lnTo>
                  <a:lnTo>
                    <a:pt x="198" y="64"/>
                  </a:lnTo>
                  <a:lnTo>
                    <a:pt x="180" y="48"/>
                  </a:lnTo>
                  <a:lnTo>
                    <a:pt x="162" y="40"/>
                  </a:lnTo>
                  <a:lnTo>
                    <a:pt x="162" y="24"/>
                  </a:lnTo>
                  <a:lnTo>
                    <a:pt x="153"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GB" sz="2800">
                <a:solidFill>
                  <a:srgbClr val="FFFFFF"/>
                </a:solidFill>
                <a:latin typeface="Arial" charset="0"/>
              </a:endParaRPr>
            </a:p>
          </p:txBody>
        </p:sp>
        <p:sp>
          <p:nvSpPr>
            <p:cNvPr id="1138711" name="Freeform 23"/>
            <p:cNvSpPr>
              <a:spLocks/>
            </p:cNvSpPr>
            <p:nvPr/>
          </p:nvSpPr>
          <p:spPr bwMode="auto">
            <a:xfrm>
              <a:off x="2236" y="507"/>
              <a:ext cx="41" cy="1"/>
            </a:xfrm>
            <a:custGeom>
              <a:avLst/>
              <a:gdLst>
                <a:gd name="T0" fmla="*/ 0 w 46"/>
                <a:gd name="T1" fmla="*/ 0 h 1"/>
                <a:gd name="T2" fmla="*/ 18 w 46"/>
                <a:gd name="T3" fmla="*/ 0 h 1"/>
                <a:gd name="T4" fmla="*/ 36 w 46"/>
                <a:gd name="T5" fmla="*/ 0 h 1"/>
                <a:gd name="T6" fmla="*/ 45 w 46"/>
                <a:gd name="T7" fmla="*/ 0 h 1"/>
              </a:gdLst>
              <a:ahLst/>
              <a:cxnLst>
                <a:cxn ang="0">
                  <a:pos x="T0" y="T1"/>
                </a:cxn>
                <a:cxn ang="0">
                  <a:pos x="T2" y="T3"/>
                </a:cxn>
                <a:cxn ang="0">
                  <a:pos x="T4" y="T5"/>
                </a:cxn>
                <a:cxn ang="0">
                  <a:pos x="T6" y="T7"/>
                </a:cxn>
              </a:cxnLst>
              <a:rect l="0" t="0" r="r" b="b"/>
              <a:pathLst>
                <a:path w="46" h="1">
                  <a:moveTo>
                    <a:pt x="0" y="0"/>
                  </a:moveTo>
                  <a:lnTo>
                    <a:pt x="18" y="0"/>
                  </a:lnTo>
                  <a:lnTo>
                    <a:pt x="36" y="0"/>
                  </a:lnTo>
                  <a:lnTo>
                    <a:pt x="45"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GB" sz="2800">
                <a:solidFill>
                  <a:srgbClr val="FFFFFF"/>
                </a:solidFill>
                <a:latin typeface="Arial" charset="0"/>
              </a:endParaRPr>
            </a:p>
          </p:txBody>
        </p:sp>
        <p:sp>
          <p:nvSpPr>
            <p:cNvPr id="1138712" name="Freeform 24"/>
            <p:cNvSpPr>
              <a:spLocks/>
            </p:cNvSpPr>
            <p:nvPr/>
          </p:nvSpPr>
          <p:spPr bwMode="auto">
            <a:xfrm>
              <a:off x="2116" y="971"/>
              <a:ext cx="17" cy="197"/>
            </a:xfrm>
            <a:custGeom>
              <a:avLst/>
              <a:gdLst>
                <a:gd name="T0" fmla="*/ 0 w 19"/>
                <a:gd name="T1" fmla="*/ 0 h 217"/>
                <a:gd name="T2" fmla="*/ 0 w 19"/>
                <a:gd name="T3" fmla="*/ 16 h 217"/>
                <a:gd name="T4" fmla="*/ 0 w 19"/>
                <a:gd name="T5" fmla="*/ 32 h 217"/>
                <a:gd name="T6" fmla="*/ 9 w 19"/>
                <a:gd name="T7" fmla="*/ 48 h 217"/>
                <a:gd name="T8" fmla="*/ 18 w 19"/>
                <a:gd name="T9" fmla="*/ 64 h 217"/>
                <a:gd name="T10" fmla="*/ 18 w 19"/>
                <a:gd name="T11" fmla="*/ 80 h 217"/>
                <a:gd name="T12" fmla="*/ 18 w 19"/>
                <a:gd name="T13" fmla="*/ 96 h 217"/>
                <a:gd name="T14" fmla="*/ 18 w 19"/>
                <a:gd name="T15" fmla="*/ 120 h 217"/>
                <a:gd name="T16" fmla="*/ 18 w 19"/>
                <a:gd name="T17" fmla="*/ 136 h 217"/>
                <a:gd name="T18" fmla="*/ 9 w 19"/>
                <a:gd name="T19" fmla="*/ 160 h 217"/>
                <a:gd name="T20" fmla="*/ 9 w 19"/>
                <a:gd name="T21" fmla="*/ 176 h 217"/>
                <a:gd name="T22" fmla="*/ 0 w 19"/>
                <a:gd name="T23" fmla="*/ 192 h 217"/>
                <a:gd name="T24" fmla="*/ 0 w 19"/>
                <a:gd name="T25" fmla="*/ 208 h 217"/>
                <a:gd name="T26" fmla="*/ 0 w 19"/>
                <a:gd name="T27" fmla="*/ 216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217">
                  <a:moveTo>
                    <a:pt x="0" y="0"/>
                  </a:moveTo>
                  <a:lnTo>
                    <a:pt x="0" y="16"/>
                  </a:lnTo>
                  <a:lnTo>
                    <a:pt x="0" y="32"/>
                  </a:lnTo>
                  <a:lnTo>
                    <a:pt x="9" y="48"/>
                  </a:lnTo>
                  <a:lnTo>
                    <a:pt x="18" y="64"/>
                  </a:lnTo>
                  <a:lnTo>
                    <a:pt x="18" y="80"/>
                  </a:lnTo>
                  <a:lnTo>
                    <a:pt x="18" y="96"/>
                  </a:lnTo>
                  <a:lnTo>
                    <a:pt x="18" y="120"/>
                  </a:lnTo>
                  <a:lnTo>
                    <a:pt x="18" y="136"/>
                  </a:lnTo>
                  <a:lnTo>
                    <a:pt x="9" y="160"/>
                  </a:lnTo>
                  <a:lnTo>
                    <a:pt x="9" y="176"/>
                  </a:lnTo>
                  <a:lnTo>
                    <a:pt x="0" y="192"/>
                  </a:lnTo>
                  <a:lnTo>
                    <a:pt x="0" y="208"/>
                  </a:lnTo>
                  <a:lnTo>
                    <a:pt x="0" y="216"/>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GB" sz="2800">
                <a:solidFill>
                  <a:srgbClr val="FFFFFF"/>
                </a:solidFill>
                <a:latin typeface="Arial" charset="0"/>
              </a:endParaRPr>
            </a:p>
          </p:txBody>
        </p:sp>
        <p:sp>
          <p:nvSpPr>
            <p:cNvPr id="1138713" name="Freeform 25"/>
            <p:cNvSpPr>
              <a:spLocks/>
            </p:cNvSpPr>
            <p:nvPr/>
          </p:nvSpPr>
          <p:spPr bwMode="auto">
            <a:xfrm>
              <a:off x="2284" y="515"/>
              <a:ext cx="17" cy="51"/>
            </a:xfrm>
            <a:custGeom>
              <a:avLst/>
              <a:gdLst>
                <a:gd name="T0" fmla="*/ 0 w 19"/>
                <a:gd name="T1" fmla="*/ 0 h 57"/>
                <a:gd name="T2" fmla="*/ 18 w 19"/>
                <a:gd name="T3" fmla="*/ 16 h 57"/>
                <a:gd name="T4" fmla="*/ 18 w 19"/>
                <a:gd name="T5" fmla="*/ 24 h 57"/>
                <a:gd name="T6" fmla="*/ 18 w 19"/>
                <a:gd name="T7" fmla="*/ 40 h 57"/>
                <a:gd name="T8" fmla="*/ 0 w 19"/>
                <a:gd name="T9" fmla="*/ 48 h 57"/>
                <a:gd name="T10" fmla="*/ 0 w 19"/>
                <a:gd name="T11" fmla="*/ 56 h 57"/>
              </a:gdLst>
              <a:ahLst/>
              <a:cxnLst>
                <a:cxn ang="0">
                  <a:pos x="T0" y="T1"/>
                </a:cxn>
                <a:cxn ang="0">
                  <a:pos x="T2" y="T3"/>
                </a:cxn>
                <a:cxn ang="0">
                  <a:pos x="T4" y="T5"/>
                </a:cxn>
                <a:cxn ang="0">
                  <a:pos x="T6" y="T7"/>
                </a:cxn>
                <a:cxn ang="0">
                  <a:pos x="T8" y="T9"/>
                </a:cxn>
                <a:cxn ang="0">
                  <a:pos x="T10" y="T11"/>
                </a:cxn>
              </a:cxnLst>
              <a:rect l="0" t="0" r="r" b="b"/>
              <a:pathLst>
                <a:path w="19" h="57">
                  <a:moveTo>
                    <a:pt x="0" y="0"/>
                  </a:moveTo>
                  <a:lnTo>
                    <a:pt x="18" y="16"/>
                  </a:lnTo>
                  <a:lnTo>
                    <a:pt x="18" y="24"/>
                  </a:lnTo>
                  <a:lnTo>
                    <a:pt x="18" y="40"/>
                  </a:lnTo>
                  <a:lnTo>
                    <a:pt x="0" y="48"/>
                  </a:lnTo>
                  <a:lnTo>
                    <a:pt x="0" y="56"/>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GB" sz="2800">
                <a:solidFill>
                  <a:srgbClr val="FFFFFF"/>
                </a:solidFill>
                <a:latin typeface="Arial" charset="0"/>
              </a:endParaRPr>
            </a:p>
          </p:txBody>
        </p:sp>
        <p:sp>
          <p:nvSpPr>
            <p:cNvPr id="1138714" name="Freeform 26"/>
            <p:cNvSpPr>
              <a:spLocks/>
            </p:cNvSpPr>
            <p:nvPr/>
          </p:nvSpPr>
          <p:spPr bwMode="auto">
            <a:xfrm>
              <a:off x="2316" y="471"/>
              <a:ext cx="137" cy="37"/>
            </a:xfrm>
            <a:custGeom>
              <a:avLst/>
              <a:gdLst>
                <a:gd name="T0" fmla="*/ 153 w 154"/>
                <a:gd name="T1" fmla="*/ 16 h 41"/>
                <a:gd name="T2" fmla="*/ 126 w 154"/>
                <a:gd name="T3" fmla="*/ 8 h 41"/>
                <a:gd name="T4" fmla="*/ 108 w 154"/>
                <a:gd name="T5" fmla="*/ 0 h 41"/>
                <a:gd name="T6" fmla="*/ 90 w 154"/>
                <a:gd name="T7" fmla="*/ 0 h 41"/>
                <a:gd name="T8" fmla="*/ 72 w 154"/>
                <a:gd name="T9" fmla="*/ 0 h 41"/>
                <a:gd name="T10" fmla="*/ 54 w 154"/>
                <a:gd name="T11" fmla="*/ 8 h 41"/>
                <a:gd name="T12" fmla="*/ 36 w 154"/>
                <a:gd name="T13" fmla="*/ 16 h 41"/>
                <a:gd name="T14" fmla="*/ 18 w 154"/>
                <a:gd name="T15" fmla="*/ 24 h 41"/>
                <a:gd name="T16" fmla="*/ 9 w 154"/>
                <a:gd name="T17" fmla="*/ 32 h 41"/>
                <a:gd name="T18" fmla="*/ 0 w 154"/>
                <a:gd name="T19" fmla="*/ 4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4" h="41">
                  <a:moveTo>
                    <a:pt x="153" y="16"/>
                  </a:moveTo>
                  <a:lnTo>
                    <a:pt x="126" y="8"/>
                  </a:lnTo>
                  <a:lnTo>
                    <a:pt x="108" y="0"/>
                  </a:lnTo>
                  <a:lnTo>
                    <a:pt x="90" y="0"/>
                  </a:lnTo>
                  <a:lnTo>
                    <a:pt x="72" y="0"/>
                  </a:lnTo>
                  <a:lnTo>
                    <a:pt x="54" y="8"/>
                  </a:lnTo>
                  <a:lnTo>
                    <a:pt x="36" y="16"/>
                  </a:lnTo>
                  <a:lnTo>
                    <a:pt x="18" y="24"/>
                  </a:lnTo>
                  <a:lnTo>
                    <a:pt x="9" y="32"/>
                  </a:lnTo>
                  <a:lnTo>
                    <a:pt x="0" y="4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GB" sz="2800">
                <a:solidFill>
                  <a:srgbClr val="FFFFFF"/>
                </a:solidFill>
                <a:latin typeface="Arial" charset="0"/>
              </a:endParaRPr>
            </a:p>
          </p:txBody>
        </p:sp>
        <p:sp>
          <p:nvSpPr>
            <p:cNvPr id="1138715" name="Freeform 27"/>
            <p:cNvSpPr>
              <a:spLocks/>
            </p:cNvSpPr>
            <p:nvPr/>
          </p:nvSpPr>
          <p:spPr bwMode="auto">
            <a:xfrm>
              <a:off x="2356" y="442"/>
              <a:ext cx="248" cy="537"/>
            </a:xfrm>
            <a:custGeom>
              <a:avLst/>
              <a:gdLst>
                <a:gd name="T0" fmla="*/ 260 w 279"/>
                <a:gd name="T1" fmla="*/ 0 h 593"/>
                <a:gd name="T2" fmla="*/ 251 w 279"/>
                <a:gd name="T3" fmla="*/ 16 h 593"/>
                <a:gd name="T4" fmla="*/ 251 w 279"/>
                <a:gd name="T5" fmla="*/ 24 h 593"/>
                <a:gd name="T6" fmla="*/ 251 w 279"/>
                <a:gd name="T7" fmla="*/ 40 h 593"/>
                <a:gd name="T8" fmla="*/ 260 w 279"/>
                <a:gd name="T9" fmla="*/ 56 h 593"/>
                <a:gd name="T10" fmla="*/ 269 w 279"/>
                <a:gd name="T11" fmla="*/ 72 h 593"/>
                <a:gd name="T12" fmla="*/ 278 w 279"/>
                <a:gd name="T13" fmla="*/ 88 h 593"/>
                <a:gd name="T14" fmla="*/ 278 w 279"/>
                <a:gd name="T15" fmla="*/ 96 h 593"/>
                <a:gd name="T16" fmla="*/ 278 w 279"/>
                <a:gd name="T17" fmla="*/ 112 h 593"/>
                <a:gd name="T18" fmla="*/ 260 w 279"/>
                <a:gd name="T19" fmla="*/ 112 h 593"/>
                <a:gd name="T20" fmla="*/ 242 w 279"/>
                <a:gd name="T21" fmla="*/ 120 h 593"/>
                <a:gd name="T22" fmla="*/ 224 w 279"/>
                <a:gd name="T23" fmla="*/ 120 h 593"/>
                <a:gd name="T24" fmla="*/ 206 w 279"/>
                <a:gd name="T25" fmla="*/ 128 h 593"/>
                <a:gd name="T26" fmla="*/ 197 w 279"/>
                <a:gd name="T27" fmla="*/ 136 h 593"/>
                <a:gd name="T28" fmla="*/ 179 w 279"/>
                <a:gd name="T29" fmla="*/ 144 h 593"/>
                <a:gd name="T30" fmla="*/ 161 w 279"/>
                <a:gd name="T31" fmla="*/ 152 h 593"/>
                <a:gd name="T32" fmla="*/ 152 w 279"/>
                <a:gd name="T33" fmla="*/ 168 h 593"/>
                <a:gd name="T34" fmla="*/ 134 w 279"/>
                <a:gd name="T35" fmla="*/ 176 h 593"/>
                <a:gd name="T36" fmla="*/ 125 w 279"/>
                <a:gd name="T37" fmla="*/ 192 h 593"/>
                <a:gd name="T38" fmla="*/ 108 w 279"/>
                <a:gd name="T39" fmla="*/ 208 h 593"/>
                <a:gd name="T40" fmla="*/ 99 w 279"/>
                <a:gd name="T41" fmla="*/ 224 h 593"/>
                <a:gd name="T42" fmla="*/ 90 w 279"/>
                <a:gd name="T43" fmla="*/ 232 h 593"/>
                <a:gd name="T44" fmla="*/ 81 w 279"/>
                <a:gd name="T45" fmla="*/ 248 h 593"/>
                <a:gd name="T46" fmla="*/ 72 w 279"/>
                <a:gd name="T47" fmla="*/ 264 h 593"/>
                <a:gd name="T48" fmla="*/ 63 w 279"/>
                <a:gd name="T49" fmla="*/ 272 h 593"/>
                <a:gd name="T50" fmla="*/ 63 w 279"/>
                <a:gd name="T51" fmla="*/ 296 h 593"/>
                <a:gd name="T52" fmla="*/ 63 w 279"/>
                <a:gd name="T53" fmla="*/ 312 h 593"/>
                <a:gd name="T54" fmla="*/ 63 w 279"/>
                <a:gd name="T55" fmla="*/ 328 h 593"/>
                <a:gd name="T56" fmla="*/ 63 w 279"/>
                <a:gd name="T57" fmla="*/ 344 h 593"/>
                <a:gd name="T58" fmla="*/ 72 w 279"/>
                <a:gd name="T59" fmla="*/ 360 h 593"/>
                <a:gd name="T60" fmla="*/ 90 w 279"/>
                <a:gd name="T61" fmla="*/ 376 h 593"/>
                <a:gd name="T62" fmla="*/ 99 w 279"/>
                <a:gd name="T63" fmla="*/ 384 h 593"/>
                <a:gd name="T64" fmla="*/ 117 w 279"/>
                <a:gd name="T65" fmla="*/ 392 h 593"/>
                <a:gd name="T66" fmla="*/ 134 w 279"/>
                <a:gd name="T67" fmla="*/ 400 h 593"/>
                <a:gd name="T68" fmla="*/ 143 w 279"/>
                <a:gd name="T69" fmla="*/ 400 h 593"/>
                <a:gd name="T70" fmla="*/ 143 w 279"/>
                <a:gd name="T71" fmla="*/ 408 h 593"/>
                <a:gd name="T72" fmla="*/ 134 w 279"/>
                <a:gd name="T73" fmla="*/ 408 h 593"/>
                <a:gd name="T74" fmla="*/ 125 w 279"/>
                <a:gd name="T75" fmla="*/ 400 h 593"/>
                <a:gd name="T76" fmla="*/ 108 w 279"/>
                <a:gd name="T77" fmla="*/ 400 h 593"/>
                <a:gd name="T78" fmla="*/ 90 w 279"/>
                <a:gd name="T79" fmla="*/ 408 h 593"/>
                <a:gd name="T80" fmla="*/ 72 w 279"/>
                <a:gd name="T81" fmla="*/ 416 h 593"/>
                <a:gd name="T82" fmla="*/ 54 w 279"/>
                <a:gd name="T83" fmla="*/ 424 h 593"/>
                <a:gd name="T84" fmla="*/ 45 w 279"/>
                <a:gd name="T85" fmla="*/ 432 h 593"/>
                <a:gd name="T86" fmla="*/ 36 w 279"/>
                <a:gd name="T87" fmla="*/ 448 h 593"/>
                <a:gd name="T88" fmla="*/ 27 w 279"/>
                <a:gd name="T89" fmla="*/ 456 h 593"/>
                <a:gd name="T90" fmla="*/ 18 w 279"/>
                <a:gd name="T91" fmla="*/ 472 h 593"/>
                <a:gd name="T92" fmla="*/ 9 w 279"/>
                <a:gd name="T93" fmla="*/ 488 h 593"/>
                <a:gd name="T94" fmla="*/ 9 w 279"/>
                <a:gd name="T95" fmla="*/ 504 h 593"/>
                <a:gd name="T96" fmla="*/ 0 w 279"/>
                <a:gd name="T97" fmla="*/ 520 h 593"/>
                <a:gd name="T98" fmla="*/ 0 w 279"/>
                <a:gd name="T99" fmla="*/ 536 h 593"/>
                <a:gd name="T100" fmla="*/ 0 w 279"/>
                <a:gd name="T101" fmla="*/ 560 h 593"/>
                <a:gd name="T102" fmla="*/ 9 w 279"/>
                <a:gd name="T103" fmla="*/ 592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79" h="593">
                  <a:moveTo>
                    <a:pt x="260" y="0"/>
                  </a:moveTo>
                  <a:lnTo>
                    <a:pt x="251" y="16"/>
                  </a:lnTo>
                  <a:lnTo>
                    <a:pt x="251" y="24"/>
                  </a:lnTo>
                  <a:lnTo>
                    <a:pt x="251" y="40"/>
                  </a:lnTo>
                  <a:lnTo>
                    <a:pt x="260" y="56"/>
                  </a:lnTo>
                  <a:lnTo>
                    <a:pt x="269" y="72"/>
                  </a:lnTo>
                  <a:lnTo>
                    <a:pt x="278" y="88"/>
                  </a:lnTo>
                  <a:lnTo>
                    <a:pt x="278" y="96"/>
                  </a:lnTo>
                  <a:lnTo>
                    <a:pt x="278" y="112"/>
                  </a:lnTo>
                  <a:lnTo>
                    <a:pt x="260" y="112"/>
                  </a:lnTo>
                  <a:lnTo>
                    <a:pt x="242" y="120"/>
                  </a:lnTo>
                  <a:lnTo>
                    <a:pt x="224" y="120"/>
                  </a:lnTo>
                  <a:lnTo>
                    <a:pt x="206" y="128"/>
                  </a:lnTo>
                  <a:lnTo>
                    <a:pt x="197" y="136"/>
                  </a:lnTo>
                  <a:lnTo>
                    <a:pt x="179" y="144"/>
                  </a:lnTo>
                  <a:lnTo>
                    <a:pt x="161" y="152"/>
                  </a:lnTo>
                  <a:lnTo>
                    <a:pt x="152" y="168"/>
                  </a:lnTo>
                  <a:lnTo>
                    <a:pt x="134" y="176"/>
                  </a:lnTo>
                  <a:lnTo>
                    <a:pt x="125" y="192"/>
                  </a:lnTo>
                  <a:lnTo>
                    <a:pt x="108" y="208"/>
                  </a:lnTo>
                  <a:lnTo>
                    <a:pt x="99" y="224"/>
                  </a:lnTo>
                  <a:lnTo>
                    <a:pt x="90" y="232"/>
                  </a:lnTo>
                  <a:lnTo>
                    <a:pt x="81" y="248"/>
                  </a:lnTo>
                  <a:lnTo>
                    <a:pt x="72" y="264"/>
                  </a:lnTo>
                  <a:lnTo>
                    <a:pt x="63" y="272"/>
                  </a:lnTo>
                  <a:lnTo>
                    <a:pt x="63" y="296"/>
                  </a:lnTo>
                  <a:lnTo>
                    <a:pt x="63" y="312"/>
                  </a:lnTo>
                  <a:lnTo>
                    <a:pt x="63" y="328"/>
                  </a:lnTo>
                  <a:lnTo>
                    <a:pt x="63" y="344"/>
                  </a:lnTo>
                  <a:lnTo>
                    <a:pt x="72" y="360"/>
                  </a:lnTo>
                  <a:lnTo>
                    <a:pt x="90" y="376"/>
                  </a:lnTo>
                  <a:lnTo>
                    <a:pt x="99" y="384"/>
                  </a:lnTo>
                  <a:lnTo>
                    <a:pt x="117" y="392"/>
                  </a:lnTo>
                  <a:lnTo>
                    <a:pt x="134" y="400"/>
                  </a:lnTo>
                  <a:lnTo>
                    <a:pt x="143" y="400"/>
                  </a:lnTo>
                  <a:lnTo>
                    <a:pt x="143" y="408"/>
                  </a:lnTo>
                  <a:lnTo>
                    <a:pt x="134" y="408"/>
                  </a:lnTo>
                  <a:lnTo>
                    <a:pt x="125" y="400"/>
                  </a:lnTo>
                  <a:lnTo>
                    <a:pt x="108" y="400"/>
                  </a:lnTo>
                  <a:lnTo>
                    <a:pt x="90" y="408"/>
                  </a:lnTo>
                  <a:lnTo>
                    <a:pt x="72" y="416"/>
                  </a:lnTo>
                  <a:lnTo>
                    <a:pt x="54" y="424"/>
                  </a:lnTo>
                  <a:lnTo>
                    <a:pt x="45" y="432"/>
                  </a:lnTo>
                  <a:lnTo>
                    <a:pt x="36" y="448"/>
                  </a:lnTo>
                  <a:lnTo>
                    <a:pt x="27" y="456"/>
                  </a:lnTo>
                  <a:lnTo>
                    <a:pt x="18" y="472"/>
                  </a:lnTo>
                  <a:lnTo>
                    <a:pt x="9" y="488"/>
                  </a:lnTo>
                  <a:lnTo>
                    <a:pt x="9" y="504"/>
                  </a:lnTo>
                  <a:lnTo>
                    <a:pt x="0" y="520"/>
                  </a:lnTo>
                  <a:lnTo>
                    <a:pt x="0" y="536"/>
                  </a:lnTo>
                  <a:lnTo>
                    <a:pt x="0" y="560"/>
                  </a:lnTo>
                  <a:lnTo>
                    <a:pt x="9" y="592"/>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GB" sz="2800">
                <a:solidFill>
                  <a:srgbClr val="FFFFFF"/>
                </a:solidFill>
                <a:latin typeface="Arial" charset="0"/>
              </a:endParaRPr>
            </a:p>
          </p:txBody>
        </p:sp>
        <p:sp>
          <p:nvSpPr>
            <p:cNvPr id="1138716" name="Freeform 28"/>
            <p:cNvSpPr>
              <a:spLocks/>
            </p:cNvSpPr>
            <p:nvPr/>
          </p:nvSpPr>
          <p:spPr bwMode="auto">
            <a:xfrm>
              <a:off x="2563" y="580"/>
              <a:ext cx="177" cy="464"/>
            </a:xfrm>
            <a:custGeom>
              <a:avLst/>
              <a:gdLst>
                <a:gd name="T0" fmla="*/ 198 w 199"/>
                <a:gd name="T1" fmla="*/ 0 h 513"/>
                <a:gd name="T2" fmla="*/ 180 w 199"/>
                <a:gd name="T3" fmla="*/ 0 h 513"/>
                <a:gd name="T4" fmla="*/ 162 w 199"/>
                <a:gd name="T5" fmla="*/ 8 h 513"/>
                <a:gd name="T6" fmla="*/ 144 w 199"/>
                <a:gd name="T7" fmla="*/ 8 h 513"/>
                <a:gd name="T8" fmla="*/ 126 w 199"/>
                <a:gd name="T9" fmla="*/ 16 h 513"/>
                <a:gd name="T10" fmla="*/ 117 w 199"/>
                <a:gd name="T11" fmla="*/ 24 h 513"/>
                <a:gd name="T12" fmla="*/ 108 w 199"/>
                <a:gd name="T13" fmla="*/ 32 h 513"/>
                <a:gd name="T14" fmla="*/ 99 w 199"/>
                <a:gd name="T15" fmla="*/ 48 h 513"/>
                <a:gd name="T16" fmla="*/ 90 w 199"/>
                <a:gd name="T17" fmla="*/ 56 h 513"/>
                <a:gd name="T18" fmla="*/ 72 w 199"/>
                <a:gd name="T19" fmla="*/ 72 h 513"/>
                <a:gd name="T20" fmla="*/ 63 w 199"/>
                <a:gd name="T21" fmla="*/ 80 h 513"/>
                <a:gd name="T22" fmla="*/ 54 w 199"/>
                <a:gd name="T23" fmla="*/ 96 h 513"/>
                <a:gd name="T24" fmla="*/ 36 w 199"/>
                <a:gd name="T25" fmla="*/ 104 h 513"/>
                <a:gd name="T26" fmla="*/ 27 w 199"/>
                <a:gd name="T27" fmla="*/ 120 h 513"/>
                <a:gd name="T28" fmla="*/ 9 w 199"/>
                <a:gd name="T29" fmla="*/ 136 h 513"/>
                <a:gd name="T30" fmla="*/ 0 w 199"/>
                <a:gd name="T31" fmla="*/ 152 h 513"/>
                <a:gd name="T32" fmla="*/ 0 w 199"/>
                <a:gd name="T33" fmla="*/ 168 h 513"/>
                <a:gd name="T34" fmla="*/ 0 w 199"/>
                <a:gd name="T35" fmla="*/ 184 h 513"/>
                <a:gd name="T36" fmla="*/ 0 w 199"/>
                <a:gd name="T37" fmla="*/ 200 h 513"/>
                <a:gd name="T38" fmla="*/ 9 w 199"/>
                <a:gd name="T39" fmla="*/ 216 h 513"/>
                <a:gd name="T40" fmla="*/ 18 w 199"/>
                <a:gd name="T41" fmla="*/ 232 h 513"/>
                <a:gd name="T42" fmla="*/ 27 w 199"/>
                <a:gd name="T43" fmla="*/ 248 h 513"/>
                <a:gd name="T44" fmla="*/ 36 w 199"/>
                <a:gd name="T45" fmla="*/ 264 h 513"/>
                <a:gd name="T46" fmla="*/ 45 w 199"/>
                <a:gd name="T47" fmla="*/ 288 h 513"/>
                <a:gd name="T48" fmla="*/ 54 w 199"/>
                <a:gd name="T49" fmla="*/ 304 h 513"/>
                <a:gd name="T50" fmla="*/ 63 w 199"/>
                <a:gd name="T51" fmla="*/ 312 h 513"/>
                <a:gd name="T52" fmla="*/ 72 w 199"/>
                <a:gd name="T53" fmla="*/ 328 h 513"/>
                <a:gd name="T54" fmla="*/ 81 w 199"/>
                <a:gd name="T55" fmla="*/ 344 h 513"/>
                <a:gd name="T56" fmla="*/ 90 w 199"/>
                <a:gd name="T57" fmla="*/ 368 h 513"/>
                <a:gd name="T58" fmla="*/ 99 w 199"/>
                <a:gd name="T59" fmla="*/ 384 h 513"/>
                <a:gd name="T60" fmla="*/ 99 w 199"/>
                <a:gd name="T61" fmla="*/ 400 h 513"/>
                <a:gd name="T62" fmla="*/ 99 w 199"/>
                <a:gd name="T63" fmla="*/ 424 h 513"/>
                <a:gd name="T64" fmla="*/ 99 w 199"/>
                <a:gd name="T65" fmla="*/ 440 h 513"/>
                <a:gd name="T66" fmla="*/ 99 w 199"/>
                <a:gd name="T67" fmla="*/ 456 h 513"/>
                <a:gd name="T68" fmla="*/ 108 w 199"/>
                <a:gd name="T69" fmla="*/ 480 h 513"/>
                <a:gd name="T70" fmla="*/ 117 w 199"/>
                <a:gd name="T71" fmla="*/ 496 h 513"/>
                <a:gd name="T72" fmla="*/ 135 w 199"/>
                <a:gd name="T73" fmla="*/ 512 h 513"/>
                <a:gd name="T74" fmla="*/ 144 w 199"/>
                <a:gd name="T75" fmla="*/ 512 h 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99" h="513">
                  <a:moveTo>
                    <a:pt x="198" y="0"/>
                  </a:moveTo>
                  <a:lnTo>
                    <a:pt x="180" y="0"/>
                  </a:lnTo>
                  <a:lnTo>
                    <a:pt x="162" y="8"/>
                  </a:lnTo>
                  <a:lnTo>
                    <a:pt x="144" y="8"/>
                  </a:lnTo>
                  <a:lnTo>
                    <a:pt x="126" y="16"/>
                  </a:lnTo>
                  <a:lnTo>
                    <a:pt x="117" y="24"/>
                  </a:lnTo>
                  <a:lnTo>
                    <a:pt x="108" y="32"/>
                  </a:lnTo>
                  <a:lnTo>
                    <a:pt x="99" y="48"/>
                  </a:lnTo>
                  <a:lnTo>
                    <a:pt x="90" y="56"/>
                  </a:lnTo>
                  <a:lnTo>
                    <a:pt x="72" y="72"/>
                  </a:lnTo>
                  <a:lnTo>
                    <a:pt x="63" y="80"/>
                  </a:lnTo>
                  <a:lnTo>
                    <a:pt x="54" y="96"/>
                  </a:lnTo>
                  <a:lnTo>
                    <a:pt x="36" y="104"/>
                  </a:lnTo>
                  <a:lnTo>
                    <a:pt x="27" y="120"/>
                  </a:lnTo>
                  <a:lnTo>
                    <a:pt x="9" y="136"/>
                  </a:lnTo>
                  <a:lnTo>
                    <a:pt x="0" y="152"/>
                  </a:lnTo>
                  <a:lnTo>
                    <a:pt x="0" y="168"/>
                  </a:lnTo>
                  <a:lnTo>
                    <a:pt x="0" y="184"/>
                  </a:lnTo>
                  <a:lnTo>
                    <a:pt x="0" y="200"/>
                  </a:lnTo>
                  <a:lnTo>
                    <a:pt x="9" y="216"/>
                  </a:lnTo>
                  <a:lnTo>
                    <a:pt x="18" y="232"/>
                  </a:lnTo>
                  <a:lnTo>
                    <a:pt x="27" y="248"/>
                  </a:lnTo>
                  <a:lnTo>
                    <a:pt x="36" y="264"/>
                  </a:lnTo>
                  <a:lnTo>
                    <a:pt x="45" y="288"/>
                  </a:lnTo>
                  <a:lnTo>
                    <a:pt x="54" y="304"/>
                  </a:lnTo>
                  <a:lnTo>
                    <a:pt x="63" y="312"/>
                  </a:lnTo>
                  <a:lnTo>
                    <a:pt x="72" y="328"/>
                  </a:lnTo>
                  <a:lnTo>
                    <a:pt x="81" y="344"/>
                  </a:lnTo>
                  <a:lnTo>
                    <a:pt x="90" y="368"/>
                  </a:lnTo>
                  <a:lnTo>
                    <a:pt x="99" y="384"/>
                  </a:lnTo>
                  <a:lnTo>
                    <a:pt x="99" y="400"/>
                  </a:lnTo>
                  <a:lnTo>
                    <a:pt x="99" y="424"/>
                  </a:lnTo>
                  <a:lnTo>
                    <a:pt x="99" y="440"/>
                  </a:lnTo>
                  <a:lnTo>
                    <a:pt x="99" y="456"/>
                  </a:lnTo>
                  <a:lnTo>
                    <a:pt x="108" y="480"/>
                  </a:lnTo>
                  <a:lnTo>
                    <a:pt x="117" y="496"/>
                  </a:lnTo>
                  <a:lnTo>
                    <a:pt x="135" y="512"/>
                  </a:lnTo>
                  <a:lnTo>
                    <a:pt x="144" y="512"/>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GB" sz="2800">
                <a:solidFill>
                  <a:srgbClr val="FFFFFF"/>
                </a:solidFill>
                <a:latin typeface="Arial" charset="0"/>
              </a:endParaRPr>
            </a:p>
          </p:txBody>
        </p:sp>
        <p:sp>
          <p:nvSpPr>
            <p:cNvPr id="1138717" name="Freeform 29"/>
            <p:cNvSpPr>
              <a:spLocks/>
            </p:cNvSpPr>
            <p:nvPr/>
          </p:nvSpPr>
          <p:spPr bwMode="auto">
            <a:xfrm>
              <a:off x="2555" y="833"/>
              <a:ext cx="57" cy="313"/>
            </a:xfrm>
            <a:custGeom>
              <a:avLst/>
              <a:gdLst>
                <a:gd name="T0" fmla="*/ 45 w 64"/>
                <a:gd name="T1" fmla="*/ 0 h 345"/>
                <a:gd name="T2" fmla="*/ 36 w 64"/>
                <a:gd name="T3" fmla="*/ 8 h 345"/>
                <a:gd name="T4" fmla="*/ 27 w 64"/>
                <a:gd name="T5" fmla="*/ 24 h 345"/>
                <a:gd name="T6" fmla="*/ 9 w 64"/>
                <a:gd name="T7" fmla="*/ 32 h 345"/>
                <a:gd name="T8" fmla="*/ 0 w 64"/>
                <a:gd name="T9" fmla="*/ 40 h 345"/>
                <a:gd name="T10" fmla="*/ 0 w 64"/>
                <a:gd name="T11" fmla="*/ 56 h 345"/>
                <a:gd name="T12" fmla="*/ 0 w 64"/>
                <a:gd name="T13" fmla="*/ 80 h 345"/>
                <a:gd name="T14" fmla="*/ 9 w 64"/>
                <a:gd name="T15" fmla="*/ 96 h 345"/>
                <a:gd name="T16" fmla="*/ 9 w 64"/>
                <a:gd name="T17" fmla="*/ 112 h 345"/>
                <a:gd name="T18" fmla="*/ 18 w 64"/>
                <a:gd name="T19" fmla="*/ 128 h 345"/>
                <a:gd name="T20" fmla="*/ 27 w 64"/>
                <a:gd name="T21" fmla="*/ 136 h 345"/>
                <a:gd name="T22" fmla="*/ 36 w 64"/>
                <a:gd name="T23" fmla="*/ 152 h 345"/>
                <a:gd name="T24" fmla="*/ 36 w 64"/>
                <a:gd name="T25" fmla="*/ 176 h 345"/>
                <a:gd name="T26" fmla="*/ 36 w 64"/>
                <a:gd name="T27" fmla="*/ 192 h 345"/>
                <a:gd name="T28" fmla="*/ 36 w 64"/>
                <a:gd name="T29" fmla="*/ 208 h 345"/>
                <a:gd name="T30" fmla="*/ 27 w 64"/>
                <a:gd name="T31" fmla="*/ 232 h 345"/>
                <a:gd name="T32" fmla="*/ 27 w 64"/>
                <a:gd name="T33" fmla="*/ 248 h 345"/>
                <a:gd name="T34" fmla="*/ 27 w 64"/>
                <a:gd name="T35" fmla="*/ 272 h 345"/>
                <a:gd name="T36" fmla="*/ 27 w 64"/>
                <a:gd name="T37" fmla="*/ 288 h 345"/>
                <a:gd name="T38" fmla="*/ 36 w 64"/>
                <a:gd name="T39" fmla="*/ 296 h 345"/>
                <a:gd name="T40" fmla="*/ 45 w 64"/>
                <a:gd name="T41" fmla="*/ 312 h 345"/>
                <a:gd name="T42" fmla="*/ 45 w 64"/>
                <a:gd name="T43" fmla="*/ 328 h 345"/>
                <a:gd name="T44" fmla="*/ 54 w 64"/>
                <a:gd name="T45" fmla="*/ 336 h 345"/>
                <a:gd name="T46" fmla="*/ 63 w 64"/>
                <a:gd name="T47" fmla="*/ 344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345">
                  <a:moveTo>
                    <a:pt x="45" y="0"/>
                  </a:moveTo>
                  <a:lnTo>
                    <a:pt x="36" y="8"/>
                  </a:lnTo>
                  <a:lnTo>
                    <a:pt x="27" y="24"/>
                  </a:lnTo>
                  <a:lnTo>
                    <a:pt x="9" y="32"/>
                  </a:lnTo>
                  <a:lnTo>
                    <a:pt x="0" y="40"/>
                  </a:lnTo>
                  <a:lnTo>
                    <a:pt x="0" y="56"/>
                  </a:lnTo>
                  <a:lnTo>
                    <a:pt x="0" y="80"/>
                  </a:lnTo>
                  <a:lnTo>
                    <a:pt x="9" y="96"/>
                  </a:lnTo>
                  <a:lnTo>
                    <a:pt x="9" y="112"/>
                  </a:lnTo>
                  <a:lnTo>
                    <a:pt x="18" y="128"/>
                  </a:lnTo>
                  <a:lnTo>
                    <a:pt x="27" y="136"/>
                  </a:lnTo>
                  <a:lnTo>
                    <a:pt x="36" y="152"/>
                  </a:lnTo>
                  <a:lnTo>
                    <a:pt x="36" y="176"/>
                  </a:lnTo>
                  <a:lnTo>
                    <a:pt x="36" y="192"/>
                  </a:lnTo>
                  <a:lnTo>
                    <a:pt x="36" y="208"/>
                  </a:lnTo>
                  <a:lnTo>
                    <a:pt x="27" y="232"/>
                  </a:lnTo>
                  <a:lnTo>
                    <a:pt x="27" y="248"/>
                  </a:lnTo>
                  <a:lnTo>
                    <a:pt x="27" y="272"/>
                  </a:lnTo>
                  <a:lnTo>
                    <a:pt x="27" y="288"/>
                  </a:lnTo>
                  <a:lnTo>
                    <a:pt x="36" y="296"/>
                  </a:lnTo>
                  <a:lnTo>
                    <a:pt x="45" y="312"/>
                  </a:lnTo>
                  <a:lnTo>
                    <a:pt x="45" y="328"/>
                  </a:lnTo>
                  <a:lnTo>
                    <a:pt x="54" y="336"/>
                  </a:lnTo>
                  <a:lnTo>
                    <a:pt x="63" y="344"/>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GB" sz="2800">
                <a:solidFill>
                  <a:srgbClr val="FFFFFF"/>
                </a:solidFill>
                <a:latin typeface="Arial" charset="0"/>
              </a:endParaRPr>
            </a:p>
          </p:txBody>
        </p:sp>
        <p:sp>
          <p:nvSpPr>
            <p:cNvPr id="1138718" name="Freeform 30"/>
            <p:cNvSpPr>
              <a:spLocks/>
            </p:cNvSpPr>
            <p:nvPr/>
          </p:nvSpPr>
          <p:spPr bwMode="auto">
            <a:xfrm>
              <a:off x="2571" y="637"/>
              <a:ext cx="41" cy="23"/>
            </a:xfrm>
            <a:custGeom>
              <a:avLst/>
              <a:gdLst>
                <a:gd name="T0" fmla="*/ 45 w 46"/>
                <a:gd name="T1" fmla="*/ 24 h 25"/>
                <a:gd name="T2" fmla="*/ 36 w 46"/>
                <a:gd name="T3" fmla="*/ 16 h 25"/>
                <a:gd name="T4" fmla="*/ 18 w 46"/>
                <a:gd name="T5" fmla="*/ 8 h 25"/>
                <a:gd name="T6" fmla="*/ 0 w 46"/>
                <a:gd name="T7" fmla="*/ 0 h 25"/>
              </a:gdLst>
              <a:ahLst/>
              <a:cxnLst>
                <a:cxn ang="0">
                  <a:pos x="T0" y="T1"/>
                </a:cxn>
                <a:cxn ang="0">
                  <a:pos x="T2" y="T3"/>
                </a:cxn>
                <a:cxn ang="0">
                  <a:pos x="T4" y="T5"/>
                </a:cxn>
                <a:cxn ang="0">
                  <a:pos x="T6" y="T7"/>
                </a:cxn>
              </a:cxnLst>
              <a:rect l="0" t="0" r="r" b="b"/>
              <a:pathLst>
                <a:path w="46" h="25">
                  <a:moveTo>
                    <a:pt x="45" y="24"/>
                  </a:moveTo>
                  <a:lnTo>
                    <a:pt x="36" y="16"/>
                  </a:lnTo>
                  <a:lnTo>
                    <a:pt x="18" y="8"/>
                  </a:lnTo>
                  <a:lnTo>
                    <a:pt x="0"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GB" sz="2800">
                <a:solidFill>
                  <a:srgbClr val="FFFFFF"/>
                </a:solidFill>
                <a:latin typeface="Arial" charset="0"/>
              </a:endParaRPr>
            </a:p>
          </p:txBody>
        </p:sp>
        <p:sp>
          <p:nvSpPr>
            <p:cNvPr id="1138719" name="Freeform 31"/>
            <p:cNvSpPr>
              <a:spLocks/>
            </p:cNvSpPr>
            <p:nvPr/>
          </p:nvSpPr>
          <p:spPr bwMode="auto">
            <a:xfrm>
              <a:off x="2771" y="580"/>
              <a:ext cx="73" cy="37"/>
            </a:xfrm>
            <a:custGeom>
              <a:avLst/>
              <a:gdLst>
                <a:gd name="T0" fmla="*/ 0 w 82"/>
                <a:gd name="T1" fmla="*/ 0 h 41"/>
                <a:gd name="T2" fmla="*/ 18 w 82"/>
                <a:gd name="T3" fmla="*/ 0 h 41"/>
                <a:gd name="T4" fmla="*/ 45 w 82"/>
                <a:gd name="T5" fmla="*/ 0 h 41"/>
                <a:gd name="T6" fmla="*/ 54 w 82"/>
                <a:gd name="T7" fmla="*/ 8 h 41"/>
                <a:gd name="T8" fmla="*/ 72 w 82"/>
                <a:gd name="T9" fmla="*/ 16 h 41"/>
                <a:gd name="T10" fmla="*/ 81 w 82"/>
                <a:gd name="T11" fmla="*/ 40 h 41"/>
              </a:gdLst>
              <a:ahLst/>
              <a:cxnLst>
                <a:cxn ang="0">
                  <a:pos x="T0" y="T1"/>
                </a:cxn>
                <a:cxn ang="0">
                  <a:pos x="T2" y="T3"/>
                </a:cxn>
                <a:cxn ang="0">
                  <a:pos x="T4" y="T5"/>
                </a:cxn>
                <a:cxn ang="0">
                  <a:pos x="T6" y="T7"/>
                </a:cxn>
                <a:cxn ang="0">
                  <a:pos x="T8" y="T9"/>
                </a:cxn>
                <a:cxn ang="0">
                  <a:pos x="T10" y="T11"/>
                </a:cxn>
              </a:cxnLst>
              <a:rect l="0" t="0" r="r" b="b"/>
              <a:pathLst>
                <a:path w="82" h="41">
                  <a:moveTo>
                    <a:pt x="0" y="0"/>
                  </a:moveTo>
                  <a:lnTo>
                    <a:pt x="18" y="0"/>
                  </a:lnTo>
                  <a:lnTo>
                    <a:pt x="45" y="0"/>
                  </a:lnTo>
                  <a:lnTo>
                    <a:pt x="54" y="8"/>
                  </a:lnTo>
                  <a:lnTo>
                    <a:pt x="72" y="16"/>
                  </a:lnTo>
                  <a:lnTo>
                    <a:pt x="81" y="4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GB" sz="2800">
                <a:solidFill>
                  <a:srgbClr val="FFFFFF"/>
                </a:solidFill>
                <a:latin typeface="Arial" charset="0"/>
              </a:endParaRPr>
            </a:p>
          </p:txBody>
        </p:sp>
        <p:sp>
          <p:nvSpPr>
            <p:cNvPr id="1138720" name="Freeform 32"/>
            <p:cNvSpPr>
              <a:spLocks/>
            </p:cNvSpPr>
            <p:nvPr/>
          </p:nvSpPr>
          <p:spPr bwMode="auto">
            <a:xfrm>
              <a:off x="2771" y="601"/>
              <a:ext cx="377" cy="291"/>
            </a:xfrm>
            <a:custGeom>
              <a:avLst/>
              <a:gdLst>
                <a:gd name="T0" fmla="*/ 423 w 424"/>
                <a:gd name="T1" fmla="*/ 320 h 321"/>
                <a:gd name="T2" fmla="*/ 423 w 424"/>
                <a:gd name="T3" fmla="*/ 304 h 321"/>
                <a:gd name="T4" fmla="*/ 414 w 424"/>
                <a:gd name="T5" fmla="*/ 288 h 321"/>
                <a:gd name="T6" fmla="*/ 405 w 424"/>
                <a:gd name="T7" fmla="*/ 272 h 321"/>
                <a:gd name="T8" fmla="*/ 405 w 424"/>
                <a:gd name="T9" fmla="*/ 256 h 321"/>
                <a:gd name="T10" fmla="*/ 396 w 424"/>
                <a:gd name="T11" fmla="*/ 240 h 321"/>
                <a:gd name="T12" fmla="*/ 396 w 424"/>
                <a:gd name="T13" fmla="*/ 216 h 321"/>
                <a:gd name="T14" fmla="*/ 396 w 424"/>
                <a:gd name="T15" fmla="*/ 200 h 321"/>
                <a:gd name="T16" fmla="*/ 396 w 424"/>
                <a:gd name="T17" fmla="*/ 184 h 321"/>
                <a:gd name="T18" fmla="*/ 387 w 424"/>
                <a:gd name="T19" fmla="*/ 160 h 321"/>
                <a:gd name="T20" fmla="*/ 378 w 424"/>
                <a:gd name="T21" fmla="*/ 144 h 321"/>
                <a:gd name="T22" fmla="*/ 369 w 424"/>
                <a:gd name="T23" fmla="*/ 120 h 321"/>
                <a:gd name="T24" fmla="*/ 360 w 424"/>
                <a:gd name="T25" fmla="*/ 104 h 321"/>
                <a:gd name="T26" fmla="*/ 342 w 424"/>
                <a:gd name="T27" fmla="*/ 88 h 321"/>
                <a:gd name="T28" fmla="*/ 333 w 424"/>
                <a:gd name="T29" fmla="*/ 72 h 321"/>
                <a:gd name="T30" fmla="*/ 315 w 424"/>
                <a:gd name="T31" fmla="*/ 56 h 321"/>
                <a:gd name="T32" fmla="*/ 297 w 424"/>
                <a:gd name="T33" fmla="*/ 40 h 321"/>
                <a:gd name="T34" fmla="*/ 288 w 424"/>
                <a:gd name="T35" fmla="*/ 32 h 321"/>
                <a:gd name="T36" fmla="*/ 270 w 424"/>
                <a:gd name="T37" fmla="*/ 16 h 321"/>
                <a:gd name="T38" fmla="*/ 252 w 424"/>
                <a:gd name="T39" fmla="*/ 8 h 321"/>
                <a:gd name="T40" fmla="*/ 225 w 424"/>
                <a:gd name="T41" fmla="*/ 0 h 321"/>
                <a:gd name="T42" fmla="*/ 207 w 424"/>
                <a:gd name="T43" fmla="*/ 0 h 321"/>
                <a:gd name="T44" fmla="*/ 180 w 424"/>
                <a:gd name="T45" fmla="*/ 0 h 321"/>
                <a:gd name="T46" fmla="*/ 162 w 424"/>
                <a:gd name="T47" fmla="*/ 0 h 321"/>
                <a:gd name="T48" fmla="*/ 144 w 424"/>
                <a:gd name="T49" fmla="*/ 8 h 321"/>
                <a:gd name="T50" fmla="*/ 126 w 424"/>
                <a:gd name="T51" fmla="*/ 8 h 321"/>
                <a:gd name="T52" fmla="*/ 108 w 424"/>
                <a:gd name="T53" fmla="*/ 16 h 321"/>
                <a:gd name="T54" fmla="*/ 90 w 424"/>
                <a:gd name="T55" fmla="*/ 24 h 321"/>
                <a:gd name="T56" fmla="*/ 72 w 424"/>
                <a:gd name="T57" fmla="*/ 24 h 321"/>
                <a:gd name="T58" fmla="*/ 54 w 424"/>
                <a:gd name="T59" fmla="*/ 40 h 321"/>
                <a:gd name="T60" fmla="*/ 36 w 424"/>
                <a:gd name="T61" fmla="*/ 56 h 321"/>
                <a:gd name="T62" fmla="*/ 27 w 424"/>
                <a:gd name="T63" fmla="*/ 72 h 321"/>
                <a:gd name="T64" fmla="*/ 18 w 424"/>
                <a:gd name="T65" fmla="*/ 88 h 321"/>
                <a:gd name="T66" fmla="*/ 18 w 424"/>
                <a:gd name="T67" fmla="*/ 104 h 321"/>
                <a:gd name="T68" fmla="*/ 18 w 424"/>
                <a:gd name="T69" fmla="*/ 120 h 321"/>
                <a:gd name="T70" fmla="*/ 18 w 424"/>
                <a:gd name="T71" fmla="*/ 136 h 321"/>
                <a:gd name="T72" fmla="*/ 27 w 424"/>
                <a:gd name="T73" fmla="*/ 144 h 321"/>
                <a:gd name="T74" fmla="*/ 18 w 424"/>
                <a:gd name="T75" fmla="*/ 160 h 321"/>
                <a:gd name="T76" fmla="*/ 18 w 424"/>
                <a:gd name="T77" fmla="*/ 176 h 321"/>
                <a:gd name="T78" fmla="*/ 9 w 424"/>
                <a:gd name="T79" fmla="*/ 192 h 321"/>
                <a:gd name="T80" fmla="*/ 0 w 424"/>
                <a:gd name="T81" fmla="*/ 208 h 321"/>
                <a:gd name="T82" fmla="*/ 0 w 424"/>
                <a:gd name="T83" fmla="*/ 232 h 321"/>
                <a:gd name="T84" fmla="*/ 0 w 424"/>
                <a:gd name="T85" fmla="*/ 248 h 321"/>
                <a:gd name="T86" fmla="*/ 9 w 424"/>
                <a:gd name="T87" fmla="*/ 264 h 321"/>
                <a:gd name="T88" fmla="*/ 18 w 424"/>
                <a:gd name="T89" fmla="*/ 280 h 321"/>
                <a:gd name="T90" fmla="*/ 27 w 424"/>
                <a:gd name="T91" fmla="*/ 296 h 321"/>
                <a:gd name="T92" fmla="*/ 45 w 424"/>
                <a:gd name="T93" fmla="*/ 304 h 321"/>
                <a:gd name="T94" fmla="*/ 63 w 424"/>
                <a:gd name="T95" fmla="*/ 312 h 321"/>
                <a:gd name="T96" fmla="*/ 81 w 424"/>
                <a:gd name="T97" fmla="*/ 312 h 321"/>
                <a:gd name="T98" fmla="*/ 99 w 424"/>
                <a:gd name="T99" fmla="*/ 312 h 321"/>
                <a:gd name="T100" fmla="*/ 126 w 424"/>
                <a:gd name="T101" fmla="*/ 304 h 321"/>
                <a:gd name="T102" fmla="*/ 144 w 424"/>
                <a:gd name="T103" fmla="*/ 296 h 321"/>
                <a:gd name="T104" fmla="*/ 153 w 424"/>
                <a:gd name="T105" fmla="*/ 288 h 321"/>
                <a:gd name="T106" fmla="*/ 180 w 424"/>
                <a:gd name="T107" fmla="*/ 280 h 321"/>
                <a:gd name="T108" fmla="*/ 198 w 424"/>
                <a:gd name="T109" fmla="*/ 272 h 321"/>
                <a:gd name="T110" fmla="*/ 216 w 424"/>
                <a:gd name="T111" fmla="*/ 27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24" h="321">
                  <a:moveTo>
                    <a:pt x="423" y="320"/>
                  </a:moveTo>
                  <a:lnTo>
                    <a:pt x="423" y="304"/>
                  </a:lnTo>
                  <a:lnTo>
                    <a:pt x="414" y="288"/>
                  </a:lnTo>
                  <a:lnTo>
                    <a:pt x="405" y="272"/>
                  </a:lnTo>
                  <a:lnTo>
                    <a:pt x="405" y="256"/>
                  </a:lnTo>
                  <a:lnTo>
                    <a:pt x="396" y="240"/>
                  </a:lnTo>
                  <a:lnTo>
                    <a:pt x="396" y="216"/>
                  </a:lnTo>
                  <a:lnTo>
                    <a:pt x="396" y="200"/>
                  </a:lnTo>
                  <a:lnTo>
                    <a:pt x="396" y="184"/>
                  </a:lnTo>
                  <a:lnTo>
                    <a:pt x="387" y="160"/>
                  </a:lnTo>
                  <a:lnTo>
                    <a:pt x="378" y="144"/>
                  </a:lnTo>
                  <a:lnTo>
                    <a:pt x="369" y="120"/>
                  </a:lnTo>
                  <a:lnTo>
                    <a:pt x="360" y="104"/>
                  </a:lnTo>
                  <a:lnTo>
                    <a:pt x="342" y="88"/>
                  </a:lnTo>
                  <a:lnTo>
                    <a:pt x="333" y="72"/>
                  </a:lnTo>
                  <a:lnTo>
                    <a:pt x="315" y="56"/>
                  </a:lnTo>
                  <a:lnTo>
                    <a:pt x="297" y="40"/>
                  </a:lnTo>
                  <a:lnTo>
                    <a:pt x="288" y="32"/>
                  </a:lnTo>
                  <a:lnTo>
                    <a:pt x="270" y="16"/>
                  </a:lnTo>
                  <a:lnTo>
                    <a:pt x="252" y="8"/>
                  </a:lnTo>
                  <a:lnTo>
                    <a:pt x="225" y="0"/>
                  </a:lnTo>
                  <a:lnTo>
                    <a:pt x="207" y="0"/>
                  </a:lnTo>
                  <a:lnTo>
                    <a:pt x="180" y="0"/>
                  </a:lnTo>
                  <a:lnTo>
                    <a:pt x="162" y="0"/>
                  </a:lnTo>
                  <a:lnTo>
                    <a:pt x="144" y="8"/>
                  </a:lnTo>
                  <a:lnTo>
                    <a:pt x="126" y="8"/>
                  </a:lnTo>
                  <a:lnTo>
                    <a:pt x="108" y="16"/>
                  </a:lnTo>
                  <a:lnTo>
                    <a:pt x="90" y="24"/>
                  </a:lnTo>
                  <a:lnTo>
                    <a:pt x="72" y="24"/>
                  </a:lnTo>
                  <a:lnTo>
                    <a:pt x="54" y="40"/>
                  </a:lnTo>
                  <a:lnTo>
                    <a:pt x="36" y="56"/>
                  </a:lnTo>
                  <a:lnTo>
                    <a:pt x="27" y="72"/>
                  </a:lnTo>
                  <a:lnTo>
                    <a:pt x="18" y="88"/>
                  </a:lnTo>
                  <a:lnTo>
                    <a:pt x="18" y="104"/>
                  </a:lnTo>
                  <a:lnTo>
                    <a:pt x="18" y="120"/>
                  </a:lnTo>
                  <a:lnTo>
                    <a:pt x="18" y="136"/>
                  </a:lnTo>
                  <a:lnTo>
                    <a:pt x="27" y="144"/>
                  </a:lnTo>
                  <a:lnTo>
                    <a:pt x="18" y="160"/>
                  </a:lnTo>
                  <a:lnTo>
                    <a:pt x="18" y="176"/>
                  </a:lnTo>
                  <a:lnTo>
                    <a:pt x="9" y="192"/>
                  </a:lnTo>
                  <a:lnTo>
                    <a:pt x="0" y="208"/>
                  </a:lnTo>
                  <a:lnTo>
                    <a:pt x="0" y="232"/>
                  </a:lnTo>
                  <a:lnTo>
                    <a:pt x="0" y="248"/>
                  </a:lnTo>
                  <a:lnTo>
                    <a:pt x="9" y="264"/>
                  </a:lnTo>
                  <a:lnTo>
                    <a:pt x="18" y="280"/>
                  </a:lnTo>
                  <a:lnTo>
                    <a:pt x="27" y="296"/>
                  </a:lnTo>
                  <a:lnTo>
                    <a:pt x="45" y="304"/>
                  </a:lnTo>
                  <a:lnTo>
                    <a:pt x="63" y="312"/>
                  </a:lnTo>
                  <a:lnTo>
                    <a:pt x="81" y="312"/>
                  </a:lnTo>
                  <a:lnTo>
                    <a:pt x="99" y="312"/>
                  </a:lnTo>
                  <a:lnTo>
                    <a:pt x="126" y="304"/>
                  </a:lnTo>
                  <a:lnTo>
                    <a:pt x="144" y="296"/>
                  </a:lnTo>
                  <a:lnTo>
                    <a:pt x="153" y="288"/>
                  </a:lnTo>
                  <a:lnTo>
                    <a:pt x="180" y="280"/>
                  </a:lnTo>
                  <a:lnTo>
                    <a:pt x="198" y="272"/>
                  </a:lnTo>
                  <a:lnTo>
                    <a:pt x="216" y="272"/>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GB" sz="2800">
                <a:solidFill>
                  <a:srgbClr val="FFFFFF"/>
                </a:solidFill>
                <a:latin typeface="Arial" charset="0"/>
              </a:endParaRPr>
            </a:p>
          </p:txBody>
        </p:sp>
        <p:sp>
          <p:nvSpPr>
            <p:cNvPr id="1138721" name="Freeform 33"/>
            <p:cNvSpPr>
              <a:spLocks/>
            </p:cNvSpPr>
            <p:nvPr/>
          </p:nvSpPr>
          <p:spPr bwMode="auto">
            <a:xfrm>
              <a:off x="3171" y="587"/>
              <a:ext cx="65" cy="197"/>
            </a:xfrm>
            <a:custGeom>
              <a:avLst/>
              <a:gdLst>
                <a:gd name="T0" fmla="*/ 45 w 73"/>
                <a:gd name="T1" fmla="*/ 0 h 217"/>
                <a:gd name="T2" fmla="*/ 54 w 73"/>
                <a:gd name="T3" fmla="*/ 16 h 217"/>
                <a:gd name="T4" fmla="*/ 54 w 73"/>
                <a:gd name="T5" fmla="*/ 32 h 217"/>
                <a:gd name="T6" fmla="*/ 63 w 73"/>
                <a:gd name="T7" fmla="*/ 48 h 217"/>
                <a:gd name="T8" fmla="*/ 72 w 73"/>
                <a:gd name="T9" fmla="*/ 64 h 217"/>
                <a:gd name="T10" fmla="*/ 72 w 73"/>
                <a:gd name="T11" fmla="*/ 88 h 217"/>
                <a:gd name="T12" fmla="*/ 63 w 73"/>
                <a:gd name="T13" fmla="*/ 104 h 217"/>
                <a:gd name="T14" fmla="*/ 54 w 73"/>
                <a:gd name="T15" fmla="*/ 120 h 217"/>
                <a:gd name="T16" fmla="*/ 36 w 73"/>
                <a:gd name="T17" fmla="*/ 128 h 217"/>
                <a:gd name="T18" fmla="*/ 27 w 73"/>
                <a:gd name="T19" fmla="*/ 144 h 217"/>
                <a:gd name="T20" fmla="*/ 9 w 73"/>
                <a:gd name="T21" fmla="*/ 160 h 217"/>
                <a:gd name="T22" fmla="*/ 0 w 73"/>
                <a:gd name="T23" fmla="*/ 184 h 217"/>
                <a:gd name="T24" fmla="*/ 0 w 73"/>
                <a:gd name="T25" fmla="*/ 200 h 217"/>
                <a:gd name="T26" fmla="*/ 0 w 73"/>
                <a:gd name="T27" fmla="*/ 216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217">
                  <a:moveTo>
                    <a:pt x="45" y="0"/>
                  </a:moveTo>
                  <a:lnTo>
                    <a:pt x="54" y="16"/>
                  </a:lnTo>
                  <a:lnTo>
                    <a:pt x="54" y="32"/>
                  </a:lnTo>
                  <a:lnTo>
                    <a:pt x="63" y="48"/>
                  </a:lnTo>
                  <a:lnTo>
                    <a:pt x="72" y="64"/>
                  </a:lnTo>
                  <a:lnTo>
                    <a:pt x="72" y="88"/>
                  </a:lnTo>
                  <a:lnTo>
                    <a:pt x="63" y="104"/>
                  </a:lnTo>
                  <a:lnTo>
                    <a:pt x="54" y="120"/>
                  </a:lnTo>
                  <a:lnTo>
                    <a:pt x="36" y="128"/>
                  </a:lnTo>
                  <a:lnTo>
                    <a:pt x="27" y="144"/>
                  </a:lnTo>
                  <a:lnTo>
                    <a:pt x="9" y="160"/>
                  </a:lnTo>
                  <a:lnTo>
                    <a:pt x="0" y="184"/>
                  </a:lnTo>
                  <a:lnTo>
                    <a:pt x="0" y="200"/>
                  </a:lnTo>
                  <a:lnTo>
                    <a:pt x="0" y="216"/>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GB" sz="2800">
                <a:solidFill>
                  <a:srgbClr val="FFFFFF"/>
                </a:solidFill>
                <a:latin typeface="Arial" charset="0"/>
              </a:endParaRPr>
            </a:p>
          </p:txBody>
        </p:sp>
        <p:sp>
          <p:nvSpPr>
            <p:cNvPr id="1138722" name="Freeform 34"/>
            <p:cNvSpPr>
              <a:spLocks/>
            </p:cNvSpPr>
            <p:nvPr/>
          </p:nvSpPr>
          <p:spPr bwMode="auto">
            <a:xfrm>
              <a:off x="3235" y="681"/>
              <a:ext cx="89" cy="197"/>
            </a:xfrm>
            <a:custGeom>
              <a:avLst/>
              <a:gdLst>
                <a:gd name="T0" fmla="*/ 45 w 100"/>
                <a:gd name="T1" fmla="*/ 0 h 217"/>
                <a:gd name="T2" fmla="*/ 63 w 100"/>
                <a:gd name="T3" fmla="*/ 0 h 217"/>
                <a:gd name="T4" fmla="*/ 72 w 100"/>
                <a:gd name="T5" fmla="*/ 8 h 217"/>
                <a:gd name="T6" fmla="*/ 90 w 100"/>
                <a:gd name="T7" fmla="*/ 16 h 217"/>
                <a:gd name="T8" fmla="*/ 99 w 100"/>
                <a:gd name="T9" fmla="*/ 32 h 217"/>
                <a:gd name="T10" fmla="*/ 99 w 100"/>
                <a:gd name="T11" fmla="*/ 48 h 217"/>
                <a:gd name="T12" fmla="*/ 99 w 100"/>
                <a:gd name="T13" fmla="*/ 64 h 217"/>
                <a:gd name="T14" fmla="*/ 99 w 100"/>
                <a:gd name="T15" fmla="*/ 80 h 217"/>
                <a:gd name="T16" fmla="*/ 90 w 100"/>
                <a:gd name="T17" fmla="*/ 96 h 217"/>
                <a:gd name="T18" fmla="*/ 81 w 100"/>
                <a:gd name="T19" fmla="*/ 112 h 217"/>
                <a:gd name="T20" fmla="*/ 81 w 100"/>
                <a:gd name="T21" fmla="*/ 120 h 217"/>
                <a:gd name="T22" fmla="*/ 72 w 100"/>
                <a:gd name="T23" fmla="*/ 136 h 217"/>
                <a:gd name="T24" fmla="*/ 63 w 100"/>
                <a:gd name="T25" fmla="*/ 152 h 217"/>
                <a:gd name="T26" fmla="*/ 54 w 100"/>
                <a:gd name="T27" fmla="*/ 160 h 217"/>
                <a:gd name="T28" fmla="*/ 45 w 100"/>
                <a:gd name="T29" fmla="*/ 176 h 217"/>
                <a:gd name="T30" fmla="*/ 36 w 100"/>
                <a:gd name="T31" fmla="*/ 192 h 217"/>
                <a:gd name="T32" fmla="*/ 18 w 100"/>
                <a:gd name="T33" fmla="*/ 208 h 217"/>
                <a:gd name="T34" fmla="*/ 0 w 100"/>
                <a:gd name="T35" fmla="*/ 216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217">
                  <a:moveTo>
                    <a:pt x="45" y="0"/>
                  </a:moveTo>
                  <a:lnTo>
                    <a:pt x="63" y="0"/>
                  </a:lnTo>
                  <a:lnTo>
                    <a:pt x="72" y="8"/>
                  </a:lnTo>
                  <a:lnTo>
                    <a:pt x="90" y="16"/>
                  </a:lnTo>
                  <a:lnTo>
                    <a:pt x="99" y="32"/>
                  </a:lnTo>
                  <a:lnTo>
                    <a:pt x="99" y="48"/>
                  </a:lnTo>
                  <a:lnTo>
                    <a:pt x="99" y="64"/>
                  </a:lnTo>
                  <a:lnTo>
                    <a:pt x="99" y="80"/>
                  </a:lnTo>
                  <a:lnTo>
                    <a:pt x="90" y="96"/>
                  </a:lnTo>
                  <a:lnTo>
                    <a:pt x="81" y="112"/>
                  </a:lnTo>
                  <a:lnTo>
                    <a:pt x="81" y="120"/>
                  </a:lnTo>
                  <a:lnTo>
                    <a:pt x="72" y="136"/>
                  </a:lnTo>
                  <a:lnTo>
                    <a:pt x="63" y="152"/>
                  </a:lnTo>
                  <a:lnTo>
                    <a:pt x="54" y="160"/>
                  </a:lnTo>
                  <a:lnTo>
                    <a:pt x="45" y="176"/>
                  </a:lnTo>
                  <a:lnTo>
                    <a:pt x="36" y="192"/>
                  </a:lnTo>
                  <a:lnTo>
                    <a:pt x="18" y="208"/>
                  </a:lnTo>
                  <a:lnTo>
                    <a:pt x="0" y="216"/>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GB" sz="2800">
                <a:solidFill>
                  <a:srgbClr val="FFFFFF"/>
                </a:solidFill>
                <a:latin typeface="Arial" charset="0"/>
              </a:endParaRPr>
            </a:p>
          </p:txBody>
        </p:sp>
        <p:sp>
          <p:nvSpPr>
            <p:cNvPr id="1138723" name="Freeform 35"/>
            <p:cNvSpPr>
              <a:spLocks/>
            </p:cNvSpPr>
            <p:nvPr/>
          </p:nvSpPr>
          <p:spPr bwMode="auto">
            <a:xfrm>
              <a:off x="3139" y="819"/>
              <a:ext cx="105" cy="153"/>
            </a:xfrm>
            <a:custGeom>
              <a:avLst/>
              <a:gdLst>
                <a:gd name="T0" fmla="*/ 117 w 118"/>
                <a:gd name="T1" fmla="*/ 0 h 169"/>
                <a:gd name="T2" fmla="*/ 117 w 118"/>
                <a:gd name="T3" fmla="*/ 16 h 169"/>
                <a:gd name="T4" fmla="*/ 108 w 118"/>
                <a:gd name="T5" fmla="*/ 24 h 169"/>
                <a:gd name="T6" fmla="*/ 108 w 118"/>
                <a:gd name="T7" fmla="*/ 48 h 169"/>
                <a:gd name="T8" fmla="*/ 108 w 118"/>
                <a:gd name="T9" fmla="*/ 64 h 169"/>
                <a:gd name="T10" fmla="*/ 108 w 118"/>
                <a:gd name="T11" fmla="*/ 80 h 169"/>
                <a:gd name="T12" fmla="*/ 108 w 118"/>
                <a:gd name="T13" fmla="*/ 96 h 169"/>
                <a:gd name="T14" fmla="*/ 99 w 118"/>
                <a:gd name="T15" fmla="*/ 112 h 169"/>
                <a:gd name="T16" fmla="*/ 90 w 118"/>
                <a:gd name="T17" fmla="*/ 120 h 169"/>
                <a:gd name="T18" fmla="*/ 72 w 118"/>
                <a:gd name="T19" fmla="*/ 128 h 169"/>
                <a:gd name="T20" fmla="*/ 63 w 118"/>
                <a:gd name="T21" fmla="*/ 144 h 169"/>
                <a:gd name="T22" fmla="*/ 45 w 118"/>
                <a:gd name="T23" fmla="*/ 152 h 169"/>
                <a:gd name="T24" fmla="*/ 27 w 118"/>
                <a:gd name="T25" fmla="*/ 160 h 169"/>
                <a:gd name="T26" fmla="*/ 0 w 118"/>
                <a:gd name="T27" fmla="*/ 168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8" h="169">
                  <a:moveTo>
                    <a:pt x="117" y="0"/>
                  </a:moveTo>
                  <a:lnTo>
                    <a:pt x="117" y="16"/>
                  </a:lnTo>
                  <a:lnTo>
                    <a:pt x="108" y="24"/>
                  </a:lnTo>
                  <a:lnTo>
                    <a:pt x="108" y="48"/>
                  </a:lnTo>
                  <a:lnTo>
                    <a:pt x="108" y="64"/>
                  </a:lnTo>
                  <a:lnTo>
                    <a:pt x="108" y="80"/>
                  </a:lnTo>
                  <a:lnTo>
                    <a:pt x="108" y="96"/>
                  </a:lnTo>
                  <a:lnTo>
                    <a:pt x="99" y="112"/>
                  </a:lnTo>
                  <a:lnTo>
                    <a:pt x="90" y="120"/>
                  </a:lnTo>
                  <a:lnTo>
                    <a:pt x="72" y="128"/>
                  </a:lnTo>
                  <a:lnTo>
                    <a:pt x="63" y="144"/>
                  </a:lnTo>
                  <a:lnTo>
                    <a:pt x="45" y="152"/>
                  </a:lnTo>
                  <a:lnTo>
                    <a:pt x="27" y="160"/>
                  </a:lnTo>
                  <a:lnTo>
                    <a:pt x="0" y="168"/>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GB" sz="2800">
                <a:solidFill>
                  <a:srgbClr val="FFFFFF"/>
                </a:solidFill>
                <a:latin typeface="Arial" charset="0"/>
              </a:endParaRPr>
            </a:p>
          </p:txBody>
        </p:sp>
        <p:sp>
          <p:nvSpPr>
            <p:cNvPr id="1138724" name="Freeform 36"/>
            <p:cNvSpPr>
              <a:spLocks/>
            </p:cNvSpPr>
            <p:nvPr/>
          </p:nvSpPr>
          <p:spPr bwMode="auto">
            <a:xfrm>
              <a:off x="3171" y="964"/>
              <a:ext cx="49" cy="211"/>
            </a:xfrm>
            <a:custGeom>
              <a:avLst/>
              <a:gdLst>
                <a:gd name="T0" fmla="*/ 0 w 55"/>
                <a:gd name="T1" fmla="*/ 0 h 233"/>
                <a:gd name="T2" fmla="*/ 9 w 55"/>
                <a:gd name="T3" fmla="*/ 8 h 233"/>
                <a:gd name="T4" fmla="*/ 18 w 55"/>
                <a:gd name="T5" fmla="*/ 24 h 233"/>
                <a:gd name="T6" fmla="*/ 27 w 55"/>
                <a:gd name="T7" fmla="*/ 32 h 233"/>
                <a:gd name="T8" fmla="*/ 36 w 55"/>
                <a:gd name="T9" fmla="*/ 48 h 233"/>
                <a:gd name="T10" fmla="*/ 45 w 55"/>
                <a:gd name="T11" fmla="*/ 56 h 233"/>
                <a:gd name="T12" fmla="*/ 54 w 55"/>
                <a:gd name="T13" fmla="*/ 72 h 233"/>
                <a:gd name="T14" fmla="*/ 54 w 55"/>
                <a:gd name="T15" fmla="*/ 88 h 233"/>
                <a:gd name="T16" fmla="*/ 54 w 55"/>
                <a:gd name="T17" fmla="*/ 104 h 233"/>
                <a:gd name="T18" fmla="*/ 45 w 55"/>
                <a:gd name="T19" fmla="*/ 120 h 233"/>
                <a:gd name="T20" fmla="*/ 45 w 55"/>
                <a:gd name="T21" fmla="*/ 136 h 233"/>
                <a:gd name="T22" fmla="*/ 45 w 55"/>
                <a:gd name="T23" fmla="*/ 152 h 233"/>
                <a:gd name="T24" fmla="*/ 45 w 55"/>
                <a:gd name="T25" fmla="*/ 168 h 233"/>
                <a:gd name="T26" fmla="*/ 45 w 55"/>
                <a:gd name="T27" fmla="*/ 192 h 233"/>
                <a:gd name="T28" fmla="*/ 36 w 55"/>
                <a:gd name="T29" fmla="*/ 208 h 233"/>
                <a:gd name="T30" fmla="*/ 27 w 55"/>
                <a:gd name="T31" fmla="*/ 224 h 233"/>
                <a:gd name="T32" fmla="*/ 9 w 55"/>
                <a:gd name="T33" fmla="*/ 232 h 233"/>
                <a:gd name="T34" fmla="*/ 0 w 55"/>
                <a:gd name="T35" fmla="*/ 232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233">
                  <a:moveTo>
                    <a:pt x="0" y="0"/>
                  </a:moveTo>
                  <a:lnTo>
                    <a:pt x="9" y="8"/>
                  </a:lnTo>
                  <a:lnTo>
                    <a:pt x="18" y="24"/>
                  </a:lnTo>
                  <a:lnTo>
                    <a:pt x="27" y="32"/>
                  </a:lnTo>
                  <a:lnTo>
                    <a:pt x="36" y="48"/>
                  </a:lnTo>
                  <a:lnTo>
                    <a:pt x="45" y="56"/>
                  </a:lnTo>
                  <a:lnTo>
                    <a:pt x="54" y="72"/>
                  </a:lnTo>
                  <a:lnTo>
                    <a:pt x="54" y="88"/>
                  </a:lnTo>
                  <a:lnTo>
                    <a:pt x="54" y="104"/>
                  </a:lnTo>
                  <a:lnTo>
                    <a:pt x="45" y="120"/>
                  </a:lnTo>
                  <a:lnTo>
                    <a:pt x="45" y="136"/>
                  </a:lnTo>
                  <a:lnTo>
                    <a:pt x="45" y="152"/>
                  </a:lnTo>
                  <a:lnTo>
                    <a:pt x="45" y="168"/>
                  </a:lnTo>
                  <a:lnTo>
                    <a:pt x="45" y="192"/>
                  </a:lnTo>
                  <a:lnTo>
                    <a:pt x="36" y="208"/>
                  </a:lnTo>
                  <a:lnTo>
                    <a:pt x="27" y="224"/>
                  </a:lnTo>
                  <a:lnTo>
                    <a:pt x="9" y="232"/>
                  </a:lnTo>
                  <a:lnTo>
                    <a:pt x="0" y="232"/>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GB" sz="2800">
                <a:solidFill>
                  <a:srgbClr val="FFFFFF"/>
                </a:solidFill>
                <a:latin typeface="Arial" charset="0"/>
              </a:endParaRPr>
            </a:p>
          </p:txBody>
        </p:sp>
        <p:sp>
          <p:nvSpPr>
            <p:cNvPr id="1138725" name="Freeform 37"/>
            <p:cNvSpPr>
              <a:spLocks/>
            </p:cNvSpPr>
            <p:nvPr/>
          </p:nvSpPr>
          <p:spPr bwMode="auto">
            <a:xfrm>
              <a:off x="3219" y="1021"/>
              <a:ext cx="280" cy="82"/>
            </a:xfrm>
            <a:custGeom>
              <a:avLst/>
              <a:gdLst>
                <a:gd name="T0" fmla="*/ 0 w 315"/>
                <a:gd name="T1" fmla="*/ 16 h 89"/>
                <a:gd name="T2" fmla="*/ 27 w 315"/>
                <a:gd name="T3" fmla="*/ 24 h 89"/>
                <a:gd name="T4" fmla="*/ 45 w 315"/>
                <a:gd name="T5" fmla="*/ 32 h 89"/>
                <a:gd name="T6" fmla="*/ 63 w 315"/>
                <a:gd name="T7" fmla="*/ 32 h 89"/>
                <a:gd name="T8" fmla="*/ 81 w 315"/>
                <a:gd name="T9" fmla="*/ 32 h 89"/>
                <a:gd name="T10" fmla="*/ 99 w 315"/>
                <a:gd name="T11" fmla="*/ 24 h 89"/>
                <a:gd name="T12" fmla="*/ 108 w 315"/>
                <a:gd name="T13" fmla="*/ 16 h 89"/>
                <a:gd name="T14" fmla="*/ 117 w 315"/>
                <a:gd name="T15" fmla="*/ 0 h 89"/>
                <a:gd name="T16" fmla="*/ 108 w 315"/>
                <a:gd name="T17" fmla="*/ 16 h 89"/>
                <a:gd name="T18" fmla="*/ 108 w 315"/>
                <a:gd name="T19" fmla="*/ 32 h 89"/>
                <a:gd name="T20" fmla="*/ 108 w 315"/>
                <a:gd name="T21" fmla="*/ 40 h 89"/>
                <a:gd name="T22" fmla="*/ 126 w 315"/>
                <a:gd name="T23" fmla="*/ 48 h 89"/>
                <a:gd name="T24" fmla="*/ 144 w 315"/>
                <a:gd name="T25" fmla="*/ 48 h 89"/>
                <a:gd name="T26" fmla="*/ 162 w 315"/>
                <a:gd name="T27" fmla="*/ 56 h 89"/>
                <a:gd name="T28" fmla="*/ 179 w 315"/>
                <a:gd name="T29" fmla="*/ 64 h 89"/>
                <a:gd name="T30" fmla="*/ 197 w 315"/>
                <a:gd name="T31" fmla="*/ 64 h 89"/>
                <a:gd name="T32" fmla="*/ 206 w 315"/>
                <a:gd name="T33" fmla="*/ 72 h 89"/>
                <a:gd name="T34" fmla="*/ 224 w 315"/>
                <a:gd name="T35" fmla="*/ 80 h 89"/>
                <a:gd name="T36" fmla="*/ 242 w 315"/>
                <a:gd name="T37" fmla="*/ 88 h 89"/>
                <a:gd name="T38" fmla="*/ 269 w 315"/>
                <a:gd name="T39" fmla="*/ 88 h 89"/>
                <a:gd name="T40" fmla="*/ 287 w 315"/>
                <a:gd name="T41" fmla="*/ 88 h 89"/>
                <a:gd name="T42" fmla="*/ 305 w 315"/>
                <a:gd name="T43" fmla="*/ 88 h 89"/>
                <a:gd name="T44" fmla="*/ 314 w 315"/>
                <a:gd name="T45" fmla="*/ 80 h 89"/>
                <a:gd name="T46" fmla="*/ 314 w 315"/>
                <a:gd name="T47" fmla="*/ 72 h 89"/>
                <a:gd name="T48" fmla="*/ 305 w 315"/>
                <a:gd name="T49" fmla="*/ 64 h 89"/>
                <a:gd name="T50" fmla="*/ 296 w 315"/>
                <a:gd name="T51" fmla="*/ 48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15" h="89">
                  <a:moveTo>
                    <a:pt x="0" y="16"/>
                  </a:moveTo>
                  <a:lnTo>
                    <a:pt x="27" y="24"/>
                  </a:lnTo>
                  <a:lnTo>
                    <a:pt x="45" y="32"/>
                  </a:lnTo>
                  <a:lnTo>
                    <a:pt x="63" y="32"/>
                  </a:lnTo>
                  <a:lnTo>
                    <a:pt x="81" y="32"/>
                  </a:lnTo>
                  <a:lnTo>
                    <a:pt x="99" y="24"/>
                  </a:lnTo>
                  <a:lnTo>
                    <a:pt x="108" y="16"/>
                  </a:lnTo>
                  <a:lnTo>
                    <a:pt x="117" y="0"/>
                  </a:lnTo>
                  <a:lnTo>
                    <a:pt x="108" y="16"/>
                  </a:lnTo>
                  <a:lnTo>
                    <a:pt x="108" y="32"/>
                  </a:lnTo>
                  <a:lnTo>
                    <a:pt x="108" y="40"/>
                  </a:lnTo>
                  <a:lnTo>
                    <a:pt x="126" y="48"/>
                  </a:lnTo>
                  <a:lnTo>
                    <a:pt x="144" y="48"/>
                  </a:lnTo>
                  <a:lnTo>
                    <a:pt x="162" y="56"/>
                  </a:lnTo>
                  <a:lnTo>
                    <a:pt x="179" y="64"/>
                  </a:lnTo>
                  <a:lnTo>
                    <a:pt x="197" y="64"/>
                  </a:lnTo>
                  <a:lnTo>
                    <a:pt x="206" y="72"/>
                  </a:lnTo>
                  <a:lnTo>
                    <a:pt x="224" y="80"/>
                  </a:lnTo>
                  <a:lnTo>
                    <a:pt x="242" y="88"/>
                  </a:lnTo>
                  <a:lnTo>
                    <a:pt x="269" y="88"/>
                  </a:lnTo>
                  <a:lnTo>
                    <a:pt x="287" y="88"/>
                  </a:lnTo>
                  <a:lnTo>
                    <a:pt x="305" y="88"/>
                  </a:lnTo>
                  <a:lnTo>
                    <a:pt x="314" y="80"/>
                  </a:lnTo>
                  <a:lnTo>
                    <a:pt x="314" y="72"/>
                  </a:lnTo>
                  <a:lnTo>
                    <a:pt x="305" y="64"/>
                  </a:lnTo>
                  <a:lnTo>
                    <a:pt x="296" y="48"/>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GB" sz="2800">
                <a:solidFill>
                  <a:srgbClr val="FFFFFF"/>
                </a:solidFill>
                <a:latin typeface="Arial" charset="0"/>
              </a:endParaRPr>
            </a:p>
          </p:txBody>
        </p:sp>
        <p:sp>
          <p:nvSpPr>
            <p:cNvPr id="1138726" name="Freeform 38"/>
            <p:cNvSpPr>
              <a:spLocks/>
            </p:cNvSpPr>
            <p:nvPr/>
          </p:nvSpPr>
          <p:spPr bwMode="auto">
            <a:xfrm>
              <a:off x="3386" y="1080"/>
              <a:ext cx="33" cy="117"/>
            </a:xfrm>
            <a:custGeom>
              <a:avLst/>
              <a:gdLst>
                <a:gd name="T0" fmla="*/ 9 w 37"/>
                <a:gd name="T1" fmla="*/ 0 h 129"/>
                <a:gd name="T2" fmla="*/ 18 w 37"/>
                <a:gd name="T3" fmla="*/ 16 h 129"/>
                <a:gd name="T4" fmla="*/ 27 w 37"/>
                <a:gd name="T5" fmla="*/ 32 h 129"/>
                <a:gd name="T6" fmla="*/ 36 w 37"/>
                <a:gd name="T7" fmla="*/ 48 h 129"/>
                <a:gd name="T8" fmla="*/ 36 w 37"/>
                <a:gd name="T9" fmla="*/ 72 h 129"/>
                <a:gd name="T10" fmla="*/ 27 w 37"/>
                <a:gd name="T11" fmla="*/ 88 h 129"/>
                <a:gd name="T12" fmla="*/ 18 w 37"/>
                <a:gd name="T13" fmla="*/ 112 h 129"/>
                <a:gd name="T14" fmla="*/ 0 w 37"/>
                <a:gd name="T15" fmla="*/ 128 h 1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129">
                  <a:moveTo>
                    <a:pt x="9" y="0"/>
                  </a:moveTo>
                  <a:lnTo>
                    <a:pt x="18" y="16"/>
                  </a:lnTo>
                  <a:lnTo>
                    <a:pt x="27" y="32"/>
                  </a:lnTo>
                  <a:lnTo>
                    <a:pt x="36" y="48"/>
                  </a:lnTo>
                  <a:lnTo>
                    <a:pt x="36" y="72"/>
                  </a:lnTo>
                  <a:lnTo>
                    <a:pt x="27" y="88"/>
                  </a:lnTo>
                  <a:lnTo>
                    <a:pt x="18" y="112"/>
                  </a:lnTo>
                  <a:lnTo>
                    <a:pt x="0" y="128"/>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GB" sz="2800">
                <a:solidFill>
                  <a:srgbClr val="FFFFFF"/>
                </a:solidFill>
                <a:latin typeface="Arial" charset="0"/>
              </a:endParaRPr>
            </a:p>
          </p:txBody>
        </p:sp>
        <p:sp>
          <p:nvSpPr>
            <p:cNvPr id="1138727" name="Freeform 39"/>
            <p:cNvSpPr>
              <a:spLocks/>
            </p:cNvSpPr>
            <p:nvPr/>
          </p:nvSpPr>
          <p:spPr bwMode="auto">
            <a:xfrm>
              <a:off x="3315" y="870"/>
              <a:ext cx="200" cy="203"/>
            </a:xfrm>
            <a:custGeom>
              <a:avLst/>
              <a:gdLst>
                <a:gd name="T0" fmla="*/ 0 w 225"/>
                <a:gd name="T1" fmla="*/ 0 h 225"/>
                <a:gd name="T2" fmla="*/ 18 w 225"/>
                <a:gd name="T3" fmla="*/ 8 h 225"/>
                <a:gd name="T4" fmla="*/ 45 w 225"/>
                <a:gd name="T5" fmla="*/ 16 h 225"/>
                <a:gd name="T6" fmla="*/ 63 w 225"/>
                <a:gd name="T7" fmla="*/ 16 h 225"/>
                <a:gd name="T8" fmla="*/ 80 w 225"/>
                <a:gd name="T9" fmla="*/ 24 h 225"/>
                <a:gd name="T10" fmla="*/ 98 w 225"/>
                <a:gd name="T11" fmla="*/ 40 h 225"/>
                <a:gd name="T12" fmla="*/ 116 w 225"/>
                <a:gd name="T13" fmla="*/ 48 h 225"/>
                <a:gd name="T14" fmla="*/ 134 w 225"/>
                <a:gd name="T15" fmla="*/ 72 h 225"/>
                <a:gd name="T16" fmla="*/ 152 w 225"/>
                <a:gd name="T17" fmla="*/ 88 h 225"/>
                <a:gd name="T18" fmla="*/ 170 w 225"/>
                <a:gd name="T19" fmla="*/ 96 h 225"/>
                <a:gd name="T20" fmla="*/ 188 w 225"/>
                <a:gd name="T21" fmla="*/ 112 h 225"/>
                <a:gd name="T22" fmla="*/ 206 w 225"/>
                <a:gd name="T23" fmla="*/ 120 h 225"/>
                <a:gd name="T24" fmla="*/ 215 w 225"/>
                <a:gd name="T25" fmla="*/ 136 h 225"/>
                <a:gd name="T26" fmla="*/ 224 w 225"/>
                <a:gd name="T27" fmla="*/ 152 h 225"/>
                <a:gd name="T28" fmla="*/ 224 w 225"/>
                <a:gd name="T29" fmla="*/ 176 h 225"/>
                <a:gd name="T30" fmla="*/ 215 w 225"/>
                <a:gd name="T31" fmla="*/ 192 h 225"/>
                <a:gd name="T32" fmla="*/ 206 w 225"/>
                <a:gd name="T33" fmla="*/ 208 h 225"/>
                <a:gd name="T34" fmla="*/ 206 w 225"/>
                <a:gd name="T35" fmla="*/ 224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5" h="225">
                  <a:moveTo>
                    <a:pt x="0" y="0"/>
                  </a:moveTo>
                  <a:lnTo>
                    <a:pt x="18" y="8"/>
                  </a:lnTo>
                  <a:lnTo>
                    <a:pt x="45" y="16"/>
                  </a:lnTo>
                  <a:lnTo>
                    <a:pt x="63" y="16"/>
                  </a:lnTo>
                  <a:lnTo>
                    <a:pt x="80" y="24"/>
                  </a:lnTo>
                  <a:lnTo>
                    <a:pt x="98" y="40"/>
                  </a:lnTo>
                  <a:lnTo>
                    <a:pt x="116" y="48"/>
                  </a:lnTo>
                  <a:lnTo>
                    <a:pt x="134" y="72"/>
                  </a:lnTo>
                  <a:lnTo>
                    <a:pt x="152" y="88"/>
                  </a:lnTo>
                  <a:lnTo>
                    <a:pt x="170" y="96"/>
                  </a:lnTo>
                  <a:lnTo>
                    <a:pt x="188" y="112"/>
                  </a:lnTo>
                  <a:lnTo>
                    <a:pt x="206" y="120"/>
                  </a:lnTo>
                  <a:lnTo>
                    <a:pt x="215" y="136"/>
                  </a:lnTo>
                  <a:lnTo>
                    <a:pt x="224" y="152"/>
                  </a:lnTo>
                  <a:lnTo>
                    <a:pt x="224" y="176"/>
                  </a:lnTo>
                  <a:lnTo>
                    <a:pt x="215" y="192"/>
                  </a:lnTo>
                  <a:lnTo>
                    <a:pt x="206" y="208"/>
                  </a:lnTo>
                  <a:lnTo>
                    <a:pt x="206" y="224"/>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GB" sz="2800">
                <a:solidFill>
                  <a:srgbClr val="FFFFFF"/>
                </a:solidFill>
                <a:latin typeface="Arial" charset="0"/>
              </a:endParaRPr>
            </a:p>
          </p:txBody>
        </p:sp>
        <p:sp>
          <p:nvSpPr>
            <p:cNvPr id="1138728" name="Freeform 40"/>
            <p:cNvSpPr>
              <a:spLocks/>
            </p:cNvSpPr>
            <p:nvPr/>
          </p:nvSpPr>
          <p:spPr bwMode="auto">
            <a:xfrm>
              <a:off x="3418" y="1080"/>
              <a:ext cx="105" cy="218"/>
            </a:xfrm>
            <a:custGeom>
              <a:avLst/>
              <a:gdLst>
                <a:gd name="T0" fmla="*/ 81 w 118"/>
                <a:gd name="T1" fmla="*/ 0 h 241"/>
                <a:gd name="T2" fmla="*/ 99 w 118"/>
                <a:gd name="T3" fmla="*/ 8 h 241"/>
                <a:gd name="T4" fmla="*/ 108 w 118"/>
                <a:gd name="T5" fmla="*/ 24 h 241"/>
                <a:gd name="T6" fmla="*/ 117 w 118"/>
                <a:gd name="T7" fmla="*/ 40 h 241"/>
                <a:gd name="T8" fmla="*/ 117 w 118"/>
                <a:gd name="T9" fmla="*/ 56 h 241"/>
                <a:gd name="T10" fmla="*/ 117 w 118"/>
                <a:gd name="T11" fmla="*/ 72 h 241"/>
                <a:gd name="T12" fmla="*/ 108 w 118"/>
                <a:gd name="T13" fmla="*/ 88 h 241"/>
                <a:gd name="T14" fmla="*/ 108 w 118"/>
                <a:gd name="T15" fmla="*/ 104 h 241"/>
                <a:gd name="T16" fmla="*/ 99 w 118"/>
                <a:gd name="T17" fmla="*/ 120 h 241"/>
                <a:gd name="T18" fmla="*/ 81 w 118"/>
                <a:gd name="T19" fmla="*/ 136 h 241"/>
                <a:gd name="T20" fmla="*/ 72 w 118"/>
                <a:gd name="T21" fmla="*/ 152 h 241"/>
                <a:gd name="T22" fmla="*/ 63 w 118"/>
                <a:gd name="T23" fmla="*/ 168 h 241"/>
                <a:gd name="T24" fmla="*/ 63 w 118"/>
                <a:gd name="T25" fmla="*/ 184 h 241"/>
                <a:gd name="T26" fmla="*/ 63 w 118"/>
                <a:gd name="T27" fmla="*/ 200 h 241"/>
                <a:gd name="T28" fmla="*/ 54 w 118"/>
                <a:gd name="T29" fmla="*/ 216 h 241"/>
                <a:gd name="T30" fmla="*/ 45 w 118"/>
                <a:gd name="T31" fmla="*/ 224 h 241"/>
                <a:gd name="T32" fmla="*/ 27 w 118"/>
                <a:gd name="T33" fmla="*/ 232 h 241"/>
                <a:gd name="T34" fmla="*/ 0 w 118"/>
                <a:gd name="T35" fmla="*/ 24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8" h="241">
                  <a:moveTo>
                    <a:pt x="81" y="0"/>
                  </a:moveTo>
                  <a:lnTo>
                    <a:pt x="99" y="8"/>
                  </a:lnTo>
                  <a:lnTo>
                    <a:pt x="108" y="24"/>
                  </a:lnTo>
                  <a:lnTo>
                    <a:pt x="117" y="40"/>
                  </a:lnTo>
                  <a:lnTo>
                    <a:pt x="117" y="56"/>
                  </a:lnTo>
                  <a:lnTo>
                    <a:pt x="117" y="72"/>
                  </a:lnTo>
                  <a:lnTo>
                    <a:pt x="108" y="88"/>
                  </a:lnTo>
                  <a:lnTo>
                    <a:pt x="108" y="104"/>
                  </a:lnTo>
                  <a:lnTo>
                    <a:pt x="99" y="120"/>
                  </a:lnTo>
                  <a:lnTo>
                    <a:pt x="81" y="136"/>
                  </a:lnTo>
                  <a:lnTo>
                    <a:pt x="72" y="152"/>
                  </a:lnTo>
                  <a:lnTo>
                    <a:pt x="63" y="168"/>
                  </a:lnTo>
                  <a:lnTo>
                    <a:pt x="63" y="184"/>
                  </a:lnTo>
                  <a:lnTo>
                    <a:pt x="63" y="200"/>
                  </a:lnTo>
                  <a:lnTo>
                    <a:pt x="54" y="216"/>
                  </a:lnTo>
                  <a:lnTo>
                    <a:pt x="45" y="224"/>
                  </a:lnTo>
                  <a:lnTo>
                    <a:pt x="27" y="232"/>
                  </a:lnTo>
                  <a:lnTo>
                    <a:pt x="0" y="24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GB" sz="2800">
                <a:solidFill>
                  <a:srgbClr val="FFFFFF"/>
                </a:solidFill>
                <a:latin typeface="Arial" charset="0"/>
              </a:endParaRPr>
            </a:p>
          </p:txBody>
        </p:sp>
        <p:sp>
          <p:nvSpPr>
            <p:cNvPr id="1138729" name="Line 41"/>
            <p:cNvSpPr>
              <a:spLocks noChangeShapeType="1"/>
            </p:cNvSpPr>
            <p:nvPr/>
          </p:nvSpPr>
          <p:spPr bwMode="auto">
            <a:xfrm flipH="1" flipV="1">
              <a:off x="3522" y="1116"/>
              <a:ext cx="16" cy="7"/>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GB" sz="2800">
                <a:solidFill>
                  <a:srgbClr val="FFFFFF"/>
                </a:solidFill>
                <a:latin typeface="Arial" charset="0"/>
              </a:endParaRPr>
            </a:p>
          </p:txBody>
        </p:sp>
        <p:sp>
          <p:nvSpPr>
            <p:cNvPr id="1138730" name="Freeform 42"/>
            <p:cNvSpPr>
              <a:spLocks/>
            </p:cNvSpPr>
            <p:nvPr/>
          </p:nvSpPr>
          <p:spPr bwMode="auto">
            <a:xfrm>
              <a:off x="3339" y="841"/>
              <a:ext cx="152" cy="58"/>
            </a:xfrm>
            <a:custGeom>
              <a:avLst/>
              <a:gdLst>
                <a:gd name="T0" fmla="*/ 170 w 171"/>
                <a:gd name="T1" fmla="*/ 40 h 65"/>
                <a:gd name="T2" fmla="*/ 152 w 171"/>
                <a:gd name="T3" fmla="*/ 48 h 65"/>
                <a:gd name="T4" fmla="*/ 143 w 171"/>
                <a:gd name="T5" fmla="*/ 56 h 65"/>
                <a:gd name="T6" fmla="*/ 125 w 171"/>
                <a:gd name="T7" fmla="*/ 64 h 65"/>
                <a:gd name="T8" fmla="*/ 107 w 171"/>
                <a:gd name="T9" fmla="*/ 64 h 65"/>
                <a:gd name="T10" fmla="*/ 89 w 171"/>
                <a:gd name="T11" fmla="*/ 64 h 65"/>
                <a:gd name="T12" fmla="*/ 71 w 171"/>
                <a:gd name="T13" fmla="*/ 64 h 65"/>
                <a:gd name="T14" fmla="*/ 62 w 171"/>
                <a:gd name="T15" fmla="*/ 56 h 65"/>
                <a:gd name="T16" fmla="*/ 44 w 171"/>
                <a:gd name="T17" fmla="*/ 48 h 65"/>
                <a:gd name="T18" fmla="*/ 36 w 171"/>
                <a:gd name="T19" fmla="*/ 40 h 65"/>
                <a:gd name="T20" fmla="*/ 27 w 171"/>
                <a:gd name="T21" fmla="*/ 16 h 65"/>
                <a:gd name="T22" fmla="*/ 0 w 171"/>
                <a:gd name="T23"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1" h="65">
                  <a:moveTo>
                    <a:pt x="170" y="40"/>
                  </a:moveTo>
                  <a:lnTo>
                    <a:pt x="152" y="48"/>
                  </a:lnTo>
                  <a:lnTo>
                    <a:pt x="143" y="56"/>
                  </a:lnTo>
                  <a:lnTo>
                    <a:pt x="125" y="64"/>
                  </a:lnTo>
                  <a:lnTo>
                    <a:pt x="107" y="64"/>
                  </a:lnTo>
                  <a:lnTo>
                    <a:pt x="89" y="64"/>
                  </a:lnTo>
                  <a:lnTo>
                    <a:pt x="71" y="64"/>
                  </a:lnTo>
                  <a:lnTo>
                    <a:pt x="62" y="56"/>
                  </a:lnTo>
                  <a:lnTo>
                    <a:pt x="44" y="48"/>
                  </a:lnTo>
                  <a:lnTo>
                    <a:pt x="36" y="40"/>
                  </a:lnTo>
                  <a:lnTo>
                    <a:pt x="27" y="16"/>
                  </a:lnTo>
                  <a:lnTo>
                    <a:pt x="0"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GB" sz="2800">
                <a:solidFill>
                  <a:srgbClr val="FFFFFF"/>
                </a:solidFill>
                <a:latin typeface="Arial" charset="0"/>
              </a:endParaRPr>
            </a:p>
          </p:txBody>
        </p:sp>
        <p:sp>
          <p:nvSpPr>
            <p:cNvPr id="1138731" name="Line 43"/>
            <p:cNvSpPr>
              <a:spLocks noChangeShapeType="1"/>
            </p:cNvSpPr>
            <p:nvPr/>
          </p:nvSpPr>
          <p:spPr bwMode="auto">
            <a:xfrm>
              <a:off x="3498" y="978"/>
              <a:ext cx="24"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GB" sz="2800">
                <a:solidFill>
                  <a:srgbClr val="FFFFFF"/>
                </a:solidFill>
                <a:latin typeface="Arial" charset="0"/>
              </a:endParaRPr>
            </a:p>
          </p:txBody>
        </p:sp>
        <p:sp>
          <p:nvSpPr>
            <p:cNvPr id="1138732" name="Freeform 44"/>
            <p:cNvSpPr>
              <a:spLocks/>
            </p:cNvSpPr>
            <p:nvPr/>
          </p:nvSpPr>
          <p:spPr bwMode="auto">
            <a:xfrm>
              <a:off x="2787" y="1116"/>
              <a:ext cx="353" cy="232"/>
            </a:xfrm>
            <a:custGeom>
              <a:avLst/>
              <a:gdLst>
                <a:gd name="T0" fmla="*/ 0 w 397"/>
                <a:gd name="T1" fmla="*/ 200 h 257"/>
                <a:gd name="T2" fmla="*/ 18 w 397"/>
                <a:gd name="T3" fmla="*/ 208 h 257"/>
                <a:gd name="T4" fmla="*/ 27 w 397"/>
                <a:gd name="T5" fmla="*/ 216 h 257"/>
                <a:gd name="T6" fmla="*/ 45 w 397"/>
                <a:gd name="T7" fmla="*/ 224 h 257"/>
                <a:gd name="T8" fmla="*/ 63 w 397"/>
                <a:gd name="T9" fmla="*/ 240 h 257"/>
                <a:gd name="T10" fmla="*/ 81 w 397"/>
                <a:gd name="T11" fmla="*/ 248 h 257"/>
                <a:gd name="T12" fmla="*/ 99 w 397"/>
                <a:gd name="T13" fmla="*/ 248 h 257"/>
                <a:gd name="T14" fmla="*/ 117 w 397"/>
                <a:gd name="T15" fmla="*/ 248 h 257"/>
                <a:gd name="T16" fmla="*/ 135 w 397"/>
                <a:gd name="T17" fmla="*/ 248 h 257"/>
                <a:gd name="T18" fmla="*/ 162 w 397"/>
                <a:gd name="T19" fmla="*/ 256 h 257"/>
                <a:gd name="T20" fmla="*/ 180 w 397"/>
                <a:gd name="T21" fmla="*/ 256 h 257"/>
                <a:gd name="T22" fmla="*/ 198 w 397"/>
                <a:gd name="T23" fmla="*/ 256 h 257"/>
                <a:gd name="T24" fmla="*/ 216 w 397"/>
                <a:gd name="T25" fmla="*/ 256 h 257"/>
                <a:gd name="T26" fmla="*/ 243 w 397"/>
                <a:gd name="T27" fmla="*/ 256 h 257"/>
                <a:gd name="T28" fmla="*/ 261 w 397"/>
                <a:gd name="T29" fmla="*/ 248 h 257"/>
                <a:gd name="T30" fmla="*/ 279 w 397"/>
                <a:gd name="T31" fmla="*/ 240 h 257"/>
                <a:gd name="T32" fmla="*/ 297 w 397"/>
                <a:gd name="T33" fmla="*/ 224 h 257"/>
                <a:gd name="T34" fmla="*/ 306 w 397"/>
                <a:gd name="T35" fmla="*/ 208 h 257"/>
                <a:gd name="T36" fmla="*/ 315 w 397"/>
                <a:gd name="T37" fmla="*/ 192 h 257"/>
                <a:gd name="T38" fmla="*/ 324 w 397"/>
                <a:gd name="T39" fmla="*/ 168 h 257"/>
                <a:gd name="T40" fmla="*/ 324 w 397"/>
                <a:gd name="T41" fmla="*/ 152 h 257"/>
                <a:gd name="T42" fmla="*/ 333 w 397"/>
                <a:gd name="T43" fmla="*/ 136 h 257"/>
                <a:gd name="T44" fmla="*/ 333 w 397"/>
                <a:gd name="T45" fmla="*/ 120 h 257"/>
                <a:gd name="T46" fmla="*/ 333 w 397"/>
                <a:gd name="T47" fmla="*/ 96 h 257"/>
                <a:gd name="T48" fmla="*/ 342 w 397"/>
                <a:gd name="T49" fmla="*/ 80 h 257"/>
                <a:gd name="T50" fmla="*/ 342 w 397"/>
                <a:gd name="T51" fmla="*/ 64 h 257"/>
                <a:gd name="T52" fmla="*/ 342 w 397"/>
                <a:gd name="T53" fmla="*/ 48 h 257"/>
                <a:gd name="T54" fmla="*/ 342 w 397"/>
                <a:gd name="T55" fmla="*/ 40 h 257"/>
                <a:gd name="T56" fmla="*/ 351 w 397"/>
                <a:gd name="T57" fmla="*/ 32 h 257"/>
                <a:gd name="T58" fmla="*/ 369 w 397"/>
                <a:gd name="T59" fmla="*/ 24 h 257"/>
                <a:gd name="T60" fmla="*/ 378 w 397"/>
                <a:gd name="T61" fmla="*/ 16 h 257"/>
                <a:gd name="T62" fmla="*/ 396 w 397"/>
                <a:gd name="T63" fmla="*/ 0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97" h="257">
                  <a:moveTo>
                    <a:pt x="0" y="200"/>
                  </a:moveTo>
                  <a:lnTo>
                    <a:pt x="18" y="208"/>
                  </a:lnTo>
                  <a:lnTo>
                    <a:pt x="27" y="216"/>
                  </a:lnTo>
                  <a:lnTo>
                    <a:pt x="45" y="224"/>
                  </a:lnTo>
                  <a:lnTo>
                    <a:pt x="63" y="240"/>
                  </a:lnTo>
                  <a:lnTo>
                    <a:pt x="81" y="248"/>
                  </a:lnTo>
                  <a:lnTo>
                    <a:pt x="99" y="248"/>
                  </a:lnTo>
                  <a:lnTo>
                    <a:pt x="117" y="248"/>
                  </a:lnTo>
                  <a:lnTo>
                    <a:pt x="135" y="248"/>
                  </a:lnTo>
                  <a:lnTo>
                    <a:pt x="162" y="256"/>
                  </a:lnTo>
                  <a:lnTo>
                    <a:pt x="180" y="256"/>
                  </a:lnTo>
                  <a:lnTo>
                    <a:pt x="198" y="256"/>
                  </a:lnTo>
                  <a:lnTo>
                    <a:pt x="216" y="256"/>
                  </a:lnTo>
                  <a:lnTo>
                    <a:pt x="243" y="256"/>
                  </a:lnTo>
                  <a:lnTo>
                    <a:pt x="261" y="248"/>
                  </a:lnTo>
                  <a:lnTo>
                    <a:pt x="279" y="240"/>
                  </a:lnTo>
                  <a:lnTo>
                    <a:pt x="297" y="224"/>
                  </a:lnTo>
                  <a:lnTo>
                    <a:pt x="306" y="208"/>
                  </a:lnTo>
                  <a:lnTo>
                    <a:pt x="315" y="192"/>
                  </a:lnTo>
                  <a:lnTo>
                    <a:pt x="324" y="168"/>
                  </a:lnTo>
                  <a:lnTo>
                    <a:pt x="324" y="152"/>
                  </a:lnTo>
                  <a:lnTo>
                    <a:pt x="333" y="136"/>
                  </a:lnTo>
                  <a:lnTo>
                    <a:pt x="333" y="120"/>
                  </a:lnTo>
                  <a:lnTo>
                    <a:pt x="333" y="96"/>
                  </a:lnTo>
                  <a:lnTo>
                    <a:pt x="342" y="80"/>
                  </a:lnTo>
                  <a:lnTo>
                    <a:pt x="342" y="64"/>
                  </a:lnTo>
                  <a:lnTo>
                    <a:pt x="342" y="48"/>
                  </a:lnTo>
                  <a:lnTo>
                    <a:pt x="342" y="40"/>
                  </a:lnTo>
                  <a:lnTo>
                    <a:pt x="351" y="32"/>
                  </a:lnTo>
                  <a:lnTo>
                    <a:pt x="369" y="24"/>
                  </a:lnTo>
                  <a:lnTo>
                    <a:pt x="378" y="16"/>
                  </a:lnTo>
                  <a:lnTo>
                    <a:pt x="396"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GB" sz="2800">
                <a:solidFill>
                  <a:srgbClr val="FFFFFF"/>
                </a:solidFill>
                <a:latin typeface="Arial" charset="0"/>
              </a:endParaRPr>
            </a:p>
          </p:txBody>
        </p:sp>
        <p:sp>
          <p:nvSpPr>
            <p:cNvPr id="1138733" name="Freeform 45"/>
            <p:cNvSpPr>
              <a:spLocks/>
            </p:cNvSpPr>
            <p:nvPr/>
          </p:nvSpPr>
          <p:spPr bwMode="auto">
            <a:xfrm>
              <a:off x="2811" y="717"/>
              <a:ext cx="257" cy="276"/>
            </a:xfrm>
            <a:custGeom>
              <a:avLst/>
              <a:gdLst>
                <a:gd name="T0" fmla="*/ 117 w 289"/>
                <a:gd name="T1" fmla="*/ 0 h 305"/>
                <a:gd name="T2" fmla="*/ 135 w 289"/>
                <a:gd name="T3" fmla="*/ 16 h 305"/>
                <a:gd name="T4" fmla="*/ 144 w 289"/>
                <a:gd name="T5" fmla="*/ 24 h 305"/>
                <a:gd name="T6" fmla="*/ 162 w 289"/>
                <a:gd name="T7" fmla="*/ 32 h 305"/>
                <a:gd name="T8" fmla="*/ 189 w 289"/>
                <a:gd name="T9" fmla="*/ 40 h 305"/>
                <a:gd name="T10" fmla="*/ 207 w 289"/>
                <a:gd name="T11" fmla="*/ 48 h 305"/>
                <a:gd name="T12" fmla="*/ 216 w 289"/>
                <a:gd name="T13" fmla="*/ 56 h 305"/>
                <a:gd name="T14" fmla="*/ 243 w 289"/>
                <a:gd name="T15" fmla="*/ 64 h 305"/>
                <a:gd name="T16" fmla="*/ 252 w 289"/>
                <a:gd name="T17" fmla="*/ 80 h 305"/>
                <a:gd name="T18" fmla="*/ 270 w 289"/>
                <a:gd name="T19" fmla="*/ 96 h 305"/>
                <a:gd name="T20" fmla="*/ 279 w 289"/>
                <a:gd name="T21" fmla="*/ 112 h 305"/>
                <a:gd name="T22" fmla="*/ 288 w 289"/>
                <a:gd name="T23" fmla="*/ 136 h 305"/>
                <a:gd name="T24" fmla="*/ 288 w 289"/>
                <a:gd name="T25" fmla="*/ 152 h 305"/>
                <a:gd name="T26" fmla="*/ 288 w 289"/>
                <a:gd name="T27" fmla="*/ 168 h 305"/>
                <a:gd name="T28" fmla="*/ 288 w 289"/>
                <a:gd name="T29" fmla="*/ 184 h 305"/>
                <a:gd name="T30" fmla="*/ 288 w 289"/>
                <a:gd name="T31" fmla="*/ 208 h 305"/>
                <a:gd name="T32" fmla="*/ 288 w 289"/>
                <a:gd name="T33" fmla="*/ 224 h 305"/>
                <a:gd name="T34" fmla="*/ 279 w 289"/>
                <a:gd name="T35" fmla="*/ 240 h 305"/>
                <a:gd name="T36" fmla="*/ 270 w 289"/>
                <a:gd name="T37" fmla="*/ 256 h 305"/>
                <a:gd name="T38" fmla="*/ 270 w 289"/>
                <a:gd name="T39" fmla="*/ 272 h 305"/>
                <a:gd name="T40" fmla="*/ 252 w 289"/>
                <a:gd name="T41" fmla="*/ 280 h 305"/>
                <a:gd name="T42" fmla="*/ 243 w 289"/>
                <a:gd name="T43" fmla="*/ 288 h 305"/>
                <a:gd name="T44" fmla="*/ 225 w 289"/>
                <a:gd name="T45" fmla="*/ 296 h 305"/>
                <a:gd name="T46" fmla="*/ 207 w 289"/>
                <a:gd name="T47" fmla="*/ 296 h 305"/>
                <a:gd name="T48" fmla="*/ 189 w 289"/>
                <a:gd name="T49" fmla="*/ 304 h 305"/>
                <a:gd name="T50" fmla="*/ 171 w 289"/>
                <a:gd name="T51" fmla="*/ 296 h 305"/>
                <a:gd name="T52" fmla="*/ 153 w 289"/>
                <a:gd name="T53" fmla="*/ 296 h 305"/>
                <a:gd name="T54" fmla="*/ 135 w 289"/>
                <a:gd name="T55" fmla="*/ 296 h 305"/>
                <a:gd name="T56" fmla="*/ 108 w 289"/>
                <a:gd name="T57" fmla="*/ 296 h 305"/>
                <a:gd name="T58" fmla="*/ 90 w 289"/>
                <a:gd name="T59" fmla="*/ 296 h 305"/>
                <a:gd name="T60" fmla="*/ 72 w 289"/>
                <a:gd name="T61" fmla="*/ 296 h 305"/>
                <a:gd name="T62" fmla="*/ 54 w 289"/>
                <a:gd name="T63" fmla="*/ 304 h 305"/>
                <a:gd name="T64" fmla="*/ 36 w 289"/>
                <a:gd name="T65" fmla="*/ 304 h 305"/>
                <a:gd name="T66" fmla="*/ 27 w 289"/>
                <a:gd name="T67" fmla="*/ 296 h 305"/>
                <a:gd name="T68" fmla="*/ 18 w 289"/>
                <a:gd name="T69" fmla="*/ 280 h 305"/>
                <a:gd name="T70" fmla="*/ 9 w 289"/>
                <a:gd name="T71" fmla="*/ 264 h 305"/>
                <a:gd name="T72" fmla="*/ 0 w 289"/>
                <a:gd name="T73" fmla="*/ 248 h 305"/>
                <a:gd name="T74" fmla="*/ 0 w 289"/>
                <a:gd name="T75" fmla="*/ 232 h 305"/>
                <a:gd name="T76" fmla="*/ 0 w 289"/>
                <a:gd name="T77" fmla="*/ 216 h 305"/>
                <a:gd name="T78" fmla="*/ 0 w 289"/>
                <a:gd name="T79" fmla="*/ 200 h 305"/>
                <a:gd name="T80" fmla="*/ 9 w 289"/>
                <a:gd name="T81" fmla="*/ 192 h 305"/>
                <a:gd name="T82" fmla="*/ 27 w 289"/>
                <a:gd name="T83" fmla="*/ 184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 h="305">
                  <a:moveTo>
                    <a:pt x="117" y="0"/>
                  </a:moveTo>
                  <a:lnTo>
                    <a:pt x="135" y="16"/>
                  </a:lnTo>
                  <a:lnTo>
                    <a:pt x="144" y="24"/>
                  </a:lnTo>
                  <a:lnTo>
                    <a:pt x="162" y="32"/>
                  </a:lnTo>
                  <a:lnTo>
                    <a:pt x="189" y="40"/>
                  </a:lnTo>
                  <a:lnTo>
                    <a:pt x="207" y="48"/>
                  </a:lnTo>
                  <a:lnTo>
                    <a:pt x="216" y="56"/>
                  </a:lnTo>
                  <a:lnTo>
                    <a:pt x="243" y="64"/>
                  </a:lnTo>
                  <a:lnTo>
                    <a:pt x="252" y="80"/>
                  </a:lnTo>
                  <a:lnTo>
                    <a:pt x="270" y="96"/>
                  </a:lnTo>
                  <a:lnTo>
                    <a:pt x="279" y="112"/>
                  </a:lnTo>
                  <a:lnTo>
                    <a:pt x="288" y="136"/>
                  </a:lnTo>
                  <a:lnTo>
                    <a:pt x="288" y="152"/>
                  </a:lnTo>
                  <a:lnTo>
                    <a:pt x="288" y="168"/>
                  </a:lnTo>
                  <a:lnTo>
                    <a:pt x="288" y="184"/>
                  </a:lnTo>
                  <a:lnTo>
                    <a:pt x="288" y="208"/>
                  </a:lnTo>
                  <a:lnTo>
                    <a:pt x="288" y="224"/>
                  </a:lnTo>
                  <a:lnTo>
                    <a:pt x="279" y="240"/>
                  </a:lnTo>
                  <a:lnTo>
                    <a:pt x="270" y="256"/>
                  </a:lnTo>
                  <a:lnTo>
                    <a:pt x="270" y="272"/>
                  </a:lnTo>
                  <a:lnTo>
                    <a:pt x="252" y="280"/>
                  </a:lnTo>
                  <a:lnTo>
                    <a:pt x="243" y="288"/>
                  </a:lnTo>
                  <a:lnTo>
                    <a:pt x="225" y="296"/>
                  </a:lnTo>
                  <a:lnTo>
                    <a:pt x="207" y="296"/>
                  </a:lnTo>
                  <a:lnTo>
                    <a:pt x="189" y="304"/>
                  </a:lnTo>
                  <a:lnTo>
                    <a:pt x="171" y="296"/>
                  </a:lnTo>
                  <a:lnTo>
                    <a:pt x="153" y="296"/>
                  </a:lnTo>
                  <a:lnTo>
                    <a:pt x="135" y="296"/>
                  </a:lnTo>
                  <a:lnTo>
                    <a:pt x="108" y="296"/>
                  </a:lnTo>
                  <a:lnTo>
                    <a:pt x="90" y="296"/>
                  </a:lnTo>
                  <a:lnTo>
                    <a:pt x="72" y="296"/>
                  </a:lnTo>
                  <a:lnTo>
                    <a:pt x="54" y="304"/>
                  </a:lnTo>
                  <a:lnTo>
                    <a:pt x="36" y="304"/>
                  </a:lnTo>
                  <a:lnTo>
                    <a:pt x="27" y="296"/>
                  </a:lnTo>
                  <a:lnTo>
                    <a:pt x="18" y="280"/>
                  </a:lnTo>
                  <a:lnTo>
                    <a:pt x="9" y="264"/>
                  </a:lnTo>
                  <a:lnTo>
                    <a:pt x="0" y="248"/>
                  </a:lnTo>
                  <a:lnTo>
                    <a:pt x="0" y="232"/>
                  </a:lnTo>
                  <a:lnTo>
                    <a:pt x="0" y="216"/>
                  </a:lnTo>
                  <a:lnTo>
                    <a:pt x="0" y="200"/>
                  </a:lnTo>
                  <a:lnTo>
                    <a:pt x="9" y="192"/>
                  </a:lnTo>
                  <a:lnTo>
                    <a:pt x="27" y="184"/>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GB" sz="2800">
                <a:solidFill>
                  <a:srgbClr val="FFFFFF"/>
                </a:solidFill>
                <a:latin typeface="Arial" charset="0"/>
              </a:endParaRPr>
            </a:p>
          </p:txBody>
        </p:sp>
        <p:sp>
          <p:nvSpPr>
            <p:cNvPr id="1138734" name="Freeform 46"/>
            <p:cNvSpPr>
              <a:spLocks/>
            </p:cNvSpPr>
            <p:nvPr/>
          </p:nvSpPr>
          <p:spPr bwMode="auto">
            <a:xfrm>
              <a:off x="2899" y="870"/>
              <a:ext cx="41" cy="22"/>
            </a:xfrm>
            <a:custGeom>
              <a:avLst/>
              <a:gdLst>
                <a:gd name="T0" fmla="*/ 0 w 46"/>
                <a:gd name="T1" fmla="*/ 0 h 25"/>
                <a:gd name="T2" fmla="*/ 18 w 46"/>
                <a:gd name="T3" fmla="*/ 0 h 25"/>
                <a:gd name="T4" fmla="*/ 36 w 46"/>
                <a:gd name="T5" fmla="*/ 8 h 25"/>
                <a:gd name="T6" fmla="*/ 45 w 46"/>
                <a:gd name="T7" fmla="*/ 24 h 25"/>
              </a:gdLst>
              <a:ahLst/>
              <a:cxnLst>
                <a:cxn ang="0">
                  <a:pos x="T0" y="T1"/>
                </a:cxn>
                <a:cxn ang="0">
                  <a:pos x="T2" y="T3"/>
                </a:cxn>
                <a:cxn ang="0">
                  <a:pos x="T4" y="T5"/>
                </a:cxn>
                <a:cxn ang="0">
                  <a:pos x="T6" y="T7"/>
                </a:cxn>
              </a:cxnLst>
              <a:rect l="0" t="0" r="r" b="b"/>
              <a:pathLst>
                <a:path w="46" h="25">
                  <a:moveTo>
                    <a:pt x="0" y="0"/>
                  </a:moveTo>
                  <a:lnTo>
                    <a:pt x="18" y="0"/>
                  </a:lnTo>
                  <a:lnTo>
                    <a:pt x="36" y="8"/>
                  </a:lnTo>
                  <a:lnTo>
                    <a:pt x="45" y="24"/>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GB" sz="2800">
                <a:solidFill>
                  <a:srgbClr val="FFFFFF"/>
                </a:solidFill>
                <a:latin typeface="Arial" charset="0"/>
              </a:endParaRPr>
            </a:p>
          </p:txBody>
        </p:sp>
        <p:sp>
          <p:nvSpPr>
            <p:cNvPr id="1138735" name="Freeform 47"/>
            <p:cNvSpPr>
              <a:spLocks/>
            </p:cNvSpPr>
            <p:nvPr/>
          </p:nvSpPr>
          <p:spPr bwMode="auto">
            <a:xfrm>
              <a:off x="2987" y="724"/>
              <a:ext cx="33" cy="38"/>
            </a:xfrm>
            <a:custGeom>
              <a:avLst/>
              <a:gdLst>
                <a:gd name="T0" fmla="*/ 0 w 37"/>
                <a:gd name="T1" fmla="*/ 40 h 41"/>
                <a:gd name="T2" fmla="*/ 18 w 37"/>
                <a:gd name="T3" fmla="*/ 32 h 41"/>
                <a:gd name="T4" fmla="*/ 27 w 37"/>
                <a:gd name="T5" fmla="*/ 24 h 41"/>
                <a:gd name="T6" fmla="*/ 36 w 37"/>
                <a:gd name="T7" fmla="*/ 0 h 41"/>
              </a:gdLst>
              <a:ahLst/>
              <a:cxnLst>
                <a:cxn ang="0">
                  <a:pos x="T0" y="T1"/>
                </a:cxn>
                <a:cxn ang="0">
                  <a:pos x="T2" y="T3"/>
                </a:cxn>
                <a:cxn ang="0">
                  <a:pos x="T4" y="T5"/>
                </a:cxn>
                <a:cxn ang="0">
                  <a:pos x="T6" y="T7"/>
                </a:cxn>
              </a:cxnLst>
              <a:rect l="0" t="0" r="r" b="b"/>
              <a:pathLst>
                <a:path w="37" h="41">
                  <a:moveTo>
                    <a:pt x="0" y="40"/>
                  </a:moveTo>
                  <a:lnTo>
                    <a:pt x="18" y="32"/>
                  </a:lnTo>
                  <a:lnTo>
                    <a:pt x="27" y="24"/>
                  </a:lnTo>
                  <a:lnTo>
                    <a:pt x="36"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GB" sz="2800">
                <a:solidFill>
                  <a:srgbClr val="FFFFFF"/>
                </a:solidFill>
                <a:latin typeface="Arial" charset="0"/>
              </a:endParaRPr>
            </a:p>
          </p:txBody>
        </p:sp>
        <p:sp>
          <p:nvSpPr>
            <p:cNvPr id="1138736" name="Freeform 48"/>
            <p:cNvSpPr>
              <a:spLocks/>
            </p:cNvSpPr>
            <p:nvPr/>
          </p:nvSpPr>
          <p:spPr bwMode="auto">
            <a:xfrm>
              <a:off x="3043" y="964"/>
              <a:ext cx="105" cy="15"/>
            </a:xfrm>
            <a:custGeom>
              <a:avLst/>
              <a:gdLst>
                <a:gd name="T0" fmla="*/ 0 w 118"/>
                <a:gd name="T1" fmla="*/ 0 h 17"/>
                <a:gd name="T2" fmla="*/ 18 w 118"/>
                <a:gd name="T3" fmla="*/ 8 h 17"/>
                <a:gd name="T4" fmla="*/ 36 w 118"/>
                <a:gd name="T5" fmla="*/ 16 h 17"/>
                <a:gd name="T6" fmla="*/ 63 w 118"/>
                <a:gd name="T7" fmla="*/ 16 h 17"/>
                <a:gd name="T8" fmla="*/ 81 w 118"/>
                <a:gd name="T9" fmla="*/ 16 h 17"/>
                <a:gd name="T10" fmla="*/ 99 w 118"/>
                <a:gd name="T11" fmla="*/ 16 h 17"/>
                <a:gd name="T12" fmla="*/ 108 w 118"/>
                <a:gd name="T13" fmla="*/ 8 h 17"/>
                <a:gd name="T14" fmla="*/ 117 w 118"/>
                <a:gd name="T15" fmla="*/ 8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8" h="17">
                  <a:moveTo>
                    <a:pt x="0" y="0"/>
                  </a:moveTo>
                  <a:lnTo>
                    <a:pt x="18" y="8"/>
                  </a:lnTo>
                  <a:lnTo>
                    <a:pt x="36" y="16"/>
                  </a:lnTo>
                  <a:lnTo>
                    <a:pt x="63" y="16"/>
                  </a:lnTo>
                  <a:lnTo>
                    <a:pt x="81" y="16"/>
                  </a:lnTo>
                  <a:lnTo>
                    <a:pt x="99" y="16"/>
                  </a:lnTo>
                  <a:lnTo>
                    <a:pt x="108" y="8"/>
                  </a:lnTo>
                  <a:lnTo>
                    <a:pt x="117" y="8"/>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GB" sz="2800">
                <a:solidFill>
                  <a:srgbClr val="FFFFFF"/>
                </a:solidFill>
                <a:latin typeface="Arial" charset="0"/>
              </a:endParaRPr>
            </a:p>
          </p:txBody>
        </p:sp>
        <p:sp>
          <p:nvSpPr>
            <p:cNvPr id="1138737" name="Freeform 49"/>
            <p:cNvSpPr>
              <a:spLocks/>
            </p:cNvSpPr>
            <p:nvPr/>
          </p:nvSpPr>
          <p:spPr bwMode="auto">
            <a:xfrm>
              <a:off x="3003" y="985"/>
              <a:ext cx="105" cy="118"/>
            </a:xfrm>
            <a:custGeom>
              <a:avLst/>
              <a:gdLst>
                <a:gd name="T0" fmla="*/ 0 w 118"/>
                <a:gd name="T1" fmla="*/ 0 h 129"/>
                <a:gd name="T2" fmla="*/ 18 w 118"/>
                <a:gd name="T3" fmla="*/ 16 h 129"/>
                <a:gd name="T4" fmla="*/ 36 w 118"/>
                <a:gd name="T5" fmla="*/ 24 h 129"/>
                <a:gd name="T6" fmla="*/ 54 w 118"/>
                <a:gd name="T7" fmla="*/ 40 h 129"/>
                <a:gd name="T8" fmla="*/ 63 w 118"/>
                <a:gd name="T9" fmla="*/ 48 h 129"/>
                <a:gd name="T10" fmla="*/ 81 w 118"/>
                <a:gd name="T11" fmla="*/ 56 h 129"/>
                <a:gd name="T12" fmla="*/ 90 w 118"/>
                <a:gd name="T13" fmla="*/ 72 h 129"/>
                <a:gd name="T14" fmla="*/ 99 w 118"/>
                <a:gd name="T15" fmla="*/ 80 h 129"/>
                <a:gd name="T16" fmla="*/ 108 w 118"/>
                <a:gd name="T17" fmla="*/ 96 h 129"/>
                <a:gd name="T18" fmla="*/ 108 w 118"/>
                <a:gd name="T19" fmla="*/ 112 h 129"/>
                <a:gd name="T20" fmla="*/ 117 w 118"/>
                <a:gd name="T21" fmla="*/ 128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8" h="129">
                  <a:moveTo>
                    <a:pt x="0" y="0"/>
                  </a:moveTo>
                  <a:lnTo>
                    <a:pt x="18" y="16"/>
                  </a:lnTo>
                  <a:lnTo>
                    <a:pt x="36" y="24"/>
                  </a:lnTo>
                  <a:lnTo>
                    <a:pt x="54" y="40"/>
                  </a:lnTo>
                  <a:lnTo>
                    <a:pt x="63" y="48"/>
                  </a:lnTo>
                  <a:lnTo>
                    <a:pt x="81" y="56"/>
                  </a:lnTo>
                  <a:lnTo>
                    <a:pt x="90" y="72"/>
                  </a:lnTo>
                  <a:lnTo>
                    <a:pt x="99" y="80"/>
                  </a:lnTo>
                  <a:lnTo>
                    <a:pt x="108" y="96"/>
                  </a:lnTo>
                  <a:lnTo>
                    <a:pt x="108" y="112"/>
                  </a:lnTo>
                  <a:lnTo>
                    <a:pt x="117" y="128"/>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GB" sz="2800">
                <a:solidFill>
                  <a:srgbClr val="FFFFFF"/>
                </a:solidFill>
                <a:latin typeface="Arial" charset="0"/>
              </a:endParaRPr>
            </a:p>
          </p:txBody>
        </p:sp>
        <p:sp>
          <p:nvSpPr>
            <p:cNvPr id="1138738" name="Freeform 50"/>
            <p:cNvSpPr>
              <a:spLocks/>
            </p:cNvSpPr>
            <p:nvPr/>
          </p:nvSpPr>
          <p:spPr bwMode="auto">
            <a:xfrm>
              <a:off x="3091" y="1065"/>
              <a:ext cx="57" cy="16"/>
            </a:xfrm>
            <a:custGeom>
              <a:avLst/>
              <a:gdLst>
                <a:gd name="T0" fmla="*/ 0 w 64"/>
                <a:gd name="T1" fmla="*/ 0 h 17"/>
                <a:gd name="T2" fmla="*/ 27 w 64"/>
                <a:gd name="T3" fmla="*/ 0 h 17"/>
                <a:gd name="T4" fmla="*/ 45 w 64"/>
                <a:gd name="T5" fmla="*/ 0 h 17"/>
                <a:gd name="T6" fmla="*/ 63 w 64"/>
                <a:gd name="T7" fmla="*/ 16 h 17"/>
              </a:gdLst>
              <a:ahLst/>
              <a:cxnLst>
                <a:cxn ang="0">
                  <a:pos x="T0" y="T1"/>
                </a:cxn>
                <a:cxn ang="0">
                  <a:pos x="T2" y="T3"/>
                </a:cxn>
                <a:cxn ang="0">
                  <a:pos x="T4" y="T5"/>
                </a:cxn>
                <a:cxn ang="0">
                  <a:pos x="T6" y="T7"/>
                </a:cxn>
              </a:cxnLst>
              <a:rect l="0" t="0" r="r" b="b"/>
              <a:pathLst>
                <a:path w="64" h="17">
                  <a:moveTo>
                    <a:pt x="0" y="0"/>
                  </a:moveTo>
                  <a:lnTo>
                    <a:pt x="27" y="0"/>
                  </a:lnTo>
                  <a:lnTo>
                    <a:pt x="45" y="0"/>
                  </a:lnTo>
                  <a:lnTo>
                    <a:pt x="63" y="16"/>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GB" sz="2800">
                <a:solidFill>
                  <a:srgbClr val="FFFFFF"/>
                </a:solidFill>
                <a:latin typeface="Arial" charset="0"/>
              </a:endParaRPr>
            </a:p>
          </p:txBody>
        </p:sp>
        <p:sp>
          <p:nvSpPr>
            <p:cNvPr id="1138739" name="Freeform 51"/>
            <p:cNvSpPr>
              <a:spLocks/>
            </p:cNvSpPr>
            <p:nvPr/>
          </p:nvSpPr>
          <p:spPr bwMode="auto">
            <a:xfrm>
              <a:off x="2707" y="731"/>
              <a:ext cx="65" cy="53"/>
            </a:xfrm>
            <a:custGeom>
              <a:avLst/>
              <a:gdLst>
                <a:gd name="T0" fmla="*/ 0 w 73"/>
                <a:gd name="T1" fmla="*/ 0 h 57"/>
                <a:gd name="T2" fmla="*/ 18 w 73"/>
                <a:gd name="T3" fmla="*/ 0 h 57"/>
                <a:gd name="T4" fmla="*/ 36 w 73"/>
                <a:gd name="T5" fmla="*/ 0 h 57"/>
                <a:gd name="T6" fmla="*/ 54 w 73"/>
                <a:gd name="T7" fmla="*/ 8 h 57"/>
                <a:gd name="T8" fmla="*/ 63 w 73"/>
                <a:gd name="T9" fmla="*/ 16 h 57"/>
                <a:gd name="T10" fmla="*/ 72 w 73"/>
                <a:gd name="T11" fmla="*/ 32 h 57"/>
                <a:gd name="T12" fmla="*/ 72 w 73"/>
                <a:gd name="T13" fmla="*/ 40 h 57"/>
                <a:gd name="T14" fmla="*/ 72 w 73"/>
                <a:gd name="T15" fmla="*/ 56 h 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 h="57">
                  <a:moveTo>
                    <a:pt x="0" y="0"/>
                  </a:moveTo>
                  <a:lnTo>
                    <a:pt x="18" y="0"/>
                  </a:lnTo>
                  <a:lnTo>
                    <a:pt x="36" y="0"/>
                  </a:lnTo>
                  <a:lnTo>
                    <a:pt x="54" y="8"/>
                  </a:lnTo>
                  <a:lnTo>
                    <a:pt x="63" y="16"/>
                  </a:lnTo>
                  <a:lnTo>
                    <a:pt x="72" y="32"/>
                  </a:lnTo>
                  <a:lnTo>
                    <a:pt x="72" y="40"/>
                  </a:lnTo>
                  <a:lnTo>
                    <a:pt x="72" y="56"/>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GB" sz="2800">
                <a:solidFill>
                  <a:srgbClr val="FFFFFF"/>
                </a:solidFill>
                <a:latin typeface="Arial" charset="0"/>
              </a:endParaRPr>
            </a:p>
          </p:txBody>
        </p:sp>
        <p:sp>
          <p:nvSpPr>
            <p:cNvPr id="1138740" name="Freeform 52"/>
            <p:cNvSpPr>
              <a:spLocks/>
            </p:cNvSpPr>
            <p:nvPr/>
          </p:nvSpPr>
          <p:spPr bwMode="auto">
            <a:xfrm>
              <a:off x="2755" y="870"/>
              <a:ext cx="57" cy="73"/>
            </a:xfrm>
            <a:custGeom>
              <a:avLst/>
              <a:gdLst>
                <a:gd name="T0" fmla="*/ 45 w 64"/>
                <a:gd name="T1" fmla="*/ 0 h 81"/>
                <a:gd name="T2" fmla="*/ 54 w 64"/>
                <a:gd name="T3" fmla="*/ 16 h 81"/>
                <a:gd name="T4" fmla="*/ 63 w 64"/>
                <a:gd name="T5" fmla="*/ 24 h 81"/>
                <a:gd name="T6" fmla="*/ 63 w 64"/>
                <a:gd name="T7" fmla="*/ 40 h 81"/>
                <a:gd name="T8" fmla="*/ 54 w 64"/>
                <a:gd name="T9" fmla="*/ 56 h 81"/>
                <a:gd name="T10" fmla="*/ 45 w 64"/>
                <a:gd name="T11" fmla="*/ 64 h 81"/>
                <a:gd name="T12" fmla="*/ 27 w 64"/>
                <a:gd name="T13" fmla="*/ 72 h 81"/>
                <a:gd name="T14" fmla="*/ 0 w 64"/>
                <a:gd name="T15" fmla="*/ 8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 h="81">
                  <a:moveTo>
                    <a:pt x="45" y="0"/>
                  </a:moveTo>
                  <a:lnTo>
                    <a:pt x="54" y="16"/>
                  </a:lnTo>
                  <a:lnTo>
                    <a:pt x="63" y="24"/>
                  </a:lnTo>
                  <a:lnTo>
                    <a:pt x="63" y="40"/>
                  </a:lnTo>
                  <a:lnTo>
                    <a:pt x="54" y="56"/>
                  </a:lnTo>
                  <a:lnTo>
                    <a:pt x="45" y="64"/>
                  </a:lnTo>
                  <a:lnTo>
                    <a:pt x="27" y="72"/>
                  </a:lnTo>
                  <a:lnTo>
                    <a:pt x="0" y="8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GB" sz="2800">
                <a:solidFill>
                  <a:srgbClr val="FFFFFF"/>
                </a:solidFill>
                <a:latin typeface="Arial" charset="0"/>
              </a:endParaRPr>
            </a:p>
          </p:txBody>
        </p:sp>
        <p:sp>
          <p:nvSpPr>
            <p:cNvPr id="1138741" name="Freeform 53"/>
            <p:cNvSpPr>
              <a:spLocks/>
            </p:cNvSpPr>
            <p:nvPr/>
          </p:nvSpPr>
          <p:spPr bwMode="auto">
            <a:xfrm>
              <a:off x="2651" y="971"/>
              <a:ext cx="177" cy="168"/>
            </a:xfrm>
            <a:custGeom>
              <a:avLst/>
              <a:gdLst>
                <a:gd name="T0" fmla="*/ 198 w 199"/>
                <a:gd name="T1" fmla="*/ 0 h 185"/>
                <a:gd name="T2" fmla="*/ 198 w 199"/>
                <a:gd name="T3" fmla="*/ 16 h 185"/>
                <a:gd name="T4" fmla="*/ 189 w 199"/>
                <a:gd name="T5" fmla="*/ 32 h 185"/>
                <a:gd name="T6" fmla="*/ 180 w 199"/>
                <a:gd name="T7" fmla="*/ 48 h 185"/>
                <a:gd name="T8" fmla="*/ 171 w 199"/>
                <a:gd name="T9" fmla="*/ 64 h 185"/>
                <a:gd name="T10" fmla="*/ 162 w 199"/>
                <a:gd name="T11" fmla="*/ 80 h 185"/>
                <a:gd name="T12" fmla="*/ 153 w 199"/>
                <a:gd name="T13" fmla="*/ 96 h 185"/>
                <a:gd name="T14" fmla="*/ 144 w 199"/>
                <a:gd name="T15" fmla="*/ 112 h 185"/>
                <a:gd name="T16" fmla="*/ 144 w 199"/>
                <a:gd name="T17" fmla="*/ 128 h 185"/>
                <a:gd name="T18" fmla="*/ 135 w 199"/>
                <a:gd name="T19" fmla="*/ 144 h 185"/>
                <a:gd name="T20" fmla="*/ 135 w 199"/>
                <a:gd name="T21" fmla="*/ 160 h 185"/>
                <a:gd name="T22" fmla="*/ 135 w 199"/>
                <a:gd name="T23" fmla="*/ 152 h 185"/>
                <a:gd name="T24" fmla="*/ 117 w 199"/>
                <a:gd name="T25" fmla="*/ 152 h 185"/>
                <a:gd name="T26" fmla="*/ 99 w 199"/>
                <a:gd name="T27" fmla="*/ 152 h 185"/>
                <a:gd name="T28" fmla="*/ 81 w 199"/>
                <a:gd name="T29" fmla="*/ 152 h 185"/>
                <a:gd name="T30" fmla="*/ 63 w 199"/>
                <a:gd name="T31" fmla="*/ 160 h 185"/>
                <a:gd name="T32" fmla="*/ 45 w 199"/>
                <a:gd name="T33" fmla="*/ 168 h 185"/>
                <a:gd name="T34" fmla="*/ 18 w 199"/>
                <a:gd name="T35" fmla="*/ 176 h 185"/>
                <a:gd name="T36" fmla="*/ 0 w 199"/>
                <a:gd name="T37" fmla="*/ 184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9" h="185">
                  <a:moveTo>
                    <a:pt x="198" y="0"/>
                  </a:moveTo>
                  <a:lnTo>
                    <a:pt x="198" y="16"/>
                  </a:lnTo>
                  <a:lnTo>
                    <a:pt x="189" y="32"/>
                  </a:lnTo>
                  <a:lnTo>
                    <a:pt x="180" y="48"/>
                  </a:lnTo>
                  <a:lnTo>
                    <a:pt x="171" y="64"/>
                  </a:lnTo>
                  <a:lnTo>
                    <a:pt x="162" y="80"/>
                  </a:lnTo>
                  <a:lnTo>
                    <a:pt x="153" y="96"/>
                  </a:lnTo>
                  <a:lnTo>
                    <a:pt x="144" y="112"/>
                  </a:lnTo>
                  <a:lnTo>
                    <a:pt x="144" y="128"/>
                  </a:lnTo>
                  <a:lnTo>
                    <a:pt x="135" y="144"/>
                  </a:lnTo>
                  <a:lnTo>
                    <a:pt x="135" y="160"/>
                  </a:lnTo>
                  <a:lnTo>
                    <a:pt x="135" y="152"/>
                  </a:lnTo>
                  <a:lnTo>
                    <a:pt x="117" y="152"/>
                  </a:lnTo>
                  <a:lnTo>
                    <a:pt x="99" y="152"/>
                  </a:lnTo>
                  <a:lnTo>
                    <a:pt x="81" y="152"/>
                  </a:lnTo>
                  <a:lnTo>
                    <a:pt x="63" y="160"/>
                  </a:lnTo>
                  <a:lnTo>
                    <a:pt x="45" y="168"/>
                  </a:lnTo>
                  <a:lnTo>
                    <a:pt x="18" y="176"/>
                  </a:lnTo>
                  <a:lnTo>
                    <a:pt x="0" y="184"/>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GB" sz="2800">
                <a:solidFill>
                  <a:srgbClr val="FFFFFF"/>
                </a:solidFill>
                <a:latin typeface="Arial" charset="0"/>
              </a:endParaRPr>
            </a:p>
          </p:txBody>
        </p:sp>
        <p:sp>
          <p:nvSpPr>
            <p:cNvPr id="1138742" name="Freeform 54"/>
            <p:cNvSpPr>
              <a:spLocks/>
            </p:cNvSpPr>
            <p:nvPr/>
          </p:nvSpPr>
          <p:spPr bwMode="auto">
            <a:xfrm>
              <a:off x="2883" y="1014"/>
              <a:ext cx="97" cy="197"/>
            </a:xfrm>
            <a:custGeom>
              <a:avLst/>
              <a:gdLst>
                <a:gd name="T0" fmla="*/ 54 w 109"/>
                <a:gd name="T1" fmla="*/ 0 h 217"/>
                <a:gd name="T2" fmla="*/ 72 w 109"/>
                <a:gd name="T3" fmla="*/ 8 h 217"/>
                <a:gd name="T4" fmla="*/ 90 w 109"/>
                <a:gd name="T5" fmla="*/ 24 h 217"/>
                <a:gd name="T6" fmla="*/ 99 w 109"/>
                <a:gd name="T7" fmla="*/ 40 h 217"/>
                <a:gd name="T8" fmla="*/ 108 w 109"/>
                <a:gd name="T9" fmla="*/ 56 h 217"/>
                <a:gd name="T10" fmla="*/ 108 w 109"/>
                <a:gd name="T11" fmla="*/ 72 h 217"/>
                <a:gd name="T12" fmla="*/ 108 w 109"/>
                <a:gd name="T13" fmla="*/ 88 h 217"/>
                <a:gd name="T14" fmla="*/ 99 w 109"/>
                <a:gd name="T15" fmla="*/ 104 h 217"/>
                <a:gd name="T16" fmla="*/ 90 w 109"/>
                <a:gd name="T17" fmla="*/ 120 h 217"/>
                <a:gd name="T18" fmla="*/ 72 w 109"/>
                <a:gd name="T19" fmla="*/ 136 h 217"/>
                <a:gd name="T20" fmla="*/ 54 w 109"/>
                <a:gd name="T21" fmla="*/ 144 h 217"/>
                <a:gd name="T22" fmla="*/ 45 w 109"/>
                <a:gd name="T23" fmla="*/ 152 h 217"/>
                <a:gd name="T24" fmla="*/ 27 w 109"/>
                <a:gd name="T25" fmla="*/ 160 h 217"/>
                <a:gd name="T26" fmla="*/ 18 w 109"/>
                <a:gd name="T27" fmla="*/ 168 h 217"/>
                <a:gd name="T28" fmla="*/ 9 w 109"/>
                <a:gd name="T29" fmla="*/ 184 h 217"/>
                <a:gd name="T30" fmla="*/ 0 w 109"/>
                <a:gd name="T31" fmla="*/ 192 h 217"/>
                <a:gd name="T32" fmla="*/ 0 w 109"/>
                <a:gd name="T33" fmla="*/ 208 h 217"/>
                <a:gd name="T34" fmla="*/ 0 w 109"/>
                <a:gd name="T35" fmla="*/ 216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 h="217">
                  <a:moveTo>
                    <a:pt x="54" y="0"/>
                  </a:moveTo>
                  <a:lnTo>
                    <a:pt x="72" y="8"/>
                  </a:lnTo>
                  <a:lnTo>
                    <a:pt x="90" y="24"/>
                  </a:lnTo>
                  <a:lnTo>
                    <a:pt x="99" y="40"/>
                  </a:lnTo>
                  <a:lnTo>
                    <a:pt x="108" y="56"/>
                  </a:lnTo>
                  <a:lnTo>
                    <a:pt x="108" y="72"/>
                  </a:lnTo>
                  <a:lnTo>
                    <a:pt x="108" y="88"/>
                  </a:lnTo>
                  <a:lnTo>
                    <a:pt x="99" y="104"/>
                  </a:lnTo>
                  <a:lnTo>
                    <a:pt x="90" y="120"/>
                  </a:lnTo>
                  <a:lnTo>
                    <a:pt x="72" y="136"/>
                  </a:lnTo>
                  <a:lnTo>
                    <a:pt x="54" y="144"/>
                  </a:lnTo>
                  <a:lnTo>
                    <a:pt x="45" y="152"/>
                  </a:lnTo>
                  <a:lnTo>
                    <a:pt x="27" y="160"/>
                  </a:lnTo>
                  <a:lnTo>
                    <a:pt x="18" y="168"/>
                  </a:lnTo>
                  <a:lnTo>
                    <a:pt x="9" y="184"/>
                  </a:lnTo>
                  <a:lnTo>
                    <a:pt x="0" y="192"/>
                  </a:lnTo>
                  <a:lnTo>
                    <a:pt x="0" y="208"/>
                  </a:lnTo>
                  <a:lnTo>
                    <a:pt x="0" y="216"/>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GB" sz="2800">
                <a:solidFill>
                  <a:srgbClr val="FFFFFF"/>
                </a:solidFill>
                <a:latin typeface="Arial" charset="0"/>
              </a:endParaRPr>
            </a:p>
          </p:txBody>
        </p:sp>
        <p:sp>
          <p:nvSpPr>
            <p:cNvPr id="1138743" name="Freeform 55"/>
            <p:cNvSpPr>
              <a:spLocks/>
            </p:cNvSpPr>
            <p:nvPr/>
          </p:nvSpPr>
          <p:spPr bwMode="auto">
            <a:xfrm>
              <a:off x="2891" y="1188"/>
              <a:ext cx="33" cy="59"/>
            </a:xfrm>
            <a:custGeom>
              <a:avLst/>
              <a:gdLst>
                <a:gd name="T0" fmla="*/ 0 w 37"/>
                <a:gd name="T1" fmla="*/ 0 h 65"/>
                <a:gd name="T2" fmla="*/ 18 w 37"/>
                <a:gd name="T3" fmla="*/ 8 h 65"/>
                <a:gd name="T4" fmla="*/ 36 w 37"/>
                <a:gd name="T5" fmla="*/ 16 h 65"/>
                <a:gd name="T6" fmla="*/ 36 w 37"/>
                <a:gd name="T7" fmla="*/ 32 h 65"/>
                <a:gd name="T8" fmla="*/ 36 w 37"/>
                <a:gd name="T9" fmla="*/ 48 h 65"/>
                <a:gd name="T10" fmla="*/ 36 w 37"/>
                <a:gd name="T11" fmla="*/ 64 h 65"/>
              </a:gdLst>
              <a:ahLst/>
              <a:cxnLst>
                <a:cxn ang="0">
                  <a:pos x="T0" y="T1"/>
                </a:cxn>
                <a:cxn ang="0">
                  <a:pos x="T2" y="T3"/>
                </a:cxn>
                <a:cxn ang="0">
                  <a:pos x="T4" y="T5"/>
                </a:cxn>
                <a:cxn ang="0">
                  <a:pos x="T6" y="T7"/>
                </a:cxn>
                <a:cxn ang="0">
                  <a:pos x="T8" y="T9"/>
                </a:cxn>
                <a:cxn ang="0">
                  <a:pos x="T10" y="T11"/>
                </a:cxn>
              </a:cxnLst>
              <a:rect l="0" t="0" r="r" b="b"/>
              <a:pathLst>
                <a:path w="37" h="65">
                  <a:moveTo>
                    <a:pt x="0" y="0"/>
                  </a:moveTo>
                  <a:lnTo>
                    <a:pt x="18" y="8"/>
                  </a:lnTo>
                  <a:lnTo>
                    <a:pt x="36" y="16"/>
                  </a:lnTo>
                  <a:lnTo>
                    <a:pt x="36" y="32"/>
                  </a:lnTo>
                  <a:lnTo>
                    <a:pt x="36" y="48"/>
                  </a:lnTo>
                  <a:lnTo>
                    <a:pt x="36" y="64"/>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GB" sz="2800">
                <a:solidFill>
                  <a:srgbClr val="FFFFFF"/>
                </a:solidFill>
                <a:latin typeface="Arial" charset="0"/>
              </a:endParaRPr>
            </a:p>
          </p:txBody>
        </p:sp>
        <p:sp>
          <p:nvSpPr>
            <p:cNvPr id="1138744" name="Freeform 56"/>
            <p:cNvSpPr>
              <a:spLocks/>
            </p:cNvSpPr>
            <p:nvPr/>
          </p:nvSpPr>
          <p:spPr bwMode="auto">
            <a:xfrm>
              <a:off x="3003" y="587"/>
              <a:ext cx="161" cy="30"/>
            </a:xfrm>
            <a:custGeom>
              <a:avLst/>
              <a:gdLst>
                <a:gd name="T0" fmla="*/ 180 w 181"/>
                <a:gd name="T1" fmla="*/ 0 h 33"/>
                <a:gd name="T2" fmla="*/ 162 w 181"/>
                <a:gd name="T3" fmla="*/ 8 h 33"/>
                <a:gd name="T4" fmla="*/ 144 w 181"/>
                <a:gd name="T5" fmla="*/ 16 h 33"/>
                <a:gd name="T6" fmla="*/ 126 w 181"/>
                <a:gd name="T7" fmla="*/ 16 h 33"/>
                <a:gd name="T8" fmla="*/ 99 w 181"/>
                <a:gd name="T9" fmla="*/ 16 h 33"/>
                <a:gd name="T10" fmla="*/ 81 w 181"/>
                <a:gd name="T11" fmla="*/ 24 h 33"/>
                <a:gd name="T12" fmla="*/ 63 w 181"/>
                <a:gd name="T13" fmla="*/ 24 h 33"/>
                <a:gd name="T14" fmla="*/ 45 w 181"/>
                <a:gd name="T15" fmla="*/ 24 h 33"/>
                <a:gd name="T16" fmla="*/ 27 w 181"/>
                <a:gd name="T17" fmla="*/ 24 h 33"/>
                <a:gd name="T18" fmla="*/ 0 w 181"/>
                <a:gd name="T19" fmla="*/ 32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1" h="33">
                  <a:moveTo>
                    <a:pt x="180" y="0"/>
                  </a:moveTo>
                  <a:lnTo>
                    <a:pt x="162" y="8"/>
                  </a:lnTo>
                  <a:lnTo>
                    <a:pt x="144" y="16"/>
                  </a:lnTo>
                  <a:lnTo>
                    <a:pt x="126" y="16"/>
                  </a:lnTo>
                  <a:lnTo>
                    <a:pt x="99" y="16"/>
                  </a:lnTo>
                  <a:lnTo>
                    <a:pt x="81" y="24"/>
                  </a:lnTo>
                  <a:lnTo>
                    <a:pt x="63" y="24"/>
                  </a:lnTo>
                  <a:lnTo>
                    <a:pt x="45" y="24"/>
                  </a:lnTo>
                  <a:lnTo>
                    <a:pt x="27" y="24"/>
                  </a:lnTo>
                  <a:lnTo>
                    <a:pt x="0" y="32"/>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GB" sz="2800">
                <a:solidFill>
                  <a:srgbClr val="FFFFFF"/>
                </a:solidFill>
                <a:latin typeface="Arial" charset="0"/>
              </a:endParaRPr>
            </a:p>
          </p:txBody>
        </p:sp>
        <p:sp>
          <p:nvSpPr>
            <p:cNvPr id="1138745" name="Freeform 57"/>
            <p:cNvSpPr>
              <a:spLocks/>
            </p:cNvSpPr>
            <p:nvPr/>
          </p:nvSpPr>
          <p:spPr bwMode="auto">
            <a:xfrm>
              <a:off x="1844" y="659"/>
              <a:ext cx="129" cy="110"/>
            </a:xfrm>
            <a:custGeom>
              <a:avLst/>
              <a:gdLst>
                <a:gd name="T0" fmla="*/ 144 w 145"/>
                <a:gd name="T1" fmla="*/ 0 h 121"/>
                <a:gd name="T2" fmla="*/ 135 w 145"/>
                <a:gd name="T3" fmla="*/ 8 h 121"/>
                <a:gd name="T4" fmla="*/ 126 w 145"/>
                <a:gd name="T5" fmla="*/ 24 h 121"/>
                <a:gd name="T6" fmla="*/ 117 w 145"/>
                <a:gd name="T7" fmla="*/ 40 h 121"/>
                <a:gd name="T8" fmla="*/ 117 w 145"/>
                <a:gd name="T9" fmla="*/ 56 h 121"/>
                <a:gd name="T10" fmla="*/ 126 w 145"/>
                <a:gd name="T11" fmla="*/ 64 h 121"/>
                <a:gd name="T12" fmla="*/ 126 w 145"/>
                <a:gd name="T13" fmla="*/ 80 h 121"/>
                <a:gd name="T14" fmla="*/ 117 w 145"/>
                <a:gd name="T15" fmla="*/ 80 h 121"/>
                <a:gd name="T16" fmla="*/ 108 w 145"/>
                <a:gd name="T17" fmla="*/ 72 h 121"/>
                <a:gd name="T18" fmla="*/ 99 w 145"/>
                <a:gd name="T19" fmla="*/ 72 h 121"/>
                <a:gd name="T20" fmla="*/ 81 w 145"/>
                <a:gd name="T21" fmla="*/ 80 h 121"/>
                <a:gd name="T22" fmla="*/ 63 w 145"/>
                <a:gd name="T23" fmla="*/ 80 h 121"/>
                <a:gd name="T24" fmla="*/ 45 w 145"/>
                <a:gd name="T25" fmla="*/ 88 h 121"/>
                <a:gd name="T26" fmla="*/ 27 w 145"/>
                <a:gd name="T27" fmla="*/ 96 h 121"/>
                <a:gd name="T28" fmla="*/ 18 w 145"/>
                <a:gd name="T29" fmla="*/ 104 h 121"/>
                <a:gd name="T30" fmla="*/ 0 w 145"/>
                <a:gd name="T31" fmla="*/ 12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5" h="121">
                  <a:moveTo>
                    <a:pt x="144" y="0"/>
                  </a:moveTo>
                  <a:lnTo>
                    <a:pt x="135" y="8"/>
                  </a:lnTo>
                  <a:lnTo>
                    <a:pt x="126" y="24"/>
                  </a:lnTo>
                  <a:lnTo>
                    <a:pt x="117" y="40"/>
                  </a:lnTo>
                  <a:lnTo>
                    <a:pt x="117" y="56"/>
                  </a:lnTo>
                  <a:lnTo>
                    <a:pt x="126" y="64"/>
                  </a:lnTo>
                  <a:lnTo>
                    <a:pt x="126" y="80"/>
                  </a:lnTo>
                  <a:lnTo>
                    <a:pt x="117" y="80"/>
                  </a:lnTo>
                  <a:lnTo>
                    <a:pt x="108" y="72"/>
                  </a:lnTo>
                  <a:lnTo>
                    <a:pt x="99" y="72"/>
                  </a:lnTo>
                  <a:lnTo>
                    <a:pt x="81" y="80"/>
                  </a:lnTo>
                  <a:lnTo>
                    <a:pt x="63" y="80"/>
                  </a:lnTo>
                  <a:lnTo>
                    <a:pt x="45" y="88"/>
                  </a:lnTo>
                  <a:lnTo>
                    <a:pt x="27" y="96"/>
                  </a:lnTo>
                  <a:lnTo>
                    <a:pt x="18" y="104"/>
                  </a:lnTo>
                  <a:lnTo>
                    <a:pt x="0" y="12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GB" sz="2800">
                <a:solidFill>
                  <a:srgbClr val="FFFFFF"/>
                </a:solidFill>
                <a:latin typeface="Arial" charset="0"/>
              </a:endParaRPr>
            </a:p>
          </p:txBody>
        </p:sp>
        <p:sp>
          <p:nvSpPr>
            <p:cNvPr id="1138746" name="Freeform 58"/>
            <p:cNvSpPr>
              <a:spLocks/>
            </p:cNvSpPr>
            <p:nvPr/>
          </p:nvSpPr>
          <p:spPr bwMode="auto">
            <a:xfrm>
              <a:off x="1788" y="783"/>
              <a:ext cx="25" cy="59"/>
            </a:xfrm>
            <a:custGeom>
              <a:avLst/>
              <a:gdLst>
                <a:gd name="T0" fmla="*/ 9 w 28"/>
                <a:gd name="T1" fmla="*/ 0 h 65"/>
                <a:gd name="T2" fmla="*/ 9 w 28"/>
                <a:gd name="T3" fmla="*/ 16 h 65"/>
                <a:gd name="T4" fmla="*/ 0 w 28"/>
                <a:gd name="T5" fmla="*/ 24 h 65"/>
                <a:gd name="T6" fmla="*/ 9 w 28"/>
                <a:gd name="T7" fmla="*/ 40 h 65"/>
                <a:gd name="T8" fmla="*/ 18 w 28"/>
                <a:gd name="T9" fmla="*/ 48 h 65"/>
                <a:gd name="T10" fmla="*/ 27 w 28"/>
                <a:gd name="T11" fmla="*/ 64 h 65"/>
              </a:gdLst>
              <a:ahLst/>
              <a:cxnLst>
                <a:cxn ang="0">
                  <a:pos x="T0" y="T1"/>
                </a:cxn>
                <a:cxn ang="0">
                  <a:pos x="T2" y="T3"/>
                </a:cxn>
                <a:cxn ang="0">
                  <a:pos x="T4" y="T5"/>
                </a:cxn>
                <a:cxn ang="0">
                  <a:pos x="T6" y="T7"/>
                </a:cxn>
                <a:cxn ang="0">
                  <a:pos x="T8" y="T9"/>
                </a:cxn>
                <a:cxn ang="0">
                  <a:pos x="T10" y="T11"/>
                </a:cxn>
              </a:cxnLst>
              <a:rect l="0" t="0" r="r" b="b"/>
              <a:pathLst>
                <a:path w="28" h="65">
                  <a:moveTo>
                    <a:pt x="9" y="0"/>
                  </a:moveTo>
                  <a:lnTo>
                    <a:pt x="9" y="16"/>
                  </a:lnTo>
                  <a:lnTo>
                    <a:pt x="0" y="24"/>
                  </a:lnTo>
                  <a:lnTo>
                    <a:pt x="9" y="40"/>
                  </a:lnTo>
                  <a:lnTo>
                    <a:pt x="18" y="48"/>
                  </a:lnTo>
                  <a:lnTo>
                    <a:pt x="27" y="64"/>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GB" sz="2800">
                <a:solidFill>
                  <a:srgbClr val="FFFFFF"/>
                </a:solidFill>
                <a:latin typeface="Arial" charset="0"/>
              </a:endParaRPr>
            </a:p>
          </p:txBody>
        </p:sp>
        <p:sp>
          <p:nvSpPr>
            <p:cNvPr id="1138747" name="Freeform 59"/>
            <p:cNvSpPr>
              <a:spLocks/>
            </p:cNvSpPr>
            <p:nvPr/>
          </p:nvSpPr>
          <p:spPr bwMode="auto">
            <a:xfrm>
              <a:off x="1772" y="819"/>
              <a:ext cx="73" cy="124"/>
            </a:xfrm>
            <a:custGeom>
              <a:avLst/>
              <a:gdLst>
                <a:gd name="T0" fmla="*/ 81 w 82"/>
                <a:gd name="T1" fmla="*/ 0 h 137"/>
                <a:gd name="T2" fmla="*/ 63 w 82"/>
                <a:gd name="T3" fmla="*/ 8 h 137"/>
                <a:gd name="T4" fmla="*/ 54 w 82"/>
                <a:gd name="T5" fmla="*/ 24 h 137"/>
                <a:gd name="T6" fmla="*/ 36 w 82"/>
                <a:gd name="T7" fmla="*/ 32 h 137"/>
                <a:gd name="T8" fmla="*/ 27 w 82"/>
                <a:gd name="T9" fmla="*/ 48 h 137"/>
                <a:gd name="T10" fmla="*/ 9 w 82"/>
                <a:gd name="T11" fmla="*/ 64 h 137"/>
                <a:gd name="T12" fmla="*/ 0 w 82"/>
                <a:gd name="T13" fmla="*/ 80 h 137"/>
                <a:gd name="T14" fmla="*/ 0 w 82"/>
                <a:gd name="T15" fmla="*/ 96 h 137"/>
                <a:gd name="T16" fmla="*/ 0 w 82"/>
                <a:gd name="T17" fmla="*/ 120 h 137"/>
                <a:gd name="T18" fmla="*/ 9 w 82"/>
                <a:gd name="T19" fmla="*/ 136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2" h="137">
                  <a:moveTo>
                    <a:pt x="81" y="0"/>
                  </a:moveTo>
                  <a:lnTo>
                    <a:pt x="63" y="8"/>
                  </a:lnTo>
                  <a:lnTo>
                    <a:pt x="54" y="24"/>
                  </a:lnTo>
                  <a:lnTo>
                    <a:pt x="36" y="32"/>
                  </a:lnTo>
                  <a:lnTo>
                    <a:pt x="27" y="48"/>
                  </a:lnTo>
                  <a:lnTo>
                    <a:pt x="9" y="64"/>
                  </a:lnTo>
                  <a:lnTo>
                    <a:pt x="0" y="80"/>
                  </a:lnTo>
                  <a:lnTo>
                    <a:pt x="0" y="96"/>
                  </a:lnTo>
                  <a:lnTo>
                    <a:pt x="0" y="120"/>
                  </a:lnTo>
                  <a:lnTo>
                    <a:pt x="9" y="136"/>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GB" sz="2800">
                <a:solidFill>
                  <a:srgbClr val="FFFFFF"/>
                </a:solidFill>
                <a:latin typeface="Arial" charset="0"/>
              </a:endParaRPr>
            </a:p>
          </p:txBody>
        </p:sp>
        <p:sp>
          <p:nvSpPr>
            <p:cNvPr id="1138748" name="Freeform 60"/>
            <p:cNvSpPr>
              <a:spLocks/>
            </p:cNvSpPr>
            <p:nvPr/>
          </p:nvSpPr>
          <p:spPr bwMode="auto">
            <a:xfrm>
              <a:off x="1876" y="776"/>
              <a:ext cx="97" cy="160"/>
            </a:xfrm>
            <a:custGeom>
              <a:avLst/>
              <a:gdLst>
                <a:gd name="T0" fmla="*/ 108 w 109"/>
                <a:gd name="T1" fmla="*/ 0 h 177"/>
                <a:gd name="T2" fmla="*/ 90 w 109"/>
                <a:gd name="T3" fmla="*/ 8 h 177"/>
                <a:gd name="T4" fmla="*/ 72 w 109"/>
                <a:gd name="T5" fmla="*/ 16 h 177"/>
                <a:gd name="T6" fmla="*/ 54 w 109"/>
                <a:gd name="T7" fmla="*/ 32 h 177"/>
                <a:gd name="T8" fmla="*/ 36 w 109"/>
                <a:gd name="T9" fmla="*/ 40 h 177"/>
                <a:gd name="T10" fmla="*/ 27 w 109"/>
                <a:gd name="T11" fmla="*/ 56 h 177"/>
                <a:gd name="T12" fmla="*/ 9 w 109"/>
                <a:gd name="T13" fmla="*/ 64 h 177"/>
                <a:gd name="T14" fmla="*/ 0 w 109"/>
                <a:gd name="T15" fmla="*/ 80 h 177"/>
                <a:gd name="T16" fmla="*/ 0 w 109"/>
                <a:gd name="T17" fmla="*/ 96 h 177"/>
                <a:gd name="T18" fmla="*/ 9 w 109"/>
                <a:gd name="T19" fmla="*/ 112 h 177"/>
                <a:gd name="T20" fmla="*/ 18 w 109"/>
                <a:gd name="T21" fmla="*/ 120 h 177"/>
                <a:gd name="T22" fmla="*/ 27 w 109"/>
                <a:gd name="T23" fmla="*/ 136 h 177"/>
                <a:gd name="T24" fmla="*/ 18 w 109"/>
                <a:gd name="T25" fmla="*/ 152 h 177"/>
                <a:gd name="T26" fmla="*/ 18 w 109"/>
                <a:gd name="T27" fmla="*/ 176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177">
                  <a:moveTo>
                    <a:pt x="108" y="0"/>
                  </a:moveTo>
                  <a:lnTo>
                    <a:pt x="90" y="8"/>
                  </a:lnTo>
                  <a:lnTo>
                    <a:pt x="72" y="16"/>
                  </a:lnTo>
                  <a:lnTo>
                    <a:pt x="54" y="32"/>
                  </a:lnTo>
                  <a:lnTo>
                    <a:pt x="36" y="40"/>
                  </a:lnTo>
                  <a:lnTo>
                    <a:pt x="27" y="56"/>
                  </a:lnTo>
                  <a:lnTo>
                    <a:pt x="9" y="64"/>
                  </a:lnTo>
                  <a:lnTo>
                    <a:pt x="0" y="80"/>
                  </a:lnTo>
                  <a:lnTo>
                    <a:pt x="0" y="96"/>
                  </a:lnTo>
                  <a:lnTo>
                    <a:pt x="9" y="112"/>
                  </a:lnTo>
                  <a:lnTo>
                    <a:pt x="18" y="120"/>
                  </a:lnTo>
                  <a:lnTo>
                    <a:pt x="27" y="136"/>
                  </a:lnTo>
                  <a:lnTo>
                    <a:pt x="18" y="152"/>
                  </a:lnTo>
                  <a:lnTo>
                    <a:pt x="18" y="176"/>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GB" sz="2800">
                <a:solidFill>
                  <a:srgbClr val="FFFFFF"/>
                </a:solidFill>
                <a:latin typeface="Arial" charset="0"/>
              </a:endParaRPr>
            </a:p>
          </p:txBody>
        </p:sp>
        <p:sp>
          <p:nvSpPr>
            <p:cNvPr id="1138749" name="Freeform 61"/>
            <p:cNvSpPr>
              <a:spLocks/>
            </p:cNvSpPr>
            <p:nvPr/>
          </p:nvSpPr>
          <p:spPr bwMode="auto">
            <a:xfrm>
              <a:off x="1980" y="768"/>
              <a:ext cx="49" cy="110"/>
            </a:xfrm>
            <a:custGeom>
              <a:avLst/>
              <a:gdLst>
                <a:gd name="T0" fmla="*/ 36 w 55"/>
                <a:gd name="T1" fmla="*/ 0 h 121"/>
                <a:gd name="T2" fmla="*/ 45 w 55"/>
                <a:gd name="T3" fmla="*/ 8 h 121"/>
                <a:gd name="T4" fmla="*/ 54 w 55"/>
                <a:gd name="T5" fmla="*/ 16 h 121"/>
                <a:gd name="T6" fmla="*/ 54 w 55"/>
                <a:gd name="T7" fmla="*/ 24 h 121"/>
                <a:gd name="T8" fmla="*/ 45 w 55"/>
                <a:gd name="T9" fmla="*/ 40 h 121"/>
                <a:gd name="T10" fmla="*/ 45 w 55"/>
                <a:gd name="T11" fmla="*/ 56 h 121"/>
                <a:gd name="T12" fmla="*/ 36 w 55"/>
                <a:gd name="T13" fmla="*/ 72 h 121"/>
                <a:gd name="T14" fmla="*/ 27 w 55"/>
                <a:gd name="T15" fmla="*/ 96 h 121"/>
                <a:gd name="T16" fmla="*/ 9 w 55"/>
                <a:gd name="T17" fmla="*/ 112 h 121"/>
                <a:gd name="T18" fmla="*/ 0 w 55"/>
                <a:gd name="T19" fmla="*/ 12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 h="121">
                  <a:moveTo>
                    <a:pt x="36" y="0"/>
                  </a:moveTo>
                  <a:lnTo>
                    <a:pt x="45" y="8"/>
                  </a:lnTo>
                  <a:lnTo>
                    <a:pt x="54" y="16"/>
                  </a:lnTo>
                  <a:lnTo>
                    <a:pt x="54" y="24"/>
                  </a:lnTo>
                  <a:lnTo>
                    <a:pt x="45" y="40"/>
                  </a:lnTo>
                  <a:lnTo>
                    <a:pt x="45" y="56"/>
                  </a:lnTo>
                  <a:lnTo>
                    <a:pt x="36" y="72"/>
                  </a:lnTo>
                  <a:lnTo>
                    <a:pt x="27" y="96"/>
                  </a:lnTo>
                  <a:lnTo>
                    <a:pt x="9" y="112"/>
                  </a:lnTo>
                  <a:lnTo>
                    <a:pt x="0" y="12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GB" sz="2800">
                <a:solidFill>
                  <a:srgbClr val="FFFFFF"/>
                </a:solidFill>
                <a:latin typeface="Arial" charset="0"/>
              </a:endParaRPr>
            </a:p>
          </p:txBody>
        </p:sp>
        <p:sp>
          <p:nvSpPr>
            <p:cNvPr id="1138750" name="Freeform 62"/>
            <p:cNvSpPr>
              <a:spLocks/>
            </p:cNvSpPr>
            <p:nvPr/>
          </p:nvSpPr>
          <p:spPr bwMode="auto">
            <a:xfrm>
              <a:off x="2140" y="710"/>
              <a:ext cx="81" cy="103"/>
            </a:xfrm>
            <a:custGeom>
              <a:avLst/>
              <a:gdLst>
                <a:gd name="T0" fmla="*/ 0 w 91"/>
                <a:gd name="T1" fmla="*/ 0 h 113"/>
                <a:gd name="T2" fmla="*/ 27 w 91"/>
                <a:gd name="T3" fmla="*/ 0 h 113"/>
                <a:gd name="T4" fmla="*/ 45 w 91"/>
                <a:gd name="T5" fmla="*/ 0 h 113"/>
                <a:gd name="T6" fmla="*/ 54 w 91"/>
                <a:gd name="T7" fmla="*/ 8 h 113"/>
                <a:gd name="T8" fmla="*/ 72 w 91"/>
                <a:gd name="T9" fmla="*/ 16 h 113"/>
                <a:gd name="T10" fmla="*/ 72 w 91"/>
                <a:gd name="T11" fmla="*/ 32 h 113"/>
                <a:gd name="T12" fmla="*/ 81 w 91"/>
                <a:gd name="T13" fmla="*/ 48 h 113"/>
                <a:gd name="T14" fmla="*/ 81 w 91"/>
                <a:gd name="T15" fmla="*/ 64 h 113"/>
                <a:gd name="T16" fmla="*/ 90 w 91"/>
                <a:gd name="T17" fmla="*/ 80 h 113"/>
                <a:gd name="T18" fmla="*/ 90 w 91"/>
                <a:gd name="T19" fmla="*/ 112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1" h="113">
                  <a:moveTo>
                    <a:pt x="0" y="0"/>
                  </a:moveTo>
                  <a:lnTo>
                    <a:pt x="27" y="0"/>
                  </a:lnTo>
                  <a:lnTo>
                    <a:pt x="45" y="0"/>
                  </a:lnTo>
                  <a:lnTo>
                    <a:pt x="54" y="8"/>
                  </a:lnTo>
                  <a:lnTo>
                    <a:pt x="72" y="16"/>
                  </a:lnTo>
                  <a:lnTo>
                    <a:pt x="72" y="32"/>
                  </a:lnTo>
                  <a:lnTo>
                    <a:pt x="81" y="48"/>
                  </a:lnTo>
                  <a:lnTo>
                    <a:pt x="81" y="64"/>
                  </a:lnTo>
                  <a:lnTo>
                    <a:pt x="90" y="80"/>
                  </a:lnTo>
                  <a:lnTo>
                    <a:pt x="90" y="112"/>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GB" sz="2800">
                <a:solidFill>
                  <a:srgbClr val="FFFFFF"/>
                </a:solidFill>
                <a:latin typeface="Arial" charset="0"/>
              </a:endParaRPr>
            </a:p>
          </p:txBody>
        </p:sp>
        <p:sp>
          <p:nvSpPr>
            <p:cNvPr id="1138751" name="Freeform 63"/>
            <p:cNvSpPr>
              <a:spLocks/>
            </p:cNvSpPr>
            <p:nvPr/>
          </p:nvSpPr>
          <p:spPr bwMode="auto">
            <a:xfrm>
              <a:off x="2180" y="659"/>
              <a:ext cx="17" cy="52"/>
            </a:xfrm>
            <a:custGeom>
              <a:avLst/>
              <a:gdLst>
                <a:gd name="T0" fmla="*/ 18 w 19"/>
                <a:gd name="T1" fmla="*/ 0 h 57"/>
                <a:gd name="T2" fmla="*/ 9 w 19"/>
                <a:gd name="T3" fmla="*/ 8 h 57"/>
                <a:gd name="T4" fmla="*/ 0 w 19"/>
                <a:gd name="T5" fmla="*/ 16 h 57"/>
                <a:gd name="T6" fmla="*/ 0 w 19"/>
                <a:gd name="T7" fmla="*/ 32 h 57"/>
                <a:gd name="T8" fmla="*/ 0 w 19"/>
                <a:gd name="T9" fmla="*/ 48 h 57"/>
                <a:gd name="T10" fmla="*/ 0 w 19"/>
                <a:gd name="T11" fmla="*/ 56 h 57"/>
              </a:gdLst>
              <a:ahLst/>
              <a:cxnLst>
                <a:cxn ang="0">
                  <a:pos x="T0" y="T1"/>
                </a:cxn>
                <a:cxn ang="0">
                  <a:pos x="T2" y="T3"/>
                </a:cxn>
                <a:cxn ang="0">
                  <a:pos x="T4" y="T5"/>
                </a:cxn>
                <a:cxn ang="0">
                  <a:pos x="T6" y="T7"/>
                </a:cxn>
                <a:cxn ang="0">
                  <a:pos x="T8" y="T9"/>
                </a:cxn>
                <a:cxn ang="0">
                  <a:pos x="T10" y="T11"/>
                </a:cxn>
              </a:cxnLst>
              <a:rect l="0" t="0" r="r" b="b"/>
              <a:pathLst>
                <a:path w="19" h="57">
                  <a:moveTo>
                    <a:pt x="18" y="0"/>
                  </a:moveTo>
                  <a:lnTo>
                    <a:pt x="9" y="8"/>
                  </a:lnTo>
                  <a:lnTo>
                    <a:pt x="0" y="16"/>
                  </a:lnTo>
                  <a:lnTo>
                    <a:pt x="0" y="32"/>
                  </a:lnTo>
                  <a:lnTo>
                    <a:pt x="0" y="48"/>
                  </a:lnTo>
                  <a:lnTo>
                    <a:pt x="0" y="56"/>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GB" sz="2800">
                <a:solidFill>
                  <a:srgbClr val="FFFFFF"/>
                </a:solidFill>
                <a:latin typeface="Arial" charset="0"/>
              </a:endParaRPr>
            </a:p>
          </p:txBody>
        </p:sp>
        <p:sp>
          <p:nvSpPr>
            <p:cNvPr id="1138752" name="Freeform 64"/>
            <p:cNvSpPr>
              <a:spLocks/>
            </p:cNvSpPr>
            <p:nvPr/>
          </p:nvSpPr>
          <p:spPr bwMode="auto">
            <a:xfrm>
              <a:off x="2028" y="645"/>
              <a:ext cx="65" cy="22"/>
            </a:xfrm>
            <a:custGeom>
              <a:avLst/>
              <a:gdLst>
                <a:gd name="T0" fmla="*/ 72 w 73"/>
                <a:gd name="T1" fmla="*/ 8 h 25"/>
                <a:gd name="T2" fmla="*/ 54 w 73"/>
                <a:gd name="T3" fmla="*/ 0 h 25"/>
                <a:gd name="T4" fmla="*/ 45 w 73"/>
                <a:gd name="T5" fmla="*/ 0 h 25"/>
                <a:gd name="T6" fmla="*/ 27 w 73"/>
                <a:gd name="T7" fmla="*/ 0 h 25"/>
                <a:gd name="T8" fmla="*/ 9 w 73"/>
                <a:gd name="T9" fmla="*/ 8 h 25"/>
                <a:gd name="T10" fmla="*/ 0 w 73"/>
                <a:gd name="T11" fmla="*/ 24 h 25"/>
              </a:gdLst>
              <a:ahLst/>
              <a:cxnLst>
                <a:cxn ang="0">
                  <a:pos x="T0" y="T1"/>
                </a:cxn>
                <a:cxn ang="0">
                  <a:pos x="T2" y="T3"/>
                </a:cxn>
                <a:cxn ang="0">
                  <a:pos x="T4" y="T5"/>
                </a:cxn>
                <a:cxn ang="0">
                  <a:pos x="T6" y="T7"/>
                </a:cxn>
                <a:cxn ang="0">
                  <a:pos x="T8" y="T9"/>
                </a:cxn>
                <a:cxn ang="0">
                  <a:pos x="T10" y="T11"/>
                </a:cxn>
              </a:cxnLst>
              <a:rect l="0" t="0" r="r" b="b"/>
              <a:pathLst>
                <a:path w="73" h="25">
                  <a:moveTo>
                    <a:pt x="72" y="8"/>
                  </a:moveTo>
                  <a:lnTo>
                    <a:pt x="54" y="0"/>
                  </a:lnTo>
                  <a:lnTo>
                    <a:pt x="45" y="0"/>
                  </a:lnTo>
                  <a:lnTo>
                    <a:pt x="27" y="0"/>
                  </a:lnTo>
                  <a:lnTo>
                    <a:pt x="9" y="8"/>
                  </a:lnTo>
                  <a:lnTo>
                    <a:pt x="0" y="24"/>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GB" sz="2800">
                <a:solidFill>
                  <a:srgbClr val="FFFFFF"/>
                </a:solidFill>
                <a:latin typeface="Arial" charset="0"/>
              </a:endParaRPr>
            </a:p>
          </p:txBody>
        </p:sp>
        <p:sp>
          <p:nvSpPr>
            <p:cNvPr id="1138753" name="Freeform 65"/>
            <p:cNvSpPr>
              <a:spLocks/>
            </p:cNvSpPr>
            <p:nvPr/>
          </p:nvSpPr>
          <p:spPr bwMode="auto">
            <a:xfrm>
              <a:off x="1916" y="645"/>
              <a:ext cx="49" cy="15"/>
            </a:xfrm>
            <a:custGeom>
              <a:avLst/>
              <a:gdLst>
                <a:gd name="T0" fmla="*/ 0 w 55"/>
                <a:gd name="T1" fmla="*/ 16 h 17"/>
                <a:gd name="T2" fmla="*/ 18 w 55"/>
                <a:gd name="T3" fmla="*/ 16 h 17"/>
                <a:gd name="T4" fmla="*/ 36 w 55"/>
                <a:gd name="T5" fmla="*/ 0 h 17"/>
                <a:gd name="T6" fmla="*/ 54 w 55"/>
                <a:gd name="T7" fmla="*/ 0 h 17"/>
              </a:gdLst>
              <a:ahLst/>
              <a:cxnLst>
                <a:cxn ang="0">
                  <a:pos x="T0" y="T1"/>
                </a:cxn>
                <a:cxn ang="0">
                  <a:pos x="T2" y="T3"/>
                </a:cxn>
                <a:cxn ang="0">
                  <a:pos x="T4" y="T5"/>
                </a:cxn>
                <a:cxn ang="0">
                  <a:pos x="T6" y="T7"/>
                </a:cxn>
              </a:cxnLst>
              <a:rect l="0" t="0" r="r" b="b"/>
              <a:pathLst>
                <a:path w="55" h="17">
                  <a:moveTo>
                    <a:pt x="0" y="16"/>
                  </a:moveTo>
                  <a:lnTo>
                    <a:pt x="18" y="16"/>
                  </a:lnTo>
                  <a:lnTo>
                    <a:pt x="36" y="0"/>
                  </a:lnTo>
                  <a:lnTo>
                    <a:pt x="54"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GB" sz="2800">
                <a:solidFill>
                  <a:srgbClr val="FFFFFF"/>
                </a:solidFill>
                <a:latin typeface="Arial" charset="0"/>
              </a:endParaRPr>
            </a:p>
          </p:txBody>
        </p:sp>
        <p:sp>
          <p:nvSpPr>
            <p:cNvPr id="1138754" name="Freeform 66"/>
            <p:cNvSpPr>
              <a:spLocks/>
            </p:cNvSpPr>
            <p:nvPr/>
          </p:nvSpPr>
          <p:spPr bwMode="auto">
            <a:xfrm>
              <a:off x="1772" y="862"/>
              <a:ext cx="105" cy="233"/>
            </a:xfrm>
            <a:custGeom>
              <a:avLst/>
              <a:gdLst>
                <a:gd name="T0" fmla="*/ 117 w 118"/>
                <a:gd name="T1" fmla="*/ 0 h 257"/>
                <a:gd name="T2" fmla="*/ 99 w 118"/>
                <a:gd name="T3" fmla="*/ 0 h 257"/>
                <a:gd name="T4" fmla="*/ 81 w 118"/>
                <a:gd name="T5" fmla="*/ 8 h 257"/>
                <a:gd name="T6" fmla="*/ 72 w 118"/>
                <a:gd name="T7" fmla="*/ 16 h 257"/>
                <a:gd name="T8" fmla="*/ 63 w 118"/>
                <a:gd name="T9" fmla="*/ 24 h 257"/>
                <a:gd name="T10" fmla="*/ 54 w 118"/>
                <a:gd name="T11" fmla="*/ 40 h 257"/>
                <a:gd name="T12" fmla="*/ 45 w 118"/>
                <a:gd name="T13" fmla="*/ 48 h 257"/>
                <a:gd name="T14" fmla="*/ 36 w 118"/>
                <a:gd name="T15" fmla="*/ 64 h 257"/>
                <a:gd name="T16" fmla="*/ 27 w 118"/>
                <a:gd name="T17" fmla="*/ 80 h 257"/>
                <a:gd name="T18" fmla="*/ 18 w 118"/>
                <a:gd name="T19" fmla="*/ 88 h 257"/>
                <a:gd name="T20" fmla="*/ 9 w 118"/>
                <a:gd name="T21" fmla="*/ 104 h 257"/>
                <a:gd name="T22" fmla="*/ 9 w 118"/>
                <a:gd name="T23" fmla="*/ 112 h 257"/>
                <a:gd name="T24" fmla="*/ 0 w 118"/>
                <a:gd name="T25" fmla="*/ 128 h 257"/>
                <a:gd name="T26" fmla="*/ 0 w 118"/>
                <a:gd name="T27" fmla="*/ 144 h 257"/>
                <a:gd name="T28" fmla="*/ 0 w 118"/>
                <a:gd name="T29" fmla="*/ 160 h 257"/>
                <a:gd name="T30" fmla="*/ 9 w 118"/>
                <a:gd name="T31" fmla="*/ 176 h 257"/>
                <a:gd name="T32" fmla="*/ 27 w 118"/>
                <a:gd name="T33" fmla="*/ 184 h 257"/>
                <a:gd name="T34" fmla="*/ 36 w 118"/>
                <a:gd name="T35" fmla="*/ 200 h 257"/>
                <a:gd name="T36" fmla="*/ 54 w 118"/>
                <a:gd name="T37" fmla="*/ 208 h 257"/>
                <a:gd name="T38" fmla="*/ 63 w 118"/>
                <a:gd name="T39" fmla="*/ 224 h 257"/>
                <a:gd name="T40" fmla="*/ 72 w 118"/>
                <a:gd name="T41" fmla="*/ 240 h 257"/>
                <a:gd name="T42" fmla="*/ 81 w 118"/>
                <a:gd name="T43" fmla="*/ 256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8" h="257">
                  <a:moveTo>
                    <a:pt x="117" y="0"/>
                  </a:moveTo>
                  <a:lnTo>
                    <a:pt x="99" y="0"/>
                  </a:lnTo>
                  <a:lnTo>
                    <a:pt x="81" y="8"/>
                  </a:lnTo>
                  <a:lnTo>
                    <a:pt x="72" y="16"/>
                  </a:lnTo>
                  <a:lnTo>
                    <a:pt x="63" y="24"/>
                  </a:lnTo>
                  <a:lnTo>
                    <a:pt x="54" y="40"/>
                  </a:lnTo>
                  <a:lnTo>
                    <a:pt x="45" y="48"/>
                  </a:lnTo>
                  <a:lnTo>
                    <a:pt x="36" y="64"/>
                  </a:lnTo>
                  <a:lnTo>
                    <a:pt x="27" y="80"/>
                  </a:lnTo>
                  <a:lnTo>
                    <a:pt x="18" y="88"/>
                  </a:lnTo>
                  <a:lnTo>
                    <a:pt x="9" y="104"/>
                  </a:lnTo>
                  <a:lnTo>
                    <a:pt x="9" y="112"/>
                  </a:lnTo>
                  <a:lnTo>
                    <a:pt x="0" y="128"/>
                  </a:lnTo>
                  <a:lnTo>
                    <a:pt x="0" y="144"/>
                  </a:lnTo>
                  <a:lnTo>
                    <a:pt x="0" y="160"/>
                  </a:lnTo>
                  <a:lnTo>
                    <a:pt x="9" y="176"/>
                  </a:lnTo>
                  <a:lnTo>
                    <a:pt x="27" y="184"/>
                  </a:lnTo>
                  <a:lnTo>
                    <a:pt x="36" y="200"/>
                  </a:lnTo>
                  <a:lnTo>
                    <a:pt x="54" y="208"/>
                  </a:lnTo>
                  <a:lnTo>
                    <a:pt x="63" y="224"/>
                  </a:lnTo>
                  <a:lnTo>
                    <a:pt x="72" y="240"/>
                  </a:lnTo>
                  <a:lnTo>
                    <a:pt x="81" y="256"/>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GB" sz="2800">
                <a:solidFill>
                  <a:srgbClr val="FFFFFF"/>
                </a:solidFill>
                <a:latin typeface="Arial" charset="0"/>
              </a:endParaRPr>
            </a:p>
          </p:txBody>
        </p:sp>
        <p:sp>
          <p:nvSpPr>
            <p:cNvPr id="1138755" name="Freeform 67"/>
            <p:cNvSpPr>
              <a:spLocks/>
            </p:cNvSpPr>
            <p:nvPr/>
          </p:nvSpPr>
          <p:spPr bwMode="auto">
            <a:xfrm>
              <a:off x="1820" y="949"/>
              <a:ext cx="33" cy="37"/>
            </a:xfrm>
            <a:custGeom>
              <a:avLst/>
              <a:gdLst>
                <a:gd name="T0" fmla="*/ 36 w 37"/>
                <a:gd name="T1" fmla="*/ 0 h 41"/>
                <a:gd name="T2" fmla="*/ 27 w 37"/>
                <a:gd name="T3" fmla="*/ 16 h 41"/>
                <a:gd name="T4" fmla="*/ 18 w 37"/>
                <a:gd name="T5" fmla="*/ 32 h 41"/>
                <a:gd name="T6" fmla="*/ 0 w 37"/>
                <a:gd name="T7" fmla="*/ 40 h 41"/>
              </a:gdLst>
              <a:ahLst/>
              <a:cxnLst>
                <a:cxn ang="0">
                  <a:pos x="T0" y="T1"/>
                </a:cxn>
                <a:cxn ang="0">
                  <a:pos x="T2" y="T3"/>
                </a:cxn>
                <a:cxn ang="0">
                  <a:pos x="T4" y="T5"/>
                </a:cxn>
                <a:cxn ang="0">
                  <a:pos x="T6" y="T7"/>
                </a:cxn>
              </a:cxnLst>
              <a:rect l="0" t="0" r="r" b="b"/>
              <a:pathLst>
                <a:path w="37" h="41">
                  <a:moveTo>
                    <a:pt x="36" y="0"/>
                  </a:moveTo>
                  <a:lnTo>
                    <a:pt x="27" y="16"/>
                  </a:lnTo>
                  <a:lnTo>
                    <a:pt x="18" y="32"/>
                  </a:lnTo>
                  <a:lnTo>
                    <a:pt x="0" y="4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GB" sz="2800">
                <a:solidFill>
                  <a:srgbClr val="FFFFFF"/>
                </a:solidFill>
                <a:latin typeface="Arial" charset="0"/>
              </a:endParaRPr>
            </a:p>
          </p:txBody>
        </p:sp>
        <p:sp>
          <p:nvSpPr>
            <p:cNvPr id="1138756" name="Freeform 68"/>
            <p:cNvSpPr>
              <a:spLocks/>
            </p:cNvSpPr>
            <p:nvPr/>
          </p:nvSpPr>
          <p:spPr bwMode="auto">
            <a:xfrm>
              <a:off x="1836" y="978"/>
              <a:ext cx="65" cy="30"/>
            </a:xfrm>
            <a:custGeom>
              <a:avLst/>
              <a:gdLst>
                <a:gd name="T0" fmla="*/ 0 w 73"/>
                <a:gd name="T1" fmla="*/ 0 h 33"/>
                <a:gd name="T2" fmla="*/ 9 w 73"/>
                <a:gd name="T3" fmla="*/ 8 h 33"/>
                <a:gd name="T4" fmla="*/ 18 w 73"/>
                <a:gd name="T5" fmla="*/ 16 h 33"/>
                <a:gd name="T6" fmla="*/ 36 w 73"/>
                <a:gd name="T7" fmla="*/ 24 h 33"/>
                <a:gd name="T8" fmla="*/ 54 w 73"/>
                <a:gd name="T9" fmla="*/ 32 h 33"/>
                <a:gd name="T10" fmla="*/ 72 w 73"/>
                <a:gd name="T11" fmla="*/ 32 h 33"/>
              </a:gdLst>
              <a:ahLst/>
              <a:cxnLst>
                <a:cxn ang="0">
                  <a:pos x="T0" y="T1"/>
                </a:cxn>
                <a:cxn ang="0">
                  <a:pos x="T2" y="T3"/>
                </a:cxn>
                <a:cxn ang="0">
                  <a:pos x="T4" y="T5"/>
                </a:cxn>
                <a:cxn ang="0">
                  <a:pos x="T6" y="T7"/>
                </a:cxn>
                <a:cxn ang="0">
                  <a:pos x="T8" y="T9"/>
                </a:cxn>
                <a:cxn ang="0">
                  <a:pos x="T10" y="T11"/>
                </a:cxn>
              </a:cxnLst>
              <a:rect l="0" t="0" r="r" b="b"/>
              <a:pathLst>
                <a:path w="73" h="33">
                  <a:moveTo>
                    <a:pt x="0" y="0"/>
                  </a:moveTo>
                  <a:lnTo>
                    <a:pt x="9" y="8"/>
                  </a:lnTo>
                  <a:lnTo>
                    <a:pt x="18" y="16"/>
                  </a:lnTo>
                  <a:lnTo>
                    <a:pt x="36" y="24"/>
                  </a:lnTo>
                  <a:lnTo>
                    <a:pt x="54" y="32"/>
                  </a:lnTo>
                  <a:lnTo>
                    <a:pt x="72" y="32"/>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GB" sz="2800">
                <a:solidFill>
                  <a:srgbClr val="FFFFFF"/>
                </a:solidFill>
                <a:latin typeface="Arial" charset="0"/>
              </a:endParaRPr>
            </a:p>
          </p:txBody>
        </p:sp>
        <p:sp>
          <p:nvSpPr>
            <p:cNvPr id="1138757" name="Freeform 69"/>
            <p:cNvSpPr>
              <a:spLocks/>
            </p:cNvSpPr>
            <p:nvPr/>
          </p:nvSpPr>
          <p:spPr bwMode="auto">
            <a:xfrm>
              <a:off x="1924" y="891"/>
              <a:ext cx="81" cy="45"/>
            </a:xfrm>
            <a:custGeom>
              <a:avLst/>
              <a:gdLst>
                <a:gd name="T0" fmla="*/ 0 w 91"/>
                <a:gd name="T1" fmla="*/ 0 h 49"/>
                <a:gd name="T2" fmla="*/ 9 w 91"/>
                <a:gd name="T3" fmla="*/ 8 h 49"/>
                <a:gd name="T4" fmla="*/ 18 w 91"/>
                <a:gd name="T5" fmla="*/ 24 h 49"/>
                <a:gd name="T6" fmla="*/ 27 w 91"/>
                <a:gd name="T7" fmla="*/ 32 h 49"/>
                <a:gd name="T8" fmla="*/ 36 w 91"/>
                <a:gd name="T9" fmla="*/ 40 h 49"/>
                <a:gd name="T10" fmla="*/ 54 w 91"/>
                <a:gd name="T11" fmla="*/ 48 h 49"/>
                <a:gd name="T12" fmla="*/ 72 w 91"/>
                <a:gd name="T13" fmla="*/ 48 h 49"/>
                <a:gd name="T14" fmla="*/ 90 w 91"/>
                <a:gd name="T15" fmla="*/ 48 h 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1" h="49">
                  <a:moveTo>
                    <a:pt x="0" y="0"/>
                  </a:moveTo>
                  <a:lnTo>
                    <a:pt x="9" y="8"/>
                  </a:lnTo>
                  <a:lnTo>
                    <a:pt x="18" y="24"/>
                  </a:lnTo>
                  <a:lnTo>
                    <a:pt x="27" y="32"/>
                  </a:lnTo>
                  <a:lnTo>
                    <a:pt x="36" y="40"/>
                  </a:lnTo>
                  <a:lnTo>
                    <a:pt x="54" y="48"/>
                  </a:lnTo>
                  <a:lnTo>
                    <a:pt x="72" y="48"/>
                  </a:lnTo>
                  <a:lnTo>
                    <a:pt x="90" y="48"/>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GB" sz="2800">
                <a:solidFill>
                  <a:srgbClr val="FFFFFF"/>
                </a:solidFill>
                <a:latin typeface="Arial" charset="0"/>
              </a:endParaRPr>
            </a:p>
          </p:txBody>
        </p:sp>
        <p:sp>
          <p:nvSpPr>
            <p:cNvPr id="1138758" name="Freeform 70"/>
            <p:cNvSpPr>
              <a:spLocks/>
            </p:cNvSpPr>
            <p:nvPr/>
          </p:nvSpPr>
          <p:spPr bwMode="auto">
            <a:xfrm>
              <a:off x="1668" y="891"/>
              <a:ext cx="105" cy="37"/>
            </a:xfrm>
            <a:custGeom>
              <a:avLst/>
              <a:gdLst>
                <a:gd name="T0" fmla="*/ 117 w 118"/>
                <a:gd name="T1" fmla="*/ 0 h 41"/>
                <a:gd name="T2" fmla="*/ 99 w 118"/>
                <a:gd name="T3" fmla="*/ 0 h 41"/>
                <a:gd name="T4" fmla="*/ 81 w 118"/>
                <a:gd name="T5" fmla="*/ 0 h 41"/>
                <a:gd name="T6" fmla="*/ 63 w 118"/>
                <a:gd name="T7" fmla="*/ 8 h 41"/>
                <a:gd name="T8" fmla="*/ 45 w 118"/>
                <a:gd name="T9" fmla="*/ 16 h 41"/>
                <a:gd name="T10" fmla="*/ 27 w 118"/>
                <a:gd name="T11" fmla="*/ 24 h 41"/>
                <a:gd name="T12" fmla="*/ 18 w 118"/>
                <a:gd name="T13" fmla="*/ 32 h 41"/>
                <a:gd name="T14" fmla="*/ 0 w 118"/>
                <a:gd name="T15" fmla="*/ 40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8" h="41">
                  <a:moveTo>
                    <a:pt x="117" y="0"/>
                  </a:moveTo>
                  <a:lnTo>
                    <a:pt x="99" y="0"/>
                  </a:lnTo>
                  <a:lnTo>
                    <a:pt x="81" y="0"/>
                  </a:lnTo>
                  <a:lnTo>
                    <a:pt x="63" y="8"/>
                  </a:lnTo>
                  <a:lnTo>
                    <a:pt x="45" y="16"/>
                  </a:lnTo>
                  <a:lnTo>
                    <a:pt x="27" y="24"/>
                  </a:lnTo>
                  <a:lnTo>
                    <a:pt x="18" y="32"/>
                  </a:lnTo>
                  <a:lnTo>
                    <a:pt x="0" y="4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GB" sz="2800">
                <a:solidFill>
                  <a:srgbClr val="FFFFFF"/>
                </a:solidFill>
                <a:latin typeface="Arial" charset="0"/>
              </a:endParaRPr>
            </a:p>
          </p:txBody>
        </p:sp>
        <p:sp>
          <p:nvSpPr>
            <p:cNvPr id="1138759" name="Freeform 71"/>
            <p:cNvSpPr>
              <a:spLocks/>
            </p:cNvSpPr>
            <p:nvPr/>
          </p:nvSpPr>
          <p:spPr bwMode="auto">
            <a:xfrm>
              <a:off x="1612" y="920"/>
              <a:ext cx="137" cy="168"/>
            </a:xfrm>
            <a:custGeom>
              <a:avLst/>
              <a:gdLst>
                <a:gd name="T0" fmla="*/ 153 w 154"/>
                <a:gd name="T1" fmla="*/ 0 h 185"/>
                <a:gd name="T2" fmla="*/ 135 w 154"/>
                <a:gd name="T3" fmla="*/ 8 h 185"/>
                <a:gd name="T4" fmla="*/ 117 w 154"/>
                <a:gd name="T5" fmla="*/ 16 h 185"/>
                <a:gd name="T6" fmla="*/ 108 w 154"/>
                <a:gd name="T7" fmla="*/ 24 h 185"/>
                <a:gd name="T8" fmla="*/ 90 w 154"/>
                <a:gd name="T9" fmla="*/ 32 h 185"/>
                <a:gd name="T10" fmla="*/ 81 w 154"/>
                <a:gd name="T11" fmla="*/ 48 h 185"/>
                <a:gd name="T12" fmla="*/ 72 w 154"/>
                <a:gd name="T13" fmla="*/ 56 h 185"/>
                <a:gd name="T14" fmla="*/ 63 w 154"/>
                <a:gd name="T15" fmla="*/ 72 h 185"/>
                <a:gd name="T16" fmla="*/ 54 w 154"/>
                <a:gd name="T17" fmla="*/ 80 h 185"/>
                <a:gd name="T18" fmla="*/ 45 w 154"/>
                <a:gd name="T19" fmla="*/ 96 h 185"/>
                <a:gd name="T20" fmla="*/ 45 w 154"/>
                <a:gd name="T21" fmla="*/ 112 h 185"/>
                <a:gd name="T22" fmla="*/ 54 w 154"/>
                <a:gd name="T23" fmla="*/ 128 h 185"/>
                <a:gd name="T24" fmla="*/ 63 w 154"/>
                <a:gd name="T25" fmla="*/ 136 h 185"/>
                <a:gd name="T26" fmla="*/ 54 w 154"/>
                <a:gd name="T27" fmla="*/ 144 h 185"/>
                <a:gd name="T28" fmla="*/ 45 w 154"/>
                <a:gd name="T29" fmla="*/ 144 h 185"/>
                <a:gd name="T30" fmla="*/ 36 w 154"/>
                <a:gd name="T31" fmla="*/ 152 h 185"/>
                <a:gd name="T32" fmla="*/ 27 w 154"/>
                <a:gd name="T33" fmla="*/ 160 h 185"/>
                <a:gd name="T34" fmla="*/ 18 w 154"/>
                <a:gd name="T35" fmla="*/ 168 h 185"/>
                <a:gd name="T36" fmla="*/ 9 w 154"/>
                <a:gd name="T37" fmla="*/ 176 h 185"/>
                <a:gd name="T38" fmla="*/ 0 w 154"/>
                <a:gd name="T39" fmla="*/ 184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4" h="185">
                  <a:moveTo>
                    <a:pt x="153" y="0"/>
                  </a:moveTo>
                  <a:lnTo>
                    <a:pt x="135" y="8"/>
                  </a:lnTo>
                  <a:lnTo>
                    <a:pt x="117" y="16"/>
                  </a:lnTo>
                  <a:lnTo>
                    <a:pt x="108" y="24"/>
                  </a:lnTo>
                  <a:lnTo>
                    <a:pt x="90" y="32"/>
                  </a:lnTo>
                  <a:lnTo>
                    <a:pt x="81" y="48"/>
                  </a:lnTo>
                  <a:lnTo>
                    <a:pt x="72" y="56"/>
                  </a:lnTo>
                  <a:lnTo>
                    <a:pt x="63" y="72"/>
                  </a:lnTo>
                  <a:lnTo>
                    <a:pt x="54" y="80"/>
                  </a:lnTo>
                  <a:lnTo>
                    <a:pt x="45" y="96"/>
                  </a:lnTo>
                  <a:lnTo>
                    <a:pt x="45" y="112"/>
                  </a:lnTo>
                  <a:lnTo>
                    <a:pt x="54" y="128"/>
                  </a:lnTo>
                  <a:lnTo>
                    <a:pt x="63" y="136"/>
                  </a:lnTo>
                  <a:lnTo>
                    <a:pt x="54" y="144"/>
                  </a:lnTo>
                  <a:lnTo>
                    <a:pt x="45" y="144"/>
                  </a:lnTo>
                  <a:lnTo>
                    <a:pt x="36" y="152"/>
                  </a:lnTo>
                  <a:lnTo>
                    <a:pt x="27" y="160"/>
                  </a:lnTo>
                  <a:lnTo>
                    <a:pt x="18" y="168"/>
                  </a:lnTo>
                  <a:lnTo>
                    <a:pt x="9" y="176"/>
                  </a:lnTo>
                  <a:lnTo>
                    <a:pt x="0" y="184"/>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GB" sz="2800">
                <a:solidFill>
                  <a:srgbClr val="FFFFFF"/>
                </a:solidFill>
                <a:latin typeface="Arial" charset="0"/>
              </a:endParaRPr>
            </a:p>
          </p:txBody>
        </p:sp>
        <p:sp>
          <p:nvSpPr>
            <p:cNvPr id="1138760" name="Freeform 72"/>
            <p:cNvSpPr>
              <a:spLocks/>
            </p:cNvSpPr>
            <p:nvPr/>
          </p:nvSpPr>
          <p:spPr bwMode="auto">
            <a:xfrm>
              <a:off x="1668" y="964"/>
              <a:ext cx="49" cy="139"/>
            </a:xfrm>
            <a:custGeom>
              <a:avLst/>
              <a:gdLst>
                <a:gd name="T0" fmla="*/ 54 w 55"/>
                <a:gd name="T1" fmla="*/ 0 h 153"/>
                <a:gd name="T2" fmla="*/ 54 w 55"/>
                <a:gd name="T3" fmla="*/ 16 h 153"/>
                <a:gd name="T4" fmla="*/ 45 w 55"/>
                <a:gd name="T5" fmla="*/ 32 h 153"/>
                <a:gd name="T6" fmla="*/ 36 w 55"/>
                <a:gd name="T7" fmla="*/ 40 h 153"/>
                <a:gd name="T8" fmla="*/ 18 w 55"/>
                <a:gd name="T9" fmla="*/ 56 h 153"/>
                <a:gd name="T10" fmla="*/ 9 w 55"/>
                <a:gd name="T11" fmla="*/ 72 h 153"/>
                <a:gd name="T12" fmla="*/ 0 w 55"/>
                <a:gd name="T13" fmla="*/ 88 h 153"/>
                <a:gd name="T14" fmla="*/ 0 w 55"/>
                <a:gd name="T15" fmla="*/ 104 h 153"/>
                <a:gd name="T16" fmla="*/ 9 w 55"/>
                <a:gd name="T17" fmla="*/ 112 h 153"/>
                <a:gd name="T18" fmla="*/ 27 w 55"/>
                <a:gd name="T19" fmla="*/ 128 h 153"/>
                <a:gd name="T20" fmla="*/ 36 w 55"/>
                <a:gd name="T21" fmla="*/ 136 h 153"/>
                <a:gd name="T22" fmla="*/ 54 w 55"/>
                <a:gd name="T23" fmla="*/ 152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153">
                  <a:moveTo>
                    <a:pt x="54" y="0"/>
                  </a:moveTo>
                  <a:lnTo>
                    <a:pt x="54" y="16"/>
                  </a:lnTo>
                  <a:lnTo>
                    <a:pt x="45" y="32"/>
                  </a:lnTo>
                  <a:lnTo>
                    <a:pt x="36" y="40"/>
                  </a:lnTo>
                  <a:lnTo>
                    <a:pt x="18" y="56"/>
                  </a:lnTo>
                  <a:lnTo>
                    <a:pt x="9" y="72"/>
                  </a:lnTo>
                  <a:lnTo>
                    <a:pt x="0" y="88"/>
                  </a:lnTo>
                  <a:lnTo>
                    <a:pt x="0" y="104"/>
                  </a:lnTo>
                  <a:lnTo>
                    <a:pt x="9" y="112"/>
                  </a:lnTo>
                  <a:lnTo>
                    <a:pt x="27" y="128"/>
                  </a:lnTo>
                  <a:lnTo>
                    <a:pt x="36" y="136"/>
                  </a:lnTo>
                  <a:lnTo>
                    <a:pt x="54" y="152"/>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GB" sz="2800">
                <a:solidFill>
                  <a:srgbClr val="FFFFFF"/>
                </a:solidFill>
                <a:latin typeface="Arial" charset="0"/>
              </a:endParaRPr>
            </a:p>
          </p:txBody>
        </p:sp>
        <p:sp>
          <p:nvSpPr>
            <p:cNvPr id="1138761" name="Freeform 73"/>
            <p:cNvSpPr>
              <a:spLocks/>
            </p:cNvSpPr>
            <p:nvPr/>
          </p:nvSpPr>
          <p:spPr bwMode="auto">
            <a:xfrm>
              <a:off x="1692" y="1036"/>
              <a:ext cx="105" cy="182"/>
            </a:xfrm>
            <a:custGeom>
              <a:avLst/>
              <a:gdLst>
                <a:gd name="T0" fmla="*/ 117 w 118"/>
                <a:gd name="T1" fmla="*/ 0 h 201"/>
                <a:gd name="T2" fmla="*/ 99 w 118"/>
                <a:gd name="T3" fmla="*/ 0 h 201"/>
                <a:gd name="T4" fmla="*/ 72 w 118"/>
                <a:gd name="T5" fmla="*/ 8 h 201"/>
                <a:gd name="T6" fmla="*/ 54 w 118"/>
                <a:gd name="T7" fmla="*/ 24 h 201"/>
                <a:gd name="T8" fmla="*/ 45 w 118"/>
                <a:gd name="T9" fmla="*/ 32 h 201"/>
                <a:gd name="T10" fmla="*/ 27 w 118"/>
                <a:gd name="T11" fmla="*/ 48 h 201"/>
                <a:gd name="T12" fmla="*/ 27 w 118"/>
                <a:gd name="T13" fmla="*/ 64 h 201"/>
                <a:gd name="T14" fmla="*/ 18 w 118"/>
                <a:gd name="T15" fmla="*/ 80 h 201"/>
                <a:gd name="T16" fmla="*/ 18 w 118"/>
                <a:gd name="T17" fmla="*/ 96 h 201"/>
                <a:gd name="T18" fmla="*/ 9 w 118"/>
                <a:gd name="T19" fmla="*/ 112 h 201"/>
                <a:gd name="T20" fmla="*/ 9 w 118"/>
                <a:gd name="T21" fmla="*/ 128 h 201"/>
                <a:gd name="T22" fmla="*/ 0 w 118"/>
                <a:gd name="T23" fmla="*/ 144 h 201"/>
                <a:gd name="T24" fmla="*/ 0 w 118"/>
                <a:gd name="T25" fmla="*/ 160 h 201"/>
                <a:gd name="T26" fmla="*/ 9 w 118"/>
                <a:gd name="T27" fmla="*/ 176 h 201"/>
                <a:gd name="T28" fmla="*/ 18 w 118"/>
                <a:gd name="T29" fmla="*/ 184 h 201"/>
                <a:gd name="T30" fmla="*/ 36 w 118"/>
                <a:gd name="T31" fmla="*/ 192 h 201"/>
                <a:gd name="T32" fmla="*/ 63 w 118"/>
                <a:gd name="T33" fmla="*/ 200 h 201"/>
                <a:gd name="T34" fmla="*/ 90 w 118"/>
                <a:gd name="T35" fmla="*/ 192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8" h="201">
                  <a:moveTo>
                    <a:pt x="117" y="0"/>
                  </a:moveTo>
                  <a:lnTo>
                    <a:pt x="99" y="0"/>
                  </a:lnTo>
                  <a:lnTo>
                    <a:pt x="72" y="8"/>
                  </a:lnTo>
                  <a:lnTo>
                    <a:pt x="54" y="24"/>
                  </a:lnTo>
                  <a:lnTo>
                    <a:pt x="45" y="32"/>
                  </a:lnTo>
                  <a:lnTo>
                    <a:pt x="27" y="48"/>
                  </a:lnTo>
                  <a:lnTo>
                    <a:pt x="27" y="64"/>
                  </a:lnTo>
                  <a:lnTo>
                    <a:pt x="18" y="80"/>
                  </a:lnTo>
                  <a:lnTo>
                    <a:pt x="18" y="96"/>
                  </a:lnTo>
                  <a:lnTo>
                    <a:pt x="9" y="112"/>
                  </a:lnTo>
                  <a:lnTo>
                    <a:pt x="9" y="128"/>
                  </a:lnTo>
                  <a:lnTo>
                    <a:pt x="0" y="144"/>
                  </a:lnTo>
                  <a:lnTo>
                    <a:pt x="0" y="160"/>
                  </a:lnTo>
                  <a:lnTo>
                    <a:pt x="9" y="176"/>
                  </a:lnTo>
                  <a:lnTo>
                    <a:pt x="18" y="184"/>
                  </a:lnTo>
                  <a:lnTo>
                    <a:pt x="36" y="192"/>
                  </a:lnTo>
                  <a:lnTo>
                    <a:pt x="63" y="200"/>
                  </a:lnTo>
                  <a:lnTo>
                    <a:pt x="90" y="192"/>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GB" sz="2800">
                <a:solidFill>
                  <a:srgbClr val="FFFFFF"/>
                </a:solidFill>
                <a:latin typeface="Arial" charset="0"/>
              </a:endParaRPr>
            </a:p>
          </p:txBody>
        </p:sp>
        <p:sp>
          <p:nvSpPr>
            <p:cNvPr id="1138762" name="Freeform 74"/>
            <p:cNvSpPr>
              <a:spLocks/>
            </p:cNvSpPr>
            <p:nvPr/>
          </p:nvSpPr>
          <p:spPr bwMode="auto">
            <a:xfrm>
              <a:off x="1652" y="1196"/>
              <a:ext cx="49" cy="80"/>
            </a:xfrm>
            <a:custGeom>
              <a:avLst/>
              <a:gdLst>
                <a:gd name="T0" fmla="*/ 0 w 55"/>
                <a:gd name="T1" fmla="*/ 88 h 89"/>
                <a:gd name="T2" fmla="*/ 0 w 55"/>
                <a:gd name="T3" fmla="*/ 72 h 89"/>
                <a:gd name="T4" fmla="*/ 0 w 55"/>
                <a:gd name="T5" fmla="*/ 56 h 89"/>
                <a:gd name="T6" fmla="*/ 9 w 55"/>
                <a:gd name="T7" fmla="*/ 40 h 89"/>
                <a:gd name="T8" fmla="*/ 18 w 55"/>
                <a:gd name="T9" fmla="*/ 32 h 89"/>
                <a:gd name="T10" fmla="*/ 27 w 55"/>
                <a:gd name="T11" fmla="*/ 16 h 89"/>
                <a:gd name="T12" fmla="*/ 36 w 55"/>
                <a:gd name="T13" fmla="*/ 8 h 89"/>
                <a:gd name="T14" fmla="*/ 54 w 55"/>
                <a:gd name="T15" fmla="*/ 0 h 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89">
                  <a:moveTo>
                    <a:pt x="0" y="88"/>
                  </a:moveTo>
                  <a:lnTo>
                    <a:pt x="0" y="72"/>
                  </a:lnTo>
                  <a:lnTo>
                    <a:pt x="0" y="56"/>
                  </a:lnTo>
                  <a:lnTo>
                    <a:pt x="9" y="40"/>
                  </a:lnTo>
                  <a:lnTo>
                    <a:pt x="18" y="32"/>
                  </a:lnTo>
                  <a:lnTo>
                    <a:pt x="27" y="16"/>
                  </a:lnTo>
                  <a:lnTo>
                    <a:pt x="36" y="8"/>
                  </a:lnTo>
                  <a:lnTo>
                    <a:pt x="54"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GB" sz="2800">
                <a:solidFill>
                  <a:srgbClr val="FFFFFF"/>
                </a:solidFill>
                <a:latin typeface="Arial" charset="0"/>
              </a:endParaRPr>
            </a:p>
          </p:txBody>
        </p:sp>
        <p:sp>
          <p:nvSpPr>
            <p:cNvPr id="1138763" name="Freeform 75"/>
            <p:cNvSpPr>
              <a:spLocks/>
            </p:cNvSpPr>
            <p:nvPr/>
          </p:nvSpPr>
          <p:spPr bwMode="auto">
            <a:xfrm>
              <a:off x="1636" y="1095"/>
              <a:ext cx="33" cy="87"/>
            </a:xfrm>
            <a:custGeom>
              <a:avLst/>
              <a:gdLst>
                <a:gd name="T0" fmla="*/ 18 w 37"/>
                <a:gd name="T1" fmla="*/ 0 h 97"/>
                <a:gd name="T2" fmla="*/ 9 w 37"/>
                <a:gd name="T3" fmla="*/ 8 h 97"/>
                <a:gd name="T4" fmla="*/ 0 w 37"/>
                <a:gd name="T5" fmla="*/ 24 h 97"/>
                <a:gd name="T6" fmla="*/ 0 w 37"/>
                <a:gd name="T7" fmla="*/ 48 h 97"/>
                <a:gd name="T8" fmla="*/ 9 w 37"/>
                <a:gd name="T9" fmla="*/ 64 h 97"/>
                <a:gd name="T10" fmla="*/ 18 w 37"/>
                <a:gd name="T11" fmla="*/ 72 h 97"/>
                <a:gd name="T12" fmla="*/ 27 w 37"/>
                <a:gd name="T13" fmla="*/ 88 h 97"/>
                <a:gd name="T14" fmla="*/ 36 w 37"/>
                <a:gd name="T15" fmla="*/ 96 h 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97">
                  <a:moveTo>
                    <a:pt x="18" y="0"/>
                  </a:moveTo>
                  <a:lnTo>
                    <a:pt x="9" y="8"/>
                  </a:lnTo>
                  <a:lnTo>
                    <a:pt x="0" y="24"/>
                  </a:lnTo>
                  <a:lnTo>
                    <a:pt x="0" y="48"/>
                  </a:lnTo>
                  <a:lnTo>
                    <a:pt x="9" y="64"/>
                  </a:lnTo>
                  <a:lnTo>
                    <a:pt x="18" y="72"/>
                  </a:lnTo>
                  <a:lnTo>
                    <a:pt x="27" y="88"/>
                  </a:lnTo>
                  <a:lnTo>
                    <a:pt x="36" y="96"/>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GB" sz="2800">
                <a:solidFill>
                  <a:srgbClr val="FFFFFF"/>
                </a:solidFill>
                <a:latin typeface="Arial" charset="0"/>
              </a:endParaRPr>
            </a:p>
          </p:txBody>
        </p:sp>
        <p:sp>
          <p:nvSpPr>
            <p:cNvPr id="1138764" name="Freeform 76"/>
            <p:cNvSpPr>
              <a:spLocks/>
            </p:cNvSpPr>
            <p:nvPr/>
          </p:nvSpPr>
          <p:spPr bwMode="auto">
            <a:xfrm>
              <a:off x="1604" y="1138"/>
              <a:ext cx="33" cy="44"/>
            </a:xfrm>
            <a:custGeom>
              <a:avLst/>
              <a:gdLst>
                <a:gd name="T0" fmla="*/ 36 w 37"/>
                <a:gd name="T1" fmla="*/ 0 h 49"/>
                <a:gd name="T2" fmla="*/ 27 w 37"/>
                <a:gd name="T3" fmla="*/ 16 h 49"/>
                <a:gd name="T4" fmla="*/ 18 w 37"/>
                <a:gd name="T5" fmla="*/ 32 h 49"/>
                <a:gd name="T6" fmla="*/ 0 w 37"/>
                <a:gd name="T7" fmla="*/ 48 h 49"/>
              </a:gdLst>
              <a:ahLst/>
              <a:cxnLst>
                <a:cxn ang="0">
                  <a:pos x="T0" y="T1"/>
                </a:cxn>
                <a:cxn ang="0">
                  <a:pos x="T2" y="T3"/>
                </a:cxn>
                <a:cxn ang="0">
                  <a:pos x="T4" y="T5"/>
                </a:cxn>
                <a:cxn ang="0">
                  <a:pos x="T6" y="T7"/>
                </a:cxn>
              </a:cxnLst>
              <a:rect l="0" t="0" r="r" b="b"/>
              <a:pathLst>
                <a:path w="37" h="49">
                  <a:moveTo>
                    <a:pt x="36" y="0"/>
                  </a:moveTo>
                  <a:lnTo>
                    <a:pt x="27" y="16"/>
                  </a:lnTo>
                  <a:lnTo>
                    <a:pt x="18" y="32"/>
                  </a:lnTo>
                  <a:lnTo>
                    <a:pt x="0" y="48"/>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GB" sz="2800">
                <a:solidFill>
                  <a:srgbClr val="FFFFFF"/>
                </a:solidFill>
                <a:latin typeface="Arial" charset="0"/>
              </a:endParaRPr>
            </a:p>
          </p:txBody>
        </p:sp>
        <p:sp>
          <p:nvSpPr>
            <p:cNvPr id="1138765" name="Freeform 77"/>
            <p:cNvSpPr>
              <a:spLocks/>
            </p:cNvSpPr>
            <p:nvPr/>
          </p:nvSpPr>
          <p:spPr bwMode="auto">
            <a:xfrm>
              <a:off x="1676" y="1254"/>
              <a:ext cx="65" cy="116"/>
            </a:xfrm>
            <a:custGeom>
              <a:avLst/>
              <a:gdLst>
                <a:gd name="T0" fmla="*/ 0 w 73"/>
                <a:gd name="T1" fmla="*/ 0 h 129"/>
                <a:gd name="T2" fmla="*/ 0 w 73"/>
                <a:gd name="T3" fmla="*/ 16 h 129"/>
                <a:gd name="T4" fmla="*/ 9 w 73"/>
                <a:gd name="T5" fmla="*/ 32 h 129"/>
                <a:gd name="T6" fmla="*/ 18 w 73"/>
                <a:gd name="T7" fmla="*/ 48 h 129"/>
                <a:gd name="T8" fmla="*/ 27 w 73"/>
                <a:gd name="T9" fmla="*/ 56 h 129"/>
                <a:gd name="T10" fmla="*/ 45 w 73"/>
                <a:gd name="T11" fmla="*/ 72 h 129"/>
                <a:gd name="T12" fmla="*/ 54 w 73"/>
                <a:gd name="T13" fmla="*/ 80 h 129"/>
                <a:gd name="T14" fmla="*/ 63 w 73"/>
                <a:gd name="T15" fmla="*/ 96 h 129"/>
                <a:gd name="T16" fmla="*/ 63 w 73"/>
                <a:gd name="T17" fmla="*/ 112 h 129"/>
                <a:gd name="T18" fmla="*/ 72 w 73"/>
                <a:gd name="T19" fmla="*/ 128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 h="129">
                  <a:moveTo>
                    <a:pt x="0" y="0"/>
                  </a:moveTo>
                  <a:lnTo>
                    <a:pt x="0" y="16"/>
                  </a:lnTo>
                  <a:lnTo>
                    <a:pt x="9" y="32"/>
                  </a:lnTo>
                  <a:lnTo>
                    <a:pt x="18" y="48"/>
                  </a:lnTo>
                  <a:lnTo>
                    <a:pt x="27" y="56"/>
                  </a:lnTo>
                  <a:lnTo>
                    <a:pt x="45" y="72"/>
                  </a:lnTo>
                  <a:lnTo>
                    <a:pt x="54" y="80"/>
                  </a:lnTo>
                  <a:lnTo>
                    <a:pt x="63" y="96"/>
                  </a:lnTo>
                  <a:lnTo>
                    <a:pt x="63" y="112"/>
                  </a:lnTo>
                  <a:lnTo>
                    <a:pt x="72" y="128"/>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GB" sz="2800">
                <a:solidFill>
                  <a:srgbClr val="FFFFFF"/>
                </a:solidFill>
                <a:latin typeface="Arial" charset="0"/>
              </a:endParaRPr>
            </a:p>
          </p:txBody>
        </p:sp>
        <p:sp>
          <p:nvSpPr>
            <p:cNvPr id="1138766" name="Freeform 78"/>
            <p:cNvSpPr>
              <a:spLocks/>
            </p:cNvSpPr>
            <p:nvPr/>
          </p:nvSpPr>
          <p:spPr bwMode="auto">
            <a:xfrm>
              <a:off x="2068" y="558"/>
              <a:ext cx="233" cy="145"/>
            </a:xfrm>
            <a:custGeom>
              <a:avLst/>
              <a:gdLst>
                <a:gd name="T0" fmla="*/ 261 w 262"/>
                <a:gd name="T1" fmla="*/ 16 h 161"/>
                <a:gd name="T2" fmla="*/ 243 w 262"/>
                <a:gd name="T3" fmla="*/ 8 h 161"/>
                <a:gd name="T4" fmla="*/ 216 w 262"/>
                <a:gd name="T5" fmla="*/ 8 h 161"/>
                <a:gd name="T6" fmla="*/ 198 w 262"/>
                <a:gd name="T7" fmla="*/ 0 h 161"/>
                <a:gd name="T8" fmla="*/ 180 w 262"/>
                <a:gd name="T9" fmla="*/ 0 h 161"/>
                <a:gd name="T10" fmla="*/ 162 w 262"/>
                <a:gd name="T11" fmla="*/ 0 h 161"/>
                <a:gd name="T12" fmla="*/ 144 w 262"/>
                <a:gd name="T13" fmla="*/ 8 h 161"/>
                <a:gd name="T14" fmla="*/ 126 w 262"/>
                <a:gd name="T15" fmla="*/ 16 h 161"/>
                <a:gd name="T16" fmla="*/ 108 w 262"/>
                <a:gd name="T17" fmla="*/ 32 h 161"/>
                <a:gd name="T18" fmla="*/ 90 w 262"/>
                <a:gd name="T19" fmla="*/ 48 h 161"/>
                <a:gd name="T20" fmla="*/ 81 w 262"/>
                <a:gd name="T21" fmla="*/ 56 h 161"/>
                <a:gd name="T22" fmla="*/ 63 w 262"/>
                <a:gd name="T23" fmla="*/ 64 h 161"/>
                <a:gd name="T24" fmla="*/ 45 w 262"/>
                <a:gd name="T25" fmla="*/ 72 h 161"/>
                <a:gd name="T26" fmla="*/ 36 w 262"/>
                <a:gd name="T27" fmla="*/ 88 h 161"/>
                <a:gd name="T28" fmla="*/ 18 w 262"/>
                <a:gd name="T29" fmla="*/ 96 h 161"/>
                <a:gd name="T30" fmla="*/ 9 w 262"/>
                <a:gd name="T31" fmla="*/ 112 h 161"/>
                <a:gd name="T32" fmla="*/ 9 w 262"/>
                <a:gd name="T33" fmla="*/ 128 h 161"/>
                <a:gd name="T34" fmla="*/ 0 w 262"/>
                <a:gd name="T35" fmla="*/ 16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2" h="161">
                  <a:moveTo>
                    <a:pt x="261" y="16"/>
                  </a:moveTo>
                  <a:lnTo>
                    <a:pt x="243" y="8"/>
                  </a:lnTo>
                  <a:lnTo>
                    <a:pt x="216" y="8"/>
                  </a:lnTo>
                  <a:lnTo>
                    <a:pt x="198" y="0"/>
                  </a:lnTo>
                  <a:lnTo>
                    <a:pt x="180" y="0"/>
                  </a:lnTo>
                  <a:lnTo>
                    <a:pt x="162" y="0"/>
                  </a:lnTo>
                  <a:lnTo>
                    <a:pt x="144" y="8"/>
                  </a:lnTo>
                  <a:lnTo>
                    <a:pt x="126" y="16"/>
                  </a:lnTo>
                  <a:lnTo>
                    <a:pt x="108" y="32"/>
                  </a:lnTo>
                  <a:lnTo>
                    <a:pt x="90" y="48"/>
                  </a:lnTo>
                  <a:lnTo>
                    <a:pt x="81" y="56"/>
                  </a:lnTo>
                  <a:lnTo>
                    <a:pt x="63" y="64"/>
                  </a:lnTo>
                  <a:lnTo>
                    <a:pt x="45" y="72"/>
                  </a:lnTo>
                  <a:lnTo>
                    <a:pt x="36" y="88"/>
                  </a:lnTo>
                  <a:lnTo>
                    <a:pt x="18" y="96"/>
                  </a:lnTo>
                  <a:lnTo>
                    <a:pt x="9" y="112"/>
                  </a:lnTo>
                  <a:lnTo>
                    <a:pt x="9" y="128"/>
                  </a:lnTo>
                  <a:lnTo>
                    <a:pt x="0" y="16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GB" sz="2800">
                <a:solidFill>
                  <a:srgbClr val="FFFFFF"/>
                </a:solidFill>
                <a:latin typeface="Arial" charset="0"/>
              </a:endParaRPr>
            </a:p>
          </p:txBody>
        </p:sp>
        <p:sp>
          <p:nvSpPr>
            <p:cNvPr id="1138767" name="Freeform 79"/>
            <p:cNvSpPr>
              <a:spLocks/>
            </p:cNvSpPr>
            <p:nvPr/>
          </p:nvSpPr>
          <p:spPr bwMode="auto">
            <a:xfrm>
              <a:off x="1868" y="688"/>
              <a:ext cx="241" cy="117"/>
            </a:xfrm>
            <a:custGeom>
              <a:avLst/>
              <a:gdLst>
                <a:gd name="T0" fmla="*/ 270 w 271"/>
                <a:gd name="T1" fmla="*/ 0 h 129"/>
                <a:gd name="T2" fmla="*/ 252 w 271"/>
                <a:gd name="T3" fmla="*/ 0 h 129"/>
                <a:gd name="T4" fmla="*/ 234 w 271"/>
                <a:gd name="T5" fmla="*/ 8 h 129"/>
                <a:gd name="T6" fmla="*/ 216 w 271"/>
                <a:gd name="T7" fmla="*/ 16 h 129"/>
                <a:gd name="T8" fmla="*/ 198 w 271"/>
                <a:gd name="T9" fmla="*/ 24 h 129"/>
                <a:gd name="T10" fmla="*/ 189 w 271"/>
                <a:gd name="T11" fmla="*/ 32 h 129"/>
                <a:gd name="T12" fmla="*/ 171 w 271"/>
                <a:gd name="T13" fmla="*/ 40 h 129"/>
                <a:gd name="T14" fmla="*/ 162 w 271"/>
                <a:gd name="T15" fmla="*/ 48 h 129"/>
                <a:gd name="T16" fmla="*/ 153 w 271"/>
                <a:gd name="T17" fmla="*/ 48 h 129"/>
                <a:gd name="T18" fmla="*/ 135 w 271"/>
                <a:gd name="T19" fmla="*/ 48 h 129"/>
                <a:gd name="T20" fmla="*/ 117 w 271"/>
                <a:gd name="T21" fmla="*/ 48 h 129"/>
                <a:gd name="T22" fmla="*/ 99 w 271"/>
                <a:gd name="T23" fmla="*/ 48 h 129"/>
                <a:gd name="T24" fmla="*/ 81 w 271"/>
                <a:gd name="T25" fmla="*/ 56 h 129"/>
                <a:gd name="T26" fmla="*/ 54 w 271"/>
                <a:gd name="T27" fmla="*/ 64 h 129"/>
                <a:gd name="T28" fmla="*/ 36 w 271"/>
                <a:gd name="T29" fmla="*/ 80 h 129"/>
                <a:gd name="T30" fmla="*/ 27 w 271"/>
                <a:gd name="T31" fmla="*/ 96 h 129"/>
                <a:gd name="T32" fmla="*/ 9 w 271"/>
                <a:gd name="T33" fmla="*/ 112 h 129"/>
                <a:gd name="T34" fmla="*/ 0 w 271"/>
                <a:gd name="T35" fmla="*/ 128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1" h="129">
                  <a:moveTo>
                    <a:pt x="270" y="0"/>
                  </a:moveTo>
                  <a:lnTo>
                    <a:pt x="252" y="0"/>
                  </a:lnTo>
                  <a:lnTo>
                    <a:pt x="234" y="8"/>
                  </a:lnTo>
                  <a:lnTo>
                    <a:pt x="216" y="16"/>
                  </a:lnTo>
                  <a:lnTo>
                    <a:pt x="198" y="24"/>
                  </a:lnTo>
                  <a:lnTo>
                    <a:pt x="189" y="32"/>
                  </a:lnTo>
                  <a:lnTo>
                    <a:pt x="171" y="40"/>
                  </a:lnTo>
                  <a:lnTo>
                    <a:pt x="162" y="48"/>
                  </a:lnTo>
                  <a:lnTo>
                    <a:pt x="153" y="48"/>
                  </a:lnTo>
                  <a:lnTo>
                    <a:pt x="135" y="48"/>
                  </a:lnTo>
                  <a:lnTo>
                    <a:pt x="117" y="48"/>
                  </a:lnTo>
                  <a:lnTo>
                    <a:pt x="99" y="48"/>
                  </a:lnTo>
                  <a:lnTo>
                    <a:pt x="81" y="56"/>
                  </a:lnTo>
                  <a:lnTo>
                    <a:pt x="54" y="64"/>
                  </a:lnTo>
                  <a:lnTo>
                    <a:pt x="36" y="80"/>
                  </a:lnTo>
                  <a:lnTo>
                    <a:pt x="27" y="96"/>
                  </a:lnTo>
                  <a:lnTo>
                    <a:pt x="9" y="112"/>
                  </a:lnTo>
                  <a:lnTo>
                    <a:pt x="0" y="128"/>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GB" sz="2800">
                <a:solidFill>
                  <a:srgbClr val="FFFFFF"/>
                </a:solidFill>
                <a:latin typeface="Arial" charset="0"/>
              </a:endParaRPr>
            </a:p>
          </p:txBody>
        </p:sp>
        <p:sp>
          <p:nvSpPr>
            <p:cNvPr id="1138768" name="Line 80"/>
            <p:cNvSpPr>
              <a:spLocks noChangeShapeType="1"/>
            </p:cNvSpPr>
            <p:nvPr/>
          </p:nvSpPr>
          <p:spPr bwMode="auto">
            <a:xfrm flipV="1">
              <a:off x="2859" y="1340"/>
              <a:ext cx="0" cy="7"/>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GB" sz="2800">
                <a:solidFill>
                  <a:srgbClr val="FFFFFF"/>
                </a:solidFill>
                <a:latin typeface="Arial" charset="0"/>
              </a:endParaRPr>
            </a:p>
          </p:txBody>
        </p:sp>
        <p:sp>
          <p:nvSpPr>
            <p:cNvPr id="1138769" name="Freeform 81"/>
            <p:cNvSpPr>
              <a:spLocks/>
            </p:cNvSpPr>
            <p:nvPr/>
          </p:nvSpPr>
          <p:spPr bwMode="auto">
            <a:xfrm>
              <a:off x="2859" y="1340"/>
              <a:ext cx="49" cy="102"/>
            </a:xfrm>
            <a:custGeom>
              <a:avLst/>
              <a:gdLst>
                <a:gd name="T0" fmla="*/ 0 w 55"/>
                <a:gd name="T1" fmla="*/ 0 h 112"/>
                <a:gd name="T2" fmla="*/ 9 w 55"/>
                <a:gd name="T3" fmla="*/ 16 h 112"/>
                <a:gd name="T4" fmla="*/ 9 w 55"/>
                <a:gd name="T5" fmla="*/ 32 h 112"/>
                <a:gd name="T6" fmla="*/ 9 w 55"/>
                <a:gd name="T7" fmla="*/ 48 h 112"/>
                <a:gd name="T8" fmla="*/ 9 w 55"/>
                <a:gd name="T9" fmla="*/ 63 h 112"/>
                <a:gd name="T10" fmla="*/ 18 w 55"/>
                <a:gd name="T11" fmla="*/ 79 h 112"/>
                <a:gd name="T12" fmla="*/ 27 w 55"/>
                <a:gd name="T13" fmla="*/ 95 h 112"/>
                <a:gd name="T14" fmla="*/ 54 w 55"/>
                <a:gd name="T15" fmla="*/ 111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12">
                  <a:moveTo>
                    <a:pt x="0" y="0"/>
                  </a:moveTo>
                  <a:lnTo>
                    <a:pt x="9" y="16"/>
                  </a:lnTo>
                  <a:lnTo>
                    <a:pt x="9" y="32"/>
                  </a:lnTo>
                  <a:lnTo>
                    <a:pt x="9" y="48"/>
                  </a:lnTo>
                  <a:lnTo>
                    <a:pt x="9" y="63"/>
                  </a:lnTo>
                  <a:lnTo>
                    <a:pt x="18" y="79"/>
                  </a:lnTo>
                  <a:lnTo>
                    <a:pt x="27" y="95"/>
                  </a:lnTo>
                  <a:lnTo>
                    <a:pt x="54" y="111"/>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GB" sz="2800">
                <a:solidFill>
                  <a:srgbClr val="FFFFFF"/>
                </a:solidFill>
                <a:latin typeface="Arial" charset="0"/>
              </a:endParaRPr>
            </a:p>
          </p:txBody>
        </p:sp>
        <p:sp>
          <p:nvSpPr>
            <p:cNvPr id="1138770" name="Freeform 82"/>
            <p:cNvSpPr>
              <a:spLocks/>
            </p:cNvSpPr>
            <p:nvPr/>
          </p:nvSpPr>
          <p:spPr bwMode="auto">
            <a:xfrm>
              <a:off x="2268" y="1499"/>
              <a:ext cx="161" cy="131"/>
            </a:xfrm>
            <a:custGeom>
              <a:avLst/>
              <a:gdLst>
                <a:gd name="T0" fmla="*/ 171 w 181"/>
                <a:gd name="T1" fmla="*/ 0 h 145"/>
                <a:gd name="T2" fmla="*/ 162 w 181"/>
                <a:gd name="T3" fmla="*/ 0 h 145"/>
                <a:gd name="T4" fmla="*/ 144 w 181"/>
                <a:gd name="T5" fmla="*/ 8 h 145"/>
                <a:gd name="T6" fmla="*/ 135 w 181"/>
                <a:gd name="T7" fmla="*/ 8 h 145"/>
                <a:gd name="T8" fmla="*/ 117 w 181"/>
                <a:gd name="T9" fmla="*/ 16 h 145"/>
                <a:gd name="T10" fmla="*/ 99 w 181"/>
                <a:gd name="T11" fmla="*/ 16 h 145"/>
                <a:gd name="T12" fmla="*/ 81 w 181"/>
                <a:gd name="T13" fmla="*/ 24 h 145"/>
                <a:gd name="T14" fmla="*/ 63 w 181"/>
                <a:gd name="T15" fmla="*/ 32 h 145"/>
                <a:gd name="T16" fmla="*/ 45 w 181"/>
                <a:gd name="T17" fmla="*/ 32 h 145"/>
                <a:gd name="T18" fmla="*/ 27 w 181"/>
                <a:gd name="T19" fmla="*/ 40 h 145"/>
                <a:gd name="T20" fmla="*/ 18 w 181"/>
                <a:gd name="T21" fmla="*/ 56 h 145"/>
                <a:gd name="T22" fmla="*/ 9 w 181"/>
                <a:gd name="T23" fmla="*/ 72 h 145"/>
                <a:gd name="T24" fmla="*/ 0 w 181"/>
                <a:gd name="T25" fmla="*/ 80 h 145"/>
                <a:gd name="T26" fmla="*/ 9 w 181"/>
                <a:gd name="T27" fmla="*/ 96 h 145"/>
                <a:gd name="T28" fmla="*/ 9 w 181"/>
                <a:gd name="T29" fmla="*/ 104 h 145"/>
                <a:gd name="T30" fmla="*/ 18 w 181"/>
                <a:gd name="T31" fmla="*/ 120 h 145"/>
                <a:gd name="T32" fmla="*/ 27 w 181"/>
                <a:gd name="T33" fmla="*/ 128 h 145"/>
                <a:gd name="T34" fmla="*/ 36 w 181"/>
                <a:gd name="T35" fmla="*/ 136 h 145"/>
                <a:gd name="T36" fmla="*/ 54 w 181"/>
                <a:gd name="T37" fmla="*/ 144 h 145"/>
                <a:gd name="T38" fmla="*/ 54 w 181"/>
                <a:gd name="T39" fmla="*/ 128 h 145"/>
                <a:gd name="T40" fmla="*/ 63 w 181"/>
                <a:gd name="T41" fmla="*/ 120 h 145"/>
                <a:gd name="T42" fmla="*/ 63 w 181"/>
                <a:gd name="T43" fmla="*/ 104 h 145"/>
                <a:gd name="T44" fmla="*/ 81 w 181"/>
                <a:gd name="T45" fmla="*/ 96 h 145"/>
                <a:gd name="T46" fmla="*/ 90 w 181"/>
                <a:gd name="T47" fmla="*/ 88 h 145"/>
                <a:gd name="T48" fmla="*/ 117 w 181"/>
                <a:gd name="T49" fmla="*/ 80 h 145"/>
                <a:gd name="T50" fmla="*/ 135 w 181"/>
                <a:gd name="T51" fmla="*/ 72 h 145"/>
                <a:gd name="T52" fmla="*/ 162 w 181"/>
                <a:gd name="T53" fmla="*/ 56 h 145"/>
                <a:gd name="T54" fmla="*/ 171 w 181"/>
                <a:gd name="T55" fmla="*/ 48 h 145"/>
                <a:gd name="T56" fmla="*/ 180 w 181"/>
                <a:gd name="T57" fmla="*/ 32 h 145"/>
                <a:gd name="T58" fmla="*/ 180 w 181"/>
                <a:gd name="T59" fmla="*/ 24 h 145"/>
                <a:gd name="T60" fmla="*/ 180 w 181"/>
                <a:gd name="T61" fmla="*/ 8 h 145"/>
                <a:gd name="T62" fmla="*/ 171 w 181"/>
                <a:gd name="T63"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1" h="145">
                  <a:moveTo>
                    <a:pt x="171" y="0"/>
                  </a:moveTo>
                  <a:lnTo>
                    <a:pt x="162" y="0"/>
                  </a:lnTo>
                  <a:lnTo>
                    <a:pt x="144" y="8"/>
                  </a:lnTo>
                  <a:lnTo>
                    <a:pt x="135" y="8"/>
                  </a:lnTo>
                  <a:lnTo>
                    <a:pt x="117" y="16"/>
                  </a:lnTo>
                  <a:lnTo>
                    <a:pt x="99" y="16"/>
                  </a:lnTo>
                  <a:lnTo>
                    <a:pt x="81" y="24"/>
                  </a:lnTo>
                  <a:lnTo>
                    <a:pt x="63" y="32"/>
                  </a:lnTo>
                  <a:lnTo>
                    <a:pt x="45" y="32"/>
                  </a:lnTo>
                  <a:lnTo>
                    <a:pt x="27" y="40"/>
                  </a:lnTo>
                  <a:lnTo>
                    <a:pt x="18" y="56"/>
                  </a:lnTo>
                  <a:lnTo>
                    <a:pt x="9" y="72"/>
                  </a:lnTo>
                  <a:lnTo>
                    <a:pt x="0" y="80"/>
                  </a:lnTo>
                  <a:lnTo>
                    <a:pt x="9" y="96"/>
                  </a:lnTo>
                  <a:lnTo>
                    <a:pt x="9" y="104"/>
                  </a:lnTo>
                  <a:lnTo>
                    <a:pt x="18" y="120"/>
                  </a:lnTo>
                  <a:lnTo>
                    <a:pt x="27" y="128"/>
                  </a:lnTo>
                  <a:lnTo>
                    <a:pt x="36" y="136"/>
                  </a:lnTo>
                  <a:lnTo>
                    <a:pt x="54" y="144"/>
                  </a:lnTo>
                  <a:lnTo>
                    <a:pt x="54" y="128"/>
                  </a:lnTo>
                  <a:lnTo>
                    <a:pt x="63" y="120"/>
                  </a:lnTo>
                  <a:lnTo>
                    <a:pt x="63" y="104"/>
                  </a:lnTo>
                  <a:lnTo>
                    <a:pt x="81" y="96"/>
                  </a:lnTo>
                  <a:lnTo>
                    <a:pt x="90" y="88"/>
                  </a:lnTo>
                  <a:lnTo>
                    <a:pt x="117" y="80"/>
                  </a:lnTo>
                  <a:lnTo>
                    <a:pt x="135" y="72"/>
                  </a:lnTo>
                  <a:lnTo>
                    <a:pt x="162" y="56"/>
                  </a:lnTo>
                  <a:lnTo>
                    <a:pt x="171" y="48"/>
                  </a:lnTo>
                  <a:lnTo>
                    <a:pt x="180" y="32"/>
                  </a:lnTo>
                  <a:lnTo>
                    <a:pt x="180" y="24"/>
                  </a:lnTo>
                  <a:lnTo>
                    <a:pt x="180" y="8"/>
                  </a:lnTo>
                  <a:lnTo>
                    <a:pt x="171" y="0"/>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GB" sz="2800">
                <a:solidFill>
                  <a:srgbClr val="FFFFFF"/>
                </a:solidFill>
                <a:latin typeface="Arial" charset="0"/>
              </a:endParaRPr>
            </a:p>
          </p:txBody>
        </p:sp>
        <p:sp>
          <p:nvSpPr>
            <p:cNvPr id="1138771" name="Freeform 83"/>
            <p:cNvSpPr>
              <a:spLocks/>
            </p:cNvSpPr>
            <p:nvPr/>
          </p:nvSpPr>
          <p:spPr bwMode="auto">
            <a:xfrm>
              <a:off x="2268" y="1499"/>
              <a:ext cx="161" cy="131"/>
            </a:xfrm>
            <a:custGeom>
              <a:avLst/>
              <a:gdLst>
                <a:gd name="T0" fmla="*/ 171 w 181"/>
                <a:gd name="T1" fmla="*/ 0 h 145"/>
                <a:gd name="T2" fmla="*/ 162 w 181"/>
                <a:gd name="T3" fmla="*/ 0 h 145"/>
                <a:gd name="T4" fmla="*/ 144 w 181"/>
                <a:gd name="T5" fmla="*/ 8 h 145"/>
                <a:gd name="T6" fmla="*/ 135 w 181"/>
                <a:gd name="T7" fmla="*/ 8 h 145"/>
                <a:gd name="T8" fmla="*/ 117 w 181"/>
                <a:gd name="T9" fmla="*/ 16 h 145"/>
                <a:gd name="T10" fmla="*/ 99 w 181"/>
                <a:gd name="T11" fmla="*/ 16 h 145"/>
                <a:gd name="T12" fmla="*/ 81 w 181"/>
                <a:gd name="T13" fmla="*/ 24 h 145"/>
                <a:gd name="T14" fmla="*/ 63 w 181"/>
                <a:gd name="T15" fmla="*/ 32 h 145"/>
                <a:gd name="T16" fmla="*/ 45 w 181"/>
                <a:gd name="T17" fmla="*/ 32 h 145"/>
                <a:gd name="T18" fmla="*/ 27 w 181"/>
                <a:gd name="T19" fmla="*/ 40 h 145"/>
                <a:gd name="T20" fmla="*/ 18 w 181"/>
                <a:gd name="T21" fmla="*/ 56 h 145"/>
                <a:gd name="T22" fmla="*/ 9 w 181"/>
                <a:gd name="T23" fmla="*/ 72 h 145"/>
                <a:gd name="T24" fmla="*/ 0 w 181"/>
                <a:gd name="T25" fmla="*/ 80 h 145"/>
                <a:gd name="T26" fmla="*/ 9 w 181"/>
                <a:gd name="T27" fmla="*/ 96 h 145"/>
                <a:gd name="T28" fmla="*/ 9 w 181"/>
                <a:gd name="T29" fmla="*/ 104 h 145"/>
                <a:gd name="T30" fmla="*/ 18 w 181"/>
                <a:gd name="T31" fmla="*/ 120 h 145"/>
                <a:gd name="T32" fmla="*/ 27 w 181"/>
                <a:gd name="T33" fmla="*/ 128 h 145"/>
                <a:gd name="T34" fmla="*/ 36 w 181"/>
                <a:gd name="T35" fmla="*/ 136 h 145"/>
                <a:gd name="T36" fmla="*/ 54 w 181"/>
                <a:gd name="T37" fmla="*/ 144 h 145"/>
                <a:gd name="T38" fmla="*/ 54 w 181"/>
                <a:gd name="T39" fmla="*/ 128 h 145"/>
                <a:gd name="T40" fmla="*/ 63 w 181"/>
                <a:gd name="T41" fmla="*/ 120 h 145"/>
                <a:gd name="T42" fmla="*/ 63 w 181"/>
                <a:gd name="T43" fmla="*/ 104 h 145"/>
                <a:gd name="T44" fmla="*/ 81 w 181"/>
                <a:gd name="T45" fmla="*/ 96 h 145"/>
                <a:gd name="T46" fmla="*/ 90 w 181"/>
                <a:gd name="T47" fmla="*/ 88 h 145"/>
                <a:gd name="T48" fmla="*/ 117 w 181"/>
                <a:gd name="T49" fmla="*/ 80 h 145"/>
                <a:gd name="T50" fmla="*/ 135 w 181"/>
                <a:gd name="T51" fmla="*/ 72 h 145"/>
                <a:gd name="T52" fmla="*/ 162 w 181"/>
                <a:gd name="T53" fmla="*/ 56 h 145"/>
                <a:gd name="T54" fmla="*/ 171 w 181"/>
                <a:gd name="T55" fmla="*/ 48 h 145"/>
                <a:gd name="T56" fmla="*/ 180 w 181"/>
                <a:gd name="T57" fmla="*/ 32 h 145"/>
                <a:gd name="T58" fmla="*/ 180 w 181"/>
                <a:gd name="T59" fmla="*/ 24 h 145"/>
                <a:gd name="T60" fmla="*/ 180 w 181"/>
                <a:gd name="T61" fmla="*/ 8 h 145"/>
                <a:gd name="T62" fmla="*/ 171 w 181"/>
                <a:gd name="T63"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1" h="145">
                  <a:moveTo>
                    <a:pt x="171" y="0"/>
                  </a:moveTo>
                  <a:lnTo>
                    <a:pt x="162" y="0"/>
                  </a:lnTo>
                  <a:lnTo>
                    <a:pt x="144" y="8"/>
                  </a:lnTo>
                  <a:lnTo>
                    <a:pt x="135" y="8"/>
                  </a:lnTo>
                  <a:lnTo>
                    <a:pt x="117" y="16"/>
                  </a:lnTo>
                  <a:lnTo>
                    <a:pt x="99" y="16"/>
                  </a:lnTo>
                  <a:lnTo>
                    <a:pt x="81" y="24"/>
                  </a:lnTo>
                  <a:lnTo>
                    <a:pt x="63" y="32"/>
                  </a:lnTo>
                  <a:lnTo>
                    <a:pt x="45" y="32"/>
                  </a:lnTo>
                  <a:lnTo>
                    <a:pt x="27" y="40"/>
                  </a:lnTo>
                  <a:lnTo>
                    <a:pt x="18" y="56"/>
                  </a:lnTo>
                  <a:lnTo>
                    <a:pt x="9" y="72"/>
                  </a:lnTo>
                  <a:lnTo>
                    <a:pt x="0" y="80"/>
                  </a:lnTo>
                  <a:lnTo>
                    <a:pt x="9" y="96"/>
                  </a:lnTo>
                  <a:lnTo>
                    <a:pt x="9" y="104"/>
                  </a:lnTo>
                  <a:lnTo>
                    <a:pt x="18" y="120"/>
                  </a:lnTo>
                  <a:lnTo>
                    <a:pt x="27" y="128"/>
                  </a:lnTo>
                  <a:lnTo>
                    <a:pt x="36" y="136"/>
                  </a:lnTo>
                  <a:lnTo>
                    <a:pt x="54" y="144"/>
                  </a:lnTo>
                  <a:lnTo>
                    <a:pt x="54" y="128"/>
                  </a:lnTo>
                  <a:lnTo>
                    <a:pt x="63" y="120"/>
                  </a:lnTo>
                  <a:lnTo>
                    <a:pt x="63" y="104"/>
                  </a:lnTo>
                  <a:lnTo>
                    <a:pt x="81" y="96"/>
                  </a:lnTo>
                  <a:lnTo>
                    <a:pt x="90" y="88"/>
                  </a:lnTo>
                  <a:lnTo>
                    <a:pt x="117" y="80"/>
                  </a:lnTo>
                  <a:lnTo>
                    <a:pt x="135" y="72"/>
                  </a:lnTo>
                  <a:lnTo>
                    <a:pt x="162" y="56"/>
                  </a:lnTo>
                  <a:lnTo>
                    <a:pt x="171" y="48"/>
                  </a:lnTo>
                  <a:lnTo>
                    <a:pt x="180" y="32"/>
                  </a:lnTo>
                  <a:lnTo>
                    <a:pt x="180" y="24"/>
                  </a:lnTo>
                  <a:lnTo>
                    <a:pt x="180" y="8"/>
                  </a:lnTo>
                  <a:lnTo>
                    <a:pt x="171" y="0"/>
                  </a:lnTo>
                </a:path>
              </a:pathLst>
            </a:custGeom>
            <a:solidFill>
              <a:srgbClr val="00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GB" sz="2800">
                <a:solidFill>
                  <a:srgbClr val="FFFFFF"/>
                </a:solidFill>
                <a:latin typeface="Arial" charset="0"/>
              </a:endParaRPr>
            </a:p>
          </p:txBody>
        </p:sp>
        <p:sp>
          <p:nvSpPr>
            <p:cNvPr id="1138772" name="Freeform 84"/>
            <p:cNvSpPr>
              <a:spLocks/>
            </p:cNvSpPr>
            <p:nvPr/>
          </p:nvSpPr>
          <p:spPr bwMode="auto">
            <a:xfrm>
              <a:off x="2963" y="1456"/>
              <a:ext cx="57" cy="66"/>
            </a:xfrm>
            <a:custGeom>
              <a:avLst/>
              <a:gdLst>
                <a:gd name="T0" fmla="*/ 0 w 64"/>
                <a:gd name="T1" fmla="*/ 0 h 73"/>
                <a:gd name="T2" fmla="*/ 0 w 64"/>
                <a:gd name="T3" fmla="*/ 16 h 73"/>
                <a:gd name="T4" fmla="*/ 9 w 64"/>
                <a:gd name="T5" fmla="*/ 32 h 73"/>
                <a:gd name="T6" fmla="*/ 18 w 64"/>
                <a:gd name="T7" fmla="*/ 48 h 73"/>
                <a:gd name="T8" fmla="*/ 36 w 64"/>
                <a:gd name="T9" fmla="*/ 64 h 73"/>
                <a:gd name="T10" fmla="*/ 63 w 64"/>
                <a:gd name="T11" fmla="*/ 72 h 73"/>
              </a:gdLst>
              <a:ahLst/>
              <a:cxnLst>
                <a:cxn ang="0">
                  <a:pos x="T0" y="T1"/>
                </a:cxn>
                <a:cxn ang="0">
                  <a:pos x="T2" y="T3"/>
                </a:cxn>
                <a:cxn ang="0">
                  <a:pos x="T4" y="T5"/>
                </a:cxn>
                <a:cxn ang="0">
                  <a:pos x="T6" y="T7"/>
                </a:cxn>
                <a:cxn ang="0">
                  <a:pos x="T8" y="T9"/>
                </a:cxn>
                <a:cxn ang="0">
                  <a:pos x="T10" y="T11"/>
                </a:cxn>
              </a:cxnLst>
              <a:rect l="0" t="0" r="r" b="b"/>
              <a:pathLst>
                <a:path w="64" h="73">
                  <a:moveTo>
                    <a:pt x="0" y="0"/>
                  </a:moveTo>
                  <a:lnTo>
                    <a:pt x="0" y="16"/>
                  </a:lnTo>
                  <a:lnTo>
                    <a:pt x="9" y="32"/>
                  </a:lnTo>
                  <a:lnTo>
                    <a:pt x="18" y="48"/>
                  </a:lnTo>
                  <a:lnTo>
                    <a:pt x="36" y="64"/>
                  </a:lnTo>
                  <a:lnTo>
                    <a:pt x="63" y="72"/>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GB" sz="2800">
                <a:solidFill>
                  <a:srgbClr val="FFFFFF"/>
                </a:solidFill>
                <a:latin typeface="Arial" charset="0"/>
              </a:endParaRPr>
            </a:p>
          </p:txBody>
        </p:sp>
        <p:sp>
          <p:nvSpPr>
            <p:cNvPr id="1138773" name="Freeform 85"/>
            <p:cNvSpPr>
              <a:spLocks/>
            </p:cNvSpPr>
            <p:nvPr/>
          </p:nvSpPr>
          <p:spPr bwMode="auto">
            <a:xfrm>
              <a:off x="3027" y="1506"/>
              <a:ext cx="416" cy="175"/>
            </a:xfrm>
            <a:custGeom>
              <a:avLst/>
              <a:gdLst>
                <a:gd name="T0" fmla="*/ 0 w 468"/>
                <a:gd name="T1" fmla="*/ 0 h 193"/>
                <a:gd name="T2" fmla="*/ 0 w 468"/>
                <a:gd name="T3" fmla="*/ 24 h 193"/>
                <a:gd name="T4" fmla="*/ 0 w 468"/>
                <a:gd name="T5" fmla="*/ 40 h 193"/>
                <a:gd name="T6" fmla="*/ 9 w 468"/>
                <a:gd name="T7" fmla="*/ 56 h 193"/>
                <a:gd name="T8" fmla="*/ 27 w 468"/>
                <a:gd name="T9" fmla="*/ 72 h 193"/>
                <a:gd name="T10" fmla="*/ 45 w 468"/>
                <a:gd name="T11" fmla="*/ 88 h 193"/>
                <a:gd name="T12" fmla="*/ 63 w 468"/>
                <a:gd name="T13" fmla="*/ 104 h 193"/>
                <a:gd name="T14" fmla="*/ 81 w 468"/>
                <a:gd name="T15" fmla="*/ 112 h 193"/>
                <a:gd name="T16" fmla="*/ 108 w 468"/>
                <a:gd name="T17" fmla="*/ 120 h 193"/>
                <a:gd name="T18" fmla="*/ 126 w 468"/>
                <a:gd name="T19" fmla="*/ 128 h 193"/>
                <a:gd name="T20" fmla="*/ 144 w 468"/>
                <a:gd name="T21" fmla="*/ 136 h 193"/>
                <a:gd name="T22" fmla="*/ 171 w 468"/>
                <a:gd name="T23" fmla="*/ 144 h 193"/>
                <a:gd name="T24" fmla="*/ 189 w 468"/>
                <a:gd name="T25" fmla="*/ 152 h 193"/>
                <a:gd name="T26" fmla="*/ 216 w 468"/>
                <a:gd name="T27" fmla="*/ 160 h 193"/>
                <a:gd name="T28" fmla="*/ 234 w 468"/>
                <a:gd name="T29" fmla="*/ 168 h 193"/>
                <a:gd name="T30" fmla="*/ 261 w 468"/>
                <a:gd name="T31" fmla="*/ 168 h 193"/>
                <a:gd name="T32" fmla="*/ 279 w 468"/>
                <a:gd name="T33" fmla="*/ 176 h 193"/>
                <a:gd name="T34" fmla="*/ 297 w 468"/>
                <a:gd name="T35" fmla="*/ 184 h 193"/>
                <a:gd name="T36" fmla="*/ 324 w 468"/>
                <a:gd name="T37" fmla="*/ 192 h 193"/>
                <a:gd name="T38" fmla="*/ 342 w 468"/>
                <a:gd name="T39" fmla="*/ 192 h 193"/>
                <a:gd name="T40" fmla="*/ 360 w 468"/>
                <a:gd name="T41" fmla="*/ 192 h 193"/>
                <a:gd name="T42" fmla="*/ 378 w 468"/>
                <a:gd name="T43" fmla="*/ 192 h 193"/>
                <a:gd name="T44" fmla="*/ 404 w 468"/>
                <a:gd name="T45" fmla="*/ 192 h 193"/>
                <a:gd name="T46" fmla="*/ 422 w 468"/>
                <a:gd name="T47" fmla="*/ 192 h 193"/>
                <a:gd name="T48" fmla="*/ 440 w 468"/>
                <a:gd name="T49" fmla="*/ 192 h 193"/>
                <a:gd name="T50" fmla="*/ 458 w 468"/>
                <a:gd name="T51" fmla="*/ 184 h 193"/>
                <a:gd name="T52" fmla="*/ 467 w 468"/>
                <a:gd name="T53" fmla="*/ 168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68" h="193">
                  <a:moveTo>
                    <a:pt x="0" y="0"/>
                  </a:moveTo>
                  <a:lnTo>
                    <a:pt x="0" y="24"/>
                  </a:lnTo>
                  <a:lnTo>
                    <a:pt x="0" y="40"/>
                  </a:lnTo>
                  <a:lnTo>
                    <a:pt x="9" y="56"/>
                  </a:lnTo>
                  <a:lnTo>
                    <a:pt x="27" y="72"/>
                  </a:lnTo>
                  <a:lnTo>
                    <a:pt x="45" y="88"/>
                  </a:lnTo>
                  <a:lnTo>
                    <a:pt x="63" y="104"/>
                  </a:lnTo>
                  <a:lnTo>
                    <a:pt x="81" y="112"/>
                  </a:lnTo>
                  <a:lnTo>
                    <a:pt x="108" y="120"/>
                  </a:lnTo>
                  <a:lnTo>
                    <a:pt x="126" y="128"/>
                  </a:lnTo>
                  <a:lnTo>
                    <a:pt x="144" y="136"/>
                  </a:lnTo>
                  <a:lnTo>
                    <a:pt x="171" y="144"/>
                  </a:lnTo>
                  <a:lnTo>
                    <a:pt x="189" y="152"/>
                  </a:lnTo>
                  <a:lnTo>
                    <a:pt x="216" y="160"/>
                  </a:lnTo>
                  <a:lnTo>
                    <a:pt x="234" y="168"/>
                  </a:lnTo>
                  <a:lnTo>
                    <a:pt x="261" y="168"/>
                  </a:lnTo>
                  <a:lnTo>
                    <a:pt x="279" y="176"/>
                  </a:lnTo>
                  <a:lnTo>
                    <a:pt x="297" y="184"/>
                  </a:lnTo>
                  <a:lnTo>
                    <a:pt x="324" y="192"/>
                  </a:lnTo>
                  <a:lnTo>
                    <a:pt x="342" y="192"/>
                  </a:lnTo>
                  <a:lnTo>
                    <a:pt x="360" y="192"/>
                  </a:lnTo>
                  <a:lnTo>
                    <a:pt x="378" y="192"/>
                  </a:lnTo>
                  <a:lnTo>
                    <a:pt x="404" y="192"/>
                  </a:lnTo>
                  <a:lnTo>
                    <a:pt x="422" y="192"/>
                  </a:lnTo>
                  <a:lnTo>
                    <a:pt x="440" y="192"/>
                  </a:lnTo>
                  <a:lnTo>
                    <a:pt x="458" y="184"/>
                  </a:lnTo>
                  <a:lnTo>
                    <a:pt x="467" y="168"/>
                  </a:lnTo>
                </a:path>
              </a:pathLst>
            </a:custGeom>
            <a:noFill/>
            <a:ln w="12700" cap="rnd" cmpd="sng">
              <a:solidFill>
                <a:srgbClr val="11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GB" sz="2800">
                <a:solidFill>
                  <a:srgbClr val="FFFFFF"/>
                </a:solidFill>
                <a:latin typeface="Arial" charset="0"/>
              </a:endParaRPr>
            </a:p>
          </p:txBody>
        </p:sp>
        <p:sp>
          <p:nvSpPr>
            <p:cNvPr id="1138774" name="Freeform 86"/>
            <p:cNvSpPr>
              <a:spLocks/>
            </p:cNvSpPr>
            <p:nvPr/>
          </p:nvSpPr>
          <p:spPr bwMode="auto">
            <a:xfrm>
              <a:off x="3059" y="1485"/>
              <a:ext cx="488" cy="167"/>
            </a:xfrm>
            <a:custGeom>
              <a:avLst/>
              <a:gdLst>
                <a:gd name="T0" fmla="*/ 0 w 549"/>
                <a:gd name="T1" fmla="*/ 0 h 185"/>
                <a:gd name="T2" fmla="*/ 18 w 549"/>
                <a:gd name="T3" fmla="*/ 8 h 185"/>
                <a:gd name="T4" fmla="*/ 36 w 549"/>
                <a:gd name="T5" fmla="*/ 16 h 185"/>
                <a:gd name="T6" fmla="*/ 54 w 549"/>
                <a:gd name="T7" fmla="*/ 32 h 185"/>
                <a:gd name="T8" fmla="*/ 72 w 549"/>
                <a:gd name="T9" fmla="*/ 48 h 185"/>
                <a:gd name="T10" fmla="*/ 81 w 549"/>
                <a:gd name="T11" fmla="*/ 64 h 185"/>
                <a:gd name="T12" fmla="*/ 99 w 549"/>
                <a:gd name="T13" fmla="*/ 72 h 185"/>
                <a:gd name="T14" fmla="*/ 117 w 549"/>
                <a:gd name="T15" fmla="*/ 80 h 185"/>
                <a:gd name="T16" fmla="*/ 135 w 549"/>
                <a:gd name="T17" fmla="*/ 88 h 185"/>
                <a:gd name="T18" fmla="*/ 153 w 549"/>
                <a:gd name="T19" fmla="*/ 96 h 185"/>
                <a:gd name="T20" fmla="*/ 180 w 549"/>
                <a:gd name="T21" fmla="*/ 96 h 185"/>
                <a:gd name="T22" fmla="*/ 198 w 549"/>
                <a:gd name="T23" fmla="*/ 104 h 185"/>
                <a:gd name="T24" fmla="*/ 216 w 549"/>
                <a:gd name="T25" fmla="*/ 112 h 185"/>
                <a:gd name="T26" fmla="*/ 234 w 549"/>
                <a:gd name="T27" fmla="*/ 120 h 185"/>
                <a:gd name="T28" fmla="*/ 252 w 549"/>
                <a:gd name="T29" fmla="*/ 128 h 185"/>
                <a:gd name="T30" fmla="*/ 270 w 549"/>
                <a:gd name="T31" fmla="*/ 144 h 185"/>
                <a:gd name="T32" fmla="*/ 288 w 549"/>
                <a:gd name="T33" fmla="*/ 152 h 185"/>
                <a:gd name="T34" fmla="*/ 315 w 549"/>
                <a:gd name="T35" fmla="*/ 160 h 185"/>
                <a:gd name="T36" fmla="*/ 333 w 549"/>
                <a:gd name="T37" fmla="*/ 168 h 185"/>
                <a:gd name="T38" fmla="*/ 359 w 549"/>
                <a:gd name="T39" fmla="*/ 176 h 185"/>
                <a:gd name="T40" fmla="*/ 386 w 549"/>
                <a:gd name="T41" fmla="*/ 184 h 185"/>
                <a:gd name="T42" fmla="*/ 404 w 549"/>
                <a:gd name="T43" fmla="*/ 184 h 185"/>
                <a:gd name="T44" fmla="*/ 431 w 549"/>
                <a:gd name="T45" fmla="*/ 184 h 185"/>
                <a:gd name="T46" fmla="*/ 449 w 549"/>
                <a:gd name="T47" fmla="*/ 184 h 185"/>
                <a:gd name="T48" fmla="*/ 467 w 549"/>
                <a:gd name="T49" fmla="*/ 176 h 185"/>
                <a:gd name="T50" fmla="*/ 485 w 549"/>
                <a:gd name="T51" fmla="*/ 176 h 185"/>
                <a:gd name="T52" fmla="*/ 503 w 549"/>
                <a:gd name="T53" fmla="*/ 168 h 185"/>
                <a:gd name="T54" fmla="*/ 521 w 549"/>
                <a:gd name="T55" fmla="*/ 160 h 185"/>
                <a:gd name="T56" fmla="*/ 539 w 549"/>
                <a:gd name="T57" fmla="*/ 144 h 185"/>
                <a:gd name="T58" fmla="*/ 548 w 549"/>
                <a:gd name="T59" fmla="*/ 128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49" h="185">
                  <a:moveTo>
                    <a:pt x="0" y="0"/>
                  </a:moveTo>
                  <a:lnTo>
                    <a:pt x="18" y="8"/>
                  </a:lnTo>
                  <a:lnTo>
                    <a:pt x="36" y="16"/>
                  </a:lnTo>
                  <a:lnTo>
                    <a:pt x="54" y="32"/>
                  </a:lnTo>
                  <a:lnTo>
                    <a:pt x="72" y="48"/>
                  </a:lnTo>
                  <a:lnTo>
                    <a:pt x="81" y="64"/>
                  </a:lnTo>
                  <a:lnTo>
                    <a:pt x="99" y="72"/>
                  </a:lnTo>
                  <a:lnTo>
                    <a:pt x="117" y="80"/>
                  </a:lnTo>
                  <a:lnTo>
                    <a:pt x="135" y="88"/>
                  </a:lnTo>
                  <a:lnTo>
                    <a:pt x="153" y="96"/>
                  </a:lnTo>
                  <a:lnTo>
                    <a:pt x="180" y="96"/>
                  </a:lnTo>
                  <a:lnTo>
                    <a:pt x="198" y="104"/>
                  </a:lnTo>
                  <a:lnTo>
                    <a:pt x="216" y="112"/>
                  </a:lnTo>
                  <a:lnTo>
                    <a:pt x="234" y="120"/>
                  </a:lnTo>
                  <a:lnTo>
                    <a:pt x="252" y="128"/>
                  </a:lnTo>
                  <a:lnTo>
                    <a:pt x="270" y="144"/>
                  </a:lnTo>
                  <a:lnTo>
                    <a:pt x="288" y="152"/>
                  </a:lnTo>
                  <a:lnTo>
                    <a:pt x="315" y="160"/>
                  </a:lnTo>
                  <a:lnTo>
                    <a:pt x="333" y="168"/>
                  </a:lnTo>
                  <a:lnTo>
                    <a:pt x="359" y="176"/>
                  </a:lnTo>
                  <a:lnTo>
                    <a:pt x="386" y="184"/>
                  </a:lnTo>
                  <a:lnTo>
                    <a:pt x="404" y="184"/>
                  </a:lnTo>
                  <a:lnTo>
                    <a:pt x="431" y="184"/>
                  </a:lnTo>
                  <a:lnTo>
                    <a:pt x="449" y="184"/>
                  </a:lnTo>
                  <a:lnTo>
                    <a:pt x="467" y="176"/>
                  </a:lnTo>
                  <a:lnTo>
                    <a:pt x="485" y="176"/>
                  </a:lnTo>
                  <a:lnTo>
                    <a:pt x="503" y="168"/>
                  </a:lnTo>
                  <a:lnTo>
                    <a:pt x="521" y="160"/>
                  </a:lnTo>
                  <a:lnTo>
                    <a:pt x="539" y="144"/>
                  </a:lnTo>
                  <a:lnTo>
                    <a:pt x="548" y="128"/>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GB" sz="2800">
                <a:solidFill>
                  <a:srgbClr val="FFFFFF"/>
                </a:solidFill>
                <a:latin typeface="Arial" charset="0"/>
              </a:endParaRPr>
            </a:p>
          </p:txBody>
        </p:sp>
        <p:sp>
          <p:nvSpPr>
            <p:cNvPr id="1138775" name="Freeform 87"/>
            <p:cNvSpPr>
              <a:spLocks/>
            </p:cNvSpPr>
            <p:nvPr/>
          </p:nvSpPr>
          <p:spPr bwMode="auto">
            <a:xfrm>
              <a:off x="3019" y="1499"/>
              <a:ext cx="169" cy="73"/>
            </a:xfrm>
            <a:custGeom>
              <a:avLst/>
              <a:gdLst>
                <a:gd name="T0" fmla="*/ 0 w 190"/>
                <a:gd name="T1" fmla="*/ 0 h 81"/>
                <a:gd name="T2" fmla="*/ 9 w 190"/>
                <a:gd name="T3" fmla="*/ 16 h 81"/>
                <a:gd name="T4" fmla="*/ 27 w 190"/>
                <a:gd name="T5" fmla="*/ 32 h 81"/>
                <a:gd name="T6" fmla="*/ 45 w 190"/>
                <a:gd name="T7" fmla="*/ 40 h 81"/>
                <a:gd name="T8" fmla="*/ 63 w 190"/>
                <a:gd name="T9" fmla="*/ 56 h 81"/>
                <a:gd name="T10" fmla="*/ 90 w 190"/>
                <a:gd name="T11" fmla="*/ 64 h 81"/>
                <a:gd name="T12" fmla="*/ 108 w 190"/>
                <a:gd name="T13" fmla="*/ 72 h 81"/>
                <a:gd name="T14" fmla="*/ 126 w 190"/>
                <a:gd name="T15" fmla="*/ 80 h 81"/>
                <a:gd name="T16" fmla="*/ 144 w 190"/>
                <a:gd name="T17" fmla="*/ 80 h 81"/>
                <a:gd name="T18" fmla="*/ 162 w 190"/>
                <a:gd name="T19" fmla="*/ 80 h 81"/>
                <a:gd name="T20" fmla="*/ 180 w 190"/>
                <a:gd name="T21" fmla="*/ 72 h 81"/>
                <a:gd name="T22" fmla="*/ 189 w 190"/>
                <a:gd name="T23" fmla="*/ 72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0" h="81">
                  <a:moveTo>
                    <a:pt x="0" y="0"/>
                  </a:moveTo>
                  <a:lnTo>
                    <a:pt x="9" y="16"/>
                  </a:lnTo>
                  <a:lnTo>
                    <a:pt x="27" y="32"/>
                  </a:lnTo>
                  <a:lnTo>
                    <a:pt x="45" y="40"/>
                  </a:lnTo>
                  <a:lnTo>
                    <a:pt x="63" y="56"/>
                  </a:lnTo>
                  <a:lnTo>
                    <a:pt x="90" y="64"/>
                  </a:lnTo>
                  <a:lnTo>
                    <a:pt x="108" y="72"/>
                  </a:lnTo>
                  <a:lnTo>
                    <a:pt x="126" y="80"/>
                  </a:lnTo>
                  <a:lnTo>
                    <a:pt x="144" y="80"/>
                  </a:lnTo>
                  <a:lnTo>
                    <a:pt x="162" y="80"/>
                  </a:lnTo>
                  <a:lnTo>
                    <a:pt x="180" y="72"/>
                  </a:lnTo>
                  <a:lnTo>
                    <a:pt x="189" y="72"/>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GB" sz="2800">
                <a:solidFill>
                  <a:srgbClr val="FFFFFF"/>
                </a:solidFill>
                <a:latin typeface="Arial" charset="0"/>
              </a:endParaRPr>
            </a:p>
          </p:txBody>
        </p:sp>
        <p:sp>
          <p:nvSpPr>
            <p:cNvPr id="1138776" name="Freeform 88"/>
            <p:cNvSpPr>
              <a:spLocks/>
            </p:cNvSpPr>
            <p:nvPr/>
          </p:nvSpPr>
          <p:spPr bwMode="auto">
            <a:xfrm>
              <a:off x="3187" y="1593"/>
              <a:ext cx="272" cy="73"/>
            </a:xfrm>
            <a:custGeom>
              <a:avLst/>
              <a:gdLst>
                <a:gd name="T0" fmla="*/ 0 w 306"/>
                <a:gd name="T1" fmla="*/ 0 h 81"/>
                <a:gd name="T2" fmla="*/ 18 w 306"/>
                <a:gd name="T3" fmla="*/ 8 h 81"/>
                <a:gd name="T4" fmla="*/ 45 w 306"/>
                <a:gd name="T5" fmla="*/ 16 h 81"/>
                <a:gd name="T6" fmla="*/ 63 w 306"/>
                <a:gd name="T7" fmla="*/ 32 h 81"/>
                <a:gd name="T8" fmla="*/ 81 w 306"/>
                <a:gd name="T9" fmla="*/ 48 h 81"/>
                <a:gd name="T10" fmla="*/ 108 w 306"/>
                <a:gd name="T11" fmla="*/ 56 h 81"/>
                <a:gd name="T12" fmla="*/ 126 w 306"/>
                <a:gd name="T13" fmla="*/ 64 h 81"/>
                <a:gd name="T14" fmla="*/ 153 w 306"/>
                <a:gd name="T15" fmla="*/ 64 h 81"/>
                <a:gd name="T16" fmla="*/ 171 w 306"/>
                <a:gd name="T17" fmla="*/ 64 h 81"/>
                <a:gd name="T18" fmla="*/ 198 w 306"/>
                <a:gd name="T19" fmla="*/ 72 h 81"/>
                <a:gd name="T20" fmla="*/ 215 w 306"/>
                <a:gd name="T21" fmla="*/ 72 h 81"/>
                <a:gd name="T22" fmla="*/ 233 w 306"/>
                <a:gd name="T23" fmla="*/ 80 h 81"/>
                <a:gd name="T24" fmla="*/ 251 w 306"/>
                <a:gd name="T25" fmla="*/ 80 h 81"/>
                <a:gd name="T26" fmla="*/ 269 w 306"/>
                <a:gd name="T27" fmla="*/ 80 h 81"/>
                <a:gd name="T28" fmla="*/ 287 w 306"/>
                <a:gd name="T29" fmla="*/ 72 h 81"/>
                <a:gd name="T30" fmla="*/ 305 w 306"/>
                <a:gd name="T31" fmla="*/ 6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06" h="81">
                  <a:moveTo>
                    <a:pt x="0" y="0"/>
                  </a:moveTo>
                  <a:lnTo>
                    <a:pt x="18" y="8"/>
                  </a:lnTo>
                  <a:lnTo>
                    <a:pt x="45" y="16"/>
                  </a:lnTo>
                  <a:lnTo>
                    <a:pt x="63" y="32"/>
                  </a:lnTo>
                  <a:lnTo>
                    <a:pt x="81" y="48"/>
                  </a:lnTo>
                  <a:lnTo>
                    <a:pt x="108" y="56"/>
                  </a:lnTo>
                  <a:lnTo>
                    <a:pt x="126" y="64"/>
                  </a:lnTo>
                  <a:lnTo>
                    <a:pt x="153" y="64"/>
                  </a:lnTo>
                  <a:lnTo>
                    <a:pt x="171" y="64"/>
                  </a:lnTo>
                  <a:lnTo>
                    <a:pt x="198" y="72"/>
                  </a:lnTo>
                  <a:lnTo>
                    <a:pt x="215" y="72"/>
                  </a:lnTo>
                  <a:lnTo>
                    <a:pt x="233" y="80"/>
                  </a:lnTo>
                  <a:lnTo>
                    <a:pt x="251" y="80"/>
                  </a:lnTo>
                  <a:lnTo>
                    <a:pt x="269" y="80"/>
                  </a:lnTo>
                  <a:lnTo>
                    <a:pt x="287" y="72"/>
                  </a:lnTo>
                  <a:lnTo>
                    <a:pt x="305" y="64"/>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GB" sz="2800">
                <a:solidFill>
                  <a:srgbClr val="FFFFFF"/>
                </a:solidFill>
                <a:latin typeface="Arial" charset="0"/>
              </a:endParaRPr>
            </a:p>
          </p:txBody>
        </p:sp>
        <p:sp>
          <p:nvSpPr>
            <p:cNvPr id="1138777" name="Freeform 89"/>
            <p:cNvSpPr>
              <a:spLocks/>
            </p:cNvSpPr>
            <p:nvPr/>
          </p:nvSpPr>
          <p:spPr bwMode="auto">
            <a:xfrm>
              <a:off x="3107" y="1384"/>
              <a:ext cx="113" cy="102"/>
            </a:xfrm>
            <a:custGeom>
              <a:avLst/>
              <a:gdLst>
                <a:gd name="T0" fmla="*/ 0 w 127"/>
                <a:gd name="T1" fmla="*/ 111 h 112"/>
                <a:gd name="T2" fmla="*/ 0 w 127"/>
                <a:gd name="T3" fmla="*/ 95 h 112"/>
                <a:gd name="T4" fmla="*/ 9 w 127"/>
                <a:gd name="T5" fmla="*/ 71 h 112"/>
                <a:gd name="T6" fmla="*/ 18 w 127"/>
                <a:gd name="T7" fmla="*/ 55 h 112"/>
                <a:gd name="T8" fmla="*/ 36 w 127"/>
                <a:gd name="T9" fmla="*/ 39 h 112"/>
                <a:gd name="T10" fmla="*/ 45 w 127"/>
                <a:gd name="T11" fmla="*/ 31 h 112"/>
                <a:gd name="T12" fmla="*/ 72 w 127"/>
                <a:gd name="T13" fmla="*/ 15 h 112"/>
                <a:gd name="T14" fmla="*/ 90 w 127"/>
                <a:gd name="T15" fmla="*/ 8 h 112"/>
                <a:gd name="T16" fmla="*/ 108 w 127"/>
                <a:gd name="T17" fmla="*/ 8 h 112"/>
                <a:gd name="T18" fmla="*/ 126 w 127"/>
                <a:gd name="T19"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7" h="112">
                  <a:moveTo>
                    <a:pt x="0" y="111"/>
                  </a:moveTo>
                  <a:lnTo>
                    <a:pt x="0" y="95"/>
                  </a:lnTo>
                  <a:lnTo>
                    <a:pt x="9" y="71"/>
                  </a:lnTo>
                  <a:lnTo>
                    <a:pt x="18" y="55"/>
                  </a:lnTo>
                  <a:lnTo>
                    <a:pt x="36" y="39"/>
                  </a:lnTo>
                  <a:lnTo>
                    <a:pt x="45" y="31"/>
                  </a:lnTo>
                  <a:lnTo>
                    <a:pt x="72" y="15"/>
                  </a:lnTo>
                  <a:lnTo>
                    <a:pt x="90" y="8"/>
                  </a:lnTo>
                  <a:lnTo>
                    <a:pt x="108" y="8"/>
                  </a:lnTo>
                  <a:lnTo>
                    <a:pt x="126"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GB" sz="2800">
                <a:solidFill>
                  <a:srgbClr val="FFFFFF"/>
                </a:solidFill>
                <a:latin typeface="Arial" charset="0"/>
              </a:endParaRPr>
            </a:p>
          </p:txBody>
        </p:sp>
        <p:sp>
          <p:nvSpPr>
            <p:cNvPr id="1138778" name="Freeform 90"/>
            <p:cNvSpPr>
              <a:spLocks/>
            </p:cNvSpPr>
            <p:nvPr/>
          </p:nvSpPr>
          <p:spPr bwMode="auto">
            <a:xfrm>
              <a:off x="3107" y="1485"/>
              <a:ext cx="504" cy="124"/>
            </a:xfrm>
            <a:custGeom>
              <a:avLst/>
              <a:gdLst>
                <a:gd name="T0" fmla="*/ 0 w 567"/>
                <a:gd name="T1" fmla="*/ 0 h 137"/>
                <a:gd name="T2" fmla="*/ 18 w 567"/>
                <a:gd name="T3" fmla="*/ 8 h 137"/>
                <a:gd name="T4" fmla="*/ 27 w 567"/>
                <a:gd name="T5" fmla="*/ 24 h 137"/>
                <a:gd name="T6" fmla="*/ 45 w 567"/>
                <a:gd name="T7" fmla="*/ 32 h 137"/>
                <a:gd name="T8" fmla="*/ 63 w 567"/>
                <a:gd name="T9" fmla="*/ 40 h 137"/>
                <a:gd name="T10" fmla="*/ 81 w 567"/>
                <a:gd name="T11" fmla="*/ 48 h 137"/>
                <a:gd name="T12" fmla="*/ 108 w 567"/>
                <a:gd name="T13" fmla="*/ 56 h 137"/>
                <a:gd name="T14" fmla="*/ 126 w 567"/>
                <a:gd name="T15" fmla="*/ 56 h 137"/>
                <a:gd name="T16" fmla="*/ 153 w 567"/>
                <a:gd name="T17" fmla="*/ 56 h 137"/>
                <a:gd name="T18" fmla="*/ 171 w 567"/>
                <a:gd name="T19" fmla="*/ 56 h 137"/>
                <a:gd name="T20" fmla="*/ 189 w 567"/>
                <a:gd name="T21" fmla="*/ 64 h 137"/>
                <a:gd name="T22" fmla="*/ 207 w 567"/>
                <a:gd name="T23" fmla="*/ 72 h 137"/>
                <a:gd name="T24" fmla="*/ 225 w 567"/>
                <a:gd name="T25" fmla="*/ 80 h 137"/>
                <a:gd name="T26" fmla="*/ 243 w 567"/>
                <a:gd name="T27" fmla="*/ 88 h 137"/>
                <a:gd name="T28" fmla="*/ 270 w 567"/>
                <a:gd name="T29" fmla="*/ 96 h 137"/>
                <a:gd name="T30" fmla="*/ 288 w 567"/>
                <a:gd name="T31" fmla="*/ 104 h 137"/>
                <a:gd name="T32" fmla="*/ 305 w 567"/>
                <a:gd name="T33" fmla="*/ 104 h 137"/>
                <a:gd name="T34" fmla="*/ 323 w 567"/>
                <a:gd name="T35" fmla="*/ 112 h 137"/>
                <a:gd name="T36" fmla="*/ 350 w 567"/>
                <a:gd name="T37" fmla="*/ 112 h 137"/>
                <a:gd name="T38" fmla="*/ 368 w 567"/>
                <a:gd name="T39" fmla="*/ 112 h 137"/>
                <a:gd name="T40" fmla="*/ 386 w 567"/>
                <a:gd name="T41" fmla="*/ 120 h 137"/>
                <a:gd name="T42" fmla="*/ 404 w 567"/>
                <a:gd name="T43" fmla="*/ 120 h 137"/>
                <a:gd name="T44" fmla="*/ 431 w 567"/>
                <a:gd name="T45" fmla="*/ 120 h 137"/>
                <a:gd name="T46" fmla="*/ 449 w 567"/>
                <a:gd name="T47" fmla="*/ 128 h 137"/>
                <a:gd name="T48" fmla="*/ 467 w 567"/>
                <a:gd name="T49" fmla="*/ 136 h 137"/>
                <a:gd name="T50" fmla="*/ 485 w 567"/>
                <a:gd name="T51" fmla="*/ 136 h 137"/>
                <a:gd name="T52" fmla="*/ 503 w 567"/>
                <a:gd name="T53" fmla="*/ 128 h 137"/>
                <a:gd name="T54" fmla="*/ 521 w 567"/>
                <a:gd name="T55" fmla="*/ 120 h 137"/>
                <a:gd name="T56" fmla="*/ 530 w 567"/>
                <a:gd name="T57" fmla="*/ 104 h 137"/>
                <a:gd name="T58" fmla="*/ 539 w 567"/>
                <a:gd name="T59" fmla="*/ 88 h 137"/>
                <a:gd name="T60" fmla="*/ 557 w 567"/>
                <a:gd name="T61" fmla="*/ 72 h 137"/>
                <a:gd name="T62" fmla="*/ 566 w 567"/>
                <a:gd name="T63" fmla="*/ 48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67" h="137">
                  <a:moveTo>
                    <a:pt x="0" y="0"/>
                  </a:moveTo>
                  <a:lnTo>
                    <a:pt x="18" y="8"/>
                  </a:lnTo>
                  <a:lnTo>
                    <a:pt x="27" y="24"/>
                  </a:lnTo>
                  <a:lnTo>
                    <a:pt x="45" y="32"/>
                  </a:lnTo>
                  <a:lnTo>
                    <a:pt x="63" y="40"/>
                  </a:lnTo>
                  <a:lnTo>
                    <a:pt x="81" y="48"/>
                  </a:lnTo>
                  <a:lnTo>
                    <a:pt x="108" y="56"/>
                  </a:lnTo>
                  <a:lnTo>
                    <a:pt x="126" y="56"/>
                  </a:lnTo>
                  <a:lnTo>
                    <a:pt x="153" y="56"/>
                  </a:lnTo>
                  <a:lnTo>
                    <a:pt x="171" y="56"/>
                  </a:lnTo>
                  <a:lnTo>
                    <a:pt x="189" y="64"/>
                  </a:lnTo>
                  <a:lnTo>
                    <a:pt x="207" y="72"/>
                  </a:lnTo>
                  <a:lnTo>
                    <a:pt x="225" y="80"/>
                  </a:lnTo>
                  <a:lnTo>
                    <a:pt x="243" y="88"/>
                  </a:lnTo>
                  <a:lnTo>
                    <a:pt x="270" y="96"/>
                  </a:lnTo>
                  <a:lnTo>
                    <a:pt x="288" y="104"/>
                  </a:lnTo>
                  <a:lnTo>
                    <a:pt x="305" y="104"/>
                  </a:lnTo>
                  <a:lnTo>
                    <a:pt x="323" y="112"/>
                  </a:lnTo>
                  <a:lnTo>
                    <a:pt x="350" y="112"/>
                  </a:lnTo>
                  <a:lnTo>
                    <a:pt x="368" y="112"/>
                  </a:lnTo>
                  <a:lnTo>
                    <a:pt x="386" y="120"/>
                  </a:lnTo>
                  <a:lnTo>
                    <a:pt x="404" y="120"/>
                  </a:lnTo>
                  <a:lnTo>
                    <a:pt x="431" y="120"/>
                  </a:lnTo>
                  <a:lnTo>
                    <a:pt x="449" y="128"/>
                  </a:lnTo>
                  <a:lnTo>
                    <a:pt x="467" y="136"/>
                  </a:lnTo>
                  <a:lnTo>
                    <a:pt x="485" y="136"/>
                  </a:lnTo>
                  <a:lnTo>
                    <a:pt x="503" y="128"/>
                  </a:lnTo>
                  <a:lnTo>
                    <a:pt x="521" y="120"/>
                  </a:lnTo>
                  <a:lnTo>
                    <a:pt x="530" y="104"/>
                  </a:lnTo>
                  <a:lnTo>
                    <a:pt x="539" y="88"/>
                  </a:lnTo>
                  <a:lnTo>
                    <a:pt x="557" y="72"/>
                  </a:lnTo>
                  <a:lnTo>
                    <a:pt x="566" y="48"/>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GB" sz="2800">
                <a:solidFill>
                  <a:srgbClr val="FFFFFF"/>
                </a:solidFill>
                <a:latin typeface="Arial" charset="0"/>
              </a:endParaRPr>
            </a:p>
          </p:txBody>
        </p:sp>
        <p:sp>
          <p:nvSpPr>
            <p:cNvPr id="1138779" name="Freeform 91"/>
            <p:cNvSpPr>
              <a:spLocks/>
            </p:cNvSpPr>
            <p:nvPr/>
          </p:nvSpPr>
          <p:spPr bwMode="auto">
            <a:xfrm>
              <a:off x="3131" y="1470"/>
              <a:ext cx="185" cy="23"/>
            </a:xfrm>
            <a:custGeom>
              <a:avLst/>
              <a:gdLst>
                <a:gd name="T0" fmla="*/ 0 w 208"/>
                <a:gd name="T1" fmla="*/ 8 h 25"/>
                <a:gd name="T2" fmla="*/ 18 w 208"/>
                <a:gd name="T3" fmla="*/ 16 h 25"/>
                <a:gd name="T4" fmla="*/ 45 w 208"/>
                <a:gd name="T5" fmla="*/ 16 h 25"/>
                <a:gd name="T6" fmla="*/ 63 w 208"/>
                <a:gd name="T7" fmla="*/ 24 h 25"/>
                <a:gd name="T8" fmla="*/ 81 w 208"/>
                <a:gd name="T9" fmla="*/ 24 h 25"/>
                <a:gd name="T10" fmla="*/ 99 w 208"/>
                <a:gd name="T11" fmla="*/ 24 h 25"/>
                <a:gd name="T12" fmla="*/ 126 w 208"/>
                <a:gd name="T13" fmla="*/ 16 h 25"/>
                <a:gd name="T14" fmla="*/ 144 w 208"/>
                <a:gd name="T15" fmla="*/ 16 h 25"/>
                <a:gd name="T16" fmla="*/ 162 w 208"/>
                <a:gd name="T17" fmla="*/ 16 h 25"/>
                <a:gd name="T18" fmla="*/ 180 w 208"/>
                <a:gd name="T19" fmla="*/ 8 h 25"/>
                <a:gd name="T20" fmla="*/ 198 w 208"/>
                <a:gd name="T21" fmla="*/ 8 h 25"/>
                <a:gd name="T22" fmla="*/ 207 w 208"/>
                <a:gd name="T23"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8" h="25">
                  <a:moveTo>
                    <a:pt x="0" y="8"/>
                  </a:moveTo>
                  <a:lnTo>
                    <a:pt x="18" y="16"/>
                  </a:lnTo>
                  <a:lnTo>
                    <a:pt x="45" y="16"/>
                  </a:lnTo>
                  <a:lnTo>
                    <a:pt x="63" y="24"/>
                  </a:lnTo>
                  <a:lnTo>
                    <a:pt x="81" y="24"/>
                  </a:lnTo>
                  <a:lnTo>
                    <a:pt x="99" y="24"/>
                  </a:lnTo>
                  <a:lnTo>
                    <a:pt x="126" y="16"/>
                  </a:lnTo>
                  <a:lnTo>
                    <a:pt x="144" y="16"/>
                  </a:lnTo>
                  <a:lnTo>
                    <a:pt x="162" y="16"/>
                  </a:lnTo>
                  <a:lnTo>
                    <a:pt x="180" y="8"/>
                  </a:lnTo>
                  <a:lnTo>
                    <a:pt x="198" y="8"/>
                  </a:lnTo>
                  <a:lnTo>
                    <a:pt x="207"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GB" sz="2800">
                <a:solidFill>
                  <a:srgbClr val="FFFFFF"/>
                </a:solidFill>
                <a:latin typeface="Arial" charset="0"/>
              </a:endParaRPr>
            </a:p>
          </p:txBody>
        </p:sp>
        <p:sp>
          <p:nvSpPr>
            <p:cNvPr id="1138780" name="Freeform 92"/>
            <p:cNvSpPr>
              <a:spLocks/>
            </p:cNvSpPr>
            <p:nvPr/>
          </p:nvSpPr>
          <p:spPr bwMode="auto">
            <a:xfrm>
              <a:off x="3123" y="1427"/>
              <a:ext cx="161" cy="51"/>
            </a:xfrm>
            <a:custGeom>
              <a:avLst/>
              <a:gdLst>
                <a:gd name="T0" fmla="*/ 0 w 181"/>
                <a:gd name="T1" fmla="*/ 56 h 57"/>
                <a:gd name="T2" fmla="*/ 18 w 181"/>
                <a:gd name="T3" fmla="*/ 40 h 57"/>
                <a:gd name="T4" fmla="*/ 27 w 181"/>
                <a:gd name="T5" fmla="*/ 32 h 57"/>
                <a:gd name="T6" fmla="*/ 45 w 181"/>
                <a:gd name="T7" fmla="*/ 24 h 57"/>
                <a:gd name="T8" fmla="*/ 63 w 181"/>
                <a:gd name="T9" fmla="*/ 16 h 57"/>
                <a:gd name="T10" fmla="*/ 81 w 181"/>
                <a:gd name="T11" fmla="*/ 16 h 57"/>
                <a:gd name="T12" fmla="*/ 99 w 181"/>
                <a:gd name="T13" fmla="*/ 8 h 57"/>
                <a:gd name="T14" fmla="*/ 126 w 181"/>
                <a:gd name="T15" fmla="*/ 8 h 57"/>
                <a:gd name="T16" fmla="*/ 153 w 181"/>
                <a:gd name="T17" fmla="*/ 0 h 57"/>
                <a:gd name="T18" fmla="*/ 180 w 181"/>
                <a:gd name="T19"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1" h="57">
                  <a:moveTo>
                    <a:pt x="0" y="56"/>
                  </a:moveTo>
                  <a:lnTo>
                    <a:pt x="18" y="40"/>
                  </a:lnTo>
                  <a:lnTo>
                    <a:pt x="27" y="32"/>
                  </a:lnTo>
                  <a:lnTo>
                    <a:pt x="45" y="24"/>
                  </a:lnTo>
                  <a:lnTo>
                    <a:pt x="63" y="16"/>
                  </a:lnTo>
                  <a:lnTo>
                    <a:pt x="81" y="16"/>
                  </a:lnTo>
                  <a:lnTo>
                    <a:pt x="99" y="8"/>
                  </a:lnTo>
                  <a:lnTo>
                    <a:pt x="126" y="8"/>
                  </a:lnTo>
                  <a:lnTo>
                    <a:pt x="153" y="0"/>
                  </a:lnTo>
                  <a:lnTo>
                    <a:pt x="180"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GB" sz="2800">
                <a:solidFill>
                  <a:srgbClr val="FFFFFF"/>
                </a:solidFill>
                <a:latin typeface="Arial" charset="0"/>
              </a:endParaRPr>
            </a:p>
          </p:txBody>
        </p:sp>
        <p:sp>
          <p:nvSpPr>
            <p:cNvPr id="1138781" name="Freeform 93"/>
            <p:cNvSpPr>
              <a:spLocks/>
            </p:cNvSpPr>
            <p:nvPr/>
          </p:nvSpPr>
          <p:spPr bwMode="auto">
            <a:xfrm>
              <a:off x="2963" y="1441"/>
              <a:ext cx="137" cy="30"/>
            </a:xfrm>
            <a:custGeom>
              <a:avLst/>
              <a:gdLst>
                <a:gd name="T0" fmla="*/ 0 w 154"/>
                <a:gd name="T1" fmla="*/ 0 h 33"/>
                <a:gd name="T2" fmla="*/ 18 w 154"/>
                <a:gd name="T3" fmla="*/ 8 h 33"/>
                <a:gd name="T4" fmla="*/ 36 w 154"/>
                <a:gd name="T5" fmla="*/ 24 h 33"/>
                <a:gd name="T6" fmla="*/ 54 w 154"/>
                <a:gd name="T7" fmla="*/ 24 h 33"/>
                <a:gd name="T8" fmla="*/ 81 w 154"/>
                <a:gd name="T9" fmla="*/ 32 h 33"/>
                <a:gd name="T10" fmla="*/ 99 w 154"/>
                <a:gd name="T11" fmla="*/ 32 h 33"/>
                <a:gd name="T12" fmla="*/ 126 w 154"/>
                <a:gd name="T13" fmla="*/ 32 h 33"/>
                <a:gd name="T14" fmla="*/ 153 w 154"/>
                <a:gd name="T15" fmla="*/ 32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4" h="33">
                  <a:moveTo>
                    <a:pt x="0" y="0"/>
                  </a:moveTo>
                  <a:lnTo>
                    <a:pt x="18" y="8"/>
                  </a:lnTo>
                  <a:lnTo>
                    <a:pt x="36" y="24"/>
                  </a:lnTo>
                  <a:lnTo>
                    <a:pt x="54" y="24"/>
                  </a:lnTo>
                  <a:lnTo>
                    <a:pt x="81" y="32"/>
                  </a:lnTo>
                  <a:lnTo>
                    <a:pt x="99" y="32"/>
                  </a:lnTo>
                  <a:lnTo>
                    <a:pt x="126" y="32"/>
                  </a:lnTo>
                  <a:lnTo>
                    <a:pt x="153" y="32"/>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GB" sz="2800">
                <a:solidFill>
                  <a:srgbClr val="FFFFFF"/>
                </a:solidFill>
                <a:latin typeface="Arial" charset="0"/>
              </a:endParaRPr>
            </a:p>
          </p:txBody>
        </p:sp>
        <p:sp>
          <p:nvSpPr>
            <p:cNvPr id="1138782" name="Freeform 94"/>
            <p:cNvSpPr>
              <a:spLocks/>
            </p:cNvSpPr>
            <p:nvPr/>
          </p:nvSpPr>
          <p:spPr bwMode="auto">
            <a:xfrm>
              <a:off x="3283" y="1521"/>
              <a:ext cx="280" cy="51"/>
            </a:xfrm>
            <a:custGeom>
              <a:avLst/>
              <a:gdLst>
                <a:gd name="T0" fmla="*/ 0 w 315"/>
                <a:gd name="T1" fmla="*/ 32 h 57"/>
                <a:gd name="T2" fmla="*/ 18 w 315"/>
                <a:gd name="T3" fmla="*/ 32 h 57"/>
                <a:gd name="T4" fmla="*/ 45 w 315"/>
                <a:gd name="T5" fmla="*/ 24 h 57"/>
                <a:gd name="T6" fmla="*/ 63 w 315"/>
                <a:gd name="T7" fmla="*/ 24 h 57"/>
                <a:gd name="T8" fmla="*/ 90 w 315"/>
                <a:gd name="T9" fmla="*/ 16 h 57"/>
                <a:gd name="T10" fmla="*/ 107 w 315"/>
                <a:gd name="T11" fmla="*/ 16 h 57"/>
                <a:gd name="T12" fmla="*/ 125 w 315"/>
                <a:gd name="T13" fmla="*/ 24 h 57"/>
                <a:gd name="T14" fmla="*/ 143 w 315"/>
                <a:gd name="T15" fmla="*/ 24 h 57"/>
                <a:gd name="T16" fmla="*/ 161 w 315"/>
                <a:gd name="T17" fmla="*/ 32 h 57"/>
                <a:gd name="T18" fmla="*/ 179 w 315"/>
                <a:gd name="T19" fmla="*/ 40 h 57"/>
                <a:gd name="T20" fmla="*/ 197 w 315"/>
                <a:gd name="T21" fmla="*/ 48 h 57"/>
                <a:gd name="T22" fmla="*/ 206 w 315"/>
                <a:gd name="T23" fmla="*/ 56 h 57"/>
                <a:gd name="T24" fmla="*/ 224 w 315"/>
                <a:gd name="T25" fmla="*/ 56 h 57"/>
                <a:gd name="T26" fmla="*/ 242 w 315"/>
                <a:gd name="T27" fmla="*/ 56 h 57"/>
                <a:gd name="T28" fmla="*/ 260 w 315"/>
                <a:gd name="T29" fmla="*/ 56 h 57"/>
                <a:gd name="T30" fmla="*/ 278 w 315"/>
                <a:gd name="T31" fmla="*/ 40 h 57"/>
                <a:gd name="T32" fmla="*/ 296 w 315"/>
                <a:gd name="T33" fmla="*/ 24 h 57"/>
                <a:gd name="T34" fmla="*/ 314 w 315"/>
                <a:gd name="T35"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5" h="57">
                  <a:moveTo>
                    <a:pt x="0" y="32"/>
                  </a:moveTo>
                  <a:lnTo>
                    <a:pt x="18" y="32"/>
                  </a:lnTo>
                  <a:lnTo>
                    <a:pt x="45" y="24"/>
                  </a:lnTo>
                  <a:lnTo>
                    <a:pt x="63" y="24"/>
                  </a:lnTo>
                  <a:lnTo>
                    <a:pt x="90" y="16"/>
                  </a:lnTo>
                  <a:lnTo>
                    <a:pt x="107" y="16"/>
                  </a:lnTo>
                  <a:lnTo>
                    <a:pt x="125" y="24"/>
                  </a:lnTo>
                  <a:lnTo>
                    <a:pt x="143" y="24"/>
                  </a:lnTo>
                  <a:lnTo>
                    <a:pt x="161" y="32"/>
                  </a:lnTo>
                  <a:lnTo>
                    <a:pt x="179" y="40"/>
                  </a:lnTo>
                  <a:lnTo>
                    <a:pt x="197" y="48"/>
                  </a:lnTo>
                  <a:lnTo>
                    <a:pt x="206" y="56"/>
                  </a:lnTo>
                  <a:lnTo>
                    <a:pt x="224" y="56"/>
                  </a:lnTo>
                  <a:lnTo>
                    <a:pt x="242" y="56"/>
                  </a:lnTo>
                  <a:lnTo>
                    <a:pt x="260" y="56"/>
                  </a:lnTo>
                  <a:lnTo>
                    <a:pt x="278" y="40"/>
                  </a:lnTo>
                  <a:lnTo>
                    <a:pt x="296" y="24"/>
                  </a:lnTo>
                  <a:lnTo>
                    <a:pt x="314"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GB" sz="2800">
                <a:solidFill>
                  <a:srgbClr val="FFFFFF"/>
                </a:solidFill>
                <a:latin typeface="Arial" charset="0"/>
              </a:endParaRPr>
            </a:p>
          </p:txBody>
        </p:sp>
        <p:sp>
          <p:nvSpPr>
            <p:cNvPr id="1138783" name="Freeform 95"/>
            <p:cNvSpPr>
              <a:spLocks/>
            </p:cNvSpPr>
            <p:nvPr/>
          </p:nvSpPr>
          <p:spPr bwMode="auto">
            <a:xfrm>
              <a:off x="3307" y="1239"/>
              <a:ext cx="336" cy="131"/>
            </a:xfrm>
            <a:custGeom>
              <a:avLst/>
              <a:gdLst>
                <a:gd name="T0" fmla="*/ 332 w 378"/>
                <a:gd name="T1" fmla="*/ 0 h 145"/>
                <a:gd name="T2" fmla="*/ 341 w 378"/>
                <a:gd name="T3" fmla="*/ 0 h 145"/>
                <a:gd name="T4" fmla="*/ 359 w 378"/>
                <a:gd name="T5" fmla="*/ 8 h 145"/>
                <a:gd name="T6" fmla="*/ 368 w 378"/>
                <a:gd name="T7" fmla="*/ 24 h 145"/>
                <a:gd name="T8" fmla="*/ 377 w 378"/>
                <a:gd name="T9" fmla="*/ 40 h 145"/>
                <a:gd name="T10" fmla="*/ 377 w 378"/>
                <a:gd name="T11" fmla="*/ 56 h 145"/>
                <a:gd name="T12" fmla="*/ 377 w 378"/>
                <a:gd name="T13" fmla="*/ 72 h 145"/>
                <a:gd name="T14" fmla="*/ 368 w 378"/>
                <a:gd name="T15" fmla="*/ 88 h 145"/>
                <a:gd name="T16" fmla="*/ 350 w 378"/>
                <a:gd name="T17" fmla="*/ 96 h 145"/>
                <a:gd name="T18" fmla="*/ 332 w 378"/>
                <a:gd name="T19" fmla="*/ 104 h 145"/>
                <a:gd name="T20" fmla="*/ 314 w 378"/>
                <a:gd name="T21" fmla="*/ 112 h 145"/>
                <a:gd name="T22" fmla="*/ 296 w 378"/>
                <a:gd name="T23" fmla="*/ 120 h 145"/>
                <a:gd name="T24" fmla="*/ 278 w 378"/>
                <a:gd name="T25" fmla="*/ 120 h 145"/>
                <a:gd name="T26" fmla="*/ 251 w 378"/>
                <a:gd name="T27" fmla="*/ 128 h 145"/>
                <a:gd name="T28" fmla="*/ 233 w 378"/>
                <a:gd name="T29" fmla="*/ 128 h 145"/>
                <a:gd name="T30" fmla="*/ 206 w 378"/>
                <a:gd name="T31" fmla="*/ 128 h 145"/>
                <a:gd name="T32" fmla="*/ 188 w 378"/>
                <a:gd name="T33" fmla="*/ 128 h 145"/>
                <a:gd name="T34" fmla="*/ 170 w 378"/>
                <a:gd name="T35" fmla="*/ 128 h 145"/>
                <a:gd name="T36" fmla="*/ 143 w 378"/>
                <a:gd name="T37" fmla="*/ 128 h 145"/>
                <a:gd name="T38" fmla="*/ 116 w 378"/>
                <a:gd name="T39" fmla="*/ 128 h 145"/>
                <a:gd name="T40" fmla="*/ 89 w 378"/>
                <a:gd name="T41" fmla="*/ 136 h 145"/>
                <a:gd name="T42" fmla="*/ 63 w 378"/>
                <a:gd name="T43" fmla="*/ 144 h 145"/>
                <a:gd name="T44" fmla="*/ 45 w 378"/>
                <a:gd name="T45" fmla="*/ 144 h 145"/>
                <a:gd name="T46" fmla="*/ 18 w 378"/>
                <a:gd name="T47" fmla="*/ 144 h 145"/>
                <a:gd name="T48" fmla="*/ 9 w 378"/>
                <a:gd name="T49" fmla="*/ 144 h 145"/>
                <a:gd name="T50" fmla="*/ 0 w 378"/>
                <a:gd name="T51" fmla="*/ 144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78" h="145">
                  <a:moveTo>
                    <a:pt x="332" y="0"/>
                  </a:moveTo>
                  <a:lnTo>
                    <a:pt x="341" y="0"/>
                  </a:lnTo>
                  <a:lnTo>
                    <a:pt x="359" y="8"/>
                  </a:lnTo>
                  <a:lnTo>
                    <a:pt x="368" y="24"/>
                  </a:lnTo>
                  <a:lnTo>
                    <a:pt x="377" y="40"/>
                  </a:lnTo>
                  <a:lnTo>
                    <a:pt x="377" y="56"/>
                  </a:lnTo>
                  <a:lnTo>
                    <a:pt x="377" y="72"/>
                  </a:lnTo>
                  <a:lnTo>
                    <a:pt x="368" y="88"/>
                  </a:lnTo>
                  <a:lnTo>
                    <a:pt x="350" y="96"/>
                  </a:lnTo>
                  <a:lnTo>
                    <a:pt x="332" y="104"/>
                  </a:lnTo>
                  <a:lnTo>
                    <a:pt x="314" y="112"/>
                  </a:lnTo>
                  <a:lnTo>
                    <a:pt x="296" y="120"/>
                  </a:lnTo>
                  <a:lnTo>
                    <a:pt x="278" y="120"/>
                  </a:lnTo>
                  <a:lnTo>
                    <a:pt x="251" y="128"/>
                  </a:lnTo>
                  <a:lnTo>
                    <a:pt x="233" y="128"/>
                  </a:lnTo>
                  <a:lnTo>
                    <a:pt x="206" y="128"/>
                  </a:lnTo>
                  <a:lnTo>
                    <a:pt x="188" y="128"/>
                  </a:lnTo>
                  <a:lnTo>
                    <a:pt x="170" y="128"/>
                  </a:lnTo>
                  <a:lnTo>
                    <a:pt x="143" y="128"/>
                  </a:lnTo>
                  <a:lnTo>
                    <a:pt x="116" y="128"/>
                  </a:lnTo>
                  <a:lnTo>
                    <a:pt x="89" y="136"/>
                  </a:lnTo>
                  <a:lnTo>
                    <a:pt x="63" y="144"/>
                  </a:lnTo>
                  <a:lnTo>
                    <a:pt x="45" y="144"/>
                  </a:lnTo>
                  <a:lnTo>
                    <a:pt x="18" y="144"/>
                  </a:lnTo>
                  <a:lnTo>
                    <a:pt x="9" y="144"/>
                  </a:lnTo>
                  <a:lnTo>
                    <a:pt x="0" y="144"/>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GB" sz="2800">
                <a:solidFill>
                  <a:srgbClr val="FFFFFF"/>
                </a:solidFill>
                <a:latin typeface="Arial" charset="0"/>
              </a:endParaRPr>
            </a:p>
          </p:txBody>
        </p:sp>
        <p:sp>
          <p:nvSpPr>
            <p:cNvPr id="1138784" name="Freeform 96"/>
            <p:cNvSpPr>
              <a:spLocks/>
            </p:cNvSpPr>
            <p:nvPr/>
          </p:nvSpPr>
          <p:spPr bwMode="auto">
            <a:xfrm>
              <a:off x="3339" y="1290"/>
              <a:ext cx="296" cy="66"/>
            </a:xfrm>
            <a:custGeom>
              <a:avLst/>
              <a:gdLst>
                <a:gd name="T0" fmla="*/ 332 w 333"/>
                <a:gd name="T1" fmla="*/ 0 h 73"/>
                <a:gd name="T2" fmla="*/ 314 w 333"/>
                <a:gd name="T3" fmla="*/ 8 h 73"/>
                <a:gd name="T4" fmla="*/ 296 w 333"/>
                <a:gd name="T5" fmla="*/ 8 h 73"/>
                <a:gd name="T6" fmla="*/ 269 w 333"/>
                <a:gd name="T7" fmla="*/ 16 h 73"/>
                <a:gd name="T8" fmla="*/ 251 w 333"/>
                <a:gd name="T9" fmla="*/ 24 h 73"/>
                <a:gd name="T10" fmla="*/ 233 w 333"/>
                <a:gd name="T11" fmla="*/ 32 h 73"/>
                <a:gd name="T12" fmla="*/ 215 w 333"/>
                <a:gd name="T13" fmla="*/ 40 h 73"/>
                <a:gd name="T14" fmla="*/ 188 w 333"/>
                <a:gd name="T15" fmla="*/ 48 h 73"/>
                <a:gd name="T16" fmla="*/ 170 w 333"/>
                <a:gd name="T17" fmla="*/ 56 h 73"/>
                <a:gd name="T18" fmla="*/ 152 w 333"/>
                <a:gd name="T19" fmla="*/ 64 h 73"/>
                <a:gd name="T20" fmla="*/ 134 w 333"/>
                <a:gd name="T21" fmla="*/ 64 h 73"/>
                <a:gd name="T22" fmla="*/ 107 w 333"/>
                <a:gd name="T23" fmla="*/ 64 h 73"/>
                <a:gd name="T24" fmla="*/ 80 w 333"/>
                <a:gd name="T25" fmla="*/ 64 h 73"/>
                <a:gd name="T26" fmla="*/ 53 w 333"/>
                <a:gd name="T27" fmla="*/ 64 h 73"/>
                <a:gd name="T28" fmla="*/ 36 w 333"/>
                <a:gd name="T29" fmla="*/ 64 h 73"/>
                <a:gd name="T30" fmla="*/ 0 w 333"/>
                <a:gd name="T31" fmla="*/ 72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33" h="73">
                  <a:moveTo>
                    <a:pt x="332" y="0"/>
                  </a:moveTo>
                  <a:lnTo>
                    <a:pt x="314" y="8"/>
                  </a:lnTo>
                  <a:lnTo>
                    <a:pt x="296" y="8"/>
                  </a:lnTo>
                  <a:lnTo>
                    <a:pt x="269" y="16"/>
                  </a:lnTo>
                  <a:lnTo>
                    <a:pt x="251" y="24"/>
                  </a:lnTo>
                  <a:lnTo>
                    <a:pt x="233" y="32"/>
                  </a:lnTo>
                  <a:lnTo>
                    <a:pt x="215" y="40"/>
                  </a:lnTo>
                  <a:lnTo>
                    <a:pt x="188" y="48"/>
                  </a:lnTo>
                  <a:lnTo>
                    <a:pt x="170" y="56"/>
                  </a:lnTo>
                  <a:lnTo>
                    <a:pt x="152" y="64"/>
                  </a:lnTo>
                  <a:lnTo>
                    <a:pt x="134" y="64"/>
                  </a:lnTo>
                  <a:lnTo>
                    <a:pt x="107" y="64"/>
                  </a:lnTo>
                  <a:lnTo>
                    <a:pt x="80" y="64"/>
                  </a:lnTo>
                  <a:lnTo>
                    <a:pt x="53" y="64"/>
                  </a:lnTo>
                  <a:lnTo>
                    <a:pt x="36" y="64"/>
                  </a:lnTo>
                  <a:lnTo>
                    <a:pt x="0" y="72"/>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GB" sz="2800">
                <a:solidFill>
                  <a:srgbClr val="FFFFFF"/>
                </a:solidFill>
                <a:latin typeface="Arial" charset="0"/>
              </a:endParaRPr>
            </a:p>
          </p:txBody>
        </p:sp>
        <p:sp>
          <p:nvSpPr>
            <p:cNvPr id="1138785" name="Freeform 97"/>
            <p:cNvSpPr>
              <a:spLocks/>
            </p:cNvSpPr>
            <p:nvPr/>
          </p:nvSpPr>
          <p:spPr bwMode="auto">
            <a:xfrm>
              <a:off x="3267" y="1297"/>
              <a:ext cx="392" cy="101"/>
            </a:xfrm>
            <a:custGeom>
              <a:avLst/>
              <a:gdLst>
                <a:gd name="T0" fmla="*/ 422 w 441"/>
                <a:gd name="T1" fmla="*/ 0 h 112"/>
                <a:gd name="T2" fmla="*/ 431 w 441"/>
                <a:gd name="T3" fmla="*/ 16 h 112"/>
                <a:gd name="T4" fmla="*/ 440 w 441"/>
                <a:gd name="T5" fmla="*/ 32 h 112"/>
                <a:gd name="T6" fmla="*/ 440 w 441"/>
                <a:gd name="T7" fmla="*/ 48 h 112"/>
                <a:gd name="T8" fmla="*/ 440 w 441"/>
                <a:gd name="T9" fmla="*/ 64 h 112"/>
                <a:gd name="T10" fmla="*/ 422 w 441"/>
                <a:gd name="T11" fmla="*/ 72 h 112"/>
                <a:gd name="T12" fmla="*/ 413 w 441"/>
                <a:gd name="T13" fmla="*/ 88 h 112"/>
                <a:gd name="T14" fmla="*/ 395 w 441"/>
                <a:gd name="T15" fmla="*/ 88 h 112"/>
                <a:gd name="T16" fmla="*/ 377 w 441"/>
                <a:gd name="T17" fmla="*/ 96 h 112"/>
                <a:gd name="T18" fmla="*/ 350 w 441"/>
                <a:gd name="T19" fmla="*/ 96 h 112"/>
                <a:gd name="T20" fmla="*/ 332 w 441"/>
                <a:gd name="T21" fmla="*/ 96 h 112"/>
                <a:gd name="T22" fmla="*/ 314 w 441"/>
                <a:gd name="T23" fmla="*/ 96 h 112"/>
                <a:gd name="T24" fmla="*/ 296 w 441"/>
                <a:gd name="T25" fmla="*/ 96 h 112"/>
                <a:gd name="T26" fmla="*/ 269 w 441"/>
                <a:gd name="T27" fmla="*/ 96 h 112"/>
                <a:gd name="T28" fmla="*/ 251 w 441"/>
                <a:gd name="T29" fmla="*/ 104 h 112"/>
                <a:gd name="T30" fmla="*/ 233 w 441"/>
                <a:gd name="T31" fmla="*/ 104 h 112"/>
                <a:gd name="T32" fmla="*/ 206 w 441"/>
                <a:gd name="T33" fmla="*/ 104 h 112"/>
                <a:gd name="T34" fmla="*/ 188 w 441"/>
                <a:gd name="T35" fmla="*/ 104 h 112"/>
                <a:gd name="T36" fmla="*/ 170 w 441"/>
                <a:gd name="T37" fmla="*/ 104 h 112"/>
                <a:gd name="T38" fmla="*/ 143 w 441"/>
                <a:gd name="T39" fmla="*/ 111 h 112"/>
                <a:gd name="T40" fmla="*/ 125 w 441"/>
                <a:gd name="T41" fmla="*/ 111 h 112"/>
                <a:gd name="T42" fmla="*/ 99 w 441"/>
                <a:gd name="T43" fmla="*/ 111 h 112"/>
                <a:gd name="T44" fmla="*/ 81 w 441"/>
                <a:gd name="T45" fmla="*/ 104 h 112"/>
                <a:gd name="T46" fmla="*/ 54 w 441"/>
                <a:gd name="T47" fmla="*/ 104 h 112"/>
                <a:gd name="T48" fmla="*/ 36 w 441"/>
                <a:gd name="T49" fmla="*/ 104 h 112"/>
                <a:gd name="T50" fmla="*/ 0 w 441"/>
                <a:gd name="T51" fmla="*/ 9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41" h="112">
                  <a:moveTo>
                    <a:pt x="422" y="0"/>
                  </a:moveTo>
                  <a:lnTo>
                    <a:pt x="431" y="16"/>
                  </a:lnTo>
                  <a:lnTo>
                    <a:pt x="440" y="32"/>
                  </a:lnTo>
                  <a:lnTo>
                    <a:pt x="440" y="48"/>
                  </a:lnTo>
                  <a:lnTo>
                    <a:pt x="440" y="64"/>
                  </a:lnTo>
                  <a:lnTo>
                    <a:pt x="422" y="72"/>
                  </a:lnTo>
                  <a:lnTo>
                    <a:pt x="413" y="88"/>
                  </a:lnTo>
                  <a:lnTo>
                    <a:pt x="395" y="88"/>
                  </a:lnTo>
                  <a:lnTo>
                    <a:pt x="377" y="96"/>
                  </a:lnTo>
                  <a:lnTo>
                    <a:pt x="350" y="96"/>
                  </a:lnTo>
                  <a:lnTo>
                    <a:pt x="332" y="96"/>
                  </a:lnTo>
                  <a:lnTo>
                    <a:pt x="314" y="96"/>
                  </a:lnTo>
                  <a:lnTo>
                    <a:pt x="296" y="96"/>
                  </a:lnTo>
                  <a:lnTo>
                    <a:pt x="269" y="96"/>
                  </a:lnTo>
                  <a:lnTo>
                    <a:pt x="251" y="104"/>
                  </a:lnTo>
                  <a:lnTo>
                    <a:pt x="233" y="104"/>
                  </a:lnTo>
                  <a:lnTo>
                    <a:pt x="206" y="104"/>
                  </a:lnTo>
                  <a:lnTo>
                    <a:pt x="188" y="104"/>
                  </a:lnTo>
                  <a:lnTo>
                    <a:pt x="170" y="104"/>
                  </a:lnTo>
                  <a:lnTo>
                    <a:pt x="143" y="111"/>
                  </a:lnTo>
                  <a:lnTo>
                    <a:pt x="125" y="111"/>
                  </a:lnTo>
                  <a:lnTo>
                    <a:pt x="99" y="111"/>
                  </a:lnTo>
                  <a:lnTo>
                    <a:pt x="81" y="104"/>
                  </a:lnTo>
                  <a:lnTo>
                    <a:pt x="54" y="104"/>
                  </a:lnTo>
                  <a:lnTo>
                    <a:pt x="36" y="104"/>
                  </a:lnTo>
                  <a:lnTo>
                    <a:pt x="0" y="96"/>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GB" sz="2800">
                <a:solidFill>
                  <a:srgbClr val="FFFFFF"/>
                </a:solidFill>
                <a:latin typeface="Arial" charset="0"/>
              </a:endParaRPr>
            </a:p>
          </p:txBody>
        </p:sp>
        <p:sp>
          <p:nvSpPr>
            <p:cNvPr id="1138786" name="Freeform 98"/>
            <p:cNvSpPr>
              <a:spLocks/>
            </p:cNvSpPr>
            <p:nvPr/>
          </p:nvSpPr>
          <p:spPr bwMode="auto">
            <a:xfrm>
              <a:off x="3291" y="1362"/>
              <a:ext cx="360" cy="80"/>
            </a:xfrm>
            <a:custGeom>
              <a:avLst/>
              <a:gdLst>
                <a:gd name="T0" fmla="*/ 404 w 405"/>
                <a:gd name="T1" fmla="*/ 0 h 88"/>
                <a:gd name="T2" fmla="*/ 404 w 405"/>
                <a:gd name="T3" fmla="*/ 16 h 88"/>
                <a:gd name="T4" fmla="*/ 395 w 405"/>
                <a:gd name="T5" fmla="*/ 32 h 88"/>
                <a:gd name="T6" fmla="*/ 395 w 405"/>
                <a:gd name="T7" fmla="*/ 47 h 88"/>
                <a:gd name="T8" fmla="*/ 377 w 405"/>
                <a:gd name="T9" fmla="*/ 55 h 88"/>
                <a:gd name="T10" fmla="*/ 359 w 405"/>
                <a:gd name="T11" fmla="*/ 63 h 88"/>
                <a:gd name="T12" fmla="*/ 341 w 405"/>
                <a:gd name="T13" fmla="*/ 63 h 88"/>
                <a:gd name="T14" fmla="*/ 323 w 405"/>
                <a:gd name="T15" fmla="*/ 63 h 88"/>
                <a:gd name="T16" fmla="*/ 296 w 405"/>
                <a:gd name="T17" fmla="*/ 71 h 88"/>
                <a:gd name="T18" fmla="*/ 278 w 405"/>
                <a:gd name="T19" fmla="*/ 79 h 88"/>
                <a:gd name="T20" fmla="*/ 251 w 405"/>
                <a:gd name="T21" fmla="*/ 87 h 88"/>
                <a:gd name="T22" fmla="*/ 233 w 405"/>
                <a:gd name="T23" fmla="*/ 87 h 88"/>
                <a:gd name="T24" fmla="*/ 215 w 405"/>
                <a:gd name="T25" fmla="*/ 87 h 88"/>
                <a:gd name="T26" fmla="*/ 188 w 405"/>
                <a:gd name="T27" fmla="*/ 87 h 88"/>
                <a:gd name="T28" fmla="*/ 170 w 405"/>
                <a:gd name="T29" fmla="*/ 87 h 88"/>
                <a:gd name="T30" fmla="*/ 143 w 405"/>
                <a:gd name="T31" fmla="*/ 87 h 88"/>
                <a:gd name="T32" fmla="*/ 125 w 405"/>
                <a:gd name="T33" fmla="*/ 87 h 88"/>
                <a:gd name="T34" fmla="*/ 98 w 405"/>
                <a:gd name="T35" fmla="*/ 87 h 88"/>
                <a:gd name="T36" fmla="*/ 81 w 405"/>
                <a:gd name="T37" fmla="*/ 87 h 88"/>
                <a:gd name="T38" fmla="*/ 54 w 405"/>
                <a:gd name="T39" fmla="*/ 79 h 88"/>
                <a:gd name="T40" fmla="*/ 27 w 405"/>
                <a:gd name="T41" fmla="*/ 71 h 88"/>
                <a:gd name="T42" fmla="*/ 0 w 405"/>
                <a:gd name="T43" fmla="*/ 6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5" h="88">
                  <a:moveTo>
                    <a:pt x="404" y="0"/>
                  </a:moveTo>
                  <a:lnTo>
                    <a:pt x="404" y="16"/>
                  </a:lnTo>
                  <a:lnTo>
                    <a:pt x="395" y="32"/>
                  </a:lnTo>
                  <a:lnTo>
                    <a:pt x="395" y="47"/>
                  </a:lnTo>
                  <a:lnTo>
                    <a:pt x="377" y="55"/>
                  </a:lnTo>
                  <a:lnTo>
                    <a:pt x="359" y="63"/>
                  </a:lnTo>
                  <a:lnTo>
                    <a:pt x="341" y="63"/>
                  </a:lnTo>
                  <a:lnTo>
                    <a:pt x="323" y="63"/>
                  </a:lnTo>
                  <a:lnTo>
                    <a:pt x="296" y="71"/>
                  </a:lnTo>
                  <a:lnTo>
                    <a:pt x="278" y="79"/>
                  </a:lnTo>
                  <a:lnTo>
                    <a:pt x="251" y="87"/>
                  </a:lnTo>
                  <a:lnTo>
                    <a:pt x="233" y="87"/>
                  </a:lnTo>
                  <a:lnTo>
                    <a:pt x="215" y="87"/>
                  </a:lnTo>
                  <a:lnTo>
                    <a:pt x="188" y="87"/>
                  </a:lnTo>
                  <a:lnTo>
                    <a:pt x="170" y="87"/>
                  </a:lnTo>
                  <a:lnTo>
                    <a:pt x="143" y="87"/>
                  </a:lnTo>
                  <a:lnTo>
                    <a:pt x="125" y="87"/>
                  </a:lnTo>
                  <a:lnTo>
                    <a:pt x="98" y="87"/>
                  </a:lnTo>
                  <a:lnTo>
                    <a:pt x="81" y="87"/>
                  </a:lnTo>
                  <a:lnTo>
                    <a:pt x="54" y="79"/>
                  </a:lnTo>
                  <a:lnTo>
                    <a:pt x="27" y="71"/>
                  </a:lnTo>
                  <a:lnTo>
                    <a:pt x="0" y="63"/>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GB" sz="2800">
                <a:solidFill>
                  <a:srgbClr val="FFFFFF"/>
                </a:solidFill>
                <a:latin typeface="Arial" charset="0"/>
              </a:endParaRPr>
            </a:p>
          </p:txBody>
        </p:sp>
        <p:sp>
          <p:nvSpPr>
            <p:cNvPr id="1138787" name="Freeform 99"/>
            <p:cNvSpPr>
              <a:spLocks/>
            </p:cNvSpPr>
            <p:nvPr/>
          </p:nvSpPr>
          <p:spPr bwMode="auto">
            <a:xfrm>
              <a:off x="3331" y="1397"/>
              <a:ext cx="312" cy="110"/>
            </a:xfrm>
            <a:custGeom>
              <a:avLst/>
              <a:gdLst>
                <a:gd name="T0" fmla="*/ 350 w 351"/>
                <a:gd name="T1" fmla="*/ 0 h 121"/>
                <a:gd name="T2" fmla="*/ 350 w 351"/>
                <a:gd name="T3" fmla="*/ 16 h 121"/>
                <a:gd name="T4" fmla="*/ 341 w 351"/>
                <a:gd name="T5" fmla="*/ 32 h 121"/>
                <a:gd name="T6" fmla="*/ 341 w 351"/>
                <a:gd name="T7" fmla="*/ 48 h 121"/>
                <a:gd name="T8" fmla="*/ 341 w 351"/>
                <a:gd name="T9" fmla="*/ 64 h 121"/>
                <a:gd name="T10" fmla="*/ 332 w 351"/>
                <a:gd name="T11" fmla="*/ 72 h 121"/>
                <a:gd name="T12" fmla="*/ 314 w 351"/>
                <a:gd name="T13" fmla="*/ 88 h 121"/>
                <a:gd name="T14" fmla="*/ 296 w 351"/>
                <a:gd name="T15" fmla="*/ 96 h 121"/>
                <a:gd name="T16" fmla="*/ 278 w 351"/>
                <a:gd name="T17" fmla="*/ 104 h 121"/>
                <a:gd name="T18" fmla="*/ 260 w 351"/>
                <a:gd name="T19" fmla="*/ 112 h 121"/>
                <a:gd name="T20" fmla="*/ 242 w 351"/>
                <a:gd name="T21" fmla="*/ 120 h 121"/>
                <a:gd name="T22" fmla="*/ 224 w 351"/>
                <a:gd name="T23" fmla="*/ 120 h 121"/>
                <a:gd name="T24" fmla="*/ 206 w 351"/>
                <a:gd name="T25" fmla="*/ 120 h 121"/>
                <a:gd name="T26" fmla="*/ 188 w 351"/>
                <a:gd name="T27" fmla="*/ 120 h 121"/>
                <a:gd name="T28" fmla="*/ 161 w 351"/>
                <a:gd name="T29" fmla="*/ 120 h 121"/>
                <a:gd name="T30" fmla="*/ 143 w 351"/>
                <a:gd name="T31" fmla="*/ 120 h 121"/>
                <a:gd name="T32" fmla="*/ 116 w 351"/>
                <a:gd name="T33" fmla="*/ 120 h 121"/>
                <a:gd name="T34" fmla="*/ 98 w 351"/>
                <a:gd name="T35" fmla="*/ 120 h 121"/>
                <a:gd name="T36" fmla="*/ 80 w 351"/>
                <a:gd name="T37" fmla="*/ 112 h 121"/>
                <a:gd name="T38" fmla="*/ 62 w 351"/>
                <a:gd name="T39" fmla="*/ 112 h 121"/>
                <a:gd name="T40" fmla="*/ 36 w 351"/>
                <a:gd name="T41" fmla="*/ 104 h 121"/>
                <a:gd name="T42" fmla="*/ 0 w 351"/>
                <a:gd name="T43" fmla="*/ 88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51" h="121">
                  <a:moveTo>
                    <a:pt x="350" y="0"/>
                  </a:moveTo>
                  <a:lnTo>
                    <a:pt x="350" y="16"/>
                  </a:lnTo>
                  <a:lnTo>
                    <a:pt x="341" y="32"/>
                  </a:lnTo>
                  <a:lnTo>
                    <a:pt x="341" y="48"/>
                  </a:lnTo>
                  <a:lnTo>
                    <a:pt x="341" y="64"/>
                  </a:lnTo>
                  <a:lnTo>
                    <a:pt x="332" y="72"/>
                  </a:lnTo>
                  <a:lnTo>
                    <a:pt x="314" y="88"/>
                  </a:lnTo>
                  <a:lnTo>
                    <a:pt x="296" y="96"/>
                  </a:lnTo>
                  <a:lnTo>
                    <a:pt x="278" y="104"/>
                  </a:lnTo>
                  <a:lnTo>
                    <a:pt x="260" y="112"/>
                  </a:lnTo>
                  <a:lnTo>
                    <a:pt x="242" y="120"/>
                  </a:lnTo>
                  <a:lnTo>
                    <a:pt x="224" y="120"/>
                  </a:lnTo>
                  <a:lnTo>
                    <a:pt x="206" y="120"/>
                  </a:lnTo>
                  <a:lnTo>
                    <a:pt x="188" y="120"/>
                  </a:lnTo>
                  <a:lnTo>
                    <a:pt x="161" y="120"/>
                  </a:lnTo>
                  <a:lnTo>
                    <a:pt x="143" y="120"/>
                  </a:lnTo>
                  <a:lnTo>
                    <a:pt x="116" y="120"/>
                  </a:lnTo>
                  <a:lnTo>
                    <a:pt x="98" y="120"/>
                  </a:lnTo>
                  <a:lnTo>
                    <a:pt x="80" y="112"/>
                  </a:lnTo>
                  <a:lnTo>
                    <a:pt x="62" y="112"/>
                  </a:lnTo>
                  <a:lnTo>
                    <a:pt x="36" y="104"/>
                  </a:lnTo>
                  <a:lnTo>
                    <a:pt x="0" y="88"/>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GB" sz="2800">
                <a:solidFill>
                  <a:srgbClr val="FFFFFF"/>
                </a:solidFill>
                <a:latin typeface="Arial" charset="0"/>
              </a:endParaRPr>
            </a:p>
          </p:txBody>
        </p:sp>
        <p:sp>
          <p:nvSpPr>
            <p:cNvPr id="1138788" name="Freeform 100"/>
            <p:cNvSpPr>
              <a:spLocks/>
            </p:cNvSpPr>
            <p:nvPr/>
          </p:nvSpPr>
          <p:spPr bwMode="auto">
            <a:xfrm>
              <a:off x="3554" y="1413"/>
              <a:ext cx="81" cy="44"/>
            </a:xfrm>
            <a:custGeom>
              <a:avLst/>
              <a:gdLst>
                <a:gd name="T0" fmla="*/ 90 w 91"/>
                <a:gd name="T1" fmla="*/ 0 h 49"/>
                <a:gd name="T2" fmla="*/ 81 w 91"/>
                <a:gd name="T3" fmla="*/ 8 h 49"/>
                <a:gd name="T4" fmla="*/ 72 w 91"/>
                <a:gd name="T5" fmla="*/ 24 h 49"/>
                <a:gd name="T6" fmla="*/ 54 w 91"/>
                <a:gd name="T7" fmla="*/ 32 h 49"/>
                <a:gd name="T8" fmla="*/ 36 w 91"/>
                <a:gd name="T9" fmla="*/ 40 h 49"/>
                <a:gd name="T10" fmla="*/ 18 w 91"/>
                <a:gd name="T11" fmla="*/ 48 h 49"/>
                <a:gd name="T12" fmla="*/ 0 w 91"/>
                <a:gd name="T13" fmla="*/ 48 h 49"/>
              </a:gdLst>
              <a:ahLst/>
              <a:cxnLst>
                <a:cxn ang="0">
                  <a:pos x="T0" y="T1"/>
                </a:cxn>
                <a:cxn ang="0">
                  <a:pos x="T2" y="T3"/>
                </a:cxn>
                <a:cxn ang="0">
                  <a:pos x="T4" y="T5"/>
                </a:cxn>
                <a:cxn ang="0">
                  <a:pos x="T6" y="T7"/>
                </a:cxn>
                <a:cxn ang="0">
                  <a:pos x="T8" y="T9"/>
                </a:cxn>
                <a:cxn ang="0">
                  <a:pos x="T10" y="T11"/>
                </a:cxn>
                <a:cxn ang="0">
                  <a:pos x="T12" y="T13"/>
                </a:cxn>
              </a:cxnLst>
              <a:rect l="0" t="0" r="r" b="b"/>
              <a:pathLst>
                <a:path w="91" h="49">
                  <a:moveTo>
                    <a:pt x="90" y="0"/>
                  </a:moveTo>
                  <a:lnTo>
                    <a:pt x="81" y="8"/>
                  </a:lnTo>
                  <a:lnTo>
                    <a:pt x="72" y="24"/>
                  </a:lnTo>
                  <a:lnTo>
                    <a:pt x="54" y="32"/>
                  </a:lnTo>
                  <a:lnTo>
                    <a:pt x="36" y="40"/>
                  </a:lnTo>
                  <a:lnTo>
                    <a:pt x="18" y="48"/>
                  </a:lnTo>
                  <a:lnTo>
                    <a:pt x="0" y="48"/>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GB" sz="2800">
                <a:solidFill>
                  <a:srgbClr val="FFFFFF"/>
                </a:solidFill>
                <a:latin typeface="Arial" charset="0"/>
              </a:endParaRPr>
            </a:p>
          </p:txBody>
        </p:sp>
        <p:sp>
          <p:nvSpPr>
            <p:cNvPr id="1138789" name="Freeform 101"/>
            <p:cNvSpPr>
              <a:spLocks/>
            </p:cNvSpPr>
            <p:nvPr/>
          </p:nvSpPr>
          <p:spPr bwMode="auto">
            <a:xfrm>
              <a:off x="3546" y="1470"/>
              <a:ext cx="73" cy="66"/>
            </a:xfrm>
            <a:custGeom>
              <a:avLst/>
              <a:gdLst>
                <a:gd name="T0" fmla="*/ 81 w 82"/>
                <a:gd name="T1" fmla="*/ 0 h 73"/>
                <a:gd name="T2" fmla="*/ 81 w 82"/>
                <a:gd name="T3" fmla="*/ 16 h 73"/>
                <a:gd name="T4" fmla="*/ 72 w 82"/>
                <a:gd name="T5" fmla="*/ 32 h 73"/>
                <a:gd name="T6" fmla="*/ 72 w 82"/>
                <a:gd name="T7" fmla="*/ 48 h 73"/>
                <a:gd name="T8" fmla="*/ 63 w 82"/>
                <a:gd name="T9" fmla="*/ 64 h 73"/>
                <a:gd name="T10" fmla="*/ 36 w 82"/>
                <a:gd name="T11" fmla="*/ 64 h 73"/>
                <a:gd name="T12" fmla="*/ 18 w 82"/>
                <a:gd name="T13" fmla="*/ 72 h 73"/>
                <a:gd name="T14" fmla="*/ 0 w 82"/>
                <a:gd name="T15" fmla="*/ 72 h 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 h="73">
                  <a:moveTo>
                    <a:pt x="81" y="0"/>
                  </a:moveTo>
                  <a:lnTo>
                    <a:pt x="81" y="16"/>
                  </a:lnTo>
                  <a:lnTo>
                    <a:pt x="72" y="32"/>
                  </a:lnTo>
                  <a:lnTo>
                    <a:pt x="72" y="48"/>
                  </a:lnTo>
                  <a:lnTo>
                    <a:pt x="63" y="64"/>
                  </a:lnTo>
                  <a:lnTo>
                    <a:pt x="36" y="64"/>
                  </a:lnTo>
                  <a:lnTo>
                    <a:pt x="18" y="72"/>
                  </a:lnTo>
                  <a:lnTo>
                    <a:pt x="0" y="72"/>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GB" sz="2800">
                <a:solidFill>
                  <a:srgbClr val="FFFFFF"/>
                </a:solidFill>
                <a:latin typeface="Arial" charset="0"/>
              </a:endParaRPr>
            </a:p>
          </p:txBody>
        </p:sp>
        <p:sp>
          <p:nvSpPr>
            <p:cNvPr id="1138790" name="Freeform 102"/>
            <p:cNvSpPr>
              <a:spLocks/>
            </p:cNvSpPr>
            <p:nvPr/>
          </p:nvSpPr>
          <p:spPr bwMode="auto">
            <a:xfrm>
              <a:off x="3458" y="1434"/>
              <a:ext cx="73" cy="59"/>
            </a:xfrm>
            <a:custGeom>
              <a:avLst/>
              <a:gdLst>
                <a:gd name="T0" fmla="*/ 81 w 82"/>
                <a:gd name="T1" fmla="*/ 0 h 65"/>
                <a:gd name="T2" fmla="*/ 72 w 82"/>
                <a:gd name="T3" fmla="*/ 16 h 65"/>
                <a:gd name="T4" fmla="*/ 63 w 82"/>
                <a:gd name="T5" fmla="*/ 24 h 65"/>
                <a:gd name="T6" fmla="*/ 45 w 82"/>
                <a:gd name="T7" fmla="*/ 40 h 65"/>
                <a:gd name="T8" fmla="*/ 27 w 82"/>
                <a:gd name="T9" fmla="*/ 48 h 65"/>
                <a:gd name="T10" fmla="*/ 0 w 82"/>
                <a:gd name="T11" fmla="*/ 64 h 65"/>
              </a:gdLst>
              <a:ahLst/>
              <a:cxnLst>
                <a:cxn ang="0">
                  <a:pos x="T0" y="T1"/>
                </a:cxn>
                <a:cxn ang="0">
                  <a:pos x="T2" y="T3"/>
                </a:cxn>
                <a:cxn ang="0">
                  <a:pos x="T4" y="T5"/>
                </a:cxn>
                <a:cxn ang="0">
                  <a:pos x="T6" y="T7"/>
                </a:cxn>
                <a:cxn ang="0">
                  <a:pos x="T8" y="T9"/>
                </a:cxn>
                <a:cxn ang="0">
                  <a:pos x="T10" y="T11"/>
                </a:cxn>
              </a:cxnLst>
              <a:rect l="0" t="0" r="r" b="b"/>
              <a:pathLst>
                <a:path w="82" h="65">
                  <a:moveTo>
                    <a:pt x="81" y="0"/>
                  </a:moveTo>
                  <a:lnTo>
                    <a:pt x="72" y="16"/>
                  </a:lnTo>
                  <a:lnTo>
                    <a:pt x="63" y="24"/>
                  </a:lnTo>
                  <a:lnTo>
                    <a:pt x="45" y="40"/>
                  </a:lnTo>
                  <a:lnTo>
                    <a:pt x="27" y="48"/>
                  </a:lnTo>
                  <a:lnTo>
                    <a:pt x="0" y="64"/>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GB" sz="2800">
                <a:solidFill>
                  <a:srgbClr val="FFFFFF"/>
                </a:solidFill>
                <a:latin typeface="Arial" charset="0"/>
              </a:endParaRPr>
            </a:p>
          </p:txBody>
        </p:sp>
        <p:sp>
          <p:nvSpPr>
            <p:cNvPr id="1138791" name="Freeform 103"/>
            <p:cNvSpPr>
              <a:spLocks/>
            </p:cNvSpPr>
            <p:nvPr/>
          </p:nvSpPr>
          <p:spPr bwMode="auto">
            <a:xfrm>
              <a:off x="3434" y="1174"/>
              <a:ext cx="25" cy="109"/>
            </a:xfrm>
            <a:custGeom>
              <a:avLst/>
              <a:gdLst>
                <a:gd name="T0" fmla="*/ 0 w 28"/>
                <a:gd name="T1" fmla="*/ 0 h 121"/>
                <a:gd name="T2" fmla="*/ 0 w 28"/>
                <a:gd name="T3" fmla="*/ 16 h 121"/>
                <a:gd name="T4" fmla="*/ 9 w 28"/>
                <a:gd name="T5" fmla="*/ 24 h 121"/>
                <a:gd name="T6" fmla="*/ 18 w 28"/>
                <a:gd name="T7" fmla="*/ 32 h 121"/>
                <a:gd name="T8" fmla="*/ 27 w 28"/>
                <a:gd name="T9" fmla="*/ 48 h 121"/>
                <a:gd name="T10" fmla="*/ 27 w 28"/>
                <a:gd name="T11" fmla="*/ 64 h 121"/>
                <a:gd name="T12" fmla="*/ 27 w 28"/>
                <a:gd name="T13" fmla="*/ 80 h 121"/>
                <a:gd name="T14" fmla="*/ 27 w 28"/>
                <a:gd name="T15" fmla="*/ 96 h 121"/>
                <a:gd name="T16" fmla="*/ 27 w 28"/>
                <a:gd name="T17" fmla="*/ 112 h 121"/>
                <a:gd name="T18" fmla="*/ 18 w 28"/>
                <a:gd name="T19" fmla="*/ 12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121">
                  <a:moveTo>
                    <a:pt x="0" y="0"/>
                  </a:moveTo>
                  <a:lnTo>
                    <a:pt x="0" y="16"/>
                  </a:lnTo>
                  <a:lnTo>
                    <a:pt x="9" y="24"/>
                  </a:lnTo>
                  <a:lnTo>
                    <a:pt x="18" y="32"/>
                  </a:lnTo>
                  <a:lnTo>
                    <a:pt x="27" y="48"/>
                  </a:lnTo>
                  <a:lnTo>
                    <a:pt x="27" y="64"/>
                  </a:lnTo>
                  <a:lnTo>
                    <a:pt x="27" y="80"/>
                  </a:lnTo>
                  <a:lnTo>
                    <a:pt x="27" y="96"/>
                  </a:lnTo>
                  <a:lnTo>
                    <a:pt x="27" y="112"/>
                  </a:lnTo>
                  <a:lnTo>
                    <a:pt x="18" y="12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GB" sz="2800">
                <a:solidFill>
                  <a:srgbClr val="FFFFFF"/>
                </a:solidFill>
                <a:latin typeface="Arial" charset="0"/>
              </a:endParaRPr>
            </a:p>
          </p:txBody>
        </p:sp>
        <p:sp>
          <p:nvSpPr>
            <p:cNvPr id="1138792" name="Freeform 104"/>
            <p:cNvSpPr>
              <a:spLocks/>
            </p:cNvSpPr>
            <p:nvPr/>
          </p:nvSpPr>
          <p:spPr bwMode="auto">
            <a:xfrm>
              <a:off x="3003" y="1188"/>
              <a:ext cx="313" cy="131"/>
            </a:xfrm>
            <a:custGeom>
              <a:avLst/>
              <a:gdLst>
                <a:gd name="T0" fmla="*/ 0 w 352"/>
                <a:gd name="T1" fmla="*/ 112 h 145"/>
                <a:gd name="T2" fmla="*/ 27 w 352"/>
                <a:gd name="T3" fmla="*/ 112 h 145"/>
                <a:gd name="T4" fmla="*/ 45 w 352"/>
                <a:gd name="T5" fmla="*/ 120 h 145"/>
                <a:gd name="T6" fmla="*/ 63 w 352"/>
                <a:gd name="T7" fmla="*/ 128 h 145"/>
                <a:gd name="T8" fmla="*/ 90 w 352"/>
                <a:gd name="T9" fmla="*/ 136 h 145"/>
                <a:gd name="T10" fmla="*/ 108 w 352"/>
                <a:gd name="T11" fmla="*/ 136 h 145"/>
                <a:gd name="T12" fmla="*/ 135 w 352"/>
                <a:gd name="T13" fmla="*/ 144 h 145"/>
                <a:gd name="T14" fmla="*/ 153 w 352"/>
                <a:gd name="T15" fmla="*/ 144 h 145"/>
                <a:gd name="T16" fmla="*/ 171 w 352"/>
                <a:gd name="T17" fmla="*/ 144 h 145"/>
                <a:gd name="T18" fmla="*/ 189 w 352"/>
                <a:gd name="T19" fmla="*/ 144 h 145"/>
                <a:gd name="T20" fmla="*/ 216 w 352"/>
                <a:gd name="T21" fmla="*/ 144 h 145"/>
                <a:gd name="T22" fmla="*/ 234 w 352"/>
                <a:gd name="T23" fmla="*/ 144 h 145"/>
                <a:gd name="T24" fmla="*/ 252 w 352"/>
                <a:gd name="T25" fmla="*/ 144 h 145"/>
                <a:gd name="T26" fmla="*/ 270 w 352"/>
                <a:gd name="T27" fmla="*/ 136 h 145"/>
                <a:gd name="T28" fmla="*/ 288 w 352"/>
                <a:gd name="T29" fmla="*/ 136 h 145"/>
                <a:gd name="T30" fmla="*/ 306 w 352"/>
                <a:gd name="T31" fmla="*/ 128 h 145"/>
                <a:gd name="T32" fmla="*/ 315 w 352"/>
                <a:gd name="T33" fmla="*/ 120 h 145"/>
                <a:gd name="T34" fmla="*/ 324 w 352"/>
                <a:gd name="T35" fmla="*/ 104 h 145"/>
                <a:gd name="T36" fmla="*/ 324 w 352"/>
                <a:gd name="T37" fmla="*/ 88 h 145"/>
                <a:gd name="T38" fmla="*/ 315 w 352"/>
                <a:gd name="T39" fmla="*/ 72 h 145"/>
                <a:gd name="T40" fmla="*/ 315 w 352"/>
                <a:gd name="T41" fmla="*/ 56 h 145"/>
                <a:gd name="T42" fmla="*/ 306 w 352"/>
                <a:gd name="T43" fmla="*/ 40 h 145"/>
                <a:gd name="T44" fmla="*/ 315 w 352"/>
                <a:gd name="T45" fmla="*/ 32 h 145"/>
                <a:gd name="T46" fmla="*/ 315 w 352"/>
                <a:gd name="T47" fmla="*/ 16 h 145"/>
                <a:gd name="T48" fmla="*/ 333 w 352"/>
                <a:gd name="T49" fmla="*/ 8 h 145"/>
                <a:gd name="T50" fmla="*/ 351 w 352"/>
                <a:gd name="T51"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52" h="145">
                  <a:moveTo>
                    <a:pt x="0" y="112"/>
                  </a:moveTo>
                  <a:lnTo>
                    <a:pt x="27" y="112"/>
                  </a:lnTo>
                  <a:lnTo>
                    <a:pt x="45" y="120"/>
                  </a:lnTo>
                  <a:lnTo>
                    <a:pt x="63" y="128"/>
                  </a:lnTo>
                  <a:lnTo>
                    <a:pt x="90" y="136"/>
                  </a:lnTo>
                  <a:lnTo>
                    <a:pt x="108" y="136"/>
                  </a:lnTo>
                  <a:lnTo>
                    <a:pt x="135" y="144"/>
                  </a:lnTo>
                  <a:lnTo>
                    <a:pt x="153" y="144"/>
                  </a:lnTo>
                  <a:lnTo>
                    <a:pt x="171" y="144"/>
                  </a:lnTo>
                  <a:lnTo>
                    <a:pt x="189" y="144"/>
                  </a:lnTo>
                  <a:lnTo>
                    <a:pt x="216" y="144"/>
                  </a:lnTo>
                  <a:lnTo>
                    <a:pt x="234" y="144"/>
                  </a:lnTo>
                  <a:lnTo>
                    <a:pt x="252" y="144"/>
                  </a:lnTo>
                  <a:lnTo>
                    <a:pt x="270" y="136"/>
                  </a:lnTo>
                  <a:lnTo>
                    <a:pt x="288" y="136"/>
                  </a:lnTo>
                  <a:lnTo>
                    <a:pt x="306" y="128"/>
                  </a:lnTo>
                  <a:lnTo>
                    <a:pt x="315" y="120"/>
                  </a:lnTo>
                  <a:lnTo>
                    <a:pt x="324" y="104"/>
                  </a:lnTo>
                  <a:lnTo>
                    <a:pt x="324" y="88"/>
                  </a:lnTo>
                  <a:lnTo>
                    <a:pt x="315" y="72"/>
                  </a:lnTo>
                  <a:lnTo>
                    <a:pt x="315" y="56"/>
                  </a:lnTo>
                  <a:lnTo>
                    <a:pt x="306" y="40"/>
                  </a:lnTo>
                  <a:lnTo>
                    <a:pt x="315" y="32"/>
                  </a:lnTo>
                  <a:lnTo>
                    <a:pt x="315" y="16"/>
                  </a:lnTo>
                  <a:lnTo>
                    <a:pt x="333" y="8"/>
                  </a:lnTo>
                  <a:lnTo>
                    <a:pt x="351"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GB" sz="2800">
                <a:solidFill>
                  <a:srgbClr val="FFFFFF"/>
                </a:solidFill>
                <a:latin typeface="Arial" charset="0"/>
              </a:endParaRPr>
            </a:p>
          </p:txBody>
        </p:sp>
        <p:sp>
          <p:nvSpPr>
            <p:cNvPr id="1138793" name="Arc 105"/>
            <p:cNvSpPr>
              <a:spLocks/>
            </p:cNvSpPr>
            <p:nvPr/>
          </p:nvSpPr>
          <p:spPr bwMode="auto">
            <a:xfrm>
              <a:off x="2084" y="1971"/>
              <a:ext cx="134" cy="174"/>
            </a:xfrm>
            <a:custGeom>
              <a:avLst/>
              <a:gdLst>
                <a:gd name="G0" fmla="+- 0 0 0"/>
                <a:gd name="G1" fmla="+- 21561 0 0"/>
                <a:gd name="G2" fmla="+- 21600 0 0"/>
                <a:gd name="T0" fmla="*/ 1298 w 15009"/>
                <a:gd name="T1" fmla="*/ 0 h 21561"/>
                <a:gd name="T2" fmla="*/ 15009 w 15009"/>
                <a:gd name="T3" fmla="*/ 6027 h 21561"/>
                <a:gd name="T4" fmla="*/ 0 w 15009"/>
                <a:gd name="T5" fmla="*/ 21561 h 21561"/>
              </a:gdLst>
              <a:ahLst/>
              <a:cxnLst>
                <a:cxn ang="0">
                  <a:pos x="T0" y="T1"/>
                </a:cxn>
                <a:cxn ang="0">
                  <a:pos x="T2" y="T3"/>
                </a:cxn>
                <a:cxn ang="0">
                  <a:pos x="T4" y="T5"/>
                </a:cxn>
              </a:cxnLst>
              <a:rect l="0" t="0" r="r" b="b"/>
              <a:pathLst>
                <a:path w="15009" h="21561" fill="none" extrusionOk="0">
                  <a:moveTo>
                    <a:pt x="1297" y="0"/>
                  </a:moveTo>
                  <a:cubicBezTo>
                    <a:pt x="6440" y="309"/>
                    <a:pt x="11303" y="2447"/>
                    <a:pt x="15008" y="6027"/>
                  </a:cubicBezTo>
                </a:path>
                <a:path w="15009" h="21561" stroke="0" extrusionOk="0">
                  <a:moveTo>
                    <a:pt x="1297" y="0"/>
                  </a:moveTo>
                  <a:cubicBezTo>
                    <a:pt x="6440" y="309"/>
                    <a:pt x="11303" y="2447"/>
                    <a:pt x="15008" y="6027"/>
                  </a:cubicBezTo>
                  <a:lnTo>
                    <a:pt x="0" y="21561"/>
                  </a:lnTo>
                  <a:close/>
                </a:path>
              </a:pathLst>
            </a:custGeom>
            <a:solidFill>
              <a:srgbClr val="000000"/>
            </a:solidFill>
            <a:ln>
              <a:noFill/>
            </a:ln>
            <a:effectLst/>
            <a:extLst>
              <a:ext uri="{91240B29-F687-4F45-9708-019B960494DF}">
                <a14:hiddenLine xmlns:a14="http://schemas.microsoft.com/office/drawing/2010/main" w="12700"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GB" sz="2800">
                <a:solidFill>
                  <a:srgbClr val="FFFFFF"/>
                </a:solidFill>
                <a:latin typeface="Arial" charset="0"/>
              </a:endParaRPr>
            </a:p>
          </p:txBody>
        </p:sp>
        <p:sp>
          <p:nvSpPr>
            <p:cNvPr id="1138794" name="Line 106"/>
            <p:cNvSpPr>
              <a:spLocks noChangeShapeType="1"/>
            </p:cNvSpPr>
            <p:nvPr/>
          </p:nvSpPr>
          <p:spPr bwMode="auto">
            <a:xfrm flipH="1">
              <a:off x="2150" y="1702"/>
              <a:ext cx="150" cy="297"/>
            </a:xfrm>
            <a:prstGeom prst="line">
              <a:avLst/>
            </a:prstGeom>
            <a:noFill/>
            <a:ln w="508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GB" sz="2800">
                <a:solidFill>
                  <a:srgbClr val="FFFFFF"/>
                </a:solidFill>
                <a:latin typeface="Arial" charset="0"/>
              </a:endParaRPr>
            </a:p>
          </p:txBody>
        </p:sp>
        <p:sp>
          <p:nvSpPr>
            <p:cNvPr id="1138795" name="Arc 107"/>
            <p:cNvSpPr>
              <a:spLocks/>
            </p:cNvSpPr>
            <p:nvPr/>
          </p:nvSpPr>
          <p:spPr bwMode="auto">
            <a:xfrm>
              <a:off x="3940" y="3055"/>
              <a:ext cx="216" cy="150"/>
            </a:xfrm>
            <a:custGeom>
              <a:avLst/>
              <a:gdLst>
                <a:gd name="G0" fmla="+- 21600 0 0"/>
                <a:gd name="G1" fmla="+- 8296 0 0"/>
                <a:gd name="G2" fmla="+- 21600 0 0"/>
                <a:gd name="T0" fmla="*/ 1670 w 21600"/>
                <a:gd name="T1" fmla="*/ 16623 h 16623"/>
                <a:gd name="T2" fmla="*/ 1657 w 21600"/>
                <a:gd name="T3" fmla="*/ 0 h 16623"/>
                <a:gd name="T4" fmla="*/ 21600 w 21600"/>
                <a:gd name="T5" fmla="*/ 8296 h 16623"/>
              </a:gdLst>
              <a:ahLst/>
              <a:cxnLst>
                <a:cxn ang="0">
                  <a:pos x="T0" y="T1"/>
                </a:cxn>
                <a:cxn ang="0">
                  <a:pos x="T2" y="T3"/>
                </a:cxn>
                <a:cxn ang="0">
                  <a:pos x="T4" y="T5"/>
                </a:cxn>
              </a:cxnLst>
              <a:rect l="0" t="0" r="r" b="b"/>
              <a:pathLst>
                <a:path w="21600" h="16623" fill="none" extrusionOk="0">
                  <a:moveTo>
                    <a:pt x="1669" y="16623"/>
                  </a:moveTo>
                  <a:cubicBezTo>
                    <a:pt x="567" y="13985"/>
                    <a:pt x="0" y="11154"/>
                    <a:pt x="0" y="8296"/>
                  </a:cubicBezTo>
                  <a:cubicBezTo>
                    <a:pt x="-1" y="5448"/>
                    <a:pt x="563" y="2629"/>
                    <a:pt x="1656" y="-1"/>
                  </a:cubicBezTo>
                </a:path>
                <a:path w="21600" h="16623" stroke="0" extrusionOk="0">
                  <a:moveTo>
                    <a:pt x="1669" y="16623"/>
                  </a:moveTo>
                  <a:cubicBezTo>
                    <a:pt x="567" y="13985"/>
                    <a:pt x="0" y="11154"/>
                    <a:pt x="0" y="8296"/>
                  </a:cubicBezTo>
                  <a:cubicBezTo>
                    <a:pt x="-1" y="5448"/>
                    <a:pt x="563" y="2629"/>
                    <a:pt x="1656" y="-1"/>
                  </a:cubicBezTo>
                  <a:lnTo>
                    <a:pt x="21600" y="8296"/>
                  </a:lnTo>
                  <a:close/>
                </a:path>
              </a:pathLst>
            </a:custGeom>
            <a:solidFill>
              <a:srgbClr val="000000"/>
            </a:solidFill>
            <a:ln>
              <a:noFill/>
            </a:ln>
            <a:effectLst/>
            <a:extLst>
              <a:ext uri="{91240B29-F687-4F45-9708-019B960494DF}">
                <a14:hiddenLine xmlns:a14="http://schemas.microsoft.com/office/drawing/2010/main" w="12700"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GB" sz="2800">
                <a:solidFill>
                  <a:srgbClr val="FFFFFF"/>
                </a:solidFill>
                <a:latin typeface="Arial" charset="0"/>
              </a:endParaRPr>
            </a:p>
          </p:txBody>
        </p:sp>
        <p:sp>
          <p:nvSpPr>
            <p:cNvPr id="1138796" name="Arc 108"/>
            <p:cNvSpPr>
              <a:spLocks/>
            </p:cNvSpPr>
            <p:nvPr/>
          </p:nvSpPr>
          <p:spPr bwMode="auto">
            <a:xfrm>
              <a:off x="1957" y="2731"/>
              <a:ext cx="2099" cy="486"/>
            </a:xfrm>
            <a:custGeom>
              <a:avLst/>
              <a:gdLst>
                <a:gd name="G0" fmla="+- 21600 0 0"/>
                <a:gd name="G1" fmla="+- 40 0 0"/>
                <a:gd name="G2" fmla="+- 21600 0 0"/>
                <a:gd name="T0" fmla="*/ 33755 w 33755"/>
                <a:gd name="T1" fmla="*/ 17895 h 21640"/>
                <a:gd name="T2" fmla="*/ 0 w 33755"/>
                <a:gd name="T3" fmla="*/ 0 h 21640"/>
                <a:gd name="T4" fmla="*/ 21600 w 33755"/>
                <a:gd name="T5" fmla="*/ 40 h 21640"/>
              </a:gdLst>
              <a:ahLst/>
              <a:cxnLst>
                <a:cxn ang="0">
                  <a:pos x="T0" y="T1"/>
                </a:cxn>
                <a:cxn ang="0">
                  <a:pos x="T2" y="T3"/>
                </a:cxn>
                <a:cxn ang="0">
                  <a:pos x="T4" y="T5"/>
                </a:cxn>
              </a:cxnLst>
              <a:rect l="0" t="0" r="r" b="b"/>
              <a:pathLst>
                <a:path w="33755" h="21640" fill="none" extrusionOk="0">
                  <a:moveTo>
                    <a:pt x="33755" y="17895"/>
                  </a:moveTo>
                  <a:cubicBezTo>
                    <a:pt x="30171" y="20335"/>
                    <a:pt x="25935" y="21639"/>
                    <a:pt x="21600" y="21640"/>
                  </a:cubicBezTo>
                  <a:cubicBezTo>
                    <a:pt x="9670" y="21640"/>
                    <a:pt x="0" y="11969"/>
                    <a:pt x="0" y="40"/>
                  </a:cubicBezTo>
                  <a:cubicBezTo>
                    <a:pt x="-1" y="26"/>
                    <a:pt x="0" y="13"/>
                    <a:pt x="0" y="0"/>
                  </a:cubicBezTo>
                </a:path>
                <a:path w="33755" h="21640" stroke="0" extrusionOk="0">
                  <a:moveTo>
                    <a:pt x="33755" y="17895"/>
                  </a:moveTo>
                  <a:cubicBezTo>
                    <a:pt x="30171" y="20335"/>
                    <a:pt x="25935" y="21639"/>
                    <a:pt x="21600" y="21640"/>
                  </a:cubicBezTo>
                  <a:cubicBezTo>
                    <a:pt x="9670" y="21640"/>
                    <a:pt x="0" y="11969"/>
                    <a:pt x="0" y="40"/>
                  </a:cubicBezTo>
                  <a:cubicBezTo>
                    <a:pt x="-1" y="26"/>
                    <a:pt x="0" y="13"/>
                    <a:pt x="0" y="0"/>
                  </a:cubicBezTo>
                  <a:lnTo>
                    <a:pt x="21600" y="40"/>
                  </a:lnTo>
                  <a:close/>
                </a:path>
              </a:pathLst>
            </a:custGeom>
            <a:noFill/>
            <a:ln w="76200" cap="rnd">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GB" sz="2800">
                <a:solidFill>
                  <a:srgbClr val="FFFFFF"/>
                </a:solidFill>
                <a:latin typeface="Arial" charset="0"/>
              </a:endParaRPr>
            </a:p>
          </p:txBody>
        </p:sp>
        <p:sp>
          <p:nvSpPr>
            <p:cNvPr id="1138797" name="Arc 109"/>
            <p:cNvSpPr>
              <a:spLocks/>
            </p:cNvSpPr>
            <p:nvPr/>
          </p:nvSpPr>
          <p:spPr bwMode="auto">
            <a:xfrm>
              <a:off x="2471" y="1260"/>
              <a:ext cx="1968" cy="1076"/>
            </a:xfrm>
            <a:custGeom>
              <a:avLst/>
              <a:gdLst>
                <a:gd name="G0" fmla="+- 0 0 0"/>
                <a:gd name="G1" fmla="+- 21069 0 0"/>
                <a:gd name="G2" fmla="+- 21600 0 0"/>
                <a:gd name="T0" fmla="*/ 4761 w 21600"/>
                <a:gd name="T1" fmla="*/ 0 h 21504"/>
                <a:gd name="T2" fmla="*/ 21596 w 21600"/>
                <a:gd name="T3" fmla="*/ 21504 h 21504"/>
                <a:gd name="T4" fmla="*/ 0 w 21600"/>
                <a:gd name="T5" fmla="*/ 21069 h 21504"/>
              </a:gdLst>
              <a:ahLst/>
              <a:cxnLst>
                <a:cxn ang="0">
                  <a:pos x="T0" y="T1"/>
                </a:cxn>
                <a:cxn ang="0">
                  <a:pos x="T2" y="T3"/>
                </a:cxn>
                <a:cxn ang="0">
                  <a:pos x="T4" y="T5"/>
                </a:cxn>
              </a:cxnLst>
              <a:rect l="0" t="0" r="r" b="b"/>
              <a:pathLst>
                <a:path w="21600" h="21504" fill="none" extrusionOk="0">
                  <a:moveTo>
                    <a:pt x="4760" y="0"/>
                  </a:moveTo>
                  <a:cubicBezTo>
                    <a:pt x="14607" y="2225"/>
                    <a:pt x="21600" y="10973"/>
                    <a:pt x="21600" y="21069"/>
                  </a:cubicBezTo>
                  <a:cubicBezTo>
                    <a:pt x="21600" y="21214"/>
                    <a:pt x="21598" y="21359"/>
                    <a:pt x="21595" y="21503"/>
                  </a:cubicBezTo>
                </a:path>
                <a:path w="21600" h="21504" stroke="0" extrusionOk="0">
                  <a:moveTo>
                    <a:pt x="4760" y="0"/>
                  </a:moveTo>
                  <a:cubicBezTo>
                    <a:pt x="14607" y="2225"/>
                    <a:pt x="21600" y="10973"/>
                    <a:pt x="21600" y="21069"/>
                  </a:cubicBezTo>
                  <a:cubicBezTo>
                    <a:pt x="21600" y="21214"/>
                    <a:pt x="21598" y="21359"/>
                    <a:pt x="21595" y="21503"/>
                  </a:cubicBezTo>
                  <a:lnTo>
                    <a:pt x="0" y="21069"/>
                  </a:lnTo>
                  <a:close/>
                </a:path>
              </a:pathLst>
            </a:custGeom>
            <a:noFill/>
            <a:ln w="76200" cap="rnd">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GB" sz="2800">
                <a:solidFill>
                  <a:srgbClr val="FFFFFF"/>
                </a:solidFill>
                <a:latin typeface="Arial" charset="0"/>
              </a:endParaRPr>
            </a:p>
          </p:txBody>
        </p:sp>
        <p:sp>
          <p:nvSpPr>
            <p:cNvPr id="1138798" name="Arc 110"/>
            <p:cNvSpPr>
              <a:spLocks/>
            </p:cNvSpPr>
            <p:nvPr/>
          </p:nvSpPr>
          <p:spPr bwMode="auto">
            <a:xfrm>
              <a:off x="2688" y="1224"/>
              <a:ext cx="192" cy="117"/>
            </a:xfrm>
            <a:custGeom>
              <a:avLst/>
              <a:gdLst>
                <a:gd name="G0" fmla="+- 0 0 0"/>
                <a:gd name="G1" fmla="+- 5535 0 0"/>
                <a:gd name="G2" fmla="+- 21600 0 0"/>
                <a:gd name="T0" fmla="*/ 20879 w 21600"/>
                <a:gd name="T1" fmla="*/ 0 h 14627"/>
                <a:gd name="T2" fmla="*/ 19593 w 21600"/>
                <a:gd name="T3" fmla="*/ 14627 h 14627"/>
                <a:gd name="T4" fmla="*/ 0 w 21600"/>
                <a:gd name="T5" fmla="*/ 5535 h 14627"/>
              </a:gdLst>
              <a:ahLst/>
              <a:cxnLst>
                <a:cxn ang="0">
                  <a:pos x="T0" y="T1"/>
                </a:cxn>
                <a:cxn ang="0">
                  <a:pos x="T2" y="T3"/>
                </a:cxn>
                <a:cxn ang="0">
                  <a:pos x="T4" y="T5"/>
                </a:cxn>
              </a:cxnLst>
              <a:rect l="0" t="0" r="r" b="b"/>
              <a:pathLst>
                <a:path w="21600" h="14627" fill="none" extrusionOk="0">
                  <a:moveTo>
                    <a:pt x="20878" y="0"/>
                  </a:moveTo>
                  <a:cubicBezTo>
                    <a:pt x="21357" y="1806"/>
                    <a:pt x="21600" y="3666"/>
                    <a:pt x="21600" y="5535"/>
                  </a:cubicBezTo>
                  <a:cubicBezTo>
                    <a:pt x="21600" y="8675"/>
                    <a:pt x="20915" y="11778"/>
                    <a:pt x="19593" y="14627"/>
                  </a:cubicBezTo>
                </a:path>
                <a:path w="21600" h="14627" stroke="0" extrusionOk="0">
                  <a:moveTo>
                    <a:pt x="20878" y="0"/>
                  </a:moveTo>
                  <a:cubicBezTo>
                    <a:pt x="21357" y="1806"/>
                    <a:pt x="21600" y="3666"/>
                    <a:pt x="21600" y="5535"/>
                  </a:cubicBezTo>
                  <a:cubicBezTo>
                    <a:pt x="21600" y="8675"/>
                    <a:pt x="20915" y="11778"/>
                    <a:pt x="19593" y="14627"/>
                  </a:cubicBezTo>
                  <a:lnTo>
                    <a:pt x="0" y="5535"/>
                  </a:lnTo>
                  <a:close/>
                </a:path>
              </a:pathLst>
            </a:custGeom>
            <a:solidFill>
              <a:srgbClr val="000000"/>
            </a:solidFill>
            <a:ln>
              <a:noFill/>
            </a:ln>
            <a:effectLst/>
            <a:extLst>
              <a:ext uri="{91240B29-F687-4F45-9708-019B960494DF}">
                <a14:hiddenLine xmlns:a14="http://schemas.microsoft.com/office/drawing/2010/main" w="12700"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GB" sz="2800">
                <a:solidFill>
                  <a:srgbClr val="FFFFFF"/>
                </a:solidFill>
                <a:latin typeface="Arial" charset="0"/>
              </a:endParaRPr>
            </a:p>
          </p:txBody>
        </p:sp>
        <p:sp>
          <p:nvSpPr>
            <p:cNvPr id="1138799" name="Rectangle 111"/>
            <p:cNvSpPr>
              <a:spLocks noChangeArrowheads="1"/>
            </p:cNvSpPr>
            <p:nvPr/>
          </p:nvSpPr>
          <p:spPr bwMode="auto">
            <a:xfrm>
              <a:off x="2098" y="2026"/>
              <a:ext cx="228" cy="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GB" altLang="en-US" sz="2400">
                  <a:solidFill>
                    <a:srgbClr val="001100"/>
                  </a:solidFill>
                  <a:latin typeface="Arial" charset="0"/>
                </a:rPr>
                <a:t>+</a:t>
              </a:r>
            </a:p>
          </p:txBody>
        </p:sp>
        <p:sp>
          <p:nvSpPr>
            <p:cNvPr id="1138800" name="Rectangle 112"/>
            <p:cNvSpPr>
              <a:spLocks noChangeArrowheads="1"/>
            </p:cNvSpPr>
            <p:nvPr/>
          </p:nvSpPr>
          <p:spPr bwMode="auto">
            <a:xfrm>
              <a:off x="2026" y="2547"/>
              <a:ext cx="144"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GB" altLang="en-US" sz="1200">
                  <a:solidFill>
                    <a:srgbClr val="000033"/>
                  </a:solidFill>
                </a:rPr>
                <a:t> </a:t>
              </a:r>
            </a:p>
          </p:txBody>
        </p:sp>
        <p:grpSp>
          <p:nvGrpSpPr>
            <p:cNvPr id="1138801" name="Group 113"/>
            <p:cNvGrpSpPr>
              <a:grpSpLocks/>
            </p:cNvGrpSpPr>
            <p:nvPr/>
          </p:nvGrpSpPr>
          <p:grpSpPr bwMode="auto">
            <a:xfrm>
              <a:off x="4031" y="2473"/>
              <a:ext cx="912" cy="717"/>
              <a:chOff x="4510" y="2444"/>
              <a:chExt cx="1026" cy="792"/>
            </a:xfrm>
          </p:grpSpPr>
          <p:sp>
            <p:nvSpPr>
              <p:cNvPr id="1138802" name="Oval 114"/>
              <p:cNvSpPr>
                <a:spLocks noChangeArrowheads="1"/>
              </p:cNvSpPr>
              <p:nvPr/>
            </p:nvSpPr>
            <p:spPr bwMode="auto">
              <a:xfrm>
                <a:off x="4914" y="2788"/>
                <a:ext cx="271" cy="216"/>
              </a:xfrm>
              <a:prstGeom prst="ellipse">
                <a:avLst/>
              </a:prstGeom>
              <a:solidFill>
                <a:srgbClr val="FFFF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GB" sz="2800">
                  <a:solidFill>
                    <a:srgbClr val="FFFFFF"/>
                  </a:solidFill>
                  <a:latin typeface="Arial" charset="0"/>
                </a:endParaRPr>
              </a:p>
            </p:txBody>
          </p:sp>
          <p:sp>
            <p:nvSpPr>
              <p:cNvPr id="1138803" name="Oval 115"/>
              <p:cNvSpPr>
                <a:spLocks noChangeArrowheads="1"/>
              </p:cNvSpPr>
              <p:nvPr/>
            </p:nvSpPr>
            <p:spPr bwMode="auto">
              <a:xfrm>
                <a:off x="5211" y="2700"/>
                <a:ext cx="325" cy="304"/>
              </a:xfrm>
              <a:prstGeom prst="ellipse">
                <a:avLst/>
              </a:prstGeom>
              <a:solidFill>
                <a:srgbClr val="FFFF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GB" sz="2800">
                  <a:solidFill>
                    <a:srgbClr val="FFFFFF"/>
                  </a:solidFill>
                  <a:latin typeface="Arial" charset="0"/>
                </a:endParaRPr>
              </a:p>
            </p:txBody>
          </p:sp>
          <p:sp>
            <p:nvSpPr>
              <p:cNvPr id="1138804" name="Oval 116"/>
              <p:cNvSpPr>
                <a:spLocks noChangeArrowheads="1"/>
              </p:cNvSpPr>
              <p:nvPr/>
            </p:nvSpPr>
            <p:spPr bwMode="auto">
              <a:xfrm>
                <a:off x="5247" y="2756"/>
                <a:ext cx="244" cy="224"/>
              </a:xfrm>
              <a:prstGeom prst="ellipse">
                <a:avLst/>
              </a:prstGeom>
              <a:solidFill>
                <a:srgbClr val="000000"/>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GB" sz="2800">
                  <a:solidFill>
                    <a:srgbClr val="FFFFFF"/>
                  </a:solidFill>
                  <a:latin typeface="Arial" charset="0"/>
                </a:endParaRPr>
              </a:p>
            </p:txBody>
          </p:sp>
          <p:sp>
            <p:nvSpPr>
              <p:cNvPr id="1138805" name="Oval 117"/>
              <p:cNvSpPr>
                <a:spLocks noChangeArrowheads="1"/>
              </p:cNvSpPr>
              <p:nvPr/>
            </p:nvSpPr>
            <p:spPr bwMode="auto">
              <a:xfrm>
                <a:off x="4743" y="2444"/>
                <a:ext cx="334" cy="304"/>
              </a:xfrm>
              <a:prstGeom prst="ellipse">
                <a:avLst/>
              </a:prstGeom>
              <a:solidFill>
                <a:srgbClr val="FFFF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GB" sz="2800">
                  <a:solidFill>
                    <a:srgbClr val="FFFFFF"/>
                  </a:solidFill>
                  <a:latin typeface="Arial" charset="0"/>
                </a:endParaRPr>
              </a:p>
            </p:txBody>
          </p:sp>
          <p:sp>
            <p:nvSpPr>
              <p:cNvPr id="1138806" name="Oval 118"/>
              <p:cNvSpPr>
                <a:spLocks noChangeArrowheads="1"/>
              </p:cNvSpPr>
              <p:nvPr/>
            </p:nvSpPr>
            <p:spPr bwMode="auto">
              <a:xfrm>
                <a:off x="4806" y="2476"/>
                <a:ext cx="244" cy="224"/>
              </a:xfrm>
              <a:prstGeom prst="ellipse">
                <a:avLst/>
              </a:prstGeom>
              <a:solidFill>
                <a:srgbClr val="000000"/>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GB" sz="2800">
                  <a:solidFill>
                    <a:srgbClr val="FFFFFF"/>
                  </a:solidFill>
                  <a:latin typeface="Arial" charset="0"/>
                </a:endParaRPr>
              </a:p>
            </p:txBody>
          </p:sp>
          <p:sp>
            <p:nvSpPr>
              <p:cNvPr id="1138807" name="Oval 119"/>
              <p:cNvSpPr>
                <a:spLocks noChangeArrowheads="1"/>
              </p:cNvSpPr>
              <p:nvPr/>
            </p:nvSpPr>
            <p:spPr bwMode="auto">
              <a:xfrm>
                <a:off x="5076" y="2572"/>
                <a:ext cx="226" cy="184"/>
              </a:xfrm>
              <a:prstGeom prst="ellipse">
                <a:avLst/>
              </a:prstGeom>
              <a:solidFill>
                <a:srgbClr val="FFFF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GB" sz="2800">
                  <a:solidFill>
                    <a:srgbClr val="FFFFFF"/>
                  </a:solidFill>
                  <a:latin typeface="Arial" charset="0"/>
                </a:endParaRPr>
              </a:p>
            </p:txBody>
          </p:sp>
          <p:sp>
            <p:nvSpPr>
              <p:cNvPr id="1138808" name="Oval 120"/>
              <p:cNvSpPr>
                <a:spLocks noChangeArrowheads="1"/>
              </p:cNvSpPr>
              <p:nvPr/>
            </p:nvSpPr>
            <p:spPr bwMode="auto">
              <a:xfrm>
                <a:off x="4510" y="2732"/>
                <a:ext cx="396" cy="328"/>
              </a:xfrm>
              <a:prstGeom prst="ellipse">
                <a:avLst/>
              </a:prstGeom>
              <a:solidFill>
                <a:srgbClr val="FFFF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GB" sz="2800">
                  <a:solidFill>
                    <a:srgbClr val="FFFFFF"/>
                  </a:solidFill>
                  <a:latin typeface="Arial" charset="0"/>
                </a:endParaRPr>
              </a:p>
            </p:txBody>
          </p:sp>
          <p:sp>
            <p:nvSpPr>
              <p:cNvPr id="1138809" name="Oval 121"/>
              <p:cNvSpPr>
                <a:spLocks noChangeArrowheads="1"/>
              </p:cNvSpPr>
              <p:nvPr/>
            </p:nvSpPr>
            <p:spPr bwMode="auto">
              <a:xfrm>
                <a:off x="4968" y="3020"/>
                <a:ext cx="244" cy="216"/>
              </a:xfrm>
              <a:prstGeom prst="ellipse">
                <a:avLst/>
              </a:prstGeom>
              <a:solidFill>
                <a:srgbClr val="FFFF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GB" sz="2800">
                  <a:solidFill>
                    <a:srgbClr val="FFFFFF"/>
                  </a:solidFill>
                  <a:latin typeface="Arial" charset="0"/>
                </a:endParaRPr>
              </a:p>
            </p:txBody>
          </p:sp>
          <p:sp>
            <p:nvSpPr>
              <p:cNvPr id="1138810" name="Oval 122"/>
              <p:cNvSpPr>
                <a:spLocks noChangeArrowheads="1"/>
              </p:cNvSpPr>
              <p:nvPr/>
            </p:nvSpPr>
            <p:spPr bwMode="auto">
              <a:xfrm>
                <a:off x="4609" y="2796"/>
                <a:ext cx="243" cy="224"/>
              </a:xfrm>
              <a:prstGeom prst="ellipse">
                <a:avLst/>
              </a:prstGeom>
              <a:solidFill>
                <a:srgbClr val="000000"/>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GB" sz="2800">
                  <a:solidFill>
                    <a:srgbClr val="FFFFFF"/>
                  </a:solidFill>
                  <a:latin typeface="Arial" charset="0"/>
                </a:endParaRPr>
              </a:p>
            </p:txBody>
          </p:sp>
          <p:sp>
            <p:nvSpPr>
              <p:cNvPr id="1138811" name="Oval 123"/>
              <p:cNvSpPr>
                <a:spLocks noChangeArrowheads="1"/>
              </p:cNvSpPr>
              <p:nvPr/>
            </p:nvSpPr>
            <p:spPr bwMode="auto">
              <a:xfrm>
                <a:off x="5121" y="2612"/>
                <a:ext cx="145" cy="120"/>
              </a:xfrm>
              <a:prstGeom prst="ellipse">
                <a:avLst/>
              </a:prstGeom>
              <a:solidFill>
                <a:srgbClr val="000000"/>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GB" sz="2800">
                  <a:solidFill>
                    <a:srgbClr val="FFFFFF"/>
                  </a:solidFill>
                  <a:latin typeface="Arial" charset="0"/>
                </a:endParaRPr>
              </a:p>
            </p:txBody>
          </p:sp>
          <p:sp>
            <p:nvSpPr>
              <p:cNvPr id="1138812" name="Oval 124"/>
              <p:cNvSpPr>
                <a:spLocks noChangeArrowheads="1"/>
              </p:cNvSpPr>
              <p:nvPr/>
            </p:nvSpPr>
            <p:spPr bwMode="auto">
              <a:xfrm>
                <a:off x="4995" y="3044"/>
                <a:ext cx="190" cy="168"/>
              </a:xfrm>
              <a:prstGeom prst="ellipse">
                <a:avLst/>
              </a:prstGeom>
              <a:solidFill>
                <a:srgbClr val="000000"/>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GB" sz="2800">
                  <a:solidFill>
                    <a:srgbClr val="FFFFFF"/>
                  </a:solidFill>
                  <a:latin typeface="Arial" charset="0"/>
                </a:endParaRPr>
              </a:p>
            </p:txBody>
          </p:sp>
          <p:sp>
            <p:nvSpPr>
              <p:cNvPr id="1138813" name="Oval 125"/>
              <p:cNvSpPr>
                <a:spLocks noChangeArrowheads="1"/>
              </p:cNvSpPr>
              <p:nvPr/>
            </p:nvSpPr>
            <p:spPr bwMode="auto">
              <a:xfrm>
                <a:off x="4959" y="2820"/>
                <a:ext cx="190" cy="168"/>
              </a:xfrm>
              <a:prstGeom prst="ellipse">
                <a:avLst/>
              </a:prstGeom>
              <a:solidFill>
                <a:srgbClr val="000000"/>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GB" sz="2800">
                  <a:solidFill>
                    <a:srgbClr val="FFFFFF"/>
                  </a:solidFill>
                  <a:latin typeface="Arial" charset="0"/>
                </a:endParaRPr>
              </a:p>
            </p:txBody>
          </p:sp>
        </p:grpSp>
        <p:sp>
          <p:nvSpPr>
            <p:cNvPr id="1138814" name="Arc 126"/>
            <p:cNvSpPr>
              <a:spLocks/>
            </p:cNvSpPr>
            <p:nvPr/>
          </p:nvSpPr>
          <p:spPr bwMode="auto">
            <a:xfrm>
              <a:off x="2632" y="817"/>
              <a:ext cx="168" cy="105"/>
            </a:xfrm>
            <a:custGeom>
              <a:avLst/>
              <a:gdLst>
                <a:gd name="G0" fmla="+- 0 0 0"/>
                <a:gd name="G1" fmla="+- 6460 0 0"/>
                <a:gd name="G2" fmla="+- 21600 0 0"/>
                <a:gd name="T0" fmla="*/ 20611 w 21600"/>
                <a:gd name="T1" fmla="*/ 0 h 14892"/>
                <a:gd name="T2" fmla="*/ 19886 w 21600"/>
                <a:gd name="T3" fmla="*/ 14892 h 14892"/>
                <a:gd name="T4" fmla="*/ 0 w 21600"/>
                <a:gd name="T5" fmla="*/ 6460 h 14892"/>
              </a:gdLst>
              <a:ahLst/>
              <a:cxnLst>
                <a:cxn ang="0">
                  <a:pos x="T0" y="T1"/>
                </a:cxn>
                <a:cxn ang="0">
                  <a:pos x="T2" y="T3"/>
                </a:cxn>
                <a:cxn ang="0">
                  <a:pos x="T4" y="T5"/>
                </a:cxn>
              </a:cxnLst>
              <a:rect l="0" t="0" r="r" b="b"/>
              <a:pathLst>
                <a:path w="21600" h="14892" fill="none" extrusionOk="0">
                  <a:moveTo>
                    <a:pt x="20611" y="-1"/>
                  </a:moveTo>
                  <a:cubicBezTo>
                    <a:pt x="21266" y="2090"/>
                    <a:pt x="21600" y="4268"/>
                    <a:pt x="21600" y="6460"/>
                  </a:cubicBezTo>
                  <a:cubicBezTo>
                    <a:pt x="21600" y="9357"/>
                    <a:pt x="21017" y="12224"/>
                    <a:pt x="19886" y="14892"/>
                  </a:cubicBezTo>
                </a:path>
                <a:path w="21600" h="14892" stroke="0" extrusionOk="0">
                  <a:moveTo>
                    <a:pt x="20611" y="-1"/>
                  </a:moveTo>
                  <a:cubicBezTo>
                    <a:pt x="21266" y="2090"/>
                    <a:pt x="21600" y="4268"/>
                    <a:pt x="21600" y="6460"/>
                  </a:cubicBezTo>
                  <a:cubicBezTo>
                    <a:pt x="21600" y="9357"/>
                    <a:pt x="21017" y="12224"/>
                    <a:pt x="19886" y="14892"/>
                  </a:cubicBezTo>
                  <a:lnTo>
                    <a:pt x="0" y="6460"/>
                  </a:lnTo>
                  <a:close/>
                </a:path>
              </a:pathLst>
            </a:custGeom>
            <a:solidFill>
              <a:srgbClr val="000000"/>
            </a:solidFill>
            <a:ln>
              <a:noFill/>
            </a:ln>
            <a:effectLst/>
            <a:extLst>
              <a:ext uri="{91240B29-F687-4F45-9708-019B960494DF}">
                <a14:hiddenLine xmlns:a14="http://schemas.microsoft.com/office/drawing/2010/main" w="12700"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GB" sz="2800">
                <a:solidFill>
                  <a:srgbClr val="FFFFFF"/>
                </a:solidFill>
                <a:latin typeface="Arial" charset="0"/>
              </a:endParaRPr>
            </a:p>
          </p:txBody>
        </p:sp>
        <p:sp>
          <p:nvSpPr>
            <p:cNvPr id="1138815" name="Arc 127"/>
            <p:cNvSpPr>
              <a:spLocks/>
            </p:cNvSpPr>
            <p:nvPr/>
          </p:nvSpPr>
          <p:spPr bwMode="auto">
            <a:xfrm>
              <a:off x="2423" y="852"/>
              <a:ext cx="2016" cy="1712"/>
            </a:xfrm>
            <a:custGeom>
              <a:avLst/>
              <a:gdLst>
                <a:gd name="G0" fmla="+- 0 0 0"/>
                <a:gd name="G1" fmla="+- 21204 0 0"/>
                <a:gd name="G2" fmla="+- 21600 0 0"/>
                <a:gd name="T0" fmla="*/ 4115 w 21405"/>
                <a:gd name="T1" fmla="*/ 0 h 21204"/>
                <a:gd name="T2" fmla="*/ 21405 w 21405"/>
                <a:gd name="T3" fmla="*/ 18309 h 21204"/>
                <a:gd name="T4" fmla="*/ 0 w 21405"/>
                <a:gd name="T5" fmla="*/ 21204 h 21204"/>
              </a:gdLst>
              <a:ahLst/>
              <a:cxnLst>
                <a:cxn ang="0">
                  <a:pos x="T0" y="T1"/>
                </a:cxn>
                <a:cxn ang="0">
                  <a:pos x="T2" y="T3"/>
                </a:cxn>
                <a:cxn ang="0">
                  <a:pos x="T4" y="T5"/>
                </a:cxn>
              </a:cxnLst>
              <a:rect l="0" t="0" r="r" b="b"/>
              <a:pathLst>
                <a:path w="21405" h="21204" fill="none" extrusionOk="0">
                  <a:moveTo>
                    <a:pt x="4115" y="-1"/>
                  </a:moveTo>
                  <a:cubicBezTo>
                    <a:pt x="13208" y="1764"/>
                    <a:pt x="20163" y="9129"/>
                    <a:pt x="21405" y="18308"/>
                  </a:cubicBezTo>
                </a:path>
                <a:path w="21405" h="21204" stroke="0" extrusionOk="0">
                  <a:moveTo>
                    <a:pt x="4115" y="-1"/>
                  </a:moveTo>
                  <a:cubicBezTo>
                    <a:pt x="13208" y="1764"/>
                    <a:pt x="20163" y="9129"/>
                    <a:pt x="21405" y="18308"/>
                  </a:cubicBezTo>
                  <a:lnTo>
                    <a:pt x="0" y="21204"/>
                  </a:lnTo>
                  <a:close/>
                </a:path>
              </a:pathLst>
            </a:custGeom>
            <a:noFill/>
            <a:ln w="50800" cap="rnd">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GB" sz="2800">
                <a:solidFill>
                  <a:srgbClr val="FFFFFF"/>
                </a:solidFill>
                <a:latin typeface="Arial" charset="0"/>
              </a:endParaRPr>
            </a:p>
          </p:txBody>
        </p:sp>
        <p:sp>
          <p:nvSpPr>
            <p:cNvPr id="1138816" name="Freeform 128"/>
            <p:cNvSpPr>
              <a:spLocks/>
            </p:cNvSpPr>
            <p:nvPr/>
          </p:nvSpPr>
          <p:spPr bwMode="auto">
            <a:xfrm>
              <a:off x="2787" y="1579"/>
              <a:ext cx="265" cy="1"/>
            </a:xfrm>
            <a:custGeom>
              <a:avLst/>
              <a:gdLst>
                <a:gd name="T0" fmla="*/ 297 w 298"/>
                <a:gd name="T1" fmla="*/ 0 h 1"/>
                <a:gd name="T2" fmla="*/ 252 w 298"/>
                <a:gd name="T3" fmla="*/ 0 h 1"/>
                <a:gd name="T4" fmla="*/ 207 w 298"/>
                <a:gd name="T5" fmla="*/ 0 h 1"/>
                <a:gd name="T6" fmla="*/ 180 w 298"/>
                <a:gd name="T7" fmla="*/ 0 h 1"/>
                <a:gd name="T8" fmla="*/ 153 w 298"/>
                <a:gd name="T9" fmla="*/ 0 h 1"/>
                <a:gd name="T10" fmla="*/ 126 w 298"/>
                <a:gd name="T11" fmla="*/ 0 h 1"/>
                <a:gd name="T12" fmla="*/ 90 w 298"/>
                <a:gd name="T13" fmla="*/ 0 h 1"/>
                <a:gd name="T14" fmla="*/ 54 w 298"/>
                <a:gd name="T15" fmla="*/ 0 h 1"/>
                <a:gd name="T16" fmla="*/ 0 w 298"/>
                <a:gd name="T17"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8" h="1">
                  <a:moveTo>
                    <a:pt x="297" y="0"/>
                  </a:moveTo>
                  <a:lnTo>
                    <a:pt x="252" y="0"/>
                  </a:lnTo>
                  <a:lnTo>
                    <a:pt x="207" y="0"/>
                  </a:lnTo>
                  <a:lnTo>
                    <a:pt x="180" y="0"/>
                  </a:lnTo>
                  <a:lnTo>
                    <a:pt x="153" y="0"/>
                  </a:lnTo>
                  <a:lnTo>
                    <a:pt x="126" y="0"/>
                  </a:lnTo>
                  <a:lnTo>
                    <a:pt x="90" y="0"/>
                  </a:lnTo>
                  <a:lnTo>
                    <a:pt x="54" y="0"/>
                  </a:lnTo>
                  <a:lnTo>
                    <a:pt x="0"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GB" sz="2800">
                <a:solidFill>
                  <a:srgbClr val="FFFFFF"/>
                </a:solidFill>
                <a:latin typeface="Arial" charset="0"/>
              </a:endParaRPr>
            </a:p>
          </p:txBody>
        </p:sp>
        <p:sp>
          <p:nvSpPr>
            <p:cNvPr id="1138817" name="Rectangle 129"/>
            <p:cNvSpPr>
              <a:spLocks noChangeArrowheads="1"/>
            </p:cNvSpPr>
            <p:nvPr/>
          </p:nvSpPr>
          <p:spPr bwMode="auto">
            <a:xfrm>
              <a:off x="4567" y="2033"/>
              <a:ext cx="1193" cy="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ctr" eaLnBrk="0" hangingPunct="0"/>
              <a:r>
                <a:rPr lang="en-GB" altLang="en-US" sz="2600">
                  <a:solidFill>
                    <a:srgbClr val="000000"/>
                  </a:solidFill>
                </a:rPr>
                <a:t>Immune System</a:t>
              </a:r>
            </a:p>
          </p:txBody>
        </p:sp>
        <p:sp>
          <p:nvSpPr>
            <p:cNvPr id="1138818" name="Rectangle 130"/>
            <p:cNvSpPr>
              <a:spLocks noChangeArrowheads="1"/>
            </p:cNvSpPr>
            <p:nvPr/>
          </p:nvSpPr>
          <p:spPr bwMode="auto">
            <a:xfrm>
              <a:off x="4048" y="1143"/>
              <a:ext cx="1656" cy="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eaLnBrk="0" hangingPunct="0"/>
              <a:r>
                <a:rPr lang="en-GB" altLang="en-US" sz="2600">
                  <a:solidFill>
                    <a:srgbClr val="000000"/>
                  </a:solidFill>
                </a:rPr>
                <a:t>Cytokines</a:t>
              </a:r>
            </a:p>
            <a:p>
              <a:pPr algn="ctr" eaLnBrk="0" hangingPunct="0"/>
              <a:r>
                <a:rPr lang="en-GB" altLang="en-US" sz="2600">
                  <a:solidFill>
                    <a:srgbClr val="000000"/>
                  </a:solidFill>
                </a:rPr>
                <a:t>IL-1, IL-6, TNF</a:t>
              </a:r>
            </a:p>
          </p:txBody>
        </p:sp>
        <p:sp>
          <p:nvSpPr>
            <p:cNvPr id="1138819" name="Rectangle 131"/>
            <p:cNvSpPr>
              <a:spLocks noChangeArrowheads="1"/>
            </p:cNvSpPr>
            <p:nvPr/>
          </p:nvSpPr>
          <p:spPr bwMode="auto">
            <a:xfrm>
              <a:off x="1582" y="1643"/>
              <a:ext cx="676" cy="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GB" altLang="en-US" sz="2400">
                  <a:solidFill>
                    <a:srgbClr val="000000"/>
                  </a:solidFill>
                </a:rPr>
                <a:t>ACTH</a:t>
              </a:r>
            </a:p>
          </p:txBody>
        </p:sp>
        <p:sp>
          <p:nvSpPr>
            <p:cNvPr id="1138820" name="Rectangle 132"/>
            <p:cNvSpPr>
              <a:spLocks noChangeArrowheads="1"/>
            </p:cNvSpPr>
            <p:nvPr/>
          </p:nvSpPr>
          <p:spPr bwMode="auto">
            <a:xfrm>
              <a:off x="2350" y="2886"/>
              <a:ext cx="704" cy="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GB" altLang="en-US" sz="2000">
                  <a:solidFill>
                    <a:srgbClr val="000000"/>
                  </a:solidFill>
                </a:rPr>
                <a:t>Cortisol</a:t>
              </a:r>
            </a:p>
          </p:txBody>
        </p:sp>
        <p:sp>
          <p:nvSpPr>
            <p:cNvPr id="1138821" name="Rectangle 133"/>
            <p:cNvSpPr>
              <a:spLocks noChangeArrowheads="1"/>
            </p:cNvSpPr>
            <p:nvPr/>
          </p:nvSpPr>
          <p:spPr bwMode="auto">
            <a:xfrm>
              <a:off x="2220" y="1150"/>
              <a:ext cx="473" cy="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GB" altLang="en-US" sz="2400">
                  <a:solidFill>
                    <a:srgbClr val="000000"/>
                  </a:solidFill>
                </a:rPr>
                <a:t>CRF</a:t>
              </a:r>
            </a:p>
          </p:txBody>
        </p:sp>
        <p:sp>
          <p:nvSpPr>
            <p:cNvPr id="1138822" name="Rectangle 134"/>
            <p:cNvSpPr>
              <a:spLocks noChangeArrowheads="1"/>
            </p:cNvSpPr>
            <p:nvPr/>
          </p:nvSpPr>
          <p:spPr bwMode="auto">
            <a:xfrm>
              <a:off x="1186" y="2505"/>
              <a:ext cx="1251" cy="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GB" altLang="en-US" sz="2000">
                  <a:solidFill>
                    <a:srgbClr val="000000"/>
                  </a:solidFill>
                </a:rPr>
                <a:t>Adrenal Glands</a:t>
              </a:r>
            </a:p>
          </p:txBody>
        </p:sp>
        <p:sp>
          <p:nvSpPr>
            <p:cNvPr id="1138823" name="Line 135"/>
            <p:cNvSpPr>
              <a:spLocks noChangeShapeType="1"/>
            </p:cNvSpPr>
            <p:nvPr/>
          </p:nvSpPr>
          <p:spPr bwMode="auto">
            <a:xfrm flipV="1">
              <a:off x="4324" y="3129"/>
              <a:ext cx="0" cy="348"/>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GB" sz="2800">
                <a:solidFill>
                  <a:srgbClr val="FFFFFF"/>
                </a:solidFill>
                <a:latin typeface="Arial" charset="0"/>
              </a:endParaRPr>
            </a:p>
          </p:txBody>
        </p:sp>
        <p:grpSp>
          <p:nvGrpSpPr>
            <p:cNvPr id="1138824" name="Group 136"/>
            <p:cNvGrpSpPr>
              <a:grpSpLocks/>
            </p:cNvGrpSpPr>
            <p:nvPr/>
          </p:nvGrpSpPr>
          <p:grpSpPr bwMode="auto">
            <a:xfrm>
              <a:off x="1740" y="2188"/>
              <a:ext cx="505" cy="299"/>
              <a:chOff x="1933" y="2129"/>
              <a:chExt cx="568" cy="330"/>
            </a:xfrm>
          </p:grpSpPr>
          <p:grpSp>
            <p:nvGrpSpPr>
              <p:cNvPr id="1138825" name="Group 137"/>
              <p:cNvGrpSpPr>
                <a:grpSpLocks/>
              </p:cNvGrpSpPr>
              <p:nvPr/>
            </p:nvGrpSpPr>
            <p:grpSpPr bwMode="auto">
              <a:xfrm>
                <a:off x="1933" y="2129"/>
                <a:ext cx="568" cy="328"/>
                <a:chOff x="1933" y="2129"/>
                <a:chExt cx="568" cy="328"/>
              </a:xfrm>
            </p:grpSpPr>
            <p:sp>
              <p:nvSpPr>
                <p:cNvPr id="1138826" name="Freeform 138"/>
                <p:cNvSpPr>
                  <a:spLocks/>
                </p:cNvSpPr>
                <p:nvPr/>
              </p:nvSpPr>
              <p:spPr bwMode="auto">
                <a:xfrm>
                  <a:off x="1933" y="2129"/>
                  <a:ext cx="568" cy="328"/>
                </a:xfrm>
                <a:custGeom>
                  <a:avLst/>
                  <a:gdLst>
                    <a:gd name="T0" fmla="*/ 180 w 568"/>
                    <a:gd name="T1" fmla="*/ 16 h 328"/>
                    <a:gd name="T2" fmla="*/ 162 w 568"/>
                    <a:gd name="T3" fmla="*/ 32 h 328"/>
                    <a:gd name="T4" fmla="*/ 153 w 568"/>
                    <a:gd name="T5" fmla="*/ 56 h 328"/>
                    <a:gd name="T6" fmla="*/ 117 w 568"/>
                    <a:gd name="T7" fmla="*/ 56 h 328"/>
                    <a:gd name="T8" fmla="*/ 99 w 568"/>
                    <a:gd name="T9" fmla="*/ 72 h 328"/>
                    <a:gd name="T10" fmla="*/ 90 w 568"/>
                    <a:gd name="T11" fmla="*/ 96 h 328"/>
                    <a:gd name="T12" fmla="*/ 63 w 568"/>
                    <a:gd name="T13" fmla="*/ 104 h 328"/>
                    <a:gd name="T14" fmla="*/ 36 w 568"/>
                    <a:gd name="T15" fmla="*/ 112 h 328"/>
                    <a:gd name="T16" fmla="*/ 45 w 568"/>
                    <a:gd name="T17" fmla="*/ 136 h 328"/>
                    <a:gd name="T18" fmla="*/ 27 w 568"/>
                    <a:gd name="T19" fmla="*/ 152 h 328"/>
                    <a:gd name="T20" fmla="*/ 18 w 568"/>
                    <a:gd name="T21" fmla="*/ 176 h 328"/>
                    <a:gd name="T22" fmla="*/ 9 w 568"/>
                    <a:gd name="T23" fmla="*/ 184 h 328"/>
                    <a:gd name="T24" fmla="*/ 0 w 568"/>
                    <a:gd name="T25" fmla="*/ 207 h 328"/>
                    <a:gd name="T26" fmla="*/ 18 w 568"/>
                    <a:gd name="T27" fmla="*/ 231 h 328"/>
                    <a:gd name="T28" fmla="*/ 9 w 568"/>
                    <a:gd name="T29" fmla="*/ 239 h 328"/>
                    <a:gd name="T30" fmla="*/ 18 w 568"/>
                    <a:gd name="T31" fmla="*/ 263 h 328"/>
                    <a:gd name="T32" fmla="*/ 0 w 568"/>
                    <a:gd name="T33" fmla="*/ 279 h 328"/>
                    <a:gd name="T34" fmla="*/ 18 w 568"/>
                    <a:gd name="T35" fmla="*/ 295 h 328"/>
                    <a:gd name="T36" fmla="*/ 36 w 568"/>
                    <a:gd name="T37" fmla="*/ 295 h 328"/>
                    <a:gd name="T38" fmla="*/ 63 w 568"/>
                    <a:gd name="T39" fmla="*/ 303 h 328"/>
                    <a:gd name="T40" fmla="*/ 90 w 568"/>
                    <a:gd name="T41" fmla="*/ 311 h 328"/>
                    <a:gd name="T42" fmla="*/ 108 w 568"/>
                    <a:gd name="T43" fmla="*/ 327 h 328"/>
                    <a:gd name="T44" fmla="*/ 135 w 568"/>
                    <a:gd name="T45" fmla="*/ 319 h 328"/>
                    <a:gd name="T46" fmla="*/ 162 w 568"/>
                    <a:gd name="T47" fmla="*/ 311 h 328"/>
                    <a:gd name="T48" fmla="*/ 189 w 568"/>
                    <a:gd name="T49" fmla="*/ 319 h 328"/>
                    <a:gd name="T50" fmla="*/ 216 w 568"/>
                    <a:gd name="T51" fmla="*/ 311 h 328"/>
                    <a:gd name="T52" fmla="*/ 234 w 568"/>
                    <a:gd name="T53" fmla="*/ 311 h 328"/>
                    <a:gd name="T54" fmla="*/ 270 w 568"/>
                    <a:gd name="T55" fmla="*/ 319 h 328"/>
                    <a:gd name="T56" fmla="*/ 288 w 568"/>
                    <a:gd name="T57" fmla="*/ 303 h 328"/>
                    <a:gd name="T58" fmla="*/ 324 w 568"/>
                    <a:gd name="T59" fmla="*/ 311 h 328"/>
                    <a:gd name="T60" fmla="*/ 360 w 568"/>
                    <a:gd name="T61" fmla="*/ 311 h 328"/>
                    <a:gd name="T62" fmla="*/ 396 w 568"/>
                    <a:gd name="T63" fmla="*/ 319 h 328"/>
                    <a:gd name="T64" fmla="*/ 423 w 568"/>
                    <a:gd name="T65" fmla="*/ 303 h 328"/>
                    <a:gd name="T66" fmla="*/ 441 w 568"/>
                    <a:gd name="T67" fmla="*/ 303 h 328"/>
                    <a:gd name="T68" fmla="*/ 477 w 568"/>
                    <a:gd name="T69" fmla="*/ 311 h 328"/>
                    <a:gd name="T70" fmla="*/ 504 w 568"/>
                    <a:gd name="T71" fmla="*/ 295 h 328"/>
                    <a:gd name="T72" fmla="*/ 540 w 568"/>
                    <a:gd name="T73" fmla="*/ 287 h 328"/>
                    <a:gd name="T74" fmla="*/ 558 w 568"/>
                    <a:gd name="T75" fmla="*/ 287 h 328"/>
                    <a:gd name="T76" fmla="*/ 567 w 568"/>
                    <a:gd name="T77" fmla="*/ 255 h 328"/>
                    <a:gd name="T78" fmla="*/ 549 w 568"/>
                    <a:gd name="T79" fmla="*/ 231 h 328"/>
                    <a:gd name="T80" fmla="*/ 540 w 568"/>
                    <a:gd name="T81" fmla="*/ 223 h 328"/>
                    <a:gd name="T82" fmla="*/ 531 w 568"/>
                    <a:gd name="T83" fmla="*/ 199 h 328"/>
                    <a:gd name="T84" fmla="*/ 504 w 568"/>
                    <a:gd name="T85" fmla="*/ 184 h 328"/>
                    <a:gd name="T86" fmla="*/ 504 w 568"/>
                    <a:gd name="T87" fmla="*/ 152 h 328"/>
                    <a:gd name="T88" fmla="*/ 477 w 568"/>
                    <a:gd name="T89" fmla="*/ 144 h 328"/>
                    <a:gd name="T90" fmla="*/ 477 w 568"/>
                    <a:gd name="T91" fmla="*/ 120 h 328"/>
                    <a:gd name="T92" fmla="*/ 468 w 568"/>
                    <a:gd name="T93" fmla="*/ 96 h 328"/>
                    <a:gd name="T94" fmla="*/ 432 w 568"/>
                    <a:gd name="T95" fmla="*/ 96 h 328"/>
                    <a:gd name="T96" fmla="*/ 423 w 568"/>
                    <a:gd name="T97" fmla="*/ 72 h 328"/>
                    <a:gd name="T98" fmla="*/ 405 w 568"/>
                    <a:gd name="T99" fmla="*/ 56 h 328"/>
                    <a:gd name="T100" fmla="*/ 369 w 568"/>
                    <a:gd name="T101" fmla="*/ 56 h 328"/>
                    <a:gd name="T102" fmla="*/ 351 w 568"/>
                    <a:gd name="T103" fmla="*/ 40 h 328"/>
                    <a:gd name="T104" fmla="*/ 333 w 568"/>
                    <a:gd name="T105" fmla="*/ 24 h 328"/>
                    <a:gd name="T106" fmla="*/ 297 w 568"/>
                    <a:gd name="T107" fmla="*/ 24 h 328"/>
                    <a:gd name="T108" fmla="*/ 270 w 568"/>
                    <a:gd name="T109" fmla="*/ 0 h 328"/>
                    <a:gd name="T110" fmla="*/ 243 w 568"/>
                    <a:gd name="T111" fmla="*/ 8 h 328"/>
                    <a:gd name="T112" fmla="*/ 216 w 568"/>
                    <a:gd name="T113" fmla="*/ 0 h 328"/>
                    <a:gd name="T114" fmla="*/ 198 w 568"/>
                    <a:gd name="T115" fmla="*/ 16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68" h="328">
                      <a:moveTo>
                        <a:pt x="198" y="24"/>
                      </a:moveTo>
                      <a:lnTo>
                        <a:pt x="189" y="24"/>
                      </a:lnTo>
                      <a:lnTo>
                        <a:pt x="189" y="16"/>
                      </a:lnTo>
                      <a:lnTo>
                        <a:pt x="180" y="16"/>
                      </a:lnTo>
                      <a:lnTo>
                        <a:pt x="180" y="24"/>
                      </a:lnTo>
                      <a:lnTo>
                        <a:pt x="171" y="24"/>
                      </a:lnTo>
                      <a:lnTo>
                        <a:pt x="162" y="24"/>
                      </a:lnTo>
                      <a:lnTo>
                        <a:pt x="162" y="32"/>
                      </a:lnTo>
                      <a:lnTo>
                        <a:pt x="162" y="40"/>
                      </a:lnTo>
                      <a:lnTo>
                        <a:pt x="162" y="48"/>
                      </a:lnTo>
                      <a:lnTo>
                        <a:pt x="162" y="56"/>
                      </a:lnTo>
                      <a:lnTo>
                        <a:pt x="153" y="56"/>
                      </a:lnTo>
                      <a:lnTo>
                        <a:pt x="144" y="56"/>
                      </a:lnTo>
                      <a:lnTo>
                        <a:pt x="135" y="56"/>
                      </a:lnTo>
                      <a:lnTo>
                        <a:pt x="126" y="56"/>
                      </a:lnTo>
                      <a:lnTo>
                        <a:pt x="117" y="56"/>
                      </a:lnTo>
                      <a:lnTo>
                        <a:pt x="117" y="64"/>
                      </a:lnTo>
                      <a:lnTo>
                        <a:pt x="108" y="64"/>
                      </a:lnTo>
                      <a:lnTo>
                        <a:pt x="99" y="64"/>
                      </a:lnTo>
                      <a:lnTo>
                        <a:pt x="99" y="72"/>
                      </a:lnTo>
                      <a:lnTo>
                        <a:pt x="90" y="72"/>
                      </a:lnTo>
                      <a:lnTo>
                        <a:pt x="90" y="80"/>
                      </a:lnTo>
                      <a:lnTo>
                        <a:pt x="90" y="88"/>
                      </a:lnTo>
                      <a:lnTo>
                        <a:pt x="90" y="96"/>
                      </a:lnTo>
                      <a:lnTo>
                        <a:pt x="90" y="104"/>
                      </a:lnTo>
                      <a:lnTo>
                        <a:pt x="81" y="104"/>
                      </a:lnTo>
                      <a:lnTo>
                        <a:pt x="72" y="104"/>
                      </a:lnTo>
                      <a:lnTo>
                        <a:pt x="63" y="104"/>
                      </a:lnTo>
                      <a:lnTo>
                        <a:pt x="54" y="104"/>
                      </a:lnTo>
                      <a:lnTo>
                        <a:pt x="45" y="104"/>
                      </a:lnTo>
                      <a:lnTo>
                        <a:pt x="45" y="112"/>
                      </a:lnTo>
                      <a:lnTo>
                        <a:pt x="36" y="112"/>
                      </a:lnTo>
                      <a:lnTo>
                        <a:pt x="36" y="120"/>
                      </a:lnTo>
                      <a:lnTo>
                        <a:pt x="36" y="128"/>
                      </a:lnTo>
                      <a:lnTo>
                        <a:pt x="45" y="128"/>
                      </a:lnTo>
                      <a:lnTo>
                        <a:pt x="45" y="136"/>
                      </a:lnTo>
                      <a:lnTo>
                        <a:pt x="36" y="136"/>
                      </a:lnTo>
                      <a:lnTo>
                        <a:pt x="27" y="136"/>
                      </a:lnTo>
                      <a:lnTo>
                        <a:pt x="27" y="144"/>
                      </a:lnTo>
                      <a:lnTo>
                        <a:pt x="27" y="152"/>
                      </a:lnTo>
                      <a:lnTo>
                        <a:pt x="27" y="160"/>
                      </a:lnTo>
                      <a:lnTo>
                        <a:pt x="18" y="160"/>
                      </a:lnTo>
                      <a:lnTo>
                        <a:pt x="18" y="168"/>
                      </a:lnTo>
                      <a:lnTo>
                        <a:pt x="18" y="176"/>
                      </a:lnTo>
                      <a:lnTo>
                        <a:pt x="18" y="184"/>
                      </a:lnTo>
                      <a:lnTo>
                        <a:pt x="27" y="184"/>
                      </a:lnTo>
                      <a:lnTo>
                        <a:pt x="18" y="184"/>
                      </a:lnTo>
                      <a:lnTo>
                        <a:pt x="9" y="184"/>
                      </a:lnTo>
                      <a:lnTo>
                        <a:pt x="9" y="191"/>
                      </a:lnTo>
                      <a:lnTo>
                        <a:pt x="0" y="191"/>
                      </a:lnTo>
                      <a:lnTo>
                        <a:pt x="0" y="199"/>
                      </a:lnTo>
                      <a:lnTo>
                        <a:pt x="0" y="207"/>
                      </a:lnTo>
                      <a:lnTo>
                        <a:pt x="0" y="215"/>
                      </a:lnTo>
                      <a:lnTo>
                        <a:pt x="0" y="223"/>
                      </a:lnTo>
                      <a:lnTo>
                        <a:pt x="9" y="231"/>
                      </a:lnTo>
                      <a:lnTo>
                        <a:pt x="18" y="231"/>
                      </a:lnTo>
                      <a:lnTo>
                        <a:pt x="18" y="223"/>
                      </a:lnTo>
                      <a:lnTo>
                        <a:pt x="18" y="231"/>
                      </a:lnTo>
                      <a:lnTo>
                        <a:pt x="9" y="231"/>
                      </a:lnTo>
                      <a:lnTo>
                        <a:pt x="9" y="239"/>
                      </a:lnTo>
                      <a:lnTo>
                        <a:pt x="9" y="247"/>
                      </a:lnTo>
                      <a:lnTo>
                        <a:pt x="9" y="255"/>
                      </a:lnTo>
                      <a:lnTo>
                        <a:pt x="18" y="255"/>
                      </a:lnTo>
                      <a:lnTo>
                        <a:pt x="18" y="263"/>
                      </a:lnTo>
                      <a:lnTo>
                        <a:pt x="9" y="263"/>
                      </a:lnTo>
                      <a:lnTo>
                        <a:pt x="0" y="263"/>
                      </a:lnTo>
                      <a:lnTo>
                        <a:pt x="0" y="271"/>
                      </a:lnTo>
                      <a:lnTo>
                        <a:pt x="0" y="279"/>
                      </a:lnTo>
                      <a:lnTo>
                        <a:pt x="0" y="287"/>
                      </a:lnTo>
                      <a:lnTo>
                        <a:pt x="9" y="287"/>
                      </a:lnTo>
                      <a:lnTo>
                        <a:pt x="9" y="295"/>
                      </a:lnTo>
                      <a:lnTo>
                        <a:pt x="18" y="295"/>
                      </a:lnTo>
                      <a:lnTo>
                        <a:pt x="18" y="303"/>
                      </a:lnTo>
                      <a:lnTo>
                        <a:pt x="27" y="303"/>
                      </a:lnTo>
                      <a:lnTo>
                        <a:pt x="36" y="303"/>
                      </a:lnTo>
                      <a:lnTo>
                        <a:pt x="36" y="295"/>
                      </a:lnTo>
                      <a:lnTo>
                        <a:pt x="45" y="295"/>
                      </a:lnTo>
                      <a:lnTo>
                        <a:pt x="54" y="295"/>
                      </a:lnTo>
                      <a:lnTo>
                        <a:pt x="63" y="295"/>
                      </a:lnTo>
                      <a:lnTo>
                        <a:pt x="63" y="303"/>
                      </a:lnTo>
                      <a:lnTo>
                        <a:pt x="72" y="303"/>
                      </a:lnTo>
                      <a:lnTo>
                        <a:pt x="81" y="303"/>
                      </a:lnTo>
                      <a:lnTo>
                        <a:pt x="81" y="311"/>
                      </a:lnTo>
                      <a:lnTo>
                        <a:pt x="90" y="311"/>
                      </a:lnTo>
                      <a:lnTo>
                        <a:pt x="99" y="311"/>
                      </a:lnTo>
                      <a:lnTo>
                        <a:pt x="99" y="319"/>
                      </a:lnTo>
                      <a:lnTo>
                        <a:pt x="108" y="319"/>
                      </a:lnTo>
                      <a:lnTo>
                        <a:pt x="108" y="327"/>
                      </a:lnTo>
                      <a:lnTo>
                        <a:pt x="117" y="327"/>
                      </a:lnTo>
                      <a:lnTo>
                        <a:pt x="126" y="327"/>
                      </a:lnTo>
                      <a:lnTo>
                        <a:pt x="135" y="327"/>
                      </a:lnTo>
                      <a:lnTo>
                        <a:pt x="135" y="319"/>
                      </a:lnTo>
                      <a:lnTo>
                        <a:pt x="144" y="319"/>
                      </a:lnTo>
                      <a:lnTo>
                        <a:pt x="144" y="311"/>
                      </a:lnTo>
                      <a:lnTo>
                        <a:pt x="153" y="311"/>
                      </a:lnTo>
                      <a:lnTo>
                        <a:pt x="162" y="311"/>
                      </a:lnTo>
                      <a:lnTo>
                        <a:pt x="171" y="311"/>
                      </a:lnTo>
                      <a:lnTo>
                        <a:pt x="180" y="311"/>
                      </a:lnTo>
                      <a:lnTo>
                        <a:pt x="180" y="319"/>
                      </a:lnTo>
                      <a:lnTo>
                        <a:pt x="189" y="319"/>
                      </a:lnTo>
                      <a:lnTo>
                        <a:pt x="198" y="319"/>
                      </a:lnTo>
                      <a:lnTo>
                        <a:pt x="207" y="319"/>
                      </a:lnTo>
                      <a:lnTo>
                        <a:pt x="207" y="311"/>
                      </a:lnTo>
                      <a:lnTo>
                        <a:pt x="216" y="311"/>
                      </a:lnTo>
                      <a:lnTo>
                        <a:pt x="216" y="303"/>
                      </a:lnTo>
                      <a:lnTo>
                        <a:pt x="225" y="303"/>
                      </a:lnTo>
                      <a:lnTo>
                        <a:pt x="234" y="303"/>
                      </a:lnTo>
                      <a:lnTo>
                        <a:pt x="234" y="311"/>
                      </a:lnTo>
                      <a:lnTo>
                        <a:pt x="243" y="311"/>
                      </a:lnTo>
                      <a:lnTo>
                        <a:pt x="252" y="319"/>
                      </a:lnTo>
                      <a:lnTo>
                        <a:pt x="261" y="319"/>
                      </a:lnTo>
                      <a:lnTo>
                        <a:pt x="270" y="319"/>
                      </a:lnTo>
                      <a:lnTo>
                        <a:pt x="279" y="319"/>
                      </a:lnTo>
                      <a:lnTo>
                        <a:pt x="288" y="319"/>
                      </a:lnTo>
                      <a:lnTo>
                        <a:pt x="288" y="311"/>
                      </a:lnTo>
                      <a:lnTo>
                        <a:pt x="288" y="303"/>
                      </a:lnTo>
                      <a:lnTo>
                        <a:pt x="297" y="303"/>
                      </a:lnTo>
                      <a:lnTo>
                        <a:pt x="306" y="303"/>
                      </a:lnTo>
                      <a:lnTo>
                        <a:pt x="315" y="303"/>
                      </a:lnTo>
                      <a:lnTo>
                        <a:pt x="324" y="311"/>
                      </a:lnTo>
                      <a:lnTo>
                        <a:pt x="333" y="311"/>
                      </a:lnTo>
                      <a:lnTo>
                        <a:pt x="342" y="311"/>
                      </a:lnTo>
                      <a:lnTo>
                        <a:pt x="351" y="311"/>
                      </a:lnTo>
                      <a:lnTo>
                        <a:pt x="360" y="311"/>
                      </a:lnTo>
                      <a:lnTo>
                        <a:pt x="369" y="311"/>
                      </a:lnTo>
                      <a:lnTo>
                        <a:pt x="378" y="311"/>
                      </a:lnTo>
                      <a:lnTo>
                        <a:pt x="387" y="311"/>
                      </a:lnTo>
                      <a:lnTo>
                        <a:pt x="396" y="319"/>
                      </a:lnTo>
                      <a:lnTo>
                        <a:pt x="405" y="319"/>
                      </a:lnTo>
                      <a:lnTo>
                        <a:pt x="414" y="311"/>
                      </a:lnTo>
                      <a:lnTo>
                        <a:pt x="423" y="311"/>
                      </a:lnTo>
                      <a:lnTo>
                        <a:pt x="423" y="303"/>
                      </a:lnTo>
                      <a:lnTo>
                        <a:pt x="432" y="303"/>
                      </a:lnTo>
                      <a:lnTo>
                        <a:pt x="432" y="295"/>
                      </a:lnTo>
                      <a:lnTo>
                        <a:pt x="441" y="295"/>
                      </a:lnTo>
                      <a:lnTo>
                        <a:pt x="441" y="303"/>
                      </a:lnTo>
                      <a:lnTo>
                        <a:pt x="450" y="303"/>
                      </a:lnTo>
                      <a:lnTo>
                        <a:pt x="459" y="311"/>
                      </a:lnTo>
                      <a:lnTo>
                        <a:pt x="468" y="311"/>
                      </a:lnTo>
                      <a:lnTo>
                        <a:pt x="477" y="311"/>
                      </a:lnTo>
                      <a:lnTo>
                        <a:pt x="486" y="311"/>
                      </a:lnTo>
                      <a:lnTo>
                        <a:pt x="495" y="303"/>
                      </a:lnTo>
                      <a:lnTo>
                        <a:pt x="495" y="295"/>
                      </a:lnTo>
                      <a:lnTo>
                        <a:pt x="504" y="295"/>
                      </a:lnTo>
                      <a:lnTo>
                        <a:pt x="513" y="295"/>
                      </a:lnTo>
                      <a:lnTo>
                        <a:pt x="522" y="295"/>
                      </a:lnTo>
                      <a:lnTo>
                        <a:pt x="531" y="295"/>
                      </a:lnTo>
                      <a:lnTo>
                        <a:pt x="540" y="287"/>
                      </a:lnTo>
                      <a:lnTo>
                        <a:pt x="531" y="287"/>
                      </a:lnTo>
                      <a:lnTo>
                        <a:pt x="540" y="287"/>
                      </a:lnTo>
                      <a:lnTo>
                        <a:pt x="549" y="287"/>
                      </a:lnTo>
                      <a:lnTo>
                        <a:pt x="558" y="287"/>
                      </a:lnTo>
                      <a:lnTo>
                        <a:pt x="567" y="279"/>
                      </a:lnTo>
                      <a:lnTo>
                        <a:pt x="567" y="271"/>
                      </a:lnTo>
                      <a:lnTo>
                        <a:pt x="567" y="263"/>
                      </a:lnTo>
                      <a:lnTo>
                        <a:pt x="567" y="255"/>
                      </a:lnTo>
                      <a:lnTo>
                        <a:pt x="567" y="247"/>
                      </a:lnTo>
                      <a:lnTo>
                        <a:pt x="567" y="239"/>
                      </a:lnTo>
                      <a:lnTo>
                        <a:pt x="558" y="239"/>
                      </a:lnTo>
                      <a:lnTo>
                        <a:pt x="549" y="231"/>
                      </a:lnTo>
                      <a:lnTo>
                        <a:pt x="540" y="231"/>
                      </a:lnTo>
                      <a:lnTo>
                        <a:pt x="531" y="231"/>
                      </a:lnTo>
                      <a:lnTo>
                        <a:pt x="531" y="223"/>
                      </a:lnTo>
                      <a:lnTo>
                        <a:pt x="540" y="223"/>
                      </a:lnTo>
                      <a:lnTo>
                        <a:pt x="540" y="215"/>
                      </a:lnTo>
                      <a:lnTo>
                        <a:pt x="540" y="207"/>
                      </a:lnTo>
                      <a:lnTo>
                        <a:pt x="540" y="199"/>
                      </a:lnTo>
                      <a:lnTo>
                        <a:pt x="531" y="199"/>
                      </a:lnTo>
                      <a:lnTo>
                        <a:pt x="531" y="191"/>
                      </a:lnTo>
                      <a:lnTo>
                        <a:pt x="522" y="191"/>
                      </a:lnTo>
                      <a:lnTo>
                        <a:pt x="513" y="191"/>
                      </a:lnTo>
                      <a:lnTo>
                        <a:pt x="504" y="184"/>
                      </a:lnTo>
                      <a:lnTo>
                        <a:pt x="504" y="176"/>
                      </a:lnTo>
                      <a:lnTo>
                        <a:pt x="504" y="168"/>
                      </a:lnTo>
                      <a:lnTo>
                        <a:pt x="504" y="160"/>
                      </a:lnTo>
                      <a:lnTo>
                        <a:pt x="504" y="152"/>
                      </a:lnTo>
                      <a:lnTo>
                        <a:pt x="495" y="152"/>
                      </a:lnTo>
                      <a:lnTo>
                        <a:pt x="495" y="144"/>
                      </a:lnTo>
                      <a:lnTo>
                        <a:pt x="486" y="144"/>
                      </a:lnTo>
                      <a:lnTo>
                        <a:pt x="477" y="144"/>
                      </a:lnTo>
                      <a:lnTo>
                        <a:pt x="477" y="136"/>
                      </a:lnTo>
                      <a:lnTo>
                        <a:pt x="486" y="128"/>
                      </a:lnTo>
                      <a:lnTo>
                        <a:pt x="486" y="120"/>
                      </a:lnTo>
                      <a:lnTo>
                        <a:pt x="477" y="120"/>
                      </a:lnTo>
                      <a:lnTo>
                        <a:pt x="477" y="112"/>
                      </a:lnTo>
                      <a:lnTo>
                        <a:pt x="477" y="104"/>
                      </a:lnTo>
                      <a:lnTo>
                        <a:pt x="468" y="104"/>
                      </a:lnTo>
                      <a:lnTo>
                        <a:pt x="468" y="96"/>
                      </a:lnTo>
                      <a:lnTo>
                        <a:pt x="459" y="96"/>
                      </a:lnTo>
                      <a:lnTo>
                        <a:pt x="450" y="96"/>
                      </a:lnTo>
                      <a:lnTo>
                        <a:pt x="441" y="96"/>
                      </a:lnTo>
                      <a:lnTo>
                        <a:pt x="432" y="96"/>
                      </a:lnTo>
                      <a:lnTo>
                        <a:pt x="423" y="96"/>
                      </a:lnTo>
                      <a:lnTo>
                        <a:pt x="423" y="88"/>
                      </a:lnTo>
                      <a:lnTo>
                        <a:pt x="423" y="80"/>
                      </a:lnTo>
                      <a:lnTo>
                        <a:pt x="423" y="72"/>
                      </a:lnTo>
                      <a:lnTo>
                        <a:pt x="414" y="72"/>
                      </a:lnTo>
                      <a:lnTo>
                        <a:pt x="414" y="64"/>
                      </a:lnTo>
                      <a:lnTo>
                        <a:pt x="405" y="64"/>
                      </a:lnTo>
                      <a:lnTo>
                        <a:pt x="405" y="56"/>
                      </a:lnTo>
                      <a:lnTo>
                        <a:pt x="396" y="56"/>
                      </a:lnTo>
                      <a:lnTo>
                        <a:pt x="387" y="56"/>
                      </a:lnTo>
                      <a:lnTo>
                        <a:pt x="378" y="56"/>
                      </a:lnTo>
                      <a:lnTo>
                        <a:pt x="369" y="56"/>
                      </a:lnTo>
                      <a:lnTo>
                        <a:pt x="360" y="56"/>
                      </a:lnTo>
                      <a:lnTo>
                        <a:pt x="360" y="48"/>
                      </a:lnTo>
                      <a:lnTo>
                        <a:pt x="360" y="40"/>
                      </a:lnTo>
                      <a:lnTo>
                        <a:pt x="351" y="40"/>
                      </a:lnTo>
                      <a:lnTo>
                        <a:pt x="351" y="32"/>
                      </a:lnTo>
                      <a:lnTo>
                        <a:pt x="351" y="24"/>
                      </a:lnTo>
                      <a:lnTo>
                        <a:pt x="342" y="24"/>
                      </a:lnTo>
                      <a:lnTo>
                        <a:pt x="333" y="24"/>
                      </a:lnTo>
                      <a:lnTo>
                        <a:pt x="324" y="24"/>
                      </a:lnTo>
                      <a:lnTo>
                        <a:pt x="315" y="24"/>
                      </a:lnTo>
                      <a:lnTo>
                        <a:pt x="306" y="24"/>
                      </a:lnTo>
                      <a:lnTo>
                        <a:pt x="297" y="24"/>
                      </a:lnTo>
                      <a:lnTo>
                        <a:pt x="297" y="16"/>
                      </a:lnTo>
                      <a:lnTo>
                        <a:pt x="288" y="8"/>
                      </a:lnTo>
                      <a:lnTo>
                        <a:pt x="279" y="0"/>
                      </a:lnTo>
                      <a:lnTo>
                        <a:pt x="270" y="0"/>
                      </a:lnTo>
                      <a:lnTo>
                        <a:pt x="261" y="0"/>
                      </a:lnTo>
                      <a:lnTo>
                        <a:pt x="252" y="0"/>
                      </a:lnTo>
                      <a:lnTo>
                        <a:pt x="243" y="0"/>
                      </a:lnTo>
                      <a:lnTo>
                        <a:pt x="243" y="8"/>
                      </a:lnTo>
                      <a:lnTo>
                        <a:pt x="234" y="8"/>
                      </a:lnTo>
                      <a:lnTo>
                        <a:pt x="234" y="0"/>
                      </a:lnTo>
                      <a:lnTo>
                        <a:pt x="225" y="0"/>
                      </a:lnTo>
                      <a:lnTo>
                        <a:pt x="216" y="0"/>
                      </a:lnTo>
                      <a:lnTo>
                        <a:pt x="216" y="8"/>
                      </a:lnTo>
                      <a:lnTo>
                        <a:pt x="207" y="8"/>
                      </a:lnTo>
                      <a:lnTo>
                        <a:pt x="198" y="8"/>
                      </a:lnTo>
                      <a:lnTo>
                        <a:pt x="198" y="16"/>
                      </a:lnTo>
                      <a:lnTo>
                        <a:pt x="198" y="24"/>
                      </a:lnTo>
                      <a:lnTo>
                        <a:pt x="198" y="24"/>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GB" sz="2800">
                    <a:solidFill>
                      <a:srgbClr val="FFFFFF"/>
                    </a:solidFill>
                    <a:latin typeface="Arial" charset="0"/>
                  </a:endParaRPr>
                </a:p>
              </p:txBody>
            </p:sp>
            <p:sp>
              <p:nvSpPr>
                <p:cNvPr id="1138827" name="Freeform 139"/>
                <p:cNvSpPr>
                  <a:spLocks/>
                </p:cNvSpPr>
                <p:nvPr/>
              </p:nvSpPr>
              <p:spPr bwMode="auto">
                <a:xfrm>
                  <a:off x="1933" y="2129"/>
                  <a:ext cx="568" cy="328"/>
                </a:xfrm>
                <a:custGeom>
                  <a:avLst/>
                  <a:gdLst>
                    <a:gd name="T0" fmla="*/ 180 w 568"/>
                    <a:gd name="T1" fmla="*/ 16 h 328"/>
                    <a:gd name="T2" fmla="*/ 162 w 568"/>
                    <a:gd name="T3" fmla="*/ 32 h 328"/>
                    <a:gd name="T4" fmla="*/ 153 w 568"/>
                    <a:gd name="T5" fmla="*/ 56 h 328"/>
                    <a:gd name="T6" fmla="*/ 117 w 568"/>
                    <a:gd name="T7" fmla="*/ 56 h 328"/>
                    <a:gd name="T8" fmla="*/ 99 w 568"/>
                    <a:gd name="T9" fmla="*/ 72 h 328"/>
                    <a:gd name="T10" fmla="*/ 90 w 568"/>
                    <a:gd name="T11" fmla="*/ 96 h 328"/>
                    <a:gd name="T12" fmla="*/ 63 w 568"/>
                    <a:gd name="T13" fmla="*/ 104 h 328"/>
                    <a:gd name="T14" fmla="*/ 36 w 568"/>
                    <a:gd name="T15" fmla="*/ 112 h 328"/>
                    <a:gd name="T16" fmla="*/ 45 w 568"/>
                    <a:gd name="T17" fmla="*/ 136 h 328"/>
                    <a:gd name="T18" fmla="*/ 27 w 568"/>
                    <a:gd name="T19" fmla="*/ 152 h 328"/>
                    <a:gd name="T20" fmla="*/ 18 w 568"/>
                    <a:gd name="T21" fmla="*/ 176 h 328"/>
                    <a:gd name="T22" fmla="*/ 9 w 568"/>
                    <a:gd name="T23" fmla="*/ 184 h 328"/>
                    <a:gd name="T24" fmla="*/ 0 w 568"/>
                    <a:gd name="T25" fmla="*/ 207 h 328"/>
                    <a:gd name="T26" fmla="*/ 18 w 568"/>
                    <a:gd name="T27" fmla="*/ 231 h 328"/>
                    <a:gd name="T28" fmla="*/ 9 w 568"/>
                    <a:gd name="T29" fmla="*/ 239 h 328"/>
                    <a:gd name="T30" fmla="*/ 18 w 568"/>
                    <a:gd name="T31" fmla="*/ 263 h 328"/>
                    <a:gd name="T32" fmla="*/ 0 w 568"/>
                    <a:gd name="T33" fmla="*/ 279 h 328"/>
                    <a:gd name="T34" fmla="*/ 18 w 568"/>
                    <a:gd name="T35" fmla="*/ 295 h 328"/>
                    <a:gd name="T36" fmla="*/ 36 w 568"/>
                    <a:gd name="T37" fmla="*/ 295 h 328"/>
                    <a:gd name="T38" fmla="*/ 63 w 568"/>
                    <a:gd name="T39" fmla="*/ 303 h 328"/>
                    <a:gd name="T40" fmla="*/ 90 w 568"/>
                    <a:gd name="T41" fmla="*/ 311 h 328"/>
                    <a:gd name="T42" fmla="*/ 108 w 568"/>
                    <a:gd name="T43" fmla="*/ 327 h 328"/>
                    <a:gd name="T44" fmla="*/ 135 w 568"/>
                    <a:gd name="T45" fmla="*/ 319 h 328"/>
                    <a:gd name="T46" fmla="*/ 162 w 568"/>
                    <a:gd name="T47" fmla="*/ 311 h 328"/>
                    <a:gd name="T48" fmla="*/ 189 w 568"/>
                    <a:gd name="T49" fmla="*/ 319 h 328"/>
                    <a:gd name="T50" fmla="*/ 216 w 568"/>
                    <a:gd name="T51" fmla="*/ 311 h 328"/>
                    <a:gd name="T52" fmla="*/ 234 w 568"/>
                    <a:gd name="T53" fmla="*/ 311 h 328"/>
                    <a:gd name="T54" fmla="*/ 270 w 568"/>
                    <a:gd name="T55" fmla="*/ 319 h 328"/>
                    <a:gd name="T56" fmla="*/ 288 w 568"/>
                    <a:gd name="T57" fmla="*/ 303 h 328"/>
                    <a:gd name="T58" fmla="*/ 324 w 568"/>
                    <a:gd name="T59" fmla="*/ 311 h 328"/>
                    <a:gd name="T60" fmla="*/ 360 w 568"/>
                    <a:gd name="T61" fmla="*/ 311 h 328"/>
                    <a:gd name="T62" fmla="*/ 396 w 568"/>
                    <a:gd name="T63" fmla="*/ 319 h 328"/>
                    <a:gd name="T64" fmla="*/ 423 w 568"/>
                    <a:gd name="T65" fmla="*/ 303 h 328"/>
                    <a:gd name="T66" fmla="*/ 441 w 568"/>
                    <a:gd name="T67" fmla="*/ 303 h 328"/>
                    <a:gd name="T68" fmla="*/ 477 w 568"/>
                    <a:gd name="T69" fmla="*/ 311 h 328"/>
                    <a:gd name="T70" fmla="*/ 504 w 568"/>
                    <a:gd name="T71" fmla="*/ 295 h 328"/>
                    <a:gd name="T72" fmla="*/ 540 w 568"/>
                    <a:gd name="T73" fmla="*/ 287 h 328"/>
                    <a:gd name="T74" fmla="*/ 558 w 568"/>
                    <a:gd name="T75" fmla="*/ 287 h 328"/>
                    <a:gd name="T76" fmla="*/ 567 w 568"/>
                    <a:gd name="T77" fmla="*/ 255 h 328"/>
                    <a:gd name="T78" fmla="*/ 549 w 568"/>
                    <a:gd name="T79" fmla="*/ 231 h 328"/>
                    <a:gd name="T80" fmla="*/ 540 w 568"/>
                    <a:gd name="T81" fmla="*/ 223 h 328"/>
                    <a:gd name="T82" fmla="*/ 531 w 568"/>
                    <a:gd name="T83" fmla="*/ 199 h 328"/>
                    <a:gd name="T84" fmla="*/ 504 w 568"/>
                    <a:gd name="T85" fmla="*/ 184 h 328"/>
                    <a:gd name="T86" fmla="*/ 504 w 568"/>
                    <a:gd name="T87" fmla="*/ 152 h 328"/>
                    <a:gd name="T88" fmla="*/ 477 w 568"/>
                    <a:gd name="T89" fmla="*/ 144 h 328"/>
                    <a:gd name="T90" fmla="*/ 477 w 568"/>
                    <a:gd name="T91" fmla="*/ 120 h 328"/>
                    <a:gd name="T92" fmla="*/ 468 w 568"/>
                    <a:gd name="T93" fmla="*/ 96 h 328"/>
                    <a:gd name="T94" fmla="*/ 432 w 568"/>
                    <a:gd name="T95" fmla="*/ 96 h 328"/>
                    <a:gd name="T96" fmla="*/ 423 w 568"/>
                    <a:gd name="T97" fmla="*/ 72 h 328"/>
                    <a:gd name="T98" fmla="*/ 405 w 568"/>
                    <a:gd name="T99" fmla="*/ 56 h 328"/>
                    <a:gd name="T100" fmla="*/ 369 w 568"/>
                    <a:gd name="T101" fmla="*/ 56 h 328"/>
                    <a:gd name="T102" fmla="*/ 351 w 568"/>
                    <a:gd name="T103" fmla="*/ 40 h 328"/>
                    <a:gd name="T104" fmla="*/ 333 w 568"/>
                    <a:gd name="T105" fmla="*/ 24 h 328"/>
                    <a:gd name="T106" fmla="*/ 297 w 568"/>
                    <a:gd name="T107" fmla="*/ 24 h 328"/>
                    <a:gd name="T108" fmla="*/ 270 w 568"/>
                    <a:gd name="T109" fmla="*/ 0 h 328"/>
                    <a:gd name="T110" fmla="*/ 243 w 568"/>
                    <a:gd name="T111" fmla="*/ 8 h 328"/>
                    <a:gd name="T112" fmla="*/ 216 w 568"/>
                    <a:gd name="T113" fmla="*/ 0 h 328"/>
                    <a:gd name="T114" fmla="*/ 198 w 568"/>
                    <a:gd name="T115" fmla="*/ 16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68" h="328">
                      <a:moveTo>
                        <a:pt x="198" y="24"/>
                      </a:moveTo>
                      <a:lnTo>
                        <a:pt x="189" y="24"/>
                      </a:lnTo>
                      <a:lnTo>
                        <a:pt x="189" y="16"/>
                      </a:lnTo>
                      <a:lnTo>
                        <a:pt x="180" y="16"/>
                      </a:lnTo>
                      <a:lnTo>
                        <a:pt x="180" y="24"/>
                      </a:lnTo>
                      <a:lnTo>
                        <a:pt x="171" y="24"/>
                      </a:lnTo>
                      <a:lnTo>
                        <a:pt x="162" y="24"/>
                      </a:lnTo>
                      <a:lnTo>
                        <a:pt x="162" y="32"/>
                      </a:lnTo>
                      <a:lnTo>
                        <a:pt x="162" y="40"/>
                      </a:lnTo>
                      <a:lnTo>
                        <a:pt x="162" y="48"/>
                      </a:lnTo>
                      <a:lnTo>
                        <a:pt x="162" y="56"/>
                      </a:lnTo>
                      <a:lnTo>
                        <a:pt x="153" y="56"/>
                      </a:lnTo>
                      <a:lnTo>
                        <a:pt x="144" y="56"/>
                      </a:lnTo>
                      <a:lnTo>
                        <a:pt x="135" y="56"/>
                      </a:lnTo>
                      <a:lnTo>
                        <a:pt x="126" y="56"/>
                      </a:lnTo>
                      <a:lnTo>
                        <a:pt x="117" y="56"/>
                      </a:lnTo>
                      <a:lnTo>
                        <a:pt x="117" y="64"/>
                      </a:lnTo>
                      <a:lnTo>
                        <a:pt x="108" y="64"/>
                      </a:lnTo>
                      <a:lnTo>
                        <a:pt x="99" y="64"/>
                      </a:lnTo>
                      <a:lnTo>
                        <a:pt x="99" y="72"/>
                      </a:lnTo>
                      <a:lnTo>
                        <a:pt x="90" y="72"/>
                      </a:lnTo>
                      <a:lnTo>
                        <a:pt x="90" y="80"/>
                      </a:lnTo>
                      <a:lnTo>
                        <a:pt x="90" y="88"/>
                      </a:lnTo>
                      <a:lnTo>
                        <a:pt x="90" y="96"/>
                      </a:lnTo>
                      <a:lnTo>
                        <a:pt x="90" y="104"/>
                      </a:lnTo>
                      <a:lnTo>
                        <a:pt x="81" y="104"/>
                      </a:lnTo>
                      <a:lnTo>
                        <a:pt x="72" y="104"/>
                      </a:lnTo>
                      <a:lnTo>
                        <a:pt x="63" y="104"/>
                      </a:lnTo>
                      <a:lnTo>
                        <a:pt x="54" y="104"/>
                      </a:lnTo>
                      <a:lnTo>
                        <a:pt x="45" y="104"/>
                      </a:lnTo>
                      <a:lnTo>
                        <a:pt x="45" y="112"/>
                      </a:lnTo>
                      <a:lnTo>
                        <a:pt x="36" y="112"/>
                      </a:lnTo>
                      <a:lnTo>
                        <a:pt x="36" y="120"/>
                      </a:lnTo>
                      <a:lnTo>
                        <a:pt x="36" y="128"/>
                      </a:lnTo>
                      <a:lnTo>
                        <a:pt x="45" y="128"/>
                      </a:lnTo>
                      <a:lnTo>
                        <a:pt x="45" y="136"/>
                      </a:lnTo>
                      <a:lnTo>
                        <a:pt x="36" y="136"/>
                      </a:lnTo>
                      <a:lnTo>
                        <a:pt x="27" y="136"/>
                      </a:lnTo>
                      <a:lnTo>
                        <a:pt x="27" y="144"/>
                      </a:lnTo>
                      <a:lnTo>
                        <a:pt x="27" y="152"/>
                      </a:lnTo>
                      <a:lnTo>
                        <a:pt x="27" y="160"/>
                      </a:lnTo>
                      <a:lnTo>
                        <a:pt x="18" y="160"/>
                      </a:lnTo>
                      <a:lnTo>
                        <a:pt x="18" y="168"/>
                      </a:lnTo>
                      <a:lnTo>
                        <a:pt x="18" y="176"/>
                      </a:lnTo>
                      <a:lnTo>
                        <a:pt x="18" y="184"/>
                      </a:lnTo>
                      <a:lnTo>
                        <a:pt x="27" y="184"/>
                      </a:lnTo>
                      <a:lnTo>
                        <a:pt x="18" y="184"/>
                      </a:lnTo>
                      <a:lnTo>
                        <a:pt x="9" y="184"/>
                      </a:lnTo>
                      <a:lnTo>
                        <a:pt x="9" y="191"/>
                      </a:lnTo>
                      <a:lnTo>
                        <a:pt x="0" y="191"/>
                      </a:lnTo>
                      <a:lnTo>
                        <a:pt x="0" y="199"/>
                      </a:lnTo>
                      <a:lnTo>
                        <a:pt x="0" y="207"/>
                      </a:lnTo>
                      <a:lnTo>
                        <a:pt x="0" y="215"/>
                      </a:lnTo>
                      <a:lnTo>
                        <a:pt x="0" y="223"/>
                      </a:lnTo>
                      <a:lnTo>
                        <a:pt x="9" y="231"/>
                      </a:lnTo>
                      <a:lnTo>
                        <a:pt x="18" y="231"/>
                      </a:lnTo>
                      <a:lnTo>
                        <a:pt x="18" y="223"/>
                      </a:lnTo>
                      <a:lnTo>
                        <a:pt x="18" y="231"/>
                      </a:lnTo>
                      <a:lnTo>
                        <a:pt x="9" y="231"/>
                      </a:lnTo>
                      <a:lnTo>
                        <a:pt x="9" y="239"/>
                      </a:lnTo>
                      <a:lnTo>
                        <a:pt x="9" y="247"/>
                      </a:lnTo>
                      <a:lnTo>
                        <a:pt x="9" y="255"/>
                      </a:lnTo>
                      <a:lnTo>
                        <a:pt x="18" y="255"/>
                      </a:lnTo>
                      <a:lnTo>
                        <a:pt x="18" y="263"/>
                      </a:lnTo>
                      <a:lnTo>
                        <a:pt x="9" y="263"/>
                      </a:lnTo>
                      <a:lnTo>
                        <a:pt x="0" y="263"/>
                      </a:lnTo>
                      <a:lnTo>
                        <a:pt x="0" y="271"/>
                      </a:lnTo>
                      <a:lnTo>
                        <a:pt x="0" y="279"/>
                      </a:lnTo>
                      <a:lnTo>
                        <a:pt x="0" y="287"/>
                      </a:lnTo>
                      <a:lnTo>
                        <a:pt x="9" y="287"/>
                      </a:lnTo>
                      <a:lnTo>
                        <a:pt x="9" y="295"/>
                      </a:lnTo>
                      <a:lnTo>
                        <a:pt x="18" y="295"/>
                      </a:lnTo>
                      <a:lnTo>
                        <a:pt x="18" y="303"/>
                      </a:lnTo>
                      <a:lnTo>
                        <a:pt x="27" y="303"/>
                      </a:lnTo>
                      <a:lnTo>
                        <a:pt x="36" y="303"/>
                      </a:lnTo>
                      <a:lnTo>
                        <a:pt x="36" y="295"/>
                      </a:lnTo>
                      <a:lnTo>
                        <a:pt x="45" y="295"/>
                      </a:lnTo>
                      <a:lnTo>
                        <a:pt x="54" y="295"/>
                      </a:lnTo>
                      <a:lnTo>
                        <a:pt x="63" y="295"/>
                      </a:lnTo>
                      <a:lnTo>
                        <a:pt x="63" y="303"/>
                      </a:lnTo>
                      <a:lnTo>
                        <a:pt x="72" y="303"/>
                      </a:lnTo>
                      <a:lnTo>
                        <a:pt x="81" y="303"/>
                      </a:lnTo>
                      <a:lnTo>
                        <a:pt x="81" y="311"/>
                      </a:lnTo>
                      <a:lnTo>
                        <a:pt x="90" y="311"/>
                      </a:lnTo>
                      <a:lnTo>
                        <a:pt x="99" y="311"/>
                      </a:lnTo>
                      <a:lnTo>
                        <a:pt x="99" y="319"/>
                      </a:lnTo>
                      <a:lnTo>
                        <a:pt x="108" y="319"/>
                      </a:lnTo>
                      <a:lnTo>
                        <a:pt x="108" y="327"/>
                      </a:lnTo>
                      <a:lnTo>
                        <a:pt x="117" y="327"/>
                      </a:lnTo>
                      <a:lnTo>
                        <a:pt x="126" y="327"/>
                      </a:lnTo>
                      <a:lnTo>
                        <a:pt x="135" y="327"/>
                      </a:lnTo>
                      <a:lnTo>
                        <a:pt x="135" y="319"/>
                      </a:lnTo>
                      <a:lnTo>
                        <a:pt x="144" y="319"/>
                      </a:lnTo>
                      <a:lnTo>
                        <a:pt x="144" y="311"/>
                      </a:lnTo>
                      <a:lnTo>
                        <a:pt x="153" y="311"/>
                      </a:lnTo>
                      <a:lnTo>
                        <a:pt x="162" y="311"/>
                      </a:lnTo>
                      <a:lnTo>
                        <a:pt x="171" y="311"/>
                      </a:lnTo>
                      <a:lnTo>
                        <a:pt x="180" y="311"/>
                      </a:lnTo>
                      <a:lnTo>
                        <a:pt x="180" y="319"/>
                      </a:lnTo>
                      <a:lnTo>
                        <a:pt x="189" y="319"/>
                      </a:lnTo>
                      <a:lnTo>
                        <a:pt x="198" y="319"/>
                      </a:lnTo>
                      <a:lnTo>
                        <a:pt x="207" y="319"/>
                      </a:lnTo>
                      <a:lnTo>
                        <a:pt x="207" y="311"/>
                      </a:lnTo>
                      <a:lnTo>
                        <a:pt x="216" y="311"/>
                      </a:lnTo>
                      <a:lnTo>
                        <a:pt x="216" y="303"/>
                      </a:lnTo>
                      <a:lnTo>
                        <a:pt x="225" y="303"/>
                      </a:lnTo>
                      <a:lnTo>
                        <a:pt x="234" y="303"/>
                      </a:lnTo>
                      <a:lnTo>
                        <a:pt x="234" y="311"/>
                      </a:lnTo>
                      <a:lnTo>
                        <a:pt x="243" y="311"/>
                      </a:lnTo>
                      <a:lnTo>
                        <a:pt x="252" y="319"/>
                      </a:lnTo>
                      <a:lnTo>
                        <a:pt x="261" y="319"/>
                      </a:lnTo>
                      <a:lnTo>
                        <a:pt x="270" y="319"/>
                      </a:lnTo>
                      <a:lnTo>
                        <a:pt x="279" y="319"/>
                      </a:lnTo>
                      <a:lnTo>
                        <a:pt x="288" y="319"/>
                      </a:lnTo>
                      <a:lnTo>
                        <a:pt x="288" y="311"/>
                      </a:lnTo>
                      <a:lnTo>
                        <a:pt x="288" y="303"/>
                      </a:lnTo>
                      <a:lnTo>
                        <a:pt x="297" y="303"/>
                      </a:lnTo>
                      <a:lnTo>
                        <a:pt x="306" y="303"/>
                      </a:lnTo>
                      <a:lnTo>
                        <a:pt x="315" y="303"/>
                      </a:lnTo>
                      <a:lnTo>
                        <a:pt x="324" y="311"/>
                      </a:lnTo>
                      <a:lnTo>
                        <a:pt x="333" y="311"/>
                      </a:lnTo>
                      <a:lnTo>
                        <a:pt x="342" y="311"/>
                      </a:lnTo>
                      <a:lnTo>
                        <a:pt x="351" y="311"/>
                      </a:lnTo>
                      <a:lnTo>
                        <a:pt x="360" y="311"/>
                      </a:lnTo>
                      <a:lnTo>
                        <a:pt x="369" y="311"/>
                      </a:lnTo>
                      <a:lnTo>
                        <a:pt x="378" y="311"/>
                      </a:lnTo>
                      <a:lnTo>
                        <a:pt x="387" y="311"/>
                      </a:lnTo>
                      <a:lnTo>
                        <a:pt x="396" y="319"/>
                      </a:lnTo>
                      <a:lnTo>
                        <a:pt x="405" y="319"/>
                      </a:lnTo>
                      <a:lnTo>
                        <a:pt x="414" y="311"/>
                      </a:lnTo>
                      <a:lnTo>
                        <a:pt x="423" y="311"/>
                      </a:lnTo>
                      <a:lnTo>
                        <a:pt x="423" y="303"/>
                      </a:lnTo>
                      <a:lnTo>
                        <a:pt x="432" y="303"/>
                      </a:lnTo>
                      <a:lnTo>
                        <a:pt x="432" y="295"/>
                      </a:lnTo>
                      <a:lnTo>
                        <a:pt x="441" y="295"/>
                      </a:lnTo>
                      <a:lnTo>
                        <a:pt x="441" y="303"/>
                      </a:lnTo>
                      <a:lnTo>
                        <a:pt x="450" y="303"/>
                      </a:lnTo>
                      <a:lnTo>
                        <a:pt x="459" y="311"/>
                      </a:lnTo>
                      <a:lnTo>
                        <a:pt x="468" y="311"/>
                      </a:lnTo>
                      <a:lnTo>
                        <a:pt x="477" y="311"/>
                      </a:lnTo>
                      <a:lnTo>
                        <a:pt x="486" y="311"/>
                      </a:lnTo>
                      <a:lnTo>
                        <a:pt x="495" y="303"/>
                      </a:lnTo>
                      <a:lnTo>
                        <a:pt x="495" y="295"/>
                      </a:lnTo>
                      <a:lnTo>
                        <a:pt x="504" y="295"/>
                      </a:lnTo>
                      <a:lnTo>
                        <a:pt x="513" y="295"/>
                      </a:lnTo>
                      <a:lnTo>
                        <a:pt x="522" y="295"/>
                      </a:lnTo>
                      <a:lnTo>
                        <a:pt x="531" y="295"/>
                      </a:lnTo>
                      <a:lnTo>
                        <a:pt x="540" y="287"/>
                      </a:lnTo>
                      <a:lnTo>
                        <a:pt x="531" y="287"/>
                      </a:lnTo>
                      <a:lnTo>
                        <a:pt x="540" y="287"/>
                      </a:lnTo>
                      <a:lnTo>
                        <a:pt x="549" y="287"/>
                      </a:lnTo>
                      <a:lnTo>
                        <a:pt x="558" y="287"/>
                      </a:lnTo>
                      <a:lnTo>
                        <a:pt x="567" y="279"/>
                      </a:lnTo>
                      <a:lnTo>
                        <a:pt x="567" y="271"/>
                      </a:lnTo>
                      <a:lnTo>
                        <a:pt x="567" y="263"/>
                      </a:lnTo>
                      <a:lnTo>
                        <a:pt x="567" y="255"/>
                      </a:lnTo>
                      <a:lnTo>
                        <a:pt x="567" y="247"/>
                      </a:lnTo>
                      <a:lnTo>
                        <a:pt x="567" y="239"/>
                      </a:lnTo>
                      <a:lnTo>
                        <a:pt x="558" y="239"/>
                      </a:lnTo>
                      <a:lnTo>
                        <a:pt x="549" y="231"/>
                      </a:lnTo>
                      <a:lnTo>
                        <a:pt x="540" y="231"/>
                      </a:lnTo>
                      <a:lnTo>
                        <a:pt x="531" y="231"/>
                      </a:lnTo>
                      <a:lnTo>
                        <a:pt x="531" y="223"/>
                      </a:lnTo>
                      <a:lnTo>
                        <a:pt x="540" y="223"/>
                      </a:lnTo>
                      <a:lnTo>
                        <a:pt x="540" y="215"/>
                      </a:lnTo>
                      <a:lnTo>
                        <a:pt x="540" y="207"/>
                      </a:lnTo>
                      <a:lnTo>
                        <a:pt x="540" y="199"/>
                      </a:lnTo>
                      <a:lnTo>
                        <a:pt x="531" y="199"/>
                      </a:lnTo>
                      <a:lnTo>
                        <a:pt x="531" y="191"/>
                      </a:lnTo>
                      <a:lnTo>
                        <a:pt x="522" y="191"/>
                      </a:lnTo>
                      <a:lnTo>
                        <a:pt x="513" y="191"/>
                      </a:lnTo>
                      <a:lnTo>
                        <a:pt x="504" y="184"/>
                      </a:lnTo>
                      <a:lnTo>
                        <a:pt x="504" y="176"/>
                      </a:lnTo>
                      <a:lnTo>
                        <a:pt x="504" y="168"/>
                      </a:lnTo>
                      <a:lnTo>
                        <a:pt x="504" y="160"/>
                      </a:lnTo>
                      <a:lnTo>
                        <a:pt x="504" y="152"/>
                      </a:lnTo>
                      <a:lnTo>
                        <a:pt x="495" y="152"/>
                      </a:lnTo>
                      <a:lnTo>
                        <a:pt x="495" y="144"/>
                      </a:lnTo>
                      <a:lnTo>
                        <a:pt x="486" y="144"/>
                      </a:lnTo>
                      <a:lnTo>
                        <a:pt x="477" y="144"/>
                      </a:lnTo>
                      <a:lnTo>
                        <a:pt x="477" y="136"/>
                      </a:lnTo>
                      <a:lnTo>
                        <a:pt x="486" y="128"/>
                      </a:lnTo>
                      <a:lnTo>
                        <a:pt x="486" y="120"/>
                      </a:lnTo>
                      <a:lnTo>
                        <a:pt x="477" y="120"/>
                      </a:lnTo>
                      <a:lnTo>
                        <a:pt x="477" y="112"/>
                      </a:lnTo>
                      <a:lnTo>
                        <a:pt x="477" y="104"/>
                      </a:lnTo>
                      <a:lnTo>
                        <a:pt x="468" y="104"/>
                      </a:lnTo>
                      <a:lnTo>
                        <a:pt x="468" y="96"/>
                      </a:lnTo>
                      <a:lnTo>
                        <a:pt x="459" y="96"/>
                      </a:lnTo>
                      <a:lnTo>
                        <a:pt x="450" y="96"/>
                      </a:lnTo>
                      <a:lnTo>
                        <a:pt x="441" y="96"/>
                      </a:lnTo>
                      <a:lnTo>
                        <a:pt x="432" y="96"/>
                      </a:lnTo>
                      <a:lnTo>
                        <a:pt x="423" y="96"/>
                      </a:lnTo>
                      <a:lnTo>
                        <a:pt x="423" y="88"/>
                      </a:lnTo>
                      <a:lnTo>
                        <a:pt x="423" y="80"/>
                      </a:lnTo>
                      <a:lnTo>
                        <a:pt x="423" y="72"/>
                      </a:lnTo>
                      <a:lnTo>
                        <a:pt x="414" y="72"/>
                      </a:lnTo>
                      <a:lnTo>
                        <a:pt x="414" y="64"/>
                      </a:lnTo>
                      <a:lnTo>
                        <a:pt x="405" y="64"/>
                      </a:lnTo>
                      <a:lnTo>
                        <a:pt x="405" y="56"/>
                      </a:lnTo>
                      <a:lnTo>
                        <a:pt x="396" y="56"/>
                      </a:lnTo>
                      <a:lnTo>
                        <a:pt x="387" y="56"/>
                      </a:lnTo>
                      <a:lnTo>
                        <a:pt x="378" y="56"/>
                      </a:lnTo>
                      <a:lnTo>
                        <a:pt x="369" y="56"/>
                      </a:lnTo>
                      <a:lnTo>
                        <a:pt x="360" y="56"/>
                      </a:lnTo>
                      <a:lnTo>
                        <a:pt x="360" y="48"/>
                      </a:lnTo>
                      <a:lnTo>
                        <a:pt x="360" y="40"/>
                      </a:lnTo>
                      <a:lnTo>
                        <a:pt x="351" y="40"/>
                      </a:lnTo>
                      <a:lnTo>
                        <a:pt x="351" y="32"/>
                      </a:lnTo>
                      <a:lnTo>
                        <a:pt x="351" y="24"/>
                      </a:lnTo>
                      <a:lnTo>
                        <a:pt x="342" y="24"/>
                      </a:lnTo>
                      <a:lnTo>
                        <a:pt x="333" y="24"/>
                      </a:lnTo>
                      <a:lnTo>
                        <a:pt x="324" y="24"/>
                      </a:lnTo>
                      <a:lnTo>
                        <a:pt x="315" y="24"/>
                      </a:lnTo>
                      <a:lnTo>
                        <a:pt x="306" y="24"/>
                      </a:lnTo>
                      <a:lnTo>
                        <a:pt x="297" y="24"/>
                      </a:lnTo>
                      <a:lnTo>
                        <a:pt x="297" y="16"/>
                      </a:lnTo>
                      <a:lnTo>
                        <a:pt x="288" y="8"/>
                      </a:lnTo>
                      <a:lnTo>
                        <a:pt x="279" y="0"/>
                      </a:lnTo>
                      <a:lnTo>
                        <a:pt x="270" y="0"/>
                      </a:lnTo>
                      <a:lnTo>
                        <a:pt x="261" y="0"/>
                      </a:lnTo>
                      <a:lnTo>
                        <a:pt x="252" y="0"/>
                      </a:lnTo>
                      <a:lnTo>
                        <a:pt x="243" y="0"/>
                      </a:lnTo>
                      <a:lnTo>
                        <a:pt x="243" y="8"/>
                      </a:lnTo>
                      <a:lnTo>
                        <a:pt x="234" y="8"/>
                      </a:lnTo>
                      <a:lnTo>
                        <a:pt x="234" y="0"/>
                      </a:lnTo>
                      <a:lnTo>
                        <a:pt x="225" y="0"/>
                      </a:lnTo>
                      <a:lnTo>
                        <a:pt x="216" y="0"/>
                      </a:lnTo>
                      <a:lnTo>
                        <a:pt x="216" y="8"/>
                      </a:lnTo>
                      <a:lnTo>
                        <a:pt x="207" y="8"/>
                      </a:lnTo>
                      <a:lnTo>
                        <a:pt x="198" y="8"/>
                      </a:lnTo>
                      <a:lnTo>
                        <a:pt x="198" y="16"/>
                      </a:lnTo>
                      <a:lnTo>
                        <a:pt x="198" y="24"/>
                      </a:lnTo>
                    </a:path>
                  </a:pathLst>
                </a:custGeom>
                <a:solidFill>
                  <a:srgbClr val="00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GB" sz="2800">
                    <a:solidFill>
                      <a:srgbClr val="FFFFFF"/>
                    </a:solidFill>
                    <a:latin typeface="Arial" charset="0"/>
                  </a:endParaRPr>
                </a:p>
              </p:txBody>
            </p:sp>
            <p:sp>
              <p:nvSpPr>
                <p:cNvPr id="1138828" name="Freeform 140"/>
                <p:cNvSpPr>
                  <a:spLocks/>
                </p:cNvSpPr>
                <p:nvPr/>
              </p:nvSpPr>
              <p:spPr bwMode="auto">
                <a:xfrm>
                  <a:off x="1960" y="2145"/>
                  <a:ext cx="532" cy="312"/>
                </a:xfrm>
                <a:custGeom>
                  <a:avLst/>
                  <a:gdLst>
                    <a:gd name="T0" fmla="*/ 171 w 532"/>
                    <a:gd name="T1" fmla="*/ 16 h 312"/>
                    <a:gd name="T2" fmla="*/ 153 w 532"/>
                    <a:gd name="T3" fmla="*/ 32 h 312"/>
                    <a:gd name="T4" fmla="*/ 135 w 532"/>
                    <a:gd name="T5" fmla="*/ 48 h 312"/>
                    <a:gd name="T6" fmla="*/ 108 w 532"/>
                    <a:gd name="T7" fmla="*/ 56 h 312"/>
                    <a:gd name="T8" fmla="*/ 90 w 532"/>
                    <a:gd name="T9" fmla="*/ 72 h 312"/>
                    <a:gd name="T10" fmla="*/ 81 w 532"/>
                    <a:gd name="T11" fmla="*/ 96 h 312"/>
                    <a:gd name="T12" fmla="*/ 63 w 532"/>
                    <a:gd name="T13" fmla="*/ 96 h 312"/>
                    <a:gd name="T14" fmla="*/ 36 w 532"/>
                    <a:gd name="T15" fmla="*/ 104 h 312"/>
                    <a:gd name="T16" fmla="*/ 27 w 532"/>
                    <a:gd name="T17" fmla="*/ 128 h 312"/>
                    <a:gd name="T18" fmla="*/ 18 w 532"/>
                    <a:gd name="T19" fmla="*/ 152 h 312"/>
                    <a:gd name="T20" fmla="*/ 18 w 532"/>
                    <a:gd name="T21" fmla="*/ 168 h 312"/>
                    <a:gd name="T22" fmla="*/ 0 w 532"/>
                    <a:gd name="T23" fmla="*/ 183 h 312"/>
                    <a:gd name="T24" fmla="*/ 9 w 532"/>
                    <a:gd name="T25" fmla="*/ 215 h 312"/>
                    <a:gd name="T26" fmla="*/ 9 w 532"/>
                    <a:gd name="T27" fmla="*/ 215 h 312"/>
                    <a:gd name="T28" fmla="*/ 18 w 532"/>
                    <a:gd name="T29" fmla="*/ 239 h 312"/>
                    <a:gd name="T30" fmla="*/ 0 w 532"/>
                    <a:gd name="T31" fmla="*/ 255 h 312"/>
                    <a:gd name="T32" fmla="*/ 27 w 532"/>
                    <a:gd name="T33" fmla="*/ 279 h 312"/>
                    <a:gd name="T34" fmla="*/ 63 w 532"/>
                    <a:gd name="T35" fmla="*/ 279 h 312"/>
                    <a:gd name="T36" fmla="*/ 90 w 532"/>
                    <a:gd name="T37" fmla="*/ 295 h 312"/>
                    <a:gd name="T38" fmla="*/ 108 w 532"/>
                    <a:gd name="T39" fmla="*/ 311 h 312"/>
                    <a:gd name="T40" fmla="*/ 135 w 532"/>
                    <a:gd name="T41" fmla="*/ 303 h 312"/>
                    <a:gd name="T42" fmla="*/ 153 w 532"/>
                    <a:gd name="T43" fmla="*/ 287 h 312"/>
                    <a:gd name="T44" fmla="*/ 180 w 532"/>
                    <a:gd name="T45" fmla="*/ 295 h 312"/>
                    <a:gd name="T46" fmla="*/ 207 w 532"/>
                    <a:gd name="T47" fmla="*/ 287 h 312"/>
                    <a:gd name="T48" fmla="*/ 225 w 532"/>
                    <a:gd name="T49" fmla="*/ 295 h 312"/>
                    <a:gd name="T50" fmla="*/ 252 w 532"/>
                    <a:gd name="T51" fmla="*/ 303 h 312"/>
                    <a:gd name="T52" fmla="*/ 270 w 532"/>
                    <a:gd name="T53" fmla="*/ 287 h 312"/>
                    <a:gd name="T54" fmla="*/ 288 w 532"/>
                    <a:gd name="T55" fmla="*/ 287 h 312"/>
                    <a:gd name="T56" fmla="*/ 324 w 532"/>
                    <a:gd name="T57" fmla="*/ 287 h 312"/>
                    <a:gd name="T58" fmla="*/ 360 w 532"/>
                    <a:gd name="T59" fmla="*/ 295 h 312"/>
                    <a:gd name="T60" fmla="*/ 396 w 532"/>
                    <a:gd name="T61" fmla="*/ 287 h 312"/>
                    <a:gd name="T62" fmla="*/ 423 w 532"/>
                    <a:gd name="T63" fmla="*/ 287 h 312"/>
                    <a:gd name="T64" fmla="*/ 450 w 532"/>
                    <a:gd name="T65" fmla="*/ 287 h 312"/>
                    <a:gd name="T66" fmla="*/ 477 w 532"/>
                    <a:gd name="T67" fmla="*/ 279 h 312"/>
                    <a:gd name="T68" fmla="*/ 495 w 532"/>
                    <a:gd name="T69" fmla="*/ 271 h 312"/>
                    <a:gd name="T70" fmla="*/ 531 w 532"/>
                    <a:gd name="T71" fmla="*/ 263 h 312"/>
                    <a:gd name="T72" fmla="*/ 531 w 532"/>
                    <a:gd name="T73" fmla="*/ 231 h 312"/>
                    <a:gd name="T74" fmla="*/ 513 w 532"/>
                    <a:gd name="T75" fmla="*/ 215 h 312"/>
                    <a:gd name="T76" fmla="*/ 495 w 532"/>
                    <a:gd name="T77" fmla="*/ 215 h 312"/>
                    <a:gd name="T78" fmla="*/ 495 w 532"/>
                    <a:gd name="T79" fmla="*/ 191 h 312"/>
                    <a:gd name="T80" fmla="*/ 477 w 532"/>
                    <a:gd name="T81" fmla="*/ 175 h 312"/>
                    <a:gd name="T82" fmla="*/ 468 w 532"/>
                    <a:gd name="T83" fmla="*/ 152 h 312"/>
                    <a:gd name="T84" fmla="*/ 450 w 532"/>
                    <a:gd name="T85" fmla="*/ 136 h 312"/>
                    <a:gd name="T86" fmla="*/ 450 w 532"/>
                    <a:gd name="T87" fmla="*/ 112 h 312"/>
                    <a:gd name="T88" fmla="*/ 432 w 532"/>
                    <a:gd name="T89" fmla="*/ 96 h 312"/>
                    <a:gd name="T90" fmla="*/ 405 w 532"/>
                    <a:gd name="T91" fmla="*/ 88 h 312"/>
                    <a:gd name="T92" fmla="*/ 387 w 532"/>
                    <a:gd name="T93" fmla="*/ 72 h 312"/>
                    <a:gd name="T94" fmla="*/ 369 w 532"/>
                    <a:gd name="T95" fmla="*/ 56 h 312"/>
                    <a:gd name="T96" fmla="*/ 342 w 532"/>
                    <a:gd name="T97" fmla="*/ 48 h 312"/>
                    <a:gd name="T98" fmla="*/ 333 w 532"/>
                    <a:gd name="T99" fmla="*/ 40 h 312"/>
                    <a:gd name="T100" fmla="*/ 315 w 532"/>
                    <a:gd name="T101" fmla="*/ 24 h 312"/>
                    <a:gd name="T102" fmla="*/ 279 w 532"/>
                    <a:gd name="T103" fmla="*/ 24 h 312"/>
                    <a:gd name="T104" fmla="*/ 261 w 532"/>
                    <a:gd name="T105" fmla="*/ 8 h 312"/>
                    <a:gd name="T106" fmla="*/ 234 w 532"/>
                    <a:gd name="T107" fmla="*/ 0 h 312"/>
                    <a:gd name="T108" fmla="*/ 216 w 532"/>
                    <a:gd name="T109" fmla="*/ 0 h 312"/>
                    <a:gd name="T110" fmla="*/ 189 w 532"/>
                    <a:gd name="T111" fmla="*/ 8 h 312"/>
                    <a:gd name="T112" fmla="*/ 189 w 532"/>
                    <a:gd name="T113" fmla="*/ 24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32" h="312">
                      <a:moveTo>
                        <a:pt x="189" y="24"/>
                      </a:moveTo>
                      <a:lnTo>
                        <a:pt x="180" y="24"/>
                      </a:lnTo>
                      <a:lnTo>
                        <a:pt x="171" y="24"/>
                      </a:lnTo>
                      <a:lnTo>
                        <a:pt x="171" y="16"/>
                      </a:lnTo>
                      <a:lnTo>
                        <a:pt x="162" y="16"/>
                      </a:lnTo>
                      <a:lnTo>
                        <a:pt x="162" y="24"/>
                      </a:lnTo>
                      <a:lnTo>
                        <a:pt x="153" y="24"/>
                      </a:lnTo>
                      <a:lnTo>
                        <a:pt x="153" y="32"/>
                      </a:lnTo>
                      <a:lnTo>
                        <a:pt x="144" y="32"/>
                      </a:lnTo>
                      <a:lnTo>
                        <a:pt x="144" y="40"/>
                      </a:lnTo>
                      <a:lnTo>
                        <a:pt x="144" y="48"/>
                      </a:lnTo>
                      <a:lnTo>
                        <a:pt x="135" y="48"/>
                      </a:lnTo>
                      <a:lnTo>
                        <a:pt x="135" y="56"/>
                      </a:lnTo>
                      <a:lnTo>
                        <a:pt x="126" y="56"/>
                      </a:lnTo>
                      <a:lnTo>
                        <a:pt x="117" y="56"/>
                      </a:lnTo>
                      <a:lnTo>
                        <a:pt x="108" y="56"/>
                      </a:lnTo>
                      <a:lnTo>
                        <a:pt x="99" y="56"/>
                      </a:lnTo>
                      <a:lnTo>
                        <a:pt x="99" y="64"/>
                      </a:lnTo>
                      <a:lnTo>
                        <a:pt x="90" y="64"/>
                      </a:lnTo>
                      <a:lnTo>
                        <a:pt x="90" y="72"/>
                      </a:lnTo>
                      <a:lnTo>
                        <a:pt x="81" y="72"/>
                      </a:lnTo>
                      <a:lnTo>
                        <a:pt x="81" y="80"/>
                      </a:lnTo>
                      <a:lnTo>
                        <a:pt x="81" y="88"/>
                      </a:lnTo>
                      <a:lnTo>
                        <a:pt x="81" y="96"/>
                      </a:lnTo>
                      <a:lnTo>
                        <a:pt x="90" y="96"/>
                      </a:lnTo>
                      <a:lnTo>
                        <a:pt x="81" y="96"/>
                      </a:lnTo>
                      <a:lnTo>
                        <a:pt x="72" y="96"/>
                      </a:lnTo>
                      <a:lnTo>
                        <a:pt x="63" y="96"/>
                      </a:lnTo>
                      <a:lnTo>
                        <a:pt x="54" y="96"/>
                      </a:lnTo>
                      <a:lnTo>
                        <a:pt x="45" y="96"/>
                      </a:lnTo>
                      <a:lnTo>
                        <a:pt x="45" y="104"/>
                      </a:lnTo>
                      <a:lnTo>
                        <a:pt x="36" y="104"/>
                      </a:lnTo>
                      <a:lnTo>
                        <a:pt x="36" y="112"/>
                      </a:lnTo>
                      <a:lnTo>
                        <a:pt x="36" y="120"/>
                      </a:lnTo>
                      <a:lnTo>
                        <a:pt x="36" y="128"/>
                      </a:lnTo>
                      <a:lnTo>
                        <a:pt x="27" y="128"/>
                      </a:lnTo>
                      <a:lnTo>
                        <a:pt x="27" y="136"/>
                      </a:lnTo>
                      <a:lnTo>
                        <a:pt x="27" y="144"/>
                      </a:lnTo>
                      <a:lnTo>
                        <a:pt x="27" y="152"/>
                      </a:lnTo>
                      <a:lnTo>
                        <a:pt x="18" y="152"/>
                      </a:lnTo>
                      <a:lnTo>
                        <a:pt x="18" y="160"/>
                      </a:lnTo>
                      <a:lnTo>
                        <a:pt x="18" y="168"/>
                      </a:lnTo>
                      <a:lnTo>
                        <a:pt x="27" y="168"/>
                      </a:lnTo>
                      <a:lnTo>
                        <a:pt x="18" y="168"/>
                      </a:lnTo>
                      <a:lnTo>
                        <a:pt x="18" y="175"/>
                      </a:lnTo>
                      <a:lnTo>
                        <a:pt x="9" y="175"/>
                      </a:lnTo>
                      <a:lnTo>
                        <a:pt x="9" y="183"/>
                      </a:lnTo>
                      <a:lnTo>
                        <a:pt x="0" y="183"/>
                      </a:lnTo>
                      <a:lnTo>
                        <a:pt x="0" y="191"/>
                      </a:lnTo>
                      <a:lnTo>
                        <a:pt x="0" y="199"/>
                      </a:lnTo>
                      <a:lnTo>
                        <a:pt x="0" y="207"/>
                      </a:lnTo>
                      <a:lnTo>
                        <a:pt x="9" y="215"/>
                      </a:lnTo>
                      <a:lnTo>
                        <a:pt x="18" y="215"/>
                      </a:lnTo>
                      <a:lnTo>
                        <a:pt x="18" y="207"/>
                      </a:lnTo>
                      <a:lnTo>
                        <a:pt x="18" y="215"/>
                      </a:lnTo>
                      <a:lnTo>
                        <a:pt x="9" y="215"/>
                      </a:lnTo>
                      <a:lnTo>
                        <a:pt x="9" y="223"/>
                      </a:lnTo>
                      <a:lnTo>
                        <a:pt x="9" y="231"/>
                      </a:lnTo>
                      <a:lnTo>
                        <a:pt x="9" y="239"/>
                      </a:lnTo>
                      <a:lnTo>
                        <a:pt x="18" y="239"/>
                      </a:lnTo>
                      <a:lnTo>
                        <a:pt x="18" y="247"/>
                      </a:lnTo>
                      <a:lnTo>
                        <a:pt x="9" y="247"/>
                      </a:lnTo>
                      <a:lnTo>
                        <a:pt x="0" y="247"/>
                      </a:lnTo>
                      <a:lnTo>
                        <a:pt x="0" y="255"/>
                      </a:lnTo>
                      <a:lnTo>
                        <a:pt x="0" y="263"/>
                      </a:lnTo>
                      <a:lnTo>
                        <a:pt x="9" y="271"/>
                      </a:lnTo>
                      <a:lnTo>
                        <a:pt x="18" y="279"/>
                      </a:lnTo>
                      <a:lnTo>
                        <a:pt x="27" y="279"/>
                      </a:lnTo>
                      <a:lnTo>
                        <a:pt x="36" y="279"/>
                      </a:lnTo>
                      <a:lnTo>
                        <a:pt x="45" y="279"/>
                      </a:lnTo>
                      <a:lnTo>
                        <a:pt x="54" y="279"/>
                      </a:lnTo>
                      <a:lnTo>
                        <a:pt x="63" y="279"/>
                      </a:lnTo>
                      <a:lnTo>
                        <a:pt x="72" y="287"/>
                      </a:lnTo>
                      <a:lnTo>
                        <a:pt x="81" y="287"/>
                      </a:lnTo>
                      <a:lnTo>
                        <a:pt x="90" y="287"/>
                      </a:lnTo>
                      <a:lnTo>
                        <a:pt x="90" y="295"/>
                      </a:lnTo>
                      <a:lnTo>
                        <a:pt x="90" y="303"/>
                      </a:lnTo>
                      <a:lnTo>
                        <a:pt x="99" y="303"/>
                      </a:lnTo>
                      <a:lnTo>
                        <a:pt x="108" y="303"/>
                      </a:lnTo>
                      <a:lnTo>
                        <a:pt x="108" y="311"/>
                      </a:lnTo>
                      <a:lnTo>
                        <a:pt x="117" y="311"/>
                      </a:lnTo>
                      <a:lnTo>
                        <a:pt x="126" y="311"/>
                      </a:lnTo>
                      <a:lnTo>
                        <a:pt x="126" y="303"/>
                      </a:lnTo>
                      <a:lnTo>
                        <a:pt x="135" y="303"/>
                      </a:lnTo>
                      <a:lnTo>
                        <a:pt x="135" y="295"/>
                      </a:lnTo>
                      <a:lnTo>
                        <a:pt x="144" y="295"/>
                      </a:lnTo>
                      <a:lnTo>
                        <a:pt x="144" y="287"/>
                      </a:lnTo>
                      <a:lnTo>
                        <a:pt x="153" y="287"/>
                      </a:lnTo>
                      <a:lnTo>
                        <a:pt x="153" y="295"/>
                      </a:lnTo>
                      <a:lnTo>
                        <a:pt x="162" y="295"/>
                      </a:lnTo>
                      <a:lnTo>
                        <a:pt x="171" y="295"/>
                      </a:lnTo>
                      <a:lnTo>
                        <a:pt x="180" y="295"/>
                      </a:lnTo>
                      <a:lnTo>
                        <a:pt x="189" y="295"/>
                      </a:lnTo>
                      <a:lnTo>
                        <a:pt x="198" y="295"/>
                      </a:lnTo>
                      <a:lnTo>
                        <a:pt x="198" y="287"/>
                      </a:lnTo>
                      <a:lnTo>
                        <a:pt x="207" y="287"/>
                      </a:lnTo>
                      <a:lnTo>
                        <a:pt x="207" y="279"/>
                      </a:lnTo>
                      <a:lnTo>
                        <a:pt x="207" y="287"/>
                      </a:lnTo>
                      <a:lnTo>
                        <a:pt x="216" y="287"/>
                      </a:lnTo>
                      <a:lnTo>
                        <a:pt x="225" y="295"/>
                      </a:lnTo>
                      <a:lnTo>
                        <a:pt x="234" y="295"/>
                      </a:lnTo>
                      <a:lnTo>
                        <a:pt x="234" y="303"/>
                      </a:lnTo>
                      <a:lnTo>
                        <a:pt x="243" y="303"/>
                      </a:lnTo>
                      <a:lnTo>
                        <a:pt x="252" y="303"/>
                      </a:lnTo>
                      <a:lnTo>
                        <a:pt x="261" y="303"/>
                      </a:lnTo>
                      <a:lnTo>
                        <a:pt x="261" y="295"/>
                      </a:lnTo>
                      <a:lnTo>
                        <a:pt x="261" y="287"/>
                      </a:lnTo>
                      <a:lnTo>
                        <a:pt x="270" y="287"/>
                      </a:lnTo>
                      <a:lnTo>
                        <a:pt x="270" y="279"/>
                      </a:lnTo>
                      <a:lnTo>
                        <a:pt x="279" y="279"/>
                      </a:lnTo>
                      <a:lnTo>
                        <a:pt x="279" y="287"/>
                      </a:lnTo>
                      <a:lnTo>
                        <a:pt x="288" y="287"/>
                      </a:lnTo>
                      <a:lnTo>
                        <a:pt x="297" y="287"/>
                      </a:lnTo>
                      <a:lnTo>
                        <a:pt x="306" y="287"/>
                      </a:lnTo>
                      <a:lnTo>
                        <a:pt x="315" y="287"/>
                      </a:lnTo>
                      <a:lnTo>
                        <a:pt x="324" y="287"/>
                      </a:lnTo>
                      <a:lnTo>
                        <a:pt x="333" y="295"/>
                      </a:lnTo>
                      <a:lnTo>
                        <a:pt x="342" y="295"/>
                      </a:lnTo>
                      <a:lnTo>
                        <a:pt x="351" y="295"/>
                      </a:lnTo>
                      <a:lnTo>
                        <a:pt x="360" y="295"/>
                      </a:lnTo>
                      <a:lnTo>
                        <a:pt x="369" y="295"/>
                      </a:lnTo>
                      <a:lnTo>
                        <a:pt x="378" y="295"/>
                      </a:lnTo>
                      <a:lnTo>
                        <a:pt x="387" y="287"/>
                      </a:lnTo>
                      <a:lnTo>
                        <a:pt x="396" y="287"/>
                      </a:lnTo>
                      <a:lnTo>
                        <a:pt x="396" y="279"/>
                      </a:lnTo>
                      <a:lnTo>
                        <a:pt x="405" y="279"/>
                      </a:lnTo>
                      <a:lnTo>
                        <a:pt x="414" y="279"/>
                      </a:lnTo>
                      <a:lnTo>
                        <a:pt x="423" y="287"/>
                      </a:lnTo>
                      <a:lnTo>
                        <a:pt x="432" y="295"/>
                      </a:lnTo>
                      <a:lnTo>
                        <a:pt x="441" y="295"/>
                      </a:lnTo>
                      <a:lnTo>
                        <a:pt x="450" y="295"/>
                      </a:lnTo>
                      <a:lnTo>
                        <a:pt x="450" y="287"/>
                      </a:lnTo>
                      <a:lnTo>
                        <a:pt x="459" y="287"/>
                      </a:lnTo>
                      <a:lnTo>
                        <a:pt x="459" y="279"/>
                      </a:lnTo>
                      <a:lnTo>
                        <a:pt x="468" y="279"/>
                      </a:lnTo>
                      <a:lnTo>
                        <a:pt x="477" y="279"/>
                      </a:lnTo>
                      <a:lnTo>
                        <a:pt x="486" y="271"/>
                      </a:lnTo>
                      <a:lnTo>
                        <a:pt x="495" y="271"/>
                      </a:lnTo>
                      <a:lnTo>
                        <a:pt x="486" y="271"/>
                      </a:lnTo>
                      <a:lnTo>
                        <a:pt x="495" y="271"/>
                      </a:lnTo>
                      <a:lnTo>
                        <a:pt x="504" y="263"/>
                      </a:lnTo>
                      <a:lnTo>
                        <a:pt x="513" y="263"/>
                      </a:lnTo>
                      <a:lnTo>
                        <a:pt x="522" y="263"/>
                      </a:lnTo>
                      <a:lnTo>
                        <a:pt x="531" y="263"/>
                      </a:lnTo>
                      <a:lnTo>
                        <a:pt x="531" y="255"/>
                      </a:lnTo>
                      <a:lnTo>
                        <a:pt x="531" y="247"/>
                      </a:lnTo>
                      <a:lnTo>
                        <a:pt x="531" y="239"/>
                      </a:lnTo>
                      <a:lnTo>
                        <a:pt x="531" y="231"/>
                      </a:lnTo>
                      <a:lnTo>
                        <a:pt x="522" y="231"/>
                      </a:lnTo>
                      <a:lnTo>
                        <a:pt x="522" y="223"/>
                      </a:lnTo>
                      <a:lnTo>
                        <a:pt x="513" y="223"/>
                      </a:lnTo>
                      <a:lnTo>
                        <a:pt x="513" y="215"/>
                      </a:lnTo>
                      <a:lnTo>
                        <a:pt x="504" y="215"/>
                      </a:lnTo>
                      <a:lnTo>
                        <a:pt x="495" y="215"/>
                      </a:lnTo>
                      <a:lnTo>
                        <a:pt x="486" y="215"/>
                      </a:lnTo>
                      <a:lnTo>
                        <a:pt x="495" y="215"/>
                      </a:lnTo>
                      <a:lnTo>
                        <a:pt x="495" y="207"/>
                      </a:lnTo>
                      <a:lnTo>
                        <a:pt x="504" y="199"/>
                      </a:lnTo>
                      <a:lnTo>
                        <a:pt x="504" y="191"/>
                      </a:lnTo>
                      <a:lnTo>
                        <a:pt x="495" y="191"/>
                      </a:lnTo>
                      <a:lnTo>
                        <a:pt x="495" y="183"/>
                      </a:lnTo>
                      <a:lnTo>
                        <a:pt x="486" y="183"/>
                      </a:lnTo>
                      <a:lnTo>
                        <a:pt x="486" y="175"/>
                      </a:lnTo>
                      <a:lnTo>
                        <a:pt x="477" y="175"/>
                      </a:lnTo>
                      <a:lnTo>
                        <a:pt x="468" y="175"/>
                      </a:lnTo>
                      <a:lnTo>
                        <a:pt x="468" y="168"/>
                      </a:lnTo>
                      <a:lnTo>
                        <a:pt x="468" y="160"/>
                      </a:lnTo>
                      <a:lnTo>
                        <a:pt x="468" y="152"/>
                      </a:lnTo>
                      <a:lnTo>
                        <a:pt x="468" y="144"/>
                      </a:lnTo>
                      <a:lnTo>
                        <a:pt x="459" y="144"/>
                      </a:lnTo>
                      <a:lnTo>
                        <a:pt x="459" y="136"/>
                      </a:lnTo>
                      <a:lnTo>
                        <a:pt x="450" y="136"/>
                      </a:lnTo>
                      <a:lnTo>
                        <a:pt x="441" y="136"/>
                      </a:lnTo>
                      <a:lnTo>
                        <a:pt x="441" y="128"/>
                      </a:lnTo>
                      <a:lnTo>
                        <a:pt x="450" y="120"/>
                      </a:lnTo>
                      <a:lnTo>
                        <a:pt x="450" y="112"/>
                      </a:lnTo>
                      <a:lnTo>
                        <a:pt x="441" y="112"/>
                      </a:lnTo>
                      <a:lnTo>
                        <a:pt x="441" y="104"/>
                      </a:lnTo>
                      <a:lnTo>
                        <a:pt x="441" y="96"/>
                      </a:lnTo>
                      <a:lnTo>
                        <a:pt x="432" y="96"/>
                      </a:lnTo>
                      <a:lnTo>
                        <a:pt x="432" y="88"/>
                      </a:lnTo>
                      <a:lnTo>
                        <a:pt x="423" y="88"/>
                      </a:lnTo>
                      <a:lnTo>
                        <a:pt x="414" y="88"/>
                      </a:lnTo>
                      <a:lnTo>
                        <a:pt x="405" y="88"/>
                      </a:lnTo>
                      <a:lnTo>
                        <a:pt x="396" y="88"/>
                      </a:lnTo>
                      <a:lnTo>
                        <a:pt x="387" y="88"/>
                      </a:lnTo>
                      <a:lnTo>
                        <a:pt x="387" y="80"/>
                      </a:lnTo>
                      <a:lnTo>
                        <a:pt x="387" y="72"/>
                      </a:lnTo>
                      <a:lnTo>
                        <a:pt x="387" y="64"/>
                      </a:lnTo>
                      <a:lnTo>
                        <a:pt x="378" y="64"/>
                      </a:lnTo>
                      <a:lnTo>
                        <a:pt x="378" y="56"/>
                      </a:lnTo>
                      <a:lnTo>
                        <a:pt x="369" y="56"/>
                      </a:lnTo>
                      <a:lnTo>
                        <a:pt x="360" y="56"/>
                      </a:lnTo>
                      <a:lnTo>
                        <a:pt x="360" y="48"/>
                      </a:lnTo>
                      <a:lnTo>
                        <a:pt x="351" y="48"/>
                      </a:lnTo>
                      <a:lnTo>
                        <a:pt x="342" y="48"/>
                      </a:lnTo>
                      <a:lnTo>
                        <a:pt x="342" y="56"/>
                      </a:lnTo>
                      <a:lnTo>
                        <a:pt x="333" y="56"/>
                      </a:lnTo>
                      <a:lnTo>
                        <a:pt x="333" y="48"/>
                      </a:lnTo>
                      <a:lnTo>
                        <a:pt x="333" y="40"/>
                      </a:lnTo>
                      <a:lnTo>
                        <a:pt x="333" y="32"/>
                      </a:lnTo>
                      <a:lnTo>
                        <a:pt x="324" y="32"/>
                      </a:lnTo>
                      <a:lnTo>
                        <a:pt x="324" y="24"/>
                      </a:lnTo>
                      <a:lnTo>
                        <a:pt x="315" y="24"/>
                      </a:lnTo>
                      <a:lnTo>
                        <a:pt x="306" y="24"/>
                      </a:lnTo>
                      <a:lnTo>
                        <a:pt x="297" y="24"/>
                      </a:lnTo>
                      <a:lnTo>
                        <a:pt x="288" y="24"/>
                      </a:lnTo>
                      <a:lnTo>
                        <a:pt x="279" y="24"/>
                      </a:lnTo>
                      <a:lnTo>
                        <a:pt x="279" y="16"/>
                      </a:lnTo>
                      <a:lnTo>
                        <a:pt x="270" y="16"/>
                      </a:lnTo>
                      <a:lnTo>
                        <a:pt x="270" y="8"/>
                      </a:lnTo>
                      <a:lnTo>
                        <a:pt x="261" y="8"/>
                      </a:lnTo>
                      <a:lnTo>
                        <a:pt x="261" y="0"/>
                      </a:lnTo>
                      <a:lnTo>
                        <a:pt x="252" y="0"/>
                      </a:lnTo>
                      <a:lnTo>
                        <a:pt x="243" y="0"/>
                      </a:lnTo>
                      <a:lnTo>
                        <a:pt x="234" y="0"/>
                      </a:lnTo>
                      <a:lnTo>
                        <a:pt x="225" y="0"/>
                      </a:lnTo>
                      <a:lnTo>
                        <a:pt x="225" y="8"/>
                      </a:lnTo>
                      <a:lnTo>
                        <a:pt x="216" y="8"/>
                      </a:lnTo>
                      <a:lnTo>
                        <a:pt x="216" y="0"/>
                      </a:lnTo>
                      <a:lnTo>
                        <a:pt x="207" y="0"/>
                      </a:lnTo>
                      <a:lnTo>
                        <a:pt x="198" y="0"/>
                      </a:lnTo>
                      <a:lnTo>
                        <a:pt x="198" y="8"/>
                      </a:lnTo>
                      <a:lnTo>
                        <a:pt x="189" y="8"/>
                      </a:lnTo>
                      <a:lnTo>
                        <a:pt x="189" y="16"/>
                      </a:lnTo>
                      <a:lnTo>
                        <a:pt x="180" y="16"/>
                      </a:lnTo>
                      <a:lnTo>
                        <a:pt x="180" y="24"/>
                      </a:lnTo>
                      <a:lnTo>
                        <a:pt x="189" y="24"/>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GB" sz="2800">
                    <a:solidFill>
                      <a:srgbClr val="FFFFFF"/>
                    </a:solidFill>
                    <a:latin typeface="Arial" charset="0"/>
                  </a:endParaRPr>
                </a:p>
              </p:txBody>
            </p:sp>
            <p:sp>
              <p:nvSpPr>
                <p:cNvPr id="1138829" name="Freeform 141"/>
                <p:cNvSpPr>
                  <a:spLocks/>
                </p:cNvSpPr>
                <p:nvPr/>
              </p:nvSpPr>
              <p:spPr bwMode="auto">
                <a:xfrm>
                  <a:off x="1960" y="2145"/>
                  <a:ext cx="532" cy="312"/>
                </a:xfrm>
                <a:custGeom>
                  <a:avLst/>
                  <a:gdLst>
                    <a:gd name="T0" fmla="*/ 171 w 532"/>
                    <a:gd name="T1" fmla="*/ 16 h 312"/>
                    <a:gd name="T2" fmla="*/ 153 w 532"/>
                    <a:gd name="T3" fmla="*/ 32 h 312"/>
                    <a:gd name="T4" fmla="*/ 135 w 532"/>
                    <a:gd name="T5" fmla="*/ 48 h 312"/>
                    <a:gd name="T6" fmla="*/ 108 w 532"/>
                    <a:gd name="T7" fmla="*/ 56 h 312"/>
                    <a:gd name="T8" fmla="*/ 90 w 532"/>
                    <a:gd name="T9" fmla="*/ 72 h 312"/>
                    <a:gd name="T10" fmla="*/ 81 w 532"/>
                    <a:gd name="T11" fmla="*/ 96 h 312"/>
                    <a:gd name="T12" fmla="*/ 63 w 532"/>
                    <a:gd name="T13" fmla="*/ 96 h 312"/>
                    <a:gd name="T14" fmla="*/ 36 w 532"/>
                    <a:gd name="T15" fmla="*/ 104 h 312"/>
                    <a:gd name="T16" fmla="*/ 27 w 532"/>
                    <a:gd name="T17" fmla="*/ 128 h 312"/>
                    <a:gd name="T18" fmla="*/ 18 w 532"/>
                    <a:gd name="T19" fmla="*/ 152 h 312"/>
                    <a:gd name="T20" fmla="*/ 18 w 532"/>
                    <a:gd name="T21" fmla="*/ 168 h 312"/>
                    <a:gd name="T22" fmla="*/ 0 w 532"/>
                    <a:gd name="T23" fmla="*/ 183 h 312"/>
                    <a:gd name="T24" fmla="*/ 9 w 532"/>
                    <a:gd name="T25" fmla="*/ 215 h 312"/>
                    <a:gd name="T26" fmla="*/ 9 w 532"/>
                    <a:gd name="T27" fmla="*/ 215 h 312"/>
                    <a:gd name="T28" fmla="*/ 18 w 532"/>
                    <a:gd name="T29" fmla="*/ 239 h 312"/>
                    <a:gd name="T30" fmla="*/ 0 w 532"/>
                    <a:gd name="T31" fmla="*/ 255 h 312"/>
                    <a:gd name="T32" fmla="*/ 27 w 532"/>
                    <a:gd name="T33" fmla="*/ 279 h 312"/>
                    <a:gd name="T34" fmla="*/ 63 w 532"/>
                    <a:gd name="T35" fmla="*/ 279 h 312"/>
                    <a:gd name="T36" fmla="*/ 90 w 532"/>
                    <a:gd name="T37" fmla="*/ 295 h 312"/>
                    <a:gd name="T38" fmla="*/ 108 w 532"/>
                    <a:gd name="T39" fmla="*/ 311 h 312"/>
                    <a:gd name="T40" fmla="*/ 135 w 532"/>
                    <a:gd name="T41" fmla="*/ 303 h 312"/>
                    <a:gd name="T42" fmla="*/ 153 w 532"/>
                    <a:gd name="T43" fmla="*/ 287 h 312"/>
                    <a:gd name="T44" fmla="*/ 180 w 532"/>
                    <a:gd name="T45" fmla="*/ 295 h 312"/>
                    <a:gd name="T46" fmla="*/ 207 w 532"/>
                    <a:gd name="T47" fmla="*/ 287 h 312"/>
                    <a:gd name="T48" fmla="*/ 225 w 532"/>
                    <a:gd name="T49" fmla="*/ 295 h 312"/>
                    <a:gd name="T50" fmla="*/ 252 w 532"/>
                    <a:gd name="T51" fmla="*/ 303 h 312"/>
                    <a:gd name="T52" fmla="*/ 270 w 532"/>
                    <a:gd name="T53" fmla="*/ 287 h 312"/>
                    <a:gd name="T54" fmla="*/ 288 w 532"/>
                    <a:gd name="T55" fmla="*/ 287 h 312"/>
                    <a:gd name="T56" fmla="*/ 324 w 532"/>
                    <a:gd name="T57" fmla="*/ 287 h 312"/>
                    <a:gd name="T58" fmla="*/ 360 w 532"/>
                    <a:gd name="T59" fmla="*/ 295 h 312"/>
                    <a:gd name="T60" fmla="*/ 396 w 532"/>
                    <a:gd name="T61" fmla="*/ 287 h 312"/>
                    <a:gd name="T62" fmla="*/ 423 w 532"/>
                    <a:gd name="T63" fmla="*/ 287 h 312"/>
                    <a:gd name="T64" fmla="*/ 450 w 532"/>
                    <a:gd name="T65" fmla="*/ 287 h 312"/>
                    <a:gd name="T66" fmla="*/ 477 w 532"/>
                    <a:gd name="T67" fmla="*/ 279 h 312"/>
                    <a:gd name="T68" fmla="*/ 495 w 532"/>
                    <a:gd name="T69" fmla="*/ 271 h 312"/>
                    <a:gd name="T70" fmla="*/ 531 w 532"/>
                    <a:gd name="T71" fmla="*/ 263 h 312"/>
                    <a:gd name="T72" fmla="*/ 531 w 532"/>
                    <a:gd name="T73" fmla="*/ 231 h 312"/>
                    <a:gd name="T74" fmla="*/ 513 w 532"/>
                    <a:gd name="T75" fmla="*/ 215 h 312"/>
                    <a:gd name="T76" fmla="*/ 495 w 532"/>
                    <a:gd name="T77" fmla="*/ 215 h 312"/>
                    <a:gd name="T78" fmla="*/ 495 w 532"/>
                    <a:gd name="T79" fmla="*/ 191 h 312"/>
                    <a:gd name="T80" fmla="*/ 477 w 532"/>
                    <a:gd name="T81" fmla="*/ 175 h 312"/>
                    <a:gd name="T82" fmla="*/ 468 w 532"/>
                    <a:gd name="T83" fmla="*/ 152 h 312"/>
                    <a:gd name="T84" fmla="*/ 450 w 532"/>
                    <a:gd name="T85" fmla="*/ 136 h 312"/>
                    <a:gd name="T86" fmla="*/ 450 w 532"/>
                    <a:gd name="T87" fmla="*/ 112 h 312"/>
                    <a:gd name="T88" fmla="*/ 432 w 532"/>
                    <a:gd name="T89" fmla="*/ 96 h 312"/>
                    <a:gd name="T90" fmla="*/ 405 w 532"/>
                    <a:gd name="T91" fmla="*/ 88 h 312"/>
                    <a:gd name="T92" fmla="*/ 387 w 532"/>
                    <a:gd name="T93" fmla="*/ 72 h 312"/>
                    <a:gd name="T94" fmla="*/ 369 w 532"/>
                    <a:gd name="T95" fmla="*/ 56 h 312"/>
                    <a:gd name="T96" fmla="*/ 342 w 532"/>
                    <a:gd name="T97" fmla="*/ 48 h 312"/>
                    <a:gd name="T98" fmla="*/ 333 w 532"/>
                    <a:gd name="T99" fmla="*/ 40 h 312"/>
                    <a:gd name="T100" fmla="*/ 315 w 532"/>
                    <a:gd name="T101" fmla="*/ 24 h 312"/>
                    <a:gd name="T102" fmla="*/ 279 w 532"/>
                    <a:gd name="T103" fmla="*/ 24 h 312"/>
                    <a:gd name="T104" fmla="*/ 261 w 532"/>
                    <a:gd name="T105" fmla="*/ 8 h 312"/>
                    <a:gd name="T106" fmla="*/ 234 w 532"/>
                    <a:gd name="T107" fmla="*/ 0 h 312"/>
                    <a:gd name="T108" fmla="*/ 216 w 532"/>
                    <a:gd name="T109" fmla="*/ 0 h 312"/>
                    <a:gd name="T110" fmla="*/ 189 w 532"/>
                    <a:gd name="T111" fmla="*/ 8 h 312"/>
                    <a:gd name="T112" fmla="*/ 189 w 532"/>
                    <a:gd name="T113" fmla="*/ 24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32" h="312">
                      <a:moveTo>
                        <a:pt x="189" y="24"/>
                      </a:moveTo>
                      <a:lnTo>
                        <a:pt x="180" y="24"/>
                      </a:lnTo>
                      <a:lnTo>
                        <a:pt x="171" y="24"/>
                      </a:lnTo>
                      <a:lnTo>
                        <a:pt x="171" y="16"/>
                      </a:lnTo>
                      <a:lnTo>
                        <a:pt x="162" y="16"/>
                      </a:lnTo>
                      <a:lnTo>
                        <a:pt x="162" y="24"/>
                      </a:lnTo>
                      <a:lnTo>
                        <a:pt x="153" y="24"/>
                      </a:lnTo>
                      <a:lnTo>
                        <a:pt x="153" y="32"/>
                      </a:lnTo>
                      <a:lnTo>
                        <a:pt x="144" y="32"/>
                      </a:lnTo>
                      <a:lnTo>
                        <a:pt x="144" y="40"/>
                      </a:lnTo>
                      <a:lnTo>
                        <a:pt x="144" y="48"/>
                      </a:lnTo>
                      <a:lnTo>
                        <a:pt x="135" y="48"/>
                      </a:lnTo>
                      <a:lnTo>
                        <a:pt x="135" y="56"/>
                      </a:lnTo>
                      <a:lnTo>
                        <a:pt x="126" y="56"/>
                      </a:lnTo>
                      <a:lnTo>
                        <a:pt x="117" y="56"/>
                      </a:lnTo>
                      <a:lnTo>
                        <a:pt x="108" y="56"/>
                      </a:lnTo>
                      <a:lnTo>
                        <a:pt x="99" y="56"/>
                      </a:lnTo>
                      <a:lnTo>
                        <a:pt x="99" y="64"/>
                      </a:lnTo>
                      <a:lnTo>
                        <a:pt x="90" y="64"/>
                      </a:lnTo>
                      <a:lnTo>
                        <a:pt x="90" y="72"/>
                      </a:lnTo>
                      <a:lnTo>
                        <a:pt x="81" y="72"/>
                      </a:lnTo>
                      <a:lnTo>
                        <a:pt x="81" y="80"/>
                      </a:lnTo>
                      <a:lnTo>
                        <a:pt x="81" y="88"/>
                      </a:lnTo>
                      <a:lnTo>
                        <a:pt x="81" y="96"/>
                      </a:lnTo>
                      <a:lnTo>
                        <a:pt x="90" y="96"/>
                      </a:lnTo>
                      <a:lnTo>
                        <a:pt x="81" y="96"/>
                      </a:lnTo>
                      <a:lnTo>
                        <a:pt x="72" y="96"/>
                      </a:lnTo>
                      <a:lnTo>
                        <a:pt x="63" y="96"/>
                      </a:lnTo>
                      <a:lnTo>
                        <a:pt x="54" y="96"/>
                      </a:lnTo>
                      <a:lnTo>
                        <a:pt x="45" y="96"/>
                      </a:lnTo>
                      <a:lnTo>
                        <a:pt x="45" y="104"/>
                      </a:lnTo>
                      <a:lnTo>
                        <a:pt x="36" y="104"/>
                      </a:lnTo>
                      <a:lnTo>
                        <a:pt x="36" y="112"/>
                      </a:lnTo>
                      <a:lnTo>
                        <a:pt x="36" y="120"/>
                      </a:lnTo>
                      <a:lnTo>
                        <a:pt x="36" y="128"/>
                      </a:lnTo>
                      <a:lnTo>
                        <a:pt x="27" y="128"/>
                      </a:lnTo>
                      <a:lnTo>
                        <a:pt x="27" y="136"/>
                      </a:lnTo>
                      <a:lnTo>
                        <a:pt x="27" y="144"/>
                      </a:lnTo>
                      <a:lnTo>
                        <a:pt x="27" y="152"/>
                      </a:lnTo>
                      <a:lnTo>
                        <a:pt x="18" y="152"/>
                      </a:lnTo>
                      <a:lnTo>
                        <a:pt x="18" y="160"/>
                      </a:lnTo>
                      <a:lnTo>
                        <a:pt x="18" y="168"/>
                      </a:lnTo>
                      <a:lnTo>
                        <a:pt x="27" y="168"/>
                      </a:lnTo>
                      <a:lnTo>
                        <a:pt x="18" y="168"/>
                      </a:lnTo>
                      <a:lnTo>
                        <a:pt x="18" y="175"/>
                      </a:lnTo>
                      <a:lnTo>
                        <a:pt x="9" y="175"/>
                      </a:lnTo>
                      <a:lnTo>
                        <a:pt x="9" y="183"/>
                      </a:lnTo>
                      <a:lnTo>
                        <a:pt x="0" y="183"/>
                      </a:lnTo>
                      <a:lnTo>
                        <a:pt x="0" y="191"/>
                      </a:lnTo>
                      <a:lnTo>
                        <a:pt x="0" y="199"/>
                      </a:lnTo>
                      <a:lnTo>
                        <a:pt x="0" y="207"/>
                      </a:lnTo>
                      <a:lnTo>
                        <a:pt x="9" y="215"/>
                      </a:lnTo>
                      <a:lnTo>
                        <a:pt x="18" y="215"/>
                      </a:lnTo>
                      <a:lnTo>
                        <a:pt x="18" y="207"/>
                      </a:lnTo>
                      <a:lnTo>
                        <a:pt x="18" y="215"/>
                      </a:lnTo>
                      <a:lnTo>
                        <a:pt x="9" y="215"/>
                      </a:lnTo>
                      <a:lnTo>
                        <a:pt x="9" y="223"/>
                      </a:lnTo>
                      <a:lnTo>
                        <a:pt x="9" y="231"/>
                      </a:lnTo>
                      <a:lnTo>
                        <a:pt x="9" y="239"/>
                      </a:lnTo>
                      <a:lnTo>
                        <a:pt x="18" y="239"/>
                      </a:lnTo>
                      <a:lnTo>
                        <a:pt x="18" y="247"/>
                      </a:lnTo>
                      <a:lnTo>
                        <a:pt x="9" y="247"/>
                      </a:lnTo>
                      <a:lnTo>
                        <a:pt x="0" y="247"/>
                      </a:lnTo>
                      <a:lnTo>
                        <a:pt x="0" y="255"/>
                      </a:lnTo>
                      <a:lnTo>
                        <a:pt x="0" y="263"/>
                      </a:lnTo>
                      <a:lnTo>
                        <a:pt x="9" y="271"/>
                      </a:lnTo>
                      <a:lnTo>
                        <a:pt x="18" y="279"/>
                      </a:lnTo>
                      <a:lnTo>
                        <a:pt x="27" y="279"/>
                      </a:lnTo>
                      <a:lnTo>
                        <a:pt x="36" y="279"/>
                      </a:lnTo>
                      <a:lnTo>
                        <a:pt x="45" y="279"/>
                      </a:lnTo>
                      <a:lnTo>
                        <a:pt x="54" y="279"/>
                      </a:lnTo>
                      <a:lnTo>
                        <a:pt x="63" y="279"/>
                      </a:lnTo>
                      <a:lnTo>
                        <a:pt x="72" y="287"/>
                      </a:lnTo>
                      <a:lnTo>
                        <a:pt x="81" y="287"/>
                      </a:lnTo>
                      <a:lnTo>
                        <a:pt x="90" y="287"/>
                      </a:lnTo>
                      <a:lnTo>
                        <a:pt x="90" y="295"/>
                      </a:lnTo>
                      <a:lnTo>
                        <a:pt x="90" y="303"/>
                      </a:lnTo>
                      <a:lnTo>
                        <a:pt x="99" y="303"/>
                      </a:lnTo>
                      <a:lnTo>
                        <a:pt x="108" y="303"/>
                      </a:lnTo>
                      <a:lnTo>
                        <a:pt x="108" y="311"/>
                      </a:lnTo>
                      <a:lnTo>
                        <a:pt x="117" y="311"/>
                      </a:lnTo>
                      <a:lnTo>
                        <a:pt x="126" y="311"/>
                      </a:lnTo>
                      <a:lnTo>
                        <a:pt x="126" y="303"/>
                      </a:lnTo>
                      <a:lnTo>
                        <a:pt x="135" y="303"/>
                      </a:lnTo>
                      <a:lnTo>
                        <a:pt x="135" y="295"/>
                      </a:lnTo>
                      <a:lnTo>
                        <a:pt x="144" y="295"/>
                      </a:lnTo>
                      <a:lnTo>
                        <a:pt x="144" y="287"/>
                      </a:lnTo>
                      <a:lnTo>
                        <a:pt x="153" y="287"/>
                      </a:lnTo>
                      <a:lnTo>
                        <a:pt x="153" y="295"/>
                      </a:lnTo>
                      <a:lnTo>
                        <a:pt x="162" y="295"/>
                      </a:lnTo>
                      <a:lnTo>
                        <a:pt x="171" y="295"/>
                      </a:lnTo>
                      <a:lnTo>
                        <a:pt x="180" y="295"/>
                      </a:lnTo>
                      <a:lnTo>
                        <a:pt x="189" y="295"/>
                      </a:lnTo>
                      <a:lnTo>
                        <a:pt x="198" y="295"/>
                      </a:lnTo>
                      <a:lnTo>
                        <a:pt x="198" y="287"/>
                      </a:lnTo>
                      <a:lnTo>
                        <a:pt x="207" y="287"/>
                      </a:lnTo>
                      <a:lnTo>
                        <a:pt x="207" y="279"/>
                      </a:lnTo>
                      <a:lnTo>
                        <a:pt x="207" y="287"/>
                      </a:lnTo>
                      <a:lnTo>
                        <a:pt x="216" y="287"/>
                      </a:lnTo>
                      <a:lnTo>
                        <a:pt x="225" y="295"/>
                      </a:lnTo>
                      <a:lnTo>
                        <a:pt x="234" y="295"/>
                      </a:lnTo>
                      <a:lnTo>
                        <a:pt x="234" y="303"/>
                      </a:lnTo>
                      <a:lnTo>
                        <a:pt x="243" y="303"/>
                      </a:lnTo>
                      <a:lnTo>
                        <a:pt x="252" y="303"/>
                      </a:lnTo>
                      <a:lnTo>
                        <a:pt x="261" y="303"/>
                      </a:lnTo>
                      <a:lnTo>
                        <a:pt x="261" y="295"/>
                      </a:lnTo>
                      <a:lnTo>
                        <a:pt x="261" y="287"/>
                      </a:lnTo>
                      <a:lnTo>
                        <a:pt x="270" y="287"/>
                      </a:lnTo>
                      <a:lnTo>
                        <a:pt x="270" y="279"/>
                      </a:lnTo>
                      <a:lnTo>
                        <a:pt x="279" y="279"/>
                      </a:lnTo>
                      <a:lnTo>
                        <a:pt x="279" y="287"/>
                      </a:lnTo>
                      <a:lnTo>
                        <a:pt x="288" y="287"/>
                      </a:lnTo>
                      <a:lnTo>
                        <a:pt x="297" y="287"/>
                      </a:lnTo>
                      <a:lnTo>
                        <a:pt x="306" y="287"/>
                      </a:lnTo>
                      <a:lnTo>
                        <a:pt x="315" y="287"/>
                      </a:lnTo>
                      <a:lnTo>
                        <a:pt x="324" y="287"/>
                      </a:lnTo>
                      <a:lnTo>
                        <a:pt x="333" y="295"/>
                      </a:lnTo>
                      <a:lnTo>
                        <a:pt x="342" y="295"/>
                      </a:lnTo>
                      <a:lnTo>
                        <a:pt x="351" y="295"/>
                      </a:lnTo>
                      <a:lnTo>
                        <a:pt x="360" y="295"/>
                      </a:lnTo>
                      <a:lnTo>
                        <a:pt x="369" y="295"/>
                      </a:lnTo>
                      <a:lnTo>
                        <a:pt x="378" y="295"/>
                      </a:lnTo>
                      <a:lnTo>
                        <a:pt x="387" y="287"/>
                      </a:lnTo>
                      <a:lnTo>
                        <a:pt x="396" y="287"/>
                      </a:lnTo>
                      <a:lnTo>
                        <a:pt x="396" y="279"/>
                      </a:lnTo>
                      <a:lnTo>
                        <a:pt x="405" y="279"/>
                      </a:lnTo>
                      <a:lnTo>
                        <a:pt x="414" y="279"/>
                      </a:lnTo>
                      <a:lnTo>
                        <a:pt x="423" y="287"/>
                      </a:lnTo>
                      <a:lnTo>
                        <a:pt x="432" y="295"/>
                      </a:lnTo>
                      <a:lnTo>
                        <a:pt x="441" y="295"/>
                      </a:lnTo>
                      <a:lnTo>
                        <a:pt x="450" y="295"/>
                      </a:lnTo>
                      <a:lnTo>
                        <a:pt x="450" y="287"/>
                      </a:lnTo>
                      <a:lnTo>
                        <a:pt x="459" y="287"/>
                      </a:lnTo>
                      <a:lnTo>
                        <a:pt x="459" y="279"/>
                      </a:lnTo>
                      <a:lnTo>
                        <a:pt x="468" y="279"/>
                      </a:lnTo>
                      <a:lnTo>
                        <a:pt x="477" y="279"/>
                      </a:lnTo>
                      <a:lnTo>
                        <a:pt x="486" y="271"/>
                      </a:lnTo>
                      <a:lnTo>
                        <a:pt x="495" y="271"/>
                      </a:lnTo>
                      <a:lnTo>
                        <a:pt x="486" y="271"/>
                      </a:lnTo>
                      <a:lnTo>
                        <a:pt x="495" y="271"/>
                      </a:lnTo>
                      <a:lnTo>
                        <a:pt x="504" y="263"/>
                      </a:lnTo>
                      <a:lnTo>
                        <a:pt x="513" y="263"/>
                      </a:lnTo>
                      <a:lnTo>
                        <a:pt x="522" y="263"/>
                      </a:lnTo>
                      <a:lnTo>
                        <a:pt x="531" y="263"/>
                      </a:lnTo>
                      <a:lnTo>
                        <a:pt x="531" y="255"/>
                      </a:lnTo>
                      <a:lnTo>
                        <a:pt x="531" y="247"/>
                      </a:lnTo>
                      <a:lnTo>
                        <a:pt x="531" y="239"/>
                      </a:lnTo>
                      <a:lnTo>
                        <a:pt x="531" y="231"/>
                      </a:lnTo>
                      <a:lnTo>
                        <a:pt x="522" y="231"/>
                      </a:lnTo>
                      <a:lnTo>
                        <a:pt x="522" y="223"/>
                      </a:lnTo>
                      <a:lnTo>
                        <a:pt x="513" y="223"/>
                      </a:lnTo>
                      <a:lnTo>
                        <a:pt x="513" y="215"/>
                      </a:lnTo>
                      <a:lnTo>
                        <a:pt x="504" y="215"/>
                      </a:lnTo>
                      <a:lnTo>
                        <a:pt x="495" y="215"/>
                      </a:lnTo>
                      <a:lnTo>
                        <a:pt x="486" y="215"/>
                      </a:lnTo>
                      <a:lnTo>
                        <a:pt x="495" y="215"/>
                      </a:lnTo>
                      <a:lnTo>
                        <a:pt x="495" y="207"/>
                      </a:lnTo>
                      <a:lnTo>
                        <a:pt x="504" y="199"/>
                      </a:lnTo>
                      <a:lnTo>
                        <a:pt x="504" y="191"/>
                      </a:lnTo>
                      <a:lnTo>
                        <a:pt x="495" y="191"/>
                      </a:lnTo>
                      <a:lnTo>
                        <a:pt x="495" y="183"/>
                      </a:lnTo>
                      <a:lnTo>
                        <a:pt x="486" y="183"/>
                      </a:lnTo>
                      <a:lnTo>
                        <a:pt x="486" y="175"/>
                      </a:lnTo>
                      <a:lnTo>
                        <a:pt x="477" y="175"/>
                      </a:lnTo>
                      <a:lnTo>
                        <a:pt x="468" y="175"/>
                      </a:lnTo>
                      <a:lnTo>
                        <a:pt x="468" y="168"/>
                      </a:lnTo>
                      <a:lnTo>
                        <a:pt x="468" y="160"/>
                      </a:lnTo>
                      <a:lnTo>
                        <a:pt x="468" y="152"/>
                      </a:lnTo>
                      <a:lnTo>
                        <a:pt x="468" y="144"/>
                      </a:lnTo>
                      <a:lnTo>
                        <a:pt x="459" y="144"/>
                      </a:lnTo>
                      <a:lnTo>
                        <a:pt x="459" y="136"/>
                      </a:lnTo>
                      <a:lnTo>
                        <a:pt x="450" y="136"/>
                      </a:lnTo>
                      <a:lnTo>
                        <a:pt x="441" y="136"/>
                      </a:lnTo>
                      <a:lnTo>
                        <a:pt x="441" y="128"/>
                      </a:lnTo>
                      <a:lnTo>
                        <a:pt x="450" y="120"/>
                      </a:lnTo>
                      <a:lnTo>
                        <a:pt x="450" y="112"/>
                      </a:lnTo>
                      <a:lnTo>
                        <a:pt x="441" y="112"/>
                      </a:lnTo>
                      <a:lnTo>
                        <a:pt x="441" y="104"/>
                      </a:lnTo>
                      <a:lnTo>
                        <a:pt x="441" y="96"/>
                      </a:lnTo>
                      <a:lnTo>
                        <a:pt x="432" y="96"/>
                      </a:lnTo>
                      <a:lnTo>
                        <a:pt x="432" y="88"/>
                      </a:lnTo>
                      <a:lnTo>
                        <a:pt x="423" y="88"/>
                      </a:lnTo>
                      <a:lnTo>
                        <a:pt x="414" y="88"/>
                      </a:lnTo>
                      <a:lnTo>
                        <a:pt x="405" y="88"/>
                      </a:lnTo>
                      <a:lnTo>
                        <a:pt x="396" y="88"/>
                      </a:lnTo>
                      <a:lnTo>
                        <a:pt x="387" y="88"/>
                      </a:lnTo>
                      <a:lnTo>
                        <a:pt x="387" y="80"/>
                      </a:lnTo>
                      <a:lnTo>
                        <a:pt x="387" y="72"/>
                      </a:lnTo>
                      <a:lnTo>
                        <a:pt x="387" y="64"/>
                      </a:lnTo>
                      <a:lnTo>
                        <a:pt x="378" y="64"/>
                      </a:lnTo>
                      <a:lnTo>
                        <a:pt x="378" y="56"/>
                      </a:lnTo>
                      <a:lnTo>
                        <a:pt x="369" y="56"/>
                      </a:lnTo>
                      <a:lnTo>
                        <a:pt x="360" y="56"/>
                      </a:lnTo>
                      <a:lnTo>
                        <a:pt x="360" y="48"/>
                      </a:lnTo>
                      <a:lnTo>
                        <a:pt x="351" y="48"/>
                      </a:lnTo>
                      <a:lnTo>
                        <a:pt x="342" y="48"/>
                      </a:lnTo>
                      <a:lnTo>
                        <a:pt x="342" y="56"/>
                      </a:lnTo>
                      <a:lnTo>
                        <a:pt x="333" y="56"/>
                      </a:lnTo>
                      <a:lnTo>
                        <a:pt x="333" y="48"/>
                      </a:lnTo>
                      <a:lnTo>
                        <a:pt x="333" y="40"/>
                      </a:lnTo>
                      <a:lnTo>
                        <a:pt x="333" y="32"/>
                      </a:lnTo>
                      <a:lnTo>
                        <a:pt x="324" y="32"/>
                      </a:lnTo>
                      <a:lnTo>
                        <a:pt x="324" y="24"/>
                      </a:lnTo>
                      <a:lnTo>
                        <a:pt x="315" y="24"/>
                      </a:lnTo>
                      <a:lnTo>
                        <a:pt x="306" y="24"/>
                      </a:lnTo>
                      <a:lnTo>
                        <a:pt x="297" y="24"/>
                      </a:lnTo>
                      <a:lnTo>
                        <a:pt x="288" y="24"/>
                      </a:lnTo>
                      <a:lnTo>
                        <a:pt x="279" y="24"/>
                      </a:lnTo>
                      <a:lnTo>
                        <a:pt x="279" y="16"/>
                      </a:lnTo>
                      <a:lnTo>
                        <a:pt x="270" y="16"/>
                      </a:lnTo>
                      <a:lnTo>
                        <a:pt x="270" y="8"/>
                      </a:lnTo>
                      <a:lnTo>
                        <a:pt x="261" y="8"/>
                      </a:lnTo>
                      <a:lnTo>
                        <a:pt x="261" y="0"/>
                      </a:lnTo>
                      <a:lnTo>
                        <a:pt x="252" y="0"/>
                      </a:lnTo>
                      <a:lnTo>
                        <a:pt x="243" y="0"/>
                      </a:lnTo>
                      <a:lnTo>
                        <a:pt x="234" y="0"/>
                      </a:lnTo>
                      <a:lnTo>
                        <a:pt x="225" y="0"/>
                      </a:lnTo>
                      <a:lnTo>
                        <a:pt x="225" y="8"/>
                      </a:lnTo>
                      <a:lnTo>
                        <a:pt x="216" y="8"/>
                      </a:lnTo>
                      <a:lnTo>
                        <a:pt x="216" y="0"/>
                      </a:lnTo>
                      <a:lnTo>
                        <a:pt x="207" y="0"/>
                      </a:lnTo>
                      <a:lnTo>
                        <a:pt x="198" y="0"/>
                      </a:lnTo>
                      <a:lnTo>
                        <a:pt x="198" y="8"/>
                      </a:lnTo>
                      <a:lnTo>
                        <a:pt x="189" y="8"/>
                      </a:lnTo>
                      <a:lnTo>
                        <a:pt x="189" y="16"/>
                      </a:lnTo>
                      <a:lnTo>
                        <a:pt x="180" y="16"/>
                      </a:lnTo>
                      <a:lnTo>
                        <a:pt x="180" y="24"/>
                      </a:lnTo>
                      <a:lnTo>
                        <a:pt x="189" y="24"/>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GB" sz="2800">
                    <a:solidFill>
                      <a:srgbClr val="FFFFFF"/>
                    </a:solidFill>
                    <a:latin typeface="Arial" charset="0"/>
                  </a:endParaRPr>
                </a:p>
              </p:txBody>
            </p:sp>
            <p:sp>
              <p:nvSpPr>
                <p:cNvPr id="1138830" name="Freeform 142"/>
                <p:cNvSpPr>
                  <a:spLocks/>
                </p:cNvSpPr>
                <p:nvPr/>
              </p:nvSpPr>
              <p:spPr bwMode="auto">
                <a:xfrm>
                  <a:off x="1960" y="2145"/>
                  <a:ext cx="532" cy="312"/>
                </a:xfrm>
                <a:custGeom>
                  <a:avLst/>
                  <a:gdLst>
                    <a:gd name="T0" fmla="*/ 171 w 532"/>
                    <a:gd name="T1" fmla="*/ 16 h 312"/>
                    <a:gd name="T2" fmla="*/ 153 w 532"/>
                    <a:gd name="T3" fmla="*/ 32 h 312"/>
                    <a:gd name="T4" fmla="*/ 135 w 532"/>
                    <a:gd name="T5" fmla="*/ 48 h 312"/>
                    <a:gd name="T6" fmla="*/ 108 w 532"/>
                    <a:gd name="T7" fmla="*/ 56 h 312"/>
                    <a:gd name="T8" fmla="*/ 90 w 532"/>
                    <a:gd name="T9" fmla="*/ 72 h 312"/>
                    <a:gd name="T10" fmla="*/ 81 w 532"/>
                    <a:gd name="T11" fmla="*/ 96 h 312"/>
                    <a:gd name="T12" fmla="*/ 63 w 532"/>
                    <a:gd name="T13" fmla="*/ 96 h 312"/>
                    <a:gd name="T14" fmla="*/ 36 w 532"/>
                    <a:gd name="T15" fmla="*/ 104 h 312"/>
                    <a:gd name="T16" fmla="*/ 27 w 532"/>
                    <a:gd name="T17" fmla="*/ 128 h 312"/>
                    <a:gd name="T18" fmla="*/ 18 w 532"/>
                    <a:gd name="T19" fmla="*/ 152 h 312"/>
                    <a:gd name="T20" fmla="*/ 18 w 532"/>
                    <a:gd name="T21" fmla="*/ 168 h 312"/>
                    <a:gd name="T22" fmla="*/ 0 w 532"/>
                    <a:gd name="T23" fmla="*/ 183 h 312"/>
                    <a:gd name="T24" fmla="*/ 9 w 532"/>
                    <a:gd name="T25" fmla="*/ 215 h 312"/>
                    <a:gd name="T26" fmla="*/ 9 w 532"/>
                    <a:gd name="T27" fmla="*/ 215 h 312"/>
                    <a:gd name="T28" fmla="*/ 18 w 532"/>
                    <a:gd name="T29" fmla="*/ 239 h 312"/>
                    <a:gd name="T30" fmla="*/ 0 w 532"/>
                    <a:gd name="T31" fmla="*/ 255 h 312"/>
                    <a:gd name="T32" fmla="*/ 27 w 532"/>
                    <a:gd name="T33" fmla="*/ 279 h 312"/>
                    <a:gd name="T34" fmla="*/ 63 w 532"/>
                    <a:gd name="T35" fmla="*/ 279 h 312"/>
                    <a:gd name="T36" fmla="*/ 90 w 532"/>
                    <a:gd name="T37" fmla="*/ 295 h 312"/>
                    <a:gd name="T38" fmla="*/ 108 w 532"/>
                    <a:gd name="T39" fmla="*/ 311 h 312"/>
                    <a:gd name="T40" fmla="*/ 135 w 532"/>
                    <a:gd name="T41" fmla="*/ 303 h 312"/>
                    <a:gd name="T42" fmla="*/ 153 w 532"/>
                    <a:gd name="T43" fmla="*/ 287 h 312"/>
                    <a:gd name="T44" fmla="*/ 180 w 532"/>
                    <a:gd name="T45" fmla="*/ 295 h 312"/>
                    <a:gd name="T46" fmla="*/ 207 w 532"/>
                    <a:gd name="T47" fmla="*/ 287 h 312"/>
                    <a:gd name="T48" fmla="*/ 225 w 532"/>
                    <a:gd name="T49" fmla="*/ 295 h 312"/>
                    <a:gd name="T50" fmla="*/ 252 w 532"/>
                    <a:gd name="T51" fmla="*/ 303 h 312"/>
                    <a:gd name="T52" fmla="*/ 270 w 532"/>
                    <a:gd name="T53" fmla="*/ 287 h 312"/>
                    <a:gd name="T54" fmla="*/ 288 w 532"/>
                    <a:gd name="T55" fmla="*/ 287 h 312"/>
                    <a:gd name="T56" fmla="*/ 324 w 532"/>
                    <a:gd name="T57" fmla="*/ 287 h 312"/>
                    <a:gd name="T58" fmla="*/ 360 w 532"/>
                    <a:gd name="T59" fmla="*/ 295 h 312"/>
                    <a:gd name="T60" fmla="*/ 396 w 532"/>
                    <a:gd name="T61" fmla="*/ 287 h 312"/>
                    <a:gd name="T62" fmla="*/ 423 w 532"/>
                    <a:gd name="T63" fmla="*/ 287 h 312"/>
                    <a:gd name="T64" fmla="*/ 450 w 532"/>
                    <a:gd name="T65" fmla="*/ 287 h 312"/>
                    <a:gd name="T66" fmla="*/ 477 w 532"/>
                    <a:gd name="T67" fmla="*/ 279 h 312"/>
                    <a:gd name="T68" fmla="*/ 495 w 532"/>
                    <a:gd name="T69" fmla="*/ 271 h 312"/>
                    <a:gd name="T70" fmla="*/ 531 w 532"/>
                    <a:gd name="T71" fmla="*/ 263 h 312"/>
                    <a:gd name="T72" fmla="*/ 531 w 532"/>
                    <a:gd name="T73" fmla="*/ 231 h 312"/>
                    <a:gd name="T74" fmla="*/ 513 w 532"/>
                    <a:gd name="T75" fmla="*/ 215 h 312"/>
                    <a:gd name="T76" fmla="*/ 495 w 532"/>
                    <a:gd name="T77" fmla="*/ 215 h 312"/>
                    <a:gd name="T78" fmla="*/ 495 w 532"/>
                    <a:gd name="T79" fmla="*/ 191 h 312"/>
                    <a:gd name="T80" fmla="*/ 477 w 532"/>
                    <a:gd name="T81" fmla="*/ 175 h 312"/>
                    <a:gd name="T82" fmla="*/ 468 w 532"/>
                    <a:gd name="T83" fmla="*/ 152 h 312"/>
                    <a:gd name="T84" fmla="*/ 450 w 532"/>
                    <a:gd name="T85" fmla="*/ 136 h 312"/>
                    <a:gd name="T86" fmla="*/ 450 w 532"/>
                    <a:gd name="T87" fmla="*/ 112 h 312"/>
                    <a:gd name="T88" fmla="*/ 432 w 532"/>
                    <a:gd name="T89" fmla="*/ 96 h 312"/>
                    <a:gd name="T90" fmla="*/ 405 w 532"/>
                    <a:gd name="T91" fmla="*/ 88 h 312"/>
                    <a:gd name="T92" fmla="*/ 387 w 532"/>
                    <a:gd name="T93" fmla="*/ 72 h 312"/>
                    <a:gd name="T94" fmla="*/ 369 w 532"/>
                    <a:gd name="T95" fmla="*/ 56 h 312"/>
                    <a:gd name="T96" fmla="*/ 342 w 532"/>
                    <a:gd name="T97" fmla="*/ 48 h 312"/>
                    <a:gd name="T98" fmla="*/ 333 w 532"/>
                    <a:gd name="T99" fmla="*/ 40 h 312"/>
                    <a:gd name="T100" fmla="*/ 315 w 532"/>
                    <a:gd name="T101" fmla="*/ 24 h 312"/>
                    <a:gd name="T102" fmla="*/ 279 w 532"/>
                    <a:gd name="T103" fmla="*/ 24 h 312"/>
                    <a:gd name="T104" fmla="*/ 261 w 532"/>
                    <a:gd name="T105" fmla="*/ 8 h 312"/>
                    <a:gd name="T106" fmla="*/ 234 w 532"/>
                    <a:gd name="T107" fmla="*/ 0 h 312"/>
                    <a:gd name="T108" fmla="*/ 216 w 532"/>
                    <a:gd name="T109" fmla="*/ 0 h 312"/>
                    <a:gd name="T110" fmla="*/ 189 w 532"/>
                    <a:gd name="T111" fmla="*/ 8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32" h="312">
                      <a:moveTo>
                        <a:pt x="189" y="24"/>
                      </a:moveTo>
                      <a:lnTo>
                        <a:pt x="180" y="24"/>
                      </a:lnTo>
                      <a:lnTo>
                        <a:pt x="171" y="24"/>
                      </a:lnTo>
                      <a:lnTo>
                        <a:pt x="171" y="16"/>
                      </a:lnTo>
                      <a:lnTo>
                        <a:pt x="162" y="16"/>
                      </a:lnTo>
                      <a:lnTo>
                        <a:pt x="162" y="24"/>
                      </a:lnTo>
                      <a:lnTo>
                        <a:pt x="153" y="24"/>
                      </a:lnTo>
                      <a:lnTo>
                        <a:pt x="153" y="32"/>
                      </a:lnTo>
                      <a:lnTo>
                        <a:pt x="144" y="32"/>
                      </a:lnTo>
                      <a:lnTo>
                        <a:pt x="144" y="40"/>
                      </a:lnTo>
                      <a:lnTo>
                        <a:pt x="144" y="48"/>
                      </a:lnTo>
                      <a:lnTo>
                        <a:pt x="135" y="48"/>
                      </a:lnTo>
                      <a:lnTo>
                        <a:pt x="135" y="56"/>
                      </a:lnTo>
                      <a:lnTo>
                        <a:pt x="126" y="56"/>
                      </a:lnTo>
                      <a:lnTo>
                        <a:pt x="117" y="56"/>
                      </a:lnTo>
                      <a:lnTo>
                        <a:pt x="108" y="56"/>
                      </a:lnTo>
                      <a:lnTo>
                        <a:pt x="99" y="56"/>
                      </a:lnTo>
                      <a:lnTo>
                        <a:pt x="99" y="64"/>
                      </a:lnTo>
                      <a:lnTo>
                        <a:pt x="90" y="64"/>
                      </a:lnTo>
                      <a:lnTo>
                        <a:pt x="90" y="72"/>
                      </a:lnTo>
                      <a:lnTo>
                        <a:pt x="81" y="72"/>
                      </a:lnTo>
                      <a:lnTo>
                        <a:pt x="81" y="80"/>
                      </a:lnTo>
                      <a:lnTo>
                        <a:pt x="81" y="88"/>
                      </a:lnTo>
                      <a:lnTo>
                        <a:pt x="81" y="96"/>
                      </a:lnTo>
                      <a:lnTo>
                        <a:pt x="90" y="96"/>
                      </a:lnTo>
                      <a:lnTo>
                        <a:pt x="81" y="96"/>
                      </a:lnTo>
                      <a:lnTo>
                        <a:pt x="72" y="96"/>
                      </a:lnTo>
                      <a:lnTo>
                        <a:pt x="63" y="96"/>
                      </a:lnTo>
                      <a:lnTo>
                        <a:pt x="54" y="96"/>
                      </a:lnTo>
                      <a:lnTo>
                        <a:pt x="45" y="96"/>
                      </a:lnTo>
                      <a:lnTo>
                        <a:pt x="45" y="104"/>
                      </a:lnTo>
                      <a:lnTo>
                        <a:pt x="36" y="104"/>
                      </a:lnTo>
                      <a:lnTo>
                        <a:pt x="36" y="112"/>
                      </a:lnTo>
                      <a:lnTo>
                        <a:pt x="36" y="120"/>
                      </a:lnTo>
                      <a:lnTo>
                        <a:pt x="36" y="128"/>
                      </a:lnTo>
                      <a:lnTo>
                        <a:pt x="27" y="128"/>
                      </a:lnTo>
                      <a:lnTo>
                        <a:pt x="27" y="136"/>
                      </a:lnTo>
                      <a:lnTo>
                        <a:pt x="27" y="144"/>
                      </a:lnTo>
                      <a:lnTo>
                        <a:pt x="27" y="152"/>
                      </a:lnTo>
                      <a:lnTo>
                        <a:pt x="18" y="152"/>
                      </a:lnTo>
                      <a:lnTo>
                        <a:pt x="18" y="160"/>
                      </a:lnTo>
                      <a:lnTo>
                        <a:pt x="18" y="168"/>
                      </a:lnTo>
                      <a:lnTo>
                        <a:pt x="27" y="168"/>
                      </a:lnTo>
                      <a:lnTo>
                        <a:pt x="18" y="168"/>
                      </a:lnTo>
                      <a:lnTo>
                        <a:pt x="18" y="175"/>
                      </a:lnTo>
                      <a:lnTo>
                        <a:pt x="9" y="175"/>
                      </a:lnTo>
                      <a:lnTo>
                        <a:pt x="9" y="183"/>
                      </a:lnTo>
                      <a:lnTo>
                        <a:pt x="0" y="183"/>
                      </a:lnTo>
                      <a:lnTo>
                        <a:pt x="0" y="191"/>
                      </a:lnTo>
                      <a:lnTo>
                        <a:pt x="0" y="199"/>
                      </a:lnTo>
                      <a:lnTo>
                        <a:pt x="0" y="207"/>
                      </a:lnTo>
                      <a:lnTo>
                        <a:pt x="9" y="215"/>
                      </a:lnTo>
                      <a:lnTo>
                        <a:pt x="18" y="215"/>
                      </a:lnTo>
                      <a:lnTo>
                        <a:pt x="18" y="207"/>
                      </a:lnTo>
                      <a:lnTo>
                        <a:pt x="18" y="215"/>
                      </a:lnTo>
                      <a:lnTo>
                        <a:pt x="9" y="215"/>
                      </a:lnTo>
                      <a:lnTo>
                        <a:pt x="9" y="223"/>
                      </a:lnTo>
                      <a:lnTo>
                        <a:pt x="9" y="231"/>
                      </a:lnTo>
                      <a:lnTo>
                        <a:pt x="9" y="239"/>
                      </a:lnTo>
                      <a:lnTo>
                        <a:pt x="18" y="239"/>
                      </a:lnTo>
                      <a:lnTo>
                        <a:pt x="18" y="247"/>
                      </a:lnTo>
                      <a:lnTo>
                        <a:pt x="9" y="247"/>
                      </a:lnTo>
                      <a:lnTo>
                        <a:pt x="0" y="247"/>
                      </a:lnTo>
                      <a:lnTo>
                        <a:pt x="0" y="255"/>
                      </a:lnTo>
                      <a:lnTo>
                        <a:pt x="0" y="263"/>
                      </a:lnTo>
                      <a:lnTo>
                        <a:pt x="9" y="271"/>
                      </a:lnTo>
                      <a:lnTo>
                        <a:pt x="18" y="279"/>
                      </a:lnTo>
                      <a:lnTo>
                        <a:pt x="27" y="279"/>
                      </a:lnTo>
                      <a:lnTo>
                        <a:pt x="36" y="279"/>
                      </a:lnTo>
                      <a:lnTo>
                        <a:pt x="45" y="279"/>
                      </a:lnTo>
                      <a:lnTo>
                        <a:pt x="54" y="279"/>
                      </a:lnTo>
                      <a:lnTo>
                        <a:pt x="63" y="279"/>
                      </a:lnTo>
                      <a:lnTo>
                        <a:pt x="72" y="287"/>
                      </a:lnTo>
                      <a:lnTo>
                        <a:pt x="81" y="287"/>
                      </a:lnTo>
                      <a:lnTo>
                        <a:pt x="90" y="287"/>
                      </a:lnTo>
                      <a:lnTo>
                        <a:pt x="90" y="295"/>
                      </a:lnTo>
                      <a:lnTo>
                        <a:pt x="90" y="303"/>
                      </a:lnTo>
                      <a:lnTo>
                        <a:pt x="99" y="303"/>
                      </a:lnTo>
                      <a:lnTo>
                        <a:pt x="108" y="303"/>
                      </a:lnTo>
                      <a:lnTo>
                        <a:pt x="108" y="311"/>
                      </a:lnTo>
                      <a:lnTo>
                        <a:pt x="117" y="311"/>
                      </a:lnTo>
                      <a:lnTo>
                        <a:pt x="126" y="311"/>
                      </a:lnTo>
                      <a:lnTo>
                        <a:pt x="126" y="303"/>
                      </a:lnTo>
                      <a:lnTo>
                        <a:pt x="135" y="303"/>
                      </a:lnTo>
                      <a:lnTo>
                        <a:pt x="135" y="295"/>
                      </a:lnTo>
                      <a:lnTo>
                        <a:pt x="144" y="295"/>
                      </a:lnTo>
                      <a:lnTo>
                        <a:pt x="144" y="287"/>
                      </a:lnTo>
                      <a:lnTo>
                        <a:pt x="153" y="287"/>
                      </a:lnTo>
                      <a:lnTo>
                        <a:pt x="153" y="295"/>
                      </a:lnTo>
                      <a:lnTo>
                        <a:pt x="162" y="295"/>
                      </a:lnTo>
                      <a:lnTo>
                        <a:pt x="171" y="295"/>
                      </a:lnTo>
                      <a:lnTo>
                        <a:pt x="180" y="295"/>
                      </a:lnTo>
                      <a:lnTo>
                        <a:pt x="189" y="295"/>
                      </a:lnTo>
                      <a:lnTo>
                        <a:pt x="198" y="295"/>
                      </a:lnTo>
                      <a:lnTo>
                        <a:pt x="198" y="287"/>
                      </a:lnTo>
                      <a:lnTo>
                        <a:pt x="207" y="287"/>
                      </a:lnTo>
                      <a:lnTo>
                        <a:pt x="207" y="279"/>
                      </a:lnTo>
                      <a:lnTo>
                        <a:pt x="207" y="287"/>
                      </a:lnTo>
                      <a:lnTo>
                        <a:pt x="216" y="287"/>
                      </a:lnTo>
                      <a:lnTo>
                        <a:pt x="225" y="295"/>
                      </a:lnTo>
                      <a:lnTo>
                        <a:pt x="234" y="295"/>
                      </a:lnTo>
                      <a:lnTo>
                        <a:pt x="234" y="303"/>
                      </a:lnTo>
                      <a:lnTo>
                        <a:pt x="243" y="303"/>
                      </a:lnTo>
                      <a:lnTo>
                        <a:pt x="252" y="303"/>
                      </a:lnTo>
                      <a:lnTo>
                        <a:pt x="261" y="303"/>
                      </a:lnTo>
                      <a:lnTo>
                        <a:pt x="261" y="295"/>
                      </a:lnTo>
                      <a:lnTo>
                        <a:pt x="261" y="287"/>
                      </a:lnTo>
                      <a:lnTo>
                        <a:pt x="270" y="287"/>
                      </a:lnTo>
                      <a:lnTo>
                        <a:pt x="270" y="279"/>
                      </a:lnTo>
                      <a:lnTo>
                        <a:pt x="279" y="279"/>
                      </a:lnTo>
                      <a:lnTo>
                        <a:pt x="279" y="287"/>
                      </a:lnTo>
                      <a:lnTo>
                        <a:pt x="288" y="287"/>
                      </a:lnTo>
                      <a:lnTo>
                        <a:pt x="297" y="287"/>
                      </a:lnTo>
                      <a:lnTo>
                        <a:pt x="306" y="287"/>
                      </a:lnTo>
                      <a:lnTo>
                        <a:pt x="315" y="287"/>
                      </a:lnTo>
                      <a:lnTo>
                        <a:pt x="324" y="287"/>
                      </a:lnTo>
                      <a:lnTo>
                        <a:pt x="333" y="295"/>
                      </a:lnTo>
                      <a:lnTo>
                        <a:pt x="342" y="295"/>
                      </a:lnTo>
                      <a:lnTo>
                        <a:pt x="351" y="295"/>
                      </a:lnTo>
                      <a:lnTo>
                        <a:pt x="360" y="295"/>
                      </a:lnTo>
                      <a:lnTo>
                        <a:pt x="369" y="295"/>
                      </a:lnTo>
                      <a:lnTo>
                        <a:pt x="378" y="295"/>
                      </a:lnTo>
                      <a:lnTo>
                        <a:pt x="387" y="287"/>
                      </a:lnTo>
                      <a:lnTo>
                        <a:pt x="396" y="287"/>
                      </a:lnTo>
                      <a:lnTo>
                        <a:pt x="396" y="279"/>
                      </a:lnTo>
                      <a:lnTo>
                        <a:pt x="405" y="279"/>
                      </a:lnTo>
                      <a:lnTo>
                        <a:pt x="414" y="279"/>
                      </a:lnTo>
                      <a:lnTo>
                        <a:pt x="423" y="287"/>
                      </a:lnTo>
                      <a:lnTo>
                        <a:pt x="432" y="295"/>
                      </a:lnTo>
                      <a:lnTo>
                        <a:pt x="441" y="295"/>
                      </a:lnTo>
                      <a:lnTo>
                        <a:pt x="450" y="295"/>
                      </a:lnTo>
                      <a:lnTo>
                        <a:pt x="450" y="287"/>
                      </a:lnTo>
                      <a:lnTo>
                        <a:pt x="459" y="287"/>
                      </a:lnTo>
                      <a:lnTo>
                        <a:pt x="459" y="279"/>
                      </a:lnTo>
                      <a:lnTo>
                        <a:pt x="468" y="279"/>
                      </a:lnTo>
                      <a:lnTo>
                        <a:pt x="477" y="279"/>
                      </a:lnTo>
                      <a:lnTo>
                        <a:pt x="486" y="271"/>
                      </a:lnTo>
                      <a:lnTo>
                        <a:pt x="495" y="271"/>
                      </a:lnTo>
                      <a:lnTo>
                        <a:pt x="486" y="271"/>
                      </a:lnTo>
                      <a:lnTo>
                        <a:pt x="495" y="271"/>
                      </a:lnTo>
                      <a:lnTo>
                        <a:pt x="504" y="263"/>
                      </a:lnTo>
                      <a:lnTo>
                        <a:pt x="513" y="263"/>
                      </a:lnTo>
                      <a:lnTo>
                        <a:pt x="522" y="263"/>
                      </a:lnTo>
                      <a:lnTo>
                        <a:pt x="531" y="263"/>
                      </a:lnTo>
                      <a:lnTo>
                        <a:pt x="531" y="255"/>
                      </a:lnTo>
                      <a:lnTo>
                        <a:pt x="531" y="247"/>
                      </a:lnTo>
                      <a:lnTo>
                        <a:pt x="531" y="239"/>
                      </a:lnTo>
                      <a:lnTo>
                        <a:pt x="531" y="231"/>
                      </a:lnTo>
                      <a:lnTo>
                        <a:pt x="522" y="231"/>
                      </a:lnTo>
                      <a:lnTo>
                        <a:pt x="522" y="223"/>
                      </a:lnTo>
                      <a:lnTo>
                        <a:pt x="513" y="223"/>
                      </a:lnTo>
                      <a:lnTo>
                        <a:pt x="513" y="215"/>
                      </a:lnTo>
                      <a:lnTo>
                        <a:pt x="504" y="215"/>
                      </a:lnTo>
                      <a:lnTo>
                        <a:pt x="495" y="215"/>
                      </a:lnTo>
                      <a:lnTo>
                        <a:pt x="486" y="215"/>
                      </a:lnTo>
                      <a:lnTo>
                        <a:pt x="495" y="215"/>
                      </a:lnTo>
                      <a:lnTo>
                        <a:pt x="495" y="207"/>
                      </a:lnTo>
                      <a:lnTo>
                        <a:pt x="504" y="199"/>
                      </a:lnTo>
                      <a:lnTo>
                        <a:pt x="504" y="191"/>
                      </a:lnTo>
                      <a:lnTo>
                        <a:pt x="495" y="191"/>
                      </a:lnTo>
                      <a:lnTo>
                        <a:pt x="495" y="183"/>
                      </a:lnTo>
                      <a:lnTo>
                        <a:pt x="486" y="183"/>
                      </a:lnTo>
                      <a:lnTo>
                        <a:pt x="486" y="175"/>
                      </a:lnTo>
                      <a:lnTo>
                        <a:pt x="477" y="175"/>
                      </a:lnTo>
                      <a:lnTo>
                        <a:pt x="468" y="175"/>
                      </a:lnTo>
                      <a:lnTo>
                        <a:pt x="468" y="168"/>
                      </a:lnTo>
                      <a:lnTo>
                        <a:pt x="468" y="160"/>
                      </a:lnTo>
                      <a:lnTo>
                        <a:pt x="468" y="152"/>
                      </a:lnTo>
                      <a:lnTo>
                        <a:pt x="468" y="144"/>
                      </a:lnTo>
                      <a:lnTo>
                        <a:pt x="459" y="144"/>
                      </a:lnTo>
                      <a:lnTo>
                        <a:pt x="459" y="136"/>
                      </a:lnTo>
                      <a:lnTo>
                        <a:pt x="450" y="136"/>
                      </a:lnTo>
                      <a:lnTo>
                        <a:pt x="441" y="136"/>
                      </a:lnTo>
                      <a:lnTo>
                        <a:pt x="441" y="128"/>
                      </a:lnTo>
                      <a:lnTo>
                        <a:pt x="450" y="120"/>
                      </a:lnTo>
                      <a:lnTo>
                        <a:pt x="450" y="112"/>
                      </a:lnTo>
                      <a:lnTo>
                        <a:pt x="441" y="112"/>
                      </a:lnTo>
                      <a:lnTo>
                        <a:pt x="441" y="104"/>
                      </a:lnTo>
                      <a:lnTo>
                        <a:pt x="441" y="96"/>
                      </a:lnTo>
                      <a:lnTo>
                        <a:pt x="432" y="96"/>
                      </a:lnTo>
                      <a:lnTo>
                        <a:pt x="432" y="88"/>
                      </a:lnTo>
                      <a:lnTo>
                        <a:pt x="423" y="88"/>
                      </a:lnTo>
                      <a:lnTo>
                        <a:pt x="414" y="88"/>
                      </a:lnTo>
                      <a:lnTo>
                        <a:pt x="405" y="88"/>
                      </a:lnTo>
                      <a:lnTo>
                        <a:pt x="396" y="88"/>
                      </a:lnTo>
                      <a:lnTo>
                        <a:pt x="387" y="88"/>
                      </a:lnTo>
                      <a:lnTo>
                        <a:pt x="387" y="80"/>
                      </a:lnTo>
                      <a:lnTo>
                        <a:pt x="387" y="72"/>
                      </a:lnTo>
                      <a:lnTo>
                        <a:pt x="387" y="64"/>
                      </a:lnTo>
                      <a:lnTo>
                        <a:pt x="378" y="64"/>
                      </a:lnTo>
                      <a:lnTo>
                        <a:pt x="378" y="56"/>
                      </a:lnTo>
                      <a:lnTo>
                        <a:pt x="369" y="56"/>
                      </a:lnTo>
                      <a:lnTo>
                        <a:pt x="360" y="56"/>
                      </a:lnTo>
                      <a:lnTo>
                        <a:pt x="360" y="48"/>
                      </a:lnTo>
                      <a:lnTo>
                        <a:pt x="351" y="48"/>
                      </a:lnTo>
                      <a:lnTo>
                        <a:pt x="342" y="48"/>
                      </a:lnTo>
                      <a:lnTo>
                        <a:pt x="342" y="56"/>
                      </a:lnTo>
                      <a:lnTo>
                        <a:pt x="333" y="56"/>
                      </a:lnTo>
                      <a:lnTo>
                        <a:pt x="333" y="48"/>
                      </a:lnTo>
                      <a:lnTo>
                        <a:pt x="333" y="40"/>
                      </a:lnTo>
                      <a:lnTo>
                        <a:pt x="333" y="32"/>
                      </a:lnTo>
                      <a:lnTo>
                        <a:pt x="324" y="32"/>
                      </a:lnTo>
                      <a:lnTo>
                        <a:pt x="324" y="24"/>
                      </a:lnTo>
                      <a:lnTo>
                        <a:pt x="315" y="24"/>
                      </a:lnTo>
                      <a:lnTo>
                        <a:pt x="306" y="24"/>
                      </a:lnTo>
                      <a:lnTo>
                        <a:pt x="297" y="24"/>
                      </a:lnTo>
                      <a:lnTo>
                        <a:pt x="288" y="24"/>
                      </a:lnTo>
                      <a:lnTo>
                        <a:pt x="279" y="24"/>
                      </a:lnTo>
                      <a:lnTo>
                        <a:pt x="279" y="16"/>
                      </a:lnTo>
                      <a:lnTo>
                        <a:pt x="270" y="16"/>
                      </a:lnTo>
                      <a:lnTo>
                        <a:pt x="270" y="8"/>
                      </a:lnTo>
                      <a:lnTo>
                        <a:pt x="261" y="8"/>
                      </a:lnTo>
                      <a:lnTo>
                        <a:pt x="261" y="0"/>
                      </a:lnTo>
                      <a:lnTo>
                        <a:pt x="252" y="0"/>
                      </a:lnTo>
                      <a:lnTo>
                        <a:pt x="243" y="0"/>
                      </a:lnTo>
                      <a:lnTo>
                        <a:pt x="234" y="0"/>
                      </a:lnTo>
                      <a:lnTo>
                        <a:pt x="225" y="0"/>
                      </a:lnTo>
                      <a:lnTo>
                        <a:pt x="225" y="8"/>
                      </a:lnTo>
                      <a:lnTo>
                        <a:pt x="216" y="8"/>
                      </a:lnTo>
                      <a:lnTo>
                        <a:pt x="216" y="0"/>
                      </a:lnTo>
                      <a:lnTo>
                        <a:pt x="207" y="0"/>
                      </a:lnTo>
                      <a:lnTo>
                        <a:pt x="198" y="0"/>
                      </a:lnTo>
                      <a:lnTo>
                        <a:pt x="198" y="8"/>
                      </a:lnTo>
                      <a:lnTo>
                        <a:pt x="189" y="8"/>
                      </a:lnTo>
                      <a:lnTo>
                        <a:pt x="189" y="16"/>
                      </a:lnTo>
                      <a:lnTo>
                        <a:pt x="180" y="16"/>
                      </a:lnTo>
                      <a:lnTo>
                        <a:pt x="180" y="24"/>
                      </a:lnTo>
                    </a:path>
                  </a:pathLst>
                </a:custGeom>
                <a:noFill/>
                <a:ln w="12700" cap="rnd" cmpd="sng">
                  <a:solidFill>
                    <a:srgbClr val="FFFF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GB" sz="2800">
                    <a:solidFill>
                      <a:srgbClr val="FFFFFF"/>
                    </a:solidFill>
                    <a:latin typeface="Arial" charset="0"/>
                  </a:endParaRPr>
                </a:p>
              </p:txBody>
            </p:sp>
            <p:sp>
              <p:nvSpPr>
                <p:cNvPr id="1138831" name="Freeform 143"/>
                <p:cNvSpPr>
                  <a:spLocks/>
                </p:cNvSpPr>
                <p:nvPr/>
              </p:nvSpPr>
              <p:spPr bwMode="auto">
                <a:xfrm>
                  <a:off x="2104" y="2241"/>
                  <a:ext cx="226" cy="136"/>
                </a:xfrm>
                <a:custGeom>
                  <a:avLst/>
                  <a:gdLst>
                    <a:gd name="T0" fmla="*/ 72 w 226"/>
                    <a:gd name="T1" fmla="*/ 8 h 136"/>
                    <a:gd name="T2" fmla="*/ 63 w 226"/>
                    <a:gd name="T3" fmla="*/ 16 h 136"/>
                    <a:gd name="T4" fmla="*/ 54 w 226"/>
                    <a:gd name="T5" fmla="*/ 24 h 136"/>
                    <a:gd name="T6" fmla="*/ 45 w 226"/>
                    <a:gd name="T7" fmla="*/ 32 h 136"/>
                    <a:gd name="T8" fmla="*/ 36 w 226"/>
                    <a:gd name="T9" fmla="*/ 40 h 136"/>
                    <a:gd name="T10" fmla="*/ 27 w 226"/>
                    <a:gd name="T11" fmla="*/ 48 h 136"/>
                    <a:gd name="T12" fmla="*/ 18 w 226"/>
                    <a:gd name="T13" fmla="*/ 56 h 136"/>
                    <a:gd name="T14" fmla="*/ 9 w 226"/>
                    <a:gd name="T15" fmla="*/ 64 h 136"/>
                    <a:gd name="T16" fmla="*/ 9 w 226"/>
                    <a:gd name="T17" fmla="*/ 79 h 136"/>
                    <a:gd name="T18" fmla="*/ 0 w 226"/>
                    <a:gd name="T19" fmla="*/ 87 h 136"/>
                    <a:gd name="T20" fmla="*/ 9 w 226"/>
                    <a:gd name="T21" fmla="*/ 95 h 136"/>
                    <a:gd name="T22" fmla="*/ 0 w 226"/>
                    <a:gd name="T23" fmla="*/ 103 h 136"/>
                    <a:gd name="T24" fmla="*/ 0 w 226"/>
                    <a:gd name="T25" fmla="*/ 103 h 136"/>
                    <a:gd name="T26" fmla="*/ 0 w 226"/>
                    <a:gd name="T27" fmla="*/ 119 h 136"/>
                    <a:gd name="T28" fmla="*/ 18 w 226"/>
                    <a:gd name="T29" fmla="*/ 119 h 136"/>
                    <a:gd name="T30" fmla="*/ 27 w 226"/>
                    <a:gd name="T31" fmla="*/ 127 h 136"/>
                    <a:gd name="T32" fmla="*/ 45 w 226"/>
                    <a:gd name="T33" fmla="*/ 127 h 136"/>
                    <a:gd name="T34" fmla="*/ 54 w 226"/>
                    <a:gd name="T35" fmla="*/ 135 h 136"/>
                    <a:gd name="T36" fmla="*/ 63 w 226"/>
                    <a:gd name="T37" fmla="*/ 127 h 136"/>
                    <a:gd name="T38" fmla="*/ 81 w 226"/>
                    <a:gd name="T39" fmla="*/ 127 h 136"/>
                    <a:gd name="T40" fmla="*/ 90 w 226"/>
                    <a:gd name="T41" fmla="*/ 119 h 136"/>
                    <a:gd name="T42" fmla="*/ 99 w 226"/>
                    <a:gd name="T43" fmla="*/ 127 h 136"/>
                    <a:gd name="T44" fmla="*/ 117 w 226"/>
                    <a:gd name="T45" fmla="*/ 127 h 136"/>
                    <a:gd name="T46" fmla="*/ 117 w 226"/>
                    <a:gd name="T47" fmla="*/ 127 h 136"/>
                    <a:gd name="T48" fmla="*/ 135 w 226"/>
                    <a:gd name="T49" fmla="*/ 127 h 136"/>
                    <a:gd name="T50" fmla="*/ 153 w 226"/>
                    <a:gd name="T51" fmla="*/ 127 h 136"/>
                    <a:gd name="T52" fmla="*/ 171 w 226"/>
                    <a:gd name="T53" fmla="*/ 127 h 136"/>
                    <a:gd name="T54" fmla="*/ 180 w 226"/>
                    <a:gd name="T55" fmla="*/ 119 h 136"/>
                    <a:gd name="T56" fmla="*/ 189 w 226"/>
                    <a:gd name="T57" fmla="*/ 127 h 136"/>
                    <a:gd name="T58" fmla="*/ 198 w 226"/>
                    <a:gd name="T59" fmla="*/ 119 h 136"/>
                    <a:gd name="T60" fmla="*/ 216 w 226"/>
                    <a:gd name="T61" fmla="*/ 119 h 136"/>
                    <a:gd name="T62" fmla="*/ 216 w 226"/>
                    <a:gd name="T63" fmla="*/ 119 h 136"/>
                    <a:gd name="T64" fmla="*/ 225 w 226"/>
                    <a:gd name="T65" fmla="*/ 111 h 136"/>
                    <a:gd name="T66" fmla="*/ 225 w 226"/>
                    <a:gd name="T67" fmla="*/ 95 h 136"/>
                    <a:gd name="T68" fmla="*/ 207 w 226"/>
                    <a:gd name="T69" fmla="*/ 95 h 136"/>
                    <a:gd name="T70" fmla="*/ 216 w 226"/>
                    <a:gd name="T71" fmla="*/ 87 h 136"/>
                    <a:gd name="T72" fmla="*/ 207 w 226"/>
                    <a:gd name="T73" fmla="*/ 79 h 136"/>
                    <a:gd name="T74" fmla="*/ 198 w 226"/>
                    <a:gd name="T75" fmla="*/ 72 h 136"/>
                    <a:gd name="T76" fmla="*/ 189 w 226"/>
                    <a:gd name="T77" fmla="*/ 64 h 136"/>
                    <a:gd name="T78" fmla="*/ 189 w 226"/>
                    <a:gd name="T79" fmla="*/ 48 h 136"/>
                    <a:gd name="T80" fmla="*/ 180 w 226"/>
                    <a:gd name="T81" fmla="*/ 40 h 136"/>
                    <a:gd name="T82" fmla="*/ 171 w 226"/>
                    <a:gd name="T83" fmla="*/ 32 h 136"/>
                    <a:gd name="T84" fmla="*/ 162 w 226"/>
                    <a:gd name="T85" fmla="*/ 24 h 136"/>
                    <a:gd name="T86" fmla="*/ 144 w 226"/>
                    <a:gd name="T87" fmla="*/ 24 h 136"/>
                    <a:gd name="T88" fmla="*/ 135 w 226"/>
                    <a:gd name="T89" fmla="*/ 16 h 136"/>
                    <a:gd name="T90" fmla="*/ 126 w 226"/>
                    <a:gd name="T91" fmla="*/ 8 h 136"/>
                    <a:gd name="T92" fmla="*/ 117 w 226"/>
                    <a:gd name="T93" fmla="*/ 16 h 136"/>
                    <a:gd name="T94" fmla="*/ 108 w 226"/>
                    <a:gd name="T95" fmla="*/ 0 h 136"/>
                    <a:gd name="T96" fmla="*/ 99 w 226"/>
                    <a:gd name="T97" fmla="*/ 8 h 136"/>
                    <a:gd name="T98" fmla="*/ 90 w 226"/>
                    <a:gd name="T99" fmla="*/ 0 h 136"/>
                    <a:gd name="T100" fmla="*/ 81 w 226"/>
                    <a:gd name="T101" fmla="*/ 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26" h="136">
                      <a:moveTo>
                        <a:pt x="81" y="8"/>
                      </a:moveTo>
                      <a:lnTo>
                        <a:pt x="72" y="8"/>
                      </a:lnTo>
                      <a:lnTo>
                        <a:pt x="63" y="8"/>
                      </a:lnTo>
                      <a:lnTo>
                        <a:pt x="63" y="16"/>
                      </a:lnTo>
                      <a:lnTo>
                        <a:pt x="63" y="24"/>
                      </a:lnTo>
                      <a:lnTo>
                        <a:pt x="54" y="24"/>
                      </a:lnTo>
                      <a:lnTo>
                        <a:pt x="45" y="24"/>
                      </a:lnTo>
                      <a:lnTo>
                        <a:pt x="45" y="32"/>
                      </a:lnTo>
                      <a:lnTo>
                        <a:pt x="36" y="32"/>
                      </a:lnTo>
                      <a:lnTo>
                        <a:pt x="36" y="40"/>
                      </a:lnTo>
                      <a:lnTo>
                        <a:pt x="27" y="40"/>
                      </a:lnTo>
                      <a:lnTo>
                        <a:pt x="27" y="48"/>
                      </a:lnTo>
                      <a:lnTo>
                        <a:pt x="18" y="48"/>
                      </a:lnTo>
                      <a:lnTo>
                        <a:pt x="18" y="56"/>
                      </a:lnTo>
                      <a:lnTo>
                        <a:pt x="9" y="56"/>
                      </a:lnTo>
                      <a:lnTo>
                        <a:pt x="9" y="64"/>
                      </a:lnTo>
                      <a:lnTo>
                        <a:pt x="9" y="72"/>
                      </a:lnTo>
                      <a:lnTo>
                        <a:pt x="9" y="79"/>
                      </a:lnTo>
                      <a:lnTo>
                        <a:pt x="0" y="79"/>
                      </a:lnTo>
                      <a:lnTo>
                        <a:pt x="0" y="87"/>
                      </a:lnTo>
                      <a:lnTo>
                        <a:pt x="0" y="95"/>
                      </a:lnTo>
                      <a:lnTo>
                        <a:pt x="9" y="95"/>
                      </a:lnTo>
                      <a:lnTo>
                        <a:pt x="0" y="95"/>
                      </a:lnTo>
                      <a:lnTo>
                        <a:pt x="0" y="103"/>
                      </a:lnTo>
                      <a:lnTo>
                        <a:pt x="9" y="103"/>
                      </a:lnTo>
                      <a:lnTo>
                        <a:pt x="0" y="103"/>
                      </a:lnTo>
                      <a:lnTo>
                        <a:pt x="0" y="111"/>
                      </a:lnTo>
                      <a:lnTo>
                        <a:pt x="0" y="119"/>
                      </a:lnTo>
                      <a:lnTo>
                        <a:pt x="9" y="119"/>
                      </a:lnTo>
                      <a:lnTo>
                        <a:pt x="18" y="119"/>
                      </a:lnTo>
                      <a:lnTo>
                        <a:pt x="27" y="119"/>
                      </a:lnTo>
                      <a:lnTo>
                        <a:pt x="27" y="127"/>
                      </a:lnTo>
                      <a:lnTo>
                        <a:pt x="36" y="127"/>
                      </a:lnTo>
                      <a:lnTo>
                        <a:pt x="45" y="127"/>
                      </a:lnTo>
                      <a:lnTo>
                        <a:pt x="45" y="135"/>
                      </a:lnTo>
                      <a:lnTo>
                        <a:pt x="54" y="135"/>
                      </a:lnTo>
                      <a:lnTo>
                        <a:pt x="54" y="127"/>
                      </a:lnTo>
                      <a:lnTo>
                        <a:pt x="63" y="127"/>
                      </a:lnTo>
                      <a:lnTo>
                        <a:pt x="72" y="127"/>
                      </a:lnTo>
                      <a:lnTo>
                        <a:pt x="81" y="127"/>
                      </a:lnTo>
                      <a:lnTo>
                        <a:pt x="90" y="127"/>
                      </a:lnTo>
                      <a:lnTo>
                        <a:pt x="90" y="119"/>
                      </a:lnTo>
                      <a:lnTo>
                        <a:pt x="90" y="127"/>
                      </a:lnTo>
                      <a:lnTo>
                        <a:pt x="99" y="127"/>
                      </a:lnTo>
                      <a:lnTo>
                        <a:pt x="108" y="127"/>
                      </a:lnTo>
                      <a:lnTo>
                        <a:pt x="117" y="127"/>
                      </a:lnTo>
                      <a:lnTo>
                        <a:pt x="117" y="119"/>
                      </a:lnTo>
                      <a:lnTo>
                        <a:pt x="117" y="127"/>
                      </a:lnTo>
                      <a:lnTo>
                        <a:pt x="126" y="127"/>
                      </a:lnTo>
                      <a:lnTo>
                        <a:pt x="135" y="127"/>
                      </a:lnTo>
                      <a:lnTo>
                        <a:pt x="144" y="127"/>
                      </a:lnTo>
                      <a:lnTo>
                        <a:pt x="153" y="127"/>
                      </a:lnTo>
                      <a:lnTo>
                        <a:pt x="162" y="127"/>
                      </a:lnTo>
                      <a:lnTo>
                        <a:pt x="171" y="127"/>
                      </a:lnTo>
                      <a:lnTo>
                        <a:pt x="171" y="119"/>
                      </a:lnTo>
                      <a:lnTo>
                        <a:pt x="180" y="119"/>
                      </a:lnTo>
                      <a:lnTo>
                        <a:pt x="180" y="127"/>
                      </a:lnTo>
                      <a:lnTo>
                        <a:pt x="189" y="127"/>
                      </a:lnTo>
                      <a:lnTo>
                        <a:pt x="198" y="127"/>
                      </a:lnTo>
                      <a:lnTo>
                        <a:pt x="198" y="119"/>
                      </a:lnTo>
                      <a:lnTo>
                        <a:pt x="207" y="119"/>
                      </a:lnTo>
                      <a:lnTo>
                        <a:pt x="216" y="119"/>
                      </a:lnTo>
                      <a:lnTo>
                        <a:pt x="207" y="119"/>
                      </a:lnTo>
                      <a:lnTo>
                        <a:pt x="216" y="119"/>
                      </a:lnTo>
                      <a:lnTo>
                        <a:pt x="225" y="119"/>
                      </a:lnTo>
                      <a:lnTo>
                        <a:pt x="225" y="111"/>
                      </a:lnTo>
                      <a:lnTo>
                        <a:pt x="225" y="103"/>
                      </a:lnTo>
                      <a:lnTo>
                        <a:pt x="225" y="95"/>
                      </a:lnTo>
                      <a:lnTo>
                        <a:pt x="216" y="95"/>
                      </a:lnTo>
                      <a:lnTo>
                        <a:pt x="207" y="95"/>
                      </a:lnTo>
                      <a:lnTo>
                        <a:pt x="216" y="95"/>
                      </a:lnTo>
                      <a:lnTo>
                        <a:pt x="216" y="87"/>
                      </a:lnTo>
                      <a:lnTo>
                        <a:pt x="216" y="79"/>
                      </a:lnTo>
                      <a:lnTo>
                        <a:pt x="207" y="79"/>
                      </a:lnTo>
                      <a:lnTo>
                        <a:pt x="198" y="79"/>
                      </a:lnTo>
                      <a:lnTo>
                        <a:pt x="198" y="72"/>
                      </a:lnTo>
                      <a:lnTo>
                        <a:pt x="198" y="64"/>
                      </a:lnTo>
                      <a:lnTo>
                        <a:pt x="189" y="64"/>
                      </a:lnTo>
                      <a:lnTo>
                        <a:pt x="189" y="56"/>
                      </a:lnTo>
                      <a:lnTo>
                        <a:pt x="189" y="48"/>
                      </a:lnTo>
                      <a:lnTo>
                        <a:pt x="189" y="40"/>
                      </a:lnTo>
                      <a:lnTo>
                        <a:pt x="180" y="40"/>
                      </a:lnTo>
                      <a:lnTo>
                        <a:pt x="171" y="40"/>
                      </a:lnTo>
                      <a:lnTo>
                        <a:pt x="171" y="32"/>
                      </a:lnTo>
                      <a:lnTo>
                        <a:pt x="162" y="32"/>
                      </a:lnTo>
                      <a:lnTo>
                        <a:pt x="162" y="24"/>
                      </a:lnTo>
                      <a:lnTo>
                        <a:pt x="153" y="24"/>
                      </a:lnTo>
                      <a:lnTo>
                        <a:pt x="144" y="24"/>
                      </a:lnTo>
                      <a:lnTo>
                        <a:pt x="144" y="16"/>
                      </a:lnTo>
                      <a:lnTo>
                        <a:pt x="135" y="16"/>
                      </a:lnTo>
                      <a:lnTo>
                        <a:pt x="135" y="8"/>
                      </a:lnTo>
                      <a:lnTo>
                        <a:pt x="126" y="8"/>
                      </a:lnTo>
                      <a:lnTo>
                        <a:pt x="117" y="8"/>
                      </a:lnTo>
                      <a:lnTo>
                        <a:pt x="117" y="16"/>
                      </a:lnTo>
                      <a:lnTo>
                        <a:pt x="117" y="8"/>
                      </a:lnTo>
                      <a:lnTo>
                        <a:pt x="108" y="0"/>
                      </a:lnTo>
                      <a:lnTo>
                        <a:pt x="99" y="0"/>
                      </a:lnTo>
                      <a:lnTo>
                        <a:pt x="99" y="8"/>
                      </a:lnTo>
                      <a:lnTo>
                        <a:pt x="90" y="8"/>
                      </a:lnTo>
                      <a:lnTo>
                        <a:pt x="90" y="0"/>
                      </a:lnTo>
                      <a:lnTo>
                        <a:pt x="81" y="0"/>
                      </a:lnTo>
                      <a:lnTo>
                        <a:pt x="81" y="8"/>
                      </a:lnTo>
                      <a:lnTo>
                        <a:pt x="81" y="8"/>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GB" sz="2800">
                    <a:solidFill>
                      <a:srgbClr val="FFFFFF"/>
                    </a:solidFill>
                    <a:latin typeface="Arial" charset="0"/>
                  </a:endParaRPr>
                </a:p>
              </p:txBody>
            </p:sp>
            <p:sp>
              <p:nvSpPr>
                <p:cNvPr id="1138832" name="Freeform 144"/>
                <p:cNvSpPr>
                  <a:spLocks/>
                </p:cNvSpPr>
                <p:nvPr/>
              </p:nvSpPr>
              <p:spPr bwMode="auto">
                <a:xfrm>
                  <a:off x="2104" y="2241"/>
                  <a:ext cx="226" cy="136"/>
                </a:xfrm>
                <a:custGeom>
                  <a:avLst/>
                  <a:gdLst>
                    <a:gd name="T0" fmla="*/ 72 w 226"/>
                    <a:gd name="T1" fmla="*/ 8 h 136"/>
                    <a:gd name="T2" fmla="*/ 63 w 226"/>
                    <a:gd name="T3" fmla="*/ 16 h 136"/>
                    <a:gd name="T4" fmla="*/ 54 w 226"/>
                    <a:gd name="T5" fmla="*/ 24 h 136"/>
                    <a:gd name="T6" fmla="*/ 45 w 226"/>
                    <a:gd name="T7" fmla="*/ 32 h 136"/>
                    <a:gd name="T8" fmla="*/ 36 w 226"/>
                    <a:gd name="T9" fmla="*/ 40 h 136"/>
                    <a:gd name="T10" fmla="*/ 27 w 226"/>
                    <a:gd name="T11" fmla="*/ 48 h 136"/>
                    <a:gd name="T12" fmla="*/ 18 w 226"/>
                    <a:gd name="T13" fmla="*/ 56 h 136"/>
                    <a:gd name="T14" fmla="*/ 9 w 226"/>
                    <a:gd name="T15" fmla="*/ 64 h 136"/>
                    <a:gd name="T16" fmla="*/ 9 w 226"/>
                    <a:gd name="T17" fmla="*/ 79 h 136"/>
                    <a:gd name="T18" fmla="*/ 0 w 226"/>
                    <a:gd name="T19" fmla="*/ 87 h 136"/>
                    <a:gd name="T20" fmla="*/ 9 w 226"/>
                    <a:gd name="T21" fmla="*/ 95 h 136"/>
                    <a:gd name="T22" fmla="*/ 0 w 226"/>
                    <a:gd name="T23" fmla="*/ 103 h 136"/>
                    <a:gd name="T24" fmla="*/ 0 w 226"/>
                    <a:gd name="T25" fmla="*/ 103 h 136"/>
                    <a:gd name="T26" fmla="*/ 0 w 226"/>
                    <a:gd name="T27" fmla="*/ 119 h 136"/>
                    <a:gd name="T28" fmla="*/ 18 w 226"/>
                    <a:gd name="T29" fmla="*/ 119 h 136"/>
                    <a:gd name="T30" fmla="*/ 27 w 226"/>
                    <a:gd name="T31" fmla="*/ 127 h 136"/>
                    <a:gd name="T32" fmla="*/ 45 w 226"/>
                    <a:gd name="T33" fmla="*/ 127 h 136"/>
                    <a:gd name="T34" fmla="*/ 54 w 226"/>
                    <a:gd name="T35" fmla="*/ 135 h 136"/>
                    <a:gd name="T36" fmla="*/ 63 w 226"/>
                    <a:gd name="T37" fmla="*/ 127 h 136"/>
                    <a:gd name="T38" fmla="*/ 81 w 226"/>
                    <a:gd name="T39" fmla="*/ 127 h 136"/>
                    <a:gd name="T40" fmla="*/ 90 w 226"/>
                    <a:gd name="T41" fmla="*/ 119 h 136"/>
                    <a:gd name="T42" fmla="*/ 99 w 226"/>
                    <a:gd name="T43" fmla="*/ 127 h 136"/>
                    <a:gd name="T44" fmla="*/ 117 w 226"/>
                    <a:gd name="T45" fmla="*/ 127 h 136"/>
                    <a:gd name="T46" fmla="*/ 117 w 226"/>
                    <a:gd name="T47" fmla="*/ 127 h 136"/>
                    <a:gd name="T48" fmla="*/ 135 w 226"/>
                    <a:gd name="T49" fmla="*/ 127 h 136"/>
                    <a:gd name="T50" fmla="*/ 153 w 226"/>
                    <a:gd name="T51" fmla="*/ 127 h 136"/>
                    <a:gd name="T52" fmla="*/ 171 w 226"/>
                    <a:gd name="T53" fmla="*/ 127 h 136"/>
                    <a:gd name="T54" fmla="*/ 180 w 226"/>
                    <a:gd name="T55" fmla="*/ 119 h 136"/>
                    <a:gd name="T56" fmla="*/ 189 w 226"/>
                    <a:gd name="T57" fmla="*/ 127 h 136"/>
                    <a:gd name="T58" fmla="*/ 198 w 226"/>
                    <a:gd name="T59" fmla="*/ 119 h 136"/>
                    <a:gd name="T60" fmla="*/ 216 w 226"/>
                    <a:gd name="T61" fmla="*/ 119 h 136"/>
                    <a:gd name="T62" fmla="*/ 216 w 226"/>
                    <a:gd name="T63" fmla="*/ 119 h 136"/>
                    <a:gd name="T64" fmla="*/ 225 w 226"/>
                    <a:gd name="T65" fmla="*/ 111 h 136"/>
                    <a:gd name="T66" fmla="*/ 225 w 226"/>
                    <a:gd name="T67" fmla="*/ 95 h 136"/>
                    <a:gd name="T68" fmla="*/ 207 w 226"/>
                    <a:gd name="T69" fmla="*/ 95 h 136"/>
                    <a:gd name="T70" fmla="*/ 216 w 226"/>
                    <a:gd name="T71" fmla="*/ 87 h 136"/>
                    <a:gd name="T72" fmla="*/ 207 w 226"/>
                    <a:gd name="T73" fmla="*/ 79 h 136"/>
                    <a:gd name="T74" fmla="*/ 198 w 226"/>
                    <a:gd name="T75" fmla="*/ 72 h 136"/>
                    <a:gd name="T76" fmla="*/ 189 w 226"/>
                    <a:gd name="T77" fmla="*/ 64 h 136"/>
                    <a:gd name="T78" fmla="*/ 189 w 226"/>
                    <a:gd name="T79" fmla="*/ 48 h 136"/>
                    <a:gd name="T80" fmla="*/ 180 w 226"/>
                    <a:gd name="T81" fmla="*/ 40 h 136"/>
                    <a:gd name="T82" fmla="*/ 171 w 226"/>
                    <a:gd name="T83" fmla="*/ 32 h 136"/>
                    <a:gd name="T84" fmla="*/ 162 w 226"/>
                    <a:gd name="T85" fmla="*/ 24 h 136"/>
                    <a:gd name="T86" fmla="*/ 144 w 226"/>
                    <a:gd name="T87" fmla="*/ 24 h 136"/>
                    <a:gd name="T88" fmla="*/ 135 w 226"/>
                    <a:gd name="T89" fmla="*/ 16 h 136"/>
                    <a:gd name="T90" fmla="*/ 126 w 226"/>
                    <a:gd name="T91" fmla="*/ 8 h 136"/>
                    <a:gd name="T92" fmla="*/ 117 w 226"/>
                    <a:gd name="T93" fmla="*/ 16 h 136"/>
                    <a:gd name="T94" fmla="*/ 108 w 226"/>
                    <a:gd name="T95" fmla="*/ 0 h 136"/>
                    <a:gd name="T96" fmla="*/ 99 w 226"/>
                    <a:gd name="T97" fmla="*/ 8 h 136"/>
                    <a:gd name="T98" fmla="*/ 90 w 226"/>
                    <a:gd name="T99" fmla="*/ 0 h 136"/>
                    <a:gd name="T100" fmla="*/ 81 w 226"/>
                    <a:gd name="T101" fmla="*/ 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26" h="136">
                      <a:moveTo>
                        <a:pt x="81" y="8"/>
                      </a:moveTo>
                      <a:lnTo>
                        <a:pt x="72" y="8"/>
                      </a:lnTo>
                      <a:lnTo>
                        <a:pt x="63" y="8"/>
                      </a:lnTo>
                      <a:lnTo>
                        <a:pt x="63" y="16"/>
                      </a:lnTo>
                      <a:lnTo>
                        <a:pt x="63" y="24"/>
                      </a:lnTo>
                      <a:lnTo>
                        <a:pt x="54" y="24"/>
                      </a:lnTo>
                      <a:lnTo>
                        <a:pt x="45" y="24"/>
                      </a:lnTo>
                      <a:lnTo>
                        <a:pt x="45" y="32"/>
                      </a:lnTo>
                      <a:lnTo>
                        <a:pt x="36" y="32"/>
                      </a:lnTo>
                      <a:lnTo>
                        <a:pt x="36" y="40"/>
                      </a:lnTo>
                      <a:lnTo>
                        <a:pt x="27" y="40"/>
                      </a:lnTo>
                      <a:lnTo>
                        <a:pt x="27" y="48"/>
                      </a:lnTo>
                      <a:lnTo>
                        <a:pt x="18" y="48"/>
                      </a:lnTo>
                      <a:lnTo>
                        <a:pt x="18" y="56"/>
                      </a:lnTo>
                      <a:lnTo>
                        <a:pt x="9" y="56"/>
                      </a:lnTo>
                      <a:lnTo>
                        <a:pt x="9" y="64"/>
                      </a:lnTo>
                      <a:lnTo>
                        <a:pt x="9" y="72"/>
                      </a:lnTo>
                      <a:lnTo>
                        <a:pt x="9" y="79"/>
                      </a:lnTo>
                      <a:lnTo>
                        <a:pt x="0" y="79"/>
                      </a:lnTo>
                      <a:lnTo>
                        <a:pt x="0" y="87"/>
                      </a:lnTo>
                      <a:lnTo>
                        <a:pt x="0" y="95"/>
                      </a:lnTo>
                      <a:lnTo>
                        <a:pt x="9" y="95"/>
                      </a:lnTo>
                      <a:lnTo>
                        <a:pt x="0" y="95"/>
                      </a:lnTo>
                      <a:lnTo>
                        <a:pt x="0" y="103"/>
                      </a:lnTo>
                      <a:lnTo>
                        <a:pt x="9" y="103"/>
                      </a:lnTo>
                      <a:lnTo>
                        <a:pt x="0" y="103"/>
                      </a:lnTo>
                      <a:lnTo>
                        <a:pt x="0" y="111"/>
                      </a:lnTo>
                      <a:lnTo>
                        <a:pt x="0" y="119"/>
                      </a:lnTo>
                      <a:lnTo>
                        <a:pt x="9" y="119"/>
                      </a:lnTo>
                      <a:lnTo>
                        <a:pt x="18" y="119"/>
                      </a:lnTo>
                      <a:lnTo>
                        <a:pt x="27" y="119"/>
                      </a:lnTo>
                      <a:lnTo>
                        <a:pt x="27" y="127"/>
                      </a:lnTo>
                      <a:lnTo>
                        <a:pt x="36" y="127"/>
                      </a:lnTo>
                      <a:lnTo>
                        <a:pt x="45" y="127"/>
                      </a:lnTo>
                      <a:lnTo>
                        <a:pt x="45" y="135"/>
                      </a:lnTo>
                      <a:lnTo>
                        <a:pt x="54" y="135"/>
                      </a:lnTo>
                      <a:lnTo>
                        <a:pt x="54" y="127"/>
                      </a:lnTo>
                      <a:lnTo>
                        <a:pt x="63" y="127"/>
                      </a:lnTo>
                      <a:lnTo>
                        <a:pt x="72" y="127"/>
                      </a:lnTo>
                      <a:lnTo>
                        <a:pt x="81" y="127"/>
                      </a:lnTo>
                      <a:lnTo>
                        <a:pt x="90" y="127"/>
                      </a:lnTo>
                      <a:lnTo>
                        <a:pt x="90" y="119"/>
                      </a:lnTo>
                      <a:lnTo>
                        <a:pt x="90" y="127"/>
                      </a:lnTo>
                      <a:lnTo>
                        <a:pt x="99" y="127"/>
                      </a:lnTo>
                      <a:lnTo>
                        <a:pt x="108" y="127"/>
                      </a:lnTo>
                      <a:lnTo>
                        <a:pt x="117" y="127"/>
                      </a:lnTo>
                      <a:lnTo>
                        <a:pt x="117" y="119"/>
                      </a:lnTo>
                      <a:lnTo>
                        <a:pt x="117" y="127"/>
                      </a:lnTo>
                      <a:lnTo>
                        <a:pt x="126" y="127"/>
                      </a:lnTo>
                      <a:lnTo>
                        <a:pt x="135" y="127"/>
                      </a:lnTo>
                      <a:lnTo>
                        <a:pt x="144" y="127"/>
                      </a:lnTo>
                      <a:lnTo>
                        <a:pt x="153" y="127"/>
                      </a:lnTo>
                      <a:lnTo>
                        <a:pt x="162" y="127"/>
                      </a:lnTo>
                      <a:lnTo>
                        <a:pt x="171" y="127"/>
                      </a:lnTo>
                      <a:lnTo>
                        <a:pt x="171" y="119"/>
                      </a:lnTo>
                      <a:lnTo>
                        <a:pt x="180" y="119"/>
                      </a:lnTo>
                      <a:lnTo>
                        <a:pt x="180" y="127"/>
                      </a:lnTo>
                      <a:lnTo>
                        <a:pt x="189" y="127"/>
                      </a:lnTo>
                      <a:lnTo>
                        <a:pt x="198" y="127"/>
                      </a:lnTo>
                      <a:lnTo>
                        <a:pt x="198" y="119"/>
                      </a:lnTo>
                      <a:lnTo>
                        <a:pt x="207" y="119"/>
                      </a:lnTo>
                      <a:lnTo>
                        <a:pt x="216" y="119"/>
                      </a:lnTo>
                      <a:lnTo>
                        <a:pt x="207" y="119"/>
                      </a:lnTo>
                      <a:lnTo>
                        <a:pt x="216" y="119"/>
                      </a:lnTo>
                      <a:lnTo>
                        <a:pt x="225" y="119"/>
                      </a:lnTo>
                      <a:lnTo>
                        <a:pt x="225" y="111"/>
                      </a:lnTo>
                      <a:lnTo>
                        <a:pt x="225" y="103"/>
                      </a:lnTo>
                      <a:lnTo>
                        <a:pt x="225" y="95"/>
                      </a:lnTo>
                      <a:lnTo>
                        <a:pt x="216" y="95"/>
                      </a:lnTo>
                      <a:lnTo>
                        <a:pt x="207" y="95"/>
                      </a:lnTo>
                      <a:lnTo>
                        <a:pt x="216" y="95"/>
                      </a:lnTo>
                      <a:lnTo>
                        <a:pt x="216" y="87"/>
                      </a:lnTo>
                      <a:lnTo>
                        <a:pt x="216" y="79"/>
                      </a:lnTo>
                      <a:lnTo>
                        <a:pt x="207" y="79"/>
                      </a:lnTo>
                      <a:lnTo>
                        <a:pt x="198" y="79"/>
                      </a:lnTo>
                      <a:lnTo>
                        <a:pt x="198" y="72"/>
                      </a:lnTo>
                      <a:lnTo>
                        <a:pt x="198" y="64"/>
                      </a:lnTo>
                      <a:lnTo>
                        <a:pt x="189" y="64"/>
                      </a:lnTo>
                      <a:lnTo>
                        <a:pt x="189" y="56"/>
                      </a:lnTo>
                      <a:lnTo>
                        <a:pt x="189" y="48"/>
                      </a:lnTo>
                      <a:lnTo>
                        <a:pt x="189" y="40"/>
                      </a:lnTo>
                      <a:lnTo>
                        <a:pt x="180" y="40"/>
                      </a:lnTo>
                      <a:lnTo>
                        <a:pt x="171" y="40"/>
                      </a:lnTo>
                      <a:lnTo>
                        <a:pt x="171" y="32"/>
                      </a:lnTo>
                      <a:lnTo>
                        <a:pt x="162" y="32"/>
                      </a:lnTo>
                      <a:lnTo>
                        <a:pt x="162" y="24"/>
                      </a:lnTo>
                      <a:lnTo>
                        <a:pt x="153" y="24"/>
                      </a:lnTo>
                      <a:lnTo>
                        <a:pt x="144" y="24"/>
                      </a:lnTo>
                      <a:lnTo>
                        <a:pt x="144" y="16"/>
                      </a:lnTo>
                      <a:lnTo>
                        <a:pt x="135" y="16"/>
                      </a:lnTo>
                      <a:lnTo>
                        <a:pt x="135" y="8"/>
                      </a:lnTo>
                      <a:lnTo>
                        <a:pt x="126" y="8"/>
                      </a:lnTo>
                      <a:lnTo>
                        <a:pt x="117" y="8"/>
                      </a:lnTo>
                      <a:lnTo>
                        <a:pt x="117" y="16"/>
                      </a:lnTo>
                      <a:lnTo>
                        <a:pt x="117" y="8"/>
                      </a:lnTo>
                      <a:lnTo>
                        <a:pt x="108" y="0"/>
                      </a:lnTo>
                      <a:lnTo>
                        <a:pt x="99" y="0"/>
                      </a:lnTo>
                      <a:lnTo>
                        <a:pt x="99" y="8"/>
                      </a:lnTo>
                      <a:lnTo>
                        <a:pt x="90" y="8"/>
                      </a:lnTo>
                      <a:lnTo>
                        <a:pt x="90" y="0"/>
                      </a:lnTo>
                      <a:lnTo>
                        <a:pt x="81" y="0"/>
                      </a:lnTo>
                      <a:lnTo>
                        <a:pt x="81" y="8"/>
                      </a:lnTo>
                    </a:path>
                  </a:pathLst>
                </a:custGeom>
                <a:solidFill>
                  <a:srgbClr val="00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GB" sz="2800">
                    <a:solidFill>
                      <a:srgbClr val="FFFFFF"/>
                    </a:solidFill>
                    <a:latin typeface="Arial" charset="0"/>
                  </a:endParaRPr>
                </a:p>
              </p:txBody>
            </p:sp>
          </p:grpSp>
          <p:sp>
            <p:nvSpPr>
              <p:cNvPr id="1138833" name="Line 145"/>
              <p:cNvSpPr>
                <a:spLocks noChangeShapeType="1"/>
              </p:cNvSpPr>
              <p:nvPr/>
            </p:nvSpPr>
            <p:spPr bwMode="auto">
              <a:xfrm>
                <a:off x="2190" y="2448"/>
                <a:ext cx="54"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GB" sz="2800">
                  <a:solidFill>
                    <a:srgbClr val="FFFFFF"/>
                  </a:solidFill>
                  <a:latin typeface="Arial" charset="0"/>
                </a:endParaRPr>
              </a:p>
            </p:txBody>
          </p:sp>
          <p:sp>
            <p:nvSpPr>
              <p:cNvPr id="1138834" name="Line 146"/>
              <p:cNvSpPr>
                <a:spLocks noChangeShapeType="1"/>
              </p:cNvSpPr>
              <p:nvPr/>
            </p:nvSpPr>
            <p:spPr bwMode="auto">
              <a:xfrm>
                <a:off x="2366" y="2442"/>
                <a:ext cx="54"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GB" sz="2800">
                  <a:solidFill>
                    <a:srgbClr val="FFFFFF"/>
                  </a:solidFill>
                  <a:latin typeface="Arial" charset="0"/>
                </a:endParaRPr>
              </a:p>
            </p:txBody>
          </p:sp>
          <p:sp>
            <p:nvSpPr>
              <p:cNvPr id="1138835" name="Line 147"/>
              <p:cNvSpPr>
                <a:spLocks noChangeShapeType="1"/>
              </p:cNvSpPr>
              <p:nvPr/>
            </p:nvSpPr>
            <p:spPr bwMode="auto">
              <a:xfrm>
                <a:off x="2069" y="2448"/>
                <a:ext cx="54"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GB" sz="2800">
                  <a:solidFill>
                    <a:srgbClr val="FFFFFF"/>
                  </a:solidFill>
                  <a:latin typeface="Arial" charset="0"/>
                </a:endParaRPr>
              </a:p>
            </p:txBody>
          </p:sp>
          <p:sp>
            <p:nvSpPr>
              <p:cNvPr id="1138836" name="Line 148"/>
              <p:cNvSpPr>
                <a:spLocks noChangeShapeType="1"/>
              </p:cNvSpPr>
              <p:nvPr/>
            </p:nvSpPr>
            <p:spPr bwMode="auto">
              <a:xfrm>
                <a:off x="1961" y="2433"/>
                <a:ext cx="54"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GB" sz="2800">
                  <a:solidFill>
                    <a:srgbClr val="FFFFFF"/>
                  </a:solidFill>
                  <a:latin typeface="Arial" charset="0"/>
                </a:endParaRPr>
              </a:p>
            </p:txBody>
          </p:sp>
          <p:sp>
            <p:nvSpPr>
              <p:cNvPr id="1138837" name="Line 149"/>
              <p:cNvSpPr>
                <a:spLocks noChangeShapeType="1"/>
              </p:cNvSpPr>
              <p:nvPr/>
            </p:nvSpPr>
            <p:spPr bwMode="auto">
              <a:xfrm flipH="1">
                <a:off x="2284" y="2440"/>
                <a:ext cx="3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GB" sz="2800">
                  <a:solidFill>
                    <a:srgbClr val="FFFFFF"/>
                  </a:solidFill>
                  <a:latin typeface="Arial" charset="0"/>
                </a:endParaRPr>
              </a:p>
            </p:txBody>
          </p:sp>
          <p:sp>
            <p:nvSpPr>
              <p:cNvPr id="1138838" name="Line 150"/>
              <p:cNvSpPr>
                <a:spLocks noChangeShapeType="1"/>
              </p:cNvSpPr>
              <p:nvPr/>
            </p:nvSpPr>
            <p:spPr bwMode="auto">
              <a:xfrm flipH="1">
                <a:off x="2122" y="2448"/>
                <a:ext cx="3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GB" sz="2800">
                  <a:solidFill>
                    <a:srgbClr val="FFFFFF"/>
                  </a:solidFill>
                  <a:latin typeface="Arial" charset="0"/>
                </a:endParaRPr>
              </a:p>
            </p:txBody>
          </p:sp>
          <p:sp>
            <p:nvSpPr>
              <p:cNvPr id="1138839" name="Line 151"/>
              <p:cNvSpPr>
                <a:spLocks noChangeShapeType="1"/>
              </p:cNvSpPr>
              <p:nvPr/>
            </p:nvSpPr>
            <p:spPr bwMode="auto">
              <a:xfrm flipH="1" flipV="1">
                <a:off x="2426" y="2427"/>
                <a:ext cx="27" cy="1"/>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GB" sz="2800">
                  <a:solidFill>
                    <a:srgbClr val="FFFFFF"/>
                  </a:solidFill>
                  <a:latin typeface="Arial" charset="0"/>
                </a:endParaRPr>
              </a:p>
            </p:txBody>
          </p:sp>
          <p:sp>
            <p:nvSpPr>
              <p:cNvPr id="1138840" name="Line 152"/>
              <p:cNvSpPr>
                <a:spLocks noChangeShapeType="1"/>
              </p:cNvSpPr>
              <p:nvPr/>
            </p:nvSpPr>
            <p:spPr bwMode="auto">
              <a:xfrm flipH="1" flipV="1">
                <a:off x="2437" y="2317"/>
                <a:ext cx="27" cy="1"/>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GB" sz="2800">
                  <a:solidFill>
                    <a:srgbClr val="FFFFFF"/>
                  </a:solidFill>
                  <a:latin typeface="Arial" charset="0"/>
                </a:endParaRPr>
              </a:p>
            </p:txBody>
          </p:sp>
          <p:sp>
            <p:nvSpPr>
              <p:cNvPr id="1138841" name="Line 153"/>
              <p:cNvSpPr>
                <a:spLocks noChangeShapeType="1"/>
              </p:cNvSpPr>
              <p:nvPr/>
            </p:nvSpPr>
            <p:spPr bwMode="auto">
              <a:xfrm flipH="1" flipV="1">
                <a:off x="2354" y="2439"/>
                <a:ext cx="27" cy="1"/>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GB" sz="2800">
                  <a:solidFill>
                    <a:srgbClr val="FFFFFF"/>
                  </a:solidFill>
                  <a:latin typeface="Arial" charset="0"/>
                </a:endParaRPr>
              </a:p>
            </p:txBody>
          </p:sp>
          <p:sp>
            <p:nvSpPr>
              <p:cNvPr id="1138842" name="Line 154"/>
              <p:cNvSpPr>
                <a:spLocks noChangeShapeType="1"/>
              </p:cNvSpPr>
              <p:nvPr/>
            </p:nvSpPr>
            <p:spPr bwMode="auto">
              <a:xfrm>
                <a:off x="2063" y="2446"/>
                <a:ext cx="0" cy="1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GB" sz="2800">
                  <a:solidFill>
                    <a:srgbClr val="FFFFFF"/>
                  </a:solidFill>
                  <a:latin typeface="Arial" charset="0"/>
                </a:endParaRPr>
              </a:p>
            </p:txBody>
          </p:sp>
          <p:sp>
            <p:nvSpPr>
              <p:cNvPr id="1138843" name="Line 155"/>
              <p:cNvSpPr>
                <a:spLocks noChangeShapeType="1"/>
              </p:cNvSpPr>
              <p:nvPr/>
            </p:nvSpPr>
            <p:spPr bwMode="auto">
              <a:xfrm>
                <a:off x="2160" y="2438"/>
                <a:ext cx="0" cy="1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GB" sz="2800">
                  <a:solidFill>
                    <a:srgbClr val="FFFFFF"/>
                  </a:solidFill>
                  <a:latin typeface="Arial" charset="0"/>
                </a:endParaRPr>
              </a:p>
            </p:txBody>
          </p:sp>
          <p:sp>
            <p:nvSpPr>
              <p:cNvPr id="1138844" name="Line 156"/>
              <p:cNvSpPr>
                <a:spLocks noChangeShapeType="1"/>
              </p:cNvSpPr>
              <p:nvPr/>
            </p:nvSpPr>
            <p:spPr bwMode="auto">
              <a:xfrm>
                <a:off x="2246" y="2436"/>
                <a:ext cx="0" cy="1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GB" sz="2800">
                  <a:solidFill>
                    <a:srgbClr val="FFFFFF"/>
                  </a:solidFill>
                  <a:latin typeface="Arial" charset="0"/>
                </a:endParaRPr>
              </a:p>
            </p:txBody>
          </p:sp>
          <p:sp>
            <p:nvSpPr>
              <p:cNvPr id="1138845" name="Line 157"/>
              <p:cNvSpPr>
                <a:spLocks noChangeShapeType="1"/>
              </p:cNvSpPr>
              <p:nvPr/>
            </p:nvSpPr>
            <p:spPr bwMode="auto">
              <a:xfrm>
                <a:off x="2302" y="2170"/>
                <a:ext cx="0" cy="1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GB" sz="2800">
                  <a:solidFill>
                    <a:srgbClr val="FFFFFF"/>
                  </a:solidFill>
                  <a:latin typeface="Arial" charset="0"/>
                </a:endParaRPr>
              </a:p>
            </p:txBody>
          </p:sp>
        </p:grpSp>
        <p:sp>
          <p:nvSpPr>
            <p:cNvPr id="1138846" name="Arc 158"/>
            <p:cNvSpPr>
              <a:spLocks/>
            </p:cNvSpPr>
            <p:nvPr/>
          </p:nvSpPr>
          <p:spPr bwMode="auto">
            <a:xfrm>
              <a:off x="2518" y="1386"/>
              <a:ext cx="1393" cy="1526"/>
            </a:xfrm>
            <a:custGeom>
              <a:avLst/>
              <a:gdLst>
                <a:gd name="G0" fmla="+- 21600 0 0"/>
                <a:gd name="G1" fmla="+- 64 0 0"/>
                <a:gd name="G2" fmla="+- 21600 0 0"/>
                <a:gd name="T0" fmla="*/ 23265 w 23265"/>
                <a:gd name="T1" fmla="*/ 21600 h 21664"/>
                <a:gd name="T2" fmla="*/ 0 w 23265"/>
                <a:gd name="T3" fmla="*/ 0 h 21664"/>
                <a:gd name="T4" fmla="*/ 21600 w 23265"/>
                <a:gd name="T5" fmla="*/ 64 h 21664"/>
              </a:gdLst>
              <a:ahLst/>
              <a:cxnLst>
                <a:cxn ang="0">
                  <a:pos x="T0" y="T1"/>
                </a:cxn>
                <a:cxn ang="0">
                  <a:pos x="T2" y="T3"/>
                </a:cxn>
                <a:cxn ang="0">
                  <a:pos x="T4" y="T5"/>
                </a:cxn>
              </a:cxnLst>
              <a:rect l="0" t="0" r="r" b="b"/>
              <a:pathLst>
                <a:path w="23265" h="21664" fill="none" extrusionOk="0">
                  <a:moveTo>
                    <a:pt x="23264" y="21599"/>
                  </a:moveTo>
                  <a:cubicBezTo>
                    <a:pt x="22711" y="21642"/>
                    <a:pt x="22155" y="21663"/>
                    <a:pt x="21600" y="21664"/>
                  </a:cubicBezTo>
                  <a:cubicBezTo>
                    <a:pt x="9670" y="21664"/>
                    <a:pt x="0" y="11993"/>
                    <a:pt x="0" y="64"/>
                  </a:cubicBezTo>
                  <a:cubicBezTo>
                    <a:pt x="-1" y="42"/>
                    <a:pt x="0" y="21"/>
                    <a:pt x="0" y="0"/>
                  </a:cubicBezTo>
                </a:path>
                <a:path w="23265" h="21664" stroke="0" extrusionOk="0">
                  <a:moveTo>
                    <a:pt x="23264" y="21599"/>
                  </a:moveTo>
                  <a:cubicBezTo>
                    <a:pt x="22711" y="21642"/>
                    <a:pt x="22155" y="21663"/>
                    <a:pt x="21600" y="21664"/>
                  </a:cubicBezTo>
                  <a:cubicBezTo>
                    <a:pt x="9670" y="21664"/>
                    <a:pt x="0" y="11993"/>
                    <a:pt x="0" y="64"/>
                  </a:cubicBezTo>
                  <a:cubicBezTo>
                    <a:pt x="-1" y="42"/>
                    <a:pt x="0" y="21"/>
                    <a:pt x="0" y="0"/>
                  </a:cubicBezTo>
                  <a:lnTo>
                    <a:pt x="21600" y="64"/>
                  </a:lnTo>
                  <a:close/>
                </a:path>
              </a:pathLst>
            </a:custGeom>
            <a:noFill/>
            <a:ln w="76200" cap="rnd">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GB" sz="2800">
                <a:solidFill>
                  <a:srgbClr val="FFFFFF"/>
                </a:solidFill>
                <a:latin typeface="Arial" charset="0"/>
              </a:endParaRPr>
            </a:p>
          </p:txBody>
        </p:sp>
        <p:sp>
          <p:nvSpPr>
            <p:cNvPr id="1138847" name="Arc 159"/>
            <p:cNvSpPr>
              <a:spLocks/>
            </p:cNvSpPr>
            <p:nvPr/>
          </p:nvSpPr>
          <p:spPr bwMode="auto">
            <a:xfrm>
              <a:off x="3778" y="2812"/>
              <a:ext cx="216" cy="150"/>
            </a:xfrm>
            <a:custGeom>
              <a:avLst/>
              <a:gdLst>
                <a:gd name="G0" fmla="+- 21600 0 0"/>
                <a:gd name="G1" fmla="+- 8296 0 0"/>
                <a:gd name="G2" fmla="+- 21600 0 0"/>
                <a:gd name="T0" fmla="*/ 1670 w 21600"/>
                <a:gd name="T1" fmla="*/ 16623 h 16623"/>
                <a:gd name="T2" fmla="*/ 1657 w 21600"/>
                <a:gd name="T3" fmla="*/ 0 h 16623"/>
                <a:gd name="T4" fmla="*/ 21600 w 21600"/>
                <a:gd name="T5" fmla="*/ 8296 h 16623"/>
              </a:gdLst>
              <a:ahLst/>
              <a:cxnLst>
                <a:cxn ang="0">
                  <a:pos x="T0" y="T1"/>
                </a:cxn>
                <a:cxn ang="0">
                  <a:pos x="T2" y="T3"/>
                </a:cxn>
                <a:cxn ang="0">
                  <a:pos x="T4" y="T5"/>
                </a:cxn>
              </a:cxnLst>
              <a:rect l="0" t="0" r="r" b="b"/>
              <a:pathLst>
                <a:path w="21600" h="16623" fill="none" extrusionOk="0">
                  <a:moveTo>
                    <a:pt x="1669" y="16623"/>
                  </a:moveTo>
                  <a:cubicBezTo>
                    <a:pt x="567" y="13985"/>
                    <a:pt x="0" y="11154"/>
                    <a:pt x="0" y="8296"/>
                  </a:cubicBezTo>
                  <a:cubicBezTo>
                    <a:pt x="-1" y="5448"/>
                    <a:pt x="563" y="2629"/>
                    <a:pt x="1656" y="-1"/>
                  </a:cubicBezTo>
                </a:path>
                <a:path w="21600" h="16623" stroke="0" extrusionOk="0">
                  <a:moveTo>
                    <a:pt x="1669" y="16623"/>
                  </a:moveTo>
                  <a:cubicBezTo>
                    <a:pt x="567" y="13985"/>
                    <a:pt x="0" y="11154"/>
                    <a:pt x="0" y="8296"/>
                  </a:cubicBezTo>
                  <a:cubicBezTo>
                    <a:pt x="-1" y="5448"/>
                    <a:pt x="563" y="2629"/>
                    <a:pt x="1656" y="-1"/>
                  </a:cubicBezTo>
                  <a:lnTo>
                    <a:pt x="21600" y="8296"/>
                  </a:lnTo>
                  <a:close/>
                </a:path>
              </a:pathLst>
            </a:custGeom>
            <a:solidFill>
              <a:srgbClr val="000000"/>
            </a:solidFill>
            <a:ln>
              <a:noFill/>
            </a:ln>
            <a:effectLst/>
            <a:extLst>
              <a:ext uri="{91240B29-F687-4F45-9708-019B960494DF}">
                <a14:hiddenLine xmlns:a14="http://schemas.microsoft.com/office/drawing/2010/main" w="12700"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GB" sz="2800">
                <a:solidFill>
                  <a:srgbClr val="FFFFFF"/>
                </a:solidFill>
                <a:latin typeface="Arial" charset="0"/>
              </a:endParaRPr>
            </a:p>
          </p:txBody>
        </p:sp>
        <p:sp>
          <p:nvSpPr>
            <p:cNvPr id="1138848" name="Rectangle 160"/>
            <p:cNvSpPr>
              <a:spLocks noChangeArrowheads="1"/>
            </p:cNvSpPr>
            <p:nvPr/>
          </p:nvSpPr>
          <p:spPr bwMode="auto">
            <a:xfrm>
              <a:off x="2776" y="1947"/>
              <a:ext cx="469" cy="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eaLnBrk="0" hangingPunct="0"/>
              <a:r>
                <a:rPr lang="en-GB" altLang="en-US" sz="2000">
                  <a:solidFill>
                    <a:srgbClr val="000000"/>
                  </a:solidFill>
                </a:rPr>
                <a:t>SNS</a:t>
              </a:r>
            </a:p>
          </p:txBody>
        </p:sp>
        <p:sp>
          <p:nvSpPr>
            <p:cNvPr id="1138849" name="Rectangle 161"/>
            <p:cNvSpPr>
              <a:spLocks noChangeArrowheads="1"/>
            </p:cNvSpPr>
            <p:nvPr/>
          </p:nvSpPr>
          <p:spPr bwMode="auto">
            <a:xfrm>
              <a:off x="176" y="342"/>
              <a:ext cx="1541" cy="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CC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GB" altLang="en-US" sz="3200">
                  <a:solidFill>
                    <a:srgbClr val="CC0000"/>
                  </a:solidFill>
                </a:rPr>
                <a:t>STRESS</a:t>
              </a:r>
            </a:p>
            <a:p>
              <a:pPr eaLnBrk="0" hangingPunct="0"/>
              <a:r>
                <a:rPr lang="en-GB" altLang="en-US" sz="3200">
                  <a:solidFill>
                    <a:srgbClr val="CC0000"/>
                  </a:solidFill>
                </a:rPr>
                <a:t>/depression</a:t>
              </a:r>
            </a:p>
          </p:txBody>
        </p:sp>
        <p:sp>
          <p:nvSpPr>
            <p:cNvPr id="1138850" name="Line 162"/>
            <p:cNvSpPr>
              <a:spLocks noChangeShapeType="1"/>
            </p:cNvSpPr>
            <p:nvPr/>
          </p:nvSpPr>
          <p:spPr bwMode="auto">
            <a:xfrm>
              <a:off x="1407" y="609"/>
              <a:ext cx="280" cy="192"/>
            </a:xfrm>
            <a:prstGeom prst="line">
              <a:avLst/>
            </a:prstGeom>
            <a:noFill/>
            <a:ln w="76200">
              <a:solidFill>
                <a:srgbClr val="CC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GB" sz="2800">
                <a:solidFill>
                  <a:srgbClr val="FFFFFF"/>
                </a:solidFill>
                <a:latin typeface="Arial" charset="0"/>
              </a:endParaRPr>
            </a:p>
          </p:txBody>
        </p:sp>
        <p:sp>
          <p:nvSpPr>
            <p:cNvPr id="1138851" name="Rectangle 163"/>
            <p:cNvSpPr>
              <a:spLocks noChangeArrowheads="1"/>
            </p:cNvSpPr>
            <p:nvPr/>
          </p:nvSpPr>
          <p:spPr bwMode="auto">
            <a:xfrm>
              <a:off x="2927" y="2325"/>
              <a:ext cx="1349" cy="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p>
              <a:pPr eaLnBrk="0" hangingPunct="0"/>
              <a:r>
                <a:rPr lang="en-GB" altLang="en-US" sz="2000" dirty="0" err="1">
                  <a:solidFill>
                    <a:srgbClr val="000000"/>
                  </a:solidFill>
                </a:rPr>
                <a:t>Catecholamines</a:t>
              </a:r>
              <a:endParaRPr lang="en-GB" altLang="en-US" sz="2000" dirty="0">
                <a:solidFill>
                  <a:srgbClr val="000000"/>
                </a:solidFill>
              </a:endParaRPr>
            </a:p>
          </p:txBody>
        </p:sp>
        <p:sp>
          <p:nvSpPr>
            <p:cNvPr id="1138852" name="Rectangle 164"/>
            <p:cNvSpPr>
              <a:spLocks noChangeArrowheads="1"/>
            </p:cNvSpPr>
            <p:nvPr/>
          </p:nvSpPr>
          <p:spPr bwMode="auto">
            <a:xfrm>
              <a:off x="2650" y="1277"/>
              <a:ext cx="228" cy="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GB" altLang="en-US" sz="2400">
                  <a:solidFill>
                    <a:srgbClr val="001100"/>
                  </a:solidFill>
                  <a:latin typeface="Arial" charset="0"/>
                </a:rPr>
                <a:t>+</a:t>
              </a:r>
            </a:p>
          </p:txBody>
        </p:sp>
        <p:sp>
          <p:nvSpPr>
            <p:cNvPr id="1138853" name="Rectangle 165"/>
            <p:cNvSpPr>
              <a:spLocks noChangeArrowheads="1"/>
            </p:cNvSpPr>
            <p:nvPr/>
          </p:nvSpPr>
          <p:spPr bwMode="auto">
            <a:xfrm>
              <a:off x="3584" y="3545"/>
              <a:ext cx="1450" cy="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ctr" eaLnBrk="0" hangingPunct="0"/>
              <a:r>
                <a:rPr lang="en-GB" altLang="en-US" sz="2600">
                  <a:solidFill>
                    <a:srgbClr val="000000"/>
                  </a:solidFill>
                </a:rPr>
                <a:t>Infection, Inflammation</a:t>
              </a:r>
            </a:p>
          </p:txBody>
        </p:sp>
        <p:sp>
          <p:nvSpPr>
            <p:cNvPr id="1138859" name="Text Box 171"/>
            <p:cNvSpPr txBox="1">
              <a:spLocks noChangeArrowheads="1"/>
            </p:cNvSpPr>
            <p:nvPr/>
          </p:nvSpPr>
          <p:spPr bwMode="invGray">
            <a:xfrm>
              <a:off x="2241" y="3380"/>
              <a:ext cx="116" cy="331"/>
            </a:xfrm>
            <a:prstGeom prst="rect">
              <a:avLst/>
            </a:prstGeom>
            <a:noFill/>
            <a:ln>
              <a:noFill/>
            </a:ln>
            <a:effectLst/>
            <a:extLst>
              <a:ext uri="{909E8E84-426E-40DD-AFC4-6F175D3DCCD1}">
                <a14:hiddenFill xmlns:a14="http://schemas.microsoft.com/office/drawing/2010/main">
                  <a:solidFill>
                    <a:srgbClr val="016FAC"/>
                  </a:solidFill>
                </a14:hiddenFill>
              </a:ext>
              <a:ext uri="{91240B29-F687-4F45-9708-019B960494DF}">
                <a14:hiddenLine xmlns:a14="http://schemas.microsoft.com/office/drawing/2010/main" w="0" algn="ctr">
                  <a:solidFill>
                    <a:srgbClr val="016FAC"/>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a:endParaRPr lang="en-US" altLang="en-US" sz="2800">
                <a:solidFill>
                  <a:srgbClr val="FFFFFF"/>
                </a:solidFill>
                <a:latin typeface="Arial" charset="0"/>
              </a:endParaRPr>
            </a:p>
          </p:txBody>
        </p:sp>
      </p:grpSp>
      <p:sp>
        <p:nvSpPr>
          <p:cNvPr id="1138865" name="Text Box 177"/>
          <p:cNvSpPr txBox="1">
            <a:spLocks noChangeArrowheads="1"/>
          </p:cNvSpPr>
          <p:nvPr/>
        </p:nvSpPr>
        <p:spPr bwMode="invGray">
          <a:xfrm>
            <a:off x="2373507" y="1"/>
            <a:ext cx="7227684" cy="523220"/>
          </a:xfrm>
          <a:prstGeom prst="rect">
            <a:avLst/>
          </a:prstGeom>
          <a:noFill/>
          <a:ln>
            <a:noFill/>
          </a:ln>
          <a:effectLst/>
          <a:extLst>
            <a:ext uri="{909E8E84-426E-40DD-AFC4-6F175D3DCCD1}">
              <a14:hiddenFill xmlns:a14="http://schemas.microsoft.com/office/drawing/2010/main">
                <a:solidFill>
                  <a:srgbClr val="016FAC"/>
                </a:solidFill>
              </a14:hiddenFill>
            </a:ext>
            <a:ext uri="{91240B29-F687-4F45-9708-019B960494DF}">
              <a14:hiddenLine xmlns:a14="http://schemas.microsoft.com/office/drawing/2010/main" w="0" algn="ctr">
                <a:solidFill>
                  <a:srgbClr val="016FAC"/>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a:r>
              <a:rPr lang="en-GB" altLang="en-US" sz="2800">
                <a:solidFill>
                  <a:srgbClr val="000000"/>
                </a:solidFill>
                <a:latin typeface="Arial" charset="0"/>
              </a:rPr>
              <a:t>Two way neuroimmunoendocrine interaction</a:t>
            </a:r>
          </a:p>
        </p:txBody>
      </p:sp>
    </p:spTree>
    <p:extLst>
      <p:ext uri="{BB962C8B-B14F-4D97-AF65-F5344CB8AC3E}">
        <p14:creationId xmlns:p14="http://schemas.microsoft.com/office/powerpoint/2010/main" val="3987699395"/>
      </p:ext>
    </p:extLst>
  </p:cSld>
  <p:clrMapOvr>
    <a:masterClrMapping/>
  </p:clrMapOvr>
  <mc:AlternateContent xmlns:mc="http://schemas.openxmlformats.org/markup-compatibility/2006">
    <mc:Choice xmlns:p14="http://schemas.microsoft.com/office/powerpoint/2010/main" Requires="p14">
      <p:transition spd="slow" p14:dur="2000" advTm="70328"/>
    </mc:Choice>
    <mc:Fallback>
      <p:transition spd="slow" advTm="70328"/>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40">
            <a:extLst>
              <a:ext uri="{FF2B5EF4-FFF2-40B4-BE49-F238E27FC236}">
                <a16:creationId xmlns:a16="http://schemas.microsoft.com/office/drawing/2014/main" id="{80DFB519-A743-B593-2DAE-7F1DFC86CD79}"/>
              </a:ext>
            </a:extLst>
          </p:cNvPr>
          <p:cNvSpPr>
            <a:spLocks noChangeArrowheads="1"/>
          </p:cNvSpPr>
          <p:nvPr/>
        </p:nvSpPr>
        <p:spPr bwMode="auto">
          <a:xfrm>
            <a:off x="4219575" y="4943476"/>
            <a:ext cx="2571750" cy="390525"/>
          </a:xfrm>
          <a:prstGeom prst="rect">
            <a:avLst/>
          </a:prstGeom>
          <a:solidFill>
            <a:schemeClr val="accent1"/>
          </a:solidFill>
          <a:ln w="9525">
            <a:solidFill>
              <a:schemeClr val="tx1"/>
            </a:solidFill>
            <a:miter lim="800000"/>
            <a:headEnd/>
            <a:tailEnd/>
          </a:ln>
        </p:spPr>
        <p:txBody>
          <a:bodyPr wrap="none" anchor="ctr"/>
          <a:lstStyle>
            <a:lvl1pPr eaLnBrk="0" hangingPunct="0">
              <a:defRPr sz="1200">
                <a:solidFill>
                  <a:schemeClr val="tx1"/>
                </a:solidFill>
                <a:latin typeface="Arial" panose="020B0604020202020204" pitchFamily="34" charset="0"/>
                <a:cs typeface="Arial" panose="020B0604020202020204" pitchFamily="34" charset="0"/>
              </a:defRPr>
            </a:lvl1pPr>
            <a:lvl2pPr marL="742950" indent="-285750" eaLnBrk="0" hangingPunct="0">
              <a:defRPr sz="1200">
                <a:solidFill>
                  <a:schemeClr val="tx1"/>
                </a:solidFill>
                <a:latin typeface="Arial" panose="020B0604020202020204" pitchFamily="34" charset="0"/>
                <a:cs typeface="Arial" panose="020B0604020202020204" pitchFamily="34" charset="0"/>
              </a:defRPr>
            </a:lvl2pPr>
            <a:lvl3pPr marL="1143000" indent="-228600" eaLnBrk="0" hangingPunct="0">
              <a:defRPr sz="1200">
                <a:solidFill>
                  <a:schemeClr val="tx1"/>
                </a:solidFill>
                <a:latin typeface="Arial" panose="020B0604020202020204" pitchFamily="34" charset="0"/>
                <a:cs typeface="Arial" panose="020B0604020202020204" pitchFamily="34" charset="0"/>
              </a:defRPr>
            </a:lvl3pPr>
            <a:lvl4pPr marL="1600200" indent="-228600" eaLnBrk="0" hangingPunct="0">
              <a:defRPr sz="1200">
                <a:solidFill>
                  <a:schemeClr val="tx1"/>
                </a:solidFill>
                <a:latin typeface="Arial" panose="020B0604020202020204" pitchFamily="34" charset="0"/>
                <a:cs typeface="Arial" panose="020B0604020202020204" pitchFamily="34" charset="0"/>
              </a:defRPr>
            </a:lvl4pPr>
            <a:lvl5pPr marL="2057400" indent="-228600" eaLnBrk="0" hangingPunct="0">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19459" name="Rectangle 2">
            <a:extLst>
              <a:ext uri="{FF2B5EF4-FFF2-40B4-BE49-F238E27FC236}">
                <a16:creationId xmlns:a16="http://schemas.microsoft.com/office/drawing/2014/main" id="{3D803D3A-C3D4-C75D-4286-7D3B7C44DE6C}"/>
              </a:ext>
            </a:extLst>
          </p:cNvPr>
          <p:cNvSpPr>
            <a:spLocks noGrp="1" noChangeArrowheads="1"/>
          </p:cNvSpPr>
          <p:nvPr>
            <p:ph type="title"/>
          </p:nvPr>
        </p:nvSpPr>
        <p:spPr>
          <a:xfrm>
            <a:off x="2000250" y="-53975"/>
            <a:ext cx="7797800" cy="1143000"/>
          </a:xfrm>
        </p:spPr>
        <p:txBody>
          <a:bodyPr vert="horz" wrap="square" lIns="69850" tIns="34925" rIns="69850" bIns="34925" numCol="1" anchor="ctr" anchorCtr="0" compatLnSpc="1">
            <a:prstTxWarp prst="textNoShape">
              <a:avLst/>
            </a:prstTxWarp>
          </a:bodyPr>
          <a:lstStyle/>
          <a:p>
            <a:pPr defTabSz="514350"/>
            <a:r>
              <a:rPr lang="en-GB" altLang="en-US" sz="3600" b="1">
                <a:solidFill>
                  <a:srgbClr val="FF0000"/>
                </a:solidFill>
              </a:rPr>
              <a:t>Stress hormones and immunity</a:t>
            </a:r>
            <a:endParaRPr lang="en-US" altLang="en-US" sz="3600" b="1">
              <a:solidFill>
                <a:srgbClr val="FF0000"/>
              </a:solidFill>
            </a:endParaRPr>
          </a:p>
        </p:txBody>
      </p:sp>
      <p:sp>
        <p:nvSpPr>
          <p:cNvPr id="19460" name="Rectangle 3">
            <a:extLst>
              <a:ext uri="{FF2B5EF4-FFF2-40B4-BE49-F238E27FC236}">
                <a16:creationId xmlns:a16="http://schemas.microsoft.com/office/drawing/2014/main" id="{E8958048-89BA-636C-A803-8463FAA82933}"/>
              </a:ext>
            </a:extLst>
          </p:cNvPr>
          <p:cNvSpPr>
            <a:spLocks noChangeArrowheads="1"/>
          </p:cNvSpPr>
          <p:nvPr/>
        </p:nvSpPr>
        <p:spPr bwMode="auto">
          <a:xfrm>
            <a:off x="1885950" y="1104901"/>
            <a:ext cx="4751388" cy="529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1200">
                <a:solidFill>
                  <a:schemeClr val="tx1"/>
                </a:solidFill>
                <a:latin typeface="Arial" panose="020B0604020202020204" pitchFamily="34" charset="0"/>
                <a:cs typeface="Arial" panose="020B0604020202020204" pitchFamily="34" charset="0"/>
              </a:defRPr>
            </a:lvl1pPr>
            <a:lvl2pPr marL="742950" indent="-285750" eaLnBrk="0" hangingPunct="0">
              <a:defRPr sz="1200">
                <a:solidFill>
                  <a:schemeClr val="tx1"/>
                </a:solidFill>
                <a:latin typeface="Arial" panose="020B0604020202020204" pitchFamily="34" charset="0"/>
                <a:cs typeface="Arial" panose="020B0604020202020204" pitchFamily="34" charset="0"/>
              </a:defRPr>
            </a:lvl2pPr>
            <a:lvl3pPr marL="1143000" indent="-228600" eaLnBrk="0" hangingPunct="0">
              <a:defRPr sz="1200">
                <a:solidFill>
                  <a:schemeClr val="tx1"/>
                </a:solidFill>
                <a:latin typeface="Arial" panose="020B0604020202020204" pitchFamily="34" charset="0"/>
                <a:cs typeface="Arial" panose="020B0604020202020204" pitchFamily="34" charset="0"/>
              </a:defRPr>
            </a:lvl3pPr>
            <a:lvl4pPr marL="1600200" indent="-228600" eaLnBrk="0" hangingPunct="0">
              <a:defRPr sz="1200">
                <a:solidFill>
                  <a:schemeClr val="tx1"/>
                </a:solidFill>
                <a:latin typeface="Arial" panose="020B0604020202020204" pitchFamily="34" charset="0"/>
                <a:cs typeface="Arial" panose="020B0604020202020204" pitchFamily="34" charset="0"/>
              </a:defRPr>
            </a:lvl4pPr>
            <a:lvl5pPr marL="2057400" indent="-228600" eaLnBrk="0" hangingPunct="0">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9pPr>
          </a:lstStyle>
          <a:p>
            <a:pPr algn="ctr"/>
            <a:endParaRPr lang="en-GB" altLang="en-US" sz="1800">
              <a:latin typeface="Courier New" panose="02070309020205020404" pitchFamily="49" charset="0"/>
            </a:endParaRPr>
          </a:p>
        </p:txBody>
      </p:sp>
      <p:sp>
        <p:nvSpPr>
          <p:cNvPr id="19461" name="Text Box 36">
            <a:extLst>
              <a:ext uri="{FF2B5EF4-FFF2-40B4-BE49-F238E27FC236}">
                <a16:creationId xmlns:a16="http://schemas.microsoft.com/office/drawing/2014/main" id="{AF9A5A74-A4EB-5F64-5AD7-667CFA153244}"/>
              </a:ext>
            </a:extLst>
          </p:cNvPr>
          <p:cNvSpPr txBox="1">
            <a:spLocks noChangeArrowheads="1"/>
          </p:cNvSpPr>
          <p:nvPr/>
        </p:nvSpPr>
        <p:spPr bwMode="auto">
          <a:xfrm>
            <a:off x="2532063" y="5464175"/>
            <a:ext cx="1841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tx1"/>
                </a:solidFill>
                <a:latin typeface="Arial" panose="020B0604020202020204" pitchFamily="34" charset="0"/>
                <a:cs typeface="Arial" panose="020B0604020202020204" pitchFamily="34" charset="0"/>
              </a:defRPr>
            </a:lvl1pPr>
            <a:lvl2pPr marL="742950" indent="-285750" eaLnBrk="0" hangingPunct="0">
              <a:defRPr sz="1200">
                <a:solidFill>
                  <a:schemeClr val="tx1"/>
                </a:solidFill>
                <a:latin typeface="Arial" panose="020B0604020202020204" pitchFamily="34" charset="0"/>
                <a:cs typeface="Arial" panose="020B0604020202020204" pitchFamily="34" charset="0"/>
              </a:defRPr>
            </a:lvl2pPr>
            <a:lvl3pPr marL="1143000" indent="-228600" eaLnBrk="0" hangingPunct="0">
              <a:defRPr sz="1200">
                <a:solidFill>
                  <a:schemeClr val="tx1"/>
                </a:solidFill>
                <a:latin typeface="Arial" panose="020B0604020202020204" pitchFamily="34" charset="0"/>
                <a:cs typeface="Arial" panose="020B0604020202020204" pitchFamily="34" charset="0"/>
              </a:defRPr>
            </a:lvl3pPr>
            <a:lvl4pPr marL="1600200" indent="-228600" eaLnBrk="0" hangingPunct="0">
              <a:defRPr sz="1200">
                <a:solidFill>
                  <a:schemeClr val="tx1"/>
                </a:solidFill>
                <a:latin typeface="Arial" panose="020B0604020202020204" pitchFamily="34" charset="0"/>
                <a:cs typeface="Arial" panose="020B0604020202020204" pitchFamily="34" charset="0"/>
              </a:defRPr>
            </a:lvl4pPr>
            <a:lvl5pPr marL="2057400" indent="-228600" eaLnBrk="0" hangingPunct="0">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endParaRPr lang="en-US" altLang="en-US" sz="1600"/>
          </a:p>
        </p:txBody>
      </p:sp>
      <p:sp>
        <p:nvSpPr>
          <p:cNvPr id="19462" name="Text Box 7">
            <a:extLst>
              <a:ext uri="{FF2B5EF4-FFF2-40B4-BE49-F238E27FC236}">
                <a16:creationId xmlns:a16="http://schemas.microsoft.com/office/drawing/2014/main" id="{0FAC767C-7E2B-14FF-0454-DAB6454A2D1F}"/>
              </a:ext>
            </a:extLst>
          </p:cNvPr>
          <p:cNvSpPr txBox="1">
            <a:spLocks noChangeArrowheads="1"/>
          </p:cNvSpPr>
          <p:nvPr/>
        </p:nvSpPr>
        <p:spPr bwMode="auto">
          <a:xfrm>
            <a:off x="2446338" y="989013"/>
            <a:ext cx="7148512"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tx1"/>
                </a:solidFill>
                <a:latin typeface="Arial" panose="020B0604020202020204" pitchFamily="34" charset="0"/>
                <a:cs typeface="Arial" panose="020B0604020202020204" pitchFamily="34" charset="0"/>
              </a:defRPr>
            </a:lvl1pPr>
            <a:lvl2pPr marL="742950" indent="-285750" eaLnBrk="0" hangingPunct="0">
              <a:defRPr sz="1200">
                <a:solidFill>
                  <a:schemeClr val="tx1"/>
                </a:solidFill>
                <a:latin typeface="Arial" panose="020B0604020202020204" pitchFamily="34" charset="0"/>
                <a:cs typeface="Arial" panose="020B0604020202020204" pitchFamily="34" charset="0"/>
              </a:defRPr>
            </a:lvl2pPr>
            <a:lvl3pPr marL="1143000" indent="-228600" eaLnBrk="0" hangingPunct="0">
              <a:defRPr sz="1200">
                <a:solidFill>
                  <a:schemeClr val="tx1"/>
                </a:solidFill>
                <a:latin typeface="Arial" panose="020B0604020202020204" pitchFamily="34" charset="0"/>
                <a:cs typeface="Arial" panose="020B0604020202020204" pitchFamily="34" charset="0"/>
              </a:defRPr>
            </a:lvl3pPr>
            <a:lvl4pPr marL="1600200" indent="-228600" eaLnBrk="0" hangingPunct="0">
              <a:defRPr sz="1200">
                <a:solidFill>
                  <a:schemeClr val="tx1"/>
                </a:solidFill>
                <a:latin typeface="Arial" panose="020B0604020202020204" pitchFamily="34" charset="0"/>
                <a:cs typeface="Arial" panose="020B0604020202020204" pitchFamily="34" charset="0"/>
              </a:defRPr>
            </a:lvl4pPr>
            <a:lvl5pPr marL="2057400" indent="-228600" eaLnBrk="0" hangingPunct="0">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endParaRPr lang="en-GB" altLang="en-US" sz="1600"/>
          </a:p>
          <a:p>
            <a:pPr eaLnBrk="1" hangingPunct="1"/>
            <a:r>
              <a:rPr lang="en-GB" altLang="en-US" sz="1600"/>
              <a:t>Glucocorticoids (cortisol) and catecholamines (noradrenaline, adrenaline) can</a:t>
            </a:r>
          </a:p>
          <a:p>
            <a:pPr eaLnBrk="1" hangingPunct="1"/>
            <a:r>
              <a:rPr lang="en-GB" altLang="en-US" sz="1600"/>
              <a:t> </a:t>
            </a:r>
            <a:r>
              <a:rPr lang="en-GB" altLang="en-US" sz="1600" b="1"/>
              <a:t>regulate immune function</a:t>
            </a:r>
            <a:r>
              <a:rPr lang="en-GB" altLang="en-US" sz="1600"/>
              <a:t> by binding to their receptors on immune cells</a:t>
            </a:r>
            <a:endParaRPr lang="en-US" altLang="en-US" sz="1600"/>
          </a:p>
        </p:txBody>
      </p:sp>
      <p:grpSp>
        <p:nvGrpSpPr>
          <p:cNvPr id="19463" name="Group 138">
            <a:extLst>
              <a:ext uri="{FF2B5EF4-FFF2-40B4-BE49-F238E27FC236}">
                <a16:creationId xmlns:a16="http://schemas.microsoft.com/office/drawing/2014/main" id="{C2E39EF2-FE0F-E8D7-9A61-464326275E0B}"/>
              </a:ext>
            </a:extLst>
          </p:cNvPr>
          <p:cNvGrpSpPr>
            <a:grpSpLocks/>
          </p:cNvGrpSpPr>
          <p:nvPr/>
        </p:nvGrpSpPr>
        <p:grpSpPr bwMode="auto">
          <a:xfrm>
            <a:off x="2524126" y="2295525"/>
            <a:ext cx="6823075" cy="2311400"/>
            <a:chOff x="630" y="1560"/>
            <a:chExt cx="4298" cy="1456"/>
          </a:xfrm>
        </p:grpSpPr>
        <p:sp>
          <p:nvSpPr>
            <p:cNvPr id="19468" name="Text Box 8">
              <a:extLst>
                <a:ext uri="{FF2B5EF4-FFF2-40B4-BE49-F238E27FC236}">
                  <a16:creationId xmlns:a16="http://schemas.microsoft.com/office/drawing/2014/main" id="{EC93A573-831B-3D55-CAF4-44D6B2E34BD9}"/>
                </a:ext>
              </a:extLst>
            </p:cNvPr>
            <p:cNvSpPr txBox="1">
              <a:spLocks noChangeArrowheads="1"/>
            </p:cNvSpPr>
            <p:nvPr/>
          </p:nvSpPr>
          <p:spPr bwMode="auto">
            <a:xfrm>
              <a:off x="944" y="1560"/>
              <a:ext cx="53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tx1"/>
                  </a:solidFill>
                  <a:latin typeface="Arial" panose="020B0604020202020204" pitchFamily="34" charset="0"/>
                  <a:cs typeface="Arial" panose="020B0604020202020204" pitchFamily="34" charset="0"/>
                </a:defRPr>
              </a:lvl1pPr>
              <a:lvl2pPr marL="742950" indent="-285750" eaLnBrk="0" hangingPunct="0">
                <a:defRPr sz="1200">
                  <a:solidFill>
                    <a:schemeClr val="tx1"/>
                  </a:solidFill>
                  <a:latin typeface="Arial" panose="020B0604020202020204" pitchFamily="34" charset="0"/>
                  <a:cs typeface="Arial" panose="020B0604020202020204" pitchFamily="34" charset="0"/>
                </a:defRPr>
              </a:lvl2pPr>
              <a:lvl3pPr marL="1143000" indent="-228600" eaLnBrk="0" hangingPunct="0">
                <a:defRPr sz="1200">
                  <a:solidFill>
                    <a:schemeClr val="tx1"/>
                  </a:solidFill>
                  <a:latin typeface="Arial" panose="020B0604020202020204" pitchFamily="34" charset="0"/>
                  <a:cs typeface="Arial" panose="020B0604020202020204" pitchFamily="34" charset="0"/>
                </a:defRPr>
              </a:lvl3pPr>
              <a:lvl4pPr marL="1600200" indent="-228600" eaLnBrk="0" hangingPunct="0">
                <a:defRPr sz="1200">
                  <a:solidFill>
                    <a:schemeClr val="tx1"/>
                  </a:solidFill>
                  <a:latin typeface="Arial" panose="020B0604020202020204" pitchFamily="34" charset="0"/>
                  <a:cs typeface="Arial" panose="020B0604020202020204" pitchFamily="34" charset="0"/>
                </a:defRPr>
              </a:lvl4pPr>
              <a:lvl5pPr marL="2057400" indent="-228600" eaLnBrk="0" hangingPunct="0">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r>
                <a:rPr lang="en-GB" altLang="en-US" sz="1400" b="1"/>
                <a:t>Cortisol</a:t>
              </a:r>
              <a:endParaRPr lang="en-US" altLang="en-US" sz="1400" b="1"/>
            </a:p>
          </p:txBody>
        </p:sp>
        <p:sp>
          <p:nvSpPr>
            <p:cNvPr id="19469" name="Text Box 11">
              <a:extLst>
                <a:ext uri="{FF2B5EF4-FFF2-40B4-BE49-F238E27FC236}">
                  <a16:creationId xmlns:a16="http://schemas.microsoft.com/office/drawing/2014/main" id="{792F8457-9912-4C1B-D34C-3A658608961F}"/>
                </a:ext>
              </a:extLst>
            </p:cNvPr>
            <p:cNvSpPr txBox="1">
              <a:spLocks noChangeArrowheads="1"/>
            </p:cNvSpPr>
            <p:nvPr/>
          </p:nvSpPr>
          <p:spPr bwMode="auto">
            <a:xfrm>
              <a:off x="630" y="2686"/>
              <a:ext cx="942"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tx1"/>
                  </a:solidFill>
                  <a:latin typeface="Arial" panose="020B0604020202020204" pitchFamily="34" charset="0"/>
                  <a:cs typeface="Arial" panose="020B0604020202020204" pitchFamily="34" charset="0"/>
                </a:defRPr>
              </a:lvl1pPr>
              <a:lvl2pPr marL="742950" indent="-285750" eaLnBrk="0" hangingPunct="0">
                <a:defRPr sz="1200">
                  <a:solidFill>
                    <a:schemeClr val="tx1"/>
                  </a:solidFill>
                  <a:latin typeface="Arial" panose="020B0604020202020204" pitchFamily="34" charset="0"/>
                  <a:cs typeface="Arial" panose="020B0604020202020204" pitchFamily="34" charset="0"/>
                </a:defRPr>
              </a:lvl2pPr>
              <a:lvl3pPr marL="1143000" indent="-228600" eaLnBrk="0" hangingPunct="0">
                <a:defRPr sz="1200">
                  <a:solidFill>
                    <a:schemeClr val="tx1"/>
                  </a:solidFill>
                  <a:latin typeface="Arial" panose="020B0604020202020204" pitchFamily="34" charset="0"/>
                  <a:cs typeface="Arial" panose="020B0604020202020204" pitchFamily="34" charset="0"/>
                </a:defRPr>
              </a:lvl3pPr>
              <a:lvl4pPr marL="1600200" indent="-228600" eaLnBrk="0" hangingPunct="0">
                <a:defRPr sz="1200">
                  <a:solidFill>
                    <a:schemeClr val="tx1"/>
                  </a:solidFill>
                  <a:latin typeface="Arial" panose="020B0604020202020204" pitchFamily="34" charset="0"/>
                  <a:cs typeface="Arial" panose="020B0604020202020204" pitchFamily="34" charset="0"/>
                </a:defRPr>
              </a:lvl4pPr>
              <a:lvl5pPr marL="2057400" indent="-228600" eaLnBrk="0" hangingPunct="0">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9pPr>
            </a:lstStyle>
            <a:p>
              <a:pPr algn="ctr" eaLnBrk="1" hangingPunct="1"/>
              <a:r>
                <a:rPr lang="en-GB" altLang="en-US" sz="1400" b="1"/>
                <a:t>Glucocorticoid </a:t>
              </a:r>
            </a:p>
            <a:p>
              <a:pPr algn="ctr" eaLnBrk="1" hangingPunct="1"/>
              <a:r>
                <a:rPr lang="en-GB" altLang="en-US" sz="1400" b="1"/>
                <a:t>Receptor (GR)</a:t>
              </a:r>
              <a:endParaRPr lang="en-US" altLang="en-US" sz="1400" b="1"/>
            </a:p>
          </p:txBody>
        </p:sp>
        <p:sp>
          <p:nvSpPr>
            <p:cNvPr id="19470" name="Text Box 9">
              <a:extLst>
                <a:ext uri="{FF2B5EF4-FFF2-40B4-BE49-F238E27FC236}">
                  <a16:creationId xmlns:a16="http://schemas.microsoft.com/office/drawing/2014/main" id="{E2C24392-6C6C-CA41-E26D-6B8711F7C2D6}"/>
                </a:ext>
              </a:extLst>
            </p:cNvPr>
            <p:cNvSpPr txBox="1">
              <a:spLocks noChangeArrowheads="1"/>
            </p:cNvSpPr>
            <p:nvPr/>
          </p:nvSpPr>
          <p:spPr bwMode="auto">
            <a:xfrm>
              <a:off x="3311" y="1583"/>
              <a:ext cx="97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tx1"/>
                  </a:solidFill>
                  <a:latin typeface="Arial" panose="020B0604020202020204" pitchFamily="34" charset="0"/>
                  <a:cs typeface="Arial" panose="020B0604020202020204" pitchFamily="34" charset="0"/>
                </a:defRPr>
              </a:lvl1pPr>
              <a:lvl2pPr marL="742950" indent="-285750" eaLnBrk="0" hangingPunct="0">
                <a:defRPr sz="1200">
                  <a:solidFill>
                    <a:schemeClr val="tx1"/>
                  </a:solidFill>
                  <a:latin typeface="Arial" panose="020B0604020202020204" pitchFamily="34" charset="0"/>
                  <a:cs typeface="Arial" panose="020B0604020202020204" pitchFamily="34" charset="0"/>
                </a:defRPr>
              </a:lvl2pPr>
              <a:lvl3pPr marL="1143000" indent="-228600" eaLnBrk="0" hangingPunct="0">
                <a:defRPr sz="1200">
                  <a:solidFill>
                    <a:schemeClr val="tx1"/>
                  </a:solidFill>
                  <a:latin typeface="Arial" panose="020B0604020202020204" pitchFamily="34" charset="0"/>
                  <a:cs typeface="Arial" panose="020B0604020202020204" pitchFamily="34" charset="0"/>
                </a:defRPr>
              </a:lvl3pPr>
              <a:lvl4pPr marL="1600200" indent="-228600" eaLnBrk="0" hangingPunct="0">
                <a:defRPr sz="1200">
                  <a:solidFill>
                    <a:schemeClr val="tx1"/>
                  </a:solidFill>
                  <a:latin typeface="Arial" panose="020B0604020202020204" pitchFamily="34" charset="0"/>
                  <a:cs typeface="Arial" panose="020B0604020202020204" pitchFamily="34" charset="0"/>
                </a:defRPr>
              </a:lvl4pPr>
              <a:lvl5pPr marL="2057400" indent="-228600" eaLnBrk="0" hangingPunct="0">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r>
                <a:rPr lang="en-GB" altLang="en-US" sz="1400" b="1"/>
                <a:t>Noradrenaline &amp;</a:t>
              </a:r>
              <a:endParaRPr lang="en-US" altLang="en-US" sz="1400" b="1"/>
            </a:p>
          </p:txBody>
        </p:sp>
        <p:sp>
          <p:nvSpPr>
            <p:cNvPr id="19471" name="Text Box 10">
              <a:extLst>
                <a:ext uri="{FF2B5EF4-FFF2-40B4-BE49-F238E27FC236}">
                  <a16:creationId xmlns:a16="http://schemas.microsoft.com/office/drawing/2014/main" id="{8473BCEE-D43C-8CFD-4E23-4227E4752948}"/>
                </a:ext>
              </a:extLst>
            </p:cNvPr>
            <p:cNvSpPr txBox="1">
              <a:spLocks noChangeArrowheads="1"/>
            </p:cNvSpPr>
            <p:nvPr/>
          </p:nvSpPr>
          <p:spPr bwMode="auto">
            <a:xfrm>
              <a:off x="4202" y="1583"/>
              <a:ext cx="69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Arial" panose="020B0604020202020204" pitchFamily="34" charset="0"/>
                  <a:cs typeface="Arial" panose="020B0604020202020204" pitchFamily="34" charset="0"/>
                </a:defRPr>
              </a:lvl1pPr>
              <a:lvl2pPr marL="742950" indent="-285750" eaLnBrk="0" hangingPunct="0">
                <a:defRPr sz="1200">
                  <a:solidFill>
                    <a:schemeClr val="tx1"/>
                  </a:solidFill>
                  <a:latin typeface="Arial" panose="020B0604020202020204" pitchFamily="34" charset="0"/>
                  <a:cs typeface="Arial" panose="020B0604020202020204" pitchFamily="34" charset="0"/>
                </a:defRPr>
              </a:lvl2pPr>
              <a:lvl3pPr marL="1143000" indent="-228600" eaLnBrk="0" hangingPunct="0">
                <a:defRPr sz="1200">
                  <a:solidFill>
                    <a:schemeClr val="tx1"/>
                  </a:solidFill>
                  <a:latin typeface="Arial" panose="020B0604020202020204" pitchFamily="34" charset="0"/>
                  <a:cs typeface="Arial" panose="020B0604020202020204" pitchFamily="34" charset="0"/>
                </a:defRPr>
              </a:lvl3pPr>
              <a:lvl4pPr marL="1600200" indent="-228600" eaLnBrk="0" hangingPunct="0">
                <a:defRPr sz="1200">
                  <a:solidFill>
                    <a:schemeClr val="tx1"/>
                  </a:solidFill>
                  <a:latin typeface="Arial" panose="020B0604020202020204" pitchFamily="34" charset="0"/>
                  <a:cs typeface="Arial" panose="020B0604020202020204" pitchFamily="34" charset="0"/>
                </a:defRPr>
              </a:lvl4pPr>
              <a:lvl5pPr marL="2057400" indent="-228600" eaLnBrk="0" hangingPunct="0">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r>
                <a:rPr lang="en-GB" altLang="en-US" sz="1400" b="1"/>
                <a:t>Adrenaline</a:t>
              </a:r>
              <a:endParaRPr lang="en-US" altLang="en-US" sz="1400" b="1"/>
            </a:p>
          </p:txBody>
        </p:sp>
        <p:sp>
          <p:nvSpPr>
            <p:cNvPr id="19472" name="Text Box 12">
              <a:extLst>
                <a:ext uri="{FF2B5EF4-FFF2-40B4-BE49-F238E27FC236}">
                  <a16:creationId xmlns:a16="http://schemas.microsoft.com/office/drawing/2014/main" id="{C83C3A82-A199-F7D3-079E-B66946BAEFC2}"/>
                </a:ext>
              </a:extLst>
            </p:cNvPr>
            <p:cNvSpPr txBox="1">
              <a:spLocks noChangeArrowheads="1"/>
            </p:cNvSpPr>
            <p:nvPr/>
          </p:nvSpPr>
          <p:spPr bwMode="auto">
            <a:xfrm>
              <a:off x="3309" y="2679"/>
              <a:ext cx="1619"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tx1"/>
                  </a:solidFill>
                  <a:latin typeface="Arial" panose="020B0604020202020204" pitchFamily="34" charset="0"/>
                  <a:cs typeface="Arial" panose="020B0604020202020204" pitchFamily="34" charset="0"/>
                </a:defRPr>
              </a:lvl1pPr>
              <a:lvl2pPr marL="742950" indent="-285750" eaLnBrk="0" hangingPunct="0">
                <a:defRPr sz="1200">
                  <a:solidFill>
                    <a:schemeClr val="tx1"/>
                  </a:solidFill>
                  <a:latin typeface="Arial" panose="020B0604020202020204" pitchFamily="34" charset="0"/>
                  <a:cs typeface="Arial" panose="020B0604020202020204" pitchFamily="34" charset="0"/>
                </a:defRPr>
              </a:lvl2pPr>
              <a:lvl3pPr marL="1143000" indent="-228600" eaLnBrk="0" hangingPunct="0">
                <a:defRPr sz="1200">
                  <a:solidFill>
                    <a:schemeClr val="tx1"/>
                  </a:solidFill>
                  <a:latin typeface="Arial" panose="020B0604020202020204" pitchFamily="34" charset="0"/>
                  <a:cs typeface="Arial" panose="020B0604020202020204" pitchFamily="34" charset="0"/>
                </a:defRPr>
              </a:lvl3pPr>
              <a:lvl4pPr marL="1600200" indent="-228600" eaLnBrk="0" hangingPunct="0">
                <a:defRPr sz="1200">
                  <a:solidFill>
                    <a:schemeClr val="tx1"/>
                  </a:solidFill>
                  <a:latin typeface="Arial" panose="020B0604020202020204" pitchFamily="34" charset="0"/>
                  <a:cs typeface="Arial" panose="020B0604020202020204" pitchFamily="34" charset="0"/>
                </a:defRPr>
              </a:lvl4pPr>
              <a:lvl5pPr marL="2057400" indent="-228600" eaLnBrk="0" hangingPunct="0">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9pPr>
            </a:lstStyle>
            <a:p>
              <a:pPr algn="ctr" eaLnBrk="1" hangingPunct="1"/>
              <a:r>
                <a:rPr lang="en-GB" altLang="en-US" sz="1400" b="1"/>
                <a:t>Alpha- and Beta-adrenergic </a:t>
              </a:r>
            </a:p>
            <a:p>
              <a:pPr algn="ctr" eaLnBrk="1" hangingPunct="1"/>
              <a:r>
                <a:rPr lang="en-GB" altLang="en-US" sz="1400" b="1"/>
                <a:t>Receptors (</a:t>
              </a:r>
              <a:r>
                <a:rPr lang="en-GB" altLang="en-US" sz="1400" b="1">
                  <a:latin typeface="Symbol" pitchFamily="2" charset="2"/>
                </a:rPr>
                <a:t>a</a:t>
              </a:r>
              <a:r>
                <a:rPr lang="en-GB" altLang="en-US" sz="1400" b="1"/>
                <a:t>/</a:t>
              </a:r>
              <a:r>
                <a:rPr lang="en-GB" altLang="en-US" sz="1400" b="1">
                  <a:latin typeface="Symbol" pitchFamily="2" charset="2"/>
                </a:rPr>
                <a:t>b</a:t>
              </a:r>
              <a:r>
                <a:rPr lang="en-GB" altLang="en-US" sz="1400" b="1"/>
                <a:t>AR)</a:t>
              </a:r>
              <a:endParaRPr lang="en-US" altLang="en-US" sz="1400" b="1"/>
            </a:p>
          </p:txBody>
        </p:sp>
        <p:grpSp>
          <p:nvGrpSpPr>
            <p:cNvPr id="19473" name="Group 13">
              <a:extLst>
                <a:ext uri="{FF2B5EF4-FFF2-40B4-BE49-F238E27FC236}">
                  <a16:creationId xmlns:a16="http://schemas.microsoft.com/office/drawing/2014/main" id="{8C512BE6-BC76-F0A0-2870-40147C3C9FD5}"/>
                </a:ext>
              </a:extLst>
            </p:cNvPr>
            <p:cNvGrpSpPr>
              <a:grpSpLocks/>
            </p:cNvGrpSpPr>
            <p:nvPr/>
          </p:nvGrpSpPr>
          <p:grpSpPr bwMode="auto">
            <a:xfrm>
              <a:off x="1849" y="2337"/>
              <a:ext cx="609" cy="400"/>
              <a:chOff x="2064" y="3699"/>
              <a:chExt cx="539" cy="280"/>
            </a:xfrm>
          </p:grpSpPr>
          <p:sp>
            <p:nvSpPr>
              <p:cNvPr id="19521" name="Freeform 14">
                <a:extLst>
                  <a:ext uri="{FF2B5EF4-FFF2-40B4-BE49-F238E27FC236}">
                    <a16:creationId xmlns:a16="http://schemas.microsoft.com/office/drawing/2014/main" id="{9CB819A1-EFC8-DC85-1FA9-1B484A4FE4A1}"/>
                  </a:ext>
                </a:extLst>
              </p:cNvPr>
              <p:cNvSpPr>
                <a:spLocks/>
              </p:cNvSpPr>
              <p:nvPr/>
            </p:nvSpPr>
            <p:spPr bwMode="auto">
              <a:xfrm>
                <a:off x="2064" y="3699"/>
                <a:ext cx="539" cy="280"/>
              </a:xfrm>
              <a:custGeom>
                <a:avLst/>
                <a:gdLst>
                  <a:gd name="T0" fmla="*/ 1 w 885"/>
                  <a:gd name="T1" fmla="*/ 0 h 753"/>
                  <a:gd name="T2" fmla="*/ 1 w 885"/>
                  <a:gd name="T3" fmla="*/ 0 h 753"/>
                  <a:gd name="T4" fmla="*/ 1 w 885"/>
                  <a:gd name="T5" fmla="*/ 0 h 753"/>
                  <a:gd name="T6" fmla="*/ 1 w 885"/>
                  <a:gd name="T7" fmla="*/ 0 h 753"/>
                  <a:gd name="T8" fmla="*/ 1 w 885"/>
                  <a:gd name="T9" fmla="*/ 0 h 753"/>
                  <a:gd name="T10" fmla="*/ 1 w 885"/>
                  <a:gd name="T11" fmla="*/ 0 h 753"/>
                  <a:gd name="T12" fmla="*/ 1 w 885"/>
                  <a:gd name="T13" fmla="*/ 0 h 753"/>
                  <a:gd name="T14" fmla="*/ 1 w 885"/>
                  <a:gd name="T15" fmla="*/ 0 h 753"/>
                  <a:gd name="T16" fmla="*/ 1 w 885"/>
                  <a:gd name="T17" fmla="*/ 0 h 753"/>
                  <a:gd name="T18" fmla="*/ 1 w 885"/>
                  <a:gd name="T19" fmla="*/ 0 h 753"/>
                  <a:gd name="T20" fmla="*/ 1 w 885"/>
                  <a:gd name="T21" fmla="*/ 0 h 753"/>
                  <a:gd name="T22" fmla="*/ 1 w 885"/>
                  <a:gd name="T23" fmla="*/ 0 h 753"/>
                  <a:gd name="T24" fmla="*/ 1 w 885"/>
                  <a:gd name="T25" fmla="*/ 0 h 753"/>
                  <a:gd name="T26" fmla="*/ 1 w 885"/>
                  <a:gd name="T27" fmla="*/ 0 h 753"/>
                  <a:gd name="T28" fmla="*/ 1 w 885"/>
                  <a:gd name="T29" fmla="*/ 0 h 753"/>
                  <a:gd name="T30" fmla="*/ 1 w 885"/>
                  <a:gd name="T31" fmla="*/ 0 h 753"/>
                  <a:gd name="T32" fmla="*/ 1 w 885"/>
                  <a:gd name="T33" fmla="*/ 0 h 753"/>
                  <a:gd name="T34" fmla="*/ 1 w 885"/>
                  <a:gd name="T35" fmla="*/ 0 h 753"/>
                  <a:gd name="T36" fmla="*/ 1 w 885"/>
                  <a:gd name="T37" fmla="*/ 0 h 753"/>
                  <a:gd name="T38" fmla="*/ 1 w 885"/>
                  <a:gd name="T39" fmla="*/ 0 h 753"/>
                  <a:gd name="T40" fmla="*/ 1 w 885"/>
                  <a:gd name="T41" fmla="*/ 0 h 753"/>
                  <a:gd name="T42" fmla="*/ 1 w 885"/>
                  <a:gd name="T43" fmla="*/ 0 h 753"/>
                  <a:gd name="T44" fmla="*/ 1 w 885"/>
                  <a:gd name="T45" fmla="*/ 0 h 753"/>
                  <a:gd name="T46" fmla="*/ 1 w 885"/>
                  <a:gd name="T47" fmla="*/ 0 h 753"/>
                  <a:gd name="T48" fmla="*/ 1 w 885"/>
                  <a:gd name="T49" fmla="*/ 0 h 753"/>
                  <a:gd name="T50" fmla="*/ 1 w 885"/>
                  <a:gd name="T51" fmla="*/ 0 h 753"/>
                  <a:gd name="T52" fmla="*/ 1 w 885"/>
                  <a:gd name="T53" fmla="*/ 0 h 753"/>
                  <a:gd name="T54" fmla="*/ 1 w 885"/>
                  <a:gd name="T55" fmla="*/ 0 h 753"/>
                  <a:gd name="T56" fmla="*/ 0 w 885"/>
                  <a:gd name="T57" fmla="*/ 0 h 753"/>
                  <a:gd name="T58" fmla="*/ 1 w 885"/>
                  <a:gd name="T59" fmla="*/ 0 h 753"/>
                  <a:gd name="T60" fmla="*/ 1 w 885"/>
                  <a:gd name="T61" fmla="*/ 0 h 753"/>
                  <a:gd name="T62" fmla="*/ 1 w 885"/>
                  <a:gd name="T63" fmla="*/ 0 h 753"/>
                  <a:gd name="T64" fmla="*/ 1 w 885"/>
                  <a:gd name="T65" fmla="*/ 0 h 753"/>
                  <a:gd name="T66" fmla="*/ 1 w 885"/>
                  <a:gd name="T67" fmla="*/ 0 h 75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85"/>
                  <a:gd name="T103" fmla="*/ 0 h 753"/>
                  <a:gd name="T104" fmla="*/ 885 w 885"/>
                  <a:gd name="T105" fmla="*/ 753 h 75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85" h="753">
                    <a:moveTo>
                      <a:pt x="456" y="49"/>
                    </a:moveTo>
                    <a:cubicBezTo>
                      <a:pt x="485" y="34"/>
                      <a:pt x="513" y="27"/>
                      <a:pt x="544" y="17"/>
                    </a:cubicBezTo>
                    <a:cubicBezTo>
                      <a:pt x="584" y="20"/>
                      <a:pt x="633" y="0"/>
                      <a:pt x="664" y="25"/>
                    </a:cubicBezTo>
                    <a:cubicBezTo>
                      <a:pt x="689" y="45"/>
                      <a:pt x="645" y="103"/>
                      <a:pt x="672" y="121"/>
                    </a:cubicBezTo>
                    <a:cubicBezTo>
                      <a:pt x="715" y="149"/>
                      <a:pt x="773" y="126"/>
                      <a:pt x="824" y="129"/>
                    </a:cubicBezTo>
                    <a:cubicBezTo>
                      <a:pt x="829" y="137"/>
                      <a:pt x="839" y="143"/>
                      <a:pt x="840" y="153"/>
                    </a:cubicBezTo>
                    <a:cubicBezTo>
                      <a:pt x="842" y="177"/>
                      <a:pt x="835" y="201"/>
                      <a:pt x="832" y="225"/>
                    </a:cubicBezTo>
                    <a:cubicBezTo>
                      <a:pt x="830" y="244"/>
                      <a:pt x="832" y="264"/>
                      <a:pt x="824" y="281"/>
                    </a:cubicBezTo>
                    <a:cubicBezTo>
                      <a:pt x="820" y="289"/>
                      <a:pt x="808" y="286"/>
                      <a:pt x="800" y="289"/>
                    </a:cubicBezTo>
                    <a:cubicBezTo>
                      <a:pt x="803" y="297"/>
                      <a:pt x="808" y="313"/>
                      <a:pt x="808" y="313"/>
                    </a:cubicBezTo>
                    <a:cubicBezTo>
                      <a:pt x="838" y="318"/>
                      <a:pt x="879" y="323"/>
                      <a:pt x="880" y="329"/>
                    </a:cubicBezTo>
                    <a:cubicBezTo>
                      <a:pt x="885" y="374"/>
                      <a:pt x="877" y="420"/>
                      <a:pt x="872" y="465"/>
                    </a:cubicBezTo>
                    <a:cubicBezTo>
                      <a:pt x="871" y="472"/>
                      <a:pt x="857" y="512"/>
                      <a:pt x="848" y="513"/>
                    </a:cubicBezTo>
                    <a:cubicBezTo>
                      <a:pt x="785" y="523"/>
                      <a:pt x="720" y="518"/>
                      <a:pt x="656" y="521"/>
                    </a:cubicBezTo>
                    <a:cubicBezTo>
                      <a:pt x="662" y="594"/>
                      <a:pt x="700" y="722"/>
                      <a:pt x="608" y="753"/>
                    </a:cubicBezTo>
                    <a:cubicBezTo>
                      <a:pt x="587" y="750"/>
                      <a:pt x="564" y="753"/>
                      <a:pt x="544" y="745"/>
                    </a:cubicBezTo>
                    <a:cubicBezTo>
                      <a:pt x="535" y="741"/>
                      <a:pt x="534" y="728"/>
                      <a:pt x="528" y="721"/>
                    </a:cubicBezTo>
                    <a:cubicBezTo>
                      <a:pt x="510" y="699"/>
                      <a:pt x="486" y="682"/>
                      <a:pt x="464" y="665"/>
                    </a:cubicBezTo>
                    <a:cubicBezTo>
                      <a:pt x="419" y="668"/>
                      <a:pt x="372" y="664"/>
                      <a:pt x="328" y="673"/>
                    </a:cubicBezTo>
                    <a:cubicBezTo>
                      <a:pt x="309" y="677"/>
                      <a:pt x="313" y="712"/>
                      <a:pt x="304" y="721"/>
                    </a:cubicBezTo>
                    <a:cubicBezTo>
                      <a:pt x="290" y="735"/>
                      <a:pt x="266" y="736"/>
                      <a:pt x="248" y="745"/>
                    </a:cubicBezTo>
                    <a:cubicBezTo>
                      <a:pt x="232" y="742"/>
                      <a:pt x="212" y="748"/>
                      <a:pt x="200" y="737"/>
                    </a:cubicBezTo>
                    <a:cubicBezTo>
                      <a:pt x="181" y="720"/>
                      <a:pt x="196" y="681"/>
                      <a:pt x="176" y="665"/>
                    </a:cubicBezTo>
                    <a:cubicBezTo>
                      <a:pt x="138" y="635"/>
                      <a:pt x="103" y="619"/>
                      <a:pt x="64" y="593"/>
                    </a:cubicBezTo>
                    <a:cubicBezTo>
                      <a:pt x="34" y="502"/>
                      <a:pt x="39" y="474"/>
                      <a:pt x="112" y="425"/>
                    </a:cubicBezTo>
                    <a:cubicBezTo>
                      <a:pt x="106" y="381"/>
                      <a:pt x="114" y="351"/>
                      <a:pt x="72" y="337"/>
                    </a:cubicBezTo>
                    <a:cubicBezTo>
                      <a:pt x="67" y="329"/>
                      <a:pt x="63" y="320"/>
                      <a:pt x="56" y="313"/>
                    </a:cubicBezTo>
                    <a:cubicBezTo>
                      <a:pt x="49" y="306"/>
                      <a:pt x="38" y="304"/>
                      <a:pt x="32" y="297"/>
                    </a:cubicBezTo>
                    <a:cubicBezTo>
                      <a:pt x="19" y="283"/>
                      <a:pt x="0" y="249"/>
                      <a:pt x="0" y="249"/>
                    </a:cubicBezTo>
                    <a:cubicBezTo>
                      <a:pt x="27" y="208"/>
                      <a:pt x="62" y="221"/>
                      <a:pt x="104" y="193"/>
                    </a:cubicBezTo>
                    <a:cubicBezTo>
                      <a:pt x="167" y="209"/>
                      <a:pt x="193" y="214"/>
                      <a:pt x="248" y="177"/>
                    </a:cubicBezTo>
                    <a:cubicBezTo>
                      <a:pt x="286" y="121"/>
                      <a:pt x="261" y="34"/>
                      <a:pt x="336" y="9"/>
                    </a:cubicBezTo>
                    <a:cubicBezTo>
                      <a:pt x="368" y="20"/>
                      <a:pt x="400" y="22"/>
                      <a:pt x="432" y="33"/>
                    </a:cubicBezTo>
                    <a:cubicBezTo>
                      <a:pt x="458" y="59"/>
                      <a:pt x="456" y="68"/>
                      <a:pt x="456" y="49"/>
                    </a:cubicBezTo>
                    <a:close/>
                  </a:path>
                </a:pathLst>
              </a:custGeom>
              <a:solidFill>
                <a:srgbClr val="FF9900"/>
              </a:solidFill>
              <a:ln w="9525">
                <a:solidFill>
                  <a:schemeClr val="tx1"/>
                </a:solidFill>
                <a:round/>
                <a:headEnd/>
                <a:tailEnd/>
              </a:ln>
            </p:spPr>
            <p:txBody>
              <a:bodyPr/>
              <a:lstStyle/>
              <a:p>
                <a:endParaRPr lang="en-US"/>
              </a:p>
            </p:txBody>
          </p:sp>
          <p:sp>
            <p:nvSpPr>
              <p:cNvPr id="19522" name="Oval 15">
                <a:extLst>
                  <a:ext uri="{FF2B5EF4-FFF2-40B4-BE49-F238E27FC236}">
                    <a16:creationId xmlns:a16="http://schemas.microsoft.com/office/drawing/2014/main" id="{65ACC3B6-C4F8-77C3-1B4C-72C73D0A27D3}"/>
                  </a:ext>
                </a:extLst>
              </p:cNvPr>
              <p:cNvSpPr>
                <a:spLocks noChangeArrowheads="1"/>
              </p:cNvSpPr>
              <p:nvPr/>
            </p:nvSpPr>
            <p:spPr bwMode="auto">
              <a:xfrm rot="1219429">
                <a:off x="2266" y="3789"/>
                <a:ext cx="141" cy="104"/>
              </a:xfrm>
              <a:prstGeom prst="ellipse">
                <a:avLst/>
              </a:prstGeom>
              <a:solidFill>
                <a:srgbClr val="9D802D"/>
              </a:solidFill>
              <a:ln w="9525">
                <a:solidFill>
                  <a:schemeClr val="tx1"/>
                </a:solidFill>
                <a:round/>
                <a:headEnd/>
                <a:tailEnd/>
              </a:ln>
            </p:spPr>
            <p:txBody>
              <a:bodyPr wrap="none" anchor="ctr"/>
              <a:lstStyle>
                <a:lvl1pPr eaLnBrk="0" hangingPunct="0">
                  <a:defRPr sz="1200">
                    <a:solidFill>
                      <a:schemeClr val="tx1"/>
                    </a:solidFill>
                    <a:latin typeface="Arial" panose="020B0604020202020204" pitchFamily="34" charset="0"/>
                    <a:cs typeface="Arial" panose="020B0604020202020204" pitchFamily="34" charset="0"/>
                  </a:defRPr>
                </a:lvl1pPr>
                <a:lvl2pPr marL="742950" indent="-285750" eaLnBrk="0" hangingPunct="0">
                  <a:defRPr sz="1200">
                    <a:solidFill>
                      <a:schemeClr val="tx1"/>
                    </a:solidFill>
                    <a:latin typeface="Arial" panose="020B0604020202020204" pitchFamily="34" charset="0"/>
                    <a:cs typeface="Arial" panose="020B0604020202020204" pitchFamily="34" charset="0"/>
                  </a:defRPr>
                </a:lvl2pPr>
                <a:lvl3pPr marL="1143000" indent="-228600" eaLnBrk="0" hangingPunct="0">
                  <a:defRPr sz="1200">
                    <a:solidFill>
                      <a:schemeClr val="tx1"/>
                    </a:solidFill>
                    <a:latin typeface="Arial" panose="020B0604020202020204" pitchFamily="34" charset="0"/>
                    <a:cs typeface="Arial" panose="020B0604020202020204" pitchFamily="34" charset="0"/>
                  </a:defRPr>
                </a:lvl3pPr>
                <a:lvl4pPr marL="1600200" indent="-228600" eaLnBrk="0" hangingPunct="0">
                  <a:defRPr sz="1200">
                    <a:solidFill>
                      <a:schemeClr val="tx1"/>
                    </a:solidFill>
                    <a:latin typeface="Arial" panose="020B0604020202020204" pitchFamily="34" charset="0"/>
                    <a:cs typeface="Arial" panose="020B0604020202020204" pitchFamily="34" charset="0"/>
                  </a:defRPr>
                </a:lvl4pPr>
                <a:lvl5pPr marL="2057400" indent="-228600" eaLnBrk="0" hangingPunct="0">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grpSp>
        <p:sp>
          <p:nvSpPr>
            <p:cNvPr id="19474" name="Text Box 40">
              <a:extLst>
                <a:ext uri="{FF2B5EF4-FFF2-40B4-BE49-F238E27FC236}">
                  <a16:creationId xmlns:a16="http://schemas.microsoft.com/office/drawing/2014/main" id="{7E78CC65-9BB1-B992-F622-6C4213075D9D}"/>
                </a:ext>
              </a:extLst>
            </p:cNvPr>
            <p:cNvSpPr txBox="1">
              <a:spLocks noChangeArrowheads="1"/>
            </p:cNvSpPr>
            <p:nvPr/>
          </p:nvSpPr>
          <p:spPr bwMode="auto">
            <a:xfrm>
              <a:off x="1882" y="2795"/>
              <a:ext cx="647"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tx1"/>
                  </a:solidFill>
                  <a:latin typeface="Arial" panose="020B0604020202020204" pitchFamily="34" charset="0"/>
                  <a:cs typeface="Arial" panose="020B0604020202020204" pitchFamily="34" charset="0"/>
                </a:defRPr>
              </a:lvl1pPr>
              <a:lvl2pPr marL="742950" indent="-285750" eaLnBrk="0" hangingPunct="0">
                <a:defRPr sz="1200">
                  <a:solidFill>
                    <a:schemeClr val="tx1"/>
                  </a:solidFill>
                  <a:latin typeface="Arial" panose="020B0604020202020204" pitchFamily="34" charset="0"/>
                  <a:cs typeface="Arial" panose="020B0604020202020204" pitchFamily="34" charset="0"/>
                </a:defRPr>
              </a:lvl2pPr>
              <a:lvl3pPr marL="1143000" indent="-228600" eaLnBrk="0" hangingPunct="0">
                <a:defRPr sz="1200">
                  <a:solidFill>
                    <a:schemeClr val="tx1"/>
                  </a:solidFill>
                  <a:latin typeface="Arial" panose="020B0604020202020204" pitchFamily="34" charset="0"/>
                  <a:cs typeface="Arial" panose="020B0604020202020204" pitchFamily="34" charset="0"/>
                </a:defRPr>
              </a:lvl3pPr>
              <a:lvl4pPr marL="1600200" indent="-228600" eaLnBrk="0" hangingPunct="0">
                <a:defRPr sz="1200">
                  <a:solidFill>
                    <a:schemeClr val="tx1"/>
                  </a:solidFill>
                  <a:latin typeface="Arial" panose="020B0604020202020204" pitchFamily="34" charset="0"/>
                  <a:cs typeface="Arial" panose="020B0604020202020204" pitchFamily="34" charset="0"/>
                </a:defRPr>
              </a:lvl4pPr>
              <a:lvl5pPr marL="2057400" indent="-228600" eaLnBrk="0" hangingPunct="0">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r>
                <a:rPr lang="en-GB" altLang="en-US"/>
                <a:t>Macrophage</a:t>
              </a:r>
              <a:endParaRPr lang="en-US" altLang="en-US"/>
            </a:p>
          </p:txBody>
        </p:sp>
        <p:sp>
          <p:nvSpPr>
            <p:cNvPr id="19475" name="Text Box 41">
              <a:extLst>
                <a:ext uri="{FF2B5EF4-FFF2-40B4-BE49-F238E27FC236}">
                  <a16:creationId xmlns:a16="http://schemas.microsoft.com/office/drawing/2014/main" id="{8F8B1898-D4CB-664A-57BF-BC12F1BEF0EE}"/>
                </a:ext>
              </a:extLst>
            </p:cNvPr>
            <p:cNvSpPr txBox="1">
              <a:spLocks noChangeArrowheads="1"/>
            </p:cNvSpPr>
            <p:nvPr/>
          </p:nvSpPr>
          <p:spPr bwMode="auto">
            <a:xfrm>
              <a:off x="2556" y="2789"/>
              <a:ext cx="686"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tx1"/>
                  </a:solidFill>
                  <a:latin typeface="Arial" panose="020B0604020202020204" pitchFamily="34" charset="0"/>
                  <a:cs typeface="Arial" panose="020B0604020202020204" pitchFamily="34" charset="0"/>
                </a:defRPr>
              </a:lvl1pPr>
              <a:lvl2pPr marL="742950" indent="-285750" eaLnBrk="0" hangingPunct="0">
                <a:defRPr sz="1200">
                  <a:solidFill>
                    <a:schemeClr val="tx1"/>
                  </a:solidFill>
                  <a:latin typeface="Arial" panose="020B0604020202020204" pitchFamily="34" charset="0"/>
                  <a:cs typeface="Arial" panose="020B0604020202020204" pitchFamily="34" charset="0"/>
                </a:defRPr>
              </a:lvl2pPr>
              <a:lvl3pPr marL="1143000" indent="-228600" eaLnBrk="0" hangingPunct="0">
                <a:defRPr sz="1200">
                  <a:solidFill>
                    <a:schemeClr val="tx1"/>
                  </a:solidFill>
                  <a:latin typeface="Arial" panose="020B0604020202020204" pitchFamily="34" charset="0"/>
                  <a:cs typeface="Arial" panose="020B0604020202020204" pitchFamily="34" charset="0"/>
                </a:defRPr>
              </a:lvl3pPr>
              <a:lvl4pPr marL="1600200" indent="-228600" eaLnBrk="0" hangingPunct="0">
                <a:defRPr sz="1200">
                  <a:solidFill>
                    <a:schemeClr val="tx1"/>
                  </a:solidFill>
                  <a:latin typeface="Arial" panose="020B0604020202020204" pitchFamily="34" charset="0"/>
                  <a:cs typeface="Arial" panose="020B0604020202020204" pitchFamily="34" charset="0"/>
                </a:defRPr>
              </a:lvl4pPr>
              <a:lvl5pPr marL="2057400" indent="-228600" eaLnBrk="0" hangingPunct="0">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r>
                <a:rPr lang="en-GB" altLang="en-US"/>
                <a:t>T lymphocyte</a:t>
              </a:r>
              <a:endParaRPr lang="en-US" altLang="en-US"/>
            </a:p>
          </p:txBody>
        </p:sp>
        <p:sp>
          <p:nvSpPr>
            <p:cNvPr id="19476" name="Line 42">
              <a:extLst>
                <a:ext uri="{FF2B5EF4-FFF2-40B4-BE49-F238E27FC236}">
                  <a16:creationId xmlns:a16="http://schemas.microsoft.com/office/drawing/2014/main" id="{493F12F2-7A4F-611E-A29C-169847ACE3BD}"/>
                </a:ext>
              </a:extLst>
            </p:cNvPr>
            <p:cNvSpPr>
              <a:spLocks noChangeShapeType="1"/>
            </p:cNvSpPr>
            <p:nvPr/>
          </p:nvSpPr>
          <p:spPr bwMode="auto">
            <a:xfrm>
              <a:off x="1772" y="2016"/>
              <a:ext cx="135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77" name="Text Box 45">
              <a:extLst>
                <a:ext uri="{FF2B5EF4-FFF2-40B4-BE49-F238E27FC236}">
                  <a16:creationId xmlns:a16="http://schemas.microsoft.com/office/drawing/2014/main" id="{4656597C-308A-DFE5-E724-91B74629AE28}"/>
                </a:ext>
              </a:extLst>
            </p:cNvPr>
            <p:cNvSpPr txBox="1">
              <a:spLocks noChangeArrowheads="1"/>
            </p:cNvSpPr>
            <p:nvPr/>
          </p:nvSpPr>
          <p:spPr bwMode="auto">
            <a:xfrm>
              <a:off x="2121" y="1795"/>
              <a:ext cx="68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tx1"/>
                  </a:solidFill>
                  <a:latin typeface="Arial" panose="020B0604020202020204" pitchFamily="34" charset="0"/>
                  <a:cs typeface="Arial" panose="020B0604020202020204" pitchFamily="34" charset="0"/>
                </a:defRPr>
              </a:lvl1pPr>
              <a:lvl2pPr marL="742950" indent="-285750" eaLnBrk="0" hangingPunct="0">
                <a:defRPr sz="1200">
                  <a:solidFill>
                    <a:schemeClr val="tx1"/>
                  </a:solidFill>
                  <a:latin typeface="Arial" panose="020B0604020202020204" pitchFamily="34" charset="0"/>
                  <a:cs typeface="Arial" panose="020B0604020202020204" pitchFamily="34" charset="0"/>
                </a:defRPr>
              </a:lvl2pPr>
              <a:lvl3pPr marL="1143000" indent="-228600" eaLnBrk="0" hangingPunct="0">
                <a:defRPr sz="1200">
                  <a:solidFill>
                    <a:schemeClr val="tx1"/>
                  </a:solidFill>
                  <a:latin typeface="Arial" panose="020B0604020202020204" pitchFamily="34" charset="0"/>
                  <a:cs typeface="Arial" panose="020B0604020202020204" pitchFamily="34" charset="0"/>
                </a:defRPr>
              </a:lvl3pPr>
              <a:lvl4pPr marL="1600200" indent="-228600" eaLnBrk="0" hangingPunct="0">
                <a:defRPr sz="1200">
                  <a:solidFill>
                    <a:schemeClr val="tx1"/>
                  </a:solidFill>
                  <a:latin typeface="Arial" panose="020B0604020202020204" pitchFamily="34" charset="0"/>
                  <a:cs typeface="Arial" panose="020B0604020202020204" pitchFamily="34" charset="0"/>
                </a:defRPr>
              </a:lvl4pPr>
              <a:lvl5pPr marL="2057400" indent="-228600" eaLnBrk="0" hangingPunct="0">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r>
                <a:rPr lang="en-GB" altLang="en-US"/>
                <a:t>Immune cells</a:t>
              </a:r>
              <a:endParaRPr lang="en-US" altLang="en-US"/>
            </a:p>
          </p:txBody>
        </p:sp>
        <p:grpSp>
          <p:nvGrpSpPr>
            <p:cNvPr id="19478" name="Group 60">
              <a:extLst>
                <a:ext uri="{FF2B5EF4-FFF2-40B4-BE49-F238E27FC236}">
                  <a16:creationId xmlns:a16="http://schemas.microsoft.com/office/drawing/2014/main" id="{E8EB1337-FB90-A476-00BF-B1173557DEE3}"/>
                </a:ext>
              </a:extLst>
            </p:cNvPr>
            <p:cNvGrpSpPr>
              <a:grpSpLocks/>
            </p:cNvGrpSpPr>
            <p:nvPr/>
          </p:nvGrpSpPr>
          <p:grpSpPr bwMode="auto">
            <a:xfrm>
              <a:off x="1238" y="1805"/>
              <a:ext cx="251" cy="163"/>
              <a:chOff x="1120" y="1973"/>
              <a:chExt cx="251" cy="163"/>
            </a:xfrm>
          </p:grpSpPr>
          <p:sp>
            <p:nvSpPr>
              <p:cNvPr id="19517" name="Oval 46">
                <a:extLst>
                  <a:ext uri="{FF2B5EF4-FFF2-40B4-BE49-F238E27FC236}">
                    <a16:creationId xmlns:a16="http://schemas.microsoft.com/office/drawing/2014/main" id="{0C675EBE-5AE9-061B-59B6-A39D63002D5F}"/>
                  </a:ext>
                </a:extLst>
              </p:cNvPr>
              <p:cNvSpPr>
                <a:spLocks noChangeArrowheads="1"/>
              </p:cNvSpPr>
              <p:nvPr/>
            </p:nvSpPr>
            <p:spPr bwMode="auto">
              <a:xfrm>
                <a:off x="1206" y="2005"/>
                <a:ext cx="56" cy="60"/>
              </a:xfrm>
              <a:prstGeom prst="ellipse">
                <a:avLst/>
              </a:prstGeom>
              <a:solidFill>
                <a:srgbClr val="FF0000"/>
              </a:solidFill>
              <a:ln w="9525">
                <a:solidFill>
                  <a:srgbClr val="FF0000"/>
                </a:solidFill>
                <a:round/>
                <a:headEnd/>
                <a:tailEnd/>
              </a:ln>
            </p:spPr>
            <p:txBody>
              <a:bodyPr wrap="none" anchor="ctr"/>
              <a:lstStyle>
                <a:lvl1pPr eaLnBrk="0" hangingPunct="0">
                  <a:defRPr sz="1200">
                    <a:solidFill>
                      <a:schemeClr val="tx1"/>
                    </a:solidFill>
                    <a:latin typeface="Arial" panose="020B0604020202020204" pitchFamily="34" charset="0"/>
                    <a:cs typeface="Arial" panose="020B0604020202020204" pitchFamily="34" charset="0"/>
                  </a:defRPr>
                </a:lvl1pPr>
                <a:lvl2pPr marL="742950" indent="-285750" eaLnBrk="0" hangingPunct="0">
                  <a:defRPr sz="1200">
                    <a:solidFill>
                      <a:schemeClr val="tx1"/>
                    </a:solidFill>
                    <a:latin typeface="Arial" panose="020B0604020202020204" pitchFamily="34" charset="0"/>
                    <a:cs typeface="Arial" panose="020B0604020202020204" pitchFamily="34" charset="0"/>
                  </a:defRPr>
                </a:lvl2pPr>
                <a:lvl3pPr marL="1143000" indent="-228600" eaLnBrk="0" hangingPunct="0">
                  <a:defRPr sz="1200">
                    <a:solidFill>
                      <a:schemeClr val="tx1"/>
                    </a:solidFill>
                    <a:latin typeface="Arial" panose="020B0604020202020204" pitchFamily="34" charset="0"/>
                    <a:cs typeface="Arial" panose="020B0604020202020204" pitchFamily="34" charset="0"/>
                  </a:defRPr>
                </a:lvl3pPr>
                <a:lvl4pPr marL="1600200" indent="-228600" eaLnBrk="0" hangingPunct="0">
                  <a:defRPr sz="1200">
                    <a:solidFill>
                      <a:schemeClr val="tx1"/>
                    </a:solidFill>
                    <a:latin typeface="Arial" panose="020B0604020202020204" pitchFamily="34" charset="0"/>
                    <a:cs typeface="Arial" panose="020B0604020202020204" pitchFamily="34" charset="0"/>
                  </a:defRPr>
                </a:lvl4pPr>
                <a:lvl5pPr marL="2057400" indent="-228600" eaLnBrk="0" hangingPunct="0">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19518" name="Oval 47">
                <a:extLst>
                  <a:ext uri="{FF2B5EF4-FFF2-40B4-BE49-F238E27FC236}">
                    <a16:creationId xmlns:a16="http://schemas.microsoft.com/office/drawing/2014/main" id="{DBF02F35-4F0C-9530-2161-FDA196523FB0}"/>
                  </a:ext>
                </a:extLst>
              </p:cNvPr>
              <p:cNvSpPr>
                <a:spLocks noChangeArrowheads="1"/>
              </p:cNvSpPr>
              <p:nvPr/>
            </p:nvSpPr>
            <p:spPr bwMode="auto">
              <a:xfrm>
                <a:off x="1277" y="2076"/>
                <a:ext cx="56" cy="60"/>
              </a:xfrm>
              <a:prstGeom prst="ellipse">
                <a:avLst/>
              </a:prstGeom>
              <a:solidFill>
                <a:srgbClr val="FF0000"/>
              </a:solidFill>
              <a:ln w="9525">
                <a:solidFill>
                  <a:srgbClr val="FF0000"/>
                </a:solidFill>
                <a:round/>
                <a:headEnd/>
                <a:tailEnd/>
              </a:ln>
            </p:spPr>
            <p:txBody>
              <a:bodyPr wrap="none" anchor="ctr"/>
              <a:lstStyle>
                <a:lvl1pPr eaLnBrk="0" hangingPunct="0">
                  <a:defRPr sz="1200">
                    <a:solidFill>
                      <a:schemeClr val="tx1"/>
                    </a:solidFill>
                    <a:latin typeface="Arial" panose="020B0604020202020204" pitchFamily="34" charset="0"/>
                    <a:cs typeface="Arial" panose="020B0604020202020204" pitchFamily="34" charset="0"/>
                  </a:defRPr>
                </a:lvl1pPr>
                <a:lvl2pPr marL="742950" indent="-285750" eaLnBrk="0" hangingPunct="0">
                  <a:defRPr sz="1200">
                    <a:solidFill>
                      <a:schemeClr val="tx1"/>
                    </a:solidFill>
                    <a:latin typeface="Arial" panose="020B0604020202020204" pitchFamily="34" charset="0"/>
                    <a:cs typeface="Arial" panose="020B0604020202020204" pitchFamily="34" charset="0"/>
                  </a:defRPr>
                </a:lvl2pPr>
                <a:lvl3pPr marL="1143000" indent="-228600" eaLnBrk="0" hangingPunct="0">
                  <a:defRPr sz="1200">
                    <a:solidFill>
                      <a:schemeClr val="tx1"/>
                    </a:solidFill>
                    <a:latin typeface="Arial" panose="020B0604020202020204" pitchFamily="34" charset="0"/>
                    <a:cs typeface="Arial" panose="020B0604020202020204" pitchFamily="34" charset="0"/>
                  </a:defRPr>
                </a:lvl3pPr>
                <a:lvl4pPr marL="1600200" indent="-228600" eaLnBrk="0" hangingPunct="0">
                  <a:defRPr sz="1200">
                    <a:solidFill>
                      <a:schemeClr val="tx1"/>
                    </a:solidFill>
                    <a:latin typeface="Arial" panose="020B0604020202020204" pitchFamily="34" charset="0"/>
                    <a:cs typeface="Arial" panose="020B0604020202020204" pitchFamily="34" charset="0"/>
                  </a:defRPr>
                </a:lvl4pPr>
                <a:lvl5pPr marL="2057400" indent="-228600" eaLnBrk="0" hangingPunct="0">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19519" name="Oval 48">
                <a:extLst>
                  <a:ext uri="{FF2B5EF4-FFF2-40B4-BE49-F238E27FC236}">
                    <a16:creationId xmlns:a16="http://schemas.microsoft.com/office/drawing/2014/main" id="{D3879B89-3591-04D2-ABDF-AD0B4201F32F}"/>
                  </a:ext>
                </a:extLst>
              </p:cNvPr>
              <p:cNvSpPr>
                <a:spLocks noChangeArrowheads="1"/>
              </p:cNvSpPr>
              <p:nvPr/>
            </p:nvSpPr>
            <p:spPr bwMode="auto">
              <a:xfrm>
                <a:off x="1315" y="1989"/>
                <a:ext cx="56" cy="60"/>
              </a:xfrm>
              <a:prstGeom prst="ellipse">
                <a:avLst/>
              </a:prstGeom>
              <a:solidFill>
                <a:srgbClr val="FF0000"/>
              </a:solidFill>
              <a:ln w="9525">
                <a:solidFill>
                  <a:srgbClr val="FF0000"/>
                </a:solidFill>
                <a:round/>
                <a:headEnd/>
                <a:tailEnd/>
              </a:ln>
            </p:spPr>
            <p:txBody>
              <a:bodyPr wrap="none" anchor="ctr"/>
              <a:lstStyle>
                <a:lvl1pPr eaLnBrk="0" hangingPunct="0">
                  <a:defRPr sz="1200">
                    <a:solidFill>
                      <a:schemeClr val="tx1"/>
                    </a:solidFill>
                    <a:latin typeface="Arial" panose="020B0604020202020204" pitchFamily="34" charset="0"/>
                    <a:cs typeface="Arial" panose="020B0604020202020204" pitchFamily="34" charset="0"/>
                  </a:defRPr>
                </a:lvl1pPr>
                <a:lvl2pPr marL="742950" indent="-285750" eaLnBrk="0" hangingPunct="0">
                  <a:defRPr sz="1200">
                    <a:solidFill>
                      <a:schemeClr val="tx1"/>
                    </a:solidFill>
                    <a:latin typeface="Arial" panose="020B0604020202020204" pitchFamily="34" charset="0"/>
                    <a:cs typeface="Arial" panose="020B0604020202020204" pitchFamily="34" charset="0"/>
                  </a:defRPr>
                </a:lvl2pPr>
                <a:lvl3pPr marL="1143000" indent="-228600" eaLnBrk="0" hangingPunct="0">
                  <a:defRPr sz="1200">
                    <a:solidFill>
                      <a:schemeClr val="tx1"/>
                    </a:solidFill>
                    <a:latin typeface="Arial" panose="020B0604020202020204" pitchFamily="34" charset="0"/>
                    <a:cs typeface="Arial" panose="020B0604020202020204" pitchFamily="34" charset="0"/>
                  </a:defRPr>
                </a:lvl3pPr>
                <a:lvl4pPr marL="1600200" indent="-228600" eaLnBrk="0" hangingPunct="0">
                  <a:defRPr sz="1200">
                    <a:solidFill>
                      <a:schemeClr val="tx1"/>
                    </a:solidFill>
                    <a:latin typeface="Arial" panose="020B0604020202020204" pitchFamily="34" charset="0"/>
                    <a:cs typeface="Arial" panose="020B0604020202020204" pitchFamily="34" charset="0"/>
                  </a:defRPr>
                </a:lvl4pPr>
                <a:lvl5pPr marL="2057400" indent="-228600" eaLnBrk="0" hangingPunct="0">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19520" name="Oval 49">
                <a:extLst>
                  <a:ext uri="{FF2B5EF4-FFF2-40B4-BE49-F238E27FC236}">
                    <a16:creationId xmlns:a16="http://schemas.microsoft.com/office/drawing/2014/main" id="{D3958DC3-B114-B3E9-7599-C2DAA76A4294}"/>
                  </a:ext>
                </a:extLst>
              </p:cNvPr>
              <p:cNvSpPr>
                <a:spLocks noChangeArrowheads="1"/>
              </p:cNvSpPr>
              <p:nvPr/>
            </p:nvSpPr>
            <p:spPr bwMode="auto">
              <a:xfrm>
                <a:off x="1120" y="1973"/>
                <a:ext cx="56" cy="60"/>
              </a:xfrm>
              <a:prstGeom prst="ellipse">
                <a:avLst/>
              </a:prstGeom>
              <a:solidFill>
                <a:srgbClr val="FF0000"/>
              </a:solidFill>
              <a:ln w="9525">
                <a:solidFill>
                  <a:srgbClr val="FF0000"/>
                </a:solidFill>
                <a:round/>
                <a:headEnd/>
                <a:tailEnd/>
              </a:ln>
            </p:spPr>
            <p:txBody>
              <a:bodyPr wrap="none" anchor="ctr"/>
              <a:lstStyle>
                <a:lvl1pPr eaLnBrk="0" hangingPunct="0">
                  <a:defRPr sz="1200">
                    <a:solidFill>
                      <a:schemeClr val="tx1"/>
                    </a:solidFill>
                    <a:latin typeface="Arial" panose="020B0604020202020204" pitchFamily="34" charset="0"/>
                    <a:cs typeface="Arial" panose="020B0604020202020204" pitchFamily="34" charset="0"/>
                  </a:defRPr>
                </a:lvl1pPr>
                <a:lvl2pPr marL="742950" indent="-285750" eaLnBrk="0" hangingPunct="0">
                  <a:defRPr sz="1200">
                    <a:solidFill>
                      <a:schemeClr val="tx1"/>
                    </a:solidFill>
                    <a:latin typeface="Arial" panose="020B0604020202020204" pitchFamily="34" charset="0"/>
                    <a:cs typeface="Arial" panose="020B0604020202020204" pitchFamily="34" charset="0"/>
                  </a:defRPr>
                </a:lvl2pPr>
                <a:lvl3pPr marL="1143000" indent="-228600" eaLnBrk="0" hangingPunct="0">
                  <a:defRPr sz="1200">
                    <a:solidFill>
                      <a:schemeClr val="tx1"/>
                    </a:solidFill>
                    <a:latin typeface="Arial" panose="020B0604020202020204" pitchFamily="34" charset="0"/>
                    <a:cs typeface="Arial" panose="020B0604020202020204" pitchFamily="34" charset="0"/>
                  </a:defRPr>
                </a:lvl3pPr>
                <a:lvl4pPr marL="1600200" indent="-228600" eaLnBrk="0" hangingPunct="0">
                  <a:defRPr sz="1200">
                    <a:solidFill>
                      <a:schemeClr val="tx1"/>
                    </a:solidFill>
                    <a:latin typeface="Arial" panose="020B0604020202020204" pitchFamily="34" charset="0"/>
                    <a:cs typeface="Arial" panose="020B0604020202020204" pitchFamily="34" charset="0"/>
                  </a:defRPr>
                </a:lvl4pPr>
                <a:lvl5pPr marL="2057400" indent="-228600" eaLnBrk="0" hangingPunct="0">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grpSp>
        <p:sp>
          <p:nvSpPr>
            <p:cNvPr id="19479" name="Text Box 50">
              <a:extLst>
                <a:ext uri="{FF2B5EF4-FFF2-40B4-BE49-F238E27FC236}">
                  <a16:creationId xmlns:a16="http://schemas.microsoft.com/office/drawing/2014/main" id="{C633C68B-4AD2-5634-0656-0F8B841B66E2}"/>
                </a:ext>
              </a:extLst>
            </p:cNvPr>
            <p:cNvSpPr txBox="1">
              <a:spLocks noChangeArrowheads="1"/>
            </p:cNvSpPr>
            <p:nvPr/>
          </p:nvSpPr>
          <p:spPr bwMode="auto">
            <a:xfrm rot="-2352116">
              <a:off x="1723" y="2297"/>
              <a:ext cx="21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tx1"/>
                  </a:solidFill>
                  <a:latin typeface="Arial" panose="020B0604020202020204" pitchFamily="34" charset="0"/>
                  <a:cs typeface="Arial" panose="020B0604020202020204" pitchFamily="34" charset="0"/>
                </a:defRPr>
              </a:lvl1pPr>
              <a:lvl2pPr marL="742950" indent="-285750" eaLnBrk="0" hangingPunct="0">
                <a:defRPr sz="1200">
                  <a:solidFill>
                    <a:schemeClr val="tx1"/>
                  </a:solidFill>
                  <a:latin typeface="Arial" panose="020B0604020202020204" pitchFamily="34" charset="0"/>
                  <a:cs typeface="Arial" panose="020B0604020202020204" pitchFamily="34" charset="0"/>
                </a:defRPr>
              </a:lvl2pPr>
              <a:lvl3pPr marL="1143000" indent="-228600" eaLnBrk="0" hangingPunct="0">
                <a:defRPr sz="1200">
                  <a:solidFill>
                    <a:schemeClr val="tx1"/>
                  </a:solidFill>
                  <a:latin typeface="Arial" panose="020B0604020202020204" pitchFamily="34" charset="0"/>
                  <a:cs typeface="Arial" panose="020B0604020202020204" pitchFamily="34" charset="0"/>
                </a:defRPr>
              </a:lvl3pPr>
              <a:lvl4pPr marL="1600200" indent="-228600" eaLnBrk="0" hangingPunct="0">
                <a:defRPr sz="1200">
                  <a:solidFill>
                    <a:schemeClr val="tx1"/>
                  </a:solidFill>
                  <a:latin typeface="Arial" panose="020B0604020202020204" pitchFamily="34" charset="0"/>
                  <a:cs typeface="Arial" panose="020B0604020202020204" pitchFamily="34" charset="0"/>
                </a:defRPr>
              </a:lvl4pPr>
              <a:lvl5pPr marL="2057400" indent="-228600" eaLnBrk="0" hangingPunct="0">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r>
                <a:rPr lang="en-GB" altLang="en-US" sz="1800"/>
                <a:t>Y</a:t>
              </a:r>
              <a:endParaRPr lang="en-US" altLang="en-US" sz="1800"/>
            </a:p>
          </p:txBody>
        </p:sp>
        <p:sp>
          <p:nvSpPr>
            <p:cNvPr id="19480" name="Oval 54">
              <a:extLst>
                <a:ext uri="{FF2B5EF4-FFF2-40B4-BE49-F238E27FC236}">
                  <a16:creationId xmlns:a16="http://schemas.microsoft.com/office/drawing/2014/main" id="{FA458811-2108-EFDE-2671-A843BC939422}"/>
                </a:ext>
              </a:extLst>
            </p:cNvPr>
            <p:cNvSpPr>
              <a:spLocks noChangeArrowheads="1"/>
            </p:cNvSpPr>
            <p:nvPr/>
          </p:nvSpPr>
          <p:spPr bwMode="auto">
            <a:xfrm>
              <a:off x="1734" y="2299"/>
              <a:ext cx="56" cy="60"/>
            </a:xfrm>
            <a:prstGeom prst="ellipse">
              <a:avLst/>
            </a:prstGeom>
            <a:solidFill>
              <a:srgbClr val="FF0000"/>
            </a:solidFill>
            <a:ln w="9525">
              <a:solidFill>
                <a:srgbClr val="FF0000"/>
              </a:solidFill>
              <a:round/>
              <a:headEnd/>
              <a:tailEnd/>
            </a:ln>
          </p:spPr>
          <p:txBody>
            <a:bodyPr wrap="none" anchor="ctr"/>
            <a:lstStyle>
              <a:lvl1pPr eaLnBrk="0" hangingPunct="0">
                <a:defRPr sz="1200">
                  <a:solidFill>
                    <a:schemeClr val="tx1"/>
                  </a:solidFill>
                  <a:latin typeface="Arial" panose="020B0604020202020204" pitchFamily="34" charset="0"/>
                  <a:cs typeface="Arial" panose="020B0604020202020204" pitchFamily="34" charset="0"/>
                </a:defRPr>
              </a:lvl1pPr>
              <a:lvl2pPr marL="742950" indent="-285750" eaLnBrk="0" hangingPunct="0">
                <a:defRPr sz="1200">
                  <a:solidFill>
                    <a:schemeClr val="tx1"/>
                  </a:solidFill>
                  <a:latin typeface="Arial" panose="020B0604020202020204" pitchFamily="34" charset="0"/>
                  <a:cs typeface="Arial" panose="020B0604020202020204" pitchFamily="34" charset="0"/>
                </a:defRPr>
              </a:lvl2pPr>
              <a:lvl3pPr marL="1143000" indent="-228600" eaLnBrk="0" hangingPunct="0">
                <a:defRPr sz="1200">
                  <a:solidFill>
                    <a:schemeClr val="tx1"/>
                  </a:solidFill>
                  <a:latin typeface="Arial" panose="020B0604020202020204" pitchFamily="34" charset="0"/>
                  <a:cs typeface="Arial" panose="020B0604020202020204" pitchFamily="34" charset="0"/>
                </a:defRPr>
              </a:lvl3pPr>
              <a:lvl4pPr marL="1600200" indent="-228600" eaLnBrk="0" hangingPunct="0">
                <a:defRPr sz="1200">
                  <a:solidFill>
                    <a:schemeClr val="tx1"/>
                  </a:solidFill>
                  <a:latin typeface="Arial" panose="020B0604020202020204" pitchFamily="34" charset="0"/>
                  <a:cs typeface="Arial" panose="020B0604020202020204" pitchFamily="34" charset="0"/>
                </a:defRPr>
              </a:lvl4pPr>
              <a:lvl5pPr marL="2057400" indent="-228600" eaLnBrk="0" hangingPunct="0">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19481" name="Line 55">
              <a:extLst>
                <a:ext uri="{FF2B5EF4-FFF2-40B4-BE49-F238E27FC236}">
                  <a16:creationId xmlns:a16="http://schemas.microsoft.com/office/drawing/2014/main" id="{B7FCE68B-0B5D-3ED2-170B-E1110422818A}"/>
                </a:ext>
              </a:extLst>
            </p:cNvPr>
            <p:cNvSpPr>
              <a:spLocks noChangeShapeType="1"/>
            </p:cNvSpPr>
            <p:nvPr/>
          </p:nvSpPr>
          <p:spPr bwMode="auto">
            <a:xfrm flipV="1">
              <a:off x="1495" y="2478"/>
              <a:ext cx="304" cy="18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82" name="AutoShape 59">
              <a:extLst>
                <a:ext uri="{FF2B5EF4-FFF2-40B4-BE49-F238E27FC236}">
                  <a16:creationId xmlns:a16="http://schemas.microsoft.com/office/drawing/2014/main" id="{27E23FBB-F320-06E8-40D8-6494585428D8}"/>
                </a:ext>
              </a:extLst>
            </p:cNvPr>
            <p:cNvSpPr>
              <a:spLocks noChangeArrowheads="1"/>
            </p:cNvSpPr>
            <p:nvPr/>
          </p:nvSpPr>
          <p:spPr bwMode="auto">
            <a:xfrm rot="-1317100">
              <a:off x="1296" y="2047"/>
              <a:ext cx="231" cy="423"/>
            </a:xfrm>
            <a:prstGeom prst="curvedRightArrow">
              <a:avLst>
                <a:gd name="adj1" fmla="val 36623"/>
                <a:gd name="adj2" fmla="val 73247"/>
                <a:gd name="adj3" fmla="val 33333"/>
              </a:avLst>
            </a:prstGeom>
            <a:solidFill>
              <a:srgbClr val="FF0000"/>
            </a:solidFill>
            <a:ln w="9525">
              <a:solidFill>
                <a:schemeClr val="tx1"/>
              </a:solidFill>
              <a:miter lim="800000"/>
              <a:headEnd/>
              <a:tailEnd/>
            </a:ln>
          </p:spPr>
          <p:txBody>
            <a:bodyPr wrap="none" anchor="ctr"/>
            <a:lstStyle>
              <a:lvl1pPr eaLnBrk="0" hangingPunct="0">
                <a:defRPr sz="1200">
                  <a:solidFill>
                    <a:schemeClr val="tx1"/>
                  </a:solidFill>
                  <a:latin typeface="Arial" panose="020B0604020202020204" pitchFamily="34" charset="0"/>
                  <a:cs typeface="Arial" panose="020B0604020202020204" pitchFamily="34" charset="0"/>
                </a:defRPr>
              </a:lvl1pPr>
              <a:lvl2pPr marL="742950" indent="-285750" eaLnBrk="0" hangingPunct="0">
                <a:defRPr sz="1200">
                  <a:solidFill>
                    <a:schemeClr val="tx1"/>
                  </a:solidFill>
                  <a:latin typeface="Arial" panose="020B0604020202020204" pitchFamily="34" charset="0"/>
                  <a:cs typeface="Arial" panose="020B0604020202020204" pitchFamily="34" charset="0"/>
                </a:defRPr>
              </a:lvl2pPr>
              <a:lvl3pPr marL="1143000" indent="-228600" eaLnBrk="0" hangingPunct="0">
                <a:defRPr sz="1200">
                  <a:solidFill>
                    <a:schemeClr val="tx1"/>
                  </a:solidFill>
                  <a:latin typeface="Arial" panose="020B0604020202020204" pitchFamily="34" charset="0"/>
                  <a:cs typeface="Arial" panose="020B0604020202020204" pitchFamily="34" charset="0"/>
                </a:defRPr>
              </a:lvl3pPr>
              <a:lvl4pPr marL="1600200" indent="-228600" eaLnBrk="0" hangingPunct="0">
                <a:defRPr sz="1200">
                  <a:solidFill>
                    <a:schemeClr val="tx1"/>
                  </a:solidFill>
                  <a:latin typeface="Arial" panose="020B0604020202020204" pitchFamily="34" charset="0"/>
                  <a:cs typeface="Arial" panose="020B0604020202020204" pitchFamily="34" charset="0"/>
                </a:defRPr>
              </a:lvl4pPr>
              <a:lvl5pPr marL="2057400" indent="-228600" eaLnBrk="0" hangingPunct="0">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19483" name="Text Box 61">
              <a:extLst>
                <a:ext uri="{FF2B5EF4-FFF2-40B4-BE49-F238E27FC236}">
                  <a16:creationId xmlns:a16="http://schemas.microsoft.com/office/drawing/2014/main" id="{E64619A7-BDCE-71B5-6DB1-A3BA4F859996}"/>
                </a:ext>
              </a:extLst>
            </p:cNvPr>
            <p:cNvSpPr txBox="1">
              <a:spLocks noChangeArrowheads="1"/>
            </p:cNvSpPr>
            <p:nvPr/>
          </p:nvSpPr>
          <p:spPr bwMode="auto">
            <a:xfrm rot="-2352116">
              <a:off x="1890" y="2243"/>
              <a:ext cx="21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tx1"/>
                  </a:solidFill>
                  <a:latin typeface="Arial" panose="020B0604020202020204" pitchFamily="34" charset="0"/>
                  <a:cs typeface="Arial" panose="020B0604020202020204" pitchFamily="34" charset="0"/>
                </a:defRPr>
              </a:lvl1pPr>
              <a:lvl2pPr marL="742950" indent="-285750" eaLnBrk="0" hangingPunct="0">
                <a:defRPr sz="1200">
                  <a:solidFill>
                    <a:schemeClr val="tx1"/>
                  </a:solidFill>
                  <a:latin typeface="Arial" panose="020B0604020202020204" pitchFamily="34" charset="0"/>
                  <a:cs typeface="Arial" panose="020B0604020202020204" pitchFamily="34" charset="0"/>
                </a:defRPr>
              </a:lvl2pPr>
              <a:lvl3pPr marL="1143000" indent="-228600" eaLnBrk="0" hangingPunct="0">
                <a:defRPr sz="1200">
                  <a:solidFill>
                    <a:schemeClr val="tx1"/>
                  </a:solidFill>
                  <a:latin typeface="Arial" panose="020B0604020202020204" pitchFamily="34" charset="0"/>
                  <a:cs typeface="Arial" panose="020B0604020202020204" pitchFamily="34" charset="0"/>
                </a:defRPr>
              </a:lvl3pPr>
              <a:lvl4pPr marL="1600200" indent="-228600" eaLnBrk="0" hangingPunct="0">
                <a:defRPr sz="1200">
                  <a:solidFill>
                    <a:schemeClr val="tx1"/>
                  </a:solidFill>
                  <a:latin typeface="Arial" panose="020B0604020202020204" pitchFamily="34" charset="0"/>
                  <a:cs typeface="Arial" panose="020B0604020202020204" pitchFamily="34" charset="0"/>
                </a:defRPr>
              </a:lvl4pPr>
              <a:lvl5pPr marL="2057400" indent="-228600" eaLnBrk="0" hangingPunct="0">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r>
                <a:rPr lang="en-GB" altLang="en-US" sz="1800"/>
                <a:t>Y</a:t>
              </a:r>
              <a:endParaRPr lang="en-US" altLang="en-US" sz="1800"/>
            </a:p>
          </p:txBody>
        </p:sp>
        <p:sp>
          <p:nvSpPr>
            <p:cNvPr id="19484" name="Oval 38">
              <a:extLst>
                <a:ext uri="{FF2B5EF4-FFF2-40B4-BE49-F238E27FC236}">
                  <a16:creationId xmlns:a16="http://schemas.microsoft.com/office/drawing/2014/main" id="{67A32487-B893-F5D6-B41C-83AF9AF3E279}"/>
                </a:ext>
              </a:extLst>
            </p:cNvPr>
            <p:cNvSpPr>
              <a:spLocks noChangeArrowheads="1"/>
            </p:cNvSpPr>
            <p:nvPr/>
          </p:nvSpPr>
          <p:spPr bwMode="auto">
            <a:xfrm>
              <a:off x="2764" y="2248"/>
              <a:ext cx="576" cy="538"/>
            </a:xfrm>
            <a:prstGeom prst="ellipse">
              <a:avLst/>
            </a:prstGeom>
            <a:solidFill>
              <a:srgbClr val="FF9900"/>
            </a:solidFill>
            <a:ln w="9525">
              <a:solidFill>
                <a:schemeClr val="tx1"/>
              </a:solidFill>
              <a:round/>
              <a:headEnd/>
              <a:tailEnd/>
            </a:ln>
          </p:spPr>
          <p:txBody>
            <a:bodyPr wrap="none" anchor="ctr"/>
            <a:lstStyle>
              <a:lvl1pPr eaLnBrk="0" hangingPunct="0">
                <a:defRPr sz="1200">
                  <a:solidFill>
                    <a:schemeClr val="tx1"/>
                  </a:solidFill>
                  <a:latin typeface="Arial" panose="020B0604020202020204" pitchFamily="34" charset="0"/>
                  <a:cs typeface="Arial" panose="020B0604020202020204" pitchFamily="34" charset="0"/>
                </a:defRPr>
              </a:lvl1pPr>
              <a:lvl2pPr marL="742950" indent="-285750" eaLnBrk="0" hangingPunct="0">
                <a:defRPr sz="1200">
                  <a:solidFill>
                    <a:schemeClr val="tx1"/>
                  </a:solidFill>
                  <a:latin typeface="Arial" panose="020B0604020202020204" pitchFamily="34" charset="0"/>
                  <a:cs typeface="Arial" panose="020B0604020202020204" pitchFamily="34" charset="0"/>
                </a:defRPr>
              </a:lvl2pPr>
              <a:lvl3pPr marL="1143000" indent="-228600" eaLnBrk="0" hangingPunct="0">
                <a:defRPr sz="1200">
                  <a:solidFill>
                    <a:schemeClr val="tx1"/>
                  </a:solidFill>
                  <a:latin typeface="Arial" panose="020B0604020202020204" pitchFamily="34" charset="0"/>
                  <a:cs typeface="Arial" panose="020B0604020202020204" pitchFamily="34" charset="0"/>
                </a:defRPr>
              </a:lvl3pPr>
              <a:lvl4pPr marL="1600200" indent="-228600" eaLnBrk="0" hangingPunct="0">
                <a:defRPr sz="1200">
                  <a:solidFill>
                    <a:schemeClr val="tx1"/>
                  </a:solidFill>
                  <a:latin typeface="Arial" panose="020B0604020202020204" pitchFamily="34" charset="0"/>
                  <a:cs typeface="Arial" panose="020B0604020202020204" pitchFamily="34" charset="0"/>
                </a:defRPr>
              </a:lvl4pPr>
              <a:lvl5pPr marL="2057400" indent="-228600" eaLnBrk="0" hangingPunct="0">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19485" name="Oval 39">
              <a:extLst>
                <a:ext uri="{FF2B5EF4-FFF2-40B4-BE49-F238E27FC236}">
                  <a16:creationId xmlns:a16="http://schemas.microsoft.com/office/drawing/2014/main" id="{DB559A16-AE04-BDA7-504A-4B19957DE3DB}"/>
                </a:ext>
              </a:extLst>
            </p:cNvPr>
            <p:cNvSpPr>
              <a:spLocks noChangeArrowheads="1"/>
            </p:cNvSpPr>
            <p:nvPr/>
          </p:nvSpPr>
          <p:spPr bwMode="auto">
            <a:xfrm>
              <a:off x="2976" y="2427"/>
              <a:ext cx="130" cy="131"/>
            </a:xfrm>
            <a:prstGeom prst="ellipse">
              <a:avLst/>
            </a:prstGeom>
            <a:solidFill>
              <a:srgbClr val="DFF4AA"/>
            </a:solidFill>
            <a:ln w="9525">
              <a:solidFill>
                <a:schemeClr val="tx1"/>
              </a:solidFill>
              <a:round/>
              <a:headEnd/>
              <a:tailEnd/>
            </a:ln>
          </p:spPr>
          <p:txBody>
            <a:bodyPr wrap="none" anchor="ctr"/>
            <a:lstStyle>
              <a:lvl1pPr eaLnBrk="0" hangingPunct="0">
                <a:defRPr sz="1200">
                  <a:solidFill>
                    <a:schemeClr val="tx1"/>
                  </a:solidFill>
                  <a:latin typeface="Arial" panose="020B0604020202020204" pitchFamily="34" charset="0"/>
                  <a:cs typeface="Arial" panose="020B0604020202020204" pitchFamily="34" charset="0"/>
                </a:defRPr>
              </a:lvl1pPr>
              <a:lvl2pPr marL="742950" indent="-285750" eaLnBrk="0" hangingPunct="0">
                <a:defRPr sz="1200">
                  <a:solidFill>
                    <a:schemeClr val="tx1"/>
                  </a:solidFill>
                  <a:latin typeface="Arial" panose="020B0604020202020204" pitchFamily="34" charset="0"/>
                  <a:cs typeface="Arial" panose="020B0604020202020204" pitchFamily="34" charset="0"/>
                </a:defRPr>
              </a:lvl2pPr>
              <a:lvl3pPr marL="1143000" indent="-228600" eaLnBrk="0" hangingPunct="0">
                <a:defRPr sz="1200">
                  <a:solidFill>
                    <a:schemeClr val="tx1"/>
                  </a:solidFill>
                  <a:latin typeface="Arial" panose="020B0604020202020204" pitchFamily="34" charset="0"/>
                  <a:cs typeface="Arial" panose="020B0604020202020204" pitchFamily="34" charset="0"/>
                </a:defRPr>
              </a:lvl3pPr>
              <a:lvl4pPr marL="1600200" indent="-228600" eaLnBrk="0" hangingPunct="0">
                <a:defRPr sz="1200">
                  <a:solidFill>
                    <a:schemeClr val="tx1"/>
                  </a:solidFill>
                  <a:latin typeface="Arial" panose="020B0604020202020204" pitchFamily="34" charset="0"/>
                  <a:cs typeface="Arial" panose="020B0604020202020204" pitchFamily="34" charset="0"/>
                </a:defRPr>
              </a:lvl4pPr>
              <a:lvl5pPr marL="2057400" indent="-228600" eaLnBrk="0" hangingPunct="0">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19486" name="Text Box 51">
              <a:extLst>
                <a:ext uri="{FF2B5EF4-FFF2-40B4-BE49-F238E27FC236}">
                  <a16:creationId xmlns:a16="http://schemas.microsoft.com/office/drawing/2014/main" id="{E2E640B2-FB05-55E1-224C-4EBDBFAD26BA}"/>
                </a:ext>
              </a:extLst>
            </p:cNvPr>
            <p:cNvSpPr txBox="1">
              <a:spLocks noChangeArrowheads="1"/>
            </p:cNvSpPr>
            <p:nvPr/>
          </p:nvSpPr>
          <p:spPr bwMode="auto">
            <a:xfrm rot="-2352116">
              <a:off x="2753" y="2138"/>
              <a:ext cx="21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tx1"/>
                  </a:solidFill>
                  <a:latin typeface="Arial" panose="020B0604020202020204" pitchFamily="34" charset="0"/>
                  <a:cs typeface="Arial" panose="020B0604020202020204" pitchFamily="34" charset="0"/>
                </a:defRPr>
              </a:lvl1pPr>
              <a:lvl2pPr marL="742950" indent="-285750" eaLnBrk="0" hangingPunct="0">
                <a:defRPr sz="1200">
                  <a:solidFill>
                    <a:schemeClr val="tx1"/>
                  </a:solidFill>
                  <a:latin typeface="Arial" panose="020B0604020202020204" pitchFamily="34" charset="0"/>
                  <a:cs typeface="Arial" panose="020B0604020202020204" pitchFamily="34" charset="0"/>
                </a:defRPr>
              </a:lvl2pPr>
              <a:lvl3pPr marL="1143000" indent="-228600" eaLnBrk="0" hangingPunct="0">
                <a:defRPr sz="1200">
                  <a:solidFill>
                    <a:schemeClr val="tx1"/>
                  </a:solidFill>
                  <a:latin typeface="Arial" panose="020B0604020202020204" pitchFamily="34" charset="0"/>
                  <a:cs typeface="Arial" panose="020B0604020202020204" pitchFamily="34" charset="0"/>
                </a:defRPr>
              </a:lvl3pPr>
              <a:lvl4pPr marL="1600200" indent="-228600" eaLnBrk="0" hangingPunct="0">
                <a:defRPr sz="1200">
                  <a:solidFill>
                    <a:schemeClr val="tx1"/>
                  </a:solidFill>
                  <a:latin typeface="Arial" panose="020B0604020202020204" pitchFamily="34" charset="0"/>
                  <a:cs typeface="Arial" panose="020B0604020202020204" pitchFamily="34" charset="0"/>
                </a:defRPr>
              </a:lvl4pPr>
              <a:lvl5pPr marL="2057400" indent="-228600" eaLnBrk="0" hangingPunct="0">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r>
                <a:rPr lang="en-GB" altLang="en-US" sz="1800"/>
                <a:t>Y</a:t>
              </a:r>
              <a:endParaRPr lang="en-US" altLang="en-US" sz="1800"/>
            </a:p>
          </p:txBody>
        </p:sp>
        <p:sp>
          <p:nvSpPr>
            <p:cNvPr id="19487" name="Text Box 52">
              <a:extLst>
                <a:ext uri="{FF2B5EF4-FFF2-40B4-BE49-F238E27FC236}">
                  <a16:creationId xmlns:a16="http://schemas.microsoft.com/office/drawing/2014/main" id="{8D6EC53B-1CAE-4F51-4D32-D41FBC2D6F33}"/>
                </a:ext>
              </a:extLst>
            </p:cNvPr>
            <p:cNvSpPr txBox="1">
              <a:spLocks noChangeArrowheads="1"/>
            </p:cNvSpPr>
            <p:nvPr/>
          </p:nvSpPr>
          <p:spPr bwMode="auto">
            <a:xfrm rot="853502">
              <a:off x="2893" y="2097"/>
              <a:ext cx="21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tx1"/>
                  </a:solidFill>
                  <a:latin typeface="Arial" panose="020B0604020202020204" pitchFamily="34" charset="0"/>
                  <a:cs typeface="Arial" panose="020B0604020202020204" pitchFamily="34" charset="0"/>
                </a:defRPr>
              </a:lvl1pPr>
              <a:lvl2pPr marL="742950" indent="-285750" eaLnBrk="0" hangingPunct="0">
                <a:defRPr sz="1200">
                  <a:solidFill>
                    <a:schemeClr val="tx1"/>
                  </a:solidFill>
                  <a:latin typeface="Arial" panose="020B0604020202020204" pitchFamily="34" charset="0"/>
                  <a:cs typeface="Arial" panose="020B0604020202020204" pitchFamily="34" charset="0"/>
                </a:defRPr>
              </a:lvl2pPr>
              <a:lvl3pPr marL="1143000" indent="-228600" eaLnBrk="0" hangingPunct="0">
                <a:defRPr sz="1200">
                  <a:solidFill>
                    <a:schemeClr val="tx1"/>
                  </a:solidFill>
                  <a:latin typeface="Arial" panose="020B0604020202020204" pitchFamily="34" charset="0"/>
                  <a:cs typeface="Arial" panose="020B0604020202020204" pitchFamily="34" charset="0"/>
                </a:defRPr>
              </a:lvl3pPr>
              <a:lvl4pPr marL="1600200" indent="-228600" eaLnBrk="0" hangingPunct="0">
                <a:defRPr sz="1200">
                  <a:solidFill>
                    <a:schemeClr val="tx1"/>
                  </a:solidFill>
                  <a:latin typeface="Arial" panose="020B0604020202020204" pitchFamily="34" charset="0"/>
                  <a:cs typeface="Arial" panose="020B0604020202020204" pitchFamily="34" charset="0"/>
                </a:defRPr>
              </a:lvl4pPr>
              <a:lvl5pPr marL="2057400" indent="-228600" eaLnBrk="0" hangingPunct="0">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r>
                <a:rPr lang="en-GB" altLang="en-US" sz="1800"/>
                <a:t>Y</a:t>
              </a:r>
              <a:endParaRPr lang="en-US" altLang="en-US" sz="1800"/>
            </a:p>
          </p:txBody>
        </p:sp>
        <p:grpSp>
          <p:nvGrpSpPr>
            <p:cNvPr id="19488" name="Group 115">
              <a:extLst>
                <a:ext uri="{FF2B5EF4-FFF2-40B4-BE49-F238E27FC236}">
                  <a16:creationId xmlns:a16="http://schemas.microsoft.com/office/drawing/2014/main" id="{E5EB40D7-C9B5-A90F-17B0-86AB72AF72BA}"/>
                </a:ext>
              </a:extLst>
            </p:cNvPr>
            <p:cNvGrpSpPr>
              <a:grpSpLocks/>
            </p:cNvGrpSpPr>
            <p:nvPr/>
          </p:nvGrpSpPr>
          <p:grpSpPr bwMode="auto">
            <a:xfrm>
              <a:off x="3153" y="2179"/>
              <a:ext cx="262" cy="231"/>
              <a:chOff x="3153" y="2179"/>
              <a:chExt cx="262" cy="231"/>
            </a:xfrm>
          </p:grpSpPr>
          <p:sp>
            <p:nvSpPr>
              <p:cNvPr id="19513" name="Text Box 74">
                <a:extLst>
                  <a:ext uri="{FF2B5EF4-FFF2-40B4-BE49-F238E27FC236}">
                    <a16:creationId xmlns:a16="http://schemas.microsoft.com/office/drawing/2014/main" id="{8FE3D862-5530-3577-2581-4DEED87BECF7}"/>
                  </a:ext>
                </a:extLst>
              </p:cNvPr>
              <p:cNvSpPr txBox="1">
                <a:spLocks noChangeArrowheads="1"/>
              </p:cNvSpPr>
              <p:nvPr/>
            </p:nvSpPr>
            <p:spPr bwMode="auto">
              <a:xfrm rot="1897851">
                <a:off x="3153" y="2179"/>
                <a:ext cx="26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Arial" panose="020B0604020202020204" pitchFamily="34" charset="0"/>
                    <a:cs typeface="Arial" panose="020B0604020202020204" pitchFamily="34" charset="0"/>
                  </a:defRPr>
                </a:lvl1pPr>
                <a:lvl2pPr marL="742950" indent="-285750" eaLnBrk="0" hangingPunct="0">
                  <a:defRPr sz="1200">
                    <a:solidFill>
                      <a:schemeClr val="tx1"/>
                    </a:solidFill>
                    <a:latin typeface="Arial" panose="020B0604020202020204" pitchFamily="34" charset="0"/>
                    <a:cs typeface="Arial" panose="020B0604020202020204" pitchFamily="34" charset="0"/>
                  </a:defRPr>
                </a:lvl2pPr>
                <a:lvl3pPr marL="1143000" indent="-228600" eaLnBrk="0" hangingPunct="0">
                  <a:defRPr sz="1200">
                    <a:solidFill>
                      <a:schemeClr val="tx1"/>
                    </a:solidFill>
                    <a:latin typeface="Arial" panose="020B0604020202020204" pitchFamily="34" charset="0"/>
                    <a:cs typeface="Arial" panose="020B0604020202020204" pitchFamily="34" charset="0"/>
                  </a:defRPr>
                </a:lvl3pPr>
                <a:lvl4pPr marL="1600200" indent="-228600" eaLnBrk="0" hangingPunct="0">
                  <a:defRPr sz="1200">
                    <a:solidFill>
                      <a:schemeClr val="tx1"/>
                    </a:solidFill>
                    <a:latin typeface="Arial" panose="020B0604020202020204" pitchFamily="34" charset="0"/>
                    <a:cs typeface="Arial" panose="020B0604020202020204" pitchFamily="34" charset="0"/>
                  </a:defRPr>
                </a:lvl4pPr>
                <a:lvl5pPr marL="2057400" indent="-228600" eaLnBrk="0" hangingPunct="0">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r>
                  <a:rPr lang="en-GB" altLang="en-US" sz="1800"/>
                  <a:t>T</a:t>
                </a:r>
                <a:endParaRPr lang="en-US" altLang="en-US" sz="1800"/>
              </a:p>
            </p:txBody>
          </p:sp>
          <p:grpSp>
            <p:nvGrpSpPr>
              <p:cNvPr id="19514" name="Group 114">
                <a:extLst>
                  <a:ext uri="{FF2B5EF4-FFF2-40B4-BE49-F238E27FC236}">
                    <a16:creationId xmlns:a16="http://schemas.microsoft.com/office/drawing/2014/main" id="{F19F8811-F8EE-B5A1-DFA9-B0A244E50CA0}"/>
                  </a:ext>
                </a:extLst>
              </p:cNvPr>
              <p:cNvGrpSpPr>
                <a:grpSpLocks/>
              </p:cNvGrpSpPr>
              <p:nvPr/>
            </p:nvGrpSpPr>
            <p:grpSpPr bwMode="auto">
              <a:xfrm>
                <a:off x="3258" y="2198"/>
                <a:ext cx="65" cy="71"/>
                <a:chOff x="3258" y="2198"/>
                <a:chExt cx="65" cy="71"/>
              </a:xfrm>
            </p:grpSpPr>
            <p:sp>
              <p:nvSpPr>
                <p:cNvPr id="19515" name="Line 75">
                  <a:extLst>
                    <a:ext uri="{FF2B5EF4-FFF2-40B4-BE49-F238E27FC236}">
                      <a16:creationId xmlns:a16="http://schemas.microsoft.com/office/drawing/2014/main" id="{ABE19671-3AE2-C3B8-395D-B4B63908BA5D}"/>
                    </a:ext>
                  </a:extLst>
                </p:cNvPr>
                <p:cNvSpPr>
                  <a:spLocks noChangeShapeType="1"/>
                </p:cNvSpPr>
                <p:nvPr/>
              </p:nvSpPr>
              <p:spPr bwMode="auto">
                <a:xfrm rot="1897851">
                  <a:off x="3258" y="2198"/>
                  <a:ext cx="0" cy="3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516" name="Line 77">
                  <a:extLst>
                    <a:ext uri="{FF2B5EF4-FFF2-40B4-BE49-F238E27FC236}">
                      <a16:creationId xmlns:a16="http://schemas.microsoft.com/office/drawing/2014/main" id="{D238EE81-1AD6-7107-029D-81AEB8724FE3}"/>
                    </a:ext>
                  </a:extLst>
                </p:cNvPr>
                <p:cNvSpPr>
                  <a:spLocks noChangeShapeType="1"/>
                </p:cNvSpPr>
                <p:nvPr/>
              </p:nvSpPr>
              <p:spPr bwMode="auto">
                <a:xfrm rot="1897851">
                  <a:off x="3323" y="2239"/>
                  <a:ext cx="0" cy="3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sp>
          <p:nvSpPr>
            <p:cNvPr id="19489" name="Text Box 108">
              <a:extLst>
                <a:ext uri="{FF2B5EF4-FFF2-40B4-BE49-F238E27FC236}">
                  <a16:creationId xmlns:a16="http://schemas.microsoft.com/office/drawing/2014/main" id="{11232F1C-D2EE-0C29-524C-A71A78B99611}"/>
                </a:ext>
              </a:extLst>
            </p:cNvPr>
            <p:cNvSpPr txBox="1">
              <a:spLocks noChangeArrowheads="1"/>
            </p:cNvSpPr>
            <p:nvPr/>
          </p:nvSpPr>
          <p:spPr bwMode="auto">
            <a:xfrm rot="3954500">
              <a:off x="3241" y="2315"/>
              <a:ext cx="26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Arial" panose="020B0604020202020204" pitchFamily="34" charset="0"/>
                  <a:cs typeface="Arial" panose="020B0604020202020204" pitchFamily="34" charset="0"/>
                </a:defRPr>
              </a:lvl1pPr>
              <a:lvl2pPr marL="742950" indent="-285750" eaLnBrk="0" hangingPunct="0">
                <a:defRPr sz="1200">
                  <a:solidFill>
                    <a:schemeClr val="tx1"/>
                  </a:solidFill>
                  <a:latin typeface="Arial" panose="020B0604020202020204" pitchFamily="34" charset="0"/>
                  <a:cs typeface="Arial" panose="020B0604020202020204" pitchFamily="34" charset="0"/>
                </a:defRPr>
              </a:lvl2pPr>
              <a:lvl3pPr marL="1143000" indent="-228600" eaLnBrk="0" hangingPunct="0">
                <a:defRPr sz="1200">
                  <a:solidFill>
                    <a:schemeClr val="tx1"/>
                  </a:solidFill>
                  <a:latin typeface="Arial" panose="020B0604020202020204" pitchFamily="34" charset="0"/>
                  <a:cs typeface="Arial" panose="020B0604020202020204" pitchFamily="34" charset="0"/>
                </a:defRPr>
              </a:lvl3pPr>
              <a:lvl4pPr marL="1600200" indent="-228600" eaLnBrk="0" hangingPunct="0">
                <a:defRPr sz="1200">
                  <a:solidFill>
                    <a:schemeClr val="tx1"/>
                  </a:solidFill>
                  <a:latin typeface="Arial" panose="020B0604020202020204" pitchFamily="34" charset="0"/>
                  <a:cs typeface="Arial" panose="020B0604020202020204" pitchFamily="34" charset="0"/>
                </a:defRPr>
              </a:lvl4pPr>
              <a:lvl5pPr marL="2057400" indent="-228600" eaLnBrk="0" hangingPunct="0">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r>
                <a:rPr lang="en-GB" altLang="en-US" sz="1800"/>
                <a:t>T</a:t>
              </a:r>
              <a:endParaRPr lang="en-US" altLang="en-US" sz="1800"/>
            </a:p>
          </p:txBody>
        </p:sp>
        <p:sp>
          <p:nvSpPr>
            <p:cNvPr id="19490" name="Line 109">
              <a:extLst>
                <a:ext uri="{FF2B5EF4-FFF2-40B4-BE49-F238E27FC236}">
                  <a16:creationId xmlns:a16="http://schemas.microsoft.com/office/drawing/2014/main" id="{1D375686-8844-FB5D-3862-EA74E12F6DF8}"/>
                </a:ext>
              </a:extLst>
            </p:cNvPr>
            <p:cNvSpPr>
              <a:spLocks noChangeShapeType="1"/>
            </p:cNvSpPr>
            <p:nvPr/>
          </p:nvSpPr>
          <p:spPr bwMode="auto">
            <a:xfrm rot="3954500">
              <a:off x="3396" y="2333"/>
              <a:ext cx="0" cy="3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91" name="Line 110">
              <a:extLst>
                <a:ext uri="{FF2B5EF4-FFF2-40B4-BE49-F238E27FC236}">
                  <a16:creationId xmlns:a16="http://schemas.microsoft.com/office/drawing/2014/main" id="{E249622E-F17A-450A-83C5-113C571ACB5C}"/>
                </a:ext>
              </a:extLst>
            </p:cNvPr>
            <p:cNvSpPr>
              <a:spLocks noChangeShapeType="1"/>
            </p:cNvSpPr>
            <p:nvPr/>
          </p:nvSpPr>
          <p:spPr bwMode="auto">
            <a:xfrm rot="3954500">
              <a:off x="3427" y="2406"/>
              <a:ext cx="0" cy="3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19492" name="Group 116">
              <a:extLst>
                <a:ext uri="{FF2B5EF4-FFF2-40B4-BE49-F238E27FC236}">
                  <a16:creationId xmlns:a16="http://schemas.microsoft.com/office/drawing/2014/main" id="{09886E3E-F612-879D-6E76-FE83DBB1B240}"/>
                </a:ext>
              </a:extLst>
            </p:cNvPr>
            <p:cNvGrpSpPr>
              <a:grpSpLocks/>
            </p:cNvGrpSpPr>
            <p:nvPr/>
          </p:nvGrpSpPr>
          <p:grpSpPr bwMode="auto">
            <a:xfrm>
              <a:off x="2301" y="2259"/>
              <a:ext cx="262" cy="231"/>
              <a:chOff x="3153" y="2179"/>
              <a:chExt cx="262" cy="231"/>
            </a:xfrm>
          </p:grpSpPr>
          <p:sp>
            <p:nvSpPr>
              <p:cNvPr id="19509" name="Text Box 117">
                <a:extLst>
                  <a:ext uri="{FF2B5EF4-FFF2-40B4-BE49-F238E27FC236}">
                    <a16:creationId xmlns:a16="http://schemas.microsoft.com/office/drawing/2014/main" id="{A4D4B514-5560-CCC5-B58D-8A648C738E3A}"/>
                  </a:ext>
                </a:extLst>
              </p:cNvPr>
              <p:cNvSpPr txBox="1">
                <a:spLocks noChangeArrowheads="1"/>
              </p:cNvSpPr>
              <p:nvPr/>
            </p:nvSpPr>
            <p:spPr bwMode="auto">
              <a:xfrm rot="1897851">
                <a:off x="3153" y="2179"/>
                <a:ext cx="26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Arial" panose="020B0604020202020204" pitchFamily="34" charset="0"/>
                    <a:cs typeface="Arial" panose="020B0604020202020204" pitchFamily="34" charset="0"/>
                  </a:defRPr>
                </a:lvl1pPr>
                <a:lvl2pPr marL="742950" indent="-285750" eaLnBrk="0" hangingPunct="0">
                  <a:defRPr sz="1200">
                    <a:solidFill>
                      <a:schemeClr val="tx1"/>
                    </a:solidFill>
                    <a:latin typeface="Arial" panose="020B0604020202020204" pitchFamily="34" charset="0"/>
                    <a:cs typeface="Arial" panose="020B0604020202020204" pitchFamily="34" charset="0"/>
                  </a:defRPr>
                </a:lvl2pPr>
                <a:lvl3pPr marL="1143000" indent="-228600" eaLnBrk="0" hangingPunct="0">
                  <a:defRPr sz="1200">
                    <a:solidFill>
                      <a:schemeClr val="tx1"/>
                    </a:solidFill>
                    <a:latin typeface="Arial" panose="020B0604020202020204" pitchFamily="34" charset="0"/>
                    <a:cs typeface="Arial" panose="020B0604020202020204" pitchFamily="34" charset="0"/>
                  </a:defRPr>
                </a:lvl3pPr>
                <a:lvl4pPr marL="1600200" indent="-228600" eaLnBrk="0" hangingPunct="0">
                  <a:defRPr sz="1200">
                    <a:solidFill>
                      <a:schemeClr val="tx1"/>
                    </a:solidFill>
                    <a:latin typeface="Arial" panose="020B0604020202020204" pitchFamily="34" charset="0"/>
                    <a:cs typeface="Arial" panose="020B0604020202020204" pitchFamily="34" charset="0"/>
                  </a:defRPr>
                </a:lvl4pPr>
                <a:lvl5pPr marL="2057400" indent="-228600" eaLnBrk="0" hangingPunct="0">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r>
                  <a:rPr lang="en-GB" altLang="en-US" sz="1800"/>
                  <a:t>T</a:t>
                </a:r>
                <a:endParaRPr lang="en-US" altLang="en-US" sz="1800"/>
              </a:p>
            </p:txBody>
          </p:sp>
          <p:grpSp>
            <p:nvGrpSpPr>
              <p:cNvPr id="19510" name="Group 118">
                <a:extLst>
                  <a:ext uri="{FF2B5EF4-FFF2-40B4-BE49-F238E27FC236}">
                    <a16:creationId xmlns:a16="http://schemas.microsoft.com/office/drawing/2014/main" id="{2E08316F-2BB2-C495-C534-694A772FBCB1}"/>
                  </a:ext>
                </a:extLst>
              </p:cNvPr>
              <p:cNvGrpSpPr>
                <a:grpSpLocks/>
              </p:cNvGrpSpPr>
              <p:nvPr/>
            </p:nvGrpSpPr>
            <p:grpSpPr bwMode="auto">
              <a:xfrm>
                <a:off x="3258" y="2198"/>
                <a:ext cx="65" cy="71"/>
                <a:chOff x="3258" y="2198"/>
                <a:chExt cx="65" cy="71"/>
              </a:xfrm>
            </p:grpSpPr>
            <p:sp>
              <p:nvSpPr>
                <p:cNvPr id="19511" name="Line 119">
                  <a:extLst>
                    <a:ext uri="{FF2B5EF4-FFF2-40B4-BE49-F238E27FC236}">
                      <a16:creationId xmlns:a16="http://schemas.microsoft.com/office/drawing/2014/main" id="{07A60910-9C34-B3EA-0CA4-EDC814C8303B}"/>
                    </a:ext>
                  </a:extLst>
                </p:cNvPr>
                <p:cNvSpPr>
                  <a:spLocks noChangeShapeType="1"/>
                </p:cNvSpPr>
                <p:nvPr/>
              </p:nvSpPr>
              <p:spPr bwMode="auto">
                <a:xfrm rot="1897851">
                  <a:off x="3258" y="2198"/>
                  <a:ext cx="0" cy="3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512" name="Line 120">
                  <a:extLst>
                    <a:ext uri="{FF2B5EF4-FFF2-40B4-BE49-F238E27FC236}">
                      <a16:creationId xmlns:a16="http://schemas.microsoft.com/office/drawing/2014/main" id="{EA4011CE-6749-0EA5-8436-9CE16BD8D5E2}"/>
                    </a:ext>
                  </a:extLst>
                </p:cNvPr>
                <p:cNvSpPr>
                  <a:spLocks noChangeShapeType="1"/>
                </p:cNvSpPr>
                <p:nvPr/>
              </p:nvSpPr>
              <p:spPr bwMode="auto">
                <a:xfrm rot="1897851">
                  <a:off x="3323" y="2239"/>
                  <a:ext cx="0" cy="3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9493" name="Group 121">
              <a:extLst>
                <a:ext uri="{FF2B5EF4-FFF2-40B4-BE49-F238E27FC236}">
                  <a16:creationId xmlns:a16="http://schemas.microsoft.com/office/drawing/2014/main" id="{8BBC8DBE-81B7-124D-9D0B-7DA2705620A8}"/>
                </a:ext>
              </a:extLst>
            </p:cNvPr>
            <p:cNvGrpSpPr>
              <a:grpSpLocks/>
            </p:cNvGrpSpPr>
            <p:nvPr/>
          </p:nvGrpSpPr>
          <p:grpSpPr bwMode="auto">
            <a:xfrm rot="-1876601">
              <a:off x="2117" y="2187"/>
              <a:ext cx="262" cy="231"/>
              <a:chOff x="3153" y="2179"/>
              <a:chExt cx="262" cy="231"/>
            </a:xfrm>
          </p:grpSpPr>
          <p:sp>
            <p:nvSpPr>
              <p:cNvPr id="19505" name="Text Box 122">
                <a:extLst>
                  <a:ext uri="{FF2B5EF4-FFF2-40B4-BE49-F238E27FC236}">
                    <a16:creationId xmlns:a16="http://schemas.microsoft.com/office/drawing/2014/main" id="{E15230B8-B5A0-41B9-49CA-ABA1C6CC1BF5}"/>
                  </a:ext>
                </a:extLst>
              </p:cNvPr>
              <p:cNvSpPr txBox="1">
                <a:spLocks noChangeArrowheads="1"/>
              </p:cNvSpPr>
              <p:nvPr/>
            </p:nvSpPr>
            <p:spPr bwMode="auto">
              <a:xfrm rot="1897851">
                <a:off x="3153" y="2179"/>
                <a:ext cx="26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Arial" panose="020B0604020202020204" pitchFamily="34" charset="0"/>
                    <a:cs typeface="Arial" panose="020B0604020202020204" pitchFamily="34" charset="0"/>
                  </a:defRPr>
                </a:lvl1pPr>
                <a:lvl2pPr marL="742950" indent="-285750" eaLnBrk="0" hangingPunct="0">
                  <a:defRPr sz="1200">
                    <a:solidFill>
                      <a:schemeClr val="tx1"/>
                    </a:solidFill>
                    <a:latin typeface="Arial" panose="020B0604020202020204" pitchFamily="34" charset="0"/>
                    <a:cs typeface="Arial" panose="020B0604020202020204" pitchFamily="34" charset="0"/>
                  </a:defRPr>
                </a:lvl2pPr>
                <a:lvl3pPr marL="1143000" indent="-228600" eaLnBrk="0" hangingPunct="0">
                  <a:defRPr sz="1200">
                    <a:solidFill>
                      <a:schemeClr val="tx1"/>
                    </a:solidFill>
                    <a:latin typeface="Arial" panose="020B0604020202020204" pitchFamily="34" charset="0"/>
                    <a:cs typeface="Arial" panose="020B0604020202020204" pitchFamily="34" charset="0"/>
                  </a:defRPr>
                </a:lvl3pPr>
                <a:lvl4pPr marL="1600200" indent="-228600" eaLnBrk="0" hangingPunct="0">
                  <a:defRPr sz="1200">
                    <a:solidFill>
                      <a:schemeClr val="tx1"/>
                    </a:solidFill>
                    <a:latin typeface="Arial" panose="020B0604020202020204" pitchFamily="34" charset="0"/>
                    <a:cs typeface="Arial" panose="020B0604020202020204" pitchFamily="34" charset="0"/>
                  </a:defRPr>
                </a:lvl4pPr>
                <a:lvl5pPr marL="2057400" indent="-228600" eaLnBrk="0" hangingPunct="0">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r>
                  <a:rPr lang="en-GB" altLang="en-US" sz="1800"/>
                  <a:t>T</a:t>
                </a:r>
                <a:endParaRPr lang="en-US" altLang="en-US" sz="1800"/>
              </a:p>
            </p:txBody>
          </p:sp>
          <p:grpSp>
            <p:nvGrpSpPr>
              <p:cNvPr id="19506" name="Group 123">
                <a:extLst>
                  <a:ext uri="{FF2B5EF4-FFF2-40B4-BE49-F238E27FC236}">
                    <a16:creationId xmlns:a16="http://schemas.microsoft.com/office/drawing/2014/main" id="{7572DA4A-1F95-1CA4-A156-5C1B0DE0771A}"/>
                  </a:ext>
                </a:extLst>
              </p:cNvPr>
              <p:cNvGrpSpPr>
                <a:grpSpLocks/>
              </p:cNvGrpSpPr>
              <p:nvPr/>
            </p:nvGrpSpPr>
            <p:grpSpPr bwMode="auto">
              <a:xfrm>
                <a:off x="3258" y="2198"/>
                <a:ext cx="65" cy="71"/>
                <a:chOff x="3258" y="2198"/>
                <a:chExt cx="65" cy="71"/>
              </a:xfrm>
            </p:grpSpPr>
            <p:sp>
              <p:nvSpPr>
                <p:cNvPr id="19507" name="Line 124">
                  <a:extLst>
                    <a:ext uri="{FF2B5EF4-FFF2-40B4-BE49-F238E27FC236}">
                      <a16:creationId xmlns:a16="http://schemas.microsoft.com/office/drawing/2014/main" id="{A8F5B38E-B65F-3B42-B86D-E452989392A0}"/>
                    </a:ext>
                  </a:extLst>
                </p:cNvPr>
                <p:cNvSpPr>
                  <a:spLocks noChangeShapeType="1"/>
                </p:cNvSpPr>
                <p:nvPr/>
              </p:nvSpPr>
              <p:spPr bwMode="auto">
                <a:xfrm rot="1897851">
                  <a:off x="3258" y="2198"/>
                  <a:ext cx="0" cy="3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508" name="Line 125">
                  <a:extLst>
                    <a:ext uri="{FF2B5EF4-FFF2-40B4-BE49-F238E27FC236}">
                      <a16:creationId xmlns:a16="http://schemas.microsoft.com/office/drawing/2014/main" id="{0B5A0440-8EA3-7BF6-DCDC-4AF3DDD362A3}"/>
                    </a:ext>
                  </a:extLst>
                </p:cNvPr>
                <p:cNvSpPr>
                  <a:spLocks noChangeShapeType="1"/>
                </p:cNvSpPr>
                <p:nvPr/>
              </p:nvSpPr>
              <p:spPr bwMode="auto">
                <a:xfrm rot="1897851">
                  <a:off x="3323" y="2239"/>
                  <a:ext cx="0" cy="3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9494" name="Group 126">
              <a:extLst>
                <a:ext uri="{FF2B5EF4-FFF2-40B4-BE49-F238E27FC236}">
                  <a16:creationId xmlns:a16="http://schemas.microsoft.com/office/drawing/2014/main" id="{D153299C-6B0D-40AF-725D-E3A083EDBA73}"/>
                </a:ext>
              </a:extLst>
            </p:cNvPr>
            <p:cNvGrpSpPr>
              <a:grpSpLocks/>
            </p:cNvGrpSpPr>
            <p:nvPr/>
          </p:nvGrpSpPr>
          <p:grpSpPr bwMode="auto">
            <a:xfrm>
              <a:off x="3390" y="1833"/>
              <a:ext cx="251" cy="163"/>
              <a:chOff x="1120" y="1973"/>
              <a:chExt cx="251" cy="163"/>
            </a:xfrm>
          </p:grpSpPr>
          <p:sp>
            <p:nvSpPr>
              <p:cNvPr id="19501" name="Oval 127">
                <a:extLst>
                  <a:ext uri="{FF2B5EF4-FFF2-40B4-BE49-F238E27FC236}">
                    <a16:creationId xmlns:a16="http://schemas.microsoft.com/office/drawing/2014/main" id="{B5684964-BFA0-39E5-9553-216B0E715465}"/>
                  </a:ext>
                </a:extLst>
              </p:cNvPr>
              <p:cNvSpPr>
                <a:spLocks noChangeArrowheads="1"/>
              </p:cNvSpPr>
              <p:nvPr/>
            </p:nvSpPr>
            <p:spPr bwMode="auto">
              <a:xfrm>
                <a:off x="1206" y="2005"/>
                <a:ext cx="56" cy="60"/>
              </a:xfrm>
              <a:prstGeom prst="ellipse">
                <a:avLst/>
              </a:prstGeom>
              <a:solidFill>
                <a:srgbClr val="0066FF"/>
              </a:solidFill>
              <a:ln w="9525">
                <a:solidFill>
                  <a:srgbClr val="FF0000"/>
                </a:solidFill>
                <a:round/>
                <a:headEnd/>
                <a:tailEnd/>
              </a:ln>
            </p:spPr>
            <p:txBody>
              <a:bodyPr wrap="none" anchor="ctr"/>
              <a:lstStyle>
                <a:lvl1pPr eaLnBrk="0" hangingPunct="0">
                  <a:defRPr sz="1200">
                    <a:solidFill>
                      <a:schemeClr val="tx1"/>
                    </a:solidFill>
                    <a:latin typeface="Arial" panose="020B0604020202020204" pitchFamily="34" charset="0"/>
                    <a:cs typeface="Arial" panose="020B0604020202020204" pitchFamily="34" charset="0"/>
                  </a:defRPr>
                </a:lvl1pPr>
                <a:lvl2pPr marL="742950" indent="-285750" eaLnBrk="0" hangingPunct="0">
                  <a:defRPr sz="1200">
                    <a:solidFill>
                      <a:schemeClr val="tx1"/>
                    </a:solidFill>
                    <a:latin typeface="Arial" panose="020B0604020202020204" pitchFamily="34" charset="0"/>
                    <a:cs typeface="Arial" panose="020B0604020202020204" pitchFamily="34" charset="0"/>
                  </a:defRPr>
                </a:lvl2pPr>
                <a:lvl3pPr marL="1143000" indent="-228600" eaLnBrk="0" hangingPunct="0">
                  <a:defRPr sz="1200">
                    <a:solidFill>
                      <a:schemeClr val="tx1"/>
                    </a:solidFill>
                    <a:latin typeface="Arial" panose="020B0604020202020204" pitchFamily="34" charset="0"/>
                    <a:cs typeface="Arial" panose="020B0604020202020204" pitchFamily="34" charset="0"/>
                  </a:defRPr>
                </a:lvl3pPr>
                <a:lvl4pPr marL="1600200" indent="-228600" eaLnBrk="0" hangingPunct="0">
                  <a:defRPr sz="1200">
                    <a:solidFill>
                      <a:schemeClr val="tx1"/>
                    </a:solidFill>
                    <a:latin typeface="Arial" panose="020B0604020202020204" pitchFamily="34" charset="0"/>
                    <a:cs typeface="Arial" panose="020B0604020202020204" pitchFamily="34" charset="0"/>
                  </a:defRPr>
                </a:lvl4pPr>
                <a:lvl5pPr marL="2057400" indent="-228600" eaLnBrk="0" hangingPunct="0">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19502" name="Oval 128">
                <a:extLst>
                  <a:ext uri="{FF2B5EF4-FFF2-40B4-BE49-F238E27FC236}">
                    <a16:creationId xmlns:a16="http://schemas.microsoft.com/office/drawing/2014/main" id="{4300E77B-EDE1-0992-3557-1B4AA662B169}"/>
                  </a:ext>
                </a:extLst>
              </p:cNvPr>
              <p:cNvSpPr>
                <a:spLocks noChangeArrowheads="1"/>
              </p:cNvSpPr>
              <p:nvPr/>
            </p:nvSpPr>
            <p:spPr bwMode="auto">
              <a:xfrm>
                <a:off x="1277" y="2076"/>
                <a:ext cx="56" cy="60"/>
              </a:xfrm>
              <a:prstGeom prst="ellipse">
                <a:avLst/>
              </a:prstGeom>
              <a:solidFill>
                <a:srgbClr val="0066FF"/>
              </a:solidFill>
              <a:ln w="9525">
                <a:solidFill>
                  <a:srgbClr val="FF0000"/>
                </a:solidFill>
                <a:round/>
                <a:headEnd/>
                <a:tailEnd/>
              </a:ln>
            </p:spPr>
            <p:txBody>
              <a:bodyPr wrap="none" anchor="ctr"/>
              <a:lstStyle>
                <a:lvl1pPr eaLnBrk="0" hangingPunct="0">
                  <a:defRPr sz="1200">
                    <a:solidFill>
                      <a:schemeClr val="tx1"/>
                    </a:solidFill>
                    <a:latin typeface="Arial" panose="020B0604020202020204" pitchFamily="34" charset="0"/>
                    <a:cs typeface="Arial" panose="020B0604020202020204" pitchFamily="34" charset="0"/>
                  </a:defRPr>
                </a:lvl1pPr>
                <a:lvl2pPr marL="742950" indent="-285750" eaLnBrk="0" hangingPunct="0">
                  <a:defRPr sz="1200">
                    <a:solidFill>
                      <a:schemeClr val="tx1"/>
                    </a:solidFill>
                    <a:latin typeface="Arial" panose="020B0604020202020204" pitchFamily="34" charset="0"/>
                    <a:cs typeface="Arial" panose="020B0604020202020204" pitchFamily="34" charset="0"/>
                  </a:defRPr>
                </a:lvl2pPr>
                <a:lvl3pPr marL="1143000" indent="-228600" eaLnBrk="0" hangingPunct="0">
                  <a:defRPr sz="1200">
                    <a:solidFill>
                      <a:schemeClr val="tx1"/>
                    </a:solidFill>
                    <a:latin typeface="Arial" panose="020B0604020202020204" pitchFamily="34" charset="0"/>
                    <a:cs typeface="Arial" panose="020B0604020202020204" pitchFamily="34" charset="0"/>
                  </a:defRPr>
                </a:lvl3pPr>
                <a:lvl4pPr marL="1600200" indent="-228600" eaLnBrk="0" hangingPunct="0">
                  <a:defRPr sz="1200">
                    <a:solidFill>
                      <a:schemeClr val="tx1"/>
                    </a:solidFill>
                    <a:latin typeface="Arial" panose="020B0604020202020204" pitchFamily="34" charset="0"/>
                    <a:cs typeface="Arial" panose="020B0604020202020204" pitchFamily="34" charset="0"/>
                  </a:defRPr>
                </a:lvl4pPr>
                <a:lvl5pPr marL="2057400" indent="-228600" eaLnBrk="0" hangingPunct="0">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19503" name="Oval 129">
                <a:extLst>
                  <a:ext uri="{FF2B5EF4-FFF2-40B4-BE49-F238E27FC236}">
                    <a16:creationId xmlns:a16="http://schemas.microsoft.com/office/drawing/2014/main" id="{5ACC5CFD-533F-D140-3B55-44C8342159E0}"/>
                  </a:ext>
                </a:extLst>
              </p:cNvPr>
              <p:cNvSpPr>
                <a:spLocks noChangeArrowheads="1"/>
              </p:cNvSpPr>
              <p:nvPr/>
            </p:nvSpPr>
            <p:spPr bwMode="auto">
              <a:xfrm>
                <a:off x="1315" y="1989"/>
                <a:ext cx="56" cy="60"/>
              </a:xfrm>
              <a:prstGeom prst="ellipse">
                <a:avLst/>
              </a:prstGeom>
              <a:solidFill>
                <a:srgbClr val="0066FF"/>
              </a:solidFill>
              <a:ln w="9525">
                <a:solidFill>
                  <a:srgbClr val="FF0000"/>
                </a:solidFill>
                <a:round/>
                <a:headEnd/>
                <a:tailEnd/>
              </a:ln>
            </p:spPr>
            <p:txBody>
              <a:bodyPr wrap="none" anchor="ctr"/>
              <a:lstStyle>
                <a:lvl1pPr eaLnBrk="0" hangingPunct="0">
                  <a:defRPr sz="1200">
                    <a:solidFill>
                      <a:schemeClr val="tx1"/>
                    </a:solidFill>
                    <a:latin typeface="Arial" panose="020B0604020202020204" pitchFamily="34" charset="0"/>
                    <a:cs typeface="Arial" panose="020B0604020202020204" pitchFamily="34" charset="0"/>
                  </a:defRPr>
                </a:lvl1pPr>
                <a:lvl2pPr marL="742950" indent="-285750" eaLnBrk="0" hangingPunct="0">
                  <a:defRPr sz="1200">
                    <a:solidFill>
                      <a:schemeClr val="tx1"/>
                    </a:solidFill>
                    <a:latin typeface="Arial" panose="020B0604020202020204" pitchFamily="34" charset="0"/>
                    <a:cs typeface="Arial" panose="020B0604020202020204" pitchFamily="34" charset="0"/>
                  </a:defRPr>
                </a:lvl2pPr>
                <a:lvl3pPr marL="1143000" indent="-228600" eaLnBrk="0" hangingPunct="0">
                  <a:defRPr sz="1200">
                    <a:solidFill>
                      <a:schemeClr val="tx1"/>
                    </a:solidFill>
                    <a:latin typeface="Arial" panose="020B0604020202020204" pitchFamily="34" charset="0"/>
                    <a:cs typeface="Arial" panose="020B0604020202020204" pitchFamily="34" charset="0"/>
                  </a:defRPr>
                </a:lvl3pPr>
                <a:lvl4pPr marL="1600200" indent="-228600" eaLnBrk="0" hangingPunct="0">
                  <a:defRPr sz="1200">
                    <a:solidFill>
                      <a:schemeClr val="tx1"/>
                    </a:solidFill>
                    <a:latin typeface="Arial" panose="020B0604020202020204" pitchFamily="34" charset="0"/>
                    <a:cs typeface="Arial" panose="020B0604020202020204" pitchFamily="34" charset="0"/>
                  </a:defRPr>
                </a:lvl4pPr>
                <a:lvl5pPr marL="2057400" indent="-228600" eaLnBrk="0" hangingPunct="0">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19504" name="Oval 130">
                <a:extLst>
                  <a:ext uri="{FF2B5EF4-FFF2-40B4-BE49-F238E27FC236}">
                    <a16:creationId xmlns:a16="http://schemas.microsoft.com/office/drawing/2014/main" id="{19323278-C307-C340-2EF1-0061033C8D64}"/>
                  </a:ext>
                </a:extLst>
              </p:cNvPr>
              <p:cNvSpPr>
                <a:spLocks noChangeArrowheads="1"/>
              </p:cNvSpPr>
              <p:nvPr/>
            </p:nvSpPr>
            <p:spPr bwMode="auto">
              <a:xfrm>
                <a:off x="1120" y="1973"/>
                <a:ext cx="56" cy="60"/>
              </a:xfrm>
              <a:prstGeom prst="ellipse">
                <a:avLst/>
              </a:prstGeom>
              <a:solidFill>
                <a:srgbClr val="0066FF"/>
              </a:solidFill>
              <a:ln w="9525">
                <a:solidFill>
                  <a:srgbClr val="FF0000"/>
                </a:solidFill>
                <a:round/>
                <a:headEnd/>
                <a:tailEnd/>
              </a:ln>
            </p:spPr>
            <p:txBody>
              <a:bodyPr wrap="none" anchor="ctr"/>
              <a:lstStyle>
                <a:lvl1pPr eaLnBrk="0" hangingPunct="0">
                  <a:defRPr sz="1200">
                    <a:solidFill>
                      <a:schemeClr val="tx1"/>
                    </a:solidFill>
                    <a:latin typeface="Arial" panose="020B0604020202020204" pitchFamily="34" charset="0"/>
                    <a:cs typeface="Arial" panose="020B0604020202020204" pitchFamily="34" charset="0"/>
                  </a:defRPr>
                </a:lvl1pPr>
                <a:lvl2pPr marL="742950" indent="-285750" eaLnBrk="0" hangingPunct="0">
                  <a:defRPr sz="1200">
                    <a:solidFill>
                      <a:schemeClr val="tx1"/>
                    </a:solidFill>
                    <a:latin typeface="Arial" panose="020B0604020202020204" pitchFamily="34" charset="0"/>
                    <a:cs typeface="Arial" panose="020B0604020202020204" pitchFamily="34" charset="0"/>
                  </a:defRPr>
                </a:lvl2pPr>
                <a:lvl3pPr marL="1143000" indent="-228600" eaLnBrk="0" hangingPunct="0">
                  <a:defRPr sz="1200">
                    <a:solidFill>
                      <a:schemeClr val="tx1"/>
                    </a:solidFill>
                    <a:latin typeface="Arial" panose="020B0604020202020204" pitchFamily="34" charset="0"/>
                    <a:cs typeface="Arial" panose="020B0604020202020204" pitchFamily="34" charset="0"/>
                  </a:defRPr>
                </a:lvl3pPr>
                <a:lvl4pPr marL="1600200" indent="-228600" eaLnBrk="0" hangingPunct="0">
                  <a:defRPr sz="1200">
                    <a:solidFill>
                      <a:schemeClr val="tx1"/>
                    </a:solidFill>
                    <a:latin typeface="Arial" panose="020B0604020202020204" pitchFamily="34" charset="0"/>
                    <a:cs typeface="Arial" panose="020B0604020202020204" pitchFamily="34" charset="0"/>
                  </a:defRPr>
                </a:lvl4pPr>
                <a:lvl5pPr marL="2057400" indent="-228600" eaLnBrk="0" hangingPunct="0">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grpSp>
        <p:grpSp>
          <p:nvGrpSpPr>
            <p:cNvPr id="19495" name="Group 131">
              <a:extLst>
                <a:ext uri="{FF2B5EF4-FFF2-40B4-BE49-F238E27FC236}">
                  <a16:creationId xmlns:a16="http://schemas.microsoft.com/office/drawing/2014/main" id="{75F0A4E5-F448-2B50-4187-B8C27BBB6EBC}"/>
                </a:ext>
              </a:extLst>
            </p:cNvPr>
            <p:cNvGrpSpPr>
              <a:grpSpLocks/>
            </p:cNvGrpSpPr>
            <p:nvPr/>
          </p:nvGrpSpPr>
          <p:grpSpPr bwMode="auto">
            <a:xfrm>
              <a:off x="3832" y="1849"/>
              <a:ext cx="251" cy="163"/>
              <a:chOff x="1120" y="1973"/>
              <a:chExt cx="251" cy="163"/>
            </a:xfrm>
          </p:grpSpPr>
          <p:sp>
            <p:nvSpPr>
              <p:cNvPr id="19497" name="Oval 132">
                <a:extLst>
                  <a:ext uri="{FF2B5EF4-FFF2-40B4-BE49-F238E27FC236}">
                    <a16:creationId xmlns:a16="http://schemas.microsoft.com/office/drawing/2014/main" id="{B045907F-C597-AEAB-B756-B7AA949CD35A}"/>
                  </a:ext>
                </a:extLst>
              </p:cNvPr>
              <p:cNvSpPr>
                <a:spLocks noChangeArrowheads="1"/>
              </p:cNvSpPr>
              <p:nvPr/>
            </p:nvSpPr>
            <p:spPr bwMode="auto">
              <a:xfrm>
                <a:off x="1206" y="2005"/>
                <a:ext cx="56" cy="60"/>
              </a:xfrm>
              <a:prstGeom prst="ellipse">
                <a:avLst/>
              </a:prstGeom>
              <a:solidFill>
                <a:schemeClr val="tx1"/>
              </a:solidFill>
              <a:ln w="9525">
                <a:solidFill>
                  <a:srgbClr val="FF0000"/>
                </a:solidFill>
                <a:round/>
                <a:headEnd/>
                <a:tailEnd/>
              </a:ln>
            </p:spPr>
            <p:txBody>
              <a:bodyPr wrap="none" anchor="ctr"/>
              <a:lstStyle>
                <a:lvl1pPr eaLnBrk="0" hangingPunct="0">
                  <a:defRPr sz="1200">
                    <a:solidFill>
                      <a:schemeClr val="tx1"/>
                    </a:solidFill>
                    <a:latin typeface="Arial" panose="020B0604020202020204" pitchFamily="34" charset="0"/>
                    <a:cs typeface="Arial" panose="020B0604020202020204" pitchFamily="34" charset="0"/>
                  </a:defRPr>
                </a:lvl1pPr>
                <a:lvl2pPr marL="742950" indent="-285750" eaLnBrk="0" hangingPunct="0">
                  <a:defRPr sz="1200">
                    <a:solidFill>
                      <a:schemeClr val="tx1"/>
                    </a:solidFill>
                    <a:latin typeface="Arial" panose="020B0604020202020204" pitchFamily="34" charset="0"/>
                    <a:cs typeface="Arial" panose="020B0604020202020204" pitchFamily="34" charset="0"/>
                  </a:defRPr>
                </a:lvl2pPr>
                <a:lvl3pPr marL="1143000" indent="-228600" eaLnBrk="0" hangingPunct="0">
                  <a:defRPr sz="1200">
                    <a:solidFill>
                      <a:schemeClr val="tx1"/>
                    </a:solidFill>
                    <a:latin typeface="Arial" panose="020B0604020202020204" pitchFamily="34" charset="0"/>
                    <a:cs typeface="Arial" panose="020B0604020202020204" pitchFamily="34" charset="0"/>
                  </a:defRPr>
                </a:lvl3pPr>
                <a:lvl4pPr marL="1600200" indent="-228600" eaLnBrk="0" hangingPunct="0">
                  <a:defRPr sz="1200">
                    <a:solidFill>
                      <a:schemeClr val="tx1"/>
                    </a:solidFill>
                    <a:latin typeface="Arial" panose="020B0604020202020204" pitchFamily="34" charset="0"/>
                    <a:cs typeface="Arial" panose="020B0604020202020204" pitchFamily="34" charset="0"/>
                  </a:defRPr>
                </a:lvl4pPr>
                <a:lvl5pPr marL="2057400" indent="-228600" eaLnBrk="0" hangingPunct="0">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19498" name="Oval 133">
                <a:extLst>
                  <a:ext uri="{FF2B5EF4-FFF2-40B4-BE49-F238E27FC236}">
                    <a16:creationId xmlns:a16="http://schemas.microsoft.com/office/drawing/2014/main" id="{C3DF5099-00DE-A92F-9751-167E7C49D35D}"/>
                  </a:ext>
                </a:extLst>
              </p:cNvPr>
              <p:cNvSpPr>
                <a:spLocks noChangeArrowheads="1"/>
              </p:cNvSpPr>
              <p:nvPr/>
            </p:nvSpPr>
            <p:spPr bwMode="auto">
              <a:xfrm>
                <a:off x="1277" y="2076"/>
                <a:ext cx="56" cy="60"/>
              </a:xfrm>
              <a:prstGeom prst="ellipse">
                <a:avLst/>
              </a:prstGeom>
              <a:solidFill>
                <a:schemeClr val="tx1"/>
              </a:solidFill>
              <a:ln w="9525">
                <a:solidFill>
                  <a:srgbClr val="FF0000"/>
                </a:solidFill>
                <a:round/>
                <a:headEnd/>
                <a:tailEnd/>
              </a:ln>
            </p:spPr>
            <p:txBody>
              <a:bodyPr wrap="none" anchor="ctr"/>
              <a:lstStyle>
                <a:lvl1pPr eaLnBrk="0" hangingPunct="0">
                  <a:defRPr sz="1200">
                    <a:solidFill>
                      <a:schemeClr val="tx1"/>
                    </a:solidFill>
                    <a:latin typeface="Arial" panose="020B0604020202020204" pitchFamily="34" charset="0"/>
                    <a:cs typeface="Arial" panose="020B0604020202020204" pitchFamily="34" charset="0"/>
                  </a:defRPr>
                </a:lvl1pPr>
                <a:lvl2pPr marL="742950" indent="-285750" eaLnBrk="0" hangingPunct="0">
                  <a:defRPr sz="1200">
                    <a:solidFill>
                      <a:schemeClr val="tx1"/>
                    </a:solidFill>
                    <a:latin typeface="Arial" panose="020B0604020202020204" pitchFamily="34" charset="0"/>
                    <a:cs typeface="Arial" panose="020B0604020202020204" pitchFamily="34" charset="0"/>
                  </a:defRPr>
                </a:lvl2pPr>
                <a:lvl3pPr marL="1143000" indent="-228600" eaLnBrk="0" hangingPunct="0">
                  <a:defRPr sz="1200">
                    <a:solidFill>
                      <a:schemeClr val="tx1"/>
                    </a:solidFill>
                    <a:latin typeface="Arial" panose="020B0604020202020204" pitchFamily="34" charset="0"/>
                    <a:cs typeface="Arial" panose="020B0604020202020204" pitchFamily="34" charset="0"/>
                  </a:defRPr>
                </a:lvl3pPr>
                <a:lvl4pPr marL="1600200" indent="-228600" eaLnBrk="0" hangingPunct="0">
                  <a:defRPr sz="1200">
                    <a:solidFill>
                      <a:schemeClr val="tx1"/>
                    </a:solidFill>
                    <a:latin typeface="Arial" panose="020B0604020202020204" pitchFamily="34" charset="0"/>
                    <a:cs typeface="Arial" panose="020B0604020202020204" pitchFamily="34" charset="0"/>
                  </a:defRPr>
                </a:lvl4pPr>
                <a:lvl5pPr marL="2057400" indent="-228600" eaLnBrk="0" hangingPunct="0">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19499" name="Oval 134">
                <a:extLst>
                  <a:ext uri="{FF2B5EF4-FFF2-40B4-BE49-F238E27FC236}">
                    <a16:creationId xmlns:a16="http://schemas.microsoft.com/office/drawing/2014/main" id="{7FB8F793-8E1F-B8B7-372D-2C441D22E914}"/>
                  </a:ext>
                </a:extLst>
              </p:cNvPr>
              <p:cNvSpPr>
                <a:spLocks noChangeArrowheads="1"/>
              </p:cNvSpPr>
              <p:nvPr/>
            </p:nvSpPr>
            <p:spPr bwMode="auto">
              <a:xfrm>
                <a:off x="1315" y="1989"/>
                <a:ext cx="56" cy="60"/>
              </a:xfrm>
              <a:prstGeom prst="ellipse">
                <a:avLst/>
              </a:prstGeom>
              <a:solidFill>
                <a:schemeClr val="tx1"/>
              </a:solidFill>
              <a:ln w="9525">
                <a:solidFill>
                  <a:srgbClr val="FF0000"/>
                </a:solidFill>
                <a:round/>
                <a:headEnd/>
                <a:tailEnd/>
              </a:ln>
            </p:spPr>
            <p:txBody>
              <a:bodyPr wrap="none" anchor="ctr"/>
              <a:lstStyle>
                <a:lvl1pPr eaLnBrk="0" hangingPunct="0">
                  <a:defRPr sz="1200">
                    <a:solidFill>
                      <a:schemeClr val="tx1"/>
                    </a:solidFill>
                    <a:latin typeface="Arial" panose="020B0604020202020204" pitchFamily="34" charset="0"/>
                    <a:cs typeface="Arial" panose="020B0604020202020204" pitchFamily="34" charset="0"/>
                  </a:defRPr>
                </a:lvl1pPr>
                <a:lvl2pPr marL="742950" indent="-285750" eaLnBrk="0" hangingPunct="0">
                  <a:defRPr sz="1200">
                    <a:solidFill>
                      <a:schemeClr val="tx1"/>
                    </a:solidFill>
                    <a:latin typeface="Arial" panose="020B0604020202020204" pitchFamily="34" charset="0"/>
                    <a:cs typeface="Arial" panose="020B0604020202020204" pitchFamily="34" charset="0"/>
                  </a:defRPr>
                </a:lvl2pPr>
                <a:lvl3pPr marL="1143000" indent="-228600" eaLnBrk="0" hangingPunct="0">
                  <a:defRPr sz="1200">
                    <a:solidFill>
                      <a:schemeClr val="tx1"/>
                    </a:solidFill>
                    <a:latin typeface="Arial" panose="020B0604020202020204" pitchFamily="34" charset="0"/>
                    <a:cs typeface="Arial" panose="020B0604020202020204" pitchFamily="34" charset="0"/>
                  </a:defRPr>
                </a:lvl3pPr>
                <a:lvl4pPr marL="1600200" indent="-228600" eaLnBrk="0" hangingPunct="0">
                  <a:defRPr sz="1200">
                    <a:solidFill>
                      <a:schemeClr val="tx1"/>
                    </a:solidFill>
                    <a:latin typeface="Arial" panose="020B0604020202020204" pitchFamily="34" charset="0"/>
                    <a:cs typeface="Arial" panose="020B0604020202020204" pitchFamily="34" charset="0"/>
                  </a:defRPr>
                </a:lvl4pPr>
                <a:lvl5pPr marL="2057400" indent="-228600" eaLnBrk="0" hangingPunct="0">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19500" name="Oval 135">
                <a:extLst>
                  <a:ext uri="{FF2B5EF4-FFF2-40B4-BE49-F238E27FC236}">
                    <a16:creationId xmlns:a16="http://schemas.microsoft.com/office/drawing/2014/main" id="{0E83AAC1-F859-73A3-743C-5A9B582A8DFB}"/>
                  </a:ext>
                </a:extLst>
              </p:cNvPr>
              <p:cNvSpPr>
                <a:spLocks noChangeArrowheads="1"/>
              </p:cNvSpPr>
              <p:nvPr/>
            </p:nvSpPr>
            <p:spPr bwMode="auto">
              <a:xfrm>
                <a:off x="1120" y="1973"/>
                <a:ext cx="56" cy="60"/>
              </a:xfrm>
              <a:prstGeom prst="ellipse">
                <a:avLst/>
              </a:prstGeom>
              <a:solidFill>
                <a:schemeClr val="tx1"/>
              </a:solidFill>
              <a:ln w="9525">
                <a:solidFill>
                  <a:srgbClr val="FF0000"/>
                </a:solidFill>
                <a:round/>
                <a:headEnd/>
                <a:tailEnd/>
              </a:ln>
            </p:spPr>
            <p:txBody>
              <a:bodyPr wrap="none" anchor="ctr"/>
              <a:lstStyle>
                <a:lvl1pPr eaLnBrk="0" hangingPunct="0">
                  <a:defRPr sz="1200">
                    <a:solidFill>
                      <a:schemeClr val="tx1"/>
                    </a:solidFill>
                    <a:latin typeface="Arial" panose="020B0604020202020204" pitchFamily="34" charset="0"/>
                    <a:cs typeface="Arial" panose="020B0604020202020204" pitchFamily="34" charset="0"/>
                  </a:defRPr>
                </a:lvl1pPr>
                <a:lvl2pPr marL="742950" indent="-285750" eaLnBrk="0" hangingPunct="0">
                  <a:defRPr sz="1200">
                    <a:solidFill>
                      <a:schemeClr val="tx1"/>
                    </a:solidFill>
                    <a:latin typeface="Arial" panose="020B0604020202020204" pitchFamily="34" charset="0"/>
                    <a:cs typeface="Arial" panose="020B0604020202020204" pitchFamily="34" charset="0"/>
                  </a:defRPr>
                </a:lvl2pPr>
                <a:lvl3pPr marL="1143000" indent="-228600" eaLnBrk="0" hangingPunct="0">
                  <a:defRPr sz="1200">
                    <a:solidFill>
                      <a:schemeClr val="tx1"/>
                    </a:solidFill>
                    <a:latin typeface="Arial" panose="020B0604020202020204" pitchFamily="34" charset="0"/>
                    <a:cs typeface="Arial" panose="020B0604020202020204" pitchFamily="34" charset="0"/>
                  </a:defRPr>
                </a:lvl3pPr>
                <a:lvl4pPr marL="1600200" indent="-228600" eaLnBrk="0" hangingPunct="0">
                  <a:defRPr sz="1200">
                    <a:solidFill>
                      <a:schemeClr val="tx1"/>
                    </a:solidFill>
                    <a:latin typeface="Arial" panose="020B0604020202020204" pitchFamily="34" charset="0"/>
                    <a:cs typeface="Arial" panose="020B0604020202020204" pitchFamily="34" charset="0"/>
                  </a:defRPr>
                </a:lvl4pPr>
                <a:lvl5pPr marL="2057400" indent="-228600" eaLnBrk="0" hangingPunct="0">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grpSp>
        <p:sp>
          <p:nvSpPr>
            <p:cNvPr id="19496" name="AutoShape 137">
              <a:extLst>
                <a:ext uri="{FF2B5EF4-FFF2-40B4-BE49-F238E27FC236}">
                  <a16:creationId xmlns:a16="http://schemas.microsoft.com/office/drawing/2014/main" id="{39298005-8491-C000-BEA5-DDB13F7FEDC9}"/>
                </a:ext>
              </a:extLst>
            </p:cNvPr>
            <p:cNvSpPr>
              <a:spLocks noChangeArrowheads="1"/>
            </p:cNvSpPr>
            <p:nvPr/>
          </p:nvSpPr>
          <p:spPr bwMode="auto">
            <a:xfrm>
              <a:off x="3528" y="2058"/>
              <a:ext cx="432" cy="450"/>
            </a:xfrm>
            <a:prstGeom prst="curvedLeftArrow">
              <a:avLst>
                <a:gd name="adj1" fmla="val 20833"/>
                <a:gd name="adj2" fmla="val 41667"/>
                <a:gd name="adj3" fmla="val 33333"/>
              </a:avLst>
            </a:prstGeom>
            <a:solidFill>
              <a:srgbClr val="FF0000"/>
            </a:solidFill>
            <a:ln w="9525">
              <a:solidFill>
                <a:schemeClr val="tx1"/>
              </a:solidFill>
              <a:miter lim="800000"/>
              <a:headEnd/>
              <a:tailEnd/>
            </a:ln>
          </p:spPr>
          <p:txBody>
            <a:bodyPr wrap="none" anchor="ctr"/>
            <a:lstStyle>
              <a:lvl1pPr eaLnBrk="0" hangingPunct="0">
                <a:defRPr sz="1200">
                  <a:solidFill>
                    <a:schemeClr val="tx1"/>
                  </a:solidFill>
                  <a:latin typeface="Arial" panose="020B0604020202020204" pitchFamily="34" charset="0"/>
                  <a:cs typeface="Arial" panose="020B0604020202020204" pitchFamily="34" charset="0"/>
                </a:defRPr>
              </a:lvl1pPr>
              <a:lvl2pPr marL="742950" indent="-285750" eaLnBrk="0" hangingPunct="0">
                <a:defRPr sz="1200">
                  <a:solidFill>
                    <a:schemeClr val="tx1"/>
                  </a:solidFill>
                  <a:latin typeface="Arial" panose="020B0604020202020204" pitchFamily="34" charset="0"/>
                  <a:cs typeface="Arial" panose="020B0604020202020204" pitchFamily="34" charset="0"/>
                </a:defRPr>
              </a:lvl2pPr>
              <a:lvl3pPr marL="1143000" indent="-228600" eaLnBrk="0" hangingPunct="0">
                <a:defRPr sz="1200">
                  <a:solidFill>
                    <a:schemeClr val="tx1"/>
                  </a:solidFill>
                  <a:latin typeface="Arial" panose="020B0604020202020204" pitchFamily="34" charset="0"/>
                  <a:cs typeface="Arial" panose="020B0604020202020204" pitchFamily="34" charset="0"/>
                </a:defRPr>
              </a:lvl3pPr>
              <a:lvl4pPr marL="1600200" indent="-228600" eaLnBrk="0" hangingPunct="0">
                <a:defRPr sz="1200">
                  <a:solidFill>
                    <a:schemeClr val="tx1"/>
                  </a:solidFill>
                  <a:latin typeface="Arial" panose="020B0604020202020204" pitchFamily="34" charset="0"/>
                  <a:cs typeface="Arial" panose="020B0604020202020204" pitchFamily="34" charset="0"/>
                </a:defRPr>
              </a:lvl4pPr>
              <a:lvl5pPr marL="2057400" indent="-228600" eaLnBrk="0" hangingPunct="0">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9pPr>
            </a:lstStyle>
            <a:p>
              <a:pPr algn="ctr" eaLnBrk="1" hangingPunct="1"/>
              <a:endParaRPr lang="en-US" altLang="en-US">
                <a:solidFill>
                  <a:srgbClr val="FF0000"/>
                </a:solidFill>
              </a:endParaRPr>
            </a:p>
          </p:txBody>
        </p:sp>
      </p:grpSp>
      <p:sp>
        <p:nvSpPr>
          <p:cNvPr id="19464" name="Text Box 139">
            <a:extLst>
              <a:ext uri="{FF2B5EF4-FFF2-40B4-BE49-F238E27FC236}">
                <a16:creationId xmlns:a16="http://schemas.microsoft.com/office/drawing/2014/main" id="{C6799C59-76E8-7825-89D2-90F25E42C47F}"/>
              </a:ext>
            </a:extLst>
          </p:cNvPr>
          <p:cNvSpPr txBox="1">
            <a:spLocks noChangeArrowheads="1"/>
          </p:cNvSpPr>
          <p:nvPr/>
        </p:nvSpPr>
        <p:spPr bwMode="auto">
          <a:xfrm>
            <a:off x="4308475" y="5024439"/>
            <a:ext cx="23939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tx1"/>
                </a:solidFill>
                <a:latin typeface="Arial" panose="020B0604020202020204" pitchFamily="34" charset="0"/>
                <a:cs typeface="Arial" panose="020B0604020202020204" pitchFamily="34" charset="0"/>
              </a:defRPr>
            </a:lvl1pPr>
            <a:lvl2pPr marL="742950" indent="-285750" eaLnBrk="0" hangingPunct="0">
              <a:defRPr sz="1200">
                <a:solidFill>
                  <a:schemeClr val="tx1"/>
                </a:solidFill>
                <a:latin typeface="Arial" panose="020B0604020202020204" pitchFamily="34" charset="0"/>
                <a:cs typeface="Arial" panose="020B0604020202020204" pitchFamily="34" charset="0"/>
              </a:defRPr>
            </a:lvl2pPr>
            <a:lvl3pPr marL="1143000" indent="-228600" eaLnBrk="0" hangingPunct="0">
              <a:defRPr sz="1200">
                <a:solidFill>
                  <a:schemeClr val="tx1"/>
                </a:solidFill>
                <a:latin typeface="Arial" panose="020B0604020202020204" pitchFamily="34" charset="0"/>
                <a:cs typeface="Arial" panose="020B0604020202020204" pitchFamily="34" charset="0"/>
              </a:defRPr>
            </a:lvl3pPr>
            <a:lvl4pPr marL="1600200" indent="-228600" eaLnBrk="0" hangingPunct="0">
              <a:defRPr sz="1200">
                <a:solidFill>
                  <a:schemeClr val="tx1"/>
                </a:solidFill>
                <a:latin typeface="Arial" panose="020B0604020202020204" pitchFamily="34" charset="0"/>
                <a:cs typeface="Arial" panose="020B0604020202020204" pitchFamily="34" charset="0"/>
              </a:defRPr>
            </a:lvl4pPr>
            <a:lvl5pPr marL="2057400" indent="-228600" eaLnBrk="0" hangingPunct="0">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r>
              <a:rPr lang="en-GB" altLang="en-US" b="1"/>
              <a:t>ALTERED IMMUNE FUNCTION</a:t>
            </a:r>
            <a:endParaRPr lang="en-US" altLang="en-US" b="1"/>
          </a:p>
        </p:txBody>
      </p:sp>
      <p:sp>
        <p:nvSpPr>
          <p:cNvPr id="19465" name="Line 141">
            <a:extLst>
              <a:ext uri="{FF2B5EF4-FFF2-40B4-BE49-F238E27FC236}">
                <a16:creationId xmlns:a16="http://schemas.microsoft.com/office/drawing/2014/main" id="{F960CC42-97AE-BF07-EE6B-81749E01B0E8}"/>
              </a:ext>
            </a:extLst>
          </p:cNvPr>
          <p:cNvSpPr>
            <a:spLocks noChangeShapeType="1"/>
          </p:cNvSpPr>
          <p:nvPr/>
        </p:nvSpPr>
        <p:spPr bwMode="auto">
          <a:xfrm>
            <a:off x="4991101" y="4572000"/>
            <a:ext cx="200025" cy="3429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466" name="Line 142">
            <a:extLst>
              <a:ext uri="{FF2B5EF4-FFF2-40B4-BE49-F238E27FC236}">
                <a16:creationId xmlns:a16="http://schemas.microsoft.com/office/drawing/2014/main" id="{C1BBE596-6823-052D-E5E3-2B06D91991FA}"/>
              </a:ext>
            </a:extLst>
          </p:cNvPr>
          <p:cNvSpPr>
            <a:spLocks noChangeShapeType="1"/>
          </p:cNvSpPr>
          <p:nvPr/>
        </p:nvSpPr>
        <p:spPr bwMode="auto">
          <a:xfrm flipH="1">
            <a:off x="5867401" y="4524375"/>
            <a:ext cx="276225"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cxnSp>
        <p:nvCxnSpPr>
          <p:cNvPr id="68" name="Straight Connector 67">
            <a:extLst>
              <a:ext uri="{FF2B5EF4-FFF2-40B4-BE49-F238E27FC236}">
                <a16:creationId xmlns:a16="http://schemas.microsoft.com/office/drawing/2014/main" id="{B196375F-2C57-53C8-85A6-ED72966E86C7}"/>
              </a:ext>
            </a:extLst>
          </p:cNvPr>
          <p:cNvCxnSpPr/>
          <p:nvPr/>
        </p:nvCxnSpPr>
        <p:spPr>
          <a:xfrm rot="10800000">
            <a:off x="6970713" y="3733801"/>
            <a:ext cx="419100" cy="352425"/>
          </a:xfrm>
          <a:prstGeom prst="line">
            <a:avLst/>
          </a:prstGeom>
        </p:spPr>
        <p:style>
          <a:lnRef idx="1">
            <a:schemeClr val="dk1"/>
          </a:lnRef>
          <a:fillRef idx="0">
            <a:schemeClr val="dk1"/>
          </a:fillRef>
          <a:effectRef idx="0">
            <a:schemeClr val="dk1"/>
          </a:effectRef>
          <a:fontRef idx="minor">
            <a:schemeClr val="tx1"/>
          </a:fontRef>
        </p:style>
      </p:cxnSp>
    </p:spTree>
  </p:cSld>
  <p:clrMapOvr>
    <a:masterClrMapping/>
  </p:clrMapOvr>
  <p:transition>
    <p:random/>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1" y="1832876"/>
            <a:ext cx="9036496" cy="42154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GB" sz="3200" dirty="0"/>
              <a:t>MDD have increased IL6-stress response, particularly in those with early-life stress</a:t>
            </a:r>
          </a:p>
        </p:txBody>
      </p:sp>
      <p:sp>
        <p:nvSpPr>
          <p:cNvPr id="5" name="Line 12"/>
          <p:cNvSpPr>
            <a:spLocks noChangeShapeType="1"/>
          </p:cNvSpPr>
          <p:nvPr/>
        </p:nvSpPr>
        <p:spPr bwMode="auto">
          <a:xfrm>
            <a:off x="2207583" y="1412776"/>
            <a:ext cx="7458075" cy="0"/>
          </a:xfrm>
          <a:prstGeom prst="line">
            <a:avLst/>
          </a:prstGeom>
          <a:noFill/>
          <a:ln w="50800">
            <a:solidFill>
              <a:srgbClr val="0070C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 name="TextBox 3"/>
          <p:cNvSpPr txBox="1"/>
          <p:nvPr/>
        </p:nvSpPr>
        <p:spPr>
          <a:xfrm>
            <a:off x="5870965" y="6165304"/>
            <a:ext cx="4265911" cy="369332"/>
          </a:xfrm>
          <a:prstGeom prst="rect">
            <a:avLst/>
          </a:prstGeom>
          <a:noFill/>
        </p:spPr>
        <p:txBody>
          <a:bodyPr wrap="none" rtlCol="0">
            <a:spAutoFit/>
          </a:bodyPr>
          <a:lstStyle/>
          <a:p>
            <a:r>
              <a:rPr lang="en-GB" dirty="0"/>
              <a:t>Pace et al., Am J Psych 2006 1630-33</a:t>
            </a:r>
          </a:p>
        </p:txBody>
      </p:sp>
    </p:spTree>
    <p:extLst>
      <p:ext uri="{BB962C8B-B14F-4D97-AF65-F5344CB8AC3E}">
        <p14:creationId xmlns:p14="http://schemas.microsoft.com/office/powerpoint/2010/main" val="42151523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ChangeArrowheads="1"/>
          </p:cNvSpPr>
          <p:nvPr/>
        </p:nvSpPr>
        <p:spPr bwMode="auto">
          <a:xfrm>
            <a:off x="1905000" y="1295400"/>
            <a:ext cx="8534400" cy="49784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fr-FR" altLang="en-US" sz="1200"/>
          </a:p>
        </p:txBody>
      </p:sp>
      <p:sp>
        <p:nvSpPr>
          <p:cNvPr id="36867" name="Text Box 3"/>
          <p:cNvSpPr txBox="1">
            <a:spLocks noChangeArrowheads="1"/>
          </p:cNvSpPr>
          <p:nvPr/>
        </p:nvSpPr>
        <p:spPr bwMode="auto">
          <a:xfrm>
            <a:off x="4360864" y="1422400"/>
            <a:ext cx="318293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GB" altLang="en-US" sz="1600" b="1">
                <a:solidFill>
                  <a:srgbClr val="FF0000"/>
                </a:solidFill>
              </a:rPr>
              <a:t>Plasma/serum cytokines</a:t>
            </a:r>
            <a:endParaRPr lang="en-US" altLang="en-US" sz="1600" b="1">
              <a:solidFill>
                <a:srgbClr val="FF0000"/>
              </a:solidFill>
            </a:endParaRPr>
          </a:p>
        </p:txBody>
      </p:sp>
      <p:sp>
        <p:nvSpPr>
          <p:cNvPr id="36868" name="Text Box 4"/>
          <p:cNvSpPr txBox="1">
            <a:spLocks noChangeArrowheads="1"/>
          </p:cNvSpPr>
          <p:nvPr/>
        </p:nvSpPr>
        <p:spPr bwMode="auto">
          <a:xfrm>
            <a:off x="7696200" y="1470025"/>
            <a:ext cx="11747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GB" altLang="en-US" sz="1600" b="1">
                <a:solidFill>
                  <a:srgbClr val="FF0000"/>
                </a:solidFill>
              </a:rPr>
              <a:t>Reference</a:t>
            </a:r>
            <a:endParaRPr lang="en-US" altLang="en-US" sz="1600" b="1">
              <a:solidFill>
                <a:srgbClr val="FF0000"/>
              </a:solidFill>
            </a:endParaRPr>
          </a:p>
        </p:txBody>
      </p:sp>
      <p:sp>
        <p:nvSpPr>
          <p:cNvPr id="36869" name="Text Box 5"/>
          <p:cNvSpPr txBox="1">
            <a:spLocks noChangeArrowheads="1"/>
          </p:cNvSpPr>
          <p:nvPr/>
        </p:nvSpPr>
        <p:spPr bwMode="auto">
          <a:xfrm>
            <a:off x="2133600" y="1438275"/>
            <a:ext cx="18478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GB" altLang="en-US" sz="1600" b="1">
                <a:solidFill>
                  <a:srgbClr val="FF0000"/>
                </a:solidFill>
              </a:rPr>
              <a:t>Chronic Stressor</a:t>
            </a:r>
            <a:endParaRPr lang="en-US" altLang="en-US" sz="1600" b="1">
              <a:solidFill>
                <a:srgbClr val="FF0000"/>
              </a:solidFill>
            </a:endParaRPr>
          </a:p>
        </p:txBody>
      </p:sp>
      <p:sp>
        <p:nvSpPr>
          <p:cNvPr id="36870" name="Rectangle 38"/>
          <p:cNvSpPr>
            <a:spLocks noGrp="1" noChangeArrowheads="1"/>
          </p:cNvSpPr>
          <p:nvPr>
            <p:ph type="title"/>
          </p:nvPr>
        </p:nvSpPr>
        <p:spPr>
          <a:xfrm>
            <a:off x="1524000" y="0"/>
            <a:ext cx="9448800" cy="1384300"/>
          </a:xfrm>
        </p:spPr>
        <p:txBody>
          <a:bodyPr/>
          <a:lstStyle/>
          <a:p>
            <a:pPr eaLnBrk="1" hangingPunct="1"/>
            <a:r>
              <a:rPr lang="en-GB" altLang="en-US" sz="3200">
                <a:solidFill>
                  <a:srgbClr val="FF0000"/>
                </a:solidFill>
              </a:rPr>
              <a:t>Chronic stress and inflammatory cytokines</a:t>
            </a:r>
            <a:endParaRPr lang="en-US" altLang="en-US" sz="3200">
              <a:solidFill>
                <a:srgbClr val="FF0000"/>
              </a:solidFill>
            </a:endParaRPr>
          </a:p>
        </p:txBody>
      </p:sp>
      <p:sp>
        <p:nvSpPr>
          <p:cNvPr id="36871" name="Text Box 6"/>
          <p:cNvSpPr txBox="1">
            <a:spLocks noChangeArrowheads="1"/>
          </p:cNvSpPr>
          <p:nvPr/>
        </p:nvSpPr>
        <p:spPr bwMode="auto">
          <a:xfrm>
            <a:off x="2286001" y="1958976"/>
            <a:ext cx="173637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GB" altLang="en-US" sz="1600" b="1"/>
              <a:t>Perceived daily </a:t>
            </a:r>
          </a:p>
          <a:p>
            <a:pPr>
              <a:spcBef>
                <a:spcPct val="0"/>
              </a:spcBef>
              <a:buFontTx/>
              <a:buNone/>
            </a:pPr>
            <a:r>
              <a:rPr lang="en-GB" altLang="en-US" sz="1600" b="1"/>
              <a:t>stress</a:t>
            </a:r>
            <a:endParaRPr lang="en-US" altLang="en-US" sz="1600" b="1"/>
          </a:p>
        </p:txBody>
      </p:sp>
      <p:sp>
        <p:nvSpPr>
          <p:cNvPr id="36872" name="Line 15"/>
          <p:cNvSpPr>
            <a:spLocks noChangeShapeType="1"/>
          </p:cNvSpPr>
          <p:nvPr/>
        </p:nvSpPr>
        <p:spPr bwMode="auto">
          <a:xfrm>
            <a:off x="4724400" y="2033588"/>
            <a:ext cx="0" cy="247650"/>
          </a:xfrm>
          <a:prstGeom prst="line">
            <a:avLst/>
          </a:prstGeom>
          <a:noFill/>
          <a:ln w="1270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GB"/>
          </a:p>
        </p:txBody>
      </p:sp>
      <p:sp>
        <p:nvSpPr>
          <p:cNvPr id="36873" name="Text Box 16"/>
          <p:cNvSpPr txBox="1">
            <a:spLocks noChangeArrowheads="1"/>
          </p:cNvSpPr>
          <p:nvPr/>
        </p:nvSpPr>
        <p:spPr bwMode="auto">
          <a:xfrm>
            <a:off x="4724401" y="1981200"/>
            <a:ext cx="60785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GB" altLang="en-US" sz="1600" b="1"/>
              <a:t> IL-6</a:t>
            </a:r>
            <a:endParaRPr lang="en-US" altLang="en-US" sz="1600" b="1"/>
          </a:p>
        </p:txBody>
      </p:sp>
      <p:sp>
        <p:nvSpPr>
          <p:cNvPr id="36874" name="Text Box 31"/>
          <p:cNvSpPr txBox="1">
            <a:spLocks noChangeArrowheads="1"/>
          </p:cNvSpPr>
          <p:nvPr/>
        </p:nvSpPr>
        <p:spPr bwMode="auto">
          <a:xfrm>
            <a:off x="7405689" y="1976438"/>
            <a:ext cx="2044149"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GB" altLang="en-US" sz="1400" b="1"/>
              <a:t>Goldman N et al. 2005</a:t>
            </a:r>
            <a:endParaRPr lang="en-US" altLang="en-US" sz="1400" b="1"/>
          </a:p>
          <a:p>
            <a:pPr>
              <a:spcBef>
                <a:spcPct val="0"/>
              </a:spcBef>
              <a:buFontTx/>
              <a:buNone/>
            </a:pPr>
            <a:endParaRPr lang="en-US" altLang="en-US" sz="1600" b="1"/>
          </a:p>
        </p:txBody>
      </p:sp>
      <p:grpSp>
        <p:nvGrpSpPr>
          <p:cNvPr id="36875" name="Group 48"/>
          <p:cNvGrpSpPr>
            <a:grpSpLocks/>
          </p:cNvGrpSpPr>
          <p:nvPr/>
        </p:nvGrpSpPr>
        <p:grpSpPr bwMode="auto">
          <a:xfrm>
            <a:off x="2286000" y="3835400"/>
            <a:ext cx="7016148" cy="584200"/>
            <a:chOff x="762000" y="4133275"/>
            <a:chExt cx="7015928" cy="584775"/>
          </a:xfrm>
        </p:grpSpPr>
        <p:sp>
          <p:nvSpPr>
            <p:cNvPr id="36902" name="Text Box 8"/>
            <p:cNvSpPr txBox="1">
              <a:spLocks noChangeArrowheads="1"/>
            </p:cNvSpPr>
            <p:nvPr/>
          </p:nvSpPr>
          <p:spPr bwMode="auto">
            <a:xfrm>
              <a:off x="762000" y="4133275"/>
              <a:ext cx="218521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GB" altLang="en-US" sz="1600" b="1"/>
                <a:t>Low socioeconomic</a:t>
              </a:r>
            </a:p>
            <a:p>
              <a:pPr>
                <a:spcBef>
                  <a:spcPct val="0"/>
                </a:spcBef>
                <a:buFontTx/>
                <a:buNone/>
              </a:pPr>
              <a:r>
                <a:rPr lang="en-GB" altLang="en-US" sz="1600" b="1"/>
                <a:t>status</a:t>
              </a:r>
              <a:endParaRPr lang="en-US" altLang="en-US" sz="1600" b="1"/>
            </a:p>
          </p:txBody>
        </p:sp>
        <p:sp>
          <p:nvSpPr>
            <p:cNvPr id="36903" name="Text Box 19"/>
            <p:cNvSpPr txBox="1">
              <a:spLocks noChangeArrowheads="1"/>
            </p:cNvSpPr>
            <p:nvPr/>
          </p:nvSpPr>
          <p:spPr bwMode="auto">
            <a:xfrm>
              <a:off x="3200400" y="4150896"/>
              <a:ext cx="1292301" cy="338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GB" altLang="en-US" sz="1600" b="1"/>
                <a:t>IL-6, IL-1Ra</a:t>
              </a:r>
              <a:endParaRPr lang="en-US" altLang="en-US" sz="1600" b="1"/>
            </a:p>
          </p:txBody>
        </p:sp>
        <p:sp>
          <p:nvSpPr>
            <p:cNvPr id="36904" name="Line 23"/>
            <p:cNvSpPr>
              <a:spLocks noChangeShapeType="1"/>
            </p:cNvSpPr>
            <p:nvPr/>
          </p:nvSpPr>
          <p:spPr bwMode="auto">
            <a:xfrm>
              <a:off x="3200400" y="4165600"/>
              <a:ext cx="0" cy="247650"/>
            </a:xfrm>
            <a:prstGeom prst="line">
              <a:avLst/>
            </a:prstGeom>
            <a:noFill/>
            <a:ln w="1270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GB"/>
            </a:p>
          </p:txBody>
        </p:sp>
        <p:sp>
          <p:nvSpPr>
            <p:cNvPr id="36905" name="Text Box 34"/>
            <p:cNvSpPr txBox="1">
              <a:spLocks noChangeArrowheads="1"/>
            </p:cNvSpPr>
            <p:nvPr/>
          </p:nvSpPr>
          <p:spPr bwMode="auto">
            <a:xfrm>
              <a:off x="5867400" y="4150896"/>
              <a:ext cx="1910528" cy="308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GB" altLang="en-US" sz="1400" b="1"/>
                <a:t>Steptoe A et al. 2002</a:t>
              </a:r>
              <a:endParaRPr lang="en-US" altLang="en-US" sz="1400" b="1"/>
            </a:p>
          </p:txBody>
        </p:sp>
      </p:grpSp>
      <p:grpSp>
        <p:nvGrpSpPr>
          <p:cNvPr id="36876" name="Group 47"/>
          <p:cNvGrpSpPr>
            <a:grpSpLocks/>
          </p:cNvGrpSpPr>
          <p:nvPr/>
        </p:nvGrpSpPr>
        <p:grpSpPr bwMode="auto">
          <a:xfrm>
            <a:off x="2286000" y="2633658"/>
            <a:ext cx="7702386" cy="338554"/>
            <a:chOff x="762000" y="3607971"/>
            <a:chExt cx="7701779" cy="338972"/>
          </a:xfrm>
        </p:grpSpPr>
        <p:sp>
          <p:nvSpPr>
            <p:cNvPr id="36898" name="Text Box 9"/>
            <p:cNvSpPr txBox="1">
              <a:spLocks noChangeArrowheads="1"/>
            </p:cNvSpPr>
            <p:nvPr/>
          </p:nvSpPr>
          <p:spPr bwMode="auto">
            <a:xfrm>
              <a:off x="762000" y="3607971"/>
              <a:ext cx="129073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GB" altLang="en-US" sz="1600" b="1"/>
                <a:t>Caregiving</a:t>
              </a:r>
              <a:endParaRPr lang="en-US" altLang="en-US" sz="1600" b="1"/>
            </a:p>
          </p:txBody>
        </p:sp>
        <p:sp>
          <p:nvSpPr>
            <p:cNvPr id="36899" name="Line 20"/>
            <p:cNvSpPr>
              <a:spLocks noChangeShapeType="1"/>
            </p:cNvSpPr>
            <p:nvPr/>
          </p:nvSpPr>
          <p:spPr bwMode="auto">
            <a:xfrm>
              <a:off x="3200400" y="3622675"/>
              <a:ext cx="0" cy="247650"/>
            </a:xfrm>
            <a:prstGeom prst="line">
              <a:avLst/>
            </a:prstGeom>
            <a:noFill/>
            <a:ln w="1270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GB"/>
            </a:p>
          </p:txBody>
        </p:sp>
        <p:sp>
          <p:nvSpPr>
            <p:cNvPr id="36900" name="Text Box 24"/>
            <p:cNvSpPr txBox="1">
              <a:spLocks noChangeArrowheads="1"/>
            </p:cNvSpPr>
            <p:nvPr/>
          </p:nvSpPr>
          <p:spPr bwMode="auto">
            <a:xfrm>
              <a:off x="3220063" y="3607971"/>
              <a:ext cx="1829203" cy="338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GB" altLang="en-US" sz="1600" b="1"/>
                <a:t>IL-6 (age related)</a:t>
              </a:r>
              <a:endParaRPr lang="en-US" altLang="en-US" sz="1600" b="1"/>
            </a:p>
          </p:txBody>
        </p:sp>
        <p:sp>
          <p:nvSpPr>
            <p:cNvPr id="36901" name="Text Box 35"/>
            <p:cNvSpPr txBox="1">
              <a:spLocks noChangeArrowheads="1"/>
            </p:cNvSpPr>
            <p:nvPr/>
          </p:nvSpPr>
          <p:spPr bwMode="auto">
            <a:xfrm>
              <a:off x="5882827" y="3607971"/>
              <a:ext cx="2580952" cy="308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GB" altLang="en-US" sz="1400" b="1"/>
                <a:t>Kiecolt-Glaser JK et al. 2003</a:t>
              </a:r>
              <a:endParaRPr lang="en-US" altLang="en-US" sz="1400" b="1"/>
            </a:p>
          </p:txBody>
        </p:sp>
      </p:grpSp>
      <p:sp>
        <p:nvSpPr>
          <p:cNvPr id="36877" name="Text Box 40"/>
          <p:cNvSpPr txBox="1">
            <a:spLocks noChangeArrowheads="1"/>
          </p:cNvSpPr>
          <p:nvPr/>
        </p:nvSpPr>
        <p:spPr bwMode="auto">
          <a:xfrm>
            <a:off x="2281238" y="3149601"/>
            <a:ext cx="164820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GB" altLang="en-US" sz="1600" b="1"/>
              <a:t>Hostile Marital </a:t>
            </a:r>
          </a:p>
          <a:p>
            <a:pPr>
              <a:spcBef>
                <a:spcPct val="0"/>
              </a:spcBef>
              <a:buFontTx/>
              <a:buNone/>
            </a:pPr>
            <a:r>
              <a:rPr lang="en-GB" altLang="en-US" sz="1600" b="1"/>
              <a:t>Interactions</a:t>
            </a:r>
            <a:endParaRPr lang="en-US" altLang="en-US" sz="1600" b="1"/>
          </a:p>
        </p:txBody>
      </p:sp>
      <p:grpSp>
        <p:nvGrpSpPr>
          <p:cNvPr id="36878" name="Group 45"/>
          <p:cNvGrpSpPr>
            <a:grpSpLocks/>
          </p:cNvGrpSpPr>
          <p:nvPr/>
        </p:nvGrpSpPr>
        <p:grpSpPr bwMode="auto">
          <a:xfrm>
            <a:off x="4724400" y="3167064"/>
            <a:ext cx="5264150" cy="338137"/>
            <a:chOff x="2016" y="3024"/>
            <a:chExt cx="3316" cy="213"/>
          </a:xfrm>
        </p:grpSpPr>
        <p:sp>
          <p:nvSpPr>
            <p:cNvPr id="36895" name="Text Box 41"/>
            <p:cNvSpPr txBox="1">
              <a:spLocks noChangeArrowheads="1"/>
            </p:cNvSpPr>
            <p:nvPr/>
          </p:nvSpPr>
          <p:spPr bwMode="auto">
            <a:xfrm>
              <a:off x="2016" y="3024"/>
              <a:ext cx="751"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GB" altLang="en-US" sz="1600" b="1"/>
                <a:t>IL-6, TNF</a:t>
              </a:r>
              <a:r>
                <a:rPr lang="en-GB" altLang="en-US" sz="1600" b="1">
                  <a:latin typeface="Symbol" pitchFamily="18" charset="2"/>
                </a:rPr>
                <a:t>a</a:t>
              </a:r>
              <a:endParaRPr lang="en-US" altLang="en-US" sz="1600" b="1">
                <a:latin typeface="Symbol" pitchFamily="18" charset="2"/>
              </a:endParaRPr>
            </a:p>
          </p:txBody>
        </p:sp>
        <p:sp>
          <p:nvSpPr>
            <p:cNvPr id="36896" name="Line 42"/>
            <p:cNvSpPr>
              <a:spLocks noChangeShapeType="1"/>
            </p:cNvSpPr>
            <p:nvPr/>
          </p:nvSpPr>
          <p:spPr bwMode="auto">
            <a:xfrm>
              <a:off x="2016" y="3045"/>
              <a:ext cx="0" cy="156"/>
            </a:xfrm>
            <a:prstGeom prst="line">
              <a:avLst/>
            </a:prstGeom>
            <a:noFill/>
            <a:ln w="1270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GB"/>
            </a:p>
          </p:txBody>
        </p:sp>
        <p:sp>
          <p:nvSpPr>
            <p:cNvPr id="36897" name="Text Box 43"/>
            <p:cNvSpPr txBox="1">
              <a:spLocks noChangeArrowheads="1"/>
            </p:cNvSpPr>
            <p:nvPr/>
          </p:nvSpPr>
          <p:spPr bwMode="auto">
            <a:xfrm>
              <a:off x="3706" y="3024"/>
              <a:ext cx="1626"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GB" altLang="en-US" sz="1400" b="1"/>
                <a:t>Kiecolt-Glaser JK et al. 2005</a:t>
              </a:r>
              <a:endParaRPr lang="en-US" altLang="en-US" sz="1400" b="1"/>
            </a:p>
          </p:txBody>
        </p:sp>
      </p:grpSp>
      <p:sp>
        <p:nvSpPr>
          <p:cNvPr id="36879" name="Text Box 44"/>
          <p:cNvSpPr txBox="1">
            <a:spLocks noChangeArrowheads="1"/>
          </p:cNvSpPr>
          <p:nvPr/>
        </p:nvSpPr>
        <p:spPr bwMode="auto">
          <a:xfrm>
            <a:off x="2286001" y="4826001"/>
            <a:ext cx="204094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GB" altLang="en-US" sz="1600" b="1"/>
              <a:t>Burnout Syndrome</a:t>
            </a:r>
          </a:p>
          <a:p>
            <a:pPr>
              <a:spcBef>
                <a:spcPct val="0"/>
              </a:spcBef>
              <a:buFontTx/>
              <a:buNone/>
            </a:pPr>
            <a:r>
              <a:rPr lang="en-GB" altLang="en-US" sz="1600" b="1"/>
              <a:t>(job strain)</a:t>
            </a:r>
            <a:endParaRPr lang="en-US" altLang="en-US" sz="1600" b="1"/>
          </a:p>
        </p:txBody>
      </p:sp>
      <p:grpSp>
        <p:nvGrpSpPr>
          <p:cNvPr id="36880" name="Group 46"/>
          <p:cNvGrpSpPr>
            <a:grpSpLocks/>
          </p:cNvGrpSpPr>
          <p:nvPr/>
        </p:nvGrpSpPr>
        <p:grpSpPr bwMode="auto">
          <a:xfrm>
            <a:off x="4724401" y="4876800"/>
            <a:ext cx="4511675" cy="338138"/>
            <a:chOff x="1966" y="3024"/>
            <a:chExt cx="2842" cy="213"/>
          </a:xfrm>
        </p:grpSpPr>
        <p:sp>
          <p:nvSpPr>
            <p:cNvPr id="36892" name="Text Box 47"/>
            <p:cNvSpPr txBox="1">
              <a:spLocks noChangeArrowheads="1"/>
            </p:cNvSpPr>
            <p:nvPr/>
          </p:nvSpPr>
          <p:spPr bwMode="auto">
            <a:xfrm>
              <a:off x="1966" y="3024"/>
              <a:ext cx="452"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GB" altLang="en-US" sz="1600" b="1"/>
                <a:t>TNF</a:t>
              </a:r>
              <a:r>
                <a:rPr lang="en-GB" altLang="en-US" sz="1600" b="1">
                  <a:latin typeface="Symbol" pitchFamily="18" charset="2"/>
                </a:rPr>
                <a:t>a</a:t>
              </a:r>
              <a:endParaRPr lang="en-US" altLang="en-US" sz="1600" b="1">
                <a:latin typeface="Symbol" pitchFamily="18" charset="2"/>
              </a:endParaRPr>
            </a:p>
          </p:txBody>
        </p:sp>
        <p:sp>
          <p:nvSpPr>
            <p:cNvPr id="36893" name="Line 48"/>
            <p:cNvSpPr>
              <a:spLocks noChangeShapeType="1"/>
            </p:cNvSpPr>
            <p:nvPr/>
          </p:nvSpPr>
          <p:spPr bwMode="auto">
            <a:xfrm>
              <a:off x="1966" y="3060"/>
              <a:ext cx="0" cy="156"/>
            </a:xfrm>
            <a:prstGeom prst="line">
              <a:avLst/>
            </a:prstGeom>
            <a:noFill/>
            <a:ln w="1270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GB"/>
            </a:p>
          </p:txBody>
        </p:sp>
        <p:sp>
          <p:nvSpPr>
            <p:cNvPr id="36894" name="Text Box 49"/>
            <p:cNvSpPr txBox="1">
              <a:spLocks noChangeArrowheads="1"/>
            </p:cNvSpPr>
            <p:nvPr/>
          </p:nvSpPr>
          <p:spPr bwMode="auto">
            <a:xfrm>
              <a:off x="3646" y="3024"/>
              <a:ext cx="1162"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GB" altLang="en-US" sz="1400" b="1"/>
                <a:t>Grossi G et al. 2003</a:t>
              </a:r>
              <a:endParaRPr lang="en-US" altLang="en-US" sz="1400" b="1"/>
            </a:p>
          </p:txBody>
        </p:sp>
      </p:grpSp>
      <p:grpSp>
        <p:nvGrpSpPr>
          <p:cNvPr id="36881" name="Group 51"/>
          <p:cNvGrpSpPr>
            <a:grpSpLocks/>
          </p:cNvGrpSpPr>
          <p:nvPr/>
        </p:nvGrpSpPr>
        <p:grpSpPr bwMode="auto">
          <a:xfrm>
            <a:off x="2286001" y="4419601"/>
            <a:ext cx="8285163" cy="347663"/>
            <a:chOff x="771022" y="5410200"/>
            <a:chExt cx="8286052" cy="348079"/>
          </a:xfrm>
        </p:grpSpPr>
        <p:sp>
          <p:nvSpPr>
            <p:cNvPr id="36888" name="Text Box 10"/>
            <p:cNvSpPr txBox="1">
              <a:spLocks noChangeArrowheads="1"/>
            </p:cNvSpPr>
            <p:nvPr/>
          </p:nvSpPr>
          <p:spPr bwMode="auto">
            <a:xfrm>
              <a:off x="771022" y="5419725"/>
              <a:ext cx="133562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GB" altLang="en-US" sz="1600" b="1"/>
                <a:t>Depression</a:t>
              </a:r>
              <a:endParaRPr lang="en-US" altLang="en-US" sz="1600" b="1"/>
            </a:p>
          </p:txBody>
        </p:sp>
        <p:sp>
          <p:nvSpPr>
            <p:cNvPr id="36889" name="Text Box 13"/>
            <p:cNvSpPr txBox="1">
              <a:spLocks noChangeArrowheads="1"/>
            </p:cNvSpPr>
            <p:nvPr/>
          </p:nvSpPr>
          <p:spPr bwMode="auto">
            <a:xfrm>
              <a:off x="3209422" y="5410200"/>
              <a:ext cx="1861369" cy="338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GB" altLang="en-US" sz="1600" b="1"/>
                <a:t>IL-6, CCL-2, IL-1</a:t>
              </a:r>
              <a:r>
                <a:rPr lang="en-GB" altLang="en-US" sz="1600" b="1">
                  <a:latin typeface="Symbol" pitchFamily="18" charset="2"/>
                </a:rPr>
                <a:t>b</a:t>
              </a:r>
              <a:endParaRPr lang="en-US" altLang="en-US" sz="1600" b="1">
                <a:latin typeface="Symbol" pitchFamily="18" charset="2"/>
              </a:endParaRPr>
            </a:p>
          </p:txBody>
        </p:sp>
        <p:sp>
          <p:nvSpPr>
            <p:cNvPr id="36890" name="Line 14"/>
            <p:cNvSpPr>
              <a:spLocks noChangeShapeType="1"/>
            </p:cNvSpPr>
            <p:nvPr/>
          </p:nvSpPr>
          <p:spPr bwMode="auto">
            <a:xfrm>
              <a:off x="3209422" y="5497513"/>
              <a:ext cx="0" cy="247650"/>
            </a:xfrm>
            <a:prstGeom prst="line">
              <a:avLst/>
            </a:prstGeom>
            <a:noFill/>
            <a:ln w="1270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GB"/>
            </a:p>
          </p:txBody>
        </p:sp>
        <p:sp>
          <p:nvSpPr>
            <p:cNvPr id="36891" name="Text Box 32"/>
            <p:cNvSpPr txBox="1">
              <a:spLocks noChangeArrowheads="1"/>
            </p:cNvSpPr>
            <p:nvPr/>
          </p:nvSpPr>
          <p:spPr bwMode="auto">
            <a:xfrm>
              <a:off x="5876422" y="5422900"/>
              <a:ext cx="3180652" cy="308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GB" altLang="en-US" sz="1400" b="1"/>
                <a:t>Carvalho, LA et al. 2008, 2012, 2014</a:t>
              </a:r>
              <a:endParaRPr lang="en-US" altLang="en-US" sz="1400" b="1"/>
            </a:p>
          </p:txBody>
        </p:sp>
      </p:grpSp>
      <p:grpSp>
        <p:nvGrpSpPr>
          <p:cNvPr id="36882" name="Group 52"/>
          <p:cNvGrpSpPr>
            <a:grpSpLocks/>
          </p:cNvGrpSpPr>
          <p:nvPr/>
        </p:nvGrpSpPr>
        <p:grpSpPr bwMode="auto">
          <a:xfrm>
            <a:off x="2324101" y="5486400"/>
            <a:ext cx="7197371" cy="609600"/>
            <a:chOff x="799925" y="5827713"/>
            <a:chExt cx="7197801" cy="609600"/>
          </a:xfrm>
        </p:grpSpPr>
        <p:sp>
          <p:nvSpPr>
            <p:cNvPr id="36884" name="Text Box 7"/>
            <p:cNvSpPr txBox="1">
              <a:spLocks noChangeArrowheads="1"/>
            </p:cNvSpPr>
            <p:nvPr/>
          </p:nvSpPr>
          <p:spPr bwMode="auto">
            <a:xfrm>
              <a:off x="799925" y="5842000"/>
              <a:ext cx="168036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GB" altLang="en-US" sz="1600" b="1"/>
                <a:t>Post-traumatic </a:t>
              </a:r>
            </a:p>
            <a:p>
              <a:pPr>
                <a:spcBef>
                  <a:spcPct val="0"/>
                </a:spcBef>
                <a:buFontTx/>
                <a:buNone/>
              </a:pPr>
              <a:r>
                <a:rPr lang="en-GB" altLang="en-US" sz="1600" b="1"/>
                <a:t>stress disorder</a:t>
              </a:r>
              <a:endParaRPr lang="en-US" altLang="en-US" sz="1600" b="1"/>
            </a:p>
          </p:txBody>
        </p:sp>
        <p:sp>
          <p:nvSpPr>
            <p:cNvPr id="36885" name="Text Box 17"/>
            <p:cNvSpPr txBox="1">
              <a:spLocks noChangeArrowheads="1"/>
            </p:cNvSpPr>
            <p:nvPr/>
          </p:nvSpPr>
          <p:spPr bwMode="auto">
            <a:xfrm>
              <a:off x="3124200" y="5852538"/>
              <a:ext cx="142066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GB" altLang="en-US" sz="1600" b="1"/>
                <a:t> IL-1</a:t>
              </a:r>
              <a:r>
                <a:rPr lang="en-GB" altLang="en-US" sz="1600" b="1">
                  <a:latin typeface="Symbol" pitchFamily="18" charset="2"/>
                </a:rPr>
                <a:t>b</a:t>
              </a:r>
              <a:r>
                <a:rPr lang="en-GB" altLang="en-US" sz="1600" b="1"/>
                <a:t>, TNF</a:t>
              </a:r>
              <a:r>
                <a:rPr lang="en-GB" altLang="en-US" sz="1600" b="1">
                  <a:latin typeface="Symbol" pitchFamily="18" charset="2"/>
                </a:rPr>
                <a:t>a</a:t>
              </a:r>
              <a:r>
                <a:rPr lang="en-GB" altLang="en-US" sz="1600" b="1"/>
                <a:t>,</a:t>
              </a:r>
            </a:p>
            <a:p>
              <a:pPr>
                <a:spcBef>
                  <a:spcPct val="0"/>
                </a:spcBef>
                <a:buFontTx/>
                <a:buNone/>
              </a:pPr>
              <a:r>
                <a:rPr lang="en-GB" altLang="en-US" sz="1600" b="1"/>
                <a:t> IL-6</a:t>
              </a:r>
              <a:endParaRPr lang="en-US" altLang="en-US" sz="1600" b="1"/>
            </a:p>
          </p:txBody>
        </p:sp>
        <p:sp>
          <p:nvSpPr>
            <p:cNvPr id="36886" name="Line 18"/>
            <p:cNvSpPr>
              <a:spLocks noChangeShapeType="1"/>
            </p:cNvSpPr>
            <p:nvPr/>
          </p:nvSpPr>
          <p:spPr bwMode="auto">
            <a:xfrm>
              <a:off x="3200400" y="5884863"/>
              <a:ext cx="0" cy="247650"/>
            </a:xfrm>
            <a:prstGeom prst="line">
              <a:avLst/>
            </a:prstGeom>
            <a:noFill/>
            <a:ln w="1270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GB"/>
            </a:p>
          </p:txBody>
        </p:sp>
        <p:sp>
          <p:nvSpPr>
            <p:cNvPr id="36887" name="Text Box 33"/>
            <p:cNvSpPr txBox="1">
              <a:spLocks noChangeArrowheads="1"/>
            </p:cNvSpPr>
            <p:nvPr/>
          </p:nvSpPr>
          <p:spPr bwMode="auto">
            <a:xfrm>
              <a:off x="5867400" y="5827713"/>
              <a:ext cx="213032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GB" altLang="en-US" sz="1400" b="1"/>
                <a:t>Von Kanel R et al. 2007</a:t>
              </a:r>
            </a:p>
            <a:p>
              <a:pPr>
                <a:spcBef>
                  <a:spcPct val="0"/>
                </a:spcBef>
                <a:buFontTx/>
                <a:buNone/>
              </a:pPr>
              <a:r>
                <a:rPr lang="en-GB" altLang="en-US" sz="1400" b="1"/>
                <a:t>Maes M et al. 1999</a:t>
              </a:r>
              <a:endParaRPr lang="en-US" altLang="en-US" sz="1400" b="1"/>
            </a:p>
          </p:txBody>
        </p:sp>
      </p:grpSp>
      <p:sp>
        <p:nvSpPr>
          <p:cNvPr id="36883" name="Line 18"/>
          <p:cNvSpPr>
            <a:spLocks noChangeShapeType="1"/>
          </p:cNvSpPr>
          <p:nvPr/>
        </p:nvSpPr>
        <p:spPr bwMode="auto">
          <a:xfrm>
            <a:off x="4724400" y="5848350"/>
            <a:ext cx="0" cy="247650"/>
          </a:xfrm>
          <a:prstGeom prst="line">
            <a:avLst/>
          </a:prstGeom>
          <a:noFill/>
          <a:ln w="1270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GB"/>
          </a:p>
        </p:txBody>
      </p:sp>
    </p:spTree>
    <p:extLst>
      <p:ext uri="{BB962C8B-B14F-4D97-AF65-F5344CB8AC3E}">
        <p14:creationId xmlns:p14="http://schemas.microsoft.com/office/powerpoint/2010/main" val="10084628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77291" y="1837888"/>
            <a:ext cx="8111836" cy="3375796"/>
          </a:xfrm>
          <a:prstGeom prst="rect">
            <a:avLst/>
          </a:prstGeom>
          <a:noFill/>
        </p:spPr>
        <p:txBody>
          <a:bodyPr wrap="square" rtlCol="0">
            <a:spAutoFit/>
          </a:bodyPr>
          <a:lstStyle/>
          <a:p>
            <a:pPr marL="609585" indent="-609585">
              <a:buFont typeface="+mj-lt"/>
              <a:buAutoNum type="arabicPeriod"/>
            </a:pPr>
            <a:r>
              <a:rPr lang="en-GB" sz="2667" dirty="0">
                <a:latin typeface="Arial" panose="020B0604020202020204" pitchFamily="34" charset="0"/>
                <a:cs typeface="Arial" panose="020B0604020202020204" pitchFamily="34" charset="0"/>
              </a:rPr>
              <a:t>Understanding stress</a:t>
            </a:r>
          </a:p>
          <a:p>
            <a:pPr marL="609585" indent="-609585">
              <a:buFont typeface="+mj-lt"/>
              <a:buAutoNum type="arabicPeriod"/>
            </a:pPr>
            <a:endParaRPr lang="en-GB" sz="2667" dirty="0">
              <a:latin typeface="Arial" panose="020B0604020202020204" pitchFamily="34" charset="0"/>
              <a:cs typeface="Arial" panose="020B0604020202020204" pitchFamily="34" charset="0"/>
            </a:endParaRPr>
          </a:p>
          <a:p>
            <a:pPr marL="609585" indent="-609585">
              <a:buFont typeface="+mj-lt"/>
              <a:buAutoNum type="arabicPeriod"/>
            </a:pPr>
            <a:r>
              <a:rPr lang="en-GB" sz="2667" dirty="0">
                <a:latin typeface="Arial" panose="020B0604020202020204" pitchFamily="34" charset="0"/>
                <a:cs typeface="Arial" panose="020B0604020202020204" pitchFamily="34" charset="0"/>
              </a:rPr>
              <a:t>The physiology of stress response</a:t>
            </a:r>
          </a:p>
          <a:p>
            <a:pPr marL="609585" indent="-609585">
              <a:buFont typeface="+mj-lt"/>
              <a:buAutoNum type="arabicPeriod"/>
            </a:pPr>
            <a:endParaRPr lang="en-GB" sz="2667" dirty="0">
              <a:solidFill>
                <a:schemeClr val="bg1">
                  <a:lumMod val="65000"/>
                </a:schemeClr>
              </a:solidFill>
              <a:latin typeface="Arial" panose="020B0604020202020204" pitchFamily="34" charset="0"/>
              <a:cs typeface="Arial" panose="020B0604020202020204" pitchFamily="34" charset="0"/>
            </a:endParaRPr>
          </a:p>
          <a:p>
            <a:pPr marL="609585" indent="-609585">
              <a:buFont typeface="+mj-lt"/>
              <a:buAutoNum type="arabicPeriod"/>
            </a:pPr>
            <a:r>
              <a:rPr lang="en-GB" sz="2667" dirty="0">
                <a:latin typeface="Arial" panose="020B0604020202020204" pitchFamily="34" charset="0"/>
                <a:cs typeface="Arial" panose="020B0604020202020204" pitchFamily="34" charset="0"/>
              </a:rPr>
              <a:t>Stress and health outcomes</a:t>
            </a:r>
          </a:p>
          <a:p>
            <a:pPr marL="285744" indent="-285744">
              <a:buFont typeface="Arial" panose="020B0604020202020204" pitchFamily="34" charset="0"/>
              <a:buChar char="•"/>
            </a:pPr>
            <a:endParaRPr lang="en-GB" sz="2667" dirty="0">
              <a:latin typeface="Arial" panose="020B0604020202020204" pitchFamily="34" charset="0"/>
              <a:cs typeface="Arial" panose="020B0604020202020204" pitchFamily="34" charset="0"/>
            </a:endParaRPr>
          </a:p>
          <a:p>
            <a:pPr marL="285744" indent="-285744">
              <a:buFont typeface="Arial" panose="020B0604020202020204" pitchFamily="34" charset="0"/>
              <a:buChar char="•"/>
            </a:pPr>
            <a:endParaRPr lang="en-GB" sz="2667" dirty="0">
              <a:latin typeface="Arial" panose="020B0604020202020204" pitchFamily="34" charset="0"/>
              <a:cs typeface="Arial" panose="020B0604020202020204" pitchFamily="34" charset="0"/>
            </a:endParaRPr>
          </a:p>
          <a:p>
            <a:pPr marL="285744" indent="-285744">
              <a:buFont typeface="Arial" panose="020B0604020202020204" pitchFamily="34" charset="0"/>
              <a:buChar char="•"/>
            </a:pPr>
            <a:endParaRPr lang="en-GB" sz="2667" dirty="0">
              <a:latin typeface="Arial" panose="020B0604020202020204" pitchFamily="34" charset="0"/>
              <a:cs typeface="Arial" panose="020B0604020202020204" pitchFamily="34" charset="0"/>
            </a:endParaRPr>
          </a:p>
        </p:txBody>
      </p:sp>
      <p:sp>
        <p:nvSpPr>
          <p:cNvPr id="6" name="TextBox 5"/>
          <p:cNvSpPr txBox="1"/>
          <p:nvPr/>
        </p:nvSpPr>
        <p:spPr>
          <a:xfrm>
            <a:off x="2021774" y="529060"/>
            <a:ext cx="4641075" cy="666786"/>
          </a:xfrm>
          <a:prstGeom prst="rect">
            <a:avLst/>
          </a:prstGeom>
          <a:noFill/>
        </p:spPr>
        <p:txBody>
          <a:bodyPr wrap="square" rtlCol="0">
            <a:spAutoFit/>
          </a:bodyPr>
          <a:lstStyle/>
          <a:p>
            <a:r>
              <a:rPr lang="en-GB" sz="3733" b="1" dirty="0">
                <a:latin typeface="Arial" panose="020B0604020202020204" pitchFamily="34" charset="0"/>
                <a:cs typeface="Arial" panose="020B0604020202020204" pitchFamily="34" charset="0"/>
              </a:rPr>
              <a:t>Lecture outline</a:t>
            </a:r>
          </a:p>
        </p:txBody>
      </p:sp>
    </p:spTree>
    <p:extLst>
      <p:ext uri="{BB962C8B-B14F-4D97-AF65-F5344CB8AC3E}">
        <p14:creationId xmlns:p14="http://schemas.microsoft.com/office/powerpoint/2010/main" val="16230993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E1661-06C3-221F-91F7-1DED7077B8AB}"/>
              </a:ext>
            </a:extLst>
          </p:cNvPr>
          <p:cNvSpPr>
            <a:spLocks noGrp="1"/>
          </p:cNvSpPr>
          <p:nvPr>
            <p:ph type="title"/>
          </p:nvPr>
        </p:nvSpPr>
        <p:spPr/>
        <p:txBody>
          <a:bodyPr/>
          <a:lstStyle/>
          <a:p>
            <a:r>
              <a:rPr lang="en-US" dirty="0"/>
              <a:t>Childhood maltreatment increases inflammation in adulthood</a:t>
            </a:r>
          </a:p>
        </p:txBody>
      </p:sp>
      <p:sp>
        <p:nvSpPr>
          <p:cNvPr id="4" name="TextBox 3">
            <a:extLst>
              <a:ext uri="{FF2B5EF4-FFF2-40B4-BE49-F238E27FC236}">
                <a16:creationId xmlns:a16="http://schemas.microsoft.com/office/drawing/2014/main" id="{B0B02A6C-E056-1EFE-109A-542A4F4B6C08}"/>
              </a:ext>
            </a:extLst>
          </p:cNvPr>
          <p:cNvSpPr txBox="1"/>
          <p:nvPr/>
        </p:nvSpPr>
        <p:spPr>
          <a:xfrm>
            <a:off x="3624009" y="5599112"/>
            <a:ext cx="4943982" cy="369332"/>
          </a:xfrm>
          <a:prstGeom prst="rect">
            <a:avLst/>
          </a:prstGeom>
          <a:noFill/>
        </p:spPr>
        <p:txBody>
          <a:bodyPr wrap="none" rtlCol="0">
            <a:spAutoFit/>
          </a:bodyPr>
          <a:lstStyle/>
          <a:p>
            <a:r>
              <a:rPr lang="en-US" dirty="0" err="1"/>
              <a:t>Danese</a:t>
            </a:r>
            <a:r>
              <a:rPr lang="en-US" dirty="0"/>
              <a:t> et al., Arch Gen </a:t>
            </a:r>
            <a:r>
              <a:rPr lang="en-US" dirty="0" err="1"/>
              <a:t>Psy</a:t>
            </a:r>
            <a:r>
              <a:rPr lang="en-US" dirty="0"/>
              <a:t> 2008 65:409-15</a:t>
            </a:r>
          </a:p>
        </p:txBody>
      </p:sp>
      <p:pic>
        <p:nvPicPr>
          <p:cNvPr id="5" name="Picture 2">
            <a:extLst>
              <a:ext uri="{FF2B5EF4-FFF2-40B4-BE49-F238E27FC236}">
                <a16:creationId xmlns:a16="http://schemas.microsoft.com/office/drawing/2014/main" id="{0346F355-B791-4AF2-7F72-0D8B66C5D3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70002" y="1329981"/>
            <a:ext cx="5983712" cy="4269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996697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C7BD08-682E-F72C-311A-5FD19B2BE6D6}"/>
              </a:ext>
            </a:extLst>
          </p:cNvPr>
          <p:cNvSpPr>
            <a:spLocks noGrp="1"/>
          </p:cNvSpPr>
          <p:nvPr>
            <p:ph type="title"/>
          </p:nvPr>
        </p:nvSpPr>
        <p:spPr/>
        <p:txBody>
          <a:bodyPr/>
          <a:lstStyle/>
          <a:p>
            <a:r>
              <a:rPr lang="en-US" sz="4000" dirty="0"/>
              <a:t>Social, environmental and lifestyle effects on health</a:t>
            </a:r>
          </a:p>
        </p:txBody>
      </p:sp>
      <p:pic>
        <p:nvPicPr>
          <p:cNvPr id="6146" name="Picture 2" descr="Fig. 1">
            <a:extLst>
              <a:ext uri="{FF2B5EF4-FFF2-40B4-BE49-F238E27FC236}">
                <a16:creationId xmlns:a16="http://schemas.microsoft.com/office/drawing/2014/main" id="{65792D26-EB60-9626-1F51-579FD7AA24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6924" y="1077118"/>
            <a:ext cx="8170017" cy="465626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3F90C72-CEEC-3115-BCB9-BCD16621FA54}"/>
              </a:ext>
            </a:extLst>
          </p:cNvPr>
          <p:cNvSpPr txBox="1"/>
          <p:nvPr/>
        </p:nvSpPr>
        <p:spPr>
          <a:xfrm>
            <a:off x="3491346" y="5757131"/>
            <a:ext cx="5753498" cy="646331"/>
          </a:xfrm>
          <a:prstGeom prst="rect">
            <a:avLst/>
          </a:prstGeom>
          <a:noFill/>
        </p:spPr>
        <p:txBody>
          <a:bodyPr wrap="none" rtlCol="0">
            <a:spAutoFit/>
          </a:bodyPr>
          <a:lstStyle/>
          <a:p>
            <a:r>
              <a:rPr lang="en-US" dirty="0"/>
              <a:t>Furman et al., Nature Medicine 2019 25: 1822-1832</a:t>
            </a:r>
          </a:p>
          <a:p>
            <a:endParaRPr lang="en-US" dirty="0"/>
          </a:p>
        </p:txBody>
      </p:sp>
    </p:spTree>
    <p:extLst>
      <p:ext uri="{BB962C8B-B14F-4D97-AF65-F5344CB8AC3E}">
        <p14:creationId xmlns:p14="http://schemas.microsoft.com/office/powerpoint/2010/main" val="10340273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1559" y="188640"/>
            <a:ext cx="8205093" cy="1143000"/>
          </a:xfrm>
        </p:spPr>
        <p:txBody>
          <a:bodyPr/>
          <a:lstStyle/>
          <a:p>
            <a:r>
              <a:rPr lang="en-GB" dirty="0" err="1"/>
              <a:t>Neuroimmune</a:t>
            </a:r>
            <a:r>
              <a:rPr lang="en-GB" dirty="0"/>
              <a:t> network hypothesis</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215680" y="1196752"/>
            <a:ext cx="5939554" cy="4652920"/>
          </a:xfrm>
        </p:spPr>
      </p:pic>
      <p:sp>
        <p:nvSpPr>
          <p:cNvPr id="5" name="TextBox 4"/>
          <p:cNvSpPr txBox="1"/>
          <p:nvPr/>
        </p:nvSpPr>
        <p:spPr>
          <a:xfrm>
            <a:off x="3747552" y="5939988"/>
            <a:ext cx="5396029" cy="369332"/>
          </a:xfrm>
          <a:prstGeom prst="rect">
            <a:avLst/>
          </a:prstGeom>
          <a:noFill/>
        </p:spPr>
        <p:txBody>
          <a:bodyPr wrap="none" rtlCol="0">
            <a:spAutoFit/>
          </a:bodyPr>
          <a:lstStyle/>
          <a:p>
            <a:r>
              <a:rPr lang="en-GB" dirty="0" err="1"/>
              <a:t>Nusslock</a:t>
            </a:r>
            <a:r>
              <a:rPr lang="en-GB" dirty="0"/>
              <a:t> and Miller, </a:t>
            </a:r>
            <a:r>
              <a:rPr lang="en-GB" dirty="0" err="1"/>
              <a:t>Biol</a:t>
            </a:r>
            <a:r>
              <a:rPr lang="en-GB" dirty="0"/>
              <a:t> Psych (2016) 80, 23-32</a:t>
            </a:r>
          </a:p>
        </p:txBody>
      </p:sp>
    </p:spTree>
    <p:extLst>
      <p:ext uri="{BB962C8B-B14F-4D97-AF65-F5344CB8AC3E}">
        <p14:creationId xmlns:p14="http://schemas.microsoft.com/office/powerpoint/2010/main" val="25901055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07DDD-F71D-33A9-162B-52700C4A5910}"/>
              </a:ext>
            </a:extLst>
          </p:cNvPr>
          <p:cNvSpPr>
            <a:spLocks noGrp="1"/>
          </p:cNvSpPr>
          <p:nvPr>
            <p:ph type="title"/>
          </p:nvPr>
        </p:nvSpPr>
        <p:spPr/>
        <p:txBody>
          <a:bodyPr/>
          <a:lstStyle/>
          <a:p>
            <a:r>
              <a:rPr lang="en-US" sz="3600" dirty="0"/>
              <a:t>Inflammation in depression: evolutionary imperative</a:t>
            </a:r>
          </a:p>
        </p:txBody>
      </p:sp>
      <p:pic>
        <p:nvPicPr>
          <p:cNvPr id="5130" name="Picture 10">
            <a:extLst>
              <a:ext uri="{FF2B5EF4-FFF2-40B4-BE49-F238E27FC236}">
                <a16:creationId xmlns:a16="http://schemas.microsoft.com/office/drawing/2014/main" id="{05C49D9D-F6B0-A71B-F6BD-FFA198555E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6000" y="1085850"/>
            <a:ext cx="10160000" cy="46863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590BCA35-16ED-9E40-3DFF-3F17BAB77A46}"/>
              </a:ext>
            </a:extLst>
          </p:cNvPr>
          <p:cNvSpPr txBox="1"/>
          <p:nvPr/>
        </p:nvSpPr>
        <p:spPr>
          <a:xfrm>
            <a:off x="3348841" y="5772150"/>
            <a:ext cx="6405921" cy="369332"/>
          </a:xfrm>
          <a:prstGeom prst="rect">
            <a:avLst/>
          </a:prstGeom>
          <a:noFill/>
        </p:spPr>
        <p:txBody>
          <a:bodyPr wrap="none" rtlCol="0">
            <a:spAutoFit/>
          </a:bodyPr>
          <a:lstStyle/>
          <a:p>
            <a:r>
              <a:rPr lang="en-GB" b="0" i="0" u="none" strike="noStrike" dirty="0">
                <a:solidFill>
                  <a:srgbClr val="212121"/>
                </a:solidFill>
                <a:effectLst/>
                <a:latin typeface="Helvetica Neue" panose="02000503000000020004" pitchFamily="2" charset="0"/>
              </a:rPr>
              <a:t>Miller and Raison, Nat Rev Immunol. 2016 Jan; 16(1): 22–34.</a:t>
            </a:r>
            <a:endParaRPr lang="en-US" dirty="0"/>
          </a:p>
        </p:txBody>
      </p:sp>
    </p:spTree>
    <p:extLst>
      <p:ext uri="{BB962C8B-B14F-4D97-AF65-F5344CB8AC3E}">
        <p14:creationId xmlns:p14="http://schemas.microsoft.com/office/powerpoint/2010/main" val="25827896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9E37BD-CF36-99A9-D314-8F494C59070B}"/>
              </a:ext>
            </a:extLst>
          </p:cNvPr>
          <p:cNvSpPr>
            <a:spLocks noGrp="1"/>
          </p:cNvSpPr>
          <p:nvPr>
            <p:ph type="title"/>
          </p:nvPr>
        </p:nvSpPr>
        <p:spPr/>
        <p:txBody>
          <a:bodyPr/>
          <a:lstStyle/>
          <a:p>
            <a:r>
              <a:rPr lang="en-US" dirty="0"/>
              <a:t>Acute vs chronic inflammation</a:t>
            </a:r>
          </a:p>
        </p:txBody>
      </p:sp>
      <p:graphicFrame>
        <p:nvGraphicFramePr>
          <p:cNvPr id="4" name="Table 4">
            <a:extLst>
              <a:ext uri="{FF2B5EF4-FFF2-40B4-BE49-F238E27FC236}">
                <a16:creationId xmlns:a16="http://schemas.microsoft.com/office/drawing/2014/main" id="{73DAC354-237F-66DD-1C71-F07896A25E1F}"/>
              </a:ext>
            </a:extLst>
          </p:cNvPr>
          <p:cNvGraphicFramePr>
            <a:graphicFrameLocks noGrp="1"/>
          </p:cNvGraphicFramePr>
          <p:nvPr>
            <p:ph idx="1"/>
            <p:extLst>
              <p:ext uri="{D42A27DB-BD31-4B8C-83A1-F6EECF244321}">
                <p14:modId xmlns:p14="http://schemas.microsoft.com/office/powerpoint/2010/main" val="2854259401"/>
              </p:ext>
            </p:extLst>
          </p:nvPr>
        </p:nvGraphicFramePr>
        <p:xfrm>
          <a:off x="609600" y="1258888"/>
          <a:ext cx="10972797" cy="3403600"/>
        </p:xfrm>
        <a:graphic>
          <a:graphicData uri="http://schemas.openxmlformats.org/drawingml/2006/table">
            <a:tbl>
              <a:tblPr firstRow="1" bandRow="1">
                <a:tableStyleId>{93296810-A885-4BE3-A3E7-6D5BEEA58F35}</a:tableStyleId>
              </a:tblPr>
              <a:tblGrid>
                <a:gridCol w="3657599">
                  <a:extLst>
                    <a:ext uri="{9D8B030D-6E8A-4147-A177-3AD203B41FA5}">
                      <a16:colId xmlns:a16="http://schemas.microsoft.com/office/drawing/2014/main" val="3143783854"/>
                    </a:ext>
                  </a:extLst>
                </a:gridCol>
                <a:gridCol w="3657599">
                  <a:extLst>
                    <a:ext uri="{9D8B030D-6E8A-4147-A177-3AD203B41FA5}">
                      <a16:colId xmlns:a16="http://schemas.microsoft.com/office/drawing/2014/main" val="3450266640"/>
                    </a:ext>
                  </a:extLst>
                </a:gridCol>
                <a:gridCol w="3657599">
                  <a:extLst>
                    <a:ext uri="{9D8B030D-6E8A-4147-A177-3AD203B41FA5}">
                      <a16:colId xmlns:a16="http://schemas.microsoft.com/office/drawing/2014/main" val="2594946224"/>
                    </a:ext>
                  </a:extLst>
                </a:gridCol>
              </a:tblGrid>
              <a:tr h="370840">
                <a:tc>
                  <a:txBody>
                    <a:bodyPr/>
                    <a:lstStyle/>
                    <a:p>
                      <a:endParaRPr lang="en-US" dirty="0"/>
                    </a:p>
                  </a:txBody>
                  <a:tcPr/>
                </a:tc>
                <a:tc>
                  <a:txBody>
                    <a:bodyPr/>
                    <a:lstStyle/>
                    <a:p>
                      <a:r>
                        <a:rPr lang="en-US" dirty="0"/>
                        <a:t>Acute inflammation</a:t>
                      </a:r>
                    </a:p>
                  </a:txBody>
                  <a:tcPr/>
                </a:tc>
                <a:tc>
                  <a:txBody>
                    <a:bodyPr/>
                    <a:lstStyle/>
                    <a:p>
                      <a:r>
                        <a:rPr lang="en-US" dirty="0"/>
                        <a:t>Systemic chronic inflammation</a:t>
                      </a:r>
                    </a:p>
                  </a:txBody>
                  <a:tcPr/>
                </a:tc>
                <a:extLst>
                  <a:ext uri="{0D108BD9-81ED-4DB2-BD59-A6C34878D82A}">
                    <a16:rowId xmlns:a16="http://schemas.microsoft.com/office/drawing/2014/main" val="2542643530"/>
                  </a:ext>
                </a:extLst>
              </a:tr>
              <a:tr h="370840">
                <a:tc>
                  <a:txBody>
                    <a:bodyPr/>
                    <a:lstStyle/>
                    <a:p>
                      <a:r>
                        <a:rPr lang="en-US" dirty="0"/>
                        <a:t>Trigger</a:t>
                      </a:r>
                    </a:p>
                  </a:txBody>
                  <a:tcPr/>
                </a:tc>
                <a:tc>
                  <a:txBody>
                    <a:bodyPr/>
                    <a:lstStyle/>
                    <a:p>
                      <a:r>
                        <a:rPr lang="en-US" dirty="0"/>
                        <a:t>PAMPS (infection) DAMPS (cellular stress, trauma)</a:t>
                      </a:r>
                    </a:p>
                  </a:txBody>
                  <a:tcPr/>
                </a:tc>
                <a:tc>
                  <a:txBody>
                    <a:bodyPr/>
                    <a:lstStyle/>
                    <a:p>
                      <a:r>
                        <a:rPr lang="en-US" dirty="0"/>
                        <a:t>DAMPs (‘exposome’, metabolic dysfunction, tissue damage)</a:t>
                      </a:r>
                    </a:p>
                  </a:txBody>
                  <a:tcPr/>
                </a:tc>
                <a:extLst>
                  <a:ext uri="{0D108BD9-81ED-4DB2-BD59-A6C34878D82A}">
                    <a16:rowId xmlns:a16="http://schemas.microsoft.com/office/drawing/2014/main" val="1544935375"/>
                  </a:ext>
                </a:extLst>
              </a:tr>
              <a:tr h="370840">
                <a:tc>
                  <a:txBody>
                    <a:bodyPr/>
                    <a:lstStyle/>
                    <a:p>
                      <a:r>
                        <a:rPr lang="en-US" dirty="0"/>
                        <a:t>Duration</a:t>
                      </a:r>
                    </a:p>
                  </a:txBody>
                  <a:tcPr/>
                </a:tc>
                <a:tc>
                  <a:txBody>
                    <a:bodyPr/>
                    <a:lstStyle/>
                    <a:p>
                      <a:r>
                        <a:rPr lang="en-US" dirty="0"/>
                        <a:t>Short-term</a:t>
                      </a:r>
                    </a:p>
                  </a:txBody>
                  <a:tcPr/>
                </a:tc>
                <a:tc>
                  <a:txBody>
                    <a:bodyPr/>
                    <a:lstStyle/>
                    <a:p>
                      <a:r>
                        <a:rPr lang="en-US" dirty="0"/>
                        <a:t>Persistent, non-resolving</a:t>
                      </a:r>
                    </a:p>
                  </a:txBody>
                  <a:tcPr/>
                </a:tc>
                <a:extLst>
                  <a:ext uri="{0D108BD9-81ED-4DB2-BD59-A6C34878D82A}">
                    <a16:rowId xmlns:a16="http://schemas.microsoft.com/office/drawing/2014/main" val="3449782318"/>
                  </a:ext>
                </a:extLst>
              </a:tr>
              <a:tr h="370840">
                <a:tc>
                  <a:txBody>
                    <a:bodyPr/>
                    <a:lstStyle/>
                    <a:p>
                      <a:r>
                        <a:rPr lang="en-US" dirty="0"/>
                        <a:t>Magnitude</a:t>
                      </a:r>
                    </a:p>
                  </a:txBody>
                  <a:tcPr/>
                </a:tc>
                <a:tc>
                  <a:txBody>
                    <a:bodyPr/>
                    <a:lstStyle/>
                    <a:p>
                      <a:r>
                        <a:rPr lang="en-US" dirty="0"/>
                        <a:t>High grade</a:t>
                      </a:r>
                    </a:p>
                  </a:txBody>
                  <a:tcPr/>
                </a:tc>
                <a:tc>
                  <a:txBody>
                    <a:bodyPr/>
                    <a:lstStyle/>
                    <a:p>
                      <a:r>
                        <a:rPr lang="en-US" dirty="0"/>
                        <a:t>Low-grade</a:t>
                      </a:r>
                    </a:p>
                  </a:txBody>
                  <a:tcPr/>
                </a:tc>
                <a:extLst>
                  <a:ext uri="{0D108BD9-81ED-4DB2-BD59-A6C34878D82A}">
                    <a16:rowId xmlns:a16="http://schemas.microsoft.com/office/drawing/2014/main" val="743125042"/>
                  </a:ext>
                </a:extLst>
              </a:tr>
              <a:tr h="370840">
                <a:tc>
                  <a:txBody>
                    <a:bodyPr/>
                    <a:lstStyle/>
                    <a:p>
                      <a:r>
                        <a:rPr lang="en-US" dirty="0"/>
                        <a:t>Outcome</a:t>
                      </a:r>
                    </a:p>
                  </a:txBody>
                  <a:tcPr/>
                </a:tc>
                <a:tc>
                  <a:txBody>
                    <a:bodyPr/>
                    <a:lstStyle/>
                    <a:p>
                      <a:r>
                        <a:rPr lang="en-US" dirty="0"/>
                        <a:t>Healing, trigger removal, tissue repair</a:t>
                      </a:r>
                    </a:p>
                  </a:txBody>
                  <a:tcPr/>
                </a:tc>
                <a:tc>
                  <a:txBody>
                    <a:bodyPr/>
                    <a:lstStyle/>
                    <a:p>
                      <a:r>
                        <a:rPr lang="en-US" dirty="0"/>
                        <a:t>Collateral damage</a:t>
                      </a:r>
                    </a:p>
                  </a:txBody>
                  <a:tcPr/>
                </a:tc>
                <a:extLst>
                  <a:ext uri="{0D108BD9-81ED-4DB2-BD59-A6C34878D82A}">
                    <a16:rowId xmlns:a16="http://schemas.microsoft.com/office/drawing/2014/main" val="3056659251"/>
                  </a:ext>
                </a:extLst>
              </a:tr>
              <a:tr h="370840">
                <a:tc>
                  <a:txBody>
                    <a:bodyPr/>
                    <a:lstStyle/>
                    <a:p>
                      <a:r>
                        <a:rPr lang="en-US" dirty="0"/>
                        <a:t>Age-related</a:t>
                      </a:r>
                    </a:p>
                  </a:txBody>
                  <a:tcPr/>
                </a:tc>
                <a:tc>
                  <a:txBody>
                    <a:bodyPr/>
                    <a:lstStyle/>
                    <a:p>
                      <a:r>
                        <a:rPr lang="en-US" dirty="0"/>
                        <a:t>no</a:t>
                      </a:r>
                    </a:p>
                  </a:txBody>
                  <a:tcPr/>
                </a:tc>
                <a:tc>
                  <a:txBody>
                    <a:bodyPr/>
                    <a:lstStyle/>
                    <a:p>
                      <a:r>
                        <a:rPr lang="en-US" dirty="0"/>
                        <a:t>Yes</a:t>
                      </a:r>
                    </a:p>
                  </a:txBody>
                  <a:tcPr/>
                </a:tc>
                <a:extLst>
                  <a:ext uri="{0D108BD9-81ED-4DB2-BD59-A6C34878D82A}">
                    <a16:rowId xmlns:a16="http://schemas.microsoft.com/office/drawing/2014/main" val="3818823687"/>
                  </a:ext>
                </a:extLst>
              </a:tr>
              <a:tr h="370840">
                <a:tc>
                  <a:txBody>
                    <a:bodyPr/>
                    <a:lstStyle/>
                    <a:p>
                      <a:r>
                        <a:rPr lang="en-US" dirty="0"/>
                        <a:t>Biomarkers</a:t>
                      </a:r>
                    </a:p>
                  </a:txBody>
                  <a:tcPr/>
                </a:tc>
                <a:tc>
                  <a:txBody>
                    <a:bodyPr/>
                    <a:lstStyle/>
                    <a:p>
                      <a:r>
                        <a:rPr lang="en-US" dirty="0"/>
                        <a:t>IL-6, TNF-alpha, CRP, IL1b</a:t>
                      </a:r>
                    </a:p>
                  </a:txBody>
                  <a:tcPr/>
                </a:tc>
                <a:tc>
                  <a:txBody>
                    <a:bodyPr/>
                    <a:lstStyle/>
                    <a:p>
                      <a:r>
                        <a:rPr lang="en-US" dirty="0"/>
                        <a:t>No canonical standard biomarker</a:t>
                      </a:r>
                    </a:p>
                  </a:txBody>
                  <a:tcPr/>
                </a:tc>
                <a:extLst>
                  <a:ext uri="{0D108BD9-81ED-4DB2-BD59-A6C34878D82A}">
                    <a16:rowId xmlns:a16="http://schemas.microsoft.com/office/drawing/2014/main" val="3375851847"/>
                  </a:ext>
                </a:extLst>
              </a:tr>
            </a:tbl>
          </a:graphicData>
        </a:graphic>
      </p:graphicFrame>
      <p:sp>
        <p:nvSpPr>
          <p:cNvPr id="5" name="TextBox 4">
            <a:extLst>
              <a:ext uri="{FF2B5EF4-FFF2-40B4-BE49-F238E27FC236}">
                <a16:creationId xmlns:a16="http://schemas.microsoft.com/office/drawing/2014/main" id="{C74C807A-5A9C-31DC-5B27-776E967414B6}"/>
              </a:ext>
            </a:extLst>
          </p:cNvPr>
          <p:cNvSpPr txBox="1"/>
          <p:nvPr/>
        </p:nvSpPr>
        <p:spPr>
          <a:xfrm>
            <a:off x="3384468" y="5427023"/>
            <a:ext cx="5753498" cy="369332"/>
          </a:xfrm>
          <a:prstGeom prst="rect">
            <a:avLst/>
          </a:prstGeom>
          <a:noFill/>
        </p:spPr>
        <p:txBody>
          <a:bodyPr wrap="none" rtlCol="0">
            <a:spAutoFit/>
          </a:bodyPr>
          <a:lstStyle/>
          <a:p>
            <a:r>
              <a:rPr lang="en-US" dirty="0"/>
              <a:t>Furman et al., Nature Medicine 2019 25: 1822-1832</a:t>
            </a:r>
          </a:p>
        </p:txBody>
      </p:sp>
      <p:sp>
        <p:nvSpPr>
          <p:cNvPr id="6" name="TextBox 5">
            <a:extLst>
              <a:ext uri="{FF2B5EF4-FFF2-40B4-BE49-F238E27FC236}">
                <a16:creationId xmlns:a16="http://schemas.microsoft.com/office/drawing/2014/main" id="{F1923966-1C7D-3755-CBC6-43A9610D5F82}"/>
              </a:ext>
            </a:extLst>
          </p:cNvPr>
          <p:cNvSpPr txBox="1"/>
          <p:nvPr/>
        </p:nvSpPr>
        <p:spPr>
          <a:xfrm>
            <a:off x="902525" y="4809506"/>
            <a:ext cx="10346102" cy="369332"/>
          </a:xfrm>
          <a:prstGeom prst="rect">
            <a:avLst/>
          </a:prstGeom>
          <a:noFill/>
        </p:spPr>
        <p:txBody>
          <a:bodyPr wrap="none" rtlCol="0">
            <a:spAutoFit/>
          </a:bodyPr>
          <a:lstStyle/>
          <a:p>
            <a:r>
              <a:rPr lang="en-US" dirty="0"/>
              <a:t>PAMPs pathogen associated molecular patterns, DAMPs damage-associated molecular patterns</a:t>
            </a:r>
          </a:p>
        </p:txBody>
      </p:sp>
    </p:spTree>
    <p:extLst>
      <p:ext uri="{BB962C8B-B14F-4D97-AF65-F5344CB8AC3E}">
        <p14:creationId xmlns:p14="http://schemas.microsoft.com/office/powerpoint/2010/main" val="35438645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a:t>Questionnaire measures e.g. life event scales, CISS-21</a:t>
            </a:r>
          </a:p>
          <a:p>
            <a:r>
              <a:rPr lang="en-GB" dirty="0"/>
              <a:t>Ecological momentary assessment: repeated measures across the day </a:t>
            </a:r>
          </a:p>
          <a:p>
            <a:r>
              <a:rPr lang="en-GB" dirty="0"/>
              <a:t>Biological measures e.g. saliva samples for cortisol</a:t>
            </a:r>
          </a:p>
          <a:p>
            <a:r>
              <a:rPr lang="en-GB" dirty="0"/>
              <a:t>Physiological stress testing in the laboratory </a:t>
            </a:r>
          </a:p>
        </p:txBody>
      </p:sp>
      <p:sp>
        <p:nvSpPr>
          <p:cNvPr id="3" name="Slide Number Placeholder 2"/>
          <p:cNvSpPr>
            <a:spLocks noGrp="1"/>
          </p:cNvSpPr>
          <p:nvPr>
            <p:ph type="sldNum" sz="quarter" idx="12"/>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D3A923A-1E8C-47C7-8108-D81351F9D853}" type="slidenum">
              <a:rPr lang="en-GB" smtClean="0"/>
              <a:pPr/>
              <a:t>35</a:t>
            </a:fld>
            <a:endParaRPr lang="en-GB"/>
          </a:p>
        </p:txBody>
      </p:sp>
      <p:sp>
        <p:nvSpPr>
          <p:cNvPr id="4" name="Title 3"/>
          <p:cNvSpPr>
            <a:spLocks noGrp="1"/>
          </p:cNvSpPr>
          <p:nvPr>
            <p:ph type="title"/>
          </p:nvPr>
        </p:nvSpPr>
        <p:spPr/>
        <p:txBody>
          <a:bodyPr/>
          <a:lstStyle/>
          <a:p>
            <a:r>
              <a:rPr lang="en-GB" dirty="0"/>
              <a:t>Measuring stress</a:t>
            </a:r>
          </a:p>
        </p:txBody>
      </p:sp>
    </p:spTree>
    <p:extLst>
      <p:ext uri="{BB962C8B-B14F-4D97-AF65-F5344CB8AC3E}">
        <p14:creationId xmlns:p14="http://schemas.microsoft.com/office/powerpoint/2010/main" val="29239009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pPr lvl="0"/>
            <a:r>
              <a:rPr lang="en-GB" dirty="0"/>
              <a:t>Read through the CISS-21 (Coping Inventory for Stressful Situations) and have a go at answering each of the questions. </a:t>
            </a:r>
          </a:p>
          <a:p>
            <a:pPr lvl="0"/>
            <a:r>
              <a:rPr lang="en-GB" dirty="0"/>
              <a:t>Working with one or two other people, identify which items of the questionnaire relate to the three coping styles: task-orientate coping, emotion-orientated coping and avoidance coping. </a:t>
            </a:r>
          </a:p>
          <a:p>
            <a:pPr lvl="0"/>
            <a:r>
              <a:rPr lang="en-GB" dirty="0"/>
              <a:t>Jot down one or two advantages and one or disadvantages of this questionnaire. Think about how it might apply to someone living with a chronic illness (e.g. cancer, diabetes, rheumatoid arthritis). </a:t>
            </a:r>
          </a:p>
          <a:p>
            <a:endParaRPr lang="en-GB" dirty="0"/>
          </a:p>
        </p:txBody>
      </p:sp>
      <p:sp>
        <p:nvSpPr>
          <p:cNvPr id="3" name="Title 2"/>
          <p:cNvSpPr>
            <a:spLocks noGrp="1"/>
          </p:cNvSpPr>
          <p:nvPr>
            <p:ph type="title"/>
          </p:nvPr>
        </p:nvSpPr>
        <p:spPr/>
        <p:txBody>
          <a:bodyPr/>
          <a:lstStyle/>
          <a:p>
            <a:r>
              <a:rPr lang="en-GB" dirty="0"/>
              <a:t>CISS-21</a:t>
            </a:r>
          </a:p>
        </p:txBody>
      </p:sp>
      <p:sp>
        <p:nvSpPr>
          <p:cNvPr id="4" name="Slide Number Placeholder 3"/>
          <p:cNvSpPr>
            <a:spLocks noGrp="1"/>
          </p:cNvSpPr>
          <p:nvPr>
            <p:ph type="sldNum" sz="quarter" idx="12"/>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D3A923A-1E8C-47C7-8108-D81351F9D853}" type="slidenum">
              <a:rPr lang="en-GB" smtClean="0"/>
              <a:pPr/>
              <a:t>36</a:t>
            </a:fld>
            <a:endParaRPr lang="en-GB"/>
          </a:p>
        </p:txBody>
      </p:sp>
    </p:spTree>
    <p:extLst>
      <p:ext uri="{BB962C8B-B14F-4D97-AF65-F5344CB8AC3E}">
        <p14:creationId xmlns:p14="http://schemas.microsoft.com/office/powerpoint/2010/main" val="9335543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77291" y="1837888"/>
            <a:ext cx="8111836" cy="3375796"/>
          </a:xfrm>
          <a:prstGeom prst="rect">
            <a:avLst/>
          </a:prstGeom>
          <a:noFill/>
        </p:spPr>
        <p:txBody>
          <a:bodyPr wrap="square" rtlCol="0">
            <a:spAutoFit/>
          </a:bodyPr>
          <a:lstStyle/>
          <a:p>
            <a:pPr marL="609585" indent="-609585">
              <a:buFont typeface="+mj-lt"/>
              <a:buAutoNum type="arabicPeriod"/>
            </a:pPr>
            <a:r>
              <a:rPr lang="en-GB" sz="2667" dirty="0">
                <a:solidFill>
                  <a:schemeClr val="bg1">
                    <a:lumMod val="65000"/>
                  </a:schemeClr>
                </a:solidFill>
                <a:latin typeface="Arial" panose="020B0604020202020204" pitchFamily="34" charset="0"/>
                <a:cs typeface="Arial" panose="020B0604020202020204" pitchFamily="34" charset="0"/>
              </a:rPr>
              <a:t>Understanding stress</a:t>
            </a:r>
          </a:p>
          <a:p>
            <a:pPr marL="609585" indent="-609585">
              <a:buFont typeface="+mj-lt"/>
              <a:buAutoNum type="arabicPeriod"/>
            </a:pPr>
            <a:endParaRPr lang="en-GB" sz="2667" dirty="0">
              <a:latin typeface="Arial" panose="020B0604020202020204" pitchFamily="34" charset="0"/>
              <a:cs typeface="Arial" panose="020B0604020202020204" pitchFamily="34" charset="0"/>
            </a:endParaRPr>
          </a:p>
          <a:p>
            <a:pPr marL="609585" indent="-609585">
              <a:buFont typeface="+mj-lt"/>
              <a:buAutoNum type="arabicPeriod"/>
            </a:pPr>
            <a:r>
              <a:rPr lang="en-GB" sz="2667" dirty="0">
                <a:solidFill>
                  <a:schemeClr val="bg1">
                    <a:lumMod val="65000"/>
                  </a:schemeClr>
                </a:solidFill>
                <a:latin typeface="Arial" panose="020B0604020202020204" pitchFamily="34" charset="0"/>
                <a:cs typeface="Arial" panose="020B0604020202020204" pitchFamily="34" charset="0"/>
              </a:rPr>
              <a:t>The physiology of the stress response</a:t>
            </a:r>
          </a:p>
          <a:p>
            <a:pPr marL="609585" indent="-609585">
              <a:buFont typeface="+mj-lt"/>
              <a:buAutoNum type="arabicPeriod"/>
            </a:pPr>
            <a:endParaRPr lang="en-GB" sz="2667" dirty="0">
              <a:solidFill>
                <a:schemeClr val="bg1">
                  <a:lumMod val="65000"/>
                </a:schemeClr>
              </a:solidFill>
              <a:latin typeface="Arial" panose="020B0604020202020204" pitchFamily="34" charset="0"/>
              <a:cs typeface="Arial" panose="020B0604020202020204" pitchFamily="34" charset="0"/>
            </a:endParaRPr>
          </a:p>
          <a:p>
            <a:pPr marL="609585" indent="-609585">
              <a:buFont typeface="+mj-lt"/>
              <a:buAutoNum type="arabicPeriod"/>
            </a:pPr>
            <a:r>
              <a:rPr lang="en-GB" sz="2667" dirty="0">
                <a:latin typeface="Arial" panose="020B0604020202020204" pitchFamily="34" charset="0"/>
                <a:cs typeface="Arial" panose="020B0604020202020204" pitchFamily="34" charset="0"/>
              </a:rPr>
              <a:t>Stress and health outcomes</a:t>
            </a:r>
          </a:p>
          <a:p>
            <a:pPr marL="285744" indent="-285744">
              <a:buFont typeface="Arial" panose="020B0604020202020204" pitchFamily="34" charset="0"/>
              <a:buChar char="•"/>
            </a:pPr>
            <a:endParaRPr lang="en-GB" sz="2667" dirty="0">
              <a:latin typeface="Arial" panose="020B0604020202020204" pitchFamily="34" charset="0"/>
              <a:cs typeface="Arial" panose="020B0604020202020204" pitchFamily="34" charset="0"/>
            </a:endParaRPr>
          </a:p>
          <a:p>
            <a:pPr marL="285744" indent="-285744">
              <a:buFont typeface="Arial" panose="020B0604020202020204" pitchFamily="34" charset="0"/>
              <a:buChar char="•"/>
            </a:pPr>
            <a:endParaRPr lang="en-GB" sz="2667" dirty="0">
              <a:latin typeface="Arial" panose="020B0604020202020204" pitchFamily="34" charset="0"/>
              <a:cs typeface="Arial" panose="020B0604020202020204" pitchFamily="34" charset="0"/>
            </a:endParaRPr>
          </a:p>
          <a:p>
            <a:pPr marL="285744" indent="-285744">
              <a:buFont typeface="Arial" panose="020B0604020202020204" pitchFamily="34" charset="0"/>
              <a:buChar char="•"/>
            </a:pPr>
            <a:endParaRPr lang="en-GB" sz="2667" dirty="0">
              <a:latin typeface="Arial" panose="020B0604020202020204" pitchFamily="34" charset="0"/>
              <a:cs typeface="Arial" panose="020B0604020202020204" pitchFamily="34" charset="0"/>
            </a:endParaRPr>
          </a:p>
        </p:txBody>
      </p:sp>
      <p:sp>
        <p:nvSpPr>
          <p:cNvPr id="6" name="TextBox 5"/>
          <p:cNvSpPr txBox="1"/>
          <p:nvPr/>
        </p:nvSpPr>
        <p:spPr>
          <a:xfrm>
            <a:off x="1748641" y="635938"/>
            <a:ext cx="4641075" cy="666786"/>
          </a:xfrm>
          <a:prstGeom prst="rect">
            <a:avLst/>
          </a:prstGeom>
          <a:noFill/>
        </p:spPr>
        <p:txBody>
          <a:bodyPr wrap="square" rtlCol="0">
            <a:spAutoFit/>
          </a:bodyPr>
          <a:lstStyle/>
          <a:p>
            <a:r>
              <a:rPr lang="en-GB" sz="3733" b="1" dirty="0">
                <a:latin typeface="Arial" panose="020B0604020202020204" pitchFamily="34" charset="0"/>
                <a:cs typeface="Arial" panose="020B0604020202020204" pitchFamily="34" charset="0"/>
              </a:rPr>
              <a:t>Lecture outline</a:t>
            </a:r>
          </a:p>
        </p:txBody>
      </p:sp>
    </p:spTree>
    <p:extLst>
      <p:ext uri="{BB962C8B-B14F-4D97-AF65-F5344CB8AC3E}">
        <p14:creationId xmlns:p14="http://schemas.microsoft.com/office/powerpoint/2010/main" val="41042101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3372" y="326407"/>
            <a:ext cx="8229600" cy="857251"/>
          </a:xfrm>
        </p:spPr>
        <p:txBody>
          <a:bodyPr>
            <a:noAutofit/>
          </a:bodyPr>
          <a:lstStyle/>
          <a:p>
            <a:pPr algn="l"/>
            <a:r>
              <a:rPr lang="en-GB" sz="3733" b="1" dirty="0">
                <a:solidFill>
                  <a:schemeClr val="tx1"/>
                </a:solidFill>
                <a:latin typeface="Arial" panose="020B0604020202020204" pitchFamily="34" charset="0"/>
                <a:cs typeface="Arial" panose="020B0604020202020204" pitchFamily="34" charset="0"/>
              </a:rPr>
              <a:t>Stress and health research</a:t>
            </a:r>
          </a:p>
        </p:txBody>
      </p:sp>
      <p:sp>
        <p:nvSpPr>
          <p:cNvPr id="4" name="Rectangle 3"/>
          <p:cNvSpPr/>
          <p:nvPr/>
        </p:nvSpPr>
        <p:spPr>
          <a:xfrm>
            <a:off x="2047231" y="1635079"/>
            <a:ext cx="8348395" cy="4359335"/>
          </a:xfrm>
          <a:prstGeom prst="rect">
            <a:avLst/>
          </a:prstGeom>
        </p:spPr>
        <p:txBody>
          <a:bodyPr wrap="square">
            <a:spAutoFit/>
          </a:bodyPr>
          <a:lstStyle/>
          <a:p>
            <a:pPr marL="285744" indent="-285744">
              <a:buFont typeface="Arial" panose="020B0604020202020204" pitchFamily="34" charset="0"/>
              <a:buChar char="•"/>
            </a:pPr>
            <a:r>
              <a:rPr lang="en-US" sz="2133" dirty="0">
                <a:latin typeface="Arial" panose="020B0604020202020204" pitchFamily="34" charset="0"/>
                <a:cs typeface="Arial" panose="020B0604020202020204" pitchFamily="34" charset="0"/>
              </a:rPr>
              <a:t>Research focuses on:</a:t>
            </a:r>
          </a:p>
          <a:p>
            <a:pPr marL="742932" lvl="1" indent="-285744">
              <a:buFont typeface="Arial" panose="020B0604020202020204" pitchFamily="34" charset="0"/>
              <a:buChar char="•"/>
            </a:pPr>
            <a:r>
              <a:rPr lang="en-US" sz="2133" dirty="0">
                <a:latin typeface="Arial" panose="020B0604020202020204" pitchFamily="34" charset="0"/>
                <a:cs typeface="Arial" panose="020B0604020202020204" pitchFamily="34" charset="0"/>
              </a:rPr>
              <a:t>Changes in immune or endocrine parameters</a:t>
            </a:r>
          </a:p>
          <a:p>
            <a:pPr marL="742932" lvl="1" indent="-285744">
              <a:buFont typeface="Arial" panose="020B0604020202020204" pitchFamily="34" charset="0"/>
              <a:buChar char="•"/>
            </a:pPr>
            <a:r>
              <a:rPr lang="en-US" sz="2133" dirty="0">
                <a:latin typeface="Arial" panose="020B0604020202020204" pitchFamily="34" charset="0"/>
                <a:cs typeface="Arial" panose="020B0604020202020204" pitchFamily="34" charset="0"/>
              </a:rPr>
              <a:t>Intermediate disease states e.g. atherosclerosis </a:t>
            </a:r>
          </a:p>
          <a:p>
            <a:pPr marL="742932" lvl="1" indent="-285744">
              <a:buFont typeface="Arial" panose="020B0604020202020204" pitchFamily="34" charset="0"/>
              <a:buChar char="•"/>
            </a:pPr>
            <a:r>
              <a:rPr lang="en-US" sz="2133" dirty="0">
                <a:latin typeface="Arial" panose="020B0604020202020204" pitchFamily="34" charset="0"/>
                <a:cs typeface="Arial" panose="020B0604020202020204" pitchFamily="34" charset="0"/>
              </a:rPr>
              <a:t>Clinical events e.g. heart attack , myocardial infarction, stroke</a:t>
            </a:r>
          </a:p>
          <a:p>
            <a:pPr marL="285744" indent="-285744">
              <a:buFont typeface="Arial" panose="020B0604020202020204" pitchFamily="34" charset="0"/>
              <a:buChar char="•"/>
            </a:pPr>
            <a:endParaRPr lang="en-US" sz="2133" dirty="0">
              <a:latin typeface="Arial" panose="020B0604020202020204" pitchFamily="34" charset="0"/>
              <a:cs typeface="Arial" panose="020B0604020202020204" pitchFamily="34" charset="0"/>
            </a:endParaRPr>
          </a:p>
          <a:p>
            <a:pPr marL="285744" indent="-285744">
              <a:buFont typeface="Arial" panose="020B0604020202020204" pitchFamily="34" charset="0"/>
              <a:buChar char="•"/>
            </a:pPr>
            <a:r>
              <a:rPr lang="en-US" sz="2133" dirty="0">
                <a:latin typeface="Arial" panose="020B0604020202020204" pitchFamily="34" charset="0"/>
                <a:cs typeface="Arial" panose="020B0604020202020204" pitchFamily="34" charset="0"/>
              </a:rPr>
              <a:t>Measures include:</a:t>
            </a:r>
          </a:p>
          <a:p>
            <a:pPr marL="742932" lvl="1" indent="-285744">
              <a:buFont typeface="Arial" panose="020B0604020202020204" pitchFamily="34" charset="0"/>
              <a:buChar char="•"/>
            </a:pPr>
            <a:r>
              <a:rPr lang="en-US" sz="2133" dirty="0">
                <a:latin typeface="Arial" panose="020B0604020202020204" pitchFamily="34" charset="0"/>
                <a:cs typeface="Arial" panose="020B0604020202020204" pitchFamily="34" charset="0"/>
              </a:rPr>
              <a:t>Self-report questionnaires e.g.</a:t>
            </a:r>
            <a:r>
              <a:rPr lang="en-GB" sz="2133" dirty="0">
                <a:latin typeface="Arial" panose="020B0604020202020204" pitchFamily="34" charset="0"/>
                <a:cs typeface="Arial" panose="020B0604020202020204" pitchFamily="34" charset="0"/>
              </a:rPr>
              <a:t> perceived stress scale, work-life balance scale, PHQ-9, GAD-7, BDI</a:t>
            </a:r>
          </a:p>
          <a:p>
            <a:pPr marL="742932" lvl="1" indent="-285744">
              <a:buFont typeface="Arial" panose="020B0604020202020204" pitchFamily="34" charset="0"/>
              <a:buChar char="•"/>
            </a:pPr>
            <a:r>
              <a:rPr lang="en-GB" sz="2133" dirty="0">
                <a:latin typeface="Arial" panose="020B0604020202020204" pitchFamily="34" charset="0"/>
                <a:cs typeface="Arial" panose="020B0604020202020204" pitchFamily="34" charset="0"/>
              </a:rPr>
              <a:t>Biological measures e.g. saliva/blood samples, BP</a:t>
            </a:r>
          </a:p>
          <a:p>
            <a:pPr marL="742932" lvl="1" indent="-285744">
              <a:buFont typeface="Arial" panose="020B0604020202020204" pitchFamily="34" charset="0"/>
              <a:buChar char="•"/>
            </a:pPr>
            <a:r>
              <a:rPr lang="en-GB" sz="2133" dirty="0">
                <a:latin typeface="Arial" panose="020B0604020202020204" pitchFamily="34" charset="0"/>
                <a:cs typeface="Arial" panose="020B0604020202020204" pitchFamily="34" charset="0"/>
              </a:rPr>
              <a:t>Physiological stress testing in the laboratory or patients with chronic stress such as MDD</a:t>
            </a:r>
          </a:p>
          <a:p>
            <a:pPr marL="742932" lvl="1" indent="-285744">
              <a:buFont typeface="Arial" panose="020B0604020202020204" pitchFamily="34" charset="0"/>
              <a:buChar char="•"/>
            </a:pPr>
            <a:endParaRPr lang="en-US" sz="2133" dirty="0">
              <a:latin typeface="Arial" panose="020B0604020202020204" pitchFamily="34" charset="0"/>
              <a:cs typeface="Arial" panose="020B0604020202020204" pitchFamily="34" charset="0"/>
            </a:endParaRPr>
          </a:p>
          <a:p>
            <a:pPr marL="285744" indent="-285744">
              <a:buFont typeface="Arial" panose="020B0604020202020204" pitchFamily="34" charset="0"/>
              <a:buChar char="•"/>
            </a:pPr>
            <a:endParaRPr lang="en-US" sz="2133"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685757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6"/>
          <p:cNvSpPr>
            <a:spLocks noGrp="1"/>
          </p:cNvSpPr>
          <p:nvPr>
            <p:ph type="title"/>
          </p:nvPr>
        </p:nvSpPr>
        <p:spPr>
          <a:xfrm>
            <a:off x="2146161" y="549276"/>
            <a:ext cx="7836357" cy="1222375"/>
          </a:xfrm>
        </p:spPr>
        <p:txBody>
          <a:bodyPr>
            <a:normAutofit fontScale="90000"/>
          </a:bodyPr>
          <a:lstStyle/>
          <a:p>
            <a:r>
              <a:rPr lang="en-GB" b="1">
                <a:solidFill>
                  <a:schemeClr val="tx1"/>
                </a:solidFill>
              </a:rPr>
              <a:t>  </a:t>
            </a:r>
            <a:r>
              <a:rPr lang="en-GB" sz="3989" b="1">
                <a:solidFill>
                  <a:schemeClr val="tx1"/>
                </a:solidFill>
              </a:rPr>
              <a:t>Atherosclerosis: </a:t>
            </a:r>
            <a:br>
              <a:rPr lang="en-GB" sz="3989" b="1">
                <a:solidFill>
                  <a:schemeClr val="tx1"/>
                </a:solidFill>
              </a:rPr>
            </a:br>
            <a:r>
              <a:rPr lang="en-GB" sz="3989" b="1">
                <a:solidFill>
                  <a:schemeClr val="tx1"/>
                </a:solidFill>
              </a:rPr>
              <a:t>   An Inflammatory Condition</a:t>
            </a:r>
          </a:p>
        </p:txBody>
      </p:sp>
      <p:sp>
        <p:nvSpPr>
          <p:cNvPr id="3" name="Content Placeholder 2"/>
          <p:cNvSpPr>
            <a:spLocks noGrp="1"/>
          </p:cNvSpPr>
          <p:nvPr>
            <p:ph sz="half" idx="1"/>
          </p:nvPr>
        </p:nvSpPr>
        <p:spPr>
          <a:xfrm>
            <a:off x="1536666" y="2000250"/>
            <a:ext cx="4488096" cy="4114800"/>
          </a:xfrm>
        </p:spPr>
        <p:txBody>
          <a:bodyPr>
            <a:normAutofit fontScale="92500" lnSpcReduction="20000"/>
          </a:bodyPr>
          <a:lstStyle/>
          <a:p>
            <a:pPr>
              <a:buFont typeface="Wingdings" pitchFamily="2" charset="2"/>
              <a:buNone/>
              <a:defRPr/>
            </a:pPr>
            <a:r>
              <a:rPr lang="en-GB" sz="2393" dirty="0">
                <a:solidFill>
                  <a:schemeClr val="bg2">
                    <a:lumMod val="75000"/>
                  </a:schemeClr>
                </a:solidFill>
              </a:rPr>
              <a:t> </a:t>
            </a:r>
          </a:p>
          <a:p>
            <a:pPr>
              <a:buFont typeface="Wingdings" pitchFamily="2" charset="2"/>
              <a:buNone/>
              <a:defRPr/>
            </a:pPr>
            <a:r>
              <a:rPr lang="en-GB" sz="2393" dirty="0">
                <a:solidFill>
                  <a:schemeClr val="bg2">
                    <a:lumMod val="75000"/>
                  </a:schemeClr>
                </a:solidFill>
              </a:rPr>
              <a:t> </a:t>
            </a:r>
            <a:r>
              <a:rPr lang="en-GB" sz="2393" dirty="0"/>
              <a:t>A: Endothelial dysfunction &amp;</a:t>
            </a:r>
          </a:p>
          <a:p>
            <a:pPr>
              <a:buFont typeface="Wingdings" pitchFamily="2" charset="2"/>
              <a:buNone/>
              <a:defRPr/>
            </a:pPr>
            <a:r>
              <a:rPr lang="en-GB" sz="2393" dirty="0"/>
              <a:t>      Inflammatory processes</a:t>
            </a:r>
          </a:p>
          <a:p>
            <a:pPr>
              <a:buFont typeface="Wingdings" pitchFamily="2" charset="2"/>
              <a:buNone/>
              <a:defRPr/>
            </a:pPr>
            <a:r>
              <a:rPr lang="en-GB" sz="798" dirty="0"/>
              <a:t>      </a:t>
            </a:r>
          </a:p>
          <a:p>
            <a:pPr>
              <a:buFont typeface="Wingdings" pitchFamily="2" charset="2"/>
              <a:buNone/>
              <a:defRPr/>
            </a:pPr>
            <a:r>
              <a:rPr lang="en-GB" sz="2393" dirty="0"/>
              <a:t> B: Macrophage infiltration &amp;</a:t>
            </a:r>
          </a:p>
          <a:p>
            <a:pPr>
              <a:buFont typeface="Wingdings" pitchFamily="2" charset="2"/>
              <a:buNone/>
              <a:defRPr/>
            </a:pPr>
            <a:r>
              <a:rPr lang="en-GB" sz="2393" dirty="0"/>
              <a:t>     Development of coronary</a:t>
            </a:r>
          </a:p>
          <a:p>
            <a:pPr>
              <a:buFont typeface="Wingdings" pitchFamily="2" charset="2"/>
              <a:buNone/>
              <a:defRPr/>
            </a:pPr>
            <a:r>
              <a:rPr lang="en-GB" sz="2393" dirty="0"/>
              <a:t>     plaque</a:t>
            </a:r>
          </a:p>
          <a:p>
            <a:pPr>
              <a:defRPr/>
            </a:pPr>
            <a:endParaRPr lang="en-GB" sz="798" dirty="0"/>
          </a:p>
          <a:p>
            <a:pPr>
              <a:buFont typeface="Wingdings" pitchFamily="2" charset="2"/>
              <a:buNone/>
              <a:defRPr/>
            </a:pPr>
            <a:r>
              <a:rPr lang="en-GB" sz="2393" dirty="0"/>
              <a:t> C: Plaque disruption &amp;   </a:t>
            </a:r>
          </a:p>
          <a:p>
            <a:pPr>
              <a:buFont typeface="Wingdings" pitchFamily="2" charset="2"/>
              <a:buNone/>
              <a:defRPr/>
            </a:pPr>
            <a:r>
              <a:rPr lang="en-GB" sz="2393" dirty="0"/>
              <a:t>      thrombus formation</a:t>
            </a:r>
            <a:br>
              <a:rPr lang="en-GB" dirty="0">
                <a:solidFill>
                  <a:schemeClr val="bg2"/>
                </a:solidFill>
              </a:rPr>
            </a:br>
            <a:r>
              <a:rPr lang="en-GB" dirty="0">
                <a:solidFill>
                  <a:schemeClr val="bg2"/>
                </a:solidFill>
              </a:rPr>
              <a:t> </a:t>
            </a:r>
            <a:br>
              <a:rPr lang="en-GB" dirty="0"/>
            </a:br>
            <a:r>
              <a:rPr lang="en-GB" dirty="0"/>
              <a:t> </a:t>
            </a:r>
            <a:br>
              <a:rPr lang="en-GB" dirty="0"/>
            </a:br>
            <a:endParaRPr lang="en-GB" dirty="0"/>
          </a:p>
        </p:txBody>
      </p:sp>
      <p:pic>
        <p:nvPicPr>
          <p:cNvPr id="7172" name="Picture 4"/>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597323" y="2571750"/>
            <a:ext cx="4844294" cy="2928938"/>
          </a:xfrm>
          <a:blipFill dpi="0" rotWithShape="1">
            <a:blip r:embed="rId4"/>
            <a:srcRect/>
            <a:tile tx="0" ty="0" sx="100000" sy="100000" flip="none" algn="tl"/>
          </a:blipFill>
        </p:spPr>
      </p:pic>
      <p:sp>
        <p:nvSpPr>
          <p:cNvPr id="7173" name="TextBox 12"/>
          <p:cNvSpPr txBox="1">
            <a:spLocks noChangeArrowheads="1"/>
          </p:cNvSpPr>
          <p:nvPr/>
        </p:nvSpPr>
        <p:spPr bwMode="auto">
          <a:xfrm>
            <a:off x="7376957" y="5922963"/>
            <a:ext cx="3080493" cy="367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795" dirty="0"/>
              <a:t>       </a:t>
            </a:r>
            <a:r>
              <a:rPr lang="en-GB" sz="1596" dirty="0"/>
              <a:t>(Libby, Peter 2006)</a:t>
            </a:r>
          </a:p>
        </p:txBody>
      </p:sp>
    </p:spTree>
    <p:extLst>
      <p:ext uri="{BB962C8B-B14F-4D97-AF65-F5344CB8AC3E}">
        <p14:creationId xmlns:p14="http://schemas.microsoft.com/office/powerpoint/2010/main" val="3654565580"/>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5691187" y="1922990"/>
            <a:ext cx="4802895" cy="2214508"/>
          </a:xfrm>
          <a:prstGeom prst="rect">
            <a:avLst/>
          </a:prstGeom>
          <a:ln>
            <a:noFill/>
          </a:ln>
          <a:effectLst>
            <a:softEdge rad="112500"/>
          </a:effectLst>
        </p:spPr>
      </p:pic>
      <p:sp>
        <p:nvSpPr>
          <p:cNvPr id="6" name="Content Placeholder 2"/>
          <p:cNvSpPr txBox="1">
            <a:spLocks/>
          </p:cNvSpPr>
          <p:nvPr/>
        </p:nvSpPr>
        <p:spPr>
          <a:xfrm>
            <a:off x="1991333" y="1533885"/>
            <a:ext cx="4104668" cy="2240513"/>
          </a:xfrm>
          <a:prstGeom prst="rect">
            <a:avLst/>
          </a:prstGeom>
        </p:spPr>
        <p:txBody>
          <a:bodyPr vert="horz" lIns="68580" tIns="34291" rIns="68580" bIns="34291"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a:buClrTx/>
              <a:buFont typeface="Arial" panose="020B0604020202020204" pitchFamily="34" charset="0"/>
              <a:buChar char="•"/>
            </a:pPr>
            <a:r>
              <a:rPr lang="en-US" sz="2133" dirty="0">
                <a:solidFill>
                  <a:schemeClr val="tx1"/>
                </a:solidFill>
                <a:latin typeface="Arial" panose="020B0604020202020204" pitchFamily="34" charset="0"/>
                <a:cs typeface="Arial" panose="020B0604020202020204" pitchFamily="34" charset="0"/>
              </a:rPr>
              <a:t>15,152 MI patients  &amp; 14,820 controls in 52 countries</a:t>
            </a:r>
          </a:p>
          <a:p>
            <a:pPr>
              <a:buClrTx/>
              <a:buFont typeface="Arial" panose="020B0604020202020204" pitchFamily="34" charset="0"/>
              <a:buChar char="•"/>
            </a:pPr>
            <a:endParaRPr lang="en-US" sz="2133" dirty="0">
              <a:solidFill>
                <a:schemeClr val="tx1"/>
              </a:solidFill>
              <a:latin typeface="Arial" panose="020B0604020202020204" pitchFamily="34" charset="0"/>
              <a:cs typeface="Arial" panose="020B0604020202020204" pitchFamily="34" charset="0"/>
            </a:endParaRPr>
          </a:p>
          <a:p>
            <a:pPr>
              <a:buClrTx/>
              <a:buFont typeface="Arial" panose="020B0604020202020204" pitchFamily="34" charset="0"/>
              <a:buChar char="•"/>
            </a:pPr>
            <a:r>
              <a:rPr lang="en-US" sz="2133" dirty="0">
                <a:solidFill>
                  <a:schemeClr val="tx1"/>
                </a:solidFill>
                <a:latin typeface="Arial" panose="020B0604020202020204" pitchFamily="34" charset="0"/>
                <a:cs typeface="Arial" panose="020B0604020202020204" pitchFamily="34" charset="0"/>
              </a:rPr>
              <a:t>Risk factors:</a:t>
            </a:r>
          </a:p>
          <a:p>
            <a:pPr lvl="1">
              <a:spcBef>
                <a:spcPts val="0"/>
              </a:spcBef>
              <a:buClrTx/>
              <a:buFont typeface="Arial" panose="020B0604020202020204" pitchFamily="34" charset="0"/>
              <a:buChar char="•"/>
            </a:pPr>
            <a:r>
              <a:rPr lang="en-US" sz="2133" dirty="0">
                <a:solidFill>
                  <a:schemeClr val="tx1"/>
                </a:solidFill>
                <a:latin typeface="Arial" panose="020B0604020202020204" pitchFamily="34" charset="0"/>
                <a:cs typeface="Arial" panose="020B0604020202020204" pitchFamily="34" charset="0"/>
              </a:rPr>
              <a:t>smoking </a:t>
            </a:r>
          </a:p>
          <a:p>
            <a:pPr lvl="1">
              <a:spcBef>
                <a:spcPts val="0"/>
              </a:spcBef>
              <a:buClrTx/>
              <a:buFont typeface="Arial" panose="020B0604020202020204" pitchFamily="34" charset="0"/>
              <a:buChar char="•"/>
            </a:pPr>
            <a:r>
              <a:rPr lang="en-US" sz="2133" dirty="0">
                <a:solidFill>
                  <a:schemeClr val="tx1"/>
                </a:solidFill>
                <a:latin typeface="Arial" panose="020B0604020202020204" pitchFamily="34" charset="0"/>
                <a:cs typeface="Arial" panose="020B0604020202020204" pitchFamily="34" charset="0"/>
              </a:rPr>
              <a:t>history of hypertension or diabetes</a:t>
            </a:r>
          </a:p>
          <a:p>
            <a:pPr lvl="1">
              <a:spcBef>
                <a:spcPts val="0"/>
              </a:spcBef>
              <a:buClrTx/>
              <a:buFont typeface="Arial" panose="020B0604020202020204" pitchFamily="34" charset="0"/>
              <a:buChar char="•"/>
            </a:pPr>
            <a:r>
              <a:rPr lang="en-US" sz="2133" dirty="0">
                <a:solidFill>
                  <a:schemeClr val="tx1"/>
                </a:solidFill>
                <a:latin typeface="Arial" panose="020B0604020202020204" pitchFamily="34" charset="0"/>
                <a:cs typeface="Arial" panose="020B0604020202020204" pitchFamily="34" charset="0"/>
              </a:rPr>
              <a:t>waist/hip ratio </a:t>
            </a:r>
          </a:p>
          <a:p>
            <a:pPr lvl="1">
              <a:spcBef>
                <a:spcPts val="0"/>
              </a:spcBef>
              <a:buClrTx/>
              <a:buFont typeface="Arial" panose="020B0604020202020204" pitchFamily="34" charset="0"/>
              <a:buChar char="•"/>
            </a:pPr>
            <a:r>
              <a:rPr lang="en-US" sz="2133" dirty="0">
                <a:solidFill>
                  <a:schemeClr val="tx1"/>
                </a:solidFill>
                <a:latin typeface="Arial" panose="020B0604020202020204" pitchFamily="34" charset="0"/>
                <a:cs typeface="Arial" panose="020B0604020202020204" pitchFamily="34" charset="0"/>
              </a:rPr>
              <a:t>diet </a:t>
            </a:r>
          </a:p>
          <a:p>
            <a:pPr lvl="1">
              <a:spcBef>
                <a:spcPts val="0"/>
              </a:spcBef>
              <a:buClrTx/>
              <a:buFont typeface="Arial" panose="020B0604020202020204" pitchFamily="34" charset="0"/>
              <a:buChar char="•"/>
            </a:pPr>
            <a:r>
              <a:rPr lang="en-US" sz="2133" dirty="0">
                <a:solidFill>
                  <a:schemeClr val="tx1"/>
                </a:solidFill>
                <a:latin typeface="Arial" panose="020B0604020202020204" pitchFamily="34" charset="0"/>
                <a:cs typeface="Arial" panose="020B0604020202020204" pitchFamily="34" charset="0"/>
              </a:rPr>
              <a:t>physical activity</a:t>
            </a:r>
          </a:p>
          <a:p>
            <a:pPr lvl="1">
              <a:spcBef>
                <a:spcPts val="0"/>
              </a:spcBef>
              <a:buClrTx/>
              <a:buFont typeface="Arial" panose="020B0604020202020204" pitchFamily="34" charset="0"/>
              <a:buChar char="•"/>
            </a:pPr>
            <a:r>
              <a:rPr lang="en-US" sz="2133" dirty="0">
                <a:solidFill>
                  <a:schemeClr val="tx1"/>
                </a:solidFill>
                <a:latin typeface="Arial" panose="020B0604020202020204" pitchFamily="34" charset="0"/>
                <a:cs typeface="Arial" panose="020B0604020202020204" pitchFamily="34" charset="0"/>
              </a:rPr>
              <a:t>alcohol</a:t>
            </a:r>
          </a:p>
          <a:p>
            <a:pPr lvl="1">
              <a:spcBef>
                <a:spcPts val="0"/>
              </a:spcBef>
              <a:buClrTx/>
              <a:buFont typeface="Arial" panose="020B0604020202020204" pitchFamily="34" charset="0"/>
              <a:buChar char="•"/>
            </a:pPr>
            <a:r>
              <a:rPr lang="en-US" sz="2133" dirty="0">
                <a:solidFill>
                  <a:schemeClr val="tx1"/>
                </a:solidFill>
                <a:latin typeface="Arial" panose="020B0604020202020204" pitchFamily="34" charset="0"/>
                <a:cs typeface="Arial" panose="020B0604020202020204" pitchFamily="34" charset="0"/>
              </a:rPr>
              <a:t>lipids</a:t>
            </a:r>
          </a:p>
          <a:p>
            <a:pPr lvl="1">
              <a:spcBef>
                <a:spcPts val="0"/>
              </a:spcBef>
              <a:buClrTx/>
              <a:buFont typeface="Arial" panose="020B0604020202020204" pitchFamily="34" charset="0"/>
              <a:buChar char="•"/>
            </a:pPr>
            <a:r>
              <a:rPr lang="en-US" sz="2133" dirty="0">
                <a:solidFill>
                  <a:schemeClr val="tx1"/>
                </a:solidFill>
                <a:latin typeface="Arial" panose="020B0604020202020204" pitchFamily="34" charset="0"/>
                <a:cs typeface="Arial" panose="020B0604020202020204" pitchFamily="34" charset="0"/>
              </a:rPr>
              <a:t>psychosocial factors</a:t>
            </a:r>
          </a:p>
          <a:p>
            <a:pPr>
              <a:buClrTx/>
              <a:buFont typeface="Arial" panose="020B0604020202020204" pitchFamily="34" charset="0"/>
              <a:buChar char="•"/>
            </a:pPr>
            <a:endParaRPr lang="en-US" sz="2133" dirty="0">
              <a:solidFill>
                <a:schemeClr val="tx1"/>
              </a:solidFill>
              <a:latin typeface="Arial" panose="020B0604020202020204" pitchFamily="34" charset="0"/>
              <a:cs typeface="Arial" panose="020B0604020202020204" pitchFamily="34" charset="0"/>
            </a:endParaRPr>
          </a:p>
          <a:p>
            <a:pPr>
              <a:buClrTx/>
              <a:buFont typeface="Arial" panose="020B0604020202020204" pitchFamily="34" charset="0"/>
              <a:buChar char="•"/>
            </a:pPr>
            <a:endParaRPr lang="en-US" sz="2133" dirty="0">
              <a:latin typeface="Arial" panose="020B0604020202020204" pitchFamily="34" charset="0"/>
              <a:cs typeface="Arial" panose="020B0604020202020204" pitchFamily="34" charset="0"/>
            </a:endParaRPr>
          </a:p>
          <a:p>
            <a:pPr lvl="1">
              <a:buClrTx/>
              <a:buFont typeface="Arial" panose="020B0604020202020204" pitchFamily="34" charset="0"/>
              <a:buChar char="•"/>
            </a:pPr>
            <a:endParaRPr lang="en-US" sz="2133" dirty="0">
              <a:latin typeface="Arial" panose="020B0604020202020204" pitchFamily="34" charset="0"/>
              <a:cs typeface="Arial" panose="020B0604020202020204" pitchFamily="34" charset="0"/>
            </a:endParaRPr>
          </a:p>
          <a:p>
            <a:pPr marL="628635" lvl="1">
              <a:buClrTx/>
              <a:buFont typeface="Arial" panose="020B0604020202020204" pitchFamily="34" charset="0"/>
              <a:buChar char="•"/>
            </a:pPr>
            <a:endParaRPr lang="en-US" sz="2133" dirty="0">
              <a:latin typeface="Arial" panose="020B0604020202020204" pitchFamily="34" charset="0"/>
              <a:cs typeface="Arial" panose="020B0604020202020204" pitchFamily="34" charset="0"/>
            </a:endParaRPr>
          </a:p>
          <a:p>
            <a:pPr>
              <a:buClrTx/>
              <a:buFont typeface="Arial" panose="020B0604020202020204" pitchFamily="34" charset="0"/>
              <a:buChar char="•"/>
            </a:pPr>
            <a:endParaRPr lang="en-US" sz="2133" dirty="0">
              <a:latin typeface="Arial" panose="020B0604020202020204" pitchFamily="34" charset="0"/>
              <a:cs typeface="Arial" panose="020B0604020202020204" pitchFamily="34" charset="0"/>
            </a:endParaRPr>
          </a:p>
          <a:p>
            <a:pPr lvl="1">
              <a:buClrTx/>
              <a:buFont typeface="Arial" panose="020B0604020202020204" pitchFamily="34" charset="0"/>
              <a:buChar char="•"/>
            </a:pPr>
            <a:endParaRPr lang="en-US" sz="2133" dirty="0">
              <a:latin typeface="Arial" panose="020B0604020202020204" pitchFamily="34" charset="0"/>
              <a:cs typeface="Arial" panose="020B0604020202020204" pitchFamily="34" charset="0"/>
            </a:endParaRPr>
          </a:p>
          <a:p>
            <a:pPr>
              <a:buClrTx/>
              <a:buFont typeface="Arial" panose="020B0604020202020204" pitchFamily="34" charset="0"/>
              <a:buChar char="•"/>
            </a:pPr>
            <a:endParaRPr lang="en-US" sz="2133" dirty="0">
              <a:latin typeface="Arial" panose="020B0604020202020204" pitchFamily="34" charset="0"/>
              <a:cs typeface="Arial" panose="020B0604020202020204" pitchFamily="34" charset="0"/>
            </a:endParaRPr>
          </a:p>
        </p:txBody>
      </p:sp>
      <p:sp>
        <p:nvSpPr>
          <p:cNvPr id="2" name="Title 1"/>
          <p:cNvSpPr>
            <a:spLocks noGrp="1"/>
          </p:cNvSpPr>
          <p:nvPr>
            <p:ph type="title"/>
          </p:nvPr>
        </p:nvSpPr>
        <p:spPr>
          <a:xfrm>
            <a:off x="1678379" y="442561"/>
            <a:ext cx="8229600" cy="857251"/>
          </a:xfrm>
        </p:spPr>
        <p:txBody>
          <a:bodyPr>
            <a:normAutofit/>
          </a:bodyPr>
          <a:lstStyle/>
          <a:p>
            <a:pPr algn="l"/>
            <a:r>
              <a:rPr lang="en-GB" sz="3733" b="1" dirty="0">
                <a:solidFill>
                  <a:schemeClr val="tx1"/>
                </a:solidFill>
                <a:latin typeface="Arial" panose="020B0604020202020204" pitchFamily="34" charset="0"/>
                <a:cs typeface="Arial" panose="020B0604020202020204" pitchFamily="34" charset="0"/>
              </a:rPr>
              <a:t>Stress as a risk factor</a:t>
            </a:r>
          </a:p>
        </p:txBody>
      </p:sp>
      <p:sp>
        <p:nvSpPr>
          <p:cNvPr id="3" name="Oval 2"/>
          <p:cNvSpPr/>
          <p:nvPr/>
        </p:nvSpPr>
        <p:spPr>
          <a:xfrm>
            <a:off x="2387063" y="5775158"/>
            <a:ext cx="3577389" cy="474845"/>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a:p>
        </p:txBody>
      </p:sp>
    </p:spTree>
    <p:extLst>
      <p:ext uri="{BB962C8B-B14F-4D97-AF65-F5344CB8AC3E}">
        <p14:creationId xmlns:p14="http://schemas.microsoft.com/office/powerpoint/2010/main" val="299380029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63D099-F9FE-A6B7-10E2-EABE45D3F8DD}"/>
              </a:ext>
            </a:extLst>
          </p:cNvPr>
          <p:cNvSpPr>
            <a:spLocks noGrp="1"/>
          </p:cNvSpPr>
          <p:nvPr>
            <p:ph type="title"/>
          </p:nvPr>
        </p:nvSpPr>
        <p:spPr/>
        <p:txBody>
          <a:bodyPr/>
          <a:lstStyle/>
          <a:p>
            <a:r>
              <a:rPr lang="en-US" dirty="0"/>
              <a:t>Lifestyle, social and environmental effects on health</a:t>
            </a:r>
          </a:p>
        </p:txBody>
      </p:sp>
      <p:graphicFrame>
        <p:nvGraphicFramePr>
          <p:cNvPr id="4" name="Content Placeholder 3">
            <a:extLst>
              <a:ext uri="{FF2B5EF4-FFF2-40B4-BE49-F238E27FC236}">
                <a16:creationId xmlns:a16="http://schemas.microsoft.com/office/drawing/2014/main" id="{EA7469C7-4D78-885B-FDA8-C8BEFD3C65C9}"/>
              </a:ext>
            </a:extLst>
          </p:cNvPr>
          <p:cNvGraphicFramePr>
            <a:graphicFrameLocks noGrp="1"/>
          </p:cNvGraphicFramePr>
          <p:nvPr>
            <p:ph idx="1"/>
            <p:extLst>
              <p:ext uri="{D42A27DB-BD31-4B8C-83A1-F6EECF244321}">
                <p14:modId xmlns:p14="http://schemas.microsoft.com/office/powerpoint/2010/main" val="313545201"/>
              </p:ext>
            </p:extLst>
          </p:nvPr>
        </p:nvGraphicFramePr>
        <p:xfrm>
          <a:off x="609600" y="1546225"/>
          <a:ext cx="109728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2225952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ine 4"/>
          <p:cNvSpPr>
            <a:spLocks noChangeShapeType="1"/>
          </p:cNvSpPr>
          <p:nvPr/>
        </p:nvSpPr>
        <p:spPr bwMode="invGray">
          <a:xfrm flipV="1">
            <a:off x="1857376" y="1628801"/>
            <a:ext cx="8316913" cy="14287"/>
          </a:xfrm>
          <a:prstGeom prst="line">
            <a:avLst/>
          </a:prstGeom>
          <a:noFill/>
          <a:ln w="3810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3" name="TextBox 2"/>
          <p:cNvSpPr txBox="1"/>
          <p:nvPr/>
        </p:nvSpPr>
        <p:spPr>
          <a:xfrm>
            <a:off x="1991545" y="476673"/>
            <a:ext cx="8885766" cy="584775"/>
          </a:xfrm>
          <a:prstGeom prst="rect">
            <a:avLst/>
          </a:prstGeom>
          <a:noFill/>
        </p:spPr>
        <p:txBody>
          <a:bodyPr wrap="none" rtlCol="0">
            <a:spAutoFit/>
          </a:bodyPr>
          <a:lstStyle/>
          <a:p>
            <a:r>
              <a:rPr lang="en-GB" sz="3200" dirty="0"/>
              <a:t>Does stress lead to increased allostatic load?</a:t>
            </a:r>
          </a:p>
        </p:txBody>
      </p:sp>
      <p:sp>
        <p:nvSpPr>
          <p:cNvPr id="4" name="TextBox 3"/>
          <p:cNvSpPr txBox="1"/>
          <p:nvPr/>
        </p:nvSpPr>
        <p:spPr>
          <a:xfrm>
            <a:off x="2063553" y="2492897"/>
            <a:ext cx="5187639" cy="2554545"/>
          </a:xfrm>
          <a:prstGeom prst="rect">
            <a:avLst/>
          </a:prstGeom>
          <a:noFill/>
        </p:spPr>
        <p:txBody>
          <a:bodyPr wrap="none" rtlCol="0">
            <a:spAutoFit/>
          </a:bodyPr>
          <a:lstStyle/>
          <a:p>
            <a:pPr marL="285750" indent="-285750">
              <a:buFontTx/>
              <a:buChar char="-"/>
            </a:pPr>
            <a:r>
              <a:rPr lang="en-GB" sz="3200" dirty="0">
                <a:solidFill>
                  <a:schemeClr val="bg1">
                    <a:lumMod val="95000"/>
                  </a:schemeClr>
                </a:solidFill>
              </a:rPr>
              <a:t>Epidemiological Evidence</a:t>
            </a:r>
          </a:p>
          <a:p>
            <a:pPr marL="285750" indent="-285750">
              <a:buFontTx/>
              <a:buChar char="-"/>
            </a:pPr>
            <a:endParaRPr lang="en-GB" sz="3200" dirty="0"/>
          </a:p>
          <a:p>
            <a:pPr marL="285750" indent="-285750">
              <a:buFontTx/>
              <a:buChar char="-"/>
            </a:pPr>
            <a:r>
              <a:rPr lang="en-GB" sz="3200" dirty="0"/>
              <a:t>Experimental Evidence</a:t>
            </a:r>
          </a:p>
          <a:p>
            <a:pPr marL="285750" indent="-285750">
              <a:buFontTx/>
              <a:buChar char="-"/>
            </a:pPr>
            <a:endParaRPr lang="en-GB" sz="3200" dirty="0"/>
          </a:p>
          <a:p>
            <a:pPr marL="285750" indent="-285750">
              <a:buFontTx/>
              <a:buChar char="-"/>
            </a:pPr>
            <a:r>
              <a:rPr lang="en-GB" sz="3200" dirty="0">
                <a:solidFill>
                  <a:schemeClr val="bg1">
                    <a:lumMod val="95000"/>
                  </a:schemeClr>
                </a:solidFill>
              </a:rPr>
              <a:t>Clinical Relevance</a:t>
            </a:r>
          </a:p>
        </p:txBody>
      </p:sp>
    </p:spTree>
    <p:extLst>
      <p:ext uri="{BB962C8B-B14F-4D97-AF65-F5344CB8AC3E}">
        <p14:creationId xmlns:p14="http://schemas.microsoft.com/office/powerpoint/2010/main" val="424592789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invGray">
          <a:xfrm>
            <a:off x="2192070" y="237422"/>
            <a:ext cx="7807861" cy="5860645"/>
          </a:xfrm>
          <a:prstGeom prst="rect">
            <a:avLst/>
          </a:prstGeom>
          <a:noFill/>
          <a:ln>
            <a:noFill/>
          </a:ln>
          <a:extLst>
            <a:ext uri="{909E8E84-426E-40DD-AFC4-6F175D3DCCD1}">
              <a14:hiddenFill xmlns:a14="http://schemas.microsoft.com/office/drawing/2010/main">
                <a:solidFill>
                  <a:srgbClr val="016FAC"/>
                </a:solidFill>
              </a14:hiddenFill>
            </a:ext>
            <a:ext uri="{91240B29-F687-4F45-9708-019B960494DF}">
              <a14:hiddenLine xmlns:a14="http://schemas.microsoft.com/office/drawing/2010/main" w="0" algn="ctr">
                <a:solidFill>
                  <a:srgbClr val="016FAC"/>
                </a:solidFill>
                <a:miter lim="800000"/>
                <a:headEnd/>
                <a:tailEnd/>
              </a14:hiddenLine>
            </a:ext>
          </a:extLst>
        </p:spPr>
      </p:pic>
    </p:spTree>
    <p:extLst>
      <p:ext uri="{BB962C8B-B14F-4D97-AF65-F5344CB8AC3E}">
        <p14:creationId xmlns:p14="http://schemas.microsoft.com/office/powerpoint/2010/main" val="2758408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626" name="Object 2"/>
          <p:cNvGraphicFramePr>
            <a:graphicFrameLocks noChangeAspect="1"/>
          </p:cNvGraphicFramePr>
          <p:nvPr/>
        </p:nvGraphicFramePr>
        <p:xfrm>
          <a:off x="1536665" y="588915"/>
          <a:ext cx="9118670" cy="6126607"/>
        </p:xfrm>
        <a:graphic>
          <a:graphicData uri="http://schemas.openxmlformats.org/presentationml/2006/ole">
            <mc:AlternateContent xmlns:mc="http://schemas.openxmlformats.org/markup-compatibility/2006">
              <mc:Choice xmlns:v="urn:schemas-microsoft-com:vml" Requires="v">
                <p:oleObj name="SlideWrite Plus Document" r:id="rId3" imgW="5399408" imgH="3617070" progId="Swg.Document">
                  <p:embed/>
                </p:oleObj>
              </mc:Choice>
              <mc:Fallback>
                <p:oleObj name="SlideWrite Plus Document" r:id="rId3" imgW="5399408" imgH="3617070" progId="Swg.Document">
                  <p:embed/>
                  <p:pic>
                    <p:nvPicPr>
                      <p:cNvPr id="26626"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36665" y="588915"/>
                        <a:ext cx="9118670" cy="6126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 name="Diagram 1"/>
          <p:cNvGraphicFramePr/>
          <p:nvPr/>
        </p:nvGraphicFramePr>
        <p:xfrm>
          <a:off x="2218339" y="404664"/>
          <a:ext cx="7539896" cy="93610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26628" name="Rectangle 5"/>
          <p:cNvSpPr>
            <a:spLocks noChangeArrowheads="1"/>
          </p:cNvSpPr>
          <p:nvPr/>
        </p:nvSpPr>
        <p:spPr bwMode="auto">
          <a:xfrm>
            <a:off x="4731368" y="5423710"/>
            <a:ext cx="359365" cy="72823"/>
          </a:xfrm>
          <a:prstGeom prst="rect">
            <a:avLst/>
          </a:prstGeom>
          <a:solidFill>
            <a:srgbClr val="CC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795">
              <a:solidFill>
                <a:prstClr val="black"/>
              </a:solidFill>
            </a:endParaRPr>
          </a:p>
        </p:txBody>
      </p:sp>
    </p:spTree>
    <p:extLst>
      <p:ext uri="{BB962C8B-B14F-4D97-AF65-F5344CB8AC3E}">
        <p14:creationId xmlns:p14="http://schemas.microsoft.com/office/powerpoint/2010/main" val="381743659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67608" y="143408"/>
            <a:ext cx="2796072" cy="6239512"/>
          </a:xfrm>
          <a:prstGeom prst="rect">
            <a:avLst/>
          </a:prstGeom>
        </p:spPr>
      </p:pic>
      <p:sp>
        <p:nvSpPr>
          <p:cNvPr id="3" name="TextBox 2"/>
          <p:cNvSpPr txBox="1"/>
          <p:nvPr/>
        </p:nvSpPr>
        <p:spPr>
          <a:xfrm>
            <a:off x="5879976" y="3284985"/>
            <a:ext cx="5088252" cy="461665"/>
          </a:xfrm>
          <a:prstGeom prst="rect">
            <a:avLst/>
          </a:prstGeom>
          <a:noFill/>
        </p:spPr>
        <p:txBody>
          <a:bodyPr wrap="none" rtlCol="0">
            <a:spAutoFit/>
          </a:bodyPr>
          <a:lstStyle/>
          <a:p>
            <a:r>
              <a:rPr lang="en-GB" sz="2400" dirty="0">
                <a:solidFill>
                  <a:srgbClr val="FF0000"/>
                </a:solidFill>
              </a:rPr>
              <a:t>Cardiovascular stress responsivity</a:t>
            </a:r>
          </a:p>
        </p:txBody>
      </p:sp>
      <p:sp>
        <p:nvSpPr>
          <p:cNvPr id="4" name="TextBox 3"/>
          <p:cNvSpPr txBox="1"/>
          <p:nvPr/>
        </p:nvSpPr>
        <p:spPr>
          <a:xfrm>
            <a:off x="7410458" y="4797152"/>
            <a:ext cx="3453189" cy="369332"/>
          </a:xfrm>
          <a:prstGeom prst="rect">
            <a:avLst/>
          </a:prstGeom>
          <a:noFill/>
        </p:spPr>
        <p:txBody>
          <a:bodyPr wrap="none" rtlCol="0">
            <a:spAutoFit/>
          </a:bodyPr>
          <a:lstStyle/>
          <a:p>
            <a:r>
              <a:rPr lang="en-GB" dirty="0"/>
              <a:t>Steptoe , </a:t>
            </a:r>
            <a:r>
              <a:rPr lang="en-GB" dirty="0" err="1"/>
              <a:t>Carvalho</a:t>
            </a:r>
            <a:r>
              <a:rPr lang="en-GB" dirty="0"/>
              <a:t> et al., 2015</a:t>
            </a:r>
          </a:p>
        </p:txBody>
      </p:sp>
    </p:spTree>
    <p:extLst>
      <p:ext uri="{BB962C8B-B14F-4D97-AF65-F5344CB8AC3E}">
        <p14:creationId xmlns:p14="http://schemas.microsoft.com/office/powerpoint/2010/main" val="260129016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ine 4"/>
          <p:cNvSpPr>
            <a:spLocks noChangeShapeType="1"/>
          </p:cNvSpPr>
          <p:nvPr/>
        </p:nvSpPr>
        <p:spPr bwMode="invGray">
          <a:xfrm flipV="1">
            <a:off x="1857376" y="1183129"/>
            <a:ext cx="8316913" cy="14287"/>
          </a:xfrm>
          <a:prstGeom prst="line">
            <a:avLst/>
          </a:prstGeom>
          <a:noFill/>
          <a:ln w="3810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63552" y="1368416"/>
            <a:ext cx="3096344" cy="4739882"/>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51984" y="2708920"/>
            <a:ext cx="4253251" cy="2808312"/>
          </a:xfrm>
          <a:prstGeom prst="rect">
            <a:avLst/>
          </a:prstGeom>
        </p:spPr>
      </p:pic>
      <p:sp>
        <p:nvSpPr>
          <p:cNvPr id="5" name="TextBox 4"/>
          <p:cNvSpPr txBox="1"/>
          <p:nvPr/>
        </p:nvSpPr>
        <p:spPr>
          <a:xfrm>
            <a:off x="2279575" y="121967"/>
            <a:ext cx="7344816" cy="584775"/>
          </a:xfrm>
          <a:prstGeom prst="rect">
            <a:avLst/>
          </a:prstGeom>
          <a:noFill/>
        </p:spPr>
        <p:txBody>
          <a:bodyPr wrap="square" rtlCol="0">
            <a:spAutoFit/>
          </a:bodyPr>
          <a:lstStyle/>
          <a:p>
            <a:pPr algn="ctr"/>
            <a:r>
              <a:rPr lang="en-GB" sz="3200" dirty="0"/>
              <a:t>Cortisol stress responsivity</a:t>
            </a:r>
            <a:endParaRPr lang="en-GB" dirty="0"/>
          </a:p>
        </p:txBody>
      </p:sp>
      <p:sp>
        <p:nvSpPr>
          <p:cNvPr id="6" name="TextBox 5"/>
          <p:cNvSpPr txBox="1"/>
          <p:nvPr/>
        </p:nvSpPr>
        <p:spPr>
          <a:xfrm>
            <a:off x="7608168" y="6006948"/>
            <a:ext cx="2374368" cy="369332"/>
          </a:xfrm>
          <a:prstGeom prst="rect">
            <a:avLst/>
          </a:prstGeom>
          <a:noFill/>
        </p:spPr>
        <p:txBody>
          <a:bodyPr wrap="none" rtlCol="0">
            <a:spAutoFit/>
          </a:bodyPr>
          <a:lstStyle/>
          <a:p>
            <a:r>
              <a:rPr lang="en-GB" dirty="0" err="1"/>
              <a:t>Carvalho</a:t>
            </a:r>
            <a:r>
              <a:rPr lang="en-GB" dirty="0"/>
              <a:t> et al., 2015</a:t>
            </a:r>
          </a:p>
        </p:txBody>
      </p:sp>
    </p:spTree>
    <p:extLst>
      <p:ext uri="{BB962C8B-B14F-4D97-AF65-F5344CB8AC3E}">
        <p14:creationId xmlns:p14="http://schemas.microsoft.com/office/powerpoint/2010/main" val="167120313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46909" y="346044"/>
            <a:ext cx="9133732" cy="1077218"/>
          </a:xfrm>
          <a:prstGeom prst="rect">
            <a:avLst/>
          </a:prstGeom>
          <a:noFill/>
        </p:spPr>
        <p:txBody>
          <a:bodyPr wrap="square" rtlCol="0">
            <a:spAutoFit/>
          </a:bodyPr>
          <a:lstStyle/>
          <a:p>
            <a:r>
              <a:rPr lang="en-GB" sz="3200" dirty="0"/>
              <a:t>How can inflammation present </a:t>
            </a:r>
          </a:p>
          <a:p>
            <a:r>
              <a:rPr lang="en-GB" sz="3200" dirty="0"/>
              <a:t>in people with chronic stress/depression?</a:t>
            </a:r>
          </a:p>
        </p:txBody>
      </p:sp>
      <p:sp>
        <p:nvSpPr>
          <p:cNvPr id="4" name="TextBox 3"/>
          <p:cNvSpPr txBox="1"/>
          <p:nvPr/>
        </p:nvSpPr>
        <p:spPr>
          <a:xfrm>
            <a:off x="2063553" y="2492897"/>
            <a:ext cx="5187639" cy="2554545"/>
          </a:xfrm>
          <a:prstGeom prst="rect">
            <a:avLst/>
          </a:prstGeom>
          <a:noFill/>
        </p:spPr>
        <p:txBody>
          <a:bodyPr wrap="none" rtlCol="0">
            <a:spAutoFit/>
          </a:bodyPr>
          <a:lstStyle/>
          <a:p>
            <a:pPr marL="285750" indent="-285750">
              <a:buFontTx/>
              <a:buChar char="-"/>
            </a:pPr>
            <a:r>
              <a:rPr lang="en-GB" sz="3200" dirty="0">
                <a:solidFill>
                  <a:schemeClr val="bg1">
                    <a:lumMod val="95000"/>
                  </a:schemeClr>
                </a:solidFill>
              </a:rPr>
              <a:t>Epidemiological Evidence</a:t>
            </a:r>
          </a:p>
          <a:p>
            <a:pPr marL="285750" indent="-285750">
              <a:buFontTx/>
              <a:buChar char="-"/>
            </a:pPr>
            <a:endParaRPr lang="en-GB" sz="3200" dirty="0">
              <a:solidFill>
                <a:schemeClr val="bg1">
                  <a:lumMod val="95000"/>
                </a:schemeClr>
              </a:solidFill>
            </a:endParaRPr>
          </a:p>
          <a:p>
            <a:pPr marL="285750" indent="-285750">
              <a:buFontTx/>
              <a:buChar char="-"/>
            </a:pPr>
            <a:r>
              <a:rPr lang="en-GB" sz="3200" dirty="0">
                <a:solidFill>
                  <a:schemeClr val="bg1">
                    <a:lumMod val="95000"/>
                  </a:schemeClr>
                </a:solidFill>
              </a:rPr>
              <a:t>Experimental Evidence</a:t>
            </a:r>
          </a:p>
          <a:p>
            <a:pPr marL="285750" indent="-285750">
              <a:buFontTx/>
              <a:buChar char="-"/>
            </a:pPr>
            <a:endParaRPr lang="en-GB" sz="3200" dirty="0"/>
          </a:p>
          <a:p>
            <a:pPr marL="285750" indent="-285750">
              <a:buFontTx/>
              <a:buChar char="-"/>
            </a:pPr>
            <a:r>
              <a:rPr lang="en-GB" sz="3200" dirty="0"/>
              <a:t>Clinical Relevance</a:t>
            </a:r>
          </a:p>
        </p:txBody>
      </p:sp>
    </p:spTree>
    <p:extLst>
      <p:ext uri="{BB962C8B-B14F-4D97-AF65-F5344CB8AC3E}">
        <p14:creationId xmlns:p14="http://schemas.microsoft.com/office/powerpoint/2010/main" val="35527792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38867" name="Group 179"/>
          <p:cNvGrpSpPr>
            <a:grpSpLocks/>
          </p:cNvGrpSpPr>
          <p:nvPr/>
        </p:nvGrpSpPr>
        <p:grpSpPr bwMode="auto">
          <a:xfrm>
            <a:off x="1803400" y="541467"/>
            <a:ext cx="8864600" cy="5960382"/>
            <a:chOff x="176" y="342"/>
            <a:chExt cx="5584" cy="3765"/>
          </a:xfrm>
        </p:grpSpPr>
        <p:sp>
          <p:nvSpPr>
            <p:cNvPr id="1138690" name="Rectangle 2"/>
            <p:cNvSpPr>
              <a:spLocks noChangeArrowheads="1"/>
            </p:cNvSpPr>
            <p:nvPr/>
          </p:nvSpPr>
          <p:spPr bwMode="auto">
            <a:xfrm>
              <a:off x="454" y="3825"/>
              <a:ext cx="1200" cy="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GB" sz="2800">
                <a:solidFill>
                  <a:srgbClr val="FFFFFF"/>
                </a:solidFill>
                <a:latin typeface="Arial" charset="0"/>
              </a:endParaRPr>
            </a:p>
          </p:txBody>
        </p:sp>
        <p:sp>
          <p:nvSpPr>
            <p:cNvPr id="1138691" name="Freeform 3"/>
            <p:cNvSpPr>
              <a:spLocks/>
            </p:cNvSpPr>
            <p:nvPr/>
          </p:nvSpPr>
          <p:spPr bwMode="auto">
            <a:xfrm>
              <a:off x="1604" y="412"/>
              <a:ext cx="2007" cy="1225"/>
            </a:xfrm>
            <a:custGeom>
              <a:avLst/>
              <a:gdLst>
                <a:gd name="T0" fmla="*/ 1358 w 2258"/>
                <a:gd name="T1" fmla="*/ 1151 h 1352"/>
                <a:gd name="T2" fmla="*/ 1475 w 2258"/>
                <a:gd name="T3" fmla="*/ 1175 h 1352"/>
                <a:gd name="T4" fmla="*/ 1601 w 2258"/>
                <a:gd name="T5" fmla="*/ 1143 h 1352"/>
                <a:gd name="T6" fmla="*/ 1727 w 2258"/>
                <a:gd name="T7" fmla="*/ 1119 h 1352"/>
                <a:gd name="T8" fmla="*/ 1808 w 2258"/>
                <a:gd name="T9" fmla="*/ 1056 h 1352"/>
                <a:gd name="T10" fmla="*/ 1889 w 2258"/>
                <a:gd name="T11" fmla="*/ 1080 h 1352"/>
                <a:gd name="T12" fmla="*/ 1996 w 2258"/>
                <a:gd name="T13" fmla="*/ 1024 h 1352"/>
                <a:gd name="T14" fmla="*/ 2032 w 2258"/>
                <a:gd name="T15" fmla="*/ 1048 h 1352"/>
                <a:gd name="T16" fmla="*/ 2149 w 2258"/>
                <a:gd name="T17" fmla="*/ 992 h 1352"/>
                <a:gd name="T18" fmla="*/ 2221 w 2258"/>
                <a:gd name="T19" fmla="*/ 912 h 1352"/>
                <a:gd name="T20" fmla="*/ 2257 w 2258"/>
                <a:gd name="T21" fmla="*/ 808 h 1352"/>
                <a:gd name="T22" fmla="*/ 2248 w 2258"/>
                <a:gd name="T23" fmla="*/ 696 h 1352"/>
                <a:gd name="T24" fmla="*/ 2203 w 2258"/>
                <a:gd name="T25" fmla="*/ 584 h 1352"/>
                <a:gd name="T26" fmla="*/ 2140 w 2258"/>
                <a:gd name="T27" fmla="*/ 512 h 1352"/>
                <a:gd name="T28" fmla="*/ 2104 w 2258"/>
                <a:gd name="T29" fmla="*/ 440 h 1352"/>
                <a:gd name="T30" fmla="*/ 2023 w 2258"/>
                <a:gd name="T31" fmla="*/ 344 h 1352"/>
                <a:gd name="T32" fmla="*/ 1979 w 2258"/>
                <a:gd name="T33" fmla="*/ 304 h 1352"/>
                <a:gd name="T34" fmla="*/ 1925 w 2258"/>
                <a:gd name="T35" fmla="*/ 240 h 1352"/>
                <a:gd name="T36" fmla="*/ 1844 w 2258"/>
                <a:gd name="T37" fmla="*/ 184 h 1352"/>
                <a:gd name="T38" fmla="*/ 1772 w 2258"/>
                <a:gd name="T39" fmla="*/ 136 h 1352"/>
                <a:gd name="T40" fmla="*/ 1673 w 2258"/>
                <a:gd name="T41" fmla="*/ 96 h 1352"/>
                <a:gd name="T42" fmla="*/ 1574 w 2258"/>
                <a:gd name="T43" fmla="*/ 72 h 1352"/>
                <a:gd name="T44" fmla="*/ 1457 w 2258"/>
                <a:gd name="T45" fmla="*/ 48 h 1352"/>
                <a:gd name="T46" fmla="*/ 1349 w 2258"/>
                <a:gd name="T47" fmla="*/ 24 h 1352"/>
                <a:gd name="T48" fmla="*/ 1241 w 2258"/>
                <a:gd name="T49" fmla="*/ 0 h 1352"/>
                <a:gd name="T50" fmla="*/ 1133 w 2258"/>
                <a:gd name="T51" fmla="*/ 16 h 1352"/>
                <a:gd name="T52" fmla="*/ 1043 w 2258"/>
                <a:gd name="T53" fmla="*/ 0 h 1352"/>
                <a:gd name="T54" fmla="*/ 927 w 2258"/>
                <a:gd name="T55" fmla="*/ 16 h 1352"/>
                <a:gd name="T56" fmla="*/ 801 w 2258"/>
                <a:gd name="T57" fmla="*/ 40 h 1352"/>
                <a:gd name="T58" fmla="*/ 720 w 2258"/>
                <a:gd name="T59" fmla="*/ 88 h 1352"/>
                <a:gd name="T60" fmla="*/ 612 w 2258"/>
                <a:gd name="T61" fmla="*/ 120 h 1352"/>
                <a:gd name="T62" fmla="*/ 513 w 2258"/>
                <a:gd name="T63" fmla="*/ 184 h 1352"/>
                <a:gd name="T64" fmla="*/ 414 w 2258"/>
                <a:gd name="T65" fmla="*/ 224 h 1352"/>
                <a:gd name="T66" fmla="*/ 315 w 2258"/>
                <a:gd name="T67" fmla="*/ 272 h 1352"/>
                <a:gd name="T68" fmla="*/ 252 w 2258"/>
                <a:gd name="T69" fmla="*/ 344 h 1352"/>
                <a:gd name="T70" fmla="*/ 180 w 2258"/>
                <a:gd name="T71" fmla="*/ 408 h 1352"/>
                <a:gd name="T72" fmla="*/ 108 w 2258"/>
                <a:gd name="T73" fmla="*/ 496 h 1352"/>
                <a:gd name="T74" fmla="*/ 54 w 2258"/>
                <a:gd name="T75" fmla="*/ 592 h 1352"/>
                <a:gd name="T76" fmla="*/ 18 w 2258"/>
                <a:gd name="T77" fmla="*/ 696 h 1352"/>
                <a:gd name="T78" fmla="*/ 0 w 2258"/>
                <a:gd name="T79" fmla="*/ 784 h 1352"/>
                <a:gd name="T80" fmla="*/ 9 w 2258"/>
                <a:gd name="T81" fmla="*/ 872 h 1352"/>
                <a:gd name="T82" fmla="*/ 63 w 2258"/>
                <a:gd name="T83" fmla="*/ 952 h 1352"/>
                <a:gd name="T84" fmla="*/ 126 w 2258"/>
                <a:gd name="T85" fmla="*/ 1032 h 1352"/>
                <a:gd name="T86" fmla="*/ 198 w 2258"/>
                <a:gd name="T87" fmla="*/ 1095 h 1352"/>
                <a:gd name="T88" fmla="*/ 333 w 2258"/>
                <a:gd name="T89" fmla="*/ 1119 h 1352"/>
                <a:gd name="T90" fmla="*/ 441 w 2258"/>
                <a:gd name="T91" fmla="*/ 1151 h 1352"/>
                <a:gd name="T92" fmla="*/ 549 w 2258"/>
                <a:gd name="T93" fmla="*/ 1151 h 1352"/>
                <a:gd name="T94" fmla="*/ 666 w 2258"/>
                <a:gd name="T95" fmla="*/ 1135 h 1352"/>
                <a:gd name="T96" fmla="*/ 792 w 2258"/>
                <a:gd name="T97" fmla="*/ 1103 h 1352"/>
                <a:gd name="T98" fmla="*/ 873 w 2258"/>
                <a:gd name="T99" fmla="*/ 1143 h 1352"/>
                <a:gd name="T100" fmla="*/ 918 w 2258"/>
                <a:gd name="T101" fmla="*/ 1191 h 1352"/>
                <a:gd name="T102" fmla="*/ 792 w 2258"/>
                <a:gd name="T103" fmla="*/ 1231 h 1352"/>
                <a:gd name="T104" fmla="*/ 774 w 2258"/>
                <a:gd name="T105" fmla="*/ 1327 h 1352"/>
                <a:gd name="T106" fmla="*/ 945 w 2258"/>
                <a:gd name="T107" fmla="*/ 1319 h 1352"/>
                <a:gd name="T108" fmla="*/ 980 w 2258"/>
                <a:gd name="T109" fmla="*/ 1215 h 1352"/>
                <a:gd name="T110" fmla="*/ 1043 w 2258"/>
                <a:gd name="T111" fmla="*/ 1143 h 1352"/>
                <a:gd name="T112" fmla="*/ 1115 w 2258"/>
                <a:gd name="T113" fmla="*/ 1191 h 1352"/>
                <a:gd name="T114" fmla="*/ 1196 w 2258"/>
                <a:gd name="T115" fmla="*/ 1263 h 1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58" h="1352">
                  <a:moveTo>
                    <a:pt x="1286" y="1143"/>
                  </a:moveTo>
                  <a:lnTo>
                    <a:pt x="1295" y="1151"/>
                  </a:lnTo>
                  <a:lnTo>
                    <a:pt x="1313" y="1159"/>
                  </a:lnTo>
                  <a:lnTo>
                    <a:pt x="1331" y="1159"/>
                  </a:lnTo>
                  <a:lnTo>
                    <a:pt x="1349" y="1151"/>
                  </a:lnTo>
                  <a:lnTo>
                    <a:pt x="1358" y="1151"/>
                  </a:lnTo>
                  <a:lnTo>
                    <a:pt x="1376" y="1151"/>
                  </a:lnTo>
                  <a:lnTo>
                    <a:pt x="1394" y="1151"/>
                  </a:lnTo>
                  <a:lnTo>
                    <a:pt x="1412" y="1159"/>
                  </a:lnTo>
                  <a:lnTo>
                    <a:pt x="1430" y="1167"/>
                  </a:lnTo>
                  <a:lnTo>
                    <a:pt x="1448" y="1175"/>
                  </a:lnTo>
                  <a:lnTo>
                    <a:pt x="1475" y="1175"/>
                  </a:lnTo>
                  <a:lnTo>
                    <a:pt x="1493" y="1175"/>
                  </a:lnTo>
                  <a:lnTo>
                    <a:pt x="1511" y="1175"/>
                  </a:lnTo>
                  <a:lnTo>
                    <a:pt x="1529" y="1167"/>
                  </a:lnTo>
                  <a:lnTo>
                    <a:pt x="1556" y="1167"/>
                  </a:lnTo>
                  <a:lnTo>
                    <a:pt x="1574" y="1151"/>
                  </a:lnTo>
                  <a:lnTo>
                    <a:pt x="1601" y="1143"/>
                  </a:lnTo>
                  <a:lnTo>
                    <a:pt x="1619" y="1143"/>
                  </a:lnTo>
                  <a:lnTo>
                    <a:pt x="1646" y="1135"/>
                  </a:lnTo>
                  <a:lnTo>
                    <a:pt x="1664" y="1127"/>
                  </a:lnTo>
                  <a:lnTo>
                    <a:pt x="1682" y="1127"/>
                  </a:lnTo>
                  <a:lnTo>
                    <a:pt x="1709" y="1127"/>
                  </a:lnTo>
                  <a:lnTo>
                    <a:pt x="1727" y="1119"/>
                  </a:lnTo>
                  <a:lnTo>
                    <a:pt x="1745" y="1111"/>
                  </a:lnTo>
                  <a:lnTo>
                    <a:pt x="1763" y="1103"/>
                  </a:lnTo>
                  <a:lnTo>
                    <a:pt x="1781" y="1095"/>
                  </a:lnTo>
                  <a:lnTo>
                    <a:pt x="1790" y="1087"/>
                  </a:lnTo>
                  <a:lnTo>
                    <a:pt x="1808" y="1072"/>
                  </a:lnTo>
                  <a:lnTo>
                    <a:pt x="1808" y="1056"/>
                  </a:lnTo>
                  <a:lnTo>
                    <a:pt x="1817" y="1048"/>
                  </a:lnTo>
                  <a:lnTo>
                    <a:pt x="1817" y="1064"/>
                  </a:lnTo>
                  <a:lnTo>
                    <a:pt x="1835" y="1072"/>
                  </a:lnTo>
                  <a:lnTo>
                    <a:pt x="1844" y="1080"/>
                  </a:lnTo>
                  <a:lnTo>
                    <a:pt x="1871" y="1080"/>
                  </a:lnTo>
                  <a:lnTo>
                    <a:pt x="1889" y="1080"/>
                  </a:lnTo>
                  <a:lnTo>
                    <a:pt x="1907" y="1080"/>
                  </a:lnTo>
                  <a:lnTo>
                    <a:pt x="1925" y="1072"/>
                  </a:lnTo>
                  <a:lnTo>
                    <a:pt x="1943" y="1064"/>
                  </a:lnTo>
                  <a:lnTo>
                    <a:pt x="1961" y="1056"/>
                  </a:lnTo>
                  <a:lnTo>
                    <a:pt x="1979" y="1040"/>
                  </a:lnTo>
                  <a:lnTo>
                    <a:pt x="1996" y="1024"/>
                  </a:lnTo>
                  <a:lnTo>
                    <a:pt x="2005" y="1008"/>
                  </a:lnTo>
                  <a:lnTo>
                    <a:pt x="1996" y="1024"/>
                  </a:lnTo>
                  <a:lnTo>
                    <a:pt x="1988" y="1032"/>
                  </a:lnTo>
                  <a:lnTo>
                    <a:pt x="1988" y="1040"/>
                  </a:lnTo>
                  <a:lnTo>
                    <a:pt x="2005" y="1048"/>
                  </a:lnTo>
                  <a:lnTo>
                    <a:pt x="2032" y="1048"/>
                  </a:lnTo>
                  <a:lnTo>
                    <a:pt x="2050" y="1048"/>
                  </a:lnTo>
                  <a:lnTo>
                    <a:pt x="2068" y="1048"/>
                  </a:lnTo>
                  <a:lnTo>
                    <a:pt x="2095" y="1040"/>
                  </a:lnTo>
                  <a:lnTo>
                    <a:pt x="2113" y="1024"/>
                  </a:lnTo>
                  <a:lnTo>
                    <a:pt x="2131" y="1008"/>
                  </a:lnTo>
                  <a:lnTo>
                    <a:pt x="2149" y="992"/>
                  </a:lnTo>
                  <a:lnTo>
                    <a:pt x="2158" y="976"/>
                  </a:lnTo>
                  <a:lnTo>
                    <a:pt x="2167" y="960"/>
                  </a:lnTo>
                  <a:lnTo>
                    <a:pt x="2185" y="952"/>
                  </a:lnTo>
                  <a:lnTo>
                    <a:pt x="2194" y="944"/>
                  </a:lnTo>
                  <a:lnTo>
                    <a:pt x="2212" y="928"/>
                  </a:lnTo>
                  <a:lnTo>
                    <a:pt x="2221" y="912"/>
                  </a:lnTo>
                  <a:lnTo>
                    <a:pt x="2230" y="896"/>
                  </a:lnTo>
                  <a:lnTo>
                    <a:pt x="2239" y="880"/>
                  </a:lnTo>
                  <a:lnTo>
                    <a:pt x="2239" y="864"/>
                  </a:lnTo>
                  <a:lnTo>
                    <a:pt x="2248" y="840"/>
                  </a:lnTo>
                  <a:lnTo>
                    <a:pt x="2248" y="824"/>
                  </a:lnTo>
                  <a:lnTo>
                    <a:pt x="2257" y="808"/>
                  </a:lnTo>
                  <a:lnTo>
                    <a:pt x="2257" y="784"/>
                  </a:lnTo>
                  <a:lnTo>
                    <a:pt x="2257" y="768"/>
                  </a:lnTo>
                  <a:lnTo>
                    <a:pt x="2257" y="744"/>
                  </a:lnTo>
                  <a:lnTo>
                    <a:pt x="2257" y="728"/>
                  </a:lnTo>
                  <a:lnTo>
                    <a:pt x="2248" y="712"/>
                  </a:lnTo>
                  <a:lnTo>
                    <a:pt x="2248" y="696"/>
                  </a:lnTo>
                  <a:lnTo>
                    <a:pt x="2239" y="672"/>
                  </a:lnTo>
                  <a:lnTo>
                    <a:pt x="2230" y="656"/>
                  </a:lnTo>
                  <a:lnTo>
                    <a:pt x="2221" y="640"/>
                  </a:lnTo>
                  <a:lnTo>
                    <a:pt x="2221" y="616"/>
                  </a:lnTo>
                  <a:lnTo>
                    <a:pt x="2212" y="600"/>
                  </a:lnTo>
                  <a:lnTo>
                    <a:pt x="2203" y="584"/>
                  </a:lnTo>
                  <a:lnTo>
                    <a:pt x="2194" y="568"/>
                  </a:lnTo>
                  <a:lnTo>
                    <a:pt x="2185" y="552"/>
                  </a:lnTo>
                  <a:lnTo>
                    <a:pt x="2176" y="536"/>
                  </a:lnTo>
                  <a:lnTo>
                    <a:pt x="2158" y="528"/>
                  </a:lnTo>
                  <a:lnTo>
                    <a:pt x="2149" y="520"/>
                  </a:lnTo>
                  <a:lnTo>
                    <a:pt x="2140" y="512"/>
                  </a:lnTo>
                  <a:lnTo>
                    <a:pt x="2131" y="512"/>
                  </a:lnTo>
                  <a:lnTo>
                    <a:pt x="2131" y="504"/>
                  </a:lnTo>
                  <a:lnTo>
                    <a:pt x="2122" y="496"/>
                  </a:lnTo>
                  <a:lnTo>
                    <a:pt x="2122" y="480"/>
                  </a:lnTo>
                  <a:lnTo>
                    <a:pt x="2113" y="456"/>
                  </a:lnTo>
                  <a:lnTo>
                    <a:pt x="2104" y="440"/>
                  </a:lnTo>
                  <a:lnTo>
                    <a:pt x="2095" y="424"/>
                  </a:lnTo>
                  <a:lnTo>
                    <a:pt x="2077" y="400"/>
                  </a:lnTo>
                  <a:lnTo>
                    <a:pt x="2059" y="384"/>
                  </a:lnTo>
                  <a:lnTo>
                    <a:pt x="2050" y="368"/>
                  </a:lnTo>
                  <a:lnTo>
                    <a:pt x="2032" y="352"/>
                  </a:lnTo>
                  <a:lnTo>
                    <a:pt x="2023" y="344"/>
                  </a:lnTo>
                  <a:lnTo>
                    <a:pt x="2005" y="328"/>
                  </a:lnTo>
                  <a:lnTo>
                    <a:pt x="1988" y="328"/>
                  </a:lnTo>
                  <a:lnTo>
                    <a:pt x="1979" y="328"/>
                  </a:lnTo>
                  <a:lnTo>
                    <a:pt x="1970" y="320"/>
                  </a:lnTo>
                  <a:lnTo>
                    <a:pt x="1979" y="320"/>
                  </a:lnTo>
                  <a:lnTo>
                    <a:pt x="1979" y="304"/>
                  </a:lnTo>
                  <a:lnTo>
                    <a:pt x="1979" y="296"/>
                  </a:lnTo>
                  <a:lnTo>
                    <a:pt x="1970" y="280"/>
                  </a:lnTo>
                  <a:lnTo>
                    <a:pt x="1961" y="272"/>
                  </a:lnTo>
                  <a:lnTo>
                    <a:pt x="1943" y="264"/>
                  </a:lnTo>
                  <a:lnTo>
                    <a:pt x="1934" y="256"/>
                  </a:lnTo>
                  <a:lnTo>
                    <a:pt x="1925" y="240"/>
                  </a:lnTo>
                  <a:lnTo>
                    <a:pt x="1907" y="232"/>
                  </a:lnTo>
                  <a:lnTo>
                    <a:pt x="1898" y="216"/>
                  </a:lnTo>
                  <a:lnTo>
                    <a:pt x="1889" y="200"/>
                  </a:lnTo>
                  <a:lnTo>
                    <a:pt x="1871" y="192"/>
                  </a:lnTo>
                  <a:lnTo>
                    <a:pt x="1862" y="184"/>
                  </a:lnTo>
                  <a:lnTo>
                    <a:pt x="1844" y="184"/>
                  </a:lnTo>
                  <a:lnTo>
                    <a:pt x="1835" y="184"/>
                  </a:lnTo>
                  <a:lnTo>
                    <a:pt x="1817" y="184"/>
                  </a:lnTo>
                  <a:lnTo>
                    <a:pt x="1808" y="176"/>
                  </a:lnTo>
                  <a:lnTo>
                    <a:pt x="1799" y="160"/>
                  </a:lnTo>
                  <a:lnTo>
                    <a:pt x="1790" y="152"/>
                  </a:lnTo>
                  <a:lnTo>
                    <a:pt x="1772" y="136"/>
                  </a:lnTo>
                  <a:lnTo>
                    <a:pt x="1754" y="128"/>
                  </a:lnTo>
                  <a:lnTo>
                    <a:pt x="1736" y="120"/>
                  </a:lnTo>
                  <a:lnTo>
                    <a:pt x="1727" y="112"/>
                  </a:lnTo>
                  <a:lnTo>
                    <a:pt x="1709" y="104"/>
                  </a:lnTo>
                  <a:lnTo>
                    <a:pt x="1691" y="96"/>
                  </a:lnTo>
                  <a:lnTo>
                    <a:pt x="1673" y="96"/>
                  </a:lnTo>
                  <a:lnTo>
                    <a:pt x="1655" y="88"/>
                  </a:lnTo>
                  <a:lnTo>
                    <a:pt x="1637" y="88"/>
                  </a:lnTo>
                  <a:lnTo>
                    <a:pt x="1610" y="88"/>
                  </a:lnTo>
                  <a:lnTo>
                    <a:pt x="1592" y="88"/>
                  </a:lnTo>
                  <a:lnTo>
                    <a:pt x="1583" y="80"/>
                  </a:lnTo>
                  <a:lnTo>
                    <a:pt x="1574" y="72"/>
                  </a:lnTo>
                  <a:lnTo>
                    <a:pt x="1556" y="64"/>
                  </a:lnTo>
                  <a:lnTo>
                    <a:pt x="1538" y="56"/>
                  </a:lnTo>
                  <a:lnTo>
                    <a:pt x="1520" y="56"/>
                  </a:lnTo>
                  <a:lnTo>
                    <a:pt x="1502" y="48"/>
                  </a:lnTo>
                  <a:lnTo>
                    <a:pt x="1484" y="48"/>
                  </a:lnTo>
                  <a:lnTo>
                    <a:pt x="1457" y="48"/>
                  </a:lnTo>
                  <a:lnTo>
                    <a:pt x="1439" y="48"/>
                  </a:lnTo>
                  <a:lnTo>
                    <a:pt x="1421" y="48"/>
                  </a:lnTo>
                  <a:lnTo>
                    <a:pt x="1403" y="48"/>
                  </a:lnTo>
                  <a:lnTo>
                    <a:pt x="1385" y="40"/>
                  </a:lnTo>
                  <a:lnTo>
                    <a:pt x="1367" y="32"/>
                  </a:lnTo>
                  <a:lnTo>
                    <a:pt x="1349" y="24"/>
                  </a:lnTo>
                  <a:lnTo>
                    <a:pt x="1331" y="16"/>
                  </a:lnTo>
                  <a:lnTo>
                    <a:pt x="1313" y="16"/>
                  </a:lnTo>
                  <a:lnTo>
                    <a:pt x="1295" y="8"/>
                  </a:lnTo>
                  <a:lnTo>
                    <a:pt x="1277" y="8"/>
                  </a:lnTo>
                  <a:lnTo>
                    <a:pt x="1259" y="0"/>
                  </a:lnTo>
                  <a:lnTo>
                    <a:pt x="1241" y="0"/>
                  </a:lnTo>
                  <a:lnTo>
                    <a:pt x="1223" y="0"/>
                  </a:lnTo>
                  <a:lnTo>
                    <a:pt x="1196" y="0"/>
                  </a:lnTo>
                  <a:lnTo>
                    <a:pt x="1178" y="0"/>
                  </a:lnTo>
                  <a:lnTo>
                    <a:pt x="1160" y="8"/>
                  </a:lnTo>
                  <a:lnTo>
                    <a:pt x="1142" y="8"/>
                  </a:lnTo>
                  <a:lnTo>
                    <a:pt x="1133" y="16"/>
                  </a:lnTo>
                  <a:lnTo>
                    <a:pt x="1124" y="16"/>
                  </a:lnTo>
                  <a:lnTo>
                    <a:pt x="1115" y="16"/>
                  </a:lnTo>
                  <a:lnTo>
                    <a:pt x="1097" y="8"/>
                  </a:lnTo>
                  <a:lnTo>
                    <a:pt x="1079" y="0"/>
                  </a:lnTo>
                  <a:lnTo>
                    <a:pt x="1061" y="0"/>
                  </a:lnTo>
                  <a:lnTo>
                    <a:pt x="1043" y="0"/>
                  </a:lnTo>
                  <a:lnTo>
                    <a:pt x="1016" y="0"/>
                  </a:lnTo>
                  <a:lnTo>
                    <a:pt x="998" y="0"/>
                  </a:lnTo>
                  <a:lnTo>
                    <a:pt x="980" y="16"/>
                  </a:lnTo>
                  <a:lnTo>
                    <a:pt x="963" y="24"/>
                  </a:lnTo>
                  <a:lnTo>
                    <a:pt x="945" y="24"/>
                  </a:lnTo>
                  <a:lnTo>
                    <a:pt x="927" y="16"/>
                  </a:lnTo>
                  <a:lnTo>
                    <a:pt x="900" y="16"/>
                  </a:lnTo>
                  <a:lnTo>
                    <a:pt x="882" y="16"/>
                  </a:lnTo>
                  <a:lnTo>
                    <a:pt x="864" y="16"/>
                  </a:lnTo>
                  <a:lnTo>
                    <a:pt x="846" y="16"/>
                  </a:lnTo>
                  <a:lnTo>
                    <a:pt x="819" y="24"/>
                  </a:lnTo>
                  <a:lnTo>
                    <a:pt x="801" y="40"/>
                  </a:lnTo>
                  <a:lnTo>
                    <a:pt x="783" y="48"/>
                  </a:lnTo>
                  <a:lnTo>
                    <a:pt x="765" y="56"/>
                  </a:lnTo>
                  <a:lnTo>
                    <a:pt x="738" y="64"/>
                  </a:lnTo>
                  <a:lnTo>
                    <a:pt x="729" y="72"/>
                  </a:lnTo>
                  <a:lnTo>
                    <a:pt x="720" y="80"/>
                  </a:lnTo>
                  <a:lnTo>
                    <a:pt x="720" y="88"/>
                  </a:lnTo>
                  <a:lnTo>
                    <a:pt x="711" y="96"/>
                  </a:lnTo>
                  <a:lnTo>
                    <a:pt x="693" y="96"/>
                  </a:lnTo>
                  <a:lnTo>
                    <a:pt x="675" y="104"/>
                  </a:lnTo>
                  <a:lnTo>
                    <a:pt x="657" y="104"/>
                  </a:lnTo>
                  <a:lnTo>
                    <a:pt x="630" y="112"/>
                  </a:lnTo>
                  <a:lnTo>
                    <a:pt x="612" y="120"/>
                  </a:lnTo>
                  <a:lnTo>
                    <a:pt x="594" y="128"/>
                  </a:lnTo>
                  <a:lnTo>
                    <a:pt x="576" y="136"/>
                  </a:lnTo>
                  <a:lnTo>
                    <a:pt x="558" y="144"/>
                  </a:lnTo>
                  <a:lnTo>
                    <a:pt x="549" y="152"/>
                  </a:lnTo>
                  <a:lnTo>
                    <a:pt x="531" y="168"/>
                  </a:lnTo>
                  <a:lnTo>
                    <a:pt x="513" y="184"/>
                  </a:lnTo>
                  <a:lnTo>
                    <a:pt x="504" y="184"/>
                  </a:lnTo>
                  <a:lnTo>
                    <a:pt x="486" y="192"/>
                  </a:lnTo>
                  <a:lnTo>
                    <a:pt x="468" y="192"/>
                  </a:lnTo>
                  <a:lnTo>
                    <a:pt x="450" y="200"/>
                  </a:lnTo>
                  <a:lnTo>
                    <a:pt x="432" y="208"/>
                  </a:lnTo>
                  <a:lnTo>
                    <a:pt x="414" y="224"/>
                  </a:lnTo>
                  <a:lnTo>
                    <a:pt x="396" y="232"/>
                  </a:lnTo>
                  <a:lnTo>
                    <a:pt x="387" y="240"/>
                  </a:lnTo>
                  <a:lnTo>
                    <a:pt x="369" y="248"/>
                  </a:lnTo>
                  <a:lnTo>
                    <a:pt x="351" y="256"/>
                  </a:lnTo>
                  <a:lnTo>
                    <a:pt x="333" y="264"/>
                  </a:lnTo>
                  <a:lnTo>
                    <a:pt x="315" y="272"/>
                  </a:lnTo>
                  <a:lnTo>
                    <a:pt x="306" y="280"/>
                  </a:lnTo>
                  <a:lnTo>
                    <a:pt x="288" y="288"/>
                  </a:lnTo>
                  <a:lnTo>
                    <a:pt x="279" y="304"/>
                  </a:lnTo>
                  <a:lnTo>
                    <a:pt x="261" y="312"/>
                  </a:lnTo>
                  <a:lnTo>
                    <a:pt x="252" y="328"/>
                  </a:lnTo>
                  <a:lnTo>
                    <a:pt x="252" y="344"/>
                  </a:lnTo>
                  <a:lnTo>
                    <a:pt x="243" y="352"/>
                  </a:lnTo>
                  <a:lnTo>
                    <a:pt x="234" y="360"/>
                  </a:lnTo>
                  <a:lnTo>
                    <a:pt x="216" y="368"/>
                  </a:lnTo>
                  <a:lnTo>
                    <a:pt x="207" y="384"/>
                  </a:lnTo>
                  <a:lnTo>
                    <a:pt x="198" y="392"/>
                  </a:lnTo>
                  <a:lnTo>
                    <a:pt x="180" y="408"/>
                  </a:lnTo>
                  <a:lnTo>
                    <a:pt x="171" y="424"/>
                  </a:lnTo>
                  <a:lnTo>
                    <a:pt x="144" y="432"/>
                  </a:lnTo>
                  <a:lnTo>
                    <a:pt x="135" y="448"/>
                  </a:lnTo>
                  <a:lnTo>
                    <a:pt x="117" y="464"/>
                  </a:lnTo>
                  <a:lnTo>
                    <a:pt x="108" y="480"/>
                  </a:lnTo>
                  <a:lnTo>
                    <a:pt x="108" y="496"/>
                  </a:lnTo>
                  <a:lnTo>
                    <a:pt x="99" y="512"/>
                  </a:lnTo>
                  <a:lnTo>
                    <a:pt x="99" y="528"/>
                  </a:lnTo>
                  <a:lnTo>
                    <a:pt x="90" y="544"/>
                  </a:lnTo>
                  <a:lnTo>
                    <a:pt x="72" y="560"/>
                  </a:lnTo>
                  <a:lnTo>
                    <a:pt x="63" y="576"/>
                  </a:lnTo>
                  <a:lnTo>
                    <a:pt x="54" y="592"/>
                  </a:lnTo>
                  <a:lnTo>
                    <a:pt x="45" y="608"/>
                  </a:lnTo>
                  <a:lnTo>
                    <a:pt x="45" y="624"/>
                  </a:lnTo>
                  <a:lnTo>
                    <a:pt x="36" y="640"/>
                  </a:lnTo>
                  <a:lnTo>
                    <a:pt x="27" y="664"/>
                  </a:lnTo>
                  <a:lnTo>
                    <a:pt x="18" y="680"/>
                  </a:lnTo>
                  <a:lnTo>
                    <a:pt x="18" y="696"/>
                  </a:lnTo>
                  <a:lnTo>
                    <a:pt x="18" y="712"/>
                  </a:lnTo>
                  <a:lnTo>
                    <a:pt x="18" y="720"/>
                  </a:lnTo>
                  <a:lnTo>
                    <a:pt x="18" y="736"/>
                  </a:lnTo>
                  <a:lnTo>
                    <a:pt x="9" y="752"/>
                  </a:lnTo>
                  <a:lnTo>
                    <a:pt x="0" y="768"/>
                  </a:lnTo>
                  <a:lnTo>
                    <a:pt x="0" y="784"/>
                  </a:lnTo>
                  <a:lnTo>
                    <a:pt x="9" y="800"/>
                  </a:lnTo>
                  <a:lnTo>
                    <a:pt x="9" y="816"/>
                  </a:lnTo>
                  <a:lnTo>
                    <a:pt x="9" y="824"/>
                  </a:lnTo>
                  <a:lnTo>
                    <a:pt x="9" y="840"/>
                  </a:lnTo>
                  <a:lnTo>
                    <a:pt x="9" y="856"/>
                  </a:lnTo>
                  <a:lnTo>
                    <a:pt x="9" y="872"/>
                  </a:lnTo>
                  <a:lnTo>
                    <a:pt x="9" y="888"/>
                  </a:lnTo>
                  <a:lnTo>
                    <a:pt x="18" y="904"/>
                  </a:lnTo>
                  <a:lnTo>
                    <a:pt x="27" y="912"/>
                  </a:lnTo>
                  <a:lnTo>
                    <a:pt x="36" y="928"/>
                  </a:lnTo>
                  <a:lnTo>
                    <a:pt x="54" y="936"/>
                  </a:lnTo>
                  <a:lnTo>
                    <a:pt x="63" y="952"/>
                  </a:lnTo>
                  <a:lnTo>
                    <a:pt x="63" y="968"/>
                  </a:lnTo>
                  <a:lnTo>
                    <a:pt x="72" y="984"/>
                  </a:lnTo>
                  <a:lnTo>
                    <a:pt x="81" y="1000"/>
                  </a:lnTo>
                  <a:lnTo>
                    <a:pt x="90" y="1016"/>
                  </a:lnTo>
                  <a:lnTo>
                    <a:pt x="108" y="1024"/>
                  </a:lnTo>
                  <a:lnTo>
                    <a:pt x="126" y="1032"/>
                  </a:lnTo>
                  <a:lnTo>
                    <a:pt x="144" y="1040"/>
                  </a:lnTo>
                  <a:lnTo>
                    <a:pt x="153" y="1048"/>
                  </a:lnTo>
                  <a:lnTo>
                    <a:pt x="162" y="1064"/>
                  </a:lnTo>
                  <a:lnTo>
                    <a:pt x="171" y="1072"/>
                  </a:lnTo>
                  <a:lnTo>
                    <a:pt x="189" y="1087"/>
                  </a:lnTo>
                  <a:lnTo>
                    <a:pt x="198" y="1095"/>
                  </a:lnTo>
                  <a:lnTo>
                    <a:pt x="225" y="1103"/>
                  </a:lnTo>
                  <a:lnTo>
                    <a:pt x="243" y="1111"/>
                  </a:lnTo>
                  <a:lnTo>
                    <a:pt x="270" y="1119"/>
                  </a:lnTo>
                  <a:lnTo>
                    <a:pt x="288" y="1119"/>
                  </a:lnTo>
                  <a:lnTo>
                    <a:pt x="306" y="1119"/>
                  </a:lnTo>
                  <a:lnTo>
                    <a:pt x="333" y="1119"/>
                  </a:lnTo>
                  <a:lnTo>
                    <a:pt x="360" y="1119"/>
                  </a:lnTo>
                  <a:lnTo>
                    <a:pt x="378" y="1127"/>
                  </a:lnTo>
                  <a:lnTo>
                    <a:pt x="396" y="1127"/>
                  </a:lnTo>
                  <a:lnTo>
                    <a:pt x="414" y="1135"/>
                  </a:lnTo>
                  <a:lnTo>
                    <a:pt x="423" y="1143"/>
                  </a:lnTo>
                  <a:lnTo>
                    <a:pt x="441" y="1151"/>
                  </a:lnTo>
                  <a:lnTo>
                    <a:pt x="459" y="1151"/>
                  </a:lnTo>
                  <a:lnTo>
                    <a:pt x="477" y="1151"/>
                  </a:lnTo>
                  <a:lnTo>
                    <a:pt x="504" y="1151"/>
                  </a:lnTo>
                  <a:lnTo>
                    <a:pt x="522" y="1151"/>
                  </a:lnTo>
                  <a:lnTo>
                    <a:pt x="531" y="1151"/>
                  </a:lnTo>
                  <a:lnTo>
                    <a:pt x="549" y="1151"/>
                  </a:lnTo>
                  <a:lnTo>
                    <a:pt x="567" y="1151"/>
                  </a:lnTo>
                  <a:lnTo>
                    <a:pt x="585" y="1151"/>
                  </a:lnTo>
                  <a:lnTo>
                    <a:pt x="603" y="1151"/>
                  </a:lnTo>
                  <a:lnTo>
                    <a:pt x="630" y="1143"/>
                  </a:lnTo>
                  <a:lnTo>
                    <a:pt x="648" y="1143"/>
                  </a:lnTo>
                  <a:lnTo>
                    <a:pt x="666" y="1135"/>
                  </a:lnTo>
                  <a:lnTo>
                    <a:pt x="684" y="1135"/>
                  </a:lnTo>
                  <a:lnTo>
                    <a:pt x="711" y="1127"/>
                  </a:lnTo>
                  <a:lnTo>
                    <a:pt x="729" y="1119"/>
                  </a:lnTo>
                  <a:lnTo>
                    <a:pt x="747" y="1119"/>
                  </a:lnTo>
                  <a:lnTo>
                    <a:pt x="765" y="1111"/>
                  </a:lnTo>
                  <a:lnTo>
                    <a:pt x="792" y="1103"/>
                  </a:lnTo>
                  <a:lnTo>
                    <a:pt x="810" y="1103"/>
                  </a:lnTo>
                  <a:lnTo>
                    <a:pt x="828" y="1103"/>
                  </a:lnTo>
                  <a:lnTo>
                    <a:pt x="837" y="1111"/>
                  </a:lnTo>
                  <a:lnTo>
                    <a:pt x="846" y="1119"/>
                  </a:lnTo>
                  <a:lnTo>
                    <a:pt x="855" y="1135"/>
                  </a:lnTo>
                  <a:lnTo>
                    <a:pt x="873" y="1143"/>
                  </a:lnTo>
                  <a:lnTo>
                    <a:pt x="882" y="1151"/>
                  </a:lnTo>
                  <a:lnTo>
                    <a:pt x="900" y="1159"/>
                  </a:lnTo>
                  <a:lnTo>
                    <a:pt x="909" y="1159"/>
                  </a:lnTo>
                  <a:lnTo>
                    <a:pt x="918" y="1167"/>
                  </a:lnTo>
                  <a:lnTo>
                    <a:pt x="927" y="1175"/>
                  </a:lnTo>
                  <a:lnTo>
                    <a:pt x="918" y="1191"/>
                  </a:lnTo>
                  <a:lnTo>
                    <a:pt x="918" y="1199"/>
                  </a:lnTo>
                  <a:lnTo>
                    <a:pt x="909" y="1207"/>
                  </a:lnTo>
                  <a:lnTo>
                    <a:pt x="891" y="1207"/>
                  </a:lnTo>
                  <a:lnTo>
                    <a:pt x="873" y="1215"/>
                  </a:lnTo>
                  <a:lnTo>
                    <a:pt x="828" y="1223"/>
                  </a:lnTo>
                  <a:lnTo>
                    <a:pt x="792" y="1231"/>
                  </a:lnTo>
                  <a:lnTo>
                    <a:pt x="774" y="1247"/>
                  </a:lnTo>
                  <a:lnTo>
                    <a:pt x="756" y="1271"/>
                  </a:lnTo>
                  <a:lnTo>
                    <a:pt x="756" y="1287"/>
                  </a:lnTo>
                  <a:lnTo>
                    <a:pt x="756" y="1303"/>
                  </a:lnTo>
                  <a:lnTo>
                    <a:pt x="765" y="1311"/>
                  </a:lnTo>
                  <a:lnTo>
                    <a:pt x="774" y="1327"/>
                  </a:lnTo>
                  <a:lnTo>
                    <a:pt x="801" y="1343"/>
                  </a:lnTo>
                  <a:lnTo>
                    <a:pt x="837" y="1351"/>
                  </a:lnTo>
                  <a:lnTo>
                    <a:pt x="864" y="1351"/>
                  </a:lnTo>
                  <a:lnTo>
                    <a:pt x="900" y="1343"/>
                  </a:lnTo>
                  <a:lnTo>
                    <a:pt x="927" y="1335"/>
                  </a:lnTo>
                  <a:lnTo>
                    <a:pt x="945" y="1319"/>
                  </a:lnTo>
                  <a:lnTo>
                    <a:pt x="963" y="1303"/>
                  </a:lnTo>
                  <a:lnTo>
                    <a:pt x="980" y="1287"/>
                  </a:lnTo>
                  <a:lnTo>
                    <a:pt x="989" y="1263"/>
                  </a:lnTo>
                  <a:lnTo>
                    <a:pt x="989" y="1239"/>
                  </a:lnTo>
                  <a:lnTo>
                    <a:pt x="980" y="1231"/>
                  </a:lnTo>
                  <a:lnTo>
                    <a:pt x="980" y="1215"/>
                  </a:lnTo>
                  <a:lnTo>
                    <a:pt x="980" y="1199"/>
                  </a:lnTo>
                  <a:lnTo>
                    <a:pt x="989" y="1183"/>
                  </a:lnTo>
                  <a:lnTo>
                    <a:pt x="998" y="1167"/>
                  </a:lnTo>
                  <a:lnTo>
                    <a:pt x="1007" y="1159"/>
                  </a:lnTo>
                  <a:lnTo>
                    <a:pt x="1025" y="1151"/>
                  </a:lnTo>
                  <a:lnTo>
                    <a:pt x="1043" y="1143"/>
                  </a:lnTo>
                  <a:lnTo>
                    <a:pt x="1061" y="1143"/>
                  </a:lnTo>
                  <a:lnTo>
                    <a:pt x="1070" y="1151"/>
                  </a:lnTo>
                  <a:lnTo>
                    <a:pt x="1088" y="1159"/>
                  </a:lnTo>
                  <a:lnTo>
                    <a:pt x="1097" y="1167"/>
                  </a:lnTo>
                  <a:lnTo>
                    <a:pt x="1106" y="1175"/>
                  </a:lnTo>
                  <a:lnTo>
                    <a:pt x="1115" y="1191"/>
                  </a:lnTo>
                  <a:lnTo>
                    <a:pt x="1133" y="1199"/>
                  </a:lnTo>
                  <a:lnTo>
                    <a:pt x="1142" y="1215"/>
                  </a:lnTo>
                  <a:lnTo>
                    <a:pt x="1151" y="1223"/>
                  </a:lnTo>
                  <a:lnTo>
                    <a:pt x="1160" y="1239"/>
                  </a:lnTo>
                  <a:lnTo>
                    <a:pt x="1178" y="1255"/>
                  </a:lnTo>
                  <a:lnTo>
                    <a:pt x="1196" y="1263"/>
                  </a:lnTo>
                  <a:lnTo>
                    <a:pt x="1214" y="1279"/>
                  </a:lnTo>
                  <a:lnTo>
                    <a:pt x="1232" y="1279"/>
                  </a:lnTo>
                  <a:lnTo>
                    <a:pt x="1250" y="1287"/>
                  </a:lnTo>
                  <a:lnTo>
                    <a:pt x="1259" y="1287"/>
                  </a:lnTo>
                  <a:lnTo>
                    <a:pt x="1286" y="1143"/>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GB" sz="2800">
                <a:solidFill>
                  <a:srgbClr val="FFFFFF"/>
                </a:solidFill>
                <a:latin typeface="Arial" charset="0"/>
              </a:endParaRPr>
            </a:p>
          </p:txBody>
        </p:sp>
        <p:sp>
          <p:nvSpPr>
            <p:cNvPr id="1138692" name="Freeform 4"/>
            <p:cNvSpPr>
              <a:spLocks/>
            </p:cNvSpPr>
            <p:nvPr/>
          </p:nvSpPr>
          <p:spPr bwMode="auto">
            <a:xfrm>
              <a:off x="1604" y="412"/>
              <a:ext cx="2007" cy="1225"/>
            </a:xfrm>
            <a:custGeom>
              <a:avLst/>
              <a:gdLst>
                <a:gd name="T0" fmla="*/ 1358 w 2258"/>
                <a:gd name="T1" fmla="*/ 1151 h 1352"/>
                <a:gd name="T2" fmla="*/ 1475 w 2258"/>
                <a:gd name="T3" fmla="*/ 1175 h 1352"/>
                <a:gd name="T4" fmla="*/ 1601 w 2258"/>
                <a:gd name="T5" fmla="*/ 1143 h 1352"/>
                <a:gd name="T6" fmla="*/ 1727 w 2258"/>
                <a:gd name="T7" fmla="*/ 1119 h 1352"/>
                <a:gd name="T8" fmla="*/ 1808 w 2258"/>
                <a:gd name="T9" fmla="*/ 1056 h 1352"/>
                <a:gd name="T10" fmla="*/ 1889 w 2258"/>
                <a:gd name="T11" fmla="*/ 1080 h 1352"/>
                <a:gd name="T12" fmla="*/ 1996 w 2258"/>
                <a:gd name="T13" fmla="*/ 1024 h 1352"/>
                <a:gd name="T14" fmla="*/ 2032 w 2258"/>
                <a:gd name="T15" fmla="*/ 1048 h 1352"/>
                <a:gd name="T16" fmla="*/ 2149 w 2258"/>
                <a:gd name="T17" fmla="*/ 992 h 1352"/>
                <a:gd name="T18" fmla="*/ 2221 w 2258"/>
                <a:gd name="T19" fmla="*/ 912 h 1352"/>
                <a:gd name="T20" fmla="*/ 2257 w 2258"/>
                <a:gd name="T21" fmla="*/ 808 h 1352"/>
                <a:gd name="T22" fmla="*/ 2248 w 2258"/>
                <a:gd name="T23" fmla="*/ 696 h 1352"/>
                <a:gd name="T24" fmla="*/ 2203 w 2258"/>
                <a:gd name="T25" fmla="*/ 584 h 1352"/>
                <a:gd name="T26" fmla="*/ 2140 w 2258"/>
                <a:gd name="T27" fmla="*/ 512 h 1352"/>
                <a:gd name="T28" fmla="*/ 2104 w 2258"/>
                <a:gd name="T29" fmla="*/ 440 h 1352"/>
                <a:gd name="T30" fmla="*/ 2023 w 2258"/>
                <a:gd name="T31" fmla="*/ 344 h 1352"/>
                <a:gd name="T32" fmla="*/ 1979 w 2258"/>
                <a:gd name="T33" fmla="*/ 304 h 1352"/>
                <a:gd name="T34" fmla="*/ 1925 w 2258"/>
                <a:gd name="T35" fmla="*/ 240 h 1352"/>
                <a:gd name="T36" fmla="*/ 1844 w 2258"/>
                <a:gd name="T37" fmla="*/ 184 h 1352"/>
                <a:gd name="T38" fmla="*/ 1772 w 2258"/>
                <a:gd name="T39" fmla="*/ 136 h 1352"/>
                <a:gd name="T40" fmla="*/ 1673 w 2258"/>
                <a:gd name="T41" fmla="*/ 96 h 1352"/>
                <a:gd name="T42" fmla="*/ 1574 w 2258"/>
                <a:gd name="T43" fmla="*/ 72 h 1352"/>
                <a:gd name="T44" fmla="*/ 1457 w 2258"/>
                <a:gd name="T45" fmla="*/ 48 h 1352"/>
                <a:gd name="T46" fmla="*/ 1349 w 2258"/>
                <a:gd name="T47" fmla="*/ 24 h 1352"/>
                <a:gd name="T48" fmla="*/ 1241 w 2258"/>
                <a:gd name="T49" fmla="*/ 0 h 1352"/>
                <a:gd name="T50" fmla="*/ 1133 w 2258"/>
                <a:gd name="T51" fmla="*/ 16 h 1352"/>
                <a:gd name="T52" fmla="*/ 1043 w 2258"/>
                <a:gd name="T53" fmla="*/ 0 h 1352"/>
                <a:gd name="T54" fmla="*/ 927 w 2258"/>
                <a:gd name="T55" fmla="*/ 16 h 1352"/>
                <a:gd name="T56" fmla="*/ 801 w 2258"/>
                <a:gd name="T57" fmla="*/ 40 h 1352"/>
                <a:gd name="T58" fmla="*/ 720 w 2258"/>
                <a:gd name="T59" fmla="*/ 88 h 1352"/>
                <a:gd name="T60" fmla="*/ 612 w 2258"/>
                <a:gd name="T61" fmla="*/ 120 h 1352"/>
                <a:gd name="T62" fmla="*/ 513 w 2258"/>
                <a:gd name="T63" fmla="*/ 184 h 1352"/>
                <a:gd name="T64" fmla="*/ 414 w 2258"/>
                <a:gd name="T65" fmla="*/ 224 h 1352"/>
                <a:gd name="T66" fmla="*/ 315 w 2258"/>
                <a:gd name="T67" fmla="*/ 272 h 1352"/>
                <a:gd name="T68" fmla="*/ 252 w 2258"/>
                <a:gd name="T69" fmla="*/ 344 h 1352"/>
                <a:gd name="T70" fmla="*/ 180 w 2258"/>
                <a:gd name="T71" fmla="*/ 408 h 1352"/>
                <a:gd name="T72" fmla="*/ 108 w 2258"/>
                <a:gd name="T73" fmla="*/ 496 h 1352"/>
                <a:gd name="T74" fmla="*/ 54 w 2258"/>
                <a:gd name="T75" fmla="*/ 592 h 1352"/>
                <a:gd name="T76" fmla="*/ 18 w 2258"/>
                <a:gd name="T77" fmla="*/ 696 h 1352"/>
                <a:gd name="T78" fmla="*/ 0 w 2258"/>
                <a:gd name="T79" fmla="*/ 784 h 1352"/>
                <a:gd name="T80" fmla="*/ 9 w 2258"/>
                <a:gd name="T81" fmla="*/ 872 h 1352"/>
                <a:gd name="T82" fmla="*/ 63 w 2258"/>
                <a:gd name="T83" fmla="*/ 952 h 1352"/>
                <a:gd name="T84" fmla="*/ 126 w 2258"/>
                <a:gd name="T85" fmla="*/ 1032 h 1352"/>
                <a:gd name="T86" fmla="*/ 198 w 2258"/>
                <a:gd name="T87" fmla="*/ 1095 h 1352"/>
                <a:gd name="T88" fmla="*/ 333 w 2258"/>
                <a:gd name="T89" fmla="*/ 1119 h 1352"/>
                <a:gd name="T90" fmla="*/ 441 w 2258"/>
                <a:gd name="T91" fmla="*/ 1151 h 1352"/>
                <a:gd name="T92" fmla="*/ 549 w 2258"/>
                <a:gd name="T93" fmla="*/ 1151 h 1352"/>
                <a:gd name="T94" fmla="*/ 666 w 2258"/>
                <a:gd name="T95" fmla="*/ 1135 h 1352"/>
                <a:gd name="T96" fmla="*/ 792 w 2258"/>
                <a:gd name="T97" fmla="*/ 1103 h 1352"/>
                <a:gd name="T98" fmla="*/ 873 w 2258"/>
                <a:gd name="T99" fmla="*/ 1143 h 1352"/>
                <a:gd name="T100" fmla="*/ 918 w 2258"/>
                <a:gd name="T101" fmla="*/ 1191 h 1352"/>
                <a:gd name="T102" fmla="*/ 792 w 2258"/>
                <a:gd name="T103" fmla="*/ 1231 h 1352"/>
                <a:gd name="T104" fmla="*/ 774 w 2258"/>
                <a:gd name="T105" fmla="*/ 1327 h 1352"/>
                <a:gd name="T106" fmla="*/ 945 w 2258"/>
                <a:gd name="T107" fmla="*/ 1319 h 1352"/>
                <a:gd name="T108" fmla="*/ 980 w 2258"/>
                <a:gd name="T109" fmla="*/ 1215 h 1352"/>
                <a:gd name="T110" fmla="*/ 1043 w 2258"/>
                <a:gd name="T111" fmla="*/ 1143 h 1352"/>
                <a:gd name="T112" fmla="*/ 1115 w 2258"/>
                <a:gd name="T113" fmla="*/ 1191 h 1352"/>
                <a:gd name="T114" fmla="*/ 1196 w 2258"/>
                <a:gd name="T115" fmla="*/ 1263 h 1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58" h="1352">
                  <a:moveTo>
                    <a:pt x="1286" y="1143"/>
                  </a:moveTo>
                  <a:lnTo>
                    <a:pt x="1295" y="1151"/>
                  </a:lnTo>
                  <a:lnTo>
                    <a:pt x="1313" y="1159"/>
                  </a:lnTo>
                  <a:lnTo>
                    <a:pt x="1331" y="1159"/>
                  </a:lnTo>
                  <a:lnTo>
                    <a:pt x="1349" y="1151"/>
                  </a:lnTo>
                  <a:lnTo>
                    <a:pt x="1358" y="1151"/>
                  </a:lnTo>
                  <a:lnTo>
                    <a:pt x="1376" y="1151"/>
                  </a:lnTo>
                  <a:lnTo>
                    <a:pt x="1394" y="1151"/>
                  </a:lnTo>
                  <a:lnTo>
                    <a:pt x="1412" y="1159"/>
                  </a:lnTo>
                  <a:lnTo>
                    <a:pt x="1430" y="1167"/>
                  </a:lnTo>
                  <a:lnTo>
                    <a:pt x="1448" y="1175"/>
                  </a:lnTo>
                  <a:lnTo>
                    <a:pt x="1475" y="1175"/>
                  </a:lnTo>
                  <a:lnTo>
                    <a:pt x="1493" y="1175"/>
                  </a:lnTo>
                  <a:lnTo>
                    <a:pt x="1511" y="1175"/>
                  </a:lnTo>
                  <a:lnTo>
                    <a:pt x="1529" y="1167"/>
                  </a:lnTo>
                  <a:lnTo>
                    <a:pt x="1556" y="1167"/>
                  </a:lnTo>
                  <a:lnTo>
                    <a:pt x="1574" y="1151"/>
                  </a:lnTo>
                  <a:lnTo>
                    <a:pt x="1601" y="1143"/>
                  </a:lnTo>
                  <a:lnTo>
                    <a:pt x="1619" y="1143"/>
                  </a:lnTo>
                  <a:lnTo>
                    <a:pt x="1646" y="1135"/>
                  </a:lnTo>
                  <a:lnTo>
                    <a:pt x="1664" y="1127"/>
                  </a:lnTo>
                  <a:lnTo>
                    <a:pt x="1682" y="1127"/>
                  </a:lnTo>
                  <a:lnTo>
                    <a:pt x="1709" y="1127"/>
                  </a:lnTo>
                  <a:lnTo>
                    <a:pt x="1727" y="1119"/>
                  </a:lnTo>
                  <a:lnTo>
                    <a:pt x="1745" y="1111"/>
                  </a:lnTo>
                  <a:lnTo>
                    <a:pt x="1763" y="1103"/>
                  </a:lnTo>
                  <a:lnTo>
                    <a:pt x="1781" y="1095"/>
                  </a:lnTo>
                  <a:lnTo>
                    <a:pt x="1790" y="1087"/>
                  </a:lnTo>
                  <a:lnTo>
                    <a:pt x="1808" y="1072"/>
                  </a:lnTo>
                  <a:lnTo>
                    <a:pt x="1808" y="1056"/>
                  </a:lnTo>
                  <a:lnTo>
                    <a:pt x="1817" y="1048"/>
                  </a:lnTo>
                  <a:lnTo>
                    <a:pt x="1817" y="1064"/>
                  </a:lnTo>
                  <a:lnTo>
                    <a:pt x="1835" y="1072"/>
                  </a:lnTo>
                  <a:lnTo>
                    <a:pt x="1844" y="1080"/>
                  </a:lnTo>
                  <a:lnTo>
                    <a:pt x="1871" y="1080"/>
                  </a:lnTo>
                  <a:lnTo>
                    <a:pt x="1889" y="1080"/>
                  </a:lnTo>
                  <a:lnTo>
                    <a:pt x="1907" y="1080"/>
                  </a:lnTo>
                  <a:lnTo>
                    <a:pt x="1925" y="1072"/>
                  </a:lnTo>
                  <a:lnTo>
                    <a:pt x="1943" y="1064"/>
                  </a:lnTo>
                  <a:lnTo>
                    <a:pt x="1961" y="1056"/>
                  </a:lnTo>
                  <a:lnTo>
                    <a:pt x="1979" y="1040"/>
                  </a:lnTo>
                  <a:lnTo>
                    <a:pt x="1996" y="1024"/>
                  </a:lnTo>
                  <a:lnTo>
                    <a:pt x="2005" y="1008"/>
                  </a:lnTo>
                  <a:lnTo>
                    <a:pt x="1996" y="1024"/>
                  </a:lnTo>
                  <a:lnTo>
                    <a:pt x="1988" y="1032"/>
                  </a:lnTo>
                  <a:lnTo>
                    <a:pt x="1988" y="1040"/>
                  </a:lnTo>
                  <a:lnTo>
                    <a:pt x="2005" y="1048"/>
                  </a:lnTo>
                  <a:lnTo>
                    <a:pt x="2032" y="1048"/>
                  </a:lnTo>
                  <a:lnTo>
                    <a:pt x="2050" y="1048"/>
                  </a:lnTo>
                  <a:lnTo>
                    <a:pt x="2068" y="1048"/>
                  </a:lnTo>
                  <a:lnTo>
                    <a:pt x="2095" y="1040"/>
                  </a:lnTo>
                  <a:lnTo>
                    <a:pt x="2113" y="1024"/>
                  </a:lnTo>
                  <a:lnTo>
                    <a:pt x="2131" y="1008"/>
                  </a:lnTo>
                  <a:lnTo>
                    <a:pt x="2149" y="992"/>
                  </a:lnTo>
                  <a:lnTo>
                    <a:pt x="2158" y="976"/>
                  </a:lnTo>
                  <a:lnTo>
                    <a:pt x="2167" y="960"/>
                  </a:lnTo>
                  <a:lnTo>
                    <a:pt x="2185" y="952"/>
                  </a:lnTo>
                  <a:lnTo>
                    <a:pt x="2194" y="944"/>
                  </a:lnTo>
                  <a:lnTo>
                    <a:pt x="2212" y="928"/>
                  </a:lnTo>
                  <a:lnTo>
                    <a:pt x="2221" y="912"/>
                  </a:lnTo>
                  <a:lnTo>
                    <a:pt x="2230" y="896"/>
                  </a:lnTo>
                  <a:lnTo>
                    <a:pt x="2239" y="880"/>
                  </a:lnTo>
                  <a:lnTo>
                    <a:pt x="2239" y="864"/>
                  </a:lnTo>
                  <a:lnTo>
                    <a:pt x="2248" y="840"/>
                  </a:lnTo>
                  <a:lnTo>
                    <a:pt x="2248" y="824"/>
                  </a:lnTo>
                  <a:lnTo>
                    <a:pt x="2257" y="808"/>
                  </a:lnTo>
                  <a:lnTo>
                    <a:pt x="2257" y="784"/>
                  </a:lnTo>
                  <a:lnTo>
                    <a:pt x="2257" y="768"/>
                  </a:lnTo>
                  <a:lnTo>
                    <a:pt x="2257" y="744"/>
                  </a:lnTo>
                  <a:lnTo>
                    <a:pt x="2257" y="728"/>
                  </a:lnTo>
                  <a:lnTo>
                    <a:pt x="2248" y="712"/>
                  </a:lnTo>
                  <a:lnTo>
                    <a:pt x="2248" y="696"/>
                  </a:lnTo>
                  <a:lnTo>
                    <a:pt x="2239" y="672"/>
                  </a:lnTo>
                  <a:lnTo>
                    <a:pt x="2230" y="656"/>
                  </a:lnTo>
                  <a:lnTo>
                    <a:pt x="2221" y="640"/>
                  </a:lnTo>
                  <a:lnTo>
                    <a:pt x="2221" y="616"/>
                  </a:lnTo>
                  <a:lnTo>
                    <a:pt x="2212" y="600"/>
                  </a:lnTo>
                  <a:lnTo>
                    <a:pt x="2203" y="584"/>
                  </a:lnTo>
                  <a:lnTo>
                    <a:pt x="2194" y="568"/>
                  </a:lnTo>
                  <a:lnTo>
                    <a:pt x="2185" y="552"/>
                  </a:lnTo>
                  <a:lnTo>
                    <a:pt x="2176" y="536"/>
                  </a:lnTo>
                  <a:lnTo>
                    <a:pt x="2158" y="528"/>
                  </a:lnTo>
                  <a:lnTo>
                    <a:pt x="2149" y="520"/>
                  </a:lnTo>
                  <a:lnTo>
                    <a:pt x="2140" y="512"/>
                  </a:lnTo>
                  <a:lnTo>
                    <a:pt x="2131" y="512"/>
                  </a:lnTo>
                  <a:lnTo>
                    <a:pt x="2131" y="504"/>
                  </a:lnTo>
                  <a:lnTo>
                    <a:pt x="2122" y="496"/>
                  </a:lnTo>
                  <a:lnTo>
                    <a:pt x="2122" y="480"/>
                  </a:lnTo>
                  <a:lnTo>
                    <a:pt x="2113" y="456"/>
                  </a:lnTo>
                  <a:lnTo>
                    <a:pt x="2104" y="440"/>
                  </a:lnTo>
                  <a:lnTo>
                    <a:pt x="2095" y="424"/>
                  </a:lnTo>
                  <a:lnTo>
                    <a:pt x="2077" y="400"/>
                  </a:lnTo>
                  <a:lnTo>
                    <a:pt x="2059" y="384"/>
                  </a:lnTo>
                  <a:lnTo>
                    <a:pt x="2050" y="368"/>
                  </a:lnTo>
                  <a:lnTo>
                    <a:pt x="2032" y="352"/>
                  </a:lnTo>
                  <a:lnTo>
                    <a:pt x="2023" y="344"/>
                  </a:lnTo>
                  <a:lnTo>
                    <a:pt x="2005" y="328"/>
                  </a:lnTo>
                  <a:lnTo>
                    <a:pt x="1988" y="328"/>
                  </a:lnTo>
                  <a:lnTo>
                    <a:pt x="1979" y="328"/>
                  </a:lnTo>
                  <a:lnTo>
                    <a:pt x="1970" y="320"/>
                  </a:lnTo>
                  <a:lnTo>
                    <a:pt x="1979" y="320"/>
                  </a:lnTo>
                  <a:lnTo>
                    <a:pt x="1979" y="304"/>
                  </a:lnTo>
                  <a:lnTo>
                    <a:pt x="1979" y="296"/>
                  </a:lnTo>
                  <a:lnTo>
                    <a:pt x="1970" y="280"/>
                  </a:lnTo>
                  <a:lnTo>
                    <a:pt x="1961" y="272"/>
                  </a:lnTo>
                  <a:lnTo>
                    <a:pt x="1943" y="264"/>
                  </a:lnTo>
                  <a:lnTo>
                    <a:pt x="1934" y="256"/>
                  </a:lnTo>
                  <a:lnTo>
                    <a:pt x="1925" y="240"/>
                  </a:lnTo>
                  <a:lnTo>
                    <a:pt x="1907" y="232"/>
                  </a:lnTo>
                  <a:lnTo>
                    <a:pt x="1898" y="216"/>
                  </a:lnTo>
                  <a:lnTo>
                    <a:pt x="1889" y="200"/>
                  </a:lnTo>
                  <a:lnTo>
                    <a:pt x="1871" y="192"/>
                  </a:lnTo>
                  <a:lnTo>
                    <a:pt x="1862" y="184"/>
                  </a:lnTo>
                  <a:lnTo>
                    <a:pt x="1844" y="184"/>
                  </a:lnTo>
                  <a:lnTo>
                    <a:pt x="1835" y="184"/>
                  </a:lnTo>
                  <a:lnTo>
                    <a:pt x="1817" y="184"/>
                  </a:lnTo>
                  <a:lnTo>
                    <a:pt x="1808" y="176"/>
                  </a:lnTo>
                  <a:lnTo>
                    <a:pt x="1799" y="160"/>
                  </a:lnTo>
                  <a:lnTo>
                    <a:pt x="1790" y="152"/>
                  </a:lnTo>
                  <a:lnTo>
                    <a:pt x="1772" y="136"/>
                  </a:lnTo>
                  <a:lnTo>
                    <a:pt x="1754" y="128"/>
                  </a:lnTo>
                  <a:lnTo>
                    <a:pt x="1736" y="120"/>
                  </a:lnTo>
                  <a:lnTo>
                    <a:pt x="1727" y="112"/>
                  </a:lnTo>
                  <a:lnTo>
                    <a:pt x="1709" y="104"/>
                  </a:lnTo>
                  <a:lnTo>
                    <a:pt x="1691" y="96"/>
                  </a:lnTo>
                  <a:lnTo>
                    <a:pt x="1673" y="96"/>
                  </a:lnTo>
                  <a:lnTo>
                    <a:pt x="1655" y="88"/>
                  </a:lnTo>
                  <a:lnTo>
                    <a:pt x="1637" y="88"/>
                  </a:lnTo>
                  <a:lnTo>
                    <a:pt x="1610" y="88"/>
                  </a:lnTo>
                  <a:lnTo>
                    <a:pt x="1592" y="88"/>
                  </a:lnTo>
                  <a:lnTo>
                    <a:pt x="1583" y="80"/>
                  </a:lnTo>
                  <a:lnTo>
                    <a:pt x="1574" y="72"/>
                  </a:lnTo>
                  <a:lnTo>
                    <a:pt x="1556" y="64"/>
                  </a:lnTo>
                  <a:lnTo>
                    <a:pt x="1538" y="56"/>
                  </a:lnTo>
                  <a:lnTo>
                    <a:pt x="1520" y="56"/>
                  </a:lnTo>
                  <a:lnTo>
                    <a:pt x="1502" y="48"/>
                  </a:lnTo>
                  <a:lnTo>
                    <a:pt x="1484" y="48"/>
                  </a:lnTo>
                  <a:lnTo>
                    <a:pt x="1457" y="48"/>
                  </a:lnTo>
                  <a:lnTo>
                    <a:pt x="1439" y="48"/>
                  </a:lnTo>
                  <a:lnTo>
                    <a:pt x="1421" y="48"/>
                  </a:lnTo>
                  <a:lnTo>
                    <a:pt x="1403" y="48"/>
                  </a:lnTo>
                  <a:lnTo>
                    <a:pt x="1385" y="40"/>
                  </a:lnTo>
                  <a:lnTo>
                    <a:pt x="1367" y="32"/>
                  </a:lnTo>
                  <a:lnTo>
                    <a:pt x="1349" y="24"/>
                  </a:lnTo>
                  <a:lnTo>
                    <a:pt x="1331" y="16"/>
                  </a:lnTo>
                  <a:lnTo>
                    <a:pt x="1313" y="16"/>
                  </a:lnTo>
                  <a:lnTo>
                    <a:pt x="1295" y="8"/>
                  </a:lnTo>
                  <a:lnTo>
                    <a:pt x="1277" y="8"/>
                  </a:lnTo>
                  <a:lnTo>
                    <a:pt x="1259" y="0"/>
                  </a:lnTo>
                  <a:lnTo>
                    <a:pt x="1241" y="0"/>
                  </a:lnTo>
                  <a:lnTo>
                    <a:pt x="1223" y="0"/>
                  </a:lnTo>
                  <a:lnTo>
                    <a:pt x="1196" y="0"/>
                  </a:lnTo>
                  <a:lnTo>
                    <a:pt x="1178" y="0"/>
                  </a:lnTo>
                  <a:lnTo>
                    <a:pt x="1160" y="8"/>
                  </a:lnTo>
                  <a:lnTo>
                    <a:pt x="1142" y="8"/>
                  </a:lnTo>
                  <a:lnTo>
                    <a:pt x="1133" y="16"/>
                  </a:lnTo>
                  <a:lnTo>
                    <a:pt x="1124" y="16"/>
                  </a:lnTo>
                  <a:lnTo>
                    <a:pt x="1115" y="16"/>
                  </a:lnTo>
                  <a:lnTo>
                    <a:pt x="1097" y="8"/>
                  </a:lnTo>
                  <a:lnTo>
                    <a:pt x="1079" y="0"/>
                  </a:lnTo>
                  <a:lnTo>
                    <a:pt x="1061" y="0"/>
                  </a:lnTo>
                  <a:lnTo>
                    <a:pt x="1043" y="0"/>
                  </a:lnTo>
                  <a:lnTo>
                    <a:pt x="1016" y="0"/>
                  </a:lnTo>
                  <a:lnTo>
                    <a:pt x="998" y="0"/>
                  </a:lnTo>
                  <a:lnTo>
                    <a:pt x="980" y="16"/>
                  </a:lnTo>
                  <a:lnTo>
                    <a:pt x="963" y="24"/>
                  </a:lnTo>
                  <a:lnTo>
                    <a:pt x="945" y="24"/>
                  </a:lnTo>
                  <a:lnTo>
                    <a:pt x="927" y="16"/>
                  </a:lnTo>
                  <a:lnTo>
                    <a:pt x="900" y="16"/>
                  </a:lnTo>
                  <a:lnTo>
                    <a:pt x="882" y="16"/>
                  </a:lnTo>
                  <a:lnTo>
                    <a:pt x="864" y="16"/>
                  </a:lnTo>
                  <a:lnTo>
                    <a:pt x="846" y="16"/>
                  </a:lnTo>
                  <a:lnTo>
                    <a:pt x="819" y="24"/>
                  </a:lnTo>
                  <a:lnTo>
                    <a:pt x="801" y="40"/>
                  </a:lnTo>
                  <a:lnTo>
                    <a:pt x="783" y="48"/>
                  </a:lnTo>
                  <a:lnTo>
                    <a:pt x="765" y="56"/>
                  </a:lnTo>
                  <a:lnTo>
                    <a:pt x="738" y="64"/>
                  </a:lnTo>
                  <a:lnTo>
                    <a:pt x="729" y="72"/>
                  </a:lnTo>
                  <a:lnTo>
                    <a:pt x="720" y="80"/>
                  </a:lnTo>
                  <a:lnTo>
                    <a:pt x="720" y="88"/>
                  </a:lnTo>
                  <a:lnTo>
                    <a:pt x="711" y="96"/>
                  </a:lnTo>
                  <a:lnTo>
                    <a:pt x="693" y="96"/>
                  </a:lnTo>
                  <a:lnTo>
                    <a:pt x="675" y="104"/>
                  </a:lnTo>
                  <a:lnTo>
                    <a:pt x="657" y="104"/>
                  </a:lnTo>
                  <a:lnTo>
                    <a:pt x="630" y="112"/>
                  </a:lnTo>
                  <a:lnTo>
                    <a:pt x="612" y="120"/>
                  </a:lnTo>
                  <a:lnTo>
                    <a:pt x="594" y="128"/>
                  </a:lnTo>
                  <a:lnTo>
                    <a:pt x="576" y="136"/>
                  </a:lnTo>
                  <a:lnTo>
                    <a:pt x="558" y="144"/>
                  </a:lnTo>
                  <a:lnTo>
                    <a:pt x="549" y="152"/>
                  </a:lnTo>
                  <a:lnTo>
                    <a:pt x="531" y="168"/>
                  </a:lnTo>
                  <a:lnTo>
                    <a:pt x="513" y="184"/>
                  </a:lnTo>
                  <a:lnTo>
                    <a:pt x="504" y="184"/>
                  </a:lnTo>
                  <a:lnTo>
                    <a:pt x="486" y="192"/>
                  </a:lnTo>
                  <a:lnTo>
                    <a:pt x="468" y="192"/>
                  </a:lnTo>
                  <a:lnTo>
                    <a:pt x="450" y="200"/>
                  </a:lnTo>
                  <a:lnTo>
                    <a:pt x="432" y="208"/>
                  </a:lnTo>
                  <a:lnTo>
                    <a:pt x="414" y="224"/>
                  </a:lnTo>
                  <a:lnTo>
                    <a:pt x="396" y="232"/>
                  </a:lnTo>
                  <a:lnTo>
                    <a:pt x="387" y="240"/>
                  </a:lnTo>
                  <a:lnTo>
                    <a:pt x="369" y="248"/>
                  </a:lnTo>
                  <a:lnTo>
                    <a:pt x="351" y="256"/>
                  </a:lnTo>
                  <a:lnTo>
                    <a:pt x="333" y="264"/>
                  </a:lnTo>
                  <a:lnTo>
                    <a:pt x="315" y="272"/>
                  </a:lnTo>
                  <a:lnTo>
                    <a:pt x="306" y="280"/>
                  </a:lnTo>
                  <a:lnTo>
                    <a:pt x="288" y="288"/>
                  </a:lnTo>
                  <a:lnTo>
                    <a:pt x="279" y="304"/>
                  </a:lnTo>
                  <a:lnTo>
                    <a:pt x="261" y="312"/>
                  </a:lnTo>
                  <a:lnTo>
                    <a:pt x="252" y="328"/>
                  </a:lnTo>
                  <a:lnTo>
                    <a:pt x="252" y="344"/>
                  </a:lnTo>
                  <a:lnTo>
                    <a:pt x="243" y="352"/>
                  </a:lnTo>
                  <a:lnTo>
                    <a:pt x="234" y="360"/>
                  </a:lnTo>
                  <a:lnTo>
                    <a:pt x="216" y="368"/>
                  </a:lnTo>
                  <a:lnTo>
                    <a:pt x="207" y="384"/>
                  </a:lnTo>
                  <a:lnTo>
                    <a:pt x="198" y="392"/>
                  </a:lnTo>
                  <a:lnTo>
                    <a:pt x="180" y="408"/>
                  </a:lnTo>
                  <a:lnTo>
                    <a:pt x="171" y="424"/>
                  </a:lnTo>
                  <a:lnTo>
                    <a:pt x="144" y="432"/>
                  </a:lnTo>
                  <a:lnTo>
                    <a:pt x="135" y="448"/>
                  </a:lnTo>
                  <a:lnTo>
                    <a:pt x="117" y="464"/>
                  </a:lnTo>
                  <a:lnTo>
                    <a:pt x="108" y="480"/>
                  </a:lnTo>
                  <a:lnTo>
                    <a:pt x="108" y="496"/>
                  </a:lnTo>
                  <a:lnTo>
                    <a:pt x="99" y="512"/>
                  </a:lnTo>
                  <a:lnTo>
                    <a:pt x="99" y="528"/>
                  </a:lnTo>
                  <a:lnTo>
                    <a:pt x="90" y="544"/>
                  </a:lnTo>
                  <a:lnTo>
                    <a:pt x="72" y="560"/>
                  </a:lnTo>
                  <a:lnTo>
                    <a:pt x="63" y="576"/>
                  </a:lnTo>
                  <a:lnTo>
                    <a:pt x="54" y="592"/>
                  </a:lnTo>
                  <a:lnTo>
                    <a:pt x="45" y="608"/>
                  </a:lnTo>
                  <a:lnTo>
                    <a:pt x="45" y="624"/>
                  </a:lnTo>
                  <a:lnTo>
                    <a:pt x="36" y="640"/>
                  </a:lnTo>
                  <a:lnTo>
                    <a:pt x="27" y="664"/>
                  </a:lnTo>
                  <a:lnTo>
                    <a:pt x="18" y="680"/>
                  </a:lnTo>
                  <a:lnTo>
                    <a:pt x="18" y="696"/>
                  </a:lnTo>
                  <a:lnTo>
                    <a:pt x="18" y="712"/>
                  </a:lnTo>
                  <a:lnTo>
                    <a:pt x="18" y="720"/>
                  </a:lnTo>
                  <a:lnTo>
                    <a:pt x="18" y="736"/>
                  </a:lnTo>
                  <a:lnTo>
                    <a:pt x="9" y="752"/>
                  </a:lnTo>
                  <a:lnTo>
                    <a:pt x="0" y="768"/>
                  </a:lnTo>
                  <a:lnTo>
                    <a:pt x="0" y="784"/>
                  </a:lnTo>
                  <a:lnTo>
                    <a:pt x="9" y="800"/>
                  </a:lnTo>
                  <a:lnTo>
                    <a:pt x="9" y="816"/>
                  </a:lnTo>
                  <a:lnTo>
                    <a:pt x="9" y="824"/>
                  </a:lnTo>
                  <a:lnTo>
                    <a:pt x="9" y="840"/>
                  </a:lnTo>
                  <a:lnTo>
                    <a:pt x="9" y="856"/>
                  </a:lnTo>
                  <a:lnTo>
                    <a:pt x="9" y="872"/>
                  </a:lnTo>
                  <a:lnTo>
                    <a:pt x="9" y="888"/>
                  </a:lnTo>
                  <a:lnTo>
                    <a:pt x="18" y="904"/>
                  </a:lnTo>
                  <a:lnTo>
                    <a:pt x="27" y="912"/>
                  </a:lnTo>
                  <a:lnTo>
                    <a:pt x="36" y="928"/>
                  </a:lnTo>
                  <a:lnTo>
                    <a:pt x="54" y="936"/>
                  </a:lnTo>
                  <a:lnTo>
                    <a:pt x="63" y="952"/>
                  </a:lnTo>
                  <a:lnTo>
                    <a:pt x="63" y="968"/>
                  </a:lnTo>
                  <a:lnTo>
                    <a:pt x="72" y="984"/>
                  </a:lnTo>
                  <a:lnTo>
                    <a:pt x="81" y="1000"/>
                  </a:lnTo>
                  <a:lnTo>
                    <a:pt x="90" y="1016"/>
                  </a:lnTo>
                  <a:lnTo>
                    <a:pt x="108" y="1024"/>
                  </a:lnTo>
                  <a:lnTo>
                    <a:pt x="126" y="1032"/>
                  </a:lnTo>
                  <a:lnTo>
                    <a:pt x="144" y="1040"/>
                  </a:lnTo>
                  <a:lnTo>
                    <a:pt x="153" y="1048"/>
                  </a:lnTo>
                  <a:lnTo>
                    <a:pt x="162" y="1064"/>
                  </a:lnTo>
                  <a:lnTo>
                    <a:pt x="171" y="1072"/>
                  </a:lnTo>
                  <a:lnTo>
                    <a:pt x="189" y="1087"/>
                  </a:lnTo>
                  <a:lnTo>
                    <a:pt x="198" y="1095"/>
                  </a:lnTo>
                  <a:lnTo>
                    <a:pt x="225" y="1103"/>
                  </a:lnTo>
                  <a:lnTo>
                    <a:pt x="243" y="1111"/>
                  </a:lnTo>
                  <a:lnTo>
                    <a:pt x="270" y="1119"/>
                  </a:lnTo>
                  <a:lnTo>
                    <a:pt x="288" y="1119"/>
                  </a:lnTo>
                  <a:lnTo>
                    <a:pt x="306" y="1119"/>
                  </a:lnTo>
                  <a:lnTo>
                    <a:pt x="333" y="1119"/>
                  </a:lnTo>
                  <a:lnTo>
                    <a:pt x="360" y="1119"/>
                  </a:lnTo>
                  <a:lnTo>
                    <a:pt x="378" y="1127"/>
                  </a:lnTo>
                  <a:lnTo>
                    <a:pt x="396" y="1127"/>
                  </a:lnTo>
                  <a:lnTo>
                    <a:pt x="414" y="1135"/>
                  </a:lnTo>
                  <a:lnTo>
                    <a:pt x="423" y="1143"/>
                  </a:lnTo>
                  <a:lnTo>
                    <a:pt x="441" y="1151"/>
                  </a:lnTo>
                  <a:lnTo>
                    <a:pt x="459" y="1151"/>
                  </a:lnTo>
                  <a:lnTo>
                    <a:pt x="477" y="1151"/>
                  </a:lnTo>
                  <a:lnTo>
                    <a:pt x="504" y="1151"/>
                  </a:lnTo>
                  <a:lnTo>
                    <a:pt x="522" y="1151"/>
                  </a:lnTo>
                  <a:lnTo>
                    <a:pt x="531" y="1151"/>
                  </a:lnTo>
                  <a:lnTo>
                    <a:pt x="549" y="1151"/>
                  </a:lnTo>
                  <a:lnTo>
                    <a:pt x="567" y="1151"/>
                  </a:lnTo>
                  <a:lnTo>
                    <a:pt x="585" y="1151"/>
                  </a:lnTo>
                  <a:lnTo>
                    <a:pt x="603" y="1151"/>
                  </a:lnTo>
                  <a:lnTo>
                    <a:pt x="630" y="1143"/>
                  </a:lnTo>
                  <a:lnTo>
                    <a:pt x="648" y="1143"/>
                  </a:lnTo>
                  <a:lnTo>
                    <a:pt x="666" y="1135"/>
                  </a:lnTo>
                  <a:lnTo>
                    <a:pt x="684" y="1135"/>
                  </a:lnTo>
                  <a:lnTo>
                    <a:pt x="711" y="1127"/>
                  </a:lnTo>
                  <a:lnTo>
                    <a:pt x="729" y="1119"/>
                  </a:lnTo>
                  <a:lnTo>
                    <a:pt x="747" y="1119"/>
                  </a:lnTo>
                  <a:lnTo>
                    <a:pt x="765" y="1111"/>
                  </a:lnTo>
                  <a:lnTo>
                    <a:pt x="792" y="1103"/>
                  </a:lnTo>
                  <a:lnTo>
                    <a:pt x="810" y="1103"/>
                  </a:lnTo>
                  <a:lnTo>
                    <a:pt x="828" y="1103"/>
                  </a:lnTo>
                  <a:lnTo>
                    <a:pt x="837" y="1111"/>
                  </a:lnTo>
                  <a:lnTo>
                    <a:pt x="846" y="1119"/>
                  </a:lnTo>
                  <a:lnTo>
                    <a:pt x="855" y="1135"/>
                  </a:lnTo>
                  <a:lnTo>
                    <a:pt x="873" y="1143"/>
                  </a:lnTo>
                  <a:lnTo>
                    <a:pt x="882" y="1151"/>
                  </a:lnTo>
                  <a:lnTo>
                    <a:pt x="900" y="1159"/>
                  </a:lnTo>
                  <a:lnTo>
                    <a:pt x="909" y="1159"/>
                  </a:lnTo>
                  <a:lnTo>
                    <a:pt x="918" y="1167"/>
                  </a:lnTo>
                  <a:lnTo>
                    <a:pt x="927" y="1175"/>
                  </a:lnTo>
                  <a:lnTo>
                    <a:pt x="918" y="1191"/>
                  </a:lnTo>
                  <a:lnTo>
                    <a:pt x="918" y="1199"/>
                  </a:lnTo>
                  <a:lnTo>
                    <a:pt x="909" y="1207"/>
                  </a:lnTo>
                  <a:lnTo>
                    <a:pt x="891" y="1207"/>
                  </a:lnTo>
                  <a:lnTo>
                    <a:pt x="873" y="1215"/>
                  </a:lnTo>
                  <a:lnTo>
                    <a:pt x="828" y="1223"/>
                  </a:lnTo>
                  <a:lnTo>
                    <a:pt x="792" y="1231"/>
                  </a:lnTo>
                  <a:lnTo>
                    <a:pt x="774" y="1247"/>
                  </a:lnTo>
                  <a:lnTo>
                    <a:pt x="756" y="1271"/>
                  </a:lnTo>
                  <a:lnTo>
                    <a:pt x="756" y="1287"/>
                  </a:lnTo>
                  <a:lnTo>
                    <a:pt x="756" y="1303"/>
                  </a:lnTo>
                  <a:lnTo>
                    <a:pt x="765" y="1311"/>
                  </a:lnTo>
                  <a:lnTo>
                    <a:pt x="774" y="1327"/>
                  </a:lnTo>
                  <a:lnTo>
                    <a:pt x="801" y="1343"/>
                  </a:lnTo>
                  <a:lnTo>
                    <a:pt x="837" y="1351"/>
                  </a:lnTo>
                  <a:lnTo>
                    <a:pt x="864" y="1351"/>
                  </a:lnTo>
                  <a:lnTo>
                    <a:pt x="900" y="1343"/>
                  </a:lnTo>
                  <a:lnTo>
                    <a:pt x="927" y="1335"/>
                  </a:lnTo>
                  <a:lnTo>
                    <a:pt x="945" y="1319"/>
                  </a:lnTo>
                  <a:lnTo>
                    <a:pt x="963" y="1303"/>
                  </a:lnTo>
                  <a:lnTo>
                    <a:pt x="980" y="1287"/>
                  </a:lnTo>
                  <a:lnTo>
                    <a:pt x="989" y="1263"/>
                  </a:lnTo>
                  <a:lnTo>
                    <a:pt x="989" y="1239"/>
                  </a:lnTo>
                  <a:lnTo>
                    <a:pt x="980" y="1231"/>
                  </a:lnTo>
                  <a:lnTo>
                    <a:pt x="980" y="1215"/>
                  </a:lnTo>
                  <a:lnTo>
                    <a:pt x="980" y="1199"/>
                  </a:lnTo>
                  <a:lnTo>
                    <a:pt x="989" y="1183"/>
                  </a:lnTo>
                  <a:lnTo>
                    <a:pt x="998" y="1167"/>
                  </a:lnTo>
                  <a:lnTo>
                    <a:pt x="1007" y="1159"/>
                  </a:lnTo>
                  <a:lnTo>
                    <a:pt x="1025" y="1151"/>
                  </a:lnTo>
                  <a:lnTo>
                    <a:pt x="1043" y="1143"/>
                  </a:lnTo>
                  <a:lnTo>
                    <a:pt x="1061" y="1143"/>
                  </a:lnTo>
                  <a:lnTo>
                    <a:pt x="1070" y="1151"/>
                  </a:lnTo>
                  <a:lnTo>
                    <a:pt x="1088" y="1159"/>
                  </a:lnTo>
                  <a:lnTo>
                    <a:pt x="1097" y="1167"/>
                  </a:lnTo>
                  <a:lnTo>
                    <a:pt x="1106" y="1175"/>
                  </a:lnTo>
                  <a:lnTo>
                    <a:pt x="1115" y="1191"/>
                  </a:lnTo>
                  <a:lnTo>
                    <a:pt x="1133" y="1199"/>
                  </a:lnTo>
                  <a:lnTo>
                    <a:pt x="1142" y="1215"/>
                  </a:lnTo>
                  <a:lnTo>
                    <a:pt x="1151" y="1223"/>
                  </a:lnTo>
                  <a:lnTo>
                    <a:pt x="1160" y="1239"/>
                  </a:lnTo>
                  <a:lnTo>
                    <a:pt x="1178" y="1255"/>
                  </a:lnTo>
                  <a:lnTo>
                    <a:pt x="1196" y="1263"/>
                  </a:lnTo>
                  <a:lnTo>
                    <a:pt x="1214" y="1279"/>
                  </a:lnTo>
                  <a:lnTo>
                    <a:pt x="1232" y="1279"/>
                  </a:lnTo>
                  <a:lnTo>
                    <a:pt x="1250" y="1287"/>
                  </a:lnTo>
                  <a:lnTo>
                    <a:pt x="1259" y="1287"/>
                  </a:lnTo>
                  <a:lnTo>
                    <a:pt x="1286" y="1143"/>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GB" sz="2800">
                <a:solidFill>
                  <a:srgbClr val="FFFFFF"/>
                </a:solidFill>
                <a:latin typeface="Arial" charset="0"/>
              </a:endParaRPr>
            </a:p>
          </p:txBody>
        </p:sp>
        <p:sp>
          <p:nvSpPr>
            <p:cNvPr id="1138693" name="Freeform 5"/>
            <p:cNvSpPr>
              <a:spLocks/>
            </p:cNvSpPr>
            <p:nvPr/>
          </p:nvSpPr>
          <p:spPr bwMode="auto">
            <a:xfrm>
              <a:off x="1604" y="412"/>
              <a:ext cx="2007" cy="1225"/>
            </a:xfrm>
            <a:custGeom>
              <a:avLst/>
              <a:gdLst>
                <a:gd name="T0" fmla="*/ 1358 w 2258"/>
                <a:gd name="T1" fmla="*/ 1151 h 1352"/>
                <a:gd name="T2" fmla="*/ 1475 w 2258"/>
                <a:gd name="T3" fmla="*/ 1175 h 1352"/>
                <a:gd name="T4" fmla="*/ 1601 w 2258"/>
                <a:gd name="T5" fmla="*/ 1143 h 1352"/>
                <a:gd name="T6" fmla="*/ 1727 w 2258"/>
                <a:gd name="T7" fmla="*/ 1119 h 1352"/>
                <a:gd name="T8" fmla="*/ 1808 w 2258"/>
                <a:gd name="T9" fmla="*/ 1056 h 1352"/>
                <a:gd name="T10" fmla="*/ 1889 w 2258"/>
                <a:gd name="T11" fmla="*/ 1080 h 1352"/>
                <a:gd name="T12" fmla="*/ 1996 w 2258"/>
                <a:gd name="T13" fmla="*/ 1024 h 1352"/>
                <a:gd name="T14" fmla="*/ 2032 w 2258"/>
                <a:gd name="T15" fmla="*/ 1048 h 1352"/>
                <a:gd name="T16" fmla="*/ 2149 w 2258"/>
                <a:gd name="T17" fmla="*/ 992 h 1352"/>
                <a:gd name="T18" fmla="*/ 2221 w 2258"/>
                <a:gd name="T19" fmla="*/ 912 h 1352"/>
                <a:gd name="T20" fmla="*/ 2257 w 2258"/>
                <a:gd name="T21" fmla="*/ 808 h 1352"/>
                <a:gd name="T22" fmla="*/ 2248 w 2258"/>
                <a:gd name="T23" fmla="*/ 696 h 1352"/>
                <a:gd name="T24" fmla="*/ 2203 w 2258"/>
                <a:gd name="T25" fmla="*/ 584 h 1352"/>
                <a:gd name="T26" fmla="*/ 2140 w 2258"/>
                <a:gd name="T27" fmla="*/ 512 h 1352"/>
                <a:gd name="T28" fmla="*/ 2104 w 2258"/>
                <a:gd name="T29" fmla="*/ 440 h 1352"/>
                <a:gd name="T30" fmla="*/ 2023 w 2258"/>
                <a:gd name="T31" fmla="*/ 344 h 1352"/>
                <a:gd name="T32" fmla="*/ 1979 w 2258"/>
                <a:gd name="T33" fmla="*/ 304 h 1352"/>
                <a:gd name="T34" fmla="*/ 1925 w 2258"/>
                <a:gd name="T35" fmla="*/ 240 h 1352"/>
                <a:gd name="T36" fmla="*/ 1844 w 2258"/>
                <a:gd name="T37" fmla="*/ 184 h 1352"/>
                <a:gd name="T38" fmla="*/ 1772 w 2258"/>
                <a:gd name="T39" fmla="*/ 136 h 1352"/>
                <a:gd name="T40" fmla="*/ 1673 w 2258"/>
                <a:gd name="T41" fmla="*/ 96 h 1352"/>
                <a:gd name="T42" fmla="*/ 1574 w 2258"/>
                <a:gd name="T43" fmla="*/ 72 h 1352"/>
                <a:gd name="T44" fmla="*/ 1457 w 2258"/>
                <a:gd name="T45" fmla="*/ 48 h 1352"/>
                <a:gd name="T46" fmla="*/ 1349 w 2258"/>
                <a:gd name="T47" fmla="*/ 24 h 1352"/>
                <a:gd name="T48" fmla="*/ 1241 w 2258"/>
                <a:gd name="T49" fmla="*/ 0 h 1352"/>
                <a:gd name="T50" fmla="*/ 1133 w 2258"/>
                <a:gd name="T51" fmla="*/ 16 h 1352"/>
                <a:gd name="T52" fmla="*/ 1043 w 2258"/>
                <a:gd name="T53" fmla="*/ 0 h 1352"/>
                <a:gd name="T54" fmla="*/ 927 w 2258"/>
                <a:gd name="T55" fmla="*/ 16 h 1352"/>
                <a:gd name="T56" fmla="*/ 801 w 2258"/>
                <a:gd name="T57" fmla="*/ 40 h 1352"/>
                <a:gd name="T58" fmla="*/ 720 w 2258"/>
                <a:gd name="T59" fmla="*/ 88 h 1352"/>
                <a:gd name="T60" fmla="*/ 612 w 2258"/>
                <a:gd name="T61" fmla="*/ 120 h 1352"/>
                <a:gd name="T62" fmla="*/ 513 w 2258"/>
                <a:gd name="T63" fmla="*/ 184 h 1352"/>
                <a:gd name="T64" fmla="*/ 414 w 2258"/>
                <a:gd name="T65" fmla="*/ 224 h 1352"/>
                <a:gd name="T66" fmla="*/ 315 w 2258"/>
                <a:gd name="T67" fmla="*/ 272 h 1352"/>
                <a:gd name="T68" fmla="*/ 252 w 2258"/>
                <a:gd name="T69" fmla="*/ 344 h 1352"/>
                <a:gd name="T70" fmla="*/ 180 w 2258"/>
                <a:gd name="T71" fmla="*/ 408 h 1352"/>
                <a:gd name="T72" fmla="*/ 108 w 2258"/>
                <a:gd name="T73" fmla="*/ 496 h 1352"/>
                <a:gd name="T74" fmla="*/ 54 w 2258"/>
                <a:gd name="T75" fmla="*/ 592 h 1352"/>
                <a:gd name="T76" fmla="*/ 18 w 2258"/>
                <a:gd name="T77" fmla="*/ 696 h 1352"/>
                <a:gd name="T78" fmla="*/ 0 w 2258"/>
                <a:gd name="T79" fmla="*/ 784 h 1352"/>
                <a:gd name="T80" fmla="*/ 9 w 2258"/>
                <a:gd name="T81" fmla="*/ 872 h 1352"/>
                <a:gd name="T82" fmla="*/ 63 w 2258"/>
                <a:gd name="T83" fmla="*/ 952 h 1352"/>
                <a:gd name="T84" fmla="*/ 126 w 2258"/>
                <a:gd name="T85" fmla="*/ 1032 h 1352"/>
                <a:gd name="T86" fmla="*/ 198 w 2258"/>
                <a:gd name="T87" fmla="*/ 1095 h 1352"/>
                <a:gd name="T88" fmla="*/ 333 w 2258"/>
                <a:gd name="T89" fmla="*/ 1119 h 1352"/>
                <a:gd name="T90" fmla="*/ 441 w 2258"/>
                <a:gd name="T91" fmla="*/ 1151 h 1352"/>
                <a:gd name="T92" fmla="*/ 549 w 2258"/>
                <a:gd name="T93" fmla="*/ 1151 h 1352"/>
                <a:gd name="T94" fmla="*/ 666 w 2258"/>
                <a:gd name="T95" fmla="*/ 1135 h 1352"/>
                <a:gd name="T96" fmla="*/ 792 w 2258"/>
                <a:gd name="T97" fmla="*/ 1103 h 1352"/>
                <a:gd name="T98" fmla="*/ 873 w 2258"/>
                <a:gd name="T99" fmla="*/ 1143 h 1352"/>
                <a:gd name="T100" fmla="*/ 918 w 2258"/>
                <a:gd name="T101" fmla="*/ 1191 h 1352"/>
                <a:gd name="T102" fmla="*/ 792 w 2258"/>
                <a:gd name="T103" fmla="*/ 1231 h 1352"/>
                <a:gd name="T104" fmla="*/ 774 w 2258"/>
                <a:gd name="T105" fmla="*/ 1327 h 1352"/>
                <a:gd name="T106" fmla="*/ 945 w 2258"/>
                <a:gd name="T107" fmla="*/ 1319 h 1352"/>
                <a:gd name="T108" fmla="*/ 980 w 2258"/>
                <a:gd name="T109" fmla="*/ 1215 h 1352"/>
                <a:gd name="T110" fmla="*/ 1043 w 2258"/>
                <a:gd name="T111" fmla="*/ 1143 h 1352"/>
                <a:gd name="T112" fmla="*/ 1115 w 2258"/>
                <a:gd name="T113" fmla="*/ 1191 h 1352"/>
                <a:gd name="T114" fmla="*/ 1196 w 2258"/>
                <a:gd name="T115" fmla="*/ 1263 h 1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58" h="1352">
                  <a:moveTo>
                    <a:pt x="1286" y="1143"/>
                  </a:moveTo>
                  <a:lnTo>
                    <a:pt x="1295" y="1151"/>
                  </a:lnTo>
                  <a:lnTo>
                    <a:pt x="1313" y="1159"/>
                  </a:lnTo>
                  <a:lnTo>
                    <a:pt x="1331" y="1159"/>
                  </a:lnTo>
                  <a:lnTo>
                    <a:pt x="1349" y="1151"/>
                  </a:lnTo>
                  <a:lnTo>
                    <a:pt x="1358" y="1151"/>
                  </a:lnTo>
                  <a:lnTo>
                    <a:pt x="1376" y="1151"/>
                  </a:lnTo>
                  <a:lnTo>
                    <a:pt x="1394" y="1151"/>
                  </a:lnTo>
                  <a:lnTo>
                    <a:pt x="1412" y="1159"/>
                  </a:lnTo>
                  <a:lnTo>
                    <a:pt x="1430" y="1167"/>
                  </a:lnTo>
                  <a:lnTo>
                    <a:pt x="1448" y="1175"/>
                  </a:lnTo>
                  <a:lnTo>
                    <a:pt x="1475" y="1175"/>
                  </a:lnTo>
                  <a:lnTo>
                    <a:pt x="1493" y="1175"/>
                  </a:lnTo>
                  <a:lnTo>
                    <a:pt x="1511" y="1175"/>
                  </a:lnTo>
                  <a:lnTo>
                    <a:pt x="1529" y="1167"/>
                  </a:lnTo>
                  <a:lnTo>
                    <a:pt x="1556" y="1167"/>
                  </a:lnTo>
                  <a:lnTo>
                    <a:pt x="1574" y="1151"/>
                  </a:lnTo>
                  <a:lnTo>
                    <a:pt x="1601" y="1143"/>
                  </a:lnTo>
                  <a:lnTo>
                    <a:pt x="1619" y="1143"/>
                  </a:lnTo>
                  <a:lnTo>
                    <a:pt x="1646" y="1135"/>
                  </a:lnTo>
                  <a:lnTo>
                    <a:pt x="1664" y="1127"/>
                  </a:lnTo>
                  <a:lnTo>
                    <a:pt x="1682" y="1127"/>
                  </a:lnTo>
                  <a:lnTo>
                    <a:pt x="1709" y="1127"/>
                  </a:lnTo>
                  <a:lnTo>
                    <a:pt x="1727" y="1119"/>
                  </a:lnTo>
                  <a:lnTo>
                    <a:pt x="1745" y="1111"/>
                  </a:lnTo>
                  <a:lnTo>
                    <a:pt x="1763" y="1103"/>
                  </a:lnTo>
                  <a:lnTo>
                    <a:pt x="1781" y="1095"/>
                  </a:lnTo>
                  <a:lnTo>
                    <a:pt x="1790" y="1087"/>
                  </a:lnTo>
                  <a:lnTo>
                    <a:pt x="1808" y="1072"/>
                  </a:lnTo>
                  <a:lnTo>
                    <a:pt x="1808" y="1056"/>
                  </a:lnTo>
                  <a:lnTo>
                    <a:pt x="1817" y="1048"/>
                  </a:lnTo>
                  <a:lnTo>
                    <a:pt x="1817" y="1064"/>
                  </a:lnTo>
                  <a:lnTo>
                    <a:pt x="1835" y="1072"/>
                  </a:lnTo>
                  <a:lnTo>
                    <a:pt x="1844" y="1080"/>
                  </a:lnTo>
                  <a:lnTo>
                    <a:pt x="1871" y="1080"/>
                  </a:lnTo>
                  <a:lnTo>
                    <a:pt x="1889" y="1080"/>
                  </a:lnTo>
                  <a:lnTo>
                    <a:pt x="1907" y="1080"/>
                  </a:lnTo>
                  <a:lnTo>
                    <a:pt x="1925" y="1072"/>
                  </a:lnTo>
                  <a:lnTo>
                    <a:pt x="1943" y="1064"/>
                  </a:lnTo>
                  <a:lnTo>
                    <a:pt x="1961" y="1056"/>
                  </a:lnTo>
                  <a:lnTo>
                    <a:pt x="1979" y="1040"/>
                  </a:lnTo>
                  <a:lnTo>
                    <a:pt x="1996" y="1024"/>
                  </a:lnTo>
                  <a:lnTo>
                    <a:pt x="2005" y="1008"/>
                  </a:lnTo>
                  <a:lnTo>
                    <a:pt x="1996" y="1024"/>
                  </a:lnTo>
                  <a:lnTo>
                    <a:pt x="1988" y="1032"/>
                  </a:lnTo>
                  <a:lnTo>
                    <a:pt x="1988" y="1040"/>
                  </a:lnTo>
                  <a:lnTo>
                    <a:pt x="2005" y="1048"/>
                  </a:lnTo>
                  <a:lnTo>
                    <a:pt x="2032" y="1048"/>
                  </a:lnTo>
                  <a:lnTo>
                    <a:pt x="2050" y="1048"/>
                  </a:lnTo>
                  <a:lnTo>
                    <a:pt x="2068" y="1048"/>
                  </a:lnTo>
                  <a:lnTo>
                    <a:pt x="2095" y="1040"/>
                  </a:lnTo>
                  <a:lnTo>
                    <a:pt x="2113" y="1024"/>
                  </a:lnTo>
                  <a:lnTo>
                    <a:pt x="2131" y="1008"/>
                  </a:lnTo>
                  <a:lnTo>
                    <a:pt x="2149" y="992"/>
                  </a:lnTo>
                  <a:lnTo>
                    <a:pt x="2158" y="976"/>
                  </a:lnTo>
                  <a:lnTo>
                    <a:pt x="2167" y="960"/>
                  </a:lnTo>
                  <a:lnTo>
                    <a:pt x="2185" y="952"/>
                  </a:lnTo>
                  <a:lnTo>
                    <a:pt x="2194" y="944"/>
                  </a:lnTo>
                  <a:lnTo>
                    <a:pt x="2212" y="928"/>
                  </a:lnTo>
                  <a:lnTo>
                    <a:pt x="2221" y="912"/>
                  </a:lnTo>
                  <a:lnTo>
                    <a:pt x="2230" y="896"/>
                  </a:lnTo>
                  <a:lnTo>
                    <a:pt x="2239" y="880"/>
                  </a:lnTo>
                  <a:lnTo>
                    <a:pt x="2239" y="864"/>
                  </a:lnTo>
                  <a:lnTo>
                    <a:pt x="2248" y="840"/>
                  </a:lnTo>
                  <a:lnTo>
                    <a:pt x="2248" y="824"/>
                  </a:lnTo>
                  <a:lnTo>
                    <a:pt x="2257" y="808"/>
                  </a:lnTo>
                  <a:lnTo>
                    <a:pt x="2257" y="784"/>
                  </a:lnTo>
                  <a:lnTo>
                    <a:pt x="2257" y="768"/>
                  </a:lnTo>
                  <a:lnTo>
                    <a:pt x="2257" y="744"/>
                  </a:lnTo>
                  <a:lnTo>
                    <a:pt x="2257" y="728"/>
                  </a:lnTo>
                  <a:lnTo>
                    <a:pt x="2248" y="712"/>
                  </a:lnTo>
                  <a:lnTo>
                    <a:pt x="2248" y="696"/>
                  </a:lnTo>
                  <a:lnTo>
                    <a:pt x="2239" y="672"/>
                  </a:lnTo>
                  <a:lnTo>
                    <a:pt x="2230" y="656"/>
                  </a:lnTo>
                  <a:lnTo>
                    <a:pt x="2221" y="640"/>
                  </a:lnTo>
                  <a:lnTo>
                    <a:pt x="2221" y="616"/>
                  </a:lnTo>
                  <a:lnTo>
                    <a:pt x="2212" y="600"/>
                  </a:lnTo>
                  <a:lnTo>
                    <a:pt x="2203" y="584"/>
                  </a:lnTo>
                  <a:lnTo>
                    <a:pt x="2194" y="568"/>
                  </a:lnTo>
                  <a:lnTo>
                    <a:pt x="2185" y="552"/>
                  </a:lnTo>
                  <a:lnTo>
                    <a:pt x="2176" y="536"/>
                  </a:lnTo>
                  <a:lnTo>
                    <a:pt x="2158" y="528"/>
                  </a:lnTo>
                  <a:lnTo>
                    <a:pt x="2149" y="520"/>
                  </a:lnTo>
                  <a:lnTo>
                    <a:pt x="2140" y="512"/>
                  </a:lnTo>
                  <a:lnTo>
                    <a:pt x="2131" y="512"/>
                  </a:lnTo>
                  <a:lnTo>
                    <a:pt x="2131" y="504"/>
                  </a:lnTo>
                  <a:lnTo>
                    <a:pt x="2122" y="496"/>
                  </a:lnTo>
                  <a:lnTo>
                    <a:pt x="2122" y="480"/>
                  </a:lnTo>
                  <a:lnTo>
                    <a:pt x="2113" y="456"/>
                  </a:lnTo>
                  <a:lnTo>
                    <a:pt x="2104" y="440"/>
                  </a:lnTo>
                  <a:lnTo>
                    <a:pt x="2095" y="424"/>
                  </a:lnTo>
                  <a:lnTo>
                    <a:pt x="2077" y="400"/>
                  </a:lnTo>
                  <a:lnTo>
                    <a:pt x="2059" y="384"/>
                  </a:lnTo>
                  <a:lnTo>
                    <a:pt x="2050" y="368"/>
                  </a:lnTo>
                  <a:lnTo>
                    <a:pt x="2032" y="352"/>
                  </a:lnTo>
                  <a:lnTo>
                    <a:pt x="2023" y="344"/>
                  </a:lnTo>
                  <a:lnTo>
                    <a:pt x="2005" y="328"/>
                  </a:lnTo>
                  <a:lnTo>
                    <a:pt x="1988" y="328"/>
                  </a:lnTo>
                  <a:lnTo>
                    <a:pt x="1979" y="328"/>
                  </a:lnTo>
                  <a:lnTo>
                    <a:pt x="1970" y="320"/>
                  </a:lnTo>
                  <a:lnTo>
                    <a:pt x="1979" y="320"/>
                  </a:lnTo>
                  <a:lnTo>
                    <a:pt x="1979" y="304"/>
                  </a:lnTo>
                  <a:lnTo>
                    <a:pt x="1979" y="296"/>
                  </a:lnTo>
                  <a:lnTo>
                    <a:pt x="1970" y="280"/>
                  </a:lnTo>
                  <a:lnTo>
                    <a:pt x="1961" y="272"/>
                  </a:lnTo>
                  <a:lnTo>
                    <a:pt x="1943" y="264"/>
                  </a:lnTo>
                  <a:lnTo>
                    <a:pt x="1934" y="256"/>
                  </a:lnTo>
                  <a:lnTo>
                    <a:pt x="1925" y="240"/>
                  </a:lnTo>
                  <a:lnTo>
                    <a:pt x="1907" y="232"/>
                  </a:lnTo>
                  <a:lnTo>
                    <a:pt x="1898" y="216"/>
                  </a:lnTo>
                  <a:lnTo>
                    <a:pt x="1889" y="200"/>
                  </a:lnTo>
                  <a:lnTo>
                    <a:pt x="1871" y="192"/>
                  </a:lnTo>
                  <a:lnTo>
                    <a:pt x="1862" y="184"/>
                  </a:lnTo>
                  <a:lnTo>
                    <a:pt x="1844" y="184"/>
                  </a:lnTo>
                  <a:lnTo>
                    <a:pt x="1835" y="184"/>
                  </a:lnTo>
                  <a:lnTo>
                    <a:pt x="1817" y="184"/>
                  </a:lnTo>
                  <a:lnTo>
                    <a:pt x="1808" y="176"/>
                  </a:lnTo>
                  <a:lnTo>
                    <a:pt x="1799" y="160"/>
                  </a:lnTo>
                  <a:lnTo>
                    <a:pt x="1790" y="152"/>
                  </a:lnTo>
                  <a:lnTo>
                    <a:pt x="1772" y="136"/>
                  </a:lnTo>
                  <a:lnTo>
                    <a:pt x="1754" y="128"/>
                  </a:lnTo>
                  <a:lnTo>
                    <a:pt x="1736" y="120"/>
                  </a:lnTo>
                  <a:lnTo>
                    <a:pt x="1727" y="112"/>
                  </a:lnTo>
                  <a:lnTo>
                    <a:pt x="1709" y="104"/>
                  </a:lnTo>
                  <a:lnTo>
                    <a:pt x="1691" y="96"/>
                  </a:lnTo>
                  <a:lnTo>
                    <a:pt x="1673" y="96"/>
                  </a:lnTo>
                  <a:lnTo>
                    <a:pt x="1655" y="88"/>
                  </a:lnTo>
                  <a:lnTo>
                    <a:pt x="1637" y="88"/>
                  </a:lnTo>
                  <a:lnTo>
                    <a:pt x="1610" y="88"/>
                  </a:lnTo>
                  <a:lnTo>
                    <a:pt x="1592" y="88"/>
                  </a:lnTo>
                  <a:lnTo>
                    <a:pt x="1583" y="80"/>
                  </a:lnTo>
                  <a:lnTo>
                    <a:pt x="1574" y="72"/>
                  </a:lnTo>
                  <a:lnTo>
                    <a:pt x="1556" y="64"/>
                  </a:lnTo>
                  <a:lnTo>
                    <a:pt x="1538" y="56"/>
                  </a:lnTo>
                  <a:lnTo>
                    <a:pt x="1520" y="56"/>
                  </a:lnTo>
                  <a:lnTo>
                    <a:pt x="1502" y="48"/>
                  </a:lnTo>
                  <a:lnTo>
                    <a:pt x="1484" y="48"/>
                  </a:lnTo>
                  <a:lnTo>
                    <a:pt x="1457" y="48"/>
                  </a:lnTo>
                  <a:lnTo>
                    <a:pt x="1439" y="48"/>
                  </a:lnTo>
                  <a:lnTo>
                    <a:pt x="1421" y="48"/>
                  </a:lnTo>
                  <a:lnTo>
                    <a:pt x="1403" y="48"/>
                  </a:lnTo>
                  <a:lnTo>
                    <a:pt x="1385" y="40"/>
                  </a:lnTo>
                  <a:lnTo>
                    <a:pt x="1367" y="32"/>
                  </a:lnTo>
                  <a:lnTo>
                    <a:pt x="1349" y="24"/>
                  </a:lnTo>
                  <a:lnTo>
                    <a:pt x="1331" y="16"/>
                  </a:lnTo>
                  <a:lnTo>
                    <a:pt x="1313" y="16"/>
                  </a:lnTo>
                  <a:lnTo>
                    <a:pt x="1295" y="8"/>
                  </a:lnTo>
                  <a:lnTo>
                    <a:pt x="1277" y="8"/>
                  </a:lnTo>
                  <a:lnTo>
                    <a:pt x="1259" y="0"/>
                  </a:lnTo>
                  <a:lnTo>
                    <a:pt x="1241" y="0"/>
                  </a:lnTo>
                  <a:lnTo>
                    <a:pt x="1223" y="0"/>
                  </a:lnTo>
                  <a:lnTo>
                    <a:pt x="1196" y="0"/>
                  </a:lnTo>
                  <a:lnTo>
                    <a:pt x="1178" y="0"/>
                  </a:lnTo>
                  <a:lnTo>
                    <a:pt x="1160" y="8"/>
                  </a:lnTo>
                  <a:lnTo>
                    <a:pt x="1142" y="8"/>
                  </a:lnTo>
                  <a:lnTo>
                    <a:pt x="1133" y="16"/>
                  </a:lnTo>
                  <a:lnTo>
                    <a:pt x="1124" y="16"/>
                  </a:lnTo>
                  <a:lnTo>
                    <a:pt x="1115" y="16"/>
                  </a:lnTo>
                  <a:lnTo>
                    <a:pt x="1097" y="8"/>
                  </a:lnTo>
                  <a:lnTo>
                    <a:pt x="1079" y="0"/>
                  </a:lnTo>
                  <a:lnTo>
                    <a:pt x="1061" y="0"/>
                  </a:lnTo>
                  <a:lnTo>
                    <a:pt x="1043" y="0"/>
                  </a:lnTo>
                  <a:lnTo>
                    <a:pt x="1016" y="0"/>
                  </a:lnTo>
                  <a:lnTo>
                    <a:pt x="998" y="0"/>
                  </a:lnTo>
                  <a:lnTo>
                    <a:pt x="980" y="16"/>
                  </a:lnTo>
                  <a:lnTo>
                    <a:pt x="963" y="24"/>
                  </a:lnTo>
                  <a:lnTo>
                    <a:pt x="945" y="24"/>
                  </a:lnTo>
                  <a:lnTo>
                    <a:pt x="927" y="16"/>
                  </a:lnTo>
                  <a:lnTo>
                    <a:pt x="900" y="16"/>
                  </a:lnTo>
                  <a:lnTo>
                    <a:pt x="882" y="16"/>
                  </a:lnTo>
                  <a:lnTo>
                    <a:pt x="864" y="16"/>
                  </a:lnTo>
                  <a:lnTo>
                    <a:pt x="846" y="16"/>
                  </a:lnTo>
                  <a:lnTo>
                    <a:pt x="819" y="24"/>
                  </a:lnTo>
                  <a:lnTo>
                    <a:pt x="801" y="40"/>
                  </a:lnTo>
                  <a:lnTo>
                    <a:pt x="783" y="48"/>
                  </a:lnTo>
                  <a:lnTo>
                    <a:pt x="765" y="56"/>
                  </a:lnTo>
                  <a:lnTo>
                    <a:pt x="738" y="64"/>
                  </a:lnTo>
                  <a:lnTo>
                    <a:pt x="729" y="72"/>
                  </a:lnTo>
                  <a:lnTo>
                    <a:pt x="720" y="80"/>
                  </a:lnTo>
                  <a:lnTo>
                    <a:pt x="720" y="88"/>
                  </a:lnTo>
                  <a:lnTo>
                    <a:pt x="711" y="96"/>
                  </a:lnTo>
                  <a:lnTo>
                    <a:pt x="693" y="96"/>
                  </a:lnTo>
                  <a:lnTo>
                    <a:pt x="675" y="104"/>
                  </a:lnTo>
                  <a:lnTo>
                    <a:pt x="657" y="104"/>
                  </a:lnTo>
                  <a:lnTo>
                    <a:pt x="630" y="112"/>
                  </a:lnTo>
                  <a:lnTo>
                    <a:pt x="612" y="120"/>
                  </a:lnTo>
                  <a:lnTo>
                    <a:pt x="594" y="128"/>
                  </a:lnTo>
                  <a:lnTo>
                    <a:pt x="576" y="136"/>
                  </a:lnTo>
                  <a:lnTo>
                    <a:pt x="558" y="144"/>
                  </a:lnTo>
                  <a:lnTo>
                    <a:pt x="549" y="152"/>
                  </a:lnTo>
                  <a:lnTo>
                    <a:pt x="531" y="168"/>
                  </a:lnTo>
                  <a:lnTo>
                    <a:pt x="513" y="184"/>
                  </a:lnTo>
                  <a:lnTo>
                    <a:pt x="504" y="184"/>
                  </a:lnTo>
                  <a:lnTo>
                    <a:pt x="486" y="192"/>
                  </a:lnTo>
                  <a:lnTo>
                    <a:pt x="468" y="192"/>
                  </a:lnTo>
                  <a:lnTo>
                    <a:pt x="450" y="200"/>
                  </a:lnTo>
                  <a:lnTo>
                    <a:pt x="432" y="208"/>
                  </a:lnTo>
                  <a:lnTo>
                    <a:pt x="414" y="224"/>
                  </a:lnTo>
                  <a:lnTo>
                    <a:pt x="396" y="232"/>
                  </a:lnTo>
                  <a:lnTo>
                    <a:pt x="387" y="240"/>
                  </a:lnTo>
                  <a:lnTo>
                    <a:pt x="369" y="248"/>
                  </a:lnTo>
                  <a:lnTo>
                    <a:pt x="351" y="256"/>
                  </a:lnTo>
                  <a:lnTo>
                    <a:pt x="333" y="264"/>
                  </a:lnTo>
                  <a:lnTo>
                    <a:pt x="315" y="272"/>
                  </a:lnTo>
                  <a:lnTo>
                    <a:pt x="306" y="280"/>
                  </a:lnTo>
                  <a:lnTo>
                    <a:pt x="288" y="288"/>
                  </a:lnTo>
                  <a:lnTo>
                    <a:pt x="279" y="304"/>
                  </a:lnTo>
                  <a:lnTo>
                    <a:pt x="261" y="312"/>
                  </a:lnTo>
                  <a:lnTo>
                    <a:pt x="252" y="328"/>
                  </a:lnTo>
                  <a:lnTo>
                    <a:pt x="252" y="344"/>
                  </a:lnTo>
                  <a:lnTo>
                    <a:pt x="243" y="352"/>
                  </a:lnTo>
                  <a:lnTo>
                    <a:pt x="234" y="360"/>
                  </a:lnTo>
                  <a:lnTo>
                    <a:pt x="216" y="368"/>
                  </a:lnTo>
                  <a:lnTo>
                    <a:pt x="207" y="384"/>
                  </a:lnTo>
                  <a:lnTo>
                    <a:pt x="198" y="392"/>
                  </a:lnTo>
                  <a:lnTo>
                    <a:pt x="180" y="408"/>
                  </a:lnTo>
                  <a:lnTo>
                    <a:pt x="171" y="424"/>
                  </a:lnTo>
                  <a:lnTo>
                    <a:pt x="144" y="432"/>
                  </a:lnTo>
                  <a:lnTo>
                    <a:pt x="135" y="448"/>
                  </a:lnTo>
                  <a:lnTo>
                    <a:pt x="117" y="464"/>
                  </a:lnTo>
                  <a:lnTo>
                    <a:pt x="108" y="480"/>
                  </a:lnTo>
                  <a:lnTo>
                    <a:pt x="108" y="496"/>
                  </a:lnTo>
                  <a:lnTo>
                    <a:pt x="99" y="512"/>
                  </a:lnTo>
                  <a:lnTo>
                    <a:pt x="99" y="528"/>
                  </a:lnTo>
                  <a:lnTo>
                    <a:pt x="90" y="544"/>
                  </a:lnTo>
                  <a:lnTo>
                    <a:pt x="72" y="560"/>
                  </a:lnTo>
                  <a:lnTo>
                    <a:pt x="63" y="576"/>
                  </a:lnTo>
                  <a:lnTo>
                    <a:pt x="54" y="592"/>
                  </a:lnTo>
                  <a:lnTo>
                    <a:pt x="45" y="608"/>
                  </a:lnTo>
                  <a:lnTo>
                    <a:pt x="45" y="624"/>
                  </a:lnTo>
                  <a:lnTo>
                    <a:pt x="36" y="640"/>
                  </a:lnTo>
                  <a:lnTo>
                    <a:pt x="27" y="664"/>
                  </a:lnTo>
                  <a:lnTo>
                    <a:pt x="18" y="680"/>
                  </a:lnTo>
                  <a:lnTo>
                    <a:pt x="18" y="696"/>
                  </a:lnTo>
                  <a:lnTo>
                    <a:pt x="18" y="712"/>
                  </a:lnTo>
                  <a:lnTo>
                    <a:pt x="18" y="720"/>
                  </a:lnTo>
                  <a:lnTo>
                    <a:pt x="18" y="736"/>
                  </a:lnTo>
                  <a:lnTo>
                    <a:pt x="9" y="752"/>
                  </a:lnTo>
                  <a:lnTo>
                    <a:pt x="0" y="768"/>
                  </a:lnTo>
                  <a:lnTo>
                    <a:pt x="0" y="784"/>
                  </a:lnTo>
                  <a:lnTo>
                    <a:pt x="9" y="800"/>
                  </a:lnTo>
                  <a:lnTo>
                    <a:pt x="9" y="816"/>
                  </a:lnTo>
                  <a:lnTo>
                    <a:pt x="9" y="824"/>
                  </a:lnTo>
                  <a:lnTo>
                    <a:pt x="9" y="840"/>
                  </a:lnTo>
                  <a:lnTo>
                    <a:pt x="9" y="856"/>
                  </a:lnTo>
                  <a:lnTo>
                    <a:pt x="9" y="872"/>
                  </a:lnTo>
                  <a:lnTo>
                    <a:pt x="9" y="888"/>
                  </a:lnTo>
                  <a:lnTo>
                    <a:pt x="18" y="904"/>
                  </a:lnTo>
                  <a:lnTo>
                    <a:pt x="27" y="912"/>
                  </a:lnTo>
                  <a:lnTo>
                    <a:pt x="36" y="928"/>
                  </a:lnTo>
                  <a:lnTo>
                    <a:pt x="54" y="936"/>
                  </a:lnTo>
                  <a:lnTo>
                    <a:pt x="63" y="952"/>
                  </a:lnTo>
                  <a:lnTo>
                    <a:pt x="63" y="968"/>
                  </a:lnTo>
                  <a:lnTo>
                    <a:pt x="72" y="984"/>
                  </a:lnTo>
                  <a:lnTo>
                    <a:pt x="81" y="1000"/>
                  </a:lnTo>
                  <a:lnTo>
                    <a:pt x="90" y="1016"/>
                  </a:lnTo>
                  <a:lnTo>
                    <a:pt x="108" y="1024"/>
                  </a:lnTo>
                  <a:lnTo>
                    <a:pt x="126" y="1032"/>
                  </a:lnTo>
                  <a:lnTo>
                    <a:pt x="144" y="1040"/>
                  </a:lnTo>
                  <a:lnTo>
                    <a:pt x="153" y="1048"/>
                  </a:lnTo>
                  <a:lnTo>
                    <a:pt x="162" y="1064"/>
                  </a:lnTo>
                  <a:lnTo>
                    <a:pt x="171" y="1072"/>
                  </a:lnTo>
                  <a:lnTo>
                    <a:pt x="189" y="1087"/>
                  </a:lnTo>
                  <a:lnTo>
                    <a:pt x="198" y="1095"/>
                  </a:lnTo>
                  <a:lnTo>
                    <a:pt x="225" y="1103"/>
                  </a:lnTo>
                  <a:lnTo>
                    <a:pt x="243" y="1111"/>
                  </a:lnTo>
                  <a:lnTo>
                    <a:pt x="270" y="1119"/>
                  </a:lnTo>
                  <a:lnTo>
                    <a:pt x="288" y="1119"/>
                  </a:lnTo>
                  <a:lnTo>
                    <a:pt x="306" y="1119"/>
                  </a:lnTo>
                  <a:lnTo>
                    <a:pt x="333" y="1119"/>
                  </a:lnTo>
                  <a:lnTo>
                    <a:pt x="360" y="1119"/>
                  </a:lnTo>
                  <a:lnTo>
                    <a:pt x="378" y="1127"/>
                  </a:lnTo>
                  <a:lnTo>
                    <a:pt x="396" y="1127"/>
                  </a:lnTo>
                  <a:lnTo>
                    <a:pt x="414" y="1135"/>
                  </a:lnTo>
                  <a:lnTo>
                    <a:pt x="423" y="1143"/>
                  </a:lnTo>
                  <a:lnTo>
                    <a:pt x="441" y="1151"/>
                  </a:lnTo>
                  <a:lnTo>
                    <a:pt x="459" y="1151"/>
                  </a:lnTo>
                  <a:lnTo>
                    <a:pt x="477" y="1151"/>
                  </a:lnTo>
                  <a:lnTo>
                    <a:pt x="504" y="1151"/>
                  </a:lnTo>
                  <a:lnTo>
                    <a:pt x="522" y="1151"/>
                  </a:lnTo>
                  <a:lnTo>
                    <a:pt x="531" y="1151"/>
                  </a:lnTo>
                  <a:lnTo>
                    <a:pt x="549" y="1151"/>
                  </a:lnTo>
                  <a:lnTo>
                    <a:pt x="567" y="1151"/>
                  </a:lnTo>
                  <a:lnTo>
                    <a:pt x="585" y="1151"/>
                  </a:lnTo>
                  <a:lnTo>
                    <a:pt x="603" y="1151"/>
                  </a:lnTo>
                  <a:lnTo>
                    <a:pt x="630" y="1143"/>
                  </a:lnTo>
                  <a:lnTo>
                    <a:pt x="648" y="1143"/>
                  </a:lnTo>
                  <a:lnTo>
                    <a:pt x="666" y="1135"/>
                  </a:lnTo>
                  <a:lnTo>
                    <a:pt x="684" y="1135"/>
                  </a:lnTo>
                  <a:lnTo>
                    <a:pt x="711" y="1127"/>
                  </a:lnTo>
                  <a:lnTo>
                    <a:pt x="729" y="1119"/>
                  </a:lnTo>
                  <a:lnTo>
                    <a:pt x="747" y="1119"/>
                  </a:lnTo>
                  <a:lnTo>
                    <a:pt x="765" y="1111"/>
                  </a:lnTo>
                  <a:lnTo>
                    <a:pt x="792" y="1103"/>
                  </a:lnTo>
                  <a:lnTo>
                    <a:pt x="810" y="1103"/>
                  </a:lnTo>
                  <a:lnTo>
                    <a:pt x="828" y="1103"/>
                  </a:lnTo>
                  <a:lnTo>
                    <a:pt x="837" y="1111"/>
                  </a:lnTo>
                  <a:lnTo>
                    <a:pt x="846" y="1119"/>
                  </a:lnTo>
                  <a:lnTo>
                    <a:pt x="855" y="1135"/>
                  </a:lnTo>
                  <a:lnTo>
                    <a:pt x="873" y="1143"/>
                  </a:lnTo>
                  <a:lnTo>
                    <a:pt x="882" y="1151"/>
                  </a:lnTo>
                  <a:lnTo>
                    <a:pt x="900" y="1159"/>
                  </a:lnTo>
                  <a:lnTo>
                    <a:pt x="909" y="1159"/>
                  </a:lnTo>
                  <a:lnTo>
                    <a:pt x="918" y="1167"/>
                  </a:lnTo>
                  <a:lnTo>
                    <a:pt x="927" y="1175"/>
                  </a:lnTo>
                  <a:lnTo>
                    <a:pt x="918" y="1191"/>
                  </a:lnTo>
                  <a:lnTo>
                    <a:pt x="918" y="1199"/>
                  </a:lnTo>
                  <a:lnTo>
                    <a:pt x="909" y="1207"/>
                  </a:lnTo>
                  <a:lnTo>
                    <a:pt x="891" y="1207"/>
                  </a:lnTo>
                  <a:lnTo>
                    <a:pt x="873" y="1215"/>
                  </a:lnTo>
                  <a:lnTo>
                    <a:pt x="828" y="1223"/>
                  </a:lnTo>
                  <a:lnTo>
                    <a:pt x="792" y="1231"/>
                  </a:lnTo>
                  <a:lnTo>
                    <a:pt x="774" y="1247"/>
                  </a:lnTo>
                  <a:lnTo>
                    <a:pt x="756" y="1271"/>
                  </a:lnTo>
                  <a:lnTo>
                    <a:pt x="756" y="1287"/>
                  </a:lnTo>
                  <a:lnTo>
                    <a:pt x="756" y="1303"/>
                  </a:lnTo>
                  <a:lnTo>
                    <a:pt x="765" y="1311"/>
                  </a:lnTo>
                  <a:lnTo>
                    <a:pt x="774" y="1327"/>
                  </a:lnTo>
                  <a:lnTo>
                    <a:pt x="801" y="1343"/>
                  </a:lnTo>
                  <a:lnTo>
                    <a:pt x="837" y="1351"/>
                  </a:lnTo>
                  <a:lnTo>
                    <a:pt x="864" y="1351"/>
                  </a:lnTo>
                  <a:lnTo>
                    <a:pt x="900" y="1343"/>
                  </a:lnTo>
                  <a:lnTo>
                    <a:pt x="927" y="1335"/>
                  </a:lnTo>
                  <a:lnTo>
                    <a:pt x="945" y="1319"/>
                  </a:lnTo>
                  <a:lnTo>
                    <a:pt x="963" y="1303"/>
                  </a:lnTo>
                  <a:lnTo>
                    <a:pt x="980" y="1287"/>
                  </a:lnTo>
                  <a:lnTo>
                    <a:pt x="989" y="1263"/>
                  </a:lnTo>
                  <a:lnTo>
                    <a:pt x="989" y="1239"/>
                  </a:lnTo>
                  <a:lnTo>
                    <a:pt x="980" y="1231"/>
                  </a:lnTo>
                  <a:lnTo>
                    <a:pt x="980" y="1215"/>
                  </a:lnTo>
                  <a:lnTo>
                    <a:pt x="980" y="1199"/>
                  </a:lnTo>
                  <a:lnTo>
                    <a:pt x="989" y="1183"/>
                  </a:lnTo>
                  <a:lnTo>
                    <a:pt x="998" y="1167"/>
                  </a:lnTo>
                  <a:lnTo>
                    <a:pt x="1007" y="1159"/>
                  </a:lnTo>
                  <a:lnTo>
                    <a:pt x="1025" y="1151"/>
                  </a:lnTo>
                  <a:lnTo>
                    <a:pt x="1043" y="1143"/>
                  </a:lnTo>
                  <a:lnTo>
                    <a:pt x="1061" y="1143"/>
                  </a:lnTo>
                  <a:lnTo>
                    <a:pt x="1070" y="1151"/>
                  </a:lnTo>
                  <a:lnTo>
                    <a:pt x="1088" y="1159"/>
                  </a:lnTo>
                  <a:lnTo>
                    <a:pt x="1097" y="1167"/>
                  </a:lnTo>
                  <a:lnTo>
                    <a:pt x="1106" y="1175"/>
                  </a:lnTo>
                  <a:lnTo>
                    <a:pt x="1115" y="1191"/>
                  </a:lnTo>
                  <a:lnTo>
                    <a:pt x="1133" y="1199"/>
                  </a:lnTo>
                  <a:lnTo>
                    <a:pt x="1142" y="1215"/>
                  </a:lnTo>
                  <a:lnTo>
                    <a:pt x="1151" y="1223"/>
                  </a:lnTo>
                  <a:lnTo>
                    <a:pt x="1160" y="1239"/>
                  </a:lnTo>
                  <a:lnTo>
                    <a:pt x="1178" y="1255"/>
                  </a:lnTo>
                  <a:lnTo>
                    <a:pt x="1196" y="1263"/>
                  </a:lnTo>
                  <a:lnTo>
                    <a:pt x="1214" y="1279"/>
                  </a:lnTo>
                  <a:lnTo>
                    <a:pt x="1232" y="1279"/>
                  </a:lnTo>
                  <a:lnTo>
                    <a:pt x="1250" y="1287"/>
                  </a:lnTo>
                  <a:lnTo>
                    <a:pt x="1259" y="1287"/>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GB" sz="2800">
                <a:solidFill>
                  <a:srgbClr val="FFFFFF"/>
                </a:solidFill>
                <a:latin typeface="Arial" charset="0"/>
              </a:endParaRPr>
            </a:p>
          </p:txBody>
        </p:sp>
        <p:sp>
          <p:nvSpPr>
            <p:cNvPr id="1138694" name="Freeform 6"/>
            <p:cNvSpPr>
              <a:spLocks/>
            </p:cNvSpPr>
            <p:nvPr/>
          </p:nvSpPr>
          <p:spPr bwMode="auto">
            <a:xfrm>
              <a:off x="2731" y="1427"/>
              <a:ext cx="521" cy="160"/>
            </a:xfrm>
            <a:custGeom>
              <a:avLst/>
              <a:gdLst>
                <a:gd name="T0" fmla="*/ 0 w 586"/>
                <a:gd name="T1" fmla="*/ 0 h 177"/>
                <a:gd name="T2" fmla="*/ 585 w 586"/>
                <a:gd name="T3" fmla="*/ 0 h 177"/>
                <a:gd name="T4" fmla="*/ 585 w 586"/>
                <a:gd name="T5" fmla="*/ 176 h 177"/>
                <a:gd name="T6" fmla="*/ 0 w 586"/>
                <a:gd name="T7" fmla="*/ 176 h 177"/>
                <a:gd name="T8" fmla="*/ 0 w 586"/>
                <a:gd name="T9" fmla="*/ 0 h 177"/>
              </a:gdLst>
              <a:ahLst/>
              <a:cxnLst>
                <a:cxn ang="0">
                  <a:pos x="T0" y="T1"/>
                </a:cxn>
                <a:cxn ang="0">
                  <a:pos x="T2" y="T3"/>
                </a:cxn>
                <a:cxn ang="0">
                  <a:pos x="T4" y="T5"/>
                </a:cxn>
                <a:cxn ang="0">
                  <a:pos x="T6" y="T7"/>
                </a:cxn>
                <a:cxn ang="0">
                  <a:pos x="T8" y="T9"/>
                </a:cxn>
              </a:cxnLst>
              <a:rect l="0" t="0" r="r" b="b"/>
              <a:pathLst>
                <a:path w="586" h="177">
                  <a:moveTo>
                    <a:pt x="0" y="0"/>
                  </a:moveTo>
                  <a:lnTo>
                    <a:pt x="585" y="0"/>
                  </a:lnTo>
                  <a:lnTo>
                    <a:pt x="585" y="176"/>
                  </a:lnTo>
                  <a:lnTo>
                    <a:pt x="0" y="176"/>
                  </a:lnTo>
                  <a:lnTo>
                    <a:pt x="0" y="0"/>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GB" sz="2800">
                <a:solidFill>
                  <a:srgbClr val="FFFFFF"/>
                </a:solidFill>
                <a:latin typeface="Arial" charset="0"/>
              </a:endParaRPr>
            </a:p>
          </p:txBody>
        </p:sp>
        <p:sp>
          <p:nvSpPr>
            <p:cNvPr id="1138695" name="Freeform 7"/>
            <p:cNvSpPr>
              <a:spLocks/>
            </p:cNvSpPr>
            <p:nvPr/>
          </p:nvSpPr>
          <p:spPr bwMode="auto">
            <a:xfrm>
              <a:off x="2963" y="1232"/>
              <a:ext cx="696" cy="449"/>
            </a:xfrm>
            <a:custGeom>
              <a:avLst/>
              <a:gdLst>
                <a:gd name="T0" fmla="*/ 728 w 783"/>
                <a:gd name="T1" fmla="*/ 8 h 496"/>
                <a:gd name="T2" fmla="*/ 746 w 783"/>
                <a:gd name="T3" fmla="*/ 16 h 496"/>
                <a:gd name="T4" fmla="*/ 764 w 783"/>
                <a:gd name="T5" fmla="*/ 32 h 496"/>
                <a:gd name="T6" fmla="*/ 764 w 783"/>
                <a:gd name="T7" fmla="*/ 48 h 496"/>
                <a:gd name="T8" fmla="*/ 773 w 783"/>
                <a:gd name="T9" fmla="*/ 72 h 496"/>
                <a:gd name="T10" fmla="*/ 782 w 783"/>
                <a:gd name="T11" fmla="*/ 88 h 496"/>
                <a:gd name="T12" fmla="*/ 782 w 783"/>
                <a:gd name="T13" fmla="*/ 112 h 496"/>
                <a:gd name="T14" fmla="*/ 782 w 783"/>
                <a:gd name="T15" fmla="*/ 128 h 496"/>
                <a:gd name="T16" fmla="*/ 773 w 783"/>
                <a:gd name="T17" fmla="*/ 144 h 496"/>
                <a:gd name="T18" fmla="*/ 773 w 783"/>
                <a:gd name="T19" fmla="*/ 160 h 496"/>
                <a:gd name="T20" fmla="*/ 773 w 783"/>
                <a:gd name="T21" fmla="*/ 176 h 496"/>
                <a:gd name="T22" fmla="*/ 764 w 783"/>
                <a:gd name="T23" fmla="*/ 199 h 496"/>
                <a:gd name="T24" fmla="*/ 764 w 783"/>
                <a:gd name="T25" fmla="*/ 215 h 496"/>
                <a:gd name="T26" fmla="*/ 764 w 783"/>
                <a:gd name="T27" fmla="*/ 239 h 496"/>
                <a:gd name="T28" fmla="*/ 755 w 783"/>
                <a:gd name="T29" fmla="*/ 255 h 496"/>
                <a:gd name="T30" fmla="*/ 746 w 783"/>
                <a:gd name="T31" fmla="*/ 271 h 496"/>
                <a:gd name="T32" fmla="*/ 746 w 783"/>
                <a:gd name="T33" fmla="*/ 287 h 496"/>
                <a:gd name="T34" fmla="*/ 737 w 783"/>
                <a:gd name="T35" fmla="*/ 303 h 496"/>
                <a:gd name="T36" fmla="*/ 728 w 783"/>
                <a:gd name="T37" fmla="*/ 319 h 496"/>
                <a:gd name="T38" fmla="*/ 719 w 783"/>
                <a:gd name="T39" fmla="*/ 335 h 496"/>
                <a:gd name="T40" fmla="*/ 710 w 783"/>
                <a:gd name="T41" fmla="*/ 351 h 496"/>
                <a:gd name="T42" fmla="*/ 701 w 783"/>
                <a:gd name="T43" fmla="*/ 375 h 496"/>
                <a:gd name="T44" fmla="*/ 692 w 783"/>
                <a:gd name="T45" fmla="*/ 391 h 496"/>
                <a:gd name="T46" fmla="*/ 674 w 783"/>
                <a:gd name="T47" fmla="*/ 399 h 496"/>
                <a:gd name="T48" fmla="*/ 656 w 783"/>
                <a:gd name="T49" fmla="*/ 415 h 496"/>
                <a:gd name="T50" fmla="*/ 647 w 783"/>
                <a:gd name="T51" fmla="*/ 423 h 496"/>
                <a:gd name="T52" fmla="*/ 629 w 783"/>
                <a:gd name="T53" fmla="*/ 431 h 496"/>
                <a:gd name="T54" fmla="*/ 620 w 783"/>
                <a:gd name="T55" fmla="*/ 447 h 496"/>
                <a:gd name="T56" fmla="*/ 593 w 783"/>
                <a:gd name="T57" fmla="*/ 455 h 496"/>
                <a:gd name="T58" fmla="*/ 575 w 783"/>
                <a:gd name="T59" fmla="*/ 455 h 496"/>
                <a:gd name="T60" fmla="*/ 548 w 783"/>
                <a:gd name="T61" fmla="*/ 463 h 496"/>
                <a:gd name="T62" fmla="*/ 530 w 783"/>
                <a:gd name="T63" fmla="*/ 479 h 496"/>
                <a:gd name="T64" fmla="*/ 512 w 783"/>
                <a:gd name="T65" fmla="*/ 487 h 496"/>
                <a:gd name="T66" fmla="*/ 485 w 783"/>
                <a:gd name="T67" fmla="*/ 487 h 496"/>
                <a:gd name="T68" fmla="*/ 459 w 783"/>
                <a:gd name="T69" fmla="*/ 495 h 496"/>
                <a:gd name="T70" fmla="*/ 432 w 783"/>
                <a:gd name="T71" fmla="*/ 495 h 496"/>
                <a:gd name="T72" fmla="*/ 405 w 783"/>
                <a:gd name="T73" fmla="*/ 487 h 496"/>
                <a:gd name="T74" fmla="*/ 387 w 783"/>
                <a:gd name="T75" fmla="*/ 487 h 496"/>
                <a:gd name="T76" fmla="*/ 369 w 783"/>
                <a:gd name="T77" fmla="*/ 479 h 496"/>
                <a:gd name="T78" fmla="*/ 342 w 783"/>
                <a:gd name="T79" fmla="*/ 471 h 496"/>
                <a:gd name="T80" fmla="*/ 324 w 783"/>
                <a:gd name="T81" fmla="*/ 463 h 496"/>
                <a:gd name="T82" fmla="*/ 306 w 783"/>
                <a:gd name="T83" fmla="*/ 455 h 496"/>
                <a:gd name="T84" fmla="*/ 279 w 783"/>
                <a:gd name="T85" fmla="*/ 447 h 496"/>
                <a:gd name="T86" fmla="*/ 252 w 783"/>
                <a:gd name="T87" fmla="*/ 439 h 496"/>
                <a:gd name="T88" fmla="*/ 234 w 783"/>
                <a:gd name="T89" fmla="*/ 439 h 496"/>
                <a:gd name="T90" fmla="*/ 216 w 783"/>
                <a:gd name="T91" fmla="*/ 431 h 496"/>
                <a:gd name="T92" fmla="*/ 189 w 783"/>
                <a:gd name="T93" fmla="*/ 423 h 496"/>
                <a:gd name="T94" fmla="*/ 171 w 783"/>
                <a:gd name="T95" fmla="*/ 415 h 496"/>
                <a:gd name="T96" fmla="*/ 144 w 783"/>
                <a:gd name="T97" fmla="*/ 407 h 496"/>
                <a:gd name="T98" fmla="*/ 126 w 783"/>
                <a:gd name="T99" fmla="*/ 399 h 496"/>
                <a:gd name="T100" fmla="*/ 117 w 783"/>
                <a:gd name="T101" fmla="*/ 391 h 496"/>
                <a:gd name="T102" fmla="*/ 99 w 783"/>
                <a:gd name="T103" fmla="*/ 375 h 496"/>
                <a:gd name="T104" fmla="*/ 90 w 783"/>
                <a:gd name="T105" fmla="*/ 359 h 496"/>
                <a:gd name="T106" fmla="*/ 81 w 783"/>
                <a:gd name="T107" fmla="*/ 343 h 496"/>
                <a:gd name="T108" fmla="*/ 72 w 783"/>
                <a:gd name="T109" fmla="*/ 319 h 496"/>
                <a:gd name="T110" fmla="*/ 54 w 783"/>
                <a:gd name="T111" fmla="*/ 311 h 496"/>
                <a:gd name="T112" fmla="*/ 36 w 783"/>
                <a:gd name="T113" fmla="*/ 303 h 496"/>
                <a:gd name="T114" fmla="*/ 27 w 783"/>
                <a:gd name="T115" fmla="*/ 287 h 496"/>
                <a:gd name="T116" fmla="*/ 18 w 783"/>
                <a:gd name="T117" fmla="*/ 271 h 496"/>
                <a:gd name="T118" fmla="*/ 9 w 783"/>
                <a:gd name="T119" fmla="*/ 255 h 496"/>
                <a:gd name="T120" fmla="*/ 719 w 783"/>
                <a:gd name="T121" fmla="*/ 0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83" h="496">
                  <a:moveTo>
                    <a:pt x="719" y="0"/>
                  </a:moveTo>
                  <a:lnTo>
                    <a:pt x="728" y="8"/>
                  </a:lnTo>
                  <a:lnTo>
                    <a:pt x="737" y="16"/>
                  </a:lnTo>
                  <a:lnTo>
                    <a:pt x="746" y="16"/>
                  </a:lnTo>
                  <a:lnTo>
                    <a:pt x="755" y="24"/>
                  </a:lnTo>
                  <a:lnTo>
                    <a:pt x="764" y="32"/>
                  </a:lnTo>
                  <a:lnTo>
                    <a:pt x="764" y="40"/>
                  </a:lnTo>
                  <a:lnTo>
                    <a:pt x="764" y="48"/>
                  </a:lnTo>
                  <a:lnTo>
                    <a:pt x="773" y="64"/>
                  </a:lnTo>
                  <a:lnTo>
                    <a:pt x="773" y="72"/>
                  </a:lnTo>
                  <a:lnTo>
                    <a:pt x="773" y="80"/>
                  </a:lnTo>
                  <a:lnTo>
                    <a:pt x="782" y="88"/>
                  </a:lnTo>
                  <a:lnTo>
                    <a:pt x="782" y="96"/>
                  </a:lnTo>
                  <a:lnTo>
                    <a:pt x="782" y="112"/>
                  </a:lnTo>
                  <a:lnTo>
                    <a:pt x="782" y="120"/>
                  </a:lnTo>
                  <a:lnTo>
                    <a:pt x="782" y="128"/>
                  </a:lnTo>
                  <a:lnTo>
                    <a:pt x="782" y="136"/>
                  </a:lnTo>
                  <a:lnTo>
                    <a:pt x="773" y="144"/>
                  </a:lnTo>
                  <a:lnTo>
                    <a:pt x="773" y="152"/>
                  </a:lnTo>
                  <a:lnTo>
                    <a:pt x="773" y="160"/>
                  </a:lnTo>
                  <a:lnTo>
                    <a:pt x="773" y="168"/>
                  </a:lnTo>
                  <a:lnTo>
                    <a:pt x="773" y="176"/>
                  </a:lnTo>
                  <a:lnTo>
                    <a:pt x="764" y="183"/>
                  </a:lnTo>
                  <a:lnTo>
                    <a:pt x="764" y="199"/>
                  </a:lnTo>
                  <a:lnTo>
                    <a:pt x="764" y="207"/>
                  </a:lnTo>
                  <a:lnTo>
                    <a:pt x="764" y="215"/>
                  </a:lnTo>
                  <a:lnTo>
                    <a:pt x="764" y="223"/>
                  </a:lnTo>
                  <a:lnTo>
                    <a:pt x="764" y="239"/>
                  </a:lnTo>
                  <a:lnTo>
                    <a:pt x="755" y="247"/>
                  </a:lnTo>
                  <a:lnTo>
                    <a:pt x="755" y="255"/>
                  </a:lnTo>
                  <a:lnTo>
                    <a:pt x="746" y="263"/>
                  </a:lnTo>
                  <a:lnTo>
                    <a:pt x="746" y="271"/>
                  </a:lnTo>
                  <a:lnTo>
                    <a:pt x="746" y="279"/>
                  </a:lnTo>
                  <a:lnTo>
                    <a:pt x="746" y="287"/>
                  </a:lnTo>
                  <a:lnTo>
                    <a:pt x="737" y="295"/>
                  </a:lnTo>
                  <a:lnTo>
                    <a:pt x="737" y="303"/>
                  </a:lnTo>
                  <a:lnTo>
                    <a:pt x="728" y="311"/>
                  </a:lnTo>
                  <a:lnTo>
                    <a:pt x="728" y="319"/>
                  </a:lnTo>
                  <a:lnTo>
                    <a:pt x="728" y="327"/>
                  </a:lnTo>
                  <a:lnTo>
                    <a:pt x="719" y="335"/>
                  </a:lnTo>
                  <a:lnTo>
                    <a:pt x="719" y="343"/>
                  </a:lnTo>
                  <a:lnTo>
                    <a:pt x="710" y="351"/>
                  </a:lnTo>
                  <a:lnTo>
                    <a:pt x="710" y="359"/>
                  </a:lnTo>
                  <a:lnTo>
                    <a:pt x="701" y="375"/>
                  </a:lnTo>
                  <a:lnTo>
                    <a:pt x="692" y="383"/>
                  </a:lnTo>
                  <a:lnTo>
                    <a:pt x="692" y="391"/>
                  </a:lnTo>
                  <a:lnTo>
                    <a:pt x="683" y="391"/>
                  </a:lnTo>
                  <a:lnTo>
                    <a:pt x="674" y="399"/>
                  </a:lnTo>
                  <a:lnTo>
                    <a:pt x="665" y="407"/>
                  </a:lnTo>
                  <a:lnTo>
                    <a:pt x="656" y="415"/>
                  </a:lnTo>
                  <a:lnTo>
                    <a:pt x="647" y="415"/>
                  </a:lnTo>
                  <a:lnTo>
                    <a:pt x="647" y="423"/>
                  </a:lnTo>
                  <a:lnTo>
                    <a:pt x="638" y="431"/>
                  </a:lnTo>
                  <a:lnTo>
                    <a:pt x="629" y="431"/>
                  </a:lnTo>
                  <a:lnTo>
                    <a:pt x="629" y="439"/>
                  </a:lnTo>
                  <a:lnTo>
                    <a:pt x="620" y="447"/>
                  </a:lnTo>
                  <a:lnTo>
                    <a:pt x="602" y="447"/>
                  </a:lnTo>
                  <a:lnTo>
                    <a:pt x="593" y="455"/>
                  </a:lnTo>
                  <a:lnTo>
                    <a:pt x="584" y="455"/>
                  </a:lnTo>
                  <a:lnTo>
                    <a:pt x="575" y="455"/>
                  </a:lnTo>
                  <a:lnTo>
                    <a:pt x="557" y="455"/>
                  </a:lnTo>
                  <a:lnTo>
                    <a:pt x="548" y="463"/>
                  </a:lnTo>
                  <a:lnTo>
                    <a:pt x="539" y="471"/>
                  </a:lnTo>
                  <a:lnTo>
                    <a:pt x="530" y="479"/>
                  </a:lnTo>
                  <a:lnTo>
                    <a:pt x="521" y="487"/>
                  </a:lnTo>
                  <a:lnTo>
                    <a:pt x="512" y="487"/>
                  </a:lnTo>
                  <a:lnTo>
                    <a:pt x="494" y="487"/>
                  </a:lnTo>
                  <a:lnTo>
                    <a:pt x="485" y="487"/>
                  </a:lnTo>
                  <a:lnTo>
                    <a:pt x="476" y="495"/>
                  </a:lnTo>
                  <a:lnTo>
                    <a:pt x="459" y="495"/>
                  </a:lnTo>
                  <a:lnTo>
                    <a:pt x="450" y="495"/>
                  </a:lnTo>
                  <a:lnTo>
                    <a:pt x="432" y="495"/>
                  </a:lnTo>
                  <a:lnTo>
                    <a:pt x="423" y="495"/>
                  </a:lnTo>
                  <a:lnTo>
                    <a:pt x="405" y="487"/>
                  </a:lnTo>
                  <a:lnTo>
                    <a:pt x="396" y="487"/>
                  </a:lnTo>
                  <a:lnTo>
                    <a:pt x="387" y="487"/>
                  </a:lnTo>
                  <a:lnTo>
                    <a:pt x="378" y="479"/>
                  </a:lnTo>
                  <a:lnTo>
                    <a:pt x="369" y="479"/>
                  </a:lnTo>
                  <a:lnTo>
                    <a:pt x="360" y="471"/>
                  </a:lnTo>
                  <a:lnTo>
                    <a:pt x="342" y="471"/>
                  </a:lnTo>
                  <a:lnTo>
                    <a:pt x="333" y="471"/>
                  </a:lnTo>
                  <a:lnTo>
                    <a:pt x="324" y="463"/>
                  </a:lnTo>
                  <a:lnTo>
                    <a:pt x="315" y="463"/>
                  </a:lnTo>
                  <a:lnTo>
                    <a:pt x="306" y="455"/>
                  </a:lnTo>
                  <a:lnTo>
                    <a:pt x="288" y="455"/>
                  </a:lnTo>
                  <a:lnTo>
                    <a:pt x="279" y="447"/>
                  </a:lnTo>
                  <a:lnTo>
                    <a:pt x="270" y="447"/>
                  </a:lnTo>
                  <a:lnTo>
                    <a:pt x="252" y="439"/>
                  </a:lnTo>
                  <a:lnTo>
                    <a:pt x="243" y="439"/>
                  </a:lnTo>
                  <a:lnTo>
                    <a:pt x="234" y="439"/>
                  </a:lnTo>
                  <a:lnTo>
                    <a:pt x="225" y="431"/>
                  </a:lnTo>
                  <a:lnTo>
                    <a:pt x="216" y="431"/>
                  </a:lnTo>
                  <a:lnTo>
                    <a:pt x="207" y="423"/>
                  </a:lnTo>
                  <a:lnTo>
                    <a:pt x="189" y="423"/>
                  </a:lnTo>
                  <a:lnTo>
                    <a:pt x="180" y="423"/>
                  </a:lnTo>
                  <a:lnTo>
                    <a:pt x="171" y="415"/>
                  </a:lnTo>
                  <a:lnTo>
                    <a:pt x="162" y="415"/>
                  </a:lnTo>
                  <a:lnTo>
                    <a:pt x="144" y="407"/>
                  </a:lnTo>
                  <a:lnTo>
                    <a:pt x="135" y="407"/>
                  </a:lnTo>
                  <a:lnTo>
                    <a:pt x="126" y="399"/>
                  </a:lnTo>
                  <a:lnTo>
                    <a:pt x="126" y="391"/>
                  </a:lnTo>
                  <a:lnTo>
                    <a:pt x="117" y="391"/>
                  </a:lnTo>
                  <a:lnTo>
                    <a:pt x="108" y="383"/>
                  </a:lnTo>
                  <a:lnTo>
                    <a:pt x="99" y="375"/>
                  </a:lnTo>
                  <a:lnTo>
                    <a:pt x="99" y="367"/>
                  </a:lnTo>
                  <a:lnTo>
                    <a:pt x="90" y="359"/>
                  </a:lnTo>
                  <a:lnTo>
                    <a:pt x="90" y="351"/>
                  </a:lnTo>
                  <a:lnTo>
                    <a:pt x="81" y="343"/>
                  </a:lnTo>
                  <a:lnTo>
                    <a:pt x="81" y="335"/>
                  </a:lnTo>
                  <a:lnTo>
                    <a:pt x="72" y="319"/>
                  </a:lnTo>
                  <a:lnTo>
                    <a:pt x="63" y="319"/>
                  </a:lnTo>
                  <a:lnTo>
                    <a:pt x="54" y="311"/>
                  </a:lnTo>
                  <a:lnTo>
                    <a:pt x="45" y="311"/>
                  </a:lnTo>
                  <a:lnTo>
                    <a:pt x="36" y="303"/>
                  </a:lnTo>
                  <a:lnTo>
                    <a:pt x="36" y="295"/>
                  </a:lnTo>
                  <a:lnTo>
                    <a:pt x="27" y="287"/>
                  </a:lnTo>
                  <a:lnTo>
                    <a:pt x="18" y="287"/>
                  </a:lnTo>
                  <a:lnTo>
                    <a:pt x="18" y="271"/>
                  </a:lnTo>
                  <a:lnTo>
                    <a:pt x="9" y="263"/>
                  </a:lnTo>
                  <a:lnTo>
                    <a:pt x="9" y="255"/>
                  </a:lnTo>
                  <a:lnTo>
                    <a:pt x="0" y="239"/>
                  </a:lnTo>
                  <a:lnTo>
                    <a:pt x="719" y="0"/>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GB" sz="2800">
                <a:solidFill>
                  <a:srgbClr val="FFFFFF"/>
                </a:solidFill>
                <a:latin typeface="Arial" charset="0"/>
              </a:endParaRPr>
            </a:p>
          </p:txBody>
        </p:sp>
        <p:sp>
          <p:nvSpPr>
            <p:cNvPr id="1138696" name="Freeform 8"/>
            <p:cNvSpPr>
              <a:spLocks/>
            </p:cNvSpPr>
            <p:nvPr/>
          </p:nvSpPr>
          <p:spPr bwMode="auto">
            <a:xfrm>
              <a:off x="2963" y="1232"/>
              <a:ext cx="696" cy="449"/>
            </a:xfrm>
            <a:custGeom>
              <a:avLst/>
              <a:gdLst>
                <a:gd name="T0" fmla="*/ 728 w 783"/>
                <a:gd name="T1" fmla="*/ 8 h 496"/>
                <a:gd name="T2" fmla="*/ 746 w 783"/>
                <a:gd name="T3" fmla="*/ 16 h 496"/>
                <a:gd name="T4" fmla="*/ 764 w 783"/>
                <a:gd name="T5" fmla="*/ 32 h 496"/>
                <a:gd name="T6" fmla="*/ 764 w 783"/>
                <a:gd name="T7" fmla="*/ 48 h 496"/>
                <a:gd name="T8" fmla="*/ 773 w 783"/>
                <a:gd name="T9" fmla="*/ 72 h 496"/>
                <a:gd name="T10" fmla="*/ 782 w 783"/>
                <a:gd name="T11" fmla="*/ 88 h 496"/>
                <a:gd name="T12" fmla="*/ 782 w 783"/>
                <a:gd name="T13" fmla="*/ 112 h 496"/>
                <a:gd name="T14" fmla="*/ 782 w 783"/>
                <a:gd name="T15" fmla="*/ 128 h 496"/>
                <a:gd name="T16" fmla="*/ 773 w 783"/>
                <a:gd name="T17" fmla="*/ 144 h 496"/>
                <a:gd name="T18" fmla="*/ 773 w 783"/>
                <a:gd name="T19" fmla="*/ 160 h 496"/>
                <a:gd name="T20" fmla="*/ 773 w 783"/>
                <a:gd name="T21" fmla="*/ 176 h 496"/>
                <a:gd name="T22" fmla="*/ 764 w 783"/>
                <a:gd name="T23" fmla="*/ 199 h 496"/>
                <a:gd name="T24" fmla="*/ 764 w 783"/>
                <a:gd name="T25" fmla="*/ 215 h 496"/>
                <a:gd name="T26" fmla="*/ 764 w 783"/>
                <a:gd name="T27" fmla="*/ 239 h 496"/>
                <a:gd name="T28" fmla="*/ 755 w 783"/>
                <a:gd name="T29" fmla="*/ 255 h 496"/>
                <a:gd name="T30" fmla="*/ 746 w 783"/>
                <a:gd name="T31" fmla="*/ 271 h 496"/>
                <a:gd name="T32" fmla="*/ 746 w 783"/>
                <a:gd name="T33" fmla="*/ 287 h 496"/>
                <a:gd name="T34" fmla="*/ 737 w 783"/>
                <a:gd name="T35" fmla="*/ 303 h 496"/>
                <a:gd name="T36" fmla="*/ 728 w 783"/>
                <a:gd name="T37" fmla="*/ 319 h 496"/>
                <a:gd name="T38" fmla="*/ 719 w 783"/>
                <a:gd name="T39" fmla="*/ 335 h 496"/>
                <a:gd name="T40" fmla="*/ 710 w 783"/>
                <a:gd name="T41" fmla="*/ 351 h 496"/>
                <a:gd name="T42" fmla="*/ 701 w 783"/>
                <a:gd name="T43" fmla="*/ 375 h 496"/>
                <a:gd name="T44" fmla="*/ 692 w 783"/>
                <a:gd name="T45" fmla="*/ 391 h 496"/>
                <a:gd name="T46" fmla="*/ 674 w 783"/>
                <a:gd name="T47" fmla="*/ 399 h 496"/>
                <a:gd name="T48" fmla="*/ 656 w 783"/>
                <a:gd name="T49" fmla="*/ 415 h 496"/>
                <a:gd name="T50" fmla="*/ 647 w 783"/>
                <a:gd name="T51" fmla="*/ 423 h 496"/>
                <a:gd name="T52" fmla="*/ 629 w 783"/>
                <a:gd name="T53" fmla="*/ 431 h 496"/>
                <a:gd name="T54" fmla="*/ 620 w 783"/>
                <a:gd name="T55" fmla="*/ 447 h 496"/>
                <a:gd name="T56" fmla="*/ 593 w 783"/>
                <a:gd name="T57" fmla="*/ 455 h 496"/>
                <a:gd name="T58" fmla="*/ 575 w 783"/>
                <a:gd name="T59" fmla="*/ 455 h 496"/>
                <a:gd name="T60" fmla="*/ 548 w 783"/>
                <a:gd name="T61" fmla="*/ 463 h 496"/>
                <a:gd name="T62" fmla="*/ 530 w 783"/>
                <a:gd name="T63" fmla="*/ 479 h 496"/>
                <a:gd name="T64" fmla="*/ 512 w 783"/>
                <a:gd name="T65" fmla="*/ 487 h 496"/>
                <a:gd name="T66" fmla="*/ 485 w 783"/>
                <a:gd name="T67" fmla="*/ 487 h 496"/>
                <a:gd name="T68" fmla="*/ 459 w 783"/>
                <a:gd name="T69" fmla="*/ 495 h 496"/>
                <a:gd name="T70" fmla="*/ 432 w 783"/>
                <a:gd name="T71" fmla="*/ 495 h 496"/>
                <a:gd name="T72" fmla="*/ 405 w 783"/>
                <a:gd name="T73" fmla="*/ 487 h 496"/>
                <a:gd name="T74" fmla="*/ 387 w 783"/>
                <a:gd name="T75" fmla="*/ 487 h 496"/>
                <a:gd name="T76" fmla="*/ 369 w 783"/>
                <a:gd name="T77" fmla="*/ 479 h 496"/>
                <a:gd name="T78" fmla="*/ 342 w 783"/>
                <a:gd name="T79" fmla="*/ 471 h 496"/>
                <a:gd name="T80" fmla="*/ 324 w 783"/>
                <a:gd name="T81" fmla="*/ 463 h 496"/>
                <a:gd name="T82" fmla="*/ 306 w 783"/>
                <a:gd name="T83" fmla="*/ 455 h 496"/>
                <a:gd name="T84" fmla="*/ 279 w 783"/>
                <a:gd name="T85" fmla="*/ 447 h 496"/>
                <a:gd name="T86" fmla="*/ 252 w 783"/>
                <a:gd name="T87" fmla="*/ 439 h 496"/>
                <a:gd name="T88" fmla="*/ 234 w 783"/>
                <a:gd name="T89" fmla="*/ 439 h 496"/>
                <a:gd name="T90" fmla="*/ 216 w 783"/>
                <a:gd name="T91" fmla="*/ 431 h 496"/>
                <a:gd name="T92" fmla="*/ 189 w 783"/>
                <a:gd name="T93" fmla="*/ 423 h 496"/>
                <a:gd name="T94" fmla="*/ 171 w 783"/>
                <a:gd name="T95" fmla="*/ 415 h 496"/>
                <a:gd name="T96" fmla="*/ 144 w 783"/>
                <a:gd name="T97" fmla="*/ 407 h 496"/>
                <a:gd name="T98" fmla="*/ 126 w 783"/>
                <a:gd name="T99" fmla="*/ 399 h 496"/>
                <a:gd name="T100" fmla="*/ 117 w 783"/>
                <a:gd name="T101" fmla="*/ 391 h 496"/>
                <a:gd name="T102" fmla="*/ 99 w 783"/>
                <a:gd name="T103" fmla="*/ 375 h 496"/>
                <a:gd name="T104" fmla="*/ 90 w 783"/>
                <a:gd name="T105" fmla="*/ 359 h 496"/>
                <a:gd name="T106" fmla="*/ 81 w 783"/>
                <a:gd name="T107" fmla="*/ 343 h 496"/>
                <a:gd name="T108" fmla="*/ 72 w 783"/>
                <a:gd name="T109" fmla="*/ 319 h 496"/>
                <a:gd name="T110" fmla="*/ 54 w 783"/>
                <a:gd name="T111" fmla="*/ 311 h 496"/>
                <a:gd name="T112" fmla="*/ 36 w 783"/>
                <a:gd name="T113" fmla="*/ 303 h 496"/>
                <a:gd name="T114" fmla="*/ 27 w 783"/>
                <a:gd name="T115" fmla="*/ 287 h 496"/>
                <a:gd name="T116" fmla="*/ 18 w 783"/>
                <a:gd name="T117" fmla="*/ 271 h 496"/>
                <a:gd name="T118" fmla="*/ 9 w 783"/>
                <a:gd name="T119" fmla="*/ 255 h 496"/>
                <a:gd name="T120" fmla="*/ 719 w 783"/>
                <a:gd name="T121" fmla="*/ 0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83" h="496">
                  <a:moveTo>
                    <a:pt x="719" y="0"/>
                  </a:moveTo>
                  <a:lnTo>
                    <a:pt x="728" y="8"/>
                  </a:lnTo>
                  <a:lnTo>
                    <a:pt x="737" y="16"/>
                  </a:lnTo>
                  <a:lnTo>
                    <a:pt x="746" y="16"/>
                  </a:lnTo>
                  <a:lnTo>
                    <a:pt x="755" y="24"/>
                  </a:lnTo>
                  <a:lnTo>
                    <a:pt x="764" y="32"/>
                  </a:lnTo>
                  <a:lnTo>
                    <a:pt x="764" y="40"/>
                  </a:lnTo>
                  <a:lnTo>
                    <a:pt x="764" y="48"/>
                  </a:lnTo>
                  <a:lnTo>
                    <a:pt x="773" y="64"/>
                  </a:lnTo>
                  <a:lnTo>
                    <a:pt x="773" y="72"/>
                  </a:lnTo>
                  <a:lnTo>
                    <a:pt x="773" y="80"/>
                  </a:lnTo>
                  <a:lnTo>
                    <a:pt x="782" y="88"/>
                  </a:lnTo>
                  <a:lnTo>
                    <a:pt x="782" y="96"/>
                  </a:lnTo>
                  <a:lnTo>
                    <a:pt x="782" y="112"/>
                  </a:lnTo>
                  <a:lnTo>
                    <a:pt x="782" y="120"/>
                  </a:lnTo>
                  <a:lnTo>
                    <a:pt x="782" y="128"/>
                  </a:lnTo>
                  <a:lnTo>
                    <a:pt x="782" y="136"/>
                  </a:lnTo>
                  <a:lnTo>
                    <a:pt x="773" y="144"/>
                  </a:lnTo>
                  <a:lnTo>
                    <a:pt x="773" y="152"/>
                  </a:lnTo>
                  <a:lnTo>
                    <a:pt x="773" y="160"/>
                  </a:lnTo>
                  <a:lnTo>
                    <a:pt x="773" y="168"/>
                  </a:lnTo>
                  <a:lnTo>
                    <a:pt x="773" y="176"/>
                  </a:lnTo>
                  <a:lnTo>
                    <a:pt x="764" y="183"/>
                  </a:lnTo>
                  <a:lnTo>
                    <a:pt x="764" y="199"/>
                  </a:lnTo>
                  <a:lnTo>
                    <a:pt x="764" y="207"/>
                  </a:lnTo>
                  <a:lnTo>
                    <a:pt x="764" y="215"/>
                  </a:lnTo>
                  <a:lnTo>
                    <a:pt x="764" y="223"/>
                  </a:lnTo>
                  <a:lnTo>
                    <a:pt x="764" y="239"/>
                  </a:lnTo>
                  <a:lnTo>
                    <a:pt x="755" y="247"/>
                  </a:lnTo>
                  <a:lnTo>
                    <a:pt x="755" y="255"/>
                  </a:lnTo>
                  <a:lnTo>
                    <a:pt x="746" y="263"/>
                  </a:lnTo>
                  <a:lnTo>
                    <a:pt x="746" y="271"/>
                  </a:lnTo>
                  <a:lnTo>
                    <a:pt x="746" y="279"/>
                  </a:lnTo>
                  <a:lnTo>
                    <a:pt x="746" y="287"/>
                  </a:lnTo>
                  <a:lnTo>
                    <a:pt x="737" y="295"/>
                  </a:lnTo>
                  <a:lnTo>
                    <a:pt x="737" y="303"/>
                  </a:lnTo>
                  <a:lnTo>
                    <a:pt x="728" y="311"/>
                  </a:lnTo>
                  <a:lnTo>
                    <a:pt x="728" y="319"/>
                  </a:lnTo>
                  <a:lnTo>
                    <a:pt x="728" y="327"/>
                  </a:lnTo>
                  <a:lnTo>
                    <a:pt x="719" y="335"/>
                  </a:lnTo>
                  <a:lnTo>
                    <a:pt x="719" y="343"/>
                  </a:lnTo>
                  <a:lnTo>
                    <a:pt x="710" y="351"/>
                  </a:lnTo>
                  <a:lnTo>
                    <a:pt x="710" y="359"/>
                  </a:lnTo>
                  <a:lnTo>
                    <a:pt x="701" y="375"/>
                  </a:lnTo>
                  <a:lnTo>
                    <a:pt x="692" y="383"/>
                  </a:lnTo>
                  <a:lnTo>
                    <a:pt x="692" y="391"/>
                  </a:lnTo>
                  <a:lnTo>
                    <a:pt x="683" y="391"/>
                  </a:lnTo>
                  <a:lnTo>
                    <a:pt x="674" y="399"/>
                  </a:lnTo>
                  <a:lnTo>
                    <a:pt x="665" y="407"/>
                  </a:lnTo>
                  <a:lnTo>
                    <a:pt x="656" y="415"/>
                  </a:lnTo>
                  <a:lnTo>
                    <a:pt x="647" y="415"/>
                  </a:lnTo>
                  <a:lnTo>
                    <a:pt x="647" y="423"/>
                  </a:lnTo>
                  <a:lnTo>
                    <a:pt x="638" y="431"/>
                  </a:lnTo>
                  <a:lnTo>
                    <a:pt x="629" y="431"/>
                  </a:lnTo>
                  <a:lnTo>
                    <a:pt x="629" y="439"/>
                  </a:lnTo>
                  <a:lnTo>
                    <a:pt x="620" y="447"/>
                  </a:lnTo>
                  <a:lnTo>
                    <a:pt x="602" y="447"/>
                  </a:lnTo>
                  <a:lnTo>
                    <a:pt x="593" y="455"/>
                  </a:lnTo>
                  <a:lnTo>
                    <a:pt x="584" y="455"/>
                  </a:lnTo>
                  <a:lnTo>
                    <a:pt x="575" y="455"/>
                  </a:lnTo>
                  <a:lnTo>
                    <a:pt x="557" y="455"/>
                  </a:lnTo>
                  <a:lnTo>
                    <a:pt x="548" y="463"/>
                  </a:lnTo>
                  <a:lnTo>
                    <a:pt x="539" y="471"/>
                  </a:lnTo>
                  <a:lnTo>
                    <a:pt x="530" y="479"/>
                  </a:lnTo>
                  <a:lnTo>
                    <a:pt x="521" y="487"/>
                  </a:lnTo>
                  <a:lnTo>
                    <a:pt x="512" y="487"/>
                  </a:lnTo>
                  <a:lnTo>
                    <a:pt x="494" y="487"/>
                  </a:lnTo>
                  <a:lnTo>
                    <a:pt x="485" y="487"/>
                  </a:lnTo>
                  <a:lnTo>
                    <a:pt x="476" y="495"/>
                  </a:lnTo>
                  <a:lnTo>
                    <a:pt x="459" y="495"/>
                  </a:lnTo>
                  <a:lnTo>
                    <a:pt x="450" y="495"/>
                  </a:lnTo>
                  <a:lnTo>
                    <a:pt x="432" y="495"/>
                  </a:lnTo>
                  <a:lnTo>
                    <a:pt x="423" y="495"/>
                  </a:lnTo>
                  <a:lnTo>
                    <a:pt x="405" y="487"/>
                  </a:lnTo>
                  <a:lnTo>
                    <a:pt x="396" y="487"/>
                  </a:lnTo>
                  <a:lnTo>
                    <a:pt x="387" y="487"/>
                  </a:lnTo>
                  <a:lnTo>
                    <a:pt x="378" y="479"/>
                  </a:lnTo>
                  <a:lnTo>
                    <a:pt x="369" y="479"/>
                  </a:lnTo>
                  <a:lnTo>
                    <a:pt x="360" y="471"/>
                  </a:lnTo>
                  <a:lnTo>
                    <a:pt x="342" y="471"/>
                  </a:lnTo>
                  <a:lnTo>
                    <a:pt x="333" y="471"/>
                  </a:lnTo>
                  <a:lnTo>
                    <a:pt x="324" y="463"/>
                  </a:lnTo>
                  <a:lnTo>
                    <a:pt x="315" y="463"/>
                  </a:lnTo>
                  <a:lnTo>
                    <a:pt x="306" y="455"/>
                  </a:lnTo>
                  <a:lnTo>
                    <a:pt x="288" y="455"/>
                  </a:lnTo>
                  <a:lnTo>
                    <a:pt x="279" y="447"/>
                  </a:lnTo>
                  <a:lnTo>
                    <a:pt x="270" y="447"/>
                  </a:lnTo>
                  <a:lnTo>
                    <a:pt x="252" y="439"/>
                  </a:lnTo>
                  <a:lnTo>
                    <a:pt x="243" y="439"/>
                  </a:lnTo>
                  <a:lnTo>
                    <a:pt x="234" y="439"/>
                  </a:lnTo>
                  <a:lnTo>
                    <a:pt x="225" y="431"/>
                  </a:lnTo>
                  <a:lnTo>
                    <a:pt x="216" y="431"/>
                  </a:lnTo>
                  <a:lnTo>
                    <a:pt x="207" y="423"/>
                  </a:lnTo>
                  <a:lnTo>
                    <a:pt x="189" y="423"/>
                  </a:lnTo>
                  <a:lnTo>
                    <a:pt x="180" y="423"/>
                  </a:lnTo>
                  <a:lnTo>
                    <a:pt x="171" y="415"/>
                  </a:lnTo>
                  <a:lnTo>
                    <a:pt x="162" y="415"/>
                  </a:lnTo>
                  <a:lnTo>
                    <a:pt x="144" y="407"/>
                  </a:lnTo>
                  <a:lnTo>
                    <a:pt x="135" y="407"/>
                  </a:lnTo>
                  <a:lnTo>
                    <a:pt x="126" y="399"/>
                  </a:lnTo>
                  <a:lnTo>
                    <a:pt x="126" y="391"/>
                  </a:lnTo>
                  <a:lnTo>
                    <a:pt x="117" y="391"/>
                  </a:lnTo>
                  <a:lnTo>
                    <a:pt x="108" y="383"/>
                  </a:lnTo>
                  <a:lnTo>
                    <a:pt x="99" y="375"/>
                  </a:lnTo>
                  <a:lnTo>
                    <a:pt x="99" y="367"/>
                  </a:lnTo>
                  <a:lnTo>
                    <a:pt x="90" y="359"/>
                  </a:lnTo>
                  <a:lnTo>
                    <a:pt x="90" y="351"/>
                  </a:lnTo>
                  <a:lnTo>
                    <a:pt x="81" y="343"/>
                  </a:lnTo>
                  <a:lnTo>
                    <a:pt x="81" y="335"/>
                  </a:lnTo>
                  <a:lnTo>
                    <a:pt x="72" y="319"/>
                  </a:lnTo>
                  <a:lnTo>
                    <a:pt x="63" y="319"/>
                  </a:lnTo>
                  <a:lnTo>
                    <a:pt x="54" y="311"/>
                  </a:lnTo>
                  <a:lnTo>
                    <a:pt x="45" y="311"/>
                  </a:lnTo>
                  <a:lnTo>
                    <a:pt x="36" y="303"/>
                  </a:lnTo>
                  <a:lnTo>
                    <a:pt x="36" y="295"/>
                  </a:lnTo>
                  <a:lnTo>
                    <a:pt x="27" y="287"/>
                  </a:lnTo>
                  <a:lnTo>
                    <a:pt x="18" y="287"/>
                  </a:lnTo>
                  <a:lnTo>
                    <a:pt x="18" y="271"/>
                  </a:lnTo>
                  <a:lnTo>
                    <a:pt x="9" y="263"/>
                  </a:lnTo>
                  <a:lnTo>
                    <a:pt x="9" y="255"/>
                  </a:lnTo>
                  <a:lnTo>
                    <a:pt x="0" y="239"/>
                  </a:lnTo>
                  <a:lnTo>
                    <a:pt x="719" y="0"/>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GB" sz="2800">
                <a:solidFill>
                  <a:srgbClr val="FFFFFF"/>
                </a:solidFill>
                <a:latin typeface="Arial" charset="0"/>
              </a:endParaRPr>
            </a:p>
          </p:txBody>
        </p:sp>
        <p:sp>
          <p:nvSpPr>
            <p:cNvPr id="1138697" name="Freeform 9"/>
            <p:cNvSpPr>
              <a:spLocks/>
            </p:cNvSpPr>
            <p:nvPr/>
          </p:nvSpPr>
          <p:spPr bwMode="auto">
            <a:xfrm>
              <a:off x="2963" y="1232"/>
              <a:ext cx="696" cy="449"/>
            </a:xfrm>
            <a:custGeom>
              <a:avLst/>
              <a:gdLst>
                <a:gd name="T0" fmla="*/ 728 w 783"/>
                <a:gd name="T1" fmla="*/ 8 h 496"/>
                <a:gd name="T2" fmla="*/ 746 w 783"/>
                <a:gd name="T3" fmla="*/ 16 h 496"/>
                <a:gd name="T4" fmla="*/ 764 w 783"/>
                <a:gd name="T5" fmla="*/ 32 h 496"/>
                <a:gd name="T6" fmla="*/ 764 w 783"/>
                <a:gd name="T7" fmla="*/ 48 h 496"/>
                <a:gd name="T8" fmla="*/ 773 w 783"/>
                <a:gd name="T9" fmla="*/ 72 h 496"/>
                <a:gd name="T10" fmla="*/ 782 w 783"/>
                <a:gd name="T11" fmla="*/ 88 h 496"/>
                <a:gd name="T12" fmla="*/ 782 w 783"/>
                <a:gd name="T13" fmla="*/ 112 h 496"/>
                <a:gd name="T14" fmla="*/ 782 w 783"/>
                <a:gd name="T15" fmla="*/ 128 h 496"/>
                <a:gd name="T16" fmla="*/ 773 w 783"/>
                <a:gd name="T17" fmla="*/ 144 h 496"/>
                <a:gd name="T18" fmla="*/ 773 w 783"/>
                <a:gd name="T19" fmla="*/ 160 h 496"/>
                <a:gd name="T20" fmla="*/ 773 w 783"/>
                <a:gd name="T21" fmla="*/ 176 h 496"/>
                <a:gd name="T22" fmla="*/ 764 w 783"/>
                <a:gd name="T23" fmla="*/ 199 h 496"/>
                <a:gd name="T24" fmla="*/ 764 w 783"/>
                <a:gd name="T25" fmla="*/ 215 h 496"/>
                <a:gd name="T26" fmla="*/ 764 w 783"/>
                <a:gd name="T27" fmla="*/ 239 h 496"/>
                <a:gd name="T28" fmla="*/ 755 w 783"/>
                <a:gd name="T29" fmla="*/ 255 h 496"/>
                <a:gd name="T30" fmla="*/ 746 w 783"/>
                <a:gd name="T31" fmla="*/ 271 h 496"/>
                <a:gd name="T32" fmla="*/ 746 w 783"/>
                <a:gd name="T33" fmla="*/ 287 h 496"/>
                <a:gd name="T34" fmla="*/ 737 w 783"/>
                <a:gd name="T35" fmla="*/ 303 h 496"/>
                <a:gd name="T36" fmla="*/ 728 w 783"/>
                <a:gd name="T37" fmla="*/ 319 h 496"/>
                <a:gd name="T38" fmla="*/ 719 w 783"/>
                <a:gd name="T39" fmla="*/ 335 h 496"/>
                <a:gd name="T40" fmla="*/ 710 w 783"/>
                <a:gd name="T41" fmla="*/ 351 h 496"/>
                <a:gd name="T42" fmla="*/ 701 w 783"/>
                <a:gd name="T43" fmla="*/ 375 h 496"/>
                <a:gd name="T44" fmla="*/ 692 w 783"/>
                <a:gd name="T45" fmla="*/ 391 h 496"/>
                <a:gd name="T46" fmla="*/ 674 w 783"/>
                <a:gd name="T47" fmla="*/ 399 h 496"/>
                <a:gd name="T48" fmla="*/ 656 w 783"/>
                <a:gd name="T49" fmla="*/ 415 h 496"/>
                <a:gd name="T50" fmla="*/ 647 w 783"/>
                <a:gd name="T51" fmla="*/ 423 h 496"/>
                <a:gd name="T52" fmla="*/ 629 w 783"/>
                <a:gd name="T53" fmla="*/ 431 h 496"/>
                <a:gd name="T54" fmla="*/ 620 w 783"/>
                <a:gd name="T55" fmla="*/ 447 h 496"/>
                <a:gd name="T56" fmla="*/ 593 w 783"/>
                <a:gd name="T57" fmla="*/ 455 h 496"/>
                <a:gd name="T58" fmla="*/ 575 w 783"/>
                <a:gd name="T59" fmla="*/ 455 h 496"/>
                <a:gd name="T60" fmla="*/ 548 w 783"/>
                <a:gd name="T61" fmla="*/ 463 h 496"/>
                <a:gd name="T62" fmla="*/ 530 w 783"/>
                <a:gd name="T63" fmla="*/ 479 h 496"/>
                <a:gd name="T64" fmla="*/ 512 w 783"/>
                <a:gd name="T65" fmla="*/ 487 h 496"/>
                <a:gd name="T66" fmla="*/ 485 w 783"/>
                <a:gd name="T67" fmla="*/ 487 h 496"/>
                <a:gd name="T68" fmla="*/ 459 w 783"/>
                <a:gd name="T69" fmla="*/ 495 h 496"/>
                <a:gd name="T70" fmla="*/ 432 w 783"/>
                <a:gd name="T71" fmla="*/ 495 h 496"/>
                <a:gd name="T72" fmla="*/ 405 w 783"/>
                <a:gd name="T73" fmla="*/ 487 h 496"/>
                <a:gd name="T74" fmla="*/ 387 w 783"/>
                <a:gd name="T75" fmla="*/ 487 h 496"/>
                <a:gd name="T76" fmla="*/ 369 w 783"/>
                <a:gd name="T77" fmla="*/ 479 h 496"/>
                <a:gd name="T78" fmla="*/ 342 w 783"/>
                <a:gd name="T79" fmla="*/ 471 h 496"/>
                <a:gd name="T80" fmla="*/ 324 w 783"/>
                <a:gd name="T81" fmla="*/ 463 h 496"/>
                <a:gd name="T82" fmla="*/ 306 w 783"/>
                <a:gd name="T83" fmla="*/ 455 h 496"/>
                <a:gd name="T84" fmla="*/ 279 w 783"/>
                <a:gd name="T85" fmla="*/ 447 h 496"/>
                <a:gd name="T86" fmla="*/ 252 w 783"/>
                <a:gd name="T87" fmla="*/ 439 h 496"/>
                <a:gd name="T88" fmla="*/ 234 w 783"/>
                <a:gd name="T89" fmla="*/ 439 h 496"/>
                <a:gd name="T90" fmla="*/ 216 w 783"/>
                <a:gd name="T91" fmla="*/ 431 h 496"/>
                <a:gd name="T92" fmla="*/ 189 w 783"/>
                <a:gd name="T93" fmla="*/ 423 h 496"/>
                <a:gd name="T94" fmla="*/ 171 w 783"/>
                <a:gd name="T95" fmla="*/ 415 h 496"/>
                <a:gd name="T96" fmla="*/ 144 w 783"/>
                <a:gd name="T97" fmla="*/ 407 h 496"/>
                <a:gd name="T98" fmla="*/ 126 w 783"/>
                <a:gd name="T99" fmla="*/ 399 h 496"/>
                <a:gd name="T100" fmla="*/ 117 w 783"/>
                <a:gd name="T101" fmla="*/ 391 h 496"/>
                <a:gd name="T102" fmla="*/ 99 w 783"/>
                <a:gd name="T103" fmla="*/ 375 h 496"/>
                <a:gd name="T104" fmla="*/ 90 w 783"/>
                <a:gd name="T105" fmla="*/ 359 h 496"/>
                <a:gd name="T106" fmla="*/ 81 w 783"/>
                <a:gd name="T107" fmla="*/ 343 h 496"/>
                <a:gd name="T108" fmla="*/ 72 w 783"/>
                <a:gd name="T109" fmla="*/ 319 h 496"/>
                <a:gd name="T110" fmla="*/ 54 w 783"/>
                <a:gd name="T111" fmla="*/ 311 h 496"/>
                <a:gd name="T112" fmla="*/ 36 w 783"/>
                <a:gd name="T113" fmla="*/ 303 h 496"/>
                <a:gd name="T114" fmla="*/ 27 w 783"/>
                <a:gd name="T115" fmla="*/ 287 h 496"/>
                <a:gd name="T116" fmla="*/ 18 w 783"/>
                <a:gd name="T117" fmla="*/ 271 h 496"/>
                <a:gd name="T118" fmla="*/ 9 w 783"/>
                <a:gd name="T119" fmla="*/ 255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83" h="496">
                  <a:moveTo>
                    <a:pt x="719" y="0"/>
                  </a:moveTo>
                  <a:lnTo>
                    <a:pt x="728" y="8"/>
                  </a:lnTo>
                  <a:lnTo>
                    <a:pt x="737" y="16"/>
                  </a:lnTo>
                  <a:lnTo>
                    <a:pt x="746" y="16"/>
                  </a:lnTo>
                  <a:lnTo>
                    <a:pt x="755" y="24"/>
                  </a:lnTo>
                  <a:lnTo>
                    <a:pt x="764" y="32"/>
                  </a:lnTo>
                  <a:lnTo>
                    <a:pt x="764" y="40"/>
                  </a:lnTo>
                  <a:lnTo>
                    <a:pt x="764" y="48"/>
                  </a:lnTo>
                  <a:lnTo>
                    <a:pt x="773" y="64"/>
                  </a:lnTo>
                  <a:lnTo>
                    <a:pt x="773" y="72"/>
                  </a:lnTo>
                  <a:lnTo>
                    <a:pt x="773" y="80"/>
                  </a:lnTo>
                  <a:lnTo>
                    <a:pt x="782" y="88"/>
                  </a:lnTo>
                  <a:lnTo>
                    <a:pt x="782" y="96"/>
                  </a:lnTo>
                  <a:lnTo>
                    <a:pt x="782" y="112"/>
                  </a:lnTo>
                  <a:lnTo>
                    <a:pt x="782" y="120"/>
                  </a:lnTo>
                  <a:lnTo>
                    <a:pt x="782" y="128"/>
                  </a:lnTo>
                  <a:lnTo>
                    <a:pt x="782" y="136"/>
                  </a:lnTo>
                  <a:lnTo>
                    <a:pt x="773" y="144"/>
                  </a:lnTo>
                  <a:lnTo>
                    <a:pt x="773" y="152"/>
                  </a:lnTo>
                  <a:lnTo>
                    <a:pt x="773" y="160"/>
                  </a:lnTo>
                  <a:lnTo>
                    <a:pt x="773" y="168"/>
                  </a:lnTo>
                  <a:lnTo>
                    <a:pt x="773" y="176"/>
                  </a:lnTo>
                  <a:lnTo>
                    <a:pt x="764" y="183"/>
                  </a:lnTo>
                  <a:lnTo>
                    <a:pt x="764" y="199"/>
                  </a:lnTo>
                  <a:lnTo>
                    <a:pt x="764" y="207"/>
                  </a:lnTo>
                  <a:lnTo>
                    <a:pt x="764" y="215"/>
                  </a:lnTo>
                  <a:lnTo>
                    <a:pt x="764" y="223"/>
                  </a:lnTo>
                  <a:lnTo>
                    <a:pt x="764" y="239"/>
                  </a:lnTo>
                  <a:lnTo>
                    <a:pt x="755" y="247"/>
                  </a:lnTo>
                  <a:lnTo>
                    <a:pt x="755" y="255"/>
                  </a:lnTo>
                  <a:lnTo>
                    <a:pt x="746" y="263"/>
                  </a:lnTo>
                  <a:lnTo>
                    <a:pt x="746" y="271"/>
                  </a:lnTo>
                  <a:lnTo>
                    <a:pt x="746" y="279"/>
                  </a:lnTo>
                  <a:lnTo>
                    <a:pt x="746" y="287"/>
                  </a:lnTo>
                  <a:lnTo>
                    <a:pt x="737" y="295"/>
                  </a:lnTo>
                  <a:lnTo>
                    <a:pt x="737" y="303"/>
                  </a:lnTo>
                  <a:lnTo>
                    <a:pt x="728" y="311"/>
                  </a:lnTo>
                  <a:lnTo>
                    <a:pt x="728" y="319"/>
                  </a:lnTo>
                  <a:lnTo>
                    <a:pt x="728" y="327"/>
                  </a:lnTo>
                  <a:lnTo>
                    <a:pt x="719" y="335"/>
                  </a:lnTo>
                  <a:lnTo>
                    <a:pt x="719" y="343"/>
                  </a:lnTo>
                  <a:lnTo>
                    <a:pt x="710" y="351"/>
                  </a:lnTo>
                  <a:lnTo>
                    <a:pt x="710" y="359"/>
                  </a:lnTo>
                  <a:lnTo>
                    <a:pt x="701" y="375"/>
                  </a:lnTo>
                  <a:lnTo>
                    <a:pt x="692" y="383"/>
                  </a:lnTo>
                  <a:lnTo>
                    <a:pt x="692" y="391"/>
                  </a:lnTo>
                  <a:lnTo>
                    <a:pt x="683" y="391"/>
                  </a:lnTo>
                  <a:lnTo>
                    <a:pt x="674" y="399"/>
                  </a:lnTo>
                  <a:lnTo>
                    <a:pt x="665" y="407"/>
                  </a:lnTo>
                  <a:lnTo>
                    <a:pt x="656" y="415"/>
                  </a:lnTo>
                  <a:lnTo>
                    <a:pt x="647" y="415"/>
                  </a:lnTo>
                  <a:lnTo>
                    <a:pt x="647" y="423"/>
                  </a:lnTo>
                  <a:lnTo>
                    <a:pt x="638" y="431"/>
                  </a:lnTo>
                  <a:lnTo>
                    <a:pt x="629" y="431"/>
                  </a:lnTo>
                  <a:lnTo>
                    <a:pt x="629" y="439"/>
                  </a:lnTo>
                  <a:lnTo>
                    <a:pt x="620" y="447"/>
                  </a:lnTo>
                  <a:lnTo>
                    <a:pt x="602" y="447"/>
                  </a:lnTo>
                  <a:lnTo>
                    <a:pt x="593" y="455"/>
                  </a:lnTo>
                  <a:lnTo>
                    <a:pt x="584" y="455"/>
                  </a:lnTo>
                  <a:lnTo>
                    <a:pt x="575" y="455"/>
                  </a:lnTo>
                  <a:lnTo>
                    <a:pt x="557" y="455"/>
                  </a:lnTo>
                  <a:lnTo>
                    <a:pt x="548" y="463"/>
                  </a:lnTo>
                  <a:lnTo>
                    <a:pt x="539" y="471"/>
                  </a:lnTo>
                  <a:lnTo>
                    <a:pt x="530" y="479"/>
                  </a:lnTo>
                  <a:lnTo>
                    <a:pt x="521" y="487"/>
                  </a:lnTo>
                  <a:lnTo>
                    <a:pt x="512" y="487"/>
                  </a:lnTo>
                  <a:lnTo>
                    <a:pt x="494" y="487"/>
                  </a:lnTo>
                  <a:lnTo>
                    <a:pt x="485" y="487"/>
                  </a:lnTo>
                  <a:lnTo>
                    <a:pt x="476" y="495"/>
                  </a:lnTo>
                  <a:lnTo>
                    <a:pt x="459" y="495"/>
                  </a:lnTo>
                  <a:lnTo>
                    <a:pt x="450" y="495"/>
                  </a:lnTo>
                  <a:lnTo>
                    <a:pt x="432" y="495"/>
                  </a:lnTo>
                  <a:lnTo>
                    <a:pt x="423" y="495"/>
                  </a:lnTo>
                  <a:lnTo>
                    <a:pt x="405" y="487"/>
                  </a:lnTo>
                  <a:lnTo>
                    <a:pt x="396" y="487"/>
                  </a:lnTo>
                  <a:lnTo>
                    <a:pt x="387" y="487"/>
                  </a:lnTo>
                  <a:lnTo>
                    <a:pt x="378" y="479"/>
                  </a:lnTo>
                  <a:lnTo>
                    <a:pt x="369" y="479"/>
                  </a:lnTo>
                  <a:lnTo>
                    <a:pt x="360" y="471"/>
                  </a:lnTo>
                  <a:lnTo>
                    <a:pt x="342" y="471"/>
                  </a:lnTo>
                  <a:lnTo>
                    <a:pt x="333" y="471"/>
                  </a:lnTo>
                  <a:lnTo>
                    <a:pt x="324" y="463"/>
                  </a:lnTo>
                  <a:lnTo>
                    <a:pt x="315" y="463"/>
                  </a:lnTo>
                  <a:lnTo>
                    <a:pt x="306" y="455"/>
                  </a:lnTo>
                  <a:lnTo>
                    <a:pt x="288" y="455"/>
                  </a:lnTo>
                  <a:lnTo>
                    <a:pt x="279" y="447"/>
                  </a:lnTo>
                  <a:lnTo>
                    <a:pt x="270" y="447"/>
                  </a:lnTo>
                  <a:lnTo>
                    <a:pt x="252" y="439"/>
                  </a:lnTo>
                  <a:lnTo>
                    <a:pt x="243" y="439"/>
                  </a:lnTo>
                  <a:lnTo>
                    <a:pt x="234" y="439"/>
                  </a:lnTo>
                  <a:lnTo>
                    <a:pt x="225" y="431"/>
                  </a:lnTo>
                  <a:lnTo>
                    <a:pt x="216" y="431"/>
                  </a:lnTo>
                  <a:lnTo>
                    <a:pt x="207" y="423"/>
                  </a:lnTo>
                  <a:lnTo>
                    <a:pt x="189" y="423"/>
                  </a:lnTo>
                  <a:lnTo>
                    <a:pt x="180" y="423"/>
                  </a:lnTo>
                  <a:lnTo>
                    <a:pt x="171" y="415"/>
                  </a:lnTo>
                  <a:lnTo>
                    <a:pt x="162" y="415"/>
                  </a:lnTo>
                  <a:lnTo>
                    <a:pt x="144" y="407"/>
                  </a:lnTo>
                  <a:lnTo>
                    <a:pt x="135" y="407"/>
                  </a:lnTo>
                  <a:lnTo>
                    <a:pt x="126" y="399"/>
                  </a:lnTo>
                  <a:lnTo>
                    <a:pt x="126" y="391"/>
                  </a:lnTo>
                  <a:lnTo>
                    <a:pt x="117" y="391"/>
                  </a:lnTo>
                  <a:lnTo>
                    <a:pt x="108" y="383"/>
                  </a:lnTo>
                  <a:lnTo>
                    <a:pt x="99" y="375"/>
                  </a:lnTo>
                  <a:lnTo>
                    <a:pt x="99" y="367"/>
                  </a:lnTo>
                  <a:lnTo>
                    <a:pt x="90" y="359"/>
                  </a:lnTo>
                  <a:lnTo>
                    <a:pt x="90" y="351"/>
                  </a:lnTo>
                  <a:lnTo>
                    <a:pt x="81" y="343"/>
                  </a:lnTo>
                  <a:lnTo>
                    <a:pt x="81" y="335"/>
                  </a:lnTo>
                  <a:lnTo>
                    <a:pt x="72" y="319"/>
                  </a:lnTo>
                  <a:lnTo>
                    <a:pt x="63" y="319"/>
                  </a:lnTo>
                  <a:lnTo>
                    <a:pt x="54" y="311"/>
                  </a:lnTo>
                  <a:lnTo>
                    <a:pt x="45" y="311"/>
                  </a:lnTo>
                  <a:lnTo>
                    <a:pt x="36" y="303"/>
                  </a:lnTo>
                  <a:lnTo>
                    <a:pt x="36" y="295"/>
                  </a:lnTo>
                  <a:lnTo>
                    <a:pt x="27" y="287"/>
                  </a:lnTo>
                  <a:lnTo>
                    <a:pt x="18" y="287"/>
                  </a:lnTo>
                  <a:lnTo>
                    <a:pt x="18" y="271"/>
                  </a:lnTo>
                  <a:lnTo>
                    <a:pt x="9" y="263"/>
                  </a:lnTo>
                  <a:lnTo>
                    <a:pt x="9" y="255"/>
                  </a:lnTo>
                  <a:lnTo>
                    <a:pt x="0" y="239"/>
                  </a:lnTo>
                </a:path>
              </a:pathLst>
            </a:custGeom>
            <a:noFill/>
            <a:ln w="12700" cap="rnd" cmpd="sng">
              <a:solidFill>
                <a:srgbClr val="FFFF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GB" sz="2800">
                <a:solidFill>
                  <a:srgbClr val="FFFFFF"/>
                </a:solidFill>
                <a:latin typeface="Arial" charset="0"/>
              </a:endParaRPr>
            </a:p>
          </p:txBody>
        </p:sp>
        <p:sp>
          <p:nvSpPr>
            <p:cNvPr id="1138698" name="Freeform 10"/>
            <p:cNvSpPr>
              <a:spLocks/>
            </p:cNvSpPr>
            <p:nvPr/>
          </p:nvSpPr>
          <p:spPr bwMode="auto">
            <a:xfrm>
              <a:off x="2260" y="500"/>
              <a:ext cx="240" cy="255"/>
            </a:xfrm>
            <a:custGeom>
              <a:avLst/>
              <a:gdLst>
                <a:gd name="T0" fmla="*/ 269 w 270"/>
                <a:gd name="T1" fmla="*/ 0 h 281"/>
                <a:gd name="T2" fmla="*/ 251 w 270"/>
                <a:gd name="T3" fmla="*/ 0 h 281"/>
                <a:gd name="T4" fmla="*/ 233 w 270"/>
                <a:gd name="T5" fmla="*/ 0 h 281"/>
                <a:gd name="T6" fmla="*/ 216 w 270"/>
                <a:gd name="T7" fmla="*/ 0 h 281"/>
                <a:gd name="T8" fmla="*/ 198 w 270"/>
                <a:gd name="T9" fmla="*/ 0 h 281"/>
                <a:gd name="T10" fmla="*/ 180 w 270"/>
                <a:gd name="T11" fmla="*/ 16 h 281"/>
                <a:gd name="T12" fmla="*/ 162 w 270"/>
                <a:gd name="T13" fmla="*/ 24 h 281"/>
                <a:gd name="T14" fmla="*/ 144 w 270"/>
                <a:gd name="T15" fmla="*/ 40 h 281"/>
                <a:gd name="T16" fmla="*/ 126 w 270"/>
                <a:gd name="T17" fmla="*/ 48 h 281"/>
                <a:gd name="T18" fmla="*/ 117 w 270"/>
                <a:gd name="T19" fmla="*/ 64 h 281"/>
                <a:gd name="T20" fmla="*/ 99 w 270"/>
                <a:gd name="T21" fmla="*/ 72 h 281"/>
                <a:gd name="T22" fmla="*/ 81 w 270"/>
                <a:gd name="T23" fmla="*/ 88 h 281"/>
                <a:gd name="T24" fmla="*/ 72 w 270"/>
                <a:gd name="T25" fmla="*/ 104 h 281"/>
                <a:gd name="T26" fmla="*/ 63 w 270"/>
                <a:gd name="T27" fmla="*/ 112 h 281"/>
                <a:gd name="T28" fmla="*/ 54 w 270"/>
                <a:gd name="T29" fmla="*/ 128 h 281"/>
                <a:gd name="T30" fmla="*/ 36 w 270"/>
                <a:gd name="T31" fmla="*/ 136 h 281"/>
                <a:gd name="T32" fmla="*/ 27 w 270"/>
                <a:gd name="T33" fmla="*/ 152 h 281"/>
                <a:gd name="T34" fmla="*/ 18 w 270"/>
                <a:gd name="T35" fmla="*/ 168 h 281"/>
                <a:gd name="T36" fmla="*/ 9 w 270"/>
                <a:gd name="T37" fmla="*/ 184 h 281"/>
                <a:gd name="T38" fmla="*/ 0 w 270"/>
                <a:gd name="T39" fmla="*/ 200 h 281"/>
                <a:gd name="T40" fmla="*/ 0 w 270"/>
                <a:gd name="T41" fmla="*/ 224 h 281"/>
                <a:gd name="T42" fmla="*/ 0 w 270"/>
                <a:gd name="T43" fmla="*/ 240 h 281"/>
                <a:gd name="T44" fmla="*/ 0 w 270"/>
                <a:gd name="T45" fmla="*/ 256 h 281"/>
                <a:gd name="T46" fmla="*/ 9 w 270"/>
                <a:gd name="T47" fmla="*/ 264 h 281"/>
                <a:gd name="T48" fmla="*/ 18 w 270"/>
                <a:gd name="T49" fmla="*/ 272 h 281"/>
                <a:gd name="T50" fmla="*/ 45 w 270"/>
                <a:gd name="T51" fmla="*/ 280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70" h="281">
                  <a:moveTo>
                    <a:pt x="269" y="0"/>
                  </a:moveTo>
                  <a:lnTo>
                    <a:pt x="251" y="0"/>
                  </a:lnTo>
                  <a:lnTo>
                    <a:pt x="233" y="0"/>
                  </a:lnTo>
                  <a:lnTo>
                    <a:pt x="216" y="0"/>
                  </a:lnTo>
                  <a:lnTo>
                    <a:pt x="198" y="0"/>
                  </a:lnTo>
                  <a:lnTo>
                    <a:pt x="180" y="16"/>
                  </a:lnTo>
                  <a:lnTo>
                    <a:pt x="162" y="24"/>
                  </a:lnTo>
                  <a:lnTo>
                    <a:pt x="144" y="40"/>
                  </a:lnTo>
                  <a:lnTo>
                    <a:pt x="126" y="48"/>
                  </a:lnTo>
                  <a:lnTo>
                    <a:pt x="117" y="64"/>
                  </a:lnTo>
                  <a:lnTo>
                    <a:pt x="99" y="72"/>
                  </a:lnTo>
                  <a:lnTo>
                    <a:pt x="81" y="88"/>
                  </a:lnTo>
                  <a:lnTo>
                    <a:pt x="72" y="104"/>
                  </a:lnTo>
                  <a:lnTo>
                    <a:pt x="63" y="112"/>
                  </a:lnTo>
                  <a:lnTo>
                    <a:pt x="54" y="128"/>
                  </a:lnTo>
                  <a:lnTo>
                    <a:pt x="36" y="136"/>
                  </a:lnTo>
                  <a:lnTo>
                    <a:pt x="27" y="152"/>
                  </a:lnTo>
                  <a:lnTo>
                    <a:pt x="18" y="168"/>
                  </a:lnTo>
                  <a:lnTo>
                    <a:pt x="9" y="184"/>
                  </a:lnTo>
                  <a:lnTo>
                    <a:pt x="0" y="200"/>
                  </a:lnTo>
                  <a:lnTo>
                    <a:pt x="0" y="224"/>
                  </a:lnTo>
                  <a:lnTo>
                    <a:pt x="0" y="240"/>
                  </a:lnTo>
                  <a:lnTo>
                    <a:pt x="0" y="256"/>
                  </a:lnTo>
                  <a:lnTo>
                    <a:pt x="9" y="264"/>
                  </a:lnTo>
                  <a:lnTo>
                    <a:pt x="18" y="272"/>
                  </a:lnTo>
                  <a:lnTo>
                    <a:pt x="45" y="28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GB" sz="2800">
                <a:solidFill>
                  <a:srgbClr val="FFFFFF"/>
                </a:solidFill>
                <a:latin typeface="Arial" charset="0"/>
              </a:endParaRPr>
            </a:p>
          </p:txBody>
        </p:sp>
        <p:sp>
          <p:nvSpPr>
            <p:cNvPr id="1138699" name="Freeform 11"/>
            <p:cNvSpPr>
              <a:spLocks/>
            </p:cNvSpPr>
            <p:nvPr/>
          </p:nvSpPr>
          <p:spPr bwMode="auto">
            <a:xfrm>
              <a:off x="2635" y="442"/>
              <a:ext cx="121" cy="73"/>
            </a:xfrm>
            <a:custGeom>
              <a:avLst/>
              <a:gdLst>
                <a:gd name="T0" fmla="*/ 0 w 136"/>
                <a:gd name="T1" fmla="*/ 0 h 81"/>
                <a:gd name="T2" fmla="*/ 18 w 136"/>
                <a:gd name="T3" fmla="*/ 8 h 81"/>
                <a:gd name="T4" fmla="*/ 36 w 136"/>
                <a:gd name="T5" fmla="*/ 8 h 81"/>
                <a:gd name="T6" fmla="*/ 45 w 136"/>
                <a:gd name="T7" fmla="*/ 16 h 81"/>
                <a:gd name="T8" fmla="*/ 63 w 136"/>
                <a:gd name="T9" fmla="*/ 24 h 81"/>
                <a:gd name="T10" fmla="*/ 81 w 136"/>
                <a:gd name="T11" fmla="*/ 32 h 81"/>
                <a:gd name="T12" fmla="*/ 90 w 136"/>
                <a:gd name="T13" fmla="*/ 40 h 81"/>
                <a:gd name="T14" fmla="*/ 108 w 136"/>
                <a:gd name="T15" fmla="*/ 48 h 81"/>
                <a:gd name="T16" fmla="*/ 117 w 136"/>
                <a:gd name="T17" fmla="*/ 56 h 81"/>
                <a:gd name="T18" fmla="*/ 126 w 136"/>
                <a:gd name="T19" fmla="*/ 64 h 81"/>
                <a:gd name="T20" fmla="*/ 135 w 136"/>
                <a:gd name="T21" fmla="*/ 8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6" h="81">
                  <a:moveTo>
                    <a:pt x="0" y="0"/>
                  </a:moveTo>
                  <a:lnTo>
                    <a:pt x="18" y="8"/>
                  </a:lnTo>
                  <a:lnTo>
                    <a:pt x="36" y="8"/>
                  </a:lnTo>
                  <a:lnTo>
                    <a:pt x="45" y="16"/>
                  </a:lnTo>
                  <a:lnTo>
                    <a:pt x="63" y="24"/>
                  </a:lnTo>
                  <a:lnTo>
                    <a:pt x="81" y="32"/>
                  </a:lnTo>
                  <a:lnTo>
                    <a:pt x="90" y="40"/>
                  </a:lnTo>
                  <a:lnTo>
                    <a:pt x="108" y="48"/>
                  </a:lnTo>
                  <a:lnTo>
                    <a:pt x="117" y="56"/>
                  </a:lnTo>
                  <a:lnTo>
                    <a:pt x="126" y="64"/>
                  </a:lnTo>
                  <a:lnTo>
                    <a:pt x="135" y="8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GB" sz="2800">
                <a:solidFill>
                  <a:srgbClr val="FFFFFF"/>
                </a:solidFill>
                <a:latin typeface="Arial" charset="0"/>
              </a:endParaRPr>
            </a:p>
          </p:txBody>
        </p:sp>
        <p:sp>
          <p:nvSpPr>
            <p:cNvPr id="1138700" name="Freeform 12"/>
            <p:cNvSpPr>
              <a:spLocks/>
            </p:cNvSpPr>
            <p:nvPr/>
          </p:nvSpPr>
          <p:spPr bwMode="auto">
            <a:xfrm>
              <a:off x="2691" y="507"/>
              <a:ext cx="217" cy="73"/>
            </a:xfrm>
            <a:custGeom>
              <a:avLst/>
              <a:gdLst>
                <a:gd name="T0" fmla="*/ 243 w 244"/>
                <a:gd name="T1" fmla="*/ 8 h 81"/>
                <a:gd name="T2" fmla="*/ 225 w 244"/>
                <a:gd name="T3" fmla="*/ 0 h 81"/>
                <a:gd name="T4" fmla="*/ 207 w 244"/>
                <a:gd name="T5" fmla="*/ 0 h 81"/>
                <a:gd name="T6" fmla="*/ 189 w 244"/>
                <a:gd name="T7" fmla="*/ 0 h 81"/>
                <a:gd name="T8" fmla="*/ 171 w 244"/>
                <a:gd name="T9" fmla="*/ 0 h 81"/>
                <a:gd name="T10" fmla="*/ 153 w 244"/>
                <a:gd name="T11" fmla="*/ 0 h 81"/>
                <a:gd name="T12" fmla="*/ 126 w 244"/>
                <a:gd name="T13" fmla="*/ 0 h 81"/>
                <a:gd name="T14" fmla="*/ 108 w 244"/>
                <a:gd name="T15" fmla="*/ 8 h 81"/>
                <a:gd name="T16" fmla="*/ 90 w 244"/>
                <a:gd name="T17" fmla="*/ 16 h 81"/>
                <a:gd name="T18" fmla="*/ 81 w 244"/>
                <a:gd name="T19" fmla="*/ 24 h 81"/>
                <a:gd name="T20" fmla="*/ 63 w 244"/>
                <a:gd name="T21" fmla="*/ 32 h 81"/>
                <a:gd name="T22" fmla="*/ 45 w 244"/>
                <a:gd name="T23" fmla="*/ 40 h 81"/>
                <a:gd name="T24" fmla="*/ 27 w 244"/>
                <a:gd name="T25" fmla="*/ 48 h 81"/>
                <a:gd name="T26" fmla="*/ 9 w 244"/>
                <a:gd name="T27" fmla="*/ 64 h 81"/>
                <a:gd name="T28" fmla="*/ 0 w 244"/>
                <a:gd name="T29" fmla="*/ 8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4" h="81">
                  <a:moveTo>
                    <a:pt x="243" y="8"/>
                  </a:moveTo>
                  <a:lnTo>
                    <a:pt x="225" y="0"/>
                  </a:lnTo>
                  <a:lnTo>
                    <a:pt x="207" y="0"/>
                  </a:lnTo>
                  <a:lnTo>
                    <a:pt x="189" y="0"/>
                  </a:lnTo>
                  <a:lnTo>
                    <a:pt x="171" y="0"/>
                  </a:lnTo>
                  <a:lnTo>
                    <a:pt x="153" y="0"/>
                  </a:lnTo>
                  <a:lnTo>
                    <a:pt x="126" y="0"/>
                  </a:lnTo>
                  <a:lnTo>
                    <a:pt x="108" y="8"/>
                  </a:lnTo>
                  <a:lnTo>
                    <a:pt x="90" y="16"/>
                  </a:lnTo>
                  <a:lnTo>
                    <a:pt x="81" y="24"/>
                  </a:lnTo>
                  <a:lnTo>
                    <a:pt x="63" y="32"/>
                  </a:lnTo>
                  <a:lnTo>
                    <a:pt x="45" y="40"/>
                  </a:lnTo>
                  <a:lnTo>
                    <a:pt x="27" y="48"/>
                  </a:lnTo>
                  <a:lnTo>
                    <a:pt x="9" y="64"/>
                  </a:lnTo>
                  <a:lnTo>
                    <a:pt x="0" y="8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GB" sz="2800">
                <a:solidFill>
                  <a:srgbClr val="FFFFFF"/>
                </a:solidFill>
                <a:latin typeface="Arial" charset="0"/>
              </a:endParaRPr>
            </a:p>
          </p:txBody>
        </p:sp>
        <p:sp>
          <p:nvSpPr>
            <p:cNvPr id="1138701" name="Freeform 13"/>
            <p:cNvSpPr>
              <a:spLocks/>
            </p:cNvSpPr>
            <p:nvPr/>
          </p:nvSpPr>
          <p:spPr bwMode="auto">
            <a:xfrm>
              <a:off x="2691" y="457"/>
              <a:ext cx="89" cy="15"/>
            </a:xfrm>
            <a:custGeom>
              <a:avLst/>
              <a:gdLst>
                <a:gd name="T0" fmla="*/ 0 w 100"/>
                <a:gd name="T1" fmla="*/ 16 h 17"/>
                <a:gd name="T2" fmla="*/ 9 w 100"/>
                <a:gd name="T3" fmla="*/ 16 h 17"/>
                <a:gd name="T4" fmla="*/ 27 w 100"/>
                <a:gd name="T5" fmla="*/ 0 h 17"/>
                <a:gd name="T6" fmla="*/ 45 w 100"/>
                <a:gd name="T7" fmla="*/ 0 h 17"/>
                <a:gd name="T8" fmla="*/ 63 w 100"/>
                <a:gd name="T9" fmla="*/ 0 h 17"/>
                <a:gd name="T10" fmla="*/ 99 w 100"/>
                <a:gd name="T11" fmla="*/ 16 h 17"/>
              </a:gdLst>
              <a:ahLst/>
              <a:cxnLst>
                <a:cxn ang="0">
                  <a:pos x="T0" y="T1"/>
                </a:cxn>
                <a:cxn ang="0">
                  <a:pos x="T2" y="T3"/>
                </a:cxn>
                <a:cxn ang="0">
                  <a:pos x="T4" y="T5"/>
                </a:cxn>
                <a:cxn ang="0">
                  <a:pos x="T6" y="T7"/>
                </a:cxn>
                <a:cxn ang="0">
                  <a:pos x="T8" y="T9"/>
                </a:cxn>
                <a:cxn ang="0">
                  <a:pos x="T10" y="T11"/>
                </a:cxn>
              </a:cxnLst>
              <a:rect l="0" t="0" r="r" b="b"/>
              <a:pathLst>
                <a:path w="100" h="17">
                  <a:moveTo>
                    <a:pt x="0" y="16"/>
                  </a:moveTo>
                  <a:lnTo>
                    <a:pt x="9" y="16"/>
                  </a:lnTo>
                  <a:lnTo>
                    <a:pt x="27" y="0"/>
                  </a:lnTo>
                  <a:lnTo>
                    <a:pt x="45" y="0"/>
                  </a:lnTo>
                  <a:lnTo>
                    <a:pt x="63" y="0"/>
                  </a:lnTo>
                  <a:lnTo>
                    <a:pt x="99" y="16"/>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GB" sz="2800">
                <a:solidFill>
                  <a:srgbClr val="FFFFFF"/>
                </a:solidFill>
                <a:latin typeface="Arial" charset="0"/>
              </a:endParaRPr>
            </a:p>
          </p:txBody>
        </p:sp>
        <p:sp>
          <p:nvSpPr>
            <p:cNvPr id="1138702" name="Freeform 14"/>
            <p:cNvSpPr>
              <a:spLocks/>
            </p:cNvSpPr>
            <p:nvPr/>
          </p:nvSpPr>
          <p:spPr bwMode="auto">
            <a:xfrm>
              <a:off x="2204" y="710"/>
              <a:ext cx="153" cy="371"/>
            </a:xfrm>
            <a:custGeom>
              <a:avLst/>
              <a:gdLst>
                <a:gd name="T0" fmla="*/ 171 w 172"/>
                <a:gd name="T1" fmla="*/ 0 h 409"/>
                <a:gd name="T2" fmla="*/ 171 w 172"/>
                <a:gd name="T3" fmla="*/ 24 h 409"/>
                <a:gd name="T4" fmla="*/ 162 w 172"/>
                <a:gd name="T5" fmla="*/ 32 h 409"/>
                <a:gd name="T6" fmla="*/ 144 w 172"/>
                <a:gd name="T7" fmla="*/ 48 h 409"/>
                <a:gd name="T8" fmla="*/ 126 w 172"/>
                <a:gd name="T9" fmla="*/ 48 h 409"/>
                <a:gd name="T10" fmla="*/ 108 w 172"/>
                <a:gd name="T11" fmla="*/ 56 h 409"/>
                <a:gd name="T12" fmla="*/ 90 w 172"/>
                <a:gd name="T13" fmla="*/ 56 h 409"/>
                <a:gd name="T14" fmla="*/ 72 w 172"/>
                <a:gd name="T15" fmla="*/ 72 h 409"/>
                <a:gd name="T16" fmla="*/ 54 w 172"/>
                <a:gd name="T17" fmla="*/ 80 h 409"/>
                <a:gd name="T18" fmla="*/ 36 w 172"/>
                <a:gd name="T19" fmla="*/ 96 h 409"/>
                <a:gd name="T20" fmla="*/ 18 w 172"/>
                <a:gd name="T21" fmla="*/ 120 h 409"/>
                <a:gd name="T22" fmla="*/ 9 w 172"/>
                <a:gd name="T23" fmla="*/ 136 h 409"/>
                <a:gd name="T24" fmla="*/ 0 w 172"/>
                <a:gd name="T25" fmla="*/ 152 h 409"/>
                <a:gd name="T26" fmla="*/ 9 w 172"/>
                <a:gd name="T27" fmla="*/ 168 h 409"/>
                <a:gd name="T28" fmla="*/ 9 w 172"/>
                <a:gd name="T29" fmla="*/ 184 h 409"/>
                <a:gd name="T30" fmla="*/ 18 w 172"/>
                <a:gd name="T31" fmla="*/ 208 h 409"/>
                <a:gd name="T32" fmla="*/ 18 w 172"/>
                <a:gd name="T33" fmla="*/ 224 h 409"/>
                <a:gd name="T34" fmla="*/ 18 w 172"/>
                <a:gd name="T35" fmla="*/ 240 h 409"/>
                <a:gd name="T36" fmla="*/ 27 w 172"/>
                <a:gd name="T37" fmla="*/ 264 h 409"/>
                <a:gd name="T38" fmla="*/ 27 w 172"/>
                <a:gd name="T39" fmla="*/ 280 h 409"/>
                <a:gd name="T40" fmla="*/ 18 w 172"/>
                <a:gd name="T41" fmla="*/ 304 h 409"/>
                <a:gd name="T42" fmla="*/ 18 w 172"/>
                <a:gd name="T43" fmla="*/ 320 h 409"/>
                <a:gd name="T44" fmla="*/ 9 w 172"/>
                <a:gd name="T45" fmla="*/ 336 h 409"/>
                <a:gd name="T46" fmla="*/ 9 w 172"/>
                <a:gd name="T47" fmla="*/ 352 h 409"/>
                <a:gd name="T48" fmla="*/ 9 w 172"/>
                <a:gd name="T49" fmla="*/ 376 h 409"/>
                <a:gd name="T50" fmla="*/ 9 w 172"/>
                <a:gd name="T51" fmla="*/ 408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72" h="409">
                  <a:moveTo>
                    <a:pt x="171" y="0"/>
                  </a:moveTo>
                  <a:lnTo>
                    <a:pt x="171" y="24"/>
                  </a:lnTo>
                  <a:lnTo>
                    <a:pt x="162" y="32"/>
                  </a:lnTo>
                  <a:lnTo>
                    <a:pt x="144" y="48"/>
                  </a:lnTo>
                  <a:lnTo>
                    <a:pt x="126" y="48"/>
                  </a:lnTo>
                  <a:lnTo>
                    <a:pt x="108" y="56"/>
                  </a:lnTo>
                  <a:lnTo>
                    <a:pt x="90" y="56"/>
                  </a:lnTo>
                  <a:lnTo>
                    <a:pt x="72" y="72"/>
                  </a:lnTo>
                  <a:lnTo>
                    <a:pt x="54" y="80"/>
                  </a:lnTo>
                  <a:lnTo>
                    <a:pt x="36" y="96"/>
                  </a:lnTo>
                  <a:lnTo>
                    <a:pt x="18" y="120"/>
                  </a:lnTo>
                  <a:lnTo>
                    <a:pt x="9" y="136"/>
                  </a:lnTo>
                  <a:lnTo>
                    <a:pt x="0" y="152"/>
                  </a:lnTo>
                  <a:lnTo>
                    <a:pt x="9" y="168"/>
                  </a:lnTo>
                  <a:lnTo>
                    <a:pt x="9" y="184"/>
                  </a:lnTo>
                  <a:lnTo>
                    <a:pt x="18" y="208"/>
                  </a:lnTo>
                  <a:lnTo>
                    <a:pt x="18" y="224"/>
                  </a:lnTo>
                  <a:lnTo>
                    <a:pt x="18" y="240"/>
                  </a:lnTo>
                  <a:lnTo>
                    <a:pt x="27" y="264"/>
                  </a:lnTo>
                  <a:lnTo>
                    <a:pt x="27" y="280"/>
                  </a:lnTo>
                  <a:lnTo>
                    <a:pt x="18" y="304"/>
                  </a:lnTo>
                  <a:lnTo>
                    <a:pt x="18" y="320"/>
                  </a:lnTo>
                  <a:lnTo>
                    <a:pt x="9" y="336"/>
                  </a:lnTo>
                  <a:lnTo>
                    <a:pt x="9" y="352"/>
                  </a:lnTo>
                  <a:lnTo>
                    <a:pt x="9" y="376"/>
                  </a:lnTo>
                  <a:lnTo>
                    <a:pt x="9" y="408"/>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GB" sz="2800">
                <a:solidFill>
                  <a:srgbClr val="FFFFFF"/>
                </a:solidFill>
                <a:latin typeface="Arial" charset="0"/>
              </a:endParaRPr>
            </a:p>
          </p:txBody>
        </p:sp>
        <p:sp>
          <p:nvSpPr>
            <p:cNvPr id="1138703" name="Freeform 15"/>
            <p:cNvSpPr>
              <a:spLocks/>
            </p:cNvSpPr>
            <p:nvPr/>
          </p:nvSpPr>
          <p:spPr bwMode="auto">
            <a:xfrm>
              <a:off x="2979" y="529"/>
              <a:ext cx="49" cy="23"/>
            </a:xfrm>
            <a:custGeom>
              <a:avLst/>
              <a:gdLst>
                <a:gd name="T0" fmla="*/ 0 w 55"/>
                <a:gd name="T1" fmla="*/ 0 h 25"/>
                <a:gd name="T2" fmla="*/ 18 w 55"/>
                <a:gd name="T3" fmla="*/ 8 h 25"/>
                <a:gd name="T4" fmla="*/ 36 w 55"/>
                <a:gd name="T5" fmla="*/ 16 h 25"/>
                <a:gd name="T6" fmla="*/ 54 w 55"/>
                <a:gd name="T7" fmla="*/ 24 h 25"/>
              </a:gdLst>
              <a:ahLst/>
              <a:cxnLst>
                <a:cxn ang="0">
                  <a:pos x="T0" y="T1"/>
                </a:cxn>
                <a:cxn ang="0">
                  <a:pos x="T2" y="T3"/>
                </a:cxn>
                <a:cxn ang="0">
                  <a:pos x="T4" y="T5"/>
                </a:cxn>
                <a:cxn ang="0">
                  <a:pos x="T6" y="T7"/>
                </a:cxn>
              </a:cxnLst>
              <a:rect l="0" t="0" r="r" b="b"/>
              <a:pathLst>
                <a:path w="55" h="25">
                  <a:moveTo>
                    <a:pt x="0" y="0"/>
                  </a:moveTo>
                  <a:lnTo>
                    <a:pt x="18" y="8"/>
                  </a:lnTo>
                  <a:lnTo>
                    <a:pt x="36" y="16"/>
                  </a:lnTo>
                  <a:lnTo>
                    <a:pt x="54" y="24"/>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GB" sz="2800">
                <a:solidFill>
                  <a:srgbClr val="FFFFFF"/>
                </a:solidFill>
                <a:latin typeface="Arial" charset="0"/>
              </a:endParaRPr>
            </a:p>
          </p:txBody>
        </p:sp>
        <p:sp>
          <p:nvSpPr>
            <p:cNvPr id="1138704" name="Freeform 16"/>
            <p:cNvSpPr>
              <a:spLocks/>
            </p:cNvSpPr>
            <p:nvPr/>
          </p:nvSpPr>
          <p:spPr bwMode="auto">
            <a:xfrm>
              <a:off x="1996" y="841"/>
              <a:ext cx="209" cy="232"/>
            </a:xfrm>
            <a:custGeom>
              <a:avLst/>
              <a:gdLst>
                <a:gd name="T0" fmla="*/ 234 w 235"/>
                <a:gd name="T1" fmla="*/ 0 h 257"/>
                <a:gd name="T2" fmla="*/ 216 w 235"/>
                <a:gd name="T3" fmla="*/ 8 h 257"/>
                <a:gd name="T4" fmla="*/ 189 w 235"/>
                <a:gd name="T5" fmla="*/ 8 h 257"/>
                <a:gd name="T6" fmla="*/ 171 w 235"/>
                <a:gd name="T7" fmla="*/ 8 h 257"/>
                <a:gd name="T8" fmla="*/ 153 w 235"/>
                <a:gd name="T9" fmla="*/ 8 h 257"/>
                <a:gd name="T10" fmla="*/ 135 w 235"/>
                <a:gd name="T11" fmla="*/ 8 h 257"/>
                <a:gd name="T12" fmla="*/ 117 w 235"/>
                <a:gd name="T13" fmla="*/ 16 h 257"/>
                <a:gd name="T14" fmla="*/ 99 w 235"/>
                <a:gd name="T15" fmla="*/ 24 h 257"/>
                <a:gd name="T16" fmla="*/ 81 w 235"/>
                <a:gd name="T17" fmla="*/ 40 h 257"/>
                <a:gd name="T18" fmla="*/ 54 w 235"/>
                <a:gd name="T19" fmla="*/ 56 h 257"/>
                <a:gd name="T20" fmla="*/ 36 w 235"/>
                <a:gd name="T21" fmla="*/ 80 h 257"/>
                <a:gd name="T22" fmla="*/ 18 w 235"/>
                <a:gd name="T23" fmla="*/ 96 h 257"/>
                <a:gd name="T24" fmla="*/ 0 w 235"/>
                <a:gd name="T25" fmla="*/ 120 h 257"/>
                <a:gd name="T26" fmla="*/ 0 w 235"/>
                <a:gd name="T27" fmla="*/ 136 h 257"/>
                <a:gd name="T28" fmla="*/ 0 w 235"/>
                <a:gd name="T29" fmla="*/ 152 h 257"/>
                <a:gd name="T30" fmla="*/ 9 w 235"/>
                <a:gd name="T31" fmla="*/ 168 h 257"/>
                <a:gd name="T32" fmla="*/ 18 w 235"/>
                <a:gd name="T33" fmla="*/ 192 h 257"/>
                <a:gd name="T34" fmla="*/ 27 w 235"/>
                <a:gd name="T35" fmla="*/ 208 h 257"/>
                <a:gd name="T36" fmla="*/ 36 w 235"/>
                <a:gd name="T37" fmla="*/ 232 h 257"/>
                <a:gd name="T38" fmla="*/ 36 w 235"/>
                <a:gd name="T39" fmla="*/ 256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 h="257">
                  <a:moveTo>
                    <a:pt x="234" y="0"/>
                  </a:moveTo>
                  <a:lnTo>
                    <a:pt x="216" y="8"/>
                  </a:lnTo>
                  <a:lnTo>
                    <a:pt x="189" y="8"/>
                  </a:lnTo>
                  <a:lnTo>
                    <a:pt x="171" y="8"/>
                  </a:lnTo>
                  <a:lnTo>
                    <a:pt x="153" y="8"/>
                  </a:lnTo>
                  <a:lnTo>
                    <a:pt x="135" y="8"/>
                  </a:lnTo>
                  <a:lnTo>
                    <a:pt x="117" y="16"/>
                  </a:lnTo>
                  <a:lnTo>
                    <a:pt x="99" y="24"/>
                  </a:lnTo>
                  <a:lnTo>
                    <a:pt x="81" y="40"/>
                  </a:lnTo>
                  <a:lnTo>
                    <a:pt x="54" y="56"/>
                  </a:lnTo>
                  <a:lnTo>
                    <a:pt x="36" y="80"/>
                  </a:lnTo>
                  <a:lnTo>
                    <a:pt x="18" y="96"/>
                  </a:lnTo>
                  <a:lnTo>
                    <a:pt x="0" y="120"/>
                  </a:lnTo>
                  <a:lnTo>
                    <a:pt x="0" y="136"/>
                  </a:lnTo>
                  <a:lnTo>
                    <a:pt x="0" y="152"/>
                  </a:lnTo>
                  <a:lnTo>
                    <a:pt x="9" y="168"/>
                  </a:lnTo>
                  <a:lnTo>
                    <a:pt x="18" y="192"/>
                  </a:lnTo>
                  <a:lnTo>
                    <a:pt x="27" y="208"/>
                  </a:lnTo>
                  <a:lnTo>
                    <a:pt x="36" y="232"/>
                  </a:lnTo>
                  <a:lnTo>
                    <a:pt x="36" y="256"/>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GB" sz="2800">
                <a:solidFill>
                  <a:srgbClr val="FFFFFF"/>
                </a:solidFill>
                <a:latin typeface="Arial" charset="0"/>
              </a:endParaRPr>
            </a:p>
          </p:txBody>
        </p:sp>
        <p:sp>
          <p:nvSpPr>
            <p:cNvPr id="1138705" name="Freeform 17"/>
            <p:cNvSpPr>
              <a:spLocks/>
            </p:cNvSpPr>
            <p:nvPr/>
          </p:nvSpPr>
          <p:spPr bwMode="auto">
            <a:xfrm>
              <a:off x="2795" y="464"/>
              <a:ext cx="57" cy="15"/>
            </a:xfrm>
            <a:custGeom>
              <a:avLst/>
              <a:gdLst>
                <a:gd name="T0" fmla="*/ 63 w 64"/>
                <a:gd name="T1" fmla="*/ 0 h 17"/>
                <a:gd name="T2" fmla="*/ 45 w 64"/>
                <a:gd name="T3" fmla="*/ 16 h 17"/>
                <a:gd name="T4" fmla="*/ 36 w 64"/>
                <a:gd name="T5" fmla="*/ 16 h 17"/>
                <a:gd name="T6" fmla="*/ 18 w 64"/>
                <a:gd name="T7" fmla="*/ 16 h 17"/>
                <a:gd name="T8" fmla="*/ 9 w 64"/>
                <a:gd name="T9" fmla="*/ 16 h 17"/>
                <a:gd name="T10" fmla="*/ 0 w 64"/>
                <a:gd name="T11" fmla="*/ 16 h 17"/>
              </a:gdLst>
              <a:ahLst/>
              <a:cxnLst>
                <a:cxn ang="0">
                  <a:pos x="T0" y="T1"/>
                </a:cxn>
                <a:cxn ang="0">
                  <a:pos x="T2" y="T3"/>
                </a:cxn>
                <a:cxn ang="0">
                  <a:pos x="T4" y="T5"/>
                </a:cxn>
                <a:cxn ang="0">
                  <a:pos x="T6" y="T7"/>
                </a:cxn>
                <a:cxn ang="0">
                  <a:pos x="T8" y="T9"/>
                </a:cxn>
                <a:cxn ang="0">
                  <a:pos x="T10" y="T11"/>
                </a:cxn>
              </a:cxnLst>
              <a:rect l="0" t="0" r="r" b="b"/>
              <a:pathLst>
                <a:path w="64" h="17">
                  <a:moveTo>
                    <a:pt x="63" y="0"/>
                  </a:moveTo>
                  <a:lnTo>
                    <a:pt x="45" y="16"/>
                  </a:lnTo>
                  <a:lnTo>
                    <a:pt x="36" y="16"/>
                  </a:lnTo>
                  <a:lnTo>
                    <a:pt x="18" y="16"/>
                  </a:lnTo>
                  <a:lnTo>
                    <a:pt x="9" y="16"/>
                  </a:lnTo>
                  <a:lnTo>
                    <a:pt x="0" y="16"/>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GB" sz="2800">
                <a:solidFill>
                  <a:srgbClr val="FFFFFF"/>
                </a:solidFill>
                <a:latin typeface="Arial" charset="0"/>
              </a:endParaRPr>
            </a:p>
          </p:txBody>
        </p:sp>
        <p:sp>
          <p:nvSpPr>
            <p:cNvPr id="1138706" name="Freeform 18"/>
            <p:cNvSpPr>
              <a:spLocks/>
            </p:cNvSpPr>
            <p:nvPr/>
          </p:nvSpPr>
          <p:spPr bwMode="auto">
            <a:xfrm>
              <a:off x="1852" y="949"/>
              <a:ext cx="209" cy="334"/>
            </a:xfrm>
            <a:custGeom>
              <a:avLst/>
              <a:gdLst>
                <a:gd name="T0" fmla="*/ 153 w 235"/>
                <a:gd name="T1" fmla="*/ 0 h 369"/>
                <a:gd name="T2" fmla="*/ 135 w 235"/>
                <a:gd name="T3" fmla="*/ 0 h 369"/>
                <a:gd name="T4" fmla="*/ 126 w 235"/>
                <a:gd name="T5" fmla="*/ 0 h 369"/>
                <a:gd name="T6" fmla="*/ 108 w 235"/>
                <a:gd name="T7" fmla="*/ 8 h 369"/>
                <a:gd name="T8" fmla="*/ 90 w 235"/>
                <a:gd name="T9" fmla="*/ 24 h 369"/>
                <a:gd name="T10" fmla="*/ 81 w 235"/>
                <a:gd name="T11" fmla="*/ 40 h 369"/>
                <a:gd name="T12" fmla="*/ 72 w 235"/>
                <a:gd name="T13" fmla="*/ 48 h 369"/>
                <a:gd name="T14" fmla="*/ 54 w 235"/>
                <a:gd name="T15" fmla="*/ 64 h 369"/>
                <a:gd name="T16" fmla="*/ 45 w 235"/>
                <a:gd name="T17" fmla="*/ 80 h 369"/>
                <a:gd name="T18" fmla="*/ 27 w 235"/>
                <a:gd name="T19" fmla="*/ 96 h 369"/>
                <a:gd name="T20" fmla="*/ 18 w 235"/>
                <a:gd name="T21" fmla="*/ 112 h 369"/>
                <a:gd name="T22" fmla="*/ 0 w 235"/>
                <a:gd name="T23" fmla="*/ 136 h 369"/>
                <a:gd name="T24" fmla="*/ 0 w 235"/>
                <a:gd name="T25" fmla="*/ 152 h 369"/>
                <a:gd name="T26" fmla="*/ 0 w 235"/>
                <a:gd name="T27" fmla="*/ 176 h 369"/>
                <a:gd name="T28" fmla="*/ 0 w 235"/>
                <a:gd name="T29" fmla="*/ 192 h 369"/>
                <a:gd name="T30" fmla="*/ 9 w 235"/>
                <a:gd name="T31" fmla="*/ 208 h 369"/>
                <a:gd name="T32" fmla="*/ 27 w 235"/>
                <a:gd name="T33" fmla="*/ 224 h 369"/>
                <a:gd name="T34" fmla="*/ 54 w 235"/>
                <a:gd name="T35" fmla="*/ 240 h 369"/>
                <a:gd name="T36" fmla="*/ 72 w 235"/>
                <a:gd name="T37" fmla="*/ 248 h 369"/>
                <a:gd name="T38" fmla="*/ 90 w 235"/>
                <a:gd name="T39" fmla="*/ 248 h 369"/>
                <a:gd name="T40" fmla="*/ 108 w 235"/>
                <a:gd name="T41" fmla="*/ 256 h 369"/>
                <a:gd name="T42" fmla="*/ 108 w 235"/>
                <a:gd name="T43" fmla="*/ 264 h 369"/>
                <a:gd name="T44" fmla="*/ 108 w 235"/>
                <a:gd name="T45" fmla="*/ 288 h 369"/>
                <a:gd name="T46" fmla="*/ 117 w 235"/>
                <a:gd name="T47" fmla="*/ 304 h 369"/>
                <a:gd name="T48" fmla="*/ 126 w 235"/>
                <a:gd name="T49" fmla="*/ 320 h 369"/>
                <a:gd name="T50" fmla="*/ 144 w 235"/>
                <a:gd name="T51" fmla="*/ 328 h 369"/>
                <a:gd name="T52" fmla="*/ 171 w 235"/>
                <a:gd name="T53" fmla="*/ 344 h 369"/>
                <a:gd name="T54" fmla="*/ 189 w 235"/>
                <a:gd name="T55" fmla="*/ 352 h 369"/>
                <a:gd name="T56" fmla="*/ 207 w 235"/>
                <a:gd name="T57" fmla="*/ 360 h 369"/>
                <a:gd name="T58" fmla="*/ 234 w 235"/>
                <a:gd name="T59" fmla="*/ 368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35" h="369">
                  <a:moveTo>
                    <a:pt x="153" y="0"/>
                  </a:moveTo>
                  <a:lnTo>
                    <a:pt x="135" y="0"/>
                  </a:lnTo>
                  <a:lnTo>
                    <a:pt x="126" y="0"/>
                  </a:lnTo>
                  <a:lnTo>
                    <a:pt x="108" y="8"/>
                  </a:lnTo>
                  <a:lnTo>
                    <a:pt x="90" y="24"/>
                  </a:lnTo>
                  <a:lnTo>
                    <a:pt x="81" y="40"/>
                  </a:lnTo>
                  <a:lnTo>
                    <a:pt x="72" y="48"/>
                  </a:lnTo>
                  <a:lnTo>
                    <a:pt x="54" y="64"/>
                  </a:lnTo>
                  <a:lnTo>
                    <a:pt x="45" y="80"/>
                  </a:lnTo>
                  <a:lnTo>
                    <a:pt x="27" y="96"/>
                  </a:lnTo>
                  <a:lnTo>
                    <a:pt x="18" y="112"/>
                  </a:lnTo>
                  <a:lnTo>
                    <a:pt x="0" y="136"/>
                  </a:lnTo>
                  <a:lnTo>
                    <a:pt x="0" y="152"/>
                  </a:lnTo>
                  <a:lnTo>
                    <a:pt x="0" y="176"/>
                  </a:lnTo>
                  <a:lnTo>
                    <a:pt x="0" y="192"/>
                  </a:lnTo>
                  <a:lnTo>
                    <a:pt x="9" y="208"/>
                  </a:lnTo>
                  <a:lnTo>
                    <a:pt x="27" y="224"/>
                  </a:lnTo>
                  <a:lnTo>
                    <a:pt x="54" y="240"/>
                  </a:lnTo>
                  <a:lnTo>
                    <a:pt x="72" y="248"/>
                  </a:lnTo>
                  <a:lnTo>
                    <a:pt x="90" y="248"/>
                  </a:lnTo>
                  <a:lnTo>
                    <a:pt x="108" y="256"/>
                  </a:lnTo>
                  <a:lnTo>
                    <a:pt x="108" y="264"/>
                  </a:lnTo>
                  <a:lnTo>
                    <a:pt x="108" y="288"/>
                  </a:lnTo>
                  <a:lnTo>
                    <a:pt x="117" y="304"/>
                  </a:lnTo>
                  <a:lnTo>
                    <a:pt x="126" y="320"/>
                  </a:lnTo>
                  <a:lnTo>
                    <a:pt x="144" y="328"/>
                  </a:lnTo>
                  <a:lnTo>
                    <a:pt x="171" y="344"/>
                  </a:lnTo>
                  <a:lnTo>
                    <a:pt x="189" y="352"/>
                  </a:lnTo>
                  <a:lnTo>
                    <a:pt x="207" y="360"/>
                  </a:lnTo>
                  <a:lnTo>
                    <a:pt x="234" y="368"/>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GB" sz="2800">
                <a:solidFill>
                  <a:srgbClr val="FFFFFF"/>
                </a:solidFill>
                <a:latin typeface="Arial" charset="0"/>
              </a:endParaRPr>
            </a:p>
          </p:txBody>
        </p:sp>
        <p:sp>
          <p:nvSpPr>
            <p:cNvPr id="1138707" name="Freeform 19"/>
            <p:cNvSpPr>
              <a:spLocks/>
            </p:cNvSpPr>
            <p:nvPr/>
          </p:nvSpPr>
          <p:spPr bwMode="auto">
            <a:xfrm>
              <a:off x="2539" y="471"/>
              <a:ext cx="41" cy="16"/>
            </a:xfrm>
            <a:custGeom>
              <a:avLst/>
              <a:gdLst>
                <a:gd name="T0" fmla="*/ 45 w 46"/>
                <a:gd name="T1" fmla="*/ 16 h 17"/>
                <a:gd name="T2" fmla="*/ 27 w 46"/>
                <a:gd name="T3" fmla="*/ 8 h 17"/>
                <a:gd name="T4" fmla="*/ 9 w 46"/>
                <a:gd name="T5" fmla="*/ 8 h 17"/>
                <a:gd name="T6" fmla="*/ 0 w 46"/>
                <a:gd name="T7" fmla="*/ 0 h 17"/>
              </a:gdLst>
              <a:ahLst/>
              <a:cxnLst>
                <a:cxn ang="0">
                  <a:pos x="T0" y="T1"/>
                </a:cxn>
                <a:cxn ang="0">
                  <a:pos x="T2" y="T3"/>
                </a:cxn>
                <a:cxn ang="0">
                  <a:pos x="T4" y="T5"/>
                </a:cxn>
                <a:cxn ang="0">
                  <a:pos x="T6" y="T7"/>
                </a:cxn>
              </a:cxnLst>
              <a:rect l="0" t="0" r="r" b="b"/>
              <a:pathLst>
                <a:path w="46" h="17">
                  <a:moveTo>
                    <a:pt x="45" y="16"/>
                  </a:moveTo>
                  <a:lnTo>
                    <a:pt x="27" y="8"/>
                  </a:lnTo>
                  <a:lnTo>
                    <a:pt x="9" y="8"/>
                  </a:lnTo>
                  <a:lnTo>
                    <a:pt x="0"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GB" sz="2800">
                <a:solidFill>
                  <a:srgbClr val="FFFFFF"/>
                </a:solidFill>
                <a:latin typeface="Arial" charset="0"/>
              </a:endParaRPr>
            </a:p>
          </p:txBody>
        </p:sp>
        <p:sp>
          <p:nvSpPr>
            <p:cNvPr id="1138708" name="Freeform 20"/>
            <p:cNvSpPr>
              <a:spLocks/>
            </p:cNvSpPr>
            <p:nvPr/>
          </p:nvSpPr>
          <p:spPr bwMode="auto">
            <a:xfrm>
              <a:off x="1748" y="1087"/>
              <a:ext cx="97" cy="211"/>
            </a:xfrm>
            <a:custGeom>
              <a:avLst/>
              <a:gdLst>
                <a:gd name="T0" fmla="*/ 108 w 109"/>
                <a:gd name="T1" fmla="*/ 0 h 233"/>
                <a:gd name="T2" fmla="*/ 90 w 109"/>
                <a:gd name="T3" fmla="*/ 16 h 233"/>
                <a:gd name="T4" fmla="*/ 72 w 109"/>
                <a:gd name="T5" fmla="*/ 24 h 233"/>
                <a:gd name="T6" fmla="*/ 63 w 109"/>
                <a:gd name="T7" fmla="*/ 40 h 233"/>
                <a:gd name="T8" fmla="*/ 45 w 109"/>
                <a:gd name="T9" fmla="*/ 56 h 233"/>
                <a:gd name="T10" fmla="*/ 36 w 109"/>
                <a:gd name="T11" fmla="*/ 80 h 233"/>
                <a:gd name="T12" fmla="*/ 27 w 109"/>
                <a:gd name="T13" fmla="*/ 96 h 233"/>
                <a:gd name="T14" fmla="*/ 18 w 109"/>
                <a:gd name="T15" fmla="*/ 112 h 233"/>
                <a:gd name="T16" fmla="*/ 18 w 109"/>
                <a:gd name="T17" fmla="*/ 128 h 233"/>
                <a:gd name="T18" fmla="*/ 27 w 109"/>
                <a:gd name="T19" fmla="*/ 144 h 233"/>
                <a:gd name="T20" fmla="*/ 27 w 109"/>
                <a:gd name="T21" fmla="*/ 160 h 233"/>
                <a:gd name="T22" fmla="*/ 18 w 109"/>
                <a:gd name="T23" fmla="*/ 168 h 233"/>
                <a:gd name="T24" fmla="*/ 9 w 109"/>
                <a:gd name="T25" fmla="*/ 184 h 233"/>
                <a:gd name="T26" fmla="*/ 0 w 109"/>
                <a:gd name="T27" fmla="*/ 208 h 233"/>
                <a:gd name="T28" fmla="*/ 0 w 109"/>
                <a:gd name="T29" fmla="*/ 232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233">
                  <a:moveTo>
                    <a:pt x="108" y="0"/>
                  </a:moveTo>
                  <a:lnTo>
                    <a:pt x="90" y="16"/>
                  </a:lnTo>
                  <a:lnTo>
                    <a:pt x="72" y="24"/>
                  </a:lnTo>
                  <a:lnTo>
                    <a:pt x="63" y="40"/>
                  </a:lnTo>
                  <a:lnTo>
                    <a:pt x="45" y="56"/>
                  </a:lnTo>
                  <a:lnTo>
                    <a:pt x="36" y="80"/>
                  </a:lnTo>
                  <a:lnTo>
                    <a:pt x="27" y="96"/>
                  </a:lnTo>
                  <a:lnTo>
                    <a:pt x="18" y="112"/>
                  </a:lnTo>
                  <a:lnTo>
                    <a:pt x="18" y="128"/>
                  </a:lnTo>
                  <a:lnTo>
                    <a:pt x="27" y="144"/>
                  </a:lnTo>
                  <a:lnTo>
                    <a:pt x="27" y="160"/>
                  </a:lnTo>
                  <a:lnTo>
                    <a:pt x="18" y="168"/>
                  </a:lnTo>
                  <a:lnTo>
                    <a:pt x="9" y="184"/>
                  </a:lnTo>
                  <a:lnTo>
                    <a:pt x="0" y="208"/>
                  </a:lnTo>
                  <a:lnTo>
                    <a:pt x="0" y="232"/>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GB" sz="2800">
                <a:solidFill>
                  <a:srgbClr val="FFFFFF"/>
                </a:solidFill>
                <a:latin typeface="Arial" charset="0"/>
              </a:endParaRPr>
            </a:p>
          </p:txBody>
        </p:sp>
        <p:sp>
          <p:nvSpPr>
            <p:cNvPr id="1138709" name="Freeform 21"/>
            <p:cNvSpPr>
              <a:spLocks/>
            </p:cNvSpPr>
            <p:nvPr/>
          </p:nvSpPr>
          <p:spPr bwMode="auto">
            <a:xfrm>
              <a:off x="2467" y="464"/>
              <a:ext cx="17" cy="37"/>
            </a:xfrm>
            <a:custGeom>
              <a:avLst/>
              <a:gdLst>
                <a:gd name="T0" fmla="*/ 18 w 19"/>
                <a:gd name="T1" fmla="*/ 0 h 41"/>
                <a:gd name="T2" fmla="*/ 9 w 19"/>
                <a:gd name="T3" fmla="*/ 8 h 41"/>
                <a:gd name="T4" fmla="*/ 0 w 19"/>
                <a:gd name="T5" fmla="*/ 24 h 41"/>
                <a:gd name="T6" fmla="*/ 0 w 19"/>
                <a:gd name="T7" fmla="*/ 40 h 41"/>
              </a:gdLst>
              <a:ahLst/>
              <a:cxnLst>
                <a:cxn ang="0">
                  <a:pos x="T0" y="T1"/>
                </a:cxn>
                <a:cxn ang="0">
                  <a:pos x="T2" y="T3"/>
                </a:cxn>
                <a:cxn ang="0">
                  <a:pos x="T4" y="T5"/>
                </a:cxn>
                <a:cxn ang="0">
                  <a:pos x="T6" y="T7"/>
                </a:cxn>
              </a:cxnLst>
              <a:rect l="0" t="0" r="r" b="b"/>
              <a:pathLst>
                <a:path w="19" h="41">
                  <a:moveTo>
                    <a:pt x="18" y="0"/>
                  </a:moveTo>
                  <a:lnTo>
                    <a:pt x="9" y="8"/>
                  </a:lnTo>
                  <a:lnTo>
                    <a:pt x="0" y="24"/>
                  </a:lnTo>
                  <a:lnTo>
                    <a:pt x="0" y="4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GB" sz="2800">
                <a:solidFill>
                  <a:srgbClr val="FFFFFF"/>
                </a:solidFill>
                <a:latin typeface="Arial" charset="0"/>
              </a:endParaRPr>
            </a:p>
          </p:txBody>
        </p:sp>
        <p:sp>
          <p:nvSpPr>
            <p:cNvPr id="1138710" name="Freeform 22"/>
            <p:cNvSpPr>
              <a:spLocks/>
            </p:cNvSpPr>
            <p:nvPr/>
          </p:nvSpPr>
          <p:spPr bwMode="auto">
            <a:xfrm>
              <a:off x="1828" y="1050"/>
              <a:ext cx="353" cy="291"/>
            </a:xfrm>
            <a:custGeom>
              <a:avLst/>
              <a:gdLst>
                <a:gd name="T0" fmla="*/ 0 w 397"/>
                <a:gd name="T1" fmla="*/ 136 h 321"/>
                <a:gd name="T2" fmla="*/ 0 w 397"/>
                <a:gd name="T3" fmla="*/ 152 h 321"/>
                <a:gd name="T4" fmla="*/ 0 w 397"/>
                <a:gd name="T5" fmla="*/ 176 h 321"/>
                <a:gd name="T6" fmla="*/ 0 w 397"/>
                <a:gd name="T7" fmla="*/ 192 h 321"/>
                <a:gd name="T8" fmla="*/ 0 w 397"/>
                <a:gd name="T9" fmla="*/ 208 h 321"/>
                <a:gd name="T10" fmla="*/ 18 w 397"/>
                <a:gd name="T11" fmla="*/ 216 h 321"/>
                <a:gd name="T12" fmla="*/ 27 w 397"/>
                <a:gd name="T13" fmla="*/ 232 h 321"/>
                <a:gd name="T14" fmla="*/ 36 w 397"/>
                <a:gd name="T15" fmla="*/ 248 h 321"/>
                <a:gd name="T16" fmla="*/ 54 w 397"/>
                <a:gd name="T17" fmla="*/ 256 h 321"/>
                <a:gd name="T18" fmla="*/ 72 w 397"/>
                <a:gd name="T19" fmla="*/ 272 h 321"/>
                <a:gd name="T20" fmla="*/ 90 w 397"/>
                <a:gd name="T21" fmla="*/ 288 h 321"/>
                <a:gd name="T22" fmla="*/ 108 w 397"/>
                <a:gd name="T23" fmla="*/ 296 h 321"/>
                <a:gd name="T24" fmla="*/ 126 w 397"/>
                <a:gd name="T25" fmla="*/ 304 h 321"/>
                <a:gd name="T26" fmla="*/ 153 w 397"/>
                <a:gd name="T27" fmla="*/ 304 h 321"/>
                <a:gd name="T28" fmla="*/ 171 w 397"/>
                <a:gd name="T29" fmla="*/ 312 h 321"/>
                <a:gd name="T30" fmla="*/ 189 w 397"/>
                <a:gd name="T31" fmla="*/ 312 h 321"/>
                <a:gd name="T32" fmla="*/ 216 w 397"/>
                <a:gd name="T33" fmla="*/ 320 h 321"/>
                <a:gd name="T34" fmla="*/ 234 w 397"/>
                <a:gd name="T35" fmla="*/ 320 h 321"/>
                <a:gd name="T36" fmla="*/ 252 w 397"/>
                <a:gd name="T37" fmla="*/ 320 h 321"/>
                <a:gd name="T38" fmla="*/ 270 w 397"/>
                <a:gd name="T39" fmla="*/ 320 h 321"/>
                <a:gd name="T40" fmla="*/ 288 w 397"/>
                <a:gd name="T41" fmla="*/ 320 h 321"/>
                <a:gd name="T42" fmla="*/ 315 w 397"/>
                <a:gd name="T43" fmla="*/ 320 h 321"/>
                <a:gd name="T44" fmla="*/ 333 w 397"/>
                <a:gd name="T45" fmla="*/ 320 h 321"/>
                <a:gd name="T46" fmla="*/ 351 w 397"/>
                <a:gd name="T47" fmla="*/ 312 h 321"/>
                <a:gd name="T48" fmla="*/ 360 w 397"/>
                <a:gd name="T49" fmla="*/ 296 h 321"/>
                <a:gd name="T50" fmla="*/ 378 w 397"/>
                <a:gd name="T51" fmla="*/ 288 h 321"/>
                <a:gd name="T52" fmla="*/ 387 w 397"/>
                <a:gd name="T53" fmla="*/ 280 h 321"/>
                <a:gd name="T54" fmla="*/ 396 w 397"/>
                <a:gd name="T55" fmla="*/ 264 h 321"/>
                <a:gd name="T56" fmla="*/ 396 w 397"/>
                <a:gd name="T57" fmla="*/ 248 h 321"/>
                <a:gd name="T58" fmla="*/ 396 w 397"/>
                <a:gd name="T59" fmla="*/ 232 h 321"/>
                <a:gd name="T60" fmla="*/ 378 w 397"/>
                <a:gd name="T61" fmla="*/ 224 h 321"/>
                <a:gd name="T62" fmla="*/ 369 w 397"/>
                <a:gd name="T63" fmla="*/ 208 h 321"/>
                <a:gd name="T64" fmla="*/ 360 w 397"/>
                <a:gd name="T65" fmla="*/ 192 h 321"/>
                <a:gd name="T66" fmla="*/ 351 w 397"/>
                <a:gd name="T67" fmla="*/ 176 h 321"/>
                <a:gd name="T68" fmla="*/ 342 w 397"/>
                <a:gd name="T69" fmla="*/ 160 h 321"/>
                <a:gd name="T70" fmla="*/ 333 w 397"/>
                <a:gd name="T71" fmla="*/ 144 h 321"/>
                <a:gd name="T72" fmla="*/ 324 w 397"/>
                <a:gd name="T73" fmla="*/ 128 h 321"/>
                <a:gd name="T74" fmla="*/ 315 w 397"/>
                <a:gd name="T75" fmla="*/ 120 h 321"/>
                <a:gd name="T76" fmla="*/ 297 w 397"/>
                <a:gd name="T77" fmla="*/ 104 h 321"/>
                <a:gd name="T78" fmla="*/ 270 w 397"/>
                <a:gd name="T79" fmla="*/ 96 h 321"/>
                <a:gd name="T80" fmla="*/ 252 w 397"/>
                <a:gd name="T81" fmla="*/ 88 h 321"/>
                <a:gd name="T82" fmla="*/ 234 w 397"/>
                <a:gd name="T83" fmla="*/ 80 h 321"/>
                <a:gd name="T84" fmla="*/ 216 w 397"/>
                <a:gd name="T85" fmla="*/ 72 h 321"/>
                <a:gd name="T86" fmla="*/ 198 w 397"/>
                <a:gd name="T87" fmla="*/ 64 h 321"/>
                <a:gd name="T88" fmla="*/ 180 w 397"/>
                <a:gd name="T89" fmla="*/ 48 h 321"/>
                <a:gd name="T90" fmla="*/ 162 w 397"/>
                <a:gd name="T91" fmla="*/ 40 h 321"/>
                <a:gd name="T92" fmla="*/ 162 w 397"/>
                <a:gd name="T93" fmla="*/ 24 h 321"/>
                <a:gd name="T94" fmla="*/ 153 w 397"/>
                <a:gd name="T95" fmla="*/ 0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97" h="321">
                  <a:moveTo>
                    <a:pt x="0" y="136"/>
                  </a:moveTo>
                  <a:lnTo>
                    <a:pt x="0" y="152"/>
                  </a:lnTo>
                  <a:lnTo>
                    <a:pt x="0" y="176"/>
                  </a:lnTo>
                  <a:lnTo>
                    <a:pt x="0" y="192"/>
                  </a:lnTo>
                  <a:lnTo>
                    <a:pt x="0" y="208"/>
                  </a:lnTo>
                  <a:lnTo>
                    <a:pt x="18" y="216"/>
                  </a:lnTo>
                  <a:lnTo>
                    <a:pt x="27" y="232"/>
                  </a:lnTo>
                  <a:lnTo>
                    <a:pt x="36" y="248"/>
                  </a:lnTo>
                  <a:lnTo>
                    <a:pt x="54" y="256"/>
                  </a:lnTo>
                  <a:lnTo>
                    <a:pt x="72" y="272"/>
                  </a:lnTo>
                  <a:lnTo>
                    <a:pt x="90" y="288"/>
                  </a:lnTo>
                  <a:lnTo>
                    <a:pt x="108" y="296"/>
                  </a:lnTo>
                  <a:lnTo>
                    <a:pt x="126" y="304"/>
                  </a:lnTo>
                  <a:lnTo>
                    <a:pt x="153" y="304"/>
                  </a:lnTo>
                  <a:lnTo>
                    <a:pt x="171" y="312"/>
                  </a:lnTo>
                  <a:lnTo>
                    <a:pt x="189" y="312"/>
                  </a:lnTo>
                  <a:lnTo>
                    <a:pt x="216" y="320"/>
                  </a:lnTo>
                  <a:lnTo>
                    <a:pt x="234" y="320"/>
                  </a:lnTo>
                  <a:lnTo>
                    <a:pt x="252" y="320"/>
                  </a:lnTo>
                  <a:lnTo>
                    <a:pt x="270" y="320"/>
                  </a:lnTo>
                  <a:lnTo>
                    <a:pt x="288" y="320"/>
                  </a:lnTo>
                  <a:lnTo>
                    <a:pt x="315" y="320"/>
                  </a:lnTo>
                  <a:lnTo>
                    <a:pt x="333" y="320"/>
                  </a:lnTo>
                  <a:lnTo>
                    <a:pt x="351" y="312"/>
                  </a:lnTo>
                  <a:lnTo>
                    <a:pt x="360" y="296"/>
                  </a:lnTo>
                  <a:lnTo>
                    <a:pt x="378" y="288"/>
                  </a:lnTo>
                  <a:lnTo>
                    <a:pt x="387" y="280"/>
                  </a:lnTo>
                  <a:lnTo>
                    <a:pt x="396" y="264"/>
                  </a:lnTo>
                  <a:lnTo>
                    <a:pt x="396" y="248"/>
                  </a:lnTo>
                  <a:lnTo>
                    <a:pt x="396" y="232"/>
                  </a:lnTo>
                  <a:lnTo>
                    <a:pt x="378" y="224"/>
                  </a:lnTo>
                  <a:lnTo>
                    <a:pt x="369" y="208"/>
                  </a:lnTo>
                  <a:lnTo>
                    <a:pt x="360" y="192"/>
                  </a:lnTo>
                  <a:lnTo>
                    <a:pt x="351" y="176"/>
                  </a:lnTo>
                  <a:lnTo>
                    <a:pt x="342" y="160"/>
                  </a:lnTo>
                  <a:lnTo>
                    <a:pt x="333" y="144"/>
                  </a:lnTo>
                  <a:lnTo>
                    <a:pt x="324" y="128"/>
                  </a:lnTo>
                  <a:lnTo>
                    <a:pt x="315" y="120"/>
                  </a:lnTo>
                  <a:lnTo>
                    <a:pt x="297" y="104"/>
                  </a:lnTo>
                  <a:lnTo>
                    <a:pt x="270" y="96"/>
                  </a:lnTo>
                  <a:lnTo>
                    <a:pt x="252" y="88"/>
                  </a:lnTo>
                  <a:lnTo>
                    <a:pt x="234" y="80"/>
                  </a:lnTo>
                  <a:lnTo>
                    <a:pt x="216" y="72"/>
                  </a:lnTo>
                  <a:lnTo>
                    <a:pt x="198" y="64"/>
                  </a:lnTo>
                  <a:lnTo>
                    <a:pt x="180" y="48"/>
                  </a:lnTo>
                  <a:lnTo>
                    <a:pt x="162" y="40"/>
                  </a:lnTo>
                  <a:lnTo>
                    <a:pt x="162" y="24"/>
                  </a:lnTo>
                  <a:lnTo>
                    <a:pt x="153"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GB" sz="2800">
                <a:solidFill>
                  <a:srgbClr val="FFFFFF"/>
                </a:solidFill>
                <a:latin typeface="Arial" charset="0"/>
              </a:endParaRPr>
            </a:p>
          </p:txBody>
        </p:sp>
        <p:sp>
          <p:nvSpPr>
            <p:cNvPr id="1138711" name="Freeform 23"/>
            <p:cNvSpPr>
              <a:spLocks/>
            </p:cNvSpPr>
            <p:nvPr/>
          </p:nvSpPr>
          <p:spPr bwMode="auto">
            <a:xfrm>
              <a:off x="2236" y="507"/>
              <a:ext cx="41" cy="1"/>
            </a:xfrm>
            <a:custGeom>
              <a:avLst/>
              <a:gdLst>
                <a:gd name="T0" fmla="*/ 0 w 46"/>
                <a:gd name="T1" fmla="*/ 0 h 1"/>
                <a:gd name="T2" fmla="*/ 18 w 46"/>
                <a:gd name="T3" fmla="*/ 0 h 1"/>
                <a:gd name="T4" fmla="*/ 36 w 46"/>
                <a:gd name="T5" fmla="*/ 0 h 1"/>
                <a:gd name="T6" fmla="*/ 45 w 46"/>
                <a:gd name="T7" fmla="*/ 0 h 1"/>
              </a:gdLst>
              <a:ahLst/>
              <a:cxnLst>
                <a:cxn ang="0">
                  <a:pos x="T0" y="T1"/>
                </a:cxn>
                <a:cxn ang="0">
                  <a:pos x="T2" y="T3"/>
                </a:cxn>
                <a:cxn ang="0">
                  <a:pos x="T4" y="T5"/>
                </a:cxn>
                <a:cxn ang="0">
                  <a:pos x="T6" y="T7"/>
                </a:cxn>
              </a:cxnLst>
              <a:rect l="0" t="0" r="r" b="b"/>
              <a:pathLst>
                <a:path w="46" h="1">
                  <a:moveTo>
                    <a:pt x="0" y="0"/>
                  </a:moveTo>
                  <a:lnTo>
                    <a:pt x="18" y="0"/>
                  </a:lnTo>
                  <a:lnTo>
                    <a:pt x="36" y="0"/>
                  </a:lnTo>
                  <a:lnTo>
                    <a:pt x="45"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GB" sz="2800">
                <a:solidFill>
                  <a:srgbClr val="FFFFFF"/>
                </a:solidFill>
                <a:latin typeface="Arial" charset="0"/>
              </a:endParaRPr>
            </a:p>
          </p:txBody>
        </p:sp>
        <p:sp>
          <p:nvSpPr>
            <p:cNvPr id="1138712" name="Freeform 24"/>
            <p:cNvSpPr>
              <a:spLocks/>
            </p:cNvSpPr>
            <p:nvPr/>
          </p:nvSpPr>
          <p:spPr bwMode="auto">
            <a:xfrm>
              <a:off x="2116" y="971"/>
              <a:ext cx="17" cy="197"/>
            </a:xfrm>
            <a:custGeom>
              <a:avLst/>
              <a:gdLst>
                <a:gd name="T0" fmla="*/ 0 w 19"/>
                <a:gd name="T1" fmla="*/ 0 h 217"/>
                <a:gd name="T2" fmla="*/ 0 w 19"/>
                <a:gd name="T3" fmla="*/ 16 h 217"/>
                <a:gd name="T4" fmla="*/ 0 w 19"/>
                <a:gd name="T5" fmla="*/ 32 h 217"/>
                <a:gd name="T6" fmla="*/ 9 w 19"/>
                <a:gd name="T7" fmla="*/ 48 h 217"/>
                <a:gd name="T8" fmla="*/ 18 w 19"/>
                <a:gd name="T9" fmla="*/ 64 h 217"/>
                <a:gd name="T10" fmla="*/ 18 w 19"/>
                <a:gd name="T11" fmla="*/ 80 h 217"/>
                <a:gd name="T12" fmla="*/ 18 w 19"/>
                <a:gd name="T13" fmla="*/ 96 h 217"/>
                <a:gd name="T14" fmla="*/ 18 w 19"/>
                <a:gd name="T15" fmla="*/ 120 h 217"/>
                <a:gd name="T16" fmla="*/ 18 w 19"/>
                <a:gd name="T17" fmla="*/ 136 h 217"/>
                <a:gd name="T18" fmla="*/ 9 w 19"/>
                <a:gd name="T19" fmla="*/ 160 h 217"/>
                <a:gd name="T20" fmla="*/ 9 w 19"/>
                <a:gd name="T21" fmla="*/ 176 h 217"/>
                <a:gd name="T22" fmla="*/ 0 w 19"/>
                <a:gd name="T23" fmla="*/ 192 h 217"/>
                <a:gd name="T24" fmla="*/ 0 w 19"/>
                <a:gd name="T25" fmla="*/ 208 h 217"/>
                <a:gd name="T26" fmla="*/ 0 w 19"/>
                <a:gd name="T27" fmla="*/ 216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217">
                  <a:moveTo>
                    <a:pt x="0" y="0"/>
                  </a:moveTo>
                  <a:lnTo>
                    <a:pt x="0" y="16"/>
                  </a:lnTo>
                  <a:lnTo>
                    <a:pt x="0" y="32"/>
                  </a:lnTo>
                  <a:lnTo>
                    <a:pt x="9" y="48"/>
                  </a:lnTo>
                  <a:lnTo>
                    <a:pt x="18" y="64"/>
                  </a:lnTo>
                  <a:lnTo>
                    <a:pt x="18" y="80"/>
                  </a:lnTo>
                  <a:lnTo>
                    <a:pt x="18" y="96"/>
                  </a:lnTo>
                  <a:lnTo>
                    <a:pt x="18" y="120"/>
                  </a:lnTo>
                  <a:lnTo>
                    <a:pt x="18" y="136"/>
                  </a:lnTo>
                  <a:lnTo>
                    <a:pt x="9" y="160"/>
                  </a:lnTo>
                  <a:lnTo>
                    <a:pt x="9" y="176"/>
                  </a:lnTo>
                  <a:lnTo>
                    <a:pt x="0" y="192"/>
                  </a:lnTo>
                  <a:lnTo>
                    <a:pt x="0" y="208"/>
                  </a:lnTo>
                  <a:lnTo>
                    <a:pt x="0" y="216"/>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GB" sz="2800">
                <a:solidFill>
                  <a:srgbClr val="FFFFFF"/>
                </a:solidFill>
                <a:latin typeface="Arial" charset="0"/>
              </a:endParaRPr>
            </a:p>
          </p:txBody>
        </p:sp>
        <p:sp>
          <p:nvSpPr>
            <p:cNvPr id="1138713" name="Freeform 25"/>
            <p:cNvSpPr>
              <a:spLocks/>
            </p:cNvSpPr>
            <p:nvPr/>
          </p:nvSpPr>
          <p:spPr bwMode="auto">
            <a:xfrm>
              <a:off x="2284" y="515"/>
              <a:ext cx="17" cy="51"/>
            </a:xfrm>
            <a:custGeom>
              <a:avLst/>
              <a:gdLst>
                <a:gd name="T0" fmla="*/ 0 w 19"/>
                <a:gd name="T1" fmla="*/ 0 h 57"/>
                <a:gd name="T2" fmla="*/ 18 w 19"/>
                <a:gd name="T3" fmla="*/ 16 h 57"/>
                <a:gd name="T4" fmla="*/ 18 w 19"/>
                <a:gd name="T5" fmla="*/ 24 h 57"/>
                <a:gd name="T6" fmla="*/ 18 w 19"/>
                <a:gd name="T7" fmla="*/ 40 h 57"/>
                <a:gd name="T8" fmla="*/ 0 w 19"/>
                <a:gd name="T9" fmla="*/ 48 h 57"/>
                <a:gd name="T10" fmla="*/ 0 w 19"/>
                <a:gd name="T11" fmla="*/ 56 h 57"/>
              </a:gdLst>
              <a:ahLst/>
              <a:cxnLst>
                <a:cxn ang="0">
                  <a:pos x="T0" y="T1"/>
                </a:cxn>
                <a:cxn ang="0">
                  <a:pos x="T2" y="T3"/>
                </a:cxn>
                <a:cxn ang="0">
                  <a:pos x="T4" y="T5"/>
                </a:cxn>
                <a:cxn ang="0">
                  <a:pos x="T6" y="T7"/>
                </a:cxn>
                <a:cxn ang="0">
                  <a:pos x="T8" y="T9"/>
                </a:cxn>
                <a:cxn ang="0">
                  <a:pos x="T10" y="T11"/>
                </a:cxn>
              </a:cxnLst>
              <a:rect l="0" t="0" r="r" b="b"/>
              <a:pathLst>
                <a:path w="19" h="57">
                  <a:moveTo>
                    <a:pt x="0" y="0"/>
                  </a:moveTo>
                  <a:lnTo>
                    <a:pt x="18" y="16"/>
                  </a:lnTo>
                  <a:lnTo>
                    <a:pt x="18" y="24"/>
                  </a:lnTo>
                  <a:lnTo>
                    <a:pt x="18" y="40"/>
                  </a:lnTo>
                  <a:lnTo>
                    <a:pt x="0" y="48"/>
                  </a:lnTo>
                  <a:lnTo>
                    <a:pt x="0" y="56"/>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GB" sz="2800">
                <a:solidFill>
                  <a:srgbClr val="FFFFFF"/>
                </a:solidFill>
                <a:latin typeface="Arial" charset="0"/>
              </a:endParaRPr>
            </a:p>
          </p:txBody>
        </p:sp>
        <p:sp>
          <p:nvSpPr>
            <p:cNvPr id="1138714" name="Freeform 26"/>
            <p:cNvSpPr>
              <a:spLocks/>
            </p:cNvSpPr>
            <p:nvPr/>
          </p:nvSpPr>
          <p:spPr bwMode="auto">
            <a:xfrm>
              <a:off x="2316" y="471"/>
              <a:ext cx="137" cy="37"/>
            </a:xfrm>
            <a:custGeom>
              <a:avLst/>
              <a:gdLst>
                <a:gd name="T0" fmla="*/ 153 w 154"/>
                <a:gd name="T1" fmla="*/ 16 h 41"/>
                <a:gd name="T2" fmla="*/ 126 w 154"/>
                <a:gd name="T3" fmla="*/ 8 h 41"/>
                <a:gd name="T4" fmla="*/ 108 w 154"/>
                <a:gd name="T5" fmla="*/ 0 h 41"/>
                <a:gd name="T6" fmla="*/ 90 w 154"/>
                <a:gd name="T7" fmla="*/ 0 h 41"/>
                <a:gd name="T8" fmla="*/ 72 w 154"/>
                <a:gd name="T9" fmla="*/ 0 h 41"/>
                <a:gd name="T10" fmla="*/ 54 w 154"/>
                <a:gd name="T11" fmla="*/ 8 h 41"/>
                <a:gd name="T12" fmla="*/ 36 w 154"/>
                <a:gd name="T13" fmla="*/ 16 h 41"/>
                <a:gd name="T14" fmla="*/ 18 w 154"/>
                <a:gd name="T15" fmla="*/ 24 h 41"/>
                <a:gd name="T16" fmla="*/ 9 w 154"/>
                <a:gd name="T17" fmla="*/ 32 h 41"/>
                <a:gd name="T18" fmla="*/ 0 w 154"/>
                <a:gd name="T19" fmla="*/ 4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4" h="41">
                  <a:moveTo>
                    <a:pt x="153" y="16"/>
                  </a:moveTo>
                  <a:lnTo>
                    <a:pt x="126" y="8"/>
                  </a:lnTo>
                  <a:lnTo>
                    <a:pt x="108" y="0"/>
                  </a:lnTo>
                  <a:lnTo>
                    <a:pt x="90" y="0"/>
                  </a:lnTo>
                  <a:lnTo>
                    <a:pt x="72" y="0"/>
                  </a:lnTo>
                  <a:lnTo>
                    <a:pt x="54" y="8"/>
                  </a:lnTo>
                  <a:lnTo>
                    <a:pt x="36" y="16"/>
                  </a:lnTo>
                  <a:lnTo>
                    <a:pt x="18" y="24"/>
                  </a:lnTo>
                  <a:lnTo>
                    <a:pt x="9" y="32"/>
                  </a:lnTo>
                  <a:lnTo>
                    <a:pt x="0" y="4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GB" sz="2800">
                <a:solidFill>
                  <a:srgbClr val="FFFFFF"/>
                </a:solidFill>
                <a:latin typeface="Arial" charset="0"/>
              </a:endParaRPr>
            </a:p>
          </p:txBody>
        </p:sp>
        <p:sp>
          <p:nvSpPr>
            <p:cNvPr id="1138715" name="Freeform 27"/>
            <p:cNvSpPr>
              <a:spLocks/>
            </p:cNvSpPr>
            <p:nvPr/>
          </p:nvSpPr>
          <p:spPr bwMode="auto">
            <a:xfrm>
              <a:off x="2356" y="442"/>
              <a:ext cx="248" cy="537"/>
            </a:xfrm>
            <a:custGeom>
              <a:avLst/>
              <a:gdLst>
                <a:gd name="T0" fmla="*/ 260 w 279"/>
                <a:gd name="T1" fmla="*/ 0 h 593"/>
                <a:gd name="T2" fmla="*/ 251 w 279"/>
                <a:gd name="T3" fmla="*/ 16 h 593"/>
                <a:gd name="T4" fmla="*/ 251 w 279"/>
                <a:gd name="T5" fmla="*/ 24 h 593"/>
                <a:gd name="T6" fmla="*/ 251 w 279"/>
                <a:gd name="T7" fmla="*/ 40 h 593"/>
                <a:gd name="T8" fmla="*/ 260 w 279"/>
                <a:gd name="T9" fmla="*/ 56 h 593"/>
                <a:gd name="T10" fmla="*/ 269 w 279"/>
                <a:gd name="T11" fmla="*/ 72 h 593"/>
                <a:gd name="T12" fmla="*/ 278 w 279"/>
                <a:gd name="T13" fmla="*/ 88 h 593"/>
                <a:gd name="T14" fmla="*/ 278 w 279"/>
                <a:gd name="T15" fmla="*/ 96 h 593"/>
                <a:gd name="T16" fmla="*/ 278 w 279"/>
                <a:gd name="T17" fmla="*/ 112 h 593"/>
                <a:gd name="T18" fmla="*/ 260 w 279"/>
                <a:gd name="T19" fmla="*/ 112 h 593"/>
                <a:gd name="T20" fmla="*/ 242 w 279"/>
                <a:gd name="T21" fmla="*/ 120 h 593"/>
                <a:gd name="T22" fmla="*/ 224 w 279"/>
                <a:gd name="T23" fmla="*/ 120 h 593"/>
                <a:gd name="T24" fmla="*/ 206 w 279"/>
                <a:gd name="T25" fmla="*/ 128 h 593"/>
                <a:gd name="T26" fmla="*/ 197 w 279"/>
                <a:gd name="T27" fmla="*/ 136 h 593"/>
                <a:gd name="T28" fmla="*/ 179 w 279"/>
                <a:gd name="T29" fmla="*/ 144 h 593"/>
                <a:gd name="T30" fmla="*/ 161 w 279"/>
                <a:gd name="T31" fmla="*/ 152 h 593"/>
                <a:gd name="T32" fmla="*/ 152 w 279"/>
                <a:gd name="T33" fmla="*/ 168 h 593"/>
                <a:gd name="T34" fmla="*/ 134 w 279"/>
                <a:gd name="T35" fmla="*/ 176 h 593"/>
                <a:gd name="T36" fmla="*/ 125 w 279"/>
                <a:gd name="T37" fmla="*/ 192 h 593"/>
                <a:gd name="T38" fmla="*/ 108 w 279"/>
                <a:gd name="T39" fmla="*/ 208 h 593"/>
                <a:gd name="T40" fmla="*/ 99 w 279"/>
                <a:gd name="T41" fmla="*/ 224 h 593"/>
                <a:gd name="T42" fmla="*/ 90 w 279"/>
                <a:gd name="T43" fmla="*/ 232 h 593"/>
                <a:gd name="T44" fmla="*/ 81 w 279"/>
                <a:gd name="T45" fmla="*/ 248 h 593"/>
                <a:gd name="T46" fmla="*/ 72 w 279"/>
                <a:gd name="T47" fmla="*/ 264 h 593"/>
                <a:gd name="T48" fmla="*/ 63 w 279"/>
                <a:gd name="T49" fmla="*/ 272 h 593"/>
                <a:gd name="T50" fmla="*/ 63 w 279"/>
                <a:gd name="T51" fmla="*/ 296 h 593"/>
                <a:gd name="T52" fmla="*/ 63 w 279"/>
                <a:gd name="T53" fmla="*/ 312 h 593"/>
                <a:gd name="T54" fmla="*/ 63 w 279"/>
                <a:gd name="T55" fmla="*/ 328 h 593"/>
                <a:gd name="T56" fmla="*/ 63 w 279"/>
                <a:gd name="T57" fmla="*/ 344 h 593"/>
                <a:gd name="T58" fmla="*/ 72 w 279"/>
                <a:gd name="T59" fmla="*/ 360 h 593"/>
                <a:gd name="T60" fmla="*/ 90 w 279"/>
                <a:gd name="T61" fmla="*/ 376 h 593"/>
                <a:gd name="T62" fmla="*/ 99 w 279"/>
                <a:gd name="T63" fmla="*/ 384 h 593"/>
                <a:gd name="T64" fmla="*/ 117 w 279"/>
                <a:gd name="T65" fmla="*/ 392 h 593"/>
                <a:gd name="T66" fmla="*/ 134 w 279"/>
                <a:gd name="T67" fmla="*/ 400 h 593"/>
                <a:gd name="T68" fmla="*/ 143 w 279"/>
                <a:gd name="T69" fmla="*/ 400 h 593"/>
                <a:gd name="T70" fmla="*/ 143 w 279"/>
                <a:gd name="T71" fmla="*/ 408 h 593"/>
                <a:gd name="T72" fmla="*/ 134 w 279"/>
                <a:gd name="T73" fmla="*/ 408 h 593"/>
                <a:gd name="T74" fmla="*/ 125 w 279"/>
                <a:gd name="T75" fmla="*/ 400 h 593"/>
                <a:gd name="T76" fmla="*/ 108 w 279"/>
                <a:gd name="T77" fmla="*/ 400 h 593"/>
                <a:gd name="T78" fmla="*/ 90 w 279"/>
                <a:gd name="T79" fmla="*/ 408 h 593"/>
                <a:gd name="T80" fmla="*/ 72 w 279"/>
                <a:gd name="T81" fmla="*/ 416 h 593"/>
                <a:gd name="T82" fmla="*/ 54 w 279"/>
                <a:gd name="T83" fmla="*/ 424 h 593"/>
                <a:gd name="T84" fmla="*/ 45 w 279"/>
                <a:gd name="T85" fmla="*/ 432 h 593"/>
                <a:gd name="T86" fmla="*/ 36 w 279"/>
                <a:gd name="T87" fmla="*/ 448 h 593"/>
                <a:gd name="T88" fmla="*/ 27 w 279"/>
                <a:gd name="T89" fmla="*/ 456 h 593"/>
                <a:gd name="T90" fmla="*/ 18 w 279"/>
                <a:gd name="T91" fmla="*/ 472 h 593"/>
                <a:gd name="T92" fmla="*/ 9 w 279"/>
                <a:gd name="T93" fmla="*/ 488 h 593"/>
                <a:gd name="T94" fmla="*/ 9 w 279"/>
                <a:gd name="T95" fmla="*/ 504 h 593"/>
                <a:gd name="T96" fmla="*/ 0 w 279"/>
                <a:gd name="T97" fmla="*/ 520 h 593"/>
                <a:gd name="T98" fmla="*/ 0 w 279"/>
                <a:gd name="T99" fmla="*/ 536 h 593"/>
                <a:gd name="T100" fmla="*/ 0 w 279"/>
                <a:gd name="T101" fmla="*/ 560 h 593"/>
                <a:gd name="T102" fmla="*/ 9 w 279"/>
                <a:gd name="T103" fmla="*/ 592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79" h="593">
                  <a:moveTo>
                    <a:pt x="260" y="0"/>
                  </a:moveTo>
                  <a:lnTo>
                    <a:pt x="251" y="16"/>
                  </a:lnTo>
                  <a:lnTo>
                    <a:pt x="251" y="24"/>
                  </a:lnTo>
                  <a:lnTo>
                    <a:pt x="251" y="40"/>
                  </a:lnTo>
                  <a:lnTo>
                    <a:pt x="260" y="56"/>
                  </a:lnTo>
                  <a:lnTo>
                    <a:pt x="269" y="72"/>
                  </a:lnTo>
                  <a:lnTo>
                    <a:pt x="278" y="88"/>
                  </a:lnTo>
                  <a:lnTo>
                    <a:pt x="278" y="96"/>
                  </a:lnTo>
                  <a:lnTo>
                    <a:pt x="278" y="112"/>
                  </a:lnTo>
                  <a:lnTo>
                    <a:pt x="260" y="112"/>
                  </a:lnTo>
                  <a:lnTo>
                    <a:pt x="242" y="120"/>
                  </a:lnTo>
                  <a:lnTo>
                    <a:pt x="224" y="120"/>
                  </a:lnTo>
                  <a:lnTo>
                    <a:pt x="206" y="128"/>
                  </a:lnTo>
                  <a:lnTo>
                    <a:pt x="197" y="136"/>
                  </a:lnTo>
                  <a:lnTo>
                    <a:pt x="179" y="144"/>
                  </a:lnTo>
                  <a:lnTo>
                    <a:pt x="161" y="152"/>
                  </a:lnTo>
                  <a:lnTo>
                    <a:pt x="152" y="168"/>
                  </a:lnTo>
                  <a:lnTo>
                    <a:pt x="134" y="176"/>
                  </a:lnTo>
                  <a:lnTo>
                    <a:pt x="125" y="192"/>
                  </a:lnTo>
                  <a:lnTo>
                    <a:pt x="108" y="208"/>
                  </a:lnTo>
                  <a:lnTo>
                    <a:pt x="99" y="224"/>
                  </a:lnTo>
                  <a:lnTo>
                    <a:pt x="90" y="232"/>
                  </a:lnTo>
                  <a:lnTo>
                    <a:pt x="81" y="248"/>
                  </a:lnTo>
                  <a:lnTo>
                    <a:pt x="72" y="264"/>
                  </a:lnTo>
                  <a:lnTo>
                    <a:pt x="63" y="272"/>
                  </a:lnTo>
                  <a:lnTo>
                    <a:pt x="63" y="296"/>
                  </a:lnTo>
                  <a:lnTo>
                    <a:pt x="63" y="312"/>
                  </a:lnTo>
                  <a:lnTo>
                    <a:pt x="63" y="328"/>
                  </a:lnTo>
                  <a:lnTo>
                    <a:pt x="63" y="344"/>
                  </a:lnTo>
                  <a:lnTo>
                    <a:pt x="72" y="360"/>
                  </a:lnTo>
                  <a:lnTo>
                    <a:pt x="90" y="376"/>
                  </a:lnTo>
                  <a:lnTo>
                    <a:pt x="99" y="384"/>
                  </a:lnTo>
                  <a:lnTo>
                    <a:pt x="117" y="392"/>
                  </a:lnTo>
                  <a:lnTo>
                    <a:pt x="134" y="400"/>
                  </a:lnTo>
                  <a:lnTo>
                    <a:pt x="143" y="400"/>
                  </a:lnTo>
                  <a:lnTo>
                    <a:pt x="143" y="408"/>
                  </a:lnTo>
                  <a:lnTo>
                    <a:pt x="134" y="408"/>
                  </a:lnTo>
                  <a:lnTo>
                    <a:pt x="125" y="400"/>
                  </a:lnTo>
                  <a:lnTo>
                    <a:pt x="108" y="400"/>
                  </a:lnTo>
                  <a:lnTo>
                    <a:pt x="90" y="408"/>
                  </a:lnTo>
                  <a:lnTo>
                    <a:pt x="72" y="416"/>
                  </a:lnTo>
                  <a:lnTo>
                    <a:pt x="54" y="424"/>
                  </a:lnTo>
                  <a:lnTo>
                    <a:pt x="45" y="432"/>
                  </a:lnTo>
                  <a:lnTo>
                    <a:pt x="36" y="448"/>
                  </a:lnTo>
                  <a:lnTo>
                    <a:pt x="27" y="456"/>
                  </a:lnTo>
                  <a:lnTo>
                    <a:pt x="18" y="472"/>
                  </a:lnTo>
                  <a:lnTo>
                    <a:pt x="9" y="488"/>
                  </a:lnTo>
                  <a:lnTo>
                    <a:pt x="9" y="504"/>
                  </a:lnTo>
                  <a:lnTo>
                    <a:pt x="0" y="520"/>
                  </a:lnTo>
                  <a:lnTo>
                    <a:pt x="0" y="536"/>
                  </a:lnTo>
                  <a:lnTo>
                    <a:pt x="0" y="560"/>
                  </a:lnTo>
                  <a:lnTo>
                    <a:pt x="9" y="592"/>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GB" sz="2800">
                <a:solidFill>
                  <a:srgbClr val="FFFFFF"/>
                </a:solidFill>
                <a:latin typeface="Arial" charset="0"/>
              </a:endParaRPr>
            </a:p>
          </p:txBody>
        </p:sp>
        <p:sp>
          <p:nvSpPr>
            <p:cNvPr id="1138716" name="Freeform 28"/>
            <p:cNvSpPr>
              <a:spLocks/>
            </p:cNvSpPr>
            <p:nvPr/>
          </p:nvSpPr>
          <p:spPr bwMode="auto">
            <a:xfrm>
              <a:off x="2563" y="580"/>
              <a:ext cx="177" cy="464"/>
            </a:xfrm>
            <a:custGeom>
              <a:avLst/>
              <a:gdLst>
                <a:gd name="T0" fmla="*/ 198 w 199"/>
                <a:gd name="T1" fmla="*/ 0 h 513"/>
                <a:gd name="T2" fmla="*/ 180 w 199"/>
                <a:gd name="T3" fmla="*/ 0 h 513"/>
                <a:gd name="T4" fmla="*/ 162 w 199"/>
                <a:gd name="T5" fmla="*/ 8 h 513"/>
                <a:gd name="T6" fmla="*/ 144 w 199"/>
                <a:gd name="T7" fmla="*/ 8 h 513"/>
                <a:gd name="T8" fmla="*/ 126 w 199"/>
                <a:gd name="T9" fmla="*/ 16 h 513"/>
                <a:gd name="T10" fmla="*/ 117 w 199"/>
                <a:gd name="T11" fmla="*/ 24 h 513"/>
                <a:gd name="T12" fmla="*/ 108 w 199"/>
                <a:gd name="T13" fmla="*/ 32 h 513"/>
                <a:gd name="T14" fmla="*/ 99 w 199"/>
                <a:gd name="T15" fmla="*/ 48 h 513"/>
                <a:gd name="T16" fmla="*/ 90 w 199"/>
                <a:gd name="T17" fmla="*/ 56 h 513"/>
                <a:gd name="T18" fmla="*/ 72 w 199"/>
                <a:gd name="T19" fmla="*/ 72 h 513"/>
                <a:gd name="T20" fmla="*/ 63 w 199"/>
                <a:gd name="T21" fmla="*/ 80 h 513"/>
                <a:gd name="T22" fmla="*/ 54 w 199"/>
                <a:gd name="T23" fmla="*/ 96 h 513"/>
                <a:gd name="T24" fmla="*/ 36 w 199"/>
                <a:gd name="T25" fmla="*/ 104 h 513"/>
                <a:gd name="T26" fmla="*/ 27 w 199"/>
                <a:gd name="T27" fmla="*/ 120 h 513"/>
                <a:gd name="T28" fmla="*/ 9 w 199"/>
                <a:gd name="T29" fmla="*/ 136 h 513"/>
                <a:gd name="T30" fmla="*/ 0 w 199"/>
                <a:gd name="T31" fmla="*/ 152 h 513"/>
                <a:gd name="T32" fmla="*/ 0 w 199"/>
                <a:gd name="T33" fmla="*/ 168 h 513"/>
                <a:gd name="T34" fmla="*/ 0 w 199"/>
                <a:gd name="T35" fmla="*/ 184 h 513"/>
                <a:gd name="T36" fmla="*/ 0 w 199"/>
                <a:gd name="T37" fmla="*/ 200 h 513"/>
                <a:gd name="T38" fmla="*/ 9 w 199"/>
                <a:gd name="T39" fmla="*/ 216 h 513"/>
                <a:gd name="T40" fmla="*/ 18 w 199"/>
                <a:gd name="T41" fmla="*/ 232 h 513"/>
                <a:gd name="T42" fmla="*/ 27 w 199"/>
                <a:gd name="T43" fmla="*/ 248 h 513"/>
                <a:gd name="T44" fmla="*/ 36 w 199"/>
                <a:gd name="T45" fmla="*/ 264 h 513"/>
                <a:gd name="T46" fmla="*/ 45 w 199"/>
                <a:gd name="T47" fmla="*/ 288 h 513"/>
                <a:gd name="T48" fmla="*/ 54 w 199"/>
                <a:gd name="T49" fmla="*/ 304 h 513"/>
                <a:gd name="T50" fmla="*/ 63 w 199"/>
                <a:gd name="T51" fmla="*/ 312 h 513"/>
                <a:gd name="T52" fmla="*/ 72 w 199"/>
                <a:gd name="T53" fmla="*/ 328 h 513"/>
                <a:gd name="T54" fmla="*/ 81 w 199"/>
                <a:gd name="T55" fmla="*/ 344 h 513"/>
                <a:gd name="T56" fmla="*/ 90 w 199"/>
                <a:gd name="T57" fmla="*/ 368 h 513"/>
                <a:gd name="T58" fmla="*/ 99 w 199"/>
                <a:gd name="T59" fmla="*/ 384 h 513"/>
                <a:gd name="T60" fmla="*/ 99 w 199"/>
                <a:gd name="T61" fmla="*/ 400 h 513"/>
                <a:gd name="T62" fmla="*/ 99 w 199"/>
                <a:gd name="T63" fmla="*/ 424 h 513"/>
                <a:gd name="T64" fmla="*/ 99 w 199"/>
                <a:gd name="T65" fmla="*/ 440 h 513"/>
                <a:gd name="T66" fmla="*/ 99 w 199"/>
                <a:gd name="T67" fmla="*/ 456 h 513"/>
                <a:gd name="T68" fmla="*/ 108 w 199"/>
                <a:gd name="T69" fmla="*/ 480 h 513"/>
                <a:gd name="T70" fmla="*/ 117 w 199"/>
                <a:gd name="T71" fmla="*/ 496 h 513"/>
                <a:gd name="T72" fmla="*/ 135 w 199"/>
                <a:gd name="T73" fmla="*/ 512 h 513"/>
                <a:gd name="T74" fmla="*/ 144 w 199"/>
                <a:gd name="T75" fmla="*/ 512 h 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99" h="513">
                  <a:moveTo>
                    <a:pt x="198" y="0"/>
                  </a:moveTo>
                  <a:lnTo>
                    <a:pt x="180" y="0"/>
                  </a:lnTo>
                  <a:lnTo>
                    <a:pt x="162" y="8"/>
                  </a:lnTo>
                  <a:lnTo>
                    <a:pt x="144" y="8"/>
                  </a:lnTo>
                  <a:lnTo>
                    <a:pt x="126" y="16"/>
                  </a:lnTo>
                  <a:lnTo>
                    <a:pt x="117" y="24"/>
                  </a:lnTo>
                  <a:lnTo>
                    <a:pt x="108" y="32"/>
                  </a:lnTo>
                  <a:lnTo>
                    <a:pt x="99" y="48"/>
                  </a:lnTo>
                  <a:lnTo>
                    <a:pt x="90" y="56"/>
                  </a:lnTo>
                  <a:lnTo>
                    <a:pt x="72" y="72"/>
                  </a:lnTo>
                  <a:lnTo>
                    <a:pt x="63" y="80"/>
                  </a:lnTo>
                  <a:lnTo>
                    <a:pt x="54" y="96"/>
                  </a:lnTo>
                  <a:lnTo>
                    <a:pt x="36" y="104"/>
                  </a:lnTo>
                  <a:lnTo>
                    <a:pt x="27" y="120"/>
                  </a:lnTo>
                  <a:lnTo>
                    <a:pt x="9" y="136"/>
                  </a:lnTo>
                  <a:lnTo>
                    <a:pt x="0" y="152"/>
                  </a:lnTo>
                  <a:lnTo>
                    <a:pt x="0" y="168"/>
                  </a:lnTo>
                  <a:lnTo>
                    <a:pt x="0" y="184"/>
                  </a:lnTo>
                  <a:lnTo>
                    <a:pt x="0" y="200"/>
                  </a:lnTo>
                  <a:lnTo>
                    <a:pt x="9" y="216"/>
                  </a:lnTo>
                  <a:lnTo>
                    <a:pt x="18" y="232"/>
                  </a:lnTo>
                  <a:lnTo>
                    <a:pt x="27" y="248"/>
                  </a:lnTo>
                  <a:lnTo>
                    <a:pt x="36" y="264"/>
                  </a:lnTo>
                  <a:lnTo>
                    <a:pt x="45" y="288"/>
                  </a:lnTo>
                  <a:lnTo>
                    <a:pt x="54" y="304"/>
                  </a:lnTo>
                  <a:lnTo>
                    <a:pt x="63" y="312"/>
                  </a:lnTo>
                  <a:lnTo>
                    <a:pt x="72" y="328"/>
                  </a:lnTo>
                  <a:lnTo>
                    <a:pt x="81" y="344"/>
                  </a:lnTo>
                  <a:lnTo>
                    <a:pt x="90" y="368"/>
                  </a:lnTo>
                  <a:lnTo>
                    <a:pt x="99" y="384"/>
                  </a:lnTo>
                  <a:lnTo>
                    <a:pt x="99" y="400"/>
                  </a:lnTo>
                  <a:lnTo>
                    <a:pt x="99" y="424"/>
                  </a:lnTo>
                  <a:lnTo>
                    <a:pt x="99" y="440"/>
                  </a:lnTo>
                  <a:lnTo>
                    <a:pt x="99" y="456"/>
                  </a:lnTo>
                  <a:lnTo>
                    <a:pt x="108" y="480"/>
                  </a:lnTo>
                  <a:lnTo>
                    <a:pt x="117" y="496"/>
                  </a:lnTo>
                  <a:lnTo>
                    <a:pt x="135" y="512"/>
                  </a:lnTo>
                  <a:lnTo>
                    <a:pt x="144" y="512"/>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GB" sz="2800">
                <a:solidFill>
                  <a:srgbClr val="FFFFFF"/>
                </a:solidFill>
                <a:latin typeface="Arial" charset="0"/>
              </a:endParaRPr>
            </a:p>
          </p:txBody>
        </p:sp>
        <p:sp>
          <p:nvSpPr>
            <p:cNvPr id="1138717" name="Freeform 29"/>
            <p:cNvSpPr>
              <a:spLocks/>
            </p:cNvSpPr>
            <p:nvPr/>
          </p:nvSpPr>
          <p:spPr bwMode="auto">
            <a:xfrm>
              <a:off x="2555" y="833"/>
              <a:ext cx="57" cy="313"/>
            </a:xfrm>
            <a:custGeom>
              <a:avLst/>
              <a:gdLst>
                <a:gd name="T0" fmla="*/ 45 w 64"/>
                <a:gd name="T1" fmla="*/ 0 h 345"/>
                <a:gd name="T2" fmla="*/ 36 w 64"/>
                <a:gd name="T3" fmla="*/ 8 h 345"/>
                <a:gd name="T4" fmla="*/ 27 w 64"/>
                <a:gd name="T5" fmla="*/ 24 h 345"/>
                <a:gd name="T6" fmla="*/ 9 w 64"/>
                <a:gd name="T7" fmla="*/ 32 h 345"/>
                <a:gd name="T8" fmla="*/ 0 w 64"/>
                <a:gd name="T9" fmla="*/ 40 h 345"/>
                <a:gd name="T10" fmla="*/ 0 w 64"/>
                <a:gd name="T11" fmla="*/ 56 h 345"/>
                <a:gd name="T12" fmla="*/ 0 w 64"/>
                <a:gd name="T13" fmla="*/ 80 h 345"/>
                <a:gd name="T14" fmla="*/ 9 w 64"/>
                <a:gd name="T15" fmla="*/ 96 h 345"/>
                <a:gd name="T16" fmla="*/ 9 w 64"/>
                <a:gd name="T17" fmla="*/ 112 h 345"/>
                <a:gd name="T18" fmla="*/ 18 w 64"/>
                <a:gd name="T19" fmla="*/ 128 h 345"/>
                <a:gd name="T20" fmla="*/ 27 w 64"/>
                <a:gd name="T21" fmla="*/ 136 h 345"/>
                <a:gd name="T22" fmla="*/ 36 w 64"/>
                <a:gd name="T23" fmla="*/ 152 h 345"/>
                <a:gd name="T24" fmla="*/ 36 w 64"/>
                <a:gd name="T25" fmla="*/ 176 h 345"/>
                <a:gd name="T26" fmla="*/ 36 w 64"/>
                <a:gd name="T27" fmla="*/ 192 h 345"/>
                <a:gd name="T28" fmla="*/ 36 w 64"/>
                <a:gd name="T29" fmla="*/ 208 h 345"/>
                <a:gd name="T30" fmla="*/ 27 w 64"/>
                <a:gd name="T31" fmla="*/ 232 h 345"/>
                <a:gd name="T32" fmla="*/ 27 w 64"/>
                <a:gd name="T33" fmla="*/ 248 h 345"/>
                <a:gd name="T34" fmla="*/ 27 w 64"/>
                <a:gd name="T35" fmla="*/ 272 h 345"/>
                <a:gd name="T36" fmla="*/ 27 w 64"/>
                <a:gd name="T37" fmla="*/ 288 h 345"/>
                <a:gd name="T38" fmla="*/ 36 w 64"/>
                <a:gd name="T39" fmla="*/ 296 h 345"/>
                <a:gd name="T40" fmla="*/ 45 w 64"/>
                <a:gd name="T41" fmla="*/ 312 h 345"/>
                <a:gd name="T42" fmla="*/ 45 w 64"/>
                <a:gd name="T43" fmla="*/ 328 h 345"/>
                <a:gd name="T44" fmla="*/ 54 w 64"/>
                <a:gd name="T45" fmla="*/ 336 h 345"/>
                <a:gd name="T46" fmla="*/ 63 w 64"/>
                <a:gd name="T47" fmla="*/ 344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345">
                  <a:moveTo>
                    <a:pt x="45" y="0"/>
                  </a:moveTo>
                  <a:lnTo>
                    <a:pt x="36" y="8"/>
                  </a:lnTo>
                  <a:lnTo>
                    <a:pt x="27" y="24"/>
                  </a:lnTo>
                  <a:lnTo>
                    <a:pt x="9" y="32"/>
                  </a:lnTo>
                  <a:lnTo>
                    <a:pt x="0" y="40"/>
                  </a:lnTo>
                  <a:lnTo>
                    <a:pt x="0" y="56"/>
                  </a:lnTo>
                  <a:lnTo>
                    <a:pt x="0" y="80"/>
                  </a:lnTo>
                  <a:lnTo>
                    <a:pt x="9" y="96"/>
                  </a:lnTo>
                  <a:lnTo>
                    <a:pt x="9" y="112"/>
                  </a:lnTo>
                  <a:lnTo>
                    <a:pt x="18" y="128"/>
                  </a:lnTo>
                  <a:lnTo>
                    <a:pt x="27" y="136"/>
                  </a:lnTo>
                  <a:lnTo>
                    <a:pt x="36" y="152"/>
                  </a:lnTo>
                  <a:lnTo>
                    <a:pt x="36" y="176"/>
                  </a:lnTo>
                  <a:lnTo>
                    <a:pt x="36" y="192"/>
                  </a:lnTo>
                  <a:lnTo>
                    <a:pt x="36" y="208"/>
                  </a:lnTo>
                  <a:lnTo>
                    <a:pt x="27" y="232"/>
                  </a:lnTo>
                  <a:lnTo>
                    <a:pt x="27" y="248"/>
                  </a:lnTo>
                  <a:lnTo>
                    <a:pt x="27" y="272"/>
                  </a:lnTo>
                  <a:lnTo>
                    <a:pt x="27" y="288"/>
                  </a:lnTo>
                  <a:lnTo>
                    <a:pt x="36" y="296"/>
                  </a:lnTo>
                  <a:lnTo>
                    <a:pt x="45" y="312"/>
                  </a:lnTo>
                  <a:lnTo>
                    <a:pt x="45" y="328"/>
                  </a:lnTo>
                  <a:lnTo>
                    <a:pt x="54" y="336"/>
                  </a:lnTo>
                  <a:lnTo>
                    <a:pt x="63" y="344"/>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GB" sz="2800">
                <a:solidFill>
                  <a:srgbClr val="FFFFFF"/>
                </a:solidFill>
                <a:latin typeface="Arial" charset="0"/>
              </a:endParaRPr>
            </a:p>
          </p:txBody>
        </p:sp>
        <p:sp>
          <p:nvSpPr>
            <p:cNvPr id="1138718" name="Freeform 30"/>
            <p:cNvSpPr>
              <a:spLocks/>
            </p:cNvSpPr>
            <p:nvPr/>
          </p:nvSpPr>
          <p:spPr bwMode="auto">
            <a:xfrm>
              <a:off x="2571" y="637"/>
              <a:ext cx="41" cy="23"/>
            </a:xfrm>
            <a:custGeom>
              <a:avLst/>
              <a:gdLst>
                <a:gd name="T0" fmla="*/ 45 w 46"/>
                <a:gd name="T1" fmla="*/ 24 h 25"/>
                <a:gd name="T2" fmla="*/ 36 w 46"/>
                <a:gd name="T3" fmla="*/ 16 h 25"/>
                <a:gd name="T4" fmla="*/ 18 w 46"/>
                <a:gd name="T5" fmla="*/ 8 h 25"/>
                <a:gd name="T6" fmla="*/ 0 w 46"/>
                <a:gd name="T7" fmla="*/ 0 h 25"/>
              </a:gdLst>
              <a:ahLst/>
              <a:cxnLst>
                <a:cxn ang="0">
                  <a:pos x="T0" y="T1"/>
                </a:cxn>
                <a:cxn ang="0">
                  <a:pos x="T2" y="T3"/>
                </a:cxn>
                <a:cxn ang="0">
                  <a:pos x="T4" y="T5"/>
                </a:cxn>
                <a:cxn ang="0">
                  <a:pos x="T6" y="T7"/>
                </a:cxn>
              </a:cxnLst>
              <a:rect l="0" t="0" r="r" b="b"/>
              <a:pathLst>
                <a:path w="46" h="25">
                  <a:moveTo>
                    <a:pt x="45" y="24"/>
                  </a:moveTo>
                  <a:lnTo>
                    <a:pt x="36" y="16"/>
                  </a:lnTo>
                  <a:lnTo>
                    <a:pt x="18" y="8"/>
                  </a:lnTo>
                  <a:lnTo>
                    <a:pt x="0"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GB" sz="2800">
                <a:solidFill>
                  <a:srgbClr val="FFFFFF"/>
                </a:solidFill>
                <a:latin typeface="Arial" charset="0"/>
              </a:endParaRPr>
            </a:p>
          </p:txBody>
        </p:sp>
        <p:sp>
          <p:nvSpPr>
            <p:cNvPr id="1138719" name="Freeform 31"/>
            <p:cNvSpPr>
              <a:spLocks/>
            </p:cNvSpPr>
            <p:nvPr/>
          </p:nvSpPr>
          <p:spPr bwMode="auto">
            <a:xfrm>
              <a:off x="2771" y="580"/>
              <a:ext cx="73" cy="37"/>
            </a:xfrm>
            <a:custGeom>
              <a:avLst/>
              <a:gdLst>
                <a:gd name="T0" fmla="*/ 0 w 82"/>
                <a:gd name="T1" fmla="*/ 0 h 41"/>
                <a:gd name="T2" fmla="*/ 18 w 82"/>
                <a:gd name="T3" fmla="*/ 0 h 41"/>
                <a:gd name="T4" fmla="*/ 45 w 82"/>
                <a:gd name="T5" fmla="*/ 0 h 41"/>
                <a:gd name="T6" fmla="*/ 54 w 82"/>
                <a:gd name="T7" fmla="*/ 8 h 41"/>
                <a:gd name="T8" fmla="*/ 72 w 82"/>
                <a:gd name="T9" fmla="*/ 16 h 41"/>
                <a:gd name="T10" fmla="*/ 81 w 82"/>
                <a:gd name="T11" fmla="*/ 40 h 41"/>
              </a:gdLst>
              <a:ahLst/>
              <a:cxnLst>
                <a:cxn ang="0">
                  <a:pos x="T0" y="T1"/>
                </a:cxn>
                <a:cxn ang="0">
                  <a:pos x="T2" y="T3"/>
                </a:cxn>
                <a:cxn ang="0">
                  <a:pos x="T4" y="T5"/>
                </a:cxn>
                <a:cxn ang="0">
                  <a:pos x="T6" y="T7"/>
                </a:cxn>
                <a:cxn ang="0">
                  <a:pos x="T8" y="T9"/>
                </a:cxn>
                <a:cxn ang="0">
                  <a:pos x="T10" y="T11"/>
                </a:cxn>
              </a:cxnLst>
              <a:rect l="0" t="0" r="r" b="b"/>
              <a:pathLst>
                <a:path w="82" h="41">
                  <a:moveTo>
                    <a:pt x="0" y="0"/>
                  </a:moveTo>
                  <a:lnTo>
                    <a:pt x="18" y="0"/>
                  </a:lnTo>
                  <a:lnTo>
                    <a:pt x="45" y="0"/>
                  </a:lnTo>
                  <a:lnTo>
                    <a:pt x="54" y="8"/>
                  </a:lnTo>
                  <a:lnTo>
                    <a:pt x="72" y="16"/>
                  </a:lnTo>
                  <a:lnTo>
                    <a:pt x="81" y="4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GB" sz="2800">
                <a:solidFill>
                  <a:srgbClr val="FFFFFF"/>
                </a:solidFill>
                <a:latin typeface="Arial" charset="0"/>
              </a:endParaRPr>
            </a:p>
          </p:txBody>
        </p:sp>
        <p:sp>
          <p:nvSpPr>
            <p:cNvPr id="1138720" name="Freeform 32"/>
            <p:cNvSpPr>
              <a:spLocks/>
            </p:cNvSpPr>
            <p:nvPr/>
          </p:nvSpPr>
          <p:spPr bwMode="auto">
            <a:xfrm>
              <a:off x="2771" y="601"/>
              <a:ext cx="377" cy="291"/>
            </a:xfrm>
            <a:custGeom>
              <a:avLst/>
              <a:gdLst>
                <a:gd name="T0" fmla="*/ 423 w 424"/>
                <a:gd name="T1" fmla="*/ 320 h 321"/>
                <a:gd name="T2" fmla="*/ 423 w 424"/>
                <a:gd name="T3" fmla="*/ 304 h 321"/>
                <a:gd name="T4" fmla="*/ 414 w 424"/>
                <a:gd name="T5" fmla="*/ 288 h 321"/>
                <a:gd name="T6" fmla="*/ 405 w 424"/>
                <a:gd name="T7" fmla="*/ 272 h 321"/>
                <a:gd name="T8" fmla="*/ 405 w 424"/>
                <a:gd name="T9" fmla="*/ 256 h 321"/>
                <a:gd name="T10" fmla="*/ 396 w 424"/>
                <a:gd name="T11" fmla="*/ 240 h 321"/>
                <a:gd name="T12" fmla="*/ 396 w 424"/>
                <a:gd name="T13" fmla="*/ 216 h 321"/>
                <a:gd name="T14" fmla="*/ 396 w 424"/>
                <a:gd name="T15" fmla="*/ 200 h 321"/>
                <a:gd name="T16" fmla="*/ 396 w 424"/>
                <a:gd name="T17" fmla="*/ 184 h 321"/>
                <a:gd name="T18" fmla="*/ 387 w 424"/>
                <a:gd name="T19" fmla="*/ 160 h 321"/>
                <a:gd name="T20" fmla="*/ 378 w 424"/>
                <a:gd name="T21" fmla="*/ 144 h 321"/>
                <a:gd name="T22" fmla="*/ 369 w 424"/>
                <a:gd name="T23" fmla="*/ 120 h 321"/>
                <a:gd name="T24" fmla="*/ 360 w 424"/>
                <a:gd name="T25" fmla="*/ 104 h 321"/>
                <a:gd name="T26" fmla="*/ 342 w 424"/>
                <a:gd name="T27" fmla="*/ 88 h 321"/>
                <a:gd name="T28" fmla="*/ 333 w 424"/>
                <a:gd name="T29" fmla="*/ 72 h 321"/>
                <a:gd name="T30" fmla="*/ 315 w 424"/>
                <a:gd name="T31" fmla="*/ 56 h 321"/>
                <a:gd name="T32" fmla="*/ 297 w 424"/>
                <a:gd name="T33" fmla="*/ 40 h 321"/>
                <a:gd name="T34" fmla="*/ 288 w 424"/>
                <a:gd name="T35" fmla="*/ 32 h 321"/>
                <a:gd name="T36" fmla="*/ 270 w 424"/>
                <a:gd name="T37" fmla="*/ 16 h 321"/>
                <a:gd name="T38" fmla="*/ 252 w 424"/>
                <a:gd name="T39" fmla="*/ 8 h 321"/>
                <a:gd name="T40" fmla="*/ 225 w 424"/>
                <a:gd name="T41" fmla="*/ 0 h 321"/>
                <a:gd name="T42" fmla="*/ 207 w 424"/>
                <a:gd name="T43" fmla="*/ 0 h 321"/>
                <a:gd name="T44" fmla="*/ 180 w 424"/>
                <a:gd name="T45" fmla="*/ 0 h 321"/>
                <a:gd name="T46" fmla="*/ 162 w 424"/>
                <a:gd name="T47" fmla="*/ 0 h 321"/>
                <a:gd name="T48" fmla="*/ 144 w 424"/>
                <a:gd name="T49" fmla="*/ 8 h 321"/>
                <a:gd name="T50" fmla="*/ 126 w 424"/>
                <a:gd name="T51" fmla="*/ 8 h 321"/>
                <a:gd name="T52" fmla="*/ 108 w 424"/>
                <a:gd name="T53" fmla="*/ 16 h 321"/>
                <a:gd name="T54" fmla="*/ 90 w 424"/>
                <a:gd name="T55" fmla="*/ 24 h 321"/>
                <a:gd name="T56" fmla="*/ 72 w 424"/>
                <a:gd name="T57" fmla="*/ 24 h 321"/>
                <a:gd name="T58" fmla="*/ 54 w 424"/>
                <a:gd name="T59" fmla="*/ 40 h 321"/>
                <a:gd name="T60" fmla="*/ 36 w 424"/>
                <a:gd name="T61" fmla="*/ 56 h 321"/>
                <a:gd name="T62" fmla="*/ 27 w 424"/>
                <a:gd name="T63" fmla="*/ 72 h 321"/>
                <a:gd name="T64" fmla="*/ 18 w 424"/>
                <a:gd name="T65" fmla="*/ 88 h 321"/>
                <a:gd name="T66" fmla="*/ 18 w 424"/>
                <a:gd name="T67" fmla="*/ 104 h 321"/>
                <a:gd name="T68" fmla="*/ 18 w 424"/>
                <a:gd name="T69" fmla="*/ 120 h 321"/>
                <a:gd name="T70" fmla="*/ 18 w 424"/>
                <a:gd name="T71" fmla="*/ 136 h 321"/>
                <a:gd name="T72" fmla="*/ 27 w 424"/>
                <a:gd name="T73" fmla="*/ 144 h 321"/>
                <a:gd name="T74" fmla="*/ 18 w 424"/>
                <a:gd name="T75" fmla="*/ 160 h 321"/>
                <a:gd name="T76" fmla="*/ 18 w 424"/>
                <a:gd name="T77" fmla="*/ 176 h 321"/>
                <a:gd name="T78" fmla="*/ 9 w 424"/>
                <a:gd name="T79" fmla="*/ 192 h 321"/>
                <a:gd name="T80" fmla="*/ 0 w 424"/>
                <a:gd name="T81" fmla="*/ 208 h 321"/>
                <a:gd name="T82" fmla="*/ 0 w 424"/>
                <a:gd name="T83" fmla="*/ 232 h 321"/>
                <a:gd name="T84" fmla="*/ 0 w 424"/>
                <a:gd name="T85" fmla="*/ 248 h 321"/>
                <a:gd name="T86" fmla="*/ 9 w 424"/>
                <a:gd name="T87" fmla="*/ 264 h 321"/>
                <a:gd name="T88" fmla="*/ 18 w 424"/>
                <a:gd name="T89" fmla="*/ 280 h 321"/>
                <a:gd name="T90" fmla="*/ 27 w 424"/>
                <a:gd name="T91" fmla="*/ 296 h 321"/>
                <a:gd name="T92" fmla="*/ 45 w 424"/>
                <a:gd name="T93" fmla="*/ 304 h 321"/>
                <a:gd name="T94" fmla="*/ 63 w 424"/>
                <a:gd name="T95" fmla="*/ 312 h 321"/>
                <a:gd name="T96" fmla="*/ 81 w 424"/>
                <a:gd name="T97" fmla="*/ 312 h 321"/>
                <a:gd name="T98" fmla="*/ 99 w 424"/>
                <a:gd name="T99" fmla="*/ 312 h 321"/>
                <a:gd name="T100" fmla="*/ 126 w 424"/>
                <a:gd name="T101" fmla="*/ 304 h 321"/>
                <a:gd name="T102" fmla="*/ 144 w 424"/>
                <a:gd name="T103" fmla="*/ 296 h 321"/>
                <a:gd name="T104" fmla="*/ 153 w 424"/>
                <a:gd name="T105" fmla="*/ 288 h 321"/>
                <a:gd name="T106" fmla="*/ 180 w 424"/>
                <a:gd name="T107" fmla="*/ 280 h 321"/>
                <a:gd name="T108" fmla="*/ 198 w 424"/>
                <a:gd name="T109" fmla="*/ 272 h 321"/>
                <a:gd name="T110" fmla="*/ 216 w 424"/>
                <a:gd name="T111" fmla="*/ 27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24" h="321">
                  <a:moveTo>
                    <a:pt x="423" y="320"/>
                  </a:moveTo>
                  <a:lnTo>
                    <a:pt x="423" y="304"/>
                  </a:lnTo>
                  <a:lnTo>
                    <a:pt x="414" y="288"/>
                  </a:lnTo>
                  <a:lnTo>
                    <a:pt x="405" y="272"/>
                  </a:lnTo>
                  <a:lnTo>
                    <a:pt x="405" y="256"/>
                  </a:lnTo>
                  <a:lnTo>
                    <a:pt x="396" y="240"/>
                  </a:lnTo>
                  <a:lnTo>
                    <a:pt x="396" y="216"/>
                  </a:lnTo>
                  <a:lnTo>
                    <a:pt x="396" y="200"/>
                  </a:lnTo>
                  <a:lnTo>
                    <a:pt x="396" y="184"/>
                  </a:lnTo>
                  <a:lnTo>
                    <a:pt x="387" y="160"/>
                  </a:lnTo>
                  <a:lnTo>
                    <a:pt x="378" y="144"/>
                  </a:lnTo>
                  <a:lnTo>
                    <a:pt x="369" y="120"/>
                  </a:lnTo>
                  <a:lnTo>
                    <a:pt x="360" y="104"/>
                  </a:lnTo>
                  <a:lnTo>
                    <a:pt x="342" y="88"/>
                  </a:lnTo>
                  <a:lnTo>
                    <a:pt x="333" y="72"/>
                  </a:lnTo>
                  <a:lnTo>
                    <a:pt x="315" y="56"/>
                  </a:lnTo>
                  <a:lnTo>
                    <a:pt x="297" y="40"/>
                  </a:lnTo>
                  <a:lnTo>
                    <a:pt x="288" y="32"/>
                  </a:lnTo>
                  <a:lnTo>
                    <a:pt x="270" y="16"/>
                  </a:lnTo>
                  <a:lnTo>
                    <a:pt x="252" y="8"/>
                  </a:lnTo>
                  <a:lnTo>
                    <a:pt x="225" y="0"/>
                  </a:lnTo>
                  <a:lnTo>
                    <a:pt x="207" y="0"/>
                  </a:lnTo>
                  <a:lnTo>
                    <a:pt x="180" y="0"/>
                  </a:lnTo>
                  <a:lnTo>
                    <a:pt x="162" y="0"/>
                  </a:lnTo>
                  <a:lnTo>
                    <a:pt x="144" y="8"/>
                  </a:lnTo>
                  <a:lnTo>
                    <a:pt x="126" y="8"/>
                  </a:lnTo>
                  <a:lnTo>
                    <a:pt x="108" y="16"/>
                  </a:lnTo>
                  <a:lnTo>
                    <a:pt x="90" y="24"/>
                  </a:lnTo>
                  <a:lnTo>
                    <a:pt x="72" y="24"/>
                  </a:lnTo>
                  <a:lnTo>
                    <a:pt x="54" y="40"/>
                  </a:lnTo>
                  <a:lnTo>
                    <a:pt x="36" y="56"/>
                  </a:lnTo>
                  <a:lnTo>
                    <a:pt x="27" y="72"/>
                  </a:lnTo>
                  <a:lnTo>
                    <a:pt x="18" y="88"/>
                  </a:lnTo>
                  <a:lnTo>
                    <a:pt x="18" y="104"/>
                  </a:lnTo>
                  <a:lnTo>
                    <a:pt x="18" y="120"/>
                  </a:lnTo>
                  <a:lnTo>
                    <a:pt x="18" y="136"/>
                  </a:lnTo>
                  <a:lnTo>
                    <a:pt x="27" y="144"/>
                  </a:lnTo>
                  <a:lnTo>
                    <a:pt x="18" y="160"/>
                  </a:lnTo>
                  <a:lnTo>
                    <a:pt x="18" y="176"/>
                  </a:lnTo>
                  <a:lnTo>
                    <a:pt x="9" y="192"/>
                  </a:lnTo>
                  <a:lnTo>
                    <a:pt x="0" y="208"/>
                  </a:lnTo>
                  <a:lnTo>
                    <a:pt x="0" y="232"/>
                  </a:lnTo>
                  <a:lnTo>
                    <a:pt x="0" y="248"/>
                  </a:lnTo>
                  <a:lnTo>
                    <a:pt x="9" y="264"/>
                  </a:lnTo>
                  <a:lnTo>
                    <a:pt x="18" y="280"/>
                  </a:lnTo>
                  <a:lnTo>
                    <a:pt x="27" y="296"/>
                  </a:lnTo>
                  <a:lnTo>
                    <a:pt x="45" y="304"/>
                  </a:lnTo>
                  <a:lnTo>
                    <a:pt x="63" y="312"/>
                  </a:lnTo>
                  <a:lnTo>
                    <a:pt x="81" y="312"/>
                  </a:lnTo>
                  <a:lnTo>
                    <a:pt x="99" y="312"/>
                  </a:lnTo>
                  <a:lnTo>
                    <a:pt x="126" y="304"/>
                  </a:lnTo>
                  <a:lnTo>
                    <a:pt x="144" y="296"/>
                  </a:lnTo>
                  <a:lnTo>
                    <a:pt x="153" y="288"/>
                  </a:lnTo>
                  <a:lnTo>
                    <a:pt x="180" y="280"/>
                  </a:lnTo>
                  <a:lnTo>
                    <a:pt x="198" y="272"/>
                  </a:lnTo>
                  <a:lnTo>
                    <a:pt x="216" y="272"/>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GB" sz="2800">
                <a:solidFill>
                  <a:srgbClr val="FFFFFF"/>
                </a:solidFill>
                <a:latin typeface="Arial" charset="0"/>
              </a:endParaRPr>
            </a:p>
          </p:txBody>
        </p:sp>
        <p:sp>
          <p:nvSpPr>
            <p:cNvPr id="1138721" name="Freeform 33"/>
            <p:cNvSpPr>
              <a:spLocks/>
            </p:cNvSpPr>
            <p:nvPr/>
          </p:nvSpPr>
          <p:spPr bwMode="auto">
            <a:xfrm>
              <a:off x="3171" y="587"/>
              <a:ext cx="65" cy="197"/>
            </a:xfrm>
            <a:custGeom>
              <a:avLst/>
              <a:gdLst>
                <a:gd name="T0" fmla="*/ 45 w 73"/>
                <a:gd name="T1" fmla="*/ 0 h 217"/>
                <a:gd name="T2" fmla="*/ 54 w 73"/>
                <a:gd name="T3" fmla="*/ 16 h 217"/>
                <a:gd name="T4" fmla="*/ 54 w 73"/>
                <a:gd name="T5" fmla="*/ 32 h 217"/>
                <a:gd name="T6" fmla="*/ 63 w 73"/>
                <a:gd name="T7" fmla="*/ 48 h 217"/>
                <a:gd name="T8" fmla="*/ 72 w 73"/>
                <a:gd name="T9" fmla="*/ 64 h 217"/>
                <a:gd name="T10" fmla="*/ 72 w 73"/>
                <a:gd name="T11" fmla="*/ 88 h 217"/>
                <a:gd name="T12" fmla="*/ 63 w 73"/>
                <a:gd name="T13" fmla="*/ 104 h 217"/>
                <a:gd name="T14" fmla="*/ 54 w 73"/>
                <a:gd name="T15" fmla="*/ 120 h 217"/>
                <a:gd name="T16" fmla="*/ 36 w 73"/>
                <a:gd name="T17" fmla="*/ 128 h 217"/>
                <a:gd name="T18" fmla="*/ 27 w 73"/>
                <a:gd name="T19" fmla="*/ 144 h 217"/>
                <a:gd name="T20" fmla="*/ 9 w 73"/>
                <a:gd name="T21" fmla="*/ 160 h 217"/>
                <a:gd name="T22" fmla="*/ 0 w 73"/>
                <a:gd name="T23" fmla="*/ 184 h 217"/>
                <a:gd name="T24" fmla="*/ 0 w 73"/>
                <a:gd name="T25" fmla="*/ 200 h 217"/>
                <a:gd name="T26" fmla="*/ 0 w 73"/>
                <a:gd name="T27" fmla="*/ 216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217">
                  <a:moveTo>
                    <a:pt x="45" y="0"/>
                  </a:moveTo>
                  <a:lnTo>
                    <a:pt x="54" y="16"/>
                  </a:lnTo>
                  <a:lnTo>
                    <a:pt x="54" y="32"/>
                  </a:lnTo>
                  <a:lnTo>
                    <a:pt x="63" y="48"/>
                  </a:lnTo>
                  <a:lnTo>
                    <a:pt x="72" y="64"/>
                  </a:lnTo>
                  <a:lnTo>
                    <a:pt x="72" y="88"/>
                  </a:lnTo>
                  <a:lnTo>
                    <a:pt x="63" y="104"/>
                  </a:lnTo>
                  <a:lnTo>
                    <a:pt x="54" y="120"/>
                  </a:lnTo>
                  <a:lnTo>
                    <a:pt x="36" y="128"/>
                  </a:lnTo>
                  <a:lnTo>
                    <a:pt x="27" y="144"/>
                  </a:lnTo>
                  <a:lnTo>
                    <a:pt x="9" y="160"/>
                  </a:lnTo>
                  <a:lnTo>
                    <a:pt x="0" y="184"/>
                  </a:lnTo>
                  <a:lnTo>
                    <a:pt x="0" y="200"/>
                  </a:lnTo>
                  <a:lnTo>
                    <a:pt x="0" y="216"/>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GB" sz="2800">
                <a:solidFill>
                  <a:srgbClr val="FFFFFF"/>
                </a:solidFill>
                <a:latin typeface="Arial" charset="0"/>
              </a:endParaRPr>
            </a:p>
          </p:txBody>
        </p:sp>
        <p:sp>
          <p:nvSpPr>
            <p:cNvPr id="1138722" name="Freeform 34"/>
            <p:cNvSpPr>
              <a:spLocks/>
            </p:cNvSpPr>
            <p:nvPr/>
          </p:nvSpPr>
          <p:spPr bwMode="auto">
            <a:xfrm>
              <a:off x="3235" y="681"/>
              <a:ext cx="89" cy="197"/>
            </a:xfrm>
            <a:custGeom>
              <a:avLst/>
              <a:gdLst>
                <a:gd name="T0" fmla="*/ 45 w 100"/>
                <a:gd name="T1" fmla="*/ 0 h 217"/>
                <a:gd name="T2" fmla="*/ 63 w 100"/>
                <a:gd name="T3" fmla="*/ 0 h 217"/>
                <a:gd name="T4" fmla="*/ 72 w 100"/>
                <a:gd name="T5" fmla="*/ 8 h 217"/>
                <a:gd name="T6" fmla="*/ 90 w 100"/>
                <a:gd name="T7" fmla="*/ 16 h 217"/>
                <a:gd name="T8" fmla="*/ 99 w 100"/>
                <a:gd name="T9" fmla="*/ 32 h 217"/>
                <a:gd name="T10" fmla="*/ 99 w 100"/>
                <a:gd name="T11" fmla="*/ 48 h 217"/>
                <a:gd name="T12" fmla="*/ 99 w 100"/>
                <a:gd name="T13" fmla="*/ 64 h 217"/>
                <a:gd name="T14" fmla="*/ 99 w 100"/>
                <a:gd name="T15" fmla="*/ 80 h 217"/>
                <a:gd name="T16" fmla="*/ 90 w 100"/>
                <a:gd name="T17" fmla="*/ 96 h 217"/>
                <a:gd name="T18" fmla="*/ 81 w 100"/>
                <a:gd name="T19" fmla="*/ 112 h 217"/>
                <a:gd name="T20" fmla="*/ 81 w 100"/>
                <a:gd name="T21" fmla="*/ 120 h 217"/>
                <a:gd name="T22" fmla="*/ 72 w 100"/>
                <a:gd name="T23" fmla="*/ 136 h 217"/>
                <a:gd name="T24" fmla="*/ 63 w 100"/>
                <a:gd name="T25" fmla="*/ 152 h 217"/>
                <a:gd name="T26" fmla="*/ 54 w 100"/>
                <a:gd name="T27" fmla="*/ 160 h 217"/>
                <a:gd name="T28" fmla="*/ 45 w 100"/>
                <a:gd name="T29" fmla="*/ 176 h 217"/>
                <a:gd name="T30" fmla="*/ 36 w 100"/>
                <a:gd name="T31" fmla="*/ 192 h 217"/>
                <a:gd name="T32" fmla="*/ 18 w 100"/>
                <a:gd name="T33" fmla="*/ 208 h 217"/>
                <a:gd name="T34" fmla="*/ 0 w 100"/>
                <a:gd name="T35" fmla="*/ 216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217">
                  <a:moveTo>
                    <a:pt x="45" y="0"/>
                  </a:moveTo>
                  <a:lnTo>
                    <a:pt x="63" y="0"/>
                  </a:lnTo>
                  <a:lnTo>
                    <a:pt x="72" y="8"/>
                  </a:lnTo>
                  <a:lnTo>
                    <a:pt x="90" y="16"/>
                  </a:lnTo>
                  <a:lnTo>
                    <a:pt x="99" y="32"/>
                  </a:lnTo>
                  <a:lnTo>
                    <a:pt x="99" y="48"/>
                  </a:lnTo>
                  <a:lnTo>
                    <a:pt x="99" y="64"/>
                  </a:lnTo>
                  <a:lnTo>
                    <a:pt x="99" y="80"/>
                  </a:lnTo>
                  <a:lnTo>
                    <a:pt x="90" y="96"/>
                  </a:lnTo>
                  <a:lnTo>
                    <a:pt x="81" y="112"/>
                  </a:lnTo>
                  <a:lnTo>
                    <a:pt x="81" y="120"/>
                  </a:lnTo>
                  <a:lnTo>
                    <a:pt x="72" y="136"/>
                  </a:lnTo>
                  <a:lnTo>
                    <a:pt x="63" y="152"/>
                  </a:lnTo>
                  <a:lnTo>
                    <a:pt x="54" y="160"/>
                  </a:lnTo>
                  <a:lnTo>
                    <a:pt x="45" y="176"/>
                  </a:lnTo>
                  <a:lnTo>
                    <a:pt x="36" y="192"/>
                  </a:lnTo>
                  <a:lnTo>
                    <a:pt x="18" y="208"/>
                  </a:lnTo>
                  <a:lnTo>
                    <a:pt x="0" y="216"/>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GB" sz="2800">
                <a:solidFill>
                  <a:srgbClr val="FFFFFF"/>
                </a:solidFill>
                <a:latin typeface="Arial" charset="0"/>
              </a:endParaRPr>
            </a:p>
          </p:txBody>
        </p:sp>
        <p:sp>
          <p:nvSpPr>
            <p:cNvPr id="1138723" name="Freeform 35"/>
            <p:cNvSpPr>
              <a:spLocks/>
            </p:cNvSpPr>
            <p:nvPr/>
          </p:nvSpPr>
          <p:spPr bwMode="auto">
            <a:xfrm>
              <a:off x="3139" y="819"/>
              <a:ext cx="105" cy="153"/>
            </a:xfrm>
            <a:custGeom>
              <a:avLst/>
              <a:gdLst>
                <a:gd name="T0" fmla="*/ 117 w 118"/>
                <a:gd name="T1" fmla="*/ 0 h 169"/>
                <a:gd name="T2" fmla="*/ 117 w 118"/>
                <a:gd name="T3" fmla="*/ 16 h 169"/>
                <a:gd name="T4" fmla="*/ 108 w 118"/>
                <a:gd name="T5" fmla="*/ 24 h 169"/>
                <a:gd name="T6" fmla="*/ 108 w 118"/>
                <a:gd name="T7" fmla="*/ 48 h 169"/>
                <a:gd name="T8" fmla="*/ 108 w 118"/>
                <a:gd name="T9" fmla="*/ 64 h 169"/>
                <a:gd name="T10" fmla="*/ 108 w 118"/>
                <a:gd name="T11" fmla="*/ 80 h 169"/>
                <a:gd name="T12" fmla="*/ 108 w 118"/>
                <a:gd name="T13" fmla="*/ 96 h 169"/>
                <a:gd name="T14" fmla="*/ 99 w 118"/>
                <a:gd name="T15" fmla="*/ 112 h 169"/>
                <a:gd name="T16" fmla="*/ 90 w 118"/>
                <a:gd name="T17" fmla="*/ 120 h 169"/>
                <a:gd name="T18" fmla="*/ 72 w 118"/>
                <a:gd name="T19" fmla="*/ 128 h 169"/>
                <a:gd name="T20" fmla="*/ 63 w 118"/>
                <a:gd name="T21" fmla="*/ 144 h 169"/>
                <a:gd name="T22" fmla="*/ 45 w 118"/>
                <a:gd name="T23" fmla="*/ 152 h 169"/>
                <a:gd name="T24" fmla="*/ 27 w 118"/>
                <a:gd name="T25" fmla="*/ 160 h 169"/>
                <a:gd name="T26" fmla="*/ 0 w 118"/>
                <a:gd name="T27" fmla="*/ 168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8" h="169">
                  <a:moveTo>
                    <a:pt x="117" y="0"/>
                  </a:moveTo>
                  <a:lnTo>
                    <a:pt x="117" y="16"/>
                  </a:lnTo>
                  <a:lnTo>
                    <a:pt x="108" y="24"/>
                  </a:lnTo>
                  <a:lnTo>
                    <a:pt x="108" y="48"/>
                  </a:lnTo>
                  <a:lnTo>
                    <a:pt x="108" y="64"/>
                  </a:lnTo>
                  <a:lnTo>
                    <a:pt x="108" y="80"/>
                  </a:lnTo>
                  <a:lnTo>
                    <a:pt x="108" y="96"/>
                  </a:lnTo>
                  <a:lnTo>
                    <a:pt x="99" y="112"/>
                  </a:lnTo>
                  <a:lnTo>
                    <a:pt x="90" y="120"/>
                  </a:lnTo>
                  <a:lnTo>
                    <a:pt x="72" y="128"/>
                  </a:lnTo>
                  <a:lnTo>
                    <a:pt x="63" y="144"/>
                  </a:lnTo>
                  <a:lnTo>
                    <a:pt x="45" y="152"/>
                  </a:lnTo>
                  <a:lnTo>
                    <a:pt x="27" y="160"/>
                  </a:lnTo>
                  <a:lnTo>
                    <a:pt x="0" y="168"/>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GB" sz="2800">
                <a:solidFill>
                  <a:srgbClr val="FFFFFF"/>
                </a:solidFill>
                <a:latin typeface="Arial" charset="0"/>
              </a:endParaRPr>
            </a:p>
          </p:txBody>
        </p:sp>
        <p:sp>
          <p:nvSpPr>
            <p:cNvPr id="1138724" name="Freeform 36"/>
            <p:cNvSpPr>
              <a:spLocks/>
            </p:cNvSpPr>
            <p:nvPr/>
          </p:nvSpPr>
          <p:spPr bwMode="auto">
            <a:xfrm>
              <a:off x="3171" y="964"/>
              <a:ext cx="49" cy="211"/>
            </a:xfrm>
            <a:custGeom>
              <a:avLst/>
              <a:gdLst>
                <a:gd name="T0" fmla="*/ 0 w 55"/>
                <a:gd name="T1" fmla="*/ 0 h 233"/>
                <a:gd name="T2" fmla="*/ 9 w 55"/>
                <a:gd name="T3" fmla="*/ 8 h 233"/>
                <a:gd name="T4" fmla="*/ 18 w 55"/>
                <a:gd name="T5" fmla="*/ 24 h 233"/>
                <a:gd name="T6" fmla="*/ 27 w 55"/>
                <a:gd name="T7" fmla="*/ 32 h 233"/>
                <a:gd name="T8" fmla="*/ 36 w 55"/>
                <a:gd name="T9" fmla="*/ 48 h 233"/>
                <a:gd name="T10" fmla="*/ 45 w 55"/>
                <a:gd name="T11" fmla="*/ 56 h 233"/>
                <a:gd name="T12" fmla="*/ 54 w 55"/>
                <a:gd name="T13" fmla="*/ 72 h 233"/>
                <a:gd name="T14" fmla="*/ 54 w 55"/>
                <a:gd name="T15" fmla="*/ 88 h 233"/>
                <a:gd name="T16" fmla="*/ 54 w 55"/>
                <a:gd name="T17" fmla="*/ 104 h 233"/>
                <a:gd name="T18" fmla="*/ 45 w 55"/>
                <a:gd name="T19" fmla="*/ 120 h 233"/>
                <a:gd name="T20" fmla="*/ 45 w 55"/>
                <a:gd name="T21" fmla="*/ 136 h 233"/>
                <a:gd name="T22" fmla="*/ 45 w 55"/>
                <a:gd name="T23" fmla="*/ 152 h 233"/>
                <a:gd name="T24" fmla="*/ 45 w 55"/>
                <a:gd name="T25" fmla="*/ 168 h 233"/>
                <a:gd name="T26" fmla="*/ 45 w 55"/>
                <a:gd name="T27" fmla="*/ 192 h 233"/>
                <a:gd name="T28" fmla="*/ 36 w 55"/>
                <a:gd name="T29" fmla="*/ 208 h 233"/>
                <a:gd name="T30" fmla="*/ 27 w 55"/>
                <a:gd name="T31" fmla="*/ 224 h 233"/>
                <a:gd name="T32" fmla="*/ 9 w 55"/>
                <a:gd name="T33" fmla="*/ 232 h 233"/>
                <a:gd name="T34" fmla="*/ 0 w 55"/>
                <a:gd name="T35" fmla="*/ 232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233">
                  <a:moveTo>
                    <a:pt x="0" y="0"/>
                  </a:moveTo>
                  <a:lnTo>
                    <a:pt x="9" y="8"/>
                  </a:lnTo>
                  <a:lnTo>
                    <a:pt x="18" y="24"/>
                  </a:lnTo>
                  <a:lnTo>
                    <a:pt x="27" y="32"/>
                  </a:lnTo>
                  <a:lnTo>
                    <a:pt x="36" y="48"/>
                  </a:lnTo>
                  <a:lnTo>
                    <a:pt x="45" y="56"/>
                  </a:lnTo>
                  <a:lnTo>
                    <a:pt x="54" y="72"/>
                  </a:lnTo>
                  <a:lnTo>
                    <a:pt x="54" y="88"/>
                  </a:lnTo>
                  <a:lnTo>
                    <a:pt x="54" y="104"/>
                  </a:lnTo>
                  <a:lnTo>
                    <a:pt x="45" y="120"/>
                  </a:lnTo>
                  <a:lnTo>
                    <a:pt x="45" y="136"/>
                  </a:lnTo>
                  <a:lnTo>
                    <a:pt x="45" y="152"/>
                  </a:lnTo>
                  <a:lnTo>
                    <a:pt x="45" y="168"/>
                  </a:lnTo>
                  <a:lnTo>
                    <a:pt x="45" y="192"/>
                  </a:lnTo>
                  <a:lnTo>
                    <a:pt x="36" y="208"/>
                  </a:lnTo>
                  <a:lnTo>
                    <a:pt x="27" y="224"/>
                  </a:lnTo>
                  <a:lnTo>
                    <a:pt x="9" y="232"/>
                  </a:lnTo>
                  <a:lnTo>
                    <a:pt x="0" y="232"/>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GB" sz="2800">
                <a:solidFill>
                  <a:srgbClr val="FFFFFF"/>
                </a:solidFill>
                <a:latin typeface="Arial" charset="0"/>
              </a:endParaRPr>
            </a:p>
          </p:txBody>
        </p:sp>
        <p:sp>
          <p:nvSpPr>
            <p:cNvPr id="1138725" name="Freeform 37"/>
            <p:cNvSpPr>
              <a:spLocks/>
            </p:cNvSpPr>
            <p:nvPr/>
          </p:nvSpPr>
          <p:spPr bwMode="auto">
            <a:xfrm>
              <a:off x="3219" y="1021"/>
              <a:ext cx="280" cy="82"/>
            </a:xfrm>
            <a:custGeom>
              <a:avLst/>
              <a:gdLst>
                <a:gd name="T0" fmla="*/ 0 w 315"/>
                <a:gd name="T1" fmla="*/ 16 h 89"/>
                <a:gd name="T2" fmla="*/ 27 w 315"/>
                <a:gd name="T3" fmla="*/ 24 h 89"/>
                <a:gd name="T4" fmla="*/ 45 w 315"/>
                <a:gd name="T5" fmla="*/ 32 h 89"/>
                <a:gd name="T6" fmla="*/ 63 w 315"/>
                <a:gd name="T7" fmla="*/ 32 h 89"/>
                <a:gd name="T8" fmla="*/ 81 w 315"/>
                <a:gd name="T9" fmla="*/ 32 h 89"/>
                <a:gd name="T10" fmla="*/ 99 w 315"/>
                <a:gd name="T11" fmla="*/ 24 h 89"/>
                <a:gd name="T12" fmla="*/ 108 w 315"/>
                <a:gd name="T13" fmla="*/ 16 h 89"/>
                <a:gd name="T14" fmla="*/ 117 w 315"/>
                <a:gd name="T15" fmla="*/ 0 h 89"/>
                <a:gd name="T16" fmla="*/ 108 w 315"/>
                <a:gd name="T17" fmla="*/ 16 h 89"/>
                <a:gd name="T18" fmla="*/ 108 w 315"/>
                <a:gd name="T19" fmla="*/ 32 h 89"/>
                <a:gd name="T20" fmla="*/ 108 w 315"/>
                <a:gd name="T21" fmla="*/ 40 h 89"/>
                <a:gd name="T22" fmla="*/ 126 w 315"/>
                <a:gd name="T23" fmla="*/ 48 h 89"/>
                <a:gd name="T24" fmla="*/ 144 w 315"/>
                <a:gd name="T25" fmla="*/ 48 h 89"/>
                <a:gd name="T26" fmla="*/ 162 w 315"/>
                <a:gd name="T27" fmla="*/ 56 h 89"/>
                <a:gd name="T28" fmla="*/ 179 w 315"/>
                <a:gd name="T29" fmla="*/ 64 h 89"/>
                <a:gd name="T30" fmla="*/ 197 w 315"/>
                <a:gd name="T31" fmla="*/ 64 h 89"/>
                <a:gd name="T32" fmla="*/ 206 w 315"/>
                <a:gd name="T33" fmla="*/ 72 h 89"/>
                <a:gd name="T34" fmla="*/ 224 w 315"/>
                <a:gd name="T35" fmla="*/ 80 h 89"/>
                <a:gd name="T36" fmla="*/ 242 w 315"/>
                <a:gd name="T37" fmla="*/ 88 h 89"/>
                <a:gd name="T38" fmla="*/ 269 w 315"/>
                <a:gd name="T39" fmla="*/ 88 h 89"/>
                <a:gd name="T40" fmla="*/ 287 w 315"/>
                <a:gd name="T41" fmla="*/ 88 h 89"/>
                <a:gd name="T42" fmla="*/ 305 w 315"/>
                <a:gd name="T43" fmla="*/ 88 h 89"/>
                <a:gd name="T44" fmla="*/ 314 w 315"/>
                <a:gd name="T45" fmla="*/ 80 h 89"/>
                <a:gd name="T46" fmla="*/ 314 w 315"/>
                <a:gd name="T47" fmla="*/ 72 h 89"/>
                <a:gd name="T48" fmla="*/ 305 w 315"/>
                <a:gd name="T49" fmla="*/ 64 h 89"/>
                <a:gd name="T50" fmla="*/ 296 w 315"/>
                <a:gd name="T51" fmla="*/ 48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15" h="89">
                  <a:moveTo>
                    <a:pt x="0" y="16"/>
                  </a:moveTo>
                  <a:lnTo>
                    <a:pt x="27" y="24"/>
                  </a:lnTo>
                  <a:lnTo>
                    <a:pt x="45" y="32"/>
                  </a:lnTo>
                  <a:lnTo>
                    <a:pt x="63" y="32"/>
                  </a:lnTo>
                  <a:lnTo>
                    <a:pt x="81" y="32"/>
                  </a:lnTo>
                  <a:lnTo>
                    <a:pt x="99" y="24"/>
                  </a:lnTo>
                  <a:lnTo>
                    <a:pt x="108" y="16"/>
                  </a:lnTo>
                  <a:lnTo>
                    <a:pt x="117" y="0"/>
                  </a:lnTo>
                  <a:lnTo>
                    <a:pt x="108" y="16"/>
                  </a:lnTo>
                  <a:lnTo>
                    <a:pt x="108" y="32"/>
                  </a:lnTo>
                  <a:lnTo>
                    <a:pt x="108" y="40"/>
                  </a:lnTo>
                  <a:lnTo>
                    <a:pt x="126" y="48"/>
                  </a:lnTo>
                  <a:lnTo>
                    <a:pt x="144" y="48"/>
                  </a:lnTo>
                  <a:lnTo>
                    <a:pt x="162" y="56"/>
                  </a:lnTo>
                  <a:lnTo>
                    <a:pt x="179" y="64"/>
                  </a:lnTo>
                  <a:lnTo>
                    <a:pt x="197" y="64"/>
                  </a:lnTo>
                  <a:lnTo>
                    <a:pt x="206" y="72"/>
                  </a:lnTo>
                  <a:lnTo>
                    <a:pt x="224" y="80"/>
                  </a:lnTo>
                  <a:lnTo>
                    <a:pt x="242" y="88"/>
                  </a:lnTo>
                  <a:lnTo>
                    <a:pt x="269" y="88"/>
                  </a:lnTo>
                  <a:lnTo>
                    <a:pt x="287" y="88"/>
                  </a:lnTo>
                  <a:lnTo>
                    <a:pt x="305" y="88"/>
                  </a:lnTo>
                  <a:lnTo>
                    <a:pt x="314" y="80"/>
                  </a:lnTo>
                  <a:lnTo>
                    <a:pt x="314" y="72"/>
                  </a:lnTo>
                  <a:lnTo>
                    <a:pt x="305" y="64"/>
                  </a:lnTo>
                  <a:lnTo>
                    <a:pt x="296" y="48"/>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GB" sz="2800">
                <a:solidFill>
                  <a:srgbClr val="FFFFFF"/>
                </a:solidFill>
                <a:latin typeface="Arial" charset="0"/>
              </a:endParaRPr>
            </a:p>
          </p:txBody>
        </p:sp>
        <p:sp>
          <p:nvSpPr>
            <p:cNvPr id="1138726" name="Freeform 38"/>
            <p:cNvSpPr>
              <a:spLocks/>
            </p:cNvSpPr>
            <p:nvPr/>
          </p:nvSpPr>
          <p:spPr bwMode="auto">
            <a:xfrm>
              <a:off x="3386" y="1080"/>
              <a:ext cx="33" cy="117"/>
            </a:xfrm>
            <a:custGeom>
              <a:avLst/>
              <a:gdLst>
                <a:gd name="T0" fmla="*/ 9 w 37"/>
                <a:gd name="T1" fmla="*/ 0 h 129"/>
                <a:gd name="T2" fmla="*/ 18 w 37"/>
                <a:gd name="T3" fmla="*/ 16 h 129"/>
                <a:gd name="T4" fmla="*/ 27 w 37"/>
                <a:gd name="T5" fmla="*/ 32 h 129"/>
                <a:gd name="T6" fmla="*/ 36 w 37"/>
                <a:gd name="T7" fmla="*/ 48 h 129"/>
                <a:gd name="T8" fmla="*/ 36 w 37"/>
                <a:gd name="T9" fmla="*/ 72 h 129"/>
                <a:gd name="T10" fmla="*/ 27 w 37"/>
                <a:gd name="T11" fmla="*/ 88 h 129"/>
                <a:gd name="T12" fmla="*/ 18 w 37"/>
                <a:gd name="T13" fmla="*/ 112 h 129"/>
                <a:gd name="T14" fmla="*/ 0 w 37"/>
                <a:gd name="T15" fmla="*/ 128 h 1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129">
                  <a:moveTo>
                    <a:pt x="9" y="0"/>
                  </a:moveTo>
                  <a:lnTo>
                    <a:pt x="18" y="16"/>
                  </a:lnTo>
                  <a:lnTo>
                    <a:pt x="27" y="32"/>
                  </a:lnTo>
                  <a:lnTo>
                    <a:pt x="36" y="48"/>
                  </a:lnTo>
                  <a:lnTo>
                    <a:pt x="36" y="72"/>
                  </a:lnTo>
                  <a:lnTo>
                    <a:pt x="27" y="88"/>
                  </a:lnTo>
                  <a:lnTo>
                    <a:pt x="18" y="112"/>
                  </a:lnTo>
                  <a:lnTo>
                    <a:pt x="0" y="128"/>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GB" sz="2800">
                <a:solidFill>
                  <a:srgbClr val="FFFFFF"/>
                </a:solidFill>
                <a:latin typeface="Arial" charset="0"/>
              </a:endParaRPr>
            </a:p>
          </p:txBody>
        </p:sp>
        <p:sp>
          <p:nvSpPr>
            <p:cNvPr id="1138727" name="Freeform 39"/>
            <p:cNvSpPr>
              <a:spLocks/>
            </p:cNvSpPr>
            <p:nvPr/>
          </p:nvSpPr>
          <p:spPr bwMode="auto">
            <a:xfrm>
              <a:off x="3315" y="870"/>
              <a:ext cx="200" cy="203"/>
            </a:xfrm>
            <a:custGeom>
              <a:avLst/>
              <a:gdLst>
                <a:gd name="T0" fmla="*/ 0 w 225"/>
                <a:gd name="T1" fmla="*/ 0 h 225"/>
                <a:gd name="T2" fmla="*/ 18 w 225"/>
                <a:gd name="T3" fmla="*/ 8 h 225"/>
                <a:gd name="T4" fmla="*/ 45 w 225"/>
                <a:gd name="T5" fmla="*/ 16 h 225"/>
                <a:gd name="T6" fmla="*/ 63 w 225"/>
                <a:gd name="T7" fmla="*/ 16 h 225"/>
                <a:gd name="T8" fmla="*/ 80 w 225"/>
                <a:gd name="T9" fmla="*/ 24 h 225"/>
                <a:gd name="T10" fmla="*/ 98 w 225"/>
                <a:gd name="T11" fmla="*/ 40 h 225"/>
                <a:gd name="T12" fmla="*/ 116 w 225"/>
                <a:gd name="T13" fmla="*/ 48 h 225"/>
                <a:gd name="T14" fmla="*/ 134 w 225"/>
                <a:gd name="T15" fmla="*/ 72 h 225"/>
                <a:gd name="T16" fmla="*/ 152 w 225"/>
                <a:gd name="T17" fmla="*/ 88 h 225"/>
                <a:gd name="T18" fmla="*/ 170 w 225"/>
                <a:gd name="T19" fmla="*/ 96 h 225"/>
                <a:gd name="T20" fmla="*/ 188 w 225"/>
                <a:gd name="T21" fmla="*/ 112 h 225"/>
                <a:gd name="T22" fmla="*/ 206 w 225"/>
                <a:gd name="T23" fmla="*/ 120 h 225"/>
                <a:gd name="T24" fmla="*/ 215 w 225"/>
                <a:gd name="T25" fmla="*/ 136 h 225"/>
                <a:gd name="T26" fmla="*/ 224 w 225"/>
                <a:gd name="T27" fmla="*/ 152 h 225"/>
                <a:gd name="T28" fmla="*/ 224 w 225"/>
                <a:gd name="T29" fmla="*/ 176 h 225"/>
                <a:gd name="T30" fmla="*/ 215 w 225"/>
                <a:gd name="T31" fmla="*/ 192 h 225"/>
                <a:gd name="T32" fmla="*/ 206 w 225"/>
                <a:gd name="T33" fmla="*/ 208 h 225"/>
                <a:gd name="T34" fmla="*/ 206 w 225"/>
                <a:gd name="T35" fmla="*/ 224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5" h="225">
                  <a:moveTo>
                    <a:pt x="0" y="0"/>
                  </a:moveTo>
                  <a:lnTo>
                    <a:pt x="18" y="8"/>
                  </a:lnTo>
                  <a:lnTo>
                    <a:pt x="45" y="16"/>
                  </a:lnTo>
                  <a:lnTo>
                    <a:pt x="63" y="16"/>
                  </a:lnTo>
                  <a:lnTo>
                    <a:pt x="80" y="24"/>
                  </a:lnTo>
                  <a:lnTo>
                    <a:pt x="98" y="40"/>
                  </a:lnTo>
                  <a:lnTo>
                    <a:pt x="116" y="48"/>
                  </a:lnTo>
                  <a:lnTo>
                    <a:pt x="134" y="72"/>
                  </a:lnTo>
                  <a:lnTo>
                    <a:pt x="152" y="88"/>
                  </a:lnTo>
                  <a:lnTo>
                    <a:pt x="170" y="96"/>
                  </a:lnTo>
                  <a:lnTo>
                    <a:pt x="188" y="112"/>
                  </a:lnTo>
                  <a:lnTo>
                    <a:pt x="206" y="120"/>
                  </a:lnTo>
                  <a:lnTo>
                    <a:pt x="215" y="136"/>
                  </a:lnTo>
                  <a:lnTo>
                    <a:pt x="224" y="152"/>
                  </a:lnTo>
                  <a:lnTo>
                    <a:pt x="224" y="176"/>
                  </a:lnTo>
                  <a:lnTo>
                    <a:pt x="215" y="192"/>
                  </a:lnTo>
                  <a:lnTo>
                    <a:pt x="206" y="208"/>
                  </a:lnTo>
                  <a:lnTo>
                    <a:pt x="206" y="224"/>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GB" sz="2800">
                <a:solidFill>
                  <a:srgbClr val="FFFFFF"/>
                </a:solidFill>
                <a:latin typeface="Arial" charset="0"/>
              </a:endParaRPr>
            </a:p>
          </p:txBody>
        </p:sp>
        <p:sp>
          <p:nvSpPr>
            <p:cNvPr id="1138728" name="Freeform 40"/>
            <p:cNvSpPr>
              <a:spLocks/>
            </p:cNvSpPr>
            <p:nvPr/>
          </p:nvSpPr>
          <p:spPr bwMode="auto">
            <a:xfrm>
              <a:off x="3418" y="1080"/>
              <a:ext cx="105" cy="218"/>
            </a:xfrm>
            <a:custGeom>
              <a:avLst/>
              <a:gdLst>
                <a:gd name="T0" fmla="*/ 81 w 118"/>
                <a:gd name="T1" fmla="*/ 0 h 241"/>
                <a:gd name="T2" fmla="*/ 99 w 118"/>
                <a:gd name="T3" fmla="*/ 8 h 241"/>
                <a:gd name="T4" fmla="*/ 108 w 118"/>
                <a:gd name="T5" fmla="*/ 24 h 241"/>
                <a:gd name="T6" fmla="*/ 117 w 118"/>
                <a:gd name="T7" fmla="*/ 40 h 241"/>
                <a:gd name="T8" fmla="*/ 117 w 118"/>
                <a:gd name="T9" fmla="*/ 56 h 241"/>
                <a:gd name="T10" fmla="*/ 117 w 118"/>
                <a:gd name="T11" fmla="*/ 72 h 241"/>
                <a:gd name="T12" fmla="*/ 108 w 118"/>
                <a:gd name="T13" fmla="*/ 88 h 241"/>
                <a:gd name="T14" fmla="*/ 108 w 118"/>
                <a:gd name="T15" fmla="*/ 104 h 241"/>
                <a:gd name="T16" fmla="*/ 99 w 118"/>
                <a:gd name="T17" fmla="*/ 120 h 241"/>
                <a:gd name="T18" fmla="*/ 81 w 118"/>
                <a:gd name="T19" fmla="*/ 136 h 241"/>
                <a:gd name="T20" fmla="*/ 72 w 118"/>
                <a:gd name="T21" fmla="*/ 152 h 241"/>
                <a:gd name="T22" fmla="*/ 63 w 118"/>
                <a:gd name="T23" fmla="*/ 168 h 241"/>
                <a:gd name="T24" fmla="*/ 63 w 118"/>
                <a:gd name="T25" fmla="*/ 184 h 241"/>
                <a:gd name="T26" fmla="*/ 63 w 118"/>
                <a:gd name="T27" fmla="*/ 200 h 241"/>
                <a:gd name="T28" fmla="*/ 54 w 118"/>
                <a:gd name="T29" fmla="*/ 216 h 241"/>
                <a:gd name="T30" fmla="*/ 45 w 118"/>
                <a:gd name="T31" fmla="*/ 224 h 241"/>
                <a:gd name="T32" fmla="*/ 27 w 118"/>
                <a:gd name="T33" fmla="*/ 232 h 241"/>
                <a:gd name="T34" fmla="*/ 0 w 118"/>
                <a:gd name="T35" fmla="*/ 24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8" h="241">
                  <a:moveTo>
                    <a:pt x="81" y="0"/>
                  </a:moveTo>
                  <a:lnTo>
                    <a:pt x="99" y="8"/>
                  </a:lnTo>
                  <a:lnTo>
                    <a:pt x="108" y="24"/>
                  </a:lnTo>
                  <a:lnTo>
                    <a:pt x="117" y="40"/>
                  </a:lnTo>
                  <a:lnTo>
                    <a:pt x="117" y="56"/>
                  </a:lnTo>
                  <a:lnTo>
                    <a:pt x="117" y="72"/>
                  </a:lnTo>
                  <a:lnTo>
                    <a:pt x="108" y="88"/>
                  </a:lnTo>
                  <a:lnTo>
                    <a:pt x="108" y="104"/>
                  </a:lnTo>
                  <a:lnTo>
                    <a:pt x="99" y="120"/>
                  </a:lnTo>
                  <a:lnTo>
                    <a:pt x="81" y="136"/>
                  </a:lnTo>
                  <a:lnTo>
                    <a:pt x="72" y="152"/>
                  </a:lnTo>
                  <a:lnTo>
                    <a:pt x="63" y="168"/>
                  </a:lnTo>
                  <a:lnTo>
                    <a:pt x="63" y="184"/>
                  </a:lnTo>
                  <a:lnTo>
                    <a:pt x="63" y="200"/>
                  </a:lnTo>
                  <a:lnTo>
                    <a:pt x="54" y="216"/>
                  </a:lnTo>
                  <a:lnTo>
                    <a:pt x="45" y="224"/>
                  </a:lnTo>
                  <a:lnTo>
                    <a:pt x="27" y="232"/>
                  </a:lnTo>
                  <a:lnTo>
                    <a:pt x="0" y="24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GB" sz="2800">
                <a:solidFill>
                  <a:srgbClr val="FFFFFF"/>
                </a:solidFill>
                <a:latin typeface="Arial" charset="0"/>
              </a:endParaRPr>
            </a:p>
          </p:txBody>
        </p:sp>
        <p:sp>
          <p:nvSpPr>
            <p:cNvPr id="1138729" name="Line 41"/>
            <p:cNvSpPr>
              <a:spLocks noChangeShapeType="1"/>
            </p:cNvSpPr>
            <p:nvPr/>
          </p:nvSpPr>
          <p:spPr bwMode="auto">
            <a:xfrm flipH="1" flipV="1">
              <a:off x="3522" y="1116"/>
              <a:ext cx="16" cy="7"/>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GB" sz="2800">
                <a:solidFill>
                  <a:srgbClr val="FFFFFF"/>
                </a:solidFill>
                <a:latin typeface="Arial" charset="0"/>
              </a:endParaRPr>
            </a:p>
          </p:txBody>
        </p:sp>
        <p:sp>
          <p:nvSpPr>
            <p:cNvPr id="1138730" name="Freeform 42"/>
            <p:cNvSpPr>
              <a:spLocks/>
            </p:cNvSpPr>
            <p:nvPr/>
          </p:nvSpPr>
          <p:spPr bwMode="auto">
            <a:xfrm>
              <a:off x="3339" y="841"/>
              <a:ext cx="152" cy="58"/>
            </a:xfrm>
            <a:custGeom>
              <a:avLst/>
              <a:gdLst>
                <a:gd name="T0" fmla="*/ 170 w 171"/>
                <a:gd name="T1" fmla="*/ 40 h 65"/>
                <a:gd name="T2" fmla="*/ 152 w 171"/>
                <a:gd name="T3" fmla="*/ 48 h 65"/>
                <a:gd name="T4" fmla="*/ 143 w 171"/>
                <a:gd name="T5" fmla="*/ 56 h 65"/>
                <a:gd name="T6" fmla="*/ 125 w 171"/>
                <a:gd name="T7" fmla="*/ 64 h 65"/>
                <a:gd name="T8" fmla="*/ 107 w 171"/>
                <a:gd name="T9" fmla="*/ 64 h 65"/>
                <a:gd name="T10" fmla="*/ 89 w 171"/>
                <a:gd name="T11" fmla="*/ 64 h 65"/>
                <a:gd name="T12" fmla="*/ 71 w 171"/>
                <a:gd name="T13" fmla="*/ 64 h 65"/>
                <a:gd name="T14" fmla="*/ 62 w 171"/>
                <a:gd name="T15" fmla="*/ 56 h 65"/>
                <a:gd name="T16" fmla="*/ 44 w 171"/>
                <a:gd name="T17" fmla="*/ 48 h 65"/>
                <a:gd name="T18" fmla="*/ 36 w 171"/>
                <a:gd name="T19" fmla="*/ 40 h 65"/>
                <a:gd name="T20" fmla="*/ 27 w 171"/>
                <a:gd name="T21" fmla="*/ 16 h 65"/>
                <a:gd name="T22" fmla="*/ 0 w 171"/>
                <a:gd name="T23"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1" h="65">
                  <a:moveTo>
                    <a:pt x="170" y="40"/>
                  </a:moveTo>
                  <a:lnTo>
                    <a:pt x="152" y="48"/>
                  </a:lnTo>
                  <a:lnTo>
                    <a:pt x="143" y="56"/>
                  </a:lnTo>
                  <a:lnTo>
                    <a:pt x="125" y="64"/>
                  </a:lnTo>
                  <a:lnTo>
                    <a:pt x="107" y="64"/>
                  </a:lnTo>
                  <a:lnTo>
                    <a:pt x="89" y="64"/>
                  </a:lnTo>
                  <a:lnTo>
                    <a:pt x="71" y="64"/>
                  </a:lnTo>
                  <a:lnTo>
                    <a:pt x="62" y="56"/>
                  </a:lnTo>
                  <a:lnTo>
                    <a:pt x="44" y="48"/>
                  </a:lnTo>
                  <a:lnTo>
                    <a:pt x="36" y="40"/>
                  </a:lnTo>
                  <a:lnTo>
                    <a:pt x="27" y="16"/>
                  </a:lnTo>
                  <a:lnTo>
                    <a:pt x="0"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GB" sz="2800">
                <a:solidFill>
                  <a:srgbClr val="FFFFFF"/>
                </a:solidFill>
                <a:latin typeface="Arial" charset="0"/>
              </a:endParaRPr>
            </a:p>
          </p:txBody>
        </p:sp>
        <p:sp>
          <p:nvSpPr>
            <p:cNvPr id="1138731" name="Line 43"/>
            <p:cNvSpPr>
              <a:spLocks noChangeShapeType="1"/>
            </p:cNvSpPr>
            <p:nvPr/>
          </p:nvSpPr>
          <p:spPr bwMode="auto">
            <a:xfrm>
              <a:off x="3498" y="978"/>
              <a:ext cx="24"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GB" sz="2800">
                <a:solidFill>
                  <a:srgbClr val="FFFFFF"/>
                </a:solidFill>
                <a:latin typeface="Arial" charset="0"/>
              </a:endParaRPr>
            </a:p>
          </p:txBody>
        </p:sp>
        <p:sp>
          <p:nvSpPr>
            <p:cNvPr id="1138732" name="Freeform 44"/>
            <p:cNvSpPr>
              <a:spLocks/>
            </p:cNvSpPr>
            <p:nvPr/>
          </p:nvSpPr>
          <p:spPr bwMode="auto">
            <a:xfrm>
              <a:off x="2787" y="1116"/>
              <a:ext cx="353" cy="232"/>
            </a:xfrm>
            <a:custGeom>
              <a:avLst/>
              <a:gdLst>
                <a:gd name="T0" fmla="*/ 0 w 397"/>
                <a:gd name="T1" fmla="*/ 200 h 257"/>
                <a:gd name="T2" fmla="*/ 18 w 397"/>
                <a:gd name="T3" fmla="*/ 208 h 257"/>
                <a:gd name="T4" fmla="*/ 27 w 397"/>
                <a:gd name="T5" fmla="*/ 216 h 257"/>
                <a:gd name="T6" fmla="*/ 45 w 397"/>
                <a:gd name="T7" fmla="*/ 224 h 257"/>
                <a:gd name="T8" fmla="*/ 63 w 397"/>
                <a:gd name="T9" fmla="*/ 240 h 257"/>
                <a:gd name="T10" fmla="*/ 81 w 397"/>
                <a:gd name="T11" fmla="*/ 248 h 257"/>
                <a:gd name="T12" fmla="*/ 99 w 397"/>
                <a:gd name="T13" fmla="*/ 248 h 257"/>
                <a:gd name="T14" fmla="*/ 117 w 397"/>
                <a:gd name="T15" fmla="*/ 248 h 257"/>
                <a:gd name="T16" fmla="*/ 135 w 397"/>
                <a:gd name="T17" fmla="*/ 248 h 257"/>
                <a:gd name="T18" fmla="*/ 162 w 397"/>
                <a:gd name="T19" fmla="*/ 256 h 257"/>
                <a:gd name="T20" fmla="*/ 180 w 397"/>
                <a:gd name="T21" fmla="*/ 256 h 257"/>
                <a:gd name="T22" fmla="*/ 198 w 397"/>
                <a:gd name="T23" fmla="*/ 256 h 257"/>
                <a:gd name="T24" fmla="*/ 216 w 397"/>
                <a:gd name="T25" fmla="*/ 256 h 257"/>
                <a:gd name="T26" fmla="*/ 243 w 397"/>
                <a:gd name="T27" fmla="*/ 256 h 257"/>
                <a:gd name="T28" fmla="*/ 261 w 397"/>
                <a:gd name="T29" fmla="*/ 248 h 257"/>
                <a:gd name="T30" fmla="*/ 279 w 397"/>
                <a:gd name="T31" fmla="*/ 240 h 257"/>
                <a:gd name="T32" fmla="*/ 297 w 397"/>
                <a:gd name="T33" fmla="*/ 224 h 257"/>
                <a:gd name="T34" fmla="*/ 306 w 397"/>
                <a:gd name="T35" fmla="*/ 208 h 257"/>
                <a:gd name="T36" fmla="*/ 315 w 397"/>
                <a:gd name="T37" fmla="*/ 192 h 257"/>
                <a:gd name="T38" fmla="*/ 324 w 397"/>
                <a:gd name="T39" fmla="*/ 168 h 257"/>
                <a:gd name="T40" fmla="*/ 324 w 397"/>
                <a:gd name="T41" fmla="*/ 152 h 257"/>
                <a:gd name="T42" fmla="*/ 333 w 397"/>
                <a:gd name="T43" fmla="*/ 136 h 257"/>
                <a:gd name="T44" fmla="*/ 333 w 397"/>
                <a:gd name="T45" fmla="*/ 120 h 257"/>
                <a:gd name="T46" fmla="*/ 333 w 397"/>
                <a:gd name="T47" fmla="*/ 96 h 257"/>
                <a:gd name="T48" fmla="*/ 342 w 397"/>
                <a:gd name="T49" fmla="*/ 80 h 257"/>
                <a:gd name="T50" fmla="*/ 342 w 397"/>
                <a:gd name="T51" fmla="*/ 64 h 257"/>
                <a:gd name="T52" fmla="*/ 342 w 397"/>
                <a:gd name="T53" fmla="*/ 48 h 257"/>
                <a:gd name="T54" fmla="*/ 342 w 397"/>
                <a:gd name="T55" fmla="*/ 40 h 257"/>
                <a:gd name="T56" fmla="*/ 351 w 397"/>
                <a:gd name="T57" fmla="*/ 32 h 257"/>
                <a:gd name="T58" fmla="*/ 369 w 397"/>
                <a:gd name="T59" fmla="*/ 24 h 257"/>
                <a:gd name="T60" fmla="*/ 378 w 397"/>
                <a:gd name="T61" fmla="*/ 16 h 257"/>
                <a:gd name="T62" fmla="*/ 396 w 397"/>
                <a:gd name="T63" fmla="*/ 0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97" h="257">
                  <a:moveTo>
                    <a:pt x="0" y="200"/>
                  </a:moveTo>
                  <a:lnTo>
                    <a:pt x="18" y="208"/>
                  </a:lnTo>
                  <a:lnTo>
                    <a:pt x="27" y="216"/>
                  </a:lnTo>
                  <a:lnTo>
                    <a:pt x="45" y="224"/>
                  </a:lnTo>
                  <a:lnTo>
                    <a:pt x="63" y="240"/>
                  </a:lnTo>
                  <a:lnTo>
                    <a:pt x="81" y="248"/>
                  </a:lnTo>
                  <a:lnTo>
                    <a:pt x="99" y="248"/>
                  </a:lnTo>
                  <a:lnTo>
                    <a:pt x="117" y="248"/>
                  </a:lnTo>
                  <a:lnTo>
                    <a:pt x="135" y="248"/>
                  </a:lnTo>
                  <a:lnTo>
                    <a:pt x="162" y="256"/>
                  </a:lnTo>
                  <a:lnTo>
                    <a:pt x="180" y="256"/>
                  </a:lnTo>
                  <a:lnTo>
                    <a:pt x="198" y="256"/>
                  </a:lnTo>
                  <a:lnTo>
                    <a:pt x="216" y="256"/>
                  </a:lnTo>
                  <a:lnTo>
                    <a:pt x="243" y="256"/>
                  </a:lnTo>
                  <a:lnTo>
                    <a:pt x="261" y="248"/>
                  </a:lnTo>
                  <a:lnTo>
                    <a:pt x="279" y="240"/>
                  </a:lnTo>
                  <a:lnTo>
                    <a:pt x="297" y="224"/>
                  </a:lnTo>
                  <a:lnTo>
                    <a:pt x="306" y="208"/>
                  </a:lnTo>
                  <a:lnTo>
                    <a:pt x="315" y="192"/>
                  </a:lnTo>
                  <a:lnTo>
                    <a:pt x="324" y="168"/>
                  </a:lnTo>
                  <a:lnTo>
                    <a:pt x="324" y="152"/>
                  </a:lnTo>
                  <a:lnTo>
                    <a:pt x="333" y="136"/>
                  </a:lnTo>
                  <a:lnTo>
                    <a:pt x="333" y="120"/>
                  </a:lnTo>
                  <a:lnTo>
                    <a:pt x="333" y="96"/>
                  </a:lnTo>
                  <a:lnTo>
                    <a:pt x="342" y="80"/>
                  </a:lnTo>
                  <a:lnTo>
                    <a:pt x="342" y="64"/>
                  </a:lnTo>
                  <a:lnTo>
                    <a:pt x="342" y="48"/>
                  </a:lnTo>
                  <a:lnTo>
                    <a:pt x="342" y="40"/>
                  </a:lnTo>
                  <a:lnTo>
                    <a:pt x="351" y="32"/>
                  </a:lnTo>
                  <a:lnTo>
                    <a:pt x="369" y="24"/>
                  </a:lnTo>
                  <a:lnTo>
                    <a:pt x="378" y="16"/>
                  </a:lnTo>
                  <a:lnTo>
                    <a:pt x="396"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GB" sz="2800">
                <a:solidFill>
                  <a:srgbClr val="FFFFFF"/>
                </a:solidFill>
                <a:latin typeface="Arial" charset="0"/>
              </a:endParaRPr>
            </a:p>
          </p:txBody>
        </p:sp>
        <p:sp>
          <p:nvSpPr>
            <p:cNvPr id="1138733" name="Freeform 45"/>
            <p:cNvSpPr>
              <a:spLocks/>
            </p:cNvSpPr>
            <p:nvPr/>
          </p:nvSpPr>
          <p:spPr bwMode="auto">
            <a:xfrm>
              <a:off x="2811" y="717"/>
              <a:ext cx="257" cy="276"/>
            </a:xfrm>
            <a:custGeom>
              <a:avLst/>
              <a:gdLst>
                <a:gd name="T0" fmla="*/ 117 w 289"/>
                <a:gd name="T1" fmla="*/ 0 h 305"/>
                <a:gd name="T2" fmla="*/ 135 w 289"/>
                <a:gd name="T3" fmla="*/ 16 h 305"/>
                <a:gd name="T4" fmla="*/ 144 w 289"/>
                <a:gd name="T5" fmla="*/ 24 h 305"/>
                <a:gd name="T6" fmla="*/ 162 w 289"/>
                <a:gd name="T7" fmla="*/ 32 h 305"/>
                <a:gd name="T8" fmla="*/ 189 w 289"/>
                <a:gd name="T9" fmla="*/ 40 h 305"/>
                <a:gd name="T10" fmla="*/ 207 w 289"/>
                <a:gd name="T11" fmla="*/ 48 h 305"/>
                <a:gd name="T12" fmla="*/ 216 w 289"/>
                <a:gd name="T13" fmla="*/ 56 h 305"/>
                <a:gd name="T14" fmla="*/ 243 w 289"/>
                <a:gd name="T15" fmla="*/ 64 h 305"/>
                <a:gd name="T16" fmla="*/ 252 w 289"/>
                <a:gd name="T17" fmla="*/ 80 h 305"/>
                <a:gd name="T18" fmla="*/ 270 w 289"/>
                <a:gd name="T19" fmla="*/ 96 h 305"/>
                <a:gd name="T20" fmla="*/ 279 w 289"/>
                <a:gd name="T21" fmla="*/ 112 h 305"/>
                <a:gd name="T22" fmla="*/ 288 w 289"/>
                <a:gd name="T23" fmla="*/ 136 h 305"/>
                <a:gd name="T24" fmla="*/ 288 w 289"/>
                <a:gd name="T25" fmla="*/ 152 h 305"/>
                <a:gd name="T26" fmla="*/ 288 w 289"/>
                <a:gd name="T27" fmla="*/ 168 h 305"/>
                <a:gd name="T28" fmla="*/ 288 w 289"/>
                <a:gd name="T29" fmla="*/ 184 h 305"/>
                <a:gd name="T30" fmla="*/ 288 w 289"/>
                <a:gd name="T31" fmla="*/ 208 h 305"/>
                <a:gd name="T32" fmla="*/ 288 w 289"/>
                <a:gd name="T33" fmla="*/ 224 h 305"/>
                <a:gd name="T34" fmla="*/ 279 w 289"/>
                <a:gd name="T35" fmla="*/ 240 h 305"/>
                <a:gd name="T36" fmla="*/ 270 w 289"/>
                <a:gd name="T37" fmla="*/ 256 h 305"/>
                <a:gd name="T38" fmla="*/ 270 w 289"/>
                <a:gd name="T39" fmla="*/ 272 h 305"/>
                <a:gd name="T40" fmla="*/ 252 w 289"/>
                <a:gd name="T41" fmla="*/ 280 h 305"/>
                <a:gd name="T42" fmla="*/ 243 w 289"/>
                <a:gd name="T43" fmla="*/ 288 h 305"/>
                <a:gd name="T44" fmla="*/ 225 w 289"/>
                <a:gd name="T45" fmla="*/ 296 h 305"/>
                <a:gd name="T46" fmla="*/ 207 w 289"/>
                <a:gd name="T47" fmla="*/ 296 h 305"/>
                <a:gd name="T48" fmla="*/ 189 w 289"/>
                <a:gd name="T49" fmla="*/ 304 h 305"/>
                <a:gd name="T50" fmla="*/ 171 w 289"/>
                <a:gd name="T51" fmla="*/ 296 h 305"/>
                <a:gd name="T52" fmla="*/ 153 w 289"/>
                <a:gd name="T53" fmla="*/ 296 h 305"/>
                <a:gd name="T54" fmla="*/ 135 w 289"/>
                <a:gd name="T55" fmla="*/ 296 h 305"/>
                <a:gd name="T56" fmla="*/ 108 w 289"/>
                <a:gd name="T57" fmla="*/ 296 h 305"/>
                <a:gd name="T58" fmla="*/ 90 w 289"/>
                <a:gd name="T59" fmla="*/ 296 h 305"/>
                <a:gd name="T60" fmla="*/ 72 w 289"/>
                <a:gd name="T61" fmla="*/ 296 h 305"/>
                <a:gd name="T62" fmla="*/ 54 w 289"/>
                <a:gd name="T63" fmla="*/ 304 h 305"/>
                <a:gd name="T64" fmla="*/ 36 w 289"/>
                <a:gd name="T65" fmla="*/ 304 h 305"/>
                <a:gd name="T66" fmla="*/ 27 w 289"/>
                <a:gd name="T67" fmla="*/ 296 h 305"/>
                <a:gd name="T68" fmla="*/ 18 w 289"/>
                <a:gd name="T69" fmla="*/ 280 h 305"/>
                <a:gd name="T70" fmla="*/ 9 w 289"/>
                <a:gd name="T71" fmla="*/ 264 h 305"/>
                <a:gd name="T72" fmla="*/ 0 w 289"/>
                <a:gd name="T73" fmla="*/ 248 h 305"/>
                <a:gd name="T74" fmla="*/ 0 w 289"/>
                <a:gd name="T75" fmla="*/ 232 h 305"/>
                <a:gd name="T76" fmla="*/ 0 w 289"/>
                <a:gd name="T77" fmla="*/ 216 h 305"/>
                <a:gd name="T78" fmla="*/ 0 w 289"/>
                <a:gd name="T79" fmla="*/ 200 h 305"/>
                <a:gd name="T80" fmla="*/ 9 w 289"/>
                <a:gd name="T81" fmla="*/ 192 h 305"/>
                <a:gd name="T82" fmla="*/ 27 w 289"/>
                <a:gd name="T83" fmla="*/ 184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 h="305">
                  <a:moveTo>
                    <a:pt x="117" y="0"/>
                  </a:moveTo>
                  <a:lnTo>
                    <a:pt x="135" y="16"/>
                  </a:lnTo>
                  <a:lnTo>
                    <a:pt x="144" y="24"/>
                  </a:lnTo>
                  <a:lnTo>
                    <a:pt x="162" y="32"/>
                  </a:lnTo>
                  <a:lnTo>
                    <a:pt x="189" y="40"/>
                  </a:lnTo>
                  <a:lnTo>
                    <a:pt x="207" y="48"/>
                  </a:lnTo>
                  <a:lnTo>
                    <a:pt x="216" y="56"/>
                  </a:lnTo>
                  <a:lnTo>
                    <a:pt x="243" y="64"/>
                  </a:lnTo>
                  <a:lnTo>
                    <a:pt x="252" y="80"/>
                  </a:lnTo>
                  <a:lnTo>
                    <a:pt x="270" y="96"/>
                  </a:lnTo>
                  <a:lnTo>
                    <a:pt x="279" y="112"/>
                  </a:lnTo>
                  <a:lnTo>
                    <a:pt x="288" y="136"/>
                  </a:lnTo>
                  <a:lnTo>
                    <a:pt x="288" y="152"/>
                  </a:lnTo>
                  <a:lnTo>
                    <a:pt x="288" y="168"/>
                  </a:lnTo>
                  <a:lnTo>
                    <a:pt x="288" y="184"/>
                  </a:lnTo>
                  <a:lnTo>
                    <a:pt x="288" y="208"/>
                  </a:lnTo>
                  <a:lnTo>
                    <a:pt x="288" y="224"/>
                  </a:lnTo>
                  <a:lnTo>
                    <a:pt x="279" y="240"/>
                  </a:lnTo>
                  <a:lnTo>
                    <a:pt x="270" y="256"/>
                  </a:lnTo>
                  <a:lnTo>
                    <a:pt x="270" y="272"/>
                  </a:lnTo>
                  <a:lnTo>
                    <a:pt x="252" y="280"/>
                  </a:lnTo>
                  <a:lnTo>
                    <a:pt x="243" y="288"/>
                  </a:lnTo>
                  <a:lnTo>
                    <a:pt x="225" y="296"/>
                  </a:lnTo>
                  <a:lnTo>
                    <a:pt x="207" y="296"/>
                  </a:lnTo>
                  <a:lnTo>
                    <a:pt x="189" y="304"/>
                  </a:lnTo>
                  <a:lnTo>
                    <a:pt x="171" y="296"/>
                  </a:lnTo>
                  <a:lnTo>
                    <a:pt x="153" y="296"/>
                  </a:lnTo>
                  <a:lnTo>
                    <a:pt x="135" y="296"/>
                  </a:lnTo>
                  <a:lnTo>
                    <a:pt x="108" y="296"/>
                  </a:lnTo>
                  <a:lnTo>
                    <a:pt x="90" y="296"/>
                  </a:lnTo>
                  <a:lnTo>
                    <a:pt x="72" y="296"/>
                  </a:lnTo>
                  <a:lnTo>
                    <a:pt x="54" y="304"/>
                  </a:lnTo>
                  <a:lnTo>
                    <a:pt x="36" y="304"/>
                  </a:lnTo>
                  <a:lnTo>
                    <a:pt x="27" y="296"/>
                  </a:lnTo>
                  <a:lnTo>
                    <a:pt x="18" y="280"/>
                  </a:lnTo>
                  <a:lnTo>
                    <a:pt x="9" y="264"/>
                  </a:lnTo>
                  <a:lnTo>
                    <a:pt x="0" y="248"/>
                  </a:lnTo>
                  <a:lnTo>
                    <a:pt x="0" y="232"/>
                  </a:lnTo>
                  <a:lnTo>
                    <a:pt x="0" y="216"/>
                  </a:lnTo>
                  <a:lnTo>
                    <a:pt x="0" y="200"/>
                  </a:lnTo>
                  <a:lnTo>
                    <a:pt x="9" y="192"/>
                  </a:lnTo>
                  <a:lnTo>
                    <a:pt x="27" y="184"/>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GB" sz="2800">
                <a:solidFill>
                  <a:srgbClr val="FFFFFF"/>
                </a:solidFill>
                <a:latin typeface="Arial" charset="0"/>
              </a:endParaRPr>
            </a:p>
          </p:txBody>
        </p:sp>
        <p:sp>
          <p:nvSpPr>
            <p:cNvPr id="1138734" name="Freeform 46"/>
            <p:cNvSpPr>
              <a:spLocks/>
            </p:cNvSpPr>
            <p:nvPr/>
          </p:nvSpPr>
          <p:spPr bwMode="auto">
            <a:xfrm>
              <a:off x="2899" y="870"/>
              <a:ext cx="41" cy="22"/>
            </a:xfrm>
            <a:custGeom>
              <a:avLst/>
              <a:gdLst>
                <a:gd name="T0" fmla="*/ 0 w 46"/>
                <a:gd name="T1" fmla="*/ 0 h 25"/>
                <a:gd name="T2" fmla="*/ 18 w 46"/>
                <a:gd name="T3" fmla="*/ 0 h 25"/>
                <a:gd name="T4" fmla="*/ 36 w 46"/>
                <a:gd name="T5" fmla="*/ 8 h 25"/>
                <a:gd name="T6" fmla="*/ 45 w 46"/>
                <a:gd name="T7" fmla="*/ 24 h 25"/>
              </a:gdLst>
              <a:ahLst/>
              <a:cxnLst>
                <a:cxn ang="0">
                  <a:pos x="T0" y="T1"/>
                </a:cxn>
                <a:cxn ang="0">
                  <a:pos x="T2" y="T3"/>
                </a:cxn>
                <a:cxn ang="0">
                  <a:pos x="T4" y="T5"/>
                </a:cxn>
                <a:cxn ang="0">
                  <a:pos x="T6" y="T7"/>
                </a:cxn>
              </a:cxnLst>
              <a:rect l="0" t="0" r="r" b="b"/>
              <a:pathLst>
                <a:path w="46" h="25">
                  <a:moveTo>
                    <a:pt x="0" y="0"/>
                  </a:moveTo>
                  <a:lnTo>
                    <a:pt x="18" y="0"/>
                  </a:lnTo>
                  <a:lnTo>
                    <a:pt x="36" y="8"/>
                  </a:lnTo>
                  <a:lnTo>
                    <a:pt x="45" y="24"/>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GB" sz="2800">
                <a:solidFill>
                  <a:srgbClr val="FFFFFF"/>
                </a:solidFill>
                <a:latin typeface="Arial" charset="0"/>
              </a:endParaRPr>
            </a:p>
          </p:txBody>
        </p:sp>
        <p:sp>
          <p:nvSpPr>
            <p:cNvPr id="1138735" name="Freeform 47"/>
            <p:cNvSpPr>
              <a:spLocks/>
            </p:cNvSpPr>
            <p:nvPr/>
          </p:nvSpPr>
          <p:spPr bwMode="auto">
            <a:xfrm>
              <a:off x="2987" y="724"/>
              <a:ext cx="33" cy="38"/>
            </a:xfrm>
            <a:custGeom>
              <a:avLst/>
              <a:gdLst>
                <a:gd name="T0" fmla="*/ 0 w 37"/>
                <a:gd name="T1" fmla="*/ 40 h 41"/>
                <a:gd name="T2" fmla="*/ 18 w 37"/>
                <a:gd name="T3" fmla="*/ 32 h 41"/>
                <a:gd name="T4" fmla="*/ 27 w 37"/>
                <a:gd name="T5" fmla="*/ 24 h 41"/>
                <a:gd name="T6" fmla="*/ 36 w 37"/>
                <a:gd name="T7" fmla="*/ 0 h 41"/>
              </a:gdLst>
              <a:ahLst/>
              <a:cxnLst>
                <a:cxn ang="0">
                  <a:pos x="T0" y="T1"/>
                </a:cxn>
                <a:cxn ang="0">
                  <a:pos x="T2" y="T3"/>
                </a:cxn>
                <a:cxn ang="0">
                  <a:pos x="T4" y="T5"/>
                </a:cxn>
                <a:cxn ang="0">
                  <a:pos x="T6" y="T7"/>
                </a:cxn>
              </a:cxnLst>
              <a:rect l="0" t="0" r="r" b="b"/>
              <a:pathLst>
                <a:path w="37" h="41">
                  <a:moveTo>
                    <a:pt x="0" y="40"/>
                  </a:moveTo>
                  <a:lnTo>
                    <a:pt x="18" y="32"/>
                  </a:lnTo>
                  <a:lnTo>
                    <a:pt x="27" y="24"/>
                  </a:lnTo>
                  <a:lnTo>
                    <a:pt x="36"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GB" sz="2800">
                <a:solidFill>
                  <a:srgbClr val="FFFFFF"/>
                </a:solidFill>
                <a:latin typeface="Arial" charset="0"/>
              </a:endParaRPr>
            </a:p>
          </p:txBody>
        </p:sp>
        <p:sp>
          <p:nvSpPr>
            <p:cNvPr id="1138736" name="Freeform 48"/>
            <p:cNvSpPr>
              <a:spLocks/>
            </p:cNvSpPr>
            <p:nvPr/>
          </p:nvSpPr>
          <p:spPr bwMode="auto">
            <a:xfrm>
              <a:off x="3043" y="964"/>
              <a:ext cx="105" cy="15"/>
            </a:xfrm>
            <a:custGeom>
              <a:avLst/>
              <a:gdLst>
                <a:gd name="T0" fmla="*/ 0 w 118"/>
                <a:gd name="T1" fmla="*/ 0 h 17"/>
                <a:gd name="T2" fmla="*/ 18 w 118"/>
                <a:gd name="T3" fmla="*/ 8 h 17"/>
                <a:gd name="T4" fmla="*/ 36 w 118"/>
                <a:gd name="T5" fmla="*/ 16 h 17"/>
                <a:gd name="T6" fmla="*/ 63 w 118"/>
                <a:gd name="T7" fmla="*/ 16 h 17"/>
                <a:gd name="T8" fmla="*/ 81 w 118"/>
                <a:gd name="T9" fmla="*/ 16 h 17"/>
                <a:gd name="T10" fmla="*/ 99 w 118"/>
                <a:gd name="T11" fmla="*/ 16 h 17"/>
                <a:gd name="T12" fmla="*/ 108 w 118"/>
                <a:gd name="T13" fmla="*/ 8 h 17"/>
                <a:gd name="T14" fmla="*/ 117 w 118"/>
                <a:gd name="T15" fmla="*/ 8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8" h="17">
                  <a:moveTo>
                    <a:pt x="0" y="0"/>
                  </a:moveTo>
                  <a:lnTo>
                    <a:pt x="18" y="8"/>
                  </a:lnTo>
                  <a:lnTo>
                    <a:pt x="36" y="16"/>
                  </a:lnTo>
                  <a:lnTo>
                    <a:pt x="63" y="16"/>
                  </a:lnTo>
                  <a:lnTo>
                    <a:pt x="81" y="16"/>
                  </a:lnTo>
                  <a:lnTo>
                    <a:pt x="99" y="16"/>
                  </a:lnTo>
                  <a:lnTo>
                    <a:pt x="108" y="8"/>
                  </a:lnTo>
                  <a:lnTo>
                    <a:pt x="117" y="8"/>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GB" sz="2800">
                <a:solidFill>
                  <a:srgbClr val="FFFFFF"/>
                </a:solidFill>
                <a:latin typeface="Arial" charset="0"/>
              </a:endParaRPr>
            </a:p>
          </p:txBody>
        </p:sp>
        <p:sp>
          <p:nvSpPr>
            <p:cNvPr id="1138737" name="Freeform 49"/>
            <p:cNvSpPr>
              <a:spLocks/>
            </p:cNvSpPr>
            <p:nvPr/>
          </p:nvSpPr>
          <p:spPr bwMode="auto">
            <a:xfrm>
              <a:off x="3003" y="985"/>
              <a:ext cx="105" cy="118"/>
            </a:xfrm>
            <a:custGeom>
              <a:avLst/>
              <a:gdLst>
                <a:gd name="T0" fmla="*/ 0 w 118"/>
                <a:gd name="T1" fmla="*/ 0 h 129"/>
                <a:gd name="T2" fmla="*/ 18 w 118"/>
                <a:gd name="T3" fmla="*/ 16 h 129"/>
                <a:gd name="T4" fmla="*/ 36 w 118"/>
                <a:gd name="T5" fmla="*/ 24 h 129"/>
                <a:gd name="T6" fmla="*/ 54 w 118"/>
                <a:gd name="T7" fmla="*/ 40 h 129"/>
                <a:gd name="T8" fmla="*/ 63 w 118"/>
                <a:gd name="T9" fmla="*/ 48 h 129"/>
                <a:gd name="T10" fmla="*/ 81 w 118"/>
                <a:gd name="T11" fmla="*/ 56 h 129"/>
                <a:gd name="T12" fmla="*/ 90 w 118"/>
                <a:gd name="T13" fmla="*/ 72 h 129"/>
                <a:gd name="T14" fmla="*/ 99 w 118"/>
                <a:gd name="T15" fmla="*/ 80 h 129"/>
                <a:gd name="T16" fmla="*/ 108 w 118"/>
                <a:gd name="T17" fmla="*/ 96 h 129"/>
                <a:gd name="T18" fmla="*/ 108 w 118"/>
                <a:gd name="T19" fmla="*/ 112 h 129"/>
                <a:gd name="T20" fmla="*/ 117 w 118"/>
                <a:gd name="T21" fmla="*/ 128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8" h="129">
                  <a:moveTo>
                    <a:pt x="0" y="0"/>
                  </a:moveTo>
                  <a:lnTo>
                    <a:pt x="18" y="16"/>
                  </a:lnTo>
                  <a:lnTo>
                    <a:pt x="36" y="24"/>
                  </a:lnTo>
                  <a:lnTo>
                    <a:pt x="54" y="40"/>
                  </a:lnTo>
                  <a:lnTo>
                    <a:pt x="63" y="48"/>
                  </a:lnTo>
                  <a:lnTo>
                    <a:pt x="81" y="56"/>
                  </a:lnTo>
                  <a:lnTo>
                    <a:pt x="90" y="72"/>
                  </a:lnTo>
                  <a:lnTo>
                    <a:pt x="99" y="80"/>
                  </a:lnTo>
                  <a:lnTo>
                    <a:pt x="108" y="96"/>
                  </a:lnTo>
                  <a:lnTo>
                    <a:pt x="108" y="112"/>
                  </a:lnTo>
                  <a:lnTo>
                    <a:pt x="117" y="128"/>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GB" sz="2800">
                <a:solidFill>
                  <a:srgbClr val="FFFFFF"/>
                </a:solidFill>
                <a:latin typeface="Arial" charset="0"/>
              </a:endParaRPr>
            </a:p>
          </p:txBody>
        </p:sp>
        <p:sp>
          <p:nvSpPr>
            <p:cNvPr id="1138738" name="Freeform 50"/>
            <p:cNvSpPr>
              <a:spLocks/>
            </p:cNvSpPr>
            <p:nvPr/>
          </p:nvSpPr>
          <p:spPr bwMode="auto">
            <a:xfrm>
              <a:off x="3091" y="1065"/>
              <a:ext cx="57" cy="16"/>
            </a:xfrm>
            <a:custGeom>
              <a:avLst/>
              <a:gdLst>
                <a:gd name="T0" fmla="*/ 0 w 64"/>
                <a:gd name="T1" fmla="*/ 0 h 17"/>
                <a:gd name="T2" fmla="*/ 27 w 64"/>
                <a:gd name="T3" fmla="*/ 0 h 17"/>
                <a:gd name="T4" fmla="*/ 45 w 64"/>
                <a:gd name="T5" fmla="*/ 0 h 17"/>
                <a:gd name="T6" fmla="*/ 63 w 64"/>
                <a:gd name="T7" fmla="*/ 16 h 17"/>
              </a:gdLst>
              <a:ahLst/>
              <a:cxnLst>
                <a:cxn ang="0">
                  <a:pos x="T0" y="T1"/>
                </a:cxn>
                <a:cxn ang="0">
                  <a:pos x="T2" y="T3"/>
                </a:cxn>
                <a:cxn ang="0">
                  <a:pos x="T4" y="T5"/>
                </a:cxn>
                <a:cxn ang="0">
                  <a:pos x="T6" y="T7"/>
                </a:cxn>
              </a:cxnLst>
              <a:rect l="0" t="0" r="r" b="b"/>
              <a:pathLst>
                <a:path w="64" h="17">
                  <a:moveTo>
                    <a:pt x="0" y="0"/>
                  </a:moveTo>
                  <a:lnTo>
                    <a:pt x="27" y="0"/>
                  </a:lnTo>
                  <a:lnTo>
                    <a:pt x="45" y="0"/>
                  </a:lnTo>
                  <a:lnTo>
                    <a:pt x="63" y="16"/>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GB" sz="2800">
                <a:solidFill>
                  <a:srgbClr val="FFFFFF"/>
                </a:solidFill>
                <a:latin typeface="Arial" charset="0"/>
              </a:endParaRPr>
            </a:p>
          </p:txBody>
        </p:sp>
        <p:sp>
          <p:nvSpPr>
            <p:cNvPr id="1138739" name="Freeform 51"/>
            <p:cNvSpPr>
              <a:spLocks/>
            </p:cNvSpPr>
            <p:nvPr/>
          </p:nvSpPr>
          <p:spPr bwMode="auto">
            <a:xfrm>
              <a:off x="2707" y="731"/>
              <a:ext cx="65" cy="53"/>
            </a:xfrm>
            <a:custGeom>
              <a:avLst/>
              <a:gdLst>
                <a:gd name="T0" fmla="*/ 0 w 73"/>
                <a:gd name="T1" fmla="*/ 0 h 57"/>
                <a:gd name="T2" fmla="*/ 18 w 73"/>
                <a:gd name="T3" fmla="*/ 0 h 57"/>
                <a:gd name="T4" fmla="*/ 36 w 73"/>
                <a:gd name="T5" fmla="*/ 0 h 57"/>
                <a:gd name="T6" fmla="*/ 54 w 73"/>
                <a:gd name="T7" fmla="*/ 8 h 57"/>
                <a:gd name="T8" fmla="*/ 63 w 73"/>
                <a:gd name="T9" fmla="*/ 16 h 57"/>
                <a:gd name="T10" fmla="*/ 72 w 73"/>
                <a:gd name="T11" fmla="*/ 32 h 57"/>
                <a:gd name="T12" fmla="*/ 72 w 73"/>
                <a:gd name="T13" fmla="*/ 40 h 57"/>
                <a:gd name="T14" fmla="*/ 72 w 73"/>
                <a:gd name="T15" fmla="*/ 56 h 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 h="57">
                  <a:moveTo>
                    <a:pt x="0" y="0"/>
                  </a:moveTo>
                  <a:lnTo>
                    <a:pt x="18" y="0"/>
                  </a:lnTo>
                  <a:lnTo>
                    <a:pt x="36" y="0"/>
                  </a:lnTo>
                  <a:lnTo>
                    <a:pt x="54" y="8"/>
                  </a:lnTo>
                  <a:lnTo>
                    <a:pt x="63" y="16"/>
                  </a:lnTo>
                  <a:lnTo>
                    <a:pt x="72" y="32"/>
                  </a:lnTo>
                  <a:lnTo>
                    <a:pt x="72" y="40"/>
                  </a:lnTo>
                  <a:lnTo>
                    <a:pt x="72" y="56"/>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GB" sz="2800">
                <a:solidFill>
                  <a:srgbClr val="FFFFFF"/>
                </a:solidFill>
                <a:latin typeface="Arial" charset="0"/>
              </a:endParaRPr>
            </a:p>
          </p:txBody>
        </p:sp>
        <p:sp>
          <p:nvSpPr>
            <p:cNvPr id="1138740" name="Freeform 52"/>
            <p:cNvSpPr>
              <a:spLocks/>
            </p:cNvSpPr>
            <p:nvPr/>
          </p:nvSpPr>
          <p:spPr bwMode="auto">
            <a:xfrm>
              <a:off x="2755" y="870"/>
              <a:ext cx="57" cy="73"/>
            </a:xfrm>
            <a:custGeom>
              <a:avLst/>
              <a:gdLst>
                <a:gd name="T0" fmla="*/ 45 w 64"/>
                <a:gd name="T1" fmla="*/ 0 h 81"/>
                <a:gd name="T2" fmla="*/ 54 w 64"/>
                <a:gd name="T3" fmla="*/ 16 h 81"/>
                <a:gd name="T4" fmla="*/ 63 w 64"/>
                <a:gd name="T5" fmla="*/ 24 h 81"/>
                <a:gd name="T6" fmla="*/ 63 w 64"/>
                <a:gd name="T7" fmla="*/ 40 h 81"/>
                <a:gd name="T8" fmla="*/ 54 w 64"/>
                <a:gd name="T9" fmla="*/ 56 h 81"/>
                <a:gd name="T10" fmla="*/ 45 w 64"/>
                <a:gd name="T11" fmla="*/ 64 h 81"/>
                <a:gd name="T12" fmla="*/ 27 w 64"/>
                <a:gd name="T13" fmla="*/ 72 h 81"/>
                <a:gd name="T14" fmla="*/ 0 w 64"/>
                <a:gd name="T15" fmla="*/ 8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 h="81">
                  <a:moveTo>
                    <a:pt x="45" y="0"/>
                  </a:moveTo>
                  <a:lnTo>
                    <a:pt x="54" y="16"/>
                  </a:lnTo>
                  <a:lnTo>
                    <a:pt x="63" y="24"/>
                  </a:lnTo>
                  <a:lnTo>
                    <a:pt x="63" y="40"/>
                  </a:lnTo>
                  <a:lnTo>
                    <a:pt x="54" y="56"/>
                  </a:lnTo>
                  <a:lnTo>
                    <a:pt x="45" y="64"/>
                  </a:lnTo>
                  <a:lnTo>
                    <a:pt x="27" y="72"/>
                  </a:lnTo>
                  <a:lnTo>
                    <a:pt x="0" y="8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GB" sz="2800">
                <a:solidFill>
                  <a:srgbClr val="FFFFFF"/>
                </a:solidFill>
                <a:latin typeface="Arial" charset="0"/>
              </a:endParaRPr>
            </a:p>
          </p:txBody>
        </p:sp>
        <p:sp>
          <p:nvSpPr>
            <p:cNvPr id="1138741" name="Freeform 53"/>
            <p:cNvSpPr>
              <a:spLocks/>
            </p:cNvSpPr>
            <p:nvPr/>
          </p:nvSpPr>
          <p:spPr bwMode="auto">
            <a:xfrm>
              <a:off x="2651" y="971"/>
              <a:ext cx="177" cy="168"/>
            </a:xfrm>
            <a:custGeom>
              <a:avLst/>
              <a:gdLst>
                <a:gd name="T0" fmla="*/ 198 w 199"/>
                <a:gd name="T1" fmla="*/ 0 h 185"/>
                <a:gd name="T2" fmla="*/ 198 w 199"/>
                <a:gd name="T3" fmla="*/ 16 h 185"/>
                <a:gd name="T4" fmla="*/ 189 w 199"/>
                <a:gd name="T5" fmla="*/ 32 h 185"/>
                <a:gd name="T6" fmla="*/ 180 w 199"/>
                <a:gd name="T7" fmla="*/ 48 h 185"/>
                <a:gd name="T8" fmla="*/ 171 w 199"/>
                <a:gd name="T9" fmla="*/ 64 h 185"/>
                <a:gd name="T10" fmla="*/ 162 w 199"/>
                <a:gd name="T11" fmla="*/ 80 h 185"/>
                <a:gd name="T12" fmla="*/ 153 w 199"/>
                <a:gd name="T13" fmla="*/ 96 h 185"/>
                <a:gd name="T14" fmla="*/ 144 w 199"/>
                <a:gd name="T15" fmla="*/ 112 h 185"/>
                <a:gd name="T16" fmla="*/ 144 w 199"/>
                <a:gd name="T17" fmla="*/ 128 h 185"/>
                <a:gd name="T18" fmla="*/ 135 w 199"/>
                <a:gd name="T19" fmla="*/ 144 h 185"/>
                <a:gd name="T20" fmla="*/ 135 w 199"/>
                <a:gd name="T21" fmla="*/ 160 h 185"/>
                <a:gd name="T22" fmla="*/ 135 w 199"/>
                <a:gd name="T23" fmla="*/ 152 h 185"/>
                <a:gd name="T24" fmla="*/ 117 w 199"/>
                <a:gd name="T25" fmla="*/ 152 h 185"/>
                <a:gd name="T26" fmla="*/ 99 w 199"/>
                <a:gd name="T27" fmla="*/ 152 h 185"/>
                <a:gd name="T28" fmla="*/ 81 w 199"/>
                <a:gd name="T29" fmla="*/ 152 h 185"/>
                <a:gd name="T30" fmla="*/ 63 w 199"/>
                <a:gd name="T31" fmla="*/ 160 h 185"/>
                <a:gd name="T32" fmla="*/ 45 w 199"/>
                <a:gd name="T33" fmla="*/ 168 h 185"/>
                <a:gd name="T34" fmla="*/ 18 w 199"/>
                <a:gd name="T35" fmla="*/ 176 h 185"/>
                <a:gd name="T36" fmla="*/ 0 w 199"/>
                <a:gd name="T37" fmla="*/ 184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9" h="185">
                  <a:moveTo>
                    <a:pt x="198" y="0"/>
                  </a:moveTo>
                  <a:lnTo>
                    <a:pt x="198" y="16"/>
                  </a:lnTo>
                  <a:lnTo>
                    <a:pt x="189" y="32"/>
                  </a:lnTo>
                  <a:lnTo>
                    <a:pt x="180" y="48"/>
                  </a:lnTo>
                  <a:lnTo>
                    <a:pt x="171" y="64"/>
                  </a:lnTo>
                  <a:lnTo>
                    <a:pt x="162" y="80"/>
                  </a:lnTo>
                  <a:lnTo>
                    <a:pt x="153" y="96"/>
                  </a:lnTo>
                  <a:lnTo>
                    <a:pt x="144" y="112"/>
                  </a:lnTo>
                  <a:lnTo>
                    <a:pt x="144" y="128"/>
                  </a:lnTo>
                  <a:lnTo>
                    <a:pt x="135" y="144"/>
                  </a:lnTo>
                  <a:lnTo>
                    <a:pt x="135" y="160"/>
                  </a:lnTo>
                  <a:lnTo>
                    <a:pt x="135" y="152"/>
                  </a:lnTo>
                  <a:lnTo>
                    <a:pt x="117" y="152"/>
                  </a:lnTo>
                  <a:lnTo>
                    <a:pt x="99" y="152"/>
                  </a:lnTo>
                  <a:lnTo>
                    <a:pt x="81" y="152"/>
                  </a:lnTo>
                  <a:lnTo>
                    <a:pt x="63" y="160"/>
                  </a:lnTo>
                  <a:lnTo>
                    <a:pt x="45" y="168"/>
                  </a:lnTo>
                  <a:lnTo>
                    <a:pt x="18" y="176"/>
                  </a:lnTo>
                  <a:lnTo>
                    <a:pt x="0" y="184"/>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GB" sz="2800">
                <a:solidFill>
                  <a:srgbClr val="FFFFFF"/>
                </a:solidFill>
                <a:latin typeface="Arial" charset="0"/>
              </a:endParaRPr>
            </a:p>
          </p:txBody>
        </p:sp>
        <p:sp>
          <p:nvSpPr>
            <p:cNvPr id="1138742" name="Freeform 54"/>
            <p:cNvSpPr>
              <a:spLocks/>
            </p:cNvSpPr>
            <p:nvPr/>
          </p:nvSpPr>
          <p:spPr bwMode="auto">
            <a:xfrm>
              <a:off x="2883" y="1014"/>
              <a:ext cx="97" cy="197"/>
            </a:xfrm>
            <a:custGeom>
              <a:avLst/>
              <a:gdLst>
                <a:gd name="T0" fmla="*/ 54 w 109"/>
                <a:gd name="T1" fmla="*/ 0 h 217"/>
                <a:gd name="T2" fmla="*/ 72 w 109"/>
                <a:gd name="T3" fmla="*/ 8 h 217"/>
                <a:gd name="T4" fmla="*/ 90 w 109"/>
                <a:gd name="T5" fmla="*/ 24 h 217"/>
                <a:gd name="T6" fmla="*/ 99 w 109"/>
                <a:gd name="T7" fmla="*/ 40 h 217"/>
                <a:gd name="T8" fmla="*/ 108 w 109"/>
                <a:gd name="T9" fmla="*/ 56 h 217"/>
                <a:gd name="T10" fmla="*/ 108 w 109"/>
                <a:gd name="T11" fmla="*/ 72 h 217"/>
                <a:gd name="T12" fmla="*/ 108 w 109"/>
                <a:gd name="T13" fmla="*/ 88 h 217"/>
                <a:gd name="T14" fmla="*/ 99 w 109"/>
                <a:gd name="T15" fmla="*/ 104 h 217"/>
                <a:gd name="T16" fmla="*/ 90 w 109"/>
                <a:gd name="T17" fmla="*/ 120 h 217"/>
                <a:gd name="T18" fmla="*/ 72 w 109"/>
                <a:gd name="T19" fmla="*/ 136 h 217"/>
                <a:gd name="T20" fmla="*/ 54 w 109"/>
                <a:gd name="T21" fmla="*/ 144 h 217"/>
                <a:gd name="T22" fmla="*/ 45 w 109"/>
                <a:gd name="T23" fmla="*/ 152 h 217"/>
                <a:gd name="T24" fmla="*/ 27 w 109"/>
                <a:gd name="T25" fmla="*/ 160 h 217"/>
                <a:gd name="T26" fmla="*/ 18 w 109"/>
                <a:gd name="T27" fmla="*/ 168 h 217"/>
                <a:gd name="T28" fmla="*/ 9 w 109"/>
                <a:gd name="T29" fmla="*/ 184 h 217"/>
                <a:gd name="T30" fmla="*/ 0 w 109"/>
                <a:gd name="T31" fmla="*/ 192 h 217"/>
                <a:gd name="T32" fmla="*/ 0 w 109"/>
                <a:gd name="T33" fmla="*/ 208 h 217"/>
                <a:gd name="T34" fmla="*/ 0 w 109"/>
                <a:gd name="T35" fmla="*/ 216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 h="217">
                  <a:moveTo>
                    <a:pt x="54" y="0"/>
                  </a:moveTo>
                  <a:lnTo>
                    <a:pt x="72" y="8"/>
                  </a:lnTo>
                  <a:lnTo>
                    <a:pt x="90" y="24"/>
                  </a:lnTo>
                  <a:lnTo>
                    <a:pt x="99" y="40"/>
                  </a:lnTo>
                  <a:lnTo>
                    <a:pt x="108" y="56"/>
                  </a:lnTo>
                  <a:lnTo>
                    <a:pt x="108" y="72"/>
                  </a:lnTo>
                  <a:lnTo>
                    <a:pt x="108" y="88"/>
                  </a:lnTo>
                  <a:lnTo>
                    <a:pt x="99" y="104"/>
                  </a:lnTo>
                  <a:lnTo>
                    <a:pt x="90" y="120"/>
                  </a:lnTo>
                  <a:lnTo>
                    <a:pt x="72" y="136"/>
                  </a:lnTo>
                  <a:lnTo>
                    <a:pt x="54" y="144"/>
                  </a:lnTo>
                  <a:lnTo>
                    <a:pt x="45" y="152"/>
                  </a:lnTo>
                  <a:lnTo>
                    <a:pt x="27" y="160"/>
                  </a:lnTo>
                  <a:lnTo>
                    <a:pt x="18" y="168"/>
                  </a:lnTo>
                  <a:lnTo>
                    <a:pt x="9" y="184"/>
                  </a:lnTo>
                  <a:lnTo>
                    <a:pt x="0" y="192"/>
                  </a:lnTo>
                  <a:lnTo>
                    <a:pt x="0" y="208"/>
                  </a:lnTo>
                  <a:lnTo>
                    <a:pt x="0" y="216"/>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GB" sz="2800">
                <a:solidFill>
                  <a:srgbClr val="FFFFFF"/>
                </a:solidFill>
                <a:latin typeface="Arial" charset="0"/>
              </a:endParaRPr>
            </a:p>
          </p:txBody>
        </p:sp>
        <p:sp>
          <p:nvSpPr>
            <p:cNvPr id="1138743" name="Freeform 55"/>
            <p:cNvSpPr>
              <a:spLocks/>
            </p:cNvSpPr>
            <p:nvPr/>
          </p:nvSpPr>
          <p:spPr bwMode="auto">
            <a:xfrm>
              <a:off x="2891" y="1188"/>
              <a:ext cx="33" cy="59"/>
            </a:xfrm>
            <a:custGeom>
              <a:avLst/>
              <a:gdLst>
                <a:gd name="T0" fmla="*/ 0 w 37"/>
                <a:gd name="T1" fmla="*/ 0 h 65"/>
                <a:gd name="T2" fmla="*/ 18 w 37"/>
                <a:gd name="T3" fmla="*/ 8 h 65"/>
                <a:gd name="T4" fmla="*/ 36 w 37"/>
                <a:gd name="T5" fmla="*/ 16 h 65"/>
                <a:gd name="T6" fmla="*/ 36 w 37"/>
                <a:gd name="T7" fmla="*/ 32 h 65"/>
                <a:gd name="T8" fmla="*/ 36 w 37"/>
                <a:gd name="T9" fmla="*/ 48 h 65"/>
                <a:gd name="T10" fmla="*/ 36 w 37"/>
                <a:gd name="T11" fmla="*/ 64 h 65"/>
              </a:gdLst>
              <a:ahLst/>
              <a:cxnLst>
                <a:cxn ang="0">
                  <a:pos x="T0" y="T1"/>
                </a:cxn>
                <a:cxn ang="0">
                  <a:pos x="T2" y="T3"/>
                </a:cxn>
                <a:cxn ang="0">
                  <a:pos x="T4" y="T5"/>
                </a:cxn>
                <a:cxn ang="0">
                  <a:pos x="T6" y="T7"/>
                </a:cxn>
                <a:cxn ang="0">
                  <a:pos x="T8" y="T9"/>
                </a:cxn>
                <a:cxn ang="0">
                  <a:pos x="T10" y="T11"/>
                </a:cxn>
              </a:cxnLst>
              <a:rect l="0" t="0" r="r" b="b"/>
              <a:pathLst>
                <a:path w="37" h="65">
                  <a:moveTo>
                    <a:pt x="0" y="0"/>
                  </a:moveTo>
                  <a:lnTo>
                    <a:pt x="18" y="8"/>
                  </a:lnTo>
                  <a:lnTo>
                    <a:pt x="36" y="16"/>
                  </a:lnTo>
                  <a:lnTo>
                    <a:pt x="36" y="32"/>
                  </a:lnTo>
                  <a:lnTo>
                    <a:pt x="36" y="48"/>
                  </a:lnTo>
                  <a:lnTo>
                    <a:pt x="36" y="64"/>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GB" sz="2800">
                <a:solidFill>
                  <a:srgbClr val="FFFFFF"/>
                </a:solidFill>
                <a:latin typeface="Arial" charset="0"/>
              </a:endParaRPr>
            </a:p>
          </p:txBody>
        </p:sp>
        <p:sp>
          <p:nvSpPr>
            <p:cNvPr id="1138744" name="Freeform 56"/>
            <p:cNvSpPr>
              <a:spLocks/>
            </p:cNvSpPr>
            <p:nvPr/>
          </p:nvSpPr>
          <p:spPr bwMode="auto">
            <a:xfrm>
              <a:off x="3003" y="587"/>
              <a:ext cx="161" cy="30"/>
            </a:xfrm>
            <a:custGeom>
              <a:avLst/>
              <a:gdLst>
                <a:gd name="T0" fmla="*/ 180 w 181"/>
                <a:gd name="T1" fmla="*/ 0 h 33"/>
                <a:gd name="T2" fmla="*/ 162 w 181"/>
                <a:gd name="T3" fmla="*/ 8 h 33"/>
                <a:gd name="T4" fmla="*/ 144 w 181"/>
                <a:gd name="T5" fmla="*/ 16 h 33"/>
                <a:gd name="T6" fmla="*/ 126 w 181"/>
                <a:gd name="T7" fmla="*/ 16 h 33"/>
                <a:gd name="T8" fmla="*/ 99 w 181"/>
                <a:gd name="T9" fmla="*/ 16 h 33"/>
                <a:gd name="T10" fmla="*/ 81 w 181"/>
                <a:gd name="T11" fmla="*/ 24 h 33"/>
                <a:gd name="T12" fmla="*/ 63 w 181"/>
                <a:gd name="T13" fmla="*/ 24 h 33"/>
                <a:gd name="T14" fmla="*/ 45 w 181"/>
                <a:gd name="T15" fmla="*/ 24 h 33"/>
                <a:gd name="T16" fmla="*/ 27 w 181"/>
                <a:gd name="T17" fmla="*/ 24 h 33"/>
                <a:gd name="T18" fmla="*/ 0 w 181"/>
                <a:gd name="T19" fmla="*/ 32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1" h="33">
                  <a:moveTo>
                    <a:pt x="180" y="0"/>
                  </a:moveTo>
                  <a:lnTo>
                    <a:pt x="162" y="8"/>
                  </a:lnTo>
                  <a:lnTo>
                    <a:pt x="144" y="16"/>
                  </a:lnTo>
                  <a:lnTo>
                    <a:pt x="126" y="16"/>
                  </a:lnTo>
                  <a:lnTo>
                    <a:pt x="99" y="16"/>
                  </a:lnTo>
                  <a:lnTo>
                    <a:pt x="81" y="24"/>
                  </a:lnTo>
                  <a:lnTo>
                    <a:pt x="63" y="24"/>
                  </a:lnTo>
                  <a:lnTo>
                    <a:pt x="45" y="24"/>
                  </a:lnTo>
                  <a:lnTo>
                    <a:pt x="27" y="24"/>
                  </a:lnTo>
                  <a:lnTo>
                    <a:pt x="0" y="32"/>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GB" sz="2800">
                <a:solidFill>
                  <a:srgbClr val="FFFFFF"/>
                </a:solidFill>
                <a:latin typeface="Arial" charset="0"/>
              </a:endParaRPr>
            </a:p>
          </p:txBody>
        </p:sp>
        <p:sp>
          <p:nvSpPr>
            <p:cNvPr id="1138745" name="Freeform 57"/>
            <p:cNvSpPr>
              <a:spLocks/>
            </p:cNvSpPr>
            <p:nvPr/>
          </p:nvSpPr>
          <p:spPr bwMode="auto">
            <a:xfrm>
              <a:off x="1844" y="659"/>
              <a:ext cx="129" cy="110"/>
            </a:xfrm>
            <a:custGeom>
              <a:avLst/>
              <a:gdLst>
                <a:gd name="T0" fmla="*/ 144 w 145"/>
                <a:gd name="T1" fmla="*/ 0 h 121"/>
                <a:gd name="T2" fmla="*/ 135 w 145"/>
                <a:gd name="T3" fmla="*/ 8 h 121"/>
                <a:gd name="T4" fmla="*/ 126 w 145"/>
                <a:gd name="T5" fmla="*/ 24 h 121"/>
                <a:gd name="T6" fmla="*/ 117 w 145"/>
                <a:gd name="T7" fmla="*/ 40 h 121"/>
                <a:gd name="T8" fmla="*/ 117 w 145"/>
                <a:gd name="T9" fmla="*/ 56 h 121"/>
                <a:gd name="T10" fmla="*/ 126 w 145"/>
                <a:gd name="T11" fmla="*/ 64 h 121"/>
                <a:gd name="T12" fmla="*/ 126 w 145"/>
                <a:gd name="T13" fmla="*/ 80 h 121"/>
                <a:gd name="T14" fmla="*/ 117 w 145"/>
                <a:gd name="T15" fmla="*/ 80 h 121"/>
                <a:gd name="T16" fmla="*/ 108 w 145"/>
                <a:gd name="T17" fmla="*/ 72 h 121"/>
                <a:gd name="T18" fmla="*/ 99 w 145"/>
                <a:gd name="T19" fmla="*/ 72 h 121"/>
                <a:gd name="T20" fmla="*/ 81 w 145"/>
                <a:gd name="T21" fmla="*/ 80 h 121"/>
                <a:gd name="T22" fmla="*/ 63 w 145"/>
                <a:gd name="T23" fmla="*/ 80 h 121"/>
                <a:gd name="T24" fmla="*/ 45 w 145"/>
                <a:gd name="T25" fmla="*/ 88 h 121"/>
                <a:gd name="T26" fmla="*/ 27 w 145"/>
                <a:gd name="T27" fmla="*/ 96 h 121"/>
                <a:gd name="T28" fmla="*/ 18 w 145"/>
                <a:gd name="T29" fmla="*/ 104 h 121"/>
                <a:gd name="T30" fmla="*/ 0 w 145"/>
                <a:gd name="T31" fmla="*/ 12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5" h="121">
                  <a:moveTo>
                    <a:pt x="144" y="0"/>
                  </a:moveTo>
                  <a:lnTo>
                    <a:pt x="135" y="8"/>
                  </a:lnTo>
                  <a:lnTo>
                    <a:pt x="126" y="24"/>
                  </a:lnTo>
                  <a:lnTo>
                    <a:pt x="117" y="40"/>
                  </a:lnTo>
                  <a:lnTo>
                    <a:pt x="117" y="56"/>
                  </a:lnTo>
                  <a:lnTo>
                    <a:pt x="126" y="64"/>
                  </a:lnTo>
                  <a:lnTo>
                    <a:pt x="126" y="80"/>
                  </a:lnTo>
                  <a:lnTo>
                    <a:pt x="117" y="80"/>
                  </a:lnTo>
                  <a:lnTo>
                    <a:pt x="108" y="72"/>
                  </a:lnTo>
                  <a:lnTo>
                    <a:pt x="99" y="72"/>
                  </a:lnTo>
                  <a:lnTo>
                    <a:pt x="81" y="80"/>
                  </a:lnTo>
                  <a:lnTo>
                    <a:pt x="63" y="80"/>
                  </a:lnTo>
                  <a:lnTo>
                    <a:pt x="45" y="88"/>
                  </a:lnTo>
                  <a:lnTo>
                    <a:pt x="27" y="96"/>
                  </a:lnTo>
                  <a:lnTo>
                    <a:pt x="18" y="104"/>
                  </a:lnTo>
                  <a:lnTo>
                    <a:pt x="0" y="12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GB" sz="2800">
                <a:solidFill>
                  <a:srgbClr val="FFFFFF"/>
                </a:solidFill>
                <a:latin typeface="Arial" charset="0"/>
              </a:endParaRPr>
            </a:p>
          </p:txBody>
        </p:sp>
        <p:sp>
          <p:nvSpPr>
            <p:cNvPr id="1138746" name="Freeform 58"/>
            <p:cNvSpPr>
              <a:spLocks/>
            </p:cNvSpPr>
            <p:nvPr/>
          </p:nvSpPr>
          <p:spPr bwMode="auto">
            <a:xfrm>
              <a:off x="1788" y="783"/>
              <a:ext cx="25" cy="59"/>
            </a:xfrm>
            <a:custGeom>
              <a:avLst/>
              <a:gdLst>
                <a:gd name="T0" fmla="*/ 9 w 28"/>
                <a:gd name="T1" fmla="*/ 0 h 65"/>
                <a:gd name="T2" fmla="*/ 9 w 28"/>
                <a:gd name="T3" fmla="*/ 16 h 65"/>
                <a:gd name="T4" fmla="*/ 0 w 28"/>
                <a:gd name="T5" fmla="*/ 24 h 65"/>
                <a:gd name="T6" fmla="*/ 9 w 28"/>
                <a:gd name="T7" fmla="*/ 40 h 65"/>
                <a:gd name="T8" fmla="*/ 18 w 28"/>
                <a:gd name="T9" fmla="*/ 48 h 65"/>
                <a:gd name="T10" fmla="*/ 27 w 28"/>
                <a:gd name="T11" fmla="*/ 64 h 65"/>
              </a:gdLst>
              <a:ahLst/>
              <a:cxnLst>
                <a:cxn ang="0">
                  <a:pos x="T0" y="T1"/>
                </a:cxn>
                <a:cxn ang="0">
                  <a:pos x="T2" y="T3"/>
                </a:cxn>
                <a:cxn ang="0">
                  <a:pos x="T4" y="T5"/>
                </a:cxn>
                <a:cxn ang="0">
                  <a:pos x="T6" y="T7"/>
                </a:cxn>
                <a:cxn ang="0">
                  <a:pos x="T8" y="T9"/>
                </a:cxn>
                <a:cxn ang="0">
                  <a:pos x="T10" y="T11"/>
                </a:cxn>
              </a:cxnLst>
              <a:rect l="0" t="0" r="r" b="b"/>
              <a:pathLst>
                <a:path w="28" h="65">
                  <a:moveTo>
                    <a:pt x="9" y="0"/>
                  </a:moveTo>
                  <a:lnTo>
                    <a:pt x="9" y="16"/>
                  </a:lnTo>
                  <a:lnTo>
                    <a:pt x="0" y="24"/>
                  </a:lnTo>
                  <a:lnTo>
                    <a:pt x="9" y="40"/>
                  </a:lnTo>
                  <a:lnTo>
                    <a:pt x="18" y="48"/>
                  </a:lnTo>
                  <a:lnTo>
                    <a:pt x="27" y="64"/>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GB" sz="2800">
                <a:solidFill>
                  <a:srgbClr val="FFFFFF"/>
                </a:solidFill>
                <a:latin typeface="Arial" charset="0"/>
              </a:endParaRPr>
            </a:p>
          </p:txBody>
        </p:sp>
        <p:sp>
          <p:nvSpPr>
            <p:cNvPr id="1138747" name="Freeform 59"/>
            <p:cNvSpPr>
              <a:spLocks/>
            </p:cNvSpPr>
            <p:nvPr/>
          </p:nvSpPr>
          <p:spPr bwMode="auto">
            <a:xfrm>
              <a:off x="1772" y="819"/>
              <a:ext cx="73" cy="124"/>
            </a:xfrm>
            <a:custGeom>
              <a:avLst/>
              <a:gdLst>
                <a:gd name="T0" fmla="*/ 81 w 82"/>
                <a:gd name="T1" fmla="*/ 0 h 137"/>
                <a:gd name="T2" fmla="*/ 63 w 82"/>
                <a:gd name="T3" fmla="*/ 8 h 137"/>
                <a:gd name="T4" fmla="*/ 54 w 82"/>
                <a:gd name="T5" fmla="*/ 24 h 137"/>
                <a:gd name="T6" fmla="*/ 36 w 82"/>
                <a:gd name="T7" fmla="*/ 32 h 137"/>
                <a:gd name="T8" fmla="*/ 27 w 82"/>
                <a:gd name="T9" fmla="*/ 48 h 137"/>
                <a:gd name="T10" fmla="*/ 9 w 82"/>
                <a:gd name="T11" fmla="*/ 64 h 137"/>
                <a:gd name="T12" fmla="*/ 0 w 82"/>
                <a:gd name="T13" fmla="*/ 80 h 137"/>
                <a:gd name="T14" fmla="*/ 0 w 82"/>
                <a:gd name="T15" fmla="*/ 96 h 137"/>
                <a:gd name="T16" fmla="*/ 0 w 82"/>
                <a:gd name="T17" fmla="*/ 120 h 137"/>
                <a:gd name="T18" fmla="*/ 9 w 82"/>
                <a:gd name="T19" fmla="*/ 136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2" h="137">
                  <a:moveTo>
                    <a:pt x="81" y="0"/>
                  </a:moveTo>
                  <a:lnTo>
                    <a:pt x="63" y="8"/>
                  </a:lnTo>
                  <a:lnTo>
                    <a:pt x="54" y="24"/>
                  </a:lnTo>
                  <a:lnTo>
                    <a:pt x="36" y="32"/>
                  </a:lnTo>
                  <a:lnTo>
                    <a:pt x="27" y="48"/>
                  </a:lnTo>
                  <a:lnTo>
                    <a:pt x="9" y="64"/>
                  </a:lnTo>
                  <a:lnTo>
                    <a:pt x="0" y="80"/>
                  </a:lnTo>
                  <a:lnTo>
                    <a:pt x="0" y="96"/>
                  </a:lnTo>
                  <a:lnTo>
                    <a:pt x="0" y="120"/>
                  </a:lnTo>
                  <a:lnTo>
                    <a:pt x="9" y="136"/>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GB" sz="2800">
                <a:solidFill>
                  <a:srgbClr val="FFFFFF"/>
                </a:solidFill>
                <a:latin typeface="Arial" charset="0"/>
              </a:endParaRPr>
            </a:p>
          </p:txBody>
        </p:sp>
        <p:sp>
          <p:nvSpPr>
            <p:cNvPr id="1138748" name="Freeform 60"/>
            <p:cNvSpPr>
              <a:spLocks/>
            </p:cNvSpPr>
            <p:nvPr/>
          </p:nvSpPr>
          <p:spPr bwMode="auto">
            <a:xfrm>
              <a:off x="1876" y="776"/>
              <a:ext cx="97" cy="160"/>
            </a:xfrm>
            <a:custGeom>
              <a:avLst/>
              <a:gdLst>
                <a:gd name="T0" fmla="*/ 108 w 109"/>
                <a:gd name="T1" fmla="*/ 0 h 177"/>
                <a:gd name="T2" fmla="*/ 90 w 109"/>
                <a:gd name="T3" fmla="*/ 8 h 177"/>
                <a:gd name="T4" fmla="*/ 72 w 109"/>
                <a:gd name="T5" fmla="*/ 16 h 177"/>
                <a:gd name="T6" fmla="*/ 54 w 109"/>
                <a:gd name="T7" fmla="*/ 32 h 177"/>
                <a:gd name="T8" fmla="*/ 36 w 109"/>
                <a:gd name="T9" fmla="*/ 40 h 177"/>
                <a:gd name="T10" fmla="*/ 27 w 109"/>
                <a:gd name="T11" fmla="*/ 56 h 177"/>
                <a:gd name="T12" fmla="*/ 9 w 109"/>
                <a:gd name="T13" fmla="*/ 64 h 177"/>
                <a:gd name="T14" fmla="*/ 0 w 109"/>
                <a:gd name="T15" fmla="*/ 80 h 177"/>
                <a:gd name="T16" fmla="*/ 0 w 109"/>
                <a:gd name="T17" fmla="*/ 96 h 177"/>
                <a:gd name="T18" fmla="*/ 9 w 109"/>
                <a:gd name="T19" fmla="*/ 112 h 177"/>
                <a:gd name="T20" fmla="*/ 18 w 109"/>
                <a:gd name="T21" fmla="*/ 120 h 177"/>
                <a:gd name="T22" fmla="*/ 27 w 109"/>
                <a:gd name="T23" fmla="*/ 136 h 177"/>
                <a:gd name="T24" fmla="*/ 18 w 109"/>
                <a:gd name="T25" fmla="*/ 152 h 177"/>
                <a:gd name="T26" fmla="*/ 18 w 109"/>
                <a:gd name="T27" fmla="*/ 176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177">
                  <a:moveTo>
                    <a:pt x="108" y="0"/>
                  </a:moveTo>
                  <a:lnTo>
                    <a:pt x="90" y="8"/>
                  </a:lnTo>
                  <a:lnTo>
                    <a:pt x="72" y="16"/>
                  </a:lnTo>
                  <a:lnTo>
                    <a:pt x="54" y="32"/>
                  </a:lnTo>
                  <a:lnTo>
                    <a:pt x="36" y="40"/>
                  </a:lnTo>
                  <a:lnTo>
                    <a:pt x="27" y="56"/>
                  </a:lnTo>
                  <a:lnTo>
                    <a:pt x="9" y="64"/>
                  </a:lnTo>
                  <a:lnTo>
                    <a:pt x="0" y="80"/>
                  </a:lnTo>
                  <a:lnTo>
                    <a:pt x="0" y="96"/>
                  </a:lnTo>
                  <a:lnTo>
                    <a:pt x="9" y="112"/>
                  </a:lnTo>
                  <a:lnTo>
                    <a:pt x="18" y="120"/>
                  </a:lnTo>
                  <a:lnTo>
                    <a:pt x="27" y="136"/>
                  </a:lnTo>
                  <a:lnTo>
                    <a:pt x="18" y="152"/>
                  </a:lnTo>
                  <a:lnTo>
                    <a:pt x="18" y="176"/>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GB" sz="2800">
                <a:solidFill>
                  <a:srgbClr val="FFFFFF"/>
                </a:solidFill>
                <a:latin typeface="Arial" charset="0"/>
              </a:endParaRPr>
            </a:p>
          </p:txBody>
        </p:sp>
        <p:sp>
          <p:nvSpPr>
            <p:cNvPr id="1138749" name="Freeform 61"/>
            <p:cNvSpPr>
              <a:spLocks/>
            </p:cNvSpPr>
            <p:nvPr/>
          </p:nvSpPr>
          <p:spPr bwMode="auto">
            <a:xfrm>
              <a:off x="1980" y="768"/>
              <a:ext cx="49" cy="110"/>
            </a:xfrm>
            <a:custGeom>
              <a:avLst/>
              <a:gdLst>
                <a:gd name="T0" fmla="*/ 36 w 55"/>
                <a:gd name="T1" fmla="*/ 0 h 121"/>
                <a:gd name="T2" fmla="*/ 45 w 55"/>
                <a:gd name="T3" fmla="*/ 8 h 121"/>
                <a:gd name="T4" fmla="*/ 54 w 55"/>
                <a:gd name="T5" fmla="*/ 16 h 121"/>
                <a:gd name="T6" fmla="*/ 54 w 55"/>
                <a:gd name="T7" fmla="*/ 24 h 121"/>
                <a:gd name="T8" fmla="*/ 45 w 55"/>
                <a:gd name="T9" fmla="*/ 40 h 121"/>
                <a:gd name="T10" fmla="*/ 45 w 55"/>
                <a:gd name="T11" fmla="*/ 56 h 121"/>
                <a:gd name="T12" fmla="*/ 36 w 55"/>
                <a:gd name="T13" fmla="*/ 72 h 121"/>
                <a:gd name="T14" fmla="*/ 27 w 55"/>
                <a:gd name="T15" fmla="*/ 96 h 121"/>
                <a:gd name="T16" fmla="*/ 9 w 55"/>
                <a:gd name="T17" fmla="*/ 112 h 121"/>
                <a:gd name="T18" fmla="*/ 0 w 55"/>
                <a:gd name="T19" fmla="*/ 12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 h="121">
                  <a:moveTo>
                    <a:pt x="36" y="0"/>
                  </a:moveTo>
                  <a:lnTo>
                    <a:pt x="45" y="8"/>
                  </a:lnTo>
                  <a:lnTo>
                    <a:pt x="54" y="16"/>
                  </a:lnTo>
                  <a:lnTo>
                    <a:pt x="54" y="24"/>
                  </a:lnTo>
                  <a:lnTo>
                    <a:pt x="45" y="40"/>
                  </a:lnTo>
                  <a:lnTo>
                    <a:pt x="45" y="56"/>
                  </a:lnTo>
                  <a:lnTo>
                    <a:pt x="36" y="72"/>
                  </a:lnTo>
                  <a:lnTo>
                    <a:pt x="27" y="96"/>
                  </a:lnTo>
                  <a:lnTo>
                    <a:pt x="9" y="112"/>
                  </a:lnTo>
                  <a:lnTo>
                    <a:pt x="0" y="12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GB" sz="2800">
                <a:solidFill>
                  <a:srgbClr val="FFFFFF"/>
                </a:solidFill>
                <a:latin typeface="Arial" charset="0"/>
              </a:endParaRPr>
            </a:p>
          </p:txBody>
        </p:sp>
        <p:sp>
          <p:nvSpPr>
            <p:cNvPr id="1138750" name="Freeform 62"/>
            <p:cNvSpPr>
              <a:spLocks/>
            </p:cNvSpPr>
            <p:nvPr/>
          </p:nvSpPr>
          <p:spPr bwMode="auto">
            <a:xfrm>
              <a:off x="2140" y="710"/>
              <a:ext cx="81" cy="103"/>
            </a:xfrm>
            <a:custGeom>
              <a:avLst/>
              <a:gdLst>
                <a:gd name="T0" fmla="*/ 0 w 91"/>
                <a:gd name="T1" fmla="*/ 0 h 113"/>
                <a:gd name="T2" fmla="*/ 27 w 91"/>
                <a:gd name="T3" fmla="*/ 0 h 113"/>
                <a:gd name="T4" fmla="*/ 45 w 91"/>
                <a:gd name="T5" fmla="*/ 0 h 113"/>
                <a:gd name="T6" fmla="*/ 54 w 91"/>
                <a:gd name="T7" fmla="*/ 8 h 113"/>
                <a:gd name="T8" fmla="*/ 72 w 91"/>
                <a:gd name="T9" fmla="*/ 16 h 113"/>
                <a:gd name="T10" fmla="*/ 72 w 91"/>
                <a:gd name="T11" fmla="*/ 32 h 113"/>
                <a:gd name="T12" fmla="*/ 81 w 91"/>
                <a:gd name="T13" fmla="*/ 48 h 113"/>
                <a:gd name="T14" fmla="*/ 81 w 91"/>
                <a:gd name="T15" fmla="*/ 64 h 113"/>
                <a:gd name="T16" fmla="*/ 90 w 91"/>
                <a:gd name="T17" fmla="*/ 80 h 113"/>
                <a:gd name="T18" fmla="*/ 90 w 91"/>
                <a:gd name="T19" fmla="*/ 112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1" h="113">
                  <a:moveTo>
                    <a:pt x="0" y="0"/>
                  </a:moveTo>
                  <a:lnTo>
                    <a:pt x="27" y="0"/>
                  </a:lnTo>
                  <a:lnTo>
                    <a:pt x="45" y="0"/>
                  </a:lnTo>
                  <a:lnTo>
                    <a:pt x="54" y="8"/>
                  </a:lnTo>
                  <a:lnTo>
                    <a:pt x="72" y="16"/>
                  </a:lnTo>
                  <a:lnTo>
                    <a:pt x="72" y="32"/>
                  </a:lnTo>
                  <a:lnTo>
                    <a:pt x="81" y="48"/>
                  </a:lnTo>
                  <a:lnTo>
                    <a:pt x="81" y="64"/>
                  </a:lnTo>
                  <a:lnTo>
                    <a:pt x="90" y="80"/>
                  </a:lnTo>
                  <a:lnTo>
                    <a:pt x="90" y="112"/>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GB" sz="2800">
                <a:solidFill>
                  <a:srgbClr val="FFFFFF"/>
                </a:solidFill>
                <a:latin typeface="Arial" charset="0"/>
              </a:endParaRPr>
            </a:p>
          </p:txBody>
        </p:sp>
        <p:sp>
          <p:nvSpPr>
            <p:cNvPr id="1138751" name="Freeform 63"/>
            <p:cNvSpPr>
              <a:spLocks/>
            </p:cNvSpPr>
            <p:nvPr/>
          </p:nvSpPr>
          <p:spPr bwMode="auto">
            <a:xfrm>
              <a:off x="2180" y="659"/>
              <a:ext cx="17" cy="52"/>
            </a:xfrm>
            <a:custGeom>
              <a:avLst/>
              <a:gdLst>
                <a:gd name="T0" fmla="*/ 18 w 19"/>
                <a:gd name="T1" fmla="*/ 0 h 57"/>
                <a:gd name="T2" fmla="*/ 9 w 19"/>
                <a:gd name="T3" fmla="*/ 8 h 57"/>
                <a:gd name="T4" fmla="*/ 0 w 19"/>
                <a:gd name="T5" fmla="*/ 16 h 57"/>
                <a:gd name="T6" fmla="*/ 0 w 19"/>
                <a:gd name="T7" fmla="*/ 32 h 57"/>
                <a:gd name="T8" fmla="*/ 0 w 19"/>
                <a:gd name="T9" fmla="*/ 48 h 57"/>
                <a:gd name="T10" fmla="*/ 0 w 19"/>
                <a:gd name="T11" fmla="*/ 56 h 57"/>
              </a:gdLst>
              <a:ahLst/>
              <a:cxnLst>
                <a:cxn ang="0">
                  <a:pos x="T0" y="T1"/>
                </a:cxn>
                <a:cxn ang="0">
                  <a:pos x="T2" y="T3"/>
                </a:cxn>
                <a:cxn ang="0">
                  <a:pos x="T4" y="T5"/>
                </a:cxn>
                <a:cxn ang="0">
                  <a:pos x="T6" y="T7"/>
                </a:cxn>
                <a:cxn ang="0">
                  <a:pos x="T8" y="T9"/>
                </a:cxn>
                <a:cxn ang="0">
                  <a:pos x="T10" y="T11"/>
                </a:cxn>
              </a:cxnLst>
              <a:rect l="0" t="0" r="r" b="b"/>
              <a:pathLst>
                <a:path w="19" h="57">
                  <a:moveTo>
                    <a:pt x="18" y="0"/>
                  </a:moveTo>
                  <a:lnTo>
                    <a:pt x="9" y="8"/>
                  </a:lnTo>
                  <a:lnTo>
                    <a:pt x="0" y="16"/>
                  </a:lnTo>
                  <a:lnTo>
                    <a:pt x="0" y="32"/>
                  </a:lnTo>
                  <a:lnTo>
                    <a:pt x="0" y="48"/>
                  </a:lnTo>
                  <a:lnTo>
                    <a:pt x="0" y="56"/>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GB" sz="2800">
                <a:solidFill>
                  <a:srgbClr val="FFFFFF"/>
                </a:solidFill>
                <a:latin typeface="Arial" charset="0"/>
              </a:endParaRPr>
            </a:p>
          </p:txBody>
        </p:sp>
        <p:sp>
          <p:nvSpPr>
            <p:cNvPr id="1138752" name="Freeform 64"/>
            <p:cNvSpPr>
              <a:spLocks/>
            </p:cNvSpPr>
            <p:nvPr/>
          </p:nvSpPr>
          <p:spPr bwMode="auto">
            <a:xfrm>
              <a:off x="2028" y="645"/>
              <a:ext cx="65" cy="22"/>
            </a:xfrm>
            <a:custGeom>
              <a:avLst/>
              <a:gdLst>
                <a:gd name="T0" fmla="*/ 72 w 73"/>
                <a:gd name="T1" fmla="*/ 8 h 25"/>
                <a:gd name="T2" fmla="*/ 54 w 73"/>
                <a:gd name="T3" fmla="*/ 0 h 25"/>
                <a:gd name="T4" fmla="*/ 45 w 73"/>
                <a:gd name="T5" fmla="*/ 0 h 25"/>
                <a:gd name="T6" fmla="*/ 27 w 73"/>
                <a:gd name="T7" fmla="*/ 0 h 25"/>
                <a:gd name="T8" fmla="*/ 9 w 73"/>
                <a:gd name="T9" fmla="*/ 8 h 25"/>
                <a:gd name="T10" fmla="*/ 0 w 73"/>
                <a:gd name="T11" fmla="*/ 24 h 25"/>
              </a:gdLst>
              <a:ahLst/>
              <a:cxnLst>
                <a:cxn ang="0">
                  <a:pos x="T0" y="T1"/>
                </a:cxn>
                <a:cxn ang="0">
                  <a:pos x="T2" y="T3"/>
                </a:cxn>
                <a:cxn ang="0">
                  <a:pos x="T4" y="T5"/>
                </a:cxn>
                <a:cxn ang="0">
                  <a:pos x="T6" y="T7"/>
                </a:cxn>
                <a:cxn ang="0">
                  <a:pos x="T8" y="T9"/>
                </a:cxn>
                <a:cxn ang="0">
                  <a:pos x="T10" y="T11"/>
                </a:cxn>
              </a:cxnLst>
              <a:rect l="0" t="0" r="r" b="b"/>
              <a:pathLst>
                <a:path w="73" h="25">
                  <a:moveTo>
                    <a:pt x="72" y="8"/>
                  </a:moveTo>
                  <a:lnTo>
                    <a:pt x="54" y="0"/>
                  </a:lnTo>
                  <a:lnTo>
                    <a:pt x="45" y="0"/>
                  </a:lnTo>
                  <a:lnTo>
                    <a:pt x="27" y="0"/>
                  </a:lnTo>
                  <a:lnTo>
                    <a:pt x="9" y="8"/>
                  </a:lnTo>
                  <a:lnTo>
                    <a:pt x="0" y="24"/>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GB" sz="2800">
                <a:solidFill>
                  <a:srgbClr val="FFFFFF"/>
                </a:solidFill>
                <a:latin typeface="Arial" charset="0"/>
              </a:endParaRPr>
            </a:p>
          </p:txBody>
        </p:sp>
        <p:sp>
          <p:nvSpPr>
            <p:cNvPr id="1138753" name="Freeform 65"/>
            <p:cNvSpPr>
              <a:spLocks/>
            </p:cNvSpPr>
            <p:nvPr/>
          </p:nvSpPr>
          <p:spPr bwMode="auto">
            <a:xfrm>
              <a:off x="1916" y="645"/>
              <a:ext cx="49" cy="15"/>
            </a:xfrm>
            <a:custGeom>
              <a:avLst/>
              <a:gdLst>
                <a:gd name="T0" fmla="*/ 0 w 55"/>
                <a:gd name="T1" fmla="*/ 16 h 17"/>
                <a:gd name="T2" fmla="*/ 18 w 55"/>
                <a:gd name="T3" fmla="*/ 16 h 17"/>
                <a:gd name="T4" fmla="*/ 36 w 55"/>
                <a:gd name="T5" fmla="*/ 0 h 17"/>
                <a:gd name="T6" fmla="*/ 54 w 55"/>
                <a:gd name="T7" fmla="*/ 0 h 17"/>
              </a:gdLst>
              <a:ahLst/>
              <a:cxnLst>
                <a:cxn ang="0">
                  <a:pos x="T0" y="T1"/>
                </a:cxn>
                <a:cxn ang="0">
                  <a:pos x="T2" y="T3"/>
                </a:cxn>
                <a:cxn ang="0">
                  <a:pos x="T4" y="T5"/>
                </a:cxn>
                <a:cxn ang="0">
                  <a:pos x="T6" y="T7"/>
                </a:cxn>
              </a:cxnLst>
              <a:rect l="0" t="0" r="r" b="b"/>
              <a:pathLst>
                <a:path w="55" h="17">
                  <a:moveTo>
                    <a:pt x="0" y="16"/>
                  </a:moveTo>
                  <a:lnTo>
                    <a:pt x="18" y="16"/>
                  </a:lnTo>
                  <a:lnTo>
                    <a:pt x="36" y="0"/>
                  </a:lnTo>
                  <a:lnTo>
                    <a:pt x="54"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GB" sz="2800">
                <a:solidFill>
                  <a:srgbClr val="FFFFFF"/>
                </a:solidFill>
                <a:latin typeface="Arial" charset="0"/>
              </a:endParaRPr>
            </a:p>
          </p:txBody>
        </p:sp>
        <p:sp>
          <p:nvSpPr>
            <p:cNvPr id="1138754" name="Freeform 66"/>
            <p:cNvSpPr>
              <a:spLocks/>
            </p:cNvSpPr>
            <p:nvPr/>
          </p:nvSpPr>
          <p:spPr bwMode="auto">
            <a:xfrm>
              <a:off x="1772" y="862"/>
              <a:ext cx="105" cy="233"/>
            </a:xfrm>
            <a:custGeom>
              <a:avLst/>
              <a:gdLst>
                <a:gd name="T0" fmla="*/ 117 w 118"/>
                <a:gd name="T1" fmla="*/ 0 h 257"/>
                <a:gd name="T2" fmla="*/ 99 w 118"/>
                <a:gd name="T3" fmla="*/ 0 h 257"/>
                <a:gd name="T4" fmla="*/ 81 w 118"/>
                <a:gd name="T5" fmla="*/ 8 h 257"/>
                <a:gd name="T6" fmla="*/ 72 w 118"/>
                <a:gd name="T7" fmla="*/ 16 h 257"/>
                <a:gd name="T8" fmla="*/ 63 w 118"/>
                <a:gd name="T9" fmla="*/ 24 h 257"/>
                <a:gd name="T10" fmla="*/ 54 w 118"/>
                <a:gd name="T11" fmla="*/ 40 h 257"/>
                <a:gd name="T12" fmla="*/ 45 w 118"/>
                <a:gd name="T13" fmla="*/ 48 h 257"/>
                <a:gd name="T14" fmla="*/ 36 w 118"/>
                <a:gd name="T15" fmla="*/ 64 h 257"/>
                <a:gd name="T16" fmla="*/ 27 w 118"/>
                <a:gd name="T17" fmla="*/ 80 h 257"/>
                <a:gd name="T18" fmla="*/ 18 w 118"/>
                <a:gd name="T19" fmla="*/ 88 h 257"/>
                <a:gd name="T20" fmla="*/ 9 w 118"/>
                <a:gd name="T21" fmla="*/ 104 h 257"/>
                <a:gd name="T22" fmla="*/ 9 w 118"/>
                <a:gd name="T23" fmla="*/ 112 h 257"/>
                <a:gd name="T24" fmla="*/ 0 w 118"/>
                <a:gd name="T25" fmla="*/ 128 h 257"/>
                <a:gd name="T26" fmla="*/ 0 w 118"/>
                <a:gd name="T27" fmla="*/ 144 h 257"/>
                <a:gd name="T28" fmla="*/ 0 w 118"/>
                <a:gd name="T29" fmla="*/ 160 h 257"/>
                <a:gd name="T30" fmla="*/ 9 w 118"/>
                <a:gd name="T31" fmla="*/ 176 h 257"/>
                <a:gd name="T32" fmla="*/ 27 w 118"/>
                <a:gd name="T33" fmla="*/ 184 h 257"/>
                <a:gd name="T34" fmla="*/ 36 w 118"/>
                <a:gd name="T35" fmla="*/ 200 h 257"/>
                <a:gd name="T36" fmla="*/ 54 w 118"/>
                <a:gd name="T37" fmla="*/ 208 h 257"/>
                <a:gd name="T38" fmla="*/ 63 w 118"/>
                <a:gd name="T39" fmla="*/ 224 h 257"/>
                <a:gd name="T40" fmla="*/ 72 w 118"/>
                <a:gd name="T41" fmla="*/ 240 h 257"/>
                <a:gd name="T42" fmla="*/ 81 w 118"/>
                <a:gd name="T43" fmla="*/ 256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8" h="257">
                  <a:moveTo>
                    <a:pt x="117" y="0"/>
                  </a:moveTo>
                  <a:lnTo>
                    <a:pt x="99" y="0"/>
                  </a:lnTo>
                  <a:lnTo>
                    <a:pt x="81" y="8"/>
                  </a:lnTo>
                  <a:lnTo>
                    <a:pt x="72" y="16"/>
                  </a:lnTo>
                  <a:lnTo>
                    <a:pt x="63" y="24"/>
                  </a:lnTo>
                  <a:lnTo>
                    <a:pt x="54" y="40"/>
                  </a:lnTo>
                  <a:lnTo>
                    <a:pt x="45" y="48"/>
                  </a:lnTo>
                  <a:lnTo>
                    <a:pt x="36" y="64"/>
                  </a:lnTo>
                  <a:lnTo>
                    <a:pt x="27" y="80"/>
                  </a:lnTo>
                  <a:lnTo>
                    <a:pt x="18" y="88"/>
                  </a:lnTo>
                  <a:lnTo>
                    <a:pt x="9" y="104"/>
                  </a:lnTo>
                  <a:lnTo>
                    <a:pt x="9" y="112"/>
                  </a:lnTo>
                  <a:lnTo>
                    <a:pt x="0" y="128"/>
                  </a:lnTo>
                  <a:lnTo>
                    <a:pt x="0" y="144"/>
                  </a:lnTo>
                  <a:lnTo>
                    <a:pt x="0" y="160"/>
                  </a:lnTo>
                  <a:lnTo>
                    <a:pt x="9" y="176"/>
                  </a:lnTo>
                  <a:lnTo>
                    <a:pt x="27" y="184"/>
                  </a:lnTo>
                  <a:lnTo>
                    <a:pt x="36" y="200"/>
                  </a:lnTo>
                  <a:lnTo>
                    <a:pt x="54" y="208"/>
                  </a:lnTo>
                  <a:lnTo>
                    <a:pt x="63" y="224"/>
                  </a:lnTo>
                  <a:lnTo>
                    <a:pt x="72" y="240"/>
                  </a:lnTo>
                  <a:lnTo>
                    <a:pt x="81" y="256"/>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GB" sz="2800">
                <a:solidFill>
                  <a:srgbClr val="FFFFFF"/>
                </a:solidFill>
                <a:latin typeface="Arial" charset="0"/>
              </a:endParaRPr>
            </a:p>
          </p:txBody>
        </p:sp>
        <p:sp>
          <p:nvSpPr>
            <p:cNvPr id="1138755" name="Freeform 67"/>
            <p:cNvSpPr>
              <a:spLocks/>
            </p:cNvSpPr>
            <p:nvPr/>
          </p:nvSpPr>
          <p:spPr bwMode="auto">
            <a:xfrm>
              <a:off x="1820" y="949"/>
              <a:ext cx="33" cy="37"/>
            </a:xfrm>
            <a:custGeom>
              <a:avLst/>
              <a:gdLst>
                <a:gd name="T0" fmla="*/ 36 w 37"/>
                <a:gd name="T1" fmla="*/ 0 h 41"/>
                <a:gd name="T2" fmla="*/ 27 w 37"/>
                <a:gd name="T3" fmla="*/ 16 h 41"/>
                <a:gd name="T4" fmla="*/ 18 w 37"/>
                <a:gd name="T5" fmla="*/ 32 h 41"/>
                <a:gd name="T6" fmla="*/ 0 w 37"/>
                <a:gd name="T7" fmla="*/ 40 h 41"/>
              </a:gdLst>
              <a:ahLst/>
              <a:cxnLst>
                <a:cxn ang="0">
                  <a:pos x="T0" y="T1"/>
                </a:cxn>
                <a:cxn ang="0">
                  <a:pos x="T2" y="T3"/>
                </a:cxn>
                <a:cxn ang="0">
                  <a:pos x="T4" y="T5"/>
                </a:cxn>
                <a:cxn ang="0">
                  <a:pos x="T6" y="T7"/>
                </a:cxn>
              </a:cxnLst>
              <a:rect l="0" t="0" r="r" b="b"/>
              <a:pathLst>
                <a:path w="37" h="41">
                  <a:moveTo>
                    <a:pt x="36" y="0"/>
                  </a:moveTo>
                  <a:lnTo>
                    <a:pt x="27" y="16"/>
                  </a:lnTo>
                  <a:lnTo>
                    <a:pt x="18" y="32"/>
                  </a:lnTo>
                  <a:lnTo>
                    <a:pt x="0" y="4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GB" sz="2800">
                <a:solidFill>
                  <a:srgbClr val="FFFFFF"/>
                </a:solidFill>
                <a:latin typeface="Arial" charset="0"/>
              </a:endParaRPr>
            </a:p>
          </p:txBody>
        </p:sp>
        <p:sp>
          <p:nvSpPr>
            <p:cNvPr id="1138756" name="Freeform 68"/>
            <p:cNvSpPr>
              <a:spLocks/>
            </p:cNvSpPr>
            <p:nvPr/>
          </p:nvSpPr>
          <p:spPr bwMode="auto">
            <a:xfrm>
              <a:off x="1836" y="978"/>
              <a:ext cx="65" cy="30"/>
            </a:xfrm>
            <a:custGeom>
              <a:avLst/>
              <a:gdLst>
                <a:gd name="T0" fmla="*/ 0 w 73"/>
                <a:gd name="T1" fmla="*/ 0 h 33"/>
                <a:gd name="T2" fmla="*/ 9 w 73"/>
                <a:gd name="T3" fmla="*/ 8 h 33"/>
                <a:gd name="T4" fmla="*/ 18 w 73"/>
                <a:gd name="T5" fmla="*/ 16 h 33"/>
                <a:gd name="T6" fmla="*/ 36 w 73"/>
                <a:gd name="T7" fmla="*/ 24 h 33"/>
                <a:gd name="T8" fmla="*/ 54 w 73"/>
                <a:gd name="T9" fmla="*/ 32 h 33"/>
                <a:gd name="T10" fmla="*/ 72 w 73"/>
                <a:gd name="T11" fmla="*/ 32 h 33"/>
              </a:gdLst>
              <a:ahLst/>
              <a:cxnLst>
                <a:cxn ang="0">
                  <a:pos x="T0" y="T1"/>
                </a:cxn>
                <a:cxn ang="0">
                  <a:pos x="T2" y="T3"/>
                </a:cxn>
                <a:cxn ang="0">
                  <a:pos x="T4" y="T5"/>
                </a:cxn>
                <a:cxn ang="0">
                  <a:pos x="T6" y="T7"/>
                </a:cxn>
                <a:cxn ang="0">
                  <a:pos x="T8" y="T9"/>
                </a:cxn>
                <a:cxn ang="0">
                  <a:pos x="T10" y="T11"/>
                </a:cxn>
              </a:cxnLst>
              <a:rect l="0" t="0" r="r" b="b"/>
              <a:pathLst>
                <a:path w="73" h="33">
                  <a:moveTo>
                    <a:pt x="0" y="0"/>
                  </a:moveTo>
                  <a:lnTo>
                    <a:pt x="9" y="8"/>
                  </a:lnTo>
                  <a:lnTo>
                    <a:pt x="18" y="16"/>
                  </a:lnTo>
                  <a:lnTo>
                    <a:pt x="36" y="24"/>
                  </a:lnTo>
                  <a:lnTo>
                    <a:pt x="54" y="32"/>
                  </a:lnTo>
                  <a:lnTo>
                    <a:pt x="72" y="32"/>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GB" sz="2800">
                <a:solidFill>
                  <a:srgbClr val="FFFFFF"/>
                </a:solidFill>
                <a:latin typeface="Arial" charset="0"/>
              </a:endParaRPr>
            </a:p>
          </p:txBody>
        </p:sp>
        <p:sp>
          <p:nvSpPr>
            <p:cNvPr id="1138757" name="Freeform 69"/>
            <p:cNvSpPr>
              <a:spLocks/>
            </p:cNvSpPr>
            <p:nvPr/>
          </p:nvSpPr>
          <p:spPr bwMode="auto">
            <a:xfrm>
              <a:off x="1924" y="891"/>
              <a:ext cx="81" cy="45"/>
            </a:xfrm>
            <a:custGeom>
              <a:avLst/>
              <a:gdLst>
                <a:gd name="T0" fmla="*/ 0 w 91"/>
                <a:gd name="T1" fmla="*/ 0 h 49"/>
                <a:gd name="T2" fmla="*/ 9 w 91"/>
                <a:gd name="T3" fmla="*/ 8 h 49"/>
                <a:gd name="T4" fmla="*/ 18 w 91"/>
                <a:gd name="T5" fmla="*/ 24 h 49"/>
                <a:gd name="T6" fmla="*/ 27 w 91"/>
                <a:gd name="T7" fmla="*/ 32 h 49"/>
                <a:gd name="T8" fmla="*/ 36 w 91"/>
                <a:gd name="T9" fmla="*/ 40 h 49"/>
                <a:gd name="T10" fmla="*/ 54 w 91"/>
                <a:gd name="T11" fmla="*/ 48 h 49"/>
                <a:gd name="T12" fmla="*/ 72 w 91"/>
                <a:gd name="T13" fmla="*/ 48 h 49"/>
                <a:gd name="T14" fmla="*/ 90 w 91"/>
                <a:gd name="T15" fmla="*/ 48 h 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1" h="49">
                  <a:moveTo>
                    <a:pt x="0" y="0"/>
                  </a:moveTo>
                  <a:lnTo>
                    <a:pt x="9" y="8"/>
                  </a:lnTo>
                  <a:lnTo>
                    <a:pt x="18" y="24"/>
                  </a:lnTo>
                  <a:lnTo>
                    <a:pt x="27" y="32"/>
                  </a:lnTo>
                  <a:lnTo>
                    <a:pt x="36" y="40"/>
                  </a:lnTo>
                  <a:lnTo>
                    <a:pt x="54" y="48"/>
                  </a:lnTo>
                  <a:lnTo>
                    <a:pt x="72" y="48"/>
                  </a:lnTo>
                  <a:lnTo>
                    <a:pt x="90" y="48"/>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GB" sz="2800">
                <a:solidFill>
                  <a:srgbClr val="FFFFFF"/>
                </a:solidFill>
                <a:latin typeface="Arial" charset="0"/>
              </a:endParaRPr>
            </a:p>
          </p:txBody>
        </p:sp>
        <p:sp>
          <p:nvSpPr>
            <p:cNvPr id="1138758" name="Freeform 70"/>
            <p:cNvSpPr>
              <a:spLocks/>
            </p:cNvSpPr>
            <p:nvPr/>
          </p:nvSpPr>
          <p:spPr bwMode="auto">
            <a:xfrm>
              <a:off x="1668" y="891"/>
              <a:ext cx="105" cy="37"/>
            </a:xfrm>
            <a:custGeom>
              <a:avLst/>
              <a:gdLst>
                <a:gd name="T0" fmla="*/ 117 w 118"/>
                <a:gd name="T1" fmla="*/ 0 h 41"/>
                <a:gd name="T2" fmla="*/ 99 w 118"/>
                <a:gd name="T3" fmla="*/ 0 h 41"/>
                <a:gd name="T4" fmla="*/ 81 w 118"/>
                <a:gd name="T5" fmla="*/ 0 h 41"/>
                <a:gd name="T6" fmla="*/ 63 w 118"/>
                <a:gd name="T7" fmla="*/ 8 h 41"/>
                <a:gd name="T8" fmla="*/ 45 w 118"/>
                <a:gd name="T9" fmla="*/ 16 h 41"/>
                <a:gd name="T10" fmla="*/ 27 w 118"/>
                <a:gd name="T11" fmla="*/ 24 h 41"/>
                <a:gd name="T12" fmla="*/ 18 w 118"/>
                <a:gd name="T13" fmla="*/ 32 h 41"/>
                <a:gd name="T14" fmla="*/ 0 w 118"/>
                <a:gd name="T15" fmla="*/ 40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8" h="41">
                  <a:moveTo>
                    <a:pt x="117" y="0"/>
                  </a:moveTo>
                  <a:lnTo>
                    <a:pt x="99" y="0"/>
                  </a:lnTo>
                  <a:lnTo>
                    <a:pt x="81" y="0"/>
                  </a:lnTo>
                  <a:lnTo>
                    <a:pt x="63" y="8"/>
                  </a:lnTo>
                  <a:lnTo>
                    <a:pt x="45" y="16"/>
                  </a:lnTo>
                  <a:lnTo>
                    <a:pt x="27" y="24"/>
                  </a:lnTo>
                  <a:lnTo>
                    <a:pt x="18" y="32"/>
                  </a:lnTo>
                  <a:lnTo>
                    <a:pt x="0" y="4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GB" sz="2800">
                <a:solidFill>
                  <a:srgbClr val="FFFFFF"/>
                </a:solidFill>
                <a:latin typeface="Arial" charset="0"/>
              </a:endParaRPr>
            </a:p>
          </p:txBody>
        </p:sp>
        <p:sp>
          <p:nvSpPr>
            <p:cNvPr id="1138759" name="Freeform 71"/>
            <p:cNvSpPr>
              <a:spLocks/>
            </p:cNvSpPr>
            <p:nvPr/>
          </p:nvSpPr>
          <p:spPr bwMode="auto">
            <a:xfrm>
              <a:off x="1612" y="920"/>
              <a:ext cx="137" cy="168"/>
            </a:xfrm>
            <a:custGeom>
              <a:avLst/>
              <a:gdLst>
                <a:gd name="T0" fmla="*/ 153 w 154"/>
                <a:gd name="T1" fmla="*/ 0 h 185"/>
                <a:gd name="T2" fmla="*/ 135 w 154"/>
                <a:gd name="T3" fmla="*/ 8 h 185"/>
                <a:gd name="T4" fmla="*/ 117 w 154"/>
                <a:gd name="T5" fmla="*/ 16 h 185"/>
                <a:gd name="T6" fmla="*/ 108 w 154"/>
                <a:gd name="T7" fmla="*/ 24 h 185"/>
                <a:gd name="T8" fmla="*/ 90 w 154"/>
                <a:gd name="T9" fmla="*/ 32 h 185"/>
                <a:gd name="T10" fmla="*/ 81 w 154"/>
                <a:gd name="T11" fmla="*/ 48 h 185"/>
                <a:gd name="T12" fmla="*/ 72 w 154"/>
                <a:gd name="T13" fmla="*/ 56 h 185"/>
                <a:gd name="T14" fmla="*/ 63 w 154"/>
                <a:gd name="T15" fmla="*/ 72 h 185"/>
                <a:gd name="T16" fmla="*/ 54 w 154"/>
                <a:gd name="T17" fmla="*/ 80 h 185"/>
                <a:gd name="T18" fmla="*/ 45 w 154"/>
                <a:gd name="T19" fmla="*/ 96 h 185"/>
                <a:gd name="T20" fmla="*/ 45 w 154"/>
                <a:gd name="T21" fmla="*/ 112 h 185"/>
                <a:gd name="T22" fmla="*/ 54 w 154"/>
                <a:gd name="T23" fmla="*/ 128 h 185"/>
                <a:gd name="T24" fmla="*/ 63 w 154"/>
                <a:gd name="T25" fmla="*/ 136 h 185"/>
                <a:gd name="T26" fmla="*/ 54 w 154"/>
                <a:gd name="T27" fmla="*/ 144 h 185"/>
                <a:gd name="T28" fmla="*/ 45 w 154"/>
                <a:gd name="T29" fmla="*/ 144 h 185"/>
                <a:gd name="T30" fmla="*/ 36 w 154"/>
                <a:gd name="T31" fmla="*/ 152 h 185"/>
                <a:gd name="T32" fmla="*/ 27 w 154"/>
                <a:gd name="T33" fmla="*/ 160 h 185"/>
                <a:gd name="T34" fmla="*/ 18 w 154"/>
                <a:gd name="T35" fmla="*/ 168 h 185"/>
                <a:gd name="T36" fmla="*/ 9 w 154"/>
                <a:gd name="T37" fmla="*/ 176 h 185"/>
                <a:gd name="T38" fmla="*/ 0 w 154"/>
                <a:gd name="T39" fmla="*/ 184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4" h="185">
                  <a:moveTo>
                    <a:pt x="153" y="0"/>
                  </a:moveTo>
                  <a:lnTo>
                    <a:pt x="135" y="8"/>
                  </a:lnTo>
                  <a:lnTo>
                    <a:pt x="117" y="16"/>
                  </a:lnTo>
                  <a:lnTo>
                    <a:pt x="108" y="24"/>
                  </a:lnTo>
                  <a:lnTo>
                    <a:pt x="90" y="32"/>
                  </a:lnTo>
                  <a:lnTo>
                    <a:pt x="81" y="48"/>
                  </a:lnTo>
                  <a:lnTo>
                    <a:pt x="72" y="56"/>
                  </a:lnTo>
                  <a:lnTo>
                    <a:pt x="63" y="72"/>
                  </a:lnTo>
                  <a:lnTo>
                    <a:pt x="54" y="80"/>
                  </a:lnTo>
                  <a:lnTo>
                    <a:pt x="45" y="96"/>
                  </a:lnTo>
                  <a:lnTo>
                    <a:pt x="45" y="112"/>
                  </a:lnTo>
                  <a:lnTo>
                    <a:pt x="54" y="128"/>
                  </a:lnTo>
                  <a:lnTo>
                    <a:pt x="63" y="136"/>
                  </a:lnTo>
                  <a:lnTo>
                    <a:pt x="54" y="144"/>
                  </a:lnTo>
                  <a:lnTo>
                    <a:pt x="45" y="144"/>
                  </a:lnTo>
                  <a:lnTo>
                    <a:pt x="36" y="152"/>
                  </a:lnTo>
                  <a:lnTo>
                    <a:pt x="27" y="160"/>
                  </a:lnTo>
                  <a:lnTo>
                    <a:pt x="18" y="168"/>
                  </a:lnTo>
                  <a:lnTo>
                    <a:pt x="9" y="176"/>
                  </a:lnTo>
                  <a:lnTo>
                    <a:pt x="0" y="184"/>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GB" sz="2800">
                <a:solidFill>
                  <a:srgbClr val="FFFFFF"/>
                </a:solidFill>
                <a:latin typeface="Arial" charset="0"/>
              </a:endParaRPr>
            </a:p>
          </p:txBody>
        </p:sp>
        <p:sp>
          <p:nvSpPr>
            <p:cNvPr id="1138760" name="Freeform 72"/>
            <p:cNvSpPr>
              <a:spLocks/>
            </p:cNvSpPr>
            <p:nvPr/>
          </p:nvSpPr>
          <p:spPr bwMode="auto">
            <a:xfrm>
              <a:off x="1668" y="964"/>
              <a:ext cx="49" cy="139"/>
            </a:xfrm>
            <a:custGeom>
              <a:avLst/>
              <a:gdLst>
                <a:gd name="T0" fmla="*/ 54 w 55"/>
                <a:gd name="T1" fmla="*/ 0 h 153"/>
                <a:gd name="T2" fmla="*/ 54 w 55"/>
                <a:gd name="T3" fmla="*/ 16 h 153"/>
                <a:gd name="T4" fmla="*/ 45 w 55"/>
                <a:gd name="T5" fmla="*/ 32 h 153"/>
                <a:gd name="T6" fmla="*/ 36 w 55"/>
                <a:gd name="T7" fmla="*/ 40 h 153"/>
                <a:gd name="T8" fmla="*/ 18 w 55"/>
                <a:gd name="T9" fmla="*/ 56 h 153"/>
                <a:gd name="T10" fmla="*/ 9 w 55"/>
                <a:gd name="T11" fmla="*/ 72 h 153"/>
                <a:gd name="T12" fmla="*/ 0 w 55"/>
                <a:gd name="T13" fmla="*/ 88 h 153"/>
                <a:gd name="T14" fmla="*/ 0 w 55"/>
                <a:gd name="T15" fmla="*/ 104 h 153"/>
                <a:gd name="T16" fmla="*/ 9 w 55"/>
                <a:gd name="T17" fmla="*/ 112 h 153"/>
                <a:gd name="T18" fmla="*/ 27 w 55"/>
                <a:gd name="T19" fmla="*/ 128 h 153"/>
                <a:gd name="T20" fmla="*/ 36 w 55"/>
                <a:gd name="T21" fmla="*/ 136 h 153"/>
                <a:gd name="T22" fmla="*/ 54 w 55"/>
                <a:gd name="T23" fmla="*/ 152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153">
                  <a:moveTo>
                    <a:pt x="54" y="0"/>
                  </a:moveTo>
                  <a:lnTo>
                    <a:pt x="54" y="16"/>
                  </a:lnTo>
                  <a:lnTo>
                    <a:pt x="45" y="32"/>
                  </a:lnTo>
                  <a:lnTo>
                    <a:pt x="36" y="40"/>
                  </a:lnTo>
                  <a:lnTo>
                    <a:pt x="18" y="56"/>
                  </a:lnTo>
                  <a:lnTo>
                    <a:pt x="9" y="72"/>
                  </a:lnTo>
                  <a:lnTo>
                    <a:pt x="0" y="88"/>
                  </a:lnTo>
                  <a:lnTo>
                    <a:pt x="0" y="104"/>
                  </a:lnTo>
                  <a:lnTo>
                    <a:pt x="9" y="112"/>
                  </a:lnTo>
                  <a:lnTo>
                    <a:pt x="27" y="128"/>
                  </a:lnTo>
                  <a:lnTo>
                    <a:pt x="36" y="136"/>
                  </a:lnTo>
                  <a:lnTo>
                    <a:pt x="54" y="152"/>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GB" sz="2800">
                <a:solidFill>
                  <a:srgbClr val="FFFFFF"/>
                </a:solidFill>
                <a:latin typeface="Arial" charset="0"/>
              </a:endParaRPr>
            </a:p>
          </p:txBody>
        </p:sp>
        <p:sp>
          <p:nvSpPr>
            <p:cNvPr id="1138761" name="Freeform 73"/>
            <p:cNvSpPr>
              <a:spLocks/>
            </p:cNvSpPr>
            <p:nvPr/>
          </p:nvSpPr>
          <p:spPr bwMode="auto">
            <a:xfrm>
              <a:off x="1692" y="1036"/>
              <a:ext cx="105" cy="182"/>
            </a:xfrm>
            <a:custGeom>
              <a:avLst/>
              <a:gdLst>
                <a:gd name="T0" fmla="*/ 117 w 118"/>
                <a:gd name="T1" fmla="*/ 0 h 201"/>
                <a:gd name="T2" fmla="*/ 99 w 118"/>
                <a:gd name="T3" fmla="*/ 0 h 201"/>
                <a:gd name="T4" fmla="*/ 72 w 118"/>
                <a:gd name="T5" fmla="*/ 8 h 201"/>
                <a:gd name="T6" fmla="*/ 54 w 118"/>
                <a:gd name="T7" fmla="*/ 24 h 201"/>
                <a:gd name="T8" fmla="*/ 45 w 118"/>
                <a:gd name="T9" fmla="*/ 32 h 201"/>
                <a:gd name="T10" fmla="*/ 27 w 118"/>
                <a:gd name="T11" fmla="*/ 48 h 201"/>
                <a:gd name="T12" fmla="*/ 27 w 118"/>
                <a:gd name="T13" fmla="*/ 64 h 201"/>
                <a:gd name="T14" fmla="*/ 18 w 118"/>
                <a:gd name="T15" fmla="*/ 80 h 201"/>
                <a:gd name="T16" fmla="*/ 18 w 118"/>
                <a:gd name="T17" fmla="*/ 96 h 201"/>
                <a:gd name="T18" fmla="*/ 9 w 118"/>
                <a:gd name="T19" fmla="*/ 112 h 201"/>
                <a:gd name="T20" fmla="*/ 9 w 118"/>
                <a:gd name="T21" fmla="*/ 128 h 201"/>
                <a:gd name="T22" fmla="*/ 0 w 118"/>
                <a:gd name="T23" fmla="*/ 144 h 201"/>
                <a:gd name="T24" fmla="*/ 0 w 118"/>
                <a:gd name="T25" fmla="*/ 160 h 201"/>
                <a:gd name="T26" fmla="*/ 9 w 118"/>
                <a:gd name="T27" fmla="*/ 176 h 201"/>
                <a:gd name="T28" fmla="*/ 18 w 118"/>
                <a:gd name="T29" fmla="*/ 184 h 201"/>
                <a:gd name="T30" fmla="*/ 36 w 118"/>
                <a:gd name="T31" fmla="*/ 192 h 201"/>
                <a:gd name="T32" fmla="*/ 63 w 118"/>
                <a:gd name="T33" fmla="*/ 200 h 201"/>
                <a:gd name="T34" fmla="*/ 90 w 118"/>
                <a:gd name="T35" fmla="*/ 192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8" h="201">
                  <a:moveTo>
                    <a:pt x="117" y="0"/>
                  </a:moveTo>
                  <a:lnTo>
                    <a:pt x="99" y="0"/>
                  </a:lnTo>
                  <a:lnTo>
                    <a:pt x="72" y="8"/>
                  </a:lnTo>
                  <a:lnTo>
                    <a:pt x="54" y="24"/>
                  </a:lnTo>
                  <a:lnTo>
                    <a:pt x="45" y="32"/>
                  </a:lnTo>
                  <a:lnTo>
                    <a:pt x="27" y="48"/>
                  </a:lnTo>
                  <a:lnTo>
                    <a:pt x="27" y="64"/>
                  </a:lnTo>
                  <a:lnTo>
                    <a:pt x="18" y="80"/>
                  </a:lnTo>
                  <a:lnTo>
                    <a:pt x="18" y="96"/>
                  </a:lnTo>
                  <a:lnTo>
                    <a:pt x="9" y="112"/>
                  </a:lnTo>
                  <a:lnTo>
                    <a:pt x="9" y="128"/>
                  </a:lnTo>
                  <a:lnTo>
                    <a:pt x="0" y="144"/>
                  </a:lnTo>
                  <a:lnTo>
                    <a:pt x="0" y="160"/>
                  </a:lnTo>
                  <a:lnTo>
                    <a:pt x="9" y="176"/>
                  </a:lnTo>
                  <a:lnTo>
                    <a:pt x="18" y="184"/>
                  </a:lnTo>
                  <a:lnTo>
                    <a:pt x="36" y="192"/>
                  </a:lnTo>
                  <a:lnTo>
                    <a:pt x="63" y="200"/>
                  </a:lnTo>
                  <a:lnTo>
                    <a:pt x="90" y="192"/>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GB" sz="2800">
                <a:solidFill>
                  <a:srgbClr val="FFFFFF"/>
                </a:solidFill>
                <a:latin typeface="Arial" charset="0"/>
              </a:endParaRPr>
            </a:p>
          </p:txBody>
        </p:sp>
        <p:sp>
          <p:nvSpPr>
            <p:cNvPr id="1138762" name="Freeform 74"/>
            <p:cNvSpPr>
              <a:spLocks/>
            </p:cNvSpPr>
            <p:nvPr/>
          </p:nvSpPr>
          <p:spPr bwMode="auto">
            <a:xfrm>
              <a:off x="1652" y="1196"/>
              <a:ext cx="49" cy="80"/>
            </a:xfrm>
            <a:custGeom>
              <a:avLst/>
              <a:gdLst>
                <a:gd name="T0" fmla="*/ 0 w 55"/>
                <a:gd name="T1" fmla="*/ 88 h 89"/>
                <a:gd name="T2" fmla="*/ 0 w 55"/>
                <a:gd name="T3" fmla="*/ 72 h 89"/>
                <a:gd name="T4" fmla="*/ 0 w 55"/>
                <a:gd name="T5" fmla="*/ 56 h 89"/>
                <a:gd name="T6" fmla="*/ 9 w 55"/>
                <a:gd name="T7" fmla="*/ 40 h 89"/>
                <a:gd name="T8" fmla="*/ 18 w 55"/>
                <a:gd name="T9" fmla="*/ 32 h 89"/>
                <a:gd name="T10" fmla="*/ 27 w 55"/>
                <a:gd name="T11" fmla="*/ 16 h 89"/>
                <a:gd name="T12" fmla="*/ 36 w 55"/>
                <a:gd name="T13" fmla="*/ 8 h 89"/>
                <a:gd name="T14" fmla="*/ 54 w 55"/>
                <a:gd name="T15" fmla="*/ 0 h 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89">
                  <a:moveTo>
                    <a:pt x="0" y="88"/>
                  </a:moveTo>
                  <a:lnTo>
                    <a:pt x="0" y="72"/>
                  </a:lnTo>
                  <a:lnTo>
                    <a:pt x="0" y="56"/>
                  </a:lnTo>
                  <a:lnTo>
                    <a:pt x="9" y="40"/>
                  </a:lnTo>
                  <a:lnTo>
                    <a:pt x="18" y="32"/>
                  </a:lnTo>
                  <a:lnTo>
                    <a:pt x="27" y="16"/>
                  </a:lnTo>
                  <a:lnTo>
                    <a:pt x="36" y="8"/>
                  </a:lnTo>
                  <a:lnTo>
                    <a:pt x="54"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GB" sz="2800">
                <a:solidFill>
                  <a:srgbClr val="FFFFFF"/>
                </a:solidFill>
                <a:latin typeface="Arial" charset="0"/>
              </a:endParaRPr>
            </a:p>
          </p:txBody>
        </p:sp>
        <p:sp>
          <p:nvSpPr>
            <p:cNvPr id="1138763" name="Freeform 75"/>
            <p:cNvSpPr>
              <a:spLocks/>
            </p:cNvSpPr>
            <p:nvPr/>
          </p:nvSpPr>
          <p:spPr bwMode="auto">
            <a:xfrm>
              <a:off x="1636" y="1095"/>
              <a:ext cx="33" cy="87"/>
            </a:xfrm>
            <a:custGeom>
              <a:avLst/>
              <a:gdLst>
                <a:gd name="T0" fmla="*/ 18 w 37"/>
                <a:gd name="T1" fmla="*/ 0 h 97"/>
                <a:gd name="T2" fmla="*/ 9 w 37"/>
                <a:gd name="T3" fmla="*/ 8 h 97"/>
                <a:gd name="T4" fmla="*/ 0 w 37"/>
                <a:gd name="T5" fmla="*/ 24 h 97"/>
                <a:gd name="T6" fmla="*/ 0 w 37"/>
                <a:gd name="T7" fmla="*/ 48 h 97"/>
                <a:gd name="T8" fmla="*/ 9 w 37"/>
                <a:gd name="T9" fmla="*/ 64 h 97"/>
                <a:gd name="T10" fmla="*/ 18 w 37"/>
                <a:gd name="T11" fmla="*/ 72 h 97"/>
                <a:gd name="T12" fmla="*/ 27 w 37"/>
                <a:gd name="T13" fmla="*/ 88 h 97"/>
                <a:gd name="T14" fmla="*/ 36 w 37"/>
                <a:gd name="T15" fmla="*/ 96 h 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97">
                  <a:moveTo>
                    <a:pt x="18" y="0"/>
                  </a:moveTo>
                  <a:lnTo>
                    <a:pt x="9" y="8"/>
                  </a:lnTo>
                  <a:lnTo>
                    <a:pt x="0" y="24"/>
                  </a:lnTo>
                  <a:lnTo>
                    <a:pt x="0" y="48"/>
                  </a:lnTo>
                  <a:lnTo>
                    <a:pt x="9" y="64"/>
                  </a:lnTo>
                  <a:lnTo>
                    <a:pt x="18" y="72"/>
                  </a:lnTo>
                  <a:lnTo>
                    <a:pt x="27" y="88"/>
                  </a:lnTo>
                  <a:lnTo>
                    <a:pt x="36" y="96"/>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GB" sz="2800">
                <a:solidFill>
                  <a:srgbClr val="FFFFFF"/>
                </a:solidFill>
                <a:latin typeface="Arial" charset="0"/>
              </a:endParaRPr>
            </a:p>
          </p:txBody>
        </p:sp>
        <p:sp>
          <p:nvSpPr>
            <p:cNvPr id="1138764" name="Freeform 76"/>
            <p:cNvSpPr>
              <a:spLocks/>
            </p:cNvSpPr>
            <p:nvPr/>
          </p:nvSpPr>
          <p:spPr bwMode="auto">
            <a:xfrm>
              <a:off x="1604" y="1138"/>
              <a:ext cx="33" cy="44"/>
            </a:xfrm>
            <a:custGeom>
              <a:avLst/>
              <a:gdLst>
                <a:gd name="T0" fmla="*/ 36 w 37"/>
                <a:gd name="T1" fmla="*/ 0 h 49"/>
                <a:gd name="T2" fmla="*/ 27 w 37"/>
                <a:gd name="T3" fmla="*/ 16 h 49"/>
                <a:gd name="T4" fmla="*/ 18 w 37"/>
                <a:gd name="T5" fmla="*/ 32 h 49"/>
                <a:gd name="T6" fmla="*/ 0 w 37"/>
                <a:gd name="T7" fmla="*/ 48 h 49"/>
              </a:gdLst>
              <a:ahLst/>
              <a:cxnLst>
                <a:cxn ang="0">
                  <a:pos x="T0" y="T1"/>
                </a:cxn>
                <a:cxn ang="0">
                  <a:pos x="T2" y="T3"/>
                </a:cxn>
                <a:cxn ang="0">
                  <a:pos x="T4" y="T5"/>
                </a:cxn>
                <a:cxn ang="0">
                  <a:pos x="T6" y="T7"/>
                </a:cxn>
              </a:cxnLst>
              <a:rect l="0" t="0" r="r" b="b"/>
              <a:pathLst>
                <a:path w="37" h="49">
                  <a:moveTo>
                    <a:pt x="36" y="0"/>
                  </a:moveTo>
                  <a:lnTo>
                    <a:pt x="27" y="16"/>
                  </a:lnTo>
                  <a:lnTo>
                    <a:pt x="18" y="32"/>
                  </a:lnTo>
                  <a:lnTo>
                    <a:pt x="0" y="48"/>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GB" sz="2800">
                <a:solidFill>
                  <a:srgbClr val="FFFFFF"/>
                </a:solidFill>
                <a:latin typeface="Arial" charset="0"/>
              </a:endParaRPr>
            </a:p>
          </p:txBody>
        </p:sp>
        <p:sp>
          <p:nvSpPr>
            <p:cNvPr id="1138765" name="Freeform 77"/>
            <p:cNvSpPr>
              <a:spLocks/>
            </p:cNvSpPr>
            <p:nvPr/>
          </p:nvSpPr>
          <p:spPr bwMode="auto">
            <a:xfrm>
              <a:off x="1676" y="1254"/>
              <a:ext cx="65" cy="116"/>
            </a:xfrm>
            <a:custGeom>
              <a:avLst/>
              <a:gdLst>
                <a:gd name="T0" fmla="*/ 0 w 73"/>
                <a:gd name="T1" fmla="*/ 0 h 129"/>
                <a:gd name="T2" fmla="*/ 0 w 73"/>
                <a:gd name="T3" fmla="*/ 16 h 129"/>
                <a:gd name="T4" fmla="*/ 9 w 73"/>
                <a:gd name="T5" fmla="*/ 32 h 129"/>
                <a:gd name="T6" fmla="*/ 18 w 73"/>
                <a:gd name="T7" fmla="*/ 48 h 129"/>
                <a:gd name="T8" fmla="*/ 27 w 73"/>
                <a:gd name="T9" fmla="*/ 56 h 129"/>
                <a:gd name="T10" fmla="*/ 45 w 73"/>
                <a:gd name="T11" fmla="*/ 72 h 129"/>
                <a:gd name="T12" fmla="*/ 54 w 73"/>
                <a:gd name="T13" fmla="*/ 80 h 129"/>
                <a:gd name="T14" fmla="*/ 63 w 73"/>
                <a:gd name="T15" fmla="*/ 96 h 129"/>
                <a:gd name="T16" fmla="*/ 63 w 73"/>
                <a:gd name="T17" fmla="*/ 112 h 129"/>
                <a:gd name="T18" fmla="*/ 72 w 73"/>
                <a:gd name="T19" fmla="*/ 128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 h="129">
                  <a:moveTo>
                    <a:pt x="0" y="0"/>
                  </a:moveTo>
                  <a:lnTo>
                    <a:pt x="0" y="16"/>
                  </a:lnTo>
                  <a:lnTo>
                    <a:pt x="9" y="32"/>
                  </a:lnTo>
                  <a:lnTo>
                    <a:pt x="18" y="48"/>
                  </a:lnTo>
                  <a:lnTo>
                    <a:pt x="27" y="56"/>
                  </a:lnTo>
                  <a:lnTo>
                    <a:pt x="45" y="72"/>
                  </a:lnTo>
                  <a:lnTo>
                    <a:pt x="54" y="80"/>
                  </a:lnTo>
                  <a:lnTo>
                    <a:pt x="63" y="96"/>
                  </a:lnTo>
                  <a:lnTo>
                    <a:pt x="63" y="112"/>
                  </a:lnTo>
                  <a:lnTo>
                    <a:pt x="72" y="128"/>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GB" sz="2800">
                <a:solidFill>
                  <a:srgbClr val="FFFFFF"/>
                </a:solidFill>
                <a:latin typeface="Arial" charset="0"/>
              </a:endParaRPr>
            </a:p>
          </p:txBody>
        </p:sp>
        <p:sp>
          <p:nvSpPr>
            <p:cNvPr id="1138766" name="Freeform 78"/>
            <p:cNvSpPr>
              <a:spLocks/>
            </p:cNvSpPr>
            <p:nvPr/>
          </p:nvSpPr>
          <p:spPr bwMode="auto">
            <a:xfrm>
              <a:off x="2068" y="558"/>
              <a:ext cx="233" cy="145"/>
            </a:xfrm>
            <a:custGeom>
              <a:avLst/>
              <a:gdLst>
                <a:gd name="T0" fmla="*/ 261 w 262"/>
                <a:gd name="T1" fmla="*/ 16 h 161"/>
                <a:gd name="T2" fmla="*/ 243 w 262"/>
                <a:gd name="T3" fmla="*/ 8 h 161"/>
                <a:gd name="T4" fmla="*/ 216 w 262"/>
                <a:gd name="T5" fmla="*/ 8 h 161"/>
                <a:gd name="T6" fmla="*/ 198 w 262"/>
                <a:gd name="T7" fmla="*/ 0 h 161"/>
                <a:gd name="T8" fmla="*/ 180 w 262"/>
                <a:gd name="T9" fmla="*/ 0 h 161"/>
                <a:gd name="T10" fmla="*/ 162 w 262"/>
                <a:gd name="T11" fmla="*/ 0 h 161"/>
                <a:gd name="T12" fmla="*/ 144 w 262"/>
                <a:gd name="T13" fmla="*/ 8 h 161"/>
                <a:gd name="T14" fmla="*/ 126 w 262"/>
                <a:gd name="T15" fmla="*/ 16 h 161"/>
                <a:gd name="T16" fmla="*/ 108 w 262"/>
                <a:gd name="T17" fmla="*/ 32 h 161"/>
                <a:gd name="T18" fmla="*/ 90 w 262"/>
                <a:gd name="T19" fmla="*/ 48 h 161"/>
                <a:gd name="T20" fmla="*/ 81 w 262"/>
                <a:gd name="T21" fmla="*/ 56 h 161"/>
                <a:gd name="T22" fmla="*/ 63 w 262"/>
                <a:gd name="T23" fmla="*/ 64 h 161"/>
                <a:gd name="T24" fmla="*/ 45 w 262"/>
                <a:gd name="T25" fmla="*/ 72 h 161"/>
                <a:gd name="T26" fmla="*/ 36 w 262"/>
                <a:gd name="T27" fmla="*/ 88 h 161"/>
                <a:gd name="T28" fmla="*/ 18 w 262"/>
                <a:gd name="T29" fmla="*/ 96 h 161"/>
                <a:gd name="T30" fmla="*/ 9 w 262"/>
                <a:gd name="T31" fmla="*/ 112 h 161"/>
                <a:gd name="T32" fmla="*/ 9 w 262"/>
                <a:gd name="T33" fmla="*/ 128 h 161"/>
                <a:gd name="T34" fmla="*/ 0 w 262"/>
                <a:gd name="T35" fmla="*/ 16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2" h="161">
                  <a:moveTo>
                    <a:pt x="261" y="16"/>
                  </a:moveTo>
                  <a:lnTo>
                    <a:pt x="243" y="8"/>
                  </a:lnTo>
                  <a:lnTo>
                    <a:pt x="216" y="8"/>
                  </a:lnTo>
                  <a:lnTo>
                    <a:pt x="198" y="0"/>
                  </a:lnTo>
                  <a:lnTo>
                    <a:pt x="180" y="0"/>
                  </a:lnTo>
                  <a:lnTo>
                    <a:pt x="162" y="0"/>
                  </a:lnTo>
                  <a:lnTo>
                    <a:pt x="144" y="8"/>
                  </a:lnTo>
                  <a:lnTo>
                    <a:pt x="126" y="16"/>
                  </a:lnTo>
                  <a:lnTo>
                    <a:pt x="108" y="32"/>
                  </a:lnTo>
                  <a:lnTo>
                    <a:pt x="90" y="48"/>
                  </a:lnTo>
                  <a:lnTo>
                    <a:pt x="81" y="56"/>
                  </a:lnTo>
                  <a:lnTo>
                    <a:pt x="63" y="64"/>
                  </a:lnTo>
                  <a:lnTo>
                    <a:pt x="45" y="72"/>
                  </a:lnTo>
                  <a:lnTo>
                    <a:pt x="36" y="88"/>
                  </a:lnTo>
                  <a:lnTo>
                    <a:pt x="18" y="96"/>
                  </a:lnTo>
                  <a:lnTo>
                    <a:pt x="9" y="112"/>
                  </a:lnTo>
                  <a:lnTo>
                    <a:pt x="9" y="128"/>
                  </a:lnTo>
                  <a:lnTo>
                    <a:pt x="0" y="16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GB" sz="2800">
                <a:solidFill>
                  <a:srgbClr val="FFFFFF"/>
                </a:solidFill>
                <a:latin typeface="Arial" charset="0"/>
              </a:endParaRPr>
            </a:p>
          </p:txBody>
        </p:sp>
        <p:sp>
          <p:nvSpPr>
            <p:cNvPr id="1138767" name="Freeform 79"/>
            <p:cNvSpPr>
              <a:spLocks/>
            </p:cNvSpPr>
            <p:nvPr/>
          </p:nvSpPr>
          <p:spPr bwMode="auto">
            <a:xfrm>
              <a:off x="1868" y="688"/>
              <a:ext cx="241" cy="117"/>
            </a:xfrm>
            <a:custGeom>
              <a:avLst/>
              <a:gdLst>
                <a:gd name="T0" fmla="*/ 270 w 271"/>
                <a:gd name="T1" fmla="*/ 0 h 129"/>
                <a:gd name="T2" fmla="*/ 252 w 271"/>
                <a:gd name="T3" fmla="*/ 0 h 129"/>
                <a:gd name="T4" fmla="*/ 234 w 271"/>
                <a:gd name="T5" fmla="*/ 8 h 129"/>
                <a:gd name="T6" fmla="*/ 216 w 271"/>
                <a:gd name="T7" fmla="*/ 16 h 129"/>
                <a:gd name="T8" fmla="*/ 198 w 271"/>
                <a:gd name="T9" fmla="*/ 24 h 129"/>
                <a:gd name="T10" fmla="*/ 189 w 271"/>
                <a:gd name="T11" fmla="*/ 32 h 129"/>
                <a:gd name="T12" fmla="*/ 171 w 271"/>
                <a:gd name="T13" fmla="*/ 40 h 129"/>
                <a:gd name="T14" fmla="*/ 162 w 271"/>
                <a:gd name="T15" fmla="*/ 48 h 129"/>
                <a:gd name="T16" fmla="*/ 153 w 271"/>
                <a:gd name="T17" fmla="*/ 48 h 129"/>
                <a:gd name="T18" fmla="*/ 135 w 271"/>
                <a:gd name="T19" fmla="*/ 48 h 129"/>
                <a:gd name="T20" fmla="*/ 117 w 271"/>
                <a:gd name="T21" fmla="*/ 48 h 129"/>
                <a:gd name="T22" fmla="*/ 99 w 271"/>
                <a:gd name="T23" fmla="*/ 48 h 129"/>
                <a:gd name="T24" fmla="*/ 81 w 271"/>
                <a:gd name="T25" fmla="*/ 56 h 129"/>
                <a:gd name="T26" fmla="*/ 54 w 271"/>
                <a:gd name="T27" fmla="*/ 64 h 129"/>
                <a:gd name="T28" fmla="*/ 36 w 271"/>
                <a:gd name="T29" fmla="*/ 80 h 129"/>
                <a:gd name="T30" fmla="*/ 27 w 271"/>
                <a:gd name="T31" fmla="*/ 96 h 129"/>
                <a:gd name="T32" fmla="*/ 9 w 271"/>
                <a:gd name="T33" fmla="*/ 112 h 129"/>
                <a:gd name="T34" fmla="*/ 0 w 271"/>
                <a:gd name="T35" fmla="*/ 128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1" h="129">
                  <a:moveTo>
                    <a:pt x="270" y="0"/>
                  </a:moveTo>
                  <a:lnTo>
                    <a:pt x="252" y="0"/>
                  </a:lnTo>
                  <a:lnTo>
                    <a:pt x="234" y="8"/>
                  </a:lnTo>
                  <a:lnTo>
                    <a:pt x="216" y="16"/>
                  </a:lnTo>
                  <a:lnTo>
                    <a:pt x="198" y="24"/>
                  </a:lnTo>
                  <a:lnTo>
                    <a:pt x="189" y="32"/>
                  </a:lnTo>
                  <a:lnTo>
                    <a:pt x="171" y="40"/>
                  </a:lnTo>
                  <a:lnTo>
                    <a:pt x="162" y="48"/>
                  </a:lnTo>
                  <a:lnTo>
                    <a:pt x="153" y="48"/>
                  </a:lnTo>
                  <a:lnTo>
                    <a:pt x="135" y="48"/>
                  </a:lnTo>
                  <a:lnTo>
                    <a:pt x="117" y="48"/>
                  </a:lnTo>
                  <a:lnTo>
                    <a:pt x="99" y="48"/>
                  </a:lnTo>
                  <a:lnTo>
                    <a:pt x="81" y="56"/>
                  </a:lnTo>
                  <a:lnTo>
                    <a:pt x="54" y="64"/>
                  </a:lnTo>
                  <a:lnTo>
                    <a:pt x="36" y="80"/>
                  </a:lnTo>
                  <a:lnTo>
                    <a:pt x="27" y="96"/>
                  </a:lnTo>
                  <a:lnTo>
                    <a:pt x="9" y="112"/>
                  </a:lnTo>
                  <a:lnTo>
                    <a:pt x="0" y="128"/>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GB" sz="2800">
                <a:solidFill>
                  <a:srgbClr val="FFFFFF"/>
                </a:solidFill>
                <a:latin typeface="Arial" charset="0"/>
              </a:endParaRPr>
            </a:p>
          </p:txBody>
        </p:sp>
        <p:sp>
          <p:nvSpPr>
            <p:cNvPr id="1138768" name="Line 80"/>
            <p:cNvSpPr>
              <a:spLocks noChangeShapeType="1"/>
            </p:cNvSpPr>
            <p:nvPr/>
          </p:nvSpPr>
          <p:spPr bwMode="auto">
            <a:xfrm flipV="1">
              <a:off x="2859" y="1340"/>
              <a:ext cx="0" cy="7"/>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GB" sz="2800">
                <a:solidFill>
                  <a:srgbClr val="FFFFFF"/>
                </a:solidFill>
                <a:latin typeface="Arial" charset="0"/>
              </a:endParaRPr>
            </a:p>
          </p:txBody>
        </p:sp>
        <p:sp>
          <p:nvSpPr>
            <p:cNvPr id="1138769" name="Freeform 81"/>
            <p:cNvSpPr>
              <a:spLocks/>
            </p:cNvSpPr>
            <p:nvPr/>
          </p:nvSpPr>
          <p:spPr bwMode="auto">
            <a:xfrm>
              <a:off x="2859" y="1340"/>
              <a:ext cx="49" cy="102"/>
            </a:xfrm>
            <a:custGeom>
              <a:avLst/>
              <a:gdLst>
                <a:gd name="T0" fmla="*/ 0 w 55"/>
                <a:gd name="T1" fmla="*/ 0 h 112"/>
                <a:gd name="T2" fmla="*/ 9 w 55"/>
                <a:gd name="T3" fmla="*/ 16 h 112"/>
                <a:gd name="T4" fmla="*/ 9 w 55"/>
                <a:gd name="T5" fmla="*/ 32 h 112"/>
                <a:gd name="T6" fmla="*/ 9 w 55"/>
                <a:gd name="T7" fmla="*/ 48 h 112"/>
                <a:gd name="T8" fmla="*/ 9 w 55"/>
                <a:gd name="T9" fmla="*/ 63 h 112"/>
                <a:gd name="T10" fmla="*/ 18 w 55"/>
                <a:gd name="T11" fmla="*/ 79 h 112"/>
                <a:gd name="T12" fmla="*/ 27 w 55"/>
                <a:gd name="T13" fmla="*/ 95 h 112"/>
                <a:gd name="T14" fmla="*/ 54 w 55"/>
                <a:gd name="T15" fmla="*/ 111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12">
                  <a:moveTo>
                    <a:pt x="0" y="0"/>
                  </a:moveTo>
                  <a:lnTo>
                    <a:pt x="9" y="16"/>
                  </a:lnTo>
                  <a:lnTo>
                    <a:pt x="9" y="32"/>
                  </a:lnTo>
                  <a:lnTo>
                    <a:pt x="9" y="48"/>
                  </a:lnTo>
                  <a:lnTo>
                    <a:pt x="9" y="63"/>
                  </a:lnTo>
                  <a:lnTo>
                    <a:pt x="18" y="79"/>
                  </a:lnTo>
                  <a:lnTo>
                    <a:pt x="27" y="95"/>
                  </a:lnTo>
                  <a:lnTo>
                    <a:pt x="54" y="111"/>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GB" sz="2800">
                <a:solidFill>
                  <a:srgbClr val="FFFFFF"/>
                </a:solidFill>
                <a:latin typeface="Arial" charset="0"/>
              </a:endParaRPr>
            </a:p>
          </p:txBody>
        </p:sp>
        <p:sp>
          <p:nvSpPr>
            <p:cNvPr id="1138770" name="Freeform 82"/>
            <p:cNvSpPr>
              <a:spLocks/>
            </p:cNvSpPr>
            <p:nvPr/>
          </p:nvSpPr>
          <p:spPr bwMode="auto">
            <a:xfrm>
              <a:off x="2268" y="1499"/>
              <a:ext cx="161" cy="131"/>
            </a:xfrm>
            <a:custGeom>
              <a:avLst/>
              <a:gdLst>
                <a:gd name="T0" fmla="*/ 171 w 181"/>
                <a:gd name="T1" fmla="*/ 0 h 145"/>
                <a:gd name="T2" fmla="*/ 162 w 181"/>
                <a:gd name="T3" fmla="*/ 0 h 145"/>
                <a:gd name="T4" fmla="*/ 144 w 181"/>
                <a:gd name="T5" fmla="*/ 8 h 145"/>
                <a:gd name="T6" fmla="*/ 135 w 181"/>
                <a:gd name="T7" fmla="*/ 8 h 145"/>
                <a:gd name="T8" fmla="*/ 117 w 181"/>
                <a:gd name="T9" fmla="*/ 16 h 145"/>
                <a:gd name="T10" fmla="*/ 99 w 181"/>
                <a:gd name="T11" fmla="*/ 16 h 145"/>
                <a:gd name="T12" fmla="*/ 81 w 181"/>
                <a:gd name="T13" fmla="*/ 24 h 145"/>
                <a:gd name="T14" fmla="*/ 63 w 181"/>
                <a:gd name="T15" fmla="*/ 32 h 145"/>
                <a:gd name="T16" fmla="*/ 45 w 181"/>
                <a:gd name="T17" fmla="*/ 32 h 145"/>
                <a:gd name="T18" fmla="*/ 27 w 181"/>
                <a:gd name="T19" fmla="*/ 40 h 145"/>
                <a:gd name="T20" fmla="*/ 18 w 181"/>
                <a:gd name="T21" fmla="*/ 56 h 145"/>
                <a:gd name="T22" fmla="*/ 9 w 181"/>
                <a:gd name="T23" fmla="*/ 72 h 145"/>
                <a:gd name="T24" fmla="*/ 0 w 181"/>
                <a:gd name="T25" fmla="*/ 80 h 145"/>
                <a:gd name="T26" fmla="*/ 9 w 181"/>
                <a:gd name="T27" fmla="*/ 96 h 145"/>
                <a:gd name="T28" fmla="*/ 9 w 181"/>
                <a:gd name="T29" fmla="*/ 104 h 145"/>
                <a:gd name="T30" fmla="*/ 18 w 181"/>
                <a:gd name="T31" fmla="*/ 120 h 145"/>
                <a:gd name="T32" fmla="*/ 27 w 181"/>
                <a:gd name="T33" fmla="*/ 128 h 145"/>
                <a:gd name="T34" fmla="*/ 36 w 181"/>
                <a:gd name="T35" fmla="*/ 136 h 145"/>
                <a:gd name="T36" fmla="*/ 54 w 181"/>
                <a:gd name="T37" fmla="*/ 144 h 145"/>
                <a:gd name="T38" fmla="*/ 54 w 181"/>
                <a:gd name="T39" fmla="*/ 128 h 145"/>
                <a:gd name="T40" fmla="*/ 63 w 181"/>
                <a:gd name="T41" fmla="*/ 120 h 145"/>
                <a:gd name="T42" fmla="*/ 63 w 181"/>
                <a:gd name="T43" fmla="*/ 104 h 145"/>
                <a:gd name="T44" fmla="*/ 81 w 181"/>
                <a:gd name="T45" fmla="*/ 96 h 145"/>
                <a:gd name="T46" fmla="*/ 90 w 181"/>
                <a:gd name="T47" fmla="*/ 88 h 145"/>
                <a:gd name="T48" fmla="*/ 117 w 181"/>
                <a:gd name="T49" fmla="*/ 80 h 145"/>
                <a:gd name="T50" fmla="*/ 135 w 181"/>
                <a:gd name="T51" fmla="*/ 72 h 145"/>
                <a:gd name="T52" fmla="*/ 162 w 181"/>
                <a:gd name="T53" fmla="*/ 56 h 145"/>
                <a:gd name="T54" fmla="*/ 171 w 181"/>
                <a:gd name="T55" fmla="*/ 48 h 145"/>
                <a:gd name="T56" fmla="*/ 180 w 181"/>
                <a:gd name="T57" fmla="*/ 32 h 145"/>
                <a:gd name="T58" fmla="*/ 180 w 181"/>
                <a:gd name="T59" fmla="*/ 24 h 145"/>
                <a:gd name="T60" fmla="*/ 180 w 181"/>
                <a:gd name="T61" fmla="*/ 8 h 145"/>
                <a:gd name="T62" fmla="*/ 171 w 181"/>
                <a:gd name="T63"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1" h="145">
                  <a:moveTo>
                    <a:pt x="171" y="0"/>
                  </a:moveTo>
                  <a:lnTo>
                    <a:pt x="162" y="0"/>
                  </a:lnTo>
                  <a:lnTo>
                    <a:pt x="144" y="8"/>
                  </a:lnTo>
                  <a:lnTo>
                    <a:pt x="135" y="8"/>
                  </a:lnTo>
                  <a:lnTo>
                    <a:pt x="117" y="16"/>
                  </a:lnTo>
                  <a:lnTo>
                    <a:pt x="99" y="16"/>
                  </a:lnTo>
                  <a:lnTo>
                    <a:pt x="81" y="24"/>
                  </a:lnTo>
                  <a:lnTo>
                    <a:pt x="63" y="32"/>
                  </a:lnTo>
                  <a:lnTo>
                    <a:pt x="45" y="32"/>
                  </a:lnTo>
                  <a:lnTo>
                    <a:pt x="27" y="40"/>
                  </a:lnTo>
                  <a:lnTo>
                    <a:pt x="18" y="56"/>
                  </a:lnTo>
                  <a:lnTo>
                    <a:pt x="9" y="72"/>
                  </a:lnTo>
                  <a:lnTo>
                    <a:pt x="0" y="80"/>
                  </a:lnTo>
                  <a:lnTo>
                    <a:pt x="9" y="96"/>
                  </a:lnTo>
                  <a:lnTo>
                    <a:pt x="9" y="104"/>
                  </a:lnTo>
                  <a:lnTo>
                    <a:pt x="18" y="120"/>
                  </a:lnTo>
                  <a:lnTo>
                    <a:pt x="27" y="128"/>
                  </a:lnTo>
                  <a:lnTo>
                    <a:pt x="36" y="136"/>
                  </a:lnTo>
                  <a:lnTo>
                    <a:pt x="54" y="144"/>
                  </a:lnTo>
                  <a:lnTo>
                    <a:pt x="54" y="128"/>
                  </a:lnTo>
                  <a:lnTo>
                    <a:pt x="63" y="120"/>
                  </a:lnTo>
                  <a:lnTo>
                    <a:pt x="63" y="104"/>
                  </a:lnTo>
                  <a:lnTo>
                    <a:pt x="81" y="96"/>
                  </a:lnTo>
                  <a:lnTo>
                    <a:pt x="90" y="88"/>
                  </a:lnTo>
                  <a:lnTo>
                    <a:pt x="117" y="80"/>
                  </a:lnTo>
                  <a:lnTo>
                    <a:pt x="135" y="72"/>
                  </a:lnTo>
                  <a:lnTo>
                    <a:pt x="162" y="56"/>
                  </a:lnTo>
                  <a:lnTo>
                    <a:pt x="171" y="48"/>
                  </a:lnTo>
                  <a:lnTo>
                    <a:pt x="180" y="32"/>
                  </a:lnTo>
                  <a:lnTo>
                    <a:pt x="180" y="24"/>
                  </a:lnTo>
                  <a:lnTo>
                    <a:pt x="180" y="8"/>
                  </a:lnTo>
                  <a:lnTo>
                    <a:pt x="171" y="0"/>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GB" sz="2800">
                <a:solidFill>
                  <a:srgbClr val="FFFFFF"/>
                </a:solidFill>
                <a:latin typeface="Arial" charset="0"/>
              </a:endParaRPr>
            </a:p>
          </p:txBody>
        </p:sp>
        <p:sp>
          <p:nvSpPr>
            <p:cNvPr id="1138771" name="Freeform 83"/>
            <p:cNvSpPr>
              <a:spLocks/>
            </p:cNvSpPr>
            <p:nvPr/>
          </p:nvSpPr>
          <p:spPr bwMode="auto">
            <a:xfrm>
              <a:off x="2268" y="1499"/>
              <a:ext cx="161" cy="131"/>
            </a:xfrm>
            <a:custGeom>
              <a:avLst/>
              <a:gdLst>
                <a:gd name="T0" fmla="*/ 171 w 181"/>
                <a:gd name="T1" fmla="*/ 0 h 145"/>
                <a:gd name="T2" fmla="*/ 162 w 181"/>
                <a:gd name="T3" fmla="*/ 0 h 145"/>
                <a:gd name="T4" fmla="*/ 144 w 181"/>
                <a:gd name="T5" fmla="*/ 8 h 145"/>
                <a:gd name="T6" fmla="*/ 135 w 181"/>
                <a:gd name="T7" fmla="*/ 8 h 145"/>
                <a:gd name="T8" fmla="*/ 117 w 181"/>
                <a:gd name="T9" fmla="*/ 16 h 145"/>
                <a:gd name="T10" fmla="*/ 99 w 181"/>
                <a:gd name="T11" fmla="*/ 16 h 145"/>
                <a:gd name="T12" fmla="*/ 81 w 181"/>
                <a:gd name="T13" fmla="*/ 24 h 145"/>
                <a:gd name="T14" fmla="*/ 63 w 181"/>
                <a:gd name="T15" fmla="*/ 32 h 145"/>
                <a:gd name="T16" fmla="*/ 45 w 181"/>
                <a:gd name="T17" fmla="*/ 32 h 145"/>
                <a:gd name="T18" fmla="*/ 27 w 181"/>
                <a:gd name="T19" fmla="*/ 40 h 145"/>
                <a:gd name="T20" fmla="*/ 18 w 181"/>
                <a:gd name="T21" fmla="*/ 56 h 145"/>
                <a:gd name="T22" fmla="*/ 9 w 181"/>
                <a:gd name="T23" fmla="*/ 72 h 145"/>
                <a:gd name="T24" fmla="*/ 0 w 181"/>
                <a:gd name="T25" fmla="*/ 80 h 145"/>
                <a:gd name="T26" fmla="*/ 9 w 181"/>
                <a:gd name="T27" fmla="*/ 96 h 145"/>
                <a:gd name="T28" fmla="*/ 9 w 181"/>
                <a:gd name="T29" fmla="*/ 104 h 145"/>
                <a:gd name="T30" fmla="*/ 18 w 181"/>
                <a:gd name="T31" fmla="*/ 120 h 145"/>
                <a:gd name="T32" fmla="*/ 27 w 181"/>
                <a:gd name="T33" fmla="*/ 128 h 145"/>
                <a:gd name="T34" fmla="*/ 36 w 181"/>
                <a:gd name="T35" fmla="*/ 136 h 145"/>
                <a:gd name="T36" fmla="*/ 54 w 181"/>
                <a:gd name="T37" fmla="*/ 144 h 145"/>
                <a:gd name="T38" fmla="*/ 54 w 181"/>
                <a:gd name="T39" fmla="*/ 128 h 145"/>
                <a:gd name="T40" fmla="*/ 63 w 181"/>
                <a:gd name="T41" fmla="*/ 120 h 145"/>
                <a:gd name="T42" fmla="*/ 63 w 181"/>
                <a:gd name="T43" fmla="*/ 104 h 145"/>
                <a:gd name="T44" fmla="*/ 81 w 181"/>
                <a:gd name="T45" fmla="*/ 96 h 145"/>
                <a:gd name="T46" fmla="*/ 90 w 181"/>
                <a:gd name="T47" fmla="*/ 88 h 145"/>
                <a:gd name="T48" fmla="*/ 117 w 181"/>
                <a:gd name="T49" fmla="*/ 80 h 145"/>
                <a:gd name="T50" fmla="*/ 135 w 181"/>
                <a:gd name="T51" fmla="*/ 72 h 145"/>
                <a:gd name="T52" fmla="*/ 162 w 181"/>
                <a:gd name="T53" fmla="*/ 56 h 145"/>
                <a:gd name="T54" fmla="*/ 171 w 181"/>
                <a:gd name="T55" fmla="*/ 48 h 145"/>
                <a:gd name="T56" fmla="*/ 180 w 181"/>
                <a:gd name="T57" fmla="*/ 32 h 145"/>
                <a:gd name="T58" fmla="*/ 180 w 181"/>
                <a:gd name="T59" fmla="*/ 24 h 145"/>
                <a:gd name="T60" fmla="*/ 180 w 181"/>
                <a:gd name="T61" fmla="*/ 8 h 145"/>
                <a:gd name="T62" fmla="*/ 171 w 181"/>
                <a:gd name="T63"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1" h="145">
                  <a:moveTo>
                    <a:pt x="171" y="0"/>
                  </a:moveTo>
                  <a:lnTo>
                    <a:pt x="162" y="0"/>
                  </a:lnTo>
                  <a:lnTo>
                    <a:pt x="144" y="8"/>
                  </a:lnTo>
                  <a:lnTo>
                    <a:pt x="135" y="8"/>
                  </a:lnTo>
                  <a:lnTo>
                    <a:pt x="117" y="16"/>
                  </a:lnTo>
                  <a:lnTo>
                    <a:pt x="99" y="16"/>
                  </a:lnTo>
                  <a:lnTo>
                    <a:pt x="81" y="24"/>
                  </a:lnTo>
                  <a:lnTo>
                    <a:pt x="63" y="32"/>
                  </a:lnTo>
                  <a:lnTo>
                    <a:pt x="45" y="32"/>
                  </a:lnTo>
                  <a:lnTo>
                    <a:pt x="27" y="40"/>
                  </a:lnTo>
                  <a:lnTo>
                    <a:pt x="18" y="56"/>
                  </a:lnTo>
                  <a:lnTo>
                    <a:pt x="9" y="72"/>
                  </a:lnTo>
                  <a:lnTo>
                    <a:pt x="0" y="80"/>
                  </a:lnTo>
                  <a:lnTo>
                    <a:pt x="9" y="96"/>
                  </a:lnTo>
                  <a:lnTo>
                    <a:pt x="9" y="104"/>
                  </a:lnTo>
                  <a:lnTo>
                    <a:pt x="18" y="120"/>
                  </a:lnTo>
                  <a:lnTo>
                    <a:pt x="27" y="128"/>
                  </a:lnTo>
                  <a:lnTo>
                    <a:pt x="36" y="136"/>
                  </a:lnTo>
                  <a:lnTo>
                    <a:pt x="54" y="144"/>
                  </a:lnTo>
                  <a:lnTo>
                    <a:pt x="54" y="128"/>
                  </a:lnTo>
                  <a:lnTo>
                    <a:pt x="63" y="120"/>
                  </a:lnTo>
                  <a:lnTo>
                    <a:pt x="63" y="104"/>
                  </a:lnTo>
                  <a:lnTo>
                    <a:pt x="81" y="96"/>
                  </a:lnTo>
                  <a:lnTo>
                    <a:pt x="90" y="88"/>
                  </a:lnTo>
                  <a:lnTo>
                    <a:pt x="117" y="80"/>
                  </a:lnTo>
                  <a:lnTo>
                    <a:pt x="135" y="72"/>
                  </a:lnTo>
                  <a:lnTo>
                    <a:pt x="162" y="56"/>
                  </a:lnTo>
                  <a:lnTo>
                    <a:pt x="171" y="48"/>
                  </a:lnTo>
                  <a:lnTo>
                    <a:pt x="180" y="32"/>
                  </a:lnTo>
                  <a:lnTo>
                    <a:pt x="180" y="24"/>
                  </a:lnTo>
                  <a:lnTo>
                    <a:pt x="180" y="8"/>
                  </a:lnTo>
                  <a:lnTo>
                    <a:pt x="171" y="0"/>
                  </a:lnTo>
                </a:path>
              </a:pathLst>
            </a:custGeom>
            <a:solidFill>
              <a:srgbClr val="00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GB" sz="2800">
                <a:solidFill>
                  <a:srgbClr val="FFFFFF"/>
                </a:solidFill>
                <a:latin typeface="Arial" charset="0"/>
              </a:endParaRPr>
            </a:p>
          </p:txBody>
        </p:sp>
        <p:sp>
          <p:nvSpPr>
            <p:cNvPr id="1138772" name="Freeform 84"/>
            <p:cNvSpPr>
              <a:spLocks/>
            </p:cNvSpPr>
            <p:nvPr/>
          </p:nvSpPr>
          <p:spPr bwMode="auto">
            <a:xfrm>
              <a:off x="2963" y="1456"/>
              <a:ext cx="57" cy="66"/>
            </a:xfrm>
            <a:custGeom>
              <a:avLst/>
              <a:gdLst>
                <a:gd name="T0" fmla="*/ 0 w 64"/>
                <a:gd name="T1" fmla="*/ 0 h 73"/>
                <a:gd name="T2" fmla="*/ 0 w 64"/>
                <a:gd name="T3" fmla="*/ 16 h 73"/>
                <a:gd name="T4" fmla="*/ 9 w 64"/>
                <a:gd name="T5" fmla="*/ 32 h 73"/>
                <a:gd name="T6" fmla="*/ 18 w 64"/>
                <a:gd name="T7" fmla="*/ 48 h 73"/>
                <a:gd name="T8" fmla="*/ 36 w 64"/>
                <a:gd name="T9" fmla="*/ 64 h 73"/>
                <a:gd name="T10" fmla="*/ 63 w 64"/>
                <a:gd name="T11" fmla="*/ 72 h 73"/>
              </a:gdLst>
              <a:ahLst/>
              <a:cxnLst>
                <a:cxn ang="0">
                  <a:pos x="T0" y="T1"/>
                </a:cxn>
                <a:cxn ang="0">
                  <a:pos x="T2" y="T3"/>
                </a:cxn>
                <a:cxn ang="0">
                  <a:pos x="T4" y="T5"/>
                </a:cxn>
                <a:cxn ang="0">
                  <a:pos x="T6" y="T7"/>
                </a:cxn>
                <a:cxn ang="0">
                  <a:pos x="T8" y="T9"/>
                </a:cxn>
                <a:cxn ang="0">
                  <a:pos x="T10" y="T11"/>
                </a:cxn>
              </a:cxnLst>
              <a:rect l="0" t="0" r="r" b="b"/>
              <a:pathLst>
                <a:path w="64" h="73">
                  <a:moveTo>
                    <a:pt x="0" y="0"/>
                  </a:moveTo>
                  <a:lnTo>
                    <a:pt x="0" y="16"/>
                  </a:lnTo>
                  <a:lnTo>
                    <a:pt x="9" y="32"/>
                  </a:lnTo>
                  <a:lnTo>
                    <a:pt x="18" y="48"/>
                  </a:lnTo>
                  <a:lnTo>
                    <a:pt x="36" y="64"/>
                  </a:lnTo>
                  <a:lnTo>
                    <a:pt x="63" y="72"/>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GB" sz="2800">
                <a:solidFill>
                  <a:srgbClr val="FFFFFF"/>
                </a:solidFill>
                <a:latin typeface="Arial" charset="0"/>
              </a:endParaRPr>
            </a:p>
          </p:txBody>
        </p:sp>
        <p:sp>
          <p:nvSpPr>
            <p:cNvPr id="1138773" name="Freeform 85"/>
            <p:cNvSpPr>
              <a:spLocks/>
            </p:cNvSpPr>
            <p:nvPr/>
          </p:nvSpPr>
          <p:spPr bwMode="auto">
            <a:xfrm>
              <a:off x="3027" y="1506"/>
              <a:ext cx="416" cy="175"/>
            </a:xfrm>
            <a:custGeom>
              <a:avLst/>
              <a:gdLst>
                <a:gd name="T0" fmla="*/ 0 w 468"/>
                <a:gd name="T1" fmla="*/ 0 h 193"/>
                <a:gd name="T2" fmla="*/ 0 w 468"/>
                <a:gd name="T3" fmla="*/ 24 h 193"/>
                <a:gd name="T4" fmla="*/ 0 w 468"/>
                <a:gd name="T5" fmla="*/ 40 h 193"/>
                <a:gd name="T6" fmla="*/ 9 w 468"/>
                <a:gd name="T7" fmla="*/ 56 h 193"/>
                <a:gd name="T8" fmla="*/ 27 w 468"/>
                <a:gd name="T9" fmla="*/ 72 h 193"/>
                <a:gd name="T10" fmla="*/ 45 w 468"/>
                <a:gd name="T11" fmla="*/ 88 h 193"/>
                <a:gd name="T12" fmla="*/ 63 w 468"/>
                <a:gd name="T13" fmla="*/ 104 h 193"/>
                <a:gd name="T14" fmla="*/ 81 w 468"/>
                <a:gd name="T15" fmla="*/ 112 h 193"/>
                <a:gd name="T16" fmla="*/ 108 w 468"/>
                <a:gd name="T17" fmla="*/ 120 h 193"/>
                <a:gd name="T18" fmla="*/ 126 w 468"/>
                <a:gd name="T19" fmla="*/ 128 h 193"/>
                <a:gd name="T20" fmla="*/ 144 w 468"/>
                <a:gd name="T21" fmla="*/ 136 h 193"/>
                <a:gd name="T22" fmla="*/ 171 w 468"/>
                <a:gd name="T23" fmla="*/ 144 h 193"/>
                <a:gd name="T24" fmla="*/ 189 w 468"/>
                <a:gd name="T25" fmla="*/ 152 h 193"/>
                <a:gd name="T26" fmla="*/ 216 w 468"/>
                <a:gd name="T27" fmla="*/ 160 h 193"/>
                <a:gd name="T28" fmla="*/ 234 w 468"/>
                <a:gd name="T29" fmla="*/ 168 h 193"/>
                <a:gd name="T30" fmla="*/ 261 w 468"/>
                <a:gd name="T31" fmla="*/ 168 h 193"/>
                <a:gd name="T32" fmla="*/ 279 w 468"/>
                <a:gd name="T33" fmla="*/ 176 h 193"/>
                <a:gd name="T34" fmla="*/ 297 w 468"/>
                <a:gd name="T35" fmla="*/ 184 h 193"/>
                <a:gd name="T36" fmla="*/ 324 w 468"/>
                <a:gd name="T37" fmla="*/ 192 h 193"/>
                <a:gd name="T38" fmla="*/ 342 w 468"/>
                <a:gd name="T39" fmla="*/ 192 h 193"/>
                <a:gd name="T40" fmla="*/ 360 w 468"/>
                <a:gd name="T41" fmla="*/ 192 h 193"/>
                <a:gd name="T42" fmla="*/ 378 w 468"/>
                <a:gd name="T43" fmla="*/ 192 h 193"/>
                <a:gd name="T44" fmla="*/ 404 w 468"/>
                <a:gd name="T45" fmla="*/ 192 h 193"/>
                <a:gd name="T46" fmla="*/ 422 w 468"/>
                <a:gd name="T47" fmla="*/ 192 h 193"/>
                <a:gd name="T48" fmla="*/ 440 w 468"/>
                <a:gd name="T49" fmla="*/ 192 h 193"/>
                <a:gd name="T50" fmla="*/ 458 w 468"/>
                <a:gd name="T51" fmla="*/ 184 h 193"/>
                <a:gd name="T52" fmla="*/ 467 w 468"/>
                <a:gd name="T53" fmla="*/ 168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68" h="193">
                  <a:moveTo>
                    <a:pt x="0" y="0"/>
                  </a:moveTo>
                  <a:lnTo>
                    <a:pt x="0" y="24"/>
                  </a:lnTo>
                  <a:lnTo>
                    <a:pt x="0" y="40"/>
                  </a:lnTo>
                  <a:lnTo>
                    <a:pt x="9" y="56"/>
                  </a:lnTo>
                  <a:lnTo>
                    <a:pt x="27" y="72"/>
                  </a:lnTo>
                  <a:lnTo>
                    <a:pt x="45" y="88"/>
                  </a:lnTo>
                  <a:lnTo>
                    <a:pt x="63" y="104"/>
                  </a:lnTo>
                  <a:lnTo>
                    <a:pt x="81" y="112"/>
                  </a:lnTo>
                  <a:lnTo>
                    <a:pt x="108" y="120"/>
                  </a:lnTo>
                  <a:lnTo>
                    <a:pt x="126" y="128"/>
                  </a:lnTo>
                  <a:lnTo>
                    <a:pt x="144" y="136"/>
                  </a:lnTo>
                  <a:lnTo>
                    <a:pt x="171" y="144"/>
                  </a:lnTo>
                  <a:lnTo>
                    <a:pt x="189" y="152"/>
                  </a:lnTo>
                  <a:lnTo>
                    <a:pt x="216" y="160"/>
                  </a:lnTo>
                  <a:lnTo>
                    <a:pt x="234" y="168"/>
                  </a:lnTo>
                  <a:lnTo>
                    <a:pt x="261" y="168"/>
                  </a:lnTo>
                  <a:lnTo>
                    <a:pt x="279" y="176"/>
                  </a:lnTo>
                  <a:lnTo>
                    <a:pt x="297" y="184"/>
                  </a:lnTo>
                  <a:lnTo>
                    <a:pt x="324" y="192"/>
                  </a:lnTo>
                  <a:lnTo>
                    <a:pt x="342" y="192"/>
                  </a:lnTo>
                  <a:lnTo>
                    <a:pt x="360" y="192"/>
                  </a:lnTo>
                  <a:lnTo>
                    <a:pt x="378" y="192"/>
                  </a:lnTo>
                  <a:lnTo>
                    <a:pt x="404" y="192"/>
                  </a:lnTo>
                  <a:lnTo>
                    <a:pt x="422" y="192"/>
                  </a:lnTo>
                  <a:lnTo>
                    <a:pt x="440" y="192"/>
                  </a:lnTo>
                  <a:lnTo>
                    <a:pt x="458" y="184"/>
                  </a:lnTo>
                  <a:lnTo>
                    <a:pt x="467" y="168"/>
                  </a:lnTo>
                </a:path>
              </a:pathLst>
            </a:custGeom>
            <a:noFill/>
            <a:ln w="12700" cap="rnd" cmpd="sng">
              <a:solidFill>
                <a:srgbClr val="11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GB" sz="2800">
                <a:solidFill>
                  <a:srgbClr val="FFFFFF"/>
                </a:solidFill>
                <a:latin typeface="Arial" charset="0"/>
              </a:endParaRPr>
            </a:p>
          </p:txBody>
        </p:sp>
        <p:sp>
          <p:nvSpPr>
            <p:cNvPr id="1138774" name="Freeform 86"/>
            <p:cNvSpPr>
              <a:spLocks/>
            </p:cNvSpPr>
            <p:nvPr/>
          </p:nvSpPr>
          <p:spPr bwMode="auto">
            <a:xfrm>
              <a:off x="3059" y="1485"/>
              <a:ext cx="488" cy="167"/>
            </a:xfrm>
            <a:custGeom>
              <a:avLst/>
              <a:gdLst>
                <a:gd name="T0" fmla="*/ 0 w 549"/>
                <a:gd name="T1" fmla="*/ 0 h 185"/>
                <a:gd name="T2" fmla="*/ 18 w 549"/>
                <a:gd name="T3" fmla="*/ 8 h 185"/>
                <a:gd name="T4" fmla="*/ 36 w 549"/>
                <a:gd name="T5" fmla="*/ 16 h 185"/>
                <a:gd name="T6" fmla="*/ 54 w 549"/>
                <a:gd name="T7" fmla="*/ 32 h 185"/>
                <a:gd name="T8" fmla="*/ 72 w 549"/>
                <a:gd name="T9" fmla="*/ 48 h 185"/>
                <a:gd name="T10" fmla="*/ 81 w 549"/>
                <a:gd name="T11" fmla="*/ 64 h 185"/>
                <a:gd name="T12" fmla="*/ 99 w 549"/>
                <a:gd name="T13" fmla="*/ 72 h 185"/>
                <a:gd name="T14" fmla="*/ 117 w 549"/>
                <a:gd name="T15" fmla="*/ 80 h 185"/>
                <a:gd name="T16" fmla="*/ 135 w 549"/>
                <a:gd name="T17" fmla="*/ 88 h 185"/>
                <a:gd name="T18" fmla="*/ 153 w 549"/>
                <a:gd name="T19" fmla="*/ 96 h 185"/>
                <a:gd name="T20" fmla="*/ 180 w 549"/>
                <a:gd name="T21" fmla="*/ 96 h 185"/>
                <a:gd name="T22" fmla="*/ 198 w 549"/>
                <a:gd name="T23" fmla="*/ 104 h 185"/>
                <a:gd name="T24" fmla="*/ 216 w 549"/>
                <a:gd name="T25" fmla="*/ 112 h 185"/>
                <a:gd name="T26" fmla="*/ 234 w 549"/>
                <a:gd name="T27" fmla="*/ 120 h 185"/>
                <a:gd name="T28" fmla="*/ 252 w 549"/>
                <a:gd name="T29" fmla="*/ 128 h 185"/>
                <a:gd name="T30" fmla="*/ 270 w 549"/>
                <a:gd name="T31" fmla="*/ 144 h 185"/>
                <a:gd name="T32" fmla="*/ 288 w 549"/>
                <a:gd name="T33" fmla="*/ 152 h 185"/>
                <a:gd name="T34" fmla="*/ 315 w 549"/>
                <a:gd name="T35" fmla="*/ 160 h 185"/>
                <a:gd name="T36" fmla="*/ 333 w 549"/>
                <a:gd name="T37" fmla="*/ 168 h 185"/>
                <a:gd name="T38" fmla="*/ 359 w 549"/>
                <a:gd name="T39" fmla="*/ 176 h 185"/>
                <a:gd name="T40" fmla="*/ 386 w 549"/>
                <a:gd name="T41" fmla="*/ 184 h 185"/>
                <a:gd name="T42" fmla="*/ 404 w 549"/>
                <a:gd name="T43" fmla="*/ 184 h 185"/>
                <a:gd name="T44" fmla="*/ 431 w 549"/>
                <a:gd name="T45" fmla="*/ 184 h 185"/>
                <a:gd name="T46" fmla="*/ 449 w 549"/>
                <a:gd name="T47" fmla="*/ 184 h 185"/>
                <a:gd name="T48" fmla="*/ 467 w 549"/>
                <a:gd name="T49" fmla="*/ 176 h 185"/>
                <a:gd name="T50" fmla="*/ 485 w 549"/>
                <a:gd name="T51" fmla="*/ 176 h 185"/>
                <a:gd name="T52" fmla="*/ 503 w 549"/>
                <a:gd name="T53" fmla="*/ 168 h 185"/>
                <a:gd name="T54" fmla="*/ 521 w 549"/>
                <a:gd name="T55" fmla="*/ 160 h 185"/>
                <a:gd name="T56" fmla="*/ 539 w 549"/>
                <a:gd name="T57" fmla="*/ 144 h 185"/>
                <a:gd name="T58" fmla="*/ 548 w 549"/>
                <a:gd name="T59" fmla="*/ 128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49" h="185">
                  <a:moveTo>
                    <a:pt x="0" y="0"/>
                  </a:moveTo>
                  <a:lnTo>
                    <a:pt x="18" y="8"/>
                  </a:lnTo>
                  <a:lnTo>
                    <a:pt x="36" y="16"/>
                  </a:lnTo>
                  <a:lnTo>
                    <a:pt x="54" y="32"/>
                  </a:lnTo>
                  <a:lnTo>
                    <a:pt x="72" y="48"/>
                  </a:lnTo>
                  <a:lnTo>
                    <a:pt x="81" y="64"/>
                  </a:lnTo>
                  <a:lnTo>
                    <a:pt x="99" y="72"/>
                  </a:lnTo>
                  <a:lnTo>
                    <a:pt x="117" y="80"/>
                  </a:lnTo>
                  <a:lnTo>
                    <a:pt x="135" y="88"/>
                  </a:lnTo>
                  <a:lnTo>
                    <a:pt x="153" y="96"/>
                  </a:lnTo>
                  <a:lnTo>
                    <a:pt x="180" y="96"/>
                  </a:lnTo>
                  <a:lnTo>
                    <a:pt x="198" y="104"/>
                  </a:lnTo>
                  <a:lnTo>
                    <a:pt x="216" y="112"/>
                  </a:lnTo>
                  <a:lnTo>
                    <a:pt x="234" y="120"/>
                  </a:lnTo>
                  <a:lnTo>
                    <a:pt x="252" y="128"/>
                  </a:lnTo>
                  <a:lnTo>
                    <a:pt x="270" y="144"/>
                  </a:lnTo>
                  <a:lnTo>
                    <a:pt x="288" y="152"/>
                  </a:lnTo>
                  <a:lnTo>
                    <a:pt x="315" y="160"/>
                  </a:lnTo>
                  <a:lnTo>
                    <a:pt x="333" y="168"/>
                  </a:lnTo>
                  <a:lnTo>
                    <a:pt x="359" y="176"/>
                  </a:lnTo>
                  <a:lnTo>
                    <a:pt x="386" y="184"/>
                  </a:lnTo>
                  <a:lnTo>
                    <a:pt x="404" y="184"/>
                  </a:lnTo>
                  <a:lnTo>
                    <a:pt x="431" y="184"/>
                  </a:lnTo>
                  <a:lnTo>
                    <a:pt x="449" y="184"/>
                  </a:lnTo>
                  <a:lnTo>
                    <a:pt x="467" y="176"/>
                  </a:lnTo>
                  <a:lnTo>
                    <a:pt x="485" y="176"/>
                  </a:lnTo>
                  <a:lnTo>
                    <a:pt x="503" y="168"/>
                  </a:lnTo>
                  <a:lnTo>
                    <a:pt x="521" y="160"/>
                  </a:lnTo>
                  <a:lnTo>
                    <a:pt x="539" y="144"/>
                  </a:lnTo>
                  <a:lnTo>
                    <a:pt x="548" y="128"/>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GB" sz="2800">
                <a:solidFill>
                  <a:srgbClr val="FFFFFF"/>
                </a:solidFill>
                <a:latin typeface="Arial" charset="0"/>
              </a:endParaRPr>
            </a:p>
          </p:txBody>
        </p:sp>
        <p:sp>
          <p:nvSpPr>
            <p:cNvPr id="1138775" name="Freeform 87"/>
            <p:cNvSpPr>
              <a:spLocks/>
            </p:cNvSpPr>
            <p:nvPr/>
          </p:nvSpPr>
          <p:spPr bwMode="auto">
            <a:xfrm>
              <a:off x="3019" y="1499"/>
              <a:ext cx="169" cy="73"/>
            </a:xfrm>
            <a:custGeom>
              <a:avLst/>
              <a:gdLst>
                <a:gd name="T0" fmla="*/ 0 w 190"/>
                <a:gd name="T1" fmla="*/ 0 h 81"/>
                <a:gd name="T2" fmla="*/ 9 w 190"/>
                <a:gd name="T3" fmla="*/ 16 h 81"/>
                <a:gd name="T4" fmla="*/ 27 w 190"/>
                <a:gd name="T5" fmla="*/ 32 h 81"/>
                <a:gd name="T6" fmla="*/ 45 w 190"/>
                <a:gd name="T7" fmla="*/ 40 h 81"/>
                <a:gd name="T8" fmla="*/ 63 w 190"/>
                <a:gd name="T9" fmla="*/ 56 h 81"/>
                <a:gd name="T10" fmla="*/ 90 w 190"/>
                <a:gd name="T11" fmla="*/ 64 h 81"/>
                <a:gd name="T12" fmla="*/ 108 w 190"/>
                <a:gd name="T13" fmla="*/ 72 h 81"/>
                <a:gd name="T14" fmla="*/ 126 w 190"/>
                <a:gd name="T15" fmla="*/ 80 h 81"/>
                <a:gd name="T16" fmla="*/ 144 w 190"/>
                <a:gd name="T17" fmla="*/ 80 h 81"/>
                <a:gd name="T18" fmla="*/ 162 w 190"/>
                <a:gd name="T19" fmla="*/ 80 h 81"/>
                <a:gd name="T20" fmla="*/ 180 w 190"/>
                <a:gd name="T21" fmla="*/ 72 h 81"/>
                <a:gd name="T22" fmla="*/ 189 w 190"/>
                <a:gd name="T23" fmla="*/ 72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0" h="81">
                  <a:moveTo>
                    <a:pt x="0" y="0"/>
                  </a:moveTo>
                  <a:lnTo>
                    <a:pt x="9" y="16"/>
                  </a:lnTo>
                  <a:lnTo>
                    <a:pt x="27" y="32"/>
                  </a:lnTo>
                  <a:lnTo>
                    <a:pt x="45" y="40"/>
                  </a:lnTo>
                  <a:lnTo>
                    <a:pt x="63" y="56"/>
                  </a:lnTo>
                  <a:lnTo>
                    <a:pt x="90" y="64"/>
                  </a:lnTo>
                  <a:lnTo>
                    <a:pt x="108" y="72"/>
                  </a:lnTo>
                  <a:lnTo>
                    <a:pt x="126" y="80"/>
                  </a:lnTo>
                  <a:lnTo>
                    <a:pt x="144" y="80"/>
                  </a:lnTo>
                  <a:lnTo>
                    <a:pt x="162" y="80"/>
                  </a:lnTo>
                  <a:lnTo>
                    <a:pt x="180" y="72"/>
                  </a:lnTo>
                  <a:lnTo>
                    <a:pt x="189" y="72"/>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GB" sz="2800">
                <a:solidFill>
                  <a:srgbClr val="FFFFFF"/>
                </a:solidFill>
                <a:latin typeface="Arial" charset="0"/>
              </a:endParaRPr>
            </a:p>
          </p:txBody>
        </p:sp>
        <p:sp>
          <p:nvSpPr>
            <p:cNvPr id="1138776" name="Freeform 88"/>
            <p:cNvSpPr>
              <a:spLocks/>
            </p:cNvSpPr>
            <p:nvPr/>
          </p:nvSpPr>
          <p:spPr bwMode="auto">
            <a:xfrm>
              <a:off x="3187" y="1593"/>
              <a:ext cx="272" cy="73"/>
            </a:xfrm>
            <a:custGeom>
              <a:avLst/>
              <a:gdLst>
                <a:gd name="T0" fmla="*/ 0 w 306"/>
                <a:gd name="T1" fmla="*/ 0 h 81"/>
                <a:gd name="T2" fmla="*/ 18 w 306"/>
                <a:gd name="T3" fmla="*/ 8 h 81"/>
                <a:gd name="T4" fmla="*/ 45 w 306"/>
                <a:gd name="T5" fmla="*/ 16 h 81"/>
                <a:gd name="T6" fmla="*/ 63 w 306"/>
                <a:gd name="T7" fmla="*/ 32 h 81"/>
                <a:gd name="T8" fmla="*/ 81 w 306"/>
                <a:gd name="T9" fmla="*/ 48 h 81"/>
                <a:gd name="T10" fmla="*/ 108 w 306"/>
                <a:gd name="T11" fmla="*/ 56 h 81"/>
                <a:gd name="T12" fmla="*/ 126 w 306"/>
                <a:gd name="T13" fmla="*/ 64 h 81"/>
                <a:gd name="T14" fmla="*/ 153 w 306"/>
                <a:gd name="T15" fmla="*/ 64 h 81"/>
                <a:gd name="T16" fmla="*/ 171 w 306"/>
                <a:gd name="T17" fmla="*/ 64 h 81"/>
                <a:gd name="T18" fmla="*/ 198 w 306"/>
                <a:gd name="T19" fmla="*/ 72 h 81"/>
                <a:gd name="T20" fmla="*/ 215 w 306"/>
                <a:gd name="T21" fmla="*/ 72 h 81"/>
                <a:gd name="T22" fmla="*/ 233 w 306"/>
                <a:gd name="T23" fmla="*/ 80 h 81"/>
                <a:gd name="T24" fmla="*/ 251 w 306"/>
                <a:gd name="T25" fmla="*/ 80 h 81"/>
                <a:gd name="T26" fmla="*/ 269 w 306"/>
                <a:gd name="T27" fmla="*/ 80 h 81"/>
                <a:gd name="T28" fmla="*/ 287 w 306"/>
                <a:gd name="T29" fmla="*/ 72 h 81"/>
                <a:gd name="T30" fmla="*/ 305 w 306"/>
                <a:gd name="T31" fmla="*/ 6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06" h="81">
                  <a:moveTo>
                    <a:pt x="0" y="0"/>
                  </a:moveTo>
                  <a:lnTo>
                    <a:pt x="18" y="8"/>
                  </a:lnTo>
                  <a:lnTo>
                    <a:pt x="45" y="16"/>
                  </a:lnTo>
                  <a:lnTo>
                    <a:pt x="63" y="32"/>
                  </a:lnTo>
                  <a:lnTo>
                    <a:pt x="81" y="48"/>
                  </a:lnTo>
                  <a:lnTo>
                    <a:pt x="108" y="56"/>
                  </a:lnTo>
                  <a:lnTo>
                    <a:pt x="126" y="64"/>
                  </a:lnTo>
                  <a:lnTo>
                    <a:pt x="153" y="64"/>
                  </a:lnTo>
                  <a:lnTo>
                    <a:pt x="171" y="64"/>
                  </a:lnTo>
                  <a:lnTo>
                    <a:pt x="198" y="72"/>
                  </a:lnTo>
                  <a:lnTo>
                    <a:pt x="215" y="72"/>
                  </a:lnTo>
                  <a:lnTo>
                    <a:pt x="233" y="80"/>
                  </a:lnTo>
                  <a:lnTo>
                    <a:pt x="251" y="80"/>
                  </a:lnTo>
                  <a:lnTo>
                    <a:pt x="269" y="80"/>
                  </a:lnTo>
                  <a:lnTo>
                    <a:pt x="287" y="72"/>
                  </a:lnTo>
                  <a:lnTo>
                    <a:pt x="305" y="64"/>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GB" sz="2800">
                <a:solidFill>
                  <a:srgbClr val="FFFFFF"/>
                </a:solidFill>
                <a:latin typeface="Arial" charset="0"/>
              </a:endParaRPr>
            </a:p>
          </p:txBody>
        </p:sp>
        <p:sp>
          <p:nvSpPr>
            <p:cNvPr id="1138777" name="Freeform 89"/>
            <p:cNvSpPr>
              <a:spLocks/>
            </p:cNvSpPr>
            <p:nvPr/>
          </p:nvSpPr>
          <p:spPr bwMode="auto">
            <a:xfrm>
              <a:off x="3107" y="1384"/>
              <a:ext cx="113" cy="102"/>
            </a:xfrm>
            <a:custGeom>
              <a:avLst/>
              <a:gdLst>
                <a:gd name="T0" fmla="*/ 0 w 127"/>
                <a:gd name="T1" fmla="*/ 111 h 112"/>
                <a:gd name="T2" fmla="*/ 0 w 127"/>
                <a:gd name="T3" fmla="*/ 95 h 112"/>
                <a:gd name="T4" fmla="*/ 9 w 127"/>
                <a:gd name="T5" fmla="*/ 71 h 112"/>
                <a:gd name="T6" fmla="*/ 18 w 127"/>
                <a:gd name="T7" fmla="*/ 55 h 112"/>
                <a:gd name="T8" fmla="*/ 36 w 127"/>
                <a:gd name="T9" fmla="*/ 39 h 112"/>
                <a:gd name="T10" fmla="*/ 45 w 127"/>
                <a:gd name="T11" fmla="*/ 31 h 112"/>
                <a:gd name="T12" fmla="*/ 72 w 127"/>
                <a:gd name="T13" fmla="*/ 15 h 112"/>
                <a:gd name="T14" fmla="*/ 90 w 127"/>
                <a:gd name="T15" fmla="*/ 8 h 112"/>
                <a:gd name="T16" fmla="*/ 108 w 127"/>
                <a:gd name="T17" fmla="*/ 8 h 112"/>
                <a:gd name="T18" fmla="*/ 126 w 127"/>
                <a:gd name="T19"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7" h="112">
                  <a:moveTo>
                    <a:pt x="0" y="111"/>
                  </a:moveTo>
                  <a:lnTo>
                    <a:pt x="0" y="95"/>
                  </a:lnTo>
                  <a:lnTo>
                    <a:pt x="9" y="71"/>
                  </a:lnTo>
                  <a:lnTo>
                    <a:pt x="18" y="55"/>
                  </a:lnTo>
                  <a:lnTo>
                    <a:pt x="36" y="39"/>
                  </a:lnTo>
                  <a:lnTo>
                    <a:pt x="45" y="31"/>
                  </a:lnTo>
                  <a:lnTo>
                    <a:pt x="72" y="15"/>
                  </a:lnTo>
                  <a:lnTo>
                    <a:pt x="90" y="8"/>
                  </a:lnTo>
                  <a:lnTo>
                    <a:pt x="108" y="8"/>
                  </a:lnTo>
                  <a:lnTo>
                    <a:pt x="126"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GB" sz="2800">
                <a:solidFill>
                  <a:srgbClr val="FFFFFF"/>
                </a:solidFill>
                <a:latin typeface="Arial" charset="0"/>
              </a:endParaRPr>
            </a:p>
          </p:txBody>
        </p:sp>
        <p:sp>
          <p:nvSpPr>
            <p:cNvPr id="1138778" name="Freeform 90"/>
            <p:cNvSpPr>
              <a:spLocks/>
            </p:cNvSpPr>
            <p:nvPr/>
          </p:nvSpPr>
          <p:spPr bwMode="auto">
            <a:xfrm>
              <a:off x="3107" y="1485"/>
              <a:ext cx="504" cy="124"/>
            </a:xfrm>
            <a:custGeom>
              <a:avLst/>
              <a:gdLst>
                <a:gd name="T0" fmla="*/ 0 w 567"/>
                <a:gd name="T1" fmla="*/ 0 h 137"/>
                <a:gd name="T2" fmla="*/ 18 w 567"/>
                <a:gd name="T3" fmla="*/ 8 h 137"/>
                <a:gd name="T4" fmla="*/ 27 w 567"/>
                <a:gd name="T5" fmla="*/ 24 h 137"/>
                <a:gd name="T6" fmla="*/ 45 w 567"/>
                <a:gd name="T7" fmla="*/ 32 h 137"/>
                <a:gd name="T8" fmla="*/ 63 w 567"/>
                <a:gd name="T9" fmla="*/ 40 h 137"/>
                <a:gd name="T10" fmla="*/ 81 w 567"/>
                <a:gd name="T11" fmla="*/ 48 h 137"/>
                <a:gd name="T12" fmla="*/ 108 w 567"/>
                <a:gd name="T13" fmla="*/ 56 h 137"/>
                <a:gd name="T14" fmla="*/ 126 w 567"/>
                <a:gd name="T15" fmla="*/ 56 h 137"/>
                <a:gd name="T16" fmla="*/ 153 w 567"/>
                <a:gd name="T17" fmla="*/ 56 h 137"/>
                <a:gd name="T18" fmla="*/ 171 w 567"/>
                <a:gd name="T19" fmla="*/ 56 h 137"/>
                <a:gd name="T20" fmla="*/ 189 w 567"/>
                <a:gd name="T21" fmla="*/ 64 h 137"/>
                <a:gd name="T22" fmla="*/ 207 w 567"/>
                <a:gd name="T23" fmla="*/ 72 h 137"/>
                <a:gd name="T24" fmla="*/ 225 w 567"/>
                <a:gd name="T25" fmla="*/ 80 h 137"/>
                <a:gd name="T26" fmla="*/ 243 w 567"/>
                <a:gd name="T27" fmla="*/ 88 h 137"/>
                <a:gd name="T28" fmla="*/ 270 w 567"/>
                <a:gd name="T29" fmla="*/ 96 h 137"/>
                <a:gd name="T30" fmla="*/ 288 w 567"/>
                <a:gd name="T31" fmla="*/ 104 h 137"/>
                <a:gd name="T32" fmla="*/ 305 w 567"/>
                <a:gd name="T33" fmla="*/ 104 h 137"/>
                <a:gd name="T34" fmla="*/ 323 w 567"/>
                <a:gd name="T35" fmla="*/ 112 h 137"/>
                <a:gd name="T36" fmla="*/ 350 w 567"/>
                <a:gd name="T37" fmla="*/ 112 h 137"/>
                <a:gd name="T38" fmla="*/ 368 w 567"/>
                <a:gd name="T39" fmla="*/ 112 h 137"/>
                <a:gd name="T40" fmla="*/ 386 w 567"/>
                <a:gd name="T41" fmla="*/ 120 h 137"/>
                <a:gd name="T42" fmla="*/ 404 w 567"/>
                <a:gd name="T43" fmla="*/ 120 h 137"/>
                <a:gd name="T44" fmla="*/ 431 w 567"/>
                <a:gd name="T45" fmla="*/ 120 h 137"/>
                <a:gd name="T46" fmla="*/ 449 w 567"/>
                <a:gd name="T47" fmla="*/ 128 h 137"/>
                <a:gd name="T48" fmla="*/ 467 w 567"/>
                <a:gd name="T49" fmla="*/ 136 h 137"/>
                <a:gd name="T50" fmla="*/ 485 w 567"/>
                <a:gd name="T51" fmla="*/ 136 h 137"/>
                <a:gd name="T52" fmla="*/ 503 w 567"/>
                <a:gd name="T53" fmla="*/ 128 h 137"/>
                <a:gd name="T54" fmla="*/ 521 w 567"/>
                <a:gd name="T55" fmla="*/ 120 h 137"/>
                <a:gd name="T56" fmla="*/ 530 w 567"/>
                <a:gd name="T57" fmla="*/ 104 h 137"/>
                <a:gd name="T58" fmla="*/ 539 w 567"/>
                <a:gd name="T59" fmla="*/ 88 h 137"/>
                <a:gd name="T60" fmla="*/ 557 w 567"/>
                <a:gd name="T61" fmla="*/ 72 h 137"/>
                <a:gd name="T62" fmla="*/ 566 w 567"/>
                <a:gd name="T63" fmla="*/ 48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67" h="137">
                  <a:moveTo>
                    <a:pt x="0" y="0"/>
                  </a:moveTo>
                  <a:lnTo>
                    <a:pt x="18" y="8"/>
                  </a:lnTo>
                  <a:lnTo>
                    <a:pt x="27" y="24"/>
                  </a:lnTo>
                  <a:lnTo>
                    <a:pt x="45" y="32"/>
                  </a:lnTo>
                  <a:lnTo>
                    <a:pt x="63" y="40"/>
                  </a:lnTo>
                  <a:lnTo>
                    <a:pt x="81" y="48"/>
                  </a:lnTo>
                  <a:lnTo>
                    <a:pt x="108" y="56"/>
                  </a:lnTo>
                  <a:lnTo>
                    <a:pt x="126" y="56"/>
                  </a:lnTo>
                  <a:lnTo>
                    <a:pt x="153" y="56"/>
                  </a:lnTo>
                  <a:lnTo>
                    <a:pt x="171" y="56"/>
                  </a:lnTo>
                  <a:lnTo>
                    <a:pt x="189" y="64"/>
                  </a:lnTo>
                  <a:lnTo>
                    <a:pt x="207" y="72"/>
                  </a:lnTo>
                  <a:lnTo>
                    <a:pt x="225" y="80"/>
                  </a:lnTo>
                  <a:lnTo>
                    <a:pt x="243" y="88"/>
                  </a:lnTo>
                  <a:lnTo>
                    <a:pt x="270" y="96"/>
                  </a:lnTo>
                  <a:lnTo>
                    <a:pt x="288" y="104"/>
                  </a:lnTo>
                  <a:lnTo>
                    <a:pt x="305" y="104"/>
                  </a:lnTo>
                  <a:lnTo>
                    <a:pt x="323" y="112"/>
                  </a:lnTo>
                  <a:lnTo>
                    <a:pt x="350" y="112"/>
                  </a:lnTo>
                  <a:lnTo>
                    <a:pt x="368" y="112"/>
                  </a:lnTo>
                  <a:lnTo>
                    <a:pt x="386" y="120"/>
                  </a:lnTo>
                  <a:lnTo>
                    <a:pt x="404" y="120"/>
                  </a:lnTo>
                  <a:lnTo>
                    <a:pt x="431" y="120"/>
                  </a:lnTo>
                  <a:lnTo>
                    <a:pt x="449" y="128"/>
                  </a:lnTo>
                  <a:lnTo>
                    <a:pt x="467" y="136"/>
                  </a:lnTo>
                  <a:lnTo>
                    <a:pt x="485" y="136"/>
                  </a:lnTo>
                  <a:lnTo>
                    <a:pt x="503" y="128"/>
                  </a:lnTo>
                  <a:lnTo>
                    <a:pt x="521" y="120"/>
                  </a:lnTo>
                  <a:lnTo>
                    <a:pt x="530" y="104"/>
                  </a:lnTo>
                  <a:lnTo>
                    <a:pt x="539" y="88"/>
                  </a:lnTo>
                  <a:lnTo>
                    <a:pt x="557" y="72"/>
                  </a:lnTo>
                  <a:lnTo>
                    <a:pt x="566" y="48"/>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GB" sz="2800">
                <a:solidFill>
                  <a:srgbClr val="FFFFFF"/>
                </a:solidFill>
                <a:latin typeface="Arial" charset="0"/>
              </a:endParaRPr>
            </a:p>
          </p:txBody>
        </p:sp>
        <p:sp>
          <p:nvSpPr>
            <p:cNvPr id="1138779" name="Freeform 91"/>
            <p:cNvSpPr>
              <a:spLocks/>
            </p:cNvSpPr>
            <p:nvPr/>
          </p:nvSpPr>
          <p:spPr bwMode="auto">
            <a:xfrm>
              <a:off x="3131" y="1470"/>
              <a:ext cx="185" cy="23"/>
            </a:xfrm>
            <a:custGeom>
              <a:avLst/>
              <a:gdLst>
                <a:gd name="T0" fmla="*/ 0 w 208"/>
                <a:gd name="T1" fmla="*/ 8 h 25"/>
                <a:gd name="T2" fmla="*/ 18 w 208"/>
                <a:gd name="T3" fmla="*/ 16 h 25"/>
                <a:gd name="T4" fmla="*/ 45 w 208"/>
                <a:gd name="T5" fmla="*/ 16 h 25"/>
                <a:gd name="T6" fmla="*/ 63 w 208"/>
                <a:gd name="T7" fmla="*/ 24 h 25"/>
                <a:gd name="T8" fmla="*/ 81 w 208"/>
                <a:gd name="T9" fmla="*/ 24 h 25"/>
                <a:gd name="T10" fmla="*/ 99 w 208"/>
                <a:gd name="T11" fmla="*/ 24 h 25"/>
                <a:gd name="T12" fmla="*/ 126 w 208"/>
                <a:gd name="T13" fmla="*/ 16 h 25"/>
                <a:gd name="T14" fmla="*/ 144 w 208"/>
                <a:gd name="T15" fmla="*/ 16 h 25"/>
                <a:gd name="T16" fmla="*/ 162 w 208"/>
                <a:gd name="T17" fmla="*/ 16 h 25"/>
                <a:gd name="T18" fmla="*/ 180 w 208"/>
                <a:gd name="T19" fmla="*/ 8 h 25"/>
                <a:gd name="T20" fmla="*/ 198 w 208"/>
                <a:gd name="T21" fmla="*/ 8 h 25"/>
                <a:gd name="T22" fmla="*/ 207 w 208"/>
                <a:gd name="T23"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8" h="25">
                  <a:moveTo>
                    <a:pt x="0" y="8"/>
                  </a:moveTo>
                  <a:lnTo>
                    <a:pt x="18" y="16"/>
                  </a:lnTo>
                  <a:lnTo>
                    <a:pt x="45" y="16"/>
                  </a:lnTo>
                  <a:lnTo>
                    <a:pt x="63" y="24"/>
                  </a:lnTo>
                  <a:lnTo>
                    <a:pt x="81" y="24"/>
                  </a:lnTo>
                  <a:lnTo>
                    <a:pt x="99" y="24"/>
                  </a:lnTo>
                  <a:lnTo>
                    <a:pt x="126" y="16"/>
                  </a:lnTo>
                  <a:lnTo>
                    <a:pt x="144" y="16"/>
                  </a:lnTo>
                  <a:lnTo>
                    <a:pt x="162" y="16"/>
                  </a:lnTo>
                  <a:lnTo>
                    <a:pt x="180" y="8"/>
                  </a:lnTo>
                  <a:lnTo>
                    <a:pt x="198" y="8"/>
                  </a:lnTo>
                  <a:lnTo>
                    <a:pt x="207"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GB" sz="2800">
                <a:solidFill>
                  <a:srgbClr val="FFFFFF"/>
                </a:solidFill>
                <a:latin typeface="Arial" charset="0"/>
              </a:endParaRPr>
            </a:p>
          </p:txBody>
        </p:sp>
        <p:sp>
          <p:nvSpPr>
            <p:cNvPr id="1138780" name="Freeform 92"/>
            <p:cNvSpPr>
              <a:spLocks/>
            </p:cNvSpPr>
            <p:nvPr/>
          </p:nvSpPr>
          <p:spPr bwMode="auto">
            <a:xfrm>
              <a:off x="3123" y="1427"/>
              <a:ext cx="161" cy="51"/>
            </a:xfrm>
            <a:custGeom>
              <a:avLst/>
              <a:gdLst>
                <a:gd name="T0" fmla="*/ 0 w 181"/>
                <a:gd name="T1" fmla="*/ 56 h 57"/>
                <a:gd name="T2" fmla="*/ 18 w 181"/>
                <a:gd name="T3" fmla="*/ 40 h 57"/>
                <a:gd name="T4" fmla="*/ 27 w 181"/>
                <a:gd name="T5" fmla="*/ 32 h 57"/>
                <a:gd name="T6" fmla="*/ 45 w 181"/>
                <a:gd name="T7" fmla="*/ 24 h 57"/>
                <a:gd name="T8" fmla="*/ 63 w 181"/>
                <a:gd name="T9" fmla="*/ 16 h 57"/>
                <a:gd name="T10" fmla="*/ 81 w 181"/>
                <a:gd name="T11" fmla="*/ 16 h 57"/>
                <a:gd name="T12" fmla="*/ 99 w 181"/>
                <a:gd name="T13" fmla="*/ 8 h 57"/>
                <a:gd name="T14" fmla="*/ 126 w 181"/>
                <a:gd name="T15" fmla="*/ 8 h 57"/>
                <a:gd name="T16" fmla="*/ 153 w 181"/>
                <a:gd name="T17" fmla="*/ 0 h 57"/>
                <a:gd name="T18" fmla="*/ 180 w 181"/>
                <a:gd name="T19"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1" h="57">
                  <a:moveTo>
                    <a:pt x="0" y="56"/>
                  </a:moveTo>
                  <a:lnTo>
                    <a:pt x="18" y="40"/>
                  </a:lnTo>
                  <a:lnTo>
                    <a:pt x="27" y="32"/>
                  </a:lnTo>
                  <a:lnTo>
                    <a:pt x="45" y="24"/>
                  </a:lnTo>
                  <a:lnTo>
                    <a:pt x="63" y="16"/>
                  </a:lnTo>
                  <a:lnTo>
                    <a:pt x="81" y="16"/>
                  </a:lnTo>
                  <a:lnTo>
                    <a:pt x="99" y="8"/>
                  </a:lnTo>
                  <a:lnTo>
                    <a:pt x="126" y="8"/>
                  </a:lnTo>
                  <a:lnTo>
                    <a:pt x="153" y="0"/>
                  </a:lnTo>
                  <a:lnTo>
                    <a:pt x="180"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GB" sz="2800">
                <a:solidFill>
                  <a:srgbClr val="FFFFFF"/>
                </a:solidFill>
                <a:latin typeface="Arial" charset="0"/>
              </a:endParaRPr>
            </a:p>
          </p:txBody>
        </p:sp>
        <p:sp>
          <p:nvSpPr>
            <p:cNvPr id="1138781" name="Freeform 93"/>
            <p:cNvSpPr>
              <a:spLocks/>
            </p:cNvSpPr>
            <p:nvPr/>
          </p:nvSpPr>
          <p:spPr bwMode="auto">
            <a:xfrm>
              <a:off x="2963" y="1441"/>
              <a:ext cx="137" cy="30"/>
            </a:xfrm>
            <a:custGeom>
              <a:avLst/>
              <a:gdLst>
                <a:gd name="T0" fmla="*/ 0 w 154"/>
                <a:gd name="T1" fmla="*/ 0 h 33"/>
                <a:gd name="T2" fmla="*/ 18 w 154"/>
                <a:gd name="T3" fmla="*/ 8 h 33"/>
                <a:gd name="T4" fmla="*/ 36 w 154"/>
                <a:gd name="T5" fmla="*/ 24 h 33"/>
                <a:gd name="T6" fmla="*/ 54 w 154"/>
                <a:gd name="T7" fmla="*/ 24 h 33"/>
                <a:gd name="T8" fmla="*/ 81 w 154"/>
                <a:gd name="T9" fmla="*/ 32 h 33"/>
                <a:gd name="T10" fmla="*/ 99 w 154"/>
                <a:gd name="T11" fmla="*/ 32 h 33"/>
                <a:gd name="T12" fmla="*/ 126 w 154"/>
                <a:gd name="T13" fmla="*/ 32 h 33"/>
                <a:gd name="T14" fmla="*/ 153 w 154"/>
                <a:gd name="T15" fmla="*/ 32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4" h="33">
                  <a:moveTo>
                    <a:pt x="0" y="0"/>
                  </a:moveTo>
                  <a:lnTo>
                    <a:pt x="18" y="8"/>
                  </a:lnTo>
                  <a:lnTo>
                    <a:pt x="36" y="24"/>
                  </a:lnTo>
                  <a:lnTo>
                    <a:pt x="54" y="24"/>
                  </a:lnTo>
                  <a:lnTo>
                    <a:pt x="81" y="32"/>
                  </a:lnTo>
                  <a:lnTo>
                    <a:pt x="99" y="32"/>
                  </a:lnTo>
                  <a:lnTo>
                    <a:pt x="126" y="32"/>
                  </a:lnTo>
                  <a:lnTo>
                    <a:pt x="153" y="32"/>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GB" sz="2800">
                <a:solidFill>
                  <a:srgbClr val="FFFFFF"/>
                </a:solidFill>
                <a:latin typeface="Arial" charset="0"/>
              </a:endParaRPr>
            </a:p>
          </p:txBody>
        </p:sp>
        <p:sp>
          <p:nvSpPr>
            <p:cNvPr id="1138782" name="Freeform 94"/>
            <p:cNvSpPr>
              <a:spLocks/>
            </p:cNvSpPr>
            <p:nvPr/>
          </p:nvSpPr>
          <p:spPr bwMode="auto">
            <a:xfrm>
              <a:off x="3283" y="1521"/>
              <a:ext cx="280" cy="51"/>
            </a:xfrm>
            <a:custGeom>
              <a:avLst/>
              <a:gdLst>
                <a:gd name="T0" fmla="*/ 0 w 315"/>
                <a:gd name="T1" fmla="*/ 32 h 57"/>
                <a:gd name="T2" fmla="*/ 18 w 315"/>
                <a:gd name="T3" fmla="*/ 32 h 57"/>
                <a:gd name="T4" fmla="*/ 45 w 315"/>
                <a:gd name="T5" fmla="*/ 24 h 57"/>
                <a:gd name="T6" fmla="*/ 63 w 315"/>
                <a:gd name="T7" fmla="*/ 24 h 57"/>
                <a:gd name="T8" fmla="*/ 90 w 315"/>
                <a:gd name="T9" fmla="*/ 16 h 57"/>
                <a:gd name="T10" fmla="*/ 107 w 315"/>
                <a:gd name="T11" fmla="*/ 16 h 57"/>
                <a:gd name="T12" fmla="*/ 125 w 315"/>
                <a:gd name="T13" fmla="*/ 24 h 57"/>
                <a:gd name="T14" fmla="*/ 143 w 315"/>
                <a:gd name="T15" fmla="*/ 24 h 57"/>
                <a:gd name="T16" fmla="*/ 161 w 315"/>
                <a:gd name="T17" fmla="*/ 32 h 57"/>
                <a:gd name="T18" fmla="*/ 179 w 315"/>
                <a:gd name="T19" fmla="*/ 40 h 57"/>
                <a:gd name="T20" fmla="*/ 197 w 315"/>
                <a:gd name="T21" fmla="*/ 48 h 57"/>
                <a:gd name="T22" fmla="*/ 206 w 315"/>
                <a:gd name="T23" fmla="*/ 56 h 57"/>
                <a:gd name="T24" fmla="*/ 224 w 315"/>
                <a:gd name="T25" fmla="*/ 56 h 57"/>
                <a:gd name="T26" fmla="*/ 242 w 315"/>
                <a:gd name="T27" fmla="*/ 56 h 57"/>
                <a:gd name="T28" fmla="*/ 260 w 315"/>
                <a:gd name="T29" fmla="*/ 56 h 57"/>
                <a:gd name="T30" fmla="*/ 278 w 315"/>
                <a:gd name="T31" fmla="*/ 40 h 57"/>
                <a:gd name="T32" fmla="*/ 296 w 315"/>
                <a:gd name="T33" fmla="*/ 24 h 57"/>
                <a:gd name="T34" fmla="*/ 314 w 315"/>
                <a:gd name="T35"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5" h="57">
                  <a:moveTo>
                    <a:pt x="0" y="32"/>
                  </a:moveTo>
                  <a:lnTo>
                    <a:pt x="18" y="32"/>
                  </a:lnTo>
                  <a:lnTo>
                    <a:pt x="45" y="24"/>
                  </a:lnTo>
                  <a:lnTo>
                    <a:pt x="63" y="24"/>
                  </a:lnTo>
                  <a:lnTo>
                    <a:pt x="90" y="16"/>
                  </a:lnTo>
                  <a:lnTo>
                    <a:pt x="107" y="16"/>
                  </a:lnTo>
                  <a:lnTo>
                    <a:pt x="125" y="24"/>
                  </a:lnTo>
                  <a:lnTo>
                    <a:pt x="143" y="24"/>
                  </a:lnTo>
                  <a:lnTo>
                    <a:pt x="161" y="32"/>
                  </a:lnTo>
                  <a:lnTo>
                    <a:pt x="179" y="40"/>
                  </a:lnTo>
                  <a:lnTo>
                    <a:pt x="197" y="48"/>
                  </a:lnTo>
                  <a:lnTo>
                    <a:pt x="206" y="56"/>
                  </a:lnTo>
                  <a:lnTo>
                    <a:pt x="224" y="56"/>
                  </a:lnTo>
                  <a:lnTo>
                    <a:pt x="242" y="56"/>
                  </a:lnTo>
                  <a:lnTo>
                    <a:pt x="260" y="56"/>
                  </a:lnTo>
                  <a:lnTo>
                    <a:pt x="278" y="40"/>
                  </a:lnTo>
                  <a:lnTo>
                    <a:pt x="296" y="24"/>
                  </a:lnTo>
                  <a:lnTo>
                    <a:pt x="314"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GB" sz="2800">
                <a:solidFill>
                  <a:srgbClr val="FFFFFF"/>
                </a:solidFill>
                <a:latin typeface="Arial" charset="0"/>
              </a:endParaRPr>
            </a:p>
          </p:txBody>
        </p:sp>
        <p:sp>
          <p:nvSpPr>
            <p:cNvPr id="1138783" name="Freeform 95"/>
            <p:cNvSpPr>
              <a:spLocks/>
            </p:cNvSpPr>
            <p:nvPr/>
          </p:nvSpPr>
          <p:spPr bwMode="auto">
            <a:xfrm>
              <a:off x="3307" y="1239"/>
              <a:ext cx="336" cy="131"/>
            </a:xfrm>
            <a:custGeom>
              <a:avLst/>
              <a:gdLst>
                <a:gd name="T0" fmla="*/ 332 w 378"/>
                <a:gd name="T1" fmla="*/ 0 h 145"/>
                <a:gd name="T2" fmla="*/ 341 w 378"/>
                <a:gd name="T3" fmla="*/ 0 h 145"/>
                <a:gd name="T4" fmla="*/ 359 w 378"/>
                <a:gd name="T5" fmla="*/ 8 h 145"/>
                <a:gd name="T6" fmla="*/ 368 w 378"/>
                <a:gd name="T7" fmla="*/ 24 h 145"/>
                <a:gd name="T8" fmla="*/ 377 w 378"/>
                <a:gd name="T9" fmla="*/ 40 h 145"/>
                <a:gd name="T10" fmla="*/ 377 w 378"/>
                <a:gd name="T11" fmla="*/ 56 h 145"/>
                <a:gd name="T12" fmla="*/ 377 w 378"/>
                <a:gd name="T13" fmla="*/ 72 h 145"/>
                <a:gd name="T14" fmla="*/ 368 w 378"/>
                <a:gd name="T15" fmla="*/ 88 h 145"/>
                <a:gd name="T16" fmla="*/ 350 w 378"/>
                <a:gd name="T17" fmla="*/ 96 h 145"/>
                <a:gd name="T18" fmla="*/ 332 w 378"/>
                <a:gd name="T19" fmla="*/ 104 h 145"/>
                <a:gd name="T20" fmla="*/ 314 w 378"/>
                <a:gd name="T21" fmla="*/ 112 h 145"/>
                <a:gd name="T22" fmla="*/ 296 w 378"/>
                <a:gd name="T23" fmla="*/ 120 h 145"/>
                <a:gd name="T24" fmla="*/ 278 w 378"/>
                <a:gd name="T25" fmla="*/ 120 h 145"/>
                <a:gd name="T26" fmla="*/ 251 w 378"/>
                <a:gd name="T27" fmla="*/ 128 h 145"/>
                <a:gd name="T28" fmla="*/ 233 w 378"/>
                <a:gd name="T29" fmla="*/ 128 h 145"/>
                <a:gd name="T30" fmla="*/ 206 w 378"/>
                <a:gd name="T31" fmla="*/ 128 h 145"/>
                <a:gd name="T32" fmla="*/ 188 w 378"/>
                <a:gd name="T33" fmla="*/ 128 h 145"/>
                <a:gd name="T34" fmla="*/ 170 w 378"/>
                <a:gd name="T35" fmla="*/ 128 h 145"/>
                <a:gd name="T36" fmla="*/ 143 w 378"/>
                <a:gd name="T37" fmla="*/ 128 h 145"/>
                <a:gd name="T38" fmla="*/ 116 w 378"/>
                <a:gd name="T39" fmla="*/ 128 h 145"/>
                <a:gd name="T40" fmla="*/ 89 w 378"/>
                <a:gd name="T41" fmla="*/ 136 h 145"/>
                <a:gd name="T42" fmla="*/ 63 w 378"/>
                <a:gd name="T43" fmla="*/ 144 h 145"/>
                <a:gd name="T44" fmla="*/ 45 w 378"/>
                <a:gd name="T45" fmla="*/ 144 h 145"/>
                <a:gd name="T46" fmla="*/ 18 w 378"/>
                <a:gd name="T47" fmla="*/ 144 h 145"/>
                <a:gd name="T48" fmla="*/ 9 w 378"/>
                <a:gd name="T49" fmla="*/ 144 h 145"/>
                <a:gd name="T50" fmla="*/ 0 w 378"/>
                <a:gd name="T51" fmla="*/ 144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78" h="145">
                  <a:moveTo>
                    <a:pt x="332" y="0"/>
                  </a:moveTo>
                  <a:lnTo>
                    <a:pt x="341" y="0"/>
                  </a:lnTo>
                  <a:lnTo>
                    <a:pt x="359" y="8"/>
                  </a:lnTo>
                  <a:lnTo>
                    <a:pt x="368" y="24"/>
                  </a:lnTo>
                  <a:lnTo>
                    <a:pt x="377" y="40"/>
                  </a:lnTo>
                  <a:lnTo>
                    <a:pt x="377" y="56"/>
                  </a:lnTo>
                  <a:lnTo>
                    <a:pt x="377" y="72"/>
                  </a:lnTo>
                  <a:lnTo>
                    <a:pt x="368" y="88"/>
                  </a:lnTo>
                  <a:lnTo>
                    <a:pt x="350" y="96"/>
                  </a:lnTo>
                  <a:lnTo>
                    <a:pt x="332" y="104"/>
                  </a:lnTo>
                  <a:lnTo>
                    <a:pt x="314" y="112"/>
                  </a:lnTo>
                  <a:lnTo>
                    <a:pt x="296" y="120"/>
                  </a:lnTo>
                  <a:lnTo>
                    <a:pt x="278" y="120"/>
                  </a:lnTo>
                  <a:lnTo>
                    <a:pt x="251" y="128"/>
                  </a:lnTo>
                  <a:lnTo>
                    <a:pt x="233" y="128"/>
                  </a:lnTo>
                  <a:lnTo>
                    <a:pt x="206" y="128"/>
                  </a:lnTo>
                  <a:lnTo>
                    <a:pt x="188" y="128"/>
                  </a:lnTo>
                  <a:lnTo>
                    <a:pt x="170" y="128"/>
                  </a:lnTo>
                  <a:lnTo>
                    <a:pt x="143" y="128"/>
                  </a:lnTo>
                  <a:lnTo>
                    <a:pt x="116" y="128"/>
                  </a:lnTo>
                  <a:lnTo>
                    <a:pt x="89" y="136"/>
                  </a:lnTo>
                  <a:lnTo>
                    <a:pt x="63" y="144"/>
                  </a:lnTo>
                  <a:lnTo>
                    <a:pt x="45" y="144"/>
                  </a:lnTo>
                  <a:lnTo>
                    <a:pt x="18" y="144"/>
                  </a:lnTo>
                  <a:lnTo>
                    <a:pt x="9" y="144"/>
                  </a:lnTo>
                  <a:lnTo>
                    <a:pt x="0" y="144"/>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GB" sz="2800">
                <a:solidFill>
                  <a:srgbClr val="FFFFFF"/>
                </a:solidFill>
                <a:latin typeface="Arial" charset="0"/>
              </a:endParaRPr>
            </a:p>
          </p:txBody>
        </p:sp>
        <p:sp>
          <p:nvSpPr>
            <p:cNvPr id="1138784" name="Freeform 96"/>
            <p:cNvSpPr>
              <a:spLocks/>
            </p:cNvSpPr>
            <p:nvPr/>
          </p:nvSpPr>
          <p:spPr bwMode="auto">
            <a:xfrm>
              <a:off x="3339" y="1290"/>
              <a:ext cx="296" cy="66"/>
            </a:xfrm>
            <a:custGeom>
              <a:avLst/>
              <a:gdLst>
                <a:gd name="T0" fmla="*/ 332 w 333"/>
                <a:gd name="T1" fmla="*/ 0 h 73"/>
                <a:gd name="T2" fmla="*/ 314 w 333"/>
                <a:gd name="T3" fmla="*/ 8 h 73"/>
                <a:gd name="T4" fmla="*/ 296 w 333"/>
                <a:gd name="T5" fmla="*/ 8 h 73"/>
                <a:gd name="T6" fmla="*/ 269 w 333"/>
                <a:gd name="T7" fmla="*/ 16 h 73"/>
                <a:gd name="T8" fmla="*/ 251 w 333"/>
                <a:gd name="T9" fmla="*/ 24 h 73"/>
                <a:gd name="T10" fmla="*/ 233 w 333"/>
                <a:gd name="T11" fmla="*/ 32 h 73"/>
                <a:gd name="T12" fmla="*/ 215 w 333"/>
                <a:gd name="T13" fmla="*/ 40 h 73"/>
                <a:gd name="T14" fmla="*/ 188 w 333"/>
                <a:gd name="T15" fmla="*/ 48 h 73"/>
                <a:gd name="T16" fmla="*/ 170 w 333"/>
                <a:gd name="T17" fmla="*/ 56 h 73"/>
                <a:gd name="T18" fmla="*/ 152 w 333"/>
                <a:gd name="T19" fmla="*/ 64 h 73"/>
                <a:gd name="T20" fmla="*/ 134 w 333"/>
                <a:gd name="T21" fmla="*/ 64 h 73"/>
                <a:gd name="T22" fmla="*/ 107 w 333"/>
                <a:gd name="T23" fmla="*/ 64 h 73"/>
                <a:gd name="T24" fmla="*/ 80 w 333"/>
                <a:gd name="T25" fmla="*/ 64 h 73"/>
                <a:gd name="T26" fmla="*/ 53 w 333"/>
                <a:gd name="T27" fmla="*/ 64 h 73"/>
                <a:gd name="T28" fmla="*/ 36 w 333"/>
                <a:gd name="T29" fmla="*/ 64 h 73"/>
                <a:gd name="T30" fmla="*/ 0 w 333"/>
                <a:gd name="T31" fmla="*/ 72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33" h="73">
                  <a:moveTo>
                    <a:pt x="332" y="0"/>
                  </a:moveTo>
                  <a:lnTo>
                    <a:pt x="314" y="8"/>
                  </a:lnTo>
                  <a:lnTo>
                    <a:pt x="296" y="8"/>
                  </a:lnTo>
                  <a:lnTo>
                    <a:pt x="269" y="16"/>
                  </a:lnTo>
                  <a:lnTo>
                    <a:pt x="251" y="24"/>
                  </a:lnTo>
                  <a:lnTo>
                    <a:pt x="233" y="32"/>
                  </a:lnTo>
                  <a:lnTo>
                    <a:pt x="215" y="40"/>
                  </a:lnTo>
                  <a:lnTo>
                    <a:pt x="188" y="48"/>
                  </a:lnTo>
                  <a:lnTo>
                    <a:pt x="170" y="56"/>
                  </a:lnTo>
                  <a:lnTo>
                    <a:pt x="152" y="64"/>
                  </a:lnTo>
                  <a:lnTo>
                    <a:pt x="134" y="64"/>
                  </a:lnTo>
                  <a:lnTo>
                    <a:pt x="107" y="64"/>
                  </a:lnTo>
                  <a:lnTo>
                    <a:pt x="80" y="64"/>
                  </a:lnTo>
                  <a:lnTo>
                    <a:pt x="53" y="64"/>
                  </a:lnTo>
                  <a:lnTo>
                    <a:pt x="36" y="64"/>
                  </a:lnTo>
                  <a:lnTo>
                    <a:pt x="0" y="72"/>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GB" sz="2800">
                <a:solidFill>
                  <a:srgbClr val="FFFFFF"/>
                </a:solidFill>
                <a:latin typeface="Arial" charset="0"/>
              </a:endParaRPr>
            </a:p>
          </p:txBody>
        </p:sp>
        <p:sp>
          <p:nvSpPr>
            <p:cNvPr id="1138785" name="Freeform 97"/>
            <p:cNvSpPr>
              <a:spLocks/>
            </p:cNvSpPr>
            <p:nvPr/>
          </p:nvSpPr>
          <p:spPr bwMode="auto">
            <a:xfrm>
              <a:off x="3267" y="1297"/>
              <a:ext cx="392" cy="101"/>
            </a:xfrm>
            <a:custGeom>
              <a:avLst/>
              <a:gdLst>
                <a:gd name="T0" fmla="*/ 422 w 441"/>
                <a:gd name="T1" fmla="*/ 0 h 112"/>
                <a:gd name="T2" fmla="*/ 431 w 441"/>
                <a:gd name="T3" fmla="*/ 16 h 112"/>
                <a:gd name="T4" fmla="*/ 440 w 441"/>
                <a:gd name="T5" fmla="*/ 32 h 112"/>
                <a:gd name="T6" fmla="*/ 440 w 441"/>
                <a:gd name="T7" fmla="*/ 48 h 112"/>
                <a:gd name="T8" fmla="*/ 440 w 441"/>
                <a:gd name="T9" fmla="*/ 64 h 112"/>
                <a:gd name="T10" fmla="*/ 422 w 441"/>
                <a:gd name="T11" fmla="*/ 72 h 112"/>
                <a:gd name="T12" fmla="*/ 413 w 441"/>
                <a:gd name="T13" fmla="*/ 88 h 112"/>
                <a:gd name="T14" fmla="*/ 395 w 441"/>
                <a:gd name="T15" fmla="*/ 88 h 112"/>
                <a:gd name="T16" fmla="*/ 377 w 441"/>
                <a:gd name="T17" fmla="*/ 96 h 112"/>
                <a:gd name="T18" fmla="*/ 350 w 441"/>
                <a:gd name="T19" fmla="*/ 96 h 112"/>
                <a:gd name="T20" fmla="*/ 332 w 441"/>
                <a:gd name="T21" fmla="*/ 96 h 112"/>
                <a:gd name="T22" fmla="*/ 314 w 441"/>
                <a:gd name="T23" fmla="*/ 96 h 112"/>
                <a:gd name="T24" fmla="*/ 296 w 441"/>
                <a:gd name="T25" fmla="*/ 96 h 112"/>
                <a:gd name="T26" fmla="*/ 269 w 441"/>
                <a:gd name="T27" fmla="*/ 96 h 112"/>
                <a:gd name="T28" fmla="*/ 251 w 441"/>
                <a:gd name="T29" fmla="*/ 104 h 112"/>
                <a:gd name="T30" fmla="*/ 233 w 441"/>
                <a:gd name="T31" fmla="*/ 104 h 112"/>
                <a:gd name="T32" fmla="*/ 206 w 441"/>
                <a:gd name="T33" fmla="*/ 104 h 112"/>
                <a:gd name="T34" fmla="*/ 188 w 441"/>
                <a:gd name="T35" fmla="*/ 104 h 112"/>
                <a:gd name="T36" fmla="*/ 170 w 441"/>
                <a:gd name="T37" fmla="*/ 104 h 112"/>
                <a:gd name="T38" fmla="*/ 143 w 441"/>
                <a:gd name="T39" fmla="*/ 111 h 112"/>
                <a:gd name="T40" fmla="*/ 125 w 441"/>
                <a:gd name="T41" fmla="*/ 111 h 112"/>
                <a:gd name="T42" fmla="*/ 99 w 441"/>
                <a:gd name="T43" fmla="*/ 111 h 112"/>
                <a:gd name="T44" fmla="*/ 81 w 441"/>
                <a:gd name="T45" fmla="*/ 104 h 112"/>
                <a:gd name="T46" fmla="*/ 54 w 441"/>
                <a:gd name="T47" fmla="*/ 104 h 112"/>
                <a:gd name="T48" fmla="*/ 36 w 441"/>
                <a:gd name="T49" fmla="*/ 104 h 112"/>
                <a:gd name="T50" fmla="*/ 0 w 441"/>
                <a:gd name="T51" fmla="*/ 9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41" h="112">
                  <a:moveTo>
                    <a:pt x="422" y="0"/>
                  </a:moveTo>
                  <a:lnTo>
                    <a:pt x="431" y="16"/>
                  </a:lnTo>
                  <a:lnTo>
                    <a:pt x="440" y="32"/>
                  </a:lnTo>
                  <a:lnTo>
                    <a:pt x="440" y="48"/>
                  </a:lnTo>
                  <a:lnTo>
                    <a:pt x="440" y="64"/>
                  </a:lnTo>
                  <a:lnTo>
                    <a:pt x="422" y="72"/>
                  </a:lnTo>
                  <a:lnTo>
                    <a:pt x="413" y="88"/>
                  </a:lnTo>
                  <a:lnTo>
                    <a:pt x="395" y="88"/>
                  </a:lnTo>
                  <a:lnTo>
                    <a:pt x="377" y="96"/>
                  </a:lnTo>
                  <a:lnTo>
                    <a:pt x="350" y="96"/>
                  </a:lnTo>
                  <a:lnTo>
                    <a:pt x="332" y="96"/>
                  </a:lnTo>
                  <a:lnTo>
                    <a:pt x="314" y="96"/>
                  </a:lnTo>
                  <a:lnTo>
                    <a:pt x="296" y="96"/>
                  </a:lnTo>
                  <a:lnTo>
                    <a:pt x="269" y="96"/>
                  </a:lnTo>
                  <a:lnTo>
                    <a:pt x="251" y="104"/>
                  </a:lnTo>
                  <a:lnTo>
                    <a:pt x="233" y="104"/>
                  </a:lnTo>
                  <a:lnTo>
                    <a:pt x="206" y="104"/>
                  </a:lnTo>
                  <a:lnTo>
                    <a:pt x="188" y="104"/>
                  </a:lnTo>
                  <a:lnTo>
                    <a:pt x="170" y="104"/>
                  </a:lnTo>
                  <a:lnTo>
                    <a:pt x="143" y="111"/>
                  </a:lnTo>
                  <a:lnTo>
                    <a:pt x="125" y="111"/>
                  </a:lnTo>
                  <a:lnTo>
                    <a:pt x="99" y="111"/>
                  </a:lnTo>
                  <a:lnTo>
                    <a:pt x="81" y="104"/>
                  </a:lnTo>
                  <a:lnTo>
                    <a:pt x="54" y="104"/>
                  </a:lnTo>
                  <a:lnTo>
                    <a:pt x="36" y="104"/>
                  </a:lnTo>
                  <a:lnTo>
                    <a:pt x="0" y="96"/>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GB" sz="2800">
                <a:solidFill>
                  <a:srgbClr val="FFFFFF"/>
                </a:solidFill>
                <a:latin typeface="Arial" charset="0"/>
              </a:endParaRPr>
            </a:p>
          </p:txBody>
        </p:sp>
        <p:sp>
          <p:nvSpPr>
            <p:cNvPr id="1138786" name="Freeform 98"/>
            <p:cNvSpPr>
              <a:spLocks/>
            </p:cNvSpPr>
            <p:nvPr/>
          </p:nvSpPr>
          <p:spPr bwMode="auto">
            <a:xfrm>
              <a:off x="3291" y="1362"/>
              <a:ext cx="360" cy="80"/>
            </a:xfrm>
            <a:custGeom>
              <a:avLst/>
              <a:gdLst>
                <a:gd name="T0" fmla="*/ 404 w 405"/>
                <a:gd name="T1" fmla="*/ 0 h 88"/>
                <a:gd name="T2" fmla="*/ 404 w 405"/>
                <a:gd name="T3" fmla="*/ 16 h 88"/>
                <a:gd name="T4" fmla="*/ 395 w 405"/>
                <a:gd name="T5" fmla="*/ 32 h 88"/>
                <a:gd name="T6" fmla="*/ 395 w 405"/>
                <a:gd name="T7" fmla="*/ 47 h 88"/>
                <a:gd name="T8" fmla="*/ 377 w 405"/>
                <a:gd name="T9" fmla="*/ 55 h 88"/>
                <a:gd name="T10" fmla="*/ 359 w 405"/>
                <a:gd name="T11" fmla="*/ 63 h 88"/>
                <a:gd name="T12" fmla="*/ 341 w 405"/>
                <a:gd name="T13" fmla="*/ 63 h 88"/>
                <a:gd name="T14" fmla="*/ 323 w 405"/>
                <a:gd name="T15" fmla="*/ 63 h 88"/>
                <a:gd name="T16" fmla="*/ 296 w 405"/>
                <a:gd name="T17" fmla="*/ 71 h 88"/>
                <a:gd name="T18" fmla="*/ 278 w 405"/>
                <a:gd name="T19" fmla="*/ 79 h 88"/>
                <a:gd name="T20" fmla="*/ 251 w 405"/>
                <a:gd name="T21" fmla="*/ 87 h 88"/>
                <a:gd name="T22" fmla="*/ 233 w 405"/>
                <a:gd name="T23" fmla="*/ 87 h 88"/>
                <a:gd name="T24" fmla="*/ 215 w 405"/>
                <a:gd name="T25" fmla="*/ 87 h 88"/>
                <a:gd name="T26" fmla="*/ 188 w 405"/>
                <a:gd name="T27" fmla="*/ 87 h 88"/>
                <a:gd name="T28" fmla="*/ 170 w 405"/>
                <a:gd name="T29" fmla="*/ 87 h 88"/>
                <a:gd name="T30" fmla="*/ 143 w 405"/>
                <a:gd name="T31" fmla="*/ 87 h 88"/>
                <a:gd name="T32" fmla="*/ 125 w 405"/>
                <a:gd name="T33" fmla="*/ 87 h 88"/>
                <a:gd name="T34" fmla="*/ 98 w 405"/>
                <a:gd name="T35" fmla="*/ 87 h 88"/>
                <a:gd name="T36" fmla="*/ 81 w 405"/>
                <a:gd name="T37" fmla="*/ 87 h 88"/>
                <a:gd name="T38" fmla="*/ 54 w 405"/>
                <a:gd name="T39" fmla="*/ 79 h 88"/>
                <a:gd name="T40" fmla="*/ 27 w 405"/>
                <a:gd name="T41" fmla="*/ 71 h 88"/>
                <a:gd name="T42" fmla="*/ 0 w 405"/>
                <a:gd name="T43" fmla="*/ 6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5" h="88">
                  <a:moveTo>
                    <a:pt x="404" y="0"/>
                  </a:moveTo>
                  <a:lnTo>
                    <a:pt x="404" y="16"/>
                  </a:lnTo>
                  <a:lnTo>
                    <a:pt x="395" y="32"/>
                  </a:lnTo>
                  <a:lnTo>
                    <a:pt x="395" y="47"/>
                  </a:lnTo>
                  <a:lnTo>
                    <a:pt x="377" y="55"/>
                  </a:lnTo>
                  <a:lnTo>
                    <a:pt x="359" y="63"/>
                  </a:lnTo>
                  <a:lnTo>
                    <a:pt x="341" y="63"/>
                  </a:lnTo>
                  <a:lnTo>
                    <a:pt x="323" y="63"/>
                  </a:lnTo>
                  <a:lnTo>
                    <a:pt x="296" y="71"/>
                  </a:lnTo>
                  <a:lnTo>
                    <a:pt x="278" y="79"/>
                  </a:lnTo>
                  <a:lnTo>
                    <a:pt x="251" y="87"/>
                  </a:lnTo>
                  <a:lnTo>
                    <a:pt x="233" y="87"/>
                  </a:lnTo>
                  <a:lnTo>
                    <a:pt x="215" y="87"/>
                  </a:lnTo>
                  <a:lnTo>
                    <a:pt x="188" y="87"/>
                  </a:lnTo>
                  <a:lnTo>
                    <a:pt x="170" y="87"/>
                  </a:lnTo>
                  <a:lnTo>
                    <a:pt x="143" y="87"/>
                  </a:lnTo>
                  <a:lnTo>
                    <a:pt x="125" y="87"/>
                  </a:lnTo>
                  <a:lnTo>
                    <a:pt x="98" y="87"/>
                  </a:lnTo>
                  <a:lnTo>
                    <a:pt x="81" y="87"/>
                  </a:lnTo>
                  <a:lnTo>
                    <a:pt x="54" y="79"/>
                  </a:lnTo>
                  <a:lnTo>
                    <a:pt x="27" y="71"/>
                  </a:lnTo>
                  <a:lnTo>
                    <a:pt x="0" y="63"/>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GB" sz="2800">
                <a:solidFill>
                  <a:srgbClr val="FFFFFF"/>
                </a:solidFill>
                <a:latin typeface="Arial" charset="0"/>
              </a:endParaRPr>
            </a:p>
          </p:txBody>
        </p:sp>
        <p:sp>
          <p:nvSpPr>
            <p:cNvPr id="1138787" name="Freeform 99"/>
            <p:cNvSpPr>
              <a:spLocks/>
            </p:cNvSpPr>
            <p:nvPr/>
          </p:nvSpPr>
          <p:spPr bwMode="auto">
            <a:xfrm>
              <a:off x="3331" y="1397"/>
              <a:ext cx="312" cy="110"/>
            </a:xfrm>
            <a:custGeom>
              <a:avLst/>
              <a:gdLst>
                <a:gd name="T0" fmla="*/ 350 w 351"/>
                <a:gd name="T1" fmla="*/ 0 h 121"/>
                <a:gd name="T2" fmla="*/ 350 w 351"/>
                <a:gd name="T3" fmla="*/ 16 h 121"/>
                <a:gd name="T4" fmla="*/ 341 w 351"/>
                <a:gd name="T5" fmla="*/ 32 h 121"/>
                <a:gd name="T6" fmla="*/ 341 w 351"/>
                <a:gd name="T7" fmla="*/ 48 h 121"/>
                <a:gd name="T8" fmla="*/ 341 w 351"/>
                <a:gd name="T9" fmla="*/ 64 h 121"/>
                <a:gd name="T10" fmla="*/ 332 w 351"/>
                <a:gd name="T11" fmla="*/ 72 h 121"/>
                <a:gd name="T12" fmla="*/ 314 w 351"/>
                <a:gd name="T13" fmla="*/ 88 h 121"/>
                <a:gd name="T14" fmla="*/ 296 w 351"/>
                <a:gd name="T15" fmla="*/ 96 h 121"/>
                <a:gd name="T16" fmla="*/ 278 w 351"/>
                <a:gd name="T17" fmla="*/ 104 h 121"/>
                <a:gd name="T18" fmla="*/ 260 w 351"/>
                <a:gd name="T19" fmla="*/ 112 h 121"/>
                <a:gd name="T20" fmla="*/ 242 w 351"/>
                <a:gd name="T21" fmla="*/ 120 h 121"/>
                <a:gd name="T22" fmla="*/ 224 w 351"/>
                <a:gd name="T23" fmla="*/ 120 h 121"/>
                <a:gd name="T24" fmla="*/ 206 w 351"/>
                <a:gd name="T25" fmla="*/ 120 h 121"/>
                <a:gd name="T26" fmla="*/ 188 w 351"/>
                <a:gd name="T27" fmla="*/ 120 h 121"/>
                <a:gd name="T28" fmla="*/ 161 w 351"/>
                <a:gd name="T29" fmla="*/ 120 h 121"/>
                <a:gd name="T30" fmla="*/ 143 w 351"/>
                <a:gd name="T31" fmla="*/ 120 h 121"/>
                <a:gd name="T32" fmla="*/ 116 w 351"/>
                <a:gd name="T33" fmla="*/ 120 h 121"/>
                <a:gd name="T34" fmla="*/ 98 w 351"/>
                <a:gd name="T35" fmla="*/ 120 h 121"/>
                <a:gd name="T36" fmla="*/ 80 w 351"/>
                <a:gd name="T37" fmla="*/ 112 h 121"/>
                <a:gd name="T38" fmla="*/ 62 w 351"/>
                <a:gd name="T39" fmla="*/ 112 h 121"/>
                <a:gd name="T40" fmla="*/ 36 w 351"/>
                <a:gd name="T41" fmla="*/ 104 h 121"/>
                <a:gd name="T42" fmla="*/ 0 w 351"/>
                <a:gd name="T43" fmla="*/ 88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51" h="121">
                  <a:moveTo>
                    <a:pt x="350" y="0"/>
                  </a:moveTo>
                  <a:lnTo>
                    <a:pt x="350" y="16"/>
                  </a:lnTo>
                  <a:lnTo>
                    <a:pt x="341" y="32"/>
                  </a:lnTo>
                  <a:lnTo>
                    <a:pt x="341" y="48"/>
                  </a:lnTo>
                  <a:lnTo>
                    <a:pt x="341" y="64"/>
                  </a:lnTo>
                  <a:lnTo>
                    <a:pt x="332" y="72"/>
                  </a:lnTo>
                  <a:lnTo>
                    <a:pt x="314" y="88"/>
                  </a:lnTo>
                  <a:lnTo>
                    <a:pt x="296" y="96"/>
                  </a:lnTo>
                  <a:lnTo>
                    <a:pt x="278" y="104"/>
                  </a:lnTo>
                  <a:lnTo>
                    <a:pt x="260" y="112"/>
                  </a:lnTo>
                  <a:lnTo>
                    <a:pt x="242" y="120"/>
                  </a:lnTo>
                  <a:lnTo>
                    <a:pt x="224" y="120"/>
                  </a:lnTo>
                  <a:lnTo>
                    <a:pt x="206" y="120"/>
                  </a:lnTo>
                  <a:lnTo>
                    <a:pt x="188" y="120"/>
                  </a:lnTo>
                  <a:lnTo>
                    <a:pt x="161" y="120"/>
                  </a:lnTo>
                  <a:lnTo>
                    <a:pt x="143" y="120"/>
                  </a:lnTo>
                  <a:lnTo>
                    <a:pt x="116" y="120"/>
                  </a:lnTo>
                  <a:lnTo>
                    <a:pt x="98" y="120"/>
                  </a:lnTo>
                  <a:lnTo>
                    <a:pt x="80" y="112"/>
                  </a:lnTo>
                  <a:lnTo>
                    <a:pt x="62" y="112"/>
                  </a:lnTo>
                  <a:lnTo>
                    <a:pt x="36" y="104"/>
                  </a:lnTo>
                  <a:lnTo>
                    <a:pt x="0" y="88"/>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GB" sz="2800">
                <a:solidFill>
                  <a:srgbClr val="FFFFFF"/>
                </a:solidFill>
                <a:latin typeface="Arial" charset="0"/>
              </a:endParaRPr>
            </a:p>
          </p:txBody>
        </p:sp>
        <p:sp>
          <p:nvSpPr>
            <p:cNvPr id="1138788" name="Freeform 100"/>
            <p:cNvSpPr>
              <a:spLocks/>
            </p:cNvSpPr>
            <p:nvPr/>
          </p:nvSpPr>
          <p:spPr bwMode="auto">
            <a:xfrm>
              <a:off x="3554" y="1413"/>
              <a:ext cx="81" cy="44"/>
            </a:xfrm>
            <a:custGeom>
              <a:avLst/>
              <a:gdLst>
                <a:gd name="T0" fmla="*/ 90 w 91"/>
                <a:gd name="T1" fmla="*/ 0 h 49"/>
                <a:gd name="T2" fmla="*/ 81 w 91"/>
                <a:gd name="T3" fmla="*/ 8 h 49"/>
                <a:gd name="T4" fmla="*/ 72 w 91"/>
                <a:gd name="T5" fmla="*/ 24 h 49"/>
                <a:gd name="T6" fmla="*/ 54 w 91"/>
                <a:gd name="T7" fmla="*/ 32 h 49"/>
                <a:gd name="T8" fmla="*/ 36 w 91"/>
                <a:gd name="T9" fmla="*/ 40 h 49"/>
                <a:gd name="T10" fmla="*/ 18 w 91"/>
                <a:gd name="T11" fmla="*/ 48 h 49"/>
                <a:gd name="T12" fmla="*/ 0 w 91"/>
                <a:gd name="T13" fmla="*/ 48 h 49"/>
              </a:gdLst>
              <a:ahLst/>
              <a:cxnLst>
                <a:cxn ang="0">
                  <a:pos x="T0" y="T1"/>
                </a:cxn>
                <a:cxn ang="0">
                  <a:pos x="T2" y="T3"/>
                </a:cxn>
                <a:cxn ang="0">
                  <a:pos x="T4" y="T5"/>
                </a:cxn>
                <a:cxn ang="0">
                  <a:pos x="T6" y="T7"/>
                </a:cxn>
                <a:cxn ang="0">
                  <a:pos x="T8" y="T9"/>
                </a:cxn>
                <a:cxn ang="0">
                  <a:pos x="T10" y="T11"/>
                </a:cxn>
                <a:cxn ang="0">
                  <a:pos x="T12" y="T13"/>
                </a:cxn>
              </a:cxnLst>
              <a:rect l="0" t="0" r="r" b="b"/>
              <a:pathLst>
                <a:path w="91" h="49">
                  <a:moveTo>
                    <a:pt x="90" y="0"/>
                  </a:moveTo>
                  <a:lnTo>
                    <a:pt x="81" y="8"/>
                  </a:lnTo>
                  <a:lnTo>
                    <a:pt x="72" y="24"/>
                  </a:lnTo>
                  <a:lnTo>
                    <a:pt x="54" y="32"/>
                  </a:lnTo>
                  <a:lnTo>
                    <a:pt x="36" y="40"/>
                  </a:lnTo>
                  <a:lnTo>
                    <a:pt x="18" y="48"/>
                  </a:lnTo>
                  <a:lnTo>
                    <a:pt x="0" y="48"/>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GB" sz="2800">
                <a:solidFill>
                  <a:srgbClr val="FFFFFF"/>
                </a:solidFill>
                <a:latin typeface="Arial" charset="0"/>
              </a:endParaRPr>
            </a:p>
          </p:txBody>
        </p:sp>
        <p:sp>
          <p:nvSpPr>
            <p:cNvPr id="1138789" name="Freeform 101"/>
            <p:cNvSpPr>
              <a:spLocks/>
            </p:cNvSpPr>
            <p:nvPr/>
          </p:nvSpPr>
          <p:spPr bwMode="auto">
            <a:xfrm>
              <a:off x="3546" y="1470"/>
              <a:ext cx="73" cy="66"/>
            </a:xfrm>
            <a:custGeom>
              <a:avLst/>
              <a:gdLst>
                <a:gd name="T0" fmla="*/ 81 w 82"/>
                <a:gd name="T1" fmla="*/ 0 h 73"/>
                <a:gd name="T2" fmla="*/ 81 w 82"/>
                <a:gd name="T3" fmla="*/ 16 h 73"/>
                <a:gd name="T4" fmla="*/ 72 w 82"/>
                <a:gd name="T5" fmla="*/ 32 h 73"/>
                <a:gd name="T6" fmla="*/ 72 w 82"/>
                <a:gd name="T7" fmla="*/ 48 h 73"/>
                <a:gd name="T8" fmla="*/ 63 w 82"/>
                <a:gd name="T9" fmla="*/ 64 h 73"/>
                <a:gd name="T10" fmla="*/ 36 w 82"/>
                <a:gd name="T11" fmla="*/ 64 h 73"/>
                <a:gd name="T12" fmla="*/ 18 w 82"/>
                <a:gd name="T13" fmla="*/ 72 h 73"/>
                <a:gd name="T14" fmla="*/ 0 w 82"/>
                <a:gd name="T15" fmla="*/ 72 h 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 h="73">
                  <a:moveTo>
                    <a:pt x="81" y="0"/>
                  </a:moveTo>
                  <a:lnTo>
                    <a:pt x="81" y="16"/>
                  </a:lnTo>
                  <a:lnTo>
                    <a:pt x="72" y="32"/>
                  </a:lnTo>
                  <a:lnTo>
                    <a:pt x="72" y="48"/>
                  </a:lnTo>
                  <a:lnTo>
                    <a:pt x="63" y="64"/>
                  </a:lnTo>
                  <a:lnTo>
                    <a:pt x="36" y="64"/>
                  </a:lnTo>
                  <a:lnTo>
                    <a:pt x="18" y="72"/>
                  </a:lnTo>
                  <a:lnTo>
                    <a:pt x="0" y="72"/>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GB" sz="2800">
                <a:solidFill>
                  <a:srgbClr val="FFFFFF"/>
                </a:solidFill>
                <a:latin typeface="Arial" charset="0"/>
              </a:endParaRPr>
            </a:p>
          </p:txBody>
        </p:sp>
        <p:sp>
          <p:nvSpPr>
            <p:cNvPr id="1138790" name="Freeform 102"/>
            <p:cNvSpPr>
              <a:spLocks/>
            </p:cNvSpPr>
            <p:nvPr/>
          </p:nvSpPr>
          <p:spPr bwMode="auto">
            <a:xfrm>
              <a:off x="3458" y="1434"/>
              <a:ext cx="73" cy="59"/>
            </a:xfrm>
            <a:custGeom>
              <a:avLst/>
              <a:gdLst>
                <a:gd name="T0" fmla="*/ 81 w 82"/>
                <a:gd name="T1" fmla="*/ 0 h 65"/>
                <a:gd name="T2" fmla="*/ 72 w 82"/>
                <a:gd name="T3" fmla="*/ 16 h 65"/>
                <a:gd name="T4" fmla="*/ 63 w 82"/>
                <a:gd name="T5" fmla="*/ 24 h 65"/>
                <a:gd name="T6" fmla="*/ 45 w 82"/>
                <a:gd name="T7" fmla="*/ 40 h 65"/>
                <a:gd name="T8" fmla="*/ 27 w 82"/>
                <a:gd name="T9" fmla="*/ 48 h 65"/>
                <a:gd name="T10" fmla="*/ 0 w 82"/>
                <a:gd name="T11" fmla="*/ 64 h 65"/>
              </a:gdLst>
              <a:ahLst/>
              <a:cxnLst>
                <a:cxn ang="0">
                  <a:pos x="T0" y="T1"/>
                </a:cxn>
                <a:cxn ang="0">
                  <a:pos x="T2" y="T3"/>
                </a:cxn>
                <a:cxn ang="0">
                  <a:pos x="T4" y="T5"/>
                </a:cxn>
                <a:cxn ang="0">
                  <a:pos x="T6" y="T7"/>
                </a:cxn>
                <a:cxn ang="0">
                  <a:pos x="T8" y="T9"/>
                </a:cxn>
                <a:cxn ang="0">
                  <a:pos x="T10" y="T11"/>
                </a:cxn>
              </a:cxnLst>
              <a:rect l="0" t="0" r="r" b="b"/>
              <a:pathLst>
                <a:path w="82" h="65">
                  <a:moveTo>
                    <a:pt x="81" y="0"/>
                  </a:moveTo>
                  <a:lnTo>
                    <a:pt x="72" y="16"/>
                  </a:lnTo>
                  <a:lnTo>
                    <a:pt x="63" y="24"/>
                  </a:lnTo>
                  <a:lnTo>
                    <a:pt x="45" y="40"/>
                  </a:lnTo>
                  <a:lnTo>
                    <a:pt x="27" y="48"/>
                  </a:lnTo>
                  <a:lnTo>
                    <a:pt x="0" y="64"/>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GB" sz="2800">
                <a:solidFill>
                  <a:srgbClr val="FFFFFF"/>
                </a:solidFill>
                <a:latin typeface="Arial" charset="0"/>
              </a:endParaRPr>
            </a:p>
          </p:txBody>
        </p:sp>
        <p:sp>
          <p:nvSpPr>
            <p:cNvPr id="1138791" name="Freeform 103"/>
            <p:cNvSpPr>
              <a:spLocks/>
            </p:cNvSpPr>
            <p:nvPr/>
          </p:nvSpPr>
          <p:spPr bwMode="auto">
            <a:xfrm>
              <a:off x="3434" y="1174"/>
              <a:ext cx="25" cy="109"/>
            </a:xfrm>
            <a:custGeom>
              <a:avLst/>
              <a:gdLst>
                <a:gd name="T0" fmla="*/ 0 w 28"/>
                <a:gd name="T1" fmla="*/ 0 h 121"/>
                <a:gd name="T2" fmla="*/ 0 w 28"/>
                <a:gd name="T3" fmla="*/ 16 h 121"/>
                <a:gd name="T4" fmla="*/ 9 w 28"/>
                <a:gd name="T5" fmla="*/ 24 h 121"/>
                <a:gd name="T6" fmla="*/ 18 w 28"/>
                <a:gd name="T7" fmla="*/ 32 h 121"/>
                <a:gd name="T8" fmla="*/ 27 w 28"/>
                <a:gd name="T9" fmla="*/ 48 h 121"/>
                <a:gd name="T10" fmla="*/ 27 w 28"/>
                <a:gd name="T11" fmla="*/ 64 h 121"/>
                <a:gd name="T12" fmla="*/ 27 w 28"/>
                <a:gd name="T13" fmla="*/ 80 h 121"/>
                <a:gd name="T14" fmla="*/ 27 w 28"/>
                <a:gd name="T15" fmla="*/ 96 h 121"/>
                <a:gd name="T16" fmla="*/ 27 w 28"/>
                <a:gd name="T17" fmla="*/ 112 h 121"/>
                <a:gd name="T18" fmla="*/ 18 w 28"/>
                <a:gd name="T19" fmla="*/ 12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121">
                  <a:moveTo>
                    <a:pt x="0" y="0"/>
                  </a:moveTo>
                  <a:lnTo>
                    <a:pt x="0" y="16"/>
                  </a:lnTo>
                  <a:lnTo>
                    <a:pt x="9" y="24"/>
                  </a:lnTo>
                  <a:lnTo>
                    <a:pt x="18" y="32"/>
                  </a:lnTo>
                  <a:lnTo>
                    <a:pt x="27" y="48"/>
                  </a:lnTo>
                  <a:lnTo>
                    <a:pt x="27" y="64"/>
                  </a:lnTo>
                  <a:lnTo>
                    <a:pt x="27" y="80"/>
                  </a:lnTo>
                  <a:lnTo>
                    <a:pt x="27" y="96"/>
                  </a:lnTo>
                  <a:lnTo>
                    <a:pt x="27" y="112"/>
                  </a:lnTo>
                  <a:lnTo>
                    <a:pt x="18" y="12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GB" sz="2800">
                <a:solidFill>
                  <a:srgbClr val="FFFFFF"/>
                </a:solidFill>
                <a:latin typeface="Arial" charset="0"/>
              </a:endParaRPr>
            </a:p>
          </p:txBody>
        </p:sp>
        <p:sp>
          <p:nvSpPr>
            <p:cNvPr id="1138792" name="Freeform 104"/>
            <p:cNvSpPr>
              <a:spLocks/>
            </p:cNvSpPr>
            <p:nvPr/>
          </p:nvSpPr>
          <p:spPr bwMode="auto">
            <a:xfrm>
              <a:off x="3003" y="1188"/>
              <a:ext cx="313" cy="131"/>
            </a:xfrm>
            <a:custGeom>
              <a:avLst/>
              <a:gdLst>
                <a:gd name="T0" fmla="*/ 0 w 352"/>
                <a:gd name="T1" fmla="*/ 112 h 145"/>
                <a:gd name="T2" fmla="*/ 27 w 352"/>
                <a:gd name="T3" fmla="*/ 112 h 145"/>
                <a:gd name="T4" fmla="*/ 45 w 352"/>
                <a:gd name="T5" fmla="*/ 120 h 145"/>
                <a:gd name="T6" fmla="*/ 63 w 352"/>
                <a:gd name="T7" fmla="*/ 128 h 145"/>
                <a:gd name="T8" fmla="*/ 90 w 352"/>
                <a:gd name="T9" fmla="*/ 136 h 145"/>
                <a:gd name="T10" fmla="*/ 108 w 352"/>
                <a:gd name="T11" fmla="*/ 136 h 145"/>
                <a:gd name="T12" fmla="*/ 135 w 352"/>
                <a:gd name="T13" fmla="*/ 144 h 145"/>
                <a:gd name="T14" fmla="*/ 153 w 352"/>
                <a:gd name="T15" fmla="*/ 144 h 145"/>
                <a:gd name="T16" fmla="*/ 171 w 352"/>
                <a:gd name="T17" fmla="*/ 144 h 145"/>
                <a:gd name="T18" fmla="*/ 189 w 352"/>
                <a:gd name="T19" fmla="*/ 144 h 145"/>
                <a:gd name="T20" fmla="*/ 216 w 352"/>
                <a:gd name="T21" fmla="*/ 144 h 145"/>
                <a:gd name="T22" fmla="*/ 234 w 352"/>
                <a:gd name="T23" fmla="*/ 144 h 145"/>
                <a:gd name="T24" fmla="*/ 252 w 352"/>
                <a:gd name="T25" fmla="*/ 144 h 145"/>
                <a:gd name="T26" fmla="*/ 270 w 352"/>
                <a:gd name="T27" fmla="*/ 136 h 145"/>
                <a:gd name="T28" fmla="*/ 288 w 352"/>
                <a:gd name="T29" fmla="*/ 136 h 145"/>
                <a:gd name="T30" fmla="*/ 306 w 352"/>
                <a:gd name="T31" fmla="*/ 128 h 145"/>
                <a:gd name="T32" fmla="*/ 315 w 352"/>
                <a:gd name="T33" fmla="*/ 120 h 145"/>
                <a:gd name="T34" fmla="*/ 324 w 352"/>
                <a:gd name="T35" fmla="*/ 104 h 145"/>
                <a:gd name="T36" fmla="*/ 324 w 352"/>
                <a:gd name="T37" fmla="*/ 88 h 145"/>
                <a:gd name="T38" fmla="*/ 315 w 352"/>
                <a:gd name="T39" fmla="*/ 72 h 145"/>
                <a:gd name="T40" fmla="*/ 315 w 352"/>
                <a:gd name="T41" fmla="*/ 56 h 145"/>
                <a:gd name="T42" fmla="*/ 306 w 352"/>
                <a:gd name="T43" fmla="*/ 40 h 145"/>
                <a:gd name="T44" fmla="*/ 315 w 352"/>
                <a:gd name="T45" fmla="*/ 32 h 145"/>
                <a:gd name="T46" fmla="*/ 315 w 352"/>
                <a:gd name="T47" fmla="*/ 16 h 145"/>
                <a:gd name="T48" fmla="*/ 333 w 352"/>
                <a:gd name="T49" fmla="*/ 8 h 145"/>
                <a:gd name="T50" fmla="*/ 351 w 352"/>
                <a:gd name="T51"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52" h="145">
                  <a:moveTo>
                    <a:pt x="0" y="112"/>
                  </a:moveTo>
                  <a:lnTo>
                    <a:pt x="27" y="112"/>
                  </a:lnTo>
                  <a:lnTo>
                    <a:pt x="45" y="120"/>
                  </a:lnTo>
                  <a:lnTo>
                    <a:pt x="63" y="128"/>
                  </a:lnTo>
                  <a:lnTo>
                    <a:pt x="90" y="136"/>
                  </a:lnTo>
                  <a:lnTo>
                    <a:pt x="108" y="136"/>
                  </a:lnTo>
                  <a:lnTo>
                    <a:pt x="135" y="144"/>
                  </a:lnTo>
                  <a:lnTo>
                    <a:pt x="153" y="144"/>
                  </a:lnTo>
                  <a:lnTo>
                    <a:pt x="171" y="144"/>
                  </a:lnTo>
                  <a:lnTo>
                    <a:pt x="189" y="144"/>
                  </a:lnTo>
                  <a:lnTo>
                    <a:pt x="216" y="144"/>
                  </a:lnTo>
                  <a:lnTo>
                    <a:pt x="234" y="144"/>
                  </a:lnTo>
                  <a:lnTo>
                    <a:pt x="252" y="144"/>
                  </a:lnTo>
                  <a:lnTo>
                    <a:pt x="270" y="136"/>
                  </a:lnTo>
                  <a:lnTo>
                    <a:pt x="288" y="136"/>
                  </a:lnTo>
                  <a:lnTo>
                    <a:pt x="306" y="128"/>
                  </a:lnTo>
                  <a:lnTo>
                    <a:pt x="315" y="120"/>
                  </a:lnTo>
                  <a:lnTo>
                    <a:pt x="324" y="104"/>
                  </a:lnTo>
                  <a:lnTo>
                    <a:pt x="324" y="88"/>
                  </a:lnTo>
                  <a:lnTo>
                    <a:pt x="315" y="72"/>
                  </a:lnTo>
                  <a:lnTo>
                    <a:pt x="315" y="56"/>
                  </a:lnTo>
                  <a:lnTo>
                    <a:pt x="306" y="40"/>
                  </a:lnTo>
                  <a:lnTo>
                    <a:pt x="315" y="32"/>
                  </a:lnTo>
                  <a:lnTo>
                    <a:pt x="315" y="16"/>
                  </a:lnTo>
                  <a:lnTo>
                    <a:pt x="333" y="8"/>
                  </a:lnTo>
                  <a:lnTo>
                    <a:pt x="351"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GB" sz="2800">
                <a:solidFill>
                  <a:srgbClr val="FFFFFF"/>
                </a:solidFill>
                <a:latin typeface="Arial" charset="0"/>
              </a:endParaRPr>
            </a:p>
          </p:txBody>
        </p:sp>
        <p:sp>
          <p:nvSpPr>
            <p:cNvPr id="1138793" name="Arc 105"/>
            <p:cNvSpPr>
              <a:spLocks/>
            </p:cNvSpPr>
            <p:nvPr/>
          </p:nvSpPr>
          <p:spPr bwMode="auto">
            <a:xfrm>
              <a:off x="2084" y="1971"/>
              <a:ext cx="134" cy="174"/>
            </a:xfrm>
            <a:custGeom>
              <a:avLst/>
              <a:gdLst>
                <a:gd name="G0" fmla="+- 0 0 0"/>
                <a:gd name="G1" fmla="+- 21561 0 0"/>
                <a:gd name="G2" fmla="+- 21600 0 0"/>
                <a:gd name="T0" fmla="*/ 1298 w 15009"/>
                <a:gd name="T1" fmla="*/ 0 h 21561"/>
                <a:gd name="T2" fmla="*/ 15009 w 15009"/>
                <a:gd name="T3" fmla="*/ 6027 h 21561"/>
                <a:gd name="T4" fmla="*/ 0 w 15009"/>
                <a:gd name="T5" fmla="*/ 21561 h 21561"/>
              </a:gdLst>
              <a:ahLst/>
              <a:cxnLst>
                <a:cxn ang="0">
                  <a:pos x="T0" y="T1"/>
                </a:cxn>
                <a:cxn ang="0">
                  <a:pos x="T2" y="T3"/>
                </a:cxn>
                <a:cxn ang="0">
                  <a:pos x="T4" y="T5"/>
                </a:cxn>
              </a:cxnLst>
              <a:rect l="0" t="0" r="r" b="b"/>
              <a:pathLst>
                <a:path w="15009" h="21561" fill="none" extrusionOk="0">
                  <a:moveTo>
                    <a:pt x="1297" y="0"/>
                  </a:moveTo>
                  <a:cubicBezTo>
                    <a:pt x="6440" y="309"/>
                    <a:pt x="11303" y="2447"/>
                    <a:pt x="15008" y="6027"/>
                  </a:cubicBezTo>
                </a:path>
                <a:path w="15009" h="21561" stroke="0" extrusionOk="0">
                  <a:moveTo>
                    <a:pt x="1297" y="0"/>
                  </a:moveTo>
                  <a:cubicBezTo>
                    <a:pt x="6440" y="309"/>
                    <a:pt x="11303" y="2447"/>
                    <a:pt x="15008" y="6027"/>
                  </a:cubicBezTo>
                  <a:lnTo>
                    <a:pt x="0" y="21561"/>
                  </a:lnTo>
                  <a:close/>
                </a:path>
              </a:pathLst>
            </a:custGeom>
            <a:solidFill>
              <a:srgbClr val="000000"/>
            </a:solidFill>
            <a:ln>
              <a:noFill/>
            </a:ln>
            <a:effectLst/>
            <a:extLst>
              <a:ext uri="{91240B29-F687-4F45-9708-019B960494DF}">
                <a14:hiddenLine xmlns:a14="http://schemas.microsoft.com/office/drawing/2010/main" w="12700"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GB" sz="2800">
                <a:solidFill>
                  <a:srgbClr val="FFFFFF"/>
                </a:solidFill>
                <a:latin typeface="Arial" charset="0"/>
              </a:endParaRPr>
            </a:p>
          </p:txBody>
        </p:sp>
        <p:sp>
          <p:nvSpPr>
            <p:cNvPr id="1138794" name="Line 106"/>
            <p:cNvSpPr>
              <a:spLocks noChangeShapeType="1"/>
            </p:cNvSpPr>
            <p:nvPr/>
          </p:nvSpPr>
          <p:spPr bwMode="auto">
            <a:xfrm flipH="1">
              <a:off x="2150" y="1702"/>
              <a:ext cx="150" cy="297"/>
            </a:xfrm>
            <a:prstGeom prst="line">
              <a:avLst/>
            </a:prstGeom>
            <a:noFill/>
            <a:ln w="508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GB" sz="2800">
                <a:solidFill>
                  <a:srgbClr val="FFFFFF"/>
                </a:solidFill>
                <a:latin typeface="Arial" charset="0"/>
              </a:endParaRPr>
            </a:p>
          </p:txBody>
        </p:sp>
        <p:sp>
          <p:nvSpPr>
            <p:cNvPr id="1138795" name="Arc 107"/>
            <p:cNvSpPr>
              <a:spLocks/>
            </p:cNvSpPr>
            <p:nvPr/>
          </p:nvSpPr>
          <p:spPr bwMode="auto">
            <a:xfrm>
              <a:off x="3940" y="3055"/>
              <a:ext cx="216" cy="150"/>
            </a:xfrm>
            <a:custGeom>
              <a:avLst/>
              <a:gdLst>
                <a:gd name="G0" fmla="+- 21600 0 0"/>
                <a:gd name="G1" fmla="+- 8296 0 0"/>
                <a:gd name="G2" fmla="+- 21600 0 0"/>
                <a:gd name="T0" fmla="*/ 1670 w 21600"/>
                <a:gd name="T1" fmla="*/ 16623 h 16623"/>
                <a:gd name="T2" fmla="*/ 1657 w 21600"/>
                <a:gd name="T3" fmla="*/ 0 h 16623"/>
                <a:gd name="T4" fmla="*/ 21600 w 21600"/>
                <a:gd name="T5" fmla="*/ 8296 h 16623"/>
              </a:gdLst>
              <a:ahLst/>
              <a:cxnLst>
                <a:cxn ang="0">
                  <a:pos x="T0" y="T1"/>
                </a:cxn>
                <a:cxn ang="0">
                  <a:pos x="T2" y="T3"/>
                </a:cxn>
                <a:cxn ang="0">
                  <a:pos x="T4" y="T5"/>
                </a:cxn>
              </a:cxnLst>
              <a:rect l="0" t="0" r="r" b="b"/>
              <a:pathLst>
                <a:path w="21600" h="16623" fill="none" extrusionOk="0">
                  <a:moveTo>
                    <a:pt x="1669" y="16623"/>
                  </a:moveTo>
                  <a:cubicBezTo>
                    <a:pt x="567" y="13985"/>
                    <a:pt x="0" y="11154"/>
                    <a:pt x="0" y="8296"/>
                  </a:cubicBezTo>
                  <a:cubicBezTo>
                    <a:pt x="-1" y="5448"/>
                    <a:pt x="563" y="2629"/>
                    <a:pt x="1656" y="-1"/>
                  </a:cubicBezTo>
                </a:path>
                <a:path w="21600" h="16623" stroke="0" extrusionOk="0">
                  <a:moveTo>
                    <a:pt x="1669" y="16623"/>
                  </a:moveTo>
                  <a:cubicBezTo>
                    <a:pt x="567" y="13985"/>
                    <a:pt x="0" y="11154"/>
                    <a:pt x="0" y="8296"/>
                  </a:cubicBezTo>
                  <a:cubicBezTo>
                    <a:pt x="-1" y="5448"/>
                    <a:pt x="563" y="2629"/>
                    <a:pt x="1656" y="-1"/>
                  </a:cubicBezTo>
                  <a:lnTo>
                    <a:pt x="21600" y="8296"/>
                  </a:lnTo>
                  <a:close/>
                </a:path>
              </a:pathLst>
            </a:custGeom>
            <a:solidFill>
              <a:srgbClr val="000000"/>
            </a:solidFill>
            <a:ln>
              <a:noFill/>
            </a:ln>
            <a:effectLst/>
            <a:extLst>
              <a:ext uri="{91240B29-F687-4F45-9708-019B960494DF}">
                <a14:hiddenLine xmlns:a14="http://schemas.microsoft.com/office/drawing/2010/main" w="12700"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GB" sz="2800">
                <a:solidFill>
                  <a:srgbClr val="FFFFFF"/>
                </a:solidFill>
                <a:latin typeface="Arial" charset="0"/>
              </a:endParaRPr>
            </a:p>
          </p:txBody>
        </p:sp>
        <p:sp>
          <p:nvSpPr>
            <p:cNvPr id="1138796" name="Arc 108"/>
            <p:cNvSpPr>
              <a:spLocks/>
            </p:cNvSpPr>
            <p:nvPr/>
          </p:nvSpPr>
          <p:spPr bwMode="auto">
            <a:xfrm>
              <a:off x="1957" y="2731"/>
              <a:ext cx="2099" cy="486"/>
            </a:xfrm>
            <a:custGeom>
              <a:avLst/>
              <a:gdLst>
                <a:gd name="G0" fmla="+- 21600 0 0"/>
                <a:gd name="G1" fmla="+- 40 0 0"/>
                <a:gd name="G2" fmla="+- 21600 0 0"/>
                <a:gd name="T0" fmla="*/ 33755 w 33755"/>
                <a:gd name="T1" fmla="*/ 17895 h 21640"/>
                <a:gd name="T2" fmla="*/ 0 w 33755"/>
                <a:gd name="T3" fmla="*/ 0 h 21640"/>
                <a:gd name="T4" fmla="*/ 21600 w 33755"/>
                <a:gd name="T5" fmla="*/ 40 h 21640"/>
              </a:gdLst>
              <a:ahLst/>
              <a:cxnLst>
                <a:cxn ang="0">
                  <a:pos x="T0" y="T1"/>
                </a:cxn>
                <a:cxn ang="0">
                  <a:pos x="T2" y="T3"/>
                </a:cxn>
                <a:cxn ang="0">
                  <a:pos x="T4" y="T5"/>
                </a:cxn>
              </a:cxnLst>
              <a:rect l="0" t="0" r="r" b="b"/>
              <a:pathLst>
                <a:path w="33755" h="21640" fill="none" extrusionOk="0">
                  <a:moveTo>
                    <a:pt x="33755" y="17895"/>
                  </a:moveTo>
                  <a:cubicBezTo>
                    <a:pt x="30171" y="20335"/>
                    <a:pt x="25935" y="21639"/>
                    <a:pt x="21600" y="21640"/>
                  </a:cubicBezTo>
                  <a:cubicBezTo>
                    <a:pt x="9670" y="21640"/>
                    <a:pt x="0" y="11969"/>
                    <a:pt x="0" y="40"/>
                  </a:cubicBezTo>
                  <a:cubicBezTo>
                    <a:pt x="-1" y="26"/>
                    <a:pt x="0" y="13"/>
                    <a:pt x="0" y="0"/>
                  </a:cubicBezTo>
                </a:path>
                <a:path w="33755" h="21640" stroke="0" extrusionOk="0">
                  <a:moveTo>
                    <a:pt x="33755" y="17895"/>
                  </a:moveTo>
                  <a:cubicBezTo>
                    <a:pt x="30171" y="20335"/>
                    <a:pt x="25935" y="21639"/>
                    <a:pt x="21600" y="21640"/>
                  </a:cubicBezTo>
                  <a:cubicBezTo>
                    <a:pt x="9670" y="21640"/>
                    <a:pt x="0" y="11969"/>
                    <a:pt x="0" y="40"/>
                  </a:cubicBezTo>
                  <a:cubicBezTo>
                    <a:pt x="-1" y="26"/>
                    <a:pt x="0" y="13"/>
                    <a:pt x="0" y="0"/>
                  </a:cubicBezTo>
                  <a:lnTo>
                    <a:pt x="21600" y="40"/>
                  </a:lnTo>
                  <a:close/>
                </a:path>
              </a:pathLst>
            </a:custGeom>
            <a:noFill/>
            <a:ln w="76200" cap="rnd">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GB" sz="2800">
                <a:solidFill>
                  <a:srgbClr val="FFFFFF"/>
                </a:solidFill>
                <a:latin typeface="Arial" charset="0"/>
              </a:endParaRPr>
            </a:p>
          </p:txBody>
        </p:sp>
        <p:sp>
          <p:nvSpPr>
            <p:cNvPr id="1138797" name="Arc 109"/>
            <p:cNvSpPr>
              <a:spLocks/>
            </p:cNvSpPr>
            <p:nvPr/>
          </p:nvSpPr>
          <p:spPr bwMode="auto">
            <a:xfrm>
              <a:off x="2471" y="1260"/>
              <a:ext cx="1968" cy="1076"/>
            </a:xfrm>
            <a:custGeom>
              <a:avLst/>
              <a:gdLst>
                <a:gd name="G0" fmla="+- 0 0 0"/>
                <a:gd name="G1" fmla="+- 21069 0 0"/>
                <a:gd name="G2" fmla="+- 21600 0 0"/>
                <a:gd name="T0" fmla="*/ 4761 w 21600"/>
                <a:gd name="T1" fmla="*/ 0 h 21504"/>
                <a:gd name="T2" fmla="*/ 21596 w 21600"/>
                <a:gd name="T3" fmla="*/ 21504 h 21504"/>
                <a:gd name="T4" fmla="*/ 0 w 21600"/>
                <a:gd name="T5" fmla="*/ 21069 h 21504"/>
              </a:gdLst>
              <a:ahLst/>
              <a:cxnLst>
                <a:cxn ang="0">
                  <a:pos x="T0" y="T1"/>
                </a:cxn>
                <a:cxn ang="0">
                  <a:pos x="T2" y="T3"/>
                </a:cxn>
                <a:cxn ang="0">
                  <a:pos x="T4" y="T5"/>
                </a:cxn>
              </a:cxnLst>
              <a:rect l="0" t="0" r="r" b="b"/>
              <a:pathLst>
                <a:path w="21600" h="21504" fill="none" extrusionOk="0">
                  <a:moveTo>
                    <a:pt x="4760" y="0"/>
                  </a:moveTo>
                  <a:cubicBezTo>
                    <a:pt x="14607" y="2225"/>
                    <a:pt x="21600" y="10973"/>
                    <a:pt x="21600" y="21069"/>
                  </a:cubicBezTo>
                  <a:cubicBezTo>
                    <a:pt x="21600" y="21214"/>
                    <a:pt x="21598" y="21359"/>
                    <a:pt x="21595" y="21503"/>
                  </a:cubicBezTo>
                </a:path>
                <a:path w="21600" h="21504" stroke="0" extrusionOk="0">
                  <a:moveTo>
                    <a:pt x="4760" y="0"/>
                  </a:moveTo>
                  <a:cubicBezTo>
                    <a:pt x="14607" y="2225"/>
                    <a:pt x="21600" y="10973"/>
                    <a:pt x="21600" y="21069"/>
                  </a:cubicBezTo>
                  <a:cubicBezTo>
                    <a:pt x="21600" y="21214"/>
                    <a:pt x="21598" y="21359"/>
                    <a:pt x="21595" y="21503"/>
                  </a:cubicBezTo>
                  <a:lnTo>
                    <a:pt x="0" y="21069"/>
                  </a:lnTo>
                  <a:close/>
                </a:path>
              </a:pathLst>
            </a:custGeom>
            <a:noFill/>
            <a:ln w="76200" cap="rnd">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GB" sz="2800">
                <a:solidFill>
                  <a:srgbClr val="FFFFFF"/>
                </a:solidFill>
                <a:latin typeface="Arial" charset="0"/>
              </a:endParaRPr>
            </a:p>
          </p:txBody>
        </p:sp>
        <p:sp>
          <p:nvSpPr>
            <p:cNvPr id="1138798" name="Arc 110"/>
            <p:cNvSpPr>
              <a:spLocks/>
            </p:cNvSpPr>
            <p:nvPr/>
          </p:nvSpPr>
          <p:spPr bwMode="auto">
            <a:xfrm>
              <a:off x="2688" y="1224"/>
              <a:ext cx="192" cy="117"/>
            </a:xfrm>
            <a:custGeom>
              <a:avLst/>
              <a:gdLst>
                <a:gd name="G0" fmla="+- 0 0 0"/>
                <a:gd name="G1" fmla="+- 5535 0 0"/>
                <a:gd name="G2" fmla="+- 21600 0 0"/>
                <a:gd name="T0" fmla="*/ 20879 w 21600"/>
                <a:gd name="T1" fmla="*/ 0 h 14627"/>
                <a:gd name="T2" fmla="*/ 19593 w 21600"/>
                <a:gd name="T3" fmla="*/ 14627 h 14627"/>
                <a:gd name="T4" fmla="*/ 0 w 21600"/>
                <a:gd name="T5" fmla="*/ 5535 h 14627"/>
              </a:gdLst>
              <a:ahLst/>
              <a:cxnLst>
                <a:cxn ang="0">
                  <a:pos x="T0" y="T1"/>
                </a:cxn>
                <a:cxn ang="0">
                  <a:pos x="T2" y="T3"/>
                </a:cxn>
                <a:cxn ang="0">
                  <a:pos x="T4" y="T5"/>
                </a:cxn>
              </a:cxnLst>
              <a:rect l="0" t="0" r="r" b="b"/>
              <a:pathLst>
                <a:path w="21600" h="14627" fill="none" extrusionOk="0">
                  <a:moveTo>
                    <a:pt x="20878" y="0"/>
                  </a:moveTo>
                  <a:cubicBezTo>
                    <a:pt x="21357" y="1806"/>
                    <a:pt x="21600" y="3666"/>
                    <a:pt x="21600" y="5535"/>
                  </a:cubicBezTo>
                  <a:cubicBezTo>
                    <a:pt x="21600" y="8675"/>
                    <a:pt x="20915" y="11778"/>
                    <a:pt x="19593" y="14627"/>
                  </a:cubicBezTo>
                </a:path>
                <a:path w="21600" h="14627" stroke="0" extrusionOk="0">
                  <a:moveTo>
                    <a:pt x="20878" y="0"/>
                  </a:moveTo>
                  <a:cubicBezTo>
                    <a:pt x="21357" y="1806"/>
                    <a:pt x="21600" y="3666"/>
                    <a:pt x="21600" y="5535"/>
                  </a:cubicBezTo>
                  <a:cubicBezTo>
                    <a:pt x="21600" y="8675"/>
                    <a:pt x="20915" y="11778"/>
                    <a:pt x="19593" y="14627"/>
                  </a:cubicBezTo>
                  <a:lnTo>
                    <a:pt x="0" y="5535"/>
                  </a:lnTo>
                  <a:close/>
                </a:path>
              </a:pathLst>
            </a:custGeom>
            <a:solidFill>
              <a:srgbClr val="000000"/>
            </a:solidFill>
            <a:ln>
              <a:noFill/>
            </a:ln>
            <a:effectLst/>
            <a:extLst>
              <a:ext uri="{91240B29-F687-4F45-9708-019B960494DF}">
                <a14:hiddenLine xmlns:a14="http://schemas.microsoft.com/office/drawing/2010/main" w="12700"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GB" sz="2800">
                <a:solidFill>
                  <a:srgbClr val="FFFFFF"/>
                </a:solidFill>
                <a:latin typeface="Arial" charset="0"/>
              </a:endParaRPr>
            </a:p>
          </p:txBody>
        </p:sp>
        <p:sp>
          <p:nvSpPr>
            <p:cNvPr id="1138799" name="Rectangle 111"/>
            <p:cNvSpPr>
              <a:spLocks noChangeArrowheads="1"/>
            </p:cNvSpPr>
            <p:nvPr/>
          </p:nvSpPr>
          <p:spPr bwMode="auto">
            <a:xfrm>
              <a:off x="2098" y="2026"/>
              <a:ext cx="228" cy="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GB" altLang="en-US" sz="2400">
                  <a:solidFill>
                    <a:srgbClr val="001100"/>
                  </a:solidFill>
                  <a:latin typeface="Arial" charset="0"/>
                </a:rPr>
                <a:t>+</a:t>
              </a:r>
            </a:p>
          </p:txBody>
        </p:sp>
        <p:sp>
          <p:nvSpPr>
            <p:cNvPr id="1138800" name="Rectangle 112"/>
            <p:cNvSpPr>
              <a:spLocks noChangeArrowheads="1"/>
            </p:cNvSpPr>
            <p:nvPr/>
          </p:nvSpPr>
          <p:spPr bwMode="auto">
            <a:xfrm>
              <a:off x="2026" y="2547"/>
              <a:ext cx="144"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GB" altLang="en-US" sz="1200">
                  <a:solidFill>
                    <a:srgbClr val="000033"/>
                  </a:solidFill>
                </a:rPr>
                <a:t> </a:t>
              </a:r>
            </a:p>
          </p:txBody>
        </p:sp>
        <p:grpSp>
          <p:nvGrpSpPr>
            <p:cNvPr id="1138801" name="Group 113"/>
            <p:cNvGrpSpPr>
              <a:grpSpLocks/>
            </p:cNvGrpSpPr>
            <p:nvPr/>
          </p:nvGrpSpPr>
          <p:grpSpPr bwMode="auto">
            <a:xfrm>
              <a:off x="4031" y="2473"/>
              <a:ext cx="912" cy="717"/>
              <a:chOff x="4510" y="2444"/>
              <a:chExt cx="1026" cy="792"/>
            </a:xfrm>
          </p:grpSpPr>
          <p:sp>
            <p:nvSpPr>
              <p:cNvPr id="1138802" name="Oval 114"/>
              <p:cNvSpPr>
                <a:spLocks noChangeArrowheads="1"/>
              </p:cNvSpPr>
              <p:nvPr/>
            </p:nvSpPr>
            <p:spPr bwMode="auto">
              <a:xfrm>
                <a:off x="4914" y="2788"/>
                <a:ext cx="271" cy="216"/>
              </a:xfrm>
              <a:prstGeom prst="ellipse">
                <a:avLst/>
              </a:prstGeom>
              <a:solidFill>
                <a:srgbClr val="FFFF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GB" sz="2800">
                  <a:solidFill>
                    <a:srgbClr val="FFFFFF"/>
                  </a:solidFill>
                  <a:latin typeface="Arial" charset="0"/>
                </a:endParaRPr>
              </a:p>
            </p:txBody>
          </p:sp>
          <p:sp>
            <p:nvSpPr>
              <p:cNvPr id="1138803" name="Oval 115"/>
              <p:cNvSpPr>
                <a:spLocks noChangeArrowheads="1"/>
              </p:cNvSpPr>
              <p:nvPr/>
            </p:nvSpPr>
            <p:spPr bwMode="auto">
              <a:xfrm>
                <a:off x="5211" y="2700"/>
                <a:ext cx="325" cy="304"/>
              </a:xfrm>
              <a:prstGeom prst="ellipse">
                <a:avLst/>
              </a:prstGeom>
              <a:solidFill>
                <a:srgbClr val="FFFF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GB" sz="2800">
                  <a:solidFill>
                    <a:srgbClr val="FFFFFF"/>
                  </a:solidFill>
                  <a:latin typeface="Arial" charset="0"/>
                </a:endParaRPr>
              </a:p>
            </p:txBody>
          </p:sp>
          <p:sp>
            <p:nvSpPr>
              <p:cNvPr id="1138804" name="Oval 116"/>
              <p:cNvSpPr>
                <a:spLocks noChangeArrowheads="1"/>
              </p:cNvSpPr>
              <p:nvPr/>
            </p:nvSpPr>
            <p:spPr bwMode="auto">
              <a:xfrm>
                <a:off x="5247" y="2756"/>
                <a:ext cx="244" cy="224"/>
              </a:xfrm>
              <a:prstGeom prst="ellipse">
                <a:avLst/>
              </a:prstGeom>
              <a:solidFill>
                <a:srgbClr val="000000"/>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GB" sz="2800">
                  <a:solidFill>
                    <a:srgbClr val="FFFFFF"/>
                  </a:solidFill>
                  <a:latin typeface="Arial" charset="0"/>
                </a:endParaRPr>
              </a:p>
            </p:txBody>
          </p:sp>
          <p:sp>
            <p:nvSpPr>
              <p:cNvPr id="1138805" name="Oval 117"/>
              <p:cNvSpPr>
                <a:spLocks noChangeArrowheads="1"/>
              </p:cNvSpPr>
              <p:nvPr/>
            </p:nvSpPr>
            <p:spPr bwMode="auto">
              <a:xfrm>
                <a:off x="4743" y="2444"/>
                <a:ext cx="334" cy="304"/>
              </a:xfrm>
              <a:prstGeom prst="ellipse">
                <a:avLst/>
              </a:prstGeom>
              <a:solidFill>
                <a:srgbClr val="FFFF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GB" sz="2800">
                  <a:solidFill>
                    <a:srgbClr val="FFFFFF"/>
                  </a:solidFill>
                  <a:latin typeface="Arial" charset="0"/>
                </a:endParaRPr>
              </a:p>
            </p:txBody>
          </p:sp>
          <p:sp>
            <p:nvSpPr>
              <p:cNvPr id="1138806" name="Oval 118"/>
              <p:cNvSpPr>
                <a:spLocks noChangeArrowheads="1"/>
              </p:cNvSpPr>
              <p:nvPr/>
            </p:nvSpPr>
            <p:spPr bwMode="auto">
              <a:xfrm>
                <a:off x="4806" y="2476"/>
                <a:ext cx="244" cy="224"/>
              </a:xfrm>
              <a:prstGeom prst="ellipse">
                <a:avLst/>
              </a:prstGeom>
              <a:solidFill>
                <a:srgbClr val="000000"/>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GB" sz="2800">
                  <a:solidFill>
                    <a:srgbClr val="FFFFFF"/>
                  </a:solidFill>
                  <a:latin typeface="Arial" charset="0"/>
                </a:endParaRPr>
              </a:p>
            </p:txBody>
          </p:sp>
          <p:sp>
            <p:nvSpPr>
              <p:cNvPr id="1138807" name="Oval 119"/>
              <p:cNvSpPr>
                <a:spLocks noChangeArrowheads="1"/>
              </p:cNvSpPr>
              <p:nvPr/>
            </p:nvSpPr>
            <p:spPr bwMode="auto">
              <a:xfrm>
                <a:off x="5076" y="2572"/>
                <a:ext cx="226" cy="184"/>
              </a:xfrm>
              <a:prstGeom prst="ellipse">
                <a:avLst/>
              </a:prstGeom>
              <a:solidFill>
                <a:srgbClr val="FFFF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GB" sz="2800">
                  <a:solidFill>
                    <a:srgbClr val="FFFFFF"/>
                  </a:solidFill>
                  <a:latin typeface="Arial" charset="0"/>
                </a:endParaRPr>
              </a:p>
            </p:txBody>
          </p:sp>
          <p:sp>
            <p:nvSpPr>
              <p:cNvPr id="1138808" name="Oval 120"/>
              <p:cNvSpPr>
                <a:spLocks noChangeArrowheads="1"/>
              </p:cNvSpPr>
              <p:nvPr/>
            </p:nvSpPr>
            <p:spPr bwMode="auto">
              <a:xfrm>
                <a:off x="4510" y="2732"/>
                <a:ext cx="396" cy="328"/>
              </a:xfrm>
              <a:prstGeom prst="ellipse">
                <a:avLst/>
              </a:prstGeom>
              <a:solidFill>
                <a:srgbClr val="FFFF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GB" sz="2800">
                  <a:solidFill>
                    <a:srgbClr val="FFFFFF"/>
                  </a:solidFill>
                  <a:latin typeface="Arial" charset="0"/>
                </a:endParaRPr>
              </a:p>
            </p:txBody>
          </p:sp>
          <p:sp>
            <p:nvSpPr>
              <p:cNvPr id="1138809" name="Oval 121"/>
              <p:cNvSpPr>
                <a:spLocks noChangeArrowheads="1"/>
              </p:cNvSpPr>
              <p:nvPr/>
            </p:nvSpPr>
            <p:spPr bwMode="auto">
              <a:xfrm>
                <a:off x="4968" y="3020"/>
                <a:ext cx="244" cy="216"/>
              </a:xfrm>
              <a:prstGeom prst="ellipse">
                <a:avLst/>
              </a:prstGeom>
              <a:solidFill>
                <a:srgbClr val="FFFF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GB" sz="2800">
                  <a:solidFill>
                    <a:srgbClr val="FFFFFF"/>
                  </a:solidFill>
                  <a:latin typeface="Arial" charset="0"/>
                </a:endParaRPr>
              </a:p>
            </p:txBody>
          </p:sp>
          <p:sp>
            <p:nvSpPr>
              <p:cNvPr id="1138810" name="Oval 122"/>
              <p:cNvSpPr>
                <a:spLocks noChangeArrowheads="1"/>
              </p:cNvSpPr>
              <p:nvPr/>
            </p:nvSpPr>
            <p:spPr bwMode="auto">
              <a:xfrm>
                <a:off x="4609" y="2796"/>
                <a:ext cx="243" cy="224"/>
              </a:xfrm>
              <a:prstGeom prst="ellipse">
                <a:avLst/>
              </a:prstGeom>
              <a:solidFill>
                <a:srgbClr val="000000"/>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GB" sz="2800">
                  <a:solidFill>
                    <a:srgbClr val="FFFFFF"/>
                  </a:solidFill>
                  <a:latin typeface="Arial" charset="0"/>
                </a:endParaRPr>
              </a:p>
            </p:txBody>
          </p:sp>
          <p:sp>
            <p:nvSpPr>
              <p:cNvPr id="1138811" name="Oval 123"/>
              <p:cNvSpPr>
                <a:spLocks noChangeArrowheads="1"/>
              </p:cNvSpPr>
              <p:nvPr/>
            </p:nvSpPr>
            <p:spPr bwMode="auto">
              <a:xfrm>
                <a:off x="5121" y="2612"/>
                <a:ext cx="145" cy="120"/>
              </a:xfrm>
              <a:prstGeom prst="ellipse">
                <a:avLst/>
              </a:prstGeom>
              <a:solidFill>
                <a:srgbClr val="000000"/>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GB" sz="2800">
                  <a:solidFill>
                    <a:srgbClr val="FFFFFF"/>
                  </a:solidFill>
                  <a:latin typeface="Arial" charset="0"/>
                </a:endParaRPr>
              </a:p>
            </p:txBody>
          </p:sp>
          <p:sp>
            <p:nvSpPr>
              <p:cNvPr id="1138812" name="Oval 124"/>
              <p:cNvSpPr>
                <a:spLocks noChangeArrowheads="1"/>
              </p:cNvSpPr>
              <p:nvPr/>
            </p:nvSpPr>
            <p:spPr bwMode="auto">
              <a:xfrm>
                <a:off x="4995" y="3044"/>
                <a:ext cx="190" cy="168"/>
              </a:xfrm>
              <a:prstGeom prst="ellipse">
                <a:avLst/>
              </a:prstGeom>
              <a:solidFill>
                <a:srgbClr val="000000"/>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GB" sz="2800">
                  <a:solidFill>
                    <a:srgbClr val="FFFFFF"/>
                  </a:solidFill>
                  <a:latin typeface="Arial" charset="0"/>
                </a:endParaRPr>
              </a:p>
            </p:txBody>
          </p:sp>
          <p:sp>
            <p:nvSpPr>
              <p:cNvPr id="1138813" name="Oval 125"/>
              <p:cNvSpPr>
                <a:spLocks noChangeArrowheads="1"/>
              </p:cNvSpPr>
              <p:nvPr/>
            </p:nvSpPr>
            <p:spPr bwMode="auto">
              <a:xfrm>
                <a:off x="4959" y="2820"/>
                <a:ext cx="190" cy="168"/>
              </a:xfrm>
              <a:prstGeom prst="ellipse">
                <a:avLst/>
              </a:prstGeom>
              <a:solidFill>
                <a:srgbClr val="000000"/>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GB" sz="2800">
                  <a:solidFill>
                    <a:srgbClr val="FFFFFF"/>
                  </a:solidFill>
                  <a:latin typeface="Arial" charset="0"/>
                </a:endParaRPr>
              </a:p>
            </p:txBody>
          </p:sp>
        </p:grpSp>
        <p:sp>
          <p:nvSpPr>
            <p:cNvPr id="1138814" name="Arc 126"/>
            <p:cNvSpPr>
              <a:spLocks/>
            </p:cNvSpPr>
            <p:nvPr/>
          </p:nvSpPr>
          <p:spPr bwMode="auto">
            <a:xfrm>
              <a:off x="2632" y="817"/>
              <a:ext cx="168" cy="105"/>
            </a:xfrm>
            <a:custGeom>
              <a:avLst/>
              <a:gdLst>
                <a:gd name="G0" fmla="+- 0 0 0"/>
                <a:gd name="G1" fmla="+- 6460 0 0"/>
                <a:gd name="G2" fmla="+- 21600 0 0"/>
                <a:gd name="T0" fmla="*/ 20611 w 21600"/>
                <a:gd name="T1" fmla="*/ 0 h 14892"/>
                <a:gd name="T2" fmla="*/ 19886 w 21600"/>
                <a:gd name="T3" fmla="*/ 14892 h 14892"/>
                <a:gd name="T4" fmla="*/ 0 w 21600"/>
                <a:gd name="T5" fmla="*/ 6460 h 14892"/>
              </a:gdLst>
              <a:ahLst/>
              <a:cxnLst>
                <a:cxn ang="0">
                  <a:pos x="T0" y="T1"/>
                </a:cxn>
                <a:cxn ang="0">
                  <a:pos x="T2" y="T3"/>
                </a:cxn>
                <a:cxn ang="0">
                  <a:pos x="T4" y="T5"/>
                </a:cxn>
              </a:cxnLst>
              <a:rect l="0" t="0" r="r" b="b"/>
              <a:pathLst>
                <a:path w="21600" h="14892" fill="none" extrusionOk="0">
                  <a:moveTo>
                    <a:pt x="20611" y="-1"/>
                  </a:moveTo>
                  <a:cubicBezTo>
                    <a:pt x="21266" y="2090"/>
                    <a:pt x="21600" y="4268"/>
                    <a:pt x="21600" y="6460"/>
                  </a:cubicBezTo>
                  <a:cubicBezTo>
                    <a:pt x="21600" y="9357"/>
                    <a:pt x="21017" y="12224"/>
                    <a:pt x="19886" y="14892"/>
                  </a:cubicBezTo>
                </a:path>
                <a:path w="21600" h="14892" stroke="0" extrusionOk="0">
                  <a:moveTo>
                    <a:pt x="20611" y="-1"/>
                  </a:moveTo>
                  <a:cubicBezTo>
                    <a:pt x="21266" y="2090"/>
                    <a:pt x="21600" y="4268"/>
                    <a:pt x="21600" y="6460"/>
                  </a:cubicBezTo>
                  <a:cubicBezTo>
                    <a:pt x="21600" y="9357"/>
                    <a:pt x="21017" y="12224"/>
                    <a:pt x="19886" y="14892"/>
                  </a:cubicBezTo>
                  <a:lnTo>
                    <a:pt x="0" y="6460"/>
                  </a:lnTo>
                  <a:close/>
                </a:path>
              </a:pathLst>
            </a:custGeom>
            <a:solidFill>
              <a:srgbClr val="000000"/>
            </a:solidFill>
            <a:ln>
              <a:noFill/>
            </a:ln>
            <a:effectLst/>
            <a:extLst>
              <a:ext uri="{91240B29-F687-4F45-9708-019B960494DF}">
                <a14:hiddenLine xmlns:a14="http://schemas.microsoft.com/office/drawing/2010/main" w="12700"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GB" sz="2800">
                <a:solidFill>
                  <a:srgbClr val="FFFFFF"/>
                </a:solidFill>
                <a:latin typeface="Arial" charset="0"/>
              </a:endParaRPr>
            </a:p>
          </p:txBody>
        </p:sp>
        <p:sp>
          <p:nvSpPr>
            <p:cNvPr id="1138815" name="Arc 127"/>
            <p:cNvSpPr>
              <a:spLocks/>
            </p:cNvSpPr>
            <p:nvPr/>
          </p:nvSpPr>
          <p:spPr bwMode="auto">
            <a:xfrm>
              <a:off x="2423" y="852"/>
              <a:ext cx="2016" cy="1712"/>
            </a:xfrm>
            <a:custGeom>
              <a:avLst/>
              <a:gdLst>
                <a:gd name="G0" fmla="+- 0 0 0"/>
                <a:gd name="G1" fmla="+- 21204 0 0"/>
                <a:gd name="G2" fmla="+- 21600 0 0"/>
                <a:gd name="T0" fmla="*/ 4115 w 21405"/>
                <a:gd name="T1" fmla="*/ 0 h 21204"/>
                <a:gd name="T2" fmla="*/ 21405 w 21405"/>
                <a:gd name="T3" fmla="*/ 18309 h 21204"/>
                <a:gd name="T4" fmla="*/ 0 w 21405"/>
                <a:gd name="T5" fmla="*/ 21204 h 21204"/>
              </a:gdLst>
              <a:ahLst/>
              <a:cxnLst>
                <a:cxn ang="0">
                  <a:pos x="T0" y="T1"/>
                </a:cxn>
                <a:cxn ang="0">
                  <a:pos x="T2" y="T3"/>
                </a:cxn>
                <a:cxn ang="0">
                  <a:pos x="T4" y="T5"/>
                </a:cxn>
              </a:cxnLst>
              <a:rect l="0" t="0" r="r" b="b"/>
              <a:pathLst>
                <a:path w="21405" h="21204" fill="none" extrusionOk="0">
                  <a:moveTo>
                    <a:pt x="4115" y="-1"/>
                  </a:moveTo>
                  <a:cubicBezTo>
                    <a:pt x="13208" y="1764"/>
                    <a:pt x="20163" y="9129"/>
                    <a:pt x="21405" y="18308"/>
                  </a:cubicBezTo>
                </a:path>
                <a:path w="21405" h="21204" stroke="0" extrusionOk="0">
                  <a:moveTo>
                    <a:pt x="4115" y="-1"/>
                  </a:moveTo>
                  <a:cubicBezTo>
                    <a:pt x="13208" y="1764"/>
                    <a:pt x="20163" y="9129"/>
                    <a:pt x="21405" y="18308"/>
                  </a:cubicBezTo>
                  <a:lnTo>
                    <a:pt x="0" y="21204"/>
                  </a:lnTo>
                  <a:close/>
                </a:path>
              </a:pathLst>
            </a:custGeom>
            <a:noFill/>
            <a:ln w="50800" cap="rnd">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GB" sz="2800">
                <a:solidFill>
                  <a:srgbClr val="FFFFFF"/>
                </a:solidFill>
                <a:latin typeface="Arial" charset="0"/>
              </a:endParaRPr>
            </a:p>
          </p:txBody>
        </p:sp>
        <p:sp>
          <p:nvSpPr>
            <p:cNvPr id="1138816" name="Freeform 128"/>
            <p:cNvSpPr>
              <a:spLocks/>
            </p:cNvSpPr>
            <p:nvPr/>
          </p:nvSpPr>
          <p:spPr bwMode="auto">
            <a:xfrm>
              <a:off x="2787" y="1579"/>
              <a:ext cx="265" cy="1"/>
            </a:xfrm>
            <a:custGeom>
              <a:avLst/>
              <a:gdLst>
                <a:gd name="T0" fmla="*/ 297 w 298"/>
                <a:gd name="T1" fmla="*/ 0 h 1"/>
                <a:gd name="T2" fmla="*/ 252 w 298"/>
                <a:gd name="T3" fmla="*/ 0 h 1"/>
                <a:gd name="T4" fmla="*/ 207 w 298"/>
                <a:gd name="T5" fmla="*/ 0 h 1"/>
                <a:gd name="T6" fmla="*/ 180 w 298"/>
                <a:gd name="T7" fmla="*/ 0 h 1"/>
                <a:gd name="T8" fmla="*/ 153 w 298"/>
                <a:gd name="T9" fmla="*/ 0 h 1"/>
                <a:gd name="T10" fmla="*/ 126 w 298"/>
                <a:gd name="T11" fmla="*/ 0 h 1"/>
                <a:gd name="T12" fmla="*/ 90 w 298"/>
                <a:gd name="T13" fmla="*/ 0 h 1"/>
                <a:gd name="T14" fmla="*/ 54 w 298"/>
                <a:gd name="T15" fmla="*/ 0 h 1"/>
                <a:gd name="T16" fmla="*/ 0 w 298"/>
                <a:gd name="T17"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8" h="1">
                  <a:moveTo>
                    <a:pt x="297" y="0"/>
                  </a:moveTo>
                  <a:lnTo>
                    <a:pt x="252" y="0"/>
                  </a:lnTo>
                  <a:lnTo>
                    <a:pt x="207" y="0"/>
                  </a:lnTo>
                  <a:lnTo>
                    <a:pt x="180" y="0"/>
                  </a:lnTo>
                  <a:lnTo>
                    <a:pt x="153" y="0"/>
                  </a:lnTo>
                  <a:lnTo>
                    <a:pt x="126" y="0"/>
                  </a:lnTo>
                  <a:lnTo>
                    <a:pt x="90" y="0"/>
                  </a:lnTo>
                  <a:lnTo>
                    <a:pt x="54" y="0"/>
                  </a:lnTo>
                  <a:lnTo>
                    <a:pt x="0"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GB" sz="2800">
                <a:solidFill>
                  <a:srgbClr val="FFFFFF"/>
                </a:solidFill>
                <a:latin typeface="Arial" charset="0"/>
              </a:endParaRPr>
            </a:p>
          </p:txBody>
        </p:sp>
        <p:sp>
          <p:nvSpPr>
            <p:cNvPr id="1138817" name="Rectangle 129"/>
            <p:cNvSpPr>
              <a:spLocks noChangeArrowheads="1"/>
            </p:cNvSpPr>
            <p:nvPr/>
          </p:nvSpPr>
          <p:spPr bwMode="auto">
            <a:xfrm>
              <a:off x="4567" y="2033"/>
              <a:ext cx="1193" cy="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ctr" eaLnBrk="0" hangingPunct="0"/>
              <a:r>
                <a:rPr lang="en-GB" altLang="en-US" sz="2600">
                  <a:solidFill>
                    <a:srgbClr val="000000"/>
                  </a:solidFill>
                </a:rPr>
                <a:t>Immune System</a:t>
              </a:r>
            </a:p>
          </p:txBody>
        </p:sp>
        <p:sp>
          <p:nvSpPr>
            <p:cNvPr id="1138818" name="Rectangle 130"/>
            <p:cNvSpPr>
              <a:spLocks noChangeArrowheads="1"/>
            </p:cNvSpPr>
            <p:nvPr/>
          </p:nvSpPr>
          <p:spPr bwMode="auto">
            <a:xfrm>
              <a:off x="4048" y="1143"/>
              <a:ext cx="1656" cy="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eaLnBrk="0" hangingPunct="0"/>
              <a:r>
                <a:rPr lang="en-GB" altLang="en-US" sz="2600">
                  <a:solidFill>
                    <a:srgbClr val="000000"/>
                  </a:solidFill>
                </a:rPr>
                <a:t>Cytokines</a:t>
              </a:r>
            </a:p>
            <a:p>
              <a:pPr algn="ctr" eaLnBrk="0" hangingPunct="0"/>
              <a:r>
                <a:rPr lang="en-GB" altLang="en-US" sz="2600">
                  <a:solidFill>
                    <a:srgbClr val="000000"/>
                  </a:solidFill>
                </a:rPr>
                <a:t>IL-1, IL-6, TNF</a:t>
              </a:r>
            </a:p>
          </p:txBody>
        </p:sp>
        <p:sp>
          <p:nvSpPr>
            <p:cNvPr id="1138819" name="Rectangle 131"/>
            <p:cNvSpPr>
              <a:spLocks noChangeArrowheads="1"/>
            </p:cNvSpPr>
            <p:nvPr/>
          </p:nvSpPr>
          <p:spPr bwMode="auto">
            <a:xfrm>
              <a:off x="1582" y="1643"/>
              <a:ext cx="676" cy="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GB" altLang="en-US" sz="2400">
                  <a:solidFill>
                    <a:srgbClr val="000000"/>
                  </a:solidFill>
                </a:rPr>
                <a:t>ACTH</a:t>
              </a:r>
            </a:p>
          </p:txBody>
        </p:sp>
        <p:sp>
          <p:nvSpPr>
            <p:cNvPr id="1138820" name="Rectangle 132"/>
            <p:cNvSpPr>
              <a:spLocks noChangeArrowheads="1"/>
            </p:cNvSpPr>
            <p:nvPr/>
          </p:nvSpPr>
          <p:spPr bwMode="auto">
            <a:xfrm>
              <a:off x="2350" y="2886"/>
              <a:ext cx="704" cy="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GB" altLang="en-US" sz="2000">
                  <a:solidFill>
                    <a:srgbClr val="000000"/>
                  </a:solidFill>
                </a:rPr>
                <a:t>Cortisol</a:t>
              </a:r>
            </a:p>
          </p:txBody>
        </p:sp>
        <p:sp>
          <p:nvSpPr>
            <p:cNvPr id="1138821" name="Rectangle 133"/>
            <p:cNvSpPr>
              <a:spLocks noChangeArrowheads="1"/>
            </p:cNvSpPr>
            <p:nvPr/>
          </p:nvSpPr>
          <p:spPr bwMode="auto">
            <a:xfrm>
              <a:off x="2220" y="1150"/>
              <a:ext cx="473" cy="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GB" altLang="en-US" sz="2400">
                  <a:solidFill>
                    <a:srgbClr val="000000"/>
                  </a:solidFill>
                </a:rPr>
                <a:t>CRF</a:t>
              </a:r>
            </a:p>
          </p:txBody>
        </p:sp>
        <p:sp>
          <p:nvSpPr>
            <p:cNvPr id="1138822" name="Rectangle 134"/>
            <p:cNvSpPr>
              <a:spLocks noChangeArrowheads="1"/>
            </p:cNvSpPr>
            <p:nvPr/>
          </p:nvSpPr>
          <p:spPr bwMode="auto">
            <a:xfrm>
              <a:off x="1186" y="2505"/>
              <a:ext cx="1251" cy="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GB" altLang="en-US" sz="2000">
                  <a:solidFill>
                    <a:srgbClr val="000000"/>
                  </a:solidFill>
                </a:rPr>
                <a:t>Adrenal Glands</a:t>
              </a:r>
            </a:p>
          </p:txBody>
        </p:sp>
        <p:sp>
          <p:nvSpPr>
            <p:cNvPr id="1138823" name="Line 135"/>
            <p:cNvSpPr>
              <a:spLocks noChangeShapeType="1"/>
            </p:cNvSpPr>
            <p:nvPr/>
          </p:nvSpPr>
          <p:spPr bwMode="auto">
            <a:xfrm flipV="1">
              <a:off x="4324" y="3129"/>
              <a:ext cx="0" cy="348"/>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GB" sz="2800">
                <a:solidFill>
                  <a:srgbClr val="FFFFFF"/>
                </a:solidFill>
                <a:latin typeface="Arial" charset="0"/>
              </a:endParaRPr>
            </a:p>
          </p:txBody>
        </p:sp>
        <p:grpSp>
          <p:nvGrpSpPr>
            <p:cNvPr id="1138824" name="Group 136"/>
            <p:cNvGrpSpPr>
              <a:grpSpLocks/>
            </p:cNvGrpSpPr>
            <p:nvPr/>
          </p:nvGrpSpPr>
          <p:grpSpPr bwMode="auto">
            <a:xfrm>
              <a:off x="1740" y="2188"/>
              <a:ext cx="505" cy="299"/>
              <a:chOff x="1933" y="2129"/>
              <a:chExt cx="568" cy="330"/>
            </a:xfrm>
          </p:grpSpPr>
          <p:grpSp>
            <p:nvGrpSpPr>
              <p:cNvPr id="1138825" name="Group 137"/>
              <p:cNvGrpSpPr>
                <a:grpSpLocks/>
              </p:cNvGrpSpPr>
              <p:nvPr/>
            </p:nvGrpSpPr>
            <p:grpSpPr bwMode="auto">
              <a:xfrm>
                <a:off x="1933" y="2129"/>
                <a:ext cx="568" cy="328"/>
                <a:chOff x="1933" y="2129"/>
                <a:chExt cx="568" cy="328"/>
              </a:xfrm>
            </p:grpSpPr>
            <p:sp>
              <p:nvSpPr>
                <p:cNvPr id="1138826" name="Freeform 138"/>
                <p:cNvSpPr>
                  <a:spLocks/>
                </p:cNvSpPr>
                <p:nvPr/>
              </p:nvSpPr>
              <p:spPr bwMode="auto">
                <a:xfrm>
                  <a:off x="1933" y="2129"/>
                  <a:ext cx="568" cy="328"/>
                </a:xfrm>
                <a:custGeom>
                  <a:avLst/>
                  <a:gdLst>
                    <a:gd name="T0" fmla="*/ 180 w 568"/>
                    <a:gd name="T1" fmla="*/ 16 h 328"/>
                    <a:gd name="T2" fmla="*/ 162 w 568"/>
                    <a:gd name="T3" fmla="*/ 32 h 328"/>
                    <a:gd name="T4" fmla="*/ 153 w 568"/>
                    <a:gd name="T5" fmla="*/ 56 h 328"/>
                    <a:gd name="T6" fmla="*/ 117 w 568"/>
                    <a:gd name="T7" fmla="*/ 56 h 328"/>
                    <a:gd name="T8" fmla="*/ 99 w 568"/>
                    <a:gd name="T9" fmla="*/ 72 h 328"/>
                    <a:gd name="T10" fmla="*/ 90 w 568"/>
                    <a:gd name="T11" fmla="*/ 96 h 328"/>
                    <a:gd name="T12" fmla="*/ 63 w 568"/>
                    <a:gd name="T13" fmla="*/ 104 h 328"/>
                    <a:gd name="T14" fmla="*/ 36 w 568"/>
                    <a:gd name="T15" fmla="*/ 112 h 328"/>
                    <a:gd name="T16" fmla="*/ 45 w 568"/>
                    <a:gd name="T17" fmla="*/ 136 h 328"/>
                    <a:gd name="T18" fmla="*/ 27 w 568"/>
                    <a:gd name="T19" fmla="*/ 152 h 328"/>
                    <a:gd name="T20" fmla="*/ 18 w 568"/>
                    <a:gd name="T21" fmla="*/ 176 h 328"/>
                    <a:gd name="T22" fmla="*/ 9 w 568"/>
                    <a:gd name="T23" fmla="*/ 184 h 328"/>
                    <a:gd name="T24" fmla="*/ 0 w 568"/>
                    <a:gd name="T25" fmla="*/ 207 h 328"/>
                    <a:gd name="T26" fmla="*/ 18 w 568"/>
                    <a:gd name="T27" fmla="*/ 231 h 328"/>
                    <a:gd name="T28" fmla="*/ 9 w 568"/>
                    <a:gd name="T29" fmla="*/ 239 h 328"/>
                    <a:gd name="T30" fmla="*/ 18 w 568"/>
                    <a:gd name="T31" fmla="*/ 263 h 328"/>
                    <a:gd name="T32" fmla="*/ 0 w 568"/>
                    <a:gd name="T33" fmla="*/ 279 h 328"/>
                    <a:gd name="T34" fmla="*/ 18 w 568"/>
                    <a:gd name="T35" fmla="*/ 295 h 328"/>
                    <a:gd name="T36" fmla="*/ 36 w 568"/>
                    <a:gd name="T37" fmla="*/ 295 h 328"/>
                    <a:gd name="T38" fmla="*/ 63 w 568"/>
                    <a:gd name="T39" fmla="*/ 303 h 328"/>
                    <a:gd name="T40" fmla="*/ 90 w 568"/>
                    <a:gd name="T41" fmla="*/ 311 h 328"/>
                    <a:gd name="T42" fmla="*/ 108 w 568"/>
                    <a:gd name="T43" fmla="*/ 327 h 328"/>
                    <a:gd name="T44" fmla="*/ 135 w 568"/>
                    <a:gd name="T45" fmla="*/ 319 h 328"/>
                    <a:gd name="T46" fmla="*/ 162 w 568"/>
                    <a:gd name="T47" fmla="*/ 311 h 328"/>
                    <a:gd name="T48" fmla="*/ 189 w 568"/>
                    <a:gd name="T49" fmla="*/ 319 h 328"/>
                    <a:gd name="T50" fmla="*/ 216 w 568"/>
                    <a:gd name="T51" fmla="*/ 311 h 328"/>
                    <a:gd name="T52" fmla="*/ 234 w 568"/>
                    <a:gd name="T53" fmla="*/ 311 h 328"/>
                    <a:gd name="T54" fmla="*/ 270 w 568"/>
                    <a:gd name="T55" fmla="*/ 319 h 328"/>
                    <a:gd name="T56" fmla="*/ 288 w 568"/>
                    <a:gd name="T57" fmla="*/ 303 h 328"/>
                    <a:gd name="T58" fmla="*/ 324 w 568"/>
                    <a:gd name="T59" fmla="*/ 311 h 328"/>
                    <a:gd name="T60" fmla="*/ 360 w 568"/>
                    <a:gd name="T61" fmla="*/ 311 h 328"/>
                    <a:gd name="T62" fmla="*/ 396 w 568"/>
                    <a:gd name="T63" fmla="*/ 319 h 328"/>
                    <a:gd name="T64" fmla="*/ 423 w 568"/>
                    <a:gd name="T65" fmla="*/ 303 h 328"/>
                    <a:gd name="T66" fmla="*/ 441 w 568"/>
                    <a:gd name="T67" fmla="*/ 303 h 328"/>
                    <a:gd name="T68" fmla="*/ 477 w 568"/>
                    <a:gd name="T69" fmla="*/ 311 h 328"/>
                    <a:gd name="T70" fmla="*/ 504 w 568"/>
                    <a:gd name="T71" fmla="*/ 295 h 328"/>
                    <a:gd name="T72" fmla="*/ 540 w 568"/>
                    <a:gd name="T73" fmla="*/ 287 h 328"/>
                    <a:gd name="T74" fmla="*/ 558 w 568"/>
                    <a:gd name="T75" fmla="*/ 287 h 328"/>
                    <a:gd name="T76" fmla="*/ 567 w 568"/>
                    <a:gd name="T77" fmla="*/ 255 h 328"/>
                    <a:gd name="T78" fmla="*/ 549 w 568"/>
                    <a:gd name="T79" fmla="*/ 231 h 328"/>
                    <a:gd name="T80" fmla="*/ 540 w 568"/>
                    <a:gd name="T81" fmla="*/ 223 h 328"/>
                    <a:gd name="T82" fmla="*/ 531 w 568"/>
                    <a:gd name="T83" fmla="*/ 199 h 328"/>
                    <a:gd name="T84" fmla="*/ 504 w 568"/>
                    <a:gd name="T85" fmla="*/ 184 h 328"/>
                    <a:gd name="T86" fmla="*/ 504 w 568"/>
                    <a:gd name="T87" fmla="*/ 152 h 328"/>
                    <a:gd name="T88" fmla="*/ 477 w 568"/>
                    <a:gd name="T89" fmla="*/ 144 h 328"/>
                    <a:gd name="T90" fmla="*/ 477 w 568"/>
                    <a:gd name="T91" fmla="*/ 120 h 328"/>
                    <a:gd name="T92" fmla="*/ 468 w 568"/>
                    <a:gd name="T93" fmla="*/ 96 h 328"/>
                    <a:gd name="T94" fmla="*/ 432 w 568"/>
                    <a:gd name="T95" fmla="*/ 96 h 328"/>
                    <a:gd name="T96" fmla="*/ 423 w 568"/>
                    <a:gd name="T97" fmla="*/ 72 h 328"/>
                    <a:gd name="T98" fmla="*/ 405 w 568"/>
                    <a:gd name="T99" fmla="*/ 56 h 328"/>
                    <a:gd name="T100" fmla="*/ 369 w 568"/>
                    <a:gd name="T101" fmla="*/ 56 h 328"/>
                    <a:gd name="T102" fmla="*/ 351 w 568"/>
                    <a:gd name="T103" fmla="*/ 40 h 328"/>
                    <a:gd name="T104" fmla="*/ 333 w 568"/>
                    <a:gd name="T105" fmla="*/ 24 h 328"/>
                    <a:gd name="T106" fmla="*/ 297 w 568"/>
                    <a:gd name="T107" fmla="*/ 24 h 328"/>
                    <a:gd name="T108" fmla="*/ 270 w 568"/>
                    <a:gd name="T109" fmla="*/ 0 h 328"/>
                    <a:gd name="T110" fmla="*/ 243 w 568"/>
                    <a:gd name="T111" fmla="*/ 8 h 328"/>
                    <a:gd name="T112" fmla="*/ 216 w 568"/>
                    <a:gd name="T113" fmla="*/ 0 h 328"/>
                    <a:gd name="T114" fmla="*/ 198 w 568"/>
                    <a:gd name="T115" fmla="*/ 16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68" h="328">
                      <a:moveTo>
                        <a:pt x="198" y="24"/>
                      </a:moveTo>
                      <a:lnTo>
                        <a:pt x="189" y="24"/>
                      </a:lnTo>
                      <a:lnTo>
                        <a:pt x="189" y="16"/>
                      </a:lnTo>
                      <a:lnTo>
                        <a:pt x="180" y="16"/>
                      </a:lnTo>
                      <a:lnTo>
                        <a:pt x="180" y="24"/>
                      </a:lnTo>
                      <a:lnTo>
                        <a:pt x="171" y="24"/>
                      </a:lnTo>
                      <a:lnTo>
                        <a:pt x="162" y="24"/>
                      </a:lnTo>
                      <a:lnTo>
                        <a:pt x="162" y="32"/>
                      </a:lnTo>
                      <a:lnTo>
                        <a:pt x="162" y="40"/>
                      </a:lnTo>
                      <a:lnTo>
                        <a:pt x="162" y="48"/>
                      </a:lnTo>
                      <a:lnTo>
                        <a:pt x="162" y="56"/>
                      </a:lnTo>
                      <a:lnTo>
                        <a:pt x="153" y="56"/>
                      </a:lnTo>
                      <a:lnTo>
                        <a:pt x="144" y="56"/>
                      </a:lnTo>
                      <a:lnTo>
                        <a:pt x="135" y="56"/>
                      </a:lnTo>
                      <a:lnTo>
                        <a:pt x="126" y="56"/>
                      </a:lnTo>
                      <a:lnTo>
                        <a:pt x="117" y="56"/>
                      </a:lnTo>
                      <a:lnTo>
                        <a:pt x="117" y="64"/>
                      </a:lnTo>
                      <a:lnTo>
                        <a:pt x="108" y="64"/>
                      </a:lnTo>
                      <a:lnTo>
                        <a:pt x="99" y="64"/>
                      </a:lnTo>
                      <a:lnTo>
                        <a:pt x="99" y="72"/>
                      </a:lnTo>
                      <a:lnTo>
                        <a:pt x="90" y="72"/>
                      </a:lnTo>
                      <a:lnTo>
                        <a:pt x="90" y="80"/>
                      </a:lnTo>
                      <a:lnTo>
                        <a:pt x="90" y="88"/>
                      </a:lnTo>
                      <a:lnTo>
                        <a:pt x="90" y="96"/>
                      </a:lnTo>
                      <a:lnTo>
                        <a:pt x="90" y="104"/>
                      </a:lnTo>
                      <a:lnTo>
                        <a:pt x="81" y="104"/>
                      </a:lnTo>
                      <a:lnTo>
                        <a:pt x="72" y="104"/>
                      </a:lnTo>
                      <a:lnTo>
                        <a:pt x="63" y="104"/>
                      </a:lnTo>
                      <a:lnTo>
                        <a:pt x="54" y="104"/>
                      </a:lnTo>
                      <a:lnTo>
                        <a:pt x="45" y="104"/>
                      </a:lnTo>
                      <a:lnTo>
                        <a:pt x="45" y="112"/>
                      </a:lnTo>
                      <a:lnTo>
                        <a:pt x="36" y="112"/>
                      </a:lnTo>
                      <a:lnTo>
                        <a:pt x="36" y="120"/>
                      </a:lnTo>
                      <a:lnTo>
                        <a:pt x="36" y="128"/>
                      </a:lnTo>
                      <a:lnTo>
                        <a:pt x="45" y="128"/>
                      </a:lnTo>
                      <a:lnTo>
                        <a:pt x="45" y="136"/>
                      </a:lnTo>
                      <a:lnTo>
                        <a:pt x="36" y="136"/>
                      </a:lnTo>
                      <a:lnTo>
                        <a:pt x="27" y="136"/>
                      </a:lnTo>
                      <a:lnTo>
                        <a:pt x="27" y="144"/>
                      </a:lnTo>
                      <a:lnTo>
                        <a:pt x="27" y="152"/>
                      </a:lnTo>
                      <a:lnTo>
                        <a:pt x="27" y="160"/>
                      </a:lnTo>
                      <a:lnTo>
                        <a:pt x="18" y="160"/>
                      </a:lnTo>
                      <a:lnTo>
                        <a:pt x="18" y="168"/>
                      </a:lnTo>
                      <a:lnTo>
                        <a:pt x="18" y="176"/>
                      </a:lnTo>
                      <a:lnTo>
                        <a:pt x="18" y="184"/>
                      </a:lnTo>
                      <a:lnTo>
                        <a:pt x="27" y="184"/>
                      </a:lnTo>
                      <a:lnTo>
                        <a:pt x="18" y="184"/>
                      </a:lnTo>
                      <a:lnTo>
                        <a:pt x="9" y="184"/>
                      </a:lnTo>
                      <a:lnTo>
                        <a:pt x="9" y="191"/>
                      </a:lnTo>
                      <a:lnTo>
                        <a:pt x="0" y="191"/>
                      </a:lnTo>
                      <a:lnTo>
                        <a:pt x="0" y="199"/>
                      </a:lnTo>
                      <a:lnTo>
                        <a:pt x="0" y="207"/>
                      </a:lnTo>
                      <a:lnTo>
                        <a:pt x="0" y="215"/>
                      </a:lnTo>
                      <a:lnTo>
                        <a:pt x="0" y="223"/>
                      </a:lnTo>
                      <a:lnTo>
                        <a:pt x="9" y="231"/>
                      </a:lnTo>
                      <a:lnTo>
                        <a:pt x="18" y="231"/>
                      </a:lnTo>
                      <a:lnTo>
                        <a:pt x="18" y="223"/>
                      </a:lnTo>
                      <a:lnTo>
                        <a:pt x="18" y="231"/>
                      </a:lnTo>
                      <a:lnTo>
                        <a:pt x="9" y="231"/>
                      </a:lnTo>
                      <a:lnTo>
                        <a:pt x="9" y="239"/>
                      </a:lnTo>
                      <a:lnTo>
                        <a:pt x="9" y="247"/>
                      </a:lnTo>
                      <a:lnTo>
                        <a:pt x="9" y="255"/>
                      </a:lnTo>
                      <a:lnTo>
                        <a:pt x="18" y="255"/>
                      </a:lnTo>
                      <a:lnTo>
                        <a:pt x="18" y="263"/>
                      </a:lnTo>
                      <a:lnTo>
                        <a:pt x="9" y="263"/>
                      </a:lnTo>
                      <a:lnTo>
                        <a:pt x="0" y="263"/>
                      </a:lnTo>
                      <a:lnTo>
                        <a:pt x="0" y="271"/>
                      </a:lnTo>
                      <a:lnTo>
                        <a:pt x="0" y="279"/>
                      </a:lnTo>
                      <a:lnTo>
                        <a:pt x="0" y="287"/>
                      </a:lnTo>
                      <a:lnTo>
                        <a:pt x="9" y="287"/>
                      </a:lnTo>
                      <a:lnTo>
                        <a:pt x="9" y="295"/>
                      </a:lnTo>
                      <a:lnTo>
                        <a:pt x="18" y="295"/>
                      </a:lnTo>
                      <a:lnTo>
                        <a:pt x="18" y="303"/>
                      </a:lnTo>
                      <a:lnTo>
                        <a:pt x="27" y="303"/>
                      </a:lnTo>
                      <a:lnTo>
                        <a:pt x="36" y="303"/>
                      </a:lnTo>
                      <a:lnTo>
                        <a:pt x="36" y="295"/>
                      </a:lnTo>
                      <a:lnTo>
                        <a:pt x="45" y="295"/>
                      </a:lnTo>
                      <a:lnTo>
                        <a:pt x="54" y="295"/>
                      </a:lnTo>
                      <a:lnTo>
                        <a:pt x="63" y="295"/>
                      </a:lnTo>
                      <a:lnTo>
                        <a:pt x="63" y="303"/>
                      </a:lnTo>
                      <a:lnTo>
                        <a:pt x="72" y="303"/>
                      </a:lnTo>
                      <a:lnTo>
                        <a:pt x="81" y="303"/>
                      </a:lnTo>
                      <a:lnTo>
                        <a:pt x="81" y="311"/>
                      </a:lnTo>
                      <a:lnTo>
                        <a:pt x="90" y="311"/>
                      </a:lnTo>
                      <a:lnTo>
                        <a:pt x="99" y="311"/>
                      </a:lnTo>
                      <a:lnTo>
                        <a:pt x="99" y="319"/>
                      </a:lnTo>
                      <a:lnTo>
                        <a:pt x="108" y="319"/>
                      </a:lnTo>
                      <a:lnTo>
                        <a:pt x="108" y="327"/>
                      </a:lnTo>
                      <a:lnTo>
                        <a:pt x="117" y="327"/>
                      </a:lnTo>
                      <a:lnTo>
                        <a:pt x="126" y="327"/>
                      </a:lnTo>
                      <a:lnTo>
                        <a:pt x="135" y="327"/>
                      </a:lnTo>
                      <a:lnTo>
                        <a:pt x="135" y="319"/>
                      </a:lnTo>
                      <a:lnTo>
                        <a:pt x="144" y="319"/>
                      </a:lnTo>
                      <a:lnTo>
                        <a:pt x="144" y="311"/>
                      </a:lnTo>
                      <a:lnTo>
                        <a:pt x="153" y="311"/>
                      </a:lnTo>
                      <a:lnTo>
                        <a:pt x="162" y="311"/>
                      </a:lnTo>
                      <a:lnTo>
                        <a:pt x="171" y="311"/>
                      </a:lnTo>
                      <a:lnTo>
                        <a:pt x="180" y="311"/>
                      </a:lnTo>
                      <a:lnTo>
                        <a:pt x="180" y="319"/>
                      </a:lnTo>
                      <a:lnTo>
                        <a:pt x="189" y="319"/>
                      </a:lnTo>
                      <a:lnTo>
                        <a:pt x="198" y="319"/>
                      </a:lnTo>
                      <a:lnTo>
                        <a:pt x="207" y="319"/>
                      </a:lnTo>
                      <a:lnTo>
                        <a:pt x="207" y="311"/>
                      </a:lnTo>
                      <a:lnTo>
                        <a:pt x="216" y="311"/>
                      </a:lnTo>
                      <a:lnTo>
                        <a:pt x="216" y="303"/>
                      </a:lnTo>
                      <a:lnTo>
                        <a:pt x="225" y="303"/>
                      </a:lnTo>
                      <a:lnTo>
                        <a:pt x="234" y="303"/>
                      </a:lnTo>
                      <a:lnTo>
                        <a:pt x="234" y="311"/>
                      </a:lnTo>
                      <a:lnTo>
                        <a:pt x="243" y="311"/>
                      </a:lnTo>
                      <a:lnTo>
                        <a:pt x="252" y="319"/>
                      </a:lnTo>
                      <a:lnTo>
                        <a:pt x="261" y="319"/>
                      </a:lnTo>
                      <a:lnTo>
                        <a:pt x="270" y="319"/>
                      </a:lnTo>
                      <a:lnTo>
                        <a:pt x="279" y="319"/>
                      </a:lnTo>
                      <a:lnTo>
                        <a:pt x="288" y="319"/>
                      </a:lnTo>
                      <a:lnTo>
                        <a:pt x="288" y="311"/>
                      </a:lnTo>
                      <a:lnTo>
                        <a:pt x="288" y="303"/>
                      </a:lnTo>
                      <a:lnTo>
                        <a:pt x="297" y="303"/>
                      </a:lnTo>
                      <a:lnTo>
                        <a:pt x="306" y="303"/>
                      </a:lnTo>
                      <a:lnTo>
                        <a:pt x="315" y="303"/>
                      </a:lnTo>
                      <a:lnTo>
                        <a:pt x="324" y="311"/>
                      </a:lnTo>
                      <a:lnTo>
                        <a:pt x="333" y="311"/>
                      </a:lnTo>
                      <a:lnTo>
                        <a:pt x="342" y="311"/>
                      </a:lnTo>
                      <a:lnTo>
                        <a:pt x="351" y="311"/>
                      </a:lnTo>
                      <a:lnTo>
                        <a:pt x="360" y="311"/>
                      </a:lnTo>
                      <a:lnTo>
                        <a:pt x="369" y="311"/>
                      </a:lnTo>
                      <a:lnTo>
                        <a:pt x="378" y="311"/>
                      </a:lnTo>
                      <a:lnTo>
                        <a:pt x="387" y="311"/>
                      </a:lnTo>
                      <a:lnTo>
                        <a:pt x="396" y="319"/>
                      </a:lnTo>
                      <a:lnTo>
                        <a:pt x="405" y="319"/>
                      </a:lnTo>
                      <a:lnTo>
                        <a:pt x="414" y="311"/>
                      </a:lnTo>
                      <a:lnTo>
                        <a:pt x="423" y="311"/>
                      </a:lnTo>
                      <a:lnTo>
                        <a:pt x="423" y="303"/>
                      </a:lnTo>
                      <a:lnTo>
                        <a:pt x="432" y="303"/>
                      </a:lnTo>
                      <a:lnTo>
                        <a:pt x="432" y="295"/>
                      </a:lnTo>
                      <a:lnTo>
                        <a:pt x="441" y="295"/>
                      </a:lnTo>
                      <a:lnTo>
                        <a:pt x="441" y="303"/>
                      </a:lnTo>
                      <a:lnTo>
                        <a:pt x="450" y="303"/>
                      </a:lnTo>
                      <a:lnTo>
                        <a:pt x="459" y="311"/>
                      </a:lnTo>
                      <a:lnTo>
                        <a:pt x="468" y="311"/>
                      </a:lnTo>
                      <a:lnTo>
                        <a:pt x="477" y="311"/>
                      </a:lnTo>
                      <a:lnTo>
                        <a:pt x="486" y="311"/>
                      </a:lnTo>
                      <a:lnTo>
                        <a:pt x="495" y="303"/>
                      </a:lnTo>
                      <a:lnTo>
                        <a:pt x="495" y="295"/>
                      </a:lnTo>
                      <a:lnTo>
                        <a:pt x="504" y="295"/>
                      </a:lnTo>
                      <a:lnTo>
                        <a:pt x="513" y="295"/>
                      </a:lnTo>
                      <a:lnTo>
                        <a:pt x="522" y="295"/>
                      </a:lnTo>
                      <a:lnTo>
                        <a:pt x="531" y="295"/>
                      </a:lnTo>
                      <a:lnTo>
                        <a:pt x="540" y="287"/>
                      </a:lnTo>
                      <a:lnTo>
                        <a:pt x="531" y="287"/>
                      </a:lnTo>
                      <a:lnTo>
                        <a:pt x="540" y="287"/>
                      </a:lnTo>
                      <a:lnTo>
                        <a:pt x="549" y="287"/>
                      </a:lnTo>
                      <a:lnTo>
                        <a:pt x="558" y="287"/>
                      </a:lnTo>
                      <a:lnTo>
                        <a:pt x="567" y="279"/>
                      </a:lnTo>
                      <a:lnTo>
                        <a:pt x="567" y="271"/>
                      </a:lnTo>
                      <a:lnTo>
                        <a:pt x="567" y="263"/>
                      </a:lnTo>
                      <a:lnTo>
                        <a:pt x="567" y="255"/>
                      </a:lnTo>
                      <a:lnTo>
                        <a:pt x="567" y="247"/>
                      </a:lnTo>
                      <a:lnTo>
                        <a:pt x="567" y="239"/>
                      </a:lnTo>
                      <a:lnTo>
                        <a:pt x="558" y="239"/>
                      </a:lnTo>
                      <a:lnTo>
                        <a:pt x="549" y="231"/>
                      </a:lnTo>
                      <a:lnTo>
                        <a:pt x="540" y="231"/>
                      </a:lnTo>
                      <a:lnTo>
                        <a:pt x="531" y="231"/>
                      </a:lnTo>
                      <a:lnTo>
                        <a:pt x="531" y="223"/>
                      </a:lnTo>
                      <a:lnTo>
                        <a:pt x="540" y="223"/>
                      </a:lnTo>
                      <a:lnTo>
                        <a:pt x="540" y="215"/>
                      </a:lnTo>
                      <a:lnTo>
                        <a:pt x="540" y="207"/>
                      </a:lnTo>
                      <a:lnTo>
                        <a:pt x="540" y="199"/>
                      </a:lnTo>
                      <a:lnTo>
                        <a:pt x="531" y="199"/>
                      </a:lnTo>
                      <a:lnTo>
                        <a:pt x="531" y="191"/>
                      </a:lnTo>
                      <a:lnTo>
                        <a:pt x="522" y="191"/>
                      </a:lnTo>
                      <a:lnTo>
                        <a:pt x="513" y="191"/>
                      </a:lnTo>
                      <a:lnTo>
                        <a:pt x="504" y="184"/>
                      </a:lnTo>
                      <a:lnTo>
                        <a:pt x="504" y="176"/>
                      </a:lnTo>
                      <a:lnTo>
                        <a:pt x="504" y="168"/>
                      </a:lnTo>
                      <a:lnTo>
                        <a:pt x="504" y="160"/>
                      </a:lnTo>
                      <a:lnTo>
                        <a:pt x="504" y="152"/>
                      </a:lnTo>
                      <a:lnTo>
                        <a:pt x="495" y="152"/>
                      </a:lnTo>
                      <a:lnTo>
                        <a:pt x="495" y="144"/>
                      </a:lnTo>
                      <a:lnTo>
                        <a:pt x="486" y="144"/>
                      </a:lnTo>
                      <a:lnTo>
                        <a:pt x="477" y="144"/>
                      </a:lnTo>
                      <a:lnTo>
                        <a:pt x="477" y="136"/>
                      </a:lnTo>
                      <a:lnTo>
                        <a:pt x="486" y="128"/>
                      </a:lnTo>
                      <a:lnTo>
                        <a:pt x="486" y="120"/>
                      </a:lnTo>
                      <a:lnTo>
                        <a:pt x="477" y="120"/>
                      </a:lnTo>
                      <a:lnTo>
                        <a:pt x="477" y="112"/>
                      </a:lnTo>
                      <a:lnTo>
                        <a:pt x="477" y="104"/>
                      </a:lnTo>
                      <a:lnTo>
                        <a:pt x="468" y="104"/>
                      </a:lnTo>
                      <a:lnTo>
                        <a:pt x="468" y="96"/>
                      </a:lnTo>
                      <a:lnTo>
                        <a:pt x="459" y="96"/>
                      </a:lnTo>
                      <a:lnTo>
                        <a:pt x="450" y="96"/>
                      </a:lnTo>
                      <a:lnTo>
                        <a:pt x="441" y="96"/>
                      </a:lnTo>
                      <a:lnTo>
                        <a:pt x="432" y="96"/>
                      </a:lnTo>
                      <a:lnTo>
                        <a:pt x="423" y="96"/>
                      </a:lnTo>
                      <a:lnTo>
                        <a:pt x="423" y="88"/>
                      </a:lnTo>
                      <a:lnTo>
                        <a:pt x="423" y="80"/>
                      </a:lnTo>
                      <a:lnTo>
                        <a:pt x="423" y="72"/>
                      </a:lnTo>
                      <a:lnTo>
                        <a:pt x="414" y="72"/>
                      </a:lnTo>
                      <a:lnTo>
                        <a:pt x="414" y="64"/>
                      </a:lnTo>
                      <a:lnTo>
                        <a:pt x="405" y="64"/>
                      </a:lnTo>
                      <a:lnTo>
                        <a:pt x="405" y="56"/>
                      </a:lnTo>
                      <a:lnTo>
                        <a:pt x="396" y="56"/>
                      </a:lnTo>
                      <a:lnTo>
                        <a:pt x="387" y="56"/>
                      </a:lnTo>
                      <a:lnTo>
                        <a:pt x="378" y="56"/>
                      </a:lnTo>
                      <a:lnTo>
                        <a:pt x="369" y="56"/>
                      </a:lnTo>
                      <a:lnTo>
                        <a:pt x="360" y="56"/>
                      </a:lnTo>
                      <a:lnTo>
                        <a:pt x="360" y="48"/>
                      </a:lnTo>
                      <a:lnTo>
                        <a:pt x="360" y="40"/>
                      </a:lnTo>
                      <a:lnTo>
                        <a:pt x="351" y="40"/>
                      </a:lnTo>
                      <a:lnTo>
                        <a:pt x="351" y="32"/>
                      </a:lnTo>
                      <a:lnTo>
                        <a:pt x="351" y="24"/>
                      </a:lnTo>
                      <a:lnTo>
                        <a:pt x="342" y="24"/>
                      </a:lnTo>
                      <a:lnTo>
                        <a:pt x="333" y="24"/>
                      </a:lnTo>
                      <a:lnTo>
                        <a:pt x="324" y="24"/>
                      </a:lnTo>
                      <a:lnTo>
                        <a:pt x="315" y="24"/>
                      </a:lnTo>
                      <a:lnTo>
                        <a:pt x="306" y="24"/>
                      </a:lnTo>
                      <a:lnTo>
                        <a:pt x="297" y="24"/>
                      </a:lnTo>
                      <a:lnTo>
                        <a:pt x="297" y="16"/>
                      </a:lnTo>
                      <a:lnTo>
                        <a:pt x="288" y="8"/>
                      </a:lnTo>
                      <a:lnTo>
                        <a:pt x="279" y="0"/>
                      </a:lnTo>
                      <a:lnTo>
                        <a:pt x="270" y="0"/>
                      </a:lnTo>
                      <a:lnTo>
                        <a:pt x="261" y="0"/>
                      </a:lnTo>
                      <a:lnTo>
                        <a:pt x="252" y="0"/>
                      </a:lnTo>
                      <a:lnTo>
                        <a:pt x="243" y="0"/>
                      </a:lnTo>
                      <a:lnTo>
                        <a:pt x="243" y="8"/>
                      </a:lnTo>
                      <a:lnTo>
                        <a:pt x="234" y="8"/>
                      </a:lnTo>
                      <a:lnTo>
                        <a:pt x="234" y="0"/>
                      </a:lnTo>
                      <a:lnTo>
                        <a:pt x="225" y="0"/>
                      </a:lnTo>
                      <a:lnTo>
                        <a:pt x="216" y="0"/>
                      </a:lnTo>
                      <a:lnTo>
                        <a:pt x="216" y="8"/>
                      </a:lnTo>
                      <a:lnTo>
                        <a:pt x="207" y="8"/>
                      </a:lnTo>
                      <a:lnTo>
                        <a:pt x="198" y="8"/>
                      </a:lnTo>
                      <a:lnTo>
                        <a:pt x="198" y="16"/>
                      </a:lnTo>
                      <a:lnTo>
                        <a:pt x="198" y="24"/>
                      </a:lnTo>
                      <a:lnTo>
                        <a:pt x="198" y="24"/>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GB" sz="2800">
                    <a:solidFill>
                      <a:srgbClr val="FFFFFF"/>
                    </a:solidFill>
                    <a:latin typeface="Arial" charset="0"/>
                  </a:endParaRPr>
                </a:p>
              </p:txBody>
            </p:sp>
            <p:sp>
              <p:nvSpPr>
                <p:cNvPr id="1138827" name="Freeform 139"/>
                <p:cNvSpPr>
                  <a:spLocks/>
                </p:cNvSpPr>
                <p:nvPr/>
              </p:nvSpPr>
              <p:spPr bwMode="auto">
                <a:xfrm>
                  <a:off x="1933" y="2129"/>
                  <a:ext cx="568" cy="328"/>
                </a:xfrm>
                <a:custGeom>
                  <a:avLst/>
                  <a:gdLst>
                    <a:gd name="T0" fmla="*/ 180 w 568"/>
                    <a:gd name="T1" fmla="*/ 16 h 328"/>
                    <a:gd name="T2" fmla="*/ 162 w 568"/>
                    <a:gd name="T3" fmla="*/ 32 h 328"/>
                    <a:gd name="T4" fmla="*/ 153 w 568"/>
                    <a:gd name="T5" fmla="*/ 56 h 328"/>
                    <a:gd name="T6" fmla="*/ 117 w 568"/>
                    <a:gd name="T7" fmla="*/ 56 h 328"/>
                    <a:gd name="T8" fmla="*/ 99 w 568"/>
                    <a:gd name="T9" fmla="*/ 72 h 328"/>
                    <a:gd name="T10" fmla="*/ 90 w 568"/>
                    <a:gd name="T11" fmla="*/ 96 h 328"/>
                    <a:gd name="T12" fmla="*/ 63 w 568"/>
                    <a:gd name="T13" fmla="*/ 104 h 328"/>
                    <a:gd name="T14" fmla="*/ 36 w 568"/>
                    <a:gd name="T15" fmla="*/ 112 h 328"/>
                    <a:gd name="T16" fmla="*/ 45 w 568"/>
                    <a:gd name="T17" fmla="*/ 136 h 328"/>
                    <a:gd name="T18" fmla="*/ 27 w 568"/>
                    <a:gd name="T19" fmla="*/ 152 h 328"/>
                    <a:gd name="T20" fmla="*/ 18 w 568"/>
                    <a:gd name="T21" fmla="*/ 176 h 328"/>
                    <a:gd name="T22" fmla="*/ 9 w 568"/>
                    <a:gd name="T23" fmla="*/ 184 h 328"/>
                    <a:gd name="T24" fmla="*/ 0 w 568"/>
                    <a:gd name="T25" fmla="*/ 207 h 328"/>
                    <a:gd name="T26" fmla="*/ 18 w 568"/>
                    <a:gd name="T27" fmla="*/ 231 h 328"/>
                    <a:gd name="T28" fmla="*/ 9 w 568"/>
                    <a:gd name="T29" fmla="*/ 239 h 328"/>
                    <a:gd name="T30" fmla="*/ 18 w 568"/>
                    <a:gd name="T31" fmla="*/ 263 h 328"/>
                    <a:gd name="T32" fmla="*/ 0 w 568"/>
                    <a:gd name="T33" fmla="*/ 279 h 328"/>
                    <a:gd name="T34" fmla="*/ 18 w 568"/>
                    <a:gd name="T35" fmla="*/ 295 h 328"/>
                    <a:gd name="T36" fmla="*/ 36 w 568"/>
                    <a:gd name="T37" fmla="*/ 295 h 328"/>
                    <a:gd name="T38" fmla="*/ 63 w 568"/>
                    <a:gd name="T39" fmla="*/ 303 h 328"/>
                    <a:gd name="T40" fmla="*/ 90 w 568"/>
                    <a:gd name="T41" fmla="*/ 311 h 328"/>
                    <a:gd name="T42" fmla="*/ 108 w 568"/>
                    <a:gd name="T43" fmla="*/ 327 h 328"/>
                    <a:gd name="T44" fmla="*/ 135 w 568"/>
                    <a:gd name="T45" fmla="*/ 319 h 328"/>
                    <a:gd name="T46" fmla="*/ 162 w 568"/>
                    <a:gd name="T47" fmla="*/ 311 h 328"/>
                    <a:gd name="T48" fmla="*/ 189 w 568"/>
                    <a:gd name="T49" fmla="*/ 319 h 328"/>
                    <a:gd name="T50" fmla="*/ 216 w 568"/>
                    <a:gd name="T51" fmla="*/ 311 h 328"/>
                    <a:gd name="T52" fmla="*/ 234 w 568"/>
                    <a:gd name="T53" fmla="*/ 311 h 328"/>
                    <a:gd name="T54" fmla="*/ 270 w 568"/>
                    <a:gd name="T55" fmla="*/ 319 h 328"/>
                    <a:gd name="T56" fmla="*/ 288 w 568"/>
                    <a:gd name="T57" fmla="*/ 303 h 328"/>
                    <a:gd name="T58" fmla="*/ 324 w 568"/>
                    <a:gd name="T59" fmla="*/ 311 h 328"/>
                    <a:gd name="T60" fmla="*/ 360 w 568"/>
                    <a:gd name="T61" fmla="*/ 311 h 328"/>
                    <a:gd name="T62" fmla="*/ 396 w 568"/>
                    <a:gd name="T63" fmla="*/ 319 h 328"/>
                    <a:gd name="T64" fmla="*/ 423 w 568"/>
                    <a:gd name="T65" fmla="*/ 303 h 328"/>
                    <a:gd name="T66" fmla="*/ 441 w 568"/>
                    <a:gd name="T67" fmla="*/ 303 h 328"/>
                    <a:gd name="T68" fmla="*/ 477 w 568"/>
                    <a:gd name="T69" fmla="*/ 311 h 328"/>
                    <a:gd name="T70" fmla="*/ 504 w 568"/>
                    <a:gd name="T71" fmla="*/ 295 h 328"/>
                    <a:gd name="T72" fmla="*/ 540 w 568"/>
                    <a:gd name="T73" fmla="*/ 287 h 328"/>
                    <a:gd name="T74" fmla="*/ 558 w 568"/>
                    <a:gd name="T75" fmla="*/ 287 h 328"/>
                    <a:gd name="T76" fmla="*/ 567 w 568"/>
                    <a:gd name="T77" fmla="*/ 255 h 328"/>
                    <a:gd name="T78" fmla="*/ 549 w 568"/>
                    <a:gd name="T79" fmla="*/ 231 h 328"/>
                    <a:gd name="T80" fmla="*/ 540 w 568"/>
                    <a:gd name="T81" fmla="*/ 223 h 328"/>
                    <a:gd name="T82" fmla="*/ 531 w 568"/>
                    <a:gd name="T83" fmla="*/ 199 h 328"/>
                    <a:gd name="T84" fmla="*/ 504 w 568"/>
                    <a:gd name="T85" fmla="*/ 184 h 328"/>
                    <a:gd name="T86" fmla="*/ 504 w 568"/>
                    <a:gd name="T87" fmla="*/ 152 h 328"/>
                    <a:gd name="T88" fmla="*/ 477 w 568"/>
                    <a:gd name="T89" fmla="*/ 144 h 328"/>
                    <a:gd name="T90" fmla="*/ 477 w 568"/>
                    <a:gd name="T91" fmla="*/ 120 h 328"/>
                    <a:gd name="T92" fmla="*/ 468 w 568"/>
                    <a:gd name="T93" fmla="*/ 96 h 328"/>
                    <a:gd name="T94" fmla="*/ 432 w 568"/>
                    <a:gd name="T95" fmla="*/ 96 h 328"/>
                    <a:gd name="T96" fmla="*/ 423 w 568"/>
                    <a:gd name="T97" fmla="*/ 72 h 328"/>
                    <a:gd name="T98" fmla="*/ 405 w 568"/>
                    <a:gd name="T99" fmla="*/ 56 h 328"/>
                    <a:gd name="T100" fmla="*/ 369 w 568"/>
                    <a:gd name="T101" fmla="*/ 56 h 328"/>
                    <a:gd name="T102" fmla="*/ 351 w 568"/>
                    <a:gd name="T103" fmla="*/ 40 h 328"/>
                    <a:gd name="T104" fmla="*/ 333 w 568"/>
                    <a:gd name="T105" fmla="*/ 24 h 328"/>
                    <a:gd name="T106" fmla="*/ 297 w 568"/>
                    <a:gd name="T107" fmla="*/ 24 h 328"/>
                    <a:gd name="T108" fmla="*/ 270 w 568"/>
                    <a:gd name="T109" fmla="*/ 0 h 328"/>
                    <a:gd name="T110" fmla="*/ 243 w 568"/>
                    <a:gd name="T111" fmla="*/ 8 h 328"/>
                    <a:gd name="T112" fmla="*/ 216 w 568"/>
                    <a:gd name="T113" fmla="*/ 0 h 328"/>
                    <a:gd name="T114" fmla="*/ 198 w 568"/>
                    <a:gd name="T115" fmla="*/ 16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68" h="328">
                      <a:moveTo>
                        <a:pt x="198" y="24"/>
                      </a:moveTo>
                      <a:lnTo>
                        <a:pt x="189" y="24"/>
                      </a:lnTo>
                      <a:lnTo>
                        <a:pt x="189" y="16"/>
                      </a:lnTo>
                      <a:lnTo>
                        <a:pt x="180" y="16"/>
                      </a:lnTo>
                      <a:lnTo>
                        <a:pt x="180" y="24"/>
                      </a:lnTo>
                      <a:lnTo>
                        <a:pt x="171" y="24"/>
                      </a:lnTo>
                      <a:lnTo>
                        <a:pt x="162" y="24"/>
                      </a:lnTo>
                      <a:lnTo>
                        <a:pt x="162" y="32"/>
                      </a:lnTo>
                      <a:lnTo>
                        <a:pt x="162" y="40"/>
                      </a:lnTo>
                      <a:lnTo>
                        <a:pt x="162" y="48"/>
                      </a:lnTo>
                      <a:lnTo>
                        <a:pt x="162" y="56"/>
                      </a:lnTo>
                      <a:lnTo>
                        <a:pt x="153" y="56"/>
                      </a:lnTo>
                      <a:lnTo>
                        <a:pt x="144" y="56"/>
                      </a:lnTo>
                      <a:lnTo>
                        <a:pt x="135" y="56"/>
                      </a:lnTo>
                      <a:lnTo>
                        <a:pt x="126" y="56"/>
                      </a:lnTo>
                      <a:lnTo>
                        <a:pt x="117" y="56"/>
                      </a:lnTo>
                      <a:lnTo>
                        <a:pt x="117" y="64"/>
                      </a:lnTo>
                      <a:lnTo>
                        <a:pt x="108" y="64"/>
                      </a:lnTo>
                      <a:lnTo>
                        <a:pt x="99" y="64"/>
                      </a:lnTo>
                      <a:lnTo>
                        <a:pt x="99" y="72"/>
                      </a:lnTo>
                      <a:lnTo>
                        <a:pt x="90" y="72"/>
                      </a:lnTo>
                      <a:lnTo>
                        <a:pt x="90" y="80"/>
                      </a:lnTo>
                      <a:lnTo>
                        <a:pt x="90" y="88"/>
                      </a:lnTo>
                      <a:lnTo>
                        <a:pt x="90" y="96"/>
                      </a:lnTo>
                      <a:lnTo>
                        <a:pt x="90" y="104"/>
                      </a:lnTo>
                      <a:lnTo>
                        <a:pt x="81" y="104"/>
                      </a:lnTo>
                      <a:lnTo>
                        <a:pt x="72" y="104"/>
                      </a:lnTo>
                      <a:lnTo>
                        <a:pt x="63" y="104"/>
                      </a:lnTo>
                      <a:lnTo>
                        <a:pt x="54" y="104"/>
                      </a:lnTo>
                      <a:lnTo>
                        <a:pt x="45" y="104"/>
                      </a:lnTo>
                      <a:lnTo>
                        <a:pt x="45" y="112"/>
                      </a:lnTo>
                      <a:lnTo>
                        <a:pt x="36" y="112"/>
                      </a:lnTo>
                      <a:lnTo>
                        <a:pt x="36" y="120"/>
                      </a:lnTo>
                      <a:lnTo>
                        <a:pt x="36" y="128"/>
                      </a:lnTo>
                      <a:lnTo>
                        <a:pt x="45" y="128"/>
                      </a:lnTo>
                      <a:lnTo>
                        <a:pt x="45" y="136"/>
                      </a:lnTo>
                      <a:lnTo>
                        <a:pt x="36" y="136"/>
                      </a:lnTo>
                      <a:lnTo>
                        <a:pt x="27" y="136"/>
                      </a:lnTo>
                      <a:lnTo>
                        <a:pt x="27" y="144"/>
                      </a:lnTo>
                      <a:lnTo>
                        <a:pt x="27" y="152"/>
                      </a:lnTo>
                      <a:lnTo>
                        <a:pt x="27" y="160"/>
                      </a:lnTo>
                      <a:lnTo>
                        <a:pt x="18" y="160"/>
                      </a:lnTo>
                      <a:lnTo>
                        <a:pt x="18" y="168"/>
                      </a:lnTo>
                      <a:lnTo>
                        <a:pt x="18" y="176"/>
                      </a:lnTo>
                      <a:lnTo>
                        <a:pt x="18" y="184"/>
                      </a:lnTo>
                      <a:lnTo>
                        <a:pt x="27" y="184"/>
                      </a:lnTo>
                      <a:lnTo>
                        <a:pt x="18" y="184"/>
                      </a:lnTo>
                      <a:lnTo>
                        <a:pt x="9" y="184"/>
                      </a:lnTo>
                      <a:lnTo>
                        <a:pt x="9" y="191"/>
                      </a:lnTo>
                      <a:lnTo>
                        <a:pt x="0" y="191"/>
                      </a:lnTo>
                      <a:lnTo>
                        <a:pt x="0" y="199"/>
                      </a:lnTo>
                      <a:lnTo>
                        <a:pt x="0" y="207"/>
                      </a:lnTo>
                      <a:lnTo>
                        <a:pt x="0" y="215"/>
                      </a:lnTo>
                      <a:lnTo>
                        <a:pt x="0" y="223"/>
                      </a:lnTo>
                      <a:lnTo>
                        <a:pt x="9" y="231"/>
                      </a:lnTo>
                      <a:lnTo>
                        <a:pt x="18" y="231"/>
                      </a:lnTo>
                      <a:lnTo>
                        <a:pt x="18" y="223"/>
                      </a:lnTo>
                      <a:lnTo>
                        <a:pt x="18" y="231"/>
                      </a:lnTo>
                      <a:lnTo>
                        <a:pt x="9" y="231"/>
                      </a:lnTo>
                      <a:lnTo>
                        <a:pt x="9" y="239"/>
                      </a:lnTo>
                      <a:lnTo>
                        <a:pt x="9" y="247"/>
                      </a:lnTo>
                      <a:lnTo>
                        <a:pt x="9" y="255"/>
                      </a:lnTo>
                      <a:lnTo>
                        <a:pt x="18" y="255"/>
                      </a:lnTo>
                      <a:lnTo>
                        <a:pt x="18" y="263"/>
                      </a:lnTo>
                      <a:lnTo>
                        <a:pt x="9" y="263"/>
                      </a:lnTo>
                      <a:lnTo>
                        <a:pt x="0" y="263"/>
                      </a:lnTo>
                      <a:lnTo>
                        <a:pt x="0" y="271"/>
                      </a:lnTo>
                      <a:lnTo>
                        <a:pt x="0" y="279"/>
                      </a:lnTo>
                      <a:lnTo>
                        <a:pt x="0" y="287"/>
                      </a:lnTo>
                      <a:lnTo>
                        <a:pt x="9" y="287"/>
                      </a:lnTo>
                      <a:lnTo>
                        <a:pt x="9" y="295"/>
                      </a:lnTo>
                      <a:lnTo>
                        <a:pt x="18" y="295"/>
                      </a:lnTo>
                      <a:lnTo>
                        <a:pt x="18" y="303"/>
                      </a:lnTo>
                      <a:lnTo>
                        <a:pt x="27" y="303"/>
                      </a:lnTo>
                      <a:lnTo>
                        <a:pt x="36" y="303"/>
                      </a:lnTo>
                      <a:lnTo>
                        <a:pt x="36" y="295"/>
                      </a:lnTo>
                      <a:lnTo>
                        <a:pt x="45" y="295"/>
                      </a:lnTo>
                      <a:lnTo>
                        <a:pt x="54" y="295"/>
                      </a:lnTo>
                      <a:lnTo>
                        <a:pt x="63" y="295"/>
                      </a:lnTo>
                      <a:lnTo>
                        <a:pt x="63" y="303"/>
                      </a:lnTo>
                      <a:lnTo>
                        <a:pt x="72" y="303"/>
                      </a:lnTo>
                      <a:lnTo>
                        <a:pt x="81" y="303"/>
                      </a:lnTo>
                      <a:lnTo>
                        <a:pt x="81" y="311"/>
                      </a:lnTo>
                      <a:lnTo>
                        <a:pt x="90" y="311"/>
                      </a:lnTo>
                      <a:lnTo>
                        <a:pt x="99" y="311"/>
                      </a:lnTo>
                      <a:lnTo>
                        <a:pt x="99" y="319"/>
                      </a:lnTo>
                      <a:lnTo>
                        <a:pt x="108" y="319"/>
                      </a:lnTo>
                      <a:lnTo>
                        <a:pt x="108" y="327"/>
                      </a:lnTo>
                      <a:lnTo>
                        <a:pt x="117" y="327"/>
                      </a:lnTo>
                      <a:lnTo>
                        <a:pt x="126" y="327"/>
                      </a:lnTo>
                      <a:lnTo>
                        <a:pt x="135" y="327"/>
                      </a:lnTo>
                      <a:lnTo>
                        <a:pt x="135" y="319"/>
                      </a:lnTo>
                      <a:lnTo>
                        <a:pt x="144" y="319"/>
                      </a:lnTo>
                      <a:lnTo>
                        <a:pt x="144" y="311"/>
                      </a:lnTo>
                      <a:lnTo>
                        <a:pt x="153" y="311"/>
                      </a:lnTo>
                      <a:lnTo>
                        <a:pt x="162" y="311"/>
                      </a:lnTo>
                      <a:lnTo>
                        <a:pt x="171" y="311"/>
                      </a:lnTo>
                      <a:lnTo>
                        <a:pt x="180" y="311"/>
                      </a:lnTo>
                      <a:lnTo>
                        <a:pt x="180" y="319"/>
                      </a:lnTo>
                      <a:lnTo>
                        <a:pt x="189" y="319"/>
                      </a:lnTo>
                      <a:lnTo>
                        <a:pt x="198" y="319"/>
                      </a:lnTo>
                      <a:lnTo>
                        <a:pt x="207" y="319"/>
                      </a:lnTo>
                      <a:lnTo>
                        <a:pt x="207" y="311"/>
                      </a:lnTo>
                      <a:lnTo>
                        <a:pt x="216" y="311"/>
                      </a:lnTo>
                      <a:lnTo>
                        <a:pt x="216" y="303"/>
                      </a:lnTo>
                      <a:lnTo>
                        <a:pt x="225" y="303"/>
                      </a:lnTo>
                      <a:lnTo>
                        <a:pt x="234" y="303"/>
                      </a:lnTo>
                      <a:lnTo>
                        <a:pt x="234" y="311"/>
                      </a:lnTo>
                      <a:lnTo>
                        <a:pt x="243" y="311"/>
                      </a:lnTo>
                      <a:lnTo>
                        <a:pt x="252" y="319"/>
                      </a:lnTo>
                      <a:lnTo>
                        <a:pt x="261" y="319"/>
                      </a:lnTo>
                      <a:lnTo>
                        <a:pt x="270" y="319"/>
                      </a:lnTo>
                      <a:lnTo>
                        <a:pt x="279" y="319"/>
                      </a:lnTo>
                      <a:lnTo>
                        <a:pt x="288" y="319"/>
                      </a:lnTo>
                      <a:lnTo>
                        <a:pt x="288" y="311"/>
                      </a:lnTo>
                      <a:lnTo>
                        <a:pt x="288" y="303"/>
                      </a:lnTo>
                      <a:lnTo>
                        <a:pt x="297" y="303"/>
                      </a:lnTo>
                      <a:lnTo>
                        <a:pt x="306" y="303"/>
                      </a:lnTo>
                      <a:lnTo>
                        <a:pt x="315" y="303"/>
                      </a:lnTo>
                      <a:lnTo>
                        <a:pt x="324" y="311"/>
                      </a:lnTo>
                      <a:lnTo>
                        <a:pt x="333" y="311"/>
                      </a:lnTo>
                      <a:lnTo>
                        <a:pt x="342" y="311"/>
                      </a:lnTo>
                      <a:lnTo>
                        <a:pt x="351" y="311"/>
                      </a:lnTo>
                      <a:lnTo>
                        <a:pt x="360" y="311"/>
                      </a:lnTo>
                      <a:lnTo>
                        <a:pt x="369" y="311"/>
                      </a:lnTo>
                      <a:lnTo>
                        <a:pt x="378" y="311"/>
                      </a:lnTo>
                      <a:lnTo>
                        <a:pt x="387" y="311"/>
                      </a:lnTo>
                      <a:lnTo>
                        <a:pt x="396" y="319"/>
                      </a:lnTo>
                      <a:lnTo>
                        <a:pt x="405" y="319"/>
                      </a:lnTo>
                      <a:lnTo>
                        <a:pt x="414" y="311"/>
                      </a:lnTo>
                      <a:lnTo>
                        <a:pt x="423" y="311"/>
                      </a:lnTo>
                      <a:lnTo>
                        <a:pt x="423" y="303"/>
                      </a:lnTo>
                      <a:lnTo>
                        <a:pt x="432" y="303"/>
                      </a:lnTo>
                      <a:lnTo>
                        <a:pt x="432" y="295"/>
                      </a:lnTo>
                      <a:lnTo>
                        <a:pt x="441" y="295"/>
                      </a:lnTo>
                      <a:lnTo>
                        <a:pt x="441" y="303"/>
                      </a:lnTo>
                      <a:lnTo>
                        <a:pt x="450" y="303"/>
                      </a:lnTo>
                      <a:lnTo>
                        <a:pt x="459" y="311"/>
                      </a:lnTo>
                      <a:lnTo>
                        <a:pt x="468" y="311"/>
                      </a:lnTo>
                      <a:lnTo>
                        <a:pt x="477" y="311"/>
                      </a:lnTo>
                      <a:lnTo>
                        <a:pt x="486" y="311"/>
                      </a:lnTo>
                      <a:lnTo>
                        <a:pt x="495" y="303"/>
                      </a:lnTo>
                      <a:lnTo>
                        <a:pt x="495" y="295"/>
                      </a:lnTo>
                      <a:lnTo>
                        <a:pt x="504" y="295"/>
                      </a:lnTo>
                      <a:lnTo>
                        <a:pt x="513" y="295"/>
                      </a:lnTo>
                      <a:lnTo>
                        <a:pt x="522" y="295"/>
                      </a:lnTo>
                      <a:lnTo>
                        <a:pt x="531" y="295"/>
                      </a:lnTo>
                      <a:lnTo>
                        <a:pt x="540" y="287"/>
                      </a:lnTo>
                      <a:lnTo>
                        <a:pt x="531" y="287"/>
                      </a:lnTo>
                      <a:lnTo>
                        <a:pt x="540" y="287"/>
                      </a:lnTo>
                      <a:lnTo>
                        <a:pt x="549" y="287"/>
                      </a:lnTo>
                      <a:lnTo>
                        <a:pt x="558" y="287"/>
                      </a:lnTo>
                      <a:lnTo>
                        <a:pt x="567" y="279"/>
                      </a:lnTo>
                      <a:lnTo>
                        <a:pt x="567" y="271"/>
                      </a:lnTo>
                      <a:lnTo>
                        <a:pt x="567" y="263"/>
                      </a:lnTo>
                      <a:lnTo>
                        <a:pt x="567" y="255"/>
                      </a:lnTo>
                      <a:lnTo>
                        <a:pt x="567" y="247"/>
                      </a:lnTo>
                      <a:lnTo>
                        <a:pt x="567" y="239"/>
                      </a:lnTo>
                      <a:lnTo>
                        <a:pt x="558" y="239"/>
                      </a:lnTo>
                      <a:lnTo>
                        <a:pt x="549" y="231"/>
                      </a:lnTo>
                      <a:lnTo>
                        <a:pt x="540" y="231"/>
                      </a:lnTo>
                      <a:lnTo>
                        <a:pt x="531" y="231"/>
                      </a:lnTo>
                      <a:lnTo>
                        <a:pt x="531" y="223"/>
                      </a:lnTo>
                      <a:lnTo>
                        <a:pt x="540" y="223"/>
                      </a:lnTo>
                      <a:lnTo>
                        <a:pt x="540" y="215"/>
                      </a:lnTo>
                      <a:lnTo>
                        <a:pt x="540" y="207"/>
                      </a:lnTo>
                      <a:lnTo>
                        <a:pt x="540" y="199"/>
                      </a:lnTo>
                      <a:lnTo>
                        <a:pt x="531" y="199"/>
                      </a:lnTo>
                      <a:lnTo>
                        <a:pt x="531" y="191"/>
                      </a:lnTo>
                      <a:lnTo>
                        <a:pt x="522" y="191"/>
                      </a:lnTo>
                      <a:lnTo>
                        <a:pt x="513" y="191"/>
                      </a:lnTo>
                      <a:lnTo>
                        <a:pt x="504" y="184"/>
                      </a:lnTo>
                      <a:lnTo>
                        <a:pt x="504" y="176"/>
                      </a:lnTo>
                      <a:lnTo>
                        <a:pt x="504" y="168"/>
                      </a:lnTo>
                      <a:lnTo>
                        <a:pt x="504" y="160"/>
                      </a:lnTo>
                      <a:lnTo>
                        <a:pt x="504" y="152"/>
                      </a:lnTo>
                      <a:lnTo>
                        <a:pt x="495" y="152"/>
                      </a:lnTo>
                      <a:lnTo>
                        <a:pt x="495" y="144"/>
                      </a:lnTo>
                      <a:lnTo>
                        <a:pt x="486" y="144"/>
                      </a:lnTo>
                      <a:lnTo>
                        <a:pt x="477" y="144"/>
                      </a:lnTo>
                      <a:lnTo>
                        <a:pt x="477" y="136"/>
                      </a:lnTo>
                      <a:lnTo>
                        <a:pt x="486" y="128"/>
                      </a:lnTo>
                      <a:lnTo>
                        <a:pt x="486" y="120"/>
                      </a:lnTo>
                      <a:lnTo>
                        <a:pt x="477" y="120"/>
                      </a:lnTo>
                      <a:lnTo>
                        <a:pt x="477" y="112"/>
                      </a:lnTo>
                      <a:lnTo>
                        <a:pt x="477" y="104"/>
                      </a:lnTo>
                      <a:lnTo>
                        <a:pt x="468" y="104"/>
                      </a:lnTo>
                      <a:lnTo>
                        <a:pt x="468" y="96"/>
                      </a:lnTo>
                      <a:lnTo>
                        <a:pt x="459" y="96"/>
                      </a:lnTo>
                      <a:lnTo>
                        <a:pt x="450" y="96"/>
                      </a:lnTo>
                      <a:lnTo>
                        <a:pt x="441" y="96"/>
                      </a:lnTo>
                      <a:lnTo>
                        <a:pt x="432" y="96"/>
                      </a:lnTo>
                      <a:lnTo>
                        <a:pt x="423" y="96"/>
                      </a:lnTo>
                      <a:lnTo>
                        <a:pt x="423" y="88"/>
                      </a:lnTo>
                      <a:lnTo>
                        <a:pt x="423" y="80"/>
                      </a:lnTo>
                      <a:lnTo>
                        <a:pt x="423" y="72"/>
                      </a:lnTo>
                      <a:lnTo>
                        <a:pt x="414" y="72"/>
                      </a:lnTo>
                      <a:lnTo>
                        <a:pt x="414" y="64"/>
                      </a:lnTo>
                      <a:lnTo>
                        <a:pt x="405" y="64"/>
                      </a:lnTo>
                      <a:lnTo>
                        <a:pt x="405" y="56"/>
                      </a:lnTo>
                      <a:lnTo>
                        <a:pt x="396" y="56"/>
                      </a:lnTo>
                      <a:lnTo>
                        <a:pt x="387" y="56"/>
                      </a:lnTo>
                      <a:lnTo>
                        <a:pt x="378" y="56"/>
                      </a:lnTo>
                      <a:lnTo>
                        <a:pt x="369" y="56"/>
                      </a:lnTo>
                      <a:lnTo>
                        <a:pt x="360" y="56"/>
                      </a:lnTo>
                      <a:lnTo>
                        <a:pt x="360" y="48"/>
                      </a:lnTo>
                      <a:lnTo>
                        <a:pt x="360" y="40"/>
                      </a:lnTo>
                      <a:lnTo>
                        <a:pt x="351" y="40"/>
                      </a:lnTo>
                      <a:lnTo>
                        <a:pt x="351" y="32"/>
                      </a:lnTo>
                      <a:lnTo>
                        <a:pt x="351" y="24"/>
                      </a:lnTo>
                      <a:lnTo>
                        <a:pt x="342" y="24"/>
                      </a:lnTo>
                      <a:lnTo>
                        <a:pt x="333" y="24"/>
                      </a:lnTo>
                      <a:lnTo>
                        <a:pt x="324" y="24"/>
                      </a:lnTo>
                      <a:lnTo>
                        <a:pt x="315" y="24"/>
                      </a:lnTo>
                      <a:lnTo>
                        <a:pt x="306" y="24"/>
                      </a:lnTo>
                      <a:lnTo>
                        <a:pt x="297" y="24"/>
                      </a:lnTo>
                      <a:lnTo>
                        <a:pt x="297" y="16"/>
                      </a:lnTo>
                      <a:lnTo>
                        <a:pt x="288" y="8"/>
                      </a:lnTo>
                      <a:lnTo>
                        <a:pt x="279" y="0"/>
                      </a:lnTo>
                      <a:lnTo>
                        <a:pt x="270" y="0"/>
                      </a:lnTo>
                      <a:lnTo>
                        <a:pt x="261" y="0"/>
                      </a:lnTo>
                      <a:lnTo>
                        <a:pt x="252" y="0"/>
                      </a:lnTo>
                      <a:lnTo>
                        <a:pt x="243" y="0"/>
                      </a:lnTo>
                      <a:lnTo>
                        <a:pt x="243" y="8"/>
                      </a:lnTo>
                      <a:lnTo>
                        <a:pt x="234" y="8"/>
                      </a:lnTo>
                      <a:lnTo>
                        <a:pt x="234" y="0"/>
                      </a:lnTo>
                      <a:lnTo>
                        <a:pt x="225" y="0"/>
                      </a:lnTo>
                      <a:lnTo>
                        <a:pt x="216" y="0"/>
                      </a:lnTo>
                      <a:lnTo>
                        <a:pt x="216" y="8"/>
                      </a:lnTo>
                      <a:lnTo>
                        <a:pt x="207" y="8"/>
                      </a:lnTo>
                      <a:lnTo>
                        <a:pt x="198" y="8"/>
                      </a:lnTo>
                      <a:lnTo>
                        <a:pt x="198" y="16"/>
                      </a:lnTo>
                      <a:lnTo>
                        <a:pt x="198" y="24"/>
                      </a:lnTo>
                    </a:path>
                  </a:pathLst>
                </a:custGeom>
                <a:solidFill>
                  <a:srgbClr val="00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GB" sz="2800">
                    <a:solidFill>
                      <a:srgbClr val="FFFFFF"/>
                    </a:solidFill>
                    <a:latin typeface="Arial" charset="0"/>
                  </a:endParaRPr>
                </a:p>
              </p:txBody>
            </p:sp>
            <p:sp>
              <p:nvSpPr>
                <p:cNvPr id="1138828" name="Freeform 140"/>
                <p:cNvSpPr>
                  <a:spLocks/>
                </p:cNvSpPr>
                <p:nvPr/>
              </p:nvSpPr>
              <p:spPr bwMode="auto">
                <a:xfrm>
                  <a:off x="1960" y="2145"/>
                  <a:ext cx="532" cy="312"/>
                </a:xfrm>
                <a:custGeom>
                  <a:avLst/>
                  <a:gdLst>
                    <a:gd name="T0" fmla="*/ 171 w 532"/>
                    <a:gd name="T1" fmla="*/ 16 h 312"/>
                    <a:gd name="T2" fmla="*/ 153 w 532"/>
                    <a:gd name="T3" fmla="*/ 32 h 312"/>
                    <a:gd name="T4" fmla="*/ 135 w 532"/>
                    <a:gd name="T5" fmla="*/ 48 h 312"/>
                    <a:gd name="T6" fmla="*/ 108 w 532"/>
                    <a:gd name="T7" fmla="*/ 56 h 312"/>
                    <a:gd name="T8" fmla="*/ 90 w 532"/>
                    <a:gd name="T9" fmla="*/ 72 h 312"/>
                    <a:gd name="T10" fmla="*/ 81 w 532"/>
                    <a:gd name="T11" fmla="*/ 96 h 312"/>
                    <a:gd name="T12" fmla="*/ 63 w 532"/>
                    <a:gd name="T13" fmla="*/ 96 h 312"/>
                    <a:gd name="T14" fmla="*/ 36 w 532"/>
                    <a:gd name="T15" fmla="*/ 104 h 312"/>
                    <a:gd name="T16" fmla="*/ 27 w 532"/>
                    <a:gd name="T17" fmla="*/ 128 h 312"/>
                    <a:gd name="T18" fmla="*/ 18 w 532"/>
                    <a:gd name="T19" fmla="*/ 152 h 312"/>
                    <a:gd name="T20" fmla="*/ 18 w 532"/>
                    <a:gd name="T21" fmla="*/ 168 h 312"/>
                    <a:gd name="T22" fmla="*/ 0 w 532"/>
                    <a:gd name="T23" fmla="*/ 183 h 312"/>
                    <a:gd name="T24" fmla="*/ 9 w 532"/>
                    <a:gd name="T25" fmla="*/ 215 h 312"/>
                    <a:gd name="T26" fmla="*/ 9 w 532"/>
                    <a:gd name="T27" fmla="*/ 215 h 312"/>
                    <a:gd name="T28" fmla="*/ 18 w 532"/>
                    <a:gd name="T29" fmla="*/ 239 h 312"/>
                    <a:gd name="T30" fmla="*/ 0 w 532"/>
                    <a:gd name="T31" fmla="*/ 255 h 312"/>
                    <a:gd name="T32" fmla="*/ 27 w 532"/>
                    <a:gd name="T33" fmla="*/ 279 h 312"/>
                    <a:gd name="T34" fmla="*/ 63 w 532"/>
                    <a:gd name="T35" fmla="*/ 279 h 312"/>
                    <a:gd name="T36" fmla="*/ 90 w 532"/>
                    <a:gd name="T37" fmla="*/ 295 h 312"/>
                    <a:gd name="T38" fmla="*/ 108 w 532"/>
                    <a:gd name="T39" fmla="*/ 311 h 312"/>
                    <a:gd name="T40" fmla="*/ 135 w 532"/>
                    <a:gd name="T41" fmla="*/ 303 h 312"/>
                    <a:gd name="T42" fmla="*/ 153 w 532"/>
                    <a:gd name="T43" fmla="*/ 287 h 312"/>
                    <a:gd name="T44" fmla="*/ 180 w 532"/>
                    <a:gd name="T45" fmla="*/ 295 h 312"/>
                    <a:gd name="T46" fmla="*/ 207 w 532"/>
                    <a:gd name="T47" fmla="*/ 287 h 312"/>
                    <a:gd name="T48" fmla="*/ 225 w 532"/>
                    <a:gd name="T49" fmla="*/ 295 h 312"/>
                    <a:gd name="T50" fmla="*/ 252 w 532"/>
                    <a:gd name="T51" fmla="*/ 303 h 312"/>
                    <a:gd name="T52" fmla="*/ 270 w 532"/>
                    <a:gd name="T53" fmla="*/ 287 h 312"/>
                    <a:gd name="T54" fmla="*/ 288 w 532"/>
                    <a:gd name="T55" fmla="*/ 287 h 312"/>
                    <a:gd name="T56" fmla="*/ 324 w 532"/>
                    <a:gd name="T57" fmla="*/ 287 h 312"/>
                    <a:gd name="T58" fmla="*/ 360 w 532"/>
                    <a:gd name="T59" fmla="*/ 295 h 312"/>
                    <a:gd name="T60" fmla="*/ 396 w 532"/>
                    <a:gd name="T61" fmla="*/ 287 h 312"/>
                    <a:gd name="T62" fmla="*/ 423 w 532"/>
                    <a:gd name="T63" fmla="*/ 287 h 312"/>
                    <a:gd name="T64" fmla="*/ 450 w 532"/>
                    <a:gd name="T65" fmla="*/ 287 h 312"/>
                    <a:gd name="T66" fmla="*/ 477 w 532"/>
                    <a:gd name="T67" fmla="*/ 279 h 312"/>
                    <a:gd name="T68" fmla="*/ 495 w 532"/>
                    <a:gd name="T69" fmla="*/ 271 h 312"/>
                    <a:gd name="T70" fmla="*/ 531 w 532"/>
                    <a:gd name="T71" fmla="*/ 263 h 312"/>
                    <a:gd name="T72" fmla="*/ 531 w 532"/>
                    <a:gd name="T73" fmla="*/ 231 h 312"/>
                    <a:gd name="T74" fmla="*/ 513 w 532"/>
                    <a:gd name="T75" fmla="*/ 215 h 312"/>
                    <a:gd name="T76" fmla="*/ 495 w 532"/>
                    <a:gd name="T77" fmla="*/ 215 h 312"/>
                    <a:gd name="T78" fmla="*/ 495 w 532"/>
                    <a:gd name="T79" fmla="*/ 191 h 312"/>
                    <a:gd name="T80" fmla="*/ 477 w 532"/>
                    <a:gd name="T81" fmla="*/ 175 h 312"/>
                    <a:gd name="T82" fmla="*/ 468 w 532"/>
                    <a:gd name="T83" fmla="*/ 152 h 312"/>
                    <a:gd name="T84" fmla="*/ 450 w 532"/>
                    <a:gd name="T85" fmla="*/ 136 h 312"/>
                    <a:gd name="T86" fmla="*/ 450 w 532"/>
                    <a:gd name="T87" fmla="*/ 112 h 312"/>
                    <a:gd name="T88" fmla="*/ 432 w 532"/>
                    <a:gd name="T89" fmla="*/ 96 h 312"/>
                    <a:gd name="T90" fmla="*/ 405 w 532"/>
                    <a:gd name="T91" fmla="*/ 88 h 312"/>
                    <a:gd name="T92" fmla="*/ 387 w 532"/>
                    <a:gd name="T93" fmla="*/ 72 h 312"/>
                    <a:gd name="T94" fmla="*/ 369 w 532"/>
                    <a:gd name="T95" fmla="*/ 56 h 312"/>
                    <a:gd name="T96" fmla="*/ 342 w 532"/>
                    <a:gd name="T97" fmla="*/ 48 h 312"/>
                    <a:gd name="T98" fmla="*/ 333 w 532"/>
                    <a:gd name="T99" fmla="*/ 40 h 312"/>
                    <a:gd name="T100" fmla="*/ 315 w 532"/>
                    <a:gd name="T101" fmla="*/ 24 h 312"/>
                    <a:gd name="T102" fmla="*/ 279 w 532"/>
                    <a:gd name="T103" fmla="*/ 24 h 312"/>
                    <a:gd name="T104" fmla="*/ 261 w 532"/>
                    <a:gd name="T105" fmla="*/ 8 h 312"/>
                    <a:gd name="T106" fmla="*/ 234 w 532"/>
                    <a:gd name="T107" fmla="*/ 0 h 312"/>
                    <a:gd name="T108" fmla="*/ 216 w 532"/>
                    <a:gd name="T109" fmla="*/ 0 h 312"/>
                    <a:gd name="T110" fmla="*/ 189 w 532"/>
                    <a:gd name="T111" fmla="*/ 8 h 312"/>
                    <a:gd name="T112" fmla="*/ 189 w 532"/>
                    <a:gd name="T113" fmla="*/ 24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32" h="312">
                      <a:moveTo>
                        <a:pt x="189" y="24"/>
                      </a:moveTo>
                      <a:lnTo>
                        <a:pt x="180" y="24"/>
                      </a:lnTo>
                      <a:lnTo>
                        <a:pt x="171" y="24"/>
                      </a:lnTo>
                      <a:lnTo>
                        <a:pt x="171" y="16"/>
                      </a:lnTo>
                      <a:lnTo>
                        <a:pt x="162" y="16"/>
                      </a:lnTo>
                      <a:lnTo>
                        <a:pt x="162" y="24"/>
                      </a:lnTo>
                      <a:lnTo>
                        <a:pt x="153" y="24"/>
                      </a:lnTo>
                      <a:lnTo>
                        <a:pt x="153" y="32"/>
                      </a:lnTo>
                      <a:lnTo>
                        <a:pt x="144" y="32"/>
                      </a:lnTo>
                      <a:lnTo>
                        <a:pt x="144" y="40"/>
                      </a:lnTo>
                      <a:lnTo>
                        <a:pt x="144" y="48"/>
                      </a:lnTo>
                      <a:lnTo>
                        <a:pt x="135" y="48"/>
                      </a:lnTo>
                      <a:lnTo>
                        <a:pt x="135" y="56"/>
                      </a:lnTo>
                      <a:lnTo>
                        <a:pt x="126" y="56"/>
                      </a:lnTo>
                      <a:lnTo>
                        <a:pt x="117" y="56"/>
                      </a:lnTo>
                      <a:lnTo>
                        <a:pt x="108" y="56"/>
                      </a:lnTo>
                      <a:lnTo>
                        <a:pt x="99" y="56"/>
                      </a:lnTo>
                      <a:lnTo>
                        <a:pt x="99" y="64"/>
                      </a:lnTo>
                      <a:lnTo>
                        <a:pt x="90" y="64"/>
                      </a:lnTo>
                      <a:lnTo>
                        <a:pt x="90" y="72"/>
                      </a:lnTo>
                      <a:lnTo>
                        <a:pt x="81" y="72"/>
                      </a:lnTo>
                      <a:lnTo>
                        <a:pt x="81" y="80"/>
                      </a:lnTo>
                      <a:lnTo>
                        <a:pt x="81" y="88"/>
                      </a:lnTo>
                      <a:lnTo>
                        <a:pt x="81" y="96"/>
                      </a:lnTo>
                      <a:lnTo>
                        <a:pt x="90" y="96"/>
                      </a:lnTo>
                      <a:lnTo>
                        <a:pt x="81" y="96"/>
                      </a:lnTo>
                      <a:lnTo>
                        <a:pt x="72" y="96"/>
                      </a:lnTo>
                      <a:lnTo>
                        <a:pt x="63" y="96"/>
                      </a:lnTo>
                      <a:lnTo>
                        <a:pt x="54" y="96"/>
                      </a:lnTo>
                      <a:lnTo>
                        <a:pt x="45" y="96"/>
                      </a:lnTo>
                      <a:lnTo>
                        <a:pt x="45" y="104"/>
                      </a:lnTo>
                      <a:lnTo>
                        <a:pt x="36" y="104"/>
                      </a:lnTo>
                      <a:lnTo>
                        <a:pt x="36" y="112"/>
                      </a:lnTo>
                      <a:lnTo>
                        <a:pt x="36" y="120"/>
                      </a:lnTo>
                      <a:lnTo>
                        <a:pt x="36" y="128"/>
                      </a:lnTo>
                      <a:lnTo>
                        <a:pt x="27" y="128"/>
                      </a:lnTo>
                      <a:lnTo>
                        <a:pt x="27" y="136"/>
                      </a:lnTo>
                      <a:lnTo>
                        <a:pt x="27" y="144"/>
                      </a:lnTo>
                      <a:lnTo>
                        <a:pt x="27" y="152"/>
                      </a:lnTo>
                      <a:lnTo>
                        <a:pt x="18" y="152"/>
                      </a:lnTo>
                      <a:lnTo>
                        <a:pt x="18" y="160"/>
                      </a:lnTo>
                      <a:lnTo>
                        <a:pt x="18" y="168"/>
                      </a:lnTo>
                      <a:lnTo>
                        <a:pt x="27" y="168"/>
                      </a:lnTo>
                      <a:lnTo>
                        <a:pt x="18" y="168"/>
                      </a:lnTo>
                      <a:lnTo>
                        <a:pt x="18" y="175"/>
                      </a:lnTo>
                      <a:lnTo>
                        <a:pt x="9" y="175"/>
                      </a:lnTo>
                      <a:lnTo>
                        <a:pt x="9" y="183"/>
                      </a:lnTo>
                      <a:lnTo>
                        <a:pt x="0" y="183"/>
                      </a:lnTo>
                      <a:lnTo>
                        <a:pt x="0" y="191"/>
                      </a:lnTo>
                      <a:lnTo>
                        <a:pt x="0" y="199"/>
                      </a:lnTo>
                      <a:lnTo>
                        <a:pt x="0" y="207"/>
                      </a:lnTo>
                      <a:lnTo>
                        <a:pt x="9" y="215"/>
                      </a:lnTo>
                      <a:lnTo>
                        <a:pt x="18" y="215"/>
                      </a:lnTo>
                      <a:lnTo>
                        <a:pt x="18" y="207"/>
                      </a:lnTo>
                      <a:lnTo>
                        <a:pt x="18" y="215"/>
                      </a:lnTo>
                      <a:lnTo>
                        <a:pt x="9" y="215"/>
                      </a:lnTo>
                      <a:lnTo>
                        <a:pt x="9" y="223"/>
                      </a:lnTo>
                      <a:lnTo>
                        <a:pt x="9" y="231"/>
                      </a:lnTo>
                      <a:lnTo>
                        <a:pt x="9" y="239"/>
                      </a:lnTo>
                      <a:lnTo>
                        <a:pt x="18" y="239"/>
                      </a:lnTo>
                      <a:lnTo>
                        <a:pt x="18" y="247"/>
                      </a:lnTo>
                      <a:lnTo>
                        <a:pt x="9" y="247"/>
                      </a:lnTo>
                      <a:lnTo>
                        <a:pt x="0" y="247"/>
                      </a:lnTo>
                      <a:lnTo>
                        <a:pt x="0" y="255"/>
                      </a:lnTo>
                      <a:lnTo>
                        <a:pt x="0" y="263"/>
                      </a:lnTo>
                      <a:lnTo>
                        <a:pt x="9" y="271"/>
                      </a:lnTo>
                      <a:lnTo>
                        <a:pt x="18" y="279"/>
                      </a:lnTo>
                      <a:lnTo>
                        <a:pt x="27" y="279"/>
                      </a:lnTo>
                      <a:lnTo>
                        <a:pt x="36" y="279"/>
                      </a:lnTo>
                      <a:lnTo>
                        <a:pt x="45" y="279"/>
                      </a:lnTo>
                      <a:lnTo>
                        <a:pt x="54" y="279"/>
                      </a:lnTo>
                      <a:lnTo>
                        <a:pt x="63" y="279"/>
                      </a:lnTo>
                      <a:lnTo>
                        <a:pt x="72" y="287"/>
                      </a:lnTo>
                      <a:lnTo>
                        <a:pt x="81" y="287"/>
                      </a:lnTo>
                      <a:lnTo>
                        <a:pt x="90" y="287"/>
                      </a:lnTo>
                      <a:lnTo>
                        <a:pt x="90" y="295"/>
                      </a:lnTo>
                      <a:lnTo>
                        <a:pt x="90" y="303"/>
                      </a:lnTo>
                      <a:lnTo>
                        <a:pt x="99" y="303"/>
                      </a:lnTo>
                      <a:lnTo>
                        <a:pt x="108" y="303"/>
                      </a:lnTo>
                      <a:lnTo>
                        <a:pt x="108" y="311"/>
                      </a:lnTo>
                      <a:lnTo>
                        <a:pt x="117" y="311"/>
                      </a:lnTo>
                      <a:lnTo>
                        <a:pt x="126" y="311"/>
                      </a:lnTo>
                      <a:lnTo>
                        <a:pt x="126" y="303"/>
                      </a:lnTo>
                      <a:lnTo>
                        <a:pt x="135" y="303"/>
                      </a:lnTo>
                      <a:lnTo>
                        <a:pt x="135" y="295"/>
                      </a:lnTo>
                      <a:lnTo>
                        <a:pt x="144" y="295"/>
                      </a:lnTo>
                      <a:lnTo>
                        <a:pt x="144" y="287"/>
                      </a:lnTo>
                      <a:lnTo>
                        <a:pt x="153" y="287"/>
                      </a:lnTo>
                      <a:lnTo>
                        <a:pt x="153" y="295"/>
                      </a:lnTo>
                      <a:lnTo>
                        <a:pt x="162" y="295"/>
                      </a:lnTo>
                      <a:lnTo>
                        <a:pt x="171" y="295"/>
                      </a:lnTo>
                      <a:lnTo>
                        <a:pt x="180" y="295"/>
                      </a:lnTo>
                      <a:lnTo>
                        <a:pt x="189" y="295"/>
                      </a:lnTo>
                      <a:lnTo>
                        <a:pt x="198" y="295"/>
                      </a:lnTo>
                      <a:lnTo>
                        <a:pt x="198" y="287"/>
                      </a:lnTo>
                      <a:lnTo>
                        <a:pt x="207" y="287"/>
                      </a:lnTo>
                      <a:lnTo>
                        <a:pt x="207" y="279"/>
                      </a:lnTo>
                      <a:lnTo>
                        <a:pt x="207" y="287"/>
                      </a:lnTo>
                      <a:lnTo>
                        <a:pt x="216" y="287"/>
                      </a:lnTo>
                      <a:lnTo>
                        <a:pt x="225" y="295"/>
                      </a:lnTo>
                      <a:lnTo>
                        <a:pt x="234" y="295"/>
                      </a:lnTo>
                      <a:lnTo>
                        <a:pt x="234" y="303"/>
                      </a:lnTo>
                      <a:lnTo>
                        <a:pt x="243" y="303"/>
                      </a:lnTo>
                      <a:lnTo>
                        <a:pt x="252" y="303"/>
                      </a:lnTo>
                      <a:lnTo>
                        <a:pt x="261" y="303"/>
                      </a:lnTo>
                      <a:lnTo>
                        <a:pt x="261" y="295"/>
                      </a:lnTo>
                      <a:lnTo>
                        <a:pt x="261" y="287"/>
                      </a:lnTo>
                      <a:lnTo>
                        <a:pt x="270" y="287"/>
                      </a:lnTo>
                      <a:lnTo>
                        <a:pt x="270" y="279"/>
                      </a:lnTo>
                      <a:lnTo>
                        <a:pt x="279" y="279"/>
                      </a:lnTo>
                      <a:lnTo>
                        <a:pt x="279" y="287"/>
                      </a:lnTo>
                      <a:lnTo>
                        <a:pt x="288" y="287"/>
                      </a:lnTo>
                      <a:lnTo>
                        <a:pt x="297" y="287"/>
                      </a:lnTo>
                      <a:lnTo>
                        <a:pt x="306" y="287"/>
                      </a:lnTo>
                      <a:lnTo>
                        <a:pt x="315" y="287"/>
                      </a:lnTo>
                      <a:lnTo>
                        <a:pt x="324" y="287"/>
                      </a:lnTo>
                      <a:lnTo>
                        <a:pt x="333" y="295"/>
                      </a:lnTo>
                      <a:lnTo>
                        <a:pt x="342" y="295"/>
                      </a:lnTo>
                      <a:lnTo>
                        <a:pt x="351" y="295"/>
                      </a:lnTo>
                      <a:lnTo>
                        <a:pt x="360" y="295"/>
                      </a:lnTo>
                      <a:lnTo>
                        <a:pt x="369" y="295"/>
                      </a:lnTo>
                      <a:lnTo>
                        <a:pt x="378" y="295"/>
                      </a:lnTo>
                      <a:lnTo>
                        <a:pt x="387" y="287"/>
                      </a:lnTo>
                      <a:lnTo>
                        <a:pt x="396" y="287"/>
                      </a:lnTo>
                      <a:lnTo>
                        <a:pt x="396" y="279"/>
                      </a:lnTo>
                      <a:lnTo>
                        <a:pt x="405" y="279"/>
                      </a:lnTo>
                      <a:lnTo>
                        <a:pt x="414" y="279"/>
                      </a:lnTo>
                      <a:lnTo>
                        <a:pt x="423" y="287"/>
                      </a:lnTo>
                      <a:lnTo>
                        <a:pt x="432" y="295"/>
                      </a:lnTo>
                      <a:lnTo>
                        <a:pt x="441" y="295"/>
                      </a:lnTo>
                      <a:lnTo>
                        <a:pt x="450" y="295"/>
                      </a:lnTo>
                      <a:lnTo>
                        <a:pt x="450" y="287"/>
                      </a:lnTo>
                      <a:lnTo>
                        <a:pt x="459" y="287"/>
                      </a:lnTo>
                      <a:lnTo>
                        <a:pt x="459" y="279"/>
                      </a:lnTo>
                      <a:lnTo>
                        <a:pt x="468" y="279"/>
                      </a:lnTo>
                      <a:lnTo>
                        <a:pt x="477" y="279"/>
                      </a:lnTo>
                      <a:lnTo>
                        <a:pt x="486" y="271"/>
                      </a:lnTo>
                      <a:lnTo>
                        <a:pt x="495" y="271"/>
                      </a:lnTo>
                      <a:lnTo>
                        <a:pt x="486" y="271"/>
                      </a:lnTo>
                      <a:lnTo>
                        <a:pt x="495" y="271"/>
                      </a:lnTo>
                      <a:lnTo>
                        <a:pt x="504" y="263"/>
                      </a:lnTo>
                      <a:lnTo>
                        <a:pt x="513" y="263"/>
                      </a:lnTo>
                      <a:lnTo>
                        <a:pt x="522" y="263"/>
                      </a:lnTo>
                      <a:lnTo>
                        <a:pt x="531" y="263"/>
                      </a:lnTo>
                      <a:lnTo>
                        <a:pt x="531" y="255"/>
                      </a:lnTo>
                      <a:lnTo>
                        <a:pt x="531" y="247"/>
                      </a:lnTo>
                      <a:lnTo>
                        <a:pt x="531" y="239"/>
                      </a:lnTo>
                      <a:lnTo>
                        <a:pt x="531" y="231"/>
                      </a:lnTo>
                      <a:lnTo>
                        <a:pt x="522" y="231"/>
                      </a:lnTo>
                      <a:lnTo>
                        <a:pt x="522" y="223"/>
                      </a:lnTo>
                      <a:lnTo>
                        <a:pt x="513" y="223"/>
                      </a:lnTo>
                      <a:lnTo>
                        <a:pt x="513" y="215"/>
                      </a:lnTo>
                      <a:lnTo>
                        <a:pt x="504" y="215"/>
                      </a:lnTo>
                      <a:lnTo>
                        <a:pt x="495" y="215"/>
                      </a:lnTo>
                      <a:lnTo>
                        <a:pt x="486" y="215"/>
                      </a:lnTo>
                      <a:lnTo>
                        <a:pt x="495" y="215"/>
                      </a:lnTo>
                      <a:lnTo>
                        <a:pt x="495" y="207"/>
                      </a:lnTo>
                      <a:lnTo>
                        <a:pt x="504" y="199"/>
                      </a:lnTo>
                      <a:lnTo>
                        <a:pt x="504" y="191"/>
                      </a:lnTo>
                      <a:lnTo>
                        <a:pt x="495" y="191"/>
                      </a:lnTo>
                      <a:lnTo>
                        <a:pt x="495" y="183"/>
                      </a:lnTo>
                      <a:lnTo>
                        <a:pt x="486" y="183"/>
                      </a:lnTo>
                      <a:lnTo>
                        <a:pt x="486" y="175"/>
                      </a:lnTo>
                      <a:lnTo>
                        <a:pt x="477" y="175"/>
                      </a:lnTo>
                      <a:lnTo>
                        <a:pt x="468" y="175"/>
                      </a:lnTo>
                      <a:lnTo>
                        <a:pt x="468" y="168"/>
                      </a:lnTo>
                      <a:lnTo>
                        <a:pt x="468" y="160"/>
                      </a:lnTo>
                      <a:lnTo>
                        <a:pt x="468" y="152"/>
                      </a:lnTo>
                      <a:lnTo>
                        <a:pt x="468" y="144"/>
                      </a:lnTo>
                      <a:lnTo>
                        <a:pt x="459" y="144"/>
                      </a:lnTo>
                      <a:lnTo>
                        <a:pt x="459" y="136"/>
                      </a:lnTo>
                      <a:lnTo>
                        <a:pt x="450" y="136"/>
                      </a:lnTo>
                      <a:lnTo>
                        <a:pt x="441" y="136"/>
                      </a:lnTo>
                      <a:lnTo>
                        <a:pt x="441" y="128"/>
                      </a:lnTo>
                      <a:lnTo>
                        <a:pt x="450" y="120"/>
                      </a:lnTo>
                      <a:lnTo>
                        <a:pt x="450" y="112"/>
                      </a:lnTo>
                      <a:lnTo>
                        <a:pt x="441" y="112"/>
                      </a:lnTo>
                      <a:lnTo>
                        <a:pt x="441" y="104"/>
                      </a:lnTo>
                      <a:lnTo>
                        <a:pt x="441" y="96"/>
                      </a:lnTo>
                      <a:lnTo>
                        <a:pt x="432" y="96"/>
                      </a:lnTo>
                      <a:lnTo>
                        <a:pt x="432" y="88"/>
                      </a:lnTo>
                      <a:lnTo>
                        <a:pt x="423" y="88"/>
                      </a:lnTo>
                      <a:lnTo>
                        <a:pt x="414" y="88"/>
                      </a:lnTo>
                      <a:lnTo>
                        <a:pt x="405" y="88"/>
                      </a:lnTo>
                      <a:lnTo>
                        <a:pt x="396" y="88"/>
                      </a:lnTo>
                      <a:lnTo>
                        <a:pt x="387" y="88"/>
                      </a:lnTo>
                      <a:lnTo>
                        <a:pt x="387" y="80"/>
                      </a:lnTo>
                      <a:lnTo>
                        <a:pt x="387" y="72"/>
                      </a:lnTo>
                      <a:lnTo>
                        <a:pt x="387" y="64"/>
                      </a:lnTo>
                      <a:lnTo>
                        <a:pt x="378" y="64"/>
                      </a:lnTo>
                      <a:lnTo>
                        <a:pt x="378" y="56"/>
                      </a:lnTo>
                      <a:lnTo>
                        <a:pt x="369" y="56"/>
                      </a:lnTo>
                      <a:lnTo>
                        <a:pt x="360" y="56"/>
                      </a:lnTo>
                      <a:lnTo>
                        <a:pt x="360" y="48"/>
                      </a:lnTo>
                      <a:lnTo>
                        <a:pt x="351" y="48"/>
                      </a:lnTo>
                      <a:lnTo>
                        <a:pt x="342" y="48"/>
                      </a:lnTo>
                      <a:lnTo>
                        <a:pt x="342" y="56"/>
                      </a:lnTo>
                      <a:lnTo>
                        <a:pt x="333" y="56"/>
                      </a:lnTo>
                      <a:lnTo>
                        <a:pt x="333" y="48"/>
                      </a:lnTo>
                      <a:lnTo>
                        <a:pt x="333" y="40"/>
                      </a:lnTo>
                      <a:lnTo>
                        <a:pt x="333" y="32"/>
                      </a:lnTo>
                      <a:lnTo>
                        <a:pt x="324" y="32"/>
                      </a:lnTo>
                      <a:lnTo>
                        <a:pt x="324" y="24"/>
                      </a:lnTo>
                      <a:lnTo>
                        <a:pt x="315" y="24"/>
                      </a:lnTo>
                      <a:lnTo>
                        <a:pt x="306" y="24"/>
                      </a:lnTo>
                      <a:lnTo>
                        <a:pt x="297" y="24"/>
                      </a:lnTo>
                      <a:lnTo>
                        <a:pt x="288" y="24"/>
                      </a:lnTo>
                      <a:lnTo>
                        <a:pt x="279" y="24"/>
                      </a:lnTo>
                      <a:lnTo>
                        <a:pt x="279" y="16"/>
                      </a:lnTo>
                      <a:lnTo>
                        <a:pt x="270" y="16"/>
                      </a:lnTo>
                      <a:lnTo>
                        <a:pt x="270" y="8"/>
                      </a:lnTo>
                      <a:lnTo>
                        <a:pt x="261" y="8"/>
                      </a:lnTo>
                      <a:lnTo>
                        <a:pt x="261" y="0"/>
                      </a:lnTo>
                      <a:lnTo>
                        <a:pt x="252" y="0"/>
                      </a:lnTo>
                      <a:lnTo>
                        <a:pt x="243" y="0"/>
                      </a:lnTo>
                      <a:lnTo>
                        <a:pt x="234" y="0"/>
                      </a:lnTo>
                      <a:lnTo>
                        <a:pt x="225" y="0"/>
                      </a:lnTo>
                      <a:lnTo>
                        <a:pt x="225" y="8"/>
                      </a:lnTo>
                      <a:lnTo>
                        <a:pt x="216" y="8"/>
                      </a:lnTo>
                      <a:lnTo>
                        <a:pt x="216" y="0"/>
                      </a:lnTo>
                      <a:lnTo>
                        <a:pt x="207" y="0"/>
                      </a:lnTo>
                      <a:lnTo>
                        <a:pt x="198" y="0"/>
                      </a:lnTo>
                      <a:lnTo>
                        <a:pt x="198" y="8"/>
                      </a:lnTo>
                      <a:lnTo>
                        <a:pt x="189" y="8"/>
                      </a:lnTo>
                      <a:lnTo>
                        <a:pt x="189" y="16"/>
                      </a:lnTo>
                      <a:lnTo>
                        <a:pt x="180" y="16"/>
                      </a:lnTo>
                      <a:lnTo>
                        <a:pt x="180" y="24"/>
                      </a:lnTo>
                      <a:lnTo>
                        <a:pt x="189" y="24"/>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GB" sz="2800">
                    <a:solidFill>
                      <a:srgbClr val="FFFFFF"/>
                    </a:solidFill>
                    <a:latin typeface="Arial" charset="0"/>
                  </a:endParaRPr>
                </a:p>
              </p:txBody>
            </p:sp>
            <p:sp>
              <p:nvSpPr>
                <p:cNvPr id="1138829" name="Freeform 141"/>
                <p:cNvSpPr>
                  <a:spLocks/>
                </p:cNvSpPr>
                <p:nvPr/>
              </p:nvSpPr>
              <p:spPr bwMode="auto">
                <a:xfrm>
                  <a:off x="1960" y="2145"/>
                  <a:ext cx="532" cy="312"/>
                </a:xfrm>
                <a:custGeom>
                  <a:avLst/>
                  <a:gdLst>
                    <a:gd name="T0" fmla="*/ 171 w 532"/>
                    <a:gd name="T1" fmla="*/ 16 h 312"/>
                    <a:gd name="T2" fmla="*/ 153 w 532"/>
                    <a:gd name="T3" fmla="*/ 32 h 312"/>
                    <a:gd name="T4" fmla="*/ 135 w 532"/>
                    <a:gd name="T5" fmla="*/ 48 h 312"/>
                    <a:gd name="T6" fmla="*/ 108 w 532"/>
                    <a:gd name="T7" fmla="*/ 56 h 312"/>
                    <a:gd name="T8" fmla="*/ 90 w 532"/>
                    <a:gd name="T9" fmla="*/ 72 h 312"/>
                    <a:gd name="T10" fmla="*/ 81 w 532"/>
                    <a:gd name="T11" fmla="*/ 96 h 312"/>
                    <a:gd name="T12" fmla="*/ 63 w 532"/>
                    <a:gd name="T13" fmla="*/ 96 h 312"/>
                    <a:gd name="T14" fmla="*/ 36 w 532"/>
                    <a:gd name="T15" fmla="*/ 104 h 312"/>
                    <a:gd name="T16" fmla="*/ 27 w 532"/>
                    <a:gd name="T17" fmla="*/ 128 h 312"/>
                    <a:gd name="T18" fmla="*/ 18 w 532"/>
                    <a:gd name="T19" fmla="*/ 152 h 312"/>
                    <a:gd name="T20" fmla="*/ 18 w 532"/>
                    <a:gd name="T21" fmla="*/ 168 h 312"/>
                    <a:gd name="T22" fmla="*/ 0 w 532"/>
                    <a:gd name="T23" fmla="*/ 183 h 312"/>
                    <a:gd name="T24" fmla="*/ 9 w 532"/>
                    <a:gd name="T25" fmla="*/ 215 h 312"/>
                    <a:gd name="T26" fmla="*/ 9 w 532"/>
                    <a:gd name="T27" fmla="*/ 215 h 312"/>
                    <a:gd name="T28" fmla="*/ 18 w 532"/>
                    <a:gd name="T29" fmla="*/ 239 h 312"/>
                    <a:gd name="T30" fmla="*/ 0 w 532"/>
                    <a:gd name="T31" fmla="*/ 255 h 312"/>
                    <a:gd name="T32" fmla="*/ 27 w 532"/>
                    <a:gd name="T33" fmla="*/ 279 h 312"/>
                    <a:gd name="T34" fmla="*/ 63 w 532"/>
                    <a:gd name="T35" fmla="*/ 279 h 312"/>
                    <a:gd name="T36" fmla="*/ 90 w 532"/>
                    <a:gd name="T37" fmla="*/ 295 h 312"/>
                    <a:gd name="T38" fmla="*/ 108 w 532"/>
                    <a:gd name="T39" fmla="*/ 311 h 312"/>
                    <a:gd name="T40" fmla="*/ 135 w 532"/>
                    <a:gd name="T41" fmla="*/ 303 h 312"/>
                    <a:gd name="T42" fmla="*/ 153 w 532"/>
                    <a:gd name="T43" fmla="*/ 287 h 312"/>
                    <a:gd name="T44" fmla="*/ 180 w 532"/>
                    <a:gd name="T45" fmla="*/ 295 h 312"/>
                    <a:gd name="T46" fmla="*/ 207 w 532"/>
                    <a:gd name="T47" fmla="*/ 287 h 312"/>
                    <a:gd name="T48" fmla="*/ 225 w 532"/>
                    <a:gd name="T49" fmla="*/ 295 h 312"/>
                    <a:gd name="T50" fmla="*/ 252 w 532"/>
                    <a:gd name="T51" fmla="*/ 303 h 312"/>
                    <a:gd name="T52" fmla="*/ 270 w 532"/>
                    <a:gd name="T53" fmla="*/ 287 h 312"/>
                    <a:gd name="T54" fmla="*/ 288 w 532"/>
                    <a:gd name="T55" fmla="*/ 287 h 312"/>
                    <a:gd name="T56" fmla="*/ 324 w 532"/>
                    <a:gd name="T57" fmla="*/ 287 h 312"/>
                    <a:gd name="T58" fmla="*/ 360 w 532"/>
                    <a:gd name="T59" fmla="*/ 295 h 312"/>
                    <a:gd name="T60" fmla="*/ 396 w 532"/>
                    <a:gd name="T61" fmla="*/ 287 h 312"/>
                    <a:gd name="T62" fmla="*/ 423 w 532"/>
                    <a:gd name="T63" fmla="*/ 287 h 312"/>
                    <a:gd name="T64" fmla="*/ 450 w 532"/>
                    <a:gd name="T65" fmla="*/ 287 h 312"/>
                    <a:gd name="T66" fmla="*/ 477 w 532"/>
                    <a:gd name="T67" fmla="*/ 279 h 312"/>
                    <a:gd name="T68" fmla="*/ 495 w 532"/>
                    <a:gd name="T69" fmla="*/ 271 h 312"/>
                    <a:gd name="T70" fmla="*/ 531 w 532"/>
                    <a:gd name="T71" fmla="*/ 263 h 312"/>
                    <a:gd name="T72" fmla="*/ 531 w 532"/>
                    <a:gd name="T73" fmla="*/ 231 h 312"/>
                    <a:gd name="T74" fmla="*/ 513 w 532"/>
                    <a:gd name="T75" fmla="*/ 215 h 312"/>
                    <a:gd name="T76" fmla="*/ 495 w 532"/>
                    <a:gd name="T77" fmla="*/ 215 h 312"/>
                    <a:gd name="T78" fmla="*/ 495 w 532"/>
                    <a:gd name="T79" fmla="*/ 191 h 312"/>
                    <a:gd name="T80" fmla="*/ 477 w 532"/>
                    <a:gd name="T81" fmla="*/ 175 h 312"/>
                    <a:gd name="T82" fmla="*/ 468 w 532"/>
                    <a:gd name="T83" fmla="*/ 152 h 312"/>
                    <a:gd name="T84" fmla="*/ 450 w 532"/>
                    <a:gd name="T85" fmla="*/ 136 h 312"/>
                    <a:gd name="T86" fmla="*/ 450 w 532"/>
                    <a:gd name="T87" fmla="*/ 112 h 312"/>
                    <a:gd name="T88" fmla="*/ 432 w 532"/>
                    <a:gd name="T89" fmla="*/ 96 h 312"/>
                    <a:gd name="T90" fmla="*/ 405 w 532"/>
                    <a:gd name="T91" fmla="*/ 88 h 312"/>
                    <a:gd name="T92" fmla="*/ 387 w 532"/>
                    <a:gd name="T93" fmla="*/ 72 h 312"/>
                    <a:gd name="T94" fmla="*/ 369 w 532"/>
                    <a:gd name="T95" fmla="*/ 56 h 312"/>
                    <a:gd name="T96" fmla="*/ 342 w 532"/>
                    <a:gd name="T97" fmla="*/ 48 h 312"/>
                    <a:gd name="T98" fmla="*/ 333 w 532"/>
                    <a:gd name="T99" fmla="*/ 40 h 312"/>
                    <a:gd name="T100" fmla="*/ 315 w 532"/>
                    <a:gd name="T101" fmla="*/ 24 h 312"/>
                    <a:gd name="T102" fmla="*/ 279 w 532"/>
                    <a:gd name="T103" fmla="*/ 24 h 312"/>
                    <a:gd name="T104" fmla="*/ 261 w 532"/>
                    <a:gd name="T105" fmla="*/ 8 h 312"/>
                    <a:gd name="T106" fmla="*/ 234 w 532"/>
                    <a:gd name="T107" fmla="*/ 0 h 312"/>
                    <a:gd name="T108" fmla="*/ 216 w 532"/>
                    <a:gd name="T109" fmla="*/ 0 h 312"/>
                    <a:gd name="T110" fmla="*/ 189 w 532"/>
                    <a:gd name="T111" fmla="*/ 8 h 312"/>
                    <a:gd name="T112" fmla="*/ 189 w 532"/>
                    <a:gd name="T113" fmla="*/ 24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32" h="312">
                      <a:moveTo>
                        <a:pt x="189" y="24"/>
                      </a:moveTo>
                      <a:lnTo>
                        <a:pt x="180" y="24"/>
                      </a:lnTo>
                      <a:lnTo>
                        <a:pt x="171" y="24"/>
                      </a:lnTo>
                      <a:lnTo>
                        <a:pt x="171" y="16"/>
                      </a:lnTo>
                      <a:lnTo>
                        <a:pt x="162" y="16"/>
                      </a:lnTo>
                      <a:lnTo>
                        <a:pt x="162" y="24"/>
                      </a:lnTo>
                      <a:lnTo>
                        <a:pt x="153" y="24"/>
                      </a:lnTo>
                      <a:lnTo>
                        <a:pt x="153" y="32"/>
                      </a:lnTo>
                      <a:lnTo>
                        <a:pt x="144" y="32"/>
                      </a:lnTo>
                      <a:lnTo>
                        <a:pt x="144" y="40"/>
                      </a:lnTo>
                      <a:lnTo>
                        <a:pt x="144" y="48"/>
                      </a:lnTo>
                      <a:lnTo>
                        <a:pt x="135" y="48"/>
                      </a:lnTo>
                      <a:lnTo>
                        <a:pt x="135" y="56"/>
                      </a:lnTo>
                      <a:lnTo>
                        <a:pt x="126" y="56"/>
                      </a:lnTo>
                      <a:lnTo>
                        <a:pt x="117" y="56"/>
                      </a:lnTo>
                      <a:lnTo>
                        <a:pt x="108" y="56"/>
                      </a:lnTo>
                      <a:lnTo>
                        <a:pt x="99" y="56"/>
                      </a:lnTo>
                      <a:lnTo>
                        <a:pt x="99" y="64"/>
                      </a:lnTo>
                      <a:lnTo>
                        <a:pt x="90" y="64"/>
                      </a:lnTo>
                      <a:lnTo>
                        <a:pt x="90" y="72"/>
                      </a:lnTo>
                      <a:lnTo>
                        <a:pt x="81" y="72"/>
                      </a:lnTo>
                      <a:lnTo>
                        <a:pt x="81" y="80"/>
                      </a:lnTo>
                      <a:lnTo>
                        <a:pt x="81" y="88"/>
                      </a:lnTo>
                      <a:lnTo>
                        <a:pt x="81" y="96"/>
                      </a:lnTo>
                      <a:lnTo>
                        <a:pt x="90" y="96"/>
                      </a:lnTo>
                      <a:lnTo>
                        <a:pt x="81" y="96"/>
                      </a:lnTo>
                      <a:lnTo>
                        <a:pt x="72" y="96"/>
                      </a:lnTo>
                      <a:lnTo>
                        <a:pt x="63" y="96"/>
                      </a:lnTo>
                      <a:lnTo>
                        <a:pt x="54" y="96"/>
                      </a:lnTo>
                      <a:lnTo>
                        <a:pt x="45" y="96"/>
                      </a:lnTo>
                      <a:lnTo>
                        <a:pt x="45" y="104"/>
                      </a:lnTo>
                      <a:lnTo>
                        <a:pt x="36" y="104"/>
                      </a:lnTo>
                      <a:lnTo>
                        <a:pt x="36" y="112"/>
                      </a:lnTo>
                      <a:lnTo>
                        <a:pt x="36" y="120"/>
                      </a:lnTo>
                      <a:lnTo>
                        <a:pt x="36" y="128"/>
                      </a:lnTo>
                      <a:lnTo>
                        <a:pt x="27" y="128"/>
                      </a:lnTo>
                      <a:lnTo>
                        <a:pt x="27" y="136"/>
                      </a:lnTo>
                      <a:lnTo>
                        <a:pt x="27" y="144"/>
                      </a:lnTo>
                      <a:lnTo>
                        <a:pt x="27" y="152"/>
                      </a:lnTo>
                      <a:lnTo>
                        <a:pt x="18" y="152"/>
                      </a:lnTo>
                      <a:lnTo>
                        <a:pt x="18" y="160"/>
                      </a:lnTo>
                      <a:lnTo>
                        <a:pt x="18" y="168"/>
                      </a:lnTo>
                      <a:lnTo>
                        <a:pt x="27" y="168"/>
                      </a:lnTo>
                      <a:lnTo>
                        <a:pt x="18" y="168"/>
                      </a:lnTo>
                      <a:lnTo>
                        <a:pt x="18" y="175"/>
                      </a:lnTo>
                      <a:lnTo>
                        <a:pt x="9" y="175"/>
                      </a:lnTo>
                      <a:lnTo>
                        <a:pt x="9" y="183"/>
                      </a:lnTo>
                      <a:lnTo>
                        <a:pt x="0" y="183"/>
                      </a:lnTo>
                      <a:lnTo>
                        <a:pt x="0" y="191"/>
                      </a:lnTo>
                      <a:lnTo>
                        <a:pt x="0" y="199"/>
                      </a:lnTo>
                      <a:lnTo>
                        <a:pt x="0" y="207"/>
                      </a:lnTo>
                      <a:lnTo>
                        <a:pt x="9" y="215"/>
                      </a:lnTo>
                      <a:lnTo>
                        <a:pt x="18" y="215"/>
                      </a:lnTo>
                      <a:lnTo>
                        <a:pt x="18" y="207"/>
                      </a:lnTo>
                      <a:lnTo>
                        <a:pt x="18" y="215"/>
                      </a:lnTo>
                      <a:lnTo>
                        <a:pt x="9" y="215"/>
                      </a:lnTo>
                      <a:lnTo>
                        <a:pt x="9" y="223"/>
                      </a:lnTo>
                      <a:lnTo>
                        <a:pt x="9" y="231"/>
                      </a:lnTo>
                      <a:lnTo>
                        <a:pt x="9" y="239"/>
                      </a:lnTo>
                      <a:lnTo>
                        <a:pt x="18" y="239"/>
                      </a:lnTo>
                      <a:lnTo>
                        <a:pt x="18" y="247"/>
                      </a:lnTo>
                      <a:lnTo>
                        <a:pt x="9" y="247"/>
                      </a:lnTo>
                      <a:lnTo>
                        <a:pt x="0" y="247"/>
                      </a:lnTo>
                      <a:lnTo>
                        <a:pt x="0" y="255"/>
                      </a:lnTo>
                      <a:lnTo>
                        <a:pt x="0" y="263"/>
                      </a:lnTo>
                      <a:lnTo>
                        <a:pt x="9" y="271"/>
                      </a:lnTo>
                      <a:lnTo>
                        <a:pt x="18" y="279"/>
                      </a:lnTo>
                      <a:lnTo>
                        <a:pt x="27" y="279"/>
                      </a:lnTo>
                      <a:lnTo>
                        <a:pt x="36" y="279"/>
                      </a:lnTo>
                      <a:lnTo>
                        <a:pt x="45" y="279"/>
                      </a:lnTo>
                      <a:lnTo>
                        <a:pt x="54" y="279"/>
                      </a:lnTo>
                      <a:lnTo>
                        <a:pt x="63" y="279"/>
                      </a:lnTo>
                      <a:lnTo>
                        <a:pt x="72" y="287"/>
                      </a:lnTo>
                      <a:lnTo>
                        <a:pt x="81" y="287"/>
                      </a:lnTo>
                      <a:lnTo>
                        <a:pt x="90" y="287"/>
                      </a:lnTo>
                      <a:lnTo>
                        <a:pt x="90" y="295"/>
                      </a:lnTo>
                      <a:lnTo>
                        <a:pt x="90" y="303"/>
                      </a:lnTo>
                      <a:lnTo>
                        <a:pt x="99" y="303"/>
                      </a:lnTo>
                      <a:lnTo>
                        <a:pt x="108" y="303"/>
                      </a:lnTo>
                      <a:lnTo>
                        <a:pt x="108" y="311"/>
                      </a:lnTo>
                      <a:lnTo>
                        <a:pt x="117" y="311"/>
                      </a:lnTo>
                      <a:lnTo>
                        <a:pt x="126" y="311"/>
                      </a:lnTo>
                      <a:lnTo>
                        <a:pt x="126" y="303"/>
                      </a:lnTo>
                      <a:lnTo>
                        <a:pt x="135" y="303"/>
                      </a:lnTo>
                      <a:lnTo>
                        <a:pt x="135" y="295"/>
                      </a:lnTo>
                      <a:lnTo>
                        <a:pt x="144" y="295"/>
                      </a:lnTo>
                      <a:lnTo>
                        <a:pt x="144" y="287"/>
                      </a:lnTo>
                      <a:lnTo>
                        <a:pt x="153" y="287"/>
                      </a:lnTo>
                      <a:lnTo>
                        <a:pt x="153" y="295"/>
                      </a:lnTo>
                      <a:lnTo>
                        <a:pt x="162" y="295"/>
                      </a:lnTo>
                      <a:lnTo>
                        <a:pt x="171" y="295"/>
                      </a:lnTo>
                      <a:lnTo>
                        <a:pt x="180" y="295"/>
                      </a:lnTo>
                      <a:lnTo>
                        <a:pt x="189" y="295"/>
                      </a:lnTo>
                      <a:lnTo>
                        <a:pt x="198" y="295"/>
                      </a:lnTo>
                      <a:lnTo>
                        <a:pt x="198" y="287"/>
                      </a:lnTo>
                      <a:lnTo>
                        <a:pt x="207" y="287"/>
                      </a:lnTo>
                      <a:lnTo>
                        <a:pt x="207" y="279"/>
                      </a:lnTo>
                      <a:lnTo>
                        <a:pt x="207" y="287"/>
                      </a:lnTo>
                      <a:lnTo>
                        <a:pt x="216" y="287"/>
                      </a:lnTo>
                      <a:lnTo>
                        <a:pt x="225" y="295"/>
                      </a:lnTo>
                      <a:lnTo>
                        <a:pt x="234" y="295"/>
                      </a:lnTo>
                      <a:lnTo>
                        <a:pt x="234" y="303"/>
                      </a:lnTo>
                      <a:lnTo>
                        <a:pt x="243" y="303"/>
                      </a:lnTo>
                      <a:lnTo>
                        <a:pt x="252" y="303"/>
                      </a:lnTo>
                      <a:lnTo>
                        <a:pt x="261" y="303"/>
                      </a:lnTo>
                      <a:lnTo>
                        <a:pt x="261" y="295"/>
                      </a:lnTo>
                      <a:lnTo>
                        <a:pt x="261" y="287"/>
                      </a:lnTo>
                      <a:lnTo>
                        <a:pt x="270" y="287"/>
                      </a:lnTo>
                      <a:lnTo>
                        <a:pt x="270" y="279"/>
                      </a:lnTo>
                      <a:lnTo>
                        <a:pt x="279" y="279"/>
                      </a:lnTo>
                      <a:lnTo>
                        <a:pt x="279" y="287"/>
                      </a:lnTo>
                      <a:lnTo>
                        <a:pt x="288" y="287"/>
                      </a:lnTo>
                      <a:lnTo>
                        <a:pt x="297" y="287"/>
                      </a:lnTo>
                      <a:lnTo>
                        <a:pt x="306" y="287"/>
                      </a:lnTo>
                      <a:lnTo>
                        <a:pt x="315" y="287"/>
                      </a:lnTo>
                      <a:lnTo>
                        <a:pt x="324" y="287"/>
                      </a:lnTo>
                      <a:lnTo>
                        <a:pt x="333" y="295"/>
                      </a:lnTo>
                      <a:lnTo>
                        <a:pt x="342" y="295"/>
                      </a:lnTo>
                      <a:lnTo>
                        <a:pt x="351" y="295"/>
                      </a:lnTo>
                      <a:lnTo>
                        <a:pt x="360" y="295"/>
                      </a:lnTo>
                      <a:lnTo>
                        <a:pt x="369" y="295"/>
                      </a:lnTo>
                      <a:lnTo>
                        <a:pt x="378" y="295"/>
                      </a:lnTo>
                      <a:lnTo>
                        <a:pt x="387" y="287"/>
                      </a:lnTo>
                      <a:lnTo>
                        <a:pt x="396" y="287"/>
                      </a:lnTo>
                      <a:lnTo>
                        <a:pt x="396" y="279"/>
                      </a:lnTo>
                      <a:lnTo>
                        <a:pt x="405" y="279"/>
                      </a:lnTo>
                      <a:lnTo>
                        <a:pt x="414" y="279"/>
                      </a:lnTo>
                      <a:lnTo>
                        <a:pt x="423" y="287"/>
                      </a:lnTo>
                      <a:lnTo>
                        <a:pt x="432" y="295"/>
                      </a:lnTo>
                      <a:lnTo>
                        <a:pt x="441" y="295"/>
                      </a:lnTo>
                      <a:lnTo>
                        <a:pt x="450" y="295"/>
                      </a:lnTo>
                      <a:lnTo>
                        <a:pt x="450" y="287"/>
                      </a:lnTo>
                      <a:lnTo>
                        <a:pt x="459" y="287"/>
                      </a:lnTo>
                      <a:lnTo>
                        <a:pt x="459" y="279"/>
                      </a:lnTo>
                      <a:lnTo>
                        <a:pt x="468" y="279"/>
                      </a:lnTo>
                      <a:lnTo>
                        <a:pt x="477" y="279"/>
                      </a:lnTo>
                      <a:lnTo>
                        <a:pt x="486" y="271"/>
                      </a:lnTo>
                      <a:lnTo>
                        <a:pt x="495" y="271"/>
                      </a:lnTo>
                      <a:lnTo>
                        <a:pt x="486" y="271"/>
                      </a:lnTo>
                      <a:lnTo>
                        <a:pt x="495" y="271"/>
                      </a:lnTo>
                      <a:lnTo>
                        <a:pt x="504" y="263"/>
                      </a:lnTo>
                      <a:lnTo>
                        <a:pt x="513" y="263"/>
                      </a:lnTo>
                      <a:lnTo>
                        <a:pt x="522" y="263"/>
                      </a:lnTo>
                      <a:lnTo>
                        <a:pt x="531" y="263"/>
                      </a:lnTo>
                      <a:lnTo>
                        <a:pt x="531" y="255"/>
                      </a:lnTo>
                      <a:lnTo>
                        <a:pt x="531" y="247"/>
                      </a:lnTo>
                      <a:lnTo>
                        <a:pt x="531" y="239"/>
                      </a:lnTo>
                      <a:lnTo>
                        <a:pt x="531" y="231"/>
                      </a:lnTo>
                      <a:lnTo>
                        <a:pt x="522" y="231"/>
                      </a:lnTo>
                      <a:lnTo>
                        <a:pt x="522" y="223"/>
                      </a:lnTo>
                      <a:lnTo>
                        <a:pt x="513" y="223"/>
                      </a:lnTo>
                      <a:lnTo>
                        <a:pt x="513" y="215"/>
                      </a:lnTo>
                      <a:lnTo>
                        <a:pt x="504" y="215"/>
                      </a:lnTo>
                      <a:lnTo>
                        <a:pt x="495" y="215"/>
                      </a:lnTo>
                      <a:lnTo>
                        <a:pt x="486" y="215"/>
                      </a:lnTo>
                      <a:lnTo>
                        <a:pt x="495" y="215"/>
                      </a:lnTo>
                      <a:lnTo>
                        <a:pt x="495" y="207"/>
                      </a:lnTo>
                      <a:lnTo>
                        <a:pt x="504" y="199"/>
                      </a:lnTo>
                      <a:lnTo>
                        <a:pt x="504" y="191"/>
                      </a:lnTo>
                      <a:lnTo>
                        <a:pt x="495" y="191"/>
                      </a:lnTo>
                      <a:lnTo>
                        <a:pt x="495" y="183"/>
                      </a:lnTo>
                      <a:lnTo>
                        <a:pt x="486" y="183"/>
                      </a:lnTo>
                      <a:lnTo>
                        <a:pt x="486" y="175"/>
                      </a:lnTo>
                      <a:lnTo>
                        <a:pt x="477" y="175"/>
                      </a:lnTo>
                      <a:lnTo>
                        <a:pt x="468" y="175"/>
                      </a:lnTo>
                      <a:lnTo>
                        <a:pt x="468" y="168"/>
                      </a:lnTo>
                      <a:lnTo>
                        <a:pt x="468" y="160"/>
                      </a:lnTo>
                      <a:lnTo>
                        <a:pt x="468" y="152"/>
                      </a:lnTo>
                      <a:lnTo>
                        <a:pt x="468" y="144"/>
                      </a:lnTo>
                      <a:lnTo>
                        <a:pt x="459" y="144"/>
                      </a:lnTo>
                      <a:lnTo>
                        <a:pt x="459" y="136"/>
                      </a:lnTo>
                      <a:lnTo>
                        <a:pt x="450" y="136"/>
                      </a:lnTo>
                      <a:lnTo>
                        <a:pt x="441" y="136"/>
                      </a:lnTo>
                      <a:lnTo>
                        <a:pt x="441" y="128"/>
                      </a:lnTo>
                      <a:lnTo>
                        <a:pt x="450" y="120"/>
                      </a:lnTo>
                      <a:lnTo>
                        <a:pt x="450" y="112"/>
                      </a:lnTo>
                      <a:lnTo>
                        <a:pt x="441" y="112"/>
                      </a:lnTo>
                      <a:lnTo>
                        <a:pt x="441" y="104"/>
                      </a:lnTo>
                      <a:lnTo>
                        <a:pt x="441" y="96"/>
                      </a:lnTo>
                      <a:lnTo>
                        <a:pt x="432" y="96"/>
                      </a:lnTo>
                      <a:lnTo>
                        <a:pt x="432" y="88"/>
                      </a:lnTo>
                      <a:lnTo>
                        <a:pt x="423" y="88"/>
                      </a:lnTo>
                      <a:lnTo>
                        <a:pt x="414" y="88"/>
                      </a:lnTo>
                      <a:lnTo>
                        <a:pt x="405" y="88"/>
                      </a:lnTo>
                      <a:lnTo>
                        <a:pt x="396" y="88"/>
                      </a:lnTo>
                      <a:lnTo>
                        <a:pt x="387" y="88"/>
                      </a:lnTo>
                      <a:lnTo>
                        <a:pt x="387" y="80"/>
                      </a:lnTo>
                      <a:lnTo>
                        <a:pt x="387" y="72"/>
                      </a:lnTo>
                      <a:lnTo>
                        <a:pt x="387" y="64"/>
                      </a:lnTo>
                      <a:lnTo>
                        <a:pt x="378" y="64"/>
                      </a:lnTo>
                      <a:lnTo>
                        <a:pt x="378" y="56"/>
                      </a:lnTo>
                      <a:lnTo>
                        <a:pt x="369" y="56"/>
                      </a:lnTo>
                      <a:lnTo>
                        <a:pt x="360" y="56"/>
                      </a:lnTo>
                      <a:lnTo>
                        <a:pt x="360" y="48"/>
                      </a:lnTo>
                      <a:lnTo>
                        <a:pt x="351" y="48"/>
                      </a:lnTo>
                      <a:lnTo>
                        <a:pt x="342" y="48"/>
                      </a:lnTo>
                      <a:lnTo>
                        <a:pt x="342" y="56"/>
                      </a:lnTo>
                      <a:lnTo>
                        <a:pt x="333" y="56"/>
                      </a:lnTo>
                      <a:lnTo>
                        <a:pt x="333" y="48"/>
                      </a:lnTo>
                      <a:lnTo>
                        <a:pt x="333" y="40"/>
                      </a:lnTo>
                      <a:lnTo>
                        <a:pt x="333" y="32"/>
                      </a:lnTo>
                      <a:lnTo>
                        <a:pt x="324" y="32"/>
                      </a:lnTo>
                      <a:lnTo>
                        <a:pt x="324" y="24"/>
                      </a:lnTo>
                      <a:lnTo>
                        <a:pt x="315" y="24"/>
                      </a:lnTo>
                      <a:lnTo>
                        <a:pt x="306" y="24"/>
                      </a:lnTo>
                      <a:lnTo>
                        <a:pt x="297" y="24"/>
                      </a:lnTo>
                      <a:lnTo>
                        <a:pt x="288" y="24"/>
                      </a:lnTo>
                      <a:lnTo>
                        <a:pt x="279" y="24"/>
                      </a:lnTo>
                      <a:lnTo>
                        <a:pt x="279" y="16"/>
                      </a:lnTo>
                      <a:lnTo>
                        <a:pt x="270" y="16"/>
                      </a:lnTo>
                      <a:lnTo>
                        <a:pt x="270" y="8"/>
                      </a:lnTo>
                      <a:lnTo>
                        <a:pt x="261" y="8"/>
                      </a:lnTo>
                      <a:lnTo>
                        <a:pt x="261" y="0"/>
                      </a:lnTo>
                      <a:lnTo>
                        <a:pt x="252" y="0"/>
                      </a:lnTo>
                      <a:lnTo>
                        <a:pt x="243" y="0"/>
                      </a:lnTo>
                      <a:lnTo>
                        <a:pt x="234" y="0"/>
                      </a:lnTo>
                      <a:lnTo>
                        <a:pt x="225" y="0"/>
                      </a:lnTo>
                      <a:lnTo>
                        <a:pt x="225" y="8"/>
                      </a:lnTo>
                      <a:lnTo>
                        <a:pt x="216" y="8"/>
                      </a:lnTo>
                      <a:lnTo>
                        <a:pt x="216" y="0"/>
                      </a:lnTo>
                      <a:lnTo>
                        <a:pt x="207" y="0"/>
                      </a:lnTo>
                      <a:lnTo>
                        <a:pt x="198" y="0"/>
                      </a:lnTo>
                      <a:lnTo>
                        <a:pt x="198" y="8"/>
                      </a:lnTo>
                      <a:lnTo>
                        <a:pt x="189" y="8"/>
                      </a:lnTo>
                      <a:lnTo>
                        <a:pt x="189" y="16"/>
                      </a:lnTo>
                      <a:lnTo>
                        <a:pt x="180" y="16"/>
                      </a:lnTo>
                      <a:lnTo>
                        <a:pt x="180" y="24"/>
                      </a:lnTo>
                      <a:lnTo>
                        <a:pt x="189" y="24"/>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GB" sz="2800">
                    <a:solidFill>
                      <a:srgbClr val="FFFFFF"/>
                    </a:solidFill>
                    <a:latin typeface="Arial" charset="0"/>
                  </a:endParaRPr>
                </a:p>
              </p:txBody>
            </p:sp>
            <p:sp>
              <p:nvSpPr>
                <p:cNvPr id="1138830" name="Freeform 142"/>
                <p:cNvSpPr>
                  <a:spLocks/>
                </p:cNvSpPr>
                <p:nvPr/>
              </p:nvSpPr>
              <p:spPr bwMode="auto">
                <a:xfrm>
                  <a:off x="1960" y="2145"/>
                  <a:ext cx="532" cy="312"/>
                </a:xfrm>
                <a:custGeom>
                  <a:avLst/>
                  <a:gdLst>
                    <a:gd name="T0" fmla="*/ 171 w 532"/>
                    <a:gd name="T1" fmla="*/ 16 h 312"/>
                    <a:gd name="T2" fmla="*/ 153 w 532"/>
                    <a:gd name="T3" fmla="*/ 32 h 312"/>
                    <a:gd name="T4" fmla="*/ 135 w 532"/>
                    <a:gd name="T5" fmla="*/ 48 h 312"/>
                    <a:gd name="T6" fmla="*/ 108 w 532"/>
                    <a:gd name="T7" fmla="*/ 56 h 312"/>
                    <a:gd name="T8" fmla="*/ 90 w 532"/>
                    <a:gd name="T9" fmla="*/ 72 h 312"/>
                    <a:gd name="T10" fmla="*/ 81 w 532"/>
                    <a:gd name="T11" fmla="*/ 96 h 312"/>
                    <a:gd name="T12" fmla="*/ 63 w 532"/>
                    <a:gd name="T13" fmla="*/ 96 h 312"/>
                    <a:gd name="T14" fmla="*/ 36 w 532"/>
                    <a:gd name="T15" fmla="*/ 104 h 312"/>
                    <a:gd name="T16" fmla="*/ 27 w 532"/>
                    <a:gd name="T17" fmla="*/ 128 h 312"/>
                    <a:gd name="T18" fmla="*/ 18 w 532"/>
                    <a:gd name="T19" fmla="*/ 152 h 312"/>
                    <a:gd name="T20" fmla="*/ 18 w 532"/>
                    <a:gd name="T21" fmla="*/ 168 h 312"/>
                    <a:gd name="T22" fmla="*/ 0 w 532"/>
                    <a:gd name="T23" fmla="*/ 183 h 312"/>
                    <a:gd name="T24" fmla="*/ 9 w 532"/>
                    <a:gd name="T25" fmla="*/ 215 h 312"/>
                    <a:gd name="T26" fmla="*/ 9 w 532"/>
                    <a:gd name="T27" fmla="*/ 215 h 312"/>
                    <a:gd name="T28" fmla="*/ 18 w 532"/>
                    <a:gd name="T29" fmla="*/ 239 h 312"/>
                    <a:gd name="T30" fmla="*/ 0 w 532"/>
                    <a:gd name="T31" fmla="*/ 255 h 312"/>
                    <a:gd name="T32" fmla="*/ 27 w 532"/>
                    <a:gd name="T33" fmla="*/ 279 h 312"/>
                    <a:gd name="T34" fmla="*/ 63 w 532"/>
                    <a:gd name="T35" fmla="*/ 279 h 312"/>
                    <a:gd name="T36" fmla="*/ 90 w 532"/>
                    <a:gd name="T37" fmla="*/ 295 h 312"/>
                    <a:gd name="T38" fmla="*/ 108 w 532"/>
                    <a:gd name="T39" fmla="*/ 311 h 312"/>
                    <a:gd name="T40" fmla="*/ 135 w 532"/>
                    <a:gd name="T41" fmla="*/ 303 h 312"/>
                    <a:gd name="T42" fmla="*/ 153 w 532"/>
                    <a:gd name="T43" fmla="*/ 287 h 312"/>
                    <a:gd name="T44" fmla="*/ 180 w 532"/>
                    <a:gd name="T45" fmla="*/ 295 h 312"/>
                    <a:gd name="T46" fmla="*/ 207 w 532"/>
                    <a:gd name="T47" fmla="*/ 287 h 312"/>
                    <a:gd name="T48" fmla="*/ 225 w 532"/>
                    <a:gd name="T49" fmla="*/ 295 h 312"/>
                    <a:gd name="T50" fmla="*/ 252 w 532"/>
                    <a:gd name="T51" fmla="*/ 303 h 312"/>
                    <a:gd name="T52" fmla="*/ 270 w 532"/>
                    <a:gd name="T53" fmla="*/ 287 h 312"/>
                    <a:gd name="T54" fmla="*/ 288 w 532"/>
                    <a:gd name="T55" fmla="*/ 287 h 312"/>
                    <a:gd name="T56" fmla="*/ 324 w 532"/>
                    <a:gd name="T57" fmla="*/ 287 h 312"/>
                    <a:gd name="T58" fmla="*/ 360 w 532"/>
                    <a:gd name="T59" fmla="*/ 295 h 312"/>
                    <a:gd name="T60" fmla="*/ 396 w 532"/>
                    <a:gd name="T61" fmla="*/ 287 h 312"/>
                    <a:gd name="T62" fmla="*/ 423 w 532"/>
                    <a:gd name="T63" fmla="*/ 287 h 312"/>
                    <a:gd name="T64" fmla="*/ 450 w 532"/>
                    <a:gd name="T65" fmla="*/ 287 h 312"/>
                    <a:gd name="T66" fmla="*/ 477 w 532"/>
                    <a:gd name="T67" fmla="*/ 279 h 312"/>
                    <a:gd name="T68" fmla="*/ 495 w 532"/>
                    <a:gd name="T69" fmla="*/ 271 h 312"/>
                    <a:gd name="T70" fmla="*/ 531 w 532"/>
                    <a:gd name="T71" fmla="*/ 263 h 312"/>
                    <a:gd name="T72" fmla="*/ 531 w 532"/>
                    <a:gd name="T73" fmla="*/ 231 h 312"/>
                    <a:gd name="T74" fmla="*/ 513 w 532"/>
                    <a:gd name="T75" fmla="*/ 215 h 312"/>
                    <a:gd name="T76" fmla="*/ 495 w 532"/>
                    <a:gd name="T77" fmla="*/ 215 h 312"/>
                    <a:gd name="T78" fmla="*/ 495 w 532"/>
                    <a:gd name="T79" fmla="*/ 191 h 312"/>
                    <a:gd name="T80" fmla="*/ 477 w 532"/>
                    <a:gd name="T81" fmla="*/ 175 h 312"/>
                    <a:gd name="T82" fmla="*/ 468 w 532"/>
                    <a:gd name="T83" fmla="*/ 152 h 312"/>
                    <a:gd name="T84" fmla="*/ 450 w 532"/>
                    <a:gd name="T85" fmla="*/ 136 h 312"/>
                    <a:gd name="T86" fmla="*/ 450 w 532"/>
                    <a:gd name="T87" fmla="*/ 112 h 312"/>
                    <a:gd name="T88" fmla="*/ 432 w 532"/>
                    <a:gd name="T89" fmla="*/ 96 h 312"/>
                    <a:gd name="T90" fmla="*/ 405 w 532"/>
                    <a:gd name="T91" fmla="*/ 88 h 312"/>
                    <a:gd name="T92" fmla="*/ 387 w 532"/>
                    <a:gd name="T93" fmla="*/ 72 h 312"/>
                    <a:gd name="T94" fmla="*/ 369 w 532"/>
                    <a:gd name="T95" fmla="*/ 56 h 312"/>
                    <a:gd name="T96" fmla="*/ 342 w 532"/>
                    <a:gd name="T97" fmla="*/ 48 h 312"/>
                    <a:gd name="T98" fmla="*/ 333 w 532"/>
                    <a:gd name="T99" fmla="*/ 40 h 312"/>
                    <a:gd name="T100" fmla="*/ 315 w 532"/>
                    <a:gd name="T101" fmla="*/ 24 h 312"/>
                    <a:gd name="T102" fmla="*/ 279 w 532"/>
                    <a:gd name="T103" fmla="*/ 24 h 312"/>
                    <a:gd name="T104" fmla="*/ 261 w 532"/>
                    <a:gd name="T105" fmla="*/ 8 h 312"/>
                    <a:gd name="T106" fmla="*/ 234 w 532"/>
                    <a:gd name="T107" fmla="*/ 0 h 312"/>
                    <a:gd name="T108" fmla="*/ 216 w 532"/>
                    <a:gd name="T109" fmla="*/ 0 h 312"/>
                    <a:gd name="T110" fmla="*/ 189 w 532"/>
                    <a:gd name="T111" fmla="*/ 8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32" h="312">
                      <a:moveTo>
                        <a:pt x="189" y="24"/>
                      </a:moveTo>
                      <a:lnTo>
                        <a:pt x="180" y="24"/>
                      </a:lnTo>
                      <a:lnTo>
                        <a:pt x="171" y="24"/>
                      </a:lnTo>
                      <a:lnTo>
                        <a:pt x="171" y="16"/>
                      </a:lnTo>
                      <a:lnTo>
                        <a:pt x="162" y="16"/>
                      </a:lnTo>
                      <a:lnTo>
                        <a:pt x="162" y="24"/>
                      </a:lnTo>
                      <a:lnTo>
                        <a:pt x="153" y="24"/>
                      </a:lnTo>
                      <a:lnTo>
                        <a:pt x="153" y="32"/>
                      </a:lnTo>
                      <a:lnTo>
                        <a:pt x="144" y="32"/>
                      </a:lnTo>
                      <a:lnTo>
                        <a:pt x="144" y="40"/>
                      </a:lnTo>
                      <a:lnTo>
                        <a:pt x="144" y="48"/>
                      </a:lnTo>
                      <a:lnTo>
                        <a:pt x="135" y="48"/>
                      </a:lnTo>
                      <a:lnTo>
                        <a:pt x="135" y="56"/>
                      </a:lnTo>
                      <a:lnTo>
                        <a:pt x="126" y="56"/>
                      </a:lnTo>
                      <a:lnTo>
                        <a:pt x="117" y="56"/>
                      </a:lnTo>
                      <a:lnTo>
                        <a:pt x="108" y="56"/>
                      </a:lnTo>
                      <a:lnTo>
                        <a:pt x="99" y="56"/>
                      </a:lnTo>
                      <a:lnTo>
                        <a:pt x="99" y="64"/>
                      </a:lnTo>
                      <a:lnTo>
                        <a:pt x="90" y="64"/>
                      </a:lnTo>
                      <a:lnTo>
                        <a:pt x="90" y="72"/>
                      </a:lnTo>
                      <a:lnTo>
                        <a:pt x="81" y="72"/>
                      </a:lnTo>
                      <a:lnTo>
                        <a:pt x="81" y="80"/>
                      </a:lnTo>
                      <a:lnTo>
                        <a:pt x="81" y="88"/>
                      </a:lnTo>
                      <a:lnTo>
                        <a:pt x="81" y="96"/>
                      </a:lnTo>
                      <a:lnTo>
                        <a:pt x="90" y="96"/>
                      </a:lnTo>
                      <a:lnTo>
                        <a:pt x="81" y="96"/>
                      </a:lnTo>
                      <a:lnTo>
                        <a:pt x="72" y="96"/>
                      </a:lnTo>
                      <a:lnTo>
                        <a:pt x="63" y="96"/>
                      </a:lnTo>
                      <a:lnTo>
                        <a:pt x="54" y="96"/>
                      </a:lnTo>
                      <a:lnTo>
                        <a:pt x="45" y="96"/>
                      </a:lnTo>
                      <a:lnTo>
                        <a:pt x="45" y="104"/>
                      </a:lnTo>
                      <a:lnTo>
                        <a:pt x="36" y="104"/>
                      </a:lnTo>
                      <a:lnTo>
                        <a:pt x="36" y="112"/>
                      </a:lnTo>
                      <a:lnTo>
                        <a:pt x="36" y="120"/>
                      </a:lnTo>
                      <a:lnTo>
                        <a:pt x="36" y="128"/>
                      </a:lnTo>
                      <a:lnTo>
                        <a:pt x="27" y="128"/>
                      </a:lnTo>
                      <a:lnTo>
                        <a:pt x="27" y="136"/>
                      </a:lnTo>
                      <a:lnTo>
                        <a:pt x="27" y="144"/>
                      </a:lnTo>
                      <a:lnTo>
                        <a:pt x="27" y="152"/>
                      </a:lnTo>
                      <a:lnTo>
                        <a:pt x="18" y="152"/>
                      </a:lnTo>
                      <a:lnTo>
                        <a:pt x="18" y="160"/>
                      </a:lnTo>
                      <a:lnTo>
                        <a:pt x="18" y="168"/>
                      </a:lnTo>
                      <a:lnTo>
                        <a:pt x="27" y="168"/>
                      </a:lnTo>
                      <a:lnTo>
                        <a:pt x="18" y="168"/>
                      </a:lnTo>
                      <a:lnTo>
                        <a:pt x="18" y="175"/>
                      </a:lnTo>
                      <a:lnTo>
                        <a:pt x="9" y="175"/>
                      </a:lnTo>
                      <a:lnTo>
                        <a:pt x="9" y="183"/>
                      </a:lnTo>
                      <a:lnTo>
                        <a:pt x="0" y="183"/>
                      </a:lnTo>
                      <a:lnTo>
                        <a:pt x="0" y="191"/>
                      </a:lnTo>
                      <a:lnTo>
                        <a:pt x="0" y="199"/>
                      </a:lnTo>
                      <a:lnTo>
                        <a:pt x="0" y="207"/>
                      </a:lnTo>
                      <a:lnTo>
                        <a:pt x="9" y="215"/>
                      </a:lnTo>
                      <a:lnTo>
                        <a:pt x="18" y="215"/>
                      </a:lnTo>
                      <a:lnTo>
                        <a:pt x="18" y="207"/>
                      </a:lnTo>
                      <a:lnTo>
                        <a:pt x="18" y="215"/>
                      </a:lnTo>
                      <a:lnTo>
                        <a:pt x="9" y="215"/>
                      </a:lnTo>
                      <a:lnTo>
                        <a:pt x="9" y="223"/>
                      </a:lnTo>
                      <a:lnTo>
                        <a:pt x="9" y="231"/>
                      </a:lnTo>
                      <a:lnTo>
                        <a:pt x="9" y="239"/>
                      </a:lnTo>
                      <a:lnTo>
                        <a:pt x="18" y="239"/>
                      </a:lnTo>
                      <a:lnTo>
                        <a:pt x="18" y="247"/>
                      </a:lnTo>
                      <a:lnTo>
                        <a:pt x="9" y="247"/>
                      </a:lnTo>
                      <a:lnTo>
                        <a:pt x="0" y="247"/>
                      </a:lnTo>
                      <a:lnTo>
                        <a:pt x="0" y="255"/>
                      </a:lnTo>
                      <a:lnTo>
                        <a:pt x="0" y="263"/>
                      </a:lnTo>
                      <a:lnTo>
                        <a:pt x="9" y="271"/>
                      </a:lnTo>
                      <a:lnTo>
                        <a:pt x="18" y="279"/>
                      </a:lnTo>
                      <a:lnTo>
                        <a:pt x="27" y="279"/>
                      </a:lnTo>
                      <a:lnTo>
                        <a:pt x="36" y="279"/>
                      </a:lnTo>
                      <a:lnTo>
                        <a:pt x="45" y="279"/>
                      </a:lnTo>
                      <a:lnTo>
                        <a:pt x="54" y="279"/>
                      </a:lnTo>
                      <a:lnTo>
                        <a:pt x="63" y="279"/>
                      </a:lnTo>
                      <a:lnTo>
                        <a:pt x="72" y="287"/>
                      </a:lnTo>
                      <a:lnTo>
                        <a:pt x="81" y="287"/>
                      </a:lnTo>
                      <a:lnTo>
                        <a:pt x="90" y="287"/>
                      </a:lnTo>
                      <a:lnTo>
                        <a:pt x="90" y="295"/>
                      </a:lnTo>
                      <a:lnTo>
                        <a:pt x="90" y="303"/>
                      </a:lnTo>
                      <a:lnTo>
                        <a:pt x="99" y="303"/>
                      </a:lnTo>
                      <a:lnTo>
                        <a:pt x="108" y="303"/>
                      </a:lnTo>
                      <a:lnTo>
                        <a:pt x="108" y="311"/>
                      </a:lnTo>
                      <a:lnTo>
                        <a:pt x="117" y="311"/>
                      </a:lnTo>
                      <a:lnTo>
                        <a:pt x="126" y="311"/>
                      </a:lnTo>
                      <a:lnTo>
                        <a:pt x="126" y="303"/>
                      </a:lnTo>
                      <a:lnTo>
                        <a:pt x="135" y="303"/>
                      </a:lnTo>
                      <a:lnTo>
                        <a:pt x="135" y="295"/>
                      </a:lnTo>
                      <a:lnTo>
                        <a:pt x="144" y="295"/>
                      </a:lnTo>
                      <a:lnTo>
                        <a:pt x="144" y="287"/>
                      </a:lnTo>
                      <a:lnTo>
                        <a:pt x="153" y="287"/>
                      </a:lnTo>
                      <a:lnTo>
                        <a:pt x="153" y="295"/>
                      </a:lnTo>
                      <a:lnTo>
                        <a:pt x="162" y="295"/>
                      </a:lnTo>
                      <a:lnTo>
                        <a:pt x="171" y="295"/>
                      </a:lnTo>
                      <a:lnTo>
                        <a:pt x="180" y="295"/>
                      </a:lnTo>
                      <a:lnTo>
                        <a:pt x="189" y="295"/>
                      </a:lnTo>
                      <a:lnTo>
                        <a:pt x="198" y="295"/>
                      </a:lnTo>
                      <a:lnTo>
                        <a:pt x="198" y="287"/>
                      </a:lnTo>
                      <a:lnTo>
                        <a:pt x="207" y="287"/>
                      </a:lnTo>
                      <a:lnTo>
                        <a:pt x="207" y="279"/>
                      </a:lnTo>
                      <a:lnTo>
                        <a:pt x="207" y="287"/>
                      </a:lnTo>
                      <a:lnTo>
                        <a:pt x="216" y="287"/>
                      </a:lnTo>
                      <a:lnTo>
                        <a:pt x="225" y="295"/>
                      </a:lnTo>
                      <a:lnTo>
                        <a:pt x="234" y="295"/>
                      </a:lnTo>
                      <a:lnTo>
                        <a:pt x="234" y="303"/>
                      </a:lnTo>
                      <a:lnTo>
                        <a:pt x="243" y="303"/>
                      </a:lnTo>
                      <a:lnTo>
                        <a:pt x="252" y="303"/>
                      </a:lnTo>
                      <a:lnTo>
                        <a:pt x="261" y="303"/>
                      </a:lnTo>
                      <a:lnTo>
                        <a:pt x="261" y="295"/>
                      </a:lnTo>
                      <a:lnTo>
                        <a:pt x="261" y="287"/>
                      </a:lnTo>
                      <a:lnTo>
                        <a:pt x="270" y="287"/>
                      </a:lnTo>
                      <a:lnTo>
                        <a:pt x="270" y="279"/>
                      </a:lnTo>
                      <a:lnTo>
                        <a:pt x="279" y="279"/>
                      </a:lnTo>
                      <a:lnTo>
                        <a:pt x="279" y="287"/>
                      </a:lnTo>
                      <a:lnTo>
                        <a:pt x="288" y="287"/>
                      </a:lnTo>
                      <a:lnTo>
                        <a:pt x="297" y="287"/>
                      </a:lnTo>
                      <a:lnTo>
                        <a:pt x="306" y="287"/>
                      </a:lnTo>
                      <a:lnTo>
                        <a:pt x="315" y="287"/>
                      </a:lnTo>
                      <a:lnTo>
                        <a:pt x="324" y="287"/>
                      </a:lnTo>
                      <a:lnTo>
                        <a:pt x="333" y="295"/>
                      </a:lnTo>
                      <a:lnTo>
                        <a:pt x="342" y="295"/>
                      </a:lnTo>
                      <a:lnTo>
                        <a:pt x="351" y="295"/>
                      </a:lnTo>
                      <a:lnTo>
                        <a:pt x="360" y="295"/>
                      </a:lnTo>
                      <a:lnTo>
                        <a:pt x="369" y="295"/>
                      </a:lnTo>
                      <a:lnTo>
                        <a:pt x="378" y="295"/>
                      </a:lnTo>
                      <a:lnTo>
                        <a:pt x="387" y="287"/>
                      </a:lnTo>
                      <a:lnTo>
                        <a:pt x="396" y="287"/>
                      </a:lnTo>
                      <a:lnTo>
                        <a:pt x="396" y="279"/>
                      </a:lnTo>
                      <a:lnTo>
                        <a:pt x="405" y="279"/>
                      </a:lnTo>
                      <a:lnTo>
                        <a:pt x="414" y="279"/>
                      </a:lnTo>
                      <a:lnTo>
                        <a:pt x="423" y="287"/>
                      </a:lnTo>
                      <a:lnTo>
                        <a:pt x="432" y="295"/>
                      </a:lnTo>
                      <a:lnTo>
                        <a:pt x="441" y="295"/>
                      </a:lnTo>
                      <a:lnTo>
                        <a:pt x="450" y="295"/>
                      </a:lnTo>
                      <a:lnTo>
                        <a:pt x="450" y="287"/>
                      </a:lnTo>
                      <a:lnTo>
                        <a:pt x="459" y="287"/>
                      </a:lnTo>
                      <a:lnTo>
                        <a:pt x="459" y="279"/>
                      </a:lnTo>
                      <a:lnTo>
                        <a:pt x="468" y="279"/>
                      </a:lnTo>
                      <a:lnTo>
                        <a:pt x="477" y="279"/>
                      </a:lnTo>
                      <a:lnTo>
                        <a:pt x="486" y="271"/>
                      </a:lnTo>
                      <a:lnTo>
                        <a:pt x="495" y="271"/>
                      </a:lnTo>
                      <a:lnTo>
                        <a:pt x="486" y="271"/>
                      </a:lnTo>
                      <a:lnTo>
                        <a:pt x="495" y="271"/>
                      </a:lnTo>
                      <a:lnTo>
                        <a:pt x="504" y="263"/>
                      </a:lnTo>
                      <a:lnTo>
                        <a:pt x="513" y="263"/>
                      </a:lnTo>
                      <a:lnTo>
                        <a:pt x="522" y="263"/>
                      </a:lnTo>
                      <a:lnTo>
                        <a:pt x="531" y="263"/>
                      </a:lnTo>
                      <a:lnTo>
                        <a:pt x="531" y="255"/>
                      </a:lnTo>
                      <a:lnTo>
                        <a:pt x="531" y="247"/>
                      </a:lnTo>
                      <a:lnTo>
                        <a:pt x="531" y="239"/>
                      </a:lnTo>
                      <a:lnTo>
                        <a:pt x="531" y="231"/>
                      </a:lnTo>
                      <a:lnTo>
                        <a:pt x="522" y="231"/>
                      </a:lnTo>
                      <a:lnTo>
                        <a:pt x="522" y="223"/>
                      </a:lnTo>
                      <a:lnTo>
                        <a:pt x="513" y="223"/>
                      </a:lnTo>
                      <a:lnTo>
                        <a:pt x="513" y="215"/>
                      </a:lnTo>
                      <a:lnTo>
                        <a:pt x="504" y="215"/>
                      </a:lnTo>
                      <a:lnTo>
                        <a:pt x="495" y="215"/>
                      </a:lnTo>
                      <a:lnTo>
                        <a:pt x="486" y="215"/>
                      </a:lnTo>
                      <a:lnTo>
                        <a:pt x="495" y="215"/>
                      </a:lnTo>
                      <a:lnTo>
                        <a:pt x="495" y="207"/>
                      </a:lnTo>
                      <a:lnTo>
                        <a:pt x="504" y="199"/>
                      </a:lnTo>
                      <a:lnTo>
                        <a:pt x="504" y="191"/>
                      </a:lnTo>
                      <a:lnTo>
                        <a:pt x="495" y="191"/>
                      </a:lnTo>
                      <a:lnTo>
                        <a:pt x="495" y="183"/>
                      </a:lnTo>
                      <a:lnTo>
                        <a:pt x="486" y="183"/>
                      </a:lnTo>
                      <a:lnTo>
                        <a:pt x="486" y="175"/>
                      </a:lnTo>
                      <a:lnTo>
                        <a:pt x="477" y="175"/>
                      </a:lnTo>
                      <a:lnTo>
                        <a:pt x="468" y="175"/>
                      </a:lnTo>
                      <a:lnTo>
                        <a:pt x="468" y="168"/>
                      </a:lnTo>
                      <a:lnTo>
                        <a:pt x="468" y="160"/>
                      </a:lnTo>
                      <a:lnTo>
                        <a:pt x="468" y="152"/>
                      </a:lnTo>
                      <a:lnTo>
                        <a:pt x="468" y="144"/>
                      </a:lnTo>
                      <a:lnTo>
                        <a:pt x="459" y="144"/>
                      </a:lnTo>
                      <a:lnTo>
                        <a:pt x="459" y="136"/>
                      </a:lnTo>
                      <a:lnTo>
                        <a:pt x="450" y="136"/>
                      </a:lnTo>
                      <a:lnTo>
                        <a:pt x="441" y="136"/>
                      </a:lnTo>
                      <a:lnTo>
                        <a:pt x="441" y="128"/>
                      </a:lnTo>
                      <a:lnTo>
                        <a:pt x="450" y="120"/>
                      </a:lnTo>
                      <a:lnTo>
                        <a:pt x="450" y="112"/>
                      </a:lnTo>
                      <a:lnTo>
                        <a:pt x="441" y="112"/>
                      </a:lnTo>
                      <a:lnTo>
                        <a:pt x="441" y="104"/>
                      </a:lnTo>
                      <a:lnTo>
                        <a:pt x="441" y="96"/>
                      </a:lnTo>
                      <a:lnTo>
                        <a:pt x="432" y="96"/>
                      </a:lnTo>
                      <a:lnTo>
                        <a:pt x="432" y="88"/>
                      </a:lnTo>
                      <a:lnTo>
                        <a:pt x="423" y="88"/>
                      </a:lnTo>
                      <a:lnTo>
                        <a:pt x="414" y="88"/>
                      </a:lnTo>
                      <a:lnTo>
                        <a:pt x="405" y="88"/>
                      </a:lnTo>
                      <a:lnTo>
                        <a:pt x="396" y="88"/>
                      </a:lnTo>
                      <a:lnTo>
                        <a:pt x="387" y="88"/>
                      </a:lnTo>
                      <a:lnTo>
                        <a:pt x="387" y="80"/>
                      </a:lnTo>
                      <a:lnTo>
                        <a:pt x="387" y="72"/>
                      </a:lnTo>
                      <a:lnTo>
                        <a:pt x="387" y="64"/>
                      </a:lnTo>
                      <a:lnTo>
                        <a:pt x="378" y="64"/>
                      </a:lnTo>
                      <a:lnTo>
                        <a:pt x="378" y="56"/>
                      </a:lnTo>
                      <a:lnTo>
                        <a:pt x="369" y="56"/>
                      </a:lnTo>
                      <a:lnTo>
                        <a:pt x="360" y="56"/>
                      </a:lnTo>
                      <a:lnTo>
                        <a:pt x="360" y="48"/>
                      </a:lnTo>
                      <a:lnTo>
                        <a:pt x="351" y="48"/>
                      </a:lnTo>
                      <a:lnTo>
                        <a:pt x="342" y="48"/>
                      </a:lnTo>
                      <a:lnTo>
                        <a:pt x="342" y="56"/>
                      </a:lnTo>
                      <a:lnTo>
                        <a:pt x="333" y="56"/>
                      </a:lnTo>
                      <a:lnTo>
                        <a:pt x="333" y="48"/>
                      </a:lnTo>
                      <a:lnTo>
                        <a:pt x="333" y="40"/>
                      </a:lnTo>
                      <a:lnTo>
                        <a:pt x="333" y="32"/>
                      </a:lnTo>
                      <a:lnTo>
                        <a:pt x="324" y="32"/>
                      </a:lnTo>
                      <a:lnTo>
                        <a:pt x="324" y="24"/>
                      </a:lnTo>
                      <a:lnTo>
                        <a:pt x="315" y="24"/>
                      </a:lnTo>
                      <a:lnTo>
                        <a:pt x="306" y="24"/>
                      </a:lnTo>
                      <a:lnTo>
                        <a:pt x="297" y="24"/>
                      </a:lnTo>
                      <a:lnTo>
                        <a:pt x="288" y="24"/>
                      </a:lnTo>
                      <a:lnTo>
                        <a:pt x="279" y="24"/>
                      </a:lnTo>
                      <a:lnTo>
                        <a:pt x="279" y="16"/>
                      </a:lnTo>
                      <a:lnTo>
                        <a:pt x="270" y="16"/>
                      </a:lnTo>
                      <a:lnTo>
                        <a:pt x="270" y="8"/>
                      </a:lnTo>
                      <a:lnTo>
                        <a:pt x="261" y="8"/>
                      </a:lnTo>
                      <a:lnTo>
                        <a:pt x="261" y="0"/>
                      </a:lnTo>
                      <a:lnTo>
                        <a:pt x="252" y="0"/>
                      </a:lnTo>
                      <a:lnTo>
                        <a:pt x="243" y="0"/>
                      </a:lnTo>
                      <a:lnTo>
                        <a:pt x="234" y="0"/>
                      </a:lnTo>
                      <a:lnTo>
                        <a:pt x="225" y="0"/>
                      </a:lnTo>
                      <a:lnTo>
                        <a:pt x="225" y="8"/>
                      </a:lnTo>
                      <a:lnTo>
                        <a:pt x="216" y="8"/>
                      </a:lnTo>
                      <a:lnTo>
                        <a:pt x="216" y="0"/>
                      </a:lnTo>
                      <a:lnTo>
                        <a:pt x="207" y="0"/>
                      </a:lnTo>
                      <a:lnTo>
                        <a:pt x="198" y="0"/>
                      </a:lnTo>
                      <a:lnTo>
                        <a:pt x="198" y="8"/>
                      </a:lnTo>
                      <a:lnTo>
                        <a:pt x="189" y="8"/>
                      </a:lnTo>
                      <a:lnTo>
                        <a:pt x="189" y="16"/>
                      </a:lnTo>
                      <a:lnTo>
                        <a:pt x="180" y="16"/>
                      </a:lnTo>
                      <a:lnTo>
                        <a:pt x="180" y="24"/>
                      </a:lnTo>
                    </a:path>
                  </a:pathLst>
                </a:custGeom>
                <a:noFill/>
                <a:ln w="12700" cap="rnd" cmpd="sng">
                  <a:solidFill>
                    <a:srgbClr val="FFFF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GB" sz="2800">
                    <a:solidFill>
                      <a:srgbClr val="FFFFFF"/>
                    </a:solidFill>
                    <a:latin typeface="Arial" charset="0"/>
                  </a:endParaRPr>
                </a:p>
              </p:txBody>
            </p:sp>
            <p:sp>
              <p:nvSpPr>
                <p:cNvPr id="1138831" name="Freeform 143"/>
                <p:cNvSpPr>
                  <a:spLocks/>
                </p:cNvSpPr>
                <p:nvPr/>
              </p:nvSpPr>
              <p:spPr bwMode="auto">
                <a:xfrm>
                  <a:off x="2104" y="2241"/>
                  <a:ext cx="226" cy="136"/>
                </a:xfrm>
                <a:custGeom>
                  <a:avLst/>
                  <a:gdLst>
                    <a:gd name="T0" fmla="*/ 72 w 226"/>
                    <a:gd name="T1" fmla="*/ 8 h 136"/>
                    <a:gd name="T2" fmla="*/ 63 w 226"/>
                    <a:gd name="T3" fmla="*/ 16 h 136"/>
                    <a:gd name="T4" fmla="*/ 54 w 226"/>
                    <a:gd name="T5" fmla="*/ 24 h 136"/>
                    <a:gd name="T6" fmla="*/ 45 w 226"/>
                    <a:gd name="T7" fmla="*/ 32 h 136"/>
                    <a:gd name="T8" fmla="*/ 36 w 226"/>
                    <a:gd name="T9" fmla="*/ 40 h 136"/>
                    <a:gd name="T10" fmla="*/ 27 w 226"/>
                    <a:gd name="T11" fmla="*/ 48 h 136"/>
                    <a:gd name="T12" fmla="*/ 18 w 226"/>
                    <a:gd name="T13" fmla="*/ 56 h 136"/>
                    <a:gd name="T14" fmla="*/ 9 w 226"/>
                    <a:gd name="T15" fmla="*/ 64 h 136"/>
                    <a:gd name="T16" fmla="*/ 9 w 226"/>
                    <a:gd name="T17" fmla="*/ 79 h 136"/>
                    <a:gd name="T18" fmla="*/ 0 w 226"/>
                    <a:gd name="T19" fmla="*/ 87 h 136"/>
                    <a:gd name="T20" fmla="*/ 9 w 226"/>
                    <a:gd name="T21" fmla="*/ 95 h 136"/>
                    <a:gd name="T22" fmla="*/ 0 w 226"/>
                    <a:gd name="T23" fmla="*/ 103 h 136"/>
                    <a:gd name="T24" fmla="*/ 0 w 226"/>
                    <a:gd name="T25" fmla="*/ 103 h 136"/>
                    <a:gd name="T26" fmla="*/ 0 w 226"/>
                    <a:gd name="T27" fmla="*/ 119 h 136"/>
                    <a:gd name="T28" fmla="*/ 18 w 226"/>
                    <a:gd name="T29" fmla="*/ 119 h 136"/>
                    <a:gd name="T30" fmla="*/ 27 w 226"/>
                    <a:gd name="T31" fmla="*/ 127 h 136"/>
                    <a:gd name="T32" fmla="*/ 45 w 226"/>
                    <a:gd name="T33" fmla="*/ 127 h 136"/>
                    <a:gd name="T34" fmla="*/ 54 w 226"/>
                    <a:gd name="T35" fmla="*/ 135 h 136"/>
                    <a:gd name="T36" fmla="*/ 63 w 226"/>
                    <a:gd name="T37" fmla="*/ 127 h 136"/>
                    <a:gd name="T38" fmla="*/ 81 w 226"/>
                    <a:gd name="T39" fmla="*/ 127 h 136"/>
                    <a:gd name="T40" fmla="*/ 90 w 226"/>
                    <a:gd name="T41" fmla="*/ 119 h 136"/>
                    <a:gd name="T42" fmla="*/ 99 w 226"/>
                    <a:gd name="T43" fmla="*/ 127 h 136"/>
                    <a:gd name="T44" fmla="*/ 117 w 226"/>
                    <a:gd name="T45" fmla="*/ 127 h 136"/>
                    <a:gd name="T46" fmla="*/ 117 w 226"/>
                    <a:gd name="T47" fmla="*/ 127 h 136"/>
                    <a:gd name="T48" fmla="*/ 135 w 226"/>
                    <a:gd name="T49" fmla="*/ 127 h 136"/>
                    <a:gd name="T50" fmla="*/ 153 w 226"/>
                    <a:gd name="T51" fmla="*/ 127 h 136"/>
                    <a:gd name="T52" fmla="*/ 171 w 226"/>
                    <a:gd name="T53" fmla="*/ 127 h 136"/>
                    <a:gd name="T54" fmla="*/ 180 w 226"/>
                    <a:gd name="T55" fmla="*/ 119 h 136"/>
                    <a:gd name="T56" fmla="*/ 189 w 226"/>
                    <a:gd name="T57" fmla="*/ 127 h 136"/>
                    <a:gd name="T58" fmla="*/ 198 w 226"/>
                    <a:gd name="T59" fmla="*/ 119 h 136"/>
                    <a:gd name="T60" fmla="*/ 216 w 226"/>
                    <a:gd name="T61" fmla="*/ 119 h 136"/>
                    <a:gd name="T62" fmla="*/ 216 w 226"/>
                    <a:gd name="T63" fmla="*/ 119 h 136"/>
                    <a:gd name="T64" fmla="*/ 225 w 226"/>
                    <a:gd name="T65" fmla="*/ 111 h 136"/>
                    <a:gd name="T66" fmla="*/ 225 w 226"/>
                    <a:gd name="T67" fmla="*/ 95 h 136"/>
                    <a:gd name="T68" fmla="*/ 207 w 226"/>
                    <a:gd name="T69" fmla="*/ 95 h 136"/>
                    <a:gd name="T70" fmla="*/ 216 w 226"/>
                    <a:gd name="T71" fmla="*/ 87 h 136"/>
                    <a:gd name="T72" fmla="*/ 207 w 226"/>
                    <a:gd name="T73" fmla="*/ 79 h 136"/>
                    <a:gd name="T74" fmla="*/ 198 w 226"/>
                    <a:gd name="T75" fmla="*/ 72 h 136"/>
                    <a:gd name="T76" fmla="*/ 189 w 226"/>
                    <a:gd name="T77" fmla="*/ 64 h 136"/>
                    <a:gd name="T78" fmla="*/ 189 w 226"/>
                    <a:gd name="T79" fmla="*/ 48 h 136"/>
                    <a:gd name="T80" fmla="*/ 180 w 226"/>
                    <a:gd name="T81" fmla="*/ 40 h 136"/>
                    <a:gd name="T82" fmla="*/ 171 w 226"/>
                    <a:gd name="T83" fmla="*/ 32 h 136"/>
                    <a:gd name="T84" fmla="*/ 162 w 226"/>
                    <a:gd name="T85" fmla="*/ 24 h 136"/>
                    <a:gd name="T86" fmla="*/ 144 w 226"/>
                    <a:gd name="T87" fmla="*/ 24 h 136"/>
                    <a:gd name="T88" fmla="*/ 135 w 226"/>
                    <a:gd name="T89" fmla="*/ 16 h 136"/>
                    <a:gd name="T90" fmla="*/ 126 w 226"/>
                    <a:gd name="T91" fmla="*/ 8 h 136"/>
                    <a:gd name="T92" fmla="*/ 117 w 226"/>
                    <a:gd name="T93" fmla="*/ 16 h 136"/>
                    <a:gd name="T94" fmla="*/ 108 w 226"/>
                    <a:gd name="T95" fmla="*/ 0 h 136"/>
                    <a:gd name="T96" fmla="*/ 99 w 226"/>
                    <a:gd name="T97" fmla="*/ 8 h 136"/>
                    <a:gd name="T98" fmla="*/ 90 w 226"/>
                    <a:gd name="T99" fmla="*/ 0 h 136"/>
                    <a:gd name="T100" fmla="*/ 81 w 226"/>
                    <a:gd name="T101" fmla="*/ 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26" h="136">
                      <a:moveTo>
                        <a:pt x="81" y="8"/>
                      </a:moveTo>
                      <a:lnTo>
                        <a:pt x="72" y="8"/>
                      </a:lnTo>
                      <a:lnTo>
                        <a:pt x="63" y="8"/>
                      </a:lnTo>
                      <a:lnTo>
                        <a:pt x="63" y="16"/>
                      </a:lnTo>
                      <a:lnTo>
                        <a:pt x="63" y="24"/>
                      </a:lnTo>
                      <a:lnTo>
                        <a:pt x="54" y="24"/>
                      </a:lnTo>
                      <a:lnTo>
                        <a:pt x="45" y="24"/>
                      </a:lnTo>
                      <a:lnTo>
                        <a:pt x="45" y="32"/>
                      </a:lnTo>
                      <a:lnTo>
                        <a:pt x="36" y="32"/>
                      </a:lnTo>
                      <a:lnTo>
                        <a:pt x="36" y="40"/>
                      </a:lnTo>
                      <a:lnTo>
                        <a:pt x="27" y="40"/>
                      </a:lnTo>
                      <a:lnTo>
                        <a:pt x="27" y="48"/>
                      </a:lnTo>
                      <a:lnTo>
                        <a:pt x="18" y="48"/>
                      </a:lnTo>
                      <a:lnTo>
                        <a:pt x="18" y="56"/>
                      </a:lnTo>
                      <a:lnTo>
                        <a:pt x="9" y="56"/>
                      </a:lnTo>
                      <a:lnTo>
                        <a:pt x="9" y="64"/>
                      </a:lnTo>
                      <a:lnTo>
                        <a:pt x="9" y="72"/>
                      </a:lnTo>
                      <a:lnTo>
                        <a:pt x="9" y="79"/>
                      </a:lnTo>
                      <a:lnTo>
                        <a:pt x="0" y="79"/>
                      </a:lnTo>
                      <a:lnTo>
                        <a:pt x="0" y="87"/>
                      </a:lnTo>
                      <a:lnTo>
                        <a:pt x="0" y="95"/>
                      </a:lnTo>
                      <a:lnTo>
                        <a:pt x="9" y="95"/>
                      </a:lnTo>
                      <a:lnTo>
                        <a:pt x="0" y="95"/>
                      </a:lnTo>
                      <a:lnTo>
                        <a:pt x="0" y="103"/>
                      </a:lnTo>
                      <a:lnTo>
                        <a:pt x="9" y="103"/>
                      </a:lnTo>
                      <a:lnTo>
                        <a:pt x="0" y="103"/>
                      </a:lnTo>
                      <a:lnTo>
                        <a:pt x="0" y="111"/>
                      </a:lnTo>
                      <a:lnTo>
                        <a:pt x="0" y="119"/>
                      </a:lnTo>
                      <a:lnTo>
                        <a:pt x="9" y="119"/>
                      </a:lnTo>
                      <a:lnTo>
                        <a:pt x="18" y="119"/>
                      </a:lnTo>
                      <a:lnTo>
                        <a:pt x="27" y="119"/>
                      </a:lnTo>
                      <a:lnTo>
                        <a:pt x="27" y="127"/>
                      </a:lnTo>
                      <a:lnTo>
                        <a:pt x="36" y="127"/>
                      </a:lnTo>
                      <a:lnTo>
                        <a:pt x="45" y="127"/>
                      </a:lnTo>
                      <a:lnTo>
                        <a:pt x="45" y="135"/>
                      </a:lnTo>
                      <a:lnTo>
                        <a:pt x="54" y="135"/>
                      </a:lnTo>
                      <a:lnTo>
                        <a:pt x="54" y="127"/>
                      </a:lnTo>
                      <a:lnTo>
                        <a:pt x="63" y="127"/>
                      </a:lnTo>
                      <a:lnTo>
                        <a:pt x="72" y="127"/>
                      </a:lnTo>
                      <a:lnTo>
                        <a:pt x="81" y="127"/>
                      </a:lnTo>
                      <a:lnTo>
                        <a:pt x="90" y="127"/>
                      </a:lnTo>
                      <a:lnTo>
                        <a:pt x="90" y="119"/>
                      </a:lnTo>
                      <a:lnTo>
                        <a:pt x="90" y="127"/>
                      </a:lnTo>
                      <a:lnTo>
                        <a:pt x="99" y="127"/>
                      </a:lnTo>
                      <a:lnTo>
                        <a:pt x="108" y="127"/>
                      </a:lnTo>
                      <a:lnTo>
                        <a:pt x="117" y="127"/>
                      </a:lnTo>
                      <a:lnTo>
                        <a:pt x="117" y="119"/>
                      </a:lnTo>
                      <a:lnTo>
                        <a:pt x="117" y="127"/>
                      </a:lnTo>
                      <a:lnTo>
                        <a:pt x="126" y="127"/>
                      </a:lnTo>
                      <a:lnTo>
                        <a:pt x="135" y="127"/>
                      </a:lnTo>
                      <a:lnTo>
                        <a:pt x="144" y="127"/>
                      </a:lnTo>
                      <a:lnTo>
                        <a:pt x="153" y="127"/>
                      </a:lnTo>
                      <a:lnTo>
                        <a:pt x="162" y="127"/>
                      </a:lnTo>
                      <a:lnTo>
                        <a:pt x="171" y="127"/>
                      </a:lnTo>
                      <a:lnTo>
                        <a:pt x="171" y="119"/>
                      </a:lnTo>
                      <a:lnTo>
                        <a:pt x="180" y="119"/>
                      </a:lnTo>
                      <a:lnTo>
                        <a:pt x="180" y="127"/>
                      </a:lnTo>
                      <a:lnTo>
                        <a:pt x="189" y="127"/>
                      </a:lnTo>
                      <a:lnTo>
                        <a:pt x="198" y="127"/>
                      </a:lnTo>
                      <a:lnTo>
                        <a:pt x="198" y="119"/>
                      </a:lnTo>
                      <a:lnTo>
                        <a:pt x="207" y="119"/>
                      </a:lnTo>
                      <a:lnTo>
                        <a:pt x="216" y="119"/>
                      </a:lnTo>
                      <a:lnTo>
                        <a:pt x="207" y="119"/>
                      </a:lnTo>
                      <a:lnTo>
                        <a:pt x="216" y="119"/>
                      </a:lnTo>
                      <a:lnTo>
                        <a:pt x="225" y="119"/>
                      </a:lnTo>
                      <a:lnTo>
                        <a:pt x="225" y="111"/>
                      </a:lnTo>
                      <a:lnTo>
                        <a:pt x="225" y="103"/>
                      </a:lnTo>
                      <a:lnTo>
                        <a:pt x="225" y="95"/>
                      </a:lnTo>
                      <a:lnTo>
                        <a:pt x="216" y="95"/>
                      </a:lnTo>
                      <a:lnTo>
                        <a:pt x="207" y="95"/>
                      </a:lnTo>
                      <a:lnTo>
                        <a:pt x="216" y="95"/>
                      </a:lnTo>
                      <a:lnTo>
                        <a:pt x="216" y="87"/>
                      </a:lnTo>
                      <a:lnTo>
                        <a:pt x="216" y="79"/>
                      </a:lnTo>
                      <a:lnTo>
                        <a:pt x="207" y="79"/>
                      </a:lnTo>
                      <a:lnTo>
                        <a:pt x="198" y="79"/>
                      </a:lnTo>
                      <a:lnTo>
                        <a:pt x="198" y="72"/>
                      </a:lnTo>
                      <a:lnTo>
                        <a:pt x="198" y="64"/>
                      </a:lnTo>
                      <a:lnTo>
                        <a:pt x="189" y="64"/>
                      </a:lnTo>
                      <a:lnTo>
                        <a:pt x="189" y="56"/>
                      </a:lnTo>
                      <a:lnTo>
                        <a:pt x="189" y="48"/>
                      </a:lnTo>
                      <a:lnTo>
                        <a:pt x="189" y="40"/>
                      </a:lnTo>
                      <a:lnTo>
                        <a:pt x="180" y="40"/>
                      </a:lnTo>
                      <a:lnTo>
                        <a:pt x="171" y="40"/>
                      </a:lnTo>
                      <a:lnTo>
                        <a:pt x="171" y="32"/>
                      </a:lnTo>
                      <a:lnTo>
                        <a:pt x="162" y="32"/>
                      </a:lnTo>
                      <a:lnTo>
                        <a:pt x="162" y="24"/>
                      </a:lnTo>
                      <a:lnTo>
                        <a:pt x="153" y="24"/>
                      </a:lnTo>
                      <a:lnTo>
                        <a:pt x="144" y="24"/>
                      </a:lnTo>
                      <a:lnTo>
                        <a:pt x="144" y="16"/>
                      </a:lnTo>
                      <a:lnTo>
                        <a:pt x="135" y="16"/>
                      </a:lnTo>
                      <a:lnTo>
                        <a:pt x="135" y="8"/>
                      </a:lnTo>
                      <a:lnTo>
                        <a:pt x="126" y="8"/>
                      </a:lnTo>
                      <a:lnTo>
                        <a:pt x="117" y="8"/>
                      </a:lnTo>
                      <a:lnTo>
                        <a:pt x="117" y="16"/>
                      </a:lnTo>
                      <a:lnTo>
                        <a:pt x="117" y="8"/>
                      </a:lnTo>
                      <a:lnTo>
                        <a:pt x="108" y="0"/>
                      </a:lnTo>
                      <a:lnTo>
                        <a:pt x="99" y="0"/>
                      </a:lnTo>
                      <a:lnTo>
                        <a:pt x="99" y="8"/>
                      </a:lnTo>
                      <a:lnTo>
                        <a:pt x="90" y="8"/>
                      </a:lnTo>
                      <a:lnTo>
                        <a:pt x="90" y="0"/>
                      </a:lnTo>
                      <a:lnTo>
                        <a:pt x="81" y="0"/>
                      </a:lnTo>
                      <a:lnTo>
                        <a:pt x="81" y="8"/>
                      </a:lnTo>
                      <a:lnTo>
                        <a:pt x="81" y="8"/>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GB" sz="2800">
                    <a:solidFill>
                      <a:srgbClr val="FFFFFF"/>
                    </a:solidFill>
                    <a:latin typeface="Arial" charset="0"/>
                  </a:endParaRPr>
                </a:p>
              </p:txBody>
            </p:sp>
            <p:sp>
              <p:nvSpPr>
                <p:cNvPr id="1138832" name="Freeform 144"/>
                <p:cNvSpPr>
                  <a:spLocks/>
                </p:cNvSpPr>
                <p:nvPr/>
              </p:nvSpPr>
              <p:spPr bwMode="auto">
                <a:xfrm>
                  <a:off x="2104" y="2241"/>
                  <a:ext cx="226" cy="136"/>
                </a:xfrm>
                <a:custGeom>
                  <a:avLst/>
                  <a:gdLst>
                    <a:gd name="T0" fmla="*/ 72 w 226"/>
                    <a:gd name="T1" fmla="*/ 8 h 136"/>
                    <a:gd name="T2" fmla="*/ 63 w 226"/>
                    <a:gd name="T3" fmla="*/ 16 h 136"/>
                    <a:gd name="T4" fmla="*/ 54 w 226"/>
                    <a:gd name="T5" fmla="*/ 24 h 136"/>
                    <a:gd name="T6" fmla="*/ 45 w 226"/>
                    <a:gd name="T7" fmla="*/ 32 h 136"/>
                    <a:gd name="T8" fmla="*/ 36 w 226"/>
                    <a:gd name="T9" fmla="*/ 40 h 136"/>
                    <a:gd name="T10" fmla="*/ 27 w 226"/>
                    <a:gd name="T11" fmla="*/ 48 h 136"/>
                    <a:gd name="T12" fmla="*/ 18 w 226"/>
                    <a:gd name="T13" fmla="*/ 56 h 136"/>
                    <a:gd name="T14" fmla="*/ 9 w 226"/>
                    <a:gd name="T15" fmla="*/ 64 h 136"/>
                    <a:gd name="T16" fmla="*/ 9 w 226"/>
                    <a:gd name="T17" fmla="*/ 79 h 136"/>
                    <a:gd name="T18" fmla="*/ 0 w 226"/>
                    <a:gd name="T19" fmla="*/ 87 h 136"/>
                    <a:gd name="T20" fmla="*/ 9 w 226"/>
                    <a:gd name="T21" fmla="*/ 95 h 136"/>
                    <a:gd name="T22" fmla="*/ 0 w 226"/>
                    <a:gd name="T23" fmla="*/ 103 h 136"/>
                    <a:gd name="T24" fmla="*/ 0 w 226"/>
                    <a:gd name="T25" fmla="*/ 103 h 136"/>
                    <a:gd name="T26" fmla="*/ 0 w 226"/>
                    <a:gd name="T27" fmla="*/ 119 h 136"/>
                    <a:gd name="T28" fmla="*/ 18 w 226"/>
                    <a:gd name="T29" fmla="*/ 119 h 136"/>
                    <a:gd name="T30" fmla="*/ 27 w 226"/>
                    <a:gd name="T31" fmla="*/ 127 h 136"/>
                    <a:gd name="T32" fmla="*/ 45 w 226"/>
                    <a:gd name="T33" fmla="*/ 127 h 136"/>
                    <a:gd name="T34" fmla="*/ 54 w 226"/>
                    <a:gd name="T35" fmla="*/ 135 h 136"/>
                    <a:gd name="T36" fmla="*/ 63 w 226"/>
                    <a:gd name="T37" fmla="*/ 127 h 136"/>
                    <a:gd name="T38" fmla="*/ 81 w 226"/>
                    <a:gd name="T39" fmla="*/ 127 h 136"/>
                    <a:gd name="T40" fmla="*/ 90 w 226"/>
                    <a:gd name="T41" fmla="*/ 119 h 136"/>
                    <a:gd name="T42" fmla="*/ 99 w 226"/>
                    <a:gd name="T43" fmla="*/ 127 h 136"/>
                    <a:gd name="T44" fmla="*/ 117 w 226"/>
                    <a:gd name="T45" fmla="*/ 127 h 136"/>
                    <a:gd name="T46" fmla="*/ 117 w 226"/>
                    <a:gd name="T47" fmla="*/ 127 h 136"/>
                    <a:gd name="T48" fmla="*/ 135 w 226"/>
                    <a:gd name="T49" fmla="*/ 127 h 136"/>
                    <a:gd name="T50" fmla="*/ 153 w 226"/>
                    <a:gd name="T51" fmla="*/ 127 h 136"/>
                    <a:gd name="T52" fmla="*/ 171 w 226"/>
                    <a:gd name="T53" fmla="*/ 127 h 136"/>
                    <a:gd name="T54" fmla="*/ 180 w 226"/>
                    <a:gd name="T55" fmla="*/ 119 h 136"/>
                    <a:gd name="T56" fmla="*/ 189 w 226"/>
                    <a:gd name="T57" fmla="*/ 127 h 136"/>
                    <a:gd name="T58" fmla="*/ 198 w 226"/>
                    <a:gd name="T59" fmla="*/ 119 h 136"/>
                    <a:gd name="T60" fmla="*/ 216 w 226"/>
                    <a:gd name="T61" fmla="*/ 119 h 136"/>
                    <a:gd name="T62" fmla="*/ 216 w 226"/>
                    <a:gd name="T63" fmla="*/ 119 h 136"/>
                    <a:gd name="T64" fmla="*/ 225 w 226"/>
                    <a:gd name="T65" fmla="*/ 111 h 136"/>
                    <a:gd name="T66" fmla="*/ 225 w 226"/>
                    <a:gd name="T67" fmla="*/ 95 h 136"/>
                    <a:gd name="T68" fmla="*/ 207 w 226"/>
                    <a:gd name="T69" fmla="*/ 95 h 136"/>
                    <a:gd name="T70" fmla="*/ 216 w 226"/>
                    <a:gd name="T71" fmla="*/ 87 h 136"/>
                    <a:gd name="T72" fmla="*/ 207 w 226"/>
                    <a:gd name="T73" fmla="*/ 79 h 136"/>
                    <a:gd name="T74" fmla="*/ 198 w 226"/>
                    <a:gd name="T75" fmla="*/ 72 h 136"/>
                    <a:gd name="T76" fmla="*/ 189 w 226"/>
                    <a:gd name="T77" fmla="*/ 64 h 136"/>
                    <a:gd name="T78" fmla="*/ 189 w 226"/>
                    <a:gd name="T79" fmla="*/ 48 h 136"/>
                    <a:gd name="T80" fmla="*/ 180 w 226"/>
                    <a:gd name="T81" fmla="*/ 40 h 136"/>
                    <a:gd name="T82" fmla="*/ 171 w 226"/>
                    <a:gd name="T83" fmla="*/ 32 h 136"/>
                    <a:gd name="T84" fmla="*/ 162 w 226"/>
                    <a:gd name="T85" fmla="*/ 24 h 136"/>
                    <a:gd name="T86" fmla="*/ 144 w 226"/>
                    <a:gd name="T87" fmla="*/ 24 h 136"/>
                    <a:gd name="T88" fmla="*/ 135 w 226"/>
                    <a:gd name="T89" fmla="*/ 16 h 136"/>
                    <a:gd name="T90" fmla="*/ 126 w 226"/>
                    <a:gd name="T91" fmla="*/ 8 h 136"/>
                    <a:gd name="T92" fmla="*/ 117 w 226"/>
                    <a:gd name="T93" fmla="*/ 16 h 136"/>
                    <a:gd name="T94" fmla="*/ 108 w 226"/>
                    <a:gd name="T95" fmla="*/ 0 h 136"/>
                    <a:gd name="T96" fmla="*/ 99 w 226"/>
                    <a:gd name="T97" fmla="*/ 8 h 136"/>
                    <a:gd name="T98" fmla="*/ 90 w 226"/>
                    <a:gd name="T99" fmla="*/ 0 h 136"/>
                    <a:gd name="T100" fmla="*/ 81 w 226"/>
                    <a:gd name="T101" fmla="*/ 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26" h="136">
                      <a:moveTo>
                        <a:pt x="81" y="8"/>
                      </a:moveTo>
                      <a:lnTo>
                        <a:pt x="72" y="8"/>
                      </a:lnTo>
                      <a:lnTo>
                        <a:pt x="63" y="8"/>
                      </a:lnTo>
                      <a:lnTo>
                        <a:pt x="63" y="16"/>
                      </a:lnTo>
                      <a:lnTo>
                        <a:pt x="63" y="24"/>
                      </a:lnTo>
                      <a:lnTo>
                        <a:pt x="54" y="24"/>
                      </a:lnTo>
                      <a:lnTo>
                        <a:pt x="45" y="24"/>
                      </a:lnTo>
                      <a:lnTo>
                        <a:pt x="45" y="32"/>
                      </a:lnTo>
                      <a:lnTo>
                        <a:pt x="36" y="32"/>
                      </a:lnTo>
                      <a:lnTo>
                        <a:pt x="36" y="40"/>
                      </a:lnTo>
                      <a:lnTo>
                        <a:pt x="27" y="40"/>
                      </a:lnTo>
                      <a:lnTo>
                        <a:pt x="27" y="48"/>
                      </a:lnTo>
                      <a:lnTo>
                        <a:pt x="18" y="48"/>
                      </a:lnTo>
                      <a:lnTo>
                        <a:pt x="18" y="56"/>
                      </a:lnTo>
                      <a:lnTo>
                        <a:pt x="9" y="56"/>
                      </a:lnTo>
                      <a:lnTo>
                        <a:pt x="9" y="64"/>
                      </a:lnTo>
                      <a:lnTo>
                        <a:pt x="9" y="72"/>
                      </a:lnTo>
                      <a:lnTo>
                        <a:pt x="9" y="79"/>
                      </a:lnTo>
                      <a:lnTo>
                        <a:pt x="0" y="79"/>
                      </a:lnTo>
                      <a:lnTo>
                        <a:pt x="0" y="87"/>
                      </a:lnTo>
                      <a:lnTo>
                        <a:pt x="0" y="95"/>
                      </a:lnTo>
                      <a:lnTo>
                        <a:pt x="9" y="95"/>
                      </a:lnTo>
                      <a:lnTo>
                        <a:pt x="0" y="95"/>
                      </a:lnTo>
                      <a:lnTo>
                        <a:pt x="0" y="103"/>
                      </a:lnTo>
                      <a:lnTo>
                        <a:pt x="9" y="103"/>
                      </a:lnTo>
                      <a:lnTo>
                        <a:pt x="0" y="103"/>
                      </a:lnTo>
                      <a:lnTo>
                        <a:pt x="0" y="111"/>
                      </a:lnTo>
                      <a:lnTo>
                        <a:pt x="0" y="119"/>
                      </a:lnTo>
                      <a:lnTo>
                        <a:pt x="9" y="119"/>
                      </a:lnTo>
                      <a:lnTo>
                        <a:pt x="18" y="119"/>
                      </a:lnTo>
                      <a:lnTo>
                        <a:pt x="27" y="119"/>
                      </a:lnTo>
                      <a:lnTo>
                        <a:pt x="27" y="127"/>
                      </a:lnTo>
                      <a:lnTo>
                        <a:pt x="36" y="127"/>
                      </a:lnTo>
                      <a:lnTo>
                        <a:pt x="45" y="127"/>
                      </a:lnTo>
                      <a:lnTo>
                        <a:pt x="45" y="135"/>
                      </a:lnTo>
                      <a:lnTo>
                        <a:pt x="54" y="135"/>
                      </a:lnTo>
                      <a:lnTo>
                        <a:pt x="54" y="127"/>
                      </a:lnTo>
                      <a:lnTo>
                        <a:pt x="63" y="127"/>
                      </a:lnTo>
                      <a:lnTo>
                        <a:pt x="72" y="127"/>
                      </a:lnTo>
                      <a:lnTo>
                        <a:pt x="81" y="127"/>
                      </a:lnTo>
                      <a:lnTo>
                        <a:pt x="90" y="127"/>
                      </a:lnTo>
                      <a:lnTo>
                        <a:pt x="90" y="119"/>
                      </a:lnTo>
                      <a:lnTo>
                        <a:pt x="90" y="127"/>
                      </a:lnTo>
                      <a:lnTo>
                        <a:pt x="99" y="127"/>
                      </a:lnTo>
                      <a:lnTo>
                        <a:pt x="108" y="127"/>
                      </a:lnTo>
                      <a:lnTo>
                        <a:pt x="117" y="127"/>
                      </a:lnTo>
                      <a:lnTo>
                        <a:pt x="117" y="119"/>
                      </a:lnTo>
                      <a:lnTo>
                        <a:pt x="117" y="127"/>
                      </a:lnTo>
                      <a:lnTo>
                        <a:pt x="126" y="127"/>
                      </a:lnTo>
                      <a:lnTo>
                        <a:pt x="135" y="127"/>
                      </a:lnTo>
                      <a:lnTo>
                        <a:pt x="144" y="127"/>
                      </a:lnTo>
                      <a:lnTo>
                        <a:pt x="153" y="127"/>
                      </a:lnTo>
                      <a:lnTo>
                        <a:pt x="162" y="127"/>
                      </a:lnTo>
                      <a:lnTo>
                        <a:pt x="171" y="127"/>
                      </a:lnTo>
                      <a:lnTo>
                        <a:pt x="171" y="119"/>
                      </a:lnTo>
                      <a:lnTo>
                        <a:pt x="180" y="119"/>
                      </a:lnTo>
                      <a:lnTo>
                        <a:pt x="180" y="127"/>
                      </a:lnTo>
                      <a:lnTo>
                        <a:pt x="189" y="127"/>
                      </a:lnTo>
                      <a:lnTo>
                        <a:pt x="198" y="127"/>
                      </a:lnTo>
                      <a:lnTo>
                        <a:pt x="198" y="119"/>
                      </a:lnTo>
                      <a:lnTo>
                        <a:pt x="207" y="119"/>
                      </a:lnTo>
                      <a:lnTo>
                        <a:pt x="216" y="119"/>
                      </a:lnTo>
                      <a:lnTo>
                        <a:pt x="207" y="119"/>
                      </a:lnTo>
                      <a:lnTo>
                        <a:pt x="216" y="119"/>
                      </a:lnTo>
                      <a:lnTo>
                        <a:pt x="225" y="119"/>
                      </a:lnTo>
                      <a:lnTo>
                        <a:pt x="225" y="111"/>
                      </a:lnTo>
                      <a:lnTo>
                        <a:pt x="225" y="103"/>
                      </a:lnTo>
                      <a:lnTo>
                        <a:pt x="225" y="95"/>
                      </a:lnTo>
                      <a:lnTo>
                        <a:pt x="216" y="95"/>
                      </a:lnTo>
                      <a:lnTo>
                        <a:pt x="207" y="95"/>
                      </a:lnTo>
                      <a:lnTo>
                        <a:pt x="216" y="95"/>
                      </a:lnTo>
                      <a:lnTo>
                        <a:pt x="216" y="87"/>
                      </a:lnTo>
                      <a:lnTo>
                        <a:pt x="216" y="79"/>
                      </a:lnTo>
                      <a:lnTo>
                        <a:pt x="207" y="79"/>
                      </a:lnTo>
                      <a:lnTo>
                        <a:pt x="198" y="79"/>
                      </a:lnTo>
                      <a:lnTo>
                        <a:pt x="198" y="72"/>
                      </a:lnTo>
                      <a:lnTo>
                        <a:pt x="198" y="64"/>
                      </a:lnTo>
                      <a:lnTo>
                        <a:pt x="189" y="64"/>
                      </a:lnTo>
                      <a:lnTo>
                        <a:pt x="189" y="56"/>
                      </a:lnTo>
                      <a:lnTo>
                        <a:pt x="189" y="48"/>
                      </a:lnTo>
                      <a:lnTo>
                        <a:pt x="189" y="40"/>
                      </a:lnTo>
                      <a:lnTo>
                        <a:pt x="180" y="40"/>
                      </a:lnTo>
                      <a:lnTo>
                        <a:pt x="171" y="40"/>
                      </a:lnTo>
                      <a:lnTo>
                        <a:pt x="171" y="32"/>
                      </a:lnTo>
                      <a:lnTo>
                        <a:pt x="162" y="32"/>
                      </a:lnTo>
                      <a:lnTo>
                        <a:pt x="162" y="24"/>
                      </a:lnTo>
                      <a:lnTo>
                        <a:pt x="153" y="24"/>
                      </a:lnTo>
                      <a:lnTo>
                        <a:pt x="144" y="24"/>
                      </a:lnTo>
                      <a:lnTo>
                        <a:pt x="144" y="16"/>
                      </a:lnTo>
                      <a:lnTo>
                        <a:pt x="135" y="16"/>
                      </a:lnTo>
                      <a:lnTo>
                        <a:pt x="135" y="8"/>
                      </a:lnTo>
                      <a:lnTo>
                        <a:pt x="126" y="8"/>
                      </a:lnTo>
                      <a:lnTo>
                        <a:pt x="117" y="8"/>
                      </a:lnTo>
                      <a:lnTo>
                        <a:pt x="117" y="16"/>
                      </a:lnTo>
                      <a:lnTo>
                        <a:pt x="117" y="8"/>
                      </a:lnTo>
                      <a:lnTo>
                        <a:pt x="108" y="0"/>
                      </a:lnTo>
                      <a:lnTo>
                        <a:pt x="99" y="0"/>
                      </a:lnTo>
                      <a:lnTo>
                        <a:pt x="99" y="8"/>
                      </a:lnTo>
                      <a:lnTo>
                        <a:pt x="90" y="8"/>
                      </a:lnTo>
                      <a:lnTo>
                        <a:pt x="90" y="0"/>
                      </a:lnTo>
                      <a:lnTo>
                        <a:pt x="81" y="0"/>
                      </a:lnTo>
                      <a:lnTo>
                        <a:pt x="81" y="8"/>
                      </a:lnTo>
                    </a:path>
                  </a:pathLst>
                </a:custGeom>
                <a:solidFill>
                  <a:srgbClr val="00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GB" sz="2800">
                    <a:solidFill>
                      <a:srgbClr val="FFFFFF"/>
                    </a:solidFill>
                    <a:latin typeface="Arial" charset="0"/>
                  </a:endParaRPr>
                </a:p>
              </p:txBody>
            </p:sp>
          </p:grpSp>
          <p:sp>
            <p:nvSpPr>
              <p:cNvPr id="1138833" name="Line 145"/>
              <p:cNvSpPr>
                <a:spLocks noChangeShapeType="1"/>
              </p:cNvSpPr>
              <p:nvPr/>
            </p:nvSpPr>
            <p:spPr bwMode="auto">
              <a:xfrm>
                <a:off x="2190" y="2448"/>
                <a:ext cx="54"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GB" sz="2800">
                  <a:solidFill>
                    <a:srgbClr val="FFFFFF"/>
                  </a:solidFill>
                  <a:latin typeface="Arial" charset="0"/>
                </a:endParaRPr>
              </a:p>
            </p:txBody>
          </p:sp>
          <p:sp>
            <p:nvSpPr>
              <p:cNvPr id="1138834" name="Line 146"/>
              <p:cNvSpPr>
                <a:spLocks noChangeShapeType="1"/>
              </p:cNvSpPr>
              <p:nvPr/>
            </p:nvSpPr>
            <p:spPr bwMode="auto">
              <a:xfrm>
                <a:off x="2366" y="2442"/>
                <a:ext cx="54"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GB" sz="2800">
                  <a:solidFill>
                    <a:srgbClr val="FFFFFF"/>
                  </a:solidFill>
                  <a:latin typeface="Arial" charset="0"/>
                </a:endParaRPr>
              </a:p>
            </p:txBody>
          </p:sp>
          <p:sp>
            <p:nvSpPr>
              <p:cNvPr id="1138835" name="Line 147"/>
              <p:cNvSpPr>
                <a:spLocks noChangeShapeType="1"/>
              </p:cNvSpPr>
              <p:nvPr/>
            </p:nvSpPr>
            <p:spPr bwMode="auto">
              <a:xfrm>
                <a:off x="2069" y="2448"/>
                <a:ext cx="54"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GB" sz="2800">
                  <a:solidFill>
                    <a:srgbClr val="FFFFFF"/>
                  </a:solidFill>
                  <a:latin typeface="Arial" charset="0"/>
                </a:endParaRPr>
              </a:p>
            </p:txBody>
          </p:sp>
          <p:sp>
            <p:nvSpPr>
              <p:cNvPr id="1138836" name="Line 148"/>
              <p:cNvSpPr>
                <a:spLocks noChangeShapeType="1"/>
              </p:cNvSpPr>
              <p:nvPr/>
            </p:nvSpPr>
            <p:spPr bwMode="auto">
              <a:xfrm>
                <a:off x="1961" y="2433"/>
                <a:ext cx="54"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GB" sz="2800">
                  <a:solidFill>
                    <a:srgbClr val="FFFFFF"/>
                  </a:solidFill>
                  <a:latin typeface="Arial" charset="0"/>
                </a:endParaRPr>
              </a:p>
            </p:txBody>
          </p:sp>
          <p:sp>
            <p:nvSpPr>
              <p:cNvPr id="1138837" name="Line 149"/>
              <p:cNvSpPr>
                <a:spLocks noChangeShapeType="1"/>
              </p:cNvSpPr>
              <p:nvPr/>
            </p:nvSpPr>
            <p:spPr bwMode="auto">
              <a:xfrm flipH="1">
                <a:off x="2284" y="2440"/>
                <a:ext cx="3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GB" sz="2800">
                  <a:solidFill>
                    <a:srgbClr val="FFFFFF"/>
                  </a:solidFill>
                  <a:latin typeface="Arial" charset="0"/>
                </a:endParaRPr>
              </a:p>
            </p:txBody>
          </p:sp>
          <p:sp>
            <p:nvSpPr>
              <p:cNvPr id="1138838" name="Line 150"/>
              <p:cNvSpPr>
                <a:spLocks noChangeShapeType="1"/>
              </p:cNvSpPr>
              <p:nvPr/>
            </p:nvSpPr>
            <p:spPr bwMode="auto">
              <a:xfrm flipH="1">
                <a:off x="2122" y="2448"/>
                <a:ext cx="3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GB" sz="2800">
                  <a:solidFill>
                    <a:srgbClr val="FFFFFF"/>
                  </a:solidFill>
                  <a:latin typeface="Arial" charset="0"/>
                </a:endParaRPr>
              </a:p>
            </p:txBody>
          </p:sp>
          <p:sp>
            <p:nvSpPr>
              <p:cNvPr id="1138839" name="Line 151"/>
              <p:cNvSpPr>
                <a:spLocks noChangeShapeType="1"/>
              </p:cNvSpPr>
              <p:nvPr/>
            </p:nvSpPr>
            <p:spPr bwMode="auto">
              <a:xfrm flipH="1" flipV="1">
                <a:off x="2426" y="2427"/>
                <a:ext cx="27" cy="1"/>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GB" sz="2800">
                  <a:solidFill>
                    <a:srgbClr val="FFFFFF"/>
                  </a:solidFill>
                  <a:latin typeface="Arial" charset="0"/>
                </a:endParaRPr>
              </a:p>
            </p:txBody>
          </p:sp>
          <p:sp>
            <p:nvSpPr>
              <p:cNvPr id="1138840" name="Line 152"/>
              <p:cNvSpPr>
                <a:spLocks noChangeShapeType="1"/>
              </p:cNvSpPr>
              <p:nvPr/>
            </p:nvSpPr>
            <p:spPr bwMode="auto">
              <a:xfrm flipH="1" flipV="1">
                <a:off x="2437" y="2317"/>
                <a:ext cx="27" cy="1"/>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GB" sz="2800">
                  <a:solidFill>
                    <a:srgbClr val="FFFFFF"/>
                  </a:solidFill>
                  <a:latin typeface="Arial" charset="0"/>
                </a:endParaRPr>
              </a:p>
            </p:txBody>
          </p:sp>
          <p:sp>
            <p:nvSpPr>
              <p:cNvPr id="1138841" name="Line 153"/>
              <p:cNvSpPr>
                <a:spLocks noChangeShapeType="1"/>
              </p:cNvSpPr>
              <p:nvPr/>
            </p:nvSpPr>
            <p:spPr bwMode="auto">
              <a:xfrm flipH="1" flipV="1">
                <a:off x="2354" y="2439"/>
                <a:ext cx="27" cy="1"/>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GB" sz="2800">
                  <a:solidFill>
                    <a:srgbClr val="FFFFFF"/>
                  </a:solidFill>
                  <a:latin typeface="Arial" charset="0"/>
                </a:endParaRPr>
              </a:p>
            </p:txBody>
          </p:sp>
          <p:sp>
            <p:nvSpPr>
              <p:cNvPr id="1138842" name="Line 154"/>
              <p:cNvSpPr>
                <a:spLocks noChangeShapeType="1"/>
              </p:cNvSpPr>
              <p:nvPr/>
            </p:nvSpPr>
            <p:spPr bwMode="auto">
              <a:xfrm>
                <a:off x="2063" y="2446"/>
                <a:ext cx="0" cy="1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GB" sz="2800">
                  <a:solidFill>
                    <a:srgbClr val="FFFFFF"/>
                  </a:solidFill>
                  <a:latin typeface="Arial" charset="0"/>
                </a:endParaRPr>
              </a:p>
            </p:txBody>
          </p:sp>
          <p:sp>
            <p:nvSpPr>
              <p:cNvPr id="1138843" name="Line 155"/>
              <p:cNvSpPr>
                <a:spLocks noChangeShapeType="1"/>
              </p:cNvSpPr>
              <p:nvPr/>
            </p:nvSpPr>
            <p:spPr bwMode="auto">
              <a:xfrm>
                <a:off x="2160" y="2438"/>
                <a:ext cx="0" cy="1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GB" sz="2800">
                  <a:solidFill>
                    <a:srgbClr val="FFFFFF"/>
                  </a:solidFill>
                  <a:latin typeface="Arial" charset="0"/>
                </a:endParaRPr>
              </a:p>
            </p:txBody>
          </p:sp>
          <p:sp>
            <p:nvSpPr>
              <p:cNvPr id="1138844" name="Line 156"/>
              <p:cNvSpPr>
                <a:spLocks noChangeShapeType="1"/>
              </p:cNvSpPr>
              <p:nvPr/>
            </p:nvSpPr>
            <p:spPr bwMode="auto">
              <a:xfrm>
                <a:off x="2246" y="2436"/>
                <a:ext cx="0" cy="1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GB" sz="2800">
                  <a:solidFill>
                    <a:srgbClr val="FFFFFF"/>
                  </a:solidFill>
                  <a:latin typeface="Arial" charset="0"/>
                </a:endParaRPr>
              </a:p>
            </p:txBody>
          </p:sp>
          <p:sp>
            <p:nvSpPr>
              <p:cNvPr id="1138845" name="Line 157"/>
              <p:cNvSpPr>
                <a:spLocks noChangeShapeType="1"/>
              </p:cNvSpPr>
              <p:nvPr/>
            </p:nvSpPr>
            <p:spPr bwMode="auto">
              <a:xfrm>
                <a:off x="2302" y="2170"/>
                <a:ext cx="0" cy="1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GB" sz="2800">
                  <a:solidFill>
                    <a:srgbClr val="FFFFFF"/>
                  </a:solidFill>
                  <a:latin typeface="Arial" charset="0"/>
                </a:endParaRPr>
              </a:p>
            </p:txBody>
          </p:sp>
        </p:grpSp>
        <p:sp>
          <p:nvSpPr>
            <p:cNvPr id="1138846" name="Arc 158"/>
            <p:cNvSpPr>
              <a:spLocks/>
            </p:cNvSpPr>
            <p:nvPr/>
          </p:nvSpPr>
          <p:spPr bwMode="auto">
            <a:xfrm>
              <a:off x="2518" y="1386"/>
              <a:ext cx="1393" cy="1526"/>
            </a:xfrm>
            <a:custGeom>
              <a:avLst/>
              <a:gdLst>
                <a:gd name="G0" fmla="+- 21600 0 0"/>
                <a:gd name="G1" fmla="+- 64 0 0"/>
                <a:gd name="G2" fmla="+- 21600 0 0"/>
                <a:gd name="T0" fmla="*/ 23265 w 23265"/>
                <a:gd name="T1" fmla="*/ 21600 h 21664"/>
                <a:gd name="T2" fmla="*/ 0 w 23265"/>
                <a:gd name="T3" fmla="*/ 0 h 21664"/>
                <a:gd name="T4" fmla="*/ 21600 w 23265"/>
                <a:gd name="T5" fmla="*/ 64 h 21664"/>
              </a:gdLst>
              <a:ahLst/>
              <a:cxnLst>
                <a:cxn ang="0">
                  <a:pos x="T0" y="T1"/>
                </a:cxn>
                <a:cxn ang="0">
                  <a:pos x="T2" y="T3"/>
                </a:cxn>
                <a:cxn ang="0">
                  <a:pos x="T4" y="T5"/>
                </a:cxn>
              </a:cxnLst>
              <a:rect l="0" t="0" r="r" b="b"/>
              <a:pathLst>
                <a:path w="23265" h="21664" fill="none" extrusionOk="0">
                  <a:moveTo>
                    <a:pt x="23264" y="21599"/>
                  </a:moveTo>
                  <a:cubicBezTo>
                    <a:pt x="22711" y="21642"/>
                    <a:pt x="22155" y="21663"/>
                    <a:pt x="21600" y="21664"/>
                  </a:cubicBezTo>
                  <a:cubicBezTo>
                    <a:pt x="9670" y="21664"/>
                    <a:pt x="0" y="11993"/>
                    <a:pt x="0" y="64"/>
                  </a:cubicBezTo>
                  <a:cubicBezTo>
                    <a:pt x="-1" y="42"/>
                    <a:pt x="0" y="21"/>
                    <a:pt x="0" y="0"/>
                  </a:cubicBezTo>
                </a:path>
                <a:path w="23265" h="21664" stroke="0" extrusionOk="0">
                  <a:moveTo>
                    <a:pt x="23264" y="21599"/>
                  </a:moveTo>
                  <a:cubicBezTo>
                    <a:pt x="22711" y="21642"/>
                    <a:pt x="22155" y="21663"/>
                    <a:pt x="21600" y="21664"/>
                  </a:cubicBezTo>
                  <a:cubicBezTo>
                    <a:pt x="9670" y="21664"/>
                    <a:pt x="0" y="11993"/>
                    <a:pt x="0" y="64"/>
                  </a:cubicBezTo>
                  <a:cubicBezTo>
                    <a:pt x="-1" y="42"/>
                    <a:pt x="0" y="21"/>
                    <a:pt x="0" y="0"/>
                  </a:cubicBezTo>
                  <a:lnTo>
                    <a:pt x="21600" y="64"/>
                  </a:lnTo>
                  <a:close/>
                </a:path>
              </a:pathLst>
            </a:custGeom>
            <a:noFill/>
            <a:ln w="76200" cap="rnd">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GB" sz="2800">
                <a:solidFill>
                  <a:srgbClr val="FFFFFF"/>
                </a:solidFill>
                <a:latin typeface="Arial" charset="0"/>
              </a:endParaRPr>
            </a:p>
          </p:txBody>
        </p:sp>
        <p:sp>
          <p:nvSpPr>
            <p:cNvPr id="1138847" name="Arc 159"/>
            <p:cNvSpPr>
              <a:spLocks/>
            </p:cNvSpPr>
            <p:nvPr/>
          </p:nvSpPr>
          <p:spPr bwMode="auto">
            <a:xfrm>
              <a:off x="3778" y="2812"/>
              <a:ext cx="216" cy="150"/>
            </a:xfrm>
            <a:custGeom>
              <a:avLst/>
              <a:gdLst>
                <a:gd name="G0" fmla="+- 21600 0 0"/>
                <a:gd name="G1" fmla="+- 8296 0 0"/>
                <a:gd name="G2" fmla="+- 21600 0 0"/>
                <a:gd name="T0" fmla="*/ 1670 w 21600"/>
                <a:gd name="T1" fmla="*/ 16623 h 16623"/>
                <a:gd name="T2" fmla="*/ 1657 w 21600"/>
                <a:gd name="T3" fmla="*/ 0 h 16623"/>
                <a:gd name="T4" fmla="*/ 21600 w 21600"/>
                <a:gd name="T5" fmla="*/ 8296 h 16623"/>
              </a:gdLst>
              <a:ahLst/>
              <a:cxnLst>
                <a:cxn ang="0">
                  <a:pos x="T0" y="T1"/>
                </a:cxn>
                <a:cxn ang="0">
                  <a:pos x="T2" y="T3"/>
                </a:cxn>
                <a:cxn ang="0">
                  <a:pos x="T4" y="T5"/>
                </a:cxn>
              </a:cxnLst>
              <a:rect l="0" t="0" r="r" b="b"/>
              <a:pathLst>
                <a:path w="21600" h="16623" fill="none" extrusionOk="0">
                  <a:moveTo>
                    <a:pt x="1669" y="16623"/>
                  </a:moveTo>
                  <a:cubicBezTo>
                    <a:pt x="567" y="13985"/>
                    <a:pt x="0" y="11154"/>
                    <a:pt x="0" y="8296"/>
                  </a:cubicBezTo>
                  <a:cubicBezTo>
                    <a:pt x="-1" y="5448"/>
                    <a:pt x="563" y="2629"/>
                    <a:pt x="1656" y="-1"/>
                  </a:cubicBezTo>
                </a:path>
                <a:path w="21600" h="16623" stroke="0" extrusionOk="0">
                  <a:moveTo>
                    <a:pt x="1669" y="16623"/>
                  </a:moveTo>
                  <a:cubicBezTo>
                    <a:pt x="567" y="13985"/>
                    <a:pt x="0" y="11154"/>
                    <a:pt x="0" y="8296"/>
                  </a:cubicBezTo>
                  <a:cubicBezTo>
                    <a:pt x="-1" y="5448"/>
                    <a:pt x="563" y="2629"/>
                    <a:pt x="1656" y="-1"/>
                  </a:cubicBezTo>
                  <a:lnTo>
                    <a:pt x="21600" y="8296"/>
                  </a:lnTo>
                  <a:close/>
                </a:path>
              </a:pathLst>
            </a:custGeom>
            <a:solidFill>
              <a:srgbClr val="000000"/>
            </a:solidFill>
            <a:ln>
              <a:noFill/>
            </a:ln>
            <a:effectLst/>
            <a:extLst>
              <a:ext uri="{91240B29-F687-4F45-9708-019B960494DF}">
                <a14:hiddenLine xmlns:a14="http://schemas.microsoft.com/office/drawing/2010/main" w="12700"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GB" sz="2800">
                <a:solidFill>
                  <a:srgbClr val="FFFFFF"/>
                </a:solidFill>
                <a:latin typeface="Arial" charset="0"/>
              </a:endParaRPr>
            </a:p>
          </p:txBody>
        </p:sp>
        <p:sp>
          <p:nvSpPr>
            <p:cNvPr id="1138848" name="Rectangle 160"/>
            <p:cNvSpPr>
              <a:spLocks noChangeArrowheads="1"/>
            </p:cNvSpPr>
            <p:nvPr/>
          </p:nvSpPr>
          <p:spPr bwMode="auto">
            <a:xfrm>
              <a:off x="2776" y="1947"/>
              <a:ext cx="469" cy="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eaLnBrk="0" hangingPunct="0"/>
              <a:r>
                <a:rPr lang="en-GB" altLang="en-US" sz="2000">
                  <a:solidFill>
                    <a:srgbClr val="000000"/>
                  </a:solidFill>
                </a:rPr>
                <a:t>SNS</a:t>
              </a:r>
            </a:p>
          </p:txBody>
        </p:sp>
        <p:sp>
          <p:nvSpPr>
            <p:cNvPr id="1138849" name="Rectangle 161"/>
            <p:cNvSpPr>
              <a:spLocks noChangeArrowheads="1"/>
            </p:cNvSpPr>
            <p:nvPr/>
          </p:nvSpPr>
          <p:spPr bwMode="auto">
            <a:xfrm>
              <a:off x="176" y="342"/>
              <a:ext cx="1541" cy="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CC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GB" altLang="en-US" sz="3200">
                  <a:solidFill>
                    <a:srgbClr val="CC0000"/>
                  </a:solidFill>
                </a:rPr>
                <a:t>STRESS</a:t>
              </a:r>
            </a:p>
            <a:p>
              <a:pPr eaLnBrk="0" hangingPunct="0"/>
              <a:r>
                <a:rPr lang="en-GB" altLang="en-US" sz="3200">
                  <a:solidFill>
                    <a:srgbClr val="CC0000"/>
                  </a:solidFill>
                </a:rPr>
                <a:t>/depression</a:t>
              </a:r>
            </a:p>
          </p:txBody>
        </p:sp>
        <p:sp>
          <p:nvSpPr>
            <p:cNvPr id="1138850" name="Line 162"/>
            <p:cNvSpPr>
              <a:spLocks noChangeShapeType="1"/>
            </p:cNvSpPr>
            <p:nvPr/>
          </p:nvSpPr>
          <p:spPr bwMode="auto">
            <a:xfrm>
              <a:off x="1407" y="609"/>
              <a:ext cx="280" cy="192"/>
            </a:xfrm>
            <a:prstGeom prst="line">
              <a:avLst/>
            </a:prstGeom>
            <a:noFill/>
            <a:ln w="76200">
              <a:solidFill>
                <a:srgbClr val="CC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GB" sz="2800">
                <a:solidFill>
                  <a:srgbClr val="FFFFFF"/>
                </a:solidFill>
                <a:latin typeface="Arial" charset="0"/>
              </a:endParaRPr>
            </a:p>
          </p:txBody>
        </p:sp>
        <p:sp>
          <p:nvSpPr>
            <p:cNvPr id="1138851" name="Rectangle 163"/>
            <p:cNvSpPr>
              <a:spLocks noChangeArrowheads="1"/>
            </p:cNvSpPr>
            <p:nvPr/>
          </p:nvSpPr>
          <p:spPr bwMode="auto">
            <a:xfrm>
              <a:off x="2927" y="2325"/>
              <a:ext cx="1349" cy="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p>
              <a:pPr eaLnBrk="0" hangingPunct="0"/>
              <a:r>
                <a:rPr lang="en-GB" altLang="en-US" sz="2000" dirty="0" err="1">
                  <a:solidFill>
                    <a:srgbClr val="000000"/>
                  </a:solidFill>
                </a:rPr>
                <a:t>Catecholamines</a:t>
              </a:r>
              <a:endParaRPr lang="en-GB" altLang="en-US" sz="2000" dirty="0">
                <a:solidFill>
                  <a:srgbClr val="000000"/>
                </a:solidFill>
              </a:endParaRPr>
            </a:p>
          </p:txBody>
        </p:sp>
        <p:sp>
          <p:nvSpPr>
            <p:cNvPr id="1138852" name="Rectangle 164"/>
            <p:cNvSpPr>
              <a:spLocks noChangeArrowheads="1"/>
            </p:cNvSpPr>
            <p:nvPr/>
          </p:nvSpPr>
          <p:spPr bwMode="auto">
            <a:xfrm>
              <a:off x="2650" y="1277"/>
              <a:ext cx="228" cy="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GB" altLang="en-US" sz="2400">
                  <a:solidFill>
                    <a:srgbClr val="001100"/>
                  </a:solidFill>
                  <a:latin typeface="Arial" charset="0"/>
                </a:rPr>
                <a:t>+</a:t>
              </a:r>
            </a:p>
          </p:txBody>
        </p:sp>
        <p:sp>
          <p:nvSpPr>
            <p:cNvPr id="1138853" name="Rectangle 165"/>
            <p:cNvSpPr>
              <a:spLocks noChangeArrowheads="1"/>
            </p:cNvSpPr>
            <p:nvPr/>
          </p:nvSpPr>
          <p:spPr bwMode="auto">
            <a:xfrm>
              <a:off x="3584" y="3545"/>
              <a:ext cx="1450" cy="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ctr" eaLnBrk="0" hangingPunct="0"/>
              <a:r>
                <a:rPr lang="en-GB" altLang="en-US" sz="2600">
                  <a:solidFill>
                    <a:srgbClr val="000000"/>
                  </a:solidFill>
                </a:rPr>
                <a:t>Infection, Inflammation</a:t>
              </a:r>
            </a:p>
          </p:txBody>
        </p:sp>
        <p:sp>
          <p:nvSpPr>
            <p:cNvPr id="1138859" name="Text Box 171"/>
            <p:cNvSpPr txBox="1">
              <a:spLocks noChangeArrowheads="1"/>
            </p:cNvSpPr>
            <p:nvPr/>
          </p:nvSpPr>
          <p:spPr bwMode="invGray">
            <a:xfrm>
              <a:off x="2241" y="3380"/>
              <a:ext cx="116" cy="331"/>
            </a:xfrm>
            <a:prstGeom prst="rect">
              <a:avLst/>
            </a:prstGeom>
            <a:noFill/>
            <a:ln>
              <a:noFill/>
            </a:ln>
            <a:effectLst/>
            <a:extLst>
              <a:ext uri="{909E8E84-426E-40DD-AFC4-6F175D3DCCD1}">
                <a14:hiddenFill xmlns:a14="http://schemas.microsoft.com/office/drawing/2010/main">
                  <a:solidFill>
                    <a:srgbClr val="016FAC"/>
                  </a:solidFill>
                </a14:hiddenFill>
              </a:ext>
              <a:ext uri="{91240B29-F687-4F45-9708-019B960494DF}">
                <a14:hiddenLine xmlns:a14="http://schemas.microsoft.com/office/drawing/2010/main" w="0" algn="ctr">
                  <a:solidFill>
                    <a:srgbClr val="016FAC"/>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a:endParaRPr lang="en-US" altLang="en-US" sz="2800">
                <a:solidFill>
                  <a:srgbClr val="FFFFFF"/>
                </a:solidFill>
                <a:latin typeface="Arial" charset="0"/>
              </a:endParaRPr>
            </a:p>
          </p:txBody>
        </p:sp>
      </p:grpSp>
      <p:sp>
        <p:nvSpPr>
          <p:cNvPr id="1138865" name="Text Box 177"/>
          <p:cNvSpPr txBox="1">
            <a:spLocks noChangeArrowheads="1"/>
          </p:cNvSpPr>
          <p:nvPr/>
        </p:nvSpPr>
        <p:spPr bwMode="invGray">
          <a:xfrm>
            <a:off x="2373507" y="1"/>
            <a:ext cx="7227684" cy="523220"/>
          </a:xfrm>
          <a:prstGeom prst="rect">
            <a:avLst/>
          </a:prstGeom>
          <a:noFill/>
          <a:ln>
            <a:noFill/>
          </a:ln>
          <a:effectLst/>
          <a:extLst>
            <a:ext uri="{909E8E84-426E-40DD-AFC4-6F175D3DCCD1}">
              <a14:hiddenFill xmlns:a14="http://schemas.microsoft.com/office/drawing/2010/main">
                <a:solidFill>
                  <a:srgbClr val="016FAC"/>
                </a:solidFill>
              </a14:hiddenFill>
            </a:ext>
            <a:ext uri="{91240B29-F687-4F45-9708-019B960494DF}">
              <a14:hiddenLine xmlns:a14="http://schemas.microsoft.com/office/drawing/2010/main" w="0" algn="ctr">
                <a:solidFill>
                  <a:srgbClr val="016FAC"/>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a:r>
              <a:rPr lang="en-GB" altLang="en-US" sz="2800">
                <a:solidFill>
                  <a:srgbClr val="000000"/>
                </a:solidFill>
                <a:latin typeface="Arial" charset="0"/>
              </a:rPr>
              <a:t>Two way neuroimmunoendocrine interaction</a:t>
            </a:r>
          </a:p>
        </p:txBody>
      </p:sp>
    </p:spTree>
    <p:extLst>
      <p:ext uri="{BB962C8B-B14F-4D97-AF65-F5344CB8AC3E}">
        <p14:creationId xmlns:p14="http://schemas.microsoft.com/office/powerpoint/2010/main" val="2148140136"/>
      </p:ext>
    </p:extLst>
  </p:cSld>
  <p:clrMapOvr>
    <a:masterClrMapping/>
  </p:clrMapOvr>
  <mc:AlternateContent xmlns:mc="http://schemas.openxmlformats.org/markup-compatibility/2006">
    <mc:Choice xmlns:p14="http://schemas.microsoft.com/office/powerpoint/2010/main" Requires="p14">
      <p:transition spd="slow" p14:dur="2000" advTm="70328"/>
    </mc:Choice>
    <mc:Fallback>
      <p:transition spd="slow" advTm="70328"/>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5170" name="Picture 2"/>
          <p:cNvPicPr>
            <a:picLocks noChangeAspect="1" noChangeArrowheads="1"/>
          </p:cNvPicPr>
          <p:nvPr/>
        </p:nvPicPr>
        <p:blipFill>
          <a:blip r:embed="rId4">
            <a:extLst>
              <a:ext uri="{28A0092B-C50C-407E-A947-70E740481C1C}">
                <a14:useLocalDpi xmlns:a14="http://schemas.microsoft.com/office/drawing/2010/main" val="0"/>
              </a:ext>
            </a:extLst>
          </a:blip>
          <a:srcRect l="8594" t="18750" r="24219" b="8333"/>
          <a:stretch>
            <a:fillRect/>
          </a:stretch>
        </p:blipFill>
        <p:spPr bwMode="auto">
          <a:xfrm>
            <a:off x="2362200" y="666533"/>
            <a:ext cx="7620000" cy="6202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15171" name="Line 3"/>
          <p:cNvSpPr>
            <a:spLocks noChangeShapeType="1"/>
          </p:cNvSpPr>
          <p:nvPr/>
        </p:nvSpPr>
        <p:spPr bwMode="auto">
          <a:xfrm flipV="1">
            <a:off x="5822950" y="5441124"/>
            <a:ext cx="0" cy="457516"/>
          </a:xfrm>
          <a:prstGeom prst="line">
            <a:avLst/>
          </a:prstGeom>
          <a:noFill/>
          <a:ln w="57150">
            <a:solidFill>
              <a:srgbClr val="CC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GB" sz="2800">
              <a:solidFill>
                <a:srgbClr val="FFFFFF"/>
              </a:solidFill>
              <a:latin typeface="Arial" charset="0"/>
            </a:endParaRPr>
          </a:p>
        </p:txBody>
      </p:sp>
      <p:grpSp>
        <p:nvGrpSpPr>
          <p:cNvPr id="1415172" name="Group 4"/>
          <p:cNvGrpSpPr>
            <a:grpSpLocks/>
          </p:cNvGrpSpPr>
          <p:nvPr/>
        </p:nvGrpSpPr>
        <p:grpSpPr bwMode="auto">
          <a:xfrm>
            <a:off x="1882867" y="1980462"/>
            <a:ext cx="3603624" cy="1830066"/>
            <a:chOff x="226" y="1248"/>
            <a:chExt cx="2270" cy="1152"/>
          </a:xfrm>
        </p:grpSpPr>
        <p:sp>
          <p:nvSpPr>
            <p:cNvPr id="1415173" name="Text Box 5"/>
            <p:cNvSpPr txBox="1">
              <a:spLocks noChangeArrowheads="1"/>
            </p:cNvSpPr>
            <p:nvPr/>
          </p:nvSpPr>
          <p:spPr bwMode="auto">
            <a:xfrm>
              <a:off x="226" y="1248"/>
              <a:ext cx="1416" cy="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altLang="en-US" sz="2400">
                  <a:solidFill>
                    <a:srgbClr val="000000"/>
                  </a:solidFill>
                </a:rPr>
                <a:t>Glucocorticoid</a:t>
              </a:r>
            </a:p>
            <a:p>
              <a:pPr algn="ctr"/>
              <a:r>
                <a:rPr lang="en-GB" altLang="en-US" sz="2400">
                  <a:solidFill>
                    <a:srgbClr val="000000"/>
                  </a:solidFill>
                </a:rPr>
                <a:t>Resistance</a:t>
              </a:r>
            </a:p>
          </p:txBody>
        </p:sp>
        <p:sp>
          <p:nvSpPr>
            <p:cNvPr id="1415174" name="Line 6"/>
            <p:cNvSpPr>
              <a:spLocks noChangeShapeType="1"/>
            </p:cNvSpPr>
            <p:nvPr/>
          </p:nvSpPr>
          <p:spPr bwMode="auto">
            <a:xfrm>
              <a:off x="1296" y="1920"/>
              <a:ext cx="1200" cy="48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GB" sz="2800">
                <a:solidFill>
                  <a:srgbClr val="FFFFFF"/>
                </a:solidFill>
                <a:latin typeface="Arial" charset="0"/>
              </a:endParaRPr>
            </a:p>
          </p:txBody>
        </p:sp>
      </p:grpSp>
      <p:grpSp>
        <p:nvGrpSpPr>
          <p:cNvPr id="1415188" name="Group 20"/>
          <p:cNvGrpSpPr>
            <a:grpSpLocks/>
          </p:cNvGrpSpPr>
          <p:nvPr/>
        </p:nvGrpSpPr>
        <p:grpSpPr bwMode="auto">
          <a:xfrm>
            <a:off x="6324622" y="2399983"/>
            <a:ext cx="4763" cy="3123462"/>
            <a:chOff x="3024" y="1516"/>
            <a:chExt cx="3" cy="1973"/>
          </a:xfrm>
        </p:grpSpPr>
        <p:sp>
          <p:nvSpPr>
            <p:cNvPr id="1415177" name="Line 9"/>
            <p:cNvSpPr>
              <a:spLocks noChangeShapeType="1"/>
            </p:cNvSpPr>
            <p:nvPr/>
          </p:nvSpPr>
          <p:spPr bwMode="auto">
            <a:xfrm>
              <a:off x="3024" y="1516"/>
              <a:ext cx="0" cy="596"/>
            </a:xfrm>
            <a:prstGeom prst="line">
              <a:avLst/>
            </a:prstGeom>
            <a:noFill/>
            <a:ln w="1778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GB" sz="2800">
                <a:solidFill>
                  <a:srgbClr val="FFFFFF"/>
                </a:solidFill>
                <a:latin typeface="Arial" charset="0"/>
              </a:endParaRPr>
            </a:p>
          </p:txBody>
        </p:sp>
        <p:sp>
          <p:nvSpPr>
            <p:cNvPr id="1415178" name="Line 10"/>
            <p:cNvSpPr>
              <a:spLocks noChangeShapeType="1"/>
            </p:cNvSpPr>
            <p:nvPr/>
          </p:nvSpPr>
          <p:spPr bwMode="auto">
            <a:xfrm>
              <a:off x="3024" y="2384"/>
              <a:ext cx="0" cy="596"/>
            </a:xfrm>
            <a:prstGeom prst="line">
              <a:avLst/>
            </a:prstGeom>
            <a:noFill/>
            <a:ln w="1778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GB" sz="2800">
                <a:solidFill>
                  <a:srgbClr val="FFFFFF"/>
                </a:solidFill>
                <a:latin typeface="Arial" charset="0"/>
              </a:endParaRPr>
            </a:p>
          </p:txBody>
        </p:sp>
        <p:sp>
          <p:nvSpPr>
            <p:cNvPr id="1415179" name="Line 11"/>
            <p:cNvSpPr>
              <a:spLocks noChangeShapeType="1"/>
            </p:cNvSpPr>
            <p:nvPr/>
          </p:nvSpPr>
          <p:spPr bwMode="auto">
            <a:xfrm>
              <a:off x="3027" y="3241"/>
              <a:ext cx="0" cy="248"/>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GB" sz="2800">
                <a:solidFill>
                  <a:srgbClr val="FFFFFF"/>
                </a:solidFill>
                <a:latin typeface="Arial" charset="0"/>
              </a:endParaRPr>
            </a:p>
          </p:txBody>
        </p:sp>
      </p:grpSp>
      <p:grpSp>
        <p:nvGrpSpPr>
          <p:cNvPr id="1415180" name="Group 12"/>
          <p:cNvGrpSpPr>
            <a:grpSpLocks/>
          </p:cNvGrpSpPr>
          <p:nvPr/>
        </p:nvGrpSpPr>
        <p:grpSpPr bwMode="auto">
          <a:xfrm>
            <a:off x="3248033" y="761520"/>
            <a:ext cx="2355851" cy="785219"/>
            <a:chOff x="1086" y="514"/>
            <a:chExt cx="1484" cy="494"/>
          </a:xfrm>
        </p:grpSpPr>
        <p:sp>
          <p:nvSpPr>
            <p:cNvPr id="1415181" name="Text Box 13"/>
            <p:cNvSpPr txBox="1">
              <a:spLocks noChangeArrowheads="1"/>
            </p:cNvSpPr>
            <p:nvPr/>
          </p:nvSpPr>
          <p:spPr bwMode="auto">
            <a:xfrm>
              <a:off x="1086" y="514"/>
              <a:ext cx="1484" cy="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altLang="en-US" sz="3200" i="1">
                  <a:solidFill>
                    <a:srgbClr val="000000"/>
                  </a:solidFill>
                </a:rPr>
                <a:t>MDD or BD</a:t>
              </a:r>
            </a:p>
          </p:txBody>
        </p:sp>
        <p:sp>
          <p:nvSpPr>
            <p:cNvPr id="1415182" name="Line 14"/>
            <p:cNvSpPr>
              <a:spLocks noChangeShapeType="1"/>
            </p:cNvSpPr>
            <p:nvPr/>
          </p:nvSpPr>
          <p:spPr bwMode="auto">
            <a:xfrm flipV="1">
              <a:off x="1872" y="816"/>
              <a:ext cx="0" cy="192"/>
            </a:xfrm>
            <a:prstGeom prst="line">
              <a:avLst/>
            </a:prstGeom>
            <a:noFill/>
            <a:ln w="381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GB" sz="2800">
                <a:solidFill>
                  <a:srgbClr val="FFFFFF"/>
                </a:solidFill>
                <a:latin typeface="Arial" charset="0"/>
              </a:endParaRPr>
            </a:p>
          </p:txBody>
        </p:sp>
      </p:grpSp>
      <p:grpSp>
        <p:nvGrpSpPr>
          <p:cNvPr id="1415183" name="Group 15"/>
          <p:cNvGrpSpPr>
            <a:grpSpLocks/>
          </p:cNvGrpSpPr>
          <p:nvPr/>
        </p:nvGrpSpPr>
        <p:grpSpPr bwMode="auto">
          <a:xfrm>
            <a:off x="4362450" y="2075448"/>
            <a:ext cx="1371600" cy="1600516"/>
            <a:chOff x="1776" y="1152"/>
            <a:chExt cx="864" cy="1008"/>
          </a:xfrm>
        </p:grpSpPr>
        <p:sp>
          <p:nvSpPr>
            <p:cNvPr id="1415184" name="Text Box 16"/>
            <p:cNvSpPr txBox="1">
              <a:spLocks noChangeArrowheads="1"/>
            </p:cNvSpPr>
            <p:nvPr/>
          </p:nvSpPr>
          <p:spPr bwMode="auto">
            <a:xfrm>
              <a:off x="1776" y="1152"/>
              <a:ext cx="24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2400">
                  <a:solidFill>
                    <a:srgbClr val="000000"/>
                  </a:solidFill>
                </a:rPr>
                <a:t>X</a:t>
              </a:r>
            </a:p>
          </p:txBody>
        </p:sp>
        <p:sp>
          <p:nvSpPr>
            <p:cNvPr id="1415185" name="Text Box 17"/>
            <p:cNvSpPr txBox="1">
              <a:spLocks noChangeArrowheads="1"/>
            </p:cNvSpPr>
            <p:nvPr/>
          </p:nvSpPr>
          <p:spPr bwMode="auto">
            <a:xfrm>
              <a:off x="2400" y="1152"/>
              <a:ext cx="24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2400">
                  <a:solidFill>
                    <a:srgbClr val="000000"/>
                  </a:solidFill>
                </a:rPr>
                <a:t>X</a:t>
              </a:r>
            </a:p>
          </p:txBody>
        </p:sp>
        <p:sp>
          <p:nvSpPr>
            <p:cNvPr id="1415186" name="Text Box 18"/>
            <p:cNvSpPr txBox="1">
              <a:spLocks noChangeArrowheads="1"/>
            </p:cNvSpPr>
            <p:nvPr/>
          </p:nvSpPr>
          <p:spPr bwMode="auto">
            <a:xfrm>
              <a:off x="2352" y="1872"/>
              <a:ext cx="24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2400">
                  <a:solidFill>
                    <a:srgbClr val="000000"/>
                  </a:solidFill>
                </a:rPr>
                <a:t>X</a:t>
              </a:r>
            </a:p>
          </p:txBody>
        </p:sp>
      </p:grpSp>
      <p:sp>
        <p:nvSpPr>
          <p:cNvPr id="1415187" name="Text Box 19"/>
          <p:cNvSpPr txBox="1">
            <a:spLocks noChangeArrowheads="1"/>
          </p:cNvSpPr>
          <p:nvPr/>
        </p:nvSpPr>
        <p:spPr bwMode="invGray">
          <a:xfrm>
            <a:off x="4030505" y="45956"/>
            <a:ext cx="4270720" cy="523220"/>
          </a:xfrm>
          <a:prstGeom prst="rect">
            <a:avLst/>
          </a:prstGeom>
          <a:noFill/>
          <a:ln>
            <a:noFill/>
          </a:ln>
          <a:effectLst/>
          <a:extLst>
            <a:ext uri="{909E8E84-426E-40DD-AFC4-6F175D3DCCD1}">
              <a14:hiddenFill xmlns:a14="http://schemas.microsoft.com/office/drawing/2010/main">
                <a:solidFill>
                  <a:srgbClr val="016FAC"/>
                </a:solidFill>
              </a14:hiddenFill>
            </a:ext>
            <a:ext uri="{91240B29-F687-4F45-9708-019B960494DF}">
              <a14:hiddenLine xmlns:a14="http://schemas.microsoft.com/office/drawing/2010/main" w="0" algn="ctr">
                <a:solidFill>
                  <a:srgbClr val="016FAC"/>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a:r>
              <a:rPr lang="en-GB" altLang="en-US" sz="2800">
                <a:solidFill>
                  <a:srgbClr val="000000"/>
                </a:solidFill>
                <a:latin typeface="Arial" charset="0"/>
              </a:rPr>
              <a:t>Hyperactivity of HPA axis </a:t>
            </a:r>
          </a:p>
        </p:txBody>
      </p:sp>
      <p:grpSp>
        <p:nvGrpSpPr>
          <p:cNvPr id="2" name="Group 1"/>
          <p:cNvGrpSpPr/>
          <p:nvPr/>
        </p:nvGrpSpPr>
        <p:grpSpPr>
          <a:xfrm>
            <a:off x="8537352" y="5426988"/>
            <a:ext cx="1927002" cy="458629"/>
            <a:chOff x="7013352" y="5426987"/>
            <a:chExt cx="1927002" cy="458629"/>
          </a:xfrm>
        </p:grpSpPr>
        <p:sp>
          <p:nvSpPr>
            <p:cNvPr id="20" name="TextBox 19"/>
            <p:cNvSpPr txBox="1"/>
            <p:nvPr/>
          </p:nvSpPr>
          <p:spPr>
            <a:xfrm>
              <a:off x="7380312" y="5445237"/>
              <a:ext cx="1560042" cy="369332"/>
            </a:xfrm>
            <a:prstGeom prst="rect">
              <a:avLst/>
            </a:prstGeom>
            <a:noFill/>
          </p:spPr>
          <p:txBody>
            <a:bodyPr wrap="none" rtlCol="0">
              <a:spAutoFit/>
            </a:bodyPr>
            <a:lstStyle/>
            <a:p>
              <a:r>
                <a:rPr lang="en-GB" dirty="0"/>
                <a:t>inflammation</a:t>
              </a:r>
            </a:p>
          </p:txBody>
        </p:sp>
        <p:sp>
          <p:nvSpPr>
            <p:cNvPr id="21" name="Down Arrow 20"/>
            <p:cNvSpPr/>
            <p:nvPr/>
          </p:nvSpPr>
          <p:spPr bwMode="auto">
            <a:xfrm rot="10800000">
              <a:off x="7013352" y="5426987"/>
              <a:ext cx="366960" cy="458629"/>
            </a:xfrm>
            <a:prstGeom prst="downArrow">
              <a:avLst/>
            </a:prstGeom>
            <a:solidFill>
              <a:srgbClr val="FF0000"/>
            </a:solidFill>
            <a:ln>
              <a:noFill/>
            </a:ln>
            <a:effectLst/>
          </p:spPr>
          <p:txBody>
            <a:bodyPr vert="horz" wrap="none" lIns="91440" tIns="45720" rIns="91440" bIns="45720" numCol="1" rtlCol="0" anchor="t" anchorCtr="0" compatLnSpc="1">
              <a:prstTxWarp prst="textNoShape">
                <a:avLst/>
              </a:prstTxWarp>
              <a:spAutoFit/>
            </a:bodyPr>
            <a:lstStyle/>
            <a:p>
              <a:pPr fontAlgn="base">
                <a:spcBef>
                  <a:spcPct val="0"/>
                </a:spcBef>
                <a:spcAft>
                  <a:spcPct val="0"/>
                </a:spcAft>
              </a:pPr>
              <a:endParaRPr lang="en-GB" b="1">
                <a:latin typeface="Times New Roman" pitchFamily="18" charset="0"/>
              </a:endParaRPr>
            </a:p>
          </p:txBody>
        </p:sp>
      </p:grpSp>
    </p:spTree>
    <p:custDataLst>
      <p:tags r:id="rId1"/>
    </p:custDataLst>
    <p:extLst>
      <p:ext uri="{BB962C8B-B14F-4D97-AF65-F5344CB8AC3E}">
        <p14:creationId xmlns:p14="http://schemas.microsoft.com/office/powerpoint/2010/main" val="2362469367"/>
      </p:ext>
    </p:extLst>
  </p:cSld>
  <p:clrMapOvr>
    <a:masterClrMapping/>
  </p:clrMapOvr>
  <mc:AlternateContent xmlns:mc="http://schemas.openxmlformats.org/markup-compatibility/2006">
    <mc:Choice xmlns:p14="http://schemas.microsoft.com/office/powerpoint/2010/main" Requires="p14">
      <p:transition spd="slow" p14:dur="2000" advTm="103422"/>
    </mc:Choice>
    <mc:Fallback>
      <p:transition spd="slow" advTm="103422"/>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15188"/>
                                        </p:tgtEl>
                                        <p:attrNameLst>
                                          <p:attrName>style.visibility</p:attrName>
                                        </p:attrNameLst>
                                      </p:cBhvr>
                                      <p:to>
                                        <p:strVal val="visible"/>
                                      </p:to>
                                    </p:set>
                                  </p:childTnLst>
                                </p:cTn>
                              </p:par>
                              <p:par>
                                <p:cTn id="7" presetID="2" presetClass="entr" presetSubtype="8" fill="hold" grpId="0" nodeType="withEffect">
                                  <p:stCondLst>
                                    <p:cond delay="0"/>
                                  </p:stCondLst>
                                  <p:childTnLst>
                                    <p:set>
                                      <p:cBhvr>
                                        <p:cTn id="8" dur="1" fill="hold">
                                          <p:stCondLst>
                                            <p:cond delay="0"/>
                                          </p:stCondLst>
                                        </p:cTn>
                                        <p:tgtEl>
                                          <p:spTgt spid="1415171"/>
                                        </p:tgtEl>
                                        <p:attrNameLst>
                                          <p:attrName>style.visibility</p:attrName>
                                        </p:attrNameLst>
                                      </p:cBhvr>
                                      <p:to>
                                        <p:strVal val="visible"/>
                                      </p:to>
                                    </p:set>
                                    <p:anim calcmode="lin" valueType="num">
                                      <p:cBhvr additive="base">
                                        <p:cTn id="9" dur="500" fill="hold"/>
                                        <p:tgtEl>
                                          <p:spTgt spid="1415171"/>
                                        </p:tgtEl>
                                        <p:attrNameLst>
                                          <p:attrName>ppt_x</p:attrName>
                                        </p:attrNameLst>
                                      </p:cBhvr>
                                      <p:tavLst>
                                        <p:tav tm="0">
                                          <p:val>
                                            <p:strVal val="0-#ppt_w/2"/>
                                          </p:val>
                                        </p:tav>
                                        <p:tav tm="100000">
                                          <p:val>
                                            <p:strVal val="#ppt_x"/>
                                          </p:val>
                                        </p:tav>
                                      </p:tavLst>
                                    </p:anim>
                                    <p:anim calcmode="lin" valueType="num">
                                      <p:cBhvr additive="base">
                                        <p:cTn id="10" dur="500" fill="hold"/>
                                        <p:tgtEl>
                                          <p:spTgt spid="1415171"/>
                                        </p:tgtEl>
                                        <p:attrNameLst>
                                          <p:attrName>ppt_y</p:attrName>
                                        </p:attrNameLst>
                                      </p:cBhvr>
                                      <p:tavLst>
                                        <p:tav tm="0">
                                          <p:val>
                                            <p:strVal val="#ppt_y"/>
                                          </p:val>
                                        </p:tav>
                                        <p:tav tm="100000">
                                          <p:val>
                                            <p:strVal val="#ppt_y"/>
                                          </p:val>
                                        </p:tav>
                                      </p:tavLst>
                                    </p:anim>
                                  </p:childTnLst>
                                </p:cTn>
                              </p:par>
                              <p:par>
                                <p:cTn id="11" presetID="1" presetClass="entr" presetSubtype="0" fill="hold" nodeType="withEffect">
                                  <p:stCondLst>
                                    <p:cond delay="0"/>
                                  </p:stCondLst>
                                  <p:childTnLst>
                                    <p:set>
                                      <p:cBhvr>
                                        <p:cTn id="12" dur="1" fill="hold">
                                          <p:stCondLst>
                                            <p:cond delay="499"/>
                                          </p:stCondLst>
                                        </p:cTn>
                                        <p:tgtEl>
                                          <p:spTgt spid="1415180"/>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499"/>
                                          </p:stCondLst>
                                        </p:cTn>
                                        <p:tgtEl>
                                          <p:spTgt spid="1415172"/>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499"/>
                                          </p:stCondLst>
                                        </p:cTn>
                                        <p:tgtEl>
                                          <p:spTgt spid="141518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5171"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4" name="Text Box 2"/>
          <p:cNvSpPr txBox="1">
            <a:spLocks noChangeArrowheads="1"/>
          </p:cNvSpPr>
          <p:nvPr/>
        </p:nvSpPr>
        <p:spPr bwMode="auto">
          <a:xfrm>
            <a:off x="1566864" y="457201"/>
            <a:ext cx="884872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20000"/>
              </a:spcBef>
              <a:buClr>
                <a:srgbClr val="FFFF00"/>
              </a:buClr>
              <a:buSzPct val="70000"/>
              <a:buFont typeface="Wingdings" panose="05000000000000000000" pitchFamily="2" charset="2"/>
              <a:buNone/>
              <a:defRPr/>
            </a:pPr>
            <a:r>
              <a:rPr lang="en-GB" altLang="en-US" sz="3600"/>
              <a:t>Cytokine profile in TRD</a:t>
            </a:r>
            <a:endParaRPr lang="en-GB" altLang="en-US" sz="3600">
              <a:effectLst>
                <a:outerShdw blurRad="38100" dist="38100" dir="2700000" algn="tl">
                  <a:srgbClr val="C0C0C0"/>
                </a:outerShdw>
              </a:effectLst>
            </a:endParaRPr>
          </a:p>
        </p:txBody>
      </p:sp>
      <p:sp>
        <p:nvSpPr>
          <p:cNvPr id="55299" name="Text Box 3"/>
          <p:cNvSpPr txBox="1">
            <a:spLocks noChangeArrowheads="1"/>
          </p:cNvSpPr>
          <p:nvPr/>
        </p:nvSpPr>
        <p:spPr bwMode="auto">
          <a:xfrm>
            <a:off x="7618941" y="5983288"/>
            <a:ext cx="231986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Times New Roman" pitchFamily="18" charset="0"/>
              </a:defRPr>
            </a:lvl1pPr>
            <a:lvl2pPr marL="742950" indent="-285750">
              <a:defRPr b="1">
                <a:solidFill>
                  <a:schemeClr val="tx1"/>
                </a:solidFill>
                <a:latin typeface="Times New Roman" pitchFamily="18" charset="0"/>
              </a:defRPr>
            </a:lvl2pPr>
            <a:lvl3pPr marL="1143000" indent="-228600">
              <a:defRPr b="1">
                <a:solidFill>
                  <a:schemeClr val="tx1"/>
                </a:solidFill>
                <a:latin typeface="Times New Roman" pitchFamily="18" charset="0"/>
              </a:defRPr>
            </a:lvl3pPr>
            <a:lvl4pPr marL="1600200" indent="-228600">
              <a:defRPr b="1">
                <a:solidFill>
                  <a:schemeClr val="tx1"/>
                </a:solidFill>
                <a:latin typeface="Times New Roman" pitchFamily="18" charset="0"/>
              </a:defRPr>
            </a:lvl4pPr>
            <a:lvl5pPr marL="2057400" indent="-228600">
              <a:defRPr b="1">
                <a:solidFill>
                  <a:schemeClr val="tx1"/>
                </a:solidFill>
                <a:latin typeface="Times New Roman" pitchFamily="18" charset="0"/>
              </a:defRPr>
            </a:lvl5pPr>
            <a:lvl6pPr marL="2514600" indent="-228600" eaLnBrk="0" fontAlgn="base" hangingPunct="0">
              <a:spcBef>
                <a:spcPct val="0"/>
              </a:spcBef>
              <a:spcAft>
                <a:spcPct val="0"/>
              </a:spcAft>
              <a:defRPr b="1">
                <a:solidFill>
                  <a:schemeClr val="tx1"/>
                </a:solidFill>
                <a:latin typeface="Times New Roman" pitchFamily="18" charset="0"/>
              </a:defRPr>
            </a:lvl6pPr>
            <a:lvl7pPr marL="2971800" indent="-228600" eaLnBrk="0" fontAlgn="base" hangingPunct="0">
              <a:spcBef>
                <a:spcPct val="0"/>
              </a:spcBef>
              <a:spcAft>
                <a:spcPct val="0"/>
              </a:spcAft>
              <a:defRPr b="1">
                <a:solidFill>
                  <a:schemeClr val="tx1"/>
                </a:solidFill>
                <a:latin typeface="Times New Roman" pitchFamily="18" charset="0"/>
              </a:defRPr>
            </a:lvl7pPr>
            <a:lvl8pPr marL="3429000" indent="-228600" eaLnBrk="0" fontAlgn="base" hangingPunct="0">
              <a:spcBef>
                <a:spcPct val="0"/>
              </a:spcBef>
              <a:spcAft>
                <a:spcPct val="0"/>
              </a:spcAft>
              <a:defRPr b="1">
                <a:solidFill>
                  <a:schemeClr val="tx1"/>
                </a:solidFill>
                <a:latin typeface="Times New Roman" pitchFamily="18" charset="0"/>
              </a:defRPr>
            </a:lvl8pPr>
            <a:lvl9pPr marL="3886200" indent="-228600" eaLnBrk="0" fontAlgn="base" hangingPunct="0">
              <a:spcBef>
                <a:spcPct val="0"/>
              </a:spcBef>
              <a:spcAft>
                <a:spcPct val="0"/>
              </a:spcAft>
              <a:defRPr b="1">
                <a:solidFill>
                  <a:schemeClr val="tx1"/>
                </a:solidFill>
                <a:latin typeface="Times New Roman" pitchFamily="18" charset="0"/>
              </a:defRPr>
            </a:lvl9pPr>
          </a:lstStyle>
          <a:p>
            <a:pPr eaLnBrk="1" hangingPunct="1"/>
            <a:r>
              <a:rPr lang="en-GB" altLang="en-US" sz="2000" i="1" dirty="0" err="1"/>
              <a:t>Carvalho</a:t>
            </a:r>
            <a:r>
              <a:rPr lang="en-GB" altLang="en-US" sz="2000" i="1" dirty="0"/>
              <a:t> et al, 2012</a:t>
            </a:r>
          </a:p>
        </p:txBody>
      </p:sp>
      <p:sp>
        <p:nvSpPr>
          <p:cNvPr id="55300" name="Line 4"/>
          <p:cNvSpPr>
            <a:spLocks noChangeShapeType="1"/>
          </p:cNvSpPr>
          <p:nvPr/>
        </p:nvSpPr>
        <p:spPr bwMode="invGray">
          <a:xfrm flipV="1">
            <a:off x="1857376" y="1628801"/>
            <a:ext cx="8316913" cy="14287"/>
          </a:xfrm>
          <a:prstGeom prst="line">
            <a:avLst/>
          </a:prstGeom>
          <a:noFill/>
          <a:ln w="3810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graphicFrame>
        <p:nvGraphicFramePr>
          <p:cNvPr id="55301" name="Object 5"/>
          <p:cNvGraphicFramePr>
            <a:graphicFrameLocks noChangeAspect="1"/>
          </p:cNvGraphicFramePr>
          <p:nvPr/>
        </p:nvGraphicFramePr>
        <p:xfrm>
          <a:off x="5626100" y="2551113"/>
          <a:ext cx="4921250" cy="2120900"/>
        </p:xfrm>
        <a:graphic>
          <a:graphicData uri="http://schemas.openxmlformats.org/presentationml/2006/ole">
            <mc:AlternateContent xmlns:mc="http://schemas.openxmlformats.org/markup-compatibility/2006">
              <mc:Choice xmlns:v="urn:schemas-microsoft-com:vml" Requires="v">
                <p:oleObj name="Prism Project" r:id="rId3" imgW="9496349" imgH="4105428" progId="Prism4.Document">
                  <p:embed/>
                </p:oleObj>
              </mc:Choice>
              <mc:Fallback>
                <p:oleObj name="Prism Project" r:id="rId3" imgW="9496349" imgH="4105428" progId="Prism4.Document">
                  <p:embed/>
                  <p:pic>
                    <p:nvPicPr>
                      <p:cNvPr id="55301"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invGray">
                      <a:xfrm>
                        <a:off x="5626100" y="2551113"/>
                        <a:ext cx="4921250" cy="2120900"/>
                      </a:xfrm>
                      <a:prstGeom prst="rect">
                        <a:avLst/>
                      </a:prstGeom>
                      <a:noFill/>
                      <a:ln>
                        <a:noFill/>
                      </a:ln>
                      <a:effectLst/>
                      <a:extLst>
                        <a:ext uri="{909E8E84-426E-40DD-AFC4-6F175D3DCCD1}">
                          <a14:hiddenFill xmlns:a14="http://schemas.microsoft.com/office/drawing/2010/main">
                            <a:solidFill>
                              <a:srgbClr val="016FAC"/>
                            </a:solidFill>
                          </a14:hiddenFill>
                        </a:ext>
                        <a:ext uri="{91240B29-F687-4F45-9708-019B960494DF}">
                          <a14:hiddenLine xmlns:a14="http://schemas.microsoft.com/office/drawing/2010/main" w="0" algn="ctr">
                            <a:solidFill>
                              <a:srgbClr val="016FAC"/>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5302" name="Object 6"/>
          <p:cNvGraphicFramePr>
            <a:graphicFrameLocks noChangeAspect="1"/>
          </p:cNvGraphicFramePr>
          <p:nvPr/>
        </p:nvGraphicFramePr>
        <p:xfrm>
          <a:off x="1784351" y="2184400"/>
          <a:ext cx="3787775" cy="2374900"/>
        </p:xfrm>
        <a:graphic>
          <a:graphicData uri="http://schemas.openxmlformats.org/presentationml/2006/ole">
            <mc:AlternateContent xmlns:mc="http://schemas.openxmlformats.org/markup-compatibility/2006">
              <mc:Choice xmlns:v="urn:schemas-microsoft-com:vml" Requires="v">
                <p:oleObj name="Prism Project" r:id="rId5" imgW="4848352" imgH="2381352" progId="Prism4.Document">
                  <p:embed/>
                </p:oleObj>
              </mc:Choice>
              <mc:Fallback>
                <p:oleObj name="Prism Project" r:id="rId5" imgW="4848352" imgH="2381352" progId="Prism4.Document">
                  <p:embed/>
                  <p:pic>
                    <p:nvPicPr>
                      <p:cNvPr id="55302"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invGray">
                      <a:xfrm>
                        <a:off x="1784351" y="2184400"/>
                        <a:ext cx="3787775" cy="2374900"/>
                      </a:xfrm>
                      <a:prstGeom prst="rect">
                        <a:avLst/>
                      </a:prstGeom>
                      <a:noFill/>
                      <a:ln>
                        <a:noFill/>
                      </a:ln>
                      <a:effectLst/>
                      <a:extLst>
                        <a:ext uri="{909E8E84-426E-40DD-AFC4-6F175D3DCCD1}">
                          <a14:hiddenFill xmlns:a14="http://schemas.microsoft.com/office/drawing/2010/main">
                            <a:solidFill>
                              <a:srgbClr val="016FAC"/>
                            </a:solidFill>
                          </a14:hiddenFill>
                        </a:ext>
                        <a:ext uri="{91240B29-F687-4F45-9708-019B960494DF}">
                          <a14:hiddenLine xmlns:a14="http://schemas.microsoft.com/office/drawing/2010/main" w="0" algn="ctr">
                            <a:solidFill>
                              <a:srgbClr val="016FAC"/>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34903381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a:stretch>
            <a:fillRect/>
          </a:stretch>
        </p:blipFill>
        <p:spPr>
          <a:xfrm>
            <a:off x="2538219" y="2257522"/>
            <a:ext cx="6352863" cy="3823921"/>
          </a:xfrm>
          <a:prstGeom prst="rect">
            <a:avLst/>
          </a:prstGeom>
        </p:spPr>
      </p:pic>
      <p:sp>
        <p:nvSpPr>
          <p:cNvPr id="9" name="Rectangle 8"/>
          <p:cNvSpPr/>
          <p:nvPr/>
        </p:nvSpPr>
        <p:spPr>
          <a:xfrm>
            <a:off x="2391818" y="6252709"/>
            <a:ext cx="5964593" cy="415755"/>
          </a:xfrm>
          <a:prstGeom prst="rect">
            <a:avLst/>
          </a:prstGeom>
        </p:spPr>
        <p:txBody>
          <a:bodyPr wrap="square">
            <a:spAutoFit/>
          </a:bodyPr>
          <a:lstStyle/>
          <a:p>
            <a:r>
              <a:rPr lang="en-US" altLang="en-US" sz="1051" b="1" dirty="0">
                <a:latin typeface="Arial" panose="020B0604020202020204" pitchFamily="34" charset="0"/>
                <a:cs typeface="Arial" panose="020B0604020202020204" pitchFamily="34" charset="0"/>
              </a:rPr>
              <a:t>Figure 3</a:t>
            </a:r>
            <a:r>
              <a:rPr lang="en-US" altLang="en-US" sz="1051" dirty="0">
                <a:latin typeface="Arial" panose="020B0604020202020204" pitchFamily="34" charset="0"/>
                <a:cs typeface="Arial" panose="020B0604020202020204" pitchFamily="34" charset="0"/>
              </a:rPr>
              <a:t> Risk of acute MI associated with exposure to multiple risk factors among 29,972 individuals across 52 countries in the INTERHEART study </a:t>
            </a:r>
            <a:r>
              <a:rPr lang="en-US" altLang="en-US" sz="1051" dirty="0">
                <a:solidFill>
                  <a:srgbClr val="211D1E"/>
                </a:solidFill>
                <a:latin typeface="Arial" panose="020B0604020202020204" pitchFamily="34" charset="0"/>
                <a:cs typeface="Arial" panose="020B0604020202020204" pitchFamily="34" charset="0"/>
              </a:rPr>
              <a:t> </a:t>
            </a:r>
          </a:p>
        </p:txBody>
      </p:sp>
      <p:sp>
        <p:nvSpPr>
          <p:cNvPr id="13" name="Rectangle 12"/>
          <p:cNvSpPr/>
          <p:nvPr/>
        </p:nvSpPr>
        <p:spPr>
          <a:xfrm>
            <a:off x="1977958" y="1174567"/>
            <a:ext cx="8120301" cy="9776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867" dirty="0">
                <a:solidFill>
                  <a:schemeClr val="tx2">
                    <a:lumMod val="50000"/>
                  </a:schemeClr>
                </a:solidFill>
                <a:latin typeface="Arial" panose="020B0604020202020204" pitchFamily="34" charset="0"/>
                <a:cs typeface="Arial" panose="020B0604020202020204" pitchFamily="34" charset="0"/>
              </a:rPr>
              <a:t>OR of MI more than double among those exposed to psychosocial adversity plus conventional risk factors compared to those free of stress</a:t>
            </a:r>
          </a:p>
        </p:txBody>
      </p:sp>
      <p:sp>
        <p:nvSpPr>
          <p:cNvPr id="2" name="Title 1"/>
          <p:cNvSpPr>
            <a:spLocks noGrp="1"/>
          </p:cNvSpPr>
          <p:nvPr>
            <p:ph type="title"/>
          </p:nvPr>
        </p:nvSpPr>
        <p:spPr>
          <a:xfrm>
            <a:off x="1977958" y="212013"/>
            <a:ext cx="2138219" cy="857251"/>
          </a:xfrm>
        </p:spPr>
        <p:txBody>
          <a:bodyPr>
            <a:normAutofit/>
          </a:bodyPr>
          <a:lstStyle/>
          <a:p>
            <a:pPr algn="l"/>
            <a:r>
              <a:rPr lang="en-GB" sz="3733" b="1" dirty="0">
                <a:solidFill>
                  <a:schemeClr val="tx1"/>
                </a:solidFill>
                <a:latin typeface="Arial" panose="020B0604020202020204" pitchFamily="34" charset="0"/>
                <a:cs typeface="Arial" panose="020B0604020202020204" pitchFamily="34" charset="0"/>
              </a:rPr>
              <a:t>Results</a:t>
            </a:r>
          </a:p>
        </p:txBody>
      </p:sp>
      <p:sp>
        <p:nvSpPr>
          <p:cNvPr id="11" name="Rectangle 10"/>
          <p:cNvSpPr/>
          <p:nvPr/>
        </p:nvSpPr>
        <p:spPr>
          <a:xfrm>
            <a:off x="8502813" y="6554478"/>
            <a:ext cx="2047355" cy="246221"/>
          </a:xfrm>
          <a:prstGeom prst="rect">
            <a:avLst/>
          </a:prstGeom>
        </p:spPr>
        <p:txBody>
          <a:bodyPr wrap="none">
            <a:spAutoFit/>
          </a:bodyPr>
          <a:lstStyle/>
          <a:p>
            <a:r>
              <a:rPr lang="en-US" altLang="en-US" sz="1000" dirty="0">
                <a:latin typeface="Arial" panose="020B0604020202020204" pitchFamily="34" charset="0"/>
                <a:cs typeface="Arial" panose="020B0604020202020204" pitchFamily="34" charset="0"/>
              </a:rPr>
              <a:t>Steptoe, A. &amp; </a:t>
            </a:r>
            <a:r>
              <a:rPr lang="en-US" altLang="en-US" sz="1000" dirty="0" err="1">
                <a:latin typeface="Arial" panose="020B0604020202020204" pitchFamily="34" charset="0"/>
                <a:cs typeface="Arial" panose="020B0604020202020204" pitchFamily="34" charset="0"/>
              </a:rPr>
              <a:t>Kivimäki</a:t>
            </a:r>
            <a:r>
              <a:rPr lang="en-US" altLang="en-US" sz="1000" dirty="0">
                <a:latin typeface="Arial" panose="020B0604020202020204" pitchFamily="34" charset="0"/>
                <a:cs typeface="Arial" panose="020B0604020202020204" pitchFamily="34" charset="0"/>
              </a:rPr>
              <a:t>, M., </a:t>
            </a:r>
            <a:r>
              <a:rPr lang="en-GB" altLang="en-US" sz="1000" dirty="0">
                <a:latin typeface="Arial" panose="020B0604020202020204" pitchFamily="34" charset="0"/>
                <a:cs typeface="Arial" panose="020B0604020202020204" pitchFamily="34" charset="0"/>
              </a:rPr>
              <a:t>2012</a:t>
            </a:r>
            <a:r>
              <a:rPr lang="en-US" altLang="en-US" sz="1000" dirty="0">
                <a:latin typeface="Arial" panose="020B0604020202020204" pitchFamily="34" charset="0"/>
                <a:cs typeface="Arial" panose="020B0604020202020204" pitchFamily="34" charset="0"/>
              </a:rPr>
              <a:t> </a:t>
            </a:r>
            <a:endParaRPr lang="en-GB" sz="1000" dirty="0">
              <a:latin typeface="Arial" panose="020B0604020202020204" pitchFamily="34" charset="0"/>
              <a:cs typeface="Arial" panose="020B0604020202020204" pitchFamily="34" charset="0"/>
            </a:endParaRPr>
          </a:p>
        </p:txBody>
      </p:sp>
      <p:sp>
        <p:nvSpPr>
          <p:cNvPr id="8" name="Oval 7"/>
          <p:cNvSpPr/>
          <p:nvPr/>
        </p:nvSpPr>
        <p:spPr>
          <a:xfrm>
            <a:off x="7541201" y="2387067"/>
            <a:ext cx="1450753" cy="936859"/>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a:p>
        </p:txBody>
      </p:sp>
    </p:spTree>
    <p:extLst>
      <p:ext uri="{BB962C8B-B14F-4D97-AF65-F5344CB8AC3E}">
        <p14:creationId xmlns:p14="http://schemas.microsoft.com/office/powerpoint/2010/main" val="420771396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2754" name="Rectangle 2"/>
          <p:cNvSpPr>
            <a:spLocks noGrp="1" noChangeArrowheads="1"/>
          </p:cNvSpPr>
          <p:nvPr>
            <p:ph type="title"/>
          </p:nvPr>
        </p:nvSpPr>
        <p:spPr>
          <a:xfrm>
            <a:off x="1817688" y="174195"/>
            <a:ext cx="8515350" cy="1143000"/>
          </a:xfrm>
        </p:spPr>
        <p:txBody>
          <a:bodyPr/>
          <a:lstStyle/>
          <a:p>
            <a:r>
              <a:rPr lang="en-GB" altLang="en-US" sz="4000" dirty="0"/>
              <a:t>Test: RNA </a:t>
            </a:r>
            <a:r>
              <a:rPr lang="en-GB" altLang="en-US" sz="4000" dirty="0" err="1"/>
              <a:t>biosignature</a:t>
            </a:r>
            <a:r>
              <a:rPr lang="en-GB" altLang="en-US" sz="4000" dirty="0"/>
              <a:t> in MDD</a:t>
            </a:r>
          </a:p>
        </p:txBody>
      </p:sp>
      <p:sp>
        <p:nvSpPr>
          <p:cNvPr id="1482755" name="Rectangle 3"/>
          <p:cNvSpPr>
            <a:spLocks noGrp="1" noChangeArrowheads="1"/>
          </p:cNvSpPr>
          <p:nvPr>
            <p:ph type="body" idx="1"/>
          </p:nvPr>
        </p:nvSpPr>
        <p:spPr>
          <a:xfrm>
            <a:off x="1935163" y="1340768"/>
            <a:ext cx="8229600" cy="4526090"/>
          </a:xfrm>
        </p:spPr>
        <p:txBody>
          <a:bodyPr/>
          <a:lstStyle/>
          <a:p>
            <a:pPr algn="just"/>
            <a:r>
              <a:rPr lang="en-GB" altLang="en-US" sz="2400" dirty="0"/>
              <a:t>Identified monocyte-related biomarkers using high throughput technique established an aberrant gene expression signature</a:t>
            </a:r>
          </a:p>
        </p:txBody>
      </p:sp>
      <p:pic>
        <p:nvPicPr>
          <p:cNvPr id="6" name="Picture 3" descr="Correlations MDD T0 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4281" y="2451596"/>
            <a:ext cx="4269532" cy="417457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816081" y="6444044"/>
            <a:ext cx="3797835" cy="369332"/>
          </a:xfrm>
          <a:prstGeom prst="rect">
            <a:avLst/>
          </a:prstGeom>
          <a:noFill/>
        </p:spPr>
        <p:txBody>
          <a:bodyPr wrap="none" rtlCol="0">
            <a:spAutoFit/>
          </a:bodyPr>
          <a:lstStyle/>
          <a:p>
            <a:r>
              <a:rPr lang="en-GB" dirty="0"/>
              <a:t>Carvalho et al., </a:t>
            </a:r>
            <a:r>
              <a:rPr lang="en-GB" dirty="0" err="1"/>
              <a:t>Transl</a:t>
            </a:r>
            <a:r>
              <a:rPr lang="en-GB" dirty="0"/>
              <a:t> Psych 2014</a:t>
            </a:r>
          </a:p>
        </p:txBody>
      </p:sp>
      <p:sp>
        <p:nvSpPr>
          <p:cNvPr id="3" name="Rectangle 2"/>
          <p:cNvSpPr/>
          <p:nvPr/>
        </p:nvSpPr>
        <p:spPr>
          <a:xfrm>
            <a:off x="6416133" y="3212976"/>
            <a:ext cx="4047813" cy="2834622"/>
          </a:xfrm>
          <a:prstGeom prst="rect">
            <a:avLst/>
          </a:prstGeom>
        </p:spPr>
        <p:txBody>
          <a:bodyPr wrap="square">
            <a:spAutoFit/>
          </a:bodyPr>
          <a:lstStyle/>
          <a:p>
            <a:pPr algn="just">
              <a:lnSpc>
                <a:spcPct val="90000"/>
              </a:lnSpc>
              <a:buFontTx/>
              <a:buChar char="-"/>
            </a:pPr>
            <a:r>
              <a:rPr lang="en-US" altLang="en-US" sz="2400" dirty="0"/>
              <a:t>inflammatory </a:t>
            </a:r>
            <a:r>
              <a:rPr lang="en-US" altLang="en-US" sz="1200" dirty="0"/>
              <a:t>(PDE4B, IL-1</a:t>
            </a:r>
            <a:r>
              <a:rPr lang="en-US" altLang="en-US" sz="1200" dirty="0">
                <a:sym typeface="Symbol" pitchFamily="18" charset="2"/>
              </a:rPr>
              <a:t></a:t>
            </a:r>
            <a:r>
              <a:rPr lang="en-US" altLang="en-US" sz="1200" dirty="0"/>
              <a:t>, Il-6, TNF-</a:t>
            </a:r>
            <a:r>
              <a:rPr lang="en-US" altLang="en-US" sz="1200" dirty="0">
                <a:sym typeface="Symbol" pitchFamily="18" charset="2"/>
              </a:rPr>
              <a:t></a:t>
            </a:r>
            <a:r>
              <a:rPr lang="en-US" altLang="en-US" sz="1200" dirty="0"/>
              <a:t>, PTGS2, PTX3, </a:t>
            </a:r>
            <a:r>
              <a:rPr lang="en-US" altLang="en-US" sz="1200" dirty="0" err="1"/>
              <a:t>Fc</a:t>
            </a:r>
            <a:r>
              <a:rPr lang="en-US" altLang="en-US" sz="1200" dirty="0" err="1">
                <a:sym typeface="Symbol" pitchFamily="18" charset="2"/>
              </a:rPr>
              <a:t></a:t>
            </a:r>
            <a:r>
              <a:rPr lang="en-US" altLang="en-US" sz="1200" dirty="0" err="1"/>
              <a:t>R</a:t>
            </a:r>
            <a:r>
              <a:rPr lang="en-US" altLang="en-US" sz="1200" dirty="0"/>
              <a:t>, ADAM17),</a:t>
            </a:r>
          </a:p>
          <a:p>
            <a:pPr algn="just">
              <a:lnSpc>
                <a:spcPct val="90000"/>
              </a:lnSpc>
              <a:buFontTx/>
              <a:buChar char="-"/>
            </a:pPr>
            <a:endParaRPr lang="en-US" altLang="en-US" sz="1600" dirty="0"/>
          </a:p>
          <a:p>
            <a:pPr algn="just">
              <a:lnSpc>
                <a:spcPct val="90000"/>
              </a:lnSpc>
              <a:buFontTx/>
              <a:buChar char="-"/>
            </a:pPr>
            <a:r>
              <a:rPr lang="en-US" altLang="en-US" sz="2400" dirty="0" err="1"/>
              <a:t>chemokinesis</a:t>
            </a:r>
            <a:r>
              <a:rPr lang="en-US" altLang="en-US" sz="2400" dirty="0"/>
              <a:t>/motility </a:t>
            </a:r>
            <a:r>
              <a:rPr lang="en-US" altLang="en-US" sz="1200" dirty="0"/>
              <a:t>(CCL2, CCL7, CCL20, CXCL2, CCR2, cdc42)</a:t>
            </a:r>
          </a:p>
          <a:p>
            <a:pPr algn="just">
              <a:lnSpc>
                <a:spcPct val="90000"/>
              </a:lnSpc>
              <a:buFontTx/>
              <a:buChar char="-"/>
            </a:pPr>
            <a:endParaRPr lang="en-US" altLang="en-US" sz="1600" dirty="0"/>
          </a:p>
          <a:p>
            <a:pPr algn="just">
              <a:lnSpc>
                <a:spcPct val="90000"/>
              </a:lnSpc>
              <a:buFontTx/>
              <a:buChar char="-"/>
            </a:pPr>
            <a:r>
              <a:rPr lang="en-US" altLang="en-US" sz="2400" dirty="0"/>
              <a:t>cell survival/apoptosis </a:t>
            </a:r>
            <a:r>
              <a:rPr lang="en-US" altLang="en-US" sz="1200" dirty="0"/>
              <a:t>(A20, BCL2A1, EMP1)</a:t>
            </a:r>
          </a:p>
          <a:p>
            <a:pPr algn="just">
              <a:lnSpc>
                <a:spcPct val="90000"/>
              </a:lnSpc>
              <a:buFontTx/>
              <a:buChar char="-"/>
            </a:pPr>
            <a:endParaRPr lang="en-US" altLang="en-US" sz="1600" dirty="0"/>
          </a:p>
          <a:p>
            <a:pPr algn="just">
              <a:lnSpc>
                <a:spcPct val="90000"/>
              </a:lnSpc>
              <a:buFontTx/>
              <a:buChar char="-"/>
            </a:pPr>
            <a:r>
              <a:rPr lang="en-US" altLang="en-US" sz="2400" dirty="0"/>
              <a:t>MAP kinases pathway </a:t>
            </a:r>
            <a:r>
              <a:rPr lang="en-US" altLang="en-US" sz="1200" dirty="0"/>
              <a:t>(MAPK6, PAC1, NAB2, ATF3, </a:t>
            </a:r>
            <a:r>
              <a:rPr lang="en-US" altLang="en-US" sz="1200" dirty="0" err="1"/>
              <a:t>HePTP</a:t>
            </a:r>
            <a:r>
              <a:rPr lang="en-US" altLang="en-US" sz="1200" dirty="0"/>
              <a:t>).</a:t>
            </a:r>
          </a:p>
        </p:txBody>
      </p:sp>
      <p:sp>
        <p:nvSpPr>
          <p:cNvPr id="8" name="Line 12"/>
          <p:cNvSpPr>
            <a:spLocks noChangeShapeType="1"/>
          </p:cNvSpPr>
          <p:nvPr/>
        </p:nvSpPr>
        <p:spPr bwMode="auto">
          <a:xfrm>
            <a:off x="2207583" y="1196752"/>
            <a:ext cx="7458075" cy="0"/>
          </a:xfrm>
          <a:prstGeom prst="line">
            <a:avLst/>
          </a:prstGeom>
          <a:noFill/>
          <a:ln w="50800">
            <a:solidFill>
              <a:srgbClr val="0070C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Tree>
    <p:extLst>
      <p:ext uri="{BB962C8B-B14F-4D97-AF65-F5344CB8AC3E}">
        <p14:creationId xmlns:p14="http://schemas.microsoft.com/office/powerpoint/2010/main" val="1531510917"/>
      </p:ext>
    </p:extLst>
  </p:cSld>
  <p:clrMapOvr>
    <a:masterClrMapping/>
  </p:clrMapOvr>
  <mc:AlternateContent xmlns:mc="http://schemas.openxmlformats.org/markup-compatibility/2006">
    <mc:Choice xmlns:p14="http://schemas.microsoft.com/office/powerpoint/2010/main" Requires="p14">
      <p:transition spd="slow" p14:dur="2000" advTm="0"/>
    </mc:Choice>
    <mc:Fallback>
      <p:transition spd="slow" advTm="0"/>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a:t>Independent replication</a:t>
            </a:r>
          </a:p>
        </p:txBody>
      </p:sp>
      <p:sp>
        <p:nvSpPr>
          <p:cNvPr id="1482755" name="Rectangle 3"/>
          <p:cNvSpPr>
            <a:spLocks noGrp="1" noChangeArrowheads="1"/>
          </p:cNvSpPr>
          <p:nvPr>
            <p:ph type="body" idx="4294967295"/>
          </p:nvPr>
        </p:nvSpPr>
        <p:spPr>
          <a:xfrm>
            <a:off x="1524000" y="1341438"/>
            <a:ext cx="8229600" cy="4525962"/>
          </a:xfrm>
        </p:spPr>
        <p:txBody>
          <a:bodyPr/>
          <a:lstStyle/>
          <a:p>
            <a:pPr algn="just"/>
            <a:r>
              <a:rPr lang="en-GB" altLang="en-US" sz="2400" dirty="0"/>
              <a:t>Identified monocyte-related biomarkers using high throughput technique established an aberrant gene expression signature</a:t>
            </a:r>
          </a:p>
        </p:txBody>
      </p:sp>
      <p:pic>
        <p:nvPicPr>
          <p:cNvPr id="481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5480" y="1412776"/>
            <a:ext cx="9252520" cy="36253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38404279"/>
      </p:ext>
    </p:extLst>
  </p:cSld>
  <p:clrMapOvr>
    <a:masterClrMapping/>
  </p:clrMapOvr>
  <mc:AlternateContent xmlns:mc="http://schemas.openxmlformats.org/markup-compatibility/2006">
    <mc:Choice xmlns:p14="http://schemas.microsoft.com/office/powerpoint/2010/main" Requires="p14">
      <p:transition spd="slow" p14:dur="2000" advTm="0"/>
    </mc:Choice>
    <mc:Fallback>
      <p:transition spd="slow" advTm="0"/>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lum bright="-40000" contrast="40000"/>
          </a:blip>
          <a:stretch>
            <a:fillRect/>
          </a:stretch>
        </p:blipFill>
        <p:spPr>
          <a:xfrm>
            <a:off x="1666873" y="2204864"/>
            <a:ext cx="4857759" cy="2064671"/>
          </a:xfrm>
          <a:prstGeom prst="rect">
            <a:avLst/>
          </a:prstGeom>
        </p:spPr>
      </p:pic>
      <p:pic>
        <p:nvPicPr>
          <p:cNvPr id="4" name="Picture 3"/>
          <p:cNvPicPr>
            <a:picLocks noChangeAspect="1"/>
          </p:cNvPicPr>
          <p:nvPr/>
        </p:nvPicPr>
        <p:blipFill>
          <a:blip r:embed="rId3">
            <a:lum bright="-40000" contrast="40000"/>
          </a:blip>
          <a:stretch>
            <a:fillRect/>
          </a:stretch>
        </p:blipFill>
        <p:spPr>
          <a:xfrm>
            <a:off x="1524007" y="4636966"/>
            <a:ext cx="5000625" cy="1919818"/>
          </a:xfrm>
          <a:prstGeom prst="rect">
            <a:avLst/>
          </a:prstGeom>
        </p:spPr>
      </p:pic>
      <p:pic>
        <p:nvPicPr>
          <p:cNvPr id="5" name="Picture 4"/>
          <p:cNvPicPr>
            <a:picLocks noChangeAspect="1"/>
          </p:cNvPicPr>
          <p:nvPr/>
        </p:nvPicPr>
        <p:blipFill>
          <a:blip r:embed="rId4">
            <a:lum bright="-40000" contrast="40000"/>
          </a:blip>
          <a:stretch>
            <a:fillRect/>
          </a:stretch>
        </p:blipFill>
        <p:spPr>
          <a:xfrm>
            <a:off x="1600206" y="19836"/>
            <a:ext cx="4848225" cy="1913312"/>
          </a:xfrm>
          <a:prstGeom prst="rect">
            <a:avLst/>
          </a:prstGeom>
        </p:spPr>
      </p:pic>
      <p:pic>
        <p:nvPicPr>
          <p:cNvPr id="3" name="Picture 2"/>
          <p:cNvPicPr>
            <a:picLocks noChangeAspect="1"/>
          </p:cNvPicPr>
          <p:nvPr/>
        </p:nvPicPr>
        <p:blipFill>
          <a:blip r:embed="rId5">
            <a:lum bright="-40000" contrast="40000"/>
          </a:blip>
          <a:stretch>
            <a:fillRect/>
          </a:stretch>
        </p:blipFill>
        <p:spPr>
          <a:xfrm>
            <a:off x="5519936" y="770015"/>
            <a:ext cx="4898463" cy="2152469"/>
          </a:xfrm>
          <a:prstGeom prst="rect">
            <a:avLst/>
          </a:prstGeom>
        </p:spPr>
      </p:pic>
      <p:pic>
        <p:nvPicPr>
          <p:cNvPr id="6" name="Picture 5"/>
          <p:cNvPicPr>
            <a:picLocks noChangeAspect="1"/>
          </p:cNvPicPr>
          <p:nvPr/>
        </p:nvPicPr>
        <p:blipFill>
          <a:blip r:embed="rId6">
            <a:lum bright="-40000" contrast="40000"/>
          </a:blip>
          <a:stretch>
            <a:fillRect/>
          </a:stretch>
        </p:blipFill>
        <p:spPr>
          <a:xfrm>
            <a:off x="5507389" y="2988108"/>
            <a:ext cx="4911010" cy="1953322"/>
          </a:xfrm>
          <a:prstGeom prst="rect">
            <a:avLst/>
          </a:prstGeom>
        </p:spPr>
      </p:pic>
    </p:spTree>
    <p:extLst>
      <p:ext uri="{BB962C8B-B14F-4D97-AF65-F5344CB8AC3E}">
        <p14:creationId xmlns:p14="http://schemas.microsoft.com/office/powerpoint/2010/main" val="125785913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Inflammatory cytokines and antidepressant outcome</a:t>
            </a:r>
          </a:p>
        </p:txBody>
      </p:sp>
      <p:sp>
        <p:nvSpPr>
          <p:cNvPr id="3" name="Rectangle 2"/>
          <p:cNvSpPr>
            <a:spLocks noChangeArrowheads="1"/>
          </p:cNvSpPr>
          <p:nvPr/>
        </p:nvSpPr>
        <p:spPr bwMode="auto">
          <a:xfrm>
            <a:off x="1536665" y="-183771"/>
            <a:ext cx="184219" cy="367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187" tIns="45593" rIns="91187" bIns="45593" numCol="1" anchor="ctr" anchorCtr="0" compatLnSpc="1">
            <a:prstTxWarp prst="textNoShape">
              <a:avLst/>
            </a:prstTxWarp>
            <a:spAutoFit/>
          </a:bodyPr>
          <a:lstStyle/>
          <a:p>
            <a:endParaRPr lang="en-GB" sz="1795"/>
          </a:p>
        </p:txBody>
      </p:sp>
      <p:graphicFrame>
        <p:nvGraphicFramePr>
          <p:cNvPr id="4" name="Object 3"/>
          <p:cNvGraphicFramePr>
            <a:graphicFrameLocks noChangeAspect="1"/>
          </p:cNvGraphicFramePr>
          <p:nvPr>
            <p:extLst>
              <p:ext uri="{D42A27DB-BD31-4B8C-83A1-F6EECF244321}">
                <p14:modId xmlns:p14="http://schemas.microsoft.com/office/powerpoint/2010/main" val="422341832"/>
              </p:ext>
            </p:extLst>
          </p:nvPr>
        </p:nvGraphicFramePr>
        <p:xfrm>
          <a:off x="1824795" y="1258888"/>
          <a:ext cx="8747560" cy="5228260"/>
        </p:xfrm>
        <a:graphic>
          <a:graphicData uri="http://schemas.openxmlformats.org/presentationml/2006/ole">
            <mc:AlternateContent xmlns:mc="http://schemas.openxmlformats.org/markup-compatibility/2006">
              <mc:Choice xmlns:v="urn:schemas-microsoft-com:vml" Requires="v">
                <p:oleObj name="Prism Project" r:id="rId2" imgW="9108000" imgH="5436000" progId="Prism5.Document">
                  <p:embed/>
                </p:oleObj>
              </mc:Choice>
              <mc:Fallback>
                <p:oleObj name="Prism Project" r:id="rId2" imgW="9108000" imgH="5436000" progId="Prism5.Document">
                  <p:embed/>
                  <p:pic>
                    <p:nvPicPr>
                      <p:cNvPr id="4"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4795" y="1258888"/>
                        <a:ext cx="8747560" cy="5228260"/>
                      </a:xfrm>
                      <a:prstGeom prst="rect">
                        <a:avLst/>
                      </a:prstGeom>
                      <a:noFill/>
                    </p:spPr>
                  </p:pic>
                </p:oleObj>
              </mc:Fallback>
            </mc:AlternateContent>
          </a:graphicData>
        </a:graphic>
      </p:graphicFrame>
    </p:spTree>
    <p:extLst>
      <p:ext uri="{BB962C8B-B14F-4D97-AF65-F5344CB8AC3E}">
        <p14:creationId xmlns:p14="http://schemas.microsoft.com/office/powerpoint/2010/main" val="181289072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Sub-cellular types and antidepressant outcome</a:t>
            </a:r>
          </a:p>
        </p:txBody>
      </p:sp>
      <p:sp>
        <p:nvSpPr>
          <p:cNvPr id="3" name="Rectangle 2"/>
          <p:cNvSpPr>
            <a:spLocks noChangeArrowheads="1"/>
          </p:cNvSpPr>
          <p:nvPr/>
        </p:nvSpPr>
        <p:spPr bwMode="auto">
          <a:xfrm>
            <a:off x="1536665" y="-183771"/>
            <a:ext cx="184219" cy="367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187" tIns="45593" rIns="91187" bIns="45593" numCol="1" anchor="ctr" anchorCtr="0" compatLnSpc="1">
            <a:prstTxWarp prst="textNoShape">
              <a:avLst/>
            </a:prstTxWarp>
            <a:spAutoFit/>
          </a:bodyPr>
          <a:lstStyle/>
          <a:p>
            <a:endParaRPr lang="en-GB" sz="1795"/>
          </a:p>
        </p:txBody>
      </p:sp>
      <p:graphicFrame>
        <p:nvGraphicFramePr>
          <p:cNvPr id="4" name="Object 3"/>
          <p:cNvGraphicFramePr>
            <a:graphicFrameLocks noChangeAspect="1"/>
          </p:cNvGraphicFramePr>
          <p:nvPr/>
        </p:nvGraphicFramePr>
        <p:xfrm>
          <a:off x="2692404" y="1452626"/>
          <a:ext cx="6775383" cy="4953936"/>
        </p:xfrm>
        <a:graphic>
          <a:graphicData uri="http://schemas.openxmlformats.org/presentationml/2006/ole">
            <mc:AlternateContent xmlns:mc="http://schemas.openxmlformats.org/markup-compatibility/2006">
              <mc:Choice xmlns:v="urn:schemas-microsoft-com:vml" Requires="v">
                <p:oleObj name="Prism Project" r:id="rId2" imgW="6444000" imgH="4716000" progId="Prism5.Document">
                  <p:embed/>
                </p:oleObj>
              </mc:Choice>
              <mc:Fallback>
                <p:oleObj name="Prism Project" r:id="rId2" imgW="6444000" imgH="4716000" progId="Prism5.Document">
                  <p:embed/>
                  <p:pic>
                    <p:nvPicPr>
                      <p:cNvPr id="4"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2404" y="1452626"/>
                        <a:ext cx="6775383" cy="4953936"/>
                      </a:xfrm>
                      <a:prstGeom prst="rect">
                        <a:avLst/>
                      </a:prstGeom>
                      <a:noFill/>
                    </p:spPr>
                  </p:pic>
                </p:oleObj>
              </mc:Fallback>
            </mc:AlternateContent>
          </a:graphicData>
        </a:graphic>
      </p:graphicFrame>
    </p:spTree>
    <p:extLst>
      <p:ext uri="{BB962C8B-B14F-4D97-AF65-F5344CB8AC3E}">
        <p14:creationId xmlns:p14="http://schemas.microsoft.com/office/powerpoint/2010/main" val="325678119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GB" b="1">
                <a:solidFill>
                  <a:schemeClr val="tx1"/>
                </a:solidFill>
              </a:rPr>
              <a:t>Prevalence of Depression</a:t>
            </a:r>
          </a:p>
        </p:txBody>
      </p:sp>
      <p:sp>
        <p:nvSpPr>
          <p:cNvPr id="3" name="Content Placeholder 2"/>
          <p:cNvSpPr>
            <a:spLocks noGrp="1"/>
          </p:cNvSpPr>
          <p:nvPr>
            <p:ph idx="1"/>
          </p:nvPr>
        </p:nvSpPr>
        <p:spPr>
          <a:xfrm>
            <a:off x="1992599" y="692151"/>
            <a:ext cx="8206803" cy="5434013"/>
          </a:xfrm>
        </p:spPr>
        <p:txBody>
          <a:bodyPr/>
          <a:lstStyle/>
          <a:p>
            <a:pPr marL="0" indent="0">
              <a:buNone/>
              <a:defRPr/>
            </a:pPr>
            <a:endParaRPr lang="en-GB" dirty="0">
              <a:solidFill>
                <a:schemeClr val="bg2">
                  <a:lumMod val="90000"/>
                </a:schemeClr>
              </a:solidFill>
            </a:endParaRPr>
          </a:p>
          <a:p>
            <a:pPr marL="0" indent="0">
              <a:buNone/>
              <a:defRPr/>
            </a:pPr>
            <a:endParaRPr lang="en-GB" sz="798" dirty="0">
              <a:solidFill>
                <a:schemeClr val="bg2">
                  <a:lumMod val="90000"/>
                </a:schemeClr>
              </a:solidFill>
            </a:endParaRPr>
          </a:p>
          <a:p>
            <a:pPr marL="0" indent="0">
              <a:buNone/>
              <a:defRPr/>
            </a:pPr>
            <a:endParaRPr lang="en-GB" sz="798" dirty="0">
              <a:solidFill>
                <a:schemeClr val="bg2">
                  <a:lumMod val="90000"/>
                </a:schemeClr>
              </a:solidFill>
            </a:endParaRPr>
          </a:p>
          <a:p>
            <a:pPr marL="0" indent="0">
              <a:buNone/>
              <a:defRPr/>
            </a:pPr>
            <a:endParaRPr lang="en-GB" sz="798" dirty="0">
              <a:solidFill>
                <a:schemeClr val="bg2">
                  <a:lumMod val="90000"/>
                </a:schemeClr>
              </a:solidFill>
            </a:endParaRPr>
          </a:p>
          <a:p>
            <a:pPr>
              <a:defRPr/>
            </a:pPr>
            <a:r>
              <a:rPr lang="en-GB" dirty="0"/>
              <a:t>General population:  2–9% </a:t>
            </a:r>
            <a:r>
              <a:rPr lang="en-GB" sz="2393" dirty="0"/>
              <a:t> </a:t>
            </a:r>
          </a:p>
          <a:p>
            <a:pPr lvl="1">
              <a:buFont typeface="Wingdings" pitchFamily="2" charset="2"/>
              <a:buChar char="§"/>
              <a:defRPr/>
            </a:pPr>
            <a:r>
              <a:rPr lang="en-GB" dirty="0"/>
              <a:t>Men 2-3% </a:t>
            </a:r>
          </a:p>
          <a:p>
            <a:pPr lvl="1">
              <a:buFont typeface="Wingdings" pitchFamily="2" charset="2"/>
              <a:buChar char="§"/>
              <a:defRPr/>
            </a:pPr>
            <a:r>
              <a:rPr lang="en-GB" dirty="0"/>
              <a:t>women 5-9%</a:t>
            </a:r>
          </a:p>
          <a:p>
            <a:pPr marL="0" indent="0">
              <a:buNone/>
              <a:defRPr/>
            </a:pPr>
            <a:endParaRPr lang="en-GB" sz="798" dirty="0"/>
          </a:p>
          <a:p>
            <a:pPr>
              <a:defRPr/>
            </a:pPr>
            <a:r>
              <a:rPr lang="en-GB" dirty="0"/>
              <a:t>Medically-ill: 10-14%</a:t>
            </a:r>
          </a:p>
          <a:p>
            <a:pPr>
              <a:defRPr/>
            </a:pPr>
            <a:endParaRPr lang="en-GB" sz="798" dirty="0"/>
          </a:p>
          <a:p>
            <a:pPr>
              <a:defRPr/>
            </a:pPr>
            <a:r>
              <a:rPr lang="en-GB" dirty="0"/>
              <a:t>Heart conditions: 17- 20% </a:t>
            </a:r>
          </a:p>
          <a:p>
            <a:pPr>
              <a:defRPr/>
            </a:pPr>
            <a:endParaRPr lang="en-GB" sz="798" dirty="0"/>
          </a:p>
          <a:p>
            <a:pPr>
              <a:defRPr/>
            </a:pPr>
            <a:r>
              <a:rPr lang="en-GB" dirty="0"/>
              <a:t>Post-myocardial infarct patients: 45% </a:t>
            </a:r>
            <a:r>
              <a:rPr lang="en-GB" sz="2393" dirty="0"/>
              <a:t>  </a:t>
            </a:r>
          </a:p>
        </p:txBody>
      </p:sp>
      <p:sp>
        <p:nvSpPr>
          <p:cNvPr id="10244" name="TextBox 1"/>
          <p:cNvSpPr txBox="1">
            <a:spLocks noChangeArrowheads="1"/>
          </p:cNvSpPr>
          <p:nvPr/>
        </p:nvSpPr>
        <p:spPr bwMode="auto">
          <a:xfrm>
            <a:off x="6584501" y="6165850"/>
            <a:ext cx="3963184" cy="368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795"/>
              <a:t>               (Louch, P., 2009)</a:t>
            </a:r>
          </a:p>
        </p:txBody>
      </p:sp>
      <p:sp>
        <p:nvSpPr>
          <p:cNvPr id="5" name="Line 7"/>
          <p:cNvSpPr>
            <a:spLocks noChangeShapeType="1"/>
          </p:cNvSpPr>
          <p:nvPr/>
        </p:nvSpPr>
        <p:spPr bwMode="invGray">
          <a:xfrm flipV="1">
            <a:off x="1967022" y="1412777"/>
            <a:ext cx="8293873" cy="14247"/>
          </a:xfrm>
          <a:prstGeom prst="line">
            <a:avLst/>
          </a:prstGeom>
          <a:noFill/>
          <a:ln w="3810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1795"/>
          </a:p>
        </p:txBody>
      </p:sp>
    </p:spTree>
    <p:extLst>
      <p:ext uri="{BB962C8B-B14F-4D97-AF65-F5344CB8AC3E}">
        <p14:creationId xmlns:p14="http://schemas.microsoft.com/office/powerpoint/2010/main" val="130561701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CHD patients</a:t>
            </a:r>
          </a:p>
        </p:txBody>
      </p:sp>
      <p:sp>
        <p:nvSpPr>
          <p:cNvPr id="3" name="Content Placeholder 2"/>
          <p:cNvSpPr>
            <a:spLocks noGrp="1"/>
          </p:cNvSpPr>
          <p:nvPr>
            <p:ph idx="1"/>
          </p:nvPr>
        </p:nvSpPr>
        <p:spPr>
          <a:xfrm>
            <a:off x="1992599" y="1600517"/>
            <a:ext cx="8206803" cy="4891108"/>
          </a:xfrm>
        </p:spPr>
        <p:txBody>
          <a:bodyPr/>
          <a:lstStyle/>
          <a:p>
            <a:r>
              <a:rPr lang="en-GB" dirty="0"/>
              <a:t>100 CHD patients with/without depression</a:t>
            </a:r>
          </a:p>
          <a:p>
            <a:endParaRPr lang="en-GB" dirty="0"/>
          </a:p>
          <a:p>
            <a:r>
              <a:rPr lang="en-GB" dirty="0"/>
              <a:t>Primary Care Trusts, UK</a:t>
            </a:r>
          </a:p>
          <a:p>
            <a:endParaRPr lang="en-GB" dirty="0"/>
          </a:p>
          <a:p>
            <a:r>
              <a:rPr lang="en-GB" dirty="0"/>
              <a:t>BECK depression scale</a:t>
            </a:r>
          </a:p>
        </p:txBody>
      </p:sp>
      <p:sp>
        <p:nvSpPr>
          <p:cNvPr id="4" name="Line 7"/>
          <p:cNvSpPr>
            <a:spLocks noChangeShapeType="1"/>
          </p:cNvSpPr>
          <p:nvPr/>
        </p:nvSpPr>
        <p:spPr bwMode="invGray">
          <a:xfrm flipV="1">
            <a:off x="1883365" y="1412777"/>
            <a:ext cx="8293873" cy="14247"/>
          </a:xfrm>
          <a:prstGeom prst="line">
            <a:avLst/>
          </a:prstGeom>
          <a:noFill/>
          <a:ln w="3810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1795"/>
          </a:p>
        </p:txBody>
      </p:sp>
    </p:spTree>
    <p:extLst>
      <p:ext uri="{BB962C8B-B14F-4D97-AF65-F5344CB8AC3E}">
        <p14:creationId xmlns:p14="http://schemas.microsoft.com/office/powerpoint/2010/main" val="105664509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6003891" y="-183771"/>
            <a:ext cx="184219" cy="367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1795"/>
          </a:p>
        </p:txBody>
      </p:sp>
      <p:graphicFrame>
        <p:nvGraphicFramePr>
          <p:cNvPr id="17411" name="Object 1"/>
          <p:cNvGraphicFramePr>
            <a:graphicFrameLocks noChangeAspect="1"/>
          </p:cNvGraphicFramePr>
          <p:nvPr/>
        </p:nvGraphicFramePr>
        <p:xfrm>
          <a:off x="2340196" y="2987211"/>
          <a:ext cx="4809465" cy="4049712"/>
        </p:xfrm>
        <a:graphic>
          <a:graphicData uri="http://schemas.openxmlformats.org/presentationml/2006/ole">
            <mc:AlternateContent xmlns:mc="http://schemas.openxmlformats.org/markup-compatibility/2006">
              <mc:Choice xmlns:v="urn:schemas-microsoft-com:vml" Requires="v">
                <p:oleObj name="Prism Project" r:id="rId3" imgW="5050440" imgH="4239360" progId="Prism4.Document">
                  <p:embed/>
                </p:oleObj>
              </mc:Choice>
              <mc:Fallback>
                <p:oleObj name="Prism Project" r:id="rId3" imgW="5050440" imgH="4239360" progId="Prism4.Document">
                  <p:embed/>
                  <p:pic>
                    <p:nvPicPr>
                      <p:cNvPr id="17411"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40196" y="2987211"/>
                        <a:ext cx="4809465" cy="404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7412" name="Title 7"/>
          <p:cNvSpPr>
            <a:spLocks noGrp="1"/>
          </p:cNvSpPr>
          <p:nvPr>
            <p:ph type="title"/>
          </p:nvPr>
        </p:nvSpPr>
        <p:spPr>
          <a:xfrm>
            <a:off x="1536665" y="274639"/>
            <a:ext cx="9118670" cy="1143000"/>
          </a:xfrm>
        </p:spPr>
        <p:txBody>
          <a:bodyPr>
            <a:normAutofit fontScale="90000"/>
          </a:bodyPr>
          <a:lstStyle/>
          <a:p>
            <a:r>
              <a:rPr lang="en-GB" sz="3590">
                <a:solidFill>
                  <a:srgbClr val="FF0000"/>
                </a:solidFill>
              </a:rPr>
              <a:t>CHD patients with depression show higher Inflammatory biomarker CRP </a:t>
            </a:r>
          </a:p>
        </p:txBody>
      </p:sp>
      <p:graphicFrame>
        <p:nvGraphicFramePr>
          <p:cNvPr id="11" name="Content Placeholder 5"/>
          <p:cNvGraphicFramePr>
            <a:graphicFrameLocks/>
          </p:cNvGraphicFramePr>
          <p:nvPr/>
        </p:nvGraphicFramePr>
        <p:xfrm>
          <a:off x="2576763" y="1700213"/>
          <a:ext cx="7253776" cy="1204912"/>
        </p:xfrm>
        <a:graphic>
          <a:graphicData uri="http://schemas.openxmlformats.org/drawingml/2006/table">
            <a:tbl>
              <a:tblPr firstRow="1" bandRow="1">
                <a:tableStyleId>{EB344D84-9AFB-497E-A393-DC336BA19D2E}</a:tableStyleId>
              </a:tblPr>
              <a:tblGrid>
                <a:gridCol w="3626888">
                  <a:extLst>
                    <a:ext uri="{9D8B030D-6E8A-4147-A177-3AD203B41FA5}">
                      <a16:colId xmlns:a16="http://schemas.microsoft.com/office/drawing/2014/main" val="20000"/>
                    </a:ext>
                  </a:extLst>
                </a:gridCol>
                <a:gridCol w="3626888">
                  <a:extLst>
                    <a:ext uri="{9D8B030D-6E8A-4147-A177-3AD203B41FA5}">
                      <a16:colId xmlns:a16="http://schemas.microsoft.com/office/drawing/2014/main" val="20001"/>
                    </a:ext>
                  </a:extLst>
                </a:gridCol>
              </a:tblGrid>
              <a:tr h="301228">
                <a:tc>
                  <a:txBody>
                    <a:bodyPr/>
                    <a:lstStyle/>
                    <a:p>
                      <a:r>
                        <a:rPr lang="en-GB" sz="1600" b="0" dirty="0">
                          <a:solidFill>
                            <a:schemeClr val="tx1"/>
                          </a:solidFill>
                        </a:rPr>
                        <a:t>CRP </a:t>
                      </a:r>
                    </a:p>
                  </a:txBody>
                  <a:tcPr marL="28500" marR="28500" marT="28604" marB="28604" anchor="ctr"/>
                </a:tc>
                <a:tc>
                  <a:txBody>
                    <a:bodyPr/>
                    <a:lstStyle/>
                    <a:p>
                      <a:r>
                        <a:rPr lang="en-GB" sz="1600" b="0" dirty="0">
                          <a:solidFill>
                            <a:schemeClr val="tx1"/>
                          </a:solidFill>
                        </a:rPr>
                        <a:t>Risk for Cardiovascular</a:t>
                      </a:r>
                      <a:r>
                        <a:rPr lang="en-GB" sz="1600" b="0" baseline="0" dirty="0">
                          <a:solidFill>
                            <a:schemeClr val="tx1"/>
                          </a:solidFill>
                        </a:rPr>
                        <a:t> </a:t>
                      </a:r>
                      <a:r>
                        <a:rPr lang="en-GB" sz="1600" b="0" dirty="0">
                          <a:solidFill>
                            <a:schemeClr val="tx1"/>
                          </a:solidFill>
                        </a:rPr>
                        <a:t>Disease</a:t>
                      </a:r>
                    </a:p>
                  </a:txBody>
                  <a:tcPr marL="28500" marR="28500" marT="28604" marB="28604" anchor="ctr"/>
                </a:tc>
                <a:extLst>
                  <a:ext uri="{0D108BD9-81ED-4DB2-BD59-A6C34878D82A}">
                    <a16:rowId xmlns:a16="http://schemas.microsoft.com/office/drawing/2014/main" val="10000"/>
                  </a:ext>
                </a:extLst>
              </a:tr>
              <a:tr h="301228">
                <a:tc>
                  <a:txBody>
                    <a:bodyPr/>
                    <a:lstStyle/>
                    <a:p>
                      <a:r>
                        <a:rPr lang="en-GB" sz="1600" b="0" dirty="0">
                          <a:solidFill>
                            <a:schemeClr val="tx1"/>
                          </a:solidFill>
                        </a:rPr>
                        <a:t>Less than 1.0 mg/L</a:t>
                      </a:r>
                    </a:p>
                  </a:txBody>
                  <a:tcPr marL="28500" marR="28500" marT="28604" marB="28604" anchor="ctr"/>
                </a:tc>
                <a:tc>
                  <a:txBody>
                    <a:bodyPr/>
                    <a:lstStyle/>
                    <a:p>
                      <a:r>
                        <a:rPr lang="en-GB" sz="1600" b="0" dirty="0">
                          <a:solidFill>
                            <a:schemeClr val="tx1"/>
                          </a:solidFill>
                        </a:rPr>
                        <a:t>Low</a:t>
                      </a:r>
                    </a:p>
                  </a:txBody>
                  <a:tcPr marL="28500" marR="28500" marT="28604" marB="28604" anchor="ctr"/>
                </a:tc>
                <a:extLst>
                  <a:ext uri="{0D108BD9-81ED-4DB2-BD59-A6C34878D82A}">
                    <a16:rowId xmlns:a16="http://schemas.microsoft.com/office/drawing/2014/main" val="10001"/>
                  </a:ext>
                </a:extLst>
              </a:tr>
              <a:tr h="301228">
                <a:tc>
                  <a:txBody>
                    <a:bodyPr/>
                    <a:lstStyle/>
                    <a:p>
                      <a:r>
                        <a:rPr lang="en-GB" sz="1600" b="0" dirty="0">
                          <a:solidFill>
                            <a:schemeClr val="tx1"/>
                          </a:solidFill>
                        </a:rPr>
                        <a:t>1.0-3.0 mg/L</a:t>
                      </a:r>
                    </a:p>
                  </a:txBody>
                  <a:tcPr marL="28500" marR="28500" marT="28604" marB="28604" anchor="ctr"/>
                </a:tc>
                <a:tc>
                  <a:txBody>
                    <a:bodyPr/>
                    <a:lstStyle/>
                    <a:p>
                      <a:r>
                        <a:rPr lang="en-GB" sz="1600" b="0" dirty="0">
                          <a:solidFill>
                            <a:schemeClr val="tx1"/>
                          </a:solidFill>
                        </a:rPr>
                        <a:t>Intermediate</a:t>
                      </a:r>
                    </a:p>
                  </a:txBody>
                  <a:tcPr marL="28500" marR="28500" marT="28604" marB="28604" anchor="ctr"/>
                </a:tc>
                <a:extLst>
                  <a:ext uri="{0D108BD9-81ED-4DB2-BD59-A6C34878D82A}">
                    <a16:rowId xmlns:a16="http://schemas.microsoft.com/office/drawing/2014/main" val="10002"/>
                  </a:ext>
                </a:extLst>
              </a:tr>
              <a:tr h="301228">
                <a:tc>
                  <a:txBody>
                    <a:bodyPr/>
                    <a:lstStyle/>
                    <a:p>
                      <a:r>
                        <a:rPr lang="en-GB" sz="1600" b="0" dirty="0">
                          <a:solidFill>
                            <a:schemeClr val="tx1"/>
                          </a:solidFill>
                        </a:rPr>
                        <a:t>Greater than 3.0 mg/L</a:t>
                      </a:r>
                    </a:p>
                  </a:txBody>
                  <a:tcPr marL="28500" marR="28500" marT="28604" marB="28604" anchor="ctr"/>
                </a:tc>
                <a:tc>
                  <a:txBody>
                    <a:bodyPr/>
                    <a:lstStyle/>
                    <a:p>
                      <a:r>
                        <a:rPr lang="en-GB" sz="1600" b="0" dirty="0">
                          <a:solidFill>
                            <a:schemeClr val="tx1"/>
                          </a:solidFill>
                        </a:rPr>
                        <a:t>High</a:t>
                      </a:r>
                    </a:p>
                  </a:txBody>
                  <a:tcPr marL="28500" marR="28500" marT="28604" marB="28604" anchor="ctr"/>
                </a:tc>
                <a:extLst>
                  <a:ext uri="{0D108BD9-81ED-4DB2-BD59-A6C34878D82A}">
                    <a16:rowId xmlns:a16="http://schemas.microsoft.com/office/drawing/2014/main" val="10003"/>
                  </a:ext>
                </a:extLst>
              </a:tr>
            </a:tbl>
          </a:graphicData>
        </a:graphic>
      </p:graphicFrame>
      <p:sp>
        <p:nvSpPr>
          <p:cNvPr id="13" name="Rounded Rectangle 12"/>
          <p:cNvSpPr/>
          <p:nvPr/>
        </p:nvSpPr>
        <p:spPr>
          <a:xfrm>
            <a:off x="3439555" y="2997200"/>
            <a:ext cx="2010540" cy="14446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795"/>
          </a:p>
        </p:txBody>
      </p:sp>
      <p:sp>
        <p:nvSpPr>
          <p:cNvPr id="17427" name="TextBox 1"/>
          <p:cNvSpPr txBox="1">
            <a:spLocks noChangeArrowheads="1"/>
          </p:cNvSpPr>
          <p:nvPr/>
        </p:nvSpPr>
        <p:spPr bwMode="auto">
          <a:xfrm>
            <a:off x="6526604" y="2900363"/>
            <a:ext cx="366171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sz="1596"/>
              <a:t>  American Heart Association (2003)</a:t>
            </a:r>
          </a:p>
        </p:txBody>
      </p:sp>
    </p:spTree>
    <p:extLst>
      <p:ext uri="{BB962C8B-B14F-4D97-AF65-F5344CB8AC3E}">
        <p14:creationId xmlns:p14="http://schemas.microsoft.com/office/powerpoint/2010/main" val="190849809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4625" y="423757"/>
            <a:ext cx="8624012" cy="857251"/>
          </a:xfrm>
        </p:spPr>
        <p:txBody>
          <a:bodyPr>
            <a:noAutofit/>
          </a:bodyPr>
          <a:lstStyle/>
          <a:p>
            <a:pPr algn="l"/>
            <a:r>
              <a:rPr lang="en-GB" sz="2933" b="1" dirty="0">
                <a:solidFill>
                  <a:schemeClr val="tx1"/>
                </a:solidFill>
                <a:latin typeface="Arial" panose="020B0604020202020204" pitchFamily="34" charset="0"/>
                <a:cs typeface="Arial" panose="020B0604020202020204" pitchFamily="34" charset="0"/>
              </a:rPr>
              <a:t>Depression, inflammation and mortality </a:t>
            </a:r>
            <a:br>
              <a:rPr lang="en-GB" sz="2933" b="1" dirty="0">
                <a:solidFill>
                  <a:schemeClr val="tx1"/>
                </a:solidFill>
                <a:latin typeface="Arial" panose="020B0604020202020204" pitchFamily="34" charset="0"/>
                <a:cs typeface="Arial" panose="020B0604020202020204" pitchFamily="34" charset="0"/>
              </a:rPr>
            </a:br>
            <a:endParaRPr lang="en-GB" sz="2933" b="1" dirty="0">
              <a:solidFill>
                <a:schemeClr val="tx1"/>
              </a:solidFill>
              <a:latin typeface="Arial" panose="020B0604020202020204" pitchFamily="34" charset="0"/>
              <a:cs typeface="Arial" panose="020B0604020202020204" pitchFamily="34" charset="0"/>
            </a:endParaRPr>
          </a:p>
        </p:txBody>
      </p:sp>
      <p:sp>
        <p:nvSpPr>
          <p:cNvPr id="11" name="Text Placeholder 2"/>
          <p:cNvSpPr txBox="1">
            <a:spLocks/>
          </p:cNvSpPr>
          <p:nvPr/>
        </p:nvSpPr>
        <p:spPr bwMode="auto">
          <a:xfrm>
            <a:off x="7026280" y="2660569"/>
            <a:ext cx="2728451" cy="717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0500" tIns="0" rIns="0" bIns="47625"/>
          <a:lstStyle>
            <a:defPPr>
              <a:defRPr lang="en-US"/>
            </a:defPPr>
            <a:lvl1pPr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spcBef>
                <a:spcPct val="20000"/>
              </a:spcBef>
            </a:pPr>
            <a:endParaRPr lang="en-US" altLang="en-US" sz="1051" b="1" dirty="0">
              <a:solidFill>
                <a:schemeClr val="tx1">
                  <a:lumMod val="75000"/>
                  <a:lumOff val="25000"/>
                </a:schemeClr>
              </a:solidFill>
              <a:cs typeface="Arial" panose="020B0604020202020204" pitchFamily="34" charset="0"/>
            </a:endParaRPr>
          </a:p>
        </p:txBody>
      </p:sp>
      <p:pic>
        <p:nvPicPr>
          <p:cNvPr id="6" name="Picture 5"/>
          <p:cNvPicPr>
            <a:picLocks noChangeAspect="1"/>
          </p:cNvPicPr>
          <p:nvPr/>
        </p:nvPicPr>
        <p:blipFill>
          <a:blip r:embed="rId3"/>
          <a:stretch>
            <a:fillRect/>
          </a:stretch>
        </p:blipFill>
        <p:spPr>
          <a:xfrm>
            <a:off x="6821031" y="5883853"/>
            <a:ext cx="3846632" cy="974148"/>
          </a:xfrm>
          <a:prstGeom prst="rect">
            <a:avLst/>
          </a:prstGeom>
        </p:spPr>
      </p:pic>
      <p:sp>
        <p:nvSpPr>
          <p:cNvPr id="10" name="Content Placeholder 2"/>
          <p:cNvSpPr txBox="1">
            <a:spLocks/>
          </p:cNvSpPr>
          <p:nvPr/>
        </p:nvSpPr>
        <p:spPr>
          <a:xfrm>
            <a:off x="2003136" y="1744595"/>
            <a:ext cx="8185728" cy="1419055"/>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sz="2133" dirty="0">
                <a:latin typeface="Arial" panose="020B0604020202020204" pitchFamily="34" charset="0"/>
                <a:cs typeface="Arial" panose="020B0604020202020204" pitchFamily="34" charset="0"/>
              </a:rPr>
              <a:t>Prospective study, 5,328 older men and women in England</a:t>
            </a:r>
          </a:p>
          <a:p>
            <a:pPr marL="0" indent="0">
              <a:buNone/>
            </a:pPr>
            <a:endParaRPr lang="en-GB" sz="2133" dirty="0">
              <a:latin typeface="Arial" panose="020B0604020202020204" pitchFamily="34" charset="0"/>
              <a:cs typeface="Arial" panose="020B0604020202020204" pitchFamily="34" charset="0"/>
            </a:endParaRPr>
          </a:p>
          <a:p>
            <a:r>
              <a:rPr lang="en-GB" sz="2133" dirty="0">
                <a:latin typeface="Arial" panose="020B0604020202020204" pitchFamily="34" charset="0"/>
                <a:cs typeface="Arial" panose="020B0604020202020204" pitchFamily="34" charset="0"/>
              </a:rPr>
              <a:t>Measures: depressive symptoms and C-reactive protein (CRP) from 8 item Centre for Epidemiological Studies Depression Scale </a:t>
            </a:r>
          </a:p>
          <a:p>
            <a:endParaRPr lang="en-GB" sz="2133" dirty="0">
              <a:latin typeface="Arial" panose="020B0604020202020204" pitchFamily="34" charset="0"/>
              <a:cs typeface="Arial" panose="020B0604020202020204" pitchFamily="34" charset="0"/>
            </a:endParaRPr>
          </a:p>
          <a:p>
            <a:r>
              <a:rPr lang="en-GB" sz="2133" dirty="0">
                <a:latin typeface="Arial" panose="020B0604020202020204" pitchFamily="34" charset="0"/>
                <a:cs typeface="Arial" panose="020B0604020202020204" pitchFamily="34" charset="0"/>
              </a:rPr>
              <a:t>Mortality was ascertained from national registers </a:t>
            </a:r>
          </a:p>
          <a:p>
            <a:endParaRPr lang="en-GB" sz="2133" dirty="0">
              <a:latin typeface="Arial" panose="020B0604020202020204" pitchFamily="34" charset="0"/>
              <a:cs typeface="Arial" panose="020B0604020202020204" pitchFamily="34" charset="0"/>
            </a:endParaRPr>
          </a:p>
          <a:p>
            <a:r>
              <a:rPr lang="en-GB" sz="2133" dirty="0">
                <a:latin typeface="Arial" panose="020B0604020202020204" pitchFamily="34" charset="0"/>
                <a:cs typeface="Arial" panose="020B0604020202020204" pitchFamily="34" charset="0"/>
              </a:rPr>
              <a:t>Follow up: mean 7.7 years</a:t>
            </a:r>
          </a:p>
          <a:p>
            <a:endParaRPr lang="en-GB" sz="2133" dirty="0">
              <a:latin typeface="Arial" panose="020B0604020202020204" pitchFamily="34" charset="0"/>
              <a:cs typeface="Arial" panose="020B0604020202020204" pitchFamily="34" charset="0"/>
            </a:endParaRPr>
          </a:p>
          <a:p>
            <a:endParaRPr lang="en-GB" sz="2133" dirty="0">
              <a:latin typeface="Arial" panose="020B0604020202020204" pitchFamily="34" charset="0"/>
              <a:cs typeface="Arial" panose="020B0604020202020204" pitchFamily="34" charset="0"/>
            </a:endParaRPr>
          </a:p>
          <a:p>
            <a:endParaRPr lang="en-GB" sz="2133" dirty="0">
              <a:latin typeface="Arial" panose="020B0604020202020204" pitchFamily="34" charset="0"/>
              <a:cs typeface="Arial" panose="020B0604020202020204" pitchFamily="34" charset="0"/>
            </a:endParaRPr>
          </a:p>
          <a:p>
            <a:endParaRPr lang="en-GB" sz="2133" dirty="0">
              <a:latin typeface="Arial" panose="020B0604020202020204" pitchFamily="34" charset="0"/>
              <a:cs typeface="Arial" panose="020B0604020202020204" pitchFamily="34" charset="0"/>
            </a:endParaRPr>
          </a:p>
          <a:p>
            <a:endParaRPr lang="en-GB" sz="2133" dirty="0">
              <a:latin typeface="Arial" panose="020B0604020202020204" pitchFamily="34" charset="0"/>
              <a:cs typeface="Arial" panose="020B0604020202020204" pitchFamily="34" charset="0"/>
            </a:endParaRPr>
          </a:p>
          <a:p>
            <a:pPr marL="342891" lvl="1" indent="0">
              <a:buNone/>
            </a:pPr>
            <a:endParaRPr lang="en-GB" sz="2133" dirty="0">
              <a:latin typeface="Arial" panose="020B0604020202020204" pitchFamily="34" charset="0"/>
              <a:cs typeface="Arial" panose="020B0604020202020204" pitchFamily="34" charset="0"/>
            </a:endParaRPr>
          </a:p>
        </p:txBody>
      </p:sp>
      <p:sp>
        <p:nvSpPr>
          <p:cNvPr id="3" name="TextBox 2"/>
          <p:cNvSpPr txBox="1"/>
          <p:nvPr/>
        </p:nvSpPr>
        <p:spPr>
          <a:xfrm>
            <a:off x="1797282" y="5499846"/>
            <a:ext cx="6947065" cy="338554"/>
          </a:xfrm>
          <a:prstGeom prst="rect">
            <a:avLst/>
          </a:prstGeom>
          <a:noFill/>
        </p:spPr>
        <p:txBody>
          <a:bodyPr wrap="square" rtlCol="0">
            <a:spAutoFit/>
          </a:bodyPr>
          <a:lstStyle/>
          <a:p>
            <a:r>
              <a:rPr lang="en-GB" sz="1600" dirty="0">
                <a:latin typeface="Arial" panose="020B0604020202020204" pitchFamily="34" charset="0"/>
                <a:cs typeface="Arial" panose="020B0604020202020204" pitchFamily="34" charset="0"/>
              </a:rPr>
              <a:t>(Lawes … Carvalho et al., Psychological Medicine 2019 49:1521-1531)</a:t>
            </a:r>
          </a:p>
        </p:txBody>
      </p:sp>
    </p:spTree>
    <p:extLst>
      <p:ext uri="{BB962C8B-B14F-4D97-AF65-F5344CB8AC3E}">
        <p14:creationId xmlns:p14="http://schemas.microsoft.com/office/powerpoint/2010/main" val="169829694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6698" y="274213"/>
            <a:ext cx="8229600" cy="857251"/>
          </a:xfrm>
        </p:spPr>
        <p:txBody>
          <a:bodyPr>
            <a:noAutofit/>
          </a:bodyPr>
          <a:lstStyle/>
          <a:p>
            <a:pPr algn="l"/>
            <a:r>
              <a:rPr lang="en-GB" sz="2933" b="1" dirty="0">
                <a:solidFill>
                  <a:schemeClr val="tx1"/>
                </a:solidFill>
                <a:latin typeface="Arial" panose="020B0604020202020204" pitchFamily="34" charset="0"/>
                <a:cs typeface="Arial" panose="020B0604020202020204" pitchFamily="34" charset="0"/>
              </a:rPr>
              <a:t>Depression, inflammation and mortality </a:t>
            </a:r>
            <a:br>
              <a:rPr lang="en-GB" sz="2933" b="1" dirty="0">
                <a:solidFill>
                  <a:schemeClr val="tx1"/>
                </a:solidFill>
                <a:latin typeface="Arial" panose="020B0604020202020204" pitchFamily="34" charset="0"/>
                <a:cs typeface="Arial" panose="020B0604020202020204" pitchFamily="34" charset="0"/>
              </a:rPr>
            </a:br>
            <a:endParaRPr lang="en-GB" sz="2933" b="1" dirty="0">
              <a:solidFill>
                <a:schemeClr val="tx1"/>
              </a:solidFill>
              <a:latin typeface="Arial" panose="020B0604020202020204" pitchFamily="34" charset="0"/>
              <a:cs typeface="Arial" panose="020B0604020202020204" pitchFamily="34" charset="0"/>
            </a:endParaRPr>
          </a:p>
        </p:txBody>
      </p:sp>
      <p:sp>
        <p:nvSpPr>
          <p:cNvPr id="11" name="Text Placeholder 2"/>
          <p:cNvSpPr txBox="1">
            <a:spLocks/>
          </p:cNvSpPr>
          <p:nvPr/>
        </p:nvSpPr>
        <p:spPr bwMode="auto">
          <a:xfrm>
            <a:off x="7026280" y="2660569"/>
            <a:ext cx="2728451" cy="717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0500" tIns="0" rIns="0" bIns="47625"/>
          <a:lstStyle>
            <a:defPPr>
              <a:defRPr lang="en-US"/>
            </a:defPPr>
            <a:lvl1pPr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spcBef>
                <a:spcPct val="20000"/>
              </a:spcBef>
            </a:pPr>
            <a:endParaRPr lang="en-US" altLang="en-US" sz="1051" b="1" dirty="0">
              <a:solidFill>
                <a:schemeClr val="tx1">
                  <a:lumMod val="75000"/>
                  <a:lumOff val="25000"/>
                </a:schemeClr>
              </a:solidFill>
              <a:cs typeface="Arial" panose="020B0604020202020204" pitchFamily="34" charset="0"/>
            </a:endParaRPr>
          </a:p>
        </p:txBody>
      </p:sp>
      <p:pic>
        <p:nvPicPr>
          <p:cNvPr id="4" name="Picture 3"/>
          <p:cNvPicPr>
            <a:picLocks noChangeAspect="1"/>
          </p:cNvPicPr>
          <p:nvPr/>
        </p:nvPicPr>
        <p:blipFill>
          <a:blip r:embed="rId3"/>
          <a:stretch>
            <a:fillRect/>
          </a:stretch>
        </p:blipFill>
        <p:spPr>
          <a:xfrm>
            <a:off x="1539280" y="2755103"/>
            <a:ext cx="9243139" cy="3070811"/>
          </a:xfrm>
          <a:prstGeom prst="rect">
            <a:avLst/>
          </a:prstGeom>
        </p:spPr>
      </p:pic>
      <p:sp>
        <p:nvSpPr>
          <p:cNvPr id="6" name="Rectangle 5"/>
          <p:cNvSpPr/>
          <p:nvPr/>
        </p:nvSpPr>
        <p:spPr>
          <a:xfrm>
            <a:off x="2069311" y="5995825"/>
            <a:ext cx="8053379" cy="400110"/>
          </a:xfrm>
          <a:prstGeom prst="rect">
            <a:avLst/>
          </a:prstGeom>
        </p:spPr>
        <p:txBody>
          <a:bodyPr wrap="square">
            <a:spAutoFit/>
          </a:bodyPr>
          <a:lstStyle/>
          <a:p>
            <a:r>
              <a:rPr lang="en-GB" sz="1000" dirty="0">
                <a:latin typeface="Arial" panose="020B0604020202020204" pitchFamily="34" charset="0"/>
                <a:ea typeface="Calibri" panose="020F0502020204030204" pitchFamily="34" charset="0"/>
                <a:cs typeface="Arial" panose="020B0604020202020204" pitchFamily="34" charset="0"/>
              </a:rPr>
              <a:t>Adjusted</a:t>
            </a:r>
            <a:r>
              <a:rPr lang="en-GB" sz="1000" b="1" dirty="0">
                <a:latin typeface="Arial" panose="020B0604020202020204" pitchFamily="34" charset="0"/>
                <a:ea typeface="Calibri" panose="020F0502020204030204" pitchFamily="34" charset="0"/>
                <a:cs typeface="Arial" panose="020B0604020202020204" pitchFamily="34" charset="0"/>
              </a:rPr>
              <a:t> </a:t>
            </a:r>
            <a:r>
              <a:rPr lang="en-GB" sz="1000" dirty="0">
                <a:latin typeface="Arial" panose="020B0604020202020204" pitchFamily="34" charset="0"/>
                <a:ea typeface="Calibri" panose="020F0502020204030204" pitchFamily="34" charset="0"/>
                <a:cs typeface="Arial" panose="020B0604020202020204" pitchFamily="34" charset="0"/>
              </a:rPr>
              <a:t>hazard ratios for all-cause mortality according to levels of depression and inflammation in men. </a:t>
            </a:r>
          </a:p>
          <a:p>
            <a:r>
              <a:rPr lang="en-GB" sz="1000" dirty="0">
                <a:latin typeface="Arial" panose="020B0604020202020204" pitchFamily="34" charset="0"/>
                <a:ea typeface="Calibri" panose="020F0502020204030204" pitchFamily="34" charset="0"/>
                <a:cs typeface="Arial" panose="020B0604020202020204" pitchFamily="34" charset="0"/>
              </a:rPr>
              <a:t>* Statistically significant at </a:t>
            </a:r>
            <a:r>
              <a:rPr lang="en-GB" sz="1000" i="1" dirty="0">
                <a:latin typeface="Arial" panose="020B0604020202020204" pitchFamily="34" charset="0"/>
                <a:ea typeface="Calibri" panose="020F0502020204030204" pitchFamily="34" charset="0"/>
                <a:cs typeface="Arial" panose="020B0604020202020204" pitchFamily="34" charset="0"/>
              </a:rPr>
              <a:t>P</a:t>
            </a:r>
            <a:r>
              <a:rPr lang="en-GB" sz="1000" dirty="0">
                <a:latin typeface="Arial" panose="020B0604020202020204" pitchFamily="34" charset="0"/>
                <a:ea typeface="Calibri" panose="020F0502020204030204" pitchFamily="34" charset="0"/>
                <a:cs typeface="Arial" panose="020B0604020202020204" pitchFamily="34" charset="0"/>
              </a:rPr>
              <a:t>&lt;0.001.</a:t>
            </a:r>
            <a:endParaRPr lang="en-GB" sz="1000" dirty="0">
              <a:latin typeface="Arial" panose="020B0604020202020204" pitchFamily="34" charset="0"/>
              <a:cs typeface="Arial" panose="020B0604020202020204" pitchFamily="34" charset="0"/>
            </a:endParaRPr>
          </a:p>
        </p:txBody>
      </p:sp>
      <p:sp>
        <p:nvSpPr>
          <p:cNvPr id="3" name="TextBox 2"/>
          <p:cNvSpPr txBox="1"/>
          <p:nvPr/>
        </p:nvSpPr>
        <p:spPr>
          <a:xfrm>
            <a:off x="1692614" y="1131464"/>
            <a:ext cx="7937769" cy="1077026"/>
          </a:xfrm>
          <a:prstGeom prst="rect">
            <a:avLst/>
          </a:prstGeom>
          <a:noFill/>
        </p:spPr>
        <p:txBody>
          <a:bodyPr wrap="square" rtlCol="0">
            <a:spAutoFit/>
          </a:bodyPr>
          <a:lstStyle/>
          <a:p>
            <a:pPr marL="380990" indent="-380990">
              <a:buFont typeface="Arial" panose="020B0604020202020204" pitchFamily="34" charset="0"/>
              <a:buChar char="•"/>
            </a:pPr>
            <a:r>
              <a:rPr lang="en-GB" sz="2133" dirty="0">
                <a:latin typeface="Arial" panose="020B0604020202020204" pitchFamily="34" charset="0"/>
                <a:cs typeface="Arial" panose="020B0604020202020204" pitchFamily="34" charset="0"/>
              </a:rPr>
              <a:t>Men were almost 4 times more likely to die from CVD and almost 2.5 times more likely to die from any cause</a:t>
            </a:r>
          </a:p>
          <a:p>
            <a:pPr marL="380990" indent="-380990">
              <a:buFont typeface="Arial" panose="020B0604020202020204" pitchFamily="34" charset="0"/>
              <a:buChar char="•"/>
            </a:pPr>
            <a:endParaRPr lang="en-GB" sz="2133"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53335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31917"/>
          <a:stretch/>
        </p:blipFill>
        <p:spPr>
          <a:xfrm>
            <a:off x="1496384" y="1515481"/>
            <a:ext cx="9171617" cy="4683188"/>
          </a:xfrm>
          <a:prstGeom prst="rect">
            <a:avLst/>
          </a:prstGeom>
        </p:spPr>
      </p:pic>
      <p:sp>
        <p:nvSpPr>
          <p:cNvPr id="3" name="TextBox 2"/>
          <p:cNvSpPr txBox="1"/>
          <p:nvPr/>
        </p:nvSpPr>
        <p:spPr>
          <a:xfrm>
            <a:off x="2200892" y="659331"/>
            <a:ext cx="6188371" cy="666786"/>
          </a:xfrm>
          <a:prstGeom prst="rect">
            <a:avLst/>
          </a:prstGeom>
          <a:noFill/>
        </p:spPr>
        <p:txBody>
          <a:bodyPr wrap="square" rtlCol="0">
            <a:spAutoFit/>
          </a:bodyPr>
          <a:lstStyle/>
          <a:p>
            <a:pPr defTabSz="457178"/>
            <a:r>
              <a:rPr lang="en-GB" sz="3733" b="1" dirty="0">
                <a:latin typeface="Arial" panose="020B0604020202020204" pitchFamily="34" charset="0"/>
                <a:cs typeface="Arial" panose="020B0604020202020204" pitchFamily="34" charset="0"/>
              </a:rPr>
              <a:t>Psychoneuroimmunology </a:t>
            </a:r>
          </a:p>
        </p:txBody>
      </p:sp>
    </p:spTree>
    <p:extLst>
      <p:ext uri="{BB962C8B-B14F-4D97-AF65-F5344CB8AC3E}">
        <p14:creationId xmlns:p14="http://schemas.microsoft.com/office/powerpoint/2010/main" val="339684744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B35E1-EA3A-2420-D96A-1311BB05AAA7}"/>
              </a:ext>
            </a:extLst>
          </p:cNvPr>
          <p:cNvSpPr>
            <a:spLocks noGrp="1"/>
          </p:cNvSpPr>
          <p:nvPr>
            <p:ph type="title"/>
          </p:nvPr>
        </p:nvSpPr>
        <p:spPr>
          <a:xfrm>
            <a:off x="609600" y="858156"/>
            <a:ext cx="10972800" cy="1143000"/>
          </a:xfrm>
        </p:spPr>
        <p:txBody>
          <a:bodyPr/>
          <a:lstStyle/>
          <a:p>
            <a:r>
              <a:rPr lang="en-US" dirty="0"/>
              <a:t>Mendelian Randomization points towards inflammation (CRP and IL6) as shared mechanisms of depression and CHD</a:t>
            </a:r>
          </a:p>
        </p:txBody>
      </p:sp>
      <p:pic>
        <p:nvPicPr>
          <p:cNvPr id="3" name="Picture 2">
            <a:extLst>
              <a:ext uri="{FF2B5EF4-FFF2-40B4-BE49-F238E27FC236}">
                <a16:creationId xmlns:a16="http://schemas.microsoft.com/office/drawing/2014/main" id="{9F62419B-98D4-97C0-1CD2-7052BE6BF6E0}"/>
              </a:ext>
            </a:extLst>
          </p:cNvPr>
          <p:cNvPicPr>
            <a:picLocks noChangeAspect="1"/>
          </p:cNvPicPr>
          <p:nvPr/>
        </p:nvPicPr>
        <p:blipFill rotWithShape="1">
          <a:blip r:embed="rId2"/>
          <a:srcRect l="8197" t="15288" r="29227" b="27756"/>
          <a:stretch/>
        </p:blipFill>
        <p:spPr>
          <a:xfrm>
            <a:off x="7126514" y="3976437"/>
            <a:ext cx="5065486" cy="2881564"/>
          </a:xfrm>
          <a:prstGeom prst="rect">
            <a:avLst/>
          </a:prstGeom>
        </p:spPr>
      </p:pic>
      <p:sp>
        <p:nvSpPr>
          <p:cNvPr id="4" name="TextBox 3">
            <a:extLst>
              <a:ext uri="{FF2B5EF4-FFF2-40B4-BE49-F238E27FC236}">
                <a16:creationId xmlns:a16="http://schemas.microsoft.com/office/drawing/2014/main" id="{AC7CC81B-E6A5-09B0-15B8-328CDD3E42D1}"/>
              </a:ext>
            </a:extLst>
          </p:cNvPr>
          <p:cNvSpPr txBox="1"/>
          <p:nvPr/>
        </p:nvSpPr>
        <p:spPr>
          <a:xfrm>
            <a:off x="376735" y="2828835"/>
            <a:ext cx="10580397" cy="1477328"/>
          </a:xfrm>
          <a:prstGeom prst="rect">
            <a:avLst/>
          </a:prstGeom>
          <a:noFill/>
        </p:spPr>
        <p:txBody>
          <a:bodyPr wrap="none" rtlCol="0">
            <a:spAutoFit/>
          </a:bodyPr>
          <a:lstStyle/>
          <a:p>
            <a:r>
              <a:rPr lang="en-GB" b="0" i="0" u="none" strike="noStrike" dirty="0">
                <a:solidFill>
                  <a:srgbClr val="1B1B1B"/>
                </a:solidFill>
                <a:effectLst/>
                <a:latin typeface="-apple-system-font"/>
              </a:rPr>
              <a:t>There was evidence for causal effects of IL-6 and CRP, with an odds ratio of 1.35 (95% CI 1.12–1.62; </a:t>
            </a:r>
            <a:r>
              <a:rPr lang="en-GB" b="0" i="1" u="none" strike="noStrike" dirty="0">
                <a:solidFill>
                  <a:srgbClr val="1B1B1B"/>
                </a:solidFill>
                <a:effectLst/>
                <a:latin typeface="-apple-system-font"/>
              </a:rPr>
              <a:t>p</a:t>
            </a:r>
            <a:r>
              <a:rPr lang="en-GB" b="0" i="0" u="none" strike="noStrike" dirty="0">
                <a:solidFill>
                  <a:srgbClr val="1B1B1B"/>
                </a:solidFill>
                <a:effectLst/>
                <a:latin typeface="-apple-system-font"/>
              </a:rPr>
              <a:t> = 0.0012) </a:t>
            </a:r>
          </a:p>
          <a:p>
            <a:r>
              <a:rPr lang="en-GB" b="0" i="0" u="none" strike="noStrike" dirty="0">
                <a:solidFill>
                  <a:srgbClr val="1B1B1B"/>
                </a:solidFill>
                <a:effectLst/>
                <a:latin typeface="-apple-system-font"/>
              </a:rPr>
              <a:t>per unit increase in genetically-predicted values of log-transformed IL-6 </a:t>
            </a:r>
          </a:p>
          <a:p>
            <a:endParaRPr lang="en-GB" dirty="0">
              <a:solidFill>
                <a:srgbClr val="1B1B1B"/>
              </a:solidFill>
              <a:latin typeface="-apple-system-font"/>
            </a:endParaRPr>
          </a:p>
          <a:p>
            <a:r>
              <a:rPr lang="en-GB" b="0" i="0" u="none" strike="noStrike" dirty="0">
                <a:solidFill>
                  <a:srgbClr val="1B1B1B"/>
                </a:solidFill>
                <a:effectLst/>
                <a:latin typeface="-apple-system-font"/>
              </a:rPr>
              <a:t>OR 1.35 (95% confidence interval 1.12–1.62, </a:t>
            </a:r>
            <a:r>
              <a:rPr lang="en-GB" b="0" i="1" u="none" strike="noStrike" dirty="0">
                <a:solidFill>
                  <a:srgbClr val="1B1B1B"/>
                </a:solidFill>
                <a:effectLst/>
                <a:latin typeface="-apple-system-font"/>
              </a:rPr>
              <a:t>p</a:t>
            </a:r>
            <a:r>
              <a:rPr lang="en-GB" b="0" i="0" u="none" strike="noStrike" dirty="0">
                <a:solidFill>
                  <a:srgbClr val="1B1B1B"/>
                </a:solidFill>
                <a:effectLst/>
                <a:latin typeface="-apple-system-font"/>
              </a:rPr>
              <a:t> = 0.0012) for depression per unit increase in log-transformed </a:t>
            </a:r>
          </a:p>
          <a:p>
            <a:r>
              <a:rPr lang="en-GB" b="0" i="0" u="none" strike="noStrike" dirty="0">
                <a:solidFill>
                  <a:srgbClr val="1B1B1B"/>
                </a:solidFill>
                <a:effectLst/>
                <a:latin typeface="-apple-system-font"/>
              </a:rPr>
              <a:t>circulating levels of IL-6.</a:t>
            </a:r>
            <a:endParaRPr lang="en-US" dirty="0"/>
          </a:p>
        </p:txBody>
      </p:sp>
    </p:spTree>
    <p:extLst>
      <p:ext uri="{BB962C8B-B14F-4D97-AF65-F5344CB8AC3E}">
        <p14:creationId xmlns:p14="http://schemas.microsoft.com/office/powerpoint/2010/main" val="403888719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77291" y="599858"/>
            <a:ext cx="3498273" cy="666786"/>
          </a:xfrm>
          <a:prstGeom prst="rect">
            <a:avLst/>
          </a:prstGeom>
          <a:noFill/>
        </p:spPr>
        <p:txBody>
          <a:bodyPr wrap="square" rtlCol="0">
            <a:spAutoFit/>
          </a:bodyPr>
          <a:lstStyle/>
          <a:p>
            <a:r>
              <a:rPr lang="en-GB" sz="3733" b="1" dirty="0">
                <a:latin typeface="Arial" panose="020B0604020202020204" pitchFamily="34" charset="0"/>
                <a:cs typeface="Arial" panose="020B0604020202020204" pitchFamily="34" charset="0"/>
              </a:rPr>
              <a:t>Conclusion</a:t>
            </a:r>
          </a:p>
        </p:txBody>
      </p:sp>
      <p:sp>
        <p:nvSpPr>
          <p:cNvPr id="4" name="TextBox 3"/>
          <p:cNvSpPr txBox="1"/>
          <p:nvPr/>
        </p:nvSpPr>
        <p:spPr>
          <a:xfrm>
            <a:off x="1722911" y="1266644"/>
            <a:ext cx="8111836" cy="5672258"/>
          </a:xfrm>
          <a:prstGeom prst="rect">
            <a:avLst/>
          </a:prstGeom>
          <a:noFill/>
        </p:spPr>
        <p:txBody>
          <a:bodyPr wrap="square" rtlCol="0">
            <a:spAutoFit/>
          </a:bodyPr>
          <a:lstStyle/>
          <a:p>
            <a:pPr marL="285744" indent="-285744">
              <a:buFont typeface="Arial" panose="020B0604020202020204" pitchFamily="34" charset="0"/>
              <a:buChar char="•"/>
            </a:pPr>
            <a:r>
              <a:rPr lang="en-GB" sz="2133" dirty="0">
                <a:latin typeface="Arial" panose="020B0604020202020204" pitchFamily="34" charset="0"/>
                <a:cs typeface="Arial" panose="020B0604020202020204" pitchFamily="34" charset="0"/>
              </a:rPr>
              <a:t>Explore psychological aspect of modern day stress:</a:t>
            </a:r>
          </a:p>
          <a:p>
            <a:pPr marL="742932" lvl="1" indent="-285744">
              <a:buFont typeface="Arial" panose="020B0604020202020204" pitchFamily="34" charset="0"/>
              <a:buChar char="•"/>
            </a:pPr>
            <a:r>
              <a:rPr lang="en-GB" sz="2133" dirty="0">
                <a:latin typeface="Arial" panose="020B0604020202020204" pitchFamily="34" charset="0"/>
                <a:cs typeface="Arial" panose="020B0604020202020204" pitchFamily="34" charset="0"/>
              </a:rPr>
              <a:t>Life events</a:t>
            </a:r>
          </a:p>
          <a:p>
            <a:pPr marL="742932" lvl="1" indent="-285744">
              <a:buFont typeface="Arial" panose="020B0604020202020204" pitchFamily="34" charset="0"/>
              <a:buChar char="•"/>
            </a:pPr>
            <a:r>
              <a:rPr lang="en-GB" sz="2133" dirty="0">
                <a:latin typeface="Arial" panose="020B0604020202020204" pitchFamily="34" charset="0"/>
                <a:cs typeface="Arial" panose="020B0604020202020204" pitchFamily="34" charset="0"/>
              </a:rPr>
              <a:t>Stress as an appraisal of demands and resources</a:t>
            </a:r>
          </a:p>
          <a:p>
            <a:pPr marL="742932" lvl="1" indent="-285744">
              <a:buFont typeface="Arial" panose="020B0604020202020204" pitchFamily="34" charset="0"/>
              <a:buChar char="•"/>
            </a:pPr>
            <a:r>
              <a:rPr lang="en-GB" sz="2133" dirty="0">
                <a:latin typeface="Arial" panose="020B0604020202020204" pitchFamily="34" charset="0"/>
                <a:cs typeface="Arial" panose="020B0604020202020204" pitchFamily="34" charset="0"/>
              </a:rPr>
              <a:t>Prolonged activation</a:t>
            </a:r>
          </a:p>
          <a:p>
            <a:pPr marL="742932" lvl="1" indent="-285744">
              <a:buFont typeface="Arial" panose="020B0604020202020204" pitchFamily="34" charset="0"/>
              <a:buChar char="•"/>
            </a:pPr>
            <a:endParaRPr lang="en-GB" sz="2133" dirty="0">
              <a:latin typeface="Arial" panose="020B0604020202020204" pitchFamily="34" charset="0"/>
              <a:cs typeface="Arial" panose="020B0604020202020204" pitchFamily="34" charset="0"/>
            </a:endParaRPr>
          </a:p>
          <a:p>
            <a:pPr marL="285744" indent="-285744">
              <a:buFont typeface="Arial" panose="020B0604020202020204" pitchFamily="34" charset="0"/>
              <a:buChar char="•"/>
            </a:pPr>
            <a:r>
              <a:rPr lang="en-GB" sz="2133" dirty="0">
                <a:latin typeface="Arial" panose="020B0604020202020204" pitchFamily="34" charset="0"/>
                <a:cs typeface="Arial" panose="020B0604020202020204" pitchFamily="34" charset="0"/>
              </a:rPr>
              <a:t>Physiological stress response: </a:t>
            </a:r>
          </a:p>
          <a:p>
            <a:pPr marL="742932" lvl="1" indent="-285744">
              <a:buFont typeface="Arial" panose="020B0604020202020204" pitchFamily="34" charset="0"/>
              <a:buChar char="•"/>
            </a:pPr>
            <a:r>
              <a:rPr lang="en-GB" sz="2133" dirty="0">
                <a:latin typeface="Arial" panose="020B0604020202020204" pitchFamily="34" charset="0"/>
                <a:cs typeface="Arial" panose="020B0604020202020204" pitchFamily="34" charset="0"/>
              </a:rPr>
              <a:t>SAM and HPA axis </a:t>
            </a:r>
          </a:p>
          <a:p>
            <a:pPr marL="742932" lvl="1" indent="-285744">
              <a:buFont typeface="Arial" panose="020B0604020202020204" pitchFamily="34" charset="0"/>
              <a:buChar char="•"/>
            </a:pPr>
            <a:r>
              <a:rPr lang="en-GB" sz="2133" dirty="0">
                <a:latin typeface="Arial" panose="020B0604020202020204" pitchFamily="34" charset="0"/>
                <a:cs typeface="Arial" panose="020B0604020202020204" pitchFamily="34" charset="0"/>
              </a:rPr>
              <a:t>Effects of cortisol</a:t>
            </a:r>
          </a:p>
          <a:p>
            <a:pPr marL="742932" lvl="1" indent="-285744">
              <a:buFont typeface="Arial" panose="020B0604020202020204" pitchFamily="34" charset="0"/>
              <a:buChar char="•"/>
            </a:pPr>
            <a:r>
              <a:rPr lang="en-GB" sz="2133" dirty="0">
                <a:latin typeface="Arial" panose="020B0604020202020204" pitchFamily="34" charset="0"/>
                <a:cs typeface="Arial" panose="020B0604020202020204" pitchFamily="34" charset="0"/>
              </a:rPr>
              <a:t>Acute and chronic stress and chronic systemic inflammation</a:t>
            </a:r>
          </a:p>
          <a:p>
            <a:pPr marL="457188" lvl="1"/>
            <a:endParaRPr lang="en-GB" sz="2133" dirty="0">
              <a:latin typeface="Arial" panose="020B0604020202020204" pitchFamily="34" charset="0"/>
              <a:cs typeface="Arial" panose="020B0604020202020204" pitchFamily="34" charset="0"/>
            </a:endParaRPr>
          </a:p>
          <a:p>
            <a:pPr marL="457188" lvl="1"/>
            <a:r>
              <a:rPr lang="en-GB" sz="2133" dirty="0">
                <a:latin typeface="Arial" panose="020B0604020202020204" pitchFamily="34" charset="0"/>
                <a:cs typeface="Arial" panose="020B0604020202020204" pitchFamily="34" charset="0"/>
              </a:rPr>
              <a:t>inflammation in individuals with chronic stress/MDD is associated may increase the risk of cardiometabolic illness</a:t>
            </a:r>
          </a:p>
          <a:p>
            <a:pPr marL="742932" lvl="1" indent="-285744">
              <a:buFont typeface="Arial" panose="020B0604020202020204" pitchFamily="34" charset="0"/>
              <a:buChar char="•"/>
            </a:pPr>
            <a:endParaRPr lang="en-GB" sz="2133" dirty="0">
              <a:latin typeface="Arial" panose="020B0604020202020204" pitchFamily="34" charset="0"/>
              <a:cs typeface="Arial" panose="020B0604020202020204" pitchFamily="34" charset="0"/>
            </a:endParaRPr>
          </a:p>
          <a:p>
            <a:pPr marL="285744" indent="-285744">
              <a:buFont typeface="Arial" panose="020B0604020202020204" pitchFamily="34" charset="0"/>
              <a:buChar char="•"/>
            </a:pPr>
            <a:endParaRPr lang="en-GB" sz="2133" dirty="0">
              <a:latin typeface="Arial" panose="020B0604020202020204" pitchFamily="34" charset="0"/>
              <a:cs typeface="Arial" panose="020B0604020202020204" pitchFamily="34" charset="0"/>
            </a:endParaRPr>
          </a:p>
          <a:p>
            <a:pPr marL="285744" indent="-285744">
              <a:buFont typeface="Arial" panose="020B0604020202020204" pitchFamily="34" charset="0"/>
              <a:buChar char="•"/>
            </a:pPr>
            <a:endParaRPr lang="en-GB" sz="2133" dirty="0">
              <a:latin typeface="Arial" panose="020B0604020202020204" pitchFamily="34" charset="0"/>
              <a:cs typeface="Arial" panose="020B0604020202020204" pitchFamily="34" charset="0"/>
            </a:endParaRPr>
          </a:p>
          <a:p>
            <a:pPr marL="285744" indent="-285744">
              <a:buFont typeface="Arial" panose="020B0604020202020204" pitchFamily="34" charset="0"/>
              <a:buChar char="•"/>
            </a:pPr>
            <a:endParaRPr lang="en-GB" sz="2133" dirty="0">
              <a:latin typeface="Arial" panose="020B0604020202020204" pitchFamily="34" charset="0"/>
              <a:cs typeface="Arial" panose="020B0604020202020204" pitchFamily="34" charset="0"/>
            </a:endParaRPr>
          </a:p>
          <a:p>
            <a:pPr marL="285744" indent="-285744">
              <a:buFont typeface="Arial" panose="020B0604020202020204" pitchFamily="34" charset="0"/>
              <a:buChar char="•"/>
            </a:pPr>
            <a:endParaRPr lang="en-GB" sz="2133"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9903936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9506" name="Rectangle 2"/>
          <p:cNvSpPr>
            <a:spLocks noGrp="1" noChangeArrowheads="1"/>
          </p:cNvSpPr>
          <p:nvPr>
            <p:ph type="title"/>
          </p:nvPr>
        </p:nvSpPr>
        <p:spPr/>
        <p:txBody>
          <a:bodyPr/>
          <a:lstStyle/>
          <a:p>
            <a:r>
              <a:rPr lang="en-GB" altLang="en-US"/>
              <a:t>And the award goes to…</a:t>
            </a:r>
          </a:p>
        </p:txBody>
      </p:sp>
      <p:sp>
        <p:nvSpPr>
          <p:cNvPr id="1429507" name="Rectangle 3"/>
          <p:cNvSpPr>
            <a:spLocks noGrp="1" noChangeArrowheads="1"/>
          </p:cNvSpPr>
          <p:nvPr>
            <p:ph type="body" sz="half" idx="1"/>
          </p:nvPr>
        </p:nvSpPr>
        <p:spPr>
          <a:xfrm>
            <a:off x="6403975" y="1454871"/>
            <a:ext cx="4038600" cy="4526090"/>
          </a:xfrm>
        </p:spPr>
        <p:txBody>
          <a:bodyPr/>
          <a:lstStyle/>
          <a:p>
            <a:pPr>
              <a:lnSpc>
                <a:spcPct val="80000"/>
              </a:lnSpc>
              <a:buFontTx/>
              <a:buNone/>
            </a:pPr>
            <a:endParaRPr lang="en-GB" altLang="en-US" sz="2200" dirty="0"/>
          </a:p>
          <a:p>
            <a:pPr>
              <a:lnSpc>
                <a:spcPct val="80000"/>
              </a:lnSpc>
              <a:buFontTx/>
              <a:buNone/>
            </a:pPr>
            <a:r>
              <a:rPr lang="en-GB" altLang="en-US" sz="2200" b="1" dirty="0"/>
              <a:t>UCL</a:t>
            </a:r>
          </a:p>
          <a:p>
            <a:pPr>
              <a:lnSpc>
                <a:spcPct val="80000"/>
              </a:lnSpc>
              <a:buFontTx/>
              <a:buNone/>
            </a:pPr>
            <a:r>
              <a:rPr lang="en-GB" altLang="en-US" sz="2200" dirty="0"/>
              <a:t>Glyn Lewis</a:t>
            </a:r>
          </a:p>
          <a:p>
            <a:pPr>
              <a:lnSpc>
                <a:spcPct val="80000"/>
              </a:lnSpc>
              <a:buFontTx/>
              <a:buNone/>
            </a:pPr>
            <a:r>
              <a:rPr lang="en-GB" altLang="en-US" sz="2200" dirty="0"/>
              <a:t>Andrew Steptoe</a:t>
            </a:r>
          </a:p>
          <a:p>
            <a:pPr>
              <a:lnSpc>
                <a:spcPct val="80000"/>
              </a:lnSpc>
              <a:buFontTx/>
              <a:buNone/>
            </a:pPr>
            <a:r>
              <a:rPr lang="en-GB" altLang="en-US" sz="2200" dirty="0"/>
              <a:t>Mika Kivimaki</a:t>
            </a:r>
          </a:p>
          <a:p>
            <a:pPr>
              <a:lnSpc>
                <a:spcPct val="80000"/>
              </a:lnSpc>
              <a:buFontTx/>
              <a:buNone/>
            </a:pPr>
            <a:endParaRPr lang="en-GB" altLang="en-US" sz="2200" dirty="0"/>
          </a:p>
          <a:p>
            <a:pPr>
              <a:lnSpc>
                <a:spcPct val="80000"/>
              </a:lnSpc>
              <a:buFontTx/>
              <a:buNone/>
            </a:pPr>
            <a:endParaRPr lang="en-GB" altLang="en-US" sz="2400" dirty="0"/>
          </a:p>
        </p:txBody>
      </p:sp>
      <p:sp>
        <p:nvSpPr>
          <p:cNvPr id="1429510" name="Rectangle 6"/>
          <p:cNvSpPr>
            <a:spLocks noGrp="1" noChangeArrowheads="1"/>
          </p:cNvSpPr>
          <p:nvPr>
            <p:ph type="body" sz="half" idx="2"/>
          </p:nvPr>
        </p:nvSpPr>
        <p:spPr>
          <a:xfrm>
            <a:off x="1941529" y="1484958"/>
            <a:ext cx="3800475" cy="4526091"/>
          </a:xfrm>
        </p:spPr>
        <p:txBody>
          <a:bodyPr/>
          <a:lstStyle/>
          <a:p>
            <a:pPr>
              <a:lnSpc>
                <a:spcPct val="80000"/>
              </a:lnSpc>
              <a:buFontTx/>
              <a:buNone/>
            </a:pPr>
            <a:r>
              <a:rPr lang="en-GB" altLang="en-US" sz="2400" b="1" dirty="0"/>
              <a:t>Translational Pharmacology Lab</a:t>
            </a:r>
          </a:p>
          <a:p>
            <a:pPr>
              <a:lnSpc>
                <a:spcPct val="80000"/>
              </a:lnSpc>
              <a:buFontTx/>
              <a:buNone/>
            </a:pPr>
            <a:r>
              <a:rPr lang="en-GB" altLang="en-US" sz="2400" dirty="0"/>
              <a:t>Sam Lawes</a:t>
            </a:r>
          </a:p>
          <a:p>
            <a:pPr>
              <a:lnSpc>
                <a:spcPct val="80000"/>
              </a:lnSpc>
              <a:buNone/>
            </a:pPr>
            <a:r>
              <a:rPr lang="en-GB" altLang="en-US" sz="2400" dirty="0"/>
              <a:t>Thomas Mitchell</a:t>
            </a:r>
          </a:p>
          <a:p>
            <a:pPr>
              <a:lnSpc>
                <a:spcPct val="80000"/>
              </a:lnSpc>
              <a:buNone/>
            </a:pPr>
            <a:r>
              <a:rPr lang="en-GB" altLang="en-US" sz="2400" dirty="0"/>
              <a:t>Josh Bell</a:t>
            </a:r>
          </a:p>
          <a:p>
            <a:pPr>
              <a:lnSpc>
                <a:spcPct val="80000"/>
              </a:lnSpc>
              <a:buFontTx/>
              <a:buNone/>
            </a:pPr>
            <a:endParaRPr lang="en-GB" altLang="en-US" sz="2400" dirty="0"/>
          </a:p>
        </p:txBody>
      </p:sp>
      <p:sp>
        <p:nvSpPr>
          <p:cNvPr id="1429508" name="Line 4"/>
          <p:cNvSpPr>
            <a:spLocks noChangeShapeType="1"/>
          </p:cNvSpPr>
          <p:nvPr/>
        </p:nvSpPr>
        <p:spPr bwMode="invGray">
          <a:xfrm flipV="1">
            <a:off x="1871663" y="1288646"/>
            <a:ext cx="8316912" cy="14248"/>
          </a:xfrm>
          <a:prstGeom prst="line">
            <a:avLst/>
          </a:prstGeom>
          <a:noFill/>
          <a:ln w="3810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pic>
        <p:nvPicPr>
          <p:cNvPr id="1429509" name="Picture 5" descr="thank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4013" y="4019506"/>
            <a:ext cx="2749550" cy="1929801"/>
          </a:xfrm>
          <a:prstGeom prst="rect">
            <a:avLst/>
          </a:prstGeom>
          <a:noFill/>
          <a:extLst>
            <a:ext uri="{909E8E84-426E-40DD-AFC4-6F175D3DCCD1}">
              <a14:hiddenFill xmlns:a14="http://schemas.microsoft.com/office/drawing/2010/main">
                <a:solidFill>
                  <a:srgbClr val="FFFFFF"/>
                </a:solidFill>
              </a14:hiddenFill>
            </a:ext>
          </a:extLst>
        </p:spPr>
      </p:pic>
      <p:sp>
        <p:nvSpPr>
          <p:cNvPr id="1429511" name="Text Box 7"/>
          <p:cNvSpPr txBox="1">
            <a:spLocks noChangeArrowheads="1"/>
          </p:cNvSpPr>
          <p:nvPr/>
        </p:nvSpPr>
        <p:spPr bwMode="invGray">
          <a:xfrm>
            <a:off x="5860374" y="4983845"/>
            <a:ext cx="4653838" cy="369332"/>
          </a:xfrm>
          <a:prstGeom prst="rect">
            <a:avLst/>
          </a:prstGeom>
          <a:noFill/>
          <a:ln>
            <a:noFill/>
          </a:ln>
          <a:effectLst/>
          <a:extLst>
            <a:ext uri="{909E8E84-426E-40DD-AFC4-6F175D3DCCD1}">
              <a14:hiddenFill xmlns:a14="http://schemas.microsoft.com/office/drawing/2010/main">
                <a:solidFill>
                  <a:srgbClr val="016FAC"/>
                </a:solidFill>
              </a14:hiddenFill>
            </a:ext>
            <a:ext uri="{91240B29-F687-4F45-9708-019B960494DF}">
              <a14:hiddenLine xmlns:a14="http://schemas.microsoft.com/office/drawing/2010/main" w="0" algn="ctr">
                <a:solidFill>
                  <a:srgbClr val="016FAC"/>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en-GB" altLang="en-US" dirty="0"/>
              <a:t>Livia Carvalho is funded by MRC and BHF </a:t>
            </a:r>
          </a:p>
        </p:txBody>
      </p:sp>
    </p:spTree>
    <p:extLst>
      <p:ext uri="{BB962C8B-B14F-4D97-AF65-F5344CB8AC3E}">
        <p14:creationId xmlns:p14="http://schemas.microsoft.com/office/powerpoint/2010/main" val="1102249376"/>
      </p:ext>
    </p:extLst>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04095" y="2788512"/>
            <a:ext cx="3498273" cy="523220"/>
          </a:xfrm>
          <a:prstGeom prst="rect">
            <a:avLst/>
          </a:prstGeom>
          <a:noFill/>
        </p:spPr>
        <p:txBody>
          <a:bodyPr wrap="square" rtlCol="0">
            <a:spAutoFit/>
          </a:bodyPr>
          <a:lstStyle/>
          <a:p>
            <a:r>
              <a:rPr lang="en-GB" sz="2800" dirty="0">
                <a:latin typeface="Arial" panose="020B0604020202020204" pitchFamily="34" charset="0"/>
                <a:cs typeface="Arial" panose="020B0604020202020204" pitchFamily="34" charset="0"/>
              </a:rPr>
              <a:t>Any questions?</a:t>
            </a: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2368" y="2788512"/>
            <a:ext cx="2143125" cy="2143125"/>
          </a:xfrm>
          <a:prstGeom prst="rect">
            <a:avLst/>
          </a:prstGeom>
        </p:spPr>
      </p:pic>
    </p:spTree>
    <p:extLst>
      <p:ext uri="{BB962C8B-B14F-4D97-AF65-F5344CB8AC3E}">
        <p14:creationId xmlns:p14="http://schemas.microsoft.com/office/powerpoint/2010/main" val="56915099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75840" y="642789"/>
            <a:ext cx="5320147" cy="523220"/>
          </a:xfrm>
          <a:prstGeom prst="rect">
            <a:avLst/>
          </a:prstGeom>
          <a:noFill/>
        </p:spPr>
        <p:txBody>
          <a:bodyPr wrap="square" rtlCol="0">
            <a:spAutoFit/>
          </a:bodyPr>
          <a:lstStyle/>
          <a:p>
            <a:r>
              <a:rPr lang="en-GB" sz="2800" dirty="0">
                <a:latin typeface="Arial" panose="020B0604020202020204" pitchFamily="34" charset="0"/>
                <a:cs typeface="Arial" panose="020B0604020202020204" pitchFamily="34" charset="0"/>
              </a:rPr>
              <a:t>Recommended reading</a:t>
            </a:r>
          </a:p>
        </p:txBody>
      </p:sp>
      <p:sp>
        <p:nvSpPr>
          <p:cNvPr id="4" name="TextBox 3"/>
          <p:cNvSpPr txBox="1"/>
          <p:nvPr/>
        </p:nvSpPr>
        <p:spPr>
          <a:xfrm>
            <a:off x="2426526" y="2092674"/>
            <a:ext cx="7528956" cy="2585323"/>
          </a:xfrm>
          <a:prstGeom prst="rect">
            <a:avLst/>
          </a:prstGeom>
          <a:noFill/>
        </p:spPr>
        <p:txBody>
          <a:bodyPr wrap="square" rtlCol="0">
            <a:spAutoFit/>
          </a:bodyPr>
          <a:lstStyle/>
          <a:p>
            <a:pPr marL="171446" indent="-171446">
              <a:spcAft>
                <a:spcPts val="600"/>
              </a:spcAft>
              <a:buFont typeface="Arial" panose="020B0604020202020204" pitchFamily="34" charset="0"/>
              <a:buChar char="•"/>
            </a:pPr>
            <a:r>
              <a:rPr lang="en-GB" sz="800" dirty="0">
                <a:latin typeface="Arial" panose="020B0604020202020204" pitchFamily="34" charset="0"/>
                <a:cs typeface="Arial" panose="020B0604020202020204" pitchFamily="34" charset="0"/>
              </a:rPr>
              <a:t>Stress and Heart Disease Steptoe and </a:t>
            </a:r>
            <a:r>
              <a:rPr lang="en-GB" sz="800" dirty="0" err="1">
                <a:latin typeface="Arial" panose="020B0604020202020204" pitchFamily="34" charset="0"/>
                <a:cs typeface="Arial" panose="020B0604020202020204" pitchFamily="34" charset="0"/>
              </a:rPr>
              <a:t>Kivimaki</a:t>
            </a:r>
            <a:r>
              <a:rPr lang="en-GB" sz="800" dirty="0">
                <a:latin typeface="Arial" panose="020B0604020202020204" pitchFamily="34" charset="0"/>
                <a:cs typeface="Arial" panose="020B0604020202020204" pitchFamily="34" charset="0"/>
              </a:rPr>
              <a:t> 2012 9:360-70</a:t>
            </a:r>
          </a:p>
          <a:p>
            <a:pPr marL="171446" indent="-171446">
              <a:spcAft>
                <a:spcPts val="600"/>
              </a:spcAft>
              <a:buFont typeface="Arial" panose="020B0604020202020204" pitchFamily="34" charset="0"/>
              <a:buChar char="•"/>
            </a:pPr>
            <a:r>
              <a:rPr lang="en-GB" sz="800" dirty="0">
                <a:latin typeface="Arial" panose="020B0604020202020204" pitchFamily="34" charset="0"/>
                <a:cs typeface="Arial" panose="020B0604020202020204" pitchFamily="34" charset="0"/>
              </a:rPr>
              <a:t>Chronic inflammation in the </a:t>
            </a:r>
            <a:r>
              <a:rPr lang="en-GB" sz="800" dirty="0" err="1">
                <a:latin typeface="Arial" panose="020B0604020202020204" pitchFamily="34" charset="0"/>
                <a:cs typeface="Arial" panose="020B0604020202020204" pitchFamily="34" charset="0"/>
              </a:rPr>
              <a:t>etiology</a:t>
            </a:r>
            <a:r>
              <a:rPr lang="en-GB" sz="800" dirty="0">
                <a:latin typeface="Arial" panose="020B0604020202020204" pitchFamily="34" charset="0"/>
                <a:cs typeface="Arial" panose="020B0604020202020204" pitchFamily="34" charset="0"/>
              </a:rPr>
              <a:t> of disease across the life span. Furman et al., Nature Med 2019 25: 1822-1832</a:t>
            </a:r>
          </a:p>
          <a:p>
            <a:pPr marL="171446" indent="-171446">
              <a:spcAft>
                <a:spcPts val="600"/>
              </a:spcAft>
              <a:buFont typeface="Arial" panose="020B0604020202020204" pitchFamily="34" charset="0"/>
              <a:buChar char="•"/>
            </a:pPr>
            <a:r>
              <a:rPr lang="en-GB" sz="800" dirty="0">
                <a:latin typeface="Arial" panose="020B0604020202020204" pitchFamily="34" charset="0"/>
                <a:cs typeface="Arial" panose="020B0604020202020204" pitchFamily="34" charset="0"/>
              </a:rPr>
              <a:t>Inflammation and treatment resistance depression in major depression: the perfect storm. 2013 Psychiatric Times 30(9) </a:t>
            </a:r>
            <a:r>
              <a:rPr lang="en-GB" sz="800" dirty="0">
                <a:latin typeface="Arial" panose="020B0604020202020204" pitchFamily="34" charset="0"/>
                <a:cs typeface="Arial" panose="020B0604020202020204" pitchFamily="34" charset="0"/>
                <a:hlinkClick r:id="rId3"/>
              </a:rPr>
              <a:t>https://www.psychiatrictimes.com/view/inflammation-and-treatment-resistance-major-depression-perfect-storm</a:t>
            </a:r>
            <a:r>
              <a:rPr lang="en-GB" sz="800" dirty="0">
                <a:latin typeface="Arial" panose="020B0604020202020204" pitchFamily="34" charset="0"/>
                <a:cs typeface="Arial" panose="020B0604020202020204" pitchFamily="34" charset="0"/>
              </a:rPr>
              <a:t> Last accessed 11/7/23</a:t>
            </a:r>
          </a:p>
          <a:p>
            <a:pPr marL="171446" indent="-171446">
              <a:spcAft>
                <a:spcPts val="600"/>
              </a:spcAft>
              <a:buFont typeface="Arial" panose="020B0604020202020204" pitchFamily="34" charset="0"/>
              <a:buChar char="•"/>
            </a:pPr>
            <a:r>
              <a:rPr lang="en-GB" sz="800" dirty="0" err="1">
                <a:latin typeface="Arial" panose="020B0604020202020204" pitchFamily="34" charset="0"/>
                <a:cs typeface="Arial" panose="020B0604020202020204" pitchFamily="34" charset="0"/>
              </a:rPr>
              <a:t>Daruna</a:t>
            </a:r>
            <a:r>
              <a:rPr lang="en-GB" sz="800" dirty="0">
                <a:latin typeface="Arial" panose="020B0604020202020204" pitchFamily="34" charset="0"/>
                <a:cs typeface="Arial" panose="020B0604020202020204" pitchFamily="34" charset="0"/>
              </a:rPr>
              <a:t>, J. H. (2012). </a:t>
            </a:r>
            <a:r>
              <a:rPr lang="en-GB" sz="800" i="1" dirty="0">
                <a:latin typeface="Arial" panose="020B0604020202020204" pitchFamily="34" charset="0"/>
                <a:cs typeface="Arial" panose="020B0604020202020204" pitchFamily="34" charset="0"/>
              </a:rPr>
              <a:t>Introduction to Psychoneuroimmunology. </a:t>
            </a:r>
            <a:r>
              <a:rPr lang="en-GB" sz="800" dirty="0">
                <a:latin typeface="Arial" panose="020B0604020202020204" pitchFamily="34" charset="0"/>
                <a:cs typeface="Arial" panose="020B0604020202020204" pitchFamily="34" charset="0"/>
              </a:rPr>
              <a:t>London: Elsevier</a:t>
            </a:r>
          </a:p>
          <a:p>
            <a:pPr marL="171446" indent="-171446">
              <a:spcAft>
                <a:spcPts val="600"/>
              </a:spcAft>
              <a:buFont typeface="Arial" panose="020B0604020202020204" pitchFamily="34" charset="0"/>
              <a:buChar char="•"/>
            </a:pPr>
            <a:r>
              <a:rPr lang="en-US" sz="800" dirty="0">
                <a:latin typeface="Arial" panose="020B0604020202020204" pitchFamily="34" charset="0"/>
                <a:cs typeface="Arial" panose="020B0604020202020204" pitchFamily="34" charset="0"/>
              </a:rPr>
              <a:t>Carver, C. S., &amp; Vargas, S. (2010). Coping and health. In </a:t>
            </a:r>
            <a:r>
              <a:rPr lang="en-US" sz="800" i="1" dirty="0">
                <a:latin typeface="Arial" panose="020B0604020202020204" pitchFamily="34" charset="0"/>
                <a:cs typeface="Arial" panose="020B0604020202020204" pitchFamily="34" charset="0"/>
              </a:rPr>
              <a:t>Handbook of behavioral medicine</a:t>
            </a:r>
            <a:r>
              <a:rPr lang="en-US" sz="800" dirty="0">
                <a:latin typeface="Arial" panose="020B0604020202020204" pitchFamily="34" charset="0"/>
                <a:cs typeface="Arial" panose="020B0604020202020204" pitchFamily="34" charset="0"/>
              </a:rPr>
              <a:t> (pp. 197-208). Springer New York.</a:t>
            </a:r>
          </a:p>
          <a:p>
            <a:pPr marL="171446" indent="-171446">
              <a:spcAft>
                <a:spcPts val="600"/>
              </a:spcAft>
              <a:buFont typeface="Arial" panose="020B0604020202020204" pitchFamily="34" charset="0"/>
              <a:buChar char="•"/>
            </a:pPr>
            <a:r>
              <a:rPr lang="en-GB" sz="800" dirty="0">
                <a:latin typeface="Arial" panose="020B0604020202020204" pitchFamily="34" charset="0"/>
                <a:cs typeface="Arial" panose="020B0604020202020204" pitchFamily="34" charset="0"/>
              </a:rPr>
              <a:t>Curtis, A. J., (2000) </a:t>
            </a:r>
            <a:r>
              <a:rPr lang="en-GB" sz="800" i="1" dirty="0">
                <a:latin typeface="Arial" panose="020B0604020202020204" pitchFamily="34" charset="0"/>
                <a:cs typeface="Arial" panose="020B0604020202020204" pitchFamily="34" charset="0"/>
              </a:rPr>
              <a:t>Health Psychology</a:t>
            </a:r>
          </a:p>
          <a:p>
            <a:pPr marL="171446" indent="-171446">
              <a:spcAft>
                <a:spcPts val="600"/>
              </a:spcAft>
              <a:buFont typeface="Arial" panose="020B0604020202020204" pitchFamily="34" charset="0"/>
              <a:buChar char="•"/>
            </a:pPr>
            <a:r>
              <a:rPr lang="en-GB" sz="800" dirty="0">
                <a:latin typeface="Arial" panose="020B0604020202020204" pitchFamily="34" charset="0"/>
                <a:cs typeface="Arial" panose="020B0604020202020204" pitchFamily="34" charset="0"/>
              </a:rPr>
              <a:t>Diamond, D. M., Campbell, A. M., Park, C. R., </a:t>
            </a:r>
            <a:r>
              <a:rPr lang="en-GB" sz="800" dirty="0" err="1">
                <a:latin typeface="Arial" panose="020B0604020202020204" pitchFamily="34" charset="0"/>
                <a:cs typeface="Arial" panose="020B0604020202020204" pitchFamily="34" charset="0"/>
              </a:rPr>
              <a:t>Halonen</a:t>
            </a:r>
            <a:r>
              <a:rPr lang="en-GB" sz="800" dirty="0">
                <a:latin typeface="Arial" panose="020B0604020202020204" pitchFamily="34" charset="0"/>
                <a:cs typeface="Arial" panose="020B0604020202020204" pitchFamily="34" charset="0"/>
              </a:rPr>
              <a:t>, J., &amp; </a:t>
            </a:r>
            <a:r>
              <a:rPr lang="en-GB" sz="800" dirty="0" err="1">
                <a:latin typeface="Arial" panose="020B0604020202020204" pitchFamily="34" charset="0"/>
                <a:cs typeface="Arial" panose="020B0604020202020204" pitchFamily="34" charset="0"/>
              </a:rPr>
              <a:t>Zoladz</a:t>
            </a:r>
            <a:r>
              <a:rPr lang="en-GB" sz="800" dirty="0">
                <a:latin typeface="Arial" panose="020B0604020202020204" pitchFamily="34" charset="0"/>
                <a:cs typeface="Arial" panose="020B0604020202020204" pitchFamily="34" charset="0"/>
              </a:rPr>
              <a:t>, P. R. (2007). The temporal dynamics model of emotional memory processing: a synthesis on the neurobiological basis of stress-induced amnesia, flashbulb and traumatic memories, and the Yerkes-Dodson law. Neural plasticity, 2007.</a:t>
            </a:r>
          </a:p>
          <a:p>
            <a:pPr marL="171446" indent="-171446">
              <a:spcAft>
                <a:spcPts val="600"/>
              </a:spcAft>
              <a:buFont typeface="Arial" panose="020B0604020202020204" pitchFamily="34" charset="0"/>
              <a:buChar char="•"/>
            </a:pPr>
            <a:r>
              <a:rPr lang="en-GB" sz="800" dirty="0" err="1">
                <a:latin typeface="Arial" panose="020B0604020202020204" pitchFamily="34" charset="0"/>
                <a:cs typeface="Arial" panose="020B0604020202020204" pitchFamily="34" charset="0"/>
              </a:rPr>
              <a:t>Dallman</a:t>
            </a:r>
            <a:r>
              <a:rPr lang="en-GB" sz="800" dirty="0">
                <a:latin typeface="Arial" panose="020B0604020202020204" pitchFamily="34" charset="0"/>
                <a:cs typeface="Arial" panose="020B0604020202020204" pitchFamily="34" charset="0"/>
              </a:rPr>
              <a:t>, M. F. (2010). Stress-induced obesity and the emotional nervous system. </a:t>
            </a:r>
            <a:r>
              <a:rPr lang="en-GB" sz="800" i="1" dirty="0">
                <a:latin typeface="Arial" panose="020B0604020202020204" pitchFamily="34" charset="0"/>
                <a:cs typeface="Arial" panose="020B0604020202020204" pitchFamily="34" charset="0"/>
              </a:rPr>
              <a:t>Trends in Endocrinology &amp; Metabolism</a:t>
            </a:r>
            <a:r>
              <a:rPr lang="en-GB" sz="800" dirty="0">
                <a:latin typeface="Arial" panose="020B0604020202020204" pitchFamily="34" charset="0"/>
                <a:cs typeface="Arial" panose="020B0604020202020204" pitchFamily="34" charset="0"/>
              </a:rPr>
              <a:t>, </a:t>
            </a:r>
            <a:r>
              <a:rPr lang="en-GB" sz="800" i="1" dirty="0">
                <a:latin typeface="Arial" panose="020B0604020202020204" pitchFamily="34" charset="0"/>
                <a:cs typeface="Arial" panose="020B0604020202020204" pitchFamily="34" charset="0"/>
              </a:rPr>
              <a:t>21</a:t>
            </a:r>
            <a:r>
              <a:rPr lang="en-GB" sz="800" dirty="0">
                <a:latin typeface="Arial" panose="020B0604020202020204" pitchFamily="34" charset="0"/>
                <a:cs typeface="Arial" panose="020B0604020202020204" pitchFamily="34" charset="0"/>
              </a:rPr>
              <a:t>(3), 159-165.</a:t>
            </a:r>
          </a:p>
          <a:p>
            <a:pPr marL="171446" indent="-171446">
              <a:spcAft>
                <a:spcPts val="600"/>
              </a:spcAft>
              <a:buFont typeface="Arial" panose="020B0604020202020204" pitchFamily="34" charset="0"/>
              <a:buChar char="•"/>
            </a:pPr>
            <a:r>
              <a:rPr lang="en-GB" sz="800" dirty="0" err="1">
                <a:latin typeface="Arial" panose="020B0604020202020204" pitchFamily="34" charset="0"/>
                <a:cs typeface="Arial" panose="020B0604020202020204" pitchFamily="34" charset="0"/>
              </a:rPr>
              <a:t>Hobfoll</a:t>
            </a:r>
            <a:r>
              <a:rPr lang="en-GB" sz="800" dirty="0">
                <a:latin typeface="Arial" panose="020B0604020202020204" pitchFamily="34" charset="0"/>
                <a:cs typeface="Arial" panose="020B0604020202020204" pitchFamily="34" charset="0"/>
              </a:rPr>
              <a:t>, S. E. (1989). Conservation of resources: A new attempt at conceptualizing stress. </a:t>
            </a:r>
            <a:r>
              <a:rPr lang="en-GB" sz="800" i="1" dirty="0">
                <a:latin typeface="Arial" panose="020B0604020202020204" pitchFamily="34" charset="0"/>
                <a:cs typeface="Arial" panose="020B0604020202020204" pitchFamily="34" charset="0"/>
              </a:rPr>
              <a:t>American psychologist</a:t>
            </a:r>
            <a:r>
              <a:rPr lang="en-GB" sz="800" dirty="0">
                <a:latin typeface="Arial" panose="020B0604020202020204" pitchFamily="34" charset="0"/>
                <a:cs typeface="Arial" panose="020B0604020202020204" pitchFamily="34" charset="0"/>
              </a:rPr>
              <a:t>, </a:t>
            </a:r>
            <a:r>
              <a:rPr lang="en-GB" sz="800" i="1" dirty="0">
                <a:latin typeface="Arial" panose="020B0604020202020204" pitchFamily="34" charset="0"/>
                <a:cs typeface="Arial" panose="020B0604020202020204" pitchFamily="34" charset="0"/>
              </a:rPr>
              <a:t>44</a:t>
            </a:r>
            <a:r>
              <a:rPr lang="en-GB" sz="800" dirty="0">
                <a:latin typeface="Arial" panose="020B0604020202020204" pitchFamily="34" charset="0"/>
                <a:cs typeface="Arial" panose="020B0604020202020204" pitchFamily="34" charset="0"/>
              </a:rPr>
              <a:t>(3), 513.</a:t>
            </a:r>
          </a:p>
          <a:p>
            <a:pPr marL="171446" indent="-171446">
              <a:spcAft>
                <a:spcPts val="600"/>
              </a:spcAft>
              <a:buFont typeface="Arial" panose="020B0604020202020204" pitchFamily="34" charset="0"/>
              <a:buChar char="•"/>
            </a:pPr>
            <a:r>
              <a:rPr lang="en-GB" sz="800" dirty="0" err="1">
                <a:latin typeface="Arial" panose="020B0604020202020204" pitchFamily="34" charset="0"/>
                <a:cs typeface="Arial" panose="020B0604020202020204" pitchFamily="34" charset="0"/>
              </a:rPr>
              <a:t>Hobfoll</a:t>
            </a:r>
            <a:r>
              <a:rPr lang="en-GB" sz="800" dirty="0">
                <a:latin typeface="Arial" panose="020B0604020202020204" pitchFamily="34" charset="0"/>
                <a:cs typeface="Arial" panose="020B0604020202020204" pitchFamily="34" charset="0"/>
              </a:rPr>
              <a:t>, S. E. (1998). The psychology and philosophy of stress, culture, and community. </a:t>
            </a:r>
            <a:r>
              <a:rPr lang="en-GB" sz="800" i="1" dirty="0">
                <a:latin typeface="Arial" panose="020B0604020202020204" pitchFamily="34" charset="0"/>
                <a:cs typeface="Arial" panose="020B0604020202020204" pitchFamily="34" charset="0"/>
              </a:rPr>
              <a:t>New York</a:t>
            </a:r>
            <a:r>
              <a:rPr lang="en-GB" sz="800" dirty="0">
                <a:latin typeface="Arial" panose="020B0604020202020204" pitchFamily="34" charset="0"/>
                <a:cs typeface="Arial" panose="020B0604020202020204" pitchFamily="34" charset="0"/>
              </a:rPr>
              <a:t>.</a:t>
            </a:r>
          </a:p>
          <a:p>
            <a:pPr marL="171446" indent="-171446">
              <a:spcAft>
                <a:spcPts val="600"/>
              </a:spcAft>
              <a:buFont typeface="Arial" panose="020B0604020202020204" pitchFamily="34" charset="0"/>
              <a:buChar char="•"/>
            </a:pPr>
            <a:r>
              <a:rPr lang="en-GB" sz="800" dirty="0" err="1">
                <a:latin typeface="Arial" panose="020B0604020202020204" pitchFamily="34" charset="0"/>
                <a:cs typeface="Arial" panose="020B0604020202020204" pitchFamily="34" charset="0"/>
              </a:rPr>
              <a:t>Gehi</a:t>
            </a:r>
            <a:r>
              <a:rPr lang="en-GB" sz="800" dirty="0">
                <a:latin typeface="Arial" panose="020B0604020202020204" pitchFamily="34" charset="0"/>
                <a:cs typeface="Arial" panose="020B0604020202020204" pitchFamily="34" charset="0"/>
              </a:rPr>
              <a:t>, A., Haas, D., </a:t>
            </a:r>
            <a:r>
              <a:rPr lang="en-GB" sz="800" dirty="0" err="1">
                <a:latin typeface="Arial" panose="020B0604020202020204" pitchFamily="34" charset="0"/>
                <a:cs typeface="Arial" panose="020B0604020202020204" pitchFamily="34" charset="0"/>
              </a:rPr>
              <a:t>Pipkin</a:t>
            </a:r>
            <a:r>
              <a:rPr lang="en-GB" sz="800" dirty="0">
                <a:latin typeface="Arial" panose="020B0604020202020204" pitchFamily="34" charset="0"/>
                <a:cs typeface="Arial" panose="020B0604020202020204" pitchFamily="34" charset="0"/>
              </a:rPr>
              <a:t>, S., &amp; </a:t>
            </a:r>
            <a:r>
              <a:rPr lang="en-GB" sz="800" dirty="0" err="1">
                <a:latin typeface="Arial" panose="020B0604020202020204" pitchFamily="34" charset="0"/>
                <a:cs typeface="Arial" panose="020B0604020202020204" pitchFamily="34" charset="0"/>
              </a:rPr>
              <a:t>Whooley</a:t>
            </a:r>
            <a:r>
              <a:rPr lang="en-GB" sz="800" dirty="0">
                <a:latin typeface="Arial" panose="020B0604020202020204" pitchFamily="34" charset="0"/>
                <a:cs typeface="Arial" panose="020B0604020202020204" pitchFamily="34" charset="0"/>
              </a:rPr>
              <a:t>, M. A. (2005). Depression and medication adherence in outpatients with coronary heart disease: findings from the Heart and Soul Study. Archives of internal medicine, 165(21), 2508-2513.</a:t>
            </a:r>
          </a:p>
        </p:txBody>
      </p:sp>
    </p:spTree>
    <p:extLst>
      <p:ext uri="{BB962C8B-B14F-4D97-AF65-F5344CB8AC3E}">
        <p14:creationId xmlns:p14="http://schemas.microsoft.com/office/powerpoint/2010/main" val="191792172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80837" y="887341"/>
            <a:ext cx="5320147" cy="523220"/>
          </a:xfrm>
          <a:prstGeom prst="rect">
            <a:avLst/>
          </a:prstGeom>
          <a:noFill/>
        </p:spPr>
        <p:txBody>
          <a:bodyPr wrap="square" rtlCol="0">
            <a:spAutoFit/>
          </a:bodyPr>
          <a:lstStyle/>
          <a:p>
            <a:r>
              <a:rPr lang="en-GB" sz="2800" dirty="0">
                <a:latin typeface="Arial" panose="020B0604020202020204" pitchFamily="34" charset="0"/>
                <a:cs typeface="Arial" panose="020B0604020202020204" pitchFamily="34" charset="0"/>
              </a:rPr>
              <a:t>Recommended reading</a:t>
            </a:r>
          </a:p>
        </p:txBody>
      </p:sp>
      <p:sp>
        <p:nvSpPr>
          <p:cNvPr id="4" name="TextBox 3"/>
          <p:cNvSpPr txBox="1"/>
          <p:nvPr/>
        </p:nvSpPr>
        <p:spPr>
          <a:xfrm>
            <a:off x="2426526" y="2092674"/>
            <a:ext cx="7528956" cy="2108269"/>
          </a:xfrm>
          <a:prstGeom prst="rect">
            <a:avLst/>
          </a:prstGeom>
          <a:noFill/>
        </p:spPr>
        <p:txBody>
          <a:bodyPr wrap="square" rtlCol="0">
            <a:spAutoFit/>
          </a:bodyPr>
          <a:lstStyle/>
          <a:p>
            <a:pPr marL="171446" indent="-171446">
              <a:spcAft>
                <a:spcPts val="600"/>
              </a:spcAft>
              <a:buFont typeface="Arial" panose="020B0604020202020204" pitchFamily="34" charset="0"/>
              <a:buChar char="•"/>
            </a:pPr>
            <a:r>
              <a:rPr lang="en-GB" sz="800" dirty="0">
                <a:solidFill>
                  <a:prstClr val="black">
                    <a:lumMod val="75000"/>
                    <a:lumOff val="25000"/>
                  </a:prstClr>
                </a:solidFill>
                <a:latin typeface="Arial" panose="020B0604020202020204" pitchFamily="34" charset="0"/>
                <a:cs typeface="Arial" panose="020B0604020202020204" pitchFamily="34" charset="0"/>
              </a:rPr>
              <a:t>Kirschbaum, C., </a:t>
            </a:r>
            <a:r>
              <a:rPr lang="en-GB" sz="800" dirty="0" err="1">
                <a:solidFill>
                  <a:prstClr val="black">
                    <a:lumMod val="75000"/>
                    <a:lumOff val="25000"/>
                  </a:prstClr>
                </a:solidFill>
                <a:latin typeface="Arial" panose="020B0604020202020204" pitchFamily="34" charset="0"/>
                <a:cs typeface="Arial" panose="020B0604020202020204" pitchFamily="34" charset="0"/>
              </a:rPr>
              <a:t>Pirke</a:t>
            </a:r>
            <a:r>
              <a:rPr lang="en-GB" sz="800" dirty="0">
                <a:solidFill>
                  <a:prstClr val="black">
                    <a:lumMod val="75000"/>
                    <a:lumOff val="25000"/>
                  </a:prstClr>
                </a:solidFill>
                <a:latin typeface="Arial" panose="020B0604020202020204" pitchFamily="34" charset="0"/>
                <a:cs typeface="Arial" panose="020B0604020202020204" pitchFamily="34" charset="0"/>
              </a:rPr>
              <a:t>, K. M., &amp; </a:t>
            </a:r>
            <a:r>
              <a:rPr lang="en-GB" sz="800" dirty="0" err="1">
                <a:solidFill>
                  <a:prstClr val="black">
                    <a:lumMod val="75000"/>
                    <a:lumOff val="25000"/>
                  </a:prstClr>
                </a:solidFill>
                <a:latin typeface="Arial" panose="020B0604020202020204" pitchFamily="34" charset="0"/>
                <a:cs typeface="Arial" panose="020B0604020202020204" pitchFamily="34" charset="0"/>
              </a:rPr>
              <a:t>Hellhammer</a:t>
            </a:r>
            <a:r>
              <a:rPr lang="en-GB" sz="800" dirty="0">
                <a:solidFill>
                  <a:prstClr val="black">
                    <a:lumMod val="75000"/>
                    <a:lumOff val="25000"/>
                  </a:prstClr>
                </a:solidFill>
                <a:latin typeface="Arial" panose="020B0604020202020204" pitchFamily="34" charset="0"/>
                <a:cs typeface="Arial" panose="020B0604020202020204" pitchFamily="34" charset="0"/>
              </a:rPr>
              <a:t>, D. H. (1993). The ‘Trier Social Stress Test’–a tool for investigating psychobiological stress responses in a laboratory setting. </a:t>
            </a:r>
            <a:r>
              <a:rPr lang="en-GB" sz="800" i="1" dirty="0" err="1">
                <a:solidFill>
                  <a:prstClr val="black">
                    <a:lumMod val="75000"/>
                    <a:lumOff val="25000"/>
                  </a:prstClr>
                </a:solidFill>
                <a:latin typeface="Arial" panose="020B0604020202020204" pitchFamily="34" charset="0"/>
                <a:cs typeface="Arial" panose="020B0604020202020204" pitchFamily="34" charset="0"/>
              </a:rPr>
              <a:t>Neuropsychobiology</a:t>
            </a:r>
            <a:r>
              <a:rPr lang="en-GB" sz="800" dirty="0">
                <a:solidFill>
                  <a:prstClr val="black">
                    <a:lumMod val="75000"/>
                    <a:lumOff val="25000"/>
                  </a:prstClr>
                </a:solidFill>
                <a:latin typeface="Arial" panose="020B0604020202020204" pitchFamily="34" charset="0"/>
                <a:cs typeface="Arial" panose="020B0604020202020204" pitchFamily="34" charset="0"/>
              </a:rPr>
              <a:t>, </a:t>
            </a:r>
            <a:r>
              <a:rPr lang="en-GB" sz="800" i="1" dirty="0">
                <a:solidFill>
                  <a:prstClr val="black">
                    <a:lumMod val="75000"/>
                    <a:lumOff val="25000"/>
                  </a:prstClr>
                </a:solidFill>
                <a:latin typeface="Arial" panose="020B0604020202020204" pitchFamily="34" charset="0"/>
                <a:cs typeface="Arial" panose="020B0604020202020204" pitchFamily="34" charset="0"/>
              </a:rPr>
              <a:t>28</a:t>
            </a:r>
            <a:r>
              <a:rPr lang="en-GB" sz="800" dirty="0">
                <a:solidFill>
                  <a:prstClr val="black">
                    <a:lumMod val="75000"/>
                    <a:lumOff val="25000"/>
                  </a:prstClr>
                </a:solidFill>
                <a:latin typeface="Arial" panose="020B0604020202020204" pitchFamily="34" charset="0"/>
                <a:cs typeface="Arial" panose="020B0604020202020204" pitchFamily="34" charset="0"/>
              </a:rPr>
              <a:t>(1-2), 76-81.</a:t>
            </a:r>
          </a:p>
          <a:p>
            <a:pPr marL="171446" indent="-171446">
              <a:spcAft>
                <a:spcPts val="600"/>
              </a:spcAft>
              <a:buFont typeface="Arial" panose="020B0604020202020204" pitchFamily="34" charset="0"/>
              <a:buChar char="•"/>
            </a:pPr>
            <a:r>
              <a:rPr lang="en-GB" sz="800" dirty="0">
                <a:solidFill>
                  <a:prstClr val="black">
                    <a:lumMod val="75000"/>
                    <a:lumOff val="25000"/>
                  </a:prstClr>
                </a:solidFill>
                <a:latin typeface="Arial" panose="020B0604020202020204" pitchFamily="34" charset="0"/>
                <a:cs typeface="Arial" panose="020B0604020202020204" pitchFamily="34" charset="0"/>
              </a:rPr>
              <a:t>Sapolsky, R. M. (1994). </a:t>
            </a:r>
            <a:r>
              <a:rPr lang="en-GB" sz="800" i="1" dirty="0">
                <a:solidFill>
                  <a:prstClr val="black">
                    <a:lumMod val="75000"/>
                    <a:lumOff val="25000"/>
                  </a:prstClr>
                </a:solidFill>
                <a:latin typeface="Arial" panose="020B0604020202020204" pitchFamily="34" charset="0"/>
                <a:cs typeface="Arial" panose="020B0604020202020204" pitchFamily="34" charset="0"/>
              </a:rPr>
              <a:t>Why zebras don't get ulcers</a:t>
            </a:r>
            <a:r>
              <a:rPr lang="en-GB" sz="800" dirty="0">
                <a:solidFill>
                  <a:prstClr val="black">
                    <a:lumMod val="75000"/>
                    <a:lumOff val="25000"/>
                  </a:prstClr>
                </a:solidFill>
                <a:latin typeface="Arial" panose="020B0604020202020204" pitchFamily="34" charset="0"/>
                <a:cs typeface="Arial" panose="020B0604020202020204" pitchFamily="34" charset="0"/>
              </a:rPr>
              <a:t>. New York: WH Freeman.</a:t>
            </a:r>
          </a:p>
          <a:p>
            <a:pPr marL="171446" indent="-171446">
              <a:spcAft>
                <a:spcPts val="600"/>
              </a:spcAft>
              <a:buFont typeface="Arial" panose="020B0604020202020204" pitchFamily="34" charset="0"/>
              <a:buChar char="•"/>
            </a:pPr>
            <a:r>
              <a:rPr lang="en-GB" sz="800" dirty="0" err="1">
                <a:solidFill>
                  <a:prstClr val="black">
                    <a:lumMod val="75000"/>
                    <a:lumOff val="25000"/>
                  </a:prstClr>
                </a:solidFill>
                <a:latin typeface="Arial" panose="020B0604020202020204" pitchFamily="34" charset="0"/>
                <a:cs typeface="Arial" panose="020B0604020202020204" pitchFamily="34" charset="0"/>
              </a:rPr>
              <a:t>Selye</a:t>
            </a:r>
            <a:r>
              <a:rPr lang="en-GB" sz="800" dirty="0">
                <a:solidFill>
                  <a:prstClr val="black">
                    <a:lumMod val="75000"/>
                    <a:lumOff val="25000"/>
                  </a:prstClr>
                </a:solidFill>
                <a:latin typeface="Arial" panose="020B0604020202020204" pitchFamily="34" charset="0"/>
                <a:cs typeface="Arial" panose="020B0604020202020204" pitchFamily="34" charset="0"/>
              </a:rPr>
              <a:t>, H. (1956). The stress of life.</a:t>
            </a:r>
          </a:p>
          <a:p>
            <a:pPr marL="171446" indent="-171446">
              <a:spcAft>
                <a:spcPts val="600"/>
              </a:spcAft>
              <a:buFont typeface="Arial" panose="020B0604020202020204" pitchFamily="34" charset="0"/>
              <a:buChar char="•"/>
            </a:pPr>
            <a:r>
              <a:rPr lang="en-GB" sz="800" dirty="0">
                <a:solidFill>
                  <a:prstClr val="black">
                    <a:lumMod val="75000"/>
                    <a:lumOff val="25000"/>
                  </a:prstClr>
                </a:solidFill>
                <a:latin typeface="Arial" panose="020B0604020202020204" pitchFamily="34" charset="0"/>
                <a:cs typeface="Arial" panose="020B0604020202020204" pitchFamily="34" charset="0"/>
              </a:rPr>
              <a:t>Steptoe, A., Strike, P. C., Perkins-Porras, L., McEwan, J. R., &amp; Whitehead, D. L. (2006). Acute depressed mood as a trigger of acute coronary syndromes. </a:t>
            </a:r>
            <a:r>
              <a:rPr lang="en-GB" sz="800" i="1" dirty="0">
                <a:solidFill>
                  <a:prstClr val="black">
                    <a:lumMod val="75000"/>
                    <a:lumOff val="25000"/>
                  </a:prstClr>
                </a:solidFill>
                <a:latin typeface="Arial" panose="020B0604020202020204" pitchFamily="34" charset="0"/>
                <a:cs typeface="Arial" panose="020B0604020202020204" pitchFamily="34" charset="0"/>
              </a:rPr>
              <a:t>Biological psychiatry</a:t>
            </a:r>
            <a:r>
              <a:rPr lang="en-GB" sz="800" dirty="0">
                <a:solidFill>
                  <a:prstClr val="black">
                    <a:lumMod val="75000"/>
                    <a:lumOff val="25000"/>
                  </a:prstClr>
                </a:solidFill>
                <a:latin typeface="Arial" panose="020B0604020202020204" pitchFamily="34" charset="0"/>
                <a:cs typeface="Arial" panose="020B0604020202020204" pitchFamily="34" charset="0"/>
              </a:rPr>
              <a:t>, </a:t>
            </a:r>
            <a:r>
              <a:rPr lang="en-GB" sz="800" i="1" dirty="0">
                <a:solidFill>
                  <a:prstClr val="black">
                    <a:lumMod val="75000"/>
                    <a:lumOff val="25000"/>
                  </a:prstClr>
                </a:solidFill>
                <a:latin typeface="Arial" panose="020B0604020202020204" pitchFamily="34" charset="0"/>
                <a:cs typeface="Arial" panose="020B0604020202020204" pitchFamily="34" charset="0"/>
              </a:rPr>
              <a:t>60</a:t>
            </a:r>
            <a:r>
              <a:rPr lang="en-GB" sz="800" dirty="0">
                <a:solidFill>
                  <a:prstClr val="black">
                    <a:lumMod val="75000"/>
                    <a:lumOff val="25000"/>
                  </a:prstClr>
                </a:solidFill>
                <a:latin typeface="Arial" panose="020B0604020202020204" pitchFamily="34" charset="0"/>
                <a:cs typeface="Arial" panose="020B0604020202020204" pitchFamily="34" charset="0"/>
              </a:rPr>
              <a:t>(8), 837-842.</a:t>
            </a:r>
          </a:p>
          <a:p>
            <a:pPr marL="171446" indent="-171446">
              <a:spcAft>
                <a:spcPts val="600"/>
              </a:spcAft>
              <a:buFont typeface="Arial" panose="020B0604020202020204" pitchFamily="34" charset="0"/>
              <a:buChar char="•"/>
            </a:pPr>
            <a:r>
              <a:rPr lang="en-GB" sz="800" dirty="0">
                <a:solidFill>
                  <a:prstClr val="black">
                    <a:lumMod val="75000"/>
                    <a:lumOff val="25000"/>
                  </a:prstClr>
                </a:solidFill>
                <a:latin typeface="Arial" panose="020B0604020202020204" pitchFamily="34" charset="0"/>
                <a:cs typeface="Arial" panose="020B0604020202020204" pitchFamily="34" charset="0"/>
              </a:rPr>
              <a:t>Steptoe, A., &amp; </a:t>
            </a:r>
            <a:r>
              <a:rPr lang="en-GB" sz="800" dirty="0" err="1">
                <a:solidFill>
                  <a:prstClr val="black">
                    <a:lumMod val="75000"/>
                    <a:lumOff val="25000"/>
                  </a:prstClr>
                </a:solidFill>
                <a:latin typeface="Arial" panose="020B0604020202020204" pitchFamily="34" charset="0"/>
                <a:cs typeface="Arial" panose="020B0604020202020204" pitchFamily="34" charset="0"/>
              </a:rPr>
              <a:t>Kivimäki</a:t>
            </a:r>
            <a:r>
              <a:rPr lang="en-GB" sz="800" dirty="0">
                <a:solidFill>
                  <a:prstClr val="black">
                    <a:lumMod val="75000"/>
                    <a:lumOff val="25000"/>
                  </a:prstClr>
                </a:solidFill>
                <a:latin typeface="Arial" panose="020B0604020202020204" pitchFamily="34" charset="0"/>
                <a:cs typeface="Arial" panose="020B0604020202020204" pitchFamily="34" charset="0"/>
              </a:rPr>
              <a:t>, M. (2012). Stress and cardiovascular disease. Nature Reviews Cardiology, 9(6), 360-370.</a:t>
            </a:r>
          </a:p>
          <a:p>
            <a:pPr marL="171446" indent="-171446">
              <a:spcAft>
                <a:spcPts val="600"/>
              </a:spcAft>
              <a:buFont typeface="Arial" panose="020B0604020202020204" pitchFamily="34" charset="0"/>
              <a:buChar char="•"/>
            </a:pPr>
            <a:r>
              <a:rPr lang="en-GB" sz="800" dirty="0">
                <a:solidFill>
                  <a:prstClr val="black">
                    <a:lumMod val="75000"/>
                    <a:lumOff val="25000"/>
                  </a:prstClr>
                </a:solidFill>
                <a:latin typeface="Arial" panose="020B0604020202020204" pitchFamily="34" charset="0"/>
                <a:cs typeface="Arial" panose="020B0604020202020204" pitchFamily="34" charset="0"/>
              </a:rPr>
              <a:t>Wilbert-</a:t>
            </a:r>
            <a:r>
              <a:rPr lang="en-GB" sz="800" dirty="0" err="1">
                <a:solidFill>
                  <a:prstClr val="black">
                    <a:lumMod val="75000"/>
                    <a:lumOff val="25000"/>
                  </a:prstClr>
                </a:solidFill>
                <a:latin typeface="Arial" panose="020B0604020202020204" pitchFamily="34" charset="0"/>
                <a:cs typeface="Arial" panose="020B0604020202020204" pitchFamily="34" charset="0"/>
              </a:rPr>
              <a:t>Lampen</a:t>
            </a:r>
            <a:r>
              <a:rPr lang="en-GB" sz="800" dirty="0">
                <a:solidFill>
                  <a:prstClr val="black">
                    <a:lumMod val="75000"/>
                    <a:lumOff val="25000"/>
                  </a:prstClr>
                </a:solidFill>
                <a:latin typeface="Arial" panose="020B0604020202020204" pitchFamily="34" charset="0"/>
                <a:cs typeface="Arial" panose="020B0604020202020204" pitchFamily="34" charset="0"/>
              </a:rPr>
              <a:t>, U., </a:t>
            </a:r>
            <a:r>
              <a:rPr lang="en-GB" sz="800" dirty="0" err="1">
                <a:solidFill>
                  <a:prstClr val="black">
                    <a:lumMod val="75000"/>
                    <a:lumOff val="25000"/>
                  </a:prstClr>
                </a:solidFill>
                <a:latin typeface="Arial" panose="020B0604020202020204" pitchFamily="34" charset="0"/>
                <a:cs typeface="Arial" panose="020B0604020202020204" pitchFamily="34" charset="0"/>
              </a:rPr>
              <a:t>Leistner</a:t>
            </a:r>
            <a:r>
              <a:rPr lang="en-GB" sz="800" dirty="0">
                <a:solidFill>
                  <a:prstClr val="black">
                    <a:lumMod val="75000"/>
                    <a:lumOff val="25000"/>
                  </a:prstClr>
                </a:solidFill>
                <a:latin typeface="Arial" panose="020B0604020202020204" pitchFamily="34" charset="0"/>
                <a:cs typeface="Arial" panose="020B0604020202020204" pitchFamily="34" charset="0"/>
              </a:rPr>
              <a:t>, D., </a:t>
            </a:r>
            <a:r>
              <a:rPr lang="en-GB" sz="800" dirty="0" err="1">
                <a:solidFill>
                  <a:prstClr val="black">
                    <a:lumMod val="75000"/>
                    <a:lumOff val="25000"/>
                  </a:prstClr>
                </a:solidFill>
                <a:latin typeface="Arial" panose="020B0604020202020204" pitchFamily="34" charset="0"/>
                <a:cs typeface="Arial" panose="020B0604020202020204" pitchFamily="34" charset="0"/>
              </a:rPr>
              <a:t>Greven</a:t>
            </a:r>
            <a:r>
              <a:rPr lang="en-GB" sz="800" dirty="0">
                <a:solidFill>
                  <a:prstClr val="black">
                    <a:lumMod val="75000"/>
                    <a:lumOff val="25000"/>
                  </a:prstClr>
                </a:solidFill>
                <a:latin typeface="Arial" panose="020B0604020202020204" pitchFamily="34" charset="0"/>
                <a:cs typeface="Arial" panose="020B0604020202020204" pitchFamily="34" charset="0"/>
              </a:rPr>
              <a:t>, S., Pohl, T., </a:t>
            </a:r>
            <a:r>
              <a:rPr lang="en-GB" sz="800" dirty="0" err="1">
                <a:solidFill>
                  <a:prstClr val="black">
                    <a:lumMod val="75000"/>
                    <a:lumOff val="25000"/>
                  </a:prstClr>
                </a:solidFill>
                <a:latin typeface="Arial" panose="020B0604020202020204" pitchFamily="34" charset="0"/>
                <a:cs typeface="Arial" panose="020B0604020202020204" pitchFamily="34" charset="0"/>
              </a:rPr>
              <a:t>Sper</a:t>
            </a:r>
            <a:r>
              <a:rPr lang="en-GB" sz="800" dirty="0">
                <a:solidFill>
                  <a:prstClr val="black">
                    <a:lumMod val="75000"/>
                    <a:lumOff val="25000"/>
                  </a:prstClr>
                </a:solidFill>
                <a:latin typeface="Arial" panose="020B0604020202020204" pitchFamily="34" charset="0"/>
                <a:cs typeface="Arial" panose="020B0604020202020204" pitchFamily="34" charset="0"/>
              </a:rPr>
              <a:t>, S., </a:t>
            </a:r>
            <a:r>
              <a:rPr lang="en-GB" sz="800" dirty="0" err="1">
                <a:solidFill>
                  <a:prstClr val="black">
                    <a:lumMod val="75000"/>
                    <a:lumOff val="25000"/>
                  </a:prstClr>
                </a:solidFill>
                <a:latin typeface="Arial" panose="020B0604020202020204" pitchFamily="34" charset="0"/>
                <a:cs typeface="Arial" panose="020B0604020202020204" pitchFamily="34" charset="0"/>
              </a:rPr>
              <a:t>Völker</a:t>
            </a:r>
            <a:r>
              <a:rPr lang="en-GB" sz="800" dirty="0">
                <a:solidFill>
                  <a:prstClr val="black">
                    <a:lumMod val="75000"/>
                    <a:lumOff val="25000"/>
                  </a:prstClr>
                </a:solidFill>
                <a:latin typeface="Arial" panose="020B0604020202020204" pitchFamily="34" charset="0"/>
                <a:cs typeface="Arial" panose="020B0604020202020204" pitchFamily="34" charset="0"/>
              </a:rPr>
              <a:t>, C., ... &amp; Steinbeck, G. (2008). Cardiovascular events during World Cup soccer. </a:t>
            </a:r>
            <a:r>
              <a:rPr lang="en-GB" sz="800" i="1" dirty="0">
                <a:solidFill>
                  <a:prstClr val="black">
                    <a:lumMod val="75000"/>
                    <a:lumOff val="25000"/>
                  </a:prstClr>
                </a:solidFill>
                <a:latin typeface="Arial" panose="020B0604020202020204" pitchFamily="34" charset="0"/>
                <a:cs typeface="Arial" panose="020B0604020202020204" pitchFamily="34" charset="0"/>
              </a:rPr>
              <a:t>New England Journal of Medicine</a:t>
            </a:r>
            <a:r>
              <a:rPr lang="en-GB" sz="800" dirty="0">
                <a:solidFill>
                  <a:prstClr val="black">
                    <a:lumMod val="75000"/>
                    <a:lumOff val="25000"/>
                  </a:prstClr>
                </a:solidFill>
                <a:latin typeface="Arial" panose="020B0604020202020204" pitchFamily="34" charset="0"/>
                <a:cs typeface="Arial" panose="020B0604020202020204" pitchFamily="34" charset="0"/>
              </a:rPr>
              <a:t>, </a:t>
            </a:r>
            <a:r>
              <a:rPr lang="en-GB" sz="800" i="1" dirty="0">
                <a:solidFill>
                  <a:prstClr val="black">
                    <a:lumMod val="75000"/>
                    <a:lumOff val="25000"/>
                  </a:prstClr>
                </a:solidFill>
                <a:latin typeface="Arial" panose="020B0604020202020204" pitchFamily="34" charset="0"/>
                <a:cs typeface="Arial" panose="020B0604020202020204" pitchFamily="34" charset="0"/>
              </a:rPr>
              <a:t>358</a:t>
            </a:r>
            <a:r>
              <a:rPr lang="en-GB" sz="800" dirty="0">
                <a:solidFill>
                  <a:prstClr val="black">
                    <a:lumMod val="75000"/>
                    <a:lumOff val="25000"/>
                  </a:prstClr>
                </a:solidFill>
                <a:latin typeface="Arial" panose="020B0604020202020204" pitchFamily="34" charset="0"/>
                <a:cs typeface="Arial" panose="020B0604020202020204" pitchFamily="34" charset="0"/>
              </a:rPr>
              <a:t>(5), 475-483.</a:t>
            </a:r>
          </a:p>
          <a:p>
            <a:pPr marL="171446" indent="-171446">
              <a:spcAft>
                <a:spcPts val="600"/>
              </a:spcAft>
              <a:buFont typeface="Arial" panose="020B0604020202020204" pitchFamily="34" charset="0"/>
              <a:buChar char="•"/>
            </a:pPr>
            <a:r>
              <a:rPr lang="en-GB" sz="800" dirty="0">
                <a:solidFill>
                  <a:prstClr val="black">
                    <a:lumMod val="75000"/>
                    <a:lumOff val="25000"/>
                  </a:prstClr>
                </a:solidFill>
                <a:latin typeface="Arial" panose="020B0604020202020204" pitchFamily="34" charset="0"/>
                <a:cs typeface="Arial" panose="020B0604020202020204" pitchFamily="34" charset="0"/>
              </a:rPr>
              <a:t>Yusuf, S., Hawken, S., </a:t>
            </a:r>
            <a:r>
              <a:rPr lang="en-GB" sz="800" dirty="0" err="1">
                <a:solidFill>
                  <a:prstClr val="black">
                    <a:lumMod val="75000"/>
                    <a:lumOff val="25000"/>
                  </a:prstClr>
                </a:solidFill>
                <a:latin typeface="Arial" panose="020B0604020202020204" pitchFamily="34" charset="0"/>
                <a:cs typeface="Arial" panose="020B0604020202020204" pitchFamily="34" charset="0"/>
              </a:rPr>
              <a:t>Ôunpuu</a:t>
            </a:r>
            <a:r>
              <a:rPr lang="en-GB" sz="800" dirty="0">
                <a:solidFill>
                  <a:prstClr val="black">
                    <a:lumMod val="75000"/>
                    <a:lumOff val="25000"/>
                  </a:prstClr>
                </a:solidFill>
                <a:latin typeface="Arial" panose="020B0604020202020204" pitchFamily="34" charset="0"/>
                <a:cs typeface="Arial" panose="020B0604020202020204" pitchFamily="34" charset="0"/>
              </a:rPr>
              <a:t>, S., </a:t>
            </a:r>
            <a:r>
              <a:rPr lang="en-GB" sz="800" dirty="0" err="1">
                <a:solidFill>
                  <a:prstClr val="black">
                    <a:lumMod val="75000"/>
                    <a:lumOff val="25000"/>
                  </a:prstClr>
                </a:solidFill>
                <a:latin typeface="Arial" panose="020B0604020202020204" pitchFamily="34" charset="0"/>
                <a:cs typeface="Arial" panose="020B0604020202020204" pitchFamily="34" charset="0"/>
              </a:rPr>
              <a:t>Dans</a:t>
            </a:r>
            <a:r>
              <a:rPr lang="en-GB" sz="800" dirty="0">
                <a:solidFill>
                  <a:prstClr val="black">
                    <a:lumMod val="75000"/>
                    <a:lumOff val="25000"/>
                  </a:prstClr>
                </a:solidFill>
                <a:latin typeface="Arial" panose="020B0604020202020204" pitchFamily="34" charset="0"/>
                <a:cs typeface="Arial" panose="020B0604020202020204" pitchFamily="34" charset="0"/>
              </a:rPr>
              <a:t>, T., </a:t>
            </a:r>
            <a:r>
              <a:rPr lang="en-GB" sz="800" dirty="0" err="1">
                <a:solidFill>
                  <a:prstClr val="black">
                    <a:lumMod val="75000"/>
                    <a:lumOff val="25000"/>
                  </a:prstClr>
                </a:solidFill>
                <a:latin typeface="Arial" panose="020B0604020202020204" pitchFamily="34" charset="0"/>
                <a:cs typeface="Arial" panose="020B0604020202020204" pitchFamily="34" charset="0"/>
              </a:rPr>
              <a:t>Avezum</a:t>
            </a:r>
            <a:r>
              <a:rPr lang="en-GB" sz="800" dirty="0">
                <a:solidFill>
                  <a:prstClr val="black">
                    <a:lumMod val="75000"/>
                    <a:lumOff val="25000"/>
                  </a:prstClr>
                </a:solidFill>
                <a:latin typeface="Arial" panose="020B0604020202020204" pitchFamily="34" charset="0"/>
                <a:cs typeface="Arial" panose="020B0604020202020204" pitchFamily="34" charset="0"/>
              </a:rPr>
              <a:t>, A., </a:t>
            </a:r>
            <a:r>
              <a:rPr lang="en-GB" sz="800" dirty="0" err="1">
                <a:solidFill>
                  <a:prstClr val="black">
                    <a:lumMod val="75000"/>
                    <a:lumOff val="25000"/>
                  </a:prstClr>
                </a:solidFill>
                <a:latin typeface="Arial" panose="020B0604020202020204" pitchFamily="34" charset="0"/>
                <a:cs typeface="Arial" panose="020B0604020202020204" pitchFamily="34" charset="0"/>
              </a:rPr>
              <a:t>Lanas</a:t>
            </a:r>
            <a:r>
              <a:rPr lang="en-GB" sz="800" dirty="0">
                <a:solidFill>
                  <a:prstClr val="black">
                    <a:lumMod val="75000"/>
                    <a:lumOff val="25000"/>
                  </a:prstClr>
                </a:solidFill>
                <a:latin typeface="Arial" panose="020B0604020202020204" pitchFamily="34" charset="0"/>
                <a:cs typeface="Arial" panose="020B0604020202020204" pitchFamily="34" charset="0"/>
              </a:rPr>
              <a:t>, F., ... &amp; </a:t>
            </a:r>
            <a:r>
              <a:rPr lang="en-GB" sz="800" dirty="0" err="1">
                <a:solidFill>
                  <a:prstClr val="black">
                    <a:lumMod val="75000"/>
                    <a:lumOff val="25000"/>
                  </a:prstClr>
                </a:solidFill>
                <a:latin typeface="Arial" panose="020B0604020202020204" pitchFamily="34" charset="0"/>
                <a:cs typeface="Arial" panose="020B0604020202020204" pitchFamily="34" charset="0"/>
              </a:rPr>
              <a:t>Lisheng</a:t>
            </a:r>
            <a:r>
              <a:rPr lang="en-GB" sz="800" dirty="0">
                <a:solidFill>
                  <a:prstClr val="black">
                    <a:lumMod val="75000"/>
                    <a:lumOff val="25000"/>
                  </a:prstClr>
                </a:solidFill>
                <a:latin typeface="Arial" panose="020B0604020202020204" pitchFamily="34" charset="0"/>
                <a:cs typeface="Arial" panose="020B0604020202020204" pitchFamily="34" charset="0"/>
              </a:rPr>
              <a:t>, L. (2004). Effect of potentially modifiable risk factors associated with myocardial infarction in 52 countries (the INTERHEART study): case-control study. The Lancet, 364(9438), 937-952.</a:t>
            </a:r>
          </a:p>
          <a:p>
            <a:pPr marL="171446" indent="-171446">
              <a:spcAft>
                <a:spcPts val="600"/>
              </a:spcAft>
              <a:buFont typeface="Arial" panose="020B0604020202020204" pitchFamily="34" charset="0"/>
              <a:buChar char="•"/>
            </a:pPr>
            <a:endParaRPr lang="en-GB"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350127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r>
              <a:rPr lang="en-GB" dirty="0"/>
              <a:t>Jot down 3-4 things (e.g. events/ situations/ experiences) that you find stressful. </a:t>
            </a:r>
          </a:p>
          <a:p>
            <a:pPr lvl="0"/>
            <a:r>
              <a:rPr lang="en-GB" dirty="0"/>
              <a:t>For each ‘stressor’ identify whether it is: </a:t>
            </a:r>
          </a:p>
          <a:p>
            <a:pPr lvl="1"/>
            <a:r>
              <a:rPr lang="en-GB" dirty="0"/>
              <a:t>Acute or chronic?</a:t>
            </a:r>
          </a:p>
          <a:p>
            <a:pPr lvl="1"/>
            <a:r>
              <a:rPr lang="en-GB" dirty="0"/>
              <a:t>Controllable or uncontrollable?</a:t>
            </a:r>
          </a:p>
          <a:p>
            <a:pPr lvl="1"/>
            <a:r>
              <a:rPr lang="en-GB" dirty="0"/>
              <a:t>Predictable or unpredictable? </a:t>
            </a:r>
          </a:p>
          <a:p>
            <a:pPr lvl="0"/>
            <a:r>
              <a:rPr lang="en-GB" dirty="0"/>
              <a:t>Feed back to the rest of the class. </a:t>
            </a:r>
          </a:p>
          <a:p>
            <a:endParaRPr lang="en-GB" dirty="0"/>
          </a:p>
        </p:txBody>
      </p:sp>
      <p:sp>
        <p:nvSpPr>
          <p:cNvPr id="3" name="Title 2"/>
          <p:cNvSpPr>
            <a:spLocks noGrp="1"/>
          </p:cNvSpPr>
          <p:nvPr>
            <p:ph type="title"/>
          </p:nvPr>
        </p:nvSpPr>
        <p:spPr/>
        <p:txBody>
          <a:bodyPr/>
          <a:lstStyle/>
          <a:p>
            <a:r>
              <a:rPr lang="en-GB" dirty="0"/>
              <a:t>Types of stressor</a:t>
            </a:r>
          </a:p>
        </p:txBody>
      </p:sp>
      <p:sp>
        <p:nvSpPr>
          <p:cNvPr id="4" name="Slide Number Placeholder 3"/>
          <p:cNvSpPr>
            <a:spLocks noGrp="1"/>
          </p:cNvSpPr>
          <p:nvPr>
            <p:ph type="sldNum" sz="quarter" idx="12"/>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D3A923A-1E8C-47C7-8108-D81351F9D853}" type="slidenum">
              <a:rPr lang="en-GB" smtClean="0"/>
              <a:pPr/>
              <a:t>7</a:t>
            </a:fld>
            <a:endParaRPr lang="en-GB"/>
          </a:p>
        </p:txBody>
      </p:sp>
    </p:spTree>
    <p:extLst>
      <p:ext uri="{BB962C8B-B14F-4D97-AF65-F5344CB8AC3E}">
        <p14:creationId xmlns:p14="http://schemas.microsoft.com/office/powerpoint/2010/main" val="27214710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err="1"/>
              <a:t>Dhabhar</a:t>
            </a:r>
            <a:r>
              <a:rPr lang="en-GB" dirty="0"/>
              <a:t> &amp; McEwen, 1997. </a:t>
            </a:r>
          </a:p>
          <a:p>
            <a:r>
              <a:rPr lang="en-GB" dirty="0"/>
              <a:t>“A constellation of events consisting of a stimulus (stressor) that precipitates a reaction in the brain (stress perception) which </a:t>
            </a:r>
            <a:r>
              <a:rPr lang="en-GB" dirty="0" err="1"/>
              <a:t>activiates</a:t>
            </a:r>
            <a:r>
              <a:rPr lang="en-GB" dirty="0"/>
              <a:t> physiological fight-or-flight systems in the body (stress response).” </a:t>
            </a:r>
          </a:p>
        </p:txBody>
      </p:sp>
      <p:sp>
        <p:nvSpPr>
          <p:cNvPr id="3" name="Slide Number Placeholder 2"/>
          <p:cNvSpPr>
            <a:spLocks noGrp="1"/>
          </p:cNvSpPr>
          <p:nvPr>
            <p:ph type="sldNum" sz="quarter" idx="12"/>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D3A923A-1E8C-47C7-8108-D81351F9D853}" type="slidenum">
              <a:rPr lang="en-GB" smtClean="0"/>
              <a:pPr/>
              <a:t>8</a:t>
            </a:fld>
            <a:endParaRPr lang="en-GB"/>
          </a:p>
        </p:txBody>
      </p:sp>
      <p:sp>
        <p:nvSpPr>
          <p:cNvPr id="4" name="Title 3"/>
          <p:cNvSpPr>
            <a:spLocks noGrp="1"/>
          </p:cNvSpPr>
          <p:nvPr>
            <p:ph type="title"/>
          </p:nvPr>
        </p:nvSpPr>
        <p:spPr/>
        <p:txBody>
          <a:bodyPr/>
          <a:lstStyle/>
          <a:p>
            <a:r>
              <a:rPr lang="en-GB" dirty="0"/>
              <a:t>What is stress?</a:t>
            </a:r>
          </a:p>
        </p:txBody>
      </p:sp>
    </p:spTree>
    <p:extLst>
      <p:ext uri="{BB962C8B-B14F-4D97-AF65-F5344CB8AC3E}">
        <p14:creationId xmlns:p14="http://schemas.microsoft.com/office/powerpoint/2010/main" val="41629380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GB" dirty="0"/>
              <a:t>Acute stressors – short acting, brief or temporary (e.g. an exam, break-up with a partner, flying)</a:t>
            </a:r>
          </a:p>
          <a:p>
            <a:r>
              <a:rPr lang="en-GB" dirty="0"/>
              <a:t>Chronic stressors – long-lasting, present for some time, no obvious end (e.g. caregiving, poor marriage, bad job). </a:t>
            </a:r>
          </a:p>
          <a:p>
            <a:r>
              <a:rPr lang="en-GB" dirty="0"/>
              <a:t>“Exposure to chronic stress thought most toxic because they are most likely to result in long-term changes in the emotional, physiological, and behavioural responses that influence susceptibility to and course of disease.” Cohen et al (2007). </a:t>
            </a:r>
          </a:p>
        </p:txBody>
      </p:sp>
      <p:sp>
        <p:nvSpPr>
          <p:cNvPr id="3" name="Title 2"/>
          <p:cNvSpPr>
            <a:spLocks noGrp="1"/>
          </p:cNvSpPr>
          <p:nvPr>
            <p:ph type="title"/>
          </p:nvPr>
        </p:nvSpPr>
        <p:spPr/>
        <p:txBody>
          <a:bodyPr/>
          <a:lstStyle/>
          <a:p>
            <a:r>
              <a:rPr lang="en-GB" dirty="0"/>
              <a:t>Acute vs. chronic stress</a:t>
            </a:r>
          </a:p>
        </p:txBody>
      </p:sp>
      <p:sp>
        <p:nvSpPr>
          <p:cNvPr id="4" name="Slide Number Placeholder 3"/>
          <p:cNvSpPr>
            <a:spLocks noGrp="1"/>
          </p:cNvSpPr>
          <p:nvPr>
            <p:ph type="sldNum" sz="quarter" idx="12"/>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D3A923A-1E8C-47C7-8108-D81351F9D853}" type="slidenum">
              <a:rPr lang="en-GB" smtClean="0"/>
              <a:pPr/>
              <a:t>9</a:t>
            </a:fld>
            <a:endParaRPr lang="en-GB"/>
          </a:p>
        </p:txBody>
      </p:sp>
    </p:spTree>
    <p:extLst>
      <p:ext uri="{BB962C8B-B14F-4D97-AF65-F5344CB8AC3E}">
        <p14:creationId xmlns:p14="http://schemas.microsoft.com/office/powerpoint/2010/main" val="287144156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25.3|51.1|16.2"/>
</p:tagLst>
</file>

<file path=ppt/theme/theme1.xml><?xml version="1.0" encoding="utf-8"?>
<a:theme xmlns:a="http://schemas.openxmlformats.org/drawingml/2006/main" name="AJ Charterhouse Sq Template">
  <a:themeElements>
    <a:clrScheme name="Atholl QMU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tholl QMUL">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Atholl QMU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tholl QMUL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tholl QMUL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tholl QMUL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tholl QMUL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tholl QMUL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tholl QMUL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tholl QMUL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tholl QMUL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tholl QMUL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tholl QMUL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tholl QMUL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FC6C9C7A-3DA6-4AE3-A005-93AC8EF14B19}" vid="{745EE9B7-8F26-45AD-A46C-F4EB53F3562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463</TotalTime>
  <Words>5067</Words>
  <Application>Microsoft Macintosh PowerPoint</Application>
  <PresentationFormat>Widescreen</PresentationFormat>
  <Paragraphs>700</Paragraphs>
  <Slides>65</Slides>
  <Notes>35</Notes>
  <HiddenSlides>4</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2</vt:i4>
      </vt:variant>
      <vt:variant>
        <vt:lpstr>Slide Titles</vt:lpstr>
      </vt:variant>
      <vt:variant>
        <vt:i4>65</vt:i4>
      </vt:variant>
    </vt:vector>
  </HeadingPairs>
  <TitlesOfParts>
    <vt:vector size="79" baseType="lpstr">
      <vt:lpstr>-apple-system-font</vt:lpstr>
      <vt:lpstr>Arial</vt:lpstr>
      <vt:lpstr>Calibri</vt:lpstr>
      <vt:lpstr>Comic Sans MS</vt:lpstr>
      <vt:lpstr>Courier New</vt:lpstr>
      <vt:lpstr>Helvetica Neue</vt:lpstr>
      <vt:lpstr>JohnstonITCW01-Medium</vt:lpstr>
      <vt:lpstr>Symbol</vt:lpstr>
      <vt:lpstr>Times New Roman</vt:lpstr>
      <vt:lpstr>Wingdings</vt:lpstr>
      <vt:lpstr>Wingdings 3</vt:lpstr>
      <vt:lpstr>AJ Charterhouse Sq Template</vt:lpstr>
      <vt:lpstr>Prism Project</vt:lpstr>
      <vt:lpstr>SlideWrite Plus Document</vt:lpstr>
      <vt:lpstr>The impact of psychosocial effects on health</vt:lpstr>
      <vt:lpstr>Overview</vt:lpstr>
      <vt:lpstr>PowerPoint Presentation</vt:lpstr>
      <vt:lpstr>Stress as a risk factor</vt:lpstr>
      <vt:lpstr>Results</vt:lpstr>
      <vt:lpstr>PowerPoint Presentation</vt:lpstr>
      <vt:lpstr>Types of stressor</vt:lpstr>
      <vt:lpstr>What is stress?</vt:lpstr>
      <vt:lpstr>Acute vs. chronic stress</vt:lpstr>
      <vt:lpstr>Stress pathways to health</vt:lpstr>
      <vt:lpstr>How stress gets under the skin</vt:lpstr>
      <vt:lpstr>The prolonged activation model</vt:lpstr>
      <vt:lpstr>Perseverative cognition</vt:lpstr>
      <vt:lpstr>Stress generation after childhood maltreatment and psychiatric vulnerability</vt:lpstr>
      <vt:lpstr>PowerPoint Presentation</vt:lpstr>
      <vt:lpstr>PowerPoint Presentation</vt:lpstr>
      <vt:lpstr>PowerPoint Presentation</vt:lpstr>
      <vt:lpstr>Sympathetic-adrenal-medulla system</vt:lpstr>
      <vt:lpstr>PowerPoint Presentation</vt:lpstr>
      <vt:lpstr>Hypothalamic-pituitary-adrenal axis</vt:lpstr>
      <vt:lpstr>The glucocorticoid receptor</vt:lpstr>
      <vt:lpstr>Cortisol function</vt:lpstr>
      <vt:lpstr>Cortisol Awakening Response</vt:lpstr>
      <vt:lpstr>Physiological reactions</vt:lpstr>
      <vt:lpstr>Immune effects of stress</vt:lpstr>
      <vt:lpstr>PowerPoint Presentation</vt:lpstr>
      <vt:lpstr>Stress hormones and immunity</vt:lpstr>
      <vt:lpstr>MDD have increased IL6-stress response, particularly in those with early-life stress</vt:lpstr>
      <vt:lpstr>Chronic stress and inflammatory cytokines</vt:lpstr>
      <vt:lpstr>Childhood maltreatment increases inflammation in adulthood</vt:lpstr>
      <vt:lpstr>Social, environmental and lifestyle effects on health</vt:lpstr>
      <vt:lpstr>Neuroimmune network hypothesis</vt:lpstr>
      <vt:lpstr>Inflammation in depression: evolutionary imperative</vt:lpstr>
      <vt:lpstr>Acute vs chronic inflammation</vt:lpstr>
      <vt:lpstr>Measuring stress</vt:lpstr>
      <vt:lpstr>CISS-21</vt:lpstr>
      <vt:lpstr>PowerPoint Presentation</vt:lpstr>
      <vt:lpstr>Stress and health research</vt:lpstr>
      <vt:lpstr>  Atherosclerosis:     An Inflammatory Condition</vt:lpstr>
      <vt:lpstr>Lifestyle, social and environmental effects on health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Test: RNA biosignature in MDD</vt:lpstr>
      <vt:lpstr>Independent replication</vt:lpstr>
      <vt:lpstr>PowerPoint Presentation</vt:lpstr>
      <vt:lpstr>Inflammatory cytokines and antidepressant outcome</vt:lpstr>
      <vt:lpstr>Sub-cellular types and antidepressant outcome</vt:lpstr>
      <vt:lpstr>Prevalence of Depression</vt:lpstr>
      <vt:lpstr>CHD patients</vt:lpstr>
      <vt:lpstr>CHD patients with depression show higher Inflammatory biomarker CRP </vt:lpstr>
      <vt:lpstr>Depression, inflammation and mortality  </vt:lpstr>
      <vt:lpstr>Depression, inflammation and mortality  </vt:lpstr>
      <vt:lpstr>Mendelian Randomization points towards inflammation (CRP and IL6) as shared mechanisms of depression and CHD</vt:lpstr>
      <vt:lpstr>PowerPoint Presentation</vt:lpstr>
      <vt:lpstr>And the award goes to…</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impact of psychosocial effects on health</dc:title>
  <dc:creator>Livia Carvalho</dc:creator>
  <cp:lastModifiedBy>Livia Carvalho</cp:lastModifiedBy>
  <cp:revision>8</cp:revision>
  <dcterms:created xsi:type="dcterms:W3CDTF">2023-07-11T10:04:08Z</dcterms:created>
  <dcterms:modified xsi:type="dcterms:W3CDTF">2023-07-11T17:47:29Z</dcterms:modified>
</cp:coreProperties>
</file>