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4.jp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692" r:id="rId2"/>
  </p:sldMasterIdLst>
  <p:notesMasterIdLst>
    <p:notesMasterId r:id="rId30"/>
  </p:notesMasterIdLst>
  <p:sldIdLst>
    <p:sldId id="266" r:id="rId3"/>
    <p:sldId id="267" r:id="rId4"/>
    <p:sldId id="292" r:id="rId5"/>
    <p:sldId id="270" r:id="rId6"/>
    <p:sldId id="268" r:id="rId7"/>
    <p:sldId id="290" r:id="rId8"/>
    <p:sldId id="291" r:id="rId9"/>
    <p:sldId id="272" r:id="rId10"/>
    <p:sldId id="294" r:id="rId11"/>
    <p:sldId id="273" r:id="rId12"/>
    <p:sldId id="274" r:id="rId13"/>
    <p:sldId id="276" r:id="rId14"/>
    <p:sldId id="277" r:id="rId15"/>
    <p:sldId id="265" r:id="rId16"/>
    <p:sldId id="278" r:id="rId17"/>
    <p:sldId id="257" r:id="rId18"/>
    <p:sldId id="258" r:id="rId19"/>
    <p:sldId id="282" r:id="rId20"/>
    <p:sldId id="283" r:id="rId21"/>
    <p:sldId id="284" r:id="rId22"/>
    <p:sldId id="285" r:id="rId23"/>
    <p:sldId id="286" r:id="rId24"/>
    <p:sldId id="279" r:id="rId25"/>
    <p:sldId id="280" r:id="rId26"/>
    <p:sldId id="281" r:id="rId27"/>
    <p:sldId id="289" r:id="rId28"/>
    <p:sldId id="29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085F68-FEC1-44D5-B246-03F44CAA1E5C}" v="39" dt="2023-06-28T11:27:13.7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20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P" userId="1c2bc153-2256-415a-be1d-6dab728495ca" providerId="ADAL" clId="{BF085F68-FEC1-44D5-B246-03F44CAA1E5C}"/>
    <pc:docChg chg="custSel addSld modSld sldOrd">
      <pc:chgData name="RP" userId="1c2bc153-2256-415a-be1d-6dab728495ca" providerId="ADAL" clId="{BF085F68-FEC1-44D5-B246-03F44CAA1E5C}" dt="2023-06-28T10:16:30.354" v="237" actId="114"/>
      <pc:docMkLst>
        <pc:docMk/>
      </pc:docMkLst>
      <pc:sldChg chg="modSp mod">
        <pc:chgData name="RP" userId="1c2bc153-2256-415a-be1d-6dab728495ca" providerId="ADAL" clId="{BF085F68-FEC1-44D5-B246-03F44CAA1E5C}" dt="2023-06-28T08:49:50.549" v="53" actId="1076"/>
        <pc:sldMkLst>
          <pc:docMk/>
          <pc:sldMk cId="436454221" sldId="257"/>
        </pc:sldMkLst>
        <pc:spChg chg="mod">
          <ac:chgData name="RP" userId="1c2bc153-2256-415a-be1d-6dab728495ca" providerId="ADAL" clId="{BF085F68-FEC1-44D5-B246-03F44CAA1E5C}" dt="2023-06-28T08:49:50.549" v="53" actId="1076"/>
          <ac:spMkLst>
            <pc:docMk/>
            <pc:sldMk cId="436454221" sldId="257"/>
            <ac:spMk id="4099" creationId="{00000000-0000-0000-0000-000000000000}"/>
          </ac:spMkLst>
        </pc:spChg>
      </pc:sldChg>
      <pc:sldChg chg="modSp mod">
        <pc:chgData name="RP" userId="1c2bc153-2256-415a-be1d-6dab728495ca" providerId="ADAL" clId="{BF085F68-FEC1-44D5-B246-03F44CAA1E5C}" dt="2023-06-28T10:16:30.354" v="237" actId="114"/>
        <pc:sldMkLst>
          <pc:docMk/>
          <pc:sldMk cId="816372458" sldId="258"/>
        </pc:sldMkLst>
        <pc:spChg chg="mod">
          <ac:chgData name="RP" userId="1c2bc153-2256-415a-be1d-6dab728495ca" providerId="ADAL" clId="{BF085F68-FEC1-44D5-B246-03F44CAA1E5C}" dt="2023-06-28T08:50:09.764" v="58" actId="1076"/>
          <ac:spMkLst>
            <pc:docMk/>
            <pc:sldMk cId="816372458" sldId="258"/>
            <ac:spMk id="7171" creationId="{00000000-0000-0000-0000-000000000000}"/>
          </ac:spMkLst>
        </pc:spChg>
        <pc:spChg chg="mod">
          <ac:chgData name="RP" userId="1c2bc153-2256-415a-be1d-6dab728495ca" providerId="ADAL" clId="{BF085F68-FEC1-44D5-B246-03F44CAA1E5C}" dt="2023-06-28T10:16:30.354" v="237" actId="114"/>
          <ac:spMkLst>
            <pc:docMk/>
            <pc:sldMk cId="816372458" sldId="258"/>
            <ac:spMk id="7173" creationId="{00000000-0000-0000-0000-000000000000}"/>
          </ac:spMkLst>
        </pc:spChg>
      </pc:sldChg>
      <pc:sldChg chg="modSp mod">
        <pc:chgData name="RP" userId="1c2bc153-2256-415a-be1d-6dab728495ca" providerId="ADAL" clId="{BF085F68-FEC1-44D5-B246-03F44CAA1E5C}" dt="2023-06-28T08:49:27.822" v="48" actId="2711"/>
        <pc:sldMkLst>
          <pc:docMk/>
          <pc:sldMk cId="2280907318" sldId="265"/>
        </pc:sldMkLst>
        <pc:spChg chg="mod">
          <ac:chgData name="RP" userId="1c2bc153-2256-415a-be1d-6dab728495ca" providerId="ADAL" clId="{BF085F68-FEC1-44D5-B246-03F44CAA1E5C}" dt="2023-06-28T08:49:27.822" v="48" actId="2711"/>
          <ac:spMkLst>
            <pc:docMk/>
            <pc:sldMk cId="2280907318" sldId="265"/>
            <ac:spMk id="7" creationId="{00000000-0000-0000-0000-000000000000}"/>
          </ac:spMkLst>
        </pc:spChg>
      </pc:sldChg>
      <pc:sldChg chg="modSp mod">
        <pc:chgData name="RP" userId="1c2bc153-2256-415a-be1d-6dab728495ca" providerId="ADAL" clId="{BF085F68-FEC1-44D5-B246-03F44CAA1E5C}" dt="2023-06-28T09:10:24.667" v="151" actId="6549"/>
        <pc:sldMkLst>
          <pc:docMk/>
          <pc:sldMk cId="3304990442" sldId="268"/>
        </pc:sldMkLst>
        <pc:spChg chg="mod">
          <ac:chgData name="RP" userId="1c2bc153-2256-415a-be1d-6dab728495ca" providerId="ADAL" clId="{BF085F68-FEC1-44D5-B246-03F44CAA1E5C}" dt="2023-06-28T09:10:24.667" v="151" actId="6549"/>
          <ac:spMkLst>
            <pc:docMk/>
            <pc:sldMk cId="3304990442" sldId="268"/>
            <ac:spMk id="3" creationId="{00000000-0000-0000-0000-000000000000}"/>
          </ac:spMkLst>
        </pc:spChg>
      </pc:sldChg>
      <pc:sldChg chg="modSp mod">
        <pc:chgData name="RP" userId="1c2bc153-2256-415a-be1d-6dab728495ca" providerId="ADAL" clId="{BF085F68-FEC1-44D5-B246-03F44CAA1E5C}" dt="2023-06-28T09:30:46.011" v="178" actId="2711"/>
        <pc:sldMkLst>
          <pc:docMk/>
          <pc:sldMk cId="1755517012" sldId="282"/>
        </pc:sldMkLst>
        <pc:spChg chg="mod">
          <ac:chgData name="RP" userId="1c2bc153-2256-415a-be1d-6dab728495ca" providerId="ADAL" clId="{BF085F68-FEC1-44D5-B246-03F44CAA1E5C}" dt="2023-06-28T08:50:20.480" v="61" actId="113"/>
          <ac:spMkLst>
            <pc:docMk/>
            <pc:sldMk cId="1755517012" sldId="282"/>
            <ac:spMk id="12290" creationId="{00000000-0000-0000-0000-000000000000}"/>
          </ac:spMkLst>
        </pc:spChg>
        <pc:spChg chg="mod">
          <ac:chgData name="RP" userId="1c2bc153-2256-415a-be1d-6dab728495ca" providerId="ADAL" clId="{BF085F68-FEC1-44D5-B246-03F44CAA1E5C}" dt="2023-06-28T09:30:46.011" v="178" actId="2711"/>
          <ac:spMkLst>
            <pc:docMk/>
            <pc:sldMk cId="1755517012" sldId="282"/>
            <ac:spMk id="12296" creationId="{00000000-0000-0000-0000-000000000000}"/>
          </ac:spMkLst>
        </pc:spChg>
      </pc:sldChg>
      <pc:sldChg chg="modSp mod">
        <pc:chgData name="RP" userId="1c2bc153-2256-415a-be1d-6dab728495ca" providerId="ADAL" clId="{BF085F68-FEC1-44D5-B246-03F44CAA1E5C}" dt="2023-06-28T08:50:35.575" v="66" actId="14100"/>
        <pc:sldMkLst>
          <pc:docMk/>
          <pc:sldMk cId="2764655988" sldId="283"/>
        </pc:sldMkLst>
        <pc:spChg chg="mod">
          <ac:chgData name="RP" userId="1c2bc153-2256-415a-be1d-6dab728495ca" providerId="ADAL" clId="{BF085F68-FEC1-44D5-B246-03F44CAA1E5C}" dt="2023-06-28T08:50:35.575" v="66" actId="14100"/>
          <ac:spMkLst>
            <pc:docMk/>
            <pc:sldMk cId="2764655988" sldId="283"/>
            <ac:spMk id="13319" creationId="{00000000-0000-0000-0000-000000000000}"/>
          </ac:spMkLst>
        </pc:spChg>
      </pc:sldChg>
      <pc:sldChg chg="modSp mod">
        <pc:chgData name="RP" userId="1c2bc153-2256-415a-be1d-6dab728495ca" providerId="ADAL" clId="{BF085F68-FEC1-44D5-B246-03F44CAA1E5C}" dt="2023-06-28T08:50:48.820" v="70" actId="1076"/>
        <pc:sldMkLst>
          <pc:docMk/>
          <pc:sldMk cId="1725307428" sldId="284"/>
        </pc:sldMkLst>
        <pc:spChg chg="mod">
          <ac:chgData name="RP" userId="1c2bc153-2256-415a-be1d-6dab728495ca" providerId="ADAL" clId="{BF085F68-FEC1-44D5-B246-03F44CAA1E5C}" dt="2023-06-28T08:50:48.820" v="70" actId="1076"/>
          <ac:spMkLst>
            <pc:docMk/>
            <pc:sldMk cId="1725307428" sldId="284"/>
            <ac:spMk id="2" creationId="{00000000-0000-0000-0000-000000000000}"/>
          </ac:spMkLst>
        </pc:spChg>
      </pc:sldChg>
      <pc:sldChg chg="modSp mod">
        <pc:chgData name="RP" userId="1c2bc153-2256-415a-be1d-6dab728495ca" providerId="ADAL" clId="{BF085F68-FEC1-44D5-B246-03F44CAA1E5C}" dt="2023-06-28T09:34:39.870" v="179" actId="114"/>
        <pc:sldMkLst>
          <pc:docMk/>
          <pc:sldMk cId="1539719069" sldId="285"/>
        </pc:sldMkLst>
        <pc:spChg chg="mod">
          <ac:chgData name="RP" userId="1c2bc153-2256-415a-be1d-6dab728495ca" providerId="ADAL" clId="{BF085F68-FEC1-44D5-B246-03F44CAA1E5C}" dt="2023-06-28T09:34:39.870" v="179" actId="114"/>
          <ac:spMkLst>
            <pc:docMk/>
            <pc:sldMk cId="1539719069" sldId="285"/>
            <ac:spMk id="15362" creationId="{00000000-0000-0000-0000-000000000000}"/>
          </ac:spMkLst>
        </pc:spChg>
      </pc:sldChg>
      <pc:sldChg chg="modSp mod">
        <pc:chgData name="RP" userId="1c2bc153-2256-415a-be1d-6dab728495ca" providerId="ADAL" clId="{BF085F68-FEC1-44D5-B246-03F44CAA1E5C}" dt="2023-06-28T09:30:13.650" v="176" actId="207"/>
        <pc:sldMkLst>
          <pc:docMk/>
          <pc:sldMk cId="1217479819" sldId="286"/>
        </pc:sldMkLst>
        <pc:spChg chg="mod">
          <ac:chgData name="RP" userId="1c2bc153-2256-415a-be1d-6dab728495ca" providerId="ADAL" clId="{BF085F68-FEC1-44D5-B246-03F44CAA1E5C}" dt="2023-06-28T09:30:13.650" v="176" actId="207"/>
          <ac:spMkLst>
            <pc:docMk/>
            <pc:sldMk cId="1217479819" sldId="286"/>
            <ac:spMk id="2" creationId="{00000000-0000-0000-0000-000000000000}"/>
          </ac:spMkLst>
        </pc:spChg>
        <pc:spChg chg="mod">
          <ac:chgData name="RP" userId="1c2bc153-2256-415a-be1d-6dab728495ca" providerId="ADAL" clId="{BF085F68-FEC1-44D5-B246-03F44CAA1E5C}" dt="2023-06-28T08:51:10.261" v="76" actId="113"/>
          <ac:spMkLst>
            <pc:docMk/>
            <pc:sldMk cId="1217479819" sldId="286"/>
            <ac:spMk id="3" creationId="{00000000-0000-0000-0000-000000000000}"/>
          </ac:spMkLst>
        </pc:spChg>
      </pc:sldChg>
      <pc:sldChg chg="modSp mod">
        <pc:chgData name="RP" userId="1c2bc153-2256-415a-be1d-6dab728495ca" providerId="ADAL" clId="{BF085F68-FEC1-44D5-B246-03F44CAA1E5C}" dt="2023-06-28T08:51:33.468" v="77" actId="255"/>
        <pc:sldMkLst>
          <pc:docMk/>
          <pc:sldMk cId="2654805021" sldId="289"/>
        </pc:sldMkLst>
        <pc:spChg chg="mod">
          <ac:chgData name="RP" userId="1c2bc153-2256-415a-be1d-6dab728495ca" providerId="ADAL" clId="{BF085F68-FEC1-44D5-B246-03F44CAA1E5C}" dt="2023-06-28T08:51:33.468" v="77" actId="255"/>
          <ac:spMkLst>
            <pc:docMk/>
            <pc:sldMk cId="2654805021" sldId="289"/>
            <ac:spMk id="2" creationId="{00000000-0000-0000-0000-000000000000}"/>
          </ac:spMkLst>
        </pc:spChg>
      </pc:sldChg>
      <pc:sldChg chg="ord">
        <pc:chgData name="RP" userId="1c2bc153-2256-415a-be1d-6dab728495ca" providerId="ADAL" clId="{BF085F68-FEC1-44D5-B246-03F44CAA1E5C}" dt="2023-06-28T09:01:43.983" v="83"/>
        <pc:sldMkLst>
          <pc:docMk/>
          <pc:sldMk cId="0" sldId="290"/>
        </pc:sldMkLst>
      </pc:sldChg>
      <pc:sldChg chg="modSp mod ord">
        <pc:chgData name="RP" userId="1c2bc153-2256-415a-be1d-6dab728495ca" providerId="ADAL" clId="{BF085F68-FEC1-44D5-B246-03F44CAA1E5C}" dt="2023-06-28T09:02:59.175" v="88" actId="113"/>
        <pc:sldMkLst>
          <pc:docMk/>
          <pc:sldMk cId="0" sldId="291"/>
        </pc:sldMkLst>
        <pc:spChg chg="mod">
          <ac:chgData name="RP" userId="1c2bc153-2256-415a-be1d-6dab728495ca" providerId="ADAL" clId="{BF085F68-FEC1-44D5-B246-03F44CAA1E5C}" dt="2023-06-28T09:02:59.175" v="88" actId="113"/>
          <ac:spMkLst>
            <pc:docMk/>
            <pc:sldMk cId="0" sldId="291"/>
            <ac:spMk id="2" creationId="{00000000-0000-0000-0000-000000000000}"/>
          </ac:spMkLst>
        </pc:spChg>
      </pc:sldChg>
      <pc:sldChg chg="modSp add mod ord modTransition">
        <pc:chgData name="RP" userId="1c2bc153-2256-415a-be1d-6dab728495ca" providerId="ADAL" clId="{BF085F68-FEC1-44D5-B246-03F44CAA1E5C}" dt="2023-06-28T09:01:34.309" v="79"/>
        <pc:sldMkLst>
          <pc:docMk/>
          <pc:sldMk cId="0" sldId="292"/>
        </pc:sldMkLst>
        <pc:spChg chg="mod">
          <ac:chgData name="RP" userId="1c2bc153-2256-415a-be1d-6dab728495ca" providerId="ADAL" clId="{BF085F68-FEC1-44D5-B246-03F44CAA1E5C}" dt="2023-06-28T08:48:50.166" v="46" actId="14100"/>
          <ac:spMkLst>
            <pc:docMk/>
            <pc:sldMk cId="0" sldId="292"/>
            <ac:spMk id="2" creationId="{00000000-0000-0000-0000-000000000000}"/>
          </ac:spMkLst>
        </pc:spChg>
      </pc:sldChg>
      <pc:sldChg chg="addSp modSp new mod ord">
        <pc:chgData name="RP" userId="1c2bc153-2256-415a-be1d-6dab728495ca" providerId="ADAL" clId="{BF085F68-FEC1-44D5-B246-03F44CAA1E5C}" dt="2023-06-28T09:02:00.728" v="87" actId="1076"/>
        <pc:sldMkLst>
          <pc:docMk/>
          <pc:sldMk cId="1359782205" sldId="293"/>
        </pc:sldMkLst>
        <pc:spChg chg="mod">
          <ac:chgData name="RP" userId="1c2bc153-2256-415a-be1d-6dab728495ca" providerId="ADAL" clId="{BF085F68-FEC1-44D5-B246-03F44CAA1E5C}" dt="2023-06-28T08:48:59.947" v="47" actId="255"/>
          <ac:spMkLst>
            <pc:docMk/>
            <pc:sldMk cId="1359782205" sldId="293"/>
            <ac:spMk id="2" creationId="{7D681388-A8C5-40FF-009F-90D895297580}"/>
          </ac:spMkLst>
        </pc:spChg>
        <pc:picChg chg="add mod">
          <ac:chgData name="RP" userId="1c2bc153-2256-415a-be1d-6dab728495ca" providerId="ADAL" clId="{BF085F68-FEC1-44D5-B246-03F44CAA1E5C}" dt="2023-06-28T09:02:00.728" v="87" actId="1076"/>
          <ac:picMkLst>
            <pc:docMk/>
            <pc:sldMk cId="1359782205" sldId="293"/>
            <ac:picMk id="4" creationId="{995EE8E2-B471-5537-D110-F19E271C1F1A}"/>
          </ac:picMkLst>
        </pc:picChg>
      </pc:sldChg>
      <pc:sldChg chg="addSp delSp modSp new mod">
        <pc:chgData name="RP" userId="1c2bc153-2256-415a-be1d-6dab728495ca" providerId="ADAL" clId="{BF085F68-FEC1-44D5-B246-03F44CAA1E5C}" dt="2023-06-28T10:07:40.069" v="235" actId="692"/>
        <pc:sldMkLst>
          <pc:docMk/>
          <pc:sldMk cId="2957825043" sldId="294"/>
        </pc:sldMkLst>
        <pc:spChg chg="mod">
          <ac:chgData name="RP" userId="1c2bc153-2256-415a-be1d-6dab728495ca" providerId="ADAL" clId="{BF085F68-FEC1-44D5-B246-03F44CAA1E5C}" dt="2023-06-28T10:06:13.658" v="229" actId="14100"/>
          <ac:spMkLst>
            <pc:docMk/>
            <pc:sldMk cId="2957825043" sldId="294"/>
            <ac:spMk id="2" creationId="{2B656FAD-25A1-8A37-B2D3-5B3F378A5B2B}"/>
          </ac:spMkLst>
        </pc:spChg>
        <pc:spChg chg="del">
          <ac:chgData name="RP" userId="1c2bc153-2256-415a-be1d-6dab728495ca" providerId="ADAL" clId="{BF085F68-FEC1-44D5-B246-03F44CAA1E5C}" dt="2023-06-28T10:02:42.070" v="181"/>
          <ac:spMkLst>
            <pc:docMk/>
            <pc:sldMk cId="2957825043" sldId="294"/>
            <ac:spMk id="3" creationId="{9522C20F-6C8B-CCBD-A568-5CBC4610C530}"/>
          </ac:spMkLst>
        </pc:spChg>
        <pc:picChg chg="add mod">
          <ac:chgData name="RP" userId="1c2bc153-2256-415a-be1d-6dab728495ca" providerId="ADAL" clId="{BF085F68-FEC1-44D5-B246-03F44CAA1E5C}" dt="2023-06-28T10:07:40.069" v="235" actId="692"/>
          <ac:picMkLst>
            <pc:docMk/>
            <pc:sldMk cId="2957825043" sldId="294"/>
            <ac:picMk id="1026" creationId="{0FDD0A55-4E31-6F54-BE20-E23015DE87D5}"/>
          </ac:picMkLst>
        </pc:picChg>
      </pc:sldChg>
    </pc:docChg>
  </pc:docChgLst>
  <pc:docChgLst>
    <pc:chgData name="RP Allaker" userId="1c2bc153-2256-415a-be1d-6dab728495ca" providerId="ADAL" clId="{BF085F68-FEC1-44D5-B246-03F44CAA1E5C}"/>
    <pc:docChg chg="undo custSel addSld delSld modSld sldOrd">
      <pc:chgData name="RP Allaker" userId="1c2bc153-2256-415a-be1d-6dab728495ca" providerId="ADAL" clId="{BF085F68-FEC1-44D5-B246-03F44CAA1E5C}" dt="2023-06-28T12:47:36.773" v="256" actId="14100"/>
      <pc:docMkLst>
        <pc:docMk/>
      </pc:docMkLst>
      <pc:sldChg chg="modSp mod">
        <pc:chgData name="RP Allaker" userId="1c2bc153-2256-415a-be1d-6dab728495ca" providerId="ADAL" clId="{BF085F68-FEC1-44D5-B246-03F44CAA1E5C}" dt="2023-06-28T12:41:46.693" v="239" actId="114"/>
        <pc:sldMkLst>
          <pc:docMk/>
          <pc:sldMk cId="436454221" sldId="257"/>
        </pc:sldMkLst>
        <pc:spChg chg="mod">
          <ac:chgData name="RP Allaker" userId="1c2bc153-2256-415a-be1d-6dab728495ca" providerId="ADAL" clId="{BF085F68-FEC1-44D5-B246-03F44CAA1E5C}" dt="2023-06-28T12:41:46.693" v="239" actId="114"/>
          <ac:spMkLst>
            <pc:docMk/>
            <pc:sldMk cId="436454221" sldId="257"/>
            <ac:spMk id="4102" creationId="{00000000-0000-0000-0000-000000000000}"/>
          </ac:spMkLst>
        </pc:spChg>
      </pc:sldChg>
      <pc:sldChg chg="modSp mod">
        <pc:chgData name="RP Allaker" userId="1c2bc153-2256-415a-be1d-6dab728495ca" providerId="ADAL" clId="{BF085F68-FEC1-44D5-B246-03F44CAA1E5C}" dt="2023-06-28T12:42:50.932" v="247" actId="114"/>
        <pc:sldMkLst>
          <pc:docMk/>
          <pc:sldMk cId="816372458" sldId="258"/>
        </pc:sldMkLst>
        <pc:spChg chg="mod">
          <ac:chgData name="RP Allaker" userId="1c2bc153-2256-415a-be1d-6dab728495ca" providerId="ADAL" clId="{BF085F68-FEC1-44D5-B246-03F44CAA1E5C}" dt="2023-06-28T12:42:50.932" v="247" actId="114"/>
          <ac:spMkLst>
            <pc:docMk/>
            <pc:sldMk cId="816372458" sldId="258"/>
            <ac:spMk id="2" creationId="{00000000-0000-0000-0000-000000000000}"/>
          </ac:spMkLst>
        </pc:spChg>
      </pc:sldChg>
      <pc:sldChg chg="modSp mod">
        <pc:chgData name="RP Allaker" userId="1c2bc153-2256-415a-be1d-6dab728495ca" providerId="ADAL" clId="{BF085F68-FEC1-44D5-B246-03F44CAA1E5C}" dt="2023-06-27T10:46:30.050" v="76" actId="20577"/>
        <pc:sldMkLst>
          <pc:docMk/>
          <pc:sldMk cId="779063792" sldId="266"/>
        </pc:sldMkLst>
        <pc:spChg chg="mod">
          <ac:chgData name="RP Allaker" userId="1c2bc153-2256-415a-be1d-6dab728495ca" providerId="ADAL" clId="{BF085F68-FEC1-44D5-B246-03F44CAA1E5C}" dt="2023-06-27T10:46:30.050" v="76" actId="20577"/>
          <ac:spMkLst>
            <pc:docMk/>
            <pc:sldMk cId="779063792" sldId="266"/>
            <ac:spMk id="2" creationId="{00000000-0000-0000-0000-000000000000}"/>
          </ac:spMkLst>
        </pc:spChg>
      </pc:sldChg>
      <pc:sldChg chg="modSp mod">
        <pc:chgData name="RP Allaker" userId="1c2bc153-2256-415a-be1d-6dab728495ca" providerId="ADAL" clId="{BF085F68-FEC1-44D5-B246-03F44CAA1E5C}" dt="2023-06-27T13:16:02.681" v="173" actId="20577"/>
        <pc:sldMkLst>
          <pc:docMk/>
          <pc:sldMk cId="685816545" sldId="267"/>
        </pc:sldMkLst>
        <pc:spChg chg="mod">
          <ac:chgData name="RP Allaker" userId="1c2bc153-2256-415a-be1d-6dab728495ca" providerId="ADAL" clId="{BF085F68-FEC1-44D5-B246-03F44CAA1E5C}" dt="2023-06-27T13:16:02.681" v="173" actId="20577"/>
          <ac:spMkLst>
            <pc:docMk/>
            <pc:sldMk cId="685816545" sldId="267"/>
            <ac:spMk id="2" creationId="{00000000-0000-0000-0000-000000000000}"/>
          </ac:spMkLst>
        </pc:spChg>
      </pc:sldChg>
      <pc:sldChg chg="modSp mod ord">
        <pc:chgData name="RP Allaker" userId="1c2bc153-2256-415a-be1d-6dab728495ca" providerId="ADAL" clId="{BF085F68-FEC1-44D5-B246-03F44CAA1E5C}" dt="2023-06-28T12:27:43.971" v="212"/>
        <pc:sldMkLst>
          <pc:docMk/>
          <pc:sldMk cId="3304990442" sldId="268"/>
        </pc:sldMkLst>
        <pc:spChg chg="mod">
          <ac:chgData name="RP Allaker" userId="1c2bc153-2256-415a-be1d-6dab728495ca" providerId="ADAL" clId="{BF085F68-FEC1-44D5-B246-03F44CAA1E5C}" dt="2023-06-27T13:38:49.193" v="180" actId="20577"/>
          <ac:spMkLst>
            <pc:docMk/>
            <pc:sldMk cId="3304990442" sldId="268"/>
            <ac:spMk id="3" creationId="{00000000-0000-0000-0000-000000000000}"/>
          </ac:spMkLst>
        </pc:spChg>
      </pc:sldChg>
      <pc:sldChg chg="ord">
        <pc:chgData name="RP Allaker" userId="1c2bc153-2256-415a-be1d-6dab728495ca" providerId="ADAL" clId="{BF085F68-FEC1-44D5-B246-03F44CAA1E5C}" dt="2023-06-28T12:27:34.415" v="210"/>
        <pc:sldMkLst>
          <pc:docMk/>
          <pc:sldMk cId="77921740" sldId="270"/>
        </pc:sldMkLst>
      </pc:sldChg>
      <pc:sldChg chg="del">
        <pc:chgData name="RP Allaker" userId="1c2bc153-2256-415a-be1d-6dab728495ca" providerId="ADAL" clId="{BF085F68-FEC1-44D5-B246-03F44CAA1E5C}" dt="2023-06-27T10:53:53.007" v="121" actId="47"/>
        <pc:sldMkLst>
          <pc:docMk/>
          <pc:sldMk cId="1954959464" sldId="271"/>
        </pc:sldMkLst>
      </pc:sldChg>
      <pc:sldChg chg="modSp mod">
        <pc:chgData name="RP Allaker" userId="1c2bc153-2256-415a-be1d-6dab728495ca" providerId="ADAL" clId="{BF085F68-FEC1-44D5-B246-03F44CAA1E5C}" dt="2023-06-27T10:53:10.520" v="120" actId="114"/>
        <pc:sldMkLst>
          <pc:docMk/>
          <pc:sldMk cId="21888129" sldId="273"/>
        </pc:sldMkLst>
        <pc:spChg chg="mod">
          <ac:chgData name="RP Allaker" userId="1c2bc153-2256-415a-be1d-6dab728495ca" providerId="ADAL" clId="{BF085F68-FEC1-44D5-B246-03F44CAA1E5C}" dt="2023-06-27T10:53:10.520" v="120" actId="114"/>
          <ac:spMkLst>
            <pc:docMk/>
            <pc:sldMk cId="21888129" sldId="273"/>
            <ac:spMk id="3" creationId="{00000000-0000-0000-0000-000000000000}"/>
          </ac:spMkLst>
        </pc:spChg>
      </pc:sldChg>
      <pc:sldChg chg="del">
        <pc:chgData name="RP Allaker" userId="1c2bc153-2256-415a-be1d-6dab728495ca" providerId="ADAL" clId="{BF085F68-FEC1-44D5-B246-03F44CAA1E5C}" dt="2023-06-27T10:54:05.393" v="122" actId="47"/>
        <pc:sldMkLst>
          <pc:docMk/>
          <pc:sldMk cId="3697180960" sldId="275"/>
        </pc:sldMkLst>
      </pc:sldChg>
      <pc:sldChg chg="del">
        <pc:chgData name="RP Allaker" userId="1c2bc153-2256-415a-be1d-6dab728495ca" providerId="ADAL" clId="{BF085F68-FEC1-44D5-B246-03F44CAA1E5C}" dt="2023-06-27T13:41:27.088" v="188" actId="47"/>
        <pc:sldMkLst>
          <pc:docMk/>
          <pc:sldMk cId="879704921" sldId="287"/>
        </pc:sldMkLst>
      </pc:sldChg>
      <pc:sldChg chg="del">
        <pc:chgData name="RP Allaker" userId="1c2bc153-2256-415a-be1d-6dab728495ca" providerId="ADAL" clId="{BF085F68-FEC1-44D5-B246-03F44CAA1E5C}" dt="2023-06-27T10:55:47.707" v="123" actId="47"/>
        <pc:sldMkLst>
          <pc:docMk/>
          <pc:sldMk cId="463804685" sldId="288"/>
        </pc:sldMkLst>
      </pc:sldChg>
      <pc:sldChg chg="addSp modSp add mod modTransition">
        <pc:chgData name="RP Allaker" userId="1c2bc153-2256-415a-be1d-6dab728495ca" providerId="ADAL" clId="{BF085F68-FEC1-44D5-B246-03F44CAA1E5C}" dt="2023-06-28T12:40:34.629" v="228" actId="14100"/>
        <pc:sldMkLst>
          <pc:docMk/>
          <pc:sldMk cId="0" sldId="290"/>
        </pc:sldMkLst>
        <pc:spChg chg="mod">
          <ac:chgData name="RP Allaker" userId="1c2bc153-2256-415a-be1d-6dab728495ca" providerId="ADAL" clId="{BF085F68-FEC1-44D5-B246-03F44CAA1E5C}" dt="2023-06-28T11:28:36.848" v="203" actId="1076"/>
          <ac:spMkLst>
            <pc:docMk/>
            <pc:sldMk cId="0" sldId="290"/>
            <ac:spMk id="2" creationId="{00000000-0000-0000-0000-000000000000}"/>
          </ac:spMkLst>
        </pc:spChg>
        <pc:spChg chg="mod">
          <ac:chgData name="RP Allaker" userId="1c2bc153-2256-415a-be1d-6dab728495ca" providerId="ADAL" clId="{BF085F68-FEC1-44D5-B246-03F44CAA1E5C}" dt="2023-06-28T11:28:25.652" v="202" actId="1582"/>
          <ac:spMkLst>
            <pc:docMk/>
            <pc:sldMk cId="0" sldId="290"/>
            <ac:spMk id="3" creationId="{00000000-0000-0000-0000-000000000000}"/>
          </ac:spMkLst>
        </pc:spChg>
        <pc:spChg chg="mod">
          <ac:chgData name="RP Allaker" userId="1c2bc153-2256-415a-be1d-6dab728495ca" providerId="ADAL" clId="{BF085F68-FEC1-44D5-B246-03F44CAA1E5C}" dt="2023-06-28T12:40:34.629" v="228" actId="14100"/>
          <ac:spMkLst>
            <pc:docMk/>
            <pc:sldMk cId="0" sldId="290"/>
            <ac:spMk id="4" creationId="{00000000-0000-0000-0000-000000000000}"/>
          </ac:spMkLst>
        </pc:spChg>
        <pc:spChg chg="add mod">
          <ac:chgData name="RP Allaker" userId="1c2bc153-2256-415a-be1d-6dab728495ca" providerId="ADAL" clId="{BF085F68-FEC1-44D5-B246-03F44CAA1E5C}" dt="2023-06-28T11:29:49.525" v="206" actId="1076"/>
          <ac:spMkLst>
            <pc:docMk/>
            <pc:sldMk cId="0" sldId="290"/>
            <ac:spMk id="6" creationId="{7631F58C-5895-3922-50E7-F1F76DABD7B8}"/>
          </ac:spMkLst>
        </pc:spChg>
        <pc:picChg chg="add mod modCrop">
          <ac:chgData name="RP Allaker" userId="1c2bc153-2256-415a-be1d-6dab728495ca" providerId="ADAL" clId="{BF085F68-FEC1-44D5-B246-03F44CAA1E5C}" dt="2023-06-28T11:29:52.757" v="207" actId="1076"/>
          <ac:picMkLst>
            <pc:docMk/>
            <pc:sldMk cId="0" sldId="290"/>
            <ac:picMk id="5" creationId="{55D716C1-2C77-B898-5BF8-F79D2CE68CF9}"/>
          </ac:picMkLst>
        </pc:picChg>
      </pc:sldChg>
      <pc:sldChg chg="delSp modSp add mod modTransition">
        <pc:chgData name="RP Allaker" userId="1c2bc153-2256-415a-be1d-6dab728495ca" providerId="ADAL" clId="{BF085F68-FEC1-44D5-B246-03F44CAA1E5C}" dt="2023-06-28T12:41:13.546" v="235" actId="478"/>
        <pc:sldMkLst>
          <pc:docMk/>
          <pc:sldMk cId="0" sldId="291"/>
        </pc:sldMkLst>
        <pc:spChg chg="mod">
          <ac:chgData name="RP Allaker" userId="1c2bc153-2256-415a-be1d-6dab728495ca" providerId="ADAL" clId="{BF085F68-FEC1-44D5-B246-03F44CAA1E5C}" dt="2023-06-27T13:40:21.687" v="187" actId="20577"/>
          <ac:spMkLst>
            <pc:docMk/>
            <pc:sldMk cId="0" sldId="291"/>
            <ac:spMk id="2" creationId="{00000000-0000-0000-0000-000000000000}"/>
          </ac:spMkLst>
        </pc:spChg>
        <pc:spChg chg="del">
          <ac:chgData name="RP Allaker" userId="1c2bc153-2256-415a-be1d-6dab728495ca" providerId="ADAL" clId="{BF085F68-FEC1-44D5-B246-03F44CAA1E5C}" dt="2023-06-28T12:41:13.546" v="235" actId="478"/>
          <ac:spMkLst>
            <pc:docMk/>
            <pc:sldMk cId="0" sldId="291"/>
            <ac:spMk id="3" creationId="{00000000-0000-0000-0000-000000000000}"/>
          </ac:spMkLst>
        </pc:spChg>
        <pc:spChg chg="mod">
          <ac:chgData name="RP Allaker" userId="1c2bc153-2256-415a-be1d-6dab728495ca" providerId="ADAL" clId="{BF085F68-FEC1-44D5-B246-03F44CAA1E5C}" dt="2023-06-28T12:41:08.336" v="234" actId="113"/>
          <ac:spMkLst>
            <pc:docMk/>
            <pc:sldMk cId="0" sldId="291"/>
            <ac:spMk id="5" creationId="{00000000-0000-0000-0000-000000000000}"/>
          </ac:spMkLst>
        </pc:spChg>
      </pc:sldChg>
      <pc:sldChg chg="modSp mod">
        <pc:chgData name="RP Allaker" userId="1c2bc153-2256-415a-be1d-6dab728495ca" providerId="ADAL" clId="{BF085F68-FEC1-44D5-B246-03F44CAA1E5C}" dt="2023-06-28T12:40:05.168" v="224" actId="113"/>
        <pc:sldMkLst>
          <pc:docMk/>
          <pc:sldMk cId="0" sldId="292"/>
        </pc:sldMkLst>
        <pc:spChg chg="mod">
          <ac:chgData name="RP Allaker" userId="1c2bc153-2256-415a-be1d-6dab728495ca" providerId="ADAL" clId="{BF085F68-FEC1-44D5-B246-03F44CAA1E5C}" dt="2023-06-28T12:40:05.168" v="224" actId="113"/>
          <ac:spMkLst>
            <pc:docMk/>
            <pc:sldMk cId="0" sldId="292"/>
            <ac:spMk id="4" creationId="{00000000-0000-0000-0000-000000000000}"/>
          </ac:spMkLst>
        </pc:spChg>
      </pc:sldChg>
      <pc:sldChg chg="del">
        <pc:chgData name="RP Allaker" userId="1c2bc153-2256-415a-be1d-6dab728495ca" providerId="ADAL" clId="{BF085F68-FEC1-44D5-B246-03F44CAA1E5C}" dt="2023-06-28T12:27:09.639" v="208" actId="47"/>
        <pc:sldMkLst>
          <pc:docMk/>
          <pc:sldMk cId="1359782205" sldId="293"/>
        </pc:sldMkLst>
      </pc:sldChg>
      <pc:sldChg chg="addSp modSp new mod">
        <pc:chgData name="RP Allaker" userId="1c2bc153-2256-415a-be1d-6dab728495ca" providerId="ADAL" clId="{BF085F68-FEC1-44D5-B246-03F44CAA1E5C}" dt="2023-06-28T12:47:36.773" v="256" actId="14100"/>
        <pc:sldMkLst>
          <pc:docMk/>
          <pc:sldMk cId="1276275810" sldId="295"/>
        </pc:sldMkLst>
        <pc:spChg chg="add mod">
          <ac:chgData name="RP Allaker" userId="1c2bc153-2256-415a-be1d-6dab728495ca" providerId="ADAL" clId="{BF085F68-FEC1-44D5-B246-03F44CAA1E5C}" dt="2023-06-28T12:47:36.773" v="256" actId="14100"/>
          <ac:spMkLst>
            <pc:docMk/>
            <pc:sldMk cId="1276275810" sldId="295"/>
            <ac:spMk id="3" creationId="{8C92F6CB-4448-F81A-2824-8A3C75B4EA3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C802A4-5E38-4027-A24C-4BBCB176FEF9}" type="datetimeFigureOut">
              <a:rPr lang="en-GB" smtClean="0"/>
              <a:t>28/06/2023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246D71-59B3-46F9-BCCC-6AC9A88D1CB5}" type="slidenum">
              <a:rPr lang="en-GB" smtClean="0"/>
              <a:t>‹#›</a:t>
            </a:fld>
            <a:endParaRPr lang="en-GB"/>
          </a:p>
        </p:txBody>
      </p:sp>
    </p:spTree>
    <p:extLst>
      <p:ext uri="{BB962C8B-B14F-4D97-AF65-F5344CB8AC3E}">
        <p14:creationId xmlns:p14="http://schemas.microsoft.com/office/powerpoint/2010/main" val="845138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6768655-E020-4949-A705-60E4E651D7E4}" type="slidenum">
              <a:rPr lang="en-US">
                <a:solidFill>
                  <a:prstClr val="black"/>
                </a:solidFill>
              </a:rPr>
              <a:pPr/>
              <a:t>16</a:t>
            </a:fld>
            <a:endParaRPr lang="en-US">
              <a:solidFill>
                <a:prstClr val="black"/>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en-US" sz="1800" b="1" dirty="0"/>
              <a:t>In the mid 90s there was much interest in the dental research community as to the possibility of a link between </a:t>
            </a:r>
            <a:r>
              <a:rPr lang="en-US" sz="1800" b="1" dirty="0" err="1"/>
              <a:t>perio</a:t>
            </a:r>
            <a:r>
              <a:rPr lang="en-US" sz="1800" b="1" dirty="0"/>
              <a:t> and general health including CHD, diabetes and </a:t>
            </a:r>
            <a:r>
              <a:rPr lang="en-US" sz="1800" b="1" dirty="0" err="1"/>
              <a:t>preg</a:t>
            </a:r>
            <a:r>
              <a:rPr lang="en-US" sz="1800" b="1" dirty="0"/>
              <a:t> complications. </a:t>
            </a:r>
          </a:p>
          <a:p>
            <a:pPr eaLnBrk="1" hangingPunct="1"/>
            <a:endParaRPr lang="en-US" sz="1800" b="1" dirty="0"/>
          </a:p>
          <a:p>
            <a:pPr eaLnBrk="1" hangingPunct="1"/>
            <a:r>
              <a:rPr lang="en-US" sz="1800" b="1" dirty="0"/>
              <a:t>Mike Curtis and Liz Davenport here at Queen Mary embarked on a large clinical project funded by the NHS to look at a possible </a:t>
            </a:r>
            <a:r>
              <a:rPr lang="en-US" sz="1800" b="1" dirty="0" err="1"/>
              <a:t>assoc</a:t>
            </a:r>
            <a:r>
              <a:rPr lang="en-US" sz="1800" b="1" dirty="0"/>
              <a:t> between </a:t>
            </a:r>
            <a:r>
              <a:rPr lang="en-US" sz="1800" b="1" dirty="0" err="1"/>
              <a:t>perio</a:t>
            </a:r>
            <a:r>
              <a:rPr lang="en-US" sz="1800" b="1" dirty="0"/>
              <a:t> and PTLBW. </a:t>
            </a:r>
          </a:p>
          <a:p>
            <a:pPr eaLnBrk="1" hangingPunct="1"/>
            <a:endParaRPr lang="en-US" sz="1800" b="1" dirty="0"/>
          </a:p>
          <a:p>
            <a:pPr eaLnBrk="1" hangingPunct="1"/>
            <a:r>
              <a:rPr lang="en-US" sz="1800" b="1" dirty="0"/>
              <a:t>Around this time I also got involved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F9B63D4-D173-4F6F-A280-65637AB77D65}" type="slidenum">
              <a:rPr lang="en-US">
                <a:solidFill>
                  <a:prstClr val="black"/>
                </a:solidFill>
              </a:rPr>
              <a:pPr/>
              <a:t>17</a:t>
            </a:fld>
            <a:endParaRPr lang="en-US">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US" sz="1800" b="1" dirty="0"/>
              <a:t>As I had a background working with oral anaerobic bacteria. And with funding from the  BTLC we  undertook a study to determine if bacteria associated with periodontitis from the mouth could reach the amniotic fluid surrounding the developing baby by passing through the bloodstream.</a:t>
            </a:r>
          </a:p>
          <a:p>
            <a:pPr eaLnBrk="1" hangingPunct="1"/>
            <a:endParaRPr lang="en-US" sz="1800" b="1" dirty="0"/>
          </a:p>
          <a:p>
            <a:pPr eaLnBrk="1" hangingPunct="1"/>
            <a:r>
              <a:rPr lang="en-US" sz="1800" b="1" dirty="0"/>
              <a:t> We found that there was a particular </a:t>
            </a:r>
            <a:r>
              <a:rPr lang="en-US" sz="1800" b="1" dirty="0" err="1"/>
              <a:t>assoc</a:t>
            </a:r>
            <a:r>
              <a:rPr lang="en-US" sz="1800" b="1" dirty="0"/>
              <a:t> between F </a:t>
            </a:r>
            <a:r>
              <a:rPr lang="en-US" sz="1800" b="1" dirty="0" err="1"/>
              <a:t>nuc</a:t>
            </a:r>
            <a:r>
              <a:rPr lang="en-US" sz="1800" b="1" dirty="0"/>
              <a:t> and adverse pregnancy outcome including preterm birth, miscarriage and still birth …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3A40FE0-8B8B-454B-AFDA-BD3A13AF41C3}" type="slidenum">
              <a:rPr lang="en-US">
                <a:solidFill>
                  <a:prstClr val="black"/>
                </a:solidFill>
              </a:rPr>
              <a:pPr/>
              <a:t>18</a:t>
            </a:fld>
            <a:endParaRPr lang="en-US">
              <a:solidFill>
                <a:prstClr val="black"/>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r>
              <a:rPr lang="en-US" sz="1800" b="1" dirty="0"/>
              <a:t>More recently Cecilia joined me and was funded by a L’Oreal fellowship to look at GA samples  (</a:t>
            </a:r>
            <a:r>
              <a:rPr lang="en-US" sz="1800" b="1" u="sng" dirty="0"/>
              <a:t>essentially swallowed amniotic fluid</a:t>
            </a:r>
            <a:r>
              <a:rPr lang="en-US" sz="1800" b="1" dirty="0"/>
              <a:t>) as part of her PhD. </a:t>
            </a:r>
          </a:p>
          <a:p>
            <a:pPr eaLnBrk="1" hangingPunct="1"/>
            <a:endParaRPr lang="en-US" sz="1800" b="1" dirty="0"/>
          </a:p>
          <a:p>
            <a:pPr eaLnBrk="1" hangingPunct="1"/>
            <a:r>
              <a:rPr lang="en-US" sz="1800" b="1" dirty="0"/>
              <a:t>Gastric aspirates are ….</a:t>
            </a:r>
          </a:p>
          <a:p>
            <a:pPr eaLnBrk="1" hangingPunct="1"/>
            <a:endParaRPr lang="en-US" sz="1800" b="1" dirty="0"/>
          </a:p>
          <a:p>
            <a:pPr marL="342900" indent="-342900" eaLnBrk="1" hangingPunct="1">
              <a:buAutoNum type="arabicParenR"/>
            </a:pPr>
            <a:r>
              <a:rPr lang="en-US" sz="1800" b="1" dirty="0"/>
              <a:t>Routinely taken under normal clinical care</a:t>
            </a:r>
          </a:p>
          <a:p>
            <a:pPr marL="342900" indent="-342900" eaLnBrk="1" hangingPunct="1">
              <a:buAutoNum type="arabicParenR"/>
            </a:pPr>
            <a:r>
              <a:rPr lang="en-US" sz="1800" b="1" dirty="0"/>
              <a:t>Sampled in the 1</a:t>
            </a:r>
            <a:r>
              <a:rPr lang="en-US" sz="1800" b="1" baseline="30000" dirty="0"/>
              <a:t>st</a:t>
            </a:r>
            <a:r>
              <a:rPr lang="en-US" sz="1800" b="1" dirty="0"/>
              <a:t> few hours of life</a:t>
            </a:r>
          </a:p>
          <a:p>
            <a:pPr marL="342900" indent="-342900" eaLnBrk="1" hangingPunct="1">
              <a:buAutoNum type="arabicParenR"/>
            </a:pPr>
            <a:r>
              <a:rPr lang="en-US" sz="1800" b="1" dirty="0"/>
              <a:t>Taken from newborns at risk of infection</a:t>
            </a:r>
          </a:p>
          <a:p>
            <a:pPr marL="342900" indent="-342900" eaLnBrk="1" hangingPunct="1">
              <a:buAutoNum type="arabicParenR"/>
            </a:pPr>
            <a:r>
              <a:rPr lang="en-US" sz="1800" b="1" dirty="0"/>
              <a:t>Potentially infected from the maternal amniotic fluid or birth canal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CD484CC-EF05-40D6-B9AD-B42A8DD6E35A}" type="slidenum">
              <a:rPr lang="en-US">
                <a:solidFill>
                  <a:prstClr val="black"/>
                </a:solidFill>
              </a:rPr>
              <a:pPr/>
              <a:t>19</a:t>
            </a:fld>
            <a:endParaRPr lang="en-US">
              <a:solidFill>
                <a:prstClr val="black"/>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r>
              <a:rPr lang="en-US" sz="1800" b="1" dirty="0"/>
              <a:t>The main focus of the work was to determine the origin of infection in GA samples. Proof was needed that there was this link.</a:t>
            </a:r>
          </a:p>
          <a:p>
            <a:pPr eaLnBrk="1" hangingPunct="1"/>
            <a:endParaRPr lang="en-US" sz="1800" b="1" dirty="0"/>
          </a:p>
          <a:p>
            <a:pPr eaLnBrk="1" hangingPunct="1"/>
            <a:r>
              <a:rPr lang="en-US" sz="1800" b="1" dirty="0"/>
              <a:t>GA samples were </a:t>
            </a:r>
            <a:r>
              <a:rPr lang="en-US" sz="1800" b="1" dirty="0" err="1"/>
              <a:t>characterised</a:t>
            </a:r>
            <a:r>
              <a:rPr lang="en-US" sz="1800" b="1" dirty="0"/>
              <a:t> at the molecular level and compared to samples that were </a:t>
            </a:r>
            <a:r>
              <a:rPr lang="en-US" sz="1800" b="1" dirty="0" err="1"/>
              <a:t>characterised</a:t>
            </a:r>
            <a:r>
              <a:rPr lang="en-US" sz="1800" b="1" dirty="0"/>
              <a:t> in the same way from the oral cavity and vagina of the respective mothers. </a:t>
            </a:r>
          </a:p>
          <a:p>
            <a:pPr eaLnBrk="1" hangingPunct="1"/>
            <a:endParaRPr lang="en-US" sz="1800" b="1" dirty="0"/>
          </a:p>
          <a:p>
            <a:pPr eaLnBrk="1" hangingPunct="1"/>
            <a:r>
              <a:rPr lang="en-US" sz="1800" b="1" dirty="0"/>
              <a:t>This generated lots of data – that required some very involved statistical analysis!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ABAECD-AB23-4770-9645-6747504562E9}" type="slidenum">
              <a:rPr lang="en-US">
                <a:solidFill>
                  <a:prstClr val="black"/>
                </a:solidFill>
              </a:rPr>
              <a:pPr eaLnBrk="1" hangingPunct="1"/>
              <a:t>20</a:t>
            </a:fld>
            <a:endParaRPr lang="en-US">
              <a:solidFill>
                <a:prstClr val="black"/>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US" sz="1800" b="1" dirty="0"/>
              <a:t>10 possible  oral species (in RED) were detected in gastric aspirates including  F. </a:t>
            </a:r>
            <a:r>
              <a:rPr lang="en-US" sz="1800" b="1" dirty="0" err="1"/>
              <a:t>nuc</a:t>
            </a:r>
            <a:r>
              <a:rPr lang="en-US" sz="1800" b="1" dirty="0"/>
              <a:t>. </a:t>
            </a:r>
          </a:p>
          <a:p>
            <a:pPr eaLnBrk="1" hangingPunct="1"/>
            <a:endParaRPr lang="en-US" sz="1800" b="1" dirty="0"/>
          </a:p>
          <a:p>
            <a:pPr eaLnBrk="1" hangingPunct="1"/>
            <a:r>
              <a:rPr lang="en-US" sz="1800" b="1" dirty="0"/>
              <a:t>As F. </a:t>
            </a:r>
            <a:r>
              <a:rPr lang="en-US" sz="1800" b="1" dirty="0" err="1"/>
              <a:t>nuc</a:t>
            </a:r>
            <a:r>
              <a:rPr lang="en-US" sz="1800" b="1" dirty="0"/>
              <a:t> was the most common bacterial species isolated from amniotic fluid in cases of preterm </a:t>
            </a:r>
            <a:r>
              <a:rPr lang="en-US" sz="1800" b="1" dirty="0" err="1"/>
              <a:t>labour</a:t>
            </a:r>
            <a:r>
              <a:rPr lang="en-US" sz="1800" b="1" dirty="0"/>
              <a:t> with intact membranes we investigated this species further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t>And showed the oral cavity to be the main site of carriage</a:t>
            </a:r>
          </a:p>
          <a:p>
            <a:endParaRPr lang="en-GB" sz="1800" b="1" dirty="0"/>
          </a:p>
        </p:txBody>
      </p:sp>
      <p:sp>
        <p:nvSpPr>
          <p:cNvPr id="4" name="Slide Number Placeholder 3"/>
          <p:cNvSpPr>
            <a:spLocks noGrp="1"/>
          </p:cNvSpPr>
          <p:nvPr>
            <p:ph type="sldNum" sz="quarter" idx="10"/>
          </p:nvPr>
        </p:nvSpPr>
        <p:spPr/>
        <p:txBody>
          <a:bodyPr/>
          <a:lstStyle/>
          <a:p>
            <a:fld id="{68989E45-FBE2-43D8-A905-3331EA2291ED}"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830928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t>Bacterial DNA extracted and amplified from neonatal gastric aspirate, oral and vagina samples was also analysed in a more sophisticated way. </a:t>
            </a:r>
          </a:p>
          <a:p>
            <a:endParaRPr lang="en-GB" sz="1800" b="1" dirty="0"/>
          </a:p>
          <a:p>
            <a:r>
              <a:rPr lang="en-GB" sz="1800" b="1" dirty="0"/>
              <a:t>Genetic sequences - between the 16S and 23S genes of bacteria being tested for a match - as these gene sequences are sufficiently variable to enable us to discriminate between samples</a:t>
            </a:r>
          </a:p>
          <a:p>
            <a:endParaRPr lang="en-GB" sz="1800" b="1" dirty="0"/>
          </a:p>
          <a:p>
            <a:r>
              <a:rPr lang="en-GB" sz="1800" b="1" dirty="0"/>
              <a:t>Results showed that a particular sub species of F. </a:t>
            </a:r>
            <a:r>
              <a:rPr lang="en-GB" sz="1800" b="1" dirty="0" err="1"/>
              <a:t>nuc</a:t>
            </a:r>
            <a:r>
              <a:rPr lang="en-GB" sz="1800" b="1" dirty="0"/>
              <a:t> from the mouth could well be involved in </a:t>
            </a:r>
            <a:r>
              <a:rPr lang="en-GB" sz="1800" b="1" dirty="0" err="1"/>
              <a:t>preg</a:t>
            </a:r>
            <a:r>
              <a:rPr lang="en-GB" sz="1800" b="1" dirty="0"/>
              <a:t> complications</a:t>
            </a:r>
          </a:p>
        </p:txBody>
      </p:sp>
      <p:sp>
        <p:nvSpPr>
          <p:cNvPr id="4" name="Slide Number Placeholder 3"/>
          <p:cNvSpPr>
            <a:spLocks noGrp="1"/>
          </p:cNvSpPr>
          <p:nvPr>
            <p:ph type="sldNum" sz="quarter" idx="10"/>
          </p:nvPr>
        </p:nvSpPr>
        <p:spPr/>
        <p:txBody>
          <a:bodyPr/>
          <a:lstStyle/>
          <a:p>
            <a:fld id="{68989E45-FBE2-43D8-A905-3331EA2291ED}"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1072090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1327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2046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066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a:lstStyle/>
          <a:p>
            <a:pPr lvl="0"/>
            <a:endParaRPr lang="en-GB"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5465B7-AE0F-4007-B435-4630F0B181D6}"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87437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a:t>Click to edit Master title style</a:t>
            </a:r>
          </a:p>
        </p:txBody>
      </p:sp>
      <p:sp>
        <p:nvSpPr>
          <p:cNvPr id="3" name="Content Placeholder 2"/>
          <p:cNvSpPr>
            <a:spLocks noGrp="1"/>
          </p:cNvSpPr>
          <p:nvPr>
            <p:ph sz="half" idx="1"/>
          </p:nvPr>
        </p:nvSpPr>
        <p:spPr>
          <a:xfrm>
            <a:off x="456481" y="1604330"/>
            <a:ext cx="8226720" cy="2193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6481" y="3935935"/>
            <a:ext cx="8226720" cy="219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p:txBody>
          <a:bodyPr/>
          <a:lstStyle>
            <a:lvl1pPr>
              <a:defRPr/>
            </a:lvl1pPr>
          </a:lstStyle>
          <a:p>
            <a:pPr>
              <a:defRPr/>
            </a:pPr>
            <a:endParaRPr lang="en-US">
              <a:solidFill>
                <a:prstClr val="black">
                  <a:tint val="75000"/>
                </a:prstClr>
              </a:solidFill>
            </a:endParaRPr>
          </a:p>
        </p:txBody>
      </p:sp>
      <p:sp>
        <p:nvSpPr>
          <p:cNvPr id="6" name="Rectangle 4"/>
          <p:cNvSpPr>
            <a:spLocks noGrp="1" noChangeArrowheads="1"/>
          </p:cNvSpPr>
          <p:nvPr>
            <p:ph type="ftr" idx="11"/>
          </p:nvPr>
        </p:nvSpPr>
        <p:spPr/>
        <p:txBody>
          <a:bodyPr/>
          <a:lstStyle>
            <a:lvl1pPr>
              <a:defRPr/>
            </a:lvl1pPr>
          </a:lstStyle>
          <a:p>
            <a:pPr>
              <a:defRPr/>
            </a:pPr>
            <a:endParaRPr lang="en-US">
              <a:solidFill>
                <a:prstClr val="black">
                  <a:tint val="75000"/>
                </a:prstClr>
              </a:solidFill>
            </a:endParaRPr>
          </a:p>
        </p:txBody>
      </p:sp>
      <p:sp>
        <p:nvSpPr>
          <p:cNvPr id="7" name="Rectangle 5"/>
          <p:cNvSpPr>
            <a:spLocks noGrp="1" noChangeArrowheads="1"/>
          </p:cNvSpPr>
          <p:nvPr>
            <p:ph type="sldNum" idx="12"/>
          </p:nvPr>
        </p:nvSpPr>
        <p:spPr/>
        <p:txBody>
          <a:bodyPr/>
          <a:lstStyle>
            <a:lvl1pPr>
              <a:defRPr/>
            </a:lvl1pPr>
          </a:lstStyle>
          <a:p>
            <a:pPr>
              <a:defRPr/>
            </a:pPr>
            <a:fld id="{90E935AA-B9BC-49DD-9095-D112D366E79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25378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0B3094-C781-45B7-A5D7-70BCAF87CD8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85216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1123D0-C2C6-47A8-9A0A-BD36BEDAD0C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57903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934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806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977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003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4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6/28/2023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6393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6/28/2023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1614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6/28/2023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8662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984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731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7233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59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a:lstStyle/>
          <a:p>
            <a:pPr lvl="0"/>
            <a:endParaRPr lang="en-GB"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5465B7-AE0F-4007-B435-4630F0B181D6}"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049083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a:t>Click to edit Master title style</a:t>
            </a:r>
          </a:p>
        </p:txBody>
      </p:sp>
      <p:sp>
        <p:nvSpPr>
          <p:cNvPr id="3" name="Content Placeholder 2"/>
          <p:cNvSpPr>
            <a:spLocks noGrp="1"/>
          </p:cNvSpPr>
          <p:nvPr>
            <p:ph sz="half" idx="1"/>
          </p:nvPr>
        </p:nvSpPr>
        <p:spPr>
          <a:xfrm>
            <a:off x="456481" y="1604330"/>
            <a:ext cx="8226720" cy="2193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6481" y="3935935"/>
            <a:ext cx="8226720" cy="219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p:txBody>
          <a:bodyPr/>
          <a:lstStyle>
            <a:lvl1pPr>
              <a:defRPr/>
            </a:lvl1pPr>
          </a:lstStyle>
          <a:p>
            <a:pPr>
              <a:defRPr/>
            </a:pPr>
            <a:endParaRPr lang="en-US">
              <a:solidFill>
                <a:prstClr val="black">
                  <a:tint val="75000"/>
                </a:prstClr>
              </a:solidFill>
            </a:endParaRPr>
          </a:p>
        </p:txBody>
      </p:sp>
      <p:sp>
        <p:nvSpPr>
          <p:cNvPr id="6" name="Rectangle 4"/>
          <p:cNvSpPr>
            <a:spLocks noGrp="1" noChangeArrowheads="1"/>
          </p:cNvSpPr>
          <p:nvPr>
            <p:ph type="ftr" idx="11"/>
          </p:nvPr>
        </p:nvSpPr>
        <p:spPr/>
        <p:txBody>
          <a:bodyPr/>
          <a:lstStyle>
            <a:lvl1pPr>
              <a:defRPr/>
            </a:lvl1pPr>
          </a:lstStyle>
          <a:p>
            <a:pPr>
              <a:defRPr/>
            </a:pPr>
            <a:endParaRPr lang="en-US">
              <a:solidFill>
                <a:prstClr val="black">
                  <a:tint val="75000"/>
                </a:prstClr>
              </a:solidFill>
            </a:endParaRPr>
          </a:p>
        </p:txBody>
      </p:sp>
      <p:sp>
        <p:nvSpPr>
          <p:cNvPr id="7" name="Rectangle 5"/>
          <p:cNvSpPr>
            <a:spLocks noGrp="1" noChangeArrowheads="1"/>
          </p:cNvSpPr>
          <p:nvPr>
            <p:ph type="sldNum" idx="12"/>
          </p:nvPr>
        </p:nvSpPr>
        <p:spPr/>
        <p:txBody>
          <a:bodyPr/>
          <a:lstStyle>
            <a:lvl1pPr>
              <a:defRPr/>
            </a:lvl1pPr>
          </a:lstStyle>
          <a:p>
            <a:pPr>
              <a:defRPr/>
            </a:pPr>
            <a:fld id="{90E935AA-B9BC-49DD-9095-D112D366E79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733107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0B3094-C781-45B7-A5D7-70BCAF87CD8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31738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69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1123D0-C2C6-47A8-9A0A-BD36BEDAD0C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0022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7469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6/28/2023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9520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6/28/2023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1580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6/28/2023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0642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08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8006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6/28/2023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372682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6/28/2023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056361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hyperlink" Target="http://images.google.co.uk/imgres?imgurl=http://www.technologyreview.com/files/16481/dna_x220.jpg&amp;imgrefurl=http://www.technologyreview.com/Biotech/20531/&amp;h=220&amp;w=220&amp;sz=16&amp;hl=en&amp;start=269&amp;um=1&amp;usg=__l05myk7FHYNWBzTz2tiXYu8ZBHM=&amp;tbnid=qYbYiMM-EvmhyM:&amp;tbnh=107&amp;tbnw=107&amp;prev=/images?q=sequencing&amp;start=252&amp;ndsp=18&amp;um=1&amp;hl=en&amp;rls=DMUK,DMUK:2006-31,DMUK:en&amp;sa=N" TargetMode="External"/><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16.wmf"/></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1470025"/>
          </a:xfrm>
        </p:spPr>
        <p:txBody>
          <a:bodyPr>
            <a:normAutofit/>
          </a:bodyPr>
          <a:lstStyle/>
          <a:p>
            <a:r>
              <a:rPr lang="en-GB" dirty="0"/>
              <a:t>Oral health and the risk for disease.</a:t>
            </a:r>
          </a:p>
        </p:txBody>
      </p:sp>
      <p:sp>
        <p:nvSpPr>
          <p:cNvPr id="3" name="Subtitle 2"/>
          <p:cNvSpPr>
            <a:spLocks noGrp="1"/>
          </p:cNvSpPr>
          <p:nvPr>
            <p:ph type="subTitle" idx="1"/>
          </p:nvPr>
        </p:nvSpPr>
        <p:spPr/>
        <p:txBody>
          <a:bodyPr/>
          <a:lstStyle/>
          <a:p>
            <a:r>
              <a:rPr lang="en-GB" dirty="0">
                <a:solidFill>
                  <a:schemeClr val="tx1"/>
                </a:solidFill>
              </a:rPr>
              <a:t>Professor R.P. Allaker</a:t>
            </a:r>
          </a:p>
          <a:p>
            <a:r>
              <a:rPr lang="en-GB" dirty="0">
                <a:solidFill>
                  <a:schemeClr val="tx1"/>
                </a:solidFill>
              </a:rPr>
              <a:t>Oral Microbiology</a:t>
            </a:r>
          </a:p>
          <a:p>
            <a:r>
              <a:rPr lang="en-GB" dirty="0">
                <a:solidFill>
                  <a:schemeClr val="tx1"/>
                </a:solidFill>
              </a:rPr>
              <a:t>Queen Mary, University of London</a:t>
            </a:r>
          </a:p>
          <a:p>
            <a:endParaRPr lang="en-GB" dirty="0"/>
          </a:p>
        </p:txBody>
      </p:sp>
    </p:spTree>
    <p:extLst>
      <p:ext uri="{BB962C8B-B14F-4D97-AF65-F5344CB8AC3E}">
        <p14:creationId xmlns:p14="http://schemas.microsoft.com/office/powerpoint/2010/main" val="779063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Systemic Diseases associated with oral infection.</a:t>
            </a:r>
            <a:br>
              <a:rPr lang="en-GB" sz="3200" dirty="0"/>
            </a:br>
            <a:r>
              <a:rPr lang="en-GB" sz="3200" dirty="0"/>
              <a:t>Cardiovascular Disease.</a:t>
            </a:r>
          </a:p>
        </p:txBody>
      </p:sp>
      <p:sp>
        <p:nvSpPr>
          <p:cNvPr id="3" name="Content Placeholder 2"/>
          <p:cNvSpPr>
            <a:spLocks noGrp="1"/>
          </p:cNvSpPr>
          <p:nvPr>
            <p:ph idx="1"/>
          </p:nvPr>
        </p:nvSpPr>
        <p:spPr/>
        <p:txBody>
          <a:bodyPr>
            <a:normAutofit/>
          </a:bodyPr>
          <a:lstStyle/>
          <a:p>
            <a:r>
              <a:rPr lang="en-GB" sz="2000" dirty="0"/>
              <a:t>Diseases such as atherosclerosis and myocardial infarction involve complex set of genetic and environmental factors – account for up to two-thirds of cases.</a:t>
            </a:r>
          </a:p>
          <a:p>
            <a:r>
              <a:rPr lang="en-GB" sz="2000" dirty="0"/>
              <a:t>Other possible risk factors incl. chronic infection and inflammation.</a:t>
            </a:r>
          </a:p>
          <a:p>
            <a:r>
              <a:rPr lang="en-GB" sz="2000" dirty="0"/>
              <a:t>Periodontal disease is associated with predisposition to CVD.</a:t>
            </a:r>
          </a:p>
          <a:p>
            <a:r>
              <a:rPr lang="en-GB" sz="2000" i="1" dirty="0"/>
              <a:t>Several proposed mechanisms </a:t>
            </a:r>
            <a:r>
              <a:rPr lang="en-GB" sz="2000" dirty="0"/>
              <a:t>linking PD to CVD through direct and indirect activity of oral bacteria.</a:t>
            </a:r>
          </a:p>
          <a:p>
            <a:r>
              <a:rPr lang="en-GB" sz="2000" dirty="0"/>
              <a:t>Evidence accumulating </a:t>
            </a:r>
            <a:r>
              <a:rPr lang="en-GB" sz="2000" dirty="0" err="1"/>
              <a:t>incl</a:t>
            </a:r>
            <a:r>
              <a:rPr lang="en-GB" sz="2000" dirty="0"/>
              <a:t>: Periodontal pathogens have been found in up to 42% of </a:t>
            </a:r>
            <a:r>
              <a:rPr lang="en-GB" sz="2000" dirty="0" err="1"/>
              <a:t>atheromas</a:t>
            </a:r>
            <a:r>
              <a:rPr lang="en-GB" sz="2000" dirty="0"/>
              <a:t> in patients with severe PD. Early-onset and refractory periodontitis associated with a hyper-inflammatory monocyte phenotype. Adult periodontitis associated with increased C-reactive protein. Tooth loss and dietary change etc..</a:t>
            </a:r>
          </a:p>
        </p:txBody>
      </p:sp>
    </p:spTree>
    <p:extLst>
      <p:ext uri="{BB962C8B-B14F-4D97-AF65-F5344CB8AC3E}">
        <p14:creationId xmlns:p14="http://schemas.microsoft.com/office/powerpoint/2010/main" val="21888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Infective Endocarditis</a:t>
            </a:r>
          </a:p>
        </p:txBody>
      </p:sp>
      <p:sp>
        <p:nvSpPr>
          <p:cNvPr id="3" name="Content Placeholder 2"/>
          <p:cNvSpPr>
            <a:spLocks noGrp="1"/>
          </p:cNvSpPr>
          <p:nvPr>
            <p:ph idx="1"/>
          </p:nvPr>
        </p:nvSpPr>
        <p:spPr>
          <a:xfrm>
            <a:off x="914400" y="2057400"/>
            <a:ext cx="7239000" cy="4525963"/>
          </a:xfrm>
        </p:spPr>
        <p:txBody>
          <a:bodyPr>
            <a:normAutofit/>
          </a:bodyPr>
          <a:lstStyle/>
          <a:p>
            <a:r>
              <a:rPr lang="en-GB" sz="2000" dirty="0"/>
              <a:t>Bacterial infection of the heart valves or endothelium – individuals with pre-existing heart defects at risk.</a:t>
            </a:r>
          </a:p>
          <a:p>
            <a:r>
              <a:rPr lang="en-GB" sz="2000" dirty="0"/>
              <a:t>Associated with dental diseases and treatment.</a:t>
            </a:r>
          </a:p>
          <a:p>
            <a:r>
              <a:rPr lang="en-GB" sz="2000" dirty="0"/>
              <a:t>Dental procedures esp. extractions and possibly scaling are associated.</a:t>
            </a:r>
          </a:p>
        </p:txBody>
      </p:sp>
    </p:spTree>
    <p:extLst>
      <p:ext uri="{BB962C8B-B14F-4D97-AF65-F5344CB8AC3E}">
        <p14:creationId xmlns:p14="http://schemas.microsoft.com/office/powerpoint/2010/main" val="1959804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Bacterial Pneumonia</a:t>
            </a:r>
          </a:p>
        </p:txBody>
      </p:sp>
      <p:sp>
        <p:nvSpPr>
          <p:cNvPr id="3" name="Content Placeholder 2"/>
          <p:cNvSpPr>
            <a:spLocks noGrp="1"/>
          </p:cNvSpPr>
          <p:nvPr>
            <p:ph idx="1"/>
          </p:nvPr>
        </p:nvSpPr>
        <p:spPr/>
        <p:txBody>
          <a:bodyPr>
            <a:normAutofit/>
          </a:bodyPr>
          <a:lstStyle/>
          <a:p>
            <a:r>
              <a:rPr lang="en-GB" sz="2000" dirty="0"/>
              <a:t>Infection of pulmonary parenchyma (portion involved in gas transfer) caused by wide variety of infectious agents.</a:t>
            </a:r>
          </a:p>
          <a:p>
            <a:r>
              <a:rPr lang="en-GB" sz="2000" dirty="0"/>
              <a:t>Community and hospital (nosocomial) acquired.</a:t>
            </a:r>
          </a:p>
          <a:p>
            <a:r>
              <a:rPr lang="en-GB" sz="2000" dirty="0"/>
              <a:t>Microorganisms infect lower respiratory tracts by 4 routes: 1. aspiration of oropharyngeal contents 2. inhalation of aerosols 3. spread of infection from adjacent sites 4. haematogenous spread from other sites</a:t>
            </a:r>
          </a:p>
          <a:p>
            <a:r>
              <a:rPr lang="en-GB" sz="2000" dirty="0"/>
              <a:t>Periodontal pathogens can be </a:t>
            </a:r>
            <a:r>
              <a:rPr lang="en-GB" sz="2000" i="1" dirty="0"/>
              <a:t>aspirated</a:t>
            </a:r>
            <a:r>
              <a:rPr lang="en-GB" sz="2000" dirty="0"/>
              <a:t> into lower airways and cause pneumonia. Link with poor oral hygiene and respiratory / periodontal disease.</a:t>
            </a:r>
          </a:p>
        </p:txBody>
      </p:sp>
    </p:spTree>
    <p:extLst>
      <p:ext uri="{BB962C8B-B14F-4D97-AF65-F5344CB8AC3E}">
        <p14:creationId xmlns:p14="http://schemas.microsoft.com/office/powerpoint/2010/main" val="1375588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Low Birth Weight</a:t>
            </a:r>
          </a:p>
        </p:txBody>
      </p:sp>
      <p:sp>
        <p:nvSpPr>
          <p:cNvPr id="3" name="Content Placeholder 2"/>
          <p:cNvSpPr>
            <a:spLocks noGrp="1"/>
          </p:cNvSpPr>
          <p:nvPr>
            <p:ph idx="1"/>
          </p:nvPr>
        </p:nvSpPr>
        <p:spPr/>
        <p:txBody>
          <a:bodyPr>
            <a:normAutofit/>
          </a:bodyPr>
          <a:lstStyle/>
          <a:p>
            <a:r>
              <a:rPr lang="en-GB" sz="2000" dirty="0"/>
              <a:t>Hormonal changes in pregnancy may lead to pregnancy gingivitis.</a:t>
            </a:r>
          </a:p>
          <a:p>
            <a:r>
              <a:rPr lang="en-GB" sz="2000" dirty="0"/>
              <a:t>Oral infection linked to increased risk of low birth weight (LBW - &lt;2,500g).</a:t>
            </a:r>
          </a:p>
          <a:p>
            <a:r>
              <a:rPr lang="en-GB" sz="2000" dirty="0"/>
              <a:t>LBW in preterm infants – significant cause of morbidity &amp; mortality.</a:t>
            </a:r>
          </a:p>
          <a:p>
            <a:r>
              <a:rPr lang="en-GB" sz="2000" dirty="0"/>
              <a:t>Wide range of risk factors including infection.</a:t>
            </a:r>
          </a:p>
          <a:p>
            <a:r>
              <a:rPr lang="en-GB" sz="2000" dirty="0"/>
              <a:t>Amniotic fluid infection, chorioamnion infection / chorioamnionitis supports association between preterm birth / LBW and infection during pregnancy.</a:t>
            </a:r>
          </a:p>
          <a:p>
            <a:r>
              <a:rPr lang="en-GB" sz="2000" dirty="0"/>
              <a:t>Anaerobic gram-negative species of bacteria in oral cavity increase during pregnancy. Increase in LPS leads to increase in circulating cytokines which can augment physiological levels of PGE</a:t>
            </a:r>
            <a:r>
              <a:rPr lang="en-GB" sz="2000" baseline="-25000" dirty="0"/>
              <a:t>2</a:t>
            </a:r>
            <a:r>
              <a:rPr lang="en-GB" sz="2000" dirty="0"/>
              <a:t> and TNF-</a:t>
            </a:r>
            <a:r>
              <a:rPr lang="en-GB" sz="2000" dirty="0">
                <a:sym typeface="Symbol"/>
              </a:rPr>
              <a:t></a:t>
            </a:r>
            <a:r>
              <a:rPr lang="en-GB" sz="2000" dirty="0"/>
              <a:t> in amniotic fluid and induce premature labour.</a:t>
            </a:r>
          </a:p>
        </p:txBody>
      </p:sp>
    </p:spTree>
    <p:extLst>
      <p:ext uri="{BB962C8B-B14F-4D97-AF65-F5344CB8AC3E}">
        <p14:creationId xmlns:p14="http://schemas.microsoft.com/office/powerpoint/2010/main" val="303915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399"/>
            <a:ext cx="8915400" cy="5395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76200" y="6060271"/>
            <a:ext cx="5867400" cy="646331"/>
          </a:xfrm>
          <a:prstGeom prst="rect">
            <a:avLst/>
          </a:prstGeom>
        </p:spPr>
        <p:txBody>
          <a:bodyPr wrap="square">
            <a:spAutoFit/>
          </a:bodyPr>
          <a:lstStyle/>
          <a:p>
            <a:r>
              <a:rPr lang="en-GB" dirty="0">
                <a:latin typeface="+mj-lt"/>
              </a:rPr>
              <a:t>Possible biological mechanisms/pathways associating periodontal disease and pregnancy complications.</a:t>
            </a:r>
            <a:endParaRPr lang="en-US" dirty="0">
              <a:latin typeface="+mj-lt"/>
            </a:endParaRPr>
          </a:p>
        </p:txBody>
      </p:sp>
      <p:sp>
        <p:nvSpPr>
          <p:cNvPr id="8" name="Rectangle 7"/>
          <p:cNvSpPr/>
          <p:nvPr/>
        </p:nvSpPr>
        <p:spPr>
          <a:xfrm>
            <a:off x="6096000" y="5810966"/>
            <a:ext cx="2819400" cy="900246"/>
          </a:xfrm>
          <a:prstGeom prst="rect">
            <a:avLst/>
          </a:prstGeom>
          <a:ln>
            <a:solidFill>
              <a:schemeClr val="accent1"/>
            </a:solidFill>
          </a:ln>
        </p:spPr>
        <p:txBody>
          <a:bodyPr wrap="square">
            <a:spAutoFit/>
          </a:bodyPr>
          <a:lstStyle/>
          <a:p>
            <a:r>
              <a:rPr lang="de-DE" sz="1050" dirty="0"/>
              <a:t>Madianos, P. N., Bobetsis, Y. A. &amp; Offenbacher,</a:t>
            </a:r>
          </a:p>
          <a:p>
            <a:r>
              <a:rPr lang="en-US" sz="1050" dirty="0"/>
              <a:t>S. (2013) Adverse Pregnancy Outcomes</a:t>
            </a:r>
          </a:p>
          <a:p>
            <a:r>
              <a:rPr lang="en-US" sz="1050" dirty="0"/>
              <a:t>(APOs) and Periodontal Disease: Pathogenic</a:t>
            </a:r>
          </a:p>
          <a:p>
            <a:r>
              <a:rPr lang="en-GB" sz="1050" dirty="0"/>
              <a:t>Mechanisms. Journal of Clinical Periodontology,</a:t>
            </a:r>
          </a:p>
          <a:p>
            <a:r>
              <a:rPr lang="en-US" sz="1050" dirty="0"/>
              <a:t>40 (</a:t>
            </a:r>
            <a:r>
              <a:rPr lang="en-US" sz="1050" dirty="0" err="1"/>
              <a:t>Suppl</a:t>
            </a:r>
            <a:r>
              <a:rPr lang="en-US" sz="1050" dirty="0"/>
              <a:t> 14), 170–180.</a:t>
            </a:r>
          </a:p>
        </p:txBody>
      </p:sp>
    </p:spTree>
    <p:extLst>
      <p:ext uri="{BB962C8B-B14F-4D97-AF65-F5344CB8AC3E}">
        <p14:creationId xmlns:p14="http://schemas.microsoft.com/office/powerpoint/2010/main" val="2280907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Low Birth Weight</a:t>
            </a:r>
          </a:p>
        </p:txBody>
      </p:sp>
      <p:sp>
        <p:nvSpPr>
          <p:cNvPr id="3" name="Content Placeholder 2"/>
          <p:cNvSpPr>
            <a:spLocks noGrp="1"/>
          </p:cNvSpPr>
          <p:nvPr>
            <p:ph idx="1"/>
          </p:nvPr>
        </p:nvSpPr>
        <p:spPr/>
        <p:txBody>
          <a:bodyPr>
            <a:normAutofit/>
          </a:bodyPr>
          <a:lstStyle/>
          <a:p>
            <a:r>
              <a:rPr lang="en-GB" sz="2000" dirty="0"/>
              <a:t>Severe PD associated with LBW as a result of preterm labour or premature rupture of membranes.</a:t>
            </a:r>
          </a:p>
          <a:p>
            <a:r>
              <a:rPr lang="en-GB" sz="2000" dirty="0" err="1"/>
              <a:t>Offenbacher</a:t>
            </a:r>
            <a:r>
              <a:rPr lang="en-GB" sz="2000" dirty="0"/>
              <a:t> </a:t>
            </a:r>
            <a:r>
              <a:rPr lang="en-GB" sz="2000" i="1" dirty="0"/>
              <a:t>et al </a:t>
            </a:r>
            <a:r>
              <a:rPr lang="en-GB" sz="2000" dirty="0"/>
              <a:t>concluded that 18% of preterm LBW babies may result from PD.</a:t>
            </a:r>
          </a:p>
          <a:p>
            <a:r>
              <a:rPr lang="en-GB" sz="2000" dirty="0"/>
              <a:t>Association between PD and LBW may reflect patient’s altered immune-inflammatory trait – places patient at risk of both conditions.</a:t>
            </a:r>
          </a:p>
          <a:p>
            <a:r>
              <a:rPr lang="en-GB" sz="2000" dirty="0"/>
              <a:t>Thus PD may be a marker of preterm delivery – as well as a risk factor.</a:t>
            </a:r>
          </a:p>
        </p:txBody>
      </p:sp>
    </p:spTree>
    <p:extLst>
      <p:ext uri="{BB962C8B-B14F-4D97-AF65-F5344CB8AC3E}">
        <p14:creationId xmlns:p14="http://schemas.microsoft.com/office/powerpoint/2010/main" val="2576189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
          <p:cNvSpPr>
            <a:spLocks noChangeArrowheads="1"/>
          </p:cNvSpPr>
          <p:nvPr/>
        </p:nvSpPr>
        <p:spPr bwMode="auto">
          <a:xfrm>
            <a:off x="7056438" y="5105400"/>
            <a:ext cx="1692275" cy="11525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prstClr val="black"/>
              </a:solidFill>
            </a:endParaRPr>
          </a:p>
        </p:txBody>
      </p:sp>
      <p:sp>
        <p:nvSpPr>
          <p:cNvPr id="4099" name="Rectangle 2"/>
          <p:cNvSpPr>
            <a:spLocks noGrp="1" noChangeArrowheads="1"/>
          </p:cNvSpPr>
          <p:nvPr>
            <p:ph type="title" idx="4294967295"/>
          </p:nvPr>
        </p:nvSpPr>
        <p:spPr>
          <a:xfrm>
            <a:off x="590550" y="222281"/>
            <a:ext cx="8229600" cy="1143000"/>
          </a:xfrm>
        </p:spPr>
        <p:txBody>
          <a:bodyPr>
            <a:normAutofit/>
          </a:bodyPr>
          <a:lstStyle/>
          <a:p>
            <a:pPr eaLnBrk="1" hangingPunct="1"/>
            <a:r>
              <a:rPr lang="en-GB" sz="3200" dirty="0">
                <a:solidFill>
                  <a:schemeClr val="tx1"/>
                </a:solidFill>
              </a:rPr>
              <a:t>Possible link between Periodontal Disease </a:t>
            </a:r>
            <a:br>
              <a:rPr lang="en-GB" sz="3200" dirty="0">
                <a:solidFill>
                  <a:schemeClr val="tx1"/>
                </a:solidFill>
              </a:rPr>
            </a:br>
            <a:r>
              <a:rPr lang="en-GB" sz="3200" dirty="0">
                <a:solidFill>
                  <a:schemeClr val="tx1"/>
                </a:solidFill>
              </a:rPr>
              <a:t>and Preterm/Low Birth Weight</a:t>
            </a:r>
            <a:endParaRPr lang="en-US" sz="3200" dirty="0">
              <a:solidFill>
                <a:schemeClr val="tx1"/>
              </a:solidFill>
            </a:endParaRPr>
          </a:p>
        </p:txBody>
      </p:sp>
      <p:pic>
        <p:nvPicPr>
          <p:cNvPr id="4100" name="Picture 8" descr="C:\Documents and Settings\DRA C\Local Settings\Temporary Internet Files\Content.IE5\WPNMMACJ\MPj04358800000[1].jpg"/>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3851275" y="1916113"/>
            <a:ext cx="2952750" cy="2214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1" name="Picture 19" descr="fetch"/>
          <p:cNvPicPr>
            <a:picLocks noGrp="1" noChangeAspect="1" noChangeArrowheads="1"/>
          </p:cNvPicPr>
          <p:nvPr>
            <p:ph sz="half" idx="4294967295"/>
          </p:nvPr>
        </p:nvPicPr>
        <p:blipFill>
          <a:blip r:embed="rId4" cstate="print">
            <a:extLst>
              <a:ext uri="{28A0092B-C50C-407E-A947-70E740481C1C}">
                <a14:useLocalDpi xmlns:a14="http://schemas.microsoft.com/office/drawing/2010/main" val="0"/>
              </a:ext>
            </a:extLst>
          </a:blip>
          <a:srcRect/>
          <a:stretch>
            <a:fillRect/>
          </a:stretch>
        </p:blipFill>
        <p:spPr>
          <a:xfrm>
            <a:off x="7123112" y="5173662"/>
            <a:ext cx="1558925" cy="101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2" name="Text Box 8"/>
          <p:cNvSpPr txBox="1">
            <a:spLocks noChangeArrowheads="1"/>
          </p:cNvSpPr>
          <p:nvPr/>
        </p:nvSpPr>
        <p:spPr bwMode="auto">
          <a:xfrm>
            <a:off x="323850" y="6257925"/>
            <a:ext cx="30956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GB" sz="1200" dirty="0">
                <a:solidFill>
                  <a:prstClr val="black"/>
                </a:solidFill>
                <a:latin typeface="Arial" panose="020B0604020202020204" pitchFamily="34" charset="0"/>
                <a:cs typeface="Arial" panose="020B0604020202020204" pitchFamily="34" charset="0"/>
              </a:rPr>
              <a:t>From </a:t>
            </a:r>
            <a:r>
              <a:rPr lang="en-GB" sz="1200" dirty="0" err="1">
                <a:solidFill>
                  <a:prstClr val="black"/>
                </a:solidFill>
                <a:latin typeface="Arial" panose="020B0604020202020204" pitchFamily="34" charset="0"/>
                <a:cs typeface="Arial" panose="020B0604020202020204" pitchFamily="34" charset="0"/>
              </a:rPr>
              <a:t>Offenbacher</a:t>
            </a:r>
            <a:r>
              <a:rPr lang="en-GB" sz="1200" dirty="0">
                <a:solidFill>
                  <a:prstClr val="black"/>
                </a:solidFill>
                <a:latin typeface="Arial" panose="020B0604020202020204" pitchFamily="34" charset="0"/>
                <a:cs typeface="Arial" panose="020B0604020202020204" pitchFamily="34" charset="0"/>
              </a:rPr>
              <a:t> et al. 1996</a:t>
            </a:r>
            <a:endParaRPr lang="en-US" sz="1200" dirty="0">
              <a:solidFill>
                <a:prstClr val="black"/>
              </a:solidFill>
              <a:latin typeface="Arial" panose="020B0604020202020204" pitchFamily="34" charset="0"/>
              <a:cs typeface="Arial" panose="020B0604020202020204" pitchFamily="34" charset="0"/>
            </a:endParaRPr>
          </a:p>
        </p:txBody>
      </p:sp>
      <p:sp>
        <p:nvSpPr>
          <p:cNvPr id="4103" name="Line 11"/>
          <p:cNvSpPr>
            <a:spLocks noChangeShapeType="1"/>
          </p:cNvSpPr>
          <p:nvPr/>
        </p:nvSpPr>
        <p:spPr bwMode="auto">
          <a:xfrm>
            <a:off x="3708400" y="4292600"/>
            <a:ext cx="381635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prstClr val="black"/>
              </a:solidFill>
            </a:endParaRPr>
          </a:p>
        </p:txBody>
      </p:sp>
      <p:sp>
        <p:nvSpPr>
          <p:cNvPr id="4104" name="Line 12"/>
          <p:cNvSpPr>
            <a:spLocks noChangeShapeType="1"/>
          </p:cNvSpPr>
          <p:nvPr/>
        </p:nvSpPr>
        <p:spPr bwMode="auto">
          <a:xfrm flipV="1">
            <a:off x="3708400" y="1627188"/>
            <a:ext cx="0" cy="266541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prstClr val="black"/>
              </a:solidFill>
            </a:endParaRPr>
          </a:p>
        </p:txBody>
      </p:sp>
      <p:pic>
        <p:nvPicPr>
          <p:cNvPr id="4105" name="Picture 19" descr="periodontal_disea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2205038"/>
            <a:ext cx="2663825" cy="14081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4106" name="Text Box 20"/>
          <p:cNvSpPr txBox="1">
            <a:spLocks noChangeArrowheads="1"/>
          </p:cNvSpPr>
          <p:nvPr/>
        </p:nvSpPr>
        <p:spPr bwMode="auto">
          <a:xfrm>
            <a:off x="6858000" y="2636838"/>
            <a:ext cx="19621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GB" sz="2000" b="1" i="1" dirty="0">
                <a:solidFill>
                  <a:srgbClr val="C0504D"/>
                </a:solidFill>
                <a:latin typeface="Calibri"/>
              </a:rPr>
              <a:t>Odds Ratio= 7.5</a:t>
            </a:r>
            <a:endParaRPr lang="en-US" sz="2000" b="1" i="1" dirty="0">
              <a:solidFill>
                <a:srgbClr val="C0504D"/>
              </a:solidFill>
              <a:latin typeface="Calibri"/>
            </a:endParaRPr>
          </a:p>
        </p:txBody>
      </p:sp>
      <p:sp>
        <p:nvSpPr>
          <p:cNvPr id="4107" name="Text Box 22"/>
          <p:cNvSpPr txBox="1">
            <a:spLocks noChangeArrowheads="1"/>
          </p:cNvSpPr>
          <p:nvPr/>
        </p:nvSpPr>
        <p:spPr bwMode="auto">
          <a:xfrm>
            <a:off x="250825" y="1557338"/>
            <a:ext cx="37798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GB" b="1" dirty="0">
                <a:solidFill>
                  <a:prstClr val="black"/>
                </a:solidFill>
              </a:rPr>
              <a:t>PERIODONTAL DISEASE</a:t>
            </a:r>
            <a:endParaRPr lang="en-US" b="1" dirty="0">
              <a:solidFill>
                <a:prstClr val="black"/>
              </a:solidFill>
            </a:endParaRPr>
          </a:p>
        </p:txBody>
      </p:sp>
      <p:sp>
        <p:nvSpPr>
          <p:cNvPr id="4108" name="Text Box 23"/>
          <p:cNvSpPr txBox="1">
            <a:spLocks noChangeArrowheads="1"/>
          </p:cNvSpPr>
          <p:nvPr/>
        </p:nvSpPr>
        <p:spPr bwMode="auto">
          <a:xfrm>
            <a:off x="3779838" y="4437063"/>
            <a:ext cx="49688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GB" b="1" dirty="0">
                <a:solidFill>
                  <a:prstClr val="black"/>
                </a:solidFill>
              </a:rPr>
              <a:t>PRETERM / LOW BIRTH WEIGHT </a:t>
            </a:r>
            <a:endParaRPr lang="en-US" b="1" dirty="0">
              <a:solidFill>
                <a:prstClr val="black"/>
              </a:solidFill>
            </a:endParaRPr>
          </a:p>
        </p:txBody>
      </p:sp>
    </p:spTree>
    <p:extLst>
      <p:ext uri="{BB962C8B-B14F-4D97-AF65-F5344CB8AC3E}">
        <p14:creationId xmlns:p14="http://schemas.microsoft.com/office/powerpoint/2010/main" val="4364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76"/>
          <p:cNvGraphicFramePr>
            <a:graphicFrameLocks noGrp="1" noChangeAspect="1"/>
          </p:cNvGraphicFramePr>
          <p:nvPr>
            <p:ph sz="half" idx="2"/>
            <p:extLst>
              <p:ext uri="{D42A27DB-BD31-4B8C-83A1-F6EECF244321}">
                <p14:modId xmlns:p14="http://schemas.microsoft.com/office/powerpoint/2010/main" val="3461230630"/>
              </p:ext>
            </p:extLst>
          </p:nvPr>
        </p:nvGraphicFramePr>
        <p:xfrm>
          <a:off x="1143000" y="990600"/>
          <a:ext cx="3814762" cy="2927350"/>
        </p:xfrm>
        <a:graphic>
          <a:graphicData uri="http://schemas.openxmlformats.org/presentationml/2006/ole">
            <mc:AlternateContent xmlns:mc="http://schemas.openxmlformats.org/markup-compatibility/2006">
              <mc:Choice xmlns:v="urn:schemas-microsoft-com:vml" Requires="v">
                <p:oleObj name="Bitmap Image" r:id="rId3" imgW="9011908" imgH="6916115" progId="Paint.Picture">
                  <p:embed/>
                </p:oleObj>
              </mc:Choice>
              <mc:Fallback>
                <p:oleObj name="Bitmap Image" r:id="rId3" imgW="9011908" imgH="6916115" progId="Paint.Picture">
                  <p:embed/>
                  <p:pic>
                    <p:nvPicPr>
                      <p:cNvPr id="7170" name="Object 7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990600"/>
                        <a:ext cx="3814762" cy="292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1" name="Rectangle 2"/>
          <p:cNvSpPr>
            <a:spLocks noGrp="1" noChangeArrowheads="1"/>
          </p:cNvSpPr>
          <p:nvPr>
            <p:ph type="title"/>
          </p:nvPr>
        </p:nvSpPr>
        <p:spPr>
          <a:xfrm>
            <a:off x="177006" y="184363"/>
            <a:ext cx="8875712" cy="792163"/>
          </a:xfrm>
        </p:spPr>
        <p:txBody>
          <a:bodyPr>
            <a:noAutofit/>
          </a:bodyPr>
          <a:lstStyle/>
          <a:p>
            <a:pPr eaLnBrk="1" hangingPunct="1"/>
            <a:r>
              <a:rPr lang="en-GB" sz="3200" dirty="0">
                <a:solidFill>
                  <a:schemeClr val="tx1"/>
                </a:solidFill>
              </a:rPr>
              <a:t>Supporting evidence of link (microbiological studies)</a:t>
            </a:r>
            <a:endParaRPr lang="en-US" sz="3200" dirty="0">
              <a:solidFill>
                <a:schemeClr val="tx1"/>
              </a:solidFill>
            </a:endParaRPr>
          </a:p>
        </p:txBody>
      </p:sp>
      <p:sp>
        <p:nvSpPr>
          <p:cNvPr id="7173" name="Rectangle 81"/>
          <p:cNvSpPr>
            <a:spLocks noChangeArrowheads="1"/>
          </p:cNvSpPr>
          <p:nvPr/>
        </p:nvSpPr>
        <p:spPr bwMode="auto">
          <a:xfrm>
            <a:off x="428625" y="4343400"/>
            <a:ext cx="8372475" cy="1066800"/>
          </a:xfrm>
          <a:prstGeom prst="rect">
            <a:avLst/>
          </a:prstGeom>
          <a:solidFill>
            <a:schemeClr val="bg1"/>
          </a:solidFill>
          <a:ln w="19050">
            <a:solidFill>
              <a:schemeClr val="tx1"/>
            </a:solidFill>
            <a:miter lim="800000"/>
            <a:headEnd/>
            <a:tailEnd/>
          </a:ln>
          <a:effectLst/>
        </p:spPr>
        <p:txBody>
          <a:bodyPr/>
          <a:lstStyle/>
          <a:p>
            <a:pPr>
              <a:spcBef>
                <a:spcPct val="20000"/>
              </a:spcBef>
            </a:pPr>
            <a:r>
              <a:rPr lang="en-GB" sz="2000" dirty="0">
                <a:solidFill>
                  <a:prstClr val="black"/>
                </a:solidFill>
              </a:rPr>
              <a:t>Oral anaerobic bacteria (including </a:t>
            </a:r>
            <a:r>
              <a:rPr lang="en-GB" sz="2000" i="1" dirty="0" err="1">
                <a:solidFill>
                  <a:prstClr val="black"/>
                </a:solidFill>
              </a:rPr>
              <a:t>Fusobacterium</a:t>
            </a:r>
            <a:r>
              <a:rPr lang="en-GB" sz="2000" i="1" dirty="0">
                <a:solidFill>
                  <a:prstClr val="black"/>
                </a:solidFill>
              </a:rPr>
              <a:t> </a:t>
            </a:r>
            <a:r>
              <a:rPr lang="en-GB" sz="2000" i="1" dirty="0" err="1">
                <a:solidFill>
                  <a:prstClr val="black"/>
                </a:solidFill>
              </a:rPr>
              <a:t>nucleatum</a:t>
            </a:r>
            <a:r>
              <a:rPr lang="en-GB" sz="2000" dirty="0">
                <a:solidFill>
                  <a:prstClr val="black"/>
                </a:solidFill>
              </a:rPr>
              <a:t>) found in the amniotic fluid and associated with adverse pregnancy outcomes (preterm, miscarriage, still birth etc..)</a:t>
            </a:r>
            <a:endParaRPr lang="en-US" sz="2000" dirty="0">
              <a:solidFill>
                <a:prstClr val="black"/>
              </a:solidFill>
            </a:endParaRPr>
          </a:p>
          <a:p>
            <a:pPr marL="342900" indent="-342900">
              <a:spcBef>
                <a:spcPct val="20000"/>
              </a:spcBef>
            </a:pPr>
            <a:endParaRPr lang="en-GB" dirty="0">
              <a:solidFill>
                <a:prstClr val="black"/>
              </a:solidFill>
            </a:endParaRPr>
          </a:p>
        </p:txBody>
      </p:sp>
      <p:pic>
        <p:nvPicPr>
          <p:cNvPr id="6" name="Picture 2"/>
          <p:cNvPicPr>
            <a:picLocks noChangeAspect="1" noChangeArrowheads="1"/>
          </p:cNvPicPr>
          <p:nvPr/>
        </p:nvPicPr>
        <p:blipFill>
          <a:blip r:embed="rId5" cstate="print"/>
          <a:srcRect l="4678" t="3689" r="11018" b="39834"/>
          <a:stretch>
            <a:fillRect/>
          </a:stretch>
        </p:blipFill>
        <p:spPr bwMode="auto">
          <a:xfrm>
            <a:off x="6858858" y="1208690"/>
            <a:ext cx="1224136" cy="1132199"/>
          </a:xfrm>
          <a:prstGeom prst="rect">
            <a:avLst/>
          </a:prstGeom>
          <a:ln>
            <a:noFill/>
          </a:ln>
          <a:effectLst>
            <a:outerShdw blurRad="292100" dist="139700" dir="2700000" algn="tl" rotWithShape="0">
              <a:srgbClr val="333333">
                <a:alpha val="65000"/>
              </a:srgbClr>
            </a:outerShdw>
          </a:effectLst>
        </p:spPr>
      </p:pic>
      <p:pic>
        <p:nvPicPr>
          <p:cNvPr id="7" name="Picture 4"/>
          <p:cNvPicPr>
            <a:picLocks noChangeAspect="1" noChangeArrowheads="1"/>
          </p:cNvPicPr>
          <p:nvPr/>
        </p:nvPicPr>
        <p:blipFill>
          <a:blip r:embed="rId6">
            <a:extLst>
              <a:ext uri="{28A0092B-C50C-407E-A947-70E740481C1C}">
                <a14:useLocalDpi xmlns:a14="http://schemas.microsoft.com/office/drawing/2010/main" val="0"/>
              </a:ext>
            </a:extLst>
          </a:blip>
          <a:srcRect l="66525" t="8694" b="27899"/>
          <a:stretch>
            <a:fillRect/>
          </a:stretch>
        </p:blipFill>
        <p:spPr bwMode="auto">
          <a:xfrm>
            <a:off x="5510212" y="1569400"/>
            <a:ext cx="1008063" cy="9556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6084887" y="1920237"/>
            <a:ext cx="1296988" cy="431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flipH="1" flipV="1">
            <a:off x="6351587" y="972500"/>
            <a:ext cx="630238" cy="1141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57200" y="6324600"/>
            <a:ext cx="2895600" cy="307777"/>
          </a:xfrm>
          <a:prstGeom prst="rect">
            <a:avLst/>
          </a:prstGeom>
          <a:noFill/>
        </p:spPr>
        <p:txBody>
          <a:bodyPr wrap="square" rtlCol="0">
            <a:spAutoFit/>
          </a:bodyPr>
          <a:lstStyle/>
          <a:p>
            <a:r>
              <a:rPr lang="en-GB" sz="1400" b="1" i="1" dirty="0">
                <a:solidFill>
                  <a:prstClr val="black"/>
                </a:solidFill>
              </a:rPr>
              <a:t>Brit J </a:t>
            </a:r>
            <a:r>
              <a:rPr lang="en-GB" sz="1400" b="1" i="1" dirty="0" err="1">
                <a:solidFill>
                  <a:prstClr val="black"/>
                </a:solidFill>
              </a:rPr>
              <a:t>Obs</a:t>
            </a:r>
            <a:r>
              <a:rPr lang="en-GB" sz="1400" b="1" i="1" dirty="0">
                <a:solidFill>
                  <a:prstClr val="black"/>
                </a:solidFill>
              </a:rPr>
              <a:t> </a:t>
            </a:r>
            <a:r>
              <a:rPr lang="en-GB" sz="1400" b="1" i="1" dirty="0" err="1">
                <a:solidFill>
                  <a:prstClr val="black"/>
                </a:solidFill>
              </a:rPr>
              <a:t>Gynaecol</a:t>
            </a:r>
            <a:r>
              <a:rPr lang="en-GB" sz="1400" b="1" i="1" dirty="0">
                <a:solidFill>
                  <a:prstClr val="black"/>
                </a:solidFill>
              </a:rPr>
              <a:t> 2002</a:t>
            </a:r>
          </a:p>
        </p:txBody>
      </p:sp>
    </p:spTree>
    <p:extLst>
      <p:ext uri="{BB962C8B-B14F-4D97-AF65-F5344CB8AC3E}">
        <p14:creationId xmlns:p14="http://schemas.microsoft.com/office/powerpoint/2010/main" val="816372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9750" y="0"/>
            <a:ext cx="8229600" cy="1143000"/>
          </a:xfrm>
        </p:spPr>
        <p:txBody>
          <a:bodyPr>
            <a:normAutofit/>
          </a:bodyPr>
          <a:lstStyle/>
          <a:p>
            <a:pPr eaLnBrk="1" hangingPunct="1"/>
            <a:r>
              <a:rPr lang="en-GB" sz="3200" dirty="0">
                <a:solidFill>
                  <a:schemeClr val="tx1"/>
                </a:solidFill>
              </a:rPr>
              <a:t>Gastric Aspirate Samples</a:t>
            </a:r>
            <a:endParaRPr lang="en-US" sz="3200" dirty="0">
              <a:solidFill>
                <a:schemeClr val="tx1"/>
              </a:solidFill>
            </a:endParaRPr>
          </a:p>
        </p:txBody>
      </p:sp>
      <p:pic>
        <p:nvPicPr>
          <p:cNvPr id="7182" name="Picture 14" descr="Baby boy for Britain"/>
          <p:cNvPicPr>
            <a:picLocks noChangeAspect="1" noChangeArrowheads="1"/>
          </p:cNvPicPr>
          <p:nvPr/>
        </p:nvPicPr>
        <p:blipFill>
          <a:blip r:embed="rId3"/>
          <a:srcRect/>
          <a:stretch>
            <a:fillRect/>
          </a:stretch>
        </p:blipFill>
        <p:spPr bwMode="auto">
          <a:xfrm>
            <a:off x="570115" y="2070316"/>
            <a:ext cx="3710025" cy="3211089"/>
          </a:xfrm>
          <a:prstGeom prst="ellipse">
            <a:avLst/>
          </a:prstGeom>
          <a:ln>
            <a:noFill/>
          </a:ln>
          <a:effectLst>
            <a:softEdge rad="112500"/>
          </a:effectLst>
        </p:spPr>
      </p:pic>
      <p:sp>
        <p:nvSpPr>
          <p:cNvPr id="14" name="Curved Down Arrow 13"/>
          <p:cNvSpPr>
            <a:spLocks noChangeArrowheads="1"/>
          </p:cNvSpPr>
          <p:nvPr/>
        </p:nvSpPr>
        <p:spPr bwMode="auto">
          <a:xfrm>
            <a:off x="2124075" y="1125538"/>
            <a:ext cx="4103688" cy="630237"/>
          </a:xfrm>
          <a:prstGeom prst="curvedDownArrow">
            <a:avLst>
              <a:gd name="adj1" fmla="val 73855"/>
              <a:gd name="adj2" fmla="val 148012"/>
              <a:gd name="adj3" fmla="val 23398"/>
            </a:avLst>
          </a:prstGeom>
          <a:solidFill>
            <a:schemeClr val="accent1"/>
          </a:solidFill>
          <a:ln w="25400" algn="ctr">
            <a:solidFill>
              <a:srgbClr val="89A4A7"/>
            </a:solidFill>
            <a:miter lim="800000"/>
            <a:headEnd/>
            <a:tailEnd/>
          </a:ln>
        </p:spPr>
        <p:txBody>
          <a:bodyPr anchor="ctr"/>
          <a:lstStyle/>
          <a:p>
            <a:pPr algn="ctr">
              <a:defRPr/>
            </a:pPr>
            <a:endParaRPr lang="en-US">
              <a:solidFill>
                <a:prstClr val="black"/>
              </a:solidFill>
            </a:endParaRPr>
          </a:p>
        </p:txBody>
      </p:sp>
      <p:sp>
        <p:nvSpPr>
          <p:cNvPr id="16" name="Cloud 15"/>
          <p:cNvSpPr/>
          <p:nvPr/>
        </p:nvSpPr>
        <p:spPr>
          <a:xfrm>
            <a:off x="5435600" y="1700213"/>
            <a:ext cx="2016125" cy="1349375"/>
          </a:xfrm>
          <a:prstGeom prst="cloud">
            <a:avLst/>
          </a:prstGeom>
          <a:solidFill>
            <a:schemeClr val="bg1">
              <a:lumMod val="85000"/>
            </a:schemeClr>
          </a:solidFill>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solidFill>
                  <a:srgbClr val="FFFFFF"/>
                </a:solidFill>
              </a:rPr>
              <a:t> </a:t>
            </a:r>
            <a:endParaRPr lang="en-US">
              <a:solidFill>
                <a:srgbClr val="FFFFFF"/>
              </a:solidFill>
            </a:endParaRPr>
          </a:p>
        </p:txBody>
      </p:sp>
      <p:sp>
        <p:nvSpPr>
          <p:cNvPr id="17" name="TextBox 16"/>
          <p:cNvSpPr txBox="1"/>
          <p:nvPr/>
        </p:nvSpPr>
        <p:spPr>
          <a:xfrm>
            <a:off x="5708650" y="1898650"/>
            <a:ext cx="1900238" cy="701675"/>
          </a:xfrm>
          <a:prstGeom prst="rect">
            <a:avLst/>
          </a:prstGeom>
          <a:noFill/>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sz="2000" dirty="0">
                <a:solidFill>
                  <a:srgbClr val="FF0000"/>
                </a:solidFill>
                <a:effectLst>
                  <a:outerShdw blurRad="38100" dist="38100" dir="2700000" algn="tl">
                    <a:srgbClr val="C0C0C0"/>
                  </a:outerShdw>
                </a:effectLst>
                <a:latin typeface="Calibri"/>
              </a:rPr>
              <a:t>GASTRIC ASPIRATE</a:t>
            </a:r>
          </a:p>
        </p:txBody>
      </p:sp>
      <p:sp>
        <p:nvSpPr>
          <p:cNvPr id="12295" name="Text Box 8"/>
          <p:cNvSpPr txBox="1">
            <a:spLocks noChangeArrowheads="1"/>
          </p:cNvSpPr>
          <p:nvPr/>
        </p:nvSpPr>
        <p:spPr bwMode="auto">
          <a:xfrm>
            <a:off x="5343525" y="4097338"/>
            <a:ext cx="29733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solidFill>
                <a:prstClr val="black"/>
              </a:solidFill>
            </a:endParaRPr>
          </a:p>
        </p:txBody>
      </p:sp>
      <p:sp>
        <p:nvSpPr>
          <p:cNvPr id="12296" name="Text Box 9"/>
          <p:cNvSpPr txBox="1">
            <a:spLocks noChangeArrowheads="1"/>
          </p:cNvSpPr>
          <p:nvPr/>
        </p:nvSpPr>
        <p:spPr bwMode="auto">
          <a:xfrm>
            <a:off x="4859338" y="3284538"/>
            <a:ext cx="3751262" cy="2185214"/>
          </a:xfrm>
          <a:prstGeom prst="rect">
            <a:avLst/>
          </a:prstGeom>
          <a:solidFill>
            <a:schemeClr val="bg1"/>
          </a:solidFill>
          <a:ln w="9525">
            <a:solidFill>
              <a:schemeClr val="tx1"/>
            </a:solidFill>
            <a:miter lim="800000"/>
            <a:headEnd/>
            <a:tailEnd/>
          </a:ln>
          <a:effectLst/>
          <a:scene3d>
            <a:camera prst="perspectiveLeft" fov="0">
              <a:rot lat="0" lon="0" rev="0"/>
            </a:camera>
            <a:lightRig rig="threePt" dir="t"/>
          </a:scene3d>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buFontTx/>
              <a:buChar char="-"/>
            </a:pPr>
            <a:r>
              <a:rPr lang="en-GB" sz="1600" dirty="0">
                <a:solidFill>
                  <a:prstClr val="black"/>
                </a:solidFill>
                <a:latin typeface="Calibri"/>
              </a:rPr>
              <a:t> </a:t>
            </a:r>
            <a:r>
              <a:rPr lang="en-GB" sz="1600" dirty="0">
                <a:solidFill>
                  <a:prstClr val="black"/>
                </a:solidFill>
                <a:latin typeface="+mn-lt"/>
              </a:rPr>
              <a:t>Routinely taken under normal clinical care.</a:t>
            </a:r>
          </a:p>
          <a:p>
            <a:pPr>
              <a:spcBef>
                <a:spcPct val="50000"/>
              </a:spcBef>
              <a:buFontTx/>
              <a:buChar char="-"/>
            </a:pPr>
            <a:r>
              <a:rPr lang="en-GB" sz="1600" dirty="0">
                <a:solidFill>
                  <a:prstClr val="black"/>
                </a:solidFill>
                <a:latin typeface="+mn-lt"/>
              </a:rPr>
              <a:t> First hours of life. </a:t>
            </a:r>
          </a:p>
          <a:p>
            <a:pPr>
              <a:spcBef>
                <a:spcPct val="50000"/>
              </a:spcBef>
              <a:buFontTx/>
              <a:buChar char="-"/>
            </a:pPr>
            <a:r>
              <a:rPr lang="en-GB" sz="1600" dirty="0">
                <a:solidFill>
                  <a:prstClr val="black"/>
                </a:solidFill>
                <a:latin typeface="+mn-lt"/>
              </a:rPr>
              <a:t> From </a:t>
            </a:r>
            <a:r>
              <a:rPr lang="en-GB" sz="1600" dirty="0" err="1">
                <a:solidFill>
                  <a:prstClr val="black"/>
                </a:solidFill>
                <a:latin typeface="+mn-lt"/>
              </a:rPr>
              <a:t>newborns</a:t>
            </a:r>
            <a:r>
              <a:rPr lang="en-GB" sz="1600" dirty="0">
                <a:solidFill>
                  <a:prstClr val="black"/>
                </a:solidFill>
                <a:latin typeface="+mn-lt"/>
              </a:rPr>
              <a:t> at risk of infection (premature, LBW, congenital infection).</a:t>
            </a:r>
          </a:p>
          <a:p>
            <a:pPr>
              <a:spcBef>
                <a:spcPct val="50000"/>
              </a:spcBef>
              <a:buFontTx/>
              <a:buChar char="-"/>
            </a:pPr>
            <a:r>
              <a:rPr lang="en-GB" sz="1600" dirty="0">
                <a:solidFill>
                  <a:prstClr val="black"/>
                </a:solidFill>
                <a:latin typeface="+mn-lt"/>
              </a:rPr>
              <a:t>Infection Source:  Amniotic Fluid + birth canal </a:t>
            </a:r>
          </a:p>
        </p:txBody>
      </p:sp>
    </p:spTree>
    <p:extLst>
      <p:ext uri="{BB962C8B-B14F-4D97-AF65-F5344CB8AC3E}">
        <p14:creationId xmlns:p14="http://schemas.microsoft.com/office/powerpoint/2010/main" val="1755517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6">
                                            <p:txEl>
                                              <p:pRg st="0" end="0"/>
                                            </p:txEl>
                                          </p:spTgt>
                                        </p:tgtEl>
                                        <p:attrNameLst>
                                          <p:attrName>style.visibility</p:attrName>
                                        </p:attrNameLst>
                                      </p:cBhvr>
                                      <p:to>
                                        <p:strVal val="visible"/>
                                      </p:to>
                                    </p:set>
                                    <p:animEffect transition="in" filter="fade">
                                      <p:cBhvr>
                                        <p:cTn id="7" dur="500"/>
                                        <p:tgtEl>
                                          <p:spTgt spid="122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96">
                                            <p:txEl>
                                              <p:pRg st="1" end="1"/>
                                            </p:txEl>
                                          </p:spTgt>
                                        </p:tgtEl>
                                        <p:attrNameLst>
                                          <p:attrName>style.visibility</p:attrName>
                                        </p:attrNameLst>
                                      </p:cBhvr>
                                      <p:to>
                                        <p:strVal val="visible"/>
                                      </p:to>
                                    </p:set>
                                    <p:animEffect transition="in" filter="fade">
                                      <p:cBhvr>
                                        <p:cTn id="12" dur="500"/>
                                        <p:tgtEl>
                                          <p:spTgt spid="1229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296">
                                            <p:txEl>
                                              <p:pRg st="2" end="2"/>
                                            </p:txEl>
                                          </p:spTgt>
                                        </p:tgtEl>
                                        <p:attrNameLst>
                                          <p:attrName>style.visibility</p:attrName>
                                        </p:attrNameLst>
                                      </p:cBhvr>
                                      <p:to>
                                        <p:strVal val="visible"/>
                                      </p:to>
                                    </p:set>
                                    <p:animEffect transition="in" filter="fade">
                                      <p:cBhvr>
                                        <p:cTn id="17" dur="500"/>
                                        <p:tgtEl>
                                          <p:spTgt spid="1229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296">
                                            <p:txEl>
                                              <p:pRg st="3" end="3"/>
                                            </p:txEl>
                                          </p:spTgt>
                                        </p:tgtEl>
                                        <p:attrNameLst>
                                          <p:attrName>style.visibility</p:attrName>
                                        </p:attrNameLst>
                                      </p:cBhvr>
                                      <p:to>
                                        <p:strVal val="visible"/>
                                      </p:to>
                                    </p:set>
                                    <p:animEffect transition="in" filter="fade">
                                      <p:cBhvr>
                                        <p:cTn id="22" dur="500"/>
                                        <p:tgtEl>
                                          <p:spTgt spid="1229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9" descr="dna_x220">
            <a:hlinkClick r:id="rId3"/>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t="21193" b="22253"/>
          <a:stretch>
            <a:fillRect/>
          </a:stretch>
        </p:blipFill>
        <p:spPr>
          <a:xfrm>
            <a:off x="1476375" y="3500438"/>
            <a:ext cx="1727200" cy="576262"/>
          </a:xfrm>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5" name="DownRibbonSharp"/>
          <p:cNvSpPr>
            <a:spLocks noEditPoints="1" noChangeArrowheads="1"/>
          </p:cNvSpPr>
          <p:nvPr/>
        </p:nvSpPr>
        <p:spPr bwMode="auto">
          <a:xfrm>
            <a:off x="1187450" y="2060575"/>
            <a:ext cx="2159000" cy="431800"/>
          </a:xfrm>
          <a:custGeom>
            <a:avLst/>
            <a:gdLst>
              <a:gd name="T0" fmla="*/ 1079500 w 21600"/>
              <a:gd name="T1" fmla="*/ 53975 h 21600"/>
              <a:gd name="T2" fmla="*/ 269875 w 21600"/>
              <a:gd name="T3" fmla="*/ 188913 h 21600"/>
              <a:gd name="T4" fmla="*/ 1079500 w 21600"/>
              <a:gd name="T5" fmla="*/ 431800 h 21600"/>
              <a:gd name="T6" fmla="*/ 1889125 w 21600"/>
              <a:gd name="T7" fmla="*/ 188913 h 21600"/>
              <a:gd name="T8" fmla="*/ 17694720 60000 65536"/>
              <a:gd name="T9" fmla="*/ 11796480 60000 65536"/>
              <a:gd name="T10" fmla="*/ 5898240 60000 65536"/>
              <a:gd name="T11" fmla="*/ 0 60000 65536"/>
              <a:gd name="T12" fmla="*/ 3757 w 21600"/>
              <a:gd name="T13" fmla="*/ 2700 h 21600"/>
              <a:gd name="T14" fmla="*/ 17843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6457" y="0"/>
                </a:lnTo>
                <a:lnTo>
                  <a:pt x="6457" y="2700"/>
                </a:lnTo>
                <a:lnTo>
                  <a:pt x="15143" y="2700"/>
                </a:lnTo>
                <a:lnTo>
                  <a:pt x="15143" y="0"/>
                </a:lnTo>
                <a:lnTo>
                  <a:pt x="21600" y="0"/>
                </a:lnTo>
                <a:lnTo>
                  <a:pt x="18900" y="9450"/>
                </a:lnTo>
                <a:lnTo>
                  <a:pt x="21600" y="18900"/>
                </a:lnTo>
                <a:lnTo>
                  <a:pt x="17843" y="18900"/>
                </a:lnTo>
                <a:lnTo>
                  <a:pt x="17843" y="21600"/>
                </a:lnTo>
                <a:lnTo>
                  <a:pt x="3757" y="21600"/>
                </a:lnTo>
                <a:lnTo>
                  <a:pt x="3757" y="18900"/>
                </a:lnTo>
                <a:lnTo>
                  <a:pt x="0" y="18900"/>
                </a:lnTo>
                <a:lnTo>
                  <a:pt x="2700" y="9450"/>
                </a:lnTo>
                <a:lnTo>
                  <a:pt x="0" y="0"/>
                </a:lnTo>
                <a:close/>
              </a:path>
              <a:path w="21600" h="21600" fill="none" extrusionOk="0">
                <a:moveTo>
                  <a:pt x="6457" y="2700"/>
                </a:moveTo>
                <a:lnTo>
                  <a:pt x="3757" y="2700"/>
                </a:lnTo>
                <a:lnTo>
                  <a:pt x="3757" y="18900"/>
                </a:lnTo>
              </a:path>
              <a:path w="21600" h="21600" fill="none" extrusionOk="0">
                <a:moveTo>
                  <a:pt x="3757" y="2700"/>
                </a:moveTo>
                <a:lnTo>
                  <a:pt x="6457" y="0"/>
                </a:lnTo>
              </a:path>
              <a:path w="21600" h="21600" fill="none" extrusionOk="0">
                <a:moveTo>
                  <a:pt x="15143" y="2700"/>
                </a:moveTo>
                <a:lnTo>
                  <a:pt x="17843" y="2700"/>
                </a:lnTo>
                <a:lnTo>
                  <a:pt x="17843" y="18900"/>
                </a:lnTo>
              </a:path>
              <a:path w="21600" h="21600" fill="none" extrusionOk="0">
                <a:moveTo>
                  <a:pt x="17843" y="2700"/>
                </a:moveTo>
                <a:lnTo>
                  <a:pt x="15143" y="0"/>
                </a:lnTo>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endParaRPr lang="en-GB">
              <a:solidFill>
                <a:prstClr val="black"/>
              </a:solidFill>
            </a:endParaRPr>
          </a:p>
        </p:txBody>
      </p:sp>
      <p:sp>
        <p:nvSpPr>
          <p:cNvPr id="13316" name="Ribbon2Sharp"/>
          <p:cNvSpPr>
            <a:spLocks noEditPoints="1" noChangeArrowheads="1"/>
          </p:cNvSpPr>
          <p:nvPr/>
        </p:nvSpPr>
        <p:spPr bwMode="auto">
          <a:xfrm>
            <a:off x="3708400" y="2060575"/>
            <a:ext cx="1871663" cy="398463"/>
          </a:xfrm>
          <a:custGeom>
            <a:avLst/>
            <a:gdLst>
              <a:gd name="T0" fmla="*/ 935832 w 21600"/>
              <a:gd name="T1" fmla="*/ 44274 h 21600"/>
              <a:gd name="T2" fmla="*/ 233958 w 21600"/>
              <a:gd name="T3" fmla="*/ 154958 h 21600"/>
              <a:gd name="T4" fmla="*/ 935832 w 21600"/>
              <a:gd name="T5" fmla="*/ 354189 h 21600"/>
              <a:gd name="T6" fmla="*/ 1637705 w 21600"/>
              <a:gd name="T7" fmla="*/ 243505 h 21600"/>
              <a:gd name="T8" fmla="*/ 17694720 60000 65536"/>
              <a:gd name="T9" fmla="*/ 11796480 60000 65536"/>
              <a:gd name="T10" fmla="*/ 5898240 60000 65536"/>
              <a:gd name="T11" fmla="*/ 0 60000 65536"/>
              <a:gd name="T12" fmla="*/ 3586 w 21600"/>
              <a:gd name="T13" fmla="*/ 2400 h 21600"/>
              <a:gd name="T14" fmla="*/ 18014 w 21600"/>
              <a:gd name="T15" fmla="*/ 19200 h 21600"/>
            </a:gdLst>
            <a:ahLst/>
            <a:cxnLst>
              <a:cxn ang="T8">
                <a:pos x="T0" y="T1"/>
              </a:cxn>
              <a:cxn ang="T9">
                <a:pos x="T2" y="T3"/>
              </a:cxn>
              <a:cxn ang="T10">
                <a:pos x="T4" y="T5"/>
              </a:cxn>
              <a:cxn ang="T11">
                <a:pos x="T6" y="T7"/>
              </a:cxn>
            </a:cxnLst>
            <a:rect l="T12" t="T13" r="T14" b="T15"/>
            <a:pathLst>
              <a:path w="21600" h="21600" extrusionOk="0">
                <a:moveTo>
                  <a:pt x="0" y="0"/>
                </a:moveTo>
                <a:lnTo>
                  <a:pt x="2700" y="8400"/>
                </a:lnTo>
                <a:lnTo>
                  <a:pt x="0" y="16800"/>
                </a:lnTo>
                <a:lnTo>
                  <a:pt x="3586" y="16800"/>
                </a:lnTo>
                <a:lnTo>
                  <a:pt x="3586" y="19200"/>
                </a:lnTo>
                <a:lnTo>
                  <a:pt x="15314" y="19200"/>
                </a:lnTo>
                <a:lnTo>
                  <a:pt x="15314" y="21600"/>
                </a:lnTo>
                <a:lnTo>
                  <a:pt x="21600" y="21600"/>
                </a:lnTo>
                <a:lnTo>
                  <a:pt x="18900" y="13200"/>
                </a:lnTo>
                <a:lnTo>
                  <a:pt x="21600" y="4800"/>
                </a:lnTo>
                <a:lnTo>
                  <a:pt x="18014" y="4800"/>
                </a:lnTo>
                <a:lnTo>
                  <a:pt x="18014" y="2400"/>
                </a:lnTo>
                <a:lnTo>
                  <a:pt x="6286" y="2400"/>
                </a:lnTo>
                <a:lnTo>
                  <a:pt x="6286" y="0"/>
                </a:lnTo>
                <a:lnTo>
                  <a:pt x="0" y="0"/>
                </a:lnTo>
                <a:close/>
              </a:path>
              <a:path w="21600" h="21600" fill="none" extrusionOk="0">
                <a:moveTo>
                  <a:pt x="6286" y="2400"/>
                </a:moveTo>
                <a:lnTo>
                  <a:pt x="3586" y="2400"/>
                </a:lnTo>
                <a:lnTo>
                  <a:pt x="3586" y="16800"/>
                </a:lnTo>
              </a:path>
              <a:path w="21600" h="21600" fill="none" extrusionOk="0">
                <a:moveTo>
                  <a:pt x="6286" y="0"/>
                </a:moveTo>
                <a:lnTo>
                  <a:pt x="3586" y="2400"/>
                </a:lnTo>
              </a:path>
              <a:path w="21600" h="21600" fill="none" extrusionOk="0">
                <a:moveTo>
                  <a:pt x="15314" y="19200"/>
                </a:moveTo>
                <a:lnTo>
                  <a:pt x="18014" y="19200"/>
                </a:lnTo>
                <a:lnTo>
                  <a:pt x="18014" y="4800"/>
                </a:lnTo>
              </a:path>
              <a:path w="21600" h="21600" fill="none" extrusionOk="0">
                <a:moveTo>
                  <a:pt x="15314" y="21600"/>
                </a:moveTo>
                <a:lnTo>
                  <a:pt x="18014" y="19200"/>
                </a:lnTo>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en-GB">
              <a:solidFill>
                <a:prstClr val="black"/>
              </a:solidFill>
            </a:endParaRPr>
          </a:p>
        </p:txBody>
      </p:sp>
      <p:sp>
        <p:nvSpPr>
          <p:cNvPr id="13317" name="Rectangle 32"/>
          <p:cNvSpPr>
            <a:spLocks noChangeArrowheads="1"/>
          </p:cNvSpPr>
          <p:nvPr/>
        </p:nvSpPr>
        <p:spPr bwMode="auto">
          <a:xfrm>
            <a:off x="1476375" y="4076700"/>
            <a:ext cx="1727200" cy="5032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prstClr val="black"/>
              </a:solidFill>
            </a:endParaRPr>
          </a:p>
        </p:txBody>
      </p:sp>
      <p:sp>
        <p:nvSpPr>
          <p:cNvPr id="13318" name="Cloud"/>
          <p:cNvSpPr>
            <a:spLocks noChangeAspect="1" noEditPoints="1" noChangeArrowheads="1"/>
          </p:cNvSpPr>
          <p:nvPr/>
        </p:nvSpPr>
        <p:spPr bwMode="auto">
          <a:xfrm>
            <a:off x="1258888" y="4868863"/>
            <a:ext cx="1944687" cy="1303337"/>
          </a:xfrm>
          <a:custGeom>
            <a:avLst/>
            <a:gdLst>
              <a:gd name="T0" fmla="*/ 6032 w 21600"/>
              <a:gd name="T1" fmla="*/ 651669 h 21600"/>
              <a:gd name="T2" fmla="*/ 972344 w 21600"/>
              <a:gd name="T3" fmla="*/ 1301949 h 21600"/>
              <a:gd name="T4" fmla="*/ 1943066 w 21600"/>
              <a:gd name="T5" fmla="*/ 651669 h 21600"/>
              <a:gd name="T6" fmla="*/ 972344 w 21600"/>
              <a:gd name="T7" fmla="*/ 74519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99CC"/>
          </a:solidFill>
          <a:ln w="9525">
            <a:solidFill>
              <a:srgbClr val="000000"/>
            </a:solidFill>
            <a:miter lim="800000"/>
            <a:headEnd/>
            <a:tailEnd/>
          </a:ln>
          <a:effectLst>
            <a:outerShdw dist="107763" dir="2700000" algn="ctr" rotWithShape="0">
              <a:srgbClr val="808080"/>
            </a:outerShdw>
          </a:effectLst>
        </p:spPr>
        <p:txBody>
          <a:bodyPr/>
          <a:lstStyle/>
          <a:p>
            <a:endParaRPr lang="en-GB">
              <a:solidFill>
                <a:prstClr val="black"/>
              </a:solidFill>
            </a:endParaRPr>
          </a:p>
        </p:txBody>
      </p:sp>
      <p:sp>
        <p:nvSpPr>
          <p:cNvPr id="13319" name="Rectangle 2"/>
          <p:cNvSpPr>
            <a:spLocks noGrp="1" noChangeArrowheads="1"/>
          </p:cNvSpPr>
          <p:nvPr>
            <p:ph type="title"/>
          </p:nvPr>
        </p:nvSpPr>
        <p:spPr>
          <a:xfrm>
            <a:off x="76200" y="188913"/>
            <a:ext cx="8743950" cy="1143000"/>
          </a:xfrm>
        </p:spPr>
        <p:txBody>
          <a:bodyPr>
            <a:normAutofit/>
          </a:bodyPr>
          <a:lstStyle/>
          <a:p>
            <a:pPr eaLnBrk="1" hangingPunct="1"/>
            <a:r>
              <a:rPr lang="en-GB" sz="3200" dirty="0">
                <a:solidFill>
                  <a:schemeClr val="tx1"/>
                </a:solidFill>
              </a:rPr>
              <a:t>Study to determine origin of gastric aspirate infection.</a:t>
            </a:r>
            <a:endParaRPr lang="en-US" sz="3200" dirty="0">
              <a:solidFill>
                <a:schemeClr val="tx1"/>
              </a:solidFill>
            </a:endParaRPr>
          </a:p>
        </p:txBody>
      </p:sp>
      <p:sp>
        <p:nvSpPr>
          <p:cNvPr id="13320" name="Text Box 8"/>
          <p:cNvSpPr txBox="1">
            <a:spLocks noChangeArrowheads="1"/>
          </p:cNvSpPr>
          <p:nvPr/>
        </p:nvSpPr>
        <p:spPr bwMode="auto">
          <a:xfrm>
            <a:off x="2051050" y="1412875"/>
            <a:ext cx="28082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GB" u="sng">
                <a:solidFill>
                  <a:prstClr val="black"/>
                </a:solidFill>
              </a:rPr>
              <a:t>SAMPLE COLLECTION</a:t>
            </a:r>
            <a:endParaRPr lang="en-US" u="sng">
              <a:solidFill>
                <a:prstClr val="black"/>
              </a:solidFill>
            </a:endParaRPr>
          </a:p>
        </p:txBody>
      </p:sp>
      <p:sp>
        <p:nvSpPr>
          <p:cNvPr id="13321" name="Text Box 9"/>
          <p:cNvSpPr txBox="1">
            <a:spLocks noChangeArrowheads="1"/>
          </p:cNvSpPr>
          <p:nvPr/>
        </p:nvSpPr>
        <p:spPr bwMode="auto">
          <a:xfrm>
            <a:off x="6516688" y="1628775"/>
            <a:ext cx="2447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GB" u="sng">
                <a:solidFill>
                  <a:prstClr val="black"/>
                </a:solidFill>
              </a:rPr>
              <a:t>DATA COLLECTION</a:t>
            </a:r>
            <a:endParaRPr lang="en-US" u="sng">
              <a:solidFill>
                <a:prstClr val="black"/>
              </a:solidFill>
            </a:endParaRPr>
          </a:p>
        </p:txBody>
      </p:sp>
      <p:sp>
        <p:nvSpPr>
          <p:cNvPr id="13322" name="Text Box 10"/>
          <p:cNvSpPr txBox="1">
            <a:spLocks noChangeArrowheads="1"/>
          </p:cNvSpPr>
          <p:nvPr/>
        </p:nvSpPr>
        <p:spPr bwMode="auto">
          <a:xfrm>
            <a:off x="1619250" y="2133600"/>
            <a:ext cx="172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GB">
                <a:solidFill>
                  <a:prstClr val="black"/>
                </a:solidFill>
              </a:rPr>
              <a:t>NEWBORN</a:t>
            </a:r>
            <a:endParaRPr lang="en-US">
              <a:solidFill>
                <a:prstClr val="black"/>
              </a:solidFill>
            </a:endParaRPr>
          </a:p>
        </p:txBody>
      </p:sp>
      <p:sp>
        <p:nvSpPr>
          <p:cNvPr id="13323" name="Text Box 11"/>
          <p:cNvSpPr txBox="1">
            <a:spLocks noChangeArrowheads="1"/>
          </p:cNvSpPr>
          <p:nvPr/>
        </p:nvSpPr>
        <p:spPr bwMode="auto">
          <a:xfrm>
            <a:off x="4067175" y="2060575"/>
            <a:ext cx="1225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GB">
                <a:solidFill>
                  <a:prstClr val="black"/>
                </a:solidFill>
              </a:rPr>
              <a:t>MOTHER</a:t>
            </a:r>
            <a:endParaRPr lang="en-US">
              <a:solidFill>
                <a:prstClr val="black"/>
              </a:solidFill>
            </a:endParaRPr>
          </a:p>
        </p:txBody>
      </p:sp>
      <p:sp>
        <p:nvSpPr>
          <p:cNvPr id="45068" name="Text Box 12"/>
          <p:cNvSpPr txBox="1">
            <a:spLocks noChangeArrowheads="1"/>
          </p:cNvSpPr>
          <p:nvPr/>
        </p:nvSpPr>
        <p:spPr bwMode="auto">
          <a:xfrm>
            <a:off x="2051050" y="2636838"/>
            <a:ext cx="649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GB" sz="2400" b="1">
                <a:solidFill>
                  <a:prstClr val="black"/>
                </a:solidFill>
                <a:effectLst>
                  <a:outerShdw blurRad="38100" dist="38100" dir="2700000" algn="tl">
                    <a:srgbClr val="C0C0C0"/>
                  </a:outerShdw>
                </a:effectLst>
              </a:rPr>
              <a:t>GA</a:t>
            </a:r>
            <a:endParaRPr lang="en-US" sz="2400" b="1">
              <a:solidFill>
                <a:prstClr val="black"/>
              </a:solidFill>
              <a:effectLst>
                <a:outerShdw blurRad="38100" dist="38100" dir="2700000" algn="tl">
                  <a:srgbClr val="C0C0C0"/>
                </a:outerShdw>
              </a:effectLst>
            </a:endParaRPr>
          </a:p>
        </p:txBody>
      </p:sp>
      <p:sp>
        <p:nvSpPr>
          <p:cNvPr id="45069" name="Text Box 13"/>
          <p:cNvSpPr txBox="1">
            <a:spLocks noChangeArrowheads="1"/>
          </p:cNvSpPr>
          <p:nvPr/>
        </p:nvSpPr>
        <p:spPr bwMode="auto">
          <a:xfrm>
            <a:off x="3851275" y="2565400"/>
            <a:ext cx="9366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GB">
                <a:solidFill>
                  <a:srgbClr val="C0504D"/>
                </a:solidFill>
                <a:effectLst>
                  <a:outerShdw blurRad="38100" dist="38100" dir="2700000" algn="tl">
                    <a:srgbClr val="C0C0C0"/>
                  </a:outerShdw>
                </a:effectLst>
              </a:rPr>
              <a:t>Oral cavity</a:t>
            </a:r>
            <a:endParaRPr lang="en-US">
              <a:solidFill>
                <a:srgbClr val="C0504D"/>
              </a:solidFill>
              <a:effectLst>
                <a:outerShdw blurRad="38100" dist="38100" dir="2700000" algn="tl">
                  <a:srgbClr val="C0C0C0"/>
                </a:outerShdw>
              </a:effectLst>
            </a:endParaRPr>
          </a:p>
        </p:txBody>
      </p:sp>
      <p:sp>
        <p:nvSpPr>
          <p:cNvPr id="45070" name="Text Box 14"/>
          <p:cNvSpPr txBox="1">
            <a:spLocks noChangeArrowheads="1"/>
          </p:cNvSpPr>
          <p:nvPr/>
        </p:nvSpPr>
        <p:spPr bwMode="auto">
          <a:xfrm>
            <a:off x="4859338" y="2636838"/>
            <a:ext cx="936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GB">
                <a:solidFill>
                  <a:srgbClr val="FF0000"/>
                </a:solidFill>
                <a:effectLst>
                  <a:outerShdw blurRad="38100" dist="38100" dir="2700000" algn="tl">
                    <a:srgbClr val="C0C0C0"/>
                  </a:outerShdw>
                </a:effectLst>
              </a:rPr>
              <a:t>Vagina</a:t>
            </a:r>
            <a:endParaRPr lang="en-US">
              <a:solidFill>
                <a:srgbClr val="FF0000"/>
              </a:solidFill>
              <a:effectLst>
                <a:outerShdw blurRad="38100" dist="38100" dir="2700000" algn="tl">
                  <a:srgbClr val="C0C0C0"/>
                </a:outerShdw>
              </a:effectLst>
            </a:endParaRPr>
          </a:p>
        </p:txBody>
      </p:sp>
      <p:sp>
        <p:nvSpPr>
          <p:cNvPr id="13327" name="Text Box 15"/>
          <p:cNvSpPr txBox="1">
            <a:spLocks noChangeArrowheads="1"/>
          </p:cNvSpPr>
          <p:nvPr/>
        </p:nvSpPr>
        <p:spPr bwMode="auto">
          <a:xfrm>
            <a:off x="1403350" y="4005263"/>
            <a:ext cx="18716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GB">
                <a:solidFill>
                  <a:prstClr val="black"/>
                </a:solidFill>
              </a:rPr>
              <a:t>Genomic DNA Extraction</a:t>
            </a:r>
            <a:endParaRPr lang="en-US">
              <a:solidFill>
                <a:prstClr val="black"/>
              </a:solidFill>
            </a:endParaRPr>
          </a:p>
        </p:txBody>
      </p:sp>
      <p:sp>
        <p:nvSpPr>
          <p:cNvPr id="13328" name="Text Box 18"/>
          <p:cNvSpPr txBox="1">
            <a:spLocks noChangeArrowheads="1"/>
          </p:cNvSpPr>
          <p:nvPr/>
        </p:nvSpPr>
        <p:spPr bwMode="auto">
          <a:xfrm>
            <a:off x="1547813" y="5013325"/>
            <a:ext cx="180022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GB">
                <a:solidFill>
                  <a:prstClr val="black"/>
                </a:solidFill>
              </a:rPr>
              <a:t>Characterize bacterial composition</a:t>
            </a:r>
            <a:endParaRPr lang="en-US">
              <a:solidFill>
                <a:prstClr val="black"/>
              </a:solidFill>
            </a:endParaRPr>
          </a:p>
        </p:txBody>
      </p:sp>
      <p:sp>
        <p:nvSpPr>
          <p:cNvPr id="13329" name="Line 19"/>
          <p:cNvSpPr>
            <a:spLocks noChangeShapeType="1"/>
          </p:cNvSpPr>
          <p:nvPr/>
        </p:nvSpPr>
        <p:spPr bwMode="auto">
          <a:xfrm>
            <a:off x="3348038" y="5445125"/>
            <a:ext cx="1368425" cy="0"/>
          </a:xfrm>
          <a:prstGeom prst="line">
            <a:avLst/>
          </a:prstGeom>
          <a:noFill/>
          <a:ln w="1905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prstClr val="black"/>
              </a:solidFill>
            </a:endParaRPr>
          </a:p>
        </p:txBody>
      </p:sp>
      <p:sp>
        <p:nvSpPr>
          <p:cNvPr id="13330" name="Line 20"/>
          <p:cNvSpPr>
            <a:spLocks noChangeShapeType="1"/>
          </p:cNvSpPr>
          <p:nvPr/>
        </p:nvSpPr>
        <p:spPr bwMode="auto">
          <a:xfrm flipH="1" flipV="1">
            <a:off x="4284663" y="3500438"/>
            <a:ext cx="431800" cy="1944687"/>
          </a:xfrm>
          <a:prstGeom prst="line">
            <a:avLst/>
          </a:prstGeom>
          <a:noFill/>
          <a:ln w="19050">
            <a:solidFill>
              <a:schemeClr val="tx1"/>
            </a:solidFill>
            <a:prstDash val="lgDash"/>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prstClr val="black"/>
              </a:solidFill>
            </a:endParaRPr>
          </a:p>
        </p:txBody>
      </p:sp>
      <p:sp>
        <p:nvSpPr>
          <p:cNvPr id="13331" name="Text Box 22"/>
          <p:cNvSpPr txBox="1">
            <a:spLocks noChangeArrowheads="1"/>
          </p:cNvSpPr>
          <p:nvPr/>
        </p:nvSpPr>
        <p:spPr bwMode="auto">
          <a:xfrm>
            <a:off x="3492500" y="5661025"/>
            <a:ext cx="13684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GB" sz="1600" b="1">
                <a:solidFill>
                  <a:prstClr val="black"/>
                </a:solidFill>
              </a:rPr>
              <a:t>Suspect oral origin</a:t>
            </a:r>
            <a:endParaRPr lang="en-US" sz="1600" b="1">
              <a:solidFill>
                <a:prstClr val="black"/>
              </a:solidFill>
            </a:endParaRPr>
          </a:p>
        </p:txBody>
      </p:sp>
      <p:sp>
        <p:nvSpPr>
          <p:cNvPr id="13332" name="Text Box 28"/>
          <p:cNvSpPr txBox="1">
            <a:spLocks noChangeArrowheads="1"/>
          </p:cNvSpPr>
          <p:nvPr/>
        </p:nvSpPr>
        <p:spPr bwMode="auto">
          <a:xfrm>
            <a:off x="7164388" y="2565400"/>
            <a:ext cx="165576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GB" sz="1400" b="1" u="sng">
                <a:solidFill>
                  <a:prstClr val="black"/>
                </a:solidFill>
              </a:rPr>
              <a:t>MULTIVARIABLE ANALISIS</a:t>
            </a:r>
            <a:endParaRPr lang="en-US" sz="1400" b="1" u="sng">
              <a:solidFill>
                <a:prstClr val="black"/>
              </a:solidFill>
            </a:endParaRPr>
          </a:p>
        </p:txBody>
      </p:sp>
      <p:sp>
        <p:nvSpPr>
          <p:cNvPr id="13333" name="AutoShape 29"/>
          <p:cNvSpPr>
            <a:spLocks/>
          </p:cNvSpPr>
          <p:nvPr/>
        </p:nvSpPr>
        <p:spPr bwMode="auto">
          <a:xfrm>
            <a:off x="971550" y="3357563"/>
            <a:ext cx="431800" cy="2952750"/>
          </a:xfrm>
          <a:prstGeom prst="leftBrace">
            <a:avLst>
              <a:gd name="adj1" fmla="val 56985"/>
              <a:gd name="adj2" fmla="val 50000"/>
            </a:avLst>
          </a:prstGeom>
          <a:noFill/>
          <a:ln w="25400">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prstClr val="black"/>
              </a:solidFill>
            </a:endParaRPr>
          </a:p>
        </p:txBody>
      </p:sp>
      <p:sp>
        <p:nvSpPr>
          <p:cNvPr id="13334" name="Line 40"/>
          <p:cNvSpPr>
            <a:spLocks noChangeShapeType="1"/>
          </p:cNvSpPr>
          <p:nvPr/>
        </p:nvSpPr>
        <p:spPr bwMode="auto">
          <a:xfrm>
            <a:off x="2339975" y="3141663"/>
            <a:ext cx="0"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prstClr val="black"/>
              </a:solidFill>
            </a:endParaRPr>
          </a:p>
        </p:txBody>
      </p:sp>
      <p:sp>
        <p:nvSpPr>
          <p:cNvPr id="13335" name="AutoShape 44"/>
          <p:cNvSpPr>
            <a:spLocks noChangeArrowheads="1"/>
          </p:cNvSpPr>
          <p:nvPr/>
        </p:nvSpPr>
        <p:spPr bwMode="auto">
          <a:xfrm>
            <a:off x="6084888" y="2636838"/>
            <a:ext cx="936625" cy="360362"/>
          </a:xfrm>
          <a:prstGeom prst="rightArrow">
            <a:avLst>
              <a:gd name="adj1" fmla="val 50000"/>
              <a:gd name="adj2" fmla="val 64978"/>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prstClr val="black"/>
              </a:solidFill>
            </a:endParaRPr>
          </a:p>
        </p:txBody>
      </p:sp>
      <p:sp>
        <p:nvSpPr>
          <p:cNvPr id="13336" name="Text Box 45"/>
          <p:cNvSpPr txBox="1">
            <a:spLocks noChangeArrowheads="1"/>
          </p:cNvSpPr>
          <p:nvPr/>
        </p:nvSpPr>
        <p:spPr bwMode="auto">
          <a:xfrm>
            <a:off x="395288" y="3500438"/>
            <a:ext cx="360362"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GB">
                <a:solidFill>
                  <a:prstClr val="black"/>
                </a:solidFill>
              </a:rPr>
              <a:t>LABORATORY</a:t>
            </a:r>
            <a:endParaRPr lang="en-US">
              <a:solidFill>
                <a:prstClr val="black"/>
              </a:solidFill>
            </a:endParaRPr>
          </a:p>
        </p:txBody>
      </p:sp>
      <p:sp>
        <p:nvSpPr>
          <p:cNvPr id="13337" name="Line 51"/>
          <p:cNvSpPr>
            <a:spLocks noChangeShapeType="1"/>
          </p:cNvSpPr>
          <p:nvPr/>
        </p:nvSpPr>
        <p:spPr bwMode="auto">
          <a:xfrm flipV="1">
            <a:off x="4716463" y="3573463"/>
            <a:ext cx="576262" cy="1871662"/>
          </a:xfrm>
          <a:prstGeom prst="line">
            <a:avLst/>
          </a:prstGeom>
          <a:noFill/>
          <a:ln w="19050">
            <a:solidFill>
              <a:schemeClr val="tx1"/>
            </a:solidFill>
            <a:prstDash val="lgDash"/>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prstClr val="black"/>
              </a:solidFill>
            </a:endParaRPr>
          </a:p>
        </p:txBody>
      </p:sp>
      <p:sp>
        <p:nvSpPr>
          <p:cNvPr id="13338" name="Line 55"/>
          <p:cNvSpPr>
            <a:spLocks noChangeShapeType="1"/>
          </p:cNvSpPr>
          <p:nvPr/>
        </p:nvSpPr>
        <p:spPr bwMode="auto">
          <a:xfrm>
            <a:off x="7885113" y="2133600"/>
            <a:ext cx="0"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prstClr val="black"/>
              </a:solidFill>
            </a:endParaRPr>
          </a:p>
        </p:txBody>
      </p:sp>
      <p:sp>
        <p:nvSpPr>
          <p:cNvPr id="13339" name="Line 56"/>
          <p:cNvSpPr>
            <a:spLocks noChangeShapeType="1"/>
          </p:cNvSpPr>
          <p:nvPr/>
        </p:nvSpPr>
        <p:spPr bwMode="auto">
          <a:xfrm>
            <a:off x="2411413" y="4652963"/>
            <a:ext cx="0"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prstClr val="black"/>
              </a:solidFill>
            </a:endParaRPr>
          </a:p>
        </p:txBody>
      </p:sp>
    </p:spTree>
    <p:extLst>
      <p:ext uri="{BB962C8B-B14F-4D97-AF65-F5344CB8AC3E}">
        <p14:creationId xmlns:p14="http://schemas.microsoft.com/office/powerpoint/2010/main" val="276465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Oral bacteria and disease.</a:t>
            </a:r>
          </a:p>
        </p:txBody>
      </p:sp>
      <p:sp>
        <p:nvSpPr>
          <p:cNvPr id="3" name="Content Placeholder 2"/>
          <p:cNvSpPr>
            <a:spLocks noGrp="1"/>
          </p:cNvSpPr>
          <p:nvPr>
            <p:ph idx="1"/>
          </p:nvPr>
        </p:nvSpPr>
        <p:spPr/>
        <p:txBody>
          <a:bodyPr>
            <a:normAutofit/>
          </a:bodyPr>
          <a:lstStyle/>
          <a:p>
            <a:r>
              <a:rPr lang="en-GB" sz="2000" dirty="0"/>
              <a:t>Oral cavity can act as the site of origin for dissemination of pathogenic microorganisms to distant body sites esp. in the immunocompromised.</a:t>
            </a:r>
          </a:p>
          <a:p>
            <a:r>
              <a:rPr lang="en-GB" sz="2000" dirty="0"/>
              <a:t>Increasing no. of epidemiological studies suggest oral infection esp. periodontitis is a risk factor for systemic diseases.</a:t>
            </a:r>
          </a:p>
          <a:p>
            <a:r>
              <a:rPr lang="en-GB" sz="2000" dirty="0"/>
              <a:t>Teeth – only exposed non-shedding surfaces in the body with levels of bacteria often &gt; 10</a:t>
            </a:r>
            <a:r>
              <a:rPr lang="en-GB" sz="2000" baseline="30000" dirty="0"/>
              <a:t>11 </a:t>
            </a:r>
            <a:r>
              <a:rPr lang="en-GB" sz="2000" dirty="0"/>
              <a:t>microorganisms / mg dental plaque.</a:t>
            </a:r>
          </a:p>
          <a:p>
            <a:r>
              <a:rPr lang="en-GB" sz="2000" dirty="0"/>
              <a:t>Periodontal infections are associated with complex microflora – mostly anaerobic with gram-negative rods being most common isolates.</a:t>
            </a:r>
          </a:p>
          <a:p>
            <a:r>
              <a:rPr lang="en-GB" sz="2000" dirty="0"/>
              <a:t>Anatomic proximity of periodontal infections can allow bacteraemia and systemic spread of bacterial products, components and immunocomplexes.</a:t>
            </a:r>
          </a:p>
          <a:p>
            <a:endParaRPr lang="en-GB" sz="2400" dirty="0"/>
          </a:p>
        </p:txBody>
      </p:sp>
    </p:spTree>
    <p:extLst>
      <p:ext uri="{BB962C8B-B14F-4D97-AF65-F5344CB8AC3E}">
        <p14:creationId xmlns:p14="http://schemas.microsoft.com/office/powerpoint/2010/main" val="685816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Object 3"/>
          <p:cNvGraphicFramePr>
            <a:graphicFrameLocks noGrp="1" noChangeAspect="1"/>
          </p:cNvGraphicFramePr>
          <p:nvPr>
            <p:ph idx="1"/>
            <p:extLst>
              <p:ext uri="{D42A27DB-BD31-4B8C-83A1-F6EECF244321}">
                <p14:modId xmlns:p14="http://schemas.microsoft.com/office/powerpoint/2010/main" val="3761195100"/>
              </p:ext>
            </p:extLst>
          </p:nvPr>
        </p:nvGraphicFramePr>
        <p:xfrm>
          <a:off x="107281" y="765174"/>
          <a:ext cx="9023486" cy="5788026"/>
        </p:xfrm>
        <a:graphic>
          <a:graphicData uri="http://schemas.openxmlformats.org/presentationml/2006/ole">
            <mc:AlternateContent xmlns:mc="http://schemas.openxmlformats.org/markup-compatibility/2006">
              <mc:Choice xmlns:v="urn:schemas-microsoft-com:vml" Requires="v">
                <p:oleObj name="Bitmap Image" r:id="rId3" imgW="11734920" imgH="9715680" progId="Paint.Picture">
                  <p:embed/>
                </p:oleObj>
              </mc:Choice>
              <mc:Fallback>
                <p:oleObj name="Bitmap Image" r:id="rId3" imgW="11734920" imgH="9715680" progId="Paint.Picture">
                  <p:embed/>
                  <p:pic>
                    <p:nvPicPr>
                      <p:cNvPr id="26626" name="Object 3"/>
                      <p:cNvPicPr>
                        <a:picLocks noChangeAspect="1" noChangeArrowheads="1"/>
                      </p:cNvPicPr>
                      <p:nvPr/>
                    </p:nvPicPr>
                    <p:blipFill>
                      <a:blip r:embed="rId4"/>
                      <a:srcRect/>
                      <a:stretch>
                        <a:fillRect/>
                      </a:stretch>
                    </p:blipFill>
                    <p:spPr bwMode="auto">
                      <a:xfrm>
                        <a:off x="107281" y="765174"/>
                        <a:ext cx="9023486" cy="5788026"/>
                      </a:xfrm>
                      <a:prstGeom prst="rect">
                        <a:avLst/>
                      </a:prstGeom>
                      <a:noFill/>
                      <a:ln>
                        <a:noFill/>
                      </a:ln>
                      <a:effectLst/>
                    </p:spPr>
                  </p:pic>
                </p:oleObj>
              </mc:Fallback>
            </mc:AlternateContent>
          </a:graphicData>
        </a:graphic>
      </p:graphicFrame>
      <p:sp>
        <p:nvSpPr>
          <p:cNvPr id="2" name="TextBox 1"/>
          <p:cNvSpPr txBox="1"/>
          <p:nvPr/>
        </p:nvSpPr>
        <p:spPr>
          <a:xfrm>
            <a:off x="457200" y="211934"/>
            <a:ext cx="7924800" cy="523220"/>
          </a:xfrm>
          <a:prstGeom prst="rect">
            <a:avLst/>
          </a:prstGeom>
          <a:noFill/>
        </p:spPr>
        <p:txBody>
          <a:bodyPr wrap="square" rtlCol="0">
            <a:spAutoFit/>
          </a:bodyPr>
          <a:lstStyle/>
          <a:p>
            <a:pPr algn="ctr"/>
            <a:r>
              <a:rPr lang="en-GB" sz="2800" dirty="0">
                <a:solidFill>
                  <a:prstClr val="black"/>
                </a:solidFill>
                <a:latin typeface="+mj-lt"/>
              </a:rPr>
              <a:t>10 possible oral species detected in gastric aspirates</a:t>
            </a:r>
          </a:p>
        </p:txBody>
      </p:sp>
      <p:sp>
        <p:nvSpPr>
          <p:cNvPr id="3" name="TextBox 2"/>
          <p:cNvSpPr txBox="1"/>
          <p:nvPr/>
        </p:nvSpPr>
        <p:spPr>
          <a:xfrm>
            <a:off x="228600" y="6581001"/>
            <a:ext cx="2514600" cy="307777"/>
          </a:xfrm>
          <a:prstGeom prst="rect">
            <a:avLst/>
          </a:prstGeom>
          <a:noFill/>
        </p:spPr>
        <p:txBody>
          <a:bodyPr wrap="square" rtlCol="0">
            <a:spAutoFit/>
          </a:bodyPr>
          <a:lstStyle/>
          <a:p>
            <a:r>
              <a:rPr lang="en-GB" sz="1400" b="1" i="1" dirty="0">
                <a:solidFill>
                  <a:prstClr val="black"/>
                </a:solidFill>
              </a:rPr>
              <a:t>J Med Micro 2012</a:t>
            </a:r>
          </a:p>
        </p:txBody>
      </p:sp>
      <p:sp>
        <p:nvSpPr>
          <p:cNvPr id="5" name="Oval 4"/>
          <p:cNvSpPr/>
          <p:nvPr/>
        </p:nvSpPr>
        <p:spPr>
          <a:xfrm>
            <a:off x="5943600" y="2209800"/>
            <a:ext cx="2286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72530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69"/>
          <p:cNvSpPr txBox="1">
            <a:spLocks noChangeArrowheads="1"/>
          </p:cNvSpPr>
          <p:nvPr/>
        </p:nvSpPr>
        <p:spPr bwMode="auto">
          <a:xfrm>
            <a:off x="457200" y="188913"/>
            <a:ext cx="8001000" cy="6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3503613" eaLnBrk="0" hangingPunct="0">
              <a:defRPr>
                <a:solidFill>
                  <a:schemeClr val="tx1"/>
                </a:solidFill>
                <a:latin typeface="Arial" charset="0"/>
                <a:ea typeface="ＭＳ Ｐゴシック" charset="-128"/>
              </a:defRPr>
            </a:lvl1pPr>
            <a:lvl2pPr marL="742950" indent="-285750" defTabSz="3503613" eaLnBrk="0" hangingPunct="0">
              <a:defRPr>
                <a:solidFill>
                  <a:schemeClr val="tx1"/>
                </a:solidFill>
                <a:latin typeface="Arial" charset="0"/>
                <a:ea typeface="ＭＳ Ｐゴシック" charset="-128"/>
              </a:defRPr>
            </a:lvl2pPr>
            <a:lvl3pPr marL="1143000" indent="-228600" defTabSz="3503613" eaLnBrk="0" hangingPunct="0">
              <a:defRPr>
                <a:solidFill>
                  <a:schemeClr val="tx1"/>
                </a:solidFill>
                <a:latin typeface="Arial" charset="0"/>
                <a:ea typeface="ＭＳ Ｐゴシック" charset="-128"/>
              </a:defRPr>
            </a:lvl3pPr>
            <a:lvl4pPr marL="1600200" indent="-228600" defTabSz="3503613" eaLnBrk="0" hangingPunct="0">
              <a:defRPr>
                <a:solidFill>
                  <a:schemeClr val="tx1"/>
                </a:solidFill>
                <a:latin typeface="Arial" charset="0"/>
                <a:ea typeface="ＭＳ Ｐゴシック" charset="-128"/>
              </a:defRPr>
            </a:lvl4pPr>
            <a:lvl5pPr marL="2057400" indent="-228600" defTabSz="3503613" eaLnBrk="0" hangingPunct="0">
              <a:defRPr>
                <a:solidFill>
                  <a:schemeClr val="tx1"/>
                </a:solidFill>
                <a:latin typeface="Arial" charset="0"/>
                <a:ea typeface="ＭＳ Ｐゴシック" charset="-128"/>
              </a:defRPr>
            </a:lvl5pPr>
            <a:lvl6pPr marL="2514600" indent="-228600" defTabSz="3503613" eaLnBrk="0" fontAlgn="base" hangingPunct="0">
              <a:spcBef>
                <a:spcPct val="0"/>
              </a:spcBef>
              <a:spcAft>
                <a:spcPct val="0"/>
              </a:spcAft>
              <a:defRPr>
                <a:solidFill>
                  <a:schemeClr val="tx1"/>
                </a:solidFill>
                <a:latin typeface="Arial" charset="0"/>
                <a:ea typeface="ＭＳ Ｐゴシック" charset="-128"/>
              </a:defRPr>
            </a:lvl6pPr>
            <a:lvl7pPr marL="2971800" indent="-228600" defTabSz="3503613" eaLnBrk="0" fontAlgn="base" hangingPunct="0">
              <a:spcBef>
                <a:spcPct val="0"/>
              </a:spcBef>
              <a:spcAft>
                <a:spcPct val="0"/>
              </a:spcAft>
              <a:defRPr>
                <a:solidFill>
                  <a:schemeClr val="tx1"/>
                </a:solidFill>
                <a:latin typeface="Arial" charset="0"/>
                <a:ea typeface="ＭＳ Ｐゴシック" charset="-128"/>
              </a:defRPr>
            </a:lvl7pPr>
            <a:lvl8pPr marL="3429000" indent="-228600" defTabSz="3503613" eaLnBrk="0" fontAlgn="base" hangingPunct="0">
              <a:spcBef>
                <a:spcPct val="0"/>
              </a:spcBef>
              <a:spcAft>
                <a:spcPct val="0"/>
              </a:spcAft>
              <a:defRPr>
                <a:solidFill>
                  <a:schemeClr val="tx1"/>
                </a:solidFill>
                <a:latin typeface="Arial" charset="0"/>
                <a:ea typeface="ＭＳ Ｐゴシック" charset="-128"/>
              </a:defRPr>
            </a:lvl8pPr>
            <a:lvl9pPr marL="3886200" indent="-228600" defTabSz="3503613" eaLnBrk="0" fontAlgn="base" hangingPunct="0">
              <a:spcBef>
                <a:spcPct val="0"/>
              </a:spcBef>
              <a:spcAft>
                <a:spcPct val="0"/>
              </a:spcAft>
              <a:defRPr>
                <a:solidFill>
                  <a:schemeClr val="tx1"/>
                </a:solidFill>
                <a:latin typeface="Arial" charset="0"/>
                <a:ea typeface="ＭＳ Ｐゴシック" charset="-128"/>
              </a:defRPr>
            </a:lvl9pPr>
          </a:lstStyle>
          <a:p>
            <a:pPr algn="ctr">
              <a:lnSpc>
                <a:spcPct val="80000"/>
              </a:lnSpc>
              <a:spcBef>
                <a:spcPct val="50000"/>
              </a:spcBef>
            </a:pPr>
            <a:r>
              <a:rPr lang="en-GB" sz="2400" dirty="0">
                <a:solidFill>
                  <a:prstClr val="black"/>
                </a:solidFill>
                <a:latin typeface="+mj-lt"/>
              </a:rPr>
              <a:t>Levels of  </a:t>
            </a:r>
            <a:r>
              <a:rPr lang="en-GB" sz="2400" i="1" dirty="0" err="1">
                <a:solidFill>
                  <a:prstClr val="black"/>
                </a:solidFill>
                <a:latin typeface="+mj-lt"/>
              </a:rPr>
              <a:t>Fusobacterium</a:t>
            </a:r>
            <a:r>
              <a:rPr lang="en-GB" sz="2400" i="1" dirty="0">
                <a:solidFill>
                  <a:prstClr val="black"/>
                </a:solidFill>
                <a:latin typeface="+mj-lt"/>
              </a:rPr>
              <a:t> </a:t>
            </a:r>
            <a:r>
              <a:rPr lang="en-GB" sz="2400" i="1" dirty="0" err="1">
                <a:solidFill>
                  <a:prstClr val="black"/>
                </a:solidFill>
                <a:latin typeface="+mj-lt"/>
              </a:rPr>
              <a:t>nucleatum</a:t>
            </a:r>
            <a:r>
              <a:rPr lang="en-GB" sz="2400" i="1" dirty="0">
                <a:solidFill>
                  <a:prstClr val="black"/>
                </a:solidFill>
                <a:latin typeface="+mj-lt"/>
              </a:rPr>
              <a:t> </a:t>
            </a:r>
            <a:r>
              <a:rPr lang="en-GB" sz="2400" dirty="0">
                <a:solidFill>
                  <a:prstClr val="black"/>
                </a:solidFill>
                <a:latin typeface="+mj-lt"/>
              </a:rPr>
              <a:t>show maternal oral cavity to be main site of carriage. </a:t>
            </a:r>
            <a:endParaRPr lang="en-US" sz="2400" dirty="0">
              <a:solidFill>
                <a:prstClr val="black"/>
              </a:solidFill>
              <a:latin typeface="+mj-lt"/>
            </a:endParaRPr>
          </a:p>
        </p:txBody>
      </p:sp>
      <p:pic>
        <p:nvPicPr>
          <p:cNvPr id="153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143000"/>
            <a:ext cx="5867400" cy="47315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57200" y="6588125"/>
            <a:ext cx="2590800" cy="307777"/>
          </a:xfrm>
          <a:prstGeom prst="rect">
            <a:avLst/>
          </a:prstGeom>
          <a:noFill/>
        </p:spPr>
        <p:txBody>
          <a:bodyPr wrap="square" rtlCol="0">
            <a:spAutoFit/>
          </a:bodyPr>
          <a:lstStyle/>
          <a:p>
            <a:r>
              <a:rPr lang="en-GB" sz="1400" b="1" i="1" dirty="0" err="1">
                <a:solidFill>
                  <a:prstClr val="black"/>
                </a:solidFill>
              </a:rPr>
              <a:t>Mol</a:t>
            </a:r>
            <a:r>
              <a:rPr lang="en-GB" sz="1400" b="1" i="1" dirty="0">
                <a:solidFill>
                  <a:prstClr val="black"/>
                </a:solidFill>
              </a:rPr>
              <a:t> Oral </a:t>
            </a:r>
            <a:r>
              <a:rPr lang="en-GB" sz="1400" b="1" i="1" dirty="0" err="1">
                <a:solidFill>
                  <a:prstClr val="black"/>
                </a:solidFill>
              </a:rPr>
              <a:t>Microbiol</a:t>
            </a:r>
            <a:r>
              <a:rPr lang="en-GB" sz="1400" b="1" i="1" dirty="0">
                <a:solidFill>
                  <a:prstClr val="black"/>
                </a:solidFill>
              </a:rPr>
              <a:t> 2011</a:t>
            </a:r>
          </a:p>
        </p:txBody>
      </p:sp>
    </p:spTree>
    <p:extLst>
      <p:ext uri="{BB962C8B-B14F-4D97-AF65-F5344CB8AC3E}">
        <p14:creationId xmlns:p14="http://schemas.microsoft.com/office/powerpoint/2010/main" val="153971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539750" y="260350"/>
            <a:ext cx="8135938" cy="1209675"/>
          </a:xfrm>
          <a:prstGeom prst="rect">
            <a:avLst/>
          </a:prstGeom>
        </p:spPr>
        <p:txBody>
          <a:bodyPr/>
          <a:lstStyle/>
          <a:p>
            <a:pPr algn="ctr" eaLnBrk="0" hangingPunct="0">
              <a:defRPr/>
            </a:pPr>
            <a:r>
              <a:rPr lang="en-GB" sz="2400" kern="0" dirty="0">
                <a:solidFill>
                  <a:prstClr val="black"/>
                </a:solidFill>
                <a:latin typeface="+mj-lt"/>
                <a:cs typeface="ＭＳ Ｐゴシック" charset="-128"/>
              </a:rPr>
              <a:t>16S-23S </a:t>
            </a:r>
            <a:r>
              <a:rPr lang="en-GB" sz="2400" kern="0" dirty="0" err="1">
                <a:solidFill>
                  <a:prstClr val="black"/>
                </a:solidFill>
                <a:latin typeface="+mj-lt"/>
                <a:cs typeface="ＭＳ Ｐゴシック" charset="-128"/>
              </a:rPr>
              <a:t>rRNA</a:t>
            </a:r>
            <a:r>
              <a:rPr lang="en-GB" sz="2400" kern="0" dirty="0">
                <a:solidFill>
                  <a:prstClr val="black"/>
                </a:solidFill>
                <a:latin typeface="+mj-lt"/>
                <a:cs typeface="ＭＳ Ｐゴシック" charset="-128"/>
              </a:rPr>
              <a:t> </a:t>
            </a:r>
            <a:r>
              <a:rPr lang="en-GB" sz="2400" kern="0" dirty="0" err="1">
                <a:solidFill>
                  <a:prstClr val="black"/>
                </a:solidFill>
                <a:latin typeface="+mj-lt"/>
                <a:cs typeface="ＭＳ Ｐゴシック" charset="-128"/>
              </a:rPr>
              <a:t>Intergenic</a:t>
            </a:r>
            <a:r>
              <a:rPr lang="en-GB" sz="2400" kern="0" dirty="0">
                <a:solidFill>
                  <a:prstClr val="black"/>
                </a:solidFill>
                <a:latin typeface="+mj-lt"/>
                <a:cs typeface="ＭＳ Ｐゴシック" charset="-128"/>
              </a:rPr>
              <a:t> Spacer Region (ISR) allows discrimination between samples</a:t>
            </a:r>
            <a:endParaRPr lang="en-US" sz="2400" kern="0" dirty="0">
              <a:solidFill>
                <a:prstClr val="black"/>
              </a:solidFill>
              <a:latin typeface="+mj-lt"/>
              <a:cs typeface="ＭＳ Ｐゴシック" charset="-128"/>
            </a:endParaRPr>
          </a:p>
        </p:txBody>
      </p:sp>
      <p:pic>
        <p:nvPicPr>
          <p:cNvPr id="174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989138"/>
            <a:ext cx="8229600"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6"/>
          <p:cNvSpPr txBox="1">
            <a:spLocks noChangeArrowheads="1"/>
          </p:cNvSpPr>
          <p:nvPr/>
        </p:nvSpPr>
        <p:spPr bwMode="auto">
          <a:xfrm>
            <a:off x="2411413" y="2781300"/>
            <a:ext cx="720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GB" sz="1400" b="1">
                <a:solidFill>
                  <a:prstClr val="black"/>
                </a:solidFill>
              </a:rPr>
              <a:t>Fn2R</a:t>
            </a:r>
            <a:endParaRPr lang="en-US" sz="1400" b="1">
              <a:solidFill>
                <a:prstClr val="black"/>
              </a:solidFill>
            </a:endParaRPr>
          </a:p>
        </p:txBody>
      </p:sp>
      <p:sp>
        <p:nvSpPr>
          <p:cNvPr id="17413" name="Line 7"/>
          <p:cNvSpPr>
            <a:spLocks noChangeShapeType="1"/>
          </p:cNvSpPr>
          <p:nvPr/>
        </p:nvSpPr>
        <p:spPr bwMode="auto">
          <a:xfrm flipV="1">
            <a:off x="1476375" y="2636838"/>
            <a:ext cx="1295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14" name="Line 8"/>
          <p:cNvSpPr>
            <a:spLocks noChangeShapeType="1"/>
          </p:cNvSpPr>
          <p:nvPr/>
        </p:nvSpPr>
        <p:spPr bwMode="auto">
          <a:xfrm>
            <a:off x="1547813" y="3284538"/>
            <a:ext cx="30241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15" name="Rectangle 9"/>
          <p:cNvSpPr>
            <a:spLocks noChangeArrowheads="1"/>
          </p:cNvSpPr>
          <p:nvPr/>
        </p:nvSpPr>
        <p:spPr bwMode="auto">
          <a:xfrm>
            <a:off x="1476375" y="2636838"/>
            <a:ext cx="215900" cy="71437"/>
          </a:xfrm>
          <a:prstGeom prst="rect">
            <a:avLst/>
          </a:prstGeom>
          <a:solidFill>
            <a:srgbClr val="FF0000"/>
          </a:solidFill>
          <a:ln w="9525">
            <a:solidFill>
              <a:schemeClr val="tx1"/>
            </a:solidFill>
            <a:miter lim="800000"/>
            <a:headEnd/>
            <a:tailEnd/>
          </a:ln>
        </p:spPr>
        <p:txBody>
          <a:bodyPr wrap="none" anchor="ctr"/>
          <a:lstStyle/>
          <a:p>
            <a:endParaRPr lang="en-GB">
              <a:solidFill>
                <a:srgbClr val="FF0000"/>
              </a:solidFill>
            </a:endParaRPr>
          </a:p>
        </p:txBody>
      </p:sp>
      <p:sp>
        <p:nvSpPr>
          <p:cNvPr id="17416" name="Rectangle 10"/>
          <p:cNvSpPr>
            <a:spLocks noChangeArrowheads="1"/>
          </p:cNvSpPr>
          <p:nvPr/>
        </p:nvSpPr>
        <p:spPr bwMode="auto">
          <a:xfrm>
            <a:off x="2555875" y="2708275"/>
            <a:ext cx="215900" cy="71438"/>
          </a:xfrm>
          <a:prstGeom prst="rect">
            <a:avLst/>
          </a:prstGeom>
          <a:solidFill>
            <a:schemeClr val="accent2"/>
          </a:solidFill>
          <a:ln w="9525">
            <a:solidFill>
              <a:schemeClr val="tx1"/>
            </a:solidFill>
            <a:miter lim="800000"/>
            <a:headEnd/>
            <a:tailEnd/>
          </a:ln>
        </p:spPr>
        <p:txBody>
          <a:bodyPr wrap="none" anchor="ctr"/>
          <a:lstStyle/>
          <a:p>
            <a:endParaRPr lang="en-GB">
              <a:solidFill>
                <a:prstClr val="black"/>
              </a:solidFill>
            </a:endParaRPr>
          </a:p>
        </p:txBody>
      </p:sp>
      <p:sp>
        <p:nvSpPr>
          <p:cNvPr id="17417" name="Rectangle 11"/>
          <p:cNvSpPr>
            <a:spLocks noChangeArrowheads="1"/>
          </p:cNvSpPr>
          <p:nvPr/>
        </p:nvSpPr>
        <p:spPr bwMode="auto">
          <a:xfrm>
            <a:off x="1547813" y="3284538"/>
            <a:ext cx="215900" cy="73025"/>
          </a:xfrm>
          <a:prstGeom prst="rect">
            <a:avLst/>
          </a:prstGeom>
          <a:solidFill>
            <a:srgbClr val="FF0000"/>
          </a:solidFill>
          <a:ln w="9525">
            <a:solidFill>
              <a:schemeClr val="tx1"/>
            </a:solidFill>
            <a:miter lim="800000"/>
            <a:headEnd/>
            <a:tailEnd/>
          </a:ln>
        </p:spPr>
        <p:txBody>
          <a:bodyPr wrap="none" anchor="ctr"/>
          <a:lstStyle/>
          <a:p>
            <a:pPr algn="ctr"/>
            <a:endParaRPr lang="en-US">
              <a:solidFill>
                <a:srgbClr val="009999"/>
              </a:solidFill>
            </a:endParaRPr>
          </a:p>
        </p:txBody>
      </p:sp>
      <p:sp>
        <p:nvSpPr>
          <p:cNvPr id="17418" name="Rectangle 12"/>
          <p:cNvSpPr>
            <a:spLocks noChangeArrowheads="1"/>
          </p:cNvSpPr>
          <p:nvPr/>
        </p:nvSpPr>
        <p:spPr bwMode="auto">
          <a:xfrm>
            <a:off x="4356100" y="3357563"/>
            <a:ext cx="215900" cy="73025"/>
          </a:xfrm>
          <a:prstGeom prst="rect">
            <a:avLst/>
          </a:prstGeom>
          <a:solidFill>
            <a:schemeClr val="hlink"/>
          </a:solidFill>
          <a:ln w="9525">
            <a:solidFill>
              <a:schemeClr val="tx1"/>
            </a:solidFill>
            <a:miter lim="800000"/>
            <a:headEnd/>
            <a:tailEnd/>
          </a:ln>
        </p:spPr>
        <p:txBody>
          <a:bodyPr wrap="none" anchor="ctr"/>
          <a:lstStyle/>
          <a:p>
            <a:endParaRPr lang="en-GB">
              <a:solidFill>
                <a:prstClr val="black"/>
              </a:solidFill>
            </a:endParaRPr>
          </a:p>
        </p:txBody>
      </p:sp>
      <p:sp>
        <p:nvSpPr>
          <p:cNvPr id="17419" name="Line 13"/>
          <p:cNvSpPr>
            <a:spLocks noChangeShapeType="1"/>
          </p:cNvSpPr>
          <p:nvPr/>
        </p:nvSpPr>
        <p:spPr bwMode="auto">
          <a:xfrm>
            <a:off x="3492500" y="3500438"/>
            <a:ext cx="0" cy="4333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20" name="Text Box 15"/>
          <p:cNvSpPr txBox="1">
            <a:spLocks noChangeArrowheads="1"/>
          </p:cNvSpPr>
          <p:nvPr/>
        </p:nvSpPr>
        <p:spPr bwMode="auto">
          <a:xfrm>
            <a:off x="3132138" y="1628775"/>
            <a:ext cx="7191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GB" b="1">
                <a:solidFill>
                  <a:prstClr val="black"/>
                </a:solidFill>
              </a:rPr>
              <a:t>ISR</a:t>
            </a:r>
            <a:endParaRPr lang="en-US" b="1">
              <a:solidFill>
                <a:prstClr val="black"/>
              </a:solidFill>
            </a:endParaRPr>
          </a:p>
        </p:txBody>
      </p:sp>
      <p:sp>
        <p:nvSpPr>
          <p:cNvPr id="17421" name="Line 16"/>
          <p:cNvSpPr>
            <a:spLocks noChangeShapeType="1"/>
          </p:cNvSpPr>
          <p:nvPr/>
        </p:nvSpPr>
        <p:spPr bwMode="auto">
          <a:xfrm>
            <a:off x="900113" y="5445125"/>
            <a:ext cx="26638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22" name="Line 17"/>
          <p:cNvSpPr>
            <a:spLocks noChangeShapeType="1"/>
          </p:cNvSpPr>
          <p:nvPr/>
        </p:nvSpPr>
        <p:spPr bwMode="auto">
          <a:xfrm>
            <a:off x="900113" y="5732463"/>
            <a:ext cx="26638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23" name="Line 18"/>
          <p:cNvSpPr>
            <a:spLocks noChangeShapeType="1"/>
          </p:cNvSpPr>
          <p:nvPr/>
        </p:nvSpPr>
        <p:spPr bwMode="auto">
          <a:xfrm>
            <a:off x="971550"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24" name="Line 19"/>
          <p:cNvSpPr>
            <a:spLocks noChangeShapeType="1"/>
          </p:cNvSpPr>
          <p:nvPr/>
        </p:nvSpPr>
        <p:spPr bwMode="auto">
          <a:xfrm>
            <a:off x="1258888"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25" name="Line 20"/>
          <p:cNvSpPr>
            <a:spLocks noChangeShapeType="1"/>
          </p:cNvSpPr>
          <p:nvPr/>
        </p:nvSpPr>
        <p:spPr bwMode="auto">
          <a:xfrm>
            <a:off x="1403350"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26" name="Line 21"/>
          <p:cNvSpPr>
            <a:spLocks noChangeShapeType="1"/>
          </p:cNvSpPr>
          <p:nvPr/>
        </p:nvSpPr>
        <p:spPr bwMode="auto">
          <a:xfrm>
            <a:off x="1476375"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27" name="Line 22"/>
          <p:cNvSpPr>
            <a:spLocks noChangeShapeType="1"/>
          </p:cNvSpPr>
          <p:nvPr/>
        </p:nvSpPr>
        <p:spPr bwMode="auto">
          <a:xfrm>
            <a:off x="1116013"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28" name="Line 23"/>
          <p:cNvSpPr>
            <a:spLocks noChangeShapeType="1"/>
          </p:cNvSpPr>
          <p:nvPr/>
        </p:nvSpPr>
        <p:spPr bwMode="auto">
          <a:xfrm>
            <a:off x="1547813"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29" name="Line 24"/>
          <p:cNvSpPr>
            <a:spLocks noChangeShapeType="1"/>
          </p:cNvSpPr>
          <p:nvPr/>
        </p:nvSpPr>
        <p:spPr bwMode="auto">
          <a:xfrm>
            <a:off x="1619250"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30" name="Line 25"/>
          <p:cNvSpPr>
            <a:spLocks noChangeShapeType="1"/>
          </p:cNvSpPr>
          <p:nvPr/>
        </p:nvSpPr>
        <p:spPr bwMode="auto">
          <a:xfrm>
            <a:off x="1692275"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31" name="Line 26"/>
          <p:cNvSpPr>
            <a:spLocks noChangeShapeType="1"/>
          </p:cNvSpPr>
          <p:nvPr/>
        </p:nvSpPr>
        <p:spPr bwMode="auto">
          <a:xfrm>
            <a:off x="1331913"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32" name="Line 27"/>
          <p:cNvSpPr>
            <a:spLocks noChangeShapeType="1"/>
          </p:cNvSpPr>
          <p:nvPr/>
        </p:nvSpPr>
        <p:spPr bwMode="auto">
          <a:xfrm>
            <a:off x="1187450"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33" name="Line 28"/>
          <p:cNvSpPr>
            <a:spLocks noChangeShapeType="1"/>
          </p:cNvSpPr>
          <p:nvPr/>
        </p:nvSpPr>
        <p:spPr bwMode="auto">
          <a:xfrm>
            <a:off x="1042988"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34" name="Line 29"/>
          <p:cNvSpPr>
            <a:spLocks noChangeShapeType="1"/>
          </p:cNvSpPr>
          <p:nvPr/>
        </p:nvSpPr>
        <p:spPr bwMode="auto">
          <a:xfrm>
            <a:off x="1763713"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35" name="Line 30"/>
          <p:cNvSpPr>
            <a:spLocks noChangeShapeType="1"/>
          </p:cNvSpPr>
          <p:nvPr/>
        </p:nvSpPr>
        <p:spPr bwMode="auto">
          <a:xfrm>
            <a:off x="1835150"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36" name="Line 31"/>
          <p:cNvSpPr>
            <a:spLocks noChangeShapeType="1"/>
          </p:cNvSpPr>
          <p:nvPr/>
        </p:nvSpPr>
        <p:spPr bwMode="auto">
          <a:xfrm>
            <a:off x="2122488"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37" name="Line 32"/>
          <p:cNvSpPr>
            <a:spLocks noChangeShapeType="1"/>
          </p:cNvSpPr>
          <p:nvPr/>
        </p:nvSpPr>
        <p:spPr bwMode="auto">
          <a:xfrm>
            <a:off x="2266950"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38" name="Line 33"/>
          <p:cNvSpPr>
            <a:spLocks noChangeShapeType="1"/>
          </p:cNvSpPr>
          <p:nvPr/>
        </p:nvSpPr>
        <p:spPr bwMode="auto">
          <a:xfrm>
            <a:off x="2339975"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39" name="Line 34"/>
          <p:cNvSpPr>
            <a:spLocks noChangeShapeType="1"/>
          </p:cNvSpPr>
          <p:nvPr/>
        </p:nvSpPr>
        <p:spPr bwMode="auto">
          <a:xfrm>
            <a:off x="1979613"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40" name="Line 35"/>
          <p:cNvSpPr>
            <a:spLocks noChangeShapeType="1"/>
          </p:cNvSpPr>
          <p:nvPr/>
        </p:nvSpPr>
        <p:spPr bwMode="auto">
          <a:xfrm>
            <a:off x="2411413"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41" name="Line 36"/>
          <p:cNvSpPr>
            <a:spLocks noChangeShapeType="1"/>
          </p:cNvSpPr>
          <p:nvPr/>
        </p:nvSpPr>
        <p:spPr bwMode="auto">
          <a:xfrm>
            <a:off x="2482850"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42" name="Line 37"/>
          <p:cNvSpPr>
            <a:spLocks noChangeShapeType="1"/>
          </p:cNvSpPr>
          <p:nvPr/>
        </p:nvSpPr>
        <p:spPr bwMode="auto">
          <a:xfrm>
            <a:off x="2555875"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43" name="Line 38"/>
          <p:cNvSpPr>
            <a:spLocks noChangeShapeType="1"/>
          </p:cNvSpPr>
          <p:nvPr/>
        </p:nvSpPr>
        <p:spPr bwMode="auto">
          <a:xfrm>
            <a:off x="2195513"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44" name="Line 39"/>
          <p:cNvSpPr>
            <a:spLocks noChangeShapeType="1"/>
          </p:cNvSpPr>
          <p:nvPr/>
        </p:nvSpPr>
        <p:spPr bwMode="auto">
          <a:xfrm>
            <a:off x="2051050"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45" name="Line 40"/>
          <p:cNvSpPr>
            <a:spLocks noChangeShapeType="1"/>
          </p:cNvSpPr>
          <p:nvPr/>
        </p:nvSpPr>
        <p:spPr bwMode="auto">
          <a:xfrm>
            <a:off x="1906588"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46" name="Line 41"/>
          <p:cNvSpPr>
            <a:spLocks noChangeShapeType="1"/>
          </p:cNvSpPr>
          <p:nvPr/>
        </p:nvSpPr>
        <p:spPr bwMode="auto">
          <a:xfrm>
            <a:off x="2627313"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47" name="Line 42"/>
          <p:cNvSpPr>
            <a:spLocks noChangeShapeType="1"/>
          </p:cNvSpPr>
          <p:nvPr/>
        </p:nvSpPr>
        <p:spPr bwMode="auto">
          <a:xfrm>
            <a:off x="2700338"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48" name="Line 43"/>
          <p:cNvSpPr>
            <a:spLocks noChangeShapeType="1"/>
          </p:cNvSpPr>
          <p:nvPr/>
        </p:nvSpPr>
        <p:spPr bwMode="auto">
          <a:xfrm>
            <a:off x="2987675"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49" name="Line 44"/>
          <p:cNvSpPr>
            <a:spLocks noChangeShapeType="1"/>
          </p:cNvSpPr>
          <p:nvPr/>
        </p:nvSpPr>
        <p:spPr bwMode="auto">
          <a:xfrm>
            <a:off x="3132138"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50" name="Line 45"/>
          <p:cNvSpPr>
            <a:spLocks noChangeShapeType="1"/>
          </p:cNvSpPr>
          <p:nvPr/>
        </p:nvSpPr>
        <p:spPr bwMode="auto">
          <a:xfrm>
            <a:off x="3205163"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51" name="Line 46"/>
          <p:cNvSpPr>
            <a:spLocks noChangeShapeType="1"/>
          </p:cNvSpPr>
          <p:nvPr/>
        </p:nvSpPr>
        <p:spPr bwMode="auto">
          <a:xfrm>
            <a:off x="2844800"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52" name="Line 47"/>
          <p:cNvSpPr>
            <a:spLocks noChangeShapeType="1"/>
          </p:cNvSpPr>
          <p:nvPr/>
        </p:nvSpPr>
        <p:spPr bwMode="auto">
          <a:xfrm>
            <a:off x="3276600"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53" name="Line 48"/>
          <p:cNvSpPr>
            <a:spLocks noChangeShapeType="1"/>
          </p:cNvSpPr>
          <p:nvPr/>
        </p:nvSpPr>
        <p:spPr bwMode="auto">
          <a:xfrm>
            <a:off x="3348038"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54" name="Line 49"/>
          <p:cNvSpPr>
            <a:spLocks noChangeShapeType="1"/>
          </p:cNvSpPr>
          <p:nvPr/>
        </p:nvSpPr>
        <p:spPr bwMode="auto">
          <a:xfrm>
            <a:off x="3421063"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55" name="Line 50"/>
          <p:cNvSpPr>
            <a:spLocks noChangeShapeType="1"/>
          </p:cNvSpPr>
          <p:nvPr/>
        </p:nvSpPr>
        <p:spPr bwMode="auto">
          <a:xfrm>
            <a:off x="3060700"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56" name="Line 51"/>
          <p:cNvSpPr>
            <a:spLocks noChangeShapeType="1"/>
          </p:cNvSpPr>
          <p:nvPr/>
        </p:nvSpPr>
        <p:spPr bwMode="auto">
          <a:xfrm>
            <a:off x="2916238"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57" name="Line 52"/>
          <p:cNvSpPr>
            <a:spLocks noChangeShapeType="1"/>
          </p:cNvSpPr>
          <p:nvPr/>
        </p:nvSpPr>
        <p:spPr bwMode="auto">
          <a:xfrm>
            <a:off x="2771775"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58" name="Line 53"/>
          <p:cNvSpPr>
            <a:spLocks noChangeShapeType="1"/>
          </p:cNvSpPr>
          <p:nvPr/>
        </p:nvSpPr>
        <p:spPr bwMode="auto">
          <a:xfrm>
            <a:off x="3492500"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59" name="Line 54"/>
          <p:cNvSpPr>
            <a:spLocks noChangeShapeType="1"/>
          </p:cNvSpPr>
          <p:nvPr/>
        </p:nvSpPr>
        <p:spPr bwMode="auto">
          <a:xfrm>
            <a:off x="5146675" y="5445125"/>
            <a:ext cx="26638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60" name="Line 55"/>
          <p:cNvSpPr>
            <a:spLocks noChangeShapeType="1"/>
          </p:cNvSpPr>
          <p:nvPr/>
        </p:nvSpPr>
        <p:spPr bwMode="auto">
          <a:xfrm>
            <a:off x="5146675" y="5732463"/>
            <a:ext cx="26638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61" name="Line 56"/>
          <p:cNvSpPr>
            <a:spLocks noChangeShapeType="1"/>
          </p:cNvSpPr>
          <p:nvPr/>
        </p:nvSpPr>
        <p:spPr bwMode="auto">
          <a:xfrm>
            <a:off x="5218113"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62" name="Line 57"/>
          <p:cNvSpPr>
            <a:spLocks noChangeShapeType="1"/>
          </p:cNvSpPr>
          <p:nvPr/>
        </p:nvSpPr>
        <p:spPr bwMode="auto">
          <a:xfrm>
            <a:off x="5505450"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63" name="Line 58"/>
          <p:cNvSpPr>
            <a:spLocks noChangeShapeType="1"/>
          </p:cNvSpPr>
          <p:nvPr/>
        </p:nvSpPr>
        <p:spPr bwMode="auto">
          <a:xfrm>
            <a:off x="5649913"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64" name="Line 59"/>
          <p:cNvSpPr>
            <a:spLocks noChangeShapeType="1"/>
          </p:cNvSpPr>
          <p:nvPr/>
        </p:nvSpPr>
        <p:spPr bwMode="auto">
          <a:xfrm>
            <a:off x="5722938"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65" name="Line 60"/>
          <p:cNvSpPr>
            <a:spLocks noChangeShapeType="1"/>
          </p:cNvSpPr>
          <p:nvPr/>
        </p:nvSpPr>
        <p:spPr bwMode="auto">
          <a:xfrm>
            <a:off x="5362575"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66" name="Line 61"/>
          <p:cNvSpPr>
            <a:spLocks noChangeShapeType="1"/>
          </p:cNvSpPr>
          <p:nvPr/>
        </p:nvSpPr>
        <p:spPr bwMode="auto">
          <a:xfrm>
            <a:off x="5794375"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67" name="Line 62"/>
          <p:cNvSpPr>
            <a:spLocks noChangeShapeType="1"/>
          </p:cNvSpPr>
          <p:nvPr/>
        </p:nvSpPr>
        <p:spPr bwMode="auto">
          <a:xfrm>
            <a:off x="5865813"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68" name="Line 63"/>
          <p:cNvSpPr>
            <a:spLocks noChangeShapeType="1"/>
          </p:cNvSpPr>
          <p:nvPr/>
        </p:nvSpPr>
        <p:spPr bwMode="auto">
          <a:xfrm>
            <a:off x="5938838"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69" name="Line 64"/>
          <p:cNvSpPr>
            <a:spLocks noChangeShapeType="1"/>
          </p:cNvSpPr>
          <p:nvPr/>
        </p:nvSpPr>
        <p:spPr bwMode="auto">
          <a:xfrm>
            <a:off x="5578475"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70" name="Line 65"/>
          <p:cNvSpPr>
            <a:spLocks noChangeShapeType="1"/>
          </p:cNvSpPr>
          <p:nvPr/>
        </p:nvSpPr>
        <p:spPr bwMode="auto">
          <a:xfrm>
            <a:off x="5434013"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71" name="Line 66"/>
          <p:cNvSpPr>
            <a:spLocks noChangeShapeType="1"/>
          </p:cNvSpPr>
          <p:nvPr/>
        </p:nvSpPr>
        <p:spPr bwMode="auto">
          <a:xfrm>
            <a:off x="5289550"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72" name="Line 67"/>
          <p:cNvSpPr>
            <a:spLocks noChangeShapeType="1"/>
          </p:cNvSpPr>
          <p:nvPr/>
        </p:nvSpPr>
        <p:spPr bwMode="auto">
          <a:xfrm>
            <a:off x="6010275"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73" name="Line 68"/>
          <p:cNvSpPr>
            <a:spLocks noChangeShapeType="1"/>
          </p:cNvSpPr>
          <p:nvPr/>
        </p:nvSpPr>
        <p:spPr bwMode="auto">
          <a:xfrm>
            <a:off x="6081713"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74" name="Line 69"/>
          <p:cNvSpPr>
            <a:spLocks noChangeShapeType="1"/>
          </p:cNvSpPr>
          <p:nvPr/>
        </p:nvSpPr>
        <p:spPr bwMode="auto">
          <a:xfrm>
            <a:off x="6369050"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75" name="Line 70"/>
          <p:cNvSpPr>
            <a:spLocks noChangeShapeType="1"/>
          </p:cNvSpPr>
          <p:nvPr/>
        </p:nvSpPr>
        <p:spPr bwMode="auto">
          <a:xfrm>
            <a:off x="6513513"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76" name="Line 71"/>
          <p:cNvSpPr>
            <a:spLocks noChangeShapeType="1"/>
          </p:cNvSpPr>
          <p:nvPr/>
        </p:nvSpPr>
        <p:spPr bwMode="auto">
          <a:xfrm>
            <a:off x="6586538"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77" name="Line 72"/>
          <p:cNvSpPr>
            <a:spLocks noChangeShapeType="1"/>
          </p:cNvSpPr>
          <p:nvPr/>
        </p:nvSpPr>
        <p:spPr bwMode="auto">
          <a:xfrm>
            <a:off x="6226175"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78" name="Line 73"/>
          <p:cNvSpPr>
            <a:spLocks noChangeShapeType="1"/>
          </p:cNvSpPr>
          <p:nvPr/>
        </p:nvSpPr>
        <p:spPr bwMode="auto">
          <a:xfrm>
            <a:off x="6657975"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79" name="Line 74"/>
          <p:cNvSpPr>
            <a:spLocks noChangeShapeType="1"/>
          </p:cNvSpPr>
          <p:nvPr/>
        </p:nvSpPr>
        <p:spPr bwMode="auto">
          <a:xfrm>
            <a:off x="6729413"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80" name="Line 75"/>
          <p:cNvSpPr>
            <a:spLocks noChangeShapeType="1"/>
          </p:cNvSpPr>
          <p:nvPr/>
        </p:nvSpPr>
        <p:spPr bwMode="auto">
          <a:xfrm>
            <a:off x="6802438"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81" name="Line 76"/>
          <p:cNvSpPr>
            <a:spLocks noChangeShapeType="1"/>
          </p:cNvSpPr>
          <p:nvPr/>
        </p:nvSpPr>
        <p:spPr bwMode="auto">
          <a:xfrm>
            <a:off x="6442075"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82" name="Line 77"/>
          <p:cNvSpPr>
            <a:spLocks noChangeShapeType="1"/>
          </p:cNvSpPr>
          <p:nvPr/>
        </p:nvSpPr>
        <p:spPr bwMode="auto">
          <a:xfrm>
            <a:off x="6297613"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83" name="Line 78"/>
          <p:cNvSpPr>
            <a:spLocks noChangeShapeType="1"/>
          </p:cNvSpPr>
          <p:nvPr/>
        </p:nvSpPr>
        <p:spPr bwMode="auto">
          <a:xfrm>
            <a:off x="6153150"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84" name="Line 79"/>
          <p:cNvSpPr>
            <a:spLocks noChangeShapeType="1"/>
          </p:cNvSpPr>
          <p:nvPr/>
        </p:nvSpPr>
        <p:spPr bwMode="auto">
          <a:xfrm>
            <a:off x="6873875"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85" name="Line 80"/>
          <p:cNvSpPr>
            <a:spLocks noChangeShapeType="1"/>
          </p:cNvSpPr>
          <p:nvPr/>
        </p:nvSpPr>
        <p:spPr bwMode="auto">
          <a:xfrm>
            <a:off x="6946900"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86" name="Line 81"/>
          <p:cNvSpPr>
            <a:spLocks noChangeShapeType="1"/>
          </p:cNvSpPr>
          <p:nvPr/>
        </p:nvSpPr>
        <p:spPr bwMode="auto">
          <a:xfrm>
            <a:off x="7234238"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87" name="Line 82"/>
          <p:cNvSpPr>
            <a:spLocks noChangeShapeType="1"/>
          </p:cNvSpPr>
          <p:nvPr/>
        </p:nvSpPr>
        <p:spPr bwMode="auto">
          <a:xfrm>
            <a:off x="7378700"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88" name="Line 83"/>
          <p:cNvSpPr>
            <a:spLocks noChangeShapeType="1"/>
          </p:cNvSpPr>
          <p:nvPr/>
        </p:nvSpPr>
        <p:spPr bwMode="auto">
          <a:xfrm>
            <a:off x="7451725"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89" name="Line 84"/>
          <p:cNvSpPr>
            <a:spLocks noChangeShapeType="1"/>
          </p:cNvSpPr>
          <p:nvPr/>
        </p:nvSpPr>
        <p:spPr bwMode="auto">
          <a:xfrm>
            <a:off x="7091363"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90" name="Line 85"/>
          <p:cNvSpPr>
            <a:spLocks noChangeShapeType="1"/>
          </p:cNvSpPr>
          <p:nvPr/>
        </p:nvSpPr>
        <p:spPr bwMode="auto">
          <a:xfrm>
            <a:off x="7523163"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91" name="Line 86"/>
          <p:cNvSpPr>
            <a:spLocks noChangeShapeType="1"/>
          </p:cNvSpPr>
          <p:nvPr/>
        </p:nvSpPr>
        <p:spPr bwMode="auto">
          <a:xfrm>
            <a:off x="7594600"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92" name="Line 87"/>
          <p:cNvSpPr>
            <a:spLocks noChangeShapeType="1"/>
          </p:cNvSpPr>
          <p:nvPr/>
        </p:nvSpPr>
        <p:spPr bwMode="auto">
          <a:xfrm>
            <a:off x="7667625"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93" name="Line 88"/>
          <p:cNvSpPr>
            <a:spLocks noChangeShapeType="1"/>
          </p:cNvSpPr>
          <p:nvPr/>
        </p:nvSpPr>
        <p:spPr bwMode="auto">
          <a:xfrm>
            <a:off x="7307263"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94" name="Line 89"/>
          <p:cNvSpPr>
            <a:spLocks noChangeShapeType="1"/>
          </p:cNvSpPr>
          <p:nvPr/>
        </p:nvSpPr>
        <p:spPr bwMode="auto">
          <a:xfrm>
            <a:off x="7162800"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95" name="Line 90"/>
          <p:cNvSpPr>
            <a:spLocks noChangeShapeType="1"/>
          </p:cNvSpPr>
          <p:nvPr/>
        </p:nvSpPr>
        <p:spPr bwMode="auto">
          <a:xfrm>
            <a:off x="7018338"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96" name="Line 91"/>
          <p:cNvSpPr>
            <a:spLocks noChangeShapeType="1"/>
          </p:cNvSpPr>
          <p:nvPr/>
        </p:nvSpPr>
        <p:spPr bwMode="auto">
          <a:xfrm>
            <a:off x="7739063" y="54451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97" name="Line 92"/>
          <p:cNvSpPr>
            <a:spLocks noChangeShapeType="1"/>
          </p:cNvSpPr>
          <p:nvPr/>
        </p:nvSpPr>
        <p:spPr bwMode="auto">
          <a:xfrm flipH="1">
            <a:off x="2411413" y="4797425"/>
            <a:ext cx="503237" cy="5032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98" name="Line 93"/>
          <p:cNvSpPr>
            <a:spLocks noChangeShapeType="1"/>
          </p:cNvSpPr>
          <p:nvPr/>
        </p:nvSpPr>
        <p:spPr bwMode="auto">
          <a:xfrm>
            <a:off x="4427538" y="4724400"/>
            <a:ext cx="1873250" cy="5032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499" name="Text Box 94"/>
          <p:cNvSpPr txBox="1">
            <a:spLocks noChangeArrowheads="1"/>
          </p:cNvSpPr>
          <p:nvPr/>
        </p:nvSpPr>
        <p:spPr bwMode="auto">
          <a:xfrm>
            <a:off x="1258888" y="5805488"/>
            <a:ext cx="2017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GB" sz="2400" b="1" dirty="0">
                <a:solidFill>
                  <a:prstClr val="black"/>
                </a:solidFill>
              </a:rPr>
              <a:t>Oral cavity</a:t>
            </a:r>
            <a:endParaRPr lang="en-US" sz="2400" b="1" dirty="0">
              <a:solidFill>
                <a:prstClr val="black"/>
              </a:solidFill>
            </a:endParaRPr>
          </a:p>
        </p:txBody>
      </p:sp>
      <p:sp>
        <p:nvSpPr>
          <p:cNvPr id="17500" name="Text Box 95"/>
          <p:cNvSpPr txBox="1">
            <a:spLocks noChangeArrowheads="1"/>
          </p:cNvSpPr>
          <p:nvPr/>
        </p:nvSpPr>
        <p:spPr bwMode="auto">
          <a:xfrm>
            <a:off x="5867400" y="5805488"/>
            <a:ext cx="1441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GB" sz="2400" b="1" dirty="0">
                <a:solidFill>
                  <a:prstClr val="black"/>
                </a:solidFill>
              </a:rPr>
              <a:t>Vagina</a:t>
            </a:r>
            <a:endParaRPr lang="en-US" sz="2400" b="1" dirty="0">
              <a:solidFill>
                <a:prstClr val="black"/>
              </a:solidFill>
            </a:endParaRPr>
          </a:p>
        </p:txBody>
      </p:sp>
      <p:sp>
        <p:nvSpPr>
          <p:cNvPr id="17501" name="Text Box 98"/>
          <p:cNvSpPr txBox="1">
            <a:spLocks noChangeArrowheads="1"/>
          </p:cNvSpPr>
          <p:nvPr/>
        </p:nvSpPr>
        <p:spPr bwMode="auto">
          <a:xfrm>
            <a:off x="971550" y="3500438"/>
            <a:ext cx="1368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GB" sz="1200" b="1">
                <a:solidFill>
                  <a:prstClr val="black"/>
                </a:solidFill>
              </a:rPr>
              <a:t>genus-specific F primer</a:t>
            </a:r>
            <a:endParaRPr lang="en-US" sz="1200" b="1">
              <a:solidFill>
                <a:prstClr val="black"/>
              </a:solidFill>
            </a:endParaRPr>
          </a:p>
        </p:txBody>
      </p:sp>
      <p:sp>
        <p:nvSpPr>
          <p:cNvPr id="17502" name="Text Box 99"/>
          <p:cNvSpPr txBox="1">
            <a:spLocks noChangeArrowheads="1"/>
          </p:cNvSpPr>
          <p:nvPr/>
        </p:nvSpPr>
        <p:spPr bwMode="auto">
          <a:xfrm>
            <a:off x="4211638" y="3500438"/>
            <a:ext cx="720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GB" sz="1400" b="1">
                <a:solidFill>
                  <a:prstClr val="black"/>
                </a:solidFill>
              </a:rPr>
              <a:t>456R</a:t>
            </a:r>
            <a:endParaRPr lang="en-US" sz="1400" b="1">
              <a:solidFill>
                <a:prstClr val="black"/>
              </a:solidFill>
            </a:endParaRPr>
          </a:p>
        </p:txBody>
      </p:sp>
      <p:sp>
        <p:nvSpPr>
          <p:cNvPr id="17503" name="Line 100"/>
          <p:cNvSpPr>
            <a:spLocks noChangeShapeType="1"/>
          </p:cNvSpPr>
          <p:nvPr/>
        </p:nvSpPr>
        <p:spPr bwMode="auto">
          <a:xfrm>
            <a:off x="1476375" y="2781300"/>
            <a:ext cx="1295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504" name="Line 101"/>
          <p:cNvSpPr>
            <a:spLocks noChangeShapeType="1"/>
          </p:cNvSpPr>
          <p:nvPr/>
        </p:nvSpPr>
        <p:spPr bwMode="auto">
          <a:xfrm>
            <a:off x="1547813" y="3429000"/>
            <a:ext cx="30241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505" name="Text Box 102"/>
          <p:cNvSpPr txBox="1">
            <a:spLocks noChangeArrowheads="1"/>
          </p:cNvSpPr>
          <p:nvPr/>
        </p:nvSpPr>
        <p:spPr bwMode="auto">
          <a:xfrm>
            <a:off x="2843213" y="4437063"/>
            <a:ext cx="1657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GB" sz="1400">
                <a:solidFill>
                  <a:prstClr val="black"/>
                </a:solidFill>
              </a:rPr>
              <a:t>ITSR sequences</a:t>
            </a:r>
            <a:endParaRPr lang="en-US" sz="1400">
              <a:solidFill>
                <a:prstClr val="black"/>
              </a:solidFill>
            </a:endParaRPr>
          </a:p>
        </p:txBody>
      </p:sp>
      <p:sp>
        <p:nvSpPr>
          <p:cNvPr id="17506" name="Line 103"/>
          <p:cNvSpPr>
            <a:spLocks noChangeShapeType="1"/>
          </p:cNvSpPr>
          <p:nvPr/>
        </p:nvSpPr>
        <p:spPr bwMode="auto">
          <a:xfrm>
            <a:off x="2268538" y="4076700"/>
            <a:ext cx="26638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507" name="Line 104"/>
          <p:cNvSpPr>
            <a:spLocks noChangeShapeType="1"/>
          </p:cNvSpPr>
          <p:nvPr/>
        </p:nvSpPr>
        <p:spPr bwMode="auto">
          <a:xfrm>
            <a:off x="2268538" y="4364038"/>
            <a:ext cx="26638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508" name="Line 105"/>
          <p:cNvSpPr>
            <a:spLocks noChangeShapeType="1"/>
          </p:cNvSpPr>
          <p:nvPr/>
        </p:nvSpPr>
        <p:spPr bwMode="auto">
          <a:xfrm>
            <a:off x="2339975" y="4076700"/>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509" name="Line 106"/>
          <p:cNvSpPr>
            <a:spLocks noChangeShapeType="1"/>
          </p:cNvSpPr>
          <p:nvPr/>
        </p:nvSpPr>
        <p:spPr bwMode="auto">
          <a:xfrm>
            <a:off x="2627313" y="4076700"/>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510" name="Line 107"/>
          <p:cNvSpPr>
            <a:spLocks noChangeShapeType="1"/>
          </p:cNvSpPr>
          <p:nvPr/>
        </p:nvSpPr>
        <p:spPr bwMode="auto">
          <a:xfrm>
            <a:off x="2771775" y="4076700"/>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511" name="Line 108"/>
          <p:cNvSpPr>
            <a:spLocks noChangeShapeType="1"/>
          </p:cNvSpPr>
          <p:nvPr/>
        </p:nvSpPr>
        <p:spPr bwMode="auto">
          <a:xfrm>
            <a:off x="2844800" y="4076700"/>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512" name="Line 109"/>
          <p:cNvSpPr>
            <a:spLocks noChangeShapeType="1"/>
          </p:cNvSpPr>
          <p:nvPr/>
        </p:nvSpPr>
        <p:spPr bwMode="auto">
          <a:xfrm>
            <a:off x="2484438" y="4076700"/>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513" name="Line 110"/>
          <p:cNvSpPr>
            <a:spLocks noChangeShapeType="1"/>
          </p:cNvSpPr>
          <p:nvPr/>
        </p:nvSpPr>
        <p:spPr bwMode="auto">
          <a:xfrm>
            <a:off x="2916238" y="4076700"/>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514" name="Line 111"/>
          <p:cNvSpPr>
            <a:spLocks noChangeShapeType="1"/>
          </p:cNvSpPr>
          <p:nvPr/>
        </p:nvSpPr>
        <p:spPr bwMode="auto">
          <a:xfrm>
            <a:off x="2987675" y="4076700"/>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515" name="Line 112"/>
          <p:cNvSpPr>
            <a:spLocks noChangeShapeType="1"/>
          </p:cNvSpPr>
          <p:nvPr/>
        </p:nvSpPr>
        <p:spPr bwMode="auto">
          <a:xfrm>
            <a:off x="3060700" y="4076700"/>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516" name="Line 113"/>
          <p:cNvSpPr>
            <a:spLocks noChangeShapeType="1"/>
          </p:cNvSpPr>
          <p:nvPr/>
        </p:nvSpPr>
        <p:spPr bwMode="auto">
          <a:xfrm>
            <a:off x="2700338" y="4076700"/>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517" name="Line 114"/>
          <p:cNvSpPr>
            <a:spLocks noChangeShapeType="1"/>
          </p:cNvSpPr>
          <p:nvPr/>
        </p:nvSpPr>
        <p:spPr bwMode="auto">
          <a:xfrm>
            <a:off x="2555875" y="4076700"/>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518" name="Line 115"/>
          <p:cNvSpPr>
            <a:spLocks noChangeShapeType="1"/>
          </p:cNvSpPr>
          <p:nvPr/>
        </p:nvSpPr>
        <p:spPr bwMode="auto">
          <a:xfrm>
            <a:off x="2411413" y="4076700"/>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519" name="Line 116"/>
          <p:cNvSpPr>
            <a:spLocks noChangeShapeType="1"/>
          </p:cNvSpPr>
          <p:nvPr/>
        </p:nvSpPr>
        <p:spPr bwMode="auto">
          <a:xfrm>
            <a:off x="3132138" y="4076700"/>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520" name="Line 117"/>
          <p:cNvSpPr>
            <a:spLocks noChangeShapeType="1"/>
          </p:cNvSpPr>
          <p:nvPr/>
        </p:nvSpPr>
        <p:spPr bwMode="auto">
          <a:xfrm>
            <a:off x="3203575" y="4076700"/>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521" name="Line 118"/>
          <p:cNvSpPr>
            <a:spLocks noChangeShapeType="1"/>
          </p:cNvSpPr>
          <p:nvPr/>
        </p:nvSpPr>
        <p:spPr bwMode="auto">
          <a:xfrm>
            <a:off x="3490913" y="4076700"/>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522" name="Line 119"/>
          <p:cNvSpPr>
            <a:spLocks noChangeShapeType="1"/>
          </p:cNvSpPr>
          <p:nvPr/>
        </p:nvSpPr>
        <p:spPr bwMode="auto">
          <a:xfrm>
            <a:off x="3635375" y="4076700"/>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523" name="Line 120"/>
          <p:cNvSpPr>
            <a:spLocks noChangeShapeType="1"/>
          </p:cNvSpPr>
          <p:nvPr/>
        </p:nvSpPr>
        <p:spPr bwMode="auto">
          <a:xfrm>
            <a:off x="3708400" y="4076700"/>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524" name="Line 121"/>
          <p:cNvSpPr>
            <a:spLocks noChangeShapeType="1"/>
          </p:cNvSpPr>
          <p:nvPr/>
        </p:nvSpPr>
        <p:spPr bwMode="auto">
          <a:xfrm>
            <a:off x="3348038" y="4076700"/>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525" name="Line 122"/>
          <p:cNvSpPr>
            <a:spLocks noChangeShapeType="1"/>
          </p:cNvSpPr>
          <p:nvPr/>
        </p:nvSpPr>
        <p:spPr bwMode="auto">
          <a:xfrm>
            <a:off x="3779838" y="4076700"/>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526" name="Line 123"/>
          <p:cNvSpPr>
            <a:spLocks noChangeShapeType="1"/>
          </p:cNvSpPr>
          <p:nvPr/>
        </p:nvSpPr>
        <p:spPr bwMode="auto">
          <a:xfrm>
            <a:off x="3851275" y="4076700"/>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527" name="Line 124"/>
          <p:cNvSpPr>
            <a:spLocks noChangeShapeType="1"/>
          </p:cNvSpPr>
          <p:nvPr/>
        </p:nvSpPr>
        <p:spPr bwMode="auto">
          <a:xfrm>
            <a:off x="3924300" y="4076700"/>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528" name="Line 125"/>
          <p:cNvSpPr>
            <a:spLocks noChangeShapeType="1"/>
          </p:cNvSpPr>
          <p:nvPr/>
        </p:nvSpPr>
        <p:spPr bwMode="auto">
          <a:xfrm>
            <a:off x="3563938" y="4076700"/>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529" name="Line 126"/>
          <p:cNvSpPr>
            <a:spLocks noChangeShapeType="1"/>
          </p:cNvSpPr>
          <p:nvPr/>
        </p:nvSpPr>
        <p:spPr bwMode="auto">
          <a:xfrm>
            <a:off x="3419475" y="4076700"/>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530" name="Line 127"/>
          <p:cNvSpPr>
            <a:spLocks noChangeShapeType="1"/>
          </p:cNvSpPr>
          <p:nvPr/>
        </p:nvSpPr>
        <p:spPr bwMode="auto">
          <a:xfrm>
            <a:off x="3275013" y="4076700"/>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531" name="Line 128"/>
          <p:cNvSpPr>
            <a:spLocks noChangeShapeType="1"/>
          </p:cNvSpPr>
          <p:nvPr/>
        </p:nvSpPr>
        <p:spPr bwMode="auto">
          <a:xfrm>
            <a:off x="3995738" y="4076700"/>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532" name="Line 129"/>
          <p:cNvSpPr>
            <a:spLocks noChangeShapeType="1"/>
          </p:cNvSpPr>
          <p:nvPr/>
        </p:nvSpPr>
        <p:spPr bwMode="auto">
          <a:xfrm>
            <a:off x="4068763" y="4076700"/>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533" name="Line 130"/>
          <p:cNvSpPr>
            <a:spLocks noChangeShapeType="1"/>
          </p:cNvSpPr>
          <p:nvPr/>
        </p:nvSpPr>
        <p:spPr bwMode="auto">
          <a:xfrm>
            <a:off x="4356100" y="4076700"/>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534" name="Line 131"/>
          <p:cNvSpPr>
            <a:spLocks noChangeShapeType="1"/>
          </p:cNvSpPr>
          <p:nvPr/>
        </p:nvSpPr>
        <p:spPr bwMode="auto">
          <a:xfrm>
            <a:off x="4500563" y="4076700"/>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535" name="Line 132"/>
          <p:cNvSpPr>
            <a:spLocks noChangeShapeType="1"/>
          </p:cNvSpPr>
          <p:nvPr/>
        </p:nvSpPr>
        <p:spPr bwMode="auto">
          <a:xfrm>
            <a:off x="4573588" y="4076700"/>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536" name="Line 133"/>
          <p:cNvSpPr>
            <a:spLocks noChangeShapeType="1"/>
          </p:cNvSpPr>
          <p:nvPr/>
        </p:nvSpPr>
        <p:spPr bwMode="auto">
          <a:xfrm>
            <a:off x="4213225" y="4076700"/>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537" name="Line 134"/>
          <p:cNvSpPr>
            <a:spLocks noChangeShapeType="1"/>
          </p:cNvSpPr>
          <p:nvPr/>
        </p:nvSpPr>
        <p:spPr bwMode="auto">
          <a:xfrm>
            <a:off x="4645025" y="4076700"/>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538" name="Line 135"/>
          <p:cNvSpPr>
            <a:spLocks noChangeShapeType="1"/>
          </p:cNvSpPr>
          <p:nvPr/>
        </p:nvSpPr>
        <p:spPr bwMode="auto">
          <a:xfrm>
            <a:off x="4716463" y="4076700"/>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539" name="Line 136"/>
          <p:cNvSpPr>
            <a:spLocks noChangeShapeType="1"/>
          </p:cNvSpPr>
          <p:nvPr/>
        </p:nvSpPr>
        <p:spPr bwMode="auto">
          <a:xfrm>
            <a:off x="4789488" y="4076700"/>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540" name="Line 137"/>
          <p:cNvSpPr>
            <a:spLocks noChangeShapeType="1"/>
          </p:cNvSpPr>
          <p:nvPr/>
        </p:nvSpPr>
        <p:spPr bwMode="auto">
          <a:xfrm>
            <a:off x="4429125" y="4076700"/>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541" name="Line 138"/>
          <p:cNvSpPr>
            <a:spLocks noChangeShapeType="1"/>
          </p:cNvSpPr>
          <p:nvPr/>
        </p:nvSpPr>
        <p:spPr bwMode="auto">
          <a:xfrm>
            <a:off x="4284663" y="4076700"/>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542" name="Line 139"/>
          <p:cNvSpPr>
            <a:spLocks noChangeShapeType="1"/>
          </p:cNvSpPr>
          <p:nvPr/>
        </p:nvSpPr>
        <p:spPr bwMode="auto">
          <a:xfrm>
            <a:off x="4140200" y="4076700"/>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543" name="Line 140"/>
          <p:cNvSpPr>
            <a:spLocks noChangeShapeType="1"/>
          </p:cNvSpPr>
          <p:nvPr/>
        </p:nvSpPr>
        <p:spPr bwMode="auto">
          <a:xfrm>
            <a:off x="4860925" y="4076700"/>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17544" name="Text Box 6"/>
          <p:cNvSpPr txBox="1">
            <a:spLocks noChangeArrowheads="1"/>
          </p:cNvSpPr>
          <p:nvPr/>
        </p:nvSpPr>
        <p:spPr bwMode="auto">
          <a:xfrm>
            <a:off x="1187450" y="2781300"/>
            <a:ext cx="720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GB" sz="1400" b="1">
                <a:solidFill>
                  <a:prstClr val="black"/>
                </a:solidFill>
              </a:rPr>
              <a:t>Fn1F</a:t>
            </a:r>
            <a:endParaRPr lang="en-US" sz="1400" b="1">
              <a:solidFill>
                <a:prstClr val="black"/>
              </a:solidFill>
            </a:endParaRPr>
          </a:p>
        </p:txBody>
      </p:sp>
      <p:sp>
        <p:nvSpPr>
          <p:cNvPr id="2" name="TextBox 1"/>
          <p:cNvSpPr txBox="1"/>
          <p:nvPr/>
        </p:nvSpPr>
        <p:spPr>
          <a:xfrm>
            <a:off x="5289550" y="2935287"/>
            <a:ext cx="3473450" cy="1200329"/>
          </a:xfrm>
          <a:prstGeom prst="rect">
            <a:avLst/>
          </a:prstGeom>
          <a:solidFill>
            <a:schemeClr val="bg1"/>
          </a:solidFill>
          <a:ln>
            <a:solidFill>
              <a:schemeClr val="tx1"/>
            </a:solidFill>
          </a:ln>
          <a:scene3d>
            <a:camera prst="perspectiveLeft" fov="0">
              <a:rot lat="0" lon="0" rev="0"/>
            </a:camera>
            <a:lightRig rig="threePt" dir="t"/>
          </a:scene3d>
        </p:spPr>
        <p:txBody>
          <a:bodyPr wrap="square" rtlCol="0">
            <a:spAutoFit/>
          </a:bodyPr>
          <a:lstStyle/>
          <a:p>
            <a:r>
              <a:rPr lang="en-GB" dirty="0">
                <a:solidFill>
                  <a:prstClr val="black"/>
                </a:solidFill>
              </a:rPr>
              <a:t>Results show </a:t>
            </a:r>
            <a:r>
              <a:rPr lang="en-GB" i="1" dirty="0">
                <a:solidFill>
                  <a:prstClr val="black"/>
                </a:solidFill>
              </a:rPr>
              <a:t>F. </a:t>
            </a:r>
            <a:r>
              <a:rPr lang="en-GB" i="1" dirty="0" err="1">
                <a:solidFill>
                  <a:prstClr val="black"/>
                </a:solidFill>
              </a:rPr>
              <a:t>nuleatum</a:t>
            </a:r>
            <a:r>
              <a:rPr lang="en-GB" i="1" dirty="0">
                <a:solidFill>
                  <a:prstClr val="black"/>
                </a:solidFill>
              </a:rPr>
              <a:t> </a:t>
            </a:r>
            <a:r>
              <a:rPr lang="en-GB" dirty="0">
                <a:solidFill>
                  <a:prstClr val="black"/>
                </a:solidFill>
              </a:rPr>
              <a:t>subsp. </a:t>
            </a:r>
            <a:r>
              <a:rPr lang="en-GB" i="1" dirty="0" err="1">
                <a:solidFill>
                  <a:prstClr val="black"/>
                </a:solidFill>
              </a:rPr>
              <a:t>polymorphum</a:t>
            </a:r>
            <a:r>
              <a:rPr lang="en-GB" dirty="0">
                <a:solidFill>
                  <a:prstClr val="black"/>
                </a:solidFill>
              </a:rPr>
              <a:t> of oral origin could be involved with pregnancy complications.</a:t>
            </a:r>
          </a:p>
        </p:txBody>
      </p:sp>
      <p:sp>
        <p:nvSpPr>
          <p:cNvPr id="4" name="TextBox 3"/>
          <p:cNvSpPr txBox="1"/>
          <p:nvPr/>
        </p:nvSpPr>
        <p:spPr>
          <a:xfrm>
            <a:off x="323850" y="6400800"/>
            <a:ext cx="2376488" cy="307777"/>
          </a:xfrm>
          <a:prstGeom prst="rect">
            <a:avLst/>
          </a:prstGeom>
          <a:noFill/>
        </p:spPr>
        <p:txBody>
          <a:bodyPr wrap="square" rtlCol="0">
            <a:spAutoFit/>
          </a:bodyPr>
          <a:lstStyle/>
          <a:p>
            <a:r>
              <a:rPr lang="en-GB" sz="1400" b="1" i="1" dirty="0">
                <a:solidFill>
                  <a:prstClr val="black"/>
                </a:solidFill>
              </a:rPr>
              <a:t>J Med Micro 2013</a:t>
            </a:r>
          </a:p>
        </p:txBody>
      </p:sp>
      <p:sp>
        <p:nvSpPr>
          <p:cNvPr id="5" name="Oval 4"/>
          <p:cNvSpPr/>
          <p:nvPr/>
        </p:nvSpPr>
        <p:spPr>
          <a:xfrm>
            <a:off x="2916237" y="1600200"/>
            <a:ext cx="935037"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217479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Diabetes Mellitus</a:t>
            </a:r>
          </a:p>
        </p:txBody>
      </p:sp>
      <p:sp>
        <p:nvSpPr>
          <p:cNvPr id="3" name="Content Placeholder 2"/>
          <p:cNvSpPr>
            <a:spLocks noGrp="1"/>
          </p:cNvSpPr>
          <p:nvPr>
            <p:ph idx="1"/>
          </p:nvPr>
        </p:nvSpPr>
        <p:spPr/>
        <p:txBody>
          <a:bodyPr>
            <a:normAutofit/>
          </a:bodyPr>
          <a:lstStyle/>
          <a:p>
            <a:r>
              <a:rPr lang="en-GB" sz="2000" dirty="0"/>
              <a:t>Clinical syndrome characterised by hyperglycaemia due to absolute / relative deficiency of insulin. Type 1 – insulin dependent and type 2 – non-insulin dependent.</a:t>
            </a:r>
          </a:p>
          <a:p>
            <a:r>
              <a:rPr lang="en-GB" sz="2000" dirty="0"/>
              <a:t>Characterised by metabolic abnormalities &amp; long-term complications involving eyes, kidneys, nervous system vasculature and periodontal tissues. </a:t>
            </a:r>
          </a:p>
          <a:p>
            <a:r>
              <a:rPr lang="en-GB" sz="2000" dirty="0"/>
              <a:t>Severe PD often coexists with severe DM / DM is a risk factor for PD.</a:t>
            </a:r>
          </a:p>
          <a:p>
            <a:r>
              <a:rPr lang="en-GB" sz="2000" dirty="0"/>
              <a:t>Conversely – PD predisposes / exacerbates DM.</a:t>
            </a:r>
          </a:p>
          <a:p>
            <a:r>
              <a:rPr lang="en-GB" sz="2000" dirty="0"/>
              <a:t>Treatment aspects – control of chronic gram-negative periodontal infection (systemic antibiotics + mechanical therapy) results in improvement of diabetes control.</a:t>
            </a:r>
          </a:p>
          <a:p>
            <a:r>
              <a:rPr lang="en-GB" sz="2000" dirty="0"/>
              <a:t>2-way relationship between DM and PD / Infection proposed.</a:t>
            </a:r>
          </a:p>
        </p:txBody>
      </p:sp>
    </p:spTree>
    <p:extLst>
      <p:ext uri="{BB962C8B-B14F-4D97-AF65-F5344CB8AC3E}">
        <p14:creationId xmlns:p14="http://schemas.microsoft.com/office/powerpoint/2010/main" val="1146198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Relationship between oral infection and systemic diseases.</a:t>
            </a:r>
          </a:p>
        </p:txBody>
      </p:sp>
      <p:sp>
        <p:nvSpPr>
          <p:cNvPr id="3" name="Content Placeholder 2"/>
          <p:cNvSpPr>
            <a:spLocks noGrp="1"/>
          </p:cNvSpPr>
          <p:nvPr>
            <p:ph idx="1"/>
          </p:nvPr>
        </p:nvSpPr>
        <p:spPr>
          <a:xfrm>
            <a:off x="457200" y="1828800"/>
            <a:ext cx="8229600" cy="4525963"/>
          </a:xfrm>
        </p:spPr>
        <p:txBody>
          <a:bodyPr>
            <a:normAutofit/>
          </a:bodyPr>
          <a:lstStyle/>
          <a:p>
            <a:r>
              <a:rPr lang="en-GB" sz="2000" dirty="0"/>
              <a:t>Apart from endocarditis – more evidence is needed to claim a causal association between oral infection and other systemic diseases.</a:t>
            </a:r>
          </a:p>
          <a:p>
            <a:r>
              <a:rPr lang="en-GB" sz="2000" dirty="0"/>
              <a:t>Epidemiological research (cross-sectional and longitudinal studies) can identify relationships but not causation.</a:t>
            </a:r>
          </a:p>
          <a:p>
            <a:r>
              <a:rPr lang="en-GB" sz="2000" dirty="0"/>
              <a:t>PD may be an oral component of a systemic disorder or have aetiological features in common. Therefore no cause-effect relationship.</a:t>
            </a:r>
          </a:p>
        </p:txBody>
      </p:sp>
    </p:spTree>
    <p:extLst>
      <p:ext uri="{BB962C8B-B14F-4D97-AF65-F5344CB8AC3E}">
        <p14:creationId xmlns:p14="http://schemas.microsoft.com/office/powerpoint/2010/main" val="4238948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Criteria for causal links between PD and systemic diseases. (Slots et al, 1998)</a:t>
            </a:r>
          </a:p>
        </p:txBody>
      </p:sp>
      <p:sp>
        <p:nvSpPr>
          <p:cNvPr id="3" name="Content Placeholder 2"/>
          <p:cNvSpPr>
            <a:spLocks noGrp="1"/>
          </p:cNvSpPr>
          <p:nvPr>
            <p:ph idx="1"/>
          </p:nvPr>
        </p:nvSpPr>
        <p:spPr/>
        <p:txBody>
          <a:bodyPr>
            <a:normAutofit/>
          </a:bodyPr>
          <a:lstStyle/>
          <a:p>
            <a:r>
              <a:rPr lang="en-GB" sz="2000" dirty="0"/>
              <a:t>Prevalence &amp; incidence of systemic disease should be significantly higher in periodontitis patients than in periodontally healthy ones.</a:t>
            </a:r>
          </a:p>
          <a:p>
            <a:r>
              <a:rPr lang="en-GB" sz="2000" dirty="0"/>
              <a:t>Onset of systemic disease should follow onset of PD.</a:t>
            </a:r>
          </a:p>
          <a:p>
            <a:r>
              <a:rPr lang="en-GB" sz="2000" dirty="0"/>
              <a:t>Removal/reduction of PD should decrease the incidence of the systemic disease.</a:t>
            </a:r>
          </a:p>
          <a:p>
            <a:r>
              <a:rPr lang="en-GB" sz="2000" dirty="0"/>
              <a:t>Microorganisms from systemic disease should be same species &amp; strain as oral microorganisms.</a:t>
            </a:r>
          </a:p>
          <a:p>
            <a:r>
              <a:rPr lang="en-GB" sz="2000" dirty="0"/>
              <a:t>Animal model with PD / inoculated microorganisms should develop more systemic disease than periodontally healthy.</a:t>
            </a:r>
          </a:p>
          <a:p>
            <a:r>
              <a:rPr lang="en-GB" sz="2000" dirty="0"/>
              <a:t>Association between PD and systemic </a:t>
            </a:r>
            <a:r>
              <a:rPr lang="en-GB" sz="2000"/>
              <a:t>disease should </a:t>
            </a:r>
            <a:r>
              <a:rPr lang="en-GB" sz="2000" dirty="0"/>
              <a:t>be biologically feasible.</a:t>
            </a:r>
          </a:p>
        </p:txBody>
      </p:sp>
    </p:spTree>
    <p:extLst>
      <p:ext uri="{BB962C8B-B14F-4D97-AF65-F5344CB8AC3E}">
        <p14:creationId xmlns:p14="http://schemas.microsoft.com/office/powerpoint/2010/main" val="1027546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Concluding remarks</a:t>
            </a:r>
          </a:p>
        </p:txBody>
      </p:sp>
      <p:sp>
        <p:nvSpPr>
          <p:cNvPr id="3" name="Content Placeholder 2"/>
          <p:cNvSpPr>
            <a:spLocks noGrp="1"/>
          </p:cNvSpPr>
          <p:nvPr>
            <p:ph idx="1"/>
          </p:nvPr>
        </p:nvSpPr>
        <p:spPr/>
        <p:txBody>
          <a:bodyPr>
            <a:normAutofit fontScale="62500" lnSpcReduction="20000"/>
          </a:bodyPr>
          <a:lstStyle/>
          <a:p>
            <a:pPr marL="0" indent="355600" algn="just"/>
            <a:r>
              <a:rPr lang="en-GB" dirty="0"/>
              <a:t>Apart from the well-established link between endocarditis</a:t>
            </a:r>
          </a:p>
          <a:p>
            <a:pPr marL="0" indent="355600" algn="just">
              <a:buNone/>
            </a:pPr>
            <a:r>
              <a:rPr lang="en-GB" dirty="0"/>
              <a:t>and dental associated bacteraemia, there is no firm evidence to indicate</a:t>
            </a:r>
          </a:p>
          <a:p>
            <a:pPr marL="0" indent="355600" algn="just">
              <a:buNone/>
            </a:pPr>
            <a:r>
              <a:rPr lang="en-GB" dirty="0"/>
              <a:t>that the other postulated diseases are either initiated</a:t>
            </a:r>
          </a:p>
          <a:p>
            <a:pPr marL="0" indent="355600" algn="just">
              <a:buNone/>
            </a:pPr>
            <a:r>
              <a:rPr lang="en-GB" dirty="0"/>
              <a:t>or perpetuated by the oral micro flora and their by-products. </a:t>
            </a:r>
          </a:p>
          <a:p>
            <a:pPr marL="0" indent="0" algn="just">
              <a:buNone/>
            </a:pPr>
            <a:endParaRPr lang="en-GB" dirty="0"/>
          </a:p>
          <a:p>
            <a:pPr marL="0" indent="355600" algn="just"/>
            <a:r>
              <a:rPr lang="en-GB" dirty="0"/>
              <a:t>Much of the available evidence is circumstantial, with a multitude</a:t>
            </a:r>
          </a:p>
          <a:p>
            <a:pPr marL="0" indent="355600" algn="just">
              <a:buNone/>
            </a:pPr>
            <a:r>
              <a:rPr lang="en-GB" dirty="0"/>
              <a:t>of confounding factors. </a:t>
            </a:r>
          </a:p>
          <a:p>
            <a:pPr marL="0" indent="0" algn="just">
              <a:buNone/>
            </a:pPr>
            <a:endParaRPr lang="en-GB" dirty="0"/>
          </a:p>
          <a:p>
            <a:pPr algn="just"/>
            <a:r>
              <a:rPr lang="en-GB" dirty="0"/>
              <a:t>Further research is necessary to confirm or refute these observations. </a:t>
            </a:r>
          </a:p>
          <a:p>
            <a:pPr marL="0" indent="355600" algn="just">
              <a:buNone/>
            </a:pPr>
            <a:endParaRPr lang="en-GB" dirty="0"/>
          </a:p>
          <a:p>
            <a:pPr marL="0" indent="355600" algn="just"/>
            <a:r>
              <a:rPr lang="en-GB" dirty="0"/>
              <a:t>Nonetheless, it is beyond doubt that good oral health is important not </a:t>
            </a:r>
          </a:p>
          <a:p>
            <a:pPr marL="0" indent="355600" algn="just">
              <a:buNone/>
            </a:pPr>
            <a:r>
              <a:rPr lang="en-GB" dirty="0"/>
              <a:t>only to prevent oral disease but also to maintain good systemic health.</a:t>
            </a:r>
          </a:p>
        </p:txBody>
      </p:sp>
    </p:spTree>
    <p:extLst>
      <p:ext uri="{BB962C8B-B14F-4D97-AF65-F5344CB8AC3E}">
        <p14:creationId xmlns:p14="http://schemas.microsoft.com/office/powerpoint/2010/main" val="265480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92F6CB-4448-F81A-2824-8A3C75B4EA38}"/>
              </a:ext>
            </a:extLst>
          </p:cNvPr>
          <p:cNvSpPr txBox="1"/>
          <p:nvPr/>
        </p:nvSpPr>
        <p:spPr>
          <a:xfrm>
            <a:off x="1295400" y="1295400"/>
            <a:ext cx="7315200" cy="2246769"/>
          </a:xfrm>
          <a:prstGeom prst="rect">
            <a:avLst/>
          </a:prstGeom>
          <a:noFill/>
        </p:spPr>
        <p:txBody>
          <a:bodyPr wrap="square">
            <a:spAutoFit/>
          </a:bodyPr>
          <a:lstStyle/>
          <a:p>
            <a:pPr algn="ctr"/>
            <a:r>
              <a:rPr lang="en-GB" sz="3200" dirty="0">
                <a:latin typeface="+mj-lt"/>
              </a:rPr>
              <a:t>Reading material</a:t>
            </a:r>
          </a:p>
          <a:p>
            <a:endParaRPr lang="en-GB" dirty="0"/>
          </a:p>
          <a:p>
            <a:r>
              <a:rPr lang="en-GB" dirty="0"/>
              <a:t>Kumar, P.S. (2013) Oral microbiota and systemic disease. Anaerobe 24: 90-93</a:t>
            </a:r>
          </a:p>
          <a:p>
            <a:endParaRPr lang="en-GB" dirty="0"/>
          </a:p>
          <a:p>
            <a:r>
              <a:rPr lang="en-GB" dirty="0"/>
              <a:t>Martínez-García, M., Hernández-Lemus, E. (2021) Periodontal Inflammation and Systemic Diseases: An Overview. Frontiers in Physiology Vol 12 https://doi.org/10.3389/fphys.2021.709438</a:t>
            </a:r>
          </a:p>
        </p:txBody>
      </p:sp>
    </p:spTree>
    <p:extLst>
      <p:ext uri="{BB962C8B-B14F-4D97-AF65-F5344CB8AC3E}">
        <p14:creationId xmlns:p14="http://schemas.microsoft.com/office/powerpoint/2010/main" val="1276275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461172"/>
            <a:ext cx="8229599" cy="504625"/>
          </a:xfrm>
          <a:prstGeom prst="rect">
            <a:avLst/>
          </a:prstGeom>
        </p:spPr>
        <p:txBody>
          <a:bodyPr vert="horz" wrap="square" lIns="0" tIns="12065" rIns="0" bIns="0" rtlCol="0">
            <a:spAutoFit/>
          </a:bodyPr>
          <a:lstStyle/>
          <a:p>
            <a:pPr marL="12700">
              <a:lnSpc>
                <a:spcPct val="100000"/>
              </a:lnSpc>
              <a:spcBef>
                <a:spcPts val="95"/>
              </a:spcBef>
            </a:pPr>
            <a:r>
              <a:rPr sz="3200" spc="-5" dirty="0">
                <a:cs typeface="Arial"/>
              </a:rPr>
              <a:t>The Human Oral Microbiota is Diverse &amp;</a:t>
            </a:r>
            <a:r>
              <a:rPr sz="3200" spc="90" dirty="0">
                <a:cs typeface="Arial"/>
              </a:rPr>
              <a:t> </a:t>
            </a:r>
            <a:r>
              <a:rPr sz="3200" spc="-5" dirty="0">
                <a:cs typeface="Arial"/>
              </a:rPr>
              <a:t>Unique</a:t>
            </a:r>
            <a:endParaRPr sz="3200" dirty="0">
              <a:cs typeface="Arial"/>
            </a:endParaRPr>
          </a:p>
        </p:txBody>
      </p:sp>
      <p:sp>
        <p:nvSpPr>
          <p:cNvPr id="3" name="object 3"/>
          <p:cNvSpPr/>
          <p:nvPr/>
        </p:nvSpPr>
        <p:spPr>
          <a:xfrm>
            <a:off x="976883" y="1595627"/>
            <a:ext cx="4753356" cy="470916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304800" y="6439001"/>
            <a:ext cx="5791200" cy="197490"/>
          </a:xfrm>
          <a:prstGeom prst="rect">
            <a:avLst/>
          </a:prstGeom>
        </p:spPr>
        <p:txBody>
          <a:bodyPr vert="horz" wrap="square" lIns="0" tIns="12700" rIns="0" bIns="0" rtlCol="0">
            <a:spAutoFit/>
          </a:bodyPr>
          <a:lstStyle/>
          <a:p>
            <a:pPr marL="254635" marR="5080" indent="-242570">
              <a:lnSpc>
                <a:spcPct val="100000"/>
              </a:lnSpc>
              <a:spcBef>
                <a:spcPts val="100"/>
              </a:spcBef>
            </a:pPr>
            <a:r>
              <a:rPr sz="1200" spc="-5" dirty="0">
                <a:latin typeface="Arial"/>
                <a:cs typeface="Arial"/>
              </a:rPr>
              <a:t>C Huttenhower </a:t>
            </a:r>
            <a:r>
              <a:rPr sz="1200" i="1" dirty="0">
                <a:latin typeface="Arial"/>
                <a:cs typeface="Arial"/>
              </a:rPr>
              <a:t>et al. </a:t>
            </a:r>
            <a:r>
              <a:rPr sz="1200" i="1" spc="-5" dirty="0">
                <a:latin typeface="Arial"/>
                <a:cs typeface="Arial"/>
              </a:rPr>
              <a:t>Nature </a:t>
            </a:r>
            <a:r>
              <a:rPr sz="1200" b="1" spc="-5" dirty="0">
                <a:latin typeface="Arial"/>
                <a:cs typeface="Arial"/>
              </a:rPr>
              <a:t>486</a:t>
            </a:r>
            <a:r>
              <a:rPr sz="1200" spc="-5" dirty="0">
                <a:latin typeface="Arial"/>
                <a:cs typeface="Arial"/>
              </a:rPr>
              <a:t>, </a:t>
            </a:r>
            <a:r>
              <a:rPr sz="1200" dirty="0">
                <a:latin typeface="Arial"/>
                <a:cs typeface="Arial"/>
              </a:rPr>
              <a:t>207-214</a:t>
            </a:r>
            <a:r>
              <a:rPr sz="1200" spc="-160" dirty="0">
                <a:latin typeface="Arial"/>
                <a:cs typeface="Arial"/>
              </a:rPr>
              <a:t> </a:t>
            </a:r>
            <a:r>
              <a:rPr sz="1200" spc="-5" dirty="0">
                <a:latin typeface="Arial"/>
                <a:cs typeface="Arial"/>
              </a:rPr>
              <a:t>(2012)  </a:t>
            </a:r>
            <a:r>
              <a:rPr sz="1200" dirty="0">
                <a:latin typeface="Arial"/>
                <a:cs typeface="Arial"/>
              </a:rPr>
              <a:t>Li, </a:t>
            </a:r>
            <a:r>
              <a:rPr sz="1200" spc="-5" dirty="0">
                <a:latin typeface="Arial"/>
                <a:cs typeface="Arial"/>
              </a:rPr>
              <a:t>Kelvin</a:t>
            </a:r>
            <a:r>
              <a:rPr sz="1200" spc="-195" dirty="0">
                <a:latin typeface="Arial"/>
                <a:cs typeface="Arial"/>
              </a:rPr>
              <a:t> </a:t>
            </a:r>
            <a:r>
              <a:rPr sz="1200" dirty="0">
                <a:latin typeface="Arial"/>
                <a:cs typeface="Arial"/>
              </a:rPr>
              <a:t>et al. </a:t>
            </a:r>
            <a:r>
              <a:rPr sz="1200" i="1" spc="-5" dirty="0">
                <a:latin typeface="Arial"/>
                <a:cs typeface="Arial"/>
              </a:rPr>
              <a:t>PloS one </a:t>
            </a:r>
            <a:r>
              <a:rPr sz="1200" b="1" dirty="0">
                <a:latin typeface="Arial"/>
                <a:cs typeface="Arial"/>
              </a:rPr>
              <a:t>7,</a:t>
            </a:r>
            <a:r>
              <a:rPr lang="en-GB" sz="1200" b="1" dirty="0">
                <a:latin typeface="Arial"/>
                <a:cs typeface="Arial"/>
              </a:rPr>
              <a:t> </a:t>
            </a:r>
            <a:r>
              <a:rPr sz="1200" dirty="0">
                <a:latin typeface="Arial"/>
                <a:cs typeface="Arial"/>
              </a:rPr>
              <a:t>6</a:t>
            </a:r>
            <a:r>
              <a:rPr sz="1200" b="1" dirty="0">
                <a:latin typeface="Arial"/>
                <a:cs typeface="Arial"/>
              </a:rPr>
              <a:t> </a:t>
            </a:r>
            <a:r>
              <a:rPr sz="1200" spc="-5" dirty="0">
                <a:latin typeface="Arial"/>
                <a:cs typeface="Arial"/>
              </a:rPr>
              <a:t>(2012)</a:t>
            </a:r>
            <a:endParaRPr sz="1200" dirty="0">
              <a:latin typeface="Arial"/>
              <a:cs typeface="Arial"/>
            </a:endParaRPr>
          </a:p>
        </p:txBody>
      </p:sp>
      <p:sp>
        <p:nvSpPr>
          <p:cNvPr id="5" name="object 5"/>
          <p:cNvSpPr/>
          <p:nvPr/>
        </p:nvSpPr>
        <p:spPr>
          <a:xfrm>
            <a:off x="6201155" y="1353310"/>
            <a:ext cx="1266444" cy="537819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6247638" y="1413510"/>
            <a:ext cx="1280160" cy="1080135"/>
          </a:xfrm>
          <a:custGeom>
            <a:avLst/>
            <a:gdLst/>
            <a:ahLst/>
            <a:cxnLst/>
            <a:rect l="l" t="t" r="r" b="b"/>
            <a:pathLst>
              <a:path w="1280159" h="1080135">
                <a:moveTo>
                  <a:pt x="0" y="179959"/>
                </a:moveTo>
                <a:lnTo>
                  <a:pt x="6476" y="132206"/>
                </a:lnTo>
                <a:lnTo>
                  <a:pt x="24637" y="89153"/>
                </a:lnTo>
                <a:lnTo>
                  <a:pt x="52704" y="52704"/>
                </a:lnTo>
                <a:lnTo>
                  <a:pt x="89153" y="24637"/>
                </a:lnTo>
                <a:lnTo>
                  <a:pt x="132207" y="6476"/>
                </a:lnTo>
                <a:lnTo>
                  <a:pt x="179959" y="0"/>
                </a:lnTo>
                <a:lnTo>
                  <a:pt x="1099946" y="0"/>
                </a:lnTo>
                <a:lnTo>
                  <a:pt x="1147698" y="6476"/>
                </a:lnTo>
                <a:lnTo>
                  <a:pt x="1190752" y="24637"/>
                </a:lnTo>
                <a:lnTo>
                  <a:pt x="1227201" y="52704"/>
                </a:lnTo>
                <a:lnTo>
                  <a:pt x="1255267" y="89153"/>
                </a:lnTo>
                <a:lnTo>
                  <a:pt x="1273429" y="132206"/>
                </a:lnTo>
                <a:lnTo>
                  <a:pt x="1279906" y="179959"/>
                </a:lnTo>
                <a:lnTo>
                  <a:pt x="1279906" y="900049"/>
                </a:lnTo>
                <a:lnTo>
                  <a:pt x="1273429" y="947801"/>
                </a:lnTo>
                <a:lnTo>
                  <a:pt x="1255267" y="990853"/>
                </a:lnTo>
                <a:lnTo>
                  <a:pt x="1227201" y="1027302"/>
                </a:lnTo>
                <a:lnTo>
                  <a:pt x="1190752" y="1055369"/>
                </a:lnTo>
                <a:lnTo>
                  <a:pt x="1147698" y="1073530"/>
                </a:lnTo>
                <a:lnTo>
                  <a:pt x="1099946" y="1080007"/>
                </a:lnTo>
                <a:lnTo>
                  <a:pt x="179959" y="1080007"/>
                </a:lnTo>
                <a:lnTo>
                  <a:pt x="132207" y="1073530"/>
                </a:lnTo>
                <a:lnTo>
                  <a:pt x="89153" y="1055369"/>
                </a:lnTo>
                <a:lnTo>
                  <a:pt x="52704" y="1027302"/>
                </a:lnTo>
                <a:lnTo>
                  <a:pt x="24637" y="990853"/>
                </a:lnTo>
                <a:lnTo>
                  <a:pt x="6476" y="947801"/>
                </a:lnTo>
                <a:lnTo>
                  <a:pt x="0" y="900049"/>
                </a:lnTo>
                <a:lnTo>
                  <a:pt x="0" y="179959"/>
                </a:lnTo>
                <a:close/>
              </a:path>
            </a:pathLst>
          </a:custGeom>
          <a:ln w="19812">
            <a:solidFill>
              <a:srgbClr val="FF6600"/>
            </a:solidFill>
          </a:ln>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Possible pathways of oral infections and non-oral diseases.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03898878"/>
              </p:ext>
            </p:extLst>
          </p:nvPr>
        </p:nvGraphicFramePr>
        <p:xfrm>
          <a:off x="655301" y="1600200"/>
          <a:ext cx="7833398" cy="4525962"/>
        </p:xfrm>
        <a:graphic>
          <a:graphicData uri="http://schemas.openxmlformats.org/drawingml/2006/table">
            <a:tbl>
              <a:tblPr/>
              <a:tblGrid>
                <a:gridCol w="3916699">
                  <a:extLst>
                    <a:ext uri="{9D8B030D-6E8A-4147-A177-3AD203B41FA5}">
                      <a16:colId xmlns:a16="http://schemas.microsoft.com/office/drawing/2014/main" val="20000"/>
                    </a:ext>
                  </a:extLst>
                </a:gridCol>
                <a:gridCol w="3916699">
                  <a:extLst>
                    <a:ext uri="{9D8B030D-6E8A-4147-A177-3AD203B41FA5}">
                      <a16:colId xmlns:a16="http://schemas.microsoft.com/office/drawing/2014/main" val="20001"/>
                    </a:ext>
                  </a:extLst>
                </a:gridCol>
              </a:tblGrid>
              <a:tr h="348151">
                <a:tc>
                  <a:txBody>
                    <a:bodyPr/>
                    <a:lstStyle/>
                    <a:p>
                      <a:pPr algn="ctr" fontAlgn="t"/>
                      <a:r>
                        <a:rPr lang="en-GB" sz="1700" b="1" dirty="0">
                          <a:effectLst/>
                        </a:rPr>
                        <a:t>Pathway for oral infection </a:t>
                      </a:r>
                    </a:p>
                  </a:txBody>
                  <a:tcPr marL="87038" marR="87038" marT="43519" marB="435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GB" sz="1700" b="1" dirty="0">
                          <a:effectLst/>
                        </a:rPr>
                        <a:t>Possible non-oral diseases</a:t>
                      </a:r>
                    </a:p>
                  </a:txBody>
                  <a:tcPr marL="87038" marR="87038" marT="43519" marB="435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653717">
                <a:tc>
                  <a:txBody>
                    <a:bodyPr/>
                    <a:lstStyle/>
                    <a:p>
                      <a:pPr fontAlgn="t"/>
                      <a:r>
                        <a:rPr lang="en-GB" sz="1700" dirty="0">
                          <a:effectLst/>
                        </a:rPr>
                        <a:t>Metastatic infection from oral cavity via transient bacteraemia</a:t>
                      </a:r>
                    </a:p>
                  </a:txBody>
                  <a:tcPr marL="87038" marR="87038" marT="43519" marB="435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1700" dirty="0">
                          <a:effectLst/>
                        </a:rPr>
                        <a:t> Subacute infective endocarditis, acute bacterial myocarditis, brain abscess, cavernous sinus thrombosis, sinusitis, lung abscess/infection, Ludwig's angina, orbital cellulitis, skin ulcer, osteomyelitis, prosthetic joint infection</a:t>
                      </a:r>
                    </a:p>
                  </a:txBody>
                  <a:tcPr marL="87038" marR="87038" marT="43519" marB="435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653717">
                <a:tc>
                  <a:txBody>
                    <a:bodyPr/>
                    <a:lstStyle/>
                    <a:p>
                      <a:pPr fontAlgn="t"/>
                      <a:r>
                        <a:rPr lang="en-GB" sz="1700">
                          <a:effectLst/>
                        </a:rPr>
                        <a:t>Metastatic injury from circulation of oral microbial toxins</a:t>
                      </a:r>
                    </a:p>
                  </a:txBody>
                  <a:tcPr marL="87038" marR="87038" marT="43519" marB="435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1700" dirty="0">
                          <a:effectLst/>
                        </a:rPr>
                        <a:t> Cerebral infarction, acute myocardial infarction, abnormal pregnancy outcome, persistent pyrexia, idiopathic trigeminal neuralgia, toxic shock syndrome, systemic granulocytic cell defects, chronic meningitis</a:t>
                      </a:r>
                    </a:p>
                  </a:txBody>
                  <a:tcPr marL="87038" marR="87038" marT="43519" marB="435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870377">
                <a:tc>
                  <a:txBody>
                    <a:bodyPr/>
                    <a:lstStyle/>
                    <a:p>
                      <a:pPr fontAlgn="t"/>
                      <a:r>
                        <a:rPr lang="en-GB" sz="1700" dirty="0">
                          <a:effectLst/>
                        </a:rPr>
                        <a:t>Metastatic inflammation caused by immunological injury from oral organisms</a:t>
                      </a:r>
                    </a:p>
                    <a:p>
                      <a:pPr fontAlgn="t"/>
                      <a:r>
                        <a:rPr lang="en-GB" sz="1700" dirty="0">
                          <a:effectLst/>
                        </a:rPr>
                        <a:t>(immunocomplex formation).</a:t>
                      </a:r>
                    </a:p>
                  </a:txBody>
                  <a:tcPr marL="87038" marR="87038" marT="43519" marB="435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1700" dirty="0">
                          <a:effectLst/>
                        </a:rPr>
                        <a:t> </a:t>
                      </a:r>
                      <a:r>
                        <a:rPr lang="en-GB" sz="1700" dirty="0" err="1">
                          <a:effectLst/>
                        </a:rPr>
                        <a:t>Behçet's</a:t>
                      </a:r>
                      <a:r>
                        <a:rPr lang="en-GB" sz="1700" dirty="0">
                          <a:effectLst/>
                        </a:rPr>
                        <a:t> syndrome, chronic </a:t>
                      </a:r>
                      <a:r>
                        <a:rPr lang="en-GB" sz="1700" dirty="0" err="1">
                          <a:effectLst/>
                        </a:rPr>
                        <a:t>urticaria</a:t>
                      </a:r>
                      <a:r>
                        <a:rPr lang="en-GB" sz="1700" dirty="0">
                          <a:effectLst/>
                        </a:rPr>
                        <a:t>, uveitis, inflammatory bowel disease, Crohn's disease</a:t>
                      </a:r>
                    </a:p>
                  </a:txBody>
                  <a:tcPr marL="87038" marR="87038" marT="43519" marB="435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792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Bacteraemia</a:t>
            </a:r>
          </a:p>
        </p:txBody>
      </p:sp>
      <p:sp>
        <p:nvSpPr>
          <p:cNvPr id="3" name="Content Placeholder 2"/>
          <p:cNvSpPr>
            <a:spLocks noGrp="1"/>
          </p:cNvSpPr>
          <p:nvPr>
            <p:ph idx="1"/>
          </p:nvPr>
        </p:nvSpPr>
        <p:spPr/>
        <p:txBody>
          <a:bodyPr>
            <a:normAutofit/>
          </a:bodyPr>
          <a:lstStyle/>
          <a:p>
            <a:r>
              <a:rPr lang="en-GB" sz="2000" dirty="0"/>
              <a:t>Dissemination of oral microorganisms into bloodstream is common and rapid. One minute after an oral procedure organisms from infected site may have reached the heart, lungs and peripheral blood capillary system.</a:t>
            </a:r>
          </a:p>
          <a:p>
            <a:r>
              <a:rPr lang="en-GB" sz="2000" dirty="0"/>
              <a:t>Can occur after dental procedure e.g. tooth extraction (100% of cases), endodontic treatment (20%) , periodontal surgery and root scaling (70%).</a:t>
            </a:r>
          </a:p>
          <a:p>
            <a:r>
              <a:rPr lang="en-GB" sz="2000" dirty="0"/>
              <a:t>Anaerobes &gt; facultative anaerobes isolated.</a:t>
            </a:r>
          </a:p>
          <a:p>
            <a:r>
              <a:rPr lang="en-GB" sz="2000" dirty="0"/>
              <a:t>Several barriers to microbial penetration within the oral cavity – physical – immunological (innate and adaptive responses) – chemical.</a:t>
            </a:r>
          </a:p>
          <a:p>
            <a:r>
              <a:rPr lang="en-GB" sz="2000" dirty="0"/>
              <a:t>Normal oral health &amp; dental care – only small numbers of facultative bacteria gain access to bloodstream.</a:t>
            </a:r>
          </a:p>
          <a:p>
            <a:r>
              <a:rPr lang="en-GB" sz="2000" dirty="0"/>
              <a:t>Poor oral hygiene leads to 2- to 10-fold increase in dental plaque bacteria and increased bacteraemia risk.</a:t>
            </a:r>
          </a:p>
          <a:p>
            <a:endParaRPr lang="en-GB" sz="2000" dirty="0"/>
          </a:p>
        </p:txBody>
      </p:sp>
    </p:spTree>
    <p:extLst>
      <p:ext uri="{BB962C8B-B14F-4D97-AF65-F5344CB8AC3E}">
        <p14:creationId xmlns:p14="http://schemas.microsoft.com/office/powerpoint/2010/main" val="3304990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1103873"/>
            <a:ext cx="6386830" cy="505908"/>
          </a:xfrm>
          <a:prstGeom prst="rect">
            <a:avLst/>
          </a:prstGeom>
        </p:spPr>
        <p:txBody>
          <a:bodyPr vert="horz" wrap="square" lIns="0" tIns="13335" rIns="0" bIns="0" rtlCol="0">
            <a:spAutoFit/>
          </a:bodyPr>
          <a:lstStyle/>
          <a:p>
            <a:pPr marL="12700">
              <a:lnSpc>
                <a:spcPct val="100000"/>
              </a:lnSpc>
              <a:spcBef>
                <a:spcPts val="105"/>
              </a:spcBef>
            </a:pPr>
            <a:r>
              <a:rPr sz="3200" dirty="0"/>
              <a:t>Health &gt;</a:t>
            </a:r>
            <a:r>
              <a:rPr sz="3200" spc="-50" dirty="0"/>
              <a:t> </a:t>
            </a:r>
            <a:r>
              <a:rPr sz="3200" spc="-5" dirty="0"/>
              <a:t>Gingivitis/Periodontitis</a:t>
            </a:r>
          </a:p>
        </p:txBody>
      </p:sp>
      <p:sp>
        <p:nvSpPr>
          <p:cNvPr id="3" name="object 3"/>
          <p:cNvSpPr/>
          <p:nvPr/>
        </p:nvSpPr>
        <p:spPr>
          <a:xfrm>
            <a:off x="685800" y="1997964"/>
            <a:ext cx="7772400" cy="4081272"/>
          </a:xfrm>
          <a:prstGeom prst="rect">
            <a:avLst/>
          </a:prstGeom>
          <a:blipFill>
            <a:blip r:embed="rId2" cstate="print"/>
            <a:stretch>
              <a:fillRect/>
            </a:stretch>
          </a:blipFill>
          <a:ln w="28575">
            <a:solidFill>
              <a:schemeClr val="tx1"/>
            </a:solidFill>
          </a:ln>
        </p:spPr>
        <p:txBody>
          <a:bodyPr wrap="square" lIns="0" tIns="0" rIns="0" bIns="0" rtlCol="0"/>
          <a:lstStyle/>
          <a:p>
            <a:endParaRPr/>
          </a:p>
        </p:txBody>
      </p:sp>
      <p:sp>
        <p:nvSpPr>
          <p:cNvPr id="4" name="object 4"/>
          <p:cNvSpPr txBox="1"/>
          <p:nvPr/>
        </p:nvSpPr>
        <p:spPr>
          <a:xfrm>
            <a:off x="152400" y="6349695"/>
            <a:ext cx="8839200" cy="197490"/>
          </a:xfrm>
          <a:prstGeom prst="rect">
            <a:avLst/>
          </a:prstGeom>
        </p:spPr>
        <p:txBody>
          <a:bodyPr vert="horz" wrap="square" lIns="0" tIns="12700" rIns="0" bIns="0" rtlCol="0">
            <a:spAutoFit/>
          </a:bodyPr>
          <a:lstStyle/>
          <a:p>
            <a:pPr marL="12700">
              <a:lnSpc>
                <a:spcPct val="100000"/>
              </a:lnSpc>
              <a:spcBef>
                <a:spcPts val="100"/>
              </a:spcBef>
            </a:pPr>
            <a:r>
              <a:rPr sz="1200" spc="-5" dirty="0">
                <a:latin typeface="Arial" panose="020B0604020202020204" pitchFamily="34" charset="0"/>
                <a:cs typeface="Arial" panose="020B0604020202020204" pitchFamily="34" charset="0"/>
              </a:rPr>
              <a:t>Hajishengallis </a:t>
            </a:r>
            <a:r>
              <a:rPr sz="1200" dirty="0">
                <a:latin typeface="Arial" panose="020B0604020202020204" pitchFamily="34" charset="0"/>
                <a:cs typeface="Arial" panose="020B0604020202020204" pitchFamily="34" charset="0"/>
              </a:rPr>
              <a:t>G. </a:t>
            </a:r>
            <a:r>
              <a:rPr sz="1200" spc="-5" dirty="0">
                <a:latin typeface="Arial" panose="020B0604020202020204" pitchFamily="34" charset="0"/>
                <a:cs typeface="Arial" panose="020B0604020202020204" pitchFamily="34" charset="0"/>
              </a:rPr>
              <a:t>Periodontitis </a:t>
            </a:r>
            <a:r>
              <a:rPr sz="1200" dirty="0">
                <a:latin typeface="Arial" panose="020B0604020202020204" pitchFamily="34" charset="0"/>
                <a:cs typeface="Arial" panose="020B0604020202020204" pitchFamily="34" charset="0"/>
              </a:rPr>
              <a:t>: from </a:t>
            </a:r>
            <a:r>
              <a:rPr sz="1200" spc="-5" dirty="0">
                <a:latin typeface="Arial" panose="020B0604020202020204" pitchFamily="34" charset="0"/>
                <a:cs typeface="Arial" panose="020B0604020202020204" pitchFamily="34" charset="0"/>
              </a:rPr>
              <a:t>microbial immune subversion </a:t>
            </a:r>
            <a:r>
              <a:rPr sz="1200" dirty="0">
                <a:latin typeface="Arial" panose="020B0604020202020204" pitchFamily="34" charset="0"/>
                <a:cs typeface="Arial" panose="020B0604020202020204" pitchFamily="34" charset="0"/>
              </a:rPr>
              <a:t>to </a:t>
            </a:r>
            <a:r>
              <a:rPr sz="1200" spc="-5" dirty="0">
                <a:latin typeface="Arial" panose="020B0604020202020204" pitchFamily="34" charset="0"/>
                <a:cs typeface="Arial" panose="020B0604020202020204" pitchFamily="34" charset="0"/>
              </a:rPr>
              <a:t>systemic inflammation. Nat Rev Immunol.</a:t>
            </a:r>
            <a:r>
              <a:rPr sz="1200" spc="235" dirty="0">
                <a:latin typeface="Arial" panose="020B0604020202020204" pitchFamily="34" charset="0"/>
                <a:cs typeface="Arial" panose="020B0604020202020204" pitchFamily="34" charset="0"/>
              </a:rPr>
              <a:t> </a:t>
            </a:r>
            <a:r>
              <a:rPr sz="1200" spc="-5" dirty="0">
                <a:latin typeface="Arial" panose="020B0604020202020204" pitchFamily="34" charset="0"/>
                <a:cs typeface="Arial" panose="020B0604020202020204" pitchFamily="34" charset="0"/>
              </a:rPr>
              <a:t>2015;15(1):30–44.</a:t>
            </a:r>
            <a:endParaRPr sz="1200" dirty="0">
              <a:latin typeface="Arial" panose="020B0604020202020204" pitchFamily="34" charset="0"/>
              <a:cs typeface="Arial" panose="020B0604020202020204" pitchFamily="34" charset="0"/>
            </a:endParaRPr>
          </a:p>
        </p:txBody>
      </p:sp>
      <p:pic>
        <p:nvPicPr>
          <p:cNvPr id="5" name="Picture 4" descr="A close-up of a person's body&#10;&#10;Description automatically generated with medium confidence">
            <a:extLst>
              <a:ext uri="{FF2B5EF4-FFF2-40B4-BE49-F238E27FC236}">
                <a16:creationId xmlns:a16="http://schemas.microsoft.com/office/drawing/2014/main" id="{55D716C1-2C77-B898-5BF8-F79D2CE68CF9}"/>
              </a:ext>
            </a:extLst>
          </p:cNvPr>
          <p:cNvPicPr>
            <a:picLocks noChangeAspect="1"/>
          </p:cNvPicPr>
          <p:nvPr/>
        </p:nvPicPr>
        <p:blipFill rotWithShape="1">
          <a:blip r:embed="rId3">
            <a:extLst>
              <a:ext uri="{28A0092B-C50C-407E-A947-70E740481C1C}">
                <a14:useLocalDpi xmlns:a14="http://schemas.microsoft.com/office/drawing/2010/main" val="0"/>
              </a:ext>
            </a:extLst>
          </a:blip>
          <a:srcRect l="9069" t="1151" r="167" b="8107"/>
          <a:stretch/>
        </p:blipFill>
        <p:spPr>
          <a:xfrm>
            <a:off x="7101834" y="1250024"/>
            <a:ext cx="1676400" cy="1999203"/>
          </a:xfrm>
          <a:prstGeom prst="rect">
            <a:avLst/>
          </a:prstGeom>
          <a:ln w="25400">
            <a:solidFill>
              <a:schemeClr val="tx1"/>
            </a:solidFill>
          </a:ln>
        </p:spPr>
      </p:pic>
      <p:sp>
        <p:nvSpPr>
          <p:cNvPr id="6" name="Arrow: Left 5">
            <a:extLst>
              <a:ext uri="{FF2B5EF4-FFF2-40B4-BE49-F238E27FC236}">
                <a16:creationId xmlns:a16="http://schemas.microsoft.com/office/drawing/2014/main" id="{7631F58C-5895-3922-50E7-F1F76DABD7B8}"/>
              </a:ext>
            </a:extLst>
          </p:cNvPr>
          <p:cNvSpPr/>
          <p:nvPr/>
        </p:nvSpPr>
        <p:spPr>
          <a:xfrm>
            <a:off x="6631796" y="2970192"/>
            <a:ext cx="367030" cy="27903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75310" y="363423"/>
            <a:ext cx="8390890" cy="936154"/>
          </a:xfrm>
          <a:prstGeom prst="rect">
            <a:avLst/>
          </a:prstGeom>
        </p:spPr>
        <p:txBody>
          <a:bodyPr vert="horz" wrap="square" lIns="0" tIns="12700" rIns="0" bIns="0" rtlCol="0">
            <a:spAutoFit/>
          </a:bodyPr>
          <a:lstStyle/>
          <a:p>
            <a:pPr algn="ctr">
              <a:lnSpc>
                <a:spcPct val="100000"/>
              </a:lnSpc>
              <a:spcBef>
                <a:spcPts val="100"/>
              </a:spcBef>
            </a:pPr>
            <a:r>
              <a:rPr sz="2000" spc="-15" dirty="0">
                <a:latin typeface="+mj-lt"/>
                <a:cs typeface="Arial"/>
              </a:rPr>
              <a:t>The </a:t>
            </a:r>
            <a:r>
              <a:rPr sz="2000" spc="-5" dirty="0">
                <a:latin typeface="+mj-lt"/>
                <a:cs typeface="Arial"/>
              </a:rPr>
              <a:t>application of new technologies </a:t>
            </a:r>
            <a:r>
              <a:rPr sz="2000" dirty="0">
                <a:latin typeface="+mj-lt"/>
                <a:cs typeface="Arial"/>
              </a:rPr>
              <a:t>to the </a:t>
            </a:r>
            <a:r>
              <a:rPr sz="2000" spc="-10" dirty="0">
                <a:latin typeface="+mj-lt"/>
                <a:cs typeface="Arial"/>
              </a:rPr>
              <a:t>analysis </a:t>
            </a:r>
            <a:r>
              <a:rPr sz="2000" spc="-5" dirty="0">
                <a:latin typeface="+mj-lt"/>
                <a:cs typeface="Arial"/>
              </a:rPr>
              <a:t>of </a:t>
            </a:r>
            <a:r>
              <a:rPr sz="2000" dirty="0">
                <a:latin typeface="+mj-lt"/>
                <a:cs typeface="Arial"/>
              </a:rPr>
              <a:t>the </a:t>
            </a:r>
            <a:r>
              <a:rPr sz="2000" spc="-5" dirty="0">
                <a:latin typeface="+mj-lt"/>
                <a:cs typeface="Arial"/>
              </a:rPr>
              <a:t>periodontal</a:t>
            </a:r>
            <a:r>
              <a:rPr lang="en-GB" sz="2000" spc="-5" dirty="0">
                <a:latin typeface="+mj-lt"/>
                <a:cs typeface="Arial"/>
              </a:rPr>
              <a:t> </a:t>
            </a:r>
            <a:r>
              <a:rPr sz="2000" spc="-5" dirty="0">
                <a:latin typeface="+mj-lt"/>
                <a:cs typeface="Arial"/>
              </a:rPr>
              <a:t>microbiome </a:t>
            </a:r>
            <a:r>
              <a:rPr sz="2000" dirty="0">
                <a:latin typeface="+mj-lt"/>
                <a:cs typeface="Arial"/>
              </a:rPr>
              <a:t>is</a:t>
            </a:r>
            <a:r>
              <a:rPr sz="2000" spc="25" dirty="0">
                <a:latin typeface="+mj-lt"/>
                <a:cs typeface="Arial"/>
              </a:rPr>
              <a:t> </a:t>
            </a:r>
            <a:r>
              <a:rPr sz="2000" dirty="0">
                <a:latin typeface="+mj-lt"/>
                <a:cs typeface="Arial"/>
              </a:rPr>
              <a:t>leading</a:t>
            </a:r>
            <a:r>
              <a:rPr lang="en-GB" sz="2000" dirty="0">
                <a:latin typeface="+mj-lt"/>
                <a:cs typeface="Arial"/>
              </a:rPr>
              <a:t> </a:t>
            </a:r>
            <a:r>
              <a:rPr sz="2000" dirty="0">
                <a:latin typeface="+mj-lt"/>
                <a:cs typeface="Arial"/>
              </a:rPr>
              <a:t>to an </a:t>
            </a:r>
            <a:r>
              <a:rPr sz="2000" spc="-5" dirty="0">
                <a:latin typeface="+mj-lt"/>
                <a:cs typeface="Arial"/>
              </a:rPr>
              <a:t>expanded </a:t>
            </a:r>
            <a:r>
              <a:rPr sz="2000" dirty="0">
                <a:latin typeface="+mj-lt"/>
                <a:cs typeface="Arial"/>
              </a:rPr>
              <a:t>repertoire </a:t>
            </a:r>
            <a:r>
              <a:rPr sz="2000" spc="-5" dirty="0">
                <a:latin typeface="+mj-lt"/>
                <a:cs typeface="Arial"/>
              </a:rPr>
              <a:t>of putative periodontal</a:t>
            </a:r>
            <a:r>
              <a:rPr sz="2000" spc="-70" dirty="0">
                <a:latin typeface="+mj-lt"/>
                <a:cs typeface="Arial"/>
              </a:rPr>
              <a:t> </a:t>
            </a:r>
            <a:r>
              <a:rPr sz="2000" spc="-5" dirty="0">
                <a:latin typeface="+mj-lt"/>
                <a:cs typeface="Arial"/>
              </a:rPr>
              <a:t>pathogens.</a:t>
            </a:r>
            <a:endParaRPr sz="2000" dirty="0">
              <a:latin typeface="+mj-lt"/>
              <a:cs typeface="Arial"/>
            </a:endParaRPr>
          </a:p>
        </p:txBody>
      </p:sp>
      <p:sp>
        <p:nvSpPr>
          <p:cNvPr id="4" name="object 4"/>
          <p:cNvSpPr/>
          <p:nvPr/>
        </p:nvSpPr>
        <p:spPr>
          <a:xfrm>
            <a:off x="672083" y="1616963"/>
            <a:ext cx="7802880" cy="3616452"/>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85750" y="5956198"/>
            <a:ext cx="3785235" cy="661720"/>
          </a:xfrm>
          <a:prstGeom prst="rect">
            <a:avLst/>
          </a:prstGeom>
        </p:spPr>
        <p:txBody>
          <a:bodyPr vert="horz" wrap="square" lIns="0" tIns="12700" rIns="0" bIns="0" rtlCol="0">
            <a:spAutoFit/>
          </a:bodyPr>
          <a:lstStyle/>
          <a:p>
            <a:pPr marL="585470">
              <a:lnSpc>
                <a:spcPct val="100000"/>
              </a:lnSpc>
              <a:spcBef>
                <a:spcPts val="100"/>
              </a:spcBef>
            </a:pPr>
            <a:r>
              <a:rPr sz="1200" dirty="0">
                <a:latin typeface="Arial"/>
                <a:cs typeface="Arial"/>
              </a:rPr>
              <a:t>Curtis M J DENT RES</a:t>
            </a:r>
            <a:r>
              <a:rPr sz="1200" spc="-40" dirty="0">
                <a:latin typeface="Arial"/>
                <a:cs typeface="Arial"/>
              </a:rPr>
              <a:t> </a:t>
            </a:r>
            <a:r>
              <a:rPr sz="1200" spc="-5" dirty="0">
                <a:latin typeface="Arial"/>
                <a:cs typeface="Arial"/>
              </a:rPr>
              <a:t>2014;93:840-842</a:t>
            </a:r>
            <a:endParaRPr sz="1200" dirty="0">
              <a:latin typeface="Arial"/>
              <a:cs typeface="Arial"/>
            </a:endParaRPr>
          </a:p>
          <a:p>
            <a:pPr>
              <a:lnSpc>
                <a:spcPct val="100000"/>
              </a:lnSpc>
            </a:pPr>
            <a:endParaRPr sz="1200" dirty="0">
              <a:latin typeface="Arial"/>
              <a:cs typeface="Arial"/>
            </a:endParaRPr>
          </a:p>
          <a:p>
            <a:pPr marL="12700">
              <a:lnSpc>
                <a:spcPct val="100000"/>
              </a:lnSpc>
              <a:spcBef>
                <a:spcPts val="1075"/>
              </a:spcBef>
            </a:pPr>
            <a:endParaRPr sz="900" dirty="0">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Periodontal disease affects susceptibility to systemic disease.</a:t>
            </a:r>
          </a:p>
        </p:txBody>
      </p:sp>
      <p:sp>
        <p:nvSpPr>
          <p:cNvPr id="3" name="Content Placeholder 2"/>
          <p:cNvSpPr>
            <a:spLocks noGrp="1"/>
          </p:cNvSpPr>
          <p:nvPr>
            <p:ph idx="1"/>
          </p:nvPr>
        </p:nvSpPr>
        <p:spPr>
          <a:xfrm>
            <a:off x="381000" y="1981200"/>
            <a:ext cx="8229600" cy="4525963"/>
          </a:xfrm>
        </p:spPr>
        <p:txBody>
          <a:bodyPr>
            <a:normAutofit/>
          </a:bodyPr>
          <a:lstStyle/>
          <a:p>
            <a:pPr marL="457200" indent="-457200">
              <a:buFont typeface="+mj-lt"/>
              <a:buAutoNum type="arabicPeriod"/>
            </a:pPr>
            <a:r>
              <a:rPr lang="en-GB" sz="2000" dirty="0"/>
              <a:t>Shared Risk Factors e.g. tobacco smoking, stress, aging, race / ethnicity, male gender, (genetics).</a:t>
            </a:r>
          </a:p>
          <a:p>
            <a:pPr marL="457200" indent="-457200">
              <a:buFont typeface="+mj-lt"/>
              <a:buAutoNum type="arabicPeriod"/>
            </a:pPr>
            <a:r>
              <a:rPr lang="en-GB" sz="2000" dirty="0"/>
              <a:t>Subgingival biofilms acting as reservoir of gram-negative bacteria – continuous challenge by gram-negative bacteria / LPS induces vascular responses and upregulation of inflammatory molecules. </a:t>
            </a:r>
          </a:p>
          <a:p>
            <a:pPr marL="457200" indent="-457200">
              <a:buFont typeface="+mj-lt"/>
              <a:buAutoNum type="arabicPeriod"/>
            </a:pPr>
            <a:r>
              <a:rPr lang="en-GB" sz="2000" dirty="0"/>
              <a:t>Periodontium acting as reservoir of inflammatory mediators. </a:t>
            </a:r>
          </a:p>
        </p:txBody>
      </p:sp>
    </p:spTree>
    <p:extLst>
      <p:ext uri="{BB962C8B-B14F-4D97-AF65-F5344CB8AC3E}">
        <p14:creationId xmlns:p14="http://schemas.microsoft.com/office/powerpoint/2010/main" val="1191785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56FAD-25A1-8A37-B2D3-5B3F378A5B2B}"/>
              </a:ext>
            </a:extLst>
          </p:cNvPr>
          <p:cNvSpPr>
            <a:spLocks noGrp="1"/>
          </p:cNvSpPr>
          <p:nvPr>
            <p:ph type="title"/>
          </p:nvPr>
        </p:nvSpPr>
        <p:spPr>
          <a:xfrm>
            <a:off x="304800" y="274638"/>
            <a:ext cx="8534400" cy="1143000"/>
          </a:xfrm>
        </p:spPr>
        <p:txBody>
          <a:bodyPr>
            <a:normAutofit fontScale="90000"/>
          </a:bodyPr>
          <a:lstStyle/>
          <a:p>
            <a:r>
              <a:rPr lang="en-GB" sz="3100" dirty="0"/>
              <a:t>Schematic representation of different systemic diseases and their association with oral pathogens (Bui et al, 2019)</a:t>
            </a:r>
            <a:endParaRPr lang="en-GB" dirty="0"/>
          </a:p>
        </p:txBody>
      </p:sp>
      <p:pic>
        <p:nvPicPr>
          <p:cNvPr id="1026" name="Picture 2">
            <a:extLst>
              <a:ext uri="{FF2B5EF4-FFF2-40B4-BE49-F238E27FC236}">
                <a16:creationId xmlns:a16="http://schemas.microsoft.com/office/drawing/2014/main" id="{0FDD0A55-4E31-6F54-BE20-E23015DE87D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1524000"/>
            <a:ext cx="5791200" cy="5143661"/>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82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769</TotalTime>
  <Words>2098</Words>
  <Application>Microsoft Office PowerPoint</Application>
  <PresentationFormat>On-screen Show (4:3)</PresentationFormat>
  <Paragraphs>187</Paragraphs>
  <Slides>27</Slides>
  <Notes>7</Notes>
  <HiddenSlides>0</HiddenSlides>
  <MMClips>0</MMClips>
  <ScaleCrop>false</ScaleCrop>
  <HeadingPairs>
    <vt:vector size="8" baseType="variant">
      <vt:variant>
        <vt:lpstr>Fonts Used</vt:lpstr>
      </vt:variant>
      <vt:variant>
        <vt:i4>2</vt:i4>
      </vt: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32" baseType="lpstr">
      <vt:lpstr>Arial</vt:lpstr>
      <vt:lpstr>Calibri</vt:lpstr>
      <vt:lpstr>2_Office Theme</vt:lpstr>
      <vt:lpstr>Office Theme</vt:lpstr>
      <vt:lpstr>Bitmap Image</vt:lpstr>
      <vt:lpstr>Oral health and the risk for disease.</vt:lpstr>
      <vt:lpstr>Oral bacteria and disease.</vt:lpstr>
      <vt:lpstr>The Human Oral Microbiota is Diverse &amp; Unique</vt:lpstr>
      <vt:lpstr>Possible pathways of oral infections and non-oral diseases.</vt:lpstr>
      <vt:lpstr>Bacteraemia</vt:lpstr>
      <vt:lpstr>Health &gt; Gingivitis/Periodontitis</vt:lpstr>
      <vt:lpstr>PowerPoint Presentation</vt:lpstr>
      <vt:lpstr>Periodontal disease affects susceptibility to systemic disease.</vt:lpstr>
      <vt:lpstr>Schematic representation of different systemic diseases and their association with oral pathogens (Bui et al, 2019)</vt:lpstr>
      <vt:lpstr>Systemic Diseases associated with oral infection. Cardiovascular Disease.</vt:lpstr>
      <vt:lpstr>Infective Endocarditis</vt:lpstr>
      <vt:lpstr>Bacterial Pneumonia</vt:lpstr>
      <vt:lpstr>Low Birth Weight</vt:lpstr>
      <vt:lpstr>PowerPoint Presentation</vt:lpstr>
      <vt:lpstr>Low Birth Weight</vt:lpstr>
      <vt:lpstr>Possible link between Periodontal Disease  and Preterm/Low Birth Weight</vt:lpstr>
      <vt:lpstr>Supporting evidence of link (microbiological studies)</vt:lpstr>
      <vt:lpstr>Gastric Aspirate Samples</vt:lpstr>
      <vt:lpstr>Study to determine origin of gastric aspirate infection.</vt:lpstr>
      <vt:lpstr>PowerPoint Presentation</vt:lpstr>
      <vt:lpstr>PowerPoint Presentation</vt:lpstr>
      <vt:lpstr>PowerPoint Presentation</vt:lpstr>
      <vt:lpstr>Diabetes Mellitus</vt:lpstr>
      <vt:lpstr>Relationship between oral infection and systemic diseases.</vt:lpstr>
      <vt:lpstr>Criteria for causal links between PD and systemic diseases. (Slots et al, 1998)</vt:lpstr>
      <vt:lpstr>Concluding remarks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Relationship between the resident oral microflora and the host in health and disease.</dc:title>
  <dc:creator>rallaker</dc:creator>
  <cp:lastModifiedBy>RP Allaker</cp:lastModifiedBy>
  <cp:revision>43</cp:revision>
  <dcterms:created xsi:type="dcterms:W3CDTF">2006-08-16T00:00:00Z</dcterms:created>
  <dcterms:modified xsi:type="dcterms:W3CDTF">2023-06-28T12:47:43Z</dcterms:modified>
</cp:coreProperties>
</file>