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04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BAD0F2-2369-4D66-86E1-4F6F6C2A359B}" v="4" dt="2023-07-06T11:41:19.4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1284" y="4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bigail Whitehouse" userId="S::hmx486@qmul.ac.uk::ba10654b-f412-4fab-8473-7f8faef0cade" providerId="AD" clId="Web-{82BAD0F2-2369-4D66-86E1-4F6F6C2A359B}"/>
    <pc:docChg chg="modSld">
      <pc:chgData name="Abigail Whitehouse" userId="S::hmx486@qmul.ac.uk::ba10654b-f412-4fab-8473-7f8faef0cade" providerId="AD" clId="Web-{82BAD0F2-2369-4D66-86E1-4F6F6C2A359B}" dt="2023-07-06T11:41:18.988" v="2" actId="20577"/>
      <pc:docMkLst>
        <pc:docMk/>
      </pc:docMkLst>
      <pc:sldChg chg="modSp">
        <pc:chgData name="Abigail Whitehouse" userId="S::hmx486@qmul.ac.uk::ba10654b-f412-4fab-8473-7f8faef0cade" providerId="AD" clId="Web-{82BAD0F2-2369-4D66-86E1-4F6F6C2A359B}" dt="2023-07-06T11:41:18.988" v="2" actId="20577"/>
        <pc:sldMkLst>
          <pc:docMk/>
          <pc:sldMk cId="1347175772" sldId="257"/>
        </pc:sldMkLst>
        <pc:spChg chg="mod">
          <ac:chgData name="Abigail Whitehouse" userId="S::hmx486@qmul.ac.uk::ba10654b-f412-4fab-8473-7f8faef0cade" providerId="AD" clId="Web-{82BAD0F2-2369-4D66-86E1-4F6F6C2A359B}" dt="2023-07-06T11:41:18.988" v="2" actId="20577"/>
          <ac:spMkLst>
            <pc:docMk/>
            <pc:sldMk cId="1347175772" sldId="257"/>
            <ac:spMk id="3" creationId="{03AFFFDD-B9A6-09F6-BBE7-D1B1B6CE4DCD}"/>
          </ac:spMkLst>
        </pc:spChg>
      </pc:sldChg>
    </pc:docChg>
  </pc:docChgLst>
  <pc:docChgLst>
    <pc:chgData name="Abigail Whitehouse" userId="ba10654b-f412-4fab-8473-7f8faef0cade" providerId="ADAL" clId="{9686E593-057F-4555-B1D0-AB5FDDA049E4}"/>
    <pc:docChg chg="modSld">
      <pc:chgData name="Abigail Whitehouse" userId="ba10654b-f412-4fab-8473-7f8faef0cade" providerId="ADAL" clId="{9686E593-057F-4555-B1D0-AB5FDDA049E4}" dt="2023-07-05T18:26:56.844" v="1" actId="20577"/>
      <pc:docMkLst>
        <pc:docMk/>
      </pc:docMkLst>
      <pc:sldChg chg="modSp mod">
        <pc:chgData name="Abigail Whitehouse" userId="ba10654b-f412-4fab-8473-7f8faef0cade" providerId="ADAL" clId="{9686E593-057F-4555-B1D0-AB5FDDA049E4}" dt="2023-07-05T18:26:56.844" v="1" actId="20577"/>
        <pc:sldMkLst>
          <pc:docMk/>
          <pc:sldMk cId="1391727668" sldId="276"/>
        </pc:sldMkLst>
        <pc:spChg chg="mod">
          <ac:chgData name="Abigail Whitehouse" userId="ba10654b-f412-4fab-8473-7f8faef0cade" providerId="ADAL" clId="{9686E593-057F-4555-B1D0-AB5FDDA049E4}" dt="2023-07-05T18:26:56.844" v="1" actId="20577"/>
          <ac:spMkLst>
            <pc:docMk/>
            <pc:sldMk cId="1391727668" sldId="276"/>
            <ac:spMk id="3" creationId="{39122913-C68B-A5AF-A88F-5108D486244F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95545F-BC75-4652-874C-1D22DC7662EE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51F01E8B-D6EC-458E-A739-B0BBC412A5EC}">
      <dgm:prSet/>
      <dgm:spPr/>
      <dgm:t>
        <a:bodyPr/>
        <a:lstStyle/>
        <a:p>
          <a:r>
            <a:rPr lang="en-US"/>
            <a:t>Particles</a:t>
          </a:r>
        </a:p>
      </dgm:t>
    </dgm:pt>
    <dgm:pt modelId="{F2EB33C2-23D1-44CB-B491-48E6331F59B4}" type="parTrans" cxnId="{7CBA34C7-2ECC-4D3A-AA41-CC54324867B1}">
      <dgm:prSet/>
      <dgm:spPr/>
      <dgm:t>
        <a:bodyPr/>
        <a:lstStyle/>
        <a:p>
          <a:endParaRPr lang="en-US"/>
        </a:p>
      </dgm:t>
    </dgm:pt>
    <dgm:pt modelId="{DB083992-DB28-49EC-BE6D-F78D1FD5AD15}" type="sibTrans" cxnId="{7CBA34C7-2ECC-4D3A-AA41-CC54324867B1}">
      <dgm:prSet/>
      <dgm:spPr/>
      <dgm:t>
        <a:bodyPr/>
        <a:lstStyle/>
        <a:p>
          <a:endParaRPr lang="en-US"/>
        </a:p>
      </dgm:t>
    </dgm:pt>
    <dgm:pt modelId="{1024701C-3EF1-4749-A628-C1503A8732FB}">
      <dgm:prSet/>
      <dgm:spPr/>
      <dgm:t>
        <a:bodyPr/>
        <a:lstStyle/>
        <a:p>
          <a:r>
            <a:rPr lang="en-US"/>
            <a:t>Particulate Matter</a:t>
          </a:r>
        </a:p>
      </dgm:t>
    </dgm:pt>
    <dgm:pt modelId="{6385475E-74B8-4EA6-8A2E-E76B86C10970}" type="parTrans" cxnId="{B0EC2E80-3850-4C4F-9081-24FE8013E392}">
      <dgm:prSet/>
      <dgm:spPr/>
      <dgm:t>
        <a:bodyPr/>
        <a:lstStyle/>
        <a:p>
          <a:endParaRPr lang="en-US"/>
        </a:p>
      </dgm:t>
    </dgm:pt>
    <dgm:pt modelId="{F6796E86-F86B-42B8-B2A6-180924C229D2}" type="sibTrans" cxnId="{B0EC2E80-3850-4C4F-9081-24FE8013E392}">
      <dgm:prSet/>
      <dgm:spPr/>
      <dgm:t>
        <a:bodyPr/>
        <a:lstStyle/>
        <a:p>
          <a:endParaRPr lang="en-US"/>
        </a:p>
      </dgm:t>
    </dgm:pt>
    <dgm:pt modelId="{0ED9AF13-DF3D-4BE9-9A55-208DE76FA937}">
      <dgm:prSet/>
      <dgm:spPr/>
      <dgm:t>
        <a:bodyPr/>
        <a:lstStyle/>
        <a:p>
          <a:r>
            <a:rPr lang="en-US"/>
            <a:t>Gases</a:t>
          </a:r>
        </a:p>
      </dgm:t>
    </dgm:pt>
    <dgm:pt modelId="{B2F4B7BE-307F-4762-BE68-C918902EA3F9}" type="parTrans" cxnId="{22605AEA-AC54-4ABC-BBA2-5DCB81B7C69B}">
      <dgm:prSet/>
      <dgm:spPr/>
      <dgm:t>
        <a:bodyPr/>
        <a:lstStyle/>
        <a:p>
          <a:endParaRPr lang="en-US"/>
        </a:p>
      </dgm:t>
    </dgm:pt>
    <dgm:pt modelId="{CA04A036-73A9-4974-9297-60DA883DB4B8}" type="sibTrans" cxnId="{22605AEA-AC54-4ABC-BBA2-5DCB81B7C69B}">
      <dgm:prSet/>
      <dgm:spPr/>
      <dgm:t>
        <a:bodyPr/>
        <a:lstStyle/>
        <a:p>
          <a:endParaRPr lang="en-US"/>
        </a:p>
      </dgm:t>
    </dgm:pt>
    <dgm:pt modelId="{5FA91223-BC10-45FE-A170-41397F8D8260}">
      <dgm:prSet/>
      <dgm:spPr/>
      <dgm:t>
        <a:bodyPr/>
        <a:lstStyle/>
        <a:p>
          <a:r>
            <a:rPr lang="en-US"/>
            <a:t>Nitrogen dioxide</a:t>
          </a:r>
        </a:p>
      </dgm:t>
    </dgm:pt>
    <dgm:pt modelId="{710270E2-4CFB-4923-90D6-73F5D1FCE289}" type="parTrans" cxnId="{963DBB47-732C-4CFC-945E-6C30DF00A9C4}">
      <dgm:prSet/>
      <dgm:spPr/>
      <dgm:t>
        <a:bodyPr/>
        <a:lstStyle/>
        <a:p>
          <a:endParaRPr lang="en-US"/>
        </a:p>
      </dgm:t>
    </dgm:pt>
    <dgm:pt modelId="{8C56F15F-2E5E-4000-82A5-96F23E16288E}" type="sibTrans" cxnId="{963DBB47-732C-4CFC-945E-6C30DF00A9C4}">
      <dgm:prSet/>
      <dgm:spPr/>
      <dgm:t>
        <a:bodyPr/>
        <a:lstStyle/>
        <a:p>
          <a:endParaRPr lang="en-US"/>
        </a:p>
      </dgm:t>
    </dgm:pt>
    <dgm:pt modelId="{1856A08F-1B03-431E-85B1-2F5A76F713EC}">
      <dgm:prSet/>
      <dgm:spPr/>
      <dgm:t>
        <a:bodyPr/>
        <a:lstStyle/>
        <a:p>
          <a:r>
            <a:rPr lang="en-US"/>
            <a:t>Carbon monoxide</a:t>
          </a:r>
        </a:p>
      </dgm:t>
    </dgm:pt>
    <dgm:pt modelId="{6FD6C1ED-D1F5-48EB-8921-5FE09D2F4B63}" type="parTrans" cxnId="{A54972F3-D663-4792-919E-6B92C2B03961}">
      <dgm:prSet/>
      <dgm:spPr/>
      <dgm:t>
        <a:bodyPr/>
        <a:lstStyle/>
        <a:p>
          <a:endParaRPr lang="en-US"/>
        </a:p>
      </dgm:t>
    </dgm:pt>
    <dgm:pt modelId="{415826B2-2A5A-4193-B080-DD0ED55BA25C}" type="sibTrans" cxnId="{A54972F3-D663-4792-919E-6B92C2B03961}">
      <dgm:prSet/>
      <dgm:spPr/>
      <dgm:t>
        <a:bodyPr/>
        <a:lstStyle/>
        <a:p>
          <a:endParaRPr lang="en-US"/>
        </a:p>
      </dgm:t>
    </dgm:pt>
    <dgm:pt modelId="{31A92FCA-D3E3-4157-83EF-DF83ED3EB9A7}">
      <dgm:prSet/>
      <dgm:spPr/>
      <dgm:t>
        <a:bodyPr/>
        <a:lstStyle/>
        <a:p>
          <a:r>
            <a:rPr lang="en-US"/>
            <a:t>Ozone</a:t>
          </a:r>
        </a:p>
      </dgm:t>
    </dgm:pt>
    <dgm:pt modelId="{D8E040A7-BF5D-4518-938C-111F44CA9FBA}" type="parTrans" cxnId="{DA2E0BCC-7600-4581-9979-F8ABBCAE7C54}">
      <dgm:prSet/>
      <dgm:spPr/>
      <dgm:t>
        <a:bodyPr/>
        <a:lstStyle/>
        <a:p>
          <a:endParaRPr lang="en-US"/>
        </a:p>
      </dgm:t>
    </dgm:pt>
    <dgm:pt modelId="{7FF67EFA-7066-4AB9-B1EC-D47059F72FD4}" type="sibTrans" cxnId="{DA2E0BCC-7600-4581-9979-F8ABBCAE7C54}">
      <dgm:prSet/>
      <dgm:spPr/>
      <dgm:t>
        <a:bodyPr/>
        <a:lstStyle/>
        <a:p>
          <a:endParaRPr lang="en-US"/>
        </a:p>
      </dgm:t>
    </dgm:pt>
    <dgm:pt modelId="{37E7C65B-C976-4860-A57E-7C2B78786A2E}">
      <dgm:prSet/>
      <dgm:spPr/>
      <dgm:t>
        <a:bodyPr/>
        <a:lstStyle/>
        <a:p>
          <a:r>
            <a:rPr lang="en-US"/>
            <a:t>Sulphur dioxide</a:t>
          </a:r>
        </a:p>
      </dgm:t>
    </dgm:pt>
    <dgm:pt modelId="{90825F70-CE5F-47AF-91FC-CCE8486CB8D0}" type="parTrans" cxnId="{E65F6731-448D-49E7-8E9F-3139612C4C87}">
      <dgm:prSet/>
      <dgm:spPr/>
      <dgm:t>
        <a:bodyPr/>
        <a:lstStyle/>
        <a:p>
          <a:endParaRPr lang="en-US"/>
        </a:p>
      </dgm:t>
    </dgm:pt>
    <dgm:pt modelId="{D0CF2FC3-0DCB-41DA-B144-66D19F17C786}" type="sibTrans" cxnId="{E65F6731-448D-49E7-8E9F-3139612C4C87}">
      <dgm:prSet/>
      <dgm:spPr/>
      <dgm:t>
        <a:bodyPr/>
        <a:lstStyle/>
        <a:p>
          <a:endParaRPr lang="en-US"/>
        </a:p>
      </dgm:t>
    </dgm:pt>
    <dgm:pt modelId="{9E7754C6-B421-4C07-9E19-410687D71B59}" type="pres">
      <dgm:prSet presAssocID="{5C95545F-BC75-4652-874C-1D22DC7662EE}" presName="linear" presStyleCnt="0">
        <dgm:presLayoutVars>
          <dgm:dir/>
          <dgm:animLvl val="lvl"/>
          <dgm:resizeHandles val="exact"/>
        </dgm:presLayoutVars>
      </dgm:prSet>
      <dgm:spPr/>
    </dgm:pt>
    <dgm:pt modelId="{6FB987BA-17C6-43BD-B74E-DD7B619A5E9A}" type="pres">
      <dgm:prSet presAssocID="{51F01E8B-D6EC-458E-A739-B0BBC412A5EC}" presName="parentLin" presStyleCnt="0"/>
      <dgm:spPr/>
    </dgm:pt>
    <dgm:pt modelId="{98169EBB-9507-412C-99B3-45FC4C42C8BA}" type="pres">
      <dgm:prSet presAssocID="{51F01E8B-D6EC-458E-A739-B0BBC412A5EC}" presName="parentLeftMargin" presStyleLbl="node1" presStyleIdx="0" presStyleCnt="2"/>
      <dgm:spPr/>
    </dgm:pt>
    <dgm:pt modelId="{9E2F39DF-D6FB-4EF6-9F34-4E6DA09D51D6}" type="pres">
      <dgm:prSet presAssocID="{51F01E8B-D6EC-458E-A739-B0BBC412A5EC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DC94FF1C-5EE9-43FA-964A-0AD0964F2024}" type="pres">
      <dgm:prSet presAssocID="{51F01E8B-D6EC-458E-A739-B0BBC412A5EC}" presName="negativeSpace" presStyleCnt="0"/>
      <dgm:spPr/>
    </dgm:pt>
    <dgm:pt modelId="{9E83351F-3C67-4F69-A159-A255777A61BA}" type="pres">
      <dgm:prSet presAssocID="{51F01E8B-D6EC-458E-A739-B0BBC412A5EC}" presName="childText" presStyleLbl="conFgAcc1" presStyleIdx="0" presStyleCnt="2">
        <dgm:presLayoutVars>
          <dgm:bulletEnabled val="1"/>
        </dgm:presLayoutVars>
      </dgm:prSet>
      <dgm:spPr/>
    </dgm:pt>
    <dgm:pt modelId="{877AF10F-FD36-4616-96FA-EF4B33AEC756}" type="pres">
      <dgm:prSet presAssocID="{DB083992-DB28-49EC-BE6D-F78D1FD5AD15}" presName="spaceBetweenRectangles" presStyleCnt="0"/>
      <dgm:spPr/>
    </dgm:pt>
    <dgm:pt modelId="{CA9860B0-7898-45B8-AFDA-C3427DC5528F}" type="pres">
      <dgm:prSet presAssocID="{0ED9AF13-DF3D-4BE9-9A55-208DE76FA937}" presName="parentLin" presStyleCnt="0"/>
      <dgm:spPr/>
    </dgm:pt>
    <dgm:pt modelId="{0F111C05-C4E4-46BF-9DB1-BBE76C3B3299}" type="pres">
      <dgm:prSet presAssocID="{0ED9AF13-DF3D-4BE9-9A55-208DE76FA937}" presName="parentLeftMargin" presStyleLbl="node1" presStyleIdx="0" presStyleCnt="2"/>
      <dgm:spPr/>
    </dgm:pt>
    <dgm:pt modelId="{9117D253-7D83-453F-92C5-B360FF1B2CD5}" type="pres">
      <dgm:prSet presAssocID="{0ED9AF13-DF3D-4BE9-9A55-208DE76FA937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41190C51-7C8D-463E-A1A5-ED700D3C1908}" type="pres">
      <dgm:prSet presAssocID="{0ED9AF13-DF3D-4BE9-9A55-208DE76FA937}" presName="negativeSpace" presStyleCnt="0"/>
      <dgm:spPr/>
    </dgm:pt>
    <dgm:pt modelId="{EC775681-2434-43D1-B542-1C2CF0373AEC}" type="pres">
      <dgm:prSet presAssocID="{0ED9AF13-DF3D-4BE9-9A55-208DE76FA937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E04CF015-733F-4A37-81D5-A0FDA8B13C2D}" type="presOf" srcId="{37E7C65B-C976-4860-A57E-7C2B78786A2E}" destId="{EC775681-2434-43D1-B542-1C2CF0373AEC}" srcOrd="0" destOrd="3" presId="urn:microsoft.com/office/officeart/2005/8/layout/list1"/>
    <dgm:cxn modelId="{E65F6731-448D-49E7-8E9F-3139612C4C87}" srcId="{0ED9AF13-DF3D-4BE9-9A55-208DE76FA937}" destId="{37E7C65B-C976-4860-A57E-7C2B78786A2E}" srcOrd="3" destOrd="0" parTransId="{90825F70-CE5F-47AF-91FC-CCE8486CB8D0}" sibTransId="{D0CF2FC3-0DCB-41DA-B144-66D19F17C786}"/>
    <dgm:cxn modelId="{495DD635-F568-4221-8846-57BA0887B590}" type="presOf" srcId="{51F01E8B-D6EC-458E-A739-B0BBC412A5EC}" destId="{98169EBB-9507-412C-99B3-45FC4C42C8BA}" srcOrd="0" destOrd="0" presId="urn:microsoft.com/office/officeart/2005/8/layout/list1"/>
    <dgm:cxn modelId="{963DBB47-732C-4CFC-945E-6C30DF00A9C4}" srcId="{0ED9AF13-DF3D-4BE9-9A55-208DE76FA937}" destId="{5FA91223-BC10-45FE-A170-41397F8D8260}" srcOrd="0" destOrd="0" parTransId="{710270E2-4CFB-4923-90D6-73F5D1FCE289}" sibTransId="{8C56F15F-2E5E-4000-82A5-96F23E16288E}"/>
    <dgm:cxn modelId="{85ACDE69-17BC-4AB7-9A41-486E2B1D9F2E}" type="presOf" srcId="{31A92FCA-D3E3-4157-83EF-DF83ED3EB9A7}" destId="{EC775681-2434-43D1-B542-1C2CF0373AEC}" srcOrd="0" destOrd="2" presId="urn:microsoft.com/office/officeart/2005/8/layout/list1"/>
    <dgm:cxn modelId="{8F902A54-3525-4DB8-86CE-D7F721965A54}" type="presOf" srcId="{1856A08F-1B03-431E-85B1-2F5A76F713EC}" destId="{EC775681-2434-43D1-B542-1C2CF0373AEC}" srcOrd="0" destOrd="1" presId="urn:microsoft.com/office/officeart/2005/8/layout/list1"/>
    <dgm:cxn modelId="{B0EC2E80-3850-4C4F-9081-24FE8013E392}" srcId="{51F01E8B-D6EC-458E-A739-B0BBC412A5EC}" destId="{1024701C-3EF1-4749-A628-C1503A8732FB}" srcOrd="0" destOrd="0" parTransId="{6385475E-74B8-4EA6-8A2E-E76B86C10970}" sibTransId="{F6796E86-F86B-42B8-B2A6-180924C229D2}"/>
    <dgm:cxn modelId="{883C488A-C621-4E7C-A7A9-DE2EE5F8A444}" type="presOf" srcId="{0ED9AF13-DF3D-4BE9-9A55-208DE76FA937}" destId="{0F111C05-C4E4-46BF-9DB1-BBE76C3B3299}" srcOrd="0" destOrd="0" presId="urn:microsoft.com/office/officeart/2005/8/layout/list1"/>
    <dgm:cxn modelId="{72E9A68C-6947-47A3-83D8-51A85140884A}" type="presOf" srcId="{51F01E8B-D6EC-458E-A739-B0BBC412A5EC}" destId="{9E2F39DF-D6FB-4EF6-9F34-4E6DA09D51D6}" srcOrd="1" destOrd="0" presId="urn:microsoft.com/office/officeart/2005/8/layout/list1"/>
    <dgm:cxn modelId="{9A1147B4-BC45-4AC6-836D-6832F52B8048}" type="presOf" srcId="{5FA91223-BC10-45FE-A170-41397F8D8260}" destId="{EC775681-2434-43D1-B542-1C2CF0373AEC}" srcOrd="0" destOrd="0" presId="urn:microsoft.com/office/officeart/2005/8/layout/list1"/>
    <dgm:cxn modelId="{37081CC2-207E-4CB8-815F-EEA007F62AFB}" type="presOf" srcId="{0ED9AF13-DF3D-4BE9-9A55-208DE76FA937}" destId="{9117D253-7D83-453F-92C5-B360FF1B2CD5}" srcOrd="1" destOrd="0" presId="urn:microsoft.com/office/officeart/2005/8/layout/list1"/>
    <dgm:cxn modelId="{7CBA34C7-2ECC-4D3A-AA41-CC54324867B1}" srcId="{5C95545F-BC75-4652-874C-1D22DC7662EE}" destId="{51F01E8B-D6EC-458E-A739-B0BBC412A5EC}" srcOrd="0" destOrd="0" parTransId="{F2EB33C2-23D1-44CB-B491-48E6331F59B4}" sibTransId="{DB083992-DB28-49EC-BE6D-F78D1FD5AD15}"/>
    <dgm:cxn modelId="{DA2E0BCC-7600-4581-9979-F8ABBCAE7C54}" srcId="{0ED9AF13-DF3D-4BE9-9A55-208DE76FA937}" destId="{31A92FCA-D3E3-4157-83EF-DF83ED3EB9A7}" srcOrd="2" destOrd="0" parTransId="{D8E040A7-BF5D-4518-938C-111F44CA9FBA}" sibTransId="{7FF67EFA-7066-4AB9-B1EC-D47059F72FD4}"/>
    <dgm:cxn modelId="{2120E8E3-7229-4E1B-AAB9-E0C6231B406D}" type="presOf" srcId="{1024701C-3EF1-4749-A628-C1503A8732FB}" destId="{9E83351F-3C67-4F69-A159-A255777A61BA}" srcOrd="0" destOrd="0" presId="urn:microsoft.com/office/officeart/2005/8/layout/list1"/>
    <dgm:cxn modelId="{22605AEA-AC54-4ABC-BBA2-5DCB81B7C69B}" srcId="{5C95545F-BC75-4652-874C-1D22DC7662EE}" destId="{0ED9AF13-DF3D-4BE9-9A55-208DE76FA937}" srcOrd="1" destOrd="0" parTransId="{B2F4B7BE-307F-4762-BE68-C918902EA3F9}" sibTransId="{CA04A036-73A9-4974-9297-60DA883DB4B8}"/>
    <dgm:cxn modelId="{A54972F3-D663-4792-919E-6B92C2B03961}" srcId="{0ED9AF13-DF3D-4BE9-9A55-208DE76FA937}" destId="{1856A08F-1B03-431E-85B1-2F5A76F713EC}" srcOrd="1" destOrd="0" parTransId="{6FD6C1ED-D1F5-48EB-8921-5FE09D2F4B63}" sibTransId="{415826B2-2A5A-4193-B080-DD0ED55BA25C}"/>
    <dgm:cxn modelId="{D87B10FB-C920-40C1-95AC-F7C9BF73A0A4}" type="presOf" srcId="{5C95545F-BC75-4652-874C-1D22DC7662EE}" destId="{9E7754C6-B421-4C07-9E19-410687D71B59}" srcOrd="0" destOrd="0" presId="urn:microsoft.com/office/officeart/2005/8/layout/list1"/>
    <dgm:cxn modelId="{64D8580A-291D-4C24-BA1C-CCA62BDB01EF}" type="presParOf" srcId="{9E7754C6-B421-4C07-9E19-410687D71B59}" destId="{6FB987BA-17C6-43BD-B74E-DD7B619A5E9A}" srcOrd="0" destOrd="0" presId="urn:microsoft.com/office/officeart/2005/8/layout/list1"/>
    <dgm:cxn modelId="{E8E80AB9-C07B-490A-B441-D1C196823409}" type="presParOf" srcId="{6FB987BA-17C6-43BD-B74E-DD7B619A5E9A}" destId="{98169EBB-9507-412C-99B3-45FC4C42C8BA}" srcOrd="0" destOrd="0" presId="urn:microsoft.com/office/officeart/2005/8/layout/list1"/>
    <dgm:cxn modelId="{0F4C3CAC-2DC2-487C-8FDE-B628C3402B7F}" type="presParOf" srcId="{6FB987BA-17C6-43BD-B74E-DD7B619A5E9A}" destId="{9E2F39DF-D6FB-4EF6-9F34-4E6DA09D51D6}" srcOrd="1" destOrd="0" presId="urn:microsoft.com/office/officeart/2005/8/layout/list1"/>
    <dgm:cxn modelId="{80DCAD2E-86A8-447D-95CA-CEA931B23210}" type="presParOf" srcId="{9E7754C6-B421-4C07-9E19-410687D71B59}" destId="{DC94FF1C-5EE9-43FA-964A-0AD0964F2024}" srcOrd="1" destOrd="0" presId="urn:microsoft.com/office/officeart/2005/8/layout/list1"/>
    <dgm:cxn modelId="{803E72FA-6A46-4339-AD2A-68596337F562}" type="presParOf" srcId="{9E7754C6-B421-4C07-9E19-410687D71B59}" destId="{9E83351F-3C67-4F69-A159-A255777A61BA}" srcOrd="2" destOrd="0" presId="urn:microsoft.com/office/officeart/2005/8/layout/list1"/>
    <dgm:cxn modelId="{2394C675-9D05-4625-A17F-01153F7447DE}" type="presParOf" srcId="{9E7754C6-B421-4C07-9E19-410687D71B59}" destId="{877AF10F-FD36-4616-96FA-EF4B33AEC756}" srcOrd="3" destOrd="0" presId="urn:microsoft.com/office/officeart/2005/8/layout/list1"/>
    <dgm:cxn modelId="{CB68C83F-5E02-4837-9727-A55B8F3FA95C}" type="presParOf" srcId="{9E7754C6-B421-4C07-9E19-410687D71B59}" destId="{CA9860B0-7898-45B8-AFDA-C3427DC5528F}" srcOrd="4" destOrd="0" presId="urn:microsoft.com/office/officeart/2005/8/layout/list1"/>
    <dgm:cxn modelId="{4048BCC0-219D-425E-BF4C-53BAE795B6F2}" type="presParOf" srcId="{CA9860B0-7898-45B8-AFDA-C3427DC5528F}" destId="{0F111C05-C4E4-46BF-9DB1-BBE76C3B3299}" srcOrd="0" destOrd="0" presId="urn:microsoft.com/office/officeart/2005/8/layout/list1"/>
    <dgm:cxn modelId="{AF0EA0BB-D961-4ECD-BD62-7D42BE2BA1FB}" type="presParOf" srcId="{CA9860B0-7898-45B8-AFDA-C3427DC5528F}" destId="{9117D253-7D83-453F-92C5-B360FF1B2CD5}" srcOrd="1" destOrd="0" presId="urn:microsoft.com/office/officeart/2005/8/layout/list1"/>
    <dgm:cxn modelId="{8ABD06D2-08A4-4A96-9C25-6FD9D935D553}" type="presParOf" srcId="{9E7754C6-B421-4C07-9E19-410687D71B59}" destId="{41190C51-7C8D-463E-A1A5-ED700D3C1908}" srcOrd="5" destOrd="0" presId="urn:microsoft.com/office/officeart/2005/8/layout/list1"/>
    <dgm:cxn modelId="{F38886FC-A435-4F9F-AAB6-3DFF8B1A07A1}" type="presParOf" srcId="{9E7754C6-B421-4C07-9E19-410687D71B59}" destId="{EC775681-2434-43D1-B542-1C2CF0373AEC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83351F-3C67-4F69-A159-A255777A61BA}">
      <dsp:nvSpPr>
        <dsp:cNvPr id="0" name=""/>
        <dsp:cNvSpPr/>
      </dsp:nvSpPr>
      <dsp:spPr>
        <a:xfrm>
          <a:off x="0" y="434731"/>
          <a:ext cx="10515600" cy="10631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520700" rIns="816127" bIns="17780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/>
            <a:t>Particulate Matter</a:t>
          </a:r>
        </a:p>
      </dsp:txBody>
      <dsp:txXfrm>
        <a:off x="0" y="434731"/>
        <a:ext cx="10515600" cy="1063125"/>
      </dsp:txXfrm>
    </dsp:sp>
    <dsp:sp modelId="{9E2F39DF-D6FB-4EF6-9F34-4E6DA09D51D6}">
      <dsp:nvSpPr>
        <dsp:cNvPr id="0" name=""/>
        <dsp:cNvSpPr/>
      </dsp:nvSpPr>
      <dsp:spPr>
        <a:xfrm>
          <a:off x="525780" y="65731"/>
          <a:ext cx="7360920" cy="7380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Particles</a:t>
          </a:r>
        </a:p>
      </dsp:txBody>
      <dsp:txXfrm>
        <a:off x="561806" y="101757"/>
        <a:ext cx="7288868" cy="665948"/>
      </dsp:txXfrm>
    </dsp:sp>
    <dsp:sp modelId="{EC775681-2434-43D1-B542-1C2CF0373AEC}">
      <dsp:nvSpPr>
        <dsp:cNvPr id="0" name=""/>
        <dsp:cNvSpPr/>
      </dsp:nvSpPr>
      <dsp:spPr>
        <a:xfrm>
          <a:off x="0" y="2001856"/>
          <a:ext cx="10515600" cy="2283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520700" rIns="816127" bIns="17780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/>
            <a:t>Nitrogen dioxide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/>
            <a:t>Carbon monoxide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/>
            <a:t>Ozone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/>
            <a:t>Sulphur dioxide</a:t>
          </a:r>
        </a:p>
      </dsp:txBody>
      <dsp:txXfrm>
        <a:off x="0" y="2001856"/>
        <a:ext cx="10515600" cy="2283750"/>
      </dsp:txXfrm>
    </dsp:sp>
    <dsp:sp modelId="{9117D253-7D83-453F-92C5-B360FF1B2CD5}">
      <dsp:nvSpPr>
        <dsp:cNvPr id="0" name=""/>
        <dsp:cNvSpPr/>
      </dsp:nvSpPr>
      <dsp:spPr>
        <a:xfrm>
          <a:off x="525780" y="1632856"/>
          <a:ext cx="7360920" cy="7380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Gases</a:t>
          </a:r>
        </a:p>
      </dsp:txBody>
      <dsp:txXfrm>
        <a:off x="561806" y="1668882"/>
        <a:ext cx="7288868" cy="6659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C9BE3-F4CE-C954-201E-E562213B5E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A5577F-1D26-83A3-1F54-6D0D89A634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7740C8-8FA4-95F9-E9DB-22A9A297D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AA70D-0579-4165-976F-303D92860B21}" type="datetimeFigureOut">
              <a:rPr lang="en-GB" smtClean="0"/>
              <a:t>06/07/2023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86C840-4FD4-86DB-C5D1-053741A6C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148533-E984-E595-F552-47B88781F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ED1CE-3C16-4DCF-AFE4-2B70500F4E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6672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0A30A-7FAB-FAC6-4299-E934A4324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260043-C6CF-3B0C-1C72-968ECD97B8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4CA779-FE19-096F-7E76-F970854CE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AA70D-0579-4165-976F-303D92860B21}" type="datetimeFigureOut">
              <a:rPr lang="en-GB" smtClean="0"/>
              <a:t>06/07/2023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161A98-7F16-E5C6-2D52-DF337BC9F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446542-D93C-C03C-FF77-35F3C3A26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ED1CE-3C16-4DCF-AFE4-2B70500F4E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3094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CC226B-E4C1-3346-72BF-87A8BC9CD9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7F7FBC-299D-75DB-BA6D-E17192BC1D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AD4879-292C-F91E-3328-17AADD682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AA70D-0579-4165-976F-303D92860B21}" type="datetimeFigureOut">
              <a:rPr lang="en-GB" smtClean="0"/>
              <a:t>06/07/2023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4015C5-6ADB-8508-0C8D-7840FAB13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DB8B87-4986-CE26-28BA-D72E423CA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ED1CE-3C16-4DCF-AFE4-2B70500F4E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1613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DFEFD-CD82-2F5A-D255-F0145BA47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093BFE-E67D-772F-997C-3ECC84E72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EDD16E-0372-F5AD-B506-171EA2644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7EFEC4-0E68-5EDB-13FE-1820B2028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6218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F2A19-3E56-AEFE-A3E3-399690357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5E371E-6905-9F8F-4D93-215716B41E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964207-20F6-1603-F6AB-A020C5706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490EBB-0824-CC2A-0EEF-758768C96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0ABDC4-2D82-14F6-1061-0039E0709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076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BBE38-085E-93CF-63CE-FF584FCEF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AA1FBB-645C-2132-EC0A-F3C4B40F18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A8C495-3E12-6FD7-152F-94EA1536F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AA70D-0579-4165-976F-303D92860B21}" type="datetimeFigureOut">
              <a:rPr lang="en-GB" smtClean="0"/>
              <a:t>06/07/2023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38E73A-1B2C-F11E-4BFB-BFDB0CCB5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DA4DCA-8256-91A7-FD38-AE16A9F06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ED1CE-3C16-4DCF-AFE4-2B70500F4E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0004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C16FD-0CEA-7EA4-55BE-CC70ABB2C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BF866C-745B-E4BE-4B32-161530158B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53DFBE-6BC1-1324-E06D-3D12B6E2F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AA70D-0579-4165-976F-303D92860B21}" type="datetimeFigureOut">
              <a:rPr lang="en-GB" smtClean="0"/>
              <a:t>06/07/2023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EA7B7-A60A-DBE6-8F13-45588FF50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75C6A-05FA-7E26-FC24-AE3FA90B6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ED1CE-3C16-4DCF-AFE4-2B70500F4E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0942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CC39F-3969-FE74-FDC7-78DDD56B6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8A37FA-1E29-9A38-FABD-FBC0254F9D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700B3-5FEA-56C0-1899-7C266BE627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845AB8-40F8-C6EC-CFA8-E973A9824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AA70D-0579-4165-976F-303D92860B21}" type="datetimeFigureOut">
              <a:rPr lang="en-GB" smtClean="0"/>
              <a:t>06/07/2023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E7AB43-3CC2-4C8C-07C5-9EB4A6FCF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77CCFD-EB7F-0ED6-E228-2DAD3C47B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ED1CE-3C16-4DCF-AFE4-2B70500F4E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5862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A856F-C399-8EDA-FE71-B78FF9BA8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FB1E1D-79BF-5E1E-18BF-F6065973B4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AB0A5B-014A-59DC-3F9C-C1C3B15DFE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8122D7-901D-DCD3-BE14-E1217B67C4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88F6AB-E65E-27FB-C391-20A3A35FCE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93072D-9E81-8DAF-41B3-25965DB05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AA70D-0579-4165-976F-303D92860B21}" type="datetimeFigureOut">
              <a:rPr lang="en-GB" smtClean="0"/>
              <a:t>06/07/2023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3DD526-3366-7EF1-16B6-3554D0DB2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34681DB-29B2-CDEC-8ED4-370D25164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ED1CE-3C16-4DCF-AFE4-2B70500F4E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3180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C0A46-6E25-1109-792D-03E831D88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F839CC-8FAC-1AED-FFB5-2E8107584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AA70D-0579-4165-976F-303D92860B21}" type="datetimeFigureOut">
              <a:rPr lang="en-GB" smtClean="0"/>
              <a:t>06/07/2023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BDC237-1646-F405-680F-DC0BE02B1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620C8B-0DCF-6B2B-4B24-EC914938D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ED1CE-3C16-4DCF-AFE4-2B70500F4E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9385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6493DC-DBE6-06F6-9818-D594D8C5F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AA70D-0579-4165-976F-303D92860B21}" type="datetimeFigureOut">
              <a:rPr lang="en-GB" smtClean="0"/>
              <a:t>06/07/2023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2F3FD2-38E2-B95D-94F0-97A1EA753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4FF157-981D-6FB5-B6B3-C8389F9B8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ED1CE-3C16-4DCF-AFE4-2B70500F4E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5161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04EAD-63C7-581F-8BB1-94C84F3AA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DFA9F8-EF43-7E8A-8F1A-40D617CD9F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99F560-F5ED-A1F2-0668-2CBF9D0D5A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D3510C-4686-E0C3-74E5-539DFAF0F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AA70D-0579-4165-976F-303D92860B21}" type="datetimeFigureOut">
              <a:rPr lang="en-GB" smtClean="0"/>
              <a:t>06/07/2023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84B23B-276C-B39A-336F-0429C18B4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3FF769-A271-9E03-42E6-4480FB5AC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ED1CE-3C16-4DCF-AFE4-2B70500F4E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1512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1D680-C6B7-B7D8-A674-E9B3A1AAE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DCD5B8-141A-B690-7F49-061808665D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DD648C-58E7-C47F-A89F-54FEC552D3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8779D3-EAFD-E61D-706E-7D03CB17A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AA70D-0579-4165-976F-303D92860B21}" type="datetimeFigureOut">
              <a:rPr lang="en-GB" smtClean="0"/>
              <a:t>06/07/2023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EACCC4-BAF3-151F-4DE0-6E98374AE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DDB872-A57B-1210-3734-6551764CF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ED1CE-3C16-4DCF-AFE4-2B70500F4E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465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0EA1AC-DF78-6161-F61F-56A39BF4A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0A90CD-7F1A-69E2-3C42-04A7F44080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026885-10DF-4829-3E7D-786841610A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5AA70D-0579-4165-976F-303D92860B21}" type="datetimeFigureOut">
              <a:rPr lang="en-GB" smtClean="0"/>
              <a:t>06/07/2023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2BC9FF-4104-8297-AC9A-BC73F73034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1095C2-AEFA-0C91-96CB-0F6EFDE8E8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ED1CE-3C16-4DCF-AFE4-2B70500F4E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535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D73622-CC6B-D3ED-FFA7-0A606A00E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98F24C-040D-B470-1AFA-F0CF94DE51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849B18-A098-4E96-3C9F-7618747A24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7/6/2023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ACBA5C-1AEC-F213-2B24-039629D8DE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4684D1-8B4B-9DB4-9859-ACA9DB60A2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66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0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londonair.org.uk/map-maker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C46AC-7871-31B2-68C2-3D35537017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Methods to measure pollutants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5DE14B-4D00-6B6D-8C17-5986E7A19C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Dr Abigail Whitehouse</a:t>
            </a:r>
          </a:p>
          <a:p>
            <a:r>
              <a:rPr lang="en-GB" dirty="0"/>
              <a:t>Senior Clinical Lecturer in Children’s Environmental Health</a:t>
            </a:r>
          </a:p>
        </p:txBody>
      </p:sp>
    </p:spTree>
    <p:extLst>
      <p:ext uri="{BB962C8B-B14F-4D97-AF65-F5344CB8AC3E}">
        <p14:creationId xmlns:p14="http://schemas.microsoft.com/office/powerpoint/2010/main" val="21791481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F7F11-5983-4515-A9B4-3AD362F92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Modelled Exposure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5AAA57-E91D-1A6B-2903-C35E710ADD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Pollution in my area (londonair.org.uk)</a:t>
            </a:r>
            <a:r>
              <a:rPr lang="en-GB" dirty="0"/>
              <a:t> </a:t>
            </a:r>
          </a:p>
          <a:p>
            <a:endParaRPr lang="en-GB" dirty="0"/>
          </a:p>
          <a:p>
            <a:r>
              <a:rPr lang="en-GB" dirty="0"/>
              <a:t>Uses validated model – usually older dater</a:t>
            </a:r>
          </a:p>
          <a:p>
            <a:endParaRPr lang="en-GB" dirty="0"/>
          </a:p>
          <a:p>
            <a:r>
              <a:rPr lang="en-GB" dirty="0"/>
              <a:t>Combines monitor data with dispersion models</a:t>
            </a:r>
          </a:p>
        </p:txBody>
      </p:sp>
    </p:spTree>
    <p:extLst>
      <p:ext uri="{BB962C8B-B14F-4D97-AF65-F5344CB8AC3E}">
        <p14:creationId xmlns:p14="http://schemas.microsoft.com/office/powerpoint/2010/main" val="30893940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4E96C-FDD5-9A61-9C14-54C95D99A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Personal Monitoring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1DE6AAB-196A-D88E-495A-D5A33917DE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30163"/>
            <a:ext cx="10515600" cy="4342262"/>
          </a:xfrm>
        </p:spPr>
      </p:pic>
    </p:spTree>
    <p:extLst>
      <p:ext uri="{BB962C8B-B14F-4D97-AF65-F5344CB8AC3E}">
        <p14:creationId xmlns:p14="http://schemas.microsoft.com/office/powerpoint/2010/main" val="36161395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E0949-61B1-FE12-419D-933A99276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More expensive personal monitors</a:t>
            </a:r>
          </a:p>
        </p:txBody>
      </p:sp>
      <p:pic>
        <p:nvPicPr>
          <p:cNvPr id="1026" name="Picture 2" descr="AirBeam2 Technical Specifications, Operation &amp; Performance">
            <a:extLst>
              <a:ext uri="{FF2B5EF4-FFF2-40B4-BE49-F238E27FC236}">
                <a16:creationId xmlns:a16="http://schemas.microsoft.com/office/drawing/2014/main" id="{7F89E889-9912-FCE6-055F-235D9363880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960" y="1690688"/>
            <a:ext cx="3078409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FE7F43D-735B-57C7-B077-9F849E575D6F}"/>
              </a:ext>
            </a:extLst>
          </p:cNvPr>
          <p:cNvSpPr txBox="1"/>
          <p:nvPr/>
        </p:nvSpPr>
        <p:spPr>
          <a:xfrm>
            <a:off x="5594129" y="1690688"/>
            <a:ext cx="609600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GB" b="0" i="0" dirty="0">
                <a:solidFill>
                  <a:srgbClr val="333333"/>
                </a:solidFill>
                <a:effectLst/>
                <a:latin typeface="skolar-sans-latin"/>
              </a:rPr>
              <a:t>The AirBeam2 uses a light scattering method to measure PM. Air is drawn through a sensing chamber wherein light from a laser scatters off particles in the airstream. This light scatter is registered by a detector and converted into a measurement that estimates the number of particles in the air.</a:t>
            </a:r>
          </a:p>
          <a:p>
            <a:pPr algn="l" fontAlgn="base"/>
            <a:r>
              <a:rPr lang="en-GB" b="0" i="0" dirty="0">
                <a:solidFill>
                  <a:srgbClr val="333333"/>
                </a:solidFill>
                <a:effectLst/>
                <a:latin typeface="skolar-sans-latin"/>
              </a:rPr>
              <a:t>Via Bluetooth, these measurements are communicated approximately once a second to the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skolar-sans-latin"/>
              </a:rPr>
              <a:t>AirCasting</a:t>
            </a:r>
            <a:r>
              <a:rPr lang="en-GB" b="0" i="0" dirty="0">
                <a:solidFill>
                  <a:srgbClr val="333333"/>
                </a:solidFill>
                <a:effectLst/>
                <a:latin typeface="skolar-sans-latin"/>
              </a:rPr>
              <a:t> Android app, which maps and graphs the data in real time on a smartphone. Via Wi-Fi, these measurements are communicated approximately once a minute to the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skolar-sans-latin"/>
              </a:rPr>
              <a:t>AirCasting</a:t>
            </a:r>
            <a:r>
              <a:rPr lang="en-GB" b="0" i="0" dirty="0">
                <a:solidFill>
                  <a:srgbClr val="333333"/>
                </a:solidFill>
                <a:effectLst/>
                <a:latin typeface="skolar-sans-latin"/>
              </a:rPr>
              <a:t> website. At the end of each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skolar-sans-latin"/>
              </a:rPr>
              <a:t>AirCasting</a:t>
            </a:r>
            <a:r>
              <a:rPr lang="en-GB" b="0" i="0" dirty="0">
                <a:solidFill>
                  <a:srgbClr val="333333"/>
                </a:solidFill>
                <a:effectLst/>
                <a:latin typeface="skolar-sans-latin"/>
              </a:rPr>
              <a:t> session, the collected data is sent to the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skolar-sans-latin"/>
              </a:rPr>
              <a:t>AirCasting</a:t>
            </a:r>
            <a:r>
              <a:rPr lang="en-GB" b="0" i="0" dirty="0">
                <a:solidFill>
                  <a:srgbClr val="333333"/>
                </a:solidFill>
                <a:effectLst/>
                <a:latin typeface="skolar-sans-latin"/>
              </a:rPr>
              <a:t> website, where the data is crowdsourced with data from other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skolar-sans-latin"/>
              </a:rPr>
              <a:t>AirCasters</a:t>
            </a:r>
            <a:r>
              <a:rPr lang="en-GB" b="0" i="0" dirty="0">
                <a:solidFill>
                  <a:srgbClr val="333333"/>
                </a:solidFill>
                <a:effectLst/>
                <a:latin typeface="skolar-sans-latin"/>
              </a:rPr>
              <a:t> to generate heat maps indicating where PM</a:t>
            </a:r>
            <a:r>
              <a:rPr lang="en-GB" b="0" i="0" baseline="-25000" dirty="0">
                <a:solidFill>
                  <a:srgbClr val="333333"/>
                </a:solidFill>
                <a:effectLst/>
                <a:latin typeface="skolar-sans-latin"/>
              </a:rPr>
              <a:t>2.5</a:t>
            </a:r>
            <a:r>
              <a:rPr lang="en-GB" b="0" i="0" dirty="0">
                <a:solidFill>
                  <a:srgbClr val="333333"/>
                </a:solidFill>
                <a:effectLst/>
                <a:latin typeface="skolar-sans-latin"/>
              </a:rPr>
              <a:t> concentrations are highest and lowest.</a:t>
            </a:r>
            <a:br>
              <a:rPr lang="en-GB" b="0" i="0" dirty="0">
                <a:solidFill>
                  <a:srgbClr val="333333"/>
                </a:solidFill>
                <a:effectLst/>
                <a:latin typeface="skolar-sans-latin"/>
              </a:rPr>
            </a:br>
            <a:endParaRPr lang="en-GB" b="0" i="0" dirty="0">
              <a:solidFill>
                <a:srgbClr val="333333"/>
              </a:solidFill>
              <a:effectLst/>
              <a:latin typeface="skolar-sans-latin"/>
            </a:endParaRPr>
          </a:p>
        </p:txBody>
      </p:sp>
    </p:spTree>
    <p:extLst>
      <p:ext uri="{BB962C8B-B14F-4D97-AF65-F5344CB8AC3E}">
        <p14:creationId xmlns:p14="http://schemas.microsoft.com/office/powerpoint/2010/main" val="34572806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EAEC0-0F8F-5055-5840-D0598F02D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Other monitors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B0F799-6A00-6962-3320-6ACA6B29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806" y="1574800"/>
            <a:ext cx="4141867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9137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D9D33-A59E-A725-21F6-4ED13E265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High-tech options</a:t>
            </a:r>
          </a:p>
        </p:txBody>
      </p:sp>
      <p:pic>
        <p:nvPicPr>
          <p:cNvPr id="2050" name="Picture 2" descr="AQMesh | AQMesh | The best small sensor air quality monitoring system">
            <a:extLst>
              <a:ext uri="{FF2B5EF4-FFF2-40B4-BE49-F238E27FC236}">
                <a16:creationId xmlns:a16="http://schemas.microsoft.com/office/drawing/2014/main" id="{10D50D44-3819-A25A-AA78-CF5A9BC74E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" y="1968500"/>
            <a:ext cx="5367867" cy="402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81163C3-9912-9ED2-F0E1-2F1352CB35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6612" y="1690688"/>
            <a:ext cx="3381375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5726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3966D-E7B2-B0E9-F478-2B8AFA3DF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MicroAeth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513769-4FD0-125E-A689-170B99BF67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4788" y="1690688"/>
            <a:ext cx="8402423" cy="4726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9031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79C24-4F22-4C3B-A20C-7B35D2958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281060"/>
            <a:ext cx="10364451" cy="1596177"/>
          </a:xfrm>
        </p:spPr>
        <p:txBody>
          <a:bodyPr/>
          <a:lstStyle/>
          <a:p>
            <a:r>
              <a:rPr lang="en-GB" dirty="0"/>
              <a:t>Monitoring in children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1B8820-A462-44EE-830A-D76292993A56}"/>
              </a:ext>
            </a:extLst>
          </p:cNvPr>
          <p:cNvSpPr txBox="1"/>
          <p:nvPr/>
        </p:nvSpPr>
        <p:spPr>
          <a:xfrm>
            <a:off x="8959867" y="6379811"/>
            <a:ext cx="1779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Toxic School Run 2018, </a:t>
            </a:r>
            <a:r>
              <a:rPr lang="en-GB" dirty="0" err="1"/>
              <a:t>Unicef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17BCEE-3E91-11D8-F949-1DC1C72136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774" y="1816666"/>
            <a:ext cx="5633192" cy="3164098"/>
          </a:xfrm>
          <a:prstGeom prst="rect">
            <a:avLst/>
          </a:prstGeom>
        </p:spPr>
      </p:pic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9787E99A-F56A-4580-B45B-DEB97AE26A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6077" y="2771931"/>
            <a:ext cx="6938232" cy="360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7759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79C24-4F22-4C3B-A20C-7B35D2958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281060"/>
            <a:ext cx="10364451" cy="1596177"/>
          </a:xfrm>
        </p:spPr>
        <p:txBody>
          <a:bodyPr/>
          <a:lstStyle/>
          <a:p>
            <a:r>
              <a:rPr lang="en-GB" dirty="0"/>
              <a:t>Monitoring in children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1B8820-A462-44EE-830A-D76292993A56}"/>
              </a:ext>
            </a:extLst>
          </p:cNvPr>
          <p:cNvSpPr txBox="1"/>
          <p:nvPr/>
        </p:nvSpPr>
        <p:spPr>
          <a:xfrm>
            <a:off x="8959867" y="6379811"/>
            <a:ext cx="1779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Toxic School Run 2018, </a:t>
            </a:r>
            <a:r>
              <a:rPr lang="en-GB" dirty="0" err="1"/>
              <a:t>Unicef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17BCEE-3E91-11D8-F949-1DC1C72136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774" y="1816666"/>
            <a:ext cx="5633192" cy="3164098"/>
          </a:xfrm>
          <a:prstGeom prst="rect">
            <a:avLst/>
          </a:prstGeom>
        </p:spPr>
      </p:pic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9787E99A-F56A-4580-B45B-DEB97AE26A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6077" y="2771931"/>
            <a:ext cx="6938232" cy="360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2289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29" name="Picture 3">
            <a:extLst>
              <a:ext uri="{FF2B5EF4-FFF2-40B4-BE49-F238E27FC236}">
                <a16:creationId xmlns:a16="http://schemas.microsoft.com/office/drawing/2014/main" id="{89E50F36-E311-40EF-8DC9-FB3FC74CE9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34917" y="976314"/>
            <a:ext cx="8352083" cy="4540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78032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89" name="Group 15">
            <a:extLst>
              <a:ext uri="{FF2B5EF4-FFF2-40B4-BE49-F238E27FC236}">
                <a16:creationId xmlns:a16="http://schemas.microsoft.com/office/drawing/2014/main" id="{340DDA1C-8A6C-4D4B-8EC5-9148114FEE55}"/>
              </a:ext>
            </a:extLst>
          </p:cNvPr>
          <p:cNvPicPr>
            <a:picLocks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90355" y="1871787"/>
            <a:ext cx="3561079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0" name="Title 1">
            <a:extLst>
              <a:ext uri="{FF2B5EF4-FFF2-40B4-BE49-F238E27FC236}">
                <a16:creationId xmlns:a16="http://schemas.microsoft.com/office/drawing/2014/main" id="{67D99D89-E7FB-4591-A02D-ABA7E9A68D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low pollution routes</a:t>
            </a:r>
          </a:p>
        </p:txBody>
      </p:sp>
      <p:sp>
        <p:nvSpPr>
          <p:cNvPr id="89091" name="TextBox 1">
            <a:extLst>
              <a:ext uri="{FF2B5EF4-FFF2-40B4-BE49-F238E27FC236}">
                <a16:creationId xmlns:a16="http://schemas.microsoft.com/office/drawing/2014/main" id="{B5F85552-4205-4566-B844-E8F8943A84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0923" y="211137"/>
            <a:ext cx="3581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 i="1" dirty="0"/>
              <a:t>(Abstract) American Thoracic Society </a:t>
            </a:r>
            <a:r>
              <a:rPr lang="en-GB" altLang="en-US" sz="1400" dirty="0"/>
              <a:t>2015</a:t>
            </a:r>
            <a:endParaRPr lang="en-US" altLang="en-US" sz="1400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00B495A8-043C-734B-A7F8-D4DDBCF84B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8150" y="4150817"/>
            <a:ext cx="8464550" cy="2755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oup 15">
            <a:extLst>
              <a:ext uri="{FF2B5EF4-FFF2-40B4-BE49-F238E27FC236}">
                <a16:creationId xmlns:a16="http://schemas.microsoft.com/office/drawing/2014/main" id="{56D74F11-4E2B-884F-BEBC-DB7F1B1D54F4}"/>
              </a:ext>
            </a:extLst>
          </p:cNvPr>
          <p:cNvPicPr>
            <a:picLocks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84094" y="1871787"/>
            <a:ext cx="3561079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0083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EE2CE-2617-013A-CC37-ECBA87437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Plan for the day!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AFFFDD-B9A6-09F6-BBE7-D1B1B6CE4D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Brainstorming session on how to measure pollution</a:t>
            </a:r>
          </a:p>
          <a:p>
            <a:r>
              <a:rPr lang="en-GB" dirty="0"/>
              <a:t>Quick project time</a:t>
            </a:r>
            <a:endParaRPr lang="en-GB" dirty="0">
              <a:ea typeface="Calibri"/>
              <a:cs typeface="Calibri"/>
            </a:endParaRPr>
          </a:p>
          <a:p>
            <a:r>
              <a:rPr lang="en-GB" dirty="0"/>
              <a:t>Analyse data and discuss!</a:t>
            </a:r>
          </a:p>
        </p:txBody>
      </p:sp>
    </p:spTree>
    <p:extLst>
      <p:ext uri="{BB962C8B-B14F-4D97-AF65-F5344CB8AC3E}">
        <p14:creationId xmlns:p14="http://schemas.microsoft.com/office/powerpoint/2010/main" val="13471757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068B6-852A-461B-9739-9A4AFB1CD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Altering Exposure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25A706D7-A647-49DE-B31B-4F56C4505F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8734" y="1873251"/>
            <a:ext cx="6394532" cy="4619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A8463AC-6428-409B-A5F1-43F9BFB5206E}"/>
              </a:ext>
            </a:extLst>
          </p:cNvPr>
          <p:cNvSpPr txBox="1"/>
          <p:nvPr/>
        </p:nvSpPr>
        <p:spPr>
          <a:xfrm>
            <a:off x="9431994" y="6411685"/>
            <a:ext cx="1540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Koh et al 2021, ERJ Open</a:t>
            </a:r>
          </a:p>
        </p:txBody>
      </p:sp>
    </p:spTree>
    <p:extLst>
      <p:ext uri="{BB962C8B-B14F-4D97-AF65-F5344CB8AC3E}">
        <p14:creationId xmlns:p14="http://schemas.microsoft.com/office/powerpoint/2010/main" val="22395378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C653B-7EC9-507D-F907-DA524337F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shall we measure?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122913-C68B-A5AF-A88F-5108D48624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??</a:t>
            </a:r>
          </a:p>
        </p:txBody>
      </p:sp>
    </p:spTree>
    <p:extLst>
      <p:ext uri="{BB962C8B-B14F-4D97-AF65-F5344CB8AC3E}">
        <p14:creationId xmlns:p14="http://schemas.microsoft.com/office/powerpoint/2010/main" val="1391727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0284A-04E1-EF28-1196-3B58DE0FA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Measuring Pollution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FE87E9-7559-C2C9-043B-03A8EDD9A9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What to measure?</a:t>
            </a:r>
          </a:p>
        </p:txBody>
      </p:sp>
    </p:spTree>
    <p:extLst>
      <p:ext uri="{BB962C8B-B14F-4D97-AF65-F5344CB8AC3E}">
        <p14:creationId xmlns:p14="http://schemas.microsoft.com/office/powerpoint/2010/main" val="2820143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E4AA3-E98A-9C4F-A7C0-EEF60177A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What is air pollution?</a:t>
            </a:r>
          </a:p>
        </p:txBody>
      </p:sp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6FA44C38-F1D4-474D-B5D5-CE9B2CD84C6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856EB84B-AA04-084F-6DE3-BBE34E98283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75038" y="194760"/>
            <a:ext cx="2355226" cy="13973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F3145BE-D067-23C3-DA41-C8470DF2DCE3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9713" y="1853144"/>
            <a:ext cx="3483429" cy="1754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793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AC185-8807-4F40-BC9E-B35625F7D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Air pollution levels in UK</a:t>
            </a:r>
          </a:p>
        </p:txBody>
      </p:sp>
      <p:pic>
        <p:nvPicPr>
          <p:cNvPr id="3074" name="Picture 2" descr="London air quality map | London City Hall">
            <a:extLst>
              <a:ext uri="{FF2B5EF4-FFF2-40B4-BE49-F238E27FC236}">
                <a16:creationId xmlns:a16="http://schemas.microsoft.com/office/drawing/2014/main" id="{6931F46B-E762-0449-8813-70C16D2D957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605" y="2006278"/>
            <a:ext cx="4252912" cy="42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London Air Quality (AQI) and Air Pollution – Smart Air">
            <a:extLst>
              <a:ext uri="{FF2B5EF4-FFF2-40B4-BE49-F238E27FC236}">
                <a16:creationId xmlns:a16="http://schemas.microsoft.com/office/drawing/2014/main" id="{F4F2130F-AFF7-614B-8B9C-ADBB091EAC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4517" y="2006278"/>
            <a:ext cx="7143971" cy="3872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772C6CD-B8B9-2C4A-929A-F48DD1A5955C}"/>
              </a:ext>
            </a:extLst>
          </p:cNvPr>
          <p:cNvSpPr txBox="1"/>
          <p:nvPr/>
        </p:nvSpPr>
        <p:spPr>
          <a:xfrm>
            <a:off x="6172200" y="6091040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https://</a:t>
            </a:r>
            <a:r>
              <a:rPr lang="en-US" sz="1100" dirty="0" err="1"/>
              <a:t>smartairfilters.com</a:t>
            </a:r>
            <a:r>
              <a:rPr lang="en-US" sz="1100" dirty="0"/>
              <a:t>/</a:t>
            </a:r>
            <a:r>
              <a:rPr lang="en-US" sz="1100" dirty="0" err="1"/>
              <a:t>en</a:t>
            </a:r>
            <a:r>
              <a:rPr lang="en-US" sz="1100" dirty="0"/>
              <a:t>/blog/</a:t>
            </a:r>
            <a:r>
              <a:rPr lang="en-US" sz="1100" dirty="0" err="1"/>
              <a:t>london</a:t>
            </a:r>
            <a:r>
              <a:rPr lang="en-US" sz="1100" dirty="0"/>
              <a:t>-air-quality-</a:t>
            </a:r>
            <a:r>
              <a:rPr lang="en-US" sz="1100" dirty="0" err="1"/>
              <a:t>aqi</a:t>
            </a:r>
            <a:r>
              <a:rPr lang="en-US" sz="1100" dirty="0"/>
              <a:t>-air-pollution/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1D1598-74CC-094F-9E06-A161B443CB4F}"/>
              </a:ext>
            </a:extLst>
          </p:cNvPr>
          <p:cNvSpPr txBox="1"/>
          <p:nvPr/>
        </p:nvSpPr>
        <p:spPr>
          <a:xfrm>
            <a:off x="813413" y="6564970"/>
            <a:ext cx="712075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https://</a:t>
            </a:r>
            <a:r>
              <a:rPr lang="en-US" sz="1100" dirty="0" err="1"/>
              <a:t>www.london.gov.uk</a:t>
            </a:r>
            <a:r>
              <a:rPr lang="en-US" sz="1100" dirty="0"/>
              <a:t>/what-we-do/environment/pollution-and-air-quality/</a:t>
            </a:r>
            <a:r>
              <a:rPr lang="en-US" sz="1100" dirty="0" err="1"/>
              <a:t>london</a:t>
            </a:r>
            <a:r>
              <a:rPr lang="en-US" sz="1100" dirty="0"/>
              <a:t>-air-quality-map</a:t>
            </a:r>
          </a:p>
        </p:txBody>
      </p:sp>
    </p:spTree>
    <p:extLst>
      <p:ext uri="{BB962C8B-B14F-4D97-AF65-F5344CB8AC3E}">
        <p14:creationId xmlns:p14="http://schemas.microsoft.com/office/powerpoint/2010/main" val="1876992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DCA65A1-14F2-4596-BE40-E18815536B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7254" y="801793"/>
            <a:ext cx="7442751" cy="5247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306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FD2D1-10D8-04A3-EAB0-1DC740275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can we measure?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8484EC-19FE-D793-27F3-7487536223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What is reported in the literature?</a:t>
            </a:r>
          </a:p>
        </p:txBody>
      </p:sp>
    </p:spTree>
    <p:extLst>
      <p:ext uri="{BB962C8B-B14F-4D97-AF65-F5344CB8AC3E}">
        <p14:creationId xmlns:p14="http://schemas.microsoft.com/office/powerpoint/2010/main" val="1637900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2D5EE-F169-E26C-2663-F80A87502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Roadside monitoring</a:t>
            </a:r>
          </a:p>
        </p:txBody>
      </p:sp>
      <p:pic>
        <p:nvPicPr>
          <p:cNvPr id="5" name="Content Placeholder 4" descr="A graph showing the growth of the london bloomsbury&#10;&#10;Description automatically generated">
            <a:extLst>
              <a:ext uri="{FF2B5EF4-FFF2-40B4-BE49-F238E27FC236}">
                <a16:creationId xmlns:a16="http://schemas.microsoft.com/office/drawing/2014/main" id="{A993C732-1A47-A47A-B820-3991EDABCB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496" y="1825625"/>
            <a:ext cx="6527007" cy="4351338"/>
          </a:xfrm>
        </p:spPr>
      </p:pic>
    </p:spTree>
    <p:extLst>
      <p:ext uri="{BB962C8B-B14F-4D97-AF65-F5344CB8AC3E}">
        <p14:creationId xmlns:p14="http://schemas.microsoft.com/office/powerpoint/2010/main" val="21681532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49254-5FCB-0F5D-3219-F807E166E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Distance from main road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4CE506-10DE-E5C0-82A6-B6DA1606FA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&lt;50m</a:t>
            </a:r>
          </a:p>
          <a:p>
            <a:r>
              <a:rPr lang="en-GB" dirty="0"/>
              <a:t>&lt;100m</a:t>
            </a:r>
          </a:p>
        </p:txBody>
      </p:sp>
    </p:spTree>
    <p:extLst>
      <p:ext uri="{BB962C8B-B14F-4D97-AF65-F5344CB8AC3E}">
        <p14:creationId xmlns:p14="http://schemas.microsoft.com/office/powerpoint/2010/main" val="25197002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336</Words>
  <Application>Microsoft Office PowerPoint</Application>
  <PresentationFormat>Widescreen</PresentationFormat>
  <Paragraphs>50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Office Theme</vt:lpstr>
      <vt:lpstr>Methods to measure pollutants</vt:lpstr>
      <vt:lpstr>Plan for the day!</vt:lpstr>
      <vt:lpstr>Measuring Pollution</vt:lpstr>
      <vt:lpstr>What is air pollution?</vt:lpstr>
      <vt:lpstr>Air pollution levels in UK</vt:lpstr>
      <vt:lpstr>PowerPoint Presentation</vt:lpstr>
      <vt:lpstr>How can we measure?</vt:lpstr>
      <vt:lpstr>Roadside monitoring</vt:lpstr>
      <vt:lpstr>Distance from main road</vt:lpstr>
      <vt:lpstr>Modelled Exposure</vt:lpstr>
      <vt:lpstr>Personal Monitoring</vt:lpstr>
      <vt:lpstr>More expensive personal monitors</vt:lpstr>
      <vt:lpstr>Other monitors</vt:lpstr>
      <vt:lpstr>High-tech options</vt:lpstr>
      <vt:lpstr>MicroAeth</vt:lpstr>
      <vt:lpstr>Monitoring in children</vt:lpstr>
      <vt:lpstr>Monitoring in children</vt:lpstr>
      <vt:lpstr>PowerPoint Presentation</vt:lpstr>
      <vt:lpstr>low pollution routes</vt:lpstr>
      <vt:lpstr>Altering Exposure</vt:lpstr>
      <vt:lpstr>What shall we measure?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Methods to measure pollutants</dc:title>
  <dc:creator>Abigail Whitehouse</dc:creator>
  <cp:lastModifiedBy>Abigail Whitehouse</cp:lastModifiedBy>
  <cp:revision>3</cp:revision>
  <dcterms:created xsi:type="dcterms:W3CDTF">2023-07-05T18:07:22Z</dcterms:created>
  <dcterms:modified xsi:type="dcterms:W3CDTF">2023-07-06T11:41:26Z</dcterms:modified>
</cp:coreProperties>
</file>