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56" r:id="rId2"/>
    <p:sldId id="287" r:id="rId3"/>
    <p:sldId id="274" r:id="rId4"/>
    <p:sldId id="280" r:id="rId5"/>
    <p:sldId id="275" r:id="rId6"/>
    <p:sldId id="285" r:id="rId7"/>
    <p:sldId id="278" r:id="rId8"/>
    <p:sldId id="279" r:id="rId9"/>
    <p:sldId id="277" r:id="rId10"/>
    <p:sldId id="282" r:id="rId11"/>
    <p:sldId id="284" r:id="rId12"/>
    <p:sldId id="283" r:id="rId13"/>
    <p:sldId id="294" r:id="rId14"/>
    <p:sldId id="286" r:id="rId15"/>
    <p:sldId id="289" r:id="rId16"/>
    <p:sldId id="295" r:id="rId17"/>
    <p:sldId id="296" r:id="rId18"/>
    <p:sldId id="297" r:id="rId19"/>
    <p:sldId id="298" r:id="rId20"/>
    <p:sldId id="302" r:id="rId21"/>
    <p:sldId id="299" r:id="rId22"/>
    <p:sldId id="300" r:id="rId23"/>
    <p:sldId id="301" r:id="rId24"/>
    <p:sldId id="28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38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43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064A1-80B3-5948-8FED-686477407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DD5650-C85A-664D-B21F-C76803E9A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EDD4F-2348-2A43-AC5E-8A5C8B67D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9/25/19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A86FA-4667-074B-8D42-8FDD35EF6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42835-F94C-5B45-90FE-AD7ADCAB6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82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AA0EC-B8AE-5046-B59D-2213DC5BA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3BE9F-FAC9-444E-AC45-7F435DBD4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3B2DB-0933-544E-A3B0-88DF0508F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9/25/19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86D47-4262-1F46-96F3-085DA663F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78634-FBE2-2D4F-9BF5-FC25FD626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80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DA493-17AE-B84D-97B1-0866886C64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226766-31AA-6D48-BFF7-9BE7B66D68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BEE73-9BB4-D143-80F5-45279DE4E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9/25/19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7A8D4-F533-934C-BAA8-6364E5DD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328BF-AF6D-5C42-A5FE-0D5392CF8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07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55460-02B1-0540-A91F-2E1597B70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AFE1A-25D5-C841-A7C8-2A7DEB42C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3982D-E0F9-AE43-9069-DA0D36565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9/25/19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DFD63-62D8-A94A-888F-08A0A214A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4EA50-8E18-FB43-B6F8-B6574288A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5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744CC-50F8-C746-B043-EF490863F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881B0-3756-354A-A222-F47534B24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86B60-8371-5447-8588-950672245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9/25/19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ACD78-B176-AA4C-B08D-E8FEC01F7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46676-6EA7-844F-8AA0-A01F8EFE4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31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06623-89DF-7948-94FB-4680C258F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3229F-C051-7C43-9553-8A167F96F3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1A3ABA-B537-0E41-A3E5-9C2D66337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7061D7-8969-4B4C-8158-B9E722748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9/25/19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F6FF26-E808-0742-A430-C589DFF5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D522DA-04DC-9043-9CCE-8320C7BB3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69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705A1-443B-5D4C-AA8B-60509277D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D3BD1-7CD2-AC4F-9484-4C4BD2EFC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CEA07B-617B-7E42-AA9E-B7DEEEB24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81DCBC-A33F-C947-BD8F-DE9DABC152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CAD5B5-93D0-BB47-BBB3-AE4260354F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E7F4DD-E372-C949-BCE0-0962018B0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9/25/19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DA044F-E541-4F47-9216-A95D1073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666FD9-7CC1-4244-A1E1-856D3D02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8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48701-4EA6-2C4F-8C9D-E0D45BA8B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23232C-E917-B946-B3A4-A5AE550F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9/25/19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064915-2C97-9046-9FC2-B0B4236B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98723-D9A1-1B4D-974E-EA6C717D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66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9336B-BBCF-5541-9EDE-78596F47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9/25/19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A4FF0-CB86-5447-BF8F-0DE7A0BF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6DA2-416B-1142-B475-63E56A752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1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14A2E-B866-8647-B508-E997ED3EC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D7E73-614C-7B43-BF19-A1B57CA0E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787B09-D253-0C47-90F0-241D03CCA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F740E-442E-5849-8173-0B9D1E651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9/25/19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234B12-0D7E-B74E-A9EE-6A06568A0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79946-4498-9548-9D07-40C939840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48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D9E06-01E8-F444-807A-7FA183FD7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CF80EB-E9B6-4443-A90A-81DDC2FAA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B59EBB-984D-CB40-B2BF-F63F229F8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58B008-464D-3244-A19B-6C8CE4308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9/25/19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A75B9-A08E-174C-AD3D-5E3523103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624FF-108B-F04A-A3E7-624BF1B3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36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B55614-EE6F-4D42-9EAC-101143AA0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B13425-434F-A94C-A1A7-579F93597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E6DC5-5AC2-5F48-9490-4D690E7506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A0C47-018D-4460-B945-BFF7981B6CA6}" type="datetimeFigureOut">
              <a:rPr lang="en-US" smtClean="0"/>
              <a:t>9/25/19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E5ECC-0029-5048-A521-2C440F5AD7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74EE9-57A7-E944-A69A-9F518AC5C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2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21408"/>
            <a:ext cx="7540765" cy="644361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Bebas Neue" panose="020B0606020202050201" pitchFamily="34" charset="77"/>
              </a:rPr>
              <a:t>Introduction to Camera</a:t>
            </a:r>
          </a:p>
        </p:txBody>
      </p:sp>
    </p:spTree>
    <p:extLst>
      <p:ext uri="{BB962C8B-B14F-4D97-AF65-F5344CB8AC3E}">
        <p14:creationId xmlns:p14="http://schemas.microsoft.com/office/powerpoint/2010/main" val="4038495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bas Neue" panose="020B0606020202050201" pitchFamily="34" charset="77"/>
              </a:rPr>
              <a:t>Colour Temperature</a:t>
            </a:r>
          </a:p>
        </p:txBody>
      </p:sp>
      <p:pic>
        <p:nvPicPr>
          <p:cNvPr id="4" name="Content Placeholder 3" descr="colour-temperatur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77" r="-1673"/>
          <a:stretch/>
        </p:blipFill>
        <p:spPr>
          <a:xfrm>
            <a:off x="-421275" y="1563295"/>
            <a:ext cx="5417456" cy="3394075"/>
          </a:xfrm>
        </p:spPr>
      </p:pic>
      <p:sp>
        <p:nvSpPr>
          <p:cNvPr id="5" name="TextBox 4"/>
          <p:cNvSpPr txBox="1"/>
          <p:nvPr/>
        </p:nvSpPr>
        <p:spPr>
          <a:xfrm flipH="1">
            <a:off x="4996180" y="1690689"/>
            <a:ext cx="38601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thelas" panose="02000503000000020003" pitchFamily="2" charset="77"/>
              </a:rPr>
              <a:t>Light comes in different </a:t>
            </a:r>
            <a:r>
              <a:rPr lang="en-US" dirty="0" err="1">
                <a:latin typeface="Athelas" panose="02000503000000020003" pitchFamily="2" charset="77"/>
              </a:rPr>
              <a:t>colours</a:t>
            </a:r>
            <a:endParaRPr lang="en-US" dirty="0">
              <a:latin typeface="Athelas" panose="02000503000000020003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latin typeface="Athelas" panose="02000503000000020003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Athelas" panose="02000503000000020003" pitchFamily="2" charset="77"/>
              </a:rPr>
              <a:t>We tell the camera what light </a:t>
            </a:r>
            <a:r>
              <a:rPr lang="en-US" dirty="0" err="1">
                <a:latin typeface="Athelas" panose="02000503000000020003" pitchFamily="2" charset="77"/>
              </a:rPr>
              <a:t>colour</a:t>
            </a:r>
            <a:r>
              <a:rPr lang="en-US" dirty="0">
                <a:latin typeface="Athelas" panose="02000503000000020003" pitchFamily="2" charset="77"/>
              </a:rPr>
              <a:t> the light is so the image doesn’t have the wrong </a:t>
            </a:r>
            <a:r>
              <a:rPr lang="en-US" dirty="0" err="1">
                <a:latin typeface="Athelas" panose="02000503000000020003" pitchFamily="2" charset="77"/>
              </a:rPr>
              <a:t>colour</a:t>
            </a:r>
            <a:endParaRPr lang="en-US" dirty="0">
              <a:latin typeface="Athelas" panose="020005030000000200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39528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bas Neue" panose="020B0606020202050201" pitchFamily="34" charset="77"/>
              </a:rPr>
              <a:t>Colour Temperature</a:t>
            </a:r>
          </a:p>
        </p:txBody>
      </p:sp>
      <p:pic>
        <p:nvPicPr>
          <p:cNvPr id="4" name="Content Placeholder 3" descr="coltemp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67" r="-1"/>
          <a:stretch/>
        </p:blipFill>
        <p:spPr>
          <a:xfrm>
            <a:off x="843599" y="1442037"/>
            <a:ext cx="2386024" cy="4491211"/>
          </a:xfrm>
        </p:spPr>
      </p:pic>
      <p:sp>
        <p:nvSpPr>
          <p:cNvPr id="5" name="TextBox 4"/>
          <p:cNvSpPr txBox="1"/>
          <p:nvPr/>
        </p:nvSpPr>
        <p:spPr>
          <a:xfrm>
            <a:off x="3735934" y="3615573"/>
            <a:ext cx="2947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thelas" panose="02000503000000020003" pitchFamily="2" charset="77"/>
              </a:rPr>
              <a:t>‘Correct’ colour temperature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5934" y="4959824"/>
            <a:ext cx="3891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thelas" panose="02000503000000020003" pitchFamily="2" charset="77"/>
              </a:rPr>
              <a:t>‘Higher’ colour temp. By adjusting for </a:t>
            </a:r>
          </a:p>
          <a:p>
            <a:r>
              <a:rPr lang="en-US" dirty="0">
                <a:latin typeface="Athelas" panose="02000503000000020003" pitchFamily="2" charset="77"/>
              </a:rPr>
              <a:t>Daylight, red is added to compensate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5934" y="1901988"/>
            <a:ext cx="4526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thelas" panose="02000503000000020003" pitchFamily="2" charset="77"/>
              </a:rPr>
              <a:t>‘Lower’ colour temperature. By adjusting for </a:t>
            </a:r>
          </a:p>
          <a:p>
            <a:r>
              <a:rPr lang="en-US" dirty="0">
                <a:latin typeface="Athelas" panose="02000503000000020003" pitchFamily="2" charset="77"/>
              </a:rPr>
              <a:t>Tungsten, blue is added to compensate</a:t>
            </a:r>
          </a:p>
        </p:txBody>
      </p:sp>
    </p:spTree>
    <p:extLst>
      <p:ext uri="{BB962C8B-B14F-4D97-AF65-F5344CB8AC3E}">
        <p14:creationId xmlns:p14="http://schemas.microsoft.com/office/powerpoint/2010/main" val="3395162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bas Neue" panose="020B0606020202050201" pitchFamily="34" charset="77"/>
              </a:rPr>
              <a:t>Waveform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61028" y="1211875"/>
            <a:ext cx="57080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thelas" panose="02000503000000020003" pitchFamily="2" charset="77"/>
              </a:rPr>
              <a:t>Measures </a:t>
            </a:r>
            <a:r>
              <a:rPr lang="en-US" dirty="0" err="1">
                <a:latin typeface="Athelas" panose="02000503000000020003" pitchFamily="2" charset="77"/>
              </a:rPr>
              <a:t>Luma</a:t>
            </a:r>
            <a:r>
              <a:rPr lang="en-US" dirty="0">
                <a:latin typeface="Athelas" panose="02000503000000020003" pitchFamily="2" charset="77"/>
              </a:rPr>
              <a:t>  - brightness of the image</a:t>
            </a:r>
          </a:p>
          <a:p>
            <a:endParaRPr lang="en-US" dirty="0">
              <a:latin typeface="Athelas" panose="02000503000000020003" pitchFamily="2" charset="77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thelas" panose="02000503000000020003" pitchFamily="2" charset="77"/>
              </a:rPr>
              <a:t>Dark pixels are at the bottom, bright ones are at the top</a:t>
            </a:r>
          </a:p>
        </p:txBody>
      </p:sp>
      <p:pic>
        <p:nvPicPr>
          <p:cNvPr id="4" name="Picture 3" descr="IMAG071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10" y="2135205"/>
            <a:ext cx="8520560" cy="449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73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072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" b="1554"/>
          <a:stretch>
            <a:fillRect/>
          </a:stretch>
        </p:blipFill>
        <p:spPr>
          <a:xfrm>
            <a:off x="462835" y="1297136"/>
            <a:ext cx="8268303" cy="4529558"/>
          </a:xfrm>
        </p:spPr>
      </p:pic>
    </p:spTree>
    <p:extLst>
      <p:ext uri="{BB962C8B-B14F-4D97-AF65-F5344CB8AC3E}">
        <p14:creationId xmlns:p14="http://schemas.microsoft.com/office/powerpoint/2010/main" val="4005412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bas Neue" panose="020B0606020202050201" pitchFamily="34" charset="77"/>
              </a:rPr>
              <a:t>Zebra pattern</a:t>
            </a:r>
          </a:p>
        </p:txBody>
      </p:sp>
      <p:pic>
        <p:nvPicPr>
          <p:cNvPr id="4" name="Content Placeholder 3" descr="z1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25" r="-18625"/>
          <a:stretch>
            <a:fillRect/>
          </a:stretch>
        </p:blipFill>
        <p:spPr>
          <a:xfrm>
            <a:off x="685801" y="1868489"/>
            <a:ext cx="4062729" cy="2225994"/>
          </a:xfrm>
        </p:spPr>
      </p:pic>
      <p:pic>
        <p:nvPicPr>
          <p:cNvPr id="5" name="Picture 4" descr="z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241" y="4217729"/>
            <a:ext cx="2973806" cy="22363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48531" y="2321935"/>
            <a:ext cx="27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thelas" panose="02000503000000020003" pitchFamily="2" charset="77"/>
              </a:rPr>
              <a:t>Zebra at 70-90 IRE for facial highlights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48531" y="4928188"/>
            <a:ext cx="2866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thelas" panose="02000503000000020003" pitchFamily="2" charset="77"/>
              </a:rPr>
              <a:t>Zebra at 100 IRE for overexposure</a:t>
            </a:r>
          </a:p>
        </p:txBody>
      </p:sp>
    </p:spTree>
    <p:extLst>
      <p:ext uri="{BB962C8B-B14F-4D97-AF65-F5344CB8AC3E}">
        <p14:creationId xmlns:p14="http://schemas.microsoft.com/office/powerpoint/2010/main" val="1198204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Bebas Neue" panose="020B0606020202050201" pitchFamily="34" charset="77"/>
              </a:rPr>
              <a:t>Cinema Mode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effectLst/>
                <a:latin typeface="Athelas" panose="02000503000000020003" pitchFamily="2" charset="77"/>
              </a:rPr>
              <a:t>Often what we shoot is too bright/dark to record well – so we compromise.</a:t>
            </a:r>
          </a:p>
          <a:p>
            <a:pPr marL="0" indent="0">
              <a:buNone/>
            </a:pPr>
            <a:endParaRPr lang="en-GB" dirty="0">
              <a:effectLst/>
              <a:latin typeface="Athelas" panose="02000503000000020003" pitchFamily="2" charset="77"/>
            </a:endParaRPr>
          </a:p>
          <a:p>
            <a:r>
              <a:rPr lang="en-GB" dirty="0">
                <a:effectLst/>
                <a:latin typeface="Athelas" panose="02000503000000020003" pitchFamily="2" charset="77"/>
              </a:rPr>
              <a:t>Increase the range of the camera using Cinema mode</a:t>
            </a:r>
          </a:p>
          <a:p>
            <a:pPr marL="0" indent="0">
              <a:buNone/>
            </a:pPr>
            <a:endParaRPr lang="en-GB" dirty="0">
              <a:effectLst/>
              <a:latin typeface="Athelas" panose="02000503000000020003" pitchFamily="2" charset="77"/>
            </a:endParaRPr>
          </a:p>
          <a:p>
            <a:r>
              <a:rPr lang="en-GB" dirty="0">
                <a:latin typeface="Athelas" panose="02000503000000020003" pitchFamily="2" charset="77"/>
              </a:rPr>
              <a:t>But it looks grey/washed out so we must grade it</a:t>
            </a:r>
            <a:endParaRPr lang="en-GB" dirty="0">
              <a:effectLst/>
              <a:latin typeface="Athelas" panose="020005030000000200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79495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3412"/>
            <a:ext cx="9144000" cy="359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81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2431"/>
            <a:ext cx="9144000" cy="36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63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2281"/>
            <a:ext cx="9144000" cy="360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48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8870"/>
            <a:ext cx="9144000" cy="368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85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Bebas Neue" panose="020B0606020202050201" pitchFamily="34" charset="77"/>
              </a:rPr>
              <a:t>System Settings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Athelas" panose="02000503000000020003" pitchFamily="2" charset="77"/>
              </a:rPr>
              <a:t>System Frequency at 50Hz </a:t>
            </a:r>
          </a:p>
          <a:p>
            <a:endParaRPr lang="en-US" sz="2000" dirty="0">
              <a:latin typeface="Athelas" panose="02000503000000020003" pitchFamily="2" charset="77"/>
            </a:endParaRPr>
          </a:p>
          <a:p>
            <a:r>
              <a:rPr lang="en-US" sz="2000" dirty="0">
                <a:latin typeface="Athelas" panose="02000503000000020003" pitchFamily="2" charset="77"/>
              </a:rPr>
              <a:t>Bit rate at highest available</a:t>
            </a:r>
          </a:p>
          <a:p>
            <a:endParaRPr lang="en-US" sz="1600" dirty="0">
              <a:latin typeface="Athelas" panose="02000503000000020003" pitchFamily="2" charset="77"/>
            </a:endParaRPr>
          </a:p>
          <a:p>
            <a:r>
              <a:rPr lang="en-US" sz="2000" dirty="0">
                <a:latin typeface="Athelas" panose="02000503000000020003" pitchFamily="2" charset="77"/>
              </a:rPr>
              <a:t>Frame rate to 25P (PF25)</a:t>
            </a:r>
          </a:p>
          <a:p>
            <a:pPr marL="34925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014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2838"/>
            <a:ext cx="9144000" cy="360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52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43954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2355" y="4543124"/>
            <a:ext cx="347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Hebrew" charset="-79"/>
                <a:ea typeface="Arial Hebrew" charset="-79"/>
                <a:cs typeface="Arial Hebrew" charset="-79"/>
              </a:rPr>
              <a:t>Standard Gamma</a:t>
            </a:r>
          </a:p>
        </p:txBody>
      </p:sp>
    </p:spTree>
    <p:extLst>
      <p:ext uri="{BB962C8B-B14F-4D97-AF65-F5344CB8AC3E}">
        <p14:creationId xmlns:p14="http://schemas.microsoft.com/office/powerpoint/2010/main" val="14260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900"/>
            <a:ext cx="9144000" cy="43759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9238" y="4533499"/>
            <a:ext cx="339771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Hebrew" charset="-79"/>
                <a:ea typeface="Arial Hebrew" charset="-79"/>
                <a:cs typeface="Arial Hebrew" charset="-79"/>
              </a:rPr>
              <a:t>Canon Log Gamma</a:t>
            </a:r>
          </a:p>
        </p:txBody>
      </p:sp>
    </p:spTree>
    <p:extLst>
      <p:ext uri="{BB962C8B-B14F-4D97-AF65-F5344CB8AC3E}">
        <p14:creationId xmlns:p14="http://schemas.microsoft.com/office/powerpoint/2010/main" val="1329991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700"/>
            <a:ext cx="9144000" cy="42706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07857" y="4437246"/>
            <a:ext cx="319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Hebrew" charset="-79"/>
                <a:ea typeface="Arial Hebrew" charset="-79"/>
                <a:cs typeface="Arial Hebrew" charset="-79"/>
              </a:rPr>
              <a:t>Log Gamma - Graded</a:t>
            </a:r>
          </a:p>
        </p:txBody>
      </p:sp>
    </p:spTree>
    <p:extLst>
      <p:ext uri="{BB962C8B-B14F-4D97-AF65-F5344CB8AC3E}">
        <p14:creationId xmlns:p14="http://schemas.microsoft.com/office/powerpoint/2010/main" val="1755077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Bebas Neue" panose="020B0606020202050201" pitchFamily="34" charset="77"/>
              </a:rPr>
              <a:t>Audio channels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thelas" panose="02000503000000020003" pitchFamily="2" charset="77"/>
              </a:rPr>
              <a:t>CH1 – Records audio to each channel separately.</a:t>
            </a:r>
          </a:p>
          <a:p>
            <a:pPr lvl="1"/>
            <a:r>
              <a:rPr lang="en-US" dirty="0">
                <a:latin typeface="Athelas" panose="02000503000000020003" pitchFamily="2" charset="77"/>
              </a:rPr>
              <a:t>Input 1 recorded to channel 1, Input 2 recorded to channel 2</a:t>
            </a:r>
          </a:p>
          <a:p>
            <a:pPr marL="342900" lvl="1" indent="0">
              <a:buNone/>
            </a:pPr>
            <a:endParaRPr lang="en-US" dirty="0">
              <a:latin typeface="Athelas" panose="02000503000000020003" pitchFamily="2" charset="77"/>
            </a:endParaRPr>
          </a:p>
          <a:p>
            <a:r>
              <a:rPr lang="en-US" dirty="0">
                <a:latin typeface="Athelas" panose="02000503000000020003" pitchFamily="2" charset="77"/>
              </a:rPr>
              <a:t>CH1/CH2 – Audio input into CH1 is recorded to both channels. Audio input into CH2 will not be recorded.</a:t>
            </a:r>
          </a:p>
          <a:p>
            <a:pPr marL="0" indent="0">
              <a:buNone/>
            </a:pPr>
            <a:endParaRPr lang="en-US" dirty="0">
              <a:latin typeface="Athelas" panose="02000503000000020003" pitchFamily="2" charset="77"/>
            </a:endParaRPr>
          </a:p>
          <a:p>
            <a:r>
              <a:rPr lang="en-US" dirty="0">
                <a:latin typeface="Athelas" panose="02000503000000020003" pitchFamily="2" charset="77"/>
              </a:rPr>
              <a:t>When using one mic, use the CH1 setting but set the second channel at a slightly lower setting</a:t>
            </a:r>
          </a:p>
        </p:txBody>
      </p:sp>
    </p:spTree>
    <p:extLst>
      <p:ext uri="{BB962C8B-B14F-4D97-AF65-F5344CB8AC3E}">
        <p14:creationId xmlns:p14="http://schemas.microsoft.com/office/powerpoint/2010/main" val="2906400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bas Neue" panose="020B0606020202050201" pitchFamily="34" charset="77"/>
              </a:rPr>
              <a:t>Aperture</a:t>
            </a:r>
          </a:p>
        </p:txBody>
      </p:sp>
      <p:pic>
        <p:nvPicPr>
          <p:cNvPr id="8" name="Content Placeholder 7" descr="aperture-f-stop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526" r="-3852"/>
          <a:stretch/>
        </p:blipFill>
        <p:spPr>
          <a:xfrm>
            <a:off x="-1938531" y="1690689"/>
            <a:ext cx="6189579" cy="4490117"/>
          </a:xfrm>
        </p:spPr>
      </p:pic>
      <p:sp>
        <p:nvSpPr>
          <p:cNvPr id="9" name="TextBox 8"/>
          <p:cNvSpPr txBox="1"/>
          <p:nvPr/>
        </p:nvSpPr>
        <p:spPr>
          <a:xfrm>
            <a:off x="4274050" y="1848593"/>
            <a:ext cx="551722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thelas" panose="02000503000000020003" pitchFamily="2" charset="77"/>
              </a:rPr>
              <a:t>Larger aperture = more light = brighter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thelas" panose="02000503000000020003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thelas" panose="02000503000000020003" pitchFamily="2" charset="77"/>
              </a:rPr>
              <a:t>Measured in f-stops</a:t>
            </a:r>
          </a:p>
          <a:p>
            <a:endParaRPr lang="en-US" sz="1600" dirty="0">
              <a:latin typeface="Athelas" panose="02000503000000020003" pitchFamily="2" charset="77"/>
            </a:endParaRPr>
          </a:p>
          <a:p>
            <a:endParaRPr lang="en-US" sz="1600" dirty="0">
              <a:latin typeface="Athelas" panose="02000503000000020003" pitchFamily="2" charset="77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278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bas Neue" panose="020B0606020202050201" pitchFamily="34" charset="77"/>
              </a:rPr>
              <a:t>Aperture and Depth of field</a:t>
            </a:r>
          </a:p>
        </p:txBody>
      </p:sp>
      <p:pic>
        <p:nvPicPr>
          <p:cNvPr id="4" name="Content Placeholder 3" descr="aperture and DOF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74" r="-25174" b="8105"/>
          <a:stretch/>
        </p:blipFill>
        <p:spPr>
          <a:xfrm>
            <a:off x="-855323" y="1690689"/>
            <a:ext cx="7770813" cy="391200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B71F37-A025-9648-B231-5908451FF2CD}"/>
              </a:ext>
            </a:extLst>
          </p:cNvPr>
          <p:cNvSpPr txBox="1"/>
          <p:nvPr/>
        </p:nvSpPr>
        <p:spPr>
          <a:xfrm>
            <a:off x="5741327" y="1779079"/>
            <a:ext cx="31766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thelas" panose="02000503000000020003" pitchFamily="2" charset="77"/>
              </a:rPr>
              <a:t>Small aperture = more </a:t>
            </a:r>
            <a:r>
              <a:rPr lang="en-US" dirty="0" err="1">
                <a:latin typeface="Athelas" panose="02000503000000020003" pitchFamily="2" charset="77"/>
              </a:rPr>
              <a:t>DoF</a:t>
            </a:r>
            <a:r>
              <a:rPr lang="en-US" dirty="0">
                <a:latin typeface="Athelas" panose="02000503000000020003" pitchFamily="2" charset="77"/>
              </a:rPr>
              <a:t> =  sharper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thelas" panose="02000503000000020003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thelas" panose="02000503000000020003" pitchFamily="2" charset="77"/>
              </a:rPr>
              <a:t>Large aperture = less </a:t>
            </a:r>
            <a:r>
              <a:rPr lang="en-US" dirty="0" err="1">
                <a:latin typeface="Athelas" panose="02000503000000020003" pitchFamily="2" charset="77"/>
              </a:rPr>
              <a:t>DoF</a:t>
            </a:r>
            <a:r>
              <a:rPr lang="en-US" dirty="0">
                <a:latin typeface="Athelas" panose="02000503000000020003" pitchFamily="2" charset="77"/>
              </a:rPr>
              <a:t> =  blurrier background</a:t>
            </a:r>
          </a:p>
          <a:p>
            <a:endParaRPr lang="en-US" dirty="0">
              <a:latin typeface="Athelas" panose="02000503000000020003" pitchFamily="2" charset="77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577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bas Neue" panose="020B0606020202050201" pitchFamily="34" charset="77"/>
              </a:rPr>
              <a:t>Depth of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thelas" panose="02000503000000020003" pitchFamily="2" charset="77"/>
              </a:rPr>
              <a:t>Four factors affect depth of field:</a:t>
            </a:r>
          </a:p>
          <a:p>
            <a:pPr marL="0" indent="0">
              <a:buNone/>
            </a:pPr>
            <a:endParaRPr lang="en-US" dirty="0">
              <a:latin typeface="Athelas" panose="02000503000000020003" pitchFamily="2" charset="77"/>
            </a:endParaRPr>
          </a:p>
          <a:p>
            <a:pPr lvl="1"/>
            <a:r>
              <a:rPr lang="en-US" dirty="0">
                <a:latin typeface="Athelas" panose="02000503000000020003" pitchFamily="2" charset="77"/>
              </a:rPr>
              <a:t>Aperture</a:t>
            </a:r>
          </a:p>
          <a:p>
            <a:pPr marL="349250" lvl="1" indent="0">
              <a:buNone/>
            </a:pPr>
            <a:endParaRPr lang="en-US" dirty="0">
              <a:latin typeface="Athelas" panose="02000503000000020003" pitchFamily="2" charset="77"/>
            </a:endParaRPr>
          </a:p>
          <a:p>
            <a:pPr lvl="1"/>
            <a:r>
              <a:rPr lang="en-US" dirty="0">
                <a:latin typeface="Athelas" panose="02000503000000020003" pitchFamily="2" charset="77"/>
              </a:rPr>
              <a:t>Sensor size</a:t>
            </a:r>
          </a:p>
          <a:p>
            <a:pPr marL="342900" lvl="1" indent="0">
              <a:buNone/>
            </a:pPr>
            <a:endParaRPr lang="en-US" dirty="0">
              <a:latin typeface="Athelas" panose="02000503000000020003" pitchFamily="2" charset="77"/>
            </a:endParaRPr>
          </a:p>
          <a:p>
            <a:pPr lvl="1"/>
            <a:r>
              <a:rPr lang="en-US" dirty="0">
                <a:latin typeface="Athelas" panose="02000503000000020003" pitchFamily="2" charset="77"/>
              </a:rPr>
              <a:t>Distance to subject</a:t>
            </a:r>
          </a:p>
          <a:p>
            <a:pPr marL="342900" lvl="1" indent="0">
              <a:buNone/>
            </a:pPr>
            <a:endParaRPr lang="en-US" dirty="0">
              <a:latin typeface="Athelas" panose="02000503000000020003" pitchFamily="2" charset="77"/>
            </a:endParaRPr>
          </a:p>
          <a:p>
            <a:pPr lvl="1"/>
            <a:r>
              <a:rPr lang="en-US" dirty="0">
                <a:latin typeface="Athelas" panose="02000503000000020003" pitchFamily="2" charset="77"/>
              </a:rPr>
              <a:t>Focal length</a:t>
            </a:r>
          </a:p>
        </p:txBody>
      </p:sp>
    </p:spTree>
    <p:extLst>
      <p:ext uri="{BB962C8B-B14F-4D97-AF65-F5344CB8AC3E}">
        <p14:creationId xmlns:p14="http://schemas.microsoft.com/office/powerpoint/2010/main" val="455452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bas Neue" panose="020B0606020202050201" pitchFamily="34" charset="77"/>
              </a:rPr>
              <a:t>Sensor Size</a:t>
            </a:r>
          </a:p>
        </p:txBody>
      </p:sp>
      <p:pic>
        <p:nvPicPr>
          <p:cNvPr id="6" name="Content Placeholder 5" descr="Default.g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74997" y="1690689"/>
            <a:ext cx="8594005" cy="3895949"/>
          </a:xfrm>
        </p:spPr>
      </p:pic>
    </p:spTree>
    <p:extLst>
      <p:ext uri="{BB962C8B-B14F-4D97-AF65-F5344CB8AC3E}">
        <p14:creationId xmlns:p14="http://schemas.microsoft.com/office/powerpoint/2010/main" val="2159402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bas Neue" panose="020B0606020202050201" pitchFamily="34" charset="77"/>
              </a:rPr>
              <a:t>Shutter Speed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98961"/>
            <a:ext cx="7917046" cy="5009718"/>
          </a:xfrm>
        </p:spPr>
        <p:txBody>
          <a:bodyPr>
            <a:normAutofit/>
          </a:bodyPr>
          <a:lstStyle/>
          <a:p>
            <a:r>
              <a:rPr lang="en-US" dirty="0">
                <a:latin typeface="Athelas" panose="02000503000000020003" pitchFamily="2" charset="77"/>
              </a:rPr>
              <a:t>Shutter speed is the amount of time each frame is exposed for. Affects exposure &amp; motion blur</a:t>
            </a:r>
          </a:p>
          <a:p>
            <a:pPr marL="0" indent="0">
              <a:buNone/>
            </a:pPr>
            <a:endParaRPr lang="en-US" dirty="0">
              <a:latin typeface="Athelas" panose="02000503000000020003" pitchFamily="2" charset="77"/>
            </a:endParaRPr>
          </a:p>
          <a:p>
            <a:r>
              <a:rPr lang="en-US" dirty="0">
                <a:latin typeface="Athelas" panose="02000503000000020003" pitchFamily="2" charset="77"/>
              </a:rPr>
              <a:t>Shutter speed of 50 = 1/50 of a second exposure per frame. This is standard</a:t>
            </a:r>
          </a:p>
          <a:p>
            <a:pPr marL="0" indent="0">
              <a:buNone/>
            </a:pPr>
            <a:endParaRPr lang="en-US" dirty="0">
              <a:latin typeface="Athelas" panose="02000503000000020003" pitchFamily="2" charset="77"/>
            </a:endParaRPr>
          </a:p>
          <a:p>
            <a:r>
              <a:rPr lang="en-US" dirty="0">
                <a:latin typeface="Athelas" panose="02000503000000020003" pitchFamily="2" charset="77"/>
              </a:rPr>
              <a:t>Higher shutter speeds = darker image &amp; less motion blur = crisper frames</a:t>
            </a:r>
          </a:p>
          <a:p>
            <a:pPr marL="0" indent="0">
              <a:buNone/>
            </a:pPr>
            <a:endParaRPr lang="en-US" dirty="0">
              <a:latin typeface="Athelas" panose="02000503000000020003" pitchFamily="2" charset="77"/>
            </a:endParaRPr>
          </a:p>
          <a:p>
            <a:r>
              <a:rPr lang="en-US" dirty="0">
                <a:latin typeface="Athelas" panose="02000503000000020003" pitchFamily="2" charset="77"/>
              </a:rPr>
              <a:t>Lower shutter speeds = brighter image &amp; more motion blur = blurrier frames</a:t>
            </a:r>
          </a:p>
          <a:p>
            <a:pPr marL="0" indent="0">
              <a:buNone/>
            </a:pPr>
            <a:endParaRPr lang="en-US" dirty="0">
              <a:latin typeface="Athelas" panose="02000503000000020003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82352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bas Neue" panose="020B0606020202050201" pitchFamily="34" charset="77"/>
              </a:rPr>
              <a:t>Shutter Speed</a:t>
            </a:r>
          </a:p>
        </p:txBody>
      </p:sp>
      <p:pic>
        <p:nvPicPr>
          <p:cNvPr id="4" name="Content Placeholder 3" descr="stills-from-video-1d-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988344"/>
            <a:ext cx="7239000" cy="4025900"/>
          </a:xfrm>
        </p:spPr>
      </p:pic>
    </p:spTree>
    <p:extLst>
      <p:ext uri="{BB962C8B-B14F-4D97-AF65-F5344CB8AC3E}">
        <p14:creationId xmlns:p14="http://schemas.microsoft.com/office/powerpoint/2010/main" val="984660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ebas Neue" panose="020B0606020202050201" pitchFamily="34" charset="77"/>
              </a:rPr>
              <a:t>ISO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594" y="1300489"/>
            <a:ext cx="7770813" cy="4257022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Doesn’t add light but makes camera more sensitive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Higher ISO = noisier image</a:t>
            </a:r>
          </a:p>
          <a:p>
            <a:endParaRPr lang="en-US" dirty="0"/>
          </a:p>
          <a:p>
            <a:r>
              <a:rPr lang="en-US" dirty="0"/>
              <a:t>But the C100 is good in low light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80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3880</TotalTime>
  <Words>375</Words>
  <Application>Microsoft Macintosh PowerPoint</Application>
  <PresentationFormat>On-screen Show (4:3)</PresentationFormat>
  <Paragraphs>76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 Hebrew</vt:lpstr>
      <vt:lpstr>Athelas</vt:lpstr>
      <vt:lpstr>Bebas Neue</vt:lpstr>
      <vt:lpstr>Calibri</vt:lpstr>
      <vt:lpstr>Calibri Light</vt:lpstr>
      <vt:lpstr>Office Theme</vt:lpstr>
      <vt:lpstr>Introduction to Camera</vt:lpstr>
      <vt:lpstr>System Settings</vt:lpstr>
      <vt:lpstr>Aperture</vt:lpstr>
      <vt:lpstr>Aperture and Depth of field</vt:lpstr>
      <vt:lpstr>Depth of Field</vt:lpstr>
      <vt:lpstr>Sensor Size</vt:lpstr>
      <vt:lpstr>Shutter Speed</vt:lpstr>
      <vt:lpstr>Shutter Speed</vt:lpstr>
      <vt:lpstr>ISO</vt:lpstr>
      <vt:lpstr>Colour Temperature</vt:lpstr>
      <vt:lpstr>Colour Temperature</vt:lpstr>
      <vt:lpstr>Waveform </vt:lpstr>
      <vt:lpstr>PowerPoint Presentation</vt:lpstr>
      <vt:lpstr>Zebra pattern</vt:lpstr>
      <vt:lpstr>Cinema Mode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Audio channels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Make Better Films</dc:title>
  <dc:creator>Louis Jackson</dc:creator>
  <cp:lastModifiedBy>Louis Jackson</cp:lastModifiedBy>
  <cp:revision>86</cp:revision>
  <dcterms:created xsi:type="dcterms:W3CDTF">2013-12-17T14:58:22Z</dcterms:created>
  <dcterms:modified xsi:type="dcterms:W3CDTF">2019-09-25T10:54:49Z</dcterms:modified>
</cp:coreProperties>
</file>