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4" r:id="rId5"/>
  </p:sldMasterIdLst>
  <p:notesMasterIdLst>
    <p:notesMasterId r:id="rId87"/>
  </p:notesMasterIdLst>
  <p:sldIdLst>
    <p:sldId id="843" r:id="rId6"/>
    <p:sldId id="896" r:id="rId7"/>
    <p:sldId id="897" r:id="rId8"/>
    <p:sldId id="898" r:id="rId9"/>
    <p:sldId id="546" r:id="rId10"/>
    <p:sldId id="329" r:id="rId11"/>
    <p:sldId id="675" r:id="rId12"/>
    <p:sldId id="395" r:id="rId13"/>
    <p:sldId id="891" r:id="rId14"/>
    <p:sldId id="661" r:id="rId15"/>
    <p:sldId id="695" r:id="rId16"/>
    <p:sldId id="835" r:id="rId17"/>
    <p:sldId id="699" r:id="rId18"/>
    <p:sldId id="277" r:id="rId19"/>
    <p:sldId id="899" r:id="rId20"/>
    <p:sldId id="901" r:id="rId21"/>
    <p:sldId id="919" r:id="rId22"/>
    <p:sldId id="910" r:id="rId23"/>
    <p:sldId id="618" r:id="rId24"/>
    <p:sldId id="731" r:id="rId25"/>
    <p:sldId id="892" r:id="rId26"/>
    <p:sldId id="619" r:id="rId27"/>
    <p:sldId id="828" r:id="rId28"/>
    <p:sldId id="736" r:id="rId29"/>
    <p:sldId id="874" r:id="rId30"/>
    <p:sldId id="674" r:id="rId31"/>
    <p:sldId id="470" r:id="rId32"/>
    <p:sldId id="587" r:id="rId33"/>
    <p:sldId id="903" r:id="rId34"/>
    <p:sldId id="742" r:id="rId35"/>
    <p:sldId id="904" r:id="rId36"/>
    <p:sldId id="590" r:id="rId37"/>
    <p:sldId id="745" r:id="rId38"/>
    <p:sldId id="818" r:id="rId39"/>
    <p:sldId id="475" r:id="rId40"/>
    <p:sldId id="594" r:id="rId41"/>
    <p:sldId id="596" r:id="rId42"/>
    <p:sldId id="602" r:id="rId43"/>
    <p:sldId id="810" r:id="rId44"/>
    <p:sldId id="601" r:id="rId45"/>
    <p:sldId id="930" r:id="rId46"/>
    <p:sldId id="931" r:id="rId47"/>
    <p:sldId id="605" r:id="rId48"/>
    <p:sldId id="927" r:id="rId49"/>
    <p:sldId id="621" r:id="rId50"/>
    <p:sldId id="823" r:id="rId51"/>
    <p:sldId id="622" r:id="rId52"/>
    <p:sldId id="623" r:id="rId53"/>
    <p:sldId id="648" r:id="rId54"/>
    <p:sldId id="789" r:id="rId55"/>
    <p:sldId id="650" r:id="rId56"/>
    <p:sldId id="428" r:id="rId57"/>
    <p:sldId id="906" r:id="rId58"/>
    <p:sldId id="625" r:id="rId59"/>
    <p:sldId id="634" r:id="rId60"/>
    <p:sldId id="921" r:id="rId61"/>
    <p:sldId id="912" r:id="rId62"/>
    <p:sldId id="916" r:id="rId63"/>
    <p:sldId id="917" r:id="rId64"/>
    <p:sldId id="918" r:id="rId65"/>
    <p:sldId id="647" r:id="rId66"/>
    <p:sldId id="631" r:id="rId67"/>
    <p:sldId id="386" r:id="rId68"/>
    <p:sldId id="388" r:id="rId69"/>
    <p:sldId id="389" r:id="rId70"/>
    <p:sldId id="633" r:id="rId71"/>
    <p:sldId id="391" r:id="rId72"/>
    <p:sldId id="645" r:id="rId73"/>
    <p:sldId id="646" r:id="rId74"/>
    <p:sldId id="651" r:id="rId75"/>
    <p:sldId id="928" r:id="rId76"/>
    <p:sldId id="652" r:id="rId77"/>
    <p:sldId id="911" r:id="rId78"/>
    <p:sldId id="908" r:id="rId79"/>
    <p:sldId id="888" r:id="rId80"/>
    <p:sldId id="287" r:id="rId81"/>
    <p:sldId id="265" r:id="rId82"/>
    <p:sldId id="378" r:id="rId83"/>
    <p:sldId id="895" r:id="rId84"/>
    <p:sldId id="929" r:id="rId85"/>
    <p:sldId id="92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0066FF"/>
    <a:srgbClr val="FFFFFF"/>
    <a:srgbClr val="3B3B3B"/>
    <a:srgbClr val="007033"/>
    <a:srgbClr val="216BFF"/>
    <a:srgbClr val="FF8669"/>
    <a:srgbClr val="A5C24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76" autoAdjust="0"/>
    <p:restoredTop sz="93778" autoAdjust="0"/>
  </p:normalViewPr>
  <p:slideViewPr>
    <p:cSldViewPr snapToGrid="0">
      <p:cViewPr varScale="1">
        <p:scale>
          <a:sx n="104" d="100"/>
          <a:sy n="104" d="100"/>
        </p:scale>
        <p:origin x="68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7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B1C07-BC3A-47E9-9436-14D170DE189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139272D8-A9AF-4984-B8DD-F8ADDEEF226C}">
      <dgm:prSet phldrT="[Text]" custT="1"/>
      <dgm:spPr/>
      <dgm:t>
        <a:bodyPr/>
        <a:lstStyle/>
        <a:p>
          <a:r>
            <a:rPr lang="en-GB" sz="1300" b="1" kern="1200" dirty="0">
              <a:solidFill>
                <a:prstClr val="white"/>
              </a:solidFill>
              <a:latin typeface="Arial" panose="020B0604020202020204" pitchFamily="34" charset="0"/>
              <a:ea typeface="+mn-ea"/>
              <a:cs typeface="Arial" panose="020B0604020202020204" pitchFamily="34" charset="0"/>
            </a:rPr>
            <a:t>Head of School of Physical and Chemical Sciences (SPCS)</a:t>
          </a:r>
        </a:p>
        <a:p>
          <a:r>
            <a:rPr lang="en-GB" sz="1300" b="1" kern="1200" dirty="0">
              <a:solidFill>
                <a:prstClr val="white"/>
              </a:solidFill>
              <a:latin typeface="Arial" panose="020B0604020202020204" pitchFamily="34" charset="0"/>
              <a:ea typeface="+mn-ea"/>
              <a:cs typeface="Arial" panose="020B0604020202020204" pitchFamily="34" charset="0"/>
            </a:rPr>
            <a:t>Professor Peter Hobson</a:t>
          </a:r>
        </a:p>
      </dgm:t>
    </dgm:pt>
    <dgm:pt modelId="{1C596D32-8E86-4FB3-8790-D5DB7973A618}" type="parTrans" cxnId="{35DDC83C-2649-45AD-938A-BD6225AFE050}">
      <dgm:prSet/>
      <dgm:spPr/>
      <dgm:t>
        <a:bodyPr/>
        <a:lstStyle/>
        <a:p>
          <a:endParaRPr lang="en-GB"/>
        </a:p>
      </dgm:t>
    </dgm:pt>
    <dgm:pt modelId="{042975D6-198B-4EF8-B4DF-1BD4D9A3D4EA}" type="sibTrans" cxnId="{35DDC83C-2649-45AD-938A-BD6225AFE050}">
      <dgm:prSet/>
      <dgm:spPr/>
      <dgm:t>
        <a:bodyPr/>
        <a:lstStyle/>
        <a:p>
          <a:endParaRPr lang="en-GB"/>
        </a:p>
      </dgm:t>
    </dgm:pt>
    <dgm:pt modelId="{2E2D5E3D-2336-4AEA-AFF1-BAA0DCBF6B60}" type="asst">
      <dgm:prSet phldrT="[Text]" custT="1"/>
      <dgm:spPr/>
      <dgm:t>
        <a:bodyPr/>
        <a:lstStyle/>
        <a:p>
          <a:r>
            <a:rPr lang="en-GB" sz="1300" b="1" kern="1200" dirty="0">
              <a:solidFill>
                <a:prstClr val="white"/>
              </a:solidFill>
              <a:latin typeface="Arial" panose="020B0604020202020204" pitchFamily="34" charset="0"/>
              <a:ea typeface="+mn-ea"/>
              <a:cs typeface="Arial" panose="020B0604020202020204" pitchFamily="34" charset="0"/>
            </a:rPr>
            <a:t>School of Physical and Chemical Sciences Manager</a:t>
          </a:r>
        </a:p>
        <a:p>
          <a:r>
            <a:rPr lang="en-GB" sz="1300" b="1" kern="1200" dirty="0">
              <a:solidFill>
                <a:prstClr val="white"/>
              </a:solidFill>
              <a:latin typeface="Arial" panose="020B0604020202020204" pitchFamily="34" charset="0"/>
              <a:ea typeface="+mn-ea"/>
              <a:cs typeface="Arial" panose="020B0604020202020204" pitchFamily="34" charset="0"/>
            </a:rPr>
            <a:t>Ms Lorna Ireland</a:t>
          </a:r>
        </a:p>
      </dgm:t>
    </dgm:pt>
    <dgm:pt modelId="{DA8371EB-970A-4B7D-A381-2C9CDC4E8AFE}" type="parTrans" cxnId="{0DE818DB-FBCD-4B2C-B420-25FD2AEEEE24}">
      <dgm:prSet/>
      <dgm:spPr/>
      <dgm:t>
        <a:bodyPr/>
        <a:lstStyle/>
        <a:p>
          <a:endParaRPr lang="en-GB"/>
        </a:p>
      </dgm:t>
    </dgm:pt>
    <dgm:pt modelId="{CC7A9CD2-BF57-4B14-A348-80B73E894F0B}" type="sibTrans" cxnId="{0DE818DB-FBCD-4B2C-B420-25FD2AEEEE24}">
      <dgm:prSet/>
      <dgm:spPr/>
      <dgm:t>
        <a:bodyPr/>
        <a:lstStyle/>
        <a:p>
          <a:endParaRPr lang="en-GB"/>
        </a:p>
      </dgm:t>
    </dgm:pt>
    <dgm:pt modelId="{57916F52-96EB-458A-AB8B-B31411E16688}">
      <dgm:prSet phldrT="[Text]" custT="1"/>
      <dgm:spPr>
        <a:solidFill>
          <a:schemeClr val="bg2">
            <a:lumMod val="25000"/>
          </a:schemeClr>
        </a:solidFill>
      </dgm:spPr>
      <dgm:t>
        <a:bodyPr/>
        <a:lstStyle/>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Executive Assistant</a:t>
          </a:r>
        </a:p>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Ms </a:t>
          </a:r>
          <a:r>
            <a:rPr lang="en-GB" sz="1300" b="1" kern="1200" dirty="0" err="1">
              <a:solidFill>
                <a:prstClr val="white"/>
              </a:solidFill>
              <a:latin typeface="Arial" panose="020B0604020202020204" pitchFamily="34" charset="0"/>
              <a:ea typeface="+mn-ea"/>
              <a:cs typeface="Arial" panose="020B0604020202020204" pitchFamily="34" charset="0"/>
            </a:rPr>
            <a:t>Srividhya</a:t>
          </a:r>
          <a:r>
            <a:rPr lang="en-GB" sz="1300" b="1" kern="1200" dirty="0">
              <a:solidFill>
                <a:prstClr val="white"/>
              </a:solidFill>
              <a:latin typeface="Arial" panose="020B0604020202020204" pitchFamily="34" charset="0"/>
              <a:ea typeface="+mn-ea"/>
              <a:cs typeface="Arial" panose="020B0604020202020204" pitchFamily="34" charset="0"/>
            </a:rPr>
            <a:t> </a:t>
          </a:r>
          <a:r>
            <a:rPr lang="en-GB" sz="1300" b="1" kern="1200" dirty="0" err="1">
              <a:solidFill>
                <a:prstClr val="white"/>
              </a:solidFill>
              <a:latin typeface="Arial" panose="020B0604020202020204" pitchFamily="34" charset="0"/>
              <a:ea typeface="+mn-ea"/>
              <a:cs typeface="Arial" panose="020B0604020202020204" pitchFamily="34" charset="0"/>
            </a:rPr>
            <a:t>Kulandaivelu</a:t>
          </a:r>
          <a:endParaRPr lang="en-GB" sz="1000" kern="1200" dirty="0"/>
        </a:p>
      </dgm:t>
    </dgm:pt>
    <dgm:pt modelId="{5CB4C8B6-079C-48BC-B9F6-E37036E62DDA}" type="parTrans" cxnId="{03E3AFCC-2C66-41D3-8EA5-8F8422A7111B}">
      <dgm:prSet/>
      <dgm:spPr/>
      <dgm:t>
        <a:bodyPr/>
        <a:lstStyle/>
        <a:p>
          <a:endParaRPr lang="en-GB"/>
        </a:p>
      </dgm:t>
    </dgm:pt>
    <dgm:pt modelId="{6BBD6AF7-4315-4D5E-8EA1-9F59BF9130AD}" type="sibTrans" cxnId="{03E3AFCC-2C66-41D3-8EA5-8F8422A7111B}">
      <dgm:prSet/>
      <dgm:spPr/>
      <dgm:t>
        <a:bodyPr/>
        <a:lstStyle/>
        <a:p>
          <a:endParaRPr lang="en-GB"/>
        </a:p>
      </dgm:t>
    </dgm:pt>
    <dgm:pt modelId="{AC3361DF-2F09-4717-8C75-9506DCE75585}">
      <dgm:prSet phldrT="[Text]" custT="1"/>
      <dgm:spPr>
        <a:solidFill>
          <a:srgbClr val="DBF5F9">
            <a:lumMod val="25000"/>
          </a:srgbClr>
        </a:solidFill>
        <a:ln w="25400" cap="flat" cmpd="sng" algn="ctr">
          <a:solidFill>
            <a:prstClr val="white">
              <a:hueOff val="0"/>
              <a:satOff val="0"/>
              <a:lumOff val="0"/>
              <a:alphaOff val="0"/>
            </a:prstClr>
          </a:solidFill>
          <a:prstDash val="solid"/>
        </a:ln>
        <a:effectLst/>
      </dgm:spPr>
      <dgm:t>
        <a:bodyPr spcFirstLastPara="0" vert="horz" wrap="square" lIns="6350" tIns="6350" rIns="6350" bIns="6350" numCol="1" spcCol="1270" anchor="ctr" anchorCtr="0"/>
        <a:lstStyle/>
        <a:p>
          <a:pPr marL="0" lvl="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Head of Physics and Astronomy</a:t>
          </a:r>
        </a:p>
        <a:p>
          <a:pPr marL="0" lvl="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Professor Adrian Bevan</a:t>
          </a:r>
        </a:p>
      </dgm:t>
    </dgm:pt>
    <dgm:pt modelId="{9C516344-E752-417C-8EB5-5599E4AE504A}" type="parTrans" cxnId="{DDDA3741-31E8-48B3-BC4A-E0568FCCC0B0}">
      <dgm:prSet/>
      <dgm:spPr/>
      <dgm:t>
        <a:bodyPr/>
        <a:lstStyle/>
        <a:p>
          <a:endParaRPr lang="en-GB"/>
        </a:p>
      </dgm:t>
    </dgm:pt>
    <dgm:pt modelId="{2790FD65-50AD-4F8E-9298-1008F62C9B7A}" type="sibTrans" cxnId="{DDDA3741-31E8-48B3-BC4A-E0568FCCC0B0}">
      <dgm:prSet/>
      <dgm:spPr/>
      <dgm:t>
        <a:bodyPr/>
        <a:lstStyle/>
        <a:p>
          <a:endParaRPr lang="en-GB"/>
        </a:p>
      </dgm:t>
    </dgm:pt>
    <dgm:pt modelId="{8A30B7E5-B9B2-485C-8DAD-92F0D8C0ADCD}">
      <dgm:prSet phldrT="[Text]" custT="1"/>
      <dgm:spPr>
        <a:solidFill>
          <a:schemeClr val="bg2">
            <a:lumMod val="25000"/>
          </a:schemeClr>
        </a:solidFill>
      </dgm:spPr>
      <dgm:t>
        <a:bodyPr/>
        <a:lstStyle/>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Head of Chemistry</a:t>
          </a:r>
        </a:p>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Isaac Abrahams</a:t>
          </a:r>
        </a:p>
      </dgm:t>
    </dgm:pt>
    <dgm:pt modelId="{97DE68C3-D084-4DEB-9EB6-E9B552C47AC3}" type="parTrans" cxnId="{B338131A-AD61-4CE0-A27B-E0CE7495E27F}">
      <dgm:prSet/>
      <dgm:spPr/>
      <dgm:t>
        <a:bodyPr/>
        <a:lstStyle/>
        <a:p>
          <a:endParaRPr lang="en-GB"/>
        </a:p>
      </dgm:t>
    </dgm:pt>
    <dgm:pt modelId="{ED4DDB68-1BD0-484F-A3DD-FDA46F37D738}" type="sibTrans" cxnId="{B338131A-AD61-4CE0-A27B-E0CE7495E27F}">
      <dgm:prSet/>
      <dgm:spPr/>
      <dgm:t>
        <a:bodyPr/>
        <a:lstStyle/>
        <a:p>
          <a:endParaRPr lang="en-GB"/>
        </a:p>
      </dgm:t>
    </dgm:pt>
    <dgm:pt modelId="{360864D2-4667-40BE-B0BC-6AED382C87FA}">
      <dgm:prSet phldrT="[Text]" custT="1"/>
      <dgm:spPr>
        <a:solidFill>
          <a:schemeClr val="bg2">
            <a:lumMod val="25000"/>
          </a:schemeClr>
        </a:solidFill>
      </dgm:spPr>
      <dgm:t>
        <a:bodyPr/>
        <a:lstStyle/>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SPCS H&amp;S Coordinator</a:t>
          </a:r>
        </a:p>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Atanas Tomov</a:t>
          </a:r>
        </a:p>
      </dgm:t>
    </dgm:pt>
    <dgm:pt modelId="{A4FC89BF-5EC0-4878-A256-852C170CA094}" type="parTrans" cxnId="{493ED195-F794-4318-BEC7-F55A2AA2CDDF}">
      <dgm:prSet/>
      <dgm:spPr/>
      <dgm:t>
        <a:bodyPr/>
        <a:lstStyle/>
        <a:p>
          <a:endParaRPr lang="en-GB"/>
        </a:p>
      </dgm:t>
    </dgm:pt>
    <dgm:pt modelId="{B1FE9FA8-9903-411A-8EA7-252C69BC1965}" type="sibTrans" cxnId="{493ED195-F794-4318-BEC7-F55A2AA2CDDF}">
      <dgm:prSet/>
      <dgm:spPr/>
      <dgm:t>
        <a:bodyPr/>
        <a:lstStyle/>
        <a:p>
          <a:endParaRPr lang="en-GB"/>
        </a:p>
      </dgm:t>
    </dgm:pt>
    <dgm:pt modelId="{058FB234-AC31-4C90-B69F-6B08F2090A2B}">
      <dgm:prSet phldrT="[Text]" custT="1"/>
      <dgm:spPr>
        <a:solidFill>
          <a:schemeClr val="bg2">
            <a:lumMod val="25000"/>
          </a:schemeClr>
        </a:solidFill>
      </dgm:spPr>
      <dgm:t>
        <a:bodyPr/>
        <a:lstStyle/>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SPCS Technical Facilities Manager</a:t>
          </a:r>
        </a:p>
        <a:p>
          <a:pPr marL="0" lvl="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Jan </a:t>
          </a:r>
          <a:r>
            <a:rPr lang="en-GB" sz="1300" b="1" kern="1200" dirty="0" err="1">
              <a:solidFill>
                <a:prstClr val="white"/>
              </a:solidFill>
              <a:latin typeface="Arial" panose="020B0604020202020204" pitchFamily="34" charset="0"/>
              <a:ea typeface="+mn-ea"/>
              <a:cs typeface="Arial" panose="020B0604020202020204" pitchFamily="34" charset="0"/>
            </a:rPr>
            <a:t>Soetaert</a:t>
          </a:r>
          <a:endParaRPr lang="en-GB" sz="1300" b="1" kern="1200" dirty="0">
            <a:solidFill>
              <a:prstClr val="white"/>
            </a:solidFill>
            <a:latin typeface="Arial" panose="020B0604020202020204" pitchFamily="34" charset="0"/>
            <a:ea typeface="+mn-ea"/>
            <a:cs typeface="Arial" panose="020B0604020202020204" pitchFamily="34" charset="0"/>
          </a:endParaRPr>
        </a:p>
      </dgm:t>
    </dgm:pt>
    <dgm:pt modelId="{2AC64C13-9EE6-4C40-A1CB-49D22B9B349A}" type="parTrans" cxnId="{F6F1985F-C8B0-40BA-B537-7F871AE68CFE}">
      <dgm:prSet/>
      <dgm:spPr/>
      <dgm:t>
        <a:bodyPr/>
        <a:lstStyle/>
        <a:p>
          <a:endParaRPr lang="en-GB"/>
        </a:p>
      </dgm:t>
    </dgm:pt>
    <dgm:pt modelId="{12701405-25A6-4DB5-9917-D437D2007C0D}" type="sibTrans" cxnId="{F6F1985F-C8B0-40BA-B537-7F871AE68CFE}">
      <dgm:prSet/>
      <dgm:spPr/>
      <dgm:t>
        <a:bodyPr/>
        <a:lstStyle/>
        <a:p>
          <a:endParaRPr lang="en-GB"/>
        </a:p>
      </dgm:t>
    </dgm:pt>
    <dgm:pt modelId="{A7A5E6DE-661B-4AE0-920B-2C5FFA88A312}" type="pres">
      <dgm:prSet presAssocID="{759B1C07-BC3A-47E9-9436-14D170DE189F}" presName="hierChild1" presStyleCnt="0">
        <dgm:presLayoutVars>
          <dgm:orgChart val="1"/>
          <dgm:chPref val="1"/>
          <dgm:dir val="rev"/>
          <dgm:animOne val="branch"/>
          <dgm:animLvl val="lvl"/>
          <dgm:resizeHandles/>
        </dgm:presLayoutVars>
      </dgm:prSet>
      <dgm:spPr/>
    </dgm:pt>
    <dgm:pt modelId="{E287002B-F802-42F3-B0FA-63ED3251B43E}" type="pres">
      <dgm:prSet presAssocID="{139272D8-A9AF-4984-B8DD-F8ADDEEF226C}" presName="hierRoot1" presStyleCnt="0">
        <dgm:presLayoutVars>
          <dgm:hierBranch val="init"/>
        </dgm:presLayoutVars>
      </dgm:prSet>
      <dgm:spPr/>
    </dgm:pt>
    <dgm:pt modelId="{BBEDEC03-2C94-4DDC-B478-D4DB962CDBCF}" type="pres">
      <dgm:prSet presAssocID="{139272D8-A9AF-4984-B8DD-F8ADDEEF226C}" presName="rootComposite1" presStyleCnt="0"/>
      <dgm:spPr/>
    </dgm:pt>
    <dgm:pt modelId="{EE1370C2-2EF4-47AF-89A5-C034B7FEFBF2}" type="pres">
      <dgm:prSet presAssocID="{139272D8-A9AF-4984-B8DD-F8ADDEEF226C}" presName="rootText1" presStyleLbl="node0" presStyleIdx="0" presStyleCnt="2" custScaleX="178493" custScaleY="121000" custLinFactX="-100000" custLinFactY="-67197" custLinFactNeighborX="-101031" custLinFactNeighborY="-100000">
        <dgm:presLayoutVars>
          <dgm:chPref val="3"/>
        </dgm:presLayoutVars>
      </dgm:prSet>
      <dgm:spPr/>
    </dgm:pt>
    <dgm:pt modelId="{98C9407C-1CC7-4729-BDFD-A1E5B5A58C39}" type="pres">
      <dgm:prSet presAssocID="{139272D8-A9AF-4984-B8DD-F8ADDEEF226C}" presName="rootConnector1" presStyleLbl="node1" presStyleIdx="0" presStyleCnt="0"/>
      <dgm:spPr/>
    </dgm:pt>
    <dgm:pt modelId="{72307BB4-6388-4C4E-B0DA-01F27BD90ADF}" type="pres">
      <dgm:prSet presAssocID="{139272D8-A9AF-4984-B8DD-F8ADDEEF226C}" presName="hierChild2" presStyleCnt="0"/>
      <dgm:spPr/>
    </dgm:pt>
    <dgm:pt modelId="{2E0A2593-1FD7-4F9D-B403-D08D6F9F7E59}" type="pres">
      <dgm:prSet presAssocID="{139272D8-A9AF-4984-B8DD-F8ADDEEF226C}" presName="hierChild3" presStyleCnt="0"/>
      <dgm:spPr/>
    </dgm:pt>
    <dgm:pt modelId="{49B74FAB-D755-4767-9C90-5EEE21D86F69}" type="pres">
      <dgm:prSet presAssocID="{2E2D5E3D-2336-4AEA-AFF1-BAA0DCBF6B60}" presName="hierRoot1" presStyleCnt="0">
        <dgm:presLayoutVars>
          <dgm:hierBranch val="init"/>
        </dgm:presLayoutVars>
      </dgm:prSet>
      <dgm:spPr/>
    </dgm:pt>
    <dgm:pt modelId="{F779A685-D839-48CD-B382-80DA751243DD}" type="pres">
      <dgm:prSet presAssocID="{2E2D5E3D-2336-4AEA-AFF1-BAA0DCBF6B60}" presName="rootComposite1" presStyleCnt="0"/>
      <dgm:spPr/>
    </dgm:pt>
    <dgm:pt modelId="{0A06A5C1-8467-489F-90A6-79F3F0820AC8}" type="pres">
      <dgm:prSet presAssocID="{2E2D5E3D-2336-4AEA-AFF1-BAA0DCBF6B60}" presName="rootText1" presStyleLbl="node0" presStyleIdx="1" presStyleCnt="2" custScaleX="182923" custScaleY="130757" custLinFactNeighborY="-745">
        <dgm:presLayoutVars>
          <dgm:chPref val="3"/>
        </dgm:presLayoutVars>
      </dgm:prSet>
      <dgm:spPr/>
    </dgm:pt>
    <dgm:pt modelId="{765CCD62-3149-446B-8F28-12297B00BAB4}" type="pres">
      <dgm:prSet presAssocID="{2E2D5E3D-2336-4AEA-AFF1-BAA0DCBF6B60}" presName="rootConnector1" presStyleLbl="asst0" presStyleIdx="0" presStyleCnt="0"/>
      <dgm:spPr/>
    </dgm:pt>
    <dgm:pt modelId="{9F51D68C-E80E-4454-B0FD-123A78C17350}" type="pres">
      <dgm:prSet presAssocID="{2E2D5E3D-2336-4AEA-AFF1-BAA0DCBF6B60}" presName="hierChild2" presStyleCnt="0"/>
      <dgm:spPr/>
    </dgm:pt>
    <dgm:pt modelId="{2C848F77-F31A-496C-A7B6-2972327FE7C1}" type="pres">
      <dgm:prSet presAssocID="{5CB4C8B6-079C-48BC-B9F6-E37036E62DDA}" presName="Name37" presStyleLbl="parChTrans1D2" presStyleIdx="0" presStyleCnt="5"/>
      <dgm:spPr/>
    </dgm:pt>
    <dgm:pt modelId="{22BBEDA2-0F21-4DD0-9D80-D760D0E87D7B}" type="pres">
      <dgm:prSet presAssocID="{57916F52-96EB-458A-AB8B-B31411E16688}" presName="hierRoot2" presStyleCnt="0">
        <dgm:presLayoutVars>
          <dgm:hierBranch val="init"/>
        </dgm:presLayoutVars>
      </dgm:prSet>
      <dgm:spPr/>
    </dgm:pt>
    <dgm:pt modelId="{479D6B5E-C465-4F23-BBA6-4F2D00DA331D}" type="pres">
      <dgm:prSet presAssocID="{57916F52-96EB-458A-AB8B-B31411E16688}" presName="rootComposite" presStyleCnt="0"/>
      <dgm:spPr/>
    </dgm:pt>
    <dgm:pt modelId="{BD41FB0B-FA16-4B04-885D-7708CF2E16A0}" type="pres">
      <dgm:prSet presAssocID="{57916F52-96EB-458A-AB8B-B31411E16688}" presName="rootText" presStyleLbl="node2" presStyleIdx="0" presStyleCnt="5" custScaleX="130578" custScaleY="128331">
        <dgm:presLayoutVars>
          <dgm:chPref val="3"/>
        </dgm:presLayoutVars>
      </dgm:prSet>
      <dgm:spPr/>
    </dgm:pt>
    <dgm:pt modelId="{50CF65CD-D99D-479D-8E4E-36101E998DA3}" type="pres">
      <dgm:prSet presAssocID="{57916F52-96EB-458A-AB8B-B31411E16688}" presName="rootConnector" presStyleLbl="node2" presStyleIdx="0" presStyleCnt="5"/>
      <dgm:spPr/>
    </dgm:pt>
    <dgm:pt modelId="{47E995FA-C663-4F3D-9C70-BA8468097E81}" type="pres">
      <dgm:prSet presAssocID="{57916F52-96EB-458A-AB8B-B31411E16688}" presName="hierChild4" presStyleCnt="0"/>
      <dgm:spPr/>
    </dgm:pt>
    <dgm:pt modelId="{83879179-87A3-4D57-98DF-F4129A67D450}" type="pres">
      <dgm:prSet presAssocID="{57916F52-96EB-458A-AB8B-B31411E16688}" presName="hierChild5" presStyleCnt="0"/>
      <dgm:spPr/>
    </dgm:pt>
    <dgm:pt modelId="{C7829B41-889A-4786-9831-853A700EF5E4}" type="pres">
      <dgm:prSet presAssocID="{A4FC89BF-5EC0-4878-A256-852C170CA094}" presName="Name37" presStyleLbl="parChTrans1D2" presStyleIdx="1" presStyleCnt="5"/>
      <dgm:spPr/>
    </dgm:pt>
    <dgm:pt modelId="{20B9824F-135A-435F-9829-BDB34B46823A}" type="pres">
      <dgm:prSet presAssocID="{360864D2-4667-40BE-B0BC-6AED382C87FA}" presName="hierRoot2" presStyleCnt="0">
        <dgm:presLayoutVars>
          <dgm:hierBranch val="init"/>
        </dgm:presLayoutVars>
      </dgm:prSet>
      <dgm:spPr/>
    </dgm:pt>
    <dgm:pt modelId="{D0F89E5B-2625-47C5-9B66-8E3CA9059B63}" type="pres">
      <dgm:prSet presAssocID="{360864D2-4667-40BE-B0BC-6AED382C87FA}" presName="rootComposite" presStyleCnt="0"/>
      <dgm:spPr/>
    </dgm:pt>
    <dgm:pt modelId="{45F9A972-9A95-40DA-A0BA-A270D6C24D43}" type="pres">
      <dgm:prSet presAssocID="{360864D2-4667-40BE-B0BC-6AED382C87FA}" presName="rootText" presStyleLbl="node2" presStyleIdx="1" presStyleCnt="5" custScaleX="122175" custScaleY="132278">
        <dgm:presLayoutVars>
          <dgm:chPref val="3"/>
        </dgm:presLayoutVars>
      </dgm:prSet>
      <dgm:spPr/>
    </dgm:pt>
    <dgm:pt modelId="{3F58558A-4F3F-4A1D-B27D-C8BA844E6269}" type="pres">
      <dgm:prSet presAssocID="{360864D2-4667-40BE-B0BC-6AED382C87FA}" presName="rootConnector" presStyleLbl="node2" presStyleIdx="1" presStyleCnt="5"/>
      <dgm:spPr/>
    </dgm:pt>
    <dgm:pt modelId="{DB7D05E0-FD8A-4EE0-9CB6-44DF3F939710}" type="pres">
      <dgm:prSet presAssocID="{360864D2-4667-40BE-B0BC-6AED382C87FA}" presName="hierChild4" presStyleCnt="0"/>
      <dgm:spPr/>
    </dgm:pt>
    <dgm:pt modelId="{8D7DECDF-390B-40F4-9680-A0FAE7D47D22}" type="pres">
      <dgm:prSet presAssocID="{360864D2-4667-40BE-B0BC-6AED382C87FA}" presName="hierChild5" presStyleCnt="0"/>
      <dgm:spPr/>
    </dgm:pt>
    <dgm:pt modelId="{2F415E93-6FF3-4C74-A728-BB707C7A7186}" type="pres">
      <dgm:prSet presAssocID="{2AC64C13-9EE6-4C40-A1CB-49D22B9B349A}" presName="Name37" presStyleLbl="parChTrans1D2" presStyleIdx="2" presStyleCnt="5"/>
      <dgm:spPr/>
    </dgm:pt>
    <dgm:pt modelId="{76885904-F87B-4EB8-9B30-AE6793D89A61}" type="pres">
      <dgm:prSet presAssocID="{058FB234-AC31-4C90-B69F-6B08F2090A2B}" presName="hierRoot2" presStyleCnt="0">
        <dgm:presLayoutVars>
          <dgm:hierBranch val="init"/>
        </dgm:presLayoutVars>
      </dgm:prSet>
      <dgm:spPr/>
    </dgm:pt>
    <dgm:pt modelId="{709FF5D1-C2A6-45CF-B4CB-53454D5AC33B}" type="pres">
      <dgm:prSet presAssocID="{058FB234-AC31-4C90-B69F-6B08F2090A2B}" presName="rootComposite" presStyleCnt="0"/>
      <dgm:spPr/>
    </dgm:pt>
    <dgm:pt modelId="{F6D01551-B634-4EB1-8D04-3233056E31B2}" type="pres">
      <dgm:prSet presAssocID="{058FB234-AC31-4C90-B69F-6B08F2090A2B}" presName="rootText" presStyleLbl="node2" presStyleIdx="2" presStyleCnt="5" custScaleX="117881" custScaleY="137118">
        <dgm:presLayoutVars>
          <dgm:chPref val="3"/>
        </dgm:presLayoutVars>
      </dgm:prSet>
      <dgm:spPr/>
    </dgm:pt>
    <dgm:pt modelId="{CFA50628-83BF-4722-9449-2AC20765AABE}" type="pres">
      <dgm:prSet presAssocID="{058FB234-AC31-4C90-B69F-6B08F2090A2B}" presName="rootConnector" presStyleLbl="node2" presStyleIdx="2" presStyleCnt="5"/>
      <dgm:spPr/>
    </dgm:pt>
    <dgm:pt modelId="{4A692FEB-C052-4955-9917-E8DBB00D2E5E}" type="pres">
      <dgm:prSet presAssocID="{058FB234-AC31-4C90-B69F-6B08F2090A2B}" presName="hierChild4" presStyleCnt="0"/>
      <dgm:spPr/>
    </dgm:pt>
    <dgm:pt modelId="{C82DC923-4327-4DD9-9638-2B8DA83C094C}" type="pres">
      <dgm:prSet presAssocID="{058FB234-AC31-4C90-B69F-6B08F2090A2B}" presName="hierChild5" presStyleCnt="0"/>
      <dgm:spPr/>
    </dgm:pt>
    <dgm:pt modelId="{411172F7-74DA-47D9-AB3F-DC9FF9DF7B8F}" type="pres">
      <dgm:prSet presAssocID="{97DE68C3-D084-4DEB-9EB6-E9B552C47AC3}" presName="Name37" presStyleLbl="parChTrans1D2" presStyleIdx="3" presStyleCnt="5"/>
      <dgm:spPr/>
    </dgm:pt>
    <dgm:pt modelId="{BE2BD4AB-54C4-4F1C-A4ED-C72865603623}" type="pres">
      <dgm:prSet presAssocID="{8A30B7E5-B9B2-485C-8DAD-92F0D8C0ADCD}" presName="hierRoot2" presStyleCnt="0">
        <dgm:presLayoutVars>
          <dgm:hierBranch val="init"/>
        </dgm:presLayoutVars>
      </dgm:prSet>
      <dgm:spPr/>
    </dgm:pt>
    <dgm:pt modelId="{3AF291B6-0466-4531-AFFF-882F86C3FA53}" type="pres">
      <dgm:prSet presAssocID="{8A30B7E5-B9B2-485C-8DAD-92F0D8C0ADCD}" presName="rootComposite" presStyleCnt="0"/>
      <dgm:spPr/>
    </dgm:pt>
    <dgm:pt modelId="{D6C15C4C-7153-4A81-9F69-41D041C1203F}" type="pres">
      <dgm:prSet presAssocID="{8A30B7E5-B9B2-485C-8DAD-92F0D8C0ADCD}" presName="rootText" presStyleLbl="node2" presStyleIdx="3" presStyleCnt="5" custScaleX="105544" custScaleY="134480">
        <dgm:presLayoutVars>
          <dgm:chPref val="3"/>
        </dgm:presLayoutVars>
      </dgm:prSet>
      <dgm:spPr/>
    </dgm:pt>
    <dgm:pt modelId="{8DB1F1FC-5428-4455-962D-AE189B27F1E3}" type="pres">
      <dgm:prSet presAssocID="{8A30B7E5-B9B2-485C-8DAD-92F0D8C0ADCD}" presName="rootConnector" presStyleLbl="node2" presStyleIdx="3" presStyleCnt="5"/>
      <dgm:spPr/>
    </dgm:pt>
    <dgm:pt modelId="{091A6F3B-CA45-40B8-8967-62AFE1C0D098}" type="pres">
      <dgm:prSet presAssocID="{8A30B7E5-B9B2-485C-8DAD-92F0D8C0ADCD}" presName="hierChild4" presStyleCnt="0"/>
      <dgm:spPr/>
    </dgm:pt>
    <dgm:pt modelId="{41FCC4D0-9994-414C-A26A-2CCBC45FB1CD}" type="pres">
      <dgm:prSet presAssocID="{8A30B7E5-B9B2-485C-8DAD-92F0D8C0ADCD}" presName="hierChild5" presStyleCnt="0"/>
      <dgm:spPr/>
    </dgm:pt>
    <dgm:pt modelId="{DFD43D00-7EC8-4DC2-9702-15F23E00C508}" type="pres">
      <dgm:prSet presAssocID="{9C516344-E752-417C-8EB5-5599E4AE504A}" presName="Name37" presStyleLbl="parChTrans1D2" presStyleIdx="4" presStyleCnt="5"/>
      <dgm:spPr/>
    </dgm:pt>
    <dgm:pt modelId="{793AD2D2-07C0-4085-862C-92682CB64B32}" type="pres">
      <dgm:prSet presAssocID="{AC3361DF-2F09-4717-8C75-9506DCE75585}" presName="hierRoot2" presStyleCnt="0">
        <dgm:presLayoutVars>
          <dgm:hierBranch val="init"/>
        </dgm:presLayoutVars>
      </dgm:prSet>
      <dgm:spPr/>
    </dgm:pt>
    <dgm:pt modelId="{AB6884C8-85DC-4D1E-94A5-EEF9BEC683A2}" type="pres">
      <dgm:prSet presAssocID="{AC3361DF-2F09-4717-8C75-9506DCE75585}" presName="rootComposite" presStyleCnt="0"/>
      <dgm:spPr/>
    </dgm:pt>
    <dgm:pt modelId="{25393461-368F-4F8B-9E50-A53BDACF168E}" type="pres">
      <dgm:prSet presAssocID="{AC3361DF-2F09-4717-8C75-9506DCE75585}" presName="rootText" presStyleLbl="node2" presStyleIdx="4" presStyleCnt="5" custScaleX="109946" custScaleY="134480">
        <dgm:presLayoutVars>
          <dgm:chPref val="3"/>
        </dgm:presLayoutVars>
      </dgm:prSet>
      <dgm:spPr>
        <a:xfrm>
          <a:off x="875" y="3059227"/>
          <a:ext cx="1528181" cy="926657"/>
        </a:xfrm>
        <a:prstGeom prst="rect">
          <a:avLst/>
        </a:prstGeom>
      </dgm:spPr>
    </dgm:pt>
    <dgm:pt modelId="{06D98F98-DEB1-48C1-A333-805FE3186C53}" type="pres">
      <dgm:prSet presAssocID="{AC3361DF-2F09-4717-8C75-9506DCE75585}" presName="rootConnector" presStyleLbl="node2" presStyleIdx="4" presStyleCnt="5"/>
      <dgm:spPr/>
    </dgm:pt>
    <dgm:pt modelId="{67290D3C-DA28-4144-80DE-D4EA928CC973}" type="pres">
      <dgm:prSet presAssocID="{AC3361DF-2F09-4717-8C75-9506DCE75585}" presName="hierChild4" presStyleCnt="0"/>
      <dgm:spPr/>
    </dgm:pt>
    <dgm:pt modelId="{908860A1-9549-4B4D-A71A-AC2F4142D2BE}" type="pres">
      <dgm:prSet presAssocID="{AC3361DF-2F09-4717-8C75-9506DCE75585}" presName="hierChild5" presStyleCnt="0"/>
      <dgm:spPr/>
    </dgm:pt>
    <dgm:pt modelId="{338A4A8E-D5B3-4741-8D06-BB75423BA7D5}" type="pres">
      <dgm:prSet presAssocID="{2E2D5E3D-2336-4AEA-AFF1-BAA0DCBF6B60}" presName="hierChild3" presStyleCnt="0"/>
      <dgm:spPr/>
    </dgm:pt>
  </dgm:ptLst>
  <dgm:cxnLst>
    <dgm:cxn modelId="{9DDE3200-D34F-4CFF-8EC1-4461947168F2}" type="presOf" srcId="{139272D8-A9AF-4984-B8DD-F8ADDEEF226C}" destId="{EE1370C2-2EF4-47AF-89A5-C034B7FEFBF2}" srcOrd="0" destOrd="0" presId="urn:microsoft.com/office/officeart/2005/8/layout/orgChart1"/>
    <dgm:cxn modelId="{98311D07-D60D-4EFA-829E-60E5F82F60C0}" type="presOf" srcId="{8A30B7E5-B9B2-485C-8DAD-92F0D8C0ADCD}" destId="{8DB1F1FC-5428-4455-962D-AE189B27F1E3}" srcOrd="1" destOrd="0" presId="urn:microsoft.com/office/officeart/2005/8/layout/orgChart1"/>
    <dgm:cxn modelId="{121C8209-6F18-4BEC-A28E-70425E50DD61}" type="presOf" srcId="{058FB234-AC31-4C90-B69F-6B08F2090A2B}" destId="{CFA50628-83BF-4722-9449-2AC20765AABE}" srcOrd="1" destOrd="0" presId="urn:microsoft.com/office/officeart/2005/8/layout/orgChart1"/>
    <dgm:cxn modelId="{F5EB570F-C967-425A-ABC0-3BB83BC97EC8}" type="presOf" srcId="{2E2D5E3D-2336-4AEA-AFF1-BAA0DCBF6B60}" destId="{765CCD62-3149-446B-8F28-12297B00BAB4}" srcOrd="1" destOrd="0" presId="urn:microsoft.com/office/officeart/2005/8/layout/orgChart1"/>
    <dgm:cxn modelId="{EEA48813-3A6E-4E66-B892-B8E96DEDCFEF}" type="presOf" srcId="{AC3361DF-2F09-4717-8C75-9506DCE75585}" destId="{06D98F98-DEB1-48C1-A333-805FE3186C53}" srcOrd="1" destOrd="0" presId="urn:microsoft.com/office/officeart/2005/8/layout/orgChart1"/>
    <dgm:cxn modelId="{B338131A-AD61-4CE0-A27B-E0CE7495E27F}" srcId="{2E2D5E3D-2336-4AEA-AFF1-BAA0DCBF6B60}" destId="{8A30B7E5-B9B2-485C-8DAD-92F0D8C0ADCD}" srcOrd="3" destOrd="0" parTransId="{97DE68C3-D084-4DEB-9EB6-E9B552C47AC3}" sibTransId="{ED4DDB68-1BD0-484F-A3DD-FDA46F37D738}"/>
    <dgm:cxn modelId="{22A7B721-4C9D-473E-BB15-4DEB226E5DDA}" type="presOf" srcId="{2E2D5E3D-2336-4AEA-AFF1-BAA0DCBF6B60}" destId="{0A06A5C1-8467-489F-90A6-79F3F0820AC8}" srcOrd="0" destOrd="0" presId="urn:microsoft.com/office/officeart/2005/8/layout/orgChart1"/>
    <dgm:cxn modelId="{45CF063B-357C-48FE-8D33-E4A3BCBDDC39}" type="presOf" srcId="{360864D2-4667-40BE-B0BC-6AED382C87FA}" destId="{3F58558A-4F3F-4A1D-B27D-C8BA844E6269}" srcOrd="1" destOrd="0" presId="urn:microsoft.com/office/officeart/2005/8/layout/orgChart1"/>
    <dgm:cxn modelId="{35DDC83C-2649-45AD-938A-BD6225AFE050}" srcId="{759B1C07-BC3A-47E9-9436-14D170DE189F}" destId="{139272D8-A9AF-4984-B8DD-F8ADDEEF226C}" srcOrd="0" destOrd="0" parTransId="{1C596D32-8E86-4FB3-8790-D5DB7973A618}" sibTransId="{042975D6-198B-4EF8-B4DF-1BD4D9A3D4EA}"/>
    <dgm:cxn modelId="{F6F1985F-C8B0-40BA-B537-7F871AE68CFE}" srcId="{2E2D5E3D-2336-4AEA-AFF1-BAA0DCBF6B60}" destId="{058FB234-AC31-4C90-B69F-6B08F2090A2B}" srcOrd="2" destOrd="0" parTransId="{2AC64C13-9EE6-4C40-A1CB-49D22B9B349A}" sibTransId="{12701405-25A6-4DB5-9917-D437D2007C0D}"/>
    <dgm:cxn modelId="{DDDA3741-31E8-48B3-BC4A-E0568FCCC0B0}" srcId="{2E2D5E3D-2336-4AEA-AFF1-BAA0DCBF6B60}" destId="{AC3361DF-2F09-4717-8C75-9506DCE75585}" srcOrd="4" destOrd="0" parTransId="{9C516344-E752-417C-8EB5-5599E4AE504A}" sibTransId="{2790FD65-50AD-4F8E-9298-1008F62C9B7A}"/>
    <dgm:cxn modelId="{84E17C48-20D5-4403-B549-C08A117AB3A9}" type="presOf" srcId="{5CB4C8B6-079C-48BC-B9F6-E37036E62DDA}" destId="{2C848F77-F31A-496C-A7B6-2972327FE7C1}" srcOrd="0" destOrd="0" presId="urn:microsoft.com/office/officeart/2005/8/layout/orgChart1"/>
    <dgm:cxn modelId="{45576172-132D-42D8-A556-8DA5B2233CD9}" type="presOf" srcId="{57916F52-96EB-458A-AB8B-B31411E16688}" destId="{BD41FB0B-FA16-4B04-885D-7708CF2E16A0}" srcOrd="0" destOrd="0" presId="urn:microsoft.com/office/officeart/2005/8/layout/orgChart1"/>
    <dgm:cxn modelId="{A8A1DB72-C9EC-475E-8387-3A7E1FA4FF9D}" type="presOf" srcId="{AC3361DF-2F09-4717-8C75-9506DCE75585}" destId="{25393461-368F-4F8B-9E50-A53BDACF168E}" srcOrd="0" destOrd="0" presId="urn:microsoft.com/office/officeart/2005/8/layout/orgChart1"/>
    <dgm:cxn modelId="{188B757B-172A-4C62-8095-15BA2246CE0B}" type="presOf" srcId="{058FB234-AC31-4C90-B69F-6B08F2090A2B}" destId="{F6D01551-B634-4EB1-8D04-3233056E31B2}" srcOrd="0" destOrd="0" presId="urn:microsoft.com/office/officeart/2005/8/layout/orgChart1"/>
    <dgm:cxn modelId="{F4204F7E-19A4-4BA4-A213-997B051A1530}" type="presOf" srcId="{360864D2-4667-40BE-B0BC-6AED382C87FA}" destId="{45F9A972-9A95-40DA-A0BA-A270D6C24D43}" srcOrd="0" destOrd="0" presId="urn:microsoft.com/office/officeart/2005/8/layout/orgChart1"/>
    <dgm:cxn modelId="{CE126186-B7FC-4D70-BADB-720AAF869F5A}" type="presOf" srcId="{2AC64C13-9EE6-4C40-A1CB-49D22B9B349A}" destId="{2F415E93-6FF3-4C74-A728-BB707C7A7186}" srcOrd="0" destOrd="0" presId="urn:microsoft.com/office/officeart/2005/8/layout/orgChart1"/>
    <dgm:cxn modelId="{8846BD94-70ED-45A5-A003-123F0E99B095}" type="presOf" srcId="{57916F52-96EB-458A-AB8B-B31411E16688}" destId="{50CF65CD-D99D-479D-8E4E-36101E998DA3}" srcOrd="1" destOrd="0" presId="urn:microsoft.com/office/officeart/2005/8/layout/orgChart1"/>
    <dgm:cxn modelId="{493ED195-F794-4318-BEC7-F55A2AA2CDDF}" srcId="{2E2D5E3D-2336-4AEA-AFF1-BAA0DCBF6B60}" destId="{360864D2-4667-40BE-B0BC-6AED382C87FA}" srcOrd="1" destOrd="0" parTransId="{A4FC89BF-5EC0-4878-A256-852C170CA094}" sibTransId="{B1FE9FA8-9903-411A-8EA7-252C69BC1965}"/>
    <dgm:cxn modelId="{72F744B0-27F1-4243-B45A-48C82E2573C5}" type="presOf" srcId="{8A30B7E5-B9B2-485C-8DAD-92F0D8C0ADCD}" destId="{D6C15C4C-7153-4A81-9F69-41D041C1203F}" srcOrd="0" destOrd="0" presId="urn:microsoft.com/office/officeart/2005/8/layout/orgChart1"/>
    <dgm:cxn modelId="{F146FAB9-A1EA-49F7-9B50-E7314AEF4F7C}" type="presOf" srcId="{139272D8-A9AF-4984-B8DD-F8ADDEEF226C}" destId="{98C9407C-1CC7-4729-BDFD-A1E5B5A58C39}" srcOrd="1" destOrd="0" presId="urn:microsoft.com/office/officeart/2005/8/layout/orgChart1"/>
    <dgm:cxn modelId="{03E3AFCC-2C66-41D3-8EA5-8F8422A7111B}" srcId="{2E2D5E3D-2336-4AEA-AFF1-BAA0DCBF6B60}" destId="{57916F52-96EB-458A-AB8B-B31411E16688}" srcOrd="0" destOrd="0" parTransId="{5CB4C8B6-079C-48BC-B9F6-E37036E62DDA}" sibTransId="{6BBD6AF7-4315-4D5E-8EA1-9F59BF9130AD}"/>
    <dgm:cxn modelId="{B9EA49D5-328D-4C69-AF17-343C25DF399E}" type="presOf" srcId="{9C516344-E752-417C-8EB5-5599E4AE504A}" destId="{DFD43D00-7EC8-4DC2-9702-15F23E00C508}" srcOrd="0" destOrd="0" presId="urn:microsoft.com/office/officeart/2005/8/layout/orgChart1"/>
    <dgm:cxn modelId="{0DE818DB-FBCD-4B2C-B420-25FD2AEEEE24}" srcId="{759B1C07-BC3A-47E9-9436-14D170DE189F}" destId="{2E2D5E3D-2336-4AEA-AFF1-BAA0DCBF6B60}" srcOrd="1" destOrd="0" parTransId="{DA8371EB-970A-4B7D-A381-2C9CDC4E8AFE}" sibTransId="{CC7A9CD2-BF57-4B14-A348-80B73E894F0B}"/>
    <dgm:cxn modelId="{F1498EDD-4D63-4A86-9B79-05D0FC47ACD8}" type="presOf" srcId="{759B1C07-BC3A-47E9-9436-14D170DE189F}" destId="{A7A5E6DE-661B-4AE0-920B-2C5FFA88A312}" srcOrd="0" destOrd="0" presId="urn:microsoft.com/office/officeart/2005/8/layout/orgChart1"/>
    <dgm:cxn modelId="{65958DF8-DE70-4945-A75A-B182AEA78C73}" type="presOf" srcId="{97DE68C3-D084-4DEB-9EB6-E9B552C47AC3}" destId="{411172F7-74DA-47D9-AB3F-DC9FF9DF7B8F}" srcOrd="0" destOrd="0" presId="urn:microsoft.com/office/officeart/2005/8/layout/orgChart1"/>
    <dgm:cxn modelId="{80C73AFA-1AFF-4D9E-B481-35774B471AE6}" type="presOf" srcId="{A4FC89BF-5EC0-4878-A256-852C170CA094}" destId="{C7829B41-889A-4786-9831-853A700EF5E4}" srcOrd="0" destOrd="0" presId="urn:microsoft.com/office/officeart/2005/8/layout/orgChart1"/>
    <dgm:cxn modelId="{405843BD-8416-4083-833B-7C1067824F78}" type="presParOf" srcId="{A7A5E6DE-661B-4AE0-920B-2C5FFA88A312}" destId="{E287002B-F802-42F3-B0FA-63ED3251B43E}" srcOrd="0" destOrd="0" presId="urn:microsoft.com/office/officeart/2005/8/layout/orgChart1"/>
    <dgm:cxn modelId="{CC17D25B-DD6E-44A5-849E-76E1A5068488}" type="presParOf" srcId="{E287002B-F802-42F3-B0FA-63ED3251B43E}" destId="{BBEDEC03-2C94-4DDC-B478-D4DB962CDBCF}" srcOrd="0" destOrd="0" presId="urn:microsoft.com/office/officeart/2005/8/layout/orgChart1"/>
    <dgm:cxn modelId="{14D08A7F-D5F3-4446-80B9-5ADC27AD6E57}" type="presParOf" srcId="{BBEDEC03-2C94-4DDC-B478-D4DB962CDBCF}" destId="{EE1370C2-2EF4-47AF-89A5-C034B7FEFBF2}" srcOrd="0" destOrd="0" presId="urn:microsoft.com/office/officeart/2005/8/layout/orgChart1"/>
    <dgm:cxn modelId="{B66926BB-DD66-4715-8C13-32D8A84C7221}" type="presParOf" srcId="{BBEDEC03-2C94-4DDC-B478-D4DB962CDBCF}" destId="{98C9407C-1CC7-4729-BDFD-A1E5B5A58C39}" srcOrd="1" destOrd="0" presId="urn:microsoft.com/office/officeart/2005/8/layout/orgChart1"/>
    <dgm:cxn modelId="{14EC96EB-E452-4596-BA3C-5E7E273F0D40}" type="presParOf" srcId="{E287002B-F802-42F3-B0FA-63ED3251B43E}" destId="{72307BB4-6388-4C4E-B0DA-01F27BD90ADF}" srcOrd="1" destOrd="0" presId="urn:microsoft.com/office/officeart/2005/8/layout/orgChart1"/>
    <dgm:cxn modelId="{194E6B2F-522C-415C-84CC-763D1DC268EC}" type="presParOf" srcId="{E287002B-F802-42F3-B0FA-63ED3251B43E}" destId="{2E0A2593-1FD7-4F9D-B403-D08D6F9F7E59}" srcOrd="2" destOrd="0" presId="urn:microsoft.com/office/officeart/2005/8/layout/orgChart1"/>
    <dgm:cxn modelId="{5DF4F642-8E7F-4990-8341-9325DBCABC89}" type="presParOf" srcId="{A7A5E6DE-661B-4AE0-920B-2C5FFA88A312}" destId="{49B74FAB-D755-4767-9C90-5EEE21D86F69}" srcOrd="1" destOrd="0" presId="urn:microsoft.com/office/officeart/2005/8/layout/orgChart1"/>
    <dgm:cxn modelId="{396ABF88-2889-4DE3-B089-7C68D9EDF510}" type="presParOf" srcId="{49B74FAB-D755-4767-9C90-5EEE21D86F69}" destId="{F779A685-D839-48CD-B382-80DA751243DD}" srcOrd="0" destOrd="0" presId="urn:microsoft.com/office/officeart/2005/8/layout/orgChart1"/>
    <dgm:cxn modelId="{B180F386-D474-416A-BA85-055C7700DE6C}" type="presParOf" srcId="{F779A685-D839-48CD-B382-80DA751243DD}" destId="{0A06A5C1-8467-489F-90A6-79F3F0820AC8}" srcOrd="0" destOrd="0" presId="urn:microsoft.com/office/officeart/2005/8/layout/orgChart1"/>
    <dgm:cxn modelId="{811D482B-633E-440D-97D1-54820EB8CAB4}" type="presParOf" srcId="{F779A685-D839-48CD-B382-80DA751243DD}" destId="{765CCD62-3149-446B-8F28-12297B00BAB4}" srcOrd="1" destOrd="0" presId="urn:microsoft.com/office/officeart/2005/8/layout/orgChart1"/>
    <dgm:cxn modelId="{1FA7D607-7324-4DD0-811B-B75723B4A087}" type="presParOf" srcId="{49B74FAB-D755-4767-9C90-5EEE21D86F69}" destId="{9F51D68C-E80E-4454-B0FD-123A78C17350}" srcOrd="1" destOrd="0" presId="urn:microsoft.com/office/officeart/2005/8/layout/orgChart1"/>
    <dgm:cxn modelId="{A1944308-3385-4E78-9EBA-1F5E784AC734}" type="presParOf" srcId="{9F51D68C-E80E-4454-B0FD-123A78C17350}" destId="{2C848F77-F31A-496C-A7B6-2972327FE7C1}" srcOrd="0" destOrd="0" presId="urn:microsoft.com/office/officeart/2005/8/layout/orgChart1"/>
    <dgm:cxn modelId="{213C8000-FADE-441D-A57F-EDE0CD18189F}" type="presParOf" srcId="{9F51D68C-E80E-4454-B0FD-123A78C17350}" destId="{22BBEDA2-0F21-4DD0-9D80-D760D0E87D7B}" srcOrd="1" destOrd="0" presId="urn:microsoft.com/office/officeart/2005/8/layout/orgChart1"/>
    <dgm:cxn modelId="{D896E30F-FF94-47F8-A59F-42A70217D20E}" type="presParOf" srcId="{22BBEDA2-0F21-4DD0-9D80-D760D0E87D7B}" destId="{479D6B5E-C465-4F23-BBA6-4F2D00DA331D}" srcOrd="0" destOrd="0" presId="urn:microsoft.com/office/officeart/2005/8/layout/orgChart1"/>
    <dgm:cxn modelId="{89F1FF76-8CA7-4390-AC60-66FAA5B5D7CD}" type="presParOf" srcId="{479D6B5E-C465-4F23-BBA6-4F2D00DA331D}" destId="{BD41FB0B-FA16-4B04-885D-7708CF2E16A0}" srcOrd="0" destOrd="0" presId="urn:microsoft.com/office/officeart/2005/8/layout/orgChart1"/>
    <dgm:cxn modelId="{D8AFA82B-C6B9-4E50-AEA0-D52BBBDD9BEA}" type="presParOf" srcId="{479D6B5E-C465-4F23-BBA6-4F2D00DA331D}" destId="{50CF65CD-D99D-479D-8E4E-36101E998DA3}" srcOrd="1" destOrd="0" presId="urn:microsoft.com/office/officeart/2005/8/layout/orgChart1"/>
    <dgm:cxn modelId="{B4B77802-3BD0-4844-BFF1-668CE2E08871}" type="presParOf" srcId="{22BBEDA2-0F21-4DD0-9D80-D760D0E87D7B}" destId="{47E995FA-C663-4F3D-9C70-BA8468097E81}" srcOrd="1" destOrd="0" presId="urn:microsoft.com/office/officeart/2005/8/layout/orgChart1"/>
    <dgm:cxn modelId="{EC4A8DD9-2EDA-4303-ACFE-61F7915BACD1}" type="presParOf" srcId="{22BBEDA2-0F21-4DD0-9D80-D760D0E87D7B}" destId="{83879179-87A3-4D57-98DF-F4129A67D450}" srcOrd="2" destOrd="0" presId="urn:microsoft.com/office/officeart/2005/8/layout/orgChart1"/>
    <dgm:cxn modelId="{71B32CC1-6299-41C3-8191-B2941540DB23}" type="presParOf" srcId="{9F51D68C-E80E-4454-B0FD-123A78C17350}" destId="{C7829B41-889A-4786-9831-853A700EF5E4}" srcOrd="2" destOrd="0" presId="urn:microsoft.com/office/officeart/2005/8/layout/orgChart1"/>
    <dgm:cxn modelId="{9F8126AF-0F40-45B2-A020-DC9BC0B2C785}" type="presParOf" srcId="{9F51D68C-E80E-4454-B0FD-123A78C17350}" destId="{20B9824F-135A-435F-9829-BDB34B46823A}" srcOrd="3" destOrd="0" presId="urn:microsoft.com/office/officeart/2005/8/layout/orgChart1"/>
    <dgm:cxn modelId="{B8121E2E-02C9-4690-92BA-1C2207024FA9}" type="presParOf" srcId="{20B9824F-135A-435F-9829-BDB34B46823A}" destId="{D0F89E5B-2625-47C5-9B66-8E3CA9059B63}" srcOrd="0" destOrd="0" presId="urn:microsoft.com/office/officeart/2005/8/layout/orgChart1"/>
    <dgm:cxn modelId="{29329918-1E2C-4766-BB80-0690A54F00AB}" type="presParOf" srcId="{D0F89E5B-2625-47C5-9B66-8E3CA9059B63}" destId="{45F9A972-9A95-40DA-A0BA-A270D6C24D43}" srcOrd="0" destOrd="0" presId="urn:microsoft.com/office/officeart/2005/8/layout/orgChart1"/>
    <dgm:cxn modelId="{E875DC91-A739-4F8A-8CFC-6FEB5CDFA6FC}" type="presParOf" srcId="{D0F89E5B-2625-47C5-9B66-8E3CA9059B63}" destId="{3F58558A-4F3F-4A1D-B27D-C8BA844E6269}" srcOrd="1" destOrd="0" presId="urn:microsoft.com/office/officeart/2005/8/layout/orgChart1"/>
    <dgm:cxn modelId="{CA3208A0-757D-45CC-B0F3-E1482DBAD38F}" type="presParOf" srcId="{20B9824F-135A-435F-9829-BDB34B46823A}" destId="{DB7D05E0-FD8A-4EE0-9CB6-44DF3F939710}" srcOrd="1" destOrd="0" presId="urn:microsoft.com/office/officeart/2005/8/layout/orgChart1"/>
    <dgm:cxn modelId="{A3575CCB-AEDC-4366-A4E4-3A835117357C}" type="presParOf" srcId="{20B9824F-135A-435F-9829-BDB34B46823A}" destId="{8D7DECDF-390B-40F4-9680-A0FAE7D47D22}" srcOrd="2" destOrd="0" presId="urn:microsoft.com/office/officeart/2005/8/layout/orgChart1"/>
    <dgm:cxn modelId="{8DF39527-AD46-469B-BF3B-8AEC02208188}" type="presParOf" srcId="{9F51D68C-E80E-4454-B0FD-123A78C17350}" destId="{2F415E93-6FF3-4C74-A728-BB707C7A7186}" srcOrd="4" destOrd="0" presId="urn:microsoft.com/office/officeart/2005/8/layout/orgChart1"/>
    <dgm:cxn modelId="{F22EA09C-1763-4866-ADA7-2658DDB4BD18}" type="presParOf" srcId="{9F51D68C-E80E-4454-B0FD-123A78C17350}" destId="{76885904-F87B-4EB8-9B30-AE6793D89A61}" srcOrd="5" destOrd="0" presId="urn:microsoft.com/office/officeart/2005/8/layout/orgChart1"/>
    <dgm:cxn modelId="{941C4D35-B17B-4A99-831E-5362FAF1EFA8}" type="presParOf" srcId="{76885904-F87B-4EB8-9B30-AE6793D89A61}" destId="{709FF5D1-C2A6-45CF-B4CB-53454D5AC33B}" srcOrd="0" destOrd="0" presId="urn:microsoft.com/office/officeart/2005/8/layout/orgChart1"/>
    <dgm:cxn modelId="{C54B575E-A30A-4936-ACFF-D7FCE805226C}" type="presParOf" srcId="{709FF5D1-C2A6-45CF-B4CB-53454D5AC33B}" destId="{F6D01551-B634-4EB1-8D04-3233056E31B2}" srcOrd="0" destOrd="0" presId="urn:microsoft.com/office/officeart/2005/8/layout/orgChart1"/>
    <dgm:cxn modelId="{35197D28-53D1-43F4-B869-84A731A2C74A}" type="presParOf" srcId="{709FF5D1-C2A6-45CF-B4CB-53454D5AC33B}" destId="{CFA50628-83BF-4722-9449-2AC20765AABE}" srcOrd="1" destOrd="0" presId="urn:microsoft.com/office/officeart/2005/8/layout/orgChart1"/>
    <dgm:cxn modelId="{66445B44-74A7-41FA-9519-FA36CD6672AB}" type="presParOf" srcId="{76885904-F87B-4EB8-9B30-AE6793D89A61}" destId="{4A692FEB-C052-4955-9917-E8DBB00D2E5E}" srcOrd="1" destOrd="0" presId="urn:microsoft.com/office/officeart/2005/8/layout/orgChart1"/>
    <dgm:cxn modelId="{797CE8B8-1C51-473C-8032-9DE07D73FAA0}" type="presParOf" srcId="{76885904-F87B-4EB8-9B30-AE6793D89A61}" destId="{C82DC923-4327-4DD9-9638-2B8DA83C094C}" srcOrd="2" destOrd="0" presId="urn:microsoft.com/office/officeart/2005/8/layout/orgChart1"/>
    <dgm:cxn modelId="{91E923A5-F0BE-4488-B0C0-8BF7C5488650}" type="presParOf" srcId="{9F51D68C-E80E-4454-B0FD-123A78C17350}" destId="{411172F7-74DA-47D9-AB3F-DC9FF9DF7B8F}" srcOrd="6" destOrd="0" presId="urn:microsoft.com/office/officeart/2005/8/layout/orgChart1"/>
    <dgm:cxn modelId="{17D1AAAF-6D55-4E66-8D42-35AE43081A3D}" type="presParOf" srcId="{9F51D68C-E80E-4454-B0FD-123A78C17350}" destId="{BE2BD4AB-54C4-4F1C-A4ED-C72865603623}" srcOrd="7" destOrd="0" presId="urn:microsoft.com/office/officeart/2005/8/layout/orgChart1"/>
    <dgm:cxn modelId="{716B8BA2-6C8A-4645-AAC5-40A9DF0D87F1}" type="presParOf" srcId="{BE2BD4AB-54C4-4F1C-A4ED-C72865603623}" destId="{3AF291B6-0466-4531-AFFF-882F86C3FA53}" srcOrd="0" destOrd="0" presId="urn:microsoft.com/office/officeart/2005/8/layout/orgChart1"/>
    <dgm:cxn modelId="{92F2B433-3D3C-4C1A-B94A-DC69A6A6436C}" type="presParOf" srcId="{3AF291B6-0466-4531-AFFF-882F86C3FA53}" destId="{D6C15C4C-7153-4A81-9F69-41D041C1203F}" srcOrd="0" destOrd="0" presId="urn:microsoft.com/office/officeart/2005/8/layout/orgChart1"/>
    <dgm:cxn modelId="{3942077C-ACB5-42B9-9F89-58D9D4BF224F}" type="presParOf" srcId="{3AF291B6-0466-4531-AFFF-882F86C3FA53}" destId="{8DB1F1FC-5428-4455-962D-AE189B27F1E3}" srcOrd="1" destOrd="0" presId="urn:microsoft.com/office/officeart/2005/8/layout/orgChart1"/>
    <dgm:cxn modelId="{5278B4CC-B128-42FD-A93D-30893E73EDAF}" type="presParOf" srcId="{BE2BD4AB-54C4-4F1C-A4ED-C72865603623}" destId="{091A6F3B-CA45-40B8-8967-62AFE1C0D098}" srcOrd="1" destOrd="0" presId="urn:microsoft.com/office/officeart/2005/8/layout/orgChart1"/>
    <dgm:cxn modelId="{85EB1139-9318-46D7-8D4E-0876D9A7F02B}" type="presParOf" srcId="{BE2BD4AB-54C4-4F1C-A4ED-C72865603623}" destId="{41FCC4D0-9994-414C-A26A-2CCBC45FB1CD}" srcOrd="2" destOrd="0" presId="urn:microsoft.com/office/officeart/2005/8/layout/orgChart1"/>
    <dgm:cxn modelId="{B20013E9-3372-4236-967A-098D3AFE2DD8}" type="presParOf" srcId="{9F51D68C-E80E-4454-B0FD-123A78C17350}" destId="{DFD43D00-7EC8-4DC2-9702-15F23E00C508}" srcOrd="8" destOrd="0" presId="urn:microsoft.com/office/officeart/2005/8/layout/orgChart1"/>
    <dgm:cxn modelId="{1D6ABBB7-CDF2-43A9-86E6-57306368B95A}" type="presParOf" srcId="{9F51D68C-E80E-4454-B0FD-123A78C17350}" destId="{793AD2D2-07C0-4085-862C-92682CB64B32}" srcOrd="9" destOrd="0" presId="urn:microsoft.com/office/officeart/2005/8/layout/orgChart1"/>
    <dgm:cxn modelId="{428C5AC0-B6E3-4560-B0A8-CBE51E192A1F}" type="presParOf" srcId="{793AD2D2-07C0-4085-862C-92682CB64B32}" destId="{AB6884C8-85DC-4D1E-94A5-EEF9BEC683A2}" srcOrd="0" destOrd="0" presId="urn:microsoft.com/office/officeart/2005/8/layout/orgChart1"/>
    <dgm:cxn modelId="{95D86137-645B-41CE-9FCD-0757D700B778}" type="presParOf" srcId="{AB6884C8-85DC-4D1E-94A5-EEF9BEC683A2}" destId="{25393461-368F-4F8B-9E50-A53BDACF168E}" srcOrd="0" destOrd="0" presId="urn:microsoft.com/office/officeart/2005/8/layout/orgChart1"/>
    <dgm:cxn modelId="{8DF8A2E5-01B0-452A-B51C-00BA84F13C1D}" type="presParOf" srcId="{AB6884C8-85DC-4D1E-94A5-EEF9BEC683A2}" destId="{06D98F98-DEB1-48C1-A333-805FE3186C53}" srcOrd="1" destOrd="0" presId="urn:microsoft.com/office/officeart/2005/8/layout/orgChart1"/>
    <dgm:cxn modelId="{D8E369AB-FD78-40C3-BB7B-366BCFEBC57D}" type="presParOf" srcId="{793AD2D2-07C0-4085-862C-92682CB64B32}" destId="{67290D3C-DA28-4144-80DE-D4EA928CC973}" srcOrd="1" destOrd="0" presId="urn:microsoft.com/office/officeart/2005/8/layout/orgChart1"/>
    <dgm:cxn modelId="{951137C7-CB46-4CD5-8302-FB900ED351A4}" type="presParOf" srcId="{793AD2D2-07C0-4085-862C-92682CB64B32}" destId="{908860A1-9549-4B4D-A71A-AC2F4142D2BE}" srcOrd="2" destOrd="0" presId="urn:microsoft.com/office/officeart/2005/8/layout/orgChart1"/>
    <dgm:cxn modelId="{65CB99B8-ABD7-4728-89F0-E5DF2D6281AD}" type="presParOf" srcId="{49B74FAB-D755-4767-9C90-5EEE21D86F69}" destId="{338A4A8E-D5B3-4741-8D06-BB75423BA7D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43D00-7EC8-4DC2-9702-15F23E00C508}">
      <dsp:nvSpPr>
        <dsp:cNvPr id="0" name=""/>
        <dsp:cNvSpPr/>
      </dsp:nvSpPr>
      <dsp:spPr>
        <a:xfrm>
          <a:off x="830311" y="2346124"/>
          <a:ext cx="4205059" cy="320871"/>
        </a:xfrm>
        <a:custGeom>
          <a:avLst/>
          <a:gdLst/>
          <a:ahLst/>
          <a:cxnLst/>
          <a:rect l="0" t="0" r="0" b="0"/>
          <a:pathLst>
            <a:path>
              <a:moveTo>
                <a:pt x="4205059" y="0"/>
              </a:moveTo>
              <a:lnTo>
                <a:pt x="4205059" y="163232"/>
              </a:lnTo>
              <a:lnTo>
                <a:pt x="0" y="163232"/>
              </a:lnTo>
              <a:lnTo>
                <a:pt x="0" y="3208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72F7-74DA-47D9-AB3F-DC9FF9DF7B8F}">
      <dsp:nvSpPr>
        <dsp:cNvPr id="0" name=""/>
        <dsp:cNvSpPr/>
      </dsp:nvSpPr>
      <dsp:spPr>
        <a:xfrm>
          <a:off x="2763198" y="2346124"/>
          <a:ext cx="2272172" cy="320871"/>
        </a:xfrm>
        <a:custGeom>
          <a:avLst/>
          <a:gdLst/>
          <a:ahLst/>
          <a:cxnLst/>
          <a:rect l="0" t="0" r="0" b="0"/>
          <a:pathLst>
            <a:path>
              <a:moveTo>
                <a:pt x="2272172" y="0"/>
              </a:moveTo>
              <a:lnTo>
                <a:pt x="2272172" y="163232"/>
              </a:lnTo>
              <a:lnTo>
                <a:pt x="0" y="163232"/>
              </a:lnTo>
              <a:lnTo>
                <a:pt x="0" y="3208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415E93-6FF3-4C74-A728-BB707C7A7186}">
      <dsp:nvSpPr>
        <dsp:cNvPr id="0" name=""/>
        <dsp:cNvSpPr/>
      </dsp:nvSpPr>
      <dsp:spPr>
        <a:xfrm>
          <a:off x="4755650" y="2346124"/>
          <a:ext cx="279720" cy="320871"/>
        </a:xfrm>
        <a:custGeom>
          <a:avLst/>
          <a:gdLst/>
          <a:ahLst/>
          <a:cxnLst/>
          <a:rect l="0" t="0" r="0" b="0"/>
          <a:pathLst>
            <a:path>
              <a:moveTo>
                <a:pt x="279720" y="0"/>
              </a:moveTo>
              <a:lnTo>
                <a:pt x="279720" y="163232"/>
              </a:lnTo>
              <a:lnTo>
                <a:pt x="0" y="163232"/>
              </a:lnTo>
              <a:lnTo>
                <a:pt x="0" y="3208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829B41-889A-4786-9831-853A700EF5E4}">
      <dsp:nvSpPr>
        <dsp:cNvPr id="0" name=""/>
        <dsp:cNvSpPr/>
      </dsp:nvSpPr>
      <dsp:spPr>
        <a:xfrm>
          <a:off x="5035371" y="2346124"/>
          <a:ext cx="1837575" cy="320871"/>
        </a:xfrm>
        <a:custGeom>
          <a:avLst/>
          <a:gdLst/>
          <a:ahLst/>
          <a:cxnLst/>
          <a:rect l="0" t="0" r="0" b="0"/>
          <a:pathLst>
            <a:path>
              <a:moveTo>
                <a:pt x="0" y="0"/>
              </a:moveTo>
              <a:lnTo>
                <a:pt x="0" y="163232"/>
              </a:lnTo>
              <a:lnTo>
                <a:pt x="1837575" y="163232"/>
              </a:lnTo>
              <a:lnTo>
                <a:pt x="1837575" y="3208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48F77-F31A-496C-A7B6-2972327FE7C1}">
      <dsp:nvSpPr>
        <dsp:cNvPr id="0" name=""/>
        <dsp:cNvSpPr/>
      </dsp:nvSpPr>
      <dsp:spPr>
        <a:xfrm>
          <a:off x="5035371" y="2346124"/>
          <a:ext cx="4050182" cy="320871"/>
        </a:xfrm>
        <a:custGeom>
          <a:avLst/>
          <a:gdLst/>
          <a:ahLst/>
          <a:cxnLst/>
          <a:rect l="0" t="0" r="0" b="0"/>
          <a:pathLst>
            <a:path>
              <a:moveTo>
                <a:pt x="0" y="0"/>
              </a:moveTo>
              <a:lnTo>
                <a:pt x="0" y="163232"/>
              </a:lnTo>
              <a:lnTo>
                <a:pt x="4050182" y="163232"/>
              </a:lnTo>
              <a:lnTo>
                <a:pt x="4050182" y="3208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1370C2-2EF4-47AF-89A5-C034B7FEFBF2}">
      <dsp:nvSpPr>
        <dsp:cNvPr id="0" name=""/>
        <dsp:cNvSpPr/>
      </dsp:nvSpPr>
      <dsp:spPr>
        <a:xfrm>
          <a:off x="3705650" y="115080"/>
          <a:ext cx="2679768" cy="9083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Head of School of Physical and Chemical Sciences (SPCS)</a:t>
          </a:r>
        </a:p>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Professor Peter Hobson</a:t>
          </a:r>
        </a:p>
      </dsp:txBody>
      <dsp:txXfrm>
        <a:off x="3705650" y="115080"/>
        <a:ext cx="2679768" cy="908304"/>
      </dsp:txXfrm>
    </dsp:sp>
    <dsp:sp modelId="{0A06A5C1-8467-489F-90A6-79F3F0820AC8}">
      <dsp:nvSpPr>
        <dsp:cNvPr id="0" name=""/>
        <dsp:cNvSpPr/>
      </dsp:nvSpPr>
      <dsp:spPr>
        <a:xfrm>
          <a:off x="3662232" y="1364577"/>
          <a:ext cx="2746277" cy="9815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School of Physical and Chemical Sciences Manager</a:t>
          </a:r>
        </a:p>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Ms Lorna Ireland</a:t>
          </a:r>
        </a:p>
      </dsp:txBody>
      <dsp:txXfrm>
        <a:off x="3662232" y="1364577"/>
        <a:ext cx="2746277" cy="981546"/>
      </dsp:txXfrm>
    </dsp:sp>
    <dsp:sp modelId="{BD41FB0B-FA16-4B04-885D-7708CF2E16A0}">
      <dsp:nvSpPr>
        <dsp:cNvPr id="0" name=""/>
        <dsp:cNvSpPr/>
      </dsp:nvSpPr>
      <dsp:spPr>
        <a:xfrm>
          <a:off x="8105350" y="2666996"/>
          <a:ext cx="1960406" cy="963335"/>
        </a:xfrm>
        <a:prstGeom prst="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Executive Assistant</a:t>
          </a:r>
        </a:p>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Ms </a:t>
          </a:r>
          <a:r>
            <a:rPr lang="en-GB" sz="1300" b="1" kern="1200" dirty="0" err="1">
              <a:solidFill>
                <a:prstClr val="white"/>
              </a:solidFill>
              <a:latin typeface="Arial" panose="020B0604020202020204" pitchFamily="34" charset="0"/>
              <a:ea typeface="+mn-ea"/>
              <a:cs typeface="Arial" panose="020B0604020202020204" pitchFamily="34" charset="0"/>
            </a:rPr>
            <a:t>Srividhya</a:t>
          </a:r>
          <a:r>
            <a:rPr lang="en-GB" sz="1300" b="1" kern="1200" dirty="0">
              <a:solidFill>
                <a:prstClr val="white"/>
              </a:solidFill>
              <a:latin typeface="Arial" panose="020B0604020202020204" pitchFamily="34" charset="0"/>
              <a:ea typeface="+mn-ea"/>
              <a:cs typeface="Arial" panose="020B0604020202020204" pitchFamily="34" charset="0"/>
            </a:rPr>
            <a:t> </a:t>
          </a:r>
          <a:r>
            <a:rPr lang="en-GB" sz="1300" b="1" kern="1200" dirty="0" err="1">
              <a:solidFill>
                <a:prstClr val="white"/>
              </a:solidFill>
              <a:latin typeface="Arial" panose="020B0604020202020204" pitchFamily="34" charset="0"/>
              <a:ea typeface="+mn-ea"/>
              <a:cs typeface="Arial" panose="020B0604020202020204" pitchFamily="34" charset="0"/>
            </a:rPr>
            <a:t>Kulandaivelu</a:t>
          </a:r>
          <a:endParaRPr lang="en-GB" sz="1000" kern="1200" dirty="0"/>
        </a:p>
      </dsp:txBody>
      <dsp:txXfrm>
        <a:off x="8105350" y="2666996"/>
        <a:ext cx="1960406" cy="963335"/>
      </dsp:txXfrm>
    </dsp:sp>
    <dsp:sp modelId="{45F9A972-9A95-40DA-A0BA-A270D6C24D43}">
      <dsp:nvSpPr>
        <dsp:cNvPr id="0" name=""/>
        <dsp:cNvSpPr/>
      </dsp:nvSpPr>
      <dsp:spPr>
        <a:xfrm>
          <a:off x="5955821" y="2666996"/>
          <a:ext cx="1834249" cy="992964"/>
        </a:xfrm>
        <a:prstGeom prst="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SPCS H&amp;S Coordinator</a:t>
          </a:r>
        </a:p>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Atanas Tomov</a:t>
          </a:r>
        </a:p>
      </dsp:txBody>
      <dsp:txXfrm>
        <a:off x="5955821" y="2666996"/>
        <a:ext cx="1834249" cy="992964"/>
      </dsp:txXfrm>
    </dsp:sp>
    <dsp:sp modelId="{F6D01551-B634-4EB1-8D04-3233056E31B2}">
      <dsp:nvSpPr>
        <dsp:cNvPr id="0" name=""/>
        <dsp:cNvSpPr/>
      </dsp:nvSpPr>
      <dsp:spPr>
        <a:xfrm>
          <a:off x="3870759" y="2666996"/>
          <a:ext cx="1769782" cy="1029296"/>
        </a:xfrm>
        <a:prstGeom prst="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SPCS Technical Facilities Manager</a:t>
          </a:r>
        </a:p>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Jan </a:t>
          </a:r>
          <a:r>
            <a:rPr lang="en-GB" sz="1300" b="1" kern="1200" dirty="0" err="1">
              <a:solidFill>
                <a:prstClr val="white"/>
              </a:solidFill>
              <a:latin typeface="Arial" panose="020B0604020202020204" pitchFamily="34" charset="0"/>
              <a:ea typeface="+mn-ea"/>
              <a:cs typeface="Arial" panose="020B0604020202020204" pitchFamily="34" charset="0"/>
            </a:rPr>
            <a:t>Soetaert</a:t>
          </a:r>
          <a:endParaRPr lang="en-GB" sz="1300" b="1" kern="1200" dirty="0">
            <a:solidFill>
              <a:prstClr val="white"/>
            </a:solidFill>
            <a:latin typeface="Arial" panose="020B0604020202020204" pitchFamily="34" charset="0"/>
            <a:ea typeface="+mn-ea"/>
            <a:cs typeface="Arial" panose="020B0604020202020204" pitchFamily="34" charset="0"/>
          </a:endParaRPr>
        </a:p>
      </dsp:txBody>
      <dsp:txXfrm>
        <a:off x="3870759" y="2666996"/>
        <a:ext cx="1769782" cy="1029296"/>
      </dsp:txXfrm>
    </dsp:sp>
    <dsp:sp modelId="{D6C15C4C-7153-4A81-9F69-41D041C1203F}">
      <dsp:nvSpPr>
        <dsp:cNvPr id="0" name=""/>
        <dsp:cNvSpPr/>
      </dsp:nvSpPr>
      <dsp:spPr>
        <a:xfrm>
          <a:off x="1970916" y="2666996"/>
          <a:ext cx="1584563" cy="1009494"/>
        </a:xfrm>
        <a:prstGeom prst="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Head of Chemistry</a:t>
          </a:r>
        </a:p>
        <a:p>
          <a:pPr marL="0" lvl="0" indent="0" algn="ctr" defTabSz="44450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Dr Isaac Abrahams</a:t>
          </a:r>
        </a:p>
      </dsp:txBody>
      <dsp:txXfrm>
        <a:off x="1970916" y="2666996"/>
        <a:ext cx="1584563" cy="1009494"/>
      </dsp:txXfrm>
    </dsp:sp>
    <dsp:sp modelId="{25393461-368F-4F8B-9E50-A53BDACF168E}">
      <dsp:nvSpPr>
        <dsp:cNvPr id="0" name=""/>
        <dsp:cNvSpPr/>
      </dsp:nvSpPr>
      <dsp:spPr>
        <a:xfrm>
          <a:off x="4985" y="2666996"/>
          <a:ext cx="1650652" cy="1009494"/>
        </a:xfrm>
        <a:prstGeom prst="rect">
          <a:avLst/>
        </a:prstGeom>
        <a:solidFill>
          <a:srgbClr val="DBF5F9">
            <a:lumMod val="25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Head of Physics and Astronomy</a:t>
          </a:r>
        </a:p>
        <a:p>
          <a:pPr marL="0" lvl="0" indent="0" algn="ctr" defTabSz="577850">
            <a:lnSpc>
              <a:spcPct val="90000"/>
            </a:lnSpc>
            <a:spcBef>
              <a:spcPct val="0"/>
            </a:spcBef>
            <a:spcAft>
              <a:spcPct val="35000"/>
            </a:spcAft>
            <a:buNone/>
          </a:pPr>
          <a:r>
            <a:rPr lang="en-GB" sz="1300" b="1" kern="1200" dirty="0">
              <a:solidFill>
                <a:prstClr val="white"/>
              </a:solidFill>
              <a:latin typeface="Arial" panose="020B0604020202020204" pitchFamily="34" charset="0"/>
              <a:ea typeface="+mn-ea"/>
              <a:cs typeface="Arial" panose="020B0604020202020204" pitchFamily="34" charset="0"/>
            </a:rPr>
            <a:t>Professor Adrian Bevan</a:t>
          </a:r>
        </a:p>
      </dsp:txBody>
      <dsp:txXfrm>
        <a:off x="4985" y="2666996"/>
        <a:ext cx="1650652" cy="10094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415E8-BA84-4616-84B7-0004197D9185}" type="datetimeFigureOut">
              <a:rPr lang="en-GB" smtClean="0"/>
              <a:t>28/10/2022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60D37-266E-4D0D-B3F6-46CDB3F5C3AA}" type="slidenum">
              <a:rPr lang="en-GB" smtClean="0"/>
              <a:t>‹#›</a:t>
            </a:fld>
            <a:endParaRPr lang="en-GB"/>
          </a:p>
        </p:txBody>
      </p:sp>
    </p:spTree>
    <p:extLst>
      <p:ext uri="{BB962C8B-B14F-4D97-AF65-F5344CB8AC3E}">
        <p14:creationId xmlns:p14="http://schemas.microsoft.com/office/powerpoint/2010/main" val="263767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FB60D37-266E-4D0D-B3F6-46CDB3F5C3AA}" type="slidenum">
              <a:rPr lang="en-GB" smtClean="0"/>
              <a:pPr/>
              <a:t>2</a:t>
            </a:fld>
            <a:endParaRPr lang="en-GB"/>
          </a:p>
        </p:txBody>
      </p:sp>
    </p:spTree>
    <p:extLst>
      <p:ext uri="{BB962C8B-B14F-4D97-AF65-F5344CB8AC3E}">
        <p14:creationId xmlns:p14="http://schemas.microsoft.com/office/powerpoint/2010/main" val="176336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B60D37-266E-4D0D-B3F6-46CDB3F5C3AA}" type="slidenum">
              <a:rPr lang="en-GB" smtClean="0"/>
              <a:t>66</a:t>
            </a:fld>
            <a:endParaRPr lang="en-GB"/>
          </a:p>
        </p:txBody>
      </p:sp>
    </p:spTree>
    <p:extLst>
      <p:ext uri="{BB962C8B-B14F-4D97-AF65-F5344CB8AC3E}">
        <p14:creationId xmlns:p14="http://schemas.microsoft.com/office/powerpoint/2010/main" val="96377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989FF6-1B90-4C76-9C09-0673BFDE42E6}" type="slidenum">
              <a:rPr lang="en-GB" smtClean="0"/>
              <a:pPr/>
              <a:t>11</a:t>
            </a:fld>
            <a:endParaRPr lang="en-GB"/>
          </a:p>
        </p:txBody>
      </p:sp>
    </p:spTree>
    <p:extLst>
      <p:ext uri="{BB962C8B-B14F-4D97-AF65-F5344CB8AC3E}">
        <p14:creationId xmlns:p14="http://schemas.microsoft.com/office/powerpoint/2010/main" val="241152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989FF6-1B90-4C76-9C09-0673BFDE42E6}" type="slidenum">
              <a:rPr lang="en-GB" smtClean="0"/>
              <a:pPr/>
              <a:t>12</a:t>
            </a:fld>
            <a:endParaRPr lang="en-GB"/>
          </a:p>
        </p:txBody>
      </p:sp>
    </p:spTree>
    <p:extLst>
      <p:ext uri="{BB962C8B-B14F-4D97-AF65-F5344CB8AC3E}">
        <p14:creationId xmlns:p14="http://schemas.microsoft.com/office/powerpoint/2010/main" val="55336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B60D37-266E-4D0D-B3F6-46CDB3F5C3AA}" type="slidenum">
              <a:rPr lang="en-GB" smtClean="0"/>
              <a:t>20</a:t>
            </a:fld>
            <a:endParaRPr lang="en-GB"/>
          </a:p>
        </p:txBody>
      </p:sp>
    </p:spTree>
    <p:extLst>
      <p:ext uri="{BB962C8B-B14F-4D97-AF65-F5344CB8AC3E}">
        <p14:creationId xmlns:p14="http://schemas.microsoft.com/office/powerpoint/2010/main" val="224587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B60D37-266E-4D0D-B3F6-46CDB3F5C3AA}" type="slidenum">
              <a:rPr lang="en-GB" smtClean="0"/>
              <a:t>24</a:t>
            </a:fld>
            <a:endParaRPr lang="en-GB"/>
          </a:p>
        </p:txBody>
      </p:sp>
    </p:spTree>
    <p:extLst>
      <p:ext uri="{BB962C8B-B14F-4D97-AF65-F5344CB8AC3E}">
        <p14:creationId xmlns:p14="http://schemas.microsoft.com/office/powerpoint/2010/main" val="13040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B60D37-266E-4D0D-B3F6-46CDB3F5C3AA}" type="slidenum">
              <a:rPr lang="en-GB" smtClean="0"/>
              <a:t>50</a:t>
            </a:fld>
            <a:endParaRPr lang="en-GB"/>
          </a:p>
        </p:txBody>
      </p:sp>
    </p:spTree>
    <p:extLst>
      <p:ext uri="{BB962C8B-B14F-4D97-AF65-F5344CB8AC3E}">
        <p14:creationId xmlns:p14="http://schemas.microsoft.com/office/powerpoint/2010/main" val="163326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B60D37-266E-4D0D-B3F6-46CDB3F5C3AA}" type="slidenum">
              <a:rPr lang="en-GB" smtClean="0"/>
              <a:t>57</a:t>
            </a:fld>
            <a:endParaRPr lang="en-GB"/>
          </a:p>
        </p:txBody>
      </p:sp>
    </p:spTree>
    <p:extLst>
      <p:ext uri="{BB962C8B-B14F-4D97-AF65-F5344CB8AC3E}">
        <p14:creationId xmlns:p14="http://schemas.microsoft.com/office/powerpoint/2010/main" val="332567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B60D37-266E-4D0D-B3F6-46CDB3F5C3AA}" type="slidenum">
              <a:rPr lang="en-GB" smtClean="0"/>
              <a:t>58</a:t>
            </a:fld>
            <a:endParaRPr lang="en-GB"/>
          </a:p>
        </p:txBody>
      </p:sp>
    </p:spTree>
    <p:extLst>
      <p:ext uri="{BB962C8B-B14F-4D97-AF65-F5344CB8AC3E}">
        <p14:creationId xmlns:p14="http://schemas.microsoft.com/office/powerpoint/2010/main" val="268127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B60D37-266E-4D0D-B3F6-46CDB3F5C3AA}" type="slidenum">
              <a:rPr lang="en-GB" smtClean="0"/>
              <a:t>59</a:t>
            </a:fld>
            <a:endParaRPr lang="en-GB"/>
          </a:p>
        </p:txBody>
      </p:sp>
    </p:spTree>
    <p:extLst>
      <p:ext uri="{BB962C8B-B14F-4D97-AF65-F5344CB8AC3E}">
        <p14:creationId xmlns:p14="http://schemas.microsoft.com/office/powerpoint/2010/main" val="3307771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2" y="1371600"/>
            <a:ext cx="10571089" cy="1856936"/>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805608" y="3228536"/>
            <a:ext cx="10472928" cy="1752600"/>
          </a:xfrm>
        </p:spPr>
        <p:txBody>
          <a:bodyPr lIns="0" rIns="18288"/>
          <a:lstStyle>
            <a:lvl1pPr marL="0" marR="45719" indent="0" algn="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6135432" y="-1740784"/>
            <a:ext cx="75310" cy="10013951"/>
          </a:xfrm>
          <a:prstGeom prst="rect">
            <a:avLst/>
          </a:prstGeom>
          <a:noFill/>
          <a:ln w="9525">
            <a:noFill/>
            <a:miter lim="800000"/>
            <a:headEnd/>
            <a:tailEnd/>
          </a:ln>
        </p:spPr>
      </p:pic>
      <p:sp>
        <p:nvSpPr>
          <p:cNvPr id="5" name="Date Placeholder 4">
            <a:extLst>
              <a:ext uri="{FF2B5EF4-FFF2-40B4-BE49-F238E27FC236}">
                <a16:creationId xmlns:a16="http://schemas.microsoft.com/office/drawing/2014/main" id="{82741BC4-AD94-4A1A-883A-E176C79265C5}"/>
              </a:ext>
            </a:extLst>
          </p:cNvPr>
          <p:cNvSpPr>
            <a:spLocks noGrp="1"/>
          </p:cNvSpPr>
          <p:nvPr>
            <p:ph type="dt" sz="half" idx="10"/>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6" name="Footer Placeholder 5">
            <a:extLst>
              <a:ext uri="{FF2B5EF4-FFF2-40B4-BE49-F238E27FC236}">
                <a16:creationId xmlns:a16="http://schemas.microsoft.com/office/drawing/2014/main" id="{FDDD2ACA-A9E7-40AA-B9DD-2433D2A692A7}"/>
              </a:ext>
            </a:extLst>
          </p:cNvPr>
          <p:cNvSpPr>
            <a:spLocks noGrp="1"/>
          </p:cNvSpPr>
          <p:nvPr>
            <p:ph type="ftr" sz="quarter" idx="11"/>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8" name="Slide Number Placeholder 7">
            <a:extLst>
              <a:ext uri="{FF2B5EF4-FFF2-40B4-BE49-F238E27FC236}">
                <a16:creationId xmlns:a16="http://schemas.microsoft.com/office/drawing/2014/main" id="{6ACE16A0-5CB6-4436-A0B9-1E924B898EA2}"/>
              </a:ext>
            </a:extLst>
          </p:cNvPr>
          <p:cNvSpPr>
            <a:spLocks noGrp="1"/>
          </p:cNvSpPr>
          <p:nvPr>
            <p:ph type="sldNum" sz="quarter" idx="12"/>
          </p:nvPr>
        </p:nvSpPr>
        <p:spPr/>
        <p:txBody>
          <a:bodyPr/>
          <a:lstStyle/>
          <a:p>
            <a:pPr fontAlgn="base">
              <a:spcBef>
                <a:spcPct val="0"/>
              </a:spcBef>
              <a:spcAft>
                <a:spcPct val="0"/>
              </a:spcAft>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pPr>
              <a:t>‹#›</a:t>
            </a:fld>
            <a:endParaRPr lang="en-US">
              <a:solidFill>
                <a:srgbClr val="04617B">
                  <a:shade val="90000"/>
                </a:srgbClr>
              </a:solidFill>
              <a:latin typeface="Arial" charset="0"/>
              <a:ea typeface="ヒラギノ角ゴ Pro W3" charset="-128"/>
            </a:endParaRPr>
          </a:p>
        </p:txBody>
      </p:sp>
    </p:spTree>
    <p:extLst>
      <p:ext uri="{BB962C8B-B14F-4D97-AF65-F5344CB8AC3E}">
        <p14:creationId xmlns:p14="http://schemas.microsoft.com/office/powerpoint/2010/main" val="22030355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6"/>
            <a:ext cx="812800" cy="365125"/>
          </a:xfrm>
        </p:spPr>
        <p:txBody>
          <a:bodyPr/>
          <a:lstStyle/>
          <a:p>
            <a:fld id="{461188C9-E7D2-43E2-933D-703E6FF8CE46}"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1" y="5816600"/>
            <a:ext cx="1221740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2400">
              <a:solidFill>
                <a:prstClr val="black"/>
              </a:solidFill>
              <a:ea typeface="ヒラギノ角ゴ Pro W3" charset="-128"/>
            </a:endParaRPr>
          </a:p>
        </p:txBody>
      </p:sp>
      <p:sp>
        <p:nvSpPr>
          <p:cNvPr id="11" name="Freeform 10"/>
          <p:cNvSpPr>
            <a:spLocks/>
          </p:cNvSpPr>
          <p:nvPr/>
        </p:nvSpPr>
        <p:spPr bwMode="auto">
          <a:xfrm flipV="1">
            <a:off x="5842001" y="6219831"/>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2400">
              <a:solidFill>
                <a:prstClr val="black"/>
              </a:solidFill>
              <a:ea typeface="ヒラギノ角ゴ Pro W3" charset="-128"/>
            </a:endParaRPr>
          </a:p>
        </p:txBody>
      </p:sp>
    </p:spTree>
    <p:extLst>
      <p:ext uri="{BB962C8B-B14F-4D97-AF65-F5344CB8AC3E}">
        <p14:creationId xmlns:p14="http://schemas.microsoft.com/office/powerpoint/2010/main" val="414876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BFB6CF7-BB37-4F15-8082-1E8ABF68543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5515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6685553-7996-4417-85E8-63E0209D782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727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0A23-3937-41A3-8B66-9D93F9711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E5D178-76FE-472E-93E3-B16D092CA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6DF63A-5CCB-43EA-B67C-8FE60C51B49B}"/>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DC4B3AE8-0652-4A75-8544-7893305CA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850A8-4AA2-4806-91AD-33111D7960DF}"/>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276955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9DA9-03F5-40B1-8FED-9A9057C93D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67945-DA17-4DFF-B556-125C288533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F487B6-5F6D-42DB-A8DF-9E2C59FD7907}"/>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F210F751-8B29-4B8E-9B3E-E24F692942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D51A33-3330-49D5-996F-6F2B25670B5D}"/>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2631475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4567-BBA9-449D-9C23-C7920CCF93A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5B44C9-18A7-4AA0-B35A-588DB4BD0A5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18F43D-FE7F-42FC-98E5-B9E5436B820F}"/>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6933E277-3E15-4149-806A-755400FA95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B1982D-81A1-4496-83A4-FCB082C9BBF9}"/>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2511979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DA8-E0C8-4F59-87AE-5EC954A1DB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12FD59-8566-448F-90B1-E091D60B0A2B}"/>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22AD9B-C04F-4911-B655-A0852B7F5CCD}"/>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090593-1987-46C6-8C1C-AABC43FA0448}"/>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6" name="Footer Placeholder 5">
            <a:extLst>
              <a:ext uri="{FF2B5EF4-FFF2-40B4-BE49-F238E27FC236}">
                <a16:creationId xmlns:a16="http://schemas.microsoft.com/office/drawing/2014/main" id="{871E5972-BC33-4DB3-9511-D0E07516BC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8AF3FB-ACAC-4CC9-83DC-DC34BB088CB3}"/>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280278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DB39-2896-4825-9648-70D8F81F0386}"/>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1E2FC0-25AD-493A-9498-45101ADF0A8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8EDAC0-7280-4157-832A-0B0320A95D37}"/>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F180A1-C647-46C8-ACA9-32D34B3EB1C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03DFED-DE75-4DD8-ACB3-0F2923E202A4}"/>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FDC93F-F253-4173-8C02-A816AE3B95C8}"/>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8" name="Footer Placeholder 7">
            <a:extLst>
              <a:ext uri="{FF2B5EF4-FFF2-40B4-BE49-F238E27FC236}">
                <a16:creationId xmlns:a16="http://schemas.microsoft.com/office/drawing/2014/main" id="{39AE1BDE-C141-4D30-ADF2-7DB0D07573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952271-6A53-4971-9038-9F78D5D1B779}"/>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3448636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DA8-2300-48D2-BDD3-9BEE21F24F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B8C62B-48CD-4296-B730-49801546D205}"/>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4" name="Footer Placeholder 3">
            <a:extLst>
              <a:ext uri="{FF2B5EF4-FFF2-40B4-BE49-F238E27FC236}">
                <a16:creationId xmlns:a16="http://schemas.microsoft.com/office/drawing/2014/main" id="{6E5CCCAE-7BAC-4924-82D9-BA71F13F26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F0A062-CBA5-4787-8312-CBF606A15B6C}"/>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1147664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AAC83-44F9-41FD-B388-5D23182C0CCB}"/>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3" name="Footer Placeholder 2">
            <a:extLst>
              <a:ext uri="{FF2B5EF4-FFF2-40B4-BE49-F238E27FC236}">
                <a16:creationId xmlns:a16="http://schemas.microsoft.com/office/drawing/2014/main" id="{59B87B67-C324-4C44-B7C1-04D75F2A7D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42D265-8A95-4207-A3C5-99F4BF4A0B03}"/>
              </a:ext>
            </a:extLst>
          </p:cNvPr>
          <p:cNvSpPr>
            <a:spLocks noGrp="1"/>
          </p:cNvSpPr>
          <p:nvPr>
            <p:ph type="sldNum" sz="quarter" idx="12"/>
          </p:nvPr>
        </p:nvSpPr>
        <p:spPr/>
        <p:txBody>
          <a:bodyPr/>
          <a:lstStyle/>
          <a:p>
            <a:fld id="{EA28800B-0040-42A0-867B-087728363FD2}" type="slidenum">
              <a:rPr lang="en-GB" smtClean="0"/>
              <a:t>‹#›</a:t>
            </a:fld>
            <a:endParaRPr lang="en-GB"/>
          </a:p>
        </p:txBody>
      </p:sp>
      <p:sp>
        <p:nvSpPr>
          <p:cNvPr id="5" name="Title 8">
            <a:extLst>
              <a:ext uri="{FF2B5EF4-FFF2-40B4-BE49-F238E27FC236}">
                <a16:creationId xmlns:a16="http://schemas.microsoft.com/office/drawing/2014/main" id="{BAB68D80-2772-4C81-9ACA-7E29475D93E5}"/>
              </a:ext>
            </a:extLst>
          </p:cNvPr>
          <p:cNvSpPr>
            <a:spLocks noGrp="1"/>
          </p:cNvSpPr>
          <p:nvPr>
            <p:ph type="ctrTitle"/>
          </p:nvPr>
        </p:nvSpPr>
        <p:spPr>
          <a:xfrm>
            <a:off x="711202" y="1371600"/>
            <a:ext cx="10571089" cy="1856936"/>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6" name="Subtitle 16">
            <a:extLst>
              <a:ext uri="{FF2B5EF4-FFF2-40B4-BE49-F238E27FC236}">
                <a16:creationId xmlns:a16="http://schemas.microsoft.com/office/drawing/2014/main" id="{E746368F-ECC4-4C81-99F0-E2237F3CF345}"/>
              </a:ext>
            </a:extLst>
          </p:cNvPr>
          <p:cNvSpPr>
            <a:spLocks noGrp="1"/>
          </p:cNvSpPr>
          <p:nvPr>
            <p:ph type="subTitle" idx="1"/>
          </p:nvPr>
        </p:nvSpPr>
        <p:spPr>
          <a:xfrm>
            <a:off x="805608" y="3228536"/>
            <a:ext cx="10472928" cy="1752600"/>
          </a:xfrm>
        </p:spPr>
        <p:txBody>
          <a:bodyPr lIns="0" rIns="18288"/>
          <a:lstStyle>
            <a:lvl1pPr marL="0" marR="45719" indent="0" algn="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pic>
        <p:nvPicPr>
          <p:cNvPr id="7" name="Picture 6" descr="QMfooter">
            <a:extLst>
              <a:ext uri="{FF2B5EF4-FFF2-40B4-BE49-F238E27FC236}">
                <a16:creationId xmlns:a16="http://schemas.microsoft.com/office/drawing/2014/main" id="{2F0B7DD0-9B56-4B45-BA9E-997EB3238BE2}"/>
              </a:ext>
            </a:extLst>
          </p:cNvPr>
          <p:cNvPicPr>
            <a:picLocks noChangeAspect="1" noChangeArrowheads="1"/>
          </p:cNvPicPr>
          <p:nvPr userDrawn="1"/>
        </p:nvPicPr>
        <p:blipFill rotWithShape="1">
          <a:blip r:embed="rId2"/>
          <a:srcRect l="67978" r="24457"/>
          <a:stretch/>
        </p:blipFill>
        <p:spPr bwMode="auto">
          <a:xfrm rot="16200000">
            <a:off x="6135432" y="-1740784"/>
            <a:ext cx="75310" cy="10013951"/>
          </a:xfrm>
          <a:prstGeom prst="rect">
            <a:avLst/>
          </a:prstGeom>
          <a:noFill/>
          <a:ln w="9525">
            <a:noFill/>
            <a:miter lim="800000"/>
            <a:headEnd/>
            <a:tailEnd/>
          </a:ln>
        </p:spPr>
      </p:pic>
    </p:spTree>
    <p:extLst>
      <p:ext uri="{BB962C8B-B14F-4D97-AF65-F5344CB8AC3E}">
        <p14:creationId xmlns:p14="http://schemas.microsoft.com/office/powerpoint/2010/main" val="415581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2" y="1371600"/>
            <a:ext cx="10571089" cy="1856936"/>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805608" y="3228536"/>
            <a:ext cx="10472928" cy="1752600"/>
          </a:xfrm>
        </p:spPr>
        <p:txBody>
          <a:bodyPr lIns="0" rIns="18288"/>
          <a:lstStyle>
            <a:lvl1pPr marL="0" marR="45719" indent="0" algn="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6135432" y="-2477384"/>
            <a:ext cx="75310" cy="10013951"/>
          </a:xfrm>
          <a:prstGeom prst="rect">
            <a:avLst/>
          </a:prstGeom>
          <a:noFill/>
          <a:ln w="9525">
            <a:noFill/>
            <a:miter lim="800000"/>
            <a:headEnd/>
            <a:tailEnd/>
          </a:ln>
        </p:spPr>
      </p:pic>
      <p:sp>
        <p:nvSpPr>
          <p:cNvPr id="5" name="Date Placeholder 4">
            <a:extLst>
              <a:ext uri="{FF2B5EF4-FFF2-40B4-BE49-F238E27FC236}">
                <a16:creationId xmlns:a16="http://schemas.microsoft.com/office/drawing/2014/main" id="{82741BC4-AD94-4A1A-883A-E176C79265C5}"/>
              </a:ext>
            </a:extLst>
          </p:cNvPr>
          <p:cNvSpPr>
            <a:spLocks noGrp="1"/>
          </p:cNvSpPr>
          <p:nvPr>
            <p:ph type="dt" sz="half" idx="10"/>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6" name="Footer Placeholder 5">
            <a:extLst>
              <a:ext uri="{FF2B5EF4-FFF2-40B4-BE49-F238E27FC236}">
                <a16:creationId xmlns:a16="http://schemas.microsoft.com/office/drawing/2014/main" id="{FDDD2ACA-A9E7-40AA-B9DD-2433D2A692A7}"/>
              </a:ext>
            </a:extLst>
          </p:cNvPr>
          <p:cNvSpPr>
            <a:spLocks noGrp="1"/>
          </p:cNvSpPr>
          <p:nvPr>
            <p:ph type="ftr" sz="quarter" idx="11"/>
          </p:nvPr>
        </p:nvSpPr>
        <p:spPr/>
        <p:txBody>
          <a:body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8" name="Slide Number Placeholder 7">
            <a:extLst>
              <a:ext uri="{FF2B5EF4-FFF2-40B4-BE49-F238E27FC236}">
                <a16:creationId xmlns:a16="http://schemas.microsoft.com/office/drawing/2014/main" id="{6ACE16A0-5CB6-4436-A0B9-1E924B898EA2}"/>
              </a:ext>
            </a:extLst>
          </p:cNvPr>
          <p:cNvSpPr>
            <a:spLocks noGrp="1"/>
          </p:cNvSpPr>
          <p:nvPr>
            <p:ph type="sldNum" sz="quarter" idx="12"/>
          </p:nvPr>
        </p:nvSpPr>
        <p:spPr/>
        <p:txBody>
          <a:bodyPr/>
          <a:lstStyle/>
          <a:p>
            <a:pPr fontAlgn="base">
              <a:spcBef>
                <a:spcPct val="0"/>
              </a:spcBef>
              <a:spcAft>
                <a:spcPct val="0"/>
              </a:spcAft>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pPr>
              <a:t>‹#›</a:t>
            </a:fld>
            <a:endParaRPr lang="en-US">
              <a:solidFill>
                <a:srgbClr val="04617B">
                  <a:shade val="90000"/>
                </a:srgbClr>
              </a:solidFill>
              <a:latin typeface="Arial" charset="0"/>
              <a:ea typeface="ヒラギノ角ゴ Pro W3" charset="-128"/>
            </a:endParaRPr>
          </a:p>
        </p:txBody>
      </p:sp>
    </p:spTree>
    <p:extLst>
      <p:ext uri="{BB962C8B-B14F-4D97-AF65-F5344CB8AC3E}">
        <p14:creationId xmlns:p14="http://schemas.microsoft.com/office/powerpoint/2010/main" val="146575179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E270-14FB-49FC-AC9A-40972DF10E7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0A3E39-DD37-4CEC-9812-764266B4CE1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3AFE431-E204-4561-95B9-94CF0C861B2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347810-A702-452F-9B2F-4C384C512412}"/>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6" name="Footer Placeholder 5">
            <a:extLst>
              <a:ext uri="{FF2B5EF4-FFF2-40B4-BE49-F238E27FC236}">
                <a16:creationId xmlns:a16="http://schemas.microsoft.com/office/drawing/2014/main" id="{C3DDFF3A-F99A-47D2-A47D-5766481EC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5D1393-B1AC-4734-AE8B-DE207DECCD80}"/>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321765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B775-F750-4AA3-8D55-50F6AE2805C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9A7FCF-E40B-49AE-8AE9-0234DA82F90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B4CDF-7F84-4455-945F-931D031742A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12430E-DED0-40A7-90DA-3AAED4FC17C2}"/>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6" name="Footer Placeholder 5">
            <a:extLst>
              <a:ext uri="{FF2B5EF4-FFF2-40B4-BE49-F238E27FC236}">
                <a16:creationId xmlns:a16="http://schemas.microsoft.com/office/drawing/2014/main" id="{932634BA-FE72-48B1-8718-FFBE51A83E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0F9F64-8AA7-4003-9FEA-1400EA74E96E}"/>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336015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3B76-61F9-44F3-840E-B25B98D613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8DD573-2050-44A7-B736-87D3B2FF0F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63C7BB-CDBF-464A-A3D5-F6F7937821E1}"/>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4546194F-26DF-4068-AF00-F9B45CF11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71804-BB49-4D12-92B9-4D09A167AF81}"/>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320208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1B74B-9E60-4190-BE6E-1BF6303452EF}"/>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C4C261-39F6-4AEA-BE42-7CCF747ADAD1}"/>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C35EAD-F7BC-43E9-9FAA-C475F5E0FD1F}"/>
              </a:ext>
            </a:extLst>
          </p:cNvPr>
          <p:cNvSpPr>
            <a:spLocks noGrp="1"/>
          </p:cNvSpPr>
          <p:nvPr>
            <p:ph type="dt" sz="half" idx="10"/>
          </p:nvPr>
        </p:nvSpPr>
        <p:spPr/>
        <p:txBody>
          <a:body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468AC942-AF4B-4DA0-8C5A-B1E1BBF10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D028C4-D841-4679-916F-D67202F5D3D6}"/>
              </a:ext>
            </a:extLst>
          </p:cNvPr>
          <p:cNvSpPr>
            <a:spLocks noGrp="1"/>
          </p:cNvSpPr>
          <p:nvPr>
            <p:ph type="sldNum" sz="quarter" idx="12"/>
          </p:nvPr>
        </p:nvSpPr>
        <p:spPr/>
        <p:txBody>
          <a:bodyPr/>
          <a:lstStyle/>
          <a:p>
            <a:fld id="{EA28800B-0040-42A0-867B-087728363FD2}" type="slidenum">
              <a:rPr lang="en-GB" smtClean="0"/>
              <a:t>‹#›</a:t>
            </a:fld>
            <a:endParaRPr lang="en-GB"/>
          </a:p>
        </p:txBody>
      </p:sp>
    </p:spTree>
    <p:extLst>
      <p:ext uri="{BB962C8B-B14F-4D97-AF65-F5344CB8AC3E}">
        <p14:creationId xmlns:p14="http://schemas.microsoft.com/office/powerpoint/2010/main" val="18920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9C77B33-1073-453A-88E5-2C54ECE68E6D}" type="slidenum">
              <a:rPr lang="en-US" smtClean="0">
                <a:solidFill>
                  <a:srgbClr val="04617B">
                    <a:shade val="90000"/>
                  </a:srgbClr>
                </a:solidFill>
              </a:rPr>
              <a:pPr/>
              <a:t>‹#›</a:t>
            </a:fld>
            <a:endParaRPr lang="en-US">
              <a:solidFill>
                <a:srgbClr val="04617B">
                  <a:shade val="90000"/>
                </a:srgbClr>
              </a:solidFill>
            </a:endParaRPr>
          </a:p>
        </p:txBody>
      </p:sp>
      <p:pic>
        <p:nvPicPr>
          <p:cNvPr id="7" name="Picture 6" descr="QMfooter"/>
          <p:cNvPicPr>
            <a:picLocks noChangeAspect="1" noChangeArrowheads="1"/>
          </p:cNvPicPr>
          <p:nvPr userDrawn="1"/>
        </p:nvPicPr>
        <p:blipFill rotWithShape="1">
          <a:blip r:embed="rId2"/>
          <a:srcRect l="67978" r="24457"/>
          <a:stretch/>
        </p:blipFill>
        <p:spPr bwMode="auto">
          <a:xfrm rot="16200000">
            <a:off x="5223320" y="-4123488"/>
            <a:ext cx="75310" cy="10013951"/>
          </a:xfrm>
          <a:prstGeom prst="rect">
            <a:avLst/>
          </a:prstGeom>
          <a:noFill/>
          <a:ln w="9525">
            <a:noFill/>
            <a:miter lim="800000"/>
            <a:headEnd/>
            <a:tailEnd/>
          </a:ln>
        </p:spPr>
      </p:pic>
    </p:spTree>
    <p:extLst>
      <p:ext uri="{BB962C8B-B14F-4D97-AF65-F5344CB8AC3E}">
        <p14:creationId xmlns:p14="http://schemas.microsoft.com/office/powerpoint/2010/main" val="216519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88CE5825-8016-4C4E-9533-E531591488BE}"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89359439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5237"/>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C4108FA-B0F0-4C0A-A1F0-EDD235DA66F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5099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63"/>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0845606-EB75-40F0-852A-7A4776EC295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4089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1067E8CA-C242-4164-8709-26EA61ABE20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413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E4100A09-3D70-4B3B-A22D-3967A26097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9625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38EC1EA-6727-47C0-ADDF-6F32A509535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8297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254002" y="114300"/>
            <a:ext cx="11772900" cy="8255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342900" y="1104900"/>
            <a:ext cx="11150600" cy="4666996"/>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56356"/>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22" name="Footer Placeholder 21"/>
          <p:cNvSpPr>
            <a:spLocks noGrp="1"/>
          </p:cNvSpPr>
          <p:nvPr>
            <p:ph type="ftr" sz="quarter" idx="3"/>
          </p:nvPr>
        </p:nvSpPr>
        <p:spPr>
          <a:xfrm>
            <a:off x="3556000" y="6356356"/>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a typeface="ヒラギノ角ゴ Pro W3" charset="-128"/>
            </a:endParaRPr>
          </a:p>
        </p:txBody>
      </p:sp>
      <p:sp>
        <p:nvSpPr>
          <p:cNvPr id="18" name="Slide Number Placeholder 17"/>
          <p:cNvSpPr>
            <a:spLocks noGrp="1"/>
          </p:cNvSpPr>
          <p:nvPr>
            <p:ph type="sldNum" sz="quarter" idx="4"/>
          </p:nvPr>
        </p:nvSpPr>
        <p:spPr>
          <a:xfrm>
            <a:off x="10566400" y="6356356"/>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pPr>
            <a:fld id="{3A5413A4-239B-427B-A5F7-1CC64635C2ED}" type="slidenum">
              <a:rPr lang="en-US" smtClean="0">
                <a:solidFill>
                  <a:srgbClr val="04617B">
                    <a:shade val="90000"/>
                  </a:srgbClr>
                </a:solidFill>
                <a:latin typeface="Arial" charset="0"/>
                <a:ea typeface="ヒラギノ角ゴ Pro W3" charset="-128"/>
              </a:rPr>
              <a:pPr fontAlgn="base">
                <a:spcBef>
                  <a:spcPct val="0"/>
                </a:spcBef>
                <a:spcAft>
                  <a:spcPct val="0"/>
                </a:spcAft>
              </a:pPr>
              <a:t>‹#›</a:t>
            </a:fld>
            <a:endParaRPr lang="en-US">
              <a:solidFill>
                <a:srgbClr val="04617B">
                  <a:shade val="90000"/>
                </a:srgbClr>
              </a:solidFill>
              <a:latin typeface="Arial" charset="0"/>
              <a:ea typeface="ヒラギノ角ゴ Pro W3" charset="-128"/>
            </a:endParaRPr>
          </a:p>
        </p:txBody>
      </p:sp>
      <p:pic>
        <p:nvPicPr>
          <p:cNvPr id="14" name="Picture 13" descr="QMfooter"/>
          <p:cNvPicPr>
            <a:picLocks noChangeAspect="1" noChangeArrowheads="1"/>
          </p:cNvPicPr>
          <p:nvPr/>
        </p:nvPicPr>
        <p:blipFill rotWithShape="1">
          <a:blip r:embed="rId14"/>
          <a:srcRect r="27862"/>
          <a:stretch/>
        </p:blipFill>
        <p:spPr bwMode="auto">
          <a:xfrm>
            <a:off x="2876551" y="6045704"/>
            <a:ext cx="5829301" cy="812296"/>
          </a:xfrm>
          <a:prstGeom prst="rect">
            <a:avLst/>
          </a:prstGeom>
          <a:noFill/>
          <a:ln w="9525">
            <a:noFill/>
            <a:miter lim="800000"/>
            <a:headEnd/>
            <a:tailEnd/>
          </a:ln>
        </p:spPr>
      </p:pic>
      <p:pic>
        <p:nvPicPr>
          <p:cNvPr id="16" name="Picture 15" descr="QMfooter"/>
          <p:cNvPicPr>
            <a:picLocks noChangeAspect="1" noChangeArrowheads="1"/>
          </p:cNvPicPr>
          <p:nvPr/>
        </p:nvPicPr>
        <p:blipFill rotWithShape="1">
          <a:blip r:embed="rId14"/>
          <a:srcRect l="67978" r="24457"/>
          <a:stretch/>
        </p:blipFill>
        <p:spPr bwMode="auto">
          <a:xfrm rot="16200000">
            <a:off x="1032128" y="5013580"/>
            <a:ext cx="812296" cy="2876551"/>
          </a:xfrm>
          <a:prstGeom prst="rect">
            <a:avLst/>
          </a:prstGeom>
          <a:noFill/>
          <a:ln w="9525">
            <a:noFill/>
            <a:miter lim="800000"/>
            <a:headEnd/>
            <a:tailEnd/>
          </a:ln>
        </p:spPr>
      </p:pic>
      <p:pic>
        <p:nvPicPr>
          <p:cNvPr id="17" name="Picture 16" descr="QMfooter"/>
          <p:cNvPicPr>
            <a:picLocks noChangeAspect="1" noChangeArrowheads="1"/>
          </p:cNvPicPr>
          <p:nvPr/>
        </p:nvPicPr>
        <p:blipFill rotWithShape="1">
          <a:blip r:embed="rId14"/>
          <a:srcRect l="67978" r="24457"/>
          <a:stretch/>
        </p:blipFill>
        <p:spPr bwMode="auto">
          <a:xfrm rot="16200000">
            <a:off x="9914191" y="4580192"/>
            <a:ext cx="812296" cy="3743327"/>
          </a:xfrm>
          <a:prstGeom prst="rect">
            <a:avLst/>
          </a:prstGeom>
          <a:noFill/>
          <a:ln w="9525">
            <a:noFill/>
            <a:miter lim="800000"/>
            <a:headEnd/>
            <a:tailEnd/>
          </a:ln>
        </p:spPr>
      </p:pic>
    </p:spTree>
    <p:extLst>
      <p:ext uri="{BB962C8B-B14F-4D97-AF65-F5344CB8AC3E}">
        <p14:creationId xmlns:p14="http://schemas.microsoft.com/office/powerpoint/2010/main" val="1020552288"/>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377" indent="-246882"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8" indent="-18287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EFF4D-E7D1-4825-A557-8D279D56A03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464211-BF1B-4DB5-A399-11CB757BB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DA889A-49A7-4ED1-A91A-388B259D3EA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6BF8E-3B03-494B-9F05-23464F316A68}" type="datetimeFigureOut">
              <a:rPr lang="en-GB" smtClean="0"/>
              <a:t>28/10/2022</a:t>
            </a:fld>
            <a:endParaRPr lang="en-GB"/>
          </a:p>
        </p:txBody>
      </p:sp>
      <p:sp>
        <p:nvSpPr>
          <p:cNvPr id="5" name="Footer Placeholder 4">
            <a:extLst>
              <a:ext uri="{FF2B5EF4-FFF2-40B4-BE49-F238E27FC236}">
                <a16:creationId xmlns:a16="http://schemas.microsoft.com/office/drawing/2014/main" id="{6F0E10E8-BDDE-46C2-BEAA-A1DFE611D92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DB1A7B-84BD-49E0-BCC9-6C74E26A6FE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8800B-0040-42A0-867B-087728363FD2}" type="slidenum">
              <a:rPr lang="en-GB" smtClean="0"/>
              <a:t>‹#›</a:t>
            </a:fld>
            <a:endParaRPr lang="en-GB"/>
          </a:p>
        </p:txBody>
      </p:sp>
    </p:spTree>
    <p:extLst>
      <p:ext uri="{BB962C8B-B14F-4D97-AF65-F5344CB8AC3E}">
        <p14:creationId xmlns:p14="http://schemas.microsoft.com/office/powerpoint/2010/main" val="2558972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www.sigmaaldrich.com/content/dam/sigma-aldrich/docs/promo_NOT_INDEXED/General_Information/1/h_overview.pdf" TargetMode="External"/><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sigmaaldrich.com/content/dam/sigma-aldrich/docs/promo_NOT_INDEXED/General_Information/1/p_overview.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2.wmf"/><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oleObject" Target="../embeddings/oleObject2.bin"/><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png"/><Relationship Id="rId14" Type="http://schemas.openxmlformats.org/officeDocument/2006/relationships/image" Target="../media/image11.wmf"/></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hyperlink" Target="http://bioeng.nus.edu.sg/safety/?m=201507"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18.jp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jpg"/><Relationship Id="rId7" Type="http://schemas.openxmlformats.org/officeDocument/2006/relationships/image" Target="../media/image57.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8.jpg"/><Relationship Id="rId7" Type="http://schemas.openxmlformats.org/officeDocument/2006/relationships/image" Target="../media/image59.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e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hyperlink" Target="http://www.nature.com/news/2011/110418/full/472270a.html" TargetMode="External"/><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74.jp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7.wmf"/><Relationship Id="rId5" Type="http://schemas.openxmlformats.org/officeDocument/2006/relationships/oleObject" Target="../embeddings/oleObject3.bin"/><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hyperlink" Target="http://www.hsd.qmul.ac.uk/Documents/161674.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6.jpg"/><Relationship Id="rId7" Type="http://schemas.openxmlformats.org/officeDocument/2006/relationships/image" Target="../media/image89.png"/><Relationship Id="rId2" Type="http://schemas.openxmlformats.org/officeDocument/2006/relationships/image" Target="../media/image18.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88.pn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www.hsd.qmul.ac.uk/"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1.jpe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1.jpeg"/><Relationship Id="rId1" Type="http://schemas.openxmlformats.org/officeDocument/2006/relationships/slideLayout" Target="../slideLayouts/slideLayout3.xml"/><Relationship Id="rId5" Type="http://schemas.openxmlformats.org/officeDocument/2006/relationships/hyperlink" Target="mailto:*6603/y.tashiro@qmul.ac.uk#Tony" TargetMode="External"/><Relationship Id="rId4" Type="http://schemas.openxmlformats.org/officeDocument/2006/relationships/hyperlink" Target="mailto:a.tomov@qmul.ac.uk"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ejEJGNLTo84" TargetMode="External"/><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104.jpeg"/><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hsd.qmul.ac.uk/A-Z/Fire%20Safety/index.html" TargetMode="Externa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26.gif"/><Relationship Id="rId1" Type="http://schemas.openxmlformats.org/officeDocument/2006/relationships/slideLayout" Target="../slideLayouts/slideLayout3.xml"/><Relationship Id="rId5" Type="http://schemas.openxmlformats.org/officeDocument/2006/relationships/image" Target="../media/image128.jpeg"/><Relationship Id="rId4" Type="http://schemas.openxmlformats.org/officeDocument/2006/relationships/image" Target="../media/image127.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1.jpg"/><Relationship Id="rId1" Type="http://schemas.openxmlformats.org/officeDocument/2006/relationships/slideLayout" Target="../slideLayouts/slideLayout3.xml"/><Relationship Id="rId4" Type="http://schemas.openxmlformats.org/officeDocument/2006/relationships/image" Target="../media/image132.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oleObject" Target="../embeddings/oleObject4.bin"/><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hyperlink" Target="https://www.qmul.ac.uk/spcs/chemistry/" TargetMode="External"/><Relationship Id="rId7" Type="http://schemas.openxmlformats.org/officeDocument/2006/relationships/hyperlink" Target="https://qmplus.qmul.ac.uk/mod/subpage/view.php?id=672095" TargetMode="External"/><Relationship Id="rId2" Type="http://schemas.openxmlformats.org/officeDocument/2006/relationships/hyperlink" Target="https://www.qmul.ac.uk/spcs/" TargetMode="External"/><Relationship Id="rId1" Type="http://schemas.openxmlformats.org/officeDocument/2006/relationships/slideLayout" Target="../slideLayouts/slideLayout3.xml"/><Relationship Id="rId6" Type="http://schemas.openxmlformats.org/officeDocument/2006/relationships/hyperlink" Target="http://hsd.qmul.ac.uk/Forms/index.html" TargetMode="External"/><Relationship Id="rId5" Type="http://schemas.openxmlformats.org/officeDocument/2006/relationships/hyperlink" Target="https://qmulprod-my.sharepoint.com/personal/btx951_qmul_ac_uk/_layouts/15/onedrive.aspx?id=%2Fsites%2FSchoolofPhysicalandChemicalSciences%2FSPCS%20Health%20and%20Safety%2FSPCS%20Health%20and%20Safety%20Documents%20%2D%20Documents&amp;listurl=https%3A%2F%2Fqmulprod%2Esharepoint%2Ecom%2Fsites%2FSchoolofPhysicalandChemicalSciences%2FSPCS%20Health%20and%20Safety&amp;viewid=5fed3159%2Db0fb%2D45d5%2Dbea3%2D9a958f9947c1" TargetMode="External"/><Relationship Id="rId4" Type="http://schemas.openxmlformats.org/officeDocument/2006/relationships/hyperlink" Target="http://www.hsd.qmul.ac.uk/"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oleObject" Target="../embeddings/oleObject5.bin"/><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www.hse.gov.uk/pubns/indg163.pdf"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7" descr="War_in_iraq_explosion">
            <a:extLst>
              <a:ext uri="{FF2B5EF4-FFF2-40B4-BE49-F238E27FC236}">
                <a16:creationId xmlns:a16="http://schemas.microsoft.com/office/drawing/2014/main" id="{FF5F3423-1ABD-48B0-A526-9D062A85B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30307" y="4603556"/>
            <a:ext cx="1671849" cy="1647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84840" y="1267878"/>
            <a:ext cx="11537951" cy="749300"/>
          </a:xfrm>
        </p:spPr>
        <p:txBody>
          <a:bodyPr>
            <a:noAutofit/>
          </a:bodyPr>
          <a:lstStyle/>
          <a:p>
            <a:pPr algn="ctr">
              <a:spcBef>
                <a:spcPts val="2400"/>
              </a:spcBef>
              <a:spcAft>
                <a:spcPts val="2400"/>
              </a:spcAft>
            </a:pPr>
            <a:r>
              <a:rPr lang="en-GB" sz="4400" dirty="0">
                <a:solidFill>
                  <a:srgbClr val="216BFF"/>
                </a:solidFill>
              </a:rPr>
              <a:t>New Health &amp; Safety Induction</a:t>
            </a:r>
            <a:endParaRPr lang="en-GB" sz="4400" i="1" dirty="0">
              <a:solidFill>
                <a:srgbClr val="216BFF"/>
              </a:solidFill>
            </a:endParaRPr>
          </a:p>
        </p:txBody>
      </p:sp>
      <p:sp>
        <p:nvSpPr>
          <p:cNvPr id="6" name="Title 1">
            <a:extLst>
              <a:ext uri="{FF2B5EF4-FFF2-40B4-BE49-F238E27FC236}">
                <a16:creationId xmlns:a16="http://schemas.microsoft.com/office/drawing/2014/main" id="{5AE56C90-B727-49A3-8EEA-B116CBC0FAB4}"/>
              </a:ext>
            </a:extLst>
          </p:cNvPr>
          <p:cNvSpPr txBox="1">
            <a:spLocks/>
          </p:cNvSpPr>
          <p:nvPr/>
        </p:nvSpPr>
        <p:spPr>
          <a:xfrm>
            <a:off x="419102" y="2447404"/>
            <a:ext cx="11537951" cy="819151"/>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spcBef>
                <a:spcPts val="2400"/>
              </a:spcBef>
              <a:spcAft>
                <a:spcPts val="2400"/>
              </a:spcAft>
            </a:pPr>
            <a:endParaRPr lang="en-GB" sz="4000" i="1" dirty="0">
              <a:solidFill>
                <a:srgbClr val="003399"/>
              </a:solidFill>
            </a:endParaRPr>
          </a:p>
        </p:txBody>
      </p:sp>
      <p:pic>
        <p:nvPicPr>
          <p:cNvPr id="8" name="Picture 7">
            <a:extLst>
              <a:ext uri="{FF2B5EF4-FFF2-40B4-BE49-F238E27FC236}">
                <a16:creationId xmlns:a16="http://schemas.microsoft.com/office/drawing/2014/main" id="{781D9A1E-FC00-48E4-B38D-C17FEF4229D1}"/>
              </a:ext>
            </a:extLst>
          </p:cNvPr>
          <p:cNvPicPr>
            <a:picLocks noChangeAspect="1"/>
          </p:cNvPicPr>
          <p:nvPr/>
        </p:nvPicPr>
        <p:blipFill>
          <a:blip r:embed="rId3"/>
          <a:stretch>
            <a:fillRect/>
          </a:stretch>
        </p:blipFill>
        <p:spPr>
          <a:xfrm>
            <a:off x="8168677" y="4624464"/>
            <a:ext cx="1973543" cy="1233464"/>
          </a:xfrm>
          <a:prstGeom prst="rect">
            <a:avLst/>
          </a:prstGeom>
        </p:spPr>
      </p:pic>
      <p:pic>
        <p:nvPicPr>
          <p:cNvPr id="9" name="Picture 8">
            <a:extLst>
              <a:ext uri="{FF2B5EF4-FFF2-40B4-BE49-F238E27FC236}">
                <a16:creationId xmlns:a16="http://schemas.microsoft.com/office/drawing/2014/main" id="{19D5337B-E1B5-4683-BDAD-52DB7A45B8DB}"/>
              </a:ext>
            </a:extLst>
          </p:cNvPr>
          <p:cNvPicPr>
            <a:picLocks noChangeAspect="1"/>
          </p:cNvPicPr>
          <p:nvPr/>
        </p:nvPicPr>
        <p:blipFill rotWithShape="1">
          <a:blip r:embed="rId4"/>
          <a:srcRect b="7227"/>
          <a:stretch/>
        </p:blipFill>
        <p:spPr>
          <a:xfrm>
            <a:off x="1770161" y="126599"/>
            <a:ext cx="1931994" cy="1040496"/>
          </a:xfrm>
          <a:prstGeom prst="rect">
            <a:avLst/>
          </a:prstGeom>
        </p:spPr>
      </p:pic>
      <p:sp>
        <p:nvSpPr>
          <p:cNvPr id="11" name="Title 1">
            <a:extLst>
              <a:ext uri="{FF2B5EF4-FFF2-40B4-BE49-F238E27FC236}">
                <a16:creationId xmlns:a16="http://schemas.microsoft.com/office/drawing/2014/main" id="{910E7650-D9A4-4C4B-8804-371BA8A12CEA}"/>
              </a:ext>
            </a:extLst>
          </p:cNvPr>
          <p:cNvSpPr txBox="1">
            <a:spLocks/>
          </p:cNvSpPr>
          <p:nvPr/>
        </p:nvSpPr>
        <p:spPr>
          <a:xfrm>
            <a:off x="336551" y="2799301"/>
            <a:ext cx="11537951" cy="134620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defRPr/>
            </a:pPr>
            <a:br>
              <a:rPr lang="en-GB" sz="4000" dirty="0">
                <a:solidFill>
                  <a:srgbClr val="003399"/>
                </a:solidFill>
                <a:latin typeface="Calibri"/>
              </a:rPr>
            </a:br>
            <a:r>
              <a:rPr lang="en-GB" sz="4000" i="1" dirty="0">
                <a:solidFill>
                  <a:srgbClr val="003399"/>
                </a:solidFill>
                <a:latin typeface="Calibri"/>
              </a:rPr>
              <a:t>School of Physical and Chemical Sciences</a:t>
            </a:r>
          </a:p>
        </p:txBody>
      </p:sp>
      <p:sp>
        <p:nvSpPr>
          <p:cNvPr id="12" name="Title 1">
            <a:extLst>
              <a:ext uri="{FF2B5EF4-FFF2-40B4-BE49-F238E27FC236}">
                <a16:creationId xmlns:a16="http://schemas.microsoft.com/office/drawing/2014/main" id="{708B4BC6-1F11-4800-8CE3-620A0AE939CC}"/>
              </a:ext>
            </a:extLst>
          </p:cNvPr>
          <p:cNvSpPr txBox="1">
            <a:spLocks/>
          </p:cNvSpPr>
          <p:nvPr/>
        </p:nvSpPr>
        <p:spPr>
          <a:xfrm>
            <a:off x="419102" y="2447404"/>
            <a:ext cx="11537951" cy="819151"/>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spcBef>
                <a:spcPts val="2400"/>
              </a:spcBef>
              <a:spcAft>
                <a:spcPts val="2400"/>
              </a:spcAft>
              <a:defRPr/>
            </a:pPr>
            <a:r>
              <a:rPr lang="en-GB" sz="4000" dirty="0">
                <a:solidFill>
                  <a:srgbClr val="003399"/>
                </a:solidFill>
                <a:latin typeface="Calibri"/>
              </a:rPr>
              <a:t>Chemistry, Physics &amp; Biochemistry</a:t>
            </a:r>
            <a:endParaRPr lang="en-GB" sz="4000" i="1" dirty="0">
              <a:solidFill>
                <a:srgbClr val="003399"/>
              </a:solidFill>
              <a:latin typeface="Calibri"/>
            </a:endParaRPr>
          </a:p>
        </p:txBody>
      </p:sp>
      <p:pic>
        <p:nvPicPr>
          <p:cNvPr id="13" name="Picture 12" descr="QMfooter">
            <a:extLst>
              <a:ext uri="{FF2B5EF4-FFF2-40B4-BE49-F238E27FC236}">
                <a16:creationId xmlns:a16="http://schemas.microsoft.com/office/drawing/2014/main" id="{1FDA4CF9-3B77-4FB3-9A66-D238C1D130ED}"/>
              </a:ext>
            </a:extLst>
          </p:cNvPr>
          <p:cNvPicPr>
            <a:picLocks noChangeAspect="1" noChangeArrowheads="1"/>
          </p:cNvPicPr>
          <p:nvPr/>
        </p:nvPicPr>
        <p:blipFill rotWithShape="1">
          <a:blip r:embed="rId5"/>
          <a:srcRect l="67978" r="24457"/>
          <a:stretch/>
        </p:blipFill>
        <p:spPr bwMode="auto">
          <a:xfrm rot="16200000">
            <a:off x="6116160" y="-327115"/>
            <a:ext cx="75310" cy="7510463"/>
          </a:xfrm>
          <a:prstGeom prst="rect">
            <a:avLst/>
          </a:prstGeom>
          <a:noFill/>
          <a:ln w="9525">
            <a:noFill/>
            <a:miter lim="800000"/>
            <a:headEnd/>
            <a:tailEnd/>
          </a:ln>
        </p:spPr>
      </p:pic>
    </p:spTree>
    <p:extLst>
      <p:ext uri="{BB962C8B-B14F-4D97-AF65-F5344CB8AC3E}">
        <p14:creationId xmlns:p14="http://schemas.microsoft.com/office/powerpoint/2010/main" val="3720992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1C6354-3723-4C10-B693-E517CFA5E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15" name="Rectangle 14">
            <a:extLst>
              <a:ext uri="{FF2B5EF4-FFF2-40B4-BE49-F238E27FC236}">
                <a16:creationId xmlns:a16="http://schemas.microsoft.com/office/drawing/2014/main" id="{41B7C1F3-EF9D-4AE1-BA15-E6FEE6B55FE7}"/>
              </a:ext>
            </a:extLst>
          </p:cNvPr>
          <p:cNvSpPr/>
          <p:nvPr/>
        </p:nvSpPr>
        <p:spPr>
          <a:xfrm>
            <a:off x="48704" y="91831"/>
            <a:ext cx="1089044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solidFill>
                  <a:srgbClr val="0099FF"/>
                </a:solidFill>
              </a:rPr>
              <a:t>For all lab work: RISK ASSESSMENT</a:t>
            </a:r>
          </a:p>
        </p:txBody>
      </p:sp>
      <p:sp>
        <p:nvSpPr>
          <p:cNvPr id="24" name="TextBox 23">
            <a:extLst>
              <a:ext uri="{FF2B5EF4-FFF2-40B4-BE49-F238E27FC236}">
                <a16:creationId xmlns:a16="http://schemas.microsoft.com/office/drawing/2014/main" id="{F29D18F8-5D31-4567-B16F-A04118264FF4}"/>
              </a:ext>
            </a:extLst>
          </p:cNvPr>
          <p:cNvSpPr txBox="1"/>
          <p:nvPr/>
        </p:nvSpPr>
        <p:spPr>
          <a:xfrm>
            <a:off x="1550411" y="1405561"/>
            <a:ext cx="3838178" cy="954107"/>
          </a:xfrm>
          <a:prstGeom prst="rect">
            <a:avLst/>
          </a:prstGeom>
          <a:noFill/>
        </p:spPr>
        <p:txBody>
          <a:bodyPr wrap="square" rtlCol="0">
            <a:spAutoFit/>
          </a:bodyPr>
          <a:lstStyle/>
          <a:p>
            <a:pPr algn="ctr"/>
            <a:r>
              <a:rPr lang="en-GB" sz="2800" dirty="0">
                <a:latin typeface="+mj-lt"/>
              </a:rPr>
              <a:t>Key to </a:t>
            </a:r>
            <a:r>
              <a:rPr lang="en-GB" sz="2800" dirty="0">
                <a:solidFill>
                  <a:srgbClr val="0000FF"/>
                </a:solidFill>
                <a:latin typeface="+mj-lt"/>
              </a:rPr>
              <a:t>risk assessment</a:t>
            </a:r>
          </a:p>
          <a:p>
            <a:pPr algn="ctr"/>
            <a:r>
              <a:rPr lang="en-GB" sz="2800" dirty="0">
                <a:latin typeface="+mj-lt"/>
              </a:rPr>
              <a:t>in </a:t>
            </a:r>
            <a:r>
              <a:rPr lang="en-GB" sz="2800" dirty="0">
                <a:solidFill>
                  <a:srgbClr val="0000FF"/>
                </a:solidFill>
                <a:latin typeface="+mj-lt"/>
              </a:rPr>
              <a:t>Chemistry labs</a:t>
            </a:r>
          </a:p>
        </p:txBody>
      </p:sp>
      <p:grpSp>
        <p:nvGrpSpPr>
          <p:cNvPr id="2" name="Group 1">
            <a:extLst>
              <a:ext uri="{FF2B5EF4-FFF2-40B4-BE49-F238E27FC236}">
                <a16:creationId xmlns:a16="http://schemas.microsoft.com/office/drawing/2014/main" id="{94F532B5-D53C-46AE-BF76-F8CF2183E95E}"/>
              </a:ext>
            </a:extLst>
          </p:cNvPr>
          <p:cNvGrpSpPr/>
          <p:nvPr/>
        </p:nvGrpSpPr>
        <p:grpSpPr>
          <a:xfrm>
            <a:off x="5725965" y="1405560"/>
            <a:ext cx="4677340" cy="1342226"/>
            <a:chOff x="4201965" y="1405560"/>
            <a:chExt cx="4677340" cy="1342226"/>
          </a:xfrm>
        </p:grpSpPr>
        <p:sp>
          <p:nvSpPr>
            <p:cNvPr id="13" name="TextBox 12">
              <a:extLst>
                <a:ext uri="{FF2B5EF4-FFF2-40B4-BE49-F238E27FC236}">
                  <a16:creationId xmlns:a16="http://schemas.microsoft.com/office/drawing/2014/main" id="{F725480B-2094-4239-9866-CE1F5279E3E5}"/>
                </a:ext>
              </a:extLst>
            </p:cNvPr>
            <p:cNvSpPr txBox="1"/>
            <p:nvPr/>
          </p:nvSpPr>
          <p:spPr>
            <a:xfrm>
              <a:off x="4201965" y="1501556"/>
              <a:ext cx="4677340" cy="400110"/>
            </a:xfrm>
            <a:prstGeom prst="rect">
              <a:avLst/>
            </a:prstGeom>
            <a:noFill/>
          </p:spPr>
          <p:txBody>
            <a:bodyPr wrap="square" rtlCol="0">
              <a:spAutoFit/>
            </a:bodyPr>
            <a:lstStyle/>
            <a:p>
              <a:pPr algn="just"/>
              <a:r>
                <a:rPr lang="en-GB" sz="2000" dirty="0">
                  <a:latin typeface="+mj-lt"/>
                </a:rPr>
                <a:t>Control of Substances Hazardous to Health</a:t>
              </a:r>
            </a:p>
          </p:txBody>
        </p:sp>
        <p:sp>
          <p:nvSpPr>
            <p:cNvPr id="4" name="Rectangle: Rounded Corners 3">
              <a:extLst>
                <a:ext uri="{FF2B5EF4-FFF2-40B4-BE49-F238E27FC236}">
                  <a16:creationId xmlns:a16="http://schemas.microsoft.com/office/drawing/2014/main" id="{E1A4142E-B7C4-4534-95B2-2214237BD96A}"/>
                </a:ext>
              </a:extLst>
            </p:cNvPr>
            <p:cNvSpPr/>
            <p:nvPr/>
          </p:nvSpPr>
          <p:spPr>
            <a:xfrm>
              <a:off x="4201965" y="1405560"/>
              <a:ext cx="4571014" cy="1027057"/>
            </a:xfrm>
            <a:prstGeom prst="roundRect">
              <a:avLst/>
            </a:pr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AF27EF5-2065-418E-824A-4A1645E65E6D}"/>
                </a:ext>
              </a:extLst>
            </p:cNvPr>
            <p:cNvSpPr txBox="1"/>
            <p:nvPr/>
          </p:nvSpPr>
          <p:spPr>
            <a:xfrm>
              <a:off x="5794534" y="1916789"/>
              <a:ext cx="1088118" cy="830997"/>
            </a:xfrm>
            <a:prstGeom prst="rect">
              <a:avLst/>
            </a:prstGeom>
            <a:noFill/>
          </p:spPr>
          <p:txBody>
            <a:bodyPr wrap="none" rtlCol="0">
              <a:spAutoFit/>
            </a:bodyPr>
            <a:lstStyle/>
            <a:p>
              <a:r>
                <a:rPr lang="en-GB" sz="2400" b="1" dirty="0">
                  <a:solidFill>
                    <a:srgbClr val="0000FF"/>
                  </a:solidFill>
                  <a:latin typeface="+mj-lt"/>
                </a:rPr>
                <a:t>COSHH</a:t>
              </a:r>
              <a:endParaRPr lang="en-GB" sz="2400" dirty="0">
                <a:latin typeface="+mj-lt"/>
              </a:endParaRPr>
            </a:p>
            <a:p>
              <a:endParaRPr lang="en-GB" sz="2400" dirty="0">
                <a:latin typeface="+mj-lt"/>
              </a:endParaRPr>
            </a:p>
          </p:txBody>
        </p:sp>
      </p:grpSp>
      <p:sp>
        <p:nvSpPr>
          <p:cNvPr id="7" name="Arrow: Right 6">
            <a:extLst>
              <a:ext uri="{FF2B5EF4-FFF2-40B4-BE49-F238E27FC236}">
                <a16:creationId xmlns:a16="http://schemas.microsoft.com/office/drawing/2014/main" id="{BE2AA242-992C-4B22-9070-C9E9B7316F04}"/>
              </a:ext>
            </a:extLst>
          </p:cNvPr>
          <p:cNvSpPr/>
          <p:nvPr/>
        </p:nvSpPr>
        <p:spPr>
          <a:xfrm>
            <a:off x="5098158" y="1818232"/>
            <a:ext cx="364377" cy="272955"/>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pSp>
        <p:nvGrpSpPr>
          <p:cNvPr id="9" name="Group 8">
            <a:extLst>
              <a:ext uri="{FF2B5EF4-FFF2-40B4-BE49-F238E27FC236}">
                <a16:creationId xmlns:a16="http://schemas.microsoft.com/office/drawing/2014/main" id="{E7380AB6-69E5-4042-881F-975FAAD075F1}"/>
              </a:ext>
            </a:extLst>
          </p:cNvPr>
          <p:cNvGrpSpPr/>
          <p:nvPr/>
        </p:nvGrpSpPr>
        <p:grpSpPr>
          <a:xfrm>
            <a:off x="2368409" y="3584612"/>
            <a:ext cx="7452676" cy="1938992"/>
            <a:chOff x="626044" y="3584612"/>
            <a:chExt cx="7452676" cy="1938992"/>
          </a:xfrm>
        </p:grpSpPr>
        <p:sp>
          <p:nvSpPr>
            <p:cNvPr id="10" name="TextBox 9">
              <a:extLst>
                <a:ext uri="{FF2B5EF4-FFF2-40B4-BE49-F238E27FC236}">
                  <a16:creationId xmlns:a16="http://schemas.microsoft.com/office/drawing/2014/main" id="{6FA9F1A2-C395-4176-8451-346D3B3D0472}"/>
                </a:ext>
              </a:extLst>
            </p:cNvPr>
            <p:cNvSpPr txBox="1"/>
            <p:nvPr/>
          </p:nvSpPr>
          <p:spPr>
            <a:xfrm>
              <a:off x="626044" y="4331081"/>
              <a:ext cx="2106731" cy="400110"/>
            </a:xfrm>
            <a:prstGeom prst="rect">
              <a:avLst/>
            </a:prstGeom>
            <a:noFill/>
          </p:spPr>
          <p:txBody>
            <a:bodyPr wrap="none" rtlCol="0">
              <a:spAutoFit/>
            </a:bodyPr>
            <a:lstStyle/>
            <a:p>
              <a:r>
                <a:rPr lang="en-GB" sz="2000" dirty="0">
                  <a:latin typeface="+mj-lt"/>
                </a:rPr>
                <a:t>You will also need</a:t>
              </a:r>
            </a:p>
          </p:txBody>
        </p:sp>
        <p:sp>
          <p:nvSpPr>
            <p:cNvPr id="11" name="TextBox 10">
              <a:extLst>
                <a:ext uri="{FF2B5EF4-FFF2-40B4-BE49-F238E27FC236}">
                  <a16:creationId xmlns:a16="http://schemas.microsoft.com/office/drawing/2014/main" id="{6182C6D7-9842-4D20-879A-B5DD0F931FE7}"/>
                </a:ext>
              </a:extLst>
            </p:cNvPr>
            <p:cNvSpPr txBox="1"/>
            <p:nvPr/>
          </p:nvSpPr>
          <p:spPr>
            <a:xfrm>
              <a:off x="3525234" y="4408026"/>
              <a:ext cx="184731" cy="646331"/>
            </a:xfrm>
            <a:prstGeom prst="rect">
              <a:avLst/>
            </a:prstGeom>
            <a:noFill/>
          </p:spPr>
          <p:txBody>
            <a:bodyPr wrap="none" rtlCol="0">
              <a:spAutoFit/>
            </a:bodyPr>
            <a:lstStyle/>
            <a:p>
              <a:endParaRPr lang="en-GB" dirty="0"/>
            </a:p>
            <a:p>
              <a:endParaRPr lang="en-GB" dirty="0"/>
            </a:p>
          </p:txBody>
        </p:sp>
        <p:sp>
          <p:nvSpPr>
            <p:cNvPr id="26" name="TextBox 25">
              <a:extLst>
                <a:ext uri="{FF2B5EF4-FFF2-40B4-BE49-F238E27FC236}">
                  <a16:creationId xmlns:a16="http://schemas.microsoft.com/office/drawing/2014/main" id="{332EE00E-565B-4508-9B96-72990002ABBE}"/>
                </a:ext>
              </a:extLst>
            </p:cNvPr>
            <p:cNvSpPr txBox="1"/>
            <p:nvPr/>
          </p:nvSpPr>
          <p:spPr>
            <a:xfrm>
              <a:off x="3603008" y="3584612"/>
              <a:ext cx="4475712" cy="1938992"/>
            </a:xfrm>
            <a:prstGeom prst="rect">
              <a:avLst/>
            </a:prstGeom>
            <a:noFill/>
          </p:spPr>
          <p:txBody>
            <a:bodyPr wrap="none" rtlCol="0">
              <a:spAutoFit/>
            </a:bodyPr>
            <a:lstStyle/>
            <a:p>
              <a:pPr marL="285750" indent="-285750">
                <a:lnSpc>
                  <a:spcPct val="150000"/>
                </a:lnSpc>
                <a:buClr>
                  <a:srgbClr val="0000FF"/>
                </a:buClr>
                <a:buFont typeface="Arial" panose="020B0604020202020204" pitchFamily="34" charset="0"/>
                <a:buChar char="•"/>
              </a:pPr>
              <a:r>
                <a:rPr lang="en-GB" sz="2000" dirty="0">
                  <a:latin typeface="+mj-lt"/>
                </a:rPr>
                <a:t>Safety Data Sheets (SDS)</a:t>
              </a:r>
            </a:p>
            <a:p>
              <a:pPr marL="285750" indent="-285750">
                <a:lnSpc>
                  <a:spcPct val="150000"/>
                </a:lnSpc>
                <a:buClr>
                  <a:srgbClr val="0000FF"/>
                </a:buClr>
                <a:buFont typeface="Arial" panose="020B0604020202020204" pitchFamily="34" charset="0"/>
                <a:buChar char="•"/>
              </a:pPr>
              <a:r>
                <a:rPr lang="en-GB" sz="2000" dirty="0">
                  <a:latin typeface="+mj-lt"/>
                </a:rPr>
                <a:t>Standard Operating Procedures (SOPs)</a:t>
              </a:r>
            </a:p>
            <a:p>
              <a:pPr marL="285750" indent="-285750">
                <a:lnSpc>
                  <a:spcPct val="150000"/>
                </a:lnSpc>
                <a:buClr>
                  <a:srgbClr val="0000FF"/>
                </a:buClr>
                <a:buFont typeface="Arial" panose="020B0604020202020204" pitchFamily="34" charset="0"/>
                <a:buChar char="•"/>
              </a:pPr>
              <a:r>
                <a:rPr lang="en-GB" sz="2000" dirty="0">
                  <a:latin typeface="+mj-lt"/>
                </a:rPr>
                <a:t>Waste management procedures</a:t>
              </a:r>
            </a:p>
            <a:p>
              <a:pPr marL="285750" indent="-285750">
                <a:lnSpc>
                  <a:spcPct val="150000"/>
                </a:lnSpc>
                <a:buClr>
                  <a:srgbClr val="0000FF"/>
                </a:buClr>
                <a:buFont typeface="Arial" panose="020B0604020202020204" pitchFamily="34" charset="0"/>
                <a:buChar char="•"/>
              </a:pPr>
              <a:r>
                <a:rPr lang="en-GB" sz="2000" dirty="0">
                  <a:latin typeface="+mj-lt"/>
                </a:rPr>
                <a:t>Emergency procedures </a:t>
              </a:r>
            </a:p>
          </p:txBody>
        </p:sp>
        <p:sp>
          <p:nvSpPr>
            <p:cNvPr id="23" name="Arrow: Right 22">
              <a:extLst>
                <a:ext uri="{FF2B5EF4-FFF2-40B4-BE49-F238E27FC236}">
                  <a16:creationId xmlns:a16="http://schemas.microsoft.com/office/drawing/2014/main" id="{A64026CB-02FA-4B68-97CE-793CF0717084}"/>
                </a:ext>
              </a:extLst>
            </p:cNvPr>
            <p:cNvSpPr/>
            <p:nvPr/>
          </p:nvSpPr>
          <p:spPr>
            <a:xfrm>
              <a:off x="2908216" y="4380531"/>
              <a:ext cx="364377" cy="272955"/>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GB" dirty="0"/>
                <a:t>                     </a:t>
              </a:r>
            </a:p>
          </p:txBody>
        </p:sp>
      </p:grpSp>
      <p:sp>
        <p:nvSpPr>
          <p:cNvPr id="12" name="Arrow: Up 11">
            <a:extLst>
              <a:ext uri="{FF2B5EF4-FFF2-40B4-BE49-F238E27FC236}">
                <a16:creationId xmlns:a16="http://schemas.microsoft.com/office/drawing/2014/main" id="{31A256CF-B2C8-48BC-89EE-CF88163F2E98}"/>
              </a:ext>
            </a:extLst>
          </p:cNvPr>
          <p:cNvSpPr/>
          <p:nvPr/>
        </p:nvSpPr>
        <p:spPr>
          <a:xfrm rot="829252">
            <a:off x="7080184" y="2805378"/>
            <a:ext cx="277933" cy="52259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FEE47F04-D30D-4BA9-9508-4A5D66B5D975}"/>
              </a:ext>
            </a:extLst>
          </p:cNvPr>
          <p:cNvGrpSpPr/>
          <p:nvPr/>
        </p:nvGrpSpPr>
        <p:grpSpPr>
          <a:xfrm>
            <a:off x="3089012" y="2720387"/>
            <a:ext cx="6128529" cy="3220020"/>
            <a:chOff x="1565011" y="2720387"/>
            <a:chExt cx="6128529" cy="3220020"/>
          </a:xfrm>
        </p:grpSpPr>
        <p:sp>
          <p:nvSpPr>
            <p:cNvPr id="20" name="Arrow: Down 19">
              <a:extLst>
                <a:ext uri="{FF2B5EF4-FFF2-40B4-BE49-F238E27FC236}">
                  <a16:creationId xmlns:a16="http://schemas.microsoft.com/office/drawing/2014/main" id="{C8E87E2D-A2C9-4A23-B3A1-B32B0CF599F9}"/>
                </a:ext>
              </a:extLst>
            </p:cNvPr>
            <p:cNvSpPr/>
            <p:nvPr/>
          </p:nvSpPr>
          <p:spPr>
            <a:xfrm>
              <a:off x="4449488" y="2720387"/>
              <a:ext cx="370052" cy="4748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1" name="TextBox 20">
              <a:extLst>
                <a:ext uri="{FF2B5EF4-FFF2-40B4-BE49-F238E27FC236}">
                  <a16:creationId xmlns:a16="http://schemas.microsoft.com/office/drawing/2014/main" id="{E56F0961-4C8D-414E-B554-29F7378877D6}"/>
                </a:ext>
              </a:extLst>
            </p:cNvPr>
            <p:cNvSpPr txBox="1"/>
            <p:nvPr/>
          </p:nvSpPr>
          <p:spPr>
            <a:xfrm>
              <a:off x="2182953" y="3504637"/>
              <a:ext cx="4893455" cy="400110"/>
            </a:xfrm>
            <a:prstGeom prst="rect">
              <a:avLst/>
            </a:prstGeom>
            <a:noFill/>
          </p:spPr>
          <p:txBody>
            <a:bodyPr wrap="none" rtlCol="0">
              <a:spAutoFit/>
            </a:bodyPr>
            <a:lstStyle/>
            <a:p>
              <a:r>
                <a:rPr lang="en-US" sz="2000" b="1" dirty="0">
                  <a:latin typeface="+mj-lt"/>
                </a:rPr>
                <a:t>Before beginning work answer the following</a:t>
              </a:r>
              <a:endParaRPr lang="en-GB" sz="2000" b="1" dirty="0">
                <a:latin typeface="+mj-lt"/>
              </a:endParaRPr>
            </a:p>
          </p:txBody>
        </p:sp>
        <p:sp>
          <p:nvSpPr>
            <p:cNvPr id="22" name="TextBox 21">
              <a:extLst>
                <a:ext uri="{FF2B5EF4-FFF2-40B4-BE49-F238E27FC236}">
                  <a16:creationId xmlns:a16="http://schemas.microsoft.com/office/drawing/2014/main" id="{26DAE4CC-BF57-4E71-B5B2-32E2F48CD0B0}"/>
                </a:ext>
              </a:extLst>
            </p:cNvPr>
            <p:cNvSpPr txBox="1"/>
            <p:nvPr/>
          </p:nvSpPr>
          <p:spPr>
            <a:xfrm>
              <a:off x="1778184" y="3897012"/>
              <a:ext cx="5787784" cy="1969770"/>
            </a:xfrm>
            <a:prstGeom prst="rect">
              <a:avLst/>
            </a:prstGeom>
            <a:noFill/>
          </p:spPr>
          <p:txBody>
            <a:bodyPr wrap="square" rtlCol="0">
              <a:spAutoFit/>
            </a:bodyPr>
            <a:lstStyle/>
            <a:p>
              <a:pPr marL="628650" lvl="1" indent="-285750">
                <a:lnSpc>
                  <a:spcPct val="150000"/>
                </a:lnSpc>
                <a:buClr>
                  <a:srgbClr val="00B050"/>
                </a:buClr>
                <a:buFont typeface="Wingdings" panose="05000000000000000000" pitchFamily="2" charset="2"/>
                <a:buChar char="ü"/>
              </a:pPr>
              <a:r>
                <a:rPr lang="en-US" dirty="0">
                  <a:latin typeface="+mj-lt"/>
                </a:rPr>
                <a:t>What are the hazards? </a:t>
              </a:r>
            </a:p>
            <a:p>
              <a:pPr marL="628650" lvl="1" indent="-285750">
                <a:lnSpc>
                  <a:spcPct val="150000"/>
                </a:lnSpc>
                <a:buClr>
                  <a:srgbClr val="00B050"/>
                </a:buClr>
                <a:buFont typeface="Wingdings" panose="05000000000000000000" pitchFamily="2" charset="2"/>
                <a:buChar char="ü"/>
              </a:pPr>
              <a:r>
                <a:rPr lang="en-US" dirty="0">
                  <a:latin typeface="+mj-lt"/>
                </a:rPr>
                <a:t>What are the worst things that could happen?</a:t>
              </a:r>
            </a:p>
            <a:p>
              <a:pPr marL="628650" lvl="1" indent="-285750">
                <a:lnSpc>
                  <a:spcPct val="150000"/>
                </a:lnSpc>
                <a:buClr>
                  <a:srgbClr val="00B050"/>
                </a:buClr>
                <a:buFont typeface="Wingdings" panose="05000000000000000000" pitchFamily="2" charset="2"/>
                <a:buChar char="ü"/>
              </a:pPr>
              <a:r>
                <a:rPr lang="en-US" dirty="0">
                  <a:latin typeface="+mj-lt"/>
                </a:rPr>
                <a:t>What do I need to do to be prepared? </a:t>
              </a:r>
            </a:p>
            <a:p>
              <a:pPr marL="628650" lvl="1" indent="-285750">
                <a:spcBef>
                  <a:spcPts val="600"/>
                </a:spcBef>
                <a:buClr>
                  <a:srgbClr val="00B050"/>
                </a:buClr>
                <a:buFont typeface="Wingdings" panose="05000000000000000000" pitchFamily="2" charset="2"/>
                <a:buChar char="ü"/>
              </a:pPr>
              <a:r>
                <a:rPr lang="en-US" dirty="0">
                  <a:latin typeface="+mj-lt"/>
                </a:rPr>
                <a:t>What work practices, facilities or personal protective equipment are needed to minimize the risk? </a:t>
              </a:r>
            </a:p>
          </p:txBody>
        </p:sp>
        <p:sp>
          <p:nvSpPr>
            <p:cNvPr id="25" name="Rectangle: Rounded Corners 24">
              <a:extLst>
                <a:ext uri="{FF2B5EF4-FFF2-40B4-BE49-F238E27FC236}">
                  <a16:creationId xmlns:a16="http://schemas.microsoft.com/office/drawing/2014/main" id="{562FB70B-8B22-4307-AB94-DDDBF9FCC999}"/>
                </a:ext>
              </a:extLst>
            </p:cNvPr>
            <p:cNvSpPr/>
            <p:nvPr/>
          </p:nvSpPr>
          <p:spPr>
            <a:xfrm>
              <a:off x="1565011" y="3450045"/>
              <a:ext cx="6128529" cy="2490362"/>
            </a:xfrm>
            <a:prstGeom prst="roundRect">
              <a:avLst/>
            </a:pr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283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2750"/>
                            </p:stCondLst>
                            <p:childTnLst>
                              <p:par>
                                <p:cTn id="21" presetID="22" presetClass="entr" presetSubtype="4"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2.22222E-6 2.22222E-6 L -0.2033 2.22222E-6 " pathEditMode="relative" rAng="0" ptsTypes="AA">
                                      <p:cBhvr>
                                        <p:cTn id="27" dur="500" fill="hold"/>
                                        <p:tgtEl>
                                          <p:spTgt spid="2"/>
                                        </p:tgtEl>
                                        <p:attrNameLst>
                                          <p:attrName>ppt_x</p:attrName>
                                          <p:attrName>ppt_y</p:attrName>
                                        </p:attrNameLst>
                                      </p:cBhvr>
                                      <p:rCtr x="-10174" y="0"/>
                                    </p:animMotion>
                                  </p:childTnLst>
                                </p:cTn>
                              </p:par>
                              <p:par>
                                <p:cTn id="28" presetID="1" presetClass="exit" presetSubtype="0" fill="hold" grpId="1" nodeType="with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animBg="1"/>
      <p:bldP spid="7"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82644A-F0B2-4263-88DE-2529AC569D9C}"/>
              </a:ext>
            </a:extLst>
          </p:cNvPr>
          <p:cNvSpPr/>
          <p:nvPr/>
        </p:nvSpPr>
        <p:spPr>
          <a:xfrm>
            <a:off x="48704" y="91831"/>
            <a:ext cx="1089044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solidFill>
                  <a:srgbClr val="0099FF"/>
                </a:solidFill>
              </a:rPr>
              <a:t>For all lab work: RISK ASSESSMENT</a:t>
            </a:r>
          </a:p>
        </p:txBody>
      </p:sp>
      <p:pic>
        <p:nvPicPr>
          <p:cNvPr id="9" name="Picture 8">
            <a:extLst>
              <a:ext uri="{FF2B5EF4-FFF2-40B4-BE49-F238E27FC236}">
                <a16:creationId xmlns:a16="http://schemas.microsoft.com/office/drawing/2014/main" id="{394E8BCD-0561-4D4D-8DBD-5C77E440E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3" name="TextBox 2">
            <a:extLst>
              <a:ext uri="{FF2B5EF4-FFF2-40B4-BE49-F238E27FC236}">
                <a16:creationId xmlns:a16="http://schemas.microsoft.com/office/drawing/2014/main" id="{8D2201F5-DD6F-44B6-8D72-24B71819EE17}"/>
              </a:ext>
            </a:extLst>
          </p:cNvPr>
          <p:cNvSpPr txBox="1"/>
          <p:nvPr/>
        </p:nvSpPr>
        <p:spPr>
          <a:xfrm>
            <a:off x="1653792" y="1029120"/>
            <a:ext cx="4762483" cy="830997"/>
          </a:xfrm>
          <a:prstGeom prst="rect">
            <a:avLst/>
          </a:prstGeom>
          <a:noFill/>
        </p:spPr>
        <p:txBody>
          <a:bodyPr wrap="square" rtlCol="0">
            <a:spAutoFit/>
          </a:bodyPr>
          <a:lstStyle/>
          <a:p>
            <a:r>
              <a:rPr lang="en-GB" sz="2400" dirty="0">
                <a:solidFill>
                  <a:srgbClr val="0000FF"/>
                </a:solidFill>
                <a:latin typeface="+mj-lt"/>
              </a:rPr>
              <a:t>Standard Operating Procedure (</a:t>
            </a:r>
            <a:r>
              <a:rPr lang="en-GB" sz="2400" b="1" dirty="0">
                <a:solidFill>
                  <a:srgbClr val="0000FF"/>
                </a:solidFill>
                <a:latin typeface="+mj-lt"/>
              </a:rPr>
              <a:t>SOP</a:t>
            </a:r>
            <a:r>
              <a:rPr lang="en-GB" sz="2400" dirty="0">
                <a:solidFill>
                  <a:srgbClr val="0000FF"/>
                </a:solidFill>
                <a:latin typeface="+mj-lt"/>
              </a:rPr>
              <a:t>)</a:t>
            </a:r>
          </a:p>
          <a:p>
            <a:endParaRPr lang="en-GB" sz="2400" dirty="0">
              <a:solidFill>
                <a:srgbClr val="0000FF"/>
              </a:solidFill>
              <a:latin typeface="+mj-lt"/>
            </a:endParaRPr>
          </a:p>
        </p:txBody>
      </p:sp>
      <p:pic>
        <p:nvPicPr>
          <p:cNvPr id="5" name="Picture 4">
            <a:extLst>
              <a:ext uri="{FF2B5EF4-FFF2-40B4-BE49-F238E27FC236}">
                <a16:creationId xmlns:a16="http://schemas.microsoft.com/office/drawing/2014/main" id="{207CC06D-F862-45F5-86D9-25AB362FBBEF}"/>
              </a:ext>
            </a:extLst>
          </p:cNvPr>
          <p:cNvPicPr>
            <a:picLocks noChangeAspect="1"/>
          </p:cNvPicPr>
          <p:nvPr/>
        </p:nvPicPr>
        <p:blipFill>
          <a:blip r:embed="rId4"/>
          <a:stretch>
            <a:fillRect/>
          </a:stretch>
        </p:blipFill>
        <p:spPr>
          <a:xfrm>
            <a:off x="6519082" y="1192892"/>
            <a:ext cx="3691891" cy="5332288"/>
          </a:xfrm>
          <a:prstGeom prst="rect">
            <a:avLst/>
          </a:prstGeom>
        </p:spPr>
      </p:pic>
      <p:sp>
        <p:nvSpPr>
          <p:cNvPr id="2" name="TextBox 1">
            <a:extLst>
              <a:ext uri="{FF2B5EF4-FFF2-40B4-BE49-F238E27FC236}">
                <a16:creationId xmlns:a16="http://schemas.microsoft.com/office/drawing/2014/main" id="{0FF3C042-D5CF-42EE-8CC0-30950B2A7FB4}"/>
              </a:ext>
            </a:extLst>
          </p:cNvPr>
          <p:cNvSpPr txBox="1"/>
          <p:nvPr/>
        </p:nvSpPr>
        <p:spPr>
          <a:xfrm>
            <a:off x="1865781" y="1660032"/>
            <a:ext cx="4141995" cy="1200329"/>
          </a:xfrm>
          <a:prstGeom prst="rect">
            <a:avLst/>
          </a:prstGeom>
          <a:noFill/>
        </p:spPr>
        <p:txBody>
          <a:bodyPr wrap="square" rtlCol="0">
            <a:spAutoFit/>
          </a:bodyPr>
          <a:lstStyle/>
          <a:p>
            <a:pPr algn="just"/>
            <a:r>
              <a:rPr lang="en-GB" dirty="0">
                <a:latin typeface="+mj-lt"/>
              </a:rPr>
              <a:t>‘a set of step-by-step instructions to help users carry out routine operations efficiently and </a:t>
            </a:r>
            <a:r>
              <a:rPr lang="en-GB" b="1" dirty="0">
                <a:latin typeface="+mj-lt"/>
              </a:rPr>
              <a:t>safely</a:t>
            </a:r>
            <a:r>
              <a:rPr lang="en-GB" dirty="0">
                <a:latin typeface="+mj-lt"/>
              </a:rPr>
              <a:t> and avoid miscommunication’ </a:t>
            </a:r>
          </a:p>
        </p:txBody>
      </p:sp>
    </p:spTree>
    <p:extLst>
      <p:ext uri="{BB962C8B-B14F-4D97-AF65-F5344CB8AC3E}">
        <p14:creationId xmlns:p14="http://schemas.microsoft.com/office/powerpoint/2010/main" val="1333370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82644A-F0B2-4263-88DE-2529AC569D9C}"/>
              </a:ext>
            </a:extLst>
          </p:cNvPr>
          <p:cNvSpPr/>
          <p:nvPr/>
        </p:nvSpPr>
        <p:spPr>
          <a:xfrm>
            <a:off x="48704" y="91831"/>
            <a:ext cx="1089044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solidFill>
                  <a:srgbClr val="0099FF"/>
                </a:solidFill>
              </a:rPr>
              <a:t>For all lab work: RISK ASSESSMENT</a:t>
            </a:r>
          </a:p>
        </p:txBody>
      </p:sp>
      <p:pic>
        <p:nvPicPr>
          <p:cNvPr id="9" name="Picture 8">
            <a:extLst>
              <a:ext uri="{FF2B5EF4-FFF2-40B4-BE49-F238E27FC236}">
                <a16:creationId xmlns:a16="http://schemas.microsoft.com/office/drawing/2014/main" id="{394E8BCD-0561-4D4D-8DBD-5C77E440E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2" name="Rectangle 1">
            <a:extLst>
              <a:ext uri="{FF2B5EF4-FFF2-40B4-BE49-F238E27FC236}">
                <a16:creationId xmlns:a16="http://schemas.microsoft.com/office/drawing/2014/main" id="{C55682A0-46F1-43E3-9521-7D571FC23134}"/>
              </a:ext>
            </a:extLst>
          </p:cNvPr>
          <p:cNvSpPr/>
          <p:nvPr/>
        </p:nvSpPr>
        <p:spPr>
          <a:xfrm>
            <a:off x="3771980" y="970269"/>
            <a:ext cx="4511363" cy="800219"/>
          </a:xfrm>
          <a:prstGeom prst="rect">
            <a:avLst/>
          </a:prstGeom>
        </p:spPr>
        <p:txBody>
          <a:bodyPr wrap="none">
            <a:spAutoFit/>
          </a:bodyPr>
          <a:lstStyle/>
          <a:p>
            <a:pPr algn="ctr"/>
            <a:r>
              <a:rPr lang="en-GB" sz="2800" dirty="0">
                <a:solidFill>
                  <a:srgbClr val="0000FF"/>
                </a:solidFill>
                <a:latin typeface="+mj-lt"/>
              </a:rPr>
              <a:t>Safety Data Sheets - SDS</a:t>
            </a:r>
          </a:p>
          <a:p>
            <a:pPr algn="ctr"/>
            <a:r>
              <a:rPr lang="en-GB" dirty="0">
                <a:latin typeface="+mj-lt"/>
              </a:rPr>
              <a:t>(Former Materials Safety Data Sheets – MSDS)</a:t>
            </a:r>
          </a:p>
        </p:txBody>
      </p:sp>
      <p:sp>
        <p:nvSpPr>
          <p:cNvPr id="3" name="TextBox 2">
            <a:extLst>
              <a:ext uri="{FF2B5EF4-FFF2-40B4-BE49-F238E27FC236}">
                <a16:creationId xmlns:a16="http://schemas.microsoft.com/office/drawing/2014/main" id="{B7567296-7C97-4FF2-B168-F062AFD8DAA1}"/>
              </a:ext>
            </a:extLst>
          </p:cNvPr>
          <p:cNvSpPr txBox="1"/>
          <p:nvPr/>
        </p:nvSpPr>
        <p:spPr>
          <a:xfrm>
            <a:off x="1829456" y="1863353"/>
            <a:ext cx="4203045" cy="3816429"/>
          </a:xfrm>
          <a:prstGeom prst="rect">
            <a:avLst/>
          </a:prstGeom>
          <a:noFill/>
        </p:spPr>
        <p:txBody>
          <a:bodyPr wrap="square" rtlCol="0">
            <a:spAutoFit/>
          </a:bodyPr>
          <a:lstStyle/>
          <a:p>
            <a:pPr marL="177800" indent="-177800">
              <a:spcAft>
                <a:spcPts val="2400"/>
              </a:spcAft>
              <a:buClr>
                <a:srgbClr val="0000FF"/>
              </a:buClr>
              <a:buSzPct val="150000"/>
              <a:buFont typeface="Arial" panose="020B0604020202020204" pitchFamily="34" charset="0"/>
              <a:buChar char="•"/>
            </a:pPr>
            <a:r>
              <a:rPr lang="en-GB" dirty="0">
                <a:latin typeface="+mj-lt"/>
              </a:rPr>
              <a:t>Provided by the supplier (visit www.sigmaaldrich.com)</a:t>
            </a:r>
          </a:p>
          <a:p>
            <a:pPr marL="177800" indent="-177800">
              <a:spcAft>
                <a:spcPts val="2400"/>
              </a:spcAft>
              <a:buClr>
                <a:srgbClr val="0000FF"/>
              </a:buClr>
              <a:buSzPct val="150000"/>
              <a:buFont typeface="Arial" panose="020B0604020202020204" pitchFamily="34" charset="0"/>
              <a:buChar char="•"/>
            </a:pPr>
            <a:r>
              <a:rPr lang="en-GB" dirty="0">
                <a:latin typeface="+mj-lt"/>
              </a:rPr>
              <a:t>Presented in a consistent user-friendly, 16-section format</a:t>
            </a:r>
          </a:p>
          <a:p>
            <a:pPr marL="177800" indent="-177800">
              <a:spcAft>
                <a:spcPts val="2400"/>
              </a:spcAft>
              <a:buClr>
                <a:srgbClr val="0000FF"/>
              </a:buClr>
              <a:buSzPct val="150000"/>
              <a:buFont typeface="Arial" panose="020B0604020202020204" pitchFamily="34" charset="0"/>
              <a:buChar char="•"/>
            </a:pPr>
            <a:r>
              <a:rPr lang="en-GB" dirty="0">
                <a:latin typeface="+mj-lt"/>
              </a:rPr>
              <a:t>Sections 2 to 8 will help you to fill out the COSHH forms</a:t>
            </a:r>
          </a:p>
          <a:p>
            <a:pPr marL="177800" indent="-177800">
              <a:spcAft>
                <a:spcPts val="2400"/>
              </a:spcAft>
              <a:buClr>
                <a:srgbClr val="0000FF"/>
              </a:buClr>
              <a:buSzPct val="150000"/>
              <a:buFont typeface="Arial" panose="020B0604020202020204" pitchFamily="34" charset="0"/>
              <a:buChar char="•"/>
            </a:pPr>
            <a:r>
              <a:rPr lang="en-GB" dirty="0">
                <a:latin typeface="+mj-lt"/>
              </a:rPr>
              <a:t>Section 2: identification of hazards</a:t>
            </a:r>
          </a:p>
          <a:p>
            <a:pPr marL="177800" indent="-177800">
              <a:spcAft>
                <a:spcPts val="2400"/>
              </a:spcAft>
              <a:buClr>
                <a:srgbClr val="0000FF"/>
              </a:buClr>
              <a:buSzPct val="150000"/>
              <a:buFont typeface="Arial" panose="020B0604020202020204" pitchFamily="34" charset="0"/>
              <a:buChar char="•"/>
            </a:pPr>
            <a:r>
              <a:rPr lang="en-GB" dirty="0">
                <a:latin typeface="+mj-lt"/>
              </a:rPr>
              <a:t>Section 4 to 8: safe handling practices, and emergency and control measures</a:t>
            </a:r>
          </a:p>
        </p:txBody>
      </p:sp>
      <p:grpSp>
        <p:nvGrpSpPr>
          <p:cNvPr id="5" name="Group 4">
            <a:extLst>
              <a:ext uri="{FF2B5EF4-FFF2-40B4-BE49-F238E27FC236}">
                <a16:creationId xmlns:a16="http://schemas.microsoft.com/office/drawing/2014/main" id="{B2AB5DD9-0A00-4A7C-8D72-020BE06FA5AB}"/>
              </a:ext>
            </a:extLst>
          </p:cNvPr>
          <p:cNvGrpSpPr/>
          <p:nvPr/>
        </p:nvGrpSpPr>
        <p:grpSpPr>
          <a:xfrm>
            <a:off x="6357912" y="1818902"/>
            <a:ext cx="3976975" cy="4980688"/>
            <a:chOff x="4833911" y="1818902"/>
            <a:chExt cx="3976975" cy="4980688"/>
          </a:xfrm>
        </p:grpSpPr>
        <p:pic>
          <p:nvPicPr>
            <p:cNvPr id="14" name="Picture 13">
              <a:extLst>
                <a:ext uri="{FF2B5EF4-FFF2-40B4-BE49-F238E27FC236}">
                  <a16:creationId xmlns:a16="http://schemas.microsoft.com/office/drawing/2014/main" id="{287D1FF3-475A-4BF1-AD50-9848C04C803F}"/>
                </a:ext>
              </a:extLst>
            </p:cNvPr>
            <p:cNvPicPr>
              <a:picLocks noChangeAspect="1"/>
            </p:cNvPicPr>
            <p:nvPr/>
          </p:nvPicPr>
          <p:blipFill>
            <a:blip r:embed="rId4"/>
            <a:stretch>
              <a:fillRect/>
            </a:stretch>
          </p:blipFill>
          <p:spPr>
            <a:xfrm>
              <a:off x="4930363" y="1818902"/>
              <a:ext cx="3785273" cy="4980688"/>
            </a:xfrm>
            <a:prstGeom prst="rect">
              <a:avLst/>
            </a:prstGeom>
          </p:spPr>
        </p:pic>
        <p:sp>
          <p:nvSpPr>
            <p:cNvPr id="15" name="Rounded Rectangle 5">
              <a:extLst>
                <a:ext uri="{FF2B5EF4-FFF2-40B4-BE49-F238E27FC236}">
                  <a16:creationId xmlns:a16="http://schemas.microsoft.com/office/drawing/2014/main" id="{F1BC7EF9-5C1F-4718-B643-F777DB8C9D47}"/>
                </a:ext>
              </a:extLst>
            </p:cNvPr>
            <p:cNvSpPr/>
            <p:nvPr/>
          </p:nvSpPr>
          <p:spPr>
            <a:xfrm>
              <a:off x="4833911" y="4592900"/>
              <a:ext cx="3976975" cy="212540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5BA296A2-C6D1-4FD4-A6E2-E3D198B2FD1E}"/>
              </a:ext>
            </a:extLst>
          </p:cNvPr>
          <p:cNvGrpSpPr/>
          <p:nvPr/>
        </p:nvGrpSpPr>
        <p:grpSpPr>
          <a:xfrm>
            <a:off x="6321227" y="1725230"/>
            <a:ext cx="4058933" cy="5061994"/>
            <a:chOff x="4797226" y="1725230"/>
            <a:chExt cx="4058933" cy="5061994"/>
          </a:xfrm>
        </p:grpSpPr>
        <p:pic>
          <p:nvPicPr>
            <p:cNvPr id="24" name="Picture 23">
              <a:extLst>
                <a:ext uri="{FF2B5EF4-FFF2-40B4-BE49-F238E27FC236}">
                  <a16:creationId xmlns:a16="http://schemas.microsoft.com/office/drawing/2014/main" id="{2AC480D8-48D0-4C01-8199-998C806DFE24}"/>
                </a:ext>
              </a:extLst>
            </p:cNvPr>
            <p:cNvPicPr>
              <a:picLocks noChangeAspect="1"/>
            </p:cNvPicPr>
            <p:nvPr/>
          </p:nvPicPr>
          <p:blipFill>
            <a:blip r:embed="rId5"/>
            <a:stretch>
              <a:fillRect/>
            </a:stretch>
          </p:blipFill>
          <p:spPr>
            <a:xfrm>
              <a:off x="4857750" y="1725230"/>
              <a:ext cx="3937885" cy="5061994"/>
            </a:xfrm>
            <a:prstGeom prst="rect">
              <a:avLst/>
            </a:prstGeom>
          </p:spPr>
        </p:pic>
        <p:sp>
          <p:nvSpPr>
            <p:cNvPr id="25" name="Rounded Rectangle 5">
              <a:extLst>
                <a:ext uri="{FF2B5EF4-FFF2-40B4-BE49-F238E27FC236}">
                  <a16:creationId xmlns:a16="http://schemas.microsoft.com/office/drawing/2014/main" id="{6606BC0E-ABB3-412C-8F89-4B01E06EB2CC}"/>
                </a:ext>
              </a:extLst>
            </p:cNvPr>
            <p:cNvSpPr/>
            <p:nvPr/>
          </p:nvSpPr>
          <p:spPr>
            <a:xfrm>
              <a:off x="4912810" y="1747626"/>
              <a:ext cx="3943349" cy="1516999"/>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6" name="Rounded Rectangle 7">
              <a:extLst>
                <a:ext uri="{FF2B5EF4-FFF2-40B4-BE49-F238E27FC236}">
                  <a16:creationId xmlns:a16="http://schemas.microsoft.com/office/drawing/2014/main" id="{E93AA955-CB21-4E28-9E9E-062CA4BB0883}"/>
                </a:ext>
              </a:extLst>
            </p:cNvPr>
            <p:cNvSpPr/>
            <p:nvPr/>
          </p:nvSpPr>
          <p:spPr>
            <a:xfrm>
              <a:off x="4797226" y="5298596"/>
              <a:ext cx="3927674" cy="1488628"/>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742204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1000"/>
                                        <p:tgtEl>
                                          <p:spTgt spid="5"/>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1000"/>
                                        <p:tgtEl>
                                          <p:spTgt spid="3">
                                            <p:txEl>
                                              <p:pRg st="2" end="2"/>
                                            </p:txEl>
                                          </p:spTgt>
                                        </p:tgtEl>
                                      </p:cBhvr>
                                    </p:animEffect>
                                  </p:childTnLst>
                                </p:cTn>
                              </p:par>
                            </p:childTnLst>
                          </p:cTn>
                        </p:par>
                        <p:par>
                          <p:cTn id="19" fill="hold">
                            <p:stCondLst>
                              <p:cond delay="3000"/>
                            </p:stCondLst>
                            <p:childTnLst>
                              <p:par>
                                <p:cTn id="20" presetID="22" presetClass="entr" presetSubtype="1"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22" presetClass="entr" presetSubtype="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DC1FB7-2A7E-40B1-B198-C8175736C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8" name="Rectangle 7">
            <a:extLst>
              <a:ext uri="{FF2B5EF4-FFF2-40B4-BE49-F238E27FC236}">
                <a16:creationId xmlns:a16="http://schemas.microsoft.com/office/drawing/2014/main" id="{8D852B3A-0F19-481A-AEAA-F5EBC277868A}"/>
              </a:ext>
            </a:extLst>
          </p:cNvPr>
          <p:cNvSpPr/>
          <p:nvPr/>
        </p:nvSpPr>
        <p:spPr>
          <a:xfrm>
            <a:off x="48704" y="91831"/>
            <a:ext cx="1089044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solidFill>
                  <a:srgbClr val="0099FF"/>
                </a:solidFill>
              </a:rPr>
              <a:t>For all lab work: RISK ASSESSMENT</a:t>
            </a:r>
          </a:p>
        </p:txBody>
      </p:sp>
      <p:sp>
        <p:nvSpPr>
          <p:cNvPr id="19" name="TextBox 18">
            <a:extLst>
              <a:ext uri="{FF2B5EF4-FFF2-40B4-BE49-F238E27FC236}">
                <a16:creationId xmlns:a16="http://schemas.microsoft.com/office/drawing/2014/main" id="{B63C50CD-84A9-4B5C-9ECA-8BE389963FE3}"/>
              </a:ext>
            </a:extLst>
          </p:cNvPr>
          <p:cNvSpPr txBox="1"/>
          <p:nvPr/>
        </p:nvSpPr>
        <p:spPr>
          <a:xfrm>
            <a:off x="2549774" y="4387965"/>
            <a:ext cx="3323923" cy="1308050"/>
          </a:xfrm>
          <a:prstGeom prst="rect">
            <a:avLst/>
          </a:prstGeom>
          <a:noFill/>
        </p:spPr>
        <p:txBody>
          <a:bodyPr wrap="none" rtlCol="0">
            <a:spAutoFit/>
          </a:bodyPr>
          <a:lstStyle/>
          <a:p>
            <a:pPr marL="180975" indent="-180975">
              <a:spcAft>
                <a:spcPts val="600"/>
              </a:spcAft>
              <a:buClr>
                <a:srgbClr val="0000FF"/>
              </a:buClr>
              <a:buFont typeface="Wingdings" panose="05000000000000000000" pitchFamily="2" charset="2"/>
              <a:buChar char="§"/>
            </a:pPr>
            <a:r>
              <a:rPr lang="en-GB" sz="1600" dirty="0">
                <a:latin typeface="+mj-lt"/>
              </a:rPr>
              <a:t>Pictograms </a:t>
            </a:r>
          </a:p>
          <a:p>
            <a:pPr marL="180975" indent="-180975">
              <a:spcAft>
                <a:spcPts val="600"/>
              </a:spcAft>
              <a:buClr>
                <a:srgbClr val="0000FF"/>
              </a:buClr>
              <a:buFont typeface="Wingdings" panose="05000000000000000000" pitchFamily="2" charset="2"/>
              <a:buChar char="§"/>
            </a:pPr>
            <a:r>
              <a:rPr lang="en-GB" sz="1600" dirty="0">
                <a:latin typeface="+mj-lt"/>
              </a:rPr>
              <a:t>Hazards statement (</a:t>
            </a:r>
            <a:r>
              <a:rPr lang="en-GB" sz="1600" dirty="0">
                <a:latin typeface="+mj-lt"/>
                <a:hlinkClick r:id="rId3"/>
              </a:rPr>
              <a:t>H codes</a:t>
            </a:r>
            <a:r>
              <a:rPr lang="en-GB" sz="1600" dirty="0">
                <a:latin typeface="+mj-lt"/>
              </a:rPr>
              <a:t>)</a:t>
            </a:r>
          </a:p>
          <a:p>
            <a:pPr marL="180975" indent="-180975">
              <a:spcAft>
                <a:spcPts val="600"/>
              </a:spcAft>
              <a:buClr>
                <a:srgbClr val="0000FF"/>
              </a:buClr>
              <a:buFont typeface="Wingdings" panose="05000000000000000000" pitchFamily="2" charset="2"/>
              <a:buChar char="§"/>
            </a:pPr>
            <a:r>
              <a:rPr lang="en-GB" sz="1600" dirty="0">
                <a:latin typeface="+mj-lt"/>
              </a:rPr>
              <a:t>Signal Words (Warning and Danger)</a:t>
            </a:r>
          </a:p>
          <a:p>
            <a:pPr marL="180975" indent="-180975">
              <a:spcAft>
                <a:spcPts val="600"/>
              </a:spcAft>
              <a:buClr>
                <a:srgbClr val="0000FF"/>
              </a:buClr>
              <a:buFont typeface="Wingdings" panose="05000000000000000000" pitchFamily="2" charset="2"/>
              <a:buChar char="§"/>
            </a:pPr>
            <a:r>
              <a:rPr lang="en-GB" sz="1600" dirty="0">
                <a:latin typeface="+mj-lt"/>
              </a:rPr>
              <a:t>Precautionary statements (</a:t>
            </a:r>
            <a:r>
              <a:rPr lang="en-GB" sz="1600" dirty="0">
                <a:latin typeface="+mj-lt"/>
                <a:hlinkClick r:id="rId4"/>
              </a:rPr>
              <a:t>P codes</a:t>
            </a:r>
            <a:r>
              <a:rPr lang="en-GB" sz="1600" dirty="0">
                <a:latin typeface="+mj-lt"/>
              </a:rPr>
              <a:t>)</a:t>
            </a:r>
          </a:p>
        </p:txBody>
      </p:sp>
      <p:sp>
        <p:nvSpPr>
          <p:cNvPr id="5" name="TextBox 4">
            <a:extLst>
              <a:ext uri="{FF2B5EF4-FFF2-40B4-BE49-F238E27FC236}">
                <a16:creationId xmlns:a16="http://schemas.microsoft.com/office/drawing/2014/main" id="{07FB2F19-0A88-4FA5-B963-4904AFB7F011}"/>
              </a:ext>
            </a:extLst>
          </p:cNvPr>
          <p:cNvSpPr txBox="1"/>
          <p:nvPr/>
        </p:nvSpPr>
        <p:spPr>
          <a:xfrm>
            <a:off x="1652743" y="1766805"/>
            <a:ext cx="5311546" cy="646331"/>
          </a:xfrm>
          <a:prstGeom prst="rect">
            <a:avLst/>
          </a:prstGeom>
          <a:noFill/>
        </p:spPr>
        <p:txBody>
          <a:bodyPr wrap="square" rtlCol="0">
            <a:spAutoFit/>
          </a:bodyPr>
          <a:lstStyle/>
          <a:p>
            <a:r>
              <a:rPr lang="en-GB" b="1" dirty="0">
                <a:latin typeface="+mj-lt"/>
              </a:rPr>
              <a:t>Globally Harmonized System (GHS) of Classification and Labelling of Chemicals</a:t>
            </a:r>
          </a:p>
        </p:txBody>
      </p:sp>
      <p:grpSp>
        <p:nvGrpSpPr>
          <p:cNvPr id="2" name="Group 1">
            <a:extLst>
              <a:ext uri="{FF2B5EF4-FFF2-40B4-BE49-F238E27FC236}">
                <a16:creationId xmlns:a16="http://schemas.microsoft.com/office/drawing/2014/main" id="{1A8EB76C-059A-4EF8-84ED-B4C6E17E3D70}"/>
              </a:ext>
            </a:extLst>
          </p:cNvPr>
          <p:cNvGrpSpPr>
            <a:grpSpLocks noChangeAspect="1"/>
          </p:cNvGrpSpPr>
          <p:nvPr/>
        </p:nvGrpSpPr>
        <p:grpSpPr>
          <a:xfrm>
            <a:off x="7359321" y="1598971"/>
            <a:ext cx="3315201" cy="4205316"/>
            <a:chOff x="327455" y="2015151"/>
            <a:chExt cx="3575713" cy="4535774"/>
          </a:xfrm>
        </p:grpSpPr>
        <p:sp>
          <p:nvSpPr>
            <p:cNvPr id="12" name="Rectangle 11">
              <a:extLst>
                <a:ext uri="{FF2B5EF4-FFF2-40B4-BE49-F238E27FC236}">
                  <a16:creationId xmlns:a16="http://schemas.microsoft.com/office/drawing/2014/main" id="{33878D29-94CB-41C9-9CE3-57540A86477B}"/>
                </a:ext>
              </a:extLst>
            </p:cNvPr>
            <p:cNvSpPr/>
            <p:nvPr/>
          </p:nvSpPr>
          <p:spPr>
            <a:xfrm>
              <a:off x="327455" y="2015151"/>
              <a:ext cx="3575713" cy="45357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CE171F9-E581-4000-BB3E-935CAF98E2DD}"/>
                </a:ext>
              </a:extLst>
            </p:cNvPr>
            <p:cNvSpPr/>
            <p:nvPr/>
          </p:nvSpPr>
          <p:spPr>
            <a:xfrm>
              <a:off x="1110705" y="2015151"/>
              <a:ext cx="1961689" cy="398354"/>
            </a:xfrm>
            <a:prstGeom prst="rect">
              <a:avLst/>
            </a:prstGeom>
          </p:spPr>
          <p:txBody>
            <a:bodyPr wrap="none">
              <a:spAutoFit/>
            </a:bodyPr>
            <a:lstStyle/>
            <a:p>
              <a:r>
                <a:rPr lang="en-GB" dirty="0"/>
                <a:t>GHS Pictograms</a:t>
              </a:r>
            </a:p>
          </p:txBody>
        </p:sp>
        <p:pic>
          <p:nvPicPr>
            <p:cNvPr id="17" name="Picture 16">
              <a:extLst>
                <a:ext uri="{FF2B5EF4-FFF2-40B4-BE49-F238E27FC236}">
                  <a16:creationId xmlns:a16="http://schemas.microsoft.com/office/drawing/2014/main" id="{25044F59-EF0E-4CBE-AC80-04AA17337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760" y="2265293"/>
              <a:ext cx="3056658" cy="4217813"/>
            </a:xfrm>
            <a:prstGeom prst="rect">
              <a:avLst/>
            </a:prstGeom>
          </p:spPr>
        </p:pic>
      </p:grpSp>
      <p:sp>
        <p:nvSpPr>
          <p:cNvPr id="13" name="TextBox 12">
            <a:extLst>
              <a:ext uri="{FF2B5EF4-FFF2-40B4-BE49-F238E27FC236}">
                <a16:creationId xmlns:a16="http://schemas.microsoft.com/office/drawing/2014/main" id="{7BF2C08E-4B97-4D88-B8A0-0443C51577E3}"/>
              </a:ext>
            </a:extLst>
          </p:cNvPr>
          <p:cNvSpPr txBox="1"/>
          <p:nvPr/>
        </p:nvSpPr>
        <p:spPr>
          <a:xfrm>
            <a:off x="1961442" y="2494343"/>
            <a:ext cx="4788170" cy="984885"/>
          </a:xfrm>
          <a:prstGeom prst="rect">
            <a:avLst/>
          </a:prstGeom>
          <a:noFill/>
        </p:spPr>
        <p:txBody>
          <a:bodyPr wrap="none" rtlCol="0">
            <a:spAutoFit/>
          </a:bodyPr>
          <a:lstStyle/>
          <a:p>
            <a:pPr marL="180975" indent="-180975">
              <a:spcAft>
                <a:spcPts val="600"/>
              </a:spcAft>
              <a:buClr>
                <a:srgbClr val="0000FF"/>
              </a:buClr>
              <a:buFont typeface="Wingdings" panose="05000000000000000000" pitchFamily="2" charset="2"/>
              <a:buChar char="§"/>
            </a:pPr>
            <a:r>
              <a:rPr lang="en-GB" sz="1600" dirty="0">
                <a:latin typeface="+mj-lt"/>
              </a:rPr>
              <a:t>3 Hazard groups (health, physical and environmental)</a:t>
            </a:r>
          </a:p>
          <a:p>
            <a:pPr marL="180975" indent="-180975">
              <a:spcAft>
                <a:spcPts val="600"/>
              </a:spcAft>
              <a:buClr>
                <a:srgbClr val="0000FF"/>
              </a:buClr>
              <a:buFont typeface="Wingdings" panose="05000000000000000000" pitchFamily="2" charset="2"/>
              <a:buChar char="§"/>
            </a:pPr>
            <a:r>
              <a:rPr lang="en-GB" sz="1600" dirty="0">
                <a:latin typeface="+mj-lt"/>
              </a:rPr>
              <a:t>Hazard classes (flammable, carcinogen, etc.) </a:t>
            </a:r>
          </a:p>
          <a:p>
            <a:pPr marL="180975" indent="-180975">
              <a:spcAft>
                <a:spcPts val="600"/>
              </a:spcAft>
              <a:buClr>
                <a:srgbClr val="0000FF"/>
              </a:buClr>
              <a:buFont typeface="Wingdings" panose="05000000000000000000" pitchFamily="2" charset="2"/>
              <a:buChar char="§"/>
            </a:pPr>
            <a:r>
              <a:rPr lang="en-GB" sz="1600" dirty="0">
                <a:latin typeface="+mj-lt"/>
              </a:rPr>
              <a:t>Categories (severity of the hazard, 1 to 4)</a:t>
            </a:r>
          </a:p>
        </p:txBody>
      </p:sp>
      <p:sp>
        <p:nvSpPr>
          <p:cNvPr id="14" name="TextBox 13">
            <a:extLst>
              <a:ext uri="{FF2B5EF4-FFF2-40B4-BE49-F238E27FC236}">
                <a16:creationId xmlns:a16="http://schemas.microsoft.com/office/drawing/2014/main" id="{8B7C3665-6D8A-4CFD-9E2A-246971B4C07E}"/>
              </a:ext>
            </a:extLst>
          </p:cNvPr>
          <p:cNvSpPr txBox="1"/>
          <p:nvPr/>
        </p:nvSpPr>
        <p:spPr>
          <a:xfrm>
            <a:off x="1779996" y="3948192"/>
            <a:ext cx="4988545" cy="369332"/>
          </a:xfrm>
          <a:prstGeom prst="rect">
            <a:avLst/>
          </a:prstGeom>
          <a:noFill/>
        </p:spPr>
        <p:txBody>
          <a:bodyPr wrap="none" rtlCol="0">
            <a:spAutoFit/>
          </a:bodyPr>
          <a:lstStyle/>
          <a:p>
            <a:r>
              <a:rPr lang="en-GB" b="1" dirty="0">
                <a:latin typeface="+mj-lt"/>
              </a:rPr>
              <a:t>GHS Communication of Hazards (labelling system) </a:t>
            </a:r>
          </a:p>
        </p:txBody>
      </p:sp>
      <p:sp>
        <p:nvSpPr>
          <p:cNvPr id="4" name="TextBox 3">
            <a:extLst>
              <a:ext uri="{FF2B5EF4-FFF2-40B4-BE49-F238E27FC236}">
                <a16:creationId xmlns:a16="http://schemas.microsoft.com/office/drawing/2014/main" id="{12DDE373-9F3B-4C40-9506-A1D5414FE5E8}"/>
              </a:ext>
            </a:extLst>
          </p:cNvPr>
          <p:cNvSpPr txBox="1"/>
          <p:nvPr/>
        </p:nvSpPr>
        <p:spPr>
          <a:xfrm>
            <a:off x="1627595" y="1051491"/>
            <a:ext cx="8768262" cy="461665"/>
          </a:xfrm>
          <a:prstGeom prst="rect">
            <a:avLst/>
          </a:prstGeom>
          <a:noFill/>
        </p:spPr>
        <p:txBody>
          <a:bodyPr wrap="square" rtlCol="0">
            <a:spAutoFit/>
          </a:bodyPr>
          <a:lstStyle/>
          <a:p>
            <a:r>
              <a:rPr lang="en-GB" sz="2400" dirty="0">
                <a:solidFill>
                  <a:srgbClr val="0000FF"/>
                </a:solidFill>
                <a:latin typeface="+mj-lt"/>
              </a:rPr>
              <a:t>Learn to recognise GHS pictograms and of Hazards classification  </a:t>
            </a:r>
          </a:p>
        </p:txBody>
      </p:sp>
    </p:spTree>
    <p:extLst>
      <p:ext uri="{BB962C8B-B14F-4D97-AF65-F5344CB8AC3E}">
        <p14:creationId xmlns:p14="http://schemas.microsoft.com/office/powerpoint/2010/main" val="7939862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99CB7-A253-4F0F-A6C6-FB33A0BDBC30}"/>
              </a:ext>
            </a:extLst>
          </p:cNvPr>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14</a:t>
            </a:fld>
            <a:endParaRPr lang="en-US">
              <a:solidFill>
                <a:srgbClr val="04617B">
                  <a:shade val="90000"/>
                </a:srgbClr>
              </a:solidFill>
              <a:latin typeface="Constantia"/>
            </a:endParaRPr>
          </a:p>
        </p:txBody>
      </p:sp>
      <p:sp>
        <p:nvSpPr>
          <p:cNvPr id="5" name="Rectangle 4">
            <a:extLst>
              <a:ext uri="{FF2B5EF4-FFF2-40B4-BE49-F238E27FC236}">
                <a16:creationId xmlns:a16="http://schemas.microsoft.com/office/drawing/2014/main" id="{63697514-FDF6-4EEF-976F-4808C7014C63}"/>
              </a:ext>
            </a:extLst>
          </p:cNvPr>
          <p:cNvSpPr/>
          <p:nvPr/>
        </p:nvSpPr>
        <p:spPr>
          <a:xfrm>
            <a:off x="1813207" y="183170"/>
            <a:ext cx="742536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b="1" dirty="0">
                <a:ln/>
                <a:solidFill>
                  <a:srgbClr val="0099FF"/>
                </a:solidFill>
                <a:latin typeface="Constantia"/>
              </a:rPr>
              <a:t>Unknown hazard isn’t no hazard</a:t>
            </a:r>
          </a:p>
        </p:txBody>
      </p:sp>
      <p:pic>
        <p:nvPicPr>
          <p:cNvPr id="12" name="Picture 11">
            <a:extLst>
              <a:ext uri="{FF2B5EF4-FFF2-40B4-BE49-F238E27FC236}">
                <a16:creationId xmlns:a16="http://schemas.microsoft.com/office/drawing/2014/main" id="{ADC326E3-EA37-4A17-BB6C-64FDD16C1E00}"/>
              </a:ext>
            </a:extLst>
          </p:cNvPr>
          <p:cNvPicPr>
            <a:picLocks noChangeAspect="1"/>
          </p:cNvPicPr>
          <p:nvPr/>
        </p:nvPicPr>
        <p:blipFill>
          <a:blip r:embed="rId2"/>
          <a:stretch>
            <a:fillRect/>
          </a:stretch>
        </p:blipFill>
        <p:spPr>
          <a:xfrm>
            <a:off x="1822769" y="2037261"/>
            <a:ext cx="5368381" cy="3559957"/>
          </a:xfrm>
          <a:prstGeom prst="rect">
            <a:avLst/>
          </a:prstGeom>
        </p:spPr>
      </p:pic>
      <p:sp>
        <p:nvSpPr>
          <p:cNvPr id="16" name="TextBox 15">
            <a:extLst>
              <a:ext uri="{FF2B5EF4-FFF2-40B4-BE49-F238E27FC236}">
                <a16:creationId xmlns:a16="http://schemas.microsoft.com/office/drawing/2014/main" id="{1EA5EB51-1262-4991-A9F4-5080D28D96F0}"/>
              </a:ext>
            </a:extLst>
          </p:cNvPr>
          <p:cNvSpPr txBox="1"/>
          <p:nvPr/>
        </p:nvSpPr>
        <p:spPr>
          <a:xfrm>
            <a:off x="7787984" y="2039534"/>
            <a:ext cx="2108835" cy="369332"/>
          </a:xfrm>
          <a:prstGeom prst="rect">
            <a:avLst/>
          </a:prstGeom>
          <a:noFill/>
        </p:spPr>
        <p:txBody>
          <a:bodyPr wrap="square" rtlCol="0">
            <a:spAutoFit/>
          </a:bodyPr>
          <a:lstStyle/>
          <a:p>
            <a:pPr>
              <a:defRPr/>
            </a:pPr>
            <a:r>
              <a:rPr lang="en-GB" i="1" dirty="0">
                <a:solidFill>
                  <a:prstClr val="black"/>
                </a:solidFill>
                <a:latin typeface="Calibri"/>
              </a:rPr>
              <a:t>JACS</a:t>
            </a:r>
            <a:r>
              <a:rPr lang="en-GB" dirty="0">
                <a:solidFill>
                  <a:prstClr val="black"/>
                </a:solidFill>
                <a:latin typeface="Calibri"/>
              </a:rPr>
              <a:t>, </a:t>
            </a:r>
            <a:r>
              <a:rPr lang="en-GB" b="1" dirty="0">
                <a:solidFill>
                  <a:prstClr val="black"/>
                </a:solidFill>
                <a:latin typeface="Calibri"/>
              </a:rPr>
              <a:t>1961</a:t>
            </a:r>
            <a:r>
              <a:rPr lang="en-GB" dirty="0">
                <a:solidFill>
                  <a:prstClr val="black"/>
                </a:solidFill>
                <a:latin typeface="Calibri"/>
              </a:rPr>
              <a:t>, 83, 1516</a:t>
            </a:r>
          </a:p>
        </p:txBody>
      </p:sp>
      <p:sp>
        <p:nvSpPr>
          <p:cNvPr id="17" name="TextBox 16">
            <a:extLst>
              <a:ext uri="{FF2B5EF4-FFF2-40B4-BE49-F238E27FC236}">
                <a16:creationId xmlns:a16="http://schemas.microsoft.com/office/drawing/2014/main" id="{CEE50F6D-2AF3-457F-8E8E-176FE9A0CB40}"/>
              </a:ext>
            </a:extLst>
          </p:cNvPr>
          <p:cNvSpPr txBox="1"/>
          <p:nvPr/>
        </p:nvSpPr>
        <p:spPr>
          <a:xfrm>
            <a:off x="7562236" y="4255556"/>
            <a:ext cx="2680463" cy="1015663"/>
          </a:xfrm>
          <a:prstGeom prst="rect">
            <a:avLst/>
          </a:prstGeom>
          <a:noFill/>
          <a:ln w="19050">
            <a:solidFill>
              <a:srgbClr val="0000FF"/>
            </a:solidFill>
          </a:ln>
        </p:spPr>
        <p:txBody>
          <a:bodyPr wrap="square" rtlCol="0">
            <a:spAutoFit/>
          </a:bodyPr>
          <a:lstStyle/>
          <a:p>
            <a:pPr algn="just">
              <a:defRPr/>
            </a:pPr>
            <a:r>
              <a:rPr lang="en-GB" sz="2000" dirty="0">
                <a:solidFill>
                  <a:prstClr val="black"/>
                </a:solidFill>
                <a:latin typeface="Calibri"/>
              </a:rPr>
              <a:t>Be aware of </a:t>
            </a:r>
            <a:r>
              <a:rPr lang="en-GB" sz="2000" b="1" dirty="0">
                <a:solidFill>
                  <a:srgbClr val="0000FF"/>
                </a:solidFill>
                <a:latin typeface="Calibri"/>
              </a:rPr>
              <a:t>long-term exposure effects</a:t>
            </a:r>
            <a:r>
              <a:rPr lang="en-GB" sz="2000" dirty="0">
                <a:solidFill>
                  <a:prstClr val="black"/>
                </a:solidFill>
                <a:latin typeface="Calibri"/>
              </a:rPr>
              <a:t> and </a:t>
            </a:r>
            <a:r>
              <a:rPr lang="en-GB" sz="2000" b="1" dirty="0">
                <a:solidFill>
                  <a:srgbClr val="0000FF"/>
                </a:solidFill>
                <a:latin typeface="Calibri"/>
              </a:rPr>
              <a:t>unknown risks</a:t>
            </a:r>
          </a:p>
        </p:txBody>
      </p:sp>
      <p:sp>
        <p:nvSpPr>
          <p:cNvPr id="9" name="TextBox 8">
            <a:extLst>
              <a:ext uri="{FF2B5EF4-FFF2-40B4-BE49-F238E27FC236}">
                <a16:creationId xmlns:a16="http://schemas.microsoft.com/office/drawing/2014/main" id="{D677E2AB-4BAB-49CE-BCFC-06C96530464E}"/>
              </a:ext>
            </a:extLst>
          </p:cNvPr>
          <p:cNvSpPr txBox="1"/>
          <p:nvPr/>
        </p:nvSpPr>
        <p:spPr>
          <a:xfrm>
            <a:off x="2855608" y="1135304"/>
            <a:ext cx="6481662" cy="523220"/>
          </a:xfrm>
          <a:prstGeom prst="rect">
            <a:avLst/>
          </a:prstGeom>
          <a:solidFill>
            <a:schemeClr val="accent3">
              <a:lumMod val="40000"/>
              <a:lumOff val="60000"/>
              <a:alpha val="38000"/>
            </a:schemeClr>
          </a:solidFill>
          <a:ln w="19050">
            <a:solidFill>
              <a:srgbClr val="0000FF"/>
            </a:solidFill>
          </a:ln>
          <a:scene3d>
            <a:camera prst="orthographicFront"/>
            <a:lightRig rig="threePt" dir="t"/>
          </a:scene3d>
          <a:sp3d>
            <a:bevelT/>
          </a:sp3d>
        </p:spPr>
        <p:txBody>
          <a:bodyPr wrap="square" rtlCol="0">
            <a:spAutoFit/>
          </a:bodyPr>
          <a:lstStyle/>
          <a:p>
            <a:pPr>
              <a:defRPr/>
            </a:pPr>
            <a:r>
              <a:rPr lang="en-GB" sz="2800" dirty="0">
                <a:solidFill>
                  <a:prstClr val="black"/>
                </a:solidFill>
                <a:latin typeface="Calibri"/>
              </a:rPr>
              <a:t>Inadequate treatment of unknown hazards</a:t>
            </a:r>
            <a:endParaRPr lang="en-GB" sz="2800" dirty="0">
              <a:solidFill>
                <a:srgbClr val="FF0000"/>
              </a:solidFill>
              <a:latin typeface="Calibri"/>
            </a:endParaRPr>
          </a:p>
        </p:txBody>
      </p:sp>
      <p:sp>
        <p:nvSpPr>
          <p:cNvPr id="3" name="Rectangle 2">
            <a:extLst>
              <a:ext uri="{FF2B5EF4-FFF2-40B4-BE49-F238E27FC236}">
                <a16:creationId xmlns:a16="http://schemas.microsoft.com/office/drawing/2014/main" id="{8F565C2F-D2ED-4669-8BD8-8EDD8E133089}"/>
              </a:ext>
            </a:extLst>
          </p:cNvPr>
          <p:cNvSpPr/>
          <p:nvPr/>
        </p:nvSpPr>
        <p:spPr>
          <a:xfrm>
            <a:off x="1811082" y="2583713"/>
            <a:ext cx="5422603" cy="211587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onstantia"/>
            </a:endParaRPr>
          </a:p>
        </p:txBody>
      </p:sp>
      <p:sp>
        <p:nvSpPr>
          <p:cNvPr id="6" name="Arrow: Down 5">
            <a:extLst>
              <a:ext uri="{FF2B5EF4-FFF2-40B4-BE49-F238E27FC236}">
                <a16:creationId xmlns:a16="http://schemas.microsoft.com/office/drawing/2014/main" id="{D6BF1FDE-9556-4EB3-A83D-F772253EFA99}"/>
              </a:ext>
            </a:extLst>
          </p:cNvPr>
          <p:cNvSpPr/>
          <p:nvPr/>
        </p:nvSpPr>
        <p:spPr>
          <a:xfrm>
            <a:off x="8585429" y="2462029"/>
            <a:ext cx="276446" cy="457199"/>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endParaRPr lang="en-GB">
              <a:solidFill>
                <a:prstClr val="white"/>
              </a:solidFill>
              <a:latin typeface="Constantia"/>
            </a:endParaRPr>
          </a:p>
        </p:txBody>
      </p:sp>
      <p:sp>
        <p:nvSpPr>
          <p:cNvPr id="7" name="TextBox 6">
            <a:extLst>
              <a:ext uri="{FF2B5EF4-FFF2-40B4-BE49-F238E27FC236}">
                <a16:creationId xmlns:a16="http://schemas.microsoft.com/office/drawing/2014/main" id="{A4CE564E-1DC1-464C-9BC0-853A37E88E2B}"/>
              </a:ext>
            </a:extLst>
          </p:cNvPr>
          <p:cNvSpPr txBox="1"/>
          <p:nvPr/>
        </p:nvSpPr>
        <p:spPr>
          <a:xfrm>
            <a:off x="7584909" y="2997618"/>
            <a:ext cx="2903748" cy="646331"/>
          </a:xfrm>
          <a:prstGeom prst="rect">
            <a:avLst/>
          </a:prstGeom>
          <a:noFill/>
        </p:spPr>
        <p:txBody>
          <a:bodyPr wrap="square" rtlCol="0">
            <a:spAutoFit/>
          </a:bodyPr>
          <a:lstStyle/>
          <a:p>
            <a:pPr>
              <a:defRPr/>
            </a:pPr>
            <a:r>
              <a:rPr lang="en-GB" dirty="0">
                <a:solidFill>
                  <a:prstClr val="black"/>
                </a:solidFill>
                <a:latin typeface="Calibri"/>
              </a:rPr>
              <a:t>Probably no fume hood or appropriate PPE</a:t>
            </a:r>
          </a:p>
        </p:txBody>
      </p:sp>
    </p:spTree>
    <p:extLst>
      <p:ext uri="{BB962C8B-B14F-4D97-AF65-F5344CB8AC3E}">
        <p14:creationId xmlns:p14="http://schemas.microsoft.com/office/powerpoint/2010/main" val="5130573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48800" y="6617613"/>
            <a:ext cx="762000" cy="365125"/>
          </a:xfrm>
        </p:spPr>
        <p:txBody>
          <a:bodyPr/>
          <a:lstStyle/>
          <a:p>
            <a:pPr>
              <a:defRPr/>
            </a:pPr>
            <a:fld id="{79C77B33-1073-453A-88E5-2C54ECE68E6D}" type="slidenum">
              <a:rPr lang="en-US">
                <a:solidFill>
                  <a:srgbClr val="04617B">
                    <a:shade val="90000"/>
                  </a:srgbClr>
                </a:solidFill>
                <a:latin typeface="Constantia"/>
              </a:rPr>
              <a:pPr>
                <a:defRPr/>
              </a:pPr>
              <a:t>15</a:t>
            </a:fld>
            <a:endParaRPr lang="en-US">
              <a:solidFill>
                <a:srgbClr val="04617B">
                  <a:shade val="90000"/>
                </a:srgbClr>
              </a:solidFill>
              <a:latin typeface="Constantia"/>
            </a:endParaRPr>
          </a:p>
        </p:txBody>
      </p:sp>
      <p:pic>
        <p:nvPicPr>
          <p:cNvPr id="13" name="Picture 12">
            <a:extLst>
              <a:ext uri="{FF2B5EF4-FFF2-40B4-BE49-F238E27FC236}">
                <a16:creationId xmlns:a16="http://schemas.microsoft.com/office/drawing/2014/main" id="{C17D078E-04DF-4828-A64F-AD4D56CC43CA}"/>
              </a:ext>
            </a:extLst>
          </p:cNvPr>
          <p:cNvPicPr>
            <a:picLocks noChangeAspect="1"/>
          </p:cNvPicPr>
          <p:nvPr/>
        </p:nvPicPr>
        <p:blipFill>
          <a:blip r:embed="rId2"/>
          <a:stretch>
            <a:fillRect/>
          </a:stretch>
        </p:blipFill>
        <p:spPr>
          <a:xfrm>
            <a:off x="0" y="918449"/>
            <a:ext cx="12192000" cy="5021102"/>
          </a:xfrm>
          <a:prstGeom prst="rect">
            <a:avLst/>
          </a:prstGeom>
        </p:spPr>
      </p:pic>
      <p:sp>
        <p:nvSpPr>
          <p:cNvPr id="14" name="Rectangle 13">
            <a:extLst>
              <a:ext uri="{FF2B5EF4-FFF2-40B4-BE49-F238E27FC236}">
                <a16:creationId xmlns:a16="http://schemas.microsoft.com/office/drawing/2014/main" id="{59BB08CC-4F64-401B-A2A6-CD1087B2E461}"/>
              </a:ext>
            </a:extLst>
          </p:cNvPr>
          <p:cNvSpPr/>
          <p:nvPr/>
        </p:nvSpPr>
        <p:spPr>
          <a:xfrm>
            <a:off x="2023976" y="183170"/>
            <a:ext cx="7003841"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b="1" dirty="0">
                <a:ln/>
                <a:solidFill>
                  <a:srgbClr val="0099FF"/>
                </a:solidFill>
                <a:latin typeface="Constantia"/>
              </a:rPr>
              <a:t>COSHH Based Risk Assessment</a:t>
            </a:r>
          </a:p>
        </p:txBody>
      </p:sp>
    </p:spTree>
    <p:extLst>
      <p:ext uri="{BB962C8B-B14F-4D97-AF65-F5344CB8AC3E}">
        <p14:creationId xmlns:p14="http://schemas.microsoft.com/office/powerpoint/2010/main" val="410740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16</a:t>
            </a:fld>
            <a:endParaRPr lang="en-US">
              <a:solidFill>
                <a:srgbClr val="04617B">
                  <a:shade val="90000"/>
                </a:srgbClr>
              </a:solidFill>
              <a:latin typeface="Constantia"/>
            </a:endParaRPr>
          </a:p>
        </p:txBody>
      </p:sp>
      <p:pic>
        <p:nvPicPr>
          <p:cNvPr id="7" name="Picture 6">
            <a:extLst>
              <a:ext uri="{FF2B5EF4-FFF2-40B4-BE49-F238E27FC236}">
                <a16:creationId xmlns:a16="http://schemas.microsoft.com/office/drawing/2014/main" id="{79F1C5A0-5186-408A-B893-7E2C53B98D17}"/>
              </a:ext>
            </a:extLst>
          </p:cNvPr>
          <p:cNvPicPr>
            <a:picLocks noChangeAspect="1"/>
          </p:cNvPicPr>
          <p:nvPr/>
        </p:nvPicPr>
        <p:blipFill>
          <a:blip r:embed="rId2"/>
          <a:stretch>
            <a:fillRect/>
          </a:stretch>
        </p:blipFill>
        <p:spPr>
          <a:xfrm>
            <a:off x="125505" y="1009947"/>
            <a:ext cx="11304494" cy="5032265"/>
          </a:xfrm>
          <a:prstGeom prst="rect">
            <a:avLst/>
          </a:prstGeom>
        </p:spPr>
      </p:pic>
      <p:sp>
        <p:nvSpPr>
          <p:cNvPr id="8" name="Rectangle 7">
            <a:extLst>
              <a:ext uri="{FF2B5EF4-FFF2-40B4-BE49-F238E27FC236}">
                <a16:creationId xmlns:a16="http://schemas.microsoft.com/office/drawing/2014/main" id="{479D1027-B264-4174-A1D5-1445F920B679}"/>
              </a:ext>
            </a:extLst>
          </p:cNvPr>
          <p:cNvSpPr/>
          <p:nvPr/>
        </p:nvSpPr>
        <p:spPr>
          <a:xfrm>
            <a:off x="2023976" y="183170"/>
            <a:ext cx="7003841"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b="1" dirty="0">
                <a:ln/>
                <a:solidFill>
                  <a:srgbClr val="0099FF"/>
                </a:solidFill>
                <a:latin typeface="Constantia"/>
              </a:rPr>
              <a:t>COSHH Based Risk Assessment</a:t>
            </a:r>
          </a:p>
        </p:txBody>
      </p:sp>
    </p:spTree>
    <p:extLst>
      <p:ext uri="{BB962C8B-B14F-4D97-AF65-F5344CB8AC3E}">
        <p14:creationId xmlns:p14="http://schemas.microsoft.com/office/powerpoint/2010/main" val="266489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COSHH Training</a:t>
            </a:r>
          </a:p>
        </p:txBody>
      </p:sp>
      <p:sp>
        <p:nvSpPr>
          <p:cNvPr id="3" name="Content Placeholder 2"/>
          <p:cNvSpPr>
            <a:spLocks noGrp="1"/>
          </p:cNvSpPr>
          <p:nvPr>
            <p:ph idx="1"/>
          </p:nvPr>
        </p:nvSpPr>
        <p:spPr/>
        <p:txBody>
          <a:bodyPr>
            <a:normAutofit fontScale="62500" lnSpcReduction="20000"/>
          </a:bodyPr>
          <a:lstStyle/>
          <a:p>
            <a:pPr marL="0" indent="0">
              <a:buNone/>
            </a:pPr>
            <a:r>
              <a:rPr lang="en-US" b="1" u="sng" dirty="0"/>
              <a:t>Course Details</a:t>
            </a:r>
          </a:p>
          <a:p>
            <a:pPr marL="0" indent="0">
              <a:buNone/>
            </a:pPr>
            <a:r>
              <a:rPr lang="en-US" dirty="0"/>
              <a:t>Course	Hazardous Substance Risk Ass (COSHH)</a:t>
            </a:r>
          </a:p>
          <a:p>
            <a:pPr marL="0" indent="0">
              <a:buNone/>
            </a:pPr>
            <a:r>
              <a:rPr lang="en-US" dirty="0"/>
              <a:t>Type	Health and Safety Training</a:t>
            </a:r>
          </a:p>
          <a:p>
            <a:pPr marL="0" indent="0">
              <a:buNone/>
            </a:pPr>
            <a:r>
              <a:rPr lang="en-US" dirty="0"/>
              <a:t>	</a:t>
            </a:r>
          </a:p>
          <a:p>
            <a:pPr marL="0" indent="0">
              <a:buNone/>
            </a:pPr>
            <a:r>
              <a:rPr lang="en-US" dirty="0"/>
              <a:t>Attendance	On Site</a:t>
            </a:r>
          </a:p>
          <a:p>
            <a:pPr marL="0" indent="0">
              <a:buNone/>
            </a:pPr>
            <a:endParaRPr lang="en-US" dirty="0"/>
          </a:p>
          <a:p>
            <a:pPr marL="0" indent="0">
              <a:buNone/>
            </a:pPr>
            <a:r>
              <a:rPr lang="en-US" dirty="0"/>
              <a:t>Understand the basis of the COSHH Regulations 2002 and associated Regulations Understand the need for the COSHH based risk assessment Be able to carry out a basic COSHH risk assessment of their own working </a:t>
            </a:r>
            <a:r>
              <a:rPr lang="en-US" dirty="0" err="1"/>
              <a:t>acivities</a:t>
            </a:r>
            <a:endParaRPr lang="en-US" dirty="0"/>
          </a:p>
          <a:p>
            <a:pPr marL="0" indent="0">
              <a:buNone/>
            </a:pPr>
            <a:r>
              <a:rPr lang="en-US" dirty="0"/>
              <a:t>Pre-requisites</a:t>
            </a:r>
          </a:p>
          <a:p>
            <a:pPr marL="0" indent="0">
              <a:buNone/>
            </a:pPr>
            <a:endParaRPr lang="en-US" dirty="0"/>
          </a:p>
          <a:p>
            <a:pPr marL="0" indent="0">
              <a:buNone/>
            </a:pPr>
            <a:r>
              <a:rPr lang="en-US" dirty="0"/>
              <a:t>Suitability: For all staff and students who </a:t>
            </a:r>
            <a:r>
              <a:rPr lang="en-US" dirty="0" err="1"/>
              <a:t>use,purchase</a:t>
            </a:r>
            <a:r>
              <a:rPr lang="en-US" dirty="0"/>
              <a:t>, control the use of, or handle and store hazardous chemical substances.</a:t>
            </a:r>
          </a:p>
          <a:p>
            <a:pPr marL="0" indent="0">
              <a:buNone/>
            </a:pPr>
            <a:endParaRPr lang="en-US" dirty="0"/>
          </a:p>
          <a:p>
            <a:pPr marL="0" indent="0">
              <a:buNone/>
            </a:pPr>
            <a:r>
              <a:rPr lang="en-US" dirty="0" err="1"/>
              <a:t>Programme</a:t>
            </a:r>
            <a:endParaRPr lang="en-US" dirty="0"/>
          </a:p>
          <a:p>
            <a:pPr marL="0" indent="0">
              <a:buNone/>
            </a:pPr>
            <a:r>
              <a:rPr lang="en-US" dirty="0"/>
              <a:t>This 3-hour course will introduce the Control of Substances Hazardous to Health (COSHH) Regulations 2002 and associated regulations (e.g. Classification, Labelling and Packaging of Substances and Mixtures Regulations) in the context of risk assessment in research and teaching laboratories, based on Health &amp; Safety Executive's 'five steps for risk assessment' and the COSHH 'Hierarchy of Control' of hazardous substances. It will include a practical 'table-top' COSHH risk assessment exercise using safety data sheets and will provide information on practical measures such as emergency procedures and waste disposal.</a:t>
            </a:r>
            <a:endParaRPr lang="en-GB"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17</a:t>
            </a:fld>
            <a:endParaRPr lang="en-US">
              <a:solidFill>
                <a:srgbClr val="04617B">
                  <a:shade val="90000"/>
                </a:srgbClr>
              </a:solidFill>
            </a:endParaRPr>
          </a:p>
        </p:txBody>
      </p:sp>
    </p:spTree>
    <p:extLst>
      <p:ext uri="{BB962C8B-B14F-4D97-AF65-F5344CB8AC3E}">
        <p14:creationId xmlns:p14="http://schemas.microsoft.com/office/powerpoint/2010/main" val="219160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B34D-EEC7-4BED-8E32-DEBAEC12D7D5}"/>
              </a:ext>
            </a:extLst>
          </p:cNvPr>
          <p:cNvSpPr>
            <a:spLocks noGrp="1"/>
          </p:cNvSpPr>
          <p:nvPr>
            <p:ph type="title"/>
          </p:nvPr>
        </p:nvSpPr>
        <p:spPr>
          <a:xfrm>
            <a:off x="1681163" y="-12829"/>
            <a:ext cx="8829675" cy="825500"/>
          </a:xfrm>
        </p:spPr>
        <p:txBody>
          <a:bodyPr>
            <a:noAutofit/>
          </a:bodyPr>
          <a:lstStyle/>
          <a:p>
            <a:r>
              <a:rPr lang="en-US" sz="2400" b="1" u="sng" dirty="0" err="1"/>
              <a:t>Northumbria</a:t>
            </a:r>
            <a:r>
              <a:rPr lang="en-US" sz="2400" b="1" u="sng" dirty="0"/>
              <a:t> University </a:t>
            </a:r>
            <a:r>
              <a:rPr lang="en-US" sz="2400" u="sng" dirty="0"/>
              <a:t>fined £400,000 after botched experiment leaves students fighting for life</a:t>
            </a:r>
            <a:endParaRPr lang="en-GB" sz="2400" dirty="0"/>
          </a:p>
        </p:txBody>
      </p:sp>
      <p:sp>
        <p:nvSpPr>
          <p:cNvPr id="3" name="Content Placeholder 2">
            <a:extLst>
              <a:ext uri="{FF2B5EF4-FFF2-40B4-BE49-F238E27FC236}">
                <a16:creationId xmlns:a16="http://schemas.microsoft.com/office/drawing/2014/main" id="{80C79705-EE11-4B7D-B420-06D8250600D1}"/>
              </a:ext>
            </a:extLst>
          </p:cNvPr>
          <p:cNvSpPr>
            <a:spLocks noGrp="1"/>
          </p:cNvSpPr>
          <p:nvPr>
            <p:ph idx="1"/>
          </p:nvPr>
        </p:nvSpPr>
        <p:spPr>
          <a:xfrm>
            <a:off x="1781176" y="1104900"/>
            <a:ext cx="5746060" cy="4666996"/>
          </a:xfrm>
        </p:spPr>
        <p:txBody>
          <a:bodyPr>
            <a:normAutofit fontScale="77500" lnSpcReduction="20000"/>
          </a:bodyPr>
          <a:lstStyle/>
          <a:p>
            <a:endParaRPr lang="en-US" u="sng" dirty="0"/>
          </a:p>
          <a:p>
            <a:r>
              <a:rPr lang="en-US" dirty="0"/>
              <a:t>Two students were left fighting for their lives after being given the equivalent of 300 cups of coffee by mistake in a botched sports science experiment. </a:t>
            </a:r>
          </a:p>
          <a:p>
            <a:pPr marL="0" indent="0">
              <a:buNone/>
            </a:pPr>
            <a:endParaRPr lang="en-US" dirty="0"/>
          </a:p>
          <a:p>
            <a:r>
              <a:rPr lang="en-US" dirty="0" err="1"/>
              <a:t>Mr</a:t>
            </a:r>
            <a:r>
              <a:rPr lang="en-US" dirty="0"/>
              <a:t> </a:t>
            </a:r>
            <a:r>
              <a:rPr lang="en-US" dirty="0" err="1"/>
              <a:t>Rossetto</a:t>
            </a:r>
            <a:r>
              <a:rPr lang="en-US" dirty="0"/>
              <a:t> and </a:t>
            </a:r>
            <a:r>
              <a:rPr lang="en-US" dirty="0" err="1"/>
              <a:t>Mr</a:t>
            </a:r>
            <a:r>
              <a:rPr lang="en-US" dirty="0"/>
              <a:t> Parkin both ended up in intensive care and required dialysis and had they not been admitted to intensive care they could have died from the caffeine overdoses.</a:t>
            </a:r>
          </a:p>
          <a:p>
            <a:endParaRPr lang="en-US" dirty="0"/>
          </a:p>
          <a:p>
            <a:r>
              <a:rPr lang="en-US" dirty="0"/>
              <a:t>There was </a:t>
            </a:r>
            <a:r>
              <a:rPr lang="en-US" b="1" dirty="0"/>
              <a:t>no suitable and sufficient risk assessment, inadequate supervision, inadequate checks and failure to follow rudimentary health and safety legislation</a:t>
            </a:r>
            <a:r>
              <a:rPr lang="en-US" dirty="0"/>
              <a:t>.”</a:t>
            </a:r>
          </a:p>
          <a:p>
            <a:endParaRPr lang="en-US" dirty="0"/>
          </a:p>
          <a:p>
            <a:r>
              <a:rPr lang="en-US" dirty="0"/>
              <a:t>“There are civil claims for compensation from the two students.”</a:t>
            </a:r>
          </a:p>
          <a:p>
            <a:endParaRPr lang="en-GB" dirty="0"/>
          </a:p>
        </p:txBody>
      </p:sp>
      <p:sp>
        <p:nvSpPr>
          <p:cNvPr id="4" name="Slide Number Placeholder 3">
            <a:extLst>
              <a:ext uri="{FF2B5EF4-FFF2-40B4-BE49-F238E27FC236}">
                <a16:creationId xmlns:a16="http://schemas.microsoft.com/office/drawing/2014/main" id="{8E4DC531-A568-4310-8D4B-909DCA666E78}"/>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18</a:t>
            </a:fld>
            <a:endParaRPr lang="en-US">
              <a:solidFill>
                <a:srgbClr val="04617B">
                  <a:shade val="90000"/>
                </a:srgbClr>
              </a:solidFill>
            </a:endParaRPr>
          </a:p>
        </p:txBody>
      </p:sp>
      <p:pic>
        <p:nvPicPr>
          <p:cNvPr id="5" name="Picture 4">
            <a:extLst>
              <a:ext uri="{FF2B5EF4-FFF2-40B4-BE49-F238E27FC236}">
                <a16:creationId xmlns:a16="http://schemas.microsoft.com/office/drawing/2014/main" id="{0D6F14CC-EF1A-422E-AFFE-712462FCE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188" y="1104900"/>
            <a:ext cx="2314637" cy="2073764"/>
          </a:xfrm>
          <a:prstGeom prst="rect">
            <a:avLst/>
          </a:prstGeom>
        </p:spPr>
      </p:pic>
      <p:pic>
        <p:nvPicPr>
          <p:cNvPr id="6" name="Picture 5">
            <a:extLst>
              <a:ext uri="{FF2B5EF4-FFF2-40B4-BE49-F238E27FC236}">
                <a16:creationId xmlns:a16="http://schemas.microsoft.com/office/drawing/2014/main" id="{1D525DBC-55A1-4BF6-92F0-650F5E05C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096188" y="3344445"/>
            <a:ext cx="2314637" cy="2442601"/>
          </a:xfrm>
          <a:prstGeom prst="rect">
            <a:avLst/>
          </a:prstGeom>
        </p:spPr>
      </p:pic>
    </p:spTree>
    <p:extLst>
      <p:ext uri="{BB962C8B-B14F-4D97-AF65-F5344CB8AC3E}">
        <p14:creationId xmlns:p14="http://schemas.microsoft.com/office/powerpoint/2010/main" val="245629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1C6354-3723-4C10-B693-E517CFA5E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15" name="Rectangle 14">
            <a:extLst>
              <a:ext uri="{FF2B5EF4-FFF2-40B4-BE49-F238E27FC236}">
                <a16:creationId xmlns:a16="http://schemas.microsoft.com/office/drawing/2014/main" id="{41B7C1F3-EF9D-4AE1-BA15-E6FEE6B55FE7}"/>
              </a:ext>
            </a:extLst>
          </p:cNvPr>
          <p:cNvSpPr/>
          <p:nvPr/>
        </p:nvSpPr>
        <p:spPr>
          <a:xfrm>
            <a:off x="-891821" y="44668"/>
            <a:ext cx="10890449"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Waste Management</a:t>
            </a:r>
          </a:p>
        </p:txBody>
      </p:sp>
      <p:pic>
        <p:nvPicPr>
          <p:cNvPr id="9" name="Picture 4" descr="https://encrypted-tbn1.gstatic.com/images?q=tbn:ANd9GcTDlZj8_STFJL-gKfrkooH5V3Axk40eRVEKc98CJqkU2v85nSdk">
            <a:extLst>
              <a:ext uri="{FF2B5EF4-FFF2-40B4-BE49-F238E27FC236}">
                <a16:creationId xmlns:a16="http://schemas.microsoft.com/office/drawing/2014/main" id="{D1EFD961-ABA8-46FA-9655-2031B11F0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792" y="1436225"/>
            <a:ext cx="3076481" cy="398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5151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249741FC-0A4E-4224-90E9-C3D15F10E46E}"/>
              </a:ext>
            </a:extLst>
          </p:cNvPr>
          <p:cNvGraphicFramePr/>
          <p:nvPr>
            <p:extLst>
              <p:ext uri="{D42A27DB-BD31-4B8C-83A1-F6EECF244321}">
                <p14:modId xmlns:p14="http://schemas.microsoft.com/office/powerpoint/2010/main" val="3041561912"/>
              </p:ext>
            </p:extLst>
          </p:nvPr>
        </p:nvGraphicFramePr>
        <p:xfrm>
          <a:off x="542514" y="1171272"/>
          <a:ext cx="10070742" cy="506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048944" y="282089"/>
            <a:ext cx="8964197" cy="462182"/>
          </a:xfrm>
        </p:spPr>
        <p:txBody>
          <a:bodyPr>
            <a:noAutofit/>
          </a:bodyPr>
          <a:lstStyle/>
          <a:p>
            <a:pPr algn="ctr"/>
            <a:r>
              <a:rPr lang="en-GB" sz="3600" dirty="0"/>
              <a:t>Welcome to SPCS</a:t>
            </a:r>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2</a:t>
            </a:fld>
            <a:endParaRPr lang="en-US">
              <a:solidFill>
                <a:srgbClr val="04617B">
                  <a:shade val="90000"/>
                </a:srgbClr>
              </a:solidFill>
            </a:endParaRPr>
          </a:p>
        </p:txBody>
      </p:sp>
      <p:pic>
        <p:nvPicPr>
          <p:cNvPr id="1028" name="Picture 4" descr="Peter">
            <a:extLst>
              <a:ext uri="{FF2B5EF4-FFF2-40B4-BE49-F238E27FC236}">
                <a16:creationId xmlns:a16="http://schemas.microsoft.com/office/drawing/2014/main" id="{E2EAE0BE-A47F-4105-B1B0-B576C28567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5692" y="1330049"/>
            <a:ext cx="634301" cy="8457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rna  Ireland ">
            <a:extLst>
              <a:ext uri="{FF2B5EF4-FFF2-40B4-BE49-F238E27FC236}">
                <a16:creationId xmlns:a16="http://schemas.microsoft.com/office/drawing/2014/main" id="{C7326B6B-32F0-4C2D-ADE1-CF1B46F787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5692" y="2575638"/>
            <a:ext cx="640858" cy="8533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aac Abrahams">
            <a:extLst>
              <a:ext uri="{FF2B5EF4-FFF2-40B4-BE49-F238E27FC236}">
                <a16:creationId xmlns:a16="http://schemas.microsoft.com/office/drawing/2014/main" id="{764527FE-200D-4B90-A9A9-69A3E4AF0E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0575" y="5021326"/>
            <a:ext cx="7143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rian Bevan">
            <a:extLst>
              <a:ext uri="{FF2B5EF4-FFF2-40B4-BE49-F238E27FC236}">
                <a16:creationId xmlns:a16="http://schemas.microsoft.com/office/drawing/2014/main" id="{F1C49B48-E2FC-4A6B-86CA-D95D6255A0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513" y="5016716"/>
            <a:ext cx="721290" cy="96172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3583504-8E15-4F7D-BD4A-F6A090B0952E}"/>
              </a:ext>
            </a:extLst>
          </p:cNvPr>
          <p:cNvCxnSpPr/>
          <p:nvPr/>
        </p:nvCxnSpPr>
        <p:spPr>
          <a:xfrm>
            <a:off x="5599310" y="2175783"/>
            <a:ext cx="0" cy="172971"/>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38" name="Picture 14" descr="Srividhya Kulandaivelu">
            <a:extLst>
              <a:ext uri="{FF2B5EF4-FFF2-40B4-BE49-F238E27FC236}">
                <a16:creationId xmlns:a16="http://schemas.microsoft.com/office/drawing/2014/main" id="{B6F624D2-57B1-4F83-B6FE-C19E4BC9AC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0532" y="5016716"/>
            <a:ext cx="721290" cy="961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140116AE-6BCF-165E-B3FF-6E8C8ED0DE21}"/>
              </a:ext>
            </a:extLst>
          </p:cNvPr>
          <p:cNvGraphicFramePr>
            <a:graphicFrameLocks noChangeAspect="1"/>
          </p:cNvGraphicFramePr>
          <p:nvPr>
            <p:extLst>
              <p:ext uri="{D42A27DB-BD31-4B8C-83A1-F6EECF244321}">
                <p14:modId xmlns:p14="http://schemas.microsoft.com/office/powerpoint/2010/main" val="1646382457"/>
              </p:ext>
            </p:extLst>
          </p:nvPr>
        </p:nvGraphicFramePr>
        <p:xfrm>
          <a:off x="4867564" y="5030278"/>
          <a:ext cx="934596" cy="934596"/>
        </p:xfrm>
        <a:graphic>
          <a:graphicData uri="http://schemas.openxmlformats.org/presentationml/2006/ole">
            <mc:AlternateContent xmlns:mc="http://schemas.openxmlformats.org/markup-compatibility/2006">
              <mc:Choice xmlns:v="urn:schemas-microsoft-com:vml" Requires="v">
                <p:oleObj name="Bitmap Image" r:id="rId13" imgW="1181160" imgH="1181160" progId="PBrush">
                  <p:embed/>
                </p:oleObj>
              </mc:Choice>
              <mc:Fallback>
                <p:oleObj name="Bitmap Image" r:id="rId13" imgW="1181160" imgH="1181160" progId="PBrush">
                  <p:embed/>
                  <p:pic>
                    <p:nvPicPr>
                      <p:cNvPr id="0" name=""/>
                      <p:cNvPicPr/>
                      <p:nvPr/>
                    </p:nvPicPr>
                    <p:blipFill>
                      <a:blip r:embed="rId14"/>
                      <a:stretch>
                        <a:fillRect/>
                      </a:stretch>
                    </p:blipFill>
                    <p:spPr>
                      <a:xfrm>
                        <a:off x="4867564" y="5030278"/>
                        <a:ext cx="934596" cy="93459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DA8227B-C754-79DA-4719-65907E123583}"/>
              </a:ext>
            </a:extLst>
          </p:cNvPr>
          <p:cNvGraphicFramePr>
            <a:graphicFrameLocks noChangeAspect="1"/>
          </p:cNvGraphicFramePr>
          <p:nvPr>
            <p:extLst>
              <p:ext uri="{D42A27DB-BD31-4B8C-83A1-F6EECF244321}">
                <p14:modId xmlns:p14="http://schemas.microsoft.com/office/powerpoint/2010/main" val="661877999"/>
              </p:ext>
            </p:extLst>
          </p:nvPr>
        </p:nvGraphicFramePr>
        <p:xfrm>
          <a:off x="7061646" y="5021324"/>
          <a:ext cx="682312" cy="934597"/>
        </p:xfrm>
        <a:graphic>
          <a:graphicData uri="http://schemas.openxmlformats.org/presentationml/2006/ole">
            <mc:AlternateContent xmlns:mc="http://schemas.openxmlformats.org/markup-compatibility/2006">
              <mc:Choice xmlns:v="urn:schemas-microsoft-com:vml" Requires="v">
                <p:oleObj name="Bitmap Image" r:id="rId15" imgW="1133640" imgH="1552680" progId="PBrush">
                  <p:embed/>
                </p:oleObj>
              </mc:Choice>
              <mc:Fallback>
                <p:oleObj name="Bitmap Image" r:id="rId15" imgW="1133640" imgH="1552680" progId="PBrush">
                  <p:embed/>
                  <p:pic>
                    <p:nvPicPr>
                      <p:cNvPr id="0" name=""/>
                      <p:cNvPicPr/>
                      <p:nvPr/>
                    </p:nvPicPr>
                    <p:blipFill>
                      <a:blip r:embed="rId16"/>
                      <a:stretch>
                        <a:fillRect/>
                      </a:stretch>
                    </p:blipFill>
                    <p:spPr>
                      <a:xfrm>
                        <a:off x="7061646" y="5021324"/>
                        <a:ext cx="682312" cy="934597"/>
                      </a:xfrm>
                      <a:prstGeom prst="rect">
                        <a:avLst/>
                      </a:prstGeom>
                    </p:spPr>
                  </p:pic>
                </p:oleObj>
              </mc:Fallback>
            </mc:AlternateContent>
          </a:graphicData>
        </a:graphic>
      </p:graphicFrame>
    </p:spTree>
    <p:extLst>
      <p:ext uri="{BB962C8B-B14F-4D97-AF65-F5344CB8AC3E}">
        <p14:creationId xmlns:p14="http://schemas.microsoft.com/office/powerpoint/2010/main" val="2649476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B7C1F3-EF9D-4AE1-BA15-E6FEE6B55FE7}"/>
              </a:ext>
            </a:extLst>
          </p:cNvPr>
          <p:cNvSpPr/>
          <p:nvPr/>
        </p:nvSpPr>
        <p:spPr>
          <a:xfrm>
            <a:off x="-891821" y="44668"/>
            <a:ext cx="10890449"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Waste Management</a:t>
            </a:r>
          </a:p>
        </p:txBody>
      </p:sp>
      <p:pic>
        <p:nvPicPr>
          <p:cNvPr id="9" name="Picture 8">
            <a:extLst>
              <a:ext uri="{FF2B5EF4-FFF2-40B4-BE49-F238E27FC236}">
                <a16:creationId xmlns:a16="http://schemas.microsoft.com/office/drawing/2014/main" id="{52E87B67-8524-4345-8915-EB2DA0AD4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18" name="Content Placeholder 2">
            <a:extLst>
              <a:ext uri="{FF2B5EF4-FFF2-40B4-BE49-F238E27FC236}">
                <a16:creationId xmlns:a16="http://schemas.microsoft.com/office/drawing/2014/main" id="{4D0DEEB7-4B48-4B58-A562-50E4B897D324}"/>
              </a:ext>
            </a:extLst>
          </p:cNvPr>
          <p:cNvSpPr txBox="1">
            <a:spLocks/>
          </p:cNvSpPr>
          <p:nvPr/>
        </p:nvSpPr>
        <p:spPr>
          <a:xfrm>
            <a:off x="1792592" y="1507800"/>
            <a:ext cx="7796652" cy="4468930"/>
          </a:xfrm>
          <a:prstGeom prst="rect">
            <a:avLst/>
          </a:prstGeom>
          <a:solidFill>
            <a:schemeClr val="bg1"/>
          </a:solid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nSpc>
                <a:spcPct val="150000"/>
              </a:lnSpc>
              <a:buClr>
                <a:srgbClr val="0000FF"/>
              </a:buClr>
              <a:buSzPct val="150000"/>
              <a:buFont typeface="Arial" panose="020B0604020202020204" pitchFamily="34" charset="0"/>
              <a:buChar char="•"/>
            </a:pPr>
            <a:r>
              <a:rPr lang="en-GB" sz="1700" b="1" dirty="0">
                <a:latin typeface="+mj-lt"/>
                <a:cs typeface="Arial" panose="020B0604020202020204" pitchFamily="34" charset="0"/>
              </a:rPr>
              <a:t>Organic solvents </a:t>
            </a:r>
            <a:r>
              <a:rPr lang="en-GB" sz="1700" dirty="0">
                <a:latin typeface="+mj-lt"/>
                <a:cs typeface="Arial" panose="020B0604020202020204" pitchFamily="34" charset="0"/>
              </a:rPr>
              <a:t>to </a:t>
            </a:r>
            <a:r>
              <a:rPr lang="en-GB" sz="1700" b="1" dirty="0">
                <a:latin typeface="+mj-lt"/>
                <a:cs typeface="Arial" panose="020B0604020202020204" pitchFamily="34" charset="0"/>
              </a:rPr>
              <a:t>designated fume hoods</a:t>
            </a:r>
            <a:r>
              <a:rPr lang="en-GB" sz="1700" dirty="0">
                <a:latin typeface="+mj-lt"/>
                <a:cs typeface="Arial" panose="020B0604020202020204" pitchFamily="34" charset="0"/>
              </a:rPr>
              <a:t> in each lab</a:t>
            </a:r>
          </a:p>
          <a:p>
            <a:pPr marL="0" indent="0">
              <a:buClr>
                <a:srgbClr val="0000FF"/>
              </a:buClr>
              <a:buSzPct val="150000"/>
              <a:buNone/>
            </a:pPr>
            <a:r>
              <a:rPr lang="en-GB" sz="1700" dirty="0">
                <a:latin typeface="+mj-lt"/>
                <a:cs typeface="Arial" panose="020B0604020202020204" pitchFamily="34" charset="0"/>
              </a:rPr>
              <a:t>                          </a:t>
            </a:r>
            <a:r>
              <a:rPr lang="en-GB" sz="2000" b="1" dirty="0">
                <a:solidFill>
                  <a:srgbClr val="FF0000"/>
                </a:solidFill>
                <a:latin typeface="+mj-lt"/>
                <a:cs typeface="Arial" panose="020B0604020202020204" pitchFamily="34" charset="0"/>
              </a:rPr>
              <a:t>Do not mix chlorinated and non-chlorinated solvents!</a:t>
            </a:r>
          </a:p>
          <a:p>
            <a:pPr marL="0" indent="0">
              <a:spcBef>
                <a:spcPts val="200"/>
              </a:spcBef>
              <a:buClr>
                <a:srgbClr val="0000FF"/>
              </a:buClr>
              <a:buSzPct val="150000"/>
              <a:buNone/>
            </a:pPr>
            <a:r>
              <a:rPr lang="en-GB" sz="2000" b="1" dirty="0">
                <a:solidFill>
                  <a:srgbClr val="FF0000"/>
                </a:solidFill>
                <a:latin typeface="+mj-lt"/>
                <a:cs typeface="Arial" panose="020B0604020202020204" pitchFamily="34" charset="0"/>
              </a:rPr>
              <a:t>                          Do not overfill or overtighten waste containers</a:t>
            </a:r>
          </a:p>
        </p:txBody>
      </p:sp>
      <p:pic>
        <p:nvPicPr>
          <p:cNvPr id="22" name="Picture 21">
            <a:extLst>
              <a:ext uri="{FF2B5EF4-FFF2-40B4-BE49-F238E27FC236}">
                <a16:creationId xmlns:a16="http://schemas.microsoft.com/office/drawing/2014/main" id="{1AC62CBF-109A-4065-A37B-0E3C8B957F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18" t="13714" r="29697" b="266"/>
          <a:stretch/>
        </p:blipFill>
        <p:spPr>
          <a:xfrm>
            <a:off x="3944010" y="2803685"/>
            <a:ext cx="3331862" cy="2824178"/>
          </a:xfrm>
          <a:prstGeom prst="rect">
            <a:avLst/>
          </a:prstGeom>
        </p:spPr>
      </p:pic>
      <p:sp>
        <p:nvSpPr>
          <p:cNvPr id="32" name="Content Placeholder 2">
            <a:extLst>
              <a:ext uri="{FF2B5EF4-FFF2-40B4-BE49-F238E27FC236}">
                <a16:creationId xmlns:a16="http://schemas.microsoft.com/office/drawing/2014/main" id="{BD88D558-F040-4D4E-9351-FC2466511E0B}"/>
              </a:ext>
            </a:extLst>
          </p:cNvPr>
          <p:cNvSpPr txBox="1">
            <a:spLocks/>
          </p:cNvSpPr>
          <p:nvPr/>
        </p:nvSpPr>
        <p:spPr>
          <a:xfrm>
            <a:off x="4906384" y="1074448"/>
            <a:ext cx="2369489" cy="429888"/>
          </a:xfrm>
          <a:prstGeom prst="rect">
            <a:avLst/>
          </a:prstGeom>
          <a:noFill/>
          <a:ln w="19050">
            <a:solidFill>
              <a:schemeClr val="tx1"/>
            </a:solidFill>
          </a:ln>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5322" indent="0" algn="ctr">
              <a:lnSpc>
                <a:spcPct val="120000"/>
              </a:lnSpc>
              <a:buClr>
                <a:srgbClr val="0BD0D9"/>
              </a:buClr>
              <a:buNone/>
            </a:pPr>
            <a:r>
              <a:rPr lang="en-GB" sz="2000" b="1" dirty="0">
                <a:solidFill>
                  <a:srgbClr val="0000FF"/>
                </a:solidFill>
                <a:latin typeface="+mj-lt"/>
                <a:cs typeface="Arial" panose="020B0604020202020204" pitchFamily="34" charset="0"/>
              </a:rPr>
              <a:t>ZERO by Sink policy </a:t>
            </a:r>
          </a:p>
        </p:txBody>
      </p:sp>
    </p:spTree>
    <p:extLst>
      <p:ext uri="{BB962C8B-B14F-4D97-AF65-F5344CB8AC3E}">
        <p14:creationId xmlns:p14="http://schemas.microsoft.com/office/powerpoint/2010/main" val="22404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up)">
                                      <p:cBhvr>
                                        <p:cTn id="7" dur="500"/>
                                        <p:tgtEl>
                                          <p:spTgt spid="18">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up)">
                                      <p:cBhvr>
                                        <p:cTn id="11" dur="500"/>
                                        <p:tgtEl>
                                          <p:spTgt spid="18">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wipe(up)">
                                      <p:cBhvr>
                                        <p:cTn id="14" dur="500"/>
                                        <p:tgtEl>
                                          <p:spTgt spid="18">
                                            <p:txEl>
                                              <p:pRg st="2" end="2"/>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Waste Management</a:t>
            </a:r>
            <a:endParaRPr lang="en-GB" dirty="0"/>
          </a:p>
        </p:txBody>
      </p:sp>
      <p:sp>
        <p:nvSpPr>
          <p:cNvPr id="3" name="Content Placeholder 2"/>
          <p:cNvSpPr>
            <a:spLocks noGrp="1"/>
          </p:cNvSpPr>
          <p:nvPr>
            <p:ph idx="1"/>
          </p:nvPr>
        </p:nvSpPr>
        <p:spPr>
          <a:xfrm>
            <a:off x="1742540" y="1066264"/>
            <a:ext cx="8362950" cy="2385276"/>
          </a:xfrm>
        </p:spPr>
        <p:txBody>
          <a:bodyPr>
            <a:noAutofit/>
          </a:bodyPr>
          <a:lstStyle/>
          <a:p>
            <a:pPr marL="177800" indent="-177800">
              <a:spcBef>
                <a:spcPts val="0"/>
              </a:spcBef>
              <a:buClr>
                <a:srgbClr val="0000FF"/>
              </a:buClr>
              <a:buSzPct val="150000"/>
              <a:buFont typeface="Arial" panose="020B0604020202020204" pitchFamily="34" charset="0"/>
              <a:buChar char="•"/>
            </a:pPr>
            <a:r>
              <a:rPr lang="en-GB" sz="1800" b="1" dirty="0">
                <a:cs typeface="Arial" panose="020B0604020202020204" pitchFamily="34" charset="0"/>
              </a:rPr>
              <a:t>Contaminated waste</a:t>
            </a:r>
            <a:r>
              <a:rPr lang="en-GB" sz="1800" dirty="0">
                <a:cs typeface="Arial" panose="020B0604020202020204" pitchFamily="34" charset="0"/>
              </a:rPr>
              <a:t> to </a:t>
            </a:r>
            <a:r>
              <a:rPr lang="en-GB" sz="1800" b="1" dirty="0">
                <a:cs typeface="Arial" panose="020B0604020202020204" pitchFamily="34" charset="0"/>
              </a:rPr>
              <a:t>yellow bin bags </a:t>
            </a:r>
            <a:r>
              <a:rPr lang="en-GB" sz="1800" dirty="0">
                <a:cs typeface="Arial" panose="020B0604020202020204" pitchFamily="34" charset="0"/>
              </a:rPr>
              <a:t>(used gloves, weight boats, rinsed chemical containers, etc.)</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Needles, pipette tips, etc. to </a:t>
            </a:r>
            <a:r>
              <a:rPr lang="en-GB" sz="1800" b="1" dirty="0">
                <a:cs typeface="Arial" panose="020B0604020202020204" pitchFamily="34" charset="0"/>
              </a:rPr>
              <a:t>sharps bin – </a:t>
            </a:r>
            <a:r>
              <a:rPr lang="en-GB" sz="1800" b="1" dirty="0">
                <a:solidFill>
                  <a:srgbClr val="FF0000"/>
                </a:solidFill>
                <a:cs typeface="Arial" panose="020B0604020202020204" pitchFamily="34" charset="0"/>
              </a:rPr>
              <a:t>never re-sheath needles</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Broken and contaminated glassware to </a:t>
            </a:r>
            <a:r>
              <a:rPr lang="en-GB" sz="1800" b="1" dirty="0">
                <a:cs typeface="Arial" panose="020B0604020202020204" pitchFamily="34" charset="0"/>
              </a:rPr>
              <a:t>yellow glass bins </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Non contaminated waste (packaging, paper towels) can go to </a:t>
            </a:r>
            <a:r>
              <a:rPr lang="en-GB" sz="1800" b="1" dirty="0">
                <a:cs typeface="Arial" panose="020B0604020202020204" pitchFamily="34" charset="0"/>
              </a:rPr>
              <a:t>black bins</a:t>
            </a:r>
            <a:endParaRPr lang="en-GB" sz="1800" dirty="0">
              <a:cs typeface="Arial" panose="020B0604020202020204" pitchFamily="34" charset="0"/>
            </a:endParaRP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Dispose of solid waste in a suitable container and </a:t>
            </a:r>
            <a:r>
              <a:rPr lang="en-GB" sz="1800" b="1" dirty="0">
                <a:cs typeface="Arial" panose="020B0604020202020204" pitchFamily="34" charset="0"/>
              </a:rPr>
              <a:t>clearly labelled</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Dispose of acids and bases in a suitable container after diluting. </a:t>
            </a:r>
            <a:r>
              <a:rPr lang="en-GB" sz="1800" b="1" dirty="0">
                <a:cs typeface="Arial" panose="020B0604020202020204" pitchFamily="34" charset="0"/>
              </a:rPr>
              <a:t>Label clearly </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Liquid biohazards must be </a:t>
            </a:r>
            <a:r>
              <a:rPr lang="en-GB" sz="1800" b="1" dirty="0">
                <a:cs typeface="Arial" panose="020B0604020202020204" pitchFamily="34" charset="0"/>
              </a:rPr>
              <a:t>disinfected before </a:t>
            </a:r>
            <a:r>
              <a:rPr lang="en-GB" sz="1800" dirty="0">
                <a:cs typeface="Arial" panose="020B0604020202020204" pitchFamily="34" charset="0"/>
              </a:rPr>
              <a:t>throwing down the sink </a:t>
            </a:r>
          </a:p>
          <a:p>
            <a:pPr marL="177800" indent="-177800">
              <a:spcBef>
                <a:spcPts val="0"/>
              </a:spcBef>
              <a:buClr>
                <a:srgbClr val="0000FF"/>
              </a:buClr>
              <a:buSzPct val="150000"/>
              <a:buFont typeface="Arial" panose="020B0604020202020204" pitchFamily="34" charset="0"/>
              <a:buChar char="•"/>
            </a:pPr>
            <a:r>
              <a:rPr lang="en-GB" sz="1800" dirty="0">
                <a:cs typeface="Arial" panose="020B0604020202020204" pitchFamily="34" charset="0"/>
              </a:rPr>
              <a:t>Solid biohazardous samples to clinical waste</a:t>
            </a:r>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21</a:t>
            </a:fld>
            <a:endParaRPr lang="en-US">
              <a:solidFill>
                <a:srgbClr val="04617B">
                  <a:shade val="90000"/>
                </a:srgbClr>
              </a:solidFill>
            </a:endParaRPr>
          </a:p>
        </p:txBody>
      </p:sp>
      <p:pic>
        <p:nvPicPr>
          <p:cNvPr id="5" name="Picture 4">
            <a:extLst>
              <a:ext uri="{FF2B5EF4-FFF2-40B4-BE49-F238E27FC236}">
                <a16:creationId xmlns:a16="http://schemas.microsoft.com/office/drawing/2014/main" id="{5CC17688-C0FD-40A8-B9D4-56B347D8305A}"/>
              </a:ext>
            </a:extLst>
          </p:cNvPr>
          <p:cNvPicPr>
            <a:picLocks noChangeAspect="1"/>
          </p:cNvPicPr>
          <p:nvPr/>
        </p:nvPicPr>
        <p:blipFill rotWithShape="1">
          <a:blip r:embed="rId2"/>
          <a:srcRect l="2254" t="26484" r="79141" b="61287"/>
          <a:stretch/>
        </p:blipFill>
        <p:spPr>
          <a:xfrm>
            <a:off x="5570741" y="3808919"/>
            <a:ext cx="2192842" cy="2078880"/>
          </a:xfrm>
          <a:prstGeom prst="rect">
            <a:avLst/>
          </a:prstGeom>
        </p:spPr>
      </p:pic>
      <p:pic>
        <p:nvPicPr>
          <p:cNvPr id="6" name="Picture 5">
            <a:extLst>
              <a:ext uri="{FF2B5EF4-FFF2-40B4-BE49-F238E27FC236}">
                <a16:creationId xmlns:a16="http://schemas.microsoft.com/office/drawing/2014/main" id="{AA6ACC74-5202-4437-9A9F-F56D272FD8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3" t="23655" r="14451" b="6344"/>
          <a:stretch/>
        </p:blipFill>
        <p:spPr>
          <a:xfrm rot="5400000">
            <a:off x="1547055" y="4326756"/>
            <a:ext cx="2078882" cy="1043208"/>
          </a:xfrm>
          <a:prstGeom prst="rect">
            <a:avLst/>
          </a:prstGeom>
        </p:spPr>
      </p:pic>
      <p:grpSp>
        <p:nvGrpSpPr>
          <p:cNvPr id="7" name="Group 6">
            <a:extLst>
              <a:ext uri="{FF2B5EF4-FFF2-40B4-BE49-F238E27FC236}">
                <a16:creationId xmlns:a16="http://schemas.microsoft.com/office/drawing/2014/main" id="{8C790173-CD08-4591-BFAB-9E6AFC0241B0}"/>
              </a:ext>
            </a:extLst>
          </p:cNvPr>
          <p:cNvGrpSpPr>
            <a:grpSpLocks noChangeAspect="1"/>
          </p:cNvGrpSpPr>
          <p:nvPr/>
        </p:nvGrpSpPr>
        <p:grpSpPr>
          <a:xfrm>
            <a:off x="3732667" y="3808920"/>
            <a:ext cx="1311539" cy="2078881"/>
            <a:chOff x="7163378" y="4728733"/>
            <a:chExt cx="960401" cy="1522302"/>
          </a:xfrm>
        </p:grpSpPr>
        <p:pic>
          <p:nvPicPr>
            <p:cNvPr id="8" name="Picture 7">
              <a:extLst>
                <a:ext uri="{FF2B5EF4-FFF2-40B4-BE49-F238E27FC236}">
                  <a16:creationId xmlns:a16="http://schemas.microsoft.com/office/drawing/2014/main" id="{93D7391F-06EE-4811-82D1-E601AACDC7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45" t="5555" r="23241" b="3580"/>
            <a:stretch/>
          </p:blipFill>
          <p:spPr>
            <a:xfrm rot="5400000">
              <a:off x="7081605" y="5208860"/>
              <a:ext cx="1123948" cy="960401"/>
            </a:xfrm>
            <a:prstGeom prst="rect">
              <a:avLst/>
            </a:prstGeom>
          </p:spPr>
        </p:pic>
        <p:pic>
          <p:nvPicPr>
            <p:cNvPr id="9" name="Picture 8">
              <a:extLst>
                <a:ext uri="{FF2B5EF4-FFF2-40B4-BE49-F238E27FC236}">
                  <a16:creationId xmlns:a16="http://schemas.microsoft.com/office/drawing/2014/main" id="{CA76C95F-74EA-496C-B0ED-BE356233D9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92" t="18025" r="14878" b="9753"/>
            <a:stretch/>
          </p:blipFill>
          <p:spPr>
            <a:xfrm>
              <a:off x="7265289" y="4728733"/>
              <a:ext cx="689635" cy="398353"/>
            </a:xfrm>
            <a:prstGeom prst="rect">
              <a:avLst/>
            </a:prstGeom>
          </p:spPr>
        </p:pic>
      </p:grpSp>
      <p:pic>
        <p:nvPicPr>
          <p:cNvPr id="10" name="Picture 9">
            <a:extLst>
              <a:ext uri="{FF2B5EF4-FFF2-40B4-BE49-F238E27FC236}">
                <a16:creationId xmlns:a16="http://schemas.microsoft.com/office/drawing/2014/main" id="{A0061FF1-2F80-4217-9E5F-CE2BE78796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19" t="2428" r="12778" b="3745"/>
          <a:stretch/>
        </p:blipFill>
        <p:spPr>
          <a:xfrm rot="5400000">
            <a:off x="7882220" y="4044686"/>
            <a:ext cx="2034167" cy="1562635"/>
          </a:xfrm>
          <a:prstGeom prst="rect">
            <a:avLst/>
          </a:prstGeom>
        </p:spPr>
      </p:pic>
    </p:spTree>
    <p:extLst>
      <p:ext uri="{BB962C8B-B14F-4D97-AF65-F5344CB8AC3E}">
        <p14:creationId xmlns:p14="http://schemas.microsoft.com/office/powerpoint/2010/main" val="14766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1C6354-3723-4C10-B693-E517CFA5E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15" name="Rectangle 14">
            <a:extLst>
              <a:ext uri="{FF2B5EF4-FFF2-40B4-BE49-F238E27FC236}">
                <a16:creationId xmlns:a16="http://schemas.microsoft.com/office/drawing/2014/main" id="{41B7C1F3-EF9D-4AE1-BA15-E6FEE6B55FE7}"/>
              </a:ext>
            </a:extLst>
          </p:cNvPr>
          <p:cNvSpPr/>
          <p:nvPr/>
        </p:nvSpPr>
        <p:spPr>
          <a:xfrm>
            <a:off x="-891821" y="44668"/>
            <a:ext cx="10890449"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Waste Management</a:t>
            </a:r>
          </a:p>
        </p:txBody>
      </p:sp>
      <p:pic>
        <p:nvPicPr>
          <p:cNvPr id="2" name="Picture 1">
            <a:extLst>
              <a:ext uri="{FF2B5EF4-FFF2-40B4-BE49-F238E27FC236}">
                <a16:creationId xmlns:a16="http://schemas.microsoft.com/office/drawing/2014/main" id="{D0628A4B-4B34-46A2-B0C9-22F93518F455}"/>
              </a:ext>
            </a:extLst>
          </p:cNvPr>
          <p:cNvPicPr>
            <a:picLocks noChangeAspect="1"/>
          </p:cNvPicPr>
          <p:nvPr/>
        </p:nvPicPr>
        <p:blipFill rotWithShape="1">
          <a:blip r:embed="rId3"/>
          <a:srcRect l="26400" t="22343" r="44743" b="11930"/>
          <a:stretch/>
        </p:blipFill>
        <p:spPr>
          <a:xfrm>
            <a:off x="1766661" y="979240"/>
            <a:ext cx="3725527" cy="4773103"/>
          </a:xfrm>
          <a:prstGeom prst="rect">
            <a:avLst/>
          </a:prstGeom>
        </p:spPr>
      </p:pic>
      <p:sp>
        <p:nvSpPr>
          <p:cNvPr id="4" name="Rectangle 3">
            <a:extLst>
              <a:ext uri="{FF2B5EF4-FFF2-40B4-BE49-F238E27FC236}">
                <a16:creationId xmlns:a16="http://schemas.microsoft.com/office/drawing/2014/main" id="{E1B0BB00-710F-41AB-B027-201062AF0AA4}"/>
              </a:ext>
            </a:extLst>
          </p:cNvPr>
          <p:cNvSpPr/>
          <p:nvPr/>
        </p:nvSpPr>
        <p:spPr>
          <a:xfrm>
            <a:off x="5782642" y="1151753"/>
            <a:ext cx="4572000" cy="2031325"/>
          </a:xfrm>
          <a:prstGeom prst="rect">
            <a:avLst/>
          </a:prstGeom>
        </p:spPr>
        <p:txBody>
          <a:bodyPr>
            <a:spAutoFit/>
          </a:bodyPr>
          <a:lstStyle/>
          <a:p>
            <a:pPr marL="177800" indent="-177800" algn="just">
              <a:buClr>
                <a:srgbClr val="0000FF"/>
              </a:buClr>
              <a:buFont typeface="+mj-lt"/>
              <a:buAutoNum type="arabicPeriod"/>
            </a:pPr>
            <a:r>
              <a:rPr lang="en-GB" sz="1400" dirty="0">
                <a:latin typeface="+mj-lt"/>
              </a:rPr>
              <a:t>A student prepared Aqua Regia to clean glassware overnight</a:t>
            </a:r>
          </a:p>
          <a:p>
            <a:pPr marL="177800" indent="-177800" algn="just">
              <a:buClr>
                <a:srgbClr val="0000FF"/>
              </a:buClr>
              <a:buFont typeface="+mj-lt"/>
              <a:buAutoNum type="arabicPeriod"/>
            </a:pPr>
            <a:r>
              <a:rPr lang="en-GB" sz="1400" dirty="0">
                <a:latin typeface="+mj-lt"/>
              </a:rPr>
              <a:t>The day after the students disposed of the Aqua Regia in a container not designated for chemical waste, wrote acid on it and left it uncapped in the fume hood he was working in</a:t>
            </a:r>
          </a:p>
          <a:p>
            <a:pPr marL="177800" indent="-177800" algn="just">
              <a:buClr>
                <a:srgbClr val="0000FF"/>
              </a:buClr>
              <a:buFont typeface="+mj-lt"/>
              <a:buAutoNum type="arabicPeriod"/>
            </a:pPr>
            <a:r>
              <a:rPr lang="en-GB" sz="1400" dirty="0">
                <a:latin typeface="+mj-lt"/>
              </a:rPr>
              <a:t>10 min after, the container ruptured and the Aqua Regia solution splashed onto his face and left arm.</a:t>
            </a:r>
          </a:p>
          <a:p>
            <a:pPr algn="just"/>
            <a:endParaRPr lang="en-GB" sz="1400" dirty="0">
              <a:latin typeface="+mj-lt"/>
            </a:endParaRPr>
          </a:p>
        </p:txBody>
      </p:sp>
      <p:sp>
        <p:nvSpPr>
          <p:cNvPr id="7" name="TextBox 6">
            <a:extLst>
              <a:ext uri="{FF2B5EF4-FFF2-40B4-BE49-F238E27FC236}">
                <a16:creationId xmlns:a16="http://schemas.microsoft.com/office/drawing/2014/main" id="{800E101C-8030-49CF-9845-91D35669AC05}"/>
              </a:ext>
            </a:extLst>
          </p:cNvPr>
          <p:cNvSpPr txBox="1"/>
          <p:nvPr/>
        </p:nvSpPr>
        <p:spPr>
          <a:xfrm>
            <a:off x="6090890" y="5715443"/>
            <a:ext cx="4119910" cy="276999"/>
          </a:xfrm>
          <a:prstGeom prst="rect">
            <a:avLst/>
          </a:prstGeom>
          <a:noFill/>
        </p:spPr>
        <p:txBody>
          <a:bodyPr wrap="none" rtlCol="0">
            <a:spAutoFit/>
          </a:bodyPr>
          <a:lstStyle/>
          <a:p>
            <a:r>
              <a:rPr lang="en-GB" sz="1200" dirty="0"/>
              <a:t>Further details: </a:t>
            </a:r>
            <a:r>
              <a:rPr lang="en-GB" sz="1200" dirty="0">
                <a:hlinkClick r:id="rId4"/>
              </a:rPr>
              <a:t>http://bioeng.nus.edu.sg/safety/?m=201507 </a:t>
            </a:r>
            <a:endParaRPr lang="en-GB" sz="1200" dirty="0"/>
          </a:p>
        </p:txBody>
      </p:sp>
      <p:sp>
        <p:nvSpPr>
          <p:cNvPr id="8" name="TextBox 7">
            <a:extLst>
              <a:ext uri="{FF2B5EF4-FFF2-40B4-BE49-F238E27FC236}">
                <a16:creationId xmlns:a16="http://schemas.microsoft.com/office/drawing/2014/main" id="{681501B0-2726-491C-837F-3724997B8121}"/>
              </a:ext>
            </a:extLst>
          </p:cNvPr>
          <p:cNvSpPr txBox="1"/>
          <p:nvPr/>
        </p:nvSpPr>
        <p:spPr>
          <a:xfrm>
            <a:off x="6594609" y="4438653"/>
            <a:ext cx="935915" cy="369332"/>
          </a:xfrm>
          <a:prstGeom prst="rect">
            <a:avLst/>
          </a:prstGeom>
          <a:noFill/>
        </p:spPr>
        <p:txBody>
          <a:bodyPr wrap="square" rtlCol="0">
            <a:spAutoFit/>
          </a:bodyPr>
          <a:lstStyle/>
          <a:p>
            <a:endParaRPr lang="en-GB" dirty="0"/>
          </a:p>
        </p:txBody>
      </p:sp>
      <p:sp>
        <p:nvSpPr>
          <p:cNvPr id="16" name="TextBox 15">
            <a:extLst>
              <a:ext uri="{FF2B5EF4-FFF2-40B4-BE49-F238E27FC236}">
                <a16:creationId xmlns:a16="http://schemas.microsoft.com/office/drawing/2014/main" id="{1A68583F-3788-4A85-BE00-235F7D8DF23C}"/>
              </a:ext>
            </a:extLst>
          </p:cNvPr>
          <p:cNvSpPr txBox="1"/>
          <p:nvPr/>
        </p:nvSpPr>
        <p:spPr>
          <a:xfrm>
            <a:off x="5716584" y="3442371"/>
            <a:ext cx="4796840" cy="1815882"/>
          </a:xfrm>
          <a:prstGeom prst="rect">
            <a:avLst/>
          </a:prstGeom>
          <a:noFill/>
        </p:spPr>
        <p:txBody>
          <a:bodyPr wrap="square" rtlCol="0">
            <a:spAutoFit/>
          </a:bodyPr>
          <a:lstStyle/>
          <a:p>
            <a:pPr marL="177800" indent="-177800">
              <a:buClr>
                <a:srgbClr val="0000FF"/>
              </a:buClr>
              <a:buFont typeface="Courier New" panose="02070309020205020404" pitchFamily="49" charset="0"/>
              <a:buChar char="o"/>
            </a:pPr>
            <a:r>
              <a:rPr lang="en-GB" sz="1600" dirty="0">
                <a:latin typeface="+mj-lt"/>
              </a:rPr>
              <a:t>The sash was up (i.e. not at the safe operating level)</a:t>
            </a:r>
          </a:p>
          <a:p>
            <a:pPr>
              <a:buClr>
                <a:srgbClr val="0000FF"/>
              </a:buClr>
            </a:pPr>
            <a:endParaRPr lang="en-GB" sz="1600" dirty="0">
              <a:latin typeface="+mj-lt"/>
            </a:endParaRPr>
          </a:p>
          <a:p>
            <a:pPr marL="177800" indent="-177800">
              <a:buClr>
                <a:srgbClr val="0000FF"/>
              </a:buClr>
              <a:buFont typeface="Courier New" panose="02070309020205020404" pitchFamily="49" charset="0"/>
              <a:buChar char="o"/>
            </a:pPr>
            <a:r>
              <a:rPr lang="en-GB" sz="1600" dirty="0">
                <a:latin typeface="+mj-lt"/>
              </a:rPr>
              <a:t> Incompatible waste must NOT be stored in the same container. </a:t>
            </a:r>
          </a:p>
          <a:p>
            <a:pPr marL="177800" indent="-177800">
              <a:buClr>
                <a:srgbClr val="0000FF"/>
              </a:buClr>
              <a:buFont typeface="Courier New" panose="02070309020205020404" pitchFamily="49" charset="0"/>
              <a:buChar char="o"/>
            </a:pPr>
            <a:endParaRPr lang="en-GB" sz="1600" dirty="0">
              <a:latin typeface="+mj-lt"/>
            </a:endParaRPr>
          </a:p>
          <a:p>
            <a:pPr marL="177800" indent="-177800">
              <a:buClr>
                <a:srgbClr val="0000FF"/>
              </a:buClr>
              <a:buFont typeface="Courier New" panose="02070309020205020404" pitchFamily="49" charset="0"/>
              <a:buChar char="o"/>
            </a:pPr>
            <a:r>
              <a:rPr lang="en-GB" sz="1600" dirty="0">
                <a:latin typeface="+mj-lt"/>
              </a:rPr>
              <a:t>No COSHH was prepared = not aware of risks and correct disposal method</a:t>
            </a:r>
          </a:p>
        </p:txBody>
      </p:sp>
      <p:sp>
        <p:nvSpPr>
          <p:cNvPr id="17" name="Rectangle: Rounded Corners 16">
            <a:extLst>
              <a:ext uri="{FF2B5EF4-FFF2-40B4-BE49-F238E27FC236}">
                <a16:creationId xmlns:a16="http://schemas.microsoft.com/office/drawing/2014/main" id="{FECB578F-FF7C-49D0-834C-BFF869F7E0F9}"/>
              </a:ext>
            </a:extLst>
          </p:cNvPr>
          <p:cNvSpPr/>
          <p:nvPr/>
        </p:nvSpPr>
        <p:spPr>
          <a:xfrm>
            <a:off x="5682820" y="3290695"/>
            <a:ext cx="4767779" cy="20623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776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C7482-6EC0-461C-8D25-DFCF3AF0A729}"/>
              </a:ext>
            </a:extLst>
          </p:cNvPr>
          <p:cNvSpPr>
            <a:spLocks noGrp="1"/>
          </p:cNvSpPr>
          <p:nvPr>
            <p:ph type="sldNum" sz="quarter" idx="12"/>
          </p:nvPr>
        </p:nvSpPr>
        <p:spPr/>
        <p:txBody>
          <a:bodyPr/>
          <a:lstStyle/>
          <a:p>
            <a:fld id="{E4100A09-3D70-4B3B-A22D-3967A2609759}" type="slidenum">
              <a:rPr lang="en-US" smtClean="0">
                <a:solidFill>
                  <a:srgbClr val="04617B">
                    <a:shade val="90000"/>
                  </a:srgbClr>
                </a:solidFill>
              </a:rPr>
              <a:pPr/>
              <a:t>23</a:t>
            </a:fld>
            <a:endParaRPr lang="en-US">
              <a:solidFill>
                <a:srgbClr val="04617B">
                  <a:shade val="90000"/>
                </a:srgbClr>
              </a:solidFill>
            </a:endParaRPr>
          </a:p>
        </p:txBody>
      </p:sp>
      <p:pic>
        <p:nvPicPr>
          <p:cNvPr id="4" name="Picture 3">
            <a:extLst>
              <a:ext uri="{FF2B5EF4-FFF2-40B4-BE49-F238E27FC236}">
                <a16:creationId xmlns:a16="http://schemas.microsoft.com/office/drawing/2014/main" id="{85BFDDAE-720A-4435-8AF2-64EF9D357876}"/>
              </a:ext>
            </a:extLst>
          </p:cNvPr>
          <p:cNvPicPr>
            <a:picLocks noChangeAspect="1"/>
          </p:cNvPicPr>
          <p:nvPr/>
        </p:nvPicPr>
        <p:blipFill rotWithShape="1">
          <a:blip r:embed="rId2">
            <a:extLst>
              <a:ext uri="{28A0092B-C50C-407E-A947-70E740481C1C}">
                <a14:useLocalDpi xmlns:a14="http://schemas.microsoft.com/office/drawing/2010/main" val="0"/>
              </a:ext>
            </a:extLst>
          </a:blip>
          <a:srcRect l="14345" r="3889" b="12179"/>
          <a:stretch/>
        </p:blipFill>
        <p:spPr>
          <a:xfrm>
            <a:off x="2505529" y="90152"/>
            <a:ext cx="7227027" cy="5821698"/>
          </a:xfrm>
          <a:prstGeom prst="rect">
            <a:avLst/>
          </a:prstGeom>
        </p:spPr>
      </p:pic>
    </p:spTree>
    <p:extLst>
      <p:ext uri="{BB962C8B-B14F-4D97-AF65-F5344CB8AC3E}">
        <p14:creationId xmlns:p14="http://schemas.microsoft.com/office/powerpoint/2010/main" val="340147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B7C1F3-EF9D-4AE1-BA15-E6FEE6B55FE7}"/>
              </a:ext>
            </a:extLst>
          </p:cNvPr>
          <p:cNvSpPr/>
          <p:nvPr/>
        </p:nvSpPr>
        <p:spPr>
          <a:xfrm>
            <a:off x="-891821" y="44668"/>
            <a:ext cx="10890449"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Waste Management</a:t>
            </a:r>
          </a:p>
        </p:txBody>
      </p:sp>
      <p:pic>
        <p:nvPicPr>
          <p:cNvPr id="9" name="Picture 8">
            <a:extLst>
              <a:ext uri="{FF2B5EF4-FFF2-40B4-BE49-F238E27FC236}">
                <a16:creationId xmlns:a16="http://schemas.microsoft.com/office/drawing/2014/main" id="{52E87B67-8524-4345-8915-EB2DA0AD4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grpSp>
        <p:nvGrpSpPr>
          <p:cNvPr id="13" name="Group 12">
            <a:extLst>
              <a:ext uri="{FF2B5EF4-FFF2-40B4-BE49-F238E27FC236}">
                <a16:creationId xmlns:a16="http://schemas.microsoft.com/office/drawing/2014/main" id="{D5BFB24E-6193-40D0-87C0-42C480414158}"/>
              </a:ext>
            </a:extLst>
          </p:cNvPr>
          <p:cNvGrpSpPr>
            <a:grpSpLocks noChangeAspect="1"/>
          </p:cNvGrpSpPr>
          <p:nvPr/>
        </p:nvGrpSpPr>
        <p:grpSpPr>
          <a:xfrm>
            <a:off x="1872927" y="987301"/>
            <a:ext cx="3912339" cy="5061551"/>
            <a:chOff x="341906" y="-814473"/>
            <a:chExt cx="4576019" cy="5920179"/>
          </a:xfrm>
        </p:grpSpPr>
        <p:pic>
          <p:nvPicPr>
            <p:cNvPr id="14" name="Picture 13">
              <a:extLst>
                <a:ext uri="{FF2B5EF4-FFF2-40B4-BE49-F238E27FC236}">
                  <a16:creationId xmlns:a16="http://schemas.microsoft.com/office/drawing/2014/main" id="{1FD69AE7-19FD-4923-9159-9B1581B43AFF}"/>
                </a:ext>
              </a:extLst>
            </p:cNvPr>
            <p:cNvPicPr>
              <a:picLocks noChangeAspect="1"/>
            </p:cNvPicPr>
            <p:nvPr/>
          </p:nvPicPr>
          <p:blipFill rotWithShape="1">
            <a:blip r:embed="rId4"/>
            <a:srcRect b="14457"/>
            <a:stretch/>
          </p:blipFill>
          <p:spPr>
            <a:xfrm>
              <a:off x="345353" y="-814473"/>
              <a:ext cx="4572572" cy="5641743"/>
            </a:xfrm>
            <a:prstGeom prst="rect">
              <a:avLst/>
            </a:prstGeom>
          </p:spPr>
        </p:pic>
        <p:pic>
          <p:nvPicPr>
            <p:cNvPr id="16" name="Picture 15">
              <a:extLst>
                <a:ext uri="{FF2B5EF4-FFF2-40B4-BE49-F238E27FC236}">
                  <a16:creationId xmlns:a16="http://schemas.microsoft.com/office/drawing/2014/main" id="{3488CD17-C697-4B8D-B1BB-57ECD50CCDE6}"/>
                </a:ext>
              </a:extLst>
            </p:cNvPr>
            <p:cNvPicPr>
              <a:picLocks noChangeAspect="1"/>
            </p:cNvPicPr>
            <p:nvPr/>
          </p:nvPicPr>
          <p:blipFill rotWithShape="1">
            <a:blip r:embed="rId4"/>
            <a:srcRect t="95137"/>
            <a:stretch/>
          </p:blipFill>
          <p:spPr>
            <a:xfrm>
              <a:off x="341906" y="4784997"/>
              <a:ext cx="4572572" cy="320709"/>
            </a:xfrm>
            <a:prstGeom prst="rect">
              <a:avLst/>
            </a:prstGeom>
          </p:spPr>
        </p:pic>
      </p:grpSp>
      <p:pic>
        <p:nvPicPr>
          <p:cNvPr id="3" name="Picture 2">
            <a:extLst>
              <a:ext uri="{FF2B5EF4-FFF2-40B4-BE49-F238E27FC236}">
                <a16:creationId xmlns:a16="http://schemas.microsoft.com/office/drawing/2014/main" id="{FA8DDA98-CD9D-4EC1-85CA-9015243718B7}"/>
              </a:ext>
            </a:extLst>
          </p:cNvPr>
          <p:cNvPicPr>
            <a:picLocks noChangeAspect="1"/>
          </p:cNvPicPr>
          <p:nvPr/>
        </p:nvPicPr>
        <p:blipFill rotWithShape="1">
          <a:blip r:embed="rId5">
            <a:extLst>
              <a:ext uri="{28A0092B-C50C-407E-A947-70E740481C1C}">
                <a14:useLocalDpi xmlns:a14="http://schemas.microsoft.com/office/drawing/2010/main" val="0"/>
              </a:ext>
            </a:extLst>
          </a:blip>
          <a:srcRect l="4467" t="5000" r="2504" b="12500"/>
          <a:stretch/>
        </p:blipFill>
        <p:spPr>
          <a:xfrm>
            <a:off x="6170594" y="987300"/>
            <a:ext cx="3980571" cy="4988310"/>
          </a:xfrm>
          <a:prstGeom prst="rect">
            <a:avLst/>
          </a:prstGeom>
        </p:spPr>
      </p:pic>
    </p:spTree>
    <p:extLst>
      <p:ext uri="{BB962C8B-B14F-4D97-AF65-F5344CB8AC3E}">
        <p14:creationId xmlns:p14="http://schemas.microsoft.com/office/powerpoint/2010/main" val="836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B7C1F3-EF9D-4AE1-BA15-E6FEE6B55FE7}"/>
              </a:ext>
            </a:extLst>
          </p:cNvPr>
          <p:cNvSpPr/>
          <p:nvPr/>
        </p:nvSpPr>
        <p:spPr>
          <a:xfrm>
            <a:off x="-891821" y="44668"/>
            <a:ext cx="10890449"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Waste Management</a:t>
            </a:r>
          </a:p>
        </p:txBody>
      </p:sp>
      <p:sp>
        <p:nvSpPr>
          <p:cNvPr id="12" name="Content Placeholder 2">
            <a:extLst>
              <a:ext uri="{FF2B5EF4-FFF2-40B4-BE49-F238E27FC236}">
                <a16:creationId xmlns:a16="http://schemas.microsoft.com/office/drawing/2014/main" id="{A895A89D-7292-42B3-B599-E52C49C50272}"/>
              </a:ext>
            </a:extLst>
          </p:cNvPr>
          <p:cNvSpPr>
            <a:spLocks noGrp="1"/>
          </p:cNvSpPr>
          <p:nvPr>
            <p:ph idx="1"/>
          </p:nvPr>
        </p:nvSpPr>
        <p:spPr>
          <a:xfrm>
            <a:off x="6081090" y="1283681"/>
            <a:ext cx="4457370" cy="4216558"/>
          </a:xfrm>
        </p:spPr>
        <p:txBody>
          <a:bodyPr>
            <a:normAutofit lnSpcReduction="10000"/>
          </a:bodyPr>
          <a:lstStyle/>
          <a:p>
            <a:pPr marL="182563" indent="-182563">
              <a:buClr>
                <a:srgbClr val="0000FF"/>
              </a:buClr>
            </a:pPr>
            <a:r>
              <a:rPr lang="en-GB" sz="2000" dirty="0"/>
              <a:t>Some waste procedure are specific to each laboratory</a:t>
            </a:r>
          </a:p>
          <a:p>
            <a:pPr marL="182563" indent="-182563">
              <a:buClr>
                <a:srgbClr val="0000FF"/>
              </a:buClr>
            </a:pPr>
            <a:endParaRPr lang="en-GB" sz="2000" dirty="0"/>
          </a:p>
          <a:p>
            <a:pPr marL="0" indent="0">
              <a:buClr>
                <a:srgbClr val="0000FF"/>
              </a:buClr>
              <a:buNone/>
            </a:pPr>
            <a:endParaRPr lang="en-GB" sz="2000" dirty="0"/>
          </a:p>
          <a:p>
            <a:pPr marL="182563" indent="-182563">
              <a:buClr>
                <a:srgbClr val="0000FF"/>
              </a:buClr>
            </a:pPr>
            <a:r>
              <a:rPr lang="en-GB" sz="2000" dirty="0"/>
              <a:t>Consult with </a:t>
            </a:r>
            <a:r>
              <a:rPr lang="en-GB" sz="2000" b="1" dirty="0"/>
              <a:t>lab managers</a:t>
            </a:r>
            <a:r>
              <a:rPr lang="en-GB" sz="2000" dirty="0"/>
              <a:t>, colleagues, supervisors, etc.</a:t>
            </a:r>
          </a:p>
          <a:p>
            <a:pPr marL="182563" indent="-182563">
              <a:buClr>
                <a:srgbClr val="0000FF"/>
              </a:buClr>
            </a:pPr>
            <a:endParaRPr lang="en-GB" sz="2000" dirty="0"/>
          </a:p>
          <a:p>
            <a:pPr marL="182563" indent="-182563">
              <a:buClr>
                <a:srgbClr val="0000FF"/>
              </a:buClr>
            </a:pPr>
            <a:endParaRPr lang="en-GB" sz="2000" dirty="0"/>
          </a:p>
          <a:p>
            <a:pPr marL="182563" indent="-182563">
              <a:buClr>
                <a:srgbClr val="0000FF"/>
              </a:buClr>
            </a:pPr>
            <a:endParaRPr lang="en-GB" sz="2000" dirty="0"/>
          </a:p>
          <a:p>
            <a:pPr marL="182563" indent="-182563">
              <a:buClr>
                <a:srgbClr val="0000FF"/>
              </a:buClr>
            </a:pPr>
            <a:endParaRPr lang="en-GB" sz="2000" dirty="0"/>
          </a:p>
          <a:p>
            <a:pPr marL="182563" indent="-182563">
              <a:buClr>
                <a:srgbClr val="0000FF"/>
              </a:buClr>
            </a:pPr>
            <a:r>
              <a:rPr lang="en-GB" sz="2400" b="1" dirty="0">
                <a:solidFill>
                  <a:srgbClr val="0000FF"/>
                </a:solidFill>
              </a:rPr>
              <a:t>If you don’t know don’t throw!</a:t>
            </a:r>
          </a:p>
          <a:p>
            <a:pPr marL="182563" indent="-182563">
              <a:buClr>
                <a:srgbClr val="0000FF"/>
              </a:buClr>
            </a:pPr>
            <a:r>
              <a:rPr lang="en-US" sz="2400" b="1" dirty="0">
                <a:solidFill>
                  <a:srgbClr val="0000FF"/>
                </a:solidFill>
              </a:rPr>
              <a:t>ASK</a:t>
            </a:r>
            <a:endParaRPr lang="en-GB" sz="2400" b="1" dirty="0">
              <a:solidFill>
                <a:srgbClr val="0000FF"/>
              </a:solidFill>
            </a:endParaRPr>
          </a:p>
          <a:p>
            <a:pPr marL="0" indent="0">
              <a:buClr>
                <a:srgbClr val="0000FF"/>
              </a:buClr>
              <a:buNone/>
            </a:pPr>
            <a:endParaRPr lang="en-GB" sz="2400" dirty="0"/>
          </a:p>
        </p:txBody>
      </p:sp>
      <p:pic>
        <p:nvPicPr>
          <p:cNvPr id="9" name="Picture 8">
            <a:extLst>
              <a:ext uri="{FF2B5EF4-FFF2-40B4-BE49-F238E27FC236}">
                <a16:creationId xmlns:a16="http://schemas.microsoft.com/office/drawing/2014/main" id="{52E87B67-8524-4345-8915-EB2DA0AD4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5" name="TextBox 4">
            <a:extLst>
              <a:ext uri="{FF2B5EF4-FFF2-40B4-BE49-F238E27FC236}">
                <a16:creationId xmlns:a16="http://schemas.microsoft.com/office/drawing/2014/main" id="{257A3ED2-479C-4EF2-B731-45F41A5B1005}"/>
              </a:ext>
            </a:extLst>
          </p:cNvPr>
          <p:cNvSpPr txBox="1"/>
          <p:nvPr/>
        </p:nvSpPr>
        <p:spPr>
          <a:xfrm>
            <a:off x="5876689" y="3429000"/>
            <a:ext cx="4328814" cy="923330"/>
          </a:xfrm>
          <a:prstGeom prst="rect">
            <a:avLst/>
          </a:prstGeom>
          <a:noFill/>
        </p:spPr>
        <p:txBody>
          <a:bodyPr wrap="none" rtlCol="0">
            <a:spAutoFit/>
          </a:bodyPr>
          <a:lstStyle/>
          <a:p>
            <a:pPr marL="274314" lvl="2">
              <a:buClr>
                <a:schemeClr val="accent3"/>
              </a:buClr>
              <a:buSzPct val="95000"/>
            </a:pPr>
            <a:r>
              <a:rPr lang="en-GB" dirty="0">
                <a:latin typeface="+mj-lt"/>
              </a:rPr>
              <a:t>Chemistry : Phil Duncanson, Tony Hooper</a:t>
            </a:r>
          </a:p>
          <a:p>
            <a:pPr marL="274314" lvl="2">
              <a:buClr>
                <a:schemeClr val="accent3"/>
              </a:buClr>
              <a:buSzPct val="95000"/>
            </a:pPr>
            <a:r>
              <a:rPr lang="en-GB" dirty="0">
                <a:latin typeface="+mj-lt"/>
              </a:rPr>
              <a:t>Biochemistry: Yumi</a:t>
            </a:r>
          </a:p>
          <a:p>
            <a:pPr marL="274314" lvl="2">
              <a:buClr>
                <a:schemeClr val="accent3"/>
              </a:buClr>
              <a:buSzPct val="95000"/>
            </a:pPr>
            <a:r>
              <a:rPr lang="en-GB" dirty="0">
                <a:latin typeface="+mj-lt"/>
              </a:rPr>
              <a:t>Fogg: Floor managers</a:t>
            </a:r>
          </a:p>
        </p:txBody>
      </p:sp>
      <p:pic>
        <p:nvPicPr>
          <p:cNvPr id="10" name="Picture 9">
            <a:extLst>
              <a:ext uri="{FF2B5EF4-FFF2-40B4-BE49-F238E27FC236}">
                <a16:creationId xmlns:a16="http://schemas.microsoft.com/office/drawing/2014/main" id="{5CDC8238-9F8A-4E22-80BA-BF314CCE9957}"/>
              </a:ext>
            </a:extLst>
          </p:cNvPr>
          <p:cNvPicPr>
            <a:picLocks noChangeAspect="1"/>
          </p:cNvPicPr>
          <p:nvPr/>
        </p:nvPicPr>
        <p:blipFill>
          <a:blip r:embed="rId3"/>
          <a:stretch>
            <a:fillRect/>
          </a:stretch>
        </p:blipFill>
        <p:spPr>
          <a:xfrm>
            <a:off x="1973717" y="1091712"/>
            <a:ext cx="4002395" cy="5620624"/>
          </a:xfrm>
          <a:prstGeom prst="rect">
            <a:avLst/>
          </a:prstGeom>
        </p:spPr>
      </p:pic>
    </p:spTree>
    <p:extLst>
      <p:ext uri="{BB962C8B-B14F-4D97-AF65-F5344CB8AC3E}">
        <p14:creationId xmlns:p14="http://schemas.microsoft.com/office/powerpoint/2010/main" val="20154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2">
                                            <p:txEl>
                                              <p:pRg st="8" end="8"/>
                                            </p:txEl>
                                          </p:spTgt>
                                        </p:tgtEl>
                                        <p:attrNameLst>
                                          <p:attrName>style.visibility</p:attrName>
                                        </p:attrNameLst>
                                      </p:cBhvr>
                                      <p:to>
                                        <p:strVal val="visible"/>
                                      </p:to>
                                    </p:set>
                                    <p:anim calcmode="lin" valueType="num">
                                      <p:cBhvr>
                                        <p:cTn id="7" dur="500" fill="hold"/>
                                        <p:tgtEl>
                                          <p:spTgt spid="12">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8" end="8"/>
                                            </p:txEl>
                                          </p:spTgt>
                                        </p:tgtEl>
                                        <p:attrNameLst>
                                          <p:attrName>ppt_h</p:attrName>
                                        </p:attrNameLst>
                                      </p:cBhvr>
                                      <p:tavLst>
                                        <p:tav tm="0">
                                          <p:val>
                                            <p:fltVal val="0"/>
                                          </p:val>
                                        </p:tav>
                                        <p:tav tm="100000">
                                          <p:val>
                                            <p:strVal val="#ppt_h"/>
                                          </p:val>
                                        </p:tav>
                                      </p:tavLst>
                                    </p:anim>
                                    <p:animEffect transition="in" filter="fade">
                                      <p:cBhvr>
                                        <p:cTn id="9" dur="500"/>
                                        <p:tgtEl>
                                          <p:spTgt spid="12">
                                            <p:txEl>
                                              <p:pRg st="8" end="8"/>
                                            </p:txEl>
                                          </p:spTgt>
                                        </p:tgtEl>
                                      </p:cBhvr>
                                    </p:animEffect>
                                  </p:childTnLst>
                                </p:cTn>
                              </p:par>
                            </p:childTnLst>
                          </p:cTn>
                        </p:par>
                        <p:par>
                          <p:cTn id="10" fill="hold">
                            <p:stCondLst>
                              <p:cond delay="2500"/>
                            </p:stCondLst>
                            <p:childTnLst>
                              <p:par>
                                <p:cTn id="11" presetID="53" presetClass="entr" presetSubtype="16" fill="hold" nodeType="afterEffect">
                                  <p:stCondLst>
                                    <p:cond delay="2000"/>
                                  </p:stCondLst>
                                  <p:childTnLst>
                                    <p:set>
                                      <p:cBhvr>
                                        <p:cTn id="12" dur="1" fill="hold">
                                          <p:stCondLst>
                                            <p:cond delay="0"/>
                                          </p:stCondLst>
                                        </p:cTn>
                                        <p:tgtEl>
                                          <p:spTgt spid="12">
                                            <p:txEl>
                                              <p:pRg st="9" end="9"/>
                                            </p:txEl>
                                          </p:spTgt>
                                        </p:tgtEl>
                                        <p:attrNameLst>
                                          <p:attrName>style.visibility</p:attrName>
                                        </p:attrNameLst>
                                      </p:cBhvr>
                                      <p:to>
                                        <p:strVal val="visible"/>
                                      </p:to>
                                    </p:set>
                                    <p:anim calcmode="lin" valueType="num">
                                      <p:cBhvr>
                                        <p:cTn id="13" dur="500" fill="hold"/>
                                        <p:tgtEl>
                                          <p:spTgt spid="12">
                                            <p:txEl>
                                              <p:pRg st="9" end="9"/>
                                            </p:txEl>
                                          </p:spTgt>
                                        </p:tgtEl>
                                        <p:attrNameLst>
                                          <p:attrName>ppt_w</p:attrName>
                                        </p:attrNameLst>
                                      </p:cBhvr>
                                      <p:tavLst>
                                        <p:tav tm="0">
                                          <p:val>
                                            <p:fltVal val="0"/>
                                          </p:val>
                                        </p:tav>
                                        <p:tav tm="100000">
                                          <p:val>
                                            <p:strVal val="#ppt_w"/>
                                          </p:val>
                                        </p:tav>
                                      </p:tavLst>
                                    </p:anim>
                                    <p:anim calcmode="lin" valueType="num">
                                      <p:cBhvr>
                                        <p:cTn id="14" dur="500" fill="hold"/>
                                        <p:tgtEl>
                                          <p:spTgt spid="12">
                                            <p:txEl>
                                              <p:pRg st="9" end="9"/>
                                            </p:txEl>
                                          </p:spTgt>
                                        </p:tgtEl>
                                        <p:attrNameLst>
                                          <p:attrName>ppt_h</p:attrName>
                                        </p:attrNameLst>
                                      </p:cBhvr>
                                      <p:tavLst>
                                        <p:tav tm="0">
                                          <p:val>
                                            <p:fltVal val="0"/>
                                          </p:val>
                                        </p:tav>
                                        <p:tav tm="100000">
                                          <p:val>
                                            <p:strVal val="#ppt_h"/>
                                          </p:val>
                                        </p:tav>
                                      </p:tavLst>
                                    </p:anim>
                                    <p:animEffect transition="in" filter="fade">
                                      <p:cBhvr>
                                        <p:cTn id="15" dur="500"/>
                                        <p:tgtEl>
                                          <p:spTgt spid="12">
                                            <p:txEl>
                                              <p:pRg st="9" end="9"/>
                                            </p:txEl>
                                          </p:spTgt>
                                        </p:tgtEl>
                                      </p:cBhvr>
                                    </p:animEffect>
                                  </p:childTnLst>
                                </p:cTn>
                              </p:par>
                              <p:par>
                                <p:cTn id="16" presetID="22" presetClass="entr" presetSubtype="1" fill="hold" nodeType="with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B34456-7354-42F0-93B0-8C3A44D7B898}"/>
              </a:ext>
            </a:extLst>
          </p:cNvPr>
          <p:cNvSpPr txBox="1">
            <a:spLocks/>
          </p:cNvSpPr>
          <p:nvPr/>
        </p:nvSpPr>
        <p:spPr>
          <a:xfrm>
            <a:off x="902270" y="1617256"/>
            <a:ext cx="10571089" cy="1856936"/>
          </a:xfrm>
          <a:prstGeom prst="rect">
            <a:avLst/>
          </a:prstGeom>
          <a:ln>
            <a:noFill/>
          </a:ln>
        </p:spPr>
        <p:txBody>
          <a:bodyPr vert="horz" lIns="0" tIns="0" rIns="18288" bIns="0" anchor="b">
            <a:normAutofit fontScale="900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r>
              <a:rPr lang="en-GB" dirty="0"/>
              <a:t>How to work safely in the lab</a:t>
            </a:r>
            <a:br>
              <a:rPr lang="en-GB" dirty="0"/>
            </a:br>
            <a:br>
              <a:rPr lang="en-GB" dirty="0"/>
            </a:br>
            <a:r>
              <a:rPr lang="en-GB" dirty="0"/>
              <a:t>2. Laboratory Code of Practice</a:t>
            </a:r>
          </a:p>
        </p:txBody>
      </p:sp>
      <p:pic>
        <p:nvPicPr>
          <p:cNvPr id="6" name="Picture 5">
            <a:extLst>
              <a:ext uri="{FF2B5EF4-FFF2-40B4-BE49-F238E27FC236}">
                <a16:creationId xmlns:a16="http://schemas.microsoft.com/office/drawing/2014/main" id="{717B413D-A0C8-42BF-8D67-55C51064A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691" y="3916186"/>
            <a:ext cx="1510219" cy="1324178"/>
          </a:xfrm>
          <a:prstGeom prst="rect">
            <a:avLst/>
          </a:prstGeom>
        </p:spPr>
      </p:pic>
    </p:spTree>
    <p:extLst>
      <p:ext uri="{BB962C8B-B14F-4D97-AF65-F5344CB8AC3E}">
        <p14:creationId xmlns:p14="http://schemas.microsoft.com/office/powerpoint/2010/main" val="371788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3">
            <a:extLst>
              <a:ext uri="{FF2B5EF4-FFF2-40B4-BE49-F238E27FC236}">
                <a16:creationId xmlns:a16="http://schemas.microsoft.com/office/drawing/2014/main" id="{62A1185F-977B-416D-A2EE-97A39D3F649B}"/>
              </a:ext>
            </a:extLst>
          </p:cNvPr>
          <p:cNvSpPr txBox="1">
            <a:spLocks/>
          </p:cNvSpPr>
          <p:nvPr/>
        </p:nvSpPr>
        <p:spPr>
          <a:xfrm>
            <a:off x="1919003" y="1091434"/>
            <a:ext cx="2395286" cy="522513"/>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GB" sz="2800" b="1" dirty="0">
                <a:latin typeface="+mn-lt"/>
              </a:rPr>
              <a:t>Lab coat</a:t>
            </a:r>
          </a:p>
        </p:txBody>
      </p:sp>
      <p:pic>
        <p:nvPicPr>
          <p:cNvPr id="15" name="Picture 14">
            <a:extLst>
              <a:ext uri="{FF2B5EF4-FFF2-40B4-BE49-F238E27FC236}">
                <a16:creationId xmlns:a16="http://schemas.microsoft.com/office/drawing/2014/main" id="{504A7C90-6D65-4412-A64B-D98384E7E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268" y="1654755"/>
            <a:ext cx="1012296" cy="1430419"/>
          </a:xfrm>
          <a:prstGeom prst="rect">
            <a:avLst/>
          </a:prstGeom>
        </p:spPr>
      </p:pic>
      <p:pic>
        <p:nvPicPr>
          <p:cNvPr id="17" name="Picture 2" descr="C:\Users\jhamdan\Documents\Queen Mary WORK\Signs, Notices and labels\LabCoat Sign.jpg">
            <a:extLst>
              <a:ext uri="{FF2B5EF4-FFF2-40B4-BE49-F238E27FC236}">
                <a16:creationId xmlns:a16="http://schemas.microsoft.com/office/drawing/2014/main" id="{265663CF-7290-4F2D-BDC6-D74BA101E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300" y="1649399"/>
            <a:ext cx="1213023" cy="149013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2BC6C996-9FFC-4FAE-A90B-C207E777020B}"/>
              </a:ext>
            </a:extLst>
          </p:cNvPr>
          <p:cNvSpPr>
            <a:spLocks noGrp="1"/>
          </p:cNvSpPr>
          <p:nvPr>
            <p:ph idx="1"/>
          </p:nvPr>
        </p:nvSpPr>
        <p:spPr>
          <a:xfrm>
            <a:off x="4686740" y="1082549"/>
            <a:ext cx="2707904" cy="552201"/>
          </a:xfrm>
        </p:spPr>
        <p:txBody>
          <a:bodyPr>
            <a:noAutofit/>
          </a:bodyPr>
          <a:lstStyle/>
          <a:p>
            <a:pPr marL="0" indent="0" algn="ctr">
              <a:buNone/>
            </a:pPr>
            <a:r>
              <a:rPr lang="en-GB" sz="2800" b="1" dirty="0">
                <a:latin typeface="+mn-lt"/>
              </a:rPr>
              <a:t>Safety glasses           </a:t>
            </a:r>
          </a:p>
        </p:txBody>
      </p:sp>
      <p:sp>
        <p:nvSpPr>
          <p:cNvPr id="20" name="Content Placeholder 3">
            <a:extLst>
              <a:ext uri="{FF2B5EF4-FFF2-40B4-BE49-F238E27FC236}">
                <a16:creationId xmlns:a16="http://schemas.microsoft.com/office/drawing/2014/main" id="{BBB92BDE-E850-4B01-981B-33C39019C99F}"/>
              </a:ext>
            </a:extLst>
          </p:cNvPr>
          <p:cNvSpPr txBox="1">
            <a:spLocks/>
          </p:cNvSpPr>
          <p:nvPr/>
        </p:nvSpPr>
        <p:spPr>
          <a:xfrm>
            <a:off x="8008395" y="1094089"/>
            <a:ext cx="1757780" cy="606111"/>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GB" sz="2800" b="1" dirty="0">
                <a:latin typeface="+mn-lt"/>
              </a:rPr>
              <a:t>Gloves</a:t>
            </a:r>
          </a:p>
        </p:txBody>
      </p:sp>
      <p:pic>
        <p:nvPicPr>
          <p:cNvPr id="23" name="Picture 4" descr="C:\Users\jhamdan\Documents\Queen Mary WORK\Signs, Notices and labels\Gloves Sign.jpg">
            <a:extLst>
              <a:ext uri="{FF2B5EF4-FFF2-40B4-BE49-F238E27FC236}">
                <a16:creationId xmlns:a16="http://schemas.microsoft.com/office/drawing/2014/main" id="{50E13E4A-6FE1-4DBE-8102-BCC9E96C3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855" y="1651402"/>
            <a:ext cx="1139066" cy="12695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27" name="Content Placeholder 3">
            <a:extLst>
              <a:ext uri="{FF2B5EF4-FFF2-40B4-BE49-F238E27FC236}">
                <a16:creationId xmlns:a16="http://schemas.microsoft.com/office/drawing/2014/main" id="{F90F4074-56D4-49DF-8D2F-3C5AE9068CB5}"/>
              </a:ext>
            </a:extLst>
          </p:cNvPr>
          <p:cNvSpPr txBox="1">
            <a:spLocks/>
          </p:cNvSpPr>
          <p:nvPr/>
        </p:nvSpPr>
        <p:spPr>
          <a:xfrm>
            <a:off x="5314351" y="3187296"/>
            <a:ext cx="1799961" cy="52322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stStyle>
          <a:p>
            <a:pPr algn="ctr"/>
            <a:r>
              <a:rPr lang="en-GB" sz="1400" dirty="0"/>
              <a:t>must be worn in all experimental labs !</a:t>
            </a:r>
          </a:p>
        </p:txBody>
      </p:sp>
      <p:cxnSp>
        <p:nvCxnSpPr>
          <p:cNvPr id="14" name="Straight Arrow Connector 13">
            <a:extLst>
              <a:ext uri="{FF2B5EF4-FFF2-40B4-BE49-F238E27FC236}">
                <a16:creationId xmlns:a16="http://schemas.microsoft.com/office/drawing/2014/main" id="{0E688926-4BF7-45CF-947D-F7045C3D5F31}"/>
              </a:ext>
            </a:extLst>
          </p:cNvPr>
          <p:cNvCxnSpPr/>
          <p:nvPr/>
        </p:nvCxnSpPr>
        <p:spPr>
          <a:xfrm>
            <a:off x="8868227" y="3048150"/>
            <a:ext cx="0" cy="38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719959-820D-4964-8B79-5A51890AD3AF}"/>
              </a:ext>
            </a:extLst>
          </p:cNvPr>
          <p:cNvSpPr txBox="1"/>
          <p:nvPr/>
        </p:nvSpPr>
        <p:spPr>
          <a:xfrm>
            <a:off x="7672709" y="3442482"/>
            <a:ext cx="2824299" cy="369332"/>
          </a:xfrm>
          <a:prstGeom prst="rect">
            <a:avLst/>
          </a:prstGeom>
          <a:noFill/>
        </p:spPr>
        <p:txBody>
          <a:bodyPr wrap="none" rtlCol="0">
            <a:spAutoFit/>
          </a:bodyPr>
          <a:lstStyle/>
          <a:p>
            <a:r>
              <a:rPr lang="en-GB" dirty="0">
                <a:latin typeface="+mj-lt"/>
              </a:rPr>
              <a:t>depends on risk assessment</a:t>
            </a:r>
          </a:p>
        </p:txBody>
      </p:sp>
      <p:pic>
        <p:nvPicPr>
          <p:cNvPr id="1026" name="Picture 2" descr="Image result for cartoon Sales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3070" y="4475034"/>
            <a:ext cx="1530231" cy="15646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CFEF92-D764-439A-9298-EA4902DF7756}"/>
              </a:ext>
            </a:extLst>
          </p:cNvPr>
          <p:cNvSpPr txBox="1"/>
          <p:nvPr/>
        </p:nvSpPr>
        <p:spPr>
          <a:xfrm>
            <a:off x="5314351" y="4946488"/>
            <a:ext cx="4002375" cy="954107"/>
          </a:xfrm>
          <a:prstGeom prst="rect">
            <a:avLst/>
          </a:prstGeom>
          <a:noFill/>
        </p:spPr>
        <p:txBody>
          <a:bodyPr wrap="square" rtlCol="0">
            <a:spAutoFit/>
          </a:bodyPr>
          <a:lstStyle/>
          <a:p>
            <a:r>
              <a:rPr lang="en-GB" sz="2800" b="1" dirty="0">
                <a:solidFill>
                  <a:srgbClr val="0000FF"/>
                </a:solidFill>
                <a:latin typeface="+mj-lt"/>
              </a:rPr>
              <a:t>All available for free at goods stores!</a:t>
            </a:r>
          </a:p>
        </p:txBody>
      </p:sp>
      <p:sp>
        <p:nvSpPr>
          <p:cNvPr id="2" name="Content Placeholder 3">
            <a:extLst>
              <a:ext uri="{FF2B5EF4-FFF2-40B4-BE49-F238E27FC236}">
                <a16:creationId xmlns:a16="http://schemas.microsoft.com/office/drawing/2014/main" id="{D32F9D5D-622A-FC94-C127-F70F7269D169}"/>
              </a:ext>
            </a:extLst>
          </p:cNvPr>
          <p:cNvSpPr txBox="1">
            <a:spLocks/>
          </p:cNvSpPr>
          <p:nvPr/>
        </p:nvSpPr>
        <p:spPr>
          <a:xfrm>
            <a:off x="2216665" y="3187296"/>
            <a:ext cx="1799961" cy="52322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stStyle>
          <a:p>
            <a:pPr algn="ctr"/>
            <a:r>
              <a:rPr lang="en-GB" sz="1400" dirty="0"/>
              <a:t>must be worn in all chemistry labs !</a:t>
            </a:r>
          </a:p>
        </p:txBody>
      </p:sp>
    </p:spTree>
    <p:extLst>
      <p:ext uri="{BB962C8B-B14F-4D97-AF65-F5344CB8AC3E}">
        <p14:creationId xmlns:p14="http://schemas.microsoft.com/office/powerpoint/2010/main" val="26952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2BC6C996-9FFC-4FAE-A90B-C207E777020B}"/>
              </a:ext>
            </a:extLst>
          </p:cNvPr>
          <p:cNvSpPr>
            <a:spLocks noGrp="1"/>
          </p:cNvSpPr>
          <p:nvPr>
            <p:ph idx="1"/>
          </p:nvPr>
        </p:nvSpPr>
        <p:spPr>
          <a:xfrm>
            <a:off x="4686740" y="1082549"/>
            <a:ext cx="2707904" cy="552201"/>
          </a:xfrm>
        </p:spPr>
        <p:txBody>
          <a:bodyPr>
            <a:noAutofit/>
          </a:bodyPr>
          <a:lstStyle/>
          <a:p>
            <a:pPr marL="0" indent="0" algn="ctr">
              <a:buNone/>
            </a:pPr>
            <a:r>
              <a:rPr lang="en-GB" sz="2800" b="1" dirty="0">
                <a:latin typeface="+mn-lt"/>
              </a:rPr>
              <a:t>Safety glasses           </a:t>
            </a:r>
          </a:p>
        </p:txBody>
      </p:sp>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27" name="Content Placeholder 3">
            <a:extLst>
              <a:ext uri="{FF2B5EF4-FFF2-40B4-BE49-F238E27FC236}">
                <a16:creationId xmlns:a16="http://schemas.microsoft.com/office/drawing/2014/main" id="{F90F4074-56D4-49DF-8D2F-3C5AE9068CB5}"/>
              </a:ext>
            </a:extLst>
          </p:cNvPr>
          <p:cNvSpPr txBox="1">
            <a:spLocks/>
          </p:cNvSpPr>
          <p:nvPr/>
        </p:nvSpPr>
        <p:spPr>
          <a:xfrm>
            <a:off x="1965624" y="2019052"/>
            <a:ext cx="2936577" cy="83099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stStyle>
          <a:p>
            <a:pPr algn="ctr"/>
            <a:r>
              <a:rPr lang="en-GB" sz="2400" dirty="0"/>
              <a:t>must be worn at all times in all labs !</a:t>
            </a:r>
          </a:p>
        </p:txBody>
      </p:sp>
      <p:sp>
        <p:nvSpPr>
          <p:cNvPr id="25" name="TextBox 24">
            <a:extLst>
              <a:ext uri="{FF2B5EF4-FFF2-40B4-BE49-F238E27FC236}">
                <a16:creationId xmlns:a16="http://schemas.microsoft.com/office/drawing/2014/main" id="{86029D60-0B8E-44C2-BAE8-D662F1A014BF}"/>
              </a:ext>
            </a:extLst>
          </p:cNvPr>
          <p:cNvSpPr txBox="1"/>
          <p:nvPr/>
        </p:nvSpPr>
        <p:spPr>
          <a:xfrm>
            <a:off x="1726551" y="3930944"/>
            <a:ext cx="8738898" cy="2400657"/>
          </a:xfrm>
          <a:prstGeom prst="rect">
            <a:avLst/>
          </a:prstGeom>
          <a:noFill/>
        </p:spPr>
        <p:txBody>
          <a:bodyPr wrap="square" rtlCol="0">
            <a:spAutoFit/>
          </a:bodyPr>
          <a:lstStyle/>
          <a:p>
            <a:pPr marL="273050" indent="-273050">
              <a:buClr>
                <a:srgbClr val="0000FF"/>
              </a:buClr>
              <a:buSzPct val="150000"/>
              <a:buFont typeface="Arial" panose="020B0604020202020204" pitchFamily="34" charset="0"/>
              <a:buChar char="•"/>
            </a:pPr>
            <a:r>
              <a:rPr lang="en-GB" sz="2000" dirty="0">
                <a:latin typeface="+mj-lt"/>
              </a:rPr>
              <a:t>Protection from </a:t>
            </a:r>
            <a:r>
              <a:rPr lang="en-GB" sz="2000" b="1" dirty="0">
                <a:latin typeface="+mj-lt"/>
              </a:rPr>
              <a:t>splashes and explosions</a:t>
            </a:r>
          </a:p>
          <a:p>
            <a:pPr marL="273050" indent="-273050">
              <a:buClr>
                <a:srgbClr val="0000FF"/>
              </a:buClr>
              <a:buSzPct val="150000"/>
              <a:buFont typeface="Arial" panose="020B0604020202020204" pitchFamily="34" charset="0"/>
              <a:buChar char="•"/>
            </a:pPr>
            <a:r>
              <a:rPr lang="en-GB" sz="2000" b="1" i="1" dirty="0">
                <a:latin typeface="+mj-lt"/>
              </a:rPr>
              <a:t>Standard prescription glasses must not be used in lieu of safety glasses</a:t>
            </a:r>
            <a:r>
              <a:rPr lang="en-GB" sz="2000" dirty="0">
                <a:latin typeface="+mj-lt"/>
              </a:rPr>
              <a:t>. </a:t>
            </a:r>
          </a:p>
          <a:p>
            <a:pPr marL="273050" indent="-273050">
              <a:buClr>
                <a:srgbClr val="0000FF"/>
              </a:buClr>
              <a:buSzPct val="150000"/>
              <a:buFont typeface="Arial" panose="020B0604020202020204" pitchFamily="34" charset="0"/>
              <a:buChar char="•"/>
            </a:pPr>
            <a:r>
              <a:rPr lang="en-GB" sz="2000" dirty="0">
                <a:latin typeface="+mj-lt"/>
              </a:rPr>
              <a:t>Safety googles, visor, etc. depends on the risk assessment</a:t>
            </a:r>
          </a:p>
          <a:p>
            <a:pPr marL="273050" indent="-273050">
              <a:buClr>
                <a:srgbClr val="0000FF"/>
              </a:buClr>
              <a:buSzPct val="150000"/>
              <a:buFont typeface="Arial" panose="020B0604020202020204" pitchFamily="34" charset="0"/>
              <a:buChar char="•"/>
            </a:pPr>
            <a:r>
              <a:rPr lang="en-GB" sz="2000" dirty="0">
                <a:latin typeface="+mj-lt"/>
              </a:rPr>
              <a:t>Do not use contact lenses in the lab</a:t>
            </a:r>
          </a:p>
          <a:p>
            <a:pPr marL="273050" indent="-273050">
              <a:buClr>
                <a:srgbClr val="0000FF"/>
              </a:buClr>
              <a:buSzPct val="150000"/>
              <a:buFont typeface="Arial" panose="020B0604020202020204" pitchFamily="34" charset="0"/>
              <a:buChar char="•"/>
            </a:pPr>
            <a:r>
              <a:rPr lang="en-US" sz="2000" dirty="0">
                <a:latin typeface="+mj-lt"/>
              </a:rPr>
              <a:t>Safety Eye ware Vouchers to obtain prescription safety glasses are available through email to Atanas Tomov (a.tomov@qmul.ac.uk).</a:t>
            </a:r>
          </a:p>
          <a:p>
            <a:pPr marL="273050" indent="-273050">
              <a:lnSpc>
                <a:spcPct val="150000"/>
              </a:lnSpc>
              <a:buClr>
                <a:srgbClr val="0000FF"/>
              </a:buClr>
              <a:buSzPct val="150000"/>
              <a:buFont typeface="Arial" panose="020B0604020202020204" pitchFamily="34" charset="0"/>
              <a:buChar char="•"/>
            </a:pPr>
            <a:endParaRPr lang="en-GB" sz="2000" dirty="0">
              <a:latin typeface="+mj-lt"/>
            </a:endParaRPr>
          </a:p>
        </p:txBody>
      </p:sp>
      <p:pic>
        <p:nvPicPr>
          <p:cNvPr id="29" name="Picture 28">
            <a:extLst>
              <a:ext uri="{FF2B5EF4-FFF2-40B4-BE49-F238E27FC236}">
                <a16:creationId xmlns:a16="http://schemas.microsoft.com/office/drawing/2014/main" id="{44F6EB43-2140-44F1-9380-4A90B8088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1465010"/>
            <a:ext cx="1383844" cy="848757"/>
          </a:xfrm>
          <a:prstGeom prst="rect">
            <a:avLst/>
          </a:prstGeom>
        </p:spPr>
      </p:pic>
      <p:pic>
        <p:nvPicPr>
          <p:cNvPr id="30" name="Picture 29">
            <a:extLst>
              <a:ext uri="{FF2B5EF4-FFF2-40B4-BE49-F238E27FC236}">
                <a16:creationId xmlns:a16="http://schemas.microsoft.com/office/drawing/2014/main" id="{BBB4B542-FF46-4985-82A1-21F4C0333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743" y="2093681"/>
            <a:ext cx="1196114" cy="1196114"/>
          </a:xfrm>
          <a:prstGeom prst="rect">
            <a:avLst/>
          </a:prstGeom>
        </p:spPr>
      </p:pic>
      <p:sp>
        <p:nvSpPr>
          <p:cNvPr id="2" name="TextBox 1">
            <a:extLst>
              <a:ext uri="{FF2B5EF4-FFF2-40B4-BE49-F238E27FC236}">
                <a16:creationId xmlns:a16="http://schemas.microsoft.com/office/drawing/2014/main" id="{623A3C77-8EFB-442D-9E17-F1793419CB50}"/>
              </a:ext>
            </a:extLst>
          </p:cNvPr>
          <p:cNvSpPr txBox="1"/>
          <p:nvPr/>
        </p:nvSpPr>
        <p:spPr>
          <a:xfrm>
            <a:off x="2155590" y="2941515"/>
            <a:ext cx="2641599" cy="830997"/>
          </a:xfrm>
          <a:prstGeom prst="rect">
            <a:avLst/>
          </a:prstGeom>
          <a:noFill/>
        </p:spPr>
        <p:txBody>
          <a:bodyPr wrap="square" rtlCol="0">
            <a:spAutoFit/>
          </a:bodyPr>
          <a:lstStyle/>
          <a:p>
            <a:r>
              <a:rPr lang="en-GB" sz="1600" dirty="0"/>
              <a:t>(biochemistry lab depends on Risk Assessment)</a:t>
            </a:r>
          </a:p>
          <a:p>
            <a:endParaRPr lang="en-GB" sz="1600" dirty="0"/>
          </a:p>
        </p:txBody>
      </p:sp>
      <p:pic>
        <p:nvPicPr>
          <p:cNvPr id="12" name="Picture 11">
            <a:extLst>
              <a:ext uri="{FF2B5EF4-FFF2-40B4-BE49-F238E27FC236}">
                <a16:creationId xmlns:a16="http://schemas.microsoft.com/office/drawing/2014/main" id="{B207D50A-D3A7-410B-A795-12E1D36FD751}"/>
              </a:ext>
            </a:extLst>
          </p:cNvPr>
          <p:cNvPicPr>
            <a:picLocks noChangeAspect="1"/>
          </p:cNvPicPr>
          <p:nvPr/>
        </p:nvPicPr>
        <p:blipFill rotWithShape="1">
          <a:blip r:embed="rId5">
            <a:extLst>
              <a:ext uri="{28A0092B-C50C-407E-A947-70E740481C1C}">
                <a14:useLocalDpi xmlns:a14="http://schemas.microsoft.com/office/drawing/2010/main" val="0"/>
              </a:ext>
            </a:extLst>
          </a:blip>
          <a:srcRect l="11097" r="11476"/>
          <a:stretch/>
        </p:blipFill>
        <p:spPr>
          <a:xfrm>
            <a:off x="5275921" y="1704441"/>
            <a:ext cx="1618328" cy="2090137"/>
          </a:xfrm>
          <a:prstGeom prst="rect">
            <a:avLst/>
          </a:prstGeom>
        </p:spPr>
      </p:pic>
      <p:pic>
        <p:nvPicPr>
          <p:cNvPr id="13" name="Picture 12">
            <a:extLst>
              <a:ext uri="{FF2B5EF4-FFF2-40B4-BE49-F238E27FC236}">
                <a16:creationId xmlns:a16="http://schemas.microsoft.com/office/drawing/2014/main" id="{881E5B24-C669-448E-9888-39945FDCD8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9815" y="2450133"/>
            <a:ext cx="1327155" cy="1327155"/>
          </a:xfrm>
          <a:prstGeom prst="rect">
            <a:avLst/>
          </a:prstGeom>
        </p:spPr>
      </p:pic>
    </p:spTree>
    <p:extLst>
      <p:ext uri="{BB962C8B-B14F-4D97-AF65-F5344CB8AC3E}">
        <p14:creationId xmlns:p14="http://schemas.microsoft.com/office/powerpoint/2010/main" val="361448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16B12-E4DA-406F-873E-B54EE99DEAF1}"/>
              </a:ext>
            </a:extLst>
          </p:cNvPr>
          <p:cNvSpPr>
            <a:spLocks noGrp="1"/>
          </p:cNvSpPr>
          <p:nvPr>
            <p:ph idx="1"/>
          </p:nvPr>
        </p:nvSpPr>
        <p:spPr/>
        <p:txBody>
          <a:bodyPr/>
          <a:lstStyle/>
          <a:p>
            <a:r>
              <a:rPr lang="en-GB" dirty="0"/>
              <a:t>Not wearing safety glasses will result in disciplinary measures. (Free prescription safety glasses are available upon request)</a:t>
            </a:r>
          </a:p>
          <a:p>
            <a:pPr marL="0" indent="0">
              <a:buNone/>
            </a:pPr>
            <a:endParaRPr lang="en-GB" dirty="0"/>
          </a:p>
          <a:p>
            <a:r>
              <a:rPr lang="en-GB" dirty="0"/>
              <a:t>Researchers have been excluded from laboratories and sent disciplinary warnings.</a:t>
            </a:r>
          </a:p>
          <a:p>
            <a:pPr marL="0" indent="0">
              <a:buNone/>
            </a:pPr>
            <a:endParaRPr lang="en-GB" dirty="0"/>
          </a:p>
          <a:p>
            <a:r>
              <a:rPr lang="en-GB" dirty="0"/>
              <a:t>DO NOT follow the example of recalcitrant colleagues.</a:t>
            </a:r>
          </a:p>
          <a:p>
            <a:pPr marL="0" indent="0">
              <a:buNone/>
            </a:pPr>
            <a:endParaRPr lang="en-GB" dirty="0"/>
          </a:p>
        </p:txBody>
      </p:sp>
      <p:sp>
        <p:nvSpPr>
          <p:cNvPr id="4" name="Slide Number Placeholder 3">
            <a:extLst>
              <a:ext uri="{FF2B5EF4-FFF2-40B4-BE49-F238E27FC236}">
                <a16:creationId xmlns:a16="http://schemas.microsoft.com/office/drawing/2014/main" id="{22B0B4F5-5C6F-4B5A-B739-8F5896B6E4BA}"/>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29</a:t>
            </a:fld>
            <a:endParaRPr lang="en-US">
              <a:solidFill>
                <a:srgbClr val="04617B">
                  <a:shade val="90000"/>
                </a:srgbClr>
              </a:solidFill>
            </a:endParaRPr>
          </a:p>
        </p:txBody>
      </p:sp>
      <p:sp>
        <p:nvSpPr>
          <p:cNvPr id="5" name="Rectangle 4">
            <a:extLst>
              <a:ext uri="{FF2B5EF4-FFF2-40B4-BE49-F238E27FC236}">
                <a16:creationId xmlns:a16="http://schemas.microsoft.com/office/drawing/2014/main" id="{311B7E9E-E213-4F1D-9392-CE0CAAB0958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spTree>
    <p:extLst>
      <p:ext uri="{BB962C8B-B14F-4D97-AF65-F5344CB8AC3E}">
        <p14:creationId xmlns:p14="http://schemas.microsoft.com/office/powerpoint/2010/main" val="394658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40484"/>
            <a:ext cx="8829675" cy="512357"/>
          </a:xfrm>
        </p:spPr>
        <p:txBody>
          <a:bodyPr>
            <a:normAutofit fontScale="90000"/>
          </a:bodyPr>
          <a:lstStyle/>
          <a:p>
            <a:pPr algn="ctr"/>
            <a:r>
              <a:rPr lang="en-GB" dirty="0"/>
              <a:t>Technical Managers</a:t>
            </a:r>
          </a:p>
        </p:txBody>
      </p:sp>
      <p:sp>
        <p:nvSpPr>
          <p:cNvPr id="4" name="Slide Number Placeholder 3"/>
          <p:cNvSpPr>
            <a:spLocks noGrp="1"/>
          </p:cNvSpPr>
          <p:nvPr>
            <p:ph type="sldNum" sz="quarter" idx="12"/>
          </p:nvPr>
        </p:nvSpPr>
        <p:spPr>
          <a:xfrm>
            <a:off x="9448800" y="6356356"/>
            <a:ext cx="762000" cy="365125"/>
          </a:xfrm>
        </p:spPr>
        <p:txBody>
          <a:bodyPr/>
          <a:lstStyle/>
          <a:p>
            <a:fld id="{79C77B33-1073-453A-88E5-2C54ECE68E6D}" type="slidenum">
              <a:rPr lang="en-US" smtClean="0">
                <a:solidFill>
                  <a:srgbClr val="04617B">
                    <a:shade val="90000"/>
                  </a:srgbClr>
                </a:solidFill>
              </a:rPr>
              <a:pPr/>
              <a:t>3</a:t>
            </a:fld>
            <a:endParaRPr lang="en-US">
              <a:solidFill>
                <a:srgbClr val="04617B">
                  <a:shade val="90000"/>
                </a:srgbClr>
              </a:solidFill>
            </a:endParaRPr>
          </a:p>
        </p:txBody>
      </p:sp>
      <p:sp>
        <p:nvSpPr>
          <p:cNvPr id="14" name="Content Placeholder 13"/>
          <p:cNvSpPr>
            <a:spLocks noGrp="1"/>
          </p:cNvSpPr>
          <p:nvPr>
            <p:ph idx="1"/>
          </p:nvPr>
        </p:nvSpPr>
        <p:spPr>
          <a:xfrm>
            <a:off x="1347606" y="1714501"/>
            <a:ext cx="9105238" cy="3680195"/>
          </a:xfrm>
        </p:spPr>
        <p:txBody>
          <a:bodyPr>
            <a:normAutofit fontScale="92500" lnSpcReduction="20000"/>
          </a:bodyPr>
          <a:lstStyle/>
          <a:p>
            <a:pPr>
              <a:lnSpc>
                <a:spcPct val="170000"/>
              </a:lnSpc>
            </a:pPr>
            <a:r>
              <a:rPr lang="en-GB" sz="2000" b="1" dirty="0"/>
              <a:t>Jan </a:t>
            </a:r>
            <a:r>
              <a:rPr lang="en-GB" sz="2000" b="1" dirty="0" err="1"/>
              <a:t>Soetaert</a:t>
            </a:r>
            <a:r>
              <a:rPr lang="en-GB" sz="2000" b="1" dirty="0"/>
              <a:t>: </a:t>
            </a:r>
            <a:r>
              <a:rPr lang="en-GB" sz="2000" dirty="0"/>
              <a:t>Technical Facilities Manager, GOJ/1.19</a:t>
            </a:r>
            <a:endParaRPr lang="en-GB" sz="2000" b="1" dirty="0"/>
          </a:p>
          <a:p>
            <a:pPr>
              <a:lnSpc>
                <a:spcPct val="170000"/>
              </a:lnSpc>
            </a:pPr>
            <a:endParaRPr lang="en-GB" sz="2000" b="1" dirty="0"/>
          </a:p>
          <a:p>
            <a:pPr>
              <a:lnSpc>
                <a:spcPct val="170000"/>
              </a:lnSpc>
            </a:pPr>
            <a:r>
              <a:rPr lang="en-GB" sz="2000" b="1" dirty="0"/>
              <a:t>Atanas Tomov: </a:t>
            </a:r>
            <a:r>
              <a:rPr lang="en-GB" sz="2000" dirty="0"/>
              <a:t>Chemistry Laboratories Manager and SPCS H&amp;S Coordinator, JP/1.33A</a:t>
            </a:r>
            <a:endParaRPr lang="en-GB" sz="2000" b="1" dirty="0"/>
          </a:p>
          <a:p>
            <a:pPr>
              <a:lnSpc>
                <a:spcPct val="170000"/>
              </a:lnSpc>
            </a:pPr>
            <a:endParaRPr lang="en-GB" sz="2000" b="1" dirty="0"/>
          </a:p>
          <a:p>
            <a:pPr>
              <a:lnSpc>
                <a:spcPct val="170000"/>
              </a:lnSpc>
            </a:pPr>
            <a:r>
              <a:rPr lang="en-GB" sz="2000" b="1" dirty="0"/>
              <a:t>Phil Duncanson</a:t>
            </a:r>
            <a:r>
              <a:rPr lang="en-GB" sz="2000" dirty="0"/>
              <a:t>: Chemistry Research Laboratories Manager, JP/1.26 Write-Up Area</a:t>
            </a:r>
          </a:p>
          <a:p>
            <a:pPr>
              <a:lnSpc>
                <a:spcPct val="170000"/>
              </a:lnSpc>
            </a:pPr>
            <a:endParaRPr lang="en-GB" sz="2000" dirty="0"/>
          </a:p>
          <a:p>
            <a:pPr>
              <a:lnSpc>
                <a:spcPct val="170000"/>
              </a:lnSpc>
            </a:pPr>
            <a:r>
              <a:rPr lang="en-GB" sz="2100" b="1" dirty="0"/>
              <a:t>Mark Hudson: </a:t>
            </a:r>
            <a:r>
              <a:rPr lang="en-GB" sz="2100" dirty="0"/>
              <a:t>Teaching Laboratories Manager, JP/G22</a:t>
            </a:r>
          </a:p>
          <a:p>
            <a:pPr marL="0" indent="0">
              <a:lnSpc>
                <a:spcPct val="170000"/>
              </a:lnSpc>
              <a:buNone/>
            </a:pPr>
            <a:endParaRPr lang="en-GB" sz="2000" dirty="0"/>
          </a:p>
          <a:p>
            <a:pPr marL="0" indent="0">
              <a:lnSpc>
                <a:spcPct val="170000"/>
              </a:lnSpc>
              <a:buNone/>
            </a:pPr>
            <a:endParaRPr lang="en-GB" dirty="0"/>
          </a:p>
          <a:p>
            <a:pPr>
              <a:lnSpc>
                <a:spcPct val="170000"/>
              </a:lnSpc>
            </a:pPr>
            <a:endParaRPr lang="en-GB" sz="2400" dirty="0"/>
          </a:p>
          <a:p>
            <a:endParaRPr lang="en-GB" dirty="0"/>
          </a:p>
          <a:p>
            <a:endParaRPr lang="en-GB" dirty="0"/>
          </a:p>
          <a:p>
            <a:endParaRPr lang="en-GB" dirty="0"/>
          </a:p>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72" y="3752133"/>
            <a:ext cx="400964" cy="534619"/>
          </a:xfrm>
          <a:prstGeom prst="rect">
            <a:avLst/>
          </a:prstGeom>
        </p:spPr>
      </p:pic>
      <p:graphicFrame>
        <p:nvGraphicFramePr>
          <p:cNvPr id="3" name="Object 2">
            <a:extLst>
              <a:ext uri="{FF2B5EF4-FFF2-40B4-BE49-F238E27FC236}">
                <a16:creationId xmlns:a16="http://schemas.microsoft.com/office/drawing/2014/main" id="{84ED27DA-ED25-955D-605E-E5F6F130F148}"/>
              </a:ext>
            </a:extLst>
          </p:cNvPr>
          <p:cNvGraphicFramePr>
            <a:graphicFrameLocks noChangeAspect="1"/>
          </p:cNvGraphicFramePr>
          <p:nvPr>
            <p:extLst>
              <p:ext uri="{D42A27DB-BD31-4B8C-83A1-F6EECF244321}">
                <p14:modId xmlns:p14="http://schemas.microsoft.com/office/powerpoint/2010/main" val="929719471"/>
              </p:ext>
            </p:extLst>
          </p:nvPr>
        </p:nvGraphicFramePr>
        <p:xfrm>
          <a:off x="842317" y="1768885"/>
          <a:ext cx="534619" cy="534619"/>
        </p:xfrm>
        <a:graphic>
          <a:graphicData uri="http://schemas.openxmlformats.org/presentationml/2006/ole">
            <mc:AlternateContent xmlns:mc="http://schemas.openxmlformats.org/markup-compatibility/2006">
              <mc:Choice xmlns:v="urn:schemas-microsoft-com:vml" Requires="v">
                <p:oleObj name="Bitmap Image" r:id="rId3" imgW="1181160" imgH="1181160" progId="PBrush">
                  <p:embed/>
                </p:oleObj>
              </mc:Choice>
              <mc:Fallback>
                <p:oleObj name="Bitmap Image" r:id="rId3" imgW="1181160" imgH="1181160" progId="PBrush">
                  <p:embed/>
                  <p:pic>
                    <p:nvPicPr>
                      <p:cNvPr id="3" name="Object 2">
                        <a:extLst>
                          <a:ext uri="{FF2B5EF4-FFF2-40B4-BE49-F238E27FC236}">
                            <a16:creationId xmlns:a16="http://schemas.microsoft.com/office/drawing/2014/main" id="{140116AE-6BCF-165E-B3FF-6E8C8ED0DE21}"/>
                          </a:ext>
                        </a:extLst>
                      </p:cNvPr>
                      <p:cNvPicPr/>
                      <p:nvPr/>
                    </p:nvPicPr>
                    <p:blipFill>
                      <a:blip r:embed="rId4"/>
                      <a:stretch>
                        <a:fillRect/>
                      </a:stretch>
                    </p:blipFill>
                    <p:spPr>
                      <a:xfrm>
                        <a:off x="842317" y="1768885"/>
                        <a:ext cx="534619" cy="53461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4D1D83E-B0E2-5C25-17BE-872450B65A13}"/>
              </a:ext>
            </a:extLst>
          </p:cNvPr>
          <p:cNvGraphicFramePr>
            <a:graphicFrameLocks noChangeAspect="1"/>
          </p:cNvGraphicFramePr>
          <p:nvPr>
            <p:extLst>
              <p:ext uri="{D42A27DB-BD31-4B8C-83A1-F6EECF244321}">
                <p14:modId xmlns:p14="http://schemas.microsoft.com/office/powerpoint/2010/main" val="232791246"/>
              </p:ext>
            </p:extLst>
          </p:nvPr>
        </p:nvGraphicFramePr>
        <p:xfrm>
          <a:off x="900065" y="2721309"/>
          <a:ext cx="447541" cy="613019"/>
        </p:xfrm>
        <a:graphic>
          <a:graphicData uri="http://schemas.openxmlformats.org/presentationml/2006/ole">
            <mc:AlternateContent xmlns:mc="http://schemas.openxmlformats.org/markup-compatibility/2006">
              <mc:Choice xmlns:v="urn:schemas-microsoft-com:vml" Requires="v">
                <p:oleObj name="Bitmap Image" r:id="rId5" imgW="1133640" imgH="1552680" progId="PBrush">
                  <p:embed/>
                </p:oleObj>
              </mc:Choice>
              <mc:Fallback>
                <p:oleObj name="Bitmap Image" r:id="rId5" imgW="1133640" imgH="1552680" progId="PBrush">
                  <p:embed/>
                  <p:pic>
                    <p:nvPicPr>
                      <p:cNvPr id="5" name="Object 4">
                        <a:extLst>
                          <a:ext uri="{FF2B5EF4-FFF2-40B4-BE49-F238E27FC236}">
                            <a16:creationId xmlns:a16="http://schemas.microsoft.com/office/drawing/2014/main" id="{3DA8227B-C754-79DA-4719-65907E123583}"/>
                          </a:ext>
                        </a:extLst>
                      </p:cNvPr>
                      <p:cNvPicPr/>
                      <p:nvPr/>
                    </p:nvPicPr>
                    <p:blipFill>
                      <a:blip r:embed="rId6"/>
                      <a:stretch>
                        <a:fillRect/>
                      </a:stretch>
                    </p:blipFill>
                    <p:spPr>
                      <a:xfrm>
                        <a:off x="900065" y="2721309"/>
                        <a:ext cx="447541" cy="613019"/>
                      </a:xfrm>
                      <a:prstGeom prst="rect">
                        <a:avLst/>
                      </a:prstGeom>
                    </p:spPr>
                  </p:pic>
                </p:oleObj>
              </mc:Fallback>
            </mc:AlternateContent>
          </a:graphicData>
        </a:graphic>
      </p:graphicFrame>
    </p:spTree>
    <p:extLst>
      <p:ext uri="{BB962C8B-B14F-4D97-AF65-F5344CB8AC3E}">
        <p14:creationId xmlns:p14="http://schemas.microsoft.com/office/powerpoint/2010/main" val="1988199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pic>
        <p:nvPicPr>
          <p:cNvPr id="14" name="Picture 13">
            <a:extLst>
              <a:ext uri="{FF2B5EF4-FFF2-40B4-BE49-F238E27FC236}">
                <a16:creationId xmlns:a16="http://schemas.microsoft.com/office/drawing/2014/main" id="{EDF57944-B6AC-4EF5-B73C-A035A1D73952}"/>
              </a:ext>
            </a:extLst>
          </p:cNvPr>
          <p:cNvPicPr>
            <a:picLocks noChangeAspect="1"/>
          </p:cNvPicPr>
          <p:nvPr/>
        </p:nvPicPr>
        <p:blipFill rotWithShape="1">
          <a:blip r:embed="rId3"/>
          <a:srcRect t="30791" r="51937"/>
          <a:stretch/>
        </p:blipFill>
        <p:spPr>
          <a:xfrm>
            <a:off x="559035" y="1663169"/>
            <a:ext cx="3671512" cy="3919166"/>
          </a:xfrm>
          <a:prstGeom prst="rect">
            <a:avLst/>
          </a:prstGeom>
        </p:spPr>
      </p:pic>
      <p:sp>
        <p:nvSpPr>
          <p:cNvPr id="2" name="Rectangle 1"/>
          <p:cNvSpPr/>
          <p:nvPr/>
        </p:nvSpPr>
        <p:spPr>
          <a:xfrm>
            <a:off x="5675454" y="1144981"/>
            <a:ext cx="5656161" cy="1200329"/>
          </a:xfrm>
          <a:prstGeom prst="rect">
            <a:avLst/>
          </a:prstGeom>
        </p:spPr>
        <p:txBody>
          <a:bodyPr wrap="square">
            <a:spAutoFit/>
          </a:bodyPr>
          <a:lstStyle/>
          <a:p>
            <a:r>
              <a:rPr lang="en-US" dirty="0"/>
              <a:t>A graduate student was transferring synthesized perchlorate when the material exploded. The fragments shattered the lenses of his eyeglasses and lacerated his left cornea.</a:t>
            </a:r>
          </a:p>
        </p:txBody>
      </p:sp>
      <p:pic>
        <p:nvPicPr>
          <p:cNvPr id="8" name="Picture 4" descr="glassesexplosion.jpg">
            <a:extLst>
              <a:ext uri="{FF2B5EF4-FFF2-40B4-BE49-F238E27FC236}">
                <a16:creationId xmlns:a16="http://schemas.microsoft.com/office/drawing/2014/main" id="{B6DB0206-0428-44C6-A4E2-2466967BE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454" y="2575891"/>
            <a:ext cx="5511478" cy="27177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3880" y="1144981"/>
            <a:ext cx="4885696" cy="369332"/>
          </a:xfrm>
          <a:prstGeom prst="rect">
            <a:avLst/>
          </a:prstGeom>
          <a:noFill/>
        </p:spPr>
        <p:txBody>
          <a:bodyPr wrap="none" rtlCol="0">
            <a:spAutoFit/>
          </a:bodyPr>
          <a:lstStyle/>
          <a:p>
            <a:r>
              <a:rPr lang="en-GB" dirty="0"/>
              <a:t>Student hit by caustic material. No eye damage!</a:t>
            </a:r>
          </a:p>
        </p:txBody>
      </p:sp>
    </p:spTree>
    <p:extLst>
      <p:ext uri="{BB962C8B-B14F-4D97-AF65-F5344CB8AC3E}">
        <p14:creationId xmlns:p14="http://schemas.microsoft.com/office/powerpoint/2010/main" val="119078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5B17-BE05-4B64-8F48-8592E9E8A998}"/>
              </a:ext>
            </a:extLst>
          </p:cNvPr>
          <p:cNvSpPr>
            <a:spLocks noGrp="1"/>
          </p:cNvSpPr>
          <p:nvPr>
            <p:ph type="title"/>
          </p:nvPr>
        </p:nvSpPr>
        <p:spPr>
          <a:xfrm>
            <a:off x="1701042" y="282156"/>
            <a:ext cx="8829675" cy="438978"/>
          </a:xfrm>
        </p:spPr>
        <p:txBody>
          <a:bodyPr>
            <a:noAutofit/>
          </a:bodyPr>
          <a:lstStyle/>
          <a:p>
            <a:r>
              <a:rPr lang="en-US" sz="2800" b="1" dirty="0"/>
              <a:t>UCL fined £300,000; student partially blinded in experiment</a:t>
            </a:r>
            <a:endParaRPr lang="en-GB" sz="2800" b="1" dirty="0"/>
          </a:p>
        </p:txBody>
      </p:sp>
      <p:sp>
        <p:nvSpPr>
          <p:cNvPr id="4" name="Slide Number Placeholder 3">
            <a:extLst>
              <a:ext uri="{FF2B5EF4-FFF2-40B4-BE49-F238E27FC236}">
                <a16:creationId xmlns:a16="http://schemas.microsoft.com/office/drawing/2014/main" id="{E7019DEB-4211-4794-B446-DF52C166463F}"/>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31</a:t>
            </a:fld>
            <a:endParaRPr lang="en-US">
              <a:solidFill>
                <a:srgbClr val="04617B">
                  <a:shade val="90000"/>
                </a:srgbClr>
              </a:solidFill>
            </a:endParaRPr>
          </a:p>
        </p:txBody>
      </p:sp>
      <p:sp>
        <p:nvSpPr>
          <p:cNvPr id="7" name="Content Placeholder 6">
            <a:extLst>
              <a:ext uri="{FF2B5EF4-FFF2-40B4-BE49-F238E27FC236}">
                <a16:creationId xmlns:a16="http://schemas.microsoft.com/office/drawing/2014/main" id="{0AF0FD50-C67E-4188-B6E4-E4464A808D93}"/>
              </a:ext>
            </a:extLst>
          </p:cNvPr>
          <p:cNvSpPr>
            <a:spLocks noGrp="1"/>
          </p:cNvSpPr>
          <p:nvPr>
            <p:ph idx="1"/>
          </p:nvPr>
        </p:nvSpPr>
        <p:spPr>
          <a:xfrm>
            <a:off x="1701042" y="1512191"/>
            <a:ext cx="8362950" cy="3302878"/>
          </a:xfrm>
        </p:spPr>
        <p:txBody>
          <a:bodyPr>
            <a:normAutofit fontScale="92500" lnSpcReduction="20000"/>
          </a:bodyPr>
          <a:lstStyle/>
          <a:p>
            <a:r>
              <a:rPr lang="en-US" dirty="0"/>
              <a:t>In June 2014, a researcher was placing a sample into the London Centre for Nanotechnology’s lithium evaporator when the viewing port shattered. Fragments of glass were sent flying into her left eye. The student required extensive surgery over six months to treat the eye and repair a hole in her retina. She now suffers from blurred and double vision, symptoms of PTSD and facial scarring.  </a:t>
            </a:r>
          </a:p>
          <a:p>
            <a:endParaRPr lang="en-US" dirty="0"/>
          </a:p>
          <a:p>
            <a:r>
              <a:rPr lang="en-US" dirty="0"/>
              <a:t>The judge said the fine had been reduced to take account of the college’s charitable status.</a:t>
            </a:r>
          </a:p>
          <a:p>
            <a:endParaRPr lang="en-GB" dirty="0"/>
          </a:p>
        </p:txBody>
      </p:sp>
    </p:spTree>
    <p:extLst>
      <p:ext uri="{BB962C8B-B14F-4D97-AF65-F5344CB8AC3E}">
        <p14:creationId xmlns:p14="http://schemas.microsoft.com/office/powerpoint/2010/main" val="406201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BBB92BDE-E850-4B01-981B-33C39019C99F}"/>
              </a:ext>
            </a:extLst>
          </p:cNvPr>
          <p:cNvSpPr txBox="1">
            <a:spLocks/>
          </p:cNvSpPr>
          <p:nvPr/>
        </p:nvSpPr>
        <p:spPr>
          <a:xfrm>
            <a:off x="8008395" y="1094089"/>
            <a:ext cx="1757780" cy="606111"/>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GB" sz="2800" b="1" dirty="0">
                <a:latin typeface="+mn-lt"/>
              </a:rPr>
              <a:t>Gloves</a:t>
            </a:r>
          </a:p>
        </p:txBody>
      </p:sp>
      <p:pic>
        <p:nvPicPr>
          <p:cNvPr id="23" name="Picture 4" descr="C:\Users\jhamdan\Documents\Queen Mary WORK\Signs, Notices and labels\Gloves Sign.jpg">
            <a:extLst>
              <a:ext uri="{FF2B5EF4-FFF2-40B4-BE49-F238E27FC236}">
                <a16:creationId xmlns:a16="http://schemas.microsoft.com/office/drawing/2014/main" id="{50E13E4A-6FE1-4DBE-8102-BCC9E96C3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855" y="1651402"/>
            <a:ext cx="1139066" cy="12695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pic>
        <p:nvPicPr>
          <p:cNvPr id="22" name="Picture 21">
            <a:extLst>
              <a:ext uri="{FF2B5EF4-FFF2-40B4-BE49-F238E27FC236}">
                <a16:creationId xmlns:a16="http://schemas.microsoft.com/office/drawing/2014/main" id="{F33B292F-E890-47AF-9AF1-6B986477E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233" y="3514460"/>
            <a:ext cx="1697386" cy="1697386"/>
          </a:xfrm>
          <a:prstGeom prst="rect">
            <a:avLst/>
          </a:prstGeom>
        </p:spPr>
      </p:pic>
      <p:pic>
        <p:nvPicPr>
          <p:cNvPr id="29" name="Picture 28">
            <a:extLst>
              <a:ext uri="{FF2B5EF4-FFF2-40B4-BE49-F238E27FC236}">
                <a16:creationId xmlns:a16="http://schemas.microsoft.com/office/drawing/2014/main" id="{49E09809-F97E-4340-BCF1-B8FDE19FDA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963" y="3330176"/>
            <a:ext cx="1610456" cy="1084542"/>
          </a:xfrm>
          <a:prstGeom prst="rect">
            <a:avLst/>
          </a:prstGeom>
        </p:spPr>
      </p:pic>
      <p:sp>
        <p:nvSpPr>
          <p:cNvPr id="30" name="TextBox 29">
            <a:extLst>
              <a:ext uri="{FF2B5EF4-FFF2-40B4-BE49-F238E27FC236}">
                <a16:creationId xmlns:a16="http://schemas.microsoft.com/office/drawing/2014/main" id="{051305C8-EAAD-4125-9C01-2743162EF392}"/>
              </a:ext>
            </a:extLst>
          </p:cNvPr>
          <p:cNvSpPr txBox="1"/>
          <p:nvPr/>
        </p:nvSpPr>
        <p:spPr>
          <a:xfrm>
            <a:off x="1843630" y="1064199"/>
            <a:ext cx="7292582" cy="2678554"/>
          </a:xfrm>
          <a:prstGeom prst="rect">
            <a:avLst/>
          </a:prstGeom>
          <a:noFill/>
        </p:spPr>
        <p:txBody>
          <a:bodyPr wrap="square" rtlCol="0">
            <a:spAutoFit/>
          </a:bodyPr>
          <a:lstStyle/>
          <a:p>
            <a:pPr marL="266700" indent="-266700">
              <a:lnSpc>
                <a:spcPct val="150000"/>
              </a:lnSpc>
              <a:buClr>
                <a:srgbClr val="0000FF"/>
              </a:buClr>
              <a:buSzPct val="150000"/>
              <a:buFont typeface="Arial" panose="020B0604020202020204" pitchFamily="34" charset="0"/>
              <a:buChar char="•"/>
            </a:pPr>
            <a:r>
              <a:rPr lang="en-GB" sz="1900" dirty="0">
                <a:latin typeface="+mj-lt"/>
              </a:rPr>
              <a:t>Protection from absorption </a:t>
            </a:r>
            <a:r>
              <a:rPr lang="en-GB" sz="1900" i="1" dirty="0">
                <a:latin typeface="+mj-lt"/>
              </a:rPr>
              <a:t>via </a:t>
            </a:r>
            <a:r>
              <a:rPr lang="en-GB" sz="1900" dirty="0">
                <a:latin typeface="+mj-lt"/>
              </a:rPr>
              <a:t>skin, sensitisation, burns, etc.</a:t>
            </a:r>
          </a:p>
          <a:p>
            <a:pPr marL="266700" indent="-266700">
              <a:lnSpc>
                <a:spcPct val="150000"/>
              </a:lnSpc>
              <a:buClr>
                <a:srgbClr val="0000FF"/>
              </a:buClr>
              <a:buSzPct val="150000"/>
              <a:buFont typeface="Arial" panose="020B0604020202020204" pitchFamily="34" charset="0"/>
              <a:buChar char="•"/>
            </a:pPr>
            <a:r>
              <a:rPr lang="en-GB" sz="1900" dirty="0">
                <a:latin typeface="+mj-lt"/>
              </a:rPr>
              <a:t>Make sure the </a:t>
            </a:r>
            <a:r>
              <a:rPr lang="en-GB" sz="1900" b="1" dirty="0">
                <a:latin typeface="+mj-lt"/>
              </a:rPr>
              <a:t>gloves match the use</a:t>
            </a:r>
            <a:r>
              <a:rPr lang="en-GB" sz="1900" dirty="0">
                <a:latin typeface="+mj-lt"/>
              </a:rPr>
              <a:t> (cold, heat, etc.)</a:t>
            </a:r>
          </a:p>
          <a:p>
            <a:pPr marL="266700" indent="-266700">
              <a:lnSpc>
                <a:spcPct val="150000"/>
              </a:lnSpc>
              <a:buClr>
                <a:srgbClr val="0000FF"/>
              </a:buClr>
              <a:buSzPct val="150000"/>
              <a:buFont typeface="Arial" panose="020B0604020202020204" pitchFamily="34" charset="0"/>
              <a:buChar char="•"/>
            </a:pPr>
            <a:r>
              <a:rPr lang="en-GB" sz="1900" dirty="0">
                <a:latin typeface="+mj-lt"/>
              </a:rPr>
              <a:t>Use gloves resistant to permeation by the substance in use</a:t>
            </a:r>
          </a:p>
          <a:p>
            <a:pPr marL="266700" indent="-266700">
              <a:lnSpc>
                <a:spcPct val="150000"/>
              </a:lnSpc>
              <a:buClr>
                <a:srgbClr val="0000FF"/>
              </a:buClr>
              <a:buSzPct val="150000"/>
              <a:buFont typeface="Arial" panose="020B0604020202020204" pitchFamily="34" charset="0"/>
              <a:buChar char="•"/>
            </a:pPr>
            <a:r>
              <a:rPr lang="en-GB" sz="1900" dirty="0">
                <a:latin typeface="+mj-lt"/>
              </a:rPr>
              <a:t>Gloves should be changed regularly (and </a:t>
            </a:r>
            <a:r>
              <a:rPr lang="en-GB" sz="1900" b="1" dirty="0">
                <a:latin typeface="+mj-lt"/>
              </a:rPr>
              <a:t>do not re-use</a:t>
            </a:r>
            <a:r>
              <a:rPr lang="en-GB" sz="1900" dirty="0">
                <a:latin typeface="+mj-lt"/>
              </a:rPr>
              <a:t>!)</a:t>
            </a:r>
          </a:p>
          <a:p>
            <a:pPr marL="266700" indent="-266700">
              <a:lnSpc>
                <a:spcPct val="150000"/>
              </a:lnSpc>
              <a:buClr>
                <a:srgbClr val="0000FF"/>
              </a:buClr>
              <a:buSzPct val="150000"/>
              <a:buFont typeface="Arial" panose="020B0604020202020204" pitchFamily="34" charset="0"/>
              <a:buChar char="•"/>
            </a:pPr>
            <a:r>
              <a:rPr lang="en-GB" sz="1900" dirty="0">
                <a:latin typeface="+mj-lt"/>
              </a:rPr>
              <a:t>Gloves must be disposed of in yellow clinical waste bags</a:t>
            </a:r>
          </a:p>
          <a:p>
            <a:pPr marL="266700" indent="-266700">
              <a:lnSpc>
                <a:spcPct val="150000"/>
              </a:lnSpc>
              <a:buClr>
                <a:srgbClr val="0000FF"/>
              </a:buClr>
              <a:buSzPct val="150000"/>
              <a:buFont typeface="Arial" panose="020B0604020202020204" pitchFamily="34" charset="0"/>
              <a:buChar char="•"/>
            </a:pPr>
            <a:r>
              <a:rPr lang="en-GB" sz="1900" dirty="0">
                <a:latin typeface="+mj-lt"/>
              </a:rPr>
              <a:t>Wash your hands after removing gloves.</a:t>
            </a:r>
          </a:p>
        </p:txBody>
      </p:sp>
      <p:pic>
        <p:nvPicPr>
          <p:cNvPr id="25" name="Picture 24">
            <a:extLst>
              <a:ext uri="{FF2B5EF4-FFF2-40B4-BE49-F238E27FC236}">
                <a16:creationId xmlns:a16="http://schemas.microsoft.com/office/drawing/2014/main" id="{3B296523-6B89-4288-9804-926B392448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588"/>
          <a:stretch/>
        </p:blipFill>
        <p:spPr>
          <a:xfrm>
            <a:off x="8847394" y="4527091"/>
            <a:ext cx="1751150" cy="1420088"/>
          </a:xfrm>
          <a:prstGeom prst="rect">
            <a:avLst/>
          </a:prstGeom>
        </p:spPr>
      </p:pic>
      <p:pic>
        <p:nvPicPr>
          <p:cNvPr id="21" name="Picture 13" descr="\\nask.man.ac.uk\home$\Desktop\Safety Pictures\20141024_111553.jpg">
            <a:extLst>
              <a:ext uri="{FF2B5EF4-FFF2-40B4-BE49-F238E27FC236}">
                <a16:creationId xmlns:a16="http://schemas.microsoft.com/office/drawing/2014/main" id="{1C22CFF0-411D-4CC9-BA19-8D7AFB5786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2597" y="4425804"/>
            <a:ext cx="985345" cy="13137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DAF4E0B-2017-40A8-A511-6EDA56EE78E7}"/>
              </a:ext>
            </a:extLst>
          </p:cNvPr>
          <p:cNvPicPr>
            <a:picLocks noChangeAspect="1"/>
          </p:cNvPicPr>
          <p:nvPr/>
        </p:nvPicPr>
        <p:blipFill rotWithShape="1">
          <a:blip r:embed="rId8"/>
          <a:srcRect l="51482" t="34814" r="14593" b="32524"/>
          <a:stretch/>
        </p:blipFill>
        <p:spPr>
          <a:xfrm>
            <a:off x="4894615" y="4519269"/>
            <a:ext cx="1463052" cy="1126860"/>
          </a:xfrm>
          <a:prstGeom prst="rect">
            <a:avLst/>
          </a:prstGeom>
        </p:spPr>
      </p:pic>
    </p:spTree>
    <p:extLst>
      <p:ext uri="{BB962C8B-B14F-4D97-AF65-F5344CB8AC3E}">
        <p14:creationId xmlns:p14="http://schemas.microsoft.com/office/powerpoint/2010/main" val="188067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wipe(up)">
                                      <p:cBhvr>
                                        <p:cTn id="7" dur="500"/>
                                        <p:tgtEl>
                                          <p:spTgt spid="30">
                                            <p:txEl>
                                              <p:pRg st="1" end="1"/>
                                            </p:txEl>
                                          </p:spTgt>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30">
                                            <p:txEl>
                                              <p:pRg st="2" end="2"/>
                                            </p:txEl>
                                          </p:spTgt>
                                        </p:tgtEl>
                                        <p:attrNameLst>
                                          <p:attrName>style.visibility</p:attrName>
                                        </p:attrNameLst>
                                      </p:cBhvr>
                                      <p:to>
                                        <p:strVal val="visible"/>
                                      </p:to>
                                    </p:set>
                                    <p:animEffect transition="in" filter="wipe(up)">
                                      <p:cBhvr>
                                        <p:cTn id="11" dur="500"/>
                                        <p:tgtEl>
                                          <p:spTgt spid="30">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500"/>
                                  </p:stCondLst>
                                  <p:childTnLst>
                                    <p:set>
                                      <p:cBhvr>
                                        <p:cTn id="14" dur="1" fill="hold">
                                          <p:stCondLst>
                                            <p:cond delay="0"/>
                                          </p:stCondLst>
                                        </p:cTn>
                                        <p:tgtEl>
                                          <p:spTgt spid="30">
                                            <p:txEl>
                                              <p:pRg st="3" end="3"/>
                                            </p:txEl>
                                          </p:spTgt>
                                        </p:tgtEl>
                                        <p:attrNameLst>
                                          <p:attrName>style.visibility</p:attrName>
                                        </p:attrNameLst>
                                      </p:cBhvr>
                                      <p:to>
                                        <p:strVal val="visible"/>
                                      </p:to>
                                    </p:set>
                                    <p:animEffect transition="in" filter="wipe(up)">
                                      <p:cBhvr>
                                        <p:cTn id="15" dur="500"/>
                                        <p:tgtEl>
                                          <p:spTgt spid="30">
                                            <p:txEl>
                                              <p:pRg st="3" end="3"/>
                                            </p:txEl>
                                          </p:spTgt>
                                        </p:tgtEl>
                                      </p:cBhvr>
                                    </p:animEffect>
                                  </p:childTnLst>
                                </p:cTn>
                              </p:par>
                            </p:childTnLst>
                          </p:cTn>
                        </p:par>
                        <p:par>
                          <p:cTn id="16" fill="hold">
                            <p:stCondLst>
                              <p:cond delay="3000"/>
                            </p:stCondLst>
                            <p:childTnLst>
                              <p:par>
                                <p:cTn id="17" presetID="22" presetClass="entr" presetSubtype="1" fill="hold" nodeType="afterEffect">
                                  <p:stCondLst>
                                    <p:cond delay="500"/>
                                  </p:stCondLst>
                                  <p:childTnLst>
                                    <p:set>
                                      <p:cBhvr>
                                        <p:cTn id="18" dur="1" fill="hold">
                                          <p:stCondLst>
                                            <p:cond delay="0"/>
                                          </p:stCondLst>
                                        </p:cTn>
                                        <p:tgtEl>
                                          <p:spTgt spid="30">
                                            <p:txEl>
                                              <p:pRg st="4" end="4"/>
                                            </p:txEl>
                                          </p:spTgt>
                                        </p:tgtEl>
                                        <p:attrNameLst>
                                          <p:attrName>style.visibility</p:attrName>
                                        </p:attrNameLst>
                                      </p:cBhvr>
                                      <p:to>
                                        <p:strVal val="visible"/>
                                      </p:to>
                                    </p:set>
                                    <p:animEffect transition="in" filter="wipe(up)">
                                      <p:cBhvr>
                                        <p:cTn id="19" dur="500"/>
                                        <p:tgtEl>
                                          <p:spTgt spid="30">
                                            <p:txEl>
                                              <p:pRg st="4" end="4"/>
                                            </p:txEl>
                                          </p:spTgt>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1000"/>
                                        <p:tgtEl>
                                          <p:spTgt spid="21"/>
                                        </p:tgtEl>
                                      </p:cBhvr>
                                    </p:animEffect>
                                  </p:childTnLst>
                                </p:cTn>
                              </p:par>
                            </p:childTnLst>
                          </p:cTn>
                        </p:par>
                        <p:par>
                          <p:cTn id="24" fill="hold">
                            <p:stCondLst>
                              <p:cond delay="5000"/>
                            </p:stCondLst>
                            <p:childTnLst>
                              <p:par>
                                <p:cTn id="25" presetID="22" presetClass="entr" presetSubtype="1" fill="hold" nodeType="afterEffect">
                                  <p:stCondLst>
                                    <p:cond delay="500"/>
                                  </p:stCondLst>
                                  <p:childTnLst>
                                    <p:set>
                                      <p:cBhvr>
                                        <p:cTn id="26" dur="1" fill="hold">
                                          <p:stCondLst>
                                            <p:cond delay="0"/>
                                          </p:stCondLst>
                                        </p:cTn>
                                        <p:tgtEl>
                                          <p:spTgt spid="30">
                                            <p:txEl>
                                              <p:pRg st="5" end="5"/>
                                            </p:txEl>
                                          </p:spTgt>
                                        </p:tgtEl>
                                        <p:attrNameLst>
                                          <p:attrName>style.visibility</p:attrName>
                                        </p:attrNameLst>
                                      </p:cBhvr>
                                      <p:to>
                                        <p:strVal val="visible"/>
                                      </p:to>
                                    </p:set>
                                    <p:animEffect transition="in" filter="wipe(up)">
                                      <p:cBhvr>
                                        <p:cTn id="27" dur="500"/>
                                        <p:tgtEl>
                                          <p:spTgt spid="30">
                                            <p:txEl>
                                              <p:pRg st="5" end="5"/>
                                            </p:txEl>
                                          </p:spTgt>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BBB92BDE-E850-4B01-981B-33C39019C99F}"/>
              </a:ext>
            </a:extLst>
          </p:cNvPr>
          <p:cNvSpPr txBox="1">
            <a:spLocks/>
          </p:cNvSpPr>
          <p:nvPr/>
        </p:nvSpPr>
        <p:spPr>
          <a:xfrm>
            <a:off x="8008395" y="1094089"/>
            <a:ext cx="1757780" cy="606111"/>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GB" sz="2800" b="1" dirty="0">
                <a:latin typeface="+mn-lt"/>
              </a:rPr>
              <a:t>Gloves</a:t>
            </a:r>
          </a:p>
        </p:txBody>
      </p:sp>
      <p:pic>
        <p:nvPicPr>
          <p:cNvPr id="23" name="Picture 4" descr="C:\Users\jhamdan\Documents\Queen Mary WORK\Signs, Notices and labels\Gloves Sign.jpg">
            <a:extLst>
              <a:ext uri="{FF2B5EF4-FFF2-40B4-BE49-F238E27FC236}">
                <a16:creationId xmlns:a16="http://schemas.microsoft.com/office/drawing/2014/main" id="{50E13E4A-6FE1-4DBE-8102-BCC9E96C3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855" y="1651402"/>
            <a:ext cx="1139066" cy="12695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pic>
        <p:nvPicPr>
          <p:cNvPr id="22" name="Picture 21">
            <a:extLst>
              <a:ext uri="{FF2B5EF4-FFF2-40B4-BE49-F238E27FC236}">
                <a16:creationId xmlns:a16="http://schemas.microsoft.com/office/drawing/2014/main" id="{F33B292F-E890-47AF-9AF1-6B986477E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572" y="2902577"/>
            <a:ext cx="1697386" cy="1697386"/>
          </a:xfrm>
          <a:prstGeom prst="rect">
            <a:avLst/>
          </a:prstGeom>
        </p:spPr>
      </p:pic>
      <p:pic>
        <p:nvPicPr>
          <p:cNvPr id="29" name="Picture 28">
            <a:extLst>
              <a:ext uri="{FF2B5EF4-FFF2-40B4-BE49-F238E27FC236}">
                <a16:creationId xmlns:a16="http://schemas.microsoft.com/office/drawing/2014/main" id="{49E09809-F97E-4340-BCF1-B8FDE19FDA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02" y="2718293"/>
            <a:ext cx="1610456" cy="1084542"/>
          </a:xfrm>
          <a:prstGeom prst="rect">
            <a:avLst/>
          </a:prstGeom>
        </p:spPr>
      </p:pic>
      <p:pic>
        <p:nvPicPr>
          <p:cNvPr id="25" name="Picture 24">
            <a:extLst>
              <a:ext uri="{FF2B5EF4-FFF2-40B4-BE49-F238E27FC236}">
                <a16:creationId xmlns:a16="http://schemas.microsoft.com/office/drawing/2014/main" id="{3B296523-6B89-4288-9804-926B392448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588"/>
          <a:stretch/>
        </p:blipFill>
        <p:spPr>
          <a:xfrm>
            <a:off x="8623733" y="3915208"/>
            <a:ext cx="1751150" cy="1420088"/>
          </a:xfrm>
          <a:prstGeom prst="rect">
            <a:avLst/>
          </a:prstGeom>
        </p:spPr>
      </p:pic>
      <p:sp>
        <p:nvSpPr>
          <p:cNvPr id="17" name="TextBox 16">
            <a:extLst>
              <a:ext uri="{FF2B5EF4-FFF2-40B4-BE49-F238E27FC236}">
                <a16:creationId xmlns:a16="http://schemas.microsoft.com/office/drawing/2014/main" id="{F0F3036E-D011-400D-AC65-B9068F5785C2}"/>
              </a:ext>
            </a:extLst>
          </p:cNvPr>
          <p:cNvSpPr txBox="1"/>
          <p:nvPr/>
        </p:nvSpPr>
        <p:spPr>
          <a:xfrm>
            <a:off x="1843195" y="1160901"/>
            <a:ext cx="6209406" cy="677108"/>
          </a:xfrm>
          <a:prstGeom prst="rect">
            <a:avLst/>
          </a:prstGeom>
          <a:noFill/>
        </p:spPr>
        <p:txBody>
          <a:bodyPr wrap="square" rtlCol="0">
            <a:spAutoFit/>
          </a:bodyPr>
          <a:lstStyle/>
          <a:p>
            <a:pPr marL="266700" indent="-266700">
              <a:buClr>
                <a:srgbClr val="0000FF"/>
              </a:buClr>
              <a:buSzPct val="150000"/>
              <a:buFont typeface="Arial" panose="020B0604020202020204" pitchFamily="34" charset="0"/>
              <a:buChar char="•"/>
            </a:pPr>
            <a:r>
              <a:rPr lang="en-GB" sz="1900" dirty="0">
                <a:latin typeface="+mj-lt"/>
              </a:rPr>
              <a:t>Never wear gloves outside of the work area or to open doors, handle telephones, computer keyboards, etc.</a:t>
            </a:r>
          </a:p>
        </p:txBody>
      </p:sp>
      <p:sp>
        <p:nvSpPr>
          <p:cNvPr id="5" name="TextBox 4"/>
          <p:cNvSpPr txBox="1"/>
          <p:nvPr/>
        </p:nvSpPr>
        <p:spPr>
          <a:xfrm>
            <a:off x="2010479" y="2210080"/>
            <a:ext cx="5653841" cy="1384995"/>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FF0000"/>
                </a:solidFill>
              </a:rPr>
              <a:t>We have specific carriers for containing bottles and they are in each research lab</a:t>
            </a:r>
          </a:p>
        </p:txBody>
      </p:sp>
      <p:pic>
        <p:nvPicPr>
          <p:cNvPr id="2050" name="Picture 2" descr="Image result for chemical carrier bucket">
            <a:extLst>
              <a:ext uri="{FF2B5EF4-FFF2-40B4-BE49-F238E27FC236}">
                <a16:creationId xmlns:a16="http://schemas.microsoft.com/office/drawing/2014/main" id="{AE01F9E4-D7E7-474E-9307-1573B2864F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3730" y="3802835"/>
            <a:ext cx="1883835" cy="18838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B7D668-311F-446E-99A5-051A080E37D3}"/>
              </a:ext>
            </a:extLst>
          </p:cNvPr>
          <p:cNvPicPr>
            <a:picLocks noChangeAspect="1"/>
          </p:cNvPicPr>
          <p:nvPr/>
        </p:nvPicPr>
        <p:blipFill>
          <a:blip r:embed="rId8"/>
          <a:stretch>
            <a:fillRect/>
          </a:stretch>
        </p:blipFill>
        <p:spPr>
          <a:xfrm>
            <a:off x="4647273" y="3648987"/>
            <a:ext cx="2133600" cy="2133600"/>
          </a:xfrm>
          <a:prstGeom prst="rect">
            <a:avLst/>
          </a:prstGeom>
        </p:spPr>
      </p:pic>
    </p:spTree>
    <p:extLst>
      <p:ext uri="{BB962C8B-B14F-4D97-AF65-F5344CB8AC3E}">
        <p14:creationId xmlns:p14="http://schemas.microsoft.com/office/powerpoint/2010/main" val="11565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E0E31D-02A4-403A-B1E7-4CBA56C239FA}"/>
              </a:ext>
            </a:extLst>
          </p:cNvPr>
          <p:cNvSpPr/>
          <p:nvPr/>
        </p:nvSpPr>
        <p:spPr>
          <a:xfrm>
            <a:off x="44698" y="165816"/>
            <a:ext cx="10890449" cy="61555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400" b="1" dirty="0">
                <a:ln/>
                <a:solidFill>
                  <a:srgbClr val="0099FF"/>
                </a:solidFill>
              </a:rPr>
              <a:t>Personal Protective Equipment (PPE)</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8" name="TextBox 17">
            <a:extLst>
              <a:ext uri="{FF2B5EF4-FFF2-40B4-BE49-F238E27FC236}">
                <a16:creationId xmlns:a16="http://schemas.microsoft.com/office/drawing/2014/main" id="{4FB21C81-7BE2-4138-B83D-02BDDD671638}"/>
              </a:ext>
            </a:extLst>
          </p:cNvPr>
          <p:cNvSpPr txBox="1"/>
          <p:nvPr/>
        </p:nvSpPr>
        <p:spPr>
          <a:xfrm>
            <a:off x="1780939" y="1027823"/>
            <a:ext cx="5677468" cy="523220"/>
          </a:xfrm>
          <a:prstGeom prst="rect">
            <a:avLst/>
          </a:prstGeom>
          <a:noFill/>
        </p:spPr>
        <p:txBody>
          <a:bodyPr wrap="square" rtlCol="0">
            <a:spAutoFit/>
          </a:bodyPr>
          <a:lstStyle/>
          <a:p>
            <a:r>
              <a:rPr lang="en-GB" sz="2800" b="1" dirty="0"/>
              <a:t>Suitable clothing</a:t>
            </a:r>
          </a:p>
        </p:txBody>
      </p:sp>
      <p:sp>
        <p:nvSpPr>
          <p:cNvPr id="20" name="TextBox 19">
            <a:extLst>
              <a:ext uri="{FF2B5EF4-FFF2-40B4-BE49-F238E27FC236}">
                <a16:creationId xmlns:a16="http://schemas.microsoft.com/office/drawing/2014/main" id="{1FEC7645-ABBD-44E7-9A12-36D71A4E91AA}"/>
              </a:ext>
            </a:extLst>
          </p:cNvPr>
          <p:cNvSpPr txBox="1"/>
          <p:nvPr/>
        </p:nvSpPr>
        <p:spPr>
          <a:xfrm>
            <a:off x="990144" y="1425042"/>
            <a:ext cx="5328479" cy="3785652"/>
          </a:xfrm>
          <a:prstGeom prst="rect">
            <a:avLst/>
          </a:prstGeom>
          <a:noFill/>
        </p:spPr>
        <p:txBody>
          <a:bodyPr wrap="square" rtlCol="0">
            <a:spAutoFit/>
          </a:bodyPr>
          <a:lstStyle/>
          <a:p>
            <a:pPr>
              <a:buClr>
                <a:srgbClr val="0000FF"/>
              </a:buClr>
              <a:buSzPct val="150000"/>
            </a:pPr>
            <a:endParaRPr lang="en-GB" sz="2000" dirty="0">
              <a:latin typeface="+mj-lt"/>
            </a:endParaRPr>
          </a:p>
          <a:p>
            <a:pPr marL="177800" indent="-177800">
              <a:buClr>
                <a:srgbClr val="0000FF"/>
              </a:buClr>
              <a:buSzPct val="150000"/>
              <a:buFont typeface="Arial" panose="020B0604020202020204" pitchFamily="34" charset="0"/>
              <a:buChar char="•"/>
            </a:pPr>
            <a:r>
              <a:rPr lang="en-GB" sz="2000" b="1" dirty="0">
                <a:latin typeface="+mj-lt"/>
              </a:rPr>
              <a:t>Long hair tied up</a:t>
            </a:r>
          </a:p>
          <a:p>
            <a:pPr marL="177800" indent="-177800">
              <a:buClr>
                <a:srgbClr val="0000FF"/>
              </a:buClr>
              <a:buSzPct val="150000"/>
              <a:buFont typeface="Arial" panose="020B0604020202020204" pitchFamily="34" charset="0"/>
              <a:buChar char="•"/>
            </a:pPr>
            <a:endParaRPr lang="en-GB" sz="2000" b="1" dirty="0">
              <a:latin typeface="+mj-lt"/>
            </a:endParaRPr>
          </a:p>
          <a:p>
            <a:pPr marL="177800" indent="-177800">
              <a:buClr>
                <a:srgbClr val="0000FF"/>
              </a:buClr>
              <a:buSzPct val="150000"/>
              <a:buFont typeface="Arial" panose="020B0604020202020204" pitchFamily="34" charset="0"/>
              <a:buChar char="•"/>
            </a:pPr>
            <a:endParaRPr lang="en-GB" sz="2000" b="1" dirty="0">
              <a:latin typeface="+mj-lt"/>
            </a:endParaRPr>
          </a:p>
          <a:p>
            <a:pPr marL="177800" indent="-177800">
              <a:buClr>
                <a:srgbClr val="0000FF"/>
              </a:buClr>
              <a:buSzPct val="150000"/>
              <a:buFont typeface="Arial" panose="020B0604020202020204" pitchFamily="34" charset="0"/>
              <a:buChar char="•"/>
            </a:pPr>
            <a:r>
              <a:rPr lang="en-GB" sz="2000" b="1" dirty="0">
                <a:latin typeface="+mj-lt"/>
              </a:rPr>
              <a:t>No dangling jewellery</a:t>
            </a:r>
          </a:p>
          <a:p>
            <a:pPr marL="177800" indent="-177800">
              <a:buClr>
                <a:srgbClr val="0000FF"/>
              </a:buClr>
              <a:buSzPct val="150000"/>
              <a:buFont typeface="Arial" panose="020B0604020202020204" pitchFamily="34" charset="0"/>
              <a:buChar char="•"/>
            </a:pPr>
            <a:endParaRPr lang="en-GB" sz="2000" b="1" dirty="0">
              <a:latin typeface="+mj-lt"/>
            </a:endParaRPr>
          </a:p>
          <a:p>
            <a:pPr marL="177800" indent="-177800">
              <a:buClr>
                <a:srgbClr val="0000FF"/>
              </a:buClr>
              <a:buSzPct val="150000"/>
              <a:buFont typeface="Arial" panose="020B0604020202020204" pitchFamily="34" charset="0"/>
              <a:buChar char="•"/>
            </a:pPr>
            <a:endParaRPr lang="en-GB" sz="2000" b="1" dirty="0">
              <a:latin typeface="+mj-lt"/>
            </a:endParaRPr>
          </a:p>
          <a:p>
            <a:pPr marL="177800" indent="-177800">
              <a:buClr>
                <a:srgbClr val="0000FF"/>
              </a:buClr>
              <a:buSzPct val="150000"/>
              <a:buFont typeface="Arial" panose="020B0604020202020204" pitchFamily="34" charset="0"/>
              <a:buChar char="•"/>
            </a:pPr>
            <a:r>
              <a:rPr lang="en-US" sz="2000" b="1" dirty="0">
                <a:latin typeface="+mj-lt"/>
              </a:rPr>
              <a:t>No loose clothing</a:t>
            </a:r>
          </a:p>
          <a:p>
            <a:pPr marL="177800" indent="-177800">
              <a:buClr>
                <a:srgbClr val="0000FF"/>
              </a:buClr>
              <a:buSzPct val="150000"/>
              <a:buFont typeface="Arial" panose="020B0604020202020204" pitchFamily="34" charset="0"/>
              <a:buChar char="•"/>
            </a:pPr>
            <a:endParaRPr lang="en-US" sz="2000" b="1" dirty="0">
              <a:latin typeface="+mj-lt"/>
            </a:endParaRPr>
          </a:p>
          <a:p>
            <a:pPr>
              <a:buClr>
                <a:srgbClr val="0000FF"/>
              </a:buClr>
              <a:buSzPct val="150000"/>
            </a:pPr>
            <a:endParaRPr lang="en-US" sz="2000" b="1" dirty="0">
              <a:latin typeface="+mj-lt"/>
            </a:endParaRPr>
          </a:p>
          <a:p>
            <a:pPr marL="177800" indent="-177800">
              <a:buClr>
                <a:srgbClr val="0000FF"/>
              </a:buClr>
              <a:buSzPct val="150000"/>
              <a:buFont typeface="Arial" panose="020B0604020202020204" pitchFamily="34" charset="0"/>
              <a:buChar char="•"/>
            </a:pPr>
            <a:r>
              <a:rPr lang="en-US" sz="2000" b="1" dirty="0">
                <a:latin typeface="+mj-lt"/>
              </a:rPr>
              <a:t>Suitable shoes</a:t>
            </a:r>
            <a:endParaRPr lang="en-GB" sz="2000" b="1" dirty="0">
              <a:latin typeface="+mj-lt"/>
            </a:endParaRPr>
          </a:p>
          <a:p>
            <a:pPr marL="177800" indent="-177800">
              <a:buClr>
                <a:srgbClr val="0000FF"/>
              </a:buClr>
              <a:buSzPct val="150000"/>
              <a:buFont typeface="Arial" panose="020B0604020202020204" pitchFamily="34" charset="0"/>
              <a:buChar char="•"/>
            </a:pPr>
            <a:endParaRPr lang="en-GB" sz="2000" dirty="0">
              <a:latin typeface="+mj-lt"/>
            </a:endParaRPr>
          </a:p>
        </p:txBody>
      </p:sp>
      <p:pic>
        <p:nvPicPr>
          <p:cNvPr id="8" name="Picture 7">
            <a:extLst>
              <a:ext uri="{FF2B5EF4-FFF2-40B4-BE49-F238E27FC236}">
                <a16:creationId xmlns:a16="http://schemas.microsoft.com/office/drawing/2014/main" id="{5445DE9F-0E9B-4D7D-82C1-D94BC293684E}"/>
              </a:ext>
            </a:extLst>
          </p:cNvPr>
          <p:cNvPicPr>
            <a:picLocks noChangeAspect="1"/>
          </p:cNvPicPr>
          <p:nvPr/>
        </p:nvPicPr>
        <p:blipFill rotWithShape="1">
          <a:blip r:embed="rId3">
            <a:extLst>
              <a:ext uri="{28A0092B-C50C-407E-A947-70E740481C1C}">
                <a14:useLocalDpi xmlns:a14="http://schemas.microsoft.com/office/drawing/2010/main" val="0"/>
              </a:ext>
            </a:extLst>
          </a:blip>
          <a:srcRect l="49056" t="27191" r="24239" b="52468"/>
          <a:stretch/>
        </p:blipFill>
        <p:spPr>
          <a:xfrm>
            <a:off x="3983486" y="2458992"/>
            <a:ext cx="2106125" cy="1204395"/>
          </a:xfrm>
          <a:prstGeom prst="rect">
            <a:avLst/>
          </a:prstGeom>
        </p:spPr>
      </p:pic>
      <p:grpSp>
        <p:nvGrpSpPr>
          <p:cNvPr id="9" name="Group 8">
            <a:extLst>
              <a:ext uri="{FF2B5EF4-FFF2-40B4-BE49-F238E27FC236}">
                <a16:creationId xmlns:a16="http://schemas.microsoft.com/office/drawing/2014/main" id="{86DCA3EA-9959-4065-A4EF-A6ACDEB045B3}"/>
              </a:ext>
            </a:extLst>
          </p:cNvPr>
          <p:cNvGrpSpPr/>
          <p:nvPr/>
        </p:nvGrpSpPr>
        <p:grpSpPr>
          <a:xfrm>
            <a:off x="6442881" y="1285096"/>
            <a:ext cx="3691265" cy="2032772"/>
            <a:chOff x="5668321" y="-152054"/>
            <a:chExt cx="2415156" cy="1440844"/>
          </a:xfrm>
        </p:grpSpPr>
        <p:pic>
          <p:nvPicPr>
            <p:cNvPr id="10" name="Picture 9">
              <a:extLst>
                <a:ext uri="{FF2B5EF4-FFF2-40B4-BE49-F238E27FC236}">
                  <a16:creationId xmlns:a16="http://schemas.microsoft.com/office/drawing/2014/main" id="{D8BAE960-C3A4-4D7A-BF9C-7D05DD00A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321" y="-152054"/>
              <a:ext cx="1935446" cy="1193525"/>
            </a:xfrm>
            <a:prstGeom prst="rect">
              <a:avLst/>
            </a:prstGeom>
          </p:spPr>
        </p:pic>
        <p:sp>
          <p:nvSpPr>
            <p:cNvPr id="11" name="TextBox 10">
              <a:extLst>
                <a:ext uri="{FF2B5EF4-FFF2-40B4-BE49-F238E27FC236}">
                  <a16:creationId xmlns:a16="http://schemas.microsoft.com/office/drawing/2014/main" id="{8870CF0C-F4F8-49B8-8E34-957302406EE6}"/>
                </a:ext>
              </a:extLst>
            </p:cNvPr>
            <p:cNvSpPr txBox="1"/>
            <p:nvPr/>
          </p:nvSpPr>
          <p:spPr>
            <a:xfrm>
              <a:off x="6123886" y="412539"/>
              <a:ext cx="908073" cy="838314"/>
            </a:xfrm>
            <a:prstGeom prst="rect">
              <a:avLst/>
            </a:prstGeom>
            <a:noFill/>
          </p:spPr>
          <p:txBody>
            <a:bodyPr wrap="square" rtlCol="0">
              <a:spAutoFit/>
            </a:bodyPr>
            <a:lstStyle/>
            <a:p>
              <a:r>
                <a:rPr lang="en-GB" sz="8800" b="1"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GB" sz="88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339EFCF-A20F-4FB5-9EEB-AC1915F11D77}"/>
                </a:ext>
              </a:extLst>
            </p:cNvPr>
            <p:cNvSpPr txBox="1"/>
            <p:nvPr/>
          </p:nvSpPr>
          <p:spPr>
            <a:xfrm>
              <a:off x="6977728" y="450476"/>
              <a:ext cx="1105749" cy="838314"/>
            </a:xfrm>
            <a:prstGeom prst="rect">
              <a:avLst/>
            </a:prstGeom>
            <a:noFill/>
          </p:spPr>
          <p:txBody>
            <a:bodyPr wrap="square" rtlCol="0">
              <a:spAutoFit/>
            </a:bodyPr>
            <a:lstStyle/>
            <a:p>
              <a:r>
                <a:rPr lang="en-GB" sz="8800" b="1"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sz="8800" b="1" dirty="0">
                <a:solidFill>
                  <a:srgbClr val="00B050"/>
                </a:solidFill>
                <a:latin typeface="Arial" panose="020B0604020202020204" pitchFamily="34" charset="0"/>
                <a:cs typeface="Arial" panose="020B0604020202020204" pitchFamily="34" charset="0"/>
              </a:endParaRPr>
            </a:p>
          </p:txBody>
        </p:sp>
      </p:grpSp>
      <p:pic>
        <p:nvPicPr>
          <p:cNvPr id="13" name="Picture 4" descr="Image result for safe housekeeping laboratory">
            <a:extLst>
              <a:ext uri="{FF2B5EF4-FFF2-40B4-BE49-F238E27FC236}">
                <a16:creationId xmlns:a16="http://schemas.microsoft.com/office/drawing/2014/main" id="{25A3CA71-3780-4E60-A34F-428293E76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033" y="3407393"/>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74FFE5A-DDA6-4101-8EBC-E8FB201D7E39}"/>
              </a:ext>
            </a:extLst>
          </p:cNvPr>
          <p:cNvPicPr>
            <a:picLocks noChangeAspect="1"/>
          </p:cNvPicPr>
          <p:nvPr/>
        </p:nvPicPr>
        <p:blipFill>
          <a:blip r:embed="rId6"/>
          <a:stretch>
            <a:fillRect/>
          </a:stretch>
        </p:blipFill>
        <p:spPr>
          <a:xfrm>
            <a:off x="9990679" y="5443469"/>
            <a:ext cx="555213" cy="495726"/>
          </a:xfrm>
          <a:prstGeom prst="rect">
            <a:avLst/>
          </a:prstGeom>
        </p:spPr>
      </p:pic>
      <p:pic>
        <p:nvPicPr>
          <p:cNvPr id="15" name="Picture 14" descr="Image result for safe housekeeping laboratory">
            <a:extLst>
              <a:ext uri="{FF2B5EF4-FFF2-40B4-BE49-F238E27FC236}">
                <a16:creationId xmlns:a16="http://schemas.microsoft.com/office/drawing/2014/main" id="{7BAA5611-7B27-4FDB-8F2F-B73FE67F7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2882" y="3407394"/>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7A42AC1-F708-4933-8266-1BF1092A9C05}"/>
              </a:ext>
            </a:extLst>
          </p:cNvPr>
          <p:cNvPicPr>
            <a:picLocks noChangeAspect="1"/>
          </p:cNvPicPr>
          <p:nvPr/>
        </p:nvPicPr>
        <p:blipFill>
          <a:blip r:embed="rId8"/>
          <a:stretch>
            <a:fillRect/>
          </a:stretch>
        </p:blipFill>
        <p:spPr>
          <a:xfrm>
            <a:off x="7919381" y="5467036"/>
            <a:ext cx="480231" cy="448593"/>
          </a:xfrm>
          <a:prstGeom prst="rect">
            <a:avLst/>
          </a:prstGeom>
        </p:spPr>
      </p:pic>
    </p:spTree>
    <p:extLst>
      <p:ext uri="{BB962C8B-B14F-4D97-AF65-F5344CB8AC3E}">
        <p14:creationId xmlns:p14="http://schemas.microsoft.com/office/powerpoint/2010/main" val="346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AB403-81F9-4B4E-930F-D1C86B7148B6}"/>
              </a:ext>
            </a:extLst>
          </p:cNvPr>
          <p:cNvPicPr>
            <a:picLocks noChangeAspect="1"/>
          </p:cNvPicPr>
          <p:nvPr/>
        </p:nvPicPr>
        <p:blipFill rotWithShape="1">
          <a:blip r:embed="rId2"/>
          <a:srcRect l="32342" t="24098" r="42215" b="4337"/>
          <a:stretch/>
        </p:blipFill>
        <p:spPr>
          <a:xfrm>
            <a:off x="480096" y="702050"/>
            <a:ext cx="3006662" cy="4757067"/>
          </a:xfrm>
          <a:prstGeom prst="rect">
            <a:avLst/>
          </a:prstGeom>
        </p:spPr>
      </p:pic>
      <p:sp>
        <p:nvSpPr>
          <p:cNvPr id="7" name="TextBox 6">
            <a:extLst>
              <a:ext uri="{FF2B5EF4-FFF2-40B4-BE49-F238E27FC236}">
                <a16:creationId xmlns:a16="http://schemas.microsoft.com/office/drawing/2014/main" id="{6E8BEE68-CE46-4974-A00C-BE4A6BE8DB7F}"/>
              </a:ext>
            </a:extLst>
          </p:cNvPr>
          <p:cNvSpPr txBox="1"/>
          <p:nvPr/>
        </p:nvSpPr>
        <p:spPr>
          <a:xfrm>
            <a:off x="7286607" y="5481069"/>
            <a:ext cx="1594220" cy="307777"/>
          </a:xfrm>
          <a:prstGeom prst="rect">
            <a:avLst/>
          </a:prstGeom>
          <a:noFill/>
        </p:spPr>
        <p:txBody>
          <a:bodyPr wrap="square" rtlCol="0">
            <a:spAutoFit/>
          </a:bodyPr>
          <a:lstStyle/>
          <a:p>
            <a:pPr marL="360363" indent="-360363"/>
            <a:r>
              <a:rPr lang="en-GB" sz="1400" dirty="0">
                <a:latin typeface="+mj-lt"/>
              </a:rPr>
              <a:t>Link: </a:t>
            </a:r>
            <a:r>
              <a:rPr lang="en-GB" sz="1400" dirty="0">
                <a:latin typeface="+mj-lt"/>
                <a:hlinkClick r:id="rId3"/>
              </a:rPr>
              <a:t>Yale accident</a:t>
            </a:r>
            <a:endParaRPr lang="en-GB" sz="1400" dirty="0">
              <a:latin typeface="+mj-lt"/>
            </a:endParaRPr>
          </a:p>
        </p:txBody>
      </p:sp>
      <p:sp>
        <p:nvSpPr>
          <p:cNvPr id="3" name="TextBox 2">
            <a:extLst>
              <a:ext uri="{FF2B5EF4-FFF2-40B4-BE49-F238E27FC236}">
                <a16:creationId xmlns:a16="http://schemas.microsoft.com/office/drawing/2014/main" id="{3BC15FFC-6302-4FD7-83D6-4AD97D1F0FF7}"/>
              </a:ext>
            </a:extLst>
          </p:cNvPr>
          <p:cNvSpPr txBox="1"/>
          <p:nvPr/>
        </p:nvSpPr>
        <p:spPr>
          <a:xfrm>
            <a:off x="60067" y="5604180"/>
            <a:ext cx="4686300" cy="369332"/>
          </a:xfrm>
          <a:prstGeom prst="rect">
            <a:avLst/>
          </a:prstGeom>
          <a:noFill/>
        </p:spPr>
        <p:txBody>
          <a:bodyPr wrap="square" rtlCol="0">
            <a:spAutoFit/>
          </a:bodyPr>
          <a:lstStyle/>
          <a:p>
            <a:r>
              <a:rPr lang="en-GB" b="1" dirty="0">
                <a:latin typeface="+mj-lt"/>
              </a:rPr>
              <a:t>The student was working alone late at night</a:t>
            </a:r>
          </a:p>
        </p:txBody>
      </p:sp>
      <p:sp>
        <p:nvSpPr>
          <p:cNvPr id="5" name="TextBox 4">
            <a:extLst>
              <a:ext uri="{FF2B5EF4-FFF2-40B4-BE49-F238E27FC236}">
                <a16:creationId xmlns:a16="http://schemas.microsoft.com/office/drawing/2014/main" id="{5E03AAFF-4DA0-4576-B091-592228BC982D}"/>
              </a:ext>
            </a:extLst>
          </p:cNvPr>
          <p:cNvSpPr txBox="1"/>
          <p:nvPr/>
        </p:nvSpPr>
        <p:spPr>
          <a:xfrm>
            <a:off x="1068689" y="501995"/>
            <a:ext cx="1829475" cy="400110"/>
          </a:xfrm>
          <a:prstGeom prst="rect">
            <a:avLst/>
          </a:prstGeom>
          <a:noFill/>
        </p:spPr>
        <p:txBody>
          <a:bodyPr wrap="none" rtlCol="0">
            <a:spAutoFit/>
          </a:bodyPr>
          <a:lstStyle/>
          <a:p>
            <a:r>
              <a:rPr lang="en-GB" sz="2000" b="1" dirty="0">
                <a:latin typeface="+mj-lt"/>
              </a:rPr>
              <a:t>Yale, April 2011</a:t>
            </a:r>
          </a:p>
        </p:txBody>
      </p:sp>
      <p:pic>
        <p:nvPicPr>
          <p:cNvPr id="1026" name="Picture 2">
            <a:extLst>
              <a:ext uri="{FF2B5EF4-FFF2-40B4-BE49-F238E27FC236}">
                <a16:creationId xmlns:a16="http://schemas.microsoft.com/office/drawing/2014/main" id="{928B3188-070A-CC95-887C-445834B7C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91" y="1556456"/>
            <a:ext cx="4023077" cy="3048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52BCDA-716D-3579-561F-A990A0C1A20A}"/>
              </a:ext>
            </a:extLst>
          </p:cNvPr>
          <p:cNvSpPr txBox="1"/>
          <p:nvPr/>
        </p:nvSpPr>
        <p:spPr>
          <a:xfrm>
            <a:off x="3817666" y="1372423"/>
            <a:ext cx="3823855" cy="3416320"/>
          </a:xfrm>
          <a:prstGeom prst="rect">
            <a:avLst/>
          </a:prstGeom>
          <a:noFill/>
        </p:spPr>
        <p:txBody>
          <a:bodyPr wrap="square">
            <a:spAutoFit/>
          </a:bodyPr>
          <a:lstStyle/>
          <a:p>
            <a:pPr algn="just"/>
            <a:r>
              <a:rPr lang="en-GB" b="0" i="0" dirty="0">
                <a:solidFill>
                  <a:srgbClr val="222222"/>
                </a:solidFill>
                <a:effectLst/>
                <a:latin typeface="Harding"/>
              </a:rPr>
              <a:t>“In the early hours of 13 April, undergraduate students working at Yale University's Sterling Chemistry Laboratory made a shocking discovery. There in the lab's machine shop was the dead body of 22-year-old undergraduate student Michele </a:t>
            </a:r>
            <a:r>
              <a:rPr lang="en-GB" b="0" i="0" dirty="0" err="1">
                <a:solidFill>
                  <a:srgbClr val="222222"/>
                </a:solidFill>
                <a:effectLst/>
                <a:latin typeface="Harding"/>
              </a:rPr>
              <a:t>Dufault</a:t>
            </a:r>
            <a:r>
              <a:rPr lang="en-GB" b="0" i="0" dirty="0">
                <a:solidFill>
                  <a:srgbClr val="222222"/>
                </a:solidFill>
                <a:effectLst/>
                <a:latin typeface="Harding"/>
              </a:rPr>
              <a:t>, her hair tangled in a lathe. She had apparently died of asphyxiation in an accident described by Richard Levin, president of Yale in New Haven, Connecticut, as a "true tragedy“.</a:t>
            </a:r>
            <a:endParaRPr lang="en-GB" dirty="0"/>
          </a:p>
        </p:txBody>
      </p:sp>
    </p:spTree>
    <p:extLst>
      <p:ext uri="{BB962C8B-B14F-4D97-AF65-F5344CB8AC3E}">
        <p14:creationId xmlns:p14="http://schemas.microsoft.com/office/powerpoint/2010/main" val="4808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C77B33-1073-453A-88E5-2C54ECE68E6D}" type="slidenum">
              <a:rPr lang="en-US" smtClean="0">
                <a:solidFill>
                  <a:srgbClr val="04617B">
                    <a:shade val="90000"/>
                  </a:srgbClr>
                </a:solidFill>
              </a:rPr>
              <a:pPr/>
              <a:t>36</a:t>
            </a:fld>
            <a:endParaRPr lang="en-US">
              <a:solidFill>
                <a:srgbClr val="04617B">
                  <a:shade val="90000"/>
                </a:srgbClr>
              </a:solidFill>
            </a:endParaRPr>
          </a:p>
        </p:txBody>
      </p:sp>
      <p:sp>
        <p:nvSpPr>
          <p:cNvPr id="19" name="Rectangle 18">
            <a:extLst>
              <a:ext uri="{FF2B5EF4-FFF2-40B4-BE49-F238E27FC236}">
                <a16:creationId xmlns:a16="http://schemas.microsoft.com/office/drawing/2014/main" id="{30E0E31D-02A4-403A-B1E7-4CBA56C239FA}"/>
              </a:ext>
            </a:extLst>
          </p:cNvPr>
          <p:cNvSpPr/>
          <p:nvPr/>
        </p:nvSpPr>
        <p:spPr>
          <a:xfrm>
            <a:off x="-545853" y="136286"/>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PPE and Suitable Clothing</a:t>
            </a:r>
          </a:p>
        </p:txBody>
      </p:sp>
      <p:pic>
        <p:nvPicPr>
          <p:cNvPr id="26" name="Picture 25">
            <a:extLst>
              <a:ext uri="{FF2B5EF4-FFF2-40B4-BE49-F238E27FC236}">
                <a16:creationId xmlns:a16="http://schemas.microsoft.com/office/drawing/2014/main" id="{F3507A42-3B5E-4E12-8A65-8676FE8C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grpSp>
        <p:nvGrpSpPr>
          <p:cNvPr id="4" name="Group 3">
            <a:extLst>
              <a:ext uri="{FF2B5EF4-FFF2-40B4-BE49-F238E27FC236}">
                <a16:creationId xmlns:a16="http://schemas.microsoft.com/office/drawing/2014/main" id="{84BDA3FA-D62C-426D-923E-A8D44388EEE3}"/>
              </a:ext>
            </a:extLst>
          </p:cNvPr>
          <p:cNvGrpSpPr/>
          <p:nvPr/>
        </p:nvGrpSpPr>
        <p:grpSpPr>
          <a:xfrm>
            <a:off x="1758791" y="934717"/>
            <a:ext cx="4140000" cy="5367395"/>
            <a:chOff x="234791" y="934716"/>
            <a:chExt cx="4140000" cy="5367395"/>
          </a:xfrm>
        </p:grpSpPr>
        <p:sp>
          <p:nvSpPr>
            <p:cNvPr id="17" name="TextBox 16">
              <a:extLst>
                <a:ext uri="{FF2B5EF4-FFF2-40B4-BE49-F238E27FC236}">
                  <a16:creationId xmlns:a16="http://schemas.microsoft.com/office/drawing/2014/main" id="{BFF52CA3-0590-423F-8755-ACF13E247115}"/>
                </a:ext>
              </a:extLst>
            </p:cNvPr>
            <p:cNvSpPr txBox="1"/>
            <p:nvPr/>
          </p:nvSpPr>
          <p:spPr>
            <a:xfrm>
              <a:off x="1921901" y="934716"/>
              <a:ext cx="951039" cy="584775"/>
            </a:xfrm>
            <a:prstGeom prst="rect">
              <a:avLst/>
            </a:prstGeom>
            <a:noFill/>
          </p:spPr>
          <p:txBody>
            <a:bodyPr wrap="square" rtlCol="0">
              <a:spAutoFit/>
            </a:bodyPr>
            <a:lstStyle/>
            <a:p>
              <a:r>
                <a:rPr lang="en-GB" sz="3200" b="1" dirty="0">
                  <a:solidFill>
                    <a:srgbClr val="00B050"/>
                  </a:solidFill>
                  <a:latin typeface="+mj-lt"/>
                </a:rPr>
                <a:t>Do</a:t>
              </a:r>
            </a:p>
          </p:txBody>
        </p:sp>
        <p:sp>
          <p:nvSpPr>
            <p:cNvPr id="20" name="TextBox 19">
              <a:extLst>
                <a:ext uri="{FF2B5EF4-FFF2-40B4-BE49-F238E27FC236}">
                  <a16:creationId xmlns:a16="http://schemas.microsoft.com/office/drawing/2014/main" id="{A29F9532-594C-42B7-AED3-F3AC52C9A89F}"/>
                </a:ext>
              </a:extLst>
            </p:cNvPr>
            <p:cNvSpPr txBox="1"/>
            <p:nvPr/>
          </p:nvSpPr>
          <p:spPr>
            <a:xfrm>
              <a:off x="234791" y="1634166"/>
              <a:ext cx="4140000" cy="4667945"/>
            </a:xfrm>
            <a:prstGeom prst="rect">
              <a:avLst/>
            </a:prstGeom>
            <a:noFill/>
          </p:spPr>
          <p:txBody>
            <a:bodyPr wrap="square" rtlCol="0">
              <a:spAutoFit/>
            </a:bodyPr>
            <a:lstStyle/>
            <a:p>
              <a:pPr marL="177800" indent="-177800" algn="just">
                <a:spcAft>
                  <a:spcPts val="800"/>
                </a:spcAft>
                <a:buClr>
                  <a:srgbClr val="00B050"/>
                </a:buClr>
                <a:buFont typeface="Wingdings" panose="05000000000000000000" pitchFamily="2" charset="2"/>
                <a:buChar char="ü"/>
              </a:pPr>
              <a:r>
                <a:rPr lang="en-GB" sz="1600" dirty="0">
                  <a:latin typeface="+mj-lt"/>
                </a:rPr>
                <a:t>Always wear safety glasses in the lab</a:t>
              </a:r>
            </a:p>
            <a:p>
              <a:pPr marL="177800" indent="-177800" algn="just">
                <a:spcAft>
                  <a:spcPts val="800"/>
                </a:spcAft>
                <a:buClr>
                  <a:srgbClr val="00B050"/>
                </a:buClr>
                <a:buFont typeface="Wingdings" panose="05000000000000000000" pitchFamily="2" charset="2"/>
                <a:buChar char="ü"/>
              </a:pPr>
              <a:r>
                <a:rPr lang="en-GB" sz="1600" dirty="0">
                  <a:latin typeface="+mj-lt"/>
                </a:rPr>
                <a:t>Get prescription safety glasses if necessary</a:t>
              </a:r>
            </a:p>
            <a:p>
              <a:pPr marL="177800" indent="-177800" algn="just">
                <a:spcAft>
                  <a:spcPts val="800"/>
                </a:spcAft>
                <a:buClr>
                  <a:srgbClr val="00B050"/>
                </a:buClr>
                <a:buFont typeface="Wingdings" panose="05000000000000000000" pitchFamily="2" charset="2"/>
                <a:buChar char="ü"/>
              </a:pPr>
              <a:r>
                <a:rPr lang="en-GB" sz="1600" dirty="0">
                  <a:latin typeface="+mj-lt"/>
                </a:rPr>
                <a:t>Wear safety goggles over your prescription glasses</a:t>
              </a:r>
            </a:p>
            <a:p>
              <a:pPr marL="177800" indent="-177800" algn="just">
                <a:spcAft>
                  <a:spcPts val="800"/>
                </a:spcAft>
                <a:buClr>
                  <a:srgbClr val="00B050"/>
                </a:buClr>
                <a:buFont typeface="Wingdings" panose="05000000000000000000" pitchFamily="2" charset="2"/>
                <a:buChar char="ü"/>
              </a:pPr>
              <a:r>
                <a:rPr lang="en-GB" sz="1600" dirty="0">
                  <a:latin typeface="+mj-lt"/>
                </a:rPr>
                <a:t>Always wear lab coat when working</a:t>
              </a:r>
            </a:p>
            <a:p>
              <a:pPr marL="177800" indent="-177800" algn="just">
                <a:spcAft>
                  <a:spcPts val="800"/>
                </a:spcAft>
                <a:buClr>
                  <a:srgbClr val="00B050"/>
                </a:buClr>
                <a:buFont typeface="Wingdings" panose="05000000000000000000" pitchFamily="2" charset="2"/>
                <a:buChar char="ü"/>
              </a:pPr>
              <a:r>
                <a:rPr lang="en-GB" sz="1600" dirty="0">
                  <a:latin typeface="+mj-lt"/>
                </a:rPr>
                <a:t>Wear lab coat correctly</a:t>
              </a:r>
            </a:p>
            <a:p>
              <a:pPr marL="177800" indent="-177800" algn="just">
                <a:spcAft>
                  <a:spcPts val="800"/>
                </a:spcAft>
                <a:buClr>
                  <a:srgbClr val="00B050"/>
                </a:buClr>
                <a:buFont typeface="Wingdings" panose="05000000000000000000" pitchFamily="2" charset="2"/>
                <a:buChar char="ü"/>
              </a:pPr>
              <a:r>
                <a:rPr lang="en-GB" sz="1600" dirty="0">
                  <a:latin typeface="+mj-lt"/>
                </a:rPr>
                <a:t>Use suitable gloves (heat, cold, etc.)</a:t>
              </a:r>
            </a:p>
            <a:p>
              <a:pPr marL="177800" indent="-177800" algn="just">
                <a:spcAft>
                  <a:spcPts val="800"/>
                </a:spcAft>
                <a:buClr>
                  <a:srgbClr val="00B050"/>
                </a:buClr>
                <a:buFont typeface="Wingdings" panose="05000000000000000000" pitchFamily="2" charset="2"/>
                <a:buChar char="ü"/>
              </a:pPr>
              <a:r>
                <a:rPr lang="en-GB" sz="1600" dirty="0">
                  <a:latin typeface="+mj-lt"/>
                </a:rPr>
                <a:t>Change gloves regularly</a:t>
              </a:r>
            </a:p>
            <a:p>
              <a:pPr marL="177800" indent="-177800" algn="just">
                <a:spcAft>
                  <a:spcPts val="800"/>
                </a:spcAft>
                <a:buClr>
                  <a:srgbClr val="00B050"/>
                </a:buClr>
                <a:buFont typeface="Wingdings" panose="05000000000000000000" pitchFamily="2" charset="2"/>
                <a:buChar char="ü"/>
              </a:pPr>
              <a:r>
                <a:rPr lang="en-GB" sz="1600" dirty="0">
                  <a:latin typeface="+mj-lt"/>
                </a:rPr>
                <a:t>Use only one glove if transporting chemicals outside the lab</a:t>
              </a:r>
            </a:p>
            <a:p>
              <a:pPr marL="177800" indent="-177800" algn="just">
                <a:spcAft>
                  <a:spcPts val="800"/>
                </a:spcAft>
                <a:buClr>
                  <a:srgbClr val="00B050"/>
                </a:buClr>
                <a:buFont typeface="Wingdings" panose="05000000000000000000" pitchFamily="2" charset="2"/>
                <a:buChar char="ü"/>
              </a:pPr>
              <a:r>
                <a:rPr lang="en-GB" sz="1600" dirty="0">
                  <a:latin typeface="+mj-lt"/>
                </a:rPr>
                <a:t>Protect your legs and feet</a:t>
              </a:r>
            </a:p>
            <a:p>
              <a:pPr marL="177800" indent="-177800" algn="just">
                <a:spcAft>
                  <a:spcPts val="800"/>
                </a:spcAft>
                <a:buClr>
                  <a:srgbClr val="00B050"/>
                </a:buClr>
                <a:buFont typeface="Wingdings" panose="05000000000000000000" pitchFamily="2" charset="2"/>
                <a:buChar char="ü"/>
              </a:pPr>
              <a:r>
                <a:rPr lang="en-GB" sz="1600" dirty="0">
                  <a:latin typeface="+mj-lt"/>
                </a:rPr>
                <a:t>Tie long hair up tightly</a:t>
              </a:r>
            </a:p>
            <a:p>
              <a:pPr marL="177800" indent="-177800" algn="just">
                <a:spcAft>
                  <a:spcPts val="800"/>
                </a:spcAft>
                <a:buClr>
                  <a:srgbClr val="00B050"/>
                </a:buClr>
                <a:buFont typeface="Wingdings" panose="05000000000000000000" pitchFamily="2" charset="2"/>
                <a:buChar char="ü"/>
              </a:pPr>
              <a:endParaRPr lang="en-GB" sz="1600" dirty="0">
                <a:latin typeface="+mj-lt"/>
              </a:endParaRPr>
            </a:p>
            <a:p>
              <a:pPr marL="342900" indent="-342900">
                <a:spcAft>
                  <a:spcPts val="800"/>
                </a:spcAft>
                <a:buClr>
                  <a:srgbClr val="00B050"/>
                </a:buClr>
                <a:buFont typeface="Wingdings" panose="05000000000000000000" pitchFamily="2" charset="2"/>
                <a:buChar char="ü"/>
              </a:pPr>
              <a:endParaRPr lang="en-GB" sz="1600" dirty="0">
                <a:latin typeface="+mj-lt"/>
              </a:endParaRPr>
            </a:p>
          </p:txBody>
        </p:sp>
      </p:grpSp>
      <p:grpSp>
        <p:nvGrpSpPr>
          <p:cNvPr id="7" name="Group 6">
            <a:extLst>
              <a:ext uri="{FF2B5EF4-FFF2-40B4-BE49-F238E27FC236}">
                <a16:creationId xmlns:a16="http://schemas.microsoft.com/office/drawing/2014/main" id="{90C3D324-9FAD-4BA1-86EA-E728EBD64C26}"/>
              </a:ext>
            </a:extLst>
          </p:cNvPr>
          <p:cNvGrpSpPr/>
          <p:nvPr/>
        </p:nvGrpSpPr>
        <p:grpSpPr>
          <a:xfrm>
            <a:off x="6181498" y="928304"/>
            <a:ext cx="4140000" cy="4921579"/>
            <a:chOff x="4657498" y="928303"/>
            <a:chExt cx="4140000" cy="4921579"/>
          </a:xfrm>
        </p:grpSpPr>
        <p:sp>
          <p:nvSpPr>
            <p:cNvPr id="18" name="TextBox 17">
              <a:extLst>
                <a:ext uri="{FF2B5EF4-FFF2-40B4-BE49-F238E27FC236}">
                  <a16:creationId xmlns:a16="http://schemas.microsoft.com/office/drawing/2014/main" id="{0279E9B4-FBE6-4507-AD9C-43C09C4593FA}"/>
                </a:ext>
              </a:extLst>
            </p:cNvPr>
            <p:cNvSpPr txBox="1"/>
            <p:nvPr/>
          </p:nvSpPr>
          <p:spPr>
            <a:xfrm>
              <a:off x="5974195" y="928303"/>
              <a:ext cx="1502549" cy="584775"/>
            </a:xfrm>
            <a:prstGeom prst="rect">
              <a:avLst/>
            </a:prstGeom>
            <a:noFill/>
          </p:spPr>
          <p:txBody>
            <a:bodyPr wrap="square" rtlCol="0">
              <a:spAutoFit/>
            </a:bodyPr>
            <a:lstStyle/>
            <a:p>
              <a:r>
                <a:rPr lang="en-GB" sz="3200" b="1" dirty="0">
                  <a:solidFill>
                    <a:srgbClr val="FF0000"/>
                  </a:solidFill>
                  <a:latin typeface="+mj-lt"/>
                </a:rPr>
                <a:t>Do NOT</a:t>
              </a:r>
            </a:p>
          </p:txBody>
        </p:sp>
        <p:sp>
          <p:nvSpPr>
            <p:cNvPr id="21" name="TextBox 20">
              <a:extLst>
                <a:ext uri="{FF2B5EF4-FFF2-40B4-BE49-F238E27FC236}">
                  <a16:creationId xmlns:a16="http://schemas.microsoft.com/office/drawing/2014/main" id="{440A6EE1-B647-4FAB-B677-BAA13F71B72B}"/>
                </a:ext>
              </a:extLst>
            </p:cNvPr>
            <p:cNvSpPr txBox="1"/>
            <p:nvPr/>
          </p:nvSpPr>
          <p:spPr>
            <a:xfrm>
              <a:off x="4657498" y="1633343"/>
              <a:ext cx="4140000" cy="4216539"/>
            </a:xfrm>
            <a:prstGeom prst="rect">
              <a:avLst/>
            </a:prstGeom>
            <a:noFill/>
          </p:spPr>
          <p:txBody>
            <a:bodyPr wrap="square" rtlCol="0">
              <a:spAutoFit/>
            </a:bodyPr>
            <a:lstStyle/>
            <a:p>
              <a:pPr marL="179388" indent="-179388" algn="just">
                <a:spcAft>
                  <a:spcPts val="800"/>
                </a:spcAft>
                <a:buClr>
                  <a:srgbClr val="FF0000"/>
                </a:buClr>
                <a:buSzPct val="110000"/>
                <a:buFont typeface="Wingdings" panose="05000000000000000000" pitchFamily="2" charset="2"/>
                <a:buChar char="û"/>
              </a:pPr>
              <a:r>
                <a:rPr lang="en-GB" sz="1600" dirty="0">
                  <a:latin typeface="+mj-lt"/>
                </a:rPr>
                <a:t>Use PPE outside lab (unless transporting hazardous materials)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Use dangling jewellery or loose clothes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Wear short trousers/skirt</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Wear sandals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Apply cosmetics in the lab</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Touch your face, mouth, eyes while in the lab</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Re-use gloves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Use gloves with holes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Wear normal prescription glasses in lieu of safety glasses</a:t>
              </a:r>
            </a:p>
            <a:p>
              <a:pPr marL="179388" indent="-179388" algn="just">
                <a:spcAft>
                  <a:spcPts val="800"/>
                </a:spcAft>
                <a:buClr>
                  <a:srgbClr val="FF0000"/>
                </a:buClr>
                <a:buSzPct val="110000"/>
                <a:buFont typeface="Wingdings" panose="05000000000000000000" pitchFamily="2" charset="2"/>
                <a:buChar char="û"/>
              </a:pPr>
              <a:r>
                <a:rPr lang="en-GB" sz="1600" dirty="0">
                  <a:latin typeface="+mj-lt"/>
                </a:rPr>
                <a:t>Use gloves when using computer keyboard, phones, etc.</a:t>
              </a:r>
            </a:p>
          </p:txBody>
        </p:sp>
      </p:grpSp>
    </p:spTree>
    <p:extLst>
      <p:ext uri="{BB962C8B-B14F-4D97-AF65-F5344CB8AC3E}">
        <p14:creationId xmlns:p14="http://schemas.microsoft.com/office/powerpoint/2010/main" val="35885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4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1060203" y="51516"/>
            <a:ext cx="10890449"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Good Housekeeping</a:t>
            </a:r>
          </a:p>
        </p:txBody>
      </p:sp>
      <p:pic>
        <p:nvPicPr>
          <p:cNvPr id="8" name="Picture 7">
            <a:extLst>
              <a:ext uri="{FF2B5EF4-FFF2-40B4-BE49-F238E27FC236}">
                <a16:creationId xmlns:a16="http://schemas.microsoft.com/office/drawing/2014/main" id="{A7C90863-4A86-44F8-8119-22A8B422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6" name="Content Placeholder 2">
            <a:extLst>
              <a:ext uri="{FF2B5EF4-FFF2-40B4-BE49-F238E27FC236}">
                <a16:creationId xmlns:a16="http://schemas.microsoft.com/office/drawing/2014/main" id="{449D1488-D732-4D26-8AD2-2797D9B56264}"/>
              </a:ext>
            </a:extLst>
          </p:cNvPr>
          <p:cNvSpPr>
            <a:spLocks noGrp="1"/>
          </p:cNvSpPr>
          <p:nvPr>
            <p:ph idx="1"/>
          </p:nvPr>
        </p:nvSpPr>
        <p:spPr>
          <a:xfrm>
            <a:off x="2138811" y="1022886"/>
            <a:ext cx="9272113" cy="550698"/>
          </a:xfrm>
        </p:spPr>
        <p:txBody>
          <a:bodyPr>
            <a:noAutofit/>
          </a:bodyPr>
          <a:lstStyle/>
          <a:p>
            <a:pPr marL="0" indent="0">
              <a:buClr>
                <a:srgbClr val="0000FF"/>
              </a:buClr>
              <a:buNone/>
            </a:pPr>
            <a:r>
              <a:rPr lang="en-GB" sz="2400" dirty="0"/>
              <a:t>Keep your work area clean and organized to avoid accidents</a:t>
            </a:r>
          </a:p>
          <a:p>
            <a:pPr marL="0" indent="0">
              <a:buNone/>
            </a:pPr>
            <a:r>
              <a:rPr lang="en-GB" sz="1800" dirty="0"/>
              <a:t> </a:t>
            </a:r>
          </a:p>
        </p:txBody>
      </p:sp>
      <p:pic>
        <p:nvPicPr>
          <p:cNvPr id="10" name="Picture 9">
            <a:extLst>
              <a:ext uri="{FF2B5EF4-FFF2-40B4-BE49-F238E27FC236}">
                <a16:creationId xmlns:a16="http://schemas.microsoft.com/office/drawing/2014/main" id="{183F28EE-A349-4F13-8DC3-3305A4869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755" y="1665063"/>
            <a:ext cx="5821524" cy="4348175"/>
          </a:xfrm>
          <a:prstGeom prst="rect">
            <a:avLst/>
          </a:prstGeom>
        </p:spPr>
      </p:pic>
      <p:sp>
        <p:nvSpPr>
          <p:cNvPr id="12" name="Oval 11">
            <a:extLst>
              <a:ext uri="{FF2B5EF4-FFF2-40B4-BE49-F238E27FC236}">
                <a16:creationId xmlns:a16="http://schemas.microsoft.com/office/drawing/2014/main" id="{DC5041EF-23C9-49F5-81AA-BF74F445DAFD}"/>
              </a:ext>
            </a:extLst>
          </p:cNvPr>
          <p:cNvSpPr/>
          <p:nvPr/>
        </p:nvSpPr>
        <p:spPr>
          <a:xfrm>
            <a:off x="7359811" y="4233624"/>
            <a:ext cx="1484473" cy="13966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0C6E795-2D20-4DC2-B901-D79D4C592060}"/>
              </a:ext>
            </a:extLst>
          </p:cNvPr>
          <p:cNvSpPr/>
          <p:nvPr/>
        </p:nvSpPr>
        <p:spPr>
          <a:xfrm>
            <a:off x="3202025" y="3694859"/>
            <a:ext cx="926123" cy="105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0C56A78-362D-4A17-BF36-B9D4DBEA201D}"/>
              </a:ext>
            </a:extLst>
          </p:cNvPr>
          <p:cNvSpPr/>
          <p:nvPr/>
        </p:nvSpPr>
        <p:spPr>
          <a:xfrm>
            <a:off x="5470459" y="2780986"/>
            <a:ext cx="926123" cy="105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0F2FB35-C50E-4691-9D62-1624ED3BDA53}"/>
              </a:ext>
            </a:extLst>
          </p:cNvPr>
          <p:cNvSpPr/>
          <p:nvPr/>
        </p:nvSpPr>
        <p:spPr>
          <a:xfrm>
            <a:off x="3202024" y="2181752"/>
            <a:ext cx="926123" cy="105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156A9A2-743B-440F-96D8-822D1EA1051F}"/>
              </a:ext>
            </a:extLst>
          </p:cNvPr>
          <p:cNvSpPr/>
          <p:nvPr/>
        </p:nvSpPr>
        <p:spPr>
          <a:xfrm>
            <a:off x="4128146" y="4729786"/>
            <a:ext cx="926123" cy="105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310234A-5FF5-401A-9A8B-D9D45C10FCEC}"/>
              </a:ext>
            </a:extLst>
          </p:cNvPr>
          <p:cNvSpPr/>
          <p:nvPr/>
        </p:nvSpPr>
        <p:spPr>
          <a:xfrm>
            <a:off x="4683039" y="5693036"/>
            <a:ext cx="533851" cy="4542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070E5D6-8459-47BD-ABD5-D7D0E1D93279}"/>
              </a:ext>
            </a:extLst>
          </p:cNvPr>
          <p:cNvSpPr/>
          <p:nvPr/>
        </p:nvSpPr>
        <p:spPr>
          <a:xfrm>
            <a:off x="6189927" y="5279507"/>
            <a:ext cx="1169880" cy="5158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100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95498" y="76915"/>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No Drink, No Food &amp; No Phones</a:t>
            </a:r>
          </a:p>
        </p:txBody>
      </p:sp>
      <p:pic>
        <p:nvPicPr>
          <p:cNvPr id="8" name="Picture 7">
            <a:extLst>
              <a:ext uri="{FF2B5EF4-FFF2-40B4-BE49-F238E27FC236}">
                <a16:creationId xmlns:a16="http://schemas.microsoft.com/office/drawing/2014/main" id="{A7C90863-4A86-44F8-8119-22A8B422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pic>
        <p:nvPicPr>
          <p:cNvPr id="10" name="Picture 9">
            <a:extLst>
              <a:ext uri="{FF2B5EF4-FFF2-40B4-BE49-F238E27FC236}">
                <a16:creationId xmlns:a16="http://schemas.microsoft.com/office/drawing/2014/main" id="{3A2345A1-8CAA-4DDA-B7D2-18051B4E5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169" y="1943263"/>
            <a:ext cx="3441111" cy="2606801"/>
          </a:xfrm>
          <a:prstGeom prst="rect">
            <a:avLst/>
          </a:prstGeom>
        </p:spPr>
      </p:pic>
      <p:pic>
        <p:nvPicPr>
          <p:cNvPr id="11" name="Picture 10">
            <a:extLst>
              <a:ext uri="{FF2B5EF4-FFF2-40B4-BE49-F238E27FC236}">
                <a16:creationId xmlns:a16="http://schemas.microsoft.com/office/drawing/2014/main" id="{14788882-C7EF-45C9-B52D-C3DA89E6DFF6}"/>
              </a:ext>
            </a:extLst>
          </p:cNvPr>
          <p:cNvPicPr>
            <a:picLocks noChangeAspect="1"/>
          </p:cNvPicPr>
          <p:nvPr/>
        </p:nvPicPr>
        <p:blipFill rotWithShape="1">
          <a:blip r:embed="rId4">
            <a:extLst>
              <a:ext uri="{28A0092B-C50C-407E-A947-70E740481C1C}">
                <a14:useLocalDpi xmlns:a14="http://schemas.microsoft.com/office/drawing/2010/main" val="0"/>
              </a:ext>
            </a:extLst>
          </a:blip>
          <a:srcRect b="7275"/>
          <a:stretch/>
        </p:blipFill>
        <p:spPr>
          <a:xfrm>
            <a:off x="6935334" y="1797797"/>
            <a:ext cx="2923047" cy="2897732"/>
          </a:xfrm>
          <a:prstGeom prst="rect">
            <a:avLst/>
          </a:prstGeom>
        </p:spPr>
      </p:pic>
    </p:spTree>
    <p:extLst>
      <p:ext uri="{BB962C8B-B14F-4D97-AF65-F5344CB8AC3E}">
        <p14:creationId xmlns:p14="http://schemas.microsoft.com/office/powerpoint/2010/main" val="286194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286965" y="76915"/>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Use of Earphones in the Lab</a:t>
            </a:r>
          </a:p>
        </p:txBody>
      </p:sp>
      <p:pic>
        <p:nvPicPr>
          <p:cNvPr id="8" name="Picture 7">
            <a:extLst>
              <a:ext uri="{FF2B5EF4-FFF2-40B4-BE49-F238E27FC236}">
                <a16:creationId xmlns:a16="http://schemas.microsoft.com/office/drawing/2014/main" id="{A7C90863-4A86-44F8-8119-22A8B422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2" name="TextBox 1">
            <a:extLst>
              <a:ext uri="{FF2B5EF4-FFF2-40B4-BE49-F238E27FC236}">
                <a16:creationId xmlns:a16="http://schemas.microsoft.com/office/drawing/2014/main" id="{7A9704B1-1073-4429-AC72-CF54044E645A}"/>
              </a:ext>
            </a:extLst>
          </p:cNvPr>
          <p:cNvSpPr txBox="1"/>
          <p:nvPr/>
        </p:nvSpPr>
        <p:spPr>
          <a:xfrm>
            <a:off x="2702007" y="1726722"/>
            <a:ext cx="6526937" cy="2246769"/>
          </a:xfrm>
          <a:prstGeom prst="rect">
            <a:avLst/>
          </a:prstGeom>
          <a:noFill/>
        </p:spPr>
        <p:txBody>
          <a:bodyPr wrap="square" rtlCol="0">
            <a:spAutoFit/>
          </a:bodyPr>
          <a:lstStyle/>
          <a:p>
            <a:pPr marL="180975" indent="-180975" eaLnBrk="0" fontAlgn="base" hangingPunct="0">
              <a:spcAft>
                <a:spcPts val="2400"/>
              </a:spcAft>
              <a:buClr>
                <a:srgbClr val="0000FF"/>
              </a:buClr>
              <a:buSzPct val="150000"/>
              <a:buFont typeface="Arial" panose="020B0604020202020204" pitchFamily="34" charset="0"/>
              <a:buChar char="•"/>
            </a:pPr>
            <a:r>
              <a:rPr lang="en-US" altLang="en-US" sz="1600" dirty="0">
                <a:latin typeface="Arial" panose="020B0604020202020204" pitchFamily="34" charset="0"/>
              </a:rPr>
              <a:t>Not hearing warnings from colleagues (e.g. if you are about to collide with a colleague carrying hazardous chemicals)</a:t>
            </a:r>
          </a:p>
          <a:p>
            <a:pPr marL="180975" indent="-180975" eaLnBrk="0" fontAlgn="base" hangingPunct="0">
              <a:spcAft>
                <a:spcPts val="2400"/>
              </a:spcAft>
              <a:buClr>
                <a:srgbClr val="0000FF"/>
              </a:buClr>
              <a:buSzPct val="150000"/>
              <a:buFont typeface="Arial" panose="020B0604020202020204" pitchFamily="34" charset="0"/>
              <a:buChar char="•"/>
            </a:pPr>
            <a:r>
              <a:rPr lang="en-US" altLang="en-US" sz="1600" dirty="0">
                <a:latin typeface="Arial" panose="020B0604020202020204" pitchFamily="34" charset="0"/>
              </a:rPr>
              <a:t>Not hearing people moving nearby and bumping into them</a:t>
            </a:r>
          </a:p>
          <a:p>
            <a:pPr marL="180975" indent="-180975" eaLnBrk="0" fontAlgn="base" hangingPunct="0">
              <a:spcAft>
                <a:spcPts val="2400"/>
              </a:spcAft>
              <a:buClr>
                <a:srgbClr val="0000FF"/>
              </a:buClr>
              <a:buSzPct val="150000"/>
              <a:buFont typeface="Arial" panose="020B0604020202020204" pitchFamily="34" charset="0"/>
              <a:buChar char="•"/>
            </a:pPr>
            <a:r>
              <a:rPr lang="en-US" altLang="en-US" sz="1600" dirty="0">
                <a:latin typeface="Arial" panose="020B0604020202020204" pitchFamily="34" charset="0"/>
              </a:rPr>
              <a:t>No hearing alarms (fume cupboard, oxygen or fire alarms)</a:t>
            </a:r>
          </a:p>
          <a:p>
            <a:pPr marL="180975" indent="-180975" eaLnBrk="0" fontAlgn="base" hangingPunct="0">
              <a:spcAft>
                <a:spcPts val="2400"/>
              </a:spcAft>
              <a:buClr>
                <a:srgbClr val="0000FF"/>
              </a:buClr>
              <a:buSzPct val="150000"/>
              <a:buFont typeface="Arial" panose="020B0604020202020204" pitchFamily="34" charset="0"/>
              <a:buChar char="•"/>
            </a:pPr>
            <a:r>
              <a:rPr lang="en-US" altLang="en-US" sz="1600" dirty="0">
                <a:latin typeface="Arial" panose="020B0604020202020204" pitchFamily="34" charset="0"/>
              </a:rPr>
              <a:t>Slower response to hazardous events</a:t>
            </a:r>
          </a:p>
        </p:txBody>
      </p:sp>
      <p:sp>
        <p:nvSpPr>
          <p:cNvPr id="3" name="TextBox 2">
            <a:extLst>
              <a:ext uri="{FF2B5EF4-FFF2-40B4-BE49-F238E27FC236}">
                <a16:creationId xmlns:a16="http://schemas.microsoft.com/office/drawing/2014/main" id="{5B9CD4ED-E565-4579-8335-974D9DFCA1FB}"/>
              </a:ext>
            </a:extLst>
          </p:cNvPr>
          <p:cNvSpPr txBox="1"/>
          <p:nvPr/>
        </p:nvSpPr>
        <p:spPr>
          <a:xfrm>
            <a:off x="1826242" y="1102816"/>
            <a:ext cx="4915063" cy="461665"/>
          </a:xfrm>
          <a:prstGeom prst="rect">
            <a:avLst/>
          </a:prstGeom>
          <a:noFill/>
        </p:spPr>
        <p:txBody>
          <a:bodyPr wrap="none" rtlCol="0">
            <a:spAutoFit/>
          </a:bodyPr>
          <a:lstStyle/>
          <a:p>
            <a:r>
              <a:rPr lang="en-GB" sz="2400" dirty="0">
                <a:latin typeface="+mj-lt"/>
              </a:rPr>
              <a:t>Hazards of Using Earphones in the Lab</a:t>
            </a:r>
          </a:p>
        </p:txBody>
      </p:sp>
      <p:sp>
        <p:nvSpPr>
          <p:cNvPr id="4" name="TextBox 3">
            <a:extLst>
              <a:ext uri="{FF2B5EF4-FFF2-40B4-BE49-F238E27FC236}">
                <a16:creationId xmlns:a16="http://schemas.microsoft.com/office/drawing/2014/main" id="{0444D610-5575-403A-B5CE-82F82674327C}"/>
              </a:ext>
            </a:extLst>
          </p:cNvPr>
          <p:cNvSpPr txBox="1"/>
          <p:nvPr/>
        </p:nvSpPr>
        <p:spPr>
          <a:xfrm>
            <a:off x="2052573" y="4684978"/>
            <a:ext cx="3564196" cy="1200329"/>
          </a:xfrm>
          <a:prstGeom prst="rect">
            <a:avLst/>
          </a:prstGeom>
          <a:noFill/>
        </p:spPr>
        <p:txBody>
          <a:bodyPr wrap="square" rtlCol="0">
            <a:spAutoFit/>
          </a:bodyPr>
          <a:lstStyle/>
          <a:p>
            <a:r>
              <a:rPr lang="en-GB" b="1" dirty="0">
                <a:latin typeface="+mj-lt"/>
              </a:rPr>
              <a:t>Only one earphone may be used…</a:t>
            </a:r>
            <a:r>
              <a:rPr lang="en-GB" b="1" dirty="0"/>
              <a:t>…but make sure the other one does not become another hazard</a:t>
            </a:r>
          </a:p>
        </p:txBody>
      </p:sp>
      <p:pic>
        <p:nvPicPr>
          <p:cNvPr id="6" name="Picture 5">
            <a:extLst>
              <a:ext uri="{FF2B5EF4-FFF2-40B4-BE49-F238E27FC236}">
                <a16:creationId xmlns:a16="http://schemas.microsoft.com/office/drawing/2014/main" id="{89D0653B-8196-4407-99C2-202EE3595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660" y="4684978"/>
            <a:ext cx="1735416" cy="1200329"/>
          </a:xfrm>
          <a:prstGeom prst="rect">
            <a:avLst/>
          </a:prstGeom>
        </p:spPr>
      </p:pic>
      <p:pic>
        <p:nvPicPr>
          <p:cNvPr id="11" name="Picture 10">
            <a:extLst>
              <a:ext uri="{FF2B5EF4-FFF2-40B4-BE49-F238E27FC236}">
                <a16:creationId xmlns:a16="http://schemas.microsoft.com/office/drawing/2014/main" id="{C3492EEB-6049-41B6-A95F-5C169150A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984" y="4684978"/>
            <a:ext cx="1791773" cy="1222885"/>
          </a:xfrm>
          <a:prstGeom prst="rect">
            <a:avLst/>
          </a:prstGeom>
        </p:spPr>
      </p:pic>
      <p:pic>
        <p:nvPicPr>
          <p:cNvPr id="13" name="Picture 12">
            <a:extLst>
              <a:ext uri="{FF2B5EF4-FFF2-40B4-BE49-F238E27FC236}">
                <a16:creationId xmlns:a16="http://schemas.microsoft.com/office/drawing/2014/main" id="{5A92D14F-F269-4080-A9A9-B67FDF45E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033" y="1040178"/>
            <a:ext cx="1987222" cy="695528"/>
          </a:xfrm>
          <a:prstGeom prst="rect">
            <a:avLst/>
          </a:prstGeom>
        </p:spPr>
      </p:pic>
    </p:spTree>
    <p:extLst>
      <p:ext uri="{BB962C8B-B14F-4D97-AF65-F5344CB8AC3E}">
        <p14:creationId xmlns:p14="http://schemas.microsoft.com/office/powerpoint/2010/main" val="306724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0711"/>
            <a:ext cx="8829675" cy="825500"/>
          </a:xfrm>
        </p:spPr>
        <p:txBody>
          <a:bodyPr/>
          <a:lstStyle/>
          <a:p>
            <a:pPr algn="ctr"/>
            <a:r>
              <a:rPr lang="en-GB" dirty="0"/>
              <a:t>Facilities Managers</a:t>
            </a:r>
          </a:p>
        </p:txBody>
      </p:sp>
      <p:sp>
        <p:nvSpPr>
          <p:cNvPr id="3" name="Content Placeholder 2"/>
          <p:cNvSpPr>
            <a:spLocks noGrp="1"/>
          </p:cNvSpPr>
          <p:nvPr>
            <p:ph idx="1"/>
          </p:nvPr>
        </p:nvSpPr>
        <p:spPr>
          <a:xfrm>
            <a:off x="2417136" y="1800226"/>
            <a:ext cx="8149264" cy="3385947"/>
          </a:xfrm>
        </p:spPr>
        <p:txBody>
          <a:bodyPr>
            <a:normAutofit/>
          </a:bodyPr>
          <a:lstStyle/>
          <a:p>
            <a:pPr>
              <a:lnSpc>
                <a:spcPct val="200000"/>
              </a:lnSpc>
            </a:pPr>
            <a:r>
              <a:rPr lang="en-GB" sz="2000" b="1" dirty="0"/>
              <a:t>Roberto Buccafusca: </a:t>
            </a:r>
            <a:r>
              <a:rPr lang="en-GB" sz="2000" dirty="0"/>
              <a:t>Analytical Services Facilities Manager</a:t>
            </a:r>
            <a:endParaRPr lang="en-GB" sz="2000" b="1" dirty="0"/>
          </a:p>
          <a:p>
            <a:pPr>
              <a:lnSpc>
                <a:spcPct val="200000"/>
              </a:lnSpc>
            </a:pPr>
            <a:r>
              <a:rPr lang="en-GB" sz="2000" b="1" dirty="0"/>
              <a:t>Michaela Egertova: </a:t>
            </a:r>
            <a:r>
              <a:rPr lang="en-GB" sz="2000" dirty="0"/>
              <a:t>Microscopy Facility Manager</a:t>
            </a:r>
          </a:p>
          <a:p>
            <a:pPr>
              <a:lnSpc>
                <a:spcPct val="200000"/>
              </a:lnSpc>
            </a:pPr>
            <a:r>
              <a:rPr lang="en-GB" sz="2000" b="1" dirty="0" err="1"/>
              <a:t>Nasima</a:t>
            </a:r>
            <a:r>
              <a:rPr lang="en-GB" sz="2000" b="1" dirty="0"/>
              <a:t> Kanwal:</a:t>
            </a:r>
            <a:r>
              <a:rPr lang="en-GB" sz="2000" dirty="0"/>
              <a:t> NMR Facility Manager</a:t>
            </a:r>
          </a:p>
          <a:p>
            <a:pPr>
              <a:lnSpc>
                <a:spcPct val="200000"/>
              </a:lnSpc>
            </a:pPr>
            <a:r>
              <a:rPr lang="en-GB" sz="2000" b="1" dirty="0"/>
              <a:t>Giulia Mastroianni: </a:t>
            </a:r>
            <a:r>
              <a:rPr lang="en-GB" sz="2000" dirty="0"/>
              <a:t>Transmission Electron Microscopy Facility Manager</a:t>
            </a:r>
          </a:p>
          <a:p>
            <a:pPr>
              <a:lnSpc>
                <a:spcPct val="200000"/>
              </a:lnSpc>
            </a:pPr>
            <a:r>
              <a:rPr lang="en-GB" sz="2000" b="1" dirty="0"/>
              <a:t>Stefanie </a:t>
            </a:r>
            <a:r>
              <a:rPr lang="en-GB" sz="2000" b="1" dirty="0" err="1"/>
              <a:t>Oseni</a:t>
            </a:r>
            <a:r>
              <a:rPr lang="en-GB" sz="2000" b="1" dirty="0"/>
              <a:t>-Momodu: Finance Manager</a:t>
            </a:r>
            <a:endParaRPr lang="en-GB" sz="2000"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4</a:t>
            </a:fld>
            <a:endParaRPr lang="en-US">
              <a:solidFill>
                <a:srgbClr val="04617B">
                  <a:shade val="90000"/>
                </a:srgbClr>
              </a:solidFill>
            </a:endParaRPr>
          </a:p>
        </p:txBody>
      </p:sp>
      <p:pic>
        <p:nvPicPr>
          <p:cNvPr id="48130" name="Picture 2" descr="http://www.sbcs.qmul.ac.uk/people/technicalstaff/images/item15971.jpg"/>
          <p:cNvPicPr>
            <a:picLocks noChangeAspect="1" noChangeArrowheads="1"/>
          </p:cNvPicPr>
          <p:nvPr/>
        </p:nvPicPr>
        <p:blipFill>
          <a:blip r:embed="rId2" cstate="print"/>
          <a:srcRect/>
          <a:stretch>
            <a:fillRect/>
          </a:stretch>
        </p:blipFill>
        <p:spPr bwMode="auto">
          <a:xfrm>
            <a:off x="1992015" y="2473608"/>
            <a:ext cx="366813" cy="489083"/>
          </a:xfrm>
          <a:prstGeom prst="rect">
            <a:avLst/>
          </a:prstGeom>
          <a:noFill/>
          <a:scene3d>
            <a:camera prst="orthographicFront"/>
            <a:lightRig rig="twoPt" dir="t">
              <a:rot lat="0" lon="0" rev="7200000"/>
            </a:lightRig>
          </a:scene3d>
          <a:sp3d>
            <a:bevelT w="25400" h="19050"/>
          </a:sp3d>
        </p:spPr>
      </p:pic>
      <p:pic>
        <p:nvPicPr>
          <p:cNvPr id="48136" name="Picture 8" descr="http://www.sbcs.qmul.ac.uk/people/technicalstaff/images/item15979.jpg"/>
          <p:cNvPicPr>
            <a:picLocks noChangeAspect="1" noChangeArrowheads="1"/>
          </p:cNvPicPr>
          <p:nvPr/>
        </p:nvPicPr>
        <p:blipFill>
          <a:blip r:embed="rId3" cstate="print"/>
          <a:srcRect/>
          <a:stretch>
            <a:fillRect/>
          </a:stretch>
        </p:blipFill>
        <p:spPr bwMode="auto">
          <a:xfrm>
            <a:off x="2011735" y="3895310"/>
            <a:ext cx="376247" cy="501663"/>
          </a:xfrm>
          <a:prstGeom prst="rect">
            <a:avLst/>
          </a:prstGeom>
          <a:noFill/>
          <a:scene3d>
            <a:camera prst="orthographicFront"/>
            <a:lightRig rig="twoPt" dir="t">
              <a:rot lat="0" lon="0" rev="7200000"/>
            </a:lightRig>
          </a:scene3d>
          <a:sp3d>
            <a:bevelT w="25400" h="19050"/>
          </a:sp3d>
        </p:spPr>
      </p:pic>
      <p:pic>
        <p:nvPicPr>
          <p:cNvPr id="1026" name="Picture 2" descr="Nasima Kanwal">
            <a:extLst>
              <a:ext uri="{FF2B5EF4-FFF2-40B4-BE49-F238E27FC236}">
                <a16:creationId xmlns:a16="http://schemas.microsoft.com/office/drawing/2014/main" id="{8889F281-D018-4074-9B3E-5B95CD688F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88" y="3161669"/>
            <a:ext cx="468448" cy="5346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0CCC0ED3-1E30-DCFB-E93C-374A73F63FE7}"/>
              </a:ext>
            </a:extLst>
          </p:cNvPr>
          <p:cNvGraphicFramePr>
            <a:graphicFrameLocks noChangeAspect="1"/>
          </p:cNvGraphicFramePr>
          <p:nvPr>
            <p:extLst>
              <p:ext uri="{D42A27DB-BD31-4B8C-83A1-F6EECF244321}">
                <p14:modId xmlns:p14="http://schemas.microsoft.com/office/powerpoint/2010/main" val="559801432"/>
              </p:ext>
            </p:extLst>
          </p:nvPr>
        </p:nvGraphicFramePr>
        <p:xfrm>
          <a:off x="2019525" y="4664102"/>
          <a:ext cx="376247" cy="516916"/>
        </p:xfrm>
        <a:graphic>
          <a:graphicData uri="http://schemas.openxmlformats.org/presentationml/2006/ole">
            <mc:AlternateContent xmlns:mc="http://schemas.openxmlformats.org/markup-compatibility/2006">
              <mc:Choice xmlns:v="urn:schemas-microsoft-com:vml" Requires="v">
                <p:oleObj name="Bitmap Image" r:id="rId5" imgW="2114640" imgH="2905200" progId="PBrush">
                  <p:embed/>
                </p:oleObj>
              </mc:Choice>
              <mc:Fallback>
                <p:oleObj name="Bitmap Image" r:id="rId5" imgW="2114640" imgH="2905200" progId="PBrush">
                  <p:embed/>
                  <p:pic>
                    <p:nvPicPr>
                      <p:cNvPr id="0" name=""/>
                      <p:cNvPicPr/>
                      <p:nvPr/>
                    </p:nvPicPr>
                    <p:blipFill>
                      <a:blip r:embed="rId6"/>
                      <a:stretch>
                        <a:fillRect/>
                      </a:stretch>
                    </p:blipFill>
                    <p:spPr>
                      <a:xfrm>
                        <a:off x="2019525" y="4664102"/>
                        <a:ext cx="376247" cy="516916"/>
                      </a:xfrm>
                      <a:prstGeom prst="rect">
                        <a:avLst/>
                      </a:prstGeom>
                    </p:spPr>
                  </p:pic>
                </p:oleObj>
              </mc:Fallback>
            </mc:AlternateContent>
          </a:graphicData>
        </a:graphic>
      </p:graphicFrame>
    </p:spTree>
    <p:extLst>
      <p:ext uri="{BB962C8B-B14F-4D97-AF65-F5344CB8AC3E}">
        <p14:creationId xmlns:p14="http://schemas.microsoft.com/office/powerpoint/2010/main" val="2161337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114491" y="82591"/>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Good Housekeeping/Behaviour</a:t>
            </a:r>
          </a:p>
        </p:txBody>
      </p:sp>
      <p:pic>
        <p:nvPicPr>
          <p:cNvPr id="8" name="Picture 7">
            <a:extLst>
              <a:ext uri="{FF2B5EF4-FFF2-40B4-BE49-F238E27FC236}">
                <a16:creationId xmlns:a16="http://schemas.microsoft.com/office/drawing/2014/main" id="{A7C90863-4A86-44F8-8119-22A8B422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grpSp>
        <p:nvGrpSpPr>
          <p:cNvPr id="3" name="Group 2">
            <a:extLst>
              <a:ext uri="{FF2B5EF4-FFF2-40B4-BE49-F238E27FC236}">
                <a16:creationId xmlns:a16="http://schemas.microsoft.com/office/drawing/2014/main" id="{136FF0D1-4E8E-4EF3-B446-9CE047989E7F}"/>
              </a:ext>
            </a:extLst>
          </p:cNvPr>
          <p:cNvGrpSpPr/>
          <p:nvPr/>
        </p:nvGrpSpPr>
        <p:grpSpPr>
          <a:xfrm>
            <a:off x="1733274" y="928303"/>
            <a:ext cx="4322372" cy="5046832"/>
            <a:chOff x="168717" y="748140"/>
            <a:chExt cx="4322372" cy="5725120"/>
          </a:xfrm>
        </p:grpSpPr>
        <p:sp>
          <p:nvSpPr>
            <p:cNvPr id="24" name="Rectangle 4">
              <a:extLst>
                <a:ext uri="{FF2B5EF4-FFF2-40B4-BE49-F238E27FC236}">
                  <a16:creationId xmlns:a16="http://schemas.microsoft.com/office/drawing/2014/main" id="{59C5A1E5-A7A6-40A0-9D40-BA1863CA26C7}"/>
                </a:ext>
              </a:extLst>
            </p:cNvPr>
            <p:cNvSpPr txBox="1">
              <a:spLocks noChangeArrowheads="1"/>
            </p:cNvSpPr>
            <p:nvPr/>
          </p:nvSpPr>
          <p:spPr>
            <a:xfrm>
              <a:off x="168717" y="1332915"/>
              <a:ext cx="4322372" cy="5140345"/>
            </a:xfrm>
            <a:prstGeom prst="rect">
              <a:avLst/>
            </a:prstGeom>
            <a:solidFill>
              <a:schemeClr val="bg1"/>
            </a:solid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spcBef>
                  <a:spcPts val="0"/>
                </a:spcBef>
                <a:spcAft>
                  <a:spcPts val="600"/>
                </a:spcAft>
                <a:buClr>
                  <a:srgbClr val="00B050"/>
                </a:buClr>
                <a:buSzPct val="110000"/>
                <a:buFont typeface="Wingdings" panose="05000000000000000000" pitchFamily="2" charset="2"/>
                <a:buChar char="ü"/>
              </a:pPr>
              <a:r>
                <a:rPr lang="en-GB" altLang="en-US" sz="1600" dirty="0"/>
                <a:t>Keep your </a:t>
              </a:r>
              <a:r>
                <a:rPr lang="en-GB" altLang="en-US" sz="1600" b="1" dirty="0">
                  <a:solidFill>
                    <a:srgbClr val="0000FF"/>
                  </a:solidFill>
                </a:rPr>
                <a:t>workplace tidy</a:t>
              </a:r>
            </a:p>
            <a:p>
              <a:pPr marL="177800" indent="-177800" algn="just">
                <a:spcBef>
                  <a:spcPts val="0"/>
                </a:spcBef>
                <a:spcAft>
                  <a:spcPts val="600"/>
                </a:spcAft>
                <a:buClr>
                  <a:srgbClr val="00B050"/>
                </a:buClr>
                <a:buSzPct val="110000"/>
                <a:buFont typeface="Wingdings" panose="05000000000000000000" pitchFamily="2" charset="2"/>
                <a:buChar char="ü"/>
              </a:pPr>
              <a:r>
                <a:rPr lang="en-GB" altLang="en-US" sz="1600" dirty="0"/>
                <a:t>Deal with waste, washing up immediately</a:t>
              </a:r>
            </a:p>
            <a:p>
              <a:pPr marL="177800" indent="-177800" algn="just">
                <a:spcBef>
                  <a:spcPts val="0"/>
                </a:spcBef>
                <a:spcAft>
                  <a:spcPts val="600"/>
                </a:spcAft>
                <a:buClr>
                  <a:srgbClr val="00B050"/>
                </a:buClr>
                <a:buSzPct val="110000"/>
                <a:buFont typeface="Wingdings" panose="05000000000000000000" pitchFamily="2" charset="2"/>
                <a:buChar char="ü"/>
              </a:pPr>
              <a:r>
                <a:rPr lang="en-GB" altLang="en-US" sz="1600" dirty="0"/>
                <a:t>Make sure everything is safe before you leave things unattended</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Keep </a:t>
              </a:r>
              <a:r>
                <a:rPr lang="en-GB" sz="1600" b="1" dirty="0">
                  <a:solidFill>
                    <a:srgbClr val="0000FF"/>
                  </a:solidFill>
                </a:rPr>
                <a:t>communal areas tidy and organized </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Keep </a:t>
              </a:r>
              <a:r>
                <a:rPr lang="en-GB" sz="1600" b="1" cap="all" dirty="0">
                  <a:solidFill>
                    <a:srgbClr val="0000FF"/>
                  </a:solidFill>
                </a:rPr>
                <a:t>aisles free </a:t>
              </a:r>
              <a:r>
                <a:rPr lang="en-GB" sz="1600" dirty="0"/>
                <a:t>of clutter. </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Keep all </a:t>
              </a:r>
              <a:r>
                <a:rPr lang="en-GB" sz="1600" b="1" dirty="0">
                  <a:solidFill>
                    <a:srgbClr val="0000FF"/>
                  </a:solidFill>
                </a:rPr>
                <a:t>solvents and hazardous </a:t>
              </a:r>
              <a:r>
                <a:rPr lang="en-GB" sz="1600" dirty="0"/>
                <a:t>materials in their </a:t>
              </a:r>
              <a:r>
                <a:rPr lang="en-GB" sz="1600" b="1" dirty="0">
                  <a:solidFill>
                    <a:srgbClr val="0000FF"/>
                  </a:solidFill>
                </a:rPr>
                <a:t>assigned cabinets</a:t>
              </a:r>
              <a:r>
                <a:rPr lang="en-GB" sz="1600" b="1" dirty="0"/>
                <a:t> </a:t>
              </a:r>
              <a:r>
                <a:rPr lang="en-GB" sz="1600" dirty="0"/>
                <a:t>when not in use.</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Have all chemicals/samples </a:t>
              </a:r>
              <a:r>
                <a:rPr lang="en-GB" sz="1600" dirty="0">
                  <a:solidFill>
                    <a:srgbClr val="0000FF"/>
                  </a:solidFill>
                </a:rPr>
                <a:t>clearly labelled</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Be aware of what others around you are doing</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Follow </a:t>
              </a:r>
              <a:r>
                <a:rPr lang="en-GB" sz="1600" b="1" dirty="0">
                  <a:solidFill>
                    <a:srgbClr val="0000FF"/>
                  </a:solidFill>
                </a:rPr>
                <a:t>waste management </a:t>
              </a:r>
              <a:r>
                <a:rPr lang="en-GB" sz="1600" dirty="0"/>
                <a:t>procedures (ask lab managers if in doubt). Clearly label waste</a:t>
              </a:r>
            </a:p>
            <a:p>
              <a:pPr marL="177800" indent="-177800" algn="just">
                <a:spcBef>
                  <a:spcPts val="0"/>
                </a:spcBef>
                <a:spcAft>
                  <a:spcPts val="600"/>
                </a:spcAft>
                <a:buClr>
                  <a:srgbClr val="00B050"/>
                </a:buClr>
                <a:buSzPct val="110000"/>
                <a:buFont typeface="Wingdings" panose="05000000000000000000" pitchFamily="2" charset="2"/>
                <a:buChar char="ü"/>
              </a:pPr>
              <a:r>
                <a:rPr lang="en-GB" sz="1600" dirty="0"/>
                <a:t>Leave </a:t>
              </a:r>
              <a:r>
                <a:rPr lang="en-GB" sz="1600" b="1" dirty="0">
                  <a:solidFill>
                    <a:srgbClr val="0000FF"/>
                  </a:solidFill>
                </a:rPr>
                <a:t>waste solvent bottles loosely capped </a:t>
              </a:r>
              <a:r>
                <a:rPr lang="en-GB" sz="1600" dirty="0"/>
                <a:t>when not in use, particularly overnight</a:t>
              </a:r>
            </a:p>
          </p:txBody>
        </p:sp>
        <p:sp>
          <p:nvSpPr>
            <p:cNvPr id="11" name="TextBox 10">
              <a:extLst>
                <a:ext uri="{FF2B5EF4-FFF2-40B4-BE49-F238E27FC236}">
                  <a16:creationId xmlns:a16="http://schemas.microsoft.com/office/drawing/2014/main" id="{E386B725-AAD7-4D78-970F-54C5CD5ABE4D}"/>
                </a:ext>
              </a:extLst>
            </p:cNvPr>
            <p:cNvSpPr txBox="1"/>
            <p:nvPr/>
          </p:nvSpPr>
          <p:spPr>
            <a:xfrm>
              <a:off x="1854383" y="748140"/>
              <a:ext cx="951039" cy="663368"/>
            </a:xfrm>
            <a:prstGeom prst="rect">
              <a:avLst/>
            </a:prstGeom>
            <a:noFill/>
          </p:spPr>
          <p:txBody>
            <a:bodyPr wrap="square" rtlCol="0">
              <a:spAutoFit/>
            </a:bodyPr>
            <a:lstStyle/>
            <a:p>
              <a:r>
                <a:rPr lang="en-GB" sz="3200" b="1" dirty="0">
                  <a:solidFill>
                    <a:srgbClr val="00B050"/>
                  </a:solidFill>
                  <a:latin typeface="+mj-lt"/>
                </a:rPr>
                <a:t>Do</a:t>
              </a:r>
            </a:p>
          </p:txBody>
        </p:sp>
      </p:grpSp>
      <p:grpSp>
        <p:nvGrpSpPr>
          <p:cNvPr id="4" name="Group 3">
            <a:extLst>
              <a:ext uri="{FF2B5EF4-FFF2-40B4-BE49-F238E27FC236}">
                <a16:creationId xmlns:a16="http://schemas.microsoft.com/office/drawing/2014/main" id="{616EF7DD-AC3F-41F3-9577-92164F8887EF}"/>
              </a:ext>
            </a:extLst>
          </p:cNvPr>
          <p:cNvGrpSpPr/>
          <p:nvPr/>
        </p:nvGrpSpPr>
        <p:grpSpPr>
          <a:xfrm>
            <a:off x="6231482" y="928304"/>
            <a:ext cx="4252368" cy="5071769"/>
            <a:chOff x="4707482" y="928303"/>
            <a:chExt cx="4252368" cy="5071769"/>
          </a:xfrm>
        </p:grpSpPr>
        <p:sp>
          <p:nvSpPr>
            <p:cNvPr id="23" name="Rectangle 22">
              <a:extLst>
                <a:ext uri="{FF2B5EF4-FFF2-40B4-BE49-F238E27FC236}">
                  <a16:creationId xmlns:a16="http://schemas.microsoft.com/office/drawing/2014/main" id="{43DDA368-AB62-4149-B742-32896FA9EA82}"/>
                </a:ext>
              </a:extLst>
            </p:cNvPr>
            <p:cNvSpPr/>
            <p:nvPr/>
          </p:nvSpPr>
          <p:spPr>
            <a:xfrm>
              <a:off x="4707482" y="1444979"/>
              <a:ext cx="4252368" cy="4555093"/>
            </a:xfrm>
            <a:prstGeom prst="rect">
              <a:avLst/>
            </a:prstGeom>
            <a:solidFill>
              <a:schemeClr val="bg1"/>
            </a:solidFill>
          </p:spPr>
          <p:txBody>
            <a:bodyPr wrap="square">
              <a:spAutoFit/>
            </a:bodyPr>
            <a:lstStyle/>
            <a:p>
              <a:pPr marL="177800" indent="-177800" algn="just">
                <a:spcAft>
                  <a:spcPts val="600"/>
                </a:spcAft>
                <a:buClr>
                  <a:srgbClr val="FF0000"/>
                </a:buClr>
                <a:buSzPct val="110000"/>
                <a:buFont typeface="Wingdings" panose="05000000000000000000" pitchFamily="2" charset="2"/>
                <a:buChar char="û"/>
              </a:pPr>
              <a:r>
                <a:rPr lang="en-GB" sz="1600" dirty="0">
                  <a:latin typeface="+mj-lt"/>
                </a:rPr>
                <a:t>Store empty Winchesters/containers on the benches or on the floor </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Use broken glassware</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Use unsuitable equipment, electricals</a:t>
              </a:r>
            </a:p>
            <a:p>
              <a:pPr marL="177800" indent="-177800" algn="just">
                <a:spcAft>
                  <a:spcPts val="600"/>
                </a:spcAft>
                <a:buClr>
                  <a:srgbClr val="FF0000"/>
                </a:buClr>
                <a:buSzPct val="110000"/>
                <a:buFont typeface="Wingdings" panose="05000000000000000000" pitchFamily="2" charset="2"/>
                <a:buChar char="û"/>
              </a:pPr>
              <a:r>
                <a:rPr lang="en-GB" sz="1600" b="1" dirty="0">
                  <a:solidFill>
                    <a:srgbClr val="0000FF"/>
                  </a:solidFill>
                  <a:latin typeface="+mj-lt"/>
                </a:rPr>
                <a:t>Use equipment without training</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Turn off the fume hood alarm </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Leave </a:t>
              </a:r>
              <a:r>
                <a:rPr lang="en-GB" sz="1600" b="1" dirty="0">
                  <a:solidFill>
                    <a:srgbClr val="0000FF"/>
                  </a:solidFill>
                  <a:latin typeface="+mj-lt"/>
                </a:rPr>
                <a:t>unlabelled containers </a:t>
              </a:r>
              <a:r>
                <a:rPr lang="en-GB" sz="1600" dirty="0">
                  <a:latin typeface="+mj-lt"/>
                </a:rPr>
                <a:t>in the waste fume hood</a:t>
              </a:r>
            </a:p>
            <a:p>
              <a:pPr marL="177800" indent="-177800" algn="just">
                <a:spcAft>
                  <a:spcPts val="600"/>
                </a:spcAft>
                <a:buClr>
                  <a:srgbClr val="FF0000"/>
                </a:buClr>
                <a:buSzPct val="110000"/>
                <a:buFont typeface="Wingdings" panose="05000000000000000000" pitchFamily="2" charset="2"/>
                <a:buChar char="û"/>
              </a:pPr>
              <a:r>
                <a:rPr lang="en-GB" sz="1600" b="1" dirty="0">
                  <a:solidFill>
                    <a:srgbClr val="FF0000"/>
                  </a:solidFill>
                  <a:latin typeface="+mj-lt"/>
                </a:rPr>
                <a:t>Eat drink/eat in the lab</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Use phones in the lab without washing your hands first</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Use earphones </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Use your the fume hood or bench as storage for chemicals, samples or dirty glassware</a:t>
              </a:r>
            </a:p>
            <a:p>
              <a:pPr marL="177800" indent="-177800" algn="just">
                <a:spcAft>
                  <a:spcPts val="600"/>
                </a:spcAft>
                <a:buClr>
                  <a:srgbClr val="FF0000"/>
                </a:buClr>
                <a:buSzPct val="110000"/>
                <a:buFont typeface="Wingdings" panose="05000000000000000000" pitchFamily="2" charset="2"/>
                <a:buChar char="û"/>
              </a:pPr>
              <a:r>
                <a:rPr lang="en-GB" sz="1600" dirty="0">
                  <a:latin typeface="+mj-lt"/>
                </a:rPr>
                <a:t>Leave unlabelled samples on the bench</a:t>
              </a:r>
            </a:p>
          </p:txBody>
        </p:sp>
        <p:sp>
          <p:nvSpPr>
            <p:cNvPr id="12" name="TextBox 11">
              <a:extLst>
                <a:ext uri="{FF2B5EF4-FFF2-40B4-BE49-F238E27FC236}">
                  <a16:creationId xmlns:a16="http://schemas.microsoft.com/office/drawing/2014/main" id="{D9F0EF3E-9668-403F-AD12-6BA784DA1B34}"/>
                </a:ext>
              </a:extLst>
            </p:cNvPr>
            <p:cNvSpPr txBox="1"/>
            <p:nvPr/>
          </p:nvSpPr>
          <p:spPr>
            <a:xfrm>
              <a:off x="5974195" y="928303"/>
              <a:ext cx="1502549" cy="584775"/>
            </a:xfrm>
            <a:prstGeom prst="rect">
              <a:avLst/>
            </a:prstGeom>
            <a:noFill/>
          </p:spPr>
          <p:txBody>
            <a:bodyPr wrap="square" rtlCol="0">
              <a:spAutoFit/>
            </a:bodyPr>
            <a:lstStyle/>
            <a:p>
              <a:r>
                <a:rPr lang="en-GB" sz="3200" b="1" dirty="0">
                  <a:solidFill>
                    <a:srgbClr val="FF0000"/>
                  </a:solidFill>
                  <a:latin typeface="+mj-lt"/>
                </a:rPr>
                <a:t>Do NOT</a:t>
              </a:r>
            </a:p>
          </p:txBody>
        </p:sp>
      </p:grpSp>
    </p:spTree>
    <p:extLst>
      <p:ext uri="{BB962C8B-B14F-4D97-AF65-F5344CB8AC3E}">
        <p14:creationId xmlns:p14="http://schemas.microsoft.com/office/powerpoint/2010/main" val="321219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114491" y="82591"/>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Laser Lab Accidents</a:t>
            </a:r>
          </a:p>
        </p:txBody>
      </p:sp>
      <p:pic>
        <p:nvPicPr>
          <p:cNvPr id="2" name="Picture 1">
            <a:extLst>
              <a:ext uri="{FF2B5EF4-FFF2-40B4-BE49-F238E27FC236}">
                <a16:creationId xmlns:a16="http://schemas.microsoft.com/office/drawing/2014/main" id="{C0B21BC9-A1D9-9324-30EE-E0233C2994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864" y="1466157"/>
            <a:ext cx="5165346" cy="3687734"/>
          </a:xfrm>
          <a:prstGeom prst="rect">
            <a:avLst/>
          </a:prstGeom>
          <a:noFill/>
          <a:ln>
            <a:noFill/>
          </a:ln>
        </p:spPr>
      </p:pic>
      <p:pic>
        <p:nvPicPr>
          <p:cNvPr id="5" name="Picture 4">
            <a:extLst>
              <a:ext uri="{FF2B5EF4-FFF2-40B4-BE49-F238E27FC236}">
                <a16:creationId xmlns:a16="http://schemas.microsoft.com/office/drawing/2014/main" id="{6BB177D4-F198-E72B-245F-D3733851E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626" y="1265872"/>
            <a:ext cx="5731510" cy="4326255"/>
          </a:xfrm>
          <a:prstGeom prst="rect">
            <a:avLst/>
          </a:prstGeom>
          <a:noFill/>
          <a:ln>
            <a:noFill/>
          </a:ln>
        </p:spPr>
      </p:pic>
    </p:spTree>
    <p:extLst>
      <p:ext uri="{BB962C8B-B14F-4D97-AF65-F5344CB8AC3E}">
        <p14:creationId xmlns:p14="http://schemas.microsoft.com/office/powerpoint/2010/main" val="322079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114491" y="82591"/>
            <a:ext cx="10890449"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Laser Lab Accidents</a:t>
            </a:r>
          </a:p>
        </p:txBody>
      </p:sp>
      <p:pic>
        <p:nvPicPr>
          <p:cNvPr id="3" name="Picture 2">
            <a:extLst>
              <a:ext uri="{FF2B5EF4-FFF2-40B4-BE49-F238E27FC236}">
                <a16:creationId xmlns:a16="http://schemas.microsoft.com/office/drawing/2014/main" id="{AB61AC23-5335-BE72-2306-9676FCF38A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489" y="1287285"/>
            <a:ext cx="7003940" cy="3857366"/>
          </a:xfrm>
          <a:prstGeom prst="rect">
            <a:avLst/>
          </a:prstGeom>
          <a:noFill/>
          <a:ln>
            <a:noFill/>
          </a:ln>
        </p:spPr>
      </p:pic>
      <p:pic>
        <p:nvPicPr>
          <p:cNvPr id="4" name="Picture 3">
            <a:extLst>
              <a:ext uri="{FF2B5EF4-FFF2-40B4-BE49-F238E27FC236}">
                <a16:creationId xmlns:a16="http://schemas.microsoft.com/office/drawing/2014/main" id="{FB05153D-47D9-E9DD-E72B-B93DFCE26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7270" y="1287285"/>
            <a:ext cx="3530107" cy="3598748"/>
          </a:xfrm>
          <a:prstGeom prst="rect">
            <a:avLst/>
          </a:prstGeom>
          <a:noFill/>
          <a:ln>
            <a:noFill/>
          </a:ln>
        </p:spPr>
      </p:pic>
    </p:spTree>
    <p:extLst>
      <p:ext uri="{BB962C8B-B14F-4D97-AF65-F5344CB8AC3E}">
        <p14:creationId xmlns:p14="http://schemas.microsoft.com/office/powerpoint/2010/main" val="12668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1E96D-366C-4372-AFB9-FB8BA3CC6E11}"/>
              </a:ext>
            </a:extLst>
          </p:cNvPr>
          <p:cNvSpPr/>
          <p:nvPr/>
        </p:nvSpPr>
        <p:spPr>
          <a:xfrm>
            <a:off x="376518" y="76915"/>
            <a:ext cx="942832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Working Out of Hours</a:t>
            </a:r>
          </a:p>
        </p:txBody>
      </p:sp>
      <p:pic>
        <p:nvPicPr>
          <p:cNvPr id="8" name="Picture 7">
            <a:extLst>
              <a:ext uri="{FF2B5EF4-FFF2-40B4-BE49-F238E27FC236}">
                <a16:creationId xmlns:a16="http://schemas.microsoft.com/office/drawing/2014/main" id="{A7C90863-4A86-44F8-8119-22A8B422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1" name="Content Placeholder 2">
            <a:extLst>
              <a:ext uri="{FF2B5EF4-FFF2-40B4-BE49-F238E27FC236}">
                <a16:creationId xmlns:a16="http://schemas.microsoft.com/office/drawing/2014/main" id="{BDAEDA79-8739-483D-8D9B-31ADB5D38C96}"/>
              </a:ext>
            </a:extLst>
          </p:cNvPr>
          <p:cNvSpPr txBox="1">
            <a:spLocks/>
          </p:cNvSpPr>
          <p:nvPr/>
        </p:nvSpPr>
        <p:spPr>
          <a:xfrm>
            <a:off x="1180618" y="1140350"/>
            <a:ext cx="9080982" cy="4178218"/>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buClr>
                <a:srgbClr val="0000FF"/>
              </a:buClr>
            </a:pPr>
            <a:r>
              <a:rPr lang="en-GB" sz="2200" dirty="0">
                <a:solidFill>
                  <a:srgbClr val="0000FF"/>
                </a:solidFill>
                <a:effectLst>
                  <a:outerShdw blurRad="38100" dist="38100" dir="2700000" algn="tl">
                    <a:srgbClr val="000000">
                      <a:alpha val="43137"/>
                    </a:srgbClr>
                  </a:outerShdw>
                </a:effectLst>
              </a:rPr>
              <a:t>Working out of hours</a:t>
            </a:r>
            <a:r>
              <a:rPr lang="en-GB" sz="2200" dirty="0"/>
              <a:t>:</a:t>
            </a:r>
            <a:r>
              <a:rPr lang="en-GB" sz="2200" dirty="0">
                <a:solidFill>
                  <a:schemeClr val="tx2"/>
                </a:solidFill>
                <a:effectLst>
                  <a:outerShdw blurRad="38100" dist="38100" dir="2700000" algn="tl">
                    <a:srgbClr val="000000">
                      <a:alpha val="43137"/>
                    </a:srgbClr>
                  </a:outerShdw>
                </a:effectLst>
              </a:rPr>
              <a:t> </a:t>
            </a:r>
            <a:r>
              <a:rPr lang="en-GB" sz="2200" dirty="0"/>
              <a:t>QMUL views </a:t>
            </a:r>
            <a:r>
              <a:rPr lang="en-GB" sz="2200" b="1" dirty="0"/>
              <a:t>8 am to 6 pm on normal working</a:t>
            </a:r>
            <a:r>
              <a:rPr lang="en-GB" sz="2200" dirty="0"/>
              <a:t> </a:t>
            </a:r>
            <a:r>
              <a:rPr lang="en-GB" sz="2200" b="1" dirty="0"/>
              <a:t>weekdays</a:t>
            </a:r>
            <a:r>
              <a:rPr lang="en-GB" sz="2200" dirty="0"/>
              <a:t> as ‘normal working hours’. People working outside the ‘normal working hours’ will be considered to be working ‘</a:t>
            </a:r>
            <a:r>
              <a:rPr lang="en-GB" sz="2200" b="1" dirty="0"/>
              <a:t>out of hours</a:t>
            </a:r>
            <a:r>
              <a:rPr lang="en-GB" sz="2200" dirty="0"/>
              <a:t>’, the capacity of QMUL to provide </a:t>
            </a:r>
            <a:r>
              <a:rPr lang="en-GB" sz="2200" b="1" dirty="0"/>
              <a:t>health and safety assistance will be markedly reduced</a:t>
            </a:r>
            <a:r>
              <a:rPr lang="en-GB" sz="2200" dirty="0"/>
              <a:t>.</a:t>
            </a:r>
          </a:p>
          <a:p>
            <a:pPr marL="0" indent="0" algn="just">
              <a:buClr>
                <a:srgbClr val="0000FF"/>
              </a:buClr>
              <a:buNone/>
            </a:pPr>
            <a:endParaRPr lang="en-GB" sz="2200" dirty="0"/>
          </a:p>
          <a:p>
            <a:pPr algn="just">
              <a:spcBef>
                <a:spcPts val="0"/>
              </a:spcBef>
              <a:buClr>
                <a:srgbClr val="0000FF"/>
              </a:buClr>
              <a:buSzPct val="140000"/>
              <a:buFont typeface="Arial" panose="020B0604020202020204" pitchFamily="34" charset="0"/>
              <a:buChar char="•"/>
            </a:pPr>
            <a:r>
              <a:rPr lang="en-GB" sz="2200" dirty="0"/>
              <a:t>NOT allowed for </a:t>
            </a:r>
            <a:r>
              <a:rPr lang="en-GB" sz="2200" dirty="0" err="1"/>
              <a:t>MSci</a:t>
            </a:r>
            <a:r>
              <a:rPr lang="en-GB" sz="2200" dirty="0"/>
              <a:t>/MSc/UGs/visitors/summer/project/A-level students</a:t>
            </a:r>
          </a:p>
          <a:p>
            <a:pPr marL="0" indent="0" algn="just">
              <a:spcBef>
                <a:spcPts val="0"/>
              </a:spcBef>
              <a:buClr>
                <a:srgbClr val="0000FF"/>
              </a:buClr>
              <a:buSzPct val="140000"/>
              <a:buNone/>
            </a:pPr>
            <a:endParaRPr lang="en-GB" sz="2200" dirty="0"/>
          </a:p>
          <a:p>
            <a:pPr algn="just">
              <a:spcBef>
                <a:spcPts val="0"/>
              </a:spcBef>
              <a:buClr>
                <a:srgbClr val="0000FF"/>
              </a:buClr>
              <a:buSzPct val="140000"/>
              <a:buFont typeface="Arial" panose="020B0604020202020204" pitchFamily="34" charset="0"/>
              <a:buChar char="•"/>
            </a:pPr>
            <a:r>
              <a:rPr lang="en-GB" sz="2200" dirty="0"/>
              <a:t>Restricted </a:t>
            </a:r>
            <a:r>
              <a:rPr lang="en-GB" sz="2200" b="1" dirty="0"/>
              <a:t>card access to JP </a:t>
            </a:r>
            <a:r>
              <a:rPr lang="en-GB" sz="2200" dirty="0"/>
              <a:t>for PhD students and postdocs (</a:t>
            </a:r>
            <a:r>
              <a:rPr lang="en-GB" sz="2200" b="1" dirty="0"/>
              <a:t>6am-10pm</a:t>
            </a:r>
            <a:r>
              <a:rPr lang="en-GB" sz="2200" dirty="0"/>
              <a:t>)</a:t>
            </a:r>
          </a:p>
          <a:p>
            <a:pPr marL="0" indent="0" algn="just">
              <a:spcBef>
                <a:spcPts val="0"/>
              </a:spcBef>
              <a:buClr>
                <a:srgbClr val="0000FF"/>
              </a:buClr>
              <a:buSzPct val="140000"/>
              <a:buNone/>
            </a:pPr>
            <a:endParaRPr lang="en-GB" sz="2200" dirty="0"/>
          </a:p>
          <a:p>
            <a:pPr algn="just">
              <a:spcBef>
                <a:spcPts val="0"/>
              </a:spcBef>
              <a:buClr>
                <a:srgbClr val="0000FF"/>
              </a:buClr>
              <a:buSzPct val="140000"/>
              <a:buFont typeface="Arial" panose="020B0604020202020204" pitchFamily="34" charset="0"/>
              <a:buChar char="•"/>
            </a:pPr>
            <a:r>
              <a:rPr lang="en-GB" sz="2200" dirty="0"/>
              <a:t>Sign in </a:t>
            </a:r>
            <a:r>
              <a:rPr lang="en-GB" sz="2200" b="1" dirty="0"/>
              <a:t>the</a:t>
            </a:r>
            <a:r>
              <a:rPr lang="en-GB" sz="2200" dirty="0"/>
              <a:t> </a:t>
            </a:r>
            <a:r>
              <a:rPr lang="en-GB" sz="2200" b="1" dirty="0"/>
              <a:t>online</a:t>
            </a:r>
            <a:r>
              <a:rPr lang="en-GB" sz="2200" dirty="0"/>
              <a:t> </a:t>
            </a:r>
            <a:r>
              <a:rPr lang="en-GB" sz="2200" b="1" dirty="0"/>
              <a:t>out-of-hours form </a:t>
            </a:r>
            <a:r>
              <a:rPr lang="en-GB" sz="2200" dirty="0"/>
              <a:t>(also sign up your buddy)</a:t>
            </a:r>
          </a:p>
          <a:p>
            <a:pPr marL="0" indent="0" algn="just">
              <a:spcBef>
                <a:spcPts val="0"/>
              </a:spcBef>
              <a:buClr>
                <a:srgbClr val="0000FF"/>
              </a:buClr>
              <a:buSzPct val="140000"/>
              <a:buNone/>
            </a:pPr>
            <a:endParaRPr lang="en-GB" sz="2200" dirty="0"/>
          </a:p>
          <a:p>
            <a:pPr algn="just">
              <a:spcBef>
                <a:spcPts val="0"/>
              </a:spcBef>
              <a:buClr>
                <a:srgbClr val="0000FF"/>
              </a:buClr>
              <a:buSzPct val="140000"/>
              <a:buFont typeface="Arial" panose="020B0604020202020204" pitchFamily="34" charset="0"/>
              <a:buChar char="•"/>
            </a:pPr>
            <a:r>
              <a:rPr lang="en-GB" sz="2200" dirty="0"/>
              <a:t>Lone working </a:t>
            </a:r>
            <a:r>
              <a:rPr lang="en-GB" sz="2200" b="1" dirty="0"/>
              <a:t>NOT ALLOWED</a:t>
            </a:r>
            <a:r>
              <a:rPr lang="en-GB" sz="2200" dirty="0"/>
              <a:t> in chemistry labs, other high hazard areas (based on risk assessment) or the workshop.</a:t>
            </a:r>
          </a:p>
          <a:p>
            <a:pPr marL="0" indent="0" algn="just">
              <a:spcBef>
                <a:spcPts val="0"/>
              </a:spcBef>
              <a:buClr>
                <a:srgbClr val="0000FF"/>
              </a:buClr>
              <a:buSzPct val="140000"/>
              <a:buNone/>
            </a:pPr>
            <a:endParaRPr lang="en-GB" sz="2200" dirty="0"/>
          </a:p>
          <a:p>
            <a:pPr algn="just">
              <a:spcBef>
                <a:spcPts val="0"/>
              </a:spcBef>
              <a:buClr>
                <a:srgbClr val="0000FF"/>
              </a:buClr>
              <a:buSzPct val="140000"/>
              <a:buFont typeface="Arial" panose="020B0604020202020204" pitchFamily="34" charset="0"/>
              <a:buChar char="•"/>
            </a:pPr>
            <a:r>
              <a:rPr lang="en-GB" sz="2200" b="1" u="sng" dirty="0"/>
              <a:t>BUDDY SYSTEM</a:t>
            </a:r>
          </a:p>
          <a:p>
            <a:pPr algn="just">
              <a:buClr>
                <a:srgbClr val="0000FF"/>
              </a:buClr>
            </a:pPr>
            <a:endParaRPr lang="en-GB" sz="2200" dirty="0"/>
          </a:p>
        </p:txBody>
      </p:sp>
      <p:pic>
        <p:nvPicPr>
          <p:cNvPr id="15" name="Picture 14">
            <a:extLst>
              <a:ext uri="{FF2B5EF4-FFF2-40B4-BE49-F238E27FC236}">
                <a16:creationId xmlns:a16="http://schemas.microsoft.com/office/drawing/2014/main" id="{F229525D-4637-46E5-84D5-EEE7E1541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857" y="3780224"/>
            <a:ext cx="1749275" cy="2075806"/>
          </a:xfrm>
          <a:prstGeom prst="rect">
            <a:avLst/>
          </a:prstGeom>
        </p:spPr>
      </p:pic>
      <p:sp>
        <p:nvSpPr>
          <p:cNvPr id="16" name="Content Placeholder 2">
            <a:extLst>
              <a:ext uri="{FF2B5EF4-FFF2-40B4-BE49-F238E27FC236}">
                <a16:creationId xmlns:a16="http://schemas.microsoft.com/office/drawing/2014/main" id="{4693553D-34ED-4D88-8C8A-27861D25D606}"/>
              </a:ext>
            </a:extLst>
          </p:cNvPr>
          <p:cNvSpPr txBox="1">
            <a:spLocks/>
          </p:cNvSpPr>
          <p:nvPr/>
        </p:nvSpPr>
        <p:spPr>
          <a:xfrm>
            <a:off x="1878883" y="5672748"/>
            <a:ext cx="6646103" cy="525055"/>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en-GB" sz="1600" dirty="0"/>
              <a:t>Policy : </a:t>
            </a:r>
            <a:r>
              <a:rPr lang="en-GB" sz="1600" dirty="0">
                <a:hlinkClick r:id="rId4"/>
              </a:rPr>
              <a:t>http://www.hsd.qmul.ac.uk/Documents/161674.pdf</a:t>
            </a:r>
            <a:endParaRPr lang="en-GB" sz="1600" dirty="0"/>
          </a:p>
        </p:txBody>
      </p:sp>
    </p:spTree>
    <p:extLst>
      <p:ext uri="{BB962C8B-B14F-4D97-AF65-F5344CB8AC3E}">
        <p14:creationId xmlns:p14="http://schemas.microsoft.com/office/powerpoint/2010/main" val="21169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5AA509-4E93-4885-BF2C-A363805B394F}"/>
              </a:ext>
            </a:extLst>
          </p:cNvPr>
          <p:cNvSpPr>
            <a:spLocks noGrp="1"/>
          </p:cNvSpPr>
          <p:nvPr>
            <p:ph type="sldNum" sz="quarter" idx="12"/>
          </p:nvPr>
        </p:nvSpPr>
        <p:spPr/>
        <p:txBody>
          <a:bodyPr/>
          <a:lstStyle/>
          <a:p>
            <a:fld id="{E4100A09-3D70-4B3B-A22D-3967A2609759}" type="slidenum">
              <a:rPr lang="en-US" smtClean="0">
                <a:solidFill>
                  <a:srgbClr val="04617B">
                    <a:shade val="90000"/>
                  </a:srgbClr>
                </a:solidFill>
              </a:rPr>
              <a:pPr/>
              <a:t>44</a:t>
            </a:fld>
            <a:endParaRPr lang="en-US">
              <a:solidFill>
                <a:srgbClr val="04617B">
                  <a:shade val="90000"/>
                </a:srgbClr>
              </a:solidFill>
            </a:endParaRPr>
          </a:p>
        </p:txBody>
      </p:sp>
      <p:sp>
        <p:nvSpPr>
          <p:cNvPr id="3" name="Rectangle 2">
            <a:extLst>
              <a:ext uri="{FF2B5EF4-FFF2-40B4-BE49-F238E27FC236}">
                <a16:creationId xmlns:a16="http://schemas.microsoft.com/office/drawing/2014/main" id="{06FF1BA8-12F4-4853-9EAC-ACF8F7BD9263}"/>
              </a:ext>
            </a:extLst>
          </p:cNvPr>
          <p:cNvSpPr/>
          <p:nvPr/>
        </p:nvSpPr>
        <p:spPr>
          <a:xfrm>
            <a:off x="376518" y="76915"/>
            <a:ext cx="942832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Online Out of Hours Record</a:t>
            </a:r>
          </a:p>
        </p:txBody>
      </p:sp>
      <p:pic>
        <p:nvPicPr>
          <p:cNvPr id="6" name="Picture 5" descr="Qr code&#10;&#10;Description automatically generated with low confidence">
            <a:extLst>
              <a:ext uri="{FF2B5EF4-FFF2-40B4-BE49-F238E27FC236}">
                <a16:creationId xmlns:a16="http://schemas.microsoft.com/office/drawing/2014/main" id="{6CCAE425-208E-4AC0-BEE6-47599BC37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88" y="784801"/>
            <a:ext cx="4383592" cy="5140869"/>
          </a:xfrm>
          <a:prstGeom prst="rect">
            <a:avLst/>
          </a:prstGeom>
        </p:spPr>
      </p:pic>
      <p:pic>
        <p:nvPicPr>
          <p:cNvPr id="8" name="Picture 7">
            <a:extLst>
              <a:ext uri="{FF2B5EF4-FFF2-40B4-BE49-F238E27FC236}">
                <a16:creationId xmlns:a16="http://schemas.microsoft.com/office/drawing/2014/main" id="{F26C5C2C-E9CB-4538-BED3-341E50A41612}"/>
              </a:ext>
            </a:extLst>
          </p:cNvPr>
          <p:cNvPicPr>
            <a:picLocks noChangeAspect="1"/>
          </p:cNvPicPr>
          <p:nvPr/>
        </p:nvPicPr>
        <p:blipFill>
          <a:blip r:embed="rId3"/>
          <a:stretch>
            <a:fillRect/>
          </a:stretch>
        </p:blipFill>
        <p:spPr>
          <a:xfrm>
            <a:off x="4495425" y="1092356"/>
            <a:ext cx="2308784" cy="4543687"/>
          </a:xfrm>
          <a:prstGeom prst="rect">
            <a:avLst/>
          </a:prstGeom>
        </p:spPr>
      </p:pic>
      <p:pic>
        <p:nvPicPr>
          <p:cNvPr id="10" name="Picture 9">
            <a:extLst>
              <a:ext uri="{FF2B5EF4-FFF2-40B4-BE49-F238E27FC236}">
                <a16:creationId xmlns:a16="http://schemas.microsoft.com/office/drawing/2014/main" id="{E40A4AB8-6622-49E5-8404-46191AD1F683}"/>
              </a:ext>
            </a:extLst>
          </p:cNvPr>
          <p:cNvPicPr>
            <a:picLocks noChangeAspect="1"/>
          </p:cNvPicPr>
          <p:nvPr/>
        </p:nvPicPr>
        <p:blipFill>
          <a:blip r:embed="rId4"/>
          <a:stretch>
            <a:fillRect/>
          </a:stretch>
        </p:blipFill>
        <p:spPr>
          <a:xfrm>
            <a:off x="6936900" y="1083391"/>
            <a:ext cx="2394238" cy="4543687"/>
          </a:xfrm>
          <a:prstGeom prst="rect">
            <a:avLst/>
          </a:prstGeom>
        </p:spPr>
      </p:pic>
      <p:pic>
        <p:nvPicPr>
          <p:cNvPr id="12" name="Picture 11">
            <a:extLst>
              <a:ext uri="{FF2B5EF4-FFF2-40B4-BE49-F238E27FC236}">
                <a16:creationId xmlns:a16="http://schemas.microsoft.com/office/drawing/2014/main" id="{ABE986D2-182D-424E-92DC-1D46BA5E0333}"/>
              </a:ext>
            </a:extLst>
          </p:cNvPr>
          <p:cNvPicPr>
            <a:picLocks noChangeAspect="1"/>
          </p:cNvPicPr>
          <p:nvPr/>
        </p:nvPicPr>
        <p:blipFill>
          <a:blip r:embed="rId5"/>
          <a:stretch>
            <a:fillRect/>
          </a:stretch>
        </p:blipFill>
        <p:spPr>
          <a:xfrm>
            <a:off x="9489426" y="1074426"/>
            <a:ext cx="2330410" cy="4543687"/>
          </a:xfrm>
          <a:prstGeom prst="rect">
            <a:avLst/>
          </a:prstGeom>
        </p:spPr>
      </p:pic>
    </p:spTree>
    <p:extLst>
      <p:ext uri="{BB962C8B-B14F-4D97-AF65-F5344CB8AC3E}">
        <p14:creationId xmlns:p14="http://schemas.microsoft.com/office/powerpoint/2010/main" val="1883122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2270" y="2518012"/>
            <a:ext cx="10571089" cy="1856936"/>
          </a:xfrm>
        </p:spPr>
        <p:txBody>
          <a:bodyPr>
            <a:normAutofit fontScale="90000"/>
          </a:bodyPr>
          <a:lstStyle/>
          <a:p>
            <a:pPr algn="ctr"/>
            <a:r>
              <a:rPr lang="en-GB" dirty="0"/>
              <a:t>How to work safely in the lab</a:t>
            </a:r>
            <a:br>
              <a:rPr lang="en-GB" dirty="0"/>
            </a:br>
            <a:br>
              <a:rPr lang="en-GB" dirty="0"/>
            </a:br>
            <a:r>
              <a:rPr lang="en-GB" dirty="0"/>
              <a:t>2. Some Safe Procedures</a:t>
            </a:r>
          </a:p>
        </p:txBody>
      </p:sp>
      <p:pic>
        <p:nvPicPr>
          <p:cNvPr id="3" name="Picture 2">
            <a:extLst>
              <a:ext uri="{FF2B5EF4-FFF2-40B4-BE49-F238E27FC236}">
                <a16:creationId xmlns:a16="http://schemas.microsoft.com/office/drawing/2014/main" id="{F6D8276D-4030-43F9-BB41-1DA045229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817" y="4639518"/>
            <a:ext cx="1244088" cy="1090831"/>
          </a:xfrm>
          <a:prstGeom prst="rect">
            <a:avLst/>
          </a:prstGeom>
        </p:spPr>
      </p:pic>
    </p:spTree>
    <p:extLst>
      <p:ext uri="{BB962C8B-B14F-4D97-AF65-F5344CB8AC3E}">
        <p14:creationId xmlns:p14="http://schemas.microsoft.com/office/powerpoint/2010/main" val="4275102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B32575-2BFB-4482-A1AB-77FC9CAC3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9" name="Rectangle 18">
            <a:extLst>
              <a:ext uri="{FF2B5EF4-FFF2-40B4-BE49-F238E27FC236}">
                <a16:creationId xmlns:a16="http://schemas.microsoft.com/office/drawing/2014/main" id="{C14ADC7A-058C-409A-8FCD-939B4AD57129}"/>
              </a:ext>
            </a:extLst>
          </p:cNvPr>
          <p:cNvSpPr/>
          <p:nvPr/>
        </p:nvSpPr>
        <p:spPr>
          <a:xfrm>
            <a:off x="1080577" y="118579"/>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Careful Set up of Equipment</a:t>
            </a:r>
          </a:p>
        </p:txBody>
      </p:sp>
      <p:pic>
        <p:nvPicPr>
          <p:cNvPr id="23" name="Picture 22">
            <a:extLst>
              <a:ext uri="{FF2B5EF4-FFF2-40B4-BE49-F238E27FC236}">
                <a16:creationId xmlns:a16="http://schemas.microsoft.com/office/drawing/2014/main" id="{4C1BC3BF-031F-4EAB-92E2-94328DD7F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71724" y="1768479"/>
            <a:ext cx="2914650" cy="3886201"/>
          </a:xfrm>
          <a:prstGeom prst="rect">
            <a:avLst/>
          </a:prstGeom>
        </p:spPr>
      </p:pic>
      <p:pic>
        <p:nvPicPr>
          <p:cNvPr id="24" name="Picture 23">
            <a:extLst>
              <a:ext uri="{FF2B5EF4-FFF2-40B4-BE49-F238E27FC236}">
                <a16:creationId xmlns:a16="http://schemas.microsoft.com/office/drawing/2014/main" id="{005D9369-4CC6-4272-B36F-DC08C16A2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24914" y="1767156"/>
            <a:ext cx="2922588" cy="3896785"/>
          </a:xfrm>
          <a:prstGeom prst="rect">
            <a:avLst/>
          </a:prstGeom>
        </p:spPr>
      </p:pic>
      <p:sp>
        <p:nvSpPr>
          <p:cNvPr id="25" name="TextBox 24">
            <a:extLst>
              <a:ext uri="{FF2B5EF4-FFF2-40B4-BE49-F238E27FC236}">
                <a16:creationId xmlns:a16="http://schemas.microsoft.com/office/drawing/2014/main" id="{09B5ECE9-594A-40E3-A594-0F44E73CC5E1}"/>
              </a:ext>
            </a:extLst>
          </p:cNvPr>
          <p:cNvSpPr txBox="1"/>
          <p:nvPr/>
        </p:nvSpPr>
        <p:spPr>
          <a:xfrm>
            <a:off x="2450229" y="1384271"/>
            <a:ext cx="7037439" cy="400110"/>
          </a:xfrm>
          <a:prstGeom prst="rect">
            <a:avLst/>
          </a:prstGeom>
          <a:noFill/>
        </p:spPr>
        <p:txBody>
          <a:bodyPr wrap="none" rtlCol="0">
            <a:spAutoFit/>
          </a:bodyPr>
          <a:lstStyle/>
          <a:p>
            <a:r>
              <a:rPr lang="en-GB" sz="2000" dirty="0">
                <a:latin typeface="+mj-lt"/>
              </a:rPr>
              <a:t>1</a:t>
            </a:r>
            <a:r>
              <a:rPr lang="en-GB" sz="2000" baseline="30000" dirty="0">
                <a:latin typeface="+mj-lt"/>
              </a:rPr>
              <a:t>st</a:t>
            </a:r>
            <a:r>
              <a:rPr lang="en-GB" sz="2000" dirty="0">
                <a:latin typeface="+mj-lt"/>
              </a:rPr>
              <a:t> Floor JP – Flooding caused by a condenser not set up properly  </a:t>
            </a:r>
          </a:p>
        </p:txBody>
      </p:sp>
    </p:spTree>
    <p:extLst>
      <p:ext uri="{BB962C8B-B14F-4D97-AF65-F5344CB8AC3E}">
        <p14:creationId xmlns:p14="http://schemas.microsoft.com/office/powerpoint/2010/main" val="73356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B32575-2BFB-4482-A1AB-77FC9CAC3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pic>
        <p:nvPicPr>
          <p:cNvPr id="16" name="Picture 15">
            <a:extLst>
              <a:ext uri="{FF2B5EF4-FFF2-40B4-BE49-F238E27FC236}">
                <a16:creationId xmlns:a16="http://schemas.microsoft.com/office/drawing/2014/main" id="{E82E40DF-1D55-4202-AC9E-793B895B5676}"/>
              </a:ext>
            </a:extLst>
          </p:cNvPr>
          <p:cNvPicPr>
            <a:picLocks noChangeAspect="1"/>
          </p:cNvPicPr>
          <p:nvPr/>
        </p:nvPicPr>
        <p:blipFill rotWithShape="1">
          <a:blip r:embed="rId3">
            <a:extLst>
              <a:ext uri="{28A0092B-C50C-407E-A947-70E740481C1C}">
                <a14:useLocalDpi xmlns:a14="http://schemas.microsoft.com/office/drawing/2010/main" val="0"/>
              </a:ext>
            </a:extLst>
          </a:blip>
          <a:srcRect l="6489" t="16156" r="5541" b="24319"/>
          <a:stretch/>
        </p:blipFill>
        <p:spPr>
          <a:xfrm>
            <a:off x="7735966" y="4804705"/>
            <a:ext cx="1112452" cy="752738"/>
          </a:xfrm>
          <a:prstGeom prst="rect">
            <a:avLst/>
          </a:prstGeom>
        </p:spPr>
      </p:pic>
      <p:pic>
        <p:nvPicPr>
          <p:cNvPr id="18" name="Picture 17">
            <a:extLst>
              <a:ext uri="{FF2B5EF4-FFF2-40B4-BE49-F238E27FC236}">
                <a16:creationId xmlns:a16="http://schemas.microsoft.com/office/drawing/2014/main" id="{09B3EE7A-9F48-4782-BC0F-A1F5FBA3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795" y="4804705"/>
            <a:ext cx="909638" cy="909638"/>
          </a:xfrm>
          <a:prstGeom prst="rect">
            <a:avLst/>
          </a:prstGeom>
        </p:spPr>
      </p:pic>
      <p:sp>
        <p:nvSpPr>
          <p:cNvPr id="19" name="Rectangle 18">
            <a:extLst>
              <a:ext uri="{FF2B5EF4-FFF2-40B4-BE49-F238E27FC236}">
                <a16:creationId xmlns:a16="http://schemas.microsoft.com/office/drawing/2014/main" id="{C14ADC7A-058C-409A-8FCD-939B4AD57129}"/>
              </a:ext>
            </a:extLst>
          </p:cNvPr>
          <p:cNvSpPr/>
          <p:nvPr/>
        </p:nvSpPr>
        <p:spPr>
          <a:xfrm>
            <a:off x="1080577" y="118579"/>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Careful Set up of Equipment</a:t>
            </a:r>
          </a:p>
        </p:txBody>
      </p:sp>
      <p:sp>
        <p:nvSpPr>
          <p:cNvPr id="21" name="TextBox 20">
            <a:extLst>
              <a:ext uri="{FF2B5EF4-FFF2-40B4-BE49-F238E27FC236}">
                <a16:creationId xmlns:a16="http://schemas.microsoft.com/office/drawing/2014/main" id="{DF5927B5-B1F5-43E4-887A-A1D6274D9F31}"/>
              </a:ext>
            </a:extLst>
          </p:cNvPr>
          <p:cNvSpPr txBox="1"/>
          <p:nvPr/>
        </p:nvSpPr>
        <p:spPr>
          <a:xfrm>
            <a:off x="4696693" y="1752459"/>
            <a:ext cx="5276905" cy="2308324"/>
          </a:xfrm>
          <a:prstGeom prst="rect">
            <a:avLst/>
          </a:prstGeom>
          <a:noFill/>
        </p:spPr>
        <p:txBody>
          <a:bodyPr wrap="square" rtlCol="0">
            <a:spAutoFit/>
          </a:bodyPr>
          <a:lstStyle/>
          <a:p>
            <a:pPr marL="180975" indent="-180975">
              <a:lnSpc>
                <a:spcPct val="150000"/>
              </a:lnSpc>
              <a:buClr>
                <a:srgbClr val="0000FF"/>
              </a:buClr>
              <a:buSzPct val="150000"/>
              <a:buFont typeface="Arial" panose="020B0604020202020204" pitchFamily="34" charset="0"/>
              <a:buChar char="•"/>
            </a:pPr>
            <a:r>
              <a:rPr lang="en-GB" dirty="0">
                <a:latin typeface="+mj-lt"/>
              </a:rPr>
              <a:t>Fluctuations of water pressure (specially overnight)</a:t>
            </a:r>
          </a:p>
          <a:p>
            <a:pPr marL="180975" indent="-180975">
              <a:lnSpc>
                <a:spcPct val="150000"/>
              </a:lnSpc>
              <a:buClr>
                <a:srgbClr val="0000FF"/>
              </a:buClr>
              <a:buSzPct val="150000"/>
              <a:buFont typeface="Arial" panose="020B0604020202020204" pitchFamily="34" charset="0"/>
              <a:buChar char="•"/>
            </a:pPr>
            <a:endParaRPr lang="en-GB" dirty="0">
              <a:latin typeface="+mj-lt"/>
            </a:endParaRPr>
          </a:p>
          <a:p>
            <a:pPr marL="180975" indent="-180975">
              <a:buClr>
                <a:srgbClr val="0000FF"/>
              </a:buClr>
              <a:buSzPct val="150000"/>
              <a:buFont typeface="Arial" panose="020B0604020202020204" pitchFamily="34" charset="0"/>
              <a:buChar char="•"/>
            </a:pPr>
            <a:r>
              <a:rPr lang="en-GB" dirty="0">
                <a:latin typeface="+mj-lt"/>
              </a:rPr>
              <a:t>Use cable ties or tube clips in the connections (condenser inlet and outlet and tap)</a:t>
            </a:r>
          </a:p>
          <a:p>
            <a:pPr marL="180975" indent="-180975">
              <a:lnSpc>
                <a:spcPct val="150000"/>
              </a:lnSpc>
              <a:buClr>
                <a:srgbClr val="0000FF"/>
              </a:buClr>
              <a:buSzPct val="150000"/>
              <a:buFont typeface="Arial" panose="020B0604020202020204" pitchFamily="34" charset="0"/>
              <a:buChar char="•"/>
            </a:pPr>
            <a:endParaRPr lang="en-GB" dirty="0">
              <a:latin typeface="+mj-lt"/>
            </a:endParaRPr>
          </a:p>
          <a:p>
            <a:pPr marL="180975" indent="-180975">
              <a:lnSpc>
                <a:spcPct val="150000"/>
              </a:lnSpc>
              <a:buClr>
                <a:srgbClr val="0000FF"/>
              </a:buClr>
              <a:buSzPct val="150000"/>
              <a:buFont typeface="Arial" panose="020B0604020202020204" pitchFamily="34" charset="0"/>
              <a:buChar char="•"/>
            </a:pPr>
            <a:r>
              <a:rPr lang="en-GB" dirty="0">
                <a:latin typeface="+mj-lt"/>
              </a:rPr>
              <a:t>Preferably use silicone tubing rather than PVC tubing</a:t>
            </a:r>
          </a:p>
        </p:txBody>
      </p:sp>
      <p:pic>
        <p:nvPicPr>
          <p:cNvPr id="5" name="Picture 4">
            <a:extLst>
              <a:ext uri="{FF2B5EF4-FFF2-40B4-BE49-F238E27FC236}">
                <a16:creationId xmlns:a16="http://schemas.microsoft.com/office/drawing/2014/main" id="{27197B3A-C136-423A-8397-36EB537EF7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531" t="17135" r="7862" b="11322"/>
          <a:stretch/>
        </p:blipFill>
        <p:spPr>
          <a:xfrm rot="5400000">
            <a:off x="945393" y="2514903"/>
            <a:ext cx="4571872" cy="2076394"/>
          </a:xfrm>
          <a:prstGeom prst="rect">
            <a:avLst/>
          </a:prstGeom>
          <a:ln w="25400">
            <a:solidFill>
              <a:schemeClr val="tx1"/>
            </a:solidFill>
          </a:ln>
        </p:spPr>
      </p:pic>
      <p:sp>
        <p:nvSpPr>
          <p:cNvPr id="10" name="Oval 9">
            <a:extLst>
              <a:ext uri="{FF2B5EF4-FFF2-40B4-BE49-F238E27FC236}">
                <a16:creationId xmlns:a16="http://schemas.microsoft.com/office/drawing/2014/main" id="{BA775BAA-C322-4064-950E-44F6BCA018AA}"/>
              </a:ext>
            </a:extLst>
          </p:cNvPr>
          <p:cNvSpPr/>
          <p:nvPr/>
        </p:nvSpPr>
        <p:spPr>
          <a:xfrm>
            <a:off x="2905126" y="2399505"/>
            <a:ext cx="545279" cy="563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85A3941-B9E5-421D-95FB-C9D2A6219187}"/>
              </a:ext>
            </a:extLst>
          </p:cNvPr>
          <p:cNvSpPr/>
          <p:nvPr/>
        </p:nvSpPr>
        <p:spPr>
          <a:xfrm>
            <a:off x="2743201" y="4304506"/>
            <a:ext cx="581025" cy="628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EFA8EED1-768D-47E6-8F90-B4DA36E748C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36536" t="70237" r="539"/>
          <a:stretch/>
        </p:blipFill>
        <p:spPr>
          <a:xfrm rot="5400000">
            <a:off x="913740" y="4521300"/>
            <a:ext cx="2764566" cy="735539"/>
          </a:xfrm>
          <a:prstGeom prst="rect">
            <a:avLst/>
          </a:prstGeom>
          <a:ln w="25400">
            <a:solidFill>
              <a:schemeClr val="tx1"/>
            </a:solidFill>
          </a:ln>
        </p:spPr>
      </p:pic>
      <p:sp>
        <p:nvSpPr>
          <p:cNvPr id="20" name="Oval 19">
            <a:extLst>
              <a:ext uri="{FF2B5EF4-FFF2-40B4-BE49-F238E27FC236}">
                <a16:creationId xmlns:a16="http://schemas.microsoft.com/office/drawing/2014/main" id="{5795121D-22D2-4533-A326-071F5027A0D7}"/>
              </a:ext>
            </a:extLst>
          </p:cNvPr>
          <p:cNvSpPr/>
          <p:nvPr/>
        </p:nvSpPr>
        <p:spPr>
          <a:xfrm>
            <a:off x="2110040" y="4514330"/>
            <a:ext cx="518861" cy="580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17913F2-B56C-42F4-B432-85B27717F824}"/>
              </a:ext>
            </a:extLst>
          </p:cNvPr>
          <p:cNvSpPr txBox="1"/>
          <p:nvPr/>
        </p:nvSpPr>
        <p:spPr>
          <a:xfrm>
            <a:off x="6190590" y="1176377"/>
            <a:ext cx="1888915" cy="523220"/>
          </a:xfrm>
          <a:prstGeom prst="rect">
            <a:avLst/>
          </a:prstGeom>
          <a:noFill/>
        </p:spPr>
        <p:txBody>
          <a:bodyPr wrap="none" rtlCol="0">
            <a:spAutoFit/>
          </a:bodyPr>
          <a:lstStyle/>
          <a:p>
            <a:r>
              <a:rPr lang="en-GB" sz="2800" dirty="0">
                <a:solidFill>
                  <a:srgbClr val="0000FF"/>
                </a:solidFill>
                <a:latin typeface="+mj-lt"/>
              </a:rPr>
              <a:t>Condensers</a:t>
            </a:r>
          </a:p>
        </p:txBody>
      </p:sp>
    </p:spTree>
    <p:extLst>
      <p:ext uri="{BB962C8B-B14F-4D97-AF65-F5344CB8AC3E}">
        <p14:creationId xmlns:p14="http://schemas.microsoft.com/office/powerpoint/2010/main" val="207505283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6E903-1E64-431C-854D-C9E33C69D897}"/>
              </a:ext>
            </a:extLst>
          </p:cNvPr>
          <p:cNvSpPr/>
          <p:nvPr/>
        </p:nvSpPr>
        <p:spPr>
          <a:xfrm>
            <a:off x="883863" y="87626"/>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Handling Liquid Nitrogen</a:t>
            </a:r>
          </a:p>
        </p:txBody>
      </p:sp>
      <p:pic>
        <p:nvPicPr>
          <p:cNvPr id="11" name="Picture 10">
            <a:extLst>
              <a:ext uri="{FF2B5EF4-FFF2-40B4-BE49-F238E27FC236}">
                <a16:creationId xmlns:a16="http://schemas.microsoft.com/office/drawing/2014/main" id="{3BB32575-2BFB-4482-A1AB-77FC9CAC3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2" name="TextBox 11">
            <a:extLst>
              <a:ext uri="{FF2B5EF4-FFF2-40B4-BE49-F238E27FC236}">
                <a16:creationId xmlns:a16="http://schemas.microsoft.com/office/drawing/2014/main" id="{0B093726-CFBB-4444-87A4-3BFC3228F1B2}"/>
              </a:ext>
            </a:extLst>
          </p:cNvPr>
          <p:cNvSpPr txBox="1"/>
          <p:nvPr/>
        </p:nvSpPr>
        <p:spPr>
          <a:xfrm>
            <a:off x="1782210" y="936116"/>
            <a:ext cx="7910831" cy="461665"/>
          </a:xfrm>
          <a:prstGeom prst="rect">
            <a:avLst/>
          </a:prstGeom>
          <a:noFill/>
        </p:spPr>
        <p:txBody>
          <a:bodyPr wrap="square" rtlCol="0">
            <a:spAutoFit/>
          </a:bodyPr>
          <a:lstStyle/>
          <a:p>
            <a:r>
              <a:rPr lang="en-GB" sz="2400" b="1" dirty="0">
                <a:latin typeface="+mj-lt"/>
              </a:rPr>
              <a:t>Hazards associated with liquid Nitrogen </a:t>
            </a:r>
          </a:p>
        </p:txBody>
      </p:sp>
      <p:sp>
        <p:nvSpPr>
          <p:cNvPr id="13" name="Content Placeholder 2">
            <a:extLst>
              <a:ext uri="{FF2B5EF4-FFF2-40B4-BE49-F238E27FC236}">
                <a16:creationId xmlns:a16="http://schemas.microsoft.com/office/drawing/2014/main" id="{8CBCF518-CAC4-4265-B307-8E1EC0CEB5CE}"/>
              </a:ext>
            </a:extLst>
          </p:cNvPr>
          <p:cNvSpPr>
            <a:spLocks noGrp="1"/>
          </p:cNvSpPr>
          <p:nvPr>
            <p:ph idx="1"/>
          </p:nvPr>
        </p:nvSpPr>
        <p:spPr>
          <a:xfrm>
            <a:off x="1442930" y="1737279"/>
            <a:ext cx="4583679" cy="2144910"/>
          </a:xfrm>
        </p:spPr>
        <p:txBody>
          <a:bodyPr>
            <a:normAutofit/>
          </a:bodyPr>
          <a:lstStyle/>
          <a:p>
            <a:pPr lvl="1">
              <a:buClr>
                <a:srgbClr val="0000FF"/>
              </a:buClr>
              <a:buSzPct val="120000"/>
            </a:pPr>
            <a:r>
              <a:rPr lang="en-GB" sz="2000" dirty="0"/>
              <a:t>On vaporization expands by a factor of almost 700 displacing O</a:t>
            </a:r>
            <a:r>
              <a:rPr lang="en-GB" sz="2000" baseline="-25000" dirty="0"/>
              <a:t>2</a:t>
            </a:r>
          </a:p>
          <a:p>
            <a:pPr lvl="1">
              <a:buClr>
                <a:srgbClr val="0000FF"/>
              </a:buClr>
              <a:buSzPct val="120000"/>
            </a:pPr>
            <a:endParaRPr lang="en-GB" sz="2000" dirty="0"/>
          </a:p>
          <a:p>
            <a:pPr lvl="1">
              <a:buClr>
                <a:srgbClr val="0000FF"/>
              </a:buClr>
              <a:buSzPct val="120000"/>
            </a:pPr>
            <a:endParaRPr lang="en-GB" sz="2000" dirty="0"/>
          </a:p>
          <a:p>
            <a:pPr lvl="1">
              <a:buClr>
                <a:srgbClr val="0000FF"/>
              </a:buClr>
              <a:buSzPct val="120000"/>
            </a:pPr>
            <a:r>
              <a:rPr lang="en-GB" sz="2000" dirty="0"/>
              <a:t>Extremely cold (-196 </a:t>
            </a:r>
            <a:r>
              <a:rPr lang="en-GB" sz="2000" baseline="30000" dirty="0" err="1"/>
              <a:t>o</a:t>
            </a:r>
            <a:r>
              <a:rPr lang="en-GB" sz="2000" dirty="0" err="1"/>
              <a:t>C</a:t>
            </a:r>
            <a:r>
              <a:rPr lang="en-GB" sz="2000" dirty="0"/>
              <a:t>)</a:t>
            </a:r>
          </a:p>
          <a:p>
            <a:pPr lvl="1">
              <a:buClr>
                <a:srgbClr val="0000FF"/>
              </a:buClr>
              <a:buSzPct val="120000"/>
            </a:pPr>
            <a:endParaRPr lang="en-GB" sz="2000" dirty="0"/>
          </a:p>
          <a:p>
            <a:pPr lvl="1">
              <a:buClr>
                <a:srgbClr val="0000FF"/>
              </a:buClr>
              <a:buSzPct val="120000"/>
            </a:pPr>
            <a:endParaRPr lang="en-GB" sz="2000" dirty="0"/>
          </a:p>
          <a:p>
            <a:pPr lvl="1">
              <a:buClr>
                <a:srgbClr val="0000FF"/>
              </a:buClr>
              <a:buSzPct val="120000"/>
            </a:pPr>
            <a:endParaRPr lang="en-GB" sz="2000" dirty="0"/>
          </a:p>
          <a:p>
            <a:pPr marL="0" indent="0">
              <a:buClr>
                <a:srgbClr val="0000FF"/>
              </a:buClr>
              <a:buSzPct val="120000"/>
              <a:buNone/>
            </a:pPr>
            <a:endParaRPr lang="en-GB" sz="2400" dirty="0"/>
          </a:p>
        </p:txBody>
      </p:sp>
      <p:sp>
        <p:nvSpPr>
          <p:cNvPr id="14" name="TextBox 13">
            <a:extLst>
              <a:ext uri="{FF2B5EF4-FFF2-40B4-BE49-F238E27FC236}">
                <a16:creationId xmlns:a16="http://schemas.microsoft.com/office/drawing/2014/main" id="{B1C30BD6-C55A-472E-B41E-3283A6912295}"/>
              </a:ext>
            </a:extLst>
          </p:cNvPr>
          <p:cNvSpPr txBox="1"/>
          <p:nvPr/>
        </p:nvSpPr>
        <p:spPr>
          <a:xfrm flipH="1">
            <a:off x="6744813" y="1278893"/>
            <a:ext cx="5206553" cy="1429622"/>
          </a:xfrm>
          <a:prstGeom prst="rect">
            <a:avLst/>
          </a:prstGeom>
          <a:noFill/>
        </p:spPr>
        <p:txBody>
          <a:bodyPr wrap="square" rtlCol="0">
            <a:spAutoFit/>
          </a:bodyPr>
          <a:lstStyle/>
          <a:p>
            <a:pPr>
              <a:lnSpc>
                <a:spcPct val="150000"/>
              </a:lnSpc>
            </a:pPr>
            <a:r>
              <a:rPr lang="en-GB" sz="2000" dirty="0">
                <a:solidFill>
                  <a:srgbClr val="0000FF"/>
                </a:solidFill>
                <a:latin typeface="+mj-lt"/>
              </a:rPr>
              <a:t>Explosio</a:t>
            </a:r>
            <a:r>
              <a:rPr lang="en-GB" sz="2000" dirty="0">
                <a:latin typeface="+mj-lt"/>
              </a:rPr>
              <a:t>n of sealed containers</a:t>
            </a:r>
          </a:p>
          <a:p>
            <a:pPr>
              <a:lnSpc>
                <a:spcPct val="150000"/>
              </a:lnSpc>
            </a:pPr>
            <a:r>
              <a:rPr lang="en-GB" sz="2000" b="1" dirty="0">
                <a:solidFill>
                  <a:srgbClr val="0000FF"/>
                </a:solidFill>
                <a:latin typeface="+mj-lt"/>
              </a:rPr>
              <a:t>Asphyxiation</a:t>
            </a:r>
            <a:r>
              <a:rPr lang="en-GB" sz="2000" b="1" dirty="0">
                <a:latin typeface="+mj-lt"/>
              </a:rPr>
              <a:t> (very quickly) – four deep breaths</a:t>
            </a:r>
          </a:p>
          <a:p>
            <a:pPr>
              <a:lnSpc>
                <a:spcPct val="150000"/>
              </a:lnSpc>
            </a:pPr>
            <a:r>
              <a:rPr lang="en-GB" sz="2000" b="1" dirty="0">
                <a:latin typeface="+mj-lt"/>
              </a:rPr>
              <a:t>of pure nitrogen will kill a person instantly!</a:t>
            </a:r>
          </a:p>
        </p:txBody>
      </p:sp>
      <p:sp>
        <p:nvSpPr>
          <p:cNvPr id="24" name="TextBox 23">
            <a:extLst>
              <a:ext uri="{FF2B5EF4-FFF2-40B4-BE49-F238E27FC236}">
                <a16:creationId xmlns:a16="http://schemas.microsoft.com/office/drawing/2014/main" id="{8D2B8836-C0FC-4055-AC69-976C347D10B4}"/>
              </a:ext>
            </a:extLst>
          </p:cNvPr>
          <p:cNvSpPr txBox="1"/>
          <p:nvPr/>
        </p:nvSpPr>
        <p:spPr>
          <a:xfrm>
            <a:off x="5589181" y="3158456"/>
            <a:ext cx="4692274" cy="3170099"/>
          </a:xfrm>
          <a:prstGeom prst="rect">
            <a:avLst/>
          </a:prstGeom>
          <a:noFill/>
        </p:spPr>
        <p:txBody>
          <a:bodyPr wrap="square" rtlCol="0">
            <a:spAutoFit/>
          </a:bodyPr>
          <a:lstStyle/>
          <a:p>
            <a:r>
              <a:rPr lang="en-GB" sz="2000" dirty="0">
                <a:latin typeface="+mj-lt"/>
              </a:rPr>
              <a:t>Frostbite, cryogenic burns or eye damage</a:t>
            </a:r>
          </a:p>
          <a:p>
            <a:endParaRPr lang="en-GB" sz="2000" dirty="0">
              <a:latin typeface="+mj-lt"/>
            </a:endParaRPr>
          </a:p>
          <a:p>
            <a:r>
              <a:rPr lang="en-GB" sz="2000" dirty="0">
                <a:latin typeface="+mj-lt"/>
              </a:rPr>
              <a:t>Materials may become brittle and shatter</a:t>
            </a:r>
          </a:p>
          <a:p>
            <a:endParaRPr lang="en-GB" sz="2000" dirty="0">
              <a:latin typeface="+mj-lt"/>
            </a:endParaRPr>
          </a:p>
          <a:p>
            <a:r>
              <a:rPr lang="en-US" sz="2000" dirty="0">
                <a:latin typeface="+mj-lt"/>
              </a:rPr>
              <a:t>For </a:t>
            </a:r>
            <a:r>
              <a:rPr lang="en-US" sz="2000" b="1" dirty="0">
                <a:solidFill>
                  <a:srgbClr val="0000FF"/>
                </a:solidFill>
                <a:latin typeface="+mj-lt"/>
              </a:rPr>
              <a:t>frostbite and minor burns </a:t>
            </a:r>
            <a:r>
              <a:rPr lang="en-US" sz="2000" dirty="0">
                <a:latin typeface="+mj-lt"/>
              </a:rPr>
              <a:t>slowly raise the temperature back to normal. Treat affected area with copious quantities of tepid water (40°C) for a minimum of 15 minutes. DO NOT use hot water. </a:t>
            </a:r>
          </a:p>
          <a:p>
            <a:endParaRPr lang="en-GB" sz="2000" dirty="0">
              <a:latin typeface="+mj-lt"/>
            </a:endParaRPr>
          </a:p>
        </p:txBody>
      </p:sp>
      <p:sp>
        <p:nvSpPr>
          <p:cNvPr id="2" name="Arrow: Right 1">
            <a:extLst>
              <a:ext uri="{FF2B5EF4-FFF2-40B4-BE49-F238E27FC236}">
                <a16:creationId xmlns:a16="http://schemas.microsoft.com/office/drawing/2014/main" id="{AA87FE73-0BFF-4F97-90F7-62F59C59DFBB}"/>
              </a:ext>
            </a:extLst>
          </p:cNvPr>
          <p:cNvSpPr/>
          <p:nvPr/>
        </p:nvSpPr>
        <p:spPr>
          <a:xfrm>
            <a:off x="6166531" y="1908699"/>
            <a:ext cx="438360" cy="30597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5" name="Arrow: Right 24">
            <a:extLst>
              <a:ext uri="{FF2B5EF4-FFF2-40B4-BE49-F238E27FC236}">
                <a16:creationId xmlns:a16="http://schemas.microsoft.com/office/drawing/2014/main" id="{62BC9831-5AF5-429A-AD15-B0A1566960E6}"/>
              </a:ext>
            </a:extLst>
          </p:cNvPr>
          <p:cNvSpPr/>
          <p:nvPr/>
        </p:nvSpPr>
        <p:spPr>
          <a:xfrm>
            <a:off x="4904491" y="3181728"/>
            <a:ext cx="438360" cy="30597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26" name="Picture 4">
            <a:extLst>
              <a:ext uri="{FF2B5EF4-FFF2-40B4-BE49-F238E27FC236}">
                <a16:creationId xmlns:a16="http://schemas.microsoft.com/office/drawing/2014/main" id="{76D48BB2-6B1E-4CE5-89CF-04B789A6A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10546" y="3762541"/>
            <a:ext cx="2251440" cy="2215931"/>
          </a:xfrm>
          <a:prstGeom prst="rect">
            <a:avLst/>
          </a:prstGeom>
        </p:spPr>
      </p:pic>
    </p:spTree>
    <p:extLst>
      <p:ext uri="{BB962C8B-B14F-4D97-AF65-F5344CB8AC3E}">
        <p14:creationId xmlns:p14="http://schemas.microsoft.com/office/powerpoint/2010/main" val="264051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DF85D-4AC0-40EC-9A00-BA446C9DEB96}"/>
              </a:ext>
            </a:extLst>
          </p:cNvPr>
          <p:cNvSpPr/>
          <p:nvPr/>
        </p:nvSpPr>
        <p:spPr>
          <a:xfrm>
            <a:off x="377132" y="12701"/>
            <a:ext cx="10024168"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Oxygen Depletion System</a:t>
            </a:r>
          </a:p>
        </p:txBody>
      </p:sp>
      <p:pic>
        <p:nvPicPr>
          <p:cNvPr id="9" name="Picture 8">
            <a:extLst>
              <a:ext uri="{FF2B5EF4-FFF2-40B4-BE49-F238E27FC236}">
                <a16:creationId xmlns:a16="http://schemas.microsoft.com/office/drawing/2014/main" id="{38D1D97F-0306-4D06-9DEE-8CD53E34D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
        <p:nvSpPr>
          <p:cNvPr id="7" name="TextBox 6">
            <a:extLst>
              <a:ext uri="{FF2B5EF4-FFF2-40B4-BE49-F238E27FC236}">
                <a16:creationId xmlns:a16="http://schemas.microsoft.com/office/drawing/2014/main" id="{4E61F7C7-8C8A-4909-9FFE-E15B458B3908}"/>
              </a:ext>
            </a:extLst>
          </p:cNvPr>
          <p:cNvSpPr txBox="1"/>
          <p:nvPr/>
        </p:nvSpPr>
        <p:spPr>
          <a:xfrm>
            <a:off x="1687774" y="1137177"/>
            <a:ext cx="8884693" cy="923330"/>
          </a:xfrm>
          <a:prstGeom prst="rect">
            <a:avLst/>
          </a:prstGeom>
          <a:noFill/>
        </p:spPr>
        <p:txBody>
          <a:bodyPr wrap="square" rtlCol="0">
            <a:spAutoFit/>
          </a:bodyPr>
          <a:lstStyle/>
          <a:p>
            <a:r>
              <a:rPr lang="en-GB" b="1" dirty="0">
                <a:latin typeface="+mj-lt"/>
              </a:rPr>
              <a:t>Oxygen levels may be depleted due to dilution by other gases </a:t>
            </a:r>
            <a:r>
              <a:rPr lang="en-GB" dirty="0">
                <a:latin typeface="+mj-lt"/>
              </a:rPr>
              <a:t>(e.g. CO</a:t>
            </a:r>
            <a:r>
              <a:rPr lang="en-GB" baseline="-25000" dirty="0">
                <a:latin typeface="+mj-lt"/>
              </a:rPr>
              <a:t>2</a:t>
            </a:r>
            <a:r>
              <a:rPr lang="en-GB" dirty="0">
                <a:latin typeface="+mj-lt"/>
              </a:rPr>
              <a:t>, </a:t>
            </a:r>
            <a:r>
              <a:rPr lang="en-GB" b="1" dirty="0">
                <a:latin typeface="+mj-lt"/>
              </a:rPr>
              <a:t>N</a:t>
            </a:r>
            <a:r>
              <a:rPr lang="en-GB" b="1" baseline="-25000" dirty="0">
                <a:latin typeface="+mj-lt"/>
              </a:rPr>
              <a:t>2</a:t>
            </a:r>
            <a:r>
              <a:rPr lang="en-GB" dirty="0">
                <a:latin typeface="+mj-lt"/>
              </a:rPr>
              <a:t> or He) and chemical absorption by corrosion processes and similar reactions</a:t>
            </a:r>
          </a:p>
          <a:p>
            <a:endParaRPr lang="en-GB" dirty="0">
              <a:latin typeface="+mj-lt"/>
            </a:endParaRPr>
          </a:p>
        </p:txBody>
      </p:sp>
      <p:sp>
        <p:nvSpPr>
          <p:cNvPr id="26" name="TextBox 25">
            <a:extLst>
              <a:ext uri="{FF2B5EF4-FFF2-40B4-BE49-F238E27FC236}">
                <a16:creationId xmlns:a16="http://schemas.microsoft.com/office/drawing/2014/main" id="{DCA47784-D606-49EF-8546-0EF7F4CEC94D}"/>
              </a:ext>
            </a:extLst>
          </p:cNvPr>
          <p:cNvSpPr txBox="1"/>
          <p:nvPr/>
        </p:nvSpPr>
        <p:spPr>
          <a:xfrm>
            <a:off x="2026617" y="5287694"/>
            <a:ext cx="7456208" cy="461665"/>
          </a:xfrm>
          <a:prstGeom prst="rect">
            <a:avLst/>
          </a:prstGeom>
          <a:noFill/>
        </p:spPr>
        <p:txBody>
          <a:bodyPr wrap="none" rtlCol="0">
            <a:spAutoFit/>
          </a:bodyPr>
          <a:lstStyle/>
          <a:p>
            <a:r>
              <a:rPr lang="en-GB" sz="2400" dirty="0">
                <a:solidFill>
                  <a:srgbClr val="FF0000"/>
                </a:solidFill>
                <a:latin typeface="+mj-lt"/>
              </a:rPr>
              <a:t>In G. O. Jones building: G4, G5, 1.25, 3.01, 3.02, 3.04, 3.06 </a:t>
            </a:r>
          </a:p>
        </p:txBody>
      </p:sp>
      <p:grpSp>
        <p:nvGrpSpPr>
          <p:cNvPr id="36" name="Group 35">
            <a:extLst>
              <a:ext uri="{FF2B5EF4-FFF2-40B4-BE49-F238E27FC236}">
                <a16:creationId xmlns:a16="http://schemas.microsoft.com/office/drawing/2014/main" id="{9030573A-5672-4FD8-BD70-6CA3F3EF1705}"/>
              </a:ext>
            </a:extLst>
          </p:cNvPr>
          <p:cNvGrpSpPr/>
          <p:nvPr/>
        </p:nvGrpSpPr>
        <p:grpSpPr>
          <a:xfrm>
            <a:off x="1851546" y="1848023"/>
            <a:ext cx="8495735" cy="3338129"/>
            <a:chOff x="327545" y="1725190"/>
            <a:chExt cx="8495735" cy="3338129"/>
          </a:xfrm>
        </p:grpSpPr>
        <p:sp>
          <p:nvSpPr>
            <p:cNvPr id="22" name="Rectangle 21">
              <a:extLst>
                <a:ext uri="{FF2B5EF4-FFF2-40B4-BE49-F238E27FC236}">
                  <a16:creationId xmlns:a16="http://schemas.microsoft.com/office/drawing/2014/main" id="{BCA86A15-AED8-431F-ADEA-A5D74ABB00E5}"/>
                </a:ext>
              </a:extLst>
            </p:cNvPr>
            <p:cNvSpPr/>
            <p:nvPr/>
          </p:nvSpPr>
          <p:spPr>
            <a:xfrm>
              <a:off x="4822851" y="3378239"/>
              <a:ext cx="3973133" cy="1200329"/>
            </a:xfrm>
            <a:prstGeom prst="rect">
              <a:avLst/>
            </a:prstGeom>
          </p:spPr>
          <p:txBody>
            <a:bodyPr wrap="square">
              <a:spAutoFit/>
            </a:bodyPr>
            <a:lstStyle/>
            <a:p>
              <a:pPr marL="0" lvl="1" algn="just"/>
              <a:endParaRPr lang="en-GB" dirty="0">
                <a:latin typeface="+mj-lt"/>
                <a:cs typeface="Arial" panose="020B0604020202020204" pitchFamily="34" charset="0"/>
              </a:endParaRPr>
            </a:p>
            <a:p>
              <a:pPr marL="0" lvl="1" algn="just"/>
              <a:r>
                <a:rPr lang="en-GB" dirty="0">
                  <a:latin typeface="+mj-lt"/>
                  <a:cs typeface="Arial" panose="020B0604020202020204" pitchFamily="34" charset="0"/>
                </a:rPr>
                <a:t>Located </a:t>
              </a:r>
              <a:r>
                <a:rPr lang="en-GB" b="1" dirty="0">
                  <a:latin typeface="+mj-lt"/>
                  <a:cs typeface="Arial" panose="020B0604020202020204" pitchFamily="34" charset="0"/>
                </a:rPr>
                <a:t>outside labs </a:t>
              </a:r>
              <a:r>
                <a:rPr lang="en-GB" dirty="0">
                  <a:latin typeface="+mj-lt"/>
                  <a:cs typeface="Arial" panose="020B0604020202020204" pitchFamily="34" charset="0"/>
                </a:rPr>
                <a:t>storing large liquid N</a:t>
              </a:r>
              <a:r>
                <a:rPr lang="en-GB" baseline="-25000" dirty="0">
                  <a:latin typeface="+mj-lt"/>
                  <a:cs typeface="Arial" panose="020B0604020202020204" pitchFamily="34" charset="0"/>
                </a:rPr>
                <a:t>2 </a:t>
              </a:r>
              <a:r>
                <a:rPr lang="en-GB" b="1" dirty="0">
                  <a:latin typeface="+mj-lt"/>
                  <a:cs typeface="Arial" panose="020B0604020202020204" pitchFamily="34" charset="0"/>
                </a:rPr>
                <a:t>Dewar</a:t>
              </a:r>
              <a:r>
                <a:rPr lang="en-GB" dirty="0">
                  <a:latin typeface="+mj-lt"/>
                  <a:cs typeface="Arial" panose="020B0604020202020204" pitchFamily="34" charset="0"/>
                </a:rPr>
                <a:t>, N</a:t>
              </a:r>
              <a:r>
                <a:rPr lang="en-GB" baseline="-25000" dirty="0">
                  <a:latin typeface="+mj-lt"/>
                  <a:cs typeface="Arial" panose="020B0604020202020204" pitchFamily="34" charset="0"/>
                </a:rPr>
                <a:t>2</a:t>
              </a:r>
              <a:r>
                <a:rPr lang="en-GB" dirty="0">
                  <a:latin typeface="+mj-lt"/>
                  <a:cs typeface="Arial" panose="020B0604020202020204" pitchFamily="34" charset="0"/>
                </a:rPr>
                <a:t> and/or CO</a:t>
              </a:r>
              <a:r>
                <a:rPr lang="en-GB" baseline="-25000" dirty="0">
                  <a:latin typeface="+mj-lt"/>
                  <a:cs typeface="Arial" panose="020B0604020202020204" pitchFamily="34" charset="0"/>
                </a:rPr>
                <a:t>2</a:t>
              </a:r>
              <a:r>
                <a:rPr lang="en-GB" dirty="0">
                  <a:latin typeface="+mj-lt"/>
                  <a:cs typeface="Arial" panose="020B0604020202020204" pitchFamily="34" charset="0"/>
                </a:rPr>
                <a:t> </a:t>
              </a:r>
              <a:r>
                <a:rPr lang="en-GB" b="1" dirty="0">
                  <a:latin typeface="+mj-lt"/>
                  <a:cs typeface="Arial" panose="020B0604020202020204" pitchFamily="34" charset="0"/>
                </a:rPr>
                <a:t>gas cylinders</a:t>
              </a:r>
            </a:p>
            <a:p>
              <a:pPr algn="just"/>
              <a:endParaRPr lang="en-GB" dirty="0">
                <a:latin typeface="+mj-lt"/>
                <a:cs typeface="Arial" panose="020B0604020202020204" pitchFamily="34" charset="0"/>
              </a:endParaRPr>
            </a:p>
          </p:txBody>
        </p:sp>
        <p:pic>
          <p:nvPicPr>
            <p:cNvPr id="23" name="Picture 22">
              <a:extLst>
                <a:ext uri="{FF2B5EF4-FFF2-40B4-BE49-F238E27FC236}">
                  <a16:creationId xmlns:a16="http://schemas.microsoft.com/office/drawing/2014/main" id="{4DA1F5AF-7BBD-4843-B817-F05811F8BD5C}"/>
                </a:ext>
              </a:extLst>
            </p:cNvPr>
            <p:cNvPicPr>
              <a:picLocks noChangeAspect="1"/>
            </p:cNvPicPr>
            <p:nvPr/>
          </p:nvPicPr>
          <p:blipFill>
            <a:blip r:embed="rId3"/>
            <a:stretch>
              <a:fillRect/>
            </a:stretch>
          </p:blipFill>
          <p:spPr>
            <a:xfrm>
              <a:off x="7338935" y="1725190"/>
              <a:ext cx="1171729" cy="921760"/>
            </a:xfrm>
            <a:prstGeom prst="rect">
              <a:avLst/>
            </a:prstGeom>
          </p:spPr>
        </p:pic>
        <p:sp>
          <p:nvSpPr>
            <p:cNvPr id="25" name="TextBox 24">
              <a:extLst>
                <a:ext uri="{FF2B5EF4-FFF2-40B4-BE49-F238E27FC236}">
                  <a16:creationId xmlns:a16="http://schemas.microsoft.com/office/drawing/2014/main" id="{33965D2C-E4D7-4563-8F05-3DB793EA5EA9}"/>
                </a:ext>
              </a:extLst>
            </p:cNvPr>
            <p:cNvSpPr txBox="1"/>
            <p:nvPr/>
          </p:nvSpPr>
          <p:spPr>
            <a:xfrm>
              <a:off x="2377569" y="2294513"/>
              <a:ext cx="4372864" cy="400110"/>
            </a:xfrm>
            <a:prstGeom prst="rect">
              <a:avLst/>
            </a:prstGeom>
            <a:solidFill>
              <a:srgbClr val="0000FF">
                <a:alpha val="50000"/>
              </a:srgbClr>
            </a:solidFill>
            <a:ln>
              <a:solidFill>
                <a:srgbClr val="0000FF"/>
              </a:solidFill>
            </a:ln>
            <a:scene3d>
              <a:camera prst="orthographicFront"/>
              <a:lightRig rig="threePt" dir="t"/>
            </a:scene3d>
            <a:sp3d>
              <a:bevelT/>
            </a:sp3d>
          </p:spPr>
          <p:txBody>
            <a:bodyPr wrap="none" rtlCol="0">
              <a:spAutoFit/>
            </a:bodyPr>
            <a:lstStyle/>
            <a:p>
              <a:r>
                <a:rPr lang="en-GB" sz="2000" dirty="0">
                  <a:solidFill>
                    <a:schemeClr val="bg1"/>
                  </a:solidFill>
                  <a:cs typeface="Arial" panose="020B0604020202020204" pitchFamily="34" charset="0"/>
                </a:rPr>
                <a:t>Equipment to detect oxygen depletion</a:t>
              </a:r>
            </a:p>
          </p:txBody>
        </p:sp>
        <p:sp>
          <p:nvSpPr>
            <p:cNvPr id="27" name="TextBox 26">
              <a:extLst>
                <a:ext uri="{FF2B5EF4-FFF2-40B4-BE49-F238E27FC236}">
                  <a16:creationId xmlns:a16="http://schemas.microsoft.com/office/drawing/2014/main" id="{9548D089-54D9-4E8E-9E32-7DE505A29BD0}"/>
                </a:ext>
              </a:extLst>
            </p:cNvPr>
            <p:cNvSpPr txBox="1"/>
            <p:nvPr/>
          </p:nvSpPr>
          <p:spPr>
            <a:xfrm>
              <a:off x="1505042" y="2897478"/>
              <a:ext cx="1740605" cy="400110"/>
            </a:xfrm>
            <a:prstGeom prst="rect">
              <a:avLst/>
            </a:prstGeom>
            <a:noFill/>
          </p:spPr>
          <p:txBody>
            <a:bodyPr wrap="none" rtlCol="0">
              <a:spAutoFit/>
            </a:bodyPr>
            <a:lstStyle/>
            <a:p>
              <a:r>
                <a:rPr lang="en-GB" sz="2000" b="1" dirty="0">
                  <a:solidFill>
                    <a:srgbClr val="0000FF"/>
                  </a:solidFill>
                  <a:latin typeface="+mj-lt"/>
                  <a:cs typeface="Arial" panose="020B0604020202020204" pitchFamily="34" charset="0"/>
                </a:rPr>
                <a:t>Oxygen sensor</a:t>
              </a:r>
              <a:endParaRPr lang="en-GB" sz="2000" dirty="0">
                <a:solidFill>
                  <a:srgbClr val="0000FF"/>
                </a:solidFill>
                <a:latin typeface="+mj-lt"/>
              </a:endParaRPr>
            </a:p>
          </p:txBody>
        </p:sp>
        <p:sp>
          <p:nvSpPr>
            <p:cNvPr id="28" name="TextBox 27">
              <a:extLst>
                <a:ext uri="{FF2B5EF4-FFF2-40B4-BE49-F238E27FC236}">
                  <a16:creationId xmlns:a16="http://schemas.microsoft.com/office/drawing/2014/main" id="{907A9EB1-A234-4938-96F5-575DD370142D}"/>
                </a:ext>
              </a:extLst>
            </p:cNvPr>
            <p:cNvSpPr txBox="1"/>
            <p:nvPr/>
          </p:nvSpPr>
          <p:spPr>
            <a:xfrm>
              <a:off x="5782863" y="2897478"/>
              <a:ext cx="1970539" cy="400110"/>
            </a:xfrm>
            <a:prstGeom prst="rect">
              <a:avLst/>
            </a:prstGeom>
            <a:noFill/>
          </p:spPr>
          <p:txBody>
            <a:bodyPr wrap="none" rtlCol="0">
              <a:spAutoFit/>
            </a:bodyPr>
            <a:lstStyle/>
            <a:p>
              <a:r>
                <a:rPr lang="en-GB" sz="2000" b="1" dirty="0">
                  <a:solidFill>
                    <a:srgbClr val="0000FF"/>
                  </a:solidFill>
                  <a:latin typeface="+mj-lt"/>
                  <a:cs typeface="Arial" panose="020B0604020202020204" pitchFamily="34" charset="0"/>
                </a:rPr>
                <a:t>Oxygen monitor:</a:t>
              </a:r>
              <a:endParaRPr lang="en-GB" sz="2000" dirty="0">
                <a:solidFill>
                  <a:srgbClr val="0000FF"/>
                </a:solidFill>
                <a:latin typeface="+mj-lt"/>
              </a:endParaRPr>
            </a:p>
          </p:txBody>
        </p:sp>
        <p:sp>
          <p:nvSpPr>
            <p:cNvPr id="29" name="TextBox 28">
              <a:extLst>
                <a:ext uri="{FF2B5EF4-FFF2-40B4-BE49-F238E27FC236}">
                  <a16:creationId xmlns:a16="http://schemas.microsoft.com/office/drawing/2014/main" id="{89BD3994-15E8-4B82-B6F9-351DDA0D3350}"/>
                </a:ext>
              </a:extLst>
            </p:cNvPr>
            <p:cNvSpPr txBox="1"/>
            <p:nvPr/>
          </p:nvSpPr>
          <p:spPr>
            <a:xfrm>
              <a:off x="334291" y="3399130"/>
              <a:ext cx="4046641" cy="1200329"/>
            </a:xfrm>
            <a:prstGeom prst="rect">
              <a:avLst/>
            </a:prstGeom>
            <a:noFill/>
          </p:spPr>
          <p:txBody>
            <a:bodyPr wrap="square" rtlCol="0">
              <a:spAutoFit/>
            </a:bodyPr>
            <a:lstStyle/>
            <a:p>
              <a:pPr marL="95250" lvl="1" algn="just"/>
              <a:endParaRPr lang="en-GB" dirty="0">
                <a:latin typeface="+mj-lt"/>
                <a:cs typeface="Arial" panose="020B0604020202020204" pitchFamily="34" charset="0"/>
              </a:endParaRPr>
            </a:p>
            <a:p>
              <a:pPr marL="95250" lvl="1" algn="just"/>
              <a:r>
                <a:rPr lang="en-GB" dirty="0">
                  <a:latin typeface="+mj-lt"/>
                  <a:cs typeface="Arial" panose="020B0604020202020204" pitchFamily="34" charset="0"/>
                </a:rPr>
                <a:t>Located </a:t>
              </a:r>
              <a:r>
                <a:rPr lang="en-GB" b="1" dirty="0">
                  <a:latin typeface="+mj-lt"/>
                  <a:cs typeface="Arial" panose="020B0604020202020204" pitchFamily="34" charset="0"/>
                </a:rPr>
                <a:t>inside labs </a:t>
              </a:r>
              <a:r>
                <a:rPr lang="en-GB" dirty="0">
                  <a:latin typeface="+mj-lt"/>
                  <a:cs typeface="Arial" panose="020B0604020202020204" pitchFamily="34" charset="0"/>
                </a:rPr>
                <a:t>storing large liquid N</a:t>
              </a:r>
              <a:r>
                <a:rPr lang="en-GB" baseline="-25000" dirty="0">
                  <a:latin typeface="+mj-lt"/>
                  <a:cs typeface="Arial" panose="020B0604020202020204" pitchFamily="34" charset="0"/>
                </a:rPr>
                <a:t>2</a:t>
              </a:r>
              <a:r>
                <a:rPr lang="en-GB" dirty="0">
                  <a:latin typeface="+mj-lt"/>
                  <a:cs typeface="Arial" panose="020B0604020202020204" pitchFamily="34" charset="0"/>
                </a:rPr>
                <a:t> </a:t>
              </a:r>
              <a:r>
                <a:rPr lang="en-GB" b="1" dirty="0">
                  <a:latin typeface="+mj-lt"/>
                  <a:cs typeface="Arial" panose="020B0604020202020204" pitchFamily="34" charset="0"/>
                </a:rPr>
                <a:t>Dewar</a:t>
              </a:r>
              <a:r>
                <a:rPr lang="en-GB" dirty="0">
                  <a:latin typeface="+mj-lt"/>
                  <a:cs typeface="Arial" panose="020B0604020202020204" pitchFamily="34" charset="0"/>
                </a:rPr>
                <a:t>, N</a:t>
              </a:r>
              <a:r>
                <a:rPr lang="en-GB" baseline="-25000" dirty="0">
                  <a:latin typeface="+mj-lt"/>
                  <a:cs typeface="Arial" panose="020B0604020202020204" pitchFamily="34" charset="0"/>
                </a:rPr>
                <a:t>2</a:t>
              </a:r>
              <a:r>
                <a:rPr lang="en-GB" dirty="0">
                  <a:latin typeface="+mj-lt"/>
                  <a:cs typeface="Arial" panose="020B0604020202020204" pitchFamily="34" charset="0"/>
                </a:rPr>
                <a:t> and/or CO</a:t>
              </a:r>
              <a:r>
                <a:rPr lang="en-GB" baseline="-25000" dirty="0">
                  <a:latin typeface="+mj-lt"/>
                  <a:cs typeface="Arial" panose="020B0604020202020204" pitchFamily="34" charset="0"/>
                </a:rPr>
                <a:t>2</a:t>
              </a:r>
              <a:r>
                <a:rPr lang="en-GB" dirty="0">
                  <a:latin typeface="+mj-lt"/>
                  <a:cs typeface="Arial" panose="020B0604020202020204" pitchFamily="34" charset="0"/>
                </a:rPr>
                <a:t> </a:t>
              </a:r>
              <a:r>
                <a:rPr lang="en-GB" b="1" dirty="0">
                  <a:latin typeface="+mj-lt"/>
                  <a:cs typeface="Arial" panose="020B0604020202020204" pitchFamily="34" charset="0"/>
                </a:rPr>
                <a:t>gas cylinders</a:t>
              </a:r>
            </a:p>
            <a:p>
              <a:pPr algn="just"/>
              <a:endParaRPr lang="en-GB" dirty="0">
                <a:latin typeface="+mj-lt"/>
              </a:endParaRPr>
            </a:p>
          </p:txBody>
        </p:sp>
        <p:sp>
          <p:nvSpPr>
            <p:cNvPr id="32" name="Rectangle: Rounded Corners 31">
              <a:extLst>
                <a:ext uri="{FF2B5EF4-FFF2-40B4-BE49-F238E27FC236}">
                  <a16:creationId xmlns:a16="http://schemas.microsoft.com/office/drawing/2014/main" id="{997A3DA2-1616-4EBD-9669-F49CCD493E2E}"/>
                </a:ext>
              </a:extLst>
            </p:cNvPr>
            <p:cNvSpPr/>
            <p:nvPr/>
          </p:nvSpPr>
          <p:spPr>
            <a:xfrm>
              <a:off x="327545" y="2897478"/>
              <a:ext cx="4114719" cy="2165841"/>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AC32E119-CAA4-46CD-97B4-4A6C6D0678D3}"/>
                </a:ext>
              </a:extLst>
            </p:cNvPr>
            <p:cNvSpPr/>
            <p:nvPr/>
          </p:nvSpPr>
          <p:spPr>
            <a:xfrm>
              <a:off x="4708561" y="2897478"/>
              <a:ext cx="4114719" cy="2165841"/>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3782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1" fill="hold" nodeType="afterEffect">
                                  <p:stCondLst>
                                    <p:cond delay="200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3500"/>
                            </p:stCondLst>
                            <p:childTnLst>
                              <p:par>
                                <p:cTn id="13" presetID="12" presetClass="entr" presetSubtype="4" fill="hold" grpId="0" nodeType="afterEffect">
                                  <p:stCondLst>
                                    <p:cond delay="20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p:tgtEl>
                                          <p:spTgt spid="26"/>
                                        </p:tgtEl>
                                        <p:attrNameLst>
                                          <p:attrName>ppt_y</p:attrName>
                                        </p:attrNameLst>
                                      </p:cBhvr>
                                      <p:tavLst>
                                        <p:tav tm="0">
                                          <p:val>
                                            <p:strVal val="#ppt_y+#ppt_h*1.125000"/>
                                          </p:val>
                                        </p:tav>
                                        <p:tav tm="100000">
                                          <p:val>
                                            <p:strVal val="#ppt_y"/>
                                          </p:val>
                                        </p:tav>
                                      </p:tavLst>
                                    </p:anim>
                                    <p:animEffect transition="in" filter="wipe(up)">
                                      <p:cBhvr>
                                        <p:cTn id="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82DBA4-151F-44BF-97BB-F9045E02D7FC}"/>
              </a:ext>
            </a:extLst>
          </p:cNvPr>
          <p:cNvSpPr/>
          <p:nvPr/>
        </p:nvSpPr>
        <p:spPr>
          <a:xfrm>
            <a:off x="1538112" y="1"/>
            <a:ext cx="881238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Health &amp; Safety – who to contact</a:t>
            </a:r>
          </a:p>
        </p:txBody>
      </p:sp>
      <p:sp>
        <p:nvSpPr>
          <p:cNvPr id="8" name="Content Placeholder 3">
            <a:extLst>
              <a:ext uri="{FF2B5EF4-FFF2-40B4-BE49-F238E27FC236}">
                <a16:creationId xmlns:a16="http://schemas.microsoft.com/office/drawing/2014/main" id="{E5916774-CB11-4F40-B2B5-EB58CF231387}"/>
              </a:ext>
            </a:extLst>
          </p:cNvPr>
          <p:cNvSpPr>
            <a:spLocks noGrp="1"/>
          </p:cNvSpPr>
          <p:nvPr>
            <p:ph idx="1"/>
          </p:nvPr>
        </p:nvSpPr>
        <p:spPr>
          <a:xfrm>
            <a:off x="1941733" y="1041988"/>
            <a:ext cx="8788400" cy="3441113"/>
          </a:xfrm>
        </p:spPr>
        <p:txBody>
          <a:bodyPr>
            <a:normAutofit fontScale="85000" lnSpcReduction="10000"/>
          </a:bodyPr>
          <a:lstStyle/>
          <a:p>
            <a:pPr marL="0" indent="0">
              <a:buNone/>
            </a:pPr>
            <a:r>
              <a:rPr lang="en-GB" sz="2000" dirty="0">
                <a:solidFill>
                  <a:srgbClr val="0000FF"/>
                </a:solidFill>
                <a:effectLst>
                  <a:outerShdw blurRad="38100" dist="38100" dir="2700000" algn="tl">
                    <a:srgbClr val="000000">
                      <a:alpha val="43137"/>
                    </a:srgbClr>
                  </a:outerShdw>
                </a:effectLst>
              </a:rPr>
              <a:t>Safety coordinator for SPCS</a:t>
            </a:r>
            <a:endParaRPr lang="en-GB" sz="2000" dirty="0">
              <a:solidFill>
                <a:srgbClr val="0000FF"/>
              </a:solidFill>
            </a:endParaRPr>
          </a:p>
          <a:p>
            <a:r>
              <a:rPr lang="en-GB" sz="2000" dirty="0"/>
              <a:t>Chemistry &amp; Physics and Astronomy: </a:t>
            </a:r>
            <a:r>
              <a:rPr lang="en-GB" sz="2000" u="sng" dirty="0">
                <a:effectLst>
                  <a:outerShdw blurRad="38100" dist="38100" dir="2700000" algn="tl">
                    <a:srgbClr val="000000">
                      <a:alpha val="43137"/>
                    </a:srgbClr>
                  </a:outerShdw>
                </a:effectLst>
              </a:rPr>
              <a:t>Atanas Tomov</a:t>
            </a:r>
          </a:p>
          <a:p>
            <a:r>
              <a:rPr lang="en-GB" sz="2000" dirty="0"/>
              <a:t>Buildings Managers: </a:t>
            </a:r>
            <a:r>
              <a:rPr lang="en-GB" sz="2000" u="sng" dirty="0">
                <a:effectLst>
                  <a:outerShdw blurRad="38100" dist="38100" dir="2700000" algn="tl">
                    <a:srgbClr val="000000">
                      <a:alpha val="43137"/>
                    </a:srgbClr>
                  </a:outerShdw>
                </a:effectLst>
              </a:rPr>
              <a:t>Atanas Tomov (JP)</a:t>
            </a:r>
          </a:p>
          <a:p>
            <a:pPr marL="0" indent="0">
              <a:buNone/>
            </a:pPr>
            <a:endParaRPr lang="en-GB" sz="2000" dirty="0">
              <a:effectLst>
                <a:outerShdw blurRad="38100" dist="38100" dir="2700000" algn="tl">
                  <a:srgbClr val="000000">
                    <a:alpha val="43137"/>
                  </a:srgbClr>
                </a:outerShdw>
              </a:effectLst>
            </a:endParaRPr>
          </a:p>
          <a:p>
            <a:pPr marL="0" indent="0">
              <a:buNone/>
            </a:pPr>
            <a:r>
              <a:rPr lang="en-GB" sz="2000" dirty="0">
                <a:solidFill>
                  <a:srgbClr val="0000FF"/>
                </a:solidFill>
                <a:effectLst>
                  <a:outerShdw blurRad="38100" dist="38100" dir="2700000" algn="tl">
                    <a:srgbClr val="000000">
                      <a:alpha val="43137"/>
                    </a:srgbClr>
                  </a:outerShdw>
                </a:effectLst>
              </a:rPr>
              <a:t>QMUL Policies and Arrangements</a:t>
            </a:r>
          </a:p>
          <a:p>
            <a:r>
              <a:rPr lang="en-GB" sz="2000" dirty="0"/>
              <a:t>Health and Safety is managed by </a:t>
            </a:r>
            <a:r>
              <a:rPr lang="en-GB" sz="2000"/>
              <a:t>: Health </a:t>
            </a:r>
            <a:r>
              <a:rPr lang="en-GB" sz="2000" dirty="0"/>
              <a:t>and Safety </a:t>
            </a:r>
            <a:r>
              <a:rPr lang="en-GB" sz="2000"/>
              <a:t>Directorate (HSD</a:t>
            </a:r>
            <a:r>
              <a:rPr lang="en-GB" sz="2000" dirty="0"/>
              <a:t>) - </a:t>
            </a:r>
            <a:r>
              <a:rPr lang="en-GB" sz="2000" dirty="0">
                <a:solidFill>
                  <a:srgbClr val="FFC000"/>
                </a:solidFill>
                <a:hlinkClick r:id="rId2"/>
              </a:rPr>
              <a:t>http://www.hsd.qmul.ac.uk</a:t>
            </a:r>
            <a:endParaRPr lang="en-GB" sz="2000" dirty="0"/>
          </a:p>
          <a:p>
            <a:r>
              <a:rPr lang="en-GB" sz="2000" dirty="0"/>
              <a:t>HSD Safety contact for SPCS : </a:t>
            </a:r>
            <a:r>
              <a:rPr lang="en-GB" sz="2000" u="sng" dirty="0">
                <a:effectLst>
                  <a:outerShdw blurRad="38100" dist="38100" dir="2700000" algn="tl">
                    <a:srgbClr val="000000">
                      <a:alpha val="43137"/>
                    </a:srgbClr>
                  </a:outerShdw>
                </a:effectLst>
              </a:rPr>
              <a:t>Rob Haigh</a:t>
            </a:r>
          </a:p>
          <a:p>
            <a:r>
              <a:rPr lang="en-GB" sz="2000" dirty="0"/>
              <a:t>HSD Health contact : </a:t>
            </a:r>
            <a:r>
              <a:rPr lang="en-GB" sz="2000" u="sng" dirty="0">
                <a:effectLst>
                  <a:outerShdw blurRad="38100" dist="38100" dir="2700000" algn="tl">
                    <a:srgbClr val="000000">
                      <a:alpha val="43137"/>
                    </a:srgbClr>
                  </a:outerShdw>
                </a:effectLst>
              </a:rPr>
              <a:t>Suzanne Mason</a:t>
            </a:r>
          </a:p>
          <a:p>
            <a:endParaRPr lang="en-GB" sz="2000" u="sng" dirty="0">
              <a:effectLst>
                <a:outerShdw blurRad="38100" dist="38100" dir="2700000" algn="tl">
                  <a:srgbClr val="000000">
                    <a:alpha val="43137"/>
                  </a:srgbClr>
                </a:outerShdw>
              </a:effectLst>
            </a:endParaRPr>
          </a:p>
          <a:p>
            <a:pPr marL="0" indent="0">
              <a:buNone/>
            </a:pPr>
            <a:r>
              <a:rPr lang="en-GB" sz="2000" dirty="0">
                <a:solidFill>
                  <a:srgbClr val="0000FF"/>
                </a:solidFill>
                <a:effectLst>
                  <a:outerShdw blurRad="38100" dist="38100" dir="2700000" algn="tl">
                    <a:srgbClr val="000000">
                      <a:alpha val="43137"/>
                    </a:srgbClr>
                  </a:outerShdw>
                </a:effectLst>
              </a:rPr>
              <a:t>Fire Marshals; 1</a:t>
            </a:r>
            <a:r>
              <a:rPr lang="en-GB" sz="2000" baseline="30000" dirty="0">
                <a:solidFill>
                  <a:srgbClr val="0000FF"/>
                </a:solidFill>
                <a:effectLst>
                  <a:outerShdw blurRad="38100" dist="38100" dir="2700000" algn="tl">
                    <a:srgbClr val="000000">
                      <a:alpha val="43137"/>
                    </a:srgbClr>
                  </a:outerShdw>
                </a:effectLst>
              </a:rPr>
              <a:t>st</a:t>
            </a:r>
            <a:r>
              <a:rPr lang="en-GB" sz="2000" dirty="0">
                <a:solidFill>
                  <a:srgbClr val="0000FF"/>
                </a:solidFill>
                <a:effectLst>
                  <a:outerShdw blurRad="38100" dist="38100" dir="2700000" algn="tl">
                    <a:srgbClr val="000000">
                      <a:alpha val="43137"/>
                    </a:srgbClr>
                  </a:outerShdw>
                </a:effectLst>
              </a:rPr>
              <a:t> Aiders</a:t>
            </a:r>
          </a:p>
          <a:p>
            <a:r>
              <a:rPr lang="en-GB" sz="2000" dirty="0"/>
              <a:t>Information posted in laboratories</a:t>
            </a:r>
            <a:endParaRPr lang="en-GB" sz="1800" dirty="0"/>
          </a:p>
        </p:txBody>
      </p:sp>
      <p:sp>
        <p:nvSpPr>
          <p:cNvPr id="2" name="TextBox 1">
            <a:extLst>
              <a:ext uri="{FF2B5EF4-FFF2-40B4-BE49-F238E27FC236}">
                <a16:creationId xmlns:a16="http://schemas.microsoft.com/office/drawing/2014/main" id="{67FB63DA-1218-4EAF-B613-B5BBFBC17A5A}"/>
              </a:ext>
            </a:extLst>
          </p:cNvPr>
          <p:cNvSpPr txBox="1"/>
          <p:nvPr/>
        </p:nvSpPr>
        <p:spPr>
          <a:xfrm>
            <a:off x="2476588" y="4755646"/>
            <a:ext cx="7975600" cy="707886"/>
          </a:xfrm>
          <a:prstGeom prst="rect">
            <a:avLst/>
          </a:prstGeom>
          <a:noFill/>
        </p:spPr>
        <p:txBody>
          <a:bodyPr wrap="square" rtlCol="0">
            <a:spAutoFit/>
          </a:bodyPr>
          <a:lstStyle/>
          <a:p>
            <a:r>
              <a:rPr lang="en-GB" sz="2000" dirty="0">
                <a:solidFill>
                  <a:srgbClr val="0000FF"/>
                </a:solidFill>
                <a:latin typeface="+mj-lt"/>
              </a:rPr>
              <a:t>Also ask for help or discuss safety matters with technical team, senior colleagues and supervisors! </a:t>
            </a:r>
          </a:p>
        </p:txBody>
      </p:sp>
    </p:spTree>
    <p:extLst>
      <p:ext uri="{BB962C8B-B14F-4D97-AF65-F5344CB8AC3E}">
        <p14:creationId xmlns:p14="http://schemas.microsoft.com/office/powerpoint/2010/main" val="2693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6E903-1E64-431C-854D-C9E33C69D897}"/>
              </a:ext>
            </a:extLst>
          </p:cNvPr>
          <p:cNvSpPr/>
          <p:nvPr/>
        </p:nvSpPr>
        <p:spPr>
          <a:xfrm>
            <a:off x="883863" y="87626"/>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Handling Liquid Nitrogen</a:t>
            </a:r>
          </a:p>
        </p:txBody>
      </p:sp>
      <p:pic>
        <p:nvPicPr>
          <p:cNvPr id="11" name="Picture 10">
            <a:extLst>
              <a:ext uri="{FF2B5EF4-FFF2-40B4-BE49-F238E27FC236}">
                <a16:creationId xmlns:a16="http://schemas.microsoft.com/office/drawing/2014/main" id="{3BB32575-2BFB-4482-A1AB-77FC9CAC3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2" name="TextBox 11">
            <a:extLst>
              <a:ext uri="{FF2B5EF4-FFF2-40B4-BE49-F238E27FC236}">
                <a16:creationId xmlns:a16="http://schemas.microsoft.com/office/drawing/2014/main" id="{0B093726-CFBB-4444-87A4-3BFC3228F1B2}"/>
              </a:ext>
            </a:extLst>
          </p:cNvPr>
          <p:cNvSpPr txBox="1"/>
          <p:nvPr/>
        </p:nvSpPr>
        <p:spPr>
          <a:xfrm>
            <a:off x="1782210" y="1048061"/>
            <a:ext cx="7910831" cy="461665"/>
          </a:xfrm>
          <a:prstGeom prst="rect">
            <a:avLst/>
          </a:prstGeom>
          <a:noFill/>
        </p:spPr>
        <p:txBody>
          <a:bodyPr wrap="square" rtlCol="0">
            <a:spAutoFit/>
          </a:bodyPr>
          <a:lstStyle/>
          <a:p>
            <a:r>
              <a:rPr lang="en-GB" sz="2400" b="1" dirty="0">
                <a:latin typeface="+mj-lt"/>
              </a:rPr>
              <a:t>Hazards associated with liquid nitrogen </a:t>
            </a:r>
          </a:p>
        </p:txBody>
      </p:sp>
      <p:sp>
        <p:nvSpPr>
          <p:cNvPr id="27" name="TextBox 26">
            <a:extLst>
              <a:ext uri="{FF2B5EF4-FFF2-40B4-BE49-F238E27FC236}">
                <a16:creationId xmlns:a16="http://schemas.microsoft.com/office/drawing/2014/main" id="{FBE0E0F0-941C-4D32-9FCC-E83F6118CE9C}"/>
              </a:ext>
            </a:extLst>
          </p:cNvPr>
          <p:cNvSpPr txBox="1"/>
          <p:nvPr/>
        </p:nvSpPr>
        <p:spPr>
          <a:xfrm>
            <a:off x="1820310" y="1702824"/>
            <a:ext cx="7910831" cy="461665"/>
          </a:xfrm>
          <a:prstGeom prst="rect">
            <a:avLst/>
          </a:prstGeom>
          <a:noFill/>
        </p:spPr>
        <p:txBody>
          <a:bodyPr wrap="square" rtlCol="0">
            <a:spAutoFit/>
          </a:bodyPr>
          <a:lstStyle/>
          <a:p>
            <a:r>
              <a:rPr lang="en-GB" sz="2400" b="1" dirty="0">
                <a:latin typeface="+mj-lt"/>
              </a:rPr>
              <a:t>Working safely with liquid nitrogen</a:t>
            </a:r>
          </a:p>
        </p:txBody>
      </p:sp>
      <p:pic>
        <p:nvPicPr>
          <p:cNvPr id="21" name="Picture 20">
            <a:extLst>
              <a:ext uri="{FF2B5EF4-FFF2-40B4-BE49-F238E27FC236}">
                <a16:creationId xmlns:a16="http://schemas.microsoft.com/office/drawing/2014/main" id="{77465966-265B-4812-B180-2E0CB17E001E}"/>
              </a:ext>
            </a:extLst>
          </p:cNvPr>
          <p:cNvPicPr>
            <a:picLocks noChangeAspect="1"/>
          </p:cNvPicPr>
          <p:nvPr/>
        </p:nvPicPr>
        <p:blipFill>
          <a:blip r:embed="rId4"/>
          <a:stretch>
            <a:fillRect/>
          </a:stretch>
        </p:blipFill>
        <p:spPr>
          <a:xfrm>
            <a:off x="7152180" y="4779603"/>
            <a:ext cx="1527532" cy="1527532"/>
          </a:xfrm>
          <a:prstGeom prst="rect">
            <a:avLst/>
          </a:prstGeom>
        </p:spPr>
      </p:pic>
      <p:sp>
        <p:nvSpPr>
          <p:cNvPr id="5" name="TextBox 4">
            <a:extLst>
              <a:ext uri="{FF2B5EF4-FFF2-40B4-BE49-F238E27FC236}">
                <a16:creationId xmlns:a16="http://schemas.microsoft.com/office/drawing/2014/main" id="{7FF0A5AC-4161-4082-9A14-5ED762D49B50}"/>
              </a:ext>
            </a:extLst>
          </p:cNvPr>
          <p:cNvSpPr txBox="1"/>
          <p:nvPr/>
        </p:nvSpPr>
        <p:spPr>
          <a:xfrm>
            <a:off x="1974728" y="2223729"/>
            <a:ext cx="8527746" cy="3647152"/>
          </a:xfrm>
          <a:prstGeom prst="rect">
            <a:avLst/>
          </a:prstGeom>
          <a:noFill/>
        </p:spPr>
        <p:txBody>
          <a:bodyPr wrap="square" rtlCol="0">
            <a:spAutoFit/>
          </a:bodyPr>
          <a:lstStyle/>
          <a:p>
            <a:pPr marL="182563" indent="-182563">
              <a:lnSpc>
                <a:spcPct val="150000"/>
              </a:lnSpc>
              <a:buClr>
                <a:srgbClr val="0000FF"/>
              </a:buClr>
              <a:buSzPct val="140000"/>
              <a:buFont typeface="Arial" panose="020B0604020202020204" pitchFamily="34" charset="0"/>
              <a:buChar char="•"/>
            </a:pPr>
            <a:r>
              <a:rPr lang="en-GB" sz="1700" dirty="0">
                <a:latin typeface="+mj-lt"/>
                <a:cs typeface="Arial" panose="020B0604020202020204" pitchFamily="34" charset="0"/>
              </a:rPr>
              <a:t>Handle liquid nitrogen in a large and well </a:t>
            </a:r>
            <a:r>
              <a:rPr lang="en-GB" sz="1700" b="1" dirty="0">
                <a:solidFill>
                  <a:srgbClr val="0000FF"/>
                </a:solidFill>
                <a:latin typeface="+mj-lt"/>
                <a:cs typeface="Arial" panose="020B0604020202020204" pitchFamily="34" charset="0"/>
              </a:rPr>
              <a:t>ventilated space</a:t>
            </a:r>
            <a:r>
              <a:rPr lang="en-GB" sz="1700" dirty="0">
                <a:latin typeface="+mj-lt"/>
                <a:cs typeface="Arial" panose="020B0604020202020204" pitchFamily="34" charset="0"/>
              </a:rPr>
              <a:t>!</a:t>
            </a:r>
          </a:p>
          <a:p>
            <a:pPr marL="182563" indent="-182563">
              <a:spcBef>
                <a:spcPts val="600"/>
              </a:spcBef>
              <a:buClr>
                <a:srgbClr val="0000FF"/>
              </a:buClr>
              <a:buSzPct val="140000"/>
              <a:buFont typeface="Arial" panose="020B0604020202020204" pitchFamily="34" charset="0"/>
              <a:buChar char="•"/>
            </a:pPr>
            <a:r>
              <a:rPr lang="en-GB" sz="1700" b="1" dirty="0">
                <a:solidFill>
                  <a:srgbClr val="0000FF"/>
                </a:solidFill>
                <a:latin typeface="+mj-lt"/>
              </a:rPr>
              <a:t>Lab coat, cryogen gloves and a safety specs or visor</a:t>
            </a:r>
            <a:r>
              <a:rPr lang="en-GB" sz="1700" b="1" dirty="0">
                <a:latin typeface="+mj-lt"/>
              </a:rPr>
              <a:t> </a:t>
            </a:r>
            <a:r>
              <a:rPr lang="en-GB" sz="1700" dirty="0">
                <a:latin typeface="+mj-lt"/>
              </a:rPr>
              <a:t>must to be worn at all the times when handling cryogenically cooled samples or dispensing liquid nitrogen </a:t>
            </a:r>
          </a:p>
          <a:p>
            <a:pPr marL="182563" indent="-182563">
              <a:lnSpc>
                <a:spcPct val="150000"/>
              </a:lnSpc>
              <a:buClr>
                <a:srgbClr val="0000FF"/>
              </a:buClr>
              <a:buSzPct val="140000"/>
              <a:buFont typeface="Arial" panose="020B0604020202020204" pitchFamily="34" charset="0"/>
              <a:buChar char="•"/>
            </a:pPr>
            <a:r>
              <a:rPr lang="en-GB" sz="1700" dirty="0">
                <a:latin typeface="+mj-lt"/>
              </a:rPr>
              <a:t>Never immerse cryogen gloves in liquid nitrogen</a:t>
            </a:r>
          </a:p>
          <a:p>
            <a:pPr marL="182563" indent="-182563">
              <a:lnSpc>
                <a:spcPct val="150000"/>
              </a:lnSpc>
              <a:buClr>
                <a:srgbClr val="0000FF"/>
              </a:buClr>
              <a:buSzPct val="140000"/>
              <a:buFont typeface="Arial" panose="020B0604020202020204" pitchFamily="34" charset="0"/>
              <a:buChar char="•"/>
            </a:pPr>
            <a:r>
              <a:rPr lang="en-GB" sz="1700" dirty="0">
                <a:latin typeface="+mj-lt"/>
              </a:rPr>
              <a:t>You must wear </a:t>
            </a:r>
            <a:r>
              <a:rPr lang="en-GB" sz="1700" b="1" dirty="0">
                <a:solidFill>
                  <a:srgbClr val="0000FF"/>
                </a:solidFill>
                <a:latin typeface="+mj-lt"/>
              </a:rPr>
              <a:t>closed toed shoes </a:t>
            </a:r>
            <a:r>
              <a:rPr lang="en-GB" sz="1700" dirty="0">
                <a:latin typeface="+mj-lt"/>
              </a:rPr>
              <a:t>(mesh fabric trainers must not be used) </a:t>
            </a:r>
          </a:p>
          <a:p>
            <a:pPr marL="182563" indent="-182563">
              <a:lnSpc>
                <a:spcPct val="150000"/>
              </a:lnSpc>
              <a:buClr>
                <a:srgbClr val="0000FF"/>
              </a:buClr>
              <a:buSzPct val="140000"/>
              <a:buFont typeface="Arial" panose="020B0604020202020204" pitchFamily="34" charset="0"/>
              <a:buChar char="•"/>
            </a:pPr>
            <a:r>
              <a:rPr lang="en-GB" sz="1700" dirty="0">
                <a:latin typeface="+mj-lt"/>
              </a:rPr>
              <a:t>Only use </a:t>
            </a:r>
            <a:r>
              <a:rPr lang="en-GB" sz="1700" b="1" dirty="0">
                <a:solidFill>
                  <a:srgbClr val="0000FF"/>
                </a:solidFill>
                <a:latin typeface="+mj-lt"/>
              </a:rPr>
              <a:t>suitable equipment </a:t>
            </a:r>
            <a:r>
              <a:rPr lang="en-GB" sz="1700" dirty="0">
                <a:latin typeface="+mj-lt"/>
              </a:rPr>
              <a:t>and sample containers</a:t>
            </a:r>
          </a:p>
          <a:p>
            <a:pPr marL="182563" indent="-182563">
              <a:lnSpc>
                <a:spcPct val="150000"/>
              </a:lnSpc>
              <a:buClr>
                <a:srgbClr val="0000FF"/>
              </a:buClr>
              <a:buSzPct val="140000"/>
              <a:buFont typeface="Arial" panose="020B0604020202020204" pitchFamily="34" charset="0"/>
              <a:buChar char="•"/>
            </a:pPr>
            <a:r>
              <a:rPr lang="en-GB" sz="1700" dirty="0">
                <a:latin typeface="+mj-lt"/>
              </a:rPr>
              <a:t>Check Dewar and equipment for </a:t>
            </a:r>
            <a:r>
              <a:rPr lang="en-GB" sz="1700" b="1" dirty="0">
                <a:solidFill>
                  <a:srgbClr val="0000FF"/>
                </a:solidFill>
                <a:latin typeface="+mj-lt"/>
              </a:rPr>
              <a:t>signs of damage before use  </a:t>
            </a:r>
          </a:p>
          <a:p>
            <a:pPr marL="182563" indent="-182563">
              <a:lnSpc>
                <a:spcPct val="150000"/>
              </a:lnSpc>
              <a:buClr>
                <a:srgbClr val="0000FF"/>
              </a:buClr>
              <a:buSzPct val="140000"/>
              <a:buFont typeface="Arial" panose="020B0604020202020204" pitchFamily="34" charset="0"/>
              <a:buChar char="•"/>
            </a:pPr>
            <a:r>
              <a:rPr lang="en-GB" sz="1700" b="1" dirty="0">
                <a:solidFill>
                  <a:srgbClr val="0000FF"/>
                </a:solidFill>
                <a:latin typeface="+mj-lt"/>
              </a:rPr>
              <a:t>No lone working or out of hours work </a:t>
            </a:r>
          </a:p>
          <a:p>
            <a:pPr marL="182563" indent="-182563">
              <a:spcBef>
                <a:spcPts val="600"/>
              </a:spcBef>
              <a:buClr>
                <a:srgbClr val="0000FF"/>
              </a:buClr>
              <a:buSzPct val="140000"/>
              <a:buFont typeface="Arial" panose="020B0604020202020204" pitchFamily="34" charset="0"/>
              <a:buChar char="•"/>
            </a:pPr>
            <a:r>
              <a:rPr lang="en-GB" sz="1700" b="1" dirty="0">
                <a:solidFill>
                  <a:srgbClr val="0000FF"/>
                </a:solidFill>
                <a:latin typeface="+mj-lt"/>
              </a:rPr>
              <a:t>NEVER GET IN A LIFT </a:t>
            </a:r>
            <a:r>
              <a:rPr lang="en-GB" sz="1700" dirty="0">
                <a:latin typeface="+mj-lt"/>
              </a:rPr>
              <a:t>with liquid nitrogen</a:t>
            </a:r>
          </a:p>
          <a:p>
            <a:endParaRPr lang="en-GB" sz="1700" dirty="0"/>
          </a:p>
        </p:txBody>
      </p:sp>
      <p:pic>
        <p:nvPicPr>
          <p:cNvPr id="20" name="Picture 19">
            <a:extLst>
              <a:ext uri="{FF2B5EF4-FFF2-40B4-BE49-F238E27FC236}">
                <a16:creationId xmlns:a16="http://schemas.microsoft.com/office/drawing/2014/main" id="{FDB08E48-88BA-4C34-9DD8-CC95836000C2}"/>
              </a:ext>
            </a:extLst>
          </p:cNvPr>
          <p:cNvPicPr>
            <a:picLocks noChangeAspect="1"/>
          </p:cNvPicPr>
          <p:nvPr/>
        </p:nvPicPr>
        <p:blipFill>
          <a:blip r:embed="rId5"/>
          <a:stretch>
            <a:fillRect/>
          </a:stretch>
        </p:blipFill>
        <p:spPr>
          <a:xfrm>
            <a:off x="8978076" y="3133097"/>
            <a:ext cx="1288511" cy="1451641"/>
          </a:xfrm>
          <a:prstGeom prst="rect">
            <a:avLst/>
          </a:prstGeom>
        </p:spPr>
      </p:pic>
      <p:pic>
        <p:nvPicPr>
          <p:cNvPr id="19" name="Picture 18">
            <a:extLst>
              <a:ext uri="{FF2B5EF4-FFF2-40B4-BE49-F238E27FC236}">
                <a16:creationId xmlns:a16="http://schemas.microsoft.com/office/drawing/2014/main" id="{6B7688B9-F140-4523-A008-F65A1EAD9129}"/>
              </a:ext>
            </a:extLst>
          </p:cNvPr>
          <p:cNvPicPr>
            <a:picLocks noChangeAspect="1"/>
          </p:cNvPicPr>
          <p:nvPr/>
        </p:nvPicPr>
        <p:blipFill>
          <a:blip r:embed="rId6"/>
          <a:stretch>
            <a:fillRect/>
          </a:stretch>
        </p:blipFill>
        <p:spPr>
          <a:xfrm>
            <a:off x="8890392" y="4779603"/>
            <a:ext cx="1376195" cy="1601150"/>
          </a:xfrm>
          <a:prstGeom prst="rect">
            <a:avLst/>
          </a:prstGeom>
        </p:spPr>
      </p:pic>
    </p:spTree>
    <p:extLst>
      <p:ext uri="{BB962C8B-B14F-4D97-AF65-F5344CB8AC3E}">
        <p14:creationId xmlns:p14="http://schemas.microsoft.com/office/powerpoint/2010/main" val="6116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DF85D-4AC0-40EC-9A00-BA446C9DEB96}"/>
              </a:ext>
            </a:extLst>
          </p:cNvPr>
          <p:cNvSpPr/>
          <p:nvPr/>
        </p:nvSpPr>
        <p:spPr>
          <a:xfrm>
            <a:off x="377132" y="12701"/>
            <a:ext cx="10024168"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Oxygen Depletion System</a:t>
            </a:r>
          </a:p>
        </p:txBody>
      </p:sp>
      <p:pic>
        <p:nvPicPr>
          <p:cNvPr id="9" name="Picture 8">
            <a:extLst>
              <a:ext uri="{FF2B5EF4-FFF2-40B4-BE49-F238E27FC236}">
                <a16:creationId xmlns:a16="http://schemas.microsoft.com/office/drawing/2014/main" id="{38D1D97F-0306-4D06-9DEE-8CD53E34D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pic>
        <p:nvPicPr>
          <p:cNvPr id="18" name="Picture 17">
            <a:extLst>
              <a:ext uri="{FF2B5EF4-FFF2-40B4-BE49-F238E27FC236}">
                <a16:creationId xmlns:a16="http://schemas.microsoft.com/office/drawing/2014/main" id="{15D6AEEF-707C-46EA-97BB-F78109DC0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1" r="3519"/>
          <a:stretch/>
        </p:blipFill>
        <p:spPr>
          <a:xfrm>
            <a:off x="2571364" y="1543084"/>
            <a:ext cx="3718566" cy="4425130"/>
          </a:xfrm>
          <a:prstGeom prst="rect">
            <a:avLst/>
          </a:prstGeom>
        </p:spPr>
      </p:pic>
      <p:sp>
        <p:nvSpPr>
          <p:cNvPr id="6" name="TextBox 5">
            <a:extLst>
              <a:ext uri="{FF2B5EF4-FFF2-40B4-BE49-F238E27FC236}">
                <a16:creationId xmlns:a16="http://schemas.microsoft.com/office/drawing/2014/main" id="{58D53851-E1A0-411B-B4A8-E7F5FF2F0233}"/>
              </a:ext>
            </a:extLst>
          </p:cNvPr>
          <p:cNvSpPr txBox="1"/>
          <p:nvPr/>
        </p:nvSpPr>
        <p:spPr>
          <a:xfrm>
            <a:off x="6987413" y="1346020"/>
            <a:ext cx="2971904" cy="584775"/>
          </a:xfrm>
          <a:prstGeom prst="rect">
            <a:avLst/>
          </a:prstGeom>
          <a:noFill/>
        </p:spPr>
        <p:txBody>
          <a:bodyPr wrap="none" rtlCol="0">
            <a:spAutoFit/>
          </a:bodyPr>
          <a:lstStyle/>
          <a:p>
            <a:r>
              <a:rPr lang="en-GB" sz="3200" dirty="0">
                <a:solidFill>
                  <a:srgbClr val="FF0000"/>
                </a:solidFill>
              </a:rPr>
              <a:t>Two Step Alarm</a:t>
            </a:r>
          </a:p>
        </p:txBody>
      </p:sp>
      <p:sp>
        <p:nvSpPr>
          <p:cNvPr id="12" name="TextBox 11">
            <a:extLst>
              <a:ext uri="{FF2B5EF4-FFF2-40B4-BE49-F238E27FC236}">
                <a16:creationId xmlns:a16="http://schemas.microsoft.com/office/drawing/2014/main" id="{E619135C-E38F-4ECC-A644-A98AF2A4E8D3}"/>
              </a:ext>
            </a:extLst>
          </p:cNvPr>
          <p:cNvSpPr txBox="1"/>
          <p:nvPr/>
        </p:nvSpPr>
        <p:spPr>
          <a:xfrm>
            <a:off x="2297676" y="1018192"/>
            <a:ext cx="1601032" cy="646331"/>
          </a:xfrm>
          <a:prstGeom prst="rect">
            <a:avLst/>
          </a:prstGeom>
          <a:noFill/>
        </p:spPr>
        <p:txBody>
          <a:bodyPr wrap="square" rtlCol="0">
            <a:spAutoFit/>
          </a:bodyPr>
          <a:lstStyle/>
          <a:p>
            <a:pPr algn="ctr"/>
            <a:r>
              <a:rPr lang="en-GB" b="1" dirty="0">
                <a:solidFill>
                  <a:srgbClr val="0000FF"/>
                </a:solidFill>
              </a:rPr>
              <a:t>% O2 in atmosphere</a:t>
            </a:r>
          </a:p>
        </p:txBody>
      </p:sp>
      <p:grpSp>
        <p:nvGrpSpPr>
          <p:cNvPr id="35" name="Group 34">
            <a:extLst>
              <a:ext uri="{FF2B5EF4-FFF2-40B4-BE49-F238E27FC236}">
                <a16:creationId xmlns:a16="http://schemas.microsoft.com/office/drawing/2014/main" id="{574D10AD-A2B8-46C9-8B75-DF59D3BCCC49}"/>
              </a:ext>
            </a:extLst>
          </p:cNvPr>
          <p:cNvGrpSpPr/>
          <p:nvPr/>
        </p:nvGrpSpPr>
        <p:grpSpPr>
          <a:xfrm>
            <a:off x="1780547" y="4192156"/>
            <a:ext cx="892491" cy="1421217"/>
            <a:chOff x="256546" y="4192155"/>
            <a:chExt cx="892491" cy="1421217"/>
          </a:xfrm>
        </p:grpSpPr>
        <p:sp>
          <p:nvSpPr>
            <p:cNvPr id="10" name="Arrow: Down 9">
              <a:extLst>
                <a:ext uri="{FF2B5EF4-FFF2-40B4-BE49-F238E27FC236}">
                  <a16:creationId xmlns:a16="http://schemas.microsoft.com/office/drawing/2014/main" id="{292A6B08-FF5C-4AB4-B46B-A8BCD05010D5}"/>
                </a:ext>
              </a:extLst>
            </p:cNvPr>
            <p:cNvSpPr/>
            <p:nvPr/>
          </p:nvSpPr>
          <p:spPr>
            <a:xfrm>
              <a:off x="719721" y="4192155"/>
              <a:ext cx="354842" cy="1421217"/>
            </a:xfrm>
            <a:prstGeom prst="downArrow">
              <a:avLst/>
            </a:prstGeom>
            <a:gradFill flip="none" rotWithShape="1">
              <a:gsLst>
                <a:gs pos="0">
                  <a:schemeClr val="accent3">
                    <a:lumMod val="40000"/>
                    <a:lumOff val="60000"/>
                  </a:schemeClr>
                </a:gs>
                <a:gs pos="15000">
                  <a:schemeClr val="accent3">
                    <a:lumMod val="95000"/>
                    <a:lumOff val="5000"/>
                  </a:schemeClr>
                </a:gs>
                <a:gs pos="100000">
                  <a:schemeClr val="accent3">
                    <a:lumMod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3E19398-5BEA-4FEF-9F99-34EED2E64BE5}"/>
                </a:ext>
              </a:extLst>
            </p:cNvPr>
            <p:cNvSpPr txBox="1"/>
            <p:nvPr/>
          </p:nvSpPr>
          <p:spPr>
            <a:xfrm>
              <a:off x="256546" y="4488578"/>
              <a:ext cx="892491" cy="646331"/>
            </a:xfrm>
            <a:prstGeom prst="rect">
              <a:avLst/>
            </a:prstGeom>
            <a:noFill/>
          </p:spPr>
          <p:txBody>
            <a:bodyPr wrap="square" rtlCol="0">
              <a:spAutoFit/>
            </a:bodyPr>
            <a:lstStyle/>
            <a:p>
              <a:r>
                <a:rPr lang="en-GB" dirty="0">
                  <a:solidFill>
                    <a:srgbClr val="FF0000"/>
                  </a:solidFill>
                </a:rPr>
                <a:t>very fast</a:t>
              </a:r>
            </a:p>
          </p:txBody>
        </p:sp>
      </p:grpSp>
      <p:grpSp>
        <p:nvGrpSpPr>
          <p:cNvPr id="36" name="Group 35">
            <a:extLst>
              <a:ext uri="{FF2B5EF4-FFF2-40B4-BE49-F238E27FC236}">
                <a16:creationId xmlns:a16="http://schemas.microsoft.com/office/drawing/2014/main" id="{035A0985-F092-45A6-AA47-C1940855994E}"/>
              </a:ext>
            </a:extLst>
          </p:cNvPr>
          <p:cNvGrpSpPr/>
          <p:nvPr/>
        </p:nvGrpSpPr>
        <p:grpSpPr>
          <a:xfrm>
            <a:off x="6802572" y="2112380"/>
            <a:ext cx="2460097" cy="810318"/>
            <a:chOff x="5278571" y="2112380"/>
            <a:chExt cx="2460097" cy="810318"/>
          </a:xfrm>
        </p:grpSpPr>
        <p:pic>
          <p:nvPicPr>
            <p:cNvPr id="25" name="Picture 2" descr="http://interlakeresources.com/wp-content/uploads/2011/12/23301LEDBecon.jpg">
              <a:extLst>
                <a:ext uri="{FF2B5EF4-FFF2-40B4-BE49-F238E27FC236}">
                  <a16:creationId xmlns:a16="http://schemas.microsoft.com/office/drawing/2014/main" id="{36A0C5C1-52DA-46A0-B374-28DF7FF31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926443" y="2110473"/>
              <a:ext cx="810318" cy="8141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638D4E-3D1A-4E0F-AA90-80BBA1551469}"/>
                </a:ext>
              </a:extLst>
            </p:cNvPr>
            <p:cNvSpPr txBox="1"/>
            <p:nvPr/>
          </p:nvSpPr>
          <p:spPr>
            <a:xfrm>
              <a:off x="5278571" y="2309661"/>
              <a:ext cx="1343188" cy="400110"/>
            </a:xfrm>
            <a:prstGeom prst="rect">
              <a:avLst/>
            </a:prstGeom>
            <a:noFill/>
          </p:spPr>
          <p:txBody>
            <a:bodyPr wrap="none" rtlCol="0">
              <a:spAutoFit/>
            </a:bodyPr>
            <a:lstStyle/>
            <a:p>
              <a:r>
                <a:rPr lang="en-GB" sz="2000" dirty="0">
                  <a:latin typeface="+mj-lt"/>
                </a:rPr>
                <a:t>Above 19%</a:t>
              </a:r>
            </a:p>
          </p:txBody>
        </p:sp>
      </p:grpSp>
      <p:grpSp>
        <p:nvGrpSpPr>
          <p:cNvPr id="37" name="Group 36">
            <a:extLst>
              <a:ext uri="{FF2B5EF4-FFF2-40B4-BE49-F238E27FC236}">
                <a16:creationId xmlns:a16="http://schemas.microsoft.com/office/drawing/2014/main" id="{773295B7-4222-4CFC-814B-64EA89394C47}"/>
              </a:ext>
            </a:extLst>
          </p:cNvPr>
          <p:cNvGrpSpPr/>
          <p:nvPr/>
        </p:nvGrpSpPr>
        <p:grpSpPr>
          <a:xfrm>
            <a:off x="6651797" y="3307725"/>
            <a:ext cx="3762935" cy="659663"/>
            <a:chOff x="5127796" y="3307724"/>
            <a:chExt cx="3762935" cy="659663"/>
          </a:xfrm>
        </p:grpSpPr>
        <p:pic>
          <p:nvPicPr>
            <p:cNvPr id="26" name="Picture 25">
              <a:extLst>
                <a:ext uri="{FF2B5EF4-FFF2-40B4-BE49-F238E27FC236}">
                  <a16:creationId xmlns:a16="http://schemas.microsoft.com/office/drawing/2014/main" id="{8CABB369-4037-4D1D-8D73-4A28067CBFD0}"/>
                </a:ext>
              </a:extLst>
            </p:cNvPr>
            <p:cNvPicPr>
              <a:picLocks noChangeAspect="1"/>
            </p:cNvPicPr>
            <p:nvPr/>
          </p:nvPicPr>
          <p:blipFill>
            <a:blip r:embed="rId5"/>
            <a:stretch>
              <a:fillRect/>
            </a:stretch>
          </p:blipFill>
          <p:spPr>
            <a:xfrm rot="16200000">
              <a:off x="7001771" y="3284906"/>
              <a:ext cx="659663" cy="705300"/>
            </a:xfrm>
            <a:prstGeom prst="rect">
              <a:avLst/>
            </a:prstGeom>
          </p:spPr>
        </p:pic>
        <p:sp>
          <p:nvSpPr>
            <p:cNvPr id="29" name="TextBox 28">
              <a:extLst>
                <a:ext uri="{FF2B5EF4-FFF2-40B4-BE49-F238E27FC236}">
                  <a16:creationId xmlns:a16="http://schemas.microsoft.com/office/drawing/2014/main" id="{72BC9E9D-64D7-42C8-954B-1400BFB78FF4}"/>
                </a:ext>
              </a:extLst>
            </p:cNvPr>
            <p:cNvSpPr txBox="1"/>
            <p:nvPr/>
          </p:nvSpPr>
          <p:spPr>
            <a:xfrm>
              <a:off x="5127796" y="3437502"/>
              <a:ext cx="1794402" cy="400110"/>
            </a:xfrm>
            <a:prstGeom prst="rect">
              <a:avLst/>
            </a:prstGeom>
            <a:noFill/>
          </p:spPr>
          <p:txBody>
            <a:bodyPr wrap="none" rtlCol="0">
              <a:spAutoFit/>
            </a:bodyPr>
            <a:lstStyle/>
            <a:p>
              <a:r>
                <a:rPr lang="en-GB" sz="2000" b="1" dirty="0">
                  <a:latin typeface="+mj-lt"/>
                </a:rPr>
                <a:t>19%</a:t>
              </a:r>
              <a:r>
                <a:rPr lang="en-GB" sz="2000" dirty="0">
                  <a:latin typeface="+mj-lt"/>
                </a:rPr>
                <a:t> - 1st alarm</a:t>
              </a:r>
            </a:p>
          </p:txBody>
        </p:sp>
        <p:sp>
          <p:nvSpPr>
            <p:cNvPr id="31" name="TextBox 30">
              <a:extLst>
                <a:ext uri="{FF2B5EF4-FFF2-40B4-BE49-F238E27FC236}">
                  <a16:creationId xmlns:a16="http://schemas.microsoft.com/office/drawing/2014/main" id="{CC3EEFCD-9363-4014-A8B6-BA3BB163983C}"/>
                </a:ext>
              </a:extLst>
            </p:cNvPr>
            <p:cNvSpPr txBox="1"/>
            <p:nvPr/>
          </p:nvSpPr>
          <p:spPr>
            <a:xfrm>
              <a:off x="7979904" y="3453472"/>
              <a:ext cx="910827" cy="400110"/>
            </a:xfrm>
            <a:prstGeom prst="rect">
              <a:avLst/>
            </a:prstGeom>
            <a:noFill/>
          </p:spPr>
          <p:txBody>
            <a:bodyPr wrap="none" rtlCol="0">
              <a:spAutoFit/>
            </a:bodyPr>
            <a:lstStyle/>
            <a:p>
              <a:r>
                <a:rPr lang="en-GB" sz="2000" dirty="0">
                  <a:latin typeface="+mj-lt"/>
                </a:rPr>
                <a:t>flashes</a:t>
              </a:r>
            </a:p>
          </p:txBody>
        </p:sp>
      </p:grpSp>
      <p:grpSp>
        <p:nvGrpSpPr>
          <p:cNvPr id="38" name="Group 37">
            <a:extLst>
              <a:ext uri="{FF2B5EF4-FFF2-40B4-BE49-F238E27FC236}">
                <a16:creationId xmlns:a16="http://schemas.microsoft.com/office/drawing/2014/main" id="{BC2A8C87-375B-48FB-9326-E645333556FA}"/>
              </a:ext>
            </a:extLst>
          </p:cNvPr>
          <p:cNvGrpSpPr/>
          <p:nvPr/>
        </p:nvGrpSpPr>
        <p:grpSpPr>
          <a:xfrm>
            <a:off x="6645506" y="4156615"/>
            <a:ext cx="3854742" cy="1204439"/>
            <a:chOff x="5121506" y="4156614"/>
            <a:chExt cx="3854742" cy="1204439"/>
          </a:xfrm>
        </p:grpSpPr>
        <p:pic>
          <p:nvPicPr>
            <p:cNvPr id="22" name="Picture 21">
              <a:extLst>
                <a:ext uri="{FF2B5EF4-FFF2-40B4-BE49-F238E27FC236}">
                  <a16:creationId xmlns:a16="http://schemas.microsoft.com/office/drawing/2014/main" id="{F52BD4E4-E595-4B63-A2D7-ECD8A51BA502}"/>
                </a:ext>
              </a:extLst>
            </p:cNvPr>
            <p:cNvPicPr>
              <a:picLocks noChangeAspect="1"/>
            </p:cNvPicPr>
            <p:nvPr/>
          </p:nvPicPr>
          <p:blipFill>
            <a:blip r:embed="rId5"/>
            <a:stretch>
              <a:fillRect/>
            </a:stretch>
          </p:blipFill>
          <p:spPr>
            <a:xfrm rot="16200000">
              <a:off x="7024692" y="4533609"/>
              <a:ext cx="681080" cy="728200"/>
            </a:xfrm>
            <a:prstGeom prst="rect">
              <a:avLst/>
            </a:prstGeom>
          </p:spPr>
        </p:pic>
        <p:sp>
          <p:nvSpPr>
            <p:cNvPr id="28" name="Lightning Bolt 27">
              <a:extLst>
                <a:ext uri="{FF2B5EF4-FFF2-40B4-BE49-F238E27FC236}">
                  <a16:creationId xmlns:a16="http://schemas.microsoft.com/office/drawing/2014/main" id="{F5345C4D-0624-4D54-9A78-518CB6A0A406}"/>
                </a:ext>
              </a:extLst>
            </p:cNvPr>
            <p:cNvSpPr/>
            <p:nvPr/>
          </p:nvSpPr>
          <p:spPr>
            <a:xfrm flipH="1">
              <a:off x="7423881" y="4156614"/>
              <a:ext cx="520744" cy="623187"/>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D3AC59E2-A0A8-43A6-B1CF-680C1CB4AF4D}"/>
                </a:ext>
              </a:extLst>
            </p:cNvPr>
            <p:cNvSpPr txBox="1"/>
            <p:nvPr/>
          </p:nvSpPr>
          <p:spPr>
            <a:xfrm>
              <a:off x="5121506" y="4697653"/>
              <a:ext cx="1879041" cy="400110"/>
            </a:xfrm>
            <a:prstGeom prst="rect">
              <a:avLst/>
            </a:prstGeom>
            <a:noFill/>
          </p:spPr>
          <p:txBody>
            <a:bodyPr wrap="none" rtlCol="0">
              <a:spAutoFit/>
            </a:bodyPr>
            <a:lstStyle/>
            <a:p>
              <a:r>
                <a:rPr lang="en-GB" sz="2000" b="1" dirty="0">
                  <a:latin typeface="+mj-lt"/>
                </a:rPr>
                <a:t>17%</a:t>
              </a:r>
              <a:r>
                <a:rPr lang="en-GB" sz="2000" dirty="0">
                  <a:latin typeface="+mj-lt"/>
                </a:rPr>
                <a:t> - 2nd alarm</a:t>
              </a:r>
            </a:p>
          </p:txBody>
        </p:sp>
        <p:sp>
          <p:nvSpPr>
            <p:cNvPr id="32" name="TextBox 31">
              <a:extLst>
                <a:ext uri="{FF2B5EF4-FFF2-40B4-BE49-F238E27FC236}">
                  <a16:creationId xmlns:a16="http://schemas.microsoft.com/office/drawing/2014/main" id="{6E37D277-BD70-4A98-8734-360FD485C8EB}"/>
                </a:ext>
              </a:extLst>
            </p:cNvPr>
            <p:cNvSpPr txBox="1"/>
            <p:nvPr/>
          </p:nvSpPr>
          <p:spPr>
            <a:xfrm>
              <a:off x="8050995" y="4345390"/>
              <a:ext cx="925253" cy="1015663"/>
            </a:xfrm>
            <a:prstGeom prst="rect">
              <a:avLst/>
            </a:prstGeom>
            <a:noFill/>
          </p:spPr>
          <p:txBody>
            <a:bodyPr wrap="none" rtlCol="0">
              <a:spAutoFit/>
            </a:bodyPr>
            <a:lstStyle/>
            <a:p>
              <a:pPr algn="ctr"/>
              <a:r>
                <a:rPr lang="en-GB" sz="2000" dirty="0">
                  <a:latin typeface="+mj-lt"/>
                </a:rPr>
                <a:t>flashes</a:t>
              </a:r>
            </a:p>
            <a:p>
              <a:pPr algn="ctr"/>
              <a:r>
                <a:rPr lang="en-GB" sz="2000" dirty="0">
                  <a:latin typeface="+mj-lt"/>
                </a:rPr>
                <a:t>and </a:t>
              </a:r>
            </a:p>
            <a:p>
              <a:pPr algn="ctr"/>
              <a:r>
                <a:rPr lang="en-GB" sz="2000" dirty="0">
                  <a:latin typeface="+mj-lt"/>
                </a:rPr>
                <a:t>sounds</a:t>
              </a:r>
            </a:p>
          </p:txBody>
        </p:sp>
      </p:grpSp>
      <p:sp>
        <p:nvSpPr>
          <p:cNvPr id="33" name="Arrow: Down 32">
            <a:extLst>
              <a:ext uri="{FF2B5EF4-FFF2-40B4-BE49-F238E27FC236}">
                <a16:creationId xmlns:a16="http://schemas.microsoft.com/office/drawing/2014/main" id="{87F62AF2-04B3-4A18-9722-18B6E5668AE7}"/>
              </a:ext>
            </a:extLst>
          </p:cNvPr>
          <p:cNvSpPr/>
          <p:nvPr/>
        </p:nvSpPr>
        <p:spPr>
          <a:xfrm>
            <a:off x="7474165" y="2922698"/>
            <a:ext cx="191328" cy="2572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Down 33">
            <a:extLst>
              <a:ext uri="{FF2B5EF4-FFF2-40B4-BE49-F238E27FC236}">
                <a16:creationId xmlns:a16="http://schemas.microsoft.com/office/drawing/2014/main" id="{DAC93337-03A9-4DCD-A5E9-033D4E42FEF4}"/>
              </a:ext>
            </a:extLst>
          </p:cNvPr>
          <p:cNvSpPr/>
          <p:nvPr/>
        </p:nvSpPr>
        <p:spPr>
          <a:xfrm>
            <a:off x="7485383" y="4175735"/>
            <a:ext cx="191328" cy="2572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119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1000"/>
                                        <p:tgtEl>
                                          <p:spTgt spid="36"/>
                                        </p:tgtEl>
                                      </p:cBhvr>
                                    </p:animEffect>
                                  </p:childTnLst>
                                </p:cTn>
                              </p:par>
                            </p:childTnLst>
                          </p:cTn>
                        </p:par>
                        <p:par>
                          <p:cTn id="16" fill="hold">
                            <p:stCondLst>
                              <p:cond delay="2250"/>
                            </p:stCondLst>
                            <p:childTnLst>
                              <p:par>
                                <p:cTn id="17" presetID="22" presetClass="entr" presetSubtype="1"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1000"/>
                                        <p:tgtEl>
                                          <p:spTgt spid="33"/>
                                        </p:tgtEl>
                                      </p:cBhvr>
                                    </p:animEffect>
                                  </p:childTnLst>
                                </p:cTn>
                              </p:par>
                            </p:childTnLst>
                          </p:cTn>
                        </p:par>
                        <p:par>
                          <p:cTn id="20" fill="hold">
                            <p:stCondLst>
                              <p:cond delay="3250"/>
                            </p:stCondLst>
                            <p:childTnLst>
                              <p:par>
                                <p:cTn id="21" presetID="22" presetClass="entr" presetSubtype="1"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1000"/>
                                        <p:tgtEl>
                                          <p:spTgt spid="37"/>
                                        </p:tgtEl>
                                      </p:cBhvr>
                                    </p:animEffect>
                                  </p:childTnLst>
                                </p:cTn>
                              </p:par>
                            </p:childTnLst>
                          </p:cTn>
                        </p:par>
                        <p:par>
                          <p:cTn id="24" fill="hold">
                            <p:stCondLst>
                              <p:cond delay="4250"/>
                            </p:stCondLst>
                            <p:childTnLst>
                              <p:par>
                                <p:cTn id="25" presetID="22" presetClass="entr" presetSubtype="1"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childTnLst>
                          </p:cTn>
                        </p:par>
                        <p:par>
                          <p:cTn id="28" fill="hold">
                            <p:stCondLst>
                              <p:cond delay="525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3877" y="1104036"/>
            <a:ext cx="8548433" cy="451749"/>
          </a:xfrm>
        </p:spPr>
        <p:txBody>
          <a:bodyPr>
            <a:noAutofit/>
          </a:bodyPr>
          <a:lstStyle/>
          <a:p>
            <a:pPr marL="27431" indent="0">
              <a:buNone/>
            </a:pPr>
            <a:r>
              <a:rPr lang="en-GB" sz="2800" dirty="0"/>
              <a:t>If the oxygen depletion alarm is activated: </a:t>
            </a:r>
          </a:p>
        </p:txBody>
      </p:sp>
      <p:sp>
        <p:nvSpPr>
          <p:cNvPr id="9" name="Rectangle 8">
            <a:extLst>
              <a:ext uri="{FF2B5EF4-FFF2-40B4-BE49-F238E27FC236}">
                <a16:creationId xmlns:a16="http://schemas.microsoft.com/office/drawing/2014/main" id="{91152FB1-95F8-4317-BAC9-0C430F0497F4}"/>
              </a:ext>
            </a:extLst>
          </p:cNvPr>
          <p:cNvSpPr/>
          <p:nvPr/>
        </p:nvSpPr>
        <p:spPr>
          <a:xfrm>
            <a:off x="377132" y="12701"/>
            <a:ext cx="10024168"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Oxygen Depletion System</a:t>
            </a:r>
          </a:p>
        </p:txBody>
      </p:sp>
      <p:pic>
        <p:nvPicPr>
          <p:cNvPr id="12" name="Picture 11">
            <a:extLst>
              <a:ext uri="{FF2B5EF4-FFF2-40B4-BE49-F238E27FC236}">
                <a16:creationId xmlns:a16="http://schemas.microsoft.com/office/drawing/2014/main" id="{9B7938B0-ABF1-44D0-B010-ED82AC30A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
        <p:nvSpPr>
          <p:cNvPr id="13" name="Content Placeholder 1">
            <a:extLst>
              <a:ext uri="{FF2B5EF4-FFF2-40B4-BE49-F238E27FC236}">
                <a16:creationId xmlns:a16="http://schemas.microsoft.com/office/drawing/2014/main" id="{704DD0F7-925E-46BD-98E1-014F90C1D224}"/>
              </a:ext>
            </a:extLst>
          </p:cNvPr>
          <p:cNvSpPr txBox="1">
            <a:spLocks/>
          </p:cNvSpPr>
          <p:nvPr/>
        </p:nvSpPr>
        <p:spPr>
          <a:xfrm>
            <a:off x="2529131" y="1959833"/>
            <a:ext cx="7110742" cy="507527"/>
          </a:xfrm>
          <a:prstGeom prst="rect">
            <a:avLst/>
          </a:prstGeom>
          <a:ln w="19050">
            <a:solidFill>
              <a:srgbClr val="FF0000"/>
            </a:solid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GB" sz="2400" b="1" dirty="0">
                <a:solidFill>
                  <a:srgbClr val="FF0000"/>
                </a:solidFill>
                <a:latin typeface="+mj-lt"/>
                <a:cs typeface="Arial" panose="020B0604020202020204" pitchFamily="34" charset="0"/>
              </a:rPr>
              <a:t>1. LEAVE THE ROOM IMMEDIATELY and DO NOT ENTER</a:t>
            </a:r>
          </a:p>
        </p:txBody>
      </p:sp>
      <p:sp>
        <p:nvSpPr>
          <p:cNvPr id="14" name="TextBox 13">
            <a:extLst>
              <a:ext uri="{FF2B5EF4-FFF2-40B4-BE49-F238E27FC236}">
                <a16:creationId xmlns:a16="http://schemas.microsoft.com/office/drawing/2014/main" id="{C8ADB9F4-8F71-4DF6-9941-F7E0F22E6A56}"/>
              </a:ext>
            </a:extLst>
          </p:cNvPr>
          <p:cNvSpPr txBox="1"/>
          <p:nvPr/>
        </p:nvSpPr>
        <p:spPr>
          <a:xfrm>
            <a:off x="2460890" y="2929833"/>
            <a:ext cx="7416077" cy="1846659"/>
          </a:xfrm>
          <a:prstGeom prst="rect">
            <a:avLst/>
          </a:prstGeom>
          <a:noFill/>
        </p:spPr>
        <p:txBody>
          <a:bodyPr wrap="square" rtlCol="0">
            <a:spAutoFit/>
          </a:bodyPr>
          <a:lstStyle/>
          <a:p>
            <a:r>
              <a:rPr lang="en-GB" sz="2400" dirty="0">
                <a:latin typeface="+mj-lt"/>
              </a:rPr>
              <a:t>2. Put the sign on the door handle</a:t>
            </a:r>
          </a:p>
          <a:p>
            <a:pPr marL="514338" indent="-514338">
              <a:buFont typeface="+mj-lt"/>
              <a:buAutoNum type="arabicPeriod"/>
            </a:pPr>
            <a:endParaRPr lang="en-GB" sz="2400" dirty="0">
              <a:latin typeface="+mj-lt"/>
            </a:endParaRPr>
          </a:p>
          <a:p>
            <a:pPr marL="514338" indent="-514338">
              <a:buFont typeface="+mj-lt"/>
              <a:buAutoNum type="arabicPeriod"/>
            </a:pPr>
            <a:endParaRPr lang="en-GB" sz="2400" dirty="0">
              <a:latin typeface="+mj-lt"/>
            </a:endParaRPr>
          </a:p>
          <a:p>
            <a:r>
              <a:rPr lang="en-GB" sz="2400" dirty="0">
                <a:latin typeface="+mj-lt"/>
              </a:rPr>
              <a:t>3. Contact/report to </a:t>
            </a:r>
          </a:p>
          <a:p>
            <a:endParaRPr lang="en-GB" dirty="0">
              <a:latin typeface="+mj-lt"/>
            </a:endParaRPr>
          </a:p>
        </p:txBody>
      </p:sp>
      <p:pic>
        <p:nvPicPr>
          <p:cNvPr id="15" name="Picture 14">
            <a:extLst>
              <a:ext uri="{FF2B5EF4-FFF2-40B4-BE49-F238E27FC236}">
                <a16:creationId xmlns:a16="http://schemas.microsoft.com/office/drawing/2014/main" id="{CEC108D7-0775-4404-82FB-374B5BF46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326" y="2907509"/>
            <a:ext cx="1172949" cy="1731290"/>
          </a:xfrm>
          <a:prstGeom prst="rect">
            <a:avLst/>
          </a:prstGeom>
        </p:spPr>
      </p:pic>
      <p:sp>
        <p:nvSpPr>
          <p:cNvPr id="16" name="TextBox 15">
            <a:extLst>
              <a:ext uri="{FF2B5EF4-FFF2-40B4-BE49-F238E27FC236}">
                <a16:creationId xmlns:a16="http://schemas.microsoft.com/office/drawing/2014/main" id="{30F1B4CE-C3EF-4D0F-AACB-C55F7331BCF0}"/>
              </a:ext>
            </a:extLst>
          </p:cNvPr>
          <p:cNvSpPr txBox="1"/>
          <p:nvPr/>
        </p:nvSpPr>
        <p:spPr>
          <a:xfrm>
            <a:off x="3292466" y="4463012"/>
            <a:ext cx="5819157" cy="1754326"/>
          </a:xfrm>
          <a:prstGeom prst="rect">
            <a:avLst/>
          </a:prstGeom>
          <a:noFill/>
        </p:spPr>
        <p:txBody>
          <a:bodyPr wrap="none" rtlCol="0">
            <a:spAutoFit/>
          </a:bodyPr>
          <a:lstStyle/>
          <a:p>
            <a:pPr marL="880089" lvl="1" indent="-514338"/>
            <a:r>
              <a:rPr lang="en-GB" dirty="0">
                <a:latin typeface="+mj-lt"/>
              </a:rPr>
              <a:t>JP/ GOJ - Atanas Tomov*3202/</a:t>
            </a:r>
            <a:r>
              <a:rPr lang="en-GB" dirty="0">
                <a:latin typeface="+mj-lt"/>
                <a:hlinkClick r:id="rId4"/>
              </a:rPr>
              <a:t>a.tomov@qmul.ac.uk</a:t>
            </a:r>
            <a:endParaRPr lang="en-GB" dirty="0">
              <a:latin typeface="+mj-lt"/>
            </a:endParaRPr>
          </a:p>
          <a:p>
            <a:pPr marL="880089" lvl="1" indent="-514338"/>
            <a:endParaRPr lang="en-GB" dirty="0">
              <a:latin typeface="+mj-lt"/>
            </a:endParaRPr>
          </a:p>
          <a:p>
            <a:pPr marL="880089" lvl="1" indent="-514338"/>
            <a:r>
              <a:rPr lang="en-GB" dirty="0">
                <a:solidFill>
                  <a:schemeClr val="tx1">
                    <a:lumMod val="65000"/>
                    <a:lumOff val="35000"/>
                  </a:schemeClr>
                </a:solidFill>
                <a:latin typeface="+mj-lt"/>
              </a:rPr>
              <a:t>JP -Phil Duncanson *2024/1</a:t>
            </a:r>
            <a:r>
              <a:rPr lang="en-GB" baseline="30000" dirty="0">
                <a:solidFill>
                  <a:schemeClr val="tx1">
                    <a:lumMod val="65000"/>
                    <a:lumOff val="35000"/>
                  </a:schemeClr>
                </a:solidFill>
                <a:latin typeface="+mj-lt"/>
              </a:rPr>
              <a:t>st</a:t>
            </a:r>
            <a:r>
              <a:rPr lang="en-GB" dirty="0">
                <a:solidFill>
                  <a:schemeClr val="tx1">
                    <a:lumMod val="65000"/>
                    <a:lumOff val="35000"/>
                  </a:schemeClr>
                </a:solidFill>
                <a:latin typeface="+mj-lt"/>
              </a:rPr>
              <a:t> floor write up area</a:t>
            </a:r>
          </a:p>
          <a:p>
            <a:pPr marL="880089" lvl="1" indent="-514338"/>
            <a:r>
              <a:rPr lang="en-GB" dirty="0">
                <a:solidFill>
                  <a:schemeClr val="tx1">
                    <a:lumMod val="65000"/>
                    <a:lumOff val="35000"/>
                  </a:schemeClr>
                </a:solidFill>
                <a:latin typeface="+mj-lt"/>
              </a:rPr>
              <a:t>JP - Yumi Tashiro  </a:t>
            </a:r>
            <a:r>
              <a:rPr lang="en-GB" dirty="0">
                <a:solidFill>
                  <a:schemeClr val="tx1">
                    <a:lumMod val="65000"/>
                    <a:lumOff val="35000"/>
                  </a:schemeClr>
                </a:solidFill>
                <a:latin typeface="+mj-lt"/>
                <a:hlinkClick r:id="rId5"/>
              </a:rPr>
              <a:t>*6603/y.tashiro@qmul.ac.uk</a:t>
            </a:r>
          </a:p>
          <a:p>
            <a:r>
              <a:rPr lang="en-GB" dirty="0">
                <a:solidFill>
                  <a:schemeClr val="tx1">
                    <a:lumMod val="65000"/>
                    <a:lumOff val="35000"/>
                  </a:schemeClr>
                </a:solidFill>
                <a:latin typeface="+mj-lt"/>
              </a:rPr>
              <a:t>       GOJ - Jotham </a:t>
            </a:r>
            <a:r>
              <a:rPr lang="en-GB" dirty="0" err="1">
                <a:solidFill>
                  <a:schemeClr val="tx1">
                    <a:lumMod val="65000"/>
                    <a:lumOff val="35000"/>
                  </a:schemeClr>
                </a:solidFill>
                <a:latin typeface="+mj-lt"/>
              </a:rPr>
              <a:t>Selvarajah</a:t>
            </a:r>
            <a:r>
              <a:rPr lang="en-GB" dirty="0">
                <a:solidFill>
                  <a:schemeClr val="tx1">
                    <a:lumMod val="65000"/>
                    <a:lumOff val="35000"/>
                  </a:schemeClr>
                </a:solidFill>
                <a:latin typeface="+mj-lt"/>
              </a:rPr>
              <a:t> *6562/j.selvarajah@qmul.ac.uk</a:t>
            </a:r>
          </a:p>
          <a:p>
            <a:endParaRPr lang="en-GB" dirty="0">
              <a:latin typeface="+mj-lt"/>
            </a:endParaRPr>
          </a:p>
        </p:txBody>
      </p:sp>
      <p:sp>
        <p:nvSpPr>
          <p:cNvPr id="17" name="TextBox 16">
            <a:extLst>
              <a:ext uri="{FF2B5EF4-FFF2-40B4-BE49-F238E27FC236}">
                <a16:creationId xmlns:a16="http://schemas.microsoft.com/office/drawing/2014/main" id="{B0462043-2499-4AE4-949D-77159D240DBE}"/>
              </a:ext>
            </a:extLst>
          </p:cNvPr>
          <p:cNvSpPr txBox="1"/>
          <p:nvPr/>
        </p:nvSpPr>
        <p:spPr>
          <a:xfrm>
            <a:off x="2136968" y="4899185"/>
            <a:ext cx="1063112" cy="523220"/>
          </a:xfrm>
          <a:prstGeom prst="rect">
            <a:avLst/>
          </a:prstGeom>
          <a:noFill/>
        </p:spPr>
        <p:txBody>
          <a:bodyPr wrap="none" rtlCol="0">
            <a:spAutoFit/>
          </a:bodyPr>
          <a:lstStyle/>
          <a:p>
            <a:r>
              <a:rPr lang="en-GB" sz="2800" dirty="0">
                <a:solidFill>
                  <a:srgbClr val="FF0000"/>
                </a:solidFill>
                <a:latin typeface="Eras Demi ITC" panose="020B0805030504020804" pitchFamily="34" charset="0"/>
              </a:rPr>
              <a:t>3333</a:t>
            </a:r>
            <a:endParaRPr lang="en-GB" sz="2800" dirty="0">
              <a:latin typeface="Eras Demi ITC" panose="020B0805030504020804" pitchFamily="34" charset="0"/>
            </a:endParaRPr>
          </a:p>
        </p:txBody>
      </p:sp>
    </p:spTree>
    <p:extLst>
      <p:ext uri="{BB962C8B-B14F-4D97-AF65-F5344CB8AC3E}">
        <p14:creationId xmlns:p14="http://schemas.microsoft.com/office/powerpoint/2010/main" val="215013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2500"/>
                            </p:stCondLst>
                            <p:childTnLst>
                              <p:par>
                                <p:cTn id="29" presetID="22" presetClass="entr" presetSubtype="1" fill="hold" grpId="0" nodeType="afterEffect">
                                  <p:stCondLst>
                                    <p:cond delay="25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8" presetClass="entr" presetSubtype="0" accel="50000" fill="hold" grpId="0" nodeType="clickEffect">
                                  <p:stCondLst>
                                    <p:cond delay="0"/>
                                  </p:stCondLst>
                                  <p:iterate type="lt">
                                    <p:tmPct val="50000"/>
                                  </p:iterate>
                                  <p:childTnLst>
                                    <p:set>
                                      <p:cBhvr>
                                        <p:cTn id="39" dur="1" fill="hold">
                                          <p:stCondLst>
                                            <p:cond delay="0"/>
                                          </p:stCondLst>
                                        </p:cTn>
                                        <p:tgtEl>
                                          <p:spTgt spid="17"/>
                                        </p:tgtEl>
                                        <p:attrNameLst>
                                          <p:attrName>style.visibility</p:attrName>
                                        </p:attrNameLst>
                                      </p:cBhvr>
                                      <p:to>
                                        <p:strVal val="visible"/>
                                      </p:to>
                                    </p:set>
                                    <p:set>
                                      <p:cBhvr>
                                        <p:cTn id="40" dur="455" fill="hold">
                                          <p:stCondLst>
                                            <p:cond delay="0"/>
                                          </p:stCondLst>
                                        </p:cTn>
                                        <p:tgtEl>
                                          <p:spTgt spid="17"/>
                                        </p:tgtEl>
                                        <p:attrNameLst>
                                          <p:attrName>style.rotation</p:attrName>
                                        </p:attrNameLst>
                                      </p:cBhvr>
                                      <p:to>
                                        <p:strVal val="-45.0"/>
                                      </p:to>
                                    </p:set>
                                    <p:anim calcmode="lin" valueType="num">
                                      <p:cBhvr>
                                        <p:cTn id="41"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2"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3"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4"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ED03-91AF-42D3-894A-0BBD661B376D}"/>
              </a:ext>
            </a:extLst>
          </p:cNvPr>
          <p:cNvSpPr>
            <a:spLocks noGrp="1"/>
          </p:cNvSpPr>
          <p:nvPr>
            <p:ph type="title"/>
          </p:nvPr>
        </p:nvSpPr>
        <p:spPr>
          <a:xfrm>
            <a:off x="1781176" y="-124135"/>
            <a:ext cx="8829675" cy="1406939"/>
          </a:xfrm>
        </p:spPr>
        <p:txBody>
          <a:bodyPr>
            <a:noAutofit/>
          </a:bodyPr>
          <a:lstStyle/>
          <a:p>
            <a:r>
              <a:rPr lang="en-US" sz="2800" b="1" dirty="0"/>
              <a:t>Imperial College London fined £70,000 after scientist suffocated in lab filled with nitrogen</a:t>
            </a:r>
            <a:br>
              <a:rPr lang="en-US" sz="2800" dirty="0"/>
            </a:br>
            <a:endParaRPr lang="en-GB" sz="2800" dirty="0"/>
          </a:p>
        </p:txBody>
      </p:sp>
      <p:sp>
        <p:nvSpPr>
          <p:cNvPr id="3" name="Content Placeholder 2">
            <a:extLst>
              <a:ext uri="{FF2B5EF4-FFF2-40B4-BE49-F238E27FC236}">
                <a16:creationId xmlns:a16="http://schemas.microsoft.com/office/drawing/2014/main" id="{145A5691-B20D-4B9D-9046-248607B007A0}"/>
              </a:ext>
            </a:extLst>
          </p:cNvPr>
          <p:cNvSpPr>
            <a:spLocks noGrp="1"/>
          </p:cNvSpPr>
          <p:nvPr>
            <p:ph idx="1"/>
          </p:nvPr>
        </p:nvSpPr>
        <p:spPr>
          <a:xfrm>
            <a:off x="1781176" y="1104900"/>
            <a:ext cx="4314825" cy="4666996"/>
          </a:xfrm>
        </p:spPr>
        <p:txBody>
          <a:bodyPr>
            <a:normAutofit fontScale="77500" lnSpcReduction="20000"/>
          </a:bodyPr>
          <a:lstStyle/>
          <a:p>
            <a:r>
              <a:rPr lang="en-US" dirty="0"/>
              <a:t>Imperial College London fined £70,000 after scientist suffocated while he was working in a hospital that filled with nitrogen. Chelsea and Westminster NHS Trust was fined £80,000 and both ordered to pay £23,000 in costs. The judge said the fines were lower than the sentencing guidelines as both public institutions are not profit-making.</a:t>
            </a:r>
          </a:p>
          <a:p>
            <a:endParaRPr lang="en-US" dirty="0"/>
          </a:p>
          <a:p>
            <a:endParaRPr lang="en-US" dirty="0"/>
          </a:p>
          <a:p>
            <a:r>
              <a:rPr lang="en-US" dirty="0"/>
              <a:t>Damian Bowen died because the ventilation system to his hospital lab was switched off. “If the ventilation had been switched on Damian Brown would not have died. He was working out of hours and alone.</a:t>
            </a:r>
          </a:p>
          <a:p>
            <a:endParaRPr lang="en-GB" dirty="0"/>
          </a:p>
        </p:txBody>
      </p:sp>
      <p:sp>
        <p:nvSpPr>
          <p:cNvPr id="4" name="Slide Number Placeholder 3">
            <a:extLst>
              <a:ext uri="{FF2B5EF4-FFF2-40B4-BE49-F238E27FC236}">
                <a16:creationId xmlns:a16="http://schemas.microsoft.com/office/drawing/2014/main" id="{43C094AC-E7DF-4A9C-9BDA-BED6CB41929F}"/>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53</a:t>
            </a:fld>
            <a:endParaRPr lang="en-US">
              <a:solidFill>
                <a:srgbClr val="04617B">
                  <a:shade val="90000"/>
                </a:srgbClr>
              </a:solidFill>
            </a:endParaRPr>
          </a:p>
        </p:txBody>
      </p:sp>
      <p:pic>
        <p:nvPicPr>
          <p:cNvPr id="5" name="Picture 2" descr="Safety breaches: Damian Bowen died because  the ventilation system to his hospital lab was switched off">
            <a:extLst>
              <a:ext uri="{FF2B5EF4-FFF2-40B4-BE49-F238E27FC236}">
                <a16:creationId xmlns:a16="http://schemas.microsoft.com/office/drawing/2014/main" id="{EB820362-AC75-4D13-9209-EE48D7773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12" y="1900032"/>
            <a:ext cx="4101496" cy="288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05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6E903-1E64-431C-854D-C9E33C69D897}"/>
              </a:ext>
            </a:extLst>
          </p:cNvPr>
          <p:cNvSpPr/>
          <p:nvPr/>
        </p:nvSpPr>
        <p:spPr>
          <a:xfrm>
            <a:off x="151378" y="87626"/>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Using Gas Cylinders</a:t>
            </a:r>
          </a:p>
        </p:txBody>
      </p:sp>
      <p:pic>
        <p:nvPicPr>
          <p:cNvPr id="11" name="Picture 10">
            <a:extLst>
              <a:ext uri="{FF2B5EF4-FFF2-40B4-BE49-F238E27FC236}">
                <a16:creationId xmlns:a16="http://schemas.microsoft.com/office/drawing/2014/main" id="{3BB32575-2BFB-4482-A1AB-77FC9CAC3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12" name="Rectangle 3">
            <a:extLst>
              <a:ext uri="{FF2B5EF4-FFF2-40B4-BE49-F238E27FC236}">
                <a16:creationId xmlns:a16="http://schemas.microsoft.com/office/drawing/2014/main" id="{5854CD40-142A-43C4-9EC6-8769FB134359}"/>
              </a:ext>
            </a:extLst>
          </p:cNvPr>
          <p:cNvSpPr txBox="1">
            <a:spLocks noChangeArrowheads="1"/>
          </p:cNvSpPr>
          <p:nvPr/>
        </p:nvSpPr>
        <p:spPr>
          <a:xfrm>
            <a:off x="1813925" y="1325079"/>
            <a:ext cx="7868873" cy="4002294"/>
          </a:xfrm>
          <a:prstGeom prst="rect">
            <a:avLst/>
          </a:prstGeom>
        </p:spPr>
        <p:txBody>
          <a:bodyPr vert="horz">
            <a:noAutofit/>
          </a:bodyPr>
          <a:lst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377" indent="-246882"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8" indent="-18287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150000"/>
              </a:lnSpc>
              <a:spcBef>
                <a:spcPts val="600"/>
              </a:spcBef>
              <a:buClr>
                <a:srgbClr val="0000FF"/>
              </a:buClr>
            </a:pPr>
            <a:r>
              <a:rPr lang="en-GB" altLang="en-US" sz="2000" b="1" dirty="0"/>
              <a:t>£ 0.3 m spent in removing cylinders from the laboratories in 2018</a:t>
            </a:r>
            <a:endParaRPr lang="en-GB" altLang="en-US" sz="1800" b="1" dirty="0"/>
          </a:p>
          <a:p>
            <a:pPr>
              <a:lnSpc>
                <a:spcPct val="150000"/>
              </a:lnSpc>
              <a:spcBef>
                <a:spcPts val="600"/>
              </a:spcBef>
              <a:buClr>
                <a:srgbClr val="0000FF"/>
              </a:buClr>
            </a:pPr>
            <a:r>
              <a:rPr lang="en-GB" altLang="en-US" sz="2000" dirty="0"/>
              <a:t>Never use without formal training, </a:t>
            </a:r>
            <a:r>
              <a:rPr lang="en-GB" altLang="en-US" sz="2000" b="1" dirty="0"/>
              <a:t>only BOC </a:t>
            </a:r>
            <a:r>
              <a:rPr lang="en-GB" altLang="en-US" sz="2000" dirty="0"/>
              <a:t>to handle them.</a:t>
            </a:r>
          </a:p>
          <a:p>
            <a:pPr>
              <a:lnSpc>
                <a:spcPct val="150000"/>
              </a:lnSpc>
              <a:spcBef>
                <a:spcPts val="600"/>
              </a:spcBef>
              <a:buClr>
                <a:srgbClr val="0000FF"/>
              </a:buClr>
            </a:pPr>
            <a:r>
              <a:rPr lang="en-GB" altLang="en-US" sz="2000" dirty="0"/>
              <a:t>Cylinders are heavy and can cause serious damage if they fall</a:t>
            </a:r>
          </a:p>
          <a:p>
            <a:pPr marL="989013" lvl="1" indent="-180975">
              <a:buClr>
                <a:srgbClr val="0000FF"/>
              </a:buClr>
              <a:buSzPct val="120000"/>
              <a:buFont typeface="Calibri" panose="020F0502020204030204" pitchFamily="34" charset="0"/>
              <a:buChar char="‐"/>
            </a:pPr>
            <a:r>
              <a:rPr lang="en-GB" altLang="en-US" sz="1800" dirty="0"/>
              <a:t>ensure that they are chained when in use</a:t>
            </a:r>
          </a:p>
          <a:p>
            <a:pPr marL="989013" lvl="1" indent="-180975">
              <a:buClr>
                <a:srgbClr val="0000FF"/>
              </a:buClr>
              <a:buSzPct val="120000"/>
              <a:buFont typeface="Calibri" panose="020F0502020204030204" pitchFamily="34" charset="0"/>
              <a:buChar char="‐"/>
            </a:pPr>
            <a:r>
              <a:rPr lang="en-GB" altLang="en-US" sz="1800" dirty="0"/>
              <a:t>move only with a cylinder trolley</a:t>
            </a:r>
          </a:p>
          <a:p>
            <a:pPr marL="989013" lvl="1" indent="-180975">
              <a:buClr>
                <a:srgbClr val="0000FF"/>
              </a:buClr>
              <a:buSzPct val="120000"/>
              <a:buFont typeface="Calibri" panose="020F0502020204030204" pitchFamily="34" charset="0"/>
              <a:buChar char="‐"/>
            </a:pPr>
            <a:r>
              <a:rPr lang="en-GB" altLang="en-US" b="1" dirty="0">
                <a:solidFill>
                  <a:srgbClr val="0000FF"/>
                </a:solidFill>
                <a:hlinkClick r:id="rId3"/>
              </a:rPr>
              <a:t>https://www.youtube.com/watch?v=ejEJGNLTo84</a:t>
            </a:r>
            <a:r>
              <a:rPr lang="en-GB" altLang="en-US" b="1" dirty="0">
                <a:solidFill>
                  <a:srgbClr val="0000FF"/>
                </a:solidFill>
              </a:rPr>
              <a:t> </a:t>
            </a:r>
          </a:p>
          <a:p>
            <a:pPr>
              <a:lnSpc>
                <a:spcPct val="150000"/>
              </a:lnSpc>
              <a:spcBef>
                <a:spcPts val="600"/>
              </a:spcBef>
              <a:buClr>
                <a:srgbClr val="0000FF"/>
              </a:buClr>
            </a:pPr>
            <a:r>
              <a:rPr lang="en-GB" altLang="en-US" sz="2000" dirty="0"/>
              <a:t>Use regulators &amp; control equipment suitable for the gas concerned</a:t>
            </a:r>
          </a:p>
          <a:p>
            <a:pPr>
              <a:lnSpc>
                <a:spcPct val="150000"/>
              </a:lnSpc>
              <a:spcBef>
                <a:spcPts val="600"/>
              </a:spcBef>
              <a:buClr>
                <a:srgbClr val="0000FF"/>
              </a:buClr>
            </a:pPr>
            <a:r>
              <a:rPr lang="en-GB" altLang="en-US" sz="2000" dirty="0"/>
              <a:t>Consider the consequences if your cylinder leaks</a:t>
            </a:r>
            <a:endParaRPr lang="en-US" altLang="en-US" sz="2000" dirty="0"/>
          </a:p>
        </p:txBody>
      </p:sp>
      <p:pic>
        <p:nvPicPr>
          <p:cNvPr id="13" name="Picture 6" descr="cylinder">
            <a:extLst>
              <a:ext uri="{FF2B5EF4-FFF2-40B4-BE49-F238E27FC236}">
                <a16:creationId xmlns:a16="http://schemas.microsoft.com/office/drawing/2014/main" id="{9B050A28-2424-4011-B570-6DAA283F9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416794" y="1739322"/>
            <a:ext cx="826013" cy="347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2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7128DE-E07B-4380-B4BE-4C4F12FA4D7D}"/>
              </a:ext>
            </a:extLst>
          </p:cNvPr>
          <p:cNvSpPr/>
          <p:nvPr/>
        </p:nvSpPr>
        <p:spPr>
          <a:xfrm>
            <a:off x="-338747" y="48127"/>
            <a:ext cx="1002416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Minor Chemical Spills</a:t>
            </a:r>
          </a:p>
        </p:txBody>
      </p:sp>
      <p:sp>
        <p:nvSpPr>
          <p:cNvPr id="7" name="Content Placeholder 2">
            <a:extLst>
              <a:ext uri="{FF2B5EF4-FFF2-40B4-BE49-F238E27FC236}">
                <a16:creationId xmlns:a16="http://schemas.microsoft.com/office/drawing/2014/main" id="{DA7C1B1D-9D0D-46E9-8FE2-483B122274FF}"/>
              </a:ext>
            </a:extLst>
          </p:cNvPr>
          <p:cNvSpPr>
            <a:spLocks noGrp="1"/>
          </p:cNvSpPr>
          <p:nvPr>
            <p:ph idx="1"/>
          </p:nvPr>
        </p:nvSpPr>
        <p:spPr>
          <a:xfrm>
            <a:off x="2438568" y="1499593"/>
            <a:ext cx="8031079" cy="2169750"/>
          </a:xfrm>
        </p:spPr>
        <p:txBody>
          <a:bodyPr>
            <a:normAutofit/>
          </a:bodyPr>
          <a:lstStyle/>
          <a:p>
            <a:pPr>
              <a:lnSpc>
                <a:spcPct val="150000"/>
              </a:lnSpc>
              <a:buClr>
                <a:srgbClr val="0000FF"/>
              </a:buClr>
            </a:pPr>
            <a:r>
              <a:rPr lang="en-GB" sz="2000" dirty="0" err="1"/>
              <a:t>Chemizorb</a:t>
            </a:r>
            <a:r>
              <a:rPr lang="en-GB" sz="2000" dirty="0"/>
              <a:t>® H+ Absorbent and neutralizer for spilled acids</a:t>
            </a:r>
          </a:p>
          <a:p>
            <a:pPr>
              <a:lnSpc>
                <a:spcPct val="150000"/>
              </a:lnSpc>
              <a:buClr>
                <a:srgbClr val="0000FF"/>
              </a:buClr>
            </a:pPr>
            <a:r>
              <a:rPr lang="en-GB" sz="2000" dirty="0" err="1"/>
              <a:t>Chemizorb</a:t>
            </a:r>
            <a:r>
              <a:rPr lang="en-GB" sz="2000" dirty="0"/>
              <a:t>® OH- Absorbent and neutralizer for spilled alkalis</a:t>
            </a:r>
          </a:p>
          <a:p>
            <a:pPr>
              <a:lnSpc>
                <a:spcPct val="150000"/>
              </a:lnSpc>
              <a:buClr>
                <a:srgbClr val="0000FF"/>
              </a:buClr>
            </a:pPr>
            <a:r>
              <a:rPr lang="en-GB" sz="2000" dirty="0"/>
              <a:t>Big white container with highly absorbent material</a:t>
            </a:r>
          </a:p>
          <a:p>
            <a:pPr marL="0" indent="0">
              <a:lnSpc>
                <a:spcPct val="150000"/>
              </a:lnSpc>
              <a:buClr>
                <a:srgbClr val="0000FF"/>
              </a:buClr>
              <a:buNone/>
            </a:pPr>
            <a:endParaRPr lang="en-GB" sz="2000" dirty="0"/>
          </a:p>
        </p:txBody>
      </p:sp>
      <p:pic>
        <p:nvPicPr>
          <p:cNvPr id="10" name="Picture 9">
            <a:extLst>
              <a:ext uri="{FF2B5EF4-FFF2-40B4-BE49-F238E27FC236}">
                <a16:creationId xmlns:a16="http://schemas.microsoft.com/office/drawing/2014/main" id="{0E42E1B5-D9A6-48AE-B833-BF830FDD4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667" y="136478"/>
            <a:ext cx="887216" cy="777922"/>
          </a:xfrm>
          <a:prstGeom prst="rect">
            <a:avLst/>
          </a:prstGeom>
        </p:spPr>
      </p:pic>
      <p:sp>
        <p:nvSpPr>
          <p:cNvPr id="2" name="TextBox 1">
            <a:extLst>
              <a:ext uri="{FF2B5EF4-FFF2-40B4-BE49-F238E27FC236}">
                <a16:creationId xmlns:a16="http://schemas.microsoft.com/office/drawing/2014/main" id="{440EA0A9-5701-4FE8-AE48-55D848C180A1}"/>
              </a:ext>
            </a:extLst>
          </p:cNvPr>
          <p:cNvSpPr txBox="1"/>
          <p:nvPr/>
        </p:nvSpPr>
        <p:spPr>
          <a:xfrm>
            <a:off x="2017963" y="1034621"/>
            <a:ext cx="1446230" cy="523220"/>
          </a:xfrm>
          <a:prstGeom prst="rect">
            <a:avLst/>
          </a:prstGeom>
          <a:noFill/>
        </p:spPr>
        <p:txBody>
          <a:bodyPr wrap="none" rtlCol="0">
            <a:spAutoFit/>
          </a:bodyPr>
          <a:lstStyle/>
          <a:p>
            <a:r>
              <a:rPr lang="en-GB" sz="2800" b="1" dirty="0">
                <a:solidFill>
                  <a:srgbClr val="0000FF"/>
                </a:solidFill>
                <a:latin typeface="+mj-lt"/>
              </a:rPr>
              <a:t>Spill Kits</a:t>
            </a:r>
          </a:p>
        </p:txBody>
      </p:sp>
      <p:sp>
        <p:nvSpPr>
          <p:cNvPr id="4" name="TextBox 3">
            <a:extLst>
              <a:ext uri="{FF2B5EF4-FFF2-40B4-BE49-F238E27FC236}">
                <a16:creationId xmlns:a16="http://schemas.microsoft.com/office/drawing/2014/main" id="{32893EF7-DFAB-4D2B-B4DC-80A1A9994B72}"/>
              </a:ext>
            </a:extLst>
          </p:cNvPr>
          <p:cNvSpPr txBox="1"/>
          <p:nvPr/>
        </p:nvSpPr>
        <p:spPr>
          <a:xfrm>
            <a:off x="2294411" y="5048729"/>
            <a:ext cx="7636864" cy="1015663"/>
          </a:xfrm>
          <a:prstGeom prst="rect">
            <a:avLst/>
          </a:prstGeom>
          <a:noFill/>
        </p:spPr>
        <p:txBody>
          <a:bodyPr wrap="square" rtlCol="0">
            <a:spAutoFit/>
          </a:bodyPr>
          <a:lstStyle/>
          <a:p>
            <a:pPr algn="just"/>
            <a:r>
              <a:rPr lang="en-GB" sz="2000" dirty="0">
                <a:latin typeface="+mj-lt"/>
              </a:rPr>
              <a:t>For spills of </a:t>
            </a:r>
            <a:r>
              <a:rPr lang="en-GB" sz="2000" b="1" dirty="0">
                <a:latin typeface="+mj-lt"/>
              </a:rPr>
              <a:t>bacterial cultures</a:t>
            </a:r>
            <a:r>
              <a:rPr lang="en-GB" sz="2000" dirty="0">
                <a:latin typeface="+mj-lt"/>
              </a:rPr>
              <a:t>: treat with </a:t>
            </a:r>
            <a:r>
              <a:rPr lang="en-GB" sz="2000" dirty="0" err="1">
                <a:latin typeface="+mj-lt"/>
              </a:rPr>
              <a:t>Virons</a:t>
            </a:r>
            <a:r>
              <a:rPr lang="en-GB" sz="2000" dirty="0">
                <a:latin typeface="+mj-lt"/>
              </a:rPr>
              <a:t> solution (10%) and after 30 min absorb with granule absorbent. Dispose of the absorbent in clinical waste bin bags.</a:t>
            </a:r>
          </a:p>
        </p:txBody>
      </p:sp>
      <p:pic>
        <p:nvPicPr>
          <p:cNvPr id="14" name="Picture 13">
            <a:extLst>
              <a:ext uri="{FF2B5EF4-FFF2-40B4-BE49-F238E27FC236}">
                <a16:creationId xmlns:a16="http://schemas.microsoft.com/office/drawing/2014/main" id="{02D3BE44-5AD4-48D4-893D-1935DA0DF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54" t="8139" r="33939"/>
          <a:stretch/>
        </p:blipFill>
        <p:spPr>
          <a:xfrm>
            <a:off x="7527175" y="3371494"/>
            <a:ext cx="1063323" cy="1030706"/>
          </a:xfrm>
          <a:prstGeom prst="rect">
            <a:avLst/>
          </a:prstGeom>
          <a:ln w="22225">
            <a:solidFill>
              <a:schemeClr val="tx1"/>
            </a:solidFill>
          </a:ln>
        </p:spPr>
      </p:pic>
      <p:pic>
        <p:nvPicPr>
          <p:cNvPr id="15" name="Picture 14">
            <a:extLst>
              <a:ext uri="{FF2B5EF4-FFF2-40B4-BE49-F238E27FC236}">
                <a16:creationId xmlns:a16="http://schemas.microsoft.com/office/drawing/2014/main" id="{38C76052-B03D-41BB-8361-1EDD2A509B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66" t="22346" r="10556" b="5309"/>
          <a:stretch/>
        </p:blipFill>
        <p:spPr>
          <a:xfrm rot="5400000">
            <a:off x="5136074" y="3577260"/>
            <a:ext cx="1573662" cy="1062402"/>
          </a:xfrm>
          <a:prstGeom prst="rect">
            <a:avLst/>
          </a:prstGeom>
          <a:ln w="22225">
            <a:solidFill>
              <a:schemeClr val="tx1"/>
            </a:solidFill>
          </a:ln>
        </p:spPr>
      </p:pic>
      <p:pic>
        <p:nvPicPr>
          <p:cNvPr id="16" name="Picture 15">
            <a:extLst>
              <a:ext uri="{FF2B5EF4-FFF2-40B4-BE49-F238E27FC236}">
                <a16:creationId xmlns:a16="http://schemas.microsoft.com/office/drawing/2014/main" id="{F7C6D3FF-403C-4CB8-ADDC-A8AD235AFA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45" t="24074" r="15554" b="10988"/>
          <a:stretch/>
        </p:blipFill>
        <p:spPr>
          <a:xfrm rot="5400000">
            <a:off x="3616475" y="3656874"/>
            <a:ext cx="944377" cy="459946"/>
          </a:xfrm>
          <a:prstGeom prst="rect">
            <a:avLst/>
          </a:prstGeom>
          <a:ln w="22225">
            <a:solidFill>
              <a:schemeClr val="tx1"/>
            </a:solidFill>
          </a:ln>
        </p:spPr>
      </p:pic>
    </p:spTree>
    <p:extLst>
      <p:ext uri="{BB962C8B-B14F-4D97-AF65-F5344CB8AC3E}">
        <p14:creationId xmlns:p14="http://schemas.microsoft.com/office/powerpoint/2010/main" val="1724000804"/>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845" y="17928"/>
            <a:ext cx="6679233" cy="825500"/>
          </a:xfrm>
        </p:spPr>
        <p:txBody>
          <a:bodyPr>
            <a:normAutofit/>
          </a:bodyPr>
          <a:lstStyle/>
          <a:p>
            <a:r>
              <a:rPr lang="en-GB" sz="4400" b="1" dirty="0">
                <a:ln/>
                <a:solidFill>
                  <a:srgbClr val="0099FF"/>
                </a:solidFill>
                <a:latin typeface="+mn-lt"/>
                <a:ea typeface="+mn-ea"/>
                <a:cs typeface="+mn-cs"/>
              </a:rPr>
              <a:t>PAT testing</a:t>
            </a:r>
          </a:p>
        </p:txBody>
      </p:sp>
      <p:sp>
        <p:nvSpPr>
          <p:cNvPr id="3" name="Content Placeholder 2"/>
          <p:cNvSpPr>
            <a:spLocks noGrp="1"/>
          </p:cNvSpPr>
          <p:nvPr>
            <p:ph idx="1"/>
          </p:nvPr>
        </p:nvSpPr>
        <p:spPr>
          <a:xfrm>
            <a:off x="927421" y="1104900"/>
            <a:ext cx="8992082" cy="4666996"/>
          </a:xfrm>
        </p:spPr>
        <p:txBody>
          <a:bodyPr/>
          <a:lstStyle/>
          <a:p>
            <a:r>
              <a:rPr lang="en-GB" dirty="0"/>
              <a:t>Nothing can be brought in from home and used without PAT TESTING FIRST</a:t>
            </a:r>
          </a:p>
          <a:p>
            <a:pPr marL="0" indent="0">
              <a:buNone/>
            </a:pPr>
            <a:endParaRPr lang="en-GB" dirty="0"/>
          </a:p>
          <a:p>
            <a:pPr lvl="1"/>
            <a:r>
              <a:rPr lang="en-GB" dirty="0"/>
              <a:t>Phone charger</a:t>
            </a:r>
          </a:p>
          <a:p>
            <a:pPr lvl="1"/>
            <a:r>
              <a:rPr lang="en-GB" dirty="0"/>
              <a:t>Laptop charger</a:t>
            </a:r>
          </a:p>
          <a:p>
            <a:pPr lvl="1"/>
            <a:r>
              <a:rPr lang="en-GB" dirty="0"/>
              <a:t>Heater</a:t>
            </a:r>
          </a:p>
          <a:p>
            <a:pPr lvl="1"/>
            <a:r>
              <a:rPr lang="en-GB" dirty="0"/>
              <a:t>Fan</a:t>
            </a:r>
          </a:p>
          <a:p>
            <a:pPr lvl="1"/>
            <a:r>
              <a:rPr lang="en-GB" dirty="0"/>
              <a:t>Kettle</a:t>
            </a:r>
          </a:p>
          <a:p>
            <a:pPr lvl="1"/>
            <a:r>
              <a:rPr lang="en-GB" dirty="0"/>
              <a:t>Coffee maker</a:t>
            </a:r>
          </a:p>
          <a:p>
            <a:pPr marL="393182" lvl="1" indent="0">
              <a:buNone/>
            </a:pPr>
            <a:endParaRPr lang="en-GB" dirty="0"/>
          </a:p>
          <a:p>
            <a:pPr lvl="1"/>
            <a:endParaRPr lang="en-GB"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56</a:t>
            </a:fld>
            <a:endParaRPr lang="en-US">
              <a:solidFill>
                <a:srgbClr val="04617B">
                  <a:shade val="90000"/>
                </a:srgbClr>
              </a:solidFill>
            </a:endParaRPr>
          </a:p>
        </p:txBody>
      </p:sp>
    </p:spTree>
    <p:extLst>
      <p:ext uri="{BB962C8B-B14F-4D97-AF65-F5344CB8AC3E}">
        <p14:creationId xmlns:p14="http://schemas.microsoft.com/office/powerpoint/2010/main" val="1345552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965EB-3C21-41BC-8883-09EDBE63E04E}"/>
              </a:ext>
            </a:extLst>
          </p:cNvPr>
          <p:cNvSpPr>
            <a:spLocks noGrp="1"/>
          </p:cNvSpPr>
          <p:nvPr>
            <p:ph idx="1"/>
          </p:nvPr>
        </p:nvSpPr>
        <p:spPr>
          <a:xfrm>
            <a:off x="1952741" y="1269784"/>
            <a:ext cx="5291978" cy="4629459"/>
          </a:xfrm>
        </p:spPr>
        <p:txBody>
          <a:bodyPr>
            <a:normAutofit fontScale="77500" lnSpcReduction="20000"/>
          </a:bodyPr>
          <a:lstStyle/>
          <a:p>
            <a:pPr marL="0" indent="0">
              <a:buNone/>
            </a:pPr>
            <a:r>
              <a:rPr lang="en-GB" b="1" dirty="0"/>
              <a:t>Causes</a:t>
            </a:r>
          </a:p>
          <a:p>
            <a:r>
              <a:rPr lang="en-GB" dirty="0"/>
              <a:t>Magnets</a:t>
            </a:r>
          </a:p>
          <a:p>
            <a:r>
              <a:rPr lang="en-GB" dirty="0"/>
              <a:t>Heavy motors, transformers, generators</a:t>
            </a:r>
          </a:p>
          <a:p>
            <a:r>
              <a:rPr lang="en-GB" dirty="0"/>
              <a:t>Thick electricity cables</a:t>
            </a:r>
          </a:p>
          <a:p>
            <a:r>
              <a:rPr lang="en-GB" dirty="0"/>
              <a:t>High powered antennae</a:t>
            </a:r>
          </a:p>
          <a:p>
            <a:r>
              <a:rPr lang="en-GB" dirty="0"/>
              <a:t>NOT mobile phones</a:t>
            </a:r>
          </a:p>
          <a:p>
            <a:pPr marL="0" indent="0">
              <a:buNone/>
            </a:pPr>
            <a:r>
              <a:rPr lang="en-GB" b="1" dirty="0"/>
              <a:t>Effects</a:t>
            </a:r>
          </a:p>
          <a:p>
            <a:r>
              <a:rPr lang="en-GB" dirty="0"/>
              <a:t>Nausea</a:t>
            </a:r>
          </a:p>
          <a:p>
            <a:r>
              <a:rPr lang="en-GB" dirty="0"/>
              <a:t>Nerve /muscle stimulation</a:t>
            </a:r>
          </a:p>
          <a:p>
            <a:r>
              <a:rPr lang="en-GB" dirty="0"/>
              <a:t>Heating of body tissues or surface burns</a:t>
            </a:r>
          </a:p>
          <a:p>
            <a:pPr marL="0" indent="0">
              <a:buNone/>
            </a:pPr>
            <a:r>
              <a:rPr lang="en-GB" b="1" dirty="0"/>
              <a:t>Control Measures</a:t>
            </a:r>
          </a:p>
          <a:p>
            <a:r>
              <a:rPr lang="en-GB" dirty="0"/>
              <a:t>Keep distance – typically up to 1m, field dependant</a:t>
            </a:r>
          </a:p>
          <a:p>
            <a:r>
              <a:rPr lang="en-GB" dirty="0"/>
              <a:t>No long term effects</a:t>
            </a:r>
          </a:p>
        </p:txBody>
      </p:sp>
      <p:sp>
        <p:nvSpPr>
          <p:cNvPr id="2" name="Title 1">
            <a:extLst>
              <a:ext uri="{FF2B5EF4-FFF2-40B4-BE49-F238E27FC236}">
                <a16:creationId xmlns:a16="http://schemas.microsoft.com/office/drawing/2014/main" id="{EBFE4183-44D0-4CE4-9632-532496BCE2A8}"/>
              </a:ext>
            </a:extLst>
          </p:cNvPr>
          <p:cNvSpPr>
            <a:spLocks noGrp="1"/>
          </p:cNvSpPr>
          <p:nvPr>
            <p:ph type="title"/>
          </p:nvPr>
        </p:nvSpPr>
        <p:spPr>
          <a:xfrm>
            <a:off x="1781176" y="-12829"/>
            <a:ext cx="8829675" cy="825500"/>
          </a:xfrm>
        </p:spPr>
        <p:txBody>
          <a:bodyPr>
            <a:normAutofit/>
          </a:bodyPr>
          <a:lstStyle/>
          <a:p>
            <a:pPr>
              <a:spcBef>
                <a:spcPts val="0"/>
              </a:spcBef>
            </a:pPr>
            <a:r>
              <a:rPr lang="en-GB" sz="4400" b="1" dirty="0">
                <a:ln/>
                <a:solidFill>
                  <a:srgbClr val="0099FF"/>
                </a:solidFill>
                <a:latin typeface="+mn-lt"/>
                <a:ea typeface="+mn-ea"/>
                <a:cs typeface="+mn-cs"/>
              </a:rPr>
              <a:t>Electromagnetic Fields</a:t>
            </a:r>
          </a:p>
        </p:txBody>
      </p:sp>
      <p:sp>
        <p:nvSpPr>
          <p:cNvPr id="4" name="Slide Number Placeholder 3">
            <a:extLst>
              <a:ext uri="{FF2B5EF4-FFF2-40B4-BE49-F238E27FC236}">
                <a16:creationId xmlns:a16="http://schemas.microsoft.com/office/drawing/2014/main" id="{6A23EA8F-AA4A-4C3E-8418-AFE4DD79D61F}"/>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57</a:t>
            </a:fld>
            <a:endParaRPr lang="en-US">
              <a:solidFill>
                <a:srgbClr val="04617B">
                  <a:shade val="90000"/>
                </a:srgbClr>
              </a:solidFill>
            </a:endParaRPr>
          </a:p>
        </p:txBody>
      </p:sp>
      <p:sp>
        <p:nvSpPr>
          <p:cNvPr id="5" name="Arrow: Down 4">
            <a:extLst>
              <a:ext uri="{FF2B5EF4-FFF2-40B4-BE49-F238E27FC236}">
                <a16:creationId xmlns:a16="http://schemas.microsoft.com/office/drawing/2014/main" id="{9796F80D-2AB1-47D0-92C1-A0642D42C89B}"/>
              </a:ext>
            </a:extLst>
          </p:cNvPr>
          <p:cNvSpPr/>
          <p:nvPr/>
        </p:nvSpPr>
        <p:spPr>
          <a:xfrm>
            <a:off x="5186271" y="2522195"/>
            <a:ext cx="546847" cy="1062318"/>
          </a:xfrm>
          <a:prstGeom prst="downArrow">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1DEC4FB-1A84-4F72-A40A-5CEDB017C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472" y="1566140"/>
            <a:ext cx="1318070" cy="1872258"/>
          </a:xfrm>
          <a:prstGeom prst="rect">
            <a:avLst/>
          </a:prstGeom>
        </p:spPr>
      </p:pic>
      <p:pic>
        <p:nvPicPr>
          <p:cNvPr id="9" name="Picture 8">
            <a:extLst>
              <a:ext uri="{FF2B5EF4-FFF2-40B4-BE49-F238E27FC236}">
                <a16:creationId xmlns:a16="http://schemas.microsoft.com/office/drawing/2014/main" id="{0B3FA1D0-BF89-4A4E-908F-87BB732CB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1437" y="1497476"/>
            <a:ext cx="1366410" cy="1940923"/>
          </a:xfrm>
          <a:prstGeom prst="rect">
            <a:avLst/>
          </a:prstGeom>
        </p:spPr>
      </p:pic>
      <p:pic>
        <p:nvPicPr>
          <p:cNvPr id="11" name="Picture 10">
            <a:extLst>
              <a:ext uri="{FF2B5EF4-FFF2-40B4-BE49-F238E27FC236}">
                <a16:creationId xmlns:a16="http://schemas.microsoft.com/office/drawing/2014/main" id="{A17B8AFE-23B4-44CA-86C4-2CBD2B174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332" y="3419603"/>
            <a:ext cx="1366410" cy="1940923"/>
          </a:xfrm>
          <a:prstGeom prst="rect">
            <a:avLst/>
          </a:prstGeom>
        </p:spPr>
      </p:pic>
      <p:pic>
        <p:nvPicPr>
          <p:cNvPr id="13" name="Picture 12">
            <a:extLst>
              <a:ext uri="{FF2B5EF4-FFF2-40B4-BE49-F238E27FC236}">
                <a16:creationId xmlns:a16="http://schemas.microsoft.com/office/drawing/2014/main" id="{93BA8A78-234B-415D-8985-AD8889F1B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4719" y="3488267"/>
            <a:ext cx="1318070" cy="1872258"/>
          </a:xfrm>
          <a:prstGeom prst="rect">
            <a:avLst/>
          </a:prstGeom>
        </p:spPr>
      </p:pic>
    </p:spTree>
    <p:extLst>
      <p:ext uri="{BB962C8B-B14F-4D97-AF65-F5344CB8AC3E}">
        <p14:creationId xmlns:p14="http://schemas.microsoft.com/office/powerpoint/2010/main" val="2238917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965EB-3C21-41BC-8883-09EDBE63E04E}"/>
              </a:ext>
            </a:extLst>
          </p:cNvPr>
          <p:cNvSpPr>
            <a:spLocks noGrp="1"/>
          </p:cNvSpPr>
          <p:nvPr>
            <p:ph idx="1"/>
          </p:nvPr>
        </p:nvSpPr>
        <p:spPr>
          <a:xfrm>
            <a:off x="2028825" y="1269784"/>
            <a:ext cx="8010525" cy="4629459"/>
          </a:xfrm>
        </p:spPr>
        <p:txBody>
          <a:bodyPr>
            <a:normAutofit fontScale="92500" lnSpcReduction="10000"/>
          </a:bodyPr>
          <a:lstStyle/>
          <a:p>
            <a:pPr marL="0" indent="0">
              <a:spcBef>
                <a:spcPts val="0"/>
              </a:spcBef>
              <a:buClrTx/>
              <a:buSzTx/>
              <a:buNone/>
            </a:pPr>
            <a:r>
              <a:rPr lang="en-GB" sz="1800" i="1" dirty="0">
                <a:solidFill>
                  <a:srgbClr val="122D78"/>
                </a:solidFill>
                <a:latin typeface="Constantia"/>
              </a:rPr>
              <a:t>Legionella</a:t>
            </a:r>
            <a:r>
              <a:rPr lang="en-GB" sz="1800" dirty="0">
                <a:solidFill>
                  <a:srgbClr val="122D78"/>
                </a:solidFill>
                <a:latin typeface="Constantia"/>
              </a:rPr>
              <a:t> sp.</a:t>
            </a:r>
          </a:p>
          <a:p>
            <a:pPr marL="0" indent="0">
              <a:spcBef>
                <a:spcPts val="0"/>
              </a:spcBef>
              <a:buClrTx/>
              <a:buSzTx/>
              <a:buNone/>
            </a:pPr>
            <a:r>
              <a:rPr lang="en-GB" sz="1800" dirty="0">
                <a:solidFill>
                  <a:prstClr val="black"/>
                </a:solidFill>
                <a:latin typeface="Constantia"/>
              </a:rPr>
              <a:t>	37 species (</a:t>
            </a:r>
            <a:r>
              <a:rPr lang="en-GB" sz="1800" i="1" dirty="0">
                <a:solidFill>
                  <a:prstClr val="black"/>
                </a:solidFill>
                <a:latin typeface="Constantia"/>
              </a:rPr>
              <a:t>Legionella </a:t>
            </a:r>
            <a:r>
              <a:rPr lang="en-GB" sz="1800" i="1" dirty="0" err="1">
                <a:solidFill>
                  <a:prstClr val="black"/>
                </a:solidFill>
                <a:latin typeface="Constantia"/>
              </a:rPr>
              <a:t>pneumophila</a:t>
            </a:r>
            <a:r>
              <a:rPr lang="en-GB" sz="1800" i="1" dirty="0">
                <a:solidFill>
                  <a:prstClr val="black"/>
                </a:solidFill>
                <a:latin typeface="Constantia"/>
              </a:rPr>
              <a:t> </a:t>
            </a:r>
            <a:r>
              <a:rPr lang="en-GB" sz="1800" dirty="0">
                <a:solidFill>
                  <a:prstClr val="black"/>
                </a:solidFill>
                <a:latin typeface="Constantia"/>
              </a:rPr>
              <a:t>can be fatal)</a:t>
            </a:r>
          </a:p>
          <a:p>
            <a:pPr marL="0" indent="0">
              <a:spcBef>
                <a:spcPts val="0"/>
              </a:spcBef>
              <a:buClrTx/>
              <a:buSzTx/>
              <a:buNone/>
            </a:pPr>
            <a:r>
              <a:rPr lang="en-GB" sz="1800" dirty="0">
                <a:solidFill>
                  <a:prstClr val="black"/>
                </a:solidFill>
                <a:latin typeface="Constantia"/>
              </a:rPr>
              <a:t>	Causative agent of Legionnaires disease, Pontiac fever, respiratory diseases</a:t>
            </a:r>
          </a:p>
          <a:p>
            <a:pPr marL="0" indent="0">
              <a:spcBef>
                <a:spcPts val="0"/>
              </a:spcBef>
              <a:buClrTx/>
              <a:buSzTx/>
              <a:buNone/>
            </a:pPr>
            <a:r>
              <a:rPr lang="en-GB" sz="1800" dirty="0">
                <a:solidFill>
                  <a:prstClr val="black"/>
                </a:solidFill>
                <a:latin typeface="Constantia"/>
              </a:rPr>
              <a:t>	Contracted by inhalation of droplets containing bacteria</a:t>
            </a:r>
          </a:p>
          <a:p>
            <a:pPr marL="0" indent="0">
              <a:spcBef>
                <a:spcPts val="0"/>
              </a:spcBef>
              <a:buClrTx/>
              <a:buSzTx/>
              <a:buNone/>
            </a:pPr>
            <a:r>
              <a:rPr lang="en-GB" sz="1800" dirty="0">
                <a:solidFill>
                  <a:prstClr val="black"/>
                </a:solidFill>
                <a:latin typeface="Constantia"/>
              </a:rPr>
              <a:t>	Symptoms ‘flu-like, pneumonia, cough blood, confusion, neurological 	disorder, death.</a:t>
            </a:r>
          </a:p>
          <a:p>
            <a:pPr marL="0" indent="0">
              <a:spcBef>
                <a:spcPts val="0"/>
              </a:spcBef>
              <a:buClrTx/>
              <a:buSzTx/>
              <a:buNone/>
            </a:pPr>
            <a:r>
              <a:rPr lang="en-GB" sz="1800" dirty="0">
                <a:solidFill>
                  <a:prstClr val="black"/>
                </a:solidFill>
                <a:latin typeface="Constantia"/>
              </a:rPr>
              <a:t>	500 cases per year, fatality 5-30%. 	</a:t>
            </a:r>
          </a:p>
          <a:p>
            <a:pPr marL="0" indent="0">
              <a:spcBef>
                <a:spcPts val="0"/>
              </a:spcBef>
              <a:buClrTx/>
              <a:buSzTx/>
              <a:buNone/>
            </a:pPr>
            <a:r>
              <a:rPr lang="en-GB" sz="1800" dirty="0">
                <a:solidFill>
                  <a:prstClr val="black"/>
                </a:solidFill>
                <a:latin typeface="Constantia"/>
              </a:rPr>
              <a:t>	Rare but found everywhere in the environment</a:t>
            </a:r>
          </a:p>
          <a:p>
            <a:pPr marL="0" indent="0">
              <a:spcBef>
                <a:spcPts val="0"/>
              </a:spcBef>
              <a:buClrTx/>
              <a:buSzTx/>
              <a:buNone/>
            </a:pPr>
            <a:r>
              <a:rPr lang="en-GB" sz="1800" dirty="0">
                <a:solidFill>
                  <a:prstClr val="black"/>
                </a:solidFill>
                <a:latin typeface="Constantia"/>
              </a:rPr>
              <a:t>	Water systems provide growth conditions to generate numbers</a:t>
            </a:r>
          </a:p>
          <a:p>
            <a:pPr marL="0" indent="0">
              <a:spcBef>
                <a:spcPts val="0"/>
              </a:spcBef>
              <a:buClrTx/>
              <a:buSzTx/>
              <a:buNone/>
            </a:pPr>
            <a:endParaRPr lang="en-GB" sz="1800" dirty="0">
              <a:solidFill>
                <a:prstClr val="black"/>
              </a:solidFill>
              <a:latin typeface="Constantia"/>
            </a:endParaRPr>
          </a:p>
          <a:p>
            <a:pPr marL="0" indent="0">
              <a:spcBef>
                <a:spcPts val="0"/>
              </a:spcBef>
              <a:buClrTx/>
              <a:buSzTx/>
              <a:buNone/>
            </a:pPr>
            <a:r>
              <a:rPr lang="en-GB" sz="1800" dirty="0">
                <a:solidFill>
                  <a:srgbClr val="122D78"/>
                </a:solidFill>
                <a:latin typeface="Constantia"/>
              </a:rPr>
              <a:t>Treatment</a:t>
            </a:r>
          </a:p>
          <a:p>
            <a:pPr marL="0" indent="0">
              <a:spcBef>
                <a:spcPts val="0"/>
              </a:spcBef>
              <a:buClrTx/>
              <a:buSzTx/>
              <a:buNone/>
            </a:pPr>
            <a:r>
              <a:rPr lang="en-GB" sz="1800" dirty="0">
                <a:solidFill>
                  <a:prstClr val="black"/>
                </a:solidFill>
                <a:latin typeface="Constantia"/>
              </a:rPr>
              <a:t>	Early diagnosis and antibiotics</a:t>
            </a:r>
          </a:p>
          <a:p>
            <a:pPr marL="0" indent="0">
              <a:spcBef>
                <a:spcPts val="0"/>
              </a:spcBef>
              <a:buClrTx/>
              <a:buSzTx/>
              <a:buNone/>
            </a:pPr>
            <a:endParaRPr lang="en-GB" sz="1800" dirty="0">
              <a:solidFill>
                <a:prstClr val="black"/>
              </a:solidFill>
              <a:latin typeface="Constantia"/>
            </a:endParaRPr>
          </a:p>
          <a:p>
            <a:pPr marL="0" indent="0">
              <a:spcBef>
                <a:spcPts val="0"/>
              </a:spcBef>
              <a:buClrTx/>
              <a:buSzTx/>
              <a:buNone/>
            </a:pPr>
            <a:r>
              <a:rPr lang="en-GB" sz="1800" dirty="0">
                <a:solidFill>
                  <a:srgbClr val="122D78"/>
                </a:solidFill>
                <a:latin typeface="Constantia"/>
              </a:rPr>
              <a:t>Control measures </a:t>
            </a:r>
            <a:endParaRPr lang="en-GB" sz="1800" dirty="0">
              <a:solidFill>
                <a:prstClr val="black"/>
              </a:solidFill>
              <a:latin typeface="Constantia"/>
            </a:endParaRPr>
          </a:p>
          <a:p>
            <a:pPr marL="0" indent="0">
              <a:spcBef>
                <a:spcPts val="0"/>
              </a:spcBef>
              <a:buClrTx/>
              <a:buSzTx/>
              <a:buNone/>
            </a:pPr>
            <a:r>
              <a:rPr lang="en-GB" sz="1800" dirty="0">
                <a:solidFill>
                  <a:srgbClr val="122D78"/>
                </a:solidFill>
                <a:latin typeface="Constantia"/>
              </a:rPr>
              <a:t>	</a:t>
            </a:r>
            <a:r>
              <a:rPr lang="en-GB" sz="1800" dirty="0">
                <a:solidFill>
                  <a:prstClr val="black"/>
                </a:solidFill>
                <a:latin typeface="Constantia"/>
              </a:rPr>
              <a:t>Include flushing of taps for rarely used outlets weekly</a:t>
            </a:r>
          </a:p>
          <a:p>
            <a:pPr marL="0" indent="0">
              <a:spcBef>
                <a:spcPts val="0"/>
              </a:spcBef>
              <a:buClrTx/>
              <a:buSzTx/>
              <a:buNone/>
            </a:pPr>
            <a:r>
              <a:rPr lang="en-GB" sz="1800" dirty="0">
                <a:solidFill>
                  <a:prstClr val="black"/>
                </a:solidFill>
                <a:latin typeface="Constantia"/>
              </a:rPr>
              <a:t>	</a:t>
            </a:r>
          </a:p>
          <a:p>
            <a:pPr marL="0" indent="0">
              <a:spcBef>
                <a:spcPts val="0"/>
              </a:spcBef>
              <a:buClrTx/>
              <a:buSzTx/>
              <a:buNone/>
            </a:pPr>
            <a:r>
              <a:rPr lang="en-GB" sz="1800" dirty="0">
                <a:solidFill>
                  <a:prstClr val="black"/>
                </a:solidFill>
                <a:latin typeface="Constantia"/>
              </a:rPr>
              <a:t>	</a:t>
            </a:r>
            <a:r>
              <a:rPr lang="en-GB" sz="1800" dirty="0">
                <a:solidFill>
                  <a:srgbClr val="FF0000"/>
                </a:solidFill>
                <a:latin typeface="Constantia"/>
              </a:rPr>
              <a:t>Technicians flush all others except LEVs – Rota and SOP in Dept</a:t>
            </a:r>
          </a:p>
          <a:p>
            <a:pPr marL="0" indent="0">
              <a:spcBef>
                <a:spcPts val="0"/>
              </a:spcBef>
              <a:buClrTx/>
              <a:buSzTx/>
              <a:buNone/>
            </a:pPr>
            <a:endParaRPr lang="en-GB" sz="1800" dirty="0">
              <a:solidFill>
                <a:prstClr val="black"/>
              </a:solidFill>
              <a:latin typeface="Constantia"/>
            </a:endParaRPr>
          </a:p>
          <a:p>
            <a:pPr marL="0" indent="0">
              <a:spcBef>
                <a:spcPts val="0"/>
              </a:spcBef>
              <a:buClrTx/>
              <a:buSzTx/>
              <a:buNone/>
            </a:pPr>
            <a:r>
              <a:rPr lang="en-GB" sz="1800" dirty="0">
                <a:solidFill>
                  <a:prstClr val="black"/>
                </a:solidFill>
                <a:latin typeface="Constantia"/>
              </a:rPr>
              <a:t>	</a:t>
            </a:r>
          </a:p>
          <a:p>
            <a:pPr marL="0" indent="0">
              <a:spcBef>
                <a:spcPts val="0"/>
              </a:spcBef>
              <a:buClrTx/>
              <a:buSzTx/>
              <a:buNone/>
            </a:pPr>
            <a:endParaRPr lang="en-GB" sz="1600" dirty="0">
              <a:solidFill>
                <a:prstClr val="black"/>
              </a:solidFill>
              <a:latin typeface="Constantia"/>
            </a:endParaRPr>
          </a:p>
        </p:txBody>
      </p:sp>
      <p:sp>
        <p:nvSpPr>
          <p:cNvPr id="2" name="Title 1">
            <a:extLst>
              <a:ext uri="{FF2B5EF4-FFF2-40B4-BE49-F238E27FC236}">
                <a16:creationId xmlns:a16="http://schemas.microsoft.com/office/drawing/2014/main" id="{EBFE4183-44D0-4CE4-9632-532496BCE2A8}"/>
              </a:ext>
            </a:extLst>
          </p:cNvPr>
          <p:cNvSpPr>
            <a:spLocks noGrp="1"/>
          </p:cNvSpPr>
          <p:nvPr>
            <p:ph type="title"/>
          </p:nvPr>
        </p:nvSpPr>
        <p:spPr>
          <a:xfrm>
            <a:off x="1781176" y="-12829"/>
            <a:ext cx="8829675" cy="825500"/>
          </a:xfrm>
        </p:spPr>
        <p:txBody>
          <a:bodyPr>
            <a:normAutofit/>
          </a:bodyPr>
          <a:lstStyle/>
          <a:p>
            <a:pPr>
              <a:spcBef>
                <a:spcPts val="0"/>
              </a:spcBef>
            </a:pPr>
            <a:r>
              <a:rPr lang="en-GB" sz="4400" b="1" dirty="0">
                <a:ln/>
                <a:solidFill>
                  <a:srgbClr val="0099FF"/>
                </a:solidFill>
                <a:latin typeface="+mn-lt"/>
                <a:ea typeface="+mn-ea"/>
                <a:cs typeface="+mn-cs"/>
              </a:rPr>
              <a:t>Legionella</a:t>
            </a:r>
          </a:p>
        </p:txBody>
      </p:sp>
      <p:sp>
        <p:nvSpPr>
          <p:cNvPr id="4" name="Slide Number Placeholder 3">
            <a:extLst>
              <a:ext uri="{FF2B5EF4-FFF2-40B4-BE49-F238E27FC236}">
                <a16:creationId xmlns:a16="http://schemas.microsoft.com/office/drawing/2014/main" id="{6A23EA8F-AA4A-4C3E-8418-AFE4DD79D61F}"/>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58</a:t>
            </a:fld>
            <a:endParaRPr lang="en-US">
              <a:solidFill>
                <a:srgbClr val="04617B">
                  <a:shade val="90000"/>
                </a:srgbClr>
              </a:solidFill>
            </a:endParaRPr>
          </a:p>
        </p:txBody>
      </p:sp>
    </p:spTree>
    <p:extLst>
      <p:ext uri="{BB962C8B-B14F-4D97-AF65-F5344CB8AC3E}">
        <p14:creationId xmlns:p14="http://schemas.microsoft.com/office/powerpoint/2010/main" val="2574575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965EB-3C21-41BC-8883-09EDBE63E04E}"/>
              </a:ext>
            </a:extLst>
          </p:cNvPr>
          <p:cNvSpPr>
            <a:spLocks noGrp="1"/>
          </p:cNvSpPr>
          <p:nvPr>
            <p:ph idx="1"/>
          </p:nvPr>
        </p:nvSpPr>
        <p:spPr>
          <a:xfrm>
            <a:off x="961611" y="1259844"/>
            <a:ext cx="7829551" cy="4629459"/>
          </a:xfrm>
        </p:spPr>
        <p:txBody>
          <a:bodyPr>
            <a:normAutofit/>
          </a:bodyPr>
          <a:lstStyle/>
          <a:p>
            <a:pPr marL="0" indent="0">
              <a:spcBef>
                <a:spcPts val="0"/>
              </a:spcBef>
              <a:buClrTx/>
              <a:buSzTx/>
              <a:buNone/>
            </a:pPr>
            <a:r>
              <a:rPr lang="en-GB" sz="1800" b="1" dirty="0">
                <a:solidFill>
                  <a:srgbClr val="FF0000"/>
                </a:solidFill>
                <a:latin typeface="Constantia"/>
              </a:rPr>
              <a:t>Needlestick injuries are major cause of serious accidents at QMUL.</a:t>
            </a:r>
          </a:p>
          <a:p>
            <a:pPr marL="0" indent="0">
              <a:spcBef>
                <a:spcPts val="0"/>
              </a:spcBef>
              <a:buClrTx/>
              <a:buSzTx/>
              <a:buNone/>
            </a:pPr>
            <a:r>
              <a:rPr lang="en-GB" sz="1800" b="1" dirty="0">
                <a:solidFill>
                  <a:srgbClr val="FF0000"/>
                </a:solidFill>
                <a:latin typeface="Constantia"/>
              </a:rPr>
              <a:t>Causes include;</a:t>
            </a:r>
          </a:p>
          <a:p>
            <a:pPr marL="0" indent="0">
              <a:spcBef>
                <a:spcPts val="0"/>
              </a:spcBef>
              <a:buClrTx/>
              <a:buSzTx/>
              <a:buNone/>
            </a:pPr>
            <a:r>
              <a:rPr lang="en-GB" sz="1800" dirty="0">
                <a:solidFill>
                  <a:prstClr val="black"/>
                </a:solidFill>
                <a:latin typeface="Constantia"/>
              </a:rPr>
              <a:t>Syringe is broken/split</a:t>
            </a:r>
          </a:p>
          <a:p>
            <a:pPr marL="0" indent="0">
              <a:spcBef>
                <a:spcPts val="0"/>
              </a:spcBef>
              <a:buClrTx/>
              <a:buSzTx/>
              <a:buNone/>
            </a:pPr>
            <a:r>
              <a:rPr lang="en-GB" sz="1800" dirty="0">
                <a:solidFill>
                  <a:prstClr val="black"/>
                </a:solidFill>
                <a:latin typeface="Constantia"/>
              </a:rPr>
              <a:t>Barrel and needle don’t fit</a:t>
            </a:r>
          </a:p>
          <a:p>
            <a:pPr marL="0" indent="0">
              <a:spcBef>
                <a:spcPts val="0"/>
              </a:spcBef>
              <a:buClrTx/>
              <a:buSzTx/>
              <a:buNone/>
            </a:pPr>
            <a:r>
              <a:rPr lang="en-GB" sz="1800" dirty="0">
                <a:solidFill>
                  <a:prstClr val="black"/>
                </a:solidFill>
                <a:latin typeface="Constantia"/>
              </a:rPr>
              <a:t>Residues highly reactive – dispose safely</a:t>
            </a:r>
          </a:p>
          <a:p>
            <a:pPr marL="0" indent="0">
              <a:spcBef>
                <a:spcPts val="0"/>
              </a:spcBef>
              <a:buClrTx/>
              <a:buSzTx/>
              <a:buNone/>
            </a:pPr>
            <a:r>
              <a:rPr lang="en-GB" sz="1800" b="1" dirty="0">
                <a:solidFill>
                  <a:prstClr val="black"/>
                </a:solidFill>
                <a:latin typeface="Constantia"/>
              </a:rPr>
              <a:t>NEVER re-sheath </a:t>
            </a:r>
            <a:r>
              <a:rPr lang="en-GB" sz="1800" dirty="0">
                <a:solidFill>
                  <a:prstClr val="black"/>
                </a:solidFill>
                <a:latin typeface="Constantia"/>
              </a:rPr>
              <a:t>a needle</a:t>
            </a:r>
          </a:p>
          <a:p>
            <a:pPr marL="0" indent="0">
              <a:spcBef>
                <a:spcPts val="0"/>
              </a:spcBef>
              <a:buClrTx/>
              <a:buSzTx/>
              <a:buNone/>
            </a:pPr>
            <a:r>
              <a:rPr lang="en-GB" sz="1800" b="1" dirty="0">
                <a:solidFill>
                  <a:prstClr val="black"/>
                </a:solidFill>
                <a:latin typeface="Constantia"/>
              </a:rPr>
              <a:t>Do not carry </a:t>
            </a:r>
            <a:r>
              <a:rPr lang="en-GB" sz="1800" dirty="0">
                <a:solidFill>
                  <a:prstClr val="black"/>
                </a:solidFill>
                <a:latin typeface="Constantia"/>
              </a:rPr>
              <a:t>around the lab</a:t>
            </a:r>
          </a:p>
          <a:p>
            <a:pPr marL="0" indent="0">
              <a:spcBef>
                <a:spcPts val="0"/>
              </a:spcBef>
              <a:buClrTx/>
              <a:buSzTx/>
              <a:buNone/>
            </a:pPr>
            <a:r>
              <a:rPr lang="en-GB" sz="1800" dirty="0">
                <a:solidFill>
                  <a:prstClr val="black"/>
                </a:solidFill>
                <a:latin typeface="Constantia"/>
              </a:rPr>
              <a:t>Always </a:t>
            </a:r>
            <a:r>
              <a:rPr lang="en-GB" sz="1800" b="1" dirty="0">
                <a:solidFill>
                  <a:prstClr val="black"/>
                </a:solidFill>
                <a:latin typeface="Constantia"/>
              </a:rPr>
              <a:t>point away from you </a:t>
            </a:r>
            <a:r>
              <a:rPr lang="en-GB" sz="1800" dirty="0">
                <a:solidFill>
                  <a:prstClr val="black"/>
                </a:solidFill>
                <a:latin typeface="Constantia"/>
              </a:rPr>
              <a:t>(needle and contents hazardous)</a:t>
            </a:r>
          </a:p>
          <a:p>
            <a:pPr marL="0" indent="0">
              <a:spcBef>
                <a:spcPts val="0"/>
              </a:spcBef>
              <a:buClrTx/>
              <a:buSzTx/>
              <a:buNone/>
            </a:pPr>
            <a:r>
              <a:rPr lang="en-GB" sz="1800" b="1" dirty="0">
                <a:solidFill>
                  <a:prstClr val="black"/>
                </a:solidFill>
                <a:latin typeface="Constantia"/>
              </a:rPr>
              <a:t>Dispose of correctly</a:t>
            </a:r>
            <a:r>
              <a:rPr lang="en-GB" sz="1800" dirty="0">
                <a:solidFill>
                  <a:prstClr val="black"/>
                </a:solidFill>
                <a:latin typeface="Constantia"/>
              </a:rPr>
              <a:t>, never put one in your lab coat</a:t>
            </a:r>
            <a:endParaRPr lang="en-GB" sz="1800" b="1" dirty="0">
              <a:solidFill>
                <a:prstClr val="black"/>
              </a:solidFill>
              <a:latin typeface="Constantia"/>
            </a:endParaRPr>
          </a:p>
          <a:p>
            <a:pPr marL="0" indent="0">
              <a:spcBef>
                <a:spcPts val="0"/>
              </a:spcBef>
              <a:buClrTx/>
              <a:buSzTx/>
              <a:buNone/>
            </a:pPr>
            <a:r>
              <a:rPr lang="en-GB" sz="1800" dirty="0">
                <a:solidFill>
                  <a:prstClr val="black"/>
                </a:solidFill>
                <a:latin typeface="Constantia"/>
              </a:rPr>
              <a:t>	</a:t>
            </a:r>
          </a:p>
          <a:p>
            <a:pPr marL="0" indent="0">
              <a:spcBef>
                <a:spcPts val="0"/>
              </a:spcBef>
              <a:buClrTx/>
              <a:buSzTx/>
              <a:buNone/>
            </a:pPr>
            <a:r>
              <a:rPr lang="en-GB" sz="1800" dirty="0">
                <a:solidFill>
                  <a:prstClr val="black"/>
                </a:solidFill>
                <a:latin typeface="Constantia"/>
              </a:rPr>
              <a:t>Control Measures;</a:t>
            </a:r>
          </a:p>
          <a:p>
            <a:pPr marL="0" indent="0">
              <a:spcBef>
                <a:spcPts val="0"/>
              </a:spcBef>
              <a:buClrTx/>
              <a:buSzTx/>
              <a:buNone/>
            </a:pPr>
            <a:r>
              <a:rPr lang="en-GB" sz="1800" dirty="0">
                <a:solidFill>
                  <a:prstClr val="black"/>
                </a:solidFill>
                <a:latin typeface="Constantia"/>
              </a:rPr>
              <a:t>Request training</a:t>
            </a:r>
          </a:p>
          <a:p>
            <a:pPr marL="0" indent="0">
              <a:spcBef>
                <a:spcPts val="0"/>
              </a:spcBef>
              <a:buClrTx/>
              <a:buSzTx/>
              <a:buNone/>
            </a:pPr>
            <a:r>
              <a:rPr lang="en-GB" sz="1800" dirty="0">
                <a:solidFill>
                  <a:prstClr val="black"/>
                </a:solidFill>
                <a:latin typeface="Constantia"/>
              </a:rPr>
              <a:t>Techniques for air–sensitive reagents</a:t>
            </a:r>
          </a:p>
          <a:p>
            <a:pPr marL="0" indent="0">
              <a:spcBef>
                <a:spcPts val="0"/>
              </a:spcBef>
              <a:buClrTx/>
              <a:buSzTx/>
              <a:buNone/>
            </a:pPr>
            <a:r>
              <a:rPr lang="en-GB" sz="1800" dirty="0">
                <a:solidFill>
                  <a:prstClr val="black"/>
                </a:solidFill>
                <a:latin typeface="Constantia"/>
              </a:rPr>
              <a:t>Techniques to remove air bubbles – REQUIRED FOR ACCURATE VOLUMES</a:t>
            </a:r>
          </a:p>
          <a:p>
            <a:pPr marL="0" indent="0">
              <a:spcBef>
                <a:spcPts val="0"/>
              </a:spcBef>
              <a:buClrTx/>
              <a:buSzTx/>
              <a:buNone/>
            </a:pPr>
            <a:r>
              <a:rPr lang="en-GB" sz="1800" dirty="0">
                <a:solidFill>
                  <a:prstClr val="black"/>
                </a:solidFill>
                <a:latin typeface="Constantia"/>
              </a:rPr>
              <a:t>Techniques for pyrophoric liquids</a:t>
            </a:r>
          </a:p>
        </p:txBody>
      </p:sp>
      <p:sp>
        <p:nvSpPr>
          <p:cNvPr id="2" name="Title 1">
            <a:extLst>
              <a:ext uri="{FF2B5EF4-FFF2-40B4-BE49-F238E27FC236}">
                <a16:creationId xmlns:a16="http://schemas.microsoft.com/office/drawing/2014/main" id="{EBFE4183-44D0-4CE4-9632-532496BCE2A8}"/>
              </a:ext>
            </a:extLst>
          </p:cNvPr>
          <p:cNvSpPr>
            <a:spLocks noGrp="1"/>
          </p:cNvSpPr>
          <p:nvPr>
            <p:ph type="title"/>
          </p:nvPr>
        </p:nvSpPr>
        <p:spPr>
          <a:xfrm>
            <a:off x="1781176" y="-12829"/>
            <a:ext cx="8829675" cy="825500"/>
          </a:xfrm>
        </p:spPr>
        <p:txBody>
          <a:bodyPr>
            <a:normAutofit/>
          </a:bodyPr>
          <a:lstStyle/>
          <a:p>
            <a:pPr>
              <a:spcBef>
                <a:spcPts val="0"/>
              </a:spcBef>
            </a:pPr>
            <a:r>
              <a:rPr lang="en-GB" sz="4400" b="1" dirty="0">
                <a:ln/>
                <a:solidFill>
                  <a:srgbClr val="0099FF"/>
                </a:solidFill>
                <a:latin typeface="+mn-lt"/>
                <a:ea typeface="+mn-ea"/>
                <a:cs typeface="+mn-cs"/>
              </a:rPr>
              <a:t>Needles and Syringes</a:t>
            </a:r>
          </a:p>
        </p:txBody>
      </p:sp>
      <p:sp>
        <p:nvSpPr>
          <p:cNvPr id="4" name="Slide Number Placeholder 3">
            <a:extLst>
              <a:ext uri="{FF2B5EF4-FFF2-40B4-BE49-F238E27FC236}">
                <a16:creationId xmlns:a16="http://schemas.microsoft.com/office/drawing/2014/main" id="{6A23EA8F-AA4A-4C3E-8418-AFE4DD79D61F}"/>
              </a:ext>
            </a:extLst>
          </p:cNvPr>
          <p:cNvSpPr>
            <a:spLocks noGrp="1"/>
          </p:cNvSpPr>
          <p:nvPr>
            <p:ph type="sldNum" sz="quarter" idx="12"/>
          </p:nvPr>
        </p:nvSpPr>
        <p:spPr/>
        <p:txBody>
          <a:bodyPr/>
          <a:lstStyle/>
          <a:p>
            <a:fld id="{79C77B33-1073-453A-88E5-2C54ECE68E6D}" type="slidenum">
              <a:rPr lang="en-US" smtClean="0">
                <a:solidFill>
                  <a:srgbClr val="04617B">
                    <a:shade val="90000"/>
                  </a:srgbClr>
                </a:solidFill>
              </a:rPr>
              <a:pPr/>
              <a:t>59</a:t>
            </a:fld>
            <a:endParaRPr lang="en-US">
              <a:solidFill>
                <a:srgbClr val="04617B">
                  <a:shade val="90000"/>
                </a:srgbClr>
              </a:solidFill>
            </a:endParaRPr>
          </a:p>
        </p:txBody>
      </p:sp>
      <p:pic>
        <p:nvPicPr>
          <p:cNvPr id="1026" name="Picture 2" descr="Image result for needle stick inj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36" y="1908355"/>
            <a:ext cx="3702064" cy="277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61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A14799F-3B5A-4ED4-84EC-0D413A5FB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712" y="3643231"/>
            <a:ext cx="1244088" cy="1090831"/>
          </a:xfrm>
          <a:prstGeom prst="rect">
            <a:avLst/>
          </a:prstGeom>
        </p:spPr>
      </p:pic>
      <p:sp>
        <p:nvSpPr>
          <p:cNvPr id="7" name="TextBox 6"/>
          <p:cNvSpPr txBox="1"/>
          <p:nvPr/>
        </p:nvSpPr>
        <p:spPr>
          <a:xfrm>
            <a:off x="2829458" y="1931659"/>
            <a:ext cx="7381342" cy="3416320"/>
          </a:xfrm>
          <a:prstGeom prst="rect">
            <a:avLst/>
          </a:prstGeom>
          <a:noFill/>
        </p:spPr>
        <p:txBody>
          <a:bodyPr wrap="square" rtlCol="0">
            <a:spAutoFit/>
          </a:bodyPr>
          <a:lstStyle/>
          <a:p>
            <a:pPr marL="457189" indent="-457189">
              <a:buFont typeface="+mj-lt"/>
              <a:buAutoNum type="arabicPeriod"/>
            </a:pPr>
            <a:endParaRPr lang="en-GB" sz="2400" dirty="0">
              <a:latin typeface="+mj-lt"/>
            </a:endParaRPr>
          </a:p>
          <a:p>
            <a:pPr marL="457189" indent="-457189">
              <a:buFont typeface="+mj-lt"/>
              <a:buAutoNum type="arabicPeriod"/>
            </a:pPr>
            <a:r>
              <a:rPr lang="en-GB" sz="2400" dirty="0">
                <a:latin typeface="+mj-lt"/>
              </a:rPr>
              <a:t>Know the risks: </a:t>
            </a:r>
            <a:r>
              <a:rPr lang="en-GB" sz="2400" dirty="0">
                <a:solidFill>
                  <a:srgbClr val="0000FF"/>
                </a:solidFill>
                <a:latin typeface="+mj-lt"/>
              </a:rPr>
              <a:t>SOP, RISK ASESSMENT</a:t>
            </a:r>
          </a:p>
          <a:p>
            <a:pPr marL="457189" indent="-457189">
              <a:buFont typeface="+mj-lt"/>
              <a:buAutoNum type="arabicPeriod"/>
            </a:pPr>
            <a:endParaRPr lang="en-GB" sz="2400" dirty="0">
              <a:latin typeface="+mj-lt"/>
            </a:endParaRPr>
          </a:p>
          <a:p>
            <a:pPr marL="457189" indent="-457189">
              <a:buFont typeface="+mj-lt"/>
              <a:buAutoNum type="arabicPeriod"/>
            </a:pPr>
            <a:endParaRPr lang="en-GB" sz="2400" dirty="0">
              <a:latin typeface="+mj-lt"/>
            </a:endParaRPr>
          </a:p>
          <a:p>
            <a:pPr marL="457189" indent="-457189">
              <a:buFont typeface="+mj-lt"/>
              <a:buAutoNum type="arabicPeriod"/>
            </a:pPr>
            <a:r>
              <a:rPr lang="en-GB" sz="2400" dirty="0">
                <a:latin typeface="+mj-lt"/>
              </a:rPr>
              <a:t>Minimise risks: </a:t>
            </a:r>
            <a:r>
              <a:rPr lang="en-GB" sz="2400" dirty="0">
                <a:solidFill>
                  <a:srgbClr val="0000FF"/>
                </a:solidFill>
                <a:latin typeface="+mj-lt"/>
              </a:rPr>
              <a:t>LABORATORY CODE OF PRACTICE</a:t>
            </a:r>
          </a:p>
          <a:p>
            <a:pPr marL="457189" indent="-457189">
              <a:buFont typeface="+mj-lt"/>
              <a:buAutoNum type="arabicPeriod"/>
            </a:pPr>
            <a:endParaRPr lang="en-GB" sz="2400" dirty="0">
              <a:solidFill>
                <a:srgbClr val="0000FF"/>
              </a:solidFill>
              <a:latin typeface="+mj-lt"/>
            </a:endParaRPr>
          </a:p>
          <a:p>
            <a:pPr marL="457189" indent="-457189">
              <a:buFont typeface="+mj-lt"/>
              <a:buAutoNum type="arabicPeriod"/>
            </a:pPr>
            <a:endParaRPr lang="en-GB" sz="2400" dirty="0">
              <a:latin typeface="+mj-lt"/>
            </a:endParaRPr>
          </a:p>
          <a:p>
            <a:pPr marL="457189" indent="-457189">
              <a:buFont typeface="+mj-lt"/>
              <a:buAutoNum type="arabicPeriod"/>
            </a:pPr>
            <a:r>
              <a:rPr lang="en-GB" sz="2400" dirty="0">
                <a:latin typeface="+mj-lt"/>
              </a:rPr>
              <a:t>Know </a:t>
            </a:r>
            <a:r>
              <a:rPr lang="en-GB" sz="2400" dirty="0">
                <a:solidFill>
                  <a:srgbClr val="0000FF"/>
                </a:solidFill>
                <a:latin typeface="+mj-lt"/>
              </a:rPr>
              <a:t>HOW TO DEAL WITH EMERGENCIES</a:t>
            </a:r>
          </a:p>
          <a:p>
            <a:pPr marL="457189" indent="-457189">
              <a:buFont typeface="+mj-lt"/>
              <a:buAutoNum type="arabicPeriod"/>
            </a:pPr>
            <a:endParaRPr lang="en-GB" sz="2400" dirty="0">
              <a:latin typeface="+mj-lt"/>
            </a:endParaRPr>
          </a:p>
        </p:txBody>
      </p:sp>
      <p:sp>
        <p:nvSpPr>
          <p:cNvPr id="9" name="TextBox 8">
            <a:extLst>
              <a:ext uri="{FF2B5EF4-FFF2-40B4-BE49-F238E27FC236}">
                <a16:creationId xmlns:a16="http://schemas.microsoft.com/office/drawing/2014/main" id="{670EE6E6-CEC5-4F2A-AD30-B2071CBC79A3}"/>
              </a:ext>
            </a:extLst>
          </p:cNvPr>
          <p:cNvSpPr txBox="1"/>
          <p:nvPr/>
        </p:nvSpPr>
        <p:spPr>
          <a:xfrm>
            <a:off x="1831285" y="1309263"/>
            <a:ext cx="4570418" cy="523220"/>
          </a:xfrm>
          <a:prstGeom prst="rect">
            <a:avLst/>
          </a:prstGeom>
          <a:noFill/>
        </p:spPr>
        <p:txBody>
          <a:bodyPr wrap="none" rtlCol="0">
            <a:spAutoFit/>
          </a:bodyPr>
          <a:lstStyle/>
          <a:p>
            <a:r>
              <a:rPr lang="en-GB" sz="2800" dirty="0">
                <a:latin typeface="+mj-lt"/>
              </a:rPr>
              <a:t>How to </a:t>
            </a:r>
            <a:r>
              <a:rPr lang="en-GB" sz="2800" dirty="0">
                <a:solidFill>
                  <a:srgbClr val="0000FF"/>
                </a:solidFill>
                <a:latin typeface="+mj-lt"/>
              </a:rPr>
              <a:t>work safely </a:t>
            </a:r>
            <a:r>
              <a:rPr lang="en-GB" sz="2800" dirty="0">
                <a:latin typeface="+mj-lt"/>
              </a:rPr>
              <a:t>in the lab:</a:t>
            </a:r>
          </a:p>
        </p:txBody>
      </p:sp>
      <p:sp>
        <p:nvSpPr>
          <p:cNvPr id="10" name="Rectangle 9">
            <a:extLst>
              <a:ext uri="{FF2B5EF4-FFF2-40B4-BE49-F238E27FC236}">
                <a16:creationId xmlns:a16="http://schemas.microsoft.com/office/drawing/2014/main" id="{46CFCA88-BAA4-428F-A997-D5EFF908F4FF}"/>
              </a:ext>
            </a:extLst>
          </p:cNvPr>
          <p:cNvSpPr/>
          <p:nvPr/>
        </p:nvSpPr>
        <p:spPr>
          <a:xfrm>
            <a:off x="1646570" y="1"/>
            <a:ext cx="7251922"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Health &amp; Safety Training</a:t>
            </a:r>
          </a:p>
        </p:txBody>
      </p:sp>
      <p:pic>
        <p:nvPicPr>
          <p:cNvPr id="3" name="Picture 2">
            <a:extLst>
              <a:ext uri="{FF2B5EF4-FFF2-40B4-BE49-F238E27FC236}">
                <a16:creationId xmlns:a16="http://schemas.microsoft.com/office/drawing/2014/main" id="{82BF3554-044E-4D1A-B681-392E597D8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266" y="4097194"/>
            <a:ext cx="811831" cy="1273735"/>
          </a:xfrm>
          <a:prstGeom prst="rect">
            <a:avLst/>
          </a:prstGeom>
        </p:spPr>
      </p:pic>
      <p:sp>
        <p:nvSpPr>
          <p:cNvPr id="5" name="TextBox 4">
            <a:extLst>
              <a:ext uri="{FF2B5EF4-FFF2-40B4-BE49-F238E27FC236}">
                <a16:creationId xmlns:a16="http://schemas.microsoft.com/office/drawing/2014/main" id="{658EEA86-6296-49AF-99A4-FF00CE74F167}"/>
              </a:ext>
            </a:extLst>
          </p:cNvPr>
          <p:cNvSpPr txBox="1"/>
          <p:nvPr/>
        </p:nvSpPr>
        <p:spPr>
          <a:xfrm>
            <a:off x="1878643" y="5250145"/>
            <a:ext cx="915635" cy="523220"/>
          </a:xfrm>
          <a:prstGeom prst="rect">
            <a:avLst/>
          </a:prstGeom>
          <a:noFill/>
        </p:spPr>
        <p:txBody>
          <a:bodyPr wrap="none" rtlCol="0">
            <a:spAutoFit/>
          </a:bodyPr>
          <a:lstStyle/>
          <a:p>
            <a:r>
              <a:rPr lang="en-GB" sz="2800" dirty="0">
                <a:solidFill>
                  <a:srgbClr val="FF0000"/>
                </a:solidFill>
                <a:latin typeface="+mj-lt"/>
              </a:rPr>
              <a:t>3333</a:t>
            </a:r>
          </a:p>
        </p:txBody>
      </p:sp>
      <p:pic>
        <p:nvPicPr>
          <p:cNvPr id="11" name="Picture 10">
            <a:extLst>
              <a:ext uri="{FF2B5EF4-FFF2-40B4-BE49-F238E27FC236}">
                <a16:creationId xmlns:a16="http://schemas.microsoft.com/office/drawing/2014/main" id="{48929B5D-586A-4AC0-9BCE-A192BE36C4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210" y="2067154"/>
            <a:ext cx="959887" cy="926291"/>
          </a:xfrm>
          <a:prstGeom prst="rect">
            <a:avLst/>
          </a:prstGeom>
        </p:spPr>
      </p:pic>
    </p:spTree>
    <p:extLst>
      <p:ext uri="{BB962C8B-B14F-4D97-AF65-F5344CB8AC3E}">
        <p14:creationId xmlns:p14="http://schemas.microsoft.com/office/powerpoint/2010/main" val="1179470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2" y="114301"/>
            <a:ext cx="8829675" cy="741911"/>
          </a:xfrm>
        </p:spPr>
        <p:txBody>
          <a:bodyPr>
            <a:normAutofit/>
          </a:bodyPr>
          <a:lstStyle/>
          <a:p>
            <a:pPr>
              <a:spcBef>
                <a:spcPts val="0"/>
              </a:spcBef>
            </a:pPr>
            <a:r>
              <a:rPr lang="en-GB" sz="4400" b="1" dirty="0">
                <a:ln/>
                <a:solidFill>
                  <a:srgbClr val="0099FF"/>
                </a:solidFill>
                <a:latin typeface="+mn-lt"/>
                <a:ea typeface="+mn-ea"/>
                <a:cs typeface="+mn-cs"/>
              </a:rPr>
              <a:t>Nanomaterials</a:t>
            </a:r>
          </a:p>
        </p:txBody>
      </p:sp>
      <p:sp>
        <p:nvSpPr>
          <p:cNvPr id="4" name="Slide Number Placeholder 3"/>
          <p:cNvSpPr>
            <a:spLocks noGrp="1"/>
          </p:cNvSpPr>
          <p:nvPr>
            <p:ph type="sldNum" sz="quarter" idx="12"/>
          </p:nvPr>
        </p:nvSpPr>
        <p:spPr/>
        <p:txBody>
          <a:bodyPr/>
          <a:lstStyle/>
          <a:p>
            <a:pPr>
              <a:defRPr/>
            </a:pPr>
            <a:fld id="{79C77B33-1073-453A-88E5-2C54ECE68E6D}" type="slidenum">
              <a:rPr lang="en-US">
                <a:solidFill>
                  <a:srgbClr val="04617B">
                    <a:shade val="90000"/>
                  </a:srgbClr>
                </a:solidFill>
                <a:latin typeface="Constantia"/>
              </a:rPr>
              <a:pPr>
                <a:defRPr/>
              </a:pPr>
              <a:t>60</a:t>
            </a:fld>
            <a:endParaRPr lang="en-US">
              <a:solidFill>
                <a:srgbClr val="04617B">
                  <a:shade val="90000"/>
                </a:srgbClr>
              </a:solidFill>
              <a:latin typeface="Constantia"/>
            </a:endParaRPr>
          </a:p>
        </p:txBody>
      </p:sp>
      <p:pic>
        <p:nvPicPr>
          <p:cNvPr id="4100" name="Picture 4" descr="Image result for lu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1" y="1030815"/>
            <a:ext cx="1907770" cy="1398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7208089" y="2490667"/>
            <a:ext cx="2662114" cy="1490784"/>
          </a:xfrm>
          <a:prstGeom prst="rect">
            <a:avLst/>
          </a:prstGeom>
        </p:spPr>
      </p:pic>
      <p:pic>
        <p:nvPicPr>
          <p:cNvPr id="4104" name="Picture 8" descr="Image result for liver spl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126" y="1030815"/>
            <a:ext cx="2292820" cy="13980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7208088" y="1029618"/>
            <a:ext cx="2661166" cy="1399258"/>
          </a:xfrm>
          <a:prstGeom prst="rect">
            <a:avLst/>
          </a:prstGeom>
        </p:spPr>
      </p:pic>
      <p:pic>
        <p:nvPicPr>
          <p:cNvPr id="10" name="Picture 9"/>
          <p:cNvPicPr>
            <a:picLocks noChangeAspect="1"/>
          </p:cNvPicPr>
          <p:nvPr/>
        </p:nvPicPr>
        <p:blipFill>
          <a:blip r:embed="rId6"/>
          <a:stretch>
            <a:fillRect/>
          </a:stretch>
        </p:blipFill>
        <p:spPr>
          <a:xfrm>
            <a:off x="5947450" y="1029617"/>
            <a:ext cx="1166048" cy="1399258"/>
          </a:xfrm>
          <a:prstGeom prst="rect">
            <a:avLst/>
          </a:prstGeom>
        </p:spPr>
      </p:pic>
      <p:sp>
        <p:nvSpPr>
          <p:cNvPr id="12" name="Content Placeholder 5"/>
          <p:cNvSpPr>
            <a:spLocks noGrp="1"/>
          </p:cNvSpPr>
          <p:nvPr>
            <p:ph idx="1"/>
          </p:nvPr>
        </p:nvSpPr>
        <p:spPr>
          <a:xfrm>
            <a:off x="1727783" y="2357194"/>
            <a:ext cx="5311193" cy="3367331"/>
          </a:xfrm>
        </p:spPr>
        <p:txBody>
          <a:bodyPr>
            <a:normAutofit fontScale="85000" lnSpcReduction="20000"/>
          </a:bodyPr>
          <a:lstStyle/>
          <a:p>
            <a:pPr marL="0" indent="0">
              <a:buNone/>
            </a:pPr>
            <a:endParaRPr lang="en-US" dirty="0"/>
          </a:p>
          <a:p>
            <a:r>
              <a:rPr lang="en-US" dirty="0"/>
              <a:t>The hazards of a nanoparticle cannot be assumed from Safety Data Sheets of similar material or even identical bulk material due to the way nanoparticles can enter the body. </a:t>
            </a:r>
          </a:p>
          <a:p>
            <a:pPr marL="0" indent="0">
              <a:buNone/>
            </a:pPr>
            <a:endParaRPr lang="en-US" dirty="0"/>
          </a:p>
          <a:p>
            <a:r>
              <a:rPr lang="en-US" b="1" dirty="0">
                <a:solidFill>
                  <a:srgbClr val="FF0000"/>
                </a:solidFill>
              </a:rPr>
              <a:t>Nanoparticles are far more hazardous than the identical bulk material</a:t>
            </a:r>
          </a:p>
          <a:p>
            <a:r>
              <a:rPr lang="en-US" b="1" dirty="0">
                <a:solidFill>
                  <a:srgbClr val="FF0000"/>
                </a:solidFill>
              </a:rPr>
              <a:t>Request information from supervisors and safety coordinators</a:t>
            </a:r>
          </a:p>
          <a:p>
            <a:endParaRPr lang="en-GB" dirty="0"/>
          </a:p>
        </p:txBody>
      </p:sp>
    </p:spTree>
    <p:extLst>
      <p:ext uri="{BB962C8B-B14F-4D97-AF65-F5344CB8AC3E}">
        <p14:creationId xmlns:p14="http://schemas.microsoft.com/office/powerpoint/2010/main" val="2298887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628DF6-0003-4ED6-A9D1-7D2CD9E1AAF7}"/>
              </a:ext>
            </a:extLst>
          </p:cNvPr>
          <p:cNvSpPr txBox="1">
            <a:spLocks/>
          </p:cNvSpPr>
          <p:nvPr/>
        </p:nvSpPr>
        <p:spPr>
          <a:xfrm>
            <a:off x="829983" y="1140307"/>
            <a:ext cx="10571089" cy="1856936"/>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r>
              <a:rPr lang="en-GB" sz="4700" dirty="0"/>
              <a:t>How to work safely in the lab</a:t>
            </a:r>
            <a:br>
              <a:rPr lang="en-GB" sz="4700" dirty="0"/>
            </a:br>
            <a:endParaRPr lang="en-GB" sz="4700" dirty="0"/>
          </a:p>
        </p:txBody>
      </p:sp>
      <p:sp>
        <p:nvSpPr>
          <p:cNvPr id="6" name="Title 1">
            <a:extLst>
              <a:ext uri="{FF2B5EF4-FFF2-40B4-BE49-F238E27FC236}">
                <a16:creationId xmlns:a16="http://schemas.microsoft.com/office/drawing/2014/main" id="{563B8A1F-9630-4895-9721-2A953BF26F30}"/>
              </a:ext>
            </a:extLst>
          </p:cNvPr>
          <p:cNvSpPr txBox="1">
            <a:spLocks/>
          </p:cNvSpPr>
          <p:nvPr/>
        </p:nvSpPr>
        <p:spPr>
          <a:xfrm>
            <a:off x="852843" y="1594967"/>
            <a:ext cx="10571089" cy="1856936"/>
          </a:xfrm>
          <a:prstGeom prst="rect">
            <a:avLst/>
          </a:prstGeom>
          <a:ln>
            <a:noFill/>
          </a:ln>
        </p:spPr>
        <p:txBody>
          <a:bodyPr vert="horz"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r>
              <a:rPr lang="en-GB" sz="4800" dirty="0"/>
              <a:t>3. How to deal with emergencies</a:t>
            </a:r>
          </a:p>
        </p:txBody>
      </p:sp>
      <p:pic>
        <p:nvPicPr>
          <p:cNvPr id="7" name="Picture 6">
            <a:extLst>
              <a:ext uri="{FF2B5EF4-FFF2-40B4-BE49-F238E27FC236}">
                <a16:creationId xmlns:a16="http://schemas.microsoft.com/office/drawing/2014/main" id="{06D47FEC-5B32-4782-9095-2FE7BD6D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222" y="3906563"/>
            <a:ext cx="3404521" cy="1801302"/>
          </a:xfrm>
          <a:prstGeom prst="rect">
            <a:avLst/>
          </a:prstGeom>
        </p:spPr>
      </p:pic>
    </p:spTree>
    <p:extLst>
      <p:ext uri="{BB962C8B-B14F-4D97-AF65-F5344CB8AC3E}">
        <p14:creationId xmlns:p14="http://schemas.microsoft.com/office/powerpoint/2010/main" val="1836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233E97-F37E-4235-A718-6E054CD38888}"/>
              </a:ext>
            </a:extLst>
          </p:cNvPr>
          <p:cNvGrpSpPr/>
          <p:nvPr/>
        </p:nvGrpSpPr>
        <p:grpSpPr>
          <a:xfrm>
            <a:off x="2523541" y="412084"/>
            <a:ext cx="7843670" cy="5143500"/>
            <a:chOff x="999541" y="412084"/>
            <a:chExt cx="7843670" cy="514350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99541" y="412084"/>
              <a:ext cx="7168983" cy="5143500"/>
            </a:xfrm>
            <a:prstGeom prst="rect">
              <a:avLst/>
            </a:prstGeom>
          </p:spPr>
        </p:pic>
        <p:sp>
          <p:nvSpPr>
            <p:cNvPr id="3" name="Rectangle 2">
              <a:extLst>
                <a:ext uri="{FF2B5EF4-FFF2-40B4-BE49-F238E27FC236}">
                  <a16:creationId xmlns:a16="http://schemas.microsoft.com/office/drawing/2014/main" id="{5BD85723-2E30-4A36-8596-170980283B24}"/>
                </a:ext>
              </a:extLst>
            </p:cNvPr>
            <p:cNvSpPr/>
            <p:nvPr/>
          </p:nvSpPr>
          <p:spPr>
            <a:xfrm>
              <a:off x="3789947" y="2887581"/>
              <a:ext cx="3874169" cy="222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F0FE78-0751-4284-A61D-4C0300F58DF2}"/>
                </a:ext>
              </a:extLst>
            </p:cNvPr>
            <p:cNvSpPr txBox="1"/>
            <p:nvPr/>
          </p:nvSpPr>
          <p:spPr>
            <a:xfrm>
              <a:off x="3933866" y="3189796"/>
              <a:ext cx="4909345" cy="1569660"/>
            </a:xfrm>
            <a:prstGeom prst="rect">
              <a:avLst/>
            </a:prstGeom>
            <a:noFill/>
          </p:spPr>
          <p:txBody>
            <a:bodyPr wrap="square" rtlCol="0">
              <a:spAutoFit/>
            </a:bodyPr>
            <a:lstStyle/>
            <a:p>
              <a:r>
                <a:rPr lang="en-GB" sz="9600" b="1" dirty="0">
                  <a:solidFill>
                    <a:srgbClr val="FF0000"/>
                  </a:solidFill>
                  <a:latin typeface="Arial Black" panose="020B0A04020102020204" pitchFamily="34" charset="0"/>
                </a:rPr>
                <a:t>3333</a:t>
              </a:r>
            </a:p>
          </p:txBody>
        </p:sp>
      </p:grpSp>
      <p:sp>
        <p:nvSpPr>
          <p:cNvPr id="6" name="Rectangle 5">
            <a:extLst>
              <a:ext uri="{FF2B5EF4-FFF2-40B4-BE49-F238E27FC236}">
                <a16:creationId xmlns:a16="http://schemas.microsoft.com/office/drawing/2014/main" id="{F0A54C99-261A-4011-B47C-74F7BDE5155B}"/>
              </a:ext>
            </a:extLst>
          </p:cNvPr>
          <p:cNvSpPr/>
          <p:nvPr/>
        </p:nvSpPr>
        <p:spPr>
          <a:xfrm>
            <a:off x="4410662" y="5591998"/>
            <a:ext cx="3158237" cy="369332"/>
          </a:xfrm>
          <a:prstGeom prst="rect">
            <a:avLst/>
          </a:prstGeom>
        </p:spPr>
        <p:txBody>
          <a:bodyPr wrap="none">
            <a:spAutoFit/>
          </a:bodyPr>
          <a:lstStyle/>
          <a:p>
            <a:r>
              <a:rPr lang="en-GB" dirty="0">
                <a:latin typeface="Arial Black" panose="020B0A04020102020204" pitchFamily="34" charset="0"/>
              </a:rPr>
              <a:t>or +44 (0)20 7882 3333 </a:t>
            </a:r>
          </a:p>
        </p:txBody>
      </p:sp>
    </p:spTree>
    <p:extLst>
      <p:ext uri="{BB962C8B-B14F-4D97-AF65-F5344CB8AC3E}">
        <p14:creationId xmlns:p14="http://schemas.microsoft.com/office/powerpoint/2010/main" val="293124702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40518654"/>
              </p:ext>
            </p:extLst>
          </p:nvPr>
        </p:nvGraphicFramePr>
        <p:xfrm>
          <a:off x="1902726" y="1113019"/>
          <a:ext cx="8386549" cy="4586753"/>
        </p:xfrm>
        <a:graphic>
          <a:graphicData uri="http://schemas.openxmlformats.org/drawingml/2006/table">
            <a:tbl>
              <a:tblPr firstRow="1" bandRow="1">
                <a:tableStyleId>{616DA210-FB5B-4158-B5E0-FEB733F419BA}</a:tableStyleId>
              </a:tblPr>
              <a:tblGrid>
                <a:gridCol w="3453695">
                  <a:extLst>
                    <a:ext uri="{9D8B030D-6E8A-4147-A177-3AD203B41FA5}">
                      <a16:colId xmlns:a16="http://schemas.microsoft.com/office/drawing/2014/main" val="20000"/>
                    </a:ext>
                  </a:extLst>
                </a:gridCol>
                <a:gridCol w="4932854">
                  <a:extLst>
                    <a:ext uri="{9D8B030D-6E8A-4147-A177-3AD203B41FA5}">
                      <a16:colId xmlns:a16="http://schemas.microsoft.com/office/drawing/2014/main" val="20001"/>
                    </a:ext>
                  </a:extLst>
                </a:gridCol>
              </a:tblGrid>
              <a:tr h="1615440">
                <a:tc>
                  <a:txBody>
                    <a:bodyPr/>
                    <a:lstStyle/>
                    <a:p>
                      <a:r>
                        <a:rPr lang="en-GB" sz="2000" dirty="0"/>
                        <a:t>For all </a:t>
                      </a:r>
                      <a:r>
                        <a:rPr lang="en-GB" sz="2000" dirty="0">
                          <a:solidFill>
                            <a:srgbClr val="FF0000"/>
                          </a:solidFill>
                        </a:rPr>
                        <a:t>serious emergencies</a:t>
                      </a:r>
                      <a:r>
                        <a:rPr lang="en-GB" sz="2000" dirty="0"/>
                        <a:t> and </a:t>
                      </a:r>
                      <a:r>
                        <a:rPr lang="en-GB" sz="2000" dirty="0">
                          <a:solidFill>
                            <a:srgbClr val="FF0000"/>
                          </a:solidFill>
                        </a:rPr>
                        <a:t>injuries</a:t>
                      </a:r>
                      <a:endParaRPr lang="en-GB" sz="2000" b="1" dirty="0"/>
                    </a:p>
                  </a:txBody>
                  <a:tcPr anchor="ctr">
                    <a:cell3D prstMaterial="dkEdge">
                      <a:bevel/>
                      <a:lightRig rig="flood" dir="t"/>
                    </a:cell3D>
                  </a:tcPr>
                </a:tc>
                <a:tc>
                  <a:txBody>
                    <a:bodyPr/>
                    <a:lstStyle/>
                    <a:p>
                      <a:r>
                        <a:rPr lang="en-GB" sz="2000" dirty="0"/>
                        <a:t>Dial </a:t>
                      </a:r>
                      <a:r>
                        <a:rPr lang="en-GB" sz="2000" dirty="0">
                          <a:solidFill>
                            <a:srgbClr val="FF0000"/>
                          </a:solidFill>
                        </a:rPr>
                        <a:t>3333</a:t>
                      </a:r>
                      <a:r>
                        <a:rPr lang="en-GB" sz="2000" dirty="0"/>
                        <a:t> (or 999) </a:t>
                      </a:r>
                    </a:p>
                    <a:p>
                      <a:r>
                        <a:rPr lang="en-GB" sz="2000" dirty="0"/>
                        <a:t> save : </a:t>
                      </a:r>
                      <a:r>
                        <a:rPr lang="en-GB" sz="2000" dirty="0">
                          <a:solidFill>
                            <a:srgbClr val="FF0000"/>
                          </a:solidFill>
                        </a:rPr>
                        <a:t>+44 (0)20 7882 3333 </a:t>
                      </a:r>
                      <a:r>
                        <a:rPr lang="en-GB" sz="2000" dirty="0"/>
                        <a:t>on your mobile</a:t>
                      </a:r>
                    </a:p>
                    <a:p>
                      <a:endParaRPr lang="en-GB" sz="2000" dirty="0"/>
                    </a:p>
                    <a:p>
                      <a:pPr>
                        <a:spcAft>
                          <a:spcPts val="600"/>
                        </a:spcAft>
                      </a:pPr>
                      <a:r>
                        <a:rPr lang="en-GB" sz="6000" b="1" dirty="0">
                          <a:solidFill>
                            <a:srgbClr val="FF0000"/>
                          </a:solidFill>
                        </a:rPr>
                        <a:t>3333</a:t>
                      </a:r>
                    </a:p>
                  </a:txBody>
                  <a:tcPr>
                    <a:cell3D prstMaterial="dkEdge">
                      <a:bevel/>
                      <a:lightRig rig="flood" dir="t"/>
                    </a:cell3D>
                  </a:tcPr>
                </a:tc>
                <a:extLst>
                  <a:ext uri="{0D108BD9-81ED-4DB2-BD59-A6C34878D82A}">
                    <a16:rowId xmlns:a16="http://schemas.microsoft.com/office/drawing/2014/main" val="10000"/>
                  </a:ext>
                </a:extLst>
              </a:tr>
              <a:tr h="596495">
                <a:tc>
                  <a:txBody>
                    <a:bodyPr/>
                    <a:lstStyle/>
                    <a:p>
                      <a:r>
                        <a:rPr lang="en-GB" sz="2000" b="1" dirty="0"/>
                        <a:t>First aiders </a:t>
                      </a:r>
                      <a:r>
                        <a:rPr lang="en-GB" sz="2000" dirty="0"/>
                        <a:t>in the building</a:t>
                      </a:r>
                      <a:endParaRPr lang="en-GB" sz="2000" b="1" dirty="0"/>
                    </a:p>
                  </a:txBody>
                  <a:tcPr anchor="ctr">
                    <a:cell3D prstMaterial="dkEdge">
                      <a:bevel/>
                      <a:lightRig rig="flood" dir="t"/>
                    </a:cell3D>
                  </a:tcPr>
                </a:tc>
                <a:tc>
                  <a:txBody>
                    <a:bodyPr/>
                    <a:lstStyle/>
                    <a:p>
                      <a:r>
                        <a:rPr lang="en-GB" sz="2000" baseline="0" dirty="0"/>
                        <a:t>Via 3333 – LAB NOTICES</a:t>
                      </a:r>
                      <a:endParaRPr lang="en-GB" sz="2000" b="1" baseline="0" dirty="0"/>
                    </a:p>
                  </a:txBody>
                  <a:tcPr anchor="ctr">
                    <a:cell3D prstMaterial="dkEdge">
                      <a:bevel/>
                      <a:lightRig rig="flood" dir="t"/>
                    </a:cell3D>
                  </a:tcPr>
                </a:tc>
                <a:extLst>
                  <a:ext uri="{0D108BD9-81ED-4DB2-BD59-A6C34878D82A}">
                    <a16:rowId xmlns:a16="http://schemas.microsoft.com/office/drawing/2014/main" val="10001"/>
                  </a:ext>
                </a:extLst>
              </a:tr>
              <a:tr h="655831">
                <a:tc>
                  <a:txBody>
                    <a:bodyPr/>
                    <a:lstStyle/>
                    <a:p>
                      <a:r>
                        <a:rPr lang="en-GB" sz="2000" dirty="0"/>
                        <a:t>Fire marshals in the</a:t>
                      </a:r>
                      <a:r>
                        <a:rPr lang="en-GB" sz="2000" baseline="0" dirty="0"/>
                        <a:t> buildings</a:t>
                      </a:r>
                      <a:endParaRPr lang="en-GB" sz="2000" b="1" dirty="0"/>
                    </a:p>
                  </a:txBody>
                  <a:tcPr anchor="ct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Lab notices</a:t>
                      </a:r>
                      <a:endParaRPr lang="en-GB" sz="2000" b="1" dirty="0">
                        <a:solidFill>
                          <a:schemeClr val="tx1"/>
                        </a:solidFill>
                      </a:endParaRPr>
                    </a:p>
                  </a:txBody>
                  <a:tcPr anchor="ctr">
                    <a:cell3D prstMaterial="dkEdge">
                      <a:bevel/>
                      <a:lightRig rig="flood" dir="t"/>
                    </a:cell3D>
                  </a:tcPr>
                </a:tc>
                <a:extLst>
                  <a:ext uri="{0D108BD9-81ED-4DB2-BD59-A6C34878D82A}">
                    <a16:rowId xmlns:a16="http://schemas.microsoft.com/office/drawing/2014/main" val="10002"/>
                  </a:ext>
                </a:extLst>
              </a:tr>
              <a:tr h="581104">
                <a:tc>
                  <a:txBody>
                    <a:bodyPr/>
                    <a:lstStyle/>
                    <a:p>
                      <a:r>
                        <a:rPr lang="en-GB" sz="2000" dirty="0"/>
                        <a:t>Security emergency </a:t>
                      </a:r>
                      <a:endParaRPr lang="en-GB" sz="2000" b="1" dirty="0"/>
                    </a:p>
                  </a:txBody>
                  <a:tcPr anchor="ctr">
                    <a:cell3D prstMaterial="dkEdge">
                      <a:bevel/>
                      <a:lightRig rig="flood" dir="t"/>
                    </a:cell3D>
                  </a:tcPr>
                </a:tc>
                <a:tc>
                  <a:txBody>
                    <a:bodyPr/>
                    <a:lstStyle/>
                    <a:p>
                      <a:r>
                        <a:rPr lang="en-GB" sz="2000" dirty="0"/>
                        <a:t>Dial – ext.  5000</a:t>
                      </a:r>
                      <a:endParaRPr lang="en-GB" sz="2000" b="1" dirty="0"/>
                    </a:p>
                  </a:txBody>
                  <a:tcPr anchor="ctr">
                    <a:cell3D prstMaterial="dkEdge">
                      <a:bevel/>
                      <a:lightRig rig="flood" dir="t"/>
                    </a:cell3D>
                  </a:tcPr>
                </a:tc>
                <a:extLst>
                  <a:ext uri="{0D108BD9-81ED-4DB2-BD59-A6C34878D82A}">
                    <a16:rowId xmlns:a16="http://schemas.microsoft.com/office/drawing/2014/main" val="10003"/>
                  </a:ext>
                </a:extLst>
              </a:tr>
              <a:tr h="528283">
                <a:tc>
                  <a:txBody>
                    <a:bodyPr/>
                    <a:lstStyle/>
                    <a:p>
                      <a:r>
                        <a:rPr lang="en-GB" sz="2000" dirty="0"/>
                        <a:t>Facility</a:t>
                      </a:r>
                      <a:r>
                        <a:rPr lang="en-GB" sz="2000" baseline="0" dirty="0"/>
                        <a:t> emergency</a:t>
                      </a:r>
                      <a:endParaRPr lang="en-GB" sz="2000" b="1" dirty="0"/>
                    </a:p>
                  </a:txBody>
                  <a:tcPr anchor="ctr">
                    <a:cell3D prstMaterial="dkEdge">
                      <a:bevel/>
                      <a:lightRig rig="flood" dir="t"/>
                    </a:cell3D>
                  </a:tcPr>
                </a:tc>
                <a:tc>
                  <a:txBody>
                    <a:bodyPr/>
                    <a:lstStyle/>
                    <a:p>
                      <a:r>
                        <a:rPr lang="en-GB" sz="2000" dirty="0"/>
                        <a:t>Estates</a:t>
                      </a:r>
                      <a:r>
                        <a:rPr lang="en-GB" sz="2000" baseline="0" dirty="0"/>
                        <a:t> Helpdesk – ext. 2580</a:t>
                      </a:r>
                      <a:endParaRPr lang="en-GB" sz="2000" b="1" dirty="0"/>
                    </a:p>
                  </a:txBody>
                  <a:tcPr anchor="ctr">
                    <a:cell3D prstMaterial="dkEdge">
                      <a:bevel/>
                      <a:lightRig rig="flood" dir="t"/>
                    </a:cell3D>
                  </a:tcPr>
                </a:tc>
                <a:extLst>
                  <a:ext uri="{0D108BD9-81ED-4DB2-BD59-A6C34878D82A}">
                    <a16:rowId xmlns:a16="http://schemas.microsoft.com/office/drawing/2014/main" val="10004"/>
                  </a:ext>
                </a:extLst>
              </a:tr>
            </a:tbl>
          </a:graphicData>
        </a:graphic>
      </p:graphicFrame>
      <p:sp>
        <p:nvSpPr>
          <p:cNvPr id="14" name="Rectangle 13">
            <a:extLst>
              <a:ext uri="{FF2B5EF4-FFF2-40B4-BE49-F238E27FC236}">
                <a16:creationId xmlns:a16="http://schemas.microsoft.com/office/drawing/2014/main" id="{8768CB23-24B3-4D86-8911-4954E9A07A46}"/>
              </a:ext>
            </a:extLst>
          </p:cNvPr>
          <p:cNvSpPr/>
          <p:nvPr/>
        </p:nvSpPr>
        <p:spPr>
          <a:xfrm>
            <a:off x="1324362" y="87626"/>
            <a:ext cx="796900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Contacts in case of emergency</a:t>
            </a:r>
          </a:p>
        </p:txBody>
      </p:sp>
      <p:pic>
        <p:nvPicPr>
          <p:cNvPr id="16" name="Picture 15">
            <a:extLst>
              <a:ext uri="{FF2B5EF4-FFF2-40B4-BE49-F238E27FC236}">
                <a16:creationId xmlns:a16="http://schemas.microsoft.com/office/drawing/2014/main" id="{B65548C7-7C30-48A4-A9B2-41CB36AB7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Tree>
    <p:extLst>
      <p:ext uri="{BB962C8B-B14F-4D97-AF65-F5344CB8AC3E}">
        <p14:creationId xmlns:p14="http://schemas.microsoft.com/office/powerpoint/2010/main" val="329114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1CD6976B-7281-4281-A7AD-7004490CC80C}"/>
              </a:ext>
            </a:extLst>
          </p:cNvPr>
          <p:cNvSpPr/>
          <p:nvPr/>
        </p:nvSpPr>
        <p:spPr>
          <a:xfrm>
            <a:off x="1678546" y="139527"/>
            <a:ext cx="612830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In Case of Fire Alarm</a:t>
            </a:r>
          </a:p>
        </p:txBody>
      </p:sp>
      <p:sp>
        <p:nvSpPr>
          <p:cNvPr id="22" name="TextBox 21">
            <a:extLst>
              <a:ext uri="{FF2B5EF4-FFF2-40B4-BE49-F238E27FC236}">
                <a16:creationId xmlns:a16="http://schemas.microsoft.com/office/drawing/2014/main" id="{4314987C-C755-4B85-90F7-228267A437AB}"/>
              </a:ext>
            </a:extLst>
          </p:cNvPr>
          <p:cNvSpPr txBox="1"/>
          <p:nvPr/>
        </p:nvSpPr>
        <p:spPr>
          <a:xfrm>
            <a:off x="1776248" y="1583084"/>
            <a:ext cx="8723586" cy="2308324"/>
          </a:xfrm>
          <a:prstGeom prst="rect">
            <a:avLst/>
          </a:prstGeom>
          <a:noFill/>
        </p:spPr>
        <p:txBody>
          <a:bodyPr wrap="square" rtlCol="0">
            <a:spAutoFit/>
          </a:bodyPr>
          <a:lstStyle/>
          <a:p>
            <a:r>
              <a:rPr lang="en-GB" sz="2400" b="1" dirty="0">
                <a:solidFill>
                  <a:srgbClr val="FF0000"/>
                </a:solidFill>
                <a:latin typeface="Arial Black" panose="020B0A04020102020204" pitchFamily="34" charset="0"/>
              </a:rPr>
              <a:t>Shout Fire</a:t>
            </a:r>
          </a:p>
          <a:p>
            <a:r>
              <a:rPr lang="en-GB" sz="2400" b="1" dirty="0">
                <a:solidFill>
                  <a:srgbClr val="FF0000"/>
                </a:solidFill>
                <a:latin typeface="Arial Black" panose="020B0A04020102020204" pitchFamily="34" charset="0"/>
              </a:rPr>
              <a:t>Make your workplace safe and exit the building</a:t>
            </a:r>
          </a:p>
          <a:p>
            <a:r>
              <a:rPr lang="en-GB" sz="2400" b="1" dirty="0">
                <a:solidFill>
                  <a:srgbClr val="FF0000"/>
                </a:solidFill>
                <a:latin typeface="Arial Black" panose="020B0A04020102020204" pitchFamily="34" charset="0"/>
              </a:rPr>
              <a:t>Hit the fire point alarm on the way out (tackle the fire if it is safe to do so – there is no requirement)</a:t>
            </a:r>
          </a:p>
          <a:p>
            <a:r>
              <a:rPr lang="en-GB" sz="2400" b="1" dirty="0">
                <a:solidFill>
                  <a:srgbClr val="FF0000"/>
                </a:solidFill>
                <a:latin typeface="Arial Black" panose="020B0A04020102020204" pitchFamily="34" charset="0"/>
              </a:rPr>
              <a:t>Go to assembly point</a:t>
            </a:r>
          </a:p>
          <a:p>
            <a:r>
              <a:rPr lang="en-GB" sz="2400" b="1" dirty="0">
                <a:solidFill>
                  <a:srgbClr val="FF0000"/>
                </a:solidFill>
                <a:latin typeface="Arial Black" panose="020B0A04020102020204" pitchFamily="34" charset="0"/>
              </a:rPr>
              <a:t>Do not re-enter the building</a:t>
            </a:r>
          </a:p>
        </p:txBody>
      </p:sp>
      <p:pic>
        <p:nvPicPr>
          <p:cNvPr id="105" name="Picture 104">
            <a:extLst>
              <a:ext uri="{FF2B5EF4-FFF2-40B4-BE49-F238E27FC236}">
                <a16:creationId xmlns:a16="http://schemas.microsoft.com/office/drawing/2014/main" id="{E6EA5483-27C3-40F5-8E05-9F492F9D354B}"/>
              </a:ext>
            </a:extLst>
          </p:cNvPr>
          <p:cNvPicPr>
            <a:picLocks noChangeAspect="1"/>
          </p:cNvPicPr>
          <p:nvPr/>
        </p:nvPicPr>
        <p:blipFill>
          <a:blip r:embed="rId2"/>
          <a:stretch>
            <a:fillRect/>
          </a:stretch>
        </p:blipFill>
        <p:spPr>
          <a:xfrm>
            <a:off x="1954938" y="4183118"/>
            <a:ext cx="2464675" cy="1267772"/>
          </a:xfrm>
          <a:prstGeom prst="rect">
            <a:avLst/>
          </a:prstGeom>
        </p:spPr>
      </p:pic>
      <p:pic>
        <p:nvPicPr>
          <p:cNvPr id="106" name="Picture 105">
            <a:extLst>
              <a:ext uri="{FF2B5EF4-FFF2-40B4-BE49-F238E27FC236}">
                <a16:creationId xmlns:a16="http://schemas.microsoft.com/office/drawing/2014/main" id="{F74267BF-BCCD-4B8D-993B-91561FABA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Tree>
    <p:extLst>
      <p:ext uri="{BB962C8B-B14F-4D97-AF65-F5344CB8AC3E}">
        <p14:creationId xmlns:p14="http://schemas.microsoft.com/office/powerpoint/2010/main" val="38554522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285" y="4428747"/>
            <a:ext cx="2957536" cy="1262190"/>
          </a:xfrm>
        </p:spPr>
        <p:txBody>
          <a:bodyPr>
            <a:normAutofit/>
          </a:bodyPr>
          <a:lstStyle/>
          <a:p>
            <a:pPr marL="0" indent="0" algn="ctr">
              <a:buNone/>
            </a:pPr>
            <a:r>
              <a:rPr lang="en-GB" sz="1800" b="1" dirty="0"/>
              <a:t>Guidance on QMUL Emergency Fire Procedures: </a:t>
            </a:r>
          </a:p>
          <a:p>
            <a:pPr marL="0" indent="0" algn="ctr">
              <a:buNone/>
            </a:pPr>
            <a:r>
              <a:rPr lang="en-GB" sz="1400" dirty="0">
                <a:hlinkClick r:id="rId2"/>
              </a:rPr>
              <a:t>http://www.hsd.qmul.ac.uk/A-Z/Fire%20Safety/index.html</a:t>
            </a:r>
            <a:endParaRPr lang="en-GB" sz="1400" dirty="0"/>
          </a:p>
        </p:txBody>
      </p:sp>
      <p:sp>
        <p:nvSpPr>
          <p:cNvPr id="12" name="Slide Number Placeholder 11"/>
          <p:cNvSpPr>
            <a:spLocks noGrp="1"/>
          </p:cNvSpPr>
          <p:nvPr>
            <p:ph type="sldNum" sz="quarter" idx="12"/>
          </p:nvPr>
        </p:nvSpPr>
        <p:spPr/>
        <p:txBody>
          <a:bodyPr/>
          <a:lstStyle/>
          <a:p>
            <a:fld id="{79C77B33-1073-453A-88E5-2C54ECE68E6D}" type="slidenum">
              <a:rPr lang="en-US" smtClean="0">
                <a:solidFill>
                  <a:srgbClr val="04617B">
                    <a:shade val="90000"/>
                  </a:srgbClr>
                </a:solidFill>
              </a:rPr>
              <a:pPr/>
              <a:t>65</a:t>
            </a:fld>
            <a:endParaRPr lang="en-US">
              <a:solidFill>
                <a:srgbClr val="04617B">
                  <a:shade val="90000"/>
                </a:srgbClr>
              </a:solidFill>
            </a:endParaRPr>
          </a:p>
        </p:txBody>
      </p:sp>
      <p:sp>
        <p:nvSpPr>
          <p:cNvPr id="11" name="TextBox 10"/>
          <p:cNvSpPr txBox="1"/>
          <p:nvPr/>
        </p:nvSpPr>
        <p:spPr>
          <a:xfrm>
            <a:off x="5117810" y="5885264"/>
            <a:ext cx="4614215" cy="646331"/>
          </a:xfrm>
          <a:prstGeom prst="rect">
            <a:avLst/>
          </a:prstGeom>
          <a:solidFill>
            <a:srgbClr val="F97B7B"/>
          </a:solidFill>
          <a:ln>
            <a:solidFill>
              <a:srgbClr val="FF0000"/>
            </a:solidFill>
          </a:ln>
        </p:spPr>
        <p:txBody>
          <a:bodyPr wrap="square" rtlCol="0">
            <a:spAutoFit/>
          </a:bodyPr>
          <a:lstStyle/>
          <a:p>
            <a:pPr algn="ctr"/>
            <a:r>
              <a:rPr lang="en-GB" dirty="0"/>
              <a:t>Personal Emergency Evacuation Plan (PEEP) can be installed if needed</a:t>
            </a:r>
          </a:p>
        </p:txBody>
      </p:sp>
      <p:sp>
        <p:nvSpPr>
          <p:cNvPr id="15" name="Rectangle 14">
            <a:extLst>
              <a:ext uri="{FF2B5EF4-FFF2-40B4-BE49-F238E27FC236}">
                <a16:creationId xmlns:a16="http://schemas.microsoft.com/office/drawing/2014/main" id="{FE6058C4-5ECF-4FE5-830B-678676408C51}"/>
              </a:ext>
            </a:extLst>
          </p:cNvPr>
          <p:cNvSpPr/>
          <p:nvPr/>
        </p:nvSpPr>
        <p:spPr>
          <a:xfrm>
            <a:off x="776256" y="36158"/>
            <a:ext cx="9155144"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Emergency Evacuation Plan</a:t>
            </a:r>
          </a:p>
        </p:txBody>
      </p:sp>
      <p:pic>
        <p:nvPicPr>
          <p:cNvPr id="22" name="Picture 21">
            <a:extLst>
              <a:ext uri="{FF2B5EF4-FFF2-40B4-BE49-F238E27FC236}">
                <a16:creationId xmlns:a16="http://schemas.microsoft.com/office/drawing/2014/main" id="{DC0A0FFF-5280-4D04-9334-1188A5A3C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pic>
        <p:nvPicPr>
          <p:cNvPr id="14" name="Picture 13">
            <a:extLst>
              <a:ext uri="{FF2B5EF4-FFF2-40B4-BE49-F238E27FC236}">
                <a16:creationId xmlns:a16="http://schemas.microsoft.com/office/drawing/2014/main" id="{A2F47F24-BCEC-45DE-A785-B81E55F936A8}"/>
              </a:ext>
            </a:extLst>
          </p:cNvPr>
          <p:cNvPicPr>
            <a:picLocks noChangeAspect="1"/>
          </p:cNvPicPr>
          <p:nvPr/>
        </p:nvPicPr>
        <p:blipFill>
          <a:blip r:embed="rId4"/>
          <a:stretch>
            <a:fillRect/>
          </a:stretch>
        </p:blipFill>
        <p:spPr>
          <a:xfrm>
            <a:off x="3806573" y="1293338"/>
            <a:ext cx="7591215" cy="4271323"/>
          </a:xfrm>
          <a:prstGeom prst="rect">
            <a:avLst/>
          </a:prstGeom>
        </p:spPr>
      </p:pic>
      <p:sp>
        <p:nvSpPr>
          <p:cNvPr id="7" name="Right Arrow 6"/>
          <p:cNvSpPr/>
          <p:nvPr/>
        </p:nvSpPr>
        <p:spPr>
          <a:xfrm>
            <a:off x="4184630" y="2669701"/>
            <a:ext cx="790451" cy="733663"/>
          </a:xfrm>
          <a:prstGeom prst="rightArrow">
            <a:avLst>
              <a:gd name="adj1" fmla="val 50000"/>
              <a:gd name="adj2" fmla="val 46165"/>
            </a:avLst>
          </a:prstGeom>
          <a:solidFill>
            <a:srgbClr val="F97B7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endParaRPr lang="en-GB"/>
          </a:p>
        </p:txBody>
      </p:sp>
      <p:sp>
        <p:nvSpPr>
          <p:cNvPr id="8" name="TextBox 7"/>
          <p:cNvSpPr txBox="1"/>
          <p:nvPr/>
        </p:nvSpPr>
        <p:spPr>
          <a:xfrm>
            <a:off x="2096029" y="2525874"/>
            <a:ext cx="2025748" cy="646331"/>
          </a:xfrm>
          <a:prstGeom prst="rect">
            <a:avLst/>
          </a:prstGeom>
          <a:solidFill>
            <a:srgbClr val="F97B7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dirty="0"/>
              <a:t>Meeting point Library square</a:t>
            </a:r>
          </a:p>
        </p:txBody>
      </p:sp>
      <p:pic>
        <p:nvPicPr>
          <p:cNvPr id="21" name="Picture 20">
            <a:extLst>
              <a:ext uri="{FF2B5EF4-FFF2-40B4-BE49-F238E27FC236}">
                <a16:creationId xmlns:a16="http://schemas.microsoft.com/office/drawing/2014/main" id="{3ED03A0A-CE75-458F-9BB3-39B3FC19B1BD}"/>
              </a:ext>
            </a:extLst>
          </p:cNvPr>
          <p:cNvPicPr>
            <a:picLocks noChangeAspect="1"/>
          </p:cNvPicPr>
          <p:nvPr/>
        </p:nvPicPr>
        <p:blipFill>
          <a:blip r:embed="rId5"/>
          <a:stretch>
            <a:fillRect/>
          </a:stretch>
        </p:blipFill>
        <p:spPr>
          <a:xfrm>
            <a:off x="1250871" y="1096109"/>
            <a:ext cx="979039" cy="2146700"/>
          </a:xfrm>
          <a:prstGeom prst="rect">
            <a:avLst/>
          </a:prstGeom>
        </p:spPr>
      </p:pic>
      <p:pic>
        <p:nvPicPr>
          <p:cNvPr id="17" name="Picture 16">
            <a:extLst>
              <a:ext uri="{FF2B5EF4-FFF2-40B4-BE49-F238E27FC236}">
                <a16:creationId xmlns:a16="http://schemas.microsoft.com/office/drawing/2014/main" id="{3729742A-3A66-4D68-A8FC-434B6461FE2D}"/>
              </a:ext>
            </a:extLst>
          </p:cNvPr>
          <p:cNvPicPr>
            <a:picLocks noChangeAspect="1"/>
          </p:cNvPicPr>
          <p:nvPr/>
        </p:nvPicPr>
        <p:blipFill>
          <a:blip r:embed="rId6"/>
          <a:stretch>
            <a:fillRect/>
          </a:stretch>
        </p:blipFill>
        <p:spPr>
          <a:xfrm>
            <a:off x="2231097" y="1269332"/>
            <a:ext cx="1401141" cy="900127"/>
          </a:xfrm>
          <a:prstGeom prst="rect">
            <a:avLst/>
          </a:prstGeom>
        </p:spPr>
      </p:pic>
    </p:spTree>
    <p:extLst>
      <p:ext uri="{BB962C8B-B14F-4D97-AF65-F5344CB8AC3E}">
        <p14:creationId xmlns:p14="http://schemas.microsoft.com/office/powerpoint/2010/main" val="251699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000"/>
                            </p:stCondLst>
                            <p:childTnLst>
                              <p:par>
                                <p:cTn id="13" presetID="1"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B69BFC9-ADB6-4219-BE7E-18FADF11218D}"/>
              </a:ext>
            </a:extLst>
          </p:cNvPr>
          <p:cNvSpPr/>
          <p:nvPr/>
        </p:nvSpPr>
        <p:spPr>
          <a:xfrm>
            <a:off x="6158902" y="3046162"/>
            <a:ext cx="4204298" cy="2706939"/>
          </a:xfrm>
          <a:prstGeom prst="rect">
            <a:avLst/>
          </a:prstGeom>
          <a:solidFill>
            <a:srgbClr val="00CC99"/>
          </a:solidFill>
          <a:ln>
            <a:solidFill>
              <a:srgbClr val="00CC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2" name="Slide Number Placeholder 11"/>
          <p:cNvSpPr>
            <a:spLocks noGrp="1"/>
          </p:cNvSpPr>
          <p:nvPr>
            <p:ph type="sldNum" sz="quarter" idx="12"/>
          </p:nvPr>
        </p:nvSpPr>
        <p:spPr/>
        <p:txBody>
          <a:bodyPr/>
          <a:lstStyle/>
          <a:p>
            <a:fld id="{79C77B33-1073-453A-88E5-2C54ECE68E6D}" type="slidenum">
              <a:rPr lang="en-US" smtClean="0">
                <a:solidFill>
                  <a:srgbClr val="04617B">
                    <a:shade val="90000"/>
                  </a:srgbClr>
                </a:solidFill>
              </a:rPr>
              <a:pPr/>
              <a:t>66</a:t>
            </a:fld>
            <a:endParaRPr lang="en-US">
              <a:solidFill>
                <a:srgbClr val="04617B">
                  <a:shade val="90000"/>
                </a:srgbClr>
              </a:solidFill>
            </a:endParaRPr>
          </a:p>
        </p:txBody>
      </p:sp>
      <p:sp>
        <p:nvSpPr>
          <p:cNvPr id="15" name="Rectangle 14">
            <a:extLst>
              <a:ext uri="{FF2B5EF4-FFF2-40B4-BE49-F238E27FC236}">
                <a16:creationId xmlns:a16="http://schemas.microsoft.com/office/drawing/2014/main" id="{FE6058C4-5ECF-4FE5-830B-678676408C51}"/>
              </a:ext>
            </a:extLst>
          </p:cNvPr>
          <p:cNvSpPr/>
          <p:nvPr/>
        </p:nvSpPr>
        <p:spPr>
          <a:xfrm>
            <a:off x="-980370" y="36158"/>
            <a:ext cx="9155144"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In Case of Fire</a:t>
            </a:r>
          </a:p>
        </p:txBody>
      </p:sp>
      <p:pic>
        <p:nvPicPr>
          <p:cNvPr id="20" name="Picture 2" descr="http://www.challengealarmservices.co.uk/wp-content/uploads/firealarm1.jpg">
            <a:extLst>
              <a:ext uri="{FF2B5EF4-FFF2-40B4-BE49-F238E27FC236}">
                <a16:creationId xmlns:a16="http://schemas.microsoft.com/office/drawing/2014/main" id="{417AB09C-E85F-446F-A235-382FAEFED4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1052" y="1194367"/>
            <a:ext cx="838199" cy="8137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4F1462-E566-4332-9D66-D38A7FA6B40C}"/>
              </a:ext>
            </a:extLst>
          </p:cNvPr>
          <p:cNvSpPr txBox="1"/>
          <p:nvPr/>
        </p:nvSpPr>
        <p:spPr>
          <a:xfrm>
            <a:off x="1675518" y="976261"/>
            <a:ext cx="3353226" cy="461665"/>
          </a:xfrm>
          <a:prstGeom prst="rect">
            <a:avLst/>
          </a:prstGeom>
          <a:noFill/>
        </p:spPr>
        <p:txBody>
          <a:bodyPr wrap="none" rtlCol="0">
            <a:spAutoFit/>
          </a:bodyPr>
          <a:lstStyle/>
          <a:p>
            <a:r>
              <a:rPr lang="en-GB" sz="2400" b="1" dirty="0">
                <a:latin typeface="+mj-lt"/>
              </a:rPr>
              <a:t>If you cause or see a fire:</a:t>
            </a:r>
          </a:p>
        </p:txBody>
      </p:sp>
      <p:sp>
        <p:nvSpPr>
          <p:cNvPr id="21" name="TextBox 20">
            <a:extLst>
              <a:ext uri="{FF2B5EF4-FFF2-40B4-BE49-F238E27FC236}">
                <a16:creationId xmlns:a16="http://schemas.microsoft.com/office/drawing/2014/main" id="{2BA9A6CC-C961-4CCA-BAD2-3F5B6258DA34}"/>
              </a:ext>
            </a:extLst>
          </p:cNvPr>
          <p:cNvSpPr txBox="1"/>
          <p:nvPr/>
        </p:nvSpPr>
        <p:spPr>
          <a:xfrm>
            <a:off x="3143433" y="1497696"/>
            <a:ext cx="5117619" cy="1015663"/>
          </a:xfrm>
          <a:prstGeom prst="rect">
            <a:avLst/>
          </a:prstGeom>
          <a:noFill/>
        </p:spPr>
        <p:txBody>
          <a:bodyPr wrap="none" rtlCol="0">
            <a:spAutoFit/>
          </a:bodyPr>
          <a:lstStyle/>
          <a:p>
            <a:pPr marL="266700" indent="-254000">
              <a:lnSpc>
                <a:spcPct val="150000"/>
              </a:lnSpc>
              <a:buClr>
                <a:srgbClr val="003399"/>
              </a:buClr>
              <a:buFont typeface="+mj-lt"/>
              <a:buAutoNum type="arabicPeriod"/>
            </a:pPr>
            <a:r>
              <a:rPr lang="en-GB" sz="2000" dirty="0">
                <a:latin typeface="+mj-lt"/>
              </a:rPr>
              <a:t>Raise the </a:t>
            </a:r>
            <a:r>
              <a:rPr lang="en-GB" sz="2000" b="1" dirty="0">
                <a:solidFill>
                  <a:srgbClr val="FF0000"/>
                </a:solidFill>
                <a:latin typeface="+mj-lt"/>
              </a:rPr>
              <a:t>fire alarm </a:t>
            </a:r>
            <a:r>
              <a:rPr lang="en-GB" sz="2000" dirty="0">
                <a:latin typeface="+mj-lt"/>
              </a:rPr>
              <a:t>or shout Fire, Fire, Fire…</a:t>
            </a:r>
          </a:p>
          <a:p>
            <a:pPr marL="266700" indent="-254000">
              <a:lnSpc>
                <a:spcPct val="150000"/>
              </a:lnSpc>
              <a:buClr>
                <a:srgbClr val="003399"/>
              </a:buClr>
              <a:buFont typeface="+mj-lt"/>
              <a:buAutoNum type="arabicPeriod"/>
            </a:pPr>
            <a:r>
              <a:rPr lang="en-GB" sz="2000" dirty="0">
                <a:latin typeface="+mj-lt"/>
              </a:rPr>
              <a:t>Follow the emergency </a:t>
            </a:r>
            <a:r>
              <a:rPr lang="en-GB" sz="2000" b="1" dirty="0">
                <a:solidFill>
                  <a:srgbClr val="FF0000"/>
                </a:solidFill>
                <a:latin typeface="+mj-lt"/>
              </a:rPr>
              <a:t>evacuation</a:t>
            </a:r>
            <a:r>
              <a:rPr lang="en-GB" sz="2000" dirty="0">
                <a:latin typeface="+mj-lt"/>
              </a:rPr>
              <a:t> procedure</a:t>
            </a:r>
          </a:p>
        </p:txBody>
      </p:sp>
      <p:pic>
        <p:nvPicPr>
          <p:cNvPr id="23" name="Picture 22">
            <a:extLst>
              <a:ext uri="{FF2B5EF4-FFF2-40B4-BE49-F238E27FC236}">
                <a16:creationId xmlns:a16="http://schemas.microsoft.com/office/drawing/2014/main" id="{687FDBE6-24A1-4EB4-9B10-D0BFF368E738}"/>
              </a:ext>
            </a:extLst>
          </p:cNvPr>
          <p:cNvPicPr>
            <a:picLocks noChangeAspect="1"/>
          </p:cNvPicPr>
          <p:nvPr/>
        </p:nvPicPr>
        <p:blipFill rotWithShape="1">
          <a:blip r:embed="rId4"/>
          <a:srcRect l="30616" t="5595" r="31062" b="8636"/>
          <a:stretch/>
        </p:blipFill>
        <p:spPr>
          <a:xfrm>
            <a:off x="9087823" y="3182934"/>
            <a:ext cx="1091628" cy="2443167"/>
          </a:xfrm>
          <a:prstGeom prst="rect">
            <a:avLst/>
          </a:prstGeom>
        </p:spPr>
      </p:pic>
      <p:sp>
        <p:nvSpPr>
          <p:cNvPr id="24" name="TextBox 23">
            <a:extLst>
              <a:ext uri="{FF2B5EF4-FFF2-40B4-BE49-F238E27FC236}">
                <a16:creationId xmlns:a16="http://schemas.microsoft.com/office/drawing/2014/main" id="{E7B751DF-FF3E-4584-B131-1F8B18C62A94}"/>
              </a:ext>
            </a:extLst>
          </p:cNvPr>
          <p:cNvSpPr txBox="1"/>
          <p:nvPr/>
        </p:nvSpPr>
        <p:spPr>
          <a:xfrm>
            <a:off x="6114503" y="2796089"/>
            <a:ext cx="3256387" cy="2846933"/>
          </a:xfrm>
          <a:prstGeom prst="rect">
            <a:avLst/>
          </a:prstGeom>
          <a:noFill/>
        </p:spPr>
        <p:txBody>
          <a:bodyPr wrap="square" rtlCol="0">
            <a:spAutoFit/>
          </a:bodyPr>
          <a:lstStyle/>
          <a:p>
            <a:endParaRPr lang="en-GB" sz="20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Flammable liquids</a:t>
            </a:r>
          </a:p>
          <a:p>
            <a:pPr marL="177800" indent="-177800">
              <a:buFont typeface="Arial" panose="020B0604020202020204" pitchFamily="34" charset="0"/>
              <a:buChar char="•"/>
            </a:pPr>
            <a:endParaRPr lang="en-GB" sz="2100" b="1" dirty="0">
              <a:solidFill>
                <a:schemeClr val="bg1"/>
              </a:solidFill>
              <a:latin typeface="Arial" panose="020B0604020202020204" pitchFamily="34" charset="0"/>
              <a:cs typeface="Arial" panose="020B0604020202020204" pitchFamily="34" charset="0"/>
            </a:endParaRPr>
          </a:p>
          <a:p>
            <a:pPr marL="177800" indent="-177800"/>
            <a:endParaRPr lang="en-GB" sz="1400" b="1" dirty="0">
              <a:solidFill>
                <a:schemeClr val="bg1"/>
              </a:solidFill>
              <a:latin typeface="Arial" panose="020B0604020202020204" pitchFamily="34" charset="0"/>
              <a:cs typeface="Arial" panose="020B0604020202020204" pitchFamily="34" charset="0"/>
            </a:endParaRPr>
          </a:p>
          <a:p>
            <a:pPr marL="177800" indent="-177800"/>
            <a:endParaRPr lang="en-GB" sz="2000" b="1" dirty="0">
              <a:solidFill>
                <a:schemeClr val="bg1"/>
              </a:solidFill>
              <a:latin typeface="Arial" panose="020B0604020202020204" pitchFamily="34" charset="0"/>
              <a:cs typeface="Arial" panose="020B0604020202020204" pitchFamily="34" charset="0"/>
            </a:endParaRPr>
          </a:p>
          <a:p>
            <a:pPr marL="177800" indent="-177800"/>
            <a:endParaRPr lang="en-GB" sz="20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Flammable gasses</a:t>
            </a:r>
          </a:p>
          <a:p>
            <a:endParaRPr lang="en-GB" sz="21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Electrical Hazard</a:t>
            </a:r>
          </a:p>
        </p:txBody>
      </p:sp>
      <p:pic>
        <p:nvPicPr>
          <p:cNvPr id="25" name="Picture 6" descr="GHS COSHH Symbol Signs - Flammable">
            <a:extLst>
              <a:ext uri="{FF2B5EF4-FFF2-40B4-BE49-F238E27FC236}">
                <a16:creationId xmlns:a16="http://schemas.microsoft.com/office/drawing/2014/main" id="{7675EFC9-F355-4FE4-BB21-187BA86F12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49" t="22206" r="20986" b="22045"/>
          <a:stretch/>
        </p:blipFill>
        <p:spPr bwMode="auto">
          <a:xfrm>
            <a:off x="7156072" y="3659578"/>
            <a:ext cx="778490" cy="77272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15778FF-68E3-485B-9A6A-506E0283FC19}"/>
              </a:ext>
            </a:extLst>
          </p:cNvPr>
          <p:cNvSpPr/>
          <p:nvPr/>
        </p:nvSpPr>
        <p:spPr>
          <a:xfrm>
            <a:off x="1790102" y="3046162"/>
            <a:ext cx="4204298" cy="2706939"/>
          </a:xfrm>
          <a:prstGeom prst="rect">
            <a:avLst/>
          </a:prstGeom>
          <a:solidFill>
            <a:srgbClr val="00CC99"/>
          </a:solidFill>
          <a:ln>
            <a:solidFill>
              <a:srgbClr val="00CC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27" name="Picture 2" descr="6 Litre Foam Spray">
            <a:extLst>
              <a:ext uri="{FF2B5EF4-FFF2-40B4-BE49-F238E27FC236}">
                <a16:creationId xmlns:a16="http://schemas.microsoft.com/office/drawing/2014/main" id="{A63E45B7-8272-4945-B9BA-9D55B8CE4F58}"/>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4239" r="26817" b="4990"/>
          <a:stretch/>
        </p:blipFill>
        <p:spPr bwMode="auto">
          <a:xfrm>
            <a:off x="4641578" y="3487356"/>
            <a:ext cx="1273113" cy="22022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6FC713F-3A99-43FB-9F3C-52875B2DBA12}"/>
              </a:ext>
            </a:extLst>
          </p:cNvPr>
          <p:cNvSpPr txBox="1"/>
          <p:nvPr/>
        </p:nvSpPr>
        <p:spPr>
          <a:xfrm>
            <a:off x="1828604" y="3097597"/>
            <a:ext cx="3892550" cy="2569934"/>
          </a:xfrm>
          <a:prstGeom prst="rect">
            <a:avLst/>
          </a:prstGeom>
          <a:noFill/>
        </p:spPr>
        <p:txBody>
          <a:bodyPr wrap="square" rtlCol="0">
            <a:spAutoFit/>
          </a:bodyPr>
          <a:lstStyle/>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Paper, Wood, Textiles</a:t>
            </a:r>
          </a:p>
          <a:p>
            <a:pPr marL="177800" indent="-177800">
              <a:buFont typeface="Arial" panose="020B0604020202020204" pitchFamily="34" charset="0"/>
              <a:buChar char="•"/>
            </a:pPr>
            <a:endParaRPr lang="en-GB" sz="21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Flammable liquids</a:t>
            </a:r>
          </a:p>
          <a:p>
            <a:pPr marL="177800" indent="-177800">
              <a:buFont typeface="Arial" panose="020B0604020202020204" pitchFamily="34" charset="0"/>
              <a:buChar char="•"/>
            </a:pPr>
            <a:endParaRPr lang="en-GB" sz="21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endParaRPr lang="en-GB" sz="21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endParaRPr lang="en-GB" sz="21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endParaRPr lang="en-GB" sz="1400" b="1" dirty="0">
              <a:solidFill>
                <a:schemeClr val="bg1"/>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GB" sz="2100" b="1" dirty="0">
                <a:solidFill>
                  <a:schemeClr val="bg1"/>
                </a:solidFill>
                <a:latin typeface="Arial" panose="020B0604020202020204" pitchFamily="34" charset="0"/>
                <a:cs typeface="Arial" panose="020B0604020202020204" pitchFamily="34" charset="0"/>
              </a:rPr>
              <a:t>Vehicle protection</a:t>
            </a:r>
          </a:p>
        </p:txBody>
      </p:sp>
      <p:pic>
        <p:nvPicPr>
          <p:cNvPr id="29" name="Picture 6" descr="GHS COSHH Symbol Signs - Flammable">
            <a:extLst>
              <a:ext uri="{FF2B5EF4-FFF2-40B4-BE49-F238E27FC236}">
                <a16:creationId xmlns:a16="http://schemas.microsoft.com/office/drawing/2014/main" id="{22B96289-B6AB-4AB2-945F-3F44FBA4A7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49" t="22206" r="20986" b="22045"/>
          <a:stretch/>
        </p:blipFill>
        <p:spPr bwMode="auto">
          <a:xfrm>
            <a:off x="2856044" y="4329423"/>
            <a:ext cx="750756" cy="74519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974BC7B-D38D-4539-9068-5F80A5D9B1E4}"/>
              </a:ext>
            </a:extLst>
          </p:cNvPr>
          <p:cNvSpPr txBox="1"/>
          <p:nvPr/>
        </p:nvSpPr>
        <p:spPr>
          <a:xfrm>
            <a:off x="2487733" y="3320735"/>
            <a:ext cx="6961067" cy="1938992"/>
          </a:xfrm>
          <a:prstGeom prst="rect">
            <a:avLst/>
          </a:prstGeom>
          <a:solidFill>
            <a:srgbClr val="FF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6000" dirty="0"/>
              <a:t>Beware if you are not trained !</a:t>
            </a:r>
          </a:p>
        </p:txBody>
      </p:sp>
      <p:sp>
        <p:nvSpPr>
          <p:cNvPr id="33" name="TextBox 32">
            <a:extLst>
              <a:ext uri="{FF2B5EF4-FFF2-40B4-BE49-F238E27FC236}">
                <a16:creationId xmlns:a16="http://schemas.microsoft.com/office/drawing/2014/main" id="{91186A8F-6FB4-40A9-8170-C7E3932E1EE6}"/>
              </a:ext>
            </a:extLst>
          </p:cNvPr>
          <p:cNvSpPr txBox="1"/>
          <p:nvPr/>
        </p:nvSpPr>
        <p:spPr>
          <a:xfrm>
            <a:off x="9263817" y="2124044"/>
            <a:ext cx="915635" cy="523220"/>
          </a:xfrm>
          <a:prstGeom prst="rect">
            <a:avLst/>
          </a:prstGeom>
          <a:noFill/>
        </p:spPr>
        <p:txBody>
          <a:bodyPr wrap="none" rtlCol="0">
            <a:spAutoFit/>
          </a:bodyPr>
          <a:lstStyle/>
          <a:p>
            <a:r>
              <a:rPr lang="en-GB" sz="2800" dirty="0">
                <a:solidFill>
                  <a:srgbClr val="FF0000"/>
                </a:solidFill>
                <a:latin typeface="+mj-lt"/>
              </a:rPr>
              <a:t>3333</a:t>
            </a:r>
            <a:endParaRPr lang="en-GB" sz="2800" dirty="0">
              <a:latin typeface="+mj-lt"/>
            </a:endParaRPr>
          </a:p>
        </p:txBody>
      </p:sp>
      <p:pic>
        <p:nvPicPr>
          <p:cNvPr id="37" name="Picture 36">
            <a:extLst>
              <a:ext uri="{FF2B5EF4-FFF2-40B4-BE49-F238E27FC236}">
                <a16:creationId xmlns:a16="http://schemas.microsoft.com/office/drawing/2014/main" id="{B30BD7AD-1A29-4494-9B03-EC9DFB2CB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Tree>
    <p:extLst>
      <p:ext uri="{BB962C8B-B14F-4D97-AF65-F5344CB8AC3E}">
        <p14:creationId xmlns:p14="http://schemas.microsoft.com/office/powerpoint/2010/main" val="242353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500"/>
                                  </p:stCondLst>
                                  <p:iterate type="lt">
                                    <p:tmPct val="10000"/>
                                  </p:iterate>
                                  <p:childTnLst>
                                    <p:animMotion origin="layout" path="M -4.16667E-6 3.33333E-6 L -4.16667E-6 -0.07223 " pathEditMode="relative" rAng="0" ptsTypes="AA">
                                      <p:cBhvr>
                                        <p:cTn id="6" dur="1500" accel="50000" decel="50000" autoRev="1" fill="hold">
                                          <p:stCondLst>
                                            <p:cond delay="0"/>
                                          </p:stCondLst>
                                        </p:cTn>
                                        <p:tgtEl>
                                          <p:spTgt spid="33"/>
                                        </p:tgtEl>
                                        <p:attrNameLst>
                                          <p:attrName>ppt_x</p:attrName>
                                          <p:attrName>ppt_y</p:attrName>
                                        </p:attrNameLst>
                                      </p:cBhvr>
                                      <p:rCtr x="0" y="-3611"/>
                                    </p:animMotion>
                                    <p:animRot by="1500000">
                                      <p:cBhvr>
                                        <p:cTn id="7" dur="750" fill="hold">
                                          <p:stCondLst>
                                            <p:cond delay="0"/>
                                          </p:stCondLst>
                                        </p:cTn>
                                        <p:tgtEl>
                                          <p:spTgt spid="33"/>
                                        </p:tgtEl>
                                        <p:attrNameLst>
                                          <p:attrName>r</p:attrName>
                                        </p:attrNameLst>
                                      </p:cBhvr>
                                    </p:animRot>
                                    <p:animRot by="-1500000">
                                      <p:cBhvr>
                                        <p:cTn id="8" dur="750" fill="hold">
                                          <p:stCondLst>
                                            <p:cond delay="750"/>
                                          </p:stCondLst>
                                        </p:cTn>
                                        <p:tgtEl>
                                          <p:spTgt spid="33"/>
                                        </p:tgtEl>
                                        <p:attrNameLst>
                                          <p:attrName>r</p:attrName>
                                        </p:attrNameLst>
                                      </p:cBhvr>
                                    </p:animRot>
                                    <p:animRot by="-1500000">
                                      <p:cBhvr>
                                        <p:cTn id="9" dur="750" fill="hold">
                                          <p:stCondLst>
                                            <p:cond delay="1500"/>
                                          </p:stCondLst>
                                        </p:cTn>
                                        <p:tgtEl>
                                          <p:spTgt spid="33"/>
                                        </p:tgtEl>
                                        <p:attrNameLst>
                                          <p:attrName>r</p:attrName>
                                        </p:attrNameLst>
                                      </p:cBhvr>
                                    </p:animRot>
                                    <p:animRot by="1500000">
                                      <p:cBhvr>
                                        <p:cTn id="10" dur="750" fill="hold">
                                          <p:stCondLst>
                                            <p:cond delay="2250"/>
                                          </p:stCondLst>
                                        </p:cTn>
                                        <p:tgtEl>
                                          <p:spTgt spid="3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2000" grpId="1" nodeType="clickEffect">
                                  <p:stCondLst>
                                    <p:cond delay="3000"/>
                                  </p:stCondLst>
                                  <p:iterate type="lt">
                                    <p:tmPct val="10000"/>
                                  </p:iterate>
                                  <p:childTnLst>
                                    <p:animMotion origin="layout" path="M 0.0 0.0 L 0.0 -0.07213" pathEditMode="relative" ptsTypes="">
                                      <p:cBhvr>
                                        <p:cTn id="14" dur="1000" accel="50000" decel="50000" autoRev="1" fill="hold">
                                          <p:stCondLst>
                                            <p:cond delay="0"/>
                                          </p:stCondLst>
                                        </p:cTn>
                                        <p:tgtEl>
                                          <p:spTgt spid="33"/>
                                        </p:tgtEl>
                                        <p:attrNameLst>
                                          <p:attrName>ppt_x</p:attrName>
                                          <p:attrName>ppt_y</p:attrName>
                                        </p:attrNameLst>
                                      </p:cBhvr>
                                    </p:animMotion>
                                    <p:animRot by="1500000">
                                      <p:cBhvr>
                                        <p:cTn id="15" dur="500" fill="hold">
                                          <p:stCondLst>
                                            <p:cond delay="0"/>
                                          </p:stCondLst>
                                        </p:cTn>
                                        <p:tgtEl>
                                          <p:spTgt spid="33"/>
                                        </p:tgtEl>
                                        <p:attrNameLst>
                                          <p:attrName>r</p:attrName>
                                        </p:attrNameLst>
                                      </p:cBhvr>
                                    </p:animRot>
                                    <p:animRot by="-1500000">
                                      <p:cBhvr>
                                        <p:cTn id="16" dur="500" fill="hold">
                                          <p:stCondLst>
                                            <p:cond delay="500"/>
                                          </p:stCondLst>
                                        </p:cTn>
                                        <p:tgtEl>
                                          <p:spTgt spid="33"/>
                                        </p:tgtEl>
                                        <p:attrNameLst>
                                          <p:attrName>r</p:attrName>
                                        </p:attrNameLst>
                                      </p:cBhvr>
                                    </p:animRot>
                                    <p:animRot by="-1500000">
                                      <p:cBhvr>
                                        <p:cTn id="17" dur="500" fill="hold">
                                          <p:stCondLst>
                                            <p:cond delay="1000"/>
                                          </p:stCondLst>
                                        </p:cTn>
                                        <p:tgtEl>
                                          <p:spTgt spid="33"/>
                                        </p:tgtEl>
                                        <p:attrNameLst>
                                          <p:attrName>r</p:attrName>
                                        </p:attrNameLst>
                                      </p:cBhvr>
                                    </p:animRot>
                                    <p:animRot by="1500000">
                                      <p:cBhvr>
                                        <p:cTn id="18" dur="500" fill="hold">
                                          <p:stCondLst>
                                            <p:cond delay="1500"/>
                                          </p:stCondLst>
                                        </p:cTn>
                                        <p:tgtEl>
                                          <p:spTgt spid="33"/>
                                        </p:tgtEl>
                                        <p:attrNameLst>
                                          <p:attrName>r</p:attrName>
                                        </p:attrNameLst>
                                      </p:cBhvr>
                                    </p:animRot>
                                  </p:childTnLst>
                                </p:cTn>
                              </p:par>
                              <p:par>
                                <p:cTn id="19" presetID="22" presetClass="entr" presetSubtype="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par>
                                <p:cTn id="22" presetID="22" presetClass="entr" presetSubtype="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par>
                                <p:cTn id="28" presetID="22"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par>
                                <p:cTn id="34" presetID="22" presetClass="entr" presetSubtype="1"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par>
                                <p:cTn id="40" presetID="22" presetClass="entr" presetSubtype="1"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4" grpId="0"/>
      <p:bldP spid="26" grpId="0" animBg="1"/>
      <p:bldP spid="28" grpId="0"/>
      <p:bldP spid="32" grpId="0" animBg="1"/>
      <p:bldP spid="33" grpId="0"/>
      <p:bldP spid="33"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C77B33-1073-453A-88E5-2C54ECE68E6D}" type="slidenum">
              <a:rPr lang="en-US" smtClean="0">
                <a:solidFill>
                  <a:srgbClr val="04617B">
                    <a:shade val="90000"/>
                  </a:srgbClr>
                </a:solidFill>
              </a:rPr>
              <a:pPr/>
              <a:t>67</a:t>
            </a:fld>
            <a:endParaRPr lang="en-US">
              <a:solidFill>
                <a:srgbClr val="04617B">
                  <a:shade val="90000"/>
                </a:srgbClr>
              </a:solidFill>
            </a:endParaRPr>
          </a:p>
        </p:txBody>
      </p:sp>
      <p:sp>
        <p:nvSpPr>
          <p:cNvPr id="8" name="Rectangle 7">
            <a:extLst>
              <a:ext uri="{FF2B5EF4-FFF2-40B4-BE49-F238E27FC236}">
                <a16:creationId xmlns:a16="http://schemas.microsoft.com/office/drawing/2014/main" id="{B97128DE-E07B-4380-B4BE-4C4F12FA4D7D}"/>
              </a:ext>
            </a:extLst>
          </p:cNvPr>
          <p:cNvSpPr/>
          <p:nvPr/>
        </p:nvSpPr>
        <p:spPr>
          <a:xfrm>
            <a:off x="431942" y="76869"/>
            <a:ext cx="1002416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In Case of Major Chemical Spill</a:t>
            </a:r>
          </a:p>
        </p:txBody>
      </p:sp>
      <p:pic>
        <p:nvPicPr>
          <p:cNvPr id="12" name="Picture 11">
            <a:extLst>
              <a:ext uri="{FF2B5EF4-FFF2-40B4-BE49-F238E27FC236}">
                <a16:creationId xmlns:a16="http://schemas.microsoft.com/office/drawing/2014/main" id="{4B781A49-9DEE-4EE6-999F-5A4266A89B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
        <p:nvSpPr>
          <p:cNvPr id="7" name="TextBox 6">
            <a:extLst>
              <a:ext uri="{FF2B5EF4-FFF2-40B4-BE49-F238E27FC236}">
                <a16:creationId xmlns:a16="http://schemas.microsoft.com/office/drawing/2014/main" id="{E2704575-C413-4A84-B576-81FF3F5C66D3}"/>
              </a:ext>
            </a:extLst>
          </p:cNvPr>
          <p:cNvSpPr txBox="1"/>
          <p:nvPr/>
        </p:nvSpPr>
        <p:spPr>
          <a:xfrm>
            <a:off x="1981202" y="1132835"/>
            <a:ext cx="8229599" cy="1785104"/>
          </a:xfrm>
          <a:prstGeom prst="rect">
            <a:avLst/>
          </a:prstGeom>
          <a:noFill/>
        </p:spPr>
        <p:txBody>
          <a:bodyPr wrap="square" rtlCol="0">
            <a:spAutoFit/>
          </a:bodyPr>
          <a:lstStyle/>
          <a:p>
            <a:pPr marL="285750" indent="-285750">
              <a:lnSpc>
                <a:spcPct val="150000"/>
              </a:lnSpc>
              <a:spcBef>
                <a:spcPts val="1200"/>
              </a:spcBef>
              <a:buClr>
                <a:srgbClr val="0000FF"/>
              </a:buClr>
              <a:buSzPct val="150000"/>
              <a:buFont typeface="Arial" panose="020B0604020202020204" pitchFamily="34" charset="0"/>
              <a:buChar char="•"/>
            </a:pPr>
            <a:r>
              <a:rPr lang="en-US" sz="2000" dirty="0">
                <a:latin typeface="+mj-lt"/>
              </a:rPr>
              <a:t>Immediately alert area occupants and evacuate the area, if necessary</a:t>
            </a:r>
          </a:p>
          <a:p>
            <a:pPr marL="285750" indent="-285750">
              <a:lnSpc>
                <a:spcPct val="150000"/>
              </a:lnSpc>
              <a:spcBef>
                <a:spcPts val="1200"/>
              </a:spcBef>
              <a:buClr>
                <a:srgbClr val="0000FF"/>
              </a:buClr>
              <a:buSzPct val="150000"/>
              <a:buFont typeface="Arial" panose="020B0604020202020204" pitchFamily="34" charset="0"/>
              <a:buChar char="•"/>
            </a:pPr>
            <a:r>
              <a:rPr lang="en-US" sz="2000" dirty="0">
                <a:latin typeface="+mj-lt"/>
              </a:rPr>
              <a:t>Notify H&amp;S coordinator/lab managers and/or emergencies (</a:t>
            </a:r>
            <a:r>
              <a:rPr lang="en-US" sz="2000" b="1" dirty="0">
                <a:solidFill>
                  <a:srgbClr val="FF0000"/>
                </a:solidFill>
                <a:latin typeface="+mj-lt"/>
              </a:rPr>
              <a:t>3333</a:t>
            </a:r>
            <a:r>
              <a:rPr lang="en-US" sz="2000" dirty="0">
                <a:latin typeface="+mj-lt"/>
              </a:rPr>
              <a:t>)</a:t>
            </a:r>
          </a:p>
          <a:p>
            <a:pPr marL="285750" indent="-285750">
              <a:lnSpc>
                <a:spcPct val="150000"/>
              </a:lnSpc>
              <a:spcBef>
                <a:spcPts val="1200"/>
              </a:spcBef>
              <a:buClr>
                <a:srgbClr val="0000FF"/>
              </a:buClr>
              <a:buSzPct val="150000"/>
              <a:buFont typeface="Arial" panose="020B0604020202020204" pitchFamily="34" charset="0"/>
              <a:buChar char="•"/>
            </a:pPr>
            <a:r>
              <a:rPr lang="en-US" sz="2000" b="1" dirty="0">
                <a:solidFill>
                  <a:srgbClr val="0000FF"/>
                </a:solidFill>
                <a:latin typeface="+mj-lt"/>
              </a:rPr>
              <a:t>Only if safe </a:t>
            </a:r>
            <a:r>
              <a:rPr lang="en-US" sz="2000" dirty="0">
                <a:latin typeface="+mj-lt"/>
              </a:rPr>
              <a:t>proceed to clean the spillage:</a:t>
            </a:r>
          </a:p>
        </p:txBody>
      </p:sp>
      <p:sp>
        <p:nvSpPr>
          <p:cNvPr id="2" name="TextBox 1">
            <a:extLst>
              <a:ext uri="{FF2B5EF4-FFF2-40B4-BE49-F238E27FC236}">
                <a16:creationId xmlns:a16="http://schemas.microsoft.com/office/drawing/2014/main" id="{84819A6A-F7D6-408E-B1BC-133FAC39774E}"/>
              </a:ext>
            </a:extLst>
          </p:cNvPr>
          <p:cNvSpPr txBox="1"/>
          <p:nvPr/>
        </p:nvSpPr>
        <p:spPr>
          <a:xfrm>
            <a:off x="2529269" y="2968650"/>
            <a:ext cx="6731036" cy="3046988"/>
          </a:xfrm>
          <a:prstGeom prst="rect">
            <a:avLst/>
          </a:prstGeom>
          <a:noFill/>
        </p:spPr>
        <p:txBody>
          <a:bodyPr wrap="square" rtlCol="0">
            <a:spAutoFit/>
          </a:bodyPr>
          <a:lstStyle/>
          <a:p>
            <a:pPr marL="180975" indent="-180975">
              <a:spcBef>
                <a:spcPts val="600"/>
              </a:spcBef>
              <a:buClr>
                <a:srgbClr val="0000FF"/>
              </a:buClr>
              <a:buSzPct val="150000"/>
              <a:buFont typeface="Constantia" panose="02030602050306030303" pitchFamily="18" charset="0"/>
              <a:buChar char="‐"/>
            </a:pPr>
            <a:r>
              <a:rPr lang="en-US" dirty="0">
                <a:latin typeface="+mj-lt"/>
              </a:rPr>
              <a:t>Use PPE as appropriate to the hazards</a:t>
            </a:r>
            <a:endParaRPr lang="en-US" b="1" dirty="0">
              <a:latin typeface="+mj-lt"/>
            </a:endParaRPr>
          </a:p>
          <a:p>
            <a:pPr marL="180975" indent="-180975">
              <a:spcBef>
                <a:spcPts val="600"/>
              </a:spcBef>
              <a:buClr>
                <a:srgbClr val="0000FF"/>
              </a:buClr>
              <a:buSzPct val="150000"/>
              <a:buFont typeface="Constantia" panose="02030602050306030303" pitchFamily="18" charset="0"/>
              <a:buChar char="‐"/>
            </a:pPr>
            <a:r>
              <a:rPr lang="en-US" dirty="0">
                <a:latin typeface="+mj-lt"/>
              </a:rPr>
              <a:t>Protect floor drains or other means for environmental release. </a:t>
            </a:r>
          </a:p>
          <a:p>
            <a:pPr marL="180975" indent="-180975">
              <a:spcBef>
                <a:spcPts val="600"/>
              </a:spcBef>
              <a:buClr>
                <a:srgbClr val="0000FF"/>
              </a:buClr>
              <a:buSzPct val="150000"/>
              <a:buFont typeface="Constantia" panose="02030602050306030303" pitchFamily="18" charset="0"/>
              <a:buChar char="‐"/>
            </a:pPr>
            <a:r>
              <a:rPr lang="en-US" dirty="0">
                <a:latin typeface="+mj-lt"/>
              </a:rPr>
              <a:t>Use spill control materials. </a:t>
            </a:r>
          </a:p>
          <a:p>
            <a:pPr marL="180975" indent="-180975">
              <a:spcBef>
                <a:spcPts val="600"/>
              </a:spcBef>
              <a:buClr>
                <a:srgbClr val="0000FF"/>
              </a:buClr>
              <a:buSzPct val="150000"/>
              <a:buFont typeface="Constantia" panose="02030602050306030303" pitchFamily="18" charset="0"/>
              <a:buChar char="‐"/>
            </a:pPr>
            <a:r>
              <a:rPr lang="en-US" dirty="0">
                <a:latin typeface="+mj-lt"/>
              </a:rPr>
              <a:t>Do not pick up broken glass with hands</a:t>
            </a:r>
          </a:p>
          <a:p>
            <a:pPr marL="180975" indent="-180975">
              <a:spcBef>
                <a:spcPts val="600"/>
              </a:spcBef>
              <a:buClr>
                <a:srgbClr val="0000FF"/>
              </a:buClr>
              <a:buSzPct val="150000"/>
              <a:buFont typeface="Constantia" panose="02030602050306030303" pitchFamily="18" charset="0"/>
              <a:buChar char="‐"/>
            </a:pPr>
            <a:r>
              <a:rPr lang="en-US" dirty="0">
                <a:latin typeface="+mj-lt"/>
              </a:rPr>
              <a:t>Put spilled materials in an appropriate container. </a:t>
            </a:r>
          </a:p>
          <a:p>
            <a:pPr marL="180975" indent="-180975">
              <a:spcBef>
                <a:spcPts val="600"/>
              </a:spcBef>
              <a:buClr>
                <a:srgbClr val="0000FF"/>
              </a:buClr>
              <a:buSzPct val="150000"/>
              <a:buFont typeface="Constantia" panose="02030602050306030303" pitchFamily="18" charset="0"/>
              <a:buChar char="‐"/>
            </a:pPr>
            <a:r>
              <a:rPr lang="en-US" dirty="0">
                <a:latin typeface="+mj-lt"/>
              </a:rPr>
              <a:t>Complete a hazardous waste sticker</a:t>
            </a:r>
          </a:p>
          <a:p>
            <a:pPr marL="180975" indent="-180975">
              <a:spcBef>
                <a:spcPts val="600"/>
              </a:spcBef>
              <a:buClr>
                <a:srgbClr val="0000FF"/>
              </a:buClr>
              <a:buSzPct val="150000"/>
              <a:buFont typeface="Constantia" panose="02030602050306030303" pitchFamily="18" charset="0"/>
              <a:buChar char="‐"/>
            </a:pPr>
            <a:r>
              <a:rPr lang="en-US" dirty="0">
                <a:latin typeface="+mj-lt"/>
              </a:rPr>
              <a:t>Decontaminate the surface where the spill occurred using a mild detergent and water.</a:t>
            </a:r>
          </a:p>
          <a:p>
            <a:pPr marL="285750" indent="-285750">
              <a:buFont typeface="Constantia" panose="02030602050306030303" pitchFamily="18" charset="0"/>
              <a:buChar char="‐"/>
            </a:pPr>
            <a:endParaRPr lang="en-GB" dirty="0">
              <a:latin typeface="+mj-lt"/>
            </a:endParaRPr>
          </a:p>
        </p:txBody>
      </p:sp>
      <p:pic>
        <p:nvPicPr>
          <p:cNvPr id="9" name="Picture 8">
            <a:extLst>
              <a:ext uri="{FF2B5EF4-FFF2-40B4-BE49-F238E27FC236}">
                <a16:creationId xmlns:a16="http://schemas.microsoft.com/office/drawing/2014/main" id="{DB267BEA-55F8-48AC-A008-174AAC3F5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967" y="3765738"/>
            <a:ext cx="1611149" cy="1164055"/>
          </a:xfrm>
          <a:prstGeom prst="rect">
            <a:avLst/>
          </a:prstGeom>
        </p:spPr>
      </p:pic>
    </p:spTree>
    <p:extLst>
      <p:ext uri="{BB962C8B-B14F-4D97-AF65-F5344CB8AC3E}">
        <p14:creationId xmlns:p14="http://schemas.microsoft.com/office/powerpoint/2010/main" val="1732588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7128DE-E07B-4380-B4BE-4C4F12FA4D7D}"/>
              </a:ext>
            </a:extLst>
          </p:cNvPr>
          <p:cNvSpPr/>
          <p:nvPr/>
        </p:nvSpPr>
        <p:spPr>
          <a:xfrm>
            <a:off x="212032" y="139700"/>
            <a:ext cx="1002416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dirty="0">
                <a:ln/>
                <a:solidFill>
                  <a:srgbClr val="0099FF"/>
                </a:solidFill>
              </a:rPr>
              <a:t>Chemical on Skin or Clothing</a:t>
            </a:r>
          </a:p>
        </p:txBody>
      </p:sp>
      <p:sp>
        <p:nvSpPr>
          <p:cNvPr id="7" name="TextBox 6">
            <a:extLst>
              <a:ext uri="{FF2B5EF4-FFF2-40B4-BE49-F238E27FC236}">
                <a16:creationId xmlns:a16="http://schemas.microsoft.com/office/drawing/2014/main" id="{1D75B970-A564-4084-86C5-1F64BA45881A}"/>
              </a:ext>
            </a:extLst>
          </p:cNvPr>
          <p:cNvSpPr txBox="1"/>
          <p:nvPr/>
        </p:nvSpPr>
        <p:spPr>
          <a:xfrm>
            <a:off x="5521219" y="5161303"/>
            <a:ext cx="1435008" cy="707886"/>
          </a:xfrm>
          <a:prstGeom prst="rect">
            <a:avLst/>
          </a:prstGeom>
          <a:noFill/>
        </p:spPr>
        <p:txBody>
          <a:bodyPr wrap="none" rtlCol="0">
            <a:spAutoFit/>
          </a:bodyPr>
          <a:lstStyle/>
          <a:p>
            <a:r>
              <a:rPr lang="en-GB" sz="4000" dirty="0">
                <a:solidFill>
                  <a:srgbClr val="FF0000"/>
                </a:solidFill>
                <a:latin typeface="Eras Demi ITC" panose="020B0805030504020804" pitchFamily="34" charset="0"/>
              </a:rPr>
              <a:t>3333</a:t>
            </a:r>
            <a:endParaRPr lang="en-GB" sz="4000" dirty="0">
              <a:latin typeface="Eras Demi ITC" panose="020B0805030504020804" pitchFamily="34" charset="0"/>
            </a:endParaRPr>
          </a:p>
        </p:txBody>
      </p:sp>
      <p:pic>
        <p:nvPicPr>
          <p:cNvPr id="10" name="Picture 9">
            <a:extLst>
              <a:ext uri="{FF2B5EF4-FFF2-40B4-BE49-F238E27FC236}">
                <a16:creationId xmlns:a16="http://schemas.microsoft.com/office/drawing/2014/main" id="{5BBAC8EE-4442-4CB8-B8FA-F0475CD983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961" y="4853474"/>
            <a:ext cx="1120165" cy="1583271"/>
          </a:xfrm>
          <a:prstGeom prst="rect">
            <a:avLst/>
          </a:prstGeom>
        </p:spPr>
      </p:pic>
      <p:pic>
        <p:nvPicPr>
          <p:cNvPr id="12" name="Picture 11">
            <a:extLst>
              <a:ext uri="{FF2B5EF4-FFF2-40B4-BE49-F238E27FC236}">
                <a16:creationId xmlns:a16="http://schemas.microsoft.com/office/drawing/2014/main" id="{0DE93127-7C63-4F0D-A267-A7AE69056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
        <p:nvSpPr>
          <p:cNvPr id="11" name="Rectangle 10">
            <a:extLst>
              <a:ext uri="{FF2B5EF4-FFF2-40B4-BE49-F238E27FC236}">
                <a16:creationId xmlns:a16="http://schemas.microsoft.com/office/drawing/2014/main" id="{F1787FD3-B2F8-424A-97BC-CC7BE8F3866F}"/>
              </a:ext>
            </a:extLst>
          </p:cNvPr>
          <p:cNvSpPr/>
          <p:nvPr/>
        </p:nvSpPr>
        <p:spPr>
          <a:xfrm>
            <a:off x="506876" y="948725"/>
            <a:ext cx="9434480" cy="3847207"/>
          </a:xfrm>
          <a:prstGeom prst="rect">
            <a:avLst/>
          </a:prstGeom>
        </p:spPr>
        <p:txBody>
          <a:bodyPr wrap="square">
            <a:spAutoFit/>
          </a:bodyPr>
          <a:lstStyle/>
          <a:p>
            <a:pPr marL="214313" indent="-214313">
              <a:buClr>
                <a:srgbClr val="0000FF"/>
              </a:buClr>
              <a:buSzPct val="150000"/>
              <a:buFont typeface="Arial" panose="020B0604020202020204" pitchFamily="34" charset="0"/>
              <a:buChar char="•"/>
            </a:pPr>
            <a:r>
              <a:rPr lang="en-US" sz="2000" dirty="0">
                <a:latin typeface="+mj-lt"/>
              </a:rPr>
              <a:t>Immediately flush with water for no less than 20 minutes, except in the cases of concentrated sulfuric acid or alkali metals, when water should not be used </a:t>
            </a:r>
          </a:p>
          <a:p>
            <a:pPr marL="806450" indent="-180975">
              <a:spcBef>
                <a:spcPts val="600"/>
              </a:spcBef>
              <a:buClr>
                <a:srgbClr val="0000FF"/>
              </a:buClr>
              <a:buSzPct val="150000"/>
              <a:buFont typeface="Constantia" panose="02030602050306030303" pitchFamily="18" charset="0"/>
              <a:buChar char="‐"/>
            </a:pPr>
            <a:r>
              <a:rPr lang="en-US" sz="1700" dirty="0">
                <a:latin typeface="+mj-lt"/>
              </a:rPr>
              <a:t>While rinsing, quickly remove all contaminated clothing or jewelry</a:t>
            </a:r>
          </a:p>
          <a:p>
            <a:pPr marL="806450" indent="-180975">
              <a:spcBef>
                <a:spcPts val="600"/>
              </a:spcBef>
              <a:buClr>
                <a:srgbClr val="0000FF"/>
              </a:buClr>
              <a:buSzPct val="150000"/>
              <a:buFont typeface="Constantia" panose="02030602050306030303" pitchFamily="18" charset="0"/>
              <a:buChar char="‐"/>
            </a:pPr>
            <a:r>
              <a:rPr lang="en-US" sz="1700" dirty="0">
                <a:latin typeface="+mj-lt"/>
              </a:rPr>
              <a:t>Caution when removing shirts or sweaters to prevent contamination of eyes</a:t>
            </a:r>
          </a:p>
          <a:p>
            <a:pPr>
              <a:buClr>
                <a:srgbClr val="0000FF"/>
              </a:buClr>
              <a:buSzPct val="150000"/>
            </a:pPr>
            <a:endParaRPr lang="en-US" sz="2000" dirty="0">
              <a:latin typeface="+mj-lt"/>
            </a:endParaRPr>
          </a:p>
          <a:p>
            <a:pPr marL="214313" indent="-214313">
              <a:buClr>
                <a:srgbClr val="0000FF"/>
              </a:buClr>
              <a:buSzPct val="150000"/>
              <a:buFont typeface="Arial" panose="020B0604020202020204" pitchFamily="34" charset="0"/>
              <a:buChar char="•"/>
            </a:pPr>
            <a:r>
              <a:rPr lang="en-US" sz="2000" dirty="0">
                <a:latin typeface="+mj-lt"/>
              </a:rPr>
              <a:t>Dial </a:t>
            </a:r>
            <a:r>
              <a:rPr lang="en-US" sz="2000" b="1" dirty="0">
                <a:solidFill>
                  <a:srgbClr val="FF0000"/>
                </a:solidFill>
                <a:latin typeface="+mj-lt"/>
              </a:rPr>
              <a:t>3333, call 1</a:t>
            </a:r>
            <a:r>
              <a:rPr lang="en-US" sz="2000" b="1" baseline="30000" dirty="0">
                <a:solidFill>
                  <a:srgbClr val="FF0000"/>
                </a:solidFill>
                <a:latin typeface="+mj-lt"/>
              </a:rPr>
              <a:t>st</a:t>
            </a:r>
            <a:r>
              <a:rPr lang="en-US" sz="2000" b="1" dirty="0">
                <a:solidFill>
                  <a:srgbClr val="FF0000"/>
                </a:solidFill>
                <a:latin typeface="+mj-lt"/>
              </a:rPr>
              <a:t> aider</a:t>
            </a:r>
          </a:p>
          <a:p>
            <a:pPr marL="214313" indent="-214313">
              <a:buClr>
                <a:srgbClr val="0000FF"/>
              </a:buClr>
              <a:buSzPct val="150000"/>
              <a:buFont typeface="Arial" panose="020B0604020202020204" pitchFamily="34" charset="0"/>
              <a:buChar char="•"/>
            </a:pPr>
            <a:endParaRPr lang="en-US" sz="2000" dirty="0">
              <a:latin typeface="+mj-lt"/>
            </a:endParaRPr>
          </a:p>
          <a:p>
            <a:pPr marL="214313" indent="-214313">
              <a:buClr>
                <a:srgbClr val="0000FF"/>
              </a:buClr>
              <a:buSzPct val="150000"/>
              <a:buFont typeface="Arial" panose="020B0604020202020204" pitchFamily="34" charset="0"/>
              <a:buChar char="•"/>
            </a:pPr>
            <a:r>
              <a:rPr lang="en-US" sz="2000" dirty="0">
                <a:latin typeface="+mj-lt"/>
              </a:rPr>
              <a:t>Check the SDS to determine if any delayed effects should be expected</a:t>
            </a:r>
          </a:p>
          <a:p>
            <a:pPr marL="214313" indent="-214313">
              <a:buClr>
                <a:srgbClr val="0000FF"/>
              </a:buClr>
              <a:buSzPct val="150000"/>
              <a:buFont typeface="Arial" panose="020B0604020202020204" pitchFamily="34" charset="0"/>
              <a:buChar char="•"/>
            </a:pPr>
            <a:endParaRPr lang="en-US" sz="2000" dirty="0">
              <a:latin typeface="+mj-lt"/>
            </a:endParaRPr>
          </a:p>
          <a:p>
            <a:pPr marL="214313" indent="-214313">
              <a:buClr>
                <a:srgbClr val="0000FF"/>
              </a:buClr>
              <a:buSzPct val="150000"/>
              <a:buFont typeface="Arial" panose="020B0604020202020204" pitchFamily="34" charset="0"/>
              <a:buChar char="•"/>
            </a:pPr>
            <a:r>
              <a:rPr lang="en-US" sz="2000" b="1" dirty="0">
                <a:latin typeface="+mj-lt"/>
              </a:rPr>
              <a:t>Do not use solvents to wash skin or apply creams</a:t>
            </a:r>
            <a:r>
              <a:rPr lang="en-US" sz="2000" dirty="0">
                <a:latin typeface="+mj-lt"/>
              </a:rPr>
              <a:t>. </a:t>
            </a:r>
          </a:p>
          <a:p>
            <a:pPr marL="214313" indent="-214313">
              <a:buClr>
                <a:srgbClr val="0000FF"/>
              </a:buClr>
              <a:buSzPct val="150000"/>
              <a:buFont typeface="Arial" panose="020B0604020202020204" pitchFamily="34" charset="0"/>
              <a:buChar char="•"/>
            </a:pPr>
            <a:endParaRPr lang="en-US" sz="2000" dirty="0">
              <a:latin typeface="+mj-lt"/>
            </a:endParaRPr>
          </a:p>
          <a:p>
            <a:pPr marL="214313" indent="-214313">
              <a:buClr>
                <a:srgbClr val="0000FF"/>
              </a:buClr>
              <a:buSzPct val="150000"/>
              <a:buFont typeface="Arial" panose="020B0604020202020204" pitchFamily="34" charset="0"/>
              <a:buChar char="•"/>
            </a:pPr>
            <a:r>
              <a:rPr lang="en-US" sz="2000" dirty="0">
                <a:latin typeface="+mj-lt"/>
              </a:rPr>
              <a:t>For flammable solids, first brush off as much as possible</a:t>
            </a:r>
          </a:p>
        </p:txBody>
      </p:sp>
      <p:pic>
        <p:nvPicPr>
          <p:cNvPr id="14" name="Picture 13">
            <a:extLst>
              <a:ext uri="{FF2B5EF4-FFF2-40B4-BE49-F238E27FC236}">
                <a16:creationId xmlns:a16="http://schemas.microsoft.com/office/drawing/2014/main" id="{90D336A2-4278-4BD6-9037-1A7D45E312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1" r="18546"/>
          <a:stretch/>
        </p:blipFill>
        <p:spPr>
          <a:xfrm>
            <a:off x="9694623" y="1867442"/>
            <a:ext cx="706413" cy="1155158"/>
          </a:xfrm>
          <a:prstGeom prst="rect">
            <a:avLst/>
          </a:prstGeom>
        </p:spPr>
      </p:pic>
      <p:pic>
        <p:nvPicPr>
          <p:cNvPr id="4" name="Picture 3">
            <a:extLst>
              <a:ext uri="{FF2B5EF4-FFF2-40B4-BE49-F238E27FC236}">
                <a16:creationId xmlns:a16="http://schemas.microsoft.com/office/drawing/2014/main" id="{091C5D1C-626E-467F-8A26-4EFCFC61F4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28" t="9259" r="1991" b="8902"/>
          <a:stretch/>
        </p:blipFill>
        <p:spPr>
          <a:xfrm rot="5400000">
            <a:off x="7949845" y="4596315"/>
            <a:ext cx="2789890" cy="1419410"/>
          </a:xfrm>
          <a:prstGeom prst="rect">
            <a:avLst/>
          </a:prstGeom>
        </p:spPr>
      </p:pic>
    </p:spTree>
    <p:extLst>
      <p:ext uri="{BB962C8B-B14F-4D97-AF65-F5344CB8AC3E}">
        <p14:creationId xmlns:p14="http://schemas.microsoft.com/office/powerpoint/2010/main" val="19213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54437E-A20D-4DC1-9379-043AB1975A8B}"/>
              </a:ext>
            </a:extLst>
          </p:cNvPr>
          <p:cNvSpPr txBox="1"/>
          <p:nvPr/>
        </p:nvSpPr>
        <p:spPr>
          <a:xfrm>
            <a:off x="3162550" y="5586303"/>
            <a:ext cx="4510145" cy="338554"/>
          </a:xfrm>
          <a:prstGeom prst="rect">
            <a:avLst/>
          </a:prstGeom>
          <a:noFill/>
        </p:spPr>
        <p:txBody>
          <a:bodyPr wrap="none" rtlCol="0">
            <a:spAutoFit/>
          </a:bodyPr>
          <a:lstStyle/>
          <a:p>
            <a:r>
              <a:rPr lang="en-GB" sz="1600" dirty="0">
                <a:latin typeface="+mj-lt"/>
              </a:rPr>
              <a:t>Eyewash bottles (in workshop and biochemistry lab)</a:t>
            </a:r>
          </a:p>
        </p:txBody>
      </p:sp>
      <p:sp>
        <p:nvSpPr>
          <p:cNvPr id="8" name="Rectangle 7">
            <a:extLst>
              <a:ext uri="{FF2B5EF4-FFF2-40B4-BE49-F238E27FC236}">
                <a16:creationId xmlns:a16="http://schemas.microsoft.com/office/drawing/2014/main" id="{B97128DE-E07B-4380-B4BE-4C4F12FA4D7D}"/>
              </a:ext>
            </a:extLst>
          </p:cNvPr>
          <p:cNvSpPr/>
          <p:nvPr/>
        </p:nvSpPr>
        <p:spPr>
          <a:xfrm>
            <a:off x="1630017" y="101601"/>
            <a:ext cx="4996071"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Chemical in Eyes</a:t>
            </a:r>
          </a:p>
        </p:txBody>
      </p:sp>
      <p:sp>
        <p:nvSpPr>
          <p:cNvPr id="7" name="TextBox 6">
            <a:extLst>
              <a:ext uri="{FF2B5EF4-FFF2-40B4-BE49-F238E27FC236}">
                <a16:creationId xmlns:a16="http://schemas.microsoft.com/office/drawing/2014/main" id="{1D75B970-A564-4084-86C5-1F64BA45881A}"/>
              </a:ext>
            </a:extLst>
          </p:cNvPr>
          <p:cNvSpPr txBox="1"/>
          <p:nvPr/>
        </p:nvSpPr>
        <p:spPr>
          <a:xfrm>
            <a:off x="5175692" y="4213885"/>
            <a:ext cx="1435008" cy="707886"/>
          </a:xfrm>
          <a:prstGeom prst="rect">
            <a:avLst/>
          </a:prstGeom>
          <a:noFill/>
        </p:spPr>
        <p:txBody>
          <a:bodyPr wrap="none" rtlCol="0">
            <a:spAutoFit/>
          </a:bodyPr>
          <a:lstStyle/>
          <a:p>
            <a:r>
              <a:rPr lang="en-GB" sz="4000" dirty="0">
                <a:solidFill>
                  <a:srgbClr val="FF0000"/>
                </a:solidFill>
                <a:latin typeface="Eras Demi ITC" panose="020B0805030504020804" pitchFamily="34" charset="0"/>
              </a:rPr>
              <a:t>3333</a:t>
            </a:r>
            <a:endParaRPr lang="en-GB" sz="4000" dirty="0">
              <a:latin typeface="Eras Demi ITC" panose="020B0805030504020804" pitchFamily="34" charset="0"/>
            </a:endParaRPr>
          </a:p>
        </p:txBody>
      </p:sp>
      <p:pic>
        <p:nvPicPr>
          <p:cNvPr id="12" name="Picture 11">
            <a:extLst>
              <a:ext uri="{FF2B5EF4-FFF2-40B4-BE49-F238E27FC236}">
                <a16:creationId xmlns:a16="http://schemas.microsoft.com/office/drawing/2014/main" id="{12EEF60B-D86D-4013-B759-125E5840B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149" y="4189496"/>
            <a:ext cx="1095219" cy="1095219"/>
          </a:xfrm>
          <a:prstGeom prst="rect">
            <a:avLst/>
          </a:prstGeom>
        </p:spPr>
      </p:pic>
      <p:pic>
        <p:nvPicPr>
          <p:cNvPr id="15" name="Picture 14">
            <a:extLst>
              <a:ext uri="{FF2B5EF4-FFF2-40B4-BE49-F238E27FC236}">
                <a16:creationId xmlns:a16="http://schemas.microsoft.com/office/drawing/2014/main" id="{028F852C-6684-413B-A4DF-BA8060858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78" y="38561"/>
            <a:ext cx="619118" cy="971375"/>
          </a:xfrm>
          <a:prstGeom prst="rect">
            <a:avLst/>
          </a:prstGeom>
        </p:spPr>
      </p:pic>
      <p:sp>
        <p:nvSpPr>
          <p:cNvPr id="11" name="TextBox 10">
            <a:extLst>
              <a:ext uri="{FF2B5EF4-FFF2-40B4-BE49-F238E27FC236}">
                <a16:creationId xmlns:a16="http://schemas.microsoft.com/office/drawing/2014/main" id="{35FBE9AE-EB04-4FB0-A083-115B79136408}"/>
              </a:ext>
            </a:extLst>
          </p:cNvPr>
          <p:cNvSpPr txBox="1"/>
          <p:nvPr/>
        </p:nvSpPr>
        <p:spPr>
          <a:xfrm>
            <a:off x="753035" y="1141045"/>
            <a:ext cx="10031506" cy="2031325"/>
          </a:xfrm>
          <a:prstGeom prst="rect">
            <a:avLst/>
          </a:prstGeom>
          <a:noFill/>
        </p:spPr>
        <p:txBody>
          <a:bodyPr wrap="square" rtlCol="0">
            <a:spAutoFit/>
          </a:bodyPr>
          <a:lstStyle/>
          <a:p>
            <a:pPr marL="180975" indent="-180975">
              <a:buClr>
                <a:srgbClr val="0000FF"/>
              </a:buClr>
              <a:buSzPct val="150000"/>
              <a:buFont typeface="Arial" panose="020B0604020202020204" pitchFamily="34" charset="0"/>
              <a:buChar char="•"/>
            </a:pPr>
            <a:r>
              <a:rPr lang="en-US" b="1" dirty="0">
                <a:latin typeface="+mj-lt"/>
              </a:rPr>
              <a:t>Immediately flush eye(s) with water for at least 20 minutes.</a:t>
            </a:r>
            <a:r>
              <a:rPr lang="en-US" dirty="0">
                <a:latin typeface="+mj-lt"/>
              </a:rPr>
              <a:t> The eyes must be forcibly held open to wash, and the eyeballs must be rotated so all surface area is rinsed. </a:t>
            </a:r>
          </a:p>
          <a:p>
            <a:pPr marL="180975" indent="-180975">
              <a:buClr>
                <a:srgbClr val="0000FF"/>
              </a:buClr>
              <a:buSzPct val="150000"/>
              <a:buFont typeface="Arial" panose="020B0604020202020204" pitchFamily="34" charset="0"/>
              <a:buChar char="•"/>
            </a:pPr>
            <a:endParaRPr lang="en-US" dirty="0">
              <a:latin typeface="+mj-lt"/>
            </a:endParaRPr>
          </a:p>
          <a:p>
            <a:pPr marL="180975" indent="-180975">
              <a:buClr>
                <a:srgbClr val="0000FF"/>
              </a:buClr>
              <a:buSzPct val="150000"/>
              <a:buFont typeface="Arial" panose="020B0604020202020204" pitchFamily="34" charset="0"/>
              <a:buChar char="•"/>
            </a:pPr>
            <a:r>
              <a:rPr lang="en-US" dirty="0">
                <a:latin typeface="+mj-lt"/>
              </a:rPr>
              <a:t>You should not be wearing contact lenses in the lab. However, if you somehow ended wearing contact lenses in the lab, remove them while rinsing. </a:t>
            </a:r>
            <a:r>
              <a:rPr lang="en-US" b="1" dirty="0">
                <a:latin typeface="+mj-lt"/>
              </a:rPr>
              <a:t>Do not lose time removing contact lenses before rinsing.</a:t>
            </a:r>
            <a:r>
              <a:rPr lang="en-US" dirty="0">
                <a:latin typeface="+mj-lt"/>
              </a:rPr>
              <a:t> </a:t>
            </a:r>
          </a:p>
          <a:p>
            <a:pPr marL="180975" indent="-180975">
              <a:buClr>
                <a:srgbClr val="0000FF"/>
              </a:buClr>
              <a:buSzPct val="150000"/>
              <a:buFont typeface="Arial" panose="020B0604020202020204" pitchFamily="34" charset="0"/>
              <a:buChar char="•"/>
            </a:pPr>
            <a:endParaRPr lang="en-US" dirty="0">
              <a:latin typeface="+mj-lt"/>
            </a:endParaRPr>
          </a:p>
          <a:p>
            <a:pPr marL="180975" indent="-180975">
              <a:buClr>
                <a:srgbClr val="0000FF"/>
              </a:buClr>
              <a:buSzPct val="150000"/>
              <a:buFont typeface="Arial" panose="020B0604020202020204" pitchFamily="34" charset="0"/>
              <a:buChar char="•"/>
            </a:pPr>
            <a:r>
              <a:rPr lang="en-US" dirty="0">
                <a:latin typeface="+mj-lt"/>
              </a:rPr>
              <a:t>Seek medical attention regardless of the severity or apparent lack of severity.  </a:t>
            </a:r>
          </a:p>
        </p:txBody>
      </p:sp>
      <p:pic>
        <p:nvPicPr>
          <p:cNvPr id="5" name="Picture 4">
            <a:extLst>
              <a:ext uri="{FF2B5EF4-FFF2-40B4-BE49-F238E27FC236}">
                <a16:creationId xmlns:a16="http://schemas.microsoft.com/office/drawing/2014/main" id="{90EC9DC3-307F-4EA2-9BBD-FA3F67A1A5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33" r="4306"/>
          <a:stretch/>
        </p:blipFill>
        <p:spPr>
          <a:xfrm rot="5400000">
            <a:off x="7562392" y="3884779"/>
            <a:ext cx="2453715" cy="1626441"/>
          </a:xfrm>
          <a:prstGeom prst="rect">
            <a:avLst/>
          </a:prstGeom>
        </p:spPr>
      </p:pic>
      <p:sp>
        <p:nvSpPr>
          <p:cNvPr id="6" name="Oval 5">
            <a:extLst>
              <a:ext uri="{FF2B5EF4-FFF2-40B4-BE49-F238E27FC236}">
                <a16:creationId xmlns:a16="http://schemas.microsoft.com/office/drawing/2014/main" id="{89F4B4C1-817D-4F2C-9FCB-83425A551FD0}"/>
              </a:ext>
            </a:extLst>
          </p:cNvPr>
          <p:cNvSpPr/>
          <p:nvPr/>
        </p:nvSpPr>
        <p:spPr>
          <a:xfrm>
            <a:off x="9080995" y="4488577"/>
            <a:ext cx="553988" cy="997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21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DFED60-4A4D-44C5-B638-671D0AC7B02D}"/>
              </a:ext>
            </a:extLst>
          </p:cNvPr>
          <p:cNvSpPr txBox="1">
            <a:spLocks/>
          </p:cNvSpPr>
          <p:nvPr/>
        </p:nvSpPr>
        <p:spPr>
          <a:xfrm>
            <a:off x="1538790" y="375310"/>
            <a:ext cx="9129214" cy="1856936"/>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r>
              <a:rPr lang="en-GB" sz="4800" dirty="0"/>
              <a:t>How to work safely in the lab</a:t>
            </a:r>
          </a:p>
        </p:txBody>
      </p:sp>
      <p:sp>
        <p:nvSpPr>
          <p:cNvPr id="6" name="Title 1">
            <a:extLst>
              <a:ext uri="{FF2B5EF4-FFF2-40B4-BE49-F238E27FC236}">
                <a16:creationId xmlns:a16="http://schemas.microsoft.com/office/drawing/2014/main" id="{D78A2632-1F9E-4396-BA2A-786C256D8D81}"/>
              </a:ext>
            </a:extLst>
          </p:cNvPr>
          <p:cNvSpPr txBox="1">
            <a:spLocks/>
          </p:cNvSpPr>
          <p:nvPr/>
        </p:nvSpPr>
        <p:spPr>
          <a:xfrm>
            <a:off x="2152940" y="1660470"/>
            <a:ext cx="7928317" cy="1856936"/>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1"/>
                </a:solidFill>
                <a:effectLst>
                  <a:outerShdw blurRad="38100" dist="25400" dir="5400000" algn="tl" rotWithShape="0">
                    <a:srgbClr val="000000">
                      <a:alpha val="43000"/>
                    </a:srgbClr>
                  </a:outerShdw>
                </a:effectLst>
                <a:latin typeface="+mj-lt"/>
                <a:ea typeface="+mj-ea"/>
                <a:cs typeface="+mj-cs"/>
              </a:defRPr>
            </a:lvl1pPr>
          </a:lstStyle>
          <a:p>
            <a:pPr algn="ctr"/>
            <a:r>
              <a:rPr lang="en-GB" sz="4800" dirty="0"/>
              <a:t>1. Identifying risks</a:t>
            </a:r>
          </a:p>
        </p:txBody>
      </p:sp>
      <p:pic>
        <p:nvPicPr>
          <p:cNvPr id="7" name="Picture 6">
            <a:extLst>
              <a:ext uri="{FF2B5EF4-FFF2-40B4-BE49-F238E27FC236}">
                <a16:creationId xmlns:a16="http://schemas.microsoft.com/office/drawing/2014/main" id="{8D2262BA-353E-4833-91D9-3756DE0DFB94}"/>
              </a:ext>
            </a:extLst>
          </p:cNvPr>
          <p:cNvPicPr>
            <a:picLocks noChangeAspect="1"/>
          </p:cNvPicPr>
          <p:nvPr/>
        </p:nvPicPr>
        <p:blipFill>
          <a:blip r:embed="rId2"/>
          <a:stretch>
            <a:fillRect/>
          </a:stretch>
        </p:blipFill>
        <p:spPr>
          <a:xfrm>
            <a:off x="4871195" y="3909358"/>
            <a:ext cx="2290525" cy="1431577"/>
          </a:xfrm>
          <a:prstGeom prst="rect">
            <a:avLst/>
          </a:prstGeom>
        </p:spPr>
      </p:pic>
      <p:pic>
        <p:nvPicPr>
          <p:cNvPr id="8" name="Picture 7">
            <a:extLst>
              <a:ext uri="{FF2B5EF4-FFF2-40B4-BE49-F238E27FC236}">
                <a16:creationId xmlns:a16="http://schemas.microsoft.com/office/drawing/2014/main" id="{549A9287-EE54-4F1B-BCF7-111CC6BEF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Tree>
    <p:extLst>
      <p:ext uri="{BB962C8B-B14F-4D97-AF65-F5344CB8AC3E}">
        <p14:creationId xmlns:p14="http://schemas.microsoft.com/office/powerpoint/2010/main" val="369184417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7332"/>
          <a:stretch/>
        </p:blipFill>
        <p:spPr>
          <a:xfrm>
            <a:off x="7869171" y="1821189"/>
            <a:ext cx="2373538" cy="2561349"/>
          </a:xfrm>
          <a:prstGeom prst="rect">
            <a:avLst/>
          </a:prstGeom>
        </p:spPr>
      </p:pic>
      <p:sp>
        <p:nvSpPr>
          <p:cNvPr id="3" name="Content Placeholder 2"/>
          <p:cNvSpPr>
            <a:spLocks noGrp="1"/>
          </p:cNvSpPr>
          <p:nvPr>
            <p:ph idx="1"/>
          </p:nvPr>
        </p:nvSpPr>
        <p:spPr>
          <a:xfrm>
            <a:off x="1763998" y="1051860"/>
            <a:ext cx="5976652" cy="3082258"/>
          </a:xfrm>
        </p:spPr>
        <p:txBody>
          <a:bodyPr/>
          <a:lstStyle/>
          <a:p>
            <a:pPr marL="0" indent="0">
              <a:buClr>
                <a:srgbClr val="0000FF"/>
              </a:buClr>
              <a:buNone/>
            </a:pPr>
            <a:r>
              <a:rPr lang="en-GB" sz="2400" b="1" dirty="0"/>
              <a:t>Report Accidents/Incidents/Near Misses </a:t>
            </a:r>
          </a:p>
          <a:p>
            <a:pPr marL="0" indent="0">
              <a:buClr>
                <a:srgbClr val="0000FF"/>
              </a:buClr>
              <a:buNone/>
            </a:pPr>
            <a:endParaRPr lang="en-GB" sz="1000" b="1" dirty="0"/>
          </a:p>
          <a:p>
            <a:pPr marL="538163" lvl="1" indent="-271463">
              <a:spcBef>
                <a:spcPts val="600"/>
              </a:spcBef>
              <a:spcAft>
                <a:spcPts val="2400"/>
              </a:spcAft>
              <a:buClr>
                <a:srgbClr val="0000FF"/>
              </a:buClr>
              <a:buSzPct val="100000"/>
              <a:buFont typeface="+mj-lt"/>
              <a:buAutoNum type="arabicPeriod"/>
            </a:pPr>
            <a:r>
              <a:rPr lang="en-GB" sz="2000" dirty="0"/>
              <a:t>Report accident to your supervisor</a:t>
            </a:r>
          </a:p>
          <a:p>
            <a:pPr marL="538163" lvl="1" indent="-271463">
              <a:spcBef>
                <a:spcPts val="600"/>
              </a:spcBef>
              <a:spcAft>
                <a:spcPts val="2400"/>
              </a:spcAft>
              <a:buClr>
                <a:srgbClr val="0000FF"/>
              </a:buClr>
              <a:buSzPct val="100000"/>
              <a:buFont typeface="+mj-lt"/>
              <a:buAutoNum type="arabicPeriod"/>
            </a:pPr>
            <a:r>
              <a:rPr lang="en-GB" sz="2000" dirty="0"/>
              <a:t>Report accident to Health and Safety Coordinator</a:t>
            </a:r>
          </a:p>
          <a:p>
            <a:pPr marL="538163" lvl="1" indent="-271463">
              <a:spcBef>
                <a:spcPts val="600"/>
              </a:spcBef>
              <a:spcAft>
                <a:spcPts val="2400"/>
              </a:spcAft>
              <a:buClr>
                <a:srgbClr val="0000FF"/>
              </a:buClr>
              <a:buSzPct val="100000"/>
              <a:buFont typeface="+mj-lt"/>
              <a:buAutoNum type="arabicPeriod"/>
            </a:pPr>
            <a:r>
              <a:rPr lang="en-GB" sz="2000" dirty="0"/>
              <a:t>Report accident to OHSD (online report http://www.hsd.qmul.ac.uk/accident-reporting/)</a:t>
            </a:r>
          </a:p>
        </p:txBody>
      </p:sp>
      <p:sp>
        <p:nvSpPr>
          <p:cNvPr id="9" name="Rectangle 8">
            <a:extLst>
              <a:ext uri="{FF2B5EF4-FFF2-40B4-BE49-F238E27FC236}">
                <a16:creationId xmlns:a16="http://schemas.microsoft.com/office/drawing/2014/main" id="{FAAEA882-98CD-4ABD-AB7D-BC2AFAE886E1}"/>
              </a:ext>
            </a:extLst>
          </p:cNvPr>
          <p:cNvSpPr/>
          <p:nvPr/>
        </p:nvSpPr>
        <p:spPr>
          <a:xfrm>
            <a:off x="581857" y="80940"/>
            <a:ext cx="1002416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Accident/Incident/Near Miss</a:t>
            </a:r>
          </a:p>
        </p:txBody>
      </p:sp>
      <p:pic>
        <p:nvPicPr>
          <p:cNvPr id="10" name="Picture 9">
            <a:extLst>
              <a:ext uri="{FF2B5EF4-FFF2-40B4-BE49-F238E27FC236}">
                <a16:creationId xmlns:a16="http://schemas.microsoft.com/office/drawing/2014/main" id="{D4CAB899-EE57-4D98-B838-CBB092AF0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424" y="120446"/>
            <a:ext cx="811831" cy="1273735"/>
          </a:xfrm>
          <a:prstGeom prst="rect">
            <a:avLst/>
          </a:prstGeom>
        </p:spPr>
      </p:pic>
      <p:grpSp>
        <p:nvGrpSpPr>
          <p:cNvPr id="12" name="Group 11">
            <a:extLst>
              <a:ext uri="{FF2B5EF4-FFF2-40B4-BE49-F238E27FC236}">
                <a16:creationId xmlns:a16="http://schemas.microsoft.com/office/drawing/2014/main" id="{EEB75B6A-6276-44CA-A938-B74D6FA3727E}"/>
              </a:ext>
            </a:extLst>
          </p:cNvPr>
          <p:cNvGrpSpPr/>
          <p:nvPr/>
        </p:nvGrpSpPr>
        <p:grpSpPr>
          <a:xfrm>
            <a:off x="2179572" y="4434887"/>
            <a:ext cx="6714616" cy="1336284"/>
            <a:chOff x="1506472" y="4389705"/>
            <a:chExt cx="6714616" cy="1336284"/>
          </a:xfrm>
        </p:grpSpPr>
        <p:sp>
          <p:nvSpPr>
            <p:cNvPr id="2" name="TextBox 1">
              <a:extLst>
                <a:ext uri="{FF2B5EF4-FFF2-40B4-BE49-F238E27FC236}">
                  <a16:creationId xmlns:a16="http://schemas.microsoft.com/office/drawing/2014/main" id="{C0A97BCF-C200-4E12-A586-347C79420BAF}"/>
                </a:ext>
              </a:extLst>
            </p:cNvPr>
            <p:cNvSpPr txBox="1"/>
            <p:nvPr/>
          </p:nvSpPr>
          <p:spPr>
            <a:xfrm>
              <a:off x="2636457" y="4389705"/>
              <a:ext cx="5584631" cy="400110"/>
            </a:xfrm>
            <a:prstGeom prst="rect">
              <a:avLst/>
            </a:prstGeom>
            <a:noFill/>
          </p:spPr>
          <p:txBody>
            <a:bodyPr wrap="square" rtlCol="0">
              <a:spAutoFit/>
            </a:bodyPr>
            <a:lstStyle/>
            <a:p>
              <a:r>
                <a:rPr lang="en-GB" sz="2000" dirty="0">
                  <a:solidFill>
                    <a:srgbClr val="0000FF"/>
                  </a:solidFill>
                  <a:latin typeface="+mj-lt"/>
                </a:rPr>
                <a:t>All </a:t>
              </a:r>
              <a:r>
                <a:rPr lang="en-GB" sz="2000" b="1" dirty="0">
                  <a:solidFill>
                    <a:srgbClr val="0000FF"/>
                  </a:solidFill>
                  <a:latin typeface="+mj-lt"/>
                </a:rPr>
                <a:t>accidents</a:t>
              </a:r>
              <a:r>
                <a:rPr lang="en-GB" sz="2000" dirty="0">
                  <a:solidFill>
                    <a:srgbClr val="0000FF"/>
                  </a:solidFill>
                  <a:latin typeface="+mj-lt"/>
                </a:rPr>
                <a:t>, however minor, have to be reported</a:t>
              </a:r>
            </a:p>
          </p:txBody>
        </p:sp>
        <p:sp>
          <p:nvSpPr>
            <p:cNvPr id="6" name="TextBox 5">
              <a:extLst>
                <a:ext uri="{FF2B5EF4-FFF2-40B4-BE49-F238E27FC236}">
                  <a16:creationId xmlns:a16="http://schemas.microsoft.com/office/drawing/2014/main" id="{AEB86C52-E490-4AAD-9462-55B467FE6090}"/>
                </a:ext>
              </a:extLst>
            </p:cNvPr>
            <p:cNvSpPr txBox="1"/>
            <p:nvPr/>
          </p:nvSpPr>
          <p:spPr>
            <a:xfrm>
              <a:off x="2636457" y="4655052"/>
              <a:ext cx="4932441" cy="1015663"/>
            </a:xfrm>
            <a:prstGeom prst="rect">
              <a:avLst/>
            </a:prstGeom>
            <a:noFill/>
          </p:spPr>
          <p:txBody>
            <a:bodyPr wrap="none" rtlCol="0">
              <a:spAutoFit/>
            </a:bodyPr>
            <a:lstStyle/>
            <a:p>
              <a:r>
                <a:rPr lang="en-GB" sz="2000" b="1" dirty="0">
                  <a:solidFill>
                    <a:srgbClr val="0000FF"/>
                  </a:solidFill>
                  <a:latin typeface="+mj-lt"/>
                </a:rPr>
                <a:t>Near-misses</a:t>
              </a:r>
              <a:r>
                <a:rPr lang="en-GB" sz="2000" dirty="0">
                  <a:solidFill>
                    <a:srgbClr val="0000FF"/>
                  </a:solidFill>
                  <a:latin typeface="+mj-lt"/>
                </a:rPr>
                <a:t> should also be reported </a:t>
              </a:r>
            </a:p>
            <a:p>
              <a:r>
                <a:rPr lang="en-GB" sz="2000" b="1" dirty="0">
                  <a:solidFill>
                    <a:srgbClr val="0000FF"/>
                  </a:solidFill>
                  <a:latin typeface="+mj-lt"/>
                </a:rPr>
                <a:t>ONLINE (HSD) OR TO SAFETY COORDINATOR </a:t>
              </a:r>
            </a:p>
            <a:p>
              <a:r>
                <a:rPr lang="en-GB" sz="2000" b="1" dirty="0">
                  <a:solidFill>
                    <a:srgbClr val="0000FF"/>
                  </a:solidFill>
                  <a:latin typeface="+mj-lt"/>
                </a:rPr>
                <a:t>WHO WILL REPORT IT ONLINE </a:t>
              </a:r>
            </a:p>
          </p:txBody>
        </p:sp>
        <p:pic>
          <p:nvPicPr>
            <p:cNvPr id="11" name="Picture 10">
              <a:extLst>
                <a:ext uri="{FF2B5EF4-FFF2-40B4-BE49-F238E27FC236}">
                  <a16:creationId xmlns:a16="http://schemas.microsoft.com/office/drawing/2014/main" id="{BC78CDE2-E358-4758-BC66-0D4C6C04FA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6472" y="4599780"/>
              <a:ext cx="836943" cy="1126209"/>
            </a:xfrm>
            <a:prstGeom prst="rect">
              <a:avLst/>
            </a:prstGeom>
          </p:spPr>
        </p:pic>
      </p:grpSp>
      <p:sp>
        <p:nvSpPr>
          <p:cNvPr id="13" name="TextBox 12">
            <a:extLst>
              <a:ext uri="{FF2B5EF4-FFF2-40B4-BE49-F238E27FC236}">
                <a16:creationId xmlns:a16="http://schemas.microsoft.com/office/drawing/2014/main" id="{2FF8E0CD-626D-48BD-B7F1-B03EEEBB26B7}"/>
              </a:ext>
            </a:extLst>
          </p:cNvPr>
          <p:cNvSpPr txBox="1"/>
          <p:nvPr/>
        </p:nvSpPr>
        <p:spPr>
          <a:xfrm>
            <a:off x="9055940" y="4946455"/>
            <a:ext cx="1063112" cy="523220"/>
          </a:xfrm>
          <a:prstGeom prst="rect">
            <a:avLst/>
          </a:prstGeom>
          <a:noFill/>
        </p:spPr>
        <p:txBody>
          <a:bodyPr wrap="none" rtlCol="0">
            <a:spAutoFit/>
          </a:bodyPr>
          <a:lstStyle/>
          <a:p>
            <a:r>
              <a:rPr lang="en-GB" sz="2800" dirty="0">
                <a:solidFill>
                  <a:srgbClr val="FF0000"/>
                </a:solidFill>
                <a:latin typeface="Eras Demi ITC" panose="020B0805030504020804" pitchFamily="34" charset="0"/>
              </a:rPr>
              <a:t>3333</a:t>
            </a:r>
            <a:endParaRPr lang="en-GB" sz="2800" dirty="0">
              <a:latin typeface="Eras Demi ITC" panose="020B0805030504020804" pitchFamily="34" charset="0"/>
            </a:endParaRPr>
          </a:p>
        </p:txBody>
      </p:sp>
    </p:spTree>
    <p:extLst>
      <p:ext uri="{BB962C8B-B14F-4D97-AF65-F5344CB8AC3E}">
        <p14:creationId xmlns:p14="http://schemas.microsoft.com/office/powerpoint/2010/main" val="40860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EA882-98CD-4ABD-AB7D-BC2AFAE886E1}"/>
              </a:ext>
            </a:extLst>
          </p:cNvPr>
          <p:cNvSpPr/>
          <p:nvPr/>
        </p:nvSpPr>
        <p:spPr>
          <a:xfrm>
            <a:off x="581857" y="80940"/>
            <a:ext cx="1002416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400" b="1" dirty="0">
                <a:ln/>
                <a:solidFill>
                  <a:srgbClr val="0099FF"/>
                </a:solidFill>
              </a:rPr>
              <a:t>Accident/Incident/Near Miss</a:t>
            </a:r>
          </a:p>
        </p:txBody>
      </p:sp>
      <p:graphicFrame>
        <p:nvGraphicFramePr>
          <p:cNvPr id="7" name="Object 6">
            <a:extLst>
              <a:ext uri="{FF2B5EF4-FFF2-40B4-BE49-F238E27FC236}">
                <a16:creationId xmlns:a16="http://schemas.microsoft.com/office/drawing/2014/main" id="{C38698F9-12B8-F633-43C8-2E837B525639}"/>
              </a:ext>
            </a:extLst>
          </p:cNvPr>
          <p:cNvGraphicFramePr>
            <a:graphicFrameLocks noChangeAspect="1"/>
          </p:cNvGraphicFramePr>
          <p:nvPr>
            <p:extLst>
              <p:ext uri="{D42A27DB-BD31-4B8C-83A1-F6EECF244321}">
                <p14:modId xmlns:p14="http://schemas.microsoft.com/office/powerpoint/2010/main" val="2651921111"/>
              </p:ext>
            </p:extLst>
          </p:nvPr>
        </p:nvGraphicFramePr>
        <p:xfrm>
          <a:off x="461818" y="929536"/>
          <a:ext cx="5116945" cy="4998927"/>
        </p:xfrm>
        <a:graphic>
          <a:graphicData uri="http://schemas.openxmlformats.org/presentationml/2006/ole">
            <mc:AlternateContent xmlns:mc="http://schemas.openxmlformats.org/markup-compatibility/2006">
              <mc:Choice xmlns:v="urn:schemas-microsoft-com:vml" Requires="v">
                <p:oleObj name="Bitmap Image" r:id="rId2" imgW="5781600" imgH="5648400" progId="PBrush">
                  <p:embed/>
                </p:oleObj>
              </mc:Choice>
              <mc:Fallback>
                <p:oleObj name="Bitmap Image" r:id="rId2" imgW="5781600" imgH="5648400" progId="PBrush">
                  <p:embed/>
                  <p:pic>
                    <p:nvPicPr>
                      <p:cNvPr id="0" name=""/>
                      <p:cNvPicPr/>
                      <p:nvPr/>
                    </p:nvPicPr>
                    <p:blipFill>
                      <a:blip r:embed="rId3"/>
                      <a:stretch>
                        <a:fillRect/>
                      </a:stretch>
                    </p:blipFill>
                    <p:spPr>
                      <a:xfrm>
                        <a:off x="461818" y="929536"/>
                        <a:ext cx="5116945" cy="499892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C6E1004E-57BA-AD4F-198F-40E237445E62}"/>
              </a:ext>
            </a:extLst>
          </p:cNvPr>
          <p:cNvSpPr txBox="1"/>
          <p:nvPr/>
        </p:nvSpPr>
        <p:spPr>
          <a:xfrm>
            <a:off x="5735782" y="1907693"/>
            <a:ext cx="6096000" cy="2862322"/>
          </a:xfrm>
          <a:prstGeom prst="rect">
            <a:avLst/>
          </a:prstGeom>
          <a:noFill/>
        </p:spPr>
        <p:txBody>
          <a:bodyPr wrap="square">
            <a:spAutoFit/>
          </a:bodyPr>
          <a:lstStyle/>
          <a:p>
            <a:r>
              <a:rPr lang="en-GB" b="1" dirty="0"/>
              <a:t>Why is it important to report near misses? No one has been harmed! </a:t>
            </a:r>
          </a:p>
          <a:p>
            <a:r>
              <a:rPr lang="en-GB" dirty="0"/>
              <a:t>It is critical that near misses are reported so that they can be investigated and the causes determined and eliminated. The reporting of near misses gives us an opportunity to prevent future injuries or ill health. </a:t>
            </a:r>
          </a:p>
          <a:p>
            <a:endParaRPr lang="en-GB" dirty="0"/>
          </a:p>
          <a:p>
            <a:r>
              <a:rPr lang="en-GB" b="1" dirty="0"/>
              <a:t>Who should do the reporting? </a:t>
            </a:r>
            <a:r>
              <a:rPr lang="en-GB" dirty="0"/>
              <a:t>Everyone and anyone – no login or permission is required to report an incident using the online </a:t>
            </a:r>
            <a:r>
              <a:rPr lang="en-GB" dirty="0" err="1"/>
              <a:t>MySafety</a:t>
            </a:r>
            <a:r>
              <a:rPr lang="en-GB" dirty="0"/>
              <a:t> form.</a:t>
            </a:r>
          </a:p>
        </p:txBody>
      </p:sp>
    </p:spTree>
    <p:extLst>
      <p:ext uri="{BB962C8B-B14F-4D97-AF65-F5344CB8AC3E}">
        <p14:creationId xmlns:p14="http://schemas.microsoft.com/office/powerpoint/2010/main" val="3875543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7938694" y="2089121"/>
            <a:ext cx="2124194" cy="1215869"/>
          </a:xfrm>
          <a:prstGeom prst="rect">
            <a:avLst/>
          </a:prstGeom>
        </p:spPr>
      </p:pic>
      <p:sp>
        <p:nvSpPr>
          <p:cNvPr id="9" name="Rectangle 8">
            <a:extLst>
              <a:ext uri="{FF2B5EF4-FFF2-40B4-BE49-F238E27FC236}">
                <a16:creationId xmlns:a16="http://schemas.microsoft.com/office/drawing/2014/main" id="{FAAEA882-98CD-4ABD-AB7D-BC2AFAE886E1}"/>
              </a:ext>
            </a:extLst>
          </p:cNvPr>
          <p:cNvSpPr/>
          <p:nvPr/>
        </p:nvSpPr>
        <p:spPr>
          <a:xfrm>
            <a:off x="1211708" y="61598"/>
            <a:ext cx="3270994"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Reporting</a:t>
            </a:r>
          </a:p>
        </p:txBody>
      </p:sp>
      <p:pic>
        <p:nvPicPr>
          <p:cNvPr id="10" name="Picture 9">
            <a:extLst>
              <a:ext uri="{FF2B5EF4-FFF2-40B4-BE49-F238E27FC236}">
                <a16:creationId xmlns:a16="http://schemas.microsoft.com/office/drawing/2014/main" id="{D4CAB899-EE57-4D98-B838-CBB092AF0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424" y="120446"/>
            <a:ext cx="811831" cy="1273735"/>
          </a:xfrm>
          <a:prstGeom prst="rect">
            <a:avLst/>
          </a:prstGeom>
        </p:spPr>
      </p:pic>
      <p:sp>
        <p:nvSpPr>
          <p:cNvPr id="11" name="Content Placeholder 2">
            <a:extLst>
              <a:ext uri="{FF2B5EF4-FFF2-40B4-BE49-F238E27FC236}">
                <a16:creationId xmlns:a16="http://schemas.microsoft.com/office/drawing/2014/main" id="{7C884453-257E-46C9-9F01-C01473D78915}"/>
              </a:ext>
            </a:extLst>
          </p:cNvPr>
          <p:cNvSpPr>
            <a:spLocks noGrp="1"/>
          </p:cNvSpPr>
          <p:nvPr>
            <p:ph idx="1"/>
          </p:nvPr>
        </p:nvSpPr>
        <p:spPr>
          <a:xfrm>
            <a:off x="1880489" y="987091"/>
            <a:ext cx="5902268" cy="4666996"/>
          </a:xfrm>
        </p:spPr>
        <p:txBody>
          <a:bodyPr/>
          <a:lstStyle/>
          <a:p>
            <a:pPr marL="0" indent="0">
              <a:spcAft>
                <a:spcPts val="1200"/>
              </a:spcAft>
              <a:buNone/>
            </a:pPr>
            <a:endParaRPr lang="en-GB" sz="2000" dirty="0"/>
          </a:p>
          <a:p>
            <a:pPr>
              <a:spcAft>
                <a:spcPts val="1200"/>
              </a:spcAft>
            </a:pPr>
            <a:r>
              <a:rPr lang="en-GB" sz="2000" dirty="0"/>
              <a:t>If it happened to you, it will happen to someone else</a:t>
            </a:r>
          </a:p>
          <a:p>
            <a:pPr>
              <a:spcAft>
                <a:spcPts val="1200"/>
              </a:spcAft>
            </a:pPr>
            <a:r>
              <a:rPr lang="en-GB" sz="2000" dirty="0"/>
              <a:t>Report ‘near misses’ as someone else might not be as lucky</a:t>
            </a:r>
          </a:p>
          <a:p>
            <a:pPr>
              <a:spcAft>
                <a:spcPts val="1200"/>
              </a:spcAft>
            </a:pPr>
            <a:r>
              <a:rPr lang="en-GB" sz="2000" dirty="0"/>
              <a:t>If you did something wrong, someone else can do it too</a:t>
            </a:r>
          </a:p>
          <a:p>
            <a:pPr>
              <a:spcAft>
                <a:spcPts val="1200"/>
              </a:spcAft>
            </a:pPr>
            <a:r>
              <a:rPr lang="en-GB" sz="2000" dirty="0"/>
              <a:t>There is NO BLAME to report</a:t>
            </a:r>
          </a:p>
          <a:p>
            <a:pPr>
              <a:spcAft>
                <a:spcPts val="1200"/>
              </a:spcAft>
            </a:pPr>
            <a:r>
              <a:rPr lang="en-GB" sz="2000" dirty="0"/>
              <a:t>If in doubt, call into the lab manager to tell him (Joseph Priestley 1.33a)</a:t>
            </a:r>
          </a:p>
          <a:p>
            <a:pPr marL="0" indent="0">
              <a:spcAft>
                <a:spcPts val="1200"/>
              </a:spcAft>
              <a:buNone/>
            </a:pPr>
            <a:endParaRPr lang="en-GB" sz="2000" dirty="0"/>
          </a:p>
        </p:txBody>
      </p:sp>
    </p:spTree>
    <p:extLst>
      <p:ext uri="{BB962C8B-B14F-4D97-AF65-F5344CB8AC3E}">
        <p14:creationId xmlns:p14="http://schemas.microsoft.com/office/powerpoint/2010/main" val="34398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7938694" y="2089121"/>
            <a:ext cx="2124194" cy="1215869"/>
          </a:xfrm>
          <a:prstGeom prst="rect">
            <a:avLst/>
          </a:prstGeom>
        </p:spPr>
      </p:pic>
      <p:pic>
        <p:nvPicPr>
          <p:cNvPr id="10" name="Picture 9">
            <a:extLst>
              <a:ext uri="{FF2B5EF4-FFF2-40B4-BE49-F238E27FC236}">
                <a16:creationId xmlns:a16="http://schemas.microsoft.com/office/drawing/2014/main" id="{D4CAB899-EE57-4D98-B838-CBB092AF0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424" y="120446"/>
            <a:ext cx="811831" cy="1273735"/>
          </a:xfrm>
          <a:prstGeom prst="rect">
            <a:avLst/>
          </a:prstGeom>
        </p:spPr>
      </p:pic>
      <p:sp>
        <p:nvSpPr>
          <p:cNvPr id="11" name="Content Placeholder 2">
            <a:extLst>
              <a:ext uri="{FF2B5EF4-FFF2-40B4-BE49-F238E27FC236}">
                <a16:creationId xmlns:a16="http://schemas.microsoft.com/office/drawing/2014/main" id="{7C884453-257E-46C9-9F01-C01473D78915}"/>
              </a:ext>
            </a:extLst>
          </p:cNvPr>
          <p:cNvSpPr>
            <a:spLocks noGrp="1"/>
          </p:cNvSpPr>
          <p:nvPr>
            <p:ph idx="1"/>
          </p:nvPr>
        </p:nvSpPr>
        <p:spPr>
          <a:xfrm>
            <a:off x="1880489" y="987091"/>
            <a:ext cx="8591924" cy="4666996"/>
          </a:xfrm>
        </p:spPr>
        <p:txBody>
          <a:bodyPr/>
          <a:lstStyle/>
          <a:p>
            <a:pPr marL="0" indent="0">
              <a:spcAft>
                <a:spcPts val="1200"/>
              </a:spcAft>
              <a:buNone/>
            </a:pPr>
            <a:r>
              <a:rPr lang="en-GB" sz="2400" b="1" dirty="0"/>
              <a:t>Report Injuries</a:t>
            </a:r>
          </a:p>
          <a:p>
            <a:pPr marL="358775" lvl="1" indent="-179388">
              <a:spcBef>
                <a:spcPts val="0"/>
              </a:spcBef>
              <a:spcAft>
                <a:spcPts val="1200"/>
              </a:spcAft>
              <a:buClr>
                <a:srgbClr val="0000FF"/>
              </a:buClr>
              <a:buSzPct val="100000"/>
              <a:buFont typeface="Arial" panose="020B0604020202020204" pitchFamily="34" charset="0"/>
              <a:buChar char="•"/>
            </a:pPr>
            <a:r>
              <a:rPr lang="en-GB" sz="2000" b="1" dirty="0">
                <a:solidFill>
                  <a:srgbClr val="FF0000"/>
                </a:solidFill>
              </a:rPr>
              <a:t>In case of serious injury Dial 3333 </a:t>
            </a:r>
            <a:r>
              <a:rPr lang="en-GB" sz="2000" dirty="0"/>
              <a:t>(or </a:t>
            </a:r>
            <a:r>
              <a:rPr lang="en-GB" sz="2000" b="1" dirty="0"/>
              <a:t>999</a:t>
            </a:r>
            <a:r>
              <a:rPr lang="en-GB" sz="2000" dirty="0"/>
              <a:t>) - +44 (0)20 7882 3333 on your phone</a:t>
            </a:r>
          </a:p>
          <a:p>
            <a:pPr marL="358775" lvl="1" indent="-179388">
              <a:spcAft>
                <a:spcPts val="1200"/>
              </a:spcAft>
              <a:buClr>
                <a:srgbClr val="0000FF"/>
              </a:buClr>
              <a:buSzPct val="100000"/>
              <a:buFont typeface="Arial" panose="020B0604020202020204" pitchFamily="34" charset="0"/>
              <a:buChar char="•"/>
            </a:pPr>
            <a:r>
              <a:rPr lang="en-GB" sz="2000" dirty="0"/>
              <a:t>Attend the injured person </a:t>
            </a:r>
            <a:r>
              <a:rPr lang="en-GB" sz="2000" b="1" dirty="0"/>
              <a:t>if it is safe </a:t>
            </a:r>
          </a:p>
          <a:p>
            <a:pPr marL="358775" lvl="1" indent="-179388">
              <a:spcAft>
                <a:spcPts val="1200"/>
              </a:spcAft>
              <a:buClr>
                <a:srgbClr val="0000FF"/>
              </a:buClr>
              <a:buSzPct val="100000"/>
              <a:buFont typeface="Arial" panose="020B0604020202020204" pitchFamily="34" charset="0"/>
              <a:buChar char="•"/>
            </a:pPr>
            <a:r>
              <a:rPr lang="en-GB" sz="2000" b="1" dirty="0">
                <a:solidFill>
                  <a:srgbClr val="FF0000"/>
                </a:solidFill>
              </a:rPr>
              <a:t>Report</a:t>
            </a:r>
            <a:r>
              <a:rPr lang="en-GB" sz="2000" dirty="0"/>
              <a:t> accident to your supervisor</a:t>
            </a:r>
          </a:p>
          <a:p>
            <a:pPr marL="358775" lvl="1" indent="-179388">
              <a:spcAft>
                <a:spcPts val="1200"/>
              </a:spcAft>
              <a:buClr>
                <a:srgbClr val="0000FF"/>
              </a:buClr>
              <a:buSzPct val="100000"/>
              <a:buFont typeface="Arial" panose="020B0604020202020204" pitchFamily="34" charset="0"/>
              <a:buChar char="•"/>
            </a:pPr>
            <a:r>
              <a:rPr lang="en-GB" sz="2000" b="1" dirty="0">
                <a:solidFill>
                  <a:srgbClr val="FF0000"/>
                </a:solidFill>
              </a:rPr>
              <a:t>Report</a:t>
            </a:r>
            <a:r>
              <a:rPr lang="en-GB" sz="2000" dirty="0"/>
              <a:t> accident to H&amp;S Coordinator</a:t>
            </a:r>
          </a:p>
          <a:p>
            <a:pPr marL="358775" lvl="1" indent="-179388">
              <a:spcAft>
                <a:spcPts val="1200"/>
              </a:spcAft>
              <a:buClr>
                <a:srgbClr val="0000FF"/>
              </a:buClr>
              <a:buSzPct val="100000"/>
              <a:buFont typeface="Arial" panose="020B0604020202020204" pitchFamily="34" charset="0"/>
              <a:buChar char="•"/>
            </a:pPr>
            <a:r>
              <a:rPr lang="en-GB" sz="2000" b="1" dirty="0">
                <a:solidFill>
                  <a:srgbClr val="FF0000"/>
                </a:solidFill>
              </a:rPr>
              <a:t>Report</a:t>
            </a:r>
            <a:r>
              <a:rPr lang="en-GB" sz="2000" dirty="0"/>
              <a:t> accident to OHSD (http://www.hsd.qmul.ac.uk/accident-reporting/)</a:t>
            </a:r>
          </a:p>
        </p:txBody>
      </p:sp>
      <p:sp>
        <p:nvSpPr>
          <p:cNvPr id="14" name="TextBox 13">
            <a:extLst>
              <a:ext uri="{FF2B5EF4-FFF2-40B4-BE49-F238E27FC236}">
                <a16:creationId xmlns:a16="http://schemas.microsoft.com/office/drawing/2014/main" id="{55509832-5F7D-47FA-8FAD-6853628CBCE7}"/>
              </a:ext>
            </a:extLst>
          </p:cNvPr>
          <p:cNvSpPr txBox="1"/>
          <p:nvPr/>
        </p:nvSpPr>
        <p:spPr>
          <a:xfrm>
            <a:off x="3259486" y="4638426"/>
            <a:ext cx="5851496" cy="430887"/>
          </a:xfrm>
          <a:prstGeom prst="rect">
            <a:avLst/>
          </a:prstGeom>
          <a:noFill/>
        </p:spPr>
        <p:txBody>
          <a:bodyPr wrap="square" rtlCol="0">
            <a:spAutoFit/>
          </a:bodyPr>
          <a:lstStyle/>
          <a:p>
            <a:r>
              <a:rPr lang="en-GB" sz="2200" dirty="0">
                <a:solidFill>
                  <a:srgbClr val="0000FF"/>
                </a:solidFill>
                <a:latin typeface="+mj-lt"/>
              </a:rPr>
              <a:t>Always report injuries, no matter how minor</a:t>
            </a:r>
          </a:p>
        </p:txBody>
      </p:sp>
      <p:sp>
        <p:nvSpPr>
          <p:cNvPr id="6" name="TextBox 5">
            <a:extLst>
              <a:ext uri="{FF2B5EF4-FFF2-40B4-BE49-F238E27FC236}">
                <a16:creationId xmlns:a16="http://schemas.microsoft.com/office/drawing/2014/main" id="{FB19F8BA-4EBD-46F4-85E1-D6531F2CCFCB}"/>
              </a:ext>
            </a:extLst>
          </p:cNvPr>
          <p:cNvSpPr txBox="1"/>
          <p:nvPr/>
        </p:nvSpPr>
        <p:spPr>
          <a:xfrm>
            <a:off x="1875096" y="5178446"/>
            <a:ext cx="8498158" cy="646331"/>
          </a:xfrm>
          <a:prstGeom prst="rect">
            <a:avLst/>
          </a:prstGeom>
          <a:noFill/>
        </p:spPr>
        <p:txBody>
          <a:bodyPr wrap="square" rtlCol="0">
            <a:spAutoFit/>
          </a:bodyPr>
          <a:lstStyle/>
          <a:p>
            <a:r>
              <a:rPr lang="en-GB" dirty="0">
                <a:latin typeface="+mj-lt"/>
              </a:rPr>
              <a:t>First-aid boxes located at vantage points in labs and building, please note their location and first aider responsible for it</a:t>
            </a:r>
          </a:p>
        </p:txBody>
      </p:sp>
      <p:sp>
        <p:nvSpPr>
          <p:cNvPr id="7" name="Rectangle 6">
            <a:extLst>
              <a:ext uri="{FF2B5EF4-FFF2-40B4-BE49-F238E27FC236}">
                <a16:creationId xmlns:a16="http://schemas.microsoft.com/office/drawing/2014/main" id="{CFE17CC4-483D-4645-8346-4AC48616499C}"/>
              </a:ext>
            </a:extLst>
          </p:cNvPr>
          <p:cNvSpPr/>
          <p:nvPr/>
        </p:nvSpPr>
        <p:spPr>
          <a:xfrm>
            <a:off x="1211708" y="61598"/>
            <a:ext cx="3270994"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800" b="1" dirty="0">
                <a:ln/>
                <a:solidFill>
                  <a:srgbClr val="0099FF"/>
                </a:solidFill>
              </a:rPr>
              <a:t>Reporting</a:t>
            </a:r>
          </a:p>
        </p:txBody>
      </p:sp>
    </p:spTree>
    <p:extLst>
      <p:ext uri="{BB962C8B-B14F-4D97-AF65-F5344CB8AC3E}">
        <p14:creationId xmlns:p14="http://schemas.microsoft.com/office/powerpoint/2010/main" val="5326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485B5-B3A3-4624-9E7E-974F3C5B8CBF}"/>
              </a:ext>
            </a:extLst>
          </p:cNvPr>
          <p:cNvSpPr>
            <a:spLocks noGrp="1"/>
          </p:cNvSpPr>
          <p:nvPr>
            <p:ph type="sldNum" sz="quarter" idx="12"/>
          </p:nvPr>
        </p:nvSpPr>
        <p:spPr/>
        <p:txBody>
          <a:bodyPr/>
          <a:lstStyle/>
          <a:p>
            <a:fld id="{E4100A09-3D70-4B3B-A22D-3967A2609759}" type="slidenum">
              <a:rPr lang="en-US" smtClean="0">
                <a:solidFill>
                  <a:srgbClr val="04617B">
                    <a:shade val="90000"/>
                  </a:srgbClr>
                </a:solidFill>
              </a:rPr>
              <a:pPr/>
              <a:t>74</a:t>
            </a:fld>
            <a:endParaRPr lang="en-US">
              <a:solidFill>
                <a:srgbClr val="04617B">
                  <a:shade val="90000"/>
                </a:srgbClr>
              </a:solidFill>
            </a:endParaRPr>
          </a:p>
        </p:txBody>
      </p:sp>
      <p:sp>
        <p:nvSpPr>
          <p:cNvPr id="3" name="Rectangle 2">
            <a:extLst>
              <a:ext uri="{FF2B5EF4-FFF2-40B4-BE49-F238E27FC236}">
                <a16:creationId xmlns:a16="http://schemas.microsoft.com/office/drawing/2014/main" id="{B565D7D9-F75F-4B21-AAB3-3D6A600F8201}"/>
              </a:ext>
            </a:extLst>
          </p:cNvPr>
          <p:cNvSpPr/>
          <p:nvPr/>
        </p:nvSpPr>
        <p:spPr>
          <a:xfrm>
            <a:off x="1939787" y="282260"/>
            <a:ext cx="8312427" cy="2677656"/>
          </a:xfrm>
          <a:prstGeom prst="rect">
            <a:avLst/>
          </a:prstGeom>
        </p:spPr>
        <p:txBody>
          <a:bodyPr wrap="square">
            <a:spAutoFit/>
          </a:bodyPr>
          <a:lstStyle/>
          <a:p>
            <a:r>
              <a:rPr lang="en-US" sz="2400" b="1" u="sng" dirty="0">
                <a:solidFill>
                  <a:srgbClr val="0000FF"/>
                </a:solidFill>
                <a:effectLst>
                  <a:outerShdw blurRad="38100" dist="38100" dir="2700000" algn="tl">
                    <a:srgbClr val="000000">
                      <a:alpha val="43137"/>
                    </a:srgbClr>
                  </a:outerShdw>
                </a:effectLst>
              </a:rPr>
              <a:t>Sackville Street in Manchester city </a:t>
            </a:r>
            <a:r>
              <a:rPr lang="en-US" sz="2400" b="1" u="sng" dirty="0" err="1">
                <a:solidFill>
                  <a:srgbClr val="0000FF"/>
                </a:solidFill>
                <a:effectLst>
                  <a:outerShdw blurRad="38100" dist="38100" dir="2700000" algn="tl">
                    <a:srgbClr val="000000">
                      <a:alpha val="43137"/>
                    </a:srgbClr>
                  </a:outerShdw>
                </a:effectLst>
              </a:rPr>
              <a:t>centre</a:t>
            </a:r>
            <a:r>
              <a:rPr lang="en-US" sz="2400" b="1" u="sng" dirty="0">
                <a:solidFill>
                  <a:srgbClr val="0000FF"/>
                </a:solidFill>
                <a:effectLst>
                  <a:outerShdw blurRad="38100" dist="38100" dir="2700000" algn="tl">
                    <a:srgbClr val="000000">
                      <a:alpha val="43137"/>
                    </a:srgbClr>
                  </a:outerShdw>
                </a:effectLst>
              </a:rPr>
              <a:t> is cordoned off </a:t>
            </a:r>
            <a:r>
              <a:rPr lang="en-US" dirty="0"/>
              <a:t>(Image: Charlotte Cox ‏@</a:t>
            </a:r>
            <a:r>
              <a:rPr lang="en-US" dirty="0" err="1"/>
              <a:t>ccoxmenmedia</a:t>
            </a:r>
            <a:r>
              <a:rPr lang="en-US" dirty="0"/>
              <a:t>)</a:t>
            </a:r>
          </a:p>
          <a:p>
            <a:endParaRPr lang="en-US" b="1" u="sng" dirty="0">
              <a:solidFill>
                <a:srgbClr val="0000FF"/>
              </a:solidFill>
              <a:effectLst>
                <a:outerShdw blurRad="38100" dist="38100" dir="2700000" algn="tl">
                  <a:srgbClr val="000000">
                    <a:alpha val="43137"/>
                  </a:srgbClr>
                </a:outerShdw>
              </a:effectLst>
            </a:endParaRPr>
          </a:p>
          <a:p>
            <a:r>
              <a:rPr lang="en-US" dirty="0"/>
              <a:t>Police were called to the Paper Science Building in Sackville Street, </a:t>
            </a:r>
            <a:r>
              <a:rPr lang="en-US" b="1" dirty="0"/>
              <a:t>Manchester University</a:t>
            </a:r>
            <a:r>
              <a:rPr lang="en-US" dirty="0"/>
              <a:t>, after reports that some Acetone Peroxide had ‘</a:t>
            </a:r>
            <a:r>
              <a:rPr lang="en-US" dirty="0" err="1"/>
              <a:t>crystallised</a:t>
            </a:r>
            <a:r>
              <a:rPr lang="en-US" dirty="0"/>
              <a:t>’ making it potentially explosive. Acetone peroxide, a white powder, is a highly explosive, extremely unstable and has become popular among terrorists.</a:t>
            </a:r>
          </a:p>
          <a:p>
            <a:endParaRPr lang="en-US" dirty="0"/>
          </a:p>
          <a:p>
            <a:r>
              <a:rPr lang="en-US" dirty="0"/>
              <a:t>The bomb disposal team are </a:t>
            </a:r>
            <a:r>
              <a:rPr lang="en-US" i="1" dirty="0" err="1"/>
              <a:t>en</a:t>
            </a:r>
            <a:r>
              <a:rPr lang="en-US" i="1" dirty="0"/>
              <a:t> route </a:t>
            </a:r>
            <a:r>
              <a:rPr lang="en-US" dirty="0"/>
              <a:t>to the building, police have confirmed.</a:t>
            </a:r>
          </a:p>
        </p:txBody>
      </p:sp>
      <p:pic>
        <p:nvPicPr>
          <p:cNvPr id="4" name="Picture 2" descr="Emergency response in Oxford Street, Liverpool">
            <a:extLst>
              <a:ext uri="{FF2B5EF4-FFF2-40B4-BE49-F238E27FC236}">
                <a16:creationId xmlns:a16="http://schemas.microsoft.com/office/drawing/2014/main" id="{1CA5E029-791F-4CD8-9491-00841AF53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316" y="2959916"/>
            <a:ext cx="4128308" cy="2826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5A7B107-8779-4295-81BD-13D59CCEE9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9" y="3429000"/>
            <a:ext cx="5952565" cy="165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63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176" y="7311"/>
            <a:ext cx="8829675" cy="825500"/>
          </a:xfrm>
        </p:spPr>
        <p:txBody>
          <a:bodyPr/>
          <a:lstStyle/>
          <a:p>
            <a:r>
              <a:rPr lang="en-US" sz="4800" b="1" dirty="0">
                <a:ln/>
                <a:solidFill>
                  <a:srgbClr val="0099FF"/>
                </a:solidFill>
                <a:latin typeface="+mn-lt"/>
                <a:ea typeface="+mn-ea"/>
                <a:cs typeface="+mn-cs"/>
              </a:rPr>
              <a:t>Take home message</a:t>
            </a:r>
            <a:endParaRPr lang="en-GB" sz="4800" b="1" dirty="0">
              <a:ln/>
              <a:solidFill>
                <a:srgbClr val="0099FF"/>
              </a:solidFill>
              <a:latin typeface="+mn-lt"/>
              <a:ea typeface="+mn-ea"/>
              <a:cs typeface="+mn-cs"/>
            </a:endParaRPr>
          </a:p>
        </p:txBody>
      </p:sp>
      <p:sp>
        <p:nvSpPr>
          <p:cNvPr id="3" name="Content Placeholder 2"/>
          <p:cNvSpPr>
            <a:spLocks noGrp="1"/>
          </p:cNvSpPr>
          <p:nvPr>
            <p:ph idx="1"/>
          </p:nvPr>
        </p:nvSpPr>
        <p:spPr>
          <a:xfrm>
            <a:off x="1781175" y="1532586"/>
            <a:ext cx="8362950" cy="4239310"/>
          </a:xfrm>
        </p:spPr>
        <p:txBody>
          <a:bodyPr/>
          <a:lstStyle/>
          <a:p>
            <a:r>
              <a:rPr lang="en-GB" dirty="0"/>
              <a:t>Health and safety professionals are on the same side as the researchers helping keep everyone safe.</a:t>
            </a:r>
          </a:p>
          <a:p>
            <a:r>
              <a:rPr lang="en-GB" dirty="0"/>
              <a:t>Health and safety should </a:t>
            </a:r>
            <a:r>
              <a:rPr lang="en-GB" b="1" dirty="0"/>
              <a:t>NOT</a:t>
            </a:r>
            <a:r>
              <a:rPr lang="en-GB" dirty="0"/>
              <a:t> stop you doing anything, but….. it may have an impact on </a:t>
            </a:r>
            <a:r>
              <a:rPr lang="en-GB" b="1" dirty="0"/>
              <a:t>HOW</a:t>
            </a:r>
            <a:r>
              <a:rPr lang="en-GB" dirty="0"/>
              <a:t> you do it.</a:t>
            </a:r>
          </a:p>
          <a:p>
            <a:r>
              <a:rPr lang="en-US" dirty="0"/>
              <a:t>You have a moral and legal responsibility to look out for yourselves </a:t>
            </a:r>
            <a:r>
              <a:rPr lang="en-US" b="1" dirty="0"/>
              <a:t>and</a:t>
            </a:r>
            <a:r>
              <a:rPr lang="en-US" dirty="0"/>
              <a:t> you colleagues.</a:t>
            </a:r>
          </a:p>
          <a:p>
            <a:r>
              <a:rPr lang="en-US" dirty="0"/>
              <a:t>Do not wait for intervention from authority. If you see your peers doing something unsafe, </a:t>
            </a:r>
            <a:r>
              <a:rPr lang="en-US" b="1" dirty="0"/>
              <a:t>intervene</a:t>
            </a:r>
            <a:r>
              <a:rPr lang="en-US" dirty="0"/>
              <a:t>. </a:t>
            </a:r>
            <a:endParaRPr lang="en-GB" dirty="0"/>
          </a:p>
          <a:p>
            <a:endParaRPr lang="en-GB"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75</a:t>
            </a:fld>
            <a:endParaRPr lang="en-US">
              <a:solidFill>
                <a:srgbClr val="04617B">
                  <a:shade val="90000"/>
                </a:srgbClr>
              </a:solidFill>
            </a:endParaRPr>
          </a:p>
        </p:txBody>
      </p:sp>
    </p:spTree>
    <p:extLst>
      <p:ext uri="{BB962C8B-B14F-4D97-AF65-F5344CB8AC3E}">
        <p14:creationId xmlns:p14="http://schemas.microsoft.com/office/powerpoint/2010/main" val="2585994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2799E1-1657-4AD3-84EE-8CFDEA859652}"/>
              </a:ext>
            </a:extLst>
          </p:cNvPr>
          <p:cNvSpPr/>
          <p:nvPr/>
        </p:nvSpPr>
        <p:spPr>
          <a:xfrm>
            <a:off x="91658" y="108287"/>
            <a:ext cx="10611852"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GB" sz="3600" b="1" dirty="0">
                <a:ln/>
                <a:solidFill>
                  <a:srgbClr val="0099FF"/>
                </a:solidFill>
                <a:latin typeface="Constantia"/>
              </a:rPr>
              <a:t>H&amp;S Disciplinary Policy in SPCS</a:t>
            </a:r>
          </a:p>
        </p:txBody>
      </p:sp>
      <p:sp>
        <p:nvSpPr>
          <p:cNvPr id="24" name="Rectangle: Rounded Corners 23">
            <a:extLst>
              <a:ext uri="{FF2B5EF4-FFF2-40B4-BE49-F238E27FC236}">
                <a16:creationId xmlns:a16="http://schemas.microsoft.com/office/drawing/2014/main" id="{11CF785D-105F-4D49-938A-82229C9076F2}"/>
              </a:ext>
            </a:extLst>
          </p:cNvPr>
          <p:cNvSpPr/>
          <p:nvPr/>
        </p:nvSpPr>
        <p:spPr>
          <a:xfrm>
            <a:off x="2112482" y="1539514"/>
            <a:ext cx="2998383" cy="2115878"/>
          </a:xfrm>
          <a:prstGeom prst="roundRect">
            <a:avLst>
              <a:gd name="adj" fmla="val 7701"/>
            </a:avLst>
          </a:prstGeom>
          <a:solidFill>
            <a:schemeClr val="bg1">
              <a:lumMod val="85000"/>
              <a:alpha val="50000"/>
            </a:schemeClr>
          </a:solidFill>
          <a:ln>
            <a:solidFill>
              <a:schemeClr val="tx1"/>
            </a:solidFill>
          </a:ln>
          <a:effectLst/>
        </p:spPr>
        <p:style>
          <a:lnRef idx="0">
            <a:scrgbClr r="0" g="0" b="0"/>
          </a:lnRef>
          <a:fillRef idx="0">
            <a:scrgbClr r="0" g="0" b="0"/>
          </a:fillRef>
          <a:effectRef idx="0">
            <a:scrgbClr r="0" g="0" b="0"/>
          </a:effectRef>
          <a:fontRef idx="minor">
            <a:schemeClr val="lt1"/>
          </a:fontRef>
        </p:style>
        <p:txBody>
          <a:bodyPr lIns="36000" tIns="0" rIns="36000" bIns="36000" rtlCol="0" anchor="ctr"/>
          <a:lstStyle/>
          <a:p>
            <a:pPr algn="ctr">
              <a:defRPr/>
            </a:pPr>
            <a:r>
              <a:rPr lang="en-GB" sz="2000" b="1" dirty="0">
                <a:solidFill>
                  <a:prstClr val="black"/>
                </a:solidFill>
                <a:latin typeface="Calibri"/>
              </a:rPr>
              <a:t>Category 1</a:t>
            </a:r>
          </a:p>
          <a:p>
            <a:pPr marL="180975" indent="-180975">
              <a:spcBef>
                <a:spcPts val="300"/>
              </a:spcBef>
              <a:buFont typeface="Arial" panose="020B0604020202020204" pitchFamily="34" charset="0"/>
              <a:buChar char="•"/>
              <a:defRPr/>
            </a:pPr>
            <a:r>
              <a:rPr lang="en-GB" sz="1400" dirty="0">
                <a:solidFill>
                  <a:prstClr val="black"/>
                </a:solidFill>
                <a:latin typeface="Calibri"/>
              </a:rPr>
              <a:t>Not using online out-of-hours record</a:t>
            </a:r>
          </a:p>
          <a:p>
            <a:pPr marL="180975" indent="-180975">
              <a:spcBef>
                <a:spcPts val="300"/>
              </a:spcBef>
              <a:buFont typeface="Arial" panose="020B0604020202020204" pitchFamily="34" charset="0"/>
              <a:buChar char="•"/>
              <a:defRPr/>
            </a:pPr>
            <a:r>
              <a:rPr lang="en-GB" sz="1400" dirty="0">
                <a:solidFill>
                  <a:prstClr val="black"/>
                </a:solidFill>
                <a:latin typeface="Calibri"/>
              </a:rPr>
              <a:t>Poor housekeeping </a:t>
            </a:r>
          </a:p>
          <a:p>
            <a:pPr marL="180975" indent="-180975">
              <a:spcBef>
                <a:spcPts val="300"/>
              </a:spcBef>
              <a:buFont typeface="Arial" panose="020B0604020202020204" pitchFamily="34" charset="0"/>
              <a:buChar char="•"/>
              <a:defRPr/>
            </a:pPr>
            <a:r>
              <a:rPr lang="en-GB" sz="1400" dirty="0">
                <a:solidFill>
                  <a:prstClr val="black"/>
                </a:solidFill>
                <a:latin typeface="Calibri"/>
              </a:rPr>
              <a:t>Inadequate waste management </a:t>
            </a:r>
          </a:p>
          <a:p>
            <a:pPr marL="180975" indent="-180975">
              <a:spcBef>
                <a:spcPts val="300"/>
              </a:spcBef>
              <a:buFont typeface="Arial" panose="020B0604020202020204" pitchFamily="34" charset="0"/>
              <a:buChar char="•"/>
              <a:defRPr/>
            </a:pPr>
            <a:r>
              <a:rPr lang="en-GB" sz="1400" dirty="0">
                <a:solidFill>
                  <a:prstClr val="black"/>
                </a:solidFill>
                <a:latin typeface="Calibri"/>
              </a:rPr>
              <a:t>Using equipment without training </a:t>
            </a:r>
          </a:p>
          <a:p>
            <a:pPr marL="180975" indent="-180975">
              <a:spcBef>
                <a:spcPts val="300"/>
              </a:spcBef>
              <a:buFont typeface="Arial" panose="020B0604020202020204" pitchFamily="34" charset="0"/>
              <a:buChar char="•"/>
              <a:defRPr/>
            </a:pPr>
            <a:r>
              <a:rPr lang="en-GB" sz="1400" dirty="0">
                <a:solidFill>
                  <a:prstClr val="black"/>
                </a:solidFill>
                <a:latin typeface="Calibri"/>
              </a:rPr>
              <a:t>Not completing COSHH forms</a:t>
            </a:r>
          </a:p>
          <a:p>
            <a:pPr marL="180975" indent="-180975">
              <a:spcBef>
                <a:spcPts val="300"/>
              </a:spcBef>
              <a:buFont typeface="Arial" panose="020B0604020202020204" pitchFamily="34" charset="0"/>
              <a:buChar char="•"/>
              <a:defRPr/>
            </a:pPr>
            <a:r>
              <a:rPr lang="en-GB" sz="1400" dirty="0">
                <a:solidFill>
                  <a:prstClr val="black"/>
                </a:solidFill>
                <a:latin typeface="Calibri"/>
              </a:rPr>
              <a:t>Not reporting incidents</a:t>
            </a:r>
          </a:p>
        </p:txBody>
      </p:sp>
      <p:sp>
        <p:nvSpPr>
          <p:cNvPr id="25" name="TextBox 24">
            <a:extLst>
              <a:ext uri="{FF2B5EF4-FFF2-40B4-BE49-F238E27FC236}">
                <a16:creationId xmlns:a16="http://schemas.microsoft.com/office/drawing/2014/main" id="{DD095026-D2DA-4008-953B-E99D72DE6498}"/>
              </a:ext>
            </a:extLst>
          </p:cNvPr>
          <p:cNvSpPr txBox="1"/>
          <p:nvPr/>
        </p:nvSpPr>
        <p:spPr>
          <a:xfrm>
            <a:off x="1718509" y="945425"/>
            <a:ext cx="3907592" cy="523220"/>
          </a:xfrm>
          <a:prstGeom prst="rect">
            <a:avLst/>
          </a:prstGeom>
          <a:noFill/>
          <a:ln>
            <a:noFill/>
          </a:ln>
        </p:spPr>
        <p:txBody>
          <a:bodyPr wrap="square" rtlCol="0">
            <a:spAutoFit/>
          </a:bodyPr>
          <a:lstStyle/>
          <a:p>
            <a:pPr>
              <a:defRPr/>
            </a:pPr>
            <a:r>
              <a:rPr lang="en-GB" sz="2800" b="1" dirty="0">
                <a:solidFill>
                  <a:prstClr val="black"/>
                </a:solidFill>
                <a:latin typeface="Calibri"/>
              </a:rPr>
              <a:t>Violations of safety rules</a:t>
            </a:r>
          </a:p>
        </p:txBody>
      </p:sp>
      <p:sp>
        <p:nvSpPr>
          <p:cNvPr id="27" name="TextBox 26">
            <a:extLst>
              <a:ext uri="{FF2B5EF4-FFF2-40B4-BE49-F238E27FC236}">
                <a16:creationId xmlns:a16="http://schemas.microsoft.com/office/drawing/2014/main" id="{CA61D201-B7ED-4BCF-90DD-001BFC635104}"/>
              </a:ext>
            </a:extLst>
          </p:cNvPr>
          <p:cNvSpPr txBox="1"/>
          <p:nvPr/>
        </p:nvSpPr>
        <p:spPr>
          <a:xfrm>
            <a:off x="7423076" y="934545"/>
            <a:ext cx="1616148" cy="523220"/>
          </a:xfrm>
          <a:prstGeom prst="rect">
            <a:avLst/>
          </a:prstGeom>
          <a:noFill/>
        </p:spPr>
        <p:txBody>
          <a:bodyPr wrap="none" rtlCol="0">
            <a:spAutoFit/>
          </a:bodyPr>
          <a:lstStyle/>
          <a:p>
            <a:pPr>
              <a:defRPr/>
            </a:pPr>
            <a:r>
              <a:rPr lang="en-GB" sz="2800" b="1" dirty="0">
                <a:solidFill>
                  <a:srgbClr val="FF0000"/>
                </a:solidFill>
                <a:latin typeface="Calibri"/>
              </a:rPr>
              <a:t>Sanctions</a:t>
            </a:r>
          </a:p>
        </p:txBody>
      </p:sp>
      <p:sp>
        <p:nvSpPr>
          <p:cNvPr id="28" name="Rectangle: Rounded Corners 27">
            <a:extLst>
              <a:ext uri="{FF2B5EF4-FFF2-40B4-BE49-F238E27FC236}">
                <a16:creationId xmlns:a16="http://schemas.microsoft.com/office/drawing/2014/main" id="{CB9D394B-7E23-4C4E-BF98-17E981CA05A8}"/>
              </a:ext>
            </a:extLst>
          </p:cNvPr>
          <p:cNvSpPr/>
          <p:nvPr/>
        </p:nvSpPr>
        <p:spPr>
          <a:xfrm>
            <a:off x="2112483" y="3844044"/>
            <a:ext cx="2977117" cy="2111966"/>
          </a:xfrm>
          <a:prstGeom prst="roundRect">
            <a:avLst>
              <a:gd name="adj" fmla="val 7701"/>
            </a:avLst>
          </a:prstGeom>
          <a:solidFill>
            <a:schemeClr val="bg1">
              <a:lumMod val="85000"/>
            </a:schemeClr>
          </a:solidFill>
          <a:ln>
            <a:solidFill>
              <a:schemeClr val="tx1"/>
            </a:solidFill>
          </a:ln>
          <a:effectLst/>
        </p:spPr>
        <p:style>
          <a:lnRef idx="1">
            <a:schemeClr val="accent5"/>
          </a:lnRef>
          <a:fillRef idx="3">
            <a:schemeClr val="accent5"/>
          </a:fillRef>
          <a:effectRef idx="2">
            <a:schemeClr val="accent5"/>
          </a:effectRef>
          <a:fontRef idx="minor">
            <a:schemeClr val="lt1"/>
          </a:fontRef>
        </p:style>
        <p:txBody>
          <a:bodyPr lIns="36000" tIns="0" rIns="36000" bIns="36000" rtlCol="0" anchor="ctr"/>
          <a:lstStyle/>
          <a:p>
            <a:pPr algn="ctr">
              <a:defRPr/>
            </a:pPr>
            <a:r>
              <a:rPr lang="en-GB" sz="2000" b="1" dirty="0">
                <a:solidFill>
                  <a:srgbClr val="FF0000"/>
                </a:solidFill>
                <a:latin typeface="Calibri"/>
              </a:rPr>
              <a:t>Category 2</a:t>
            </a:r>
          </a:p>
          <a:p>
            <a:pPr marL="180975" indent="-180975" algn="just">
              <a:spcBef>
                <a:spcPts val="300"/>
              </a:spcBef>
              <a:buFont typeface="Arial" panose="020B0604020202020204" pitchFamily="34" charset="0"/>
              <a:buChar char="•"/>
              <a:defRPr/>
            </a:pPr>
            <a:r>
              <a:rPr lang="en-GB" sz="1400" dirty="0">
                <a:solidFill>
                  <a:prstClr val="black"/>
                </a:solidFill>
                <a:latin typeface="Calibri"/>
              </a:rPr>
              <a:t>No overnight reaction forms</a:t>
            </a:r>
          </a:p>
          <a:p>
            <a:pPr marL="180975" indent="-180975" algn="just">
              <a:spcBef>
                <a:spcPts val="300"/>
              </a:spcBef>
              <a:buFont typeface="Arial" panose="020B0604020202020204" pitchFamily="34" charset="0"/>
              <a:buChar char="•"/>
              <a:defRPr/>
            </a:pPr>
            <a:r>
              <a:rPr lang="en-GB" sz="1400" dirty="0">
                <a:solidFill>
                  <a:prstClr val="black"/>
                </a:solidFill>
                <a:latin typeface="Calibri"/>
              </a:rPr>
              <a:t>Lone working</a:t>
            </a:r>
          </a:p>
          <a:p>
            <a:pPr marL="180975" indent="-180975" algn="just">
              <a:spcBef>
                <a:spcPts val="300"/>
              </a:spcBef>
              <a:buFont typeface="Arial" panose="020B0604020202020204" pitchFamily="34" charset="0"/>
              <a:buChar char="•"/>
              <a:defRPr/>
            </a:pPr>
            <a:r>
              <a:rPr lang="en-GB" sz="1400" dirty="0">
                <a:solidFill>
                  <a:prstClr val="black"/>
                </a:solidFill>
                <a:latin typeface="Calibri"/>
              </a:rPr>
              <a:t>No PPE</a:t>
            </a:r>
          </a:p>
          <a:p>
            <a:pPr marL="180975" indent="-180975" algn="just">
              <a:spcBef>
                <a:spcPts val="300"/>
              </a:spcBef>
              <a:buFont typeface="Arial" panose="020B0604020202020204" pitchFamily="34" charset="0"/>
              <a:buChar char="•"/>
              <a:defRPr/>
            </a:pPr>
            <a:r>
              <a:rPr lang="en-GB" sz="1400" dirty="0">
                <a:solidFill>
                  <a:prstClr val="black"/>
                </a:solidFill>
                <a:latin typeface="Calibri"/>
              </a:rPr>
              <a:t>No PPE when handling liquid N</a:t>
            </a:r>
            <a:r>
              <a:rPr lang="en-GB" sz="1400" baseline="-25000" dirty="0">
                <a:solidFill>
                  <a:prstClr val="black"/>
                </a:solidFill>
                <a:latin typeface="Calibri"/>
              </a:rPr>
              <a:t>2</a:t>
            </a:r>
          </a:p>
          <a:p>
            <a:pPr marL="180975" indent="-180975" algn="just">
              <a:spcBef>
                <a:spcPts val="300"/>
              </a:spcBef>
              <a:buFont typeface="Arial" panose="020B0604020202020204" pitchFamily="34" charset="0"/>
              <a:buChar char="•"/>
              <a:defRPr/>
            </a:pPr>
            <a:r>
              <a:rPr lang="en-GB" sz="1400" dirty="0">
                <a:solidFill>
                  <a:prstClr val="black"/>
                </a:solidFill>
                <a:latin typeface="Calibri"/>
              </a:rPr>
              <a:t>Disregard of direct safety </a:t>
            </a:r>
            <a:r>
              <a:rPr lang="en-GB" sz="1400">
                <a:solidFill>
                  <a:prstClr val="black"/>
                </a:solidFill>
                <a:latin typeface="Calibri"/>
              </a:rPr>
              <a:t>related instructions</a:t>
            </a:r>
            <a:endParaRPr lang="en-GB" sz="1400" dirty="0">
              <a:solidFill>
                <a:prstClr val="black"/>
              </a:solidFill>
              <a:latin typeface="Calibri"/>
            </a:endParaRPr>
          </a:p>
        </p:txBody>
      </p:sp>
      <p:sp>
        <p:nvSpPr>
          <p:cNvPr id="31" name="TextBox 30">
            <a:extLst>
              <a:ext uri="{FF2B5EF4-FFF2-40B4-BE49-F238E27FC236}">
                <a16:creationId xmlns:a16="http://schemas.microsoft.com/office/drawing/2014/main" id="{EF637D42-60B7-493A-A2C5-975BF15D76C1}"/>
              </a:ext>
            </a:extLst>
          </p:cNvPr>
          <p:cNvSpPr txBox="1"/>
          <p:nvPr/>
        </p:nvSpPr>
        <p:spPr>
          <a:xfrm>
            <a:off x="7499495" y="1670663"/>
            <a:ext cx="1938351" cy="369332"/>
          </a:xfrm>
          <a:prstGeom prst="rect">
            <a:avLst/>
          </a:prstGeom>
          <a:noFill/>
          <a:ln>
            <a:noFill/>
          </a:ln>
        </p:spPr>
        <p:txBody>
          <a:bodyPr wrap="none" rtlCol="0">
            <a:spAutoFit/>
          </a:bodyPr>
          <a:lstStyle/>
          <a:p>
            <a:pPr>
              <a:defRPr/>
            </a:pPr>
            <a:r>
              <a:rPr lang="en-GB" dirty="0">
                <a:solidFill>
                  <a:prstClr val="black"/>
                </a:solidFill>
                <a:latin typeface="Calibri"/>
              </a:rPr>
              <a:t>Warning</a:t>
            </a:r>
            <a:r>
              <a:rPr lang="en-GB" i="1" dirty="0">
                <a:solidFill>
                  <a:prstClr val="black"/>
                </a:solidFill>
                <a:latin typeface="Calibri"/>
              </a:rPr>
              <a:t> via </a:t>
            </a:r>
            <a:r>
              <a:rPr lang="en-GB" dirty="0">
                <a:solidFill>
                  <a:prstClr val="black"/>
                </a:solidFill>
                <a:latin typeface="Calibri"/>
              </a:rPr>
              <a:t>e-mail</a:t>
            </a:r>
          </a:p>
        </p:txBody>
      </p:sp>
      <p:pic>
        <p:nvPicPr>
          <p:cNvPr id="20" name="Picture 19">
            <a:extLst>
              <a:ext uri="{FF2B5EF4-FFF2-40B4-BE49-F238E27FC236}">
                <a16:creationId xmlns:a16="http://schemas.microsoft.com/office/drawing/2014/main" id="{CB16E376-01EA-49DA-8143-D059D37CE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6216" y="182918"/>
            <a:ext cx="897176" cy="631014"/>
          </a:xfrm>
          <a:prstGeom prst="rect">
            <a:avLst/>
          </a:prstGeom>
        </p:spPr>
      </p:pic>
      <p:sp>
        <p:nvSpPr>
          <p:cNvPr id="22" name="TextBox 21">
            <a:extLst>
              <a:ext uri="{FF2B5EF4-FFF2-40B4-BE49-F238E27FC236}">
                <a16:creationId xmlns:a16="http://schemas.microsoft.com/office/drawing/2014/main" id="{0B420971-8214-4A4A-9FA7-271E6B8C9750}"/>
              </a:ext>
            </a:extLst>
          </p:cNvPr>
          <p:cNvSpPr txBox="1"/>
          <p:nvPr/>
        </p:nvSpPr>
        <p:spPr>
          <a:xfrm>
            <a:off x="7505203" y="2239659"/>
            <a:ext cx="2875692" cy="646331"/>
          </a:xfrm>
          <a:prstGeom prst="rect">
            <a:avLst/>
          </a:prstGeom>
          <a:noFill/>
          <a:ln>
            <a:noFill/>
          </a:ln>
        </p:spPr>
        <p:txBody>
          <a:bodyPr wrap="square" rtlCol="0">
            <a:spAutoFit/>
          </a:bodyPr>
          <a:lstStyle/>
          <a:p>
            <a:pPr>
              <a:defRPr/>
            </a:pPr>
            <a:r>
              <a:rPr lang="en-GB" u="sng" dirty="0">
                <a:solidFill>
                  <a:prstClr val="black"/>
                </a:solidFill>
                <a:latin typeface="Calibri"/>
              </a:rPr>
              <a:t>3 days </a:t>
            </a:r>
            <a:r>
              <a:rPr lang="en-GB" dirty="0">
                <a:solidFill>
                  <a:prstClr val="black"/>
                </a:solidFill>
                <a:latin typeface="Calibri"/>
              </a:rPr>
              <a:t>banning from lab + </a:t>
            </a:r>
            <a:r>
              <a:rPr lang="en-GB" dirty="0">
                <a:solidFill>
                  <a:srgbClr val="0000FF"/>
                </a:solidFill>
                <a:latin typeface="Calibri"/>
              </a:rPr>
              <a:t>H&amp;S improvement work</a:t>
            </a:r>
          </a:p>
        </p:txBody>
      </p:sp>
      <p:cxnSp>
        <p:nvCxnSpPr>
          <p:cNvPr id="7" name="Straight Arrow Connector 6">
            <a:extLst>
              <a:ext uri="{FF2B5EF4-FFF2-40B4-BE49-F238E27FC236}">
                <a16:creationId xmlns:a16="http://schemas.microsoft.com/office/drawing/2014/main" id="{9DDB25C1-1706-4297-8624-59EB0C337123}"/>
              </a:ext>
            </a:extLst>
          </p:cNvPr>
          <p:cNvCxnSpPr>
            <a:cxnSpLocks/>
            <a:stCxn id="35" idx="3"/>
            <a:endCxn id="22" idx="1"/>
          </p:cNvCxnSpPr>
          <p:nvPr/>
        </p:nvCxnSpPr>
        <p:spPr>
          <a:xfrm flipV="1">
            <a:off x="7051587" y="2562825"/>
            <a:ext cx="453616" cy="1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C550060-E763-416F-81FF-8C66D77F01CC}"/>
              </a:ext>
            </a:extLst>
          </p:cNvPr>
          <p:cNvGrpSpPr/>
          <p:nvPr/>
        </p:nvGrpSpPr>
        <p:grpSpPr>
          <a:xfrm>
            <a:off x="5538776" y="1496304"/>
            <a:ext cx="4682185" cy="2421726"/>
            <a:chOff x="4014775" y="1496304"/>
            <a:chExt cx="4682185" cy="2421726"/>
          </a:xfrm>
        </p:grpSpPr>
        <p:sp>
          <p:nvSpPr>
            <p:cNvPr id="30" name="Arrow: Right 29">
              <a:extLst>
                <a:ext uri="{FF2B5EF4-FFF2-40B4-BE49-F238E27FC236}">
                  <a16:creationId xmlns:a16="http://schemas.microsoft.com/office/drawing/2014/main" id="{034F77F7-B758-43C7-981D-4A157EB95AA9}"/>
                </a:ext>
              </a:extLst>
            </p:cNvPr>
            <p:cNvSpPr/>
            <p:nvPr/>
          </p:nvSpPr>
          <p:spPr>
            <a:xfrm>
              <a:off x="4014775" y="2361986"/>
              <a:ext cx="481667" cy="32502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GB">
                <a:solidFill>
                  <a:prstClr val="white"/>
                </a:solidFill>
                <a:latin typeface="Constantia"/>
              </a:endParaRPr>
            </a:p>
          </p:txBody>
        </p:sp>
        <p:sp>
          <p:nvSpPr>
            <p:cNvPr id="34" name="TextBox 33">
              <a:extLst>
                <a:ext uri="{FF2B5EF4-FFF2-40B4-BE49-F238E27FC236}">
                  <a16:creationId xmlns:a16="http://schemas.microsoft.com/office/drawing/2014/main" id="{FAB339D8-521F-4256-AE23-8F5C13197DCF}"/>
                </a:ext>
              </a:extLst>
            </p:cNvPr>
            <p:cNvSpPr txBox="1"/>
            <p:nvPr/>
          </p:nvSpPr>
          <p:spPr>
            <a:xfrm>
              <a:off x="5001480" y="3184490"/>
              <a:ext cx="481222" cy="338554"/>
            </a:xfrm>
            <a:prstGeom prst="rect">
              <a:avLst/>
            </a:prstGeom>
            <a:noFill/>
            <a:ln>
              <a:noFill/>
            </a:ln>
          </p:spPr>
          <p:txBody>
            <a:bodyPr wrap="square" rtlCol="0">
              <a:spAutoFit/>
            </a:bodyPr>
            <a:lstStyle/>
            <a:p>
              <a:pPr>
                <a:defRPr/>
              </a:pPr>
              <a:r>
                <a:rPr lang="en-GB" sz="1600" dirty="0">
                  <a:solidFill>
                    <a:prstClr val="black"/>
                  </a:solidFill>
                  <a:latin typeface="Arial" panose="020B0604020202020204" pitchFamily="34" charset="0"/>
                  <a:cs typeface="Arial" panose="020B0604020202020204" pitchFamily="34" charset="0"/>
                </a:rPr>
                <a:t>3rd</a:t>
              </a:r>
            </a:p>
          </p:txBody>
        </p:sp>
        <p:sp>
          <p:nvSpPr>
            <p:cNvPr id="35" name="TextBox 34">
              <a:extLst>
                <a:ext uri="{FF2B5EF4-FFF2-40B4-BE49-F238E27FC236}">
                  <a16:creationId xmlns:a16="http://schemas.microsoft.com/office/drawing/2014/main" id="{B9149FA9-9625-4F89-A3AF-69D4B43637E1}"/>
                </a:ext>
              </a:extLst>
            </p:cNvPr>
            <p:cNvSpPr txBox="1"/>
            <p:nvPr/>
          </p:nvSpPr>
          <p:spPr>
            <a:xfrm>
              <a:off x="5001480" y="2394608"/>
              <a:ext cx="526106" cy="338554"/>
            </a:xfrm>
            <a:prstGeom prst="rect">
              <a:avLst/>
            </a:prstGeom>
            <a:noFill/>
            <a:ln>
              <a:noFill/>
            </a:ln>
          </p:spPr>
          <p:txBody>
            <a:bodyPr wrap="none" rtlCol="0">
              <a:spAutoFit/>
            </a:bodyPr>
            <a:lstStyle/>
            <a:p>
              <a:pPr>
                <a:defRPr/>
              </a:pPr>
              <a:r>
                <a:rPr lang="en-GB" sz="1600" dirty="0">
                  <a:solidFill>
                    <a:prstClr val="black"/>
                  </a:solidFill>
                  <a:latin typeface="Arial" panose="020B0604020202020204" pitchFamily="34" charset="0"/>
                  <a:cs typeface="Arial" panose="020B0604020202020204" pitchFamily="34" charset="0"/>
                </a:rPr>
                <a:t>2nd</a:t>
              </a:r>
            </a:p>
          </p:txBody>
        </p:sp>
        <p:sp>
          <p:nvSpPr>
            <p:cNvPr id="36" name="TextBox 35">
              <a:extLst>
                <a:ext uri="{FF2B5EF4-FFF2-40B4-BE49-F238E27FC236}">
                  <a16:creationId xmlns:a16="http://schemas.microsoft.com/office/drawing/2014/main" id="{D857C292-C0D8-4546-8474-2D08C7702D1C}"/>
                </a:ext>
              </a:extLst>
            </p:cNvPr>
            <p:cNvSpPr txBox="1"/>
            <p:nvPr/>
          </p:nvSpPr>
          <p:spPr>
            <a:xfrm>
              <a:off x="5001403" y="1687068"/>
              <a:ext cx="556263" cy="338554"/>
            </a:xfrm>
            <a:prstGeom prst="rect">
              <a:avLst/>
            </a:prstGeom>
            <a:noFill/>
            <a:ln>
              <a:noFill/>
            </a:ln>
          </p:spPr>
          <p:txBody>
            <a:bodyPr wrap="square" rtlCol="0">
              <a:spAutoFit/>
            </a:bodyPr>
            <a:lstStyle/>
            <a:p>
              <a:pPr>
                <a:defRPr/>
              </a:pPr>
              <a:r>
                <a:rPr lang="en-GB" sz="1600" dirty="0">
                  <a:solidFill>
                    <a:prstClr val="black"/>
                  </a:solidFill>
                  <a:latin typeface="Arial" panose="020B0604020202020204" pitchFamily="34" charset="0"/>
                  <a:cs typeface="Arial" panose="020B0604020202020204" pitchFamily="34" charset="0"/>
                </a:rPr>
                <a:t>1st</a:t>
              </a:r>
            </a:p>
          </p:txBody>
        </p:sp>
        <p:cxnSp>
          <p:nvCxnSpPr>
            <p:cNvPr id="11" name="Straight Arrow Connector 10">
              <a:extLst>
                <a:ext uri="{FF2B5EF4-FFF2-40B4-BE49-F238E27FC236}">
                  <a16:creationId xmlns:a16="http://schemas.microsoft.com/office/drawing/2014/main" id="{5EB12E85-678E-4C63-A486-E6F4A0592ED2}"/>
                </a:ext>
              </a:extLst>
            </p:cNvPr>
            <p:cNvCxnSpPr>
              <a:cxnSpLocks/>
              <a:stCxn id="36" idx="3"/>
              <a:endCxn id="31" idx="1"/>
            </p:cNvCxnSpPr>
            <p:nvPr/>
          </p:nvCxnSpPr>
          <p:spPr>
            <a:xfrm flipV="1">
              <a:off x="5557666" y="1855329"/>
              <a:ext cx="417828" cy="1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6773EFF9-E512-4012-B3F5-625DEBFFA423}"/>
                </a:ext>
              </a:extLst>
            </p:cNvPr>
            <p:cNvSpPr/>
            <p:nvPr/>
          </p:nvSpPr>
          <p:spPr>
            <a:xfrm>
              <a:off x="4881880" y="1496304"/>
              <a:ext cx="3815080" cy="2421726"/>
            </a:xfrm>
            <a:prstGeom prst="roundRect">
              <a:avLst>
                <a:gd name="adj" fmla="val 7364"/>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onstantia"/>
              </a:endParaRPr>
            </a:p>
          </p:txBody>
        </p:sp>
      </p:grpSp>
      <p:sp>
        <p:nvSpPr>
          <p:cNvPr id="33" name="TextBox 32">
            <a:extLst>
              <a:ext uri="{FF2B5EF4-FFF2-40B4-BE49-F238E27FC236}">
                <a16:creationId xmlns:a16="http://schemas.microsoft.com/office/drawing/2014/main" id="{A73B7D17-C603-4526-8494-C61CB66A6E4A}"/>
              </a:ext>
            </a:extLst>
          </p:cNvPr>
          <p:cNvSpPr txBox="1"/>
          <p:nvPr/>
        </p:nvSpPr>
        <p:spPr>
          <a:xfrm>
            <a:off x="7476075" y="3032261"/>
            <a:ext cx="2817405" cy="646331"/>
          </a:xfrm>
          <a:prstGeom prst="rect">
            <a:avLst/>
          </a:prstGeom>
          <a:noFill/>
          <a:ln>
            <a:noFill/>
          </a:ln>
        </p:spPr>
        <p:txBody>
          <a:bodyPr wrap="square" rtlCol="0">
            <a:spAutoFit/>
          </a:bodyPr>
          <a:lstStyle/>
          <a:p>
            <a:pPr>
              <a:defRPr/>
            </a:pPr>
            <a:r>
              <a:rPr lang="en-GB" u="sng" dirty="0">
                <a:solidFill>
                  <a:prstClr val="black"/>
                </a:solidFill>
                <a:latin typeface="Calibri"/>
              </a:rPr>
              <a:t>1 week </a:t>
            </a:r>
            <a:r>
              <a:rPr lang="en-GB" dirty="0">
                <a:solidFill>
                  <a:prstClr val="black"/>
                </a:solidFill>
                <a:latin typeface="Calibri"/>
              </a:rPr>
              <a:t>banning from lab + </a:t>
            </a:r>
            <a:r>
              <a:rPr lang="en-GB" dirty="0">
                <a:solidFill>
                  <a:srgbClr val="0000FF"/>
                </a:solidFill>
                <a:latin typeface="Calibri"/>
              </a:rPr>
              <a:t>H&amp;S improvement work</a:t>
            </a:r>
          </a:p>
        </p:txBody>
      </p:sp>
      <p:cxnSp>
        <p:nvCxnSpPr>
          <p:cNvPr id="29" name="Straight Arrow Connector 28">
            <a:extLst>
              <a:ext uri="{FF2B5EF4-FFF2-40B4-BE49-F238E27FC236}">
                <a16:creationId xmlns:a16="http://schemas.microsoft.com/office/drawing/2014/main" id="{4EBF4BA8-0E02-48E8-ADFB-3D4B4544EC37}"/>
              </a:ext>
            </a:extLst>
          </p:cNvPr>
          <p:cNvCxnSpPr/>
          <p:nvPr/>
        </p:nvCxnSpPr>
        <p:spPr>
          <a:xfrm>
            <a:off x="7006702" y="3353768"/>
            <a:ext cx="469372" cy="1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91760ED-B473-4473-99FF-4518270B1733}"/>
              </a:ext>
            </a:extLst>
          </p:cNvPr>
          <p:cNvGrpSpPr/>
          <p:nvPr/>
        </p:nvGrpSpPr>
        <p:grpSpPr>
          <a:xfrm>
            <a:off x="5438210" y="1875649"/>
            <a:ext cx="4985183" cy="2720360"/>
            <a:chOff x="3914209" y="1875649"/>
            <a:chExt cx="4985183" cy="2720360"/>
          </a:xfrm>
        </p:grpSpPr>
        <p:sp>
          <p:nvSpPr>
            <p:cNvPr id="37" name="TextBox 36">
              <a:extLst>
                <a:ext uri="{FF2B5EF4-FFF2-40B4-BE49-F238E27FC236}">
                  <a16:creationId xmlns:a16="http://schemas.microsoft.com/office/drawing/2014/main" id="{8004CC1F-5E5C-4830-B3C2-064848DD8FC1}"/>
                </a:ext>
              </a:extLst>
            </p:cNvPr>
            <p:cNvSpPr txBox="1"/>
            <p:nvPr/>
          </p:nvSpPr>
          <p:spPr>
            <a:xfrm>
              <a:off x="5969012" y="3884587"/>
              <a:ext cx="2930380" cy="646331"/>
            </a:xfrm>
            <a:prstGeom prst="rect">
              <a:avLst/>
            </a:prstGeom>
            <a:noFill/>
            <a:ln>
              <a:noFill/>
            </a:ln>
          </p:spPr>
          <p:txBody>
            <a:bodyPr wrap="square" rtlCol="0">
              <a:spAutoFit/>
            </a:bodyPr>
            <a:lstStyle/>
            <a:p>
              <a:pPr>
                <a:defRPr/>
              </a:pPr>
              <a:r>
                <a:rPr lang="en-GB" dirty="0">
                  <a:solidFill>
                    <a:prstClr val="black"/>
                  </a:solidFill>
                  <a:latin typeface="Calibri"/>
                </a:rPr>
                <a:t>QMUL disciplinary process will be applied</a:t>
              </a:r>
            </a:p>
          </p:txBody>
        </p:sp>
        <p:sp>
          <p:nvSpPr>
            <p:cNvPr id="38" name="TextBox 37">
              <a:extLst>
                <a:ext uri="{FF2B5EF4-FFF2-40B4-BE49-F238E27FC236}">
                  <a16:creationId xmlns:a16="http://schemas.microsoft.com/office/drawing/2014/main" id="{7E44EE64-D1F9-4853-99C2-89C788673E28}"/>
                </a:ext>
              </a:extLst>
            </p:cNvPr>
            <p:cNvSpPr txBox="1"/>
            <p:nvPr/>
          </p:nvSpPr>
          <p:spPr>
            <a:xfrm>
              <a:off x="5000400" y="4036500"/>
              <a:ext cx="481222" cy="338554"/>
            </a:xfrm>
            <a:prstGeom prst="rect">
              <a:avLst/>
            </a:prstGeom>
            <a:noFill/>
            <a:ln>
              <a:noFill/>
            </a:ln>
          </p:spPr>
          <p:txBody>
            <a:bodyPr wrap="square" rtlCol="0">
              <a:spAutoFit/>
            </a:bodyPr>
            <a:lstStyle/>
            <a:p>
              <a:pPr>
                <a:defRPr/>
              </a:pPr>
              <a:r>
                <a:rPr lang="en-GB" sz="1600" dirty="0">
                  <a:solidFill>
                    <a:prstClr val="black"/>
                  </a:solidFill>
                  <a:latin typeface="Arial" panose="020B0604020202020204" pitchFamily="34" charset="0"/>
                  <a:cs typeface="Arial" panose="020B0604020202020204" pitchFamily="34" charset="0"/>
                </a:rPr>
                <a:t>3rd</a:t>
              </a:r>
            </a:p>
          </p:txBody>
        </p:sp>
        <p:cxnSp>
          <p:nvCxnSpPr>
            <p:cNvPr id="39" name="Straight Arrow Connector 38">
              <a:extLst>
                <a:ext uri="{FF2B5EF4-FFF2-40B4-BE49-F238E27FC236}">
                  <a16:creationId xmlns:a16="http://schemas.microsoft.com/office/drawing/2014/main" id="{96505A7C-4B8B-475D-843F-002DA78945A0}"/>
                </a:ext>
              </a:extLst>
            </p:cNvPr>
            <p:cNvCxnSpPr>
              <a:stCxn id="38" idx="3"/>
              <a:endCxn id="37" idx="1"/>
            </p:cNvCxnSpPr>
            <p:nvPr/>
          </p:nvCxnSpPr>
          <p:spPr>
            <a:xfrm>
              <a:off x="5481622" y="4205777"/>
              <a:ext cx="487390" cy="1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F4D9B45-DEFE-4B5B-A2CE-99C8A4501379}"/>
                </a:ext>
              </a:extLst>
            </p:cNvPr>
            <p:cNvSpPr txBox="1"/>
            <p:nvPr/>
          </p:nvSpPr>
          <p:spPr>
            <a:xfrm>
              <a:off x="4971000" y="3175658"/>
              <a:ext cx="526106" cy="338554"/>
            </a:xfrm>
            <a:prstGeom prst="rect">
              <a:avLst/>
            </a:prstGeom>
            <a:noFill/>
            <a:ln>
              <a:noFill/>
            </a:ln>
          </p:spPr>
          <p:txBody>
            <a:bodyPr wrap="none" rtlCol="0">
              <a:spAutoFit/>
            </a:bodyPr>
            <a:lstStyle/>
            <a:p>
              <a:pPr>
                <a:defRPr/>
              </a:pPr>
              <a:r>
                <a:rPr lang="en-GB" sz="1600" dirty="0">
                  <a:solidFill>
                    <a:prstClr val="black"/>
                  </a:solidFill>
                  <a:latin typeface="Arial" panose="020B0604020202020204" pitchFamily="34" charset="0"/>
                  <a:cs typeface="Arial" panose="020B0604020202020204" pitchFamily="34" charset="0"/>
                </a:rPr>
                <a:t>2nd</a:t>
              </a:r>
            </a:p>
          </p:txBody>
        </p:sp>
        <p:sp>
          <p:nvSpPr>
            <p:cNvPr id="41" name="TextBox 40">
              <a:extLst>
                <a:ext uri="{FF2B5EF4-FFF2-40B4-BE49-F238E27FC236}">
                  <a16:creationId xmlns:a16="http://schemas.microsoft.com/office/drawing/2014/main" id="{0A589FE4-3CCE-4092-9428-142360856665}"/>
                </a:ext>
              </a:extLst>
            </p:cNvPr>
            <p:cNvSpPr txBox="1"/>
            <p:nvPr/>
          </p:nvSpPr>
          <p:spPr>
            <a:xfrm>
              <a:off x="5001403" y="2388108"/>
              <a:ext cx="556263" cy="338554"/>
            </a:xfrm>
            <a:prstGeom prst="rect">
              <a:avLst/>
            </a:prstGeom>
            <a:noFill/>
            <a:ln>
              <a:noFill/>
            </a:ln>
          </p:spPr>
          <p:txBody>
            <a:bodyPr wrap="square" rtlCol="0">
              <a:spAutoFit/>
            </a:bodyPr>
            <a:lstStyle/>
            <a:p>
              <a:pPr>
                <a:defRPr/>
              </a:pPr>
              <a:r>
                <a:rPr lang="en-GB" sz="1600" dirty="0">
                  <a:solidFill>
                    <a:prstClr val="black"/>
                  </a:solidFill>
                  <a:latin typeface="Arial" panose="020B0604020202020204" pitchFamily="34" charset="0"/>
                  <a:cs typeface="Arial" panose="020B0604020202020204" pitchFamily="34" charset="0"/>
                </a:rPr>
                <a:t>1st</a:t>
              </a:r>
            </a:p>
          </p:txBody>
        </p:sp>
        <p:cxnSp>
          <p:nvCxnSpPr>
            <p:cNvPr id="42" name="Straight Connector 41">
              <a:extLst>
                <a:ext uri="{FF2B5EF4-FFF2-40B4-BE49-F238E27FC236}">
                  <a16:creationId xmlns:a16="http://schemas.microsoft.com/office/drawing/2014/main" id="{12B1CA23-2796-448A-8D39-A1C62007DC17}"/>
                </a:ext>
              </a:extLst>
            </p:cNvPr>
            <p:cNvCxnSpPr/>
            <p:nvPr/>
          </p:nvCxnSpPr>
          <p:spPr>
            <a:xfrm>
              <a:off x="6033913" y="1875649"/>
              <a:ext cx="187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Arrow: Right 42">
              <a:extLst>
                <a:ext uri="{FF2B5EF4-FFF2-40B4-BE49-F238E27FC236}">
                  <a16:creationId xmlns:a16="http://schemas.microsoft.com/office/drawing/2014/main" id="{67A29537-E2AE-4CA7-9613-C06209A3BE08}"/>
                </a:ext>
              </a:extLst>
            </p:cNvPr>
            <p:cNvSpPr/>
            <p:nvPr/>
          </p:nvSpPr>
          <p:spPr>
            <a:xfrm rot="19325623">
              <a:off x="3914209" y="4257652"/>
              <a:ext cx="617165" cy="33835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GB">
                <a:solidFill>
                  <a:prstClr val="white"/>
                </a:solidFill>
                <a:latin typeface="Constantia"/>
              </a:endParaRPr>
            </a:p>
          </p:txBody>
        </p:sp>
        <p:sp>
          <p:nvSpPr>
            <p:cNvPr id="44" name="Rectangle: Rounded Corners 43">
              <a:extLst>
                <a:ext uri="{FF2B5EF4-FFF2-40B4-BE49-F238E27FC236}">
                  <a16:creationId xmlns:a16="http://schemas.microsoft.com/office/drawing/2014/main" id="{7B398501-48B1-414E-9F91-0D925597845E}"/>
                </a:ext>
              </a:extLst>
            </p:cNvPr>
            <p:cNvSpPr/>
            <p:nvPr/>
          </p:nvSpPr>
          <p:spPr>
            <a:xfrm>
              <a:off x="4881880" y="2161845"/>
              <a:ext cx="3815080" cy="2421726"/>
            </a:xfrm>
            <a:prstGeom prst="roundRect">
              <a:avLst>
                <a:gd name="adj" fmla="val 7364"/>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onstantia"/>
              </a:endParaRPr>
            </a:p>
          </p:txBody>
        </p:sp>
      </p:grpSp>
      <p:grpSp>
        <p:nvGrpSpPr>
          <p:cNvPr id="13" name="Group 12">
            <a:extLst>
              <a:ext uri="{FF2B5EF4-FFF2-40B4-BE49-F238E27FC236}">
                <a16:creationId xmlns:a16="http://schemas.microsoft.com/office/drawing/2014/main" id="{A1DDD4ED-F05A-4B1D-AA37-AEC8F0523443}"/>
              </a:ext>
            </a:extLst>
          </p:cNvPr>
          <p:cNvGrpSpPr/>
          <p:nvPr/>
        </p:nvGrpSpPr>
        <p:grpSpPr>
          <a:xfrm>
            <a:off x="5803930" y="4732133"/>
            <a:ext cx="1084542" cy="1003993"/>
            <a:chOff x="4657855" y="4897342"/>
            <a:chExt cx="1084542" cy="1003993"/>
          </a:xfrm>
        </p:grpSpPr>
        <p:pic>
          <p:nvPicPr>
            <p:cNvPr id="45" name="Picture 44">
              <a:extLst>
                <a:ext uri="{FF2B5EF4-FFF2-40B4-BE49-F238E27FC236}">
                  <a16:creationId xmlns:a16="http://schemas.microsoft.com/office/drawing/2014/main" id="{56514621-8D49-4344-A2BF-D7E3FECE2B9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7855" y="4897342"/>
              <a:ext cx="1003993" cy="1003993"/>
            </a:xfrm>
            <a:prstGeom prst="rect">
              <a:avLst/>
            </a:prstGeom>
          </p:spPr>
        </p:pic>
        <p:sp>
          <p:nvSpPr>
            <p:cNvPr id="46" name="TextBox 45">
              <a:extLst>
                <a:ext uri="{FF2B5EF4-FFF2-40B4-BE49-F238E27FC236}">
                  <a16:creationId xmlns:a16="http://schemas.microsoft.com/office/drawing/2014/main" id="{DDE1741F-32B2-480E-B686-A046CD274C5F}"/>
                </a:ext>
              </a:extLst>
            </p:cNvPr>
            <p:cNvSpPr txBox="1"/>
            <p:nvPr/>
          </p:nvSpPr>
          <p:spPr>
            <a:xfrm>
              <a:off x="5557666" y="5157201"/>
              <a:ext cx="184731" cy="369332"/>
            </a:xfrm>
            <a:prstGeom prst="rect">
              <a:avLst/>
            </a:prstGeom>
            <a:noFill/>
          </p:spPr>
          <p:txBody>
            <a:bodyPr wrap="none" rtlCol="0">
              <a:spAutoFit/>
            </a:bodyPr>
            <a:lstStyle/>
            <a:p>
              <a:pPr>
                <a:defRPr/>
              </a:pPr>
              <a:endParaRPr lang="en-GB" dirty="0">
                <a:solidFill>
                  <a:prstClr val="black"/>
                </a:solidFill>
                <a:latin typeface="Calibri"/>
              </a:endParaRPr>
            </a:p>
          </p:txBody>
        </p:sp>
      </p:grpSp>
      <p:grpSp>
        <p:nvGrpSpPr>
          <p:cNvPr id="10" name="Group 9">
            <a:extLst>
              <a:ext uri="{FF2B5EF4-FFF2-40B4-BE49-F238E27FC236}">
                <a16:creationId xmlns:a16="http://schemas.microsoft.com/office/drawing/2014/main" id="{701067E4-3AAA-49D9-B197-6E337BE9590E}"/>
              </a:ext>
            </a:extLst>
          </p:cNvPr>
          <p:cNvGrpSpPr>
            <a:grpSpLocks noChangeAspect="1"/>
          </p:cNvGrpSpPr>
          <p:nvPr/>
        </p:nvGrpSpPr>
        <p:grpSpPr>
          <a:xfrm>
            <a:off x="8096728" y="4053382"/>
            <a:ext cx="1722949" cy="1486073"/>
            <a:chOff x="4045882" y="4197290"/>
            <a:chExt cx="1406262" cy="1212928"/>
          </a:xfrm>
        </p:grpSpPr>
        <p:pic>
          <p:nvPicPr>
            <p:cNvPr id="9" name="Picture 8">
              <a:extLst>
                <a:ext uri="{FF2B5EF4-FFF2-40B4-BE49-F238E27FC236}">
                  <a16:creationId xmlns:a16="http://schemas.microsoft.com/office/drawing/2014/main" id="{15F84235-4E1A-4006-899A-9C20BF04705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2101" y="4406803"/>
              <a:ext cx="1343248" cy="986448"/>
            </a:xfrm>
            <a:prstGeom prst="rect">
              <a:avLst/>
            </a:prstGeom>
          </p:spPr>
        </p:pic>
        <p:sp>
          <p:nvSpPr>
            <p:cNvPr id="4" name="Rectangle 3">
              <a:extLst>
                <a:ext uri="{FF2B5EF4-FFF2-40B4-BE49-F238E27FC236}">
                  <a16:creationId xmlns:a16="http://schemas.microsoft.com/office/drawing/2014/main" id="{1CF9BB78-6309-433A-BA48-915C1F9073FD}"/>
                </a:ext>
              </a:extLst>
            </p:cNvPr>
            <p:cNvSpPr/>
            <p:nvPr/>
          </p:nvSpPr>
          <p:spPr>
            <a:xfrm>
              <a:off x="4045882" y="4197290"/>
              <a:ext cx="1406262" cy="1212928"/>
            </a:xfrm>
            <a:prstGeom prst="rect">
              <a:avLst/>
            </a:prstGeom>
            <a:solidFill>
              <a:srgbClr val="FFFF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onstantia"/>
              </a:endParaRPr>
            </a:p>
          </p:txBody>
        </p:sp>
      </p:grpSp>
    </p:spTree>
    <p:extLst>
      <p:ext uri="{BB962C8B-B14F-4D97-AF65-F5344CB8AC3E}">
        <p14:creationId xmlns:p14="http://schemas.microsoft.com/office/powerpoint/2010/main" val="40770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ln/>
                <a:solidFill>
                  <a:srgbClr val="0099FF"/>
                </a:solidFill>
                <a:latin typeface="+mn-lt"/>
                <a:ea typeface="+mn-ea"/>
                <a:cs typeface="+mn-cs"/>
              </a:rPr>
              <a:t>Useful websites</a:t>
            </a:r>
          </a:p>
        </p:txBody>
      </p:sp>
      <p:sp>
        <p:nvSpPr>
          <p:cNvPr id="3" name="Content Placeholder 2"/>
          <p:cNvSpPr>
            <a:spLocks noGrp="1"/>
          </p:cNvSpPr>
          <p:nvPr>
            <p:ph idx="1"/>
          </p:nvPr>
        </p:nvSpPr>
        <p:spPr>
          <a:xfrm>
            <a:off x="475129" y="1241778"/>
            <a:ext cx="10461812" cy="4492978"/>
          </a:xfrm>
        </p:spPr>
        <p:txBody>
          <a:bodyPr>
            <a:normAutofit fontScale="92500" lnSpcReduction="10000"/>
          </a:bodyPr>
          <a:lstStyle/>
          <a:p>
            <a:r>
              <a:rPr lang="en-GB" dirty="0"/>
              <a:t>SPCS Website :  </a:t>
            </a:r>
            <a:r>
              <a:rPr lang="en-GB" dirty="0">
                <a:solidFill>
                  <a:srgbClr val="FFFF00"/>
                </a:solidFill>
                <a:hlinkClick r:id="rId2"/>
              </a:rPr>
              <a:t>https://www.qmul.ac.uk/spcs/</a:t>
            </a:r>
            <a:endParaRPr lang="en-GB" dirty="0">
              <a:solidFill>
                <a:srgbClr val="FFFF00"/>
              </a:solidFill>
            </a:endParaRPr>
          </a:p>
          <a:p>
            <a:r>
              <a:rPr lang="en-GB" dirty="0"/>
              <a:t>SPCS Chemistry : </a:t>
            </a:r>
            <a:r>
              <a:rPr lang="en-GB" dirty="0">
                <a:hlinkClick r:id="rId3"/>
              </a:rPr>
              <a:t>https://www.qmul.ac.uk/spcs/chemistry/</a:t>
            </a:r>
            <a:endParaRPr lang="en-GB" dirty="0"/>
          </a:p>
          <a:p>
            <a:r>
              <a:rPr lang="en-GB" dirty="0"/>
              <a:t>QMUL H&amp;S: </a:t>
            </a:r>
            <a:r>
              <a:rPr lang="en-GB" dirty="0">
                <a:hlinkClick r:id="rId4"/>
              </a:rPr>
              <a:t>http://www.hsd.qmul.ac.uk/</a:t>
            </a:r>
            <a:endParaRPr lang="en-GB" dirty="0"/>
          </a:p>
          <a:p>
            <a:r>
              <a:rPr lang="en-GB" dirty="0"/>
              <a:t>SPCS H&amp;S:</a:t>
            </a:r>
            <a:r>
              <a:rPr lang="en-GB" dirty="0">
                <a:hlinkClick r:id="rId5"/>
              </a:rPr>
              <a:t>SPCS Health and Safety Documents - Documents - OneDrive (sharepoint.com)</a:t>
            </a:r>
            <a:endParaRPr lang="en-GB" dirty="0"/>
          </a:p>
          <a:p>
            <a:r>
              <a:rPr lang="en-GB" dirty="0"/>
              <a:t>H&amp;S forms : </a:t>
            </a:r>
            <a:r>
              <a:rPr lang="en-GB" u="sng" dirty="0">
                <a:solidFill>
                  <a:srgbClr val="FFFF00"/>
                </a:solidFill>
                <a:hlinkClick r:id="rId6"/>
              </a:rPr>
              <a:t>http://hsd.qmul.ac.uk/Forms/index.html</a:t>
            </a:r>
            <a:endParaRPr lang="en-GB" u="sng" dirty="0">
              <a:solidFill>
                <a:srgbClr val="FFFF00"/>
              </a:solidFill>
            </a:endParaRPr>
          </a:p>
          <a:p>
            <a:r>
              <a:rPr lang="en-GB" dirty="0"/>
              <a:t>Where to find (M)SDS : https://www.sigmaaldrich.com/GB/en/search</a:t>
            </a:r>
          </a:p>
          <a:p>
            <a:r>
              <a:rPr lang="en-GB" dirty="0"/>
              <a:t>Disability and Accessibility: https://www.qmul.ac.uk/site/accessibility/</a:t>
            </a:r>
          </a:p>
          <a:p>
            <a:r>
              <a:rPr lang="en-GB" u="sng" dirty="0"/>
              <a:t>CAPD and e-learning</a:t>
            </a:r>
          </a:p>
          <a:p>
            <a:r>
              <a:rPr lang="en-GB" u="sng" dirty="0">
                <a:hlinkClick r:id="rId7">
                  <a:extLst>
                    <a:ext uri="{A12FA001-AC4F-418D-AE19-62706E023703}">
                      <ahyp:hlinkClr xmlns:ahyp="http://schemas.microsoft.com/office/drawing/2018/hyperlinkcolor" val="tx"/>
                    </a:ext>
                  </a:extLst>
                </a:hlinkClick>
              </a:rPr>
              <a:t>Safety Manual/Quizzes  https://qmplus.qmul.ac.uk/mod/subpage/view.php?id=672095</a:t>
            </a:r>
            <a:endParaRPr lang="en-GB" u="sng" dirty="0"/>
          </a:p>
          <a:p>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77</a:t>
            </a:fld>
            <a:endParaRPr lang="en-US">
              <a:solidFill>
                <a:srgbClr val="04617B">
                  <a:shade val="90000"/>
                </a:srgbClr>
              </a:solidFill>
            </a:endParaRPr>
          </a:p>
        </p:txBody>
      </p:sp>
    </p:spTree>
    <p:extLst>
      <p:ext uri="{BB962C8B-B14F-4D97-AF65-F5344CB8AC3E}">
        <p14:creationId xmlns:p14="http://schemas.microsoft.com/office/powerpoint/2010/main" val="637959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ln/>
                <a:solidFill>
                  <a:srgbClr val="0099FF"/>
                </a:solidFill>
                <a:latin typeface="+mn-lt"/>
                <a:ea typeface="+mn-ea"/>
                <a:cs typeface="+mn-cs"/>
              </a:rPr>
              <a:t>Induction Procedures</a:t>
            </a:r>
          </a:p>
        </p:txBody>
      </p:sp>
      <p:sp>
        <p:nvSpPr>
          <p:cNvPr id="6" name="Slide Number Placeholder 5"/>
          <p:cNvSpPr>
            <a:spLocks noGrp="1"/>
          </p:cNvSpPr>
          <p:nvPr>
            <p:ph type="sldNum" sz="quarter" idx="12"/>
          </p:nvPr>
        </p:nvSpPr>
        <p:spPr/>
        <p:txBody>
          <a:bodyPr/>
          <a:lstStyle/>
          <a:p>
            <a:fld id="{79C77B33-1073-453A-88E5-2C54ECE68E6D}" type="slidenum">
              <a:rPr lang="en-US" smtClean="0">
                <a:solidFill>
                  <a:srgbClr val="04617B">
                    <a:shade val="90000"/>
                  </a:srgbClr>
                </a:solidFill>
              </a:rPr>
              <a:pPr/>
              <a:t>78</a:t>
            </a:fld>
            <a:endParaRPr lang="en-US">
              <a:solidFill>
                <a:srgbClr val="04617B">
                  <a:shade val="90000"/>
                </a:srgbClr>
              </a:solidFill>
            </a:endParaRPr>
          </a:p>
        </p:txBody>
      </p:sp>
      <p:graphicFrame>
        <p:nvGraphicFramePr>
          <p:cNvPr id="5" name="Table 4"/>
          <p:cNvGraphicFramePr>
            <a:graphicFrameLocks noGrp="1" noChangeAspect="1"/>
          </p:cNvGraphicFramePr>
          <p:nvPr>
            <p:extLst>
              <p:ext uri="{D42A27DB-BD31-4B8C-83A1-F6EECF244321}">
                <p14:modId xmlns:p14="http://schemas.microsoft.com/office/powerpoint/2010/main" val="2685849635"/>
              </p:ext>
            </p:extLst>
          </p:nvPr>
        </p:nvGraphicFramePr>
        <p:xfrm>
          <a:off x="2129307" y="1219128"/>
          <a:ext cx="7933387" cy="4389064"/>
        </p:xfrm>
        <a:graphic>
          <a:graphicData uri="http://schemas.openxmlformats.org/drawingml/2006/table">
            <a:tbl>
              <a:tblPr firstRow="1" bandRow="1">
                <a:tableStyleId>{5C22544A-7EE6-4342-B048-85BDC9FD1C3A}</a:tableStyleId>
              </a:tblPr>
              <a:tblGrid>
                <a:gridCol w="2725575">
                  <a:extLst>
                    <a:ext uri="{9D8B030D-6E8A-4147-A177-3AD203B41FA5}">
                      <a16:colId xmlns:a16="http://schemas.microsoft.com/office/drawing/2014/main" val="20000"/>
                    </a:ext>
                  </a:extLst>
                </a:gridCol>
                <a:gridCol w="1726541">
                  <a:extLst>
                    <a:ext uri="{9D8B030D-6E8A-4147-A177-3AD203B41FA5}">
                      <a16:colId xmlns:a16="http://schemas.microsoft.com/office/drawing/2014/main" val="20001"/>
                    </a:ext>
                  </a:extLst>
                </a:gridCol>
                <a:gridCol w="1648178">
                  <a:extLst>
                    <a:ext uri="{9D8B030D-6E8A-4147-A177-3AD203B41FA5}">
                      <a16:colId xmlns:a16="http://schemas.microsoft.com/office/drawing/2014/main" val="20002"/>
                    </a:ext>
                  </a:extLst>
                </a:gridCol>
                <a:gridCol w="1833093">
                  <a:extLst>
                    <a:ext uri="{9D8B030D-6E8A-4147-A177-3AD203B41FA5}">
                      <a16:colId xmlns:a16="http://schemas.microsoft.com/office/drawing/2014/main" val="20003"/>
                    </a:ext>
                  </a:extLst>
                </a:gridCol>
              </a:tblGrid>
              <a:tr h="322848">
                <a:tc>
                  <a:txBody>
                    <a:bodyPr/>
                    <a:lstStyle/>
                    <a:p>
                      <a:pPr algn="ctr"/>
                      <a:r>
                        <a:rPr lang="en-GB" sz="1400" baseline="0" dirty="0"/>
                        <a:t>Induction </a:t>
                      </a:r>
                      <a:endParaRPr lang="en-GB" sz="1400" dirty="0"/>
                    </a:p>
                  </a:txBody>
                  <a:tcPr/>
                </a:tc>
                <a:tc>
                  <a:txBody>
                    <a:bodyPr/>
                    <a:lstStyle/>
                    <a:p>
                      <a:pPr algn="ctr"/>
                      <a:r>
                        <a:rPr lang="en-GB" sz="1400" dirty="0"/>
                        <a:t>Done by</a:t>
                      </a:r>
                    </a:p>
                  </a:txBody>
                  <a:tcPr/>
                </a:tc>
                <a:tc>
                  <a:txBody>
                    <a:bodyPr/>
                    <a:lstStyle/>
                    <a:p>
                      <a:pPr algn="ctr"/>
                      <a:r>
                        <a:rPr lang="en-GB" sz="1400" dirty="0"/>
                        <a:t> When ?</a:t>
                      </a:r>
                    </a:p>
                  </a:txBody>
                  <a:tcPr/>
                </a:tc>
                <a:tc>
                  <a:txBody>
                    <a:bodyPr/>
                    <a:lstStyle/>
                    <a:p>
                      <a:pPr algn="ctr"/>
                      <a:r>
                        <a:rPr lang="en-GB" sz="1400" dirty="0"/>
                        <a:t>Who ?</a:t>
                      </a:r>
                    </a:p>
                  </a:txBody>
                  <a:tcPr/>
                </a:tc>
                <a:extLst>
                  <a:ext uri="{0D108BD9-81ED-4DB2-BD59-A6C34878D82A}">
                    <a16:rowId xmlns:a16="http://schemas.microsoft.com/office/drawing/2014/main" val="10000"/>
                  </a:ext>
                </a:extLst>
              </a:tr>
              <a:tr h="680346">
                <a:tc>
                  <a:txBody>
                    <a:bodyPr/>
                    <a:lstStyle/>
                    <a:p>
                      <a:pPr algn="ctr"/>
                      <a:r>
                        <a:rPr lang="en-GB" sz="1400" dirty="0"/>
                        <a:t>General</a:t>
                      </a:r>
                      <a:r>
                        <a:rPr lang="en-GB" sz="1400" baseline="0" dirty="0"/>
                        <a:t> induction</a:t>
                      </a:r>
                      <a:endParaRPr lang="en-GB" sz="1400" dirty="0"/>
                    </a:p>
                  </a:txBody>
                  <a:tcPr/>
                </a:tc>
                <a:tc>
                  <a:txBody>
                    <a:bodyPr/>
                    <a:lstStyle/>
                    <a:p>
                      <a:pPr algn="ctr"/>
                      <a:r>
                        <a:rPr lang="en-GB" sz="1400" dirty="0"/>
                        <a:t>Phil Duncanson / Atanas Tomov</a:t>
                      </a:r>
                    </a:p>
                    <a:p>
                      <a:pPr algn="ctr"/>
                      <a:r>
                        <a:rPr lang="en-GB" sz="1400" dirty="0"/>
                        <a:t>Online form</a:t>
                      </a:r>
                      <a:r>
                        <a:rPr lang="en-GB" sz="1400" baseline="0" dirty="0"/>
                        <a:t> signed</a:t>
                      </a:r>
                      <a:endParaRPr lang="en-GB" sz="1400" dirty="0"/>
                    </a:p>
                    <a:p>
                      <a:pPr algn="ctr"/>
                      <a:r>
                        <a:rPr lang="en-GB" sz="1400" dirty="0"/>
                        <a:t>Online Test</a:t>
                      </a:r>
                    </a:p>
                    <a:p>
                      <a:pPr algn="ctr"/>
                      <a:r>
                        <a:rPr lang="en-GB" sz="1400" dirty="0"/>
                        <a:t>Card Access</a:t>
                      </a:r>
                    </a:p>
                  </a:txBody>
                  <a:tcPr/>
                </a:tc>
                <a:tc>
                  <a:txBody>
                    <a:bodyPr/>
                    <a:lstStyle/>
                    <a:p>
                      <a:pPr algn="ctr"/>
                      <a:r>
                        <a:rPr lang="en-GB" sz="1400" dirty="0"/>
                        <a:t>As soon as possible</a:t>
                      </a:r>
                      <a:r>
                        <a:rPr lang="en-GB" sz="1400" baseline="0" dirty="0"/>
                        <a:t> after arrival</a:t>
                      </a:r>
                      <a:endParaRPr lang="en-GB" sz="1400" dirty="0"/>
                    </a:p>
                  </a:txBody>
                  <a:tcPr/>
                </a:tc>
                <a:tc>
                  <a:txBody>
                    <a:bodyPr/>
                    <a:lstStyle/>
                    <a:p>
                      <a:pPr algn="ctr"/>
                      <a:r>
                        <a:rPr lang="en-GB" sz="1400" dirty="0"/>
                        <a:t>Everybody</a:t>
                      </a:r>
                    </a:p>
                  </a:txBody>
                  <a:tcPr/>
                </a:tc>
                <a:extLst>
                  <a:ext uri="{0D108BD9-81ED-4DB2-BD59-A6C34878D82A}">
                    <a16:rowId xmlns:a16="http://schemas.microsoft.com/office/drawing/2014/main" val="10001"/>
                  </a:ext>
                </a:extLst>
              </a:tr>
              <a:tr h="570068">
                <a:tc>
                  <a:txBody>
                    <a:bodyPr/>
                    <a:lstStyle/>
                    <a:p>
                      <a:pPr algn="ctr"/>
                      <a:r>
                        <a:rPr lang="en-GB" sz="1400" dirty="0"/>
                        <a:t>Chemistry lab systems</a:t>
                      </a:r>
                    </a:p>
                  </a:txBody>
                  <a:tcPr/>
                </a:tc>
                <a:tc>
                  <a:txBody>
                    <a:bodyPr/>
                    <a:lstStyle/>
                    <a:p>
                      <a:pPr algn="ctr"/>
                      <a:r>
                        <a:rPr lang="en-GB" sz="1400" dirty="0"/>
                        <a:t>Phil Duncanson/</a:t>
                      </a:r>
                    </a:p>
                    <a:p>
                      <a:pPr algn="ctr"/>
                      <a:r>
                        <a:rPr lang="en-GB" sz="1400" dirty="0"/>
                        <a:t>Atanas Tomov</a:t>
                      </a:r>
                    </a:p>
                  </a:txBody>
                  <a:tcPr/>
                </a:tc>
                <a:tc>
                  <a:txBody>
                    <a:bodyPr/>
                    <a:lstStyle/>
                    <a:p>
                      <a:pPr algn="ctr"/>
                      <a:r>
                        <a:rPr lang="en-GB" sz="1400" dirty="0"/>
                        <a:t>Before working in the chemistry lab</a:t>
                      </a:r>
                    </a:p>
                  </a:txBody>
                  <a:tcPr/>
                </a:tc>
                <a:tc>
                  <a:txBody>
                    <a:bodyPr/>
                    <a:lstStyle/>
                    <a:p>
                      <a:pPr algn="ctr"/>
                      <a:r>
                        <a:rPr lang="en-GB" sz="1400" dirty="0"/>
                        <a:t>All people concerned</a:t>
                      </a:r>
                    </a:p>
                  </a:txBody>
                  <a:tcPr/>
                </a:tc>
                <a:extLst>
                  <a:ext uri="{0D108BD9-81ED-4DB2-BD59-A6C34878D82A}">
                    <a16:rowId xmlns:a16="http://schemas.microsoft.com/office/drawing/2014/main" val="10002"/>
                  </a:ext>
                </a:extLst>
              </a:tr>
              <a:tr h="0">
                <a:tc gridSpan="4">
                  <a:txBody>
                    <a:bodyPr/>
                    <a:lstStyle/>
                    <a:p>
                      <a:pPr algn="ctr"/>
                      <a:endParaRPr lang="en-GB" sz="1400" dirty="0"/>
                    </a:p>
                  </a:txBody>
                  <a:tcPr/>
                </a:tc>
                <a:tc hMerge="1">
                  <a:txBody>
                    <a:bodyPr/>
                    <a:lstStyle/>
                    <a:p>
                      <a:pPr algn="ctr"/>
                      <a:endParaRPr lang="en-GB" sz="1400" dirty="0"/>
                    </a:p>
                  </a:txBody>
                  <a:tcPr/>
                </a:tc>
                <a:tc hMerge="1">
                  <a:txBody>
                    <a:bodyPr/>
                    <a:lstStyle/>
                    <a:p>
                      <a:pPr algn="ctr"/>
                      <a:endParaRPr lang="en-GB" sz="1400" dirty="0"/>
                    </a:p>
                  </a:txBody>
                  <a:tcPr/>
                </a:tc>
                <a:tc hMerge="1">
                  <a:txBody>
                    <a:bodyPr/>
                    <a:lstStyle/>
                    <a:p>
                      <a:pPr algn="ctr"/>
                      <a:endParaRPr lang="en-GB" sz="1400" dirty="0"/>
                    </a:p>
                  </a:txBody>
                  <a:tcPr/>
                </a:tc>
                <a:extLst>
                  <a:ext uri="{0D108BD9-81ED-4DB2-BD59-A6C34878D82A}">
                    <a16:rowId xmlns:a16="http://schemas.microsoft.com/office/drawing/2014/main" val="10003"/>
                  </a:ext>
                </a:extLst>
              </a:tr>
              <a:tr h="570068">
                <a:tc>
                  <a:txBody>
                    <a:bodyPr/>
                    <a:lstStyle/>
                    <a:p>
                      <a:pPr algn="ctr"/>
                      <a:r>
                        <a:rPr lang="en-GB" sz="1400" dirty="0"/>
                        <a:t>Facilities</a:t>
                      </a:r>
                      <a:r>
                        <a:rPr lang="en-GB" sz="1400" baseline="0" dirty="0"/>
                        <a:t> induction </a:t>
                      </a:r>
                      <a:endParaRPr lang="en-GB" sz="1400" dirty="0"/>
                    </a:p>
                  </a:txBody>
                  <a:tcPr/>
                </a:tc>
                <a:tc>
                  <a:txBody>
                    <a:bodyPr/>
                    <a:lstStyle/>
                    <a:p>
                      <a:pPr algn="ctr"/>
                      <a:r>
                        <a:rPr lang="en-GB" sz="1400" dirty="0"/>
                        <a:t>Corresponding facility manager</a:t>
                      </a:r>
                    </a:p>
                  </a:txBody>
                  <a:tcPr/>
                </a:tc>
                <a:tc>
                  <a:txBody>
                    <a:bodyPr/>
                    <a:lstStyle/>
                    <a:p>
                      <a:pPr algn="ctr"/>
                      <a:r>
                        <a:rPr lang="en-GB" sz="1400" dirty="0"/>
                        <a:t>Before using facility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All people concerned</a:t>
                      </a:r>
                    </a:p>
                    <a:p>
                      <a:pPr algn="ctr"/>
                      <a:endParaRPr lang="en-GB" sz="1400" dirty="0"/>
                    </a:p>
                  </a:txBody>
                  <a:tcPr/>
                </a:tc>
                <a:extLst>
                  <a:ext uri="{0D108BD9-81ED-4DB2-BD59-A6C34878D82A}">
                    <a16:rowId xmlns:a16="http://schemas.microsoft.com/office/drawing/2014/main" val="10004"/>
                  </a:ext>
                </a:extLst>
              </a:tr>
              <a:tr h="680346">
                <a:tc>
                  <a:txBody>
                    <a:bodyPr/>
                    <a:lstStyle/>
                    <a:p>
                      <a:pPr algn="ctr"/>
                      <a:r>
                        <a:rPr lang="en-GB" sz="1400" dirty="0">
                          <a:solidFill>
                            <a:schemeClr val="tx1"/>
                          </a:solidFill>
                        </a:rPr>
                        <a:t>Display screen equipment</a:t>
                      </a:r>
                    </a:p>
                    <a:p>
                      <a:pPr algn="ctr"/>
                      <a:r>
                        <a:rPr lang="en-GB" sz="1400" dirty="0">
                          <a:solidFill>
                            <a:schemeClr val="tx1"/>
                          </a:solidFill>
                        </a:rPr>
                        <a:t>http://queenmaryuni.hosted.safetylearning.co.uk/ </a:t>
                      </a:r>
                    </a:p>
                  </a:txBody>
                  <a:tcPr/>
                </a:tc>
                <a:tc>
                  <a:txBody>
                    <a:bodyPr/>
                    <a:lstStyle/>
                    <a:p>
                      <a:pPr algn="ctr"/>
                      <a:r>
                        <a:rPr lang="en-GB" sz="1400" dirty="0">
                          <a:solidFill>
                            <a:schemeClr val="tx1"/>
                          </a:solidFill>
                        </a:rPr>
                        <a:t>OHSD, online, follow guidelines</a:t>
                      </a:r>
                    </a:p>
                  </a:txBody>
                  <a:tcPr/>
                </a:tc>
                <a:tc>
                  <a:txBody>
                    <a:bodyPr/>
                    <a:lstStyle/>
                    <a:p>
                      <a:pPr algn="ctr"/>
                      <a:r>
                        <a:rPr lang="en-GB" sz="1400" dirty="0">
                          <a:solidFill>
                            <a:schemeClr val="tx1"/>
                          </a:solidFill>
                        </a:rPr>
                        <a:t>As</a:t>
                      </a:r>
                      <a:r>
                        <a:rPr lang="en-GB" sz="1400" baseline="0" dirty="0">
                          <a:solidFill>
                            <a:schemeClr val="tx1"/>
                          </a:solidFill>
                        </a:rPr>
                        <a:t> soon as possible </a:t>
                      </a:r>
                      <a:endParaRPr lang="en-GB" sz="1400" dirty="0">
                        <a:solidFill>
                          <a:schemeClr val="tx1"/>
                        </a:solidFill>
                      </a:endParaRPr>
                    </a:p>
                  </a:txBody>
                  <a:tcPr/>
                </a:tc>
                <a:tc>
                  <a:txBody>
                    <a:bodyPr/>
                    <a:lstStyle/>
                    <a:p>
                      <a:pPr algn="ctr"/>
                      <a:r>
                        <a:rPr lang="en-GB" sz="1400" dirty="0">
                          <a:solidFill>
                            <a:schemeClr val="tx1"/>
                          </a:solidFill>
                        </a:rPr>
                        <a:t>Everybody</a:t>
                      </a:r>
                    </a:p>
                    <a:p>
                      <a:pPr algn="ctr"/>
                      <a:r>
                        <a:rPr lang="en-GB" sz="1400" dirty="0">
                          <a:solidFill>
                            <a:schemeClr val="tx1"/>
                          </a:solidFill>
                        </a:rPr>
                        <a:t>&gt;</a:t>
                      </a:r>
                      <a:r>
                        <a:rPr lang="en-GB" sz="1400" baseline="0" dirty="0">
                          <a:solidFill>
                            <a:schemeClr val="tx1"/>
                          </a:solidFill>
                        </a:rPr>
                        <a:t> 6 weeks</a:t>
                      </a:r>
                      <a:endParaRPr lang="en-GB" sz="1400" dirty="0">
                        <a:solidFill>
                          <a:schemeClr val="tx1"/>
                        </a:solidFill>
                      </a:endParaRPr>
                    </a:p>
                  </a:txBody>
                  <a:tcPr/>
                </a:tc>
                <a:extLst>
                  <a:ext uri="{0D108BD9-81ED-4DB2-BD59-A6C34878D82A}">
                    <a16:rowId xmlns:a16="http://schemas.microsoft.com/office/drawing/2014/main" val="10005"/>
                  </a:ext>
                </a:extLst>
              </a:tr>
              <a:tr h="680346">
                <a:tc>
                  <a:txBody>
                    <a:bodyPr/>
                    <a:lstStyle/>
                    <a:p>
                      <a:pPr algn="ctr"/>
                      <a:r>
                        <a:rPr lang="en-GB" sz="1400" dirty="0">
                          <a:solidFill>
                            <a:schemeClr val="tx1"/>
                          </a:solidFill>
                        </a:rPr>
                        <a:t>Fire safety</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http://queenmaryuni.hosted.safetylearning.co.uk/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OHSD, online, follow guidelines</a:t>
                      </a:r>
                    </a:p>
                    <a:p>
                      <a:pPr algn="ctr"/>
                      <a:endParaRPr lang="en-GB" sz="1400" dirty="0">
                        <a:solidFill>
                          <a:schemeClr val="tx1"/>
                        </a:solidFill>
                      </a:endParaRPr>
                    </a:p>
                  </a:txBody>
                  <a:tcPr/>
                </a:tc>
                <a:tc>
                  <a:txBody>
                    <a:bodyPr/>
                    <a:lstStyle/>
                    <a:p>
                      <a:pPr algn="ctr"/>
                      <a:r>
                        <a:rPr lang="en-GB" sz="1400" dirty="0">
                          <a:solidFill>
                            <a:schemeClr val="tx1"/>
                          </a:solidFill>
                        </a:rPr>
                        <a:t>As</a:t>
                      </a:r>
                      <a:r>
                        <a:rPr lang="en-GB" sz="1400" baseline="0" dirty="0">
                          <a:solidFill>
                            <a:schemeClr val="tx1"/>
                          </a:solidFill>
                        </a:rPr>
                        <a:t> soon as possible </a:t>
                      </a:r>
                      <a:endParaRPr lang="en-GB" sz="1400" dirty="0">
                        <a:solidFill>
                          <a:schemeClr val="tx1"/>
                        </a:solidFill>
                      </a:endParaRPr>
                    </a:p>
                  </a:txBody>
                  <a:tcPr/>
                </a:tc>
                <a:tc>
                  <a:txBody>
                    <a:bodyPr/>
                    <a:lstStyle/>
                    <a:p>
                      <a:pPr algn="ctr"/>
                      <a:r>
                        <a:rPr lang="en-GB" sz="1400" dirty="0">
                          <a:solidFill>
                            <a:schemeClr val="tx1"/>
                          </a:solidFill>
                        </a:rPr>
                        <a:t>Everybody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&gt;</a:t>
                      </a:r>
                      <a:r>
                        <a:rPr lang="en-GB" sz="1400" baseline="0" dirty="0">
                          <a:solidFill>
                            <a:schemeClr val="tx1"/>
                          </a:solidFill>
                        </a:rPr>
                        <a:t> 6 weeks</a:t>
                      </a:r>
                      <a:endParaRPr lang="en-GB" sz="1400" dirty="0">
                        <a:solidFill>
                          <a:schemeClr val="tx1"/>
                        </a:solidFill>
                      </a:endParaRPr>
                    </a:p>
                    <a:p>
                      <a:pPr algn="ctr"/>
                      <a:endParaRPr lang="en-GB" sz="1400" dirty="0">
                        <a:solidFill>
                          <a:schemeClr val="tx1"/>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790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79</a:t>
            </a:fld>
            <a:endParaRPr lang="en-US">
              <a:solidFill>
                <a:srgbClr val="04617B">
                  <a:shade val="90000"/>
                </a:srgbClr>
              </a:solidFill>
            </a:endParaRPr>
          </a:p>
        </p:txBody>
      </p:sp>
      <p:sp>
        <p:nvSpPr>
          <p:cNvPr id="5" name="Title 1">
            <a:extLst>
              <a:ext uri="{FF2B5EF4-FFF2-40B4-BE49-F238E27FC236}">
                <a16:creationId xmlns:a16="http://schemas.microsoft.com/office/drawing/2014/main" id="{FD0F2183-AF27-49ED-A3D0-E2AFE4F3553C}"/>
              </a:ext>
            </a:extLst>
          </p:cNvPr>
          <p:cNvSpPr>
            <a:spLocks noGrp="1"/>
          </p:cNvSpPr>
          <p:nvPr>
            <p:ph type="title"/>
          </p:nvPr>
        </p:nvSpPr>
        <p:spPr>
          <a:xfrm>
            <a:off x="254002" y="114300"/>
            <a:ext cx="11772900" cy="825500"/>
          </a:xfrm>
        </p:spPr>
        <p:txBody>
          <a:bodyPr>
            <a:normAutofit/>
          </a:bodyPr>
          <a:lstStyle/>
          <a:p>
            <a:r>
              <a:rPr lang="en-GB" sz="4800" b="1" dirty="0">
                <a:ln/>
                <a:solidFill>
                  <a:srgbClr val="0099FF"/>
                </a:solidFill>
                <a:latin typeface="+mn-lt"/>
                <a:ea typeface="+mn-ea"/>
                <a:cs typeface="+mn-cs"/>
              </a:rPr>
              <a:t>Online Test</a:t>
            </a:r>
          </a:p>
        </p:txBody>
      </p:sp>
      <p:graphicFrame>
        <p:nvGraphicFramePr>
          <p:cNvPr id="2" name="Object 1">
            <a:extLst>
              <a:ext uri="{FF2B5EF4-FFF2-40B4-BE49-F238E27FC236}">
                <a16:creationId xmlns:a16="http://schemas.microsoft.com/office/drawing/2014/main" id="{E24D6B1E-6EB7-BAEE-6B0B-BCD1E7C0F71C}"/>
              </a:ext>
            </a:extLst>
          </p:cNvPr>
          <p:cNvGraphicFramePr>
            <a:graphicFrameLocks noChangeAspect="1"/>
          </p:cNvGraphicFramePr>
          <p:nvPr>
            <p:extLst>
              <p:ext uri="{D42A27DB-BD31-4B8C-83A1-F6EECF244321}">
                <p14:modId xmlns:p14="http://schemas.microsoft.com/office/powerpoint/2010/main" val="3541798544"/>
              </p:ext>
            </p:extLst>
          </p:nvPr>
        </p:nvGraphicFramePr>
        <p:xfrm>
          <a:off x="2032000" y="1144588"/>
          <a:ext cx="8128000" cy="4565650"/>
        </p:xfrm>
        <a:graphic>
          <a:graphicData uri="http://schemas.openxmlformats.org/presentationml/2006/ole">
            <mc:AlternateContent xmlns:mc="http://schemas.openxmlformats.org/markup-compatibility/2006">
              <mc:Choice xmlns:v="urn:schemas-microsoft-com:vml" Requires="v">
                <p:oleObj name="Bitmap Image" r:id="rId2" imgW="13020840" imgH="7315200" progId="PBrush">
                  <p:embed/>
                </p:oleObj>
              </mc:Choice>
              <mc:Fallback>
                <p:oleObj name="Bitmap Image" r:id="rId2" imgW="13020840" imgH="7315200" progId="PBrush">
                  <p:embed/>
                  <p:pic>
                    <p:nvPicPr>
                      <p:cNvPr id="0" name=""/>
                      <p:cNvPicPr/>
                      <p:nvPr/>
                    </p:nvPicPr>
                    <p:blipFill>
                      <a:blip r:embed="rId3"/>
                      <a:stretch>
                        <a:fillRect/>
                      </a:stretch>
                    </p:blipFill>
                    <p:spPr>
                      <a:xfrm>
                        <a:off x="2032000" y="1144588"/>
                        <a:ext cx="8128000" cy="4565650"/>
                      </a:xfrm>
                      <a:prstGeom prst="rect">
                        <a:avLst/>
                      </a:prstGeom>
                    </p:spPr>
                  </p:pic>
                </p:oleObj>
              </mc:Fallback>
            </mc:AlternateContent>
          </a:graphicData>
        </a:graphic>
      </p:graphicFrame>
    </p:spTree>
    <p:extLst>
      <p:ext uri="{BB962C8B-B14F-4D97-AF65-F5344CB8AC3E}">
        <p14:creationId xmlns:p14="http://schemas.microsoft.com/office/powerpoint/2010/main" val="72762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8D7D80-7C87-4DF9-BA64-0EFF4E67E3AC}"/>
              </a:ext>
            </a:extLst>
          </p:cNvPr>
          <p:cNvSpPr txBox="1"/>
          <p:nvPr/>
        </p:nvSpPr>
        <p:spPr>
          <a:xfrm>
            <a:off x="1798876" y="1216328"/>
            <a:ext cx="4682179" cy="400110"/>
          </a:xfrm>
          <a:prstGeom prst="rect">
            <a:avLst/>
          </a:prstGeom>
          <a:noFill/>
        </p:spPr>
        <p:txBody>
          <a:bodyPr wrap="none" rtlCol="0">
            <a:spAutoFit/>
          </a:bodyPr>
          <a:lstStyle/>
          <a:p>
            <a:r>
              <a:rPr lang="en-GB" sz="2000" dirty="0">
                <a:latin typeface="+mj-lt"/>
              </a:rPr>
              <a:t>We do quick risk assessments all the time…</a:t>
            </a:r>
          </a:p>
        </p:txBody>
      </p:sp>
      <p:pic>
        <p:nvPicPr>
          <p:cNvPr id="16" name="Picture 15">
            <a:extLst>
              <a:ext uri="{FF2B5EF4-FFF2-40B4-BE49-F238E27FC236}">
                <a16:creationId xmlns:a16="http://schemas.microsoft.com/office/drawing/2014/main" id="{09075F2F-E594-4047-9589-7FC989C3D0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4140" y="128267"/>
            <a:ext cx="800504" cy="772486"/>
          </a:xfrm>
          <a:prstGeom prst="rect">
            <a:avLst/>
          </a:prstGeom>
        </p:spPr>
      </p:pic>
      <p:sp>
        <p:nvSpPr>
          <p:cNvPr id="17" name="Rectangle 16">
            <a:extLst>
              <a:ext uri="{FF2B5EF4-FFF2-40B4-BE49-F238E27FC236}">
                <a16:creationId xmlns:a16="http://schemas.microsoft.com/office/drawing/2014/main" id="{82752F17-F25D-4214-BF6C-C93BFC28DFC0}"/>
              </a:ext>
            </a:extLst>
          </p:cNvPr>
          <p:cNvSpPr/>
          <p:nvPr/>
        </p:nvSpPr>
        <p:spPr>
          <a:xfrm>
            <a:off x="48704" y="91831"/>
            <a:ext cx="1089044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solidFill>
                  <a:srgbClr val="0099FF"/>
                </a:solidFill>
              </a:rPr>
              <a:t>For all lab work: RISK ASSESSMENT</a:t>
            </a:r>
          </a:p>
        </p:txBody>
      </p:sp>
      <p:pic>
        <p:nvPicPr>
          <p:cNvPr id="7" name="Picture 6">
            <a:extLst>
              <a:ext uri="{FF2B5EF4-FFF2-40B4-BE49-F238E27FC236}">
                <a16:creationId xmlns:a16="http://schemas.microsoft.com/office/drawing/2014/main" id="{80569E20-CB64-46A8-9045-101A6DD52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669" y="1941504"/>
            <a:ext cx="4091982" cy="2455188"/>
          </a:xfrm>
          <a:prstGeom prst="rect">
            <a:avLst/>
          </a:prstGeom>
        </p:spPr>
      </p:pic>
      <p:pic>
        <p:nvPicPr>
          <p:cNvPr id="19" name="Picture 18">
            <a:extLst>
              <a:ext uri="{FF2B5EF4-FFF2-40B4-BE49-F238E27FC236}">
                <a16:creationId xmlns:a16="http://schemas.microsoft.com/office/drawing/2014/main" id="{31044B24-D702-4AB0-8B36-4B5927D9B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55" y="1941504"/>
            <a:ext cx="3650883" cy="2433922"/>
          </a:xfrm>
          <a:prstGeom prst="rect">
            <a:avLst/>
          </a:prstGeom>
        </p:spPr>
      </p:pic>
      <p:sp>
        <p:nvSpPr>
          <p:cNvPr id="8" name="TextBox 7">
            <a:extLst>
              <a:ext uri="{FF2B5EF4-FFF2-40B4-BE49-F238E27FC236}">
                <a16:creationId xmlns:a16="http://schemas.microsoft.com/office/drawing/2014/main" id="{FAF7B3AF-F99A-4A10-AEB6-9E79BDC291BF}"/>
              </a:ext>
            </a:extLst>
          </p:cNvPr>
          <p:cNvSpPr txBox="1"/>
          <p:nvPr/>
        </p:nvSpPr>
        <p:spPr>
          <a:xfrm>
            <a:off x="1565223" y="4892957"/>
            <a:ext cx="9208648" cy="954107"/>
          </a:xfrm>
          <a:prstGeom prst="rect">
            <a:avLst/>
          </a:prstGeom>
          <a:noFill/>
        </p:spPr>
        <p:txBody>
          <a:bodyPr wrap="square" rtlCol="0">
            <a:spAutoFit/>
          </a:bodyPr>
          <a:lstStyle/>
          <a:p>
            <a:r>
              <a:rPr lang="en-GB" sz="2800" dirty="0">
                <a:latin typeface="+mj-lt"/>
              </a:rPr>
              <a:t>We have to do a careful risk assessment </a:t>
            </a:r>
            <a:r>
              <a:rPr lang="en-GB" sz="2800" b="1" dirty="0">
                <a:solidFill>
                  <a:srgbClr val="FF0000"/>
                </a:solidFill>
                <a:latin typeface="+mj-lt"/>
              </a:rPr>
              <a:t>before</a:t>
            </a:r>
            <a:r>
              <a:rPr lang="en-GB" sz="2800" dirty="0">
                <a:latin typeface="+mj-lt"/>
              </a:rPr>
              <a:t> starting any work and then document it!</a:t>
            </a:r>
          </a:p>
        </p:txBody>
      </p:sp>
    </p:spTree>
    <p:extLst>
      <p:ext uri="{BB962C8B-B14F-4D97-AF65-F5344CB8AC3E}">
        <p14:creationId xmlns:p14="http://schemas.microsoft.com/office/powerpoint/2010/main" val="251698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80</a:t>
            </a:fld>
            <a:endParaRPr lang="en-US">
              <a:solidFill>
                <a:srgbClr val="04617B">
                  <a:shade val="90000"/>
                </a:srgbClr>
              </a:solidFill>
            </a:endParaRPr>
          </a:p>
        </p:txBody>
      </p:sp>
      <p:sp>
        <p:nvSpPr>
          <p:cNvPr id="5" name="Title 1">
            <a:extLst>
              <a:ext uri="{FF2B5EF4-FFF2-40B4-BE49-F238E27FC236}">
                <a16:creationId xmlns:a16="http://schemas.microsoft.com/office/drawing/2014/main" id="{FD0F2183-AF27-49ED-A3D0-E2AFE4F3553C}"/>
              </a:ext>
            </a:extLst>
          </p:cNvPr>
          <p:cNvSpPr>
            <a:spLocks noGrp="1"/>
          </p:cNvSpPr>
          <p:nvPr>
            <p:ph type="title"/>
          </p:nvPr>
        </p:nvSpPr>
        <p:spPr>
          <a:xfrm>
            <a:off x="254002" y="114300"/>
            <a:ext cx="11772900" cy="825500"/>
          </a:xfrm>
        </p:spPr>
        <p:txBody>
          <a:bodyPr>
            <a:normAutofit/>
          </a:bodyPr>
          <a:lstStyle/>
          <a:p>
            <a:r>
              <a:rPr lang="en-GB" sz="4800" b="1" dirty="0">
                <a:ln/>
                <a:solidFill>
                  <a:srgbClr val="0099FF"/>
                </a:solidFill>
                <a:latin typeface="+mn-lt"/>
                <a:ea typeface="+mn-ea"/>
                <a:cs typeface="+mn-cs"/>
              </a:rPr>
              <a:t>Online Test</a:t>
            </a:r>
          </a:p>
        </p:txBody>
      </p:sp>
      <p:graphicFrame>
        <p:nvGraphicFramePr>
          <p:cNvPr id="3" name="Object 2">
            <a:extLst>
              <a:ext uri="{FF2B5EF4-FFF2-40B4-BE49-F238E27FC236}">
                <a16:creationId xmlns:a16="http://schemas.microsoft.com/office/drawing/2014/main" id="{4D8FC67F-027E-CFCB-B1DD-96E91CF5CE75}"/>
              </a:ext>
            </a:extLst>
          </p:cNvPr>
          <p:cNvGraphicFramePr>
            <a:graphicFrameLocks noChangeAspect="1"/>
          </p:cNvGraphicFramePr>
          <p:nvPr>
            <p:extLst>
              <p:ext uri="{D42A27DB-BD31-4B8C-83A1-F6EECF244321}">
                <p14:modId xmlns:p14="http://schemas.microsoft.com/office/powerpoint/2010/main" val="3060427605"/>
              </p:ext>
            </p:extLst>
          </p:nvPr>
        </p:nvGraphicFramePr>
        <p:xfrm>
          <a:off x="1037023" y="1209964"/>
          <a:ext cx="9122977" cy="4000211"/>
        </p:xfrm>
        <a:graphic>
          <a:graphicData uri="http://schemas.openxmlformats.org/presentationml/2006/ole">
            <mc:AlternateContent xmlns:mc="http://schemas.openxmlformats.org/markup-compatibility/2006">
              <mc:Choice xmlns:v="urn:schemas-microsoft-com:vml" Requires="v">
                <p:oleObj name="Bitmap Image" r:id="rId2" imgW="17287920" imgH="7581960" progId="PBrush">
                  <p:embed/>
                </p:oleObj>
              </mc:Choice>
              <mc:Fallback>
                <p:oleObj name="Bitmap Image" r:id="rId2" imgW="17287920" imgH="7581960" progId="PBrush">
                  <p:embed/>
                  <p:pic>
                    <p:nvPicPr>
                      <p:cNvPr id="0" name=""/>
                      <p:cNvPicPr/>
                      <p:nvPr/>
                    </p:nvPicPr>
                    <p:blipFill>
                      <a:blip r:embed="rId3"/>
                      <a:stretch>
                        <a:fillRect/>
                      </a:stretch>
                    </p:blipFill>
                    <p:spPr>
                      <a:xfrm>
                        <a:off x="1037023" y="1209964"/>
                        <a:ext cx="9122977" cy="4000211"/>
                      </a:xfrm>
                      <a:prstGeom prst="rect">
                        <a:avLst/>
                      </a:prstGeom>
                    </p:spPr>
                  </p:pic>
                </p:oleObj>
              </mc:Fallback>
            </mc:AlternateContent>
          </a:graphicData>
        </a:graphic>
      </p:graphicFrame>
    </p:spTree>
    <p:extLst>
      <p:ext uri="{BB962C8B-B14F-4D97-AF65-F5344CB8AC3E}">
        <p14:creationId xmlns:p14="http://schemas.microsoft.com/office/powerpoint/2010/main" val="18701347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DB8CB2-34A9-4AB1-BA5F-05E85BEC0D7D}"/>
              </a:ext>
            </a:extLst>
          </p:cNvPr>
          <p:cNvSpPr>
            <a:spLocks noGrp="1"/>
          </p:cNvSpPr>
          <p:nvPr>
            <p:ph type="sldNum" sz="quarter" idx="12"/>
          </p:nvPr>
        </p:nvSpPr>
        <p:spPr/>
        <p:txBody>
          <a:bodyPr/>
          <a:lstStyle/>
          <a:p>
            <a:fld id="{E4100A09-3D70-4B3B-A22D-3967A2609759}" type="slidenum">
              <a:rPr lang="en-US" smtClean="0">
                <a:solidFill>
                  <a:srgbClr val="04617B">
                    <a:shade val="90000"/>
                  </a:srgbClr>
                </a:solidFill>
              </a:rPr>
              <a:pPr/>
              <a:t>81</a:t>
            </a:fld>
            <a:endParaRPr lang="en-US">
              <a:solidFill>
                <a:srgbClr val="04617B">
                  <a:shade val="90000"/>
                </a:srgbClr>
              </a:solidFill>
            </a:endParaRPr>
          </a:p>
        </p:txBody>
      </p:sp>
      <p:sp>
        <p:nvSpPr>
          <p:cNvPr id="3" name="TextBox 2">
            <a:extLst>
              <a:ext uri="{FF2B5EF4-FFF2-40B4-BE49-F238E27FC236}">
                <a16:creationId xmlns:a16="http://schemas.microsoft.com/office/drawing/2014/main" id="{6D5DBBB9-308F-40E1-A2EA-1B8E954E040F}"/>
              </a:ext>
            </a:extLst>
          </p:cNvPr>
          <p:cNvSpPr txBox="1"/>
          <p:nvPr/>
        </p:nvSpPr>
        <p:spPr>
          <a:xfrm>
            <a:off x="4446494" y="3429000"/>
            <a:ext cx="53788" cy="369332"/>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431B0B7B-7EF1-4EC0-B0F6-333189FAA1FE}"/>
              </a:ext>
            </a:extLst>
          </p:cNvPr>
          <p:cNvSpPr txBox="1"/>
          <p:nvPr/>
        </p:nvSpPr>
        <p:spPr>
          <a:xfrm>
            <a:off x="4500282" y="2428410"/>
            <a:ext cx="4383741" cy="523220"/>
          </a:xfrm>
          <a:prstGeom prst="rect">
            <a:avLst/>
          </a:prstGeom>
          <a:noFill/>
        </p:spPr>
        <p:txBody>
          <a:bodyPr wrap="square" rtlCol="0">
            <a:spAutoFit/>
          </a:bodyPr>
          <a:lstStyle/>
          <a:p>
            <a:r>
              <a:rPr lang="en-GB" sz="2800" b="1" dirty="0">
                <a:solidFill>
                  <a:srgbClr val="0000FF"/>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51199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risk assessment?</a:t>
            </a:r>
            <a:endParaRPr lang="en-GB" dirty="0"/>
          </a:p>
        </p:txBody>
      </p:sp>
      <p:sp>
        <p:nvSpPr>
          <p:cNvPr id="3" name="Content Placeholder 2"/>
          <p:cNvSpPr>
            <a:spLocks noGrp="1"/>
          </p:cNvSpPr>
          <p:nvPr>
            <p:ph idx="1"/>
          </p:nvPr>
        </p:nvSpPr>
        <p:spPr/>
        <p:txBody>
          <a:bodyPr>
            <a:normAutofit/>
          </a:bodyPr>
          <a:lstStyle/>
          <a:p>
            <a:r>
              <a:rPr lang="en-GB" dirty="0"/>
              <a:t>A risk assessment is a careful examination of the hazards associated with a particular work activity/environment, and the likelihood that the hazard(s) may cause harm. It will allow you to </a:t>
            </a:r>
            <a:r>
              <a:rPr lang="en-GB" u="sng" dirty="0">
                <a:effectLst>
                  <a:outerShdw blurRad="38100" dist="38100" dir="2700000" algn="tl">
                    <a:srgbClr val="000000">
                      <a:alpha val="43137"/>
                    </a:srgbClr>
                  </a:outerShdw>
                </a:effectLst>
              </a:rPr>
              <a:t>assess and reduce the risks </a:t>
            </a:r>
            <a:r>
              <a:rPr lang="en-GB" dirty="0"/>
              <a:t>in advance of your starting the activity. </a:t>
            </a:r>
          </a:p>
          <a:p>
            <a:pPr marL="0" indent="0">
              <a:buNone/>
            </a:pPr>
            <a:endParaRPr lang="en-GB" dirty="0"/>
          </a:p>
          <a:p>
            <a:r>
              <a:rPr lang="en-GB" b="1" dirty="0"/>
              <a:t>Control of Substances Hazardous to Health (2002)</a:t>
            </a:r>
          </a:p>
          <a:p>
            <a:pPr marL="0" indent="0">
              <a:buNone/>
            </a:pPr>
            <a:endParaRPr lang="en-GB" dirty="0"/>
          </a:p>
          <a:p>
            <a:r>
              <a:rPr lang="en-GB" sz="2800" dirty="0">
                <a:hlinkClick r:id="rId2"/>
              </a:rPr>
              <a:t>http://www.hse.gov.uk/pubns/indg163.pdf</a:t>
            </a:r>
            <a:endParaRPr lang="en-GB" dirty="0"/>
          </a:p>
        </p:txBody>
      </p:sp>
      <p:sp>
        <p:nvSpPr>
          <p:cNvPr id="4" name="Slide Number Placeholder 3"/>
          <p:cNvSpPr>
            <a:spLocks noGrp="1"/>
          </p:cNvSpPr>
          <p:nvPr>
            <p:ph type="sldNum" sz="quarter" idx="12"/>
          </p:nvPr>
        </p:nvSpPr>
        <p:spPr/>
        <p:txBody>
          <a:bodyPr/>
          <a:lstStyle/>
          <a:p>
            <a:fld id="{79C77B33-1073-453A-88E5-2C54ECE68E6D}" type="slidenum">
              <a:rPr lang="en-US" smtClean="0">
                <a:solidFill>
                  <a:srgbClr val="04617B">
                    <a:shade val="90000"/>
                  </a:srgbClr>
                </a:solidFill>
              </a:rPr>
              <a:pPr/>
              <a:t>9</a:t>
            </a:fld>
            <a:endParaRPr lang="en-US">
              <a:solidFill>
                <a:srgbClr val="04617B">
                  <a:shade val="90000"/>
                </a:srgbClr>
              </a:solidFill>
            </a:endParaRPr>
          </a:p>
        </p:txBody>
      </p:sp>
    </p:spTree>
    <p:extLst>
      <p:ext uri="{BB962C8B-B14F-4D97-AF65-F5344CB8AC3E}">
        <p14:creationId xmlns:p14="http://schemas.microsoft.com/office/powerpoint/2010/main" val="17987210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ADF0560D2A7443A4D33B27CA1AF422" ma:contentTypeVersion="14" ma:contentTypeDescription="Create a new document." ma:contentTypeScope="" ma:versionID="a36d37fd515ac5b185a6d3474001521a">
  <xsd:schema xmlns:xsd="http://www.w3.org/2001/XMLSchema" xmlns:xs="http://www.w3.org/2001/XMLSchema" xmlns:p="http://schemas.microsoft.com/office/2006/metadata/properties" xmlns:ns3="4e3c72ed-5032-4ee7-ac50-a72d59b4b0a2" xmlns:ns4="4f0dbaa8-4dc6-4a49-aa5b-84ee3eb06893" targetNamespace="http://schemas.microsoft.com/office/2006/metadata/properties" ma:root="true" ma:fieldsID="ad4dd22d10b5573bc7c61891cbf566b1" ns3:_="" ns4:_="">
    <xsd:import namespace="4e3c72ed-5032-4ee7-ac50-a72d59b4b0a2"/>
    <xsd:import namespace="4f0dbaa8-4dc6-4a49-aa5b-84ee3eb068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3c72ed-5032-4ee7-ac50-a72d59b4b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f0dbaa8-4dc6-4a49-aa5b-84ee3eb0689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2A428-B3FE-4974-8009-95D9F9E93F7C}">
  <ds:schemaRefs>
    <ds:schemaRef ds:uri="4e3c72ed-5032-4ee7-ac50-a72d59b4b0a2"/>
    <ds:schemaRef ds:uri="http://purl.org/dc/dcmitype/"/>
    <ds:schemaRef ds:uri="http://purl.org/dc/elements/1.1/"/>
    <ds:schemaRef ds:uri="http://purl.org/dc/terms/"/>
    <ds:schemaRef ds:uri="http://schemas.microsoft.com/office/2006/documentManagement/types"/>
    <ds:schemaRef ds:uri="http://www.w3.org/XML/1998/namespace"/>
    <ds:schemaRef ds:uri="4f0dbaa8-4dc6-4a49-aa5b-84ee3eb06893"/>
    <ds:schemaRef ds:uri="http://schemas.microsoft.com/office/2006/metadata/properti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06C56C51-9083-4564-8183-007C5E1B4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3c72ed-5032-4ee7-ac50-a72d59b4b0a2"/>
    <ds:schemaRef ds:uri="4f0dbaa8-4dc6-4a49-aa5b-84ee3eb068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61E5F-602A-414D-B580-D3E1FD6708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36739</TotalTime>
  <Words>4972</Words>
  <Application>Microsoft Office PowerPoint</Application>
  <PresentationFormat>Widescreen</PresentationFormat>
  <Paragraphs>712</Paragraphs>
  <Slides>81</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81</vt:i4>
      </vt:variant>
    </vt:vector>
  </HeadingPairs>
  <TitlesOfParts>
    <vt:vector size="94" baseType="lpstr">
      <vt:lpstr>Arial</vt:lpstr>
      <vt:lpstr>Arial Black</vt:lpstr>
      <vt:lpstr>Calibri</vt:lpstr>
      <vt:lpstr>Calibri Light</vt:lpstr>
      <vt:lpstr>Constantia</vt:lpstr>
      <vt:lpstr>Courier New</vt:lpstr>
      <vt:lpstr>Eras Demi ITC</vt:lpstr>
      <vt:lpstr>Harding</vt:lpstr>
      <vt:lpstr>Wingdings</vt:lpstr>
      <vt:lpstr>Wingdings 2</vt:lpstr>
      <vt:lpstr>Flow</vt:lpstr>
      <vt:lpstr>Custom Design</vt:lpstr>
      <vt:lpstr>Bitmap Image</vt:lpstr>
      <vt:lpstr>New Health &amp; Safety Induction</vt:lpstr>
      <vt:lpstr>Welcome to SPCS</vt:lpstr>
      <vt:lpstr>Technical Managers</vt:lpstr>
      <vt:lpstr>Facilities Managers</vt:lpstr>
      <vt:lpstr>PowerPoint Presentation</vt:lpstr>
      <vt:lpstr>PowerPoint Presentation</vt:lpstr>
      <vt:lpstr>PowerPoint Presentation</vt:lpstr>
      <vt:lpstr>PowerPoint Presentation</vt:lpstr>
      <vt:lpstr>What is a 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COSHH Training</vt:lpstr>
      <vt:lpstr>Northumbria University fined £400,000 after botched experiment leaves students fighting for life</vt:lpstr>
      <vt:lpstr>PowerPoint Presentation</vt:lpstr>
      <vt:lpstr>PowerPoint Presentation</vt:lpstr>
      <vt:lpstr>Waste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UCL fined £300,000; student partially blinded in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work safely in the lab  2. Some Safe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Imperial College London fined £70,000 after scientist suffocated in lab filled with nitrogen </vt:lpstr>
      <vt:lpstr>PowerPoint Presentation</vt:lpstr>
      <vt:lpstr>PowerPoint Presentation</vt:lpstr>
      <vt:lpstr>PAT testing</vt:lpstr>
      <vt:lpstr>Electromagnetic Fields</vt:lpstr>
      <vt:lpstr>Legionella</vt:lpstr>
      <vt:lpstr>Needles and Syringes</vt:lpstr>
      <vt:lpstr>Nanomaterials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vt:lpstr>
      <vt:lpstr>PowerPoint Presentation</vt:lpstr>
      <vt:lpstr>Useful websites</vt:lpstr>
      <vt:lpstr>Induction Procedures</vt:lpstr>
      <vt:lpstr>Online Test</vt:lpstr>
      <vt:lpstr>Online Test</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s.dagnino</dc:creator>
  <cp:lastModifiedBy>Atanas Tomov</cp:lastModifiedBy>
  <cp:revision>1256</cp:revision>
  <dcterms:created xsi:type="dcterms:W3CDTF">2015-02-19T12:19:52Z</dcterms:created>
  <dcterms:modified xsi:type="dcterms:W3CDTF">2022-10-28T12:20:52Z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0x010100C4ADF0560D2A7443A4D33B27CA1AF422</vt:lpwstr>
  </property>
</Properties>
</file>