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3"/>
  </p:notesMasterIdLst>
  <p:sldIdLst>
    <p:sldId id="257" r:id="rId2"/>
    <p:sldId id="258" r:id="rId3"/>
    <p:sldId id="259" r:id="rId4"/>
    <p:sldId id="260" r:id="rId5"/>
    <p:sldId id="261" r:id="rId6"/>
    <p:sldId id="915" r:id="rId7"/>
    <p:sldId id="396" r:id="rId8"/>
    <p:sldId id="313" r:id="rId9"/>
    <p:sldId id="916" r:id="rId10"/>
    <p:sldId id="420" r:id="rId11"/>
    <p:sldId id="264" r:id="rId12"/>
    <p:sldId id="265" r:id="rId13"/>
    <p:sldId id="268" r:id="rId14"/>
    <p:sldId id="282" r:id="rId15"/>
    <p:sldId id="275" r:id="rId16"/>
    <p:sldId id="902" r:id="rId17"/>
    <p:sldId id="280" r:id="rId18"/>
    <p:sldId id="281" r:id="rId19"/>
    <p:sldId id="913" r:id="rId20"/>
    <p:sldId id="908" r:id="rId21"/>
    <p:sldId id="91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6" autoAdjust="0"/>
    <p:restoredTop sz="94660"/>
  </p:normalViewPr>
  <p:slideViewPr>
    <p:cSldViewPr snapToGrid="0">
      <p:cViewPr varScale="1">
        <p:scale>
          <a:sx n="106" d="100"/>
          <a:sy n="106" d="100"/>
        </p:scale>
        <p:origin x="126" y="204"/>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b="1" dirty="0"/>
              <a:t>Deaths building stadia</a:t>
            </a:r>
          </a:p>
        </c:rich>
      </c:tx>
      <c:layout>
        <c:manualLayout>
          <c:xMode val="edge"/>
          <c:yMode val="edge"/>
          <c:x val="0.42400675049893405"/>
          <c:y val="0.34083930987814176"/>
        </c:manualLayout>
      </c:layout>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0775511270683581E-2"/>
          <c:y val="0.11911803515360667"/>
          <c:w val="0.82691712832754383"/>
          <c:h val="0.74351618283828691"/>
        </c:manualLayout>
      </c:layout>
      <c:bar3DChart>
        <c:barDir val="col"/>
        <c:grouping val="standard"/>
        <c:varyColors val="0"/>
        <c:ser>
          <c:idx val="0"/>
          <c:order val="0"/>
          <c:tx>
            <c:v>Deaths</c:v>
          </c:tx>
          <c:spPr>
            <a:solidFill>
              <a:srgbClr val="C00000"/>
            </a:solidFill>
            <a:ln>
              <a:noFill/>
            </a:ln>
            <a:effectLst/>
            <a:sp3d/>
          </c:spPr>
          <c:invertIfNegative val="0"/>
          <c:cat>
            <c:strRef>
              <c:f>Sheet1!$A$2:$A$7</c:f>
              <c:strCache>
                <c:ptCount val="6"/>
                <c:pt idx="0">
                  <c:v>London Olympics</c:v>
                </c:pt>
                <c:pt idx="1">
                  <c:v>Brazil Worl Cup</c:v>
                </c:pt>
                <c:pt idx="2">
                  <c:v>South Africa World Cup</c:v>
                </c:pt>
                <c:pt idx="3">
                  <c:v>Beijing Olympics</c:v>
                </c:pt>
                <c:pt idx="4">
                  <c:v>Sochi Olympics</c:v>
                </c:pt>
                <c:pt idx="5">
                  <c:v>Qatar World Cup</c:v>
                </c:pt>
              </c:strCache>
            </c:strRef>
          </c:cat>
          <c:val>
            <c:numRef>
              <c:f>Sheet1!$B$2:$B$7</c:f>
              <c:numCache>
                <c:formatCode>General</c:formatCode>
                <c:ptCount val="6"/>
                <c:pt idx="0">
                  <c:v>1</c:v>
                </c:pt>
                <c:pt idx="1">
                  <c:v>10</c:v>
                </c:pt>
                <c:pt idx="2">
                  <c:v>2</c:v>
                </c:pt>
                <c:pt idx="3">
                  <c:v>6</c:v>
                </c:pt>
                <c:pt idx="4">
                  <c:v>60</c:v>
                </c:pt>
                <c:pt idx="5">
                  <c:v>2025</c:v>
                </c:pt>
              </c:numCache>
            </c:numRef>
          </c:val>
          <c:extLst>
            <c:ext xmlns:c16="http://schemas.microsoft.com/office/drawing/2014/chart" uri="{C3380CC4-5D6E-409C-BE32-E72D297353CC}">
              <c16:uniqueId val="{00000000-8EC4-46FB-BCFD-7E94128CFCCD}"/>
            </c:ext>
          </c:extLst>
        </c:ser>
        <c:dLbls>
          <c:showLegendKey val="0"/>
          <c:showVal val="0"/>
          <c:showCatName val="0"/>
          <c:showSerName val="0"/>
          <c:showPercent val="0"/>
          <c:showBubbleSize val="0"/>
        </c:dLbls>
        <c:gapWidth val="120"/>
        <c:shape val="box"/>
        <c:axId val="39076608"/>
        <c:axId val="39078144"/>
        <c:axId val="140237888"/>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Column1</c:v>
                      </c:pt>
                    </c:strCache>
                  </c:strRef>
                </c:tx>
                <c:spPr>
                  <a:solidFill>
                    <a:schemeClr val="accent2"/>
                  </a:solidFill>
                  <a:ln>
                    <a:noFill/>
                  </a:ln>
                  <a:effectLst/>
                  <a:sp3d/>
                </c:spPr>
                <c:invertIfNegative val="0"/>
                <c:cat>
                  <c:strRef>
                    <c:extLst>
                      <c:ext uri="{02D57815-91ED-43cb-92C2-25804820EDAC}">
                        <c15:formulaRef>
                          <c15:sqref>Sheet1!$A$2:$A$7</c15:sqref>
                        </c15:formulaRef>
                      </c:ext>
                    </c:extLst>
                    <c:strCache>
                      <c:ptCount val="6"/>
                      <c:pt idx="0">
                        <c:v>London Olympics</c:v>
                      </c:pt>
                      <c:pt idx="1">
                        <c:v>Brazil Worl Cup</c:v>
                      </c:pt>
                      <c:pt idx="2">
                        <c:v>South Africa World Cup</c:v>
                      </c:pt>
                      <c:pt idx="3">
                        <c:v>Beijing Olympics</c:v>
                      </c:pt>
                      <c:pt idx="4">
                        <c:v>Sochi Olympics</c:v>
                      </c:pt>
                      <c:pt idx="5">
                        <c:v>Qatar World Cup</c:v>
                      </c:pt>
                    </c:strCache>
                  </c:strRef>
                </c:cat>
                <c:val>
                  <c:numRef>
                    <c:extLst>
                      <c:ext uri="{02D57815-91ED-43cb-92C2-25804820EDAC}">
                        <c15:formulaRef>
                          <c15:sqref>Sheet1!$C$2:$C$7</c15:sqref>
                        </c15:formulaRef>
                      </c:ext>
                    </c:extLst>
                    <c:numCache>
                      <c:formatCode>General</c:formatCode>
                      <c:ptCount val="6"/>
                    </c:numCache>
                  </c:numRef>
                </c:val>
                <c:extLst>
                  <c:ext xmlns:c16="http://schemas.microsoft.com/office/drawing/2014/chart" uri="{C3380CC4-5D6E-409C-BE32-E72D297353CC}">
                    <c16:uniqueId val="{00000001-8EC4-46FB-BCFD-7E94128CFCCD}"/>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Column2</c:v>
                      </c:pt>
                    </c:strCache>
                  </c:strRef>
                </c:tx>
                <c:spPr>
                  <a:solidFill>
                    <a:schemeClr val="accent3"/>
                  </a:solidFill>
                  <a:ln>
                    <a:noFill/>
                  </a:ln>
                  <a:effectLst/>
                  <a:sp3d/>
                </c:spPr>
                <c:invertIfNegative val="0"/>
                <c:cat>
                  <c:strRef>
                    <c:extLst xmlns:c15="http://schemas.microsoft.com/office/drawing/2012/chart">
                      <c:ext xmlns:c15="http://schemas.microsoft.com/office/drawing/2012/chart" uri="{02D57815-91ED-43cb-92C2-25804820EDAC}">
                        <c15:formulaRef>
                          <c15:sqref>Sheet1!$A$2:$A$7</c15:sqref>
                        </c15:formulaRef>
                      </c:ext>
                    </c:extLst>
                    <c:strCache>
                      <c:ptCount val="6"/>
                      <c:pt idx="0">
                        <c:v>London Olympics</c:v>
                      </c:pt>
                      <c:pt idx="1">
                        <c:v>Brazil Worl Cup</c:v>
                      </c:pt>
                      <c:pt idx="2">
                        <c:v>South Africa World Cup</c:v>
                      </c:pt>
                      <c:pt idx="3">
                        <c:v>Beijing Olympics</c:v>
                      </c:pt>
                      <c:pt idx="4">
                        <c:v>Sochi Olympics</c:v>
                      </c:pt>
                      <c:pt idx="5">
                        <c:v>Qatar World Cup</c:v>
                      </c:pt>
                    </c:strCache>
                  </c:strRef>
                </c:cat>
                <c:val>
                  <c:numRef>
                    <c:extLst xmlns:c15="http://schemas.microsoft.com/office/drawing/2012/chart">
                      <c:ext xmlns:c15="http://schemas.microsoft.com/office/drawing/2012/chart" uri="{02D57815-91ED-43cb-92C2-25804820EDAC}">
                        <c15:formulaRef>
                          <c15:sqref>Sheet1!$D$2:$D$7</c15:sqref>
                        </c15:formulaRef>
                      </c:ext>
                    </c:extLst>
                    <c:numCache>
                      <c:formatCode>General</c:formatCode>
                      <c:ptCount val="6"/>
                    </c:numCache>
                  </c:numRef>
                </c:val>
                <c:extLst xmlns:c15="http://schemas.microsoft.com/office/drawing/2012/chart">
                  <c:ext xmlns:c16="http://schemas.microsoft.com/office/drawing/2014/chart" uri="{C3380CC4-5D6E-409C-BE32-E72D297353CC}">
                    <c16:uniqueId val="{00000002-8EC4-46FB-BCFD-7E94128CFCCD}"/>
                  </c:ext>
                </c:extLst>
              </c15:ser>
            </c15:filteredBarSeries>
          </c:ext>
        </c:extLst>
      </c:bar3DChart>
      <c:catAx>
        <c:axId val="3907660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078144"/>
        <c:crosses val="autoZero"/>
        <c:auto val="1"/>
        <c:lblAlgn val="ctr"/>
        <c:lblOffset val="100"/>
        <c:noMultiLvlLbl val="0"/>
      </c:catAx>
      <c:valAx>
        <c:axId val="390781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076608"/>
        <c:crosses val="autoZero"/>
        <c:crossBetween val="between"/>
      </c:valAx>
      <c:serAx>
        <c:axId val="140237888"/>
        <c:scaling>
          <c:orientation val="minMax"/>
        </c:scaling>
        <c:delete val="1"/>
        <c:axPos val="b"/>
        <c:majorTickMark val="none"/>
        <c:minorTickMark val="none"/>
        <c:tickLblPos val="nextTo"/>
        <c:crossAx val="39078144"/>
        <c:crosses val="autoZero"/>
      </c:ser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1E935B-1440-4B5F-94C4-68F085E99755}" type="doc">
      <dgm:prSet loTypeId="urn:microsoft.com/office/officeart/2005/8/layout/vList2" loCatId="list" qsTypeId="urn:microsoft.com/office/officeart/2005/8/quickstyle/3d3" qsCatId="3D" csTypeId="urn:microsoft.com/office/officeart/2005/8/colors/accent0_3" csCatId="mainScheme"/>
      <dgm:spPr/>
      <dgm:t>
        <a:bodyPr/>
        <a:lstStyle/>
        <a:p>
          <a:endParaRPr lang="en-GB"/>
        </a:p>
      </dgm:t>
    </dgm:pt>
    <dgm:pt modelId="{E37B31E3-C8A3-4BC2-82F1-1C931E6E8797}">
      <dgm:prSet custT="1"/>
      <dgm:spPr/>
      <dgm:t>
        <a:bodyPr/>
        <a:lstStyle/>
        <a:p>
          <a:r>
            <a:rPr lang="en-GB" sz="2000" b="1" i="0" u="sng" baseline="0" dirty="0"/>
            <a:t>Section 2</a:t>
          </a:r>
          <a:r>
            <a:rPr lang="en-GB" sz="1600" b="0" i="0" baseline="0" dirty="0"/>
            <a:t> of the Act makes it the duty of every employer to ensure, so far as is reasonably practicable, the health, safety and welfare at work of all his employees. </a:t>
          </a:r>
          <a:endParaRPr lang="en-GB" sz="1600" dirty="0"/>
        </a:p>
      </dgm:t>
    </dgm:pt>
    <dgm:pt modelId="{69612D8F-FF87-4FFD-978F-7894453D2DD8}" type="parTrans" cxnId="{05DA91DD-8C01-40AF-B453-114D513C06F6}">
      <dgm:prSet/>
      <dgm:spPr/>
      <dgm:t>
        <a:bodyPr/>
        <a:lstStyle/>
        <a:p>
          <a:endParaRPr lang="en-GB" sz="1600"/>
        </a:p>
      </dgm:t>
    </dgm:pt>
    <dgm:pt modelId="{4527F38B-585D-4978-969D-EC0B82E2C333}" type="sibTrans" cxnId="{05DA91DD-8C01-40AF-B453-114D513C06F6}">
      <dgm:prSet/>
      <dgm:spPr/>
      <dgm:t>
        <a:bodyPr/>
        <a:lstStyle/>
        <a:p>
          <a:endParaRPr lang="en-GB" sz="1600"/>
        </a:p>
      </dgm:t>
    </dgm:pt>
    <dgm:pt modelId="{0ACB66C5-F230-4897-BC53-B0C2557B488A}">
      <dgm:prSet custT="1"/>
      <dgm:spPr/>
      <dgm:t>
        <a:bodyPr/>
        <a:lstStyle/>
        <a:p>
          <a:r>
            <a:rPr lang="en-GB" sz="2000" b="1" i="0" u="sng" baseline="0" dirty="0"/>
            <a:t>Section 3</a:t>
          </a:r>
          <a:r>
            <a:rPr lang="en-GB" sz="1600" b="0" i="0" baseline="0" dirty="0"/>
            <a:t> extends this duty so that employers must also ensure, so far as is reasonably practicable, the health and safety of non-employees affected by the work activities. </a:t>
          </a:r>
          <a:endParaRPr lang="en-GB" sz="1600" dirty="0"/>
        </a:p>
      </dgm:t>
    </dgm:pt>
    <dgm:pt modelId="{DC3BEA17-5687-4495-8AC3-5E8B38576421}" type="parTrans" cxnId="{9BF90FAA-FCB4-4821-A3AF-FA7B47C5FA32}">
      <dgm:prSet/>
      <dgm:spPr/>
      <dgm:t>
        <a:bodyPr/>
        <a:lstStyle/>
        <a:p>
          <a:endParaRPr lang="en-GB" sz="1600"/>
        </a:p>
      </dgm:t>
    </dgm:pt>
    <dgm:pt modelId="{8045F625-3B50-4DEB-BBF4-2715D22363D8}" type="sibTrans" cxnId="{9BF90FAA-FCB4-4821-A3AF-FA7B47C5FA32}">
      <dgm:prSet/>
      <dgm:spPr/>
      <dgm:t>
        <a:bodyPr/>
        <a:lstStyle/>
        <a:p>
          <a:endParaRPr lang="en-GB" sz="1600"/>
        </a:p>
      </dgm:t>
    </dgm:pt>
    <dgm:pt modelId="{AA8248F9-226A-45F5-B31D-28BE4524795D}">
      <dgm:prSet custT="1"/>
      <dgm:spPr/>
      <dgm:t>
        <a:bodyPr/>
        <a:lstStyle/>
        <a:p>
          <a:r>
            <a:rPr lang="en-GB" sz="2000" b="1" i="0" u="sng" baseline="0" dirty="0"/>
            <a:t>Section 7</a:t>
          </a:r>
          <a:r>
            <a:rPr lang="en-GB" sz="1600" b="0" i="0" baseline="0" dirty="0"/>
            <a:t> makes it the duty of every employee while at work to take reasonable care for their own health and safety and of other persons who may be affected by their acts or omissions at work. Employees are also required to co-operate with their employer as regards any duty or requirement imposed by health and safety legislation. </a:t>
          </a:r>
          <a:endParaRPr lang="en-GB" sz="1600" dirty="0"/>
        </a:p>
      </dgm:t>
    </dgm:pt>
    <dgm:pt modelId="{B59AE03A-517C-4C4D-BAD5-C3D65DD64EF2}" type="parTrans" cxnId="{1559BA19-AC8B-4563-B98F-2DBEF492E835}">
      <dgm:prSet/>
      <dgm:spPr/>
      <dgm:t>
        <a:bodyPr/>
        <a:lstStyle/>
        <a:p>
          <a:endParaRPr lang="en-GB" sz="1600"/>
        </a:p>
      </dgm:t>
    </dgm:pt>
    <dgm:pt modelId="{C703ADA0-0A92-4F58-8B19-287ABD11CB3A}" type="sibTrans" cxnId="{1559BA19-AC8B-4563-B98F-2DBEF492E835}">
      <dgm:prSet/>
      <dgm:spPr/>
      <dgm:t>
        <a:bodyPr/>
        <a:lstStyle/>
        <a:p>
          <a:endParaRPr lang="en-GB" sz="1600"/>
        </a:p>
      </dgm:t>
    </dgm:pt>
    <dgm:pt modelId="{48F9D45F-9C9F-48D4-B8EE-800DFEBFAB0C}">
      <dgm:prSet custT="1"/>
      <dgm:spPr/>
      <dgm:t>
        <a:bodyPr/>
        <a:lstStyle/>
        <a:p>
          <a:r>
            <a:rPr lang="en-GB" sz="2000" b="1" i="0" u="sng" baseline="0" dirty="0"/>
            <a:t>Section 8</a:t>
          </a:r>
          <a:r>
            <a:rPr lang="en-GB" sz="1600" b="0" i="0" baseline="0" dirty="0"/>
            <a:t> makes it the duty of everyone not to interfere with, or misuse, anything provided in the interests of health, safety or welfare. </a:t>
          </a:r>
          <a:endParaRPr lang="en-GB" sz="1600" dirty="0"/>
        </a:p>
      </dgm:t>
    </dgm:pt>
    <dgm:pt modelId="{ECAB8BA6-0B20-4D9B-A8F4-E405B49BE318}" type="parTrans" cxnId="{99DDAA34-2884-41BC-832D-9593C19C64D1}">
      <dgm:prSet/>
      <dgm:spPr/>
      <dgm:t>
        <a:bodyPr/>
        <a:lstStyle/>
        <a:p>
          <a:endParaRPr lang="en-GB" sz="1600"/>
        </a:p>
      </dgm:t>
    </dgm:pt>
    <dgm:pt modelId="{A1B2A7A9-A7E4-43E3-9506-963973DD3413}" type="sibTrans" cxnId="{99DDAA34-2884-41BC-832D-9593C19C64D1}">
      <dgm:prSet/>
      <dgm:spPr/>
      <dgm:t>
        <a:bodyPr/>
        <a:lstStyle/>
        <a:p>
          <a:endParaRPr lang="en-GB" sz="1600"/>
        </a:p>
      </dgm:t>
    </dgm:pt>
    <dgm:pt modelId="{B71D32D9-305D-463B-BDFB-D1B2C1DF3813}">
      <dgm:prSet custT="1"/>
      <dgm:spPr/>
      <dgm:t>
        <a:bodyPr/>
        <a:lstStyle/>
        <a:p>
          <a:r>
            <a:rPr lang="en-GB" sz="2000" b="1" i="0" u="sng" baseline="0" dirty="0"/>
            <a:t>Section 9</a:t>
          </a:r>
          <a:r>
            <a:rPr lang="en-GB" sz="1600" b="0" i="0" baseline="0" dirty="0"/>
            <a:t> states that no employer can charge an employee for anything done or provided in accordance with health and safety legislation. </a:t>
          </a:r>
          <a:endParaRPr lang="en-GB" sz="1600" dirty="0"/>
        </a:p>
      </dgm:t>
    </dgm:pt>
    <dgm:pt modelId="{B58116C0-3FB3-4D77-9F9A-EFDF861BB90A}" type="parTrans" cxnId="{6D0E4D6E-C25E-42C0-9CD2-7D4DADA8D896}">
      <dgm:prSet/>
      <dgm:spPr/>
      <dgm:t>
        <a:bodyPr/>
        <a:lstStyle/>
        <a:p>
          <a:endParaRPr lang="en-GB" sz="1600"/>
        </a:p>
      </dgm:t>
    </dgm:pt>
    <dgm:pt modelId="{56990EC4-6E96-45C6-B67E-10740F1D7CF4}" type="sibTrans" cxnId="{6D0E4D6E-C25E-42C0-9CD2-7D4DADA8D896}">
      <dgm:prSet/>
      <dgm:spPr/>
      <dgm:t>
        <a:bodyPr/>
        <a:lstStyle/>
        <a:p>
          <a:endParaRPr lang="en-GB" sz="1600"/>
        </a:p>
      </dgm:t>
    </dgm:pt>
    <dgm:pt modelId="{C9488FE6-8BAA-44DB-8263-FAE49A8C51EA}" type="pres">
      <dgm:prSet presAssocID="{F61E935B-1440-4B5F-94C4-68F085E99755}" presName="linear" presStyleCnt="0">
        <dgm:presLayoutVars>
          <dgm:animLvl val="lvl"/>
          <dgm:resizeHandles val="exact"/>
        </dgm:presLayoutVars>
      </dgm:prSet>
      <dgm:spPr/>
    </dgm:pt>
    <dgm:pt modelId="{90A11FD9-7E96-48C0-9EB1-6BCC67ECDBBD}" type="pres">
      <dgm:prSet presAssocID="{E37B31E3-C8A3-4BC2-82F1-1C931E6E8797}" presName="parentText" presStyleLbl="node1" presStyleIdx="0" presStyleCnt="5">
        <dgm:presLayoutVars>
          <dgm:chMax val="0"/>
          <dgm:bulletEnabled val="1"/>
        </dgm:presLayoutVars>
      </dgm:prSet>
      <dgm:spPr/>
    </dgm:pt>
    <dgm:pt modelId="{37AC93E0-4D92-4DDE-B745-4F73F858A37B}" type="pres">
      <dgm:prSet presAssocID="{4527F38B-585D-4978-969D-EC0B82E2C333}" presName="spacer" presStyleCnt="0"/>
      <dgm:spPr/>
    </dgm:pt>
    <dgm:pt modelId="{EF9C324F-9DE5-4F00-B4CF-001DA3226194}" type="pres">
      <dgm:prSet presAssocID="{0ACB66C5-F230-4897-BC53-B0C2557B488A}" presName="parentText" presStyleLbl="node1" presStyleIdx="1" presStyleCnt="5">
        <dgm:presLayoutVars>
          <dgm:chMax val="0"/>
          <dgm:bulletEnabled val="1"/>
        </dgm:presLayoutVars>
      </dgm:prSet>
      <dgm:spPr/>
    </dgm:pt>
    <dgm:pt modelId="{07F3E2DF-BB01-4C4D-AEC7-5909DAFD98FF}" type="pres">
      <dgm:prSet presAssocID="{8045F625-3B50-4DEB-BBF4-2715D22363D8}" presName="spacer" presStyleCnt="0"/>
      <dgm:spPr/>
    </dgm:pt>
    <dgm:pt modelId="{7D4DB83E-5AF7-4559-B234-C961C6C47DFE}" type="pres">
      <dgm:prSet presAssocID="{AA8248F9-226A-45F5-B31D-28BE4524795D}" presName="parentText" presStyleLbl="node1" presStyleIdx="2" presStyleCnt="5">
        <dgm:presLayoutVars>
          <dgm:chMax val="0"/>
          <dgm:bulletEnabled val="1"/>
        </dgm:presLayoutVars>
      </dgm:prSet>
      <dgm:spPr/>
    </dgm:pt>
    <dgm:pt modelId="{A92F4413-F5DB-476B-BA2B-E29124306D80}" type="pres">
      <dgm:prSet presAssocID="{C703ADA0-0A92-4F58-8B19-287ABD11CB3A}" presName="spacer" presStyleCnt="0"/>
      <dgm:spPr/>
    </dgm:pt>
    <dgm:pt modelId="{DE4FCCC4-8E7C-4AB5-AA7B-0BD07279E163}" type="pres">
      <dgm:prSet presAssocID="{48F9D45F-9C9F-48D4-B8EE-800DFEBFAB0C}" presName="parentText" presStyleLbl="node1" presStyleIdx="3" presStyleCnt="5">
        <dgm:presLayoutVars>
          <dgm:chMax val="0"/>
          <dgm:bulletEnabled val="1"/>
        </dgm:presLayoutVars>
      </dgm:prSet>
      <dgm:spPr/>
    </dgm:pt>
    <dgm:pt modelId="{D431A0E4-697D-405A-8133-D73D04825685}" type="pres">
      <dgm:prSet presAssocID="{A1B2A7A9-A7E4-43E3-9506-963973DD3413}" presName="spacer" presStyleCnt="0"/>
      <dgm:spPr/>
    </dgm:pt>
    <dgm:pt modelId="{E6F1D09B-ABC4-415D-8E3C-A07468EFEDD4}" type="pres">
      <dgm:prSet presAssocID="{B71D32D9-305D-463B-BDFB-D1B2C1DF3813}" presName="parentText" presStyleLbl="node1" presStyleIdx="4" presStyleCnt="5">
        <dgm:presLayoutVars>
          <dgm:chMax val="0"/>
          <dgm:bulletEnabled val="1"/>
        </dgm:presLayoutVars>
      </dgm:prSet>
      <dgm:spPr/>
    </dgm:pt>
  </dgm:ptLst>
  <dgm:cxnLst>
    <dgm:cxn modelId="{1559BA19-AC8B-4563-B98F-2DBEF492E835}" srcId="{F61E935B-1440-4B5F-94C4-68F085E99755}" destId="{AA8248F9-226A-45F5-B31D-28BE4524795D}" srcOrd="2" destOrd="0" parTransId="{B59AE03A-517C-4C4D-BAD5-C3D65DD64EF2}" sibTransId="{C703ADA0-0A92-4F58-8B19-287ABD11CB3A}"/>
    <dgm:cxn modelId="{FE603824-C424-4A20-AC23-BA7DD83A8F59}" type="presOf" srcId="{48F9D45F-9C9F-48D4-B8EE-800DFEBFAB0C}" destId="{DE4FCCC4-8E7C-4AB5-AA7B-0BD07279E163}" srcOrd="0" destOrd="0" presId="urn:microsoft.com/office/officeart/2005/8/layout/vList2"/>
    <dgm:cxn modelId="{99DDAA34-2884-41BC-832D-9593C19C64D1}" srcId="{F61E935B-1440-4B5F-94C4-68F085E99755}" destId="{48F9D45F-9C9F-48D4-B8EE-800DFEBFAB0C}" srcOrd="3" destOrd="0" parTransId="{ECAB8BA6-0B20-4D9B-A8F4-E405B49BE318}" sibTransId="{A1B2A7A9-A7E4-43E3-9506-963973DD3413}"/>
    <dgm:cxn modelId="{6D0E4D6E-C25E-42C0-9CD2-7D4DADA8D896}" srcId="{F61E935B-1440-4B5F-94C4-68F085E99755}" destId="{B71D32D9-305D-463B-BDFB-D1B2C1DF3813}" srcOrd="4" destOrd="0" parTransId="{B58116C0-3FB3-4D77-9F9A-EFDF861BB90A}" sibTransId="{56990EC4-6E96-45C6-B67E-10740F1D7CF4}"/>
    <dgm:cxn modelId="{34104E86-1F64-40F0-ADB4-A3ABBFE80162}" type="presOf" srcId="{B71D32D9-305D-463B-BDFB-D1B2C1DF3813}" destId="{E6F1D09B-ABC4-415D-8E3C-A07468EFEDD4}" srcOrd="0" destOrd="0" presId="urn:microsoft.com/office/officeart/2005/8/layout/vList2"/>
    <dgm:cxn modelId="{1AC48594-2FDA-4156-99B3-F91B275E356F}" type="presOf" srcId="{E37B31E3-C8A3-4BC2-82F1-1C931E6E8797}" destId="{90A11FD9-7E96-48C0-9EB1-6BCC67ECDBBD}" srcOrd="0" destOrd="0" presId="urn:microsoft.com/office/officeart/2005/8/layout/vList2"/>
    <dgm:cxn modelId="{DAE49BA7-F769-4ACA-B67B-5CF73C7D1004}" type="presOf" srcId="{0ACB66C5-F230-4897-BC53-B0C2557B488A}" destId="{EF9C324F-9DE5-4F00-B4CF-001DA3226194}" srcOrd="0" destOrd="0" presId="urn:microsoft.com/office/officeart/2005/8/layout/vList2"/>
    <dgm:cxn modelId="{9BF90FAA-FCB4-4821-A3AF-FA7B47C5FA32}" srcId="{F61E935B-1440-4B5F-94C4-68F085E99755}" destId="{0ACB66C5-F230-4897-BC53-B0C2557B488A}" srcOrd="1" destOrd="0" parTransId="{DC3BEA17-5687-4495-8AC3-5E8B38576421}" sibTransId="{8045F625-3B50-4DEB-BBF4-2715D22363D8}"/>
    <dgm:cxn modelId="{6A327BBB-9B54-41B5-B879-D3C5148DE54B}" type="presOf" srcId="{AA8248F9-226A-45F5-B31D-28BE4524795D}" destId="{7D4DB83E-5AF7-4559-B234-C961C6C47DFE}" srcOrd="0" destOrd="0" presId="urn:microsoft.com/office/officeart/2005/8/layout/vList2"/>
    <dgm:cxn modelId="{05DA91DD-8C01-40AF-B453-114D513C06F6}" srcId="{F61E935B-1440-4B5F-94C4-68F085E99755}" destId="{E37B31E3-C8A3-4BC2-82F1-1C931E6E8797}" srcOrd="0" destOrd="0" parTransId="{69612D8F-FF87-4FFD-978F-7894453D2DD8}" sibTransId="{4527F38B-585D-4978-969D-EC0B82E2C333}"/>
    <dgm:cxn modelId="{DBA7B1F6-5F4D-41C3-B831-952F68F065F3}" type="presOf" srcId="{F61E935B-1440-4B5F-94C4-68F085E99755}" destId="{C9488FE6-8BAA-44DB-8263-FAE49A8C51EA}" srcOrd="0" destOrd="0" presId="urn:microsoft.com/office/officeart/2005/8/layout/vList2"/>
    <dgm:cxn modelId="{99A0AA29-C708-481D-9461-E20490651ED4}" type="presParOf" srcId="{C9488FE6-8BAA-44DB-8263-FAE49A8C51EA}" destId="{90A11FD9-7E96-48C0-9EB1-6BCC67ECDBBD}" srcOrd="0" destOrd="0" presId="urn:microsoft.com/office/officeart/2005/8/layout/vList2"/>
    <dgm:cxn modelId="{12762622-8EF6-48A6-8B49-E58FF522C592}" type="presParOf" srcId="{C9488FE6-8BAA-44DB-8263-FAE49A8C51EA}" destId="{37AC93E0-4D92-4DDE-B745-4F73F858A37B}" srcOrd="1" destOrd="0" presId="urn:microsoft.com/office/officeart/2005/8/layout/vList2"/>
    <dgm:cxn modelId="{D88842A7-7BD0-4551-93E5-9F3ACF1C2B24}" type="presParOf" srcId="{C9488FE6-8BAA-44DB-8263-FAE49A8C51EA}" destId="{EF9C324F-9DE5-4F00-B4CF-001DA3226194}" srcOrd="2" destOrd="0" presId="urn:microsoft.com/office/officeart/2005/8/layout/vList2"/>
    <dgm:cxn modelId="{EB1504B1-DB42-4F94-9E25-108F27DE004F}" type="presParOf" srcId="{C9488FE6-8BAA-44DB-8263-FAE49A8C51EA}" destId="{07F3E2DF-BB01-4C4D-AEC7-5909DAFD98FF}" srcOrd="3" destOrd="0" presId="urn:microsoft.com/office/officeart/2005/8/layout/vList2"/>
    <dgm:cxn modelId="{4F20B294-A53D-4D05-9BCD-6A5CD861014F}" type="presParOf" srcId="{C9488FE6-8BAA-44DB-8263-FAE49A8C51EA}" destId="{7D4DB83E-5AF7-4559-B234-C961C6C47DFE}" srcOrd="4" destOrd="0" presId="urn:microsoft.com/office/officeart/2005/8/layout/vList2"/>
    <dgm:cxn modelId="{CA9E2717-2A04-47ED-8D88-05164BDB8CFC}" type="presParOf" srcId="{C9488FE6-8BAA-44DB-8263-FAE49A8C51EA}" destId="{A92F4413-F5DB-476B-BA2B-E29124306D80}" srcOrd="5" destOrd="0" presId="urn:microsoft.com/office/officeart/2005/8/layout/vList2"/>
    <dgm:cxn modelId="{4D4026D8-C064-445D-86D1-27F8BAA7ABD3}" type="presParOf" srcId="{C9488FE6-8BAA-44DB-8263-FAE49A8C51EA}" destId="{DE4FCCC4-8E7C-4AB5-AA7B-0BD07279E163}" srcOrd="6" destOrd="0" presId="urn:microsoft.com/office/officeart/2005/8/layout/vList2"/>
    <dgm:cxn modelId="{B4E3DAE8-CB11-40ED-94F7-A3E0BC79CBCE}" type="presParOf" srcId="{C9488FE6-8BAA-44DB-8263-FAE49A8C51EA}" destId="{D431A0E4-697D-405A-8133-D73D04825685}" srcOrd="7" destOrd="0" presId="urn:microsoft.com/office/officeart/2005/8/layout/vList2"/>
    <dgm:cxn modelId="{3FD7A806-BF50-4104-8BAE-00B9A0D9AAFD}" type="presParOf" srcId="{C9488FE6-8BAA-44DB-8263-FAE49A8C51EA}" destId="{E6F1D09B-ABC4-415D-8E3C-A07468EFEDD4}"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A11FD9-7E96-48C0-9EB1-6BCC67ECDBBD}">
      <dsp:nvSpPr>
        <dsp:cNvPr id="0" name=""/>
        <dsp:cNvSpPr/>
      </dsp:nvSpPr>
      <dsp:spPr>
        <a:xfrm>
          <a:off x="0" y="1848"/>
          <a:ext cx="10550105" cy="747694"/>
        </a:xfrm>
        <a:prstGeom prst="roundRect">
          <a:avLst/>
        </a:prstGeom>
        <a:solidFill>
          <a:schemeClr val="dk2">
            <a:hueOff val="0"/>
            <a:satOff val="0"/>
            <a:lumOff val="0"/>
            <a:alphaOff val="0"/>
          </a:schemeClr>
        </a:solidFill>
        <a:ln>
          <a:noFill/>
        </a:ln>
        <a:effectLst>
          <a:outerShdw blurRad="57150" dist="38100" dir="5400000" algn="ctr" rotWithShape="0">
            <a:schemeClr val="dk2">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1" i="0" u="sng" kern="1200" baseline="0" dirty="0"/>
            <a:t>Section 2</a:t>
          </a:r>
          <a:r>
            <a:rPr lang="en-GB" sz="1600" b="0" i="0" kern="1200" baseline="0" dirty="0"/>
            <a:t> of the Act makes it the duty of every employer to ensure, so far as is reasonably practicable, the health, safety and welfare at work of all his employees. </a:t>
          </a:r>
          <a:endParaRPr lang="en-GB" sz="1600" kern="1200" dirty="0"/>
        </a:p>
      </dsp:txBody>
      <dsp:txXfrm>
        <a:off x="36499" y="38347"/>
        <a:ext cx="10477107" cy="674696"/>
      </dsp:txXfrm>
    </dsp:sp>
    <dsp:sp modelId="{EF9C324F-9DE5-4F00-B4CF-001DA3226194}">
      <dsp:nvSpPr>
        <dsp:cNvPr id="0" name=""/>
        <dsp:cNvSpPr/>
      </dsp:nvSpPr>
      <dsp:spPr>
        <a:xfrm>
          <a:off x="0" y="760413"/>
          <a:ext cx="10550105" cy="747694"/>
        </a:xfrm>
        <a:prstGeom prst="roundRect">
          <a:avLst/>
        </a:prstGeom>
        <a:solidFill>
          <a:schemeClr val="dk2">
            <a:hueOff val="0"/>
            <a:satOff val="0"/>
            <a:lumOff val="0"/>
            <a:alphaOff val="0"/>
          </a:schemeClr>
        </a:solidFill>
        <a:ln>
          <a:noFill/>
        </a:ln>
        <a:effectLst>
          <a:outerShdw blurRad="57150" dist="38100" dir="5400000" algn="ctr" rotWithShape="0">
            <a:schemeClr val="dk2">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1" i="0" u="sng" kern="1200" baseline="0" dirty="0"/>
            <a:t>Section 3</a:t>
          </a:r>
          <a:r>
            <a:rPr lang="en-GB" sz="1600" b="0" i="0" kern="1200" baseline="0" dirty="0"/>
            <a:t> extends this duty so that employers must also ensure, so far as is reasonably practicable, the health and safety of non-employees affected by the work activities. </a:t>
          </a:r>
          <a:endParaRPr lang="en-GB" sz="1600" kern="1200" dirty="0"/>
        </a:p>
      </dsp:txBody>
      <dsp:txXfrm>
        <a:off x="36499" y="796912"/>
        <a:ext cx="10477107" cy="674696"/>
      </dsp:txXfrm>
    </dsp:sp>
    <dsp:sp modelId="{7D4DB83E-5AF7-4559-B234-C961C6C47DFE}">
      <dsp:nvSpPr>
        <dsp:cNvPr id="0" name=""/>
        <dsp:cNvSpPr/>
      </dsp:nvSpPr>
      <dsp:spPr>
        <a:xfrm>
          <a:off x="0" y="1518978"/>
          <a:ext cx="10550105" cy="747694"/>
        </a:xfrm>
        <a:prstGeom prst="roundRect">
          <a:avLst/>
        </a:prstGeom>
        <a:solidFill>
          <a:schemeClr val="dk2">
            <a:hueOff val="0"/>
            <a:satOff val="0"/>
            <a:lumOff val="0"/>
            <a:alphaOff val="0"/>
          </a:schemeClr>
        </a:solidFill>
        <a:ln>
          <a:noFill/>
        </a:ln>
        <a:effectLst>
          <a:outerShdw blurRad="57150" dist="38100" dir="5400000" algn="ctr" rotWithShape="0">
            <a:schemeClr val="dk2">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1" i="0" u="sng" kern="1200" baseline="0" dirty="0"/>
            <a:t>Section 7</a:t>
          </a:r>
          <a:r>
            <a:rPr lang="en-GB" sz="1600" b="0" i="0" kern="1200" baseline="0" dirty="0"/>
            <a:t> makes it the duty of every employee while at work to take reasonable care for their own health and safety and of other persons who may be affected by their acts or omissions at work. Employees are also required to co-operate with their employer as regards any duty or requirement imposed by health and safety legislation. </a:t>
          </a:r>
          <a:endParaRPr lang="en-GB" sz="1600" kern="1200" dirty="0"/>
        </a:p>
      </dsp:txBody>
      <dsp:txXfrm>
        <a:off x="36499" y="1555477"/>
        <a:ext cx="10477107" cy="674696"/>
      </dsp:txXfrm>
    </dsp:sp>
    <dsp:sp modelId="{DE4FCCC4-8E7C-4AB5-AA7B-0BD07279E163}">
      <dsp:nvSpPr>
        <dsp:cNvPr id="0" name=""/>
        <dsp:cNvSpPr/>
      </dsp:nvSpPr>
      <dsp:spPr>
        <a:xfrm>
          <a:off x="0" y="2277543"/>
          <a:ext cx="10550105" cy="747694"/>
        </a:xfrm>
        <a:prstGeom prst="roundRect">
          <a:avLst/>
        </a:prstGeom>
        <a:solidFill>
          <a:schemeClr val="dk2">
            <a:hueOff val="0"/>
            <a:satOff val="0"/>
            <a:lumOff val="0"/>
            <a:alphaOff val="0"/>
          </a:schemeClr>
        </a:solidFill>
        <a:ln>
          <a:noFill/>
        </a:ln>
        <a:effectLst>
          <a:outerShdw blurRad="57150" dist="38100" dir="5400000" algn="ctr" rotWithShape="0">
            <a:schemeClr val="dk2">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1" i="0" u="sng" kern="1200" baseline="0" dirty="0"/>
            <a:t>Section 8</a:t>
          </a:r>
          <a:r>
            <a:rPr lang="en-GB" sz="1600" b="0" i="0" kern="1200" baseline="0" dirty="0"/>
            <a:t> makes it the duty of everyone not to interfere with, or misuse, anything provided in the interests of health, safety or welfare. </a:t>
          </a:r>
          <a:endParaRPr lang="en-GB" sz="1600" kern="1200" dirty="0"/>
        </a:p>
      </dsp:txBody>
      <dsp:txXfrm>
        <a:off x="36499" y="2314042"/>
        <a:ext cx="10477107" cy="674696"/>
      </dsp:txXfrm>
    </dsp:sp>
    <dsp:sp modelId="{E6F1D09B-ABC4-415D-8E3C-A07468EFEDD4}">
      <dsp:nvSpPr>
        <dsp:cNvPr id="0" name=""/>
        <dsp:cNvSpPr/>
      </dsp:nvSpPr>
      <dsp:spPr>
        <a:xfrm>
          <a:off x="0" y="3036108"/>
          <a:ext cx="10550105" cy="747694"/>
        </a:xfrm>
        <a:prstGeom prst="roundRect">
          <a:avLst/>
        </a:prstGeom>
        <a:solidFill>
          <a:schemeClr val="dk2">
            <a:hueOff val="0"/>
            <a:satOff val="0"/>
            <a:lumOff val="0"/>
            <a:alphaOff val="0"/>
          </a:schemeClr>
        </a:solidFill>
        <a:ln>
          <a:noFill/>
        </a:ln>
        <a:effectLst>
          <a:outerShdw blurRad="57150" dist="38100" dir="5400000" algn="ctr" rotWithShape="0">
            <a:schemeClr val="dk2">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1" i="0" u="sng" kern="1200" baseline="0" dirty="0"/>
            <a:t>Section 9</a:t>
          </a:r>
          <a:r>
            <a:rPr lang="en-GB" sz="1600" b="0" i="0" kern="1200" baseline="0" dirty="0"/>
            <a:t> states that no employer can charge an employee for anything done or provided in accordance with health and safety legislation. </a:t>
          </a:r>
          <a:endParaRPr lang="en-GB" sz="1600" kern="1200" dirty="0"/>
        </a:p>
      </dsp:txBody>
      <dsp:txXfrm>
        <a:off x="36499" y="3072607"/>
        <a:ext cx="10477107" cy="67469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9E74B8-D3DB-4240-934F-D1B02CC4137B}" type="datetimeFigureOut">
              <a:rPr lang="en-GB" smtClean="0"/>
              <a:t>21/10/2022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73ED7E-F604-433B-BA48-7347D1E3D0F6}" type="slidenum">
              <a:rPr lang="en-GB" smtClean="0"/>
              <a:t>‹#›</a:t>
            </a:fld>
            <a:endParaRPr lang="en-GB"/>
          </a:p>
        </p:txBody>
      </p:sp>
    </p:spTree>
    <p:extLst>
      <p:ext uri="{BB962C8B-B14F-4D97-AF65-F5344CB8AC3E}">
        <p14:creationId xmlns:p14="http://schemas.microsoft.com/office/powerpoint/2010/main" val="840373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B60D37-266E-4D0D-B3F6-46CDB3F5C3A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8283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11202" y="1371600"/>
            <a:ext cx="10571089" cy="1856936"/>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1"/>
                </a:solidFill>
                <a:effectLst>
                  <a:outerShdw blurRad="38100" dist="25400" dir="5400000" algn="tl" rotWithShape="0">
                    <a:srgbClr val="000000">
                      <a:alpha val="43000"/>
                    </a:srgbClr>
                  </a:outerShdw>
                </a:effectLst>
                <a:latin typeface="+mj-lt"/>
                <a:ea typeface="+mj-ea"/>
                <a:cs typeface="+mj-cs"/>
              </a:defRPr>
            </a:lvl1pPr>
          </a:lstStyle>
          <a:p>
            <a:r>
              <a:rPr kumimoji="0" lang="en-US" dirty="0"/>
              <a:t>Click to edit Master title style</a:t>
            </a:r>
          </a:p>
        </p:txBody>
      </p:sp>
      <p:sp>
        <p:nvSpPr>
          <p:cNvPr id="17" name="Subtitle 16"/>
          <p:cNvSpPr>
            <a:spLocks noGrp="1"/>
          </p:cNvSpPr>
          <p:nvPr>
            <p:ph type="subTitle" idx="1"/>
          </p:nvPr>
        </p:nvSpPr>
        <p:spPr>
          <a:xfrm>
            <a:off x="805608" y="3228536"/>
            <a:ext cx="10472928" cy="1752600"/>
          </a:xfrm>
        </p:spPr>
        <p:txBody>
          <a:bodyPr lIns="0" rIns="18288"/>
          <a:lstStyle>
            <a:lvl1pPr marL="0" marR="45719" indent="0" algn="r">
              <a:buNone/>
              <a:defRPr>
                <a:solidFill>
                  <a:schemeClr val="tx1"/>
                </a:solidFill>
              </a:defRPr>
            </a:lvl1pPr>
            <a:lvl2pPr marL="457189" indent="0" algn="ctr">
              <a:buNone/>
            </a:lvl2pPr>
            <a:lvl3pPr marL="914377" indent="0" algn="ctr">
              <a:buNone/>
            </a:lvl3pPr>
            <a:lvl4pPr marL="1371566" indent="0" algn="ctr">
              <a:buNone/>
            </a:lvl4pPr>
            <a:lvl5pPr marL="1828754" indent="0" algn="ctr">
              <a:buNone/>
            </a:lvl5pPr>
            <a:lvl6pPr marL="2285943" indent="0" algn="ctr">
              <a:buNone/>
            </a:lvl6pPr>
            <a:lvl7pPr marL="2743131" indent="0" algn="ctr">
              <a:buNone/>
            </a:lvl7pPr>
            <a:lvl8pPr marL="3200320" indent="0" algn="ctr">
              <a:buNone/>
            </a:lvl8pPr>
            <a:lvl9pPr marL="3657509" indent="0" algn="ctr">
              <a:buNone/>
            </a:lvl9pPr>
          </a:lstStyle>
          <a:p>
            <a:r>
              <a:rPr kumimoji="0" lang="en-US"/>
              <a:t>Click to edit Master subtitle style</a:t>
            </a:r>
          </a:p>
        </p:txBody>
      </p:sp>
      <p:pic>
        <p:nvPicPr>
          <p:cNvPr id="7" name="Picture 6" descr="QMfooter"/>
          <p:cNvPicPr>
            <a:picLocks noChangeAspect="1" noChangeArrowheads="1"/>
          </p:cNvPicPr>
          <p:nvPr userDrawn="1"/>
        </p:nvPicPr>
        <p:blipFill rotWithShape="1">
          <a:blip r:embed="rId2"/>
          <a:srcRect l="67978" r="24457"/>
          <a:stretch/>
        </p:blipFill>
        <p:spPr bwMode="auto">
          <a:xfrm rot="16200000">
            <a:off x="6135432" y="-1740784"/>
            <a:ext cx="75310" cy="10013951"/>
          </a:xfrm>
          <a:prstGeom prst="rect">
            <a:avLst/>
          </a:prstGeom>
          <a:noFill/>
          <a:ln w="9525">
            <a:noFill/>
            <a:miter lim="800000"/>
            <a:headEnd/>
            <a:tailEnd/>
          </a:ln>
        </p:spPr>
      </p:pic>
      <p:sp>
        <p:nvSpPr>
          <p:cNvPr id="5" name="Date Placeholder 4">
            <a:extLst>
              <a:ext uri="{FF2B5EF4-FFF2-40B4-BE49-F238E27FC236}">
                <a16:creationId xmlns:a16="http://schemas.microsoft.com/office/drawing/2014/main" id="{82741BC4-AD94-4A1A-883A-E176C79265C5}"/>
              </a:ext>
            </a:extLst>
          </p:cNvPr>
          <p:cNvSpPr>
            <a:spLocks noGrp="1"/>
          </p:cNvSpPr>
          <p:nvPr>
            <p:ph type="dt" sz="half" idx="10"/>
          </p:nvPr>
        </p:nvSpPr>
        <p:spPr/>
        <p:txBody>
          <a:bodyPr/>
          <a:lstStyle/>
          <a:p>
            <a:pPr fontAlgn="base">
              <a:spcBef>
                <a:spcPct val="0"/>
              </a:spcBef>
              <a:spcAft>
                <a:spcPct val="0"/>
              </a:spcAft>
              <a:defRPr/>
            </a:pPr>
            <a:endParaRPr lang="en-US">
              <a:solidFill>
                <a:srgbClr val="04617B">
                  <a:shade val="90000"/>
                </a:srgbClr>
              </a:solidFill>
              <a:latin typeface="Arial" charset="0"/>
              <a:ea typeface="ヒラギノ角ゴ Pro W3" charset="-128"/>
            </a:endParaRPr>
          </a:p>
        </p:txBody>
      </p:sp>
      <p:sp>
        <p:nvSpPr>
          <p:cNvPr id="6" name="Footer Placeholder 5">
            <a:extLst>
              <a:ext uri="{FF2B5EF4-FFF2-40B4-BE49-F238E27FC236}">
                <a16:creationId xmlns:a16="http://schemas.microsoft.com/office/drawing/2014/main" id="{FDDD2ACA-A9E7-40AA-B9DD-2433D2A692A7}"/>
              </a:ext>
            </a:extLst>
          </p:cNvPr>
          <p:cNvSpPr>
            <a:spLocks noGrp="1"/>
          </p:cNvSpPr>
          <p:nvPr>
            <p:ph type="ftr" sz="quarter" idx="11"/>
          </p:nvPr>
        </p:nvSpPr>
        <p:spPr/>
        <p:txBody>
          <a:bodyPr/>
          <a:lstStyle/>
          <a:p>
            <a:pPr fontAlgn="base">
              <a:spcBef>
                <a:spcPct val="0"/>
              </a:spcBef>
              <a:spcAft>
                <a:spcPct val="0"/>
              </a:spcAft>
              <a:defRPr/>
            </a:pPr>
            <a:endParaRPr lang="en-US">
              <a:solidFill>
                <a:srgbClr val="04617B">
                  <a:shade val="90000"/>
                </a:srgbClr>
              </a:solidFill>
              <a:latin typeface="Arial" charset="0"/>
              <a:ea typeface="ヒラギノ角ゴ Pro W3" charset="-128"/>
            </a:endParaRPr>
          </a:p>
        </p:txBody>
      </p:sp>
      <p:sp>
        <p:nvSpPr>
          <p:cNvPr id="8" name="Slide Number Placeholder 7">
            <a:extLst>
              <a:ext uri="{FF2B5EF4-FFF2-40B4-BE49-F238E27FC236}">
                <a16:creationId xmlns:a16="http://schemas.microsoft.com/office/drawing/2014/main" id="{6ACE16A0-5CB6-4436-A0B9-1E924B898EA2}"/>
              </a:ext>
            </a:extLst>
          </p:cNvPr>
          <p:cNvSpPr>
            <a:spLocks noGrp="1"/>
          </p:cNvSpPr>
          <p:nvPr>
            <p:ph type="sldNum" sz="quarter" idx="12"/>
          </p:nvPr>
        </p:nvSpPr>
        <p:spPr/>
        <p:txBody>
          <a:bodyPr/>
          <a:lstStyle/>
          <a:p>
            <a:pPr fontAlgn="base">
              <a:spcBef>
                <a:spcPct val="0"/>
              </a:spcBef>
              <a:spcAft>
                <a:spcPct val="0"/>
              </a:spcAft>
              <a:defRPr/>
            </a:pPr>
            <a:fld id="{3A5413A4-239B-427B-A5F7-1CC64635C2ED}" type="slidenum">
              <a:rPr lang="en-US" smtClean="0">
                <a:solidFill>
                  <a:srgbClr val="04617B">
                    <a:shade val="90000"/>
                  </a:srgbClr>
                </a:solidFill>
                <a:latin typeface="Arial" charset="0"/>
                <a:ea typeface="ヒラギノ角ゴ Pro W3" charset="-128"/>
              </a:rPr>
              <a:pPr fontAlgn="base">
                <a:spcBef>
                  <a:spcPct val="0"/>
                </a:spcBef>
                <a:spcAft>
                  <a:spcPct val="0"/>
                </a:spcAft>
                <a:defRPr/>
              </a:pPr>
              <a:t>‹#›</a:t>
            </a:fld>
            <a:endParaRPr lang="en-US">
              <a:solidFill>
                <a:srgbClr val="04617B">
                  <a:shade val="90000"/>
                </a:srgbClr>
              </a:solidFill>
              <a:latin typeface="Arial" charset="0"/>
              <a:ea typeface="ヒラギノ角ゴ Pro W3" charset="-128"/>
            </a:endParaRPr>
          </a:p>
        </p:txBody>
      </p:sp>
    </p:spTree>
    <p:extLst>
      <p:ext uri="{BB962C8B-B14F-4D97-AF65-F5344CB8AC3E}">
        <p14:creationId xmlns:p14="http://schemas.microsoft.com/office/powerpoint/2010/main" val="3039152181"/>
      </p:ext>
    </p:extLst>
  </p:cSld>
  <p:clrMapOvr>
    <a:overrideClrMapping bg1="dk1" tx1="lt1" bg2="dk2" tx2="lt2" accent1="accent1" accent2="accent2" accent3="accent3" accent4="accent4" accent5="accent5" accent6="accent6" hlink="hlink" folHlink="folHlink"/>
  </p:clrMapOvr>
  <p:transition>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nstantia"/>
              <a:ea typeface="+mn-ea"/>
              <a:cs typeface="+mn-cs"/>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nstantia"/>
              <a:ea typeface="+mn-ea"/>
              <a:cs typeface="+mn-cs"/>
            </a:endParaRPr>
          </a:p>
        </p:txBody>
      </p:sp>
      <p:sp>
        <p:nvSpPr>
          <p:cNvPr id="2" name="Title 1"/>
          <p:cNvSpPr>
            <a:spLocks noGrp="1"/>
          </p:cNvSpPr>
          <p:nvPr>
            <p:ph type="title"/>
          </p:nvPr>
        </p:nvSpPr>
        <p:spPr>
          <a:xfrm>
            <a:off x="812800" y="1176999"/>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1"/>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a:defRPr/>
            </a:pPr>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n-US">
              <a:solidFill>
                <a:srgbClr val="04617B">
                  <a:shade val="90000"/>
                </a:srgbClr>
              </a:solidFill>
            </a:endParaRPr>
          </a:p>
        </p:txBody>
      </p:sp>
      <p:sp>
        <p:nvSpPr>
          <p:cNvPr id="7" name="Slide Number Placeholder 6"/>
          <p:cNvSpPr>
            <a:spLocks noGrp="1"/>
          </p:cNvSpPr>
          <p:nvPr>
            <p:ph type="sldNum" sz="quarter" idx="12"/>
          </p:nvPr>
        </p:nvSpPr>
        <p:spPr>
          <a:xfrm>
            <a:off x="10769600" y="6356356"/>
            <a:ext cx="812800" cy="365125"/>
          </a:xfrm>
        </p:spPr>
        <p:txBody>
          <a:bodyPr/>
          <a:lstStyle/>
          <a:p>
            <a:pPr>
              <a:defRPr/>
            </a:pPr>
            <a:fld id="{461188C9-E7D2-43E2-933D-703E6FF8CE46}" type="slidenum">
              <a:rPr lang="en-US" smtClean="0">
                <a:solidFill>
                  <a:srgbClr val="04617B">
                    <a:shade val="90000"/>
                  </a:srgbClr>
                </a:solidFill>
              </a:rPr>
              <a:pPr>
                <a:def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1" y="5816600"/>
            <a:ext cx="12217401"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nstantia"/>
              <a:ea typeface="ヒラギノ角ゴ Pro W3" charset="-128"/>
              <a:cs typeface="+mn-cs"/>
            </a:endParaRPr>
          </a:p>
        </p:txBody>
      </p:sp>
      <p:sp>
        <p:nvSpPr>
          <p:cNvPr id="11" name="Freeform 10"/>
          <p:cNvSpPr>
            <a:spLocks/>
          </p:cNvSpPr>
          <p:nvPr/>
        </p:nvSpPr>
        <p:spPr bwMode="auto">
          <a:xfrm flipV="1">
            <a:off x="5842001" y="6219831"/>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nstantia"/>
              <a:ea typeface="ヒラギノ角ゴ Pro W3" charset="-128"/>
              <a:cs typeface="+mn-cs"/>
            </a:endParaRPr>
          </a:p>
        </p:txBody>
      </p:sp>
    </p:spTree>
    <p:extLst>
      <p:ext uri="{BB962C8B-B14F-4D97-AF65-F5344CB8AC3E}">
        <p14:creationId xmlns:p14="http://schemas.microsoft.com/office/powerpoint/2010/main" val="1604170796"/>
      </p:ext>
    </p:extLst>
  </p:cSld>
  <p:clrMapOvr>
    <a:masterClrMapping/>
  </p:clrMapOvr>
  <p:transition>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pPr>
              <a:defRPr/>
            </a:pPr>
            <a:fld id="{5BFB6CF7-BB37-4F15-8082-1E8ABF685434}"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830313717"/>
      </p:ext>
    </p:extLst>
  </p:cSld>
  <p:clrMapOvr>
    <a:masterClrMapping/>
  </p:clrMapOvr>
  <p:transition>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pPr>
              <a:defRPr/>
            </a:pPr>
            <a:fld id="{46685553-7996-4417-85E8-63E0209D782F}"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99952911"/>
      </p:ext>
    </p:extLst>
  </p:cSld>
  <p:clrMapOvr>
    <a:masterClrMapping/>
  </p:clrMapOvr>
  <p:transition>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Content slide 3">
    <p:spTree>
      <p:nvGrpSpPr>
        <p:cNvPr id="1" name=""/>
        <p:cNvGrpSpPr/>
        <p:nvPr/>
      </p:nvGrpSpPr>
      <p:grpSpPr>
        <a:xfrm>
          <a:off x="0" y="0"/>
          <a:ext cx="0" cy="0"/>
          <a:chOff x="0" y="0"/>
          <a:chExt cx="0" cy="0"/>
        </a:xfrm>
      </p:grpSpPr>
      <p:sp>
        <p:nvSpPr>
          <p:cNvPr id="13"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3"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7" name="Text Placeholder 2">
            <a:extLst>
              <a:ext uri="{FF2B5EF4-FFF2-40B4-BE49-F238E27FC236}">
                <a16:creationId xmlns:a16="http://schemas.microsoft.com/office/drawing/2014/main" id="{BF9F98BB-2095-434E-97D1-3636B7E7563C}"/>
              </a:ext>
            </a:extLst>
          </p:cNvPr>
          <p:cNvSpPr>
            <a:spLocks noGrp="1"/>
          </p:cNvSpPr>
          <p:nvPr>
            <p:ph type="body" sz="quarter" idx="13" hasCustomPrompt="1"/>
          </p:nvPr>
        </p:nvSpPr>
        <p:spPr>
          <a:xfrm>
            <a:off x="248795" y="1748367"/>
            <a:ext cx="11562796" cy="3937000"/>
          </a:xfrm>
          <a:prstGeom prst="rect">
            <a:avLst/>
          </a:prstGeom>
        </p:spPr>
        <p:txBody>
          <a:bodyPr/>
          <a:lstStyle>
            <a:lvl1pPr marL="0" indent="0">
              <a:buFont typeface="Arial" panose="020B0604020202020204" pitchFamily="34" charset="0"/>
              <a:buNone/>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867" dirty="0">
                <a:solidFill>
                  <a:srgbClr val="1C3D74"/>
                </a:solidFill>
                <a:latin typeface="Arial" panose="020B0604020202020204" pitchFamily="34" charset="0"/>
                <a:cs typeface="Arial" panose="020B0604020202020204" pitchFamily="34" charset="0"/>
              </a:rPr>
              <a:t>Sub-bullet point</a:t>
            </a:r>
          </a:p>
          <a:p>
            <a:pPr marL="0" indent="0">
              <a:buNone/>
            </a:pPr>
            <a:endParaRPr lang="en-US" dirty="0"/>
          </a:p>
        </p:txBody>
      </p:sp>
    </p:spTree>
    <p:extLst>
      <p:ext uri="{BB962C8B-B14F-4D97-AF65-F5344CB8AC3E}">
        <p14:creationId xmlns:p14="http://schemas.microsoft.com/office/powerpoint/2010/main" val="2352666606"/>
      </p:ext>
    </p:extLst>
  </p:cSld>
  <p:clrMapOvr>
    <a:masterClrMapping/>
  </p:clrMapOvr>
  <p:transition>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11202" y="1371600"/>
            <a:ext cx="10571089" cy="1856936"/>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1"/>
                </a:solidFill>
                <a:effectLst>
                  <a:outerShdw blurRad="38100" dist="25400" dir="5400000" algn="tl" rotWithShape="0">
                    <a:srgbClr val="000000">
                      <a:alpha val="43000"/>
                    </a:srgbClr>
                  </a:outerShdw>
                </a:effectLst>
                <a:latin typeface="+mj-lt"/>
                <a:ea typeface="+mj-ea"/>
                <a:cs typeface="+mj-cs"/>
              </a:defRPr>
            </a:lvl1pPr>
          </a:lstStyle>
          <a:p>
            <a:r>
              <a:rPr kumimoji="0" lang="en-US" dirty="0"/>
              <a:t>Click to edit Master title style</a:t>
            </a:r>
          </a:p>
        </p:txBody>
      </p:sp>
      <p:sp>
        <p:nvSpPr>
          <p:cNvPr id="17" name="Subtitle 16"/>
          <p:cNvSpPr>
            <a:spLocks noGrp="1"/>
          </p:cNvSpPr>
          <p:nvPr>
            <p:ph type="subTitle" idx="1"/>
          </p:nvPr>
        </p:nvSpPr>
        <p:spPr>
          <a:xfrm>
            <a:off x="805608" y="3228536"/>
            <a:ext cx="10472928" cy="1752600"/>
          </a:xfrm>
        </p:spPr>
        <p:txBody>
          <a:bodyPr lIns="0" rIns="18288"/>
          <a:lstStyle>
            <a:lvl1pPr marL="0" marR="45719" indent="0" algn="r">
              <a:buNone/>
              <a:defRPr>
                <a:solidFill>
                  <a:schemeClr val="tx1"/>
                </a:solidFill>
              </a:defRPr>
            </a:lvl1pPr>
            <a:lvl2pPr marL="457189" indent="0" algn="ctr">
              <a:buNone/>
            </a:lvl2pPr>
            <a:lvl3pPr marL="914377" indent="0" algn="ctr">
              <a:buNone/>
            </a:lvl3pPr>
            <a:lvl4pPr marL="1371566" indent="0" algn="ctr">
              <a:buNone/>
            </a:lvl4pPr>
            <a:lvl5pPr marL="1828754" indent="0" algn="ctr">
              <a:buNone/>
            </a:lvl5pPr>
            <a:lvl6pPr marL="2285943" indent="0" algn="ctr">
              <a:buNone/>
            </a:lvl6pPr>
            <a:lvl7pPr marL="2743131" indent="0" algn="ctr">
              <a:buNone/>
            </a:lvl7pPr>
            <a:lvl8pPr marL="3200320" indent="0" algn="ctr">
              <a:buNone/>
            </a:lvl8pPr>
            <a:lvl9pPr marL="3657509" indent="0" algn="ctr">
              <a:buNone/>
            </a:lvl9pPr>
          </a:lstStyle>
          <a:p>
            <a:r>
              <a:rPr kumimoji="0" lang="en-US"/>
              <a:t>Click to edit Master subtitle style</a:t>
            </a:r>
          </a:p>
        </p:txBody>
      </p:sp>
      <p:pic>
        <p:nvPicPr>
          <p:cNvPr id="7" name="Picture 6" descr="QMfooter"/>
          <p:cNvPicPr>
            <a:picLocks noChangeAspect="1" noChangeArrowheads="1"/>
          </p:cNvPicPr>
          <p:nvPr userDrawn="1"/>
        </p:nvPicPr>
        <p:blipFill rotWithShape="1">
          <a:blip r:embed="rId2"/>
          <a:srcRect l="67978" r="24457"/>
          <a:stretch/>
        </p:blipFill>
        <p:spPr bwMode="auto">
          <a:xfrm rot="16200000">
            <a:off x="6135432" y="-2477384"/>
            <a:ext cx="75310" cy="10013951"/>
          </a:xfrm>
          <a:prstGeom prst="rect">
            <a:avLst/>
          </a:prstGeom>
          <a:noFill/>
          <a:ln w="9525">
            <a:noFill/>
            <a:miter lim="800000"/>
            <a:headEnd/>
            <a:tailEnd/>
          </a:ln>
        </p:spPr>
      </p:pic>
      <p:sp>
        <p:nvSpPr>
          <p:cNvPr id="5" name="Date Placeholder 4">
            <a:extLst>
              <a:ext uri="{FF2B5EF4-FFF2-40B4-BE49-F238E27FC236}">
                <a16:creationId xmlns:a16="http://schemas.microsoft.com/office/drawing/2014/main" id="{82741BC4-AD94-4A1A-883A-E176C79265C5}"/>
              </a:ext>
            </a:extLst>
          </p:cNvPr>
          <p:cNvSpPr>
            <a:spLocks noGrp="1"/>
          </p:cNvSpPr>
          <p:nvPr>
            <p:ph type="dt" sz="half" idx="10"/>
          </p:nvPr>
        </p:nvSpPr>
        <p:spPr/>
        <p:txBody>
          <a:bodyPr/>
          <a:lstStyle/>
          <a:p>
            <a:pPr fontAlgn="base">
              <a:spcBef>
                <a:spcPct val="0"/>
              </a:spcBef>
              <a:spcAft>
                <a:spcPct val="0"/>
              </a:spcAft>
              <a:defRPr/>
            </a:pPr>
            <a:endParaRPr lang="en-US">
              <a:solidFill>
                <a:srgbClr val="04617B">
                  <a:shade val="90000"/>
                </a:srgbClr>
              </a:solidFill>
              <a:latin typeface="Arial" charset="0"/>
              <a:ea typeface="ヒラギノ角ゴ Pro W3" charset="-128"/>
            </a:endParaRPr>
          </a:p>
        </p:txBody>
      </p:sp>
      <p:sp>
        <p:nvSpPr>
          <p:cNvPr id="6" name="Footer Placeholder 5">
            <a:extLst>
              <a:ext uri="{FF2B5EF4-FFF2-40B4-BE49-F238E27FC236}">
                <a16:creationId xmlns:a16="http://schemas.microsoft.com/office/drawing/2014/main" id="{FDDD2ACA-A9E7-40AA-B9DD-2433D2A692A7}"/>
              </a:ext>
            </a:extLst>
          </p:cNvPr>
          <p:cNvSpPr>
            <a:spLocks noGrp="1"/>
          </p:cNvSpPr>
          <p:nvPr>
            <p:ph type="ftr" sz="quarter" idx="11"/>
          </p:nvPr>
        </p:nvSpPr>
        <p:spPr/>
        <p:txBody>
          <a:bodyPr/>
          <a:lstStyle/>
          <a:p>
            <a:pPr fontAlgn="base">
              <a:spcBef>
                <a:spcPct val="0"/>
              </a:spcBef>
              <a:spcAft>
                <a:spcPct val="0"/>
              </a:spcAft>
              <a:defRPr/>
            </a:pPr>
            <a:endParaRPr lang="en-US">
              <a:solidFill>
                <a:srgbClr val="04617B">
                  <a:shade val="90000"/>
                </a:srgbClr>
              </a:solidFill>
              <a:latin typeface="Arial" charset="0"/>
              <a:ea typeface="ヒラギノ角ゴ Pro W3" charset="-128"/>
            </a:endParaRPr>
          </a:p>
        </p:txBody>
      </p:sp>
      <p:sp>
        <p:nvSpPr>
          <p:cNvPr id="8" name="Slide Number Placeholder 7">
            <a:extLst>
              <a:ext uri="{FF2B5EF4-FFF2-40B4-BE49-F238E27FC236}">
                <a16:creationId xmlns:a16="http://schemas.microsoft.com/office/drawing/2014/main" id="{6ACE16A0-5CB6-4436-A0B9-1E924B898EA2}"/>
              </a:ext>
            </a:extLst>
          </p:cNvPr>
          <p:cNvSpPr>
            <a:spLocks noGrp="1"/>
          </p:cNvSpPr>
          <p:nvPr>
            <p:ph type="sldNum" sz="quarter" idx="12"/>
          </p:nvPr>
        </p:nvSpPr>
        <p:spPr/>
        <p:txBody>
          <a:bodyPr/>
          <a:lstStyle/>
          <a:p>
            <a:pPr fontAlgn="base">
              <a:spcBef>
                <a:spcPct val="0"/>
              </a:spcBef>
              <a:spcAft>
                <a:spcPct val="0"/>
              </a:spcAft>
              <a:defRPr/>
            </a:pPr>
            <a:fld id="{3A5413A4-239B-427B-A5F7-1CC64635C2ED}" type="slidenum">
              <a:rPr lang="en-US" smtClean="0">
                <a:solidFill>
                  <a:srgbClr val="04617B">
                    <a:shade val="90000"/>
                  </a:srgbClr>
                </a:solidFill>
                <a:latin typeface="Arial" charset="0"/>
                <a:ea typeface="ヒラギノ角ゴ Pro W3" charset="-128"/>
              </a:rPr>
              <a:pPr fontAlgn="base">
                <a:spcBef>
                  <a:spcPct val="0"/>
                </a:spcBef>
                <a:spcAft>
                  <a:spcPct val="0"/>
                </a:spcAft>
                <a:defRPr/>
              </a:pPr>
              <a:t>‹#›</a:t>
            </a:fld>
            <a:endParaRPr lang="en-US">
              <a:solidFill>
                <a:srgbClr val="04617B">
                  <a:shade val="90000"/>
                </a:srgbClr>
              </a:solidFill>
              <a:latin typeface="Arial" charset="0"/>
              <a:ea typeface="ヒラギノ角ゴ Pro W3" charset="-128"/>
            </a:endParaRPr>
          </a:p>
        </p:txBody>
      </p:sp>
    </p:spTree>
    <p:extLst>
      <p:ext uri="{BB962C8B-B14F-4D97-AF65-F5344CB8AC3E}">
        <p14:creationId xmlns:p14="http://schemas.microsoft.com/office/powerpoint/2010/main" val="3236820541"/>
      </p:ext>
    </p:extLst>
  </p:cSld>
  <p:clrMapOvr>
    <a:overrideClrMapping bg1="dk1" tx1="lt1" bg2="dk2" tx2="lt2" accent1="accent1" accent2="accent2" accent3="accent3" accent4="accent4" accent5="accent5" accent6="accent6" hlink="hlink" folHlink="folHlink"/>
  </p:clrMapOvr>
  <p:transition>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pPr>
              <a:defRPr/>
            </a:pPr>
            <a:fld id="{79C77B33-1073-453A-88E5-2C54ECE68E6D}" type="slidenum">
              <a:rPr lang="en-US" smtClean="0">
                <a:solidFill>
                  <a:srgbClr val="04617B">
                    <a:shade val="90000"/>
                  </a:srgbClr>
                </a:solidFill>
              </a:rPr>
              <a:pPr>
                <a:defRPr/>
              </a:pPr>
              <a:t>‹#›</a:t>
            </a:fld>
            <a:endParaRPr lang="en-US">
              <a:solidFill>
                <a:srgbClr val="04617B">
                  <a:shade val="90000"/>
                </a:srgbClr>
              </a:solidFill>
            </a:endParaRPr>
          </a:p>
        </p:txBody>
      </p:sp>
      <p:pic>
        <p:nvPicPr>
          <p:cNvPr id="7" name="Picture 6" descr="QMfooter"/>
          <p:cNvPicPr>
            <a:picLocks noChangeAspect="1" noChangeArrowheads="1"/>
          </p:cNvPicPr>
          <p:nvPr userDrawn="1"/>
        </p:nvPicPr>
        <p:blipFill rotWithShape="1">
          <a:blip r:embed="rId2"/>
          <a:srcRect l="67978" r="24457"/>
          <a:stretch/>
        </p:blipFill>
        <p:spPr bwMode="auto">
          <a:xfrm rot="16200000">
            <a:off x="5223320" y="-4123488"/>
            <a:ext cx="75310" cy="10013951"/>
          </a:xfrm>
          <a:prstGeom prst="rect">
            <a:avLst/>
          </a:prstGeom>
          <a:noFill/>
          <a:ln w="9525">
            <a:noFill/>
            <a:miter lim="800000"/>
            <a:headEnd/>
            <a:tailEnd/>
          </a:ln>
        </p:spPr>
      </p:pic>
    </p:spTree>
    <p:extLst>
      <p:ext uri="{BB962C8B-B14F-4D97-AF65-F5344CB8AC3E}">
        <p14:creationId xmlns:p14="http://schemas.microsoft.com/office/powerpoint/2010/main" val="3632095769"/>
      </p:ext>
    </p:extLst>
  </p:cSld>
  <p:clrMapOvr>
    <a:masterClrMapping/>
  </p:clrMapOvr>
  <p:transition>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pPr>
              <a:defRPr/>
            </a:pPr>
            <a:fld id="{88CE5825-8016-4C4E-9533-E531591488BE}" type="slidenum">
              <a:rPr lang="en-US" smtClean="0">
                <a:solidFill>
                  <a:srgbClr val="DBF5F9">
                    <a:shade val="90000"/>
                  </a:srgbClr>
                </a:solidFill>
              </a:rPr>
              <a:pPr>
                <a:defRPr/>
              </a:pPr>
              <a:t>‹#›</a:t>
            </a:fld>
            <a:endParaRPr lang="en-US">
              <a:solidFill>
                <a:srgbClr val="DBF5F9">
                  <a:shade val="90000"/>
                </a:srgbClr>
              </a:solidFill>
            </a:endParaRPr>
          </a:p>
        </p:txBody>
      </p:sp>
    </p:spTree>
    <p:extLst>
      <p:ext uri="{BB962C8B-B14F-4D97-AF65-F5344CB8AC3E}">
        <p14:creationId xmlns:p14="http://schemas.microsoft.com/office/powerpoint/2010/main" val="2095000742"/>
      </p:ext>
    </p:extLst>
  </p:cSld>
  <p:clrMapOvr>
    <a:overrideClrMapping bg1="dk1" tx1="lt1" bg2="dk2" tx2="lt2" accent1="accent1" accent2="accent2" accent3="accent3" accent4="accent4" accent5="accent5" accent6="accent6" hlink="hlink" folHlink="folHlink"/>
  </p:clrMapOvr>
  <p:transition>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35237"/>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pPr>
              <a:defRPr/>
            </a:pPr>
            <a:fld id="{BC4108FA-B0F0-4C0A-A1F0-EDD235DA66F8}"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2266363112"/>
      </p:ext>
    </p:extLst>
  </p:cSld>
  <p:clrMapOvr>
    <a:masterClrMapping/>
  </p:clrMapOvr>
  <p:transition>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59763"/>
            <a:ext cx="538903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514600"/>
            <a:ext cx="538903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pPr>
              <a:defRPr/>
            </a:pPr>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pPr>
              <a:defRPr/>
            </a:pPr>
            <a:fld id="{70845606-EB75-40F0-852A-7A4776EC2954}"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4294229920"/>
      </p:ext>
    </p:extLst>
  </p:cSld>
  <p:clrMapOvr>
    <a:masterClrMapping/>
  </p:clrMapOvr>
  <p:transition>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pPr>
              <a:defRPr/>
            </a:pPr>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pPr>
              <a:defRPr/>
            </a:pP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pPr>
              <a:defRPr/>
            </a:pPr>
            <a:fld id="{1067E8CA-C242-4164-8709-26EA61ABE203}"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198156806"/>
      </p:ext>
    </p:extLst>
  </p:cSld>
  <p:clrMapOvr>
    <a:masterClrMapping/>
  </p:clrMapOvr>
  <p:transition>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pPr>
              <a:defRPr/>
            </a:pPr>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pPr>
              <a:defRPr/>
            </a:pPr>
            <a:fld id="{E4100A09-3D70-4B3B-A22D-3967A2609759}"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4082671250"/>
      </p:ext>
    </p:extLst>
  </p:cSld>
  <p:clrMapOvr>
    <a:masterClrMapping/>
  </p:clrMapOvr>
  <p:transition>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pPr>
              <a:defRPr/>
            </a:pPr>
            <a:fld id="{538EC1EA-6727-47C0-ADDF-6F32A509535D}"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4219838478"/>
      </p:ext>
    </p:extLst>
  </p:cSld>
  <p:clrMapOvr>
    <a:masterClrMapping/>
  </p:clrMapOvr>
  <p:transition>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254002" y="114300"/>
            <a:ext cx="11772900" cy="825500"/>
          </a:xfrm>
          <a:prstGeom prst="rect">
            <a:avLst/>
          </a:prstGeom>
        </p:spPr>
        <p:txBody>
          <a:bodyPr vert="horz" lIns="0" rIns="0" bIns="0" anchor="b">
            <a:normAutofit/>
          </a:bodyPr>
          <a:lstStyle/>
          <a:p>
            <a:r>
              <a:rPr kumimoji="0" lang="en-US" dirty="0"/>
              <a:t>Click to edit Master title style</a:t>
            </a:r>
          </a:p>
        </p:txBody>
      </p:sp>
      <p:sp>
        <p:nvSpPr>
          <p:cNvPr id="30" name="Text Placeholder 29"/>
          <p:cNvSpPr>
            <a:spLocks noGrp="1"/>
          </p:cNvSpPr>
          <p:nvPr>
            <p:ph type="body" idx="1"/>
          </p:nvPr>
        </p:nvSpPr>
        <p:spPr>
          <a:xfrm>
            <a:off x="342900" y="1104900"/>
            <a:ext cx="11150600" cy="4666996"/>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0" name="Date Placeholder 9"/>
          <p:cNvSpPr>
            <a:spLocks noGrp="1"/>
          </p:cNvSpPr>
          <p:nvPr>
            <p:ph type="dt" sz="half" idx="2"/>
          </p:nvPr>
        </p:nvSpPr>
        <p:spPr>
          <a:xfrm>
            <a:off x="609600" y="6356356"/>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base">
              <a:spcBef>
                <a:spcPct val="0"/>
              </a:spcBef>
              <a:spcAft>
                <a:spcPct val="0"/>
              </a:spcAft>
              <a:defRPr/>
            </a:pPr>
            <a:endParaRPr lang="en-US">
              <a:solidFill>
                <a:srgbClr val="04617B">
                  <a:shade val="90000"/>
                </a:srgbClr>
              </a:solidFill>
              <a:latin typeface="Arial" charset="0"/>
              <a:ea typeface="ヒラギノ角ゴ Pro W3" charset="-128"/>
            </a:endParaRPr>
          </a:p>
        </p:txBody>
      </p:sp>
      <p:sp>
        <p:nvSpPr>
          <p:cNvPr id="22" name="Footer Placeholder 21"/>
          <p:cNvSpPr>
            <a:spLocks noGrp="1"/>
          </p:cNvSpPr>
          <p:nvPr>
            <p:ph type="ftr" sz="quarter" idx="3"/>
          </p:nvPr>
        </p:nvSpPr>
        <p:spPr>
          <a:xfrm>
            <a:off x="3556000" y="6356356"/>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base">
              <a:spcBef>
                <a:spcPct val="0"/>
              </a:spcBef>
              <a:spcAft>
                <a:spcPct val="0"/>
              </a:spcAft>
              <a:defRPr/>
            </a:pPr>
            <a:endParaRPr lang="en-US">
              <a:solidFill>
                <a:srgbClr val="04617B">
                  <a:shade val="90000"/>
                </a:srgbClr>
              </a:solidFill>
              <a:latin typeface="Arial" charset="0"/>
              <a:ea typeface="ヒラギノ角ゴ Pro W3" charset="-128"/>
            </a:endParaRPr>
          </a:p>
        </p:txBody>
      </p:sp>
      <p:sp>
        <p:nvSpPr>
          <p:cNvPr id="18" name="Slide Number Placeholder 17"/>
          <p:cNvSpPr>
            <a:spLocks noGrp="1"/>
          </p:cNvSpPr>
          <p:nvPr>
            <p:ph type="sldNum" sz="quarter" idx="4"/>
          </p:nvPr>
        </p:nvSpPr>
        <p:spPr>
          <a:xfrm>
            <a:off x="10566400" y="6356356"/>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base">
              <a:spcBef>
                <a:spcPct val="0"/>
              </a:spcBef>
              <a:spcAft>
                <a:spcPct val="0"/>
              </a:spcAft>
              <a:defRPr/>
            </a:pPr>
            <a:fld id="{3A5413A4-239B-427B-A5F7-1CC64635C2ED}" type="slidenum">
              <a:rPr lang="en-US" smtClean="0">
                <a:solidFill>
                  <a:srgbClr val="04617B">
                    <a:shade val="90000"/>
                  </a:srgbClr>
                </a:solidFill>
                <a:latin typeface="Arial" charset="0"/>
                <a:ea typeface="ヒラギノ角ゴ Pro W3" charset="-128"/>
              </a:rPr>
              <a:pPr fontAlgn="base">
                <a:spcBef>
                  <a:spcPct val="0"/>
                </a:spcBef>
                <a:spcAft>
                  <a:spcPct val="0"/>
                </a:spcAft>
                <a:defRPr/>
              </a:pPr>
              <a:t>‹#›</a:t>
            </a:fld>
            <a:endParaRPr lang="en-US">
              <a:solidFill>
                <a:srgbClr val="04617B">
                  <a:shade val="90000"/>
                </a:srgbClr>
              </a:solidFill>
              <a:latin typeface="Arial" charset="0"/>
              <a:ea typeface="ヒラギノ角ゴ Pro W3" charset="-128"/>
            </a:endParaRPr>
          </a:p>
        </p:txBody>
      </p:sp>
      <p:pic>
        <p:nvPicPr>
          <p:cNvPr id="14" name="Picture 13" descr="QMfooter"/>
          <p:cNvPicPr>
            <a:picLocks noChangeAspect="1" noChangeArrowheads="1"/>
          </p:cNvPicPr>
          <p:nvPr/>
        </p:nvPicPr>
        <p:blipFill rotWithShape="1">
          <a:blip r:embed="rId15"/>
          <a:srcRect r="27862"/>
          <a:stretch/>
        </p:blipFill>
        <p:spPr bwMode="auto">
          <a:xfrm>
            <a:off x="2876551" y="6045704"/>
            <a:ext cx="5829301" cy="812296"/>
          </a:xfrm>
          <a:prstGeom prst="rect">
            <a:avLst/>
          </a:prstGeom>
          <a:noFill/>
          <a:ln w="9525">
            <a:noFill/>
            <a:miter lim="800000"/>
            <a:headEnd/>
            <a:tailEnd/>
          </a:ln>
        </p:spPr>
      </p:pic>
      <p:pic>
        <p:nvPicPr>
          <p:cNvPr id="16" name="Picture 15" descr="QMfooter"/>
          <p:cNvPicPr>
            <a:picLocks noChangeAspect="1" noChangeArrowheads="1"/>
          </p:cNvPicPr>
          <p:nvPr/>
        </p:nvPicPr>
        <p:blipFill rotWithShape="1">
          <a:blip r:embed="rId15"/>
          <a:srcRect l="67978" r="24457"/>
          <a:stretch/>
        </p:blipFill>
        <p:spPr bwMode="auto">
          <a:xfrm rot="16200000">
            <a:off x="1032128" y="5013580"/>
            <a:ext cx="812296" cy="2876551"/>
          </a:xfrm>
          <a:prstGeom prst="rect">
            <a:avLst/>
          </a:prstGeom>
          <a:noFill/>
          <a:ln w="9525">
            <a:noFill/>
            <a:miter lim="800000"/>
            <a:headEnd/>
            <a:tailEnd/>
          </a:ln>
        </p:spPr>
      </p:pic>
      <p:pic>
        <p:nvPicPr>
          <p:cNvPr id="17" name="Picture 16" descr="QMfooter"/>
          <p:cNvPicPr>
            <a:picLocks noChangeAspect="1" noChangeArrowheads="1"/>
          </p:cNvPicPr>
          <p:nvPr/>
        </p:nvPicPr>
        <p:blipFill rotWithShape="1">
          <a:blip r:embed="rId15"/>
          <a:srcRect l="67978" r="24457"/>
          <a:stretch/>
        </p:blipFill>
        <p:spPr bwMode="auto">
          <a:xfrm rot="16200000">
            <a:off x="9914191" y="4580192"/>
            <a:ext cx="812296" cy="3743327"/>
          </a:xfrm>
          <a:prstGeom prst="rect">
            <a:avLst/>
          </a:prstGeom>
          <a:noFill/>
          <a:ln w="9525">
            <a:noFill/>
            <a:miter lim="800000"/>
            <a:headEnd/>
            <a:tailEnd/>
          </a:ln>
        </p:spPr>
      </p:pic>
    </p:spTree>
    <p:extLst>
      <p:ext uri="{BB962C8B-B14F-4D97-AF65-F5344CB8AC3E}">
        <p14:creationId xmlns:p14="http://schemas.microsoft.com/office/powerpoint/2010/main" val="27784536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p:randomBar dir="vert"/>
  </p:transition>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13" indent="-274313" algn="l" rtl="0" eaLnBrk="1" latinLnBrk="0" hangingPunct="1">
        <a:spcBef>
          <a:spcPct val="20000"/>
        </a:spcBef>
        <a:buClr>
          <a:schemeClr val="accent3"/>
        </a:buClr>
        <a:buSzPct val="95000"/>
        <a:buFont typeface="Wingdings 2"/>
        <a:buChar char=""/>
        <a:defRPr kumimoji="0" sz="2600" kern="1200">
          <a:solidFill>
            <a:schemeClr val="tx1"/>
          </a:solidFill>
          <a:latin typeface="+mj-lt"/>
          <a:ea typeface="+mn-ea"/>
          <a:cs typeface="+mn-cs"/>
        </a:defRPr>
      </a:lvl1pPr>
      <a:lvl2pPr marL="640064" indent="-246882" algn="l" rtl="0" eaLnBrk="1" latinLnBrk="0" hangingPunct="1">
        <a:spcBef>
          <a:spcPct val="20000"/>
        </a:spcBef>
        <a:buClr>
          <a:schemeClr val="accent1"/>
        </a:buClr>
        <a:buSzPct val="85000"/>
        <a:buFont typeface="Wingdings 2"/>
        <a:buChar char=""/>
        <a:defRPr kumimoji="0" sz="2400" kern="1200">
          <a:solidFill>
            <a:schemeClr val="tx1"/>
          </a:solidFill>
          <a:latin typeface="+mj-lt"/>
          <a:ea typeface="+mn-ea"/>
          <a:cs typeface="+mn-cs"/>
        </a:defRPr>
      </a:lvl2pPr>
      <a:lvl3pPr marL="914377" indent="-246882" algn="l" rtl="0" eaLnBrk="1" latinLnBrk="0" hangingPunct="1">
        <a:spcBef>
          <a:spcPct val="20000"/>
        </a:spcBef>
        <a:buClr>
          <a:schemeClr val="accent2"/>
        </a:buClr>
        <a:buSzPct val="70000"/>
        <a:buFont typeface="Wingdings 2"/>
        <a:buChar char=""/>
        <a:defRPr kumimoji="0" sz="2100" kern="1200">
          <a:solidFill>
            <a:schemeClr val="tx1"/>
          </a:solidFill>
          <a:latin typeface="+mj-lt"/>
          <a:ea typeface="+mn-ea"/>
          <a:cs typeface="+mn-cs"/>
        </a:defRPr>
      </a:lvl3pPr>
      <a:lvl4pPr marL="1188690" indent="-210307" algn="l" rtl="0" eaLnBrk="1" latinLnBrk="0" hangingPunct="1">
        <a:spcBef>
          <a:spcPct val="20000"/>
        </a:spcBef>
        <a:buClr>
          <a:schemeClr val="accent3"/>
        </a:buClr>
        <a:buSzPct val="65000"/>
        <a:buFont typeface="Wingdings 2"/>
        <a:buChar char=""/>
        <a:defRPr kumimoji="0" sz="2000" kern="1200">
          <a:solidFill>
            <a:schemeClr val="tx1"/>
          </a:solidFill>
          <a:latin typeface="+mj-lt"/>
          <a:ea typeface="+mn-ea"/>
          <a:cs typeface="+mn-cs"/>
        </a:defRPr>
      </a:lvl4pPr>
      <a:lvl5pPr marL="1463003" indent="-210307" algn="l" rtl="0" eaLnBrk="1" latinLnBrk="0" hangingPunct="1">
        <a:spcBef>
          <a:spcPct val="20000"/>
        </a:spcBef>
        <a:buClr>
          <a:schemeClr val="accent4"/>
        </a:buClr>
        <a:buSzPct val="65000"/>
        <a:buFont typeface="Wingdings 2"/>
        <a:buChar char=""/>
        <a:defRPr kumimoji="0" sz="2000" kern="1200">
          <a:solidFill>
            <a:schemeClr val="tx1"/>
          </a:solidFill>
          <a:latin typeface="+mj-lt"/>
          <a:ea typeface="+mn-ea"/>
          <a:cs typeface="+mn-cs"/>
        </a:defRPr>
      </a:lvl5pPr>
      <a:lvl6pPr marL="1737317" indent="-210307"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192" indent="-182875"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05" indent="-182875"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18" indent="-182875"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89" algn="l" rtl="0" eaLnBrk="1" latinLnBrk="0" hangingPunct="1">
        <a:defRPr kumimoji="0" kern="1200">
          <a:solidFill>
            <a:schemeClr val="tx1"/>
          </a:solidFill>
          <a:latin typeface="+mn-lt"/>
          <a:ea typeface="+mn-ea"/>
          <a:cs typeface="+mn-cs"/>
        </a:defRPr>
      </a:lvl2pPr>
      <a:lvl3pPr marL="914377" algn="l" rtl="0" eaLnBrk="1" latinLnBrk="0" hangingPunct="1">
        <a:defRPr kumimoji="0" kern="1200">
          <a:solidFill>
            <a:schemeClr val="tx1"/>
          </a:solidFill>
          <a:latin typeface="+mn-lt"/>
          <a:ea typeface="+mn-ea"/>
          <a:cs typeface="+mn-cs"/>
        </a:defRPr>
      </a:lvl3pPr>
      <a:lvl4pPr marL="1371566" algn="l" rtl="0" eaLnBrk="1" latinLnBrk="0" hangingPunct="1">
        <a:defRPr kumimoji="0" kern="1200">
          <a:solidFill>
            <a:schemeClr val="tx1"/>
          </a:solidFill>
          <a:latin typeface="+mn-lt"/>
          <a:ea typeface="+mn-ea"/>
          <a:cs typeface="+mn-cs"/>
        </a:defRPr>
      </a:lvl4pPr>
      <a:lvl5pPr marL="1828754" algn="l" rtl="0" eaLnBrk="1" latinLnBrk="0" hangingPunct="1">
        <a:defRPr kumimoji="0" kern="1200">
          <a:solidFill>
            <a:schemeClr val="tx1"/>
          </a:solidFill>
          <a:latin typeface="+mn-lt"/>
          <a:ea typeface="+mn-ea"/>
          <a:cs typeface="+mn-cs"/>
        </a:defRPr>
      </a:lvl5pPr>
      <a:lvl6pPr marL="2285943" algn="l" rtl="0" eaLnBrk="1" latinLnBrk="0" hangingPunct="1">
        <a:defRPr kumimoji="0" kern="1200">
          <a:solidFill>
            <a:schemeClr val="tx1"/>
          </a:solidFill>
          <a:latin typeface="+mn-lt"/>
          <a:ea typeface="+mn-ea"/>
          <a:cs typeface="+mn-cs"/>
        </a:defRPr>
      </a:lvl6pPr>
      <a:lvl7pPr marL="2743131" algn="l" rtl="0" eaLnBrk="1" latinLnBrk="0" hangingPunct="1">
        <a:defRPr kumimoji="0" kern="1200">
          <a:solidFill>
            <a:schemeClr val="tx1"/>
          </a:solidFill>
          <a:latin typeface="+mn-lt"/>
          <a:ea typeface="+mn-ea"/>
          <a:cs typeface="+mn-cs"/>
        </a:defRPr>
      </a:lvl7pPr>
      <a:lvl8pPr marL="3200320" algn="l" rtl="0" eaLnBrk="1" latinLnBrk="0" hangingPunct="1">
        <a:defRPr kumimoji="0" kern="1200">
          <a:solidFill>
            <a:schemeClr val="tx1"/>
          </a:solidFill>
          <a:latin typeface="+mn-lt"/>
          <a:ea typeface="+mn-ea"/>
          <a:cs typeface="+mn-cs"/>
        </a:defRPr>
      </a:lvl8pPr>
      <a:lvl9pPr marL="3657509"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www.sbcs.qmul.ac.uk/internal/healthsafety/index.html" TargetMode="External"/><Relationship Id="rId5" Type="http://schemas.openxmlformats.org/officeDocument/2006/relationships/image" Target="../media/image4.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8.jpg"/><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hyperlink" Target="http://cen.acs.org/articles/87/i31/Learning-UCLA.html" TargetMode="External"/><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g"/><Relationship Id="rId1" Type="http://schemas.openxmlformats.org/officeDocument/2006/relationships/slideLayout" Target="../slideLayouts/slideLayout3.xml"/><Relationship Id="rId4"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630116" y="1302498"/>
            <a:ext cx="8950818" cy="749300"/>
          </a:xfrm>
        </p:spPr>
        <p:txBody>
          <a:bodyPr>
            <a:noAutofit/>
          </a:bodyPr>
          <a:lstStyle/>
          <a:p>
            <a:pPr algn="ctr">
              <a:spcBef>
                <a:spcPts val="2400"/>
              </a:spcBef>
              <a:spcAft>
                <a:spcPts val="2400"/>
              </a:spcAft>
            </a:pPr>
            <a:r>
              <a:rPr lang="en-GB" sz="4400" dirty="0">
                <a:solidFill>
                  <a:srgbClr val="003399"/>
                </a:solidFill>
              </a:rPr>
              <a:t>Introduction to Health &amp; Safety </a:t>
            </a:r>
            <a:endParaRPr lang="en-GB" sz="4400" i="1" dirty="0">
              <a:solidFill>
                <a:srgbClr val="003399"/>
              </a:solidFill>
            </a:endParaRPr>
          </a:p>
        </p:txBody>
      </p:sp>
      <p:sp>
        <p:nvSpPr>
          <p:cNvPr id="5" name="Title 1">
            <a:extLst>
              <a:ext uri="{FF2B5EF4-FFF2-40B4-BE49-F238E27FC236}">
                <a16:creationId xmlns:a16="http://schemas.microsoft.com/office/drawing/2014/main" id="{2A2A7D85-3AC6-41D9-92FA-9005C0133957}"/>
              </a:ext>
            </a:extLst>
          </p:cNvPr>
          <p:cNvSpPr txBox="1">
            <a:spLocks/>
          </p:cNvSpPr>
          <p:nvPr/>
        </p:nvSpPr>
        <p:spPr>
          <a:xfrm>
            <a:off x="336551" y="2799301"/>
            <a:ext cx="11537951" cy="1346200"/>
          </a:xfrm>
          <a:prstGeom prst="rect">
            <a:avLst/>
          </a:prstGeom>
          <a:ln>
            <a:noFill/>
          </a:ln>
        </p:spPr>
        <p:txBody>
          <a:bodyPr vert="horz" lIns="0" tIns="0" rIns="18288" bIns="0" anchor="b">
            <a:no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1"/>
                </a:solidFill>
                <a:effectLst>
                  <a:outerShdw blurRad="38100" dist="25400" dir="5400000" algn="tl" rotWithShape="0">
                    <a:srgbClr val="000000">
                      <a:alpha val="43000"/>
                    </a:srgbClr>
                  </a:outerShdw>
                </a:effectLst>
                <a:latin typeface="+mj-lt"/>
                <a:ea typeface="+mj-ea"/>
                <a:cs typeface="+mj-cs"/>
              </a:defRPr>
            </a:lvl1pPr>
          </a:lstStyle>
          <a:p>
            <a:pPr algn="ctr">
              <a:defRPr/>
            </a:pPr>
            <a:br>
              <a:rPr lang="en-GB" sz="4000" dirty="0">
                <a:solidFill>
                  <a:srgbClr val="003399"/>
                </a:solidFill>
                <a:latin typeface="Calibri"/>
              </a:rPr>
            </a:br>
            <a:r>
              <a:rPr lang="en-GB" sz="4000" i="1" dirty="0">
                <a:solidFill>
                  <a:srgbClr val="003399"/>
                </a:solidFill>
                <a:latin typeface="Calibri"/>
              </a:rPr>
              <a:t>School of Physical and Chemical Sciences</a:t>
            </a:r>
          </a:p>
        </p:txBody>
      </p:sp>
      <p:sp>
        <p:nvSpPr>
          <p:cNvPr id="6" name="Title 1">
            <a:extLst>
              <a:ext uri="{FF2B5EF4-FFF2-40B4-BE49-F238E27FC236}">
                <a16:creationId xmlns:a16="http://schemas.microsoft.com/office/drawing/2014/main" id="{5AE56C90-B727-49A3-8EEA-B116CBC0FAB4}"/>
              </a:ext>
            </a:extLst>
          </p:cNvPr>
          <p:cNvSpPr txBox="1">
            <a:spLocks/>
          </p:cNvSpPr>
          <p:nvPr/>
        </p:nvSpPr>
        <p:spPr>
          <a:xfrm>
            <a:off x="419102" y="2447404"/>
            <a:ext cx="11537951" cy="819151"/>
          </a:xfrm>
          <a:prstGeom prst="rect">
            <a:avLst/>
          </a:prstGeom>
          <a:ln>
            <a:noFill/>
          </a:ln>
        </p:spPr>
        <p:txBody>
          <a:bodyPr vert="horz" lIns="0"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1"/>
                </a:solidFill>
                <a:effectLst>
                  <a:outerShdw blurRad="38100" dist="25400" dir="5400000" algn="tl" rotWithShape="0">
                    <a:srgbClr val="000000">
                      <a:alpha val="43000"/>
                    </a:srgbClr>
                  </a:outerShdw>
                </a:effectLst>
                <a:latin typeface="+mj-lt"/>
                <a:ea typeface="+mj-ea"/>
                <a:cs typeface="+mj-cs"/>
              </a:defRPr>
            </a:lvl1pPr>
          </a:lstStyle>
          <a:p>
            <a:pPr algn="ctr">
              <a:spcBef>
                <a:spcPts val="2400"/>
              </a:spcBef>
              <a:spcAft>
                <a:spcPts val="2400"/>
              </a:spcAft>
              <a:defRPr/>
            </a:pPr>
            <a:r>
              <a:rPr lang="en-GB" sz="4000" dirty="0">
                <a:solidFill>
                  <a:srgbClr val="003399"/>
                </a:solidFill>
                <a:latin typeface="Calibri"/>
              </a:rPr>
              <a:t>Chemistry</a:t>
            </a:r>
            <a:r>
              <a:rPr lang="en-GB" sz="4000">
                <a:solidFill>
                  <a:srgbClr val="003399"/>
                </a:solidFill>
                <a:latin typeface="Calibri"/>
              </a:rPr>
              <a:t>, Physics &amp; Biochemistry</a:t>
            </a:r>
            <a:endParaRPr lang="en-GB" sz="4000" i="1" dirty="0">
              <a:solidFill>
                <a:srgbClr val="003399"/>
              </a:solidFill>
              <a:latin typeface="Calibri"/>
            </a:endParaRPr>
          </a:p>
        </p:txBody>
      </p:sp>
      <p:pic>
        <p:nvPicPr>
          <p:cNvPr id="9" name="Picture 8" descr="A chemist holding signs">
            <a:extLst>
              <a:ext uri="{FF2B5EF4-FFF2-40B4-BE49-F238E27FC236}">
                <a16:creationId xmlns:a16="http://schemas.microsoft.com/office/drawing/2014/main" id="{19D5337B-E1B5-4683-BDAD-52DB7A45B8DB}"/>
              </a:ext>
            </a:extLst>
          </p:cNvPr>
          <p:cNvPicPr>
            <a:picLocks noChangeAspect="1"/>
          </p:cNvPicPr>
          <p:nvPr/>
        </p:nvPicPr>
        <p:blipFill rotWithShape="1">
          <a:blip r:embed="rId3"/>
          <a:srcRect b="7227"/>
          <a:stretch/>
        </p:blipFill>
        <p:spPr>
          <a:xfrm>
            <a:off x="1770161" y="126599"/>
            <a:ext cx="1931994" cy="1040496"/>
          </a:xfrm>
          <a:prstGeom prst="rect">
            <a:avLst/>
          </a:prstGeom>
        </p:spPr>
      </p:pic>
      <p:pic>
        <p:nvPicPr>
          <p:cNvPr id="10" name="Picture 9" descr="QMfooter">
            <a:extLst>
              <a:ext uri="{FF2B5EF4-FFF2-40B4-BE49-F238E27FC236}">
                <a16:creationId xmlns:a16="http://schemas.microsoft.com/office/drawing/2014/main" id="{D83F70A9-81F3-4D35-BBD6-EE3A44580096}"/>
              </a:ext>
            </a:extLst>
          </p:cNvPr>
          <p:cNvPicPr>
            <a:picLocks noChangeAspect="1" noChangeArrowheads="1"/>
          </p:cNvPicPr>
          <p:nvPr/>
        </p:nvPicPr>
        <p:blipFill rotWithShape="1">
          <a:blip r:embed="rId4"/>
          <a:srcRect l="67978" r="24457"/>
          <a:stretch/>
        </p:blipFill>
        <p:spPr bwMode="auto">
          <a:xfrm rot="16200000">
            <a:off x="6116160" y="-327115"/>
            <a:ext cx="75310" cy="7510463"/>
          </a:xfrm>
          <a:prstGeom prst="rect">
            <a:avLst/>
          </a:prstGeom>
          <a:noFill/>
          <a:ln w="9525">
            <a:noFill/>
            <a:miter lim="800000"/>
            <a:headEnd/>
            <a:tailEnd/>
          </a:ln>
        </p:spPr>
      </p:pic>
      <p:pic>
        <p:nvPicPr>
          <p:cNvPr id="14" name="Picture 7" descr="War_in_iraq_explosion">
            <a:extLst>
              <a:ext uri="{FF2B5EF4-FFF2-40B4-BE49-F238E27FC236}">
                <a16:creationId xmlns:a16="http://schemas.microsoft.com/office/drawing/2014/main" id="{E7C8551F-D01B-4AF4-A103-0880A9D6A1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2030307" y="4603556"/>
            <a:ext cx="1671849" cy="164763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B8AED9C-EEB9-4E42-BD04-6A6C5487AA6B}"/>
              </a:ext>
            </a:extLst>
          </p:cNvPr>
          <p:cNvSpPr txBox="1"/>
          <p:nvPr/>
        </p:nvSpPr>
        <p:spPr>
          <a:xfrm>
            <a:off x="4507889" y="6199366"/>
            <a:ext cx="5401159" cy="523220"/>
          </a:xfrm>
          <a:prstGeom prst="rect">
            <a:avLst/>
          </a:prstGeom>
          <a:noFill/>
        </p:spPr>
        <p:txBody>
          <a:bodyPr wrap="none" rtlCol="0">
            <a:spAutoFit/>
          </a:bodyPr>
          <a:lstStyle/>
          <a:p>
            <a:pPr>
              <a:defRPr/>
            </a:pPr>
            <a:r>
              <a:rPr lang="en-GB" sz="1400" dirty="0">
                <a:solidFill>
                  <a:prstClr val="black"/>
                </a:solidFill>
                <a:latin typeface="Calibri"/>
              </a:rPr>
              <a:t>Website: </a:t>
            </a:r>
            <a:r>
              <a:rPr lang="en-GB" sz="1400" dirty="0">
                <a:solidFill>
                  <a:prstClr val="black"/>
                </a:solidFill>
                <a:latin typeface="Calibri"/>
                <a:hlinkClick r:id="rId6"/>
              </a:rPr>
              <a:t>http://www.sbcs.qmul.ac.uk/internal/healthsafety/index.html</a:t>
            </a:r>
            <a:endParaRPr lang="en-GB" sz="1400" dirty="0">
              <a:solidFill>
                <a:prstClr val="black"/>
              </a:solidFill>
              <a:latin typeface="Calibri"/>
            </a:endParaRPr>
          </a:p>
          <a:p>
            <a:pPr>
              <a:defRPr/>
            </a:pPr>
            <a:endParaRPr lang="en-GB" sz="1400" dirty="0">
              <a:solidFill>
                <a:prstClr val="black"/>
              </a:solidFill>
              <a:latin typeface="Calibri"/>
            </a:endParaRPr>
          </a:p>
        </p:txBody>
      </p:sp>
      <p:pic>
        <p:nvPicPr>
          <p:cNvPr id="16" name="Picture 15" descr="GHS symbols">
            <a:extLst>
              <a:ext uri="{FF2B5EF4-FFF2-40B4-BE49-F238E27FC236}">
                <a16:creationId xmlns:a16="http://schemas.microsoft.com/office/drawing/2014/main" id="{975CCACA-8A87-468E-A135-86932076AA83}"/>
              </a:ext>
            </a:extLst>
          </p:cNvPr>
          <p:cNvPicPr>
            <a:picLocks noChangeAspect="1"/>
          </p:cNvPicPr>
          <p:nvPr/>
        </p:nvPicPr>
        <p:blipFill>
          <a:blip r:embed="rId7"/>
          <a:stretch>
            <a:fillRect/>
          </a:stretch>
        </p:blipFill>
        <p:spPr>
          <a:xfrm>
            <a:off x="8168677" y="4624464"/>
            <a:ext cx="1973543" cy="1233464"/>
          </a:xfrm>
          <a:prstGeom prst="rect">
            <a:avLst/>
          </a:prstGeom>
        </p:spPr>
      </p:pic>
    </p:spTree>
    <p:extLst>
      <p:ext uri="{BB962C8B-B14F-4D97-AF65-F5344CB8AC3E}">
        <p14:creationId xmlns:p14="http://schemas.microsoft.com/office/powerpoint/2010/main" val="1401085098"/>
      </p:ext>
    </p:extLst>
  </p:cSld>
  <p:clrMapOvr>
    <a:masterClrMapping/>
  </p:clrMapOvr>
  <p:transition>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303581-AF59-5A1A-326B-AB47070F2A6B}"/>
              </a:ext>
            </a:extLst>
          </p:cNvPr>
          <p:cNvSpPr txBox="1"/>
          <p:nvPr/>
        </p:nvSpPr>
        <p:spPr>
          <a:xfrm>
            <a:off x="1416677" y="309093"/>
            <a:ext cx="8552854" cy="400110"/>
          </a:xfrm>
          <a:prstGeom prst="rect">
            <a:avLst/>
          </a:prstGeom>
          <a:noFill/>
        </p:spPr>
        <p:txBody>
          <a:bodyPr wrap="none" rtlCol="0">
            <a:spAutoFit/>
          </a:bodyPr>
          <a:lstStyle/>
          <a:p>
            <a:r>
              <a:rPr lang="en-GB" sz="2000" dirty="0">
                <a:solidFill>
                  <a:schemeClr val="accent2"/>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KEY POINTS OF THE HEALTH AND SAFETY AT WORK ACT ETC. 1974</a:t>
            </a:r>
          </a:p>
        </p:txBody>
      </p:sp>
      <p:cxnSp>
        <p:nvCxnSpPr>
          <p:cNvPr id="8" name="Straight Connector 7">
            <a:extLst>
              <a:ext uri="{FF2B5EF4-FFF2-40B4-BE49-F238E27FC236}">
                <a16:creationId xmlns:a16="http://schemas.microsoft.com/office/drawing/2014/main" id="{E46F4E15-568D-C976-FC40-1BE4C46D3395}"/>
              </a:ext>
            </a:extLst>
          </p:cNvPr>
          <p:cNvCxnSpPr/>
          <p:nvPr/>
        </p:nvCxnSpPr>
        <p:spPr>
          <a:xfrm flipV="1">
            <a:off x="291922" y="850006"/>
            <a:ext cx="10680879" cy="77273"/>
          </a:xfrm>
          <a:prstGeom prst="line">
            <a:avLst/>
          </a:prstGeom>
          <a:ln w="38100">
            <a:solidFill>
              <a:srgbClr val="1C3D74"/>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41552E2-7F2B-5A64-0475-CD0D82390F8B}"/>
              </a:ext>
            </a:extLst>
          </p:cNvPr>
          <p:cNvSpPr txBox="1"/>
          <p:nvPr/>
        </p:nvSpPr>
        <p:spPr>
          <a:xfrm>
            <a:off x="875764" y="1375461"/>
            <a:ext cx="6096000" cy="461665"/>
          </a:xfrm>
          <a:prstGeom prst="rect">
            <a:avLst/>
          </a:prstGeom>
          <a:noFill/>
        </p:spPr>
        <p:txBody>
          <a:bodyPr wrap="square">
            <a:spAutoFit/>
          </a:bodyPr>
          <a:lstStyle/>
          <a:p>
            <a:r>
              <a:rPr lang="en-GB" sz="2400" b="1" dirty="0">
                <a:solidFill>
                  <a:schemeClr val="tx2"/>
                </a:solidFill>
                <a:latin typeface="Gilroy"/>
              </a:rPr>
              <a:t>1. Provide a safe place of work</a:t>
            </a:r>
            <a:endParaRPr lang="en-GB" sz="2400" dirty="0">
              <a:solidFill>
                <a:schemeClr val="tx2"/>
              </a:solidFill>
            </a:endParaRPr>
          </a:p>
        </p:txBody>
      </p:sp>
      <p:sp>
        <p:nvSpPr>
          <p:cNvPr id="14" name="TextBox 13">
            <a:extLst>
              <a:ext uri="{FF2B5EF4-FFF2-40B4-BE49-F238E27FC236}">
                <a16:creationId xmlns:a16="http://schemas.microsoft.com/office/drawing/2014/main" id="{6D8D221B-34D5-72B1-0C04-E86A2ED54092}"/>
              </a:ext>
            </a:extLst>
          </p:cNvPr>
          <p:cNvSpPr txBox="1"/>
          <p:nvPr/>
        </p:nvSpPr>
        <p:spPr>
          <a:xfrm>
            <a:off x="875764" y="1823642"/>
            <a:ext cx="6096000" cy="461665"/>
          </a:xfrm>
          <a:prstGeom prst="rect">
            <a:avLst/>
          </a:prstGeom>
          <a:noFill/>
        </p:spPr>
        <p:txBody>
          <a:bodyPr wrap="square">
            <a:spAutoFit/>
          </a:bodyPr>
          <a:lstStyle/>
          <a:p>
            <a:r>
              <a:rPr lang="en-GB" sz="2400" b="1" dirty="0">
                <a:solidFill>
                  <a:schemeClr val="tx2"/>
                </a:solidFill>
                <a:latin typeface="Gilroy"/>
              </a:rPr>
              <a:t>2. Provide safe equipment</a:t>
            </a:r>
            <a:endParaRPr lang="en-GB" sz="2400" dirty="0">
              <a:solidFill>
                <a:schemeClr val="tx2"/>
              </a:solidFill>
            </a:endParaRPr>
          </a:p>
        </p:txBody>
      </p:sp>
      <p:sp>
        <p:nvSpPr>
          <p:cNvPr id="16" name="TextBox 15">
            <a:extLst>
              <a:ext uri="{FF2B5EF4-FFF2-40B4-BE49-F238E27FC236}">
                <a16:creationId xmlns:a16="http://schemas.microsoft.com/office/drawing/2014/main" id="{B44E3189-A704-A869-BEF5-BE6F13CF9D7A}"/>
              </a:ext>
            </a:extLst>
          </p:cNvPr>
          <p:cNvSpPr txBox="1"/>
          <p:nvPr/>
        </p:nvSpPr>
        <p:spPr>
          <a:xfrm>
            <a:off x="875764" y="2223751"/>
            <a:ext cx="6096000" cy="461665"/>
          </a:xfrm>
          <a:prstGeom prst="rect">
            <a:avLst/>
          </a:prstGeom>
          <a:noFill/>
        </p:spPr>
        <p:txBody>
          <a:bodyPr wrap="square">
            <a:spAutoFit/>
          </a:bodyPr>
          <a:lstStyle/>
          <a:p>
            <a:r>
              <a:rPr lang="en-GB" sz="2400" b="1" dirty="0">
                <a:solidFill>
                  <a:schemeClr val="tx2"/>
                </a:solidFill>
                <a:latin typeface="Gilroy"/>
              </a:rPr>
              <a:t>3. Ensure staff are properly trained</a:t>
            </a:r>
            <a:endParaRPr lang="en-GB" sz="2400" dirty="0">
              <a:solidFill>
                <a:schemeClr val="tx2"/>
              </a:solidFill>
            </a:endParaRPr>
          </a:p>
        </p:txBody>
      </p:sp>
      <p:sp>
        <p:nvSpPr>
          <p:cNvPr id="18" name="TextBox 17">
            <a:extLst>
              <a:ext uri="{FF2B5EF4-FFF2-40B4-BE49-F238E27FC236}">
                <a16:creationId xmlns:a16="http://schemas.microsoft.com/office/drawing/2014/main" id="{AD15D578-2FE1-BB70-ED94-C801D6EDCC1B}"/>
              </a:ext>
            </a:extLst>
          </p:cNvPr>
          <p:cNvSpPr txBox="1"/>
          <p:nvPr/>
        </p:nvSpPr>
        <p:spPr>
          <a:xfrm>
            <a:off x="875764" y="2697693"/>
            <a:ext cx="6096000" cy="461665"/>
          </a:xfrm>
          <a:prstGeom prst="rect">
            <a:avLst/>
          </a:prstGeom>
          <a:noFill/>
        </p:spPr>
        <p:txBody>
          <a:bodyPr wrap="square">
            <a:spAutoFit/>
          </a:bodyPr>
          <a:lstStyle/>
          <a:p>
            <a:r>
              <a:rPr lang="en-GB" sz="2400" b="1" dirty="0">
                <a:solidFill>
                  <a:schemeClr val="tx2"/>
                </a:solidFill>
                <a:latin typeface="Gilroy"/>
              </a:rPr>
              <a:t>4. Carry out risk assessments</a:t>
            </a:r>
            <a:endParaRPr lang="en-GB" sz="2400" dirty="0">
              <a:solidFill>
                <a:schemeClr val="tx2"/>
              </a:solidFill>
            </a:endParaRPr>
          </a:p>
        </p:txBody>
      </p:sp>
      <p:sp>
        <p:nvSpPr>
          <p:cNvPr id="20" name="TextBox 19">
            <a:extLst>
              <a:ext uri="{FF2B5EF4-FFF2-40B4-BE49-F238E27FC236}">
                <a16:creationId xmlns:a16="http://schemas.microsoft.com/office/drawing/2014/main" id="{710CFF8D-5632-7B64-6401-576CF91F3BA0}"/>
              </a:ext>
            </a:extLst>
          </p:cNvPr>
          <p:cNvSpPr txBox="1"/>
          <p:nvPr/>
        </p:nvSpPr>
        <p:spPr>
          <a:xfrm>
            <a:off x="875764" y="3149308"/>
            <a:ext cx="6096000" cy="461665"/>
          </a:xfrm>
          <a:prstGeom prst="rect">
            <a:avLst/>
          </a:prstGeom>
          <a:noFill/>
        </p:spPr>
        <p:txBody>
          <a:bodyPr wrap="square">
            <a:spAutoFit/>
          </a:bodyPr>
          <a:lstStyle/>
          <a:p>
            <a:r>
              <a:rPr lang="en-GB" sz="2400" b="1" dirty="0">
                <a:solidFill>
                  <a:schemeClr val="tx2"/>
                </a:solidFill>
                <a:latin typeface="Gilroy"/>
              </a:rPr>
              <a:t>5. Provide proper facilities</a:t>
            </a:r>
            <a:endParaRPr lang="en-GB" sz="2400" dirty="0">
              <a:solidFill>
                <a:schemeClr val="tx2"/>
              </a:solidFill>
            </a:endParaRPr>
          </a:p>
        </p:txBody>
      </p:sp>
      <p:sp>
        <p:nvSpPr>
          <p:cNvPr id="22" name="TextBox 21">
            <a:extLst>
              <a:ext uri="{FF2B5EF4-FFF2-40B4-BE49-F238E27FC236}">
                <a16:creationId xmlns:a16="http://schemas.microsoft.com/office/drawing/2014/main" id="{AD33497D-BA49-BB8D-464A-69906233A91D}"/>
              </a:ext>
            </a:extLst>
          </p:cNvPr>
          <p:cNvSpPr txBox="1"/>
          <p:nvPr/>
        </p:nvSpPr>
        <p:spPr>
          <a:xfrm>
            <a:off x="875764" y="3607802"/>
            <a:ext cx="6096000" cy="830997"/>
          </a:xfrm>
          <a:prstGeom prst="rect">
            <a:avLst/>
          </a:prstGeom>
          <a:noFill/>
        </p:spPr>
        <p:txBody>
          <a:bodyPr wrap="square">
            <a:spAutoFit/>
          </a:bodyPr>
          <a:lstStyle/>
          <a:p>
            <a:r>
              <a:rPr lang="en-GB" sz="2400" b="1" dirty="0">
                <a:solidFill>
                  <a:schemeClr val="tx2"/>
                </a:solidFill>
                <a:latin typeface="Gilroy"/>
              </a:rPr>
              <a:t>6. Appoint a competent person to oversee health and safety</a:t>
            </a:r>
            <a:endParaRPr lang="en-GB" sz="2400" dirty="0">
              <a:solidFill>
                <a:schemeClr val="tx2"/>
              </a:solidFill>
            </a:endParaRPr>
          </a:p>
        </p:txBody>
      </p:sp>
      <p:pic>
        <p:nvPicPr>
          <p:cNvPr id="3" name="Picture 2" descr="Diagram">
            <a:extLst>
              <a:ext uri="{FF2B5EF4-FFF2-40B4-BE49-F238E27FC236}">
                <a16:creationId xmlns:a16="http://schemas.microsoft.com/office/drawing/2014/main" id="{420FD981-58ED-2E7D-CEC2-7870F53782A4}"/>
              </a:ext>
            </a:extLst>
          </p:cNvPr>
          <p:cNvPicPr>
            <a:picLocks noChangeAspect="1"/>
          </p:cNvPicPr>
          <p:nvPr/>
        </p:nvPicPr>
        <p:blipFill>
          <a:blip r:embed="rId2"/>
          <a:stretch>
            <a:fillRect/>
          </a:stretch>
        </p:blipFill>
        <p:spPr>
          <a:xfrm>
            <a:off x="6971764" y="1205499"/>
            <a:ext cx="4775200" cy="4089400"/>
          </a:xfrm>
          <a:prstGeom prst="rect">
            <a:avLst/>
          </a:prstGeom>
        </p:spPr>
      </p:pic>
    </p:spTree>
    <p:extLst>
      <p:ext uri="{BB962C8B-B14F-4D97-AF65-F5344CB8AC3E}">
        <p14:creationId xmlns:p14="http://schemas.microsoft.com/office/powerpoint/2010/main" val="242329197"/>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txBox="1">
            <a:spLocks noChangeArrowheads="1"/>
          </p:cNvSpPr>
          <p:nvPr/>
        </p:nvSpPr>
        <p:spPr>
          <a:xfrm>
            <a:off x="3480142" y="1082533"/>
            <a:ext cx="4318137" cy="379309"/>
          </a:xfrm>
          <a:prstGeom prst="rect">
            <a:avLst/>
          </a:prstGeom>
        </p:spPr>
        <p:txBody>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j-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j-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j-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j-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j-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Clr>
                <a:srgbClr val="0BD0D9"/>
              </a:buClr>
              <a:buNone/>
              <a:defRPr/>
            </a:pPr>
            <a:r>
              <a:rPr lang="en-GB" altLang="en-US" sz="2000" dirty="0">
                <a:solidFill>
                  <a:schemeClr val="accent3">
                    <a:lumMod val="50000"/>
                  </a:schemeClr>
                </a:solidFill>
                <a:effectLst>
                  <a:outerShdw blurRad="38100" dist="38100" dir="2700000" algn="tl">
                    <a:srgbClr val="C0C0C0"/>
                  </a:outerShdw>
                </a:effectLst>
                <a:latin typeface="Constantia"/>
              </a:rPr>
              <a:t>Health  Safety at Work etc Act 1974</a:t>
            </a:r>
          </a:p>
        </p:txBody>
      </p:sp>
      <p:sp>
        <p:nvSpPr>
          <p:cNvPr id="10" name="Rectangle 9">
            <a:extLst>
              <a:ext uri="{FF2B5EF4-FFF2-40B4-BE49-F238E27FC236}">
                <a16:creationId xmlns:a16="http://schemas.microsoft.com/office/drawing/2014/main" id="{BD9566EF-3B42-49D3-B63D-403A13F1F13F}"/>
              </a:ext>
            </a:extLst>
          </p:cNvPr>
          <p:cNvSpPr/>
          <p:nvPr/>
        </p:nvSpPr>
        <p:spPr>
          <a:xfrm>
            <a:off x="2910798" y="122352"/>
            <a:ext cx="5083443"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defRPr/>
            </a:pPr>
            <a:r>
              <a:rPr lang="en-GB" sz="3600" dirty="0">
                <a:ln/>
                <a:solidFill>
                  <a:srgbClr val="0099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does the law say?</a:t>
            </a:r>
          </a:p>
        </p:txBody>
      </p:sp>
      <p:pic>
        <p:nvPicPr>
          <p:cNvPr id="14" name="Picture 13" descr="A person with the hands up">
            <a:extLst>
              <a:ext uri="{FF2B5EF4-FFF2-40B4-BE49-F238E27FC236}">
                <a16:creationId xmlns:a16="http://schemas.microsoft.com/office/drawing/2014/main" id="{4C393095-D940-4365-B9A2-5ECFFE4999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962" y="2527680"/>
            <a:ext cx="1053857" cy="1244712"/>
          </a:xfrm>
          <a:prstGeom prst="rect">
            <a:avLst/>
          </a:prstGeom>
        </p:spPr>
      </p:pic>
      <p:sp>
        <p:nvSpPr>
          <p:cNvPr id="3" name="TextBox 2">
            <a:extLst>
              <a:ext uri="{FF2B5EF4-FFF2-40B4-BE49-F238E27FC236}">
                <a16:creationId xmlns:a16="http://schemas.microsoft.com/office/drawing/2014/main" id="{5DA4DEE4-4946-4719-8C46-1D64F7FE2FB7}"/>
              </a:ext>
            </a:extLst>
          </p:cNvPr>
          <p:cNvSpPr txBox="1"/>
          <p:nvPr/>
        </p:nvSpPr>
        <p:spPr>
          <a:xfrm>
            <a:off x="3250333" y="5566985"/>
            <a:ext cx="6555027" cy="369332"/>
          </a:xfrm>
          <a:prstGeom prst="rect">
            <a:avLst/>
          </a:prstGeom>
          <a:noFill/>
        </p:spPr>
        <p:txBody>
          <a:bodyPr wrap="square" rtlCol="0">
            <a:spAutoFit/>
          </a:bodyPr>
          <a:lstStyle/>
          <a:p>
            <a:pPr>
              <a:defRPr/>
            </a:pPr>
            <a:r>
              <a:rPr lang="en-GB" altLang="en-US" b="1" dirty="0">
                <a:solidFill>
                  <a:srgbClr val="FF0000"/>
                </a:solidFill>
                <a:latin typeface="Constantia"/>
              </a:rPr>
              <a:t>Penalty – up to 2 years in prison &amp;/or an unlimited fine</a:t>
            </a:r>
            <a:endParaRPr lang="en-US" altLang="en-US" b="1" dirty="0">
              <a:solidFill>
                <a:srgbClr val="FF0000"/>
              </a:solidFill>
              <a:latin typeface="Constantia"/>
            </a:endParaRPr>
          </a:p>
        </p:txBody>
      </p:sp>
      <p:graphicFrame>
        <p:nvGraphicFramePr>
          <p:cNvPr id="5" name="Diagram 4">
            <a:extLst>
              <a:ext uri="{FF2B5EF4-FFF2-40B4-BE49-F238E27FC236}">
                <a16:creationId xmlns:a16="http://schemas.microsoft.com/office/drawing/2014/main" id="{93195A3F-17A0-642B-6C5B-BF1FB15968A5}"/>
              </a:ext>
            </a:extLst>
          </p:cNvPr>
          <p:cNvGraphicFramePr/>
          <p:nvPr>
            <p:extLst>
              <p:ext uri="{D42A27DB-BD31-4B8C-83A1-F6EECF244321}">
                <p14:modId xmlns:p14="http://schemas.microsoft.com/office/powerpoint/2010/main" val="305012120"/>
              </p:ext>
            </p:extLst>
          </p:nvPr>
        </p:nvGraphicFramePr>
        <p:xfrm>
          <a:off x="1268083" y="1568339"/>
          <a:ext cx="10550105" cy="37856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76157963"/>
      </p:ext>
    </p:extLst>
  </p:cSld>
  <p:clrMapOvr>
    <a:masterClrMapping/>
  </p:clrMapOvr>
  <p:transition>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6620" y="193964"/>
            <a:ext cx="1981198" cy="631536"/>
          </a:xfrm>
        </p:spPr>
        <p:txBody>
          <a:bodyPr>
            <a:normAutofit/>
          </a:bodyPr>
          <a:lstStyle/>
          <a:p>
            <a:r>
              <a:rPr lang="en-US" sz="3600" dirty="0">
                <a:solidFill>
                  <a:schemeClr val="accent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Financial</a:t>
            </a:r>
            <a:endParaRPr lang="en-GB" sz="3600" dirty="0">
              <a:solidFill>
                <a:schemeClr val="accent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US" sz="2800" dirty="0"/>
              <a:t>Costs of accidents to QMUL and therefore to student fees</a:t>
            </a:r>
          </a:p>
          <a:p>
            <a:r>
              <a:rPr lang="en-US" sz="2800" dirty="0"/>
              <a:t>Costs of financial liability</a:t>
            </a:r>
          </a:p>
          <a:p>
            <a:r>
              <a:rPr lang="en-US" sz="2800" dirty="0"/>
              <a:t>Costs to the resulting lack of facilities, if property damaged</a:t>
            </a:r>
          </a:p>
          <a:p>
            <a:r>
              <a:rPr lang="en-US" sz="2800" dirty="0"/>
              <a:t>Costs to research capability, teaching facilities</a:t>
            </a:r>
            <a:endParaRPr lang="en-GB" sz="2800" dirty="0"/>
          </a:p>
        </p:txBody>
      </p:sp>
      <p:sp>
        <p:nvSpPr>
          <p:cNvPr id="4" name="Slide Number Placeholder 3"/>
          <p:cNvSpPr>
            <a:spLocks noGrp="1"/>
          </p:cNvSpPr>
          <p:nvPr>
            <p:ph type="sldNum" sz="quarter" idx="12"/>
          </p:nvPr>
        </p:nvSpPr>
        <p:spPr/>
        <p:txBody>
          <a:bodyPr/>
          <a:lstStyle/>
          <a:p>
            <a:pPr>
              <a:defRPr/>
            </a:pPr>
            <a:fld id="{79C77B33-1073-453A-88E5-2C54ECE68E6D}" type="slidenum">
              <a:rPr lang="en-US">
                <a:solidFill>
                  <a:srgbClr val="04617B">
                    <a:shade val="90000"/>
                  </a:srgbClr>
                </a:solidFill>
                <a:latin typeface="Constantia"/>
              </a:rPr>
              <a:pPr>
                <a:defRPr/>
              </a:pPr>
              <a:t>12</a:t>
            </a:fld>
            <a:endParaRPr lang="en-US">
              <a:solidFill>
                <a:srgbClr val="04617B">
                  <a:shade val="90000"/>
                </a:srgbClr>
              </a:solidFill>
              <a:latin typeface="Constantia"/>
            </a:endParaRPr>
          </a:p>
        </p:txBody>
      </p:sp>
    </p:spTree>
    <p:extLst>
      <p:ext uri="{BB962C8B-B14F-4D97-AF65-F5344CB8AC3E}">
        <p14:creationId xmlns:p14="http://schemas.microsoft.com/office/powerpoint/2010/main" val="1212973367"/>
      </p:ext>
    </p:extLst>
  </p:cSld>
  <p:clrMapOvr>
    <a:masterClrMapping/>
  </p:clrMapOvr>
  <p:transition>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228600" indent="-228600">
              <a:lnSpc>
                <a:spcPct val="90000"/>
              </a:lnSpc>
              <a:spcBef>
                <a:spcPts val="1000"/>
              </a:spcBef>
              <a:buClrTx/>
              <a:buSzTx/>
              <a:buFont typeface="Arial" panose="020B0604020202020204" pitchFamily="34" charset="0"/>
              <a:buChar char="•"/>
            </a:pPr>
            <a:r>
              <a:rPr lang="en-GB" sz="3200" dirty="0">
                <a:solidFill>
                  <a:prstClr val="black"/>
                </a:solidFill>
              </a:rPr>
              <a:t>Risk perception depends on common knowledge but also </a:t>
            </a:r>
            <a:r>
              <a:rPr lang="en-GB" sz="3200" b="1" dirty="0">
                <a:solidFill>
                  <a:prstClr val="black"/>
                </a:solidFill>
              </a:rPr>
              <a:t>experience</a:t>
            </a:r>
            <a:r>
              <a:rPr lang="en-GB" sz="3200" dirty="0">
                <a:solidFill>
                  <a:prstClr val="black"/>
                </a:solidFill>
              </a:rPr>
              <a:t> and </a:t>
            </a:r>
            <a:r>
              <a:rPr lang="en-GB" sz="3200" b="1" dirty="0">
                <a:solidFill>
                  <a:prstClr val="black"/>
                </a:solidFill>
              </a:rPr>
              <a:t>expert knowledge</a:t>
            </a:r>
          </a:p>
          <a:p>
            <a:pPr marL="228600" indent="-228600">
              <a:lnSpc>
                <a:spcPct val="90000"/>
              </a:lnSpc>
              <a:spcBef>
                <a:spcPts val="1000"/>
              </a:spcBef>
              <a:buClrTx/>
              <a:buSzTx/>
              <a:buFont typeface="Arial" panose="020B0604020202020204" pitchFamily="34" charset="0"/>
              <a:buChar char="•"/>
            </a:pPr>
            <a:r>
              <a:rPr lang="en-GB" sz="3200" dirty="0">
                <a:solidFill>
                  <a:prstClr val="black"/>
                </a:solidFill>
              </a:rPr>
              <a:t>Students by definition are inexperienced and are yet to become experts.</a:t>
            </a:r>
          </a:p>
          <a:p>
            <a:pPr marL="228600" indent="-228600">
              <a:lnSpc>
                <a:spcPct val="90000"/>
              </a:lnSpc>
              <a:spcBef>
                <a:spcPts val="1000"/>
              </a:spcBef>
              <a:buClrTx/>
              <a:buSzTx/>
              <a:buFont typeface="Arial" panose="020B0604020202020204" pitchFamily="34" charset="0"/>
              <a:buChar char="•"/>
            </a:pPr>
            <a:r>
              <a:rPr lang="en-GB" sz="3200" dirty="0">
                <a:solidFill>
                  <a:prstClr val="black"/>
                </a:solidFill>
              </a:rPr>
              <a:t> The School chemistry labs contain poisons, pyrophoric materials, flammable solvents, strong acids and oxidising agents to name a few but there are many hazards which are not obvious. </a:t>
            </a:r>
          </a:p>
          <a:p>
            <a:pPr marL="0" indent="0">
              <a:lnSpc>
                <a:spcPct val="90000"/>
              </a:lnSpc>
              <a:spcBef>
                <a:spcPts val="1000"/>
              </a:spcBef>
              <a:buClrTx/>
              <a:buSzTx/>
              <a:buNone/>
            </a:pPr>
            <a:r>
              <a:rPr lang="en-GB" sz="3200" dirty="0">
                <a:solidFill>
                  <a:prstClr val="black"/>
                </a:solidFill>
              </a:rPr>
              <a:t> </a:t>
            </a:r>
          </a:p>
          <a:p>
            <a:pPr marL="0" indent="0">
              <a:lnSpc>
                <a:spcPct val="90000"/>
              </a:lnSpc>
              <a:spcBef>
                <a:spcPts val="1000"/>
              </a:spcBef>
              <a:buClrTx/>
              <a:buSzTx/>
              <a:buNone/>
            </a:pPr>
            <a:endParaRPr lang="en-GB" sz="3200" dirty="0"/>
          </a:p>
        </p:txBody>
      </p:sp>
      <p:sp>
        <p:nvSpPr>
          <p:cNvPr id="4" name="Slide Number Placeholder 3"/>
          <p:cNvSpPr>
            <a:spLocks noGrp="1"/>
          </p:cNvSpPr>
          <p:nvPr>
            <p:ph type="sldNum" sz="quarter" idx="12"/>
          </p:nvPr>
        </p:nvSpPr>
        <p:spPr/>
        <p:txBody>
          <a:bodyPr/>
          <a:lstStyle/>
          <a:p>
            <a:pPr>
              <a:defRPr/>
            </a:pPr>
            <a:fld id="{79C77B33-1073-453A-88E5-2C54ECE68E6D}" type="slidenum">
              <a:rPr lang="en-US">
                <a:solidFill>
                  <a:srgbClr val="04617B">
                    <a:shade val="90000"/>
                  </a:srgbClr>
                </a:solidFill>
                <a:latin typeface="Constantia"/>
              </a:rPr>
              <a:pPr>
                <a:defRPr/>
              </a:pPr>
              <a:t>13</a:t>
            </a:fld>
            <a:endParaRPr lang="en-US">
              <a:solidFill>
                <a:srgbClr val="04617B">
                  <a:shade val="90000"/>
                </a:srgbClr>
              </a:solidFill>
              <a:latin typeface="Constantia"/>
            </a:endParaRPr>
          </a:p>
        </p:txBody>
      </p:sp>
      <p:sp>
        <p:nvSpPr>
          <p:cNvPr id="5" name="Title 1"/>
          <p:cNvSpPr txBox="1">
            <a:spLocks/>
          </p:cNvSpPr>
          <p:nvPr/>
        </p:nvSpPr>
        <p:spPr>
          <a:xfrm>
            <a:off x="3902365" y="281449"/>
            <a:ext cx="3329707" cy="477981"/>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3600" dirty="0">
                <a:solidFill>
                  <a:schemeClr val="accent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Risk Perception</a:t>
            </a:r>
            <a:endParaRPr lang="en-GB" sz="3600" dirty="0">
              <a:solidFill>
                <a:schemeClr val="accent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9223408"/>
      </p:ext>
    </p:extLst>
  </p:cSld>
  <p:clrMapOvr>
    <a:masterClrMapping/>
  </p:clrMapOvr>
  <p:transition>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9C77B33-1073-453A-88E5-2C54ECE68E6D}" type="slidenum">
              <a:rPr lang="en-US">
                <a:solidFill>
                  <a:srgbClr val="04617B">
                    <a:shade val="90000"/>
                  </a:srgbClr>
                </a:solidFill>
                <a:latin typeface="Constantia"/>
              </a:rPr>
              <a:pPr>
                <a:defRPr/>
              </a:pPr>
              <a:t>14</a:t>
            </a:fld>
            <a:endParaRPr lang="en-US">
              <a:solidFill>
                <a:srgbClr val="04617B">
                  <a:shade val="90000"/>
                </a:srgbClr>
              </a:solidFill>
              <a:latin typeface="Constantia"/>
            </a:endParaRPr>
          </a:p>
        </p:txBody>
      </p:sp>
      <p:pic>
        <p:nvPicPr>
          <p:cNvPr id="18" name="Picture 17" descr="Logo">
            <a:extLst>
              <a:ext uri="{FF2B5EF4-FFF2-40B4-BE49-F238E27FC236}">
                <a16:creationId xmlns:a16="http://schemas.microsoft.com/office/drawing/2014/main" id="{7028DEE4-2DE3-44DF-87F5-7005B0F711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7874" y="2290684"/>
            <a:ext cx="1874315" cy="2339145"/>
          </a:xfrm>
          <a:prstGeom prst="rect">
            <a:avLst/>
          </a:prstGeom>
        </p:spPr>
      </p:pic>
      <p:sp>
        <p:nvSpPr>
          <p:cNvPr id="3" name="TextBox 2">
            <a:extLst>
              <a:ext uri="{FF2B5EF4-FFF2-40B4-BE49-F238E27FC236}">
                <a16:creationId xmlns:a16="http://schemas.microsoft.com/office/drawing/2014/main" id="{F6540FE7-3D30-4132-9BE8-CFF9EC8035EF}"/>
              </a:ext>
            </a:extLst>
          </p:cNvPr>
          <p:cNvSpPr txBox="1"/>
          <p:nvPr/>
        </p:nvSpPr>
        <p:spPr>
          <a:xfrm>
            <a:off x="4283655" y="2298591"/>
            <a:ext cx="6206844" cy="2554545"/>
          </a:xfrm>
          <a:prstGeom prst="rect">
            <a:avLst/>
          </a:prstGeom>
          <a:noFill/>
        </p:spPr>
        <p:txBody>
          <a:bodyPr wrap="square" rtlCol="0">
            <a:spAutoFit/>
          </a:bodyPr>
          <a:lstStyle/>
          <a:p>
            <a:pPr marL="273050" indent="-273050">
              <a:buClr>
                <a:srgbClr val="0000FF"/>
              </a:buClr>
              <a:buSzPct val="85000"/>
              <a:buFont typeface="Wingdings" panose="05000000000000000000" pitchFamily="2" charset="2"/>
              <a:buChar char="v"/>
              <a:defRPr/>
            </a:pPr>
            <a:r>
              <a:rPr lang="en-GB" sz="2000" dirty="0">
                <a:solidFill>
                  <a:srgbClr val="0000FF"/>
                </a:solidFill>
                <a:latin typeface="Calibri"/>
              </a:rPr>
              <a:t>A good scientist works safely</a:t>
            </a:r>
          </a:p>
          <a:p>
            <a:pPr marL="273050" indent="-273050">
              <a:buClr>
                <a:srgbClr val="0000FF"/>
              </a:buClr>
              <a:buSzPct val="85000"/>
              <a:defRPr/>
            </a:pPr>
            <a:r>
              <a:rPr lang="en-GB" sz="2000" dirty="0">
                <a:solidFill>
                  <a:prstClr val="black"/>
                </a:solidFill>
                <a:latin typeface="Calibri"/>
              </a:rPr>
              <a:t>                      </a:t>
            </a:r>
          </a:p>
          <a:p>
            <a:pPr marL="273050" indent="-273050">
              <a:buClr>
                <a:srgbClr val="0000FF"/>
              </a:buClr>
              <a:buSzPct val="85000"/>
              <a:defRPr/>
            </a:pPr>
            <a:endParaRPr lang="en-GB" sz="2000" dirty="0">
              <a:solidFill>
                <a:prstClr val="black"/>
              </a:solidFill>
              <a:latin typeface="Calibri"/>
            </a:endParaRPr>
          </a:p>
          <a:p>
            <a:pPr marL="273050" indent="-273050">
              <a:buClr>
                <a:srgbClr val="0000FF"/>
              </a:buClr>
              <a:buSzPct val="85000"/>
              <a:defRPr/>
            </a:pPr>
            <a:endParaRPr lang="en-GB" sz="2000" dirty="0">
              <a:solidFill>
                <a:prstClr val="black"/>
              </a:solidFill>
              <a:latin typeface="Calibri"/>
            </a:endParaRPr>
          </a:p>
          <a:p>
            <a:pPr marL="273050" indent="-273050">
              <a:buClr>
                <a:srgbClr val="0000FF"/>
              </a:buClr>
              <a:buSzPct val="85000"/>
              <a:defRPr/>
            </a:pPr>
            <a:endParaRPr lang="en-GB" sz="2000" dirty="0">
              <a:solidFill>
                <a:prstClr val="black"/>
              </a:solidFill>
              <a:latin typeface="Calibri"/>
            </a:endParaRPr>
          </a:p>
          <a:p>
            <a:pPr marL="273050" indent="-273050">
              <a:buClr>
                <a:srgbClr val="0000FF"/>
              </a:buClr>
              <a:buSzPct val="85000"/>
              <a:buFont typeface="Wingdings" panose="05000000000000000000" pitchFamily="2" charset="2"/>
              <a:buChar char="v"/>
              <a:defRPr/>
            </a:pPr>
            <a:r>
              <a:rPr lang="en-GB" sz="2000" dirty="0">
                <a:solidFill>
                  <a:srgbClr val="0000FF"/>
                </a:solidFill>
                <a:latin typeface="Calibri"/>
              </a:rPr>
              <a:t>H&amp;S knowledge is fundamental for your career</a:t>
            </a:r>
          </a:p>
          <a:p>
            <a:pPr marL="342900" indent="-342900">
              <a:buClr>
                <a:srgbClr val="0000FF"/>
              </a:buClr>
              <a:buSzPct val="85000"/>
              <a:buFont typeface="Wingdings" panose="05000000000000000000" pitchFamily="2" charset="2"/>
              <a:buChar char="v"/>
              <a:defRPr/>
            </a:pPr>
            <a:endParaRPr lang="en-GB" sz="2000" dirty="0">
              <a:solidFill>
                <a:prstClr val="black"/>
              </a:solidFill>
              <a:latin typeface="Calibri"/>
            </a:endParaRPr>
          </a:p>
          <a:p>
            <a:pPr>
              <a:buClr>
                <a:srgbClr val="0000FF"/>
              </a:buClr>
              <a:buSzPct val="85000"/>
              <a:defRPr/>
            </a:pPr>
            <a:r>
              <a:rPr lang="en-GB" sz="2000" dirty="0">
                <a:solidFill>
                  <a:prstClr val="black"/>
                </a:solidFill>
                <a:latin typeface="Calibri"/>
              </a:rPr>
              <a:t>         </a:t>
            </a:r>
          </a:p>
        </p:txBody>
      </p:sp>
      <p:sp>
        <p:nvSpPr>
          <p:cNvPr id="9" name="TextBox 8">
            <a:extLst>
              <a:ext uri="{FF2B5EF4-FFF2-40B4-BE49-F238E27FC236}">
                <a16:creationId xmlns:a16="http://schemas.microsoft.com/office/drawing/2014/main" id="{A79D7BDB-845D-407B-A311-828BEBD44A3E}"/>
              </a:ext>
            </a:extLst>
          </p:cNvPr>
          <p:cNvSpPr txBox="1"/>
          <p:nvPr/>
        </p:nvSpPr>
        <p:spPr>
          <a:xfrm>
            <a:off x="4283655" y="1224502"/>
            <a:ext cx="3069646" cy="584775"/>
          </a:xfrm>
          <a:prstGeom prst="rect">
            <a:avLst/>
          </a:prstGeom>
          <a:solidFill>
            <a:schemeClr val="accent3">
              <a:lumMod val="40000"/>
              <a:lumOff val="60000"/>
              <a:alpha val="38000"/>
            </a:schemeClr>
          </a:solidFill>
          <a:ln w="19050">
            <a:solidFill>
              <a:srgbClr val="0000FF"/>
            </a:solidFill>
          </a:ln>
          <a:scene3d>
            <a:camera prst="orthographicFront"/>
            <a:lightRig rig="threePt" dir="t"/>
          </a:scene3d>
          <a:sp3d>
            <a:bevelT/>
          </a:sp3d>
        </p:spPr>
        <p:txBody>
          <a:bodyPr wrap="square" rtlCol="0">
            <a:spAutoFit/>
          </a:bodyPr>
          <a:lstStyle/>
          <a:p>
            <a:pPr>
              <a:defRPr/>
            </a:pPr>
            <a:r>
              <a:rPr lang="en-GB" sz="3200" dirty="0">
                <a:solidFill>
                  <a:prstClr val="black"/>
                </a:solidFill>
                <a:latin typeface="Calibri"/>
              </a:rPr>
              <a:t>Your job is at risk</a:t>
            </a:r>
            <a:endParaRPr lang="en-GB" sz="3200" dirty="0">
              <a:solidFill>
                <a:srgbClr val="FF0000"/>
              </a:solidFill>
              <a:latin typeface="Calibri"/>
            </a:endParaRPr>
          </a:p>
        </p:txBody>
      </p:sp>
      <p:sp>
        <p:nvSpPr>
          <p:cNvPr id="12" name="Rectangle 11">
            <a:extLst>
              <a:ext uri="{FF2B5EF4-FFF2-40B4-BE49-F238E27FC236}">
                <a16:creationId xmlns:a16="http://schemas.microsoft.com/office/drawing/2014/main" id="{E0A122E8-1E40-45C6-B64C-6E1A48E57FE4}"/>
              </a:ext>
            </a:extLst>
          </p:cNvPr>
          <p:cNvSpPr/>
          <p:nvPr/>
        </p:nvSpPr>
        <p:spPr>
          <a:xfrm>
            <a:off x="2867260" y="122003"/>
            <a:ext cx="5545108"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defRPr/>
            </a:pPr>
            <a:r>
              <a:rPr lang="en-GB" sz="3600" dirty="0">
                <a:ln/>
                <a:solidFill>
                  <a:srgbClr val="0099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Safety is a part of your job</a:t>
            </a:r>
          </a:p>
        </p:txBody>
      </p:sp>
      <p:sp>
        <p:nvSpPr>
          <p:cNvPr id="2" name="TextBox 1">
            <a:extLst>
              <a:ext uri="{FF2B5EF4-FFF2-40B4-BE49-F238E27FC236}">
                <a16:creationId xmlns:a16="http://schemas.microsoft.com/office/drawing/2014/main" id="{B1C0874D-CD7E-4E69-933E-13554B736E56}"/>
              </a:ext>
            </a:extLst>
          </p:cNvPr>
          <p:cNvSpPr txBox="1"/>
          <p:nvPr/>
        </p:nvSpPr>
        <p:spPr>
          <a:xfrm>
            <a:off x="1754909" y="5119142"/>
            <a:ext cx="8820947" cy="400110"/>
          </a:xfrm>
          <a:prstGeom prst="rect">
            <a:avLst/>
          </a:prstGeom>
          <a:noFill/>
        </p:spPr>
        <p:txBody>
          <a:bodyPr wrap="square" rtlCol="0">
            <a:spAutoFit/>
          </a:bodyPr>
          <a:lstStyle/>
          <a:p>
            <a:pPr marL="1344613" indent="-1344613" algn="just">
              <a:defRPr/>
            </a:pPr>
            <a:r>
              <a:rPr lang="en-GB" sz="2000" b="1" dirty="0">
                <a:solidFill>
                  <a:prstClr val="black"/>
                </a:solidFill>
                <a:latin typeface="Calibri"/>
              </a:rPr>
              <a:t> </a:t>
            </a:r>
            <a:r>
              <a:rPr lang="en-GB" sz="2000" b="1" u="sng" dirty="0">
                <a:solidFill>
                  <a:prstClr val="black"/>
                </a:solidFill>
                <a:latin typeface="Calibri"/>
              </a:rPr>
              <a:t>An example</a:t>
            </a:r>
            <a:r>
              <a:rPr lang="en-GB" sz="2000" b="1" dirty="0">
                <a:solidFill>
                  <a:prstClr val="black"/>
                </a:solidFill>
                <a:latin typeface="Calibri"/>
              </a:rPr>
              <a:t>: for GSK one single infraction of safety rules is a sackable offence</a:t>
            </a:r>
          </a:p>
        </p:txBody>
      </p:sp>
      <p:sp>
        <p:nvSpPr>
          <p:cNvPr id="5" name="TextBox 4">
            <a:extLst>
              <a:ext uri="{FF2B5EF4-FFF2-40B4-BE49-F238E27FC236}">
                <a16:creationId xmlns:a16="http://schemas.microsoft.com/office/drawing/2014/main" id="{168BA5DC-7DC4-4729-83EC-3FEFFD352EC2}"/>
              </a:ext>
            </a:extLst>
          </p:cNvPr>
          <p:cNvSpPr txBox="1"/>
          <p:nvPr/>
        </p:nvSpPr>
        <p:spPr>
          <a:xfrm>
            <a:off x="4684711" y="2808601"/>
            <a:ext cx="5660236" cy="369332"/>
          </a:xfrm>
          <a:prstGeom prst="rect">
            <a:avLst/>
          </a:prstGeom>
          <a:noFill/>
        </p:spPr>
        <p:txBody>
          <a:bodyPr wrap="square" rtlCol="0">
            <a:spAutoFit/>
          </a:bodyPr>
          <a:lstStyle/>
          <a:p>
            <a:pPr>
              <a:defRPr/>
            </a:pPr>
            <a:r>
              <a:rPr lang="en-GB" i="1" dirty="0">
                <a:solidFill>
                  <a:prstClr val="black"/>
                </a:solidFill>
                <a:latin typeface="Calibri"/>
              </a:rPr>
              <a:t>working safely shows understanding of what you are doing</a:t>
            </a:r>
          </a:p>
        </p:txBody>
      </p:sp>
    </p:spTree>
    <p:extLst>
      <p:ext uri="{BB962C8B-B14F-4D97-AF65-F5344CB8AC3E}">
        <p14:creationId xmlns:p14="http://schemas.microsoft.com/office/powerpoint/2010/main" val="3753199753"/>
      </p:ext>
    </p:extLst>
  </p:cSld>
  <p:clrMapOvr>
    <a:masterClrMapping/>
  </p:clrMapOvr>
  <p:transition>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697514-FDF6-4EEF-976F-4808C7014C63}"/>
              </a:ext>
            </a:extLst>
          </p:cNvPr>
          <p:cNvSpPr/>
          <p:nvPr/>
        </p:nvSpPr>
        <p:spPr>
          <a:xfrm>
            <a:off x="2856901" y="203518"/>
            <a:ext cx="5006499"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defRPr/>
            </a:pPr>
            <a:r>
              <a:rPr lang="en-GB" sz="3600" dirty="0">
                <a:ln/>
                <a:solidFill>
                  <a:srgbClr val="0099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Why does H&amp;S matter?</a:t>
            </a:r>
          </a:p>
        </p:txBody>
      </p:sp>
      <p:sp>
        <p:nvSpPr>
          <p:cNvPr id="6" name="TextBox 5">
            <a:extLst>
              <a:ext uri="{FF2B5EF4-FFF2-40B4-BE49-F238E27FC236}">
                <a16:creationId xmlns:a16="http://schemas.microsoft.com/office/drawing/2014/main" id="{2A8D7D2C-B181-48C5-9D91-F53C8C7B4AE5}"/>
              </a:ext>
            </a:extLst>
          </p:cNvPr>
          <p:cNvSpPr txBox="1"/>
          <p:nvPr/>
        </p:nvSpPr>
        <p:spPr>
          <a:xfrm>
            <a:off x="2080103" y="1862215"/>
            <a:ext cx="7769190" cy="707886"/>
          </a:xfrm>
          <a:prstGeom prst="rect">
            <a:avLst/>
          </a:prstGeom>
          <a:noFill/>
        </p:spPr>
        <p:txBody>
          <a:bodyPr wrap="square" rtlCol="0">
            <a:spAutoFit/>
          </a:bodyPr>
          <a:lstStyle/>
          <a:p>
            <a:pPr algn="ctr">
              <a:defRPr/>
            </a:pPr>
            <a:r>
              <a:rPr lang="en-GB" sz="2000" b="1" dirty="0">
                <a:solidFill>
                  <a:prstClr val="black"/>
                </a:solidFill>
                <a:latin typeface="Calibri"/>
              </a:rPr>
              <a:t>An Explosion at Texas Tech U. lab leaves a student with serious injuries </a:t>
            </a:r>
            <a:r>
              <a:rPr lang="en-GB" sz="2000" dirty="0">
                <a:solidFill>
                  <a:prstClr val="black"/>
                </a:solidFill>
                <a:latin typeface="Calibri"/>
              </a:rPr>
              <a:t>(January 2010)</a:t>
            </a:r>
          </a:p>
        </p:txBody>
      </p:sp>
      <p:pic>
        <p:nvPicPr>
          <p:cNvPr id="9" name="Picture 8" descr="A counter with many objects on it">
            <a:extLst>
              <a:ext uri="{FF2B5EF4-FFF2-40B4-BE49-F238E27FC236}">
                <a16:creationId xmlns:a16="http://schemas.microsoft.com/office/drawing/2014/main" id="{496E0148-9088-4F3B-A7E6-7086517844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1000" y="2920996"/>
            <a:ext cx="3899504" cy="2586670"/>
          </a:xfrm>
          <a:prstGeom prst="rect">
            <a:avLst/>
          </a:prstGeom>
        </p:spPr>
      </p:pic>
      <p:sp>
        <p:nvSpPr>
          <p:cNvPr id="14" name="TextBox 13">
            <a:extLst>
              <a:ext uri="{FF2B5EF4-FFF2-40B4-BE49-F238E27FC236}">
                <a16:creationId xmlns:a16="http://schemas.microsoft.com/office/drawing/2014/main" id="{A03D1FE6-4419-4B12-914A-C49390F8C8C3}"/>
              </a:ext>
            </a:extLst>
          </p:cNvPr>
          <p:cNvSpPr txBox="1"/>
          <p:nvPr/>
        </p:nvSpPr>
        <p:spPr>
          <a:xfrm>
            <a:off x="5695950" y="2676447"/>
            <a:ext cx="4855091" cy="3262432"/>
          </a:xfrm>
          <a:prstGeom prst="rect">
            <a:avLst/>
          </a:prstGeom>
          <a:noFill/>
        </p:spPr>
        <p:txBody>
          <a:bodyPr wrap="square" rtlCol="0">
            <a:spAutoFit/>
          </a:bodyPr>
          <a:lstStyle/>
          <a:p>
            <a:pPr marL="180975" indent="-180975" algn="just">
              <a:buClr>
                <a:srgbClr val="0000FF"/>
              </a:buClr>
              <a:buFont typeface="Arial" panose="020B0604020202020204" pitchFamily="34" charset="0"/>
              <a:buChar char="•"/>
              <a:defRPr/>
            </a:pPr>
            <a:r>
              <a:rPr lang="en-GB" sz="1600" dirty="0">
                <a:solidFill>
                  <a:prstClr val="black"/>
                </a:solidFill>
                <a:latin typeface="Calibri"/>
              </a:rPr>
              <a:t>Two graduate students synthesising nickel hydrazine perchlorate</a:t>
            </a:r>
          </a:p>
          <a:p>
            <a:pPr algn="just">
              <a:buClr>
                <a:srgbClr val="0000FF"/>
              </a:buClr>
              <a:defRPr/>
            </a:pPr>
            <a:endParaRPr lang="en-GB" sz="1600" dirty="0">
              <a:solidFill>
                <a:prstClr val="black"/>
              </a:solidFill>
              <a:latin typeface="Calibri"/>
            </a:endParaRPr>
          </a:p>
          <a:p>
            <a:pPr marL="180975" indent="-180975" algn="just">
              <a:buClr>
                <a:srgbClr val="0000FF"/>
              </a:buClr>
              <a:buFont typeface="Arial" panose="020B0604020202020204" pitchFamily="34" charset="0"/>
              <a:buChar char="•"/>
              <a:defRPr/>
            </a:pPr>
            <a:r>
              <a:rPr lang="en-GB" sz="1600" dirty="0">
                <a:solidFill>
                  <a:prstClr val="black"/>
                </a:solidFill>
                <a:latin typeface="Calibri"/>
              </a:rPr>
              <a:t>They </a:t>
            </a:r>
            <a:r>
              <a:rPr lang="en-GB" sz="1600" b="1" dirty="0">
                <a:solidFill>
                  <a:prstClr val="black"/>
                </a:solidFill>
                <a:latin typeface="Calibri"/>
              </a:rPr>
              <a:t>scaled up from 100 mg to 10 g </a:t>
            </a:r>
          </a:p>
          <a:p>
            <a:pPr marL="180975" indent="-180975" algn="just">
              <a:buClr>
                <a:srgbClr val="0000FF"/>
              </a:buClr>
              <a:buFont typeface="Arial" panose="020B0604020202020204" pitchFamily="34" charset="0"/>
              <a:buChar char="•"/>
              <a:defRPr/>
            </a:pPr>
            <a:endParaRPr lang="en-GB" sz="1600" dirty="0">
              <a:solidFill>
                <a:prstClr val="black"/>
              </a:solidFill>
              <a:latin typeface="Calibri"/>
            </a:endParaRPr>
          </a:p>
          <a:p>
            <a:pPr marL="180975" indent="-180975" algn="just">
              <a:buClr>
                <a:srgbClr val="0000FF"/>
              </a:buClr>
              <a:buFont typeface="Arial" panose="020B0604020202020204" pitchFamily="34" charset="0"/>
              <a:buChar char="•"/>
              <a:defRPr/>
            </a:pPr>
            <a:r>
              <a:rPr lang="en-GB" sz="1600" dirty="0">
                <a:solidFill>
                  <a:prstClr val="black"/>
                </a:solidFill>
                <a:latin typeface="Calibri"/>
              </a:rPr>
              <a:t>A mortar that a student was using to break up clumps of product formed </a:t>
            </a:r>
            <a:r>
              <a:rPr lang="en-GB" sz="1600" b="1" dirty="0">
                <a:solidFill>
                  <a:prstClr val="black"/>
                </a:solidFill>
                <a:latin typeface="Calibri"/>
              </a:rPr>
              <a:t>exploded in his hands</a:t>
            </a:r>
            <a:r>
              <a:rPr lang="en-GB" sz="1600" dirty="0">
                <a:solidFill>
                  <a:prstClr val="black"/>
                </a:solidFill>
                <a:latin typeface="Calibri"/>
              </a:rPr>
              <a:t>.</a:t>
            </a:r>
          </a:p>
          <a:p>
            <a:pPr algn="just">
              <a:buClr>
                <a:srgbClr val="0000FF"/>
              </a:buClr>
              <a:defRPr/>
            </a:pPr>
            <a:endParaRPr lang="en-GB" sz="1600" dirty="0">
              <a:solidFill>
                <a:prstClr val="black"/>
              </a:solidFill>
              <a:latin typeface="Calibri"/>
            </a:endParaRPr>
          </a:p>
          <a:p>
            <a:pPr marL="180975" indent="-180975" algn="just">
              <a:buClr>
                <a:srgbClr val="0000FF"/>
              </a:buClr>
              <a:buFont typeface="Arial" panose="020B0604020202020204" pitchFamily="34" charset="0"/>
              <a:buChar char="•"/>
              <a:defRPr/>
            </a:pPr>
            <a:r>
              <a:rPr lang="en-GB" sz="1600" b="1" dirty="0">
                <a:solidFill>
                  <a:prstClr val="black"/>
                </a:solidFill>
                <a:latin typeface="Calibri"/>
              </a:rPr>
              <a:t>Serious injuries</a:t>
            </a:r>
            <a:r>
              <a:rPr lang="en-GB" sz="1600" dirty="0">
                <a:solidFill>
                  <a:prstClr val="black"/>
                </a:solidFill>
                <a:latin typeface="Calibri"/>
              </a:rPr>
              <a:t>: the student lost three fingers on his left hand, severely lacerated his right hand, perforated his left eye, scratched his right eye and had superficial cuts to the parts of his body that were exposed.</a:t>
            </a:r>
          </a:p>
          <a:p>
            <a:pPr>
              <a:defRPr/>
            </a:pPr>
            <a:endParaRPr lang="en-GB" sz="1400" dirty="0">
              <a:solidFill>
                <a:prstClr val="black"/>
              </a:solidFill>
              <a:latin typeface="Calibri"/>
            </a:endParaRPr>
          </a:p>
        </p:txBody>
      </p:sp>
      <p:sp>
        <p:nvSpPr>
          <p:cNvPr id="11" name="TextBox 10">
            <a:extLst>
              <a:ext uri="{FF2B5EF4-FFF2-40B4-BE49-F238E27FC236}">
                <a16:creationId xmlns:a16="http://schemas.microsoft.com/office/drawing/2014/main" id="{76FE0CBA-6F53-46A7-9E39-0303DCCF5905}"/>
              </a:ext>
            </a:extLst>
          </p:cNvPr>
          <p:cNvSpPr txBox="1"/>
          <p:nvPr/>
        </p:nvSpPr>
        <p:spPr>
          <a:xfrm>
            <a:off x="2321347" y="1094422"/>
            <a:ext cx="7708701" cy="523220"/>
          </a:xfrm>
          <a:prstGeom prst="rect">
            <a:avLst/>
          </a:prstGeom>
          <a:solidFill>
            <a:schemeClr val="accent3">
              <a:lumMod val="40000"/>
              <a:lumOff val="60000"/>
              <a:alpha val="38000"/>
            </a:schemeClr>
          </a:solidFill>
          <a:ln w="19050">
            <a:solidFill>
              <a:srgbClr val="0000FF"/>
            </a:solidFill>
          </a:ln>
          <a:scene3d>
            <a:camera prst="orthographicFront"/>
            <a:lightRig rig="threePt" dir="t"/>
          </a:scene3d>
          <a:sp3d>
            <a:bevelT/>
          </a:sp3d>
        </p:spPr>
        <p:txBody>
          <a:bodyPr wrap="square" rtlCol="0">
            <a:spAutoFit/>
          </a:bodyPr>
          <a:lstStyle/>
          <a:p>
            <a:pPr>
              <a:defRPr/>
            </a:pPr>
            <a:r>
              <a:rPr lang="en-GB" sz="2800" dirty="0">
                <a:solidFill>
                  <a:prstClr val="black"/>
                </a:solidFill>
                <a:latin typeface="Calibri"/>
              </a:rPr>
              <a:t>No risk assessment when </a:t>
            </a:r>
            <a:r>
              <a:rPr lang="en-GB" sz="2800" dirty="0">
                <a:solidFill>
                  <a:srgbClr val="FF0000"/>
                </a:solidFill>
                <a:latin typeface="Calibri"/>
              </a:rPr>
              <a:t>scaling up a reaction</a:t>
            </a:r>
          </a:p>
        </p:txBody>
      </p:sp>
    </p:spTree>
    <p:extLst>
      <p:ext uri="{BB962C8B-B14F-4D97-AF65-F5344CB8AC3E}">
        <p14:creationId xmlns:p14="http://schemas.microsoft.com/office/powerpoint/2010/main" val="3659132906"/>
      </p:ext>
    </p:extLst>
  </p:cSld>
  <p:clrMapOvr>
    <a:masterClrMapping/>
  </p:clrMapOvr>
  <p:transition>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3AAB0B6-208C-4B28-B112-53C29E3237D0}"/>
              </a:ext>
            </a:extLst>
          </p:cNvPr>
          <p:cNvSpPr txBox="1"/>
          <p:nvPr/>
        </p:nvSpPr>
        <p:spPr>
          <a:xfrm flipH="1">
            <a:off x="1736038" y="2036006"/>
            <a:ext cx="8448920" cy="830997"/>
          </a:xfrm>
          <a:prstGeom prst="rect">
            <a:avLst/>
          </a:prstGeom>
          <a:noFill/>
        </p:spPr>
        <p:txBody>
          <a:bodyPr wrap="square" rtlCol="0">
            <a:spAutoFit/>
          </a:bodyPr>
          <a:lstStyle/>
          <a:p>
            <a:pPr>
              <a:defRPr/>
            </a:pPr>
            <a:r>
              <a:rPr lang="en-GB" sz="2400" b="1" dirty="0">
                <a:solidFill>
                  <a:prstClr val="black"/>
                </a:solidFill>
                <a:latin typeface="Calibri"/>
              </a:rPr>
              <a:t>A small explosion at the University of Minnesota lab </a:t>
            </a:r>
            <a:r>
              <a:rPr lang="en-GB" sz="2400" b="1" dirty="0">
                <a:solidFill>
                  <a:srgbClr val="0000FF"/>
                </a:solidFill>
                <a:latin typeface="Calibri"/>
              </a:rPr>
              <a:t>destroyed equipment and injured student </a:t>
            </a:r>
            <a:r>
              <a:rPr lang="en-GB" sz="2400" b="1" dirty="0">
                <a:solidFill>
                  <a:prstClr val="black"/>
                </a:solidFill>
                <a:latin typeface="Calibri"/>
              </a:rPr>
              <a:t>(June 2014)</a:t>
            </a:r>
          </a:p>
        </p:txBody>
      </p:sp>
      <p:pic>
        <p:nvPicPr>
          <p:cNvPr id="11" name="Picture 10" descr="A wooden structure with wires">
            <a:extLst>
              <a:ext uri="{FF2B5EF4-FFF2-40B4-BE49-F238E27FC236}">
                <a16:creationId xmlns:a16="http://schemas.microsoft.com/office/drawing/2014/main" id="{2AE54B90-0600-4749-88BA-4E41134D91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1342" y="2982146"/>
            <a:ext cx="3530621" cy="2647966"/>
          </a:xfrm>
          <a:prstGeom prst="rect">
            <a:avLst/>
          </a:prstGeom>
        </p:spPr>
      </p:pic>
      <p:sp>
        <p:nvSpPr>
          <p:cNvPr id="10" name="Rectangle 9">
            <a:extLst>
              <a:ext uri="{FF2B5EF4-FFF2-40B4-BE49-F238E27FC236}">
                <a16:creationId xmlns:a16="http://schemas.microsoft.com/office/drawing/2014/main" id="{B34C9D4D-F8AE-4D61-B6B0-1B4A7ADB7F7B}"/>
              </a:ext>
            </a:extLst>
          </p:cNvPr>
          <p:cNvSpPr/>
          <p:nvPr/>
        </p:nvSpPr>
        <p:spPr>
          <a:xfrm>
            <a:off x="3188713" y="168207"/>
            <a:ext cx="5006499"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defRPr/>
            </a:pPr>
            <a:r>
              <a:rPr lang="en-GB" sz="3600" dirty="0">
                <a:ln/>
                <a:solidFill>
                  <a:srgbClr val="0099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Why does H&amp;S matter?</a:t>
            </a:r>
          </a:p>
        </p:txBody>
      </p:sp>
      <p:sp>
        <p:nvSpPr>
          <p:cNvPr id="12" name="TextBox 11">
            <a:extLst>
              <a:ext uri="{FF2B5EF4-FFF2-40B4-BE49-F238E27FC236}">
                <a16:creationId xmlns:a16="http://schemas.microsoft.com/office/drawing/2014/main" id="{1B596D4C-E1F8-4C5A-86B4-AC99EFBCB5FE}"/>
              </a:ext>
            </a:extLst>
          </p:cNvPr>
          <p:cNvSpPr txBox="1"/>
          <p:nvPr/>
        </p:nvSpPr>
        <p:spPr>
          <a:xfrm>
            <a:off x="2300453" y="1159044"/>
            <a:ext cx="7627321" cy="523220"/>
          </a:xfrm>
          <a:prstGeom prst="rect">
            <a:avLst/>
          </a:prstGeom>
          <a:solidFill>
            <a:schemeClr val="accent3">
              <a:lumMod val="40000"/>
              <a:lumOff val="60000"/>
              <a:alpha val="38000"/>
            </a:schemeClr>
          </a:solidFill>
          <a:ln w="19050">
            <a:solidFill>
              <a:srgbClr val="0000FF"/>
            </a:solidFill>
          </a:ln>
          <a:scene3d>
            <a:camera prst="orthographicFront"/>
            <a:lightRig rig="threePt" dir="t"/>
          </a:scene3d>
          <a:sp3d>
            <a:bevelT/>
          </a:sp3d>
        </p:spPr>
        <p:txBody>
          <a:bodyPr wrap="square" rtlCol="0">
            <a:spAutoFit/>
          </a:bodyPr>
          <a:lstStyle/>
          <a:p>
            <a:pPr>
              <a:defRPr/>
            </a:pPr>
            <a:r>
              <a:rPr lang="en-GB" sz="2800" dirty="0">
                <a:solidFill>
                  <a:prstClr val="black"/>
                </a:solidFill>
                <a:latin typeface="Calibri"/>
              </a:rPr>
              <a:t>Lack of ‘hazard </a:t>
            </a:r>
            <a:r>
              <a:rPr lang="en-GB" sz="2800" dirty="0">
                <a:solidFill>
                  <a:srgbClr val="FF0000"/>
                </a:solidFill>
                <a:latin typeface="Calibri"/>
              </a:rPr>
              <a:t>reassessment’</a:t>
            </a:r>
            <a:r>
              <a:rPr lang="en-GB" sz="2800" dirty="0">
                <a:solidFill>
                  <a:prstClr val="black"/>
                </a:solidFill>
                <a:latin typeface="Calibri"/>
              </a:rPr>
              <a:t> + </a:t>
            </a:r>
            <a:r>
              <a:rPr lang="en-GB" sz="2800" dirty="0">
                <a:solidFill>
                  <a:srgbClr val="FF0000"/>
                </a:solidFill>
                <a:latin typeface="Calibri"/>
              </a:rPr>
              <a:t>overconfidence</a:t>
            </a:r>
          </a:p>
        </p:txBody>
      </p:sp>
      <p:sp>
        <p:nvSpPr>
          <p:cNvPr id="3" name="TextBox 2">
            <a:extLst>
              <a:ext uri="{FF2B5EF4-FFF2-40B4-BE49-F238E27FC236}">
                <a16:creationId xmlns:a16="http://schemas.microsoft.com/office/drawing/2014/main" id="{C33ECB40-ADDA-4F95-92A2-8B9254266EB3}"/>
              </a:ext>
            </a:extLst>
          </p:cNvPr>
          <p:cNvSpPr txBox="1"/>
          <p:nvPr/>
        </p:nvSpPr>
        <p:spPr>
          <a:xfrm>
            <a:off x="5914939" y="3064193"/>
            <a:ext cx="4657368" cy="2626360"/>
          </a:xfrm>
          <a:prstGeom prst="rect">
            <a:avLst/>
          </a:prstGeom>
          <a:noFill/>
        </p:spPr>
        <p:txBody>
          <a:bodyPr wrap="square" rtlCol="0">
            <a:spAutoFit/>
          </a:bodyPr>
          <a:lstStyle/>
          <a:p>
            <a:pPr marL="180975" indent="-180975">
              <a:buClr>
                <a:srgbClr val="0000FF"/>
              </a:buClr>
              <a:buFont typeface="Wingdings" panose="05000000000000000000" pitchFamily="2" charset="2"/>
              <a:buChar char="§"/>
              <a:defRPr/>
            </a:pPr>
            <a:r>
              <a:rPr lang="en-GB" sz="1600" dirty="0">
                <a:solidFill>
                  <a:prstClr val="black"/>
                </a:solidFill>
                <a:latin typeface="Calibri"/>
              </a:rPr>
              <a:t>Fifth-year graduate student handling large amount of </a:t>
            </a:r>
            <a:r>
              <a:rPr lang="en-GB" sz="1600" dirty="0" err="1">
                <a:solidFill>
                  <a:prstClr val="black"/>
                </a:solidFill>
                <a:latin typeface="Calibri"/>
              </a:rPr>
              <a:t>azides</a:t>
            </a:r>
            <a:endParaRPr lang="en-GB" sz="1600" dirty="0">
              <a:solidFill>
                <a:prstClr val="black"/>
              </a:solidFill>
              <a:latin typeface="Calibri"/>
            </a:endParaRPr>
          </a:p>
          <a:p>
            <a:pPr marL="180975" indent="-180975">
              <a:lnSpc>
                <a:spcPts val="2800"/>
              </a:lnSpc>
              <a:buClr>
                <a:srgbClr val="0000FF"/>
              </a:buClr>
              <a:buFont typeface="Wingdings" panose="05000000000000000000" pitchFamily="2" charset="2"/>
              <a:buChar char="§"/>
              <a:defRPr/>
            </a:pPr>
            <a:r>
              <a:rPr lang="en-GB" sz="1600" dirty="0">
                <a:solidFill>
                  <a:prstClr val="black"/>
                </a:solidFill>
                <a:latin typeface="Calibri"/>
              </a:rPr>
              <a:t>Scaled-up a literature procedure</a:t>
            </a:r>
          </a:p>
          <a:p>
            <a:pPr marL="180975" indent="-180975">
              <a:lnSpc>
                <a:spcPts val="2800"/>
              </a:lnSpc>
              <a:buClr>
                <a:srgbClr val="0000FF"/>
              </a:buClr>
              <a:buFont typeface="Wingdings" panose="05000000000000000000" pitchFamily="2" charset="2"/>
              <a:buChar char="§"/>
              <a:defRPr/>
            </a:pPr>
            <a:r>
              <a:rPr lang="en-GB" sz="1600" dirty="0">
                <a:solidFill>
                  <a:prstClr val="black"/>
                </a:solidFill>
                <a:latin typeface="Calibri"/>
              </a:rPr>
              <a:t>Lack of proper hazard reassessment</a:t>
            </a:r>
          </a:p>
          <a:p>
            <a:pPr marL="180975" indent="-180975">
              <a:lnSpc>
                <a:spcPts val="2800"/>
              </a:lnSpc>
              <a:buClr>
                <a:srgbClr val="0000FF"/>
              </a:buClr>
              <a:buFont typeface="Wingdings" panose="05000000000000000000" pitchFamily="2" charset="2"/>
              <a:buChar char="§"/>
              <a:defRPr/>
            </a:pPr>
            <a:r>
              <a:rPr lang="en-GB" sz="1600" dirty="0">
                <a:solidFill>
                  <a:prstClr val="black"/>
                </a:solidFill>
                <a:latin typeface="Calibri"/>
              </a:rPr>
              <a:t>No appropriate risk mitigation</a:t>
            </a:r>
          </a:p>
          <a:p>
            <a:pPr marL="180975" indent="-180975">
              <a:lnSpc>
                <a:spcPts val="2800"/>
              </a:lnSpc>
              <a:buClr>
                <a:srgbClr val="0000FF"/>
              </a:buClr>
              <a:buFont typeface="Wingdings" panose="05000000000000000000" pitchFamily="2" charset="2"/>
              <a:buChar char="§"/>
              <a:defRPr/>
            </a:pPr>
            <a:r>
              <a:rPr lang="en-GB" sz="1600" dirty="0">
                <a:solidFill>
                  <a:prstClr val="black"/>
                </a:solidFill>
                <a:latin typeface="Calibri"/>
              </a:rPr>
              <a:t>Lack of appropriate SOP </a:t>
            </a:r>
          </a:p>
          <a:p>
            <a:pPr marL="180975" indent="-180975">
              <a:lnSpc>
                <a:spcPts val="2800"/>
              </a:lnSpc>
              <a:buClr>
                <a:srgbClr val="0000FF"/>
              </a:buClr>
              <a:buFont typeface="Wingdings" panose="05000000000000000000" pitchFamily="2" charset="2"/>
              <a:buChar char="§"/>
              <a:defRPr/>
            </a:pPr>
            <a:r>
              <a:rPr lang="en-GB" sz="1600" dirty="0">
                <a:solidFill>
                  <a:prstClr val="black"/>
                </a:solidFill>
                <a:latin typeface="Calibri"/>
              </a:rPr>
              <a:t>No PPE</a:t>
            </a:r>
          </a:p>
          <a:p>
            <a:pPr marL="180975" indent="-180975">
              <a:buClr>
                <a:srgbClr val="0000FF"/>
              </a:buClr>
              <a:buFont typeface="Wingdings" panose="05000000000000000000" pitchFamily="2" charset="2"/>
              <a:buChar char="§"/>
              <a:defRPr/>
            </a:pPr>
            <a:r>
              <a:rPr lang="en-GB" sz="1600" dirty="0">
                <a:solidFill>
                  <a:prstClr val="black"/>
                </a:solidFill>
                <a:latin typeface="Calibri"/>
              </a:rPr>
              <a:t>Excess of confidence when repeating an experiment</a:t>
            </a:r>
          </a:p>
        </p:txBody>
      </p:sp>
    </p:spTree>
    <p:extLst>
      <p:ext uri="{BB962C8B-B14F-4D97-AF65-F5344CB8AC3E}">
        <p14:creationId xmlns:p14="http://schemas.microsoft.com/office/powerpoint/2010/main" val="2250713487"/>
      </p:ext>
    </p:extLst>
  </p:cSld>
  <p:clrMapOvr>
    <a:masterClrMapping/>
  </p:clrMapOvr>
  <p:transition>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9C77B33-1073-453A-88E5-2C54ECE68E6D}" type="slidenum">
              <a:rPr lang="en-US">
                <a:solidFill>
                  <a:srgbClr val="04617B">
                    <a:shade val="90000"/>
                  </a:srgbClr>
                </a:solidFill>
                <a:latin typeface="Constantia"/>
              </a:rPr>
              <a:pPr>
                <a:defRPr/>
              </a:pPr>
              <a:t>17</a:t>
            </a:fld>
            <a:endParaRPr lang="en-US">
              <a:solidFill>
                <a:srgbClr val="04617B">
                  <a:shade val="90000"/>
                </a:srgbClr>
              </a:solidFill>
              <a:latin typeface="Constantia"/>
            </a:endParaRPr>
          </a:p>
        </p:txBody>
      </p:sp>
      <p:sp>
        <p:nvSpPr>
          <p:cNvPr id="12" name="Rectangle 11">
            <a:extLst>
              <a:ext uri="{FF2B5EF4-FFF2-40B4-BE49-F238E27FC236}">
                <a16:creationId xmlns:a16="http://schemas.microsoft.com/office/drawing/2014/main" id="{8C7EAB6C-824B-49DF-9E06-8E5AE4F8FFC4}"/>
              </a:ext>
            </a:extLst>
          </p:cNvPr>
          <p:cNvSpPr/>
          <p:nvPr/>
        </p:nvSpPr>
        <p:spPr>
          <a:xfrm>
            <a:off x="1667010" y="1880633"/>
            <a:ext cx="8697875" cy="1384995"/>
          </a:xfrm>
          <a:prstGeom prst="rect">
            <a:avLst/>
          </a:prstGeom>
        </p:spPr>
        <p:txBody>
          <a:bodyPr wrap="square">
            <a:spAutoFit/>
          </a:bodyPr>
          <a:lstStyle/>
          <a:p>
            <a:pPr algn="just">
              <a:defRPr/>
            </a:pPr>
            <a:r>
              <a:rPr lang="en-GB" sz="2000" b="1" dirty="0">
                <a:solidFill>
                  <a:prstClr val="black"/>
                </a:solidFill>
                <a:latin typeface="Calibri"/>
              </a:rPr>
              <a:t>Centrifuge Explosion Incident (1999)</a:t>
            </a:r>
          </a:p>
          <a:p>
            <a:pPr algn="just">
              <a:defRPr/>
            </a:pPr>
            <a:r>
              <a:rPr lang="en-GB" sz="1600" b="1" dirty="0">
                <a:solidFill>
                  <a:prstClr val="black"/>
                </a:solidFill>
                <a:latin typeface="Calibri"/>
              </a:rPr>
              <a:t>  </a:t>
            </a:r>
          </a:p>
          <a:p>
            <a:pPr algn="just">
              <a:defRPr/>
            </a:pPr>
            <a:r>
              <a:rPr lang="en-GB" sz="1600" dirty="0">
                <a:solidFill>
                  <a:prstClr val="black"/>
                </a:solidFill>
                <a:latin typeface="Calibri"/>
              </a:rPr>
              <a:t>A laboratory was seriously damaged when the rotor of an ultracentrifuge failed while in use. Flying metal fragments damaged walls, the ceiling and other equipment. The shock wave blew out the laboratory's windows and shook down shelves.</a:t>
            </a:r>
          </a:p>
        </p:txBody>
      </p:sp>
      <p:pic>
        <p:nvPicPr>
          <p:cNvPr id="17" name="Picture 16" descr="A machine with wires">
            <a:extLst>
              <a:ext uri="{FF2B5EF4-FFF2-40B4-BE49-F238E27FC236}">
                <a16:creationId xmlns:a16="http://schemas.microsoft.com/office/drawing/2014/main" id="{CF075C62-3977-4BB6-9015-F68E6D68E4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4761" y="3636734"/>
            <a:ext cx="2988226" cy="2241170"/>
          </a:xfrm>
          <a:prstGeom prst="rect">
            <a:avLst/>
          </a:prstGeom>
        </p:spPr>
      </p:pic>
      <p:pic>
        <p:nvPicPr>
          <p:cNvPr id="18" name="Picture 17" descr="A shelf with bottles of alcohol on it">
            <a:extLst>
              <a:ext uri="{FF2B5EF4-FFF2-40B4-BE49-F238E27FC236}">
                <a16:creationId xmlns:a16="http://schemas.microsoft.com/office/drawing/2014/main" id="{675EE34E-EF34-4076-BE0E-275FA96D33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2987" y="3636734"/>
            <a:ext cx="2988227" cy="2241170"/>
          </a:xfrm>
          <a:prstGeom prst="rect">
            <a:avLst/>
          </a:prstGeom>
        </p:spPr>
      </p:pic>
      <p:pic>
        <p:nvPicPr>
          <p:cNvPr id="19" name="Picture 18" descr="A desk with a computer and other objects on it">
            <a:extLst>
              <a:ext uri="{FF2B5EF4-FFF2-40B4-BE49-F238E27FC236}">
                <a16:creationId xmlns:a16="http://schemas.microsoft.com/office/drawing/2014/main" id="{7781A7CA-BC17-4CFB-9621-F8936DBD1C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9762" y="3636734"/>
            <a:ext cx="1680038" cy="2241170"/>
          </a:xfrm>
          <a:prstGeom prst="rect">
            <a:avLst/>
          </a:prstGeom>
        </p:spPr>
      </p:pic>
      <p:sp>
        <p:nvSpPr>
          <p:cNvPr id="11" name="TextBox 10">
            <a:extLst>
              <a:ext uri="{FF2B5EF4-FFF2-40B4-BE49-F238E27FC236}">
                <a16:creationId xmlns:a16="http://schemas.microsoft.com/office/drawing/2014/main" id="{3A1415A9-E296-4EEE-877C-31C229FB5B84}"/>
              </a:ext>
            </a:extLst>
          </p:cNvPr>
          <p:cNvSpPr txBox="1"/>
          <p:nvPr/>
        </p:nvSpPr>
        <p:spPr>
          <a:xfrm>
            <a:off x="1764272" y="1137124"/>
            <a:ext cx="8600613" cy="523220"/>
          </a:xfrm>
          <a:prstGeom prst="rect">
            <a:avLst/>
          </a:prstGeom>
          <a:solidFill>
            <a:schemeClr val="accent3">
              <a:lumMod val="40000"/>
              <a:lumOff val="60000"/>
              <a:alpha val="38000"/>
            </a:schemeClr>
          </a:solidFill>
          <a:ln w="19050">
            <a:solidFill>
              <a:srgbClr val="0000FF"/>
            </a:solidFill>
          </a:ln>
          <a:scene3d>
            <a:camera prst="orthographicFront"/>
            <a:lightRig rig="threePt" dir="t"/>
          </a:scene3d>
          <a:sp3d>
            <a:bevelT/>
          </a:sp3d>
        </p:spPr>
        <p:txBody>
          <a:bodyPr wrap="square" rtlCol="0">
            <a:spAutoFit/>
          </a:bodyPr>
          <a:lstStyle/>
          <a:p>
            <a:pPr>
              <a:defRPr/>
            </a:pPr>
            <a:r>
              <a:rPr lang="en-GB" sz="2800" dirty="0">
                <a:solidFill>
                  <a:prstClr val="black"/>
                </a:solidFill>
                <a:latin typeface="Calibri"/>
              </a:rPr>
              <a:t>Inadequate </a:t>
            </a:r>
            <a:r>
              <a:rPr lang="en-GB" sz="2800" dirty="0">
                <a:solidFill>
                  <a:srgbClr val="FF0000"/>
                </a:solidFill>
                <a:latin typeface="Calibri"/>
              </a:rPr>
              <a:t>equipment maintenance </a:t>
            </a:r>
            <a:r>
              <a:rPr lang="en-GB" sz="2800" dirty="0">
                <a:solidFill>
                  <a:prstClr val="black"/>
                </a:solidFill>
                <a:latin typeface="Calibri"/>
              </a:rPr>
              <a:t>and careless set up</a:t>
            </a:r>
            <a:endParaRPr lang="en-GB" sz="2800" dirty="0">
              <a:solidFill>
                <a:srgbClr val="FF0000"/>
              </a:solidFill>
              <a:latin typeface="Calibri"/>
            </a:endParaRPr>
          </a:p>
        </p:txBody>
      </p:sp>
      <p:sp>
        <p:nvSpPr>
          <p:cNvPr id="9" name="Rectangle 8">
            <a:extLst>
              <a:ext uri="{FF2B5EF4-FFF2-40B4-BE49-F238E27FC236}">
                <a16:creationId xmlns:a16="http://schemas.microsoft.com/office/drawing/2014/main" id="{B34C9D4D-F8AE-4D61-B6B0-1B4A7ADB7F7B}"/>
              </a:ext>
            </a:extLst>
          </p:cNvPr>
          <p:cNvSpPr/>
          <p:nvPr/>
        </p:nvSpPr>
        <p:spPr>
          <a:xfrm>
            <a:off x="3188713" y="168207"/>
            <a:ext cx="5006499"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defRPr/>
            </a:pPr>
            <a:r>
              <a:rPr lang="en-GB" sz="3600" dirty="0">
                <a:ln/>
                <a:solidFill>
                  <a:srgbClr val="0099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Why does H&amp;S matter?</a:t>
            </a:r>
          </a:p>
        </p:txBody>
      </p:sp>
    </p:spTree>
    <p:extLst>
      <p:ext uri="{BB962C8B-B14F-4D97-AF65-F5344CB8AC3E}">
        <p14:creationId xmlns:p14="http://schemas.microsoft.com/office/powerpoint/2010/main" val="3434945979"/>
      </p:ext>
    </p:extLst>
  </p:cSld>
  <p:clrMapOvr>
    <a:masterClrMapping/>
  </p:clrMapOvr>
  <p:transition>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9C77B33-1073-453A-88E5-2C54ECE68E6D}" type="slidenum">
              <a:rPr lang="en-US">
                <a:solidFill>
                  <a:srgbClr val="04617B">
                    <a:shade val="90000"/>
                  </a:srgbClr>
                </a:solidFill>
                <a:latin typeface="Constantia"/>
              </a:rPr>
              <a:pPr>
                <a:defRPr/>
              </a:pPr>
              <a:t>18</a:t>
            </a:fld>
            <a:endParaRPr lang="en-US">
              <a:solidFill>
                <a:srgbClr val="04617B">
                  <a:shade val="90000"/>
                </a:srgbClr>
              </a:solidFill>
              <a:latin typeface="Constantia"/>
            </a:endParaRPr>
          </a:p>
        </p:txBody>
      </p:sp>
      <p:pic>
        <p:nvPicPr>
          <p:cNvPr id="7" name="Picture 6" descr="A building on fire">
            <a:extLst>
              <a:ext uri="{FF2B5EF4-FFF2-40B4-BE49-F238E27FC236}">
                <a16:creationId xmlns:a16="http://schemas.microsoft.com/office/drawing/2014/main" id="{3F27F96C-C765-4C73-8475-F9B020B449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8728" y="1620901"/>
            <a:ext cx="3704856" cy="2083981"/>
          </a:xfrm>
          <a:prstGeom prst="rect">
            <a:avLst/>
          </a:prstGeom>
        </p:spPr>
      </p:pic>
      <p:pic>
        <p:nvPicPr>
          <p:cNvPr id="10" name="Picture 9" descr="Graphical user interface, text, website">
            <a:extLst>
              <a:ext uri="{FF2B5EF4-FFF2-40B4-BE49-F238E27FC236}">
                <a16:creationId xmlns:a16="http://schemas.microsoft.com/office/drawing/2014/main" id="{C55B9156-7E0D-4364-BDDC-435EA1EDF66A}"/>
              </a:ext>
            </a:extLst>
          </p:cNvPr>
          <p:cNvPicPr>
            <a:picLocks noChangeAspect="1"/>
          </p:cNvPicPr>
          <p:nvPr/>
        </p:nvPicPr>
        <p:blipFill rotWithShape="1">
          <a:blip r:embed="rId3"/>
          <a:srcRect l="16324" t="34859" r="32010" b="18944"/>
          <a:stretch/>
        </p:blipFill>
        <p:spPr>
          <a:xfrm>
            <a:off x="1671303" y="2076463"/>
            <a:ext cx="4527759" cy="2176560"/>
          </a:xfrm>
          <a:prstGeom prst="rect">
            <a:avLst/>
          </a:prstGeom>
          <a:ln w="19050">
            <a:solidFill>
              <a:schemeClr val="tx1"/>
            </a:solidFill>
          </a:ln>
        </p:spPr>
      </p:pic>
      <p:pic>
        <p:nvPicPr>
          <p:cNvPr id="11" name="Picture 10">
            <a:extLst>
              <a:ext uri="{FF2B5EF4-FFF2-40B4-BE49-F238E27FC236}">
                <a16:creationId xmlns:a16="http://schemas.microsoft.com/office/drawing/2014/main" id="{75CD1B00-A8C5-4F0D-9A3C-693672ACFEE2}"/>
              </a:ext>
            </a:extLst>
          </p:cNvPr>
          <p:cNvPicPr>
            <a:picLocks noChangeAspect="1"/>
          </p:cNvPicPr>
          <p:nvPr/>
        </p:nvPicPr>
        <p:blipFill rotWithShape="1">
          <a:blip r:embed="rId3"/>
          <a:srcRect l="60367" t="34859" r="3554" b="51154"/>
          <a:stretch/>
        </p:blipFill>
        <p:spPr>
          <a:xfrm>
            <a:off x="1671302" y="2062717"/>
            <a:ext cx="2945468" cy="613928"/>
          </a:xfrm>
          <a:prstGeom prst="rect">
            <a:avLst/>
          </a:prstGeom>
        </p:spPr>
      </p:pic>
      <p:pic>
        <p:nvPicPr>
          <p:cNvPr id="12" name="Picture 11">
            <a:extLst>
              <a:ext uri="{FF2B5EF4-FFF2-40B4-BE49-F238E27FC236}">
                <a16:creationId xmlns:a16="http://schemas.microsoft.com/office/drawing/2014/main" id="{86FABC64-0AF4-4ECC-9C31-E1F628759233}"/>
              </a:ext>
            </a:extLst>
          </p:cNvPr>
          <p:cNvPicPr>
            <a:picLocks noChangeAspect="1"/>
          </p:cNvPicPr>
          <p:nvPr/>
        </p:nvPicPr>
        <p:blipFill rotWithShape="1">
          <a:blip r:embed="rId3"/>
          <a:srcRect l="60367" t="34859" r="35393" b="51154"/>
          <a:stretch/>
        </p:blipFill>
        <p:spPr>
          <a:xfrm>
            <a:off x="5543233" y="2076463"/>
            <a:ext cx="346173" cy="613928"/>
          </a:xfrm>
          <a:prstGeom prst="rect">
            <a:avLst/>
          </a:prstGeom>
        </p:spPr>
      </p:pic>
      <p:pic>
        <p:nvPicPr>
          <p:cNvPr id="15" name="Picture 14">
            <a:extLst>
              <a:ext uri="{FF2B5EF4-FFF2-40B4-BE49-F238E27FC236}">
                <a16:creationId xmlns:a16="http://schemas.microsoft.com/office/drawing/2014/main" id="{6D55A008-CAFA-4FA0-948D-B0C4E4E168B5}"/>
              </a:ext>
            </a:extLst>
          </p:cNvPr>
          <p:cNvPicPr>
            <a:picLocks noChangeAspect="1"/>
          </p:cNvPicPr>
          <p:nvPr/>
        </p:nvPicPr>
        <p:blipFill rotWithShape="1">
          <a:blip r:embed="rId4"/>
          <a:srcRect l="14706" t="52736" r="32402" b="23224"/>
          <a:stretch/>
        </p:blipFill>
        <p:spPr>
          <a:xfrm>
            <a:off x="1020753" y="4400708"/>
            <a:ext cx="6448612" cy="1548559"/>
          </a:xfrm>
          <a:prstGeom prst="rect">
            <a:avLst/>
          </a:prstGeom>
        </p:spPr>
      </p:pic>
      <p:sp>
        <p:nvSpPr>
          <p:cNvPr id="16" name="Rectangle 15">
            <a:extLst>
              <a:ext uri="{FF2B5EF4-FFF2-40B4-BE49-F238E27FC236}">
                <a16:creationId xmlns:a16="http://schemas.microsoft.com/office/drawing/2014/main" id="{909A0575-512A-460D-B4BB-F90BADE25E33}"/>
              </a:ext>
            </a:extLst>
          </p:cNvPr>
          <p:cNvSpPr/>
          <p:nvPr/>
        </p:nvSpPr>
        <p:spPr>
          <a:xfrm>
            <a:off x="1459684" y="4662152"/>
            <a:ext cx="5939406" cy="759854"/>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onstantia"/>
            </a:endParaRPr>
          </a:p>
        </p:txBody>
      </p:sp>
      <p:sp>
        <p:nvSpPr>
          <p:cNvPr id="18" name="TextBox 17">
            <a:extLst>
              <a:ext uri="{FF2B5EF4-FFF2-40B4-BE49-F238E27FC236}">
                <a16:creationId xmlns:a16="http://schemas.microsoft.com/office/drawing/2014/main" id="{181E05BB-2D08-43D0-A77D-0017CEA47873}"/>
              </a:ext>
            </a:extLst>
          </p:cNvPr>
          <p:cNvSpPr txBox="1"/>
          <p:nvPr/>
        </p:nvSpPr>
        <p:spPr>
          <a:xfrm>
            <a:off x="4124696" y="1029089"/>
            <a:ext cx="3955260" cy="523220"/>
          </a:xfrm>
          <a:prstGeom prst="rect">
            <a:avLst/>
          </a:prstGeom>
          <a:solidFill>
            <a:schemeClr val="accent3">
              <a:lumMod val="40000"/>
              <a:lumOff val="60000"/>
              <a:alpha val="38000"/>
            </a:schemeClr>
          </a:solidFill>
          <a:ln w="19050">
            <a:solidFill>
              <a:srgbClr val="0000FF"/>
            </a:solidFill>
          </a:ln>
          <a:scene3d>
            <a:camera prst="orthographicFront"/>
            <a:lightRig rig="threePt" dir="t"/>
          </a:scene3d>
          <a:sp3d>
            <a:bevelT/>
          </a:sp3d>
        </p:spPr>
        <p:txBody>
          <a:bodyPr wrap="square" rtlCol="0">
            <a:spAutoFit/>
          </a:bodyPr>
          <a:lstStyle/>
          <a:p>
            <a:pPr>
              <a:defRPr/>
            </a:pPr>
            <a:r>
              <a:rPr lang="en-GB" sz="2800" dirty="0">
                <a:solidFill>
                  <a:prstClr val="black"/>
                </a:solidFill>
                <a:latin typeface="Calibri"/>
              </a:rPr>
              <a:t>One mistake affects many</a:t>
            </a:r>
            <a:endParaRPr lang="en-GB" sz="2800" dirty="0">
              <a:solidFill>
                <a:srgbClr val="FF0000"/>
              </a:solidFill>
              <a:latin typeface="Calibri"/>
            </a:endParaRPr>
          </a:p>
        </p:txBody>
      </p:sp>
      <p:sp>
        <p:nvSpPr>
          <p:cNvPr id="13" name="TextBox 12">
            <a:extLst>
              <a:ext uri="{FF2B5EF4-FFF2-40B4-BE49-F238E27FC236}">
                <a16:creationId xmlns:a16="http://schemas.microsoft.com/office/drawing/2014/main" id="{BA2F6EB2-8E1B-410A-9D97-6BDAB94F6F78}"/>
              </a:ext>
            </a:extLst>
          </p:cNvPr>
          <p:cNvSpPr txBox="1"/>
          <p:nvPr/>
        </p:nvSpPr>
        <p:spPr>
          <a:xfrm flipH="1">
            <a:off x="1609448" y="1683012"/>
            <a:ext cx="4624423" cy="400110"/>
          </a:xfrm>
          <a:prstGeom prst="rect">
            <a:avLst/>
          </a:prstGeom>
          <a:solidFill>
            <a:srgbClr val="FFFFFF"/>
          </a:solidFill>
        </p:spPr>
        <p:txBody>
          <a:bodyPr wrap="square" rtlCol="0">
            <a:spAutoFit/>
          </a:bodyPr>
          <a:lstStyle/>
          <a:p>
            <a:pPr>
              <a:defRPr/>
            </a:pPr>
            <a:r>
              <a:rPr lang="en-GB" sz="2000" b="1" dirty="0">
                <a:solidFill>
                  <a:prstClr val="black"/>
                </a:solidFill>
                <a:latin typeface="Calibri"/>
              </a:rPr>
              <a:t>Fire at Manchester, April 2017</a:t>
            </a:r>
          </a:p>
        </p:txBody>
      </p:sp>
      <p:sp>
        <p:nvSpPr>
          <p:cNvPr id="14" name="Rectangle 13">
            <a:extLst>
              <a:ext uri="{FF2B5EF4-FFF2-40B4-BE49-F238E27FC236}">
                <a16:creationId xmlns:a16="http://schemas.microsoft.com/office/drawing/2014/main" id="{B34C9D4D-F8AE-4D61-B6B0-1B4A7ADB7F7B}"/>
              </a:ext>
            </a:extLst>
          </p:cNvPr>
          <p:cNvSpPr/>
          <p:nvPr/>
        </p:nvSpPr>
        <p:spPr>
          <a:xfrm>
            <a:off x="3188713" y="168207"/>
            <a:ext cx="5006499"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defRPr/>
            </a:pPr>
            <a:r>
              <a:rPr lang="en-GB" sz="3600" dirty="0">
                <a:ln/>
                <a:solidFill>
                  <a:srgbClr val="0099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Why does H&amp;S matter?</a:t>
            </a:r>
          </a:p>
        </p:txBody>
      </p:sp>
      <p:pic>
        <p:nvPicPr>
          <p:cNvPr id="1026" name="Picture 2" descr="A group of firefighters on a roof">
            <a:extLst>
              <a:ext uri="{FF2B5EF4-FFF2-40B4-BE49-F238E27FC236}">
                <a16:creationId xmlns:a16="http://schemas.microsoft.com/office/drawing/2014/main" id="{32AE200D-3DB1-4737-8130-ABB3270E5CB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68734" y="3808602"/>
            <a:ext cx="3666230" cy="2062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680545"/>
      </p:ext>
    </p:extLst>
  </p:cSld>
  <p:clrMapOvr>
    <a:masterClrMapping/>
  </p:clrMapOvr>
  <p:transition>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4100A09-3D70-4B3B-A22D-3967A2609759}" type="slidenum">
              <a:rPr lang="en-US" smtClean="0">
                <a:solidFill>
                  <a:srgbClr val="04617B">
                    <a:shade val="90000"/>
                  </a:srgbClr>
                </a:solidFill>
              </a:rPr>
              <a:pPr>
                <a:defRPr/>
              </a:pPr>
              <a:t>19</a:t>
            </a:fld>
            <a:endParaRPr lang="en-US">
              <a:solidFill>
                <a:srgbClr val="04617B">
                  <a:shade val="90000"/>
                </a:srgbClr>
              </a:solidFill>
            </a:endParaRPr>
          </a:p>
        </p:txBody>
      </p:sp>
      <p:pic>
        <p:nvPicPr>
          <p:cNvPr id="3" name="Picture 2" descr="Text, letter">
            <a:extLst>
              <a:ext uri="{FF2B5EF4-FFF2-40B4-BE49-F238E27FC236}">
                <a16:creationId xmlns:a16="http://schemas.microsoft.com/office/drawing/2014/main" id="{9878C467-E75D-4E62-A4BA-8D409D8E68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5545" y="1670933"/>
            <a:ext cx="4094019" cy="3275217"/>
          </a:xfrm>
          <a:prstGeom prst="rect">
            <a:avLst/>
          </a:prstGeom>
        </p:spPr>
      </p:pic>
      <p:sp>
        <p:nvSpPr>
          <p:cNvPr id="4" name="TextBox 3">
            <a:extLst>
              <a:ext uri="{FF2B5EF4-FFF2-40B4-BE49-F238E27FC236}">
                <a16:creationId xmlns:a16="http://schemas.microsoft.com/office/drawing/2014/main" id="{C3C5C74D-EAE1-4CD5-997F-282F6BA2DA2E}"/>
              </a:ext>
            </a:extLst>
          </p:cNvPr>
          <p:cNvSpPr txBox="1"/>
          <p:nvPr/>
        </p:nvSpPr>
        <p:spPr>
          <a:xfrm>
            <a:off x="286602" y="5105711"/>
            <a:ext cx="56489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onstantia"/>
                <a:ea typeface="+mn-ea"/>
                <a:cs typeface="+mn-cs"/>
                <a:hlinkClick r:id="rId3"/>
              </a:rPr>
              <a:t>http://cen.acs.org/articles/87/i31/Learning-UCLA.html</a:t>
            </a:r>
            <a:endParaRPr kumimoji="0" lang="en-GB" sz="1800" b="0" i="0" u="none" strike="noStrike" kern="1200" cap="none" spc="0" normalizeH="0" baseline="0" noProof="0" dirty="0">
              <a:ln>
                <a:noFill/>
              </a:ln>
              <a:solidFill>
                <a:prstClr val="black"/>
              </a:solidFill>
              <a:effectLst/>
              <a:uLnTx/>
              <a:uFillTx/>
              <a:latin typeface="Constantia"/>
              <a:ea typeface="+mn-ea"/>
              <a:cs typeface="+mn-cs"/>
            </a:endParaRPr>
          </a:p>
        </p:txBody>
      </p:sp>
      <p:sp>
        <p:nvSpPr>
          <p:cNvPr id="5" name="TextBox 4">
            <a:extLst>
              <a:ext uri="{FF2B5EF4-FFF2-40B4-BE49-F238E27FC236}">
                <a16:creationId xmlns:a16="http://schemas.microsoft.com/office/drawing/2014/main" id="{72C38DB8-8440-4107-90FF-F94B24E222A8}"/>
              </a:ext>
            </a:extLst>
          </p:cNvPr>
          <p:cNvSpPr txBox="1"/>
          <p:nvPr/>
        </p:nvSpPr>
        <p:spPr>
          <a:xfrm>
            <a:off x="286602" y="4736379"/>
            <a:ext cx="43142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onstantia"/>
                <a:ea typeface="+mn-ea"/>
                <a:cs typeface="+mn-cs"/>
              </a:rPr>
              <a:t>For further info on the UCLA accident see</a:t>
            </a:r>
          </a:p>
        </p:txBody>
      </p:sp>
      <p:sp>
        <p:nvSpPr>
          <p:cNvPr id="6" name="TextBox 5">
            <a:extLst>
              <a:ext uri="{FF2B5EF4-FFF2-40B4-BE49-F238E27FC236}">
                <a16:creationId xmlns:a16="http://schemas.microsoft.com/office/drawing/2014/main" id="{FD553237-B17F-4508-8ABA-853402485896}"/>
              </a:ext>
            </a:extLst>
          </p:cNvPr>
          <p:cNvSpPr txBox="1"/>
          <p:nvPr/>
        </p:nvSpPr>
        <p:spPr>
          <a:xfrm>
            <a:off x="286602" y="1267691"/>
            <a:ext cx="5781689" cy="3293209"/>
          </a:xfrm>
          <a:prstGeom prst="rect">
            <a:avLst/>
          </a:prstGeom>
          <a:noFill/>
        </p:spPr>
        <p:txBody>
          <a:bodyPr wrap="square" rtlCol="0">
            <a:spAutoFit/>
          </a:bodyPr>
          <a:lstStyle/>
          <a:p>
            <a:pPr marL="177800" marR="0" lvl="0" indent="-177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i="0" dirty="0" err="1">
                <a:solidFill>
                  <a:srgbClr val="333333"/>
                </a:solidFill>
                <a:effectLst/>
                <a:latin typeface="Franklin ITC Light"/>
              </a:rPr>
              <a:t>Sangji</a:t>
            </a:r>
            <a:r>
              <a:rPr kumimoji="0" lang="en-GB" sz="1600" b="0" i="0" u="none" strike="noStrike" kern="1200" cap="none" spc="0" normalizeH="0" baseline="0" noProof="0" dirty="0">
                <a:ln>
                  <a:noFill/>
                </a:ln>
                <a:solidFill>
                  <a:prstClr val="black"/>
                </a:solidFill>
                <a:effectLst/>
                <a:uLnTx/>
                <a:uFillTx/>
                <a:latin typeface="Calibri"/>
                <a:ea typeface="+mn-ea"/>
                <a:cs typeface="+mn-cs"/>
              </a:rPr>
              <a:t> had only carried out the reaction once in a much smaller scale but decided to scale up</a:t>
            </a:r>
          </a:p>
          <a:p>
            <a:pPr marL="177800" marR="0" lvl="0" indent="-177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rPr>
              <a:t>She was wearing nitrile gloves, possibly safety glasses but no lab coat (her sweater made of synthetic materials caught fire very quickly)</a:t>
            </a:r>
          </a:p>
          <a:p>
            <a:pPr marL="177800" marR="0" lvl="0" indent="-177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rPr>
              <a:t>She knocked off an open bottle of hexane in the fume hood and which was not necessary for the experiment</a:t>
            </a:r>
          </a:p>
          <a:p>
            <a:pPr marL="177800" marR="0" lvl="0" indent="-177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rPr>
              <a:t>When her clothes caught fire she run away from where the emergency shower was </a:t>
            </a:r>
          </a:p>
          <a:p>
            <a:pPr marL="177800" marR="0" lvl="0" indent="-177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rPr>
              <a:t>A post-doc in the lab that saw her did not put her under the shower either but tried to stop the fire with a lab coat</a:t>
            </a:r>
          </a:p>
          <a:p>
            <a:pPr marL="177800" marR="0" lvl="0" indent="-177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rPr>
              <a:t>A post-doc from another lab who heard the screams finally called 911</a:t>
            </a:r>
          </a:p>
        </p:txBody>
      </p:sp>
      <p:sp>
        <p:nvSpPr>
          <p:cNvPr id="8" name="TextBox 7"/>
          <p:cNvSpPr txBox="1"/>
          <p:nvPr/>
        </p:nvSpPr>
        <p:spPr>
          <a:xfrm>
            <a:off x="820882" y="67362"/>
            <a:ext cx="9476509" cy="830997"/>
          </a:xfrm>
          <a:prstGeom prst="rect">
            <a:avLst/>
          </a:prstGeom>
          <a:noFill/>
        </p:spPr>
        <p:txBody>
          <a:bodyPr wrap="square" rtlCol="0">
            <a:spAutoFit/>
          </a:bodyPr>
          <a:lstStyle/>
          <a:p>
            <a:pPr algn="ctr"/>
            <a:r>
              <a:rPr lang="en-GB" sz="4800" b="1" dirty="0">
                <a:solidFill>
                  <a:srgbClr val="0070C0"/>
                </a:solidFill>
                <a:effectLst>
                  <a:outerShdw blurRad="38100" dist="38100" dir="2700000" algn="tl">
                    <a:srgbClr val="000000">
                      <a:alpha val="43137"/>
                    </a:srgbClr>
                  </a:outerShdw>
                </a:effectLst>
              </a:rPr>
              <a:t>WHY </a:t>
            </a:r>
            <a:r>
              <a:rPr lang="en-GB" sz="4800" b="1" dirty="0">
                <a:solidFill>
                  <a:srgbClr val="0070C0"/>
                </a:solidFill>
                <a:effectLst>
                  <a:outerShdw blurRad="38100" dist="38100" dir="2700000" algn="tl">
                    <a:srgbClr val="000000">
                      <a:alpha val="43137"/>
                    </a:srgbClr>
                  </a:outerShdw>
                </a:effectLst>
                <a:latin typeface="+mj-lt"/>
              </a:rPr>
              <a:t>DOES</a:t>
            </a:r>
            <a:r>
              <a:rPr lang="en-GB" sz="4800" b="1" dirty="0">
                <a:solidFill>
                  <a:srgbClr val="0070C0"/>
                </a:solidFill>
                <a:effectLst>
                  <a:outerShdw blurRad="38100" dist="38100" dir="2700000" algn="tl">
                    <a:srgbClr val="000000">
                      <a:alpha val="43137"/>
                    </a:srgbClr>
                  </a:outerShdw>
                </a:effectLst>
              </a:rPr>
              <a:t> H&amp;S Matter</a:t>
            </a:r>
          </a:p>
        </p:txBody>
      </p:sp>
      <p:sp>
        <p:nvSpPr>
          <p:cNvPr id="7" name="Oval 6">
            <a:extLst>
              <a:ext uri="{FF2B5EF4-FFF2-40B4-BE49-F238E27FC236}">
                <a16:creationId xmlns:a16="http://schemas.microsoft.com/office/drawing/2014/main" id="{15B6E566-5308-4AF8-B17F-24CD4C04CBBD}"/>
              </a:ext>
            </a:extLst>
          </p:cNvPr>
          <p:cNvSpPr/>
          <p:nvPr/>
        </p:nvSpPr>
        <p:spPr>
          <a:xfrm>
            <a:off x="9144000" y="2687792"/>
            <a:ext cx="528507" cy="226503"/>
          </a:xfrm>
          <a:prstGeom prst="ellipse">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FDF725D5-55A9-4206-B1EE-39C394863773}"/>
              </a:ext>
            </a:extLst>
          </p:cNvPr>
          <p:cNvCxnSpPr/>
          <p:nvPr/>
        </p:nvCxnSpPr>
        <p:spPr>
          <a:xfrm>
            <a:off x="286602" y="984564"/>
            <a:ext cx="11424429" cy="21443"/>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0688099"/>
      </p:ext>
    </p:extLst>
  </p:cSld>
  <p:clrMapOvr>
    <a:masterClrMapping/>
  </p:clrMapOvr>
  <p:transition>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3" y="114300"/>
            <a:ext cx="8085280" cy="684190"/>
          </a:xfrm>
        </p:spPr>
        <p:txBody>
          <a:bodyPr>
            <a:normAutofit fontScale="90000"/>
          </a:bodyPr>
          <a:lstStyle/>
          <a:p>
            <a:pPr algn="ctr"/>
            <a:r>
              <a:rPr lang="en-GB" sz="4000" dirty="0">
                <a:ln/>
                <a:solidFill>
                  <a:srgbClr val="0099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Do you agree with these statements?</a:t>
            </a:r>
            <a:endParaRPr lang="en-GB"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fld id="{79C77B33-1073-453A-88E5-2C54ECE68E6D}" type="slidenum">
              <a:rPr lang="en-US">
                <a:solidFill>
                  <a:srgbClr val="04617B">
                    <a:shade val="90000"/>
                  </a:srgbClr>
                </a:solidFill>
                <a:latin typeface="Constantia"/>
              </a:rPr>
              <a:pPr>
                <a:defRPr/>
              </a:pPr>
              <a:t>2</a:t>
            </a:fld>
            <a:endParaRPr lang="en-US">
              <a:solidFill>
                <a:srgbClr val="04617B">
                  <a:shade val="90000"/>
                </a:srgbClr>
              </a:solidFill>
              <a:latin typeface="Constantia"/>
            </a:endParaRPr>
          </a:p>
        </p:txBody>
      </p:sp>
      <p:sp>
        <p:nvSpPr>
          <p:cNvPr id="3" name="Content Placeholder 2"/>
          <p:cNvSpPr>
            <a:spLocks noGrp="1"/>
          </p:cNvSpPr>
          <p:nvPr>
            <p:ph idx="1"/>
          </p:nvPr>
        </p:nvSpPr>
        <p:spPr/>
        <p:txBody>
          <a:bodyPr/>
          <a:lstStyle/>
          <a:p>
            <a:r>
              <a:rPr lang="en-GB" sz="3200" dirty="0"/>
              <a:t>Health and safety isn’t important at all?</a:t>
            </a:r>
          </a:p>
          <a:p>
            <a:r>
              <a:rPr lang="en-GB" sz="3200" dirty="0"/>
              <a:t>It’s just a load of bureaucracy?</a:t>
            </a:r>
          </a:p>
          <a:p>
            <a:r>
              <a:rPr lang="en-GB" sz="3200" dirty="0"/>
              <a:t>It’s got nothing to do with what I do?</a:t>
            </a:r>
          </a:p>
          <a:p>
            <a:r>
              <a:rPr lang="en-GB" sz="3200" dirty="0"/>
              <a:t>I’m really good, the best, no need to worry about me.</a:t>
            </a:r>
          </a:p>
          <a:p>
            <a:r>
              <a:rPr lang="en-GB" sz="3200" dirty="0"/>
              <a:t>It’s just a waste of time.</a:t>
            </a:r>
          </a:p>
          <a:p>
            <a:r>
              <a:rPr lang="en-GB" sz="3200" dirty="0"/>
              <a:t>It’s the whole world gone mad!</a:t>
            </a:r>
          </a:p>
          <a:p>
            <a:endParaRPr lang="en-GB" dirty="0"/>
          </a:p>
        </p:txBody>
      </p:sp>
    </p:spTree>
    <p:extLst>
      <p:ext uri="{BB962C8B-B14F-4D97-AF65-F5344CB8AC3E}">
        <p14:creationId xmlns:p14="http://schemas.microsoft.com/office/powerpoint/2010/main" val="1827062224"/>
      </p:ext>
    </p:extLst>
  </p:cSld>
  <p:clrMapOvr>
    <a:masterClrMapping/>
  </p:clrMapOvr>
  <p:transition>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4100A09-3D70-4B3B-A22D-3967A2609759}" type="slidenum">
              <a:rPr lang="en-US" smtClean="0">
                <a:solidFill>
                  <a:srgbClr val="04617B">
                    <a:shade val="90000"/>
                  </a:srgbClr>
                </a:solidFill>
              </a:rPr>
              <a:pPr>
                <a:defRPr/>
              </a:pPr>
              <a:t>20</a:t>
            </a:fld>
            <a:endParaRPr lang="en-US">
              <a:solidFill>
                <a:srgbClr val="04617B">
                  <a:shade val="90000"/>
                </a:srgbClr>
              </a:solidFill>
            </a:endParaRPr>
          </a:p>
        </p:txBody>
      </p:sp>
      <p:pic>
        <p:nvPicPr>
          <p:cNvPr id="3" name="Picture 2" descr="A person in a purple glove holding a fish in a fish tank">
            <a:extLst>
              <a:ext uri="{FF2B5EF4-FFF2-40B4-BE49-F238E27FC236}">
                <a16:creationId xmlns:a16="http://schemas.microsoft.com/office/drawing/2014/main" id="{8F24C46C-0D71-4497-BF8F-AB7AA0BB8C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6300" y="4387598"/>
            <a:ext cx="2286000" cy="1495006"/>
          </a:xfrm>
          <a:prstGeom prst="rect">
            <a:avLst/>
          </a:prstGeom>
        </p:spPr>
      </p:pic>
      <p:grpSp>
        <p:nvGrpSpPr>
          <p:cNvPr id="4" name="Group 3">
            <a:extLst>
              <a:ext uri="{FF2B5EF4-FFF2-40B4-BE49-F238E27FC236}">
                <a16:creationId xmlns:a16="http://schemas.microsoft.com/office/drawing/2014/main" id="{206F4692-76E9-4B28-8D54-BFCED94817A0}"/>
              </a:ext>
            </a:extLst>
          </p:cNvPr>
          <p:cNvGrpSpPr/>
          <p:nvPr/>
        </p:nvGrpSpPr>
        <p:grpSpPr>
          <a:xfrm>
            <a:off x="2029868" y="2259872"/>
            <a:ext cx="5383496" cy="1905720"/>
            <a:chOff x="2029868" y="2259872"/>
            <a:chExt cx="5383496" cy="1905720"/>
          </a:xfrm>
        </p:grpSpPr>
        <p:sp>
          <p:nvSpPr>
            <p:cNvPr id="5" name="TextBox 4">
              <a:extLst>
                <a:ext uri="{FF2B5EF4-FFF2-40B4-BE49-F238E27FC236}">
                  <a16:creationId xmlns:a16="http://schemas.microsoft.com/office/drawing/2014/main" id="{792B373D-92B2-4C3D-9752-925560C97C62}"/>
                </a:ext>
              </a:extLst>
            </p:cNvPr>
            <p:cNvSpPr txBox="1"/>
            <p:nvPr/>
          </p:nvSpPr>
          <p:spPr>
            <a:xfrm>
              <a:off x="2332729" y="2259872"/>
              <a:ext cx="50806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a:ea typeface="+mn-ea"/>
                  <a:cs typeface="+mn-cs"/>
                </a:rPr>
                <a:t>UCLA Lab Fire: December 29, 2008</a:t>
              </a:r>
            </a:p>
          </p:txBody>
        </p:sp>
        <p:sp>
          <p:nvSpPr>
            <p:cNvPr id="6" name="TextBox 5">
              <a:extLst>
                <a:ext uri="{FF2B5EF4-FFF2-40B4-BE49-F238E27FC236}">
                  <a16:creationId xmlns:a16="http://schemas.microsoft.com/office/drawing/2014/main" id="{F35257E2-668C-451D-B96D-2D3B0C131244}"/>
                </a:ext>
              </a:extLst>
            </p:cNvPr>
            <p:cNvSpPr txBox="1"/>
            <p:nvPr/>
          </p:nvSpPr>
          <p:spPr>
            <a:xfrm>
              <a:off x="2029868" y="2657487"/>
              <a:ext cx="4682399" cy="1508105"/>
            </a:xfrm>
            <a:prstGeom prst="rect">
              <a:avLst/>
            </a:prstGeom>
            <a:noFill/>
          </p:spPr>
          <p:txBody>
            <a:bodyPr wrap="square" rtlCol="0">
              <a:spAutoFit/>
            </a:bodyPr>
            <a:lstStyle/>
            <a:p>
              <a:pPr marL="95250" marR="0" lvl="0" indent="-952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rPr>
                <a:t>Sheri </a:t>
              </a:r>
              <a:r>
                <a:rPr kumimoji="0" lang="en-GB" sz="1600" b="0" i="0" u="none" strike="noStrike" kern="1200" cap="none" spc="0" normalizeH="0" baseline="0" noProof="0" dirty="0" err="1">
                  <a:ln>
                    <a:noFill/>
                  </a:ln>
                  <a:solidFill>
                    <a:prstClr val="black"/>
                  </a:solidFill>
                  <a:effectLst/>
                  <a:uLnTx/>
                  <a:uFillTx/>
                  <a:latin typeface="Calibri"/>
                  <a:ea typeface="+mn-ea"/>
                  <a:cs typeface="+mn-cs"/>
                </a:rPr>
                <a:t>Sangji</a:t>
              </a:r>
              <a:r>
                <a:rPr kumimoji="0" lang="en-GB" sz="1600" b="0" i="0" u="none" strike="noStrike" kern="1200" cap="none" spc="0" normalizeH="0" baseline="0" noProof="0" dirty="0">
                  <a:ln>
                    <a:noFill/>
                  </a:ln>
                  <a:solidFill>
                    <a:prstClr val="black"/>
                  </a:solidFill>
                  <a:effectLst/>
                  <a:uLnTx/>
                  <a:uFillTx/>
                  <a:latin typeface="Calibri"/>
                  <a:ea typeface="+mn-ea"/>
                  <a:cs typeface="+mn-cs"/>
                </a:rPr>
                <a:t> was using this plastic syringe to transfer </a:t>
              </a:r>
              <a:r>
                <a:rPr kumimoji="0" lang="en-GB" sz="1600" b="0" i="1" u="none" strike="noStrike" kern="1200" cap="none" spc="0" normalizeH="0" baseline="0" noProof="0" dirty="0">
                  <a:ln>
                    <a:noFill/>
                  </a:ln>
                  <a:solidFill>
                    <a:prstClr val="black"/>
                  </a:solidFill>
                  <a:effectLst/>
                  <a:uLnTx/>
                  <a:uFillTx/>
                  <a:latin typeface="Calibri"/>
                  <a:ea typeface="+mn-ea"/>
                  <a:cs typeface="+mn-cs"/>
                </a:rPr>
                <a:t>tert</a:t>
              </a:r>
              <a:r>
                <a:rPr kumimoji="0" lang="en-GB" sz="1600" b="0" i="0" u="none" strike="noStrike" kern="1200" cap="none" spc="0" normalizeH="0" baseline="0" noProof="0" dirty="0">
                  <a:ln>
                    <a:noFill/>
                  </a:ln>
                  <a:solidFill>
                    <a:prstClr val="black"/>
                  </a:solidFill>
                  <a:effectLst/>
                  <a:uLnTx/>
                  <a:uFillTx/>
                  <a:latin typeface="Calibri"/>
                  <a:ea typeface="+mn-ea"/>
                  <a:cs typeface="+mn-cs"/>
                </a:rPr>
                <a:t>-butyllithium when the plunger came out of the barrel and the material ignited.</a:t>
              </a:r>
            </a:p>
            <a:p>
              <a:pPr marL="95250" marR="0" lvl="0" indent="-952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dirty="0">
                <a:ln>
                  <a:noFill/>
                </a:ln>
                <a:solidFill>
                  <a:prstClr val="black"/>
                </a:solidFill>
                <a:effectLst/>
                <a:uLnTx/>
                <a:uFillTx/>
                <a:latin typeface="Calibri"/>
                <a:ea typeface="+mn-ea"/>
                <a:cs typeface="+mn-cs"/>
              </a:endParaRPr>
            </a:p>
            <a:p>
              <a:pPr marL="95250" marR="0" lvl="0" indent="-952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rPr>
                <a:t>Sheri died January 16, 2009 of second- and third-degree burns over 43% of her body</a:t>
              </a:r>
            </a:p>
          </p:txBody>
        </p:sp>
      </p:grpSp>
      <p:pic>
        <p:nvPicPr>
          <p:cNvPr id="7" name="Picture 6" descr="A room with a table and chairs">
            <a:extLst>
              <a:ext uri="{FF2B5EF4-FFF2-40B4-BE49-F238E27FC236}">
                <a16:creationId xmlns:a16="http://schemas.microsoft.com/office/drawing/2014/main" id="{AD5E186E-76E0-47EE-9660-66593C6EFB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7355" y="874320"/>
            <a:ext cx="2649681" cy="3406735"/>
          </a:xfrm>
          <a:prstGeom prst="rect">
            <a:avLst/>
          </a:prstGeom>
        </p:spPr>
      </p:pic>
      <p:sp>
        <p:nvSpPr>
          <p:cNvPr id="8" name="TextBox 7">
            <a:extLst>
              <a:ext uri="{FF2B5EF4-FFF2-40B4-BE49-F238E27FC236}">
                <a16:creationId xmlns:a16="http://schemas.microsoft.com/office/drawing/2014/main" id="{99771B65-5252-4461-B18E-5A72DE55F2BA}"/>
              </a:ext>
            </a:extLst>
          </p:cNvPr>
          <p:cNvSpPr txBox="1"/>
          <p:nvPr/>
        </p:nvSpPr>
        <p:spPr>
          <a:xfrm flipH="1">
            <a:off x="441614" y="-2860"/>
            <a:ext cx="107753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a:ea typeface="+mn-ea"/>
                <a:cs typeface="+mn-cs"/>
              </a:rPr>
              <a:t>The investigation concluded that </a:t>
            </a:r>
            <a:r>
              <a:rPr kumimoji="0" lang="en-GB" sz="2800" b="1" i="0" u="none" strike="noStrike" kern="1200" cap="none" spc="0" normalizeH="0" baseline="0" noProof="0" dirty="0">
                <a:ln>
                  <a:noFill/>
                </a:ln>
                <a:solidFill>
                  <a:srgbClr val="0000FF"/>
                </a:solidFill>
                <a:effectLst/>
                <a:uLnTx/>
                <a:uFillTx/>
                <a:latin typeface="Calibri"/>
                <a:ea typeface="+mn-ea"/>
                <a:cs typeface="+mn-cs"/>
              </a:rPr>
              <a:t>it could have been prevented</a:t>
            </a:r>
          </a:p>
        </p:txBody>
      </p:sp>
      <p:pic>
        <p:nvPicPr>
          <p:cNvPr id="9" name="Picture 8" descr="A person wearing a backpack">
            <a:extLst>
              <a:ext uri="{FF2B5EF4-FFF2-40B4-BE49-F238E27FC236}">
                <a16:creationId xmlns:a16="http://schemas.microsoft.com/office/drawing/2014/main" id="{B2946AF9-DFCF-454C-B8FA-0CCEB0CBD3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673" y="2416593"/>
            <a:ext cx="1464417" cy="1593286"/>
          </a:xfrm>
          <a:prstGeom prst="rect">
            <a:avLst/>
          </a:prstGeom>
        </p:spPr>
      </p:pic>
      <p:pic>
        <p:nvPicPr>
          <p:cNvPr id="10" name="Picture 9" descr="A kitchen with pots and pans">
            <a:extLst>
              <a:ext uri="{FF2B5EF4-FFF2-40B4-BE49-F238E27FC236}">
                <a16:creationId xmlns:a16="http://schemas.microsoft.com/office/drawing/2014/main" id="{9548D10E-8C51-412F-BAC1-09DE82B368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13365" y="4374413"/>
            <a:ext cx="4203672" cy="1508191"/>
          </a:xfrm>
          <a:prstGeom prst="rect">
            <a:avLst/>
          </a:prstGeom>
        </p:spPr>
      </p:pic>
      <p:pic>
        <p:nvPicPr>
          <p:cNvPr id="11" name="Picture 10" descr="Graphical user interface">
            <a:extLst>
              <a:ext uri="{FF2B5EF4-FFF2-40B4-BE49-F238E27FC236}">
                <a16:creationId xmlns:a16="http://schemas.microsoft.com/office/drawing/2014/main" id="{6DF2F660-1640-45E5-A6BA-02C53B6C61EA}"/>
              </a:ext>
            </a:extLst>
          </p:cNvPr>
          <p:cNvPicPr>
            <a:picLocks noChangeAspect="1"/>
          </p:cNvPicPr>
          <p:nvPr/>
        </p:nvPicPr>
        <p:blipFill rotWithShape="1">
          <a:blip r:embed="rId6"/>
          <a:srcRect l="11731" t="21073" r="36478" b="50236"/>
          <a:stretch/>
        </p:blipFill>
        <p:spPr>
          <a:xfrm>
            <a:off x="692201" y="4468528"/>
            <a:ext cx="3347536" cy="1483568"/>
          </a:xfrm>
          <a:prstGeom prst="rect">
            <a:avLst/>
          </a:prstGeom>
        </p:spPr>
      </p:pic>
      <p:sp>
        <p:nvSpPr>
          <p:cNvPr id="12" name="TextBox 11">
            <a:extLst>
              <a:ext uri="{FF2B5EF4-FFF2-40B4-BE49-F238E27FC236}">
                <a16:creationId xmlns:a16="http://schemas.microsoft.com/office/drawing/2014/main" id="{6BB6432A-6F42-42DA-A681-457185DEBAB6}"/>
              </a:ext>
            </a:extLst>
          </p:cNvPr>
          <p:cNvSpPr txBox="1"/>
          <p:nvPr/>
        </p:nvSpPr>
        <p:spPr>
          <a:xfrm>
            <a:off x="725721" y="1074915"/>
            <a:ext cx="7708701" cy="830997"/>
          </a:xfrm>
          <a:prstGeom prst="rect">
            <a:avLst/>
          </a:prstGeom>
          <a:solidFill>
            <a:schemeClr val="accent3">
              <a:lumMod val="40000"/>
              <a:lumOff val="60000"/>
              <a:alpha val="38000"/>
            </a:schemeClr>
          </a:solidFill>
          <a:ln w="19050">
            <a:solidFill>
              <a:srgbClr val="0000FF"/>
            </a:solidFill>
          </a:ln>
          <a:scene3d>
            <a:camera prst="orthographicFront"/>
            <a:lightRig rig="threePt" dir="t"/>
          </a:scene3d>
          <a:sp3d>
            <a:bevelT/>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Insufficient </a:t>
            </a:r>
            <a:r>
              <a:rPr kumimoji="0" lang="en-GB" sz="2400" b="0" i="0" u="none" strike="noStrike" kern="1200" cap="none" spc="0" normalizeH="0" baseline="0" noProof="0" dirty="0">
                <a:ln>
                  <a:noFill/>
                </a:ln>
                <a:solidFill>
                  <a:srgbClr val="FF0000"/>
                </a:solidFill>
                <a:effectLst/>
                <a:uLnTx/>
                <a:uFillTx/>
                <a:latin typeface="Calibri"/>
                <a:ea typeface="+mn-ea"/>
                <a:cs typeface="+mn-cs"/>
              </a:rPr>
              <a:t>training</a:t>
            </a:r>
            <a:r>
              <a:rPr kumimoji="0" lang="en-GB" sz="2400" b="0" i="0" u="none" strike="noStrike" kern="1200" cap="none" spc="0" normalizeH="0" baseline="0" noProof="0" dirty="0">
                <a:ln>
                  <a:noFill/>
                </a:ln>
                <a:solidFill>
                  <a:prstClr val="black"/>
                </a:solidFill>
                <a:effectLst/>
                <a:uLnTx/>
                <a:uFillTx/>
                <a:latin typeface="Calibri"/>
                <a:ea typeface="+mn-ea"/>
                <a:cs typeface="+mn-cs"/>
              </a:rPr>
              <a:t>, no </a:t>
            </a:r>
            <a:r>
              <a:rPr kumimoji="0" lang="en-GB" sz="2400" b="0" i="0" u="none" strike="noStrike" kern="1200" cap="none" spc="0" normalizeH="0" baseline="0" noProof="0" dirty="0" err="1">
                <a:ln>
                  <a:noFill/>
                </a:ln>
                <a:solidFill>
                  <a:srgbClr val="FF0000"/>
                </a:solidFill>
                <a:effectLst/>
                <a:uLnTx/>
                <a:uFillTx/>
                <a:latin typeface="Calibri"/>
                <a:ea typeface="+mn-ea"/>
                <a:cs typeface="+mn-cs"/>
              </a:rPr>
              <a:t>labcoat</a:t>
            </a:r>
            <a:r>
              <a:rPr kumimoji="0" lang="en-GB" sz="2400" b="0" i="0" u="none" strike="noStrike" kern="1200" cap="none" spc="0" normalizeH="0" baseline="0" noProof="0" dirty="0">
                <a:ln>
                  <a:noFill/>
                </a:ln>
                <a:solidFill>
                  <a:prstClr val="black"/>
                </a:solidFill>
                <a:effectLst/>
                <a:uLnTx/>
                <a:uFillTx/>
                <a:latin typeface="Calibri"/>
                <a:ea typeface="+mn-ea"/>
                <a:cs typeface="+mn-cs"/>
              </a:rPr>
              <a:t>, poor </a:t>
            </a:r>
            <a:r>
              <a:rPr kumimoji="0" lang="en-GB" sz="2400" b="0" i="0" u="none" strike="noStrike" kern="1200" cap="none" spc="0" normalizeH="0" baseline="0" noProof="0" dirty="0">
                <a:ln>
                  <a:noFill/>
                </a:ln>
                <a:solidFill>
                  <a:srgbClr val="FF0000"/>
                </a:solidFill>
                <a:effectLst/>
                <a:uLnTx/>
                <a:uFillTx/>
                <a:latin typeface="Calibri"/>
                <a:ea typeface="+mn-ea"/>
                <a:cs typeface="+mn-cs"/>
              </a:rPr>
              <a:t>housekeeping</a:t>
            </a:r>
            <a:r>
              <a:rPr kumimoji="0" lang="en-GB" sz="2400" b="0" i="0" u="none" strike="noStrike" kern="1200" cap="none" spc="0" normalizeH="0" baseline="0" noProof="0" dirty="0">
                <a:ln>
                  <a:noFill/>
                </a:ln>
                <a:solidFill>
                  <a:prstClr val="black"/>
                </a:solidFill>
                <a:effectLst/>
                <a:uLnTx/>
                <a:uFillTx/>
                <a:latin typeface="Calibri"/>
                <a:ea typeface="+mn-ea"/>
                <a:cs typeface="+mn-cs"/>
              </a:rPr>
              <a:t>, unawareness of </a:t>
            </a:r>
            <a:r>
              <a:rPr kumimoji="0" lang="en-GB" sz="2400" b="0" i="0" u="none" strike="noStrike" kern="1200" cap="none" spc="0" normalizeH="0" baseline="0" noProof="0" dirty="0">
                <a:ln>
                  <a:noFill/>
                </a:ln>
                <a:solidFill>
                  <a:srgbClr val="FF0000"/>
                </a:solidFill>
                <a:effectLst/>
                <a:uLnTx/>
                <a:uFillTx/>
                <a:latin typeface="Calibri"/>
                <a:ea typeface="+mn-ea"/>
                <a:cs typeface="+mn-cs"/>
              </a:rPr>
              <a:t>emergency procedures </a:t>
            </a:r>
          </a:p>
        </p:txBody>
      </p:sp>
      <p:cxnSp>
        <p:nvCxnSpPr>
          <p:cNvPr id="13" name="Straight Connector 12">
            <a:extLst>
              <a:ext uri="{FF2B5EF4-FFF2-40B4-BE49-F238E27FC236}">
                <a16:creationId xmlns:a16="http://schemas.microsoft.com/office/drawing/2014/main" id="{A726F517-C38E-4B9E-A4A6-D0F28996A9BA}"/>
              </a:ext>
            </a:extLst>
          </p:cNvPr>
          <p:cNvCxnSpPr/>
          <p:nvPr/>
        </p:nvCxnSpPr>
        <p:spPr>
          <a:xfrm>
            <a:off x="192607" y="597536"/>
            <a:ext cx="11424429" cy="21443"/>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4207753"/>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3" presetClass="entr" presetSubtype="1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blinds(horizontal)">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4100A09-3D70-4B3B-A22D-3967A2609759}" type="slidenum">
              <a:rPr lang="en-US" smtClean="0">
                <a:solidFill>
                  <a:srgbClr val="04617B">
                    <a:shade val="90000"/>
                  </a:srgbClr>
                </a:solidFill>
              </a:rPr>
              <a:pPr>
                <a:defRPr/>
              </a:pPr>
              <a:t>21</a:t>
            </a:fld>
            <a:endParaRPr lang="en-US">
              <a:solidFill>
                <a:srgbClr val="04617B">
                  <a:shade val="90000"/>
                </a:srgbClr>
              </a:solidFill>
            </a:endParaRPr>
          </a:p>
        </p:txBody>
      </p:sp>
      <p:pic>
        <p:nvPicPr>
          <p:cNvPr id="1026" name="Picture 2" descr="A room with a lot of machine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377" y="1386186"/>
            <a:ext cx="3559342" cy="408708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40328" y="696192"/>
            <a:ext cx="3532908" cy="646331"/>
          </a:xfrm>
          <a:prstGeom prst="rect">
            <a:avLst/>
          </a:prstGeom>
        </p:spPr>
        <p:txBody>
          <a:bodyPr wrap="square">
            <a:spAutoFit/>
          </a:bodyPr>
          <a:lstStyle/>
          <a:p>
            <a:pPr fontAlgn="base"/>
            <a:r>
              <a:rPr lang="en-GB" dirty="0"/>
              <a:t>University of Hawaii - post doc lost her arm in this blast.</a:t>
            </a:r>
          </a:p>
        </p:txBody>
      </p:sp>
      <p:pic>
        <p:nvPicPr>
          <p:cNvPr id="5" name="Picture 4" descr="A group of people outside a bui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9491" y="1631373"/>
            <a:ext cx="4213225" cy="37649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 glass cabinet with objects insi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5110" y="1409917"/>
            <a:ext cx="2587626" cy="41483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12227" y="779318"/>
            <a:ext cx="3314700" cy="646331"/>
          </a:xfrm>
          <a:prstGeom prst="rect">
            <a:avLst/>
          </a:prstGeom>
          <a:noFill/>
        </p:spPr>
        <p:txBody>
          <a:bodyPr wrap="square" rtlCol="0">
            <a:spAutoFit/>
          </a:bodyPr>
          <a:lstStyle/>
          <a:p>
            <a:r>
              <a:rPr lang="en-GB" dirty="0"/>
              <a:t>Windows</a:t>
            </a:r>
            <a:r>
              <a:rPr lang="en-GB" sz="1200" dirty="0"/>
              <a:t> </a:t>
            </a:r>
            <a:r>
              <a:rPr lang="en-GB" dirty="0"/>
              <a:t>blown out – Liverpool University 2015</a:t>
            </a:r>
            <a:r>
              <a:rPr lang="en-GB" sz="1200" dirty="0"/>
              <a:t> </a:t>
            </a:r>
          </a:p>
        </p:txBody>
      </p:sp>
      <p:sp>
        <p:nvSpPr>
          <p:cNvPr id="7" name="TextBox 6"/>
          <p:cNvSpPr txBox="1"/>
          <p:nvPr/>
        </p:nvSpPr>
        <p:spPr>
          <a:xfrm>
            <a:off x="8915111" y="696192"/>
            <a:ext cx="2587626" cy="646331"/>
          </a:xfrm>
          <a:prstGeom prst="rect">
            <a:avLst/>
          </a:prstGeom>
          <a:noFill/>
        </p:spPr>
        <p:txBody>
          <a:bodyPr wrap="square" rtlCol="0">
            <a:spAutoFit/>
          </a:bodyPr>
          <a:lstStyle/>
          <a:p>
            <a:r>
              <a:rPr lang="en-GB" dirty="0"/>
              <a:t>Suspected peroxide explosion.</a:t>
            </a:r>
          </a:p>
        </p:txBody>
      </p:sp>
      <p:cxnSp>
        <p:nvCxnSpPr>
          <p:cNvPr id="9" name="Straight Connector 8">
            <a:extLst>
              <a:ext uri="{FF2B5EF4-FFF2-40B4-BE49-F238E27FC236}">
                <a16:creationId xmlns:a16="http://schemas.microsoft.com/office/drawing/2014/main" id="{382B69BA-8767-41D8-BC2D-C1EBAA765FBC}"/>
              </a:ext>
            </a:extLst>
          </p:cNvPr>
          <p:cNvCxnSpPr/>
          <p:nvPr/>
        </p:nvCxnSpPr>
        <p:spPr>
          <a:xfrm>
            <a:off x="257362" y="633081"/>
            <a:ext cx="11424429" cy="21443"/>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32C4C21-A7D1-49E2-85AF-9DD2E3958C4A}"/>
              </a:ext>
            </a:extLst>
          </p:cNvPr>
          <p:cNvSpPr txBox="1"/>
          <p:nvPr/>
        </p:nvSpPr>
        <p:spPr>
          <a:xfrm>
            <a:off x="2686574" y="37523"/>
            <a:ext cx="6094602" cy="584775"/>
          </a:xfrm>
          <a:prstGeom prst="rect">
            <a:avLst/>
          </a:prstGeom>
          <a:noFill/>
        </p:spPr>
        <p:txBody>
          <a:bodyPr wrap="square">
            <a:spAutoFit/>
          </a:bodyPr>
          <a:lstStyle/>
          <a:p>
            <a:pPr algn="ctr"/>
            <a:r>
              <a:rPr lang="en-GB" sz="3200" b="1" dirty="0">
                <a:solidFill>
                  <a:srgbClr val="0070C0"/>
                </a:solidFill>
                <a:effectLst>
                  <a:outerShdw blurRad="38100" dist="38100" dir="2700000" algn="tl">
                    <a:srgbClr val="000000">
                      <a:alpha val="43137"/>
                    </a:srgbClr>
                  </a:outerShdw>
                </a:effectLst>
              </a:rPr>
              <a:t>More Examples?</a:t>
            </a:r>
          </a:p>
        </p:txBody>
      </p:sp>
    </p:spTree>
    <p:extLst>
      <p:ext uri="{BB962C8B-B14F-4D97-AF65-F5344CB8AC3E}">
        <p14:creationId xmlns:p14="http://schemas.microsoft.com/office/powerpoint/2010/main" val="3774371451"/>
      </p:ext>
    </p:extLst>
  </p:cSld>
  <p:clrMapOvr>
    <a:masterClrMapping/>
  </p:clrMapOvr>
  <p:transition>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9381" y="0"/>
            <a:ext cx="5690757" cy="825500"/>
          </a:xfrm>
        </p:spPr>
        <p:txBody>
          <a:bodyPr>
            <a:normAutofit/>
          </a:bodyPr>
          <a:lstStyle/>
          <a:p>
            <a:r>
              <a:rPr lang="en-GB" sz="3600" dirty="0">
                <a:ln/>
                <a:solidFill>
                  <a:srgbClr val="0099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 why does H&amp;S matter?</a:t>
            </a:r>
            <a:endParaRPr lang="en-GB"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endParaRPr lang="en-GB" dirty="0"/>
          </a:p>
        </p:txBody>
      </p:sp>
      <p:sp>
        <p:nvSpPr>
          <p:cNvPr id="4" name="Slide Number Placeholder 3"/>
          <p:cNvSpPr>
            <a:spLocks noGrp="1"/>
          </p:cNvSpPr>
          <p:nvPr>
            <p:ph type="sldNum" sz="quarter" idx="12"/>
          </p:nvPr>
        </p:nvSpPr>
        <p:spPr/>
        <p:txBody>
          <a:bodyPr/>
          <a:lstStyle/>
          <a:p>
            <a:pPr>
              <a:defRPr/>
            </a:pPr>
            <a:fld id="{79C77B33-1073-453A-88E5-2C54ECE68E6D}" type="slidenum">
              <a:rPr lang="en-US">
                <a:solidFill>
                  <a:srgbClr val="04617B">
                    <a:shade val="90000"/>
                  </a:srgbClr>
                </a:solidFill>
                <a:latin typeface="Constantia"/>
              </a:rPr>
              <a:pPr>
                <a:defRPr/>
              </a:pPr>
              <a:t>3</a:t>
            </a:fld>
            <a:endParaRPr lang="en-US">
              <a:solidFill>
                <a:srgbClr val="04617B">
                  <a:shade val="90000"/>
                </a:srgbClr>
              </a:solidFill>
              <a:latin typeface="Constantia"/>
            </a:endParaRPr>
          </a:p>
        </p:txBody>
      </p:sp>
      <p:sp>
        <p:nvSpPr>
          <p:cNvPr id="5" name="Content Placeholder 2"/>
          <p:cNvSpPr txBox="1">
            <a:spLocks/>
          </p:cNvSpPr>
          <p:nvPr/>
        </p:nvSpPr>
        <p:spPr>
          <a:xfrm>
            <a:off x="2152650" y="2291467"/>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a:solidFill>
                  <a:sysClr val="windowText" lastClr="000000"/>
                </a:solidFill>
                <a:latin typeface="Calibri" panose="020F0502020204030204"/>
              </a:rPr>
              <a:t>Moral</a:t>
            </a:r>
          </a:p>
          <a:p>
            <a:pPr marL="0" indent="0">
              <a:buNone/>
              <a:defRPr/>
            </a:pPr>
            <a:endParaRPr lang="en-GB">
              <a:solidFill>
                <a:sysClr val="windowText" lastClr="000000"/>
              </a:solidFill>
              <a:latin typeface="Calibri" panose="020F0502020204030204"/>
            </a:endParaRPr>
          </a:p>
          <a:p>
            <a:pPr>
              <a:defRPr/>
            </a:pPr>
            <a:r>
              <a:rPr lang="en-GB">
                <a:solidFill>
                  <a:sysClr val="windowText" lastClr="000000"/>
                </a:solidFill>
                <a:latin typeface="Calibri" panose="020F0502020204030204"/>
              </a:rPr>
              <a:t>Legal</a:t>
            </a:r>
          </a:p>
          <a:p>
            <a:pPr>
              <a:defRPr/>
            </a:pPr>
            <a:endParaRPr lang="en-GB">
              <a:solidFill>
                <a:sysClr val="windowText" lastClr="000000"/>
              </a:solidFill>
              <a:latin typeface="Calibri" panose="020F0502020204030204"/>
            </a:endParaRPr>
          </a:p>
          <a:p>
            <a:pPr>
              <a:defRPr/>
            </a:pPr>
            <a:r>
              <a:rPr lang="en-GB">
                <a:solidFill>
                  <a:sysClr val="windowText" lastClr="000000"/>
                </a:solidFill>
                <a:latin typeface="Calibri" panose="020F0502020204030204"/>
              </a:rPr>
              <a:t>Financial</a:t>
            </a:r>
            <a:endParaRPr lang="en-GB" dirty="0">
              <a:solidFill>
                <a:sysClr val="windowText" lastClr="000000"/>
              </a:solidFill>
              <a:latin typeface="Calibri" panose="020F0502020204030204"/>
            </a:endParaRPr>
          </a:p>
        </p:txBody>
      </p:sp>
      <p:pic>
        <p:nvPicPr>
          <p:cNvPr id="6" name="Picture 5" descr="The Beauty Scoop!: Bargain Beauty Featur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0944" y="4262029"/>
            <a:ext cx="993141" cy="1045411"/>
          </a:xfrm>
          <a:prstGeom prst="rect">
            <a:avLst/>
          </a:prstGeom>
        </p:spPr>
      </p:pic>
      <p:pic>
        <p:nvPicPr>
          <p:cNvPr id="7" name="Picture 6" descr="Scroll by clipartcotttage on DeviantAr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5512" y="3236700"/>
            <a:ext cx="1524003" cy="743714"/>
          </a:xfrm>
          <a:prstGeom prst="rect">
            <a:avLst/>
          </a:prstGeom>
        </p:spPr>
      </p:pic>
      <p:pic>
        <p:nvPicPr>
          <p:cNvPr id="8" name="Picture 7" descr="angel by sixsixfiv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7442" y="2055809"/>
            <a:ext cx="1240141" cy="1040085"/>
          </a:xfrm>
          <a:prstGeom prst="rect">
            <a:avLst/>
          </a:prstGeom>
        </p:spPr>
      </p:pic>
    </p:spTree>
    <p:extLst>
      <p:ext uri="{BB962C8B-B14F-4D97-AF65-F5344CB8AC3E}">
        <p14:creationId xmlns:p14="http://schemas.microsoft.com/office/powerpoint/2010/main" val="3821711324"/>
      </p:ext>
    </p:extLst>
  </p:cSld>
  <p:clrMapOvr>
    <a:masterClrMapping/>
  </p:clrMapOvr>
  <p:transition>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5020" y="232932"/>
            <a:ext cx="2283253" cy="575015"/>
          </a:xfrm>
        </p:spPr>
        <p:txBody>
          <a:bodyPr>
            <a:noAutofit/>
          </a:bodyPr>
          <a:lstStyle/>
          <a:p>
            <a:r>
              <a:rPr lang="en-US" sz="3600" dirty="0">
                <a:solidFill>
                  <a:schemeClr val="accent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Moral duty</a:t>
            </a:r>
            <a:endParaRPr lang="en-GB" sz="3600" dirty="0">
              <a:solidFill>
                <a:schemeClr val="accent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r>
              <a:rPr lang="en-US" dirty="0"/>
              <a:t>In our society we expect to be able to work for the benefit of our employer without endangering ourselves, or being endangered.</a:t>
            </a:r>
          </a:p>
          <a:p>
            <a:r>
              <a:rPr lang="en-US" dirty="0"/>
              <a:t>Qatar do not have this societal emphasis at present</a:t>
            </a:r>
            <a:endParaRPr lang="en-GB" dirty="0"/>
          </a:p>
        </p:txBody>
      </p:sp>
      <p:sp>
        <p:nvSpPr>
          <p:cNvPr id="4" name="Slide Number Placeholder 3"/>
          <p:cNvSpPr>
            <a:spLocks noGrp="1"/>
          </p:cNvSpPr>
          <p:nvPr>
            <p:ph type="sldNum" sz="quarter" idx="12"/>
          </p:nvPr>
        </p:nvSpPr>
        <p:spPr/>
        <p:txBody>
          <a:bodyPr/>
          <a:lstStyle/>
          <a:p>
            <a:pPr>
              <a:defRPr/>
            </a:pPr>
            <a:fld id="{79C77B33-1073-453A-88E5-2C54ECE68E6D}" type="slidenum">
              <a:rPr lang="en-US">
                <a:solidFill>
                  <a:srgbClr val="04617B">
                    <a:shade val="90000"/>
                  </a:srgbClr>
                </a:solidFill>
                <a:latin typeface="Constantia"/>
              </a:rPr>
              <a:pPr>
                <a:defRPr/>
              </a:pPr>
              <a:t>4</a:t>
            </a:fld>
            <a:endParaRPr lang="en-US">
              <a:solidFill>
                <a:srgbClr val="04617B">
                  <a:shade val="90000"/>
                </a:srgbClr>
              </a:solidFill>
              <a:latin typeface="Constantia"/>
            </a:endParaRPr>
          </a:p>
        </p:txBody>
      </p:sp>
      <p:graphicFrame>
        <p:nvGraphicFramePr>
          <p:cNvPr id="5" name="Chart 4"/>
          <p:cNvGraphicFramePr/>
          <p:nvPr/>
        </p:nvGraphicFramePr>
        <p:xfrm>
          <a:off x="2537255" y="1817130"/>
          <a:ext cx="6582032" cy="469488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19500638"/>
      </p:ext>
    </p:extLst>
  </p:cSld>
  <p:clrMapOvr>
    <a:masterClrMapping/>
  </p:clrMapOvr>
  <p:transition>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228600" indent="-228600">
              <a:lnSpc>
                <a:spcPct val="90000"/>
              </a:lnSpc>
              <a:spcBef>
                <a:spcPts val="1000"/>
              </a:spcBef>
              <a:buClrTx/>
              <a:buSzTx/>
              <a:buFont typeface="Arial" panose="020B0604020202020204" pitchFamily="34" charset="0"/>
              <a:buChar char="•"/>
            </a:pPr>
            <a:r>
              <a:rPr lang="en-GB" dirty="0">
                <a:solidFill>
                  <a:prstClr val="black"/>
                </a:solidFill>
              </a:rPr>
              <a:t>Why should an organisation put someone at risk of harm for their own institutional or financial gain?</a:t>
            </a:r>
          </a:p>
          <a:p>
            <a:pPr marL="228600" indent="-228600">
              <a:lnSpc>
                <a:spcPct val="90000"/>
              </a:lnSpc>
              <a:spcBef>
                <a:spcPts val="1000"/>
              </a:spcBef>
              <a:buClrTx/>
              <a:buSzTx/>
              <a:buFont typeface="Arial" panose="020B0604020202020204" pitchFamily="34" charset="0"/>
              <a:buChar char="•"/>
            </a:pPr>
            <a:r>
              <a:rPr lang="en-GB" dirty="0">
                <a:solidFill>
                  <a:prstClr val="black"/>
                </a:solidFill>
              </a:rPr>
              <a:t>Should society permit employers to allow their employees to be harmed at work when the harm is predictable?</a:t>
            </a:r>
          </a:p>
          <a:p>
            <a:pPr marL="228600" indent="-228600">
              <a:lnSpc>
                <a:spcPct val="90000"/>
              </a:lnSpc>
              <a:spcBef>
                <a:spcPts val="1000"/>
              </a:spcBef>
              <a:buClrTx/>
              <a:buSzTx/>
              <a:buFont typeface="Arial" panose="020B0604020202020204" pitchFamily="34" charset="0"/>
              <a:buChar char="•"/>
            </a:pPr>
            <a:r>
              <a:rPr lang="en-GB" dirty="0">
                <a:solidFill>
                  <a:prstClr val="black"/>
                </a:solidFill>
              </a:rPr>
              <a:t>Between 1974 and 2021 </a:t>
            </a:r>
          </a:p>
          <a:p>
            <a:pPr marL="685800" lvl="1" indent="-228600">
              <a:lnSpc>
                <a:spcPct val="90000"/>
              </a:lnSpc>
              <a:spcBef>
                <a:spcPts val="500"/>
              </a:spcBef>
              <a:buClrTx/>
              <a:buSzTx/>
              <a:buFont typeface="Arial" panose="020B0604020202020204" pitchFamily="34" charset="0"/>
              <a:buChar char="•"/>
            </a:pPr>
            <a:r>
              <a:rPr lang="en-GB" sz="2200" dirty="0">
                <a:solidFill>
                  <a:prstClr val="black"/>
                </a:solidFill>
              </a:rPr>
              <a:t>The number of fatal injuries to employees fell by 90 per cent</a:t>
            </a:r>
          </a:p>
          <a:p>
            <a:pPr marL="685800" lvl="1" indent="-228600">
              <a:lnSpc>
                <a:spcPct val="90000"/>
              </a:lnSpc>
              <a:spcBef>
                <a:spcPts val="500"/>
              </a:spcBef>
              <a:buClrTx/>
              <a:buSzTx/>
              <a:buFont typeface="Arial" panose="020B0604020202020204" pitchFamily="34" charset="0"/>
              <a:buChar char="•"/>
            </a:pPr>
            <a:r>
              <a:rPr lang="en-GB" sz="2200" dirty="0">
                <a:solidFill>
                  <a:prstClr val="black"/>
                </a:solidFill>
              </a:rPr>
              <a:t>The number of reported non-fatal injuries fell by 85 per cent.</a:t>
            </a:r>
          </a:p>
          <a:p>
            <a:pPr marL="685800" lvl="1" indent="-228600">
              <a:lnSpc>
                <a:spcPct val="90000"/>
              </a:lnSpc>
              <a:spcBef>
                <a:spcPts val="500"/>
              </a:spcBef>
              <a:buClrTx/>
              <a:buSzTx/>
              <a:buFont typeface="Arial" panose="020B0604020202020204" pitchFamily="34" charset="0"/>
              <a:buChar char="•"/>
            </a:pPr>
            <a:r>
              <a:rPr lang="en-GB" sz="2200" dirty="0">
                <a:solidFill>
                  <a:prstClr val="black"/>
                </a:solidFill>
              </a:rPr>
              <a:t>The rate of injuries per 100,000 employees fell 80 per cent</a:t>
            </a:r>
          </a:p>
          <a:p>
            <a:pPr marL="685800" lvl="1" indent="-228600">
              <a:lnSpc>
                <a:spcPct val="90000"/>
              </a:lnSpc>
              <a:spcBef>
                <a:spcPts val="500"/>
              </a:spcBef>
              <a:buClrTx/>
              <a:buSzTx/>
              <a:buFont typeface="Arial" panose="020B0604020202020204" pitchFamily="34" charset="0"/>
              <a:buChar char="•"/>
            </a:pPr>
            <a:r>
              <a:rPr lang="en-GB" sz="2200" dirty="0">
                <a:solidFill>
                  <a:prstClr val="black"/>
                </a:solidFill>
              </a:rPr>
              <a:t>The EU average was 1.8 fatalities per 100,000 workers; the figure in the UK is 0.44 (2021).</a:t>
            </a:r>
          </a:p>
          <a:p>
            <a:pPr marL="457200" lvl="1" indent="0">
              <a:lnSpc>
                <a:spcPct val="90000"/>
              </a:lnSpc>
              <a:spcBef>
                <a:spcPts val="500"/>
              </a:spcBef>
              <a:buClrTx/>
              <a:buSzTx/>
              <a:buNone/>
            </a:pPr>
            <a:endParaRPr lang="en-US" sz="2200" dirty="0">
              <a:solidFill>
                <a:prstClr val="black"/>
              </a:solidFill>
            </a:endParaRPr>
          </a:p>
          <a:p>
            <a:pPr marL="457200" lvl="1" indent="0">
              <a:lnSpc>
                <a:spcPct val="90000"/>
              </a:lnSpc>
              <a:spcBef>
                <a:spcPts val="500"/>
              </a:spcBef>
              <a:buClrTx/>
              <a:buSzTx/>
              <a:buNone/>
            </a:pPr>
            <a:r>
              <a:rPr lang="en-US" sz="4400" b="1" dirty="0">
                <a:solidFill>
                  <a:srgbClr val="FF0000"/>
                </a:solidFill>
              </a:rPr>
              <a:t>WHY?........In 1974 the law changed</a:t>
            </a:r>
            <a:endParaRPr lang="en-GB" sz="4400" b="1" dirty="0">
              <a:solidFill>
                <a:srgbClr val="FF0000"/>
              </a:solidFill>
            </a:endParaRPr>
          </a:p>
          <a:p>
            <a:endParaRPr lang="en-GB" dirty="0"/>
          </a:p>
        </p:txBody>
      </p:sp>
      <p:sp>
        <p:nvSpPr>
          <p:cNvPr id="4" name="Slide Number Placeholder 3"/>
          <p:cNvSpPr>
            <a:spLocks noGrp="1"/>
          </p:cNvSpPr>
          <p:nvPr>
            <p:ph type="sldNum" sz="quarter" idx="12"/>
          </p:nvPr>
        </p:nvSpPr>
        <p:spPr/>
        <p:txBody>
          <a:bodyPr/>
          <a:lstStyle/>
          <a:p>
            <a:pPr>
              <a:defRPr/>
            </a:pPr>
            <a:fld id="{79C77B33-1073-453A-88E5-2C54ECE68E6D}" type="slidenum">
              <a:rPr lang="en-US">
                <a:solidFill>
                  <a:srgbClr val="04617B">
                    <a:shade val="90000"/>
                  </a:srgbClr>
                </a:solidFill>
                <a:latin typeface="Constantia"/>
              </a:rPr>
              <a:pPr>
                <a:defRPr/>
              </a:pPr>
              <a:t>5</a:t>
            </a:fld>
            <a:endParaRPr lang="en-US">
              <a:solidFill>
                <a:srgbClr val="04617B">
                  <a:shade val="90000"/>
                </a:srgbClr>
              </a:solidFill>
              <a:latin typeface="Constantia"/>
            </a:endParaRPr>
          </a:p>
        </p:txBody>
      </p:sp>
      <p:sp>
        <p:nvSpPr>
          <p:cNvPr id="5" name="Title 1"/>
          <p:cNvSpPr txBox="1">
            <a:spLocks/>
          </p:cNvSpPr>
          <p:nvPr/>
        </p:nvSpPr>
        <p:spPr>
          <a:xfrm>
            <a:off x="4475020" y="232932"/>
            <a:ext cx="2283253" cy="575015"/>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3600">
                <a:solidFill>
                  <a:schemeClr val="accent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Moral duty</a:t>
            </a:r>
            <a:endParaRPr lang="en-GB" sz="3600" dirty="0">
              <a:solidFill>
                <a:schemeClr val="accent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6237628"/>
      </p:ext>
    </p:extLst>
  </p:cSld>
  <p:clrMapOvr>
    <a:masterClrMapping/>
  </p:clrMapOvr>
  <p:transition>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0285" y="936339"/>
            <a:ext cx="9120505" cy="4767344"/>
          </a:xfrm>
        </p:spPr>
        <p:txBody>
          <a:bodyPr/>
          <a:lstStyle/>
          <a:p>
            <a:r>
              <a:rPr lang="en-US" sz="1867" b="1" dirty="0"/>
              <a:t>Aberfan,  21</a:t>
            </a:r>
            <a:r>
              <a:rPr lang="en-US" sz="1867" b="1" baseline="30000" dirty="0"/>
              <a:t>st</a:t>
            </a:r>
            <a:r>
              <a:rPr lang="en-US" sz="1867" b="1" dirty="0"/>
              <a:t> October 1966 - the catastrophic collapse of a colliery spoil tip</a:t>
            </a:r>
            <a:endParaRPr lang="en-GB" sz="1867" b="1" dirty="0"/>
          </a:p>
        </p:txBody>
      </p:sp>
      <p:sp>
        <p:nvSpPr>
          <p:cNvPr id="4" name="Slide Number Placeholder 3"/>
          <p:cNvSpPr>
            <a:spLocks noGrp="1"/>
          </p:cNvSpPr>
          <p:nvPr>
            <p:ph type="sldNum" sz="quarter" idx="12"/>
          </p:nvPr>
        </p:nvSpPr>
        <p:spPr/>
        <p:txBody>
          <a:bodyPr/>
          <a:lstStyle/>
          <a:p>
            <a:pPr>
              <a:defRPr/>
            </a:pPr>
            <a:endParaRPr lang="en-US" dirty="0">
              <a:solidFill>
                <a:srgbClr val="04617B">
                  <a:shade val="90000"/>
                </a:srgbClr>
              </a:solidFill>
              <a:latin typeface="Constantia"/>
            </a:endParaRPr>
          </a:p>
        </p:txBody>
      </p:sp>
      <p:sp>
        <p:nvSpPr>
          <p:cNvPr id="6" name="Rectangle 5"/>
          <p:cNvSpPr/>
          <p:nvPr/>
        </p:nvSpPr>
        <p:spPr>
          <a:xfrm>
            <a:off x="1586555" y="3949357"/>
            <a:ext cx="8824271" cy="1569660"/>
          </a:xfrm>
          <a:prstGeom prst="rect">
            <a:avLst/>
          </a:prstGeom>
        </p:spPr>
        <p:txBody>
          <a:bodyPr wrap="square">
            <a:spAutoFit/>
          </a:bodyPr>
          <a:lstStyle/>
          <a:p>
            <a:pPr marL="285744" indent="-285744">
              <a:buFont typeface="Arial" panose="020B0604020202020204" pitchFamily="34" charset="0"/>
              <a:buChar char="•"/>
              <a:defRPr/>
            </a:pPr>
            <a:r>
              <a:rPr lang="en-GB" sz="1600" dirty="0">
                <a:solidFill>
                  <a:srgbClr val="1C3D74"/>
                </a:solidFill>
                <a:latin typeface="+mj-lt"/>
              </a:rPr>
              <a:t>110,000 m</a:t>
            </a:r>
            <a:r>
              <a:rPr lang="en-GB" sz="1600" baseline="30000" dirty="0">
                <a:solidFill>
                  <a:srgbClr val="1C3D74"/>
                </a:solidFill>
                <a:latin typeface="+mj-lt"/>
              </a:rPr>
              <a:t>3</a:t>
            </a:r>
            <a:r>
              <a:rPr lang="en-GB" sz="1600" dirty="0">
                <a:solidFill>
                  <a:srgbClr val="1C3D74"/>
                </a:solidFill>
                <a:latin typeface="+mj-lt"/>
              </a:rPr>
              <a:t> of spoil slid 650 m down, producing a 6-9 m high waves, travelling at 34 km/h.</a:t>
            </a:r>
          </a:p>
          <a:p>
            <a:pPr marL="285744" indent="-285744">
              <a:buFont typeface="Arial" panose="020B0604020202020204" pitchFamily="34" charset="0"/>
              <a:buChar char="•"/>
              <a:defRPr/>
            </a:pPr>
            <a:r>
              <a:rPr lang="en-GB" sz="1600" dirty="0">
                <a:solidFill>
                  <a:srgbClr val="1C3D74"/>
                </a:solidFill>
                <a:latin typeface="+mj-lt"/>
              </a:rPr>
              <a:t>116 primary school children and 28 adults died.</a:t>
            </a:r>
          </a:p>
          <a:p>
            <a:pPr marL="285744" indent="-285744">
              <a:buFont typeface="Arial" panose="020B0604020202020204" pitchFamily="34" charset="0"/>
              <a:buChar char="•"/>
              <a:defRPr/>
            </a:pPr>
            <a:r>
              <a:rPr lang="en-GB" sz="1600" dirty="0">
                <a:solidFill>
                  <a:srgbClr val="1C3D74"/>
                </a:solidFill>
                <a:latin typeface="+mj-lt"/>
              </a:rPr>
              <a:t>Young children and teachers died from impact or suffocation.</a:t>
            </a:r>
          </a:p>
          <a:p>
            <a:pPr marL="285744" indent="-285744">
              <a:buFont typeface="Arial" panose="020B0604020202020204" pitchFamily="34" charset="0"/>
              <a:buChar char="•"/>
              <a:defRPr/>
            </a:pPr>
            <a:r>
              <a:rPr lang="en-GB" sz="1600" dirty="0">
                <a:solidFill>
                  <a:srgbClr val="1C3D74"/>
                </a:solidFill>
                <a:latin typeface="+mj-lt"/>
              </a:rPr>
              <a:t>If the disaster had struck a few minutes earlier or a few hours later, no one would have been hurt.</a:t>
            </a:r>
          </a:p>
          <a:p>
            <a:pPr marL="285744" indent="-285744">
              <a:buFont typeface="Arial" panose="020B0604020202020204" pitchFamily="34" charset="0"/>
              <a:buChar char="•"/>
              <a:defRPr/>
            </a:pPr>
            <a:r>
              <a:rPr lang="en-GB" sz="1600" b="1" dirty="0">
                <a:solidFill>
                  <a:srgbClr val="FF0000"/>
                </a:solidFill>
                <a:latin typeface="Constantia"/>
              </a:rPr>
              <a:t>The official inquiry blamed the National Coal Board (NCB) </a:t>
            </a:r>
            <a:r>
              <a:rPr lang="en-GB" sz="1600" b="1" dirty="0">
                <a:solidFill>
                  <a:srgbClr val="FF0000"/>
                </a:solidFill>
              </a:rPr>
              <a:t>and its chairman, Lord </a:t>
            </a:r>
            <a:r>
              <a:rPr lang="en-GB" sz="1600" b="1" dirty="0" err="1">
                <a:solidFill>
                  <a:srgbClr val="FF0000"/>
                </a:solidFill>
              </a:rPr>
              <a:t>Robens</a:t>
            </a:r>
            <a:r>
              <a:rPr lang="en-GB" sz="1600" b="1" dirty="0">
                <a:solidFill>
                  <a:srgbClr val="FF0000"/>
                </a:solidFill>
              </a:rPr>
              <a:t> for </a:t>
            </a:r>
            <a:r>
              <a:rPr lang="en-GB" sz="1600" b="1" dirty="0">
                <a:solidFill>
                  <a:srgbClr val="FF0000"/>
                </a:solidFill>
                <a:latin typeface="Constantia"/>
              </a:rPr>
              <a:t>extreme negligence.</a:t>
            </a:r>
          </a:p>
        </p:txBody>
      </p:sp>
      <p:sp>
        <p:nvSpPr>
          <p:cNvPr id="7" name="Title 1"/>
          <p:cNvSpPr txBox="1">
            <a:spLocks/>
          </p:cNvSpPr>
          <p:nvPr/>
        </p:nvSpPr>
        <p:spPr>
          <a:xfrm>
            <a:off x="4346232" y="222362"/>
            <a:ext cx="3229027" cy="292793"/>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3600" dirty="0">
                <a:solidFill>
                  <a:schemeClr val="accent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LEGAL DUTY</a:t>
            </a:r>
            <a:endParaRPr lang="en-GB" sz="3600" dirty="0">
              <a:solidFill>
                <a:schemeClr val="accent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32C13A63-6C07-4548-9120-0305991532A5}"/>
              </a:ext>
            </a:extLst>
          </p:cNvPr>
          <p:cNvPicPr>
            <a:picLocks noChangeAspect="1"/>
          </p:cNvPicPr>
          <p:nvPr/>
        </p:nvPicPr>
        <p:blipFill>
          <a:blip r:embed="rId2"/>
          <a:stretch>
            <a:fillRect/>
          </a:stretch>
        </p:blipFill>
        <p:spPr>
          <a:xfrm>
            <a:off x="1090284" y="1431415"/>
            <a:ext cx="2433635" cy="2464375"/>
          </a:xfrm>
          <a:prstGeom prst="rect">
            <a:avLst/>
          </a:prstGeom>
        </p:spPr>
      </p:pic>
      <p:pic>
        <p:nvPicPr>
          <p:cNvPr id="10" name="Picture 9">
            <a:extLst>
              <a:ext uri="{FF2B5EF4-FFF2-40B4-BE49-F238E27FC236}">
                <a16:creationId xmlns:a16="http://schemas.microsoft.com/office/drawing/2014/main" id="{91B6DE05-D9E6-4685-B769-B909436D89FF}"/>
              </a:ext>
            </a:extLst>
          </p:cNvPr>
          <p:cNvPicPr>
            <a:picLocks noChangeAspect="1"/>
          </p:cNvPicPr>
          <p:nvPr/>
        </p:nvPicPr>
        <p:blipFill>
          <a:blip r:embed="rId3"/>
          <a:stretch>
            <a:fillRect/>
          </a:stretch>
        </p:blipFill>
        <p:spPr>
          <a:xfrm>
            <a:off x="3625073" y="1431415"/>
            <a:ext cx="3646081" cy="2434164"/>
          </a:xfrm>
          <a:prstGeom prst="rect">
            <a:avLst/>
          </a:prstGeom>
        </p:spPr>
      </p:pic>
      <p:pic>
        <p:nvPicPr>
          <p:cNvPr id="12" name="Picture 11">
            <a:extLst>
              <a:ext uri="{FF2B5EF4-FFF2-40B4-BE49-F238E27FC236}">
                <a16:creationId xmlns:a16="http://schemas.microsoft.com/office/drawing/2014/main" id="{008FBA9A-64F9-4F0D-86D3-7420D7D35559}"/>
              </a:ext>
            </a:extLst>
          </p:cNvPr>
          <p:cNvPicPr>
            <a:picLocks noChangeAspect="1"/>
          </p:cNvPicPr>
          <p:nvPr/>
        </p:nvPicPr>
        <p:blipFill>
          <a:blip r:embed="rId4"/>
          <a:stretch>
            <a:fillRect/>
          </a:stretch>
        </p:blipFill>
        <p:spPr>
          <a:xfrm>
            <a:off x="7372307" y="1431415"/>
            <a:ext cx="3660147" cy="2425608"/>
          </a:xfrm>
          <a:prstGeom prst="rect">
            <a:avLst/>
          </a:prstGeom>
        </p:spPr>
      </p:pic>
      <p:sp>
        <p:nvSpPr>
          <p:cNvPr id="2" name="Rectangle 1">
            <a:extLst>
              <a:ext uri="{FF2B5EF4-FFF2-40B4-BE49-F238E27FC236}">
                <a16:creationId xmlns:a16="http://schemas.microsoft.com/office/drawing/2014/main" id="{70E2C857-C528-D9E1-41B4-918AB9005246}"/>
              </a:ext>
            </a:extLst>
          </p:cNvPr>
          <p:cNvSpPr/>
          <p:nvPr/>
        </p:nvSpPr>
        <p:spPr>
          <a:xfrm>
            <a:off x="751840" y="1431416"/>
            <a:ext cx="10617200" cy="43646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85245741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0" nodeType="withEffect">
                                  <p:stCondLst>
                                    <p:cond delay="0"/>
                                  </p:stCondLst>
                                  <p:childTnLst>
                                    <p:animEffect transition="out" filter="dissolve">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F5C5E99-698C-4738-BFBB-D3910A7A1984}"/>
              </a:ext>
            </a:extLst>
          </p:cNvPr>
          <p:cNvSpPr txBox="1"/>
          <p:nvPr/>
        </p:nvSpPr>
        <p:spPr>
          <a:xfrm>
            <a:off x="446467" y="620450"/>
            <a:ext cx="11299067" cy="5345951"/>
          </a:xfrm>
          <a:prstGeom prst="rect">
            <a:avLst/>
          </a:prstGeom>
          <a:noFill/>
          <a:ln>
            <a:noFill/>
          </a:ln>
        </p:spPr>
        <p:txBody>
          <a:bodyPr wrap="square">
            <a:spAutoFit/>
          </a:bodyPr>
          <a:lstStyle/>
          <a:p>
            <a:r>
              <a:rPr lang="en-GB" sz="2267" dirty="0"/>
              <a:t>The </a:t>
            </a:r>
            <a:r>
              <a:rPr lang="en-GB" sz="2267" b="1" dirty="0" err="1"/>
              <a:t>Robens</a:t>
            </a:r>
            <a:r>
              <a:rPr lang="en-GB" sz="2267" dirty="0"/>
              <a:t> Report was published in 1972 and in 1974 the new Labour administration secured the passage of a Bill.</a:t>
            </a:r>
          </a:p>
          <a:p>
            <a:r>
              <a:rPr lang="en-GB" sz="2267" b="1" dirty="0"/>
              <a:t>Health and Safety at Work etc. Act 1974</a:t>
            </a:r>
          </a:p>
          <a:p>
            <a:endParaRPr lang="en-US" sz="2267" b="1" dirty="0"/>
          </a:p>
          <a:p>
            <a:endParaRPr lang="en-GB" sz="2267" dirty="0"/>
          </a:p>
          <a:p>
            <a:endParaRPr lang="en-GB" sz="2267" dirty="0"/>
          </a:p>
          <a:p>
            <a:endParaRPr lang="en-GB" sz="2267" dirty="0"/>
          </a:p>
          <a:p>
            <a:endParaRPr lang="en-GB" sz="2267" dirty="0"/>
          </a:p>
          <a:p>
            <a:endParaRPr lang="en-GB" sz="2267" dirty="0"/>
          </a:p>
          <a:p>
            <a:endParaRPr lang="en-GB" sz="2267" dirty="0"/>
          </a:p>
          <a:p>
            <a:endParaRPr lang="en-GB" sz="2267" dirty="0"/>
          </a:p>
          <a:p>
            <a:endParaRPr lang="en-GB" sz="2267" dirty="0"/>
          </a:p>
          <a:p>
            <a:r>
              <a:rPr lang="en-GB" sz="2267" b="1" dirty="0">
                <a:solidFill>
                  <a:srgbClr val="FF0000"/>
                </a:solidFill>
              </a:rPr>
              <a:t>You have statutory duties!</a:t>
            </a:r>
          </a:p>
          <a:p>
            <a:r>
              <a:rPr lang="en-GB" sz="2267" b="1" dirty="0">
                <a:solidFill>
                  <a:srgbClr val="FF0000"/>
                </a:solidFill>
              </a:rPr>
              <a:t>You are breaking the law if you neglect them, and you can be prosecuted</a:t>
            </a:r>
          </a:p>
          <a:p>
            <a:r>
              <a:rPr lang="en-GB" sz="2267" dirty="0"/>
              <a:t>Fines and sentences now are HUGE</a:t>
            </a:r>
            <a:r>
              <a:rPr lang="en-GB" sz="2400" dirty="0"/>
              <a:t>.</a:t>
            </a:r>
          </a:p>
        </p:txBody>
      </p:sp>
      <p:cxnSp>
        <p:nvCxnSpPr>
          <p:cNvPr id="6" name="Straight Connector 5">
            <a:extLst>
              <a:ext uri="{FF2B5EF4-FFF2-40B4-BE49-F238E27FC236}">
                <a16:creationId xmlns:a16="http://schemas.microsoft.com/office/drawing/2014/main" id="{17ADB916-0C2D-4F59-9659-8A59404FE5E6}"/>
              </a:ext>
            </a:extLst>
          </p:cNvPr>
          <p:cNvCxnSpPr>
            <a:cxnSpLocks/>
          </p:cNvCxnSpPr>
          <p:nvPr/>
        </p:nvCxnSpPr>
        <p:spPr>
          <a:xfrm>
            <a:off x="145961" y="620449"/>
            <a:ext cx="11393511" cy="0"/>
          </a:xfrm>
          <a:prstGeom prst="line">
            <a:avLst/>
          </a:prstGeom>
          <a:ln w="38100">
            <a:solidFill>
              <a:srgbClr val="1C3D74"/>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BA3BAC57-C270-4598-A361-33D8FFA20F46}"/>
              </a:ext>
            </a:extLst>
          </p:cNvPr>
          <p:cNvSpPr txBox="1">
            <a:spLocks/>
          </p:cNvSpPr>
          <p:nvPr/>
        </p:nvSpPr>
        <p:spPr>
          <a:xfrm>
            <a:off x="4346232" y="222362"/>
            <a:ext cx="3363251" cy="292793"/>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3600" dirty="0">
                <a:solidFill>
                  <a:schemeClr val="accent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LEGAL DUTY</a:t>
            </a:r>
            <a:endParaRPr lang="en-GB" sz="3600" dirty="0">
              <a:solidFill>
                <a:schemeClr val="accent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5" name="Picture 14" descr="Text, letter">
            <a:extLst>
              <a:ext uri="{FF2B5EF4-FFF2-40B4-BE49-F238E27FC236}">
                <a16:creationId xmlns:a16="http://schemas.microsoft.com/office/drawing/2014/main" id="{A2F2BF5F-5753-4140-88C1-939F0179684D}"/>
              </a:ext>
            </a:extLst>
          </p:cNvPr>
          <p:cNvPicPr>
            <a:picLocks noChangeAspect="1"/>
          </p:cNvPicPr>
          <p:nvPr/>
        </p:nvPicPr>
        <p:blipFill>
          <a:blip r:embed="rId2"/>
          <a:stretch>
            <a:fillRect/>
          </a:stretch>
        </p:blipFill>
        <p:spPr>
          <a:xfrm>
            <a:off x="7014701" y="1721532"/>
            <a:ext cx="5107345" cy="3105035"/>
          </a:xfrm>
          <a:prstGeom prst="rect">
            <a:avLst/>
          </a:prstGeom>
        </p:spPr>
      </p:pic>
      <p:pic>
        <p:nvPicPr>
          <p:cNvPr id="13" name="Picture 12" descr="A newspaper with a picture of a person on it">
            <a:extLst>
              <a:ext uri="{FF2B5EF4-FFF2-40B4-BE49-F238E27FC236}">
                <a16:creationId xmlns:a16="http://schemas.microsoft.com/office/drawing/2014/main" id="{7ACEE6D1-4392-4171-BD42-6702774D20C5}"/>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307096" y="1699197"/>
            <a:ext cx="4725947" cy="3127372"/>
          </a:xfrm>
          <a:prstGeom prst="rect">
            <a:avLst/>
          </a:prstGeom>
        </p:spPr>
      </p:pic>
      <p:pic>
        <p:nvPicPr>
          <p:cNvPr id="17" name="Picture 16" descr="Safety and Health at Work">
            <a:extLst>
              <a:ext uri="{FF2B5EF4-FFF2-40B4-BE49-F238E27FC236}">
                <a16:creationId xmlns:a16="http://schemas.microsoft.com/office/drawing/2014/main" id="{F66CCFCE-B3B0-4C3B-AFD6-1BFA7E8B38BF}"/>
              </a:ext>
            </a:extLst>
          </p:cNvPr>
          <p:cNvPicPr>
            <a:picLocks noChangeAspect="1"/>
          </p:cNvPicPr>
          <p:nvPr/>
        </p:nvPicPr>
        <p:blipFill>
          <a:blip r:embed="rId4"/>
          <a:stretch>
            <a:fillRect/>
          </a:stretch>
        </p:blipFill>
        <p:spPr>
          <a:xfrm>
            <a:off x="50663" y="1721531"/>
            <a:ext cx="2441824" cy="3105035"/>
          </a:xfrm>
          <a:prstGeom prst="rect">
            <a:avLst/>
          </a:prstGeom>
        </p:spPr>
      </p:pic>
      <p:sp>
        <p:nvSpPr>
          <p:cNvPr id="2" name="Rectangle 1">
            <a:extLst>
              <a:ext uri="{FF2B5EF4-FFF2-40B4-BE49-F238E27FC236}">
                <a16:creationId xmlns:a16="http://schemas.microsoft.com/office/drawing/2014/main" id="{D1BF6550-8731-FB8C-50E8-6A35C0361765}"/>
              </a:ext>
            </a:extLst>
          </p:cNvPr>
          <p:cNvSpPr/>
          <p:nvPr/>
        </p:nvSpPr>
        <p:spPr>
          <a:xfrm>
            <a:off x="4885386" y="3429000"/>
            <a:ext cx="1744100" cy="348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4" name="Straight Connector 3">
            <a:extLst>
              <a:ext uri="{FF2B5EF4-FFF2-40B4-BE49-F238E27FC236}">
                <a16:creationId xmlns:a16="http://schemas.microsoft.com/office/drawing/2014/main" id="{F7B93C3D-A2D3-FBCA-CDEF-4BA0C119AC2C}"/>
              </a:ext>
            </a:extLst>
          </p:cNvPr>
          <p:cNvCxnSpPr>
            <a:cxnSpLocks/>
          </p:cNvCxnSpPr>
          <p:nvPr/>
        </p:nvCxnSpPr>
        <p:spPr>
          <a:xfrm>
            <a:off x="5452057" y="3429000"/>
            <a:ext cx="120203" cy="0"/>
          </a:xfrm>
          <a:prstGeom prst="line">
            <a:avLst/>
          </a:prstGeom>
          <a:ln w="19050">
            <a:solidFill>
              <a:srgbClr val="2929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0171009"/>
      </p:ext>
    </p:extLst>
  </p:cSld>
  <p:clrMapOvr>
    <a:masterClrMapping/>
  </p:clrMapOvr>
  <p:transition>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0CB6331-CA3E-46E9-B1B1-60532F5C89CE}"/>
              </a:ext>
            </a:extLst>
          </p:cNvPr>
          <p:cNvSpPr txBox="1"/>
          <p:nvPr/>
        </p:nvSpPr>
        <p:spPr>
          <a:xfrm>
            <a:off x="506568" y="235364"/>
            <a:ext cx="11178864" cy="1631216"/>
          </a:xfrm>
          <a:prstGeom prst="rect">
            <a:avLst/>
          </a:prstGeom>
          <a:noFill/>
          <a:ln w="19050">
            <a:solidFill>
              <a:schemeClr val="tx2">
                <a:lumMod val="60000"/>
                <a:lumOff val="40000"/>
              </a:schemeClr>
            </a:solidFill>
          </a:ln>
        </p:spPr>
        <p:txBody>
          <a:bodyPr wrap="square">
            <a:spAutoFit/>
          </a:bodyPr>
          <a:lstStyle/>
          <a:p>
            <a:r>
              <a:rPr lang="en-GB" sz="2000" dirty="0">
                <a:solidFill>
                  <a:schemeClr val="accent2"/>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HEALTH AND SAFETY AT WORK ACT (HASAWA) 1974</a:t>
            </a:r>
          </a:p>
          <a:p>
            <a:endParaRPr lang="en-GB" sz="2000" dirty="0">
              <a:solidFill>
                <a:schemeClr val="accent2"/>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endParaRPr>
          </a:p>
          <a:p>
            <a:r>
              <a:rPr lang="en-GB" dirty="0"/>
              <a:t>Duties of employers:</a:t>
            </a:r>
          </a:p>
          <a:p>
            <a:r>
              <a:rPr lang="en-GB" dirty="0"/>
              <a:t>It is the duty of every employer, </a:t>
            </a:r>
            <a:r>
              <a:rPr lang="en-GB" i="1" dirty="0"/>
              <a:t>so far as is reasonably practicable</a:t>
            </a:r>
            <a:r>
              <a:rPr lang="en-GB" dirty="0"/>
              <a:t>, to ensure the health, safety and welfare at work of all his employees (HASAWA Section 2(1</a:t>
            </a:r>
            <a:r>
              <a:rPr lang="en-GB" sz="2400" dirty="0"/>
              <a:t>)). </a:t>
            </a:r>
          </a:p>
        </p:txBody>
      </p:sp>
      <p:cxnSp>
        <p:nvCxnSpPr>
          <p:cNvPr id="4" name="Straight Connector 3">
            <a:extLst>
              <a:ext uri="{FF2B5EF4-FFF2-40B4-BE49-F238E27FC236}">
                <a16:creationId xmlns:a16="http://schemas.microsoft.com/office/drawing/2014/main" id="{E085207F-E307-4C95-8C8D-C40FE01973D2}"/>
              </a:ext>
            </a:extLst>
          </p:cNvPr>
          <p:cNvCxnSpPr>
            <a:cxnSpLocks/>
          </p:cNvCxnSpPr>
          <p:nvPr/>
        </p:nvCxnSpPr>
        <p:spPr>
          <a:xfrm>
            <a:off x="506568" y="637615"/>
            <a:ext cx="11178864" cy="0"/>
          </a:xfrm>
          <a:prstGeom prst="line">
            <a:avLst/>
          </a:prstGeom>
          <a:ln w="38100">
            <a:solidFill>
              <a:srgbClr val="1C3D74"/>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9214101-D401-43A9-A596-1C3381C5DB73}"/>
              </a:ext>
            </a:extLst>
          </p:cNvPr>
          <p:cNvSpPr txBox="1"/>
          <p:nvPr/>
        </p:nvSpPr>
        <p:spPr>
          <a:xfrm>
            <a:off x="429294" y="4384619"/>
            <a:ext cx="10972801" cy="1661993"/>
          </a:xfrm>
          <a:prstGeom prst="rect">
            <a:avLst/>
          </a:prstGeom>
          <a:noFill/>
        </p:spPr>
        <p:txBody>
          <a:bodyPr wrap="square">
            <a:spAutoFit/>
          </a:bodyPr>
          <a:lstStyle/>
          <a:p>
            <a:r>
              <a:rPr lang="en-GB" sz="2400" b="1" dirty="0"/>
              <a:t>What does ‘so far as reasonably practicable’ mean? </a:t>
            </a:r>
          </a:p>
          <a:p>
            <a:endParaRPr lang="en-GB" sz="2400" dirty="0"/>
          </a:p>
          <a:p>
            <a:r>
              <a:rPr lang="en-GB" i="1" dirty="0"/>
              <a:t>This means balancing the level of risk against the measures needed to control the real risk in terms of money, time or trouble. However, you do not need to take action if it would be grossly disproportionate to the level of risk.</a:t>
            </a:r>
          </a:p>
        </p:txBody>
      </p:sp>
      <p:pic>
        <p:nvPicPr>
          <p:cNvPr id="10" name="Picture 9" descr="Text, letter">
            <a:extLst>
              <a:ext uri="{FF2B5EF4-FFF2-40B4-BE49-F238E27FC236}">
                <a16:creationId xmlns:a16="http://schemas.microsoft.com/office/drawing/2014/main" id="{C9A4DB4D-07BE-4DA0-AFAA-951BF1E5181E}"/>
              </a:ext>
            </a:extLst>
          </p:cNvPr>
          <p:cNvPicPr>
            <a:picLocks noChangeAspect="1"/>
          </p:cNvPicPr>
          <p:nvPr/>
        </p:nvPicPr>
        <p:blipFill>
          <a:blip r:embed="rId2"/>
          <a:stretch>
            <a:fillRect/>
          </a:stretch>
        </p:blipFill>
        <p:spPr>
          <a:xfrm>
            <a:off x="3846495" y="2095598"/>
            <a:ext cx="4344467" cy="2310353"/>
          </a:xfrm>
          <a:prstGeom prst="rect">
            <a:avLst/>
          </a:prstGeom>
        </p:spPr>
      </p:pic>
      <p:pic>
        <p:nvPicPr>
          <p:cNvPr id="14" name="Picture 13" descr="Text">
            <a:extLst>
              <a:ext uri="{FF2B5EF4-FFF2-40B4-BE49-F238E27FC236}">
                <a16:creationId xmlns:a16="http://schemas.microsoft.com/office/drawing/2014/main" id="{C33A95FA-0549-44CD-B83E-4D5549FC054F}"/>
              </a:ext>
            </a:extLst>
          </p:cNvPr>
          <p:cNvPicPr>
            <a:picLocks noChangeAspect="1"/>
          </p:cNvPicPr>
          <p:nvPr/>
        </p:nvPicPr>
        <p:blipFill>
          <a:blip r:embed="rId3"/>
          <a:stretch>
            <a:fillRect/>
          </a:stretch>
        </p:blipFill>
        <p:spPr>
          <a:xfrm>
            <a:off x="643945" y="2086215"/>
            <a:ext cx="3202551" cy="2317916"/>
          </a:xfrm>
          <a:prstGeom prst="rect">
            <a:avLst/>
          </a:prstGeom>
        </p:spPr>
      </p:pic>
      <p:pic>
        <p:nvPicPr>
          <p:cNvPr id="16" name="Picture 15" descr="Text">
            <a:extLst>
              <a:ext uri="{FF2B5EF4-FFF2-40B4-BE49-F238E27FC236}">
                <a16:creationId xmlns:a16="http://schemas.microsoft.com/office/drawing/2014/main" id="{0F59B42C-D925-479C-8F2B-A3D9C0620E43}"/>
              </a:ext>
            </a:extLst>
          </p:cNvPr>
          <p:cNvPicPr>
            <a:picLocks noChangeAspect="1"/>
          </p:cNvPicPr>
          <p:nvPr/>
        </p:nvPicPr>
        <p:blipFill>
          <a:blip r:embed="rId4"/>
          <a:stretch>
            <a:fillRect/>
          </a:stretch>
        </p:blipFill>
        <p:spPr>
          <a:xfrm>
            <a:off x="8253115" y="2095599"/>
            <a:ext cx="3183976" cy="2289021"/>
          </a:xfrm>
          <a:prstGeom prst="rect">
            <a:avLst/>
          </a:prstGeom>
        </p:spPr>
      </p:pic>
    </p:spTree>
    <p:extLst>
      <p:ext uri="{BB962C8B-B14F-4D97-AF65-F5344CB8AC3E}">
        <p14:creationId xmlns:p14="http://schemas.microsoft.com/office/powerpoint/2010/main" val="2073316437"/>
      </p:ext>
    </p:extLst>
  </p:cSld>
  <p:clrMapOvr>
    <a:masterClrMapping/>
  </p:clrMapOvr>
  <p:transition>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txBox="1">
            <a:spLocks noChangeArrowheads="1"/>
          </p:cNvSpPr>
          <p:nvPr/>
        </p:nvSpPr>
        <p:spPr>
          <a:xfrm>
            <a:off x="2521935" y="1007399"/>
            <a:ext cx="5796751" cy="567232"/>
          </a:xfrm>
          <a:prstGeom prst="rect">
            <a:avLst/>
          </a:prstGeom>
        </p:spPr>
        <p:txBody>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j-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j-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j-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j-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j-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Clr>
                <a:srgbClr val="0BD0D9"/>
              </a:buClr>
              <a:buNone/>
              <a:defRPr/>
            </a:pPr>
            <a:r>
              <a:rPr lang="en-GB" altLang="en-US" sz="2133" dirty="0">
                <a:solidFill>
                  <a:srgbClr val="0000FF"/>
                </a:solidFill>
                <a:effectLst>
                  <a:outerShdw blurRad="38100" dist="38100" dir="2700000" algn="tl">
                    <a:srgbClr val="C0C0C0"/>
                  </a:outerShdw>
                </a:effectLst>
                <a:latin typeface="+mn-lt"/>
              </a:rPr>
              <a:t>Health  Safety at Work etc Act 1974</a:t>
            </a:r>
          </a:p>
        </p:txBody>
      </p:sp>
      <p:sp>
        <p:nvSpPr>
          <p:cNvPr id="10" name="Rectangle 9">
            <a:extLst>
              <a:ext uri="{FF2B5EF4-FFF2-40B4-BE49-F238E27FC236}">
                <a16:creationId xmlns:a16="http://schemas.microsoft.com/office/drawing/2014/main" id="{BD9566EF-3B42-49D3-B63D-403A13F1F13F}"/>
              </a:ext>
            </a:extLst>
          </p:cNvPr>
          <p:cNvSpPr/>
          <p:nvPr/>
        </p:nvSpPr>
        <p:spPr>
          <a:xfrm>
            <a:off x="3745534" y="302237"/>
            <a:ext cx="3207929" cy="40011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defRPr/>
            </a:pPr>
            <a:r>
              <a:rPr lang="en-GB" sz="2000" dirty="0">
                <a:solidFill>
                  <a:schemeClr val="accent2"/>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DUTIES OF EMPLOYEES</a:t>
            </a:r>
          </a:p>
        </p:txBody>
      </p:sp>
      <p:pic>
        <p:nvPicPr>
          <p:cNvPr id="14" name="Picture 13">
            <a:extLst>
              <a:ext uri="{FF2B5EF4-FFF2-40B4-BE49-F238E27FC236}">
                <a16:creationId xmlns:a16="http://schemas.microsoft.com/office/drawing/2014/main" id="{4C393095-D940-4365-B9A2-5ECFFE4999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85" y="1573720"/>
            <a:ext cx="1917009" cy="2264184"/>
          </a:xfrm>
          <a:prstGeom prst="rect">
            <a:avLst/>
          </a:prstGeom>
        </p:spPr>
      </p:pic>
      <p:sp>
        <p:nvSpPr>
          <p:cNvPr id="13" name="TextBox 12">
            <a:extLst>
              <a:ext uri="{FF2B5EF4-FFF2-40B4-BE49-F238E27FC236}">
                <a16:creationId xmlns:a16="http://schemas.microsoft.com/office/drawing/2014/main" id="{D591998B-6DCE-4A6E-885E-C4CCE2BD4FA1}"/>
              </a:ext>
            </a:extLst>
          </p:cNvPr>
          <p:cNvSpPr txBox="1"/>
          <p:nvPr/>
        </p:nvSpPr>
        <p:spPr>
          <a:xfrm>
            <a:off x="463639" y="4998757"/>
            <a:ext cx="10595020" cy="400110"/>
          </a:xfrm>
          <a:prstGeom prst="rect">
            <a:avLst/>
          </a:prstGeom>
          <a:noFill/>
        </p:spPr>
        <p:txBody>
          <a:bodyPr wrap="square" rtlCol="0">
            <a:spAutoFit/>
          </a:bodyPr>
          <a:lstStyle/>
          <a:p>
            <a:pPr>
              <a:defRPr/>
            </a:pPr>
            <a:r>
              <a:rPr lang="en-GB" sz="2000" b="1" dirty="0">
                <a:solidFill>
                  <a:prstClr val="black"/>
                </a:solidFill>
              </a:rPr>
              <a:t>Responsibility</a:t>
            </a:r>
            <a:r>
              <a:rPr lang="en-GB" sz="2000" dirty="0">
                <a:solidFill>
                  <a:prstClr val="black"/>
                </a:solidFill>
              </a:rPr>
              <a:t> Rests With </a:t>
            </a:r>
            <a:r>
              <a:rPr lang="en-GB" sz="2000" b="1" dirty="0">
                <a:solidFill>
                  <a:prstClr val="black"/>
                </a:solidFill>
              </a:rPr>
              <a:t>Both Employer (QMUL) </a:t>
            </a:r>
            <a:r>
              <a:rPr lang="en-GB" sz="2000" dirty="0">
                <a:solidFill>
                  <a:prstClr val="black"/>
                </a:solidFill>
              </a:rPr>
              <a:t>and the </a:t>
            </a:r>
            <a:r>
              <a:rPr lang="en-GB" sz="2000" b="1" dirty="0">
                <a:solidFill>
                  <a:prstClr val="black"/>
                </a:solidFill>
              </a:rPr>
              <a:t>Employee or Student</a:t>
            </a:r>
          </a:p>
        </p:txBody>
      </p:sp>
      <p:sp>
        <p:nvSpPr>
          <p:cNvPr id="3" name="TextBox 2">
            <a:extLst>
              <a:ext uri="{FF2B5EF4-FFF2-40B4-BE49-F238E27FC236}">
                <a16:creationId xmlns:a16="http://schemas.microsoft.com/office/drawing/2014/main" id="{5DA4DEE4-4946-4719-8C46-1D64F7FE2FB7}"/>
              </a:ext>
            </a:extLst>
          </p:cNvPr>
          <p:cNvSpPr txBox="1"/>
          <p:nvPr/>
        </p:nvSpPr>
        <p:spPr>
          <a:xfrm>
            <a:off x="2284175" y="5470090"/>
            <a:ext cx="6555027" cy="587533"/>
          </a:xfrm>
          <a:prstGeom prst="rect">
            <a:avLst/>
          </a:prstGeom>
          <a:noFill/>
        </p:spPr>
        <p:txBody>
          <a:bodyPr wrap="square" rtlCol="0">
            <a:spAutoFit/>
          </a:bodyPr>
          <a:lstStyle/>
          <a:p>
            <a:pPr>
              <a:defRPr/>
            </a:pPr>
            <a:r>
              <a:rPr lang="en-GB" altLang="en-US" sz="1867" b="1" dirty="0">
                <a:solidFill>
                  <a:srgbClr val="FF0000"/>
                </a:solidFill>
              </a:rPr>
              <a:t>Penalty – up to 2 years in prison &amp;/or an unlimited fine</a:t>
            </a:r>
            <a:endParaRPr lang="en-US" altLang="en-US" sz="1867" b="1" dirty="0">
              <a:solidFill>
                <a:srgbClr val="FF0000"/>
              </a:solidFill>
            </a:endParaRPr>
          </a:p>
          <a:p>
            <a:pPr>
              <a:defRPr/>
            </a:pPr>
            <a:endParaRPr lang="en-GB" sz="1351" dirty="0">
              <a:solidFill>
                <a:srgbClr val="FF0000"/>
              </a:solidFill>
              <a:latin typeface="Constantia"/>
            </a:endParaRPr>
          </a:p>
        </p:txBody>
      </p:sp>
      <p:sp>
        <p:nvSpPr>
          <p:cNvPr id="8" name="TextBox 7">
            <a:extLst>
              <a:ext uri="{FF2B5EF4-FFF2-40B4-BE49-F238E27FC236}">
                <a16:creationId xmlns:a16="http://schemas.microsoft.com/office/drawing/2014/main" id="{E2315923-94DE-4455-A069-A53F595AB291}"/>
              </a:ext>
            </a:extLst>
          </p:cNvPr>
          <p:cNvSpPr txBox="1"/>
          <p:nvPr/>
        </p:nvSpPr>
        <p:spPr>
          <a:xfrm>
            <a:off x="2018493" y="1615829"/>
            <a:ext cx="5082059" cy="2390911"/>
          </a:xfrm>
          <a:prstGeom prst="rect">
            <a:avLst/>
          </a:prstGeom>
          <a:noFill/>
        </p:spPr>
        <p:txBody>
          <a:bodyPr wrap="square" rtlCol="0">
            <a:spAutoFit/>
          </a:bodyPr>
          <a:lstStyle/>
          <a:p>
            <a:pPr marL="561961" lvl="1" indent="-380990">
              <a:buClr>
                <a:srgbClr val="0000FF"/>
              </a:buClr>
              <a:buFont typeface="Wingdings" panose="05000000000000000000" pitchFamily="2" charset="2"/>
              <a:buChar char="ü"/>
              <a:defRPr/>
            </a:pPr>
            <a:r>
              <a:rPr lang="en-GB" altLang="en-US" sz="1867" dirty="0"/>
              <a:t>You must not, through your acts or omissions, put </a:t>
            </a:r>
            <a:r>
              <a:rPr lang="en-GB" altLang="en-US" sz="1867" b="1" dirty="0"/>
              <a:t>yourself or others </a:t>
            </a:r>
            <a:r>
              <a:rPr lang="en-GB" altLang="en-US" sz="1867" dirty="0"/>
              <a:t>at risk</a:t>
            </a:r>
          </a:p>
          <a:p>
            <a:pPr marL="180970" lvl="1">
              <a:buClr>
                <a:srgbClr val="0000FF"/>
              </a:buClr>
              <a:defRPr/>
            </a:pPr>
            <a:endParaRPr lang="en-GB" altLang="en-US" sz="1867" dirty="0"/>
          </a:p>
          <a:p>
            <a:pPr marL="561961" lvl="1" indent="-380990">
              <a:buClr>
                <a:srgbClr val="0000FF"/>
              </a:buClr>
              <a:buFont typeface="Wingdings" panose="05000000000000000000" pitchFamily="2" charset="2"/>
              <a:buChar char="ü"/>
              <a:defRPr/>
            </a:pPr>
            <a:r>
              <a:rPr lang="en-GB" altLang="en-US" sz="1867" dirty="0"/>
              <a:t>You must not misuse or interfere with safety equipment</a:t>
            </a:r>
          </a:p>
          <a:p>
            <a:pPr marL="444489" lvl="1" indent="-263519">
              <a:buClr>
                <a:srgbClr val="0000FF"/>
              </a:buClr>
              <a:buFont typeface="Courier New" panose="02070309020205020404" pitchFamily="49" charset="0"/>
              <a:buChar char="o"/>
              <a:defRPr/>
            </a:pPr>
            <a:endParaRPr lang="en-GB" altLang="en-US" sz="1867" dirty="0"/>
          </a:p>
          <a:p>
            <a:pPr marL="561961" lvl="1" indent="-380990">
              <a:buClr>
                <a:srgbClr val="0000FF"/>
              </a:buClr>
              <a:buFont typeface="Wingdings" panose="05000000000000000000" pitchFamily="2" charset="2"/>
              <a:buChar char="ü"/>
              <a:defRPr/>
            </a:pPr>
            <a:r>
              <a:rPr lang="en-GB" altLang="en-US" sz="1867" dirty="0"/>
              <a:t>You must co-operate with your employer (QMUL) to comply with the law</a:t>
            </a:r>
            <a:endParaRPr lang="en-GB" sz="1867" dirty="0"/>
          </a:p>
        </p:txBody>
      </p:sp>
      <p:sp>
        <p:nvSpPr>
          <p:cNvPr id="15" name="Rectangle 14">
            <a:extLst>
              <a:ext uri="{FF2B5EF4-FFF2-40B4-BE49-F238E27FC236}">
                <a16:creationId xmlns:a16="http://schemas.microsoft.com/office/drawing/2014/main" id="{A11A600A-5C02-4754-8092-FE167E3F8F72}"/>
              </a:ext>
            </a:extLst>
          </p:cNvPr>
          <p:cNvSpPr/>
          <p:nvPr/>
        </p:nvSpPr>
        <p:spPr>
          <a:xfrm>
            <a:off x="182612" y="4932835"/>
            <a:ext cx="10706637" cy="5372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351">
              <a:solidFill>
                <a:prstClr val="white"/>
              </a:solidFill>
              <a:latin typeface="Constantia"/>
            </a:endParaRPr>
          </a:p>
        </p:txBody>
      </p:sp>
      <p:sp>
        <p:nvSpPr>
          <p:cNvPr id="26" name="Rectangle 25">
            <a:extLst>
              <a:ext uri="{FF2B5EF4-FFF2-40B4-BE49-F238E27FC236}">
                <a16:creationId xmlns:a16="http://schemas.microsoft.com/office/drawing/2014/main" id="{D3F0169C-72B4-70A0-FA1F-12FFA4967862}"/>
              </a:ext>
            </a:extLst>
          </p:cNvPr>
          <p:cNvSpPr/>
          <p:nvPr/>
        </p:nvSpPr>
        <p:spPr>
          <a:xfrm>
            <a:off x="182612" y="933617"/>
            <a:ext cx="11405861" cy="4990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25" name="Picture 24">
            <a:extLst>
              <a:ext uri="{FF2B5EF4-FFF2-40B4-BE49-F238E27FC236}">
                <a16:creationId xmlns:a16="http://schemas.microsoft.com/office/drawing/2014/main" id="{3D3BB8AE-FB76-F67A-828A-312B425E23EF}"/>
              </a:ext>
            </a:extLst>
          </p:cNvPr>
          <p:cNvPicPr>
            <a:picLocks noChangeAspect="1"/>
          </p:cNvPicPr>
          <p:nvPr/>
        </p:nvPicPr>
        <p:blipFill>
          <a:blip r:embed="rId3"/>
          <a:stretch>
            <a:fillRect/>
          </a:stretch>
        </p:blipFill>
        <p:spPr>
          <a:xfrm>
            <a:off x="603528" y="933617"/>
            <a:ext cx="9850393" cy="4990767"/>
          </a:xfrm>
          <a:prstGeom prst="rect">
            <a:avLst/>
          </a:prstGeom>
        </p:spPr>
      </p:pic>
      <p:pic>
        <p:nvPicPr>
          <p:cNvPr id="23" name="Picture 22">
            <a:extLst>
              <a:ext uri="{FF2B5EF4-FFF2-40B4-BE49-F238E27FC236}">
                <a16:creationId xmlns:a16="http://schemas.microsoft.com/office/drawing/2014/main" id="{8C23971E-BE5B-F12A-8432-597CA84EA9C8}"/>
              </a:ext>
            </a:extLst>
          </p:cNvPr>
          <p:cNvPicPr>
            <a:picLocks noChangeAspect="1"/>
          </p:cNvPicPr>
          <p:nvPr/>
        </p:nvPicPr>
        <p:blipFill>
          <a:blip r:embed="rId4"/>
          <a:stretch>
            <a:fillRect/>
          </a:stretch>
        </p:blipFill>
        <p:spPr>
          <a:xfrm>
            <a:off x="735606" y="916565"/>
            <a:ext cx="9718313" cy="5007817"/>
          </a:xfrm>
          <a:prstGeom prst="rect">
            <a:avLst/>
          </a:prstGeom>
        </p:spPr>
      </p:pic>
    </p:spTree>
    <p:extLst>
      <p:ext uri="{BB962C8B-B14F-4D97-AF65-F5344CB8AC3E}">
        <p14:creationId xmlns:p14="http://schemas.microsoft.com/office/powerpoint/2010/main" val="1887623102"/>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Effect transition="in" filter="fade">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1000" fill="hold"/>
                                        <p:tgtEl>
                                          <p:spTgt spid="15"/>
                                        </p:tgtEl>
                                        <p:attrNameLst>
                                          <p:attrName>ppt_w</p:attrName>
                                        </p:attrNameLst>
                                      </p:cBhvr>
                                      <p:tavLst>
                                        <p:tav tm="0">
                                          <p:val>
                                            <p:fltVal val="0"/>
                                          </p:val>
                                        </p:tav>
                                        <p:tav tm="100000">
                                          <p:val>
                                            <p:strVal val="#ppt_w"/>
                                          </p:val>
                                        </p:tav>
                                      </p:tavLst>
                                    </p:anim>
                                    <p:anim calcmode="lin" valueType="num">
                                      <p:cBhvr>
                                        <p:cTn id="15" dur="1000" fill="hold"/>
                                        <p:tgtEl>
                                          <p:spTgt spid="15"/>
                                        </p:tgtEl>
                                        <p:attrNameLst>
                                          <p:attrName>ppt_h</p:attrName>
                                        </p:attrNameLst>
                                      </p:cBhvr>
                                      <p:tavLst>
                                        <p:tav tm="0">
                                          <p:val>
                                            <p:fltVal val="0"/>
                                          </p:val>
                                        </p:tav>
                                        <p:tav tm="100000">
                                          <p:val>
                                            <p:strVal val="#ppt_h"/>
                                          </p:val>
                                        </p:tav>
                                      </p:tavLst>
                                    </p:anim>
                                    <p:animEffect transition="in" filter="fade">
                                      <p:cBhvr>
                                        <p:cTn id="16" dur="1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randombar(horizontal)">
                                      <p:cBhvr>
                                        <p:cTn id="21" dur="500"/>
                                        <p:tgtEl>
                                          <p:spTgt spid="26"/>
                                        </p:tgtEl>
                                      </p:cBhvr>
                                    </p:animEffect>
                                  </p:childTnLst>
                                </p:cTn>
                              </p:par>
                              <p:par>
                                <p:cTn id="22" presetID="14" presetClass="entr" presetSubtype="1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randombar(horizontal)">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26"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Custom 1">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0000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445</TotalTime>
  <Words>1508</Words>
  <Application>Microsoft Office PowerPoint</Application>
  <PresentationFormat>Widescreen</PresentationFormat>
  <Paragraphs>166</Paragraphs>
  <Slides>21</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Calibri</vt:lpstr>
      <vt:lpstr>Constantia</vt:lpstr>
      <vt:lpstr>Courier New</vt:lpstr>
      <vt:lpstr>Franklin ITC Light</vt:lpstr>
      <vt:lpstr>Gilroy</vt:lpstr>
      <vt:lpstr>Wingdings</vt:lpstr>
      <vt:lpstr>Wingdings 2</vt:lpstr>
      <vt:lpstr>Flow</vt:lpstr>
      <vt:lpstr>Introduction to Health &amp; Safety </vt:lpstr>
      <vt:lpstr>Do you agree with these statements?</vt:lpstr>
      <vt:lpstr>So why does H&amp;S matter?</vt:lpstr>
      <vt:lpstr>Moral duty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Financial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Health &amp; Safety</dc:title>
  <dc:creator>Laboratories Manager</dc:creator>
  <cp:lastModifiedBy>Atanas Tomov</cp:lastModifiedBy>
  <cp:revision>59</cp:revision>
  <dcterms:created xsi:type="dcterms:W3CDTF">2017-08-24T07:55:24Z</dcterms:created>
  <dcterms:modified xsi:type="dcterms:W3CDTF">2022-10-21T14:55:56Z</dcterms:modified>
</cp:coreProperties>
</file>