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20"/>
  </p:notesMasterIdLst>
  <p:sldIdLst>
    <p:sldId id="256" r:id="rId2"/>
    <p:sldId id="257" r:id="rId3"/>
    <p:sldId id="258" r:id="rId4"/>
    <p:sldId id="273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60" r:id="rId18"/>
    <p:sldId id="26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B4EECA9-8F2A-C025-4FF2-BE369E70C8F9}" name="Nyamushonongora, Kimberly" initials="NK" userId="S::zctptks@ucl.ac.uk::77e95284-0169-4452-afec-19d8d2f3a38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513"/>
    <p:restoredTop sz="90787"/>
  </p:normalViewPr>
  <p:slideViewPr>
    <p:cSldViewPr snapToGrid="0" showGuides="1">
      <p:cViewPr varScale="1">
        <p:scale>
          <a:sx n="68" d="100"/>
          <a:sy n="68" d="100"/>
        </p:scale>
        <p:origin x="232" y="1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kim/Downloads/Bank%20of%20England%20%20Database%20(3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Monthly Average Central Bank Sterling Reserve Balances (£000,000s)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Monthly average amount outstanding of Central Bank sterling reserve balances for monetary policy not seasonally adjusted (in sterling millions)              [a] [b]             YWMB43D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Sheet1!$B$3:$B$176</c:f>
              <c:numCache>
                <c:formatCode>m/d/yy</c:formatCode>
                <c:ptCount val="174"/>
                <c:pt idx="0">
                  <c:v>38841</c:v>
                </c:pt>
                <c:pt idx="1">
                  <c:v>38876</c:v>
                </c:pt>
                <c:pt idx="2">
                  <c:v>38904</c:v>
                </c:pt>
                <c:pt idx="3">
                  <c:v>38932</c:v>
                </c:pt>
                <c:pt idx="4">
                  <c:v>38967</c:v>
                </c:pt>
                <c:pt idx="5">
                  <c:v>38995</c:v>
                </c:pt>
                <c:pt idx="6">
                  <c:v>39030</c:v>
                </c:pt>
                <c:pt idx="7">
                  <c:v>39058</c:v>
                </c:pt>
                <c:pt idx="8">
                  <c:v>39093</c:v>
                </c:pt>
                <c:pt idx="9">
                  <c:v>39121</c:v>
                </c:pt>
                <c:pt idx="10">
                  <c:v>39149</c:v>
                </c:pt>
                <c:pt idx="11">
                  <c:v>39177</c:v>
                </c:pt>
                <c:pt idx="12">
                  <c:v>39212</c:v>
                </c:pt>
                <c:pt idx="13">
                  <c:v>39240</c:v>
                </c:pt>
                <c:pt idx="14">
                  <c:v>39268</c:v>
                </c:pt>
                <c:pt idx="15">
                  <c:v>39296</c:v>
                </c:pt>
                <c:pt idx="16">
                  <c:v>39331</c:v>
                </c:pt>
                <c:pt idx="17">
                  <c:v>39359</c:v>
                </c:pt>
                <c:pt idx="18">
                  <c:v>39394</c:v>
                </c:pt>
                <c:pt idx="19">
                  <c:v>39422</c:v>
                </c:pt>
                <c:pt idx="20">
                  <c:v>39457</c:v>
                </c:pt>
                <c:pt idx="21">
                  <c:v>39485</c:v>
                </c:pt>
                <c:pt idx="22">
                  <c:v>39513</c:v>
                </c:pt>
                <c:pt idx="23">
                  <c:v>39548</c:v>
                </c:pt>
                <c:pt idx="24">
                  <c:v>39576</c:v>
                </c:pt>
                <c:pt idx="25">
                  <c:v>39604</c:v>
                </c:pt>
                <c:pt idx="26">
                  <c:v>39639</c:v>
                </c:pt>
                <c:pt idx="27">
                  <c:v>39667</c:v>
                </c:pt>
                <c:pt idx="28">
                  <c:v>39695</c:v>
                </c:pt>
                <c:pt idx="29">
                  <c:v>39730</c:v>
                </c:pt>
                <c:pt idx="30">
                  <c:v>39758</c:v>
                </c:pt>
                <c:pt idx="31">
                  <c:v>39786</c:v>
                </c:pt>
                <c:pt idx="32">
                  <c:v>39821</c:v>
                </c:pt>
                <c:pt idx="33">
                  <c:v>39849</c:v>
                </c:pt>
                <c:pt idx="34">
                  <c:v>39877</c:v>
                </c:pt>
                <c:pt idx="35">
                  <c:v>39912</c:v>
                </c:pt>
                <c:pt idx="36">
                  <c:v>39940</c:v>
                </c:pt>
                <c:pt idx="37">
                  <c:v>39968</c:v>
                </c:pt>
                <c:pt idx="38">
                  <c:v>40003</c:v>
                </c:pt>
                <c:pt idx="39">
                  <c:v>40031</c:v>
                </c:pt>
                <c:pt idx="40">
                  <c:v>40066</c:v>
                </c:pt>
                <c:pt idx="41">
                  <c:v>40094</c:v>
                </c:pt>
                <c:pt idx="42">
                  <c:v>40122</c:v>
                </c:pt>
                <c:pt idx="43">
                  <c:v>40157</c:v>
                </c:pt>
                <c:pt idx="44">
                  <c:v>40185</c:v>
                </c:pt>
                <c:pt idx="45">
                  <c:v>40213</c:v>
                </c:pt>
                <c:pt idx="46">
                  <c:v>40241</c:v>
                </c:pt>
                <c:pt idx="47">
                  <c:v>40276</c:v>
                </c:pt>
                <c:pt idx="48">
                  <c:v>40308</c:v>
                </c:pt>
                <c:pt idx="49">
                  <c:v>40339</c:v>
                </c:pt>
                <c:pt idx="50">
                  <c:v>40367</c:v>
                </c:pt>
                <c:pt idx="51">
                  <c:v>40395</c:v>
                </c:pt>
                <c:pt idx="52">
                  <c:v>40430</c:v>
                </c:pt>
                <c:pt idx="53">
                  <c:v>40458</c:v>
                </c:pt>
                <c:pt idx="54">
                  <c:v>40486</c:v>
                </c:pt>
                <c:pt idx="55">
                  <c:v>40521</c:v>
                </c:pt>
                <c:pt idx="56">
                  <c:v>40556</c:v>
                </c:pt>
                <c:pt idx="57">
                  <c:v>40584</c:v>
                </c:pt>
                <c:pt idx="58">
                  <c:v>40612</c:v>
                </c:pt>
                <c:pt idx="59">
                  <c:v>40640</c:v>
                </c:pt>
                <c:pt idx="60">
                  <c:v>40668</c:v>
                </c:pt>
                <c:pt idx="61">
                  <c:v>40703</c:v>
                </c:pt>
                <c:pt idx="62">
                  <c:v>40731</c:v>
                </c:pt>
                <c:pt idx="63">
                  <c:v>40759</c:v>
                </c:pt>
                <c:pt idx="64">
                  <c:v>40794</c:v>
                </c:pt>
                <c:pt idx="65">
                  <c:v>40822</c:v>
                </c:pt>
                <c:pt idx="66">
                  <c:v>40857</c:v>
                </c:pt>
                <c:pt idx="67">
                  <c:v>40885</c:v>
                </c:pt>
                <c:pt idx="68">
                  <c:v>40920</c:v>
                </c:pt>
                <c:pt idx="69">
                  <c:v>40948</c:v>
                </c:pt>
                <c:pt idx="70">
                  <c:v>40976</c:v>
                </c:pt>
                <c:pt idx="71">
                  <c:v>41004</c:v>
                </c:pt>
                <c:pt idx="72">
                  <c:v>41039</c:v>
                </c:pt>
                <c:pt idx="73">
                  <c:v>41067</c:v>
                </c:pt>
                <c:pt idx="74">
                  <c:v>41095</c:v>
                </c:pt>
                <c:pt idx="75">
                  <c:v>41123</c:v>
                </c:pt>
                <c:pt idx="76">
                  <c:v>41158</c:v>
                </c:pt>
                <c:pt idx="77">
                  <c:v>41186</c:v>
                </c:pt>
                <c:pt idx="78">
                  <c:v>41221</c:v>
                </c:pt>
                <c:pt idx="79">
                  <c:v>41249</c:v>
                </c:pt>
                <c:pt idx="80">
                  <c:v>41284</c:v>
                </c:pt>
                <c:pt idx="81">
                  <c:v>41312</c:v>
                </c:pt>
                <c:pt idx="82">
                  <c:v>41340</c:v>
                </c:pt>
                <c:pt idx="83">
                  <c:v>41368</c:v>
                </c:pt>
                <c:pt idx="84">
                  <c:v>41403</c:v>
                </c:pt>
                <c:pt idx="85">
                  <c:v>41431</c:v>
                </c:pt>
                <c:pt idx="86">
                  <c:v>41459</c:v>
                </c:pt>
                <c:pt idx="87">
                  <c:v>41487</c:v>
                </c:pt>
                <c:pt idx="88">
                  <c:v>41522</c:v>
                </c:pt>
                <c:pt idx="89">
                  <c:v>41557</c:v>
                </c:pt>
                <c:pt idx="90">
                  <c:v>41585</c:v>
                </c:pt>
                <c:pt idx="91">
                  <c:v>41613</c:v>
                </c:pt>
                <c:pt idx="92">
                  <c:v>41648</c:v>
                </c:pt>
                <c:pt idx="93">
                  <c:v>41676</c:v>
                </c:pt>
                <c:pt idx="94">
                  <c:v>41704</c:v>
                </c:pt>
                <c:pt idx="95">
                  <c:v>41739</c:v>
                </c:pt>
                <c:pt idx="96">
                  <c:v>41767</c:v>
                </c:pt>
                <c:pt idx="97">
                  <c:v>41795</c:v>
                </c:pt>
                <c:pt idx="98">
                  <c:v>41830</c:v>
                </c:pt>
                <c:pt idx="99">
                  <c:v>41858</c:v>
                </c:pt>
                <c:pt idx="100">
                  <c:v>41886</c:v>
                </c:pt>
                <c:pt idx="101">
                  <c:v>41921</c:v>
                </c:pt>
                <c:pt idx="102">
                  <c:v>41949</c:v>
                </c:pt>
                <c:pt idx="103">
                  <c:v>41977</c:v>
                </c:pt>
                <c:pt idx="104">
                  <c:v>42012</c:v>
                </c:pt>
                <c:pt idx="105">
                  <c:v>42040</c:v>
                </c:pt>
                <c:pt idx="106">
                  <c:v>42068</c:v>
                </c:pt>
                <c:pt idx="107">
                  <c:v>42103</c:v>
                </c:pt>
                <c:pt idx="108">
                  <c:v>42132</c:v>
                </c:pt>
                <c:pt idx="109">
                  <c:v>42159</c:v>
                </c:pt>
                <c:pt idx="110">
                  <c:v>42194</c:v>
                </c:pt>
                <c:pt idx="111">
                  <c:v>42222</c:v>
                </c:pt>
                <c:pt idx="112">
                  <c:v>42257</c:v>
                </c:pt>
                <c:pt idx="113">
                  <c:v>42285</c:v>
                </c:pt>
                <c:pt idx="114">
                  <c:v>42313</c:v>
                </c:pt>
                <c:pt idx="115">
                  <c:v>42348</c:v>
                </c:pt>
                <c:pt idx="116">
                  <c:v>42383</c:v>
                </c:pt>
                <c:pt idx="117">
                  <c:v>42404</c:v>
                </c:pt>
                <c:pt idx="118">
                  <c:v>42446</c:v>
                </c:pt>
                <c:pt idx="119">
                  <c:v>42474</c:v>
                </c:pt>
                <c:pt idx="120">
                  <c:v>42502</c:v>
                </c:pt>
                <c:pt idx="121">
                  <c:v>42537</c:v>
                </c:pt>
                <c:pt idx="122">
                  <c:v>42565</c:v>
                </c:pt>
                <c:pt idx="123">
                  <c:v>42586</c:v>
                </c:pt>
                <c:pt idx="124">
                  <c:v>42628</c:v>
                </c:pt>
                <c:pt idx="125">
                  <c:v>42677</c:v>
                </c:pt>
                <c:pt idx="126">
                  <c:v>42719</c:v>
                </c:pt>
                <c:pt idx="127">
                  <c:v>42768</c:v>
                </c:pt>
                <c:pt idx="128">
                  <c:v>42810</c:v>
                </c:pt>
                <c:pt idx="129">
                  <c:v>42866</c:v>
                </c:pt>
                <c:pt idx="130">
                  <c:v>42901</c:v>
                </c:pt>
                <c:pt idx="131">
                  <c:v>42950</c:v>
                </c:pt>
                <c:pt idx="132">
                  <c:v>42992</c:v>
                </c:pt>
                <c:pt idx="133">
                  <c:v>43041</c:v>
                </c:pt>
                <c:pt idx="134">
                  <c:v>43070</c:v>
                </c:pt>
                <c:pt idx="135">
                  <c:v>43139</c:v>
                </c:pt>
                <c:pt idx="136">
                  <c:v>43181</c:v>
                </c:pt>
                <c:pt idx="137">
                  <c:v>43230</c:v>
                </c:pt>
                <c:pt idx="138">
                  <c:v>43272</c:v>
                </c:pt>
                <c:pt idx="139">
                  <c:v>43314</c:v>
                </c:pt>
                <c:pt idx="140">
                  <c:v>43356</c:v>
                </c:pt>
                <c:pt idx="141">
                  <c:v>43405</c:v>
                </c:pt>
                <c:pt idx="142">
                  <c:v>43454</c:v>
                </c:pt>
                <c:pt idx="143">
                  <c:v>43503</c:v>
                </c:pt>
                <c:pt idx="144">
                  <c:v>43545</c:v>
                </c:pt>
                <c:pt idx="145">
                  <c:v>43587</c:v>
                </c:pt>
                <c:pt idx="146">
                  <c:v>43636</c:v>
                </c:pt>
                <c:pt idx="147">
                  <c:v>43678</c:v>
                </c:pt>
                <c:pt idx="148">
                  <c:v>43727</c:v>
                </c:pt>
                <c:pt idx="149">
                  <c:v>43776</c:v>
                </c:pt>
                <c:pt idx="150">
                  <c:v>43818</c:v>
                </c:pt>
                <c:pt idx="151">
                  <c:v>43860</c:v>
                </c:pt>
                <c:pt idx="152">
                  <c:v>43916</c:v>
                </c:pt>
                <c:pt idx="153">
                  <c:v>43958</c:v>
                </c:pt>
                <c:pt idx="154">
                  <c:v>44000</c:v>
                </c:pt>
                <c:pt idx="155">
                  <c:v>44049</c:v>
                </c:pt>
                <c:pt idx="156">
                  <c:v>44091</c:v>
                </c:pt>
                <c:pt idx="157">
                  <c:v>44140</c:v>
                </c:pt>
                <c:pt idx="158">
                  <c:v>44182</c:v>
                </c:pt>
                <c:pt idx="159">
                  <c:v>44231</c:v>
                </c:pt>
                <c:pt idx="160">
                  <c:v>44273</c:v>
                </c:pt>
                <c:pt idx="161">
                  <c:v>44322</c:v>
                </c:pt>
                <c:pt idx="162">
                  <c:v>44371</c:v>
                </c:pt>
                <c:pt idx="163">
                  <c:v>44413</c:v>
                </c:pt>
                <c:pt idx="164">
                  <c:v>44462</c:v>
                </c:pt>
                <c:pt idx="165">
                  <c:v>44504</c:v>
                </c:pt>
                <c:pt idx="166">
                  <c:v>44546</c:v>
                </c:pt>
                <c:pt idx="167">
                  <c:v>44595</c:v>
                </c:pt>
                <c:pt idx="168">
                  <c:v>44637</c:v>
                </c:pt>
                <c:pt idx="169">
                  <c:v>44686</c:v>
                </c:pt>
                <c:pt idx="170">
                  <c:v>44728</c:v>
                </c:pt>
                <c:pt idx="171">
                  <c:v>44777</c:v>
                </c:pt>
                <c:pt idx="172">
                  <c:v>44826</c:v>
                </c:pt>
                <c:pt idx="173">
                  <c:v>44868</c:v>
                </c:pt>
              </c:numCache>
            </c:numRef>
          </c:cat>
          <c:val>
            <c:numRef>
              <c:f>Sheet1!$C$3:$C$176</c:f>
              <c:numCache>
                <c:formatCode>0</c:formatCode>
                <c:ptCount val="174"/>
                <c:pt idx="0">
                  <c:v>23002</c:v>
                </c:pt>
                <c:pt idx="1">
                  <c:v>19564</c:v>
                </c:pt>
                <c:pt idx="2">
                  <c:v>18397</c:v>
                </c:pt>
                <c:pt idx="3">
                  <c:v>17823</c:v>
                </c:pt>
                <c:pt idx="4">
                  <c:v>16740</c:v>
                </c:pt>
                <c:pt idx="5">
                  <c:v>16300</c:v>
                </c:pt>
                <c:pt idx="6">
                  <c:v>17121</c:v>
                </c:pt>
                <c:pt idx="7">
                  <c:v>18606</c:v>
                </c:pt>
                <c:pt idx="8">
                  <c:v>16669</c:v>
                </c:pt>
                <c:pt idx="9">
                  <c:v>16466</c:v>
                </c:pt>
                <c:pt idx="10">
                  <c:v>16723</c:v>
                </c:pt>
                <c:pt idx="11">
                  <c:v>16334</c:v>
                </c:pt>
                <c:pt idx="12">
                  <c:v>16071</c:v>
                </c:pt>
                <c:pt idx="13">
                  <c:v>16421</c:v>
                </c:pt>
                <c:pt idx="14">
                  <c:v>16134</c:v>
                </c:pt>
                <c:pt idx="15">
                  <c:v>16565</c:v>
                </c:pt>
                <c:pt idx="16">
                  <c:v>23183</c:v>
                </c:pt>
                <c:pt idx="17">
                  <c:v>20051</c:v>
                </c:pt>
                <c:pt idx="18">
                  <c:v>21209</c:v>
                </c:pt>
                <c:pt idx="19">
                  <c:v>22733</c:v>
                </c:pt>
                <c:pt idx="20">
                  <c:v>20631</c:v>
                </c:pt>
                <c:pt idx="21">
                  <c:v>21071</c:v>
                </c:pt>
                <c:pt idx="22">
                  <c:v>23324</c:v>
                </c:pt>
                <c:pt idx="23">
                  <c:v>23536</c:v>
                </c:pt>
                <c:pt idx="24">
                  <c:v>24628</c:v>
                </c:pt>
                <c:pt idx="25">
                  <c:v>26079</c:v>
                </c:pt>
                <c:pt idx="26">
                  <c:v>26644</c:v>
                </c:pt>
                <c:pt idx="27">
                  <c:v>26800</c:v>
                </c:pt>
                <c:pt idx="28">
                  <c:v>35621</c:v>
                </c:pt>
                <c:pt idx="29">
                  <c:v>45579</c:v>
                </c:pt>
                <c:pt idx="30">
                  <c:v>41809</c:v>
                </c:pt>
                <c:pt idx="31">
                  <c:v>44793</c:v>
                </c:pt>
                <c:pt idx="32">
                  <c:v>40286</c:v>
                </c:pt>
                <c:pt idx="33">
                  <c:v>38766</c:v>
                </c:pt>
                <c:pt idx="34">
                  <c:v>50064</c:v>
                </c:pt>
                <c:pt idx="35">
                  <c:v>73874</c:v>
                </c:pt>
                <c:pt idx="36">
                  <c:v>100785</c:v>
                </c:pt>
                <c:pt idx="37">
                  <c:v>130692</c:v>
                </c:pt>
                <c:pt idx="38">
                  <c:v>156221</c:v>
                </c:pt>
                <c:pt idx="39">
                  <c:v>132945</c:v>
                </c:pt>
                <c:pt idx="40">
                  <c:v>133836</c:v>
                </c:pt>
                <c:pt idx="41">
                  <c:v>143976</c:v>
                </c:pt>
                <c:pt idx="42">
                  <c:v>145628</c:v>
                </c:pt>
                <c:pt idx="43">
                  <c:v>144868</c:v>
                </c:pt>
                <c:pt idx="44">
                  <c:v>155328</c:v>
                </c:pt>
                <c:pt idx="45">
                  <c:v>154793</c:v>
                </c:pt>
                <c:pt idx="46">
                  <c:v>151867</c:v>
                </c:pt>
                <c:pt idx="47">
                  <c:v>151129</c:v>
                </c:pt>
                <c:pt idx="48">
                  <c:v>150722</c:v>
                </c:pt>
                <c:pt idx="49">
                  <c:v>149738</c:v>
                </c:pt>
                <c:pt idx="50">
                  <c:v>150613</c:v>
                </c:pt>
                <c:pt idx="51">
                  <c:v>148613</c:v>
                </c:pt>
                <c:pt idx="52">
                  <c:v>143693</c:v>
                </c:pt>
                <c:pt idx="53">
                  <c:v>142781</c:v>
                </c:pt>
                <c:pt idx="54">
                  <c:v>143045</c:v>
                </c:pt>
                <c:pt idx="55">
                  <c:v>138958</c:v>
                </c:pt>
                <c:pt idx="56">
                  <c:v>138798</c:v>
                </c:pt>
                <c:pt idx="57">
                  <c:v>137949</c:v>
                </c:pt>
                <c:pt idx="58">
                  <c:v>134272</c:v>
                </c:pt>
                <c:pt idx="59">
                  <c:v>131436</c:v>
                </c:pt>
                <c:pt idx="60">
                  <c:v>131141</c:v>
                </c:pt>
                <c:pt idx="61">
                  <c:v>127967</c:v>
                </c:pt>
                <c:pt idx="62">
                  <c:v>127388</c:v>
                </c:pt>
                <c:pt idx="63">
                  <c:v>127235</c:v>
                </c:pt>
                <c:pt idx="64">
                  <c:v>124744</c:v>
                </c:pt>
                <c:pt idx="65">
                  <c:v>135673</c:v>
                </c:pt>
                <c:pt idx="66">
                  <c:v>155016</c:v>
                </c:pt>
                <c:pt idx="67">
                  <c:v>165590</c:v>
                </c:pt>
                <c:pt idx="68">
                  <c:v>178599</c:v>
                </c:pt>
                <c:pt idx="69">
                  <c:v>191615</c:v>
                </c:pt>
                <c:pt idx="70">
                  <c:v>203329</c:v>
                </c:pt>
                <c:pt idx="71">
                  <c:v>222571</c:v>
                </c:pt>
                <c:pt idx="72">
                  <c:v>229457</c:v>
                </c:pt>
                <c:pt idx="73">
                  <c:v>228229</c:v>
                </c:pt>
                <c:pt idx="74">
                  <c:v>237467</c:v>
                </c:pt>
                <c:pt idx="75">
                  <c:v>252996</c:v>
                </c:pt>
                <c:pt idx="76">
                  <c:v>262726</c:v>
                </c:pt>
                <c:pt idx="77">
                  <c:v>275770</c:v>
                </c:pt>
                <c:pt idx="78">
                  <c:v>280766</c:v>
                </c:pt>
                <c:pt idx="79">
                  <c:v>273897</c:v>
                </c:pt>
                <c:pt idx="80">
                  <c:v>273913</c:v>
                </c:pt>
                <c:pt idx="81">
                  <c:v>279063</c:v>
                </c:pt>
                <c:pt idx="82">
                  <c:v>277382</c:v>
                </c:pt>
                <c:pt idx="83">
                  <c:v>285722</c:v>
                </c:pt>
                <c:pt idx="84">
                  <c:v>288878</c:v>
                </c:pt>
                <c:pt idx="85">
                  <c:v>289871</c:v>
                </c:pt>
                <c:pt idx="86">
                  <c:v>293704</c:v>
                </c:pt>
                <c:pt idx="87">
                  <c:v>296418</c:v>
                </c:pt>
                <c:pt idx="88">
                  <c:v>295598</c:v>
                </c:pt>
                <c:pt idx="89">
                  <c:v>300421</c:v>
                </c:pt>
                <c:pt idx="90">
                  <c:v>301967</c:v>
                </c:pt>
                <c:pt idx="91">
                  <c:v>298203</c:v>
                </c:pt>
                <c:pt idx="92">
                  <c:v>301047</c:v>
                </c:pt>
                <c:pt idx="93">
                  <c:v>304984</c:v>
                </c:pt>
                <c:pt idx="94">
                  <c:v>298138</c:v>
                </c:pt>
                <c:pt idx="95">
                  <c:v>301601</c:v>
                </c:pt>
                <c:pt idx="96">
                  <c:v>304675</c:v>
                </c:pt>
                <c:pt idx="97">
                  <c:v>303602</c:v>
                </c:pt>
                <c:pt idx="98">
                  <c:v>303378</c:v>
                </c:pt>
                <c:pt idx="99">
                  <c:v>302828</c:v>
                </c:pt>
                <c:pt idx="100">
                  <c:v>292412</c:v>
                </c:pt>
                <c:pt idx="101">
                  <c:v>302284</c:v>
                </c:pt>
                <c:pt idx="102">
                  <c:v>303967</c:v>
                </c:pt>
                <c:pt idx="103">
                  <c:v>300062</c:v>
                </c:pt>
                <c:pt idx="104">
                  <c:v>303333</c:v>
                </c:pt>
                <c:pt idx="105">
                  <c:v>306450</c:v>
                </c:pt>
                <c:pt idx="106">
                  <c:v>304794</c:v>
                </c:pt>
                <c:pt idx="107">
                  <c:v>310587</c:v>
                </c:pt>
                <c:pt idx="108">
                  <c:v>316445</c:v>
                </c:pt>
                <c:pt idx="109">
                  <c:v>314827</c:v>
                </c:pt>
                <c:pt idx="110">
                  <c:v>316602</c:v>
                </c:pt>
                <c:pt idx="111">
                  <c:v>315614</c:v>
                </c:pt>
                <c:pt idx="112">
                  <c:v>308155</c:v>
                </c:pt>
                <c:pt idx="113">
                  <c:v>314592</c:v>
                </c:pt>
                <c:pt idx="114">
                  <c:v>311648</c:v>
                </c:pt>
                <c:pt idx="115">
                  <c:v>307991</c:v>
                </c:pt>
                <c:pt idx="116">
                  <c:v>312637</c:v>
                </c:pt>
                <c:pt idx="117">
                  <c:v>315184</c:v>
                </c:pt>
                <c:pt idx="118">
                  <c:v>315529</c:v>
                </c:pt>
                <c:pt idx="119">
                  <c:v>317765</c:v>
                </c:pt>
                <c:pt idx="120">
                  <c:v>316498</c:v>
                </c:pt>
                <c:pt idx="121">
                  <c:v>317454</c:v>
                </c:pt>
                <c:pt idx="122">
                  <c:v>319517</c:v>
                </c:pt>
                <c:pt idx="123">
                  <c:v>323806</c:v>
                </c:pt>
                <c:pt idx="124">
                  <c:v>331464</c:v>
                </c:pt>
                <c:pt idx="125">
                  <c:v>355674</c:v>
                </c:pt>
                <c:pt idx="126">
                  <c:v>376806</c:v>
                </c:pt>
                <c:pt idx="127">
                  <c:v>405260</c:v>
                </c:pt>
                <c:pt idx="128">
                  <c:v>427580</c:v>
                </c:pt>
                <c:pt idx="129">
                  <c:v>439012</c:v>
                </c:pt>
                <c:pt idx="130">
                  <c:v>444473</c:v>
                </c:pt>
                <c:pt idx="131">
                  <c:v>445379</c:v>
                </c:pt>
                <c:pt idx="132">
                  <c:v>452616</c:v>
                </c:pt>
                <c:pt idx="133">
                  <c:v>457529</c:v>
                </c:pt>
                <c:pt idx="134">
                  <c:v>467427</c:v>
                </c:pt>
                <c:pt idx="135">
                  <c:v>479515</c:v>
                </c:pt>
                <c:pt idx="136">
                  <c:v>490100</c:v>
                </c:pt>
                <c:pt idx="137">
                  <c:v>491114</c:v>
                </c:pt>
                <c:pt idx="138">
                  <c:v>486855</c:v>
                </c:pt>
                <c:pt idx="139">
                  <c:v>490015</c:v>
                </c:pt>
                <c:pt idx="140">
                  <c:v>490164</c:v>
                </c:pt>
                <c:pt idx="141">
                  <c:v>488639</c:v>
                </c:pt>
                <c:pt idx="142">
                  <c:v>486999</c:v>
                </c:pt>
                <c:pt idx="143">
                  <c:v>483673</c:v>
                </c:pt>
                <c:pt idx="144">
                  <c:v>486571</c:v>
                </c:pt>
                <c:pt idx="145">
                  <c:v>490723</c:v>
                </c:pt>
                <c:pt idx="146">
                  <c:v>486300</c:v>
                </c:pt>
                <c:pt idx="147">
                  <c:v>478899</c:v>
                </c:pt>
                <c:pt idx="148">
                  <c:v>482252</c:v>
                </c:pt>
                <c:pt idx="149">
                  <c:v>482579</c:v>
                </c:pt>
                <c:pt idx="150">
                  <c:v>474737</c:v>
                </c:pt>
                <c:pt idx="151">
                  <c:v>471527</c:v>
                </c:pt>
                <c:pt idx="152">
                  <c:v>555572</c:v>
                </c:pt>
                <c:pt idx="153">
                  <c:v>655561</c:v>
                </c:pt>
                <c:pt idx="154">
                  <c:v>702483</c:v>
                </c:pt>
                <c:pt idx="155">
                  <c:v>726646</c:v>
                </c:pt>
                <c:pt idx="156">
                  <c:v>741154</c:v>
                </c:pt>
                <c:pt idx="157">
                  <c:v>767554</c:v>
                </c:pt>
                <c:pt idx="158">
                  <c:v>772647</c:v>
                </c:pt>
                <c:pt idx="159">
                  <c:v>797074</c:v>
                </c:pt>
                <c:pt idx="160">
                  <c:v>806543</c:v>
                </c:pt>
                <c:pt idx="161">
                  <c:v>828022</c:v>
                </c:pt>
                <c:pt idx="162">
                  <c:v>840608</c:v>
                </c:pt>
                <c:pt idx="163">
                  <c:v>852106</c:v>
                </c:pt>
                <c:pt idx="164">
                  <c:v>896694</c:v>
                </c:pt>
                <c:pt idx="165">
                  <c:v>968791</c:v>
                </c:pt>
                <c:pt idx="166">
                  <c:v>973635</c:v>
                </c:pt>
                <c:pt idx="167">
                  <c:v>967071</c:v>
                </c:pt>
                <c:pt idx="168">
                  <c:v>951638</c:v>
                </c:pt>
                <c:pt idx="169">
                  <c:v>951652</c:v>
                </c:pt>
                <c:pt idx="170">
                  <c:v>949927</c:v>
                </c:pt>
                <c:pt idx="171">
                  <c:v>948776</c:v>
                </c:pt>
                <c:pt idx="172">
                  <c:v>948758</c:v>
                </c:pt>
                <c:pt idx="173">
                  <c:v>948293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CA9-FD49-BEF5-991813AAF1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74310047"/>
        <c:axId val="1373678751"/>
      </c:lineChart>
      <c:dateAx>
        <c:axId val="137431004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3678751"/>
        <c:crosses val="autoZero"/>
        <c:auto val="0"/>
        <c:lblOffset val="100"/>
        <c:baseTimeUnit val="days"/>
      </c:dateAx>
      <c:valAx>
        <c:axId val="13736787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Millions</a:t>
                </a:r>
                <a:r>
                  <a:rPr lang="en-US" baseline="0" dirty="0"/>
                  <a:t> of GBP (£000,000s)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4310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CAD06A-F105-4963-86EA-C24B9A938C1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D5AB6E-AAF0-4196-BF88-5AA7552F5CFF}">
      <dgm:prSet/>
      <dgm:spPr/>
      <dgm:t>
        <a:bodyPr/>
        <a:lstStyle/>
        <a:p>
          <a:r>
            <a:rPr lang="en-US"/>
            <a:t>The Bank of England suspended the reserves averaging framework in 2009, following the implementation of Quantitative Easing described in the the Bank of England’s Red Book (2015). </a:t>
          </a:r>
        </a:p>
      </dgm:t>
    </dgm:pt>
    <dgm:pt modelId="{200DC3B1-5A64-4A17-9A8F-9CD40D3AE9BF}" type="parTrans" cxnId="{382A2843-839F-4546-A1BF-3EA3F3F27FB5}">
      <dgm:prSet/>
      <dgm:spPr/>
      <dgm:t>
        <a:bodyPr/>
        <a:lstStyle/>
        <a:p>
          <a:endParaRPr lang="en-US"/>
        </a:p>
      </dgm:t>
    </dgm:pt>
    <dgm:pt modelId="{F0860074-5DDF-4C90-BDA6-4F26D6540EC5}" type="sibTrans" cxnId="{382A2843-839F-4546-A1BF-3EA3F3F27FB5}">
      <dgm:prSet/>
      <dgm:spPr/>
      <dgm:t>
        <a:bodyPr/>
        <a:lstStyle/>
        <a:p>
          <a:endParaRPr lang="en-US"/>
        </a:p>
      </dgm:t>
    </dgm:pt>
    <dgm:pt modelId="{EA11548E-9D20-4B31-92BF-D40C42946910}">
      <dgm:prSet/>
      <dgm:spPr/>
      <dgm:t>
        <a:bodyPr/>
        <a:lstStyle/>
        <a:p>
          <a:r>
            <a:rPr lang="en-US" dirty="0"/>
            <a:t>Since then, the Bank operates a ‘floor system’, where all commercial bank reserves are remunerated at bank rate. </a:t>
          </a:r>
        </a:p>
      </dgm:t>
    </dgm:pt>
    <dgm:pt modelId="{BF1A3524-7AC4-47E7-AF09-EDC8B7ED756C}" type="parTrans" cxnId="{55AB52EA-7B2E-4DA5-BE21-E3F41C19569F}">
      <dgm:prSet/>
      <dgm:spPr/>
      <dgm:t>
        <a:bodyPr/>
        <a:lstStyle/>
        <a:p>
          <a:endParaRPr lang="en-US"/>
        </a:p>
      </dgm:t>
    </dgm:pt>
    <dgm:pt modelId="{AA46F536-871C-4049-8BDF-F0AC2EFC0029}" type="sibTrans" cxnId="{55AB52EA-7B2E-4DA5-BE21-E3F41C19569F}">
      <dgm:prSet/>
      <dgm:spPr/>
      <dgm:t>
        <a:bodyPr/>
        <a:lstStyle/>
        <a:p>
          <a:endParaRPr lang="en-US"/>
        </a:p>
      </dgm:t>
    </dgm:pt>
    <dgm:pt modelId="{ECCE7C37-F3F5-1749-B864-FA13336404CC}">
      <dgm:prSet/>
      <dgm:spPr/>
      <dgm:t>
        <a:bodyPr/>
        <a:lstStyle/>
        <a:p>
          <a:r>
            <a:rPr lang="en-GB" dirty="0"/>
            <a:t>UK’s current situation:  Inflation above 10%, highest recorded December government borrowing, increasing interest rates.</a:t>
          </a:r>
        </a:p>
      </dgm:t>
    </dgm:pt>
    <dgm:pt modelId="{38B53EA6-65CD-DB4E-85BB-1990214E908F}" type="parTrans" cxnId="{04DCF745-9B3B-E445-BB2E-629FB2BAB113}">
      <dgm:prSet/>
      <dgm:spPr/>
      <dgm:t>
        <a:bodyPr/>
        <a:lstStyle/>
        <a:p>
          <a:endParaRPr lang="en-GB"/>
        </a:p>
      </dgm:t>
    </dgm:pt>
    <dgm:pt modelId="{08DC9B19-AD39-4746-B6DF-5BE43F71CCDD}" type="sibTrans" cxnId="{04DCF745-9B3B-E445-BB2E-629FB2BAB113}">
      <dgm:prSet/>
      <dgm:spPr/>
      <dgm:t>
        <a:bodyPr/>
        <a:lstStyle/>
        <a:p>
          <a:endParaRPr lang="en-GB"/>
        </a:p>
      </dgm:t>
    </dgm:pt>
    <dgm:pt modelId="{BC4D690E-2E77-A14F-9E95-1A9FD41BEB34}" type="pres">
      <dgm:prSet presAssocID="{28CAD06A-F105-4963-86EA-C24B9A938C1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E1D2BFA-0E0C-3B44-8D2B-637463910385}" type="pres">
      <dgm:prSet presAssocID="{A4D5AB6E-AAF0-4196-BF88-5AA7552F5CFF}" presName="hierRoot1" presStyleCnt="0"/>
      <dgm:spPr/>
    </dgm:pt>
    <dgm:pt modelId="{4F2BD819-0AD4-414C-8614-1D2E46755D67}" type="pres">
      <dgm:prSet presAssocID="{A4D5AB6E-AAF0-4196-BF88-5AA7552F5CFF}" presName="composite" presStyleCnt="0"/>
      <dgm:spPr/>
    </dgm:pt>
    <dgm:pt modelId="{92683F82-1959-5B44-9361-49F38DE1D114}" type="pres">
      <dgm:prSet presAssocID="{A4D5AB6E-AAF0-4196-BF88-5AA7552F5CFF}" presName="background" presStyleLbl="node0" presStyleIdx="0" presStyleCnt="3"/>
      <dgm:spPr/>
    </dgm:pt>
    <dgm:pt modelId="{ABA02AE2-79E4-E146-8868-368DE0A12083}" type="pres">
      <dgm:prSet presAssocID="{A4D5AB6E-AAF0-4196-BF88-5AA7552F5CFF}" presName="text" presStyleLbl="fgAcc0" presStyleIdx="0" presStyleCnt="3">
        <dgm:presLayoutVars>
          <dgm:chPref val="3"/>
        </dgm:presLayoutVars>
      </dgm:prSet>
      <dgm:spPr/>
    </dgm:pt>
    <dgm:pt modelId="{C561177A-8EF1-9345-ABC7-E39BE8F804D5}" type="pres">
      <dgm:prSet presAssocID="{A4D5AB6E-AAF0-4196-BF88-5AA7552F5CFF}" presName="hierChild2" presStyleCnt="0"/>
      <dgm:spPr/>
    </dgm:pt>
    <dgm:pt modelId="{6824C0F6-CBEF-104B-85FC-B65627FCB836}" type="pres">
      <dgm:prSet presAssocID="{EA11548E-9D20-4B31-92BF-D40C42946910}" presName="hierRoot1" presStyleCnt="0"/>
      <dgm:spPr/>
    </dgm:pt>
    <dgm:pt modelId="{3DFACBDB-D7B7-C843-9A5A-2BC933A34CC2}" type="pres">
      <dgm:prSet presAssocID="{EA11548E-9D20-4B31-92BF-D40C42946910}" presName="composite" presStyleCnt="0"/>
      <dgm:spPr/>
    </dgm:pt>
    <dgm:pt modelId="{6F8B1C39-F774-174B-BFEB-DB90911306B3}" type="pres">
      <dgm:prSet presAssocID="{EA11548E-9D20-4B31-92BF-D40C42946910}" presName="background" presStyleLbl="node0" presStyleIdx="1" presStyleCnt="3"/>
      <dgm:spPr/>
    </dgm:pt>
    <dgm:pt modelId="{182FF78C-A310-9E4D-A296-8B12EBB090FA}" type="pres">
      <dgm:prSet presAssocID="{EA11548E-9D20-4B31-92BF-D40C42946910}" presName="text" presStyleLbl="fgAcc0" presStyleIdx="1" presStyleCnt="3">
        <dgm:presLayoutVars>
          <dgm:chPref val="3"/>
        </dgm:presLayoutVars>
      </dgm:prSet>
      <dgm:spPr/>
    </dgm:pt>
    <dgm:pt modelId="{5F309CD0-7D35-484B-8262-E0C8BDE7970E}" type="pres">
      <dgm:prSet presAssocID="{EA11548E-9D20-4B31-92BF-D40C42946910}" presName="hierChild2" presStyleCnt="0"/>
      <dgm:spPr/>
    </dgm:pt>
    <dgm:pt modelId="{BF325D37-AD67-D644-8182-ED923576B646}" type="pres">
      <dgm:prSet presAssocID="{ECCE7C37-F3F5-1749-B864-FA13336404CC}" presName="hierRoot1" presStyleCnt="0"/>
      <dgm:spPr/>
    </dgm:pt>
    <dgm:pt modelId="{AB5E90C4-7DA2-CF41-AEF4-32E2F8FA0680}" type="pres">
      <dgm:prSet presAssocID="{ECCE7C37-F3F5-1749-B864-FA13336404CC}" presName="composite" presStyleCnt="0"/>
      <dgm:spPr/>
    </dgm:pt>
    <dgm:pt modelId="{E30FE15C-B61C-E843-A4D8-35A9073A2EED}" type="pres">
      <dgm:prSet presAssocID="{ECCE7C37-F3F5-1749-B864-FA13336404CC}" presName="background" presStyleLbl="node0" presStyleIdx="2" presStyleCnt="3"/>
      <dgm:spPr/>
    </dgm:pt>
    <dgm:pt modelId="{E289FB44-F070-5247-9A63-17E1BF8416E7}" type="pres">
      <dgm:prSet presAssocID="{ECCE7C37-F3F5-1749-B864-FA13336404CC}" presName="text" presStyleLbl="fgAcc0" presStyleIdx="2" presStyleCnt="3">
        <dgm:presLayoutVars>
          <dgm:chPref val="3"/>
        </dgm:presLayoutVars>
      </dgm:prSet>
      <dgm:spPr/>
    </dgm:pt>
    <dgm:pt modelId="{F4805A5A-97DB-A24D-ADD1-DB1BD5890459}" type="pres">
      <dgm:prSet presAssocID="{ECCE7C37-F3F5-1749-B864-FA13336404CC}" presName="hierChild2" presStyleCnt="0"/>
      <dgm:spPr/>
    </dgm:pt>
  </dgm:ptLst>
  <dgm:cxnLst>
    <dgm:cxn modelId="{6749D034-26D1-B549-B457-FE3CF05FB178}" type="presOf" srcId="{ECCE7C37-F3F5-1749-B864-FA13336404CC}" destId="{E289FB44-F070-5247-9A63-17E1BF8416E7}" srcOrd="0" destOrd="0" presId="urn:microsoft.com/office/officeart/2005/8/layout/hierarchy1"/>
    <dgm:cxn modelId="{0FF55A42-BB34-CC46-969E-1BF928A73A55}" type="presOf" srcId="{EA11548E-9D20-4B31-92BF-D40C42946910}" destId="{182FF78C-A310-9E4D-A296-8B12EBB090FA}" srcOrd="0" destOrd="0" presId="urn:microsoft.com/office/officeart/2005/8/layout/hierarchy1"/>
    <dgm:cxn modelId="{382A2843-839F-4546-A1BF-3EA3F3F27FB5}" srcId="{28CAD06A-F105-4963-86EA-C24B9A938C1C}" destId="{A4D5AB6E-AAF0-4196-BF88-5AA7552F5CFF}" srcOrd="0" destOrd="0" parTransId="{200DC3B1-5A64-4A17-9A8F-9CD40D3AE9BF}" sibTransId="{F0860074-5DDF-4C90-BDA6-4F26D6540EC5}"/>
    <dgm:cxn modelId="{04DCF745-9B3B-E445-BB2E-629FB2BAB113}" srcId="{28CAD06A-F105-4963-86EA-C24B9A938C1C}" destId="{ECCE7C37-F3F5-1749-B864-FA13336404CC}" srcOrd="2" destOrd="0" parTransId="{38B53EA6-65CD-DB4E-85BB-1990214E908F}" sibTransId="{08DC9B19-AD39-4746-B6DF-5BE43F71CCDD}"/>
    <dgm:cxn modelId="{444DFF82-C48C-904B-922E-5DD142240FD1}" type="presOf" srcId="{28CAD06A-F105-4963-86EA-C24B9A938C1C}" destId="{BC4D690E-2E77-A14F-9E95-1A9FD41BEB34}" srcOrd="0" destOrd="0" presId="urn:microsoft.com/office/officeart/2005/8/layout/hierarchy1"/>
    <dgm:cxn modelId="{54C552CA-85EA-9948-A794-AF7FCAD92703}" type="presOf" srcId="{A4D5AB6E-AAF0-4196-BF88-5AA7552F5CFF}" destId="{ABA02AE2-79E4-E146-8868-368DE0A12083}" srcOrd="0" destOrd="0" presId="urn:microsoft.com/office/officeart/2005/8/layout/hierarchy1"/>
    <dgm:cxn modelId="{55AB52EA-7B2E-4DA5-BE21-E3F41C19569F}" srcId="{28CAD06A-F105-4963-86EA-C24B9A938C1C}" destId="{EA11548E-9D20-4B31-92BF-D40C42946910}" srcOrd="1" destOrd="0" parTransId="{BF1A3524-7AC4-47E7-AF09-EDC8B7ED756C}" sibTransId="{AA46F536-871C-4049-8BDF-F0AC2EFC0029}"/>
    <dgm:cxn modelId="{CF1DD101-0670-AF41-9FB9-E42D18756BA9}" type="presParOf" srcId="{BC4D690E-2E77-A14F-9E95-1A9FD41BEB34}" destId="{EE1D2BFA-0E0C-3B44-8D2B-637463910385}" srcOrd="0" destOrd="0" presId="urn:microsoft.com/office/officeart/2005/8/layout/hierarchy1"/>
    <dgm:cxn modelId="{F0D5086A-1C22-EA42-9CE1-C1645A632E68}" type="presParOf" srcId="{EE1D2BFA-0E0C-3B44-8D2B-637463910385}" destId="{4F2BD819-0AD4-414C-8614-1D2E46755D67}" srcOrd="0" destOrd="0" presId="urn:microsoft.com/office/officeart/2005/8/layout/hierarchy1"/>
    <dgm:cxn modelId="{FE812D93-25EF-754C-B1EC-C1380D334272}" type="presParOf" srcId="{4F2BD819-0AD4-414C-8614-1D2E46755D67}" destId="{92683F82-1959-5B44-9361-49F38DE1D114}" srcOrd="0" destOrd="0" presId="urn:microsoft.com/office/officeart/2005/8/layout/hierarchy1"/>
    <dgm:cxn modelId="{344A5ABC-0916-2C42-B9D9-EE33F6B46B5C}" type="presParOf" srcId="{4F2BD819-0AD4-414C-8614-1D2E46755D67}" destId="{ABA02AE2-79E4-E146-8868-368DE0A12083}" srcOrd="1" destOrd="0" presId="urn:microsoft.com/office/officeart/2005/8/layout/hierarchy1"/>
    <dgm:cxn modelId="{B9ECE82A-F8B6-374B-9813-C7FD073E37A7}" type="presParOf" srcId="{EE1D2BFA-0E0C-3B44-8D2B-637463910385}" destId="{C561177A-8EF1-9345-ABC7-E39BE8F804D5}" srcOrd="1" destOrd="0" presId="urn:microsoft.com/office/officeart/2005/8/layout/hierarchy1"/>
    <dgm:cxn modelId="{01735FF3-1613-8940-A931-F9A69DBDB7DE}" type="presParOf" srcId="{BC4D690E-2E77-A14F-9E95-1A9FD41BEB34}" destId="{6824C0F6-CBEF-104B-85FC-B65627FCB836}" srcOrd="1" destOrd="0" presId="urn:microsoft.com/office/officeart/2005/8/layout/hierarchy1"/>
    <dgm:cxn modelId="{0845746A-4B89-194D-B11D-4E67F9F5D631}" type="presParOf" srcId="{6824C0F6-CBEF-104B-85FC-B65627FCB836}" destId="{3DFACBDB-D7B7-C843-9A5A-2BC933A34CC2}" srcOrd="0" destOrd="0" presId="urn:microsoft.com/office/officeart/2005/8/layout/hierarchy1"/>
    <dgm:cxn modelId="{CCE64961-114A-1B44-B7E3-083460D424AA}" type="presParOf" srcId="{3DFACBDB-D7B7-C843-9A5A-2BC933A34CC2}" destId="{6F8B1C39-F774-174B-BFEB-DB90911306B3}" srcOrd="0" destOrd="0" presId="urn:microsoft.com/office/officeart/2005/8/layout/hierarchy1"/>
    <dgm:cxn modelId="{21E6708A-CE1E-A146-B9CA-3ABB5298DC73}" type="presParOf" srcId="{3DFACBDB-D7B7-C843-9A5A-2BC933A34CC2}" destId="{182FF78C-A310-9E4D-A296-8B12EBB090FA}" srcOrd="1" destOrd="0" presId="urn:microsoft.com/office/officeart/2005/8/layout/hierarchy1"/>
    <dgm:cxn modelId="{2989B4C0-DA13-554A-85F3-CF7953F03D21}" type="presParOf" srcId="{6824C0F6-CBEF-104B-85FC-B65627FCB836}" destId="{5F309CD0-7D35-484B-8262-E0C8BDE7970E}" srcOrd="1" destOrd="0" presId="urn:microsoft.com/office/officeart/2005/8/layout/hierarchy1"/>
    <dgm:cxn modelId="{5BB2D9CF-682B-9F42-954E-BB1BA9BD92A8}" type="presParOf" srcId="{BC4D690E-2E77-A14F-9E95-1A9FD41BEB34}" destId="{BF325D37-AD67-D644-8182-ED923576B646}" srcOrd="2" destOrd="0" presId="urn:microsoft.com/office/officeart/2005/8/layout/hierarchy1"/>
    <dgm:cxn modelId="{BFC770D2-24CB-3C4B-B030-FD0F83A9DE93}" type="presParOf" srcId="{BF325D37-AD67-D644-8182-ED923576B646}" destId="{AB5E90C4-7DA2-CF41-AEF4-32E2F8FA0680}" srcOrd="0" destOrd="0" presId="urn:microsoft.com/office/officeart/2005/8/layout/hierarchy1"/>
    <dgm:cxn modelId="{F02E3161-4E12-3A44-8302-B35BE24693BC}" type="presParOf" srcId="{AB5E90C4-7DA2-CF41-AEF4-32E2F8FA0680}" destId="{E30FE15C-B61C-E843-A4D8-35A9073A2EED}" srcOrd="0" destOrd="0" presId="urn:microsoft.com/office/officeart/2005/8/layout/hierarchy1"/>
    <dgm:cxn modelId="{DB895AB1-D945-3E48-99DE-21596817784F}" type="presParOf" srcId="{AB5E90C4-7DA2-CF41-AEF4-32E2F8FA0680}" destId="{E289FB44-F070-5247-9A63-17E1BF8416E7}" srcOrd="1" destOrd="0" presId="urn:microsoft.com/office/officeart/2005/8/layout/hierarchy1"/>
    <dgm:cxn modelId="{20F716F2-3C9B-234C-90FE-FF308310C6E5}" type="presParOf" srcId="{BF325D37-AD67-D644-8182-ED923576B646}" destId="{F4805A5A-97DB-A24D-ADD1-DB1BD589045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683F82-1959-5B44-9361-49F38DE1D114}">
      <dsp:nvSpPr>
        <dsp:cNvPr id="0" name=""/>
        <dsp:cNvSpPr/>
      </dsp:nvSpPr>
      <dsp:spPr>
        <a:xfrm>
          <a:off x="0" y="485224"/>
          <a:ext cx="2886075" cy="18326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A02AE2-79E4-E146-8868-368DE0A12083}">
      <dsp:nvSpPr>
        <dsp:cNvPr id="0" name=""/>
        <dsp:cNvSpPr/>
      </dsp:nvSpPr>
      <dsp:spPr>
        <a:xfrm>
          <a:off x="320675" y="789865"/>
          <a:ext cx="2886075" cy="18326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The Bank of England suspended the reserves averaging framework in 2009, following the implementation of Quantitative Easing described in the the Bank of England’s Red Book (2015). </a:t>
          </a:r>
        </a:p>
      </dsp:txBody>
      <dsp:txXfrm>
        <a:off x="374352" y="843542"/>
        <a:ext cx="2778721" cy="1725303"/>
      </dsp:txXfrm>
    </dsp:sp>
    <dsp:sp modelId="{6F8B1C39-F774-174B-BFEB-DB90911306B3}">
      <dsp:nvSpPr>
        <dsp:cNvPr id="0" name=""/>
        <dsp:cNvSpPr/>
      </dsp:nvSpPr>
      <dsp:spPr>
        <a:xfrm>
          <a:off x="3527425" y="485224"/>
          <a:ext cx="2886075" cy="18326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2FF78C-A310-9E4D-A296-8B12EBB090FA}">
      <dsp:nvSpPr>
        <dsp:cNvPr id="0" name=""/>
        <dsp:cNvSpPr/>
      </dsp:nvSpPr>
      <dsp:spPr>
        <a:xfrm>
          <a:off x="3848099" y="789865"/>
          <a:ext cx="2886075" cy="18326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Since then, the Bank operates a ‘floor system’, where all commercial bank reserves are remunerated at bank rate. </a:t>
          </a:r>
        </a:p>
      </dsp:txBody>
      <dsp:txXfrm>
        <a:off x="3901776" y="843542"/>
        <a:ext cx="2778721" cy="1725303"/>
      </dsp:txXfrm>
    </dsp:sp>
    <dsp:sp modelId="{E30FE15C-B61C-E843-A4D8-35A9073A2EED}">
      <dsp:nvSpPr>
        <dsp:cNvPr id="0" name=""/>
        <dsp:cNvSpPr/>
      </dsp:nvSpPr>
      <dsp:spPr>
        <a:xfrm>
          <a:off x="7054850" y="485224"/>
          <a:ext cx="2886075" cy="18326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89FB44-F070-5247-9A63-17E1BF8416E7}">
      <dsp:nvSpPr>
        <dsp:cNvPr id="0" name=""/>
        <dsp:cNvSpPr/>
      </dsp:nvSpPr>
      <dsp:spPr>
        <a:xfrm>
          <a:off x="7375524" y="789865"/>
          <a:ext cx="2886075" cy="18326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UK’s current situation:  Inflation above 10%, highest recorded December government borrowing, increasing interest rates.</a:t>
          </a:r>
        </a:p>
      </dsp:txBody>
      <dsp:txXfrm>
        <a:off x="7429201" y="843542"/>
        <a:ext cx="2778721" cy="17253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8E29E-FEE4-2D46-B9ED-178E4720A4CA}" type="datetimeFigureOut">
              <a:rPr lang="en-US" smtClean="0"/>
              <a:t>2/10/23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17E7CD-02A4-004F-9FF0-5E035F582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78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7E7CD-02A4-004F-9FF0-5E035F58220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2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Norway Central Bank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7E7CD-02A4-004F-9FF0-5E035F58220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89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7E7CD-02A4-004F-9FF0-5E035F58220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37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2/10/23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2/10/23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2/10/23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2/10/23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2/10/23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2/10/23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2/10/23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s.gov.uk/economy/governmentpublicsectorandtaxes/publicsectorfinance/bulletins/publicsectorfinances/december2022" TargetMode="External"/><Relationship Id="rId2" Type="http://schemas.openxmlformats.org/officeDocument/2006/relationships/hyperlink" Target="https://www.ons.gov.uk/economy/inflationandpriceindices/bulletins/consumerpriceinflation/november202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D43D3-2658-B7D1-DFD9-BEEEF0AFF3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Should interest paid on commercial bank reserves be taken as tax revenue?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F98697-1533-0954-5FC1-24DB361A65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Group EA</a:t>
            </a:r>
          </a:p>
          <a:p>
            <a:r>
              <a:rPr lang="en-US" dirty="0"/>
              <a:t>Kim Nyamushonongora, Gerald Gunner, Harriet Jeanes and Cristian Ciobanu</a:t>
            </a:r>
          </a:p>
        </p:txBody>
      </p:sp>
    </p:spTree>
    <p:extLst>
      <p:ext uri="{BB962C8B-B14F-4D97-AF65-F5344CB8AC3E}">
        <p14:creationId xmlns:p14="http://schemas.microsoft.com/office/powerpoint/2010/main" val="1009234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21915-A924-774A-B2F2-460ADEA16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2500" y="253080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/>
              <a:t>Analysis – Tiered reserve options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A0393E5-03FB-C1DC-886C-BB52BBF71534}"/>
              </a:ext>
            </a:extLst>
          </p:cNvPr>
          <p:cNvGrpSpPr/>
          <p:nvPr/>
        </p:nvGrpSpPr>
        <p:grpSpPr>
          <a:xfrm>
            <a:off x="289433" y="1896454"/>
            <a:ext cx="12010398" cy="4609495"/>
            <a:chOff x="111491" y="242398"/>
            <a:chExt cx="12010398" cy="4609495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CFD61BCC-5631-2A96-D992-D83112DA55DA}"/>
                </a:ext>
              </a:extLst>
            </p:cNvPr>
            <p:cNvGrpSpPr/>
            <p:nvPr/>
          </p:nvGrpSpPr>
          <p:grpSpPr>
            <a:xfrm>
              <a:off x="713230" y="694917"/>
              <a:ext cx="5626611" cy="3831363"/>
              <a:chOff x="713230" y="694917"/>
              <a:chExt cx="5626611" cy="3831363"/>
            </a:xfrm>
          </p:grpSpPr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6F29A90D-DDCF-D009-06EB-6E5A67CD74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3232" y="777240"/>
                <a:ext cx="0" cy="374904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653863AF-7DB9-F218-4A96-052EE337432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13232" y="4526280"/>
                <a:ext cx="4273296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ight Triangle 39">
                <a:extLst>
                  <a:ext uri="{FF2B5EF4-FFF2-40B4-BE49-F238E27FC236}">
                    <a16:creationId xmlns:a16="http://schemas.microsoft.com/office/drawing/2014/main" id="{996C3D3D-5353-A374-8540-2E5CCF8F86BC}"/>
                  </a:ext>
                </a:extLst>
              </p:cNvPr>
              <p:cNvSpPr/>
              <p:nvPr/>
            </p:nvSpPr>
            <p:spPr>
              <a:xfrm rot="16200000">
                <a:off x="786370" y="2660915"/>
                <a:ext cx="1792224" cy="1938503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CF3F59B5-F543-48B9-4908-43A35C804E25}"/>
                  </a:ext>
                </a:extLst>
              </p:cNvPr>
              <p:cNvSpPr/>
              <p:nvPr/>
            </p:nvSpPr>
            <p:spPr>
              <a:xfrm>
                <a:off x="2651763" y="2734054"/>
                <a:ext cx="2334763" cy="179222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ight Triangle 41">
                <a:extLst>
                  <a:ext uri="{FF2B5EF4-FFF2-40B4-BE49-F238E27FC236}">
                    <a16:creationId xmlns:a16="http://schemas.microsoft.com/office/drawing/2014/main" id="{D327FC72-3632-8E62-3642-FFBCAC7C0114}"/>
                  </a:ext>
                </a:extLst>
              </p:cNvPr>
              <p:cNvSpPr/>
              <p:nvPr/>
            </p:nvSpPr>
            <p:spPr>
              <a:xfrm rot="16200000">
                <a:off x="2799577" y="547104"/>
                <a:ext cx="2039084" cy="2334763"/>
              </a:xfrm>
              <a:prstGeom prst="rt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ight Brace 42">
                <a:extLst>
                  <a:ext uri="{FF2B5EF4-FFF2-40B4-BE49-F238E27FC236}">
                    <a16:creationId xmlns:a16="http://schemas.microsoft.com/office/drawing/2014/main" id="{4155E699-3762-0BB4-DABC-3B93EABDA355}"/>
                  </a:ext>
                </a:extLst>
              </p:cNvPr>
              <p:cNvSpPr/>
              <p:nvPr/>
            </p:nvSpPr>
            <p:spPr>
              <a:xfrm>
                <a:off x="4986501" y="2734028"/>
                <a:ext cx="490755" cy="1792251"/>
              </a:xfrm>
              <a:prstGeom prst="rightBrace">
                <a:avLst>
                  <a:gd name="adj1" fmla="val 91301"/>
                  <a:gd name="adj2" fmla="val 50000"/>
                </a:avLst>
              </a:prstGeom>
              <a:ln w="158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ight Brace 43">
                <a:extLst>
                  <a:ext uri="{FF2B5EF4-FFF2-40B4-BE49-F238E27FC236}">
                    <a16:creationId xmlns:a16="http://schemas.microsoft.com/office/drawing/2014/main" id="{A212A1DF-546C-13E9-B388-AD3088DF8445}"/>
                  </a:ext>
                </a:extLst>
              </p:cNvPr>
              <p:cNvSpPr/>
              <p:nvPr/>
            </p:nvSpPr>
            <p:spPr>
              <a:xfrm>
                <a:off x="4986501" y="694917"/>
                <a:ext cx="490755" cy="2039085"/>
              </a:xfrm>
              <a:prstGeom prst="rightBrace">
                <a:avLst>
                  <a:gd name="adj1" fmla="val 103875"/>
                  <a:gd name="adj2" fmla="val 50000"/>
                </a:avLst>
              </a:prstGeom>
              <a:ln w="158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FC381083-8968-C8EB-CFEC-A01F36D06234}"/>
                  </a:ext>
                </a:extLst>
              </p:cNvPr>
              <p:cNvSpPr txBox="1"/>
              <p:nvPr/>
            </p:nvSpPr>
            <p:spPr>
              <a:xfrm>
                <a:off x="5599177" y="3445487"/>
                <a:ext cx="7406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0% 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3E093788-9D2D-D15D-115C-C27F0E972C13}"/>
                  </a:ext>
                </a:extLst>
              </p:cNvPr>
              <p:cNvSpPr txBox="1"/>
              <p:nvPr/>
            </p:nvSpPr>
            <p:spPr>
              <a:xfrm>
                <a:off x="5500118" y="1391293"/>
                <a:ext cx="67055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Bank Rate 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1AE3A11D-AF83-1B09-4BBD-DAECEAFF95A2}"/>
                </a:ext>
              </a:extLst>
            </p:cNvPr>
            <p:cNvGrpSpPr/>
            <p:nvPr/>
          </p:nvGrpSpPr>
          <p:grpSpPr>
            <a:xfrm>
              <a:off x="6565389" y="694917"/>
              <a:ext cx="5556500" cy="3831363"/>
              <a:chOff x="713230" y="694917"/>
              <a:chExt cx="5556500" cy="3831363"/>
            </a:xfrm>
          </p:grpSpPr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E1A37816-8ABE-46D2-6696-2C7988113C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3232" y="777240"/>
                <a:ext cx="0" cy="374904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6B9A5EB7-E3AC-9241-B2DF-EF7AD61E056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13232" y="4526280"/>
                <a:ext cx="4273296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Right Triangle 16">
                <a:extLst>
                  <a:ext uri="{FF2B5EF4-FFF2-40B4-BE49-F238E27FC236}">
                    <a16:creationId xmlns:a16="http://schemas.microsoft.com/office/drawing/2014/main" id="{BD1CA7CB-E384-E811-706A-D93A4E560BA3}"/>
                  </a:ext>
                </a:extLst>
              </p:cNvPr>
              <p:cNvSpPr/>
              <p:nvPr/>
            </p:nvSpPr>
            <p:spPr>
              <a:xfrm rot="16200000">
                <a:off x="786370" y="2660915"/>
                <a:ext cx="1792224" cy="1938503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679BA129-232C-BF67-3EAA-C062183894E1}"/>
                  </a:ext>
                </a:extLst>
              </p:cNvPr>
              <p:cNvSpPr/>
              <p:nvPr/>
            </p:nvSpPr>
            <p:spPr>
              <a:xfrm>
                <a:off x="2651763" y="2734054"/>
                <a:ext cx="2334763" cy="179222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ight Triangle 32">
                <a:extLst>
                  <a:ext uri="{FF2B5EF4-FFF2-40B4-BE49-F238E27FC236}">
                    <a16:creationId xmlns:a16="http://schemas.microsoft.com/office/drawing/2014/main" id="{E965B683-788B-B437-88E5-AED0277CE1C9}"/>
                  </a:ext>
                </a:extLst>
              </p:cNvPr>
              <p:cNvSpPr/>
              <p:nvPr/>
            </p:nvSpPr>
            <p:spPr>
              <a:xfrm rot="16200000">
                <a:off x="2799577" y="547104"/>
                <a:ext cx="2039084" cy="2334763"/>
              </a:xfrm>
              <a:prstGeom prst="rt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ight Brace 33">
                <a:extLst>
                  <a:ext uri="{FF2B5EF4-FFF2-40B4-BE49-F238E27FC236}">
                    <a16:creationId xmlns:a16="http://schemas.microsoft.com/office/drawing/2014/main" id="{CEFA153A-26C9-887F-4D3A-A5B4B82386AF}"/>
                  </a:ext>
                </a:extLst>
              </p:cNvPr>
              <p:cNvSpPr/>
              <p:nvPr/>
            </p:nvSpPr>
            <p:spPr>
              <a:xfrm>
                <a:off x="4986501" y="2734028"/>
                <a:ext cx="490755" cy="1792251"/>
              </a:xfrm>
              <a:prstGeom prst="rightBrace">
                <a:avLst>
                  <a:gd name="adj1" fmla="val 91301"/>
                  <a:gd name="adj2" fmla="val 50000"/>
                </a:avLst>
              </a:prstGeom>
              <a:ln w="158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ight Brace 34">
                <a:extLst>
                  <a:ext uri="{FF2B5EF4-FFF2-40B4-BE49-F238E27FC236}">
                    <a16:creationId xmlns:a16="http://schemas.microsoft.com/office/drawing/2014/main" id="{59782678-B216-A5CA-682E-B6D5841B986B}"/>
                  </a:ext>
                </a:extLst>
              </p:cNvPr>
              <p:cNvSpPr/>
              <p:nvPr/>
            </p:nvSpPr>
            <p:spPr>
              <a:xfrm>
                <a:off x="4986501" y="694917"/>
                <a:ext cx="490755" cy="2039085"/>
              </a:xfrm>
              <a:prstGeom prst="rightBrace">
                <a:avLst>
                  <a:gd name="adj1" fmla="val 89344"/>
                  <a:gd name="adj2" fmla="val 50000"/>
                </a:avLst>
              </a:prstGeom>
              <a:ln w="158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39AC90C-9CFB-3A0A-5E1E-D60078B884C5}"/>
                  </a:ext>
                </a:extLst>
              </p:cNvPr>
              <p:cNvSpPr txBox="1"/>
              <p:nvPr/>
            </p:nvSpPr>
            <p:spPr>
              <a:xfrm>
                <a:off x="5477253" y="3353814"/>
                <a:ext cx="7406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Bank Rate 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B2C4E31-F632-A34A-502E-39CB9D72F720}"/>
                  </a:ext>
                </a:extLst>
              </p:cNvPr>
              <p:cNvSpPr txBox="1"/>
              <p:nvPr/>
            </p:nvSpPr>
            <p:spPr>
              <a:xfrm>
                <a:off x="5599177" y="1529792"/>
                <a:ext cx="6705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0%</a:t>
                </a:r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5B967FF-AC79-76A1-EFE3-66A69CA30F7A}"/>
                </a:ext>
              </a:extLst>
            </p:cNvPr>
            <p:cNvSpPr txBox="1"/>
            <p:nvPr/>
          </p:nvSpPr>
          <p:spPr>
            <a:xfrm>
              <a:off x="3488333" y="3059668"/>
              <a:ext cx="12633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First Tier</a:t>
              </a:r>
            </a:p>
            <a:p>
              <a:r>
                <a:rPr lang="en-US" dirty="0"/>
                <a:t>of reserves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E9525FB-356D-FFD7-13D1-46D44BAF7252}"/>
                </a:ext>
              </a:extLst>
            </p:cNvPr>
            <p:cNvSpPr txBox="1"/>
            <p:nvPr/>
          </p:nvSpPr>
          <p:spPr>
            <a:xfrm>
              <a:off x="3488333" y="2037624"/>
              <a:ext cx="13722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Second Tier</a:t>
              </a:r>
            </a:p>
            <a:p>
              <a:r>
                <a:rPr lang="en-US" dirty="0"/>
                <a:t>of reserves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AF8F55E-5B12-6392-05DC-2C1DE27DF1F4}"/>
                </a:ext>
              </a:extLst>
            </p:cNvPr>
            <p:cNvSpPr txBox="1"/>
            <p:nvPr/>
          </p:nvSpPr>
          <p:spPr>
            <a:xfrm>
              <a:off x="9390911" y="3048965"/>
              <a:ext cx="12633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First Tier</a:t>
              </a:r>
            </a:p>
            <a:p>
              <a:r>
                <a:rPr lang="en-US" dirty="0"/>
                <a:t>of reserves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80C1B42-A6F0-4B4E-2B65-BFE519758442}"/>
                </a:ext>
              </a:extLst>
            </p:cNvPr>
            <p:cNvSpPr txBox="1"/>
            <p:nvPr/>
          </p:nvSpPr>
          <p:spPr>
            <a:xfrm>
              <a:off x="9390913" y="2078776"/>
              <a:ext cx="13722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Second Tier</a:t>
              </a:r>
            </a:p>
            <a:p>
              <a:r>
                <a:rPr lang="en-US" dirty="0"/>
                <a:t>of reserves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A09628A-5BF3-4FEF-112F-63C7A291273F}"/>
                </a:ext>
              </a:extLst>
            </p:cNvPr>
            <p:cNvSpPr txBox="1"/>
            <p:nvPr/>
          </p:nvSpPr>
          <p:spPr>
            <a:xfrm>
              <a:off x="111491" y="259176"/>
              <a:ext cx="18483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Reserve Remuneration Structure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79E1037-1E04-49BE-2E0C-F23024E01C88}"/>
                </a:ext>
              </a:extLst>
            </p:cNvPr>
            <p:cNvSpPr txBox="1"/>
            <p:nvPr/>
          </p:nvSpPr>
          <p:spPr>
            <a:xfrm>
              <a:off x="6096000" y="242398"/>
              <a:ext cx="18483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Reserve Remuneration Structure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A1A8170-7EF5-017B-361B-6DC0E6D947B3}"/>
                </a:ext>
              </a:extLst>
            </p:cNvPr>
            <p:cNvSpPr txBox="1"/>
            <p:nvPr/>
          </p:nvSpPr>
          <p:spPr>
            <a:xfrm>
              <a:off x="4177357" y="4544116"/>
              <a:ext cx="12998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Reserve Stock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4FE03A4-BF39-594F-33F4-BE5F17965373}"/>
                </a:ext>
              </a:extLst>
            </p:cNvPr>
            <p:cNvSpPr txBox="1"/>
            <p:nvPr/>
          </p:nvSpPr>
          <p:spPr>
            <a:xfrm>
              <a:off x="10151437" y="4544116"/>
              <a:ext cx="12998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Reserve Stock</a:t>
              </a:r>
            </a:p>
          </p:txBody>
        </p:sp>
      </p:grp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D6F2FFD-368C-54F3-C2B3-023E038D01DA}"/>
              </a:ext>
            </a:extLst>
          </p:cNvPr>
          <p:cNvCxnSpPr>
            <a:cxnSpLocks/>
          </p:cNvCxnSpPr>
          <p:nvPr/>
        </p:nvCxnSpPr>
        <p:spPr>
          <a:xfrm flipH="1" flipV="1">
            <a:off x="907765" y="4366747"/>
            <a:ext cx="11130842" cy="60501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73989D3B-9723-7ED5-F6C0-F023CE813B9E}"/>
              </a:ext>
            </a:extLst>
          </p:cNvPr>
          <p:cNvSpPr txBox="1"/>
          <p:nvPr/>
        </p:nvSpPr>
        <p:spPr>
          <a:xfrm>
            <a:off x="20982" y="3921303"/>
            <a:ext cx="9037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Quota on first tier</a:t>
            </a:r>
          </a:p>
        </p:txBody>
      </p:sp>
    </p:spTree>
    <p:extLst>
      <p:ext uri="{BB962C8B-B14F-4D97-AF65-F5344CB8AC3E}">
        <p14:creationId xmlns:p14="http://schemas.microsoft.com/office/powerpoint/2010/main" val="2046456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21915-A924-774A-B2F2-460ADEA16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2500" y="253080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/>
              <a:t>Analysis – Tiered Reserves: Option 1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1209106-89BB-8E5B-F8CF-C98DE2E3D14C}"/>
              </a:ext>
            </a:extLst>
          </p:cNvPr>
          <p:cNvGrpSpPr/>
          <p:nvPr/>
        </p:nvGrpSpPr>
        <p:grpSpPr>
          <a:xfrm>
            <a:off x="6008630" y="1930834"/>
            <a:ext cx="5288919" cy="4569703"/>
            <a:chOff x="6008630" y="1930834"/>
            <a:chExt cx="5288919" cy="4569703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14971D2D-30A6-21BC-94EF-11CD56389A95}"/>
                </a:ext>
              </a:extLst>
            </p:cNvPr>
            <p:cNvCxnSpPr/>
            <p:nvPr/>
          </p:nvCxnSpPr>
          <p:spPr>
            <a:xfrm>
              <a:off x="6453798" y="2483791"/>
              <a:ext cx="0" cy="36576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E07AF459-A199-859A-A0B9-2ED6F9D9582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453798" y="6115061"/>
              <a:ext cx="457740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62F4FDB-F7D7-D1FE-6295-D80A16D1154E}"/>
                </a:ext>
              </a:extLst>
            </p:cNvPr>
            <p:cNvSpPr txBox="1"/>
            <p:nvPr/>
          </p:nvSpPr>
          <p:spPr>
            <a:xfrm>
              <a:off x="6008630" y="1930834"/>
              <a:ext cx="1102561" cy="534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Quantity of Reserves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9E4E7DF-9F2A-C06C-F769-BDFBF49FDF78}"/>
                </a:ext>
              </a:extLst>
            </p:cNvPr>
            <p:cNvSpPr/>
            <p:nvPr/>
          </p:nvSpPr>
          <p:spPr>
            <a:xfrm>
              <a:off x="8203085" y="5398736"/>
              <a:ext cx="1064853" cy="695097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ight Brace 33">
              <a:extLst>
                <a:ext uri="{FF2B5EF4-FFF2-40B4-BE49-F238E27FC236}">
                  <a16:creationId xmlns:a16="http://schemas.microsoft.com/office/drawing/2014/main" id="{00AD303A-79F4-8E2A-D4C4-2136F03135D2}"/>
                </a:ext>
              </a:extLst>
            </p:cNvPr>
            <p:cNvSpPr/>
            <p:nvPr/>
          </p:nvSpPr>
          <p:spPr>
            <a:xfrm>
              <a:off x="9274927" y="5393635"/>
              <a:ext cx="506116" cy="695097"/>
            </a:xfrm>
            <a:prstGeom prst="rightBrace">
              <a:avLst>
                <a:gd name="adj1" fmla="val 122038"/>
                <a:gd name="adj2" fmla="val 50000"/>
              </a:avLst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8897F97-99B5-9F3C-CE68-591CC0B4DC1E}"/>
                </a:ext>
              </a:extLst>
            </p:cNvPr>
            <p:cNvSpPr txBox="1"/>
            <p:nvPr/>
          </p:nvSpPr>
          <p:spPr>
            <a:xfrm>
              <a:off x="9840848" y="5298340"/>
              <a:ext cx="14567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Renumerated at 0% 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27E13A3-B7C9-CECD-2ADE-62748F53A40E}"/>
                </a:ext>
              </a:extLst>
            </p:cNvPr>
            <p:cNvSpPr txBox="1"/>
            <p:nvPr/>
          </p:nvSpPr>
          <p:spPr>
            <a:xfrm>
              <a:off x="8334306" y="6131205"/>
              <a:ext cx="14567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Bank B</a:t>
              </a:r>
            </a:p>
          </p:txBody>
        </p:sp>
      </p:grp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34B9B91-73EB-6D7C-6E97-788B1B0D2C06}"/>
              </a:ext>
            </a:extLst>
          </p:cNvPr>
          <p:cNvCxnSpPr>
            <a:cxnSpLocks/>
          </p:cNvCxnSpPr>
          <p:nvPr/>
        </p:nvCxnSpPr>
        <p:spPr>
          <a:xfrm flipH="1">
            <a:off x="865167" y="4697169"/>
            <a:ext cx="10645783" cy="4448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4A1D2BE-0DB4-D493-169F-ACF94059DF12}"/>
              </a:ext>
            </a:extLst>
          </p:cNvPr>
          <p:cNvGrpSpPr/>
          <p:nvPr/>
        </p:nvGrpSpPr>
        <p:grpSpPr>
          <a:xfrm>
            <a:off x="38277" y="1930834"/>
            <a:ext cx="5841209" cy="4554992"/>
            <a:chOff x="38277" y="1930834"/>
            <a:chExt cx="5841209" cy="455499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5992E0DB-5FFD-8030-BDCE-B65033519978}"/>
                </a:ext>
              </a:extLst>
            </p:cNvPr>
            <p:cNvGrpSpPr/>
            <p:nvPr/>
          </p:nvGrpSpPr>
          <p:grpSpPr>
            <a:xfrm>
              <a:off x="908684" y="2466523"/>
              <a:ext cx="4577406" cy="3657600"/>
              <a:chOff x="445168" y="2153653"/>
              <a:chExt cx="4577406" cy="3657600"/>
            </a:xfrm>
          </p:grpSpPr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03326942-F869-B479-6A15-D73DDD2EFE22}"/>
                  </a:ext>
                </a:extLst>
              </p:cNvPr>
              <p:cNvCxnSpPr/>
              <p:nvPr/>
            </p:nvCxnSpPr>
            <p:spPr>
              <a:xfrm>
                <a:off x="445168" y="2153653"/>
                <a:ext cx="0" cy="36576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5EBAB573-A119-5D93-8C96-74A5A101A9D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45168" y="5784923"/>
                <a:ext cx="4577406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F6CC4E8-2C53-0041-D770-D91D8CC3CE5D}"/>
                </a:ext>
              </a:extLst>
            </p:cNvPr>
            <p:cNvSpPr/>
            <p:nvPr/>
          </p:nvSpPr>
          <p:spPr>
            <a:xfrm>
              <a:off x="2664961" y="4693212"/>
              <a:ext cx="1064853" cy="1378252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0616DEC-D58E-4424-E3AB-657ACA2ADFFA}"/>
                </a:ext>
              </a:extLst>
            </p:cNvPr>
            <p:cNvSpPr/>
            <p:nvPr/>
          </p:nvSpPr>
          <p:spPr>
            <a:xfrm>
              <a:off x="2664961" y="2791030"/>
              <a:ext cx="1064853" cy="1920882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Brace 7">
              <a:extLst>
                <a:ext uri="{FF2B5EF4-FFF2-40B4-BE49-F238E27FC236}">
                  <a16:creationId xmlns:a16="http://schemas.microsoft.com/office/drawing/2014/main" id="{3CD2089D-3044-E66C-09E5-2C4EEB0BDA0B}"/>
                </a:ext>
              </a:extLst>
            </p:cNvPr>
            <p:cNvSpPr/>
            <p:nvPr/>
          </p:nvSpPr>
          <p:spPr>
            <a:xfrm>
              <a:off x="3751872" y="4711912"/>
              <a:ext cx="611108" cy="1350428"/>
            </a:xfrm>
            <a:prstGeom prst="rightBrace">
              <a:avLst>
                <a:gd name="adj1" fmla="val 73863"/>
                <a:gd name="adj2" fmla="val 52109"/>
              </a:avLst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44A1A09-18E2-ECDC-FEE8-753CC7983F19}"/>
                </a:ext>
              </a:extLst>
            </p:cNvPr>
            <p:cNvSpPr txBox="1"/>
            <p:nvPr/>
          </p:nvSpPr>
          <p:spPr>
            <a:xfrm>
              <a:off x="4422785" y="5055758"/>
              <a:ext cx="14567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Renumerated at 0% </a:t>
              </a:r>
            </a:p>
          </p:txBody>
        </p:sp>
        <p:sp>
          <p:nvSpPr>
            <p:cNvPr id="10" name="Right Brace 9">
              <a:extLst>
                <a:ext uri="{FF2B5EF4-FFF2-40B4-BE49-F238E27FC236}">
                  <a16:creationId xmlns:a16="http://schemas.microsoft.com/office/drawing/2014/main" id="{FAD312BA-486A-7A7A-2261-AFE473342140}"/>
                </a:ext>
              </a:extLst>
            </p:cNvPr>
            <p:cNvSpPr/>
            <p:nvPr/>
          </p:nvSpPr>
          <p:spPr>
            <a:xfrm>
              <a:off x="3736802" y="2791028"/>
              <a:ext cx="558926" cy="1885425"/>
            </a:xfrm>
            <a:prstGeom prst="rightBrace">
              <a:avLst>
                <a:gd name="adj1" fmla="val 103376"/>
                <a:gd name="adj2" fmla="val 57646"/>
              </a:avLst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C7785F1-440B-5B34-5C53-CBB544F57AD6}"/>
                </a:ext>
              </a:extLst>
            </p:cNvPr>
            <p:cNvSpPr txBox="1"/>
            <p:nvPr/>
          </p:nvSpPr>
          <p:spPr>
            <a:xfrm>
              <a:off x="4363931" y="3565345"/>
              <a:ext cx="14567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Renumerated at Bank Rate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B04AB58-A1B0-69C3-0CAB-D79CF6A41464}"/>
                </a:ext>
              </a:extLst>
            </p:cNvPr>
            <p:cNvSpPr txBox="1"/>
            <p:nvPr/>
          </p:nvSpPr>
          <p:spPr>
            <a:xfrm>
              <a:off x="605474" y="1930834"/>
              <a:ext cx="1102561" cy="534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Quantity of Reserves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58300A0-E5C6-B950-7ADA-75ECC24BABEA}"/>
                </a:ext>
              </a:extLst>
            </p:cNvPr>
            <p:cNvSpPr txBox="1"/>
            <p:nvPr/>
          </p:nvSpPr>
          <p:spPr>
            <a:xfrm>
              <a:off x="2877230" y="6116494"/>
              <a:ext cx="14567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Bank A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0A0F816-08EC-9880-1317-0F648F2D2E4B}"/>
                </a:ext>
              </a:extLst>
            </p:cNvPr>
            <p:cNvSpPr txBox="1"/>
            <p:nvPr/>
          </p:nvSpPr>
          <p:spPr>
            <a:xfrm>
              <a:off x="38277" y="3915649"/>
              <a:ext cx="82689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Quota on first tier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8754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21915-A924-774A-B2F2-460ADEA16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2500" y="253080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/>
              <a:t>Analysis – Tiered reserves: Option 1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4C919F2-5BAE-A06C-8DD2-C90CD0546128}"/>
              </a:ext>
            </a:extLst>
          </p:cNvPr>
          <p:cNvGrpSpPr/>
          <p:nvPr/>
        </p:nvGrpSpPr>
        <p:grpSpPr>
          <a:xfrm>
            <a:off x="2262500" y="1619237"/>
            <a:ext cx="8265507" cy="4824426"/>
            <a:chOff x="1323509" y="147625"/>
            <a:chExt cx="6956134" cy="4173768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D6DFB93-2375-022F-B92D-7743D0238177}"/>
                </a:ext>
              </a:extLst>
            </p:cNvPr>
            <p:cNvSpPr txBox="1"/>
            <p:nvPr/>
          </p:nvSpPr>
          <p:spPr>
            <a:xfrm>
              <a:off x="4843203" y="877241"/>
              <a:ext cx="15134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Supply of reserves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BDFB91D-11F6-FCC2-CC9F-30E6777C51B7}"/>
                </a:ext>
              </a:extLst>
            </p:cNvPr>
            <p:cNvSpPr txBox="1"/>
            <p:nvPr/>
          </p:nvSpPr>
          <p:spPr>
            <a:xfrm>
              <a:off x="3286567" y="878680"/>
              <a:ext cx="7567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Quota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BB9FDA7-B2BE-69C1-A9C3-4627DDE140FF}"/>
                </a:ext>
              </a:extLst>
            </p:cNvPr>
            <p:cNvCxnSpPr>
              <a:cxnSpLocks/>
            </p:cNvCxnSpPr>
            <p:nvPr/>
          </p:nvCxnSpPr>
          <p:spPr>
            <a:xfrm>
              <a:off x="2486664" y="620217"/>
              <a:ext cx="0" cy="352010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62460E6-2D24-6122-CE65-945BB6D7FED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97540" y="4114603"/>
              <a:ext cx="399192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F60B07B3-C6FF-D298-6F32-C18D686AFF77}"/>
                </a:ext>
              </a:extLst>
            </p:cNvPr>
            <p:cNvCxnSpPr>
              <a:cxnSpLocks/>
              <a:endCxn id="16" idx="2"/>
            </p:cNvCxnSpPr>
            <p:nvPr/>
          </p:nvCxnSpPr>
          <p:spPr>
            <a:xfrm flipV="1">
              <a:off x="5599947" y="1185018"/>
              <a:ext cx="0" cy="2929585"/>
            </a:xfrm>
            <a:prstGeom prst="line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36FAF7F-CF82-7DC0-2731-BC5782A8DADA}"/>
                </a:ext>
              </a:extLst>
            </p:cNvPr>
            <p:cNvSpPr txBox="1"/>
            <p:nvPr/>
          </p:nvSpPr>
          <p:spPr>
            <a:xfrm>
              <a:off x="1323509" y="1641557"/>
              <a:ext cx="965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Bank Rate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25A7FC-CB5E-3C65-2E24-72E201935F1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50172" y="1795579"/>
              <a:ext cx="3991928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55D35B2-6D0C-D489-6F01-CDB3E7ABB9AA}"/>
                </a:ext>
              </a:extLst>
            </p:cNvPr>
            <p:cNvSpPr txBox="1"/>
            <p:nvPr/>
          </p:nvSpPr>
          <p:spPr>
            <a:xfrm>
              <a:off x="1924434" y="147625"/>
              <a:ext cx="11517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Market Rate on Reserves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89A077D-BA35-6E44-ED52-163C9E2962FB}"/>
                </a:ext>
              </a:extLst>
            </p:cNvPr>
            <p:cNvSpPr txBox="1"/>
            <p:nvPr/>
          </p:nvSpPr>
          <p:spPr>
            <a:xfrm>
              <a:off x="6571673" y="4013616"/>
              <a:ext cx="17079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Quantity of Reserves</a:t>
              </a: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6F684C53-BA0A-63F1-5F0B-2BADF5860DB0}"/>
                </a:ext>
              </a:extLst>
            </p:cNvPr>
            <p:cNvCxnSpPr/>
            <p:nvPr/>
          </p:nvCxnSpPr>
          <p:spPr>
            <a:xfrm>
              <a:off x="2288525" y="1795446"/>
              <a:ext cx="34738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D82FAFD6-690F-F7C1-0831-7913B7F9B814}"/>
                </a:ext>
              </a:extLst>
            </p:cNvPr>
            <p:cNvCxnSpPr>
              <a:cxnSpLocks/>
            </p:cNvCxnSpPr>
            <p:nvPr/>
          </p:nvCxnSpPr>
          <p:spPr>
            <a:xfrm>
              <a:off x="3603009" y="1201795"/>
              <a:ext cx="0" cy="2938526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B3B8201E-DB0E-044E-BD51-286FF6531AF8}"/>
                </a:ext>
              </a:extLst>
            </p:cNvPr>
            <p:cNvSpPr/>
            <p:nvPr/>
          </p:nvSpPr>
          <p:spPr>
            <a:xfrm>
              <a:off x="2497540" y="1850171"/>
              <a:ext cx="3944560" cy="2264432"/>
            </a:xfrm>
            <a:custGeom>
              <a:avLst/>
              <a:gdLst>
                <a:gd name="connsiteX0" fmla="*/ 0 w 4055594"/>
                <a:gd name="connsiteY0" fmla="*/ 1283209 h 1334677"/>
                <a:gd name="connsiteX1" fmla="*/ 1119117 w 4055594"/>
                <a:gd name="connsiteY1" fmla="*/ 1201322 h 1334677"/>
                <a:gd name="connsiteX2" fmla="*/ 2511188 w 4055594"/>
                <a:gd name="connsiteY2" fmla="*/ 136797 h 1334677"/>
                <a:gd name="connsiteX3" fmla="*/ 3998794 w 4055594"/>
                <a:gd name="connsiteY3" fmla="*/ 13967 h 1334677"/>
                <a:gd name="connsiteX4" fmla="*/ 3998794 w 4055594"/>
                <a:gd name="connsiteY4" fmla="*/ 13967 h 1334677"/>
                <a:gd name="connsiteX5" fmla="*/ 3998794 w 4055594"/>
                <a:gd name="connsiteY5" fmla="*/ 13967 h 1334677"/>
                <a:gd name="connsiteX6" fmla="*/ 4053385 w 4055594"/>
                <a:gd name="connsiteY6" fmla="*/ 319 h 1334677"/>
                <a:gd name="connsiteX7" fmla="*/ 4039738 w 4055594"/>
                <a:gd name="connsiteY7" fmla="*/ 27615 h 1334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55594" h="1334677">
                  <a:moveTo>
                    <a:pt x="0" y="1283209"/>
                  </a:moveTo>
                  <a:cubicBezTo>
                    <a:pt x="350293" y="1337800"/>
                    <a:pt x="700586" y="1392391"/>
                    <a:pt x="1119117" y="1201322"/>
                  </a:cubicBezTo>
                  <a:cubicBezTo>
                    <a:pt x="1537648" y="1010253"/>
                    <a:pt x="2031242" y="334689"/>
                    <a:pt x="2511188" y="136797"/>
                  </a:cubicBezTo>
                  <a:cubicBezTo>
                    <a:pt x="2991134" y="-61096"/>
                    <a:pt x="3998794" y="13967"/>
                    <a:pt x="3998794" y="13967"/>
                  </a:cubicBezTo>
                  <a:lnTo>
                    <a:pt x="3998794" y="13967"/>
                  </a:lnTo>
                  <a:lnTo>
                    <a:pt x="3998794" y="13967"/>
                  </a:lnTo>
                  <a:cubicBezTo>
                    <a:pt x="4007893" y="11692"/>
                    <a:pt x="4046561" y="-1956"/>
                    <a:pt x="4053385" y="319"/>
                  </a:cubicBezTo>
                  <a:cubicBezTo>
                    <a:pt x="4060209" y="2594"/>
                    <a:pt x="4049973" y="15104"/>
                    <a:pt x="4039738" y="27615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D15A0DED-8CCA-14C4-91D3-E470429C4623}"/>
              </a:ext>
            </a:extLst>
          </p:cNvPr>
          <p:cNvSpPr txBox="1"/>
          <p:nvPr/>
        </p:nvSpPr>
        <p:spPr>
          <a:xfrm>
            <a:off x="5015999" y="5780129"/>
            <a:ext cx="2160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Demand for Reserves</a:t>
            </a:r>
          </a:p>
        </p:txBody>
      </p:sp>
    </p:spTree>
    <p:extLst>
      <p:ext uri="{BB962C8B-B14F-4D97-AF65-F5344CB8AC3E}">
        <p14:creationId xmlns:p14="http://schemas.microsoft.com/office/powerpoint/2010/main" val="1819372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21915-A924-774A-B2F2-460ADEA16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2500" y="253080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/>
              <a:t>Analysis – Tiered Reserves: Option 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0A0F816-08EC-9880-1317-0F648F2D2E4B}"/>
              </a:ext>
            </a:extLst>
          </p:cNvPr>
          <p:cNvSpPr txBox="1"/>
          <p:nvPr/>
        </p:nvSpPr>
        <p:spPr>
          <a:xfrm>
            <a:off x="37556" y="2878402"/>
            <a:ext cx="8268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Quota on first tier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5F6F74D-E7E2-FD19-DF47-27D42EA7275F}"/>
              </a:ext>
            </a:extLst>
          </p:cNvPr>
          <p:cNvGrpSpPr/>
          <p:nvPr/>
        </p:nvGrpSpPr>
        <p:grpSpPr>
          <a:xfrm>
            <a:off x="659436" y="1913942"/>
            <a:ext cx="5321830" cy="4554992"/>
            <a:chOff x="6866216" y="1617964"/>
            <a:chExt cx="5321830" cy="4554992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A5B85834-E700-ED11-C73A-68FB6C181B81}"/>
                </a:ext>
              </a:extLst>
            </p:cNvPr>
            <p:cNvGrpSpPr/>
            <p:nvPr/>
          </p:nvGrpSpPr>
          <p:grpSpPr>
            <a:xfrm>
              <a:off x="7169426" y="2153653"/>
              <a:ext cx="4577406" cy="3657600"/>
              <a:chOff x="445168" y="2153653"/>
              <a:chExt cx="4577406" cy="3657600"/>
            </a:xfrm>
          </p:grpSpPr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CB3F4F85-CAE8-171E-6663-AB11481C6B52}"/>
                  </a:ext>
                </a:extLst>
              </p:cNvPr>
              <p:cNvCxnSpPr/>
              <p:nvPr/>
            </p:nvCxnSpPr>
            <p:spPr>
              <a:xfrm>
                <a:off x="445168" y="2153653"/>
                <a:ext cx="0" cy="36576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2713F5AE-FCB8-4416-443A-2627EF51198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45168" y="5784923"/>
                <a:ext cx="4577406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06B4691-6779-B2BD-6E47-330669DE1E30}"/>
                </a:ext>
              </a:extLst>
            </p:cNvPr>
            <p:cNvSpPr/>
            <p:nvPr/>
          </p:nvSpPr>
          <p:spPr>
            <a:xfrm>
              <a:off x="8830830" y="3165153"/>
              <a:ext cx="1064853" cy="2606605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3CE6BE8-37AF-12A2-73BF-CE891906AD81}"/>
                </a:ext>
              </a:extLst>
            </p:cNvPr>
            <p:cNvSpPr/>
            <p:nvPr/>
          </p:nvSpPr>
          <p:spPr>
            <a:xfrm>
              <a:off x="8830830" y="2413004"/>
              <a:ext cx="1064853" cy="742799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ight Brace 21">
              <a:extLst>
                <a:ext uri="{FF2B5EF4-FFF2-40B4-BE49-F238E27FC236}">
                  <a16:creationId xmlns:a16="http://schemas.microsoft.com/office/drawing/2014/main" id="{DB9AA045-5E2F-C360-5012-B51A75122292}"/>
                </a:ext>
              </a:extLst>
            </p:cNvPr>
            <p:cNvSpPr/>
            <p:nvPr/>
          </p:nvSpPr>
          <p:spPr>
            <a:xfrm>
              <a:off x="10012614" y="3182589"/>
              <a:ext cx="611108" cy="2566881"/>
            </a:xfrm>
            <a:prstGeom prst="rightBrace">
              <a:avLst>
                <a:gd name="adj1" fmla="val 73863"/>
                <a:gd name="adj2" fmla="val 52109"/>
              </a:avLst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562CEA7-4D80-E7F3-B970-514C2306D005}"/>
                </a:ext>
              </a:extLst>
            </p:cNvPr>
            <p:cNvSpPr txBox="1"/>
            <p:nvPr/>
          </p:nvSpPr>
          <p:spPr>
            <a:xfrm>
              <a:off x="10731345" y="2456092"/>
              <a:ext cx="14567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Renumerated at 0% </a:t>
              </a:r>
            </a:p>
          </p:txBody>
        </p:sp>
        <p:sp>
          <p:nvSpPr>
            <p:cNvPr id="24" name="Right Brace 23">
              <a:extLst>
                <a:ext uri="{FF2B5EF4-FFF2-40B4-BE49-F238E27FC236}">
                  <a16:creationId xmlns:a16="http://schemas.microsoft.com/office/drawing/2014/main" id="{242B1DC4-2606-7D11-4373-E4161072C6B1}"/>
                </a:ext>
              </a:extLst>
            </p:cNvPr>
            <p:cNvSpPr/>
            <p:nvPr/>
          </p:nvSpPr>
          <p:spPr>
            <a:xfrm>
              <a:off x="9997544" y="2478159"/>
              <a:ext cx="558926" cy="654864"/>
            </a:xfrm>
            <a:prstGeom prst="rightBrace">
              <a:avLst>
                <a:gd name="adj1" fmla="val 103376"/>
                <a:gd name="adj2" fmla="val 57646"/>
              </a:avLst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7AA674D-A7B8-FE4C-D5A9-E009E1FF97AE}"/>
                </a:ext>
              </a:extLst>
            </p:cNvPr>
            <p:cNvSpPr txBox="1"/>
            <p:nvPr/>
          </p:nvSpPr>
          <p:spPr>
            <a:xfrm>
              <a:off x="10623722" y="4213371"/>
              <a:ext cx="14567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Renumerated at Bank Rate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FB276AD-BC06-E28B-BC85-481ABD4E60C8}"/>
                </a:ext>
              </a:extLst>
            </p:cNvPr>
            <p:cNvSpPr txBox="1"/>
            <p:nvPr/>
          </p:nvSpPr>
          <p:spPr>
            <a:xfrm>
              <a:off x="6866216" y="1617964"/>
              <a:ext cx="1102561" cy="534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Quantity of Reserves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D79089F-67A6-AB77-FB5E-0E56C34045BA}"/>
                </a:ext>
              </a:extLst>
            </p:cNvPr>
            <p:cNvSpPr txBox="1"/>
            <p:nvPr/>
          </p:nvSpPr>
          <p:spPr>
            <a:xfrm>
              <a:off x="9137972" y="5803624"/>
              <a:ext cx="14567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Bank A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C3F0295-D55F-751B-5DF1-95C6DAE5DF50}"/>
              </a:ext>
            </a:extLst>
          </p:cNvPr>
          <p:cNvGrpSpPr/>
          <p:nvPr/>
        </p:nvGrpSpPr>
        <p:grpSpPr>
          <a:xfrm>
            <a:off x="6786448" y="1899231"/>
            <a:ext cx="5288919" cy="4569703"/>
            <a:chOff x="0" y="1600696"/>
            <a:chExt cx="5288919" cy="4569703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8F87FD9D-3FEF-2E74-9B8B-DC6191B812E0}"/>
                </a:ext>
              </a:extLst>
            </p:cNvPr>
            <p:cNvGrpSpPr/>
            <p:nvPr/>
          </p:nvGrpSpPr>
          <p:grpSpPr>
            <a:xfrm>
              <a:off x="445168" y="2153653"/>
              <a:ext cx="4577406" cy="3657600"/>
              <a:chOff x="445168" y="2153653"/>
              <a:chExt cx="4577406" cy="3657600"/>
            </a:xfrm>
          </p:grpSpPr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58380D99-5E3E-C37B-F08E-D384A5E38657}"/>
                  </a:ext>
                </a:extLst>
              </p:cNvPr>
              <p:cNvCxnSpPr/>
              <p:nvPr/>
            </p:nvCxnSpPr>
            <p:spPr>
              <a:xfrm>
                <a:off x="445168" y="2153653"/>
                <a:ext cx="0" cy="36576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A09391FB-1C13-8697-9C92-8FD75191E03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45168" y="5784923"/>
                <a:ext cx="4577406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7CDC9BC-8C50-E211-3D2B-C7DE7DE52FC9}"/>
                </a:ext>
              </a:extLst>
            </p:cNvPr>
            <p:cNvSpPr txBox="1"/>
            <p:nvPr/>
          </p:nvSpPr>
          <p:spPr>
            <a:xfrm>
              <a:off x="0" y="1600696"/>
              <a:ext cx="1102561" cy="534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Quantity of Reserves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81A2D89-DA2A-D4DF-705C-33AEF5B72851}"/>
                </a:ext>
              </a:extLst>
            </p:cNvPr>
            <p:cNvSpPr/>
            <p:nvPr/>
          </p:nvSpPr>
          <p:spPr>
            <a:xfrm>
              <a:off x="2194455" y="4027644"/>
              <a:ext cx="1064853" cy="1736052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ight Brace 41">
              <a:extLst>
                <a:ext uri="{FF2B5EF4-FFF2-40B4-BE49-F238E27FC236}">
                  <a16:creationId xmlns:a16="http://schemas.microsoft.com/office/drawing/2014/main" id="{11D46756-9E20-A243-B78D-83AC52B4CB30}"/>
                </a:ext>
              </a:extLst>
            </p:cNvPr>
            <p:cNvSpPr/>
            <p:nvPr/>
          </p:nvSpPr>
          <p:spPr>
            <a:xfrm>
              <a:off x="3266297" y="4022543"/>
              <a:ext cx="506116" cy="1736052"/>
            </a:xfrm>
            <a:prstGeom prst="rightBrace">
              <a:avLst>
                <a:gd name="adj1" fmla="val 122038"/>
                <a:gd name="adj2" fmla="val 50000"/>
              </a:avLst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37E5CB9-50F0-444F-5CB2-18363F8903A8}"/>
                </a:ext>
              </a:extLst>
            </p:cNvPr>
            <p:cNvSpPr txBox="1"/>
            <p:nvPr/>
          </p:nvSpPr>
          <p:spPr>
            <a:xfrm>
              <a:off x="3832218" y="4567403"/>
              <a:ext cx="14567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Renumerated at Bank Rate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9F7C164-D844-76EC-D3BA-325829AAB147}"/>
                </a:ext>
              </a:extLst>
            </p:cNvPr>
            <p:cNvSpPr txBox="1"/>
            <p:nvPr/>
          </p:nvSpPr>
          <p:spPr>
            <a:xfrm>
              <a:off x="2325676" y="5801067"/>
              <a:ext cx="14567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Bank B</a:t>
              </a:r>
            </a:p>
          </p:txBody>
        </p:sp>
      </p:grp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34B9B91-73EB-6D7C-6E97-788B1B0D2C06}"/>
              </a:ext>
            </a:extLst>
          </p:cNvPr>
          <p:cNvCxnSpPr>
            <a:cxnSpLocks/>
          </p:cNvCxnSpPr>
          <p:nvPr/>
        </p:nvCxnSpPr>
        <p:spPr>
          <a:xfrm flipH="1">
            <a:off x="949839" y="3438351"/>
            <a:ext cx="10645783" cy="4448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6593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21915-A924-774A-B2F2-460ADEA16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2500" y="253080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/>
              <a:t>Analysis – Tiered reserves: Option 2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21290CB-CA34-4AB7-8C03-D3B81ACFEF86}"/>
              </a:ext>
            </a:extLst>
          </p:cNvPr>
          <p:cNvGrpSpPr/>
          <p:nvPr/>
        </p:nvGrpSpPr>
        <p:grpSpPr>
          <a:xfrm>
            <a:off x="2199772" y="1624922"/>
            <a:ext cx="8333850" cy="4994518"/>
            <a:chOff x="1638251" y="1640774"/>
            <a:chExt cx="6867208" cy="4197210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9206DEE6-1B8E-7CC2-7557-2BC6088B9E60}"/>
                </a:ext>
              </a:extLst>
            </p:cNvPr>
            <p:cNvCxnSpPr>
              <a:cxnSpLocks/>
            </p:cNvCxnSpPr>
            <p:nvPr/>
          </p:nvCxnSpPr>
          <p:spPr>
            <a:xfrm>
              <a:off x="2739809" y="2163992"/>
              <a:ext cx="0" cy="352010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13FB5BC-A71E-18BE-5F60-458C32FB792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739809" y="5684096"/>
              <a:ext cx="399192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B78E0552-2950-17EB-2008-1B00D5BBE38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84293" y="2430195"/>
              <a:ext cx="0" cy="3262842"/>
            </a:xfrm>
            <a:prstGeom prst="line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8756082-905D-231F-0D1F-B7734D296653}"/>
                </a:ext>
              </a:extLst>
            </p:cNvPr>
            <p:cNvSpPr txBox="1"/>
            <p:nvPr/>
          </p:nvSpPr>
          <p:spPr>
            <a:xfrm>
              <a:off x="2818070" y="2113478"/>
              <a:ext cx="15134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Supply of reserves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8F4AA92-2FBB-178E-194F-0307A4B717EF}"/>
                </a:ext>
              </a:extLst>
            </p:cNvPr>
            <p:cNvSpPr txBox="1"/>
            <p:nvPr/>
          </p:nvSpPr>
          <p:spPr>
            <a:xfrm>
              <a:off x="1638251" y="2900269"/>
              <a:ext cx="965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Bank Rate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BD80AC4-A0A7-8881-3E8B-E6B431EA213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79745" y="3054158"/>
              <a:ext cx="3991928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BDF1CBA-2FA2-CBC6-F767-0A3A3B33E191}"/>
                </a:ext>
              </a:extLst>
            </p:cNvPr>
            <p:cNvSpPr txBox="1"/>
            <p:nvPr/>
          </p:nvSpPr>
          <p:spPr>
            <a:xfrm>
              <a:off x="2142678" y="1640774"/>
              <a:ext cx="11517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Market Rate on Reserves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E6C5FE6-56EE-B637-5425-B8FF9F202DA5}"/>
                </a:ext>
              </a:extLst>
            </p:cNvPr>
            <p:cNvSpPr txBox="1"/>
            <p:nvPr/>
          </p:nvSpPr>
          <p:spPr>
            <a:xfrm>
              <a:off x="6797489" y="5530207"/>
              <a:ext cx="17079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Quantity of Reserves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F3DFFF4-01D5-EA2E-4D0B-C516AEDF6091}"/>
                </a:ext>
              </a:extLst>
            </p:cNvPr>
            <p:cNvCxnSpPr/>
            <p:nvPr/>
          </p:nvCxnSpPr>
          <p:spPr>
            <a:xfrm>
              <a:off x="2579745" y="3054158"/>
              <a:ext cx="34738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38EBEA9-1132-88E8-207F-E829E8D3E4C0}"/>
                </a:ext>
              </a:extLst>
            </p:cNvPr>
            <p:cNvCxnSpPr>
              <a:cxnSpLocks/>
            </p:cNvCxnSpPr>
            <p:nvPr/>
          </p:nvCxnSpPr>
          <p:spPr>
            <a:xfrm>
              <a:off x="4875520" y="2412313"/>
              <a:ext cx="4926" cy="3271783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8732C0E-83BA-6D36-6B88-76E411B08DF7}"/>
                </a:ext>
              </a:extLst>
            </p:cNvPr>
            <p:cNvSpPr txBox="1"/>
            <p:nvPr/>
          </p:nvSpPr>
          <p:spPr>
            <a:xfrm>
              <a:off x="4530588" y="2110136"/>
              <a:ext cx="7567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Quota</a:t>
              </a: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2097D942-101C-4D1B-57D4-0E8244C1C679}"/>
                </a:ext>
              </a:extLst>
            </p:cNvPr>
            <p:cNvSpPr/>
            <p:nvPr/>
          </p:nvSpPr>
          <p:spPr>
            <a:xfrm>
              <a:off x="2749371" y="3060217"/>
              <a:ext cx="3378001" cy="2628350"/>
            </a:xfrm>
            <a:custGeom>
              <a:avLst/>
              <a:gdLst>
                <a:gd name="connsiteX0" fmla="*/ 0 w 3534770"/>
                <a:gd name="connsiteY0" fmla="*/ 22745 h 1865357"/>
                <a:gd name="connsiteX1" fmla="*/ 1078173 w 3534770"/>
                <a:gd name="connsiteY1" fmla="*/ 227462 h 1865357"/>
                <a:gd name="connsiteX2" fmla="*/ 1733265 w 3534770"/>
                <a:gd name="connsiteY2" fmla="*/ 1660477 h 1865357"/>
                <a:gd name="connsiteX3" fmla="*/ 3534770 w 3534770"/>
                <a:gd name="connsiteY3" fmla="*/ 1824250 h 1865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34770" h="1865357">
                  <a:moveTo>
                    <a:pt x="0" y="22745"/>
                  </a:moveTo>
                  <a:cubicBezTo>
                    <a:pt x="394648" y="-11374"/>
                    <a:pt x="789296" y="-45493"/>
                    <a:pt x="1078173" y="227462"/>
                  </a:cubicBezTo>
                  <a:cubicBezTo>
                    <a:pt x="1367051" y="500417"/>
                    <a:pt x="1323832" y="1394346"/>
                    <a:pt x="1733265" y="1660477"/>
                  </a:cubicBezTo>
                  <a:cubicBezTo>
                    <a:pt x="2142698" y="1926608"/>
                    <a:pt x="2838734" y="1875429"/>
                    <a:pt x="3534770" y="182425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D1F978E9-7631-601F-FBEE-3E9242F49CEF}"/>
              </a:ext>
            </a:extLst>
          </p:cNvPr>
          <p:cNvSpPr txBox="1"/>
          <p:nvPr/>
        </p:nvSpPr>
        <p:spPr>
          <a:xfrm>
            <a:off x="6794545" y="5982633"/>
            <a:ext cx="2160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Demand for Reserves</a:t>
            </a:r>
          </a:p>
        </p:txBody>
      </p:sp>
    </p:spTree>
    <p:extLst>
      <p:ext uri="{BB962C8B-B14F-4D97-AF65-F5344CB8AC3E}">
        <p14:creationId xmlns:p14="http://schemas.microsoft.com/office/powerpoint/2010/main" val="2753288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C7FF834-B204-4967-8D47-8BB36EAF0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780A22D-61EA-43E3-BD94-3E39CF9021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0F2217-F95E-F676-9FB8-FD91F2B4D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5255873"/>
            <a:ext cx="8991600" cy="1264762"/>
          </a:xfrm>
          <a:prstGeom prst="ellipse">
            <a:avLst/>
          </a:prstGeo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2200"/>
              <a:t>Advantages and Disadvantages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7283DAD-BE91-23AA-A401-AD938B4AC3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118330"/>
              </p:ext>
            </p:extLst>
          </p:nvPr>
        </p:nvGraphicFramePr>
        <p:xfrm>
          <a:off x="0" y="-2"/>
          <a:ext cx="12192000" cy="490901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16201">
                  <a:extLst>
                    <a:ext uri="{9D8B030D-6E8A-4147-A177-3AD203B41FA5}">
                      <a16:colId xmlns:a16="http://schemas.microsoft.com/office/drawing/2014/main" val="2632165739"/>
                    </a:ext>
                  </a:extLst>
                </a:gridCol>
                <a:gridCol w="2617804">
                  <a:extLst>
                    <a:ext uri="{9D8B030D-6E8A-4147-A177-3AD203B41FA5}">
                      <a16:colId xmlns:a16="http://schemas.microsoft.com/office/drawing/2014/main" val="3841597660"/>
                    </a:ext>
                  </a:extLst>
                </a:gridCol>
                <a:gridCol w="2768253">
                  <a:extLst>
                    <a:ext uri="{9D8B030D-6E8A-4147-A177-3AD203B41FA5}">
                      <a16:colId xmlns:a16="http://schemas.microsoft.com/office/drawing/2014/main" val="941146750"/>
                    </a:ext>
                  </a:extLst>
                </a:gridCol>
                <a:gridCol w="2793304">
                  <a:extLst>
                    <a:ext uri="{9D8B030D-6E8A-4147-A177-3AD203B41FA5}">
                      <a16:colId xmlns:a16="http://schemas.microsoft.com/office/drawing/2014/main" val="2142897969"/>
                    </a:ext>
                  </a:extLst>
                </a:gridCol>
                <a:gridCol w="2296438">
                  <a:extLst>
                    <a:ext uri="{9D8B030D-6E8A-4147-A177-3AD203B41FA5}">
                      <a16:colId xmlns:a16="http://schemas.microsoft.com/office/drawing/2014/main" val="2075659565"/>
                    </a:ext>
                  </a:extLst>
                </a:gridCol>
              </a:tblGrid>
              <a:tr h="796922">
                <a:tc>
                  <a:txBody>
                    <a:bodyPr/>
                    <a:lstStyle/>
                    <a:p>
                      <a:endParaRPr lang="en-US" sz="2000" b="1" cap="all" spc="60">
                        <a:solidFill>
                          <a:schemeClr val="tx1"/>
                        </a:solidFill>
                      </a:endParaRPr>
                    </a:p>
                  </a:txBody>
                  <a:tcPr marL="228017" marR="228017" marT="228017" marB="228017"/>
                </a:tc>
                <a:tc>
                  <a:txBody>
                    <a:bodyPr/>
                    <a:lstStyle/>
                    <a:p>
                      <a:r>
                        <a:rPr lang="en-US" sz="1100" b="1" cap="all" spc="60" dirty="0">
                          <a:solidFill>
                            <a:schemeClr val="tx1"/>
                          </a:solidFill>
                        </a:rPr>
                        <a:t>No interest on reserves</a:t>
                      </a:r>
                    </a:p>
                  </a:txBody>
                  <a:tcPr marL="228017" marR="228017" marT="228017" marB="228017"/>
                </a:tc>
                <a:tc>
                  <a:txBody>
                    <a:bodyPr/>
                    <a:lstStyle/>
                    <a:p>
                      <a:r>
                        <a:rPr lang="en-US" sz="1100" b="1" cap="all" spc="60" dirty="0">
                          <a:solidFill>
                            <a:schemeClr val="tx1"/>
                          </a:solidFill>
                        </a:rPr>
                        <a:t>Tiered Reserves Option 1</a:t>
                      </a:r>
                    </a:p>
                  </a:txBody>
                  <a:tcPr marL="228017" marR="228017" marT="228017" marB="228017"/>
                </a:tc>
                <a:tc>
                  <a:txBody>
                    <a:bodyPr/>
                    <a:lstStyle/>
                    <a:p>
                      <a:r>
                        <a:rPr lang="en-US" sz="1100" b="1" cap="all" spc="60" dirty="0">
                          <a:solidFill>
                            <a:schemeClr val="tx1"/>
                          </a:solidFill>
                        </a:rPr>
                        <a:t>Tiered Reserves Option 2</a:t>
                      </a:r>
                    </a:p>
                  </a:txBody>
                  <a:tcPr marL="228017" marR="228017" marT="228017" marB="228017"/>
                </a:tc>
                <a:tc>
                  <a:txBody>
                    <a:bodyPr/>
                    <a:lstStyle/>
                    <a:p>
                      <a:r>
                        <a:rPr lang="en-US" sz="1100" b="1" cap="all" spc="60" dirty="0">
                          <a:solidFill>
                            <a:schemeClr val="tx1"/>
                          </a:solidFill>
                        </a:rPr>
                        <a:t>Current Floor System</a:t>
                      </a:r>
                    </a:p>
                  </a:txBody>
                  <a:tcPr marL="228017" marR="228017" marT="228017" marB="228017"/>
                </a:tc>
                <a:extLst>
                  <a:ext uri="{0D108BD9-81ED-4DB2-BD59-A6C34878D82A}">
                    <a16:rowId xmlns:a16="http://schemas.microsoft.com/office/drawing/2014/main" val="2652897744"/>
                  </a:ext>
                </a:extLst>
              </a:tr>
              <a:tr h="1733738">
                <a:tc>
                  <a:txBody>
                    <a:bodyPr/>
                    <a:lstStyle/>
                    <a:p>
                      <a:r>
                        <a:rPr lang="en-US" sz="1600" b="1" cap="none" spc="0" dirty="0">
                          <a:solidFill>
                            <a:schemeClr val="tx1"/>
                          </a:solidFill>
                        </a:rPr>
                        <a:t>Advantages</a:t>
                      </a:r>
                    </a:p>
                  </a:txBody>
                  <a:tcPr marL="152011" marR="152011" marT="76006" marB="152011"/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Most tax revenue for government</a:t>
                      </a:r>
                    </a:p>
                  </a:txBody>
                  <a:tcPr marL="152011" marR="152011" marT="76006" marB="152011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Less impact monetary policy transmission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Some government revenue </a:t>
                      </a:r>
                    </a:p>
                  </a:txBody>
                  <a:tcPr marL="152011" marR="152011" marT="76006" marB="152011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Some government revenue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Less impact monetary policy transmission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Tried and tested by </a:t>
                      </a:r>
                      <a:r>
                        <a:rPr lang="en-US" sz="1400" cap="none" spc="0" dirty="0" err="1">
                          <a:solidFill>
                            <a:schemeClr val="tx1"/>
                          </a:solidFill>
                        </a:rPr>
                        <a:t>Norges</a:t>
                      </a: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 Bank (</a:t>
                      </a:r>
                      <a:r>
                        <a:rPr lang="en-US" sz="1400" cap="none" spc="0" dirty="0" err="1">
                          <a:solidFill>
                            <a:schemeClr val="tx1"/>
                          </a:solidFill>
                        </a:rPr>
                        <a:t>Norweigan</a:t>
                      </a: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 CB)</a:t>
                      </a:r>
                    </a:p>
                    <a:p>
                      <a:pPr algn="l"/>
                      <a:endParaRPr lang="en-US" sz="14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152011" marR="152011" marT="76006" marB="152011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Widely down and most researched – BoE, FED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Literature suggests best method for monetary transmission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No impact on central bank independence </a:t>
                      </a:r>
                    </a:p>
                  </a:txBody>
                  <a:tcPr marL="152011" marR="152011" marT="76006" marB="152011"/>
                </a:tc>
                <a:extLst>
                  <a:ext uri="{0D108BD9-81ED-4DB2-BD59-A6C34878D82A}">
                    <a16:rowId xmlns:a16="http://schemas.microsoft.com/office/drawing/2014/main" val="4171853274"/>
                  </a:ext>
                </a:extLst>
              </a:tr>
              <a:tr h="2378354">
                <a:tc>
                  <a:txBody>
                    <a:bodyPr/>
                    <a:lstStyle/>
                    <a:p>
                      <a:r>
                        <a:rPr lang="en-US" sz="1600" b="1" cap="none" spc="0" dirty="0">
                          <a:solidFill>
                            <a:schemeClr val="tx1"/>
                          </a:solidFill>
                        </a:rPr>
                        <a:t>Disadvantages</a:t>
                      </a:r>
                    </a:p>
                  </a:txBody>
                  <a:tcPr marL="152011" marR="152011" marT="76006" marB="15201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Loss of monetary policy transmission as money market rates would not be at bank rate with current excess supply of reserves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Volatility in market rates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Chips away at Central Bank Independence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Reverse the impact of Quantitative Easing</a:t>
                      </a:r>
                    </a:p>
                  </a:txBody>
                  <a:tcPr marL="152011" marR="152011" marT="76006" marB="152011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No evidence if this would work, only tried under negative interest rates (ECB, BoJ)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Chips away at Central Bank Independence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Requires much more work by the central bank, with constant monitoring of if quotas are at right level </a:t>
                      </a:r>
                    </a:p>
                  </a:txBody>
                  <a:tcPr marL="152011" marR="152011" marT="76006" marB="152011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Chips away at Central Bank Independence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Requires much more work by the central bank, with constant monitoring of if quotas are at right level </a:t>
                      </a:r>
                    </a:p>
                    <a:p>
                      <a:endParaRPr lang="en-US" sz="14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152011" marR="152011" marT="76006" marB="15201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Lack of revenue for government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In effect, a ‘subsidy’ for banks when interest rates rising</a:t>
                      </a:r>
                    </a:p>
                  </a:txBody>
                  <a:tcPr marL="152011" marR="152011" marT="76006" marB="152011"/>
                </a:tc>
                <a:extLst>
                  <a:ext uri="{0D108BD9-81ED-4DB2-BD59-A6C34878D82A}">
                    <a16:rowId xmlns:a16="http://schemas.microsoft.com/office/drawing/2014/main" val="3621101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126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A964C-9AB4-3B6F-6E6F-E9D3D3311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and Policy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9DF27-A316-4ABD-102D-0795E0C4C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UK is going through a period of rising interest rates and high government borrowing. </a:t>
            </a:r>
          </a:p>
          <a:p>
            <a:r>
              <a:rPr lang="en-US" dirty="0"/>
              <a:t>Changing the reserve structure of the Bank of England is a way to increase tax revenue for government deficits but: </a:t>
            </a:r>
          </a:p>
          <a:p>
            <a:pPr lvl="1"/>
            <a:r>
              <a:rPr lang="en-US" dirty="0"/>
              <a:t>It will likely impact monetary policy transmission through bank rate not being transmitted to money markets as efficiently as it is through the floor system </a:t>
            </a:r>
          </a:p>
          <a:p>
            <a:pPr lvl="1"/>
            <a:r>
              <a:rPr lang="en-US" dirty="0"/>
              <a:t>Loss of central bank independence </a:t>
            </a:r>
          </a:p>
          <a:p>
            <a:r>
              <a:rPr lang="en-US" dirty="0"/>
              <a:t>Theories like Modern Monetary Theory suggest high government borrowing and debt do not matter in countries with their own currency. </a:t>
            </a:r>
          </a:p>
          <a:p>
            <a:r>
              <a:rPr lang="en-US" dirty="0"/>
              <a:t>Is it worth risking monetary policy transmission for government debt which may or may not matter? </a:t>
            </a:r>
          </a:p>
        </p:txBody>
      </p:sp>
    </p:spTree>
    <p:extLst>
      <p:ext uri="{BB962C8B-B14F-4D97-AF65-F5344CB8AC3E}">
        <p14:creationId xmlns:p14="http://schemas.microsoft.com/office/powerpoint/2010/main" val="2236199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530FE0-C542-45A1-BCD8-935787009C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51" y="640080"/>
            <a:ext cx="8924024" cy="5200996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0543" y="825096"/>
            <a:ext cx="8549640" cy="483096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54EFF-7307-9C4E-AB99-EC0554008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6984" y="1283546"/>
            <a:ext cx="5715917" cy="39140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404040"/>
                </a:solidFill>
              </a:rPr>
              <a:t>Cost of Living crisis:</a:t>
            </a:r>
          </a:p>
          <a:p>
            <a:pPr lvl="1"/>
            <a:r>
              <a:rPr lang="en-US" dirty="0">
                <a:solidFill>
                  <a:srgbClr val="404040"/>
                </a:solidFill>
              </a:rPr>
              <a:t>CPI Inflation peaking at 11.1% in October 2022 (ONS, 2022)</a:t>
            </a:r>
          </a:p>
          <a:p>
            <a:pPr lvl="1"/>
            <a:r>
              <a:rPr lang="en-US" dirty="0">
                <a:solidFill>
                  <a:srgbClr val="404040"/>
                </a:solidFill>
              </a:rPr>
              <a:t>Public Sector borrowing reached £27.4bn in December 2022 due to government spending on energy support schemes and debt interest payments (ONS, 2023). </a:t>
            </a:r>
          </a:p>
          <a:p>
            <a:pPr lvl="1"/>
            <a:r>
              <a:rPr lang="en-US" dirty="0">
                <a:solidFill>
                  <a:srgbClr val="404040"/>
                </a:solidFill>
              </a:rPr>
              <a:t>Rising interest rates - Bank of England has raised interest rates 10 times in a row the BBC (2023) reports with bank rate currently at 4%. 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6718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18DBC7-19EC-9C5F-9E56-85806F483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0168" y="1586484"/>
            <a:ext cx="3685032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UK’s current Situation</a:t>
            </a:r>
          </a:p>
        </p:txBody>
      </p:sp>
    </p:spTree>
    <p:extLst>
      <p:ext uri="{BB962C8B-B14F-4D97-AF65-F5344CB8AC3E}">
        <p14:creationId xmlns:p14="http://schemas.microsoft.com/office/powerpoint/2010/main" val="2788952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EC8FB-B0F3-B066-47CD-DBDA1F181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D0AA7-A129-0E13-C820-673F2A63A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Slide 4: Graph - https://</a:t>
            </a:r>
            <a:r>
              <a:rPr lang="en-US" dirty="0" err="1"/>
              <a:t>www.bankofengland.co.uk</a:t>
            </a:r>
            <a:r>
              <a:rPr lang="en-US" dirty="0"/>
              <a:t>/</a:t>
            </a:r>
            <a:r>
              <a:rPr lang="en-US" dirty="0" err="1"/>
              <a:t>boeapps</a:t>
            </a:r>
            <a:r>
              <a:rPr lang="en-US" dirty="0"/>
              <a:t>/database/</a:t>
            </a:r>
            <a:r>
              <a:rPr lang="en-US" dirty="0" err="1"/>
              <a:t>fromshowcolumns.asp?Travel</a:t>
            </a:r>
            <a:r>
              <a:rPr lang="en-US" dirty="0"/>
              <a:t>=</a:t>
            </a:r>
            <a:r>
              <a:rPr lang="en-US" dirty="0" err="1"/>
              <a:t>NIxSTxTDxSUx&amp;FromSeries</a:t>
            </a:r>
            <a:r>
              <a:rPr lang="en-US" dirty="0"/>
              <a:t>=1&amp;ToSeries=50&amp;DAT=RNG&amp;FD=1&amp;FM=</a:t>
            </a:r>
            <a:r>
              <a:rPr lang="en-US" dirty="0" err="1"/>
              <a:t>Jan&amp;FY</a:t>
            </a:r>
            <a:r>
              <a:rPr lang="en-US" dirty="0"/>
              <a:t>=2006&amp;TD=31&amp;TM=</a:t>
            </a:r>
            <a:r>
              <a:rPr lang="en-US" dirty="0" err="1"/>
              <a:t>Dec&amp;TY</a:t>
            </a:r>
            <a:r>
              <a:rPr lang="en-US" dirty="0"/>
              <a:t>=2023&amp;FNY=&amp;CSVF=TT&amp;VPD=</a:t>
            </a:r>
            <a:r>
              <a:rPr lang="en-US" dirty="0" err="1"/>
              <a:t>Y&amp;NewRevSince</a:t>
            </a:r>
            <a:r>
              <a:rPr lang="en-US" dirty="0"/>
              <a:t>=Y&amp;RFD=4&amp;RFM=</a:t>
            </a:r>
            <a:r>
              <a:rPr lang="en-US" dirty="0" err="1"/>
              <a:t>Jun&amp;RFY</a:t>
            </a:r>
            <a:r>
              <a:rPr lang="en-US" dirty="0"/>
              <a:t>=2007&amp;html.x=127&amp;html.y=60&amp;C=IU5&amp;Filter=Y&amp;VUD=B</a:t>
            </a:r>
          </a:p>
          <a:p>
            <a:r>
              <a:rPr lang="en-US" dirty="0"/>
              <a:t>Slide 5:</a:t>
            </a:r>
          </a:p>
          <a:p>
            <a:r>
              <a:rPr lang="en-US" dirty="0">
                <a:hlinkClick r:id="rId2"/>
              </a:rPr>
              <a:t>https://www.ons.gov.uk/economy/inflationandpriceindices/bulletins/consumerpriceinflation/november2022</a:t>
            </a:r>
            <a:endParaRPr lang="en-US" dirty="0"/>
          </a:p>
          <a:p>
            <a:r>
              <a:rPr lang="en-US" dirty="0">
                <a:hlinkClick r:id="rId3"/>
              </a:rPr>
              <a:t>https://www.ons.gov.uk/economy/governmentpublicsectorandtaxes/publicsectorfinance/bulletins/publicsectorfinances/december2022</a:t>
            </a:r>
            <a:r>
              <a:rPr lang="en-US" dirty="0"/>
              <a:t> </a:t>
            </a:r>
          </a:p>
          <a:p>
            <a:r>
              <a:rPr lang="en-US" dirty="0"/>
              <a:t>https://</a:t>
            </a:r>
            <a:r>
              <a:rPr lang="en-US" dirty="0" err="1"/>
              <a:t>www.bbc.co.uk</a:t>
            </a:r>
            <a:r>
              <a:rPr lang="en-US" dirty="0"/>
              <a:t>/news/business-57764601</a:t>
            </a:r>
          </a:p>
        </p:txBody>
      </p:sp>
    </p:spTree>
    <p:extLst>
      <p:ext uri="{BB962C8B-B14F-4D97-AF65-F5344CB8AC3E}">
        <p14:creationId xmlns:p14="http://schemas.microsoft.com/office/powerpoint/2010/main" val="3313541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BF011-0EF4-3653-E119-AA1056E66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08804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Structure</a:t>
            </a:r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9A714-8FA6-D727-D284-066365B3C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pPr marL="342900" indent="-342900"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Introduction 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Public Debate 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Academic Literature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Analysis 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Advantages and Disadvantages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Conclusion and Policy Implications </a:t>
            </a:r>
          </a:p>
        </p:txBody>
      </p:sp>
    </p:spTree>
    <p:extLst>
      <p:ext uri="{BB962C8B-B14F-4D97-AF65-F5344CB8AC3E}">
        <p14:creationId xmlns:p14="http://schemas.microsoft.com/office/powerpoint/2010/main" val="25789711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6F1FD-5CEC-E362-7C5F-532DA4BAA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/>
              <a:t>Introduction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5724DFC-257A-A271-323E-73DF3DB45E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9443590"/>
              </p:ext>
            </p:extLst>
          </p:nvPr>
        </p:nvGraphicFramePr>
        <p:xfrm>
          <a:off x="965200" y="2638425"/>
          <a:ext cx="10261600" cy="3107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088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F00D8-BFC7-2012-6A21-1DCF2597B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88144"/>
            <a:ext cx="7729728" cy="1188720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71B97AF-EAA3-7469-7B8C-49BB464B5499}"/>
              </a:ext>
            </a:extLst>
          </p:cNvPr>
          <p:cNvGrpSpPr/>
          <p:nvPr/>
        </p:nvGrpSpPr>
        <p:grpSpPr>
          <a:xfrm>
            <a:off x="2641295" y="2055013"/>
            <a:ext cx="6909410" cy="4202511"/>
            <a:chOff x="1393078" y="120705"/>
            <a:chExt cx="6909410" cy="4202511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F4B2ADB-05AD-6847-5F7C-BA1290ED87E4}"/>
                </a:ext>
              </a:extLst>
            </p:cNvPr>
            <p:cNvCxnSpPr>
              <a:cxnSpLocks/>
            </p:cNvCxnSpPr>
            <p:nvPr/>
          </p:nvCxnSpPr>
          <p:spPr>
            <a:xfrm>
              <a:off x="2500312" y="649224"/>
              <a:ext cx="0" cy="352010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ADC9810-AF6E-1937-0A88-4013A33EF64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00312" y="4169328"/>
              <a:ext cx="3991928" cy="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2DACAF57-6AF4-A442-499E-2A67D3F1E1D2}"/>
                </a:ext>
              </a:extLst>
            </p:cNvPr>
            <p:cNvSpPr/>
            <p:nvPr/>
          </p:nvSpPr>
          <p:spPr>
            <a:xfrm>
              <a:off x="2602587" y="1058811"/>
              <a:ext cx="3647180" cy="1879866"/>
            </a:xfrm>
            <a:custGeom>
              <a:avLst/>
              <a:gdLst>
                <a:gd name="connsiteX0" fmla="*/ 0 w 4597167"/>
                <a:gd name="connsiteY0" fmla="*/ 0 h 2595376"/>
                <a:gd name="connsiteX1" fmla="*/ 939567 w 4597167"/>
                <a:gd name="connsiteY1" fmla="*/ 595619 h 2595376"/>
                <a:gd name="connsiteX2" fmla="*/ 1585519 w 4597167"/>
                <a:gd name="connsiteY2" fmla="*/ 2340529 h 2595376"/>
                <a:gd name="connsiteX3" fmla="*/ 4597167 w 4597167"/>
                <a:gd name="connsiteY3" fmla="*/ 2550254 h 2595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97167" h="2595376">
                  <a:moveTo>
                    <a:pt x="0" y="0"/>
                  </a:moveTo>
                  <a:cubicBezTo>
                    <a:pt x="337657" y="102765"/>
                    <a:pt x="675314" y="205531"/>
                    <a:pt x="939567" y="595619"/>
                  </a:cubicBezTo>
                  <a:cubicBezTo>
                    <a:pt x="1203820" y="985707"/>
                    <a:pt x="975919" y="2014757"/>
                    <a:pt x="1585519" y="2340529"/>
                  </a:cubicBezTo>
                  <a:cubicBezTo>
                    <a:pt x="2195119" y="2666302"/>
                    <a:pt x="3396143" y="2608278"/>
                    <a:pt x="4597167" y="2550254"/>
                  </a:cubicBezTo>
                </a:path>
              </a:pathLst>
            </a:custGeom>
            <a:noFill/>
            <a:ln w="412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AF78214-3CCF-DF68-27E6-ED4B14E636C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50184" y="2938676"/>
              <a:ext cx="3991928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966B4D52-B3DB-EEDD-40D9-81814C66DD8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02352" y="1490472"/>
              <a:ext cx="0" cy="2678856"/>
            </a:xfrm>
            <a:prstGeom prst="line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36C90C9-5708-4BC8-4E68-648BBB831224}"/>
                </a:ext>
              </a:extLst>
            </p:cNvPr>
            <p:cNvSpPr txBox="1"/>
            <p:nvPr/>
          </p:nvSpPr>
          <p:spPr>
            <a:xfrm>
              <a:off x="4345608" y="1179841"/>
              <a:ext cx="15134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Supply of reserves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05DEC43-1D99-7304-16D4-8471B91E5D65}"/>
                </a:ext>
              </a:extLst>
            </p:cNvPr>
            <p:cNvCxnSpPr/>
            <p:nvPr/>
          </p:nvCxnSpPr>
          <p:spPr>
            <a:xfrm>
              <a:off x="2326618" y="2928077"/>
              <a:ext cx="34738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42F9220-64B3-709E-8EE0-0424761395A6}"/>
                </a:ext>
              </a:extLst>
            </p:cNvPr>
            <p:cNvSpPr txBox="1"/>
            <p:nvPr/>
          </p:nvSpPr>
          <p:spPr>
            <a:xfrm>
              <a:off x="6594513" y="778799"/>
              <a:ext cx="17079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Lending Facility Rate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265226C-59D6-0FD0-2CDE-8395D289A838}"/>
                </a:ext>
              </a:extLst>
            </p:cNvPr>
            <p:cNvSpPr txBox="1"/>
            <p:nvPr/>
          </p:nvSpPr>
          <p:spPr>
            <a:xfrm>
              <a:off x="1393078" y="2774188"/>
              <a:ext cx="965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Bank Rate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861FE0E-69C0-898F-76A7-6BE94B0E80A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00312" y="932688"/>
              <a:ext cx="3991928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81EFC91-44EC-0BD9-8562-39A19143B1A6}"/>
                </a:ext>
              </a:extLst>
            </p:cNvPr>
            <p:cNvSpPr txBox="1"/>
            <p:nvPr/>
          </p:nvSpPr>
          <p:spPr>
            <a:xfrm>
              <a:off x="1749620" y="120705"/>
              <a:ext cx="115399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Market Rate on Reserves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CFF8A0A-873D-2C49-88AE-332CD5943018}"/>
                </a:ext>
              </a:extLst>
            </p:cNvPr>
            <p:cNvSpPr txBox="1"/>
            <p:nvPr/>
          </p:nvSpPr>
          <p:spPr>
            <a:xfrm>
              <a:off x="6594513" y="4015439"/>
              <a:ext cx="17079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Quantity of Reserves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4823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568FC-B3E8-DDAC-5341-902CF59BA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 of England Reserve Balances since 2006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9DB6D3-D04D-1EC6-A8CB-B339013F3B5C}"/>
              </a:ext>
            </a:extLst>
          </p:cNvPr>
          <p:cNvSpPr txBox="1"/>
          <p:nvPr/>
        </p:nvSpPr>
        <p:spPr>
          <a:xfrm>
            <a:off x="1585912" y="6351587"/>
            <a:ext cx="3161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Data Source: Bank of England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6B67E31-A3E7-E0E4-4321-B8B9B4AB7F0A}"/>
              </a:ext>
            </a:extLst>
          </p:cNvPr>
          <p:cNvGrpSpPr/>
          <p:nvPr/>
        </p:nvGrpSpPr>
        <p:grpSpPr>
          <a:xfrm>
            <a:off x="3025775" y="2306638"/>
            <a:ext cx="6140450" cy="4044950"/>
            <a:chOff x="3025775" y="2306638"/>
            <a:chExt cx="6140450" cy="4044950"/>
          </a:xfrm>
        </p:grpSpPr>
        <p:graphicFrame>
          <p:nvGraphicFramePr>
            <p:cNvPr id="4" name="Chart 3">
              <a:extLst>
                <a:ext uri="{FF2B5EF4-FFF2-40B4-BE49-F238E27FC236}">
                  <a16:creationId xmlns:a16="http://schemas.microsoft.com/office/drawing/2014/main" id="{9F507C0E-9A13-B75C-8D6E-5C812E0257C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412573990"/>
                </p:ext>
              </p:extLst>
            </p:nvPr>
          </p:nvGraphicFramePr>
          <p:xfrm>
            <a:off x="3025775" y="2306638"/>
            <a:ext cx="6140450" cy="40449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4807CA6B-E981-2DA5-F45B-395704B637D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25652" y="2960432"/>
              <a:ext cx="0" cy="2833699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39BE576-0A0D-0A94-9350-6E851618B7C5}"/>
                </a:ext>
              </a:extLst>
            </p:cNvPr>
            <p:cNvSpPr txBox="1"/>
            <p:nvPr/>
          </p:nvSpPr>
          <p:spPr>
            <a:xfrm>
              <a:off x="4412114" y="2760368"/>
              <a:ext cx="82707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accent4">
                      <a:lumMod val="50000"/>
                    </a:schemeClr>
                  </a:solidFill>
                </a:rPr>
                <a:t>End of RAF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6115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B9F7145-3901-BBF0-065D-1E3E1BD52A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0" t="9900" r="4785" b="14298"/>
          <a:stretch/>
        </p:blipFill>
        <p:spPr>
          <a:xfrm>
            <a:off x="0" y="-9207"/>
            <a:ext cx="6150055" cy="9727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39F353C-65FF-D915-256E-08F76D25871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30" t="6302" r="2630" b="15823"/>
          <a:stretch/>
        </p:blipFill>
        <p:spPr>
          <a:xfrm>
            <a:off x="2095761" y="1949915"/>
            <a:ext cx="8000478" cy="1368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19770F0-61F6-A578-E993-A98714647F5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30" r="2572" b="30787"/>
          <a:stretch/>
        </p:blipFill>
        <p:spPr>
          <a:xfrm>
            <a:off x="0" y="997897"/>
            <a:ext cx="6308987" cy="93560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A9C6462-0CD6-2955-C33C-39442DF053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318515"/>
            <a:ext cx="6822986" cy="245171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BDCC9A7-C28D-8854-D930-F79D40D545B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22985" y="3722595"/>
            <a:ext cx="5369015" cy="10648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8622B01-FF6E-B046-83F1-214EC825F0A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50055" y="-3383"/>
            <a:ext cx="6041945" cy="68464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CDEE78B-4827-2AE2-C247-A42774D3B44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74380" y="709637"/>
            <a:ext cx="4192678" cy="124027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5041404-2AC8-20AC-516B-6608DE622AA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42645" y="5523655"/>
            <a:ext cx="8259135" cy="133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965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25C2D-C806-1C0D-F904-D507284F8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08804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Literature</a:t>
            </a: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4D1E3-709B-698D-8557-5AE622111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>
                <a:solidFill>
                  <a:schemeClr val="bg1"/>
                </a:solidFill>
              </a:rPr>
              <a:t>Academic literature sets out that paying interest on reserves is better for monetary transmission: </a:t>
            </a:r>
          </a:p>
          <a:p>
            <a:pPr marL="571500" lvl="1" indent="-3429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dirty="0" err="1">
                <a:solidFill>
                  <a:schemeClr val="bg1"/>
                </a:solidFill>
              </a:rPr>
              <a:t>Goodfriend</a:t>
            </a:r>
            <a:r>
              <a:rPr lang="en-US" dirty="0">
                <a:solidFill>
                  <a:schemeClr val="bg1"/>
                </a:solidFill>
              </a:rPr>
              <a:t> (2002) says central banks who do not pay interest are at a disadvantage with the implementation of monetary policy. </a:t>
            </a:r>
          </a:p>
          <a:p>
            <a:pPr marL="571500" lvl="1" indent="-3429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Bernanke (2009) said the most important tool the Federal Reserve got from Congress was to pay interest on reserves.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However, literature also sets out the associated risks with high levels of public indebtedness:</a:t>
            </a:r>
          </a:p>
          <a:p>
            <a:pPr marL="571500" lvl="1" indent="-342900">
              <a:lnSpc>
                <a:spcPct val="90000"/>
              </a:lnSpc>
              <a:buFont typeface="+mj-lt"/>
              <a:buAutoNum type="arabicPeriod"/>
            </a:pPr>
            <a:r>
              <a:rPr lang="en-US" dirty="0" err="1">
                <a:solidFill>
                  <a:schemeClr val="bg1"/>
                </a:solidFill>
                <a:cs typeface="Times New Roman" panose="02020603050405020304" pitchFamily="18" charset="0"/>
              </a:rPr>
              <a:t>Burriel</a:t>
            </a:r>
            <a:r>
              <a:rPr 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 et al (2020) DSGE models suggest that high debt economies can lose more output in a crisis and their potential long-term output may be impeded.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This raises the possibility of tiering interest rates to solve both issues: </a:t>
            </a:r>
          </a:p>
          <a:p>
            <a:pPr marL="571500" lvl="1" indent="-342900">
              <a:lnSpc>
                <a:spcPct val="90000"/>
              </a:lnSpc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Tucker (2022) and the New Economics Foundation (2022) set out methods at tiering interest rates.</a:t>
            </a:r>
            <a:endParaRPr lang="en-GB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2992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21915-A924-774A-B2F2-460ADEA16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2500" y="253080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/>
              <a:t>Analysis – the corridor system with zero interest on reserves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CFC8A12-45E4-1DAB-7A79-5FFC6E3F9C2F}"/>
              </a:ext>
            </a:extLst>
          </p:cNvPr>
          <p:cNvGrpSpPr/>
          <p:nvPr/>
        </p:nvGrpSpPr>
        <p:grpSpPr>
          <a:xfrm>
            <a:off x="2281126" y="1886399"/>
            <a:ext cx="7692475" cy="4402070"/>
            <a:chOff x="587168" y="147625"/>
            <a:chExt cx="7692475" cy="440207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42934F8-BA7A-4C69-5ACD-927AB72BC082}"/>
                </a:ext>
              </a:extLst>
            </p:cNvPr>
            <p:cNvCxnSpPr>
              <a:cxnSpLocks/>
            </p:cNvCxnSpPr>
            <p:nvPr/>
          </p:nvCxnSpPr>
          <p:spPr>
            <a:xfrm>
              <a:off x="2500312" y="649224"/>
              <a:ext cx="0" cy="352010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70CFC110-9BDD-9AB1-F9B0-4D8CC26A2E1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00312" y="4169328"/>
              <a:ext cx="399192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FE0B2514-8531-F798-B22D-D8B71E35BF82}"/>
                </a:ext>
              </a:extLst>
            </p:cNvPr>
            <p:cNvSpPr/>
            <p:nvPr/>
          </p:nvSpPr>
          <p:spPr>
            <a:xfrm>
              <a:off x="2544833" y="1734770"/>
              <a:ext cx="3897274" cy="2433132"/>
            </a:xfrm>
            <a:custGeom>
              <a:avLst/>
              <a:gdLst>
                <a:gd name="connsiteX0" fmla="*/ 0 w 4597167"/>
                <a:gd name="connsiteY0" fmla="*/ 0 h 2595376"/>
                <a:gd name="connsiteX1" fmla="*/ 939567 w 4597167"/>
                <a:gd name="connsiteY1" fmla="*/ 595619 h 2595376"/>
                <a:gd name="connsiteX2" fmla="*/ 1585519 w 4597167"/>
                <a:gd name="connsiteY2" fmla="*/ 2340529 h 2595376"/>
                <a:gd name="connsiteX3" fmla="*/ 4597167 w 4597167"/>
                <a:gd name="connsiteY3" fmla="*/ 2550254 h 2595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97167" h="2595376">
                  <a:moveTo>
                    <a:pt x="0" y="0"/>
                  </a:moveTo>
                  <a:cubicBezTo>
                    <a:pt x="337657" y="102765"/>
                    <a:pt x="675314" y="205531"/>
                    <a:pt x="939567" y="595619"/>
                  </a:cubicBezTo>
                  <a:cubicBezTo>
                    <a:pt x="1203820" y="985707"/>
                    <a:pt x="975919" y="2014757"/>
                    <a:pt x="1585519" y="2340529"/>
                  </a:cubicBezTo>
                  <a:cubicBezTo>
                    <a:pt x="2195119" y="2666302"/>
                    <a:pt x="3396143" y="2608278"/>
                    <a:pt x="4597167" y="2550254"/>
                  </a:cubicBezTo>
                </a:path>
              </a:pathLst>
            </a:custGeom>
            <a:noFill/>
            <a:ln w="412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0CC764B-EFA9-5B5A-A70E-32078381D5B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00312" y="2928077"/>
              <a:ext cx="3991928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FBFC780-E89C-F61F-3865-D877BA78A3AE}"/>
                </a:ext>
              </a:extLst>
            </p:cNvPr>
            <p:cNvCxnSpPr>
              <a:cxnSpLocks/>
              <a:endCxn id="10" idx="2"/>
            </p:cNvCxnSpPr>
            <p:nvPr/>
          </p:nvCxnSpPr>
          <p:spPr>
            <a:xfrm flipV="1">
              <a:off x="3483864" y="1044410"/>
              <a:ext cx="0" cy="3123492"/>
            </a:xfrm>
            <a:prstGeom prst="line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8C2C54E-FC89-5527-0C7C-2128008ADF0F}"/>
                </a:ext>
              </a:extLst>
            </p:cNvPr>
            <p:cNvSpPr txBox="1"/>
            <p:nvPr/>
          </p:nvSpPr>
          <p:spPr>
            <a:xfrm>
              <a:off x="2727120" y="736633"/>
              <a:ext cx="15134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Supply of reserves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8A181B9-A770-89EA-1DD3-F484D04AB892}"/>
                </a:ext>
              </a:extLst>
            </p:cNvPr>
            <p:cNvCxnSpPr/>
            <p:nvPr/>
          </p:nvCxnSpPr>
          <p:spPr>
            <a:xfrm>
              <a:off x="2326618" y="2928077"/>
              <a:ext cx="34738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8CC1311-B065-E4FB-EC7F-D61210E13FC1}"/>
                </a:ext>
              </a:extLst>
            </p:cNvPr>
            <p:cNvSpPr txBox="1"/>
            <p:nvPr/>
          </p:nvSpPr>
          <p:spPr>
            <a:xfrm>
              <a:off x="587168" y="1454833"/>
              <a:ext cx="17079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Lending Facility Rate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2BC4136-A0A2-6BE5-6073-3DC3D3445D08}"/>
                </a:ext>
              </a:extLst>
            </p:cNvPr>
            <p:cNvSpPr txBox="1"/>
            <p:nvPr/>
          </p:nvSpPr>
          <p:spPr>
            <a:xfrm>
              <a:off x="1393078" y="2774188"/>
              <a:ext cx="965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Bank Rate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12EEED0-467F-65A7-710B-5EC36BEB8A0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50179" y="1609344"/>
              <a:ext cx="3991928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1D5104A-D5E9-12F6-48C3-88374FFDFAE3}"/>
                </a:ext>
              </a:extLst>
            </p:cNvPr>
            <p:cNvSpPr txBox="1"/>
            <p:nvPr/>
          </p:nvSpPr>
          <p:spPr>
            <a:xfrm>
              <a:off x="1924434" y="147625"/>
              <a:ext cx="11517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Market Rate on Reserves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D4F07DC-7C09-FBAF-4E76-E5861603B86F}"/>
                </a:ext>
              </a:extLst>
            </p:cNvPr>
            <p:cNvSpPr txBox="1"/>
            <p:nvPr/>
          </p:nvSpPr>
          <p:spPr>
            <a:xfrm>
              <a:off x="6571673" y="4013616"/>
              <a:ext cx="17079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Quantity of Reserves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2BC82E2-617F-1DFE-EBF8-C5DDD59B54F2}"/>
                </a:ext>
              </a:extLst>
            </p:cNvPr>
            <p:cNvCxnSpPr/>
            <p:nvPr/>
          </p:nvCxnSpPr>
          <p:spPr>
            <a:xfrm>
              <a:off x="2358094" y="1609344"/>
              <a:ext cx="34738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7577FD3-5368-2D02-268D-C30C67AEF71D}"/>
                </a:ext>
              </a:extLst>
            </p:cNvPr>
            <p:cNvSpPr txBox="1"/>
            <p:nvPr/>
          </p:nvSpPr>
          <p:spPr>
            <a:xfrm>
              <a:off x="792934" y="4026475"/>
              <a:ext cx="17079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Interest on Reserves</a:t>
              </a:r>
            </a:p>
            <a:p>
              <a:pPr algn="ctr"/>
              <a:r>
                <a:rPr lang="en-US" sz="1400" dirty="0"/>
                <a:t>(0%)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B2052570-3B45-46E5-62CE-AD33B7CD836D}"/>
              </a:ext>
            </a:extLst>
          </p:cNvPr>
          <p:cNvSpPr txBox="1"/>
          <p:nvPr/>
        </p:nvSpPr>
        <p:spPr>
          <a:xfrm>
            <a:off x="5576943" y="5425116"/>
            <a:ext cx="2160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Demand for Reserves</a:t>
            </a:r>
          </a:p>
        </p:txBody>
      </p:sp>
    </p:spTree>
    <p:extLst>
      <p:ext uri="{BB962C8B-B14F-4D97-AF65-F5344CB8AC3E}">
        <p14:creationId xmlns:p14="http://schemas.microsoft.com/office/powerpoint/2010/main" val="1813912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21915-A924-774A-B2F2-460ADEA16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2500" y="253080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/>
              <a:t>Analysis – the corridor system with zero interest on reserves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49C0A2A-8F40-CFEB-E17C-C6E16A6F8A7D}"/>
              </a:ext>
            </a:extLst>
          </p:cNvPr>
          <p:cNvGrpSpPr/>
          <p:nvPr/>
        </p:nvGrpSpPr>
        <p:grpSpPr>
          <a:xfrm>
            <a:off x="2529960" y="1829669"/>
            <a:ext cx="7194808" cy="4402070"/>
            <a:chOff x="587168" y="147625"/>
            <a:chExt cx="7194808" cy="4402070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6A1B2F1-0C38-B38B-129F-26CC5CEA47CA}"/>
                </a:ext>
              </a:extLst>
            </p:cNvPr>
            <p:cNvCxnSpPr>
              <a:cxnSpLocks/>
            </p:cNvCxnSpPr>
            <p:nvPr/>
          </p:nvCxnSpPr>
          <p:spPr>
            <a:xfrm>
              <a:off x="2500312" y="649224"/>
              <a:ext cx="0" cy="352010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D33F1CF2-892A-3843-7F2D-78CD940F79C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00312" y="4169328"/>
              <a:ext cx="399192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775C7D06-10F9-51F6-8A08-2B1153F45622}"/>
                </a:ext>
              </a:extLst>
            </p:cNvPr>
            <p:cNvSpPr/>
            <p:nvPr/>
          </p:nvSpPr>
          <p:spPr>
            <a:xfrm>
              <a:off x="2544833" y="1734770"/>
              <a:ext cx="3897274" cy="2433132"/>
            </a:xfrm>
            <a:custGeom>
              <a:avLst/>
              <a:gdLst>
                <a:gd name="connsiteX0" fmla="*/ 0 w 4597167"/>
                <a:gd name="connsiteY0" fmla="*/ 0 h 2595376"/>
                <a:gd name="connsiteX1" fmla="*/ 939567 w 4597167"/>
                <a:gd name="connsiteY1" fmla="*/ 595619 h 2595376"/>
                <a:gd name="connsiteX2" fmla="*/ 1585519 w 4597167"/>
                <a:gd name="connsiteY2" fmla="*/ 2340529 h 2595376"/>
                <a:gd name="connsiteX3" fmla="*/ 4597167 w 4597167"/>
                <a:gd name="connsiteY3" fmla="*/ 2550254 h 2595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97167" h="2595376">
                  <a:moveTo>
                    <a:pt x="0" y="0"/>
                  </a:moveTo>
                  <a:cubicBezTo>
                    <a:pt x="337657" y="102765"/>
                    <a:pt x="675314" y="205531"/>
                    <a:pt x="939567" y="595619"/>
                  </a:cubicBezTo>
                  <a:cubicBezTo>
                    <a:pt x="1203820" y="985707"/>
                    <a:pt x="975919" y="2014757"/>
                    <a:pt x="1585519" y="2340529"/>
                  </a:cubicBezTo>
                  <a:cubicBezTo>
                    <a:pt x="2195119" y="2666302"/>
                    <a:pt x="3396143" y="2608278"/>
                    <a:pt x="4597167" y="2550254"/>
                  </a:cubicBezTo>
                </a:path>
              </a:pathLst>
            </a:custGeom>
            <a:noFill/>
            <a:ln w="412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E8A4866-ABDE-FD8F-3E44-A2ABFF45AE4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00312" y="2928077"/>
              <a:ext cx="3991928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79C382C-5183-1D09-CB64-85A8105BCDA8}"/>
                </a:ext>
              </a:extLst>
            </p:cNvPr>
            <p:cNvCxnSpPr>
              <a:cxnSpLocks/>
              <a:endCxn id="24" idx="2"/>
            </p:cNvCxnSpPr>
            <p:nvPr/>
          </p:nvCxnSpPr>
          <p:spPr>
            <a:xfrm flipV="1">
              <a:off x="5166360" y="1046281"/>
              <a:ext cx="0" cy="3121621"/>
            </a:xfrm>
            <a:prstGeom prst="line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D877602-02CE-34C5-E1D9-F74AE59211D4}"/>
                </a:ext>
              </a:extLst>
            </p:cNvPr>
            <p:cNvSpPr txBox="1"/>
            <p:nvPr/>
          </p:nvSpPr>
          <p:spPr>
            <a:xfrm>
              <a:off x="4409616" y="738504"/>
              <a:ext cx="15134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Supply of reserves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F8F2B4E-E6E4-2823-0511-5E1D7F10F7C0}"/>
                </a:ext>
              </a:extLst>
            </p:cNvPr>
            <p:cNvCxnSpPr/>
            <p:nvPr/>
          </p:nvCxnSpPr>
          <p:spPr>
            <a:xfrm>
              <a:off x="2326618" y="2928077"/>
              <a:ext cx="34738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33CA0B7-D6B0-E3DC-5037-913C21F8CA1A}"/>
                </a:ext>
              </a:extLst>
            </p:cNvPr>
            <p:cNvSpPr txBox="1"/>
            <p:nvPr/>
          </p:nvSpPr>
          <p:spPr>
            <a:xfrm>
              <a:off x="587168" y="1454833"/>
              <a:ext cx="17079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Lending Facility Rate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B7EA9DB-9653-3427-16D9-A37613A39250}"/>
                </a:ext>
              </a:extLst>
            </p:cNvPr>
            <p:cNvSpPr txBox="1"/>
            <p:nvPr/>
          </p:nvSpPr>
          <p:spPr>
            <a:xfrm>
              <a:off x="1393078" y="2774188"/>
              <a:ext cx="9650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Bank Rate</a:t>
              </a:r>
            </a:p>
            <a:p>
              <a:endParaRPr lang="en-US" sz="1400" dirty="0"/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88EF53F-B62C-58BD-7371-97D7EC1B3D2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50179" y="1609344"/>
              <a:ext cx="3991928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383F00B-0AA7-0E95-80DA-B6A247C4E39C}"/>
                </a:ext>
              </a:extLst>
            </p:cNvPr>
            <p:cNvSpPr txBox="1"/>
            <p:nvPr/>
          </p:nvSpPr>
          <p:spPr>
            <a:xfrm>
              <a:off x="1924434" y="147625"/>
              <a:ext cx="11517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Market Rate on Reserves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EDC837D-5498-7980-FD30-A03A49F8C330}"/>
                </a:ext>
              </a:extLst>
            </p:cNvPr>
            <p:cNvSpPr txBox="1"/>
            <p:nvPr/>
          </p:nvSpPr>
          <p:spPr>
            <a:xfrm>
              <a:off x="6679415" y="3900773"/>
              <a:ext cx="1102561" cy="534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Quantity of Reserves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721A5C5-EB90-415C-4F94-9E7D4C736B6F}"/>
                </a:ext>
              </a:extLst>
            </p:cNvPr>
            <p:cNvCxnSpPr/>
            <p:nvPr/>
          </p:nvCxnSpPr>
          <p:spPr>
            <a:xfrm>
              <a:off x="2358094" y="1609344"/>
              <a:ext cx="34738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DE577A2-4472-B81A-764A-04DAD09F1F47}"/>
                </a:ext>
              </a:extLst>
            </p:cNvPr>
            <p:cNvSpPr txBox="1"/>
            <p:nvPr/>
          </p:nvSpPr>
          <p:spPr>
            <a:xfrm>
              <a:off x="792934" y="4026475"/>
              <a:ext cx="17079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Interest on Reserves</a:t>
              </a:r>
            </a:p>
            <a:p>
              <a:pPr algn="ctr"/>
              <a:r>
                <a:rPr lang="en-US" sz="1400" dirty="0"/>
                <a:t>(0%)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703338E-B892-110A-278E-A95083149FF3}"/>
              </a:ext>
            </a:extLst>
          </p:cNvPr>
          <p:cNvSpPr txBox="1"/>
          <p:nvPr/>
        </p:nvSpPr>
        <p:spPr>
          <a:xfrm>
            <a:off x="5070482" y="3449635"/>
            <a:ext cx="2160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Demand for Reserves</a:t>
            </a:r>
          </a:p>
        </p:txBody>
      </p:sp>
    </p:spTree>
    <p:extLst>
      <p:ext uri="{BB962C8B-B14F-4D97-AF65-F5344CB8AC3E}">
        <p14:creationId xmlns:p14="http://schemas.microsoft.com/office/powerpoint/2010/main" val="4476205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6461</TotalTime>
  <Words>1078</Words>
  <Application>Microsoft Macintosh PowerPoint</Application>
  <PresentationFormat>Widescreen</PresentationFormat>
  <Paragraphs>150</Paragraphs>
  <Slides>18</Slides>
  <Notes>3</Notes>
  <HiddenSlides>3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Gill Sans MT</vt:lpstr>
      <vt:lpstr>Parcel</vt:lpstr>
      <vt:lpstr>Should interest paid on commercial bank reserves be taken as tax revenue?</vt:lpstr>
      <vt:lpstr>Structure</vt:lpstr>
      <vt:lpstr>Introduction</vt:lpstr>
      <vt:lpstr>PowerPoint Presentation</vt:lpstr>
      <vt:lpstr>Bank of England Reserve Balances since 2006</vt:lpstr>
      <vt:lpstr>PowerPoint Presentation</vt:lpstr>
      <vt:lpstr>Literature</vt:lpstr>
      <vt:lpstr>Analysis – the corridor system with zero interest on reserves</vt:lpstr>
      <vt:lpstr>Analysis – the corridor system with zero interest on reserves</vt:lpstr>
      <vt:lpstr>Analysis – Tiered reserve options</vt:lpstr>
      <vt:lpstr>Analysis – Tiered Reserves: Option 1</vt:lpstr>
      <vt:lpstr>Analysis – Tiered reserves: Option 1</vt:lpstr>
      <vt:lpstr>Analysis – Tiered Reserves: Option 2</vt:lpstr>
      <vt:lpstr>Analysis – Tiered reserves: Option 2</vt:lpstr>
      <vt:lpstr>Advantages and Disadvantages</vt:lpstr>
      <vt:lpstr>Conclusion and Policy Implications</vt:lpstr>
      <vt:lpstr>UK’s current Situation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Should interest on commercial bank reserves be taken as tax revenue?</dc:title>
  <dc:creator>Nyamushonongora, Kimberly</dc:creator>
  <cp:lastModifiedBy>Nyamushonongora, Kimberly</cp:lastModifiedBy>
  <cp:revision>17</cp:revision>
  <dcterms:created xsi:type="dcterms:W3CDTF">2023-02-05T16:53:54Z</dcterms:created>
  <dcterms:modified xsi:type="dcterms:W3CDTF">2023-02-12T18:09:16Z</dcterms:modified>
</cp:coreProperties>
</file>