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8" r:id="rId6"/>
    <p:sldId id="257" r:id="rId7"/>
    <p:sldId id="264" r:id="rId8"/>
    <p:sldId id="302" r:id="rId9"/>
    <p:sldId id="303" r:id="rId10"/>
    <p:sldId id="300" r:id="rId11"/>
    <p:sldId id="301" r:id="rId12"/>
    <p:sldId id="265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4D8A8-EC94-471F-B612-7371DA6AB4FB}" v="5" dt="2024-09-12T15:32:10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3714" autoAdjust="0"/>
  </p:normalViewPr>
  <p:slideViewPr>
    <p:cSldViewPr snapToGrid="0">
      <p:cViewPr varScale="1">
        <p:scale>
          <a:sx n="94" d="100"/>
          <a:sy n="94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220E-BC7A-4D7D-8D4D-EDAB2959FAD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068C-4DCE-4D59-B28E-FC9FC7DE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5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-Before we begin: Introduce self,</a:t>
            </a:r>
            <a:r>
              <a:rPr lang="en-GB" baseline="0" dirty="0"/>
              <a:t> set expectations time-wise - 5min break in middle</a:t>
            </a:r>
          </a:p>
          <a:p>
            <a:endParaRPr lang="en-GB" baseline="0" dirty="0"/>
          </a:p>
          <a:p>
            <a:r>
              <a:rPr lang="en-GB" baseline="0" dirty="0"/>
              <a:t>-I’ll give everyone 5 mins or so to join </a:t>
            </a:r>
          </a:p>
          <a:p>
            <a:endParaRPr lang="en-GB" baseline="0" dirty="0"/>
          </a:p>
          <a:p>
            <a:r>
              <a:rPr lang="en-GB" baseline="0" dirty="0"/>
              <a:t>-Feel free to turn mics/cameras on to ask questions or use the chat at any time throughout the session</a:t>
            </a:r>
          </a:p>
          <a:p>
            <a:endParaRPr lang="en-GB" baseline="0" dirty="0"/>
          </a:p>
          <a:p>
            <a:r>
              <a:rPr lang="en-GB" baseline="0" dirty="0"/>
              <a:t>-If at any point you cant see the slides or I loose connection please shout and let me know </a:t>
            </a:r>
          </a:p>
          <a:p>
            <a:endParaRPr lang="en-GB" baseline="0" dirty="0"/>
          </a:p>
          <a:p>
            <a:r>
              <a:rPr lang="en-GB" baseline="0" dirty="0"/>
              <a:t>-REGISTER – important to capture everyone who's attending, as attending the training is one of our compulsory requirements 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-We are going to put up a video of a session on QM plus and the slides, as you are doing training now but not meeting your mentees until Sep, you might need a bit of a refresher before then. 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Having a friendly face on Campus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Meeting colleagues in small groups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Finding out about extracurricular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Finding out about Mile End and the local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questions: please contact us! We are always happy to help: buddyscheme@qmul.ac.uk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04507-6EC4-49DC-AF5F-9F0C1786A3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7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04507-6EC4-49DC-AF5F-9F0C1786A3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4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B068C-4DCE-4D59-B28E-FC9FC7DEC8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2883-4DE8-4933-ADFB-80FFC9453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7CEE7-8E79-463D-B330-D7084BBB5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C013-C53B-46F8-890F-BCE73510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F1EE1-B35E-4555-A8B1-7B7D66ED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8C1A-B5B5-405D-8203-4A5A94D7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9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7D34-A1DD-4DDB-8096-25A2E653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2AF8-A4B2-4E4E-A419-AFB681B8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5E9A-BAC6-4E98-A603-C929FF71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EBF84-362B-4B9C-998E-6C6C13B3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8FB2-6D02-4193-B799-DD0B7D7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C1CCC-07A0-462E-9CA1-17710E8A3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2CC46-B488-4B5A-B995-3666B636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DD60-0D8D-4306-B5D0-4D1FC890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9D42-253D-415F-A30E-0C2FF3E6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FA7C-5ABA-4FA4-A0DC-AD31F38C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EFF9-0B43-40EA-861D-BC05BF56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0A32-DFF9-4847-AF77-DD257782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4D2C-1012-48A6-A1D4-B9FDEBBB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071D-591F-44FA-91B4-3DDE05D3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E6B5-B7D7-483C-9B35-3CE35EEC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AE84-1AC5-4A4A-985D-2957A21A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8ED2-E503-46C4-9E91-791BB574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A5B-E9CE-4B73-A83D-AEFF511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BB4E-5C43-4DCA-87D0-7DD662AD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BE94-467F-4DC2-A54F-E8D2FC09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663F-E1B2-47F2-B906-393A6702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1776-76CE-4236-A781-53F278B6B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90A63-C19F-4CF2-AAAE-17E90F4E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8C345-E3CF-4FC8-88F1-BC919F61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B0152-F36F-4C7F-859A-8A93DC72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5269D-522E-4AA2-8618-506DD84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0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356C-48EB-4258-968D-9DE9A92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4924-49DA-444F-80AD-C8582E14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3424-4382-49B3-B7E2-52147A63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71159-634E-448A-8BF7-62FA90C40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AB16A-0DC0-4287-AE9B-DBD473D17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8C2AA-DBE3-4C69-81AA-67332ACE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D1EEE-9A92-448A-AD21-BFCE2214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57130-1ACD-4097-BD20-19D1018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1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D233-B272-4E18-B305-1D9D5D18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E8C3C-728D-4775-90DF-23FC12F3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999B0-B61E-4BFB-9076-4FB54ED4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A4D3-B065-4AE6-B542-594C3AC9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6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E02A3-42F2-40F3-A13E-067EC3D1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21506-F1B4-4DA2-A9A4-83CF65FC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EC97-961A-4A41-82E2-C87885E1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6385-CFDE-4193-837F-963EBB2B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2D435-BD5F-4AD7-898D-8423AD47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B1B74-4D97-4CE3-A20A-6851A338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36AA-D738-4B9C-A1D0-5598F8BE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71B-4669-4EAA-A18D-36486737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5D8BE-5C2F-4FDD-A6DB-66E969D0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942E-CECF-48C7-9B43-E0DA8A6A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F3B23-7137-44C3-B890-AFBDACBF6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BE730-48A1-4010-A5D4-E55E67C8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2EDB7-CAD4-4AC5-BD56-4CC15C04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5B4-5D93-4EB5-A6E7-8155FCF6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9CB04-7C85-46F7-B873-EA0B6B52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E9ECE-67A8-4855-81DC-C979ADC0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C956-797A-4F3F-8F35-E76F542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5440F-9C34-41EB-8EF3-AB226C6B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4498-4D7B-481C-B665-63928922D9E7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B75B-A69D-485A-9571-7EB81D37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DF2A-7DED-4996-99D8-C74D68FB9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y.qmul.ac.uk/buddyscheme/i-want-a-buddy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.vygo.app/login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4"/>
            <a:ext cx="12192000" cy="68571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9858" y="492040"/>
            <a:ext cx="10009263" cy="58536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  <a:t>Queen Mary Buddy Scheme</a:t>
            </a:r>
            <a:br>
              <a:rPr lang="en-GB" sz="9600" b="1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</a:br>
            <a:r>
              <a:rPr lang="en-GB" sz="9600" b="1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  <a:t>2025</a:t>
            </a:r>
            <a:endParaRPr lang="en-GB" sz="4800" dirty="0">
              <a:solidFill>
                <a:srgbClr val="139288"/>
              </a:solidFill>
              <a:latin typeface="Cordia New" panose="020B0502040204020203" pitchFamily="34" charset="-34"/>
              <a:cs typeface="Cordia New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6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w chara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C0CA6-720B-409D-9C55-5D1B6FA3A399}"/>
              </a:ext>
            </a:extLst>
          </p:cNvPr>
          <p:cNvSpPr txBox="1"/>
          <p:nvPr/>
        </p:nvSpPr>
        <p:spPr>
          <a:xfrm>
            <a:off x="767194" y="1952071"/>
            <a:ext cx="8877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&amp; 2</a:t>
            </a:r>
            <a:r>
              <a:rPr lang="en-GB" sz="2800" baseline="30000" dirty="0"/>
              <a:t>nd</a:t>
            </a:r>
            <a:r>
              <a:rPr lang="en-GB" sz="2800" dirty="0"/>
              <a:t> year students in your School have been trained as mentors to help you: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Find your way around on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 you feel settled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Meet new people and make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Signpost you to services on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 you make the most out of your time at Queen Mary!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3A3F-4EAF-4F73-9954-4287CB47EEDD}"/>
              </a:ext>
            </a:extLst>
          </p:cNvPr>
          <p:cNvSpPr txBox="1"/>
          <p:nvPr/>
        </p:nvSpPr>
        <p:spPr>
          <a:xfrm>
            <a:off x="767194" y="788794"/>
            <a:ext cx="8467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A19A"/>
                </a:solidFill>
                <a:latin typeface="Modern Love Caps" panose="04070805081001020A01" pitchFamily="82" charset="0"/>
              </a:rPr>
              <a:t>What can your mentor help with?</a:t>
            </a:r>
          </a:p>
        </p:txBody>
      </p:sp>
    </p:spTree>
    <p:extLst>
      <p:ext uri="{BB962C8B-B14F-4D97-AF65-F5344CB8AC3E}">
        <p14:creationId xmlns:p14="http://schemas.microsoft.com/office/powerpoint/2010/main" val="11459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w charact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2"/>
            <a:ext cx="12192000" cy="68571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3902A0-94F5-4FB6-B598-DE1F82A30AEA}"/>
              </a:ext>
            </a:extLst>
          </p:cNvPr>
          <p:cNvSpPr txBox="1">
            <a:spLocks/>
          </p:cNvSpPr>
          <p:nvPr/>
        </p:nvSpPr>
        <p:spPr>
          <a:xfrm>
            <a:off x="-855023" y="681037"/>
            <a:ext cx="10315574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00A19A"/>
                </a:solidFill>
                <a:latin typeface="Modern Love Caps" panose="04070805081001020A01" pitchFamily="82" charset="0"/>
              </a:rPr>
              <a:t>When will I meet my mentor?</a:t>
            </a:r>
          </a:p>
          <a:p>
            <a:endParaRPr lang="en-GB" sz="4400" b="1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FB362-73CB-41CC-9391-B9B0F788520C}"/>
              </a:ext>
            </a:extLst>
          </p:cNvPr>
          <p:cNvSpPr txBox="1"/>
          <p:nvPr/>
        </p:nvSpPr>
        <p:spPr>
          <a:xfrm>
            <a:off x="742949" y="1744663"/>
            <a:ext cx="95726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Buddy Scheme Student transition: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from 15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September – 11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Look out for an email sent to your new university email address from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Vygo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: 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Contact your mentor on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Vygo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to say hello.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3">
                  <a:lumMod val="50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Then your mentor will arrange: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a time, date and place to meet up and meet each other.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18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w charact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3902A0-94F5-4FB6-B598-DE1F82A30AEA}"/>
              </a:ext>
            </a:extLst>
          </p:cNvPr>
          <p:cNvSpPr txBox="1">
            <a:spLocks/>
          </p:cNvSpPr>
          <p:nvPr/>
        </p:nvSpPr>
        <p:spPr>
          <a:xfrm>
            <a:off x="492483" y="598571"/>
            <a:ext cx="5092701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00A19A"/>
                </a:solidFill>
                <a:latin typeface="Modern Love Caps" panose="04070805081001020A01" pitchFamily="82" charset="0"/>
              </a:rPr>
              <a:t>Upcoming events</a:t>
            </a:r>
          </a:p>
          <a:p>
            <a:endParaRPr lang="en-GB" sz="4400" b="1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FB362-73CB-41CC-9391-B9B0F788520C}"/>
              </a:ext>
            </a:extLst>
          </p:cNvPr>
          <p:cNvSpPr txBox="1"/>
          <p:nvPr/>
        </p:nvSpPr>
        <p:spPr>
          <a:xfrm>
            <a:off x="719447" y="1152242"/>
            <a:ext cx="947737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The Big Buddy Scheme Meet Up:</a:t>
            </a:r>
          </a:p>
          <a:p>
            <a:pPr lvl="1"/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8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 &amp; 15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 from 3pm to 5pm in the Foyer of the Graduate Centre:</a:t>
            </a:r>
          </a:p>
          <a:p>
            <a:pPr lvl="1"/>
            <a:endParaRPr lang="en-GB" sz="2800" dirty="0">
              <a:solidFill>
                <a:schemeClr val="accent3">
                  <a:lumMod val="50000"/>
                </a:schemeClr>
              </a:solidFill>
              <a:latin typeface="DIN Alternate Bold"/>
              <a:cs typeface="DIN Alternate Bold"/>
            </a:endParaRPr>
          </a:p>
          <a:p>
            <a:endParaRPr lang="en-GB" sz="28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B1E4514-ACC8-4E83-87C3-776EDF732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791E996-9490-1943-EE3C-B72C9838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nvesting in your future, investing in our campuses">
            <a:extLst>
              <a:ext uri="{FF2B5EF4-FFF2-40B4-BE49-F238E27FC236}">
                <a16:creationId xmlns:a16="http://schemas.microsoft.com/office/drawing/2014/main" id="{E67B91AC-FBF7-5970-ED8C-2A4CB38C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19" y="3550854"/>
            <a:ext cx="3771765" cy="27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een Mary Graduate Centre - ECE Architecture">
            <a:extLst>
              <a:ext uri="{FF2B5EF4-FFF2-40B4-BE49-F238E27FC236}">
                <a16:creationId xmlns:a16="http://schemas.microsoft.com/office/drawing/2014/main" id="{4521D68D-A109-D1C0-B857-36278512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54" y="3560104"/>
            <a:ext cx="4266564" cy="26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4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 w character4.png">
            <a:extLst>
              <a:ext uri="{FF2B5EF4-FFF2-40B4-BE49-F238E27FC236}">
                <a16:creationId xmlns:a16="http://schemas.microsoft.com/office/drawing/2014/main" id="{0D399C8E-89B3-62E4-D1C4-6671FADB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7989C-560B-8B35-F1B4-DEB2C6A66770}"/>
              </a:ext>
            </a:extLst>
          </p:cNvPr>
          <p:cNvSpPr txBox="1"/>
          <p:nvPr/>
        </p:nvSpPr>
        <p:spPr>
          <a:xfrm>
            <a:off x="568465" y="599042"/>
            <a:ext cx="6478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00A19A"/>
                </a:solidFill>
                <a:latin typeface="Modern Love Caps" panose="04070805081001020A01" pitchFamily="82" charset="0"/>
              </a:rPr>
              <a:t>How do I sign up?</a:t>
            </a:r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8AD69EE1-7D0F-8C42-F8BD-DB101D9AE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73" y="2221065"/>
            <a:ext cx="2645465" cy="2622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B9F16-4FDC-A460-33D8-AFB6E227F5F1}"/>
              </a:ext>
            </a:extLst>
          </p:cNvPr>
          <p:cNvSpPr txBox="1"/>
          <p:nvPr/>
        </p:nvSpPr>
        <p:spPr>
          <a:xfrm>
            <a:off x="498891" y="2378066"/>
            <a:ext cx="7629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You can sign up on the Queen Mary </a:t>
            </a:r>
            <a:r>
              <a:rPr lang="en-GB" sz="3600" dirty="0" err="1">
                <a:solidFill>
                  <a:schemeClr val="tx1"/>
                </a:solidFill>
              </a:rPr>
              <a:t>MyQMUL</a:t>
            </a:r>
            <a:r>
              <a:rPr lang="en-GB" sz="3600" dirty="0">
                <a:solidFill>
                  <a:schemeClr val="tx1"/>
                </a:solidFill>
              </a:rPr>
              <a:t> webpages: </a:t>
            </a:r>
            <a:r>
              <a:rPr lang="en-GB" sz="3600" u="sng" dirty="0">
                <a:solidFill>
                  <a:srgbClr val="2C03F7"/>
                </a:solidFill>
                <a:hlinkClick r:id="rId5"/>
              </a:rPr>
              <a:t>http://my.qmul.ac.uk/buddyscheme/i-want-a-buddy/</a:t>
            </a:r>
            <a:endParaRPr lang="en-GB" sz="3600" b="1" u="sng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 w character4.png">
            <a:extLst>
              <a:ext uri="{FF2B5EF4-FFF2-40B4-BE49-F238E27FC236}">
                <a16:creationId xmlns:a16="http://schemas.microsoft.com/office/drawing/2014/main" id="{0D399C8E-89B3-62E4-D1C4-6671FADB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0CC2-10B3-9DF9-64DF-9FF496D3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4" y="1394349"/>
            <a:ext cx="4561587" cy="4621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A8ED83-10FF-6EAD-B981-8475DD36D79B}"/>
              </a:ext>
            </a:extLst>
          </p:cNvPr>
          <p:cNvSpPr txBox="1">
            <a:spLocks/>
          </p:cNvSpPr>
          <p:nvPr/>
        </p:nvSpPr>
        <p:spPr>
          <a:xfrm>
            <a:off x="455610" y="277314"/>
            <a:ext cx="10930247" cy="1198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A59A"/>
                </a:solidFill>
                <a:latin typeface="Modern Love Caps" panose="04070805081001020A01" pitchFamily="82" charset="0"/>
              </a:rPr>
              <a:t>Creating your </a:t>
            </a:r>
            <a:r>
              <a:rPr lang="en-GB" sz="4800" dirty="0" err="1">
                <a:solidFill>
                  <a:srgbClr val="15A59A"/>
                </a:solidFill>
                <a:latin typeface="Modern Love Caps" panose="04070805081001020A01" pitchFamily="82" charset="0"/>
              </a:rPr>
              <a:t>Vygo</a:t>
            </a:r>
            <a:r>
              <a:rPr lang="en-GB" sz="4800" dirty="0">
                <a:solidFill>
                  <a:srgbClr val="15A59A"/>
                </a:solidFill>
                <a:latin typeface="Modern Love Caps" panose="04070805081001020A01" pitchFamily="82" charset="0"/>
              </a:rPr>
              <a:t> profile is simple!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12FCB-47E2-5C91-46D3-AE98D7BC9677}"/>
              </a:ext>
            </a:extLst>
          </p:cNvPr>
          <p:cNvSpPr txBox="1"/>
          <p:nvPr/>
        </p:nvSpPr>
        <p:spPr>
          <a:xfrm>
            <a:off x="6661545" y="2643741"/>
            <a:ext cx="511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18BCB2"/>
                </a:solidFill>
              </a:rPr>
              <a:t>Sign in using your SSO login  (university email address) via web address: 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https://web.vygo.app/login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A26E05-0367-A646-6C4C-4772B8A2AEDE}"/>
              </a:ext>
            </a:extLst>
          </p:cNvPr>
          <p:cNvSpPr/>
          <p:nvPr/>
        </p:nvSpPr>
        <p:spPr>
          <a:xfrm>
            <a:off x="5465851" y="1394350"/>
            <a:ext cx="1585181" cy="1249391"/>
          </a:xfrm>
          <a:custGeom>
            <a:avLst/>
            <a:gdLst>
              <a:gd name="connsiteX0" fmla="*/ 0 w 1585181"/>
              <a:gd name="connsiteY0" fmla="*/ 624696 h 1249391"/>
              <a:gd name="connsiteX1" fmla="*/ 792591 w 1585181"/>
              <a:gd name="connsiteY1" fmla="*/ 0 h 1249391"/>
              <a:gd name="connsiteX2" fmla="*/ 1585182 w 1585181"/>
              <a:gd name="connsiteY2" fmla="*/ 624696 h 1249391"/>
              <a:gd name="connsiteX3" fmla="*/ 792591 w 1585181"/>
              <a:gd name="connsiteY3" fmla="*/ 1249392 h 1249391"/>
              <a:gd name="connsiteX4" fmla="*/ 0 w 1585181"/>
              <a:gd name="connsiteY4" fmla="*/ 624696 h 12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181" h="1249391" fill="none" extrusionOk="0">
                <a:moveTo>
                  <a:pt x="0" y="624696"/>
                </a:moveTo>
                <a:cubicBezTo>
                  <a:pt x="32605" y="248696"/>
                  <a:pt x="472588" y="7769"/>
                  <a:pt x="792591" y="0"/>
                </a:cubicBezTo>
                <a:cubicBezTo>
                  <a:pt x="1271575" y="70506"/>
                  <a:pt x="1492315" y="277691"/>
                  <a:pt x="1585182" y="624696"/>
                </a:cubicBezTo>
                <a:cubicBezTo>
                  <a:pt x="1618228" y="974498"/>
                  <a:pt x="1158897" y="1216793"/>
                  <a:pt x="792591" y="1249392"/>
                </a:cubicBezTo>
                <a:cubicBezTo>
                  <a:pt x="264623" y="1276318"/>
                  <a:pt x="40017" y="915459"/>
                  <a:pt x="0" y="624696"/>
                </a:cubicBezTo>
                <a:close/>
              </a:path>
              <a:path w="1585181" h="1249391" stroke="0" extrusionOk="0">
                <a:moveTo>
                  <a:pt x="0" y="624696"/>
                </a:moveTo>
                <a:cubicBezTo>
                  <a:pt x="-40689" y="351073"/>
                  <a:pt x="324398" y="-12577"/>
                  <a:pt x="792591" y="0"/>
                </a:cubicBezTo>
                <a:cubicBezTo>
                  <a:pt x="1265581" y="-5204"/>
                  <a:pt x="1535769" y="369684"/>
                  <a:pt x="1585182" y="624696"/>
                </a:cubicBezTo>
                <a:cubicBezTo>
                  <a:pt x="1474192" y="1006802"/>
                  <a:pt x="1194858" y="1291334"/>
                  <a:pt x="792591" y="1249392"/>
                </a:cubicBezTo>
                <a:cubicBezTo>
                  <a:pt x="423443" y="1205006"/>
                  <a:pt x="-16488" y="973488"/>
                  <a:pt x="0" y="6246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r>
              <a:rPr lang="en-GB" sz="28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Step</a:t>
            </a:r>
          </a:p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1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0A7F0F8-F1C9-74F4-0F6E-06BD8D40D966}"/>
              </a:ext>
            </a:extLst>
          </p:cNvPr>
          <p:cNvCxnSpPr>
            <a:cxnSpLocks/>
          </p:cNvCxnSpPr>
          <p:nvPr/>
        </p:nvCxnSpPr>
        <p:spPr>
          <a:xfrm flipV="1">
            <a:off x="4815328" y="2878951"/>
            <a:ext cx="1946621" cy="932413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3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 v2.png">
            <a:extLst>
              <a:ext uri="{FF2B5EF4-FFF2-40B4-BE49-F238E27FC236}">
                <a16:creationId xmlns:a16="http://schemas.microsoft.com/office/drawing/2014/main" id="{26977245-B6EA-D9DA-B5F7-3C0E6CC7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4B65D-7A99-AAA4-9CBF-1CBE60A1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22" y="1389815"/>
            <a:ext cx="5712031" cy="5123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186EB2-D226-9128-8ED0-0C6EAABE1500}"/>
              </a:ext>
            </a:extLst>
          </p:cNvPr>
          <p:cNvSpPr txBox="1">
            <a:spLocks/>
          </p:cNvSpPr>
          <p:nvPr/>
        </p:nvSpPr>
        <p:spPr>
          <a:xfrm>
            <a:off x="436419" y="16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A59A"/>
                </a:solidFill>
                <a:latin typeface="Modern Love Caps" panose="04070805081001020A01" pitchFamily="82" charset="0"/>
              </a:rPr>
              <a:t>Complete onboarding questions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F28914-3911-6F9C-9E84-711972259BCF}"/>
              </a:ext>
            </a:extLst>
          </p:cNvPr>
          <p:cNvSpPr/>
          <p:nvPr/>
        </p:nvSpPr>
        <p:spPr>
          <a:xfrm>
            <a:off x="623309" y="1389815"/>
            <a:ext cx="1554811" cy="1168451"/>
          </a:xfrm>
          <a:custGeom>
            <a:avLst/>
            <a:gdLst>
              <a:gd name="connsiteX0" fmla="*/ 0 w 1554811"/>
              <a:gd name="connsiteY0" fmla="*/ 584226 h 1168451"/>
              <a:gd name="connsiteX1" fmla="*/ 777406 w 1554811"/>
              <a:gd name="connsiteY1" fmla="*/ 0 h 1168451"/>
              <a:gd name="connsiteX2" fmla="*/ 1554812 w 1554811"/>
              <a:gd name="connsiteY2" fmla="*/ 584226 h 1168451"/>
              <a:gd name="connsiteX3" fmla="*/ 777406 w 1554811"/>
              <a:gd name="connsiteY3" fmla="*/ 1168452 h 1168451"/>
              <a:gd name="connsiteX4" fmla="*/ 0 w 1554811"/>
              <a:gd name="connsiteY4" fmla="*/ 584226 h 116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811" h="1168451" fill="none" extrusionOk="0">
                <a:moveTo>
                  <a:pt x="0" y="584226"/>
                </a:moveTo>
                <a:cubicBezTo>
                  <a:pt x="14422" y="247859"/>
                  <a:pt x="415828" y="4472"/>
                  <a:pt x="777406" y="0"/>
                </a:cubicBezTo>
                <a:cubicBezTo>
                  <a:pt x="1231967" y="43095"/>
                  <a:pt x="1533527" y="261110"/>
                  <a:pt x="1554812" y="584226"/>
                </a:cubicBezTo>
                <a:cubicBezTo>
                  <a:pt x="1648693" y="920499"/>
                  <a:pt x="1197213" y="1164097"/>
                  <a:pt x="777406" y="1168452"/>
                </a:cubicBezTo>
                <a:cubicBezTo>
                  <a:pt x="260865" y="1194471"/>
                  <a:pt x="52903" y="835170"/>
                  <a:pt x="0" y="584226"/>
                </a:cubicBezTo>
                <a:close/>
              </a:path>
              <a:path w="1554811" h="1168451" stroke="0" extrusionOk="0">
                <a:moveTo>
                  <a:pt x="0" y="584226"/>
                </a:moveTo>
                <a:cubicBezTo>
                  <a:pt x="-57696" y="362791"/>
                  <a:pt x="248813" y="-40982"/>
                  <a:pt x="777406" y="0"/>
                </a:cubicBezTo>
                <a:cubicBezTo>
                  <a:pt x="1226012" y="-2843"/>
                  <a:pt x="1518888" y="326996"/>
                  <a:pt x="1554812" y="584226"/>
                </a:cubicBezTo>
                <a:cubicBezTo>
                  <a:pt x="1473320" y="934122"/>
                  <a:pt x="1178579" y="1201770"/>
                  <a:pt x="777406" y="1168452"/>
                </a:cubicBezTo>
                <a:cubicBezTo>
                  <a:pt x="393329" y="1139154"/>
                  <a:pt x="-67311" y="922325"/>
                  <a:pt x="0" y="58422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Step</a:t>
            </a:r>
          </a:p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7094-4C9A-0357-C9E4-F810044AA857}"/>
              </a:ext>
            </a:extLst>
          </p:cNvPr>
          <p:cNvSpPr txBox="1"/>
          <p:nvPr/>
        </p:nvSpPr>
        <p:spPr>
          <a:xfrm>
            <a:off x="8944724" y="1388715"/>
            <a:ext cx="2635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8BCB2"/>
                </a:solidFill>
              </a:rPr>
              <a:t>Answering the onboarding questions will help match you to the most appropriate mentor.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932F11-5132-D71E-593A-C7FF685BFEC9}"/>
              </a:ext>
            </a:extLst>
          </p:cNvPr>
          <p:cNvCxnSpPr>
            <a:cxnSpLocks/>
          </p:cNvCxnSpPr>
          <p:nvPr/>
        </p:nvCxnSpPr>
        <p:spPr>
          <a:xfrm flipV="1">
            <a:off x="7233238" y="1658147"/>
            <a:ext cx="1735636" cy="183915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w character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66D146-0816-4F36-B469-751A60B53904}"/>
              </a:ext>
            </a:extLst>
          </p:cNvPr>
          <p:cNvSpPr txBox="1">
            <a:spLocks/>
          </p:cNvSpPr>
          <p:nvPr/>
        </p:nvSpPr>
        <p:spPr>
          <a:xfrm>
            <a:off x="593725" y="2087849"/>
            <a:ext cx="9613265" cy="1340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A71F8-7399-4676-A98E-7FA2B24A4C11}"/>
              </a:ext>
            </a:extLst>
          </p:cNvPr>
          <p:cNvSpPr txBox="1"/>
          <p:nvPr/>
        </p:nvSpPr>
        <p:spPr>
          <a:xfrm>
            <a:off x="593725" y="3598223"/>
            <a:ext cx="961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 </a:t>
            </a:r>
            <a:r>
              <a:rPr lang="en-GB" sz="5400" b="1" u="sng" dirty="0">
                <a:solidFill>
                  <a:srgbClr val="2C03F7"/>
                </a:solidFill>
              </a:rPr>
              <a:t>buddyscheme@qmul.ac.uk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AFC39-0742-CFBE-585B-1B5E7F43B2A2}"/>
              </a:ext>
            </a:extLst>
          </p:cNvPr>
          <p:cNvSpPr txBox="1"/>
          <p:nvPr/>
        </p:nvSpPr>
        <p:spPr>
          <a:xfrm>
            <a:off x="742016" y="830044"/>
            <a:ext cx="91263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A19A"/>
                </a:solidFill>
                <a:latin typeface="Modern Love Caps" panose="04070805081001020A01" pitchFamily="82" charset="0"/>
              </a:rPr>
              <a:t>Send us an email if you have any questions at:</a:t>
            </a:r>
          </a:p>
        </p:txBody>
      </p:sp>
    </p:spTree>
    <p:extLst>
      <p:ext uri="{BB962C8B-B14F-4D97-AF65-F5344CB8AC3E}">
        <p14:creationId xmlns:p14="http://schemas.microsoft.com/office/powerpoint/2010/main" val="5042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392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139288"/>
                </a:solidFill>
                <a:latin typeface="Modern Love Caps" panose="04070805081001020A01" pitchFamily="82" charset="0"/>
                <a:cs typeface="Franxurter"/>
              </a:rPr>
              <a:t>Any questions</a:t>
            </a:r>
            <a:endParaRPr lang="en-US" sz="2400" dirty="0"/>
          </a:p>
        </p:txBody>
      </p:sp>
      <p:pic>
        <p:nvPicPr>
          <p:cNvPr id="9" name="Picture 8" descr="Buddy schme ideas fo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64" y="5689648"/>
            <a:ext cx="3248071" cy="974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4837" y="489820"/>
            <a:ext cx="5638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Thank</a:t>
            </a:r>
            <a:r>
              <a:rPr lang="en-US" sz="88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01551-E078-470E-845E-98A1DE395016}"/>
              </a:ext>
            </a:extLst>
          </p:cNvPr>
          <p:cNvSpPr txBox="1"/>
          <p:nvPr/>
        </p:nvSpPr>
        <p:spPr>
          <a:xfrm>
            <a:off x="2295525" y="2871434"/>
            <a:ext cx="859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Any Questions?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98032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E491B0A4BF4FF345AE8139CF01357859" ma:contentTypeVersion="43" ma:contentTypeDescription="" ma:contentTypeScope="" ma:versionID="096f5e0fb2211a5371ee384544b0adb3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45ae7f3d-bcd0-4e4b-af93-f03a9fbb19b5" xmlns:ns4="6649982f-b66b-4072-8006-4697fed55f9d" targetNamespace="http://schemas.microsoft.com/office/2006/metadata/properties" ma:root="true" ma:fieldsID="284d60c557422c87fdcb97058a68c076" ns1:_="" ns2:_="" ns3:_="" ns4:_="">
    <xsd:import namespace="http://schemas.microsoft.com/sharepoint/v3"/>
    <xsd:import namespace="d5efd484-15aa-41a0-83f6-0646502cb6d6"/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853d933a-1e71-4514-b2be-4da4ec61601a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853d933a-1e71-4514-b2be-4da4ec61601a}" ma:internalName="TaxCatchAllLabel" ma:readOnly="true" ma:showField="CatchAllDataLabel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43" nillable="true" ma:displayName="Sign-off status" ma:internalName="Sign_x002d_off_x0020_status">
      <xsd:simpleType>
        <xsd:restriction base="dms:Text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lcf76f155ced4ddcb4097134ff3c332f xmlns="45ae7f3d-bcd0-4e4b-af93-f03a9fbb19b5">
      <Terms xmlns="http://schemas.microsoft.com/office/infopath/2007/PartnerControls"/>
    </lcf76f155ced4ddcb4097134ff3c332f>
    <QMULInformation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</TermName>
          <TermId xmlns="http://schemas.microsoft.com/office/infopath/2007/PartnerControls">9124d8d9-0c1c-41e9-aa14-aba001e9a028</TermId>
        </TermInfo>
      </Terms>
    </QMULInformationClassificationTaxHTField0>
    <TaxKeywordTaxHTField xmlns="d5efd484-15aa-41a0-83f6-0646502cb6d6">
      <Terms xmlns="http://schemas.microsoft.com/office/infopath/2007/PartnerControls"/>
    </TaxKeywordTaxHTField>
    <_Flow_SignoffStatus xmlns="45ae7f3d-bcd0-4e4b-af93-f03a9fbb19b5" xsi:nil="true"/>
    <QMULSchoolTaxHTField0 xmlns="http://schemas.microsoft.com/sharepoint/v3">
      <Terms xmlns="http://schemas.microsoft.com/office/infopath/2007/PartnerControls"/>
    </QMULSchoolTaxHTField0>
    <QMULDocumentTypeTaxHTField0 xmlns="http://schemas.microsoft.com/sharepoint/v3">
      <Terms xmlns="http://schemas.microsoft.com/office/infopath/2007/PartnerControls"/>
    </QMULDocumentTypeTaxHTField0>
    <QMULReviewDate xmlns="http://schemas.microsoft.com/sharepoint/v3" xsi:nil="true"/>
    <QMULOwner xmlns="http://schemas.microsoft.com/sharepoint/v3">
      <UserInfo>
        <DisplayName/>
        <AccountId xsi:nil="true"/>
        <AccountType/>
      </UserInfo>
    </QMULOwner>
    <QMULDepartmentTaxHTField0 xmlns="http://schemas.microsoft.com/sharepoint/v3">
      <Terms xmlns="http://schemas.microsoft.com/office/infopath/2007/PartnerControls"/>
    </QMULDepartmentTaxHTField0>
    <QMULAcademicYear xmlns="http://schemas.microsoft.com/sharepoint/v3" xsi:nil="true"/>
    <QMULLocationTaxHTField0 xmlns="http://schemas.microsoft.com/sharepoint/v3">
      <Terms xmlns="http://schemas.microsoft.com/office/infopath/2007/PartnerControls"/>
    </QMULLocationTaxHTField0>
    <QMULDocumentStatusTaxHTField0 xmlns="http://schemas.microsoft.com/sharepoint/v3">
      <Terms xmlns="http://schemas.microsoft.com/office/infopath/2007/PartnerControls"/>
    </QMULDocumentStatusTaxHTField0>
    <QMULProject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Props1.xml><?xml version="1.0" encoding="utf-8"?>
<ds:datastoreItem xmlns:ds="http://schemas.openxmlformats.org/officeDocument/2006/customXml" ds:itemID="{CEA74942-1DAB-4191-904B-04C6B8281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efd484-15aa-41a0-83f6-0646502cb6d6"/>
    <ds:schemaRef ds:uri="45ae7f3d-bcd0-4e4b-af93-f03a9fbb19b5"/>
    <ds:schemaRef ds:uri="6649982f-b66b-4072-8006-4697fed55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EF2EE-960C-4A85-A14C-A1C5E18C75FD}">
  <ds:schemaRefs>
    <ds:schemaRef ds:uri="6649982f-b66b-4072-8006-4697fed55f9d"/>
    <ds:schemaRef ds:uri="http://www.w3.org/XML/1998/namespace"/>
    <ds:schemaRef ds:uri="45ae7f3d-bcd0-4e4b-af93-f03a9fbb19b5"/>
    <ds:schemaRef ds:uri="http://purl.org/dc/terms/"/>
    <ds:schemaRef ds:uri="d5efd484-15aa-41a0-83f6-0646502cb6d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  <ds:schemaRef ds:uri="87939ff8-fce5-468a-a881-4c1fe8783bc4"/>
  </ds:schemaRefs>
</ds:datastoreItem>
</file>

<file path=customXml/itemProps3.xml><?xml version="1.0" encoding="utf-8"?>
<ds:datastoreItem xmlns:ds="http://schemas.openxmlformats.org/officeDocument/2006/customXml" ds:itemID="{5406FC0F-4D96-4316-9A4B-789DCACBCE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574454-2117-4EED-9C8E-9D60210BA96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453</Words>
  <Application>Microsoft Macintosh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Cordia New</vt:lpstr>
      <vt:lpstr>DIN Alternate Bold</vt:lpstr>
      <vt:lpstr>Dreaming Outloud Pro</vt:lpstr>
      <vt:lpstr>Modern Love</vt:lpstr>
      <vt:lpstr>Modern Love 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</dc:creator>
  <cp:lastModifiedBy>David Oluwatobi Ajibade</cp:lastModifiedBy>
  <cp:revision>12</cp:revision>
  <dcterms:created xsi:type="dcterms:W3CDTF">2021-09-07T14:01:05Z</dcterms:created>
  <dcterms:modified xsi:type="dcterms:W3CDTF">2025-08-29T15:38:23Z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QMULDocumentStatus">
    <vt:lpwstr/>
  </property>
  <property fmtid="{D5CDD505-2E9C-101B-9397-08002B2CF9AE}" pid="4" name="ContentTypeId">
    <vt:lpwstr>0x0101003431EF8E9256E24C81798E9A71712536</vt:lpwstr>
  </property>
  <property fmtid="{D5CDD505-2E9C-101B-9397-08002B2CF9AE}" pid="5" name="QMULInformationClassification">
    <vt:lpwstr>1;#Protect|9124d8d9-0c1c-41e9-aa14-aba001e9a028</vt:lpwstr>
  </property>
  <property fmtid="{D5CDD505-2E9C-101B-9397-08002B2CF9AE}" pid="6" name="QMULLocation">
    <vt:lpwstr/>
  </property>
  <property fmtid="{D5CDD505-2E9C-101B-9397-08002B2CF9AE}" pid="7" name="QMULDepartment">
    <vt:lpwstr/>
  </property>
  <property fmtid="{D5CDD505-2E9C-101B-9397-08002B2CF9AE}" pid="8" name="QMULDocumentType">
    <vt:lpwstr/>
  </property>
  <property fmtid="{D5CDD505-2E9C-101B-9397-08002B2CF9AE}" pid="9" name="QMULSchool">
    <vt:lpwstr/>
  </property>
  <property fmtid="{D5CDD505-2E9C-101B-9397-08002B2CF9AE}" pid="10" name="MediaServiceImageTags">
    <vt:lpwstr/>
  </property>
</Properties>
</file>