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74" r:id="rId3"/>
    <p:sldId id="260" r:id="rId4"/>
    <p:sldId id="261" r:id="rId5"/>
    <p:sldId id="262" r:id="rId6"/>
    <p:sldId id="272" r:id="rId7"/>
    <p:sldId id="273" r:id="rId8"/>
    <p:sldId id="263" r:id="rId9"/>
    <p:sldId id="256" r:id="rId10"/>
    <p:sldId id="266" r:id="rId11"/>
    <p:sldId id="257" r:id="rId12"/>
    <p:sldId id="270" r:id="rId13"/>
    <p:sldId id="264" r:id="rId14"/>
    <p:sldId id="265" r:id="rId15"/>
    <p:sldId id="275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8A24165-725C-4029-854E-5B07EECFD482}">
          <p14:sldIdLst>
            <p14:sldId id="259"/>
            <p14:sldId id="274"/>
            <p14:sldId id="260"/>
            <p14:sldId id="261"/>
            <p14:sldId id="262"/>
            <p14:sldId id="272"/>
            <p14:sldId id="273"/>
            <p14:sldId id="263"/>
            <p14:sldId id="256"/>
            <p14:sldId id="266"/>
            <p14:sldId id="257"/>
            <p14:sldId id="270"/>
            <p14:sldId id="264"/>
            <p14:sldId id="265"/>
            <p14:sldId id="275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obhan Cooke" initials="SC" lastIdx="8" clrIdx="0">
    <p:extLst>
      <p:ext uri="{19B8F6BF-5375-455C-9EA6-DF929625EA0E}">
        <p15:presenceInfo xmlns:p15="http://schemas.microsoft.com/office/powerpoint/2012/main" userId="S::wew463@qmul.ac.uk::4837f459-4cae-49c4-9cd4-80571520b74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144"/>
  </p:normalViewPr>
  <p:slideViewPr>
    <p:cSldViewPr snapToGrid="0" snapToObjects="1">
      <p:cViewPr varScale="1">
        <p:scale>
          <a:sx n="67" d="100"/>
          <a:sy n="67" d="100"/>
        </p:scale>
        <p:origin x="62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3B550-412C-B145-B7F0-4FF85C5D30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33C141-CB5F-3F4A-8642-70492710C4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94655C-9D70-0A43-A128-7C35601AB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B1E9-A401-FE4D-B686-9060D6F32EA0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CB06B-B624-704C-924B-E9D484A73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04B37-66D5-0D4C-AD23-E06FFB0B7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7AD7-200D-0B48-91E0-A3E6DFBDC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23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5EE20-C483-A649-BB9B-049FDF026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24A6D5-3CFD-A94C-AD93-F8648338FC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A8D392-CB48-2142-ABEE-1424A6B97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B1E9-A401-FE4D-B686-9060D6F32EA0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664A6-FC05-4C49-950C-A797134A8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8DA9F-4C73-1048-BC31-7CA2F417D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7AD7-200D-0B48-91E0-A3E6DFBDC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5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9FD9C9-5FA7-2A45-ADC4-9DE5A75748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B1423E-7816-9B47-A57A-94F27CFB30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614E4C-D61E-A548-B714-AEE92F0B9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B1E9-A401-FE4D-B686-9060D6F32EA0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185EF-0F13-F143-AEFC-8A749FA48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E3513-5769-6D47-B3E0-C6C3F1CC9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7AD7-200D-0B48-91E0-A3E6DFBDC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355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7E647-1E86-8A45-B342-65617A5F9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B8748-1C22-1649-B5E2-8A734BF1D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5D42B-E795-0E4B-8266-D7CEBF5D8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B1E9-A401-FE4D-B686-9060D6F32EA0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C2145-9FBF-DD4D-98CB-C43E5C19E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8CF893-6FA0-DA46-9303-F08F96DE1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7AD7-200D-0B48-91E0-A3E6DFBDC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52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9BE05-6901-4241-B3FD-F1962AF3E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29F82-FC29-D640-BC32-BA60BF62F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67AF18-2107-934C-B9C4-F0DAC2568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B1E9-A401-FE4D-B686-9060D6F32EA0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CE145-920F-3544-8DA7-CB65FDE9C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F57BE-5BD6-0B46-8F40-4C63C5E4C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7AD7-200D-0B48-91E0-A3E6DFBDC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4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84D0C-DA2E-D84C-8E76-5056F45E5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0C7F2-1F33-5F4A-B638-E0E12A3873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8F94C-2DF6-0D41-8D32-BE59D30DB3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FAD0BF-FBF7-984E-BC8D-72A8D42FD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B1E9-A401-FE4D-B686-9060D6F32EA0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EA07B7-A9AE-7E43-B54F-77F0E1E3D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6A4585-F1D2-E847-93D5-97DE53CFB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7AD7-200D-0B48-91E0-A3E6DFBDC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231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005F1-5724-F94F-9D1B-4761C28F4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7621D-C48B-E043-A2C3-986DA4DBB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BE3A30-7D0C-C94B-B329-15F6022143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A10E29-3CE9-0F4F-A806-9DB9BD66A2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A695C0-7EC3-814E-ACB3-3AC945DEB1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93C705-B4E5-1F44-9631-F9CE36A1B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B1E9-A401-FE4D-B686-9060D6F32EA0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332A8F-C24B-E54F-8B26-DDF81A1CB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063B3C-441D-B34C-A139-D05E84DA7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7AD7-200D-0B48-91E0-A3E6DFBDC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960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301E8-5CCE-5A4F-A179-D34148D84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73D1FD-6D4F-8E42-8891-3FF5FAA09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B1E9-A401-FE4D-B686-9060D6F32EA0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E630E3-0E6E-9F4A-ABA2-190CE965D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C2AD3F-FF06-B44C-AB7A-631688E84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7AD7-200D-0B48-91E0-A3E6DFBDC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381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95DD11-8CAD-6B47-B36C-C035F27B5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B1E9-A401-FE4D-B686-9060D6F32EA0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E8BDCB-8B67-D146-9728-314592696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A315EE-ED1C-8E41-A405-AB662CADB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7AD7-200D-0B48-91E0-A3E6DFBDC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434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5119D-25FD-7141-B788-83ACE5F4F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7271E-0BF2-C740-A88B-1399B27D5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24C615-DC00-EF4E-BD41-4727E8165B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1B261A-455A-FB4E-8B7C-59F3979FC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B1E9-A401-FE4D-B686-9060D6F32EA0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810797-E736-7E4E-B403-20367BCD9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A27D0D-8D1D-0747-A553-BA79D8A1A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7AD7-200D-0B48-91E0-A3E6DFBDC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926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4F11B-D0E6-004D-99AA-DB1A90465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7E98B4-E192-9249-A2C2-9E25C1D24E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4F77E0-F2C9-8346-96FC-82DFADC352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813062-D105-7049-9A0C-A94614A4C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B1E9-A401-FE4D-B686-9060D6F32EA0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947831-17AA-1F41-9616-D1FFE6407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64E1DD-C06B-DC46-9EF8-F7CBAA02D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7AD7-200D-0B48-91E0-A3E6DFBDC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680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D6236A-6BE9-B24B-BE58-98DD4E10E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E42253-48D8-B548-AAF6-BBCB9304F3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EF58D-2618-794A-BBE0-B066863173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BB1E9-A401-FE4D-B686-9060D6F32EA0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05F2F-B0A0-5E4A-9721-94037E7026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8F4EA7-3A13-7143-A713-50F5568D7D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77AD7-200D-0B48-91E0-A3E6DFBDC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92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.d.cooke@qmul.ac.u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.sood@qmul.ac.uk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c.millan@qmul.ac.u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D33E3F9-181C-4582-B3B9-55DC8E47B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26A370-29A7-4C02-9C41-4B9171CF3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4489B4-E7A9-7147-AD73-5395E0A0E1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25" y="0"/>
            <a:ext cx="12159575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307C653-8401-BC4D-B05B-C6170D9D2A40}"/>
              </a:ext>
            </a:extLst>
          </p:cNvPr>
          <p:cNvSpPr/>
          <p:nvPr/>
        </p:nvSpPr>
        <p:spPr>
          <a:xfrm>
            <a:off x="1618129" y="934723"/>
            <a:ext cx="8669867" cy="5803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Year 5 GP Tutor Training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2021-2022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Dr Siobhan Cooke 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s.d.cooke@qmul.ac.uk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Dr Meera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Sood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m.sood@qmul.ac.uk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Lorane Smith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800" u="sng" dirty="0">
                <a:solidFill>
                  <a:srgbClr val="0070C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l.a.smith@qmul.ac.uk</a:t>
            </a:r>
            <a:endParaRPr kumimoji="0" lang="en-GB" sz="2800" b="0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974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0545C-3488-ED4B-9C26-48B7DB59E5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5B87D-E1C8-8E45-97A8-78580648EC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4489B4-E7A9-7147-AD73-5395E0A0E1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25" y="0"/>
            <a:ext cx="12159575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307C653-8401-BC4D-B05B-C6170D9D2A40}"/>
              </a:ext>
            </a:extLst>
          </p:cNvPr>
          <p:cNvSpPr/>
          <p:nvPr/>
        </p:nvSpPr>
        <p:spPr>
          <a:xfrm>
            <a:off x="1618129" y="1394095"/>
            <a:ext cx="8669867" cy="3796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dirty="0">
                <a:solidFill>
                  <a:srgbClr val="00206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Risk reduction on placement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We need to talk about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– updated for 2021-22</a:t>
            </a:r>
            <a:endParaRPr lang="en-GB" sz="2800" dirty="0">
              <a:solidFill>
                <a:srgbClr val="002060"/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dirty="0">
                <a:solidFill>
                  <a:srgbClr val="00206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Remote Consulting – Etiquette, Consent, Confidentiality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Learning objectives for the placement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dirty="0">
                <a:solidFill>
                  <a:srgbClr val="00206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Connecting Practice for students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Year 5 SSC peer teaching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dirty="0">
                <a:solidFill>
                  <a:srgbClr val="00206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Year 5 GP prize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DEF9AC-1416-447A-B175-F687634A28E1}"/>
              </a:ext>
            </a:extLst>
          </p:cNvPr>
          <p:cNvSpPr txBox="1"/>
          <p:nvPr/>
        </p:nvSpPr>
        <p:spPr>
          <a:xfrm>
            <a:off x="903382" y="176270"/>
            <a:ext cx="6665205" cy="47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24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GP tutor Introduction to Year 5 GP Assistantship</a:t>
            </a:r>
            <a:r>
              <a:rPr lang="en-US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043705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EEB03-8C23-A34B-BE9B-37FDFF5D1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99718-ABF1-F148-BC24-2E2B7D023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E0A262-D464-F846-93D3-940B4DBE4D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12" y="0"/>
            <a:ext cx="12159575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70934FB-D9DF-3948-B63C-506CFCAADA88}"/>
              </a:ext>
            </a:extLst>
          </p:cNvPr>
          <p:cNvSpPr/>
          <p:nvPr/>
        </p:nvSpPr>
        <p:spPr>
          <a:xfrm>
            <a:off x="838200" y="1594271"/>
            <a:ext cx="10215282" cy="33387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itchFamily="2" charset="2"/>
              <a:buChar char=""/>
            </a:pPr>
            <a:r>
              <a:rPr lang="en-US" sz="24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Students will have 3 days out of placement – virtual hospice placement, DATE and Breaking Bad News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itchFamily="2" charset="2"/>
              <a:buChar char=""/>
            </a:pPr>
            <a:r>
              <a:rPr lang="en-US" sz="24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OOH no longer running – but work to be done on access/interface Primary and Secondary Care</a:t>
            </a:r>
            <a:endParaRPr lang="en-GB" sz="24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itchFamily="2" charset="2"/>
              <a:buChar char=""/>
            </a:pPr>
            <a:r>
              <a:rPr lang="en-US" sz="2400" dirty="0">
                <a:solidFill>
                  <a:srgbClr val="002060"/>
                </a:solidFill>
                <a:ea typeface="Calibri" panose="020F0502020204030204" pitchFamily="34" charset="0"/>
                <a:cs typeface="Times New Roman"/>
              </a:rPr>
              <a:t>Core Case Tutorials running every 2 weeks, weeks 2, 4, 7 and week 8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itchFamily="2" charset="2"/>
              <a:buChar char=""/>
            </a:pPr>
            <a:r>
              <a:rPr lang="en-US" sz="24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Assessment to include: Involvement in SEA, practice meeting/MDT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itchFamily="2" charset="2"/>
              <a:buChar char=""/>
            </a:pPr>
            <a:r>
              <a:rPr lang="en-US" sz="24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Project to include aspects of leadership/teaching</a:t>
            </a:r>
            <a:endParaRPr lang="en-GB" sz="24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146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B2604A0C-438B-418B-8882-6987A0CC45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338"/>
            <a:ext cx="12197050" cy="688298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2EB1A90-F1AC-4013-8228-32D33DC39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85718"/>
            <a:ext cx="10515600" cy="1325563"/>
          </a:xfrm>
        </p:spPr>
        <p:txBody>
          <a:bodyPr/>
          <a:lstStyle/>
          <a:p>
            <a:r>
              <a:rPr lang="en-GB" dirty="0">
                <a:cs typeface="Calibri Light"/>
              </a:rPr>
              <a:t>Core Cases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F50AD-EEFE-4131-88CE-CEB3FEE5D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741" y="1475854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dirty="0">
              <a:solidFill>
                <a:srgbClr val="0070C0"/>
              </a:solidFill>
              <a:cs typeface="Calibri"/>
            </a:endParaRPr>
          </a:p>
          <a:p>
            <a:r>
              <a:rPr lang="en-GB" dirty="0">
                <a:solidFill>
                  <a:srgbClr val="002060"/>
                </a:solidFill>
                <a:cs typeface="Calibri"/>
              </a:rPr>
              <a:t>Cases uploaded on QM+ (updated for 2021-22)</a:t>
            </a:r>
          </a:p>
          <a:p>
            <a:r>
              <a:rPr lang="en-GB" dirty="0">
                <a:solidFill>
                  <a:srgbClr val="002060"/>
                </a:solidFill>
                <a:cs typeface="Calibri"/>
              </a:rPr>
              <a:t>Aim to supplement GP ethical teaching </a:t>
            </a:r>
          </a:p>
          <a:p>
            <a:r>
              <a:rPr lang="en-GB" dirty="0">
                <a:solidFill>
                  <a:srgbClr val="002060"/>
                </a:solidFill>
                <a:cs typeface="Calibri"/>
              </a:rPr>
              <a:t>Self-directed learning: Interactive case with questions for students to answer. </a:t>
            </a:r>
          </a:p>
          <a:p>
            <a:r>
              <a:rPr lang="en-GB" dirty="0">
                <a:solidFill>
                  <a:srgbClr val="002060"/>
                </a:solidFill>
                <a:cs typeface="Calibri"/>
              </a:rPr>
              <a:t>Core case tutorial: Case discussed virtually with small group of students and Central GP Tutor. Emphasis on ethical points of the case. </a:t>
            </a:r>
          </a:p>
        </p:txBody>
      </p:sp>
    </p:spTree>
    <p:extLst>
      <p:ext uri="{BB962C8B-B14F-4D97-AF65-F5344CB8AC3E}">
        <p14:creationId xmlns:p14="http://schemas.microsoft.com/office/powerpoint/2010/main" val="2096537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EEB03-8C23-A34B-BE9B-37FDFF5D1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99718-ABF1-F148-BC24-2E2B7D023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E0A262-D464-F846-93D3-940B4DBE4D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59575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70934FB-D9DF-3948-B63C-506CFCAADA88}"/>
              </a:ext>
            </a:extLst>
          </p:cNvPr>
          <p:cNvSpPr/>
          <p:nvPr/>
        </p:nvSpPr>
        <p:spPr>
          <a:xfrm>
            <a:off x="320407" y="1027905"/>
            <a:ext cx="11478658" cy="505702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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Virtual Hospice Morning at St Joseph’s Hospice – 15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solidFill>
                  <a:srgbClr val="00206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Septemb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"/>
              <a:tabLst/>
              <a:defRPr/>
            </a:pPr>
            <a:endParaRPr lang="en-US" sz="2400" dirty="0">
              <a:solidFill>
                <a:srgbClr val="002060"/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"/>
              <a:tabLst/>
              <a:defRPr/>
            </a:pPr>
            <a:r>
              <a:rPr lang="en-US" sz="2400" dirty="0">
                <a:solidFill>
                  <a:srgbClr val="00206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Breaking Bad News -</a:t>
            </a:r>
            <a:r>
              <a:rPr lang="en-US" sz="2400" b="1" i="0" u="sng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2400" b="1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(Students attend a one day course during each week)</a:t>
            </a:r>
            <a:endParaRPr lang="en-US" sz="2400" b="0" i="0" dirty="0">
              <a:solidFill>
                <a:srgbClr val="002060"/>
              </a:solidFill>
              <a:effectLst/>
              <a:latin typeface="Calibri" panose="020F0502020204030204" pitchFamily="34" charset="0"/>
            </a:endParaRPr>
          </a:p>
          <a:p>
            <a:pPr marL="714375" indent="-228600" algn="l"/>
            <a:r>
              <a:rPr lang="en-US" sz="24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-</a:t>
            </a:r>
            <a:r>
              <a:rPr lang="en-US" sz="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          </a:t>
            </a:r>
            <a:r>
              <a:rPr lang="en-US" sz="24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Group A/B: Week 9, 4</a:t>
            </a:r>
            <a:r>
              <a:rPr lang="en-US" sz="2400" b="0" i="0" baseline="3000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th</a:t>
            </a:r>
            <a:r>
              <a:rPr lang="en-US" sz="24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 – 8</a:t>
            </a:r>
            <a:r>
              <a:rPr lang="en-US" sz="2400" b="0" i="0" baseline="3000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th</a:t>
            </a:r>
            <a:r>
              <a:rPr lang="en-US" sz="24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 October</a:t>
            </a:r>
          </a:p>
          <a:p>
            <a:pPr marL="714375" indent="-228600" algn="l"/>
            <a:endParaRPr lang="en-US" sz="2400" b="0" i="0" dirty="0">
              <a:solidFill>
                <a:srgbClr val="002060"/>
              </a:solidFill>
              <a:effectLst/>
              <a:latin typeface="Calibri" panose="020F0502020204030204" pitchFamily="34" charset="0"/>
            </a:endParaRPr>
          </a:p>
          <a:p>
            <a:pPr marL="457200" algn="l"/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Doctors as Teachers/Educators - </a:t>
            </a:r>
            <a:r>
              <a:rPr lang="en-US" sz="2400" b="1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(students attend 1.5 days during the week; an opening workshop on Mon or Tues followed by a full day on Thurs or Fri)</a:t>
            </a:r>
            <a:endParaRPr lang="en-US" sz="2400" b="0" i="0" dirty="0">
              <a:solidFill>
                <a:srgbClr val="002060"/>
              </a:solidFill>
              <a:effectLst/>
              <a:latin typeface="Calibri" panose="020F0502020204030204" pitchFamily="34" charset="0"/>
            </a:endParaRPr>
          </a:p>
          <a:p>
            <a:pPr marL="685800" indent="-228600" algn="l"/>
            <a:r>
              <a:rPr lang="en-US" sz="24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-</a:t>
            </a:r>
            <a:r>
              <a:rPr lang="en-US" sz="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          </a:t>
            </a:r>
            <a:r>
              <a:rPr lang="en-US" sz="24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Group A/B: Week 8, 27</a:t>
            </a:r>
            <a:r>
              <a:rPr lang="en-US" sz="2400" b="0" i="0" baseline="3000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th</a:t>
            </a:r>
            <a:r>
              <a:rPr lang="en-US" sz="24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 Sept – 1</a:t>
            </a:r>
            <a:r>
              <a:rPr lang="en-US" sz="2400" b="0" i="0" baseline="3000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st</a:t>
            </a:r>
            <a:r>
              <a:rPr lang="en-US" sz="24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 October</a:t>
            </a:r>
          </a:p>
          <a:p>
            <a:pPr marL="685800" indent="-228600" algn="l"/>
            <a:endParaRPr lang="en-US" sz="2400" b="0" i="0" dirty="0">
              <a:solidFill>
                <a:srgbClr val="00206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/>
              </a:rPr>
              <a:t>Ethical core case - running every 2 weeks </a:t>
            </a:r>
            <a:endParaRPr lang="en-US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/>
            </a:endParaRPr>
          </a:p>
          <a:p>
            <a:pPr lvl="0">
              <a:lnSpc>
                <a:spcPct val="107000"/>
              </a:lnSpc>
              <a:defRPr/>
            </a:pPr>
            <a:r>
              <a:rPr lang="en-US" sz="2400" dirty="0">
                <a:solidFill>
                  <a:srgbClr val="00206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    (</a:t>
            </a:r>
            <a:r>
              <a:rPr lang="en-GB" dirty="0"/>
              <a:t>weeks commencing 6th Sept (Case 1) 20th Sept (case 2) 11th Oct (Case 3) and 18th Oct (Case 4)</a:t>
            </a:r>
            <a:r>
              <a:rPr lang="en-US" sz="2400" dirty="0">
                <a:solidFill>
                  <a:srgbClr val="00206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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Closing Day – Ethics lecture, last Ethics tutorial – 22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October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43CA22-BB62-43ED-91C9-5531D5B63CBF}"/>
              </a:ext>
            </a:extLst>
          </p:cNvPr>
          <p:cNvSpPr txBox="1"/>
          <p:nvPr/>
        </p:nvSpPr>
        <p:spPr>
          <a:xfrm>
            <a:off x="528810" y="270530"/>
            <a:ext cx="6753339" cy="47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GB" sz="24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Dates out of GP placement – GP Block A</a:t>
            </a:r>
          </a:p>
        </p:txBody>
      </p:sp>
    </p:spTree>
    <p:extLst>
      <p:ext uri="{BB962C8B-B14F-4D97-AF65-F5344CB8AC3E}">
        <p14:creationId xmlns:p14="http://schemas.microsoft.com/office/powerpoint/2010/main" val="3304009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EEB03-8C23-A34B-BE9B-37FDFF5D1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99718-ABF1-F148-BC24-2E2B7D023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E0A262-D464-F846-93D3-940B4DBE4D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25" y="0"/>
            <a:ext cx="12159575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70934FB-D9DF-3948-B63C-506CFCAADA88}"/>
              </a:ext>
            </a:extLst>
          </p:cNvPr>
          <p:cNvSpPr/>
          <p:nvPr/>
        </p:nvSpPr>
        <p:spPr>
          <a:xfrm>
            <a:off x="838200" y="1538313"/>
            <a:ext cx="1021528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spc="1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Two </a:t>
            </a:r>
            <a:r>
              <a:rPr lang="en-GB" sz="2400" spc="10" dirty="0" err="1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MiniCEXs</a:t>
            </a:r>
            <a:r>
              <a:rPr lang="en-GB" sz="2400" spc="1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- one during Week 1 and one during Week 5</a:t>
            </a:r>
            <a:endParaRPr lang="en-GB" sz="28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spc="1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10 x Patient feedback forms – 5 completed by Week 5, 5 by Week 8.</a:t>
            </a:r>
            <a:endParaRPr lang="en-GB" sz="28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spc="1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Midway Assessment at Week 5 – to include 1 x </a:t>
            </a:r>
            <a:r>
              <a:rPr lang="en-GB" sz="2400" spc="10" dirty="0" err="1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MiniCEX</a:t>
            </a:r>
            <a:r>
              <a:rPr lang="en-GB" sz="2400" spc="1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and review of Patient feedback forms – Jot assessment form to be completed</a:t>
            </a:r>
            <a:endParaRPr lang="en-GB" sz="28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spc="1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Patient Case and Reflection on Professional Practice Principles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spc="1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Complex Chronic Care Plan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spc="1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Practice Project (in pairs)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spc="1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Significant Event Analysis – written up and discussed as part of SEA meeting in practice</a:t>
            </a:r>
            <a:endParaRPr lang="en-GB" sz="28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spc="1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Assessment of Professional Attitude and Conduct Form </a:t>
            </a:r>
            <a:endParaRPr lang="en-GB" sz="28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spc="1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Overall Tutor Assessment of Performance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E9E0FC-9A5B-4211-AD4C-06009AB2F483}"/>
              </a:ext>
            </a:extLst>
          </p:cNvPr>
          <p:cNvSpPr txBox="1"/>
          <p:nvPr/>
        </p:nvSpPr>
        <p:spPr>
          <a:xfrm>
            <a:off x="-1090669" y="130125"/>
            <a:ext cx="5717754" cy="47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GB" sz="24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ASSESSMENT</a:t>
            </a:r>
          </a:p>
        </p:txBody>
      </p:sp>
    </p:spTree>
    <p:extLst>
      <p:ext uri="{BB962C8B-B14F-4D97-AF65-F5344CB8AC3E}">
        <p14:creationId xmlns:p14="http://schemas.microsoft.com/office/powerpoint/2010/main" val="4257952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EEB03-8C23-A34B-BE9B-37FDFF5D1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99718-ABF1-F148-BC24-2E2B7D023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E0A262-D464-F846-93D3-940B4DBE4D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5125"/>
            <a:ext cx="12159575" cy="6858000"/>
          </a:xfrm>
          <a:prstGeom prst="rect">
            <a:avLst/>
          </a:prstGeom>
        </p:spPr>
      </p:pic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20E5269A-DAC7-4DDA-A8C2-3BDA272C09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5457927"/>
              </p:ext>
            </p:extLst>
          </p:nvPr>
        </p:nvGraphicFramePr>
        <p:xfrm>
          <a:off x="341523" y="1855628"/>
          <a:ext cx="11446525" cy="4456271"/>
        </p:xfrm>
        <a:graphic>
          <a:graphicData uri="http://schemas.openxmlformats.org/drawingml/2006/table">
            <a:tbl>
              <a:tblPr/>
              <a:tblGrid>
                <a:gridCol w="1458820">
                  <a:extLst>
                    <a:ext uri="{9D8B030D-6E8A-4147-A177-3AD203B41FA5}">
                      <a16:colId xmlns:a16="http://schemas.microsoft.com/office/drawing/2014/main" val="1062084623"/>
                    </a:ext>
                  </a:extLst>
                </a:gridCol>
                <a:gridCol w="1488937">
                  <a:extLst>
                    <a:ext uri="{9D8B030D-6E8A-4147-A177-3AD203B41FA5}">
                      <a16:colId xmlns:a16="http://schemas.microsoft.com/office/drawing/2014/main" val="921237977"/>
                    </a:ext>
                  </a:extLst>
                </a:gridCol>
                <a:gridCol w="2251402">
                  <a:extLst>
                    <a:ext uri="{9D8B030D-6E8A-4147-A177-3AD203B41FA5}">
                      <a16:colId xmlns:a16="http://schemas.microsoft.com/office/drawing/2014/main" val="3853931080"/>
                    </a:ext>
                  </a:extLst>
                </a:gridCol>
                <a:gridCol w="1145167">
                  <a:extLst>
                    <a:ext uri="{9D8B030D-6E8A-4147-A177-3AD203B41FA5}">
                      <a16:colId xmlns:a16="http://schemas.microsoft.com/office/drawing/2014/main" val="1298922159"/>
                    </a:ext>
                  </a:extLst>
                </a:gridCol>
                <a:gridCol w="1458086">
                  <a:extLst>
                    <a:ext uri="{9D8B030D-6E8A-4147-A177-3AD203B41FA5}">
                      <a16:colId xmlns:a16="http://schemas.microsoft.com/office/drawing/2014/main" val="3901864231"/>
                    </a:ext>
                  </a:extLst>
                </a:gridCol>
                <a:gridCol w="3644113">
                  <a:extLst>
                    <a:ext uri="{9D8B030D-6E8A-4147-A177-3AD203B41FA5}">
                      <a16:colId xmlns:a16="http://schemas.microsoft.com/office/drawing/2014/main" val="904378284"/>
                    </a:ext>
                  </a:extLst>
                </a:gridCol>
              </a:tblGrid>
              <a:tr h="339310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b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***ONLNE*** REGULAR PRACTITIONER SUPPORT &amp; DEVELOPMENT SESSIONS:</a:t>
                      </a:r>
                      <a:endParaRPr lang="en-GB" sz="1100" dirty="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592524"/>
                  </a:ext>
                </a:extLst>
              </a:tr>
              <a:tr h="205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Support &amp; Development</a:t>
                      </a:r>
                      <a:endParaRPr lang="en-GB" sz="110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</a:t>
                      </a:r>
                      <a:endParaRPr lang="en-GB" sz="110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</a:t>
                      </a:r>
                      <a:endParaRPr lang="en-GB" sz="110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</a:t>
                      </a:r>
                      <a:endParaRPr lang="en-GB" sz="110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Frequency</a:t>
                      </a:r>
                      <a:endParaRPr lang="en-GB" sz="110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Description</a:t>
                      </a:r>
                      <a:endParaRPr lang="en-GB" sz="110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377916"/>
                  </a:ext>
                </a:extLst>
              </a:tr>
              <a:tr h="836258"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REST - for ALL tutors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Remote Engagement with Students and Tutors</a:t>
                      </a:r>
                      <a:endParaRPr lang="en-US" sz="110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Wednesdays</a:t>
                      </a:r>
                      <a:b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</a:t>
                      </a:r>
                      <a:r>
                        <a:rPr lang="en-US" sz="1000" b="1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n-US" sz="1000" b="1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Weds of month - until DECEMBER 2021)</a:t>
                      </a:r>
                      <a:endParaRPr lang="en-US" sz="1100" dirty="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000" b="1" baseline="30000" dirty="0">
                          <a:effectLst/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</a:rPr>
                        <a:t> September 2021</a:t>
                      </a:r>
                      <a:br>
                        <a:rPr lang="en-US" sz="1000" b="1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r>
                        <a:rPr lang="en-US" sz="1000" b="1" baseline="30000" dirty="0"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US" sz="1000" b="1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</a:rPr>
                        <a:t>October 2021</a:t>
                      </a:r>
                      <a:br>
                        <a:rPr lang="en-US" sz="1000" b="1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US" sz="1000" b="1" baseline="30000" dirty="0">
                          <a:effectLst/>
                          <a:latin typeface="Calibri" panose="020F0502020204030204" pitchFamily="34" charset="0"/>
                        </a:rPr>
                        <a:t>rd</a:t>
                      </a:r>
                      <a:r>
                        <a:rPr lang="en-US" sz="1000" b="1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</a:rPr>
                        <a:t>November 2021</a:t>
                      </a:r>
                      <a:br>
                        <a:rPr lang="en-US" sz="1000" b="1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000" b="1" baseline="30000" dirty="0">
                          <a:effectLst/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n-US" sz="1000" b="1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</a:rPr>
                        <a:t>December 2021</a:t>
                      </a:r>
                      <a:endParaRPr lang="en-US" sz="1100" dirty="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12:00 - 13:30</a:t>
                      </a:r>
                      <a:endParaRPr lang="en-GB" sz="110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Monthly (DROP-IN)</a:t>
                      </a:r>
                      <a:endParaRPr lang="en-GB" sz="1100" dirty="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Trouble-shooting &amp; best practice for virtual teaching &amp; consultations</a:t>
                      </a:r>
                      <a:endParaRPr lang="en-US" sz="110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474555"/>
                  </a:ext>
                </a:extLst>
              </a:tr>
              <a:tr h="836258"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en-US" sz="10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**NB: BESPOKE SESSIONS FOR PRACTICES</a:t>
                      </a:r>
                      <a:endParaRPr lang="en-US" sz="1100" dirty="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BY ARRANGEMENT**</a:t>
                      </a:r>
                      <a:endParaRPr lang="en-GB" sz="110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</a:rPr>
                        <a:t>Please contact: </a:t>
                      </a:r>
                      <a:r>
                        <a:rPr lang="en-US" sz="1000" b="1" u="sng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c.millan@qmul.ac.uk</a:t>
                      </a:r>
                      <a:r>
                        <a:rPr lang="en-US" sz="1000" b="1">
                          <a:effectLst/>
                          <a:latin typeface="Calibri" panose="020F0502020204030204" pitchFamily="34" charset="0"/>
                        </a:rPr>
                        <a:t> if you think you would like support</a:t>
                      </a:r>
                      <a:endParaRPr lang="en-US" sz="110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Technical support and troubleshooting – personalised help to connect you, students and patients online</a:t>
                      </a:r>
                      <a:endParaRPr lang="en-US" sz="110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17116"/>
                  </a:ext>
                </a:extLst>
              </a:tr>
              <a:tr h="9331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Connecting Practice</a:t>
                      </a:r>
                      <a:endParaRPr lang="en-GB" sz="110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</a:rPr>
                        <a:t>Wednesdays</a:t>
                      </a:r>
                      <a:br>
                        <a:rPr lang="en-US" sz="1000" b="1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</a:rPr>
                        <a:t>(3</a:t>
                      </a:r>
                      <a:r>
                        <a:rPr lang="en-US" sz="1000" b="1" baseline="30000" dirty="0">
                          <a:effectLst/>
                          <a:latin typeface="Calibri" panose="020F0502020204030204" pitchFamily="34" charset="0"/>
                        </a:rPr>
                        <a:t>rd</a:t>
                      </a: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</a:rPr>
                        <a:t>  Weds of month until JANUARY 2022)</a:t>
                      </a:r>
                      <a:endParaRPr lang="en-US" sz="1100" dirty="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r>
                        <a:rPr lang="en-US" sz="1100" b="1" baseline="30000"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US" sz="1100" b="1">
                          <a:effectLst/>
                          <a:latin typeface="Calibri" panose="020F0502020204030204" pitchFamily="34" charset="0"/>
                        </a:rPr>
                        <a:t> September 2021</a:t>
                      </a:r>
                      <a:br>
                        <a:rPr lang="en-US" sz="1100" b="1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US" sz="1100" b="1" baseline="30000"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US" sz="1100" b="1">
                          <a:effectLst/>
                          <a:latin typeface="Calibri" panose="020F0502020204030204" pitchFamily="34" charset="0"/>
                        </a:rPr>
                        <a:t> October 2021</a:t>
                      </a:r>
                      <a:br>
                        <a:rPr lang="en-US" sz="1100" b="1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r>
                        <a:rPr lang="en-US" sz="1100" b="1" baseline="30000"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US" sz="1100" b="1">
                          <a:effectLst/>
                          <a:latin typeface="Calibri" panose="020F0502020204030204" pitchFamily="34" charset="0"/>
                        </a:rPr>
                        <a:t> November 2021</a:t>
                      </a:r>
                      <a:br>
                        <a:rPr lang="en-US" sz="1100" b="1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r>
                        <a:rPr lang="en-US" sz="1100" b="1" baseline="30000"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US" sz="1100" b="1">
                          <a:effectLst/>
                          <a:latin typeface="Calibri" panose="020F0502020204030204" pitchFamily="34" charset="0"/>
                        </a:rPr>
                        <a:t> December 2021</a:t>
                      </a:r>
                      <a:br>
                        <a:rPr lang="en-US" sz="1100" b="1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r>
                        <a:rPr lang="en-US" sz="1100" b="1" baseline="30000"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US" sz="1100" b="1">
                          <a:effectLst/>
                          <a:latin typeface="Calibri" panose="020F0502020204030204" pitchFamily="34" charset="0"/>
                        </a:rPr>
                        <a:t> January 2022</a:t>
                      </a:r>
                      <a:endParaRPr lang="en-US" sz="110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14:00 - 15:00</a:t>
                      </a:r>
                      <a:endParaRPr lang="en-GB" sz="110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Monthly</a:t>
                      </a:r>
                      <a:endParaRPr lang="en-GB" sz="1100">
                        <a:effectLst/>
                        <a:latin typeface="Calibri Light" panose="020F030202020403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Opportunity and space to focus on challenging situations in student supervision; a forum for support and</a:t>
                      </a:r>
                      <a:endParaRPr lang="en-US" sz="1100">
                        <a:effectLst/>
                        <a:latin typeface="Calibri Light" panose="020F030202020403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skills development through facilitated case-based discussion</a:t>
                      </a:r>
                      <a:endParaRPr lang="en-US" sz="110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241259"/>
                  </a:ext>
                </a:extLst>
              </a:tr>
              <a:tr h="1306343">
                <a:tc gridSpan="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effectLst/>
                          <a:latin typeface="Calibri" panose="020F0502020204030204" pitchFamily="34" charset="0"/>
                        </a:rPr>
                        <a:t>‘Connecting Practice: managing challenging situations in GP placement supervision’</a:t>
                      </a:r>
                      <a:endParaRPr lang="en-US" sz="1100" dirty="0">
                        <a:effectLst/>
                        <a:latin typeface="Calibri Light" panose="020F030202020403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What are the </a:t>
                      </a: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Connecting Practice 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sessions?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Being GP tutor brings many rewards but also challenges – especially in this time of social and service upheaval. </a:t>
                      </a:r>
                      <a:r>
                        <a:rPr lang="en-US" sz="11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Connecting Practice 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 a supportive monthly forum to help you in the intricate tasks of supervision and teaching. </a:t>
                      </a:r>
                      <a:r>
                        <a:rPr lang="en-US" sz="11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Topics cover emotionally demanding situations such as:  students’ responses to patient distress or anger; GPs sharing dilemmas, mistakes/near misses; making online placements ‘human’;  giving feedback to students who are </a:t>
                      </a:r>
                      <a:r>
                        <a:rPr lang="en-US" sz="1100" i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judgemental</a:t>
                      </a:r>
                      <a:r>
                        <a:rPr lang="en-US" sz="11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  patients or on poor performance; boundary issues, punctuality and managing unreasonable expectations; and supporting and signposting students with personal difficulties; all to develop student insight, reflexivity and self-awareness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. GP tutors share cases in discussion with two facilitators with experience of group supervision  and medical school support services . Sessions involve listening, validating, and problem solving through sharing.</a:t>
                      </a:r>
                      <a:endParaRPr lang="en-US" sz="1100" dirty="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8114828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6D043033-7C68-41A1-9368-434F9BB8F70B}"/>
              </a:ext>
            </a:extLst>
          </p:cNvPr>
          <p:cNvSpPr/>
          <p:nvPr/>
        </p:nvSpPr>
        <p:spPr>
          <a:xfrm>
            <a:off x="1511459" y="900487"/>
            <a:ext cx="9136656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GB" altLang="en-US" sz="2400" dirty="0">
                <a:solidFill>
                  <a:prstClr val="black"/>
                </a:solidFill>
              </a:rPr>
            </a:br>
            <a:r>
              <a:rPr lang="en-GB" altLang="en-US" sz="2000" dirty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Year 5 GP Tutors WhatsApp </a:t>
            </a:r>
            <a:r>
              <a:rPr lang="en-GB" altLang="en-US" sz="200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Group </a:t>
            </a:r>
            <a:br>
              <a:rPr lang="en-GB" altLang="en-US" sz="2000" dirty="0">
                <a:solidFill>
                  <a:prstClr val="black"/>
                </a:solidFill>
              </a:rPr>
            </a:br>
            <a:endParaRPr lang="en-GB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B88455A-71B1-4D58-AA8F-4A74A9D93639}"/>
              </a:ext>
            </a:extLst>
          </p:cNvPr>
          <p:cNvSpPr txBox="1">
            <a:spLocks/>
          </p:cNvSpPr>
          <p:nvPr/>
        </p:nvSpPr>
        <p:spPr>
          <a:xfrm>
            <a:off x="628880" y="368460"/>
            <a:ext cx="10515600" cy="1103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fontAlgn="base" hangingPunct="0">
              <a:lnSpc>
                <a:spcPct val="100000"/>
              </a:lnSpc>
              <a:spcAft>
                <a:spcPct val="0"/>
              </a:spcAft>
              <a:defRPr/>
            </a:pPr>
            <a:r>
              <a:rPr lang="en-GB" altLang="en-US" sz="2400" b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for GP Tutors</a:t>
            </a:r>
            <a:br>
              <a:rPr lang="en-GB" altLang="en-US" sz="2400" b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73148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7690650-2201-4A2A-9BC9-9786547C99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4AB73FA-959D-406B-A11D-3618764701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E0A262-D464-F846-93D3-940B4DBE4D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25" y="0"/>
            <a:ext cx="12159575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70934FB-D9DF-3948-B63C-506CFCAADA88}"/>
              </a:ext>
            </a:extLst>
          </p:cNvPr>
          <p:cNvSpPr/>
          <p:nvPr/>
        </p:nvSpPr>
        <p:spPr>
          <a:xfrm>
            <a:off x="838200" y="1825625"/>
            <a:ext cx="10215282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Any Questions?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215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D33E3F9-181C-4582-B3B9-55DC8E47B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26A370-29A7-4C02-9C41-4B9171CF3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4489B4-E7A9-7147-AD73-5395E0A0E1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25" y="0"/>
            <a:ext cx="12159575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307C653-8401-BC4D-B05B-C6170D9D2A40}"/>
              </a:ext>
            </a:extLst>
          </p:cNvPr>
          <p:cNvSpPr/>
          <p:nvPr/>
        </p:nvSpPr>
        <p:spPr>
          <a:xfrm>
            <a:off x="1992703" y="2087153"/>
            <a:ext cx="8669867" cy="1726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Recording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Recording will be started for the training. We will stop it for the Q&amp;A </a:t>
            </a:r>
            <a:endParaRPr kumimoji="0" lang="en-GB" sz="28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862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1B340530-9D2E-4911-A05E-A174D1A41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4534BB12-3E98-4E55-AE33-32ABD5DB3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4489B4-E7A9-7147-AD73-5395E0A0E1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25" y="0"/>
            <a:ext cx="12159575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307C653-8401-BC4D-B05B-C6170D9D2A40}"/>
              </a:ext>
            </a:extLst>
          </p:cNvPr>
          <p:cNvSpPr/>
          <p:nvPr/>
        </p:nvSpPr>
        <p:spPr>
          <a:xfrm>
            <a:off x="1618129" y="1394095"/>
            <a:ext cx="8669867" cy="4375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dirty="0">
                <a:solidFill>
                  <a:srgbClr val="00206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Preparing students for placements</a:t>
            </a:r>
            <a:r>
              <a:rPr kumimoji="0" lang="en-GB" sz="28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during </a:t>
            </a:r>
            <a:r>
              <a:rPr kumimoji="0" lang="en-GB" sz="28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kumimoji="0" lang="en-GB" sz="28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times</a:t>
            </a:r>
          </a:p>
          <a:p>
            <a:pPr marL="457200" marR="0" lvl="0" indent="-457200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8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dirty="0">
                <a:solidFill>
                  <a:srgbClr val="00206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Introduction to Year 5 GP Assistantship and changes for this year</a:t>
            </a:r>
          </a:p>
          <a:p>
            <a:pPr marL="457200" marR="0" lvl="0" indent="-457200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2800" dirty="0">
              <a:solidFill>
                <a:srgbClr val="002060"/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Support for GP tutors</a:t>
            </a:r>
          </a:p>
          <a:p>
            <a:pPr marL="457200" marR="0" lvl="0" indent="-457200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2800" dirty="0">
              <a:solidFill>
                <a:srgbClr val="002060"/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AA601B7-6D61-42FB-9359-91F2D16C1732}"/>
              </a:ext>
            </a:extLst>
          </p:cNvPr>
          <p:cNvSpPr txBox="1"/>
          <p:nvPr/>
        </p:nvSpPr>
        <p:spPr>
          <a:xfrm>
            <a:off x="268996" y="365125"/>
            <a:ext cx="4780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4B38F70-9359-4B75-AFE8-FE22EFAE3636}"/>
              </a:ext>
            </a:extLst>
          </p:cNvPr>
          <p:cNvSpPr/>
          <p:nvPr/>
        </p:nvSpPr>
        <p:spPr>
          <a:xfrm>
            <a:off x="1618129" y="149704"/>
            <a:ext cx="54908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/>
              <a:t>Learning Objectives</a:t>
            </a:r>
          </a:p>
        </p:txBody>
      </p:sp>
    </p:spTree>
    <p:extLst>
      <p:ext uri="{BB962C8B-B14F-4D97-AF65-F5344CB8AC3E}">
        <p14:creationId xmlns:p14="http://schemas.microsoft.com/office/powerpoint/2010/main" val="4197963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DE697-DB51-4F52-8BDA-D59D766F4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9851B-B647-4193-B75F-7BB01709A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4489B4-E7A9-7147-AD73-5395E0A0E1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25" y="0"/>
            <a:ext cx="12159575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307C653-8401-BC4D-B05B-C6170D9D2A40}"/>
              </a:ext>
            </a:extLst>
          </p:cNvPr>
          <p:cNvSpPr/>
          <p:nvPr/>
        </p:nvSpPr>
        <p:spPr>
          <a:xfrm>
            <a:off x="1618129" y="1394095"/>
            <a:ext cx="8669867" cy="3914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prstClr val="black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Timetable</a:t>
            </a:r>
          </a:p>
          <a:p>
            <a:pPr marL="0" marR="0" lvl="0" indent="0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srgbClr val="00206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End of Year 4 Assessment – </a:t>
            </a:r>
            <a:r>
              <a:rPr lang="en-US" sz="2800" dirty="0">
                <a:solidFill>
                  <a:srgbClr val="0070C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23rd August</a:t>
            </a:r>
          </a:p>
          <a:p>
            <a:pPr marL="457200" marR="0" lvl="0" indent="-457200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Introductory week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23</a:t>
            </a:r>
            <a:r>
              <a:rPr kumimoji="0" lang="en-US" sz="2800" i="0" u="none" strike="noStrike" kern="1200" cap="none" spc="0" normalizeH="0" baseline="30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 – 27</a:t>
            </a:r>
            <a:r>
              <a:rPr kumimoji="0" lang="en-US" sz="2800" i="0" u="none" strike="noStrike" kern="1200" cap="none" spc="0" normalizeH="0" baseline="30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August</a:t>
            </a:r>
          </a:p>
          <a:p>
            <a:pPr marL="457200" marR="0" lvl="0" indent="-457200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srgbClr val="00206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GP Introductory Day – </a:t>
            </a:r>
            <a:r>
              <a:rPr lang="en-US" sz="2800" dirty="0">
                <a:solidFill>
                  <a:srgbClr val="0070C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31</a:t>
            </a:r>
            <a:r>
              <a:rPr lang="en-US" sz="2800" baseline="30000" dirty="0">
                <a:solidFill>
                  <a:srgbClr val="0070C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st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August</a:t>
            </a:r>
            <a:r>
              <a:rPr lang="en-US" sz="2800" baseline="30000" dirty="0">
                <a:solidFill>
                  <a:srgbClr val="0070C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endParaRPr lang="en-US" sz="2800" dirty="0">
              <a:solidFill>
                <a:srgbClr val="0070C0"/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Start on GP placements – </a:t>
            </a:r>
            <a:r>
              <a:rPr lang="en-US" sz="2800" dirty="0">
                <a:solidFill>
                  <a:srgbClr val="0070C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800" baseline="30000" dirty="0">
                <a:solidFill>
                  <a:srgbClr val="0070C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2800" dirty="0">
                <a:solidFill>
                  <a:srgbClr val="0070C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September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AD621A-427D-4191-AF55-06331BC614CC}"/>
              </a:ext>
            </a:extLst>
          </p:cNvPr>
          <p:cNvSpPr txBox="1"/>
          <p:nvPr/>
        </p:nvSpPr>
        <p:spPr>
          <a:xfrm>
            <a:off x="-242371" y="259373"/>
            <a:ext cx="8758410" cy="532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28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Preparing students for placements in </a:t>
            </a:r>
            <a:r>
              <a:rPr lang="en-US" sz="2800" b="1" dirty="0" err="1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lang="en-US" sz="28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times</a:t>
            </a:r>
          </a:p>
        </p:txBody>
      </p:sp>
    </p:spTree>
    <p:extLst>
      <p:ext uri="{BB962C8B-B14F-4D97-AF65-F5344CB8AC3E}">
        <p14:creationId xmlns:p14="http://schemas.microsoft.com/office/powerpoint/2010/main" val="1259466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DE697-DB51-4F52-8BDA-D59D766F4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9851B-B647-4193-B75F-7BB01709A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4489B4-E7A9-7147-AD73-5395E0A0E1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25" y="0"/>
            <a:ext cx="12159575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307C653-8401-BC4D-B05B-C6170D9D2A40}"/>
              </a:ext>
            </a:extLst>
          </p:cNvPr>
          <p:cNvSpPr/>
          <p:nvPr/>
        </p:nvSpPr>
        <p:spPr>
          <a:xfrm>
            <a:off x="1618129" y="1394095"/>
            <a:ext cx="8669867" cy="3116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prstClr val="black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Before attending GP placements students will have completed:</a:t>
            </a:r>
          </a:p>
          <a:p>
            <a:pPr marL="0" marR="0" lvl="0" indent="0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Medical school Occupational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Ris</a:t>
            </a:r>
            <a:r>
              <a:rPr lang="en-US" sz="2800" dirty="0">
                <a:solidFill>
                  <a:srgbClr val="00206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k Assessment</a:t>
            </a:r>
          </a:p>
          <a:p>
            <a:pPr marL="457200" marR="0" lvl="0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srgbClr val="00206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eturn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to placement module during Introductory week – updated for 2021-2022</a:t>
            </a:r>
          </a:p>
          <a:p>
            <a:pPr marL="457200" marR="0" lvl="0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srgbClr val="00206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Induction to GP Assistantship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4BD8A9-DC72-4958-B9F4-CDBDF42D84AD}"/>
              </a:ext>
            </a:extLst>
          </p:cNvPr>
          <p:cNvSpPr txBox="1"/>
          <p:nvPr/>
        </p:nvSpPr>
        <p:spPr>
          <a:xfrm>
            <a:off x="-242371" y="259373"/>
            <a:ext cx="8758410" cy="532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28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Preparing students for placements in </a:t>
            </a:r>
            <a:r>
              <a:rPr lang="en-US" sz="2800" b="1" dirty="0" err="1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lang="en-US" sz="28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times</a:t>
            </a:r>
          </a:p>
        </p:txBody>
      </p:sp>
    </p:spTree>
    <p:extLst>
      <p:ext uri="{BB962C8B-B14F-4D97-AF65-F5344CB8AC3E}">
        <p14:creationId xmlns:p14="http://schemas.microsoft.com/office/powerpoint/2010/main" val="182642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DE697-DB51-4F52-8BDA-D59D766F4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9851B-B647-4193-B75F-7BB01709A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4489B4-E7A9-7147-AD73-5395E0A0E1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59575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307C653-8401-BC4D-B05B-C6170D9D2A40}"/>
              </a:ext>
            </a:extLst>
          </p:cNvPr>
          <p:cNvSpPr/>
          <p:nvPr/>
        </p:nvSpPr>
        <p:spPr>
          <a:xfrm>
            <a:off x="308472" y="1394095"/>
            <a:ext cx="11777031" cy="4133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>
                <a:solidFill>
                  <a:srgbClr val="002060"/>
                </a:solidFill>
              </a:rPr>
              <a:t>RISK REDUCTION – local arrangements</a:t>
            </a:r>
          </a:p>
          <a:p>
            <a:pPr lvl="0"/>
            <a:endParaRPr lang="en-GB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The Medical School has assessed students’ individual risk and introduced a daily rapid Lateral Flow Test before coming to campus. 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We know each GP practice has developed a local approach based on specific context.</a:t>
            </a:r>
            <a:endParaRPr lang="en-GB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 </a:t>
            </a:r>
            <a:endParaRPr lang="en-GB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Please a make your practice’s </a:t>
            </a:r>
            <a:r>
              <a:rPr lang="en-US" b="1" dirty="0">
                <a:solidFill>
                  <a:srgbClr val="002060"/>
                </a:solidFill>
              </a:rPr>
              <a:t>local risk reduction policy </a:t>
            </a:r>
            <a:r>
              <a:rPr lang="en-US" dirty="0">
                <a:solidFill>
                  <a:srgbClr val="002060"/>
                </a:solidFill>
              </a:rPr>
              <a:t>is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clear to students </a:t>
            </a:r>
            <a:r>
              <a:rPr lang="en-US" u="sng" dirty="0">
                <a:solidFill>
                  <a:srgbClr val="002060"/>
                </a:solidFill>
              </a:rPr>
              <a:t>before</a:t>
            </a:r>
            <a:r>
              <a:rPr lang="en-US" dirty="0">
                <a:solidFill>
                  <a:srgbClr val="002060"/>
                </a:solidFill>
              </a:rPr>
              <a:t> they start their placement detailing :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LFT Testing requirements</a:t>
            </a:r>
            <a:endParaRPr lang="en-GB" dirty="0">
              <a:solidFill>
                <a:srgbClr val="00206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PPE &amp; mask wearing</a:t>
            </a:r>
            <a:endParaRPr lang="en-GB" dirty="0">
              <a:solidFill>
                <a:srgbClr val="00206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Ventilation and  flow arrangements </a:t>
            </a:r>
            <a:endParaRPr lang="en-GB" dirty="0">
              <a:solidFill>
                <a:srgbClr val="00206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Adjustments for the very few students with specifics risks</a:t>
            </a:r>
            <a:endParaRPr lang="en-GB" dirty="0">
              <a:solidFill>
                <a:srgbClr val="00206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410CF7-90C6-49E3-B443-89E8D289F4E6}"/>
              </a:ext>
            </a:extLst>
          </p:cNvPr>
          <p:cNvSpPr txBox="1"/>
          <p:nvPr/>
        </p:nvSpPr>
        <p:spPr>
          <a:xfrm>
            <a:off x="-242371" y="259373"/>
            <a:ext cx="8758410" cy="532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28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Preparing students for placements in </a:t>
            </a:r>
            <a:r>
              <a:rPr lang="en-US" sz="2800" b="1" dirty="0" err="1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lang="en-US" sz="28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times</a:t>
            </a:r>
          </a:p>
        </p:txBody>
      </p:sp>
    </p:spTree>
    <p:extLst>
      <p:ext uri="{BB962C8B-B14F-4D97-AF65-F5344CB8AC3E}">
        <p14:creationId xmlns:p14="http://schemas.microsoft.com/office/powerpoint/2010/main" val="1600300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DE697-DB51-4F52-8BDA-D59D766F4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9851B-B647-4193-B75F-7BB01709A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4489B4-E7A9-7147-AD73-5395E0A0E1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25" y="0"/>
            <a:ext cx="12159575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307C653-8401-BC4D-B05B-C6170D9D2A40}"/>
              </a:ext>
            </a:extLst>
          </p:cNvPr>
          <p:cNvSpPr/>
          <p:nvPr/>
        </p:nvSpPr>
        <p:spPr>
          <a:xfrm>
            <a:off x="198305" y="1394095"/>
            <a:ext cx="11644828" cy="468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>
                <a:solidFill>
                  <a:srgbClr val="002060"/>
                </a:solidFill>
              </a:rPr>
              <a:t>VACCINATIONS </a:t>
            </a:r>
          </a:p>
          <a:p>
            <a:pPr lvl="0"/>
            <a:endParaRPr lang="en-GB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COVID-19 vaccinations remain voluntary in the UK.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The medical school, in line with other institutions, is not compelling students to be vaccinated – but we know the vast majority have had two doses.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 A very small number may have personal or clinical reasons for not being fully vaccinated. We ask you to accommodate these learners. </a:t>
            </a:r>
            <a:r>
              <a:rPr lang="en-GB" dirty="0">
                <a:solidFill>
                  <a:srgbClr val="002060"/>
                </a:solidFill>
              </a:rPr>
              <a:t>as you would a member of staff – this may mean reducing patient contact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All students must undertake an </a:t>
            </a:r>
            <a:r>
              <a:rPr lang="en-US" b="1" dirty="0">
                <a:solidFill>
                  <a:srgbClr val="002060"/>
                </a:solidFill>
              </a:rPr>
              <a:t>online Vaccine Confidence module</a:t>
            </a:r>
            <a:r>
              <a:rPr lang="en-US" dirty="0">
                <a:solidFill>
                  <a:srgbClr val="002060"/>
                </a:solidFill>
              </a:rPr>
              <a:t> focusing on individual narratives, and fact verification skills rather than assumed informational deficit.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LEARNING NEEDS/RISK ASSESSMENT</a:t>
            </a:r>
            <a:endParaRPr lang="en-GB" b="1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You can ask students about their vaccination status (we cannot inform you of this)  </a:t>
            </a:r>
            <a:endParaRPr lang="en-GB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Discuss anxieties and hesitancy without taking a coercive approach </a:t>
            </a:r>
            <a:endParaRPr lang="en-GB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Offer </a:t>
            </a:r>
            <a:r>
              <a:rPr lang="en-US" b="1" u="sng" dirty="0">
                <a:solidFill>
                  <a:srgbClr val="002060"/>
                </a:solidFill>
              </a:rPr>
              <a:t>Flu Vaccine</a:t>
            </a:r>
            <a:r>
              <a:rPr lang="en-US" dirty="0">
                <a:solidFill>
                  <a:srgbClr val="002060"/>
                </a:solidFill>
              </a:rPr>
              <a:t> - </a:t>
            </a:r>
            <a:r>
              <a:rPr lang="en-US" b="1" dirty="0">
                <a:solidFill>
                  <a:srgbClr val="002060"/>
                </a:solidFill>
              </a:rPr>
              <a:t>They  are now designated essential workers and should be treated as staff.</a:t>
            </a:r>
            <a:endParaRPr lang="en-GB" dirty="0">
              <a:solidFill>
                <a:srgbClr val="00206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4FDA95-165D-430D-BA96-4448F5C108C6}"/>
              </a:ext>
            </a:extLst>
          </p:cNvPr>
          <p:cNvSpPr txBox="1"/>
          <p:nvPr/>
        </p:nvSpPr>
        <p:spPr>
          <a:xfrm>
            <a:off x="-242371" y="259373"/>
            <a:ext cx="8758410" cy="532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28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Preparing students for placements in </a:t>
            </a:r>
            <a:r>
              <a:rPr lang="en-US" sz="2800" b="1" dirty="0" err="1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lang="en-US" sz="28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times</a:t>
            </a:r>
          </a:p>
        </p:txBody>
      </p:sp>
    </p:spTree>
    <p:extLst>
      <p:ext uri="{BB962C8B-B14F-4D97-AF65-F5344CB8AC3E}">
        <p14:creationId xmlns:p14="http://schemas.microsoft.com/office/powerpoint/2010/main" val="66068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EEB03-8C23-A34B-BE9B-37FDFF5D1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99718-ABF1-F148-BC24-2E2B7D023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E0A262-D464-F846-93D3-940B4DBE4D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25" y="-16072"/>
            <a:ext cx="12159575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70934FB-D9DF-3948-B63C-506CFCAADA88}"/>
              </a:ext>
            </a:extLst>
          </p:cNvPr>
          <p:cNvSpPr/>
          <p:nvPr/>
        </p:nvSpPr>
        <p:spPr>
          <a:xfrm>
            <a:off x="645952" y="1275127"/>
            <a:ext cx="10407530" cy="5037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2000" b="0" i="0" dirty="0">
                <a:solidFill>
                  <a:srgbClr val="002060"/>
                </a:solidFill>
                <a:effectLst/>
              </a:rPr>
              <a:t>Infection control and PPE (with </a:t>
            </a:r>
            <a:r>
              <a:rPr lang="en-US" sz="2000" b="0" i="0" dirty="0" err="1">
                <a:solidFill>
                  <a:srgbClr val="002060"/>
                </a:solidFill>
                <a:effectLst/>
              </a:rPr>
              <a:t>Covid</a:t>
            </a:r>
            <a:r>
              <a:rPr lang="en-US" sz="2000" b="0" i="0" dirty="0">
                <a:solidFill>
                  <a:srgbClr val="002060"/>
                </a:solidFill>
                <a:effectLst/>
              </a:rPr>
              <a:t> update): BMJ Learning module with certificate of completion</a:t>
            </a:r>
          </a:p>
          <a:p>
            <a:pPr algn="l">
              <a:buFont typeface="+mj-lt"/>
              <a:buAutoNum type="arabicPeriod"/>
            </a:pPr>
            <a:r>
              <a:rPr lang="en-US" sz="2000" b="0" i="0" dirty="0">
                <a:solidFill>
                  <a:srgbClr val="002060"/>
                </a:solidFill>
                <a:effectLst/>
              </a:rPr>
              <a:t> Handwashing instruction video</a:t>
            </a:r>
          </a:p>
          <a:p>
            <a:pPr algn="l">
              <a:buFont typeface="+mj-lt"/>
              <a:buAutoNum type="arabicPeriod"/>
            </a:pPr>
            <a:r>
              <a:rPr lang="en-US" sz="2000" b="0" i="0" dirty="0">
                <a:solidFill>
                  <a:srgbClr val="002060"/>
                </a:solidFill>
                <a:effectLst/>
              </a:rPr>
              <a:t> Needle-stick information and mini interactive quiz</a:t>
            </a:r>
          </a:p>
          <a:p>
            <a:pPr algn="l">
              <a:buFont typeface="+mj-lt"/>
              <a:buAutoNum type="arabicPeriod"/>
            </a:pPr>
            <a:r>
              <a:rPr lang="en-US" sz="2000" b="0" i="0" dirty="0">
                <a:solidFill>
                  <a:srgbClr val="002060"/>
                </a:solidFill>
                <a:effectLst/>
              </a:rPr>
              <a:t> Looking after your mental health – links to </a:t>
            </a:r>
            <a:r>
              <a:rPr lang="en-US" sz="2000" b="0" i="0" dirty="0" err="1">
                <a:solidFill>
                  <a:srgbClr val="002060"/>
                </a:solidFill>
                <a:effectLst/>
              </a:rPr>
              <a:t>MindEd</a:t>
            </a:r>
            <a:r>
              <a:rPr lang="en-US" sz="2000" b="0" i="0" dirty="0">
                <a:solidFill>
                  <a:srgbClr val="002060"/>
                </a:solidFill>
                <a:effectLst/>
              </a:rPr>
              <a:t> site, Student Advice and Pastoral Support, BMA guidance</a:t>
            </a:r>
          </a:p>
          <a:p>
            <a:pPr algn="l">
              <a:buFont typeface="+mj-lt"/>
              <a:buAutoNum type="arabicPeriod"/>
            </a:pPr>
            <a:r>
              <a:rPr lang="en-US" sz="2000" b="0" i="0" dirty="0">
                <a:solidFill>
                  <a:srgbClr val="002060"/>
                </a:solidFill>
                <a:effectLst/>
              </a:rPr>
              <a:t> Social distancing guidance – current advice from UK Government and NHS</a:t>
            </a:r>
          </a:p>
          <a:p>
            <a:pPr algn="l">
              <a:buFont typeface="+mj-lt"/>
              <a:buAutoNum type="arabicPeriod"/>
            </a:pPr>
            <a:r>
              <a:rPr lang="en-US" sz="2000" b="0" i="0" dirty="0">
                <a:solidFill>
                  <a:srgbClr val="002060"/>
                </a:solidFill>
                <a:effectLst/>
              </a:rPr>
              <a:t> Resuscitation in the Clinical Setting – latest protocols regarding COVID from Resuscitation Council (UK)</a:t>
            </a:r>
          </a:p>
          <a:p>
            <a:pPr algn="l"/>
            <a:r>
              <a:rPr lang="en-US" sz="2000" b="0" i="0" dirty="0">
                <a:solidFill>
                  <a:srgbClr val="002060"/>
                </a:solidFill>
                <a:effectLst/>
              </a:rPr>
              <a:t>7. In addition, the module on video and remote consultation skills is essential</a:t>
            </a:r>
            <a:r>
              <a:rPr lang="en-US" sz="2800" b="0" i="0" dirty="0">
                <a:solidFill>
                  <a:srgbClr val="002060"/>
                </a:solidFill>
                <a:effectLst/>
              </a:rPr>
              <a:t>:</a:t>
            </a:r>
          </a:p>
          <a:p>
            <a:pPr algn="l"/>
            <a:r>
              <a:rPr lang="en-US" sz="2000" dirty="0">
                <a:solidFill>
                  <a:srgbClr val="002060"/>
                </a:solidFill>
                <a:latin typeface="Calibri" panose="020F0502020204030204"/>
              </a:rPr>
              <a:t>8. </a:t>
            </a:r>
            <a:r>
              <a:rPr lang="en-US" sz="2000" b="1" i="0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Risk Assessment </a:t>
            </a:r>
            <a:r>
              <a:rPr lang="en-US" sz="20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for students returning to placements: an audio podcast &amp; infographic of process</a:t>
            </a:r>
          </a:p>
          <a:p>
            <a:pPr algn="l"/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9.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Covid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The Science</a:t>
            </a:r>
            <a:endParaRPr lang="en-US" sz="2800" b="0" i="0" dirty="0">
              <a:solidFill>
                <a:srgbClr val="002060"/>
              </a:solidFill>
              <a:effectLst/>
              <a:latin typeface="Source Sans Pro" panose="020B0503030403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65ECE7-B3B8-4B85-9F63-97E8C8F91AB1}"/>
              </a:ext>
            </a:extLst>
          </p:cNvPr>
          <p:cNvSpPr txBox="1"/>
          <p:nvPr/>
        </p:nvSpPr>
        <p:spPr>
          <a:xfrm>
            <a:off x="749147" y="275422"/>
            <a:ext cx="5346853" cy="47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Returning to Clinical Placements Module</a:t>
            </a:r>
          </a:p>
        </p:txBody>
      </p:sp>
    </p:spTree>
    <p:extLst>
      <p:ext uri="{BB962C8B-B14F-4D97-AF65-F5344CB8AC3E}">
        <p14:creationId xmlns:p14="http://schemas.microsoft.com/office/powerpoint/2010/main" val="574050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0545C-3488-ED4B-9C26-48B7DB59E5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5B87D-E1C8-8E45-97A8-78580648EC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4489B4-E7A9-7147-AD73-5395E0A0E1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25" y="0"/>
            <a:ext cx="12159575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307C653-8401-BC4D-B05B-C6170D9D2A40}"/>
              </a:ext>
            </a:extLst>
          </p:cNvPr>
          <p:cNvSpPr/>
          <p:nvPr/>
        </p:nvSpPr>
        <p:spPr>
          <a:xfrm>
            <a:off x="1618129" y="1394095"/>
            <a:ext cx="8669867" cy="3631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8 week placements</a:t>
            </a:r>
            <a:endParaRPr lang="en-GB" sz="2400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Flexible teaching plan </a:t>
            </a: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As much clinical experience in practice as possible – emphasis on GP Assistantship </a:t>
            </a: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Keep practice staff and students safe – awareness of risk</a:t>
            </a: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Blended learning </a:t>
            </a:r>
            <a:r>
              <a:rPr lang="en-US" sz="24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programme</a:t>
            </a:r>
            <a:r>
              <a:rPr lang="en-US" sz="24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online teaching/clinical placements</a:t>
            </a:r>
            <a:endParaRPr lang="en-GB" sz="2400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Generalist GP teaching </a:t>
            </a:r>
            <a:endParaRPr lang="en-GB" sz="2400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CBME Year 5 support for GP tutors </a:t>
            </a: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GP Tutor mentor scheme </a:t>
            </a:r>
            <a:endParaRPr lang="en-GB" sz="24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13CFE4-C78E-4C4D-8261-C0FB3E90227D}"/>
              </a:ext>
            </a:extLst>
          </p:cNvPr>
          <p:cNvSpPr txBox="1"/>
          <p:nvPr/>
        </p:nvSpPr>
        <p:spPr>
          <a:xfrm>
            <a:off x="550843" y="198304"/>
            <a:ext cx="5993176" cy="47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Principles for Year 5 GP Assistantship</a:t>
            </a:r>
            <a:r>
              <a:rPr lang="en-US" b="1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GB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246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1361</Words>
  <Application>Microsoft Office PowerPoint</Application>
  <PresentationFormat>Widescreen</PresentationFormat>
  <Paragraphs>153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Source Sans Pro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Core Cases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Meera Sood</dc:creator>
  <cp:lastModifiedBy>Meera Sood</cp:lastModifiedBy>
  <cp:revision>110</cp:revision>
  <dcterms:created xsi:type="dcterms:W3CDTF">2020-07-08T14:32:50Z</dcterms:created>
  <dcterms:modified xsi:type="dcterms:W3CDTF">2021-10-27T10:19:01Z</dcterms:modified>
</cp:coreProperties>
</file>