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7"/>
  </p:notesMasterIdLst>
  <p:sldIdLst>
    <p:sldId id="256" r:id="rId3"/>
    <p:sldId id="257" r:id="rId4"/>
    <p:sldId id="273" r:id="rId5"/>
    <p:sldId id="258" r:id="rId6"/>
    <p:sldId id="259" r:id="rId7"/>
    <p:sldId id="260" r:id="rId8"/>
    <p:sldId id="274" r:id="rId9"/>
    <p:sldId id="275" r:id="rId10"/>
    <p:sldId id="261" r:id="rId11"/>
    <p:sldId id="269" r:id="rId12"/>
    <p:sldId id="270" r:id="rId13"/>
    <p:sldId id="271" r:id="rId14"/>
    <p:sldId id="276" r:id="rId15"/>
    <p:sldId id="27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99C2737-4DB7-4215-A79F-3D454AC60BCB}" v="1" dt="2025-03-04T15:47:45.1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ephanie Echols" userId="e7afae9f-da64-448f-aa9d-155fce3b9f6c" providerId="ADAL" clId="{A99C2737-4DB7-4215-A79F-3D454AC60BCB}"/>
    <pc:docChg chg="undo custSel addSld delSld modSld">
      <pc:chgData name="Stephanie Echols" userId="e7afae9f-da64-448f-aa9d-155fce3b9f6c" providerId="ADAL" clId="{A99C2737-4DB7-4215-A79F-3D454AC60BCB}" dt="2025-03-04T15:50:56.155" v="351" actId="20577"/>
      <pc:docMkLst>
        <pc:docMk/>
      </pc:docMkLst>
      <pc:sldChg chg="addSp delSp modSp add del mod">
        <pc:chgData name="Stephanie Echols" userId="e7afae9f-da64-448f-aa9d-155fce3b9f6c" providerId="ADAL" clId="{A99C2737-4DB7-4215-A79F-3D454AC60BCB}" dt="2025-03-04T15:50:56.155" v="351" actId="20577"/>
        <pc:sldMkLst>
          <pc:docMk/>
          <pc:sldMk cId="1305673615" sldId="261"/>
        </pc:sldMkLst>
        <pc:spChg chg="mod">
          <ac:chgData name="Stephanie Echols" userId="e7afae9f-da64-448f-aa9d-155fce3b9f6c" providerId="ADAL" clId="{A99C2737-4DB7-4215-A79F-3D454AC60BCB}" dt="2025-03-04T15:46:47.779" v="121" actId="20577"/>
          <ac:spMkLst>
            <pc:docMk/>
            <pc:sldMk cId="1305673615" sldId="261"/>
            <ac:spMk id="2" creationId="{DC06B0F8-F0E9-4B99-9955-3D2E85DD454D}"/>
          </ac:spMkLst>
        </pc:spChg>
        <pc:spChg chg="mod">
          <ac:chgData name="Stephanie Echols" userId="e7afae9f-da64-448f-aa9d-155fce3b9f6c" providerId="ADAL" clId="{A99C2737-4DB7-4215-A79F-3D454AC60BCB}" dt="2025-03-04T15:49:27.651" v="166" actId="403"/>
          <ac:spMkLst>
            <pc:docMk/>
            <pc:sldMk cId="1305673615" sldId="261"/>
            <ac:spMk id="3" creationId="{B17D2815-2595-4726-9C37-ED27B3C879AB}"/>
          </ac:spMkLst>
        </pc:spChg>
        <pc:spChg chg="add del mod">
          <ac:chgData name="Stephanie Echols" userId="e7afae9f-da64-448f-aa9d-155fce3b9f6c" providerId="ADAL" clId="{A99C2737-4DB7-4215-A79F-3D454AC60BCB}" dt="2025-03-04T15:47:41.744" v="135" actId="22"/>
          <ac:spMkLst>
            <pc:docMk/>
            <pc:sldMk cId="1305673615" sldId="261"/>
            <ac:spMk id="5" creationId="{B5C68EB3-5E18-F9C3-1CDE-67DE8B6A2A9F}"/>
          </ac:spMkLst>
        </pc:spChg>
        <pc:spChg chg="add mod">
          <ac:chgData name="Stephanie Echols" userId="e7afae9f-da64-448f-aa9d-155fce3b9f6c" providerId="ADAL" clId="{A99C2737-4DB7-4215-A79F-3D454AC60BCB}" dt="2025-03-04T15:49:31.098" v="168" actId="403"/>
          <ac:spMkLst>
            <pc:docMk/>
            <pc:sldMk cId="1305673615" sldId="261"/>
            <ac:spMk id="6" creationId="{9B2E74B3-3D6F-4110-B458-70E50DC6778E}"/>
          </ac:spMkLst>
        </pc:spChg>
        <pc:spChg chg="add mod">
          <ac:chgData name="Stephanie Echols" userId="e7afae9f-da64-448f-aa9d-155fce3b9f6c" providerId="ADAL" clId="{A99C2737-4DB7-4215-A79F-3D454AC60BCB}" dt="2025-03-04T15:50:56.155" v="351" actId="20577"/>
          <ac:spMkLst>
            <pc:docMk/>
            <pc:sldMk cId="1305673615" sldId="261"/>
            <ac:spMk id="7" creationId="{87D6198E-58A4-14EA-891B-FF1F2C36FCAC}"/>
          </ac:spMkLst>
        </pc:spChg>
      </pc:sldChg>
      <pc:sldChg chg="add del">
        <pc:chgData name="Stephanie Echols" userId="e7afae9f-da64-448f-aa9d-155fce3b9f6c" providerId="ADAL" clId="{A99C2737-4DB7-4215-A79F-3D454AC60BCB}" dt="2025-03-04T15:43:48.727" v="28" actId="47"/>
        <pc:sldMkLst>
          <pc:docMk/>
          <pc:sldMk cId="3608223186" sldId="262"/>
        </pc:sldMkLst>
      </pc:sldChg>
      <pc:sldChg chg="add del">
        <pc:chgData name="Stephanie Echols" userId="e7afae9f-da64-448f-aa9d-155fce3b9f6c" providerId="ADAL" clId="{A99C2737-4DB7-4215-A79F-3D454AC60BCB}" dt="2025-03-04T15:43:48.727" v="28" actId="47"/>
        <pc:sldMkLst>
          <pc:docMk/>
          <pc:sldMk cId="2884521937" sldId="263"/>
        </pc:sldMkLst>
      </pc:sldChg>
      <pc:sldChg chg="add del">
        <pc:chgData name="Stephanie Echols" userId="e7afae9f-da64-448f-aa9d-155fce3b9f6c" providerId="ADAL" clId="{A99C2737-4DB7-4215-A79F-3D454AC60BCB}" dt="2025-03-04T15:43:48.727" v="28" actId="47"/>
        <pc:sldMkLst>
          <pc:docMk/>
          <pc:sldMk cId="1507559419" sldId="264"/>
        </pc:sldMkLst>
      </pc:sldChg>
      <pc:sldChg chg="add del">
        <pc:chgData name="Stephanie Echols" userId="e7afae9f-da64-448f-aa9d-155fce3b9f6c" providerId="ADAL" clId="{A99C2737-4DB7-4215-A79F-3D454AC60BCB}" dt="2025-03-04T15:43:48.727" v="28" actId="47"/>
        <pc:sldMkLst>
          <pc:docMk/>
          <pc:sldMk cId="3451377902" sldId="265"/>
        </pc:sldMkLst>
      </pc:sldChg>
      <pc:sldChg chg="add del">
        <pc:chgData name="Stephanie Echols" userId="e7afae9f-da64-448f-aa9d-155fce3b9f6c" providerId="ADAL" clId="{A99C2737-4DB7-4215-A79F-3D454AC60BCB}" dt="2025-03-04T15:43:48.727" v="28" actId="47"/>
        <pc:sldMkLst>
          <pc:docMk/>
          <pc:sldMk cId="605834292" sldId="266"/>
        </pc:sldMkLst>
      </pc:sldChg>
      <pc:sldChg chg="add del">
        <pc:chgData name="Stephanie Echols" userId="e7afae9f-da64-448f-aa9d-155fce3b9f6c" providerId="ADAL" clId="{A99C2737-4DB7-4215-A79F-3D454AC60BCB}" dt="2025-03-04T15:43:48.727" v="28" actId="47"/>
        <pc:sldMkLst>
          <pc:docMk/>
          <pc:sldMk cId="1915640889" sldId="267"/>
        </pc:sldMkLst>
      </pc:sldChg>
      <pc:sldChg chg="add del">
        <pc:chgData name="Stephanie Echols" userId="e7afae9f-da64-448f-aa9d-155fce3b9f6c" providerId="ADAL" clId="{A99C2737-4DB7-4215-A79F-3D454AC60BCB}" dt="2025-03-04T15:43:48.727" v="28" actId="47"/>
        <pc:sldMkLst>
          <pc:docMk/>
          <pc:sldMk cId="2519306002" sldId="268"/>
        </pc:sldMkLst>
      </pc:sldChg>
      <pc:sldChg chg="modSp add del mod">
        <pc:chgData name="Stephanie Echols" userId="e7afae9f-da64-448f-aa9d-155fce3b9f6c" providerId="ADAL" clId="{A99C2737-4DB7-4215-A79F-3D454AC60BCB}" dt="2025-03-04T15:50:20.767" v="289" actId="20577"/>
        <pc:sldMkLst>
          <pc:docMk/>
          <pc:sldMk cId="3439255642" sldId="269"/>
        </pc:sldMkLst>
        <pc:spChg chg="mod">
          <ac:chgData name="Stephanie Echols" userId="e7afae9f-da64-448f-aa9d-155fce3b9f6c" providerId="ADAL" clId="{A99C2737-4DB7-4215-A79F-3D454AC60BCB}" dt="2025-03-04T15:50:20.767" v="289" actId="20577"/>
          <ac:spMkLst>
            <pc:docMk/>
            <pc:sldMk cId="3439255642" sldId="269"/>
            <ac:spMk id="3" creationId="{B17D2815-2595-4726-9C37-ED27B3C879AB}"/>
          </ac:spMkLst>
        </pc:spChg>
      </pc:sldChg>
      <pc:sldChg chg="add del">
        <pc:chgData name="Stephanie Echols" userId="e7afae9f-da64-448f-aa9d-155fce3b9f6c" providerId="ADAL" clId="{A99C2737-4DB7-4215-A79F-3D454AC60BCB}" dt="2025-03-04T15:43:16.266" v="27" actId="47"/>
        <pc:sldMkLst>
          <pc:docMk/>
          <pc:sldMk cId="1466961694" sldId="270"/>
        </pc:sldMkLst>
      </pc:sldChg>
      <pc:sldChg chg="add del">
        <pc:chgData name="Stephanie Echols" userId="e7afae9f-da64-448f-aa9d-155fce3b9f6c" providerId="ADAL" clId="{A99C2737-4DB7-4215-A79F-3D454AC60BCB}" dt="2025-03-04T15:43:16.266" v="27" actId="47"/>
        <pc:sldMkLst>
          <pc:docMk/>
          <pc:sldMk cId="1322318529" sldId="271"/>
        </pc:sldMkLst>
      </pc:sldChg>
      <pc:sldChg chg="modSp new del mod">
        <pc:chgData name="Stephanie Echols" userId="e7afae9f-da64-448f-aa9d-155fce3b9f6c" providerId="ADAL" clId="{A99C2737-4DB7-4215-A79F-3D454AC60BCB}" dt="2025-03-04T15:43:14.722" v="26" actId="680"/>
        <pc:sldMkLst>
          <pc:docMk/>
          <pc:sldMk cId="4023754560" sldId="277"/>
        </pc:sldMkLst>
        <pc:spChg chg="mod">
          <ac:chgData name="Stephanie Echols" userId="e7afae9f-da64-448f-aa9d-155fce3b9f6c" providerId="ADAL" clId="{A99C2737-4DB7-4215-A79F-3D454AC60BCB}" dt="2025-03-04T15:43:14.109" v="25" actId="20577"/>
          <ac:spMkLst>
            <pc:docMk/>
            <pc:sldMk cId="4023754560" sldId="277"/>
            <ac:spMk id="2" creationId="{320992AB-A28E-51BB-5865-AA7963E9AB8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C81DF1-7C60-4218-B3AB-4E1AC632F601}" type="datetimeFigureOut">
              <a:rPr lang="en-GB" smtClean="0"/>
              <a:t>04/03/2025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2857E9-6F6B-488F-84C8-8123D3A666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16059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Exciting opportunity! </a:t>
            </a:r>
          </a:p>
          <a:p>
            <a:endParaRPr lang="en-GB"/>
          </a:p>
          <a:p>
            <a:r>
              <a:rPr lang="en-GB"/>
              <a:t>Get to be independent, flex your research muscles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A9760C-612A-4460-8D15-31834B18758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18070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Exciting opportunity! </a:t>
            </a:r>
          </a:p>
          <a:p>
            <a:endParaRPr lang="en-GB"/>
          </a:p>
          <a:p>
            <a:r>
              <a:rPr lang="en-GB"/>
              <a:t>Get to be independent, flex your research muscles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A9760C-612A-4460-8D15-31834B187583}" type="slidenum">
              <a:rPr lang="en-GB" smtClean="0"/>
              <a:t>8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3073F-F96C-42BC-90FB-A13C34EAB0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E998AF-8EB5-4472-BFA7-17E9475081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1C3D37-B8A9-4192-9A2B-6CFD351BC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8C1EE-E7C3-49D8-82CA-A77C3597FAA4}" type="datetimeFigureOut">
              <a:rPr lang="en-GB" smtClean="0"/>
              <a:t>04/03/2025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D296A8-CF94-48F5-A47C-8A59A6DD7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AED561-344B-4A7B-9C7C-4B1F48946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695BE-76F0-4E67-B944-8B2437C9B4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56035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4910DA-5899-4698-AC9E-0332D5550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D28239-6B08-4620-9B5A-9574236A09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B8EF88-A7EC-4E96-8376-79808D917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8C1EE-E7C3-49D8-82CA-A77C3597FAA4}" type="datetimeFigureOut">
              <a:rPr lang="en-GB" smtClean="0"/>
              <a:t>04/03/2025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29C4FC-0E8B-4FCA-B645-AF261AF3D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ECF7F4-CE37-4324-8A2C-22E966C4D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695BE-76F0-4E67-B944-8B2437C9B4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7325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200B87E-3C7B-4CDB-BCF9-E6DCAD966A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A2D29C-D429-449B-A510-46B4235EB4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93F2AC-7D2D-4D4B-8CC2-573A8C6FC5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8C1EE-E7C3-49D8-82CA-A77C3597FAA4}" type="datetimeFigureOut">
              <a:rPr lang="en-GB" smtClean="0"/>
              <a:t>04/03/2025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1F0BBC-EE09-46F7-BD94-0507AD794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83D97F-732D-4C7A-884B-D8C0C4BB3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695BE-76F0-4E67-B944-8B2437C9B4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5543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9FCF8-8439-4862-A461-8B68C9FF414F}" type="datetimeFigureOut">
              <a:rPr lang="en-GB" smtClean="0"/>
              <a:t>04/03/2025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9AFA3-9CB7-4D96-92DA-20C7AD0183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81873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9FCF8-8439-4862-A461-8B68C9FF414F}" type="datetimeFigureOut">
              <a:rPr lang="en-GB" smtClean="0"/>
              <a:t>04/03/2025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9AFA3-9CB7-4D96-92DA-20C7AD0183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92717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9FCF8-8439-4862-A461-8B68C9FF414F}" type="datetimeFigureOut">
              <a:rPr lang="en-GB" smtClean="0"/>
              <a:t>04/03/2025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9AFA3-9CB7-4D96-92DA-20C7AD0183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96385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9FCF8-8439-4862-A461-8B68C9FF414F}" type="datetimeFigureOut">
              <a:rPr lang="en-GB" smtClean="0"/>
              <a:t>04/03/2025</a:t>
            </a:fld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9AFA3-9CB7-4D96-92DA-20C7AD0183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60175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9FCF8-8439-4862-A461-8B68C9FF414F}" type="datetimeFigureOut">
              <a:rPr lang="en-GB" smtClean="0"/>
              <a:t>04/03/2025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9AFA3-9CB7-4D96-92DA-20C7AD0183CC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454726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9FCF8-8439-4862-A461-8B68C9FF414F}" type="datetimeFigureOut">
              <a:rPr lang="en-GB" smtClean="0"/>
              <a:t>04/03/2025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9AFA3-9CB7-4D96-92DA-20C7AD0183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06374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9FCF8-8439-4862-A461-8B68C9FF414F}" type="datetimeFigureOut">
              <a:rPr lang="en-GB" smtClean="0"/>
              <a:t>04/03/2025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9AFA3-9CB7-4D96-92DA-20C7AD0183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68433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9FCF8-8439-4862-A461-8B68C9FF414F}" type="datetimeFigureOut">
              <a:rPr lang="en-GB" smtClean="0"/>
              <a:t>04/03/2025</a:t>
            </a:fld>
            <a:endParaRPr lang="en-GB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GB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9AFA3-9CB7-4D96-92DA-20C7AD0183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5838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ECDC3-5061-49E1-B71D-CC77755C4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1BCABE-7F59-4210-9DEC-C8FD966D19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FF660A-18D7-412F-8799-D5E6317230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8C1EE-E7C3-49D8-82CA-A77C3597FAA4}" type="datetimeFigureOut">
              <a:rPr lang="en-GB" smtClean="0"/>
              <a:t>04/03/2025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7ECFD4-95F7-4D1A-9F73-88E2F2A40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85EDAB-2999-4931-8D38-5B7372FFA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695BE-76F0-4E67-B944-8B2437C9B4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5376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B7F9FCF8-8439-4862-A461-8B68C9FF414F}" type="datetimeFigureOut">
              <a:rPr lang="en-GB" smtClean="0"/>
              <a:t>04/03/2025</a:t>
            </a:fld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9AFA3-9CB7-4D96-92DA-20C7AD0183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0867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9FCF8-8439-4862-A461-8B68C9FF414F}" type="datetimeFigureOut">
              <a:rPr lang="en-GB" smtClean="0"/>
              <a:t>04/03/2025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9AFA3-9CB7-4D96-92DA-20C7AD0183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64111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9FCF8-8439-4862-A461-8B68C9FF414F}" type="datetimeFigureOut">
              <a:rPr lang="en-GB" smtClean="0"/>
              <a:t>04/03/2025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9AFA3-9CB7-4D96-92DA-20C7AD0183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8102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3E7FF-277B-4811-BD40-02408AD4E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50DB34-8FDA-4BBE-8205-F843BDA62F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3CED90-5CFA-4995-BED3-1B82C547AE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8C1EE-E7C3-49D8-82CA-A77C3597FAA4}" type="datetimeFigureOut">
              <a:rPr lang="en-GB" smtClean="0"/>
              <a:t>04/03/2025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B26280-3932-4278-9F24-6EBF4BE62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8C4E5F-E7EB-4E5E-96B3-41EABC504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695BE-76F0-4E67-B944-8B2437C9B4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33092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6F8320-196A-4C7C-8FB2-41B5E2BCB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1976B2-67C7-4F57-928B-A8A19278C6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5E5FD5-C9D9-4506-8B6C-AA0C416297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306697-217C-4209-BC73-D804D5920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8C1EE-E7C3-49D8-82CA-A77C3597FAA4}" type="datetimeFigureOut">
              <a:rPr lang="en-GB" smtClean="0"/>
              <a:t>04/03/2025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0F7D83-DF9C-4FA8-A7FF-70A39E06A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8A7A22-3EA5-47B3-8DD9-985DD9AF9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695BE-76F0-4E67-B944-8B2437C9B4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0618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7DA73-96C1-4F35-A5AE-2906B83A3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C8C663-7613-410D-ADEE-A2C1BA23D1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879B44-4C96-4DE3-83CC-3D909C60C2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C91B49-C046-4E0E-9830-09D446B095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9BBB5C-38E8-47C0-91B0-A06C66133E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D2F3E2-995D-4355-9FF5-CEEFF4DE9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8C1EE-E7C3-49D8-82CA-A77C3597FAA4}" type="datetimeFigureOut">
              <a:rPr lang="en-GB" smtClean="0"/>
              <a:t>04/03/2025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C63D2D-5E83-40C3-BDFC-2FBD6B435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49FCAB-8720-4FBB-938E-6B583F157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695BE-76F0-4E67-B944-8B2437C9B4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05204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78012-DCF0-400B-914A-C9F40E653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692415-89AF-4251-9440-3C44362F3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8C1EE-E7C3-49D8-82CA-A77C3597FAA4}" type="datetimeFigureOut">
              <a:rPr lang="en-GB" smtClean="0"/>
              <a:t>04/03/2025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975047-3D83-41B3-B482-792686B3F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0AA6AB-B7E9-4B4A-B182-B136912B2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695BE-76F0-4E67-B944-8B2437C9B4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7399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A353CE-9336-45A9-9786-4742347767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8C1EE-E7C3-49D8-82CA-A77C3597FAA4}" type="datetimeFigureOut">
              <a:rPr lang="en-GB" smtClean="0"/>
              <a:t>04/03/2025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A5AA54-4665-4FD9-B9F9-70CB8E4F8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9D4C04-8074-4E54-ACEA-A69A7B273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695BE-76F0-4E67-B944-8B2437C9B4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9695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EB676-31B7-4365-A278-B5B3440D7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832D07-2D6A-4E2F-924A-258C6D387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5D2F37-A291-4B1A-9D08-9C0421A78A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1A94BF-5EED-4726-B68E-87C360762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8C1EE-E7C3-49D8-82CA-A77C3597FAA4}" type="datetimeFigureOut">
              <a:rPr lang="en-GB" smtClean="0"/>
              <a:t>04/03/2025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7C75DB-D174-425B-B14F-2CE4F41AD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C01B5A-DE0E-4BF7-AC3D-C03064B90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695BE-76F0-4E67-B944-8B2437C9B4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2025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A9D91-B3C5-4C44-83CD-326B9B0B7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B21C723-911F-46D1-A0A5-4493E489C4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9774D0-0ABD-4CAB-A395-31FDCD0B63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0EADB5-7E00-4298-9E0A-F94D4E4F0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8C1EE-E7C3-49D8-82CA-A77C3597FAA4}" type="datetimeFigureOut">
              <a:rPr lang="en-GB" smtClean="0"/>
              <a:t>04/03/2025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906E8C-D94E-43B6-ADEA-468D202F0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FCEEB3-0111-47B1-A799-6C2E50F20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695BE-76F0-4E67-B944-8B2437C9B4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7791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2977554-528C-4260-BA50-88619ABD6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A982D6-18F4-42EC-B5A5-480CC1DC8F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DAABC9-A1BE-44B3-A223-5F650D42C6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F8C1EE-E7C3-49D8-82CA-A77C3597FAA4}" type="datetimeFigureOut">
              <a:rPr lang="en-GB" smtClean="0"/>
              <a:t>04/03/2025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5F9143-2026-46A8-B491-F51892106A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80E50A-8487-4C31-97BE-5A59B6DF6A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9695BE-76F0-4E67-B944-8B2437C9B4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3573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B7F9FCF8-8439-4862-A461-8B68C9FF414F}" type="datetimeFigureOut">
              <a:rPr lang="en-GB" smtClean="0"/>
              <a:t>04/03/2025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71D9AFA3-9CB7-4D96-92DA-20C7AD0183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161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ideo 4">
            <a:extLst>
              <a:ext uri="{FF2B5EF4-FFF2-40B4-BE49-F238E27FC236}">
                <a16:creationId xmlns:a16="http://schemas.microsoft.com/office/drawing/2014/main" id="{DF4CEFE3-16E5-C8A6-70BD-ABE81EB429F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1" b="285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6D0228-3C7D-4CBE-A589-DF8A8327D7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GB" sz="5200">
                <a:solidFill>
                  <a:srgbClr val="FFFFFF"/>
                </a:solidFill>
              </a:rPr>
              <a:t>Final year dissertation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C2AF13-0FA5-4EE7-BC96-1584E29F11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GB" dirty="0">
                <a:solidFill>
                  <a:srgbClr val="FFFFFF"/>
                </a:solidFill>
              </a:rPr>
              <a:t>PSY600 &amp; PSY606</a:t>
            </a:r>
          </a:p>
        </p:txBody>
      </p:sp>
    </p:spTree>
    <p:extLst>
      <p:ext uri="{BB962C8B-B14F-4D97-AF65-F5344CB8AC3E}">
        <p14:creationId xmlns:p14="http://schemas.microsoft.com/office/powerpoint/2010/main" val="3748050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6B0F8-F0E9-4B99-9955-3D2E85DD4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Dissertation project: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7D2815-2595-4726-9C37-ED27B3C879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GB" dirty="0"/>
              <a:t>Supervisors and students are matched based on topic rankings</a:t>
            </a:r>
          </a:p>
          <a:p>
            <a:pPr>
              <a:buFontTx/>
              <a:buChar char="-"/>
            </a:pPr>
            <a:endParaRPr lang="en-GB" dirty="0"/>
          </a:p>
          <a:p>
            <a:pPr>
              <a:buFontTx/>
              <a:buChar char="-"/>
            </a:pPr>
            <a:r>
              <a:rPr lang="en-GB" dirty="0"/>
              <a:t>Supervisors generally provide a choice of 2-3 projects for students to choose</a:t>
            </a:r>
          </a:p>
          <a:p>
            <a:pPr lvl="1">
              <a:buFontTx/>
              <a:buChar char="-"/>
            </a:pPr>
            <a:r>
              <a:rPr lang="en-GB" dirty="0"/>
              <a:t>2 Projects based on their expertise</a:t>
            </a:r>
          </a:p>
          <a:p>
            <a:pPr lvl="1">
              <a:buFontTx/>
              <a:buChar char="-"/>
            </a:pPr>
            <a:r>
              <a:rPr lang="en-GB" dirty="0"/>
              <a:t>1 Psychology Department Questionnaire Database option (without expertise)</a:t>
            </a:r>
          </a:p>
          <a:p>
            <a:pPr>
              <a:buFontTx/>
              <a:buChar char="-"/>
            </a:pPr>
            <a:endParaRPr lang="en-GB" dirty="0"/>
          </a:p>
          <a:p>
            <a:pPr>
              <a:buFontTx/>
              <a:buChar char="-"/>
            </a:pPr>
            <a:r>
              <a:rPr lang="en-GB" dirty="0"/>
              <a:t>Based on project preferences, students will work either individually or in a group</a:t>
            </a:r>
          </a:p>
        </p:txBody>
      </p:sp>
    </p:spTree>
    <p:extLst>
      <p:ext uri="{BB962C8B-B14F-4D97-AF65-F5344CB8AC3E}">
        <p14:creationId xmlns:p14="http://schemas.microsoft.com/office/powerpoint/2010/main" val="34392556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6B0F8-F0E9-4B99-9955-3D2E85DD4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Dissertation project: group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7D2815-2595-4726-9C37-ED27B3C879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GB" dirty="0"/>
              <a:t>Great for practicing team work skills</a:t>
            </a:r>
          </a:p>
          <a:p>
            <a:pPr>
              <a:buFontTx/>
              <a:buChar char="-"/>
            </a:pPr>
            <a:endParaRPr lang="en-GB" dirty="0"/>
          </a:p>
          <a:p>
            <a:pPr>
              <a:buFontTx/>
              <a:buChar char="-"/>
            </a:pPr>
            <a:r>
              <a:rPr lang="en-GB" dirty="0"/>
              <a:t>Allows you to collect a larger dataset</a:t>
            </a:r>
          </a:p>
          <a:p>
            <a:pPr>
              <a:buFontTx/>
              <a:buChar char="-"/>
            </a:pPr>
            <a:endParaRPr lang="en-GB" dirty="0"/>
          </a:p>
          <a:p>
            <a:pPr>
              <a:buFontTx/>
              <a:buChar char="-"/>
            </a:pPr>
            <a:r>
              <a:rPr lang="en-GB" dirty="0"/>
              <a:t>Makes it easier to discuss your work with your peers</a:t>
            </a:r>
          </a:p>
          <a:p>
            <a:pPr>
              <a:buFontTx/>
              <a:buChar char="-"/>
            </a:pPr>
            <a:endParaRPr lang="en-GB" dirty="0"/>
          </a:p>
          <a:p>
            <a:pPr>
              <a:buFontTx/>
              <a:buChar char="-"/>
            </a:pPr>
            <a:r>
              <a:rPr lang="en-GB" dirty="0"/>
              <a:t>All assessment is based on your individual work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5C62711-205D-4CFE-87B4-0C33C171B9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1172" y="0"/>
            <a:ext cx="2600828" cy="2239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9616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6B0F8-F0E9-4B99-9955-3D2E85DD4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Dissertation project: engagement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7D2815-2595-4726-9C37-ED27B3C879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GB" dirty="0"/>
              <a:t>You should take ownership of your project</a:t>
            </a:r>
          </a:p>
          <a:p>
            <a:pPr>
              <a:buFontTx/>
              <a:buChar char="-"/>
            </a:pPr>
            <a:endParaRPr lang="en-GB" dirty="0"/>
          </a:p>
          <a:p>
            <a:pPr>
              <a:buFontTx/>
              <a:buChar char="-"/>
            </a:pPr>
            <a:r>
              <a:rPr lang="en-GB" dirty="0"/>
              <a:t>Be proactive</a:t>
            </a:r>
          </a:p>
          <a:p>
            <a:pPr>
              <a:buFontTx/>
              <a:buChar char="-"/>
            </a:pPr>
            <a:endParaRPr lang="en-GB" dirty="0"/>
          </a:p>
          <a:p>
            <a:pPr>
              <a:buFontTx/>
              <a:buChar char="-"/>
            </a:pPr>
            <a:r>
              <a:rPr lang="en-GB" dirty="0"/>
              <a:t>Once you’re assigned a supervisor, get in touch early on to discuss the dissertation process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C968E0-D061-48DE-A597-CEF5495A3D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867" t="6441"/>
          <a:stretch/>
        </p:blipFill>
        <p:spPr>
          <a:xfrm>
            <a:off x="9456639" y="1539876"/>
            <a:ext cx="2735361" cy="1889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3185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000DA-B0B6-0C5F-82B4-FE19C95E9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Dissertation: 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E62BC3-961B-76ED-61CB-990E0EDA68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You will be asked to fill out a survey in May/June, 2025, including questions like:</a:t>
            </a:r>
          </a:p>
          <a:p>
            <a:pPr lvl="1"/>
            <a:r>
              <a:rPr lang="en-GB" dirty="0"/>
              <a:t>General Topic Preference</a:t>
            </a:r>
          </a:p>
          <a:p>
            <a:pPr lvl="1"/>
            <a:r>
              <a:rPr lang="en-GB" dirty="0"/>
              <a:t>Preference for data collection or secondary data analysis</a:t>
            </a:r>
          </a:p>
          <a:p>
            <a:pPr lvl="1"/>
            <a:r>
              <a:rPr lang="en-GB" dirty="0"/>
              <a:t>Preference for quantitative vs qualitative analysis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A207E3C-04A8-9585-9EF8-4C94A7BE4D90}"/>
              </a:ext>
            </a:extLst>
          </p:cNvPr>
          <p:cNvSpPr/>
          <p:nvPr/>
        </p:nvSpPr>
        <p:spPr>
          <a:xfrm>
            <a:off x="1325461" y="4857226"/>
            <a:ext cx="9278223" cy="131973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/>
              <a:t>You will be assigned a dissertation supervisor who matches your preferences in late August/Early September</a:t>
            </a:r>
          </a:p>
        </p:txBody>
      </p:sp>
    </p:spTree>
    <p:extLst>
      <p:ext uri="{BB962C8B-B14F-4D97-AF65-F5344CB8AC3E}">
        <p14:creationId xmlns:p14="http://schemas.microsoft.com/office/powerpoint/2010/main" val="6413379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6B0F8-F0E9-4B99-9955-3D2E85DD4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Enjoy!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7D2815-2595-4726-9C37-ED27B3C879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		Any Questions?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0832AB-7281-4CC0-8D82-1D59FE758A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0700" y="3140074"/>
            <a:ext cx="6210299" cy="362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9981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6B0F8-F0E9-4B99-9955-3D2E85DD4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Dissertation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7D2815-2595-4726-9C37-ED27B3C879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400" dirty="0"/>
              <a:t>PSY600: Final Year Research Project</a:t>
            </a:r>
          </a:p>
          <a:p>
            <a:pPr lvl="1"/>
            <a:r>
              <a:rPr lang="en-GB" sz="2000" dirty="0"/>
              <a:t>30-credit module (over two semesters) </a:t>
            </a:r>
          </a:p>
          <a:p>
            <a:pPr lvl="1"/>
            <a:r>
              <a:rPr lang="en-GB" sz="2000" dirty="0"/>
              <a:t>Module Organiser: Dr Gwen Brekelmans (g.brekelmans@qmul.ac.uk)</a:t>
            </a:r>
          </a:p>
          <a:p>
            <a:pPr lvl="1"/>
            <a:r>
              <a:rPr lang="en-GB" sz="2000" dirty="0"/>
              <a:t>Fulfils a core British Psychological Society requirement </a:t>
            </a:r>
          </a:p>
          <a:p>
            <a:pPr lvl="1"/>
            <a:endParaRPr lang="en-GB" sz="2000" dirty="0"/>
          </a:p>
          <a:p>
            <a:r>
              <a:rPr lang="en-GB" sz="2400" dirty="0"/>
              <a:t>Alternative is to write an extended essay (PSY606) in a 15-credit module</a:t>
            </a:r>
            <a:br>
              <a:rPr lang="en-GB" sz="2400" dirty="0"/>
            </a:br>
            <a:r>
              <a:rPr lang="en-GB" sz="2400" dirty="0"/>
              <a:t>and take another 15-credit module </a:t>
            </a:r>
          </a:p>
          <a:p>
            <a:endParaRPr lang="en-GB" sz="2400" dirty="0"/>
          </a:p>
          <a:p>
            <a:pPr marL="0" indent="0">
              <a:buNone/>
            </a:pPr>
            <a:r>
              <a:rPr lang="en-GB" sz="2400" dirty="0">
                <a:sym typeface="Wingdings" pitchFamily="2" charset="2"/>
              </a:rPr>
              <a:t> </a:t>
            </a:r>
            <a:r>
              <a:rPr lang="en-GB" sz="2400" dirty="0"/>
              <a:t>To graduate with a BPS-accredited degree, </a:t>
            </a:r>
            <a:r>
              <a:rPr lang="en-GB" sz="2400" b="1" dirty="0"/>
              <a:t>you must pass PSY600 </a:t>
            </a:r>
          </a:p>
        </p:txBody>
      </p:sp>
      <p:pic>
        <p:nvPicPr>
          <p:cNvPr id="4" name="Picture 2" descr="British Psychological Society on Twitter: &quot;Our statement on ...">
            <a:extLst>
              <a:ext uri="{FF2B5EF4-FFF2-40B4-BE49-F238E27FC236}">
                <a16:creationId xmlns:a16="http://schemas.microsoft.com/office/drawing/2014/main" id="{9B3C1F5B-1A44-4FCB-B40E-790A02B4D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4521" y="5490602"/>
            <a:ext cx="2309347" cy="1154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Queen Mary University of London | Study Experience">
            <a:extLst>
              <a:ext uri="{FF2B5EF4-FFF2-40B4-BE49-F238E27FC236}">
                <a16:creationId xmlns:a16="http://schemas.microsoft.com/office/drawing/2014/main" id="{3CBE542F-B286-4D43-90CC-0F7DE659E1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4429" y="5288112"/>
            <a:ext cx="1858962" cy="1204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38321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4541B-7C81-A8E4-BCF1-5D6F6DFF9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PSY606: Extended essay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66C7B4-AABA-373F-BC6B-7ED5AE6015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Systematic/narrative review paper of an area of psychology literature</a:t>
            </a:r>
          </a:p>
          <a:p>
            <a:pPr lvl="1"/>
            <a:r>
              <a:rPr lang="en-GB" dirty="0"/>
              <a:t>Think of a longer version of a literature review in a lab report</a:t>
            </a:r>
          </a:p>
          <a:p>
            <a:pPr lvl="1"/>
            <a:r>
              <a:rPr lang="en-GB" dirty="0"/>
              <a:t>Can be any area of psychology literature</a:t>
            </a:r>
          </a:p>
          <a:p>
            <a:pPr lvl="1"/>
            <a:r>
              <a:rPr lang="en-GB" dirty="0"/>
              <a:t>Supervisor will be allocated based on broad areas of interest</a:t>
            </a:r>
          </a:p>
          <a:p>
            <a:endParaRPr lang="en-GB" dirty="0"/>
          </a:p>
          <a:p>
            <a:r>
              <a:rPr lang="en-GB"/>
              <a:t>Equivalent of one </a:t>
            </a:r>
            <a:r>
              <a:rPr lang="en-GB" dirty="0"/>
              <a:t>15-credit module worth of work</a:t>
            </a:r>
          </a:p>
          <a:p>
            <a:pPr lvl="1"/>
            <a:r>
              <a:rPr lang="en-GB" dirty="0"/>
              <a:t>Hence the extra elective!</a:t>
            </a:r>
          </a:p>
          <a:p>
            <a:endParaRPr lang="en-GB" dirty="0"/>
          </a:p>
          <a:p>
            <a:r>
              <a:rPr lang="en-GB" dirty="0"/>
              <a:t>NOT eligible for BPS membership </a:t>
            </a:r>
          </a:p>
        </p:txBody>
      </p:sp>
    </p:spTree>
    <p:extLst>
      <p:ext uri="{BB962C8B-B14F-4D97-AF65-F5344CB8AC3E}">
        <p14:creationId xmlns:p14="http://schemas.microsoft.com/office/powerpoint/2010/main" val="1945116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6B0F8-F0E9-4B99-9955-3D2E85DD4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Dissertation project: conducting &amp; writing up an empirical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7D2815-2595-4726-9C37-ED27B3C879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35150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What’s an empirical study?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An empirical study provides new insight, by conducting</a:t>
            </a:r>
          </a:p>
          <a:p>
            <a:pPr lvl="1"/>
            <a:endParaRPr lang="en-GB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GB" dirty="0"/>
              <a:t> Data collection &amp; analysis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GB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GB" dirty="0"/>
              <a:t> Secondary data analysis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GB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GB" dirty="0"/>
              <a:t> Meta-analysis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3EEE7E-5B03-4133-B375-B996315197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0320" y="3566160"/>
            <a:ext cx="5821680" cy="291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4163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6B0F8-F0E9-4B99-9955-3D2E85DD4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Dissertation project: learning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7D2815-2595-4726-9C37-ED27B3C879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sz="2800" b="1" dirty="0"/>
              <a:t>Communicate effectively </a:t>
            </a:r>
            <a:endParaRPr lang="en-GB" sz="2800" dirty="0"/>
          </a:p>
          <a:p>
            <a:r>
              <a:rPr lang="en-GB" sz="2800" b="1" dirty="0"/>
              <a:t>Demonstrate numerical reasoning skills</a:t>
            </a:r>
            <a:endParaRPr lang="en-GB" sz="2800" dirty="0"/>
          </a:p>
          <a:p>
            <a:r>
              <a:rPr lang="en-GB" sz="2800" b="1" dirty="0"/>
              <a:t>Be computer literate</a:t>
            </a:r>
            <a:r>
              <a:rPr lang="en-GB" sz="2800" dirty="0"/>
              <a:t>: </a:t>
            </a:r>
            <a:r>
              <a:rPr lang="en-GB" sz="3000" dirty="0"/>
              <a:t>skilled in the use of word processing, databases and analytic software packages </a:t>
            </a:r>
          </a:p>
          <a:p>
            <a:r>
              <a:rPr lang="en-GB" sz="2800" b="1" dirty="0"/>
              <a:t>Retrieve and organise information effectively</a:t>
            </a:r>
            <a:r>
              <a:rPr lang="en-GB" sz="2800" dirty="0"/>
              <a:t>.</a:t>
            </a:r>
            <a:r>
              <a:rPr lang="en-GB" sz="2800" b="1" dirty="0"/>
              <a:t> </a:t>
            </a:r>
            <a:r>
              <a:rPr lang="en-GB" sz="2800" dirty="0"/>
              <a:t>Psychology graduates are familiar with collecting and organising stored information found in library books, journal collections and online, critically evaluating primary and secondary sources</a:t>
            </a:r>
          </a:p>
          <a:p>
            <a:r>
              <a:rPr lang="en-GB" sz="2800" b="1" dirty="0"/>
              <a:t>Awareness of ethical issues and work according </a:t>
            </a:r>
            <a:r>
              <a:rPr lang="en-GB" sz="2800" dirty="0"/>
              <a:t>to current codes of ethics and conduct </a:t>
            </a:r>
          </a:p>
          <a:p>
            <a:r>
              <a:rPr lang="en-GB" sz="2800" b="1" dirty="0"/>
              <a:t>Recognise what is required for effective teamwork </a:t>
            </a:r>
          </a:p>
          <a:p>
            <a:r>
              <a:rPr lang="en-GB" sz="2800" b="1" dirty="0"/>
              <a:t>Take responsibility for your own learning and skill development</a:t>
            </a:r>
          </a:p>
        </p:txBody>
      </p:sp>
      <p:pic>
        <p:nvPicPr>
          <p:cNvPr id="5" name="Picture 2" descr="British Psychological Society on Twitter: &quot;Our statement on ...">
            <a:extLst>
              <a:ext uri="{FF2B5EF4-FFF2-40B4-BE49-F238E27FC236}">
                <a16:creationId xmlns:a16="http://schemas.microsoft.com/office/drawing/2014/main" id="{FFCF89BC-674C-49EE-BF84-554109E97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48875" y="5671504"/>
            <a:ext cx="1947543" cy="973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98145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6B0F8-F0E9-4B99-9955-3D2E85DD4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Dissertation project: timeline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7D2815-2595-4726-9C37-ED27B3C879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80218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b="1" dirty="0"/>
              <a:t>May/June ‘25</a:t>
            </a:r>
            <a:r>
              <a:rPr lang="en-GB" dirty="0"/>
              <a:t>: indicate preferences for topic areas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/>
              <a:t>Late August/September ‘25</a:t>
            </a:r>
            <a:r>
              <a:rPr lang="en-GB" dirty="0"/>
              <a:t>: supervisor allocation announced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/>
              <a:t>September ‘25</a:t>
            </a:r>
            <a:r>
              <a:rPr lang="en-GB" dirty="0"/>
              <a:t>: get in touch with supervisor and discuss project options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/>
              <a:t>Sept-Oct ‘24</a:t>
            </a:r>
            <a:r>
              <a:rPr lang="en-GB" dirty="0"/>
              <a:t>: project preparation, ethics application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/>
              <a:t>‘24-’25</a:t>
            </a:r>
            <a:r>
              <a:rPr lang="en-GB" dirty="0"/>
              <a:t>: project conducted, write-up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/>
              <a:t>April ‘26</a:t>
            </a:r>
            <a:r>
              <a:rPr lang="en-GB" dirty="0"/>
              <a:t>: deadline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27D514-5A43-4532-94D9-C5FDEF929C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06" t="24649" r="9298" b="11905"/>
          <a:stretch/>
        </p:blipFill>
        <p:spPr>
          <a:xfrm>
            <a:off x="8084742" y="5080000"/>
            <a:ext cx="4107258" cy="177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2717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11D9563-F5FF-4496-9DCE-E8C28A5BE806}"/>
              </a:ext>
            </a:extLst>
          </p:cNvPr>
          <p:cNvSpPr/>
          <p:nvPr/>
        </p:nvSpPr>
        <p:spPr>
          <a:xfrm>
            <a:off x="2720898" y="3144644"/>
            <a:ext cx="5571446" cy="101210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EE820-2C75-4357-B34F-B9602B07EA13}"/>
              </a:ext>
            </a:extLst>
          </p:cNvPr>
          <p:cNvSpPr/>
          <p:nvPr/>
        </p:nvSpPr>
        <p:spPr>
          <a:xfrm>
            <a:off x="2709746" y="4195591"/>
            <a:ext cx="5687121" cy="3146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110B56F-EAAB-4768-96E2-6122E9481F97}"/>
              </a:ext>
            </a:extLst>
          </p:cNvPr>
          <p:cNvSpPr/>
          <p:nvPr/>
        </p:nvSpPr>
        <p:spPr>
          <a:xfrm>
            <a:off x="2709746" y="4545183"/>
            <a:ext cx="5582598" cy="31463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5D5622E-2737-47AD-A054-76395C3CCC0D}"/>
              </a:ext>
            </a:extLst>
          </p:cNvPr>
          <p:cNvSpPr/>
          <p:nvPr/>
        </p:nvSpPr>
        <p:spPr>
          <a:xfrm>
            <a:off x="2709745" y="4892045"/>
            <a:ext cx="5687121" cy="32065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AC7CE06-BCA7-48F1-8448-49A0A7DD310B}"/>
              </a:ext>
            </a:extLst>
          </p:cNvPr>
          <p:cNvSpPr/>
          <p:nvPr/>
        </p:nvSpPr>
        <p:spPr>
          <a:xfrm>
            <a:off x="2709744" y="5251538"/>
            <a:ext cx="5687121" cy="2977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93BD5A2-A78E-4FD8-87CE-F5FB9FE29210}"/>
              </a:ext>
            </a:extLst>
          </p:cNvPr>
          <p:cNvSpPr/>
          <p:nvPr/>
        </p:nvSpPr>
        <p:spPr>
          <a:xfrm>
            <a:off x="2709743" y="5601131"/>
            <a:ext cx="5687121" cy="31199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4956D8-8B5B-42C8-BE95-5374E2062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Detailed Timeline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9B6F1A4-3F5A-43F8-989D-7CCDF55F9B7D}"/>
              </a:ext>
            </a:extLst>
          </p:cNvPr>
          <p:cNvSpPr/>
          <p:nvPr/>
        </p:nvSpPr>
        <p:spPr>
          <a:xfrm>
            <a:off x="8281193" y="3144644"/>
            <a:ext cx="2263698" cy="101210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September/October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DB56A0-AB06-4921-BBE1-6EA098157DB3}"/>
              </a:ext>
            </a:extLst>
          </p:cNvPr>
          <p:cNvSpPr/>
          <p:nvPr/>
        </p:nvSpPr>
        <p:spPr>
          <a:xfrm>
            <a:off x="8292344" y="4195591"/>
            <a:ext cx="2263698" cy="3146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October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AF4505F-432A-4592-A939-9C56E23408BE}"/>
              </a:ext>
            </a:extLst>
          </p:cNvPr>
          <p:cNvSpPr/>
          <p:nvPr/>
        </p:nvSpPr>
        <p:spPr>
          <a:xfrm>
            <a:off x="8292344" y="4548473"/>
            <a:ext cx="2263698" cy="3146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November*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9E09177-CF54-4164-8C55-B78829D063AD}"/>
              </a:ext>
            </a:extLst>
          </p:cNvPr>
          <p:cNvSpPr/>
          <p:nvPr/>
        </p:nvSpPr>
        <p:spPr>
          <a:xfrm>
            <a:off x="8292344" y="4898066"/>
            <a:ext cx="2263698" cy="3146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December - January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16F39D6-7778-43E3-AEA8-0D741FC02652}"/>
              </a:ext>
            </a:extLst>
          </p:cNvPr>
          <p:cNvSpPr/>
          <p:nvPr/>
        </p:nvSpPr>
        <p:spPr>
          <a:xfrm>
            <a:off x="8292344" y="5251538"/>
            <a:ext cx="2263698" cy="31463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January - February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5F61F77-636D-43B0-A208-C757A0DC757C}"/>
              </a:ext>
            </a:extLst>
          </p:cNvPr>
          <p:cNvSpPr/>
          <p:nvPr/>
        </p:nvSpPr>
        <p:spPr>
          <a:xfrm>
            <a:off x="8332725" y="5601131"/>
            <a:ext cx="2263698" cy="31463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February - March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05FCF2-96A4-4297-A621-64B43D29A01D}"/>
              </a:ext>
            </a:extLst>
          </p:cNvPr>
          <p:cNvSpPr txBox="1"/>
          <p:nvPr/>
        </p:nvSpPr>
        <p:spPr>
          <a:xfrm>
            <a:off x="8968285" y="2706678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Timeline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F2DA9F-6333-4C77-9DD3-B2B9CB141BB0}"/>
              </a:ext>
            </a:extLst>
          </p:cNvPr>
          <p:cNvSpPr txBox="1"/>
          <p:nvPr/>
        </p:nvSpPr>
        <p:spPr>
          <a:xfrm>
            <a:off x="7509679" y="6229930"/>
            <a:ext cx="41433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*Goal: have experiment ready to launch by December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D8707A-D7AB-4B5E-ABF4-EC08895E54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2638044"/>
            <a:ext cx="7729728" cy="4019234"/>
          </a:xfrm>
        </p:spPr>
        <p:txBody>
          <a:bodyPr/>
          <a:lstStyle/>
          <a:p>
            <a:r>
              <a:rPr lang="en-GB" dirty="0"/>
              <a:t>Overview:</a:t>
            </a:r>
          </a:p>
          <a:p>
            <a:pPr lvl="1"/>
            <a:r>
              <a:rPr lang="en-GB" dirty="0"/>
              <a:t>1.  Choose research question</a:t>
            </a:r>
          </a:p>
          <a:p>
            <a:pPr lvl="1"/>
            <a:r>
              <a:rPr lang="en-GB" dirty="0"/>
              <a:t>2.  Identify specific, testable hypothesis</a:t>
            </a:r>
          </a:p>
          <a:p>
            <a:pPr lvl="1"/>
            <a:r>
              <a:rPr lang="en-GB" dirty="0"/>
              <a:t>3.  Design experiment</a:t>
            </a:r>
          </a:p>
          <a:p>
            <a:pPr lvl="1"/>
            <a:r>
              <a:rPr lang="en-GB" dirty="0"/>
              <a:t>4.  Apply for Ethics approval</a:t>
            </a:r>
          </a:p>
          <a:p>
            <a:pPr lvl="1"/>
            <a:r>
              <a:rPr lang="en-GB" dirty="0"/>
              <a:t>5.  Create experiment</a:t>
            </a:r>
          </a:p>
          <a:p>
            <a:pPr lvl="1"/>
            <a:r>
              <a:rPr lang="en-GB" dirty="0"/>
              <a:t>6. Collect Data &amp; Write Introduction &amp; Methods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7. Analyse Results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8. Write-up Project in Dissertation (6000 – 8000 words)</a:t>
            </a:r>
          </a:p>
          <a:p>
            <a:pPr lvl="2"/>
            <a:endParaRPr lang="en-GB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BCCD4E0-8448-B496-4820-AFAC52527B38}"/>
              </a:ext>
            </a:extLst>
          </p:cNvPr>
          <p:cNvSpPr txBox="1"/>
          <p:nvPr/>
        </p:nvSpPr>
        <p:spPr>
          <a:xfrm>
            <a:off x="2709743" y="606777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b="1" dirty="0"/>
              <a:t>April ‘25</a:t>
            </a:r>
            <a:r>
              <a:rPr lang="en-GB" dirty="0"/>
              <a:t>: deadline</a:t>
            </a:r>
          </a:p>
        </p:txBody>
      </p:sp>
    </p:spTree>
    <p:extLst>
      <p:ext uri="{BB962C8B-B14F-4D97-AF65-F5344CB8AC3E}">
        <p14:creationId xmlns:p14="http://schemas.microsoft.com/office/powerpoint/2010/main" val="1650102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Detailed Timeline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2231390" y="2637790"/>
            <a:ext cx="9184005" cy="3620770"/>
          </a:xfrm>
        </p:spPr>
        <p:txBody>
          <a:bodyPr>
            <a:normAutofit/>
          </a:bodyPr>
          <a:lstStyle/>
          <a:p>
            <a:r>
              <a:rPr lang="en-GB" altLang="en-US" sz="2400" dirty="0"/>
              <a:t>Plan ahead! </a:t>
            </a:r>
          </a:p>
          <a:p>
            <a:pPr lvl="1"/>
            <a:r>
              <a:rPr lang="en-GB" altLang="en-US" sz="2000" dirty="0"/>
              <a:t>Look at deadlines in other modules</a:t>
            </a:r>
          </a:p>
          <a:p>
            <a:pPr lvl="1"/>
            <a:r>
              <a:rPr lang="en-GB" altLang="en-US" sz="2000" dirty="0"/>
              <a:t>Plan writing/analyses around your schedule &amp; other coursework deadlines</a:t>
            </a:r>
          </a:p>
          <a:p>
            <a:pPr lvl="2"/>
            <a:r>
              <a:rPr lang="en-GB" altLang="en-US" sz="2000" dirty="0"/>
              <a:t>Be realistic! Don’t expect to work on dissertation during exams or when major coursework is due.</a:t>
            </a:r>
          </a:p>
          <a:p>
            <a:pPr lvl="1"/>
            <a:r>
              <a:rPr lang="en-GB" altLang="en-US" sz="2000" dirty="0"/>
              <a:t>Spread out the work across the year</a:t>
            </a:r>
          </a:p>
          <a:p>
            <a:pPr lvl="2"/>
            <a:r>
              <a:rPr lang="en-GB" altLang="en-US" sz="2000" dirty="0"/>
              <a:t>Schedule a chunk of time </a:t>
            </a:r>
            <a:r>
              <a:rPr lang="en-GB" altLang="en-US" sz="2000" i="1" dirty="0"/>
              <a:t>every week </a:t>
            </a:r>
            <a:r>
              <a:rPr lang="en-GB" altLang="en-US" sz="2000" dirty="0"/>
              <a:t>do work on dissertation &amp; COMMIT</a:t>
            </a:r>
          </a:p>
          <a:p>
            <a:pPr lvl="3"/>
            <a:r>
              <a:rPr lang="en-GB" altLang="en-US" sz="2000" dirty="0"/>
              <a:t>i.e., Monday from 1- 4pm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6B0F8-F0E9-4B99-9955-3D2E85DD4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Dissertation project: example topic areas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7D2815-2595-4726-9C37-ED27B3C879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l" rtl="0" fontAlgn="base">
              <a:lnSpc>
                <a:spcPts val="1564"/>
              </a:lnSpc>
              <a:buFont typeface="+mj-lt"/>
              <a:buAutoNum type="arabicPeriod"/>
            </a:pPr>
            <a:r>
              <a:rPr lang="en-GB" sz="18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Animal behaviour – observational </a:t>
            </a:r>
          </a:p>
          <a:p>
            <a:pPr algn="l" rtl="0" fontAlgn="base">
              <a:lnSpc>
                <a:spcPts val="1564"/>
              </a:lnSpc>
              <a:buFont typeface="+mj-lt"/>
              <a:buAutoNum type="arabicPeriod" startAt="2"/>
            </a:pPr>
            <a:r>
              <a:rPr lang="en-GB" sz="18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Animal behaviour – experimental </a:t>
            </a:r>
          </a:p>
          <a:p>
            <a:pPr algn="l" rtl="0" fontAlgn="base">
              <a:lnSpc>
                <a:spcPts val="1564"/>
              </a:lnSpc>
              <a:buFont typeface="+mj-lt"/>
              <a:buAutoNum type="arabicPeriod" startAt="3"/>
            </a:pPr>
            <a:r>
              <a:rPr lang="en-GB" sz="18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Attention, perception and sensation </a:t>
            </a:r>
          </a:p>
          <a:p>
            <a:pPr algn="l" rtl="0" fontAlgn="base">
              <a:lnSpc>
                <a:spcPts val="1564"/>
              </a:lnSpc>
              <a:buFont typeface="+mj-lt"/>
              <a:buAutoNum type="arabicPeriod" startAt="4"/>
            </a:pPr>
            <a:r>
              <a:rPr lang="en-GB" sz="18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Consciousness </a:t>
            </a:r>
          </a:p>
          <a:p>
            <a:pPr algn="l" rtl="0" fontAlgn="base">
              <a:lnSpc>
                <a:spcPts val="1564"/>
              </a:lnSpc>
              <a:buFont typeface="+mj-lt"/>
              <a:buAutoNum type="arabicPeriod" startAt="5"/>
            </a:pPr>
            <a:r>
              <a:rPr lang="en-GB" sz="18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Creativity and play </a:t>
            </a:r>
          </a:p>
          <a:p>
            <a:pPr algn="l" rtl="0" fontAlgn="base">
              <a:lnSpc>
                <a:spcPts val="1564"/>
              </a:lnSpc>
              <a:buFont typeface="+mj-lt"/>
              <a:buAutoNum type="arabicPeriod" startAt="6"/>
            </a:pPr>
            <a:r>
              <a:rPr lang="en-GB" sz="18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Cognitive neuroscience </a:t>
            </a:r>
          </a:p>
          <a:p>
            <a:pPr algn="l" rtl="0" fontAlgn="base">
              <a:lnSpc>
                <a:spcPts val="1564"/>
              </a:lnSpc>
              <a:buFont typeface="+mj-lt"/>
              <a:buAutoNum type="arabicPeriod" startAt="7"/>
            </a:pPr>
            <a:r>
              <a:rPr lang="en-GB" sz="18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Decision making </a:t>
            </a:r>
          </a:p>
          <a:p>
            <a:pPr algn="l" rtl="0" fontAlgn="base">
              <a:lnSpc>
                <a:spcPts val="1564"/>
              </a:lnSpc>
              <a:buFont typeface="+mj-lt"/>
              <a:buAutoNum type="arabicPeriod" startAt="8"/>
            </a:pPr>
            <a:r>
              <a:rPr lang="en-GB" sz="18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Language and communication </a:t>
            </a:r>
          </a:p>
          <a:p>
            <a:pPr algn="l" rtl="0" fontAlgn="base">
              <a:lnSpc>
                <a:spcPts val="1564"/>
              </a:lnSpc>
              <a:buFont typeface="+mj-lt"/>
              <a:buAutoNum type="arabicPeriod" startAt="9"/>
            </a:pPr>
            <a:r>
              <a:rPr lang="en-GB" sz="18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Learning, memory, and cognitive development 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B2E74B3-3D6F-4110-B458-70E50DC6778E}"/>
              </a:ext>
            </a:extLst>
          </p:cNvPr>
          <p:cNvSpPr txBox="1">
            <a:spLocks/>
          </p:cNvSpPr>
          <p:nvPr/>
        </p:nvSpPr>
        <p:spPr>
          <a:xfrm>
            <a:off x="6467764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ts val="1564"/>
              </a:lnSpc>
              <a:buFont typeface="+mj-lt"/>
              <a:buAutoNum type="arabicPeriod" startAt="10"/>
            </a:pPr>
            <a:r>
              <a:rPr lang="en-GB" sz="1800" dirty="0">
                <a:solidFill>
                  <a:srgbClr val="000000"/>
                </a:solidFill>
                <a:latin typeface="Aptos" panose="020B0004020202020204" pitchFamily="34" charset="0"/>
              </a:rPr>
              <a:t>Social cognition and empathy </a:t>
            </a:r>
          </a:p>
          <a:p>
            <a:pPr fontAlgn="base">
              <a:lnSpc>
                <a:spcPts val="1564"/>
              </a:lnSpc>
              <a:buFont typeface="+mj-lt"/>
              <a:buAutoNum type="arabicPeriod" startAt="11"/>
            </a:pPr>
            <a:r>
              <a:rPr lang="en-GB" sz="1800" dirty="0">
                <a:solidFill>
                  <a:srgbClr val="000000"/>
                </a:solidFill>
                <a:latin typeface="Aptos" panose="020B0004020202020204" pitchFamily="34" charset="0"/>
              </a:rPr>
              <a:t>Social behaviour and interaction </a:t>
            </a:r>
          </a:p>
          <a:p>
            <a:pPr fontAlgn="base">
              <a:lnSpc>
                <a:spcPts val="1564"/>
              </a:lnSpc>
              <a:buFont typeface="+mj-lt"/>
              <a:buAutoNum type="arabicPeriod" startAt="11"/>
            </a:pPr>
            <a:r>
              <a:rPr lang="en-GB" sz="1800" dirty="0">
                <a:solidFill>
                  <a:srgbClr val="000000"/>
                </a:solidFill>
                <a:latin typeface="Aptos" panose="020B0004020202020204" pitchFamily="34" charset="0"/>
              </a:rPr>
              <a:t> Intergroup relations</a:t>
            </a:r>
          </a:p>
          <a:p>
            <a:pPr fontAlgn="base">
              <a:lnSpc>
                <a:spcPts val="1564"/>
              </a:lnSpc>
              <a:buFont typeface="+mj-lt"/>
              <a:buAutoNum type="arabicPeriod" startAt="12"/>
            </a:pPr>
            <a:r>
              <a:rPr lang="en-GB" sz="1800" dirty="0">
                <a:solidFill>
                  <a:srgbClr val="000000"/>
                </a:solidFill>
                <a:latin typeface="Aptos" panose="020B0004020202020204" pitchFamily="34" charset="0"/>
              </a:rPr>
              <a:t>Identity and individual differences </a:t>
            </a:r>
          </a:p>
          <a:p>
            <a:pPr fontAlgn="base">
              <a:lnSpc>
                <a:spcPts val="1564"/>
              </a:lnSpc>
              <a:buFont typeface="+mj-lt"/>
              <a:buAutoNum type="arabicPeriod" startAt="13"/>
            </a:pPr>
            <a:r>
              <a:rPr lang="en-GB" sz="1800" dirty="0">
                <a:solidFill>
                  <a:srgbClr val="000000"/>
                </a:solidFill>
                <a:latin typeface="Aptos" panose="020B0004020202020204" pitchFamily="34" charset="0"/>
              </a:rPr>
              <a:t>Sleep, exercise, and nutrition </a:t>
            </a:r>
          </a:p>
          <a:p>
            <a:pPr fontAlgn="base">
              <a:lnSpc>
                <a:spcPts val="1564"/>
              </a:lnSpc>
              <a:buFont typeface="+mj-lt"/>
              <a:buAutoNum type="arabicPeriod" startAt="14"/>
            </a:pPr>
            <a:r>
              <a:rPr lang="en-GB" sz="1800" dirty="0">
                <a:solidFill>
                  <a:srgbClr val="000000"/>
                </a:solidFill>
                <a:latin typeface="Aptos" panose="020B0004020202020204" pitchFamily="34" charset="0"/>
              </a:rPr>
              <a:t>Developmental mental health and wellbeing </a:t>
            </a:r>
          </a:p>
          <a:p>
            <a:pPr marL="0" indent="0" fontAlgn="base">
              <a:lnSpc>
                <a:spcPts val="1564"/>
              </a:lnSpc>
              <a:buNone/>
            </a:pPr>
            <a:r>
              <a:rPr lang="en-GB" sz="1800" dirty="0">
                <a:solidFill>
                  <a:srgbClr val="000000"/>
                </a:solidFill>
                <a:latin typeface="Aptos" panose="020B0004020202020204" pitchFamily="34" charset="0"/>
              </a:rPr>
              <a:t>(e.g. early adversity, neurodevelopment) </a:t>
            </a:r>
          </a:p>
          <a:p>
            <a:pPr fontAlgn="base">
              <a:lnSpc>
                <a:spcPts val="1564"/>
              </a:lnSpc>
              <a:buFont typeface="+mj-lt"/>
              <a:buAutoNum type="arabicPeriod" startAt="15"/>
            </a:pPr>
            <a:r>
              <a:rPr lang="en-GB" sz="1800" dirty="0">
                <a:solidFill>
                  <a:srgbClr val="000000"/>
                </a:solidFill>
                <a:latin typeface="Aptos" panose="020B0004020202020204" pitchFamily="34" charset="0"/>
              </a:rPr>
              <a:t>Mental health and wellbeing (non-developmental)  </a:t>
            </a:r>
          </a:p>
          <a:p>
            <a:pPr fontAlgn="base">
              <a:lnSpc>
                <a:spcPts val="1564"/>
              </a:lnSpc>
              <a:buFont typeface="+mj-lt"/>
              <a:buAutoNum type="arabicPeriod" startAt="16"/>
            </a:pPr>
            <a:r>
              <a:rPr lang="en-GB" sz="1800" dirty="0">
                <a:solidFill>
                  <a:srgbClr val="000000"/>
                </a:solidFill>
                <a:latin typeface="Aptos" panose="020B0004020202020204" pitchFamily="34" charset="0"/>
              </a:rPr>
              <a:t>Psychology of higher education </a:t>
            </a: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87D6198E-58A4-14EA-891B-FF1F2C36FCAC}"/>
              </a:ext>
            </a:extLst>
          </p:cNvPr>
          <p:cNvSpPr/>
          <p:nvPr/>
        </p:nvSpPr>
        <p:spPr>
          <a:xfrm>
            <a:off x="8917757" y="5250730"/>
            <a:ext cx="2714919" cy="1242145"/>
          </a:xfrm>
          <a:prstGeom prst="wedgeEllipseCallout">
            <a:avLst>
              <a:gd name="adj1" fmla="val -58333"/>
              <a:gd name="adj2" fmla="val -4223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Just examples: Final topic areas will be provided in survey</a:t>
            </a:r>
          </a:p>
        </p:txBody>
      </p:sp>
    </p:spTree>
    <p:extLst>
      <p:ext uri="{BB962C8B-B14F-4D97-AF65-F5344CB8AC3E}">
        <p14:creationId xmlns:p14="http://schemas.microsoft.com/office/powerpoint/2010/main" val="13056736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1181</TotalTime>
  <Words>784</Words>
  <Application>Microsoft Office PowerPoint</Application>
  <PresentationFormat>Widescreen</PresentationFormat>
  <Paragraphs>138</Paragraphs>
  <Slides>14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Aptos</vt:lpstr>
      <vt:lpstr>Arial</vt:lpstr>
      <vt:lpstr>Calibri</vt:lpstr>
      <vt:lpstr>Calibri Light</vt:lpstr>
      <vt:lpstr>Gill Sans MT</vt:lpstr>
      <vt:lpstr>Wingdings</vt:lpstr>
      <vt:lpstr>Office Theme</vt:lpstr>
      <vt:lpstr>Parcel</vt:lpstr>
      <vt:lpstr>Final year dissertation</vt:lpstr>
      <vt:lpstr>Dissertation project</vt:lpstr>
      <vt:lpstr>PSY606: Extended essay</vt:lpstr>
      <vt:lpstr>Dissertation project: conducting &amp; writing up an empirical study</vt:lpstr>
      <vt:lpstr>Dissertation project: learning objectives</vt:lpstr>
      <vt:lpstr>Dissertation project: timeline</vt:lpstr>
      <vt:lpstr>Detailed Timeline</vt:lpstr>
      <vt:lpstr>Detailed Timeline</vt:lpstr>
      <vt:lpstr>Dissertation project: example topic areas</vt:lpstr>
      <vt:lpstr>Dissertation project: process</vt:lpstr>
      <vt:lpstr>Dissertation project: group work</vt:lpstr>
      <vt:lpstr>Dissertation project: engagement</vt:lpstr>
      <vt:lpstr>Dissertation: Next Steps</vt:lpstr>
      <vt:lpstr>Enjoy!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Final year dissertation</dc:title>
  <dc:creator>Frederike Beyer</dc:creator>
  <cp:lastModifiedBy>Stephanie Echols</cp:lastModifiedBy>
  <cp:revision>11</cp:revision>
  <dcterms:created xsi:type="dcterms:W3CDTF">2022-03-14T16:38:02Z</dcterms:created>
  <dcterms:modified xsi:type="dcterms:W3CDTF">2025-03-04T15:51:01Z</dcterms:modified>
</cp:coreProperties>
</file>