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73" r:id="rId5"/>
    <p:sldId id="258" r:id="rId6"/>
    <p:sldId id="259" r:id="rId7"/>
    <p:sldId id="260" r:id="rId8"/>
    <p:sldId id="274" r:id="rId9"/>
    <p:sldId id="275" r:id="rId10"/>
    <p:sldId id="261" r:id="rId11"/>
    <p:sldId id="262" r:id="rId12"/>
    <p:sldId id="263" r:id="rId13"/>
    <p:sldId id="264" r:id="rId14"/>
    <p:sldId id="268" r:id="rId15"/>
    <p:sldId id="267" r:id="rId16"/>
    <p:sldId id="266" r:id="rId17"/>
    <p:sldId id="265" r:id="rId18"/>
    <p:sldId id="269" r:id="rId19"/>
    <p:sldId id="270" r:id="rId20"/>
    <p:sldId id="271" r:id="rId21"/>
    <p:sldId id="276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EE1EA-C257-4A5F-B67A-C58BDBF4692F}" v="13" dt="2024-03-14T16:57:30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Echols" userId="e7afae9f-da64-448f-aa9d-155fce3b9f6c" providerId="ADAL" clId="{AD8EE1EA-C257-4A5F-B67A-C58BDBF4692F}"/>
    <pc:docChg chg="undo custSel addSld delSld modSld">
      <pc:chgData name="Stephanie Echols" userId="e7afae9f-da64-448f-aa9d-155fce3b9f6c" providerId="ADAL" clId="{AD8EE1EA-C257-4A5F-B67A-C58BDBF4692F}" dt="2024-03-14T16:57:57.847" v="526" actId="1076"/>
      <pc:docMkLst>
        <pc:docMk/>
      </pc:docMkLst>
      <pc:sldChg chg="addSp modSp add del mod">
        <pc:chgData name="Stephanie Echols" userId="e7afae9f-da64-448f-aa9d-155fce3b9f6c" providerId="ADAL" clId="{AD8EE1EA-C257-4A5F-B67A-C58BDBF4692F}" dt="2024-03-14T16:57:57.847" v="526" actId="1076"/>
        <pc:sldMkLst>
          <pc:docMk/>
          <pc:sldMk cId="1650102743" sldId="274"/>
        </pc:sldMkLst>
        <pc:spChg chg="mod">
          <ac:chgData name="Stephanie Echols" userId="e7afae9f-da64-448f-aa9d-155fce3b9f6c" providerId="ADAL" clId="{AD8EE1EA-C257-4A5F-B67A-C58BDBF4692F}" dt="2024-03-14T10:49:29.944" v="27" actId="20577"/>
          <ac:spMkLst>
            <pc:docMk/>
            <pc:sldMk cId="1650102743" sldId="274"/>
            <ac:spMk id="2" creationId="{EC4956D8-8B5B-42C8-BE95-5374E2062013}"/>
          </ac:spMkLst>
        </pc:spChg>
        <pc:spChg chg="mod">
          <ac:chgData name="Stephanie Echols" userId="e7afae9f-da64-448f-aa9d-155fce3b9f6c" providerId="ADAL" clId="{AD8EE1EA-C257-4A5F-B67A-C58BDBF4692F}" dt="2024-03-14T16:57:30.419" v="524" actId="20577"/>
          <ac:spMkLst>
            <pc:docMk/>
            <pc:sldMk cId="1650102743" sldId="274"/>
            <ac:spMk id="3" creationId="{7CD8707A-D7AB-4B5E-ABF4-EC08895E5481}"/>
          </ac:spMkLst>
        </pc:spChg>
        <pc:spChg chg="mod">
          <ac:chgData name="Stephanie Echols" userId="e7afae9f-da64-448f-aa9d-155fce3b9f6c" providerId="ADAL" clId="{AD8EE1EA-C257-4A5F-B67A-C58BDBF4692F}" dt="2024-03-14T10:49:34.246" v="35" actId="20577"/>
          <ac:spMkLst>
            <pc:docMk/>
            <pc:sldMk cId="1650102743" sldId="274"/>
            <ac:spMk id="11" creationId="{58F2DA9F-6333-4C77-9DD3-B2B9CB141BB0}"/>
          </ac:spMkLst>
        </pc:spChg>
        <pc:spChg chg="add mod">
          <ac:chgData name="Stephanie Echols" userId="e7afae9f-da64-448f-aa9d-155fce3b9f6c" providerId="ADAL" clId="{AD8EE1EA-C257-4A5F-B67A-C58BDBF4692F}" dt="2024-03-14T16:57:57.847" v="526" actId="1076"/>
          <ac:spMkLst>
            <pc:docMk/>
            <pc:sldMk cId="1650102743" sldId="274"/>
            <ac:spMk id="19" creationId="{6BCCD4E0-8448-B496-4820-AFAC52527B38}"/>
          </ac:spMkLst>
        </pc:spChg>
      </pc:sldChg>
      <pc:sldChg chg="modSp add mod">
        <pc:chgData name="Stephanie Echols" userId="e7afae9f-da64-448f-aa9d-155fce3b9f6c" providerId="ADAL" clId="{AD8EE1EA-C257-4A5F-B67A-C58BDBF4692F}" dt="2024-03-14T10:50:33.123" v="67" actId="6549"/>
        <pc:sldMkLst>
          <pc:docMk/>
          <pc:sldMk cId="0" sldId="275"/>
        </pc:sldMkLst>
        <pc:spChg chg="mod">
          <ac:chgData name="Stephanie Echols" userId="e7afae9f-da64-448f-aa9d-155fce3b9f6c" providerId="ADAL" clId="{AD8EE1EA-C257-4A5F-B67A-C58BDBF4692F}" dt="2024-03-14T10:50:03.462" v="61" actId="20577"/>
          <ac:spMkLst>
            <pc:docMk/>
            <pc:sldMk cId="0" sldId="275"/>
            <ac:spMk id="2" creationId="{00000000-0000-0000-0000-000000000000}"/>
          </ac:spMkLst>
        </pc:spChg>
        <pc:spChg chg="mod">
          <ac:chgData name="Stephanie Echols" userId="e7afae9f-da64-448f-aa9d-155fce3b9f6c" providerId="ADAL" clId="{AD8EE1EA-C257-4A5F-B67A-C58BDBF4692F}" dt="2024-03-14T10:50:33.123" v="67" actId="6549"/>
          <ac:spMkLst>
            <pc:docMk/>
            <pc:sldMk cId="0" sldId="275"/>
            <ac:spMk id="12" creationId="{00000000-0000-0000-0000-000000000000}"/>
          </ac:spMkLst>
        </pc:spChg>
      </pc:sldChg>
      <pc:sldChg chg="addSp modSp new mod">
        <pc:chgData name="Stephanie Echols" userId="e7afae9f-da64-448f-aa9d-155fce3b9f6c" providerId="ADAL" clId="{AD8EE1EA-C257-4A5F-B67A-C58BDBF4692F}" dt="2024-03-14T10:53:41.158" v="523" actId="403"/>
        <pc:sldMkLst>
          <pc:docMk/>
          <pc:sldMk cId="641337939" sldId="276"/>
        </pc:sldMkLst>
        <pc:spChg chg="mod">
          <ac:chgData name="Stephanie Echols" userId="e7afae9f-da64-448f-aa9d-155fce3b9f6c" providerId="ADAL" clId="{AD8EE1EA-C257-4A5F-B67A-C58BDBF4692F}" dt="2024-03-14T10:51:47.124" v="94" actId="20577"/>
          <ac:spMkLst>
            <pc:docMk/>
            <pc:sldMk cId="641337939" sldId="276"/>
            <ac:spMk id="2" creationId="{772000DA-B0B6-0C5F-82B4-FE19C95E953C}"/>
          </ac:spMkLst>
        </pc:spChg>
        <pc:spChg chg="mod">
          <ac:chgData name="Stephanie Echols" userId="e7afae9f-da64-448f-aa9d-155fce3b9f6c" providerId="ADAL" clId="{AD8EE1EA-C257-4A5F-B67A-C58BDBF4692F}" dt="2024-03-14T10:52:50.458" v="395" actId="20577"/>
          <ac:spMkLst>
            <pc:docMk/>
            <pc:sldMk cId="641337939" sldId="276"/>
            <ac:spMk id="3" creationId="{3FE62BC3-961B-76ED-61CB-990E0EDA68AB}"/>
          </ac:spMkLst>
        </pc:spChg>
        <pc:spChg chg="add mod">
          <ac:chgData name="Stephanie Echols" userId="e7afae9f-da64-448f-aa9d-155fce3b9f6c" providerId="ADAL" clId="{AD8EE1EA-C257-4A5F-B67A-C58BDBF4692F}" dt="2024-03-14T10:53:41.158" v="523" actId="403"/>
          <ac:spMkLst>
            <pc:docMk/>
            <pc:sldMk cId="641337939" sldId="276"/>
            <ac:spMk id="4" creationId="{0A207E3C-04A8-9585-9EF8-4C94A7BE4D90}"/>
          </ac:spMkLst>
        </pc:spChg>
      </pc:sldChg>
      <pc:sldChg chg="new del">
        <pc:chgData name="Stephanie Echols" userId="e7afae9f-da64-448f-aa9d-155fce3b9f6c" providerId="ADAL" clId="{AD8EE1EA-C257-4A5F-B67A-C58BDBF4692F}" dt="2024-03-14T10:53:04.722" v="397" actId="47"/>
        <pc:sldMkLst>
          <pc:docMk/>
          <pc:sldMk cId="3711138781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81DF1-7C60-4218-B3AB-4E1AC632F601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857E9-6F6B-488F-84C8-8123D3A666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0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Exciting opportunity! </a:t>
            </a:r>
          </a:p>
          <a:p>
            <a:endParaRPr lang="en-GB"/>
          </a:p>
          <a:p>
            <a:r>
              <a:rPr lang="en-GB"/>
              <a:t>Get to be independent, flex your research muscles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9760C-612A-4460-8D15-31834B1875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0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Exciting opportunity! </a:t>
            </a:r>
          </a:p>
          <a:p>
            <a:endParaRPr lang="en-GB"/>
          </a:p>
          <a:p>
            <a:r>
              <a:rPr lang="en-GB"/>
              <a:t>Get to be independent, flex your research muscles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9760C-612A-4460-8D15-31834B187583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073F-F96C-42BC-90FB-A13C34EAB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998AF-8EB5-4472-BFA7-17E947508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3D37-B8A9-4192-9A2B-6CFD351B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296A8-CF94-48F5-A47C-8A59A6DD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ED561-344B-4A7B-9C7C-4B1F4894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0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10DA-5899-4698-AC9E-0332D555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28239-6B08-4620-9B5A-9574236A0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EF88-A7EC-4E96-8376-79808D91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C4FC-0E8B-4FCA-B645-AF261AF3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F7F4-CE37-4324-8A2C-22E966C4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2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0B87E-3C7B-4CDB-BCF9-E6DCAD966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2D29C-D429-449B-A510-46B4235EB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F2AC-7D2D-4D4B-8CC2-573A8C6F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F0BBC-EE09-46F7-BD94-0507AD79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D97F-732D-4C7A-884B-D8C0C4BB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8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7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63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01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472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63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4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8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CDC3-5061-49E1-B71D-CC77755C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CABE-7F59-4210-9DEC-C8FD966D1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F660A-18D7-412F-8799-D5E63172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CFD4-95F7-4D1A-9F73-88E2F2A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EDAB-2999-4931-8D38-5B7372FF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7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11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0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E7FF-277B-4811-BD40-02408AD4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DB34-8FDA-4BBE-8205-F843BDA6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CED90-5CFA-4995-BED3-1B82C547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26280-3932-4278-9F24-6EBF4BE6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4E5F-E7EB-4E5E-96B3-41EABC50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0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8320-196A-4C7C-8FB2-41B5E2BC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76B2-67C7-4F57-928B-A8A19278C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E5FD5-C9D9-4506-8B6C-AA0C41629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06697-217C-4209-BC73-D804D592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F7D83-DF9C-4FA8-A7FF-70A39E06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A7A22-3EA5-47B3-8DD9-985DD9AF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1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DA73-96C1-4F35-A5AE-2906B83A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C663-7613-410D-ADEE-A2C1BA23D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79B44-4C96-4DE3-83CC-3D909C60C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91B49-C046-4E0E-9830-09D446B09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BB5C-38E8-47C0-91B0-A06C66133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2F3E2-995D-4355-9FF5-CEEFF4DE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63D2D-5E83-40C3-BDFC-2FBD6B43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9FCAB-8720-4FBB-938E-6B583F15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2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8012-DCF0-400B-914A-C9F40E65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92415-89AF-4251-9440-3C44362F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75047-3D83-41B3-B482-792686B3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AA6AB-B7E9-4B4A-B182-B136912B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9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A353CE-9336-45A9-9786-47423477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5AA54-4665-4FD9-B9F9-70CB8E4F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D4C04-8074-4E54-ACEA-A69A7B27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69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B676-31B7-4365-A278-B5B3440D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2D07-2D6A-4E2F-924A-258C6D38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D2F37-A291-4B1A-9D08-9C0421A7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A94BF-5EED-4726-B68E-87C36076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75DB-D174-425B-B14F-2CE4F41A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01B5A-DE0E-4BF7-AC3D-C03064B9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2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9D91-B3C5-4C44-83CD-326B9B0B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1C723-911F-46D1-A0A5-4493E489C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774D0-0ABD-4CAB-A395-31FDCD0B6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EADB5-7E00-4298-9E0A-F94D4E4F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06E8C-D94E-43B6-ADEA-468D202F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CEEB3-0111-47B1-A799-6C2E50F2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79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77554-528C-4260-BA50-88619ABD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982D6-18F4-42EC-B5A5-480CC1DC8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ABC9-A1BE-44B3-A223-5F650D42C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C1EE-E7C3-49D8-82CA-A77C3597FAA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F9143-2026-46A8-B491-F51892106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0E50A-8487-4C31-97BE-5A59B6DF6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7F9FCF8-8439-4862-A461-8B68C9FF414F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DF4CEFE3-16E5-C8A6-70BD-ABE81EB42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D0228-3C7D-4CBE-A589-DF8A8327D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Final year dissertation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2AF13-0FA5-4EE7-BC96-1584E29F1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PSY600 &amp; PSY606</a:t>
            </a:r>
          </a:p>
        </p:txBody>
      </p:sp>
    </p:spTree>
    <p:extLst>
      <p:ext uri="{BB962C8B-B14F-4D97-AF65-F5344CB8AC3E}">
        <p14:creationId xmlns:p14="http://schemas.microsoft.com/office/powerpoint/2010/main" val="37480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E2DD8F8-4172-4053-AE46-4B165661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Cognitive psychology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6D726-6BE4-448A-9CDC-9E783EDE3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86725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Sensory thresholds</a:t>
            </a:r>
          </a:p>
          <a:p>
            <a:r>
              <a:rPr lang="en-US" sz="2400" dirty="0"/>
              <a:t>Pain perception</a:t>
            </a:r>
          </a:p>
          <a:p>
            <a:r>
              <a:rPr lang="en-US" sz="2400" dirty="0"/>
              <a:t>Time perception, temporal foresight</a:t>
            </a:r>
          </a:p>
          <a:p>
            <a:r>
              <a:rPr lang="en-US" sz="2400" dirty="0"/>
              <a:t>Cognition under stress </a:t>
            </a:r>
          </a:p>
          <a:p>
            <a:r>
              <a:rPr lang="en-US" sz="2400" dirty="0"/>
              <a:t>Consciousness, drowsiness</a:t>
            </a:r>
          </a:p>
          <a:p>
            <a:r>
              <a:rPr lang="en-US" sz="2400" dirty="0"/>
              <a:t>Decision making (dynamic, moral, risky decision making, decision making under uncertainty, unconscious decisions)</a:t>
            </a:r>
          </a:p>
          <a:p>
            <a:r>
              <a:rPr lang="en-US" sz="2400" dirty="0"/>
              <a:t>Link between non-verbal aspects of communication and cognition</a:t>
            </a:r>
          </a:p>
          <a:p>
            <a:r>
              <a:rPr lang="en-US" sz="2400" dirty="0"/>
              <a:t>Face and voice perception, emotion recognition, self referential attention</a:t>
            </a:r>
          </a:p>
          <a:p>
            <a:r>
              <a:rPr lang="en-US" sz="2400" dirty="0"/>
              <a:t>Identity perception, trait perception</a:t>
            </a:r>
          </a:p>
          <a:p>
            <a:r>
              <a:rPr lang="en-US" sz="2400" dirty="0"/>
              <a:t>Creativity</a:t>
            </a:r>
          </a:p>
          <a:p>
            <a:r>
              <a:rPr lang="en-GB" sz="2400" dirty="0"/>
              <a:t>Oestrogen and cognition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" name="Picture 2" descr="How Thinking Works: 10 Brilliant Cognitive Psychology Studies Everyone  Should Know - PsyBlog">
            <a:extLst>
              <a:ext uri="{FF2B5EF4-FFF2-40B4-BE49-F238E27FC236}">
                <a16:creationId xmlns:a16="http://schemas.microsoft.com/office/drawing/2014/main" id="{59014145-2144-42C7-A57D-6966162C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5367733"/>
            <a:ext cx="2800350" cy="14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118C80-6A2D-49E4-ACED-465C3108747B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360822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15B5B04-62FC-4496-8C37-B3D088870A2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Example topics – Comparative psychology </a:t>
            </a:r>
            <a:endParaRPr lang="en-US" sz="3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34A04D-4F05-4D6C-A317-4F22EE16D7A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2400" dirty="0"/>
              <a:t>Awareness and pain in insects</a:t>
            </a:r>
          </a:p>
          <a:p>
            <a:r>
              <a:rPr lang="en-US" sz="2400" dirty="0"/>
              <a:t>Predispositions in chicks</a:t>
            </a:r>
          </a:p>
          <a:p>
            <a:r>
              <a:rPr lang="en-US" sz="2400" dirty="0"/>
              <a:t>Imprinting in chicks</a:t>
            </a:r>
          </a:p>
          <a:p>
            <a:r>
              <a:rPr lang="en-US" sz="2400" dirty="0"/>
              <a:t>Behavioral analysis using zebrafish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4" name="Picture 2" descr="Comparative Psychology Header">
            <a:extLst>
              <a:ext uri="{FF2B5EF4-FFF2-40B4-BE49-F238E27FC236}">
                <a16:creationId xmlns:a16="http://schemas.microsoft.com/office/drawing/2014/main" id="{8E6A6460-0694-49FF-97ED-6CEF5AAB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16" y="4804171"/>
            <a:ext cx="5615609" cy="21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hick32_testing" descr="chick32_testing">
            <a:hlinkClick r:id="" action="ppaction://media"/>
            <a:extLst>
              <a:ext uri="{FF2B5EF4-FFF2-40B4-BE49-F238E27FC236}">
                <a16:creationId xmlns:a16="http://schemas.microsoft.com/office/drawing/2014/main" id="{B745BED2-93DE-4265-86AA-79D846447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025" y="2190718"/>
            <a:ext cx="3760583" cy="2115328"/>
          </a:xfrm>
          <a:prstGeom prst="rect">
            <a:avLst/>
          </a:prstGeom>
        </p:spPr>
      </p:pic>
      <p:pic>
        <p:nvPicPr>
          <p:cNvPr id="16" name="Picture 4" descr="Tiny fish, big splash: the story of the zebrafish | Stories | yourgenome.org">
            <a:extLst>
              <a:ext uri="{FF2B5EF4-FFF2-40B4-BE49-F238E27FC236}">
                <a16:creationId xmlns:a16="http://schemas.microsoft.com/office/drawing/2014/main" id="{C5D9CCE4-D1D2-494B-8050-C3724E7E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63" y="4737655"/>
            <a:ext cx="3794046" cy="21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C79E03-E831-4A27-B02E-C81CFBE0BA48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28845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Excel Life Span Developmental Psychology: Study Guide &amp; Test Prep Course -  Online Video Lessons | Study.com">
            <a:extLst>
              <a:ext uri="{FF2B5EF4-FFF2-40B4-BE49-F238E27FC236}">
                <a16:creationId xmlns:a16="http://schemas.microsoft.com/office/drawing/2014/main" id="{E3B0C7FF-3E1C-4AB9-8BB4-C34BAEA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3857212"/>
            <a:ext cx="5406887" cy="30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0EC3B3-07CA-4E4A-8EF6-477C10BB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Developmental psychology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BAA39D-18E4-4520-8E66-1A549882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Early cognition</a:t>
            </a:r>
          </a:p>
          <a:p>
            <a:r>
              <a:rPr lang="en-US" sz="2400" dirty="0"/>
              <a:t>Social preferences</a:t>
            </a:r>
          </a:p>
          <a:p>
            <a:r>
              <a:rPr lang="en-US" sz="2400" dirty="0" err="1"/>
              <a:t>Lateralisation</a:t>
            </a:r>
            <a:r>
              <a:rPr lang="en-US" sz="2400" dirty="0"/>
              <a:t> in spontaneous behavior</a:t>
            </a:r>
          </a:p>
          <a:p>
            <a:r>
              <a:rPr lang="en-US" sz="2400" dirty="0"/>
              <a:t>Identifying predictors of positive development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AA255-C147-4127-B401-231001D7AD6A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150755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C421-D71E-41AC-A050-4FDFE7E1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Individual differences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DC805-7F14-4193-BA73-EBF83B9C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69" y="4719286"/>
            <a:ext cx="2892287" cy="21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ин на доске Jokes">
            <a:extLst>
              <a:ext uri="{FF2B5EF4-FFF2-40B4-BE49-F238E27FC236}">
                <a16:creationId xmlns:a16="http://schemas.microsoft.com/office/drawing/2014/main" id="{2E9826A9-6DC4-4D78-913B-775B3323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25" y="4840252"/>
            <a:ext cx="1811650" cy="18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DAB6AB0-52DD-47F9-B630-7D375540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2610"/>
            <a:ext cx="3662293" cy="22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83B3DA-F0E4-49C8-9FD6-3651139D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Personality and Temperament</a:t>
            </a:r>
          </a:p>
          <a:p>
            <a:r>
              <a:rPr lang="en-US" sz="2400" dirty="0"/>
              <a:t>Religious beliefs, environmental beliefs</a:t>
            </a:r>
          </a:p>
          <a:p>
            <a:r>
              <a:rPr lang="de-CH" sz="2400" dirty="0"/>
              <a:t>Individual differences in environmental sensitivity</a:t>
            </a:r>
          </a:p>
          <a:p>
            <a:r>
              <a:rPr lang="de-CH" sz="2400" dirty="0" err="1"/>
              <a:t>Identifying</a:t>
            </a:r>
            <a:r>
              <a:rPr lang="de-CH" sz="2400" dirty="0"/>
              <a:t> </a:t>
            </a:r>
            <a:r>
              <a:rPr lang="de-CH" sz="2400" dirty="0" err="1"/>
              <a:t>predictors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future</a:t>
            </a:r>
            <a:r>
              <a:rPr lang="de-CH" sz="2400" dirty="0"/>
              <a:t> </a:t>
            </a:r>
            <a:r>
              <a:rPr lang="de-CH" sz="2400" dirty="0" err="1"/>
              <a:t>orientation</a:t>
            </a:r>
            <a:endParaRPr lang="en-GB" sz="2400" dirty="0"/>
          </a:p>
          <a:p>
            <a:r>
              <a:rPr lang="en-GB" sz="2400" dirty="0"/>
              <a:t>Individual differences in gesture production and comprehension 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2B582-1F22-4EAC-B5D3-2A17297FA582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251930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ntal health and wellbeing resource | RCP London">
            <a:extLst>
              <a:ext uri="{FF2B5EF4-FFF2-40B4-BE49-F238E27FC236}">
                <a16:creationId xmlns:a16="http://schemas.microsoft.com/office/drawing/2014/main" id="{4B5C079A-64F1-493E-A10B-69C5FA8B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314897-03FE-4345-891D-E5263A1A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6748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Mental health and Well being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E0DD9A-12F1-4261-9E0C-0A19113E6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Mental Health</a:t>
            </a:r>
          </a:p>
          <a:p>
            <a:r>
              <a:rPr lang="en-US" sz="2400" dirty="0"/>
              <a:t>Resilience</a:t>
            </a:r>
          </a:p>
          <a:p>
            <a:r>
              <a:rPr lang="en-US" sz="2400" dirty="0"/>
              <a:t>Positive Psychology, including </a:t>
            </a:r>
            <a:r>
              <a:rPr lang="en-GB" sz="2400" dirty="0"/>
              <a:t>school-based positive psychology</a:t>
            </a:r>
            <a:endParaRPr lang="en-US" sz="2400" dirty="0"/>
          </a:p>
          <a:p>
            <a:r>
              <a:rPr lang="en-US" sz="2400" dirty="0"/>
              <a:t>Games and wellbeing</a:t>
            </a:r>
          </a:p>
          <a:p>
            <a:r>
              <a:rPr lang="en-US" sz="2400" dirty="0"/>
              <a:t>Social psychology of health and well-being</a:t>
            </a:r>
          </a:p>
          <a:p>
            <a:r>
              <a:rPr lang="en-GB" sz="2400" dirty="0"/>
              <a:t>Covid-related mental health </a:t>
            </a:r>
          </a:p>
          <a:p>
            <a:r>
              <a:rPr lang="en-GB" sz="2400" dirty="0"/>
              <a:t>Oestrogen and quality of life/well being</a:t>
            </a:r>
          </a:p>
          <a:p>
            <a:r>
              <a:rPr lang="en-GB" sz="2400" dirty="0"/>
              <a:t>Authenticity </a:t>
            </a:r>
          </a:p>
          <a:p>
            <a:r>
              <a:rPr lang="en-GB" sz="2400" dirty="0"/>
              <a:t>Subjective vitality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29A51-68B9-4E60-9822-7C3D3173FBD4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1915640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 Interesting Social Psychology Experiments | Psychology experiments,  Psychology, Teaching psychology">
            <a:extLst>
              <a:ext uri="{FF2B5EF4-FFF2-40B4-BE49-F238E27FC236}">
                <a16:creationId xmlns:a16="http://schemas.microsoft.com/office/drawing/2014/main" id="{F1B86164-8B64-448F-970E-3CD2A674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87" y="1258874"/>
            <a:ext cx="7187443" cy="56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1D26B2-4D72-430B-982F-9A701781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Social psychology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9B637B-FBD1-4F42-9DDB-4133E870F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Groups, identity, self</a:t>
            </a:r>
          </a:p>
          <a:p>
            <a:r>
              <a:rPr lang="en-US" dirty="0"/>
              <a:t>Social interactions, aggression</a:t>
            </a:r>
          </a:p>
          <a:p>
            <a:r>
              <a:rPr lang="en-US" dirty="0"/>
              <a:t>Empathy</a:t>
            </a:r>
          </a:p>
          <a:p>
            <a:r>
              <a:rPr lang="en-US" dirty="0"/>
              <a:t>Social psychology of health and well-being</a:t>
            </a:r>
          </a:p>
          <a:p>
            <a:r>
              <a:rPr lang="en-US" dirty="0"/>
              <a:t>Social cognition, cognition under stress</a:t>
            </a:r>
          </a:p>
          <a:p>
            <a:r>
              <a:rPr lang="en-US" dirty="0"/>
              <a:t>Stereotyping/Prejudice</a:t>
            </a:r>
          </a:p>
          <a:p>
            <a:r>
              <a:rPr lang="en-US" dirty="0"/>
              <a:t>Intergroup Relations</a:t>
            </a:r>
          </a:p>
          <a:p>
            <a:r>
              <a:rPr lang="en-GB" dirty="0"/>
              <a:t>Influence of fear and anger on social cognition </a:t>
            </a:r>
          </a:p>
          <a:p>
            <a:r>
              <a:rPr lang="en-GB" dirty="0"/>
              <a:t>Music and prosocial behaviour</a:t>
            </a:r>
          </a:p>
          <a:p>
            <a:r>
              <a:rPr lang="en-GB" dirty="0"/>
              <a:t>Group bias </a:t>
            </a:r>
          </a:p>
          <a:p>
            <a:r>
              <a:rPr lang="en-GB" dirty="0"/>
              <a:t>Prosocial behaviour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1B25C-C935-4B9F-BFF7-4E234F35D912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605834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he shift to remote learning might affect students, instructors and  colleges">
            <a:extLst>
              <a:ext uri="{FF2B5EF4-FFF2-40B4-BE49-F238E27FC236}">
                <a16:creationId xmlns:a16="http://schemas.microsoft.com/office/drawing/2014/main" id="{E54BB04E-F40B-43C1-A8C8-F9612044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755" y="4818091"/>
            <a:ext cx="3389243" cy="195469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5BF59C-556C-4B73-99D8-902215C9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Example topics – Psychology of education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D53859-21D6-45C9-8F5B-C0C17AE8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7453"/>
            <a:ext cx="78867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Key predictors of academic performance </a:t>
            </a:r>
          </a:p>
          <a:p>
            <a:r>
              <a:rPr lang="en-US" sz="2400" dirty="0"/>
              <a:t>Student well being/loneliness</a:t>
            </a:r>
          </a:p>
          <a:p>
            <a:r>
              <a:rPr lang="en-GB" sz="2400" dirty="0"/>
              <a:t>Student mental health during Covid</a:t>
            </a:r>
          </a:p>
          <a:p>
            <a:r>
              <a:rPr lang="en-GB" sz="2400" dirty="0"/>
              <a:t>Student satisfaction at University</a:t>
            </a:r>
          </a:p>
          <a:p>
            <a:r>
              <a:rPr lang="en-US" sz="2400" dirty="0"/>
              <a:t>Best strategies for remote learning/teaching</a:t>
            </a:r>
          </a:p>
          <a:p>
            <a:r>
              <a:rPr lang="en-US" sz="2400" dirty="0"/>
              <a:t>Play </a:t>
            </a:r>
            <a:r>
              <a:rPr lang="en-US" sz="2400" dirty="0" err="1"/>
              <a:t>behaviour</a:t>
            </a:r>
            <a:endParaRPr lang="en-US" sz="2400" dirty="0"/>
          </a:p>
          <a:p>
            <a:r>
              <a:rPr lang="en-US" sz="2400" dirty="0"/>
              <a:t>Psychology of games, gamification</a:t>
            </a:r>
          </a:p>
          <a:p>
            <a:r>
              <a:rPr lang="en-US" sz="2400" dirty="0"/>
              <a:t>Creativity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B6FE5-F1EE-4C8D-8E8A-0B224B59DB88}"/>
              </a:ext>
            </a:extLst>
          </p:cNvPr>
          <p:cNvSpPr txBox="1"/>
          <p:nvPr/>
        </p:nvSpPr>
        <p:spPr>
          <a:xfrm>
            <a:off x="6192078" y="1570383"/>
            <a:ext cx="2423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are just examples</a:t>
            </a:r>
          </a:p>
        </p:txBody>
      </p:sp>
    </p:spTree>
    <p:extLst>
      <p:ext uri="{BB962C8B-B14F-4D97-AF65-F5344CB8AC3E}">
        <p14:creationId xmlns:p14="http://schemas.microsoft.com/office/powerpoint/2010/main" val="3451377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Supervisors and students are matched based on topic rankings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Supervisors generally provide a choice of 2-3 projects for students to choose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Based on project preferences, students will work either individually or in a group</a:t>
            </a:r>
          </a:p>
        </p:txBody>
      </p:sp>
    </p:spTree>
    <p:extLst>
      <p:ext uri="{BB962C8B-B14F-4D97-AF65-F5344CB8AC3E}">
        <p14:creationId xmlns:p14="http://schemas.microsoft.com/office/powerpoint/2010/main" val="343925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group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Great for practicing team work skills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Allows you to collect a larger dataset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Makes it easier to discuss your work with your peers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All assessment is based on your individual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62711-205D-4CFE-87B4-0C33C171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72" y="0"/>
            <a:ext cx="2600828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You should take ownership of your project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Be proactive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Once you’re assigned a supervisor, get in touch early on to discuss the dissertation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968E0-D061-48DE-A597-CEF5495A3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7" t="6441"/>
          <a:stretch/>
        </p:blipFill>
        <p:spPr>
          <a:xfrm>
            <a:off x="9456639" y="1539876"/>
            <a:ext cx="2735361" cy="18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PSY600: Final Year Research Project</a:t>
            </a:r>
          </a:p>
          <a:p>
            <a:pPr lvl="1"/>
            <a:r>
              <a:rPr lang="en-GB" sz="2000" dirty="0"/>
              <a:t>30-credit module (over two semesters) </a:t>
            </a:r>
          </a:p>
          <a:p>
            <a:pPr lvl="1"/>
            <a:r>
              <a:rPr lang="en-GB" sz="2000" dirty="0"/>
              <a:t>Module Organiser: Dr Gwen Brekelmans (g.brekelmans@qmul.ac.uk)</a:t>
            </a:r>
          </a:p>
          <a:p>
            <a:pPr lvl="1"/>
            <a:r>
              <a:rPr lang="en-GB" sz="2000" dirty="0"/>
              <a:t>Fulfils a core British Psychological Society requirement </a:t>
            </a:r>
          </a:p>
          <a:p>
            <a:pPr lvl="1"/>
            <a:endParaRPr lang="en-GB" sz="2000" dirty="0"/>
          </a:p>
          <a:p>
            <a:r>
              <a:rPr lang="en-GB" sz="2400" dirty="0"/>
              <a:t>Alternative is to write an extended essay (PSY606) in a 15-credit module</a:t>
            </a:r>
            <a:br>
              <a:rPr lang="en-GB" sz="2400" dirty="0"/>
            </a:br>
            <a:r>
              <a:rPr lang="en-GB" sz="2400" dirty="0"/>
              <a:t>and take another 15-credit module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/>
              <a:t>To graduate with a BPS-accredited degree, </a:t>
            </a:r>
            <a:r>
              <a:rPr lang="en-GB" sz="2400" b="1" dirty="0"/>
              <a:t>you must pass PSY600 </a:t>
            </a:r>
          </a:p>
        </p:txBody>
      </p:sp>
      <p:pic>
        <p:nvPicPr>
          <p:cNvPr id="4" name="Picture 2" descr="British Psychological Society on Twitter: &quot;Our statement on ...">
            <a:extLst>
              <a:ext uri="{FF2B5EF4-FFF2-40B4-BE49-F238E27FC236}">
                <a16:creationId xmlns:a16="http://schemas.microsoft.com/office/drawing/2014/main" id="{9B3C1F5B-1A44-4FCB-B40E-790A02B4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521" y="5490602"/>
            <a:ext cx="2309347" cy="11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een Mary University of London | Study Experience">
            <a:extLst>
              <a:ext uri="{FF2B5EF4-FFF2-40B4-BE49-F238E27FC236}">
                <a16:creationId xmlns:a16="http://schemas.microsoft.com/office/drawing/2014/main" id="{3CBE542F-B286-4D43-90CC-0F7DE659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29" y="5288112"/>
            <a:ext cx="1858962" cy="12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32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00DA-B0B6-0C5F-82B4-FE19C95E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Dissertation: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62BC3-961B-76ED-61CB-990E0EDA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will be asked to fill out a survey in May, 2024, including questions like:</a:t>
            </a:r>
          </a:p>
          <a:p>
            <a:pPr lvl="1"/>
            <a:r>
              <a:rPr lang="en-GB" dirty="0"/>
              <a:t>General Topic Preference</a:t>
            </a:r>
          </a:p>
          <a:p>
            <a:pPr lvl="2"/>
            <a:r>
              <a:rPr lang="en-GB" dirty="0"/>
              <a:t>i.e., Social Psychology, Cognitive Psychology</a:t>
            </a:r>
          </a:p>
          <a:p>
            <a:pPr lvl="1"/>
            <a:r>
              <a:rPr lang="en-GB" dirty="0"/>
              <a:t>Preference for data collection or secondary data analysis</a:t>
            </a:r>
          </a:p>
          <a:p>
            <a:pPr lvl="1"/>
            <a:r>
              <a:rPr lang="en-GB" dirty="0"/>
              <a:t>Preference for quantitative vs qualitative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7E3C-04A8-9585-9EF8-4C94A7BE4D90}"/>
              </a:ext>
            </a:extLst>
          </p:cNvPr>
          <p:cNvSpPr/>
          <p:nvPr/>
        </p:nvSpPr>
        <p:spPr>
          <a:xfrm>
            <a:off x="1325461" y="4857226"/>
            <a:ext cx="9278223" cy="1319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You will be assigned a dissertation supervisor who matches your preferences in late August/Early September</a:t>
            </a:r>
          </a:p>
        </p:txBody>
      </p:sp>
    </p:spTree>
    <p:extLst>
      <p:ext uri="{BB962C8B-B14F-4D97-AF65-F5344CB8AC3E}">
        <p14:creationId xmlns:p14="http://schemas.microsoft.com/office/powerpoint/2010/main" val="64133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Enjoy!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832AB-7281-4CC0-8D82-1D59FE75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3140074"/>
            <a:ext cx="6210299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8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541B-7C81-A8E4-BCF1-5D6F6DFF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PSY606: Extended essay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C7B4-AABA-373F-BC6B-7ED5AE601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Systematic/narrative review paper of an area of psychology literature</a:t>
            </a:r>
          </a:p>
          <a:p>
            <a:pPr lvl="1"/>
            <a:r>
              <a:rPr lang="en-GB" dirty="0"/>
              <a:t>Think of a longer version of a literature review in a lab report</a:t>
            </a:r>
          </a:p>
          <a:p>
            <a:pPr lvl="1"/>
            <a:r>
              <a:rPr lang="en-GB" dirty="0"/>
              <a:t>Can be any area of psychology literature</a:t>
            </a:r>
          </a:p>
          <a:p>
            <a:pPr lvl="1"/>
            <a:r>
              <a:rPr lang="en-GB" dirty="0"/>
              <a:t>Supervisor will be allocated based on broad areas of interest</a:t>
            </a:r>
          </a:p>
          <a:p>
            <a:endParaRPr lang="en-GB" dirty="0"/>
          </a:p>
          <a:p>
            <a:r>
              <a:rPr lang="en-GB"/>
              <a:t>Equivalent of one </a:t>
            </a:r>
            <a:r>
              <a:rPr lang="en-GB" dirty="0"/>
              <a:t>15-credit module worth of work</a:t>
            </a:r>
          </a:p>
          <a:p>
            <a:pPr lvl="1"/>
            <a:r>
              <a:rPr lang="en-GB" dirty="0"/>
              <a:t>Hence the extra elective!</a:t>
            </a:r>
          </a:p>
          <a:p>
            <a:endParaRPr lang="en-GB" dirty="0"/>
          </a:p>
          <a:p>
            <a:r>
              <a:rPr lang="en-GB" dirty="0"/>
              <a:t>NOT eligible for BPS membership </a:t>
            </a:r>
          </a:p>
        </p:txBody>
      </p:sp>
    </p:spTree>
    <p:extLst>
      <p:ext uri="{BB962C8B-B14F-4D97-AF65-F5344CB8AC3E}">
        <p14:creationId xmlns:p14="http://schemas.microsoft.com/office/powerpoint/2010/main" val="19451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conducting &amp; writing up an empirical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What’s an empirical study?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empirical study provides new insight, by conducting</a:t>
            </a:r>
          </a:p>
          <a:p>
            <a:pPr lvl="1"/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Data collection &amp; analysis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Secondary data analysis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Meta-analysis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EEE7E-5B03-4133-B375-B9963151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3566160"/>
            <a:ext cx="582168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1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b="1" dirty="0"/>
              <a:t>Communicate effectively </a:t>
            </a:r>
            <a:endParaRPr lang="en-GB" sz="2800" dirty="0"/>
          </a:p>
          <a:p>
            <a:r>
              <a:rPr lang="en-GB" sz="2800" b="1" dirty="0"/>
              <a:t>Demonstrate numerical reasoning skills</a:t>
            </a:r>
            <a:endParaRPr lang="en-GB" sz="2800" dirty="0"/>
          </a:p>
          <a:p>
            <a:r>
              <a:rPr lang="en-GB" sz="2800" b="1" dirty="0"/>
              <a:t>Be computer literate</a:t>
            </a:r>
            <a:r>
              <a:rPr lang="en-GB" sz="2800" dirty="0"/>
              <a:t>: </a:t>
            </a:r>
            <a:r>
              <a:rPr lang="en-GB" sz="3000" dirty="0"/>
              <a:t>skilled in the use of word processing, databases and analytic software packages </a:t>
            </a:r>
          </a:p>
          <a:p>
            <a:r>
              <a:rPr lang="en-GB" sz="2800" b="1" dirty="0"/>
              <a:t>Retrieve and organise information effectively</a:t>
            </a:r>
            <a:r>
              <a:rPr lang="en-GB" sz="2800" dirty="0"/>
              <a:t>.</a:t>
            </a:r>
            <a:r>
              <a:rPr lang="en-GB" sz="2800" b="1" dirty="0"/>
              <a:t> </a:t>
            </a:r>
            <a:r>
              <a:rPr lang="en-GB" sz="2800" dirty="0"/>
              <a:t>Psychology graduates are familiar with collecting and organising stored information found in library books, journal collections and online, critically evaluating primary and secondary sources</a:t>
            </a:r>
          </a:p>
          <a:p>
            <a:r>
              <a:rPr lang="en-GB" sz="2800" b="1" dirty="0"/>
              <a:t>Awareness of ethical issues and work according </a:t>
            </a:r>
            <a:r>
              <a:rPr lang="en-GB" sz="2800" dirty="0"/>
              <a:t>to current codes of ethics and conduct </a:t>
            </a:r>
          </a:p>
          <a:p>
            <a:r>
              <a:rPr lang="en-GB" sz="2800" b="1" dirty="0"/>
              <a:t>Recognise what is required for effective teamwork </a:t>
            </a:r>
          </a:p>
          <a:p>
            <a:r>
              <a:rPr lang="en-GB" sz="2800" b="1" dirty="0"/>
              <a:t>Take responsibility for your own learning and skill development</a:t>
            </a:r>
          </a:p>
        </p:txBody>
      </p:sp>
      <p:pic>
        <p:nvPicPr>
          <p:cNvPr id="5" name="Picture 2" descr="British Psychological Society on Twitter: &quot;Our statement on ...">
            <a:extLst>
              <a:ext uri="{FF2B5EF4-FFF2-40B4-BE49-F238E27FC236}">
                <a16:creationId xmlns:a16="http://schemas.microsoft.com/office/drawing/2014/main" id="{FFCF89BC-674C-49EE-BF84-554109E9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8875" y="5671504"/>
            <a:ext cx="1947543" cy="9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1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May ‘24</a:t>
            </a:r>
            <a:r>
              <a:rPr lang="en-GB" dirty="0"/>
              <a:t>: indicate preferences for topic areas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Late August ‘24</a:t>
            </a:r>
            <a:r>
              <a:rPr lang="en-GB" dirty="0"/>
              <a:t>: supervisor allocation announced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Late August ‘24</a:t>
            </a:r>
            <a:r>
              <a:rPr lang="en-GB" dirty="0"/>
              <a:t>: get in touch with supervisor and discuss project options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Sept-Oct ‘24</a:t>
            </a:r>
            <a:r>
              <a:rPr lang="en-GB" dirty="0"/>
              <a:t>: project preparation, ethics application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‘24-’25</a:t>
            </a:r>
            <a:r>
              <a:rPr lang="en-GB" dirty="0"/>
              <a:t>: project conducted, write-up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April ‘25</a:t>
            </a:r>
            <a:r>
              <a:rPr lang="en-GB" dirty="0"/>
              <a:t>: deadline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7D514-5A43-4532-94D9-C5FDEF92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6" t="24649" r="9298" b="11905"/>
          <a:stretch/>
        </p:blipFill>
        <p:spPr>
          <a:xfrm>
            <a:off x="8084742" y="5080000"/>
            <a:ext cx="4107258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7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1D9563-F5FF-4496-9DCE-E8C28A5BE806}"/>
              </a:ext>
            </a:extLst>
          </p:cNvPr>
          <p:cNvSpPr/>
          <p:nvPr/>
        </p:nvSpPr>
        <p:spPr>
          <a:xfrm>
            <a:off x="2720898" y="3144644"/>
            <a:ext cx="5571446" cy="1012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EE820-2C75-4357-B34F-B9602B07EA13}"/>
              </a:ext>
            </a:extLst>
          </p:cNvPr>
          <p:cNvSpPr/>
          <p:nvPr/>
        </p:nvSpPr>
        <p:spPr>
          <a:xfrm>
            <a:off x="2709746" y="4195591"/>
            <a:ext cx="5687121" cy="314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10B56F-EAAB-4768-96E2-6122E9481F97}"/>
              </a:ext>
            </a:extLst>
          </p:cNvPr>
          <p:cNvSpPr/>
          <p:nvPr/>
        </p:nvSpPr>
        <p:spPr>
          <a:xfrm>
            <a:off x="2709746" y="4545183"/>
            <a:ext cx="5582598" cy="314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D5622E-2737-47AD-A054-76395C3CCC0D}"/>
              </a:ext>
            </a:extLst>
          </p:cNvPr>
          <p:cNvSpPr/>
          <p:nvPr/>
        </p:nvSpPr>
        <p:spPr>
          <a:xfrm>
            <a:off x="2709745" y="4892045"/>
            <a:ext cx="5687121" cy="3206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7CE06-BCA7-48F1-8448-49A0A7DD310B}"/>
              </a:ext>
            </a:extLst>
          </p:cNvPr>
          <p:cNvSpPr/>
          <p:nvPr/>
        </p:nvSpPr>
        <p:spPr>
          <a:xfrm>
            <a:off x="2709744" y="5251538"/>
            <a:ext cx="5687121" cy="2977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3BD5A2-A78E-4FD8-87CE-F5FB9FE29210}"/>
              </a:ext>
            </a:extLst>
          </p:cNvPr>
          <p:cNvSpPr/>
          <p:nvPr/>
        </p:nvSpPr>
        <p:spPr>
          <a:xfrm>
            <a:off x="2709743" y="5601131"/>
            <a:ext cx="5687121" cy="311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956D8-8B5B-42C8-BE95-5374E206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Timeline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6F1A4-3F5A-43F8-989D-7CCDF55F9B7D}"/>
              </a:ext>
            </a:extLst>
          </p:cNvPr>
          <p:cNvSpPr/>
          <p:nvPr/>
        </p:nvSpPr>
        <p:spPr>
          <a:xfrm>
            <a:off x="8281193" y="3144644"/>
            <a:ext cx="2263698" cy="1012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September/October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B56A0-AB06-4921-BBE1-6EA098157DB3}"/>
              </a:ext>
            </a:extLst>
          </p:cNvPr>
          <p:cNvSpPr/>
          <p:nvPr/>
        </p:nvSpPr>
        <p:spPr>
          <a:xfrm>
            <a:off x="8292344" y="4195591"/>
            <a:ext cx="2263698" cy="314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October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4505F-432A-4592-A939-9C56E23408BE}"/>
              </a:ext>
            </a:extLst>
          </p:cNvPr>
          <p:cNvSpPr/>
          <p:nvPr/>
        </p:nvSpPr>
        <p:spPr>
          <a:xfrm>
            <a:off x="8292344" y="4548473"/>
            <a:ext cx="2263698" cy="314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November*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09177-CF54-4164-8C55-B78829D063AD}"/>
              </a:ext>
            </a:extLst>
          </p:cNvPr>
          <p:cNvSpPr/>
          <p:nvPr/>
        </p:nvSpPr>
        <p:spPr>
          <a:xfrm>
            <a:off x="8292344" y="4898066"/>
            <a:ext cx="2263698" cy="3146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December - January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F39D6-7778-43E3-AEA8-0D741FC02652}"/>
              </a:ext>
            </a:extLst>
          </p:cNvPr>
          <p:cNvSpPr/>
          <p:nvPr/>
        </p:nvSpPr>
        <p:spPr>
          <a:xfrm>
            <a:off x="8292344" y="5251538"/>
            <a:ext cx="2263698" cy="314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January - February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61F77-636D-43B0-A208-C757A0DC757C}"/>
              </a:ext>
            </a:extLst>
          </p:cNvPr>
          <p:cNvSpPr/>
          <p:nvPr/>
        </p:nvSpPr>
        <p:spPr>
          <a:xfrm>
            <a:off x="8332725" y="5601131"/>
            <a:ext cx="2263698" cy="3146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February - 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5FCF2-96A4-4297-A621-64B43D29A01D}"/>
              </a:ext>
            </a:extLst>
          </p:cNvPr>
          <p:cNvSpPr txBox="1"/>
          <p:nvPr/>
        </p:nvSpPr>
        <p:spPr>
          <a:xfrm>
            <a:off x="8968285" y="270667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2DA9F-6333-4C77-9DD3-B2B9CB141BB0}"/>
              </a:ext>
            </a:extLst>
          </p:cNvPr>
          <p:cNvSpPr txBox="1"/>
          <p:nvPr/>
        </p:nvSpPr>
        <p:spPr>
          <a:xfrm>
            <a:off x="7509679" y="6229930"/>
            <a:ext cx="4143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*Goal: have experiment ready to launch by December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707A-D7AB-4B5E-ABF4-EC08895E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19234"/>
          </a:xfrm>
        </p:spPr>
        <p:txBody>
          <a:bodyPr/>
          <a:lstStyle/>
          <a:p>
            <a:r>
              <a:rPr lang="en-GB" dirty="0"/>
              <a:t>Overview:</a:t>
            </a:r>
          </a:p>
          <a:p>
            <a:pPr lvl="1"/>
            <a:r>
              <a:rPr lang="en-GB" dirty="0"/>
              <a:t>1.  Choose research question</a:t>
            </a:r>
          </a:p>
          <a:p>
            <a:pPr lvl="1"/>
            <a:r>
              <a:rPr lang="en-GB" dirty="0"/>
              <a:t>2.  Identify specific, testable hypothesis</a:t>
            </a:r>
          </a:p>
          <a:p>
            <a:pPr lvl="1"/>
            <a:r>
              <a:rPr lang="en-GB" dirty="0"/>
              <a:t>3.  Design experiment</a:t>
            </a:r>
          </a:p>
          <a:p>
            <a:pPr lvl="1"/>
            <a:r>
              <a:rPr lang="en-GB" dirty="0"/>
              <a:t>4.  Apply for Ethics approval</a:t>
            </a:r>
          </a:p>
          <a:p>
            <a:pPr lvl="1"/>
            <a:r>
              <a:rPr lang="en-GB" dirty="0"/>
              <a:t>5.  Create experiment</a:t>
            </a:r>
          </a:p>
          <a:p>
            <a:pPr lvl="1"/>
            <a:r>
              <a:rPr lang="en-GB" dirty="0"/>
              <a:t>6. Collect Data &amp; Write Introduction &amp; Methods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7. Analyse Results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8. Write-up Project in Dissertation (6000 – 8000 words)</a:t>
            </a:r>
          </a:p>
          <a:p>
            <a:pPr lvl="2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CD4E0-8448-B496-4820-AFAC52527B38}"/>
              </a:ext>
            </a:extLst>
          </p:cNvPr>
          <p:cNvSpPr txBox="1"/>
          <p:nvPr/>
        </p:nvSpPr>
        <p:spPr>
          <a:xfrm>
            <a:off x="2709743" y="60677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/>
              <a:t>April ‘25</a:t>
            </a:r>
            <a:r>
              <a:rPr lang="en-GB" dirty="0"/>
              <a:t>: deadline</a:t>
            </a:r>
          </a:p>
        </p:txBody>
      </p:sp>
    </p:spTree>
    <p:extLst>
      <p:ext uri="{BB962C8B-B14F-4D97-AF65-F5344CB8AC3E}">
        <p14:creationId xmlns:p14="http://schemas.microsoft.com/office/powerpoint/2010/main" val="16501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Timeline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31390" y="2637790"/>
            <a:ext cx="9184005" cy="3620770"/>
          </a:xfrm>
        </p:spPr>
        <p:txBody>
          <a:bodyPr>
            <a:normAutofit/>
          </a:bodyPr>
          <a:lstStyle/>
          <a:p>
            <a:r>
              <a:rPr lang="en-GB" altLang="en-US" sz="2400" dirty="0"/>
              <a:t>Plan ahead! </a:t>
            </a:r>
          </a:p>
          <a:p>
            <a:pPr lvl="1"/>
            <a:r>
              <a:rPr lang="en-GB" altLang="en-US" sz="2000" dirty="0"/>
              <a:t>Look at deadlines in other modules</a:t>
            </a:r>
          </a:p>
          <a:p>
            <a:pPr lvl="1"/>
            <a:r>
              <a:rPr lang="en-GB" altLang="en-US" sz="2000" dirty="0"/>
              <a:t>Plan writing/analyses around your schedule &amp; other coursework deadlines</a:t>
            </a:r>
          </a:p>
          <a:p>
            <a:pPr lvl="2"/>
            <a:r>
              <a:rPr lang="en-GB" altLang="en-US" sz="2000" dirty="0"/>
              <a:t>Be realistic! Don’t expect to work on dissertation during exams or when major coursework is due.</a:t>
            </a:r>
          </a:p>
          <a:p>
            <a:pPr lvl="1"/>
            <a:r>
              <a:rPr lang="en-GB" altLang="en-US" sz="2000" dirty="0"/>
              <a:t>Spread out the work across the year</a:t>
            </a:r>
          </a:p>
          <a:p>
            <a:pPr lvl="2"/>
            <a:r>
              <a:rPr lang="en-GB" altLang="en-US" sz="2000" dirty="0"/>
              <a:t>Schedule a chunk of time </a:t>
            </a:r>
            <a:r>
              <a:rPr lang="en-GB" altLang="en-US" sz="2000" i="1" dirty="0"/>
              <a:t>every week </a:t>
            </a:r>
            <a:r>
              <a:rPr lang="en-GB" altLang="en-US" sz="2000" dirty="0"/>
              <a:t>do work on dissertation &amp; COMMIT</a:t>
            </a:r>
          </a:p>
          <a:p>
            <a:pPr lvl="3"/>
            <a:r>
              <a:rPr lang="en-GB" altLang="en-US" sz="2000" dirty="0"/>
              <a:t>i.e., Monday from 1- 4pm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topic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/>
              <a:t>- Cognitive psychology</a:t>
            </a:r>
          </a:p>
          <a:p>
            <a:pPr marL="457200" lvl="1" indent="0">
              <a:buNone/>
            </a:pPr>
            <a:r>
              <a:rPr lang="en-US" sz="2800" dirty="0"/>
              <a:t>- Comparative psychology</a:t>
            </a:r>
          </a:p>
          <a:p>
            <a:pPr marL="457200" lvl="1" indent="0">
              <a:buNone/>
            </a:pPr>
            <a:r>
              <a:rPr lang="en-US" sz="2800" dirty="0"/>
              <a:t>- Developmental psychology </a:t>
            </a:r>
          </a:p>
          <a:p>
            <a:pPr marL="457200" lvl="1" indent="0">
              <a:buNone/>
            </a:pPr>
            <a:r>
              <a:rPr lang="en-US" sz="2800" dirty="0"/>
              <a:t>- Individual differences</a:t>
            </a:r>
          </a:p>
          <a:p>
            <a:pPr marL="457200" lvl="1" indent="0">
              <a:buNone/>
            </a:pPr>
            <a:r>
              <a:rPr lang="en-US" sz="2800" dirty="0"/>
              <a:t>- Mental health and Well being</a:t>
            </a:r>
          </a:p>
          <a:p>
            <a:pPr marL="457200" lvl="1" indent="0">
              <a:buNone/>
            </a:pPr>
            <a:r>
              <a:rPr lang="en-US" sz="2800" dirty="0"/>
              <a:t>- Social psychology </a:t>
            </a:r>
          </a:p>
          <a:p>
            <a:pPr marL="457200" lvl="1" indent="0">
              <a:buNone/>
            </a:pPr>
            <a:r>
              <a:rPr lang="en-US" sz="2800" dirty="0"/>
              <a:t>- Psychology of education </a:t>
            </a:r>
          </a:p>
        </p:txBody>
      </p:sp>
    </p:spTree>
    <p:extLst>
      <p:ext uri="{BB962C8B-B14F-4D97-AF65-F5344CB8AC3E}">
        <p14:creationId xmlns:p14="http://schemas.microsoft.com/office/powerpoint/2010/main" val="130567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998</Words>
  <Application>Microsoft Office PowerPoint</Application>
  <PresentationFormat>Widescreen</PresentationFormat>
  <Paragraphs>195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Gill Sans MT</vt:lpstr>
      <vt:lpstr>Wingdings</vt:lpstr>
      <vt:lpstr>Office Theme</vt:lpstr>
      <vt:lpstr>Parcel</vt:lpstr>
      <vt:lpstr>Final year dissertation</vt:lpstr>
      <vt:lpstr>Dissertation project</vt:lpstr>
      <vt:lpstr>PSY606: Extended essay</vt:lpstr>
      <vt:lpstr>Dissertation project: conducting &amp; writing up an empirical study</vt:lpstr>
      <vt:lpstr>Dissertation project: learning objectives</vt:lpstr>
      <vt:lpstr>Dissertation project: timeline</vt:lpstr>
      <vt:lpstr>Detailed Timeline</vt:lpstr>
      <vt:lpstr>Detailed Timeline</vt:lpstr>
      <vt:lpstr>Dissertation project: topic areas</vt:lpstr>
      <vt:lpstr>Example topics – Cognitive psychology </vt:lpstr>
      <vt:lpstr>PowerPoint Presentation</vt:lpstr>
      <vt:lpstr>Example topics – Developmental psychology </vt:lpstr>
      <vt:lpstr>Example topics – Individual differences</vt:lpstr>
      <vt:lpstr>Example topics – Mental health and Well being</vt:lpstr>
      <vt:lpstr>Example topics – Social psychology</vt:lpstr>
      <vt:lpstr>Example topics – Psychology of education</vt:lpstr>
      <vt:lpstr>Dissertation project: process</vt:lpstr>
      <vt:lpstr>Dissertation project: group work</vt:lpstr>
      <vt:lpstr>Dissertation project: engagement</vt:lpstr>
      <vt:lpstr>Dissertation: Next Steps</vt:lpstr>
      <vt:lpstr>Enjoy!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year dissertation</dc:title>
  <dc:creator>Frederike Beyer</dc:creator>
  <cp:lastModifiedBy>Stephanie Echols</cp:lastModifiedBy>
  <cp:revision>10</cp:revision>
  <dcterms:created xsi:type="dcterms:W3CDTF">2022-03-14T16:38:02Z</dcterms:created>
  <dcterms:modified xsi:type="dcterms:W3CDTF">2024-03-14T16:58:03Z</dcterms:modified>
</cp:coreProperties>
</file>