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1" r:id="rId3"/>
    <p:sldId id="258" r:id="rId4"/>
    <p:sldId id="260" r:id="rId5"/>
    <p:sldId id="262" r:id="rId6"/>
    <p:sldId id="266" r:id="rId7"/>
    <p:sldId id="267" r:id="rId8"/>
    <p:sldId id="270" r:id="rId9"/>
    <p:sldId id="273" r:id="rId10"/>
    <p:sldId id="271" r:id="rId11"/>
    <p:sldId id="272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>
                <a:solidFill>
                  <a:prstClr val="white">
                    <a:alpha val="80000"/>
                  </a:prstClr>
                </a:solidFill>
              </a:rPr>
              <a:pPr/>
              <a:t>4/13/2016</a:t>
            </a:fld>
            <a:endParaRPr lang="en-US" dirty="0">
              <a:solidFill>
                <a:prstClr val="white">
                  <a:alpha val="8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80000"/>
                  </a:prstClr>
                </a:solidFill>
              </a:rPr>
              <a:t>
              </a:t>
            </a:r>
            <a:endParaRPr lang="en-US" dirty="0">
              <a:solidFill>
                <a:prstClr val="white">
                  <a:alpha val="8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alpha val="2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alpha val="2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344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>
                <a:solidFill>
                  <a:prstClr val="white">
                    <a:alpha val="80000"/>
                  </a:prstClr>
                </a:solidFill>
              </a:rPr>
              <a:pPr/>
              <a:t>4/13/2016</a:t>
            </a:fld>
            <a:endParaRPr lang="en-US" dirty="0">
              <a:solidFill>
                <a:prstClr val="white">
                  <a:alpha val="8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80000"/>
                  </a:prstClr>
                </a:solidFill>
              </a:rPr>
              <a:t>
              </a:t>
            </a:r>
            <a:endParaRPr lang="en-US" dirty="0">
              <a:solidFill>
                <a:prstClr val="white">
                  <a:alpha val="8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alpha val="2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alpha val="2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652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>
                <a:solidFill>
                  <a:prstClr val="white">
                    <a:alpha val="80000"/>
                  </a:prstClr>
                </a:solidFill>
              </a:rPr>
              <a:pPr/>
              <a:t>4/13/2016</a:t>
            </a:fld>
            <a:endParaRPr lang="en-US" dirty="0">
              <a:solidFill>
                <a:prstClr val="white">
                  <a:alpha val="8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80000"/>
                  </a:prstClr>
                </a:solidFill>
              </a:rPr>
              <a:t>
              </a:t>
            </a:r>
            <a:endParaRPr lang="en-US" dirty="0">
              <a:solidFill>
                <a:prstClr val="white">
                  <a:alpha val="8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alpha val="2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alpha val="2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477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B341-E648-43D0-88BC-F16513419FDB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7A65-66A7-4A30-A505-0214673B9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479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B341-E648-43D0-88BC-F16513419FDB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7A65-66A7-4A30-A505-0214673B9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3964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B341-E648-43D0-88BC-F16513419FDB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7A65-66A7-4A30-A505-0214673B9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124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B341-E648-43D0-88BC-F16513419FDB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7A65-66A7-4A30-A505-0214673B9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505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B341-E648-43D0-88BC-F16513419FDB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7A65-66A7-4A30-A505-0214673B9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2368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B341-E648-43D0-88BC-F16513419FDB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7A65-66A7-4A30-A505-0214673B9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0950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B341-E648-43D0-88BC-F16513419FDB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7A65-66A7-4A30-A505-0214673B9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4010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B341-E648-43D0-88BC-F16513419FDB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7A65-66A7-4A30-A505-0214673B9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278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>
                <a:solidFill>
                  <a:prstClr val="white">
                    <a:alpha val="80000"/>
                  </a:prstClr>
                </a:solidFill>
              </a:rPr>
              <a:pPr/>
              <a:t>4/13/2016</a:t>
            </a:fld>
            <a:endParaRPr lang="en-US" dirty="0">
              <a:solidFill>
                <a:prstClr val="white">
                  <a:alpha val="8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80000"/>
                  </a:prstClr>
                </a:solidFill>
              </a:rPr>
              <a:t>
              </a:t>
            </a:r>
            <a:endParaRPr lang="en-US" dirty="0">
              <a:solidFill>
                <a:prstClr val="white">
                  <a:alpha val="8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alpha val="2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alpha val="2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5475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B341-E648-43D0-88BC-F16513419FDB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7A65-66A7-4A30-A505-0214673B9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6277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B341-E648-43D0-88BC-F16513419FDB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7A65-66A7-4A30-A505-0214673B9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7251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B341-E648-43D0-88BC-F16513419FDB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7A65-66A7-4A30-A505-0214673B9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054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>
                <a:solidFill>
                  <a:prstClr val="white">
                    <a:alpha val="80000"/>
                  </a:prstClr>
                </a:solidFill>
              </a:rPr>
              <a:pPr/>
              <a:t>4/13/2016</a:t>
            </a:fld>
            <a:endParaRPr lang="en-US" dirty="0">
              <a:solidFill>
                <a:prstClr val="white">
                  <a:alpha val="8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80000"/>
                  </a:prstClr>
                </a:solidFill>
              </a:rPr>
              <a:t>
              </a:t>
            </a:r>
            <a:endParaRPr lang="en-US" dirty="0">
              <a:solidFill>
                <a:prstClr val="white">
                  <a:alpha val="8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alpha val="2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alpha val="2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936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>
                <a:solidFill>
                  <a:prstClr val="white">
                    <a:alpha val="80000"/>
                  </a:prstClr>
                </a:solidFill>
              </a:rPr>
              <a:pPr/>
              <a:t>4/13/2016</a:t>
            </a:fld>
            <a:endParaRPr lang="en-US" dirty="0">
              <a:solidFill>
                <a:prstClr val="white">
                  <a:alpha val="8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80000"/>
                  </a:prstClr>
                </a:solidFill>
              </a:rPr>
              <a:t>
              </a:t>
            </a:r>
            <a:endParaRPr lang="en-US" dirty="0">
              <a:solidFill>
                <a:prstClr val="white">
                  <a:alpha val="8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alpha val="2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alpha val="2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527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2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>
                <a:solidFill>
                  <a:prstClr val="white">
                    <a:alpha val="80000"/>
                  </a:prstClr>
                </a:solidFill>
              </a:rPr>
              <a:pPr/>
              <a:t>4/13/2016</a:t>
            </a:fld>
            <a:endParaRPr lang="en-US" dirty="0">
              <a:solidFill>
                <a:prstClr val="white">
                  <a:alpha val="8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80000"/>
                  </a:prstClr>
                </a:solidFill>
              </a:rPr>
              <a:t>
              </a:t>
            </a:r>
            <a:endParaRPr lang="en-US" dirty="0">
              <a:solidFill>
                <a:prstClr val="white">
                  <a:alpha val="8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alpha val="2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alpha val="2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24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>
                <a:solidFill>
                  <a:prstClr val="white">
                    <a:alpha val="80000"/>
                  </a:prstClr>
                </a:solidFill>
              </a:rPr>
              <a:pPr/>
              <a:t>4/13/2016</a:t>
            </a:fld>
            <a:endParaRPr lang="en-US" dirty="0">
              <a:solidFill>
                <a:prstClr val="white">
                  <a:alpha val="8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80000"/>
                  </a:prstClr>
                </a:solidFill>
              </a:rPr>
              <a:t>
              </a:t>
            </a:r>
            <a:endParaRPr lang="en-US" dirty="0">
              <a:solidFill>
                <a:prstClr val="white">
                  <a:alpha val="8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alpha val="2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alpha val="2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45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>
                <a:solidFill>
                  <a:prstClr val="white">
                    <a:alpha val="80000"/>
                  </a:prstClr>
                </a:solidFill>
              </a:rPr>
              <a:pPr/>
              <a:t>4/13/2016</a:t>
            </a:fld>
            <a:endParaRPr lang="en-US" dirty="0">
              <a:solidFill>
                <a:prstClr val="white">
                  <a:alpha val="8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80000"/>
                  </a:prstClr>
                </a:solidFill>
              </a:rPr>
              <a:t>
              </a:t>
            </a:r>
            <a:endParaRPr lang="en-US" dirty="0">
              <a:solidFill>
                <a:prstClr val="white">
                  <a:alpha val="8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alpha val="2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alpha val="2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825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>
                <a:solidFill>
                  <a:prstClr val="white">
                    <a:alpha val="80000"/>
                  </a:prstClr>
                </a:solidFill>
              </a:rPr>
              <a:pPr/>
              <a:t>4/13/2016</a:t>
            </a:fld>
            <a:endParaRPr lang="en-US" dirty="0">
              <a:solidFill>
                <a:prstClr val="white">
                  <a:alpha val="8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80000"/>
                  </a:prstClr>
                </a:solidFill>
              </a:rPr>
              <a:t>
              </a:t>
            </a:r>
            <a:endParaRPr lang="en-US" dirty="0">
              <a:solidFill>
                <a:prstClr val="white">
                  <a:alpha val="8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261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tx2"/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>
                <a:solidFill>
                  <a:prstClr val="white">
                    <a:alpha val="80000"/>
                  </a:prstClr>
                </a:solidFill>
              </a:rPr>
              <a:pPr/>
              <a:t>4/13/2016</a:t>
            </a:fld>
            <a:endParaRPr lang="en-US" dirty="0">
              <a:solidFill>
                <a:prstClr val="white">
                  <a:alpha val="80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80000"/>
                  </a:prstClr>
                </a:solidFill>
              </a:rPr>
              <a:t>
              </a:t>
            </a:r>
            <a:endParaRPr lang="en-US" dirty="0">
              <a:solidFill>
                <a:prstClr val="white">
                  <a:alpha val="80000"/>
                </a:prst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alpha val="2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alpha val="2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357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 defTabSz="457200"/>
            <a:fld id="{51CF1133-3259-4C45-BABA-5B62D9C6F78D}" type="datetimeFigureOut">
              <a:rPr lang="en-US" smtClean="0">
                <a:solidFill>
                  <a:prstClr val="white">
                    <a:alpha val="80000"/>
                  </a:prstClr>
                </a:solidFill>
              </a:rPr>
              <a:pPr defTabSz="457200"/>
              <a:t>4/13/2016</a:t>
            </a:fld>
            <a:endParaRPr lang="en-US" dirty="0">
              <a:solidFill>
                <a:prstClr val="white">
                  <a:alpha val="8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 defTabSz="457200"/>
            <a:r>
              <a:rPr lang="en-US" smtClean="0">
                <a:solidFill>
                  <a:prstClr val="white">
                    <a:alpha val="80000"/>
                  </a:prstClr>
                </a:solidFill>
              </a:rPr>
              <a:t>
              </a:t>
            </a:r>
            <a:endParaRPr lang="en-US" dirty="0">
              <a:solidFill>
                <a:prstClr val="white">
                  <a:alpha val="8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pPr defTabSz="457200"/>
            <a:fld id="{6D22F896-40B5-4ADD-8801-0D06FADFA095}" type="slidenum">
              <a:rPr lang="en-US" smtClean="0">
                <a:solidFill>
                  <a:prstClr val="white">
                    <a:alpha val="20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alpha val="2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56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BB341-E648-43D0-88BC-F16513419FDB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87A65-66A7-4A30-A505-0214673B9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885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rary.qmul.ac.uk/open-access-and-ref" TargetMode="External"/><Relationship Id="rId2" Type="http://schemas.openxmlformats.org/officeDocument/2006/relationships/hyperlink" Target="mailto:scholarlycommunications@qmul.ac.uk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lements.qmul.ac.uk/" TargetMode="Externa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Open Access and the next REF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019510" y="4018921"/>
            <a:ext cx="63662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/>
            <a:r>
              <a:rPr lang="en-GB" sz="2400" dirty="0" smtClean="0">
                <a:solidFill>
                  <a:prstClr val="white"/>
                </a:solidFill>
              </a:rPr>
              <a:t>School of Mathematical Sciences, 11</a:t>
            </a:r>
            <a:r>
              <a:rPr lang="en-GB" sz="2400" baseline="30000" dirty="0" smtClean="0">
                <a:solidFill>
                  <a:prstClr val="white"/>
                </a:solidFill>
              </a:rPr>
              <a:t>th</a:t>
            </a:r>
            <a:r>
              <a:rPr lang="en-GB" sz="2400" dirty="0" smtClean="0">
                <a:solidFill>
                  <a:prstClr val="white"/>
                </a:solidFill>
              </a:rPr>
              <a:t> April 2016</a:t>
            </a:r>
            <a:endParaRPr lang="en-GB" sz="2400" dirty="0">
              <a:solidFill>
                <a:prstClr val="white"/>
              </a:solidFill>
            </a:endParaRPr>
          </a:p>
          <a:p>
            <a:pPr algn="r" defTabSz="457200"/>
            <a:endParaRPr lang="en-GB" sz="2400" dirty="0">
              <a:solidFill>
                <a:prstClr val="white"/>
              </a:solidFill>
            </a:endParaRPr>
          </a:p>
          <a:p>
            <a:pPr algn="r" defTabSz="457200"/>
            <a:r>
              <a:rPr lang="en-GB" sz="2400" dirty="0">
                <a:solidFill>
                  <a:prstClr val="white"/>
                </a:solidFill>
              </a:rPr>
              <a:t>Sarah </a:t>
            </a:r>
            <a:r>
              <a:rPr lang="en-GB" sz="2400" dirty="0" smtClean="0">
                <a:solidFill>
                  <a:prstClr val="white"/>
                </a:solidFill>
              </a:rPr>
              <a:t>Molloy</a:t>
            </a:r>
          </a:p>
          <a:p>
            <a:pPr algn="r" defTabSz="457200"/>
            <a:r>
              <a:rPr lang="en-GB" sz="2400" dirty="0" smtClean="0">
                <a:solidFill>
                  <a:prstClr val="white"/>
                </a:solidFill>
              </a:rPr>
              <a:t>s.h.molloy@qmul.ac.uk </a:t>
            </a:r>
            <a:endParaRPr lang="en-GB" sz="2400" dirty="0">
              <a:solidFill>
                <a:prstClr val="white"/>
              </a:solidFill>
            </a:endParaRPr>
          </a:p>
          <a:p>
            <a:pPr algn="r" defTabSz="457200"/>
            <a:r>
              <a:rPr lang="en-GB" sz="2400" dirty="0">
                <a:solidFill>
                  <a:prstClr val="white"/>
                </a:solidFill>
              </a:rPr>
              <a:t>@moragm23</a:t>
            </a:r>
          </a:p>
        </p:txBody>
      </p:sp>
    </p:spTree>
    <p:extLst>
      <p:ext uri="{BB962C8B-B14F-4D97-AF65-F5344CB8AC3E}">
        <p14:creationId xmlns:p14="http://schemas.microsoft.com/office/powerpoint/2010/main" val="295800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happens next - School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Research managers/administrators:</a:t>
            </a:r>
          </a:p>
          <a:p>
            <a:r>
              <a:rPr lang="en-GB" dirty="0" smtClean="0"/>
              <a:t>Use </a:t>
            </a:r>
            <a:r>
              <a:rPr lang="en-GB" dirty="0"/>
              <a:t>Elements to monitor papers identified as falling within the REF policy</a:t>
            </a:r>
          </a:p>
          <a:p>
            <a:r>
              <a:rPr lang="en-GB" dirty="0"/>
              <a:t>Check that papers have been uploaded, an OA location recorded, or an exception identified</a:t>
            </a:r>
          </a:p>
          <a:p>
            <a:r>
              <a:rPr lang="en-GB" dirty="0"/>
              <a:t>Liaise with researchers on the compliance of the paper with the policy</a:t>
            </a:r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673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get help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Email </a:t>
            </a:r>
            <a:r>
              <a:rPr lang="en-GB" dirty="0" smtClean="0">
                <a:hlinkClick r:id="rId2"/>
              </a:rPr>
              <a:t>scholarlycommunications@qmul.ac.uk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Visit </a:t>
            </a:r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www.library.qmul.ac.uk/open-access-and-ref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72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 Open Access policy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62887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tx1">
                    <a:lumMod val="85000"/>
                  </a:schemeClr>
                </a:solidFill>
              </a:rPr>
              <a:t>As of 1</a:t>
            </a:r>
            <a:r>
              <a:rPr lang="en-GB" baseline="30000" dirty="0" smtClean="0">
                <a:solidFill>
                  <a:schemeClr val="tx1">
                    <a:lumMod val="85000"/>
                  </a:schemeClr>
                </a:solidFill>
              </a:rPr>
              <a:t>st</a:t>
            </a:r>
            <a:r>
              <a:rPr lang="en-GB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GB" dirty="0">
                <a:solidFill>
                  <a:schemeClr val="tx1">
                    <a:lumMod val="85000"/>
                  </a:schemeClr>
                </a:solidFill>
              </a:rPr>
              <a:t>April </a:t>
            </a:r>
            <a:r>
              <a:rPr lang="en-GB" dirty="0" smtClean="0">
                <a:solidFill>
                  <a:schemeClr val="tx1">
                    <a:lumMod val="85000"/>
                  </a:schemeClr>
                </a:solidFill>
              </a:rPr>
              <a:t>2016</a:t>
            </a:r>
            <a:endParaRPr lang="en-GB" dirty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The accepted manuscript (author final version before proof copy)</a:t>
            </a:r>
          </a:p>
          <a:p>
            <a:r>
              <a:rPr lang="en-GB" dirty="0"/>
              <a:t>Journal articles </a:t>
            </a:r>
            <a:r>
              <a:rPr lang="en-GB" dirty="0">
                <a:solidFill>
                  <a:schemeClr val="tx1">
                    <a:lumMod val="85000"/>
                  </a:schemeClr>
                </a:solidFill>
              </a:rPr>
              <a:t>and</a:t>
            </a:r>
            <a:r>
              <a:rPr lang="en-GB" dirty="0"/>
              <a:t> conference </a:t>
            </a:r>
            <a:r>
              <a:rPr lang="en-GB" dirty="0" smtClean="0"/>
              <a:t>papers (in proceedings with an ISSN) accepted for publication</a:t>
            </a:r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Must be deposited (uploaded) </a:t>
            </a:r>
            <a:r>
              <a:rPr lang="en-GB" dirty="0" smtClean="0">
                <a:solidFill>
                  <a:schemeClr val="tx1">
                    <a:lumMod val="85000"/>
                  </a:schemeClr>
                </a:solidFill>
              </a:rPr>
              <a:t>to a repository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>
                <a:solidFill>
                  <a:schemeClr val="tx1">
                    <a:lumMod val="85000"/>
                  </a:schemeClr>
                </a:solidFill>
              </a:rPr>
              <a:t>Within 3 </a:t>
            </a:r>
            <a:r>
              <a:rPr lang="en-GB" dirty="0">
                <a:solidFill>
                  <a:schemeClr val="tx1">
                    <a:lumMod val="85000"/>
                  </a:schemeClr>
                </a:solidFill>
              </a:rPr>
              <a:t>months </a:t>
            </a:r>
            <a:r>
              <a:rPr lang="en-GB" dirty="0" smtClean="0">
                <a:solidFill>
                  <a:schemeClr val="tx1">
                    <a:lumMod val="85000"/>
                  </a:schemeClr>
                </a:solidFill>
              </a:rPr>
              <a:t>of </a:t>
            </a:r>
            <a:r>
              <a:rPr lang="en-GB" i="1" dirty="0" smtClean="0">
                <a:solidFill>
                  <a:schemeClr val="tx1"/>
                </a:solidFill>
              </a:rPr>
              <a:t>publication</a:t>
            </a:r>
            <a:r>
              <a:rPr lang="en-GB" dirty="0" smtClean="0"/>
              <a:t> </a:t>
            </a:r>
            <a:r>
              <a:rPr lang="en-GB" dirty="0" smtClean="0">
                <a:solidFill>
                  <a:schemeClr val="tx1">
                    <a:lumMod val="85000"/>
                  </a:schemeClr>
                </a:solidFill>
              </a:rPr>
              <a:t>(between 1</a:t>
            </a:r>
            <a:r>
              <a:rPr lang="en-GB" baseline="30000" dirty="0" smtClean="0">
                <a:solidFill>
                  <a:schemeClr val="tx1">
                    <a:lumMod val="85000"/>
                  </a:schemeClr>
                </a:solidFill>
              </a:rPr>
              <a:t>st</a:t>
            </a:r>
            <a:r>
              <a:rPr lang="en-GB" dirty="0" smtClean="0">
                <a:solidFill>
                  <a:schemeClr val="tx1">
                    <a:lumMod val="85000"/>
                  </a:schemeClr>
                </a:solidFill>
              </a:rPr>
              <a:t> April 2016 – 31</a:t>
            </a:r>
            <a:r>
              <a:rPr lang="en-GB" baseline="30000" dirty="0" smtClean="0">
                <a:solidFill>
                  <a:schemeClr val="tx1">
                    <a:lumMod val="85000"/>
                  </a:schemeClr>
                </a:solidFill>
              </a:rPr>
              <a:t>st</a:t>
            </a:r>
            <a:r>
              <a:rPr lang="en-GB" dirty="0" smtClean="0">
                <a:solidFill>
                  <a:schemeClr val="tx1">
                    <a:lumMod val="85000"/>
                  </a:schemeClr>
                </a:solidFill>
              </a:rPr>
              <a:t> March 2017) </a:t>
            </a:r>
          </a:p>
          <a:p>
            <a:pPr lvl="1"/>
            <a:r>
              <a:rPr lang="en-GB" dirty="0" smtClean="0">
                <a:solidFill>
                  <a:schemeClr val="tx1">
                    <a:lumMod val="85000"/>
                  </a:schemeClr>
                </a:solidFill>
              </a:rPr>
              <a:t>Within 3 months of </a:t>
            </a:r>
            <a:r>
              <a:rPr lang="en-GB" i="1" dirty="0" smtClean="0">
                <a:solidFill>
                  <a:schemeClr val="tx1"/>
                </a:solidFill>
              </a:rPr>
              <a:t>acceptance</a:t>
            </a:r>
            <a:r>
              <a:rPr lang="en-GB" dirty="0" smtClean="0"/>
              <a:t> </a:t>
            </a:r>
            <a:r>
              <a:rPr lang="en-GB" dirty="0" smtClean="0">
                <a:solidFill>
                  <a:schemeClr val="tx1">
                    <a:lumMod val="85000"/>
                  </a:schemeClr>
                </a:solidFill>
              </a:rPr>
              <a:t>from 1</a:t>
            </a:r>
            <a:r>
              <a:rPr lang="en-GB" baseline="30000" dirty="0" smtClean="0">
                <a:solidFill>
                  <a:schemeClr val="tx1">
                    <a:lumMod val="85000"/>
                  </a:schemeClr>
                </a:solidFill>
              </a:rPr>
              <a:t>st</a:t>
            </a:r>
            <a:r>
              <a:rPr lang="en-GB" dirty="0" smtClean="0">
                <a:solidFill>
                  <a:schemeClr val="tx1">
                    <a:lumMod val="85000"/>
                  </a:schemeClr>
                </a:solidFill>
              </a:rPr>
              <a:t> April 2017 onwards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728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Queen Mary is implementing the policy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274" y="2270472"/>
            <a:ext cx="10753725" cy="36666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tx1">
                    <a:lumMod val="85000"/>
                  </a:schemeClr>
                </a:solidFill>
              </a:rPr>
              <a:t>As of 1</a:t>
            </a:r>
            <a:r>
              <a:rPr lang="en-GB" baseline="30000" dirty="0">
                <a:solidFill>
                  <a:schemeClr val="tx1">
                    <a:lumMod val="85000"/>
                  </a:schemeClr>
                </a:solidFill>
              </a:rPr>
              <a:t>st</a:t>
            </a:r>
            <a:r>
              <a:rPr lang="en-GB" dirty="0">
                <a:solidFill>
                  <a:schemeClr val="tx1">
                    <a:lumMod val="85000"/>
                  </a:schemeClr>
                </a:solidFill>
              </a:rPr>
              <a:t> April 2016</a:t>
            </a:r>
          </a:p>
          <a:p>
            <a:r>
              <a:rPr lang="en-GB" dirty="0"/>
              <a:t>The accepted manuscript (author final version before proof copy</a:t>
            </a:r>
            <a:r>
              <a:rPr lang="en-GB" dirty="0" smtClean="0"/>
              <a:t>) of</a:t>
            </a:r>
            <a:endParaRPr lang="en-GB" dirty="0"/>
          </a:p>
          <a:p>
            <a:r>
              <a:rPr lang="en-GB" dirty="0"/>
              <a:t>Journal articles </a:t>
            </a:r>
            <a:r>
              <a:rPr lang="en-GB" dirty="0">
                <a:solidFill>
                  <a:schemeClr val="tx1">
                    <a:lumMod val="85000"/>
                  </a:schemeClr>
                </a:solidFill>
              </a:rPr>
              <a:t>and</a:t>
            </a:r>
            <a:r>
              <a:rPr lang="en-GB" dirty="0"/>
              <a:t> conference papers (in proceedings with an ISSN) accepted for publication</a:t>
            </a:r>
          </a:p>
          <a:p>
            <a:r>
              <a:rPr lang="en-GB" dirty="0" smtClean="0"/>
              <a:t>Must </a:t>
            </a:r>
            <a:r>
              <a:rPr lang="en-GB" dirty="0"/>
              <a:t>be deposited (uploaded) </a:t>
            </a:r>
            <a:r>
              <a:rPr lang="en-GB" dirty="0">
                <a:solidFill>
                  <a:schemeClr val="tx1">
                    <a:lumMod val="85000"/>
                  </a:schemeClr>
                </a:solidFill>
              </a:rPr>
              <a:t>to a </a:t>
            </a:r>
            <a:r>
              <a:rPr lang="en-GB" dirty="0" smtClean="0">
                <a:solidFill>
                  <a:schemeClr val="tx1">
                    <a:lumMod val="85000"/>
                  </a:schemeClr>
                </a:solidFill>
              </a:rPr>
              <a:t>repository</a:t>
            </a:r>
            <a:r>
              <a:rPr lang="en-GB" dirty="0"/>
              <a:t> </a:t>
            </a:r>
            <a:r>
              <a:rPr lang="en-GB" dirty="0" smtClean="0"/>
              <a:t>w</a:t>
            </a:r>
            <a:r>
              <a:rPr lang="en-GB" dirty="0" smtClean="0">
                <a:solidFill>
                  <a:schemeClr val="tx1">
                    <a:lumMod val="85000"/>
                  </a:schemeClr>
                </a:solidFill>
              </a:rPr>
              <a:t>ithin </a:t>
            </a:r>
            <a:r>
              <a:rPr lang="en-GB" dirty="0">
                <a:solidFill>
                  <a:schemeClr val="tx1">
                    <a:lumMod val="85000"/>
                  </a:schemeClr>
                </a:solidFill>
              </a:rPr>
              <a:t>3 months of </a:t>
            </a:r>
            <a:r>
              <a:rPr lang="en-GB" i="1" dirty="0" smtClean="0"/>
              <a:t>acceptance for publication</a:t>
            </a:r>
            <a:endParaRPr lang="en-GB" dirty="0" smtClean="0">
              <a:solidFill>
                <a:schemeClr val="tx1"/>
              </a:solidFill>
            </a:endParaRPr>
          </a:p>
          <a:p>
            <a:pPr marL="0" lvl="4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lvl="4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marL="0" lvl="4" indent="0">
              <a:buNone/>
            </a:pP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82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 Open Access policy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22187"/>
            <a:ext cx="10515600" cy="2754613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tx1">
                    <a:lumMod val="85000"/>
                  </a:schemeClr>
                </a:solidFill>
              </a:rPr>
              <a:t>Accepted manuscripts do not have to be </a:t>
            </a:r>
            <a:r>
              <a:rPr lang="en-GB" b="1" dirty="0" smtClean="0">
                <a:solidFill>
                  <a:schemeClr val="tx1">
                    <a:lumMod val="85000"/>
                  </a:schemeClr>
                </a:solidFill>
              </a:rPr>
              <a:t>immediately accessible </a:t>
            </a:r>
          </a:p>
          <a:p>
            <a:r>
              <a:rPr lang="en-GB" dirty="0" smtClean="0">
                <a:solidFill>
                  <a:schemeClr val="tx1">
                    <a:lumMod val="85000"/>
                  </a:schemeClr>
                </a:solidFill>
              </a:rPr>
              <a:t>REF will allow an embargo on release of the manuscript after online publication of: </a:t>
            </a:r>
            <a:endParaRPr lang="en-GB" dirty="0">
              <a:solidFill>
                <a:schemeClr val="tx1">
                  <a:lumMod val="85000"/>
                </a:schemeClr>
              </a:solidFill>
            </a:endParaRPr>
          </a:p>
          <a:p>
            <a:pPr lvl="1"/>
            <a:r>
              <a:rPr lang="en-GB" dirty="0">
                <a:solidFill>
                  <a:schemeClr val="tx1">
                    <a:lumMod val="85000"/>
                  </a:schemeClr>
                </a:solidFill>
              </a:rPr>
              <a:t>Up to</a:t>
            </a:r>
            <a:r>
              <a:rPr lang="en-GB" dirty="0"/>
              <a:t> </a:t>
            </a:r>
            <a:r>
              <a:rPr lang="en-GB" b="1" dirty="0"/>
              <a:t>12 months </a:t>
            </a:r>
            <a:r>
              <a:rPr lang="en-GB" dirty="0">
                <a:solidFill>
                  <a:schemeClr val="tx1">
                    <a:lumMod val="85000"/>
                  </a:schemeClr>
                </a:solidFill>
              </a:rPr>
              <a:t>for sub-panels </a:t>
            </a:r>
            <a:r>
              <a:rPr lang="en-GB" dirty="0" smtClean="0">
                <a:solidFill>
                  <a:schemeClr val="tx1">
                    <a:lumMod val="85000"/>
                  </a:schemeClr>
                </a:solidFill>
              </a:rPr>
              <a:t>A&amp;B (Science, Engineering, Health)</a:t>
            </a:r>
            <a:endParaRPr lang="en-GB" dirty="0">
              <a:solidFill>
                <a:schemeClr val="tx1">
                  <a:lumMod val="85000"/>
                </a:schemeClr>
              </a:solidFill>
            </a:endParaRPr>
          </a:p>
          <a:p>
            <a:pPr lvl="1"/>
            <a:r>
              <a:rPr lang="en-GB" dirty="0">
                <a:solidFill>
                  <a:schemeClr val="tx1">
                    <a:lumMod val="85000"/>
                  </a:schemeClr>
                </a:solidFill>
              </a:rPr>
              <a:t>Up to </a:t>
            </a:r>
            <a:r>
              <a:rPr lang="en-GB" b="1" dirty="0"/>
              <a:t>24 months </a:t>
            </a:r>
            <a:r>
              <a:rPr lang="en-GB" dirty="0">
                <a:solidFill>
                  <a:schemeClr val="tx1">
                    <a:lumMod val="85000"/>
                  </a:schemeClr>
                </a:solidFill>
              </a:rPr>
              <a:t>for sub-panels </a:t>
            </a:r>
            <a:r>
              <a:rPr lang="en-GB" dirty="0" smtClean="0">
                <a:solidFill>
                  <a:schemeClr val="tx1">
                    <a:lumMod val="85000"/>
                  </a:schemeClr>
                </a:solidFill>
              </a:rPr>
              <a:t>C&amp;D (Humanities, Social Sciences)</a:t>
            </a:r>
            <a:r>
              <a:rPr lang="en-GB" dirty="0">
                <a:solidFill>
                  <a:schemeClr val="tx1">
                    <a:lumMod val="85000"/>
                  </a:schemeClr>
                </a:solidFill>
              </a:rPr>
              <a:t/>
            </a:r>
            <a:br>
              <a:rPr lang="en-GB" dirty="0">
                <a:solidFill>
                  <a:schemeClr val="tx1">
                    <a:lumMod val="85000"/>
                  </a:schemeClr>
                </a:solidFill>
              </a:rPr>
            </a:br>
            <a:r>
              <a:rPr lang="en-GB" dirty="0">
                <a:solidFill>
                  <a:schemeClr val="tx1">
                    <a:lumMod val="85000"/>
                  </a:schemeClr>
                </a:solidFill>
              </a:rPr>
              <a:t/>
            </a:r>
            <a:br>
              <a:rPr lang="en-GB" dirty="0">
                <a:solidFill>
                  <a:schemeClr val="tx1">
                    <a:lumMod val="85000"/>
                  </a:schemeClr>
                </a:solidFill>
              </a:rPr>
            </a:b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728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repository?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Must be an open access repository</a:t>
            </a:r>
          </a:p>
          <a:p>
            <a:r>
              <a:rPr lang="en-GB" dirty="0" smtClean="0"/>
              <a:t>Queen Mary Research Online</a:t>
            </a:r>
          </a:p>
          <a:p>
            <a:r>
              <a:rPr lang="en-GB" dirty="0" err="1" smtClean="0"/>
              <a:t>ArXiv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192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to do next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Within 3 months of acceptance for publication: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Create a record of the paper, incl. date of acceptance, and other basic bibliographic information in Elements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https://elements.qmul.ac.uk</a:t>
            </a:r>
          </a:p>
          <a:p>
            <a:pPr marL="457200" lvl="1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699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Then…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If </a:t>
            </a:r>
            <a:r>
              <a:rPr lang="en-GB" dirty="0" smtClean="0"/>
              <a:t>your paper is being published OA, you do not need to upload the accepted manuscript – but we still need a record of the paper and that it will be published OA</a:t>
            </a:r>
          </a:p>
          <a:p>
            <a:r>
              <a:rPr lang="en-GB" dirty="0" smtClean="0"/>
              <a:t>If you uploaded the paper to </a:t>
            </a:r>
            <a:r>
              <a:rPr lang="en-GB" dirty="0" err="1" smtClean="0"/>
              <a:t>ArXiv</a:t>
            </a:r>
            <a:r>
              <a:rPr lang="en-GB" dirty="0" smtClean="0"/>
              <a:t> – tell us the location (URL) or the record that the file can be downloaded from</a:t>
            </a:r>
          </a:p>
          <a:p>
            <a:r>
              <a:rPr lang="en-GB" dirty="0" smtClean="0"/>
              <a:t>If you are uploading to QMRO, make sure you have the relevant file ready, as a PDF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566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89715" y="2618927"/>
            <a:ext cx="10515600" cy="1325563"/>
          </a:xfrm>
        </p:spPr>
        <p:txBody>
          <a:bodyPr/>
          <a:lstStyle/>
          <a:p>
            <a:pPr algn="ctr"/>
            <a:r>
              <a:rPr lang="en-GB" dirty="0" smtClean="0">
                <a:hlinkClick r:id="rId2"/>
              </a:rPr>
              <a:t>Quick demo!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348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happens next - Library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Staff in the Repository &amp; Research Information Team check all items uploaded to QMRO for:</a:t>
            </a:r>
          </a:p>
          <a:p>
            <a:r>
              <a:rPr lang="en-GB" dirty="0" smtClean="0"/>
              <a:t>Correct file version</a:t>
            </a:r>
          </a:p>
          <a:p>
            <a:r>
              <a:rPr lang="en-GB" dirty="0" smtClean="0"/>
              <a:t>Whether the publisher requires an embargo on the bibliographic record and/or file</a:t>
            </a:r>
          </a:p>
          <a:p>
            <a:r>
              <a:rPr lang="en-GB" dirty="0" smtClean="0"/>
              <a:t>Process the item in QMRO and release the record (and file where applicable) as per publisher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7384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D5487D36-20B9-4AF8-9845-4EE893DA08C1}"/>
    </a:ext>
  </a:extLst>
</a:theme>
</file>

<file path=ppt/theme/theme2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443</Words>
  <Application>Microsoft Office PowerPoint</Application>
  <PresentationFormat>Widescreen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Metropolitan</vt:lpstr>
      <vt:lpstr>Office Theme</vt:lpstr>
      <vt:lpstr>Open Access and the next REF </vt:lpstr>
      <vt:lpstr>REF Open Access policy</vt:lpstr>
      <vt:lpstr>How Queen Mary is implementing the policy</vt:lpstr>
      <vt:lpstr>REF Open Access policy</vt:lpstr>
      <vt:lpstr>Which repository?</vt:lpstr>
      <vt:lpstr>What to do next</vt:lpstr>
      <vt:lpstr>Then…</vt:lpstr>
      <vt:lpstr>Quick demo!</vt:lpstr>
      <vt:lpstr>What happens next - Library</vt:lpstr>
      <vt:lpstr>What happens next - School</vt:lpstr>
      <vt:lpstr>How to get help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Access and the next REF</dc:title>
  <dc:creator>Sarah Molloy</dc:creator>
  <cp:lastModifiedBy>Sarah Molloy</cp:lastModifiedBy>
  <cp:revision>20</cp:revision>
  <dcterms:created xsi:type="dcterms:W3CDTF">2015-10-13T14:03:50Z</dcterms:created>
  <dcterms:modified xsi:type="dcterms:W3CDTF">2016-04-13T09:53:10Z</dcterms:modified>
</cp:coreProperties>
</file>