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267" r:id="rId7"/>
    <p:sldId id="260" r:id="rId8"/>
    <p:sldId id="262" r:id="rId9"/>
    <p:sldId id="292" r:id="rId10"/>
    <p:sldId id="309" r:id="rId11"/>
    <p:sldId id="282" r:id="rId12"/>
    <p:sldId id="312" r:id="rId13"/>
    <p:sldId id="311" r:id="rId14"/>
    <p:sldId id="301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tika Suri" initials="RS" lastIdx="6" clrIdx="0">
    <p:extLst>
      <p:ext uri="{19B8F6BF-5375-455C-9EA6-DF929625EA0E}">
        <p15:presenceInfo xmlns:p15="http://schemas.microsoft.com/office/powerpoint/2012/main" userId="S-1-5-21-3570645096-2832039801-2519645296-1156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C0A97-5116-1BA3-25F1-C3627B10C2F0}" v="2" dt="2021-01-13T11:07:05.999"/>
    <p1510:client id="{EA19E3E9-E3F1-22AC-65E6-F07D6AE610F7}" v="2" dt="2020-11-12T18:01:35.282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Filus" userId="S::qqw034@qmul.ac.uk::c73e20c0-59f3-4eba-a4cd-156f928ddc19" providerId="AD" clId="Web-{E10C0A97-5116-1BA3-25F1-C3627B10C2F0}"/>
    <pc:docChg chg="modSld">
      <pc:chgData name="Michal Filus" userId="S::qqw034@qmul.ac.uk::c73e20c0-59f3-4eba-a4cd-156f928ddc19" providerId="AD" clId="Web-{E10C0A97-5116-1BA3-25F1-C3627B10C2F0}" dt="2021-01-13T11:07:05.999" v="1" actId="1076"/>
      <pc:docMkLst>
        <pc:docMk/>
      </pc:docMkLst>
      <pc:sldChg chg="modSp">
        <pc:chgData name="Michal Filus" userId="S::qqw034@qmul.ac.uk::c73e20c0-59f3-4eba-a4cd-156f928ddc19" providerId="AD" clId="Web-{E10C0A97-5116-1BA3-25F1-C3627B10C2F0}" dt="2021-01-13T11:07:05.999" v="1" actId="1076"/>
        <pc:sldMkLst>
          <pc:docMk/>
          <pc:sldMk cId="1669952028" sldId="262"/>
        </pc:sldMkLst>
        <pc:picChg chg="mod">
          <ac:chgData name="Michal Filus" userId="S::qqw034@qmul.ac.uk::c73e20c0-59f3-4eba-a4cd-156f928ddc19" providerId="AD" clId="Web-{E10C0A97-5116-1BA3-25F1-C3627B10C2F0}" dt="2021-01-13T11:07:05.999" v="1" actId="1076"/>
          <ac:picMkLst>
            <pc:docMk/>
            <pc:sldMk cId="1669952028" sldId="262"/>
            <ac:picMk id="13" creationId="{00000000-0000-0000-0000-000000000000}"/>
          </ac:picMkLst>
        </pc:picChg>
      </pc:sldChg>
    </pc:docChg>
  </pc:docChgLst>
  <pc:docChgLst>
    <pc:chgData name="Luke Cridland" userId="S::qqw036@qmul.ac.uk::ce507fb5-fc56-4592-8bb6-0ad2249d0e5a" providerId="AD" clId="Web-{EA19E3E9-E3F1-22AC-65E6-F07D6AE610F7}"/>
    <pc:docChg chg="modSld">
      <pc:chgData name="Luke Cridland" userId="S::qqw036@qmul.ac.uk::ce507fb5-fc56-4592-8bb6-0ad2249d0e5a" providerId="AD" clId="Web-{EA19E3E9-E3F1-22AC-65E6-F07D6AE610F7}" dt="2020-11-12T18:01:35.282" v="1" actId="20577"/>
      <pc:docMkLst>
        <pc:docMk/>
      </pc:docMkLst>
      <pc:sldChg chg="modSp">
        <pc:chgData name="Luke Cridland" userId="S::qqw036@qmul.ac.uk::ce507fb5-fc56-4592-8bb6-0ad2249d0e5a" providerId="AD" clId="Web-{EA19E3E9-E3F1-22AC-65E6-F07D6AE610F7}" dt="2020-11-12T18:01:35.282" v="0" actId="20577"/>
        <pc:sldMkLst>
          <pc:docMk/>
          <pc:sldMk cId="3213981651" sldId="301"/>
        </pc:sldMkLst>
        <pc:spChg chg="mod">
          <ac:chgData name="Luke Cridland" userId="S::qqw036@qmul.ac.uk::ce507fb5-fc56-4592-8bb6-0ad2249d0e5a" providerId="AD" clId="Web-{EA19E3E9-E3F1-22AC-65E6-F07D6AE610F7}" dt="2020-11-12T18:01:35.282" v="0" actId="20577"/>
          <ac:spMkLst>
            <pc:docMk/>
            <pc:sldMk cId="3213981651" sldId="301"/>
            <ac:spMk id="12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1T07:18:00.514" idx="5">
    <p:pos x="10" y="10"/>
    <p:text>Also mention that it can be a fun way to get out of the lab/library and gain new skills in communication, negotiation and creative thinking</p:text>
    <p:extLst>
      <p:ext uri="{C676402C-5697-4E1C-873F-D02D1690AC5C}">
        <p15:threadingInfo xmlns:p15="http://schemas.microsoft.com/office/powerpoint/2012/main" timeZoneBias="-60"/>
      </p:ext>
    </p:extLst>
  </p:cm>
  <p:cm authorId="1" dt="2020-08-21T07:19:16.307" idx="6">
    <p:pos x="10" y="146"/>
    <p:text>Impact is also part of promotions criteria</p:text>
    <p:extLst>
      <p:ext uri="{C676402C-5697-4E1C-873F-D02D1690AC5C}">
        <p15:threadingInfo xmlns:p15="http://schemas.microsoft.com/office/powerpoint/2012/main" timeZoneBias="-60">
          <p15:parentCm authorId="1" idx="5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B1ABC-CD2B-437A-925E-7719993DB7F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CB54E-FF71-4938-BCA6-3D7A95B7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4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8E6E-1AAC-44BC-8916-42474F9D7E4A}" type="datetime1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6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3FBA-54D1-4D90-BD8C-3DC3FD5E83B6}" type="datetime1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D165-E940-4C82-8835-537621D84836}" type="datetime1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0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3242-1DF4-4FD1-B764-AD473C29AEAA}" type="datetime1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4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C09A-3540-4352-8911-04E91FF4917D}" type="datetime1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1560-9743-4292-85CC-CE5F29AB8B41}" type="datetime1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BC12-CF26-4790-8A6D-CB45D4C741B0}" type="datetime1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1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00A-31D4-4DAF-949C-3EE85989B1B9}" type="datetime1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6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B7-39EA-4AEF-9BB8-7959F8CE5AC3}" type="datetime1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5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50F-9E6F-4D4B-B9B8-752C75D5DC76}" type="datetime1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2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3D7-D991-48D5-859B-BE2917D2C85E}" type="datetime1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8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1232-FF7A-4550-9868-B43C0EE49C78}" type="datetime1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8690A-65E2-4CEA-A723-DABF3413D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7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mpact@qmul.ac.uk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j.moriarty@qmul.ac.uk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hyperlink" Target="mailto:r.suro@qmul.ac.uk" TargetMode="External"/><Relationship Id="rId4" Type="http://schemas.openxmlformats.org/officeDocument/2006/relationships/image" Target="../media/image5.png"/><Relationship Id="rId9" Type="http://schemas.openxmlformats.org/officeDocument/2006/relationships/hyperlink" Target="mailto:l.cridland@qmul.ac.u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mpact@qmul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omments" Target="../comments/commen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mpact-acceleration@qmul.ac.uk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83" y="-297"/>
            <a:ext cx="5767316" cy="1871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1870" y="2648356"/>
            <a:ext cx="55387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Impact in Mathematics</a:t>
            </a:r>
          </a:p>
          <a:p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247" y="4286982"/>
            <a:ext cx="5185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ctr">
              <a:buFontTx/>
              <a:buChar char="-"/>
            </a:pPr>
            <a:r>
              <a:rPr lang="en-GB" sz="3200" dirty="0">
                <a:solidFill>
                  <a:prstClr val="white"/>
                </a:solidFill>
              </a:rPr>
              <a:t>Queen Mary Impact Team</a:t>
            </a:r>
          </a:p>
          <a:p>
            <a:pPr lvl="0" algn="ctr"/>
            <a:r>
              <a:rPr lang="en-GB" sz="3200" dirty="0">
                <a:solidFill>
                  <a:prstClr val="white"/>
                </a:solidFill>
                <a:hlinkClick r:id="rId4"/>
              </a:rPr>
              <a:t>impact@qmul.ac.uk</a:t>
            </a:r>
            <a:r>
              <a:rPr lang="en-GB" sz="3200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97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264" y="47396"/>
            <a:ext cx="11681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Who’s Who in </a:t>
            </a:r>
            <a:r>
              <a:rPr lang="en-GB" sz="4400" b="1" dirty="0">
                <a:solidFill>
                  <a:srgbClr val="EA6B14"/>
                </a:solidFill>
              </a:rPr>
              <a:t>Queen Mary’s Impact Team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765" y="1728746"/>
            <a:ext cx="1488284" cy="26411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23" y="1728746"/>
            <a:ext cx="1766341" cy="26411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942" y="4497007"/>
            <a:ext cx="3358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John Moriarty, Impact Lead</a:t>
            </a:r>
            <a:br>
              <a:rPr lang="en-GB" dirty="0"/>
            </a:br>
            <a:r>
              <a:rPr lang="en-GB" dirty="0" smtClean="0">
                <a:hlinkClick r:id="rId8"/>
              </a:rPr>
              <a:t>j.moriarty@qmul.ac.uk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15779" y="4497007"/>
            <a:ext cx="293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Luke </a:t>
            </a:r>
            <a:r>
              <a:rPr lang="en-GB" dirty="0" smtClean="0"/>
              <a:t>Cridland, Impact Officer</a:t>
            </a:r>
            <a:endParaRPr lang="en-GB" dirty="0"/>
          </a:p>
          <a:p>
            <a:pPr algn="ctr"/>
            <a:r>
              <a:rPr lang="en-GB" dirty="0">
                <a:hlinkClick r:id="rId9"/>
              </a:rPr>
              <a:t>l.cridland@qmul.ac.uk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678686" y="4497007"/>
            <a:ext cx="3089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Reetika </a:t>
            </a:r>
            <a:r>
              <a:rPr lang="en-GB" dirty="0" smtClean="0"/>
              <a:t>Suri, Impact Officer </a:t>
            </a:r>
            <a:r>
              <a:rPr lang="en-GB" dirty="0"/>
              <a:t>(maternity leave)</a:t>
            </a:r>
          </a:p>
          <a:p>
            <a:pPr algn="ctr"/>
            <a:r>
              <a:rPr lang="en-GB" dirty="0">
                <a:hlinkClick r:id="rId10"/>
              </a:rPr>
              <a:t>r.suri@qmul.ac.uk</a:t>
            </a:r>
            <a:r>
              <a:rPr lang="en-GB" dirty="0"/>
              <a:t> </a:t>
            </a:r>
            <a:endParaRPr lang="en-GB" dirty="0">
              <a:cs typeface="Calibri"/>
            </a:endParaRPr>
          </a:p>
          <a:p>
            <a:endParaRPr lang="en-GB" dirty="0"/>
          </a:p>
        </p:txBody>
      </p:sp>
      <p:pic>
        <p:nvPicPr>
          <p:cNvPr id="1028" name="Picture 4" descr="Joh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96" y="1728745"/>
            <a:ext cx="1759025" cy="264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8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666"/>
            <a:ext cx="12193057" cy="68585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83" y="-297"/>
            <a:ext cx="5767316" cy="1871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2354" y="2660363"/>
            <a:ext cx="990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Impact in Mathematics</a:t>
            </a:r>
            <a:endParaRPr lang="en-GB" sz="4400" b="1" dirty="0">
              <a:solidFill>
                <a:schemeClr val="bg1"/>
              </a:solidFill>
            </a:endParaRPr>
          </a:p>
          <a:p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247" y="4286982"/>
            <a:ext cx="5185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ctr">
              <a:buFontTx/>
              <a:buChar char="-"/>
            </a:pPr>
            <a:r>
              <a:rPr lang="en-GB" sz="3200" dirty="0">
                <a:solidFill>
                  <a:prstClr val="white"/>
                </a:solidFill>
              </a:rPr>
              <a:t>Queen Mary Impact Team</a:t>
            </a:r>
          </a:p>
          <a:p>
            <a:pPr lvl="0" algn="ctr"/>
            <a:r>
              <a:rPr lang="en-GB" sz="3200" dirty="0">
                <a:solidFill>
                  <a:prstClr val="white"/>
                </a:solidFill>
                <a:hlinkClick r:id="rId4"/>
              </a:rPr>
              <a:t>impact@qmul.ac.uk</a:t>
            </a:r>
            <a:r>
              <a:rPr lang="en-GB" sz="3200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388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331" y="210236"/>
            <a:ext cx="11375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is impact?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8810" y="1190251"/>
            <a:ext cx="11574379" cy="48245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/>
              <a:t>The contribution, effect on, or benefit that </a:t>
            </a:r>
            <a:r>
              <a:rPr lang="en-GB" altLang="en-US" b="1" dirty="0">
                <a:solidFill>
                  <a:schemeClr val="accent2"/>
                </a:solidFill>
              </a:rPr>
              <a:t>excellent</a:t>
            </a:r>
            <a:r>
              <a:rPr lang="en-GB" altLang="en-US" dirty="0"/>
              <a:t> research makes to:</a:t>
            </a:r>
          </a:p>
          <a:p>
            <a:endParaRPr lang="en-GB" altLang="en-US" dirty="0"/>
          </a:p>
          <a:p>
            <a:pPr marL="342900" indent="-342900"/>
            <a:r>
              <a:rPr lang="en-GB" altLang="en-US" dirty="0"/>
              <a:t>Culture and society (public understanding, social enrichment)</a:t>
            </a:r>
          </a:p>
          <a:p>
            <a:pPr marL="342900" indent="-342900"/>
            <a:r>
              <a:rPr lang="en-GB" altLang="en-US" dirty="0"/>
              <a:t>The economy or commerce (commercialisation, investment)</a:t>
            </a:r>
          </a:p>
          <a:p>
            <a:pPr marL="342900" indent="-342900"/>
            <a:r>
              <a:rPr lang="en-GB" altLang="en-US" dirty="0"/>
              <a:t>Health, welfare or the NHS (clinical guidelines, patient benefits)</a:t>
            </a:r>
          </a:p>
          <a:p>
            <a:pPr marL="342900" indent="-342900"/>
            <a:r>
              <a:rPr lang="en-GB" altLang="en-US" dirty="0"/>
              <a:t>Policy (change or update)</a:t>
            </a:r>
          </a:p>
          <a:p>
            <a:pPr marL="342900" indent="-342900"/>
            <a:r>
              <a:rPr lang="en-GB" altLang="en-US" dirty="0"/>
              <a:t>The environment (conservation or protection initiatives)</a:t>
            </a:r>
          </a:p>
          <a:p>
            <a:pPr marL="342900" indent="-342900"/>
            <a:r>
              <a:rPr lang="en-GB" altLang="en-US" dirty="0"/>
              <a:t>Services (organisational effectiveness or practices)</a:t>
            </a:r>
          </a:p>
          <a:p>
            <a:pPr marL="0" indent="0" algn="ctr">
              <a:buNone/>
            </a:pPr>
            <a:r>
              <a:rPr lang="en-GB" altLang="en-US" b="1" dirty="0">
                <a:solidFill>
                  <a:schemeClr val="accent2"/>
                </a:solidFill>
              </a:rPr>
              <a:t>Beyond academia </a:t>
            </a:r>
            <a:r>
              <a:rPr lang="en-GB" altLang="en-US" b="1" dirty="0" err="1">
                <a:solidFill>
                  <a:schemeClr val="accent2"/>
                </a:solidFill>
              </a:rPr>
              <a:t>i.e</a:t>
            </a:r>
            <a:r>
              <a:rPr lang="en-GB" altLang="en-US" b="1" dirty="0">
                <a:solidFill>
                  <a:schemeClr val="accent2"/>
                </a:solidFill>
              </a:rPr>
              <a:t> not academic impact</a:t>
            </a:r>
          </a:p>
        </p:txBody>
      </p:sp>
    </p:spTree>
    <p:extLst>
      <p:ext uri="{BB962C8B-B14F-4D97-AF65-F5344CB8AC3E}">
        <p14:creationId xmlns:p14="http://schemas.microsoft.com/office/powerpoint/2010/main" val="359128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63465" y="954336"/>
            <a:ext cx="9073008" cy="48245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GB" altLang="en-US" dirty="0"/>
              <a:t>Patents</a:t>
            </a:r>
          </a:p>
          <a:p>
            <a:pPr marL="342900" indent="-342900"/>
            <a:r>
              <a:rPr lang="en-GB" altLang="en-US" dirty="0"/>
              <a:t>Media interest</a:t>
            </a:r>
          </a:p>
          <a:p>
            <a:pPr marL="342900" indent="-342900"/>
            <a:r>
              <a:rPr lang="en-GB" altLang="en-US" dirty="0"/>
              <a:t>Public engagement activities</a:t>
            </a:r>
          </a:p>
          <a:p>
            <a:pPr marL="342900" indent="-342900"/>
            <a:r>
              <a:rPr lang="en-GB" altLang="en-US" dirty="0"/>
              <a:t>Collaborations </a:t>
            </a:r>
          </a:p>
          <a:p>
            <a:pPr marL="342900" indent="-342900"/>
            <a:r>
              <a:rPr lang="en-GB" altLang="en-US" dirty="0"/>
              <a:t>Presentations (at meetings/events) or dissemination</a:t>
            </a:r>
          </a:p>
          <a:p>
            <a:pPr marL="342900" indent="-342900"/>
            <a:endParaRPr lang="en-GB" altLang="en-US" dirty="0"/>
          </a:p>
          <a:p>
            <a:pPr marL="0" indent="0">
              <a:buNone/>
            </a:pPr>
            <a:r>
              <a:rPr lang="en-GB" altLang="en-US" b="1" dirty="0">
                <a:solidFill>
                  <a:schemeClr val="accent2"/>
                </a:solidFill>
              </a:rPr>
              <a:t>Impact </a:t>
            </a:r>
            <a:r>
              <a:rPr lang="en-GB" altLang="en-US" dirty="0">
                <a:solidFill>
                  <a:schemeClr val="accent2"/>
                </a:solidFill>
              </a:rPr>
              <a:t>from the above =</a:t>
            </a:r>
            <a:r>
              <a:rPr lang="en-GB" altLang="en-US" b="1" dirty="0">
                <a:solidFill>
                  <a:schemeClr val="accent2"/>
                </a:solidFill>
              </a:rPr>
              <a:t> demonstrable changes </a:t>
            </a:r>
            <a:r>
              <a:rPr lang="en-GB" altLang="en-US" dirty="0">
                <a:solidFill>
                  <a:schemeClr val="accent2"/>
                </a:solidFill>
              </a:rPr>
              <a:t>in:</a:t>
            </a:r>
          </a:p>
          <a:p>
            <a:pPr marL="342900" indent="-342900"/>
            <a:r>
              <a:rPr lang="en-GB" altLang="en-US" dirty="0"/>
              <a:t>Interest/understanding/behaviour</a:t>
            </a:r>
          </a:p>
          <a:p>
            <a:pPr marL="342900" indent="-342900"/>
            <a:r>
              <a:rPr lang="en-GB" altLang="en-US" dirty="0"/>
              <a:t>Processes/policies/priorities/recommendations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279" y="264695"/>
            <a:ext cx="11375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is </a:t>
            </a:r>
            <a:r>
              <a:rPr lang="en-GB" sz="4400" b="1" dirty="0">
                <a:solidFill>
                  <a:schemeClr val="accent2"/>
                </a:solidFill>
              </a:rPr>
              <a:t>not</a:t>
            </a:r>
            <a:r>
              <a:rPr lang="en-GB" sz="4400" dirty="0"/>
              <a:t> impact?</a:t>
            </a:r>
          </a:p>
        </p:txBody>
      </p:sp>
    </p:spTree>
    <p:extLst>
      <p:ext uri="{BB962C8B-B14F-4D97-AF65-F5344CB8AC3E}">
        <p14:creationId xmlns:p14="http://schemas.microsoft.com/office/powerpoint/2010/main" val="369477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8022" y="156410"/>
            <a:ext cx="7230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Why is impact important?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005" y="5000877"/>
            <a:ext cx="9798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EA6B14"/>
                </a:solidFill>
              </a:rPr>
              <a:t>UKRI</a:t>
            </a:r>
            <a:r>
              <a:rPr lang="en-GB" sz="2200" dirty="0"/>
              <a:t> exists to fund the researchers who generate the </a:t>
            </a:r>
            <a:r>
              <a:rPr lang="en-GB" sz="2200" b="1" dirty="0">
                <a:solidFill>
                  <a:srgbClr val="EA6B14"/>
                </a:solidFill>
              </a:rPr>
              <a:t>knowledge that society needs</a:t>
            </a:r>
            <a:r>
              <a:rPr lang="en-GB" sz="2200" dirty="0"/>
              <a:t>, and the innovators who can </a:t>
            </a:r>
            <a:r>
              <a:rPr lang="en-GB" sz="2200" b="1" dirty="0">
                <a:solidFill>
                  <a:srgbClr val="EA6B14"/>
                </a:solidFill>
              </a:rPr>
              <a:t>turn this knowledge into public benefit</a:t>
            </a:r>
            <a:r>
              <a:rPr lang="en-GB" sz="2200" dirty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4107" y="881497"/>
            <a:ext cx="8237084" cy="40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5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" y="156976"/>
            <a:ext cx="116814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Next steps: Support from </a:t>
            </a:r>
            <a:r>
              <a:rPr lang="en-GB" sz="4400" b="1" dirty="0">
                <a:solidFill>
                  <a:srgbClr val="EA6B14"/>
                </a:solidFill>
              </a:rPr>
              <a:t>Queen Mary’s Impact Team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0698" y="2033927"/>
            <a:ext cx="10942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EA6B14"/>
                </a:solidFill>
              </a:rPr>
              <a:t>Advice: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Impact drop-ins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1-2-1 support for grant applications</a:t>
            </a:r>
          </a:p>
          <a:p>
            <a:endParaRPr lang="en-GB" sz="2800" dirty="0"/>
          </a:p>
          <a:p>
            <a:r>
              <a:rPr lang="en-GB" sz="2800" b="1" dirty="0">
                <a:solidFill>
                  <a:srgbClr val="EA6B14"/>
                </a:solidFill>
              </a:rPr>
              <a:t>Support: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Relationships with external partners to evidence impact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Raising the profile of QMUL’s impact internally and externally </a:t>
            </a:r>
            <a:r>
              <a:rPr lang="en-GB" sz="2800" dirty="0" err="1"/>
              <a:t>e.g</a:t>
            </a:r>
            <a:r>
              <a:rPr lang="en-GB" sz="2800" dirty="0"/>
              <a:t> websites, showcases, awards</a:t>
            </a:r>
          </a:p>
        </p:txBody>
      </p:sp>
    </p:spTree>
    <p:extLst>
      <p:ext uri="{BB962C8B-B14F-4D97-AF65-F5344CB8AC3E}">
        <p14:creationId xmlns:p14="http://schemas.microsoft.com/office/powerpoint/2010/main" val="204241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QMULimpact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" y="156976"/>
            <a:ext cx="116814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Next steps: Support from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EA6B1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Queen Mary’s Impact Team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877" y="1845981"/>
            <a:ext cx="109423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Our team administers the </a:t>
            </a:r>
            <a:r>
              <a:rPr lang="en-GB" sz="2800" b="1" dirty="0" smtClean="0">
                <a:solidFill>
                  <a:schemeClr val="accent2"/>
                </a:solidFill>
              </a:rPr>
              <a:t>QM Impact Fund programme </a:t>
            </a:r>
            <a:r>
              <a:rPr lang="en-GB" sz="2800" dirty="0" smtClean="0">
                <a:solidFill>
                  <a:prstClr val="black"/>
                </a:solidFill>
              </a:rPr>
              <a:t>through UKRI’s </a:t>
            </a:r>
            <a:r>
              <a:rPr lang="en-GB" sz="2800" dirty="0"/>
              <a:t>Impact Acceleration </a:t>
            </a:r>
            <a:r>
              <a:rPr lang="en-GB" sz="2800" dirty="0" smtClean="0"/>
              <a:t>Account.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</a:rPr>
              <a:t>Proposals up to £10,000 for small projects and up to £50,000 for large </a:t>
            </a:r>
            <a:r>
              <a:rPr lang="en-GB" sz="2400" dirty="0" smtClean="0">
                <a:solidFill>
                  <a:prstClr val="black"/>
                </a:solidFill>
              </a:rPr>
              <a:t>projects; next call October 2021 onwards</a:t>
            </a:r>
          </a:p>
          <a:p>
            <a:pPr lvl="1">
              <a:defRPr/>
            </a:pPr>
            <a:endParaRPr lang="en-GB" sz="28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For </a:t>
            </a:r>
            <a:r>
              <a:rPr lang="en-GB" sz="2800" dirty="0">
                <a:solidFill>
                  <a:prstClr val="black"/>
                </a:solidFill>
              </a:rPr>
              <a:t>more information about our IAAs please email: </a:t>
            </a:r>
            <a:r>
              <a:rPr lang="en-GB" sz="2800" dirty="0">
                <a:solidFill>
                  <a:prstClr val="black"/>
                </a:solidFill>
                <a:hlinkClick r:id="rId6"/>
              </a:rPr>
              <a:t>impact-acceleration@qmul.ac.uk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7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796343" y="335280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defRPr/>
            </a:pPr>
            <a:r>
              <a:rPr lang="en-GB" altLang="en-US" kern="0" dirty="0">
                <a:solidFill>
                  <a:schemeClr val="tx1"/>
                </a:solidFill>
                <a:latin typeface="+mn-lt"/>
              </a:rPr>
              <a:t>Other Impact Support at QMUL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1920" y="1519601"/>
            <a:ext cx="11386285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en-US" sz="2400" b="1" dirty="0"/>
              <a:t>Business Development Team</a:t>
            </a:r>
            <a:r>
              <a:rPr lang="en-GB" altLang="en-US" sz="2400" dirty="0"/>
              <a:t>: identify business and industry partners, support grant applications</a:t>
            </a:r>
          </a:p>
          <a:p>
            <a:pPr lvl="2"/>
            <a:endParaRPr lang="en-GB" altLang="en-US" sz="2400" dirty="0"/>
          </a:p>
          <a:p>
            <a:pPr lvl="2"/>
            <a:r>
              <a:rPr lang="en-GB" altLang="en-US" sz="2400" b="1" dirty="0"/>
              <a:t>Queen Mary Innovation</a:t>
            </a:r>
            <a:r>
              <a:rPr lang="en-GB" altLang="en-US" sz="2400" dirty="0"/>
              <a:t>: Proof of Concept funding, licensing and spin out creation</a:t>
            </a:r>
          </a:p>
          <a:p>
            <a:pPr lvl="2"/>
            <a:endParaRPr lang="en-GB" altLang="en-US" sz="2400" dirty="0"/>
          </a:p>
          <a:p>
            <a:pPr lvl="2"/>
            <a:r>
              <a:rPr lang="en-GB" altLang="en-US" sz="2400" b="1" dirty="0"/>
              <a:t>Centre for Public Engagement</a:t>
            </a:r>
            <a:r>
              <a:rPr lang="en-GB" altLang="en-US" sz="2400" dirty="0"/>
              <a:t>: advice, funding and training</a:t>
            </a:r>
          </a:p>
          <a:p>
            <a:pPr lvl="2"/>
            <a:endParaRPr lang="en-GB" altLang="en-US" sz="2400" dirty="0"/>
          </a:p>
          <a:p>
            <a:pPr lvl="2"/>
            <a:r>
              <a:rPr lang="en-GB" altLang="en-US" sz="2400" b="1" dirty="0"/>
              <a:t>Events</a:t>
            </a:r>
            <a:r>
              <a:rPr lang="en-GB" altLang="en-US" sz="2400" dirty="0"/>
              <a:t> team, </a:t>
            </a:r>
            <a:r>
              <a:rPr lang="en-GB" altLang="en-US" sz="2400" b="1" dirty="0"/>
              <a:t>Design and Branding </a:t>
            </a:r>
            <a:r>
              <a:rPr lang="en-GB" altLang="en-US" sz="2400" dirty="0"/>
              <a:t>team, </a:t>
            </a:r>
            <a:r>
              <a:rPr lang="en-GB" altLang="en-US" sz="2400" b="1" dirty="0"/>
              <a:t>Widening Participation </a:t>
            </a:r>
            <a:r>
              <a:rPr lang="en-GB" altLang="en-US" sz="2400" dirty="0"/>
              <a:t>team, </a:t>
            </a:r>
            <a:r>
              <a:rPr lang="en-GB" altLang="en-US" sz="2400" b="1" dirty="0"/>
              <a:t>Public Relations </a:t>
            </a:r>
            <a:r>
              <a:rPr lang="en-GB" altLang="en-US" sz="2400" dirty="0"/>
              <a:t>team, </a:t>
            </a:r>
            <a:r>
              <a:rPr lang="en-GB" altLang="en-US" sz="2400" b="1" dirty="0"/>
              <a:t>Centre of the Cell</a:t>
            </a:r>
          </a:p>
          <a:p>
            <a:pPr lvl="2"/>
            <a:endParaRPr lang="en-GB" altLang="en-US" sz="2400" dirty="0"/>
          </a:p>
          <a:p>
            <a:pPr marL="914400" lvl="2" indent="0"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271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622592" y="0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+mn-lt"/>
              </a:rPr>
              <a:t>REF 2021 submissions</a:t>
            </a:r>
            <a:endParaRPr lang="en-GB" altLang="en-US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094" y="951423"/>
            <a:ext cx="4955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200" b="1" dirty="0" err="1" smtClean="0"/>
              <a:t>Tooso</a:t>
            </a:r>
            <a:endParaRPr lang="en-GB" altLang="en-US" sz="2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First algorithm to predict visitor intent on e-commerce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Creates a personalised browsing experience in real time for its clients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2"/>
                </a:solidFill>
              </a:rPr>
              <a:t>Bought </a:t>
            </a:r>
            <a:r>
              <a:rPr lang="en-GB" sz="2200" dirty="0" smtClean="0"/>
              <a:t>by the billion-dollar </a:t>
            </a:r>
            <a:r>
              <a:rPr lang="en-GB" sz="2200" dirty="0"/>
              <a:t>technology firm </a:t>
            </a:r>
            <a:r>
              <a:rPr lang="en-GB" sz="2200" b="1" dirty="0" err="1" smtClean="0">
                <a:solidFill>
                  <a:schemeClr val="accent2"/>
                </a:solidFill>
              </a:rPr>
              <a:t>Coveo</a:t>
            </a:r>
            <a:r>
              <a:rPr lang="en-GB" sz="2200" dirty="0" smtClean="0"/>
              <a:t>, resulting in </a:t>
            </a:r>
            <a:r>
              <a:rPr lang="en-GB" sz="2200" b="1" dirty="0" smtClean="0">
                <a:solidFill>
                  <a:schemeClr val="accent2"/>
                </a:solidFill>
              </a:rPr>
              <a:t>significant investment</a:t>
            </a:r>
            <a:endParaRPr lang="en-GB" sz="2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999500" y="1028825"/>
            <a:ext cx="4955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200" b="1" dirty="0" smtClean="0"/>
              <a:t>Malaria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Advanced modelling used to reveal the most </a:t>
            </a:r>
            <a:r>
              <a:rPr lang="en-GB" sz="2200" b="1" dirty="0" smtClean="0">
                <a:solidFill>
                  <a:schemeClr val="accent2"/>
                </a:solidFill>
              </a:rPr>
              <a:t>cost-effective interventions</a:t>
            </a:r>
            <a:r>
              <a:rPr lang="en-GB" sz="2200" dirty="0" smtClean="0"/>
              <a:t> to combat malaria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These strategically redirected funds </a:t>
            </a:r>
            <a:r>
              <a:rPr lang="en-GB" sz="2200" b="1" dirty="0" smtClean="0">
                <a:solidFill>
                  <a:schemeClr val="accent2"/>
                </a:solidFill>
              </a:rPr>
              <a:t>saved thousands of lives </a:t>
            </a:r>
            <a:r>
              <a:rPr lang="en-GB" sz="2200" dirty="0" smtClean="0"/>
              <a:t>and</a:t>
            </a:r>
            <a:r>
              <a:rPr lang="en-GB" sz="2200" b="1" dirty="0" smtClean="0">
                <a:solidFill>
                  <a:schemeClr val="accent2"/>
                </a:solidFill>
              </a:rPr>
              <a:t> reduced the number of new malaria cases by millions</a:t>
            </a:r>
            <a:endParaRPr lang="en-GB" sz="2200" dirty="0"/>
          </a:p>
        </p:txBody>
      </p:sp>
      <p:pic>
        <p:nvPicPr>
          <p:cNvPr id="2050" name="Picture 2" descr="Online, Shopping, Clothing, Mobile, Online Shopp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2" y="3818286"/>
            <a:ext cx="3305452" cy="220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squito, Malaria, Plaque, Disease, Insect, Pest, B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189" y="3812128"/>
            <a:ext cx="3345002" cy="22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0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3758"/>
            <a:ext cx="12192000" cy="854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99" y="6025816"/>
            <a:ext cx="810126" cy="810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48376" y="6246213"/>
            <a:ext cx="677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www.qmul.ac.uk/research/research-impact/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27" y="6040085"/>
            <a:ext cx="2260111" cy="7334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1191" y="6312982"/>
            <a:ext cx="347502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8693" y="6246213"/>
            <a:ext cx="167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</a:t>
            </a:r>
            <a:r>
              <a:rPr lang="en-GB" b="1" dirty="0" err="1">
                <a:solidFill>
                  <a:schemeClr val="bg1"/>
                </a:solidFill>
              </a:rPr>
              <a:t>QMULimpact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622591" y="267637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defRPr/>
            </a:pPr>
            <a:r>
              <a:rPr lang="en-GB" altLang="en-US" kern="0" dirty="0" smtClean="0">
                <a:solidFill>
                  <a:schemeClr val="tx1"/>
                </a:solidFill>
                <a:latin typeface="+mn-lt"/>
              </a:rPr>
              <a:t>Applying Mathematics to Impact</a:t>
            </a:r>
            <a:endParaRPr lang="en-GB" altLang="en-US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3871" y="2194073"/>
            <a:ext cx="8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2200" dirty="0" smtClean="0"/>
              <a:t>As </a:t>
            </a:r>
            <a:r>
              <a:rPr lang="en-GB" altLang="en-US" sz="2200" dirty="0"/>
              <a:t>shown from the two REF case study examples in the previous </a:t>
            </a:r>
            <a:r>
              <a:rPr lang="en-GB" altLang="en-US" sz="2200" dirty="0" smtClean="0"/>
              <a:t>slide, </a:t>
            </a:r>
            <a:r>
              <a:rPr lang="en-GB" altLang="en-US" sz="2200" dirty="0"/>
              <a:t>Mathematics </a:t>
            </a:r>
            <a:r>
              <a:rPr lang="en-GB" altLang="en-US" sz="2200" dirty="0" smtClean="0"/>
              <a:t>can be </a:t>
            </a:r>
            <a:r>
              <a:rPr lang="en-GB" altLang="en-US" sz="2200" b="1" dirty="0" smtClean="0">
                <a:solidFill>
                  <a:schemeClr val="accent2"/>
                </a:solidFill>
              </a:rPr>
              <a:t>applied</a:t>
            </a:r>
            <a:r>
              <a:rPr lang="en-GB" altLang="en-US" sz="2200" dirty="0" smtClean="0"/>
              <a:t> to </a:t>
            </a:r>
            <a:r>
              <a:rPr lang="en-GB" altLang="en-US" sz="2200" b="1" dirty="0" smtClean="0">
                <a:solidFill>
                  <a:schemeClr val="accent2"/>
                </a:solidFill>
              </a:rPr>
              <a:t>many different academic disciplines</a:t>
            </a:r>
            <a:r>
              <a:rPr lang="en-GB" altLang="en-US" sz="2200" dirty="0" smtClean="0"/>
              <a:t>. As a result it is worth concluding by saying that there are actually </a:t>
            </a:r>
            <a:r>
              <a:rPr lang="en-GB" altLang="en-US" sz="2200" b="1" dirty="0" smtClean="0">
                <a:solidFill>
                  <a:schemeClr val="accent2"/>
                </a:solidFill>
              </a:rPr>
              <a:t>many different ways you can achieve impact in Mathematics</a:t>
            </a:r>
            <a:r>
              <a:rPr lang="en-GB" altLang="en-US" sz="2200" dirty="0" smtClean="0"/>
              <a:t>, even if they don’t necessarily appear obvious at first. And if you’re unsure, </a:t>
            </a:r>
            <a:r>
              <a:rPr lang="en-GB" altLang="en-US" sz="2200" b="1" dirty="0" smtClean="0">
                <a:solidFill>
                  <a:schemeClr val="accent2"/>
                </a:solidFill>
              </a:rPr>
              <a:t>just ask! </a:t>
            </a:r>
            <a:endParaRPr lang="en-GB" sz="2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c18f9b8-5ae4-4f0b-a238-a922c51e2dda" ContentTypeId="0x0101005EA864BF41DF8A41860E925F5B29BCF5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QMUL Document" ma:contentTypeID="0x0101005EA864BF41DF8A41860E925F5B29BCF500115BBDE17C1BDD4795BA1497FB31B358" ma:contentTypeVersion="37" ma:contentTypeDescription="" ma:contentTypeScope="" ma:versionID="290d9d891871b06adb9704e85c90e984">
  <xsd:schema xmlns:xsd="http://www.w3.org/2001/XMLSchema" xmlns:xs="http://www.w3.org/2001/XMLSchema" xmlns:p="http://schemas.microsoft.com/office/2006/metadata/properties" xmlns:ns1="http://schemas.microsoft.com/sharepoint/v3" xmlns:ns2="d5efd484-15aa-41a0-83f6-0646502cb6d6" xmlns:ns3="45ae7f3d-bcd0-4e4b-af93-f03a9fbb19b5" xmlns:ns4="6649982f-b66b-4072-8006-4697fed55f9d" targetNamespace="http://schemas.microsoft.com/office/2006/metadata/properties" ma:root="true" ma:fieldsID="1b9abdeac961c39f2a526c5747404075" ns1:_="" ns2:_="" ns3:_="" ns4:_="">
    <xsd:import namespace="http://schemas.microsoft.com/sharepoint/v3"/>
    <xsd:import namespace="d5efd484-15aa-41a0-83f6-0646502cb6d6"/>
    <xsd:import namespace="45ae7f3d-bcd0-4e4b-af93-f03a9fbb19b5"/>
    <xsd:import namespace="6649982f-b66b-4072-8006-4697fed55f9d"/>
    <xsd:element name="properties">
      <xsd:complexType>
        <xsd:sequence>
          <xsd:element name="documentManagement">
            <xsd:complexType>
              <xsd:all>
                <xsd:element ref="ns1:QMULDocumentStatusTaxHTField0" minOccurs="0"/>
                <xsd:element ref="ns1:QMULDepartmentTaxHTField0" minOccurs="0"/>
                <xsd:element ref="ns1:QMULSchoolTaxHTField0" minOccurs="0"/>
                <xsd:element ref="ns1:QMULDocumentTypeTaxHTField0" minOccurs="0"/>
                <xsd:element ref="ns1:QMULLocationTaxHTField0" minOccurs="0"/>
                <xsd:element ref="ns1:QMULInformationClassificationTaxHTField0" minOccurs="0"/>
                <xsd:element ref="ns1:QMULAcademicYear" minOccurs="0"/>
                <xsd:element ref="ns1:QMULProject" minOccurs="0"/>
                <xsd:element ref="ns1:QMULReviewDate" minOccurs="0"/>
                <xsd:element ref="ns1:QMULOwner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Notes" minOccurs="0"/>
                <xsd:element ref="ns3:NotesN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QMULDocumentStatusTaxHTField0" ma:index="8" nillable="true" ma:taxonomy="true" ma:internalName="QMULDocumentStatusTaxHTField0" ma:taxonomyFieldName="QMULDocumentStatus" ma:displayName="Document Status" ma:default="" ma:fieldId="{083bdfb7-9f4e-4bc9-b582-62ed6b950f9e}" ma:sspId="9c18f9b8-5ae4-4f0b-a238-a922c51e2dda" ma:termSetId="780aba48-6c17-4ca0-84b9-f0207a0956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epartmentTaxHTField0" ma:index="10" nillable="true" ma:taxonomy="true" ma:internalName="QMULDepartmentTaxHTField0" ma:taxonomyFieldName="QMULDepartment" ma:displayName="Department" ma:readOnly="false" ma:default="" ma:fieldId="{2a7d89f9-5f8e-4c42-ab4f-aa1fc3002ea0}" ma:sspId="9c18f9b8-5ae4-4f0b-a238-a922c51e2dda" ma:termSetId="28874c57-2df5-45e8-a804-d15afc96d4e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SchoolTaxHTField0" ma:index="12" nillable="true" ma:taxonomy="true" ma:internalName="QMULSchoolTaxHTField0" ma:taxonomyFieldName="QMULSchool" ma:displayName="School" ma:readOnly="false" ma:default="" ma:fieldId="{46346f8e-3161-4021-8b14-3dcca2e3ca8d}" ma:sspId="9c18f9b8-5ae4-4f0b-a238-a922c51e2dda" ma:termSetId="0f9f7e9f-7d6b-4cae-9193-a3e3200f87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ocumentTypeTaxHTField0" ma:index="14" nillable="true" ma:taxonomy="true" ma:internalName="QMULDocumentTypeTaxHTField0" ma:taxonomyFieldName="QMULDocumentType" ma:displayName="Document Type" ma:default="" ma:fieldId="{2596c3af-0d77-4ea4-a15d-d3f71457b096}" ma:sspId="9c18f9b8-5ae4-4f0b-a238-a922c51e2dda" ma:termSetId="8ec3f1bd-c4f8-46a7-ae88-878ed3be3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LocationTaxHTField0" ma:index="16" nillable="true" ma:taxonomy="true" ma:internalName="QMULLocationTaxHTField0" ma:taxonomyFieldName="QMULLocation" ma:displayName="Location" ma:default="" ma:fieldId="{29b985f4-a05e-4f39-b5da-e9fb81ddaa79}" ma:sspId="9c18f9b8-5ae4-4f0b-a238-a922c51e2dda" ma:termSetId="5327f1c4-618f-4317-b197-fc29da39fa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InformationClassificationTaxHTField0" ma:index="18" nillable="true" ma:taxonomy="true" ma:internalName="QMULInformationClassificationTaxHTField0" ma:taxonomyFieldName="QMULInformationClassification" ma:displayName="Information Classification" ma:default="1;#Protect|9124d8d9-0c1c-41e9-aa14-aba001e9a028" ma:fieldId="{57b3469a-2ea1-4a06-a2d1-c99ce62a5d6f}" ma:sspId="9c18f9b8-5ae4-4f0b-a238-a922c51e2dda" ma:termSetId="a3d7b326-4e5e-4e73-95fa-6245adfab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AcademicYear" ma:index="20" nillable="true" ma:displayName="Academic Year" ma:decimals="0" ma:internalName="QMULAcademicYear" ma:percentage="FALSE">
      <xsd:simpleType>
        <xsd:restriction base="dms:Number">
          <xsd:maxInclusive value="9999"/>
          <xsd:minInclusive value="1000"/>
        </xsd:restriction>
      </xsd:simpleType>
    </xsd:element>
    <xsd:element name="QMULProject" ma:index="21" nillable="true" ma:displayName="Project" ma:internalName="QMULProject">
      <xsd:simpleType>
        <xsd:restriction base="dms:Text">
          <xsd:maxLength value="255"/>
        </xsd:restriction>
      </xsd:simpleType>
    </xsd:element>
    <xsd:element name="QMULReviewDate" ma:index="22" nillable="true" ma:displayName="Review Date" ma:format="DateOnly" ma:internalName="QMULReviewDate">
      <xsd:simpleType>
        <xsd:restriction base="dms:DateTime"/>
      </xsd:simpleType>
    </xsd:element>
    <xsd:element name="QMULOwner" ma:index="23" nillable="true" ma:displayName="Owner" ma:list="UserInfo" ma:SharePointGroup="0" ma:internalName="QMUL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9c18f9b8-5ae4-4f0b-a238-a922c51e2d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6d67f43e-5b3d-4583-a733-c44ff2ffe4ce}" ma:internalName="TaxCatchAll" ma:showField="CatchAllData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6d67f43e-5b3d-4583-a733-c44ff2ffe4ce}" ma:internalName="TaxCatchAllLabel" ma:readOnly="true" ma:showField="CatchAllDataLabel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e7f3d-bcd0-4e4b-af93-f03a9fbb1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Notes" ma:index="40" nillable="true" ma:displayName="Notes" ma:format="Dropdown" ma:internalName="Not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NotesNA" ma:index="41" nillable="true" ma:displayName="Notes NA" ma:description="Needs a electronic signature /Or headed paper" ma:format="Dropdown" ma:internalName="NotesNA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MULLocationTaxHTField0 xmlns="http://schemas.microsoft.com/sharepoint/v3">
      <Terms xmlns="http://schemas.microsoft.com/office/infopath/2007/PartnerControls"/>
    </QMULLocationTaxHTField0>
    <QMULDocumentTypeTaxHTField0 xmlns="http://schemas.microsoft.com/sharepoint/v3">
      <Terms xmlns="http://schemas.microsoft.com/office/infopath/2007/PartnerControls"/>
    </QMULDocumentTypeTaxHTField0>
    <TaxCatchAll xmlns="d5efd484-15aa-41a0-83f6-0646502cb6d6">
      <Value>1</Value>
    </TaxCatchAll>
    <TaxKeywordTaxHTField xmlns="d5efd484-15aa-41a0-83f6-0646502cb6d6">
      <Terms xmlns="http://schemas.microsoft.com/office/infopath/2007/PartnerControls"/>
    </TaxKeywordTaxHTField>
    <QMULInformationClassifica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Protect</TermName>
          <TermId xmlns="http://schemas.microsoft.com/office/infopath/2007/PartnerControls">9124d8d9-0c1c-41e9-aa14-aba001e9a028</TermId>
        </TermInfo>
      </Terms>
    </QMULInformationClassificationTaxHTField0>
    <QMULDepartmentTaxHTField0 xmlns="http://schemas.microsoft.com/sharepoint/v3">
      <Terms xmlns="http://schemas.microsoft.com/office/infopath/2007/PartnerControls"/>
    </QMULDepartmentTaxHTField0>
    <QMULDocumentStatusTaxHTField0 xmlns="http://schemas.microsoft.com/sharepoint/v3">
      <Terms xmlns="http://schemas.microsoft.com/office/infopath/2007/PartnerControls"/>
    </QMULDocumentStatusTaxHTField0>
    <QMULSchoolTaxHTField0 xmlns="http://schemas.microsoft.com/sharepoint/v3">
      <Terms xmlns="http://schemas.microsoft.com/office/infopath/2007/PartnerControls"/>
    </QMULSchoolTaxHTField0>
    <QMULReviewDate xmlns="http://schemas.microsoft.com/sharepoint/v3" xsi:nil="true"/>
    <QMULOwner xmlns="http://schemas.microsoft.com/sharepoint/v3">
      <UserInfo>
        <DisplayName/>
        <AccountId xsi:nil="true"/>
        <AccountType/>
      </UserInfo>
    </QMULOwner>
    <QMULAcademicYear xmlns="http://schemas.microsoft.com/sharepoint/v3" xsi:nil="true"/>
    <QMULProject xmlns="http://schemas.microsoft.com/sharepoint/v3" xsi:nil="true"/>
    <Notes xmlns="45ae7f3d-bcd0-4e4b-af93-f03a9fbb19b5" xsi:nil="true"/>
    <NotesNA xmlns="45ae7f3d-bcd0-4e4b-af93-f03a9fbb19b5" xsi:nil="true"/>
  </documentManagement>
</p:properties>
</file>

<file path=customXml/itemProps1.xml><?xml version="1.0" encoding="utf-8"?>
<ds:datastoreItem xmlns:ds="http://schemas.openxmlformats.org/officeDocument/2006/customXml" ds:itemID="{A01E8354-85D6-476B-8DDC-25CAD1FC73E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2282FB8-5236-4739-A399-BACBA402B7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82A80-9E67-438D-B45E-2E35D5111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efd484-15aa-41a0-83f6-0646502cb6d6"/>
    <ds:schemaRef ds:uri="45ae7f3d-bcd0-4e4b-af93-f03a9fbb19b5"/>
    <ds:schemaRef ds:uri="6649982f-b66b-4072-8006-4697fed55f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62073C7-BC49-456A-B090-67A30FCB68C6}">
  <ds:schemaRefs>
    <ds:schemaRef ds:uri="45ae7f3d-bcd0-4e4b-af93-f03a9fbb19b5"/>
    <ds:schemaRef ds:uri="http://purl.org/dc/terms/"/>
    <ds:schemaRef ds:uri="http://purl.org/dc/dcmitype/"/>
    <ds:schemaRef ds:uri="http://schemas.microsoft.com/office/infopath/2007/PartnerControls"/>
    <ds:schemaRef ds:uri="http://schemas.microsoft.com/sharepoint/v3"/>
    <ds:schemaRef ds:uri="d5efd484-15aa-41a0-83f6-0646502cb6d6"/>
    <ds:schemaRef ds:uri="http://purl.org/dc/elements/1.1/"/>
    <ds:schemaRef ds:uri="http://schemas.microsoft.com/office/2006/documentManagement/types"/>
    <ds:schemaRef ds:uri="6649982f-b66b-4072-8006-4697fed55f9d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516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Reetika Suri</dc:creator>
  <cp:lastModifiedBy>Sarah Condron</cp:lastModifiedBy>
  <cp:revision>86</cp:revision>
  <dcterms:created xsi:type="dcterms:W3CDTF">2020-05-04T08:18:05Z</dcterms:created>
  <dcterms:modified xsi:type="dcterms:W3CDTF">2021-10-11T15:00:03Z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0x0101005EA864BF41DF8A41860E925F5B29BCF500115BBDE17C1BDD4795BA1497FB31B358</vt:lpwstr>
  </property>
  <property fmtid="{D5CDD505-2E9C-101B-9397-08002B2CF9AE}" pid="4" name="QMULInformationClassification">
    <vt:lpwstr>1;#Protect|9124d8d9-0c1c-41e9-aa14-aba001e9a028</vt:lpwstr>
  </property>
  <property fmtid="{D5CDD505-2E9C-101B-9397-08002B2CF9AE}" pid="5" name="QMULSchool">
    <vt:lpwstr/>
  </property>
  <property fmtid="{D5CDD505-2E9C-101B-9397-08002B2CF9AE}" pid="6" name="QMULDocumentStatus">
    <vt:lpwstr/>
  </property>
  <property fmtid="{D5CDD505-2E9C-101B-9397-08002B2CF9AE}" pid="7" name="QMULLocation">
    <vt:lpwstr/>
  </property>
  <property fmtid="{D5CDD505-2E9C-101B-9397-08002B2CF9AE}" pid="8" name="QMULDepartment">
    <vt:lpwstr/>
  </property>
  <property fmtid="{D5CDD505-2E9C-101B-9397-08002B2CF9AE}" pid="9" name="QMULDocumentType">
    <vt:lpwstr/>
  </property>
</Properties>
</file>