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866" r:id="rId5"/>
    <p:sldMasterId id="2147483843" r:id="rId6"/>
  </p:sldMasterIdLst>
  <p:notesMasterIdLst>
    <p:notesMasterId r:id="rId19"/>
  </p:notesMasterIdLst>
  <p:handoutMasterIdLst>
    <p:handoutMasterId r:id="rId20"/>
  </p:handoutMasterIdLst>
  <p:sldIdLst>
    <p:sldId id="256" r:id="rId7"/>
    <p:sldId id="299" r:id="rId8"/>
    <p:sldId id="304" r:id="rId9"/>
    <p:sldId id="306" r:id="rId10"/>
    <p:sldId id="305" r:id="rId11"/>
    <p:sldId id="302" r:id="rId12"/>
    <p:sldId id="267" r:id="rId13"/>
    <p:sldId id="303" r:id="rId14"/>
    <p:sldId id="307" r:id="rId15"/>
    <p:sldId id="287" r:id="rId16"/>
    <p:sldId id="293" r:id="rId17"/>
    <p:sldId id="294" r:id="rId18"/>
  </p:sldIdLst>
  <p:sldSz cx="9144000" cy="5143500" type="screen16x9"/>
  <p:notesSz cx="6858000" cy="9144000"/>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D0B69D-9948-46F3-B07D-8BF81D90CAFD}">
          <p14:sldIdLst>
            <p14:sldId id="256"/>
            <p14:sldId id="299"/>
            <p14:sldId id="304"/>
            <p14:sldId id="306"/>
            <p14:sldId id="305"/>
            <p14:sldId id="302"/>
            <p14:sldId id="267"/>
            <p14:sldId id="303"/>
            <p14:sldId id="307"/>
          </p14:sldIdLst>
        </p14:section>
        <p14:section name="Untitled Section" id="{BC207CB5-D627-4B15-B03B-ED7A53E19D7E}">
          <p14:sldIdLst>
            <p14:sldId id="287"/>
            <p14:sldId id="293"/>
            <p14:sldId id="29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08C"/>
    <a:srgbClr val="1C3D74"/>
    <a:srgbClr val="2DB8C5"/>
    <a:srgbClr val="73B82B"/>
    <a:srgbClr val="F18500"/>
    <a:srgbClr val="10746A"/>
    <a:srgbClr val="8D3786"/>
    <a:srgbClr val="CDA60C"/>
    <a:srgbClr val="2DB862"/>
    <a:srgbClr val="0096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88" autoAdjust="0"/>
    <p:restoredTop sz="94695" autoAdjust="0"/>
  </p:normalViewPr>
  <p:slideViewPr>
    <p:cSldViewPr snapToGrid="0" snapToObjects="1">
      <p:cViewPr varScale="1">
        <p:scale>
          <a:sx n="85" d="100"/>
          <a:sy n="85" d="100"/>
        </p:scale>
        <p:origin x="60" y="15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5" d="100"/>
          <a:sy n="55" d="100"/>
        </p:scale>
        <p:origin x="2604"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0859996977948773"/>
          <c:y val="1.4467262737367422E-3"/>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5009355875836059E-2"/>
          <c:y val="0.13986788302602043"/>
          <c:w val="0.67931177666812181"/>
          <c:h val="0.7602155399221592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A9-4D25-9A08-E785591F91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A9-4D25-9A08-E785591F91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A9-4D25-9A08-E785591F91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A9-4D25-9A08-E785591F91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CA9-4D25-9A08-E785591F91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CA9-4D25-9A08-E785591F91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CA9-4D25-9A08-E785591F912F}"/>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8</c:v>
                </c:pt>
                <c:pt idx="1">
                  <c:v>6</c:v>
                </c:pt>
                <c:pt idx="2">
                  <c:v>4</c:v>
                </c:pt>
                <c:pt idx="3">
                  <c:v>3</c:v>
                </c:pt>
                <c:pt idx="4">
                  <c:v>2</c:v>
                </c:pt>
                <c:pt idx="5">
                  <c:v>1</c:v>
                </c:pt>
                <c:pt idx="6">
                  <c:v>0.5</c:v>
                </c:pt>
              </c:numCache>
            </c:numRef>
          </c:val>
          <c:extLst>
            <c:ext xmlns:c16="http://schemas.microsoft.com/office/drawing/2014/chart" uri="{C3380CC4-5D6E-409C-BE32-E72D297353CC}">
              <c16:uniqueId val="{0000000E-CCA9-4D25-9A08-E785591F912F}"/>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9977572318967052"/>
          <c:y val="0.1928179891354784"/>
          <c:w val="0.30022436435136202"/>
          <c:h val="0.6528360482908676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4416114174553275"/>
          <c:y val="1.4062543327461475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7531567990058079E-2"/>
          <c:y val="0.11931885404850991"/>
          <c:w val="0.63197913902634784"/>
          <c:h val="0.65308987739149349"/>
        </c:manualLayout>
      </c:layout>
      <c:barChart>
        <c:barDir val="col"/>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3151-495A-8996-44DF7C239E04}"/>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3151-495A-8996-44DF7C239E04}"/>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3151-495A-8996-44DF7C239E04}"/>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3151-495A-8996-44DF7C239E04}"/>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3151-495A-8996-44DF7C239E04}"/>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3151-495A-8996-44DF7C239E04}"/>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51-495A-8996-44DF7C239E04}"/>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0.5</c:v>
                </c:pt>
                <c:pt idx="1">
                  <c:v>1.5</c:v>
                </c:pt>
                <c:pt idx="2">
                  <c:v>2.5</c:v>
                </c:pt>
                <c:pt idx="3">
                  <c:v>3.5</c:v>
                </c:pt>
                <c:pt idx="4">
                  <c:v>4.5</c:v>
                </c:pt>
                <c:pt idx="5">
                  <c:v>5.5</c:v>
                </c:pt>
                <c:pt idx="6">
                  <c:v>6</c:v>
                </c:pt>
              </c:numCache>
            </c:numRef>
          </c:val>
          <c:extLst>
            <c:ext xmlns:c16="http://schemas.microsoft.com/office/drawing/2014/chart" uri="{C3380CC4-5D6E-409C-BE32-E72D297353CC}">
              <c16:uniqueId val="{0000000E-3151-495A-8996-44DF7C239E04}"/>
            </c:ext>
          </c:extLst>
        </c:ser>
        <c:dLbls>
          <c:showLegendKey val="0"/>
          <c:showVal val="0"/>
          <c:showCatName val="0"/>
          <c:showSerName val="0"/>
          <c:showPercent val="0"/>
          <c:showBubbleSize val="0"/>
        </c:dLbls>
        <c:gapWidth val="150"/>
        <c:axId val="853237616"/>
        <c:axId val="774982448"/>
      </c:barChart>
      <c:valAx>
        <c:axId val="774982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b"/>
        <c:numFmt formatCode="General" sourceLinked="1"/>
        <c:majorTickMark val="out"/>
        <c:minorTickMark val="none"/>
        <c:tickLblPos val="low"/>
        <c:spPr>
          <a:noFill/>
          <a:ln w="6350" cap="flat" cmpd="sng" algn="ctr">
            <a:solidFill>
              <a:schemeClr val="dk1"/>
            </a:solidFill>
            <a:prstDash val="solid"/>
            <a:miter lim="800000"/>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056497372130657"/>
          <c:y val="0.23026675851480399"/>
          <c:w val="0.24631125718087762"/>
          <c:h val="0.60697960708651189"/>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9648043799212601"/>
          <c:y val="1.4062499134934847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017085530237922"/>
          <c:y val="0.11931885404850991"/>
          <c:w val="0.59848297447332355"/>
          <c:h val="0.80052066313077841"/>
        </c:manualLayout>
      </c:layout>
      <c:barChart>
        <c:barDir val="bar"/>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4E79-46EC-ACD0-05064C0E4F15}"/>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4E79-46EC-ACD0-05064C0E4F15}"/>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4E79-46EC-ACD0-05064C0E4F15}"/>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4E79-46EC-ACD0-05064C0E4F15}"/>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4E79-46EC-ACD0-05064C0E4F15}"/>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4E79-46EC-ACD0-05064C0E4F15}"/>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E79-46EC-ACD0-05064C0E4F15}"/>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7</c:v>
                </c:pt>
                <c:pt idx="1">
                  <c:v>6</c:v>
                </c:pt>
                <c:pt idx="2">
                  <c:v>5</c:v>
                </c:pt>
                <c:pt idx="3">
                  <c:v>4</c:v>
                </c:pt>
                <c:pt idx="4">
                  <c:v>3</c:v>
                </c:pt>
                <c:pt idx="5">
                  <c:v>2</c:v>
                </c:pt>
                <c:pt idx="6">
                  <c:v>1</c:v>
                </c:pt>
              </c:numCache>
            </c:numRef>
          </c:val>
          <c:extLst>
            <c:ext xmlns:c16="http://schemas.microsoft.com/office/drawing/2014/chart" uri="{C3380CC4-5D6E-409C-BE32-E72D297353CC}">
              <c16:uniqueId val="{0000000E-4E79-46EC-ACD0-05064C0E4F15}"/>
            </c:ext>
          </c:extLst>
        </c:ser>
        <c:dLbls>
          <c:showLegendKey val="0"/>
          <c:showVal val="0"/>
          <c:showCatName val="0"/>
          <c:showSerName val="0"/>
          <c:showPercent val="0"/>
          <c:showBubbleSize val="0"/>
        </c:dLbls>
        <c:gapWidth val="79"/>
        <c:axId val="853237616"/>
        <c:axId val="774982448"/>
      </c:barChart>
      <c:valAx>
        <c:axId val="774982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1B71"/>
                </a:solidFill>
                <a:latin typeface="+mj-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396512040726835"/>
          <c:y val="9.6391868962480462E-2"/>
          <c:w val="0.2760348679438433"/>
          <c:h val="0.8092373063621798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664FB5-82AF-48A4-80F1-9AEEE0DF4B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CF0742E-D5E1-4FF3-A442-958EA2A786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D066F8-4FE9-4315-A56E-3EA256F5907F}" type="datetimeFigureOut">
              <a:rPr lang="en-GB" smtClean="0"/>
              <a:t>13/04/2022</a:t>
            </a:fld>
            <a:endParaRPr lang="en-GB"/>
          </a:p>
        </p:txBody>
      </p:sp>
      <p:sp>
        <p:nvSpPr>
          <p:cNvPr id="4" name="Footer Placeholder 3">
            <a:extLst>
              <a:ext uri="{FF2B5EF4-FFF2-40B4-BE49-F238E27FC236}">
                <a16:creationId xmlns:a16="http://schemas.microsoft.com/office/drawing/2014/main" id="{A1F2F771-FAFF-4FF6-AE5C-96F43E8CB7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8EB88F3-0CB9-4921-9214-BFA9C4B808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F73B9F-E786-4DE9-B054-AF2D3B642399}" type="slidenum">
              <a:rPr lang="en-GB" smtClean="0"/>
              <a:t>‹#›</a:t>
            </a:fld>
            <a:endParaRPr lang="en-GB"/>
          </a:p>
        </p:txBody>
      </p:sp>
    </p:spTree>
    <p:extLst>
      <p:ext uri="{BB962C8B-B14F-4D97-AF65-F5344CB8AC3E}">
        <p14:creationId xmlns:p14="http://schemas.microsoft.com/office/powerpoint/2010/main" val="3935115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AD6F77-CFCE-A445-8E2C-54D16F9EECCC}" type="datetimeFigureOut">
              <a:rPr lang="en-US" smtClean="0"/>
              <a:t>4/13/2022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42D00-D33B-6747-961F-9152114FB45F}" type="slidenum">
              <a:rPr lang="en-US" smtClean="0"/>
              <a:t>‹#›</a:t>
            </a:fld>
            <a:endParaRPr lang="en-US"/>
          </a:p>
        </p:txBody>
      </p:sp>
    </p:spTree>
    <p:extLst>
      <p:ext uri="{BB962C8B-B14F-4D97-AF65-F5344CB8AC3E}">
        <p14:creationId xmlns:p14="http://schemas.microsoft.com/office/powerpoint/2010/main" val="2981403554"/>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Cover 1">
    <p:bg>
      <p:bgPr>
        <a:solidFill>
          <a:srgbClr val="1C3D74"/>
        </a:solidFill>
        <a:effectLst/>
      </p:bgPr>
    </p:bg>
    <p:spTree>
      <p:nvGrpSpPr>
        <p:cNvPr id="1" name=""/>
        <p:cNvGrpSpPr/>
        <p:nvPr/>
      </p:nvGrpSpPr>
      <p:grpSpPr>
        <a:xfrm>
          <a:off x="0" y="0"/>
          <a:ext cx="0" cy="0"/>
          <a:chOff x="0" y="0"/>
          <a:chExt cx="0" cy="0"/>
        </a:xfrm>
      </p:grpSpPr>
      <p:sp>
        <p:nvSpPr>
          <p:cNvPr id="7"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8"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4010446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4679950" y="1311276"/>
            <a:ext cx="4186238" cy="2791997"/>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9"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4679950" y="4176072"/>
            <a:ext cx="4186238" cy="87954"/>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1"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00C9E275-0734-425E-938B-16131D4657EE}"/>
              </a:ext>
            </a:extLst>
          </p:cNvPr>
          <p:cNvSpPr>
            <a:spLocks noGrp="1"/>
          </p:cNvSpPr>
          <p:nvPr>
            <p:ph type="body" sz="quarter" idx="13" hasCustomPrompt="1"/>
          </p:nvPr>
        </p:nvSpPr>
        <p:spPr>
          <a:xfrm>
            <a:off x="186596" y="1311275"/>
            <a:ext cx="438540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9082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6767512" y="1311276"/>
            <a:ext cx="2098675" cy="2773707"/>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3"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2"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3" name="Text Placeholder 2">
            <a:extLst>
              <a:ext uri="{FF2B5EF4-FFF2-40B4-BE49-F238E27FC236}">
                <a16:creationId xmlns:a16="http://schemas.microsoft.com/office/drawing/2014/main" id="{9602840F-CF0A-4B0C-876C-214741C51912}"/>
              </a:ext>
            </a:extLst>
          </p:cNvPr>
          <p:cNvSpPr>
            <a:spLocks noGrp="1"/>
          </p:cNvSpPr>
          <p:nvPr>
            <p:ph type="body" sz="quarter" idx="13" hasCustomPrompt="1"/>
          </p:nvPr>
        </p:nvSpPr>
        <p:spPr>
          <a:xfrm>
            <a:off x="186596" y="1311275"/>
            <a:ext cx="6447286"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516180862"/>
      </p:ext>
    </p:extLst>
  </p:cSld>
  <p:clrMapOvr>
    <a:masterClrMapping/>
  </p:clrMapOvr>
  <p:extLst>
    <p:ext uri="{DCECCB84-F9BA-43D5-87BE-67443E8EF086}">
      <p15:sldGuideLst xmlns:p15="http://schemas.microsoft.com/office/powerpoint/2012/main">
        <p15:guide id="1" pos="419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3 ">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2"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1" name="Picture Placeholder 5">
            <a:extLst>
              <a:ext uri="{FF2B5EF4-FFF2-40B4-BE49-F238E27FC236}">
                <a16:creationId xmlns:a16="http://schemas.microsoft.com/office/drawing/2014/main" id="{6D51F31A-86D2-8C4F-A1A9-C88372B37B39}"/>
              </a:ext>
            </a:extLst>
          </p:cNvPr>
          <p:cNvSpPr>
            <a:spLocks noGrp="1"/>
          </p:cNvSpPr>
          <p:nvPr>
            <p:ph type="pic" sz="quarter" idx="16" hasCustomPrompt="1"/>
          </p:nvPr>
        </p:nvSpPr>
        <p:spPr>
          <a:xfrm>
            <a:off x="6767513" y="1311274"/>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7"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1"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8"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3"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739CEF63-09E5-47AB-B122-292E3DA7266B}"/>
              </a:ext>
            </a:extLst>
          </p:cNvPr>
          <p:cNvSpPr>
            <a:spLocks noGrp="1"/>
          </p:cNvSpPr>
          <p:nvPr>
            <p:ph type="body" sz="quarter" idx="13" hasCustomPrompt="1"/>
          </p:nvPr>
        </p:nvSpPr>
        <p:spPr>
          <a:xfrm>
            <a:off x="186596" y="1311275"/>
            <a:ext cx="6447286"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840049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4">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DE942392-5A1D-4B43-9FC3-CF83A59FC53E}"/>
              </a:ext>
            </a:extLst>
          </p:cNvPr>
          <p:cNvSpPr>
            <a:spLocks noGrp="1"/>
          </p:cNvSpPr>
          <p:nvPr>
            <p:ph type="pic" sz="quarter" idx="16" hasCustomPrompt="1"/>
          </p:nvPr>
        </p:nvSpPr>
        <p:spPr>
          <a:xfrm>
            <a:off x="6767513" y="1311275"/>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8"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1"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5"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3"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6"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2"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7"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8"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9"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9"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2" name="Text Placeholder 2">
            <a:extLst>
              <a:ext uri="{FF2B5EF4-FFF2-40B4-BE49-F238E27FC236}">
                <a16:creationId xmlns:a16="http://schemas.microsoft.com/office/drawing/2014/main" id="{A5E523E2-4C7B-424A-8715-BA3BD5E8B973}"/>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47593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5">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2"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3"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33"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767513" y="1322601"/>
            <a:ext cx="2098675"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3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67512" y="417795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6"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7216A11E-B4A5-4F26-9049-F166D72D6258}"/>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869923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6">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4305300"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2"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4305302"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3"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5"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6778626" y="2877213"/>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78624"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5"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11A76B9A-C73D-41F4-848B-7B422BD2540C}"/>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68500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2 column text + image + caption 1">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102847" y="1322601"/>
            <a:ext cx="2763341"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102847" y="4177950"/>
            <a:ext cx="2763341"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1"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9" name="Text Placeholder 2">
            <a:extLst>
              <a:ext uri="{FF2B5EF4-FFF2-40B4-BE49-F238E27FC236}">
                <a16:creationId xmlns:a16="http://schemas.microsoft.com/office/drawing/2014/main" id="{6B742EC7-0905-4619-9932-945C15BD9FB8}"/>
              </a:ext>
            </a:extLst>
          </p:cNvPr>
          <p:cNvSpPr>
            <a:spLocks noGrp="1"/>
          </p:cNvSpPr>
          <p:nvPr>
            <p:ph type="body" sz="quarter" idx="26" hasCustomPrompt="1"/>
          </p:nvPr>
        </p:nvSpPr>
        <p:spPr>
          <a:xfrm>
            <a:off x="3144721" y="1311275"/>
            <a:ext cx="285455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marL="457200" indent="0">
              <a:buFont typeface="Arial" panose="020B0604020202020204" pitchFamily="34" charset="0"/>
              <a:buNone/>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p:txBody>
      </p:sp>
      <p:sp>
        <p:nvSpPr>
          <p:cNvPr id="8" name="Text Placeholder 2">
            <a:extLst>
              <a:ext uri="{FF2B5EF4-FFF2-40B4-BE49-F238E27FC236}">
                <a16:creationId xmlns:a16="http://schemas.microsoft.com/office/drawing/2014/main" id="{E839734A-FE59-489D-8235-3CE5E3DE21EF}"/>
              </a:ext>
            </a:extLst>
          </p:cNvPr>
          <p:cNvSpPr>
            <a:spLocks noGrp="1"/>
          </p:cNvSpPr>
          <p:nvPr>
            <p:ph type="body" sz="quarter" idx="27" hasCustomPrompt="1"/>
          </p:nvPr>
        </p:nvSpPr>
        <p:spPr>
          <a:xfrm>
            <a:off x="186595" y="1311275"/>
            <a:ext cx="285455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71719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1 column text + image + caption">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496620" y="1309603"/>
            <a:ext cx="6380681" cy="280837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496620" y="4176072"/>
            <a:ext cx="638068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6" name="Text Placeholder 2">
            <a:extLst>
              <a:ext uri="{FF2B5EF4-FFF2-40B4-BE49-F238E27FC236}">
                <a16:creationId xmlns:a16="http://schemas.microsoft.com/office/drawing/2014/main" id="{57C490C0-3F42-428E-9663-C0315B61F18B}"/>
              </a:ext>
            </a:extLst>
          </p:cNvPr>
          <p:cNvSpPr>
            <a:spLocks noGrp="1"/>
          </p:cNvSpPr>
          <p:nvPr>
            <p:ph type="body" sz="quarter" idx="13" hasCustomPrompt="1"/>
          </p:nvPr>
        </p:nvSpPr>
        <p:spPr>
          <a:xfrm>
            <a:off x="186597" y="1311275"/>
            <a:ext cx="21262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473945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hero image +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287339" y="1322601"/>
            <a:ext cx="8578850"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39" y="4177950"/>
            <a:ext cx="857885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2"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Tree>
    <p:extLst>
      <p:ext uri="{BB962C8B-B14F-4D97-AF65-F5344CB8AC3E}">
        <p14:creationId xmlns:p14="http://schemas.microsoft.com/office/powerpoint/2010/main" val="3461591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ro image + captio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79400" y="250826"/>
            <a:ext cx="8597901" cy="3867149"/>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39" y="4177950"/>
            <a:ext cx="857885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Tree>
    <p:extLst>
      <p:ext uri="{BB962C8B-B14F-4D97-AF65-F5344CB8AC3E}">
        <p14:creationId xmlns:p14="http://schemas.microsoft.com/office/powerpoint/2010/main" val="2436586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2000">
              <a:srgbClr val="1C3D74"/>
            </a:gs>
            <a:gs pos="100000">
              <a:srgbClr val="2DB8C5"/>
            </a:gs>
          </a:gsLst>
          <a:lin ang="1980000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280325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0557C50-0B31-9348-AF2A-301002B74889}"/>
              </a:ext>
            </a:extLst>
          </p:cNvPr>
          <p:cNvGrpSpPr/>
          <p:nvPr userDrawn="1"/>
        </p:nvGrpSpPr>
        <p:grpSpPr>
          <a:xfrm>
            <a:off x="203484" y="1234649"/>
            <a:ext cx="2219675" cy="1349665"/>
            <a:chOff x="1985262" y="1786188"/>
            <a:chExt cx="3594613" cy="2579532"/>
          </a:xfrm>
        </p:grpSpPr>
        <p:sp>
          <p:nvSpPr>
            <p:cNvPr id="36" name="TextBox 35">
              <a:extLst>
                <a:ext uri="{FF2B5EF4-FFF2-40B4-BE49-F238E27FC236}">
                  <a16:creationId xmlns:a16="http://schemas.microsoft.com/office/drawing/2014/main" id="{B0759468-3783-DD45-AC2F-7E3842278B7D}"/>
                </a:ext>
              </a:extLst>
            </p:cNvPr>
            <p:cNvSpPr txBox="1"/>
            <p:nvPr/>
          </p:nvSpPr>
          <p:spPr>
            <a:xfrm>
              <a:off x="2401825" y="1786188"/>
              <a:ext cx="2677754" cy="1470585"/>
            </a:xfrm>
            <a:prstGeom prst="rect">
              <a:avLst/>
            </a:prstGeom>
            <a:noFill/>
          </p:spPr>
          <p:txBody>
            <a:bodyPr wrap="square" rtlCol="0">
              <a:spAutoFit/>
            </a:bodyPr>
            <a:lstStyle/>
            <a:p>
              <a:pPr algn="ctr"/>
              <a:r>
                <a:rPr lang="en-US" sz="4400" b="1" dirty="0">
                  <a:solidFill>
                    <a:srgbClr val="2DB8C5"/>
                  </a:solidFill>
                  <a:latin typeface="Arial" panose="020B0604020202020204" pitchFamily="34" charset="0"/>
                  <a:cs typeface="Arial" panose="020B0604020202020204" pitchFamily="34" charset="0"/>
                </a:rPr>
                <a:t>19%</a:t>
              </a:r>
            </a:p>
          </p:txBody>
        </p:sp>
        <p:cxnSp>
          <p:nvCxnSpPr>
            <p:cNvPr id="37" name="Straight Connector 36">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2DB8C5"/>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9D3155A-02B7-9146-95B9-2D706BFA7810}"/>
                </a:ext>
              </a:extLst>
            </p:cNvPr>
            <p:cNvSpPr txBox="1"/>
            <p:nvPr/>
          </p:nvSpPr>
          <p:spPr>
            <a:xfrm>
              <a:off x="1985262" y="3500871"/>
              <a:ext cx="3594613" cy="864849"/>
            </a:xfrm>
            <a:prstGeom prst="rect">
              <a:avLst/>
            </a:prstGeom>
            <a:noFill/>
          </p:spPr>
          <p:txBody>
            <a:bodyPr wrap="square" rtlCol="0">
              <a:spAutoFit/>
            </a:bodyPr>
            <a:lstStyle/>
            <a:p>
              <a:pPr algn="ctr"/>
              <a:r>
                <a:rPr lang="en-US" sz="1400" dirty="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2" name="Group 51">
            <a:extLst>
              <a:ext uri="{FF2B5EF4-FFF2-40B4-BE49-F238E27FC236}">
                <a16:creationId xmlns:a16="http://schemas.microsoft.com/office/drawing/2014/main" id="{D0557C50-0B31-9348-AF2A-301002B74889}"/>
              </a:ext>
            </a:extLst>
          </p:cNvPr>
          <p:cNvGrpSpPr/>
          <p:nvPr userDrawn="1"/>
        </p:nvGrpSpPr>
        <p:grpSpPr>
          <a:xfrm>
            <a:off x="3299430" y="1210655"/>
            <a:ext cx="2156489" cy="1349665"/>
            <a:chOff x="1985262" y="1786188"/>
            <a:chExt cx="3594613" cy="2579532"/>
          </a:xfrm>
        </p:grpSpPr>
        <p:sp>
          <p:nvSpPr>
            <p:cNvPr id="53" name="TextBox 52">
              <a:extLst>
                <a:ext uri="{FF2B5EF4-FFF2-40B4-BE49-F238E27FC236}">
                  <a16:creationId xmlns:a16="http://schemas.microsoft.com/office/drawing/2014/main" id="{B0759468-3783-DD45-AC2F-7E3842278B7D}"/>
                </a:ext>
              </a:extLst>
            </p:cNvPr>
            <p:cNvSpPr txBox="1"/>
            <p:nvPr/>
          </p:nvSpPr>
          <p:spPr>
            <a:xfrm>
              <a:off x="2401825" y="1786188"/>
              <a:ext cx="2677754" cy="1526203"/>
            </a:xfrm>
            <a:prstGeom prst="rect">
              <a:avLst/>
            </a:prstGeom>
            <a:noFill/>
          </p:spPr>
          <p:txBody>
            <a:bodyPr wrap="square" rtlCol="0">
              <a:spAutoFit/>
            </a:bodyPr>
            <a:lstStyle/>
            <a:p>
              <a:pPr algn="ctr"/>
              <a:r>
                <a:rPr lang="en-US" sz="4400" b="1" dirty="0">
                  <a:solidFill>
                    <a:srgbClr val="8D3786"/>
                  </a:solidFill>
                  <a:latin typeface="Arial" panose="020B0604020202020204" pitchFamily="34" charset="0"/>
                  <a:cs typeface="Arial" panose="020B0604020202020204" pitchFamily="34" charset="0"/>
                </a:rPr>
                <a:t>19%</a:t>
              </a:r>
            </a:p>
          </p:txBody>
        </p:sp>
        <p:cxnSp>
          <p:nvCxnSpPr>
            <p:cNvPr id="54" name="Straight Connector 53">
              <a:extLst>
                <a:ext uri="{FF2B5EF4-FFF2-40B4-BE49-F238E27FC236}">
                  <a16:creationId xmlns:a16="http://schemas.microsoft.com/office/drawing/2014/main" id="{7499D1F6-6F64-E045-A629-F16A8AF17DEB}"/>
                </a:ext>
              </a:extLst>
            </p:cNvPr>
            <p:cNvCxnSpPr/>
            <p:nvPr/>
          </p:nvCxnSpPr>
          <p:spPr>
            <a:xfrm flipV="1">
              <a:off x="2114979" y="3256871"/>
              <a:ext cx="3407806" cy="10321"/>
            </a:xfrm>
            <a:prstGeom prst="line">
              <a:avLst/>
            </a:prstGeom>
            <a:ln w="28575">
              <a:solidFill>
                <a:srgbClr val="8D3786"/>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6" name="Group 55">
            <a:extLst>
              <a:ext uri="{FF2B5EF4-FFF2-40B4-BE49-F238E27FC236}">
                <a16:creationId xmlns:a16="http://schemas.microsoft.com/office/drawing/2014/main" id="{D0557C50-0B31-9348-AF2A-301002B74889}"/>
              </a:ext>
            </a:extLst>
          </p:cNvPr>
          <p:cNvGrpSpPr/>
          <p:nvPr userDrawn="1"/>
        </p:nvGrpSpPr>
        <p:grpSpPr>
          <a:xfrm>
            <a:off x="6395376" y="1210655"/>
            <a:ext cx="2184743" cy="1349665"/>
            <a:chOff x="1985262" y="1786188"/>
            <a:chExt cx="3594613" cy="2579532"/>
          </a:xfrm>
        </p:grpSpPr>
        <p:sp>
          <p:nvSpPr>
            <p:cNvPr id="57" name="TextBox 56">
              <a:extLst>
                <a:ext uri="{FF2B5EF4-FFF2-40B4-BE49-F238E27FC236}">
                  <a16:creationId xmlns:a16="http://schemas.microsoft.com/office/drawing/2014/main" id="{B0759468-3783-DD45-AC2F-7E3842278B7D}"/>
                </a:ext>
              </a:extLst>
            </p:cNvPr>
            <p:cNvSpPr txBox="1"/>
            <p:nvPr/>
          </p:nvSpPr>
          <p:spPr>
            <a:xfrm>
              <a:off x="2401825" y="1786188"/>
              <a:ext cx="2677754" cy="1526203"/>
            </a:xfrm>
            <a:prstGeom prst="rect">
              <a:avLst/>
            </a:prstGeom>
            <a:noFill/>
          </p:spPr>
          <p:txBody>
            <a:bodyPr wrap="square" rtlCol="0">
              <a:spAutoFit/>
            </a:bodyPr>
            <a:lstStyle/>
            <a:p>
              <a:pPr algn="ctr"/>
              <a:r>
                <a:rPr lang="en-US" sz="4400" b="1" dirty="0">
                  <a:solidFill>
                    <a:srgbClr val="10746A"/>
                  </a:solidFill>
                  <a:latin typeface="Arial" panose="020B0604020202020204" pitchFamily="34" charset="0"/>
                  <a:cs typeface="Arial" panose="020B0604020202020204" pitchFamily="34" charset="0"/>
                </a:rPr>
                <a:t>19%</a:t>
              </a:r>
            </a:p>
          </p:txBody>
        </p:sp>
        <p:cxnSp>
          <p:nvCxnSpPr>
            <p:cNvPr id="58" name="Straight Connector 57">
              <a:extLst>
                <a:ext uri="{FF2B5EF4-FFF2-40B4-BE49-F238E27FC236}">
                  <a16:creationId xmlns:a16="http://schemas.microsoft.com/office/drawing/2014/main" id="{7499D1F6-6F64-E045-A629-F16A8AF17DEB}"/>
                </a:ext>
              </a:extLst>
            </p:cNvPr>
            <p:cNvCxnSpPr/>
            <p:nvPr/>
          </p:nvCxnSpPr>
          <p:spPr>
            <a:xfrm flipV="1">
              <a:off x="2114979" y="3256871"/>
              <a:ext cx="3407804" cy="10321"/>
            </a:xfrm>
            <a:prstGeom prst="line">
              <a:avLst/>
            </a:prstGeom>
            <a:ln w="28575">
              <a:solidFill>
                <a:srgbClr val="10746A"/>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0" name="Group 59">
            <a:extLst>
              <a:ext uri="{FF2B5EF4-FFF2-40B4-BE49-F238E27FC236}">
                <a16:creationId xmlns:a16="http://schemas.microsoft.com/office/drawing/2014/main" id="{D0557C50-0B31-9348-AF2A-301002B74889}"/>
              </a:ext>
            </a:extLst>
          </p:cNvPr>
          <p:cNvGrpSpPr/>
          <p:nvPr userDrawn="1"/>
        </p:nvGrpSpPr>
        <p:grpSpPr>
          <a:xfrm>
            <a:off x="1800890" y="2785639"/>
            <a:ext cx="2268189" cy="1349665"/>
            <a:chOff x="1985262" y="1786188"/>
            <a:chExt cx="3594613" cy="2579532"/>
          </a:xfrm>
        </p:grpSpPr>
        <p:sp>
          <p:nvSpPr>
            <p:cNvPr id="61" name="TextBox 60">
              <a:extLst>
                <a:ext uri="{FF2B5EF4-FFF2-40B4-BE49-F238E27FC236}">
                  <a16:creationId xmlns:a16="http://schemas.microsoft.com/office/drawing/2014/main" id="{B0759468-3783-DD45-AC2F-7E3842278B7D}"/>
                </a:ext>
              </a:extLst>
            </p:cNvPr>
            <p:cNvSpPr txBox="1"/>
            <p:nvPr/>
          </p:nvSpPr>
          <p:spPr>
            <a:xfrm>
              <a:off x="2401825" y="1786188"/>
              <a:ext cx="2677754" cy="1470585"/>
            </a:xfrm>
            <a:prstGeom prst="rect">
              <a:avLst/>
            </a:prstGeom>
            <a:noFill/>
          </p:spPr>
          <p:txBody>
            <a:bodyPr wrap="square" rtlCol="0">
              <a:spAutoFit/>
            </a:bodyPr>
            <a:lstStyle/>
            <a:p>
              <a:pPr algn="ctr"/>
              <a:r>
                <a:rPr lang="en-US" sz="4400" b="1" dirty="0">
                  <a:solidFill>
                    <a:srgbClr val="F18500"/>
                  </a:solidFill>
                  <a:latin typeface="Arial" panose="020B0604020202020204" pitchFamily="34" charset="0"/>
                  <a:cs typeface="Arial" panose="020B0604020202020204" pitchFamily="34" charset="0"/>
                </a:rPr>
                <a:t>19%</a:t>
              </a:r>
            </a:p>
          </p:txBody>
        </p:sp>
        <p:cxnSp>
          <p:nvCxnSpPr>
            <p:cNvPr id="62" name="Straight Connector 61">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F185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4" name="Group 63">
            <a:extLst>
              <a:ext uri="{FF2B5EF4-FFF2-40B4-BE49-F238E27FC236}">
                <a16:creationId xmlns:a16="http://schemas.microsoft.com/office/drawing/2014/main" id="{D0557C50-0B31-9348-AF2A-301002B74889}"/>
              </a:ext>
            </a:extLst>
          </p:cNvPr>
          <p:cNvGrpSpPr/>
          <p:nvPr userDrawn="1"/>
        </p:nvGrpSpPr>
        <p:grpSpPr>
          <a:xfrm>
            <a:off x="4949634" y="2785639"/>
            <a:ext cx="2289366" cy="1349665"/>
            <a:chOff x="1985262" y="1786188"/>
            <a:chExt cx="3594613" cy="2579532"/>
          </a:xfrm>
        </p:grpSpPr>
        <p:sp>
          <p:nvSpPr>
            <p:cNvPr id="65" name="TextBox 64">
              <a:extLst>
                <a:ext uri="{FF2B5EF4-FFF2-40B4-BE49-F238E27FC236}">
                  <a16:creationId xmlns:a16="http://schemas.microsoft.com/office/drawing/2014/main" id="{B0759468-3783-DD45-AC2F-7E3842278B7D}"/>
                </a:ext>
              </a:extLst>
            </p:cNvPr>
            <p:cNvSpPr txBox="1"/>
            <p:nvPr/>
          </p:nvSpPr>
          <p:spPr>
            <a:xfrm>
              <a:off x="2401825" y="1786188"/>
              <a:ext cx="2677753" cy="1470585"/>
            </a:xfrm>
            <a:prstGeom prst="rect">
              <a:avLst/>
            </a:prstGeom>
            <a:noFill/>
          </p:spPr>
          <p:txBody>
            <a:bodyPr wrap="square" rtlCol="0">
              <a:spAutoFit/>
            </a:bodyPr>
            <a:lstStyle/>
            <a:p>
              <a:pPr algn="ctr"/>
              <a:r>
                <a:rPr lang="en-US" sz="4400" b="1" dirty="0">
                  <a:solidFill>
                    <a:srgbClr val="73B82B"/>
                  </a:solidFill>
                  <a:latin typeface="Arial" panose="020B0604020202020204" pitchFamily="34" charset="0"/>
                  <a:cs typeface="Arial" panose="020B0604020202020204" pitchFamily="34" charset="0"/>
                </a:rPr>
                <a:t>19%</a:t>
              </a:r>
            </a:p>
          </p:txBody>
        </p:sp>
        <p:cxnSp>
          <p:nvCxnSpPr>
            <p:cNvPr id="66" name="Straight Connector 65">
              <a:extLst>
                <a:ext uri="{FF2B5EF4-FFF2-40B4-BE49-F238E27FC236}">
                  <a16:creationId xmlns:a16="http://schemas.microsoft.com/office/drawing/2014/main" id="{7499D1F6-6F64-E045-A629-F16A8AF17DEB}"/>
                </a:ext>
              </a:extLst>
            </p:cNvPr>
            <p:cNvCxnSpPr/>
            <p:nvPr/>
          </p:nvCxnSpPr>
          <p:spPr>
            <a:xfrm flipV="1">
              <a:off x="2114979" y="3271937"/>
              <a:ext cx="3407805" cy="10321"/>
            </a:xfrm>
            <a:prstGeom prst="line">
              <a:avLst/>
            </a:prstGeom>
            <a:ln w="28575">
              <a:solidFill>
                <a:srgbClr val="73B82B"/>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sp>
        <p:nvSpPr>
          <p:cNvPr id="23" name="Content Placeholder 2"/>
          <p:cNvSpPr>
            <a:spLocks noGrp="1"/>
          </p:cNvSpPr>
          <p:nvPr>
            <p:ph sz="quarter" idx="10" hasCustomPrompt="1"/>
          </p:nvPr>
        </p:nvSpPr>
        <p:spPr>
          <a:xfrm>
            <a:off x="186596" y="211096"/>
            <a:ext cx="8672097" cy="1171575"/>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Tree>
    <p:extLst>
      <p:ext uri="{BB962C8B-B14F-4D97-AF65-F5344CB8AC3E}">
        <p14:creationId xmlns:p14="http://schemas.microsoft.com/office/powerpoint/2010/main" val="2476875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348A56A-D03E-7C4E-AE8E-F896E6A5A11B}"/>
              </a:ext>
            </a:extLst>
          </p:cNvPr>
          <p:cNvGraphicFramePr/>
          <p:nvPr userDrawn="1">
            <p:extLst>
              <p:ext uri="{D42A27DB-BD31-4B8C-83A1-F6EECF244321}">
                <p14:modId xmlns:p14="http://schemas.microsoft.com/office/powerpoint/2010/main" val="286463332"/>
              </p:ext>
            </p:extLst>
          </p:nvPr>
        </p:nvGraphicFramePr>
        <p:xfrm>
          <a:off x="2925649" y="1218723"/>
          <a:ext cx="4923808" cy="3149179"/>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5" name="Text Placeholder 2">
            <a:extLst>
              <a:ext uri="{FF2B5EF4-FFF2-40B4-BE49-F238E27FC236}">
                <a16:creationId xmlns:a16="http://schemas.microsoft.com/office/drawing/2014/main" id="{A91CD518-0B4F-4DDD-8245-74B5057E9664}"/>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583801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ntent slide 3">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DE844C2-66A4-7347-BB76-EF1AA2EFEA89}"/>
              </a:ext>
            </a:extLst>
          </p:cNvPr>
          <p:cNvGraphicFramePr/>
          <p:nvPr userDrawn="1">
            <p:extLst>
              <p:ext uri="{D42A27DB-BD31-4B8C-83A1-F6EECF244321}">
                <p14:modId xmlns:p14="http://schemas.microsoft.com/office/powerpoint/2010/main" val="1544693725"/>
              </p:ext>
            </p:extLst>
          </p:nvPr>
        </p:nvGraphicFramePr>
        <p:xfrm>
          <a:off x="3380198" y="1259540"/>
          <a:ext cx="5003514" cy="3295755"/>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6" name="Text Placeholder 2">
            <a:extLst>
              <a:ext uri="{FF2B5EF4-FFF2-40B4-BE49-F238E27FC236}">
                <a16:creationId xmlns:a16="http://schemas.microsoft.com/office/drawing/2014/main" id="{796BE319-1C15-41CC-A596-E46D2BF7CC74}"/>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970813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F8E69A5-8A32-3B48-8662-8A79DC2E0921}"/>
              </a:ext>
            </a:extLst>
          </p:cNvPr>
          <p:cNvGraphicFramePr/>
          <p:nvPr userDrawn="1">
            <p:extLst>
              <p:ext uri="{D42A27DB-BD31-4B8C-83A1-F6EECF244321}">
                <p14:modId xmlns:p14="http://schemas.microsoft.com/office/powerpoint/2010/main" val="3268563056"/>
              </p:ext>
            </p:extLst>
          </p:nvPr>
        </p:nvGraphicFramePr>
        <p:xfrm>
          <a:off x="2586555" y="1209354"/>
          <a:ext cx="5804951" cy="3027488"/>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5" name="Text Placeholder 2">
            <a:extLst>
              <a:ext uri="{FF2B5EF4-FFF2-40B4-BE49-F238E27FC236}">
                <a16:creationId xmlns:a16="http://schemas.microsoft.com/office/drawing/2014/main" id="{020285F8-6946-46F6-9325-70AD32F1D6C8}"/>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14826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ontent slide 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AFD6674-8208-4117-92B8-8BA50FAB180F}"/>
              </a:ext>
            </a:extLst>
          </p:cNvPr>
          <p:cNvGraphicFramePr>
            <a:graphicFrameLocks noGrp="1"/>
          </p:cNvGraphicFramePr>
          <p:nvPr userDrawn="1">
            <p:extLst>
              <p:ext uri="{D42A27DB-BD31-4B8C-83A1-F6EECF244321}">
                <p14:modId xmlns:p14="http://schemas.microsoft.com/office/powerpoint/2010/main" val="2266213361"/>
              </p:ext>
            </p:extLst>
          </p:nvPr>
        </p:nvGraphicFramePr>
        <p:xfrm>
          <a:off x="287338" y="1689652"/>
          <a:ext cx="7137192" cy="1106344"/>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276586">
                <a:tc>
                  <a:txBody>
                    <a:bodyPr/>
                    <a:lstStyle/>
                    <a:p>
                      <a:pPr algn="ctr"/>
                      <a:r>
                        <a:rPr lang="en-US" sz="800" b="0" i="0" dirty="0">
                          <a:latin typeface="+mj-lt"/>
                        </a:rPr>
                        <a:t>XXXXXXXXXXXXX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a:t>
                      </a:r>
                      <a:endParaRPr lang="en-US" sz="800" dirty="0">
                        <a:latin typeface="+mj-lt"/>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extLst>
                  <a:ext uri="{0D108BD9-81ED-4DB2-BD59-A6C34878D82A}">
                    <a16:rowId xmlns:a16="http://schemas.microsoft.com/office/drawing/2014/main" val="1577180098"/>
                  </a:ext>
                </a:extLst>
              </a:tr>
              <a:tr h="276586">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988255196"/>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3377887121"/>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2157991891"/>
                  </a:ext>
                </a:extLst>
              </a:tr>
            </a:tbl>
          </a:graphicData>
        </a:graphic>
      </p:graphicFrame>
      <p:graphicFrame>
        <p:nvGraphicFramePr>
          <p:cNvPr id="6" name="Table 5">
            <a:extLst>
              <a:ext uri="{FF2B5EF4-FFF2-40B4-BE49-F238E27FC236}">
                <a16:creationId xmlns:a16="http://schemas.microsoft.com/office/drawing/2014/main" id="{485AC98B-3184-4158-8DB1-FD0896BAEA5C}"/>
              </a:ext>
            </a:extLst>
          </p:cNvPr>
          <p:cNvGraphicFramePr>
            <a:graphicFrameLocks noGrp="1"/>
          </p:cNvGraphicFramePr>
          <p:nvPr userDrawn="1">
            <p:extLst>
              <p:ext uri="{D42A27DB-BD31-4B8C-83A1-F6EECF244321}">
                <p14:modId xmlns:p14="http://schemas.microsoft.com/office/powerpoint/2010/main" val="2248348035"/>
              </p:ext>
            </p:extLst>
          </p:nvPr>
        </p:nvGraphicFramePr>
        <p:xfrm>
          <a:off x="287338" y="3153802"/>
          <a:ext cx="7137192" cy="1106344"/>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276586">
                <a:tc>
                  <a:txBody>
                    <a:bodyPr/>
                    <a:lstStyle/>
                    <a:p>
                      <a:pPr algn="ctr"/>
                      <a:r>
                        <a:rPr lang="en-US" sz="800" b="0" i="0" dirty="0">
                          <a:latin typeface="+mj-lt"/>
                        </a:rPr>
                        <a:t>XXXXXXXXXXXXX</a:t>
                      </a:r>
                    </a:p>
                  </a:txBody>
                  <a:tcPr marL="32707" marR="32707" marT="49061" marB="49061" anchor="ctr">
                    <a:lnL w="12700" cap="flat" cmpd="sng" algn="ctr">
                      <a:solidFill>
                        <a:srgbClr val="2DB8C5"/>
                      </a:solidFill>
                      <a:prstDash val="solid"/>
                      <a:round/>
                      <a:headEnd type="none" w="med" len="med"/>
                      <a:tailEnd type="none" w="med" len="med"/>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a:t>
                      </a:r>
                      <a:endParaRPr lang="en-US" sz="800" dirty="0">
                        <a:latin typeface="+mj-lt"/>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extLst>
                  <a:ext uri="{0D108BD9-81ED-4DB2-BD59-A6C34878D82A}">
                    <a16:rowId xmlns:a16="http://schemas.microsoft.com/office/drawing/2014/main" val="1577180098"/>
                  </a:ext>
                </a:extLst>
              </a:tr>
              <a:tr h="276586">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8255196"/>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7887121"/>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7991891"/>
                  </a:ext>
                </a:extLst>
              </a:tr>
            </a:tbl>
          </a:graphicData>
        </a:graphic>
      </p:graphicFrame>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3ABA65EC-BE67-47F1-855B-E0BFD2EA8CE3}"/>
              </a:ext>
            </a:extLst>
          </p:cNvPr>
          <p:cNvSpPr>
            <a:spLocks noGrp="1"/>
          </p:cNvSpPr>
          <p:nvPr>
            <p:ph type="body" sz="quarter" idx="13" hasCustomPrompt="1"/>
          </p:nvPr>
        </p:nvSpPr>
        <p:spPr>
          <a:xfrm>
            <a:off x="186596" y="1311275"/>
            <a:ext cx="86720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p:txBody>
      </p:sp>
    </p:spTree>
    <p:extLst>
      <p:ext uri="{BB962C8B-B14F-4D97-AF65-F5344CB8AC3E}">
        <p14:creationId xmlns:p14="http://schemas.microsoft.com/office/powerpoint/2010/main" val="3833570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End slide_Logo">
    <p:bg>
      <p:bgPr>
        <a:solidFill>
          <a:srgbClr val="1C3D7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F016AB-50EC-D145-8FEE-4F74E8E3B1D6}"/>
              </a:ext>
            </a:extLst>
          </p:cNvPr>
          <p:cNvPicPr>
            <a:picLocks noChangeAspect="1"/>
          </p:cNvPicPr>
          <p:nvPr userDrawn="1"/>
        </p:nvPicPr>
        <p:blipFill>
          <a:blip r:embed="rId2"/>
          <a:stretch>
            <a:fillRect/>
          </a:stretch>
        </p:blipFill>
        <p:spPr>
          <a:xfrm>
            <a:off x="2126986" y="3228967"/>
            <a:ext cx="4335556" cy="1158812"/>
          </a:xfrm>
          <a:prstGeom prst="rect">
            <a:avLst/>
          </a:prstGeom>
        </p:spPr>
      </p:pic>
      <p:sp>
        <p:nvSpPr>
          <p:cNvPr id="2" name="TextBox 1">
            <a:extLst>
              <a:ext uri="{FF2B5EF4-FFF2-40B4-BE49-F238E27FC236}">
                <a16:creationId xmlns:a16="http://schemas.microsoft.com/office/drawing/2014/main" id="{AF811C00-D549-464E-ADFA-3C1836754071}"/>
              </a:ext>
            </a:extLst>
          </p:cNvPr>
          <p:cNvSpPr txBox="1"/>
          <p:nvPr userDrawn="1"/>
        </p:nvSpPr>
        <p:spPr>
          <a:xfrm>
            <a:off x="3282511" y="1820461"/>
            <a:ext cx="2770419" cy="646331"/>
          </a:xfrm>
          <a:prstGeom prst="rect">
            <a:avLst/>
          </a:prstGeom>
          <a:noFill/>
        </p:spPr>
        <p:txBody>
          <a:bodyPr wrap="square" rtlCol="0">
            <a:spAutoFit/>
          </a:bodyPr>
          <a:lstStyle/>
          <a:p>
            <a:pPr algn="l"/>
            <a:r>
              <a:rPr lang="en-GB" sz="3600" b="1"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263592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End slide_Logo">
    <p:bg>
      <p:bgPr>
        <a:solidFill>
          <a:srgbClr val="1C3D7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F016AB-50EC-D145-8FEE-4F74E8E3B1D6}"/>
              </a:ext>
            </a:extLst>
          </p:cNvPr>
          <p:cNvPicPr>
            <a:picLocks noChangeAspect="1"/>
          </p:cNvPicPr>
          <p:nvPr userDrawn="1"/>
        </p:nvPicPr>
        <p:blipFill>
          <a:blip r:embed="rId2"/>
          <a:stretch>
            <a:fillRect/>
          </a:stretch>
        </p:blipFill>
        <p:spPr>
          <a:xfrm>
            <a:off x="2126986" y="1954745"/>
            <a:ext cx="4335556" cy="1158812"/>
          </a:xfrm>
          <a:prstGeom prst="rect">
            <a:avLst/>
          </a:prstGeom>
        </p:spPr>
      </p:pic>
    </p:spTree>
    <p:extLst>
      <p:ext uri="{BB962C8B-B14F-4D97-AF65-F5344CB8AC3E}">
        <p14:creationId xmlns:p14="http://schemas.microsoft.com/office/powerpoint/2010/main" val="4293692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Custom Layout">
    <p:bg>
      <p:bgPr>
        <a:gradFill flip="none" rotWithShape="1">
          <a:gsLst>
            <a:gs pos="74000">
              <a:srgbClr val="10746A"/>
            </a:gs>
            <a:gs pos="18000">
              <a:srgbClr val="0096E3">
                <a:lumMod val="90000"/>
                <a:lumOff val="1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3193694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bg>
      <p:bgPr>
        <a:gradFill flip="none" rotWithShape="1">
          <a:gsLst>
            <a:gs pos="0">
              <a:srgbClr val="73B82B">
                <a:lumMod val="88000"/>
                <a:lumOff val="12000"/>
              </a:srgbClr>
            </a:gs>
            <a:gs pos="97312">
              <a:srgbClr val="10746A"/>
            </a:gs>
            <a:gs pos="59000">
              <a:srgbClr val="10746A">
                <a:lumMod val="94000"/>
                <a:lumOff val="6000"/>
              </a:srgbClr>
            </a:gs>
          </a:gsLst>
          <a:lin ang="12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660772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0">
              <a:srgbClr val="73B82B">
                <a:lumMod val="88000"/>
                <a:lumOff val="12000"/>
              </a:srgbClr>
            </a:gs>
            <a:gs pos="69000">
              <a:srgbClr val="2DB8C5"/>
            </a:gs>
          </a:gsLst>
          <a:lin ang="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41877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ustom Layout">
    <p:bg>
      <p:bgPr>
        <a:gradFill flip="none" rotWithShape="1">
          <a:gsLst>
            <a:gs pos="85484">
              <a:srgbClr val="8D3786"/>
            </a:gs>
            <a:gs pos="19000">
              <a:srgbClr val="EC008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0555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Custom Layout">
    <p:bg>
      <p:bgPr>
        <a:gradFill flip="none" rotWithShape="1">
          <a:gsLst>
            <a:gs pos="3226">
              <a:srgbClr val="8D3786"/>
            </a:gs>
            <a:gs pos="35000">
              <a:srgbClr val="8D3786"/>
            </a:gs>
            <a:gs pos="100000">
              <a:srgbClr val="F18500"/>
            </a:gs>
          </a:gsLst>
          <a:lin ang="198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3086862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311275"/>
            <a:ext cx="86720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Tree>
    <p:extLst>
      <p:ext uri="{BB962C8B-B14F-4D97-AF65-F5344CB8AC3E}">
        <p14:creationId xmlns:p14="http://schemas.microsoft.com/office/powerpoint/2010/main" val="23164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311275"/>
            <a:ext cx="4277455"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
        <p:nvSpPr>
          <p:cNvPr id="9" name="Text Placeholder 2">
            <a:extLst>
              <a:ext uri="{FF2B5EF4-FFF2-40B4-BE49-F238E27FC236}">
                <a16:creationId xmlns:a16="http://schemas.microsoft.com/office/drawing/2014/main" id="{35C7A6F9-784D-428C-B9C4-650A70FFC077}"/>
              </a:ext>
            </a:extLst>
          </p:cNvPr>
          <p:cNvSpPr>
            <a:spLocks noGrp="1"/>
          </p:cNvSpPr>
          <p:nvPr>
            <p:ph type="body" sz="quarter" idx="14" hasCustomPrompt="1"/>
          </p:nvPr>
        </p:nvSpPr>
        <p:spPr>
          <a:xfrm>
            <a:off x="4580865" y="1311275"/>
            <a:ext cx="4277455"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p:txBody>
      </p:sp>
    </p:spTree>
    <p:extLst>
      <p:ext uri="{BB962C8B-B14F-4D97-AF65-F5344CB8AC3E}">
        <p14:creationId xmlns:p14="http://schemas.microsoft.com/office/powerpoint/2010/main" val="310220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image" Target="../media/image2.jp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016AB-50EC-D145-8FEE-4F74E8E3B1D6}"/>
              </a:ext>
            </a:extLst>
          </p:cNvPr>
          <p:cNvPicPr>
            <a:picLocks noChangeAspect="1"/>
          </p:cNvPicPr>
          <p:nvPr userDrawn="1"/>
        </p:nvPicPr>
        <p:blipFill>
          <a:blip r:embed="rId9"/>
          <a:stretch>
            <a:fillRect/>
          </a:stretch>
        </p:blipFill>
        <p:spPr>
          <a:xfrm>
            <a:off x="298188" y="373575"/>
            <a:ext cx="2489200" cy="665316"/>
          </a:xfrm>
          <a:prstGeom prst="rect">
            <a:avLst/>
          </a:prstGeom>
        </p:spPr>
      </p:pic>
      <p:cxnSp>
        <p:nvCxnSpPr>
          <p:cNvPr id="4" name="Straight Connector 3">
            <a:extLst>
              <a:ext uri="{FF2B5EF4-FFF2-40B4-BE49-F238E27FC236}">
                <a16:creationId xmlns:a16="http://schemas.microsoft.com/office/drawing/2014/main" id="{CA670BE8-3C46-EF4F-BC90-6793A5222276}"/>
              </a:ext>
            </a:extLst>
          </p:cNvPr>
          <p:cNvCxnSpPr/>
          <p:nvPr userDrawn="1"/>
        </p:nvCxnSpPr>
        <p:spPr>
          <a:xfrm>
            <a:off x="298188" y="4830791"/>
            <a:ext cx="856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779460"/>
      </p:ext>
    </p:extLst>
  </p:cSld>
  <p:clrMap bg1="lt1" tx1="dk1" bg2="lt2" tx2="dk2" accent1="accent1" accent2="accent2" accent3="accent3" accent4="accent4" accent5="accent5" accent6="accent6" hlink="hlink" folHlink="folHlink"/>
  <p:sldLayoutIdLst>
    <p:sldLayoutId id="2147483717" r:id="rId1"/>
    <p:sldLayoutId id="2147483750" r:id="rId2"/>
    <p:sldLayoutId id="2147483765" r:id="rId3"/>
    <p:sldLayoutId id="2147483766" r:id="rId4"/>
    <p:sldLayoutId id="2147483767" r:id="rId5"/>
    <p:sldLayoutId id="2147483768" r:id="rId6"/>
    <p:sldLayoutId id="2147483769"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58" userDrawn="1">
          <p15:clr>
            <a:srgbClr val="F26B43"/>
          </p15:clr>
        </p15:guide>
        <p15:guide id="3" pos="176" userDrawn="1">
          <p15:clr>
            <a:srgbClr val="F26B43"/>
          </p15:clr>
        </p15:guide>
        <p15:guide id="4" orient="horz" pos="2981" userDrawn="1">
          <p15:clr>
            <a:srgbClr val="F26B43"/>
          </p15:clr>
        </p15:guide>
        <p15:guide id="5" pos="5585" userDrawn="1">
          <p15:clr>
            <a:srgbClr val="F26B43"/>
          </p15:clr>
        </p15:guide>
        <p15:guide id="6" orient="horz" pos="1620" userDrawn="1">
          <p15:clr>
            <a:srgbClr val="F26B43"/>
          </p15:clr>
        </p15:guide>
        <p15:guide id="7" orient="horz" pos="554" userDrawn="1">
          <p15:clr>
            <a:srgbClr val="F26B43"/>
          </p15:clr>
        </p15:guide>
        <p15:guide id="8" orient="horz" pos="690" userDrawn="1">
          <p15:clr>
            <a:srgbClr val="F26B43"/>
          </p15:clr>
        </p15:guide>
        <p15:guide id="9" orient="horz" pos="826" userDrawn="1">
          <p15:clr>
            <a:srgbClr val="F26B43"/>
          </p15:clr>
        </p15:guide>
        <p15:guide id="10" pos="2812" userDrawn="1">
          <p15:clr>
            <a:srgbClr val="F26B43"/>
          </p15:clr>
        </p15:guide>
        <p15:guide id="11" pos="2948" userDrawn="1">
          <p15:clr>
            <a:srgbClr val="F26B43"/>
          </p15:clr>
        </p15:guide>
        <p15:guide id="12" pos="1474" userDrawn="1">
          <p15:clr>
            <a:srgbClr val="F26B43"/>
          </p15:clr>
        </p15:guide>
        <p15:guide id="13" pos="4263" userDrawn="1">
          <p15:clr>
            <a:srgbClr val="F26B43"/>
          </p15:clr>
        </p15:guide>
        <p15:guide id="14" orient="horz" pos="2822" userDrawn="1">
          <p15:clr>
            <a:srgbClr val="F26B43"/>
          </p15:clr>
        </p15:guide>
        <p15:guide id="15" orient="horz" pos="2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3B30F1-BEAB-1D48-98D9-E0838B9BE62A}"/>
              </a:ext>
            </a:extLst>
          </p:cNvPr>
          <p:cNvPicPr>
            <a:picLocks noChangeAspect="1"/>
          </p:cNvPicPr>
          <p:nvPr userDrawn="1"/>
        </p:nvPicPr>
        <p:blipFill rotWithShape="1">
          <a:blip r:embed="rId19"/>
          <a:srcRect t="86937"/>
          <a:stretch/>
        </p:blipFill>
        <p:spPr>
          <a:xfrm>
            <a:off x="0" y="4471626"/>
            <a:ext cx="9144000" cy="671874"/>
          </a:xfrm>
          <a:prstGeom prst="rect">
            <a:avLst/>
          </a:prstGeom>
        </p:spPr>
      </p:pic>
      <p:pic>
        <p:nvPicPr>
          <p:cNvPr id="10" name="Picture 9">
            <a:extLst>
              <a:ext uri="{FF2B5EF4-FFF2-40B4-BE49-F238E27FC236}">
                <a16:creationId xmlns:a16="http://schemas.microsoft.com/office/drawing/2014/main" id="{F674CA67-DD21-8043-AD24-58925882A109}"/>
              </a:ext>
            </a:extLst>
          </p:cNvPr>
          <p:cNvPicPr>
            <a:picLocks noChangeAspect="1"/>
          </p:cNvPicPr>
          <p:nvPr userDrawn="1"/>
        </p:nvPicPr>
        <p:blipFill>
          <a:blip r:embed="rId20">
            <a:alphaModFix/>
          </a:blip>
          <a:stretch>
            <a:fillRect/>
          </a:stretch>
        </p:blipFill>
        <p:spPr>
          <a:xfrm>
            <a:off x="298188" y="4539884"/>
            <a:ext cx="1760102" cy="470442"/>
          </a:xfrm>
          <a:prstGeom prst="rect">
            <a:avLst/>
          </a:prstGeom>
        </p:spPr>
      </p:pic>
      <p:sp>
        <p:nvSpPr>
          <p:cNvPr id="13" name="TextBox 12">
            <a:extLst>
              <a:ext uri="{FF2B5EF4-FFF2-40B4-BE49-F238E27FC236}">
                <a16:creationId xmlns:a16="http://schemas.microsoft.com/office/drawing/2014/main" id="{5EFACAD1-D0A6-9749-A5C6-07C38D8E6F7D}"/>
              </a:ext>
            </a:extLst>
          </p:cNvPr>
          <p:cNvSpPr txBox="1"/>
          <p:nvPr userDrawn="1"/>
        </p:nvSpPr>
        <p:spPr>
          <a:xfrm>
            <a:off x="7926850" y="4846638"/>
            <a:ext cx="939338" cy="138499"/>
          </a:xfrm>
          <a:prstGeom prst="rect">
            <a:avLst/>
          </a:prstGeom>
          <a:noFill/>
        </p:spPr>
        <p:txBody>
          <a:bodyPr wrap="square" lIns="0" tIns="0" rIns="0" bIns="0" rtlCol="0">
            <a:spAutoFit/>
          </a:bodyPr>
          <a:lstStyle/>
          <a:p>
            <a:pPr algn="r"/>
            <a:fld id="{A98891B2-5225-5C40-A770-7C3A43B5E5B1}" type="slidenum">
              <a:rPr lang="en-US" sz="900" b="0" i="0" smtClean="0">
                <a:solidFill>
                  <a:schemeClr val="bg1"/>
                </a:solidFill>
                <a:latin typeface="Arial" panose="020B0604020202020204" pitchFamily="34" charset="0"/>
                <a:cs typeface="Arial" panose="020B0604020202020204" pitchFamily="34" charset="0"/>
              </a:rPr>
              <a:pPr algn="r"/>
              <a:t>‹#›</a:t>
            </a:fld>
            <a:endParaRPr lang="en-US" sz="900" b="0"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95733"/>
      </p:ext>
    </p:extLst>
  </p:cSld>
  <p:clrMap bg1="lt1" tx1="dk1" bg2="lt2" tx2="dk2" accent1="accent1" accent2="accent2" accent3="accent3" accent4="accent4" accent5="accent5" accent6="accent6" hlink="hlink" folHlink="folHlink"/>
  <p:sldLayoutIdLst>
    <p:sldLayoutId id="2147483885"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86">
          <p15:clr>
            <a:srgbClr val="F26B43"/>
          </p15:clr>
        </p15:guide>
        <p15:guide id="2" pos="1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466171"/>
      </p:ext>
    </p:extLst>
  </p:cSld>
  <p:clrMap bg1="lt1" tx1="dk1" bg2="lt2" tx2="dk2" accent1="accent1" accent2="accent2" accent3="accent3" accent4="accent4" accent5="accent5" accent6="accent6" hlink="hlink" folHlink="folHlink"/>
  <p:sldLayoutIdLst>
    <p:sldLayoutId id="2147483844" r:id="rId1"/>
    <p:sldLayoutId id="214748388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qmul.ac.uk/media/news/2022/pr/queen-marys-gender-equality-work-retains-prestigious-accolade.html"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smtClean="0"/>
              <a:t>Athena Swan Roadshow:</a:t>
            </a:r>
            <a:endParaRPr lang="en-US" dirty="0"/>
          </a:p>
          <a:p>
            <a:r>
              <a:rPr lang="en-US" i="1" dirty="0" smtClean="0"/>
              <a:t>Institutional Application and Gender Impact Plan</a:t>
            </a:r>
          </a:p>
        </p:txBody>
      </p:sp>
    </p:spTree>
    <p:extLst>
      <p:ext uri="{BB962C8B-B14F-4D97-AF65-F5344CB8AC3E}">
        <p14:creationId xmlns:p14="http://schemas.microsoft.com/office/powerpoint/2010/main" val="18639283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0654" b="11525"/>
          <a:stretch/>
        </p:blipFill>
        <p:spPr>
          <a:xfrm>
            <a:off x="287339" y="259703"/>
            <a:ext cx="8589962" cy="3883853"/>
          </a:xfrm>
          <a:prstGeom prst="rect">
            <a:avLst/>
          </a:prstGeom>
        </p:spPr>
      </p:pic>
    </p:spTree>
    <p:extLst>
      <p:ext uri="{BB962C8B-B14F-4D97-AF65-F5344CB8AC3E}">
        <p14:creationId xmlns:p14="http://schemas.microsoft.com/office/powerpoint/2010/main" val="41814237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096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253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46BA60E-C793-442E-972B-D9190F35767C}"/>
              </a:ext>
            </a:extLst>
          </p:cNvPr>
          <p:cNvSpPr>
            <a:spLocks noGrp="1"/>
          </p:cNvSpPr>
          <p:nvPr>
            <p:ph sz="quarter" idx="10"/>
          </p:nvPr>
        </p:nvSpPr>
        <p:spPr/>
        <p:txBody>
          <a:bodyPr/>
          <a:lstStyle/>
          <a:p>
            <a:r>
              <a:rPr lang="en-US" dirty="0" smtClean="0"/>
              <a:t>Context</a:t>
            </a:r>
            <a:endParaRPr lang="en-US" dirty="0"/>
          </a:p>
        </p:txBody>
      </p:sp>
      <p:sp>
        <p:nvSpPr>
          <p:cNvPr id="5" name="Text Placeholder 4">
            <a:extLst>
              <a:ext uri="{FF2B5EF4-FFF2-40B4-BE49-F238E27FC236}">
                <a16:creationId xmlns:a16="http://schemas.microsoft.com/office/drawing/2014/main" id="{5A0CFCEF-68B7-476C-8FE5-21F6B7F83FCE}"/>
              </a:ext>
            </a:extLst>
          </p:cNvPr>
          <p:cNvSpPr>
            <a:spLocks noGrp="1"/>
          </p:cNvSpPr>
          <p:nvPr>
            <p:ph type="body" sz="quarter" idx="13"/>
          </p:nvPr>
        </p:nvSpPr>
        <p:spPr/>
        <p:txBody>
          <a:bodyPr/>
          <a:lstStyle/>
          <a:p>
            <a:r>
              <a:rPr lang="en-US" dirty="0" smtClean="0"/>
              <a:t>Queen Mary has a long-standing </a:t>
            </a:r>
            <a:r>
              <a:rPr lang="en-GB" dirty="0"/>
              <a:t>commitment to tackling gender inequalities</a:t>
            </a:r>
            <a:endParaRPr lang="en-US" dirty="0" smtClean="0"/>
          </a:p>
          <a:p>
            <a:r>
              <a:rPr lang="en-GB" dirty="0" smtClean="0"/>
              <a:t>At an Institutional level a track </a:t>
            </a:r>
            <a:r>
              <a:rPr lang="en-GB" dirty="0"/>
              <a:t>record of successful awards, including </a:t>
            </a:r>
            <a:r>
              <a:rPr lang="en-GB" dirty="0" smtClean="0"/>
              <a:t>our first Silver in </a:t>
            </a:r>
            <a:r>
              <a:rPr lang="en-GB" dirty="0"/>
              <a:t>November 2016.</a:t>
            </a:r>
            <a:endParaRPr lang="en-US" dirty="0" smtClean="0"/>
          </a:p>
          <a:p>
            <a:r>
              <a:rPr lang="en-US" dirty="0" smtClean="0"/>
              <a:t>Silver (Post-May 2015) Institutional Athena Swan submitted to Advance HE January 2022 Round - </a:t>
            </a:r>
            <a:r>
              <a:rPr lang="en-US" dirty="0" smtClean="0">
                <a:hlinkClick r:id="rId2"/>
              </a:rPr>
              <a:t>successfully result communicated awarded in March 2022</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application, in particular the Gender Impact Plan aspect, supports </a:t>
            </a:r>
            <a:r>
              <a:rPr lang="en-GB" dirty="0">
                <a:latin typeface="Arial" panose="020B0604020202020204" pitchFamily="34" charset="0"/>
                <a:cs typeface="Arial" panose="020B0604020202020204" pitchFamily="34" charset="0"/>
              </a:rPr>
              <a:t>our Strategy 2030 mission to be ‘the most inclusive university of its kind, anywhere’ and our EDI KPIs</a:t>
            </a:r>
            <a:endParaRPr lang="en-US" dirty="0" smtClean="0"/>
          </a:p>
        </p:txBody>
      </p:sp>
      <p:pic>
        <p:nvPicPr>
          <p:cNvPr id="6" name="Picture 4" descr="Clearing Interactive">
            <a:extLst>
              <a:ext uri="{FF2B5EF4-FFF2-40B4-BE49-F238E27FC236}">
                <a16:creationId xmlns:a16="http://schemas.microsoft.com/office/drawing/2014/main" id="{9843D63E-22BB-45D3-B50A-95A1A05AAF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 t="526" r="-188" b="49"/>
          <a:stretch/>
        </p:blipFill>
        <p:spPr bwMode="auto">
          <a:xfrm>
            <a:off x="4677234" y="1305868"/>
            <a:ext cx="4221742" cy="282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570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GB" dirty="0" smtClean="0"/>
              <a:t>Athena Swan submission requirements </a:t>
            </a:r>
            <a:endParaRPr lang="en-GB" dirty="0"/>
          </a:p>
        </p:txBody>
      </p:sp>
      <p:sp>
        <p:nvSpPr>
          <p:cNvPr id="3" name="Text Placeholder 2"/>
          <p:cNvSpPr>
            <a:spLocks noGrp="1"/>
          </p:cNvSpPr>
          <p:nvPr>
            <p:ph type="body" sz="quarter" idx="13"/>
          </p:nvPr>
        </p:nvSpPr>
        <p:spPr/>
        <p:txBody>
          <a:bodyPr/>
          <a:lstStyle/>
          <a:p>
            <a:pPr marL="0" indent="0">
              <a:buNone/>
            </a:pPr>
            <a:r>
              <a:rPr lang="en-GB" dirty="0" smtClean="0"/>
              <a:t>To </a:t>
            </a:r>
            <a:r>
              <a:rPr lang="en-GB" dirty="0"/>
              <a:t>achieve a Silver Institutional Award, Queen Mary </a:t>
            </a:r>
            <a:r>
              <a:rPr lang="en-GB" dirty="0" smtClean="0"/>
              <a:t>had to demonstrate </a:t>
            </a:r>
            <a:r>
              <a:rPr lang="en-GB" dirty="0"/>
              <a:t>a number of criteria: </a:t>
            </a:r>
          </a:p>
          <a:p>
            <a:r>
              <a:rPr lang="en-GB" dirty="0" smtClean="0"/>
              <a:t>Undertake </a:t>
            </a:r>
            <a:r>
              <a:rPr lang="en-GB" dirty="0"/>
              <a:t>a thorough self-assessment via required qualitative and quantitative data. </a:t>
            </a:r>
          </a:p>
          <a:p>
            <a:r>
              <a:rPr lang="en-GB" dirty="0" smtClean="0"/>
              <a:t>Provide </a:t>
            </a:r>
            <a:r>
              <a:rPr lang="en-GB" dirty="0"/>
              <a:t>a SMART (specific, measurable, achievable, relevant and time-bound) five-year action plan based of the findings of our self-assessment analysis. </a:t>
            </a:r>
          </a:p>
          <a:p>
            <a:r>
              <a:rPr lang="en-GB" dirty="0" smtClean="0"/>
              <a:t>Demonstrate </a:t>
            </a:r>
            <a:r>
              <a:rPr lang="en-GB" dirty="0"/>
              <a:t>organisational structures to deliver against the action plan. </a:t>
            </a:r>
          </a:p>
          <a:p>
            <a:r>
              <a:rPr lang="en-GB" dirty="0" smtClean="0"/>
              <a:t>Articulate </a:t>
            </a:r>
            <a:r>
              <a:rPr lang="en-GB" dirty="0"/>
              <a:t>evidence of impact and progress since the 2016 application. </a:t>
            </a:r>
          </a:p>
        </p:txBody>
      </p:sp>
    </p:spTree>
    <p:extLst>
      <p:ext uri="{BB962C8B-B14F-4D97-AF65-F5344CB8AC3E}">
        <p14:creationId xmlns:p14="http://schemas.microsoft.com/office/powerpoint/2010/main" val="869685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262396"/>
            <a:ext cx="8672097" cy="822691"/>
          </a:xfrm>
        </p:spPr>
        <p:txBody>
          <a:bodyPr/>
          <a:lstStyle/>
          <a:p>
            <a:r>
              <a:rPr lang="en-GB" dirty="0" smtClean="0"/>
              <a:t>The self-assessment process: governance </a:t>
            </a:r>
            <a:endParaRPr lang="en-GB"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519209" y="812165"/>
            <a:ext cx="6188710" cy="3519170"/>
          </a:xfrm>
          <a:prstGeom prst="rect">
            <a:avLst/>
          </a:prstGeom>
        </p:spPr>
      </p:pic>
    </p:spTree>
    <p:extLst>
      <p:ext uri="{BB962C8B-B14F-4D97-AF65-F5344CB8AC3E}">
        <p14:creationId xmlns:p14="http://schemas.microsoft.com/office/powerpoint/2010/main" val="2551932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GB" dirty="0" smtClean="0"/>
              <a:t>The self-assessment process </a:t>
            </a:r>
            <a:endParaRPr lang="en-GB" dirty="0"/>
          </a:p>
        </p:txBody>
      </p:sp>
      <p:sp>
        <p:nvSpPr>
          <p:cNvPr id="3" name="Text Placeholder 2"/>
          <p:cNvSpPr>
            <a:spLocks noGrp="1"/>
          </p:cNvSpPr>
          <p:nvPr>
            <p:ph type="body" sz="quarter" idx="13"/>
          </p:nvPr>
        </p:nvSpPr>
        <p:spPr/>
        <p:txBody>
          <a:bodyPr/>
          <a:lstStyle/>
          <a:p>
            <a:r>
              <a:rPr lang="en-GB" dirty="0"/>
              <a:t>The self-assessment process for the submission took place over 2019/20-2020/21 and was overseen by the Gender Equality Action Group (GEAG), chaired by the Vice-Principal PCI. The collection and analysis of data and identification of issues was undertaken by four working groups made up of diverse colleagues from across the </a:t>
            </a:r>
            <a:r>
              <a:rPr lang="en-GB" dirty="0" smtClean="0"/>
              <a:t>institution.</a:t>
            </a:r>
            <a:endParaRPr lang="en-GB" dirty="0"/>
          </a:p>
          <a:p>
            <a:r>
              <a:rPr lang="en-GB" dirty="0"/>
              <a:t>The application draws upon an extensive array of quantitative data by gender including by not limited to: students by level of study; staff by profile, grade, contract type and mode; staff recruitment; staff promotion and progression; staff appraisal; REF returns; training; parental leave uptake; senior leadership and committees.  </a:t>
            </a:r>
          </a:p>
          <a:p>
            <a:r>
              <a:rPr lang="en-GB" dirty="0"/>
              <a:t>Staff feedback and perceptions were collated from a number of sources including the 2019 Staff Survey, the 2021 Athena Swan Survey, the 2021 Parents and Carers Survey, and 2021 Carers’ focus groups. Narrative has been drafted by the EDI Manager in consultation with GEAG working groups and their chairs, technical experts (HR, QM Academy, Strategic Planning), and academic and professional services staff with significant experience of leading School Athena Swan applications (across all Faculties).</a:t>
            </a:r>
          </a:p>
          <a:p>
            <a:endParaRPr lang="en-GB" dirty="0"/>
          </a:p>
        </p:txBody>
      </p:sp>
    </p:spTree>
    <p:extLst>
      <p:ext uri="{BB962C8B-B14F-4D97-AF65-F5344CB8AC3E}">
        <p14:creationId xmlns:p14="http://schemas.microsoft.com/office/powerpoint/2010/main" val="3845505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153AF44-F6D4-4B7A-A518-7FBA31550F8C}"/>
              </a:ext>
            </a:extLst>
          </p:cNvPr>
          <p:cNvSpPr>
            <a:spLocks noGrp="1"/>
          </p:cNvSpPr>
          <p:nvPr>
            <p:ph type="pic" sz="quarter" idx="14"/>
          </p:nvPr>
        </p:nvSpPr>
        <p:spPr/>
      </p:sp>
      <p:sp>
        <p:nvSpPr>
          <p:cNvPr id="3" name="Picture Placeholder 2">
            <a:extLst>
              <a:ext uri="{FF2B5EF4-FFF2-40B4-BE49-F238E27FC236}">
                <a16:creationId xmlns:a16="http://schemas.microsoft.com/office/drawing/2014/main" id="{F6E76078-00B4-470E-934A-634C0A41F8B0}"/>
              </a:ext>
            </a:extLst>
          </p:cNvPr>
          <p:cNvSpPr>
            <a:spLocks noGrp="1"/>
          </p:cNvSpPr>
          <p:nvPr>
            <p:ph type="pic" sz="quarter" idx="16"/>
          </p:nvPr>
        </p:nvSpPr>
        <p:spPr/>
      </p:sp>
      <p:sp>
        <p:nvSpPr>
          <p:cNvPr id="6" name="Content Placeholder 5">
            <a:extLst>
              <a:ext uri="{FF2B5EF4-FFF2-40B4-BE49-F238E27FC236}">
                <a16:creationId xmlns:a16="http://schemas.microsoft.com/office/drawing/2014/main" id="{2AE37D2C-8F68-41CE-8327-BEFC90856AAC}"/>
              </a:ext>
            </a:extLst>
          </p:cNvPr>
          <p:cNvSpPr>
            <a:spLocks noGrp="1"/>
          </p:cNvSpPr>
          <p:nvPr>
            <p:ph sz="quarter" idx="10"/>
          </p:nvPr>
        </p:nvSpPr>
        <p:spPr/>
        <p:txBody>
          <a:bodyPr/>
          <a:lstStyle/>
          <a:p>
            <a:r>
              <a:rPr lang="en-US" dirty="0" smtClean="0"/>
              <a:t>Headline findings </a:t>
            </a:r>
            <a:endParaRPr lang="en-US" dirty="0"/>
          </a:p>
        </p:txBody>
      </p:sp>
      <p:sp>
        <p:nvSpPr>
          <p:cNvPr id="7" name="Text Placeholder 6">
            <a:extLst>
              <a:ext uri="{FF2B5EF4-FFF2-40B4-BE49-F238E27FC236}">
                <a16:creationId xmlns:a16="http://schemas.microsoft.com/office/drawing/2014/main" id="{70B60C16-3D50-410E-8A33-BA3A6C819101}"/>
              </a:ext>
            </a:extLst>
          </p:cNvPr>
          <p:cNvSpPr>
            <a:spLocks noGrp="1"/>
          </p:cNvSpPr>
          <p:nvPr>
            <p:ph type="body" sz="quarter" idx="13"/>
          </p:nvPr>
        </p:nvSpPr>
        <p:spPr/>
        <p:txBody>
          <a:bodyPr/>
          <a:lstStyle/>
          <a:p>
            <a:pPr marL="0" indent="0">
              <a:buNone/>
            </a:pPr>
            <a:r>
              <a:rPr lang="en-GB" b="1" dirty="0" smtClean="0">
                <a:latin typeface="Arial" panose="020B0604020202020204" pitchFamily="34" charset="0"/>
                <a:cs typeface="Arial" panose="020B0604020202020204" pitchFamily="34" charset="0"/>
              </a:rPr>
              <a:t>Impact:</a:t>
            </a:r>
          </a:p>
          <a:p>
            <a:pPr lvl="1"/>
            <a:r>
              <a:rPr lang="en-GB" dirty="0" smtClean="0">
                <a:latin typeface="Arial" panose="020B0604020202020204" pitchFamily="34" charset="0"/>
                <a:cs typeface="Arial" panose="020B0604020202020204" pitchFamily="34" charset="0"/>
              </a:rPr>
              <a:t>Closing </a:t>
            </a:r>
            <a:r>
              <a:rPr lang="en-GB" dirty="0">
                <a:latin typeface="Arial" panose="020B0604020202020204" pitchFamily="34" charset="0"/>
                <a:cs typeface="Arial" panose="020B0604020202020204" pitchFamily="34" charset="0"/>
              </a:rPr>
              <a:t>gender attainment gap between undergraduate students</a:t>
            </a:r>
          </a:p>
          <a:p>
            <a:pPr lvl="1"/>
            <a:r>
              <a:rPr lang="en-GB" dirty="0" smtClean="0">
                <a:latin typeface="Arial" panose="020B0604020202020204" pitchFamily="34" charset="0"/>
                <a:cs typeface="Arial" panose="020B0604020202020204" pitchFamily="34" charset="0"/>
              </a:rPr>
              <a:t>Reducing </a:t>
            </a:r>
            <a:r>
              <a:rPr lang="en-GB" dirty="0">
                <a:latin typeface="Arial" panose="020B0604020202020204" pitchFamily="34" charset="0"/>
                <a:cs typeface="Arial" panose="020B0604020202020204" pitchFamily="34" charset="0"/>
              </a:rPr>
              <a:t>gender pay gap, and closing the median bonus pay gap in 2020</a:t>
            </a:r>
          </a:p>
          <a:p>
            <a:pPr lvl="1"/>
            <a:r>
              <a:rPr lang="en-GB" dirty="0" smtClean="0">
                <a:latin typeface="Arial" panose="020B0604020202020204" pitchFamily="34" charset="0"/>
                <a:cs typeface="Arial" panose="020B0604020202020204" pitchFamily="34" charset="0"/>
              </a:rPr>
              <a:t>Reducing </a:t>
            </a:r>
            <a:r>
              <a:rPr lang="en-GB" dirty="0">
                <a:latin typeface="Arial" panose="020B0604020202020204" pitchFamily="34" charset="0"/>
                <a:cs typeface="Arial" panose="020B0604020202020204" pitchFamily="34" charset="0"/>
              </a:rPr>
              <a:t>the overrepresentation of women on Fixed Term Contracts</a:t>
            </a:r>
          </a:p>
          <a:p>
            <a:pPr lvl="1"/>
            <a:r>
              <a:rPr lang="en-GB" dirty="0" smtClean="0">
                <a:latin typeface="Arial" panose="020B0604020202020204" pitchFamily="34" charset="0"/>
                <a:cs typeface="Arial" panose="020B0604020202020204" pitchFamily="34" charset="0"/>
              </a:rPr>
              <a:t>Increasing </a:t>
            </a:r>
            <a:r>
              <a:rPr lang="en-GB" dirty="0">
                <a:latin typeface="Arial" panose="020B0604020202020204" pitchFamily="34" charset="0"/>
                <a:cs typeface="Arial" panose="020B0604020202020204" pitchFamily="34" charset="0"/>
              </a:rPr>
              <a:t>the proportion of women at Lecturer level through to Reader</a:t>
            </a:r>
          </a:p>
          <a:p>
            <a:pPr lvl="1"/>
            <a:r>
              <a:rPr lang="en-GB" dirty="0" smtClean="0">
                <a:latin typeface="Arial" panose="020B0604020202020204" pitchFamily="34" charset="0"/>
                <a:cs typeface="Arial" panose="020B0604020202020204" pitchFamily="34" charset="0"/>
              </a:rPr>
              <a:t>Increasing </a:t>
            </a:r>
            <a:r>
              <a:rPr lang="en-GB" dirty="0">
                <a:latin typeface="Arial" panose="020B0604020202020204" pitchFamily="34" charset="0"/>
                <a:cs typeface="Arial" panose="020B0604020202020204" pitchFamily="34" charset="0"/>
              </a:rPr>
              <a:t>the diversity of leaders at Board level, with more women than ever before</a:t>
            </a:r>
          </a:p>
          <a:p>
            <a:pPr lvl="1"/>
            <a:r>
              <a:rPr lang="en-GB" dirty="0" smtClean="0">
                <a:latin typeface="Arial" panose="020B0604020202020204" pitchFamily="34" charset="0"/>
                <a:cs typeface="Arial" panose="020B0604020202020204" pitchFamily="34" charset="0"/>
              </a:rPr>
              <a:t>Promoting </a:t>
            </a:r>
            <a:r>
              <a:rPr lang="en-GB" dirty="0">
                <a:latin typeface="Arial" panose="020B0604020202020204" pitchFamily="34" charset="0"/>
                <a:cs typeface="Arial" panose="020B0604020202020204" pitchFamily="34" charset="0"/>
              </a:rPr>
              <a:t>a record number of Black and Ethnic Minority women</a:t>
            </a:r>
          </a:p>
          <a:p>
            <a:pPr marL="0" indent="0">
              <a:buNone/>
            </a:pPr>
            <a:endParaRPr lang="en-US" dirty="0">
              <a:latin typeface="Arial" panose="020B0604020202020204" pitchFamily="34" charset="0"/>
              <a:cs typeface="Arial" panose="020B0604020202020204" pitchFamily="34" charset="0"/>
            </a:endParaRPr>
          </a:p>
        </p:txBody>
      </p:sp>
      <p:pic>
        <p:nvPicPr>
          <p:cNvPr id="8" name="Picture 2" descr="Careers &amp; Employability">
            <a:extLst>
              <a:ext uri="{FF2B5EF4-FFF2-40B4-BE49-F238E27FC236}">
                <a16:creationId xmlns:a16="http://schemas.microsoft.com/office/drawing/2014/main" id="{FD36CE5D-5FA3-4DAA-9276-1CFF2578B9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09" b="2827"/>
          <a:stretch/>
        </p:blipFill>
        <p:spPr bwMode="auto">
          <a:xfrm>
            <a:off x="6767510" y="1318283"/>
            <a:ext cx="2098677" cy="1254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Global Opportunities">
            <a:extLst>
              <a:ext uri="{FF2B5EF4-FFF2-40B4-BE49-F238E27FC236}">
                <a16:creationId xmlns:a16="http://schemas.microsoft.com/office/drawing/2014/main" id="{2747E586-C9AE-40EB-999E-F8D82A1035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130"/>
          <a:stretch/>
        </p:blipFill>
        <p:spPr bwMode="auto">
          <a:xfrm>
            <a:off x="6767513" y="2909652"/>
            <a:ext cx="2098674" cy="1243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60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888B61C-A661-4682-961B-54873962CB06}"/>
              </a:ext>
            </a:extLst>
          </p:cNvPr>
          <p:cNvSpPr>
            <a:spLocks noGrp="1"/>
          </p:cNvSpPr>
          <p:nvPr>
            <p:ph type="pic" sz="quarter" idx="11"/>
          </p:nvPr>
        </p:nvSpPr>
        <p:spPr/>
      </p:sp>
      <p:sp>
        <p:nvSpPr>
          <p:cNvPr id="3" name="Text Placeholder 2">
            <a:extLst>
              <a:ext uri="{FF2B5EF4-FFF2-40B4-BE49-F238E27FC236}">
                <a16:creationId xmlns:a16="http://schemas.microsoft.com/office/drawing/2014/main" id="{3091E09C-57E1-4F3D-A4F2-6C2A2DB7564D}"/>
              </a:ext>
            </a:extLst>
          </p:cNvPr>
          <p:cNvSpPr>
            <a:spLocks noGrp="1"/>
          </p:cNvSpPr>
          <p:nvPr>
            <p:ph type="body" sz="quarter" idx="12"/>
          </p:nvPr>
        </p:nvSpPr>
        <p:spPr/>
        <p:txBody>
          <a:bodyPr/>
          <a:lstStyle/>
          <a:p>
            <a:endParaRPr lang="en-GB"/>
          </a:p>
        </p:txBody>
      </p:sp>
      <p:sp>
        <p:nvSpPr>
          <p:cNvPr id="7" name="Content Placeholder 2"/>
          <p:cNvSpPr>
            <a:spLocks noGrp="1"/>
          </p:cNvSpPr>
          <p:nvPr>
            <p:ph sz="quarter" idx="10"/>
          </p:nvPr>
        </p:nvSpPr>
        <p:spPr>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smtClean="0"/>
              <a:t>Gender Impact Plan – 2022-2027</a:t>
            </a:r>
            <a:endParaRPr lang="en-US" dirty="0"/>
          </a:p>
        </p:txBody>
      </p:sp>
      <p:sp>
        <p:nvSpPr>
          <p:cNvPr id="5" name="Text Placeholder 4">
            <a:extLst>
              <a:ext uri="{FF2B5EF4-FFF2-40B4-BE49-F238E27FC236}">
                <a16:creationId xmlns:a16="http://schemas.microsoft.com/office/drawing/2014/main" id="{08324763-53DA-4A47-8366-FB1772666F87}"/>
              </a:ext>
            </a:extLst>
          </p:cNvPr>
          <p:cNvSpPr>
            <a:spLocks noGrp="1"/>
          </p:cNvSpPr>
          <p:nvPr>
            <p:ph type="body" sz="quarter" idx="13"/>
          </p:nvPr>
        </p:nvSpPr>
        <p:spPr/>
        <p:txBody>
          <a:bodyPr/>
          <a:lstStyle/>
          <a:p>
            <a:pPr marL="0" indent="0">
              <a:buNone/>
            </a:pPr>
            <a:r>
              <a:rPr lang="en-GB" dirty="0"/>
              <a:t>The </a:t>
            </a:r>
            <a:r>
              <a:rPr lang="en-GB" dirty="0" smtClean="0"/>
              <a:t>Gender Impact </a:t>
            </a:r>
            <a:r>
              <a:rPr lang="en-GB" dirty="0"/>
              <a:t>Plan has been developed in accordance with Athena Swan </a:t>
            </a:r>
            <a:r>
              <a:rPr lang="en-GB" dirty="0" smtClean="0"/>
              <a:t>action plan requirements </a:t>
            </a:r>
            <a:r>
              <a:rPr lang="en-GB" dirty="0"/>
              <a:t>and aligns with issues identified throughout the application. It includes a combination of already planned actions with the gendered element specified and new actions. New actions include:</a:t>
            </a:r>
          </a:p>
          <a:p>
            <a:pPr lvl="1"/>
            <a:r>
              <a:rPr lang="en-GB" dirty="0" smtClean="0"/>
              <a:t>Piloting </a:t>
            </a:r>
            <a:r>
              <a:rPr lang="en-GB" dirty="0"/>
              <a:t>Athena Swan in at least two Professional Service </a:t>
            </a:r>
            <a:r>
              <a:rPr lang="en-GB" dirty="0" smtClean="0"/>
              <a:t>Directorates</a:t>
            </a:r>
          </a:p>
          <a:p>
            <a:pPr lvl="1"/>
            <a:r>
              <a:rPr lang="en-GB" dirty="0" smtClean="0"/>
              <a:t>Providing </a:t>
            </a:r>
            <a:r>
              <a:rPr lang="en-GB" dirty="0"/>
              <a:t>bespoke support for carers</a:t>
            </a:r>
          </a:p>
          <a:p>
            <a:pPr lvl="1"/>
            <a:r>
              <a:rPr lang="en-GB" dirty="0" smtClean="0"/>
              <a:t>Undertaking </a:t>
            </a:r>
            <a:r>
              <a:rPr lang="en-GB" dirty="0"/>
              <a:t>intersectional (gender and ethnicity) pay gap reporting</a:t>
            </a:r>
          </a:p>
          <a:p>
            <a:pPr lvl="1"/>
            <a:r>
              <a:rPr lang="en-GB" dirty="0" smtClean="0"/>
              <a:t>Building </a:t>
            </a:r>
            <a:r>
              <a:rPr lang="en-GB" dirty="0"/>
              <a:t>on Schools’ good practice of Returners Schemes to support those returning from parental leave (&gt;3 months)</a:t>
            </a:r>
          </a:p>
          <a:p>
            <a:pPr lvl="1"/>
            <a:r>
              <a:rPr lang="en-GB" dirty="0" smtClean="0"/>
              <a:t>Scoping </a:t>
            </a:r>
            <a:r>
              <a:rPr lang="en-GB" dirty="0"/>
              <a:t>suitable models for enhancements for parental leave</a:t>
            </a:r>
          </a:p>
          <a:p>
            <a:pPr marL="400050" lvl="1" indent="0">
              <a:buNone/>
            </a:pPr>
            <a:endParaRPr lang="en-GB"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0233" r="19111"/>
          <a:stretch/>
        </p:blipFill>
        <p:spPr>
          <a:xfrm>
            <a:off x="6758609" y="1355666"/>
            <a:ext cx="2107578" cy="2773707"/>
          </a:xfrm>
          <a:prstGeom prst="rect">
            <a:avLst/>
          </a:prstGeom>
        </p:spPr>
      </p:pic>
    </p:spTree>
    <p:extLst>
      <p:ext uri="{BB962C8B-B14F-4D97-AF65-F5344CB8AC3E}">
        <p14:creationId xmlns:p14="http://schemas.microsoft.com/office/powerpoint/2010/main" val="274172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GB" dirty="0" smtClean="0"/>
              <a:t>Engaging at a Local Level </a:t>
            </a:r>
            <a:endParaRPr lang="en-GB" dirty="0"/>
          </a:p>
        </p:txBody>
      </p:sp>
      <p:sp>
        <p:nvSpPr>
          <p:cNvPr id="3" name="Text Placeholder 2"/>
          <p:cNvSpPr>
            <a:spLocks noGrp="1"/>
          </p:cNvSpPr>
          <p:nvPr>
            <p:ph type="body" sz="quarter" idx="13"/>
          </p:nvPr>
        </p:nvSpPr>
        <p:spPr/>
        <p:txBody>
          <a:bodyPr/>
          <a:lstStyle/>
          <a:p>
            <a:r>
              <a:rPr lang="en-GB" dirty="0" smtClean="0"/>
              <a:t>Read and share the executive summary </a:t>
            </a:r>
          </a:p>
          <a:p>
            <a:r>
              <a:rPr lang="en-GB" dirty="0" smtClean="0"/>
              <a:t>If the School currently holds and Athena Swan awards -  consider how and which aspects of the Gender Impact Plan could be embedded into action plans, as these are live documents </a:t>
            </a:r>
            <a:endParaRPr lang="en-GB" i="1" dirty="0" smtClean="0"/>
          </a:p>
          <a:p>
            <a:r>
              <a:rPr lang="en-GB" dirty="0" smtClean="0"/>
              <a:t>Review and update EDI action plans that were submitted to EDISG in June 2021 – are there aspects of the Gender Impact Plan that would be suitable to incorporate?</a:t>
            </a:r>
          </a:p>
          <a:p>
            <a:r>
              <a:rPr lang="en-GB" dirty="0" smtClean="0"/>
              <a:t>Individuals updating personal </a:t>
            </a:r>
            <a:r>
              <a:rPr lang="en-GB" dirty="0"/>
              <a:t>details on </a:t>
            </a:r>
            <a:r>
              <a:rPr lang="en-GB" dirty="0" err="1"/>
              <a:t>MyHR</a:t>
            </a:r>
            <a:r>
              <a:rPr lang="en-GB" dirty="0"/>
              <a:t> </a:t>
            </a:r>
            <a:r>
              <a:rPr lang="en-GB" dirty="0" smtClean="0"/>
              <a:t>– it only </a:t>
            </a:r>
            <a:r>
              <a:rPr lang="en-GB" dirty="0"/>
              <a:t>takes a few </a:t>
            </a:r>
            <a:r>
              <a:rPr lang="en-GB" dirty="0" smtClean="0"/>
              <a:t>minutes and can be found in the  </a:t>
            </a:r>
            <a:r>
              <a:rPr lang="en-GB" dirty="0"/>
              <a:t>‘Equal Opportunities</a:t>
            </a:r>
            <a:r>
              <a:rPr lang="en-GB" dirty="0" smtClean="0"/>
              <a:t>’ tab. </a:t>
            </a:r>
            <a:r>
              <a:rPr lang="en-GB" dirty="0"/>
              <a:t>This information will help inform the work of the Equality, Diversity &amp; Inclusion (EDI) Team, allowing them to better understand staff demographics across the University.</a:t>
            </a:r>
            <a:endParaRPr lang="en-GB" dirty="0" smtClean="0"/>
          </a:p>
          <a:p>
            <a:endParaRPr lang="en-GB" dirty="0"/>
          </a:p>
        </p:txBody>
      </p:sp>
    </p:spTree>
    <p:extLst>
      <p:ext uri="{BB962C8B-B14F-4D97-AF65-F5344CB8AC3E}">
        <p14:creationId xmlns:p14="http://schemas.microsoft.com/office/powerpoint/2010/main" val="2310065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GB" dirty="0" smtClean="0"/>
              <a:t>Get in touch! </a:t>
            </a:r>
            <a:endParaRPr lang="en-GB" dirty="0"/>
          </a:p>
        </p:txBody>
      </p:sp>
      <p:sp>
        <p:nvSpPr>
          <p:cNvPr id="3" name="Text Placeholder 2"/>
          <p:cNvSpPr>
            <a:spLocks noGrp="1"/>
          </p:cNvSpPr>
          <p:nvPr>
            <p:ph type="body" sz="quarter" idx="13"/>
          </p:nvPr>
        </p:nvSpPr>
        <p:spPr>
          <a:xfrm>
            <a:off x="186597" y="1311275"/>
            <a:ext cx="2634536" cy="2952750"/>
          </a:xfrm>
        </p:spPr>
        <p:txBody>
          <a:bodyPr/>
          <a:lstStyle/>
          <a:p>
            <a:r>
              <a:rPr lang="en-GB" dirty="0" smtClean="0"/>
              <a:t>Eleanor </a:t>
            </a:r>
            <a:r>
              <a:rPr lang="en-GB" dirty="0" err="1" smtClean="0"/>
              <a:t>McDavis</a:t>
            </a:r>
            <a:r>
              <a:rPr lang="en-GB" dirty="0" smtClean="0"/>
              <a:t> – Equality, Diversity and Inclusion Manager </a:t>
            </a:r>
            <a:r>
              <a:rPr lang="en-GB" i="1" dirty="0" smtClean="0"/>
              <a:t>(until end of April 2022 then new EDI Manager with the gender portfolio starts</a:t>
            </a:r>
            <a:r>
              <a:rPr lang="en-GB" dirty="0" smtClean="0"/>
              <a:t>)</a:t>
            </a:r>
          </a:p>
          <a:p>
            <a:r>
              <a:rPr lang="en-GB" dirty="0"/>
              <a:t>Darren </a:t>
            </a:r>
            <a:r>
              <a:rPr lang="en-GB" dirty="0" err="1"/>
              <a:t>Hunwicks</a:t>
            </a:r>
            <a:r>
              <a:rPr lang="en-GB" dirty="0"/>
              <a:t> – Equality, Diversity and Inclusion </a:t>
            </a:r>
            <a:r>
              <a:rPr lang="en-GB" dirty="0" smtClean="0"/>
              <a:t> Officer </a:t>
            </a:r>
            <a:endParaRPr lang="en-GB" dirty="0"/>
          </a:p>
        </p:txBody>
      </p:sp>
      <p:grpSp>
        <p:nvGrpSpPr>
          <p:cNvPr id="8" name="Group 7"/>
          <p:cNvGrpSpPr/>
          <p:nvPr/>
        </p:nvGrpSpPr>
        <p:grpSpPr>
          <a:xfrm>
            <a:off x="3243426" y="420728"/>
            <a:ext cx="7464358" cy="3843297"/>
            <a:chOff x="2783924" y="723133"/>
            <a:chExt cx="6108540" cy="2945709"/>
          </a:xfrm>
        </p:grpSpPr>
        <p:grpSp>
          <p:nvGrpSpPr>
            <p:cNvPr id="6" name="Group 5"/>
            <p:cNvGrpSpPr/>
            <p:nvPr/>
          </p:nvGrpSpPr>
          <p:grpSpPr>
            <a:xfrm>
              <a:off x="2783924" y="723133"/>
              <a:ext cx="6007228" cy="2945709"/>
              <a:chOff x="2783924" y="723133"/>
              <a:chExt cx="6007228" cy="2945709"/>
            </a:xfrm>
          </p:grpSpPr>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l="2555"/>
              <a:stretch/>
            </p:blipFill>
            <p:spPr>
              <a:xfrm>
                <a:off x="2783924" y="780584"/>
                <a:ext cx="5778927" cy="2888258"/>
              </a:xfrm>
              <a:prstGeom prst="rect">
                <a:avLst/>
              </a:prstGeom>
            </p:spPr>
          </p:pic>
          <p:sp>
            <p:nvSpPr>
              <p:cNvPr id="5" name="Rectangle 4"/>
              <p:cNvSpPr/>
              <p:nvPr/>
            </p:nvSpPr>
            <p:spPr>
              <a:xfrm>
                <a:off x="5876059" y="723133"/>
                <a:ext cx="2915093" cy="11637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6"/>
            <p:cNvSpPr/>
            <p:nvPr/>
          </p:nvSpPr>
          <p:spPr>
            <a:xfrm>
              <a:off x="7003694" y="1060931"/>
              <a:ext cx="1888770" cy="11637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8338605" y="495685"/>
            <a:ext cx="2105893" cy="1341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38363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hannel 4 1">
      <a:dk1>
        <a:srgbClr val="000000"/>
      </a:dk1>
      <a:lt1>
        <a:srgbClr val="FFFFFF"/>
      </a:lt1>
      <a:dk2>
        <a:srgbClr val="585858"/>
      </a:dk2>
      <a:lt2>
        <a:srgbClr val="FFFFFF"/>
      </a:lt2>
      <a:accent1>
        <a:srgbClr val="6D2B83"/>
      </a:accent1>
      <a:accent2>
        <a:srgbClr val="D0091D"/>
      </a:accent2>
      <a:accent3>
        <a:srgbClr val="FFD611"/>
      </a:accent3>
      <a:accent4>
        <a:srgbClr val="85B6E2"/>
      </a:accent4>
      <a:accent5>
        <a:srgbClr val="62CBC5"/>
      </a:accent5>
      <a:accent6>
        <a:srgbClr val="7F7878"/>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Queen Mary">
      <a:dk1>
        <a:srgbClr val="21386A"/>
      </a:dk1>
      <a:lt1>
        <a:sysClr val="window" lastClr="FFFFFF"/>
      </a:lt1>
      <a:dk2>
        <a:srgbClr val="21386A"/>
      </a:dk2>
      <a:lt2>
        <a:srgbClr val="D8D8D8"/>
      </a:lt2>
      <a:accent1>
        <a:srgbClr val="123181"/>
      </a:accent1>
      <a:accent2>
        <a:srgbClr val="792273"/>
      </a:accent2>
      <a:accent3>
        <a:srgbClr val="2DB8C5"/>
      </a:accent3>
      <a:accent4>
        <a:srgbClr val="CDA60C"/>
      </a:accent4>
      <a:accent5>
        <a:srgbClr val="BD1C1C"/>
      </a:accent5>
      <a:accent6>
        <a:srgbClr val="73B82B"/>
      </a:accent6>
      <a:hlink>
        <a:srgbClr val="E6007E"/>
      </a:hlink>
      <a:folHlink>
        <a:srgbClr val="2DB8C5"/>
      </a:folHlink>
    </a:clrScheme>
    <a:fontScheme name="Queen M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B787B261100946998E182AE101C6E6" ma:contentTypeVersion="11" ma:contentTypeDescription="Create a new document." ma:contentTypeScope="" ma:versionID="dabfbd040a3ca492fd60f3b0a3be16bd">
  <xsd:schema xmlns:xsd="http://www.w3.org/2001/XMLSchema" xmlns:xs="http://www.w3.org/2001/XMLSchema" xmlns:p="http://schemas.microsoft.com/office/2006/metadata/properties" xmlns:ns2="afc99984-a5ed-4626-94bf-8b4c636231e7" xmlns:ns3="652a354a-9d87-4343-aacf-63db8a273c5a" targetNamespace="http://schemas.microsoft.com/office/2006/metadata/properties" ma:root="true" ma:fieldsID="09c398191b372ae355387d3de3f8a637" ns2:_="" ns3:_="">
    <xsd:import namespace="afc99984-a5ed-4626-94bf-8b4c636231e7"/>
    <xsd:import namespace="652a354a-9d87-4343-aacf-63db8a273c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c99984-a5ed-4626-94bf-8b4c636231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52a354a-9d87-4343-aacf-63db8a273c5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9AE3A2-2831-4D54-B0A6-544E5F779C89}">
  <ds:schemaRefs>
    <ds:schemaRef ds:uri="http://schemas.microsoft.com/office/2006/metadata/properties"/>
    <ds:schemaRef ds:uri="afc99984-a5ed-4626-94bf-8b4c636231e7"/>
    <ds:schemaRef ds:uri="http://purl.org/dc/terms/"/>
    <ds:schemaRef ds:uri="http://schemas.openxmlformats.org/package/2006/metadata/core-properties"/>
    <ds:schemaRef ds:uri="652a354a-9d87-4343-aacf-63db8a273c5a"/>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A9ECE9F3-87CD-4385-A116-1F3B06917A64}">
  <ds:schemaRefs>
    <ds:schemaRef ds:uri="http://schemas.microsoft.com/sharepoint/v3/contenttype/forms"/>
  </ds:schemaRefs>
</ds:datastoreItem>
</file>

<file path=customXml/itemProps3.xml><?xml version="1.0" encoding="utf-8"?>
<ds:datastoreItem xmlns:ds="http://schemas.openxmlformats.org/officeDocument/2006/customXml" ds:itemID="{66BCF617-6BCC-41A4-98C4-8E534A02B2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c99984-a5ed-4626-94bf-8b4c636231e7"/>
    <ds:schemaRef ds:uri="652a354a-9d87-4343-aacf-63db8a273c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1164</TotalTime>
  <Words>724</Words>
  <Application>Microsoft Office PowerPoint</Application>
  <PresentationFormat>On-screen Show (16:9)</PresentationFormat>
  <Paragraphs>41</Paragraphs>
  <Slides>12</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vt:i4>
      </vt:variant>
    </vt:vector>
  </HeadingPairs>
  <TitlesOfParts>
    <vt:vector size="20" baseType="lpstr">
      <vt:lpstr>4 Text</vt:lpstr>
      <vt:lpstr>Arial</vt:lpstr>
      <vt:lpstr>Calibri</vt:lpstr>
      <vt:lpstr>Channel 4 Chadwick</vt:lpstr>
      <vt:lpstr>Frutiger-Light</vt:lpstr>
      <vt:lpstr>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J</dc:creator>
  <cp:lastModifiedBy>Sarah Condron</cp:lastModifiedBy>
  <cp:revision>107</cp:revision>
  <dcterms:created xsi:type="dcterms:W3CDTF">2020-06-18T12:08:25Z</dcterms:created>
  <dcterms:modified xsi:type="dcterms:W3CDTF">2022-04-13T07:52:24Z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0x01010059B787B261100946998E182AE101C6E6</vt:lpwstr>
  </property>
  <property fmtid="{D5CDD505-2E9C-101B-9397-08002B2CF9AE}" pid="3" name="QMULSchool">
    <vt:lpwstr/>
  </property>
  <property fmtid="{D5CDD505-2E9C-101B-9397-08002B2CF9AE}" pid="4" name="TaxKeyword">
    <vt:lpwstr/>
  </property>
  <property fmtid="{D5CDD505-2E9C-101B-9397-08002B2CF9AE}" pid="5" name="QMULDocumentStatus">
    <vt:lpwstr/>
  </property>
  <property fmtid="{D5CDD505-2E9C-101B-9397-08002B2CF9AE}" pid="6" name="QMULInformationClassification">
    <vt:lpwstr>1;#Protect|9124d8d9-0c1c-41e9-aa14-aba001e9a028</vt:lpwstr>
  </property>
  <property fmtid="{D5CDD505-2E9C-101B-9397-08002B2CF9AE}" pid="7" name="QMULLocation">
    <vt:lpwstr/>
  </property>
  <property fmtid="{D5CDD505-2E9C-101B-9397-08002B2CF9AE}" pid="8" name="QMULDepartment">
    <vt:lpwstr/>
  </property>
  <property fmtid="{D5CDD505-2E9C-101B-9397-08002B2CF9AE}" pid="9" name="QMULDocumentType">
    <vt:lpwstr/>
  </property>
</Properties>
</file>