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9"/>
  </p:notesMasterIdLst>
  <p:sldIdLst>
    <p:sldId id="256" r:id="rId2"/>
    <p:sldId id="328" r:id="rId3"/>
    <p:sldId id="329" r:id="rId4"/>
    <p:sldId id="330" r:id="rId5"/>
    <p:sldId id="333" r:id="rId6"/>
    <p:sldId id="336" r:id="rId7"/>
    <p:sldId id="338" r:id="rId8"/>
    <p:sldId id="376" r:id="rId9"/>
    <p:sldId id="342" r:id="rId10"/>
    <p:sldId id="343" r:id="rId11"/>
    <p:sldId id="344" r:id="rId12"/>
    <p:sldId id="347" r:id="rId13"/>
    <p:sldId id="348" r:id="rId14"/>
    <p:sldId id="349" r:id="rId15"/>
    <p:sldId id="351" r:id="rId16"/>
    <p:sldId id="352" r:id="rId17"/>
    <p:sldId id="35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5FA30FE-9021-4B6D-9862-3BFE2E33F04F}" type="datetimeFigureOut">
              <a:rPr lang="en-GB"/>
              <a:pPr>
                <a:defRPr/>
              </a:pPr>
              <a:t>17/04/2013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F5E00B0-6CE0-401B-B5BB-6CFE7BDBAB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227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7269F6-FCA6-42C3-9D2A-8DBA8E3233F5}" type="datetimeFigureOut">
              <a:rPr lang="en-GB" smtClean="0"/>
              <a:pPr>
                <a:defRPr/>
              </a:pPr>
              <a:t>17/04/2013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75CF20A-3CA1-4502-8773-6CA3500F954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D641EB-07EB-4A7A-82AC-5700BE86CBD6}" type="datetimeFigureOut">
              <a:rPr lang="en-GB" smtClean="0"/>
              <a:pPr>
                <a:defRPr/>
              </a:pPr>
              <a:t>17/04/2013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41126-8044-4B62-A61B-4B8C9191A44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27C735-241E-4C35-8F4C-4B5DC6E6D92A}" type="datetimeFigureOut">
              <a:rPr lang="en-GB" smtClean="0"/>
              <a:pPr>
                <a:defRPr/>
              </a:pPr>
              <a:t>17/04/2013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E920C-C1FB-4497-9299-CC0648B831F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C60671-5184-437E-B5E2-4115DD858055}" type="datetimeFigureOut">
              <a:rPr lang="en-GB" smtClean="0"/>
              <a:pPr>
                <a:defRPr/>
              </a:pPr>
              <a:t>17/04/2013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697D4-0220-4C94-89CF-DDB16336437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355FB8-CF02-4D1E-A900-6D418E905A4C}" type="datetimeFigureOut">
              <a:rPr lang="en-GB" smtClean="0"/>
              <a:pPr>
                <a:defRPr/>
              </a:pPr>
              <a:t>17/04/2013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22112725-722F-47B2-9167-DFB7D774D7F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DE87FE-76EC-4D1C-8019-5E903970A096}" type="datetimeFigureOut">
              <a:rPr lang="en-GB" smtClean="0"/>
              <a:pPr>
                <a:defRPr/>
              </a:pPr>
              <a:t>17/04/2013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46A424-97DC-4231-ABCF-24E948932A1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5F3DD4-9E23-45CE-953E-F449E20FA8FA}" type="datetimeFigureOut">
              <a:rPr lang="en-GB" smtClean="0"/>
              <a:pPr>
                <a:defRPr/>
              </a:pPr>
              <a:t>17/04/2013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D235A-7C99-44A5-8674-8994695BC4C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D02306-9538-493D-88DE-55CF3C6007DC}" type="datetimeFigureOut">
              <a:rPr lang="en-GB" smtClean="0"/>
              <a:pPr>
                <a:defRPr/>
              </a:pPr>
              <a:t>17/04/2013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E2B10-9087-4433-8B5B-DE98AD063AF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75A3CE-53CA-4C0B-812A-FF36300654C8}" type="datetimeFigureOut">
              <a:rPr lang="en-GB" smtClean="0"/>
              <a:pPr>
                <a:defRPr/>
              </a:pPr>
              <a:t>17/04/2013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13D58-CF0A-46F8-A684-4A59F74D315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1D0A86-EE89-440B-9CEE-20D964EF6EDE}" type="datetimeFigureOut">
              <a:rPr lang="en-GB" smtClean="0"/>
              <a:pPr>
                <a:defRPr/>
              </a:pPr>
              <a:t>17/04/2013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1FB08D-7CAE-4A6A-9572-17D11527CB7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721235-818D-4982-8C8C-EBF5D274AE65}" type="datetimeFigureOut">
              <a:rPr lang="en-GB" smtClean="0"/>
              <a:pPr>
                <a:defRPr/>
              </a:pPr>
              <a:t>17/04/2013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182692E3-ACF9-48DE-94F4-F0188105A94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A4205F6-CEAA-486A-84B7-4AE8403DDE05}" type="datetimeFigureOut">
              <a:rPr lang="en-GB" smtClean="0"/>
              <a:pPr>
                <a:defRPr/>
              </a:pPr>
              <a:t>17/04/2013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29CD6831-FAF4-4FA1-B12B-1F262BEBA0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mtClean="0"/>
              <a:t>Dr Will Ricketts</a:t>
            </a:r>
          </a:p>
          <a:p>
            <a:r>
              <a:rPr lang="en-GB" smtClean="0"/>
              <a:t>Clinical Teaching Fellow</a:t>
            </a:r>
          </a:p>
          <a:p>
            <a:r>
              <a:rPr lang="en-GB" smtClean="0"/>
              <a:t>with thanks to</a:t>
            </a:r>
          </a:p>
          <a:p>
            <a:r>
              <a:rPr lang="en-GB" smtClean="0"/>
              <a:t>Dr Khalid Malik 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Thyroid Examination Revision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Thyroid – Inspection </a:t>
            </a:r>
            <a:endParaRPr lang="en-GB" dirty="0"/>
          </a:p>
        </p:txBody>
      </p:sp>
      <p:sp>
        <p:nvSpPr>
          <p:cNvPr id="39938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Inspect from FRONT AND SIDE for:</a:t>
            </a:r>
          </a:p>
          <a:p>
            <a:pPr lvl="1"/>
            <a:r>
              <a:rPr lang="en-GB" dirty="0" smtClean="0"/>
              <a:t>Enlargement of the neck/Goitre</a:t>
            </a:r>
          </a:p>
          <a:p>
            <a:pPr lvl="1"/>
            <a:r>
              <a:rPr lang="en-GB" dirty="0" smtClean="0"/>
              <a:t>Scars/Skin Changes</a:t>
            </a:r>
          </a:p>
          <a:p>
            <a:pPr lvl="1"/>
            <a:r>
              <a:rPr lang="en-GB" dirty="0" smtClean="0"/>
              <a:t>Dilated Veins</a:t>
            </a:r>
          </a:p>
          <a:p>
            <a:r>
              <a:rPr lang="en-GB" dirty="0" smtClean="0"/>
              <a:t>Swallow</a:t>
            </a:r>
          </a:p>
          <a:p>
            <a:r>
              <a:rPr lang="en-GB" dirty="0" err="1" smtClean="0"/>
              <a:t>Thyroglossal</a:t>
            </a:r>
            <a:r>
              <a:rPr lang="en-GB" dirty="0" smtClean="0"/>
              <a:t> Cyst – “stick out tongue”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pic>
        <p:nvPicPr>
          <p:cNvPr id="23554" name="Picture 2" descr="http://www.totalhealth.co.uk/sites/www.totalhealth.co.uk/files/articles/neck-lumps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7908" y="672812"/>
            <a:ext cx="1821754" cy="27561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3556" name="Picture 4" descr="https://encrypted-tbn0.gstatic.com/images?q=tbn:ANd9GcQnZTE_j1BxWRABy66NtfrN0Gr6tNVzC-_S_nS0XwHpIFsa9VC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697148"/>
            <a:ext cx="3665538" cy="2749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39941" name="TextBox 5"/>
          <p:cNvSpPr txBox="1">
            <a:spLocks noChangeArrowheads="1"/>
          </p:cNvSpPr>
          <p:nvPr/>
        </p:nvSpPr>
        <p:spPr bwMode="auto">
          <a:xfrm>
            <a:off x="6026299" y="3060700"/>
            <a:ext cx="1044971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Goitre </a:t>
            </a:r>
          </a:p>
        </p:txBody>
      </p:sp>
      <p:sp>
        <p:nvSpPr>
          <p:cNvPr id="39942" name="TextBox 6"/>
          <p:cNvSpPr txBox="1">
            <a:spLocks noChangeArrowheads="1"/>
          </p:cNvSpPr>
          <p:nvPr/>
        </p:nvSpPr>
        <p:spPr bwMode="auto">
          <a:xfrm>
            <a:off x="5072410" y="6076810"/>
            <a:ext cx="2952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 err="1" smtClean="0"/>
              <a:t>Thyroidectomy</a:t>
            </a:r>
            <a:r>
              <a:rPr lang="en-GB" dirty="0" smtClean="0"/>
              <a:t> Scar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Thyroid – Palpation</a:t>
            </a:r>
            <a:endParaRPr lang="en-GB" dirty="0"/>
          </a:p>
        </p:txBody>
      </p:sp>
      <p:sp>
        <p:nvSpPr>
          <p:cNvPr id="40962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Tracheal Deviation</a:t>
            </a:r>
          </a:p>
          <a:p>
            <a:r>
              <a:rPr lang="en-GB" dirty="0" smtClean="0"/>
              <a:t>From BEHIND</a:t>
            </a:r>
          </a:p>
          <a:p>
            <a:pPr lvl="1"/>
            <a:r>
              <a:rPr lang="en-GB" dirty="0" smtClean="0"/>
              <a:t>Palpate both lobes + isthmus consider:</a:t>
            </a:r>
          </a:p>
          <a:p>
            <a:pPr lvl="2"/>
            <a:r>
              <a:rPr lang="en-GB" dirty="0" smtClean="0"/>
              <a:t>Size </a:t>
            </a:r>
          </a:p>
          <a:p>
            <a:pPr lvl="2"/>
            <a:r>
              <a:rPr lang="en-GB" dirty="0" smtClean="0"/>
              <a:t>Shape (Smooth vs. Irregular)</a:t>
            </a:r>
          </a:p>
          <a:p>
            <a:pPr lvl="2"/>
            <a:r>
              <a:rPr lang="en-GB" dirty="0" smtClean="0"/>
              <a:t>Consistency (Hard vs. compressible)</a:t>
            </a:r>
          </a:p>
          <a:p>
            <a:pPr lvl="2"/>
            <a:r>
              <a:rPr lang="en-GB" dirty="0" smtClean="0"/>
              <a:t>Tenderness (thyroiditis)</a:t>
            </a:r>
          </a:p>
          <a:p>
            <a:pPr lvl="2"/>
            <a:r>
              <a:rPr lang="en-GB" dirty="0" smtClean="0"/>
              <a:t>Mobility – Swallow</a:t>
            </a:r>
          </a:p>
          <a:p>
            <a:pPr lvl="1"/>
            <a:r>
              <a:rPr lang="en-GB" dirty="0" smtClean="0"/>
              <a:t>Lymph Nodes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076" y="1412776"/>
            <a:ext cx="3178607" cy="2393217"/>
          </a:xfrm>
          <a:ln>
            <a:solidFill>
              <a:schemeClr val="accent1"/>
            </a:solidFill>
          </a:ln>
        </p:spPr>
      </p:pic>
      <p:pic>
        <p:nvPicPr>
          <p:cNvPr id="10" name="Picture 3" descr="Head and Neck Lymphatics Lymph Nodes Cervical Auricular Occipital Facial Submandibular Deep Retropharyngeal Lingual Submental Tonsilar Paratid Preauricular Supraclavicular"/>
          <p:cNvPicPr>
            <a:picLocks noGrp="1"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5979" y="3957997"/>
            <a:ext cx="3178800" cy="265935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Thyroid – Percussion  </a:t>
            </a:r>
            <a:endParaRPr lang="en-GB" dirty="0"/>
          </a:p>
        </p:txBody>
      </p:sp>
      <p:sp>
        <p:nvSpPr>
          <p:cNvPr id="4301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GB" dirty="0" smtClean="0"/>
              <a:t>The upper part of the manubrium from side to side – </a:t>
            </a:r>
          </a:p>
          <a:p>
            <a:pPr lvl="2"/>
            <a:r>
              <a:rPr lang="en-GB" dirty="0" smtClean="0"/>
              <a:t>Change from Resonant </a:t>
            </a:r>
            <a:r>
              <a:rPr lang="en-GB" dirty="0" smtClean="0">
                <a:sym typeface="Symbol"/>
              </a:rPr>
              <a:t> Dull = </a:t>
            </a:r>
            <a:r>
              <a:rPr lang="en-GB" dirty="0" smtClean="0"/>
              <a:t>Retrosternal </a:t>
            </a:r>
            <a:r>
              <a:rPr lang="en-GB" dirty="0"/>
              <a:t>G</a:t>
            </a:r>
            <a:r>
              <a:rPr lang="en-GB" dirty="0" smtClean="0"/>
              <a:t>oitre</a:t>
            </a:r>
          </a:p>
        </p:txBody>
      </p:sp>
      <p:pic>
        <p:nvPicPr>
          <p:cNvPr id="43011" name="Picture 5" descr="retrosternal goit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4113" y="2434803"/>
            <a:ext cx="4295775" cy="3930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cxnSp>
        <p:nvCxnSpPr>
          <p:cNvPr id="6" name="Straight Arrow Connector 5"/>
          <p:cNvCxnSpPr>
            <a:stCxn id="43013" idx="3"/>
          </p:cNvCxnSpPr>
          <p:nvPr/>
        </p:nvCxnSpPr>
        <p:spPr>
          <a:xfrm flipV="1">
            <a:off x="1835696" y="3573017"/>
            <a:ext cx="2232248" cy="827112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13" name="TextBox 8"/>
          <p:cNvSpPr txBox="1">
            <a:spLocks noChangeArrowheads="1"/>
          </p:cNvSpPr>
          <p:nvPr/>
        </p:nvSpPr>
        <p:spPr bwMode="auto">
          <a:xfrm>
            <a:off x="251520" y="4077072"/>
            <a:ext cx="1584176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Retrosternal </a:t>
            </a:r>
            <a:r>
              <a:rPr lang="en-GB" dirty="0" smtClean="0"/>
              <a:t>Extension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Thyroid – Auscultation </a:t>
            </a:r>
            <a:endParaRPr lang="en-GB" dirty="0"/>
          </a:p>
        </p:txBody>
      </p:sp>
      <p:sp>
        <p:nvSpPr>
          <p:cNvPr id="4403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Listen over each lobe for bruits (Graves or hyperthyroidism)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50" y="2239916"/>
            <a:ext cx="3749675" cy="2987767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Structure</a:t>
            </a:r>
            <a:endParaRPr lang="en-GB" dirty="0"/>
          </a:p>
        </p:txBody>
      </p:sp>
      <p:sp>
        <p:nvSpPr>
          <p:cNvPr id="45058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Inspection</a:t>
            </a:r>
          </a:p>
          <a:p>
            <a:r>
              <a:rPr lang="en-GB" dirty="0" smtClean="0"/>
              <a:t>Hands</a:t>
            </a:r>
          </a:p>
          <a:p>
            <a:r>
              <a:rPr lang="en-GB" dirty="0" smtClean="0"/>
              <a:t>Arms</a:t>
            </a:r>
          </a:p>
          <a:p>
            <a:r>
              <a:rPr lang="en-GB" dirty="0" smtClean="0"/>
              <a:t>Face and Eyes</a:t>
            </a:r>
          </a:p>
          <a:p>
            <a:r>
              <a:rPr lang="en-GB" dirty="0" smtClean="0"/>
              <a:t>Thyroid</a:t>
            </a:r>
          </a:p>
          <a:p>
            <a:pPr lvl="1"/>
            <a:r>
              <a:rPr lang="en-GB" dirty="0" smtClean="0"/>
              <a:t>Inspect</a:t>
            </a:r>
          </a:p>
          <a:p>
            <a:pPr lvl="1"/>
            <a:r>
              <a:rPr lang="en-GB" dirty="0" smtClean="0"/>
              <a:t>Palpate </a:t>
            </a:r>
          </a:p>
          <a:p>
            <a:pPr lvl="1"/>
            <a:r>
              <a:rPr lang="en-GB" dirty="0" smtClean="0"/>
              <a:t>Percuss</a:t>
            </a:r>
          </a:p>
          <a:p>
            <a:pPr lvl="1"/>
            <a:r>
              <a:rPr lang="en-GB" dirty="0" smtClean="0"/>
              <a:t>Auscultate</a:t>
            </a:r>
          </a:p>
          <a:p>
            <a:r>
              <a:rPr lang="en-GB" b="1" dirty="0" smtClean="0">
                <a:solidFill>
                  <a:schemeClr val="accent1"/>
                </a:solidFill>
              </a:rPr>
              <a:t>Lower Limbs</a:t>
            </a:r>
          </a:p>
          <a:p>
            <a:r>
              <a:rPr lang="en-GB" dirty="0" smtClean="0"/>
              <a:t>Completing the examination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GB" dirty="0"/>
              <a:t>Pre-</a:t>
            </a:r>
            <a:r>
              <a:rPr lang="en-GB" dirty="0" err="1"/>
              <a:t>tibial</a:t>
            </a:r>
            <a:r>
              <a:rPr lang="en-GB" dirty="0"/>
              <a:t> </a:t>
            </a:r>
            <a:r>
              <a:rPr lang="en-GB" dirty="0" smtClean="0"/>
              <a:t>myxoedema</a:t>
            </a:r>
            <a:endParaRPr lang="en-GB" dirty="0"/>
          </a:p>
          <a:p>
            <a:pPr lvl="1"/>
            <a:r>
              <a:rPr lang="en-GB" dirty="0"/>
              <a:t>Non-pitting </a:t>
            </a:r>
            <a:r>
              <a:rPr lang="en-GB" dirty="0" smtClean="0"/>
              <a:t>oedema</a:t>
            </a:r>
            <a:endParaRPr lang="en-GB" dirty="0"/>
          </a:p>
          <a:p>
            <a:pPr lvl="1"/>
            <a:r>
              <a:rPr lang="en-GB" dirty="0" smtClean="0"/>
              <a:t>Proximal Myopathy</a:t>
            </a:r>
            <a:endParaRPr lang="en-GB" dirty="0"/>
          </a:p>
          <a:p>
            <a:pPr lvl="1"/>
            <a:r>
              <a:rPr lang="en-GB" dirty="0" smtClean="0"/>
              <a:t>Reflexes 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Structure</a:t>
            </a:r>
            <a:endParaRPr lang="en-GB" dirty="0"/>
          </a:p>
        </p:txBody>
      </p:sp>
      <p:sp>
        <p:nvSpPr>
          <p:cNvPr id="47106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Inspection</a:t>
            </a:r>
          </a:p>
          <a:p>
            <a:r>
              <a:rPr lang="en-GB" dirty="0" smtClean="0"/>
              <a:t>Hands</a:t>
            </a:r>
          </a:p>
          <a:p>
            <a:r>
              <a:rPr lang="en-GB" dirty="0" smtClean="0"/>
              <a:t>Arms</a:t>
            </a:r>
          </a:p>
          <a:p>
            <a:r>
              <a:rPr lang="en-GB" dirty="0" smtClean="0"/>
              <a:t>Face and Eyes</a:t>
            </a:r>
          </a:p>
          <a:p>
            <a:r>
              <a:rPr lang="en-GB" dirty="0" smtClean="0"/>
              <a:t>Thyroid</a:t>
            </a:r>
          </a:p>
          <a:p>
            <a:pPr lvl="1"/>
            <a:r>
              <a:rPr lang="en-GB" dirty="0" smtClean="0"/>
              <a:t>Inspect</a:t>
            </a:r>
          </a:p>
          <a:p>
            <a:pPr lvl="1"/>
            <a:r>
              <a:rPr lang="en-GB" dirty="0" smtClean="0"/>
              <a:t>Palpate</a:t>
            </a:r>
          </a:p>
          <a:p>
            <a:pPr lvl="1"/>
            <a:r>
              <a:rPr lang="en-GB" dirty="0" smtClean="0"/>
              <a:t>Percuss</a:t>
            </a:r>
          </a:p>
          <a:p>
            <a:pPr lvl="1"/>
            <a:r>
              <a:rPr lang="en-GB" dirty="0" smtClean="0"/>
              <a:t>Auscultate</a:t>
            </a:r>
          </a:p>
          <a:p>
            <a:r>
              <a:rPr lang="en-GB" dirty="0" smtClean="0"/>
              <a:t>Lower limbs</a:t>
            </a:r>
          </a:p>
          <a:p>
            <a:r>
              <a:rPr lang="en-GB" dirty="0" smtClean="0"/>
              <a:t>Completing the examination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845" y="2059858"/>
            <a:ext cx="3347884" cy="3347884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Completing the examination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Chest</a:t>
            </a:r>
          </a:p>
          <a:p>
            <a:pPr lvl="1"/>
            <a:r>
              <a:rPr lang="en-GB" dirty="0" smtClean="0"/>
              <a:t>Inspect for </a:t>
            </a:r>
            <a:r>
              <a:rPr lang="en-GB" dirty="0" err="1"/>
              <a:t>G</a:t>
            </a:r>
            <a:r>
              <a:rPr lang="en-GB" dirty="0" err="1" smtClean="0"/>
              <a:t>ynaecomastia</a:t>
            </a:r>
            <a:r>
              <a:rPr lang="en-GB" dirty="0" smtClean="0"/>
              <a:t> – Hyperthyroidism </a:t>
            </a:r>
          </a:p>
          <a:p>
            <a:pPr lvl="1"/>
            <a:r>
              <a:rPr lang="en-GB" dirty="0" smtClean="0"/>
              <a:t>Auscultate Heart </a:t>
            </a:r>
          </a:p>
          <a:p>
            <a:r>
              <a:rPr lang="en-GB" dirty="0" smtClean="0"/>
              <a:t>Look for signs of associated Autoimmune </a:t>
            </a:r>
            <a:r>
              <a:rPr lang="en-GB" dirty="0"/>
              <a:t>D</a:t>
            </a:r>
            <a:r>
              <a:rPr lang="en-GB" dirty="0" smtClean="0"/>
              <a:t>isease:</a:t>
            </a:r>
          </a:p>
          <a:p>
            <a:pPr lvl="1"/>
            <a:r>
              <a:rPr lang="en-GB" dirty="0" err="1" smtClean="0"/>
              <a:t>Vitiligo</a:t>
            </a:r>
            <a:endParaRPr lang="en-GB" dirty="0" smtClean="0"/>
          </a:p>
          <a:p>
            <a:pPr lvl="1"/>
            <a:r>
              <a:rPr lang="en-GB" dirty="0" smtClean="0"/>
              <a:t>Hyperpigmentation, Postural Hypotension– Addison’s</a:t>
            </a:r>
          </a:p>
          <a:p>
            <a:pPr lvl="1"/>
            <a:r>
              <a:rPr lang="en-GB" dirty="0" smtClean="0"/>
              <a:t>Type 1 Diabetes </a:t>
            </a:r>
          </a:p>
          <a:p>
            <a:pPr lvl="1"/>
            <a:r>
              <a:rPr lang="en-GB" dirty="0" smtClean="0"/>
              <a:t>Malnutrition – Coeliac Disease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Thank the patient</a:t>
            </a:r>
          </a:p>
          <a:p>
            <a:r>
              <a:rPr lang="en-GB" dirty="0" smtClean="0"/>
              <a:t>WASH YOUR HANDS!!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Examination stations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mtClean="0"/>
              <a:t>Instructions in the OSCE:</a:t>
            </a:r>
          </a:p>
          <a:p>
            <a:pPr lvl="1"/>
            <a:r>
              <a:rPr lang="en-GB" smtClean="0"/>
              <a:t>Examine this patient’s THYROID STATUS =</a:t>
            </a:r>
          </a:p>
          <a:p>
            <a:pPr lvl="2"/>
            <a:r>
              <a:rPr lang="en-GB" smtClean="0"/>
              <a:t>complete full thyroid examination</a:t>
            </a:r>
          </a:p>
          <a:p>
            <a:pPr lvl="1"/>
            <a:r>
              <a:rPr lang="en-GB" smtClean="0"/>
              <a:t>Examine this patient’s THYROID GLAND = </a:t>
            </a:r>
          </a:p>
          <a:p>
            <a:pPr lvl="2"/>
            <a:r>
              <a:rPr lang="en-GB" smtClean="0"/>
              <a:t>Examine neck/thyroid only</a:t>
            </a:r>
          </a:p>
          <a:p>
            <a:pPr lvl="1"/>
            <a:r>
              <a:rPr lang="en-GB" smtClean="0"/>
              <a:t>Examine this patient’s NECK = </a:t>
            </a:r>
          </a:p>
          <a:p>
            <a:pPr lvl="2"/>
            <a:r>
              <a:rPr lang="en-GB" smtClean="0"/>
              <a:t>Could be As Above</a:t>
            </a:r>
          </a:p>
          <a:p>
            <a:pPr lvl="2"/>
            <a:r>
              <a:rPr lang="en-GB" smtClean="0"/>
              <a:t>Could be – Examination of a NECK LUMP</a:t>
            </a:r>
          </a:p>
          <a:p>
            <a:r>
              <a:rPr lang="en-GB" smtClean="0"/>
              <a:t>READ THE INSTRUCTIONS CAREFULLY!!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Examination of Thyroid–</a:t>
            </a:r>
            <a:br>
              <a:rPr lang="en-GB" smtClean="0"/>
            </a:br>
            <a:r>
              <a:rPr lang="en-GB" smtClean="0"/>
              <a:t> Basic Structure</a:t>
            </a:r>
            <a:endParaRPr lang="en-GB" dirty="0"/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Inspection</a:t>
            </a:r>
          </a:p>
          <a:p>
            <a:r>
              <a:rPr lang="en-GB" dirty="0" smtClean="0"/>
              <a:t>Hands</a:t>
            </a:r>
          </a:p>
          <a:p>
            <a:r>
              <a:rPr lang="en-GB" dirty="0" smtClean="0"/>
              <a:t>Arms</a:t>
            </a:r>
          </a:p>
          <a:p>
            <a:r>
              <a:rPr lang="en-GB" dirty="0" smtClean="0"/>
              <a:t>Face and Eyes</a:t>
            </a:r>
          </a:p>
          <a:p>
            <a:r>
              <a:rPr lang="en-GB" dirty="0" smtClean="0"/>
              <a:t>Thyroid</a:t>
            </a:r>
          </a:p>
          <a:p>
            <a:pPr lvl="1"/>
            <a:r>
              <a:rPr lang="en-GB" dirty="0" smtClean="0"/>
              <a:t>Inspect</a:t>
            </a:r>
          </a:p>
          <a:p>
            <a:pPr lvl="1"/>
            <a:r>
              <a:rPr lang="en-GB" dirty="0" smtClean="0"/>
              <a:t>Palpate </a:t>
            </a:r>
          </a:p>
          <a:p>
            <a:pPr lvl="1"/>
            <a:r>
              <a:rPr lang="en-GB" dirty="0" smtClean="0"/>
              <a:t>Percuss</a:t>
            </a:r>
          </a:p>
          <a:p>
            <a:pPr lvl="1"/>
            <a:r>
              <a:rPr lang="en-GB" dirty="0" smtClean="0"/>
              <a:t>Auscultate</a:t>
            </a:r>
          </a:p>
          <a:p>
            <a:r>
              <a:rPr lang="en-GB" dirty="0" smtClean="0"/>
              <a:t>Lower limbs</a:t>
            </a:r>
          </a:p>
          <a:p>
            <a:r>
              <a:rPr lang="en-GB" dirty="0" smtClean="0"/>
              <a:t>Completing the examination</a:t>
            </a:r>
          </a:p>
        </p:txBody>
      </p:sp>
      <p:pic>
        <p:nvPicPr>
          <p:cNvPr id="24579" name="Picture 2" descr="http://deepwaterproject.files.wordpress.com/2010/07/human_body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836613"/>
            <a:ext cx="2609850" cy="5219700"/>
          </a:xfrm>
          <a:prstGeom prst="rect">
            <a:avLst/>
          </a:prstGeom>
          <a:solidFill>
            <a:schemeClr val="tx1">
              <a:alpha val="5294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4580" name="Picture 4" descr="http://image.shutterstock.com/display_pic_with_logo/180811/180811,1242681175,1/stock-vector-thyroid-gland-304790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1557338"/>
            <a:ext cx="30956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Up Arrow 6"/>
          <p:cNvSpPr/>
          <p:nvPr/>
        </p:nvSpPr>
        <p:spPr>
          <a:xfrm>
            <a:off x="5508625" y="3644900"/>
            <a:ext cx="142875" cy="431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Up Arrow 7"/>
          <p:cNvSpPr/>
          <p:nvPr/>
        </p:nvSpPr>
        <p:spPr>
          <a:xfrm rot="1200000">
            <a:off x="5665788" y="1863725"/>
            <a:ext cx="215900" cy="15128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Right Arrow 8"/>
          <p:cNvSpPr/>
          <p:nvPr/>
        </p:nvSpPr>
        <p:spPr>
          <a:xfrm rot="-3420000">
            <a:off x="5913438" y="1258887"/>
            <a:ext cx="6477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Up Arrow 9"/>
          <p:cNvSpPr/>
          <p:nvPr/>
        </p:nvSpPr>
        <p:spPr>
          <a:xfrm rot="10800000">
            <a:off x="6443663" y="1125538"/>
            <a:ext cx="215900" cy="431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7-Point Star 11"/>
          <p:cNvSpPr/>
          <p:nvPr/>
        </p:nvSpPr>
        <p:spPr>
          <a:xfrm>
            <a:off x="5940425" y="4868863"/>
            <a:ext cx="431800" cy="504825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7-Point Star 12"/>
          <p:cNvSpPr/>
          <p:nvPr/>
        </p:nvSpPr>
        <p:spPr>
          <a:xfrm>
            <a:off x="6659563" y="4868863"/>
            <a:ext cx="433387" cy="504825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 - WIPER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mtClean="0"/>
              <a:t>WASH YOUR HANDS!</a:t>
            </a:r>
          </a:p>
          <a:p>
            <a:r>
              <a:rPr lang="en-GB" smtClean="0"/>
              <a:t>Introduce yourself  &amp; Consent</a:t>
            </a:r>
          </a:p>
          <a:p>
            <a:r>
              <a:rPr lang="en-GB" smtClean="0"/>
              <a:t>Position the patient (seat patient upright with access to examine them from in front and directly behind)</a:t>
            </a:r>
          </a:p>
          <a:p>
            <a:r>
              <a:rPr lang="en-GB" smtClean="0"/>
              <a:t>Expose the patient (expose the patients neck fully)</a:t>
            </a:r>
          </a:p>
          <a:p>
            <a:r>
              <a:rPr lang="en-GB" smtClean="0"/>
              <a:t>Retreat....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Structure</a:t>
            </a:r>
            <a:endParaRPr lang="en-GB" dirty="0"/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b="1" dirty="0" smtClean="0">
                <a:solidFill>
                  <a:schemeClr val="accent1"/>
                </a:solidFill>
              </a:rPr>
              <a:t>Inspection</a:t>
            </a:r>
          </a:p>
          <a:p>
            <a:r>
              <a:rPr lang="en-GB" dirty="0" smtClean="0"/>
              <a:t>Hands</a:t>
            </a:r>
          </a:p>
          <a:p>
            <a:r>
              <a:rPr lang="en-GB" dirty="0" smtClean="0"/>
              <a:t>Arms</a:t>
            </a:r>
          </a:p>
          <a:p>
            <a:r>
              <a:rPr lang="en-GB" dirty="0" smtClean="0"/>
              <a:t>Face and Eyes</a:t>
            </a:r>
          </a:p>
          <a:p>
            <a:r>
              <a:rPr lang="en-GB" dirty="0" smtClean="0"/>
              <a:t>Thyroid</a:t>
            </a:r>
          </a:p>
          <a:p>
            <a:pPr lvl="1"/>
            <a:r>
              <a:rPr lang="en-GB" dirty="0" smtClean="0"/>
              <a:t>Inspect</a:t>
            </a:r>
          </a:p>
          <a:p>
            <a:pPr lvl="1"/>
            <a:r>
              <a:rPr lang="en-GB" dirty="0" smtClean="0"/>
              <a:t>Palpate </a:t>
            </a:r>
          </a:p>
          <a:p>
            <a:pPr lvl="1"/>
            <a:r>
              <a:rPr lang="en-GB" dirty="0" smtClean="0"/>
              <a:t>Percuss</a:t>
            </a:r>
          </a:p>
          <a:p>
            <a:pPr lvl="1"/>
            <a:r>
              <a:rPr lang="en-GB" dirty="0" smtClean="0"/>
              <a:t>Auscultate</a:t>
            </a:r>
          </a:p>
          <a:p>
            <a:r>
              <a:rPr lang="en-GB" dirty="0" smtClean="0"/>
              <a:t>Lower limbs</a:t>
            </a:r>
          </a:p>
          <a:p>
            <a:r>
              <a:rPr lang="en-GB" dirty="0" smtClean="0"/>
              <a:t>Completing the 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Look around the bed/chair for</a:t>
            </a:r>
          </a:p>
          <a:p>
            <a:pPr lvl="1"/>
            <a:r>
              <a:rPr lang="en-GB" dirty="0" smtClean="0"/>
              <a:t>Medications</a:t>
            </a:r>
          </a:p>
          <a:p>
            <a:pPr lvl="1"/>
            <a:r>
              <a:rPr lang="en-GB" dirty="0" smtClean="0"/>
              <a:t>Cardiac monitoring – ECG</a:t>
            </a:r>
          </a:p>
          <a:p>
            <a:pPr lvl="1"/>
            <a:r>
              <a:rPr lang="en-GB" dirty="0" smtClean="0"/>
              <a:t>Observations chart</a:t>
            </a:r>
          </a:p>
          <a:p>
            <a:r>
              <a:rPr lang="en-GB" dirty="0" smtClean="0"/>
              <a:t>Well/unwell</a:t>
            </a:r>
          </a:p>
          <a:p>
            <a:r>
              <a:rPr lang="en-GB" dirty="0" smtClean="0"/>
              <a:t>Appropriately dressed for room temperature/weather</a:t>
            </a:r>
          </a:p>
          <a:p>
            <a:r>
              <a:rPr lang="en-GB" dirty="0" smtClean="0"/>
              <a:t>Hot/sweaty  or Cold/shivery</a:t>
            </a:r>
          </a:p>
          <a:p>
            <a:r>
              <a:rPr lang="en-GB" dirty="0" smtClean="0"/>
              <a:t>Composure (anxious/fidgety/restless or lethargic/immobile)</a:t>
            </a:r>
          </a:p>
          <a:p>
            <a:r>
              <a:rPr lang="en-GB" dirty="0" smtClean="0"/>
              <a:t>Over/underweight</a:t>
            </a:r>
          </a:p>
          <a:p>
            <a:r>
              <a:rPr lang="en-GB" dirty="0" smtClean="0"/>
              <a:t>Obvious neck lumps/swellings</a:t>
            </a:r>
          </a:p>
          <a:p>
            <a:r>
              <a:rPr lang="en-GB" dirty="0" smtClean="0"/>
              <a:t>Condition of hair (dry, thin?)</a:t>
            </a:r>
          </a:p>
          <a:p>
            <a:r>
              <a:rPr lang="en-GB" dirty="0" smtClean="0"/>
              <a:t>Plethora</a:t>
            </a:r>
          </a:p>
          <a:p>
            <a:r>
              <a:rPr lang="en-GB" dirty="0" smtClean="0"/>
              <a:t>Eyebrows – loss of outer third</a:t>
            </a:r>
          </a:p>
          <a:p>
            <a:r>
              <a:rPr lang="en-GB" dirty="0" smtClean="0"/>
              <a:t>Comment on hoarseness of voice</a:t>
            </a:r>
          </a:p>
          <a:p>
            <a:endParaRPr lang="en-GB" dirty="0"/>
          </a:p>
        </p:txBody>
      </p:sp>
      <p:sp>
        <p:nvSpPr>
          <p:cNvPr id="26627" name="AutoShape 2" descr="data:image/jpeg;base64,/9j/4AAQSkZJRgABAQAAAQABAAD/2wCEAAkGBhQQERUUExQSExUVGBcYGBgYFxYVGhseFxoXGRoYFhgYHCYfHBkjGxcXHy8hIycpLCwsFR8xNTAqNSYrLCkBCQoKDgwOGg8PGSwkHyUsLCksLDAsLCwsLCwsKSksLCwqKSw0LC8sLCwsLCwsLCopLywsLCwpLCwsKSwsLCwsLP/AABEIAOYA2wMBIgACEQEDEQH/xAAcAAEAAwEBAQEBAAAAAAAAAAAABQYHBAMCCAH/xABKEAACAQMCAwUEBwUECAQHAAABAgMABBESIQUGMRNBUWFxByIygRQjQlKCkaFicpKxwSQz0fAVQ1Njc6KywhYlg/EXNHSTpbPh/8QAGQEBAAMBAQAAAAAAAAAAAAAAAAIDBAEF/8QAKBEAAwACAwABAwQCAwAAAAAAAAECAxESITFBEyJRBDJhcQXxFIHw/9oADAMBAAIRAxEAPwDcaUpQClKUApSlAKUpQClKUApSo/mFHa1nEWe0MMoTHXUUbTjzzigOCz55tJphCkhLMxVGKOI3Zc5WOQjSx2PQ74OM1P1hnD7GO6spShYSwxxSBASCYVRQTGO6WOVJGyNwQoPVSJng3tfuFRBNBHLlGIlWUR6ggUa2VgQuW3O/29gdJzBV+Sbn8GtUrK5PaFxBmRuzigRzhC1rcOhOMgGVnjzkA4wozj0q88ocw/TrYSsoR1Z45FByA8bFTpJ6qdmHk1STTItNE3SlK6cFKUoBSlKAUpSgFKUoBSlKAUpSgFKUoBSlKAUpSgFfwnFfMsoRSzEKqgkkkAADckk9AB31lPNPMsnEQQodLHoo3V7n9pu9YPBerdTsQKjVKVtkpl09IsHGvaSCSliiz4JDTuStupHUKV96Zh4Jt+1VMv7m7um+tvLls/YiP0eP0CxHUR+8xrlw5wACANlUbADuCgbAV3i6+ixvIcEorMcj7oJwPyrPWSn4aZxyvSv2HJUc87rpCxwnS7AsWeQgMY9WcgAEFsbkkDxr+8ycvQwYZYo07NozlBob41GzDBzg7HPUA91WTliTsbeNXHvsC7nxeQl3J/Ex/KojmJzMy6RrQShnUEAkJuoGogY1BSd+gqPJ79JcVrw5uE33ELyRIZZHuWRpGiDyiIO0WpGXTp0tIoOsamGQc9xrYOQuBvaWSJKAJXZ5ZACDhpWLacjY6QVXI66ax+WRoLFplbRcQzfSU7yG1klTjbGhyp7jvW68E4ot1bxTp8MqK48tQBx6jp8q0Q99mbIuPR20pSrCsUpSgFKUoBSlKAUpSgFKUoBSlKAUpSgFKUoBSlV7nnj5s7UshCyysIoiegd8+8fJFDP+DHfQFc5v4uL2ZrYMBawNic52lkXB7H/hpsX8Wwvc1Vu8vhI2cjHQDyr5ktOxhCKGx0BPU95YnvJOST3kmuKK1ZmAAO9Y7fJm6J4IsHB7cY17ZPT08ajua5u10Wo6zSIjfu51v8git+dfy9vFhGCDnuAH8/Co3ldzJcPcPuqAxp+8cdow9MBf4qil8nW99Fju7MopYYIAJ8Kqt5IUHmf85q18VvV0YBG/X0FU64l1tn5CuJktETxZT2MhwfhO+D1Ow39TW2+yebPDUX/ZS3EY9Fmk0j5KQPlWZ3UGtoLf/ayoD+5Ge0c/kmPxVpnsqT+ws3c9zdsPTt5B/wBtacbMuVFxpSlXFApSlAKUpQClKUApSlAKUpQClKUApSlAKUqv8384x8OjXKmWaQkRQqQGcjqSTsqDqWPTzO1ATdxcrGpd2VFUZZmIVQPEk7AVlfPHGPp9xC1qpnhgRjrBCoXc4OGcjVhVG65Hvmo27W4vT21+2tAdSRKPqY/DSv2z+0+Se7FfN5xJz7uwUdABgEdxqi8m+kaIx6e2RF3LcnGmMADP+uP9ExXLDxeSN/rI5ttvdZX/AO4GpSfiOgZIGe6o+PizNqigjaSbSXIGDgDGXYZGeowo3Ow781Uu/gvb/k/snMcbYXW0OpgrSOjAR5BOc4ILkA6R47nYGrHb3lkIwsE8GlBgASKx28RnVk9Se/Ndt7yTDPw7sojl2AmSVshmkIyGcbY1A6SMbA47qx2SxGSGUqykqysBlWBwVOe8GpJKvCN8o9LvxK9Lk46ePl4CuJGYEEZz6ZqqpAyfA7L6MR+nT9K77fity+mDtFAf3clQDv3alxjPTOM713gR5ln5dLyvLdNukSMqdBspzIw9SoXP7Bq9+yPm2EWEdvKVgljXX77KBIsjM/aIxxn3nII6g+RBObyLLHazRiIj3CqiNtagYxnTs2wOfhPSu/iXDFls1aLS7RDXGRhgQBhkHqox6geFdmtEankb1BxOJ/gljb911P8AI10Zr8xWPBBOQVVGBAOcAbHpvip+ztJbf+7luYT/ALuWRV/hyVPzFT+qvkl/xa+Gb/SsXtvaVfW3V47xR1WRVjf5Sx4X80NW/gHtdtLghZg9nIe6bHZk/szD3P4tNTVJ+FF4qj1F5pXyrggEEEHcEd/pX1UisUpSgFKUoBSlKAVm3NPtd7CeSC1t2n7HPayYdlTBwxKouSAQRnI3U9QM1oPEbrsopJD9hGf+FSf6Vkvse4YJLWWZ8lpZmye86QF/nqP4jUpnk9ELritnR/8AEe9lUMj2gUjIKwu2QfNpqufJfN/0wNHIFWeMAsBsrqdhIgJOBkEEZOD5EVld5wv6FeyW4H1cgM0QHQb4kQeQYhgO4NUhwm5a1u7a4wVVZBFIenuTkRnPkHMbfgrLyqMnCmbFMZMXOUbXWP8AM5/86uDNj+6h7EMcZj0kto8u11Zx5VsAqN41y5bXqhbmGOYDprUErnqVPVfkaupcloomuL2ZNxDjYbr7iDpkgD1NRL81wZ0ITMxzhYxrIwMk5G2Nt9+6pXnDlS1sOKWQgsxKrqWMO8msq2D/AHpIAAcHJIA0VYIeT4pJzc3EcRlIUCJMiGNVGAqrtrOOrEAHuVazVMx6a4q8niKFxa1mhDvcqI1RoNaRlWlaOYyjKSYKpjsmGACcsu4zWi8w8Ct7axt7i0RUjgdJMruXinASRmY7sdLJJk7/AFQqN594brj1khY2QxStjPZjUskMxxvoSVAG/ZkY91TcVi8PLzxXGkMllMrYYMMBH04YbH3dO4rqaaRVlTiyQVcADwrOfadypjN7EOgHbqO8DYSjzXo37OD9mtAsXLRRlviKIT6lQT+terxhgQQCCCCD0IOxB+VUTXF7PQuVc6PzvXzJjBycefTHgc+INfdzCIXlQHKxySIp8Qjsq/oBWo8C9nttZx9tednLIo1MZMdlH5KrbbdNTbnux0rVVKTDMOvCucu8zLMi5dRMuzAEbkfaUd4PX8xS94skFx2ybI7AToB7uTgdsvgQeviDvuM1bJzw+/Uw9lpySiSdgYtL6dQ7N9IKtjcZxnzzWa2xe4jaJY3kk96Jm0/Vg7qXLdAPtVWkiytpell4Qy27zQsQuhtSeaPll/I6l/DXRPfFvh2H865uY+GHSksYLPEMMB1dNsgeLAjUPmO+oy2k1gFDkHcEVz+TRjvriSLRA9QK9E4McZHf0DdPU+Pp/k+9kRHguNTd3l5kf5/x7/pAI1Z+f+e+ubLtbIS2urrh76reeSLO5T44mPfqjb3d/FdJ86v/AC57XY5CI71RbOcASgkwMfNjvGfJ9v2jVE4tf5wAPHr/AIVAXEJPeSPCrJtozZMEV4fpxHBGRuDuCP6V/a/PPKPPNxw0hUzNb98DHp4mFj8B/Z+E+A61uXL3McN/CJoG1L0YEYZGHVJF6qw8PmMg5q9UmefeNw+yUpSlSIClKUBE82n+w3X/ANPP/wDreqL7Gz/5aB4TTZ/jNaLxe07aCWP78bp/EpH9ayz2K3f9mmjPUSlgPJ0jf/uP5VZj/cVZv2/9j2nTCOWCUDeGRGY/sS/VOP5H5V4cXtTLBKg6sjAfvYypHowB+VdHtEjE/boN/qivzClh+Rx+Ve3AbuOS2gkOMvHGx79yoz+uazfrZ05o0f4+9zUfyaNy7xT6VaQT/wC1ijf0LKCR8iSK5+Z+YRZxAhe0mkbRDEDgu53xnuQAFmbuVSfAVFezGcGxMY6QT3EQ9FlZkHyR1HyqOtZvpl3NdNusbPbW47gsbaZZB5vKpGfuxL51Kr4zsljxu64npwvhZjLSyt2txLjtJMY6biOMfYiXuX5nJJNfPEOKOJBDAiyS6dTaiVSNSSA0hAJJJBAVRk6T0AzUi8gUZO1Vnj3MEVtrIeKOWQLgMzZbT7oJVAXIA+6N+mawrdPs9PSmdLpHTPBfAEm4s2/3bQSKp8tQlZh64PpURw7gouQ8KyT2saFe2s9Xaw5J1K0ZyPqWwfdGFOCCoIIri4dxG8ZiQss2ehkiSzhHmNWqdvy3q28C4M0JeWVxJNLp1FRpRQmdKRgknSNTHJOSTnwAntyV8VfwSqpjz86OMg4ODjY+HnX0DQiqi8yG29nci3CI63XZ6wWfRHINm1ZZhpOCe/HfVi9p3CBcxntLvslRNUcK41SS74Lb5bOyqAM5Jqx81cSEFrK+WXCNupw2cYUKe5ixAHnVauOO3dsivcQWksiAKJtehiT9kL2ZfWT9lM5PTFXKqppmZxMpyeXDQ/D7Mz3e7JBCMMdReVTLpA8WAeNM/seVU/kC+xM8bE6nTUwP31Yk+uQ5Pyri43x654i7Gb3TFlkhGQAVOG2O5fYjfp3da8nvVinjuExhCpbH3WGGH5MTWhY3xe/WT+nvHyX/AJfJol/xBIULOQABmozhHCTreZ17LtN1hHnv2kg6K5+6PVsmvq24eLl+1l1aFP1IDFckdZiQc+SjyJ7xXxfWkER+sup4yega5bJ9A2Sao18FM0k9s/t8dBO+r/PfUY1yQdRNLjEU8YjlklR0c7uHGQUAwQPM15cTtiqa2KqB1BOMfM9/lTRpV8ls+4ZO2bbY/wBK7o7ADrv+gqu27SMQYo5G8GxoX+J8D8s1I2c1xcBsukGhijBV1vkebe6AQQRgHrXWmR+rKOy8tlUahhR39APWufgHOy8PuRNFIGGwmjXcSRjrnG2tdyrfLoTXTbcsRscsGmb70rF/0Puj5CpG64Dsjx6VmhYPESo0hl3AZcbocYI/wrstJlOS3S1o3SGUOoYbhgCPQ7ivuoXlHmZeIWyzKNDZKSxnrHIuzofQ7jxBB76mq1HnilKUANYhyvEbPil9a7r72tO7ZWOnH/pyxfka2+sk9qln9C4jZ8RAxG5+jznwyCFY/hJ/+0KnjeqTK8s8oaPC8T6xge9j+p//ALUbya39iiH3Qy/wuy/0qa4rFiTPc2D/AENVnlS/02iYHVpT/FK5H86j/kF9q/s5/i399f0aR7Lj7l6PC7J/ihgY/qah+UeILHZKrkB4WljlBONLpI+rWT0yfe3+9Up7JpC8d4x77oj+GC3U/qKnuIciWNxN28trDJIcZZlzqx0Ljox8yDVHDnCRtnJ9PI3/AGU21mn4m2mz92Lo12wzGPFbdT/ev5/AO8npVhPs2t0h0wFo7gHULlvflZ8YJlJ+NG6FNhjppIBFqTCgKq7AAAAAAY6DwHpX90k9Tj0/xqcwpWiu8tW9sz/g82pnSZeznhIWSPORvuroerRsN1PkQdwamga9OZdEEkNwBk6lgcqMkrKcLqPgsmk9dtTVGXMcwn1doEj6mIRhs5z1kzlTnfbbbpWXJj4s34cztdnfTVXyD5rjOM74PpgVG8b4ssEMkjkBIxlyDnxwF8c4x8xVXFl/JFQ5345qureBUaUg9uyLtkR/3QY9FXX75J7k7yQK4eKWbFfpE82JY/eDKuUQYIMcSE75BxqOWJx6V7cM91ZLmchJJj2j52CKBhI8nuVQB6k1E8W5vt5EZADIG2JIUL5fEQeuO6r0vhGO63tsieLcImtwtyx1M+ln2C6HIAIbGxRvhJ7mAPfULdsoy6DCn7DfZbUD07wMk46b56bVZZOJi3LQrI0yqArxy4YEaRqKuhZlBz0cEb9RUNbctSXMjrEWWBF7RzKSOzQblWIBJO3u6M6hv41omtLTJLL9jj38EpwbmSU2ip/d9nlWmbB2B20A9WxsSdhjvJ29+HcPkkJMSBAdzJLqZ28yOv8AER6VzcwWjWF3bxzAdiqRyY0FcB9S6iupsFCpIyfPANXpAAMDp/neqa6KZ7KRNCbe7KjMzsh3xpUM7KBnGdK4Tc79D4ivfhnEI0kYTBHnR2BeRgoVdtIjU5wSO5R4amzXXMCJbibc7RRIo+JnbtHAHdjcZJ6YJ7qleC8IMMKRliz/AGmXC6mO5Ocb+p32rjZLb8PuO5in+BgWx3Z/qBmoKNdF6V7p0B/HGcH/AJSPyq1ohXYknB7zmq1x73J7eT7twqn0kBU/0qK/B1+bLLHGFGBX1SlRJDl7iv8Ao/iCPnEF4Vhm8Fk6Qy+WfgPqDWwVinFeHi4heI7a1wD4Hqp+TAH5VpXIPHjfWEEz/wB5p0S/8SMlHz6lc/iFacVbWjLlnT2WGlKVaVCofm7lxOIWc1s+wkX3T91hujfJgD6ZHfUxSgPz9DzNJDbSWl1DL9Mt8xLhSQxxhGLjZRjBJOxADDOa4+HXPY28eI5HjQKvaDQFJyASCzDKlj8XTv6b1p3OPZ3dz2ENvbSTRACW4miWVYQwysaqf7yXB1BT7qggnqAeK05CtE3kT6Q2SS02GXJJJ0xACNBknZVFUfqMnLSp+Gj9Lg47qV6dHKXFouHWccIK3V3M0krxQSRuQznU2t9WhVQFE1E742B6VPW3OwVlW6he11EKrlkkiydgpkQ+4SdhrCgnYEmq9ecvWLLhreAeDJGqMp8VdACp8wagra6ubovw5HDlTMrSyBWLRKsJQMGUqzf2hQxwSRGcbtkcnK2+kTrApW6Zr2fdPqf519CEd+/8vyrN+Fc5zW0M1tpS6e0dokkabQZQuhkLkIw1hGUNv1U+ePmD2kXUOJLtIOx+2IlcPEDtrB1uJAMjIAU4yRnGKu5IzcX+C+cbsFubeWHJXWpUMo+A42YeanB+VUngXHTIrwz/AFd3D7s6HxH+sXPWN/iB6b1KX3tHjVPqIJpj9kHTCPmXOQPw58qpXMck3EmRpkt7Yx40vDracD7vbnThT4aD8qrycaXbLsNVD6ReL6+EesnBGonfOP4h0qoXlwbpnGWFtHLGRk/3pIJYkf7MH8yM91cMfCt8vNdS9+JJnZfUqCAT6g12gbY7vDu/KqU0i+m66PPmVS8UySZ7M7Edw94FNPnttiqnxThM6NohcCDSoVdJA04GSSuQd874qW5uuSLfYk9mySEE7YQjOxOM4z+VcllFdTR/VW9y8Z6H4EPmokZcj0GKmq6KnO2efHOCyOW0GJV1L22AzPnIK5zj3emMd9W3kq4Z5r6CUMYxgAMPdKfWjY9CSSM472NV0cHvySRazgnqS8Qz4gkydKsXKXBLmO7mkmJWNg+I9RYK0jowGfhYgKxOnIGsbk5wqlpkohql0Q/N3C5Vv7SKFneN4QGRm1YCk5LltyMOoycnbzpw+K7SK2gAdFGoPIjKxbS2FjO+R7uAWwdh55En7UOCyNAtzAzrJb5LaGIYxnSWwR9wqrY8Aa5OCXsjxe/qjlX3JVBx7wA8Dggghh5MK4r3OxWPVNH3dWK2xaSLUYxMBIpZm+rO76CxJGDvjoQCKlWkZhJqyV0kjwByNGn1HhUYTpOk7o3cemenT0rh4BOyiS3ZmP0d8Jkk/Vv70fXwGV/BXN7Q46ZLYqp81NmPI69tFj17QVaJ5NKk1WL1O2uLeEdz9s/ksfTPqxA+Vcn07XhazSlKiSFTXsnudEt/b9wlSdR5Tp72PLXGfzqFro5Ln7LjKjuntXX1aGRXH/KzVbif3FWVfaaxSlK0mUUNKUBm/KcwFqXY/WGS4eb73adq/aah1yMY9AK8j9LvD7v9kh7mZQ0zDxWNvdjHm+W/ZFdcFqsXFb/3VR5BbSLgAak0FS/me1EgJ9M91dHF+K9gAFjkmkfISNBknGMkk4VVGRlmIG/yrDa1bPUxveNM4k5LtesqG4b707tKfyY6R6KAKgea+XIbVUuLZEQrIqNGHdI27ciLV7hypBKZK/EoIIO2JP8A0Tfz+9JPDbA/Yij7dh5GSTC59ExXhxHlO40qfpJuVjdJTFJHHGX7M6gokjAxuAdwQSBkgUT0/TtJNdSQp4E1jJC5YFbgtHLgaUEoy8ZReirpDRgeCJ313XNuJEZG6OpU+jAg/wA6lec5Um4dI6EEoqTx+OYiJRt3e6CD6mo1HDAEdCAR6HcU3vsrqUnpEfy9dGS3TV8aZjf96M6Dn1xn51JVDcM+ru7iLufROv4vcf8A5lB+dTBNdfpBeH9rxu5wgx9o93h5n/Cvme809N2/l5+tRltDNdzfR7Ve0mO7s2dEQP25m/kvU0SbDaXbOdL+EXkIuMNEmp5MjKKx0iJpjjAXUWxq2zprRv8AxLbYz28QH76fzzU7ynyXDw+Axr9Y8m80jgFpW8W8FGSAvQD5k1Hj/Cbay4mGa3t44p4UWJuyiVe0jeQuudOBIyuhGeoQjuqy8XWyOLN92vyTtlfRzLqjdXXplSCPzFe4rwF2gHXA9CK96ym8MvccEH8jVG4zw5bS6h0AiKaPsvHDwDKb+cWV9IR87y0gA36VQPaJzVbrGE1/XxTRSKoyT7pGrJAwAY3Yb9+3UGpxtvoqy647Z7TRahioW6bsr+Ju6ZGjPqvvp/Jx86nCwG/dVW5rut7dlV2PbJhVBZjs4woHUnw86sn3RmrzZJca4osalmPur4bliegUd5PQU5e4YyBpZRiabBYfcUfDGPTv8zVVgaSe8g7UMjCUFYiGXQEyxLAgZY6QCfOtCrtLj0cl8uxSlKgTFeEM/Y3/AA+bwuOyPpcI0f5atNe9RfMkmiDtO+KSGQfglQ/yzUo/ciNrcs3SlKVsMQpSlAVznXlz6VAzxAi6iRzburFGDEfBqB3VsAEHboe7NV605ut5Ni4jcfHE5CSIe9XRiCCPStEriv8Ag0E+O2hhlx07SNH/AC1A1XeNWXYszxlEvedbWLYzRZ8A4dvkiZYmqnzD7SpIs6YZFDKREz+5l9t2TqqgZIB3bHQV1W3D0s7m5ttCRmOVmTAAzFKdceDjcAEp+AjuqL52RHt5NRA0qWB8GG64887fOsnU3xaNvKqjkmVKfmy7aLsjMQgTRhVRcjGnBOM7jrvV84C2bWAnqYo/+haywRs+FUe8+FA822H6mtdt4RFGq9yKF/hAH9KuvSRmhtvshOOOY7u2cbahLGfmNY/Va6bu+ES65XA/eOAPDPn4CvWbhf0y9s4EfQ7GSTVpD6FSNssVOxJyAAe9gTnodL4B7O7S0YSaWnnH+umPaOP3BjSn4QK7MckmcrJxbRQOBcl3XECGOu0tzuZGGJpB/uo2+AH77777A1qnAeXoLGIRW8YRRue9mJ6s7HdmPiakqVcpS8KKp16Kiea+CfTbOaD3cyIQuoZUN1UkeGQPOpalSImQcIjsIJNEsEVrcJ/q5Tup8Y9Z0svg8ex8jU7e83WsIy88K+siD9M5/Srze8MinGmaOOVfB0Vx+TA1y2nLNpCcx21tGfFYo1P5haoeFN+muf1LS1oy7j3Ns8lu8tpBI0SAFrh0ZIUBIGtQwDS4znYYA3OwNZQkbyMYXDs8jZYkEsCx96TPQjv8CPlX65dAQQQCDsQd857jX5v4nGjzzmBpIYDK4jSN2VAqnSCo7gxUttj4qmoUroqrI7f3HfzBx4QgRr7zke4vj3a28E/9vS0exvllpv7dcMZGjaSOAYwuekkvmc6ox3AKdvCgG3SONwF7i2d2bVjrk7nuyM1v3I9rFFw+1WEloxEhVipUtkZLlW3Gokt86RKRG7bKvzHyBeTXb3SXEM2QVjjmV0ESnqsbIWG+Bk6MnG5qDueW+JId7LtPOK5jP6SaDWwUrrhP04ra8MA4nx57WTsri2u4n0h9J0N7pJAPusdsqw+Vcw52i+7cj/0z/hXfz9cCbil0eoj7KEfgQM3/ADSNVVvh2YJG+ASPXuH54/OoPHJNZKLVacZeVQ0VtfyK24KwSMD6HTg16X/Cr69ieFLC7XWManCQgbg5zIw8PCti5a4X9Fs7eDviijQ+qqAx+ZyfnUlipLHKIvLTInlaO7W2QXzQtPvqMQIXHcD0BbxIAHhUvSlWFYpSlAKUpQEBzNyTb8QKtKHSRAQssbFHAO5XO4Zc74YEVmPP/snaFVkgN1cpjDaiZnjYHIcRIBqQjKnSuRgHxxttK40mdTaPzLy5who5NYhuLmVfgSK3mwpO2ollG/dvgDNaFwrkO/uxqnZbFPsqNM0vkSM6F9Mk1rGKVHgt7ZLm9aRU+TOQF4ezyvM1zO6hO0ZQmlAc6VUE4ydySSSQKtlKVMgKUpQClKUApSlAUf2p80SWsMcMJ0SXOsdptlEQDWUz9s6lAPdknuFZHFGFUKuwAAHoNq2f2lcpfT7Q6MieDVJCQM5IU5jPk49310nurFbZwyKV6EAj571Fkkc3GIyYyQMgAkjJwceKj4vTIFb/AOz7hf0bhttHrEh7MMWUkg9pl8gtvj3tunToOlYa65BHjWuex7i/bcNSMnL2zNA3om8Z9OzZPyNEGXevC9vEhjeSRgiIpZmPQBRkk/Kveq17RuDyXXDp44t3wrhfv9m6yGP8QXHqRUiJh0M7SapX+OZ3lb1lYvj5AgfKuvhNmJ72zibTh7hC2SACseZCN/HQBjvzXDZXXaqHHwkZFeF1ExngwTjtYujKpBMigFSy6Qem7HSO8GofJP4P1AKV/BX9qZAUpSgFKUoBSlKAUpSgFKUoBSlKAUpSgFKUoBSlKAVhPPfL30C+ZVGIbjVNF4K2frYx6MQ4Hg+O6t2ql+1rhYm4dJIBl7YrOv4NnHoYy4/KjBkNWD2Y8dFnxHs2OI7wBPISrkxn8QLp66ar5Nc99BqXYlWGCCOoIOQw8wQD8qgibP01Sqx7PebhxG0DtgTx4SdfBwPiH7Lj3h6kdxqz1MgYNzty8LC+dEGmKcGeIdwJOJUHo2GA8JB4VAXlsJEZT3itf9r3Cw9kJ9OWtXEmR8QRvckx5aSGI79HjisokjwfHwI6EeIqLJI2b2bcz/TrFGc5mi+qmHfrTA1fiXDfiPhVqrAOSuY/9G36uxxb3OmKbwU5+rlPoTpJ8HPhW/1IiKUpQClKUApSlAKUpQClKUApSlAKUpQClKUAql8a9owSR4rWHt2QlXkZuzhVl2KhsFnYHY6VwMYzmrlIpIIBwcdfDzr87u11wtzbzIDucamCFsnJaN3wsisctsdQzgjIqNNpdE4Sb7Ju89q12XKzSC32+GGJNQ8QTMXJ8nUaSCOhyBA8T5mkvFaJfpVxrBB1zO438I420L+LSK6ZOLzSj/5QMPF3hx/1H+VfMnFZ0G7WUI8GlJA+QQCqeTf+y7il/o5LPlK505adVPcrLr/iZSoz5DPqa+//AAncnrND/BIf01f1r7j43O5wk8Eh8Ire4n/6a9gnFmJ02szL3N9GljzsO52BHU/l50+9nPsRO+zxf9GXyiRzIt4BDrxoCSKWZBoBIKtuoJyQfI1tAr8+x8k8VvGUNBLDhgyuxSFUYdJGPaNIxXqFUDcVs3FOcbW1AWSdGk7o0+skY+UaZI9TsPGrp3rsprW+iS4nYLPDJC/wyoyN6OCp/nX5x4XPiILJvoJRsb4ZCULD10/OtF5k5/nljYKTZRt7q6cSXLE9AuPdVj91dZ/aHdmnDOHXBUiJYpFXqc6Pe71Dbq7AAaiDjO2TXHSZ1SzpvLUOpU4IYbeBHlWqeyLm83NubWZs3FsAMnrJF0R/Mj4W8wD31lqwXY91rZiPJ4jjzHvfp31K8h8DvH4pGyCOFoNLyF3BLwuSrBUUHUDgju0tjODSWKTN+pSlTIClKUApSlAKUpQClKUApSlAKUpQClKUArxurNJVKSIkinqrKGB9QRivalAVuT2ccNY5Nja58o1H6Dauyz5PsoSDHaWqEd4hjB/PGamKUB/FUDptUdzHxtbK2kncFggyFAyWJOFUerECpKuDjnB0u4HhcsFcdVOGUghlZT95WAI9KAySS5e+RZLmVptYDaAxWFcjOFiUgEDxbUfOoVuXmhJ+juqqe7tGhYeRZAyuP3l1ftVM3/stvYGIiVpFycG3ljjz5m3uBoU+SPj06VwDkniBOOy4l/8Aj1/XtKzua2aFU6OaDggZtU8us4xpUucjwaRiWI/ZXSp7wal/p0aAAe6AMAYCgDwA22rwi9md6/xW07f8a+RR81gzUhbex2fvh4XH5ntrhvnlU/nTg2d+pKOFuPRDq6j8Sf418WPNsMd7ZvHJGW7dYmGtfgn9x84PQHS3h7vpU3H7Dm1ajc2ynWHwlmpAOnRga5D7uN8eO9Slr7HU6T3LSR7Zjjhhtw2DnDMoLY27iPWpTj09kayJrRotKUq4oFKUoBSlKAUpSgFKUoBSlKAUpSgFKUoBSlKAUpSgFKUoBSlKAUpSgFKUoBSlK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28" name="AutoShape 4" descr="data:image/jpeg;base64,/9j/4AAQSkZJRgABAQAAAQABAAD/2wCEAAkGBhQQERUUExQSExUVGBcYGBgYFxYVGhseFxoXGRoYFhgYHCYfHBkjGxcXHy8hIycpLCwsFR8xNTAqNSYrLCkBCQoKDgwOGg8PGSwkHyUsLCksLDAsLCwsLCwsKSksLCwqKSw0LC8sLCwsLCwsLCopLywsLCwpLCwsKSwsLCwsLP/AABEIAOYA2wMBIgACEQEDEQH/xAAcAAEAAwEBAQEBAAAAAAAAAAAABQYHBAMCCAH/xABKEAACAQMCAwUEBwUECAQHAAABAgMABBESIQUGMRNBUWFxByIygRQjQlKCkaFicpKxwSQz0fAVQ1Njc6KywhYlg/EXNHSTpbPh/8QAGQEBAAMBAQAAAAAAAAAAAAAAAAIDBAEF/8QAKBEAAwACAwABAwQCAwAAAAAAAAECAxESITFBEyJRBDJhcQXxFIHw/9oADAMBAAIRAxEAPwDcaUpQClKUApSlAKUpQClKUApSo/mFHa1nEWe0MMoTHXUUbTjzzigOCz55tJphCkhLMxVGKOI3Zc5WOQjSx2PQ74OM1P1hnD7GO6spShYSwxxSBASCYVRQTGO6WOVJGyNwQoPVSJng3tfuFRBNBHLlGIlWUR6ggUa2VgQuW3O/29gdJzBV+Sbn8GtUrK5PaFxBmRuzigRzhC1rcOhOMgGVnjzkA4wozj0q88ocw/TrYSsoR1Z45FByA8bFTpJ6qdmHk1STTItNE3SlK6cFKUoBSlKAUpSgFKUoBSlKAUpSgFKUoBSlKAUpSgFfwnFfMsoRSzEKqgkkkAADckk9AB31lPNPMsnEQQodLHoo3V7n9pu9YPBerdTsQKjVKVtkpl09IsHGvaSCSliiz4JDTuStupHUKV96Zh4Jt+1VMv7m7um+tvLls/YiP0eP0CxHUR+8xrlw5wACANlUbADuCgbAV3i6+ixvIcEorMcj7oJwPyrPWSn4aZxyvSv2HJUc87rpCxwnS7AsWeQgMY9WcgAEFsbkkDxr+8ycvQwYZYo07NozlBob41GzDBzg7HPUA91WTliTsbeNXHvsC7nxeQl3J/Ex/KojmJzMy6RrQShnUEAkJuoGogY1BSd+gqPJ79JcVrw5uE33ELyRIZZHuWRpGiDyiIO0WpGXTp0tIoOsamGQc9xrYOQuBvaWSJKAJXZ5ZACDhpWLacjY6QVXI66ax+WRoLFplbRcQzfSU7yG1klTjbGhyp7jvW68E4ot1bxTp8MqK48tQBx6jp8q0Q99mbIuPR20pSrCsUpSgFKUoBSlKAUpSgFKUoBSlKAUpSgFKUoBSlV7nnj5s7UshCyysIoiegd8+8fJFDP+DHfQFc5v4uL2ZrYMBawNic52lkXB7H/hpsX8Wwvc1Vu8vhI2cjHQDyr5ktOxhCKGx0BPU95YnvJOST3kmuKK1ZmAAO9Y7fJm6J4IsHB7cY17ZPT08ajua5u10Wo6zSIjfu51v8git+dfy9vFhGCDnuAH8/Co3ldzJcPcPuqAxp+8cdow9MBf4qil8nW99Fju7MopYYIAJ8Kqt5IUHmf85q18VvV0YBG/X0FU64l1tn5CuJktETxZT2MhwfhO+D1Ow39TW2+yebPDUX/ZS3EY9Fmk0j5KQPlWZ3UGtoLf/ayoD+5Ge0c/kmPxVpnsqT+ws3c9zdsPTt5B/wBtacbMuVFxpSlXFApSlAKUpQClKUApSlAKUpQClKUApSlAKUqv8384x8OjXKmWaQkRQqQGcjqSTsqDqWPTzO1ATdxcrGpd2VFUZZmIVQPEk7AVlfPHGPp9xC1qpnhgRjrBCoXc4OGcjVhVG65Hvmo27W4vT21+2tAdSRKPqY/DSv2z+0+Se7FfN5xJz7uwUdABgEdxqi8m+kaIx6e2RF3LcnGmMADP+uP9ExXLDxeSN/rI5ttvdZX/AO4GpSfiOgZIGe6o+PizNqigjaSbSXIGDgDGXYZGeowo3Ow781Uu/gvb/k/snMcbYXW0OpgrSOjAR5BOc4ILkA6R47nYGrHb3lkIwsE8GlBgASKx28RnVk9Se/Ndt7yTDPw7sojl2AmSVshmkIyGcbY1A6SMbA47qx2SxGSGUqykqysBlWBwVOe8GpJKvCN8o9LvxK9Lk46ePl4CuJGYEEZz6ZqqpAyfA7L6MR+nT9K77fity+mDtFAf3clQDv3alxjPTOM713gR5ln5dLyvLdNukSMqdBspzIw9SoXP7Bq9+yPm2EWEdvKVgljXX77KBIsjM/aIxxn3nII6g+RBObyLLHazRiIj3CqiNtagYxnTs2wOfhPSu/iXDFls1aLS7RDXGRhgQBhkHqox6geFdmtEankb1BxOJ/gljb911P8AI10Zr8xWPBBOQVVGBAOcAbHpvip+ztJbf+7luYT/ALuWRV/hyVPzFT+qvkl/xa+Gb/SsXtvaVfW3V47xR1WRVjf5Sx4X80NW/gHtdtLghZg9nIe6bHZk/szD3P4tNTVJ+FF4qj1F5pXyrggEEEHcEd/pX1UisUpSgFKUoBSlKAVm3NPtd7CeSC1t2n7HPayYdlTBwxKouSAQRnI3U9QM1oPEbrsopJD9hGf+FSf6Vkvse4YJLWWZ8lpZmye86QF/nqP4jUpnk9ELritnR/8AEe9lUMj2gUjIKwu2QfNpqufJfN/0wNHIFWeMAsBsrqdhIgJOBkEEZOD5EVld5wv6FeyW4H1cgM0QHQb4kQeQYhgO4NUhwm5a1u7a4wVVZBFIenuTkRnPkHMbfgrLyqMnCmbFMZMXOUbXWP8AM5/86uDNj+6h7EMcZj0kto8u11Zx5VsAqN41y5bXqhbmGOYDprUErnqVPVfkaupcloomuL2ZNxDjYbr7iDpkgD1NRL81wZ0ITMxzhYxrIwMk5G2Nt9+6pXnDlS1sOKWQgsxKrqWMO8msq2D/AHpIAAcHJIA0VYIeT4pJzc3EcRlIUCJMiGNVGAqrtrOOrEAHuVazVMx6a4q8niKFxa1mhDvcqI1RoNaRlWlaOYyjKSYKpjsmGACcsu4zWi8w8Ct7axt7i0RUjgdJMruXinASRmY7sdLJJk7/AFQqN594brj1khY2QxStjPZjUskMxxvoSVAG/ZkY91TcVi8PLzxXGkMllMrYYMMBH04YbH3dO4rqaaRVlTiyQVcADwrOfadypjN7EOgHbqO8DYSjzXo37OD9mtAsXLRRlviKIT6lQT+terxhgQQCCCCD0IOxB+VUTXF7PQuVc6PzvXzJjBycefTHgc+INfdzCIXlQHKxySIp8Qjsq/oBWo8C9nttZx9tednLIo1MZMdlH5KrbbdNTbnux0rVVKTDMOvCucu8zLMi5dRMuzAEbkfaUd4PX8xS94skFx2ybI7AToB7uTgdsvgQeviDvuM1bJzw+/Uw9lpySiSdgYtL6dQ7N9IKtjcZxnzzWa2xe4jaJY3kk96Jm0/Vg7qXLdAPtVWkiytpell4Qy27zQsQuhtSeaPll/I6l/DXRPfFvh2H865uY+GHSksYLPEMMB1dNsgeLAjUPmO+oy2k1gFDkHcEVz+TRjvriSLRA9QK9E4McZHf0DdPU+Pp/k+9kRHguNTd3l5kf5/x7/pAI1Z+f+e+ubLtbIS2urrh76reeSLO5T44mPfqjb3d/FdJ86v/AC57XY5CI71RbOcASgkwMfNjvGfJ9v2jVE4tf5wAPHr/AIVAXEJPeSPCrJtozZMEV4fpxHBGRuDuCP6V/a/PPKPPNxw0hUzNb98DHp4mFj8B/Z+E+A61uXL3McN/CJoG1L0YEYZGHVJF6qw8PmMg5q9UmefeNw+yUpSlSIClKUBE82n+w3X/ANPP/wDreqL7Gz/5aB4TTZ/jNaLxe07aCWP78bp/EpH9ayz2K3f9mmjPUSlgPJ0jf/uP5VZj/cVZv2/9j2nTCOWCUDeGRGY/sS/VOP5H5V4cXtTLBKg6sjAfvYypHowB+VdHtEjE/boN/qivzClh+Rx+Ve3AbuOS2gkOMvHGx79yoz+uazfrZ05o0f4+9zUfyaNy7xT6VaQT/wC1ijf0LKCR8iSK5+Z+YRZxAhe0mkbRDEDgu53xnuQAFmbuVSfAVFezGcGxMY6QT3EQ9FlZkHyR1HyqOtZvpl3NdNusbPbW47gsbaZZB5vKpGfuxL51Kr4zsljxu64npwvhZjLSyt2txLjtJMY6biOMfYiXuX5nJJNfPEOKOJBDAiyS6dTaiVSNSSA0hAJJJBAVRk6T0AzUi8gUZO1Vnj3MEVtrIeKOWQLgMzZbT7oJVAXIA+6N+mawrdPs9PSmdLpHTPBfAEm4s2/3bQSKp8tQlZh64PpURw7gouQ8KyT2saFe2s9Xaw5J1K0ZyPqWwfdGFOCCoIIri4dxG8ZiQss2ehkiSzhHmNWqdvy3q28C4M0JeWVxJNLp1FRpRQmdKRgknSNTHJOSTnwAntyV8VfwSqpjz86OMg4ODjY+HnX0DQiqi8yG29nci3CI63XZ6wWfRHINm1ZZhpOCe/HfVi9p3CBcxntLvslRNUcK41SS74Lb5bOyqAM5Jqx81cSEFrK+WXCNupw2cYUKe5ixAHnVauOO3dsivcQWksiAKJtehiT9kL2ZfWT9lM5PTFXKqppmZxMpyeXDQ/D7Mz3e7JBCMMdReVTLpA8WAeNM/seVU/kC+xM8bE6nTUwP31Yk+uQ5Pyri43x654i7Gb3TFlkhGQAVOG2O5fYjfp3da8nvVinjuExhCpbH3WGGH5MTWhY3xe/WT+nvHyX/AJfJol/xBIULOQABmozhHCTreZ17LtN1hHnv2kg6K5+6PVsmvq24eLl+1l1aFP1IDFckdZiQc+SjyJ7xXxfWkER+sup4yega5bJ9A2Sao18FM0k9s/t8dBO+r/PfUY1yQdRNLjEU8YjlklR0c7uHGQUAwQPM15cTtiqa2KqB1BOMfM9/lTRpV8ls+4ZO2bbY/wBK7o7ADrv+gqu27SMQYo5G8GxoX+J8D8s1I2c1xcBsukGhijBV1vkebe6AQQRgHrXWmR+rKOy8tlUahhR39APWufgHOy8PuRNFIGGwmjXcSRjrnG2tdyrfLoTXTbcsRscsGmb70rF/0Puj5CpG64Dsjx6VmhYPESo0hl3AZcbocYI/wrstJlOS3S1o3SGUOoYbhgCPQ7ivuoXlHmZeIWyzKNDZKSxnrHIuzofQ7jxBB76mq1HnilKUANYhyvEbPil9a7r72tO7ZWOnH/pyxfka2+sk9qln9C4jZ8RAxG5+jznwyCFY/hJ/+0KnjeqTK8s8oaPC8T6xge9j+p//ALUbya39iiH3Qy/wuy/0qa4rFiTPc2D/AENVnlS/02iYHVpT/FK5H86j/kF9q/s5/i399f0aR7Lj7l6PC7J/ihgY/qah+UeILHZKrkB4WljlBONLpI+rWT0yfe3+9Up7JpC8d4x77oj+GC3U/qKnuIciWNxN28trDJIcZZlzqx0Ljox8yDVHDnCRtnJ9PI3/AGU21mn4m2mz92Lo12wzGPFbdT/ev5/AO8npVhPs2t0h0wFo7gHULlvflZ8YJlJ+NG6FNhjppIBFqTCgKq7AAAAAAY6DwHpX90k9Tj0/xqcwpWiu8tW9sz/g82pnSZeznhIWSPORvuroerRsN1PkQdwamga9OZdEEkNwBk6lgcqMkrKcLqPgsmk9dtTVGXMcwn1doEj6mIRhs5z1kzlTnfbbbpWXJj4s34cztdnfTVXyD5rjOM74PpgVG8b4ssEMkjkBIxlyDnxwF8c4x8xVXFl/JFQ5345qureBUaUg9uyLtkR/3QY9FXX75J7k7yQK4eKWbFfpE82JY/eDKuUQYIMcSE75BxqOWJx6V7cM91ZLmchJJj2j52CKBhI8nuVQB6k1E8W5vt5EZADIG2JIUL5fEQeuO6r0vhGO63tsieLcImtwtyx1M+ln2C6HIAIbGxRvhJ7mAPfULdsoy6DCn7DfZbUD07wMk46b56bVZZOJi3LQrI0yqArxy4YEaRqKuhZlBz0cEb9RUNbctSXMjrEWWBF7RzKSOzQblWIBJO3u6M6hv41omtLTJLL9jj38EpwbmSU2ip/d9nlWmbB2B20A9WxsSdhjvJ29+HcPkkJMSBAdzJLqZ28yOv8AER6VzcwWjWF3bxzAdiqRyY0FcB9S6iupsFCpIyfPANXpAAMDp/neqa6KZ7KRNCbe7KjMzsh3xpUM7KBnGdK4Tc79D4ivfhnEI0kYTBHnR2BeRgoVdtIjU5wSO5R4amzXXMCJbibc7RRIo+JnbtHAHdjcZJ6YJ7qleC8IMMKRliz/AGmXC6mO5Ocb+p32rjZLb8PuO5in+BgWx3Z/qBmoKNdF6V7p0B/HGcH/AJSPyq1ohXYknB7zmq1x73J7eT7twqn0kBU/0qK/B1+bLLHGFGBX1SlRJDl7iv8Ao/iCPnEF4Vhm8Fk6Qy+WfgPqDWwVinFeHi4heI7a1wD4Hqp+TAH5VpXIPHjfWEEz/wB5p0S/8SMlHz6lc/iFacVbWjLlnT2WGlKVaVCofm7lxOIWc1s+wkX3T91hujfJgD6ZHfUxSgPz9DzNJDbSWl1DL9Mt8xLhSQxxhGLjZRjBJOxADDOa4+HXPY28eI5HjQKvaDQFJyASCzDKlj8XTv6b1p3OPZ3dz2ENvbSTRACW4miWVYQwysaqf7yXB1BT7qggnqAeK05CtE3kT6Q2SS02GXJJJ0xACNBknZVFUfqMnLSp+Gj9Lg47qV6dHKXFouHWccIK3V3M0krxQSRuQznU2t9WhVQFE1E742B6VPW3OwVlW6he11EKrlkkiydgpkQ+4SdhrCgnYEmq9ecvWLLhreAeDJGqMp8VdACp8wagra6ubovw5HDlTMrSyBWLRKsJQMGUqzf2hQxwSRGcbtkcnK2+kTrApW6Zr2fdPqf519CEd+/8vyrN+Fc5zW0M1tpS6e0dokkabQZQuhkLkIw1hGUNv1U+ePmD2kXUOJLtIOx+2IlcPEDtrB1uJAMjIAU4yRnGKu5IzcX+C+cbsFubeWHJXWpUMo+A42YeanB+VUngXHTIrwz/AFd3D7s6HxH+sXPWN/iB6b1KX3tHjVPqIJpj9kHTCPmXOQPw58qpXMck3EmRpkt7Yx40vDracD7vbnThT4aD8qrycaXbLsNVD6ReL6+EesnBGonfOP4h0qoXlwbpnGWFtHLGRk/3pIJYkf7MH8yM91cMfCt8vNdS9+JJnZfUqCAT6g12gbY7vDu/KqU0i+m66PPmVS8UySZ7M7Edw94FNPnttiqnxThM6NohcCDSoVdJA04GSSuQd874qW5uuSLfYk9mySEE7YQjOxOM4z+VcllFdTR/VW9y8Z6H4EPmokZcj0GKmq6KnO2efHOCyOW0GJV1L22AzPnIK5zj3emMd9W3kq4Z5r6CUMYxgAMPdKfWjY9CSSM472NV0cHvySRazgnqS8Qz4gkydKsXKXBLmO7mkmJWNg+I9RYK0jowGfhYgKxOnIGsbk5wqlpkohql0Q/N3C5Vv7SKFneN4QGRm1YCk5LltyMOoycnbzpw+K7SK2gAdFGoPIjKxbS2FjO+R7uAWwdh55En7UOCyNAtzAzrJb5LaGIYxnSWwR9wqrY8Aa5OCXsjxe/qjlX3JVBx7wA8Dggghh5MK4r3OxWPVNH3dWK2xaSLUYxMBIpZm+rO76CxJGDvjoQCKlWkZhJqyV0kjwByNGn1HhUYTpOk7o3cemenT0rh4BOyiS3ZmP0d8Jkk/Vv70fXwGV/BXN7Q46ZLYqp81NmPI69tFj17QVaJ5NKk1WL1O2uLeEdz9s/ksfTPqxA+Vcn07XhazSlKiSFTXsnudEt/b9wlSdR5Tp72PLXGfzqFro5Ln7LjKjuntXX1aGRXH/KzVbif3FWVfaaxSlK0mUUNKUBm/KcwFqXY/WGS4eb73adq/aah1yMY9AK8j9LvD7v9kh7mZQ0zDxWNvdjHm+W/ZFdcFqsXFb/3VR5BbSLgAak0FS/me1EgJ9M91dHF+K9gAFjkmkfISNBknGMkk4VVGRlmIG/yrDa1bPUxveNM4k5LtesqG4b707tKfyY6R6KAKgea+XIbVUuLZEQrIqNGHdI27ciLV7hypBKZK/EoIIO2JP8A0Tfz+9JPDbA/Yij7dh5GSTC59ExXhxHlO40qfpJuVjdJTFJHHGX7M6gokjAxuAdwQSBkgUT0/TtJNdSQp4E1jJC5YFbgtHLgaUEoy8ZReirpDRgeCJ313XNuJEZG6OpU+jAg/wA6lec5Um4dI6EEoqTx+OYiJRt3e6CD6mo1HDAEdCAR6HcU3vsrqUnpEfy9dGS3TV8aZjf96M6Dn1xn51JVDcM+ru7iLufROv4vcf8A5lB+dTBNdfpBeH9rxu5wgx9o93h5n/Cvme809N2/l5+tRltDNdzfR7Ve0mO7s2dEQP25m/kvU0SbDaXbOdL+EXkIuMNEmp5MjKKx0iJpjjAXUWxq2zprRv8AxLbYz28QH76fzzU7ynyXDw+Axr9Y8m80jgFpW8W8FGSAvQD5k1Hj/Cbay4mGa3t44p4UWJuyiVe0jeQuudOBIyuhGeoQjuqy8XWyOLN92vyTtlfRzLqjdXXplSCPzFe4rwF2gHXA9CK96ym8MvccEH8jVG4zw5bS6h0AiKaPsvHDwDKb+cWV9IR87y0gA36VQPaJzVbrGE1/XxTRSKoyT7pGrJAwAY3Yb9+3UGpxtvoqy647Z7TRahioW6bsr+Ju6ZGjPqvvp/Jx86nCwG/dVW5rut7dlV2PbJhVBZjs4woHUnw86sn3RmrzZJca4osalmPur4bliegUd5PQU5e4YyBpZRiabBYfcUfDGPTv8zVVgaSe8g7UMjCUFYiGXQEyxLAgZY6QCfOtCrtLj0cl8uxSlKgTFeEM/Y3/AA+bwuOyPpcI0f5atNe9RfMkmiDtO+KSGQfglQ/yzUo/ciNrcs3SlKVsMQpSlAVznXlz6VAzxAi6iRzburFGDEfBqB3VsAEHboe7NV605ut5Ni4jcfHE5CSIe9XRiCCPStEriv8Ag0E+O2hhlx07SNH/AC1A1XeNWXYszxlEvedbWLYzRZ8A4dvkiZYmqnzD7SpIs6YZFDKREz+5l9t2TqqgZIB3bHQV1W3D0s7m5ttCRmOVmTAAzFKdceDjcAEp+AjuqL52RHt5NRA0qWB8GG64887fOsnU3xaNvKqjkmVKfmy7aLsjMQgTRhVRcjGnBOM7jrvV84C2bWAnqYo/+haywRs+FUe8+FA822H6mtdt4RFGq9yKF/hAH9KuvSRmhtvshOOOY7u2cbahLGfmNY/Va6bu+ES65XA/eOAPDPn4CvWbhf0y9s4EfQ7GSTVpD6FSNssVOxJyAAe9gTnodL4B7O7S0YSaWnnH+umPaOP3BjSn4QK7MckmcrJxbRQOBcl3XECGOu0tzuZGGJpB/uo2+AH77777A1qnAeXoLGIRW8YRRue9mJ6s7HdmPiakqVcpS8KKp16Kiea+CfTbOaD3cyIQuoZUN1UkeGQPOpalSImQcIjsIJNEsEVrcJ/q5Tup8Y9Z0svg8ex8jU7e83WsIy88K+siD9M5/Srze8MinGmaOOVfB0Vx+TA1y2nLNpCcx21tGfFYo1P5haoeFN+muf1LS1oy7j3Ns8lu8tpBI0SAFrh0ZIUBIGtQwDS4znYYA3OwNZQkbyMYXDs8jZYkEsCx96TPQjv8CPlX65dAQQQCDsQd857jX5v4nGjzzmBpIYDK4jSN2VAqnSCo7gxUttj4qmoUroqrI7f3HfzBx4QgRr7zke4vj3a28E/9vS0exvllpv7dcMZGjaSOAYwuekkvmc6ox3AKdvCgG3SONwF7i2d2bVjrk7nuyM1v3I9rFFw+1WEloxEhVipUtkZLlW3Gokt86RKRG7bKvzHyBeTXb3SXEM2QVjjmV0ESnqsbIWG+Bk6MnG5qDueW+JId7LtPOK5jP6SaDWwUrrhP04ra8MA4nx57WTsri2u4n0h9J0N7pJAPusdsqw+Vcw52i+7cj/0z/hXfz9cCbil0eoj7KEfgQM3/ADSNVVvh2YJG+ASPXuH54/OoPHJNZKLVacZeVQ0VtfyK24KwSMD6HTg16X/Cr69ieFLC7XWManCQgbg5zIw8PCti5a4X9Fs7eDviijQ+qqAx+ZyfnUlipLHKIvLTInlaO7W2QXzQtPvqMQIXHcD0BbxIAHhUvSlWFYpSlAKUpQEBzNyTb8QKtKHSRAQssbFHAO5XO4Zc74YEVmPP/snaFVkgN1cpjDaiZnjYHIcRIBqQjKnSuRgHxxttK40mdTaPzLy5who5NYhuLmVfgSK3mwpO2ollG/dvgDNaFwrkO/uxqnZbFPsqNM0vkSM6F9Mk1rGKVHgt7ZLm9aRU+TOQF4ezyvM1zO6hO0ZQmlAc6VUE4ydySSSQKtlKVMgKUpQClKUApSlAUf2p80SWsMcMJ0SXOsdptlEQDWUz9s6lAPdknuFZHFGFUKuwAAHoNq2f2lcpfT7Q6MieDVJCQM5IU5jPk49310nurFbZwyKV6EAj571Fkkc3GIyYyQMgAkjJwceKj4vTIFb/AOz7hf0bhttHrEh7MMWUkg9pl8gtvj3tunToOlYa65BHjWuex7i/bcNSMnL2zNA3om8Z9OzZPyNEGXevC9vEhjeSRgiIpZmPQBRkk/Kveq17RuDyXXDp44t3wrhfv9m6yGP8QXHqRUiJh0M7SapX+OZ3lb1lYvj5AgfKuvhNmJ72zibTh7hC2SACseZCN/HQBjvzXDZXXaqHHwkZFeF1ExngwTjtYujKpBMigFSy6Qem7HSO8GofJP4P1AKV/BX9qZAUpSgFKUoBSlKAUpSgFKUoBSlKAUpSgFKUoBSlKAVhPPfL30C+ZVGIbjVNF4K2frYx6MQ4Hg+O6t2ql+1rhYm4dJIBl7YrOv4NnHoYy4/KjBkNWD2Y8dFnxHs2OI7wBPISrkxn8QLp66ar5Nc99BqXYlWGCCOoIOQw8wQD8qgibP01Sqx7PebhxG0DtgTx4SdfBwPiH7Lj3h6kdxqz1MgYNzty8LC+dEGmKcGeIdwJOJUHo2GA8JB4VAXlsJEZT3itf9r3Cw9kJ9OWtXEmR8QRvckx5aSGI79HjisokjwfHwI6EeIqLJI2b2bcz/TrFGc5mi+qmHfrTA1fiXDfiPhVqrAOSuY/9G36uxxb3OmKbwU5+rlPoTpJ8HPhW/1IiKUpQClKUApSlAKUpQClKUApSlAKUpQClKUAql8a9owSR4rWHt2QlXkZuzhVl2KhsFnYHY6VwMYzmrlIpIIBwcdfDzr87u11wtzbzIDucamCFsnJaN3wsisctsdQzgjIqNNpdE4Sb7Ju89q12XKzSC32+GGJNQ8QTMXJ8nUaSCOhyBA8T5mkvFaJfpVxrBB1zO438I420L+LSK6ZOLzSj/5QMPF3hx/1H+VfMnFZ0G7WUI8GlJA+QQCqeTf+y7il/o5LPlK505adVPcrLr/iZSoz5DPqa+//AAncnrND/BIf01f1r7j43O5wk8Eh8Ire4n/6a9gnFmJ02szL3N9GljzsO52BHU/l50+9nPsRO+zxf9GXyiRzIt4BDrxoCSKWZBoBIKtuoJyQfI1tAr8+x8k8VvGUNBLDhgyuxSFUYdJGPaNIxXqFUDcVs3FOcbW1AWSdGk7o0+skY+UaZI9TsPGrp3rsprW+iS4nYLPDJC/wyoyN6OCp/nX5x4XPiILJvoJRsb4ZCULD10/OtF5k5/nljYKTZRt7q6cSXLE9AuPdVj91dZ/aHdmnDOHXBUiJYpFXqc6Pe71Dbq7AAaiDjO2TXHSZ1SzpvLUOpU4IYbeBHlWqeyLm83NubWZs3FsAMnrJF0R/Mj4W8wD31lqwXY91rZiPJ4jjzHvfp31K8h8DvH4pGyCOFoNLyF3BLwuSrBUUHUDgju0tjODSWKTN+pSlTIClKUApSlAKUpQClKUApSlAKUpQClKUArxurNJVKSIkinqrKGB9QRivalAVuT2ccNY5Nja58o1H6Dauyz5PsoSDHaWqEd4hjB/PGamKUB/FUDptUdzHxtbK2kncFggyFAyWJOFUerECpKuDjnB0u4HhcsFcdVOGUghlZT95WAI9KAySS5e+RZLmVptYDaAxWFcjOFiUgEDxbUfOoVuXmhJ+juqqe7tGhYeRZAyuP3l1ftVM3/stvYGIiVpFycG3ljjz5m3uBoU+SPj06VwDkniBOOy4l/8Aj1/XtKzua2aFU6OaDggZtU8us4xpUucjwaRiWI/ZXSp7wal/p0aAAe6AMAYCgDwA22rwi9md6/xW07f8a+RR81gzUhbex2fvh4XH5ntrhvnlU/nTg2d+pKOFuPRDq6j8Sf418WPNsMd7ZvHJGW7dYmGtfgn9x84PQHS3h7vpU3H7Dm1ajc2ynWHwlmpAOnRga5D7uN8eO9Slr7HU6T3LSR7Zjjhhtw2DnDMoLY27iPWpTj09kayJrRotKUq4oFKUoBSlKAUpSgFKUoBSlKAUpSgFKUoBSlKAUpSgFKUoBSlKAUpSgFKUoBSlK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Structure</a:t>
            </a:r>
            <a:endParaRPr lang="en-GB" dirty="0"/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Inspection</a:t>
            </a:r>
          </a:p>
          <a:p>
            <a:r>
              <a:rPr lang="en-GB" b="1" dirty="0" smtClean="0">
                <a:solidFill>
                  <a:schemeClr val="accent1"/>
                </a:solidFill>
              </a:rPr>
              <a:t>Hands</a:t>
            </a:r>
          </a:p>
          <a:p>
            <a:r>
              <a:rPr lang="en-GB" dirty="0" smtClean="0"/>
              <a:t>Arms</a:t>
            </a:r>
          </a:p>
          <a:p>
            <a:r>
              <a:rPr lang="en-GB" dirty="0" smtClean="0"/>
              <a:t>Face and Eyes</a:t>
            </a:r>
          </a:p>
          <a:p>
            <a:r>
              <a:rPr lang="en-GB" dirty="0" smtClean="0"/>
              <a:t>Thyroid</a:t>
            </a:r>
          </a:p>
          <a:p>
            <a:pPr lvl="1"/>
            <a:r>
              <a:rPr lang="en-GB" dirty="0" smtClean="0"/>
              <a:t>Inspect</a:t>
            </a:r>
          </a:p>
          <a:p>
            <a:pPr lvl="1"/>
            <a:r>
              <a:rPr lang="en-GB" dirty="0" smtClean="0"/>
              <a:t>Palpate </a:t>
            </a:r>
          </a:p>
          <a:p>
            <a:pPr lvl="1"/>
            <a:r>
              <a:rPr lang="en-GB" dirty="0" smtClean="0"/>
              <a:t>Percuss</a:t>
            </a:r>
          </a:p>
          <a:p>
            <a:pPr lvl="1"/>
            <a:r>
              <a:rPr lang="en-GB" dirty="0" smtClean="0"/>
              <a:t>Auscultate</a:t>
            </a:r>
          </a:p>
          <a:p>
            <a:r>
              <a:rPr lang="en-GB" dirty="0" smtClean="0"/>
              <a:t>Lower limbs</a:t>
            </a:r>
          </a:p>
          <a:p>
            <a:r>
              <a:rPr lang="en-GB" dirty="0" smtClean="0"/>
              <a:t>Completing the examination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Feel the temperature of the skin</a:t>
            </a:r>
          </a:p>
          <a:p>
            <a:r>
              <a:rPr lang="en-GB" dirty="0"/>
              <a:t>Look for:</a:t>
            </a:r>
          </a:p>
          <a:p>
            <a:pPr lvl="1"/>
            <a:r>
              <a:rPr lang="en-GB" dirty="0"/>
              <a:t>Dry/greasy skin</a:t>
            </a:r>
          </a:p>
          <a:p>
            <a:pPr lvl="1"/>
            <a:r>
              <a:rPr lang="en-GB" dirty="0"/>
              <a:t>Palmar erythema/sweating</a:t>
            </a:r>
          </a:p>
          <a:p>
            <a:pPr lvl="1"/>
            <a:r>
              <a:rPr lang="en-GB" dirty="0" err="1"/>
              <a:t>Hypercarotenaemia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Areas of </a:t>
            </a:r>
            <a:r>
              <a:rPr lang="en-GB" dirty="0" err="1"/>
              <a:t>vitiligo</a:t>
            </a:r>
            <a:endParaRPr lang="en-GB" dirty="0"/>
          </a:p>
          <a:p>
            <a:pPr lvl="1"/>
            <a:r>
              <a:rPr lang="en-GB" dirty="0"/>
              <a:t>Thyroid </a:t>
            </a:r>
            <a:r>
              <a:rPr lang="en-GB" dirty="0" err="1"/>
              <a:t>acropachy</a:t>
            </a:r>
            <a:endParaRPr lang="en-GB" dirty="0"/>
          </a:p>
          <a:p>
            <a:pPr lvl="1"/>
            <a:r>
              <a:rPr lang="en-GB" dirty="0" err="1" smtClean="0"/>
              <a:t>Oncholysis</a:t>
            </a:r>
            <a:endParaRPr lang="en-GB" dirty="0" smtClean="0"/>
          </a:p>
          <a:p>
            <a:r>
              <a:rPr lang="en-GB" dirty="0" smtClean="0"/>
              <a:t>Examine </a:t>
            </a:r>
            <a:r>
              <a:rPr lang="en-GB" dirty="0"/>
              <a:t>for </a:t>
            </a:r>
            <a:r>
              <a:rPr lang="en-GB" dirty="0" smtClean="0"/>
              <a:t>Fine Tremor</a:t>
            </a:r>
          </a:p>
          <a:p>
            <a:r>
              <a:rPr lang="en-GB" dirty="0" smtClean="0"/>
              <a:t>Check </a:t>
            </a:r>
            <a:r>
              <a:rPr lang="en-GB" dirty="0"/>
              <a:t>Radial </a:t>
            </a:r>
            <a:r>
              <a:rPr lang="en-GB" dirty="0" smtClean="0"/>
              <a:t>Pulse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Structure</a:t>
            </a:r>
            <a:endParaRPr lang="en-GB" dirty="0"/>
          </a:p>
        </p:txBody>
      </p:sp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Inspection</a:t>
            </a:r>
          </a:p>
          <a:p>
            <a:r>
              <a:rPr lang="en-GB" dirty="0" smtClean="0"/>
              <a:t>Hands</a:t>
            </a:r>
          </a:p>
          <a:p>
            <a:r>
              <a:rPr lang="en-GB" b="1" dirty="0" smtClean="0">
                <a:solidFill>
                  <a:schemeClr val="accent1"/>
                </a:solidFill>
              </a:rPr>
              <a:t>Arms</a:t>
            </a:r>
          </a:p>
          <a:p>
            <a:r>
              <a:rPr lang="en-GB" dirty="0" smtClean="0"/>
              <a:t>Face and Eyes</a:t>
            </a:r>
          </a:p>
          <a:p>
            <a:r>
              <a:rPr lang="en-GB" dirty="0" smtClean="0"/>
              <a:t>Thyroid</a:t>
            </a:r>
          </a:p>
          <a:p>
            <a:pPr lvl="1"/>
            <a:r>
              <a:rPr lang="en-GB" dirty="0" smtClean="0"/>
              <a:t>Inspect</a:t>
            </a:r>
          </a:p>
          <a:p>
            <a:pPr lvl="1"/>
            <a:r>
              <a:rPr lang="en-GB" dirty="0" smtClean="0"/>
              <a:t>Palpate </a:t>
            </a:r>
          </a:p>
          <a:p>
            <a:pPr lvl="1"/>
            <a:r>
              <a:rPr lang="en-GB" dirty="0" smtClean="0"/>
              <a:t>Percuss</a:t>
            </a:r>
          </a:p>
          <a:p>
            <a:pPr lvl="1"/>
            <a:r>
              <a:rPr lang="en-GB" dirty="0" smtClean="0"/>
              <a:t>Auscultate</a:t>
            </a:r>
          </a:p>
          <a:p>
            <a:r>
              <a:rPr lang="en-GB" dirty="0" smtClean="0"/>
              <a:t>Lower limbs</a:t>
            </a:r>
          </a:p>
          <a:p>
            <a:r>
              <a:rPr lang="en-GB" dirty="0" smtClean="0"/>
              <a:t>Completing the examination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Blood Pressure (Ask)</a:t>
            </a:r>
            <a:endParaRPr lang="en-GB" dirty="0"/>
          </a:p>
          <a:p>
            <a:r>
              <a:rPr lang="en-GB" dirty="0"/>
              <a:t>*Pemberton’s </a:t>
            </a:r>
            <a:r>
              <a:rPr lang="en-GB" dirty="0" smtClean="0"/>
              <a:t>Sign</a:t>
            </a:r>
          </a:p>
          <a:p>
            <a:r>
              <a:rPr lang="en-GB" dirty="0" smtClean="0"/>
              <a:t>*Proximal Myopathy</a:t>
            </a:r>
          </a:p>
          <a:p>
            <a:r>
              <a:rPr lang="en-GB" dirty="0" smtClean="0"/>
              <a:t>*Reflexes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</a:rPr>
              <a:t>*Can be done at end as part of ‘completing the examination</a:t>
            </a:r>
            <a:r>
              <a:rPr lang="en-GB" dirty="0" smtClean="0">
                <a:solidFill>
                  <a:srgbClr val="C00000"/>
                </a:solidFill>
              </a:rPr>
              <a:t>’</a:t>
            </a:r>
            <a:endParaRPr lang="en-GB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Structure</a:t>
            </a:r>
            <a:endParaRPr lang="en-GB" dirty="0"/>
          </a:p>
        </p:txBody>
      </p:sp>
      <p:sp>
        <p:nvSpPr>
          <p:cNvPr id="34818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Inspection</a:t>
            </a:r>
          </a:p>
          <a:p>
            <a:r>
              <a:rPr lang="en-GB" dirty="0" smtClean="0"/>
              <a:t>Hands</a:t>
            </a:r>
          </a:p>
          <a:p>
            <a:r>
              <a:rPr lang="en-GB" dirty="0" smtClean="0"/>
              <a:t>Arms</a:t>
            </a:r>
          </a:p>
          <a:p>
            <a:r>
              <a:rPr lang="en-GB" b="1" dirty="0" smtClean="0">
                <a:solidFill>
                  <a:schemeClr val="accent1"/>
                </a:solidFill>
              </a:rPr>
              <a:t>Face and Eyes</a:t>
            </a:r>
          </a:p>
          <a:p>
            <a:r>
              <a:rPr lang="en-GB" dirty="0" smtClean="0"/>
              <a:t>Thyroid</a:t>
            </a:r>
          </a:p>
          <a:p>
            <a:pPr lvl="1"/>
            <a:r>
              <a:rPr lang="en-GB" dirty="0" smtClean="0"/>
              <a:t>Inspect</a:t>
            </a:r>
          </a:p>
          <a:p>
            <a:pPr lvl="1"/>
            <a:r>
              <a:rPr lang="en-GB" dirty="0" smtClean="0"/>
              <a:t>Palpate </a:t>
            </a:r>
          </a:p>
          <a:p>
            <a:pPr lvl="1"/>
            <a:r>
              <a:rPr lang="en-GB" dirty="0" smtClean="0"/>
              <a:t>Percuss</a:t>
            </a:r>
          </a:p>
          <a:p>
            <a:pPr lvl="1"/>
            <a:r>
              <a:rPr lang="en-GB" dirty="0" smtClean="0"/>
              <a:t>Auscultate</a:t>
            </a:r>
          </a:p>
          <a:p>
            <a:r>
              <a:rPr lang="en-GB" dirty="0" smtClean="0"/>
              <a:t>Lower limbs</a:t>
            </a:r>
          </a:p>
          <a:p>
            <a:r>
              <a:rPr lang="en-GB" dirty="0" smtClean="0"/>
              <a:t>Completing the examination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Face/Head</a:t>
            </a:r>
          </a:p>
          <a:p>
            <a:pPr lvl="1"/>
            <a:r>
              <a:rPr lang="en-GB" dirty="0"/>
              <a:t>Puffy face</a:t>
            </a:r>
          </a:p>
          <a:p>
            <a:pPr lvl="1"/>
            <a:r>
              <a:rPr lang="en-GB" dirty="0"/>
              <a:t>Thickened skin </a:t>
            </a:r>
          </a:p>
          <a:p>
            <a:pPr lvl="1"/>
            <a:r>
              <a:rPr lang="en-GB" dirty="0"/>
              <a:t>Alopecia</a:t>
            </a:r>
          </a:p>
          <a:p>
            <a:pPr lvl="1"/>
            <a:r>
              <a:rPr lang="en-GB" dirty="0" err="1"/>
              <a:t>Vitiligo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Thin scalp </a:t>
            </a:r>
            <a:r>
              <a:rPr lang="en-GB" dirty="0" smtClean="0"/>
              <a:t>hair</a:t>
            </a:r>
          </a:p>
          <a:p>
            <a:pPr lvl="1"/>
            <a:r>
              <a:rPr lang="en-GB" dirty="0" err="1" smtClean="0"/>
              <a:t>Glossitis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Structure</a:t>
            </a:r>
            <a:endParaRPr lang="en-GB" dirty="0"/>
          </a:p>
        </p:txBody>
      </p:sp>
      <p:sp>
        <p:nvSpPr>
          <p:cNvPr id="34818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Inspection</a:t>
            </a:r>
          </a:p>
          <a:p>
            <a:r>
              <a:rPr lang="en-GB" dirty="0" smtClean="0"/>
              <a:t>Hands</a:t>
            </a:r>
          </a:p>
          <a:p>
            <a:r>
              <a:rPr lang="en-GB" dirty="0" smtClean="0"/>
              <a:t>Arms</a:t>
            </a:r>
          </a:p>
          <a:p>
            <a:r>
              <a:rPr lang="en-GB" b="1" dirty="0" smtClean="0">
                <a:solidFill>
                  <a:schemeClr val="accent1"/>
                </a:solidFill>
              </a:rPr>
              <a:t>Face and Eyes</a:t>
            </a:r>
          </a:p>
          <a:p>
            <a:r>
              <a:rPr lang="en-GB" dirty="0" smtClean="0"/>
              <a:t>Thyroid</a:t>
            </a:r>
          </a:p>
          <a:p>
            <a:pPr lvl="1"/>
            <a:r>
              <a:rPr lang="en-GB" dirty="0" smtClean="0"/>
              <a:t>Inspect</a:t>
            </a:r>
          </a:p>
          <a:p>
            <a:pPr lvl="1"/>
            <a:r>
              <a:rPr lang="en-GB" dirty="0" smtClean="0"/>
              <a:t>Palpate </a:t>
            </a:r>
          </a:p>
          <a:p>
            <a:pPr lvl="1"/>
            <a:r>
              <a:rPr lang="en-GB" dirty="0" smtClean="0"/>
              <a:t>Percuss</a:t>
            </a:r>
          </a:p>
          <a:p>
            <a:pPr lvl="1"/>
            <a:r>
              <a:rPr lang="en-GB" dirty="0" smtClean="0"/>
              <a:t>Auscultate</a:t>
            </a:r>
          </a:p>
          <a:p>
            <a:r>
              <a:rPr lang="en-GB" dirty="0" smtClean="0"/>
              <a:t>Lower limbs</a:t>
            </a:r>
          </a:p>
          <a:p>
            <a:r>
              <a:rPr lang="en-GB" dirty="0" smtClean="0"/>
              <a:t>Completing the examination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Eyes</a:t>
            </a:r>
          </a:p>
          <a:p>
            <a:pPr lvl="1"/>
            <a:r>
              <a:rPr lang="en-GB" dirty="0" smtClean="0"/>
              <a:t>Inspect for:</a:t>
            </a:r>
            <a:endParaRPr lang="en-GB" dirty="0"/>
          </a:p>
          <a:p>
            <a:pPr lvl="2"/>
            <a:r>
              <a:rPr lang="en-GB" dirty="0"/>
              <a:t>Loss/thinning of lateral </a:t>
            </a:r>
            <a:r>
              <a:rPr lang="en-GB" dirty="0" smtClean="0"/>
              <a:t>1/3 eyebrow</a:t>
            </a:r>
            <a:endParaRPr lang="en-GB" dirty="0"/>
          </a:p>
          <a:p>
            <a:pPr lvl="2"/>
            <a:r>
              <a:rPr lang="en-GB" dirty="0"/>
              <a:t>‘Thyroid stare</a:t>
            </a:r>
            <a:r>
              <a:rPr lang="en-GB" dirty="0" smtClean="0"/>
              <a:t>’ – Lid Retraction</a:t>
            </a:r>
            <a:endParaRPr lang="en-GB" dirty="0"/>
          </a:p>
          <a:p>
            <a:pPr lvl="2"/>
            <a:r>
              <a:rPr lang="en-GB" dirty="0" err="1"/>
              <a:t>Periorbital</a:t>
            </a:r>
            <a:r>
              <a:rPr lang="en-GB" dirty="0"/>
              <a:t> oedema</a:t>
            </a:r>
          </a:p>
          <a:p>
            <a:pPr lvl="2"/>
            <a:r>
              <a:rPr lang="en-GB" dirty="0" err="1" smtClean="0"/>
              <a:t>Exopthalmos</a:t>
            </a:r>
            <a:r>
              <a:rPr lang="en-GB" dirty="0" smtClean="0"/>
              <a:t>  + Complications:</a:t>
            </a:r>
            <a:endParaRPr lang="en-GB" dirty="0"/>
          </a:p>
          <a:p>
            <a:pPr lvl="3"/>
            <a:r>
              <a:rPr lang="en-GB" dirty="0" err="1"/>
              <a:t>Chemosis</a:t>
            </a:r>
            <a:r>
              <a:rPr lang="en-GB" dirty="0"/>
              <a:t> </a:t>
            </a:r>
            <a:endParaRPr lang="en-GB" dirty="0" smtClean="0"/>
          </a:p>
          <a:p>
            <a:pPr lvl="3"/>
            <a:r>
              <a:rPr lang="en-GB" dirty="0" smtClean="0"/>
              <a:t>Conjunctivitis</a:t>
            </a:r>
            <a:endParaRPr lang="en-GB" dirty="0"/>
          </a:p>
          <a:p>
            <a:pPr lvl="3"/>
            <a:r>
              <a:rPr lang="en-GB" dirty="0"/>
              <a:t>Corneal ulceration</a:t>
            </a:r>
          </a:p>
          <a:p>
            <a:pPr lvl="3"/>
            <a:r>
              <a:rPr lang="en-GB" dirty="0"/>
              <a:t>Optic </a:t>
            </a:r>
            <a:r>
              <a:rPr lang="en-GB" dirty="0" smtClean="0"/>
              <a:t>atrophy</a:t>
            </a:r>
          </a:p>
          <a:p>
            <a:pPr lvl="1"/>
            <a:r>
              <a:rPr lang="en-GB" dirty="0" smtClean="0"/>
              <a:t>Examine for:</a:t>
            </a:r>
          </a:p>
          <a:p>
            <a:pPr lvl="2"/>
            <a:r>
              <a:rPr lang="en-GB" dirty="0" smtClean="0"/>
              <a:t>Eye movements/Lid Lag</a:t>
            </a:r>
          </a:p>
          <a:p>
            <a:pPr lvl="2"/>
            <a:r>
              <a:rPr lang="en-GB" dirty="0" smtClean="0"/>
              <a:t>Visual Acuity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81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Structure</a:t>
            </a:r>
            <a:endParaRPr lang="en-GB" dirty="0"/>
          </a:p>
        </p:txBody>
      </p:sp>
      <p:sp>
        <p:nvSpPr>
          <p:cNvPr id="3891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Inspection</a:t>
            </a:r>
          </a:p>
          <a:p>
            <a:r>
              <a:rPr lang="en-GB" dirty="0" smtClean="0"/>
              <a:t>Hands</a:t>
            </a:r>
          </a:p>
          <a:p>
            <a:r>
              <a:rPr lang="en-GB" dirty="0" smtClean="0"/>
              <a:t>Arms</a:t>
            </a:r>
          </a:p>
          <a:p>
            <a:r>
              <a:rPr lang="en-GB" dirty="0" smtClean="0"/>
              <a:t>Face and Eyes</a:t>
            </a:r>
          </a:p>
          <a:p>
            <a:r>
              <a:rPr lang="en-GB" b="1" dirty="0" smtClean="0">
                <a:solidFill>
                  <a:schemeClr val="accent1"/>
                </a:solidFill>
              </a:rPr>
              <a:t>Thyroid</a:t>
            </a:r>
          </a:p>
          <a:p>
            <a:pPr lvl="1"/>
            <a:r>
              <a:rPr lang="en-GB" b="1" dirty="0" smtClean="0">
                <a:solidFill>
                  <a:schemeClr val="accent1"/>
                </a:solidFill>
              </a:rPr>
              <a:t>Inspect</a:t>
            </a:r>
          </a:p>
          <a:p>
            <a:pPr lvl="1"/>
            <a:r>
              <a:rPr lang="en-GB" b="1" dirty="0" smtClean="0">
                <a:solidFill>
                  <a:schemeClr val="accent1"/>
                </a:solidFill>
              </a:rPr>
              <a:t>Palpate </a:t>
            </a:r>
          </a:p>
          <a:p>
            <a:pPr lvl="1"/>
            <a:r>
              <a:rPr lang="en-GB" b="1" dirty="0" smtClean="0">
                <a:solidFill>
                  <a:schemeClr val="accent1"/>
                </a:solidFill>
              </a:rPr>
              <a:t>Percuss</a:t>
            </a:r>
          </a:p>
          <a:p>
            <a:pPr lvl="1"/>
            <a:r>
              <a:rPr lang="en-GB" b="1" dirty="0" smtClean="0">
                <a:solidFill>
                  <a:schemeClr val="accent1"/>
                </a:solidFill>
              </a:rPr>
              <a:t>Auscultate</a:t>
            </a:r>
          </a:p>
          <a:p>
            <a:r>
              <a:rPr lang="en-GB" dirty="0" smtClean="0"/>
              <a:t>Lower limbs</a:t>
            </a:r>
          </a:p>
          <a:p>
            <a:r>
              <a:rPr lang="en-GB" dirty="0" smtClean="0"/>
              <a:t>Completing the examination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810" y="2439112"/>
            <a:ext cx="3443955" cy="2589376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1448</TotalTime>
  <Words>575</Words>
  <Application>Microsoft Office PowerPoint</Application>
  <PresentationFormat>On-screen Show (4:3)</PresentationFormat>
  <Paragraphs>231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Thyroid Examination Revision</vt:lpstr>
      <vt:lpstr>Examination of Thyroid–  Basic Structure</vt:lpstr>
      <vt:lpstr>Introduction - WIPER</vt:lpstr>
      <vt:lpstr>Structure</vt:lpstr>
      <vt:lpstr>Structure</vt:lpstr>
      <vt:lpstr>Structure</vt:lpstr>
      <vt:lpstr>Structure</vt:lpstr>
      <vt:lpstr>Structure</vt:lpstr>
      <vt:lpstr>Structure</vt:lpstr>
      <vt:lpstr>Thyroid – Inspection </vt:lpstr>
      <vt:lpstr>Thyroid – Palpation</vt:lpstr>
      <vt:lpstr>Thyroid – Percussion  </vt:lpstr>
      <vt:lpstr>Thyroid – Auscultation </vt:lpstr>
      <vt:lpstr>Structure</vt:lpstr>
      <vt:lpstr>Structure</vt:lpstr>
      <vt:lpstr>Completing the examination</vt:lpstr>
      <vt:lpstr>Examination stations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examination</dc:title>
  <dc:creator>Ricketts William (BARTS HEALTH NHS TRUST)</dc:creator>
  <cp:lastModifiedBy>Ricketts</cp:lastModifiedBy>
  <cp:revision>165</cp:revision>
  <dcterms:created xsi:type="dcterms:W3CDTF">2013-01-27T17:45:13Z</dcterms:created>
  <dcterms:modified xsi:type="dcterms:W3CDTF">2013-04-17T18:48:43Z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