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75" r:id="rId5"/>
    <p:sldId id="259" r:id="rId6"/>
    <p:sldId id="273" r:id="rId7"/>
    <p:sldId id="300" r:id="rId8"/>
    <p:sldId id="260" r:id="rId9"/>
    <p:sldId id="272" r:id="rId10"/>
    <p:sldId id="274" r:id="rId11"/>
    <p:sldId id="276" r:id="rId12"/>
    <p:sldId id="261" r:id="rId13"/>
    <p:sldId id="301" r:id="rId14"/>
    <p:sldId id="277" r:id="rId15"/>
    <p:sldId id="262" r:id="rId16"/>
    <p:sldId id="278" r:id="rId17"/>
    <p:sldId id="279" r:id="rId18"/>
    <p:sldId id="302" r:id="rId19"/>
    <p:sldId id="280" r:id="rId20"/>
    <p:sldId id="264" r:id="rId21"/>
    <p:sldId id="281" r:id="rId22"/>
    <p:sldId id="265" r:id="rId23"/>
    <p:sldId id="282" r:id="rId24"/>
    <p:sldId id="283" r:id="rId25"/>
    <p:sldId id="267" r:id="rId26"/>
    <p:sldId id="297" r:id="rId27"/>
    <p:sldId id="285" r:id="rId28"/>
    <p:sldId id="303" r:id="rId29"/>
    <p:sldId id="268" r:id="rId30"/>
    <p:sldId id="304" r:id="rId31"/>
    <p:sldId id="269" r:id="rId32"/>
    <p:sldId id="270" r:id="rId33"/>
    <p:sldId id="286" r:id="rId34"/>
    <p:sldId id="271" r:id="rId35"/>
    <p:sldId id="296" r:id="rId36"/>
    <p:sldId id="298" r:id="rId3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Oval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Oval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2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3C70A5-1D7D-414E-B2B4-F7F986B49C58}" type="datetimeFigureOut">
              <a:rPr lang="en-GB"/>
              <a:pPr>
                <a:defRPr/>
              </a:pPr>
              <a:t>17/04/2013</a:t>
            </a:fld>
            <a:endParaRPr lang="en-GB" dirty="0"/>
          </a:p>
        </p:txBody>
      </p:sp>
      <p:sp>
        <p:nvSpPr>
          <p:cNvPr id="23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24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E156F7-5946-4C4B-B597-99FF341B4CC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25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29F5A-C6BB-48C4-9CD0-7105D00B9962}" type="datetimeFigureOut">
              <a:rPr lang="en-GB"/>
              <a:pPr>
                <a:defRPr/>
              </a:pPr>
              <a:t>17/04/2013</a:t>
            </a:fld>
            <a:endParaRPr lang="en-GB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79137-4AC3-4764-B597-EB0954B10F9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7974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8D8993-1BBA-464B-AADE-FF9B211E9C9E}" type="datetimeFigureOut">
              <a:rPr lang="en-GB"/>
              <a:pPr>
                <a:defRPr/>
              </a:pPr>
              <a:t>17/04/2013</a:t>
            </a:fld>
            <a:endParaRPr lang="en-GB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2E84F-B64F-412F-8B9E-D1BE5A36BA8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9305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B04BF75-673E-465F-8C67-48209B1FCD55}" type="datetimeFigureOut">
              <a:rPr lang="en-GB"/>
              <a:pPr>
                <a:defRPr/>
              </a:pPr>
              <a:t>17/04/2013</a:t>
            </a:fld>
            <a:endParaRPr lang="en-GB" dirty="0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F8C2DAD-6A30-4B6E-A79F-89EE2813692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7175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Oval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Oval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Oval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Oval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Oval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8F75C0-0B29-4FB6-817E-7CA032A098FB}" type="datetimeFigureOut">
              <a:rPr lang="en-GB"/>
              <a:pPr>
                <a:defRPr/>
              </a:pPr>
              <a:t>17/04/2013</a:t>
            </a:fld>
            <a:endParaRPr lang="en-GB" dirty="0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048333-EACF-4A54-AE75-88A02865213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9089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3FD59-D332-4CEF-8548-4FC2A4B2A20D}" type="datetimeFigureOut">
              <a:rPr lang="en-GB"/>
              <a:pPr>
                <a:defRPr/>
              </a:pPr>
              <a:t>17/04/2013</a:t>
            </a:fld>
            <a:endParaRPr lang="en-GB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A1CD4B-9533-49DC-B26F-660AF8A64B2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5715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218BFE-3C5C-4E96-8862-167A9939FFAC}" type="datetimeFigureOut">
              <a:rPr lang="en-GB"/>
              <a:pPr>
                <a:defRPr/>
              </a:pPr>
              <a:t>17/04/2013</a:t>
            </a:fld>
            <a:endParaRPr lang="en-GB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A9089A-E881-4EC6-A191-6B3A86E8463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8817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0015AC2-6B5C-4DD6-BE5C-F2ACF2846A97}" type="datetimeFigureOut">
              <a:rPr lang="en-GB"/>
              <a:pPr>
                <a:defRPr/>
              </a:pPr>
              <a:t>17/04/2013</a:t>
            </a:fld>
            <a:endParaRPr lang="en-GB" dirty="0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D0E8D1B-6D3B-485C-993C-8F56967674F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3421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B2A7C5-CA13-4FBE-8E54-16C6CCBDC4F0}" type="datetimeFigureOut">
              <a:rPr lang="en-GB"/>
              <a:pPr>
                <a:defRPr/>
              </a:pPr>
              <a:t>17/04/2013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24EAF7-5C90-453D-AC2B-0962EFB2649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4714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Straight Connector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9" name="Rectangle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11" name="Oval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Date Placeholder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C58E7E2-779F-43BA-A092-DD2B73BE5F24}" type="datetimeFigureOut">
              <a:rPr lang="en-GB"/>
              <a:pPr>
                <a:defRPr/>
              </a:pPr>
              <a:t>17/04/2013</a:t>
            </a:fld>
            <a:endParaRPr lang="en-GB" dirty="0"/>
          </a:p>
        </p:txBody>
      </p:sp>
      <p:sp>
        <p:nvSpPr>
          <p:cNvPr id="13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BC5E6EF-1E46-4C08-B53B-B01E5EE8EA4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4" name="Footer Placeholder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4268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Oval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8" name="Rectangle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68E1822-F447-4E8B-86D1-8BA215455037}" type="datetimeFigureOut">
              <a:rPr lang="en-GB"/>
              <a:pPr>
                <a:defRPr/>
              </a:pPr>
              <a:t>17/04/2013</a:t>
            </a:fld>
            <a:endParaRPr lang="en-GB" dirty="0"/>
          </a:p>
        </p:txBody>
      </p:sp>
      <p:sp>
        <p:nvSpPr>
          <p:cNvPr id="13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6B3D655-782C-43E1-9D4D-9484D0A67C1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4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7730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8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340BAC5-0B9B-445B-BF93-5A73207ACF1B}" type="datetimeFigureOut">
              <a:rPr lang="en-GB"/>
              <a:pPr>
                <a:defRPr/>
              </a:pPr>
              <a:t>17/04/2013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32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34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12" name="Oval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E571AB1-2731-46DD-A33C-2C32F65FC50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797" r:id="rId4"/>
    <p:sldLayoutId id="2147483798" r:id="rId5"/>
    <p:sldLayoutId id="2147483805" r:id="rId6"/>
    <p:sldLayoutId id="2147483799" r:id="rId7"/>
    <p:sldLayoutId id="2147483806" r:id="rId8"/>
    <p:sldLayoutId id="2147483807" r:id="rId9"/>
    <p:sldLayoutId id="2147483800" r:id="rId10"/>
    <p:sldLayoutId id="214748380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0C61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AABBD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AACC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//upload.wikimedia.org/wikipedia/commons/c/cd/Acopaquia.jpg" TargetMode="Externa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lh5.ggpht.com/_Jt4VKh8rCv0/StSxFPHwRlI/AAAAAAAABdA/os9p3_8SFJk/s1600/bonny_hamm%5b2%5d.jpg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feature=player_detailpage&amp;v=O8OC7EiqBKQ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intensivecare.hsnet.nsw.gov.au/five/images/oximeter.jpg" TargetMode="External"/><Relationship Id="rId3" Type="http://schemas.openxmlformats.org/officeDocument/2006/relationships/image" Target="../media/image3.jpeg"/><Relationship Id="rId7" Type="http://schemas.openxmlformats.org/officeDocument/2006/relationships/image" Target="../media/image6.jpeg"/><Relationship Id="rId2" Type="http://schemas.openxmlformats.org/officeDocument/2006/relationships/hyperlink" Target="http://www.tjskl.org.cn/products/gt010_110_oxygen_mask-mpz5dd1bf0-z50b6f8d/showimage.html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eg"/><Relationship Id="rId11" Type="http://schemas.openxmlformats.org/officeDocument/2006/relationships/image" Target="../media/image8.jpeg"/><Relationship Id="rId5" Type="http://schemas.openxmlformats.org/officeDocument/2006/relationships/hyperlink" Target="http://www.cprarizona.com/sitebuilder/images/inhaler.gif" TargetMode="External"/><Relationship Id="rId10" Type="http://schemas.openxmlformats.org/officeDocument/2006/relationships/hyperlink" Target="http://www.google.co.uk/imgres?imgurl=http://www.actavis.com.mt/NR/rdonlyres/9F2F07D2-F458-40A8-9B9A-32A01CAC2135/0/PrednisolonePackShot.gif&amp;imgrefurl=http://www.actavis.com.mt/en/products/Prednisolone+-+Actavis.htm&amp;usg=__rrc7oXzcXqlcptURdLukmZo-pUI=&amp;h=189&amp;w=300&amp;sz=13&amp;hl=en&amp;start=2&amp;zoom=1&amp;tbnid=gXHLiGnm9VjXRM:&amp;tbnh=73&amp;tbnw=116&amp;ei=jUv5ULu6CJK0hAf6sIGgDA&amp;prev=/search?q=prednisolone+tablets&amp;um=1&amp;hl=en&amp;tbm=isch&amp;um=1&amp;itbs=1" TargetMode="External"/><Relationship Id="rId4" Type="http://schemas.openxmlformats.org/officeDocument/2006/relationships/image" Target="../media/image4.jpeg"/><Relationship Id="rId9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en.wikipedia.org/wiki/File:Combinpedal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38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4000" dirty="0" smtClean="0"/>
              <a:t>Respiratory Examination</a:t>
            </a:r>
            <a:endParaRPr lang="en-GB" sz="4000" dirty="0"/>
          </a:p>
        </p:txBody>
      </p:sp>
      <p:sp>
        <p:nvSpPr>
          <p:cNvPr id="8195" name="Subtitle 2"/>
          <p:cNvSpPr>
            <a:spLocks noGrp="1"/>
          </p:cNvSpPr>
          <p:nvPr>
            <p:ph type="subTitle" idx="1"/>
          </p:nvPr>
        </p:nvSpPr>
        <p:spPr>
          <a:xfrm>
            <a:off x="2286000" y="5003800"/>
            <a:ext cx="6172200" cy="1371600"/>
          </a:xfrm>
        </p:spPr>
        <p:txBody>
          <a:bodyPr>
            <a:normAutofit fontScale="85000" lnSpcReduction="20000"/>
          </a:bodyPr>
          <a:lstStyle/>
          <a:p>
            <a:pPr algn="ctr" eaLnBrk="1" hangingPunct="1"/>
            <a:r>
              <a:rPr lang="en-GB" dirty="0" smtClean="0"/>
              <a:t>Dr Will Ricketts</a:t>
            </a:r>
          </a:p>
          <a:p>
            <a:pPr algn="ctr" eaLnBrk="1" hangingPunct="1"/>
            <a:r>
              <a:rPr lang="en-GB" dirty="0" smtClean="0"/>
              <a:t>Clinical Teaching Fellow, Bart’s Health NHS Trust</a:t>
            </a:r>
          </a:p>
          <a:p>
            <a:pPr algn="ctr" eaLnBrk="1" hangingPunct="1"/>
            <a:r>
              <a:rPr lang="en-GB" dirty="0" smtClean="0"/>
              <a:t>Honorary Lecturer, QMUL</a:t>
            </a:r>
          </a:p>
          <a:p>
            <a:pPr algn="ctr" eaLnBrk="1" hangingPunct="1"/>
            <a:r>
              <a:rPr lang="en-GB" dirty="0"/>
              <a:t>t</a:t>
            </a:r>
            <a:r>
              <a:rPr lang="en-GB" dirty="0" smtClean="0"/>
              <a:t>hanks to</a:t>
            </a:r>
          </a:p>
          <a:p>
            <a:pPr algn="ctr" eaLnBrk="1" hangingPunct="1"/>
            <a:r>
              <a:rPr lang="en-GB" dirty="0" smtClean="0"/>
              <a:t>Ruth Taylor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GB" cap="all" dirty="0" smtClean="0"/>
              <a:t>The order….</a:t>
            </a:r>
            <a:endParaRPr lang="en-GB" cap="all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330700" cy="4873625"/>
          </a:xfrm>
        </p:spPr>
        <p:txBody>
          <a:bodyPr/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GB" sz="1800" dirty="0" smtClean="0">
                <a:solidFill>
                  <a:srgbClr val="002060"/>
                </a:solidFill>
              </a:rPr>
              <a:t>Introduction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GB" sz="1800" dirty="0" smtClean="0">
                <a:solidFill>
                  <a:srgbClr val="002060"/>
                </a:solidFill>
              </a:rPr>
              <a:t>Inspection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GB" sz="2000" b="1" dirty="0" smtClean="0">
                <a:solidFill>
                  <a:srgbClr val="002060"/>
                </a:solidFill>
              </a:rPr>
              <a:t>HANDS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GB" sz="1800" dirty="0" smtClean="0">
                <a:solidFill>
                  <a:srgbClr val="002060"/>
                </a:solidFill>
              </a:rPr>
              <a:t>Arms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GB" sz="1800" dirty="0" smtClean="0">
                <a:solidFill>
                  <a:srgbClr val="002060"/>
                </a:solidFill>
              </a:rPr>
              <a:t>Face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GB" sz="1800" dirty="0" smtClean="0">
                <a:solidFill>
                  <a:srgbClr val="002060"/>
                </a:solidFill>
              </a:rPr>
              <a:t>Neck</a:t>
            </a:r>
          </a:p>
          <a:p>
            <a:pPr marL="641033" lvl="1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GB" sz="1500" dirty="0" smtClean="0">
                <a:solidFill>
                  <a:srgbClr val="002060"/>
                </a:solidFill>
              </a:rPr>
              <a:t>Cervical Lymph Nodes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GB" sz="1800" dirty="0" smtClean="0">
                <a:solidFill>
                  <a:srgbClr val="002060"/>
                </a:solidFill>
              </a:rPr>
              <a:t>The Chest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GB" sz="1800" dirty="0" smtClean="0">
                <a:solidFill>
                  <a:srgbClr val="002060"/>
                </a:solidFill>
              </a:rPr>
              <a:t>Observe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GB" sz="1800" dirty="0" smtClean="0">
                <a:solidFill>
                  <a:srgbClr val="002060"/>
                </a:solidFill>
              </a:rPr>
              <a:t>Palpate Percuss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GB" sz="1800" dirty="0" smtClean="0">
                <a:solidFill>
                  <a:srgbClr val="002060"/>
                </a:solidFill>
              </a:rPr>
              <a:t>Auscultate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GB" sz="1800" dirty="0" smtClean="0">
                <a:solidFill>
                  <a:srgbClr val="002060"/>
                </a:solidFill>
              </a:rPr>
              <a:t>Completing the examination</a:t>
            </a:r>
          </a:p>
          <a:p>
            <a:pPr>
              <a:defRPr/>
            </a:pPr>
            <a:endParaRPr lang="en-GB" dirty="0"/>
          </a:p>
        </p:txBody>
      </p:sp>
      <p:pic>
        <p:nvPicPr>
          <p:cNvPr id="17412" name="Content Placeholder 11"/>
          <p:cNvPicPr>
            <a:picLocks noGrp="1"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08625" y="1425929"/>
            <a:ext cx="2408238" cy="467765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Up Arrow 5"/>
          <p:cNvSpPr/>
          <p:nvPr/>
        </p:nvSpPr>
        <p:spPr>
          <a:xfrm>
            <a:off x="6011863" y="3933825"/>
            <a:ext cx="215900" cy="4318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cap="all" dirty="0" smtClean="0"/>
              <a:t>Hands – OBSERVE </a:t>
            </a:r>
            <a:endParaRPr lang="en-GB" cap="al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273367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GB" sz="2300" dirty="0" smtClean="0">
                <a:solidFill>
                  <a:srgbClr val="002060"/>
                </a:solidFill>
              </a:rPr>
              <a:t>Peripheral Cyanosis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GB" sz="2000" dirty="0" smtClean="0">
                <a:solidFill>
                  <a:srgbClr val="002060"/>
                </a:solidFill>
              </a:rPr>
              <a:t>Blue </a:t>
            </a:r>
            <a:r>
              <a:rPr lang="en-GB" sz="2000" dirty="0">
                <a:solidFill>
                  <a:srgbClr val="002060"/>
                </a:solidFill>
              </a:rPr>
              <a:t>nail </a:t>
            </a:r>
            <a:r>
              <a:rPr lang="en-GB" sz="2000" dirty="0" smtClean="0">
                <a:solidFill>
                  <a:srgbClr val="002060"/>
                </a:solidFill>
              </a:rPr>
              <a:t>beds</a:t>
            </a:r>
            <a:endParaRPr lang="en-GB" sz="2000" dirty="0">
              <a:solidFill>
                <a:srgbClr val="002060"/>
              </a:solidFill>
            </a:endParaRPr>
          </a:p>
          <a:p>
            <a:pPr marL="273367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GB" sz="2300" dirty="0">
                <a:solidFill>
                  <a:srgbClr val="002060"/>
                </a:solidFill>
              </a:rPr>
              <a:t>Tar </a:t>
            </a:r>
            <a:r>
              <a:rPr lang="en-GB" sz="2300" dirty="0" smtClean="0">
                <a:solidFill>
                  <a:srgbClr val="002060"/>
                </a:solidFill>
              </a:rPr>
              <a:t>Stains</a:t>
            </a:r>
            <a:endParaRPr lang="en-GB" sz="2300" dirty="0">
              <a:solidFill>
                <a:srgbClr val="002060"/>
              </a:solidFill>
            </a:endParaRPr>
          </a:p>
          <a:p>
            <a:pPr marL="273367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GB" sz="2300" dirty="0">
                <a:solidFill>
                  <a:srgbClr val="002060"/>
                </a:solidFill>
              </a:rPr>
              <a:t>Clubbing – (</a:t>
            </a:r>
            <a:r>
              <a:rPr lang="en-GB" sz="2300" dirty="0" smtClean="0">
                <a:solidFill>
                  <a:srgbClr val="002060"/>
                </a:solidFill>
              </a:rPr>
              <a:t>ABCDEF)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GB" dirty="0" smtClean="0">
                <a:solidFill>
                  <a:srgbClr val="FF0000"/>
                </a:solidFill>
              </a:rPr>
              <a:t>A</a:t>
            </a:r>
            <a:r>
              <a:rPr lang="en-GB" dirty="0" smtClean="0">
                <a:solidFill>
                  <a:srgbClr val="002060"/>
                </a:solidFill>
              </a:rPr>
              <a:t>sbestosis/</a:t>
            </a:r>
            <a:r>
              <a:rPr lang="en-GB" dirty="0" smtClean="0">
                <a:solidFill>
                  <a:srgbClr val="FF0000"/>
                </a:solidFill>
              </a:rPr>
              <a:t>A</a:t>
            </a:r>
            <a:r>
              <a:rPr lang="en-GB" dirty="0" smtClean="0">
                <a:solidFill>
                  <a:srgbClr val="002060"/>
                </a:solidFill>
              </a:rPr>
              <a:t>bscess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GB" dirty="0" smtClean="0">
                <a:solidFill>
                  <a:srgbClr val="FF0000"/>
                </a:solidFill>
              </a:rPr>
              <a:t>B</a:t>
            </a:r>
            <a:r>
              <a:rPr lang="en-GB" dirty="0" smtClean="0">
                <a:solidFill>
                  <a:srgbClr val="002060"/>
                </a:solidFill>
              </a:rPr>
              <a:t>ronchiectasis</a:t>
            </a:r>
          </a:p>
          <a:p>
            <a:pPr marL="640080" lvl="1" indent="-274320" eaLnBrk="1" fontAlgn="auto" hangingPunct="1">
              <a:spcAft>
                <a:spcPts val="0"/>
              </a:spcAft>
              <a:buNone/>
              <a:defRPr/>
            </a:pPr>
            <a:r>
              <a:rPr lang="en-GB" dirty="0" smtClean="0">
                <a:solidFill>
                  <a:srgbClr val="002060"/>
                </a:solidFill>
              </a:rPr>
              <a:t>	</a:t>
            </a:r>
            <a:r>
              <a:rPr lang="en-GB" dirty="0" smtClean="0">
                <a:solidFill>
                  <a:srgbClr val="FF0000"/>
                </a:solidFill>
              </a:rPr>
              <a:t>B</a:t>
            </a:r>
            <a:r>
              <a:rPr lang="en-GB" dirty="0" smtClean="0">
                <a:solidFill>
                  <a:srgbClr val="002060"/>
                </a:solidFill>
              </a:rPr>
              <a:t>ronchial Carcinoma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GB" dirty="0" smtClean="0">
                <a:solidFill>
                  <a:srgbClr val="FF0000"/>
                </a:solidFill>
              </a:rPr>
              <a:t>C</a:t>
            </a:r>
            <a:r>
              <a:rPr lang="en-GB" dirty="0" smtClean="0">
                <a:solidFill>
                  <a:srgbClr val="002060"/>
                </a:solidFill>
              </a:rPr>
              <a:t>ystic Fibrosis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GB" dirty="0" smtClean="0">
                <a:solidFill>
                  <a:srgbClr val="FF0000"/>
                </a:solidFill>
              </a:rPr>
              <a:t>D</a:t>
            </a:r>
            <a:r>
              <a:rPr lang="en-GB" dirty="0" smtClean="0">
                <a:solidFill>
                  <a:srgbClr val="002060"/>
                </a:solidFill>
              </a:rPr>
              <a:t>ecreased O</a:t>
            </a:r>
            <a:r>
              <a:rPr lang="en-GB" baseline="-25000" dirty="0" smtClean="0">
                <a:solidFill>
                  <a:srgbClr val="002060"/>
                </a:solidFill>
              </a:rPr>
              <a:t>2 </a:t>
            </a:r>
            <a:r>
              <a:rPr lang="en-GB" dirty="0">
                <a:solidFill>
                  <a:srgbClr val="002060"/>
                </a:solidFill>
              </a:rPr>
              <a:t>(</a:t>
            </a:r>
            <a:r>
              <a:rPr lang="en-GB" dirty="0" smtClean="0">
                <a:solidFill>
                  <a:srgbClr val="002060"/>
                </a:solidFill>
              </a:rPr>
              <a:t>hypoxia)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GB" dirty="0" smtClean="0">
                <a:solidFill>
                  <a:srgbClr val="FF0000"/>
                </a:solidFill>
              </a:rPr>
              <a:t>E</a:t>
            </a:r>
            <a:r>
              <a:rPr lang="en-GB" dirty="0" smtClean="0">
                <a:solidFill>
                  <a:srgbClr val="002060"/>
                </a:solidFill>
              </a:rPr>
              <a:t>mpyema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GB" dirty="0" smtClean="0">
                <a:solidFill>
                  <a:srgbClr val="FF0000"/>
                </a:solidFill>
              </a:rPr>
              <a:t>F</a:t>
            </a:r>
            <a:r>
              <a:rPr lang="en-GB" dirty="0" smtClean="0">
                <a:solidFill>
                  <a:srgbClr val="002060"/>
                </a:solidFill>
              </a:rPr>
              <a:t>ibrosis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19461" name="TextBox 3"/>
          <p:cNvSpPr txBox="1">
            <a:spLocks noChangeArrowheads="1"/>
          </p:cNvSpPr>
          <p:nvPr/>
        </p:nvSpPr>
        <p:spPr bwMode="auto">
          <a:xfrm>
            <a:off x="5589625" y="5186331"/>
            <a:ext cx="1151359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dirty="0">
                <a:solidFill>
                  <a:srgbClr val="002060"/>
                </a:solidFill>
              </a:rPr>
              <a:t>Clubbing</a:t>
            </a:r>
          </a:p>
        </p:txBody>
      </p:sp>
      <p:pic>
        <p:nvPicPr>
          <p:cNvPr id="7" name="Picture 2" descr="File:Acopaquia.jpg">
            <a:hlinkClick r:id="rId2"/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151510"/>
            <a:ext cx="4050704" cy="303802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cap="all" dirty="0" smtClean="0"/>
              <a:t>Hands – OBSERVE (2)</a:t>
            </a:r>
            <a:endParaRPr lang="en-GB" cap="all" dirty="0"/>
          </a:p>
        </p:txBody>
      </p:sp>
      <p:sp>
        <p:nvSpPr>
          <p:cNvPr id="18435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GB" dirty="0" smtClean="0">
                <a:solidFill>
                  <a:srgbClr val="002060"/>
                </a:solidFill>
              </a:rPr>
              <a:t>Additional Movements?</a:t>
            </a:r>
            <a:endParaRPr lang="en-GB" dirty="0">
              <a:solidFill>
                <a:srgbClr val="002060"/>
              </a:solidFill>
            </a:endParaRPr>
          </a:p>
          <a:p>
            <a:pPr lvl="1" eaLnBrk="1" hangingPunct="1"/>
            <a:r>
              <a:rPr lang="en-GB" dirty="0" smtClean="0">
                <a:solidFill>
                  <a:srgbClr val="002060"/>
                </a:solidFill>
              </a:rPr>
              <a:t>Resting tremor</a:t>
            </a:r>
          </a:p>
          <a:p>
            <a:pPr lvl="2" eaLnBrk="1" hangingPunct="1"/>
            <a:r>
              <a:rPr lang="el-GR" dirty="0" smtClean="0">
                <a:solidFill>
                  <a:srgbClr val="002060"/>
                </a:solidFill>
              </a:rPr>
              <a:t>β</a:t>
            </a:r>
            <a:r>
              <a:rPr lang="en-GB" dirty="0" smtClean="0">
                <a:solidFill>
                  <a:srgbClr val="002060"/>
                </a:solidFill>
              </a:rPr>
              <a:t>-agonist use</a:t>
            </a:r>
          </a:p>
          <a:p>
            <a:pPr lvl="1" eaLnBrk="1" hangingPunct="1"/>
            <a:r>
              <a:rPr lang="en-GB" dirty="0" smtClean="0">
                <a:solidFill>
                  <a:srgbClr val="002060"/>
                </a:solidFill>
              </a:rPr>
              <a:t>CO</a:t>
            </a:r>
            <a:r>
              <a:rPr lang="en-GB" baseline="-25000" dirty="0" smtClean="0">
                <a:solidFill>
                  <a:srgbClr val="002060"/>
                </a:solidFill>
              </a:rPr>
              <a:t>2 </a:t>
            </a:r>
            <a:r>
              <a:rPr lang="en-GB" dirty="0" smtClean="0">
                <a:solidFill>
                  <a:srgbClr val="002060"/>
                </a:solidFill>
              </a:rPr>
              <a:t>Retention Flap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2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87" r="13375" b="9124"/>
          <a:stretch/>
        </p:blipFill>
        <p:spPr>
          <a:xfrm>
            <a:off x="5004048" y="1052736"/>
            <a:ext cx="2960460" cy="2527447"/>
          </a:xfrm>
          <a:ln>
            <a:solidFill>
              <a:srgbClr val="000000"/>
            </a:solidFill>
          </a:ln>
        </p:spPr>
      </p:pic>
      <p:pic>
        <p:nvPicPr>
          <p:cNvPr id="5" name="Asterixis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 cstate="print"/>
          <a:srcRect l="12787" r="12587"/>
          <a:stretch/>
        </p:blipFill>
        <p:spPr>
          <a:xfrm>
            <a:off x="5004048" y="3645024"/>
            <a:ext cx="2961450" cy="2232248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3" name="Action Button: Forward or Next 2">
            <a:hlinkClick r:id="" action="ppaction://noaction" highlightClick="1"/>
          </p:cNvPr>
          <p:cNvSpPr/>
          <p:nvPr/>
        </p:nvSpPr>
        <p:spPr>
          <a:xfrm>
            <a:off x="5004048" y="5533774"/>
            <a:ext cx="360040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all" dirty="0" smtClean="0"/>
              <a:t>Hands – PALPATE</a:t>
            </a:r>
            <a:endParaRPr lang="en-GB" cap="al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834880" cy="4572000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002060"/>
                </a:solidFill>
              </a:rPr>
              <a:t>Radial pulse</a:t>
            </a:r>
          </a:p>
          <a:p>
            <a:pPr lvl="1"/>
            <a:r>
              <a:rPr lang="en-GB" dirty="0" smtClean="0">
                <a:solidFill>
                  <a:srgbClr val="002060"/>
                </a:solidFill>
              </a:rPr>
              <a:t>Rate</a:t>
            </a:r>
          </a:p>
          <a:p>
            <a:pPr lvl="1"/>
            <a:r>
              <a:rPr lang="en-GB" dirty="0" smtClean="0">
                <a:solidFill>
                  <a:srgbClr val="002060"/>
                </a:solidFill>
              </a:rPr>
              <a:t>Rhythm</a:t>
            </a:r>
          </a:p>
          <a:p>
            <a:pPr lvl="1"/>
            <a:r>
              <a:rPr lang="en-GB" dirty="0" smtClean="0">
                <a:solidFill>
                  <a:srgbClr val="002060"/>
                </a:solidFill>
              </a:rPr>
              <a:t>Character </a:t>
            </a:r>
          </a:p>
          <a:p>
            <a:pPr lvl="1"/>
            <a:r>
              <a:rPr lang="en-GB" dirty="0" smtClean="0">
                <a:solidFill>
                  <a:srgbClr val="002060"/>
                </a:solidFill>
              </a:rPr>
              <a:t>Bounding  = CO</a:t>
            </a:r>
            <a:r>
              <a:rPr lang="en-GB" baseline="-25000" dirty="0" smtClean="0">
                <a:solidFill>
                  <a:srgbClr val="002060"/>
                </a:solidFill>
              </a:rPr>
              <a:t>2</a:t>
            </a:r>
            <a:r>
              <a:rPr lang="en-GB" dirty="0" smtClean="0">
                <a:solidFill>
                  <a:srgbClr val="002060"/>
                </a:solidFill>
              </a:rPr>
              <a:t> Retention</a:t>
            </a:r>
          </a:p>
          <a:p>
            <a:r>
              <a:rPr lang="en-GB" dirty="0" smtClean="0">
                <a:solidFill>
                  <a:srgbClr val="002060"/>
                </a:solidFill>
              </a:rPr>
              <a:t>Check Respiratory Rate at same time (whilst patient distracted by pulse check)</a:t>
            </a:r>
          </a:p>
          <a:p>
            <a:pPr lvl="1"/>
            <a:r>
              <a:rPr lang="en-GB" dirty="0" smtClean="0">
                <a:solidFill>
                  <a:srgbClr val="002060"/>
                </a:solidFill>
              </a:rPr>
              <a:t>Normal ≈ 12-20 bpm</a:t>
            </a:r>
          </a:p>
          <a:p>
            <a:r>
              <a:rPr lang="en-GB" dirty="0" smtClean="0">
                <a:solidFill>
                  <a:srgbClr val="002060"/>
                </a:solidFill>
              </a:rPr>
              <a:t>Temperature change </a:t>
            </a:r>
          </a:p>
          <a:p>
            <a:pPr>
              <a:buNone/>
            </a:pPr>
            <a:r>
              <a:rPr lang="en-GB" dirty="0" smtClean="0">
                <a:solidFill>
                  <a:srgbClr val="002060"/>
                </a:solidFill>
              </a:rPr>
              <a:t>	(warm and well perfused?)</a:t>
            </a:r>
          </a:p>
          <a:p>
            <a:pPr lvl="1"/>
            <a:endParaRPr lang="en-GB" dirty="0" smtClean="0"/>
          </a:p>
          <a:p>
            <a:endParaRPr lang="en-GB" dirty="0"/>
          </a:p>
        </p:txBody>
      </p:sp>
      <p:pic>
        <p:nvPicPr>
          <p:cNvPr id="12" name="Content Placeholder 11"/>
          <p:cNvPicPr>
            <a:picLocks noGrp="1"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08625" y="1425929"/>
            <a:ext cx="2408238" cy="467765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Up Arrow 12"/>
          <p:cNvSpPr/>
          <p:nvPr/>
        </p:nvSpPr>
        <p:spPr>
          <a:xfrm>
            <a:off x="6011863" y="3933825"/>
            <a:ext cx="215900" cy="4318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895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GB" cap="all" dirty="0" smtClean="0"/>
              <a:t>The order…</a:t>
            </a:r>
            <a:endParaRPr lang="en-GB" cap="al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114800" cy="4873625"/>
          </a:xfrm>
        </p:spPr>
        <p:txBody>
          <a:bodyPr/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GB" sz="1800" dirty="0">
                <a:solidFill>
                  <a:srgbClr val="002060"/>
                </a:solidFill>
              </a:rPr>
              <a:t>Introduction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GB" sz="1800" dirty="0">
                <a:solidFill>
                  <a:srgbClr val="002060"/>
                </a:solidFill>
              </a:rPr>
              <a:t>Inspection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GB" sz="1800" dirty="0" smtClean="0">
                <a:solidFill>
                  <a:srgbClr val="002060"/>
                </a:solidFill>
              </a:rPr>
              <a:t>Hands</a:t>
            </a:r>
            <a:endParaRPr lang="en-GB" sz="1800" dirty="0">
              <a:solidFill>
                <a:srgbClr val="00206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GB" sz="2000" b="1" dirty="0" smtClean="0">
                <a:solidFill>
                  <a:srgbClr val="002060"/>
                </a:solidFill>
              </a:rPr>
              <a:t>ARMS</a:t>
            </a:r>
            <a:endParaRPr lang="en-GB" sz="2000" b="1" dirty="0">
              <a:solidFill>
                <a:srgbClr val="00206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GB" sz="1800" dirty="0">
                <a:solidFill>
                  <a:srgbClr val="002060"/>
                </a:solidFill>
              </a:rPr>
              <a:t>Face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GB" sz="1800" dirty="0">
                <a:solidFill>
                  <a:srgbClr val="002060"/>
                </a:solidFill>
              </a:rPr>
              <a:t>Neck</a:t>
            </a:r>
          </a:p>
          <a:p>
            <a:pPr marL="641033" lvl="1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GB" sz="1500" dirty="0">
                <a:solidFill>
                  <a:srgbClr val="002060"/>
                </a:solidFill>
              </a:rPr>
              <a:t>Cervical </a:t>
            </a:r>
            <a:r>
              <a:rPr lang="en-GB" sz="1500" dirty="0" smtClean="0">
                <a:solidFill>
                  <a:srgbClr val="002060"/>
                </a:solidFill>
              </a:rPr>
              <a:t>Lymph Nodes</a:t>
            </a:r>
            <a:endParaRPr lang="en-GB" sz="1500" dirty="0">
              <a:solidFill>
                <a:srgbClr val="00206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GB" sz="1800" dirty="0">
                <a:solidFill>
                  <a:srgbClr val="002060"/>
                </a:solidFill>
              </a:rPr>
              <a:t>The </a:t>
            </a:r>
            <a:r>
              <a:rPr lang="en-GB" sz="1800" dirty="0" smtClean="0">
                <a:solidFill>
                  <a:srgbClr val="002060"/>
                </a:solidFill>
              </a:rPr>
              <a:t>Chest</a:t>
            </a:r>
            <a:endParaRPr lang="en-GB" sz="1800" dirty="0">
              <a:solidFill>
                <a:srgbClr val="002060"/>
              </a:solidFill>
            </a:endParaRP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GB" sz="1800" dirty="0" smtClean="0">
                <a:solidFill>
                  <a:srgbClr val="002060"/>
                </a:solidFill>
              </a:rPr>
              <a:t>Observe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GB" sz="1800" dirty="0" smtClean="0">
                <a:solidFill>
                  <a:srgbClr val="002060"/>
                </a:solidFill>
              </a:rPr>
              <a:t>Palpate 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GB" sz="1800" dirty="0" smtClean="0">
                <a:solidFill>
                  <a:srgbClr val="002060"/>
                </a:solidFill>
              </a:rPr>
              <a:t>Percuss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GB" sz="1800" dirty="0" smtClean="0">
                <a:solidFill>
                  <a:srgbClr val="002060"/>
                </a:solidFill>
              </a:rPr>
              <a:t>Auscultate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GB" sz="1800" dirty="0" smtClean="0">
                <a:solidFill>
                  <a:srgbClr val="002060"/>
                </a:solidFill>
              </a:rPr>
              <a:t>Completing the examination.</a:t>
            </a:r>
            <a:endParaRPr lang="en-GB" sz="1800" dirty="0">
              <a:solidFill>
                <a:srgbClr val="002060"/>
              </a:solidFill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en-GB" dirty="0"/>
          </a:p>
        </p:txBody>
      </p:sp>
      <p:pic>
        <p:nvPicPr>
          <p:cNvPr id="20484" name="Content Placeholder 11"/>
          <p:cNvPicPr>
            <a:picLocks noGrp="1"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08625" y="1425929"/>
            <a:ext cx="2408238" cy="467765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Up Arrow 4"/>
          <p:cNvSpPr/>
          <p:nvPr/>
        </p:nvSpPr>
        <p:spPr>
          <a:xfrm>
            <a:off x="6011863" y="2349500"/>
            <a:ext cx="288925" cy="15113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6" name="Up Arrow 5"/>
          <p:cNvSpPr/>
          <p:nvPr/>
        </p:nvSpPr>
        <p:spPr>
          <a:xfrm>
            <a:off x="6011863" y="4076700"/>
            <a:ext cx="215900" cy="4318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cap="all" dirty="0" smtClean="0"/>
              <a:t>Arms</a:t>
            </a:r>
            <a:endParaRPr lang="en-GB" cap="all" dirty="0"/>
          </a:p>
        </p:txBody>
      </p:sp>
      <p:sp>
        <p:nvSpPr>
          <p:cNvPr id="21507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83000" cy="4873625"/>
          </a:xfrm>
        </p:spPr>
        <p:txBody>
          <a:bodyPr/>
          <a:lstStyle/>
          <a:p>
            <a:pPr eaLnBrk="1" hangingPunct="1"/>
            <a:r>
              <a:rPr lang="en-GB" dirty="0" smtClean="0">
                <a:solidFill>
                  <a:srgbClr val="002060"/>
                </a:solidFill>
              </a:rPr>
              <a:t>Ask for blood pressure</a:t>
            </a:r>
          </a:p>
          <a:p>
            <a:pPr eaLnBrk="1" hangingPunct="1"/>
            <a:endParaRPr lang="en-GB" dirty="0" smtClean="0">
              <a:solidFill>
                <a:srgbClr val="002060"/>
              </a:solidFill>
            </a:endParaRPr>
          </a:p>
        </p:txBody>
      </p:sp>
      <p:pic>
        <p:nvPicPr>
          <p:cNvPr id="21508" name="Picture 5" descr="HIGH BLOOD PRESSURE CHEC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790" y="2143144"/>
            <a:ext cx="2640293" cy="396044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Content Placeholder 11"/>
          <p:cNvPicPr>
            <a:picLocks noGrp="1"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08625" y="1425929"/>
            <a:ext cx="2408238" cy="467765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Up Arrow 5"/>
          <p:cNvSpPr/>
          <p:nvPr/>
        </p:nvSpPr>
        <p:spPr>
          <a:xfrm>
            <a:off x="6011863" y="2349500"/>
            <a:ext cx="288925" cy="15113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7" name="Up Arrow 6"/>
          <p:cNvSpPr/>
          <p:nvPr/>
        </p:nvSpPr>
        <p:spPr>
          <a:xfrm>
            <a:off x="6011863" y="4076700"/>
            <a:ext cx="215900" cy="4318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GB" cap="all" dirty="0" smtClean="0"/>
              <a:t>THE ORDER…</a:t>
            </a:r>
            <a:endParaRPr lang="en-GB" cap="all" dirty="0"/>
          </a:p>
        </p:txBody>
      </p:sp>
      <p:sp>
        <p:nvSpPr>
          <p:cNvPr id="21507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186238" cy="4873625"/>
          </a:xfrm>
        </p:spPr>
        <p:txBody>
          <a:bodyPr/>
          <a:lstStyle/>
          <a:p>
            <a:pPr eaLnBrk="1" hangingPunct="1">
              <a:defRPr/>
            </a:pPr>
            <a:r>
              <a:rPr lang="en-GB" sz="1800" dirty="0" smtClean="0">
                <a:solidFill>
                  <a:srgbClr val="002060"/>
                </a:solidFill>
              </a:rPr>
              <a:t>Introduction</a:t>
            </a:r>
          </a:p>
          <a:p>
            <a:pPr eaLnBrk="1" hangingPunct="1">
              <a:defRPr/>
            </a:pPr>
            <a:r>
              <a:rPr lang="en-GB" sz="1800" dirty="0" smtClean="0">
                <a:solidFill>
                  <a:srgbClr val="002060"/>
                </a:solidFill>
              </a:rPr>
              <a:t>Inspection</a:t>
            </a:r>
          </a:p>
          <a:p>
            <a:pPr eaLnBrk="1" hangingPunct="1">
              <a:defRPr/>
            </a:pPr>
            <a:r>
              <a:rPr lang="en-GB" sz="1800" dirty="0" smtClean="0">
                <a:solidFill>
                  <a:srgbClr val="002060"/>
                </a:solidFill>
              </a:rPr>
              <a:t>Hands</a:t>
            </a:r>
          </a:p>
          <a:p>
            <a:pPr eaLnBrk="1" hangingPunct="1">
              <a:defRPr/>
            </a:pPr>
            <a:r>
              <a:rPr lang="en-GB" sz="1800" dirty="0" smtClean="0">
                <a:solidFill>
                  <a:srgbClr val="002060"/>
                </a:solidFill>
              </a:rPr>
              <a:t>Arms</a:t>
            </a:r>
          </a:p>
          <a:p>
            <a:pPr eaLnBrk="1" hangingPunct="1">
              <a:defRPr/>
            </a:pPr>
            <a:r>
              <a:rPr lang="en-GB" sz="2000" b="1" dirty="0" smtClean="0">
                <a:solidFill>
                  <a:srgbClr val="002060"/>
                </a:solidFill>
              </a:rPr>
              <a:t>FACE</a:t>
            </a:r>
          </a:p>
          <a:p>
            <a:pPr eaLnBrk="1" hangingPunct="1">
              <a:defRPr/>
            </a:pPr>
            <a:r>
              <a:rPr lang="en-GB" sz="1800" dirty="0" smtClean="0">
                <a:solidFill>
                  <a:srgbClr val="002060"/>
                </a:solidFill>
              </a:rPr>
              <a:t>Neck</a:t>
            </a:r>
          </a:p>
          <a:p>
            <a:pPr lvl="1" eaLnBrk="1" hangingPunct="1">
              <a:defRPr/>
            </a:pPr>
            <a:r>
              <a:rPr lang="en-GB" sz="1500" dirty="0" smtClean="0">
                <a:solidFill>
                  <a:srgbClr val="002060"/>
                </a:solidFill>
              </a:rPr>
              <a:t>Cervical Lymph </a:t>
            </a:r>
            <a:r>
              <a:rPr lang="en-GB" sz="1500" dirty="0">
                <a:solidFill>
                  <a:srgbClr val="002060"/>
                </a:solidFill>
              </a:rPr>
              <a:t>N</a:t>
            </a:r>
            <a:r>
              <a:rPr lang="en-GB" sz="1500" dirty="0" smtClean="0">
                <a:solidFill>
                  <a:srgbClr val="002060"/>
                </a:solidFill>
              </a:rPr>
              <a:t>odes</a:t>
            </a:r>
          </a:p>
          <a:p>
            <a:pPr eaLnBrk="1" hangingPunct="1">
              <a:defRPr/>
            </a:pPr>
            <a:r>
              <a:rPr lang="en-GB" sz="1800" dirty="0" smtClean="0">
                <a:solidFill>
                  <a:srgbClr val="002060"/>
                </a:solidFill>
              </a:rPr>
              <a:t>The Chest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GB" sz="1800" dirty="0" smtClean="0">
                <a:solidFill>
                  <a:srgbClr val="002060"/>
                </a:solidFill>
              </a:rPr>
              <a:t>Observe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GB" sz="1800" dirty="0" smtClean="0">
                <a:solidFill>
                  <a:srgbClr val="002060"/>
                </a:solidFill>
              </a:rPr>
              <a:t>Palpate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GB" sz="1800" dirty="0" smtClean="0">
                <a:solidFill>
                  <a:srgbClr val="002060"/>
                </a:solidFill>
              </a:rPr>
              <a:t>Percuss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GB" sz="1800" dirty="0" smtClean="0">
                <a:solidFill>
                  <a:srgbClr val="002060"/>
                </a:solidFill>
              </a:rPr>
              <a:t>Auscultate</a:t>
            </a:r>
          </a:p>
          <a:p>
            <a:pPr eaLnBrk="1" hangingPunct="1">
              <a:defRPr/>
            </a:pPr>
            <a:r>
              <a:rPr lang="en-GB" sz="1800" dirty="0" smtClean="0">
                <a:solidFill>
                  <a:srgbClr val="002060"/>
                </a:solidFill>
              </a:rPr>
              <a:t>Completing the examination.</a:t>
            </a:r>
          </a:p>
        </p:txBody>
      </p:sp>
      <p:pic>
        <p:nvPicPr>
          <p:cNvPr id="22532" name="Content Placeholder 11"/>
          <p:cNvPicPr>
            <a:picLocks noGrp="1"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08625" y="1425929"/>
            <a:ext cx="2408238" cy="467765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Up Arrow 4"/>
          <p:cNvSpPr/>
          <p:nvPr/>
        </p:nvSpPr>
        <p:spPr>
          <a:xfrm>
            <a:off x="6011863" y="4005263"/>
            <a:ext cx="215900" cy="4318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6" name="Up Arrow 5"/>
          <p:cNvSpPr/>
          <p:nvPr/>
        </p:nvSpPr>
        <p:spPr>
          <a:xfrm>
            <a:off x="6011863" y="2276475"/>
            <a:ext cx="288925" cy="151288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7" name="Up Arrow 6"/>
          <p:cNvSpPr/>
          <p:nvPr/>
        </p:nvSpPr>
        <p:spPr>
          <a:xfrm rot="3060000">
            <a:off x="6299994" y="1629569"/>
            <a:ext cx="215900" cy="50323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cap="all" dirty="0" smtClean="0"/>
              <a:t>FACE</a:t>
            </a:r>
            <a:endParaRPr lang="en-GB" cap="al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754438" cy="4873625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GB" dirty="0" smtClean="0">
                <a:solidFill>
                  <a:srgbClr val="002060"/>
                </a:solidFill>
              </a:rPr>
              <a:t>Eyes</a:t>
            </a:r>
          </a:p>
          <a:p>
            <a:pPr lvl="1" eaLnBrk="1" hangingPunct="1">
              <a:defRPr/>
            </a:pPr>
            <a:r>
              <a:rPr lang="en-GB" dirty="0" smtClean="0">
                <a:solidFill>
                  <a:srgbClr val="002060"/>
                </a:solidFill>
              </a:rPr>
              <a:t>Conjunctival Pallor</a:t>
            </a:r>
          </a:p>
          <a:p>
            <a:pPr lvl="1" eaLnBrk="1" hangingPunct="1">
              <a:defRPr/>
            </a:pPr>
            <a:r>
              <a:rPr lang="en-GB" dirty="0" smtClean="0">
                <a:solidFill>
                  <a:srgbClr val="002060"/>
                </a:solidFill>
              </a:rPr>
              <a:t>Horner’s Syndrome</a:t>
            </a:r>
          </a:p>
          <a:p>
            <a:pPr lvl="2" eaLnBrk="1" hangingPunct="1">
              <a:defRPr/>
            </a:pPr>
            <a:r>
              <a:rPr lang="en-GB" dirty="0" smtClean="0">
                <a:solidFill>
                  <a:srgbClr val="002060"/>
                </a:solidFill>
              </a:rPr>
              <a:t>Ptosis</a:t>
            </a:r>
          </a:p>
          <a:p>
            <a:pPr lvl="2" eaLnBrk="1" hangingPunct="1">
              <a:defRPr/>
            </a:pPr>
            <a:r>
              <a:rPr lang="en-GB" dirty="0" smtClean="0">
                <a:solidFill>
                  <a:srgbClr val="002060"/>
                </a:solidFill>
              </a:rPr>
              <a:t>Miosis</a:t>
            </a:r>
          </a:p>
          <a:p>
            <a:pPr lvl="2" eaLnBrk="1" hangingPunct="1">
              <a:defRPr/>
            </a:pPr>
            <a:r>
              <a:rPr lang="en-GB" dirty="0" smtClean="0">
                <a:solidFill>
                  <a:srgbClr val="002060"/>
                </a:solidFill>
              </a:rPr>
              <a:t>Anhidrosis</a:t>
            </a:r>
          </a:p>
          <a:p>
            <a:pPr lvl="2" eaLnBrk="1" hangingPunct="1">
              <a:defRPr/>
            </a:pPr>
            <a:r>
              <a:rPr lang="en-GB" dirty="0" smtClean="0">
                <a:solidFill>
                  <a:srgbClr val="002060"/>
                </a:solidFill>
              </a:rPr>
              <a:t>Possible apical ‘Pancoast’s’ </a:t>
            </a:r>
            <a:r>
              <a:rPr lang="en-GB" dirty="0">
                <a:solidFill>
                  <a:srgbClr val="002060"/>
                </a:solidFill>
              </a:rPr>
              <a:t>T</a:t>
            </a:r>
            <a:r>
              <a:rPr lang="en-GB" dirty="0" smtClean="0">
                <a:solidFill>
                  <a:srgbClr val="002060"/>
                </a:solidFill>
              </a:rPr>
              <a:t>umour</a:t>
            </a:r>
          </a:p>
          <a:p>
            <a:pPr eaLnBrk="1" hangingPunct="1">
              <a:defRPr/>
            </a:pPr>
            <a:r>
              <a:rPr lang="en-GB" dirty="0" smtClean="0">
                <a:solidFill>
                  <a:srgbClr val="002060"/>
                </a:solidFill>
              </a:rPr>
              <a:t>Face</a:t>
            </a:r>
          </a:p>
          <a:p>
            <a:pPr lvl="1" eaLnBrk="1" hangingPunct="1">
              <a:defRPr/>
            </a:pPr>
            <a:r>
              <a:rPr lang="en-GB" dirty="0" smtClean="0">
                <a:solidFill>
                  <a:srgbClr val="002060"/>
                </a:solidFill>
              </a:rPr>
              <a:t>Plethora</a:t>
            </a:r>
          </a:p>
          <a:p>
            <a:pPr lvl="1" eaLnBrk="1" hangingPunct="1">
              <a:defRPr/>
            </a:pPr>
            <a:r>
              <a:rPr lang="en-GB" dirty="0" smtClean="0">
                <a:solidFill>
                  <a:srgbClr val="002060"/>
                </a:solidFill>
              </a:rPr>
              <a:t>Cushingoid facies = “</a:t>
            </a:r>
            <a:r>
              <a:rPr lang="en-GB" dirty="0">
                <a:solidFill>
                  <a:srgbClr val="002060"/>
                </a:solidFill>
              </a:rPr>
              <a:t>M</a:t>
            </a:r>
            <a:r>
              <a:rPr lang="en-GB" dirty="0" smtClean="0">
                <a:solidFill>
                  <a:srgbClr val="002060"/>
                </a:solidFill>
              </a:rPr>
              <a:t>oon Face”</a:t>
            </a:r>
          </a:p>
          <a:p>
            <a:pPr eaLnBrk="1" hangingPunct="1">
              <a:defRPr/>
            </a:pPr>
            <a:r>
              <a:rPr lang="en-GB" dirty="0" smtClean="0">
                <a:solidFill>
                  <a:srgbClr val="002060"/>
                </a:solidFill>
              </a:rPr>
              <a:t>Mouth</a:t>
            </a:r>
          </a:p>
          <a:p>
            <a:pPr lvl="1" eaLnBrk="1" hangingPunct="1">
              <a:defRPr/>
            </a:pPr>
            <a:r>
              <a:rPr lang="en-GB" dirty="0" smtClean="0">
                <a:solidFill>
                  <a:srgbClr val="002060"/>
                </a:solidFill>
              </a:rPr>
              <a:t>Central Cyanosis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GB" dirty="0"/>
          </a:p>
        </p:txBody>
      </p:sp>
      <p:pic>
        <p:nvPicPr>
          <p:cNvPr id="23556" name="Picture 5" descr="http://www.hxbenefit.com/wp-content/uploads/2011/10/Horners-Syndrom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1700213"/>
            <a:ext cx="3744292" cy="193249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7" name="Picture 2" descr="http://lh5.ggpht.com/_Jt4VKh8rCv0/StSxFPHwRlI/AAAAAAAABdA/os9p3_8SFJk/s1600/bonny_hamm%5B2%5D.jp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3" t="10990" r="5231" b="22133"/>
          <a:stretch/>
        </p:blipFill>
        <p:spPr bwMode="auto">
          <a:xfrm>
            <a:off x="4356100" y="3933057"/>
            <a:ext cx="3744292" cy="183909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8" name="TextBox 4"/>
          <p:cNvSpPr txBox="1">
            <a:spLocks noChangeArrowheads="1"/>
          </p:cNvSpPr>
          <p:nvPr/>
        </p:nvSpPr>
        <p:spPr bwMode="auto">
          <a:xfrm>
            <a:off x="5147841" y="1303020"/>
            <a:ext cx="21608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dirty="0">
                <a:solidFill>
                  <a:srgbClr val="002060"/>
                </a:solidFill>
              </a:rPr>
              <a:t>Horner’s </a:t>
            </a:r>
            <a:r>
              <a:rPr lang="en-GB" dirty="0" smtClean="0">
                <a:solidFill>
                  <a:srgbClr val="002060"/>
                </a:solidFill>
              </a:rPr>
              <a:t>Syndrome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23559" name="TextBox 5"/>
          <p:cNvSpPr txBox="1">
            <a:spLocks noChangeArrowheads="1"/>
          </p:cNvSpPr>
          <p:nvPr/>
        </p:nvSpPr>
        <p:spPr bwMode="auto">
          <a:xfrm>
            <a:off x="5203117" y="5772150"/>
            <a:ext cx="21055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dirty="0">
                <a:solidFill>
                  <a:srgbClr val="002060"/>
                </a:solidFill>
              </a:rPr>
              <a:t>Cushingoid F</a:t>
            </a:r>
            <a:r>
              <a:rPr lang="en-GB" dirty="0" smtClean="0">
                <a:solidFill>
                  <a:srgbClr val="002060"/>
                </a:solidFill>
              </a:rPr>
              <a:t>acies</a:t>
            </a:r>
            <a:endParaRPr lang="en-GB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all" dirty="0" smtClean="0">
                <a:solidFill>
                  <a:srgbClr val="002060"/>
                </a:solidFill>
              </a:rPr>
              <a:t>An Aside!</a:t>
            </a:r>
            <a:endParaRPr lang="en-GB" cap="all" dirty="0">
              <a:solidFill>
                <a:srgbClr val="002060"/>
              </a:solidFill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80" y="2362200"/>
            <a:ext cx="2435640" cy="3886200"/>
          </a:xfrm>
          <a:ln>
            <a:solidFill>
              <a:srgbClr val="000000"/>
            </a:solidFill>
          </a:ln>
        </p:spPr>
      </p:pic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ln>
            <a:solidFill>
              <a:srgbClr val="000000"/>
            </a:solidFill>
          </a:ln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GB" sz="2600" dirty="0">
                <a:solidFill>
                  <a:srgbClr val="002060"/>
                </a:solidFill>
              </a:rPr>
              <a:t>Little Jack Horner </a:t>
            </a:r>
            <a:r>
              <a:rPr lang="en-GB" sz="2600" dirty="0">
                <a:solidFill>
                  <a:srgbClr val="FF0000"/>
                </a:solidFill>
              </a:rPr>
              <a:t>eSSATT</a:t>
            </a:r>
            <a:r>
              <a:rPr lang="en-GB" sz="2600" dirty="0">
                <a:solidFill>
                  <a:srgbClr val="002060"/>
                </a:solidFill>
              </a:rPr>
              <a:t> in the corner</a:t>
            </a:r>
          </a:p>
          <a:p>
            <a:pPr marL="0" indent="0">
              <a:buNone/>
            </a:pPr>
            <a:r>
              <a:rPr lang="en-GB" sz="2600" dirty="0">
                <a:solidFill>
                  <a:srgbClr val="002060"/>
                </a:solidFill>
              </a:rPr>
              <a:t>There with his sunken eye</a:t>
            </a:r>
          </a:p>
          <a:p>
            <a:pPr marL="0" indent="0">
              <a:buNone/>
            </a:pPr>
            <a:r>
              <a:rPr lang="en-GB" sz="2600" dirty="0">
                <a:solidFill>
                  <a:srgbClr val="002060"/>
                </a:solidFill>
              </a:rPr>
              <a:t>His small pupil hid</a:t>
            </a:r>
          </a:p>
          <a:p>
            <a:pPr marL="0" indent="0">
              <a:buNone/>
            </a:pPr>
            <a:r>
              <a:rPr lang="en-GB" sz="2600" dirty="0">
                <a:solidFill>
                  <a:srgbClr val="002060"/>
                </a:solidFill>
              </a:rPr>
              <a:t>Under his poor drooping lid</a:t>
            </a:r>
          </a:p>
          <a:p>
            <a:pPr marL="0" indent="0">
              <a:buNone/>
            </a:pPr>
            <a:r>
              <a:rPr lang="en-GB" sz="2600" dirty="0">
                <a:solidFill>
                  <a:srgbClr val="002060"/>
                </a:solidFill>
              </a:rPr>
              <a:t>With the side of his face crisp and dry</a:t>
            </a:r>
            <a:r>
              <a:rPr lang="en-GB" sz="2600" dirty="0" smtClean="0">
                <a:solidFill>
                  <a:srgbClr val="002060"/>
                </a:solidFill>
              </a:rPr>
              <a:t>!</a:t>
            </a:r>
            <a:endParaRPr lang="en-GB" sz="2600" dirty="0">
              <a:solidFill>
                <a:srgbClr val="002060"/>
              </a:solidFill>
            </a:endParaRPr>
          </a:p>
          <a:p>
            <a:pPr lvl="1"/>
            <a:endParaRPr lang="en-GB" sz="2400" dirty="0" smtClean="0">
              <a:solidFill>
                <a:srgbClr val="002060"/>
              </a:solidFill>
            </a:endParaRPr>
          </a:p>
          <a:p>
            <a:r>
              <a:rPr lang="en-GB" sz="2600" dirty="0" smtClean="0">
                <a:solidFill>
                  <a:srgbClr val="002060"/>
                </a:solidFill>
              </a:rPr>
              <a:t>eSSATT </a:t>
            </a:r>
            <a:r>
              <a:rPr lang="en-GB" sz="2600" dirty="0">
                <a:solidFill>
                  <a:srgbClr val="002060"/>
                </a:solidFill>
              </a:rPr>
              <a:t>= </a:t>
            </a:r>
          </a:p>
          <a:p>
            <a:pPr lvl="1"/>
            <a:r>
              <a:rPr lang="en-GB" sz="2600" b="1" dirty="0">
                <a:solidFill>
                  <a:srgbClr val="FF0000"/>
                </a:solidFill>
              </a:rPr>
              <a:t>E</a:t>
            </a:r>
            <a:r>
              <a:rPr lang="en-GB" sz="2600" dirty="0">
                <a:solidFill>
                  <a:srgbClr val="002060"/>
                </a:solidFill>
              </a:rPr>
              <a:t>ncephalitis </a:t>
            </a:r>
          </a:p>
          <a:p>
            <a:pPr lvl="1"/>
            <a:r>
              <a:rPr lang="en-GB" sz="2600" b="1" dirty="0">
                <a:solidFill>
                  <a:srgbClr val="FF0000"/>
                </a:solidFill>
              </a:rPr>
              <a:t>S</a:t>
            </a:r>
            <a:r>
              <a:rPr lang="en-GB" sz="2600" dirty="0">
                <a:solidFill>
                  <a:srgbClr val="002060"/>
                </a:solidFill>
              </a:rPr>
              <a:t>troke</a:t>
            </a:r>
          </a:p>
          <a:p>
            <a:pPr lvl="1"/>
            <a:r>
              <a:rPr lang="en-GB" sz="2600" b="1" dirty="0">
                <a:solidFill>
                  <a:srgbClr val="FF0000"/>
                </a:solidFill>
              </a:rPr>
              <a:t>S</a:t>
            </a:r>
            <a:r>
              <a:rPr lang="en-GB" sz="2600" dirty="0">
                <a:solidFill>
                  <a:srgbClr val="002060"/>
                </a:solidFill>
              </a:rPr>
              <a:t>yrinx</a:t>
            </a:r>
          </a:p>
          <a:p>
            <a:pPr lvl="1"/>
            <a:r>
              <a:rPr lang="en-GB" sz="2600" b="1" dirty="0">
                <a:solidFill>
                  <a:srgbClr val="FF0000"/>
                </a:solidFill>
              </a:rPr>
              <a:t>A</a:t>
            </a:r>
            <a:r>
              <a:rPr lang="en-GB" sz="2600" dirty="0">
                <a:solidFill>
                  <a:srgbClr val="002060"/>
                </a:solidFill>
              </a:rPr>
              <a:t>neurysm – Carotid (</a:t>
            </a:r>
            <a:r>
              <a:rPr lang="en-GB" sz="2600" dirty="0" smtClean="0">
                <a:solidFill>
                  <a:srgbClr val="002060"/>
                </a:solidFill>
              </a:rPr>
              <a:t>or Dissection)</a:t>
            </a:r>
            <a:endParaRPr lang="en-GB" sz="2600" dirty="0">
              <a:solidFill>
                <a:srgbClr val="002060"/>
              </a:solidFill>
            </a:endParaRPr>
          </a:p>
          <a:p>
            <a:pPr lvl="1"/>
            <a:r>
              <a:rPr lang="en-GB" sz="2600" b="1" dirty="0">
                <a:solidFill>
                  <a:srgbClr val="FF0000"/>
                </a:solidFill>
              </a:rPr>
              <a:t>T</a:t>
            </a:r>
            <a:r>
              <a:rPr lang="en-GB" sz="2600" dirty="0">
                <a:solidFill>
                  <a:srgbClr val="002060"/>
                </a:solidFill>
              </a:rPr>
              <a:t>umour</a:t>
            </a:r>
          </a:p>
          <a:p>
            <a:pPr lvl="1"/>
            <a:r>
              <a:rPr lang="en-GB" sz="2600" b="1" dirty="0">
                <a:solidFill>
                  <a:srgbClr val="FF0000"/>
                </a:solidFill>
              </a:rPr>
              <a:t>T</a:t>
            </a:r>
            <a:r>
              <a:rPr lang="en-GB" sz="2600" dirty="0">
                <a:solidFill>
                  <a:srgbClr val="002060"/>
                </a:solidFill>
              </a:rPr>
              <a:t>rauma</a:t>
            </a:r>
          </a:p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GB" dirty="0" smtClean="0"/>
              <a:t>Cushing’s Syndrome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 smtClean="0"/>
              <a:t>Horner’s Syndrome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928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GB" cap="all" dirty="0" smtClean="0"/>
              <a:t>The order…</a:t>
            </a:r>
            <a:endParaRPr lang="en-GB" cap="all" dirty="0"/>
          </a:p>
        </p:txBody>
      </p:sp>
      <p:sp>
        <p:nvSpPr>
          <p:cNvPr id="23555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186238" cy="4873625"/>
          </a:xfrm>
        </p:spPr>
        <p:txBody>
          <a:bodyPr/>
          <a:lstStyle/>
          <a:p>
            <a:pPr eaLnBrk="1" hangingPunct="1">
              <a:defRPr/>
            </a:pPr>
            <a:r>
              <a:rPr lang="en-GB" sz="1800" dirty="0" smtClean="0">
                <a:solidFill>
                  <a:srgbClr val="002060"/>
                </a:solidFill>
              </a:rPr>
              <a:t>Introduction</a:t>
            </a:r>
          </a:p>
          <a:p>
            <a:pPr eaLnBrk="1" hangingPunct="1">
              <a:defRPr/>
            </a:pPr>
            <a:r>
              <a:rPr lang="en-GB" sz="1800" dirty="0" smtClean="0">
                <a:solidFill>
                  <a:srgbClr val="002060"/>
                </a:solidFill>
              </a:rPr>
              <a:t>Inspection</a:t>
            </a:r>
          </a:p>
          <a:p>
            <a:pPr eaLnBrk="1" hangingPunct="1">
              <a:defRPr/>
            </a:pPr>
            <a:r>
              <a:rPr lang="en-GB" sz="1800" dirty="0" smtClean="0">
                <a:solidFill>
                  <a:srgbClr val="002060"/>
                </a:solidFill>
              </a:rPr>
              <a:t>Hands</a:t>
            </a:r>
          </a:p>
          <a:p>
            <a:pPr eaLnBrk="1" hangingPunct="1">
              <a:defRPr/>
            </a:pPr>
            <a:r>
              <a:rPr lang="en-GB" sz="1800" dirty="0" smtClean="0">
                <a:solidFill>
                  <a:srgbClr val="002060"/>
                </a:solidFill>
              </a:rPr>
              <a:t>Arms</a:t>
            </a:r>
          </a:p>
          <a:p>
            <a:pPr eaLnBrk="1" hangingPunct="1">
              <a:defRPr/>
            </a:pPr>
            <a:r>
              <a:rPr lang="en-GB" sz="1800" dirty="0" smtClean="0">
                <a:solidFill>
                  <a:srgbClr val="002060"/>
                </a:solidFill>
              </a:rPr>
              <a:t>Face </a:t>
            </a:r>
          </a:p>
          <a:p>
            <a:pPr eaLnBrk="1" hangingPunct="1">
              <a:defRPr/>
            </a:pPr>
            <a:r>
              <a:rPr lang="en-GB" sz="2000" b="1" dirty="0" smtClean="0">
                <a:solidFill>
                  <a:srgbClr val="002060"/>
                </a:solidFill>
              </a:rPr>
              <a:t>NECK</a:t>
            </a:r>
          </a:p>
          <a:p>
            <a:pPr lvl="1" eaLnBrk="1" hangingPunct="1">
              <a:defRPr/>
            </a:pPr>
            <a:r>
              <a:rPr lang="en-GB" sz="1500" dirty="0" smtClean="0">
                <a:solidFill>
                  <a:srgbClr val="002060"/>
                </a:solidFill>
              </a:rPr>
              <a:t>Cervical Lymph </a:t>
            </a:r>
            <a:r>
              <a:rPr lang="en-GB" sz="1500" dirty="0">
                <a:solidFill>
                  <a:srgbClr val="002060"/>
                </a:solidFill>
              </a:rPr>
              <a:t>N</a:t>
            </a:r>
            <a:r>
              <a:rPr lang="en-GB" sz="1500" dirty="0" smtClean="0">
                <a:solidFill>
                  <a:srgbClr val="002060"/>
                </a:solidFill>
              </a:rPr>
              <a:t>odes</a:t>
            </a:r>
          </a:p>
          <a:p>
            <a:pPr eaLnBrk="1" hangingPunct="1">
              <a:defRPr/>
            </a:pPr>
            <a:r>
              <a:rPr lang="en-GB" sz="1800" dirty="0" smtClean="0">
                <a:solidFill>
                  <a:srgbClr val="002060"/>
                </a:solidFill>
              </a:rPr>
              <a:t>The Chest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GB" sz="1800" dirty="0" smtClean="0">
                <a:solidFill>
                  <a:srgbClr val="002060"/>
                </a:solidFill>
              </a:rPr>
              <a:t>Observe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GB" sz="1800" dirty="0" smtClean="0">
                <a:solidFill>
                  <a:srgbClr val="002060"/>
                </a:solidFill>
              </a:rPr>
              <a:t>Palpate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GB" sz="1800" dirty="0" smtClean="0">
                <a:solidFill>
                  <a:srgbClr val="002060"/>
                </a:solidFill>
              </a:rPr>
              <a:t>Percuss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GB" sz="1800" dirty="0" smtClean="0">
                <a:solidFill>
                  <a:srgbClr val="002060"/>
                </a:solidFill>
              </a:rPr>
              <a:t>Auscultate</a:t>
            </a:r>
          </a:p>
          <a:p>
            <a:pPr eaLnBrk="1" hangingPunct="1">
              <a:defRPr/>
            </a:pPr>
            <a:r>
              <a:rPr lang="en-GB" sz="1800" dirty="0" smtClean="0">
                <a:solidFill>
                  <a:srgbClr val="002060"/>
                </a:solidFill>
              </a:rPr>
              <a:t>Completing the examination.</a:t>
            </a:r>
          </a:p>
        </p:txBody>
      </p:sp>
      <p:pic>
        <p:nvPicPr>
          <p:cNvPr id="24580" name="Content Placeholder 11"/>
          <p:cNvPicPr>
            <a:picLocks noGrp="1"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08625" y="1425929"/>
            <a:ext cx="2408238" cy="467765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Up Arrow 4"/>
          <p:cNvSpPr/>
          <p:nvPr/>
        </p:nvSpPr>
        <p:spPr>
          <a:xfrm>
            <a:off x="6011863" y="4005263"/>
            <a:ext cx="215900" cy="50323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6" name="Up Arrow 5"/>
          <p:cNvSpPr/>
          <p:nvPr/>
        </p:nvSpPr>
        <p:spPr>
          <a:xfrm>
            <a:off x="6011863" y="2133600"/>
            <a:ext cx="288925" cy="158273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7" name="Up Arrow 6"/>
          <p:cNvSpPr/>
          <p:nvPr/>
        </p:nvSpPr>
        <p:spPr>
          <a:xfrm rot="3000000">
            <a:off x="6372226" y="1628775"/>
            <a:ext cx="215900" cy="50482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8" name="Down Arrow 7"/>
          <p:cNvSpPr/>
          <p:nvPr/>
        </p:nvSpPr>
        <p:spPr>
          <a:xfrm>
            <a:off x="6732588" y="1628775"/>
            <a:ext cx="215900" cy="5048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cap="all" dirty="0" smtClean="0"/>
              <a:t>the order...</a:t>
            </a:r>
            <a:endParaRPr lang="en-GB" cap="al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43363" cy="4873625"/>
          </a:xfrm>
        </p:spPr>
        <p:txBody>
          <a:bodyPr>
            <a:normAutofit fontScale="92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GB" dirty="0" smtClean="0">
                <a:solidFill>
                  <a:srgbClr val="002060"/>
                </a:solidFill>
              </a:rPr>
              <a:t>Introduction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GB" dirty="0" smtClean="0">
                <a:solidFill>
                  <a:srgbClr val="002060"/>
                </a:solidFill>
              </a:rPr>
              <a:t>Inspection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GB" dirty="0" smtClean="0">
                <a:solidFill>
                  <a:srgbClr val="002060"/>
                </a:solidFill>
              </a:rPr>
              <a:t>Hands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GB" dirty="0" smtClean="0">
                <a:solidFill>
                  <a:srgbClr val="002060"/>
                </a:solidFill>
              </a:rPr>
              <a:t>Arms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GB" dirty="0" smtClean="0">
                <a:solidFill>
                  <a:srgbClr val="002060"/>
                </a:solidFill>
              </a:rPr>
              <a:t>Face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GB" dirty="0" smtClean="0">
                <a:solidFill>
                  <a:srgbClr val="002060"/>
                </a:solidFill>
              </a:rPr>
              <a:t>Neck</a:t>
            </a:r>
          </a:p>
          <a:p>
            <a:pPr marL="641033" lvl="1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GB" dirty="0" smtClean="0">
                <a:solidFill>
                  <a:srgbClr val="002060"/>
                </a:solidFill>
              </a:rPr>
              <a:t>Cervical Lymph Nodes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GB" dirty="0" smtClean="0">
                <a:solidFill>
                  <a:srgbClr val="002060"/>
                </a:solidFill>
              </a:rPr>
              <a:t>The Chest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GB" dirty="0" smtClean="0">
                <a:solidFill>
                  <a:srgbClr val="002060"/>
                </a:solidFill>
              </a:rPr>
              <a:t>Observe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GB" dirty="0" smtClean="0">
                <a:solidFill>
                  <a:srgbClr val="002060"/>
                </a:solidFill>
              </a:rPr>
              <a:t>Palpate 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GB" dirty="0" smtClean="0">
                <a:solidFill>
                  <a:srgbClr val="002060"/>
                </a:solidFill>
              </a:rPr>
              <a:t>Percuss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GB" dirty="0" smtClean="0">
                <a:solidFill>
                  <a:srgbClr val="002060"/>
                </a:solidFill>
              </a:rPr>
              <a:t>Auscultate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GB" dirty="0" smtClean="0">
                <a:solidFill>
                  <a:srgbClr val="002060"/>
                </a:solidFill>
              </a:rPr>
              <a:t>Completing the examination</a:t>
            </a:r>
          </a:p>
        </p:txBody>
      </p:sp>
      <p:pic>
        <p:nvPicPr>
          <p:cNvPr id="9220" name="Content Placeholder 11"/>
          <p:cNvPicPr>
            <a:picLocks noGrp="1"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76825" y="1427471"/>
            <a:ext cx="2406650" cy="467457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Up Arrow 6"/>
          <p:cNvSpPr/>
          <p:nvPr/>
        </p:nvSpPr>
        <p:spPr>
          <a:xfrm>
            <a:off x="5508625" y="2276475"/>
            <a:ext cx="215900" cy="15113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8" name="Right Arrow 7"/>
          <p:cNvSpPr/>
          <p:nvPr/>
        </p:nvSpPr>
        <p:spPr>
          <a:xfrm rot="-3060000">
            <a:off x="5729288" y="1827213"/>
            <a:ext cx="520700" cy="215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9" name="Down Arrow 8"/>
          <p:cNvSpPr/>
          <p:nvPr/>
        </p:nvSpPr>
        <p:spPr>
          <a:xfrm>
            <a:off x="6372225" y="1665288"/>
            <a:ext cx="215900" cy="5397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10" name="Up Arrow 9"/>
          <p:cNvSpPr/>
          <p:nvPr/>
        </p:nvSpPr>
        <p:spPr>
          <a:xfrm>
            <a:off x="5580063" y="4005263"/>
            <a:ext cx="215900" cy="4318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12" name="7-Point Star 11"/>
          <p:cNvSpPr/>
          <p:nvPr/>
        </p:nvSpPr>
        <p:spPr>
          <a:xfrm>
            <a:off x="5867400" y="5516563"/>
            <a:ext cx="288925" cy="288925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13" name="7-Point Star 12"/>
          <p:cNvSpPr/>
          <p:nvPr/>
        </p:nvSpPr>
        <p:spPr>
          <a:xfrm>
            <a:off x="6372225" y="5516563"/>
            <a:ext cx="360363" cy="288925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16" name="Left-Right-Up Arrow 15"/>
          <p:cNvSpPr/>
          <p:nvPr/>
        </p:nvSpPr>
        <p:spPr>
          <a:xfrm rot="10800000">
            <a:off x="5875338" y="2205038"/>
            <a:ext cx="857250" cy="936625"/>
          </a:xfrm>
          <a:prstGeom prst="leftRightUpArrow">
            <a:avLst>
              <a:gd name="adj1" fmla="val 14333"/>
              <a:gd name="adj2" fmla="val 15667"/>
              <a:gd name="adj3" fmla="val 19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all" dirty="0" smtClean="0"/>
              <a:t>Neck </a:t>
            </a:r>
            <a:endParaRPr lang="en-GB" cap="all" dirty="0"/>
          </a:p>
        </p:txBody>
      </p:sp>
      <p:sp>
        <p:nvSpPr>
          <p:cNvPr id="2560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2060"/>
                </a:solidFill>
              </a:rPr>
              <a:t>Observe:</a:t>
            </a:r>
          </a:p>
          <a:p>
            <a:pPr lvl="1"/>
            <a:r>
              <a:rPr lang="en-GB" dirty="0" smtClean="0">
                <a:solidFill>
                  <a:srgbClr val="002060"/>
                </a:solidFill>
              </a:rPr>
              <a:t>JVP: </a:t>
            </a:r>
          </a:p>
          <a:p>
            <a:pPr lvl="2"/>
            <a:r>
              <a:rPr lang="en-GB" dirty="0" smtClean="0">
                <a:solidFill>
                  <a:srgbClr val="002060"/>
                </a:solidFill>
              </a:rPr>
              <a:t>Raised ?Cor Pulmonale</a:t>
            </a:r>
          </a:p>
          <a:p>
            <a:pPr lvl="2"/>
            <a:r>
              <a:rPr lang="en-GB" dirty="0" smtClean="0">
                <a:solidFill>
                  <a:srgbClr val="002060"/>
                </a:solidFill>
              </a:rPr>
              <a:t>Raised + Fixed</a:t>
            </a:r>
          </a:p>
          <a:p>
            <a:pPr lvl="1">
              <a:buNone/>
            </a:pPr>
            <a:r>
              <a:rPr lang="en-GB" dirty="0" smtClean="0">
                <a:solidFill>
                  <a:srgbClr val="002060"/>
                </a:solidFill>
              </a:rPr>
              <a:t>		?SVC Obstruction</a:t>
            </a:r>
          </a:p>
          <a:p>
            <a:pPr lvl="1"/>
            <a:r>
              <a:rPr lang="en-GB" dirty="0" smtClean="0">
                <a:solidFill>
                  <a:srgbClr val="002060"/>
                </a:solidFill>
              </a:rPr>
              <a:t>Obvious lymph nodes +/- discharging sinuses </a:t>
            </a:r>
          </a:p>
          <a:p>
            <a:r>
              <a:rPr lang="en-GB" dirty="0" smtClean="0">
                <a:solidFill>
                  <a:srgbClr val="002060"/>
                </a:solidFill>
              </a:rPr>
              <a:t>Palpate:</a:t>
            </a:r>
          </a:p>
          <a:p>
            <a:pPr lvl="1"/>
            <a:r>
              <a:rPr lang="en-GB" dirty="0" smtClean="0">
                <a:solidFill>
                  <a:srgbClr val="002060"/>
                </a:solidFill>
              </a:rPr>
              <a:t>Trachea:</a:t>
            </a:r>
          </a:p>
          <a:p>
            <a:pPr lvl="2"/>
            <a:r>
              <a:rPr lang="en-GB" dirty="0" smtClean="0">
                <a:solidFill>
                  <a:srgbClr val="002060"/>
                </a:solidFill>
              </a:rPr>
              <a:t>Position</a:t>
            </a:r>
          </a:p>
          <a:p>
            <a:pPr lvl="2"/>
            <a:r>
              <a:rPr lang="en-GB" dirty="0" smtClean="0">
                <a:solidFill>
                  <a:srgbClr val="002060"/>
                </a:solidFill>
              </a:rPr>
              <a:t>Tug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5605" name="Picture 7" descr="front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48"/>
          <a:stretch/>
        </p:blipFill>
        <p:spPr bwMode="auto">
          <a:xfrm>
            <a:off x="4860032" y="4572913"/>
            <a:ext cx="2808312" cy="19771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60648"/>
            <a:ext cx="2808312" cy="4194990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GB" cap="all" dirty="0" smtClean="0"/>
              <a:t>THE ORDER…</a:t>
            </a:r>
            <a:endParaRPr lang="en-GB" cap="al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259263" cy="4873625"/>
          </a:xfrm>
        </p:spPr>
        <p:txBody>
          <a:bodyPr/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GB" sz="1800" dirty="0">
                <a:solidFill>
                  <a:srgbClr val="002060"/>
                </a:solidFill>
              </a:rPr>
              <a:t>Introduction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GB" sz="1800" dirty="0">
                <a:solidFill>
                  <a:srgbClr val="002060"/>
                </a:solidFill>
              </a:rPr>
              <a:t>Inspection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GB" sz="1800" dirty="0">
                <a:solidFill>
                  <a:srgbClr val="002060"/>
                </a:solidFill>
              </a:rPr>
              <a:t>Hands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GB" sz="1800" dirty="0">
                <a:solidFill>
                  <a:srgbClr val="002060"/>
                </a:solidFill>
              </a:rPr>
              <a:t>Arms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GB" sz="1800" dirty="0">
                <a:solidFill>
                  <a:srgbClr val="002060"/>
                </a:solidFill>
              </a:rPr>
              <a:t>Face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GB" sz="1800" dirty="0" smtClean="0">
                <a:solidFill>
                  <a:srgbClr val="002060"/>
                </a:solidFill>
              </a:rPr>
              <a:t>Neck</a:t>
            </a:r>
            <a:endParaRPr lang="en-GB" sz="1800" dirty="0">
              <a:solidFill>
                <a:srgbClr val="002060"/>
              </a:solidFill>
            </a:endParaRPr>
          </a:p>
          <a:p>
            <a:pPr marL="641033" lvl="1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GB" sz="1700" b="1" dirty="0" smtClean="0">
                <a:solidFill>
                  <a:srgbClr val="002060"/>
                </a:solidFill>
              </a:rPr>
              <a:t>CERVICAL LYMPH NODES</a:t>
            </a:r>
            <a:endParaRPr lang="en-GB" sz="1700" b="1" dirty="0">
              <a:solidFill>
                <a:srgbClr val="00206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GB" sz="1800" dirty="0">
                <a:solidFill>
                  <a:srgbClr val="002060"/>
                </a:solidFill>
              </a:rPr>
              <a:t>The </a:t>
            </a:r>
            <a:r>
              <a:rPr lang="en-GB" sz="1800" dirty="0" smtClean="0">
                <a:solidFill>
                  <a:srgbClr val="002060"/>
                </a:solidFill>
              </a:rPr>
              <a:t>Chest</a:t>
            </a:r>
            <a:endParaRPr lang="en-GB" sz="1800" dirty="0">
              <a:solidFill>
                <a:srgbClr val="002060"/>
              </a:solidFill>
            </a:endParaRP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GB" sz="1800" dirty="0" smtClean="0">
                <a:solidFill>
                  <a:srgbClr val="002060"/>
                </a:solidFill>
              </a:rPr>
              <a:t>Observe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GB" sz="1800" dirty="0" smtClean="0">
                <a:solidFill>
                  <a:srgbClr val="002060"/>
                </a:solidFill>
              </a:rPr>
              <a:t>Palpate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GB" sz="1800" dirty="0" smtClean="0">
                <a:solidFill>
                  <a:srgbClr val="002060"/>
                </a:solidFill>
              </a:rPr>
              <a:t>Percuss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GB" sz="1800" dirty="0" smtClean="0">
                <a:solidFill>
                  <a:srgbClr val="002060"/>
                </a:solidFill>
              </a:rPr>
              <a:t>Auscultate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GB" sz="1800" dirty="0" smtClean="0">
                <a:solidFill>
                  <a:srgbClr val="002060"/>
                </a:solidFill>
              </a:rPr>
              <a:t>Completing the examination.</a:t>
            </a:r>
            <a:endParaRPr lang="en-GB" sz="1800" dirty="0">
              <a:solidFill>
                <a:srgbClr val="002060"/>
              </a:solidFill>
            </a:endParaRPr>
          </a:p>
          <a:p>
            <a:pPr>
              <a:defRPr/>
            </a:pPr>
            <a:endParaRPr lang="en-GB" dirty="0"/>
          </a:p>
        </p:txBody>
      </p:sp>
      <p:pic>
        <p:nvPicPr>
          <p:cNvPr id="26628" name="Content Placeholder 11"/>
          <p:cNvPicPr>
            <a:picLocks noGrp="1"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08625" y="1425929"/>
            <a:ext cx="2408238" cy="467765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Up Arrow 4"/>
          <p:cNvSpPr/>
          <p:nvPr/>
        </p:nvSpPr>
        <p:spPr>
          <a:xfrm>
            <a:off x="6011863" y="4005263"/>
            <a:ext cx="215900" cy="50323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6" name="Up Arrow 5"/>
          <p:cNvSpPr/>
          <p:nvPr/>
        </p:nvSpPr>
        <p:spPr>
          <a:xfrm>
            <a:off x="6084888" y="2205038"/>
            <a:ext cx="287337" cy="158432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7" name="Up Arrow 6"/>
          <p:cNvSpPr/>
          <p:nvPr/>
        </p:nvSpPr>
        <p:spPr>
          <a:xfrm rot="3000000">
            <a:off x="6372226" y="1628775"/>
            <a:ext cx="215900" cy="50482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8" name="Down Arrow 7"/>
          <p:cNvSpPr/>
          <p:nvPr/>
        </p:nvSpPr>
        <p:spPr>
          <a:xfrm>
            <a:off x="6732588" y="1700213"/>
            <a:ext cx="215900" cy="5048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cap="all" dirty="0" smtClean="0"/>
              <a:t>Neck – palpate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cervical lymph nodes</a:t>
            </a:r>
            <a:endParaRPr lang="en-GB" dirty="0"/>
          </a:p>
        </p:txBody>
      </p:sp>
      <p:sp>
        <p:nvSpPr>
          <p:cNvPr id="18435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rgbClr val="002060"/>
                </a:solidFill>
              </a:rPr>
              <a:t>Palpate all Lymph Node Groups – Best done with Finger Tips from Behind</a:t>
            </a:r>
          </a:p>
          <a:p>
            <a:pPr lvl="1"/>
            <a:r>
              <a:rPr lang="en-GB" dirty="0" smtClean="0">
                <a:solidFill>
                  <a:srgbClr val="002060"/>
                </a:solidFill>
              </a:rPr>
              <a:t>Preauricular</a:t>
            </a:r>
          </a:p>
          <a:p>
            <a:pPr lvl="1"/>
            <a:r>
              <a:rPr lang="en-GB" dirty="0" smtClean="0">
                <a:solidFill>
                  <a:srgbClr val="002060"/>
                </a:solidFill>
              </a:rPr>
              <a:t>Posterior auricular </a:t>
            </a:r>
          </a:p>
          <a:p>
            <a:pPr lvl="1"/>
            <a:r>
              <a:rPr lang="en-GB" dirty="0" smtClean="0">
                <a:solidFill>
                  <a:srgbClr val="002060"/>
                </a:solidFill>
              </a:rPr>
              <a:t>Occipital</a:t>
            </a:r>
          </a:p>
          <a:p>
            <a:pPr lvl="1"/>
            <a:r>
              <a:rPr lang="en-GB" dirty="0" smtClean="0">
                <a:solidFill>
                  <a:srgbClr val="002060"/>
                </a:solidFill>
              </a:rPr>
              <a:t>Posterior cervical chain</a:t>
            </a:r>
          </a:p>
          <a:p>
            <a:pPr lvl="1"/>
            <a:r>
              <a:rPr lang="en-GB" dirty="0" smtClean="0">
                <a:solidFill>
                  <a:srgbClr val="002060"/>
                </a:solidFill>
              </a:rPr>
              <a:t>Supraclavicular</a:t>
            </a:r>
          </a:p>
          <a:p>
            <a:pPr lvl="1"/>
            <a:r>
              <a:rPr lang="en-GB" dirty="0" smtClean="0">
                <a:solidFill>
                  <a:srgbClr val="002060"/>
                </a:solidFill>
              </a:rPr>
              <a:t>Submandibular</a:t>
            </a:r>
          </a:p>
          <a:p>
            <a:pPr lvl="1"/>
            <a:r>
              <a:rPr lang="en-GB" dirty="0" smtClean="0">
                <a:solidFill>
                  <a:srgbClr val="002060"/>
                </a:solidFill>
              </a:rPr>
              <a:t>Submental</a:t>
            </a:r>
          </a:p>
          <a:p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endParaRPr lang="en-GB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4283967" y="5301208"/>
            <a:ext cx="403264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184150">
              <a:spcBef>
                <a:spcPts val="600"/>
              </a:spcBef>
              <a:buSzPct val="70000"/>
              <a:buFont typeface="Wingdings" pitchFamily="2" charset="2"/>
              <a:buChar char=""/>
              <a:defRPr/>
            </a:pPr>
            <a:r>
              <a:rPr lang="en-GB" sz="2400" dirty="0" smtClean="0">
                <a:solidFill>
                  <a:srgbClr val="002060"/>
                </a:solidFill>
              </a:rPr>
              <a:t>Causes</a:t>
            </a:r>
          </a:p>
          <a:p>
            <a:pPr marL="273050" lvl="1">
              <a:spcBef>
                <a:spcPts val="600"/>
              </a:spcBef>
              <a:buSzPct val="70000"/>
              <a:buFont typeface="Wingdings" pitchFamily="2" charset="2"/>
              <a:buChar char=""/>
              <a:defRPr/>
            </a:pPr>
            <a:r>
              <a:rPr lang="en-GB" sz="2100" dirty="0" smtClean="0">
                <a:solidFill>
                  <a:srgbClr val="002060"/>
                </a:solidFill>
              </a:rPr>
              <a:t>Infection – TB</a:t>
            </a:r>
          </a:p>
          <a:p>
            <a:pPr marL="273050" lvl="1">
              <a:spcBef>
                <a:spcPts val="600"/>
              </a:spcBef>
              <a:buSzPct val="70000"/>
              <a:buFont typeface="Wingdings" pitchFamily="2" charset="2"/>
              <a:buChar char=""/>
              <a:defRPr/>
            </a:pPr>
            <a:r>
              <a:rPr lang="en-GB" sz="2100" dirty="0" smtClean="0">
                <a:solidFill>
                  <a:srgbClr val="002060"/>
                </a:solidFill>
              </a:rPr>
              <a:t>Malignancy</a:t>
            </a:r>
            <a:endParaRPr lang="en-GB" sz="2100" dirty="0">
              <a:solidFill>
                <a:srgbClr val="002060"/>
              </a:solidFill>
            </a:endParaRPr>
          </a:p>
        </p:txBody>
      </p:sp>
      <p:pic>
        <p:nvPicPr>
          <p:cNvPr id="9" name="Picture 5" descr="Head and Neck Lymphatics Lymph Nodes Cervical Auricular Occipital Facial Submandibular Deep Retropharyngeal Lingual Submental Tonsilar Paratid Preauricular Supraclavicular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7" y="1628800"/>
            <a:ext cx="4303927" cy="3600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GB" cap="all" dirty="0" smtClean="0"/>
              <a:t>The order…</a:t>
            </a:r>
            <a:endParaRPr lang="en-GB" cap="al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827463" cy="4873625"/>
          </a:xfrm>
        </p:spPr>
        <p:txBody>
          <a:bodyPr/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GB" sz="1800" dirty="0">
                <a:solidFill>
                  <a:srgbClr val="002060"/>
                </a:solidFill>
              </a:rPr>
              <a:t>Introduction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GB" sz="1800" dirty="0">
                <a:solidFill>
                  <a:srgbClr val="002060"/>
                </a:solidFill>
              </a:rPr>
              <a:t>Inspection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GB" sz="1800" dirty="0">
                <a:solidFill>
                  <a:srgbClr val="002060"/>
                </a:solidFill>
              </a:rPr>
              <a:t>Hands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GB" sz="1800" dirty="0">
                <a:solidFill>
                  <a:srgbClr val="002060"/>
                </a:solidFill>
              </a:rPr>
              <a:t>Arms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GB" sz="1800" dirty="0">
                <a:solidFill>
                  <a:srgbClr val="002060"/>
                </a:solidFill>
              </a:rPr>
              <a:t>Face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GB" sz="1800" dirty="0" smtClean="0">
                <a:solidFill>
                  <a:srgbClr val="002060"/>
                </a:solidFill>
              </a:rPr>
              <a:t>Neck</a:t>
            </a:r>
          </a:p>
          <a:p>
            <a:pPr marL="641033" lvl="1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GB" sz="1500" dirty="0" smtClean="0">
                <a:solidFill>
                  <a:srgbClr val="002060"/>
                </a:solidFill>
              </a:rPr>
              <a:t>Cervical Lymph Nodes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GB" sz="2000" b="1" dirty="0" smtClean="0">
                <a:solidFill>
                  <a:srgbClr val="002060"/>
                </a:solidFill>
              </a:rPr>
              <a:t>THE CHEST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GB" sz="2000" b="1" dirty="0" smtClean="0">
                <a:solidFill>
                  <a:srgbClr val="002060"/>
                </a:solidFill>
              </a:rPr>
              <a:t>Observe – As above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GB" sz="2000" b="1" dirty="0" smtClean="0">
                <a:solidFill>
                  <a:srgbClr val="002060"/>
                </a:solidFill>
              </a:rPr>
              <a:t>Palpate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GB" sz="2000" b="1" dirty="0" smtClean="0">
                <a:solidFill>
                  <a:srgbClr val="002060"/>
                </a:solidFill>
              </a:rPr>
              <a:t>Percuss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GB" sz="2000" b="1" dirty="0" smtClean="0">
                <a:solidFill>
                  <a:srgbClr val="002060"/>
                </a:solidFill>
              </a:rPr>
              <a:t>Auscultate </a:t>
            </a:r>
            <a:endParaRPr lang="en-GB" sz="1800" dirty="0" smtClean="0">
              <a:solidFill>
                <a:srgbClr val="00206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GB" sz="1800" dirty="0" smtClean="0">
                <a:solidFill>
                  <a:srgbClr val="002060"/>
                </a:solidFill>
              </a:rPr>
              <a:t>Completing the examination</a:t>
            </a:r>
          </a:p>
          <a:p>
            <a:pPr>
              <a:defRPr/>
            </a:pPr>
            <a:endParaRPr lang="en-GB" dirty="0"/>
          </a:p>
        </p:txBody>
      </p:sp>
      <p:pic>
        <p:nvPicPr>
          <p:cNvPr id="10" name="Content Placeholder 11"/>
          <p:cNvPicPr>
            <a:picLocks noGrp="1"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76850" y="1427470"/>
            <a:ext cx="2406650" cy="467457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Up Arrow 10"/>
          <p:cNvSpPr/>
          <p:nvPr/>
        </p:nvSpPr>
        <p:spPr>
          <a:xfrm>
            <a:off x="5708650" y="2276474"/>
            <a:ext cx="215900" cy="15113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12" name="Right Arrow 11"/>
          <p:cNvSpPr/>
          <p:nvPr/>
        </p:nvSpPr>
        <p:spPr>
          <a:xfrm rot="18540000">
            <a:off x="5929313" y="1827212"/>
            <a:ext cx="520700" cy="215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13" name="Down Arrow 12"/>
          <p:cNvSpPr/>
          <p:nvPr/>
        </p:nvSpPr>
        <p:spPr>
          <a:xfrm>
            <a:off x="6572250" y="1665287"/>
            <a:ext cx="215900" cy="5397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14" name="Up Arrow 13"/>
          <p:cNvSpPr/>
          <p:nvPr/>
        </p:nvSpPr>
        <p:spPr>
          <a:xfrm>
            <a:off x="5780088" y="4005262"/>
            <a:ext cx="215900" cy="4318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15" name="7-Point Star 14"/>
          <p:cNvSpPr/>
          <p:nvPr/>
        </p:nvSpPr>
        <p:spPr>
          <a:xfrm>
            <a:off x="6067425" y="5516562"/>
            <a:ext cx="288925" cy="288925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16" name="7-Point Star 15"/>
          <p:cNvSpPr/>
          <p:nvPr/>
        </p:nvSpPr>
        <p:spPr>
          <a:xfrm>
            <a:off x="6572250" y="5516562"/>
            <a:ext cx="360363" cy="288925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17" name="Left-Right-Up Arrow 16"/>
          <p:cNvSpPr/>
          <p:nvPr/>
        </p:nvSpPr>
        <p:spPr>
          <a:xfrm rot="10800000">
            <a:off x="6075363" y="2205037"/>
            <a:ext cx="857250" cy="936625"/>
          </a:xfrm>
          <a:prstGeom prst="leftRightUpArrow">
            <a:avLst>
              <a:gd name="adj1" fmla="val 14333"/>
              <a:gd name="adj2" fmla="val 15667"/>
              <a:gd name="adj3" fmla="val 19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cap="all" dirty="0" smtClean="0"/>
              <a:t>chest – palpation</a:t>
            </a:r>
            <a:endParaRPr lang="en-GB" cap="all" dirty="0"/>
          </a:p>
        </p:txBody>
      </p:sp>
      <p:sp>
        <p:nvSpPr>
          <p:cNvPr id="3072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898776" cy="4572000"/>
          </a:xfrm>
        </p:spPr>
        <p:txBody>
          <a:bodyPr/>
          <a:lstStyle/>
          <a:p>
            <a:pPr eaLnBrk="1" hangingPunct="1"/>
            <a:r>
              <a:rPr lang="en-GB" dirty="0" smtClean="0">
                <a:solidFill>
                  <a:srgbClr val="002060"/>
                </a:solidFill>
              </a:rPr>
              <a:t>Apex Beat </a:t>
            </a:r>
          </a:p>
          <a:p>
            <a:pPr lvl="1" eaLnBrk="1" hangingPunct="1"/>
            <a:r>
              <a:rPr lang="en-GB" dirty="0" smtClean="0">
                <a:solidFill>
                  <a:srgbClr val="002060"/>
                </a:solidFill>
              </a:rPr>
              <a:t>If Displaced consider:</a:t>
            </a:r>
          </a:p>
          <a:p>
            <a:pPr lvl="2" eaLnBrk="1" hangingPunct="1"/>
            <a:r>
              <a:rPr lang="en-GB" dirty="0" smtClean="0">
                <a:solidFill>
                  <a:srgbClr val="002060"/>
                </a:solidFill>
              </a:rPr>
              <a:t>Pleural effusion</a:t>
            </a:r>
          </a:p>
          <a:p>
            <a:pPr lvl="2" eaLnBrk="1" hangingPunct="1"/>
            <a:r>
              <a:rPr lang="en-GB" dirty="0" smtClean="0">
                <a:solidFill>
                  <a:srgbClr val="002060"/>
                </a:solidFill>
              </a:rPr>
              <a:t>Pneumothorax</a:t>
            </a:r>
          </a:p>
          <a:p>
            <a:pPr lvl="1" eaLnBrk="1" hangingPunct="1"/>
            <a:r>
              <a:rPr lang="en-GB" dirty="0" smtClean="0">
                <a:solidFill>
                  <a:srgbClr val="002060"/>
                </a:solidFill>
              </a:rPr>
              <a:t>Difficult to feel in hyper expansion</a:t>
            </a:r>
          </a:p>
          <a:p>
            <a:pPr eaLnBrk="1" hangingPunct="1"/>
            <a:r>
              <a:rPr lang="en-GB" dirty="0" smtClean="0">
                <a:solidFill>
                  <a:srgbClr val="002060"/>
                </a:solidFill>
              </a:rPr>
              <a:t>Right Ventricular Heave</a:t>
            </a:r>
          </a:p>
          <a:p>
            <a:pPr lvl="1" eaLnBrk="1" hangingPunct="1"/>
            <a:r>
              <a:rPr lang="en-GB" dirty="0" smtClean="0">
                <a:solidFill>
                  <a:srgbClr val="002060"/>
                </a:solidFill>
              </a:rPr>
              <a:t>Cor pulmonale</a:t>
            </a:r>
          </a:p>
          <a:p>
            <a:pPr eaLnBrk="1" hangingPunct="1"/>
            <a:r>
              <a:rPr lang="en-GB" dirty="0" smtClean="0">
                <a:solidFill>
                  <a:srgbClr val="002060"/>
                </a:solidFill>
              </a:rPr>
              <a:t>Chest Expansion</a:t>
            </a:r>
          </a:p>
          <a:p>
            <a:pPr lvl="1" eaLnBrk="1" hangingPunct="1"/>
            <a:r>
              <a:rPr lang="en-GB" dirty="0" smtClean="0">
                <a:solidFill>
                  <a:srgbClr val="002060"/>
                </a:solidFill>
              </a:rPr>
              <a:t>Normal &gt;5cm</a:t>
            </a:r>
          </a:p>
          <a:p>
            <a:endParaRPr lang="en-GB" dirty="0" smtClean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492896"/>
            <a:ext cx="3657600" cy="2743200"/>
          </a:xfrm>
          <a:ln>
            <a:solidFill>
              <a:srgbClr val="0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cap="all" dirty="0" smtClean="0"/>
              <a:t>chest – pattern of examination</a:t>
            </a:r>
            <a:br>
              <a:rPr lang="en-GB" cap="all" dirty="0" smtClean="0"/>
            </a:br>
            <a:r>
              <a:rPr lang="en-GB" cap="all" dirty="0" smtClean="0"/>
              <a:t>	</a:t>
            </a:r>
            <a:r>
              <a:rPr lang="en-GB" dirty="0" smtClean="0"/>
              <a:t>Anterior</a:t>
            </a:r>
            <a:r>
              <a:rPr lang="en-GB" cap="all" dirty="0" smtClean="0"/>
              <a:t> </a:t>
            </a:r>
            <a:endParaRPr lang="en-GB" cap="all" dirty="0"/>
          </a:p>
        </p:txBody>
      </p:sp>
      <p:sp>
        <p:nvSpPr>
          <p:cNvPr id="32771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898776" cy="4873625"/>
          </a:xfrm>
        </p:spPr>
        <p:txBody>
          <a:bodyPr>
            <a:normAutofit fontScale="85000" lnSpcReduction="10000"/>
          </a:bodyPr>
          <a:lstStyle/>
          <a:p>
            <a:pPr eaLnBrk="1" hangingPunct="1"/>
            <a:r>
              <a:rPr lang="en-GB" dirty="0" smtClean="0">
                <a:solidFill>
                  <a:srgbClr val="002060"/>
                </a:solidFill>
              </a:rPr>
              <a:t>Palpate – Tactile Vocal Fremitus (TVF)</a:t>
            </a:r>
          </a:p>
          <a:p>
            <a:pPr eaLnBrk="1" hangingPunct="1"/>
            <a:r>
              <a:rPr lang="en-GB" dirty="0" smtClean="0">
                <a:solidFill>
                  <a:srgbClr val="002060"/>
                </a:solidFill>
              </a:rPr>
              <a:t>Percuss</a:t>
            </a:r>
          </a:p>
          <a:p>
            <a:pPr eaLnBrk="1" hangingPunct="1"/>
            <a:r>
              <a:rPr lang="en-GB" dirty="0" smtClean="0">
                <a:solidFill>
                  <a:srgbClr val="002060"/>
                </a:solidFill>
              </a:rPr>
              <a:t>Auscultate</a:t>
            </a:r>
          </a:p>
          <a:p>
            <a:pPr eaLnBrk="1" hangingPunct="1"/>
            <a:r>
              <a:rPr lang="en-GB" dirty="0" smtClean="0">
                <a:solidFill>
                  <a:srgbClr val="002060"/>
                </a:solidFill>
              </a:rPr>
              <a:t>All performed in same order:</a:t>
            </a:r>
          </a:p>
          <a:p>
            <a:pPr eaLnBrk="1" hangingPunct="1"/>
            <a:r>
              <a:rPr lang="en-GB" dirty="0" smtClean="0">
                <a:solidFill>
                  <a:srgbClr val="002060"/>
                </a:solidFill>
              </a:rPr>
              <a:t>Start anteriorly:</a:t>
            </a:r>
          </a:p>
          <a:p>
            <a:pPr lvl="1" eaLnBrk="1" hangingPunct="1"/>
            <a:r>
              <a:rPr lang="en-GB" dirty="0" smtClean="0">
                <a:solidFill>
                  <a:srgbClr val="002060"/>
                </a:solidFill>
              </a:rPr>
              <a:t>Zig-Zag left/right</a:t>
            </a:r>
          </a:p>
          <a:p>
            <a:pPr lvl="1" eaLnBrk="1" hangingPunct="1"/>
            <a:r>
              <a:rPr lang="en-GB" dirty="0" smtClean="0">
                <a:solidFill>
                  <a:srgbClr val="002060"/>
                </a:solidFill>
              </a:rPr>
              <a:t>Top to bottom</a:t>
            </a:r>
          </a:p>
          <a:p>
            <a:pPr lvl="1" eaLnBrk="1" hangingPunct="1"/>
            <a:r>
              <a:rPr lang="en-GB" dirty="0" smtClean="0">
                <a:solidFill>
                  <a:srgbClr val="002060"/>
                </a:solidFill>
              </a:rPr>
              <a:t>Cover</a:t>
            </a:r>
          </a:p>
          <a:p>
            <a:pPr lvl="2" eaLnBrk="1" hangingPunct="1"/>
            <a:r>
              <a:rPr lang="en-GB" dirty="0" smtClean="0">
                <a:solidFill>
                  <a:srgbClr val="002060"/>
                </a:solidFill>
              </a:rPr>
              <a:t>Upper</a:t>
            </a:r>
          </a:p>
          <a:p>
            <a:pPr lvl="2" eaLnBrk="1" hangingPunct="1"/>
            <a:r>
              <a:rPr lang="en-GB" dirty="0" smtClean="0">
                <a:solidFill>
                  <a:srgbClr val="002060"/>
                </a:solidFill>
              </a:rPr>
              <a:t>Middle     Zones</a:t>
            </a:r>
          </a:p>
          <a:p>
            <a:pPr lvl="2" eaLnBrk="1" hangingPunct="1"/>
            <a:r>
              <a:rPr lang="en-GB" dirty="0" smtClean="0">
                <a:solidFill>
                  <a:srgbClr val="002060"/>
                </a:solidFill>
              </a:rPr>
              <a:t>Lower</a:t>
            </a:r>
            <a:endParaRPr lang="en-GB" dirty="0">
              <a:solidFill>
                <a:srgbClr val="002060"/>
              </a:solidFill>
            </a:endParaRPr>
          </a:p>
          <a:p>
            <a:pPr eaLnBrk="1" hangingPunct="1"/>
            <a:r>
              <a:rPr lang="en-GB" dirty="0" smtClean="0">
                <a:solidFill>
                  <a:srgbClr val="002060"/>
                </a:solidFill>
              </a:rPr>
              <a:t>Compare one side with other</a:t>
            </a:r>
          </a:p>
          <a:p>
            <a:pPr eaLnBrk="1" hangingPunct="1"/>
            <a:r>
              <a:rPr lang="en-GB" dirty="0" smtClean="0">
                <a:solidFill>
                  <a:srgbClr val="002060"/>
                </a:solidFill>
              </a:rPr>
              <a:t>Repeat Laterally &amp; Posteriorly</a:t>
            </a:r>
          </a:p>
          <a:p>
            <a:pPr eaLnBrk="1" hangingPunct="1">
              <a:buFont typeface="Wingdings" pitchFamily="2" charset="2"/>
              <a:buNone/>
            </a:pPr>
            <a:endParaRPr lang="en-GB" dirty="0" smtClean="0">
              <a:solidFill>
                <a:srgbClr val="002060"/>
              </a:solidFill>
            </a:endParaRPr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1700213"/>
            <a:ext cx="4148137" cy="3313112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ight Brace 2"/>
          <p:cNvSpPr/>
          <p:nvPr/>
        </p:nvSpPr>
        <p:spPr>
          <a:xfrm>
            <a:off x="2051720" y="4653136"/>
            <a:ext cx="144016" cy="504056"/>
          </a:xfrm>
          <a:prstGeom prst="rightBrac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5436096" y="2636912"/>
            <a:ext cx="1656184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7092280" y="2636912"/>
            <a:ext cx="0" cy="57606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5455694" y="3212976"/>
            <a:ext cx="1656184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508104" y="3212976"/>
            <a:ext cx="0" cy="57606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508104" y="3789040"/>
            <a:ext cx="1656184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GB" cap="all" dirty="0" smtClean="0"/>
              <a:t>chest – pattern of examination</a:t>
            </a:r>
            <a:br>
              <a:rPr lang="en-GB" cap="all" dirty="0" smtClean="0"/>
            </a:br>
            <a:r>
              <a:rPr lang="en-GB" cap="all" dirty="0" smtClean="0"/>
              <a:t>	</a:t>
            </a:r>
            <a:r>
              <a:rPr lang="en-GB" dirty="0" smtClean="0"/>
              <a:t>Lateral</a:t>
            </a:r>
            <a:endParaRPr lang="en-GB" dirty="0"/>
          </a:p>
        </p:txBody>
      </p:sp>
      <p:pic>
        <p:nvPicPr>
          <p:cNvPr id="33795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1916113"/>
            <a:ext cx="3592512" cy="3416300"/>
          </a:xfrm>
          <a:noFill/>
          <a:ln>
            <a:solidFill>
              <a:schemeClr val="tx1"/>
            </a:solidFill>
          </a:ln>
        </p:spPr>
      </p:pic>
      <p:pic>
        <p:nvPicPr>
          <p:cNvPr id="33796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1" r="12258"/>
          <a:stretch/>
        </p:blipFill>
        <p:spPr bwMode="auto">
          <a:xfrm>
            <a:off x="4551233" y="1916113"/>
            <a:ext cx="3274286" cy="341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3568" y="5589240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itchFamily="49" charset="0"/>
              <a:buChar char="o"/>
            </a:pPr>
            <a:r>
              <a:rPr lang="en-GB" sz="2400" dirty="0" smtClean="0">
                <a:solidFill>
                  <a:srgbClr val="002060"/>
                </a:solidFill>
              </a:rPr>
              <a:t>Again Compare Sides</a:t>
            </a:r>
            <a:endParaRPr lang="en-GB" sz="2400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183150" y="2651770"/>
            <a:ext cx="426105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6444208" y="2651770"/>
            <a:ext cx="0" cy="57606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2183150" y="3227834"/>
            <a:ext cx="426105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199184" y="3227834"/>
            <a:ext cx="0" cy="57606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183150" y="3803898"/>
            <a:ext cx="426105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cap="all" dirty="0" smtClean="0"/>
              <a:t>chest – palpation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	tactile vocal fremitus</a:t>
            </a:r>
            <a:endParaRPr lang="en-GB" dirty="0"/>
          </a:p>
        </p:txBody>
      </p:sp>
      <p:sp>
        <p:nvSpPr>
          <p:cNvPr id="34819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467100" cy="4873625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dirty="0" smtClean="0">
                <a:solidFill>
                  <a:srgbClr val="002060"/>
                </a:solidFill>
              </a:rPr>
              <a:t>Palpate with ulnar border of your hand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>
                <a:solidFill>
                  <a:srgbClr val="002060"/>
                </a:solidFill>
              </a:rPr>
              <a:t>Ask patient to repeat </a:t>
            </a:r>
            <a:r>
              <a:rPr lang="en-GB" i="1" dirty="0" smtClean="0">
                <a:solidFill>
                  <a:srgbClr val="002060"/>
                </a:solidFill>
              </a:rPr>
              <a:t>“Ninety-Nine”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>
                <a:solidFill>
                  <a:srgbClr val="002060"/>
                </a:solidFill>
              </a:rPr>
              <a:t>Assess all zones in zig-zag manner</a:t>
            </a:r>
            <a:endParaRPr lang="en-GB" dirty="0">
              <a:solidFill>
                <a:srgbClr val="00206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dirty="0" smtClean="0">
                <a:solidFill>
                  <a:srgbClr val="002060"/>
                </a:solidFill>
              </a:rPr>
              <a:t>Note if</a:t>
            </a:r>
          </a:p>
          <a:p>
            <a:pPr lvl="1"/>
            <a:r>
              <a:rPr lang="en-GB" dirty="0" smtClean="0">
                <a:solidFill>
                  <a:srgbClr val="002060"/>
                </a:solidFill>
              </a:rPr>
              <a:t>Increased</a:t>
            </a:r>
          </a:p>
          <a:p>
            <a:pPr lvl="1"/>
            <a:r>
              <a:rPr lang="en-GB" dirty="0" smtClean="0">
                <a:solidFill>
                  <a:srgbClr val="002060"/>
                </a:solidFill>
              </a:rPr>
              <a:t>Decreased</a:t>
            </a:r>
            <a:endParaRPr lang="en-GB" dirty="0">
              <a:solidFill>
                <a:srgbClr val="002060"/>
              </a:solidFill>
            </a:endParaRPr>
          </a:p>
          <a:p>
            <a:pPr lvl="1"/>
            <a:r>
              <a:rPr lang="en-GB" dirty="0" smtClean="0">
                <a:solidFill>
                  <a:srgbClr val="002060"/>
                </a:solidFill>
              </a:rPr>
              <a:t>Absent</a:t>
            </a:r>
          </a:p>
          <a:p>
            <a:endParaRPr lang="en-GB" dirty="0" smtClean="0"/>
          </a:p>
        </p:txBody>
      </p:sp>
      <p:pic>
        <p:nvPicPr>
          <p:cNvPr id="34820" name="Picture 5" descr="http://www.osceskills.com/resources/Respiratory-Check-for-tactile-vocal-fremitu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2530" y="2204864"/>
            <a:ext cx="4032448" cy="302433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220072" y="3573016"/>
            <a:ext cx="2376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2060"/>
                </a:solidFill>
                <a:latin typeface="+mn-lt"/>
              </a:rPr>
              <a:t>Where did this skill come from?</a:t>
            </a:r>
            <a:endParaRPr lang="en-GB" sz="24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6" name="Picture 5" descr="Cooper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3068960"/>
            <a:ext cx="2372400" cy="287490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cap="all" dirty="0" smtClean="0"/>
              <a:t>chest – percussion </a:t>
            </a:r>
            <a:endParaRPr lang="en-GB" cap="all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2060"/>
                </a:solidFill>
              </a:rPr>
              <a:t>Place spread fingers of one hand on chest</a:t>
            </a:r>
          </a:p>
          <a:p>
            <a:r>
              <a:rPr lang="en-GB" dirty="0" smtClean="0">
                <a:solidFill>
                  <a:srgbClr val="002060"/>
                </a:solidFill>
              </a:rPr>
              <a:t>Rapidly tap and lift off with finger of other</a:t>
            </a:r>
          </a:p>
          <a:p>
            <a:r>
              <a:rPr lang="en-GB" dirty="0" smtClean="0">
                <a:solidFill>
                  <a:srgbClr val="002060"/>
                </a:solidFill>
              </a:rPr>
              <a:t>Again zig-zag to compare zones/sides</a:t>
            </a:r>
          </a:p>
          <a:p>
            <a:r>
              <a:rPr lang="en-GB" dirty="0" smtClean="0">
                <a:solidFill>
                  <a:srgbClr val="002060"/>
                </a:solidFill>
              </a:rPr>
              <a:t>Clavicles percussed directly</a:t>
            </a:r>
            <a:endParaRPr lang="en-GB" dirty="0">
              <a:solidFill>
                <a:srgbClr val="002060"/>
              </a:solidFill>
            </a:endParaRPr>
          </a:p>
        </p:txBody>
      </p:sp>
      <p:pic>
        <p:nvPicPr>
          <p:cNvPr id="5" name="Content Placeholder 4" descr="percussion.pn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rcRect r="21251"/>
          <a:stretch>
            <a:fillRect/>
          </a:stretch>
        </p:blipFill>
        <p:spPr>
          <a:xfrm>
            <a:off x="5220072" y="908720"/>
            <a:ext cx="2372364" cy="2016224"/>
          </a:xfrm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cap="all" dirty="0" smtClean="0"/>
              <a:t>chest – auscultation </a:t>
            </a:r>
            <a:endParaRPr lang="en-GB" cap="all" dirty="0"/>
          </a:p>
        </p:txBody>
      </p:sp>
      <p:sp>
        <p:nvSpPr>
          <p:cNvPr id="3584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GB" sz="2200" dirty="0" smtClean="0">
                <a:solidFill>
                  <a:srgbClr val="002060"/>
                </a:solidFill>
              </a:rPr>
              <a:t>Ask the patient to breathe deeply through their mouth </a:t>
            </a:r>
          </a:p>
          <a:p>
            <a:pPr eaLnBrk="1" hangingPunct="1"/>
            <a:r>
              <a:rPr lang="en-GB" sz="2200" dirty="0" smtClean="0">
                <a:solidFill>
                  <a:srgbClr val="002060"/>
                </a:solidFill>
              </a:rPr>
              <a:t>Auscultate in same pattern as TVF/Percussion</a:t>
            </a:r>
          </a:p>
          <a:p>
            <a:pPr eaLnBrk="1" hangingPunct="1"/>
            <a:r>
              <a:rPr lang="en-GB" sz="2200" dirty="0" smtClean="0">
                <a:solidFill>
                  <a:srgbClr val="002060"/>
                </a:solidFill>
              </a:rPr>
              <a:t>Listen for:</a:t>
            </a:r>
          </a:p>
          <a:p>
            <a:pPr lvl="1" eaLnBrk="1" hangingPunct="1"/>
            <a:r>
              <a:rPr lang="en-GB" sz="2200" dirty="0" smtClean="0">
                <a:solidFill>
                  <a:srgbClr val="002060"/>
                </a:solidFill>
              </a:rPr>
              <a:t>Breath Sounds:</a:t>
            </a:r>
          </a:p>
          <a:p>
            <a:pPr lvl="2" eaLnBrk="1" hangingPunct="1"/>
            <a:r>
              <a:rPr lang="en-GB" sz="1900" dirty="0" smtClean="0">
                <a:solidFill>
                  <a:srgbClr val="002060"/>
                </a:solidFill>
              </a:rPr>
              <a:t>Normal ‘vesicular’ </a:t>
            </a:r>
          </a:p>
          <a:p>
            <a:pPr lvl="2" eaLnBrk="1" hangingPunct="1"/>
            <a:r>
              <a:rPr lang="en-GB" sz="1900" dirty="0" smtClean="0">
                <a:solidFill>
                  <a:srgbClr val="002060"/>
                </a:solidFill>
              </a:rPr>
              <a:t>Bronchial</a:t>
            </a:r>
          </a:p>
          <a:p>
            <a:pPr lvl="2" eaLnBrk="1" hangingPunct="1"/>
            <a:r>
              <a:rPr lang="en-GB" sz="1900" dirty="0" smtClean="0">
                <a:solidFill>
                  <a:srgbClr val="002060"/>
                </a:solidFill>
              </a:rPr>
              <a:t>Absent</a:t>
            </a:r>
          </a:p>
          <a:p>
            <a:pPr lvl="1" eaLnBrk="1" hangingPunct="1"/>
            <a:r>
              <a:rPr lang="en-GB" sz="2200" dirty="0" smtClean="0">
                <a:solidFill>
                  <a:srgbClr val="002060"/>
                </a:solidFill>
              </a:rPr>
              <a:t>Added sounds</a:t>
            </a:r>
          </a:p>
          <a:p>
            <a:pPr lvl="2" eaLnBrk="1" hangingPunct="1"/>
            <a:r>
              <a:rPr lang="en-GB" sz="1900" dirty="0" smtClean="0">
                <a:solidFill>
                  <a:srgbClr val="002060"/>
                </a:solidFill>
              </a:rPr>
              <a:t>Wheeze = Expiratory</a:t>
            </a:r>
          </a:p>
          <a:p>
            <a:pPr lvl="2" eaLnBrk="1" hangingPunct="1"/>
            <a:r>
              <a:rPr lang="en-GB" sz="1900" dirty="0" smtClean="0">
                <a:solidFill>
                  <a:srgbClr val="002060"/>
                </a:solidFill>
              </a:rPr>
              <a:t>Crepitations = Inspiratory</a:t>
            </a:r>
          </a:p>
          <a:p>
            <a:pPr lvl="3" eaLnBrk="1" hangingPunct="1"/>
            <a:r>
              <a:rPr lang="en-GB" sz="1900" dirty="0" smtClean="0">
                <a:solidFill>
                  <a:srgbClr val="002060"/>
                </a:solidFill>
              </a:rPr>
              <a:t>Clears on Coughing?</a:t>
            </a:r>
          </a:p>
          <a:p>
            <a:pPr lvl="2" eaLnBrk="1" hangingPunct="1"/>
            <a:r>
              <a:rPr lang="en-GB" sz="1900" dirty="0" smtClean="0">
                <a:solidFill>
                  <a:srgbClr val="002060"/>
                </a:solidFill>
              </a:rPr>
              <a:t>Pleural Rub</a:t>
            </a:r>
          </a:p>
          <a:p>
            <a:pPr eaLnBrk="1" hangingPunct="1"/>
            <a:r>
              <a:rPr lang="en-GB" sz="2200" dirty="0" smtClean="0">
                <a:solidFill>
                  <a:srgbClr val="002060"/>
                </a:solidFill>
              </a:rPr>
              <a:t>Vocal Resonance </a:t>
            </a:r>
          </a:p>
          <a:p>
            <a:pPr lvl="1" eaLnBrk="1" hangingPunct="1"/>
            <a:r>
              <a:rPr lang="en-GB" sz="1900" i="1" dirty="0" smtClean="0">
                <a:solidFill>
                  <a:srgbClr val="002060"/>
                </a:solidFill>
              </a:rPr>
              <a:t>“Ninety-Nine”  </a:t>
            </a:r>
            <a:r>
              <a:rPr lang="en-GB" sz="1900" dirty="0" smtClean="0">
                <a:solidFill>
                  <a:srgbClr val="002060"/>
                </a:solidFill>
              </a:rPr>
              <a:t>(as per TVF) auscultate in same pattern</a:t>
            </a:r>
          </a:p>
          <a:p>
            <a:pPr lvl="2" eaLnBrk="1" hangingPunct="1"/>
            <a:r>
              <a:rPr lang="en-GB" sz="1300" dirty="0" smtClean="0">
                <a:solidFill>
                  <a:srgbClr val="002060"/>
                </a:solidFill>
              </a:rPr>
              <a:t>No need to repeat if already performed TVF</a:t>
            </a:r>
          </a:p>
        </p:txBody>
      </p:sp>
      <p:sp>
        <p:nvSpPr>
          <p:cNvPr id="3" name="Action Button: Forward or Next 2">
            <a:hlinkClick r:id="rId2" highlightClick="1"/>
          </p:cNvPr>
          <p:cNvSpPr/>
          <p:nvPr/>
        </p:nvSpPr>
        <p:spPr>
          <a:xfrm>
            <a:off x="4716016" y="3284984"/>
            <a:ext cx="2376264" cy="20882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4716016" y="3933056"/>
            <a:ext cx="2376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bg1"/>
                </a:solidFill>
              </a:rPr>
              <a:t>Listen at your leisure!</a:t>
            </a:r>
            <a:endParaRPr lang="en-GB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cap="all" dirty="0" smtClean="0"/>
              <a:t>Introduction</a:t>
            </a:r>
            <a:r>
              <a:rPr lang="en-GB" dirty="0" smtClean="0"/>
              <a:t> – </a:t>
            </a:r>
            <a:r>
              <a:rPr lang="en-GB" b="1" dirty="0" smtClean="0"/>
              <a:t>WIPER</a:t>
            </a:r>
            <a:endParaRPr lang="en-GB" b="1" dirty="0"/>
          </a:p>
        </p:txBody>
      </p:sp>
      <p:sp>
        <p:nvSpPr>
          <p:cNvPr id="1024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en-GB" sz="3200" b="1" dirty="0" smtClean="0">
                <a:solidFill>
                  <a:srgbClr val="002060"/>
                </a:solidFill>
              </a:rPr>
              <a:t>W</a:t>
            </a:r>
            <a:r>
              <a:rPr lang="en-GB" sz="3200" dirty="0" smtClean="0">
                <a:solidFill>
                  <a:srgbClr val="002060"/>
                </a:solidFill>
              </a:rPr>
              <a:t>ASH YOUR HANDS</a:t>
            </a:r>
          </a:p>
          <a:p>
            <a:pPr eaLnBrk="1" hangingPunct="1"/>
            <a:r>
              <a:rPr lang="en-GB" sz="3200" b="1" dirty="0" smtClean="0">
                <a:solidFill>
                  <a:srgbClr val="002060"/>
                </a:solidFill>
              </a:rPr>
              <a:t>I</a:t>
            </a:r>
            <a:r>
              <a:rPr lang="en-GB" sz="3200" dirty="0" smtClean="0">
                <a:solidFill>
                  <a:srgbClr val="002060"/>
                </a:solidFill>
              </a:rPr>
              <a:t>ntroduce yourself</a:t>
            </a:r>
          </a:p>
          <a:p>
            <a:pPr eaLnBrk="1" hangingPunct="1"/>
            <a:r>
              <a:rPr lang="en-GB" sz="3200" b="1" dirty="0" smtClean="0">
                <a:solidFill>
                  <a:srgbClr val="002060"/>
                </a:solidFill>
              </a:rPr>
              <a:t>P</a:t>
            </a:r>
            <a:r>
              <a:rPr lang="en-GB" sz="3200" dirty="0" smtClean="0">
                <a:solidFill>
                  <a:srgbClr val="002060"/>
                </a:solidFill>
              </a:rPr>
              <a:t>osition the patient  at 45</a:t>
            </a:r>
            <a:r>
              <a:rPr lang="en-GB" sz="3200" dirty="0" smtClean="0">
                <a:solidFill>
                  <a:srgbClr val="002060"/>
                </a:solidFill>
                <a:sym typeface="Symbol"/>
              </a:rPr>
              <a:t></a:t>
            </a:r>
            <a:endParaRPr lang="en-GB" sz="3200" dirty="0" smtClean="0">
              <a:solidFill>
                <a:srgbClr val="002060"/>
              </a:solidFill>
            </a:endParaRPr>
          </a:p>
          <a:p>
            <a:pPr eaLnBrk="1" hangingPunct="1"/>
            <a:r>
              <a:rPr lang="en-GB" sz="3200" b="1" dirty="0" smtClean="0">
                <a:solidFill>
                  <a:srgbClr val="002060"/>
                </a:solidFill>
              </a:rPr>
              <a:t>E</a:t>
            </a:r>
            <a:r>
              <a:rPr lang="en-GB" sz="3200" dirty="0" smtClean="0">
                <a:solidFill>
                  <a:srgbClr val="002060"/>
                </a:solidFill>
              </a:rPr>
              <a:t>xpose the patient (chest exposed)</a:t>
            </a:r>
          </a:p>
          <a:p>
            <a:pPr eaLnBrk="1" hangingPunct="1"/>
            <a:r>
              <a:rPr lang="en-GB" sz="3200" b="1" dirty="0" smtClean="0">
                <a:solidFill>
                  <a:srgbClr val="002060"/>
                </a:solidFill>
              </a:rPr>
              <a:t>R</a:t>
            </a:r>
            <a:r>
              <a:rPr lang="en-GB" sz="3200" dirty="0" smtClean="0">
                <a:solidFill>
                  <a:srgbClr val="002060"/>
                </a:solidFill>
              </a:rPr>
              <a:t>etreat…….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BREATH SOUNDS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GB" dirty="0" smtClean="0"/>
              <a:t>Breath sounds audible</a:t>
            </a:r>
          </a:p>
          <a:p>
            <a:pPr lvl="1"/>
            <a:r>
              <a:rPr lang="en-GB" dirty="0" smtClean="0"/>
              <a:t>Throughout inspiration</a:t>
            </a:r>
          </a:p>
          <a:p>
            <a:pPr lvl="1"/>
            <a:r>
              <a:rPr lang="en-GB" dirty="0" smtClean="0"/>
              <a:t>First 1/3 Expiration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GB" dirty="0" smtClean="0"/>
              <a:t>Breath sounds audible</a:t>
            </a:r>
          </a:p>
          <a:p>
            <a:pPr lvl="1"/>
            <a:r>
              <a:rPr lang="en-GB" dirty="0" smtClean="0"/>
              <a:t>First 2/3 Inspiration</a:t>
            </a:r>
          </a:p>
          <a:p>
            <a:pPr lvl="1"/>
            <a:r>
              <a:rPr lang="en-GB" dirty="0" smtClean="0"/>
              <a:t>Last 2/3 Expiration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GB" dirty="0" smtClean="0"/>
              <a:t>Vesicular	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 smtClean="0"/>
              <a:t>Bronchial</a:t>
            </a:r>
            <a:endParaRPr lang="en-GB" dirty="0"/>
          </a:p>
        </p:txBody>
      </p:sp>
      <p:sp>
        <p:nvSpPr>
          <p:cNvPr id="10" name="Right Arrow 9"/>
          <p:cNvSpPr/>
          <p:nvPr/>
        </p:nvSpPr>
        <p:spPr>
          <a:xfrm rot="18967603">
            <a:off x="286525" y="4664500"/>
            <a:ext cx="2211453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Inspiration</a:t>
            </a:r>
            <a:endParaRPr lang="en-GB" dirty="0"/>
          </a:p>
        </p:txBody>
      </p:sp>
      <p:sp>
        <p:nvSpPr>
          <p:cNvPr id="13" name="Right Arrow 12"/>
          <p:cNvSpPr/>
          <p:nvPr/>
        </p:nvSpPr>
        <p:spPr>
          <a:xfrm rot="2755355">
            <a:off x="2130891" y="4311786"/>
            <a:ext cx="117176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00" dirty="0" smtClean="0"/>
              <a:t>Expiration</a:t>
            </a:r>
            <a:endParaRPr lang="en-GB" sz="1300" dirty="0"/>
          </a:p>
        </p:txBody>
      </p:sp>
      <p:sp>
        <p:nvSpPr>
          <p:cNvPr id="14" name="Right Arrow 13"/>
          <p:cNvSpPr/>
          <p:nvPr/>
        </p:nvSpPr>
        <p:spPr>
          <a:xfrm rot="18967603">
            <a:off x="4653628" y="4905836"/>
            <a:ext cx="1515022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Inspiration</a:t>
            </a:r>
            <a:endParaRPr lang="en-GB" dirty="0"/>
          </a:p>
        </p:txBody>
      </p:sp>
      <p:sp>
        <p:nvSpPr>
          <p:cNvPr id="15" name="Right Arrow 14"/>
          <p:cNvSpPr/>
          <p:nvPr/>
        </p:nvSpPr>
        <p:spPr>
          <a:xfrm rot="2755355">
            <a:off x="6788516" y="4921657"/>
            <a:ext cx="1577412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Expiration</a:t>
            </a:r>
            <a:endParaRPr lang="en-GB" dirty="0"/>
          </a:p>
        </p:txBody>
      </p:sp>
      <p:sp>
        <p:nvSpPr>
          <p:cNvPr id="19" name="Right Arrow 18"/>
          <p:cNvSpPr/>
          <p:nvPr/>
        </p:nvSpPr>
        <p:spPr>
          <a:xfrm rot="2755355">
            <a:off x="2973636" y="5099249"/>
            <a:ext cx="1052363" cy="576064"/>
          </a:xfrm>
          <a:prstGeom prst="rightArrow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shade val="50000"/>
                <a:alpha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Silence</a:t>
            </a:r>
            <a:endParaRPr lang="en-GB" sz="1400" dirty="0"/>
          </a:p>
        </p:txBody>
      </p:sp>
      <p:sp>
        <p:nvSpPr>
          <p:cNvPr id="20" name="Right Arrow 19"/>
          <p:cNvSpPr/>
          <p:nvPr/>
        </p:nvSpPr>
        <p:spPr>
          <a:xfrm rot="2755355">
            <a:off x="6404819" y="4121398"/>
            <a:ext cx="729317" cy="576064"/>
          </a:xfrm>
          <a:prstGeom prst="rightArrow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shade val="50000"/>
                <a:alpha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 smtClean="0"/>
              <a:t>Silence</a:t>
            </a:r>
            <a:endParaRPr lang="en-GB" sz="900" dirty="0"/>
          </a:p>
        </p:txBody>
      </p:sp>
      <p:sp>
        <p:nvSpPr>
          <p:cNvPr id="22" name="Right Arrow 21"/>
          <p:cNvSpPr/>
          <p:nvPr/>
        </p:nvSpPr>
        <p:spPr>
          <a:xfrm rot="18893005">
            <a:off x="5892888" y="4104641"/>
            <a:ext cx="729317" cy="576064"/>
          </a:xfrm>
          <a:prstGeom prst="rightArrow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shade val="50000"/>
                <a:alpha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 smtClean="0"/>
              <a:t>Silence</a:t>
            </a:r>
            <a:endParaRPr lang="en-GB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all" dirty="0" smtClean="0"/>
              <a:t>chest – posterior</a:t>
            </a:r>
            <a:endParaRPr lang="en-GB" cap="all" dirty="0"/>
          </a:p>
        </p:txBody>
      </p:sp>
      <p:sp>
        <p:nvSpPr>
          <p:cNvPr id="36867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898776" cy="4572000"/>
          </a:xfrm>
        </p:spPr>
        <p:txBody>
          <a:bodyPr/>
          <a:lstStyle/>
          <a:p>
            <a:r>
              <a:rPr lang="en-GB" dirty="0" smtClean="0">
                <a:solidFill>
                  <a:srgbClr val="002060"/>
                </a:solidFill>
              </a:rPr>
              <a:t>Ask patient to sit forward</a:t>
            </a:r>
          </a:p>
          <a:p>
            <a:pPr lvl="1"/>
            <a:r>
              <a:rPr lang="en-GB" dirty="0" smtClean="0">
                <a:solidFill>
                  <a:srgbClr val="002060"/>
                </a:solidFill>
              </a:rPr>
              <a:t>Position to pull scapulae forward</a:t>
            </a:r>
          </a:p>
          <a:p>
            <a:r>
              <a:rPr lang="en-GB" dirty="0" smtClean="0">
                <a:solidFill>
                  <a:srgbClr val="002060"/>
                </a:solidFill>
              </a:rPr>
              <a:t>Repeat examination as per anterior:</a:t>
            </a:r>
          </a:p>
          <a:p>
            <a:pPr lvl="1"/>
            <a:r>
              <a:rPr lang="en-GB" dirty="0" smtClean="0">
                <a:solidFill>
                  <a:srgbClr val="002060"/>
                </a:solidFill>
              </a:rPr>
              <a:t>Same zig-zag pattern</a:t>
            </a:r>
          </a:p>
          <a:p>
            <a:r>
              <a:rPr lang="en-GB" dirty="0" smtClean="0">
                <a:solidFill>
                  <a:srgbClr val="002060"/>
                </a:solidFill>
              </a:rPr>
              <a:t>Palpation</a:t>
            </a:r>
          </a:p>
          <a:p>
            <a:pPr lvl="1"/>
            <a:r>
              <a:rPr lang="en-GB" dirty="0" smtClean="0">
                <a:solidFill>
                  <a:srgbClr val="002060"/>
                </a:solidFill>
              </a:rPr>
              <a:t>Expansion (x2)</a:t>
            </a:r>
          </a:p>
          <a:p>
            <a:pPr lvl="1"/>
            <a:r>
              <a:rPr lang="en-GB" dirty="0" smtClean="0">
                <a:solidFill>
                  <a:srgbClr val="002060"/>
                </a:solidFill>
              </a:rPr>
              <a:t>TVF</a:t>
            </a:r>
          </a:p>
          <a:p>
            <a:r>
              <a:rPr lang="en-GB" dirty="0" smtClean="0">
                <a:solidFill>
                  <a:srgbClr val="002060"/>
                </a:solidFill>
              </a:rPr>
              <a:t>Percussion</a:t>
            </a:r>
          </a:p>
          <a:p>
            <a:r>
              <a:rPr lang="en-GB" dirty="0" smtClean="0">
                <a:solidFill>
                  <a:srgbClr val="002060"/>
                </a:solidFill>
              </a:rPr>
              <a:t>Auscultation</a:t>
            </a:r>
          </a:p>
          <a:p>
            <a:pPr lvl="1"/>
            <a:r>
              <a:rPr lang="en-GB" dirty="0" smtClean="0">
                <a:solidFill>
                  <a:srgbClr val="002060"/>
                </a:solidFill>
              </a:rPr>
              <a:t>+/- Vocal Resonance</a:t>
            </a:r>
          </a:p>
        </p:txBody>
      </p:sp>
      <p:pic>
        <p:nvPicPr>
          <p:cNvPr id="8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8" r="13005"/>
          <a:stretch>
            <a:fillRect/>
          </a:stretch>
        </p:blipFill>
        <p:spPr bwMode="auto">
          <a:xfrm>
            <a:off x="4499992" y="2025619"/>
            <a:ext cx="3600400" cy="3153527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>
            <a:off x="5632522" y="2924944"/>
            <a:ext cx="1656184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7288706" y="2924944"/>
            <a:ext cx="0" cy="57606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5652120" y="3501008"/>
            <a:ext cx="1656184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704530" y="3501008"/>
            <a:ext cx="0" cy="57606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704530" y="4077072"/>
            <a:ext cx="1656184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cap="all" dirty="0" smtClean="0"/>
              <a:t>Completing the examination......</a:t>
            </a:r>
            <a:endParaRPr lang="en-GB" cap="all" dirty="0"/>
          </a:p>
        </p:txBody>
      </p:sp>
      <p:sp>
        <p:nvSpPr>
          <p:cNvPr id="37891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906963" cy="4873625"/>
          </a:xfrm>
        </p:spPr>
        <p:txBody>
          <a:bodyPr/>
          <a:lstStyle/>
          <a:p>
            <a:pPr eaLnBrk="1" hangingPunct="1"/>
            <a:r>
              <a:rPr lang="en-GB" dirty="0" smtClean="0">
                <a:solidFill>
                  <a:srgbClr val="002060"/>
                </a:solidFill>
              </a:rPr>
              <a:t>Examine:</a:t>
            </a:r>
          </a:p>
          <a:p>
            <a:pPr lvl="1" eaLnBrk="1" hangingPunct="1"/>
            <a:r>
              <a:rPr lang="en-GB" dirty="0" smtClean="0">
                <a:solidFill>
                  <a:srgbClr val="002060"/>
                </a:solidFill>
              </a:rPr>
              <a:t>Sacral Oedema</a:t>
            </a:r>
          </a:p>
          <a:p>
            <a:pPr lvl="2" eaLnBrk="1" hangingPunct="1"/>
            <a:r>
              <a:rPr lang="en-GB" dirty="0" smtClean="0">
                <a:solidFill>
                  <a:srgbClr val="002060"/>
                </a:solidFill>
              </a:rPr>
              <a:t>Gently press lower back</a:t>
            </a:r>
          </a:p>
          <a:p>
            <a:pPr lvl="1" eaLnBrk="1" hangingPunct="1"/>
            <a:r>
              <a:rPr lang="en-GB" dirty="0" smtClean="0">
                <a:solidFill>
                  <a:srgbClr val="002060"/>
                </a:solidFill>
              </a:rPr>
              <a:t>Peripheral Oedema </a:t>
            </a:r>
          </a:p>
          <a:p>
            <a:pPr lvl="2" eaLnBrk="1" hangingPunct="1"/>
            <a:r>
              <a:rPr lang="en-GB" dirty="0" smtClean="0">
                <a:solidFill>
                  <a:srgbClr val="002060"/>
                </a:solidFill>
              </a:rPr>
              <a:t>Gently press feet/shins</a:t>
            </a:r>
          </a:p>
          <a:p>
            <a:pPr eaLnBrk="1" hangingPunct="1"/>
            <a:endParaRPr lang="en-GB" dirty="0" smtClean="0">
              <a:solidFill>
                <a:srgbClr val="002060"/>
              </a:solidFill>
            </a:endParaRPr>
          </a:p>
          <a:p>
            <a:pPr eaLnBrk="1" hangingPunct="1"/>
            <a:r>
              <a:rPr lang="en-GB" dirty="0" smtClean="0">
                <a:solidFill>
                  <a:srgbClr val="002060"/>
                </a:solidFill>
              </a:rPr>
              <a:t>Thank the patient</a:t>
            </a:r>
          </a:p>
          <a:p>
            <a:pPr eaLnBrk="1" hangingPunct="1"/>
            <a:r>
              <a:rPr lang="en-GB" dirty="0" smtClean="0">
                <a:solidFill>
                  <a:srgbClr val="002060"/>
                </a:solidFill>
              </a:rPr>
              <a:t>Offer them help getting dressed</a:t>
            </a:r>
          </a:p>
          <a:p>
            <a:pPr eaLnBrk="1" hangingPunct="1"/>
            <a:r>
              <a:rPr lang="en-GB" dirty="0" smtClean="0">
                <a:solidFill>
                  <a:srgbClr val="002060"/>
                </a:solidFill>
              </a:rPr>
              <a:t>WASH YOUR HANDS!!</a:t>
            </a:r>
          </a:p>
          <a:p>
            <a:pPr eaLnBrk="1" hangingPunct="1">
              <a:buFont typeface="Wingdings" pitchFamily="2" charset="2"/>
              <a:buNone/>
            </a:pPr>
            <a:endParaRPr lang="en-GB" dirty="0" smtClean="0">
              <a:solidFill>
                <a:srgbClr val="002060"/>
              </a:solidFill>
            </a:endParaRPr>
          </a:p>
        </p:txBody>
      </p:sp>
      <p:pic>
        <p:nvPicPr>
          <p:cNvPr id="37892" name="Content Placeholder 11"/>
          <p:cNvPicPr>
            <a:picLocks noGrp="1"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08625" y="1425928"/>
            <a:ext cx="2408238" cy="467765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7-Point Star 4"/>
          <p:cNvSpPr/>
          <p:nvPr/>
        </p:nvSpPr>
        <p:spPr>
          <a:xfrm>
            <a:off x="6227763" y="5445125"/>
            <a:ext cx="360362" cy="360363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6" name="7-Point Star 5"/>
          <p:cNvSpPr/>
          <p:nvPr/>
        </p:nvSpPr>
        <p:spPr>
          <a:xfrm>
            <a:off x="6804025" y="5445125"/>
            <a:ext cx="360363" cy="360363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7" name="Up Arrow 6"/>
          <p:cNvSpPr/>
          <p:nvPr/>
        </p:nvSpPr>
        <p:spPr>
          <a:xfrm>
            <a:off x="6011863" y="3933825"/>
            <a:ext cx="215900" cy="50323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8" name="Up Arrow 7"/>
          <p:cNvSpPr/>
          <p:nvPr/>
        </p:nvSpPr>
        <p:spPr>
          <a:xfrm>
            <a:off x="6011863" y="2349500"/>
            <a:ext cx="288925" cy="143986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9" name="Up Arrow 8"/>
          <p:cNvSpPr/>
          <p:nvPr/>
        </p:nvSpPr>
        <p:spPr>
          <a:xfrm rot="2760000">
            <a:off x="6330157" y="1618456"/>
            <a:ext cx="215900" cy="57626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10" name="Down Arrow 9"/>
          <p:cNvSpPr/>
          <p:nvPr/>
        </p:nvSpPr>
        <p:spPr>
          <a:xfrm>
            <a:off x="6732588" y="1628775"/>
            <a:ext cx="215900" cy="5048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12" name="Left-Right-Up Arrow 11"/>
          <p:cNvSpPr/>
          <p:nvPr/>
        </p:nvSpPr>
        <p:spPr>
          <a:xfrm rot="10800000">
            <a:off x="6367622" y="2307858"/>
            <a:ext cx="857250" cy="936625"/>
          </a:xfrm>
          <a:prstGeom prst="leftRightUpArrow">
            <a:avLst>
              <a:gd name="adj1" fmla="val 14333"/>
              <a:gd name="adj2" fmla="val 15667"/>
              <a:gd name="adj3" fmla="val 19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cap="all" dirty="0" smtClean="0"/>
              <a:t>possible</a:t>
            </a:r>
            <a:br>
              <a:rPr lang="en-GB" cap="all" dirty="0" smtClean="0"/>
            </a:br>
            <a:r>
              <a:rPr lang="en-GB" cap="all" dirty="0" smtClean="0"/>
              <a:t>additional tests…</a:t>
            </a:r>
            <a:endParaRPr lang="en-GB" cap="all" dirty="0"/>
          </a:p>
        </p:txBody>
      </p:sp>
      <p:sp>
        <p:nvSpPr>
          <p:cNvPr id="38915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330700" cy="4873625"/>
          </a:xfrm>
        </p:spPr>
        <p:txBody>
          <a:bodyPr/>
          <a:lstStyle/>
          <a:p>
            <a:pPr eaLnBrk="1" hangingPunct="1"/>
            <a:r>
              <a:rPr lang="en-GB" dirty="0" smtClean="0">
                <a:solidFill>
                  <a:srgbClr val="002060"/>
                </a:solidFill>
              </a:rPr>
              <a:t>Bedside</a:t>
            </a:r>
          </a:p>
          <a:p>
            <a:pPr lvl="1" eaLnBrk="1" hangingPunct="1"/>
            <a:r>
              <a:rPr lang="en-GB" dirty="0" smtClean="0">
                <a:solidFill>
                  <a:srgbClr val="002060"/>
                </a:solidFill>
              </a:rPr>
              <a:t>O</a:t>
            </a:r>
            <a:r>
              <a:rPr lang="en-GB" baseline="-25000" dirty="0" smtClean="0">
                <a:solidFill>
                  <a:srgbClr val="002060"/>
                </a:solidFill>
              </a:rPr>
              <a:t>2</a:t>
            </a:r>
            <a:r>
              <a:rPr lang="en-GB" dirty="0" smtClean="0">
                <a:solidFill>
                  <a:srgbClr val="002060"/>
                </a:solidFill>
              </a:rPr>
              <a:t> Saturations</a:t>
            </a:r>
          </a:p>
          <a:p>
            <a:pPr lvl="1" eaLnBrk="1" hangingPunct="1"/>
            <a:r>
              <a:rPr lang="en-GB" dirty="0" smtClean="0">
                <a:solidFill>
                  <a:srgbClr val="002060"/>
                </a:solidFill>
              </a:rPr>
              <a:t>Temperature</a:t>
            </a:r>
          </a:p>
          <a:p>
            <a:pPr lvl="1" eaLnBrk="1" hangingPunct="1"/>
            <a:r>
              <a:rPr lang="en-GB" dirty="0" smtClean="0">
                <a:solidFill>
                  <a:srgbClr val="002060"/>
                </a:solidFill>
              </a:rPr>
              <a:t>Peak flow</a:t>
            </a:r>
          </a:p>
          <a:p>
            <a:pPr eaLnBrk="1" hangingPunct="1"/>
            <a:r>
              <a:rPr lang="en-GB" dirty="0" smtClean="0">
                <a:solidFill>
                  <a:srgbClr val="002060"/>
                </a:solidFill>
              </a:rPr>
              <a:t>Bloods </a:t>
            </a:r>
          </a:p>
          <a:p>
            <a:pPr lvl="1" eaLnBrk="1" hangingPunct="1"/>
            <a:r>
              <a:rPr lang="en-GB" dirty="0" smtClean="0">
                <a:solidFill>
                  <a:srgbClr val="002060"/>
                </a:solidFill>
              </a:rPr>
              <a:t>FBC, U&amp;E, CRP</a:t>
            </a:r>
          </a:p>
          <a:p>
            <a:pPr lvl="1" eaLnBrk="1" hangingPunct="1"/>
            <a:r>
              <a:rPr lang="en-GB" dirty="0" smtClean="0">
                <a:solidFill>
                  <a:srgbClr val="002060"/>
                </a:solidFill>
              </a:rPr>
              <a:t>Cultures</a:t>
            </a:r>
          </a:p>
          <a:p>
            <a:pPr lvl="1" eaLnBrk="1" hangingPunct="1"/>
            <a:r>
              <a:rPr lang="en-GB" dirty="0" smtClean="0">
                <a:solidFill>
                  <a:srgbClr val="002060"/>
                </a:solidFill>
              </a:rPr>
              <a:t>Arterial Blood Gas (ABG)</a:t>
            </a:r>
          </a:p>
          <a:p>
            <a:pPr eaLnBrk="1" hangingPunct="1"/>
            <a:r>
              <a:rPr lang="en-GB" dirty="0" smtClean="0">
                <a:solidFill>
                  <a:srgbClr val="002060"/>
                </a:solidFill>
              </a:rPr>
              <a:t>Imaging – CXR</a:t>
            </a:r>
          </a:p>
          <a:p>
            <a:pPr eaLnBrk="1" hangingPunct="1"/>
            <a:r>
              <a:rPr lang="en-GB" dirty="0" smtClean="0">
                <a:solidFill>
                  <a:srgbClr val="002060"/>
                </a:solidFill>
              </a:rPr>
              <a:t>“Complex”</a:t>
            </a:r>
          </a:p>
          <a:p>
            <a:pPr lvl="1" eaLnBrk="1" hangingPunct="1"/>
            <a:r>
              <a:rPr lang="en-GB" dirty="0" smtClean="0">
                <a:solidFill>
                  <a:srgbClr val="002060"/>
                </a:solidFill>
              </a:rPr>
              <a:t>Sputum Culture</a:t>
            </a:r>
          </a:p>
          <a:p>
            <a:pPr lvl="1" eaLnBrk="1" hangingPunct="1"/>
            <a:r>
              <a:rPr lang="en-GB" dirty="0" smtClean="0">
                <a:solidFill>
                  <a:srgbClr val="002060"/>
                </a:solidFill>
              </a:rPr>
              <a:t>Spirometry</a:t>
            </a:r>
            <a:endParaRPr lang="en-GB" dirty="0" smtClean="0"/>
          </a:p>
        </p:txBody>
      </p:sp>
      <p:pic>
        <p:nvPicPr>
          <p:cNvPr id="38916" name="Picture 5" descr="http://upload.wikimedia.org/wikipedia/commons/f/f7/Peak_flow_meter_horiz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4" y="1196752"/>
            <a:ext cx="3128963" cy="20113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7" name="Picture 7" descr="http://rayandmave.files.wordpress.com/2010/04/spirometry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18"/>
          <a:stretch/>
        </p:blipFill>
        <p:spPr bwMode="auto">
          <a:xfrm>
            <a:off x="5292725" y="3429000"/>
            <a:ext cx="3128963" cy="200914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94122"/>
          </a:xfrm>
        </p:spPr>
        <p:txBody>
          <a:bodyPr/>
          <a:lstStyle/>
          <a:p>
            <a:pPr>
              <a:defRPr/>
            </a:pPr>
            <a:r>
              <a:rPr lang="en-GB" cap="all" dirty="0" smtClean="0"/>
              <a:t>tying it all together</a:t>
            </a:r>
            <a:endParaRPr lang="en-GB" cap="all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537981847"/>
              </p:ext>
            </p:extLst>
          </p:nvPr>
        </p:nvGraphicFramePr>
        <p:xfrm>
          <a:off x="251519" y="1412776"/>
          <a:ext cx="7848875" cy="50159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69775"/>
                <a:gridCol w="1569775"/>
                <a:gridCol w="1569775"/>
                <a:gridCol w="1569775"/>
                <a:gridCol w="1569775"/>
              </a:tblGrid>
              <a:tr h="612068">
                <a:tc>
                  <a:txBody>
                    <a:bodyPr/>
                    <a:lstStyle/>
                    <a:p>
                      <a:r>
                        <a:rPr lang="en-GB" sz="1300" b="1" dirty="0" smtClean="0"/>
                        <a:t>Sign</a:t>
                      </a:r>
                      <a:endParaRPr lang="en-GB" sz="1300" b="1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b="1" dirty="0" smtClean="0"/>
                        <a:t>Consolidation</a:t>
                      </a:r>
                      <a:endParaRPr lang="en-GB" sz="1300" b="1" dirty="0"/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dirty="0" smtClean="0"/>
                        <a:t>Pleural Effusion</a:t>
                      </a:r>
                      <a:endParaRPr lang="en-GB" sz="1300" dirty="0"/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dirty="0" smtClean="0"/>
                        <a:t>Pneumothorax</a:t>
                      </a:r>
                      <a:endParaRPr lang="en-GB" sz="1300" dirty="0"/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dirty="0" smtClean="0"/>
                        <a:t>Fibrosis</a:t>
                      </a:r>
                      <a:endParaRPr lang="en-GB" sz="1300" dirty="0"/>
                    </a:p>
                  </a:txBody>
                  <a:tcPr marT="45714" marB="45714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12068">
                <a:tc>
                  <a:txBody>
                    <a:bodyPr/>
                    <a:lstStyle/>
                    <a:p>
                      <a:r>
                        <a:rPr lang="en-GB" sz="1300" b="1" dirty="0" smtClean="0"/>
                        <a:t>Trachea</a:t>
                      </a:r>
                      <a:endParaRPr lang="en-GB" sz="1300" b="1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 smtClean="0">
                          <a:solidFill>
                            <a:schemeClr val="tx1"/>
                          </a:solidFill>
                        </a:rPr>
                        <a:t>Central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 smtClean="0">
                          <a:solidFill>
                            <a:schemeClr val="tx1"/>
                          </a:solidFill>
                        </a:rPr>
                        <a:t>?Displaced</a:t>
                      </a:r>
                      <a:r>
                        <a:rPr lang="en-GB" sz="1400" b="0" baseline="0" dirty="0" smtClean="0">
                          <a:solidFill>
                            <a:schemeClr val="tx1"/>
                          </a:solidFill>
                        </a:rPr>
                        <a:t> Away</a:t>
                      </a:r>
                      <a:endParaRPr lang="en-GB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 smtClean="0">
                          <a:solidFill>
                            <a:schemeClr val="tx1"/>
                          </a:solidFill>
                        </a:rPr>
                        <a:t>?Displaced Away</a:t>
                      </a:r>
                      <a:endParaRPr lang="en-GB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 smtClean="0">
                          <a:solidFill>
                            <a:schemeClr val="tx1"/>
                          </a:solidFill>
                        </a:rPr>
                        <a:t>?Displaced</a:t>
                      </a:r>
                      <a:r>
                        <a:rPr lang="en-GB" sz="1400" b="0" baseline="0" dirty="0" smtClean="0">
                          <a:solidFill>
                            <a:schemeClr val="tx1"/>
                          </a:solidFill>
                        </a:rPr>
                        <a:t> Towards</a:t>
                      </a:r>
                      <a:endParaRPr lang="en-GB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12068">
                <a:tc>
                  <a:txBody>
                    <a:bodyPr/>
                    <a:lstStyle/>
                    <a:p>
                      <a:r>
                        <a:rPr lang="en-GB" sz="1300" b="1" dirty="0" smtClean="0"/>
                        <a:t>Expansion</a:t>
                      </a:r>
                      <a:endParaRPr lang="en-GB" sz="1300" b="1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baseline="0" dirty="0" smtClean="0">
                          <a:solidFill>
                            <a:schemeClr val="tx1"/>
                          </a:solidFill>
                          <a:latin typeface="Century Gothic"/>
                          <a:sym typeface="Wingdings"/>
                        </a:rPr>
                        <a:t></a:t>
                      </a:r>
                      <a:r>
                        <a:rPr lang="en-GB" sz="1400" b="0" baseline="0" dirty="0" smtClean="0">
                          <a:solidFill>
                            <a:schemeClr val="tx1"/>
                          </a:solidFill>
                        </a:rPr>
                        <a:t> affected side</a:t>
                      </a:r>
                      <a:endParaRPr lang="en-GB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baseline="0" dirty="0" smtClean="0">
                          <a:solidFill>
                            <a:schemeClr val="tx1"/>
                          </a:solidFill>
                          <a:latin typeface="Century Gothic"/>
                          <a:sym typeface="Wingdings"/>
                        </a:rPr>
                        <a:t></a:t>
                      </a:r>
                      <a:r>
                        <a:rPr lang="en-GB" sz="1400" b="0" baseline="0" dirty="0" smtClean="0">
                          <a:solidFill>
                            <a:schemeClr val="tx1"/>
                          </a:solidFill>
                        </a:rPr>
                        <a:t> affected side</a:t>
                      </a:r>
                      <a:endParaRPr lang="en-GB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baseline="0" dirty="0" smtClean="0">
                          <a:solidFill>
                            <a:schemeClr val="tx1"/>
                          </a:solidFill>
                          <a:latin typeface="Century Gothic"/>
                          <a:sym typeface="Wingdings"/>
                        </a:rPr>
                        <a:t></a:t>
                      </a:r>
                      <a:r>
                        <a:rPr lang="en-GB" sz="1400" b="0" baseline="0" dirty="0" smtClean="0">
                          <a:solidFill>
                            <a:schemeClr val="tx1"/>
                          </a:solidFill>
                        </a:rPr>
                        <a:t>  affected side</a:t>
                      </a:r>
                      <a:endParaRPr lang="en-GB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baseline="0" dirty="0" smtClean="0">
                          <a:solidFill>
                            <a:schemeClr val="tx1"/>
                          </a:solidFill>
                          <a:latin typeface="Century Gothic"/>
                          <a:sym typeface="Wingdings"/>
                        </a:rPr>
                        <a:t></a:t>
                      </a:r>
                      <a:endParaRPr lang="en-GB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12068">
                <a:tc>
                  <a:txBody>
                    <a:bodyPr/>
                    <a:lstStyle/>
                    <a:p>
                      <a:r>
                        <a:rPr lang="en-GB" sz="1300" b="1" dirty="0" smtClean="0"/>
                        <a:t>Percussion</a:t>
                      </a:r>
                      <a:endParaRPr lang="en-GB" sz="1300" b="1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 smtClean="0">
                          <a:solidFill>
                            <a:schemeClr val="tx1"/>
                          </a:solidFill>
                        </a:rPr>
                        <a:t>Dull (not stony dull)</a:t>
                      </a:r>
                      <a:endParaRPr lang="en-GB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 smtClean="0">
                          <a:solidFill>
                            <a:schemeClr val="tx1"/>
                          </a:solidFill>
                        </a:rPr>
                        <a:t>Stony</a:t>
                      </a:r>
                      <a:r>
                        <a:rPr lang="en-GB" sz="1400" b="0" baseline="0" dirty="0" smtClean="0">
                          <a:solidFill>
                            <a:schemeClr val="tx1"/>
                          </a:solidFill>
                        </a:rPr>
                        <a:t> Dull over the fluid</a:t>
                      </a:r>
                      <a:endParaRPr lang="en-GB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 smtClean="0">
                          <a:solidFill>
                            <a:schemeClr val="tx1"/>
                          </a:solidFill>
                        </a:rPr>
                        <a:t>Hyper resonance</a:t>
                      </a:r>
                      <a:r>
                        <a:rPr lang="en-GB" sz="1400" b="0" baseline="0" dirty="0" smtClean="0">
                          <a:solidFill>
                            <a:schemeClr val="tx1"/>
                          </a:solidFill>
                        </a:rPr>
                        <a:t> if large</a:t>
                      </a:r>
                      <a:endParaRPr lang="en-GB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12068">
                <a:tc>
                  <a:txBody>
                    <a:bodyPr/>
                    <a:lstStyle/>
                    <a:p>
                      <a:r>
                        <a:rPr lang="en-GB" sz="1300" b="1" dirty="0" smtClean="0"/>
                        <a:t>Vocal Fremitus</a:t>
                      </a:r>
                      <a:endParaRPr lang="en-GB" sz="1300" b="1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baseline="0" dirty="0" smtClean="0">
                          <a:solidFill>
                            <a:schemeClr val="tx1"/>
                          </a:solidFill>
                          <a:latin typeface="Century Gothic"/>
                          <a:sym typeface="Wingdings"/>
                        </a:rPr>
                        <a:t></a:t>
                      </a:r>
                      <a:r>
                        <a:rPr lang="en-GB" sz="1400" b="0" dirty="0" smtClean="0">
                          <a:solidFill>
                            <a:schemeClr val="tx1"/>
                          </a:solidFill>
                        </a:rPr>
                        <a:t> affected</a:t>
                      </a:r>
                      <a:r>
                        <a:rPr lang="en-GB" sz="1400" b="0" baseline="0" dirty="0" smtClean="0">
                          <a:solidFill>
                            <a:schemeClr val="tx1"/>
                          </a:solidFill>
                        </a:rPr>
                        <a:t> side</a:t>
                      </a:r>
                      <a:endParaRPr lang="en-GB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 smtClean="0">
                          <a:solidFill>
                            <a:schemeClr val="tx1"/>
                          </a:solidFill>
                          <a:sym typeface="Wingdings"/>
                        </a:rPr>
                        <a:t></a:t>
                      </a:r>
                      <a:endParaRPr lang="en-GB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baseline="0" dirty="0" smtClean="0">
                          <a:solidFill>
                            <a:schemeClr val="tx1"/>
                          </a:solidFill>
                          <a:latin typeface="Century Gothic"/>
                          <a:sym typeface="Wingdings"/>
                        </a:rPr>
                        <a:t></a:t>
                      </a:r>
                      <a:endParaRPr lang="en-GB" sz="14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GB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baseline="0" dirty="0" smtClean="0">
                          <a:solidFill>
                            <a:schemeClr val="tx1"/>
                          </a:solidFill>
                          <a:latin typeface="Century Gothic"/>
                          <a:sym typeface="Wingdings"/>
                        </a:rPr>
                        <a:t></a:t>
                      </a:r>
                      <a:endParaRPr lang="en-GB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12068">
                <a:tc>
                  <a:txBody>
                    <a:bodyPr/>
                    <a:lstStyle/>
                    <a:p>
                      <a:r>
                        <a:rPr lang="en-GB" sz="1300" b="1" dirty="0" smtClean="0"/>
                        <a:t>Breath sounds</a:t>
                      </a:r>
                      <a:endParaRPr lang="en-GB" sz="1300" b="1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 smtClean="0">
                          <a:solidFill>
                            <a:schemeClr val="tx1"/>
                          </a:solidFill>
                        </a:rPr>
                        <a:t>Bronchial</a:t>
                      </a:r>
                      <a:endParaRPr lang="en-GB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baseline="0" dirty="0" smtClean="0">
                          <a:solidFill>
                            <a:schemeClr val="tx1"/>
                          </a:solidFill>
                          <a:latin typeface="Century Gothic"/>
                          <a:sym typeface="Wingdings"/>
                        </a:rPr>
                        <a:t></a:t>
                      </a:r>
                      <a:r>
                        <a:rPr lang="en-GB" sz="1400" b="1" baseline="0" dirty="0" smtClean="0">
                          <a:solidFill>
                            <a:schemeClr val="tx1"/>
                          </a:solidFill>
                          <a:latin typeface="Century Gothic"/>
                        </a:rPr>
                        <a:t>/</a:t>
                      </a:r>
                      <a:r>
                        <a:rPr lang="en-GB" sz="1400" b="0" dirty="0" smtClean="0">
                          <a:solidFill>
                            <a:schemeClr val="tx1"/>
                          </a:solidFill>
                          <a:sym typeface="Wingdings"/>
                        </a:rPr>
                        <a:t></a:t>
                      </a:r>
                      <a:endParaRPr lang="en-GB" sz="14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baseline="0" dirty="0" smtClean="0">
                          <a:solidFill>
                            <a:schemeClr val="tx1"/>
                          </a:solidFill>
                          <a:latin typeface="Century Gothic"/>
                          <a:sym typeface="Wingdings"/>
                        </a:rPr>
                        <a:t></a:t>
                      </a:r>
                      <a:r>
                        <a:rPr lang="en-GB" sz="1400" b="1" baseline="0" dirty="0" smtClean="0">
                          <a:solidFill>
                            <a:schemeClr val="tx1"/>
                          </a:solidFill>
                          <a:latin typeface="Century Gothic"/>
                        </a:rPr>
                        <a:t>/</a:t>
                      </a:r>
                      <a:r>
                        <a:rPr lang="en-GB" sz="1400" b="0" dirty="0" smtClean="0">
                          <a:solidFill>
                            <a:schemeClr val="tx1"/>
                          </a:solidFill>
                          <a:sym typeface="Wingdings"/>
                        </a:rPr>
                        <a:t></a:t>
                      </a:r>
                      <a:endParaRPr lang="en-GB" sz="14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 smtClean="0">
                          <a:solidFill>
                            <a:schemeClr val="tx1"/>
                          </a:solidFill>
                        </a:rPr>
                        <a:t>Bronchial</a:t>
                      </a:r>
                      <a:endParaRPr lang="en-GB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12068">
                <a:tc>
                  <a:txBody>
                    <a:bodyPr/>
                    <a:lstStyle/>
                    <a:p>
                      <a:r>
                        <a:rPr lang="en-GB" sz="1300" b="1" dirty="0" smtClean="0"/>
                        <a:t>Vocal</a:t>
                      </a:r>
                      <a:r>
                        <a:rPr lang="en-GB" sz="1300" b="1" baseline="0" dirty="0" smtClean="0"/>
                        <a:t> Resonance</a:t>
                      </a:r>
                      <a:endParaRPr lang="en-GB" sz="1300" b="1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baseline="0" dirty="0" smtClean="0">
                          <a:solidFill>
                            <a:schemeClr val="tx1"/>
                          </a:solidFill>
                          <a:latin typeface="Century Gothic"/>
                          <a:sym typeface="Wingdings"/>
                        </a:rPr>
                        <a:t></a:t>
                      </a:r>
                      <a:endParaRPr lang="en-GB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baseline="0" dirty="0" smtClean="0">
                          <a:solidFill>
                            <a:schemeClr val="tx1"/>
                          </a:solidFill>
                          <a:latin typeface="Century Gothic"/>
                          <a:sym typeface="Wingdings"/>
                        </a:rPr>
                        <a:t></a:t>
                      </a:r>
                      <a:endParaRPr lang="en-GB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baseline="0" dirty="0" smtClean="0">
                          <a:solidFill>
                            <a:schemeClr val="tx1"/>
                          </a:solidFill>
                          <a:latin typeface="Century Gothic"/>
                          <a:sym typeface="Wingdings"/>
                        </a:rPr>
                        <a:t></a:t>
                      </a:r>
                      <a:endParaRPr lang="en-GB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baseline="0" dirty="0" smtClean="0">
                          <a:solidFill>
                            <a:schemeClr val="tx1"/>
                          </a:solidFill>
                          <a:latin typeface="Century Gothic"/>
                          <a:sym typeface="Wingdings"/>
                        </a:rPr>
                        <a:t></a:t>
                      </a:r>
                      <a:endParaRPr lang="en-GB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12068">
                <a:tc>
                  <a:txBody>
                    <a:bodyPr/>
                    <a:lstStyle/>
                    <a:p>
                      <a:r>
                        <a:rPr lang="en-GB" sz="1300" b="1" dirty="0" smtClean="0"/>
                        <a:t>Additional Sounds</a:t>
                      </a:r>
                      <a:endParaRPr lang="en-GB" sz="1300" b="1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 smtClean="0">
                          <a:solidFill>
                            <a:schemeClr val="tx1"/>
                          </a:solidFill>
                        </a:rPr>
                        <a:t>Inspiratory crackles</a:t>
                      </a:r>
                      <a:endParaRPr lang="en-GB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GB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GB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 smtClean="0">
                          <a:solidFill>
                            <a:schemeClr val="tx1"/>
                          </a:solidFill>
                        </a:rPr>
                        <a:t>Fine</a:t>
                      </a:r>
                      <a:r>
                        <a:rPr lang="en-GB" sz="1400" b="0" baseline="0" dirty="0" smtClean="0">
                          <a:solidFill>
                            <a:schemeClr val="tx1"/>
                          </a:solidFill>
                        </a:rPr>
                        <a:t> inspiratory crackles over affected lobes</a:t>
                      </a:r>
                      <a:endParaRPr lang="en-GB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all" dirty="0" smtClean="0"/>
              <a:t>worked example – copd</a:t>
            </a:r>
            <a:endParaRPr lang="en-GB" cap="all" dirty="0"/>
          </a:p>
        </p:txBody>
      </p:sp>
      <p:sp>
        <p:nvSpPr>
          <p:cNvPr id="4096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>
                <a:solidFill>
                  <a:srgbClr val="002060"/>
                </a:solidFill>
              </a:rPr>
              <a:t>Inspection </a:t>
            </a:r>
          </a:p>
          <a:p>
            <a:pPr lvl="1"/>
            <a:r>
              <a:rPr lang="en-GB" dirty="0" smtClean="0">
                <a:solidFill>
                  <a:srgbClr val="002060"/>
                </a:solidFill>
              </a:rPr>
              <a:t>Tachypnoeic</a:t>
            </a:r>
          </a:p>
          <a:p>
            <a:pPr lvl="1"/>
            <a:r>
              <a:rPr lang="en-GB" dirty="0" smtClean="0">
                <a:solidFill>
                  <a:srgbClr val="002060"/>
                </a:solidFill>
              </a:rPr>
              <a:t>Pursed lip breathing with prolonged expiration</a:t>
            </a:r>
          </a:p>
          <a:p>
            <a:pPr lvl="1"/>
            <a:r>
              <a:rPr lang="en-GB" dirty="0" smtClean="0">
                <a:solidFill>
                  <a:srgbClr val="002060"/>
                </a:solidFill>
              </a:rPr>
              <a:t>Barrel chest (increased anterior-posterior diameter)</a:t>
            </a:r>
          </a:p>
          <a:p>
            <a:pPr lvl="1"/>
            <a:r>
              <a:rPr lang="en-GB" dirty="0" smtClean="0">
                <a:solidFill>
                  <a:srgbClr val="002060"/>
                </a:solidFill>
              </a:rPr>
              <a:t>Use of accessory muscles</a:t>
            </a:r>
          </a:p>
          <a:p>
            <a:r>
              <a:rPr lang="en-GB" dirty="0" smtClean="0">
                <a:solidFill>
                  <a:srgbClr val="002060"/>
                </a:solidFill>
              </a:rPr>
              <a:t>Hands </a:t>
            </a:r>
          </a:p>
          <a:p>
            <a:pPr lvl="1"/>
            <a:r>
              <a:rPr lang="en-GB" dirty="0" smtClean="0">
                <a:solidFill>
                  <a:srgbClr val="002060"/>
                </a:solidFill>
              </a:rPr>
              <a:t>Tar staining</a:t>
            </a:r>
          </a:p>
          <a:p>
            <a:pPr lvl="1"/>
            <a:r>
              <a:rPr lang="en-GB" dirty="0" smtClean="0">
                <a:solidFill>
                  <a:srgbClr val="002060"/>
                </a:solidFill>
              </a:rPr>
              <a:t>Clubbing</a:t>
            </a:r>
          </a:p>
          <a:p>
            <a:r>
              <a:rPr lang="en-GB" dirty="0" smtClean="0">
                <a:solidFill>
                  <a:srgbClr val="002060"/>
                </a:solidFill>
              </a:rPr>
              <a:t>Arms </a:t>
            </a:r>
          </a:p>
          <a:p>
            <a:pPr lvl="1"/>
            <a:r>
              <a:rPr lang="en-GB" dirty="0" smtClean="0">
                <a:solidFill>
                  <a:srgbClr val="002060"/>
                </a:solidFill>
              </a:rPr>
              <a:t>Normal</a:t>
            </a:r>
          </a:p>
          <a:p>
            <a:r>
              <a:rPr lang="en-GB" dirty="0" smtClean="0">
                <a:solidFill>
                  <a:srgbClr val="002060"/>
                </a:solidFill>
              </a:rPr>
              <a:t>Face </a:t>
            </a:r>
          </a:p>
          <a:p>
            <a:pPr lvl="1"/>
            <a:r>
              <a:rPr lang="en-GB" dirty="0" smtClean="0">
                <a:solidFill>
                  <a:srgbClr val="002060"/>
                </a:solidFill>
              </a:rPr>
              <a:t>“Pink puffer”</a:t>
            </a:r>
          </a:p>
          <a:p>
            <a:r>
              <a:rPr lang="en-GB" dirty="0" smtClean="0">
                <a:solidFill>
                  <a:srgbClr val="002060"/>
                </a:solidFill>
              </a:rPr>
              <a:t>Neck</a:t>
            </a:r>
          </a:p>
          <a:p>
            <a:pPr lvl="1"/>
            <a:r>
              <a:rPr lang="en-GB" dirty="0" smtClean="0">
                <a:solidFill>
                  <a:srgbClr val="002060"/>
                </a:solidFill>
              </a:rPr>
              <a:t>JVP Raised 2 cm</a:t>
            </a:r>
          </a:p>
          <a:p>
            <a:endParaRPr lang="en-GB" dirty="0" smtClean="0"/>
          </a:p>
        </p:txBody>
      </p:sp>
      <p:pic>
        <p:nvPicPr>
          <p:cNvPr id="40964" name="Picture 5" descr="http://what-when-how.com/wp-content/uploads/2012/04/tmp21485_thumb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1" t="5003" r="1096" b="2426"/>
          <a:stretch/>
        </p:blipFill>
        <p:spPr bwMode="auto">
          <a:xfrm>
            <a:off x="3863340" y="3501008"/>
            <a:ext cx="4021028" cy="2664296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51920" y="6165304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2060"/>
                </a:solidFill>
                <a:latin typeface="+mn-lt"/>
              </a:rPr>
              <a:t>Pink Puffer 	   Blue Bloater</a:t>
            </a:r>
            <a:endParaRPr lang="en-GB" dirty="0">
              <a:solidFill>
                <a:srgbClr val="00206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all" dirty="0" smtClean="0"/>
              <a:t>worked example – copd </a:t>
            </a:r>
            <a:endParaRPr lang="en-GB" cap="al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2060"/>
                </a:solidFill>
              </a:rPr>
              <a:t>Cervical lymph nodes</a:t>
            </a:r>
          </a:p>
          <a:p>
            <a:pPr lvl="1"/>
            <a:r>
              <a:rPr lang="en-GB" dirty="0" smtClean="0">
                <a:solidFill>
                  <a:srgbClr val="002060"/>
                </a:solidFill>
              </a:rPr>
              <a:t>No lymphadenopathy</a:t>
            </a:r>
          </a:p>
          <a:p>
            <a:r>
              <a:rPr lang="en-GB" dirty="0" smtClean="0">
                <a:solidFill>
                  <a:srgbClr val="002060"/>
                </a:solidFill>
              </a:rPr>
              <a:t>The Chest</a:t>
            </a:r>
          </a:p>
          <a:p>
            <a:pPr lvl="1"/>
            <a:r>
              <a:rPr lang="en-GB" dirty="0" smtClean="0">
                <a:solidFill>
                  <a:srgbClr val="002060"/>
                </a:solidFill>
              </a:rPr>
              <a:t>Palpate</a:t>
            </a:r>
          </a:p>
          <a:p>
            <a:pPr lvl="2"/>
            <a:r>
              <a:rPr lang="en-GB" dirty="0" smtClean="0">
                <a:solidFill>
                  <a:srgbClr val="002060"/>
                </a:solidFill>
              </a:rPr>
              <a:t>Reduced Expansion</a:t>
            </a:r>
          </a:p>
          <a:p>
            <a:pPr lvl="2"/>
            <a:r>
              <a:rPr lang="en-GB" dirty="0" smtClean="0">
                <a:solidFill>
                  <a:srgbClr val="002060"/>
                </a:solidFill>
              </a:rPr>
              <a:t>Hyper inflated chest</a:t>
            </a:r>
          </a:p>
          <a:p>
            <a:pPr lvl="2"/>
            <a:r>
              <a:rPr lang="en-GB" dirty="0" smtClean="0">
                <a:solidFill>
                  <a:srgbClr val="002060"/>
                </a:solidFill>
              </a:rPr>
              <a:t>Tracheal Tug</a:t>
            </a:r>
          </a:p>
          <a:p>
            <a:pPr lvl="2"/>
            <a:r>
              <a:rPr lang="en-GB" dirty="0" smtClean="0">
                <a:solidFill>
                  <a:srgbClr val="002060"/>
                </a:solidFill>
              </a:rPr>
              <a:t>TVF – Normal </a:t>
            </a:r>
          </a:p>
          <a:p>
            <a:pPr lvl="1"/>
            <a:r>
              <a:rPr lang="en-GB" dirty="0" smtClean="0">
                <a:solidFill>
                  <a:srgbClr val="002060"/>
                </a:solidFill>
              </a:rPr>
              <a:t>Percuss – Hyper resonant Throughout</a:t>
            </a:r>
          </a:p>
          <a:p>
            <a:pPr lvl="1"/>
            <a:r>
              <a:rPr lang="en-GB" dirty="0" smtClean="0">
                <a:solidFill>
                  <a:srgbClr val="002060"/>
                </a:solidFill>
              </a:rPr>
              <a:t>Auscultate</a:t>
            </a:r>
          </a:p>
          <a:p>
            <a:pPr lvl="2"/>
            <a:r>
              <a:rPr lang="en-GB" dirty="0" smtClean="0">
                <a:solidFill>
                  <a:srgbClr val="002060"/>
                </a:solidFill>
              </a:rPr>
              <a:t>Decreased breath sounds</a:t>
            </a:r>
          </a:p>
          <a:p>
            <a:pPr lvl="2"/>
            <a:r>
              <a:rPr lang="en-GB" dirty="0" smtClean="0">
                <a:solidFill>
                  <a:srgbClr val="002060"/>
                </a:solidFill>
              </a:rPr>
              <a:t>Early inspiratory crackles</a:t>
            </a:r>
          </a:p>
          <a:p>
            <a:r>
              <a:rPr lang="en-GB" dirty="0" smtClean="0">
                <a:solidFill>
                  <a:srgbClr val="002060"/>
                </a:solidFill>
              </a:rPr>
              <a:t>Completion – Mild peripheral oedema</a:t>
            </a:r>
          </a:p>
          <a:p>
            <a:pPr lvl="1"/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GB" cap="all" dirty="0" smtClean="0"/>
              <a:t>the order…</a:t>
            </a:r>
            <a:endParaRPr lang="en-GB" cap="all" dirty="0"/>
          </a:p>
        </p:txBody>
      </p:sp>
      <p:sp>
        <p:nvSpPr>
          <p:cNvPr id="11267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186238" cy="4873625"/>
          </a:xfrm>
        </p:spPr>
        <p:txBody>
          <a:bodyPr/>
          <a:lstStyle/>
          <a:p>
            <a:pPr eaLnBrk="1" hangingPunct="1"/>
            <a:r>
              <a:rPr lang="en-GB" sz="1800" dirty="0" smtClean="0">
                <a:solidFill>
                  <a:srgbClr val="002060"/>
                </a:solidFill>
              </a:rPr>
              <a:t>Introduction</a:t>
            </a:r>
          </a:p>
          <a:p>
            <a:pPr eaLnBrk="1" hangingPunct="1"/>
            <a:r>
              <a:rPr lang="en-GB" sz="2000" b="1" dirty="0" smtClean="0">
                <a:solidFill>
                  <a:srgbClr val="002060"/>
                </a:solidFill>
              </a:rPr>
              <a:t>INSPECTION</a:t>
            </a:r>
          </a:p>
          <a:p>
            <a:pPr eaLnBrk="1" hangingPunct="1"/>
            <a:r>
              <a:rPr lang="en-GB" sz="1800" dirty="0" smtClean="0">
                <a:solidFill>
                  <a:srgbClr val="002060"/>
                </a:solidFill>
              </a:rPr>
              <a:t>Hands</a:t>
            </a:r>
          </a:p>
          <a:p>
            <a:pPr eaLnBrk="1" hangingPunct="1"/>
            <a:r>
              <a:rPr lang="en-GB" sz="1800" dirty="0" smtClean="0">
                <a:solidFill>
                  <a:srgbClr val="002060"/>
                </a:solidFill>
              </a:rPr>
              <a:t>Arms</a:t>
            </a:r>
          </a:p>
          <a:p>
            <a:pPr eaLnBrk="1" hangingPunct="1"/>
            <a:r>
              <a:rPr lang="en-GB" sz="1800" dirty="0" smtClean="0">
                <a:solidFill>
                  <a:srgbClr val="002060"/>
                </a:solidFill>
              </a:rPr>
              <a:t>Face</a:t>
            </a:r>
          </a:p>
          <a:p>
            <a:pPr eaLnBrk="1" hangingPunct="1"/>
            <a:r>
              <a:rPr lang="en-GB" sz="1800" dirty="0" smtClean="0">
                <a:solidFill>
                  <a:srgbClr val="002060"/>
                </a:solidFill>
              </a:rPr>
              <a:t>Neck</a:t>
            </a:r>
          </a:p>
          <a:p>
            <a:pPr lvl="1" eaLnBrk="1" hangingPunct="1"/>
            <a:r>
              <a:rPr lang="en-GB" sz="1500" dirty="0" smtClean="0">
                <a:solidFill>
                  <a:srgbClr val="002060"/>
                </a:solidFill>
              </a:rPr>
              <a:t>Cervical Lymph Nodes</a:t>
            </a:r>
          </a:p>
          <a:p>
            <a:pPr eaLnBrk="1" hangingPunct="1"/>
            <a:r>
              <a:rPr lang="en-GB" sz="1800" dirty="0" smtClean="0">
                <a:solidFill>
                  <a:srgbClr val="002060"/>
                </a:solidFill>
              </a:rPr>
              <a:t>The Chest</a:t>
            </a:r>
          </a:p>
          <a:p>
            <a:pPr lvl="1" eaLnBrk="1" hangingPunct="1"/>
            <a:r>
              <a:rPr lang="en-GB" sz="1800" dirty="0" smtClean="0">
                <a:solidFill>
                  <a:srgbClr val="002060"/>
                </a:solidFill>
              </a:rPr>
              <a:t>Observe</a:t>
            </a:r>
          </a:p>
          <a:p>
            <a:pPr lvl="1" eaLnBrk="1" hangingPunct="1"/>
            <a:r>
              <a:rPr lang="en-GB" sz="1800" dirty="0" smtClean="0">
                <a:solidFill>
                  <a:srgbClr val="002060"/>
                </a:solidFill>
              </a:rPr>
              <a:t>Palpate</a:t>
            </a:r>
          </a:p>
          <a:p>
            <a:pPr lvl="1" eaLnBrk="1" hangingPunct="1"/>
            <a:r>
              <a:rPr lang="en-GB" sz="1800" dirty="0" smtClean="0">
                <a:solidFill>
                  <a:srgbClr val="002060"/>
                </a:solidFill>
              </a:rPr>
              <a:t>Percuss</a:t>
            </a:r>
          </a:p>
          <a:p>
            <a:pPr lvl="1" eaLnBrk="1" hangingPunct="1"/>
            <a:r>
              <a:rPr lang="en-GB" sz="1800" dirty="0" smtClean="0">
                <a:solidFill>
                  <a:srgbClr val="002060"/>
                </a:solidFill>
              </a:rPr>
              <a:t>Auscultate</a:t>
            </a:r>
          </a:p>
          <a:p>
            <a:pPr eaLnBrk="1" hangingPunct="1"/>
            <a:r>
              <a:rPr lang="en-GB" sz="1800" dirty="0" smtClean="0">
                <a:solidFill>
                  <a:srgbClr val="002060"/>
                </a:solidFill>
              </a:rPr>
              <a:t>Completing the examination</a:t>
            </a:r>
          </a:p>
        </p:txBody>
      </p:sp>
      <p:pic>
        <p:nvPicPr>
          <p:cNvPr id="19" name="Content Placeholder 11"/>
          <p:cNvPicPr>
            <a:picLocks noGrp="1"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76850" y="1427470"/>
            <a:ext cx="2406650" cy="467457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Up Arrow 19"/>
          <p:cNvSpPr/>
          <p:nvPr/>
        </p:nvSpPr>
        <p:spPr>
          <a:xfrm>
            <a:off x="5708650" y="2276474"/>
            <a:ext cx="215900" cy="15113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21" name="Right Arrow 20"/>
          <p:cNvSpPr/>
          <p:nvPr/>
        </p:nvSpPr>
        <p:spPr>
          <a:xfrm rot="18540000">
            <a:off x="5929313" y="1827212"/>
            <a:ext cx="520700" cy="215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22" name="Down Arrow 21"/>
          <p:cNvSpPr/>
          <p:nvPr/>
        </p:nvSpPr>
        <p:spPr>
          <a:xfrm>
            <a:off x="6572250" y="1665287"/>
            <a:ext cx="215900" cy="5397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23" name="Up Arrow 22"/>
          <p:cNvSpPr/>
          <p:nvPr/>
        </p:nvSpPr>
        <p:spPr>
          <a:xfrm>
            <a:off x="5780088" y="4005262"/>
            <a:ext cx="215900" cy="4318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24" name="7-Point Star 23"/>
          <p:cNvSpPr/>
          <p:nvPr/>
        </p:nvSpPr>
        <p:spPr>
          <a:xfrm>
            <a:off x="6067425" y="5516562"/>
            <a:ext cx="288925" cy="288925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25" name="7-Point Star 24"/>
          <p:cNvSpPr/>
          <p:nvPr/>
        </p:nvSpPr>
        <p:spPr>
          <a:xfrm>
            <a:off x="6572250" y="5516562"/>
            <a:ext cx="360363" cy="288925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26" name="Left-Right-Up Arrow 25"/>
          <p:cNvSpPr/>
          <p:nvPr/>
        </p:nvSpPr>
        <p:spPr>
          <a:xfrm rot="10800000">
            <a:off x="6075363" y="2205037"/>
            <a:ext cx="857250" cy="936625"/>
          </a:xfrm>
          <a:prstGeom prst="leftRightUpArrow">
            <a:avLst>
              <a:gd name="adj1" fmla="val 14333"/>
              <a:gd name="adj2" fmla="val 15667"/>
              <a:gd name="adj3" fmla="val 19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all" dirty="0" smtClean="0"/>
              <a:t>inspection</a:t>
            </a:r>
            <a:endParaRPr lang="en-GB" cap="al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2060"/>
                </a:solidFill>
              </a:rPr>
              <a:t>General inspection from the end of bed</a:t>
            </a:r>
          </a:p>
          <a:p>
            <a:r>
              <a:rPr lang="en-GB" dirty="0" smtClean="0">
                <a:solidFill>
                  <a:srgbClr val="002060"/>
                </a:solidFill>
              </a:rPr>
              <a:t>Look around bed for:</a:t>
            </a:r>
          </a:p>
          <a:p>
            <a:pPr lvl="1"/>
            <a:r>
              <a:rPr lang="en-GB" dirty="0" smtClean="0">
                <a:solidFill>
                  <a:srgbClr val="002060"/>
                </a:solidFill>
              </a:rPr>
              <a:t>Oxygen masks</a:t>
            </a:r>
          </a:p>
          <a:p>
            <a:pPr lvl="1"/>
            <a:r>
              <a:rPr lang="en-GB" dirty="0" smtClean="0">
                <a:solidFill>
                  <a:srgbClr val="002060"/>
                </a:solidFill>
              </a:rPr>
              <a:t>Nebulisers</a:t>
            </a:r>
          </a:p>
          <a:p>
            <a:pPr lvl="1"/>
            <a:r>
              <a:rPr lang="en-GB" dirty="0" smtClean="0">
                <a:solidFill>
                  <a:srgbClr val="002060"/>
                </a:solidFill>
              </a:rPr>
              <a:t>Inhalers</a:t>
            </a:r>
          </a:p>
          <a:p>
            <a:pPr lvl="1"/>
            <a:r>
              <a:rPr lang="en-GB" dirty="0" smtClean="0">
                <a:solidFill>
                  <a:srgbClr val="002060"/>
                </a:solidFill>
              </a:rPr>
              <a:t>Sputum pots</a:t>
            </a:r>
          </a:p>
          <a:p>
            <a:pPr lvl="1"/>
            <a:r>
              <a:rPr lang="en-GB" dirty="0" smtClean="0">
                <a:solidFill>
                  <a:srgbClr val="002060"/>
                </a:solidFill>
              </a:rPr>
              <a:t>Medications</a:t>
            </a:r>
          </a:p>
          <a:p>
            <a:pPr lvl="1"/>
            <a:r>
              <a:rPr lang="en-GB" dirty="0" smtClean="0">
                <a:solidFill>
                  <a:srgbClr val="002060"/>
                </a:solidFill>
              </a:rPr>
              <a:t>Sat’s monitor</a:t>
            </a:r>
            <a:endParaRPr lang="en-GB" dirty="0" smtClean="0"/>
          </a:p>
          <a:p>
            <a:endParaRPr lang="en-GB" dirty="0" smtClean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2293" name="Picture 5" descr="Cheap Gt010-110 Oxygen Mask wholesale">
            <a:hlinkClick r:id="rId2" tooltip="Cheap Gt010-110 Oxygen Mask wholesal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2420938"/>
            <a:ext cx="1728787" cy="17287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7" descr="nebuliser with mouthpiec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3764" y="2420938"/>
            <a:ext cx="1949461" cy="2597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5" name="Picture 9" descr="See full size image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575" y="4256088"/>
            <a:ext cx="1085850" cy="762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11" descr="Spit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003" y="4256088"/>
            <a:ext cx="1382269" cy="200564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7" name="Picture 13" descr="See full size image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575" y="5291770"/>
            <a:ext cx="1408113" cy="9699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8" name="Picture 15" descr="http://t3.gstatic.com/images?q=tbn:ANd9GcQtK3JkRYD0FrtsLRT_gwiFvRnXT7J2JVFicftGIvnmq03VTLpEE9JYXQc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018" y="5291770"/>
            <a:ext cx="1539208" cy="9699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all" dirty="0" smtClean="0"/>
              <a:t>Inspection (2)</a:t>
            </a:r>
            <a:endParaRPr lang="en-GB" cap="al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>
                <a:solidFill>
                  <a:srgbClr val="002060"/>
                </a:solidFill>
              </a:rPr>
              <a:t>Well/Unwell</a:t>
            </a:r>
          </a:p>
          <a:p>
            <a:r>
              <a:rPr lang="en-GB" dirty="0" smtClean="0">
                <a:solidFill>
                  <a:srgbClr val="002060"/>
                </a:solidFill>
              </a:rPr>
              <a:t>Breathing at rest – Comfortable/Dyspnoea</a:t>
            </a:r>
          </a:p>
          <a:p>
            <a:r>
              <a:rPr lang="en-GB" dirty="0" smtClean="0">
                <a:solidFill>
                  <a:srgbClr val="002060"/>
                </a:solidFill>
              </a:rPr>
              <a:t>Added Sounds:</a:t>
            </a:r>
          </a:p>
          <a:p>
            <a:pPr lvl="1"/>
            <a:r>
              <a:rPr lang="en-GB" dirty="0" smtClean="0">
                <a:solidFill>
                  <a:srgbClr val="002060"/>
                </a:solidFill>
              </a:rPr>
              <a:t>Cough </a:t>
            </a:r>
          </a:p>
          <a:p>
            <a:pPr lvl="1"/>
            <a:r>
              <a:rPr lang="en-GB" dirty="0" smtClean="0">
                <a:solidFill>
                  <a:srgbClr val="002060"/>
                </a:solidFill>
              </a:rPr>
              <a:t>Wheeze</a:t>
            </a:r>
          </a:p>
          <a:p>
            <a:pPr lvl="1"/>
            <a:r>
              <a:rPr lang="en-GB" dirty="0" smtClean="0">
                <a:solidFill>
                  <a:srgbClr val="002060"/>
                </a:solidFill>
              </a:rPr>
              <a:t>Stridor </a:t>
            </a:r>
          </a:p>
          <a:p>
            <a:r>
              <a:rPr lang="en-GB" dirty="0" smtClean="0">
                <a:solidFill>
                  <a:srgbClr val="002060"/>
                </a:solidFill>
              </a:rPr>
              <a:t>Scars </a:t>
            </a:r>
          </a:p>
          <a:p>
            <a:r>
              <a:rPr lang="en-GB" dirty="0" smtClean="0">
                <a:solidFill>
                  <a:srgbClr val="002060"/>
                </a:solidFill>
              </a:rPr>
              <a:t>Chest Shape </a:t>
            </a:r>
          </a:p>
          <a:p>
            <a:r>
              <a:rPr lang="en-GB" dirty="0" smtClean="0">
                <a:solidFill>
                  <a:srgbClr val="002060"/>
                </a:solidFill>
              </a:rPr>
              <a:t>Chest Movements </a:t>
            </a:r>
          </a:p>
          <a:p>
            <a:pPr lvl="1"/>
            <a:r>
              <a:rPr lang="en-GB" dirty="0" smtClean="0">
                <a:solidFill>
                  <a:srgbClr val="002060"/>
                </a:solidFill>
              </a:rPr>
              <a:t>Asymmetrical Chest Expansion</a:t>
            </a:r>
          </a:p>
          <a:p>
            <a:pPr lvl="1"/>
            <a:r>
              <a:rPr lang="en-GB" dirty="0" smtClean="0">
                <a:solidFill>
                  <a:srgbClr val="002060"/>
                </a:solidFill>
              </a:rPr>
              <a:t>Accessory Muscle use</a:t>
            </a:r>
          </a:p>
          <a:p>
            <a:pPr lvl="1"/>
            <a:r>
              <a:rPr lang="en-GB" dirty="0" smtClean="0">
                <a:solidFill>
                  <a:srgbClr val="002060"/>
                </a:solidFill>
              </a:rPr>
              <a:t>Sub-Costal/Inter-Costal </a:t>
            </a:r>
            <a:r>
              <a:rPr lang="en-GB" dirty="0">
                <a:solidFill>
                  <a:srgbClr val="002060"/>
                </a:solidFill>
              </a:rPr>
              <a:t>R</a:t>
            </a:r>
            <a:r>
              <a:rPr lang="en-GB" dirty="0" smtClean="0">
                <a:solidFill>
                  <a:srgbClr val="002060"/>
                </a:solidFill>
              </a:rPr>
              <a:t>ecession</a:t>
            </a:r>
          </a:p>
          <a:p>
            <a:r>
              <a:rPr lang="en-GB" dirty="0" smtClean="0">
                <a:solidFill>
                  <a:srgbClr val="002060"/>
                </a:solidFill>
              </a:rPr>
              <a:t>Peripheral Oedema</a:t>
            </a:r>
          </a:p>
          <a:p>
            <a:r>
              <a:rPr lang="en-GB" dirty="0" smtClean="0">
                <a:solidFill>
                  <a:srgbClr val="002060"/>
                </a:solidFill>
              </a:rPr>
              <a:t>Peripheral Cyanosis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cap="all" dirty="0" smtClean="0"/>
              <a:t>What’s this?</a:t>
            </a:r>
            <a:endParaRPr lang="en-GB" cap="all" dirty="0"/>
          </a:p>
        </p:txBody>
      </p:sp>
      <p:pic>
        <p:nvPicPr>
          <p:cNvPr id="14339" name="Picture 2" descr="MRCP_thoracotom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773238"/>
            <a:ext cx="6096000" cy="4572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75756" y="5085184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Lateral Thoracotomy Scar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cap="all" dirty="0" smtClean="0"/>
              <a:t>Inspection (3)</a:t>
            </a:r>
            <a:endParaRPr lang="en-GB" cap="all" dirty="0"/>
          </a:p>
        </p:txBody>
      </p:sp>
      <p:pic>
        <p:nvPicPr>
          <p:cNvPr id="15363" name="il_fi" descr="http://upload.wikimedia.org/wikipedia/commons/thumb/8/83/Pectus1.jpg/230px-Pectus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06985"/>
            <a:ext cx="2263448" cy="2880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il_fi" descr="http://wwwdotchkdsportsmeddotcom.files.wordpress.com/2012/10/april-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8" t="2969" r="5085" b="2969"/>
          <a:stretch/>
        </p:blipFill>
        <p:spPr bwMode="auto">
          <a:xfrm>
            <a:off x="3059832" y="1906985"/>
            <a:ext cx="1846645" cy="2880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5" name="TextBox 6"/>
          <p:cNvSpPr txBox="1">
            <a:spLocks noChangeArrowheads="1"/>
          </p:cNvSpPr>
          <p:nvPr/>
        </p:nvSpPr>
        <p:spPr bwMode="auto">
          <a:xfrm>
            <a:off x="593633" y="4786985"/>
            <a:ext cx="215528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dirty="0">
                <a:solidFill>
                  <a:srgbClr val="002060"/>
                </a:solidFill>
              </a:rPr>
              <a:t>Pectus Excavatum</a:t>
            </a:r>
          </a:p>
        </p:txBody>
      </p:sp>
      <p:sp>
        <p:nvSpPr>
          <p:cNvPr id="15366" name="TextBox 7"/>
          <p:cNvSpPr txBox="1">
            <a:spLocks noChangeArrowheads="1"/>
          </p:cNvSpPr>
          <p:nvPr/>
        </p:nvSpPr>
        <p:spPr bwMode="auto">
          <a:xfrm>
            <a:off x="2880159" y="4808593"/>
            <a:ext cx="220599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dirty="0">
                <a:solidFill>
                  <a:srgbClr val="002060"/>
                </a:solidFill>
              </a:rPr>
              <a:t>Pectus Carinatum</a:t>
            </a:r>
          </a:p>
        </p:txBody>
      </p:sp>
      <p:pic>
        <p:nvPicPr>
          <p:cNvPr id="15367" name="il_fi" descr="http://o.quizlet.com/cfhs6-YSUI4Zdrml.jsV2g_m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7" t="3711" r="2268"/>
          <a:stretch/>
        </p:blipFill>
        <p:spPr bwMode="auto">
          <a:xfrm>
            <a:off x="5154930" y="1906985"/>
            <a:ext cx="3568850" cy="2880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8" name="TextBox 2"/>
          <p:cNvSpPr txBox="1">
            <a:spLocks noChangeArrowheads="1"/>
          </p:cNvSpPr>
          <p:nvPr/>
        </p:nvSpPr>
        <p:spPr bwMode="auto">
          <a:xfrm>
            <a:off x="6200423" y="4786985"/>
            <a:ext cx="14778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dirty="0">
                <a:solidFill>
                  <a:srgbClr val="002060"/>
                </a:solidFill>
              </a:rPr>
              <a:t>Barrel </a:t>
            </a:r>
            <a:r>
              <a:rPr lang="en-GB" dirty="0" smtClean="0">
                <a:solidFill>
                  <a:srgbClr val="002060"/>
                </a:solidFill>
              </a:rPr>
              <a:t>Chest</a:t>
            </a:r>
            <a:endParaRPr lang="en-GB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cap="all" dirty="0" smtClean="0"/>
              <a:t>Inspection (4)</a:t>
            </a:r>
            <a:endParaRPr lang="en-GB" cap="all" dirty="0"/>
          </a:p>
        </p:txBody>
      </p:sp>
      <p:pic>
        <p:nvPicPr>
          <p:cNvPr id="16387" name="Picture 7" descr="Combinpedal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916113"/>
            <a:ext cx="2901950" cy="28495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9" descr="http://www.instamedic.co.uk/800px-Cynosis.JPG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1916113"/>
            <a:ext cx="2901600" cy="2851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9" name="TextBox 2"/>
          <p:cNvSpPr txBox="1">
            <a:spLocks noChangeArrowheads="1"/>
          </p:cNvSpPr>
          <p:nvPr/>
        </p:nvSpPr>
        <p:spPr bwMode="auto">
          <a:xfrm>
            <a:off x="755650" y="4765675"/>
            <a:ext cx="29019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dirty="0">
                <a:solidFill>
                  <a:srgbClr val="002060"/>
                </a:solidFill>
              </a:rPr>
              <a:t>Peripheral </a:t>
            </a:r>
            <a:r>
              <a:rPr lang="en-GB" dirty="0" smtClean="0">
                <a:solidFill>
                  <a:srgbClr val="002060"/>
                </a:solidFill>
              </a:rPr>
              <a:t>Oedema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16390" name="TextBox 3"/>
          <p:cNvSpPr txBox="1">
            <a:spLocks noChangeArrowheads="1"/>
          </p:cNvSpPr>
          <p:nvPr/>
        </p:nvSpPr>
        <p:spPr bwMode="auto">
          <a:xfrm>
            <a:off x="5086175" y="4770608"/>
            <a:ext cx="2736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dirty="0">
                <a:solidFill>
                  <a:srgbClr val="002060"/>
                </a:solidFill>
              </a:rPr>
              <a:t>Peripheral </a:t>
            </a:r>
            <a:r>
              <a:rPr lang="en-GB" dirty="0" smtClean="0">
                <a:solidFill>
                  <a:srgbClr val="002060"/>
                </a:solidFill>
              </a:rPr>
              <a:t>Cyanosis</a:t>
            </a:r>
            <a:endParaRPr lang="en-GB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57</TotalTime>
  <Words>992</Words>
  <Application>Microsoft Office PowerPoint</Application>
  <PresentationFormat>On-screen Show (4:3)</PresentationFormat>
  <Paragraphs>420</Paragraphs>
  <Slides>36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Oriel</vt:lpstr>
      <vt:lpstr>Respiratory Examination</vt:lpstr>
      <vt:lpstr>the order...</vt:lpstr>
      <vt:lpstr>Introduction – WIPER</vt:lpstr>
      <vt:lpstr>the order…</vt:lpstr>
      <vt:lpstr>inspection</vt:lpstr>
      <vt:lpstr>Inspection (2)</vt:lpstr>
      <vt:lpstr>What’s this?</vt:lpstr>
      <vt:lpstr>Inspection (3)</vt:lpstr>
      <vt:lpstr>Inspection (4)</vt:lpstr>
      <vt:lpstr>The order….</vt:lpstr>
      <vt:lpstr>Hands – OBSERVE </vt:lpstr>
      <vt:lpstr>Hands – OBSERVE (2)</vt:lpstr>
      <vt:lpstr>Hands – PALPATE</vt:lpstr>
      <vt:lpstr>The order…</vt:lpstr>
      <vt:lpstr>Arms</vt:lpstr>
      <vt:lpstr>THE ORDER…</vt:lpstr>
      <vt:lpstr>FACE</vt:lpstr>
      <vt:lpstr>An Aside!</vt:lpstr>
      <vt:lpstr>The order…</vt:lpstr>
      <vt:lpstr>Neck </vt:lpstr>
      <vt:lpstr>THE ORDER…</vt:lpstr>
      <vt:lpstr>Neck – palpate  cervical lymph nodes</vt:lpstr>
      <vt:lpstr>The order…</vt:lpstr>
      <vt:lpstr>chest – palpation</vt:lpstr>
      <vt:lpstr>chest – pattern of examination  Anterior </vt:lpstr>
      <vt:lpstr>chest – pattern of examination  Lateral</vt:lpstr>
      <vt:lpstr>chest – palpation  tactile vocal fremitus</vt:lpstr>
      <vt:lpstr>chest – percussion </vt:lpstr>
      <vt:lpstr>chest – auscultation </vt:lpstr>
      <vt:lpstr>BREATH SOUNDS</vt:lpstr>
      <vt:lpstr>chest – posterior</vt:lpstr>
      <vt:lpstr>Completing the examination......</vt:lpstr>
      <vt:lpstr>possible additional tests…</vt:lpstr>
      <vt:lpstr>tying it all together</vt:lpstr>
      <vt:lpstr>worked example – copd</vt:lpstr>
      <vt:lpstr>worked example – copd 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Respiratory Examination</dc:title>
  <dc:creator>Ricketts William (BARTS HEALTH NHS TRUST)</dc:creator>
  <cp:lastModifiedBy>Ricketts</cp:lastModifiedBy>
  <cp:revision>104</cp:revision>
  <dcterms:created xsi:type="dcterms:W3CDTF">2013-01-15T16:08:30Z</dcterms:created>
  <dcterms:modified xsi:type="dcterms:W3CDTF">2013-04-17T18:41:16Z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