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75" r:id="rId13"/>
    <p:sldId id="265" r:id="rId14"/>
    <p:sldId id="266" r:id="rId15"/>
    <p:sldId id="284" r:id="rId16"/>
    <p:sldId id="267" r:id="rId17"/>
    <p:sldId id="276" r:id="rId18"/>
    <p:sldId id="268" r:id="rId19"/>
    <p:sldId id="277" r:id="rId20"/>
    <p:sldId id="269" r:id="rId21"/>
    <p:sldId id="270" r:id="rId22"/>
    <p:sldId id="279" r:id="rId23"/>
    <p:sldId id="271" r:id="rId24"/>
    <p:sldId id="273" r:id="rId25"/>
    <p:sldId id="278" r:id="rId26"/>
    <p:sldId id="280" r:id="rId27"/>
    <p:sldId id="281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E02462E-A9A0-4225-85DD-2951D3B915F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C1B0044-79B0-461A-8E06-444323043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Miss Sandy Abeysiri</a:t>
            </a:r>
          </a:p>
          <a:p>
            <a:pPr algn="l"/>
            <a:r>
              <a:rPr lang="en-US" sz="2800" dirty="0" smtClean="0"/>
              <a:t>Clinical Teaching Fellow</a:t>
            </a:r>
          </a:p>
          <a:p>
            <a:pPr algn="l"/>
            <a:r>
              <a:rPr lang="en-US" sz="2800" dirty="0" smtClean="0"/>
              <a:t>Bart’s Health NHS Trust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Vascular syste</a:t>
            </a:r>
            <a:r>
              <a:rPr lang="en-US" dirty="0"/>
              <a:t>m</a:t>
            </a:r>
            <a:r>
              <a:rPr lang="en-US" dirty="0" smtClean="0"/>
              <a:t>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en-GB" dirty="0" smtClean="0"/>
              <a:t>Palpation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24936" cy="547260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SUPINE – expose abdomen and legs: underwear left on initially, have a blanket for comfort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dirty="0" smtClean="0"/>
              <a:t>Feel –</a:t>
            </a:r>
          </a:p>
          <a:p>
            <a:pPr marL="0" indent="0">
              <a:buNone/>
            </a:pPr>
            <a:r>
              <a:rPr lang="en-GB" sz="2400" dirty="0" smtClean="0"/>
              <a:t>Start distally – temperature / scars (compare L </a:t>
            </a:r>
            <a:r>
              <a:rPr lang="en-GB" sz="2400" dirty="0" err="1" smtClean="0"/>
              <a:t>Vs</a:t>
            </a:r>
            <a:r>
              <a:rPr lang="en-GB" sz="2400" dirty="0" smtClean="0"/>
              <a:t> R)</a:t>
            </a:r>
          </a:p>
          <a:p>
            <a:pPr marL="0" indent="0">
              <a:buNone/>
            </a:pPr>
            <a:r>
              <a:rPr lang="en-GB" sz="2400" dirty="0" err="1" smtClean="0"/>
              <a:t>Tibial</a:t>
            </a:r>
            <a:r>
              <a:rPr lang="en-GB" sz="2400" dirty="0" smtClean="0"/>
              <a:t> shaft for oedema (pitting or non) – note upper level (severity)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scrotum /abdominal wall maybe involved – 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unilateral disease – DVT or compression of large veins by node/tumour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400" dirty="0" smtClean="0"/>
              <a:t>Non pitting – lymphatic diseases / hypothyroidism</a:t>
            </a:r>
          </a:p>
        </p:txBody>
      </p:sp>
    </p:spTree>
    <p:extLst>
      <p:ext uri="{BB962C8B-B14F-4D97-AF65-F5344CB8AC3E}">
        <p14:creationId xmlns:p14="http://schemas.microsoft.com/office/powerpoint/2010/main" val="4397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r>
              <a:rPr lang="en-US" dirty="0"/>
              <a:t> </a:t>
            </a:r>
            <a:r>
              <a:rPr lang="en-US" dirty="0" smtClean="0"/>
              <a:t>(and auscultation)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752528" cy="5184576"/>
          </a:xfrm>
        </p:spPr>
        <p:txBody>
          <a:bodyPr>
            <a:noAutofit/>
          </a:bodyPr>
          <a:lstStyle/>
          <a:p>
            <a:r>
              <a:rPr lang="en-US" sz="2400" dirty="0" smtClean="0"/>
              <a:t>Feel PULSES (against </a:t>
            </a:r>
            <a:r>
              <a:rPr lang="en-US" sz="2400" dirty="0" err="1" smtClean="0"/>
              <a:t>som</a:t>
            </a:r>
            <a:r>
              <a:rPr lang="en-US" sz="2400" dirty="0" smtClean="0"/>
              <a:t>’ hard)</a:t>
            </a:r>
          </a:p>
          <a:p>
            <a:pPr marL="0" indent="0">
              <a:buNone/>
            </a:pPr>
            <a:r>
              <a:rPr lang="en-US" sz="2000" dirty="0" smtClean="0"/>
              <a:t>(and auscultate each for bruits at same time or you will forget!!!)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DP / Post </a:t>
            </a:r>
            <a:r>
              <a:rPr lang="en-US" sz="2400" dirty="0" err="1" smtClean="0"/>
              <a:t>Tib</a:t>
            </a:r>
            <a:r>
              <a:rPr lang="en-US" sz="2400" dirty="0" smtClean="0"/>
              <a:t> / Pop / Femoral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 err="1" smtClean="0"/>
              <a:t>Abdo</a:t>
            </a:r>
            <a:r>
              <a:rPr lang="en-US" sz="2400" dirty="0" smtClean="0"/>
              <a:t>– MUST complete exam by assessing Abdominal Aorta, bruits and assess for sacral </a:t>
            </a:r>
            <a:r>
              <a:rPr lang="en-US" sz="2400" dirty="0" err="1" smtClean="0"/>
              <a:t>oedema</a:t>
            </a:r>
            <a:r>
              <a:rPr lang="en-US" sz="2400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AT LEAST SAY- full </a:t>
            </a:r>
            <a:r>
              <a:rPr lang="en-US" sz="2400" dirty="0" err="1" smtClean="0"/>
              <a:t>abdo</a:t>
            </a:r>
            <a:r>
              <a:rPr lang="en-US" sz="2400" dirty="0" smtClean="0"/>
              <a:t> exam: ascites (severe CF), tender liver- capsule/veins, splenomegaly, full CVS exam</a:t>
            </a:r>
            <a:endParaRPr lang="en-US" sz="24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648100" cy="528333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923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PULSES POPLITEAL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07" y="1583506"/>
            <a:ext cx="4342800" cy="24948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3506"/>
            <a:ext cx="1863265" cy="249356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7768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Relax the fossa </a:t>
            </a:r>
          </a:p>
          <a:p>
            <a:r>
              <a:rPr lang="en-US" sz="2400" dirty="0" smtClean="0"/>
              <a:t>Use both hands to feel behind fat pad – almost like bimanual palp</a:t>
            </a:r>
          </a:p>
          <a:p>
            <a:r>
              <a:rPr lang="en-US" sz="2400" dirty="0" smtClean="0"/>
              <a:t>DEMO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86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PULSES  ANT </a:t>
            </a:r>
            <a:r>
              <a:rPr lang="en-GB" dirty="0" err="1" smtClean="0"/>
              <a:t>tibial</a:t>
            </a:r>
            <a:r>
              <a:rPr lang="en-GB" dirty="0" smtClean="0"/>
              <a:t> / D.PEDIS / POST TIB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190875" cy="333375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685228" cy="33336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044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Buerger’s</a:t>
            </a:r>
            <a:r>
              <a:rPr lang="en-GB" dirty="0" smtClean="0"/>
              <a:t> test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http://www.osceskills.com/resources/3-2buer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40768"/>
            <a:ext cx="3720075" cy="27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65313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“Any hip pain if I lift your leg up straight…?” </a:t>
            </a:r>
          </a:p>
          <a:p>
            <a:r>
              <a:rPr lang="en-GB" dirty="0" smtClean="0"/>
              <a:t>     </a:t>
            </a:r>
          </a:p>
          <a:p>
            <a:r>
              <a:rPr lang="en-GB" dirty="0" smtClean="0"/>
              <a:t> Angles ? </a:t>
            </a:r>
          </a:p>
          <a:p>
            <a:r>
              <a:rPr lang="en-GB" dirty="0" smtClean="0"/>
              <a:t>15-30 </a:t>
            </a:r>
            <a:r>
              <a:rPr lang="en-GB" dirty="0" err="1" smtClean="0"/>
              <a:t>ischaemia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   -    &lt;20 severe</a:t>
            </a:r>
          </a:p>
        </p:txBody>
      </p:sp>
    </p:spTree>
    <p:extLst>
      <p:ext uri="{BB962C8B-B14F-4D97-AF65-F5344CB8AC3E}">
        <p14:creationId xmlns:p14="http://schemas.microsoft.com/office/powerpoint/2010/main" val="411129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TESTS - ABPI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924800" cy="41148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Ratio BP lower limb to BP Upper limb</a:t>
            </a:r>
          </a:p>
          <a:p>
            <a:r>
              <a:rPr lang="en-GB" sz="2800" dirty="0" smtClean="0"/>
              <a:t>Indicates - Severity of PVD</a:t>
            </a:r>
          </a:p>
          <a:p>
            <a:r>
              <a:rPr lang="en-GB" sz="2800" dirty="0" smtClean="0"/>
              <a:t>BP ankle – systolic DP or post </a:t>
            </a:r>
            <a:r>
              <a:rPr lang="en-GB" sz="2800" dirty="0" err="1" smtClean="0"/>
              <a:t>Tib</a:t>
            </a:r>
            <a:endParaRPr lang="en-GB" sz="2800" dirty="0" smtClean="0"/>
          </a:p>
          <a:p>
            <a:r>
              <a:rPr lang="en-GB" sz="2800" dirty="0" smtClean="0"/>
              <a:t>BP arm – highest of left or right Brachial systolic</a:t>
            </a:r>
          </a:p>
          <a:p>
            <a:endParaRPr lang="en-GB" sz="2800" dirty="0"/>
          </a:p>
          <a:p>
            <a:r>
              <a:rPr lang="en-GB" sz="2800" dirty="0" smtClean="0"/>
              <a:t>ABPI = BP ankle / BP arm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2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r>
              <a:rPr lang="en-US" dirty="0" smtClean="0"/>
              <a:t>ABPI – interpretation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6163" y="1340768"/>
            <a:ext cx="8640960" cy="4590256"/>
          </a:xfrm>
        </p:spPr>
        <p:txBody>
          <a:bodyPr/>
          <a:lstStyle/>
          <a:p>
            <a:r>
              <a:rPr lang="en-US" sz="2800" dirty="0" smtClean="0"/>
              <a:t>&gt;1.2 – suggests calcification of vessels (age)</a:t>
            </a:r>
          </a:p>
          <a:p>
            <a:r>
              <a:rPr lang="en-US" sz="2800" dirty="0" smtClean="0"/>
              <a:t>1.2-1.0 – Normal Range</a:t>
            </a:r>
          </a:p>
          <a:p>
            <a:r>
              <a:rPr lang="en-US" sz="2800" dirty="0" smtClean="0"/>
              <a:t>0.9 – 1.0 – Acceptable (borderline abnormal) </a:t>
            </a:r>
            <a:r>
              <a:rPr lang="en-US" sz="2000" dirty="0" smtClean="0">
                <a:solidFill>
                  <a:srgbClr val="FF6600"/>
                </a:solidFill>
              </a:rPr>
              <a:t>No referral needed</a:t>
            </a:r>
          </a:p>
          <a:p>
            <a:r>
              <a:rPr lang="en-US" sz="2800" dirty="0" smtClean="0"/>
              <a:t>0.8-0.9 – mild disease (manage risk factors)</a:t>
            </a:r>
          </a:p>
          <a:p>
            <a:r>
              <a:rPr lang="en-US" sz="2800" dirty="0" smtClean="0"/>
              <a:t>0.5 – 0.8 -  moderate disease </a:t>
            </a:r>
            <a:r>
              <a:rPr lang="en-US" sz="2000" dirty="0" smtClean="0"/>
              <a:t>(routine referral) </a:t>
            </a:r>
            <a:r>
              <a:rPr lang="en-US" sz="2400" dirty="0" smtClean="0">
                <a:solidFill>
                  <a:srgbClr val="FF0000"/>
                </a:solidFill>
              </a:rPr>
              <a:t>(mixed ulcers – bandage with care)</a:t>
            </a:r>
          </a:p>
          <a:p>
            <a:r>
              <a:rPr lang="en-US" sz="2800" dirty="0" smtClean="0"/>
              <a:t>&lt;0.5 – severe disease</a:t>
            </a:r>
            <a:r>
              <a:rPr lang="en-US" sz="2800" dirty="0" smtClean="0">
                <a:solidFill>
                  <a:srgbClr val="FF0000"/>
                </a:solidFill>
              </a:rPr>
              <a:t> (URGENT referral) </a:t>
            </a:r>
            <a:r>
              <a:rPr lang="en-US" sz="2400" dirty="0" smtClean="0">
                <a:solidFill>
                  <a:srgbClr val="FF0000"/>
                </a:solidFill>
              </a:rPr>
              <a:t>(no compression bandaging!!!)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– acute </a:t>
            </a:r>
            <a:r>
              <a:rPr lang="en-GB" dirty="0" err="1" smtClean="0"/>
              <a:t>ischaemia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Painful</a:t>
            </a:r>
          </a:p>
          <a:p>
            <a:r>
              <a:rPr lang="en-GB" sz="2800" dirty="0" smtClean="0"/>
              <a:t>Pale</a:t>
            </a:r>
          </a:p>
          <a:p>
            <a:r>
              <a:rPr lang="en-GB" sz="2800" dirty="0" smtClean="0"/>
              <a:t>Pulseless</a:t>
            </a:r>
          </a:p>
          <a:p>
            <a:r>
              <a:rPr lang="en-GB" sz="2800" dirty="0" smtClean="0"/>
              <a:t>‘</a:t>
            </a:r>
            <a:r>
              <a:rPr lang="en-GB" sz="2800" dirty="0" err="1" smtClean="0"/>
              <a:t>Perishingly</a:t>
            </a:r>
            <a:r>
              <a:rPr lang="en-GB" sz="2800" dirty="0" smtClean="0"/>
              <a:t>’ cold</a:t>
            </a:r>
          </a:p>
          <a:p>
            <a:r>
              <a:rPr lang="en-GB" sz="2800" dirty="0" err="1"/>
              <a:t>P</a:t>
            </a:r>
            <a:r>
              <a:rPr lang="en-GB" sz="2800" dirty="0" err="1" smtClean="0"/>
              <a:t>araesthetic</a:t>
            </a:r>
            <a:endParaRPr lang="en-GB" sz="2800" dirty="0" smtClean="0"/>
          </a:p>
          <a:p>
            <a:r>
              <a:rPr lang="en-GB" sz="2800" dirty="0" smtClean="0"/>
              <a:t>?paralysed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01" y="1916832"/>
            <a:ext cx="395880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3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Venous Syste</a:t>
            </a:r>
            <a:r>
              <a:rPr lang="en-US" sz="5400" dirty="0"/>
              <a:t>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Venous system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7924800" cy="4114800"/>
          </a:xfrm>
        </p:spPr>
        <p:txBody>
          <a:bodyPr/>
          <a:lstStyle/>
          <a:p>
            <a:r>
              <a:rPr lang="en-GB" sz="2400" dirty="0" smtClean="0"/>
              <a:t>Position – this time STANDING</a:t>
            </a:r>
          </a:p>
          <a:p>
            <a:r>
              <a:rPr lang="en-GB" sz="2400" dirty="0" smtClean="0"/>
              <a:t>Remainder the same – Inspect / Palpate</a:t>
            </a:r>
            <a:r>
              <a:rPr lang="en-GB" sz="2400" dirty="0"/>
              <a:t> </a:t>
            </a:r>
            <a:r>
              <a:rPr lang="en-GB" sz="2400" dirty="0" smtClean="0"/>
              <a:t>/</a:t>
            </a:r>
          </a:p>
          <a:p>
            <a:r>
              <a:rPr lang="en-GB" sz="2400" dirty="0" smtClean="0"/>
              <a:t>Special tests</a:t>
            </a:r>
          </a:p>
          <a:p>
            <a:r>
              <a:rPr lang="en-GB" sz="2400" dirty="0" smtClean="0"/>
              <a:t>WEAR GLOVES!</a:t>
            </a:r>
            <a:endParaRPr lang="en-GB" sz="2400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37432"/>
            <a:ext cx="3114700" cy="41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711204" cy="23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‘Peripheral Vascular disease’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 smtClean="0"/>
              <a:t>Arteries  Or Veins   (or </a:t>
            </a:r>
            <a:r>
              <a:rPr lang="en-GB" sz="2800" b="1" dirty="0" err="1" smtClean="0"/>
              <a:t>Lymphatics</a:t>
            </a:r>
            <a:r>
              <a:rPr lang="en-GB" sz="2800" b="1" dirty="0" smtClean="0"/>
              <a:t> – not covered this time)</a:t>
            </a:r>
          </a:p>
          <a:p>
            <a:r>
              <a:rPr lang="en-GB" sz="2800" b="1" dirty="0" smtClean="0"/>
              <a:t>Progressive and chronic</a:t>
            </a:r>
          </a:p>
          <a:p>
            <a:r>
              <a:rPr lang="en-GB" sz="2800" b="1" dirty="0" err="1" smtClean="0"/>
              <a:t>Aorto</a:t>
            </a:r>
            <a:r>
              <a:rPr lang="en-GB" sz="2800" b="1" dirty="0" smtClean="0"/>
              <a:t>-iliac or </a:t>
            </a:r>
            <a:r>
              <a:rPr lang="en-GB" sz="2800" b="1" dirty="0" err="1" smtClean="0"/>
              <a:t>infrainguinal</a:t>
            </a:r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Arterial : Aneurysmal, or Occlusive / Ischaemic</a:t>
            </a:r>
          </a:p>
          <a:p>
            <a:r>
              <a:rPr lang="en-GB" sz="2800" b="1" dirty="0" smtClean="0"/>
              <a:t>Venous: DVT / Varicose veins / Chronic insufficiency</a:t>
            </a:r>
          </a:p>
          <a:p>
            <a:pPr marL="0" indent="0">
              <a:buNone/>
            </a:pPr>
            <a:r>
              <a:rPr lang="en-GB" sz="2800" b="1" dirty="0" smtClean="0"/>
              <a:t>       (Lymphatic: </a:t>
            </a:r>
            <a:r>
              <a:rPr lang="en-GB" sz="2800" b="1" dirty="0" err="1" smtClean="0"/>
              <a:t>Lymphoedema</a:t>
            </a:r>
            <a:r>
              <a:rPr lang="en-GB" sz="2800" b="1" dirty="0" smtClean="0"/>
              <a:t> / </a:t>
            </a:r>
            <a:r>
              <a:rPr lang="en-GB" sz="2800" b="1" dirty="0" err="1" smtClean="0"/>
              <a:t>lymphangitis</a:t>
            </a:r>
            <a:r>
              <a:rPr lang="en-GB" sz="2800" b="1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Varicose Veins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21968" cy="44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989474" cy="44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85344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Inspect WHOLE leg – long </a:t>
            </a:r>
            <a:r>
              <a:rPr lang="en-US" sz="2400" dirty="0" err="1" smtClean="0"/>
              <a:t>saph</a:t>
            </a:r>
            <a:r>
              <a:rPr lang="en-US" sz="2400" dirty="0" smtClean="0"/>
              <a:t> / short </a:t>
            </a:r>
            <a:r>
              <a:rPr lang="en-US" sz="2400" dirty="0" err="1" smtClean="0"/>
              <a:t>saph</a:t>
            </a:r>
            <a:r>
              <a:rPr lang="en-US" sz="2400" dirty="0" smtClean="0"/>
              <a:t> regions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If unilateral swelling – you may be asked to measure circumference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(Use bony landmark as point of reference)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Palpate – hard veins = Thrombosis, Tenderness = phlebitis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 smtClean="0"/>
              <a:t>Cough Impulse test: </a:t>
            </a:r>
            <a:r>
              <a:rPr lang="en-US" sz="2400" dirty="0" err="1" smtClean="0"/>
              <a:t>saphenofemoral</a:t>
            </a:r>
            <a:r>
              <a:rPr lang="en-US" sz="2400" dirty="0" smtClean="0"/>
              <a:t> valve (thrill – incompetence)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 err="1" smtClean="0"/>
              <a:t>Trendelenburg</a:t>
            </a:r>
            <a:r>
              <a:rPr lang="en-US" sz="2400" dirty="0" smtClean="0"/>
              <a:t> – incompetence of </a:t>
            </a:r>
            <a:r>
              <a:rPr lang="en-US" sz="2400" dirty="0" err="1" smtClean="0"/>
              <a:t>saphenofemoral</a:t>
            </a:r>
            <a:r>
              <a:rPr lang="en-US" sz="2400" dirty="0" smtClean="0"/>
              <a:t> valve (POSITIVE)</a:t>
            </a:r>
          </a:p>
          <a:p>
            <a:pPr marL="0" indent="0">
              <a:buNone/>
            </a:pPr>
            <a:r>
              <a:rPr lang="en-US" sz="2400" dirty="0" smtClean="0"/>
              <a:t>If veins still fill up – incompetence lower - </a:t>
            </a:r>
            <a:r>
              <a:rPr lang="en-US" sz="2400" dirty="0" err="1" smtClean="0"/>
              <a:t>Perthes</a:t>
            </a:r>
            <a:r>
              <a:rPr lang="en-US" sz="2400" dirty="0" smtClean="0"/>
              <a:t> Test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7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Varicose veins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5458"/>
            <a:ext cx="3962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01671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Trendelenberg</a:t>
            </a:r>
            <a:r>
              <a:rPr lang="en-GB" dirty="0" smtClean="0"/>
              <a:t> tests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4404"/>
            <a:ext cx="2954840" cy="36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4404"/>
            <a:ext cx="2742704" cy="36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 - </a:t>
            </a:r>
            <a:r>
              <a:rPr lang="en-US" dirty="0" err="1" smtClean="0"/>
              <a:t>Trendelenburg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636912"/>
            <a:ext cx="2175396" cy="208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40768"/>
            <a:ext cx="3384376" cy="44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Perthes</a:t>
            </a:r>
            <a:r>
              <a:rPr lang="en-US" dirty="0" smtClean="0"/>
              <a:t> test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as </a:t>
            </a:r>
            <a:r>
              <a:rPr lang="en-US" sz="2400" dirty="0" err="1" smtClean="0"/>
              <a:t>Trendelenburg</a:t>
            </a:r>
            <a:r>
              <a:rPr lang="en-US" sz="2400" dirty="0" smtClean="0"/>
              <a:t> – but on standing release small </a:t>
            </a:r>
            <a:r>
              <a:rPr lang="en-US" sz="2400" dirty="0" err="1" smtClean="0"/>
              <a:t>vol</a:t>
            </a:r>
            <a:r>
              <a:rPr lang="en-US" sz="2400" dirty="0" smtClean="0"/>
              <a:t> blood into veins </a:t>
            </a:r>
          </a:p>
          <a:p>
            <a:endParaRPr lang="en-US" sz="2400" dirty="0" smtClean="0"/>
          </a:p>
          <a:p>
            <a:r>
              <a:rPr lang="en-US" sz="2400" dirty="0" smtClean="0"/>
              <a:t>Ask patient to pump calves (stand up and down on tip toes)</a:t>
            </a:r>
          </a:p>
          <a:p>
            <a:endParaRPr lang="en-US" sz="2400" dirty="0"/>
          </a:p>
          <a:p>
            <a:r>
              <a:rPr lang="en-US" sz="2400" dirty="0" smtClean="0"/>
              <a:t>Veins become less tense if perforators have competent valves</a:t>
            </a:r>
          </a:p>
          <a:p>
            <a:r>
              <a:rPr lang="en-US" sz="2400" dirty="0" smtClean="0"/>
              <a:t>More tense if incompetence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Note </a:t>
            </a:r>
            <a:r>
              <a:rPr lang="en-US" sz="2400" dirty="0" err="1" smtClean="0"/>
              <a:t>Pt</a:t>
            </a:r>
            <a:r>
              <a:rPr lang="en-US" sz="2400" dirty="0" smtClean="0"/>
              <a:t> will feel pain when veins fill up!!!! </a:t>
            </a:r>
          </a:p>
          <a:p>
            <a:r>
              <a:rPr lang="en-US" sz="2400" dirty="0" smtClean="0"/>
              <a:t>So BE VIGILANT and ready to STOP IMMEDIATELY</a:t>
            </a:r>
          </a:p>
          <a:p>
            <a:endParaRPr lang="en-US" sz="2400" dirty="0" smtClean="0"/>
          </a:p>
          <a:p>
            <a:r>
              <a:rPr lang="en-US" sz="2400" dirty="0" smtClean="0"/>
              <a:t>PAIN TO PATIENT IN EXAM = BAD!!!!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03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4800" cy="4114800"/>
          </a:xfrm>
        </p:spPr>
        <p:txBody>
          <a:bodyPr/>
          <a:lstStyle/>
          <a:p>
            <a:r>
              <a:rPr lang="en-US" dirty="0" smtClean="0"/>
              <a:t>Difficult clinical diagnosis</a:t>
            </a:r>
          </a:p>
          <a:p>
            <a:r>
              <a:rPr lang="en-US" dirty="0" smtClean="0"/>
              <a:t>High index of suspicion!!</a:t>
            </a:r>
          </a:p>
          <a:p>
            <a:r>
              <a:rPr lang="en-US" dirty="0" smtClean="0"/>
              <a:t>Unilateral swelling – and high risk (history)</a:t>
            </a:r>
          </a:p>
          <a:p>
            <a:r>
              <a:rPr lang="en-US" dirty="0" smtClean="0"/>
              <a:t>Can possibly demonstrate difference in calf size </a:t>
            </a:r>
          </a:p>
          <a:p>
            <a:r>
              <a:rPr lang="en-US" dirty="0" smtClean="0"/>
              <a:t>Differential diagnoses</a:t>
            </a:r>
          </a:p>
          <a:p>
            <a:r>
              <a:rPr lang="en-US" dirty="0" smtClean="0"/>
              <a:t>When presenting include investigations</a:t>
            </a:r>
          </a:p>
          <a:p>
            <a:r>
              <a:rPr lang="en-US" dirty="0" smtClean="0"/>
              <a:t>Wells Score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4168" y="1834704"/>
            <a:ext cx="38115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Dvt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81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632" y="2266752"/>
            <a:ext cx="38115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 smtClean="0"/>
              <a:t>Anatomy</a:t>
            </a:r>
          </a:p>
          <a:p>
            <a:r>
              <a:rPr lang="en-GB" sz="2800" dirty="0" smtClean="0"/>
              <a:t>History / clinical presentation</a:t>
            </a:r>
          </a:p>
          <a:p>
            <a:r>
              <a:rPr lang="en-GB" sz="2800" dirty="0" smtClean="0"/>
              <a:t>Aetiology or Causes / Risk Factors</a:t>
            </a:r>
          </a:p>
          <a:p>
            <a:r>
              <a:rPr lang="en-GB" sz="2800" dirty="0" smtClean="0"/>
              <a:t>Examination – special tests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1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  vascular  tree  -  Anatomy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56" y="1600200"/>
            <a:ext cx="4361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/ Clinical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Full History –</a:t>
            </a:r>
          </a:p>
          <a:p>
            <a:r>
              <a:rPr lang="en-GB" sz="2800" dirty="0" smtClean="0"/>
              <a:t>Claudication – Site?</a:t>
            </a:r>
          </a:p>
          <a:p>
            <a:r>
              <a:rPr lang="en-GB" sz="2800" dirty="0" smtClean="0"/>
              <a:t>Rest Pain !!!!!</a:t>
            </a:r>
          </a:p>
          <a:p>
            <a:r>
              <a:rPr lang="en-GB" sz="2800" dirty="0" smtClean="0"/>
              <a:t>Ulceration?  Chronic Wounds  / poor healing</a:t>
            </a:r>
          </a:p>
          <a:p>
            <a:r>
              <a:rPr lang="en-GB" sz="2800" dirty="0" smtClean="0"/>
              <a:t>Bleeding / itching / skin changes  / swelling / cellulitis</a:t>
            </a:r>
          </a:p>
          <a:p>
            <a:r>
              <a:rPr lang="en-GB" sz="2800" dirty="0" smtClean="0"/>
              <a:t>Impotence</a:t>
            </a:r>
          </a:p>
          <a:p>
            <a:r>
              <a:rPr lang="en-GB" sz="2800" dirty="0" smtClean="0"/>
              <a:t>Skin / sensation changes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928788" cy="169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02" y="908720"/>
            <a:ext cx="1807096" cy="208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848872" cy="4752528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 smtClean="0"/>
              <a:t>SMOKING! (even a few cigarettes/day)</a:t>
            </a:r>
          </a:p>
          <a:p>
            <a:r>
              <a:rPr lang="en-GB" sz="3300" dirty="0" smtClean="0"/>
              <a:t>Diabetes  (</a:t>
            </a:r>
            <a:r>
              <a:rPr lang="en-GB" sz="3300" dirty="0" err="1" smtClean="0"/>
              <a:t>esp</a:t>
            </a:r>
            <a:r>
              <a:rPr lang="en-GB" sz="3300" dirty="0" smtClean="0"/>
              <a:t> poorly controlled)</a:t>
            </a:r>
          </a:p>
          <a:p>
            <a:r>
              <a:rPr lang="en-GB" sz="3300" dirty="0" smtClean="0"/>
              <a:t>Dyslipidaemia</a:t>
            </a:r>
          </a:p>
          <a:p>
            <a:r>
              <a:rPr lang="en-GB" sz="3300" dirty="0" smtClean="0"/>
              <a:t>Hypertension</a:t>
            </a:r>
          </a:p>
          <a:p>
            <a:r>
              <a:rPr lang="en-GB" sz="3300" dirty="0" smtClean="0"/>
              <a:t>Family </a:t>
            </a:r>
            <a:r>
              <a:rPr lang="en-GB" sz="3300" dirty="0" err="1"/>
              <a:t>H</a:t>
            </a:r>
            <a:r>
              <a:rPr lang="en-GB" sz="3300" dirty="0" err="1" smtClean="0"/>
              <a:t>x</a:t>
            </a:r>
            <a:r>
              <a:rPr lang="en-GB" sz="3300" dirty="0" smtClean="0"/>
              <a:t> (CVS/PVD/dyslipidaemias)</a:t>
            </a:r>
          </a:p>
          <a:p>
            <a:r>
              <a:rPr lang="en-GB" sz="3300" dirty="0" smtClean="0"/>
              <a:t>Age</a:t>
            </a:r>
          </a:p>
          <a:p>
            <a:r>
              <a:rPr lang="en-GB" sz="3300" dirty="0" smtClean="0"/>
              <a:t>Ethnicity</a:t>
            </a:r>
          </a:p>
          <a:p>
            <a:r>
              <a:rPr lang="en-GB" sz="3300" dirty="0" smtClean="0"/>
              <a:t>Obesity</a:t>
            </a:r>
          </a:p>
          <a:p>
            <a:pPr marL="0" indent="0">
              <a:buNone/>
            </a:pPr>
            <a:r>
              <a:rPr lang="en-GB" sz="2200" dirty="0" smtClean="0"/>
              <a:t>	(</a:t>
            </a:r>
            <a:r>
              <a:rPr lang="en-GB" sz="2200" dirty="0" err="1" smtClean="0"/>
              <a:t>Vasculitides</a:t>
            </a:r>
            <a:r>
              <a:rPr lang="en-GB" sz="2200" dirty="0" smtClean="0"/>
              <a:t> – active inflammation, </a:t>
            </a:r>
            <a:r>
              <a:rPr lang="en-GB" sz="2200" dirty="0" err="1" smtClean="0"/>
              <a:t>hyperhomocysteinaemias</a:t>
            </a:r>
            <a:r>
              <a:rPr lang="en-GB" sz="2200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1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24800" cy="1143000"/>
          </a:xfrm>
        </p:spPr>
        <p:txBody>
          <a:bodyPr/>
          <a:lstStyle/>
          <a:p>
            <a:pPr algn="ctr"/>
            <a:r>
              <a:rPr lang="en-GB" dirty="0" err="1" smtClean="0"/>
              <a:t>atheroGenesis</a:t>
            </a:r>
            <a:r>
              <a:rPr lang="en-GB" dirty="0" smtClean="0"/>
              <a:t> and atherosclerosis</a:t>
            </a:r>
            <a:endParaRPr lang="en-GB" dirty="0"/>
          </a:p>
        </p:txBody>
      </p:sp>
      <p:pic>
        <p:nvPicPr>
          <p:cNvPr id="1026" name="Picture 2" descr="http://upload.wikimedia.org/wikipedia/commons/9/9a/Endo_dysfunction_At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9659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4320480" cy="5328592"/>
          </a:xfrm>
        </p:spPr>
        <p:txBody>
          <a:bodyPr>
            <a:normAutofit/>
          </a:bodyPr>
          <a:lstStyle/>
          <a:p>
            <a:r>
              <a:rPr lang="en-GB" sz="2200" dirty="0" smtClean="0"/>
              <a:t>LDL ingestion by mono/macrophage in </a:t>
            </a:r>
            <a:r>
              <a:rPr lang="en-GB" sz="2200" dirty="0" err="1" smtClean="0"/>
              <a:t>subendothelial</a:t>
            </a:r>
            <a:r>
              <a:rPr lang="en-GB" sz="2200" dirty="0" smtClean="0"/>
              <a:t> space – fatty streaks</a:t>
            </a:r>
          </a:p>
          <a:p>
            <a:r>
              <a:rPr lang="en-GB" sz="2200" dirty="0" smtClean="0"/>
              <a:t>Smooth muscle cells migrate – form atheroma with cap</a:t>
            </a:r>
          </a:p>
          <a:p>
            <a:r>
              <a:rPr lang="en-GB" sz="2200" dirty="0" smtClean="0"/>
              <a:t>Stenosis of vessel – decreased blood flow – reduction in oxygenation and nutrition to tissues (chronic)</a:t>
            </a:r>
          </a:p>
          <a:p>
            <a:r>
              <a:rPr lang="en-GB" sz="2200" dirty="0" smtClean="0"/>
              <a:t>Worse when increased demand </a:t>
            </a:r>
            <a:r>
              <a:rPr lang="en-GB" sz="2200" dirty="0" err="1" smtClean="0"/>
              <a:t>eg.exercise</a:t>
            </a:r>
            <a:r>
              <a:rPr lang="en-GB" sz="2200" dirty="0" smtClean="0"/>
              <a:t> and therefore symptoms</a:t>
            </a:r>
          </a:p>
        </p:txBody>
      </p:sp>
    </p:spTree>
    <p:extLst>
      <p:ext uri="{BB962C8B-B14F-4D97-AF65-F5344CB8AC3E}">
        <p14:creationId xmlns:p14="http://schemas.microsoft.com/office/powerpoint/2010/main" val="475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4800" cy="1143000"/>
          </a:xfrm>
        </p:spPr>
        <p:txBody>
          <a:bodyPr/>
          <a:lstStyle/>
          <a:p>
            <a:pPr algn="ctr"/>
            <a:r>
              <a:rPr lang="en-US" sz="4800" dirty="0" smtClean="0"/>
              <a:t>Arterial System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08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8210872" cy="49685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REMEMBER inspection can give you clues to causes also – </a:t>
            </a:r>
          </a:p>
          <a:p>
            <a:pPr lvl="1"/>
            <a:r>
              <a:rPr lang="en-GB" sz="2400" dirty="0" smtClean="0"/>
              <a:t>Insulin </a:t>
            </a:r>
            <a:r>
              <a:rPr lang="en-GB" sz="2400" dirty="0"/>
              <a:t>P</a:t>
            </a:r>
            <a:r>
              <a:rPr lang="en-GB" sz="2400" dirty="0" smtClean="0"/>
              <a:t>ens, Tar </a:t>
            </a:r>
            <a:r>
              <a:rPr lang="en-GB" sz="2400" dirty="0"/>
              <a:t>S</a:t>
            </a:r>
            <a:r>
              <a:rPr lang="en-GB" sz="2400" dirty="0" smtClean="0"/>
              <a:t>taining</a:t>
            </a:r>
          </a:p>
          <a:p>
            <a:r>
              <a:rPr lang="en-GB" sz="2400" dirty="0" smtClean="0"/>
              <a:t>General inspection including hands and face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Look closer at legs – </a:t>
            </a:r>
          </a:p>
          <a:p>
            <a:r>
              <a:rPr lang="en-GB" sz="2400" dirty="0" smtClean="0"/>
              <a:t>Skin </a:t>
            </a:r>
            <a:r>
              <a:rPr lang="en-GB" sz="2400" dirty="0"/>
              <a:t>c</a:t>
            </a:r>
            <a:r>
              <a:rPr lang="en-GB" sz="2400" dirty="0" smtClean="0"/>
              <a:t>hanges / Hair changes / Colour changes</a:t>
            </a:r>
          </a:p>
          <a:p>
            <a:r>
              <a:rPr lang="en-GB" sz="2400" dirty="0" smtClean="0"/>
              <a:t>Ulcers / Wounds</a:t>
            </a:r>
          </a:p>
          <a:p>
            <a:r>
              <a:rPr lang="en-GB" sz="2400" dirty="0" smtClean="0"/>
              <a:t>Scars</a:t>
            </a:r>
            <a:endParaRPr lang="en-GB" sz="24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2062931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sciencephoto.com/image/268151/large/M3701199-Smoker_s_finger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5" y="2420888"/>
            <a:ext cx="2555974" cy="16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A2690A-D10B-404F-9DBF-D5D4859F1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3528</TotalTime>
  <Words>685</Words>
  <Application>Microsoft Office PowerPoint</Application>
  <PresentationFormat>On-screen Show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Horizon</vt:lpstr>
      <vt:lpstr>Peripheral Vascular system examination</vt:lpstr>
      <vt:lpstr>‘Peripheral Vascular disease’</vt:lpstr>
      <vt:lpstr>Assessment </vt:lpstr>
      <vt:lpstr>Peripheral  vascular  tree  -  Anatomy</vt:lpstr>
      <vt:lpstr>History / Clinical Presentation</vt:lpstr>
      <vt:lpstr>RISK FACTORS</vt:lpstr>
      <vt:lpstr>atheroGenesis and atherosclerosis</vt:lpstr>
      <vt:lpstr>Arterial System</vt:lpstr>
      <vt:lpstr>Inspection </vt:lpstr>
      <vt:lpstr>Palpation   </vt:lpstr>
      <vt:lpstr>Palpation (and auscultation) </vt:lpstr>
      <vt:lpstr>PULSES POPLITEAL </vt:lpstr>
      <vt:lpstr>PULSES  ANT tibial / D.PEDIS / POST TIB</vt:lpstr>
      <vt:lpstr>Buerger’s test </vt:lpstr>
      <vt:lpstr>SPECIAL TESTS - ABPI </vt:lpstr>
      <vt:lpstr>ABPI – interpretation </vt:lpstr>
      <vt:lpstr>Remember – acute ischaemia </vt:lpstr>
      <vt:lpstr> Venous System </vt:lpstr>
      <vt:lpstr>Venous system </vt:lpstr>
      <vt:lpstr>Varicose Veins </vt:lpstr>
      <vt:lpstr>Examination </vt:lpstr>
      <vt:lpstr>Varicose veins </vt:lpstr>
      <vt:lpstr>Trendelenberg tests</vt:lpstr>
      <vt:lpstr>Special tests - Trendelenburg </vt:lpstr>
      <vt:lpstr>Perthes test </vt:lpstr>
      <vt:lpstr>DVT  </vt:lpstr>
      <vt:lpstr>Dvt </vt:lpstr>
    </vt:vector>
  </TitlesOfParts>
  <Company>Newham University Hospital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Vascular system examination</dc:title>
  <dc:creator>sandaruwani.abeysiri</dc:creator>
  <cp:lastModifiedBy>Ricketts</cp:lastModifiedBy>
  <cp:revision>53</cp:revision>
  <dcterms:created xsi:type="dcterms:W3CDTF">2013-01-02T10:50:47Z</dcterms:created>
  <dcterms:modified xsi:type="dcterms:W3CDTF">2013-04-17T18:52:17Z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TC103508149990</vt:lpwstr>
  </property>
  <property fmtid="{D5CDD505-2E9C-101B-9397-08002B2CF9AE}" pid="3" name="_MarkAsFinal">
    <vt:bool>true</vt:bool>
  </property>
</Properties>
</file>