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2"/>
  </p:notesMasterIdLst>
  <p:sldIdLst>
    <p:sldId id="256" r:id="rId2"/>
    <p:sldId id="326" r:id="rId3"/>
    <p:sldId id="257" r:id="rId4"/>
    <p:sldId id="339" r:id="rId5"/>
    <p:sldId id="258" r:id="rId6"/>
    <p:sldId id="262" r:id="rId7"/>
    <p:sldId id="261" r:id="rId8"/>
    <p:sldId id="265" r:id="rId9"/>
    <p:sldId id="263" r:id="rId10"/>
    <p:sldId id="266" r:id="rId11"/>
    <p:sldId id="267" r:id="rId12"/>
    <p:sldId id="268" r:id="rId13"/>
    <p:sldId id="269" r:id="rId14"/>
    <p:sldId id="327" r:id="rId15"/>
    <p:sldId id="340" r:id="rId16"/>
    <p:sldId id="260" r:id="rId17"/>
    <p:sldId id="264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87" r:id="rId27"/>
    <p:sldId id="288" r:id="rId28"/>
    <p:sldId id="292" r:id="rId29"/>
    <p:sldId id="293" r:id="rId30"/>
    <p:sldId id="278" r:id="rId31"/>
    <p:sldId id="294" r:id="rId32"/>
    <p:sldId id="295" r:id="rId33"/>
    <p:sldId id="296" r:id="rId34"/>
    <p:sldId id="297" r:id="rId35"/>
    <p:sldId id="299" r:id="rId36"/>
    <p:sldId id="321" r:id="rId37"/>
    <p:sldId id="330" r:id="rId38"/>
    <p:sldId id="343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44" r:id="rId49"/>
    <p:sldId id="312" r:id="rId50"/>
    <p:sldId id="313" r:id="rId51"/>
    <p:sldId id="314" r:id="rId52"/>
    <p:sldId id="315" r:id="rId53"/>
    <p:sldId id="316" r:id="rId54"/>
    <p:sldId id="301" r:id="rId55"/>
    <p:sldId id="320" r:id="rId56"/>
    <p:sldId id="334" r:id="rId57"/>
    <p:sldId id="323" r:id="rId58"/>
    <p:sldId id="358" r:id="rId59"/>
    <p:sldId id="350" r:id="rId60"/>
    <p:sldId id="356" r:id="rId61"/>
    <p:sldId id="351" r:id="rId62"/>
    <p:sldId id="359" r:id="rId63"/>
    <p:sldId id="357" r:id="rId64"/>
    <p:sldId id="353" r:id="rId65"/>
    <p:sldId id="352" r:id="rId66"/>
    <p:sldId id="355" r:id="rId67"/>
    <p:sldId id="346" r:id="rId68"/>
    <p:sldId id="361" r:id="rId69"/>
    <p:sldId id="333" r:id="rId70"/>
    <p:sldId id="349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660"/>
  </p:normalViewPr>
  <p:slideViewPr>
    <p:cSldViewPr snapToObjects="1">
      <p:cViewPr varScale="1">
        <p:scale>
          <a:sx n="51" d="100"/>
          <a:sy n="5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45DB6-EFFF-4584-A01E-46E75B006D43}" type="datetimeFigureOut">
              <a:rPr lang="en-GB" smtClean="0"/>
              <a:pPr/>
              <a:t>17/04/2013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BC9FE-868F-4A8B-ABA1-B79CB62AA2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967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36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 few beats of </a:t>
            </a:r>
            <a:r>
              <a:rPr lang="en-GB" dirty="0" err="1" smtClean="0"/>
              <a:t>clonus</a:t>
            </a:r>
            <a:r>
              <a:rPr lang="en-GB" dirty="0" smtClean="0"/>
              <a:t> is allowed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39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40</a:t>
            </a:fld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??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41</a:t>
            </a:fld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42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43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44</a:t>
            </a:fld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45</a:t>
            </a:fld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46</a:t>
            </a:fld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49</a:t>
            </a:fld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50</a:t>
            </a:fld>
            <a:endParaRPr lang="en-GB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53</a:t>
            </a:fld>
            <a:endParaRPr lang="en-GB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55</a:t>
            </a:fld>
            <a:endParaRPr lang="en-GB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57</a:t>
            </a:fld>
            <a:endParaRPr lang="en-GB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64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65</a:t>
            </a:fld>
            <a:endParaRPr lang="en-GB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69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BC9FE-868F-4A8B-ABA1-B79CB62AA21F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3BD18197-39C4-47A4-8132-254335A157A1}" type="datetimeFigureOut">
              <a:rPr lang="en-GB" smtClean="0"/>
              <a:pPr/>
              <a:t>17/04/2013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58F3C880-2EC2-4930-8DC8-AE1A09C984B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18197-39C4-47A4-8132-254335A157A1}" type="datetimeFigureOut">
              <a:rPr lang="en-GB" smtClean="0"/>
              <a:pPr/>
              <a:t>17/04/2013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C880-2EC2-4930-8DC8-AE1A09C984B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18197-39C4-47A4-8132-254335A157A1}" type="datetimeFigureOut">
              <a:rPr lang="en-GB" smtClean="0"/>
              <a:pPr/>
              <a:t>17/04/2013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C880-2EC2-4930-8DC8-AE1A09C984B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18197-39C4-47A4-8132-254335A157A1}" type="datetimeFigureOut">
              <a:rPr lang="en-GB" smtClean="0"/>
              <a:pPr/>
              <a:t>17/04/2013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C880-2EC2-4930-8DC8-AE1A09C984B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18197-39C4-47A4-8132-254335A157A1}" type="datetimeFigureOut">
              <a:rPr lang="en-GB" smtClean="0"/>
              <a:pPr/>
              <a:t>17/04/2013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C880-2EC2-4930-8DC8-AE1A09C984B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18197-39C4-47A4-8132-254335A157A1}" type="datetimeFigureOut">
              <a:rPr lang="en-GB" smtClean="0"/>
              <a:pPr/>
              <a:t>17/04/2013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C880-2EC2-4930-8DC8-AE1A09C984B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BD18197-39C4-47A4-8132-254335A157A1}" type="datetimeFigureOut">
              <a:rPr lang="en-GB" smtClean="0"/>
              <a:pPr/>
              <a:t>17/04/2013</a:t>
            </a:fld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8F3C880-2EC2-4930-8DC8-AE1A09C984B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3BD18197-39C4-47A4-8132-254335A157A1}" type="datetimeFigureOut">
              <a:rPr lang="en-GB" smtClean="0"/>
              <a:pPr/>
              <a:t>17/04/2013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58F3C880-2EC2-4930-8DC8-AE1A09C984B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18197-39C4-47A4-8132-254335A157A1}" type="datetimeFigureOut">
              <a:rPr lang="en-GB" smtClean="0"/>
              <a:pPr/>
              <a:t>17/04/2013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C880-2EC2-4930-8DC8-AE1A09C984B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18197-39C4-47A4-8132-254335A157A1}" type="datetimeFigureOut">
              <a:rPr lang="en-GB" smtClean="0"/>
              <a:pPr/>
              <a:t>17/04/2013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C880-2EC2-4930-8DC8-AE1A09C984B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18197-39C4-47A4-8132-254335A157A1}" type="datetimeFigureOut">
              <a:rPr lang="en-GB" smtClean="0"/>
              <a:pPr/>
              <a:t>17/04/2013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C880-2EC2-4930-8DC8-AE1A09C984B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3BD18197-39C4-47A4-8132-254335A157A1}" type="datetimeFigureOut">
              <a:rPr lang="en-GB" smtClean="0"/>
              <a:pPr/>
              <a:t>17/04/2013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58F3C880-2EC2-4930-8DC8-AE1A09C984B1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2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media" Target="../media/media4.wmv"/><Relationship Id="rId7" Type="http://schemas.openxmlformats.org/officeDocument/2006/relationships/image" Target="../media/image61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60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4.wm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PERIPHERAL NERVOUS SYSTEM EXAMINATION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Dr Will Ricketts</a:t>
            </a:r>
          </a:p>
          <a:p>
            <a:r>
              <a:rPr lang="en-GB" dirty="0" smtClean="0"/>
              <a:t>Clinical Teaching Fellow, Bart’s Health NHS Trust</a:t>
            </a:r>
          </a:p>
          <a:p>
            <a:r>
              <a:rPr lang="en-GB" dirty="0" smtClean="0"/>
              <a:t>Honorary Lecturer, QMUL</a:t>
            </a:r>
          </a:p>
          <a:p>
            <a:r>
              <a:rPr lang="en-GB" dirty="0"/>
              <a:t>t</a:t>
            </a:r>
            <a:r>
              <a:rPr lang="en-GB" dirty="0" smtClean="0"/>
              <a:t>hanks to</a:t>
            </a:r>
          </a:p>
          <a:p>
            <a:r>
              <a:rPr lang="en-GB" dirty="0" smtClean="0"/>
              <a:t>Kate Breckenridge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CLOSER INSPECTION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GB" sz="2800" dirty="0" smtClean="0">
                <a:solidFill>
                  <a:schemeClr val="tx1">
                    <a:alpha val="30000"/>
                  </a:schemeClr>
                </a:solidFill>
              </a:rPr>
              <a:t>Posture</a:t>
            </a:r>
          </a:p>
          <a:p>
            <a:r>
              <a:rPr lang="en-GB" sz="2800" dirty="0" smtClean="0"/>
              <a:t>Muscle bulk</a:t>
            </a:r>
          </a:p>
          <a:p>
            <a:pPr>
              <a:buNone/>
            </a:pPr>
            <a:r>
              <a:rPr lang="en-GB" sz="2800" dirty="0" smtClean="0">
                <a:solidFill>
                  <a:srgbClr val="7030A0"/>
                </a:solidFill>
              </a:rPr>
              <a:t>    Causes of wasting:</a:t>
            </a:r>
          </a:p>
          <a:p>
            <a:pPr lvl="2"/>
            <a:r>
              <a:rPr lang="en-GB" sz="2800" dirty="0" smtClean="0">
                <a:solidFill>
                  <a:srgbClr val="7030A0"/>
                </a:solidFill>
              </a:rPr>
              <a:t>Denervated muscle</a:t>
            </a:r>
          </a:p>
          <a:p>
            <a:pPr lvl="2"/>
            <a:r>
              <a:rPr lang="en-GB" sz="2800" dirty="0" smtClean="0">
                <a:solidFill>
                  <a:srgbClr val="7030A0"/>
                </a:solidFill>
              </a:rPr>
              <a:t>Primary muscle disease</a:t>
            </a:r>
          </a:p>
          <a:p>
            <a:pPr lvl="2"/>
            <a:r>
              <a:rPr lang="en-GB" sz="2800" dirty="0" smtClean="0">
                <a:solidFill>
                  <a:srgbClr val="7030A0"/>
                </a:solidFill>
              </a:rPr>
              <a:t>Disuse atrophy</a:t>
            </a:r>
          </a:p>
          <a:p>
            <a:r>
              <a:rPr lang="en-GB" sz="2800" dirty="0" smtClean="0">
                <a:solidFill>
                  <a:schemeClr val="tx1">
                    <a:alpha val="30000"/>
                  </a:schemeClr>
                </a:solidFill>
              </a:rPr>
              <a:t>Abnormal movements</a:t>
            </a:r>
          </a:p>
          <a:p>
            <a:r>
              <a:rPr lang="en-GB" sz="2800" dirty="0" smtClean="0">
                <a:solidFill>
                  <a:schemeClr val="tx1">
                    <a:alpha val="30000"/>
                  </a:schemeClr>
                </a:solidFill>
              </a:rPr>
              <a:t>Fasciculations</a:t>
            </a:r>
          </a:p>
          <a:p>
            <a:r>
              <a:rPr lang="en-GB" sz="2800" dirty="0" smtClean="0">
                <a:solidFill>
                  <a:schemeClr val="tx1">
                    <a:alpha val="30000"/>
                  </a:schemeClr>
                </a:solidFill>
              </a:rPr>
              <a:t>Skin</a:t>
            </a:r>
          </a:p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Generalised?</a:t>
            </a:r>
          </a:p>
          <a:p>
            <a:r>
              <a:rPr lang="en-GB" dirty="0" smtClean="0"/>
              <a:t>Symmetrical or asymmetrical?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pPr>
              <a:buNone/>
            </a:pPr>
            <a:endParaRPr lang="en-GB" dirty="0" smtClean="0"/>
          </a:p>
          <a:p>
            <a:r>
              <a:rPr lang="en-GB" dirty="0" smtClean="0"/>
              <a:t>Proximal or distal?</a:t>
            </a:r>
            <a:endParaRPr lang="en-GB" dirty="0"/>
          </a:p>
        </p:txBody>
      </p:sp>
      <p:pic>
        <p:nvPicPr>
          <p:cNvPr id="16386" name="Picture 2" descr="C:\Documents and Settings\william.ricketts\Desktop\prox wastin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933242"/>
            <a:ext cx="1152128" cy="17440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6387" name="Picture 3" descr="C:\Documents and Settings\william.ricketts\Desktop\congmyopleg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4933242"/>
            <a:ext cx="1099758" cy="17360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6388" name="Picture 4" descr="C:\Documents and Settings\william.ricketts\Desktop\Muscle_waste_MPA-300x2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2996952"/>
            <a:ext cx="2148830" cy="15113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CLOSER INSPECTION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800" dirty="0" smtClean="0">
                <a:solidFill>
                  <a:schemeClr val="tx1">
                    <a:alpha val="30000"/>
                  </a:schemeClr>
                </a:solidFill>
              </a:rPr>
              <a:t>Posture</a:t>
            </a:r>
          </a:p>
          <a:p>
            <a:r>
              <a:rPr lang="en-GB" sz="2800" dirty="0" smtClean="0">
                <a:solidFill>
                  <a:schemeClr val="tx1">
                    <a:alpha val="30000"/>
                  </a:schemeClr>
                </a:solidFill>
              </a:rPr>
              <a:t>Muscle bulk</a:t>
            </a:r>
          </a:p>
          <a:p>
            <a:r>
              <a:rPr lang="en-GB" sz="2800" dirty="0" smtClean="0"/>
              <a:t>Abnormal movements</a:t>
            </a:r>
          </a:p>
          <a:p>
            <a:pPr>
              <a:buNone/>
            </a:pPr>
            <a:r>
              <a:rPr lang="en-GB" sz="2800" dirty="0" smtClean="0"/>
              <a:t>		</a:t>
            </a:r>
            <a:r>
              <a:rPr lang="en-GB" sz="2800" dirty="0" smtClean="0">
                <a:solidFill>
                  <a:srgbClr val="7030A0"/>
                </a:solidFill>
              </a:rPr>
              <a:t>e.g. Tremor</a:t>
            </a:r>
            <a:endParaRPr lang="en-GB" sz="2800" dirty="0" smtClean="0"/>
          </a:p>
          <a:p>
            <a:r>
              <a:rPr lang="en-GB" sz="2800" dirty="0" err="1" smtClean="0">
                <a:solidFill>
                  <a:schemeClr val="tx1">
                    <a:alpha val="30000"/>
                  </a:schemeClr>
                </a:solidFill>
              </a:rPr>
              <a:t>Fasciculations</a:t>
            </a:r>
            <a:endParaRPr lang="en-GB" sz="2800" dirty="0" smtClean="0">
              <a:solidFill>
                <a:schemeClr val="tx1">
                  <a:alpha val="30000"/>
                </a:schemeClr>
              </a:solidFill>
            </a:endParaRPr>
          </a:p>
          <a:p>
            <a:r>
              <a:rPr lang="en-GB" sz="2800" dirty="0" smtClean="0">
                <a:solidFill>
                  <a:schemeClr val="tx1">
                    <a:alpha val="30000"/>
                  </a:schemeClr>
                </a:solidFill>
              </a:rPr>
              <a:t>Skin</a:t>
            </a:r>
          </a:p>
          <a:p>
            <a:endParaRPr lang="en-GB" dirty="0"/>
          </a:p>
        </p:txBody>
      </p:sp>
      <p:pic>
        <p:nvPicPr>
          <p:cNvPr id="12" name="parkinsonian tremors.wm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8200" y="2573905"/>
            <a:ext cx="4038600" cy="3028950"/>
          </a:xfr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2" name="Action Button: Forward or Next 1">
            <a:hlinkClick r:id="" action="ppaction://noaction" highlightClick="1"/>
          </p:cNvPr>
          <p:cNvSpPr/>
          <p:nvPr/>
        </p:nvSpPr>
        <p:spPr>
          <a:xfrm>
            <a:off x="4648200" y="2573904"/>
            <a:ext cx="1093930" cy="67507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CLOSER INSPECTION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>
                <a:solidFill>
                  <a:schemeClr val="tx1">
                    <a:alpha val="30000"/>
                  </a:schemeClr>
                </a:solidFill>
              </a:rPr>
              <a:t>Posture</a:t>
            </a:r>
          </a:p>
          <a:p>
            <a:r>
              <a:rPr lang="en-GB" sz="2400" dirty="0" smtClean="0">
                <a:solidFill>
                  <a:schemeClr val="tx1">
                    <a:alpha val="30000"/>
                  </a:schemeClr>
                </a:solidFill>
              </a:rPr>
              <a:t>Muscle bulk</a:t>
            </a:r>
          </a:p>
          <a:p>
            <a:r>
              <a:rPr lang="en-GB" sz="2400" dirty="0" smtClean="0">
                <a:solidFill>
                  <a:schemeClr val="tx1">
                    <a:alpha val="30000"/>
                  </a:schemeClr>
                </a:solidFill>
              </a:rPr>
              <a:t>Abnormal movements</a:t>
            </a:r>
          </a:p>
          <a:p>
            <a:r>
              <a:rPr lang="en-GB" sz="2400" dirty="0" smtClean="0"/>
              <a:t>Fasciculations</a:t>
            </a:r>
          </a:p>
          <a:p>
            <a:pPr>
              <a:buNone/>
            </a:pPr>
            <a:r>
              <a:rPr lang="en-GB" sz="2400" dirty="0" smtClean="0">
                <a:solidFill>
                  <a:srgbClr val="7030A0"/>
                </a:solidFill>
              </a:rPr>
              <a:t>	Irregular contractions of small areas of muscle at rest. No rhythmical pattern.</a:t>
            </a:r>
            <a:endParaRPr lang="en-GB" sz="2400" dirty="0" smtClean="0"/>
          </a:p>
          <a:p>
            <a:r>
              <a:rPr lang="en-GB" sz="2400" dirty="0" smtClean="0">
                <a:solidFill>
                  <a:schemeClr val="tx1">
                    <a:alpha val="30000"/>
                  </a:schemeClr>
                </a:solidFill>
              </a:rPr>
              <a:t>Skin</a:t>
            </a:r>
          </a:p>
          <a:p>
            <a:pPr lvl="1">
              <a:buNone/>
            </a:pPr>
            <a:endParaRPr lang="en-GB" sz="2400" dirty="0" smtClean="0">
              <a:solidFill>
                <a:srgbClr val="7030A0"/>
              </a:solidFill>
            </a:endParaRPr>
          </a:p>
        </p:txBody>
      </p:sp>
      <p:pic>
        <p:nvPicPr>
          <p:cNvPr id="5" name="Motor neuron disease fasciculation, Amin&amp;Shwani 2010, higher quality.wm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109.7852" end="17040.57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0721" y="2618910"/>
            <a:ext cx="4038600" cy="3028950"/>
          </a:xfr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6" name="Action Button: Forward or Next 5">
            <a:hlinkClick r:id="" action="ppaction://noaction" highlightClick="1"/>
          </p:cNvPr>
          <p:cNvSpPr/>
          <p:nvPr/>
        </p:nvSpPr>
        <p:spPr>
          <a:xfrm>
            <a:off x="4648200" y="2573904"/>
            <a:ext cx="1093930" cy="67507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CLOSER INSPECTION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>
                <a:solidFill>
                  <a:schemeClr val="tx1">
                    <a:alpha val="30000"/>
                  </a:schemeClr>
                </a:solidFill>
              </a:rPr>
              <a:t>Posture</a:t>
            </a:r>
          </a:p>
          <a:p>
            <a:r>
              <a:rPr lang="en-GB" sz="2800" dirty="0" smtClean="0">
                <a:solidFill>
                  <a:schemeClr val="tx1">
                    <a:alpha val="30000"/>
                  </a:schemeClr>
                </a:solidFill>
              </a:rPr>
              <a:t>Muscle bulk</a:t>
            </a:r>
          </a:p>
          <a:p>
            <a:r>
              <a:rPr lang="en-GB" sz="2800" dirty="0" smtClean="0">
                <a:solidFill>
                  <a:schemeClr val="tx1">
                    <a:alpha val="30000"/>
                  </a:schemeClr>
                </a:solidFill>
              </a:rPr>
              <a:t>Abnormal movements</a:t>
            </a:r>
          </a:p>
          <a:p>
            <a:r>
              <a:rPr lang="en-GB" sz="2800" dirty="0" smtClean="0">
                <a:solidFill>
                  <a:schemeClr val="tx1">
                    <a:alpha val="30000"/>
                  </a:schemeClr>
                </a:solidFill>
              </a:rPr>
              <a:t>Fasciculations</a:t>
            </a:r>
          </a:p>
          <a:p>
            <a:r>
              <a:rPr lang="en-GB" sz="2800" dirty="0" smtClean="0"/>
              <a:t>Skin</a:t>
            </a:r>
          </a:p>
          <a:p>
            <a:pPr>
              <a:buNone/>
            </a:pPr>
            <a:r>
              <a:rPr lang="en-GB" sz="2800" dirty="0" smtClean="0">
                <a:solidFill>
                  <a:srgbClr val="7030A0"/>
                </a:solidFill>
              </a:rPr>
              <a:t>	Scars – injury or surgery</a:t>
            </a:r>
          </a:p>
          <a:p>
            <a:pPr>
              <a:buNone/>
            </a:pPr>
            <a:r>
              <a:rPr lang="en-GB" sz="2800" dirty="0" smtClean="0">
                <a:solidFill>
                  <a:srgbClr val="7030A0"/>
                </a:solidFill>
              </a:rPr>
              <a:t>	Neurofibromatosis</a:t>
            </a:r>
          </a:p>
          <a:p>
            <a:pPr lvl="1">
              <a:buNone/>
            </a:pPr>
            <a:endParaRPr lang="en-GB" dirty="0" smtClean="0">
              <a:solidFill>
                <a:srgbClr val="7030A0"/>
              </a:solidFill>
            </a:endParaRPr>
          </a:p>
        </p:txBody>
      </p:sp>
      <p:pic>
        <p:nvPicPr>
          <p:cNvPr id="9" name="Content Placeholder 8" descr="Neurofibroma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38529" y="4384858"/>
            <a:ext cx="3028871" cy="2266950"/>
          </a:xfrm>
          <a:ln>
            <a:solidFill>
              <a:schemeClr val="accent1"/>
            </a:solidFill>
          </a:ln>
        </p:spPr>
      </p:pic>
      <p:pic>
        <p:nvPicPr>
          <p:cNvPr id="10" name="Picture 9" descr="IMG_0082b_91114212_st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2132856"/>
            <a:ext cx="3019336" cy="21297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2502024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/>
              <a:t>UPPER LIMB EXAMINATION</a:t>
            </a:r>
            <a:endParaRPr lang="en-GB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BASIC STRUCTURE</a:t>
            </a:r>
            <a:endParaRPr lang="en-GB" dirty="0"/>
          </a:p>
        </p:txBody>
      </p:sp>
      <p:pic>
        <p:nvPicPr>
          <p:cNvPr id="5" name="Content Placeholder 4" descr="TopCar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2271634"/>
            <a:ext cx="3096344" cy="420785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>
              <a:buClr>
                <a:srgbClr val="A04DA3"/>
              </a:buClr>
              <a:buNone/>
            </a:pPr>
            <a:r>
              <a:rPr lang="en-GB" sz="3200" dirty="0" err="1" smtClean="0">
                <a:solidFill>
                  <a:srgbClr val="FF0000"/>
                </a:solidFill>
              </a:rPr>
              <a:t>ToP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CaRS</a:t>
            </a:r>
            <a:endParaRPr lang="en-GB" sz="3200" dirty="0" smtClean="0">
              <a:solidFill>
                <a:srgbClr val="FF0000"/>
              </a:solidFill>
            </a:endParaRPr>
          </a:p>
          <a:p>
            <a:pPr lvl="0">
              <a:buClr>
                <a:srgbClr val="A04DA3"/>
              </a:buClr>
            </a:pPr>
            <a:r>
              <a:rPr lang="en-GB" sz="3200" dirty="0" smtClean="0">
                <a:solidFill>
                  <a:srgbClr val="FF0000"/>
                </a:solidFill>
              </a:rPr>
              <a:t>TO</a:t>
            </a:r>
            <a:r>
              <a:rPr lang="en-GB" sz="3200" dirty="0" smtClean="0">
                <a:solidFill>
                  <a:prstClr val="black"/>
                </a:solidFill>
              </a:rPr>
              <a:t>NE</a:t>
            </a:r>
          </a:p>
          <a:p>
            <a:pPr lvl="0">
              <a:buClr>
                <a:srgbClr val="A04DA3"/>
              </a:buClr>
            </a:pPr>
            <a:r>
              <a:rPr lang="en-GB" sz="3200" dirty="0" smtClean="0">
                <a:solidFill>
                  <a:srgbClr val="FF0000"/>
                </a:solidFill>
              </a:rPr>
              <a:t>P</a:t>
            </a:r>
            <a:r>
              <a:rPr lang="en-GB" sz="3200" dirty="0" smtClean="0">
                <a:solidFill>
                  <a:prstClr val="black"/>
                </a:solidFill>
              </a:rPr>
              <a:t>OWER</a:t>
            </a:r>
          </a:p>
          <a:p>
            <a:pPr lvl="0">
              <a:buClr>
                <a:srgbClr val="A04DA3"/>
              </a:buClr>
            </a:pPr>
            <a:r>
              <a:rPr lang="en-GB" sz="3200" dirty="0" smtClean="0">
                <a:solidFill>
                  <a:srgbClr val="FF0000"/>
                </a:solidFill>
              </a:rPr>
              <a:t>C</a:t>
            </a:r>
            <a:r>
              <a:rPr lang="en-GB" sz="3200" dirty="0" smtClean="0">
                <a:solidFill>
                  <a:prstClr val="black"/>
                </a:solidFill>
              </a:rPr>
              <a:t>OORDINATION</a:t>
            </a:r>
          </a:p>
          <a:p>
            <a:pPr lvl="0">
              <a:buClr>
                <a:srgbClr val="A04DA3"/>
              </a:buClr>
            </a:pPr>
            <a:r>
              <a:rPr lang="en-GB" sz="3200" dirty="0" smtClean="0">
                <a:solidFill>
                  <a:srgbClr val="FF0000"/>
                </a:solidFill>
              </a:rPr>
              <a:t>a</a:t>
            </a:r>
            <a:r>
              <a:rPr lang="en-GB" sz="3200" dirty="0" smtClean="0">
                <a:solidFill>
                  <a:prstClr val="black"/>
                </a:solidFill>
              </a:rPr>
              <a:t>nd</a:t>
            </a:r>
          </a:p>
          <a:p>
            <a:pPr lvl="0">
              <a:buClr>
                <a:srgbClr val="A04DA3"/>
              </a:buClr>
            </a:pPr>
            <a:r>
              <a:rPr lang="en-GB" sz="3200" dirty="0" smtClean="0">
                <a:solidFill>
                  <a:srgbClr val="FF0000"/>
                </a:solidFill>
              </a:rPr>
              <a:t>R</a:t>
            </a:r>
            <a:r>
              <a:rPr lang="en-GB" sz="3200" dirty="0" smtClean="0">
                <a:solidFill>
                  <a:prstClr val="black"/>
                </a:solidFill>
              </a:rPr>
              <a:t>EFLEXES</a:t>
            </a:r>
          </a:p>
          <a:p>
            <a:pPr lvl="0">
              <a:buClr>
                <a:srgbClr val="A04DA3"/>
              </a:buClr>
            </a:pPr>
            <a:r>
              <a:rPr lang="en-GB" sz="3200" dirty="0" smtClean="0">
                <a:solidFill>
                  <a:srgbClr val="FF0000"/>
                </a:solidFill>
              </a:rPr>
              <a:t>S</a:t>
            </a:r>
            <a:r>
              <a:rPr lang="en-GB" sz="3200" dirty="0" smtClean="0">
                <a:solidFill>
                  <a:prstClr val="black"/>
                </a:solidFill>
              </a:rPr>
              <a:t>ENSATION </a:t>
            </a:r>
          </a:p>
          <a:p>
            <a:pPr lvl="0">
              <a:buClr>
                <a:srgbClr val="A04DA3"/>
              </a:buClr>
            </a:pPr>
            <a:r>
              <a:rPr lang="en-GB" sz="3200" dirty="0" smtClean="0">
                <a:solidFill>
                  <a:prstClr val="black"/>
                </a:solidFill>
              </a:rPr>
              <a:t>EXTRA TESTS</a:t>
            </a:r>
            <a:endParaRPr lang="en-GB" sz="3200" dirty="0" smtClean="0">
              <a:solidFill>
                <a:srgbClr val="53548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UPPER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TONE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2263224"/>
            <a:ext cx="7571184" cy="1035560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WRIST</a:t>
            </a:r>
          </a:p>
          <a:p>
            <a:pPr>
              <a:buNone/>
            </a:pPr>
            <a:r>
              <a:rPr lang="en-GB" dirty="0" smtClean="0"/>
              <a:t>ELBOW</a:t>
            </a:r>
            <a:endParaRPr lang="en-GB" dirty="0"/>
          </a:p>
        </p:txBody>
      </p:sp>
      <p:sp>
        <p:nvSpPr>
          <p:cNvPr id="4" name="5-Point Star 3"/>
          <p:cNvSpPr/>
          <p:nvPr/>
        </p:nvSpPr>
        <p:spPr>
          <a:xfrm>
            <a:off x="755576" y="2362528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5-Point Star 5"/>
          <p:cNvSpPr/>
          <p:nvPr/>
        </p:nvSpPr>
        <p:spPr>
          <a:xfrm>
            <a:off x="769224" y="2808224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79512" y="3702511"/>
            <a:ext cx="88924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buClr>
                <a:schemeClr val="accent3"/>
              </a:buClr>
              <a:buFont typeface="Arial" pitchFamily="34" charset="0"/>
              <a:buChar char="•"/>
            </a:pPr>
            <a:r>
              <a:rPr lang="en-GB" sz="2800" dirty="0" smtClean="0"/>
              <a:t>Hold the patients hand</a:t>
            </a:r>
          </a:p>
          <a:p>
            <a:pPr marL="273050" indent="-273050">
              <a:buClr>
                <a:schemeClr val="accent3"/>
              </a:buClr>
              <a:buFont typeface="Arial" pitchFamily="34" charset="0"/>
              <a:buChar char="•"/>
            </a:pPr>
            <a:r>
              <a:rPr lang="en-GB" sz="2800" dirty="0" smtClean="0"/>
              <a:t>Support the elbow</a:t>
            </a:r>
          </a:p>
          <a:p>
            <a:pPr marL="273050" indent="-273050">
              <a:buClr>
                <a:schemeClr val="accent3"/>
              </a:buClr>
              <a:buFont typeface="Arial" pitchFamily="34" charset="0"/>
              <a:buChar char="•"/>
            </a:pPr>
            <a:r>
              <a:rPr lang="en-GB" sz="2800" dirty="0" smtClean="0"/>
              <a:t>Random, unpredictable movements of arm and wrist</a:t>
            </a:r>
          </a:p>
          <a:p>
            <a:pPr marL="273050" indent="-273050">
              <a:buClr>
                <a:schemeClr val="accent3"/>
              </a:buClr>
              <a:buFont typeface="Arial" pitchFamily="34" charset="0"/>
              <a:buChar char="•"/>
            </a:pPr>
            <a:r>
              <a:rPr lang="en-GB" sz="2800" dirty="0" smtClean="0"/>
              <a:t>Flex/Extend the elbow</a:t>
            </a:r>
          </a:p>
          <a:p>
            <a:pPr marL="273050" indent="-273050">
              <a:buClr>
                <a:schemeClr val="accent3"/>
              </a:buClr>
              <a:buFont typeface="Arial" pitchFamily="34" charset="0"/>
              <a:buChar char="•"/>
            </a:pPr>
            <a:r>
              <a:rPr lang="en-GB" sz="2800" dirty="0" smtClean="0"/>
              <a:t>Pronate/</a:t>
            </a:r>
            <a:r>
              <a:rPr lang="en-GB" sz="2800" dirty="0"/>
              <a:t>S</a:t>
            </a:r>
            <a:r>
              <a:rPr lang="en-GB" sz="2800" dirty="0" smtClean="0"/>
              <a:t>upinate the wrist</a:t>
            </a:r>
            <a:endParaRPr lang="en-GB" sz="2800" dirty="0"/>
          </a:p>
        </p:txBody>
      </p:sp>
      <p:sp>
        <p:nvSpPr>
          <p:cNvPr id="10" name="Explosion 2 9"/>
          <p:cNvSpPr/>
          <p:nvPr/>
        </p:nvSpPr>
        <p:spPr>
          <a:xfrm>
            <a:off x="5004048" y="1628800"/>
            <a:ext cx="3096344" cy="1656184"/>
          </a:xfrm>
          <a:prstGeom prst="irregularSeal2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PAIN!!!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UPPER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TONE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>
                <a:latin typeface="Century Gothic"/>
              </a:rPr>
              <a:t>↑</a:t>
            </a:r>
            <a:r>
              <a:rPr lang="en-GB" dirty="0" smtClean="0"/>
              <a:t> Tone (</a:t>
            </a:r>
            <a:r>
              <a:rPr lang="en-GB" dirty="0" err="1" smtClean="0"/>
              <a:t>hypertonia</a:t>
            </a:r>
            <a:r>
              <a:rPr lang="en-GB" dirty="0" smtClean="0"/>
              <a:t>) </a:t>
            </a:r>
          </a:p>
          <a:p>
            <a:pPr>
              <a:buNone/>
            </a:pPr>
            <a:r>
              <a:rPr lang="en-GB" dirty="0" smtClean="0"/>
              <a:t>	</a:t>
            </a:r>
            <a:endParaRPr lang="en-GB" dirty="0" smtClean="0">
              <a:solidFill>
                <a:schemeClr val="accent6"/>
              </a:solidFill>
            </a:endParaRP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dirty="0" smtClean="0">
                <a:latin typeface="Century Gothic"/>
              </a:rPr>
              <a:t>↓</a:t>
            </a:r>
            <a:r>
              <a:rPr lang="en-GB" dirty="0" smtClean="0"/>
              <a:t> Tone (</a:t>
            </a:r>
            <a:r>
              <a:rPr lang="en-GB" dirty="0" err="1" smtClean="0"/>
              <a:t>hypotonia</a:t>
            </a:r>
            <a:r>
              <a:rPr lang="en-GB" dirty="0" smtClean="0"/>
              <a:t>) </a:t>
            </a:r>
          </a:p>
          <a:p>
            <a:pPr>
              <a:buNone/>
            </a:pPr>
            <a:r>
              <a:rPr lang="en-GB" dirty="0" smtClean="0"/>
              <a:t>	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15" name="Content Placeholder 14" descr="Plate2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6124" t="9966" r="15399" b="10513"/>
          <a:stretch>
            <a:fillRect/>
          </a:stretch>
        </p:blipFill>
        <p:spPr>
          <a:xfrm>
            <a:off x="3656302" y="1673804"/>
            <a:ext cx="1860803" cy="4133909"/>
          </a:xfrm>
          <a:ln>
            <a:solidFill>
              <a:schemeClr val="accent1"/>
            </a:solidFill>
          </a:ln>
        </p:spPr>
      </p:pic>
      <p:pic>
        <p:nvPicPr>
          <p:cNvPr id="16" name="Picture 15" descr="poliwho009.jpg"/>
          <p:cNvPicPr>
            <a:picLocks noChangeAspect="1"/>
          </p:cNvPicPr>
          <p:nvPr/>
        </p:nvPicPr>
        <p:blipFill>
          <a:blip r:embed="rId4" cstate="print"/>
          <a:srcRect l="6688" t="11282" r="2751" b="4063"/>
          <a:stretch>
            <a:fillRect/>
          </a:stretch>
        </p:blipFill>
        <p:spPr>
          <a:xfrm>
            <a:off x="5877145" y="1673804"/>
            <a:ext cx="2956832" cy="413390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20888"/>
            <a:ext cx="8435280" cy="4437112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en-GB" sz="3200" dirty="0" smtClean="0"/>
              <a:t>Movement against resistance</a:t>
            </a:r>
          </a:p>
          <a:p>
            <a:pPr>
              <a:buNone/>
              <a:defRPr/>
            </a:pPr>
            <a:r>
              <a:rPr lang="en-GB" sz="3200" dirty="0" smtClean="0"/>
              <a:t>Isolate the joints</a:t>
            </a:r>
          </a:p>
          <a:p>
            <a:pPr>
              <a:buNone/>
              <a:defRPr/>
            </a:pPr>
            <a:endParaRPr lang="en-GB" sz="32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/>
              <a:t>Shoulder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/>
              <a:t>Elbow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/>
              <a:t>Wrist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/>
              <a:t>Finger 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/>
              <a:t>Thumb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UPPER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POWER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smtClean="0">
                <a:solidFill>
                  <a:srgbClr val="7030A0"/>
                </a:solidFill>
              </a:rPr>
              <a:t>UPPER LIMB EXAMINATION</a:t>
            </a:r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>POWER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sz="3600" smtClean="0"/>
              <a:t>Shoulder </a:t>
            </a:r>
          </a:p>
          <a:p>
            <a:pPr lvl="1">
              <a:buNone/>
              <a:defRPr/>
            </a:pPr>
            <a:r>
              <a:rPr lang="en-GB" smtClean="0">
                <a:solidFill>
                  <a:srgbClr val="7030A0"/>
                </a:solidFill>
              </a:rPr>
              <a:t>- </a:t>
            </a:r>
            <a:r>
              <a:rPr lang="en-GB" u="sng" smtClean="0">
                <a:solidFill>
                  <a:srgbClr val="7030A0"/>
                </a:solidFill>
              </a:rPr>
              <a:t>AB</a:t>
            </a:r>
            <a:r>
              <a:rPr lang="en-GB" smtClean="0">
                <a:solidFill>
                  <a:srgbClr val="7030A0"/>
                </a:solidFill>
              </a:rPr>
              <a:t>duction</a:t>
            </a:r>
            <a:r>
              <a:rPr lang="en-GB" smtClean="0">
                <a:solidFill>
                  <a:schemeClr val="tx1"/>
                </a:solidFill>
              </a:rPr>
              <a:t> (C5,6 – supraspinatus then deltoid)</a:t>
            </a:r>
          </a:p>
          <a:p>
            <a:pPr lvl="1">
              <a:buNone/>
              <a:defRPr/>
            </a:pPr>
            <a:r>
              <a:rPr lang="en-GB" smtClean="0">
                <a:solidFill>
                  <a:schemeClr val="tx1"/>
                </a:solidFill>
              </a:rPr>
              <a:t>[</a:t>
            </a:r>
            <a:r>
              <a:rPr lang="en-GB" smtClean="0">
                <a:solidFill>
                  <a:srgbClr val="7030A0"/>
                </a:solidFill>
              </a:rPr>
              <a:t>- </a:t>
            </a:r>
            <a:r>
              <a:rPr lang="en-GB" u="sng" smtClean="0">
                <a:solidFill>
                  <a:srgbClr val="7030A0"/>
                </a:solidFill>
              </a:rPr>
              <a:t>AD</a:t>
            </a:r>
            <a:r>
              <a:rPr lang="en-GB" smtClean="0">
                <a:solidFill>
                  <a:srgbClr val="7030A0"/>
                </a:solidFill>
              </a:rPr>
              <a:t>duction</a:t>
            </a:r>
            <a:r>
              <a:rPr lang="en-GB" smtClean="0">
                <a:solidFill>
                  <a:schemeClr val="tx1"/>
                </a:solidFill>
              </a:rPr>
              <a:t> (C6,7 – latissimus dorsi, pectoralis)]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smtClean="0">
                <a:solidFill>
                  <a:schemeClr val="tx1">
                    <a:alpha val="30000"/>
                  </a:schemeClr>
                </a:solidFill>
              </a:rPr>
              <a:t>Elbow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smtClean="0">
                <a:solidFill>
                  <a:schemeClr val="tx1">
                    <a:alpha val="30000"/>
                  </a:schemeClr>
                </a:solidFill>
              </a:rPr>
              <a:t>Wrist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smtClean="0">
                <a:solidFill>
                  <a:schemeClr val="tx1">
                    <a:alpha val="30000"/>
                  </a:schemeClr>
                </a:solidFill>
              </a:rPr>
              <a:t>Finger 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smtClean="0">
                <a:solidFill>
                  <a:schemeClr val="tx1">
                    <a:alpha val="30000"/>
                  </a:schemeClr>
                </a:solidFill>
              </a:rPr>
              <a:t>Thumb </a:t>
            </a:r>
            <a:endParaRPr lang="en-GB" sz="3200" dirty="0" smtClean="0">
              <a:solidFill>
                <a:schemeClr val="tx1">
                  <a:alpha val="30000"/>
                </a:schemeClr>
              </a:solidFill>
            </a:endParaRPr>
          </a:p>
        </p:txBody>
      </p:sp>
      <p:pic>
        <p:nvPicPr>
          <p:cNvPr id="95233" name="Picture 1" descr="F:\DCIM\100MSDCF\DSC008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3269" r="15824"/>
          <a:stretch>
            <a:fillRect/>
          </a:stretch>
        </p:blipFill>
        <p:spPr bwMode="auto">
          <a:xfrm rot="16200000">
            <a:off x="4999847" y="2326079"/>
            <a:ext cx="3579551" cy="308509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3222104"/>
          </a:xfrm>
        </p:spPr>
        <p:txBody>
          <a:bodyPr>
            <a:noAutofit/>
          </a:bodyPr>
          <a:lstStyle/>
          <a:p>
            <a:pPr algn="ctr"/>
            <a:r>
              <a:rPr lang="en-GB" sz="4800" dirty="0" smtClean="0"/>
              <a:t>GENERAL CONSIDERATIONS</a:t>
            </a:r>
            <a:endParaRPr lang="en-GB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UPPER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POWER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Shoulder</a:t>
            </a:r>
            <a:r>
              <a:rPr lang="en-GB" sz="3200" dirty="0" smtClean="0"/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600" dirty="0" smtClean="0"/>
              <a:t>Elbow 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GB" dirty="0" smtClean="0">
                <a:solidFill>
                  <a:srgbClr val="7030A0"/>
                </a:solidFill>
              </a:rPr>
              <a:t>Flexion</a:t>
            </a:r>
            <a:r>
              <a:rPr lang="en-GB" dirty="0" smtClean="0">
                <a:solidFill>
                  <a:schemeClr val="tx1"/>
                </a:solidFill>
              </a:rPr>
              <a:t> (C5,6 – biceps, </a:t>
            </a:r>
            <a:r>
              <a:rPr lang="en-GB" dirty="0" err="1" smtClean="0">
                <a:solidFill>
                  <a:schemeClr val="tx1"/>
                </a:solidFill>
              </a:rPr>
              <a:t>brachioradialis</a:t>
            </a:r>
            <a:r>
              <a:rPr lang="en-GB" dirty="0" smtClean="0">
                <a:solidFill>
                  <a:schemeClr val="tx1"/>
                </a:solidFill>
              </a:rPr>
              <a:t>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GB" dirty="0" smtClean="0">
                <a:solidFill>
                  <a:srgbClr val="7030A0"/>
                </a:solidFill>
              </a:rPr>
              <a:t>Extension</a:t>
            </a:r>
            <a:r>
              <a:rPr lang="en-GB" dirty="0" smtClean="0">
                <a:solidFill>
                  <a:schemeClr val="tx1"/>
                </a:solidFill>
              </a:rPr>
              <a:t> (C7,8 - triceps)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Wrist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Finger 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Thumb </a:t>
            </a:r>
          </a:p>
        </p:txBody>
      </p:sp>
      <p:pic>
        <p:nvPicPr>
          <p:cNvPr id="93187" name="Picture 3" descr="F:\DCIM\100MSDCF\DSC00834.JPG"/>
          <p:cNvPicPr preferRelativeResize="0">
            <a:picLocks noGrp="1" noChangeArrowheads="1"/>
          </p:cNvPicPr>
          <p:nvPr>
            <p:ph sz="half" idx="2"/>
          </p:nvPr>
        </p:nvPicPr>
        <p:blipFill>
          <a:blip r:embed="rId3" cstate="print"/>
          <a:srcRect t="16667" r="21451"/>
          <a:stretch>
            <a:fillRect/>
          </a:stretch>
        </p:blipFill>
        <p:spPr bwMode="auto">
          <a:xfrm rot="16200000">
            <a:off x="5447093" y="3904057"/>
            <a:ext cx="2705309" cy="238526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3" name="Picture 2" descr="F:\DCIM\100MSDCF\DSC00835.JPG"/>
          <p:cNvPicPr>
            <a:picLocks noChangeAspect="1" noChangeArrowheads="1"/>
          </p:cNvPicPr>
          <p:nvPr/>
        </p:nvPicPr>
        <p:blipFill>
          <a:blip r:embed="rId4" cstate="print"/>
          <a:srcRect l="5896" t="16667" r="23218"/>
          <a:stretch>
            <a:fillRect/>
          </a:stretch>
        </p:blipFill>
        <p:spPr bwMode="auto">
          <a:xfrm rot="16200000">
            <a:off x="5447093" y="1056792"/>
            <a:ext cx="2705310" cy="23852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UPPER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POWER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Shoulder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Elbow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600" dirty="0" smtClean="0"/>
              <a:t>Wrist</a:t>
            </a:r>
            <a:r>
              <a:rPr lang="en-GB" sz="3600" b="1" dirty="0" smtClean="0"/>
              <a:t> 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GB" dirty="0" smtClean="0">
                <a:solidFill>
                  <a:srgbClr val="7030A0"/>
                </a:solidFill>
              </a:rPr>
              <a:t>Flexion and Extension</a:t>
            </a:r>
            <a:r>
              <a:rPr lang="en-GB" dirty="0" smtClean="0">
                <a:solidFill>
                  <a:schemeClr val="tx1"/>
                </a:solidFill>
              </a:rPr>
              <a:t> (C7,8)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Finger 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Thumb </a:t>
            </a:r>
          </a:p>
        </p:txBody>
      </p:sp>
      <p:pic>
        <p:nvPicPr>
          <p:cNvPr id="91137" name="Picture 1" descr="F:\DCIM\100MSDCF\DSC008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31242" r="17423"/>
          <a:stretch>
            <a:fillRect/>
          </a:stretch>
        </p:blipFill>
        <p:spPr bwMode="auto">
          <a:xfrm rot="16200000">
            <a:off x="5800381" y="760457"/>
            <a:ext cx="2205246" cy="32218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Picture 3" descr="F:\DCIM\100MSDCF\DSC00836.JPG"/>
          <p:cNvPicPr>
            <a:picLocks noChangeAspect="1" noChangeArrowheads="1"/>
          </p:cNvPicPr>
          <p:nvPr/>
        </p:nvPicPr>
        <p:blipFill>
          <a:blip r:embed="rId4" cstate="print"/>
          <a:srcRect l="32962" r="18708"/>
          <a:stretch>
            <a:fillRect/>
          </a:stretch>
        </p:blipFill>
        <p:spPr bwMode="auto">
          <a:xfrm rot="16200000">
            <a:off x="5864931" y="3261195"/>
            <a:ext cx="2076146" cy="322184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UPPER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POWER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Shoulder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Elbow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Wrist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600" dirty="0" smtClean="0"/>
              <a:t>Finger</a:t>
            </a:r>
            <a:r>
              <a:rPr lang="en-GB" dirty="0" smtClean="0"/>
              <a:t>  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GB" dirty="0" smtClean="0">
                <a:solidFill>
                  <a:srgbClr val="7030A0"/>
                </a:solidFill>
              </a:rPr>
              <a:t>Flexion </a:t>
            </a:r>
            <a:r>
              <a:rPr lang="en-GB" dirty="0" smtClean="0">
                <a:solidFill>
                  <a:schemeClr val="tx1"/>
                </a:solidFill>
              </a:rPr>
              <a:t>(C7,8)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GB" u="sng" dirty="0" err="1" smtClean="0">
                <a:solidFill>
                  <a:srgbClr val="7030A0"/>
                </a:solidFill>
              </a:rPr>
              <a:t>AB</a:t>
            </a:r>
            <a:r>
              <a:rPr lang="en-GB" dirty="0" err="1" smtClean="0">
                <a:solidFill>
                  <a:srgbClr val="7030A0"/>
                </a:solidFill>
              </a:rPr>
              <a:t>duction</a:t>
            </a:r>
            <a:r>
              <a:rPr lang="en-GB" dirty="0" smtClean="0">
                <a:solidFill>
                  <a:srgbClr val="7030A0"/>
                </a:solidFill>
              </a:rPr>
              <a:t> and </a:t>
            </a:r>
            <a:r>
              <a:rPr lang="en-GB" u="sng" dirty="0" err="1" smtClean="0">
                <a:solidFill>
                  <a:srgbClr val="7030A0"/>
                </a:solidFill>
              </a:rPr>
              <a:t>AD</a:t>
            </a:r>
            <a:r>
              <a:rPr lang="en-GB" dirty="0" err="1" smtClean="0">
                <a:solidFill>
                  <a:srgbClr val="7030A0"/>
                </a:solidFill>
              </a:rPr>
              <a:t>duction</a:t>
            </a:r>
            <a:r>
              <a:rPr lang="en-GB" dirty="0" smtClean="0">
                <a:solidFill>
                  <a:srgbClr val="7030A0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(T1 – </a:t>
            </a:r>
            <a:r>
              <a:rPr lang="en-GB" dirty="0" err="1" smtClean="0">
                <a:solidFill>
                  <a:schemeClr val="tx1"/>
                </a:solidFill>
              </a:rPr>
              <a:t>interossei</a:t>
            </a:r>
            <a:r>
              <a:rPr lang="en-GB" dirty="0" smtClean="0">
                <a:solidFill>
                  <a:schemeClr val="tx1"/>
                </a:solidFill>
              </a:rPr>
              <a:t>, abductor </a:t>
            </a:r>
            <a:r>
              <a:rPr lang="en-GB" dirty="0" err="1" smtClean="0">
                <a:solidFill>
                  <a:schemeClr val="tx1"/>
                </a:solidFill>
              </a:rPr>
              <a:t>digiti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minimi</a:t>
            </a:r>
            <a:r>
              <a:rPr lang="en-GB" dirty="0" smtClean="0">
                <a:solidFill>
                  <a:schemeClr val="tx1"/>
                </a:solidFill>
              </a:rPr>
              <a:t>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Thumb</a:t>
            </a:r>
            <a:r>
              <a:rPr lang="en-GB" b="1" dirty="0" smtClean="0"/>
              <a:t> </a:t>
            </a:r>
          </a:p>
        </p:txBody>
      </p:sp>
      <p:pic>
        <p:nvPicPr>
          <p:cNvPr id="89089" name="Picture 1" descr="F:\DCIM\100MSDCF\DSC008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1562"/>
          <a:stretch>
            <a:fillRect/>
          </a:stretch>
        </p:blipFill>
        <p:spPr bwMode="auto">
          <a:xfrm rot="16200000">
            <a:off x="5092640" y="1108164"/>
            <a:ext cx="3217623" cy="27287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Picture 4" descr="F:\DCIM\100MSDCF\DSC00844.JPG"/>
          <p:cNvPicPr>
            <a:picLocks noChangeAspect="1" noChangeArrowheads="1"/>
          </p:cNvPicPr>
          <p:nvPr/>
        </p:nvPicPr>
        <p:blipFill>
          <a:blip r:embed="rId4" cstate="print"/>
          <a:srcRect l="22140" r="17479"/>
          <a:stretch>
            <a:fillRect/>
          </a:stretch>
        </p:blipFill>
        <p:spPr bwMode="auto">
          <a:xfrm rot="16200000">
            <a:off x="5621330" y="3909842"/>
            <a:ext cx="2160241" cy="27287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UPPER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POWER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Shoulder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Elbow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Wrist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Finger 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600" dirty="0" smtClean="0"/>
              <a:t>Thumb</a:t>
            </a:r>
            <a:r>
              <a:rPr lang="en-GB" sz="3600" b="1" dirty="0" smtClean="0"/>
              <a:t> </a:t>
            </a:r>
          </a:p>
          <a:p>
            <a:pPr marL="630936" lvl="2" indent="-256032">
              <a:buClr>
                <a:schemeClr val="accent2"/>
              </a:buClr>
              <a:buFont typeface="Calibri" pitchFamily="34" charset="0"/>
              <a:buChar char="–"/>
              <a:defRPr/>
            </a:pPr>
            <a:r>
              <a:rPr lang="en-GB" dirty="0" smtClean="0">
                <a:solidFill>
                  <a:srgbClr val="7030A0"/>
                </a:solidFill>
              </a:rPr>
              <a:t>Opposition and </a:t>
            </a:r>
            <a:r>
              <a:rPr lang="en-GB" u="sng" dirty="0" err="1" smtClean="0">
                <a:solidFill>
                  <a:srgbClr val="7030A0"/>
                </a:solidFill>
              </a:rPr>
              <a:t>AB</a:t>
            </a:r>
            <a:r>
              <a:rPr lang="en-GB" dirty="0" err="1" smtClean="0">
                <a:solidFill>
                  <a:srgbClr val="7030A0"/>
                </a:solidFill>
              </a:rPr>
              <a:t>duction</a:t>
            </a:r>
            <a:r>
              <a:rPr lang="en-GB" dirty="0" smtClean="0">
                <a:solidFill>
                  <a:srgbClr val="7030A0"/>
                </a:solidFill>
              </a:rPr>
              <a:t> </a:t>
            </a:r>
          </a:p>
          <a:p>
            <a:pPr marL="630936" lvl="2" indent="-256032">
              <a:buClr>
                <a:schemeClr val="accent2"/>
              </a:buClr>
              <a:buNone/>
              <a:defRPr/>
            </a:pPr>
            <a:r>
              <a:rPr lang="en-GB" dirty="0" smtClean="0">
                <a:solidFill>
                  <a:srgbClr val="7030A0"/>
                </a:solidFill>
              </a:rPr>
              <a:t>	</a:t>
            </a:r>
            <a:r>
              <a:rPr lang="en-GB" dirty="0" smtClean="0">
                <a:solidFill>
                  <a:schemeClr val="tx1"/>
                </a:solidFill>
              </a:rPr>
              <a:t>(T1 – abductor </a:t>
            </a:r>
            <a:r>
              <a:rPr lang="en-GB" dirty="0" err="1" smtClean="0">
                <a:solidFill>
                  <a:schemeClr val="tx1"/>
                </a:solidFill>
              </a:rPr>
              <a:t>policis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brevis</a:t>
            </a:r>
            <a:r>
              <a:rPr lang="en-GB" dirty="0" smtClean="0">
                <a:solidFill>
                  <a:schemeClr val="tx1"/>
                </a:solidFill>
              </a:rPr>
              <a:t>) </a:t>
            </a:r>
          </a:p>
          <a:p>
            <a:pPr>
              <a:buFont typeface="Arial" pitchFamily="34" charset="0"/>
              <a:buChar char="•"/>
              <a:defRPr/>
            </a:pPr>
            <a:endParaRPr lang="en-GB" sz="3600" b="1" dirty="0" smtClean="0"/>
          </a:p>
        </p:txBody>
      </p:sp>
      <p:pic>
        <p:nvPicPr>
          <p:cNvPr id="87041" name="Picture 1" descr="F:\DCIM\100MSDCF\DSC008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2440" t="15750" r="12926" b="6987"/>
          <a:stretch>
            <a:fillRect/>
          </a:stretch>
        </p:blipFill>
        <p:spPr bwMode="auto">
          <a:xfrm rot="16200000">
            <a:off x="5055026" y="1978362"/>
            <a:ext cx="3712919" cy="33288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UPPER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POWER</a:t>
            </a:r>
            <a:endParaRPr lang="en-GB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</p:nvPr>
        </p:nvGraphicFramePr>
        <p:xfrm>
          <a:off x="1043608" y="2303875"/>
          <a:ext cx="7038782" cy="4406227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1376570"/>
                <a:gridCol w="5662212"/>
              </a:tblGrid>
              <a:tr h="62946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bg1"/>
                          </a:solidFill>
                        </a:rPr>
                        <a:t>Grade</a:t>
                      </a:r>
                      <a:endParaRPr lang="en-GB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 smtClean="0">
                          <a:solidFill>
                            <a:schemeClr val="bg1"/>
                          </a:solidFill>
                        </a:rPr>
                        <a:t>Description</a:t>
                      </a:r>
                      <a:endParaRPr lang="en-GB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62946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0</a:t>
                      </a:r>
                      <a:endParaRPr lang="en-GB" sz="2400" b="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/>
                        <a:t>Total paralysis</a:t>
                      </a:r>
                      <a:endParaRPr lang="en-GB" sz="2400" b="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</a:tr>
              <a:tr h="62946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</a:t>
                      </a:r>
                      <a:endParaRPr lang="en-GB" sz="2400" b="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/>
                        <a:t>Slight flicker of muscle</a:t>
                      </a:r>
                      <a:r>
                        <a:rPr lang="en-GB" sz="2400" baseline="0" dirty="0" smtClean="0"/>
                        <a:t> activity</a:t>
                      </a:r>
                      <a:endParaRPr lang="en-GB" sz="2400" b="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</a:tr>
              <a:tr h="62946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2</a:t>
                      </a:r>
                      <a:endParaRPr lang="en-GB" sz="2400" b="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/>
                        <a:t>Able to move with gravity eliminated</a:t>
                      </a:r>
                      <a:endParaRPr lang="en-GB" sz="2400" b="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</a:tr>
              <a:tr h="62946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3</a:t>
                      </a:r>
                      <a:endParaRPr lang="en-GB" sz="2400" b="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/>
                        <a:t>Able to move against gravity</a:t>
                      </a:r>
                      <a:endParaRPr lang="en-GB" sz="2400" b="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</a:tr>
              <a:tr h="62946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4</a:t>
                      </a:r>
                      <a:endParaRPr lang="en-GB" sz="2400" b="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/>
                        <a:t>Able to move against resistance</a:t>
                      </a:r>
                      <a:endParaRPr lang="en-GB" sz="2400" b="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</a:tr>
              <a:tr h="62946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5</a:t>
                      </a:r>
                      <a:endParaRPr lang="en-GB" sz="2400" b="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/>
                        <a:t>Normal power</a:t>
                      </a:r>
                      <a:endParaRPr lang="en-GB" sz="2400" b="0" dirty="0">
                        <a:solidFill>
                          <a:srgbClr val="7030A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UPPER LIMB EXAMINATION</a:t>
            </a:r>
            <a:br>
              <a:rPr lang="en-GB" dirty="0" smtClean="0"/>
            </a:br>
            <a:r>
              <a:rPr lang="en-GB" dirty="0" smtClean="0"/>
              <a:t>COORDINATION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Finger-Nose test</a:t>
            </a:r>
          </a:p>
          <a:p>
            <a:pPr lvl="1"/>
            <a:r>
              <a:rPr lang="en-GB" dirty="0" smtClean="0"/>
              <a:t>Near full extension of arm</a:t>
            </a:r>
          </a:p>
          <a:p>
            <a:r>
              <a:rPr lang="en-GB" dirty="0" smtClean="0"/>
              <a:t>L   k for:</a:t>
            </a:r>
          </a:p>
          <a:p>
            <a:pPr lvl="1"/>
            <a:r>
              <a:rPr lang="en-GB" dirty="0" smtClean="0"/>
              <a:t>Intention tremor</a:t>
            </a:r>
          </a:p>
          <a:p>
            <a:pPr lvl="1"/>
            <a:r>
              <a:rPr lang="en-GB" dirty="0" smtClean="0"/>
              <a:t>Past-pointing</a:t>
            </a:r>
          </a:p>
          <a:p>
            <a:endParaRPr lang="en-GB" dirty="0" smtClean="0"/>
          </a:p>
        </p:txBody>
      </p:sp>
      <p:pic>
        <p:nvPicPr>
          <p:cNvPr id="5" name="Picture 4" descr="Eye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1600" y="3024000"/>
            <a:ext cx="354076" cy="225025"/>
          </a:xfrm>
          <a:prstGeom prst="rect">
            <a:avLst/>
          </a:prstGeom>
        </p:spPr>
      </p:pic>
      <p:pic>
        <p:nvPicPr>
          <p:cNvPr id="13" name="Picture 12" descr="Eye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57065" y="3293985"/>
            <a:ext cx="354076" cy="225025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err="1" smtClean="0"/>
              <a:t>Disdiadochokinesis</a:t>
            </a:r>
            <a:endParaRPr lang="en-GB" dirty="0" smtClean="0"/>
          </a:p>
          <a:p>
            <a:pPr lvl="1"/>
            <a:r>
              <a:rPr lang="en-GB" dirty="0" smtClean="0"/>
              <a:t>Rapid, Alternating Hand Movements</a:t>
            </a:r>
          </a:p>
          <a:p>
            <a:r>
              <a:rPr lang="en-GB" dirty="0" smtClean="0"/>
              <a:t>L   k for:</a:t>
            </a:r>
          </a:p>
          <a:p>
            <a:pPr lvl="1"/>
            <a:r>
              <a:rPr lang="en-GB" dirty="0" smtClean="0"/>
              <a:t>Slow, Clumsy movement</a:t>
            </a:r>
          </a:p>
          <a:p>
            <a:endParaRPr lang="en-GB" dirty="0"/>
          </a:p>
        </p:txBody>
      </p:sp>
      <p:pic>
        <p:nvPicPr>
          <p:cNvPr id="16" name="Picture 15" descr="MildredDysDia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7135" y="4206495"/>
            <a:ext cx="1698005" cy="23649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Picture 17" descr="s57.jpg"/>
          <p:cNvPicPr>
            <a:picLocks noChangeAspect="1"/>
          </p:cNvPicPr>
          <p:nvPr/>
        </p:nvPicPr>
        <p:blipFill>
          <a:blip r:embed="rId5" cstate="print"/>
          <a:srcRect r="17654"/>
          <a:stretch>
            <a:fillRect/>
          </a:stretch>
        </p:blipFill>
        <p:spPr>
          <a:xfrm>
            <a:off x="836585" y="4206495"/>
            <a:ext cx="2596543" cy="23649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20" name="Straight Arrow Connector 19"/>
          <p:cNvCxnSpPr/>
          <p:nvPr/>
        </p:nvCxnSpPr>
        <p:spPr>
          <a:xfrm>
            <a:off x="2096725" y="4779151"/>
            <a:ext cx="360040" cy="1"/>
          </a:xfrm>
          <a:prstGeom prst="straightConnector1">
            <a:avLst/>
          </a:prstGeom>
          <a:ln w="15875" cmpd="sng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UPPER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RELFEXES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2249424"/>
            <a:ext cx="4244280" cy="4525963"/>
          </a:xfrm>
        </p:spPr>
        <p:txBody>
          <a:bodyPr>
            <a:normAutofit/>
          </a:bodyPr>
          <a:lstStyle/>
          <a:p>
            <a:r>
              <a:rPr lang="en-GB" sz="2400" dirty="0" smtClean="0"/>
              <a:t>BICEPS JERK	</a:t>
            </a:r>
            <a:r>
              <a:rPr lang="en-GB" sz="2400" b="1" dirty="0" smtClean="0">
                <a:solidFill>
                  <a:schemeClr val="accent1"/>
                </a:solidFill>
              </a:rPr>
              <a:t>C5, </a:t>
            </a:r>
            <a:r>
              <a:rPr lang="en-GB" sz="2400" dirty="0" smtClean="0">
                <a:solidFill>
                  <a:schemeClr val="accent1"/>
                </a:solidFill>
              </a:rPr>
              <a:t>C6</a:t>
            </a:r>
            <a:endParaRPr lang="en-GB" sz="2400" dirty="0" smtClean="0"/>
          </a:p>
          <a:p>
            <a:r>
              <a:rPr lang="en-GB" sz="2400" dirty="0" smtClean="0"/>
              <a:t>TRICEPS JERK	</a:t>
            </a:r>
            <a:r>
              <a:rPr lang="en-GB" sz="2400" b="1" dirty="0" smtClean="0">
                <a:solidFill>
                  <a:schemeClr val="accent1"/>
                </a:solidFill>
              </a:rPr>
              <a:t>C7, </a:t>
            </a:r>
            <a:r>
              <a:rPr lang="en-GB" sz="2400" dirty="0" smtClean="0">
                <a:solidFill>
                  <a:schemeClr val="accent1"/>
                </a:solidFill>
              </a:rPr>
              <a:t>C8</a:t>
            </a:r>
          </a:p>
          <a:p>
            <a:r>
              <a:rPr lang="en-GB" sz="2400" dirty="0" smtClean="0"/>
              <a:t>SUPINATOR JERK </a:t>
            </a:r>
            <a:r>
              <a:rPr lang="en-GB" sz="2400" dirty="0" smtClean="0">
                <a:solidFill>
                  <a:schemeClr val="accent1"/>
                </a:solidFill>
              </a:rPr>
              <a:t>C5, </a:t>
            </a:r>
            <a:r>
              <a:rPr lang="en-GB" sz="2400" b="1" dirty="0" smtClean="0">
                <a:solidFill>
                  <a:schemeClr val="accent1"/>
                </a:solidFill>
              </a:rPr>
              <a:t>C6</a:t>
            </a:r>
          </a:p>
          <a:p>
            <a:endParaRPr lang="en-GB" sz="2400" b="1" dirty="0" smtClean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en-GB" sz="2400" b="1" dirty="0" smtClean="0">
                <a:solidFill>
                  <a:schemeClr val="accent1"/>
                </a:solidFill>
              </a:rPr>
              <a:t>Allow the tendon hammer to fall with gravity</a:t>
            </a:r>
          </a:p>
          <a:p>
            <a:pPr>
              <a:buNone/>
            </a:pPr>
            <a:r>
              <a:rPr lang="en-GB" sz="2400" b="1" dirty="0" smtClean="0">
                <a:solidFill>
                  <a:schemeClr val="accent1"/>
                </a:solidFill>
              </a:rPr>
              <a:t>Reinforce if needed</a:t>
            </a:r>
          </a:p>
          <a:p>
            <a:pPr>
              <a:buNone/>
            </a:pPr>
            <a:endParaRPr lang="en-GB" sz="2400" dirty="0">
              <a:solidFill>
                <a:schemeClr val="accent1"/>
              </a:solidFill>
            </a:endParaRPr>
          </a:p>
        </p:txBody>
      </p:sp>
      <p:pic>
        <p:nvPicPr>
          <p:cNvPr id="78849" name="Picture 1" descr="F:\DCIM\100MSDCF\DSC008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7311" y="908720"/>
            <a:ext cx="3562738" cy="26720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Picture 5" descr="F:\DCIM\100MSDCF\DSC008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40137" y="4104877"/>
            <a:ext cx="2814737" cy="20390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" name="Picture 6" descr="F:\DCIM\100MSDCF\DSC008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373776" y="4075497"/>
            <a:ext cx="2814737" cy="20978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UPPER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RELFEXES</a:t>
            </a:r>
            <a:endParaRPr lang="en-GB" dirty="0"/>
          </a:p>
        </p:txBody>
      </p:sp>
      <p:graphicFrame>
        <p:nvGraphicFramePr>
          <p:cNvPr id="5" name="Group 24"/>
          <p:cNvGraphicFramePr>
            <a:graphicFrameLocks noGrp="1"/>
          </p:cNvGraphicFramePr>
          <p:nvPr>
            <p:ph idx="1"/>
          </p:nvPr>
        </p:nvGraphicFramePr>
        <p:xfrm>
          <a:off x="1939208" y="2564904"/>
          <a:ext cx="5265585" cy="3839210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1260140"/>
                <a:gridCol w="4005445"/>
              </a:tblGrid>
              <a:tr h="603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Grade</a:t>
                      </a: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Description</a:t>
                      </a: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anchor="ctr" horzOverflow="overflow"/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Absent</a:t>
                      </a: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+</a:t>
                      </a: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Depressed</a:t>
                      </a: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++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Normal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+++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Brisk</a:t>
                      </a: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</a:tr>
              <a:tr h="603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++++</a:t>
                      </a: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Greatly increased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Often with </a:t>
                      </a:r>
                      <a:r>
                        <a:rPr kumimoji="0" lang="en-GB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Clonus</a:t>
                      </a: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UPPER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SENSATION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dirty="0" smtClean="0">
                <a:solidFill>
                  <a:schemeClr val="accent6"/>
                </a:solidFill>
              </a:rPr>
              <a:t>Mixed:</a:t>
            </a:r>
          </a:p>
          <a:p>
            <a:r>
              <a:rPr lang="en-GB" dirty="0" smtClean="0"/>
              <a:t>Light touch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dirty="0" smtClean="0">
                <a:solidFill>
                  <a:schemeClr val="accent6"/>
                </a:solidFill>
              </a:rPr>
              <a:t>Posterior columns:</a:t>
            </a:r>
          </a:p>
          <a:p>
            <a:r>
              <a:rPr lang="en-GB" dirty="0" err="1" smtClean="0"/>
              <a:t>Proprioception</a:t>
            </a:r>
            <a:endParaRPr lang="en-GB" dirty="0" smtClean="0"/>
          </a:p>
          <a:p>
            <a:r>
              <a:rPr lang="en-GB" dirty="0" smtClean="0"/>
              <a:t>Vibration</a:t>
            </a:r>
          </a:p>
          <a:p>
            <a:endParaRPr lang="en-GB" dirty="0" smtClean="0"/>
          </a:p>
          <a:p>
            <a:pPr>
              <a:buNone/>
            </a:pPr>
            <a:r>
              <a:rPr lang="en-GB" dirty="0" err="1" smtClean="0">
                <a:solidFill>
                  <a:schemeClr val="accent6"/>
                </a:solidFill>
              </a:rPr>
              <a:t>Spinothalamic</a:t>
            </a:r>
            <a:r>
              <a:rPr lang="en-GB" dirty="0" smtClean="0">
                <a:solidFill>
                  <a:schemeClr val="accent6"/>
                </a:solidFill>
              </a:rPr>
              <a:t> tract:</a:t>
            </a:r>
          </a:p>
          <a:p>
            <a:r>
              <a:rPr lang="en-GB" dirty="0" smtClean="0"/>
              <a:t>Pain (pin prick)</a:t>
            </a:r>
          </a:p>
          <a:p>
            <a:r>
              <a:rPr lang="en-GB" dirty="0" smtClean="0"/>
              <a:t>Temperature</a:t>
            </a:r>
            <a:endParaRPr lang="en-GB" dirty="0"/>
          </a:p>
        </p:txBody>
      </p:sp>
      <p:pic>
        <p:nvPicPr>
          <p:cNvPr id="6" name="Content Placeholder 5" descr="Cord-en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t="6174"/>
          <a:stretch>
            <a:fillRect/>
          </a:stretch>
        </p:blipFill>
        <p:spPr>
          <a:xfrm>
            <a:off x="4031940" y="1654821"/>
            <a:ext cx="3118602" cy="51206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UPPER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SENSATION – Light touch</a:t>
            </a:r>
            <a:endParaRPr lang="en-GB" dirty="0"/>
          </a:p>
        </p:txBody>
      </p:sp>
      <p:pic>
        <p:nvPicPr>
          <p:cNvPr id="5" name="Picture 4" descr="Innervation of upper limb.jpg"/>
          <p:cNvPicPr>
            <a:picLocks noChangeAspect="1"/>
          </p:cNvPicPr>
          <p:nvPr/>
        </p:nvPicPr>
        <p:blipFill>
          <a:blip r:embed="rId3" cstate="print"/>
          <a:srcRect l="33889" t="46200" r="844" b="2351"/>
          <a:stretch>
            <a:fillRect/>
          </a:stretch>
        </p:blipFill>
        <p:spPr>
          <a:xfrm>
            <a:off x="5364088" y="2996952"/>
            <a:ext cx="3744416" cy="3528392"/>
          </a:xfrm>
          <a:prstGeom prst="rect">
            <a:avLst/>
          </a:prstGeom>
        </p:spPr>
      </p:pic>
      <p:pic>
        <p:nvPicPr>
          <p:cNvPr id="6" name="Picture 5" descr="peripheral neuropathy.jpg"/>
          <p:cNvPicPr>
            <a:picLocks noChangeAspect="1"/>
          </p:cNvPicPr>
          <p:nvPr/>
        </p:nvPicPr>
        <p:blipFill>
          <a:blip r:embed="rId4" cstate="print"/>
          <a:srcRect l="57606"/>
          <a:stretch>
            <a:fillRect/>
          </a:stretch>
        </p:blipFill>
        <p:spPr>
          <a:xfrm>
            <a:off x="3347864" y="2803322"/>
            <a:ext cx="1656184" cy="3938046"/>
          </a:xfrm>
          <a:prstGeom prst="rect">
            <a:avLst/>
          </a:prstGeom>
        </p:spPr>
      </p:pic>
      <p:sp>
        <p:nvSpPr>
          <p:cNvPr id="8" name="Explosion 2 7"/>
          <p:cNvSpPr/>
          <p:nvPr/>
        </p:nvSpPr>
        <p:spPr>
          <a:xfrm>
            <a:off x="5508104" y="1122448"/>
            <a:ext cx="3635896" cy="165847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MAP OUT THE DEFICIT</a:t>
            </a:r>
            <a:endParaRPr lang="en-GB" dirty="0"/>
          </a:p>
        </p:txBody>
      </p:sp>
      <p:pic>
        <p:nvPicPr>
          <p:cNvPr id="9" name="Picture 8" descr="Dermatomes and myotomes in the upper limb A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920" t="3407" r="15873" b="2459"/>
          <a:stretch>
            <a:fillRect/>
          </a:stretch>
        </p:blipFill>
        <p:spPr>
          <a:xfrm>
            <a:off x="-36512" y="2095871"/>
            <a:ext cx="3348880" cy="47621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27784" y="407707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6"/>
                </a:solidFill>
              </a:rPr>
              <a:t>VS</a:t>
            </a:r>
            <a:endParaRPr lang="en-GB" sz="2800" b="1" dirty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6056" y="407707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6"/>
                </a:solidFill>
              </a:rPr>
              <a:t>VS</a:t>
            </a:r>
            <a:endParaRPr lang="en-GB" sz="2800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PERIPHERAL NERVOUS SYSTEM EXAMINATION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4081640"/>
          </a:xfrm>
        </p:spPr>
        <p:txBody>
          <a:bodyPr/>
          <a:lstStyle/>
          <a:p>
            <a:r>
              <a:rPr lang="en-GB" dirty="0" smtClean="0"/>
              <a:t>Assess </a:t>
            </a:r>
            <a:r>
              <a:rPr lang="en-GB" dirty="0" smtClean="0">
                <a:solidFill>
                  <a:srgbClr val="7030A0"/>
                </a:solidFill>
              </a:rPr>
              <a:t>motor</a:t>
            </a:r>
            <a:r>
              <a:rPr lang="en-GB" dirty="0" smtClean="0"/>
              <a:t> and </a:t>
            </a:r>
            <a:r>
              <a:rPr lang="en-GB" dirty="0" smtClean="0">
                <a:solidFill>
                  <a:srgbClr val="7030A0"/>
                </a:solidFill>
              </a:rPr>
              <a:t>sensory</a:t>
            </a:r>
            <a:r>
              <a:rPr lang="en-GB" dirty="0" smtClean="0"/>
              <a:t> function</a:t>
            </a:r>
          </a:p>
          <a:p>
            <a:r>
              <a:rPr lang="en-GB" dirty="0" smtClean="0"/>
              <a:t>Upper limb</a:t>
            </a:r>
          </a:p>
          <a:p>
            <a:r>
              <a:rPr lang="en-GB" dirty="0" smtClean="0"/>
              <a:t>Lower limb</a:t>
            </a:r>
          </a:p>
          <a:p>
            <a:endParaRPr lang="en-GB" dirty="0"/>
          </a:p>
        </p:txBody>
      </p:sp>
      <p:sp>
        <p:nvSpPr>
          <p:cNvPr id="4" name="Explosion 2 3"/>
          <p:cNvSpPr/>
          <p:nvPr/>
        </p:nvSpPr>
        <p:spPr>
          <a:xfrm>
            <a:off x="1619672" y="4149080"/>
            <a:ext cx="5400600" cy="2232248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Where is the lesion?</a:t>
            </a: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2249424"/>
            <a:ext cx="5194920" cy="4325112"/>
          </a:xfrm>
        </p:spPr>
        <p:txBody>
          <a:bodyPr/>
          <a:lstStyle/>
          <a:p>
            <a:r>
              <a:rPr lang="en-GB" dirty="0" smtClean="0"/>
              <a:t>Demonstrate on sternum</a:t>
            </a:r>
          </a:p>
          <a:p>
            <a:r>
              <a:rPr lang="en-GB" dirty="0" smtClean="0"/>
              <a:t>Dermatomes</a:t>
            </a:r>
          </a:p>
          <a:p>
            <a:pPr>
              <a:buNone/>
            </a:pPr>
            <a:r>
              <a:rPr lang="en-GB" dirty="0" smtClean="0"/>
              <a:t>	  </a:t>
            </a:r>
            <a:r>
              <a:rPr lang="en-GB" dirty="0" smtClean="0">
                <a:solidFill>
                  <a:schemeClr val="accent6"/>
                </a:solidFill>
              </a:rPr>
              <a:t>= area of skin supplied by a vertebral spinal segment</a:t>
            </a:r>
            <a:endParaRPr lang="en-GB" dirty="0" smtClean="0"/>
          </a:p>
          <a:p>
            <a:r>
              <a:rPr lang="en-GB" dirty="0" smtClean="0"/>
              <a:t>Wisp of cotton wool</a:t>
            </a:r>
          </a:p>
          <a:p>
            <a:r>
              <a:rPr lang="en-GB" dirty="0" smtClean="0"/>
              <a:t>Do NOT stroke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UPPER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SENSATION – Light touch</a:t>
            </a:r>
            <a:endParaRPr lang="en-GB" dirty="0"/>
          </a:p>
        </p:txBody>
      </p:sp>
      <p:pic>
        <p:nvPicPr>
          <p:cNvPr id="10" name="Picture 9" descr="Dermatomes and myotomes in the upper limb A.jpg"/>
          <p:cNvPicPr>
            <a:picLocks noChangeAspect="1"/>
          </p:cNvPicPr>
          <p:nvPr/>
        </p:nvPicPr>
        <p:blipFill>
          <a:blip r:embed="rId3" cstate="print"/>
          <a:srcRect l="12698" t="3407" r="15873" b="2459"/>
          <a:stretch>
            <a:fillRect/>
          </a:stretch>
        </p:blipFill>
        <p:spPr>
          <a:xfrm>
            <a:off x="5652120" y="1812407"/>
            <a:ext cx="3456384" cy="476212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As light touch - dermatomes</a:t>
            </a:r>
          </a:p>
          <a:p>
            <a:r>
              <a:rPr lang="en-GB" dirty="0" err="1" smtClean="0"/>
              <a:t>Neurotip</a:t>
            </a:r>
            <a:endParaRPr lang="en-GB" dirty="0" smtClean="0"/>
          </a:p>
          <a:p>
            <a:r>
              <a:rPr lang="en-GB" dirty="0" smtClean="0"/>
              <a:t>Map abnormalities</a:t>
            </a:r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UPPER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SENSATION – Pain/pin prick</a:t>
            </a:r>
            <a:endParaRPr lang="en-GB" dirty="0"/>
          </a:p>
        </p:txBody>
      </p:sp>
      <p:pic>
        <p:nvPicPr>
          <p:cNvPr id="5" name="Picture 4" descr="Neuroti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2280" y="1772816"/>
            <a:ext cx="1118827" cy="4653136"/>
          </a:xfrm>
          <a:prstGeom prst="rect">
            <a:avLst/>
          </a:prstGeom>
        </p:spPr>
      </p:pic>
      <p:pic>
        <p:nvPicPr>
          <p:cNvPr id="6" name="Picture 5" descr="Neuroti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501008"/>
            <a:ext cx="2790056" cy="3013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UPPER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SENSATION – </a:t>
            </a:r>
            <a:r>
              <a:rPr lang="en-GB" dirty="0" err="1" smtClean="0"/>
              <a:t>Proprioception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Test at DIP joint</a:t>
            </a:r>
          </a:p>
          <a:p>
            <a:r>
              <a:rPr lang="en-GB" dirty="0" smtClean="0"/>
              <a:t>Isolate the joint</a:t>
            </a:r>
          </a:p>
          <a:p>
            <a:r>
              <a:rPr lang="en-GB" dirty="0" smtClean="0"/>
              <a:t>Hold distal phalanx </a:t>
            </a:r>
            <a:r>
              <a:rPr lang="en-GB" b="1" dirty="0" smtClean="0"/>
              <a:t>at the sides</a:t>
            </a:r>
          </a:p>
          <a:p>
            <a:r>
              <a:rPr lang="en-GB" dirty="0" smtClean="0"/>
              <a:t>Move </a:t>
            </a:r>
            <a:r>
              <a:rPr lang="en-GB" b="1" dirty="0" smtClean="0"/>
              <a:t>UP</a:t>
            </a:r>
            <a:r>
              <a:rPr lang="en-GB" dirty="0" smtClean="0"/>
              <a:t> and </a:t>
            </a:r>
            <a:r>
              <a:rPr lang="en-GB" b="1" dirty="0" smtClean="0"/>
              <a:t>DOWN</a:t>
            </a:r>
            <a:r>
              <a:rPr lang="en-GB" dirty="0" smtClean="0"/>
              <a:t> to demonstrate to patient</a:t>
            </a:r>
          </a:p>
          <a:p>
            <a:pPr>
              <a:buNone/>
            </a:pPr>
            <a:endParaRPr lang="en-GB" b="1" dirty="0" smtClean="0"/>
          </a:p>
          <a:p>
            <a:r>
              <a:rPr lang="en-GB" dirty="0" smtClean="0">
                <a:solidFill>
                  <a:schemeClr val="accent6"/>
                </a:solidFill>
              </a:rPr>
              <a:t>Ask the patient to </a:t>
            </a:r>
            <a:r>
              <a:rPr lang="en-GB" b="1" dirty="0" smtClean="0">
                <a:solidFill>
                  <a:schemeClr val="accent6"/>
                </a:solidFill>
              </a:rPr>
              <a:t>close their eyes</a:t>
            </a:r>
          </a:p>
          <a:p>
            <a:r>
              <a:rPr lang="en-GB" dirty="0" smtClean="0">
                <a:solidFill>
                  <a:schemeClr val="accent6"/>
                </a:solidFill>
              </a:rPr>
              <a:t>Move the distal phalanx </a:t>
            </a:r>
            <a:r>
              <a:rPr lang="en-GB" b="1" dirty="0" smtClean="0">
                <a:solidFill>
                  <a:schemeClr val="accent6"/>
                </a:solidFill>
              </a:rPr>
              <a:t>UP</a:t>
            </a:r>
            <a:r>
              <a:rPr lang="en-GB" dirty="0" smtClean="0">
                <a:solidFill>
                  <a:schemeClr val="accent6"/>
                </a:solidFill>
              </a:rPr>
              <a:t> or </a:t>
            </a:r>
            <a:r>
              <a:rPr lang="en-GB" b="1" dirty="0" smtClean="0">
                <a:solidFill>
                  <a:schemeClr val="accent6"/>
                </a:solidFill>
              </a:rPr>
              <a:t>DOWN</a:t>
            </a:r>
            <a:r>
              <a:rPr lang="en-GB" dirty="0" smtClean="0">
                <a:solidFill>
                  <a:schemeClr val="accent6"/>
                </a:solidFill>
              </a:rPr>
              <a:t> and ask the patient to state the position</a:t>
            </a:r>
          </a:p>
          <a:p>
            <a:r>
              <a:rPr lang="en-GB" dirty="0" smtClean="0">
                <a:solidFill>
                  <a:schemeClr val="accent6"/>
                </a:solidFill>
              </a:rPr>
              <a:t>Repeat a few times</a:t>
            </a:r>
          </a:p>
          <a:p>
            <a:endParaRPr lang="en-GB" dirty="0" smtClean="0"/>
          </a:p>
          <a:p>
            <a:pPr>
              <a:buNone/>
            </a:pPr>
            <a:r>
              <a:rPr lang="en-GB" dirty="0" smtClean="0"/>
              <a:t>If any deficit move proximally until normal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68609" name="Picture 1" descr="F:\DCIM\100MSDCF\DSC008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780928"/>
            <a:ext cx="3754760" cy="28160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UPPER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SENSATION – Vibration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128 Hz Tuning fork</a:t>
            </a:r>
          </a:p>
          <a:p>
            <a:r>
              <a:rPr lang="en-GB" sz="2400" dirty="0" smtClean="0"/>
              <a:t>Bony prominences</a:t>
            </a:r>
          </a:p>
          <a:p>
            <a:r>
              <a:rPr lang="en-GB" sz="2400" dirty="0" smtClean="0"/>
              <a:t>Demonstrate at sternum</a:t>
            </a:r>
          </a:p>
          <a:p>
            <a:r>
              <a:rPr lang="en-GB" sz="2400" dirty="0" smtClean="0"/>
              <a:t>Begin distal</a:t>
            </a:r>
          </a:p>
          <a:p>
            <a:r>
              <a:rPr lang="en-GB" sz="2400" dirty="0" smtClean="0"/>
              <a:t>If deficit move proximal</a:t>
            </a:r>
          </a:p>
          <a:p>
            <a:pPr>
              <a:buNone/>
            </a:pPr>
            <a:endParaRPr lang="en-GB" sz="1800" dirty="0" smtClean="0"/>
          </a:p>
          <a:p>
            <a:r>
              <a:rPr lang="en-GB" sz="2400" dirty="0" smtClean="0"/>
              <a:t>DIP joint/ </a:t>
            </a:r>
            <a:r>
              <a:rPr lang="en-GB" sz="2400" dirty="0" err="1" smtClean="0"/>
              <a:t>ulnar</a:t>
            </a:r>
            <a:r>
              <a:rPr lang="en-GB" sz="2400" dirty="0" smtClean="0"/>
              <a:t> head/ </a:t>
            </a:r>
          </a:p>
          <a:p>
            <a:pPr>
              <a:buNone/>
            </a:pPr>
            <a:r>
              <a:rPr lang="en-GB" sz="2400" dirty="0" err="1" smtClean="0"/>
              <a:t>olecranon</a:t>
            </a:r>
            <a:r>
              <a:rPr lang="en-GB" sz="2400" dirty="0" smtClean="0"/>
              <a:t>/ shoulder</a:t>
            </a:r>
          </a:p>
          <a:p>
            <a:pPr>
              <a:buNone/>
            </a:pPr>
            <a:endParaRPr lang="en-GB" sz="1800" dirty="0" smtClean="0"/>
          </a:p>
          <a:p>
            <a:pPr>
              <a:buNone/>
            </a:pPr>
            <a:r>
              <a:rPr lang="en-GB" sz="2400" dirty="0" smtClean="0">
                <a:solidFill>
                  <a:schemeClr val="accent6"/>
                </a:solidFill>
              </a:rPr>
              <a:t>Assess when vibration starts and stops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5" name="Picture 4" descr="128 tuning fork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485" r="30155"/>
          <a:stretch>
            <a:fillRect/>
          </a:stretch>
        </p:blipFill>
        <p:spPr>
          <a:xfrm rot="18683058">
            <a:off x="6278942" y="1651474"/>
            <a:ext cx="1483055" cy="2724637"/>
          </a:xfrm>
          <a:prstGeom prst="rect">
            <a:avLst/>
          </a:prstGeom>
        </p:spPr>
      </p:pic>
      <p:pic>
        <p:nvPicPr>
          <p:cNvPr id="17411" name="Picture 3" descr="C:\Documents and Settings\william.ricketts\Desktop\ar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077072"/>
            <a:ext cx="1930697" cy="19494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732240" y="4581128"/>
            <a:ext cx="309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endParaRPr lang="en-GB" sz="2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0152" y="4869160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2</a:t>
            </a:r>
            <a:endParaRPr lang="en-GB" sz="2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0192" y="5877272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3</a:t>
            </a:r>
            <a:endParaRPr lang="en-GB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24328" y="4725144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4</a:t>
            </a:r>
            <a:endParaRPr lang="en-GB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UPPER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EXTRA TESTS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 smtClean="0"/>
          </a:p>
          <a:p>
            <a:pPr>
              <a:buNone/>
            </a:pPr>
            <a:r>
              <a:rPr lang="en-GB" dirty="0" smtClean="0"/>
              <a:t>DRIFT</a:t>
            </a:r>
          </a:p>
          <a:p>
            <a:pPr>
              <a:buNone/>
            </a:pPr>
            <a:endParaRPr lang="en-GB" dirty="0" smtClean="0"/>
          </a:p>
          <a:p>
            <a:r>
              <a:rPr lang="en-GB" dirty="0" smtClean="0"/>
              <a:t>Hold out arms fully extended, palms up</a:t>
            </a:r>
          </a:p>
          <a:p>
            <a:r>
              <a:rPr lang="en-GB" dirty="0" smtClean="0"/>
              <a:t>Eyes closed</a:t>
            </a:r>
          </a:p>
          <a:p>
            <a:endParaRPr lang="en-GB" dirty="0" smtClean="0"/>
          </a:p>
          <a:p>
            <a:pPr>
              <a:buNone/>
            </a:pPr>
            <a:r>
              <a:rPr lang="en-GB" dirty="0" smtClean="0"/>
              <a:t>L    k for </a:t>
            </a:r>
            <a:r>
              <a:rPr lang="en-GB" dirty="0" smtClean="0">
                <a:solidFill>
                  <a:schemeClr val="accent6"/>
                </a:solidFill>
              </a:rPr>
              <a:t>drift from neutral position</a:t>
            </a:r>
          </a:p>
          <a:p>
            <a:pPr>
              <a:buNone/>
            </a:pPr>
            <a:endParaRPr lang="en-GB" dirty="0" smtClean="0">
              <a:solidFill>
                <a:schemeClr val="accent6"/>
              </a:solidFill>
            </a:endParaRPr>
          </a:p>
          <a:p>
            <a:pPr>
              <a:buNone/>
            </a:pPr>
            <a:endParaRPr lang="en-GB" dirty="0" smtClean="0">
              <a:solidFill>
                <a:schemeClr val="accent6"/>
              </a:solidFill>
            </a:endParaRP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  <p:pic>
        <p:nvPicPr>
          <p:cNvPr id="6" name="Picture 5" descr="Eyes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8000" r="19001"/>
          <a:stretch>
            <a:fillRect/>
          </a:stretch>
        </p:blipFill>
        <p:spPr>
          <a:xfrm>
            <a:off x="755576" y="4581128"/>
            <a:ext cx="299554" cy="356617"/>
          </a:xfrm>
          <a:prstGeom prst="rect">
            <a:avLst/>
          </a:prstGeom>
        </p:spPr>
      </p:pic>
      <p:pic>
        <p:nvPicPr>
          <p:cNvPr id="66561" name="Picture 1" descr="F:\DCIM\100MSDCF\DSC008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14933"/>
          <a:stretch>
            <a:fillRect/>
          </a:stretch>
        </p:blipFill>
        <p:spPr bwMode="auto">
          <a:xfrm rot="16200000">
            <a:off x="4910235" y="2261663"/>
            <a:ext cx="3850025" cy="339438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6"/>
                </a:solidFill>
              </a:rPr>
              <a:t>DOWN</a:t>
            </a:r>
            <a:r>
              <a:rPr lang="en-GB" dirty="0" smtClean="0"/>
              <a:t> +/- </a:t>
            </a:r>
            <a:r>
              <a:rPr lang="en-GB" dirty="0" err="1" smtClean="0"/>
              <a:t>pronation</a:t>
            </a:r>
            <a:endParaRPr lang="en-GB" dirty="0" smtClean="0"/>
          </a:p>
          <a:p>
            <a:pPr>
              <a:buNone/>
            </a:pPr>
            <a:r>
              <a:rPr lang="en-GB" dirty="0" smtClean="0">
                <a:solidFill>
                  <a:schemeClr val="accent1"/>
                </a:solidFill>
              </a:rPr>
              <a:t>UMN weakness</a:t>
            </a:r>
          </a:p>
          <a:p>
            <a:pPr>
              <a:buNone/>
            </a:pPr>
            <a:endParaRPr lang="en-GB" dirty="0" smtClean="0"/>
          </a:p>
          <a:p>
            <a:r>
              <a:rPr lang="en-GB" dirty="0" smtClean="0">
                <a:solidFill>
                  <a:schemeClr val="accent6"/>
                </a:solidFill>
              </a:rPr>
              <a:t>UP</a:t>
            </a:r>
            <a:r>
              <a:rPr lang="en-GB" dirty="0" smtClean="0"/>
              <a:t> with slow </a:t>
            </a:r>
            <a:r>
              <a:rPr lang="en-GB" dirty="0" err="1" smtClean="0"/>
              <a:t>pronation</a:t>
            </a:r>
            <a:r>
              <a:rPr lang="en-GB" dirty="0" smtClean="0"/>
              <a:t> </a:t>
            </a:r>
          </a:p>
          <a:p>
            <a:pPr>
              <a:buNone/>
            </a:pPr>
            <a:r>
              <a:rPr lang="en-GB" dirty="0" smtClean="0">
                <a:solidFill>
                  <a:schemeClr val="accent1"/>
                </a:solidFill>
              </a:rPr>
              <a:t>Cerebellar disease</a:t>
            </a:r>
          </a:p>
          <a:p>
            <a:pPr>
              <a:buNone/>
            </a:pPr>
            <a:endParaRPr lang="en-GB" dirty="0" smtClean="0"/>
          </a:p>
          <a:p>
            <a:r>
              <a:rPr lang="en-GB" dirty="0" smtClean="0">
                <a:solidFill>
                  <a:schemeClr val="accent6"/>
                </a:solidFill>
              </a:rPr>
              <a:t>Wondering/searching</a:t>
            </a:r>
          </a:p>
          <a:p>
            <a:pPr>
              <a:buNone/>
            </a:pPr>
            <a:r>
              <a:rPr lang="en-GB" dirty="0" smtClean="0">
                <a:solidFill>
                  <a:schemeClr val="accent1"/>
                </a:solidFill>
              </a:rPr>
              <a:t>Loss of joint </a:t>
            </a:r>
            <a:r>
              <a:rPr lang="en-GB" dirty="0" err="1" smtClean="0">
                <a:solidFill>
                  <a:schemeClr val="accent1"/>
                </a:solidFill>
              </a:rPr>
              <a:t>proprioception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UPPER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DRIFT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143000"/>
            <a:ext cx="8028384" cy="235800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THANK THE PATIENT</a:t>
            </a:r>
            <a:br>
              <a:rPr lang="en-GB" dirty="0" smtClean="0"/>
            </a:br>
            <a:r>
              <a:rPr lang="en-GB" dirty="0" smtClean="0"/>
              <a:t>OFFER ASSISTANCE WITH DRESSING</a:t>
            </a:r>
            <a:br>
              <a:rPr lang="en-GB" dirty="0" smtClean="0"/>
            </a:br>
            <a:r>
              <a:rPr lang="en-GB" dirty="0" smtClean="0"/>
              <a:t>ENSURE COMFORT</a:t>
            </a:r>
            <a:br>
              <a:rPr lang="en-GB" dirty="0" smtClean="0"/>
            </a:br>
            <a:r>
              <a:rPr lang="en-GB" dirty="0" smtClean="0"/>
              <a:t>WASH HANDS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05064"/>
            <a:ext cx="8229600" cy="2569472"/>
          </a:xfrm>
        </p:spPr>
        <p:txBody>
          <a:bodyPr/>
          <a:lstStyle/>
          <a:p>
            <a:pPr>
              <a:buNone/>
            </a:pPr>
            <a:r>
              <a:rPr lang="en-GB" dirty="0" smtClean="0">
                <a:solidFill>
                  <a:schemeClr val="accent1"/>
                </a:solidFill>
              </a:rPr>
              <a:t>“To complete my examination I would like to carry out a cranial nerve examination and peripheral nervous system examination of the lower limbs” </a:t>
            </a:r>
            <a:r>
              <a:rPr lang="en-GB" i="1" dirty="0" smtClean="0">
                <a:solidFill>
                  <a:schemeClr val="accent1"/>
                </a:solidFill>
              </a:rPr>
              <a:t>(as appropriate)</a:t>
            </a:r>
            <a:endParaRPr lang="en-GB" i="1" dirty="0">
              <a:solidFill>
                <a:schemeClr val="accent1"/>
              </a:solidFill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683568" y="1340768"/>
            <a:ext cx="360040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5-Point Star 4"/>
          <p:cNvSpPr/>
          <p:nvPr/>
        </p:nvSpPr>
        <p:spPr>
          <a:xfrm>
            <a:off x="683568" y="1835338"/>
            <a:ext cx="360040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5-Point Star 5"/>
          <p:cNvSpPr/>
          <p:nvPr/>
        </p:nvSpPr>
        <p:spPr>
          <a:xfrm>
            <a:off x="683568" y="2382018"/>
            <a:ext cx="360040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5-Point Star 6"/>
          <p:cNvSpPr/>
          <p:nvPr/>
        </p:nvSpPr>
        <p:spPr>
          <a:xfrm>
            <a:off x="683568" y="2895968"/>
            <a:ext cx="360040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2502024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/>
              <a:t>LOWER LIMB EXAMINATION</a:t>
            </a:r>
            <a:endParaRPr lang="en-GB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BASIC STRUCTURE</a:t>
            </a:r>
            <a:endParaRPr lang="en-GB" dirty="0"/>
          </a:p>
        </p:txBody>
      </p:sp>
      <p:pic>
        <p:nvPicPr>
          <p:cNvPr id="5" name="Content Placeholder 4" descr="TopCar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2271634"/>
            <a:ext cx="3096344" cy="420785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>
              <a:buClr>
                <a:srgbClr val="A04DA3"/>
              </a:buClr>
              <a:buNone/>
            </a:pPr>
            <a:r>
              <a:rPr lang="en-GB" sz="3200" dirty="0" err="1" smtClean="0">
                <a:solidFill>
                  <a:srgbClr val="FF0000"/>
                </a:solidFill>
              </a:rPr>
              <a:t>ToP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CaRS</a:t>
            </a:r>
            <a:endParaRPr lang="en-GB" sz="3200" dirty="0" smtClean="0">
              <a:solidFill>
                <a:srgbClr val="FF0000"/>
              </a:solidFill>
            </a:endParaRPr>
          </a:p>
          <a:p>
            <a:pPr lvl="0">
              <a:buClr>
                <a:srgbClr val="A04DA3"/>
              </a:buClr>
            </a:pPr>
            <a:r>
              <a:rPr lang="en-GB" sz="3200" dirty="0" smtClean="0">
                <a:solidFill>
                  <a:srgbClr val="FF0000"/>
                </a:solidFill>
              </a:rPr>
              <a:t>TO</a:t>
            </a:r>
            <a:r>
              <a:rPr lang="en-GB" sz="3200" dirty="0" smtClean="0">
                <a:solidFill>
                  <a:prstClr val="black"/>
                </a:solidFill>
              </a:rPr>
              <a:t>NE</a:t>
            </a:r>
          </a:p>
          <a:p>
            <a:pPr lvl="0">
              <a:buClr>
                <a:srgbClr val="A04DA3"/>
              </a:buClr>
            </a:pPr>
            <a:r>
              <a:rPr lang="en-GB" sz="3200" dirty="0" smtClean="0">
                <a:solidFill>
                  <a:srgbClr val="FF0000"/>
                </a:solidFill>
              </a:rPr>
              <a:t>P</a:t>
            </a:r>
            <a:r>
              <a:rPr lang="en-GB" sz="3200" dirty="0" smtClean="0">
                <a:solidFill>
                  <a:prstClr val="black"/>
                </a:solidFill>
              </a:rPr>
              <a:t>OWER</a:t>
            </a:r>
          </a:p>
          <a:p>
            <a:pPr lvl="0">
              <a:buClr>
                <a:srgbClr val="A04DA3"/>
              </a:buClr>
            </a:pPr>
            <a:r>
              <a:rPr lang="en-GB" sz="3200" dirty="0" smtClean="0">
                <a:solidFill>
                  <a:srgbClr val="FF0000"/>
                </a:solidFill>
              </a:rPr>
              <a:t>C</a:t>
            </a:r>
            <a:r>
              <a:rPr lang="en-GB" sz="3200" dirty="0" smtClean="0">
                <a:solidFill>
                  <a:prstClr val="black"/>
                </a:solidFill>
              </a:rPr>
              <a:t>OORDINATION</a:t>
            </a:r>
          </a:p>
          <a:p>
            <a:pPr lvl="0">
              <a:buClr>
                <a:srgbClr val="A04DA3"/>
              </a:buClr>
            </a:pPr>
            <a:r>
              <a:rPr lang="en-GB" sz="3200" dirty="0" smtClean="0">
                <a:solidFill>
                  <a:srgbClr val="FF0000"/>
                </a:solidFill>
              </a:rPr>
              <a:t>a</a:t>
            </a:r>
            <a:r>
              <a:rPr lang="en-GB" sz="3200" dirty="0" smtClean="0">
                <a:solidFill>
                  <a:prstClr val="black"/>
                </a:solidFill>
              </a:rPr>
              <a:t>nd</a:t>
            </a:r>
          </a:p>
          <a:p>
            <a:pPr lvl="0">
              <a:buClr>
                <a:srgbClr val="A04DA3"/>
              </a:buClr>
            </a:pPr>
            <a:r>
              <a:rPr lang="en-GB" sz="3200" dirty="0" smtClean="0">
                <a:solidFill>
                  <a:srgbClr val="FF0000"/>
                </a:solidFill>
              </a:rPr>
              <a:t>R</a:t>
            </a:r>
            <a:r>
              <a:rPr lang="en-GB" sz="3200" dirty="0" smtClean="0">
                <a:solidFill>
                  <a:prstClr val="black"/>
                </a:solidFill>
              </a:rPr>
              <a:t>EFLEXES</a:t>
            </a:r>
          </a:p>
          <a:p>
            <a:pPr lvl="0">
              <a:buClr>
                <a:srgbClr val="A04DA3"/>
              </a:buClr>
            </a:pPr>
            <a:r>
              <a:rPr lang="en-GB" sz="3200" dirty="0" smtClean="0">
                <a:solidFill>
                  <a:srgbClr val="FF0000"/>
                </a:solidFill>
              </a:rPr>
              <a:t>S</a:t>
            </a:r>
            <a:r>
              <a:rPr lang="en-GB" sz="3200" dirty="0" smtClean="0">
                <a:solidFill>
                  <a:prstClr val="black"/>
                </a:solidFill>
              </a:rPr>
              <a:t>ENSATION </a:t>
            </a:r>
          </a:p>
          <a:p>
            <a:pPr lvl="0">
              <a:buClr>
                <a:srgbClr val="A04DA3"/>
              </a:buClr>
            </a:pPr>
            <a:r>
              <a:rPr lang="en-GB" sz="3200" dirty="0" smtClean="0">
                <a:solidFill>
                  <a:prstClr val="black"/>
                </a:solidFill>
              </a:rPr>
              <a:t>EXTRA TESTS</a:t>
            </a:r>
            <a:endParaRPr lang="en-GB" sz="3200" dirty="0" smtClean="0">
              <a:solidFill>
                <a:srgbClr val="53548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LOWER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TONE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2263224"/>
            <a:ext cx="7571184" cy="1035560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KNEE</a:t>
            </a:r>
          </a:p>
          <a:p>
            <a:pPr>
              <a:buNone/>
            </a:pPr>
            <a:r>
              <a:rPr lang="en-GB" dirty="0" smtClean="0"/>
              <a:t>ANKLE</a:t>
            </a:r>
            <a:endParaRPr lang="en-GB" dirty="0"/>
          </a:p>
        </p:txBody>
      </p:sp>
      <p:sp>
        <p:nvSpPr>
          <p:cNvPr id="4" name="5-Point Star 3"/>
          <p:cNvSpPr/>
          <p:nvPr/>
        </p:nvSpPr>
        <p:spPr>
          <a:xfrm>
            <a:off x="755576" y="2362528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5-Point Star 5"/>
          <p:cNvSpPr/>
          <p:nvPr/>
        </p:nvSpPr>
        <p:spPr>
          <a:xfrm>
            <a:off x="769224" y="2808224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07504" y="3573016"/>
            <a:ext cx="88924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buClr>
                <a:schemeClr val="accent3"/>
              </a:buClr>
              <a:buFont typeface="Arial" pitchFamily="34" charset="0"/>
              <a:buChar char="•"/>
            </a:pPr>
            <a:r>
              <a:rPr lang="en-GB" sz="2800" dirty="0" smtClean="0"/>
              <a:t>Roll the leg</a:t>
            </a:r>
          </a:p>
          <a:p>
            <a:pPr marL="273050" indent="-273050">
              <a:buClr>
                <a:schemeClr val="accent3"/>
              </a:buClr>
              <a:buFont typeface="Arial" pitchFamily="34" charset="0"/>
              <a:buChar char="•"/>
            </a:pPr>
            <a:r>
              <a:rPr lang="en-GB" sz="2800" dirty="0" smtClean="0"/>
              <a:t>Abruptly lift and drop knee</a:t>
            </a:r>
          </a:p>
          <a:p>
            <a:pPr marL="273050" indent="-273050">
              <a:buClr>
                <a:schemeClr val="accent3"/>
              </a:buClr>
              <a:buFont typeface="Arial" pitchFamily="34" charset="0"/>
              <a:buChar char="•"/>
            </a:pPr>
            <a:r>
              <a:rPr lang="en-GB" sz="2800" dirty="0" smtClean="0"/>
              <a:t>Test for </a:t>
            </a:r>
            <a:r>
              <a:rPr lang="en-GB" sz="2800" dirty="0" err="1" smtClean="0">
                <a:solidFill>
                  <a:schemeClr val="accent1"/>
                </a:solidFill>
              </a:rPr>
              <a:t>clonus</a:t>
            </a:r>
            <a:r>
              <a:rPr lang="en-GB" sz="2800" dirty="0" smtClean="0"/>
              <a:t> at the ankles</a:t>
            </a:r>
          </a:p>
          <a:p>
            <a:pPr marL="273050" indent="-273050">
              <a:buClr>
                <a:schemeClr val="accent3"/>
              </a:buClr>
            </a:pPr>
            <a:r>
              <a:rPr lang="en-GB" sz="2800" dirty="0" smtClean="0"/>
              <a:t>		Leg externally rotated, knee flexed, abruptly 	</a:t>
            </a:r>
            <a:r>
              <a:rPr lang="en-GB" sz="2800" dirty="0" err="1" smtClean="0"/>
              <a:t>dorsiflex</a:t>
            </a:r>
            <a:r>
              <a:rPr lang="en-GB" sz="2800" dirty="0" smtClean="0"/>
              <a:t> the foot</a:t>
            </a:r>
          </a:p>
          <a:p>
            <a:pPr marL="273050" indent="-273050">
              <a:buClr>
                <a:schemeClr val="accent3"/>
              </a:buClr>
            </a:pPr>
            <a:r>
              <a:rPr lang="en-GB" sz="2800" dirty="0" smtClean="0"/>
              <a:t>		</a:t>
            </a:r>
            <a:r>
              <a:rPr lang="en-GB" sz="2800" dirty="0" err="1" smtClean="0">
                <a:solidFill>
                  <a:schemeClr val="accent1"/>
                </a:solidFill>
              </a:rPr>
              <a:t>Clonus</a:t>
            </a:r>
            <a:r>
              <a:rPr lang="en-GB" sz="2800" dirty="0" smtClean="0">
                <a:solidFill>
                  <a:schemeClr val="accent1"/>
                </a:solidFill>
              </a:rPr>
              <a:t> = sustained rhythmical contraction of 	muscles following sudden stretch. UMN lesion.</a:t>
            </a:r>
          </a:p>
        </p:txBody>
      </p:sp>
      <p:sp>
        <p:nvSpPr>
          <p:cNvPr id="10" name="Explosion 2 9"/>
          <p:cNvSpPr/>
          <p:nvPr/>
        </p:nvSpPr>
        <p:spPr>
          <a:xfrm>
            <a:off x="5004048" y="1628800"/>
            <a:ext cx="3096344" cy="1656184"/>
          </a:xfrm>
          <a:prstGeom prst="irregularSeal2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PAIN!!!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BASIC STRUCTURE</a:t>
            </a:r>
            <a:endParaRPr lang="en-GB" dirty="0"/>
          </a:p>
        </p:txBody>
      </p:sp>
      <p:pic>
        <p:nvPicPr>
          <p:cNvPr id="5" name="Content Placeholder 4" descr="TopCar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2271634"/>
            <a:ext cx="3096344" cy="420785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>
              <a:buClr>
                <a:srgbClr val="A04DA3"/>
              </a:buClr>
              <a:buNone/>
            </a:pPr>
            <a:r>
              <a:rPr lang="en-GB" sz="3200" dirty="0" err="1" smtClean="0">
                <a:solidFill>
                  <a:srgbClr val="FF0000"/>
                </a:solidFill>
              </a:rPr>
              <a:t>ToP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CaRS</a:t>
            </a:r>
            <a:endParaRPr lang="en-GB" sz="3200" dirty="0" smtClean="0">
              <a:solidFill>
                <a:srgbClr val="FF0000"/>
              </a:solidFill>
            </a:endParaRPr>
          </a:p>
          <a:p>
            <a:pPr lvl="0">
              <a:buClr>
                <a:srgbClr val="A04DA3"/>
              </a:buClr>
            </a:pPr>
            <a:r>
              <a:rPr lang="en-GB" sz="3200" dirty="0" smtClean="0">
                <a:solidFill>
                  <a:srgbClr val="FF0000"/>
                </a:solidFill>
              </a:rPr>
              <a:t>TO</a:t>
            </a:r>
            <a:r>
              <a:rPr lang="en-GB" sz="3200" dirty="0" smtClean="0">
                <a:solidFill>
                  <a:prstClr val="black"/>
                </a:solidFill>
              </a:rPr>
              <a:t>NE</a:t>
            </a:r>
          </a:p>
          <a:p>
            <a:pPr lvl="0">
              <a:buClr>
                <a:srgbClr val="A04DA3"/>
              </a:buClr>
            </a:pPr>
            <a:r>
              <a:rPr lang="en-GB" sz="3200" dirty="0" smtClean="0">
                <a:solidFill>
                  <a:srgbClr val="FF0000"/>
                </a:solidFill>
              </a:rPr>
              <a:t>P</a:t>
            </a:r>
            <a:r>
              <a:rPr lang="en-GB" sz="3200" dirty="0" smtClean="0">
                <a:solidFill>
                  <a:prstClr val="black"/>
                </a:solidFill>
              </a:rPr>
              <a:t>OWER</a:t>
            </a:r>
          </a:p>
          <a:p>
            <a:pPr lvl="0">
              <a:buClr>
                <a:srgbClr val="A04DA3"/>
              </a:buClr>
            </a:pPr>
            <a:r>
              <a:rPr lang="en-GB" sz="3200" dirty="0" smtClean="0">
                <a:solidFill>
                  <a:srgbClr val="FF0000"/>
                </a:solidFill>
              </a:rPr>
              <a:t>C</a:t>
            </a:r>
            <a:r>
              <a:rPr lang="en-GB" sz="3200" dirty="0" smtClean="0">
                <a:solidFill>
                  <a:prstClr val="black"/>
                </a:solidFill>
              </a:rPr>
              <a:t>OORDINATION</a:t>
            </a:r>
          </a:p>
          <a:p>
            <a:pPr lvl="0">
              <a:buClr>
                <a:srgbClr val="A04DA3"/>
              </a:buClr>
            </a:pPr>
            <a:r>
              <a:rPr lang="en-GB" sz="3200" dirty="0" smtClean="0">
                <a:solidFill>
                  <a:srgbClr val="FF0000"/>
                </a:solidFill>
              </a:rPr>
              <a:t>a</a:t>
            </a:r>
            <a:r>
              <a:rPr lang="en-GB" sz="3200" dirty="0" smtClean="0">
                <a:solidFill>
                  <a:prstClr val="black"/>
                </a:solidFill>
              </a:rPr>
              <a:t>nd</a:t>
            </a:r>
          </a:p>
          <a:p>
            <a:pPr lvl="0">
              <a:buClr>
                <a:srgbClr val="A04DA3"/>
              </a:buClr>
            </a:pPr>
            <a:r>
              <a:rPr lang="en-GB" sz="3200" dirty="0" smtClean="0">
                <a:solidFill>
                  <a:srgbClr val="FF0000"/>
                </a:solidFill>
              </a:rPr>
              <a:t>R</a:t>
            </a:r>
            <a:r>
              <a:rPr lang="en-GB" sz="3200" dirty="0" smtClean="0">
                <a:solidFill>
                  <a:prstClr val="black"/>
                </a:solidFill>
              </a:rPr>
              <a:t>EFLEXES</a:t>
            </a:r>
          </a:p>
          <a:p>
            <a:pPr lvl="0">
              <a:buClr>
                <a:srgbClr val="A04DA3"/>
              </a:buClr>
            </a:pPr>
            <a:r>
              <a:rPr lang="en-GB" sz="3200" dirty="0" smtClean="0">
                <a:solidFill>
                  <a:srgbClr val="FF0000"/>
                </a:solidFill>
              </a:rPr>
              <a:t>S</a:t>
            </a:r>
            <a:r>
              <a:rPr lang="en-GB" sz="3200" dirty="0" smtClean="0">
                <a:solidFill>
                  <a:prstClr val="black"/>
                </a:solidFill>
              </a:rPr>
              <a:t>ENSATION </a:t>
            </a:r>
          </a:p>
          <a:p>
            <a:pPr lvl="0">
              <a:buClr>
                <a:srgbClr val="A04DA3"/>
              </a:buClr>
            </a:pPr>
            <a:r>
              <a:rPr lang="en-GB" sz="3200" dirty="0" smtClean="0">
                <a:solidFill>
                  <a:prstClr val="black"/>
                </a:solidFill>
              </a:rPr>
              <a:t>EXTRA TESTS</a:t>
            </a:r>
            <a:endParaRPr lang="en-GB" sz="3200" dirty="0" smtClean="0">
              <a:solidFill>
                <a:srgbClr val="53548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20888"/>
            <a:ext cx="8435280" cy="4437112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en-GB" sz="3200" dirty="0" smtClean="0"/>
              <a:t>Movement against resistance</a:t>
            </a:r>
          </a:p>
          <a:p>
            <a:pPr>
              <a:buNone/>
              <a:defRPr/>
            </a:pPr>
            <a:r>
              <a:rPr lang="en-GB" sz="3200" dirty="0" smtClean="0"/>
              <a:t>Isolate the joints</a:t>
            </a:r>
          </a:p>
          <a:p>
            <a:pPr>
              <a:buNone/>
              <a:defRPr/>
            </a:pPr>
            <a:endParaRPr lang="en-GB" sz="18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/>
              <a:t>Hip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/>
              <a:t>Knee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/>
              <a:t>Ankle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/>
              <a:t>Foot 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/>
              <a:t>Toes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LOWER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POWER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LOWER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POWER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sz="3200" dirty="0" smtClean="0"/>
              <a:t>Hip </a:t>
            </a:r>
          </a:p>
          <a:p>
            <a:pPr lvl="1">
              <a:buNone/>
              <a:defRPr/>
            </a:pPr>
            <a:r>
              <a:rPr lang="en-GB" dirty="0" smtClean="0">
                <a:solidFill>
                  <a:schemeClr val="accent1"/>
                </a:solidFill>
              </a:rPr>
              <a:t>- Flexion (L1,2 - </a:t>
            </a:r>
            <a:r>
              <a:rPr lang="en-GB" dirty="0" err="1" smtClean="0">
                <a:solidFill>
                  <a:schemeClr val="accent1"/>
                </a:solidFill>
              </a:rPr>
              <a:t>iliopsoas</a:t>
            </a:r>
            <a:r>
              <a:rPr lang="en-GB" dirty="0" smtClean="0">
                <a:solidFill>
                  <a:schemeClr val="accent1"/>
                </a:solidFill>
              </a:rPr>
              <a:t>) </a:t>
            </a:r>
          </a:p>
          <a:p>
            <a:pPr lvl="1">
              <a:buNone/>
              <a:defRPr/>
            </a:pPr>
            <a:r>
              <a:rPr lang="en-GB" dirty="0" smtClean="0">
                <a:solidFill>
                  <a:schemeClr val="tx1"/>
                </a:solidFill>
              </a:rPr>
              <a:t>[</a:t>
            </a:r>
            <a:r>
              <a:rPr lang="en-GB" dirty="0" smtClean="0">
                <a:solidFill>
                  <a:schemeClr val="accent1"/>
                </a:solidFill>
              </a:rPr>
              <a:t>- Extension &amp; </a:t>
            </a:r>
            <a:r>
              <a:rPr lang="en-GB" u="sng" dirty="0" err="1" smtClean="0">
                <a:solidFill>
                  <a:schemeClr val="accent1"/>
                </a:solidFill>
              </a:rPr>
              <a:t>AB</a:t>
            </a:r>
            <a:r>
              <a:rPr lang="en-GB" dirty="0" err="1" smtClean="0">
                <a:solidFill>
                  <a:schemeClr val="accent1"/>
                </a:solidFill>
              </a:rPr>
              <a:t>duction</a:t>
            </a:r>
            <a:r>
              <a:rPr lang="en-GB" dirty="0" smtClean="0">
                <a:solidFill>
                  <a:schemeClr val="accent1"/>
                </a:solidFill>
              </a:rPr>
              <a:t> (L5, S1 - glutei)</a:t>
            </a:r>
            <a:r>
              <a:rPr lang="en-GB" dirty="0" smtClean="0">
                <a:solidFill>
                  <a:schemeClr val="tx1"/>
                </a:solidFill>
              </a:rPr>
              <a:t>]</a:t>
            </a:r>
          </a:p>
          <a:p>
            <a:pPr lvl="1">
              <a:buNone/>
              <a:defRPr/>
            </a:pPr>
            <a:r>
              <a:rPr lang="en-GB" dirty="0" smtClean="0">
                <a:solidFill>
                  <a:schemeClr val="tx1"/>
                </a:solidFill>
              </a:rPr>
              <a:t>[</a:t>
            </a:r>
            <a:r>
              <a:rPr lang="en-GB" dirty="0" smtClean="0">
                <a:solidFill>
                  <a:schemeClr val="accent1"/>
                </a:solidFill>
              </a:rPr>
              <a:t>- </a:t>
            </a:r>
            <a:r>
              <a:rPr lang="en-GB" u="sng" dirty="0" err="1" smtClean="0">
                <a:solidFill>
                  <a:schemeClr val="accent1"/>
                </a:solidFill>
              </a:rPr>
              <a:t>AD</a:t>
            </a:r>
            <a:r>
              <a:rPr lang="en-GB" dirty="0" err="1" smtClean="0">
                <a:solidFill>
                  <a:schemeClr val="accent1"/>
                </a:solidFill>
              </a:rPr>
              <a:t>duction</a:t>
            </a:r>
            <a:r>
              <a:rPr lang="en-GB" dirty="0" smtClean="0">
                <a:solidFill>
                  <a:schemeClr val="accent1"/>
                </a:solidFill>
              </a:rPr>
              <a:t> (L2,3,4 – adductors)</a:t>
            </a:r>
            <a:r>
              <a:rPr lang="en-GB" dirty="0" smtClean="0">
                <a:solidFill>
                  <a:schemeClr val="tx1"/>
                </a:solidFill>
              </a:rPr>
              <a:t>]</a:t>
            </a:r>
            <a:endParaRPr lang="en-GB" sz="32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Knee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Ankle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Foot 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Toes </a:t>
            </a:r>
          </a:p>
        </p:txBody>
      </p:sp>
      <p:pic>
        <p:nvPicPr>
          <p:cNvPr id="57345" name="Picture 1" descr="F:\DCIM\100MSDCF\DSC008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787255" y="2583675"/>
            <a:ext cx="4038600" cy="30289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LOWER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POWER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Hip</a:t>
            </a:r>
            <a:r>
              <a:rPr lang="en-GB" sz="3200" dirty="0" smtClean="0"/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/>
              <a:t>Knee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GB" dirty="0" smtClean="0">
                <a:solidFill>
                  <a:schemeClr val="accent1"/>
                </a:solidFill>
              </a:rPr>
              <a:t>Flexion (L5, S1 - hamstrings) 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GB" dirty="0" smtClean="0">
                <a:solidFill>
                  <a:schemeClr val="accent1"/>
                </a:solidFill>
              </a:rPr>
              <a:t>Extension (L3,4 - quadriceps)</a:t>
            </a:r>
            <a:r>
              <a:rPr lang="en-GB" sz="3200" dirty="0" smtClean="0">
                <a:solidFill>
                  <a:schemeClr val="accent1"/>
                </a:solidFill>
              </a:rPr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Ankle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Foot 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Toes</a:t>
            </a:r>
            <a:r>
              <a:rPr lang="en-GB" sz="3200" dirty="0" smtClean="0"/>
              <a:t> </a:t>
            </a:r>
          </a:p>
        </p:txBody>
      </p:sp>
      <p:pic>
        <p:nvPicPr>
          <p:cNvPr id="55297" name="Picture 1" descr="F:\DCIM\100MSDCF\DSC008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7" y="1844824"/>
            <a:ext cx="2986675" cy="22400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Picture 7" descr="F:\DCIM\100MSDCF\DSC008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7" y="4221088"/>
            <a:ext cx="2986675" cy="22312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LOWER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POWER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Hip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Knee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/>
              <a:t>Ankle 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GB" dirty="0" err="1" smtClean="0">
                <a:solidFill>
                  <a:schemeClr val="accent1"/>
                </a:solidFill>
              </a:rPr>
              <a:t>Dorsiflexion</a:t>
            </a:r>
            <a:r>
              <a:rPr lang="en-GB" dirty="0" smtClean="0">
                <a:solidFill>
                  <a:schemeClr val="accent1"/>
                </a:solidFill>
              </a:rPr>
              <a:t> (L4,5 – </a:t>
            </a:r>
            <a:r>
              <a:rPr lang="en-GB" dirty="0" err="1" smtClean="0">
                <a:solidFill>
                  <a:schemeClr val="accent1"/>
                </a:solidFill>
              </a:rPr>
              <a:t>tibialis</a:t>
            </a:r>
            <a:r>
              <a:rPr lang="en-GB" dirty="0" smtClean="0">
                <a:solidFill>
                  <a:schemeClr val="accent1"/>
                </a:solidFill>
              </a:rPr>
              <a:t> anterior) 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GB" dirty="0" err="1" smtClean="0">
                <a:solidFill>
                  <a:schemeClr val="accent1"/>
                </a:solidFill>
              </a:rPr>
              <a:t>Plantarflexion</a:t>
            </a:r>
            <a:r>
              <a:rPr lang="en-GB" dirty="0" smtClean="0">
                <a:solidFill>
                  <a:schemeClr val="accent1"/>
                </a:solidFill>
              </a:rPr>
              <a:t> (S1,2 - </a:t>
            </a:r>
            <a:r>
              <a:rPr lang="en-GB" dirty="0" err="1" smtClean="0">
                <a:solidFill>
                  <a:schemeClr val="accent1"/>
                </a:solidFill>
              </a:rPr>
              <a:t>gastrocnemius</a:t>
            </a:r>
            <a:r>
              <a:rPr lang="en-GB" dirty="0" smtClean="0">
                <a:solidFill>
                  <a:schemeClr val="accent1"/>
                </a:solidFill>
              </a:rPr>
              <a:t>)</a:t>
            </a:r>
            <a:endParaRPr lang="en-GB" sz="3200" dirty="0" smtClean="0">
              <a:solidFill>
                <a:schemeClr val="accent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Foot 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Toes </a:t>
            </a:r>
          </a:p>
        </p:txBody>
      </p:sp>
      <p:pic>
        <p:nvPicPr>
          <p:cNvPr id="53249" name="Picture 1" descr="F:\DCIM\100MSDCF\DSC008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586499" y="1110797"/>
            <a:ext cx="2984557" cy="227725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Picture 8" descr="F:\DCIM\100MSDCF\DSC00855.JPG"/>
          <p:cNvPicPr>
            <a:picLocks noChangeAspect="1" noChangeArrowheads="1"/>
          </p:cNvPicPr>
          <p:nvPr/>
        </p:nvPicPr>
        <p:blipFill>
          <a:blip r:embed="rId4" cstate="print"/>
          <a:srcRect r="9593"/>
          <a:stretch>
            <a:fillRect/>
          </a:stretch>
        </p:blipFill>
        <p:spPr bwMode="auto">
          <a:xfrm rot="16200000">
            <a:off x="5706254" y="4092625"/>
            <a:ext cx="2745048" cy="227725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LOWER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POWER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Hip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Knee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Ankle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/>
              <a:t>Foot  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GB" dirty="0" smtClean="0">
                <a:solidFill>
                  <a:schemeClr val="accent1"/>
                </a:solidFill>
              </a:rPr>
              <a:t>Inversion (L4,5 – </a:t>
            </a:r>
            <a:r>
              <a:rPr lang="en-GB" dirty="0" err="1" smtClean="0">
                <a:solidFill>
                  <a:schemeClr val="accent1"/>
                </a:solidFill>
              </a:rPr>
              <a:t>tibialis</a:t>
            </a:r>
            <a:r>
              <a:rPr lang="en-GB" dirty="0" smtClean="0">
                <a:solidFill>
                  <a:schemeClr val="accent1"/>
                </a:solidFill>
              </a:rPr>
              <a:t> anterior &amp; posterior) 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GB" dirty="0" err="1" smtClean="0">
                <a:solidFill>
                  <a:schemeClr val="accent1"/>
                </a:solidFill>
              </a:rPr>
              <a:t>Eversion</a:t>
            </a:r>
            <a:r>
              <a:rPr lang="en-GB" dirty="0" smtClean="0">
                <a:solidFill>
                  <a:schemeClr val="accent1"/>
                </a:solidFill>
              </a:rPr>
              <a:t> (L5,S1 – </a:t>
            </a:r>
            <a:r>
              <a:rPr lang="en-GB" dirty="0" err="1" smtClean="0">
                <a:solidFill>
                  <a:schemeClr val="accent1"/>
                </a:solidFill>
              </a:rPr>
              <a:t>peroneus</a:t>
            </a:r>
            <a:r>
              <a:rPr lang="en-GB" dirty="0" smtClean="0">
                <a:solidFill>
                  <a:schemeClr val="accent1"/>
                </a:solidFill>
              </a:rPr>
              <a:t> </a:t>
            </a:r>
            <a:r>
              <a:rPr lang="en-GB" dirty="0" err="1" smtClean="0">
                <a:solidFill>
                  <a:schemeClr val="accent1"/>
                </a:solidFill>
              </a:rPr>
              <a:t>longus</a:t>
            </a:r>
            <a:r>
              <a:rPr lang="en-GB" dirty="0" smtClean="0">
                <a:solidFill>
                  <a:schemeClr val="accent1"/>
                </a:solidFill>
              </a:rPr>
              <a:t> &amp; </a:t>
            </a:r>
            <a:r>
              <a:rPr lang="en-GB" dirty="0" err="1" smtClean="0">
                <a:solidFill>
                  <a:schemeClr val="accent1"/>
                </a:solidFill>
              </a:rPr>
              <a:t>brevis</a:t>
            </a:r>
            <a:r>
              <a:rPr lang="en-GB" dirty="0" smtClean="0">
                <a:solidFill>
                  <a:schemeClr val="accent1"/>
                </a:solidFill>
              </a:rPr>
              <a:t>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Toes</a:t>
            </a:r>
            <a:r>
              <a:rPr lang="en-GB" sz="3200" dirty="0" smtClean="0"/>
              <a:t> </a:t>
            </a:r>
          </a:p>
        </p:txBody>
      </p:sp>
      <p:pic>
        <p:nvPicPr>
          <p:cNvPr id="51201" name="Picture 1" descr="F:\DCIM\100MSDCF\DSC008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30288" t="28965" r="15349"/>
          <a:stretch>
            <a:fillRect/>
          </a:stretch>
        </p:blipFill>
        <p:spPr bwMode="auto">
          <a:xfrm rot="16200000">
            <a:off x="5672796" y="978054"/>
            <a:ext cx="2433923" cy="23852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Picture 10" descr="F:\DCIM\100MSDCF\DSC00857.JPG"/>
          <p:cNvPicPr>
            <a:picLocks noChangeAspect="1" noChangeArrowheads="1"/>
          </p:cNvPicPr>
          <p:nvPr/>
        </p:nvPicPr>
        <p:blipFill>
          <a:blip r:embed="rId4" cstate="print"/>
          <a:srcRect l="24873" t="28985" r="17583"/>
          <a:stretch>
            <a:fillRect/>
          </a:stretch>
        </p:blipFill>
        <p:spPr bwMode="auto">
          <a:xfrm rot="16200000">
            <a:off x="5601209" y="3704936"/>
            <a:ext cx="2577097" cy="238526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LOWER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POWER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Hip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Knee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Ankle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chemeClr val="tx1">
                    <a:alpha val="30000"/>
                  </a:schemeClr>
                </a:solidFill>
              </a:rPr>
              <a:t>Foot 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3200" dirty="0" smtClean="0"/>
              <a:t>Toes 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GB" dirty="0" smtClean="0">
                <a:solidFill>
                  <a:schemeClr val="accent1"/>
                </a:solidFill>
              </a:rPr>
              <a:t>Flexion (S1,2 – flexor </a:t>
            </a:r>
            <a:r>
              <a:rPr lang="en-GB" dirty="0" err="1" smtClean="0">
                <a:solidFill>
                  <a:schemeClr val="accent1"/>
                </a:solidFill>
              </a:rPr>
              <a:t>digitorum</a:t>
            </a:r>
            <a:r>
              <a:rPr lang="en-GB" dirty="0" smtClean="0">
                <a:solidFill>
                  <a:schemeClr val="accent1"/>
                </a:solidFill>
              </a:rPr>
              <a:t> </a:t>
            </a:r>
            <a:r>
              <a:rPr lang="en-GB" dirty="0" err="1" smtClean="0">
                <a:solidFill>
                  <a:schemeClr val="accent1"/>
                </a:solidFill>
              </a:rPr>
              <a:t>longus</a:t>
            </a:r>
            <a:r>
              <a:rPr lang="en-GB" dirty="0" smtClean="0">
                <a:solidFill>
                  <a:schemeClr val="accent1"/>
                </a:solidFill>
              </a:rPr>
              <a:t>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GB" dirty="0" smtClean="0">
                <a:solidFill>
                  <a:schemeClr val="accent1"/>
                </a:solidFill>
              </a:rPr>
              <a:t>Extension (L5, S1 – extensor </a:t>
            </a:r>
            <a:r>
              <a:rPr lang="en-GB" dirty="0" err="1" smtClean="0">
                <a:solidFill>
                  <a:schemeClr val="accent1"/>
                </a:solidFill>
              </a:rPr>
              <a:t>digitorum</a:t>
            </a:r>
            <a:r>
              <a:rPr lang="en-GB" dirty="0" smtClean="0">
                <a:solidFill>
                  <a:schemeClr val="accent1"/>
                </a:solidFill>
              </a:rPr>
              <a:t> </a:t>
            </a:r>
            <a:r>
              <a:rPr lang="en-GB" dirty="0" err="1" smtClean="0">
                <a:solidFill>
                  <a:schemeClr val="accent1"/>
                </a:solidFill>
              </a:rPr>
              <a:t>longus</a:t>
            </a:r>
            <a:r>
              <a:rPr lang="en-GB" dirty="0" smtClean="0">
                <a:solidFill>
                  <a:schemeClr val="accent1"/>
                </a:solidFill>
              </a:rPr>
              <a:t>)</a:t>
            </a:r>
          </a:p>
          <a:p>
            <a:pPr>
              <a:buFont typeface="Arial" pitchFamily="34" charset="0"/>
              <a:buChar char="•"/>
              <a:defRPr/>
            </a:pPr>
            <a:endParaRPr lang="en-GB" sz="3200" dirty="0" smtClean="0"/>
          </a:p>
        </p:txBody>
      </p:sp>
      <p:pic>
        <p:nvPicPr>
          <p:cNvPr id="49153" name="Picture 1" descr="F:\DCIM\100MSDCF\DSC008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34921"/>
          <a:stretch>
            <a:fillRect/>
          </a:stretch>
        </p:blipFill>
        <p:spPr bwMode="auto">
          <a:xfrm rot="16200000">
            <a:off x="4753446" y="2950523"/>
            <a:ext cx="4038600" cy="19712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LOWER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COORDINATION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92896"/>
            <a:ext cx="4038600" cy="4282491"/>
          </a:xfrm>
        </p:spPr>
        <p:txBody>
          <a:bodyPr>
            <a:normAutofit/>
          </a:bodyPr>
          <a:lstStyle/>
          <a:p>
            <a:r>
              <a:rPr lang="en-GB" sz="2800" dirty="0" smtClean="0"/>
              <a:t>Heel-shin test</a:t>
            </a:r>
          </a:p>
          <a:p>
            <a:endParaRPr lang="en-GB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GB" dirty="0" smtClean="0">
                <a:solidFill>
                  <a:schemeClr val="accent6"/>
                </a:solidFill>
              </a:rPr>
              <a:t>	</a:t>
            </a:r>
            <a:r>
              <a:rPr lang="en-GB" dirty="0" smtClean="0"/>
              <a:t>	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2492896"/>
            <a:ext cx="4038600" cy="4282491"/>
          </a:xfrm>
        </p:spPr>
        <p:txBody>
          <a:bodyPr/>
          <a:lstStyle/>
          <a:p>
            <a:r>
              <a:rPr lang="en-GB" sz="2800" dirty="0" smtClean="0"/>
              <a:t>Toe touch</a:t>
            </a:r>
          </a:p>
          <a:p>
            <a:endParaRPr lang="en-GB" sz="2800" dirty="0" smtClean="0"/>
          </a:p>
          <a:p>
            <a:pPr>
              <a:buNone/>
            </a:pPr>
            <a:endParaRPr lang="en-GB" dirty="0"/>
          </a:p>
        </p:txBody>
      </p:sp>
      <p:pic>
        <p:nvPicPr>
          <p:cNvPr id="18434" name="Picture 2" descr="C:\Documents and Settings\william.ricketts\Desktop\heel shin.jpg"/>
          <p:cNvPicPr>
            <a:picLocks noChangeAspect="1" noChangeArrowheads="1"/>
          </p:cNvPicPr>
          <p:nvPr/>
        </p:nvPicPr>
        <p:blipFill>
          <a:blip r:embed="rId3" cstate="print"/>
          <a:srcRect b="14019"/>
          <a:stretch>
            <a:fillRect/>
          </a:stretch>
        </p:blipFill>
        <p:spPr bwMode="auto">
          <a:xfrm>
            <a:off x="296524" y="3284979"/>
            <a:ext cx="4563507" cy="29428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" name="Picture 11" descr="F:\DCIM\100MSDCF\DSC00861.JPG"/>
          <p:cNvPicPr>
            <a:picLocks noChangeAspect="1" noChangeArrowheads="1"/>
          </p:cNvPicPr>
          <p:nvPr/>
        </p:nvPicPr>
        <p:blipFill>
          <a:blip r:embed="rId4" cstate="print"/>
          <a:srcRect l="9173"/>
          <a:stretch>
            <a:fillRect/>
          </a:stretch>
        </p:blipFill>
        <p:spPr bwMode="auto">
          <a:xfrm rot="16200000">
            <a:off x="4900662" y="3541380"/>
            <a:ext cx="2942825" cy="24300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Right Arrow 6"/>
          <p:cNvSpPr/>
          <p:nvPr/>
        </p:nvSpPr>
        <p:spPr>
          <a:xfrm rot="1219521">
            <a:off x="1772962" y="4931270"/>
            <a:ext cx="1710190" cy="317498"/>
          </a:xfrm>
          <a:prstGeom prst="right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10" name="Circular Arrow 9"/>
          <p:cNvSpPr/>
          <p:nvPr/>
        </p:nvSpPr>
        <p:spPr>
          <a:xfrm rot="12065393">
            <a:off x="1504271" y="4539926"/>
            <a:ext cx="1900925" cy="1546187"/>
          </a:xfrm>
          <a:prstGeom prst="circularArrow">
            <a:avLst/>
          </a:prstGeom>
          <a:solidFill>
            <a:schemeClr val="accent1">
              <a:alpha val="5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Up-Down Arrow 10"/>
          <p:cNvSpPr/>
          <p:nvPr/>
        </p:nvSpPr>
        <p:spPr>
          <a:xfrm>
            <a:off x="6147175" y="4869160"/>
            <a:ext cx="270030" cy="1080120"/>
          </a:xfrm>
          <a:prstGeom prst="upDown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LOWER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RELFEXES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76872"/>
            <a:ext cx="4038600" cy="4498515"/>
          </a:xfrm>
        </p:spPr>
        <p:txBody>
          <a:bodyPr>
            <a:normAutofit/>
          </a:bodyPr>
          <a:lstStyle/>
          <a:p>
            <a:r>
              <a:rPr lang="en-GB" sz="2400" dirty="0" smtClean="0"/>
              <a:t>KNEE JERK 	</a:t>
            </a:r>
            <a:r>
              <a:rPr lang="en-GB" sz="2400" b="1" dirty="0" smtClean="0">
                <a:solidFill>
                  <a:schemeClr val="accent1"/>
                </a:solidFill>
              </a:rPr>
              <a:t>L3, </a:t>
            </a:r>
            <a:r>
              <a:rPr lang="en-GB" sz="2400" dirty="0" smtClean="0">
                <a:solidFill>
                  <a:schemeClr val="accent1"/>
                </a:solidFill>
              </a:rPr>
              <a:t>L4</a:t>
            </a:r>
            <a:endParaRPr lang="en-GB" sz="2400" dirty="0" smtClean="0"/>
          </a:p>
          <a:p>
            <a:r>
              <a:rPr lang="en-GB" sz="2400" dirty="0" smtClean="0"/>
              <a:t>ANKLE JERK 	</a:t>
            </a:r>
            <a:r>
              <a:rPr lang="en-GB" sz="2400" b="1" dirty="0" smtClean="0">
                <a:solidFill>
                  <a:schemeClr val="accent1"/>
                </a:solidFill>
              </a:rPr>
              <a:t>S1, </a:t>
            </a:r>
            <a:r>
              <a:rPr lang="en-GB" sz="2400" dirty="0" smtClean="0">
                <a:solidFill>
                  <a:schemeClr val="accent1"/>
                </a:solidFill>
              </a:rPr>
              <a:t>S2</a:t>
            </a:r>
          </a:p>
          <a:p>
            <a:pPr>
              <a:buNone/>
            </a:pPr>
            <a:r>
              <a:rPr lang="en-GB" sz="2400" dirty="0" smtClean="0">
                <a:solidFill>
                  <a:schemeClr val="accent1"/>
                </a:solidFill>
              </a:rPr>
              <a:t>	</a:t>
            </a:r>
          </a:p>
          <a:p>
            <a:pPr>
              <a:buNone/>
            </a:pPr>
            <a:endParaRPr lang="en-GB" sz="2400" b="1" dirty="0" smtClean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en-GB" sz="2400" b="1" dirty="0" smtClean="0">
                <a:solidFill>
                  <a:schemeClr val="accent1"/>
                </a:solidFill>
              </a:rPr>
              <a:t>Allow the tendon hammer to fall with gravity</a:t>
            </a:r>
          </a:p>
          <a:p>
            <a:pPr>
              <a:buNone/>
            </a:pPr>
            <a:r>
              <a:rPr lang="en-GB" sz="2400" b="1" dirty="0" smtClean="0">
                <a:solidFill>
                  <a:schemeClr val="accent1"/>
                </a:solidFill>
              </a:rPr>
              <a:t>	Reinforce if needed</a:t>
            </a:r>
          </a:p>
          <a:p>
            <a:pPr>
              <a:buNone/>
            </a:pPr>
            <a:r>
              <a:rPr lang="en-GB" sz="2400" b="1" dirty="0" smtClean="0">
                <a:solidFill>
                  <a:schemeClr val="accent1"/>
                </a:solidFill>
              </a:rPr>
              <a:t>	</a:t>
            </a:r>
            <a:endParaRPr lang="en-GB" sz="2400" dirty="0" smtClean="0">
              <a:solidFill>
                <a:schemeClr val="accent1"/>
              </a:solidFill>
            </a:endParaRPr>
          </a:p>
          <a:p>
            <a:endParaRPr lang="en-GB" sz="2400" b="1" dirty="0" smtClean="0">
              <a:solidFill>
                <a:schemeClr val="accent1"/>
              </a:solidFill>
            </a:endParaRPr>
          </a:p>
          <a:p>
            <a:pPr>
              <a:buNone/>
            </a:pPr>
            <a:endParaRPr lang="en-GB" sz="2400" b="1" dirty="0" smtClean="0">
              <a:solidFill>
                <a:schemeClr val="accent1"/>
              </a:solidFill>
            </a:endParaRPr>
          </a:p>
          <a:p>
            <a:pPr>
              <a:buNone/>
            </a:pPr>
            <a:endParaRPr lang="en-GB" sz="2400" b="1" dirty="0" smtClean="0">
              <a:solidFill>
                <a:schemeClr val="accent1"/>
              </a:solidFill>
            </a:endParaRPr>
          </a:p>
          <a:p>
            <a:pPr>
              <a:buNone/>
            </a:pPr>
            <a:endParaRPr lang="en-GB" sz="2400" b="1" dirty="0" smtClean="0">
              <a:solidFill>
                <a:schemeClr val="accent1"/>
              </a:solidFill>
            </a:endParaRPr>
          </a:p>
          <a:p>
            <a:pPr>
              <a:buNone/>
            </a:pPr>
            <a:endParaRPr lang="en-GB" sz="2400" b="1" dirty="0" smtClean="0">
              <a:solidFill>
                <a:schemeClr val="accent1"/>
              </a:solidFill>
            </a:endParaRPr>
          </a:p>
          <a:p>
            <a:pPr>
              <a:buNone/>
            </a:pPr>
            <a:endParaRPr lang="en-GB" sz="2400" dirty="0">
              <a:solidFill>
                <a:schemeClr val="accent1"/>
              </a:solidFill>
            </a:endParaRPr>
          </a:p>
        </p:txBody>
      </p:sp>
      <p:pic>
        <p:nvPicPr>
          <p:cNvPr id="46081" name="Picture 1" descr="F:\DCIM\100MSDCF\DSC008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7068" r="8107"/>
          <a:stretch>
            <a:fillRect/>
          </a:stretch>
        </p:blipFill>
        <p:spPr bwMode="auto">
          <a:xfrm rot="16200000">
            <a:off x="5554709" y="1321165"/>
            <a:ext cx="2670101" cy="20252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Picture 12" descr="F:\DCIM\100MSDCF\DSC00859.JPG"/>
          <p:cNvPicPr>
            <a:picLocks noChangeAspect="1" noChangeArrowheads="1"/>
          </p:cNvPicPr>
          <p:nvPr/>
        </p:nvPicPr>
        <p:blipFill>
          <a:blip r:embed="rId3" cstate="print"/>
          <a:srcRect t="17461" r="14031"/>
          <a:stretch>
            <a:fillRect/>
          </a:stretch>
        </p:blipFill>
        <p:spPr bwMode="auto">
          <a:xfrm rot="16200000">
            <a:off x="5483504" y="4182683"/>
            <a:ext cx="2812511" cy="20252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LOWER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RELFEXES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2249424"/>
            <a:ext cx="4172272" cy="4525963"/>
          </a:xfrm>
        </p:spPr>
        <p:txBody>
          <a:bodyPr>
            <a:normAutofit/>
          </a:bodyPr>
          <a:lstStyle/>
          <a:p>
            <a:r>
              <a:rPr lang="en-GB" sz="2400" dirty="0" smtClean="0"/>
              <a:t>PLANTAR REFLEX </a:t>
            </a:r>
          </a:p>
          <a:p>
            <a:pPr>
              <a:buNone/>
            </a:pPr>
            <a:r>
              <a:rPr lang="en-GB" sz="2400" dirty="0" smtClean="0">
                <a:solidFill>
                  <a:schemeClr val="accent1"/>
                </a:solidFill>
              </a:rPr>
              <a:t>	Run a blunt object up the lateral sole of the foot and across the MTP joints.</a:t>
            </a:r>
          </a:p>
          <a:p>
            <a:pPr>
              <a:buNone/>
            </a:pPr>
            <a:r>
              <a:rPr lang="en-GB" sz="2400" dirty="0" smtClean="0">
                <a:solidFill>
                  <a:schemeClr val="accent1"/>
                </a:solidFill>
              </a:rPr>
              <a:t>	</a:t>
            </a:r>
            <a:r>
              <a:rPr lang="en-GB" sz="2400" b="1" dirty="0" smtClean="0">
                <a:solidFill>
                  <a:schemeClr val="accent1"/>
                </a:solidFill>
              </a:rPr>
              <a:t>DOWN</a:t>
            </a:r>
            <a:r>
              <a:rPr lang="en-GB" sz="2400" dirty="0" smtClean="0">
                <a:solidFill>
                  <a:schemeClr val="accent1"/>
                </a:solidFill>
              </a:rPr>
              <a:t> (flexion of big toe at MCP) is </a:t>
            </a:r>
            <a:r>
              <a:rPr lang="en-GB" sz="2400" b="1" dirty="0" smtClean="0">
                <a:solidFill>
                  <a:schemeClr val="accent1"/>
                </a:solidFill>
              </a:rPr>
              <a:t>normal</a:t>
            </a:r>
          </a:p>
          <a:p>
            <a:pPr>
              <a:buNone/>
            </a:pPr>
            <a:r>
              <a:rPr lang="en-GB" sz="2400" b="1" dirty="0" smtClean="0">
                <a:solidFill>
                  <a:schemeClr val="accent1"/>
                </a:solidFill>
              </a:rPr>
              <a:t>	UP </a:t>
            </a:r>
            <a:r>
              <a:rPr lang="en-GB" sz="2400" dirty="0" smtClean="0">
                <a:solidFill>
                  <a:schemeClr val="accent1"/>
                </a:solidFill>
              </a:rPr>
              <a:t>(extension) is </a:t>
            </a:r>
            <a:r>
              <a:rPr lang="en-GB" sz="2400" b="1" dirty="0" smtClean="0">
                <a:solidFill>
                  <a:schemeClr val="accent1"/>
                </a:solidFill>
              </a:rPr>
              <a:t>abnormal = </a:t>
            </a:r>
            <a:r>
              <a:rPr lang="en-GB" sz="2400" b="1" dirty="0" smtClean="0">
                <a:solidFill>
                  <a:schemeClr val="accent3"/>
                </a:solidFill>
              </a:rPr>
              <a:t>Babinski’s sign</a:t>
            </a:r>
          </a:p>
          <a:p>
            <a:pPr>
              <a:buNone/>
            </a:pPr>
            <a:r>
              <a:rPr lang="en-GB" sz="2400" b="1" dirty="0" smtClean="0">
                <a:solidFill>
                  <a:schemeClr val="accent3"/>
                </a:solidFill>
              </a:rPr>
              <a:t>	</a:t>
            </a:r>
            <a:r>
              <a:rPr lang="en-GB" sz="2400" b="1" dirty="0" smtClean="0">
                <a:solidFill>
                  <a:schemeClr val="accent1"/>
                </a:solidFill>
              </a:rPr>
              <a:t>Bilateral UP = </a:t>
            </a:r>
            <a:r>
              <a:rPr lang="en-GB" sz="2400" dirty="0" smtClean="0">
                <a:solidFill>
                  <a:schemeClr val="accent1"/>
                </a:solidFill>
              </a:rPr>
              <a:t>diffuse brain disturbance</a:t>
            </a:r>
            <a:r>
              <a:rPr lang="en-GB" sz="2400" b="1" dirty="0" smtClean="0">
                <a:solidFill>
                  <a:schemeClr val="accent1"/>
                </a:solidFill>
              </a:rPr>
              <a:t>	</a:t>
            </a:r>
            <a:endParaRPr lang="en-GB" sz="2400" dirty="0" smtClean="0">
              <a:solidFill>
                <a:schemeClr val="accent1"/>
              </a:solidFill>
            </a:endParaRPr>
          </a:p>
          <a:p>
            <a:endParaRPr lang="en-GB" sz="2400" b="1" dirty="0" smtClean="0">
              <a:solidFill>
                <a:schemeClr val="accent1"/>
              </a:solidFill>
            </a:endParaRPr>
          </a:p>
          <a:p>
            <a:pPr>
              <a:buNone/>
            </a:pPr>
            <a:endParaRPr lang="en-GB" sz="2400" b="1" dirty="0" smtClean="0">
              <a:solidFill>
                <a:schemeClr val="accent1"/>
              </a:solidFill>
            </a:endParaRPr>
          </a:p>
          <a:p>
            <a:pPr>
              <a:buNone/>
            </a:pPr>
            <a:endParaRPr lang="en-GB" sz="2400" b="1" dirty="0" smtClean="0">
              <a:solidFill>
                <a:schemeClr val="accent1"/>
              </a:solidFill>
            </a:endParaRPr>
          </a:p>
          <a:p>
            <a:pPr>
              <a:buNone/>
            </a:pPr>
            <a:endParaRPr lang="en-GB" sz="2400" b="1" dirty="0" smtClean="0">
              <a:solidFill>
                <a:schemeClr val="accent1"/>
              </a:solidFill>
            </a:endParaRPr>
          </a:p>
          <a:p>
            <a:pPr>
              <a:buNone/>
            </a:pPr>
            <a:endParaRPr lang="en-GB" sz="2400" b="1" dirty="0" smtClean="0">
              <a:solidFill>
                <a:schemeClr val="accent1"/>
              </a:solidFill>
            </a:endParaRPr>
          </a:p>
          <a:p>
            <a:pPr>
              <a:buNone/>
            </a:pPr>
            <a:endParaRPr lang="en-GB" sz="2400" dirty="0">
              <a:solidFill>
                <a:schemeClr val="accent1"/>
              </a:solidFill>
            </a:endParaRPr>
          </a:p>
        </p:txBody>
      </p:sp>
      <p:pic>
        <p:nvPicPr>
          <p:cNvPr id="21505" name="Picture 1" descr="F:\DCIM\100MSDCF\DSC008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3718" t="22287" b="27195"/>
          <a:stretch>
            <a:fillRect/>
          </a:stretch>
        </p:blipFill>
        <p:spPr bwMode="auto">
          <a:xfrm rot="16200000">
            <a:off x="4371861" y="2781670"/>
            <a:ext cx="5260818" cy="20702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Bent Arrow 6"/>
          <p:cNvSpPr/>
          <p:nvPr/>
        </p:nvSpPr>
        <p:spPr>
          <a:xfrm rot="20622771">
            <a:off x="6266447" y="2956329"/>
            <a:ext cx="1779152" cy="2606317"/>
          </a:xfrm>
          <a:prstGeom prst="bentArrow">
            <a:avLst>
              <a:gd name="adj1" fmla="val 9814"/>
              <a:gd name="adj2" fmla="val 14085"/>
              <a:gd name="adj3" fmla="val 40264"/>
              <a:gd name="adj4" fmla="val 59736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2249424"/>
            <a:ext cx="5194920" cy="4325112"/>
          </a:xfrm>
        </p:spPr>
        <p:txBody>
          <a:bodyPr/>
          <a:lstStyle/>
          <a:p>
            <a:r>
              <a:rPr lang="en-GB" dirty="0" smtClean="0"/>
              <a:t>Demonstrate on sternum</a:t>
            </a:r>
          </a:p>
          <a:p>
            <a:r>
              <a:rPr lang="en-GB" dirty="0" smtClean="0"/>
              <a:t>Dermatomes</a:t>
            </a:r>
          </a:p>
          <a:p>
            <a:pPr>
              <a:buNone/>
            </a:pPr>
            <a:r>
              <a:rPr lang="en-GB" dirty="0" smtClean="0"/>
              <a:t>	  </a:t>
            </a:r>
            <a:r>
              <a:rPr lang="en-GB" dirty="0" smtClean="0">
                <a:solidFill>
                  <a:schemeClr val="accent6"/>
                </a:solidFill>
              </a:rPr>
              <a:t>= area of skin supplied by a vertebral spinal segment</a:t>
            </a:r>
            <a:endParaRPr lang="en-GB" dirty="0" smtClean="0"/>
          </a:p>
          <a:p>
            <a:r>
              <a:rPr lang="en-GB" dirty="0" smtClean="0"/>
              <a:t>Wisp of cotton wool</a:t>
            </a:r>
          </a:p>
          <a:p>
            <a:r>
              <a:rPr lang="en-GB" dirty="0" smtClean="0"/>
              <a:t>Do NOT stroke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LOWER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SENSATION – Light touch</a:t>
            </a:r>
            <a:endParaRPr lang="en-GB" dirty="0"/>
          </a:p>
        </p:txBody>
      </p:sp>
      <p:grpSp>
        <p:nvGrpSpPr>
          <p:cNvPr id="19" name="Group 18"/>
          <p:cNvGrpSpPr/>
          <p:nvPr/>
        </p:nvGrpSpPr>
        <p:grpSpPr>
          <a:xfrm>
            <a:off x="5202070" y="818710"/>
            <a:ext cx="3484730" cy="5755826"/>
            <a:chOff x="5174614" y="692696"/>
            <a:chExt cx="3981084" cy="6145494"/>
          </a:xfrm>
        </p:grpSpPr>
        <p:pic>
          <p:nvPicPr>
            <p:cNvPr id="20" name="Picture 19" descr="Dermatomes lower limb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962" r="12947" b="2351"/>
            <a:stretch>
              <a:fillRect/>
            </a:stretch>
          </p:blipFill>
          <p:spPr>
            <a:xfrm>
              <a:off x="5339274" y="692696"/>
              <a:ext cx="3816424" cy="6145494"/>
            </a:xfrm>
            <a:prstGeom prst="rect">
              <a:avLst/>
            </a:prstGeom>
            <a:ln>
              <a:noFill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6948264" y="4238275"/>
              <a:ext cx="617258" cy="264323"/>
            </a:xfrm>
            <a:prstGeom prst="rect">
              <a:avLst/>
            </a:prstGeom>
            <a:ln w="15875"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L5</a:t>
              </a:r>
              <a:endParaRPr lang="en-GB" sz="1200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6012160" y="4436518"/>
              <a:ext cx="144016" cy="132161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174614" y="4360566"/>
              <a:ext cx="669526" cy="340275"/>
            </a:xfrm>
            <a:prstGeom prst="rect">
              <a:avLst/>
            </a:prstGeom>
            <a:ln w="15875"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L4</a:t>
              </a:r>
              <a:endParaRPr lang="en-GB" sz="1200" dirty="0"/>
            </a:p>
          </p:txBody>
        </p:sp>
        <p:cxnSp>
          <p:nvCxnSpPr>
            <p:cNvPr id="24" name="Straight Connector 23"/>
            <p:cNvCxnSpPr>
              <a:stCxn id="23" idx="3"/>
              <a:endCxn id="22" idx="2"/>
            </p:cNvCxnSpPr>
            <p:nvPr/>
          </p:nvCxnSpPr>
          <p:spPr>
            <a:xfrm flipV="1">
              <a:off x="5844138" y="4502600"/>
              <a:ext cx="168021" cy="28104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6" idx="6"/>
            </p:cNvCxnSpPr>
            <p:nvPr/>
          </p:nvCxnSpPr>
          <p:spPr>
            <a:xfrm>
              <a:off x="6692506" y="4304357"/>
              <a:ext cx="240028" cy="56209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6548490" y="4238276"/>
              <a:ext cx="144016" cy="132161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143000"/>
            <a:ext cx="7571184" cy="2358008"/>
          </a:xfrm>
        </p:spPr>
        <p:txBody>
          <a:bodyPr>
            <a:normAutofit/>
          </a:bodyPr>
          <a:lstStyle/>
          <a:p>
            <a:r>
              <a:rPr lang="en-GB" dirty="0" smtClean="0"/>
              <a:t>INTRODUCE YOURSELF </a:t>
            </a:r>
            <a:br>
              <a:rPr lang="en-GB" dirty="0" smtClean="0"/>
            </a:br>
            <a:r>
              <a:rPr lang="en-GB" dirty="0" smtClean="0"/>
              <a:t>GAIN CONSENT</a:t>
            </a:r>
            <a:br>
              <a:rPr lang="en-GB" dirty="0" smtClean="0"/>
            </a:br>
            <a:r>
              <a:rPr lang="en-GB" dirty="0" smtClean="0"/>
              <a:t>WASH YOUR HANDS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05064"/>
            <a:ext cx="8229600" cy="2569472"/>
          </a:xfrm>
        </p:spPr>
        <p:txBody>
          <a:bodyPr/>
          <a:lstStyle/>
          <a:p>
            <a:r>
              <a:rPr lang="en-GB" dirty="0" smtClean="0"/>
              <a:t>Hello, my name is, I am a medical student</a:t>
            </a:r>
          </a:p>
          <a:p>
            <a:r>
              <a:rPr lang="en-GB" dirty="0" smtClean="0"/>
              <a:t>What is your name?</a:t>
            </a:r>
          </a:p>
          <a:p>
            <a:r>
              <a:rPr lang="en-GB" dirty="0" smtClean="0"/>
              <a:t>I would like to examine you today to assess the movement and feeling in your arms and legs</a:t>
            </a:r>
            <a:endParaRPr lang="en-GB" dirty="0"/>
          </a:p>
        </p:txBody>
      </p:sp>
      <p:sp>
        <p:nvSpPr>
          <p:cNvPr id="4" name="5-Point Star 3"/>
          <p:cNvSpPr/>
          <p:nvPr/>
        </p:nvSpPr>
        <p:spPr>
          <a:xfrm>
            <a:off x="683568" y="1484784"/>
            <a:ext cx="360040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5-Point Star 4"/>
          <p:cNvSpPr/>
          <p:nvPr/>
        </p:nvSpPr>
        <p:spPr>
          <a:xfrm>
            <a:off x="683568" y="2119208"/>
            <a:ext cx="360040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5-Point Star 5"/>
          <p:cNvSpPr/>
          <p:nvPr/>
        </p:nvSpPr>
        <p:spPr>
          <a:xfrm>
            <a:off x="683568" y="2708920"/>
            <a:ext cx="360040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LOWER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SENSATION – Light touch</a:t>
            </a:r>
            <a:endParaRPr lang="en-GB" dirty="0"/>
          </a:p>
        </p:txBody>
      </p:sp>
      <p:pic>
        <p:nvPicPr>
          <p:cNvPr id="6" name="Picture 5" descr="peripheral neuropathy.jpg"/>
          <p:cNvPicPr>
            <a:picLocks noChangeAspect="1"/>
          </p:cNvPicPr>
          <p:nvPr/>
        </p:nvPicPr>
        <p:blipFill>
          <a:blip r:embed="rId3" cstate="print"/>
          <a:srcRect l="57606"/>
          <a:stretch>
            <a:fillRect/>
          </a:stretch>
        </p:blipFill>
        <p:spPr>
          <a:xfrm>
            <a:off x="3347864" y="2803322"/>
            <a:ext cx="1656184" cy="3938046"/>
          </a:xfrm>
          <a:prstGeom prst="rect">
            <a:avLst/>
          </a:prstGeom>
        </p:spPr>
      </p:pic>
      <p:sp>
        <p:nvSpPr>
          <p:cNvPr id="8" name="Explosion 2 7"/>
          <p:cNvSpPr/>
          <p:nvPr/>
        </p:nvSpPr>
        <p:spPr>
          <a:xfrm>
            <a:off x="5580112" y="836713"/>
            <a:ext cx="3563888" cy="1584175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MAP OUT THE DEFICIT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627784" y="407707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6"/>
                </a:solidFill>
              </a:rPr>
              <a:t>VS</a:t>
            </a:r>
            <a:endParaRPr lang="en-GB" sz="2800" b="1" dirty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6056" y="407707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6"/>
                </a:solidFill>
              </a:rPr>
              <a:t>VS</a:t>
            </a:r>
            <a:endParaRPr lang="en-GB" sz="2800" b="1" dirty="0">
              <a:solidFill>
                <a:schemeClr val="accent6"/>
              </a:solidFill>
            </a:endParaRPr>
          </a:p>
        </p:txBody>
      </p:sp>
      <p:pic>
        <p:nvPicPr>
          <p:cNvPr id="19" name="Picture 18" descr="Innervation of lower limb.jpg"/>
          <p:cNvPicPr>
            <a:picLocks noChangeAspect="1"/>
          </p:cNvPicPr>
          <p:nvPr/>
        </p:nvPicPr>
        <p:blipFill>
          <a:blip r:embed="rId4" cstate="print"/>
          <a:srcRect l="18041" r="17528" b="2989"/>
          <a:stretch>
            <a:fillRect/>
          </a:stretch>
        </p:blipFill>
        <p:spPr>
          <a:xfrm>
            <a:off x="6156176" y="2564904"/>
            <a:ext cx="2524287" cy="4293096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" y="2209800"/>
            <a:ext cx="2816805" cy="4531568"/>
            <a:chOff x="5174614" y="692696"/>
            <a:chExt cx="3981084" cy="6145494"/>
          </a:xfrm>
        </p:grpSpPr>
        <p:pic>
          <p:nvPicPr>
            <p:cNvPr id="33" name="Picture 32" descr="Dermatomes lower limb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962" r="12947" b="2351"/>
            <a:stretch>
              <a:fillRect/>
            </a:stretch>
          </p:blipFill>
          <p:spPr>
            <a:xfrm>
              <a:off x="5339274" y="692696"/>
              <a:ext cx="3816424" cy="6145494"/>
            </a:xfrm>
            <a:prstGeom prst="rect">
              <a:avLst/>
            </a:prstGeom>
            <a:ln>
              <a:noFill/>
            </a:ln>
          </p:spPr>
        </p:pic>
        <p:sp>
          <p:nvSpPr>
            <p:cNvPr id="34" name="Rectangle 33"/>
            <p:cNvSpPr/>
            <p:nvPr/>
          </p:nvSpPr>
          <p:spPr>
            <a:xfrm>
              <a:off x="6948264" y="4238275"/>
              <a:ext cx="617258" cy="264323"/>
            </a:xfrm>
            <a:prstGeom prst="rect">
              <a:avLst/>
            </a:prstGeom>
            <a:ln w="15875"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L5</a:t>
              </a:r>
              <a:endParaRPr lang="en-GB" sz="1200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6012160" y="4436518"/>
              <a:ext cx="144016" cy="132161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174614" y="4360566"/>
              <a:ext cx="669526" cy="340275"/>
            </a:xfrm>
            <a:prstGeom prst="rect">
              <a:avLst/>
            </a:prstGeom>
            <a:ln w="15875"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L4</a:t>
              </a:r>
              <a:endParaRPr lang="en-GB" sz="1200" dirty="0"/>
            </a:p>
          </p:txBody>
        </p:sp>
        <p:cxnSp>
          <p:nvCxnSpPr>
            <p:cNvPr id="37" name="Straight Connector 36"/>
            <p:cNvCxnSpPr>
              <a:stCxn id="36" idx="3"/>
              <a:endCxn id="35" idx="2"/>
            </p:cNvCxnSpPr>
            <p:nvPr/>
          </p:nvCxnSpPr>
          <p:spPr>
            <a:xfrm flipV="1">
              <a:off x="5844138" y="4502600"/>
              <a:ext cx="168021" cy="28104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9" idx="6"/>
            </p:cNvCxnSpPr>
            <p:nvPr/>
          </p:nvCxnSpPr>
          <p:spPr>
            <a:xfrm>
              <a:off x="6692506" y="4304357"/>
              <a:ext cx="240028" cy="56209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6548490" y="4238276"/>
              <a:ext cx="144016" cy="132161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As light touch - dermatomes</a:t>
            </a:r>
          </a:p>
          <a:p>
            <a:r>
              <a:rPr lang="en-GB" dirty="0" err="1" smtClean="0"/>
              <a:t>Neurotip</a:t>
            </a:r>
            <a:endParaRPr lang="en-GB" dirty="0" smtClean="0"/>
          </a:p>
          <a:p>
            <a:r>
              <a:rPr lang="en-GB" dirty="0" smtClean="0"/>
              <a:t>Map abnormalities</a:t>
            </a:r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LOWER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SENSATION – Pain/pin prick</a:t>
            </a:r>
            <a:endParaRPr lang="en-GB" dirty="0"/>
          </a:p>
        </p:txBody>
      </p:sp>
      <p:pic>
        <p:nvPicPr>
          <p:cNvPr id="5" name="Picture 4" descr="Neuroti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2280" y="1772816"/>
            <a:ext cx="1118827" cy="4653136"/>
          </a:xfrm>
          <a:prstGeom prst="rect">
            <a:avLst/>
          </a:prstGeom>
        </p:spPr>
      </p:pic>
      <p:pic>
        <p:nvPicPr>
          <p:cNvPr id="6" name="Picture 5" descr="Neuroti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501008"/>
            <a:ext cx="2790056" cy="3013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LOWER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SENSATION – </a:t>
            </a:r>
            <a:r>
              <a:rPr lang="en-GB" dirty="0" err="1" smtClean="0"/>
              <a:t>Proprioception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Test at IP joint</a:t>
            </a:r>
          </a:p>
          <a:p>
            <a:r>
              <a:rPr lang="en-GB" dirty="0" smtClean="0"/>
              <a:t>Isolate the joint</a:t>
            </a:r>
          </a:p>
          <a:p>
            <a:r>
              <a:rPr lang="en-GB" dirty="0" smtClean="0"/>
              <a:t>Hold distal phalanx </a:t>
            </a:r>
            <a:r>
              <a:rPr lang="en-GB" b="1" dirty="0" smtClean="0"/>
              <a:t>at the sides</a:t>
            </a:r>
          </a:p>
          <a:p>
            <a:r>
              <a:rPr lang="en-GB" dirty="0" smtClean="0"/>
              <a:t>Move </a:t>
            </a:r>
            <a:r>
              <a:rPr lang="en-GB" b="1" dirty="0" smtClean="0"/>
              <a:t>UP</a:t>
            </a:r>
            <a:r>
              <a:rPr lang="en-GB" dirty="0" smtClean="0"/>
              <a:t> and </a:t>
            </a:r>
            <a:r>
              <a:rPr lang="en-GB" b="1" dirty="0" smtClean="0"/>
              <a:t>DOWN</a:t>
            </a:r>
            <a:r>
              <a:rPr lang="en-GB" dirty="0" smtClean="0"/>
              <a:t> to demonstrate to patient</a:t>
            </a:r>
          </a:p>
          <a:p>
            <a:pPr>
              <a:buNone/>
            </a:pPr>
            <a:endParaRPr lang="en-GB" b="1" dirty="0" smtClean="0"/>
          </a:p>
          <a:p>
            <a:r>
              <a:rPr lang="en-GB" dirty="0" smtClean="0">
                <a:solidFill>
                  <a:schemeClr val="accent6"/>
                </a:solidFill>
              </a:rPr>
              <a:t>Ask the patient to </a:t>
            </a:r>
            <a:r>
              <a:rPr lang="en-GB" b="1" dirty="0" smtClean="0">
                <a:solidFill>
                  <a:schemeClr val="accent6"/>
                </a:solidFill>
              </a:rPr>
              <a:t>close their eyes</a:t>
            </a:r>
          </a:p>
          <a:p>
            <a:r>
              <a:rPr lang="en-GB" dirty="0" smtClean="0">
                <a:solidFill>
                  <a:schemeClr val="accent6"/>
                </a:solidFill>
              </a:rPr>
              <a:t>Move the distal phalanx </a:t>
            </a:r>
            <a:r>
              <a:rPr lang="en-GB" b="1" dirty="0" smtClean="0">
                <a:solidFill>
                  <a:schemeClr val="accent6"/>
                </a:solidFill>
              </a:rPr>
              <a:t>UP</a:t>
            </a:r>
            <a:r>
              <a:rPr lang="en-GB" dirty="0" smtClean="0">
                <a:solidFill>
                  <a:schemeClr val="accent6"/>
                </a:solidFill>
              </a:rPr>
              <a:t> and </a:t>
            </a:r>
            <a:r>
              <a:rPr lang="en-GB" b="1" dirty="0" smtClean="0">
                <a:solidFill>
                  <a:schemeClr val="accent6"/>
                </a:solidFill>
              </a:rPr>
              <a:t>DOWN</a:t>
            </a:r>
            <a:r>
              <a:rPr lang="en-GB" dirty="0" smtClean="0">
                <a:solidFill>
                  <a:schemeClr val="accent6"/>
                </a:solidFill>
              </a:rPr>
              <a:t> and ask the patient to state the position</a:t>
            </a:r>
          </a:p>
          <a:p>
            <a:r>
              <a:rPr lang="en-GB" dirty="0" smtClean="0">
                <a:solidFill>
                  <a:schemeClr val="accent6"/>
                </a:solidFill>
              </a:rPr>
              <a:t>Repeat a few times</a:t>
            </a:r>
          </a:p>
          <a:p>
            <a:endParaRPr lang="en-GB" dirty="0" smtClean="0"/>
          </a:p>
          <a:p>
            <a:pPr>
              <a:buNone/>
            </a:pPr>
            <a:r>
              <a:rPr lang="en-GB" dirty="0" smtClean="0"/>
              <a:t>If any deficit move proximally until normal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39937" name="Picture 1" descr="F:\DCIM\100MSDCF\DSC008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9765" t="27636" b="15902"/>
          <a:stretch>
            <a:fillRect/>
          </a:stretch>
        </p:blipFill>
        <p:spPr bwMode="auto">
          <a:xfrm rot="16200000">
            <a:off x="5030347" y="3236616"/>
            <a:ext cx="4348891" cy="22952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7030A0"/>
                </a:solidFill>
              </a:rPr>
              <a:t>LOWER LIMB EXAMINATION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SENSATION – Vibration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128 Hz Tuning fork</a:t>
            </a:r>
          </a:p>
          <a:p>
            <a:r>
              <a:rPr lang="en-GB" sz="2400" dirty="0" smtClean="0"/>
              <a:t>Bony prominences</a:t>
            </a:r>
          </a:p>
          <a:p>
            <a:r>
              <a:rPr lang="en-GB" sz="2400" dirty="0" smtClean="0"/>
              <a:t>Demonstrate at sternum</a:t>
            </a:r>
          </a:p>
          <a:p>
            <a:r>
              <a:rPr lang="en-GB" sz="2400" dirty="0" smtClean="0"/>
              <a:t>Begin distal</a:t>
            </a:r>
          </a:p>
          <a:p>
            <a:r>
              <a:rPr lang="en-GB" sz="2400" dirty="0" smtClean="0"/>
              <a:t>If deficit move proximal</a:t>
            </a:r>
          </a:p>
          <a:p>
            <a:pPr>
              <a:buNone/>
            </a:pPr>
            <a:endParaRPr lang="en-GB" sz="1800" dirty="0" smtClean="0"/>
          </a:p>
          <a:p>
            <a:r>
              <a:rPr lang="en-GB" sz="2400" dirty="0" smtClean="0"/>
              <a:t>Base of great toe/ ankle/ </a:t>
            </a:r>
          </a:p>
          <a:p>
            <a:pPr>
              <a:buNone/>
            </a:pPr>
            <a:r>
              <a:rPr lang="en-GB" sz="2400" dirty="0" smtClean="0"/>
              <a:t>knee/ hip</a:t>
            </a:r>
          </a:p>
          <a:p>
            <a:pPr>
              <a:buNone/>
            </a:pPr>
            <a:endParaRPr lang="en-GB" sz="1800" dirty="0" smtClean="0"/>
          </a:p>
          <a:p>
            <a:pPr>
              <a:buNone/>
            </a:pPr>
            <a:r>
              <a:rPr lang="en-GB" sz="2400" dirty="0" smtClean="0">
                <a:solidFill>
                  <a:schemeClr val="accent6"/>
                </a:solidFill>
              </a:rPr>
              <a:t>Assess when vibration starts and stops</a:t>
            </a:r>
          </a:p>
        </p:txBody>
      </p:sp>
      <p:pic>
        <p:nvPicPr>
          <p:cNvPr id="6" name="Picture 5" descr="128 tuning fork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485" r="30155"/>
          <a:stretch>
            <a:fillRect/>
          </a:stretch>
        </p:blipFill>
        <p:spPr>
          <a:xfrm rot="18683058">
            <a:off x="6206934" y="1363441"/>
            <a:ext cx="1483055" cy="2724637"/>
          </a:xfrm>
          <a:prstGeom prst="rect">
            <a:avLst/>
          </a:prstGeom>
        </p:spPr>
      </p:pic>
      <p:pic>
        <p:nvPicPr>
          <p:cNvPr id="38914" name="Picture 2" descr="Coloring page l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607668"/>
            <a:ext cx="2301235" cy="325033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092280" y="6237312"/>
            <a:ext cx="309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endParaRPr lang="en-GB" sz="2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16216" y="5877272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2</a:t>
            </a:r>
            <a:endParaRPr lang="en-GB" sz="2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92280" y="5013176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3</a:t>
            </a:r>
            <a:endParaRPr lang="en-GB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6216" y="3861048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4</a:t>
            </a:r>
            <a:endParaRPr lang="en-GB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143000"/>
            <a:ext cx="8229600" cy="557808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844824"/>
            <a:ext cx="4114800" cy="47297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716016" y="1844824"/>
            <a:ext cx="4114800" cy="47297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defRPr/>
            </a:pPr>
            <a:r>
              <a:rPr lang="en-GB" b="1" dirty="0" smtClean="0">
                <a:solidFill>
                  <a:srgbClr val="7030A0"/>
                </a:solidFill>
              </a:rPr>
              <a:t>LOWER LIMB EXAMINATION</a:t>
            </a:r>
            <a:br>
              <a:rPr lang="en-GB" b="1" dirty="0" smtClean="0">
                <a:solidFill>
                  <a:srgbClr val="7030A0"/>
                </a:solidFill>
              </a:rPr>
            </a:br>
            <a:r>
              <a:rPr lang="en-GB" sz="4800" dirty="0" smtClean="0"/>
              <a:t>EXTRA TESTS</a:t>
            </a:r>
            <a:endParaRPr lang="en-GB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en-GB" sz="2400" dirty="0" smtClean="0"/>
              <a:t>GAIT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GB" dirty="0" smtClean="0"/>
              <a:t>Walk normally few metres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GB" dirty="0" smtClean="0"/>
              <a:t>Turn quickly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GB" dirty="0" smtClean="0"/>
              <a:t>Walk back</a:t>
            </a:r>
          </a:p>
          <a:p>
            <a:pPr lvl="1">
              <a:buNone/>
              <a:defRPr/>
            </a:pPr>
            <a:endParaRPr lang="en-GB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GB" dirty="0" smtClean="0"/>
              <a:t>Additional Gait Tests: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chemeClr val="accent1"/>
                </a:solidFill>
              </a:rPr>
              <a:t>Heel-to-toe </a:t>
            </a:r>
            <a:r>
              <a:rPr lang="en-GB" dirty="0" smtClean="0"/>
              <a:t>– </a:t>
            </a:r>
            <a:r>
              <a:rPr lang="en-GB" dirty="0" err="1" smtClean="0"/>
              <a:t>Cerebellar</a:t>
            </a:r>
            <a:endParaRPr lang="en-GB" dirty="0" smtClean="0"/>
          </a:p>
          <a:p>
            <a:pPr lvl="1"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chemeClr val="accent1"/>
                </a:solidFill>
              </a:rPr>
              <a:t>On toes </a:t>
            </a:r>
            <a:r>
              <a:rPr lang="en-GB" dirty="0" smtClean="0"/>
              <a:t>– S1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GB" dirty="0" smtClean="0">
                <a:solidFill>
                  <a:schemeClr val="accent1"/>
                </a:solidFill>
              </a:rPr>
              <a:t>On heels </a:t>
            </a:r>
            <a:r>
              <a:rPr lang="en-GB" dirty="0" smtClean="0"/>
              <a:t>– L4, L5</a:t>
            </a:r>
          </a:p>
          <a:p>
            <a:endParaRPr lang="en-GB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en-GB" sz="2400" dirty="0" smtClean="0"/>
              <a:t>ROMBERG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GB" dirty="0" smtClean="0"/>
              <a:t>Ask patient to stand with feet together and eyes closed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GB" dirty="0" smtClean="0"/>
              <a:t>Loss of balance = Positive test </a:t>
            </a:r>
          </a:p>
        </p:txBody>
      </p:sp>
      <p:pic>
        <p:nvPicPr>
          <p:cNvPr id="15" name="Picture 14" descr="Img0047.jpg"/>
          <p:cNvPicPr>
            <a:picLocks noChangeAspect="1"/>
          </p:cNvPicPr>
          <p:nvPr/>
        </p:nvPicPr>
        <p:blipFill>
          <a:blip r:embed="rId2" cstate="print"/>
          <a:srcRect l="8108" t="7207" r="13513"/>
          <a:stretch>
            <a:fillRect/>
          </a:stretch>
        </p:blipFill>
        <p:spPr>
          <a:xfrm>
            <a:off x="6012160" y="3697319"/>
            <a:ext cx="1620180" cy="287721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143000"/>
            <a:ext cx="8028384" cy="235800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THANK THE PATIENT</a:t>
            </a:r>
            <a:br>
              <a:rPr lang="en-GB" dirty="0" smtClean="0"/>
            </a:br>
            <a:r>
              <a:rPr lang="en-GB" dirty="0" smtClean="0"/>
              <a:t>OFFER ASSISTANCE WITH DRESSING</a:t>
            </a:r>
            <a:br>
              <a:rPr lang="en-GB" dirty="0" smtClean="0"/>
            </a:br>
            <a:r>
              <a:rPr lang="en-GB" dirty="0" smtClean="0"/>
              <a:t>ENSURE COMFORT</a:t>
            </a:r>
            <a:br>
              <a:rPr lang="en-GB" dirty="0" smtClean="0"/>
            </a:br>
            <a:r>
              <a:rPr lang="en-GB" dirty="0" smtClean="0"/>
              <a:t>WASH HANDS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05064"/>
            <a:ext cx="8229600" cy="2569472"/>
          </a:xfrm>
        </p:spPr>
        <p:txBody>
          <a:bodyPr/>
          <a:lstStyle/>
          <a:p>
            <a:pPr>
              <a:buNone/>
            </a:pPr>
            <a:r>
              <a:rPr lang="en-GB" dirty="0" smtClean="0">
                <a:solidFill>
                  <a:schemeClr val="accent1"/>
                </a:solidFill>
              </a:rPr>
              <a:t>“To complete my examination I would like to carry out a cranial nerve examination and peripheral nervous system examination of the upper limb” </a:t>
            </a:r>
            <a:r>
              <a:rPr lang="en-GB" i="1" dirty="0" smtClean="0">
                <a:solidFill>
                  <a:schemeClr val="accent1"/>
                </a:solidFill>
              </a:rPr>
              <a:t>(as appropriate)</a:t>
            </a:r>
            <a:endParaRPr lang="en-GB" i="1" dirty="0">
              <a:solidFill>
                <a:schemeClr val="accent1"/>
              </a:solidFill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683568" y="1340768"/>
            <a:ext cx="360040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5-Point Star 4"/>
          <p:cNvSpPr/>
          <p:nvPr/>
        </p:nvSpPr>
        <p:spPr>
          <a:xfrm>
            <a:off x="683568" y="1835338"/>
            <a:ext cx="360040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5-Point Star 5"/>
          <p:cNvSpPr/>
          <p:nvPr/>
        </p:nvSpPr>
        <p:spPr>
          <a:xfrm>
            <a:off x="683568" y="2382018"/>
            <a:ext cx="360040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5-Point Star 6"/>
          <p:cNvSpPr/>
          <p:nvPr/>
        </p:nvSpPr>
        <p:spPr>
          <a:xfrm>
            <a:off x="683568" y="2895968"/>
            <a:ext cx="360040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2502024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/>
              <a:t>CEREBELLAR FUNCTION</a:t>
            </a:r>
            <a:endParaRPr lang="en-GB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7875984" cy="5638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6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Cerebellar dysfunction - ‘</a:t>
            </a:r>
            <a:r>
              <a:rPr lang="en-GB" sz="3600" dirty="0" smtClean="0">
                <a:solidFill>
                  <a:srgbClr val="FF0000"/>
                </a:solidFill>
                <a:latin typeface="+mn-lt"/>
              </a:rPr>
              <a:t>DANISH</a:t>
            </a:r>
            <a:r>
              <a:rPr lang="en-GB" sz="36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’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GB" sz="3200" dirty="0" smtClean="0">
                <a:solidFill>
                  <a:srgbClr val="FF0000"/>
                </a:solidFill>
                <a:latin typeface="+mn-lt"/>
              </a:rPr>
              <a:t>D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ysdiadochokinesis</a:t>
            </a:r>
            <a:b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en-GB" sz="3200" dirty="0" smtClean="0">
                <a:solidFill>
                  <a:srgbClr val="FF0000"/>
                </a:solidFill>
                <a:latin typeface="+mn-lt"/>
              </a:rPr>
              <a:t>A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taxia</a:t>
            </a:r>
            <a:b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en-GB" sz="3200" dirty="0" err="1" smtClean="0">
                <a:solidFill>
                  <a:srgbClr val="FF0000"/>
                </a:solidFill>
                <a:latin typeface="+mn-lt"/>
              </a:rPr>
              <a:t>N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ystagmus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/>
            </a:r>
            <a:b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en-GB" sz="3200" dirty="0" smtClean="0">
                <a:solidFill>
                  <a:srgbClr val="FF0000"/>
                </a:solidFill>
                <a:latin typeface="+mn-lt"/>
              </a:rPr>
              <a:t>I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ntention tremor</a:t>
            </a:r>
            <a:b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en-GB" sz="3200" dirty="0" smtClean="0">
                <a:solidFill>
                  <a:srgbClr val="FF0000"/>
                </a:solidFill>
                <a:latin typeface="+mn-lt"/>
              </a:rPr>
              <a:t>S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lurred/</a:t>
            </a:r>
            <a:r>
              <a:rPr lang="en-GB" sz="3200" dirty="0" smtClean="0">
                <a:solidFill>
                  <a:srgbClr val="FF0000"/>
                </a:solidFill>
                <a:latin typeface="+mn-lt"/>
              </a:rPr>
              <a:t>S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canning/</a:t>
            </a:r>
            <a:r>
              <a:rPr lang="en-GB" sz="3200" dirty="0" err="1" smtClean="0">
                <a:solidFill>
                  <a:srgbClr val="FF0000"/>
                </a:solidFill>
                <a:latin typeface="+mn-lt"/>
              </a:rPr>
              <a:t>S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tacatto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en-GB" sz="3200" dirty="0" smtClean="0">
                <a:solidFill>
                  <a:srgbClr val="FF0000"/>
                </a:solidFill>
                <a:latin typeface="+mn-lt"/>
              </a:rPr>
              <a:t>S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peech</a:t>
            </a:r>
            <a:b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en-GB" sz="3200" dirty="0" err="1" smtClean="0">
                <a:solidFill>
                  <a:srgbClr val="FF0000"/>
                </a:solidFill>
                <a:latin typeface="+mn-lt"/>
              </a:rPr>
              <a:t>H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ypotonia</a:t>
            </a:r>
            <a:endParaRPr lang="en-GB" sz="32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31540" y="2788660"/>
            <a:ext cx="252028" cy="2475275"/>
            <a:chOff x="685800" y="2133600"/>
            <a:chExt cx="360040" cy="3179440"/>
          </a:xfrm>
        </p:grpSpPr>
        <p:sp>
          <p:nvSpPr>
            <p:cNvPr id="4" name="5-Point Star 3"/>
            <p:cNvSpPr/>
            <p:nvPr/>
          </p:nvSpPr>
          <p:spPr>
            <a:xfrm>
              <a:off x="685800" y="2667000"/>
              <a:ext cx="360040" cy="36004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5-Point Star 4"/>
            <p:cNvSpPr/>
            <p:nvPr/>
          </p:nvSpPr>
          <p:spPr>
            <a:xfrm>
              <a:off x="685800" y="3200400"/>
              <a:ext cx="360040" cy="36004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5-Point Star 5"/>
            <p:cNvSpPr/>
            <p:nvPr/>
          </p:nvSpPr>
          <p:spPr>
            <a:xfrm>
              <a:off x="685800" y="3733800"/>
              <a:ext cx="360040" cy="36004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685800" y="4343400"/>
              <a:ext cx="360040" cy="36004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685800" y="4953000"/>
              <a:ext cx="360040" cy="36004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685800" y="2133600"/>
              <a:ext cx="360040" cy="36004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2502024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/>
              <a:t>TYING IT ALL TOGETHER</a:t>
            </a:r>
            <a:endParaRPr lang="en-GB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Tying it All Together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Is the problem?</a:t>
            </a:r>
          </a:p>
          <a:p>
            <a:pPr lvl="1"/>
            <a:r>
              <a:rPr lang="en-GB" dirty="0" smtClean="0"/>
              <a:t>Motor</a:t>
            </a:r>
          </a:p>
          <a:p>
            <a:pPr lvl="1"/>
            <a:r>
              <a:rPr lang="en-GB" dirty="0" smtClean="0"/>
              <a:t>Sensory</a:t>
            </a:r>
          </a:p>
          <a:p>
            <a:pPr lvl="1"/>
            <a:r>
              <a:rPr lang="en-GB" dirty="0" smtClean="0"/>
              <a:t>Both</a:t>
            </a:r>
          </a:p>
          <a:p>
            <a:r>
              <a:rPr lang="en-GB" dirty="0" smtClean="0"/>
              <a:t>Is the problem?</a:t>
            </a:r>
          </a:p>
          <a:p>
            <a:pPr lvl="1"/>
            <a:r>
              <a:rPr lang="en-GB" dirty="0" smtClean="0"/>
              <a:t>Unilateral</a:t>
            </a:r>
          </a:p>
          <a:p>
            <a:pPr lvl="1"/>
            <a:r>
              <a:rPr lang="en-GB" dirty="0" smtClean="0"/>
              <a:t>Below a level</a:t>
            </a:r>
          </a:p>
          <a:p>
            <a:pPr lvl="1"/>
            <a:r>
              <a:rPr lang="en-GB" dirty="0" smtClean="0"/>
              <a:t>Localised</a:t>
            </a:r>
          </a:p>
          <a:p>
            <a:pPr lvl="1"/>
            <a:r>
              <a:rPr lang="en-GB" dirty="0" smtClean="0"/>
              <a:t>Generalised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Motor</a:t>
            </a:r>
          </a:p>
          <a:p>
            <a:pPr lvl="1"/>
            <a:r>
              <a:rPr lang="en-GB" dirty="0" smtClean="0"/>
              <a:t>Upper Motor Neurone</a:t>
            </a:r>
          </a:p>
          <a:p>
            <a:pPr lvl="1"/>
            <a:r>
              <a:rPr lang="en-GB" dirty="0" smtClean="0"/>
              <a:t>Lower Motor Neurone</a:t>
            </a:r>
          </a:p>
          <a:p>
            <a:pPr lvl="1"/>
            <a:r>
              <a:rPr lang="en-GB" dirty="0" smtClean="0"/>
              <a:t>Neuromuscular Junction</a:t>
            </a:r>
          </a:p>
          <a:p>
            <a:pPr lvl="1"/>
            <a:r>
              <a:rPr lang="en-GB" dirty="0" smtClean="0"/>
              <a:t>Muscle</a:t>
            </a:r>
          </a:p>
          <a:p>
            <a:pPr lvl="1"/>
            <a:r>
              <a:rPr lang="en-GB" dirty="0" smtClean="0"/>
              <a:t>Cerebellum</a:t>
            </a:r>
          </a:p>
          <a:p>
            <a:r>
              <a:rPr lang="en-GB" dirty="0" smtClean="0"/>
              <a:t>Sensory</a:t>
            </a:r>
          </a:p>
          <a:p>
            <a:pPr lvl="1"/>
            <a:r>
              <a:rPr lang="en-GB" dirty="0" err="1" smtClean="0"/>
              <a:t>Hemisensory</a:t>
            </a:r>
            <a:endParaRPr lang="en-GB" dirty="0" smtClean="0"/>
          </a:p>
          <a:p>
            <a:pPr lvl="1"/>
            <a:r>
              <a:rPr lang="en-GB" dirty="0" smtClean="0"/>
              <a:t>Sensory Level</a:t>
            </a:r>
          </a:p>
          <a:p>
            <a:pPr lvl="1"/>
            <a:r>
              <a:rPr lang="en-GB" dirty="0" err="1" smtClean="0"/>
              <a:t>Dermatomal</a:t>
            </a:r>
            <a:endParaRPr lang="en-GB" dirty="0" smtClean="0"/>
          </a:p>
          <a:p>
            <a:pPr lvl="1"/>
            <a:r>
              <a:rPr lang="en-GB" dirty="0" smtClean="0"/>
              <a:t>Glove and Stocking</a:t>
            </a:r>
          </a:p>
          <a:p>
            <a:pPr lvl="1"/>
            <a:r>
              <a:rPr lang="en-GB" dirty="0" smtClean="0"/>
              <a:t>Peripheral Nerve Distribution</a:t>
            </a:r>
          </a:p>
          <a:p>
            <a:pPr lvl="1"/>
            <a:r>
              <a:rPr lang="en-GB" dirty="0" smtClean="0"/>
              <a:t>Which modalities?</a:t>
            </a:r>
          </a:p>
          <a:p>
            <a:pPr lvl="2"/>
            <a:r>
              <a:rPr lang="en-GB" dirty="0" smtClean="0"/>
              <a:t>All</a:t>
            </a:r>
          </a:p>
          <a:p>
            <a:pPr lvl="2"/>
            <a:r>
              <a:rPr lang="en-GB" dirty="0" smtClean="0"/>
              <a:t>Posterior Columns</a:t>
            </a:r>
          </a:p>
          <a:p>
            <a:pPr lvl="2"/>
            <a:r>
              <a:rPr lang="en-GB" dirty="0" err="1" smtClean="0"/>
              <a:t>Spinothalamic</a:t>
            </a:r>
            <a:r>
              <a:rPr lang="en-GB" dirty="0" smtClean="0"/>
              <a:t> Tracts</a:t>
            </a:r>
          </a:p>
          <a:p>
            <a:pPr lvl="1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21800"/>
          </a:xfrm>
        </p:spPr>
        <p:txBody>
          <a:bodyPr/>
          <a:lstStyle/>
          <a:p>
            <a:pPr>
              <a:buNone/>
            </a:pPr>
            <a:r>
              <a:rPr lang="en-GB" sz="3200" dirty="0" smtClean="0">
                <a:solidFill>
                  <a:schemeClr val="accent1"/>
                </a:solidFill>
              </a:rPr>
              <a:t>EXPOSE THE PATIENT</a:t>
            </a:r>
          </a:p>
          <a:p>
            <a:pPr>
              <a:buNone/>
            </a:pPr>
            <a:endParaRPr lang="en-GB" dirty="0" smtClean="0"/>
          </a:p>
          <a:p>
            <a:r>
              <a:rPr lang="en-GB" dirty="0" smtClean="0">
                <a:solidFill>
                  <a:srgbClr val="7030A0"/>
                </a:solidFill>
              </a:rPr>
              <a:t>UPPER LIMB: </a:t>
            </a:r>
            <a:r>
              <a:rPr lang="en-GB" dirty="0" smtClean="0"/>
              <a:t>arms, shoulders &amp; torso</a:t>
            </a:r>
          </a:p>
          <a:p>
            <a:r>
              <a:rPr lang="en-GB" dirty="0" smtClean="0">
                <a:solidFill>
                  <a:srgbClr val="7030A0"/>
                </a:solidFill>
              </a:rPr>
              <a:t>LOWER LIMB: </a:t>
            </a:r>
            <a:r>
              <a:rPr lang="en-GB" dirty="0" smtClean="0"/>
              <a:t>hips and legs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sz="3200" dirty="0" smtClean="0">
                <a:solidFill>
                  <a:schemeClr val="accent1"/>
                </a:solidFill>
              </a:rPr>
              <a:t>POSITION THE PATIENT</a:t>
            </a:r>
          </a:p>
          <a:p>
            <a:pPr>
              <a:buNone/>
            </a:pPr>
            <a:endParaRPr lang="en-GB" dirty="0" smtClean="0"/>
          </a:p>
          <a:p>
            <a:r>
              <a:rPr lang="en-GB" dirty="0" smtClean="0">
                <a:solidFill>
                  <a:srgbClr val="7030A0"/>
                </a:solidFill>
              </a:rPr>
              <a:t>UPPER LIMB: </a:t>
            </a:r>
            <a:r>
              <a:rPr lang="en-GB" dirty="0" smtClean="0"/>
              <a:t>sitting in chair/edge of couch or lying on couch</a:t>
            </a:r>
          </a:p>
          <a:p>
            <a:r>
              <a:rPr lang="en-GB" dirty="0" smtClean="0">
                <a:solidFill>
                  <a:srgbClr val="7030A0"/>
                </a:solidFill>
              </a:rPr>
              <a:t>LOWER LIMB: </a:t>
            </a:r>
            <a:r>
              <a:rPr lang="en-GB" dirty="0" smtClean="0"/>
              <a:t>lying on couch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Motor problems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Where?</a:t>
            </a:r>
          </a:p>
          <a:p>
            <a:pPr lvl="1"/>
            <a:r>
              <a:rPr lang="en-GB" dirty="0" smtClean="0"/>
              <a:t>Upper Motor Neurone</a:t>
            </a:r>
          </a:p>
          <a:p>
            <a:pPr lvl="1"/>
            <a:r>
              <a:rPr lang="en-GB" dirty="0" smtClean="0"/>
              <a:t>Lower Motor Neurone</a:t>
            </a:r>
          </a:p>
          <a:p>
            <a:pPr lvl="1"/>
            <a:r>
              <a:rPr lang="en-GB" dirty="0" smtClean="0"/>
              <a:t>Neuromuscular Junction</a:t>
            </a:r>
          </a:p>
          <a:p>
            <a:pPr lvl="1"/>
            <a:r>
              <a:rPr lang="en-GB" dirty="0" smtClean="0"/>
              <a:t>Muscle</a:t>
            </a:r>
          </a:p>
          <a:p>
            <a:pPr lvl="1"/>
            <a:r>
              <a:rPr lang="en-GB" dirty="0" smtClean="0"/>
              <a:t>Cerebellum</a:t>
            </a:r>
          </a:p>
        </p:txBody>
      </p:sp>
      <p:pic>
        <p:nvPicPr>
          <p:cNvPr id="6" name="Content Placeholder 5" descr="Pyramidal system 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718810"/>
            <a:ext cx="4038600" cy="4859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Upper or Lower Motor Neurone?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Modality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UMN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LMN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Tone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entury Gothic"/>
                        </a:rPr>
                        <a:t>↑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entury Gothic"/>
                        </a:rPr>
                        <a:t>↓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Power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?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entury Gothic"/>
                        </a:rPr>
                        <a:t>↓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Coordination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?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?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Reflexes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entury Gothic"/>
                        </a:rPr>
                        <a:t>↑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Century Gothic"/>
                        </a:rPr>
                        <a:t>↓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Sensation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?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?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Reflexes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dirty="0" smtClean="0"/>
              <a:t>Increased reflexes:</a:t>
            </a:r>
          </a:p>
          <a:p>
            <a:pPr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chemeClr val="accent1"/>
                </a:solidFill>
              </a:rPr>
              <a:t>UMN lesion</a:t>
            </a:r>
          </a:p>
          <a:p>
            <a:pPr>
              <a:buNone/>
            </a:pPr>
            <a:endParaRPr lang="en-GB" dirty="0" smtClean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en-GB" dirty="0" smtClean="0"/>
              <a:t>Decreased/absent reflexes:</a:t>
            </a:r>
          </a:p>
          <a:p>
            <a:pPr lvl="2"/>
            <a:r>
              <a:rPr lang="en-GB" dirty="0" smtClean="0"/>
              <a:t>Muscle</a:t>
            </a:r>
          </a:p>
          <a:p>
            <a:pPr lvl="2"/>
            <a:r>
              <a:rPr lang="en-GB" dirty="0" smtClean="0"/>
              <a:t>Motor nerve</a:t>
            </a:r>
          </a:p>
          <a:p>
            <a:pPr lvl="2"/>
            <a:r>
              <a:rPr lang="en-GB" dirty="0" smtClean="0"/>
              <a:t>Anterior spinal cord root</a:t>
            </a:r>
          </a:p>
          <a:p>
            <a:pPr lvl="2"/>
            <a:r>
              <a:rPr lang="en-GB" dirty="0" smtClean="0"/>
              <a:t>Anterior horn cell</a:t>
            </a:r>
          </a:p>
          <a:p>
            <a:pPr lvl="2"/>
            <a:r>
              <a:rPr lang="en-GB" dirty="0" smtClean="0"/>
              <a:t>Sensory root</a:t>
            </a:r>
          </a:p>
          <a:p>
            <a:pPr lvl="2"/>
            <a:r>
              <a:rPr lang="en-GB" dirty="0" smtClean="0"/>
              <a:t>Sensory nerve</a:t>
            </a:r>
          </a:p>
          <a:p>
            <a:pPr>
              <a:buNone/>
            </a:pPr>
            <a:endParaRPr lang="en-GB" dirty="0" smtClean="0">
              <a:solidFill>
                <a:schemeClr val="accent1"/>
              </a:solidFill>
            </a:endParaRPr>
          </a:p>
        </p:txBody>
      </p:sp>
      <p:pic>
        <p:nvPicPr>
          <p:cNvPr id="8" name="Content Placeholder 7" descr="reflexrotulien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414962" y="953725"/>
            <a:ext cx="2505075" cy="3810000"/>
          </a:xfrm>
        </p:spPr>
      </p:pic>
      <p:sp>
        <p:nvSpPr>
          <p:cNvPr id="6" name="Explosion 2 5"/>
          <p:cNvSpPr/>
          <p:nvPr/>
        </p:nvSpPr>
        <p:spPr>
          <a:xfrm>
            <a:off x="5148064" y="5040560"/>
            <a:ext cx="3744416" cy="181744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ANY PART OF THE REFLEC ARC!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Sensory problems</a:t>
            </a:r>
            <a:br>
              <a:rPr lang="en-GB" dirty="0" smtClean="0"/>
            </a:br>
            <a:r>
              <a:rPr lang="en-GB" dirty="0" smtClean="0"/>
              <a:t>What’s </a:t>
            </a:r>
            <a:r>
              <a:rPr lang="en-GB" smtClean="0"/>
              <a:t>the Pattern?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Where?</a:t>
            </a:r>
          </a:p>
          <a:p>
            <a:pPr lvl="1"/>
            <a:r>
              <a:rPr lang="en-GB" dirty="0" err="1" smtClean="0"/>
              <a:t>Hemisensory</a:t>
            </a:r>
            <a:endParaRPr lang="en-GB" dirty="0" smtClean="0"/>
          </a:p>
          <a:p>
            <a:pPr lvl="1"/>
            <a:r>
              <a:rPr lang="en-GB" dirty="0" smtClean="0"/>
              <a:t>Sensory Level</a:t>
            </a:r>
          </a:p>
          <a:p>
            <a:pPr lvl="1"/>
            <a:r>
              <a:rPr lang="en-GB" dirty="0" err="1" smtClean="0"/>
              <a:t>Dermatomal</a:t>
            </a:r>
            <a:endParaRPr lang="en-GB" dirty="0" smtClean="0"/>
          </a:p>
          <a:p>
            <a:pPr lvl="1"/>
            <a:r>
              <a:rPr lang="en-GB" dirty="0" smtClean="0"/>
              <a:t>Glove and Stocking</a:t>
            </a:r>
          </a:p>
          <a:p>
            <a:pPr lvl="1"/>
            <a:r>
              <a:rPr lang="en-GB" dirty="0" smtClean="0"/>
              <a:t>Peripheral Nerve Distribution</a:t>
            </a:r>
          </a:p>
          <a:p>
            <a:endParaRPr lang="en-GB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Which modalities?</a:t>
            </a:r>
          </a:p>
          <a:p>
            <a:pPr lvl="1"/>
            <a:r>
              <a:rPr lang="en-GB" dirty="0" smtClean="0"/>
              <a:t>All</a:t>
            </a:r>
          </a:p>
          <a:p>
            <a:pPr lvl="1"/>
            <a:r>
              <a:rPr lang="en-GB" dirty="0" smtClean="0"/>
              <a:t>Posterior columns</a:t>
            </a:r>
          </a:p>
          <a:p>
            <a:pPr lvl="1"/>
            <a:r>
              <a:rPr lang="en-GB" dirty="0" err="1" smtClean="0"/>
              <a:t>Spinothalamic</a:t>
            </a:r>
            <a:r>
              <a:rPr lang="en-GB" dirty="0" smtClean="0"/>
              <a:t> tracts</a:t>
            </a:r>
          </a:p>
          <a:p>
            <a:endParaRPr lang="en-GB" dirty="0" smtClean="0"/>
          </a:p>
          <a:p>
            <a:pPr>
              <a:buNone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Sensory Deficit</a:t>
            </a:r>
            <a:endParaRPr lang="en-GB" dirty="0"/>
          </a:p>
        </p:txBody>
      </p:sp>
      <p:pic>
        <p:nvPicPr>
          <p:cNvPr id="5" name="Picture 4" descr="Innervation of upper limb.jpg"/>
          <p:cNvPicPr>
            <a:picLocks noChangeAspect="1"/>
          </p:cNvPicPr>
          <p:nvPr/>
        </p:nvPicPr>
        <p:blipFill>
          <a:blip r:embed="rId3" cstate="print"/>
          <a:srcRect l="33889" t="46200" r="844" b="2351"/>
          <a:stretch>
            <a:fillRect/>
          </a:stretch>
        </p:blipFill>
        <p:spPr>
          <a:xfrm>
            <a:off x="5364088" y="2996952"/>
            <a:ext cx="3744416" cy="3528392"/>
          </a:xfrm>
          <a:prstGeom prst="rect">
            <a:avLst/>
          </a:prstGeom>
        </p:spPr>
      </p:pic>
      <p:pic>
        <p:nvPicPr>
          <p:cNvPr id="6" name="Picture 5" descr="peripheral neuropathy.jpg"/>
          <p:cNvPicPr>
            <a:picLocks noChangeAspect="1"/>
          </p:cNvPicPr>
          <p:nvPr/>
        </p:nvPicPr>
        <p:blipFill>
          <a:blip r:embed="rId4" cstate="print"/>
          <a:srcRect l="57606"/>
          <a:stretch>
            <a:fillRect/>
          </a:stretch>
        </p:blipFill>
        <p:spPr>
          <a:xfrm>
            <a:off x="3347864" y="2803322"/>
            <a:ext cx="1656184" cy="3938046"/>
          </a:xfrm>
          <a:prstGeom prst="rect">
            <a:avLst/>
          </a:prstGeom>
        </p:spPr>
      </p:pic>
      <p:pic>
        <p:nvPicPr>
          <p:cNvPr id="9" name="Picture 8" descr="Dermatomes and myotomes in the upper limb A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920" t="3407" r="15873" b="2459"/>
          <a:stretch>
            <a:fillRect/>
          </a:stretch>
        </p:blipFill>
        <p:spPr>
          <a:xfrm>
            <a:off x="-36512" y="2095871"/>
            <a:ext cx="3348880" cy="47621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27784" y="407707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6"/>
                </a:solidFill>
              </a:rPr>
              <a:t>VS</a:t>
            </a:r>
            <a:endParaRPr lang="en-GB" sz="2800" b="1" dirty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6056" y="407707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6"/>
                </a:solidFill>
              </a:rPr>
              <a:t>VS</a:t>
            </a:r>
            <a:endParaRPr lang="en-GB" sz="2800" b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Sensory Deficit</a:t>
            </a:r>
            <a:endParaRPr lang="en-GB" dirty="0"/>
          </a:p>
        </p:txBody>
      </p:sp>
      <p:pic>
        <p:nvPicPr>
          <p:cNvPr id="6" name="Picture 5" descr="peripheral neuropathy.jpg"/>
          <p:cNvPicPr>
            <a:picLocks noChangeAspect="1"/>
          </p:cNvPicPr>
          <p:nvPr/>
        </p:nvPicPr>
        <p:blipFill>
          <a:blip r:embed="rId3" cstate="print"/>
          <a:srcRect l="57606"/>
          <a:stretch>
            <a:fillRect/>
          </a:stretch>
        </p:blipFill>
        <p:spPr>
          <a:xfrm>
            <a:off x="3347864" y="2803322"/>
            <a:ext cx="1656184" cy="39380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27784" y="407707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6"/>
                </a:solidFill>
              </a:rPr>
              <a:t>VS</a:t>
            </a:r>
            <a:endParaRPr lang="en-GB" sz="2800" b="1" dirty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6056" y="407707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6"/>
                </a:solidFill>
              </a:rPr>
              <a:t>VS</a:t>
            </a:r>
            <a:endParaRPr lang="en-GB" sz="2800" b="1" dirty="0">
              <a:solidFill>
                <a:schemeClr val="accent6"/>
              </a:solidFill>
            </a:endParaRPr>
          </a:p>
        </p:txBody>
      </p:sp>
      <p:pic>
        <p:nvPicPr>
          <p:cNvPr id="19" name="Picture 18" descr="Innervation of lower limb.jpg"/>
          <p:cNvPicPr>
            <a:picLocks noChangeAspect="1"/>
          </p:cNvPicPr>
          <p:nvPr/>
        </p:nvPicPr>
        <p:blipFill>
          <a:blip r:embed="rId4" cstate="print"/>
          <a:srcRect l="18041" r="17528" b="2989"/>
          <a:stretch>
            <a:fillRect/>
          </a:stretch>
        </p:blipFill>
        <p:spPr>
          <a:xfrm>
            <a:off x="6156176" y="2564904"/>
            <a:ext cx="2524287" cy="4293096"/>
          </a:xfrm>
          <a:prstGeom prst="rect">
            <a:avLst/>
          </a:prstGeom>
        </p:spPr>
      </p:pic>
      <p:grpSp>
        <p:nvGrpSpPr>
          <p:cNvPr id="2" name="Group 31"/>
          <p:cNvGrpSpPr/>
          <p:nvPr/>
        </p:nvGrpSpPr>
        <p:grpSpPr>
          <a:xfrm>
            <a:off x="1" y="2209800"/>
            <a:ext cx="2816805" cy="4531568"/>
            <a:chOff x="5174614" y="692696"/>
            <a:chExt cx="3981084" cy="6145494"/>
          </a:xfrm>
        </p:grpSpPr>
        <p:pic>
          <p:nvPicPr>
            <p:cNvPr id="33" name="Picture 32" descr="Dermatomes lower limb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962" r="12947" b="2351"/>
            <a:stretch>
              <a:fillRect/>
            </a:stretch>
          </p:blipFill>
          <p:spPr>
            <a:xfrm>
              <a:off x="5339274" y="692696"/>
              <a:ext cx="3816424" cy="6145494"/>
            </a:xfrm>
            <a:prstGeom prst="rect">
              <a:avLst/>
            </a:prstGeom>
            <a:ln>
              <a:noFill/>
            </a:ln>
          </p:spPr>
        </p:pic>
        <p:sp>
          <p:nvSpPr>
            <p:cNvPr id="34" name="Rectangle 33"/>
            <p:cNvSpPr/>
            <p:nvPr/>
          </p:nvSpPr>
          <p:spPr>
            <a:xfrm>
              <a:off x="6948264" y="4238275"/>
              <a:ext cx="617258" cy="264323"/>
            </a:xfrm>
            <a:prstGeom prst="rect">
              <a:avLst/>
            </a:prstGeom>
            <a:ln w="15875"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L5</a:t>
              </a:r>
              <a:endParaRPr lang="en-GB" sz="1200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6012160" y="4436518"/>
              <a:ext cx="144016" cy="132161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174614" y="4360566"/>
              <a:ext cx="669526" cy="340275"/>
            </a:xfrm>
            <a:prstGeom prst="rect">
              <a:avLst/>
            </a:prstGeom>
            <a:ln w="15875"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200" dirty="0" smtClean="0"/>
                <a:t>L4</a:t>
              </a:r>
              <a:endParaRPr lang="en-GB" sz="1200" dirty="0"/>
            </a:p>
          </p:txBody>
        </p:sp>
        <p:cxnSp>
          <p:nvCxnSpPr>
            <p:cNvPr id="37" name="Straight Connector 36"/>
            <p:cNvCxnSpPr>
              <a:stCxn id="36" idx="3"/>
              <a:endCxn id="35" idx="2"/>
            </p:cNvCxnSpPr>
            <p:nvPr/>
          </p:nvCxnSpPr>
          <p:spPr>
            <a:xfrm flipV="1">
              <a:off x="5844138" y="4502600"/>
              <a:ext cx="168021" cy="28104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9" idx="6"/>
            </p:cNvCxnSpPr>
            <p:nvPr/>
          </p:nvCxnSpPr>
          <p:spPr>
            <a:xfrm>
              <a:off x="6692506" y="4304357"/>
              <a:ext cx="240028" cy="56209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6548490" y="4238276"/>
              <a:ext cx="144016" cy="132161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Few Examples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UMN – Unilateral Signs</a:t>
            </a:r>
          </a:p>
          <a:p>
            <a:pPr lvl="1"/>
            <a:r>
              <a:rPr lang="en-GB" dirty="0" smtClean="0"/>
              <a:t>Site = Brain</a:t>
            </a:r>
          </a:p>
          <a:p>
            <a:pPr lvl="1"/>
            <a:r>
              <a:rPr lang="en-GB" dirty="0" smtClean="0"/>
              <a:t>Pathology</a:t>
            </a:r>
          </a:p>
          <a:p>
            <a:pPr lvl="2"/>
            <a:r>
              <a:rPr lang="en-GB" dirty="0" smtClean="0"/>
              <a:t>Stroke</a:t>
            </a:r>
          </a:p>
          <a:p>
            <a:pPr lvl="2"/>
            <a:r>
              <a:rPr lang="en-GB" dirty="0" smtClean="0"/>
              <a:t>Brain tumours</a:t>
            </a:r>
          </a:p>
          <a:p>
            <a:r>
              <a:rPr lang="en-GB" dirty="0" smtClean="0"/>
              <a:t>UMN – Signs Below Level</a:t>
            </a:r>
          </a:p>
          <a:p>
            <a:pPr lvl="1"/>
            <a:r>
              <a:rPr lang="en-GB" dirty="0" smtClean="0"/>
              <a:t>Site = Cord</a:t>
            </a:r>
          </a:p>
          <a:p>
            <a:pPr lvl="1"/>
            <a:r>
              <a:rPr lang="en-GB" dirty="0" smtClean="0"/>
              <a:t>Pathology</a:t>
            </a:r>
          </a:p>
          <a:p>
            <a:pPr lvl="2"/>
            <a:r>
              <a:rPr lang="en-GB" dirty="0" smtClean="0"/>
              <a:t>Trauma/Fracture</a:t>
            </a:r>
          </a:p>
          <a:p>
            <a:pPr lvl="2"/>
            <a:r>
              <a:rPr lang="en-GB" dirty="0" smtClean="0"/>
              <a:t>Tumour</a:t>
            </a:r>
          </a:p>
          <a:p>
            <a:pPr lvl="2"/>
            <a:r>
              <a:rPr lang="en-GB" dirty="0" smtClean="0"/>
              <a:t>Spinal Artery Infarction 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LMN /Sensory – Glove &amp; Stocking</a:t>
            </a:r>
          </a:p>
          <a:p>
            <a:pPr lvl="1"/>
            <a:r>
              <a:rPr lang="en-GB" dirty="0" smtClean="0"/>
              <a:t>Site = long peripheral nerves</a:t>
            </a:r>
          </a:p>
          <a:p>
            <a:pPr lvl="2"/>
            <a:r>
              <a:rPr lang="en-GB" dirty="0" smtClean="0"/>
              <a:t>Diabetic neuropathy</a:t>
            </a:r>
          </a:p>
          <a:p>
            <a:r>
              <a:rPr lang="en-GB" dirty="0" smtClean="0"/>
              <a:t>LMN / Sensory – </a:t>
            </a:r>
            <a:r>
              <a:rPr lang="en-GB" dirty="0" err="1" smtClean="0"/>
              <a:t>Dermatomal</a:t>
            </a:r>
            <a:endParaRPr lang="en-GB" dirty="0" smtClean="0"/>
          </a:p>
          <a:p>
            <a:pPr lvl="1"/>
            <a:r>
              <a:rPr lang="en-GB" dirty="0" smtClean="0"/>
              <a:t>Site = nerve root</a:t>
            </a:r>
          </a:p>
          <a:p>
            <a:pPr lvl="2"/>
            <a:r>
              <a:rPr lang="en-GB" dirty="0" smtClean="0"/>
              <a:t>Disc </a:t>
            </a:r>
            <a:r>
              <a:rPr lang="en-GB" dirty="0" err="1" smtClean="0"/>
              <a:t>herniation</a:t>
            </a:r>
            <a:endParaRPr lang="en-GB" dirty="0" smtClean="0"/>
          </a:p>
          <a:p>
            <a:r>
              <a:rPr lang="en-GB" dirty="0" smtClean="0"/>
              <a:t>LMN / Sensory – Peripheral nerve distribution</a:t>
            </a:r>
          </a:p>
          <a:p>
            <a:pPr lvl="1"/>
            <a:r>
              <a:rPr lang="en-GB" dirty="0" smtClean="0"/>
              <a:t>Site = single nerve</a:t>
            </a:r>
          </a:p>
          <a:p>
            <a:pPr lvl="2"/>
            <a:r>
              <a:rPr lang="en-GB" dirty="0" smtClean="0"/>
              <a:t>Carpal Tunnel Syndrome</a:t>
            </a:r>
          </a:p>
          <a:p>
            <a:pPr lvl="2"/>
            <a:r>
              <a:rPr lang="en-GB" dirty="0" smtClean="0"/>
              <a:t>Common </a:t>
            </a:r>
            <a:r>
              <a:rPr lang="en-GB" dirty="0" err="1" smtClean="0"/>
              <a:t>peroneal</a:t>
            </a:r>
            <a:r>
              <a:rPr lang="en-GB" dirty="0" smtClean="0"/>
              <a:t> nerve trauma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BASIC STRUCTURE</a:t>
            </a:r>
            <a:endParaRPr lang="en-GB" dirty="0"/>
          </a:p>
        </p:txBody>
      </p:sp>
      <p:pic>
        <p:nvPicPr>
          <p:cNvPr id="5" name="Content Placeholder 4" descr="TopCar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2271634"/>
            <a:ext cx="3096344" cy="420785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>
              <a:buClr>
                <a:srgbClr val="A04DA3"/>
              </a:buClr>
              <a:buNone/>
            </a:pPr>
            <a:r>
              <a:rPr lang="en-GB" sz="3200" dirty="0" err="1" smtClean="0">
                <a:solidFill>
                  <a:srgbClr val="FF0000"/>
                </a:solidFill>
              </a:rPr>
              <a:t>ToP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  <a:r>
              <a:rPr lang="en-GB" sz="3200" dirty="0" err="1" smtClean="0">
                <a:solidFill>
                  <a:srgbClr val="FF0000"/>
                </a:solidFill>
              </a:rPr>
              <a:t>CaRS</a:t>
            </a:r>
            <a:endParaRPr lang="en-GB" sz="3200" dirty="0" smtClean="0">
              <a:solidFill>
                <a:srgbClr val="FF0000"/>
              </a:solidFill>
            </a:endParaRPr>
          </a:p>
          <a:p>
            <a:pPr lvl="0">
              <a:buClr>
                <a:srgbClr val="A04DA3"/>
              </a:buClr>
            </a:pPr>
            <a:r>
              <a:rPr lang="en-GB" sz="3200" dirty="0" smtClean="0">
                <a:solidFill>
                  <a:srgbClr val="FF0000"/>
                </a:solidFill>
              </a:rPr>
              <a:t>TO</a:t>
            </a:r>
            <a:r>
              <a:rPr lang="en-GB" sz="3200" dirty="0" smtClean="0">
                <a:solidFill>
                  <a:prstClr val="black"/>
                </a:solidFill>
              </a:rPr>
              <a:t>NE</a:t>
            </a:r>
          </a:p>
          <a:p>
            <a:pPr lvl="0">
              <a:buClr>
                <a:srgbClr val="A04DA3"/>
              </a:buClr>
            </a:pPr>
            <a:r>
              <a:rPr lang="en-GB" sz="3200" dirty="0" smtClean="0">
                <a:solidFill>
                  <a:srgbClr val="FF0000"/>
                </a:solidFill>
              </a:rPr>
              <a:t>P</a:t>
            </a:r>
            <a:r>
              <a:rPr lang="en-GB" sz="3200" dirty="0" smtClean="0">
                <a:solidFill>
                  <a:prstClr val="black"/>
                </a:solidFill>
              </a:rPr>
              <a:t>OWER</a:t>
            </a:r>
          </a:p>
          <a:p>
            <a:pPr lvl="0">
              <a:buClr>
                <a:srgbClr val="A04DA3"/>
              </a:buClr>
            </a:pPr>
            <a:r>
              <a:rPr lang="en-GB" sz="3200" dirty="0" smtClean="0">
                <a:solidFill>
                  <a:srgbClr val="FF0000"/>
                </a:solidFill>
              </a:rPr>
              <a:t>C</a:t>
            </a:r>
            <a:r>
              <a:rPr lang="en-GB" sz="3200" dirty="0" smtClean="0">
                <a:solidFill>
                  <a:prstClr val="black"/>
                </a:solidFill>
              </a:rPr>
              <a:t>OORDINATION</a:t>
            </a:r>
          </a:p>
          <a:p>
            <a:pPr lvl="0">
              <a:buClr>
                <a:srgbClr val="A04DA3"/>
              </a:buClr>
            </a:pPr>
            <a:r>
              <a:rPr lang="en-GB" sz="3200" dirty="0" smtClean="0">
                <a:solidFill>
                  <a:srgbClr val="FF0000"/>
                </a:solidFill>
              </a:rPr>
              <a:t>a</a:t>
            </a:r>
            <a:r>
              <a:rPr lang="en-GB" sz="3200" dirty="0" smtClean="0">
                <a:solidFill>
                  <a:prstClr val="black"/>
                </a:solidFill>
              </a:rPr>
              <a:t>nd</a:t>
            </a:r>
          </a:p>
          <a:p>
            <a:pPr lvl="0">
              <a:buClr>
                <a:srgbClr val="A04DA3"/>
              </a:buClr>
            </a:pPr>
            <a:r>
              <a:rPr lang="en-GB" sz="3200" dirty="0" smtClean="0">
                <a:solidFill>
                  <a:srgbClr val="FF0000"/>
                </a:solidFill>
              </a:rPr>
              <a:t>R</a:t>
            </a:r>
            <a:r>
              <a:rPr lang="en-GB" sz="3200" dirty="0" smtClean="0">
                <a:solidFill>
                  <a:prstClr val="black"/>
                </a:solidFill>
              </a:rPr>
              <a:t>EFLEXES</a:t>
            </a:r>
          </a:p>
          <a:p>
            <a:pPr lvl="0">
              <a:buClr>
                <a:srgbClr val="A04DA3"/>
              </a:buClr>
            </a:pPr>
            <a:r>
              <a:rPr lang="en-GB" sz="3200" dirty="0" smtClean="0">
                <a:solidFill>
                  <a:srgbClr val="FF0000"/>
                </a:solidFill>
              </a:rPr>
              <a:t>S</a:t>
            </a:r>
            <a:r>
              <a:rPr lang="en-GB" sz="3200" dirty="0" smtClean="0">
                <a:solidFill>
                  <a:prstClr val="black"/>
                </a:solidFill>
              </a:rPr>
              <a:t>ENSATION </a:t>
            </a:r>
          </a:p>
          <a:p>
            <a:pPr lvl="0">
              <a:buClr>
                <a:srgbClr val="A04DA3"/>
              </a:buClr>
            </a:pPr>
            <a:r>
              <a:rPr lang="en-GB" sz="3200" dirty="0" smtClean="0">
                <a:solidFill>
                  <a:prstClr val="black"/>
                </a:solidFill>
              </a:rPr>
              <a:t>EXTRA TESTS</a:t>
            </a:r>
            <a:endParaRPr lang="en-GB" sz="3200" dirty="0" smtClean="0">
              <a:solidFill>
                <a:srgbClr val="53548A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Few Extra Revision Slides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Dermatomes</a:t>
            </a:r>
            <a:endParaRPr lang="en-GB" dirty="0"/>
          </a:p>
        </p:txBody>
      </p:sp>
      <p:pic>
        <p:nvPicPr>
          <p:cNvPr id="9" name="Content Placeholder 8" descr="Dermatomes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02715" y="2249488"/>
            <a:ext cx="3147569" cy="4525962"/>
          </a:xfrm>
          <a:ln>
            <a:solidFill>
              <a:schemeClr val="accent1"/>
            </a:solidFill>
          </a:ln>
        </p:spPr>
      </p:pic>
      <p:pic>
        <p:nvPicPr>
          <p:cNvPr id="11" name="Content Placeholder 10" descr="dermatomes 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71676" y="2249488"/>
            <a:ext cx="3991647" cy="4525962"/>
          </a:xfrm>
          <a:ln>
            <a:solidFill>
              <a:schemeClr val="accent1">
                <a:shade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INSPECTION – END OF THE BED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>
                <a:solidFill>
                  <a:srgbClr val="7030A0"/>
                </a:solidFill>
              </a:rPr>
              <a:t>AROUND THE BED:</a:t>
            </a:r>
          </a:p>
          <a:p>
            <a:r>
              <a:rPr lang="en-GB" dirty="0" smtClean="0"/>
              <a:t>Sensory aids</a:t>
            </a:r>
          </a:p>
          <a:p>
            <a:r>
              <a:rPr lang="en-GB" dirty="0" smtClean="0"/>
              <a:t>Mobility aids</a:t>
            </a:r>
          </a:p>
          <a:p>
            <a:r>
              <a:rPr lang="en-GB" dirty="0" smtClean="0"/>
              <a:t>Any other clues</a:t>
            </a:r>
          </a:p>
          <a:p>
            <a:r>
              <a:rPr lang="en-GB" dirty="0" smtClean="0"/>
              <a:t>Catheter</a:t>
            </a:r>
          </a:p>
          <a:p>
            <a:pPr>
              <a:buNone/>
            </a:pPr>
            <a:endParaRPr lang="en-GB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GB" dirty="0" smtClean="0">
                <a:solidFill>
                  <a:srgbClr val="7030A0"/>
                </a:solidFill>
              </a:rPr>
              <a:t>THE PATIENT:</a:t>
            </a:r>
          </a:p>
          <a:p>
            <a:r>
              <a:rPr lang="en-GB" dirty="0" smtClean="0"/>
              <a:t>Well or unwell?</a:t>
            </a:r>
          </a:p>
          <a:p>
            <a:r>
              <a:rPr lang="en-GB" dirty="0" smtClean="0"/>
              <a:t>Deformities</a:t>
            </a:r>
          </a:p>
          <a:p>
            <a:pPr>
              <a:buNone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Dermatomes and </a:t>
            </a:r>
            <a:r>
              <a:rPr lang="en-GB" dirty="0" err="1" smtClean="0"/>
              <a:t>Myotomes</a:t>
            </a:r>
            <a:endParaRPr lang="en-GB" dirty="0"/>
          </a:p>
        </p:txBody>
      </p:sp>
      <p:pic>
        <p:nvPicPr>
          <p:cNvPr id="7" name="Apple Bottom 'Tomes (dermatomes &amp; myotomes dance).wm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2997200"/>
            <a:ext cx="4038600" cy="3028950"/>
          </a:xfr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8" name="Myotome Dance - Upper and Lower Extremity.wm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2997200"/>
            <a:ext cx="4038600" cy="3028950"/>
          </a:xfrm>
          <a:ln>
            <a:solidFill>
              <a:schemeClr val="accent1">
                <a:shade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Posture</a:t>
            </a:r>
          </a:p>
          <a:p>
            <a:r>
              <a:rPr lang="en-GB" dirty="0" smtClean="0"/>
              <a:t>Muscle bulk</a:t>
            </a:r>
          </a:p>
          <a:p>
            <a:r>
              <a:rPr lang="en-GB" dirty="0" smtClean="0"/>
              <a:t>Abnormal movements</a:t>
            </a:r>
          </a:p>
          <a:p>
            <a:r>
              <a:rPr lang="en-GB" dirty="0" smtClean="0"/>
              <a:t>Fasciculations</a:t>
            </a:r>
          </a:p>
          <a:p>
            <a:r>
              <a:rPr lang="en-GB" dirty="0" smtClean="0"/>
              <a:t>Skin</a:t>
            </a:r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CLOSER INSPECTION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CLOSER INSPECTION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400" dirty="0" smtClean="0"/>
              <a:t>Posture</a:t>
            </a:r>
          </a:p>
          <a:p>
            <a:pPr>
              <a:buNone/>
            </a:pPr>
            <a:r>
              <a:rPr lang="en-GB" sz="2400" dirty="0" smtClean="0">
                <a:solidFill>
                  <a:srgbClr val="7030A0"/>
                </a:solidFill>
              </a:rPr>
              <a:t>	e.g. </a:t>
            </a:r>
            <a:r>
              <a:rPr lang="en-GB" sz="2400" dirty="0" err="1" smtClean="0">
                <a:solidFill>
                  <a:srgbClr val="7030A0"/>
                </a:solidFill>
              </a:rPr>
              <a:t>Hemiplegia</a:t>
            </a:r>
            <a:r>
              <a:rPr lang="en-GB" sz="2400" dirty="0" smtClean="0">
                <a:solidFill>
                  <a:srgbClr val="7030A0"/>
                </a:solidFill>
              </a:rPr>
              <a:t> – fixed flexion of UL, fixed extension  of LL</a:t>
            </a:r>
          </a:p>
          <a:p>
            <a:r>
              <a:rPr lang="en-GB" sz="2400" dirty="0" smtClean="0">
                <a:solidFill>
                  <a:schemeClr val="tx1">
                    <a:alpha val="30000"/>
                  </a:schemeClr>
                </a:solidFill>
              </a:rPr>
              <a:t>Muscle bulk</a:t>
            </a:r>
          </a:p>
          <a:p>
            <a:r>
              <a:rPr lang="en-GB" sz="2400" dirty="0" smtClean="0">
                <a:solidFill>
                  <a:schemeClr val="tx1">
                    <a:alpha val="30000"/>
                  </a:schemeClr>
                </a:solidFill>
              </a:rPr>
              <a:t>Abnormal movements</a:t>
            </a:r>
          </a:p>
          <a:p>
            <a:r>
              <a:rPr lang="en-GB" sz="2400" dirty="0" smtClean="0">
                <a:solidFill>
                  <a:schemeClr val="tx1">
                    <a:alpha val="30000"/>
                  </a:schemeClr>
                </a:solidFill>
              </a:rPr>
              <a:t>Fasciculations</a:t>
            </a:r>
          </a:p>
          <a:p>
            <a:r>
              <a:rPr lang="en-GB" sz="2400" dirty="0" smtClean="0">
                <a:solidFill>
                  <a:schemeClr val="tx1">
                    <a:alpha val="30000"/>
                  </a:schemeClr>
                </a:solidFill>
              </a:rPr>
              <a:t>Skin</a:t>
            </a:r>
          </a:p>
          <a:p>
            <a:endParaRPr lang="en-GB" dirty="0"/>
          </a:p>
        </p:txBody>
      </p:sp>
      <p:pic>
        <p:nvPicPr>
          <p:cNvPr id="7" name="Content Placeholder 6" descr="suspects3_-_kopi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78348"/>
          <a:stretch>
            <a:fillRect/>
          </a:stretch>
        </p:blipFill>
        <p:spPr>
          <a:xfrm>
            <a:off x="6156176" y="2132856"/>
            <a:ext cx="1522512" cy="4219032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968</TotalTime>
  <Words>1374</Words>
  <Application>Microsoft Office PowerPoint</Application>
  <PresentationFormat>On-screen Show (4:3)</PresentationFormat>
  <Paragraphs>607</Paragraphs>
  <Slides>70</Slides>
  <Notes>41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Urban</vt:lpstr>
      <vt:lpstr>PERIPHERAL NERVOUS SYSTEM EXAMINATION</vt:lpstr>
      <vt:lpstr>GENERAL CONSIDERATIONS</vt:lpstr>
      <vt:lpstr>PERIPHERAL NERVOUS SYSTEM EXAMINATION</vt:lpstr>
      <vt:lpstr>BASIC STRUCTURE</vt:lpstr>
      <vt:lpstr>INTRODUCE YOURSELF  GAIN CONSENT WASH YOUR HANDS</vt:lpstr>
      <vt:lpstr>PowerPoint Presentation</vt:lpstr>
      <vt:lpstr>INSPECTION – END OF THE BED</vt:lpstr>
      <vt:lpstr>CLOSER INSPECTION</vt:lpstr>
      <vt:lpstr>CLOSER INSPECTION</vt:lpstr>
      <vt:lpstr>CLOSER INSPECTION</vt:lpstr>
      <vt:lpstr>CLOSER INSPECTION</vt:lpstr>
      <vt:lpstr>CLOSER INSPECTION</vt:lpstr>
      <vt:lpstr>CLOSER INSPECTION</vt:lpstr>
      <vt:lpstr>UPPER LIMB EXAMINATION</vt:lpstr>
      <vt:lpstr>BASIC STRUCTURE</vt:lpstr>
      <vt:lpstr>UPPER LIMB EXAMINATION TONE</vt:lpstr>
      <vt:lpstr>UPPER LIMB EXAMINATION TONE</vt:lpstr>
      <vt:lpstr>UPPER LIMB EXAMINATION POWER</vt:lpstr>
      <vt:lpstr>UPPER LIMB EXAMINATION POWER</vt:lpstr>
      <vt:lpstr>UPPER LIMB EXAMINATION POWER</vt:lpstr>
      <vt:lpstr>UPPER LIMB EXAMINATION POWER</vt:lpstr>
      <vt:lpstr>UPPER LIMB EXAMINATION POWER</vt:lpstr>
      <vt:lpstr>UPPER LIMB EXAMINATION POWER</vt:lpstr>
      <vt:lpstr>UPPER LIMB EXAMINATION POWER</vt:lpstr>
      <vt:lpstr>UPPER LIMB EXAMINATION COORDINATION</vt:lpstr>
      <vt:lpstr>UPPER LIMB EXAMINATION RELFEXES</vt:lpstr>
      <vt:lpstr>UPPER LIMB EXAMINATION RELFEXES</vt:lpstr>
      <vt:lpstr>UPPER LIMB EXAMINATION SENSATION</vt:lpstr>
      <vt:lpstr>UPPER LIMB EXAMINATION SENSATION – Light touch</vt:lpstr>
      <vt:lpstr>UPPER LIMB EXAMINATION SENSATION – Light touch</vt:lpstr>
      <vt:lpstr>UPPER LIMB EXAMINATION SENSATION – Pain/pin prick</vt:lpstr>
      <vt:lpstr>UPPER LIMB EXAMINATION SENSATION – Proprioception</vt:lpstr>
      <vt:lpstr>UPPER LIMB EXAMINATION SENSATION – Vibration</vt:lpstr>
      <vt:lpstr>UPPER LIMB EXAMINATION EXTRA TESTS</vt:lpstr>
      <vt:lpstr>UPPER LIMB EXAMINATION DRIFT</vt:lpstr>
      <vt:lpstr>THANK THE PATIENT OFFER ASSISTANCE WITH DRESSING ENSURE COMFORT WASH HANDS</vt:lpstr>
      <vt:lpstr>LOWER LIMB EXAMINATION</vt:lpstr>
      <vt:lpstr>BASIC STRUCTURE</vt:lpstr>
      <vt:lpstr>LOWER LIMB EXAMINATION TONE</vt:lpstr>
      <vt:lpstr>LOWER LIMB EXAMINATION POWER</vt:lpstr>
      <vt:lpstr>LOWER LIMB EXAMINATION POWER</vt:lpstr>
      <vt:lpstr>LOWER LIMB EXAMINATION POWER</vt:lpstr>
      <vt:lpstr>LOWER LIMB EXAMINATION POWER</vt:lpstr>
      <vt:lpstr>LOWER LIMB EXAMINATION POWER</vt:lpstr>
      <vt:lpstr>LOWER LIMB EXAMINATION POWER</vt:lpstr>
      <vt:lpstr>LOWER LIMB EXAMINATION COORDINATION</vt:lpstr>
      <vt:lpstr>LOWER LIMB EXAMINATION RELFEXES</vt:lpstr>
      <vt:lpstr>LOWER LIMB EXAMINATION RELFEXES</vt:lpstr>
      <vt:lpstr>LOWER LIMB EXAMINATION SENSATION – Light touch</vt:lpstr>
      <vt:lpstr>LOWER LIMB EXAMINATION SENSATION – Light touch</vt:lpstr>
      <vt:lpstr>LOWER LIMB EXAMINATION SENSATION – Pain/pin prick</vt:lpstr>
      <vt:lpstr>LOWER LIMB EXAMINATION SENSATION – Proprioception</vt:lpstr>
      <vt:lpstr>LOWER LIMB EXAMINATION SENSATION – Vibration</vt:lpstr>
      <vt:lpstr>LOWER LIMB EXAMINATION EXTRA TESTS</vt:lpstr>
      <vt:lpstr>THANK THE PATIENT OFFER ASSISTANCE WITH DRESSING ENSURE COMFORT WASH HANDS</vt:lpstr>
      <vt:lpstr>CEREBELLAR FUNCTION</vt:lpstr>
      <vt:lpstr>Cerebellar dysfunction - ‘DANISH’  Dysdiadochokinesis Ataxia Nystagmus Intention tremor Slurred/Scanning/Stacatto Speech Hypotonia</vt:lpstr>
      <vt:lpstr>TYING IT ALL TOGETHER</vt:lpstr>
      <vt:lpstr>Tying it All Together</vt:lpstr>
      <vt:lpstr>Motor problems</vt:lpstr>
      <vt:lpstr>Upper or Lower Motor Neurone?</vt:lpstr>
      <vt:lpstr>Reflexes</vt:lpstr>
      <vt:lpstr>Sensory problems What’s the Pattern?</vt:lpstr>
      <vt:lpstr>Sensory Deficit</vt:lpstr>
      <vt:lpstr>Sensory Deficit</vt:lpstr>
      <vt:lpstr>A Few Examples</vt:lpstr>
      <vt:lpstr>BASIC STRUCTURE</vt:lpstr>
      <vt:lpstr>A Few Extra Revision Slides</vt:lpstr>
      <vt:lpstr>Dermatomes</vt:lpstr>
      <vt:lpstr>Dermatomes and Myotomes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PERIPHERAL NERVOUS SYSTEM EXAMINATION</dc:title>
  <dc:creator>Ricketts William (BARTS HEALTH NHS TRUST)</dc:creator>
  <cp:lastModifiedBy>Ricketts</cp:lastModifiedBy>
  <cp:revision>178</cp:revision>
  <dcterms:created xsi:type="dcterms:W3CDTF">2012-11-14T13:29:01Z</dcterms:created>
  <dcterms:modified xsi:type="dcterms:W3CDTF">2013-04-17T18:35:54Z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