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299" r:id="rId2"/>
    <p:sldId id="339" r:id="rId3"/>
    <p:sldId id="285" r:id="rId4"/>
    <p:sldId id="301" r:id="rId5"/>
    <p:sldId id="302" r:id="rId6"/>
    <p:sldId id="303" r:id="rId7"/>
    <p:sldId id="304" r:id="rId8"/>
    <p:sldId id="340" r:id="rId9"/>
    <p:sldId id="341" r:id="rId10"/>
    <p:sldId id="305" r:id="rId11"/>
    <p:sldId id="308" r:id="rId12"/>
    <p:sldId id="342" r:id="rId13"/>
    <p:sldId id="309" r:id="rId14"/>
    <p:sldId id="343" r:id="rId15"/>
    <p:sldId id="321" r:id="rId16"/>
    <p:sldId id="344" r:id="rId17"/>
    <p:sldId id="322" r:id="rId18"/>
    <p:sldId id="345" r:id="rId19"/>
    <p:sldId id="325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1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76A9D-DCEA-4768-9F4B-FA988C75C0DB}" type="doc">
      <dgm:prSet loTypeId="urn:microsoft.com/office/officeart/2005/8/layout/vList5" loCatId="list" qsTypeId="urn:microsoft.com/office/officeart/2005/8/quickstyle/simple3" qsCatId="simple" csTypeId="urn:microsoft.com/office/officeart/2005/8/colors/accent1_2#6" csCatId="accent1"/>
      <dgm:spPr/>
      <dgm:t>
        <a:bodyPr/>
        <a:lstStyle/>
        <a:p>
          <a:endParaRPr lang="en-GB"/>
        </a:p>
      </dgm:t>
    </dgm:pt>
    <dgm:pt modelId="{AB0EC487-0ED6-41DB-8007-FA86CBB73FAA}">
      <dgm:prSet/>
      <dgm:spPr/>
      <dgm:t>
        <a:bodyPr/>
        <a:lstStyle/>
        <a:p>
          <a:pPr rtl="0"/>
          <a:r>
            <a:rPr lang="en-GB" dirty="0" smtClean="0"/>
            <a:t>‘Do you have any pain or stiffness in your muscles, joints or back?’</a:t>
          </a:r>
          <a:endParaRPr lang="en-GB" dirty="0"/>
        </a:p>
      </dgm:t>
    </dgm:pt>
    <dgm:pt modelId="{82C70356-2551-44E1-AE48-4E3902E5F816}" type="parTrans" cxnId="{08481CBE-87A3-43F4-B4BC-28B67AF7DC62}">
      <dgm:prSet/>
      <dgm:spPr/>
      <dgm:t>
        <a:bodyPr/>
        <a:lstStyle/>
        <a:p>
          <a:endParaRPr lang="en-GB"/>
        </a:p>
      </dgm:t>
    </dgm:pt>
    <dgm:pt modelId="{6BFC366A-9833-4977-BF03-D78005F361F0}" type="sibTrans" cxnId="{08481CBE-87A3-43F4-B4BC-28B67AF7DC62}">
      <dgm:prSet/>
      <dgm:spPr/>
      <dgm:t>
        <a:bodyPr/>
        <a:lstStyle/>
        <a:p>
          <a:endParaRPr lang="en-GB"/>
        </a:p>
      </dgm:t>
    </dgm:pt>
    <dgm:pt modelId="{5B78464C-9FDA-4460-9D42-E46A37D83F48}">
      <dgm:prSet/>
      <dgm:spPr/>
      <dgm:t>
        <a:bodyPr/>
        <a:lstStyle/>
        <a:p>
          <a:pPr rtl="0"/>
          <a:r>
            <a:rPr lang="en-GB" dirty="0" smtClean="0"/>
            <a:t>‘Can you dress yourself completely without any difficulty?’</a:t>
          </a:r>
          <a:endParaRPr lang="en-GB" dirty="0"/>
        </a:p>
      </dgm:t>
    </dgm:pt>
    <dgm:pt modelId="{2F37A712-563B-4100-8A01-ACFAF4291D52}" type="parTrans" cxnId="{0C2B6DE5-B88E-4D33-95D5-DDF49180DD5F}">
      <dgm:prSet/>
      <dgm:spPr/>
      <dgm:t>
        <a:bodyPr/>
        <a:lstStyle/>
        <a:p>
          <a:endParaRPr lang="en-GB"/>
        </a:p>
      </dgm:t>
    </dgm:pt>
    <dgm:pt modelId="{8E8531FE-F54B-4598-8AC0-0D59C4497A1C}" type="sibTrans" cxnId="{0C2B6DE5-B88E-4D33-95D5-DDF49180DD5F}">
      <dgm:prSet/>
      <dgm:spPr/>
      <dgm:t>
        <a:bodyPr/>
        <a:lstStyle/>
        <a:p>
          <a:endParaRPr lang="en-GB"/>
        </a:p>
      </dgm:t>
    </dgm:pt>
    <dgm:pt modelId="{E108EDCC-A4FF-4F87-B0BD-908711BE54CF}">
      <dgm:prSet/>
      <dgm:spPr/>
      <dgm:t>
        <a:bodyPr/>
        <a:lstStyle/>
        <a:p>
          <a:pPr rtl="0"/>
          <a:r>
            <a:rPr lang="en-GB" dirty="0" smtClean="0"/>
            <a:t>‘Can you walk up and down stairs without any difficulty?’</a:t>
          </a:r>
          <a:endParaRPr lang="en-GB" dirty="0"/>
        </a:p>
      </dgm:t>
    </dgm:pt>
    <dgm:pt modelId="{87B49884-F511-45DE-846E-510E627E8EEA}" type="parTrans" cxnId="{78CDD452-A00E-45CB-8846-272701A82BB3}">
      <dgm:prSet/>
      <dgm:spPr/>
      <dgm:t>
        <a:bodyPr/>
        <a:lstStyle/>
        <a:p>
          <a:endParaRPr lang="en-GB"/>
        </a:p>
      </dgm:t>
    </dgm:pt>
    <dgm:pt modelId="{E8E7402A-A1A8-4B46-8CE7-B696420DC3A4}" type="sibTrans" cxnId="{78CDD452-A00E-45CB-8846-272701A82BB3}">
      <dgm:prSet/>
      <dgm:spPr/>
      <dgm:t>
        <a:bodyPr/>
        <a:lstStyle/>
        <a:p>
          <a:endParaRPr lang="en-GB"/>
        </a:p>
      </dgm:t>
    </dgm:pt>
    <dgm:pt modelId="{DFACE3CF-65D2-4D33-AE9F-5E33A738B7F4}" type="pres">
      <dgm:prSet presAssocID="{29A76A9D-DCEA-4768-9F4B-FA988C75C0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E5579CB-1092-43F5-8981-6B577C2C8FAC}" type="pres">
      <dgm:prSet presAssocID="{AB0EC487-0ED6-41DB-8007-FA86CBB73FAA}" presName="linNode" presStyleCnt="0"/>
      <dgm:spPr/>
    </dgm:pt>
    <dgm:pt modelId="{C55A8095-D2D6-43CB-8A41-F60D359B1DB9}" type="pres">
      <dgm:prSet presAssocID="{AB0EC487-0ED6-41DB-8007-FA86CBB73FA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A35C17-71FA-4FAB-AF18-DCCA14076AA0}" type="pres">
      <dgm:prSet presAssocID="{6BFC366A-9833-4977-BF03-D78005F361F0}" presName="sp" presStyleCnt="0"/>
      <dgm:spPr/>
    </dgm:pt>
    <dgm:pt modelId="{9976ACEE-FB95-4796-88DE-5E92614367C7}" type="pres">
      <dgm:prSet presAssocID="{5B78464C-9FDA-4460-9D42-E46A37D83F48}" presName="linNode" presStyleCnt="0"/>
      <dgm:spPr/>
    </dgm:pt>
    <dgm:pt modelId="{58424EC5-6A92-45C5-9EDF-815A02C912DF}" type="pres">
      <dgm:prSet presAssocID="{5B78464C-9FDA-4460-9D42-E46A37D83F4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1335EF-C79F-4DD7-A546-6510C85A4F6F}" type="pres">
      <dgm:prSet presAssocID="{8E8531FE-F54B-4598-8AC0-0D59C4497A1C}" presName="sp" presStyleCnt="0"/>
      <dgm:spPr/>
    </dgm:pt>
    <dgm:pt modelId="{A7773276-36A7-4AB5-9F28-18BDF8A816FC}" type="pres">
      <dgm:prSet presAssocID="{E108EDCC-A4FF-4F87-B0BD-908711BE54CF}" presName="linNode" presStyleCnt="0"/>
      <dgm:spPr/>
    </dgm:pt>
    <dgm:pt modelId="{6A04C8C4-1AFB-4A24-918A-940A064F8F4E}" type="pres">
      <dgm:prSet presAssocID="{E108EDCC-A4FF-4F87-B0BD-908711BE54C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C2B6DE5-B88E-4D33-95D5-DDF49180DD5F}" srcId="{29A76A9D-DCEA-4768-9F4B-FA988C75C0DB}" destId="{5B78464C-9FDA-4460-9D42-E46A37D83F48}" srcOrd="1" destOrd="0" parTransId="{2F37A712-563B-4100-8A01-ACFAF4291D52}" sibTransId="{8E8531FE-F54B-4598-8AC0-0D59C4497A1C}"/>
    <dgm:cxn modelId="{193D6AD6-C3CE-4587-8C10-4C3E687F34D7}" type="presOf" srcId="{AB0EC487-0ED6-41DB-8007-FA86CBB73FAA}" destId="{C55A8095-D2D6-43CB-8A41-F60D359B1DB9}" srcOrd="0" destOrd="0" presId="urn:microsoft.com/office/officeart/2005/8/layout/vList5"/>
    <dgm:cxn modelId="{7598E86F-6A7D-4D03-940B-7DF234A342DB}" type="presOf" srcId="{5B78464C-9FDA-4460-9D42-E46A37D83F48}" destId="{58424EC5-6A92-45C5-9EDF-815A02C912DF}" srcOrd="0" destOrd="0" presId="urn:microsoft.com/office/officeart/2005/8/layout/vList5"/>
    <dgm:cxn modelId="{DDC69FBB-7EBD-410C-A2D8-C08DA02D825B}" type="presOf" srcId="{E108EDCC-A4FF-4F87-B0BD-908711BE54CF}" destId="{6A04C8C4-1AFB-4A24-918A-940A064F8F4E}" srcOrd="0" destOrd="0" presId="urn:microsoft.com/office/officeart/2005/8/layout/vList5"/>
    <dgm:cxn modelId="{08481CBE-87A3-43F4-B4BC-28B67AF7DC62}" srcId="{29A76A9D-DCEA-4768-9F4B-FA988C75C0DB}" destId="{AB0EC487-0ED6-41DB-8007-FA86CBB73FAA}" srcOrd="0" destOrd="0" parTransId="{82C70356-2551-44E1-AE48-4E3902E5F816}" sibTransId="{6BFC366A-9833-4977-BF03-D78005F361F0}"/>
    <dgm:cxn modelId="{556188CC-4E4D-4B2E-ABA5-EBF62A72A8B8}" type="presOf" srcId="{29A76A9D-DCEA-4768-9F4B-FA988C75C0DB}" destId="{DFACE3CF-65D2-4D33-AE9F-5E33A738B7F4}" srcOrd="0" destOrd="0" presId="urn:microsoft.com/office/officeart/2005/8/layout/vList5"/>
    <dgm:cxn modelId="{78CDD452-A00E-45CB-8846-272701A82BB3}" srcId="{29A76A9D-DCEA-4768-9F4B-FA988C75C0DB}" destId="{E108EDCC-A4FF-4F87-B0BD-908711BE54CF}" srcOrd="2" destOrd="0" parTransId="{87B49884-F511-45DE-846E-510E627E8EEA}" sibTransId="{E8E7402A-A1A8-4B46-8CE7-B696420DC3A4}"/>
    <dgm:cxn modelId="{2A45ED44-D532-43F7-BBB3-D5B42F4BD747}" type="presParOf" srcId="{DFACE3CF-65D2-4D33-AE9F-5E33A738B7F4}" destId="{FE5579CB-1092-43F5-8981-6B577C2C8FAC}" srcOrd="0" destOrd="0" presId="urn:microsoft.com/office/officeart/2005/8/layout/vList5"/>
    <dgm:cxn modelId="{E4464BB8-1849-439D-9938-03997729F342}" type="presParOf" srcId="{FE5579CB-1092-43F5-8981-6B577C2C8FAC}" destId="{C55A8095-D2D6-43CB-8A41-F60D359B1DB9}" srcOrd="0" destOrd="0" presId="urn:microsoft.com/office/officeart/2005/8/layout/vList5"/>
    <dgm:cxn modelId="{C61E41C9-F217-418A-B220-A8A07237EF02}" type="presParOf" srcId="{DFACE3CF-65D2-4D33-AE9F-5E33A738B7F4}" destId="{03A35C17-71FA-4FAB-AF18-DCCA14076AA0}" srcOrd="1" destOrd="0" presId="urn:microsoft.com/office/officeart/2005/8/layout/vList5"/>
    <dgm:cxn modelId="{2CD3A45B-05AE-41C8-96E2-E7D3CEA68888}" type="presParOf" srcId="{DFACE3CF-65D2-4D33-AE9F-5E33A738B7F4}" destId="{9976ACEE-FB95-4796-88DE-5E92614367C7}" srcOrd="2" destOrd="0" presId="urn:microsoft.com/office/officeart/2005/8/layout/vList5"/>
    <dgm:cxn modelId="{B12FCA93-5E2B-4FC9-A3A7-D8951A90CC70}" type="presParOf" srcId="{9976ACEE-FB95-4796-88DE-5E92614367C7}" destId="{58424EC5-6A92-45C5-9EDF-815A02C912DF}" srcOrd="0" destOrd="0" presId="urn:microsoft.com/office/officeart/2005/8/layout/vList5"/>
    <dgm:cxn modelId="{55A204D0-EA68-462B-B287-8C117A5F21FE}" type="presParOf" srcId="{DFACE3CF-65D2-4D33-AE9F-5E33A738B7F4}" destId="{CE1335EF-C79F-4DD7-A546-6510C85A4F6F}" srcOrd="3" destOrd="0" presId="urn:microsoft.com/office/officeart/2005/8/layout/vList5"/>
    <dgm:cxn modelId="{EB7033F5-2F42-477C-8A54-B4E953C76E06}" type="presParOf" srcId="{DFACE3CF-65D2-4D33-AE9F-5E33A738B7F4}" destId="{A7773276-36A7-4AB5-9F28-18BDF8A816FC}" srcOrd="4" destOrd="0" presId="urn:microsoft.com/office/officeart/2005/8/layout/vList5"/>
    <dgm:cxn modelId="{63041AA1-8E90-4117-BFDE-7F39FC571190}" type="presParOf" srcId="{A7773276-36A7-4AB5-9F28-18BDF8A816FC}" destId="{6A04C8C4-1AFB-4A24-918A-940A064F8F4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A8095-D2D6-43CB-8A41-F60D359B1DB9}">
      <dsp:nvSpPr>
        <dsp:cNvPr id="0" name=""/>
        <dsp:cNvSpPr/>
      </dsp:nvSpPr>
      <dsp:spPr>
        <a:xfrm>
          <a:off x="2779776" y="2209"/>
          <a:ext cx="3127248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‘Do you have any pain or stiffness in your muscles, joints or back?’</a:t>
          </a:r>
          <a:endParaRPr lang="en-GB" sz="2200" kern="1200" dirty="0"/>
        </a:p>
      </dsp:txBody>
      <dsp:txXfrm>
        <a:off x="2850977" y="73410"/>
        <a:ext cx="2984846" cy="1316160"/>
      </dsp:txXfrm>
    </dsp:sp>
    <dsp:sp modelId="{58424EC5-6A92-45C5-9EDF-815A02C912DF}">
      <dsp:nvSpPr>
        <dsp:cNvPr id="0" name=""/>
        <dsp:cNvSpPr/>
      </dsp:nvSpPr>
      <dsp:spPr>
        <a:xfrm>
          <a:off x="2779776" y="1533700"/>
          <a:ext cx="3127248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‘Can you dress yourself completely without any difficulty?’</a:t>
          </a:r>
          <a:endParaRPr lang="en-GB" sz="2200" kern="1200" dirty="0"/>
        </a:p>
      </dsp:txBody>
      <dsp:txXfrm>
        <a:off x="2850977" y="1604901"/>
        <a:ext cx="2984846" cy="1316160"/>
      </dsp:txXfrm>
    </dsp:sp>
    <dsp:sp modelId="{6A04C8C4-1AFB-4A24-918A-940A064F8F4E}">
      <dsp:nvSpPr>
        <dsp:cNvPr id="0" name=""/>
        <dsp:cNvSpPr/>
      </dsp:nvSpPr>
      <dsp:spPr>
        <a:xfrm>
          <a:off x="2779776" y="3065190"/>
          <a:ext cx="3127248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‘Can you walk up and down stairs without any difficulty?’</a:t>
          </a:r>
          <a:endParaRPr lang="en-GB" sz="2200" kern="1200" dirty="0"/>
        </a:p>
      </dsp:txBody>
      <dsp:txXfrm>
        <a:off x="2850977" y="3136391"/>
        <a:ext cx="2984846" cy="131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08BCEE-3D91-41B2-A50F-3930AA51C211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4E11D0-CBB1-4DBA-8C1E-97CCC73F7A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1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02530-7818-4A0A-ACD2-CEC98F21DF8A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30BF7-3250-44F9-90BC-71204026A3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693D-686E-4C95-ABF7-765763E49427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D084-3177-4A0F-9050-9592194F9C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44AFB-3E6B-4564-B6A9-0CDF4EEC08F2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99B7C-7EE3-4032-9AD7-092090C727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58F5-C48F-477A-854A-A8E23E2390A4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D59A6-182A-45F7-9569-41F0217A5C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FB5B-0DDD-45EE-B46D-1891B118B157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23727-171B-4FE6-A6EF-5F63A9092E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07B16-2DB3-46BC-B6E3-A5A27DDE1FAC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FF9B-F0EC-437F-AC41-38F8C4721E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BCA3-06F7-4600-A7AE-6E17487B4F5E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2FE5E-6A09-4615-BE08-D9DECFEDDF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6DA77-0203-4269-B5B3-C9A253ABE552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C087D-2F79-4F79-A794-9AFB815448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8C20-91B4-4D79-8A7C-3C04D1B789CE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5C46-0D61-4675-98C2-5D99958D96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3F7DA-C7A4-468F-9D89-361276801268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CBA3C-8B1F-47C3-ACA5-A11C8AD2B3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487F3-B2A3-4EAA-A8B5-BDB315C444D9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3C0D-D2A1-4988-9173-F463E10DDF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4E959-8E2D-4392-9C0C-02F1434819C7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C198-33B5-4303-8D8A-8BAB4CF2C9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FA06FB7-B382-4C66-9599-DFFF8522F03C}" type="datetimeFigureOut">
              <a:rPr lang="en-US"/>
              <a:pPr>
                <a:defRPr/>
              </a:pPr>
              <a:t>4/30/2013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5C8D9A7A-50B3-4020-9049-57ADB825E3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4" r:id="rId2"/>
    <p:sldLayoutId id="2147483866" r:id="rId3"/>
    <p:sldLayoutId id="2147483863" r:id="rId4"/>
    <p:sldLayoutId id="2147483862" r:id="rId5"/>
    <p:sldLayoutId id="2147483861" r:id="rId6"/>
    <p:sldLayoutId id="2147483867" r:id="rId7"/>
    <p:sldLayoutId id="2147483868" r:id="rId8"/>
    <p:sldLayoutId id="2147483869" r:id="rId9"/>
    <p:sldLayoutId id="2147483860" r:id="rId10"/>
    <p:sldLayoutId id="2147483870" r:id="rId11"/>
    <p:sldLayoutId id="214748385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hritisresearchuk.org/" TargetMode="External"/><Relationship Id="rId2" Type="http://schemas.openxmlformats.org/officeDocument/2006/relationships/hyperlink" Target="http://vimeo.com/1527250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accent1">
                    <a:satMod val="150000"/>
                  </a:schemeClr>
                </a:solidFill>
              </a:rPr>
              <a:t>Musculoskeletal </a:t>
            </a:r>
            <a:r>
              <a:rPr lang="en-GB" smtClean="0">
                <a:solidFill>
                  <a:schemeClr val="accent1">
                    <a:satMod val="150000"/>
                  </a:schemeClr>
                </a:solidFill>
              </a:rPr>
              <a:t>Examinations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5362" name="Subtitle 4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500188"/>
          </a:xfrm>
        </p:spPr>
        <p:txBody>
          <a:bodyPr/>
          <a:lstStyle/>
          <a:p>
            <a:r>
              <a:rPr lang="en-GB" dirty="0" smtClean="0"/>
              <a:t>Dr Will Ricketts</a:t>
            </a:r>
          </a:p>
          <a:p>
            <a:r>
              <a:rPr lang="en-GB" dirty="0" smtClean="0"/>
              <a:t>Clinical Teaching Fellow, Bart’s Health NHS Trust</a:t>
            </a:r>
          </a:p>
          <a:p>
            <a:r>
              <a:rPr lang="en-GB" dirty="0" smtClean="0"/>
              <a:t>Honorary Lecturer, QMUL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mtClean="0"/>
              <a:t>REMS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smtClean="0">
                <a:solidFill>
                  <a:srgbClr val="3792AA"/>
                </a:solidFill>
              </a:rPr>
              <a:t>REMS – ‘Regional Examination of the Musculoskeletal System’</a:t>
            </a:r>
            <a:endParaRPr lang="en-GB" smtClean="0"/>
          </a:p>
          <a:p>
            <a:endParaRPr lang="en-GB" smtClean="0"/>
          </a:p>
          <a:p>
            <a:pPr>
              <a:buFont typeface="Wingdings 2" pitchFamily="18" charset="2"/>
              <a:buNone/>
            </a:pPr>
            <a:r>
              <a:rPr lang="en-GB" u="sng" smtClean="0"/>
              <a:t>GENERAL APPROACH</a:t>
            </a:r>
          </a:p>
          <a:p>
            <a:r>
              <a:rPr lang="en-GB" smtClean="0"/>
              <a:t>Look</a:t>
            </a:r>
          </a:p>
          <a:p>
            <a:r>
              <a:rPr lang="en-GB" smtClean="0"/>
              <a:t>Feel</a:t>
            </a:r>
          </a:p>
          <a:p>
            <a:r>
              <a:rPr lang="en-GB" smtClean="0"/>
              <a:t>Move (&amp; Perform Special Tests)</a:t>
            </a:r>
          </a:p>
          <a:p>
            <a:r>
              <a:rPr lang="en-GB" smtClean="0"/>
              <a:t>Assess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mtClean="0"/>
              <a:t>Examination of the Elbows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400" u="sng" dirty="0" smtClean="0"/>
              <a:t>LOOK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Joint swelling &amp; deformity (assess carrying angle), skin changes, muscle wasting, surgical scars, rheumatoid nodules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en-GB" sz="24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400" u="sng" dirty="0" smtClean="0"/>
              <a:t>FEEL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Temperature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Head of radius &amp; joint line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Medial and lateral epicondyles and olecranon process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400" u="sng" dirty="0" smtClean="0"/>
              <a:t>MOVE </a:t>
            </a:r>
            <a:r>
              <a:rPr lang="en-GB" sz="2400" dirty="0" smtClean="0"/>
              <a:t>(actively &amp; passively) – Assess for range + crepitus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Flexion/Extension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Pronation/Supination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400" u="sng" dirty="0" smtClean="0"/>
              <a:t>FUNCTION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Ask patient to reach for their 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Elbow Examination Video</a:t>
            </a:r>
            <a:endParaRPr lang="en-GB" dirty="0"/>
          </a:p>
        </p:txBody>
      </p:sp>
      <p:pic>
        <p:nvPicPr>
          <p:cNvPr id="4" name="REMS_ examination of the elbo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13221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mtClean="0"/>
              <a:t>Examination of the Shoulders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000" u="sng" dirty="0" smtClean="0"/>
              <a:t>LOOK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Inspect (from front, side, &amp; behind) for symmetry, posture, muscle bulk and scars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000" u="sng" dirty="0" smtClean="0"/>
              <a:t>FEEL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Temperature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Bony landmarks (</a:t>
            </a:r>
            <a:r>
              <a:rPr lang="en-GB" sz="2000" dirty="0" err="1" smtClean="0"/>
              <a:t>sternoclavicular</a:t>
            </a:r>
            <a:r>
              <a:rPr lang="en-GB" sz="2000" dirty="0" smtClean="0"/>
              <a:t> head, clavicle, </a:t>
            </a:r>
            <a:r>
              <a:rPr lang="en-GB" sz="2000" dirty="0" err="1" smtClean="0"/>
              <a:t>acromioclavicular</a:t>
            </a:r>
            <a:r>
              <a:rPr lang="en-GB" sz="2000" dirty="0" smtClean="0"/>
              <a:t> joint, acromion process, scapula)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Anterior and posterior </a:t>
            </a:r>
            <a:r>
              <a:rPr lang="en-GB" sz="2000" dirty="0" err="1" smtClean="0"/>
              <a:t>glenohumeral</a:t>
            </a:r>
            <a:r>
              <a:rPr lang="en-GB" sz="2000" dirty="0" smtClean="0"/>
              <a:t> joint lines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Muscle bulk of supraspinatus, </a:t>
            </a:r>
            <a:r>
              <a:rPr lang="en-GB" sz="2000" dirty="0" err="1" smtClean="0"/>
              <a:t>infraspinatus</a:t>
            </a:r>
            <a:r>
              <a:rPr lang="en-GB" sz="2000" dirty="0" smtClean="0"/>
              <a:t>, deltoid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  <a:buNone/>
            </a:pPr>
            <a:r>
              <a:rPr lang="en-GB" sz="2000" u="sng" dirty="0" smtClean="0"/>
              <a:t>MOVE </a:t>
            </a:r>
            <a:r>
              <a:rPr lang="en-GB" sz="2000" dirty="0"/>
              <a:t>(actively &amp; passively) – Assess for range + crepitus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Flexion/Extension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Internal/External Rotation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Assess abduction for ‘Painful Arc’ (from behind, in order to view scapula)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2000" dirty="0" smtClean="0"/>
              <a:t>FUNCTION – Ask patient to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Put hands behind their head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Touch the small of their 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Shoulder Examination Video</a:t>
            </a:r>
            <a:endParaRPr lang="en-GB" dirty="0"/>
          </a:p>
        </p:txBody>
      </p:sp>
      <p:pic>
        <p:nvPicPr>
          <p:cNvPr id="4" name="REMS_ examination of the shoulder(wmv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26574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mtClean="0"/>
              <a:t>Examination of the Hips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en-GB" sz="2000" u="sng" dirty="0" smtClean="0"/>
              <a:t>LOOK</a:t>
            </a:r>
          </a:p>
          <a:p>
            <a:r>
              <a:rPr lang="en-GB" sz="2000" dirty="0" smtClean="0"/>
              <a:t>Muscle wasting, surgical scars, joint deformity (e.g. fixed flexion), leg length disparity (if so, check true leg length), leg positioning</a:t>
            </a:r>
          </a:p>
          <a:p>
            <a:endParaRPr lang="en-GB" sz="2000" dirty="0" smtClean="0"/>
          </a:p>
          <a:p>
            <a:pPr>
              <a:buFont typeface="Wingdings 2" pitchFamily="18" charset="2"/>
              <a:buNone/>
            </a:pPr>
            <a:r>
              <a:rPr lang="en-GB" sz="2000" u="sng" dirty="0" smtClean="0"/>
              <a:t>FEEL</a:t>
            </a:r>
          </a:p>
          <a:p>
            <a:r>
              <a:rPr lang="en-GB" sz="2000" dirty="0" smtClean="0"/>
              <a:t>Palpate for tenderness over greater trochanter</a:t>
            </a:r>
          </a:p>
          <a:p>
            <a:endParaRPr lang="en-GB" sz="2000" u="sng" dirty="0" smtClean="0"/>
          </a:p>
          <a:p>
            <a:pPr>
              <a:buNone/>
            </a:pPr>
            <a:r>
              <a:rPr lang="en-GB" sz="2000" u="sng" dirty="0" smtClean="0"/>
              <a:t>MOVE</a:t>
            </a:r>
            <a:r>
              <a:rPr lang="en-GB" sz="2000" dirty="0"/>
              <a:t> (actively &amp; passively) – Assess for range + </a:t>
            </a:r>
            <a:r>
              <a:rPr lang="en-GB" sz="2000" dirty="0" smtClean="0"/>
              <a:t>crepitus</a:t>
            </a:r>
            <a:endParaRPr lang="en-GB" sz="2000" u="sng" dirty="0" smtClean="0"/>
          </a:p>
          <a:p>
            <a:r>
              <a:rPr lang="en-GB" sz="2000" dirty="0" smtClean="0"/>
              <a:t>Flexion/Extension</a:t>
            </a:r>
          </a:p>
          <a:p>
            <a:r>
              <a:rPr lang="en-GB" sz="2000" dirty="0" smtClean="0"/>
              <a:t>Thomas’ test (for fixed flexion deformity of the hip)</a:t>
            </a:r>
          </a:p>
          <a:p>
            <a:r>
              <a:rPr lang="en-GB" sz="2000" dirty="0" smtClean="0"/>
              <a:t>Internal/External Rotation</a:t>
            </a:r>
          </a:p>
          <a:p>
            <a:r>
              <a:rPr lang="en-GB" sz="2000" dirty="0" smtClean="0"/>
              <a:t>Abduction/Adduction</a:t>
            </a:r>
          </a:p>
          <a:p>
            <a:r>
              <a:rPr lang="en-GB" sz="2000" dirty="0" err="1" smtClean="0"/>
              <a:t>Trendelenberg</a:t>
            </a:r>
            <a:r>
              <a:rPr lang="en-GB" sz="2000" dirty="0" smtClean="0"/>
              <a:t> Test (for hip and proximal muscle strength)</a:t>
            </a:r>
          </a:p>
          <a:p>
            <a:endParaRPr lang="en-GB" sz="2000" u="sng" dirty="0" smtClean="0"/>
          </a:p>
          <a:p>
            <a:pPr>
              <a:buFont typeface="Wingdings 2" pitchFamily="18" charset="2"/>
              <a:buNone/>
            </a:pPr>
            <a:r>
              <a:rPr lang="en-GB" sz="2000" u="sng" dirty="0" smtClean="0"/>
              <a:t>FUNCTION</a:t>
            </a:r>
          </a:p>
          <a:p>
            <a:r>
              <a:rPr lang="en-GB" sz="2000" dirty="0" smtClean="0"/>
              <a:t>Assess Gait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Hip Examination Video</a:t>
            </a:r>
            <a:endParaRPr lang="en-GB" dirty="0"/>
          </a:p>
        </p:txBody>
      </p:sp>
      <p:pic>
        <p:nvPicPr>
          <p:cNvPr id="4" name="REMS_ examination of the 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31355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mtClean="0"/>
              <a:t>Examination of the Knees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1800" u="sng" dirty="0" smtClean="0"/>
              <a:t>LOOK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Symmetry, joint swelling, deformity (e.g. </a:t>
            </a:r>
            <a:r>
              <a:rPr lang="en-GB" sz="1800" dirty="0" err="1" smtClean="0"/>
              <a:t>varus</a:t>
            </a:r>
            <a:r>
              <a:rPr lang="en-GB" sz="1800" dirty="0" smtClean="0"/>
              <a:t>/valgus, fixed flexion), muscle wasting, skin changes, scars</a:t>
            </a:r>
          </a:p>
          <a:p>
            <a:pPr>
              <a:lnSpc>
                <a:spcPct val="80000"/>
              </a:lnSpc>
            </a:pPr>
            <a:endParaRPr lang="en-GB" sz="1800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1800" u="sng" dirty="0" smtClean="0"/>
              <a:t>FEEL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Temperature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Patella for  tenderness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With joint at 90 degrees – feel for tenderness/swelling along joint line (femoral condyles to inferior patellar) then down inferior patellar tendon to </a:t>
            </a:r>
            <a:r>
              <a:rPr lang="en-GB" sz="1800" dirty="0" err="1" smtClean="0"/>
              <a:t>tibial</a:t>
            </a:r>
            <a:r>
              <a:rPr lang="en-GB" sz="1800" dirty="0" smtClean="0"/>
              <a:t> tuberosity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Feel for Baker’s cyst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Assess for effusion (Patellar tap &amp; </a:t>
            </a:r>
            <a:r>
              <a:rPr lang="en-GB" sz="1800" dirty="0" err="1" smtClean="0"/>
              <a:t>crossfluctuation</a:t>
            </a:r>
            <a:r>
              <a:rPr lang="en-GB" sz="1800" dirty="0" smtClean="0"/>
              <a:t> methods)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1800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GB" sz="1800" u="sng" dirty="0" smtClean="0"/>
              <a:t>MOVE </a:t>
            </a:r>
            <a:r>
              <a:rPr lang="en-GB" sz="1800" dirty="0"/>
              <a:t>(actively &amp; passively) – Assess for range + crepitus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Flexion/Extension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Assess Ligaments: </a:t>
            </a:r>
          </a:p>
          <a:p>
            <a:pPr lvl="1">
              <a:lnSpc>
                <a:spcPct val="80000"/>
              </a:lnSpc>
            </a:pPr>
            <a:r>
              <a:rPr lang="en-GB" sz="1400" dirty="0" smtClean="0"/>
              <a:t>Posterior and Anterior Cruciate Ligaments</a:t>
            </a:r>
          </a:p>
          <a:p>
            <a:pPr lvl="1">
              <a:lnSpc>
                <a:spcPct val="80000"/>
              </a:lnSpc>
            </a:pPr>
            <a:r>
              <a:rPr lang="en-GB" sz="1400" dirty="0" smtClean="0"/>
              <a:t>Medial and Lateral collaterals</a:t>
            </a:r>
          </a:p>
          <a:p>
            <a:pPr>
              <a:lnSpc>
                <a:spcPct val="80000"/>
              </a:lnSpc>
            </a:pPr>
            <a:endParaRPr lang="en-GB" sz="1800" u="sng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GB" sz="1800" u="sng" dirty="0" smtClean="0"/>
              <a:t>FUNCTION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Ask patient to Stand and Walk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Knee Examination Video</a:t>
            </a:r>
            <a:endParaRPr lang="en-GB" dirty="0"/>
          </a:p>
        </p:txBody>
      </p:sp>
      <p:pic>
        <p:nvPicPr>
          <p:cNvPr id="4" name="REMS_ examination of the kne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195903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dirty="0" smtClean="0"/>
              <a:t>Online Videos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http://vimeo.com/15272508</a:t>
            </a:r>
            <a:endParaRPr lang="en-GB" dirty="0" smtClean="0"/>
          </a:p>
          <a:p>
            <a:r>
              <a:rPr lang="en-GB" dirty="0" smtClean="0">
                <a:hlinkClick r:id="rId3"/>
              </a:rPr>
              <a:t>http://www.arthritisresearchuk.org</a:t>
            </a: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GALS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GB" dirty="0" smtClean="0"/>
              <a:t>ait</a:t>
            </a:r>
          </a:p>
          <a:p>
            <a:pPr>
              <a:defRPr/>
            </a:pPr>
            <a:r>
              <a:rPr lang="en-GB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dirty="0" smtClean="0"/>
              <a:t>rms</a:t>
            </a:r>
          </a:p>
          <a:p>
            <a:pPr>
              <a:defRPr/>
            </a:pPr>
            <a:r>
              <a:rPr lang="en-GB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dirty="0" smtClean="0"/>
              <a:t>egs</a:t>
            </a:r>
          </a:p>
          <a:p>
            <a:pPr>
              <a:defRPr/>
            </a:pPr>
            <a:r>
              <a:rPr lang="en-GB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dirty="0" smtClean="0"/>
              <a:t>pine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Aim = Brief Screening Examination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2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67544" y="160048"/>
            <a:ext cx="8136904" cy="1252728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GALS Screening Questions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GALS Examination</a:t>
            </a:r>
            <a:endParaRPr lang="en-GB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GB" u="sng" smtClean="0"/>
              <a:t>GENERAL INSPECTION</a:t>
            </a:r>
          </a:p>
          <a:p>
            <a:r>
              <a:rPr lang="en-GB" smtClean="0"/>
              <a:t>Inspect from front, side and back</a:t>
            </a:r>
          </a:p>
          <a:p>
            <a:r>
              <a:rPr lang="en-GB" smtClean="0"/>
              <a:t>Symmetry, alignment of limbs and spine</a:t>
            </a:r>
          </a:p>
          <a:p>
            <a:r>
              <a:rPr lang="en-GB" smtClean="0"/>
              <a:t>Scoliosis or abnormal lordosis, kyphosis</a:t>
            </a:r>
          </a:p>
          <a:p>
            <a:r>
              <a:rPr lang="en-GB" smtClean="0"/>
              <a:t>Muscle bulk </a:t>
            </a:r>
          </a:p>
          <a:p>
            <a:pPr lvl="1"/>
            <a:r>
              <a:rPr lang="en-GB" smtClean="0"/>
              <a:t>Shoulders, Buttocks, Thighs &amp; Calves</a:t>
            </a:r>
          </a:p>
          <a:p>
            <a:r>
              <a:rPr lang="en-GB" smtClean="0"/>
              <a:t>Baker’s cyst (popliteal fossae)</a:t>
            </a:r>
          </a:p>
          <a:p>
            <a:r>
              <a:rPr lang="en-GB" smtClean="0"/>
              <a:t>Abnormalities with forefoot/hindfoot</a:t>
            </a:r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GALS Examination</a:t>
            </a:r>
            <a:endParaRPr lang="en-GB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GB" u="sng" smtClean="0"/>
              <a:t>GAIT</a:t>
            </a:r>
          </a:p>
          <a:p>
            <a:r>
              <a:rPr lang="en-GB" smtClean="0"/>
              <a:t>Assess fluidity of gait, stride length &amp; width, normal toe-off/heel strike pattern, arm swing, posture, turning time, steadiness</a:t>
            </a:r>
          </a:p>
          <a:p>
            <a:r>
              <a:rPr lang="en-GB" smtClean="0"/>
              <a:t>Specific gait patterns: </a:t>
            </a:r>
          </a:p>
          <a:p>
            <a:pPr lvl="1"/>
            <a:r>
              <a:rPr lang="en-GB" smtClean="0"/>
              <a:t>Antalgic = Pain avoidance</a:t>
            </a:r>
          </a:p>
          <a:p>
            <a:pPr lvl="1"/>
            <a:r>
              <a:rPr lang="en-GB" smtClean="0"/>
              <a:t>High-stepping = Secondary to foot drop</a:t>
            </a:r>
          </a:p>
          <a:p>
            <a:pPr lvl="1"/>
            <a:r>
              <a:rPr lang="en-GB" smtClean="0"/>
              <a:t>Ataxic/Broad-Based = Cerebellar  </a:t>
            </a:r>
          </a:p>
          <a:p>
            <a:pPr lvl="1"/>
            <a:r>
              <a:rPr lang="en-GB" smtClean="0"/>
              <a:t>Waddling = Proximal muscle/hip problem</a:t>
            </a:r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GALS Examination</a:t>
            </a:r>
            <a:endParaRPr lang="en-GB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GB" u="sng" dirty="0" smtClean="0"/>
              <a:t>ARMS</a:t>
            </a:r>
          </a:p>
          <a:p>
            <a:pPr>
              <a:defRPr/>
            </a:pPr>
            <a:r>
              <a:rPr lang="en-GB" dirty="0" smtClean="0"/>
              <a:t>Inspect </a:t>
            </a:r>
          </a:p>
          <a:p>
            <a:pPr lvl="1">
              <a:defRPr/>
            </a:pPr>
            <a:r>
              <a:rPr lang="en-GB" dirty="0" smtClean="0"/>
              <a:t>Dorsal and </a:t>
            </a:r>
            <a:r>
              <a:rPr lang="en-GB" dirty="0" err="1" smtClean="0"/>
              <a:t>palmar</a:t>
            </a:r>
            <a:r>
              <a:rPr lang="en-GB" dirty="0" smtClean="0"/>
              <a:t> surfaces of Hands </a:t>
            </a:r>
          </a:p>
          <a:p>
            <a:pPr lvl="2">
              <a:defRPr/>
            </a:pPr>
            <a:r>
              <a:rPr lang="en-GB" dirty="0" smtClean="0"/>
              <a:t>Joint swelling &amp; deformity, skin changes, nail signs, muscle wasting, surgical scars, etc.</a:t>
            </a:r>
          </a:p>
          <a:p>
            <a:pPr lvl="1">
              <a:defRPr/>
            </a:pPr>
            <a:r>
              <a:rPr lang="en-GB" dirty="0" smtClean="0"/>
              <a:t>Elbows (rheumatoid nodules, plaques of psoriasis)</a:t>
            </a:r>
          </a:p>
          <a:p>
            <a:pPr>
              <a:defRPr/>
            </a:pPr>
            <a:r>
              <a:rPr lang="en-GB" dirty="0" smtClean="0"/>
              <a:t>Ask patient to flex/extend fingers and wrists</a:t>
            </a:r>
          </a:p>
          <a:p>
            <a:pPr>
              <a:defRPr/>
            </a:pPr>
            <a:r>
              <a:rPr lang="en-GB" dirty="0" smtClean="0"/>
              <a:t>Assess grip strength</a:t>
            </a:r>
          </a:p>
          <a:p>
            <a:pPr>
              <a:defRPr/>
            </a:pPr>
            <a:r>
              <a:rPr lang="en-GB" dirty="0" smtClean="0"/>
              <a:t>Ask patient to oppose thumb with each finger</a:t>
            </a:r>
          </a:p>
          <a:p>
            <a:pPr>
              <a:defRPr/>
            </a:pPr>
            <a:r>
              <a:rPr lang="en-GB" dirty="0" smtClean="0"/>
              <a:t>Assess fine precision pinch</a:t>
            </a:r>
          </a:p>
          <a:p>
            <a:pPr>
              <a:defRPr/>
            </a:pPr>
            <a:r>
              <a:rPr lang="en-GB" dirty="0" smtClean="0"/>
              <a:t>Gently squeeze MCPs for tenderness</a:t>
            </a:r>
          </a:p>
          <a:p>
            <a:pPr>
              <a:defRPr/>
            </a:pPr>
            <a:r>
              <a:rPr lang="en-GB" dirty="0" smtClean="0"/>
              <a:t>Ask patient to reach behind head</a:t>
            </a:r>
          </a:p>
          <a:p>
            <a:pPr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GALS Examination</a:t>
            </a:r>
            <a:endParaRPr lang="en-GB" dirty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GB" u="sng" dirty="0" smtClean="0"/>
              <a:t>LEGS</a:t>
            </a:r>
          </a:p>
          <a:p>
            <a:pPr>
              <a:defRPr/>
            </a:pPr>
            <a:r>
              <a:rPr lang="en-GB" dirty="0" smtClean="0"/>
              <a:t>With patient lying supine on couch assess:</a:t>
            </a:r>
          </a:p>
          <a:p>
            <a:pPr lvl="1">
              <a:defRPr/>
            </a:pPr>
            <a:r>
              <a:rPr lang="en-GB" dirty="0" smtClean="0"/>
              <a:t>Knee – Flexion/extension (feeling for </a:t>
            </a:r>
            <a:r>
              <a:rPr lang="en-GB" dirty="0" err="1" smtClean="0"/>
              <a:t>crepitus</a:t>
            </a:r>
            <a:r>
              <a:rPr lang="en-GB" dirty="0" smtClean="0"/>
              <a:t>)</a:t>
            </a:r>
          </a:p>
          <a:p>
            <a:pPr lvl="1">
              <a:defRPr/>
            </a:pPr>
            <a:r>
              <a:rPr lang="en-GB" dirty="0" smtClean="0"/>
              <a:t>Hip – Internal rotation</a:t>
            </a:r>
          </a:p>
          <a:p>
            <a:pPr lvl="1">
              <a:defRPr/>
            </a:pPr>
            <a:r>
              <a:rPr lang="en-GB" dirty="0" smtClean="0"/>
              <a:t>Patellar tap</a:t>
            </a:r>
          </a:p>
          <a:p>
            <a:pPr>
              <a:defRPr/>
            </a:pPr>
            <a:r>
              <a:rPr lang="en-GB" dirty="0" smtClean="0"/>
              <a:t>Inspect: </a:t>
            </a:r>
          </a:p>
          <a:p>
            <a:pPr lvl="1">
              <a:defRPr/>
            </a:pPr>
            <a:r>
              <a:rPr lang="en-GB" dirty="0" smtClean="0"/>
              <a:t>Ankles/Feet for swelling &amp; deformity</a:t>
            </a:r>
          </a:p>
          <a:p>
            <a:pPr lvl="1">
              <a:defRPr/>
            </a:pPr>
            <a:r>
              <a:rPr lang="en-GB" dirty="0" smtClean="0"/>
              <a:t>Feet – Soles for callosities</a:t>
            </a:r>
          </a:p>
          <a:p>
            <a:pPr>
              <a:defRPr/>
            </a:pPr>
            <a:r>
              <a:rPr lang="en-GB" dirty="0" smtClean="0"/>
              <a:t>Gently squeeze MTPs for tenderness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GALS Examination</a:t>
            </a:r>
            <a:endParaRPr lang="en-GB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GB" u="sng" smtClean="0"/>
              <a:t>SPINE</a:t>
            </a:r>
          </a:p>
          <a:p>
            <a:endParaRPr lang="en-GB" smtClean="0"/>
          </a:p>
          <a:p>
            <a:r>
              <a:rPr lang="en-GB" smtClean="0"/>
              <a:t>Modified Schober’s test (lumbar flexion)</a:t>
            </a:r>
          </a:p>
          <a:p>
            <a:endParaRPr lang="en-GB" smtClean="0"/>
          </a:p>
          <a:p>
            <a:r>
              <a:rPr lang="en-GB" smtClean="0"/>
              <a:t>Lateral flexion of the cervical spine</a:t>
            </a:r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GALS Video</a:t>
            </a:r>
            <a:endParaRPr lang="en-GB" dirty="0"/>
          </a:p>
        </p:txBody>
      </p:sp>
      <p:pic>
        <p:nvPicPr>
          <p:cNvPr id="4" name="GALS screening examin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41534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2173</TotalTime>
  <Words>685</Words>
  <Application>Microsoft Office PowerPoint</Application>
  <PresentationFormat>On-screen Show (4:3)</PresentationFormat>
  <Paragraphs>144</Paragraphs>
  <Slides>19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Module</vt:lpstr>
      <vt:lpstr>Musculoskeletal Examinations</vt:lpstr>
      <vt:lpstr>GALS</vt:lpstr>
      <vt:lpstr>PowerPoint Presentation</vt:lpstr>
      <vt:lpstr>GALS Examination</vt:lpstr>
      <vt:lpstr>GALS Examination</vt:lpstr>
      <vt:lpstr>GALS Examination</vt:lpstr>
      <vt:lpstr>GALS Examination</vt:lpstr>
      <vt:lpstr>GALS Examination</vt:lpstr>
      <vt:lpstr>GALS Video</vt:lpstr>
      <vt:lpstr>REMS</vt:lpstr>
      <vt:lpstr>Examination of the Elbows</vt:lpstr>
      <vt:lpstr>Elbow Examination Video</vt:lpstr>
      <vt:lpstr>Examination of the Shoulders</vt:lpstr>
      <vt:lpstr>Shoulder Examination Video</vt:lpstr>
      <vt:lpstr>Examination of the Hips</vt:lpstr>
      <vt:lpstr>Hip Examination Video</vt:lpstr>
      <vt:lpstr>Examination of the Knees</vt:lpstr>
      <vt:lpstr>Knee Examination Video</vt:lpstr>
      <vt:lpstr>Online Videos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Rheumatology</dc:title>
  <dc:creator>Ricketts William (BARTS HEALTH NHS TRUST)</dc:creator>
  <cp:lastModifiedBy>Ricketts</cp:lastModifiedBy>
  <cp:revision>90</cp:revision>
  <dcterms:created xsi:type="dcterms:W3CDTF">2010-01-26T07:53:28Z</dcterms:created>
  <dcterms:modified xsi:type="dcterms:W3CDTF">2013-04-30T12:02:08Z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