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326" r:id="rId3"/>
    <p:sldId id="257" r:id="rId4"/>
    <p:sldId id="364" r:id="rId5"/>
    <p:sldId id="339" r:id="rId6"/>
    <p:sldId id="258" r:id="rId7"/>
    <p:sldId id="261" r:id="rId8"/>
    <p:sldId id="265" r:id="rId9"/>
    <p:sldId id="362" r:id="rId10"/>
    <p:sldId id="363" r:id="rId11"/>
    <p:sldId id="327" r:id="rId12"/>
    <p:sldId id="365" r:id="rId13"/>
    <p:sldId id="340" r:id="rId14"/>
    <p:sldId id="400" r:id="rId15"/>
    <p:sldId id="366" r:id="rId16"/>
    <p:sldId id="372" r:id="rId17"/>
    <p:sldId id="401" r:id="rId18"/>
    <p:sldId id="373" r:id="rId19"/>
    <p:sldId id="385" r:id="rId20"/>
    <p:sldId id="381" r:id="rId21"/>
    <p:sldId id="374" r:id="rId22"/>
    <p:sldId id="383" r:id="rId23"/>
    <p:sldId id="382" r:id="rId24"/>
    <p:sldId id="375" r:id="rId25"/>
    <p:sldId id="376" r:id="rId26"/>
    <p:sldId id="367" r:id="rId27"/>
    <p:sldId id="402" r:id="rId28"/>
    <p:sldId id="377" r:id="rId29"/>
    <p:sldId id="368" r:id="rId30"/>
    <p:sldId id="378" r:id="rId31"/>
    <p:sldId id="379" r:id="rId32"/>
    <p:sldId id="380" r:id="rId33"/>
    <p:sldId id="369" r:id="rId34"/>
    <p:sldId id="386" r:id="rId35"/>
    <p:sldId id="391" r:id="rId36"/>
    <p:sldId id="393" r:id="rId37"/>
    <p:sldId id="392" r:id="rId38"/>
    <p:sldId id="387" r:id="rId39"/>
    <p:sldId id="397" r:id="rId40"/>
    <p:sldId id="394" r:id="rId41"/>
    <p:sldId id="396" r:id="rId42"/>
    <p:sldId id="395" r:id="rId43"/>
    <p:sldId id="398" r:id="rId44"/>
    <p:sldId id="399" r:id="rId45"/>
    <p:sldId id="358" r:id="rId46"/>
    <p:sldId id="403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 snapToObjects="1">
      <p:cViewPr varScale="1">
        <p:scale>
          <a:sx n="51" d="100"/>
          <a:sy n="5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B8DA92D-F57C-41C6-AD56-FF98C5769E66}" type="datetimeFigureOut">
              <a:rPr lang="en-GB"/>
              <a:pPr>
                <a:defRPr/>
              </a:pPr>
              <a:t>18/04/2013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405F058-01B3-41B9-BDAD-1FDBF0D1EE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210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6795E0-26C2-473B-AD26-4A9BB3E1C20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1144B6-6926-4277-9E82-770A2F4D14B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Check this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F2B3B1-8C64-4627-BA1A-174DB111AE42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5117C6-165D-4E88-8F01-DFA5B6DD118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371A08-12E2-4170-B987-190D700C954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Do we need to give 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ECC684-7658-408E-9795-272FB4B9E2E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Do we need to give </a:t>
            </a: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AE61C7-54EB-4D08-8DA2-C953C61C408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Do we need to give 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DA6948-C1CD-4025-A530-EFD5619B8AD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9F6EAA-284A-428F-BF27-323FA11AB5C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471AC7-A09F-47B8-BEB0-60EA7182424B}" type="slidenum">
              <a:rPr lang="en-US"/>
              <a:pPr/>
              <a:t>46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4EB1EE-22D3-4C0D-815B-6C2BDD42C78A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8627E8-762A-4FBB-8837-685FF7F6F03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A58E42-9CBD-494B-A867-7C89F629D1CE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1CA0E3-3C59-45D8-B247-30C3B56B6A0F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457B4B-D0DD-46C5-8C27-0136CBD860A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13059B-35E5-45DA-9154-E8DB2684A40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84D7D6-F5F4-449D-B28D-7F23BF8DD8CA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7E4A3B-8FEB-47AB-A413-16412DD0695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ounded Rectangle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ounded Rectangle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58D4E-DFE6-4A33-AF7D-84AD8C8D89CE}" type="datetimeFigureOut">
              <a:rPr lang="en-GB"/>
              <a:pPr>
                <a:defRPr/>
              </a:pPr>
              <a:t>18/04/2013</a:t>
            </a:fld>
            <a:endParaRPr lang="en-GB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0C5758F-3008-48D1-8990-7E5AA0213B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2516A-6EC8-4454-97AB-6B464D13DC0A}" type="datetimeFigureOut">
              <a:rPr lang="en-GB"/>
              <a:pPr>
                <a:defRPr/>
              </a:pPr>
              <a:t>18/04/2013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D8110-9A44-4B5B-85A3-754CC5EE68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14DA7-8752-4B28-94F9-BC37A6E3853F}" type="datetimeFigureOut">
              <a:rPr lang="en-GB"/>
              <a:pPr>
                <a:defRPr/>
              </a:pPr>
              <a:t>18/04/2013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012BB-B2D3-41C0-881E-ADCD14BEED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7FA6C-F9C1-431F-A17A-60952A79003B}" type="datetimeFigureOut">
              <a:rPr lang="en-GB"/>
              <a:pPr>
                <a:defRPr/>
              </a:pPr>
              <a:t>18/04/2013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7A0B-15F1-4EFB-ABD8-A8FF0EF3FE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ADB74-29E6-4E5E-B102-41C3E6A79934}" type="datetimeFigureOut">
              <a:rPr lang="en-GB"/>
              <a:pPr>
                <a:defRPr/>
              </a:pPr>
              <a:t>18/04/2013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C381-B25E-4E27-812B-AFB1201EE4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39849-A14B-4641-9ACA-2EAAF751C7B3}" type="datetimeFigureOut">
              <a:rPr lang="en-GB"/>
              <a:pPr>
                <a:defRPr/>
              </a:pPr>
              <a:t>18/04/2013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35C64-C316-448C-8CBA-0226982149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603C34F-B7D5-4392-8420-C6F8D1F5BDE2}" type="datetimeFigureOut">
              <a:rPr lang="en-GB"/>
              <a:pPr>
                <a:defRPr/>
              </a:pPr>
              <a:t>18/04/2013</a:t>
            </a:fld>
            <a:endParaRPr lang="en-GB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A3D7F55-6597-4376-ACF0-85121B6315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4AE78-7C24-4A36-8943-3BF760333EA1}" type="datetimeFigureOut">
              <a:rPr lang="en-GB"/>
              <a:pPr>
                <a:defRPr/>
              </a:pPr>
              <a:t>18/04/2013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2597C-CB44-4668-83A5-A1DB2C47EB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190B1-129F-4BB8-913B-5863FF6F8E12}" type="datetimeFigureOut">
              <a:rPr lang="en-GB"/>
              <a:pPr>
                <a:defRPr/>
              </a:pPr>
              <a:t>18/04/2013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493D6-14A2-4C8E-B046-A8771428DC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BF89A-126C-481E-A743-CD00930E7014}" type="datetimeFigureOut">
              <a:rPr lang="en-GB"/>
              <a:pPr>
                <a:defRPr/>
              </a:pPr>
              <a:t>18/04/2013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DDB52-BB99-47D4-9369-4A56D068E8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6151D-C821-43B6-A920-0CC509066924}" type="datetimeFigureOut">
              <a:rPr lang="en-GB"/>
              <a:pPr>
                <a:defRPr/>
              </a:pPr>
              <a:t>18/04/2013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8DC0-87C2-4577-B3FC-2024005965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9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40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FB20F94C-E242-43A2-8051-0EE57222270D}" type="datetimeFigureOut">
              <a:rPr lang="en-GB"/>
              <a:pPr>
                <a:defRPr/>
              </a:pPr>
              <a:t>18/04/2013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5437F63-AA45-4E3C-88BF-2028F5B48F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65" r:id="rId3"/>
    <p:sldLayoutId id="2147483666" r:id="rId4"/>
    <p:sldLayoutId id="2147483673" r:id="rId5"/>
    <p:sldLayoutId id="2147483674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slideLayout" Target="../slideLayouts/slideLayout4.xml"/><Relationship Id="rId7" Type="http://schemas.openxmlformats.org/officeDocument/2006/relationships/hyperlink" Target="http://www.youtube.com/watch?v=ctFvOasAKo0" TargetMode="External"/><Relationship Id="rId2" Type="http://schemas.microsoft.com/office/2007/relationships/media" Target="../media/media1.wmv"/><Relationship Id="rId1" Type="http://schemas.openxmlformats.org/officeDocument/2006/relationships/video" Target="NULL" TargetMode="Externa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686800" cy="14700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Cranial Nerve Examination</a:t>
            </a:r>
            <a:endParaRPr lang="en-GB" dirty="0">
              <a:latin typeface="+mn-lt"/>
            </a:endParaRP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>
            <a:normAutofit fontScale="85000" lnSpcReduction="20000"/>
          </a:bodyPr>
          <a:lstStyle/>
          <a:p>
            <a:pPr marL="63500"/>
            <a:r>
              <a:rPr lang="en-GB" dirty="0" smtClean="0"/>
              <a:t>Dr Will Ricketts</a:t>
            </a:r>
          </a:p>
          <a:p>
            <a:pPr marL="63500"/>
            <a:r>
              <a:rPr lang="en-GB" dirty="0" smtClean="0"/>
              <a:t>Clinical Teaching Fellow, Bart’s Health NHS Trust</a:t>
            </a:r>
          </a:p>
          <a:p>
            <a:pPr marL="63500"/>
            <a:r>
              <a:rPr lang="en-GB" dirty="0" smtClean="0"/>
              <a:t>Honorary Lecturer, QMUL</a:t>
            </a:r>
          </a:p>
          <a:p>
            <a:pPr marL="63500"/>
            <a:r>
              <a:rPr lang="en-GB" dirty="0" smtClean="0"/>
              <a:t>thanks to </a:t>
            </a:r>
          </a:p>
          <a:p>
            <a:pPr marL="63500"/>
            <a:r>
              <a:rPr lang="en-GB" dirty="0" smtClean="0"/>
              <a:t>Kate Breckenridge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CLOSER INSPECTION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dirty="0" smtClean="0">
                <a:solidFill>
                  <a:schemeClr val="accent1">
                    <a:alpha val="50000"/>
                  </a:schemeClr>
                </a:solidFill>
              </a:rPr>
              <a:t>Face: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smtClean="0">
                <a:solidFill>
                  <a:schemeClr val="accent1">
                    <a:alpha val="50000"/>
                  </a:schemeClr>
                </a:solidFill>
              </a:rPr>
              <a:t>Symmetry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endParaRPr lang="en-GB" dirty="0" smtClean="0">
              <a:solidFill>
                <a:schemeClr val="accent1">
                  <a:alpha val="50000"/>
                </a:schemeClr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dirty="0" smtClean="0">
                <a:solidFill>
                  <a:schemeClr val="accent1">
                    <a:alpha val="50000"/>
                  </a:schemeClr>
                </a:solidFill>
              </a:rPr>
              <a:t>Eyes: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smtClean="0">
                <a:solidFill>
                  <a:schemeClr val="accent1">
                    <a:alpha val="50000"/>
                  </a:schemeClr>
                </a:solidFill>
              </a:rPr>
              <a:t>Deviation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err="1" smtClean="0">
                <a:solidFill>
                  <a:schemeClr val="accent1">
                    <a:alpha val="50000"/>
                  </a:schemeClr>
                </a:solidFill>
              </a:rPr>
              <a:t>Ptosis</a:t>
            </a:r>
            <a:endParaRPr lang="en-GB" dirty="0" smtClean="0">
              <a:solidFill>
                <a:schemeClr val="accent1">
                  <a:alpha val="50000"/>
                </a:schemeClr>
              </a:solidFill>
            </a:endParaRP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smtClean="0">
                <a:solidFill>
                  <a:schemeClr val="accent1">
                    <a:alpha val="50000"/>
                  </a:schemeClr>
                </a:solidFill>
              </a:rPr>
              <a:t>Pupil size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GB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dirty="0" smtClean="0"/>
              <a:t>Skin: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smtClean="0"/>
              <a:t>Scars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err="1" smtClean="0"/>
              <a:t>Neurofibromas</a:t>
            </a:r>
            <a:endParaRPr lang="en-GB" dirty="0" smtClean="0"/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smtClean="0"/>
              <a:t>Rashes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endParaRPr lang="en-GB" dirty="0"/>
          </a:p>
        </p:txBody>
      </p:sp>
      <p:pic>
        <p:nvPicPr>
          <p:cNvPr id="32771" name="Content Placeholder 5" descr="acoustic neuroma sca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7886" r="17998"/>
          <a:stretch>
            <a:fillRect/>
          </a:stretch>
        </p:blipFill>
        <p:spPr>
          <a:xfrm>
            <a:off x="5921375" y="1001713"/>
            <a:ext cx="2322513" cy="2655887"/>
          </a:xfrm>
          <a:ln>
            <a:solidFill>
              <a:schemeClr val="accent1"/>
            </a:solidFill>
          </a:ln>
        </p:spPr>
      </p:pic>
      <p:pic>
        <p:nvPicPr>
          <p:cNvPr id="32772" name="Picture 11" descr="r7e0515a1f2"/>
          <p:cNvPicPr>
            <a:picLocks noChangeAspect="1" noChangeArrowheads="1"/>
          </p:cNvPicPr>
          <p:nvPr/>
        </p:nvPicPr>
        <p:blipFill>
          <a:blip r:embed="rId4" cstate="print"/>
          <a:srcRect l="6561" t="8749" r="6487" b="15208"/>
          <a:stretch>
            <a:fillRect/>
          </a:stretch>
        </p:blipFill>
        <p:spPr bwMode="auto">
          <a:xfrm>
            <a:off x="5921375" y="3833813"/>
            <a:ext cx="2322513" cy="26654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773238"/>
            <a:ext cx="8229600" cy="25019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800" dirty="0" smtClean="0">
                <a:latin typeface="+mn-lt"/>
              </a:rPr>
              <a:t>CRANIAL NERVE EXAMINATION</a:t>
            </a:r>
            <a:endParaRPr lang="en-GB" sz="4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1363"/>
            <a:ext cx="8229600" cy="1066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BASIC STRUCTURE</a:t>
            </a:r>
            <a:endParaRPr lang="en-GB" dirty="0">
              <a:latin typeface="+mn-lt"/>
            </a:endParaRPr>
          </a:p>
        </p:txBody>
      </p:sp>
      <p:pic>
        <p:nvPicPr>
          <p:cNvPr id="35842" name="Content Placeholder 6" descr="CN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2038" y="1808163"/>
            <a:ext cx="7353300" cy="4883150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8"/>
            <a:ext cx="8229600" cy="1066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CN1 - OLFACTORY</a:t>
            </a:r>
            <a:endParaRPr lang="en-GB" dirty="0">
              <a:latin typeface="+mn-lt"/>
            </a:endParaRPr>
          </a:p>
        </p:txBody>
      </p:sp>
      <p:sp>
        <p:nvSpPr>
          <p:cNvPr id="3686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SENSORY only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Smell sensation</a:t>
            </a:r>
          </a:p>
          <a:p>
            <a:pPr lvl="1"/>
            <a:endParaRPr lang="en-GB" dirty="0" smtClean="0"/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02238" y="1493838"/>
            <a:ext cx="3195637" cy="4684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8"/>
            <a:ext cx="8229600" cy="1066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CN1 - OLFACTORY</a:t>
            </a:r>
            <a:endParaRPr lang="en-GB" dirty="0">
              <a:latin typeface="+mn-lt"/>
            </a:endParaRPr>
          </a:p>
        </p:txBody>
      </p:sp>
      <p:sp>
        <p:nvSpPr>
          <p:cNvPr id="37890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/>
          <a:lstStyle/>
          <a:p>
            <a:r>
              <a:rPr lang="en-GB" dirty="0" smtClean="0"/>
              <a:t>Ask patient:</a:t>
            </a:r>
          </a:p>
          <a:p>
            <a:pPr lvl="1"/>
            <a:r>
              <a:rPr lang="en-GB" dirty="0" smtClean="0"/>
              <a:t>Any problems with sense of smell?</a:t>
            </a:r>
          </a:p>
          <a:p>
            <a:pPr lvl="1"/>
            <a:r>
              <a:rPr lang="en-GB" dirty="0" smtClean="0"/>
              <a:t>Does food/drink taste normal?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Formal testing:</a:t>
            </a:r>
          </a:p>
          <a:p>
            <a:pPr lvl="1"/>
            <a:r>
              <a:rPr lang="en-GB" dirty="0" smtClean="0"/>
              <a:t>Test each nostril separately with familiar smells (e.g. coffee)</a:t>
            </a:r>
          </a:p>
          <a:p>
            <a:pPr lvl="1"/>
            <a:r>
              <a:rPr lang="en-GB" dirty="0" smtClean="0"/>
              <a:t>Scratch and sniff (</a:t>
            </a:r>
            <a:r>
              <a:rPr lang="en-GB" dirty="0" err="1" smtClean="0"/>
              <a:t>Upsit</a:t>
            </a:r>
            <a:r>
              <a:rPr lang="en-GB" dirty="0" smtClean="0"/>
              <a:t>) cards available for this</a:t>
            </a:r>
          </a:p>
          <a:p>
            <a:pPr lvl="1"/>
            <a:r>
              <a:rPr lang="en-GB" dirty="0" smtClean="0"/>
              <a:t>Not routinely done</a:t>
            </a:r>
          </a:p>
          <a:p>
            <a:pPr lvl="1"/>
            <a:endParaRPr lang="en-GB" dirty="0" smtClean="0"/>
          </a:p>
        </p:txBody>
      </p:sp>
      <p:pic>
        <p:nvPicPr>
          <p:cNvPr id="37891" name="Content Placeholder 6" descr="tes_upsit_p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3685" t="2403" r="5563" b="3989"/>
          <a:stretch>
            <a:fillRect/>
          </a:stretch>
        </p:blipFill>
        <p:spPr>
          <a:xfrm>
            <a:off x="4369619" y="2249488"/>
            <a:ext cx="4317181" cy="3339751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4088"/>
            <a:ext cx="8229600" cy="1066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CN2 - OPTIC</a:t>
            </a:r>
            <a:endParaRPr lang="en-GB" dirty="0">
              <a:latin typeface="+mn-lt"/>
            </a:endParaRPr>
          </a:p>
        </p:txBody>
      </p:sp>
      <p:sp>
        <p:nvSpPr>
          <p:cNvPr id="38914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SENSORY only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Visual acuity</a:t>
            </a:r>
          </a:p>
          <a:p>
            <a:endParaRPr lang="en-GB" dirty="0" smtClean="0"/>
          </a:p>
          <a:p>
            <a:r>
              <a:rPr lang="en-GB" dirty="0" smtClean="0"/>
              <a:t>Visual fields</a:t>
            </a:r>
          </a:p>
          <a:p>
            <a:endParaRPr lang="en-GB" dirty="0" smtClean="0"/>
          </a:p>
          <a:p>
            <a:r>
              <a:rPr lang="en-GB" dirty="0" smtClean="0"/>
              <a:t>Reflexes:</a:t>
            </a:r>
          </a:p>
          <a:p>
            <a:pPr lvl="1"/>
            <a:r>
              <a:rPr lang="en-GB" dirty="0" smtClean="0"/>
              <a:t>Pupillary light reflex</a:t>
            </a:r>
          </a:p>
          <a:p>
            <a:pPr lvl="1"/>
            <a:r>
              <a:rPr lang="en-GB" dirty="0" smtClean="0"/>
              <a:t>Accommodation reflex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Colour vision</a:t>
            </a:r>
          </a:p>
          <a:p>
            <a:endParaRPr lang="en-GB" dirty="0" smtClean="0"/>
          </a:p>
          <a:p>
            <a:r>
              <a:rPr lang="en-GB" dirty="0" err="1" smtClean="0"/>
              <a:t>Fundoscopy</a:t>
            </a:r>
            <a:r>
              <a:rPr lang="en-GB" dirty="0" smtClean="0"/>
              <a:t> </a:t>
            </a:r>
          </a:p>
          <a:p>
            <a:pPr lvl="1"/>
            <a:endParaRPr lang="en-GB" dirty="0" smtClean="0"/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67300" y="1670050"/>
            <a:ext cx="3155950" cy="4576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4088"/>
            <a:ext cx="8229600" cy="1066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CN2 - OPTIC</a:t>
            </a:r>
            <a:endParaRPr lang="en-GB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2249488"/>
            <a:ext cx="4267200" cy="4525962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sz="2400" dirty="0" smtClean="0"/>
              <a:t>Visual Acuity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sz="2300" dirty="0" err="1" smtClean="0"/>
              <a:t>Snellen</a:t>
            </a:r>
            <a:r>
              <a:rPr lang="en-GB" sz="2300" dirty="0" smtClean="0"/>
              <a:t> chart at 6 metres (bring them closer if they cannot read top letter)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sz="2300" dirty="0" smtClean="0"/>
              <a:t>One eye at a time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sz="2300" dirty="0" smtClean="0"/>
              <a:t>With normal correction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sz="2300" dirty="0" smtClean="0"/>
              <a:t>Establish smallest line patient can read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endParaRPr lang="en-GB" sz="2300" dirty="0"/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sz="2300" dirty="0" smtClean="0"/>
              <a:t>If acuity too poor for </a:t>
            </a:r>
            <a:r>
              <a:rPr lang="en-GB" sz="2300" dirty="0" err="1" smtClean="0"/>
              <a:t>Snellen</a:t>
            </a:r>
            <a:r>
              <a:rPr lang="en-GB" sz="2300" dirty="0" smtClean="0"/>
              <a:t> chart, try: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GB" sz="2200" dirty="0" smtClean="0"/>
              <a:t>Finger counting at 20cm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GB" sz="2200" dirty="0" smtClean="0"/>
              <a:t>Hand movement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GB" sz="2200" dirty="0" smtClean="0"/>
              <a:t>Perception of light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endParaRPr lang="en-GB" sz="2200" dirty="0" smtClean="0"/>
          </a:p>
        </p:txBody>
      </p:sp>
      <p:pic>
        <p:nvPicPr>
          <p:cNvPr id="39939" name="Picture 9" descr="snellen_ch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3600" y="1001713"/>
            <a:ext cx="2362200" cy="5680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4088"/>
            <a:ext cx="8229600" cy="1066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CN2 - OPTIC</a:t>
            </a:r>
            <a:endParaRPr lang="en-GB" dirty="0">
              <a:latin typeface="+mn-lt"/>
            </a:endParaRPr>
          </a:p>
        </p:txBody>
      </p:sp>
      <p:sp>
        <p:nvSpPr>
          <p:cNvPr id="40962" name="Content Placeholder 5"/>
          <p:cNvSpPr>
            <a:spLocks noGrp="1"/>
          </p:cNvSpPr>
          <p:nvPr>
            <p:ph sz="half" idx="1"/>
          </p:nvPr>
        </p:nvSpPr>
        <p:spPr>
          <a:xfrm>
            <a:off x="228600" y="2249488"/>
            <a:ext cx="4267200" cy="4525962"/>
          </a:xfrm>
        </p:spPr>
        <p:txBody>
          <a:bodyPr/>
          <a:lstStyle/>
          <a:p>
            <a:r>
              <a:rPr lang="en-GB" sz="2400" dirty="0" smtClean="0"/>
              <a:t>Documented as:</a:t>
            </a:r>
          </a:p>
          <a:p>
            <a:pPr>
              <a:buNone/>
            </a:pPr>
            <a:r>
              <a:rPr lang="en-GB" sz="2400" dirty="0" smtClean="0"/>
              <a:t>		R		L</a:t>
            </a:r>
          </a:p>
          <a:p>
            <a:pPr>
              <a:buNone/>
            </a:pPr>
            <a:r>
              <a:rPr lang="en-GB" sz="2400" dirty="0" smtClean="0"/>
              <a:t>		x/y		x/y</a:t>
            </a:r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r>
              <a:rPr lang="en-GB" sz="2400" dirty="0" smtClean="0"/>
              <a:t>	x=Distance from Chart (m)</a:t>
            </a:r>
          </a:p>
          <a:p>
            <a:pPr>
              <a:buNone/>
            </a:pPr>
            <a:r>
              <a:rPr lang="en-GB" sz="2400" dirty="0" smtClean="0"/>
              <a:t>	y = Text Size</a:t>
            </a:r>
          </a:p>
          <a:p>
            <a:pPr>
              <a:buNone/>
            </a:pPr>
            <a:r>
              <a:rPr lang="en-GB" sz="2400" dirty="0" smtClean="0"/>
              <a:t>		Larger Number = 	Larger Font</a:t>
            </a:r>
          </a:p>
          <a:p>
            <a:pPr>
              <a:buNone/>
            </a:pPr>
            <a:r>
              <a:rPr lang="en-GB" sz="2400" dirty="0" smtClean="0"/>
              <a:t>			</a:t>
            </a:r>
          </a:p>
          <a:p>
            <a:r>
              <a:rPr lang="en-GB" sz="2400" dirty="0" smtClean="0"/>
              <a:t>Normal = 6/6</a:t>
            </a:r>
          </a:p>
          <a:p>
            <a:pPr>
              <a:buNone/>
            </a:pPr>
            <a:r>
              <a:rPr lang="en-GB" sz="2200" dirty="0" smtClean="0"/>
              <a:t>	Historically 20/20</a:t>
            </a:r>
          </a:p>
          <a:p>
            <a:pPr lvl="2"/>
            <a:endParaRPr lang="en-GB" sz="2200" dirty="0" smtClean="0"/>
          </a:p>
        </p:txBody>
      </p:sp>
      <p:pic>
        <p:nvPicPr>
          <p:cNvPr id="40963" name="Picture 9" descr="snellen_ch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3600" y="1001713"/>
            <a:ext cx="2362200" cy="5680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4088"/>
            <a:ext cx="8229600" cy="1066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CN2 - OPTIC</a:t>
            </a:r>
            <a:endParaRPr lang="en-GB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61510" y="2020888"/>
            <a:ext cx="3825424" cy="4525962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sz="2400" dirty="0" smtClean="0"/>
              <a:t>Visual fields: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sz="2300" dirty="0" smtClean="0"/>
              <a:t>Ask patient to look at your eye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sz="2300" dirty="0" smtClean="0"/>
              <a:t>Test one eye at a time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sz="2300" dirty="0" smtClean="0"/>
              <a:t>Cover your eye that is opposite the patient’s covered eye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sz="2300" dirty="0" smtClean="0"/>
              <a:t>Ask patient to report finger movements on both sides, move inwards until they are able to see them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sz="2300" dirty="0" smtClean="0"/>
              <a:t>Compare with your own visual field</a:t>
            </a:r>
            <a:endParaRPr lang="en-GB" sz="2200" dirty="0" smtClean="0"/>
          </a:p>
        </p:txBody>
      </p:sp>
      <p:pic>
        <p:nvPicPr>
          <p:cNvPr id="13" name="Picture 12" descr="DSC00872.JPG"/>
          <p:cNvPicPr>
            <a:picLocks noChangeAspect="1"/>
          </p:cNvPicPr>
          <p:nvPr/>
        </p:nvPicPr>
        <p:blipFill>
          <a:blip r:embed="rId2" cstate="print"/>
          <a:srcRect l="11944" t="5634" r="8099" b="14084"/>
          <a:stretch>
            <a:fillRect/>
          </a:stretch>
        </p:blipFill>
        <p:spPr>
          <a:xfrm>
            <a:off x="3986934" y="1720679"/>
            <a:ext cx="2686914" cy="2023355"/>
          </a:xfrm>
          <a:prstGeom prst="rect">
            <a:avLst/>
          </a:prstGeom>
        </p:spPr>
      </p:pic>
      <p:pic>
        <p:nvPicPr>
          <p:cNvPr id="10" name="Content Placeholder 9" descr="DSC0086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7322" t="7001" r="9736" b="6764"/>
          <a:stretch>
            <a:fillRect/>
          </a:stretch>
        </p:blipFill>
        <p:spPr>
          <a:xfrm>
            <a:off x="6454476" y="1720679"/>
            <a:ext cx="2594820" cy="2023355"/>
          </a:xfrm>
        </p:spPr>
      </p:pic>
      <p:pic>
        <p:nvPicPr>
          <p:cNvPr id="12" name="Picture 11" descr="DSC00871.JPG"/>
          <p:cNvPicPr>
            <a:picLocks noChangeAspect="1"/>
          </p:cNvPicPr>
          <p:nvPr/>
        </p:nvPicPr>
        <p:blipFill>
          <a:blip r:embed="rId4" cstate="print"/>
          <a:srcRect l="16083" t="13042" r="9738" b="12489"/>
          <a:stretch>
            <a:fillRect/>
          </a:stretch>
        </p:blipFill>
        <p:spPr>
          <a:xfrm>
            <a:off x="3986934" y="3744035"/>
            <a:ext cx="2856754" cy="2150968"/>
          </a:xfrm>
          <a:prstGeom prst="rect">
            <a:avLst/>
          </a:prstGeom>
        </p:spPr>
      </p:pic>
      <p:pic>
        <p:nvPicPr>
          <p:cNvPr id="11" name="Picture 10" descr="DSC00870.JPG"/>
          <p:cNvPicPr>
            <a:picLocks noChangeAspect="1"/>
          </p:cNvPicPr>
          <p:nvPr/>
        </p:nvPicPr>
        <p:blipFill>
          <a:blip r:embed="rId5" cstate="print"/>
          <a:srcRect l="17570" t="8138" r="13707" b="15905"/>
          <a:stretch>
            <a:fillRect/>
          </a:stretch>
        </p:blipFill>
        <p:spPr>
          <a:xfrm>
            <a:off x="6454476" y="3744035"/>
            <a:ext cx="2594819" cy="215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4088"/>
            <a:ext cx="8229600" cy="1066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CN2 - OPTIC</a:t>
            </a:r>
            <a:endParaRPr lang="en-GB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sz="2400" dirty="0" smtClean="0"/>
              <a:t>Visual fields: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sz="2300" dirty="0" smtClean="0"/>
              <a:t>Consider whether any field defect is: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GB" sz="2200" dirty="0" smtClean="0"/>
              <a:t>Unilateral field loss (i.e. all vision in one eye)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GB" sz="2200" dirty="0" smtClean="0"/>
              <a:t>One side of the visual field in each eye (hemianopia):</a:t>
            </a:r>
          </a:p>
          <a:p>
            <a:pPr marL="1179576" lvl="3" indent="-201168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GB" sz="2200" dirty="0" err="1"/>
              <a:t>Bitemporal</a:t>
            </a:r>
            <a:endParaRPr lang="en-GB" sz="2200" dirty="0"/>
          </a:p>
          <a:p>
            <a:pPr marL="1179576" lvl="3" indent="-201168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GB" sz="2200" dirty="0" smtClean="0"/>
              <a:t>Homonymous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GB" sz="2200" dirty="0" smtClean="0"/>
              <a:t>Or even one quadrant only (</a:t>
            </a:r>
            <a:r>
              <a:rPr lang="en-GB" sz="2200" dirty="0" err="1" smtClean="0"/>
              <a:t>quadrantanopia</a:t>
            </a:r>
            <a:r>
              <a:rPr lang="en-GB" sz="2200" dirty="0" smtClean="0"/>
              <a:t>)</a:t>
            </a:r>
          </a:p>
        </p:txBody>
      </p:sp>
      <p:pic>
        <p:nvPicPr>
          <p:cNvPr id="43011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10356" r="26566"/>
          <a:stretch>
            <a:fillRect/>
          </a:stretch>
        </p:blipFill>
        <p:spPr>
          <a:xfrm>
            <a:off x="4592638" y="2020888"/>
            <a:ext cx="4313237" cy="4198937"/>
          </a:xfrm>
          <a:ln>
            <a:solidFill>
              <a:schemeClr val="accent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5084763" y="2282825"/>
            <a:ext cx="314325" cy="5730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67300" y="2289175"/>
            <a:ext cx="331788" cy="56991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011863" y="2282825"/>
            <a:ext cx="315912" cy="5730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11863" y="2289175"/>
            <a:ext cx="366712" cy="56991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12875"/>
            <a:ext cx="8229600" cy="32226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800" dirty="0" smtClean="0">
                <a:latin typeface="+mn-lt"/>
              </a:rPr>
              <a:t>BACKGROUND</a:t>
            </a:r>
            <a:endParaRPr lang="en-GB" sz="4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4088"/>
            <a:ext cx="8229600" cy="1066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mtClean="0">
                <a:latin typeface="+mn-lt"/>
              </a:rPr>
              <a:t>CN2 - OPTIC</a:t>
            </a:r>
            <a:endParaRPr lang="en-GB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>
            <a:normAutofit fontScale="925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sz="2400" smtClean="0"/>
              <a:t>Central fields: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sz="2300" smtClean="0"/>
              <a:t>Use red pin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sz="2300" smtClean="0"/>
              <a:t>Assess central fields: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GB" sz="2200" smtClean="0"/>
              <a:t>Ask patient to report when the pin appears red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GB" sz="2200" smtClean="0"/>
              <a:t>Fovea has more cones to detect colour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sz="2300" smtClean="0"/>
              <a:t>Assess blind spot: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GB" sz="2200" smtClean="0"/>
              <a:t>Ask patient to report when pin disappears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GB" sz="2200" smtClean="0"/>
              <a:t>Normally 15 degrees lateral to centre of vision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endParaRPr lang="en-GB" sz="2300" dirty="0" smtClean="0"/>
          </a:p>
        </p:txBody>
      </p:sp>
      <p:pic>
        <p:nvPicPr>
          <p:cNvPr id="12" name="Content Placeholder 11" descr="DSC0087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5503" t="25067" r="10969" b="8310"/>
          <a:stretch>
            <a:fillRect/>
          </a:stretch>
        </p:blipFill>
        <p:spPr>
          <a:xfrm>
            <a:off x="5157065" y="2020888"/>
            <a:ext cx="3597041" cy="3825425"/>
          </a:xfrm>
          <a:ln>
            <a:solidFill>
              <a:schemeClr val="tx1"/>
            </a:solidFill>
          </a:ln>
        </p:spPr>
      </p:pic>
      <p:sp>
        <p:nvSpPr>
          <p:cNvPr id="13" name="Right Arrow 12"/>
          <p:cNvSpPr/>
          <p:nvPr/>
        </p:nvSpPr>
        <p:spPr>
          <a:xfrm>
            <a:off x="8060089" y="2798930"/>
            <a:ext cx="626711" cy="270030"/>
          </a:xfrm>
          <a:prstGeom prst="right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flipH="1">
            <a:off x="7137285" y="2798930"/>
            <a:ext cx="626711" cy="270030"/>
          </a:xfrm>
          <a:prstGeom prst="right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4088"/>
            <a:ext cx="8229600" cy="1066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CN2 - OPTIC</a:t>
            </a:r>
            <a:endParaRPr lang="en-GB" dirty="0">
              <a:latin typeface="+mn-lt"/>
            </a:endParaRPr>
          </a:p>
        </p:txBody>
      </p:sp>
      <p:sp>
        <p:nvSpPr>
          <p:cNvPr id="45058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/>
          <a:lstStyle/>
          <a:p>
            <a:r>
              <a:rPr lang="en-GB" sz="2400" dirty="0" smtClean="0"/>
              <a:t>Reflexes:</a:t>
            </a:r>
          </a:p>
          <a:p>
            <a:endParaRPr lang="en-GB" sz="2400" dirty="0" smtClean="0"/>
          </a:p>
          <a:p>
            <a:pPr lvl="1"/>
            <a:r>
              <a:rPr lang="en-GB" dirty="0" smtClean="0"/>
              <a:t>Pupillary light reflex</a:t>
            </a:r>
          </a:p>
          <a:p>
            <a:pPr lvl="2"/>
            <a:r>
              <a:rPr lang="en-GB" dirty="0" smtClean="0"/>
              <a:t>Ask patient to fixate on a distant point</a:t>
            </a:r>
          </a:p>
          <a:p>
            <a:pPr lvl="2"/>
            <a:r>
              <a:rPr lang="en-GB" dirty="0" smtClean="0"/>
              <a:t>Shine light into one eye</a:t>
            </a:r>
          </a:p>
          <a:p>
            <a:pPr lvl="2"/>
            <a:r>
              <a:rPr lang="en-GB" dirty="0" smtClean="0"/>
              <a:t>Look for constriction of that pupil (direct reflex) and the other pupil (consensual reflex)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Swinging light test</a:t>
            </a:r>
          </a:p>
          <a:p>
            <a:pPr lvl="1"/>
            <a:r>
              <a:rPr lang="en-GB" dirty="0" smtClean="0"/>
              <a:t>Accommodation reflex</a:t>
            </a:r>
          </a:p>
        </p:txBody>
      </p:sp>
      <p:pic>
        <p:nvPicPr>
          <p:cNvPr id="45059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663825"/>
            <a:ext cx="4038600" cy="3028950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4088"/>
            <a:ext cx="8229600" cy="1066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CN2 - OPTIC</a:t>
            </a:r>
            <a:endParaRPr lang="en-GB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sz="2400" dirty="0" smtClean="0"/>
              <a:t>Reflexes: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GB" sz="2400" dirty="0" smtClean="0"/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smtClean="0"/>
              <a:t>Pupillary light reflex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endParaRPr lang="en-GB" dirty="0" smtClean="0"/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smtClean="0"/>
              <a:t>Swinging light test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GB" dirty="0" smtClean="0"/>
              <a:t>Swing light between the eyes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GB" dirty="0" smtClean="0"/>
              <a:t>If optic nerve intact, both stay constricted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GB" dirty="0" smtClean="0"/>
              <a:t>If optic nerve damaged, pupils appear to dilate when light shone directly into it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GB" dirty="0" smtClean="0"/>
              <a:t>Relative afferent pupillary defect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endParaRPr lang="en-GB" dirty="0" smtClean="0"/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smtClean="0"/>
              <a:t>Accommodation reflex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endParaRPr lang="en-GB" dirty="0" smtClean="0"/>
          </a:p>
        </p:txBody>
      </p:sp>
      <p:pic>
        <p:nvPicPr>
          <p:cNvPr id="47107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b="3691"/>
          <a:stretch>
            <a:fillRect/>
          </a:stretch>
        </p:blipFill>
        <p:spPr>
          <a:xfrm>
            <a:off x="5021263" y="2249488"/>
            <a:ext cx="3582987" cy="3644900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4088"/>
            <a:ext cx="8229600" cy="1066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CN2 - OPTIC</a:t>
            </a:r>
            <a:endParaRPr lang="en-GB" dirty="0">
              <a:latin typeface="+mn-lt"/>
            </a:endParaRPr>
          </a:p>
        </p:txBody>
      </p:sp>
      <p:sp>
        <p:nvSpPr>
          <p:cNvPr id="49154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/>
          <a:lstStyle/>
          <a:p>
            <a:r>
              <a:rPr lang="en-GB" sz="2400" dirty="0" smtClean="0"/>
              <a:t>Reflexes:</a:t>
            </a:r>
          </a:p>
          <a:p>
            <a:endParaRPr lang="en-GB" sz="2400" dirty="0" smtClean="0"/>
          </a:p>
          <a:p>
            <a:pPr lvl="1"/>
            <a:r>
              <a:rPr lang="en-GB" dirty="0" smtClean="0"/>
              <a:t>Pupillary light reflex</a:t>
            </a:r>
          </a:p>
          <a:p>
            <a:pPr lvl="2">
              <a:buFont typeface="Wingdings 2" pitchFamily="18" charset="2"/>
              <a:buNone/>
            </a:pPr>
            <a:endParaRPr lang="en-GB" dirty="0" smtClean="0"/>
          </a:p>
          <a:p>
            <a:pPr lvl="1"/>
            <a:r>
              <a:rPr lang="en-GB" dirty="0" smtClean="0"/>
              <a:t>Swinging light test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Accommodation reflex</a:t>
            </a:r>
          </a:p>
          <a:p>
            <a:pPr lvl="2"/>
            <a:r>
              <a:rPr lang="en-GB" dirty="0" smtClean="0"/>
              <a:t>Ask patient to fixate on distant object</a:t>
            </a:r>
          </a:p>
          <a:p>
            <a:pPr lvl="2"/>
            <a:r>
              <a:rPr lang="en-GB" dirty="0" smtClean="0"/>
              <a:t>Present an object around 6 inches from their face and ask them to focus on it</a:t>
            </a:r>
          </a:p>
          <a:p>
            <a:pPr lvl="2"/>
            <a:r>
              <a:rPr lang="en-GB" dirty="0" smtClean="0"/>
              <a:t>Look for pupil constriction</a:t>
            </a:r>
          </a:p>
          <a:p>
            <a:pPr lvl="1"/>
            <a:endParaRPr lang="en-GB" dirty="0" smtClean="0"/>
          </a:p>
        </p:txBody>
      </p:sp>
      <p:sp>
        <p:nvSpPr>
          <p:cNvPr id="5" name="Explosion 1 4"/>
          <p:cNvSpPr/>
          <p:nvPr/>
        </p:nvSpPr>
        <p:spPr>
          <a:xfrm>
            <a:off x="4876800" y="3429000"/>
            <a:ext cx="3581400" cy="31877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PEARLA</a:t>
            </a:r>
            <a:endParaRPr lang="en-GB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Pupils Equal </a:t>
            </a:r>
            <a:r>
              <a:rPr lang="en-GB" dirty="0" smtClean="0"/>
              <a:t>And </a:t>
            </a:r>
            <a:r>
              <a:rPr lang="en-GB" dirty="0"/>
              <a:t>Reactive to Light and Accommodation</a:t>
            </a:r>
          </a:p>
        </p:txBody>
      </p:sp>
      <p:pic>
        <p:nvPicPr>
          <p:cNvPr id="6" name="Content Placeholder 5" descr="DSC008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5660" t="16332" b="10862"/>
          <a:stretch>
            <a:fillRect/>
          </a:stretch>
        </p:blipFill>
        <p:spPr>
          <a:xfrm>
            <a:off x="4648200" y="1146865"/>
            <a:ext cx="3810000" cy="2205245"/>
          </a:xfrm>
          <a:ln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5652120" y="1792288"/>
            <a:ext cx="144016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4088"/>
            <a:ext cx="8229600" cy="1066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CN2 - OPTIC</a:t>
            </a:r>
            <a:endParaRPr lang="en-GB" dirty="0">
              <a:latin typeface="+mn-lt"/>
            </a:endParaRPr>
          </a:p>
        </p:txBody>
      </p:sp>
      <p:sp>
        <p:nvSpPr>
          <p:cNvPr id="51202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/>
          <a:lstStyle/>
          <a:p>
            <a:r>
              <a:rPr lang="en-GB" sz="2400" smtClean="0"/>
              <a:t>Colour vision:</a:t>
            </a:r>
          </a:p>
          <a:p>
            <a:pPr lvl="1"/>
            <a:r>
              <a:rPr lang="en-GB" sz="2300" smtClean="0"/>
              <a:t>Ishihara plates – ask patient to read out the numbers</a:t>
            </a:r>
          </a:p>
          <a:p>
            <a:pPr lvl="1"/>
            <a:r>
              <a:rPr lang="en-GB" sz="2300" smtClean="0"/>
              <a:t>Not always available (unless you have the iPhone app!)</a:t>
            </a:r>
          </a:p>
          <a:p>
            <a:pPr lvl="1"/>
            <a:endParaRPr lang="en-GB" smtClean="0"/>
          </a:p>
        </p:txBody>
      </p:sp>
      <p:pic>
        <p:nvPicPr>
          <p:cNvPr id="51203" name="Content Placeholder 6" descr="ishihar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57788" y="2020888"/>
            <a:ext cx="3268662" cy="3268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4088"/>
            <a:ext cx="8229600" cy="1066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CN2 - OPTIC</a:t>
            </a:r>
            <a:endParaRPr lang="en-GB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sz="2400" dirty="0" err="1" smtClean="0"/>
              <a:t>Fundoscopy</a:t>
            </a:r>
            <a:endParaRPr lang="en-GB" sz="2400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GB" sz="2400" dirty="0"/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GB" dirty="0" smtClean="0"/>
              <a:t>This involves looking into the back of the patient’s eye with an ophthalmoscope to visualise the retina and optic disc.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GB" dirty="0"/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GB" dirty="0" smtClean="0"/>
              <a:t>We will not be covering this in today’s session, but you should be aware that it forms part of the CN examination. 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endParaRPr lang="en-GB" dirty="0" smtClean="0"/>
          </a:p>
        </p:txBody>
      </p:sp>
      <p:pic>
        <p:nvPicPr>
          <p:cNvPr id="5222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00650" y="954088"/>
            <a:ext cx="3486150" cy="2614613"/>
          </a:xfrm>
          <a:ln>
            <a:solidFill>
              <a:schemeClr val="accent1"/>
            </a:solidFill>
          </a:ln>
        </p:spPr>
      </p:pic>
      <p:pic>
        <p:nvPicPr>
          <p:cNvPr id="5" name="Picture 4" descr="OpticDisc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0650" y="3879050"/>
            <a:ext cx="3486150" cy="26574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200" dirty="0" smtClean="0">
                <a:latin typeface="+mn-lt"/>
              </a:rPr>
              <a:t>CN3 (OCULOMOTOR)</a:t>
            </a:r>
            <a:br>
              <a:rPr lang="en-GB" sz="3200" dirty="0" smtClean="0">
                <a:latin typeface="+mn-lt"/>
              </a:rPr>
            </a:br>
            <a:r>
              <a:rPr lang="en-GB" sz="3200" dirty="0" smtClean="0">
                <a:latin typeface="+mn-lt"/>
              </a:rPr>
              <a:t>CN4 (TROCHLEAR)</a:t>
            </a:r>
            <a:br>
              <a:rPr lang="en-GB" sz="3200" dirty="0" smtClean="0">
                <a:latin typeface="+mn-lt"/>
              </a:rPr>
            </a:br>
            <a:r>
              <a:rPr lang="en-GB" sz="3200" dirty="0" smtClean="0">
                <a:latin typeface="+mn-lt"/>
              </a:rPr>
              <a:t>CN6 (ABDUCENS)</a:t>
            </a:r>
            <a:endParaRPr lang="en-GB" sz="3200" dirty="0">
              <a:latin typeface="+mn-lt"/>
            </a:endParaRPr>
          </a:p>
        </p:txBody>
      </p:sp>
      <p:sp>
        <p:nvSpPr>
          <p:cNvPr id="54274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/>
          <a:lstStyle/>
          <a:p>
            <a:r>
              <a:rPr lang="en-GB" smtClean="0">
                <a:solidFill>
                  <a:srgbClr val="FF0000"/>
                </a:solidFill>
              </a:rPr>
              <a:t>MOTOR ONLY</a:t>
            </a:r>
          </a:p>
          <a:p>
            <a:endParaRPr lang="en-GB" smtClean="0">
              <a:solidFill>
                <a:srgbClr val="FF0000"/>
              </a:solidFill>
            </a:endParaRPr>
          </a:p>
          <a:p>
            <a:r>
              <a:rPr lang="en-GB" smtClean="0"/>
              <a:t>Eye movements:</a:t>
            </a:r>
          </a:p>
          <a:p>
            <a:pPr lvl="1"/>
            <a:r>
              <a:rPr lang="en-GB" smtClean="0"/>
              <a:t>CN3 – Superior rectus, Inferior rectus, Medial Oblique, Inferior oblique</a:t>
            </a:r>
          </a:p>
          <a:p>
            <a:pPr lvl="1"/>
            <a:r>
              <a:rPr lang="en-GB" smtClean="0"/>
              <a:t>CN4 – Superior Oblique</a:t>
            </a:r>
          </a:p>
          <a:p>
            <a:pPr lvl="1"/>
            <a:r>
              <a:rPr lang="en-GB" smtClean="0"/>
              <a:t>CN6 – Lateral Rectus</a:t>
            </a:r>
          </a:p>
          <a:p>
            <a:pPr lvl="1"/>
            <a:endParaRPr lang="en-GB" smtClean="0"/>
          </a:p>
          <a:p>
            <a:pPr lvl="1"/>
            <a:endParaRPr lang="en-GB" smtClean="0"/>
          </a:p>
        </p:txBody>
      </p:sp>
      <p:sp>
        <p:nvSpPr>
          <p:cNvPr id="5" name="Explosion 1 4"/>
          <p:cNvSpPr/>
          <p:nvPr/>
        </p:nvSpPr>
        <p:spPr>
          <a:xfrm>
            <a:off x="1285875" y="5154613"/>
            <a:ext cx="2071688" cy="12303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LR6 SO4</a:t>
            </a:r>
          </a:p>
        </p:txBody>
      </p:sp>
      <p:pic>
        <p:nvPicPr>
          <p:cNvPr id="5427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81625" y="1900238"/>
            <a:ext cx="3016250" cy="4484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200" dirty="0" smtClean="0">
                <a:latin typeface="+mn-lt"/>
              </a:rPr>
              <a:t>CN3 (OCULOMOTOR)</a:t>
            </a:r>
            <a:br>
              <a:rPr lang="en-GB" sz="3200" dirty="0" smtClean="0">
                <a:latin typeface="+mn-lt"/>
              </a:rPr>
            </a:br>
            <a:r>
              <a:rPr lang="en-GB" sz="3200" dirty="0" smtClean="0">
                <a:latin typeface="+mn-lt"/>
              </a:rPr>
              <a:t>CN4 (TROCHLEAR)</a:t>
            </a:r>
            <a:br>
              <a:rPr lang="en-GB" sz="3200" dirty="0" smtClean="0">
                <a:latin typeface="+mn-lt"/>
              </a:rPr>
            </a:br>
            <a:r>
              <a:rPr lang="en-GB" sz="3200" dirty="0" smtClean="0">
                <a:latin typeface="+mn-lt"/>
              </a:rPr>
              <a:t>CN6 (ABDUCENS)</a:t>
            </a:r>
            <a:endParaRPr lang="en-GB" sz="3200" dirty="0">
              <a:latin typeface="+mn-lt"/>
            </a:endParaRPr>
          </a:p>
        </p:txBody>
      </p:sp>
      <p:sp>
        <p:nvSpPr>
          <p:cNvPr id="55298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/>
          <a:lstStyle/>
          <a:p>
            <a:r>
              <a:rPr lang="en-GB" dirty="0" smtClean="0"/>
              <a:t>On inspection:</a:t>
            </a:r>
          </a:p>
          <a:p>
            <a:pPr lvl="1"/>
            <a:r>
              <a:rPr lang="en-GB" dirty="0" smtClean="0"/>
              <a:t>Eye moves towards the muscles that still work</a:t>
            </a:r>
          </a:p>
          <a:p>
            <a:r>
              <a:rPr lang="en-GB" dirty="0" smtClean="0"/>
              <a:t>Third nerve palsy:</a:t>
            </a:r>
          </a:p>
          <a:p>
            <a:pPr lvl="1"/>
            <a:r>
              <a:rPr lang="en-GB" dirty="0" smtClean="0"/>
              <a:t>Down and outward deviation</a:t>
            </a:r>
          </a:p>
          <a:p>
            <a:pPr lvl="1">
              <a:buNone/>
            </a:pPr>
            <a:r>
              <a:rPr lang="en-GB" dirty="0" smtClean="0"/>
              <a:t>= Tramps Pupil</a:t>
            </a:r>
          </a:p>
          <a:p>
            <a:r>
              <a:rPr lang="en-GB" dirty="0" smtClean="0"/>
              <a:t>Fourth nerve palsy:</a:t>
            </a:r>
          </a:p>
          <a:p>
            <a:pPr lvl="1"/>
            <a:r>
              <a:rPr lang="en-GB" dirty="0" smtClean="0"/>
              <a:t>Subtle – Head tilted away from lesion</a:t>
            </a:r>
          </a:p>
          <a:p>
            <a:r>
              <a:rPr lang="en-GB" dirty="0" smtClean="0"/>
              <a:t>Sixth nerve palsy:</a:t>
            </a:r>
          </a:p>
          <a:p>
            <a:pPr lvl="1"/>
            <a:r>
              <a:rPr lang="en-GB" dirty="0" smtClean="0"/>
              <a:t>Inward deviation</a:t>
            </a:r>
          </a:p>
          <a:p>
            <a:pPr lvl="1"/>
            <a:r>
              <a:rPr lang="en-GB" dirty="0" smtClean="0"/>
              <a:t>Inability to look out</a:t>
            </a:r>
          </a:p>
          <a:p>
            <a:pPr lvl="1"/>
            <a:r>
              <a:rPr lang="en-GB" dirty="0" smtClean="0"/>
              <a:t>“False Localising Sign”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5" name="Content Placeholder 4" descr="no-cn3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b="9634"/>
          <a:stretch>
            <a:fillRect/>
          </a:stretch>
        </p:blipFill>
        <p:spPr>
          <a:xfrm>
            <a:off x="5202072" y="1974850"/>
            <a:ext cx="3060000" cy="3960000"/>
          </a:xfrm>
          <a:ln>
            <a:solidFill>
              <a:schemeClr val="accent1"/>
            </a:solidFill>
          </a:ln>
        </p:spPr>
      </p:pic>
      <p:pic>
        <p:nvPicPr>
          <p:cNvPr id="6" name="Picture 5" descr="no-cn4.jpg"/>
          <p:cNvPicPr>
            <a:picLocks/>
          </p:cNvPicPr>
          <p:nvPr/>
        </p:nvPicPr>
        <p:blipFill>
          <a:blip r:embed="rId3" cstate="print"/>
          <a:srcRect b="6226"/>
          <a:stretch>
            <a:fillRect/>
          </a:stretch>
        </p:blipFill>
        <p:spPr>
          <a:xfrm>
            <a:off x="5202072" y="1974850"/>
            <a:ext cx="3060000" cy="3960000"/>
          </a:xfrm>
          <a:prstGeom prst="rect">
            <a:avLst/>
          </a:prstGeom>
        </p:spPr>
      </p:pic>
      <p:pic>
        <p:nvPicPr>
          <p:cNvPr id="7" name="Picture 6" descr="no-cn6.jpg"/>
          <p:cNvPicPr>
            <a:picLocks/>
          </p:cNvPicPr>
          <p:nvPr/>
        </p:nvPicPr>
        <p:blipFill>
          <a:blip r:embed="rId4" cstate="print"/>
          <a:srcRect b="7470"/>
          <a:stretch>
            <a:fillRect/>
          </a:stretch>
        </p:blipFill>
        <p:spPr>
          <a:xfrm>
            <a:off x="5202072" y="1974850"/>
            <a:ext cx="3060000" cy="39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200" dirty="0" smtClean="0">
                <a:latin typeface="+mn-lt"/>
              </a:rPr>
              <a:t>CN3 (OCULOMOTOR)</a:t>
            </a:r>
            <a:br>
              <a:rPr lang="en-GB" sz="3200" dirty="0" smtClean="0">
                <a:latin typeface="+mn-lt"/>
              </a:rPr>
            </a:br>
            <a:r>
              <a:rPr lang="en-GB" sz="3200" dirty="0" smtClean="0">
                <a:latin typeface="+mn-lt"/>
              </a:rPr>
              <a:t>CN4 (TROCHLEAR)</a:t>
            </a:r>
            <a:br>
              <a:rPr lang="en-GB" sz="3200" dirty="0" smtClean="0">
                <a:latin typeface="+mn-lt"/>
              </a:rPr>
            </a:br>
            <a:r>
              <a:rPr lang="en-GB" sz="3200" dirty="0" smtClean="0">
                <a:latin typeface="+mn-lt"/>
              </a:rPr>
              <a:t>CN6 (ABDUCENS)</a:t>
            </a:r>
            <a:endParaRPr lang="en-GB" sz="3200" dirty="0">
              <a:latin typeface="+mn-lt"/>
            </a:endParaRPr>
          </a:p>
        </p:txBody>
      </p:sp>
      <p:sp>
        <p:nvSpPr>
          <p:cNvPr id="56322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/>
          <a:lstStyle/>
          <a:p>
            <a:r>
              <a:rPr lang="en-GB" dirty="0" smtClean="0"/>
              <a:t>Ask patient to keep their head still and follow your finger with their eyes</a:t>
            </a:r>
          </a:p>
          <a:p>
            <a:endParaRPr lang="en-GB" dirty="0" smtClean="0"/>
          </a:p>
          <a:p>
            <a:r>
              <a:rPr lang="en-GB" dirty="0" smtClean="0"/>
              <a:t>Ask patient to report any double vision in neutral position or during test </a:t>
            </a:r>
          </a:p>
          <a:p>
            <a:endParaRPr lang="en-GB" dirty="0" smtClean="0"/>
          </a:p>
          <a:p>
            <a:r>
              <a:rPr lang="en-GB" dirty="0" smtClean="0"/>
              <a:t>Move your finger slowly through a large double letter</a:t>
            </a:r>
          </a:p>
          <a:p>
            <a:pPr marL="109537" indent="0"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	HH</a:t>
            </a:r>
            <a:endParaRPr lang="en-GB" dirty="0" smtClean="0"/>
          </a:p>
          <a:p>
            <a:r>
              <a:rPr lang="en-GB" dirty="0" smtClean="0"/>
              <a:t>Observe for full eye movements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5632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51388" y="908720"/>
            <a:ext cx="4038600" cy="3028950"/>
          </a:xfr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684" y="4038074"/>
            <a:ext cx="2610008" cy="2586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8"/>
            <a:ext cx="8229600" cy="1066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CN5 - TRIGEMINAL</a:t>
            </a:r>
            <a:endParaRPr lang="en-GB" dirty="0">
              <a:latin typeface="+mn-lt"/>
            </a:endParaRPr>
          </a:p>
        </p:txBody>
      </p:sp>
      <p:sp>
        <p:nvSpPr>
          <p:cNvPr id="58370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SENSORY &amp; MOTOR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Sensory – 3 divisions:</a:t>
            </a:r>
          </a:p>
          <a:p>
            <a:pPr lvl="1"/>
            <a:r>
              <a:rPr lang="en-GB" dirty="0" smtClean="0"/>
              <a:t>Ophthalmic</a:t>
            </a:r>
          </a:p>
          <a:p>
            <a:pPr lvl="1"/>
            <a:r>
              <a:rPr lang="en-GB" dirty="0" smtClean="0"/>
              <a:t>Maxillary</a:t>
            </a:r>
          </a:p>
          <a:p>
            <a:pPr lvl="1"/>
            <a:r>
              <a:rPr lang="en-GB" dirty="0" err="1" smtClean="0"/>
              <a:t>Mandibular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Motor:</a:t>
            </a:r>
          </a:p>
          <a:p>
            <a:pPr lvl="1"/>
            <a:r>
              <a:rPr lang="en-GB" dirty="0" smtClean="0"/>
              <a:t>Muscles of mastication:</a:t>
            </a:r>
          </a:p>
          <a:p>
            <a:pPr lvl="1"/>
            <a:r>
              <a:rPr lang="en-GB" dirty="0" smtClean="0"/>
              <a:t>Jaw jerk reflex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5837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2027238"/>
            <a:ext cx="4256088" cy="3459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CRANIAL NERVE EXAMINATION</a:t>
            </a:r>
            <a:endParaRPr lang="en-GB" dirty="0">
              <a:latin typeface="+mn-lt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/>
          <a:lstStyle/>
          <a:p>
            <a:r>
              <a:rPr lang="en-GB" sz="2400" smtClean="0"/>
              <a:t>12 pairs of cranial nerves:</a:t>
            </a:r>
          </a:p>
          <a:p>
            <a:pPr lvl="1"/>
            <a:r>
              <a:rPr lang="en-GB" smtClean="0"/>
              <a:t>CN1 	Olfactory</a:t>
            </a:r>
          </a:p>
          <a:p>
            <a:pPr lvl="1"/>
            <a:r>
              <a:rPr lang="en-GB" smtClean="0"/>
              <a:t>CN2 	Optic</a:t>
            </a:r>
          </a:p>
          <a:p>
            <a:pPr lvl="1"/>
            <a:r>
              <a:rPr lang="en-GB" smtClean="0"/>
              <a:t>CN3 	Oculomotor</a:t>
            </a:r>
          </a:p>
          <a:p>
            <a:pPr lvl="1"/>
            <a:r>
              <a:rPr lang="en-GB" smtClean="0"/>
              <a:t>CN4 	Trochlear</a:t>
            </a:r>
          </a:p>
          <a:p>
            <a:pPr lvl="1"/>
            <a:r>
              <a:rPr lang="en-GB" smtClean="0"/>
              <a:t>CN5 	Trigeminal</a:t>
            </a:r>
          </a:p>
          <a:p>
            <a:pPr lvl="1"/>
            <a:r>
              <a:rPr lang="en-GB" smtClean="0"/>
              <a:t>CN6 	Abducens</a:t>
            </a:r>
          </a:p>
          <a:p>
            <a:pPr lvl="1"/>
            <a:r>
              <a:rPr lang="en-GB" smtClean="0"/>
              <a:t>CN7 	Facial</a:t>
            </a:r>
          </a:p>
          <a:p>
            <a:pPr lvl="1"/>
            <a:r>
              <a:rPr lang="en-GB" smtClean="0"/>
              <a:t>CN8 	Vestibulocochlear</a:t>
            </a:r>
          </a:p>
          <a:p>
            <a:pPr lvl="1"/>
            <a:r>
              <a:rPr lang="en-GB" smtClean="0"/>
              <a:t>CN9 	Glossopharyngeal</a:t>
            </a:r>
          </a:p>
          <a:p>
            <a:pPr lvl="1"/>
            <a:r>
              <a:rPr lang="en-GB" smtClean="0"/>
              <a:t>CN10 	Vagus</a:t>
            </a:r>
          </a:p>
          <a:p>
            <a:pPr lvl="1"/>
            <a:r>
              <a:rPr lang="en-GB" smtClean="0"/>
              <a:t>CN11 	Accessory</a:t>
            </a:r>
          </a:p>
          <a:p>
            <a:pPr lvl="1"/>
            <a:r>
              <a:rPr lang="en-GB" smtClean="0"/>
              <a:t>CN12 	Hypoglossal</a:t>
            </a:r>
          </a:p>
        </p:txBody>
      </p:sp>
      <p:pic>
        <p:nvPicPr>
          <p:cNvPr id="20483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41875" y="2349500"/>
            <a:ext cx="4038600" cy="3922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8"/>
            <a:ext cx="8229600" cy="1066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CN5 - TRIGEMINAL</a:t>
            </a:r>
            <a:endParaRPr lang="en-GB" dirty="0">
              <a:latin typeface="+mn-lt"/>
            </a:endParaRPr>
          </a:p>
        </p:txBody>
      </p:sp>
      <p:sp>
        <p:nvSpPr>
          <p:cNvPr id="59394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/>
          <a:lstStyle/>
          <a:p>
            <a:r>
              <a:rPr lang="en-GB" smtClean="0"/>
              <a:t>Sensory:</a:t>
            </a:r>
          </a:p>
          <a:p>
            <a:pPr lvl="1"/>
            <a:r>
              <a:rPr lang="en-GB" smtClean="0"/>
              <a:t>Test light touch sensation in each of the areas shown</a:t>
            </a:r>
          </a:p>
          <a:p>
            <a:pPr lvl="2"/>
            <a:r>
              <a:rPr lang="en-GB" smtClean="0"/>
              <a:t>Demonstrate on sternum</a:t>
            </a:r>
          </a:p>
          <a:p>
            <a:pPr lvl="2"/>
            <a:r>
              <a:rPr lang="en-GB" smtClean="0"/>
              <a:t>Ask patient to close their eyes and report when they feel it and if it feels normal</a:t>
            </a:r>
          </a:p>
          <a:p>
            <a:pPr lvl="1"/>
            <a:endParaRPr lang="en-GB" smtClean="0"/>
          </a:p>
          <a:p>
            <a:pPr lvl="1"/>
            <a:r>
              <a:rPr lang="en-GB" smtClean="0"/>
              <a:t>Corneal reflex – touch cornea lightly with cotton wool and look for blink in both eyes</a:t>
            </a:r>
          </a:p>
          <a:p>
            <a:pPr lvl="2"/>
            <a:r>
              <a:rPr lang="en-GB" smtClean="0"/>
              <a:t>Not done in exam setting</a:t>
            </a:r>
          </a:p>
          <a:p>
            <a:pPr lvl="1"/>
            <a:endParaRPr lang="en-GB" smtClean="0"/>
          </a:p>
        </p:txBody>
      </p:sp>
      <p:pic>
        <p:nvPicPr>
          <p:cNvPr id="59395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7344"/>
          <a:stretch>
            <a:fillRect/>
          </a:stretch>
        </p:blipFill>
        <p:spPr>
          <a:xfrm>
            <a:off x="5870575" y="960438"/>
            <a:ext cx="2571750" cy="1787525"/>
          </a:xfrm>
          <a:ln>
            <a:solidFill>
              <a:schemeClr val="accent1"/>
            </a:solidFill>
          </a:ln>
        </p:spPr>
      </p:pic>
      <p:pic>
        <p:nvPicPr>
          <p:cNvPr id="59396" name="Picture 3"/>
          <p:cNvPicPr>
            <a:picLocks noChangeAspect="1"/>
          </p:cNvPicPr>
          <p:nvPr/>
        </p:nvPicPr>
        <p:blipFill>
          <a:blip r:embed="rId3" cstate="print"/>
          <a:srcRect b="7344"/>
          <a:stretch>
            <a:fillRect/>
          </a:stretch>
        </p:blipFill>
        <p:spPr bwMode="auto">
          <a:xfrm>
            <a:off x="5870575" y="2843213"/>
            <a:ext cx="2571750" cy="17875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9397" name="Picture 6"/>
          <p:cNvPicPr>
            <a:picLocks noChangeAspect="1"/>
          </p:cNvPicPr>
          <p:nvPr/>
        </p:nvPicPr>
        <p:blipFill>
          <a:blip r:embed="rId4" cstate="print"/>
          <a:srcRect b="7701"/>
          <a:stretch>
            <a:fillRect/>
          </a:stretch>
        </p:blipFill>
        <p:spPr bwMode="auto">
          <a:xfrm>
            <a:off x="5870575" y="4791075"/>
            <a:ext cx="2571750" cy="17811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8"/>
            <a:ext cx="8229600" cy="1066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CN5 - TRIGEMINAL</a:t>
            </a:r>
            <a:endParaRPr lang="en-GB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dirty="0" smtClean="0"/>
              <a:t>Motor: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GB" dirty="0" smtClean="0"/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smtClean="0"/>
              <a:t>Muscles of mastication: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GB" dirty="0"/>
              <a:t>Inspect for wasting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GB" dirty="0"/>
              <a:t>Palpate on jaw clenching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GB" dirty="0"/>
              <a:t>Resisted mouth opening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endParaRPr lang="en-GB" dirty="0" smtClean="0"/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smtClean="0"/>
              <a:t>Jaw jerk reflex: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GB" dirty="0" smtClean="0"/>
              <a:t>Mouth slightly open, jaw relaxed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GB" dirty="0" smtClean="0"/>
              <a:t>Place finger on chin and tap with tendon hammer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GB" dirty="0" smtClean="0"/>
              <a:t>Normally absent or small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GB" dirty="0" smtClean="0"/>
              <a:t>Brisk in UMN lesions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endParaRPr lang="en-GB" dirty="0" smtClean="0"/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endParaRPr lang="en-GB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GB" dirty="0" smtClean="0"/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endParaRPr lang="en-GB" dirty="0" smtClean="0"/>
          </a:p>
        </p:txBody>
      </p:sp>
      <p:pic>
        <p:nvPicPr>
          <p:cNvPr id="60419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 l="16592" r="14754"/>
          <a:stretch>
            <a:fillRect/>
          </a:stretch>
        </p:blipFill>
        <p:spPr>
          <a:xfrm>
            <a:off x="4503337" y="2027238"/>
            <a:ext cx="1854200" cy="2025650"/>
          </a:xfrm>
          <a:ln>
            <a:solidFill>
              <a:schemeClr val="accent1"/>
            </a:solidFill>
          </a:ln>
        </p:spPr>
      </p:pic>
      <p:pic>
        <p:nvPicPr>
          <p:cNvPr id="60420" name="Picture 3"/>
          <p:cNvPicPr>
            <a:picLocks/>
          </p:cNvPicPr>
          <p:nvPr/>
        </p:nvPicPr>
        <p:blipFill>
          <a:blip r:embed="rId6" cstate="print"/>
          <a:srcRect l="10674" r="20651"/>
          <a:stretch>
            <a:fillRect/>
          </a:stretch>
        </p:blipFill>
        <p:spPr bwMode="auto">
          <a:xfrm>
            <a:off x="7092950" y="2020888"/>
            <a:ext cx="1852613" cy="2026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6" descr="Reflex_Test_The_Jaw_Jerk.jpg">
            <a:hlinkClick r:id="rId7"/>
          </p:cNvPr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03537" y="4284095"/>
            <a:ext cx="1854000" cy="2026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Exaggerated Jaw Jerk. Osama SM Amin FACP &amp; SS Shwani, 2011.wmv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3809.938"/>
                </p14:media>
              </p:ext>
            </p:extLst>
          </p:nvPr>
        </p:nvPicPr>
        <p:blipFill rotWithShape="1">
          <a:blip r:embed="rId9"/>
          <a:srcRect l="13836" r="14247"/>
          <a:stretch>
            <a:fillRect/>
          </a:stretch>
        </p:blipFill>
        <p:spPr>
          <a:xfrm>
            <a:off x="6753509" y="4596395"/>
            <a:ext cx="2192054" cy="17145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8"/>
            <a:ext cx="8229600" cy="1066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CN7 - FACIAL</a:t>
            </a:r>
            <a:endParaRPr lang="en-GB" dirty="0">
              <a:latin typeface="+mn-lt"/>
            </a:endParaRPr>
          </a:p>
        </p:txBody>
      </p:sp>
      <p:sp>
        <p:nvSpPr>
          <p:cNvPr id="6246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SENSORY &amp; MOTOR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Sensory:</a:t>
            </a:r>
          </a:p>
          <a:p>
            <a:pPr lvl="1"/>
            <a:r>
              <a:rPr lang="en-GB" dirty="0" smtClean="0"/>
              <a:t>Taste sensation to anterior 2/3 of tongue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Motor:</a:t>
            </a:r>
          </a:p>
          <a:p>
            <a:pPr lvl="1"/>
            <a:r>
              <a:rPr lang="en-GB" dirty="0" smtClean="0"/>
              <a:t>Muscles of facial expression</a:t>
            </a: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2488" y="2349500"/>
            <a:ext cx="4275137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8"/>
            <a:ext cx="8229600" cy="1066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CN7 - FACIAL</a:t>
            </a:r>
            <a:endParaRPr lang="en-GB" dirty="0">
              <a:latin typeface="+mn-lt"/>
            </a:endParaRPr>
          </a:p>
        </p:txBody>
      </p:sp>
      <p:sp>
        <p:nvSpPr>
          <p:cNvPr id="63490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/>
          <a:lstStyle/>
          <a:p>
            <a:r>
              <a:rPr lang="en-GB" smtClean="0"/>
              <a:t>Sensory:</a:t>
            </a:r>
          </a:p>
          <a:p>
            <a:pPr lvl="1"/>
            <a:r>
              <a:rPr lang="en-GB" smtClean="0"/>
              <a:t>Not routinely tested</a:t>
            </a:r>
          </a:p>
          <a:p>
            <a:pPr lvl="1"/>
            <a:endParaRPr lang="en-GB" smtClean="0"/>
          </a:p>
          <a:p>
            <a:r>
              <a:rPr lang="en-GB" smtClean="0"/>
              <a:t>Motor:</a:t>
            </a:r>
          </a:p>
          <a:p>
            <a:pPr lvl="1"/>
            <a:r>
              <a:rPr lang="en-GB" smtClean="0"/>
              <a:t>Muscles of facial expression – ask patient to:</a:t>
            </a:r>
          </a:p>
          <a:p>
            <a:pPr lvl="2"/>
            <a:r>
              <a:rPr lang="en-GB" smtClean="0"/>
              <a:t>Raise eyebrows</a:t>
            </a:r>
          </a:p>
          <a:p>
            <a:pPr lvl="2"/>
            <a:r>
              <a:rPr lang="en-GB" smtClean="0"/>
              <a:t>Close their eyes and don’t let you open them</a:t>
            </a:r>
          </a:p>
          <a:p>
            <a:pPr lvl="2"/>
            <a:r>
              <a:rPr lang="en-GB" smtClean="0"/>
              <a:t>Smile</a:t>
            </a:r>
          </a:p>
          <a:p>
            <a:pPr lvl="2"/>
            <a:r>
              <a:rPr lang="en-GB" smtClean="0"/>
              <a:t>Puff out their cheeks</a:t>
            </a:r>
          </a:p>
          <a:p>
            <a:pPr lvl="1"/>
            <a:endParaRPr lang="en-GB" smtClean="0"/>
          </a:p>
        </p:txBody>
      </p:sp>
      <p:pic>
        <p:nvPicPr>
          <p:cNvPr id="63491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7371"/>
          <a:stretch>
            <a:fillRect/>
          </a:stretch>
        </p:blipFill>
        <p:spPr>
          <a:xfrm>
            <a:off x="4648200" y="1758950"/>
            <a:ext cx="2038350" cy="1849437"/>
          </a:xfrm>
          <a:ln>
            <a:solidFill>
              <a:schemeClr val="accent1"/>
            </a:solidFill>
          </a:ln>
        </p:spPr>
      </p:pic>
      <p:pic>
        <p:nvPicPr>
          <p:cNvPr id="63492" name="Picture 3"/>
          <p:cNvPicPr>
            <a:picLocks noChangeAspect="1"/>
          </p:cNvPicPr>
          <p:nvPr/>
        </p:nvPicPr>
        <p:blipFill>
          <a:blip r:embed="rId3" cstate="print"/>
          <a:srcRect r="17372"/>
          <a:stretch>
            <a:fillRect/>
          </a:stretch>
        </p:blipFill>
        <p:spPr bwMode="auto">
          <a:xfrm>
            <a:off x="6786563" y="1758950"/>
            <a:ext cx="2036762" cy="18494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3493" name="Picture 6"/>
          <p:cNvPicPr>
            <a:picLocks/>
          </p:cNvPicPr>
          <p:nvPr/>
        </p:nvPicPr>
        <p:blipFill>
          <a:blip r:embed="rId4" cstate="print"/>
          <a:srcRect l="17599" t="-177" r="583" b="177"/>
          <a:stretch>
            <a:fillRect/>
          </a:stretch>
        </p:blipFill>
        <p:spPr bwMode="auto">
          <a:xfrm>
            <a:off x="6784975" y="3788400"/>
            <a:ext cx="2038350" cy="185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3494" name="Picture 7"/>
          <p:cNvPicPr>
            <a:picLocks/>
          </p:cNvPicPr>
          <p:nvPr/>
        </p:nvPicPr>
        <p:blipFill>
          <a:blip r:embed="rId5" cstate="print"/>
          <a:srcRect l="9018" r="9018"/>
          <a:stretch>
            <a:fillRect/>
          </a:stretch>
        </p:blipFill>
        <p:spPr bwMode="auto">
          <a:xfrm>
            <a:off x="4648200" y="3789363"/>
            <a:ext cx="2037600" cy="18494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CN8 - VESTIBULOCOCHLEAR</a:t>
            </a:r>
            <a:endParaRPr lang="en-GB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dirty="0" smtClean="0">
                <a:solidFill>
                  <a:srgbClr val="FF0000"/>
                </a:solidFill>
              </a:rPr>
              <a:t>SENSORY only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GB" dirty="0" smtClean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dirty="0" smtClean="0"/>
              <a:t>Carries hearing and balance input from ear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GB" dirty="0"/>
          </a:p>
        </p:txBody>
      </p:sp>
      <p:pic>
        <p:nvPicPr>
          <p:cNvPr id="6451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32325" y="2393950"/>
            <a:ext cx="4038600" cy="3078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CN8 - VESTIBULOCOCHLEAR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dirty="0" smtClean="0"/>
              <a:t>Crudely test hearing: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/>
              <a:t>Whisper a number into each ear whilst making a distracting sound in the other ear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/>
              <a:t>Ask patient to repeat the number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GB" dirty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dirty="0" smtClean="0"/>
              <a:t>If concerned, perform Weber’s and </a:t>
            </a:r>
            <a:r>
              <a:rPr lang="en-GB" dirty="0" err="1" smtClean="0"/>
              <a:t>Rinne’s</a:t>
            </a:r>
            <a:r>
              <a:rPr lang="en-GB" dirty="0" smtClean="0"/>
              <a:t> tests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endParaRPr lang="en-GB" dirty="0"/>
          </a:p>
          <a:p>
            <a:pPr marL="411480" lvl="1" indent="0" fontAlgn="auto">
              <a:spcAft>
                <a:spcPts val="0"/>
              </a:spcAft>
              <a:buFont typeface="Georgia"/>
              <a:buNone/>
              <a:defRPr/>
            </a:pPr>
            <a:endParaRPr lang="en-GB" dirty="0" smtClean="0"/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CN8 - VESTIBULOCOCHLEAR</a:t>
            </a:r>
            <a:endParaRPr lang="en-GB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dirty="0" smtClean="0"/>
              <a:t>Weber’s test: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smtClean="0"/>
              <a:t>Tuning </a:t>
            </a:r>
            <a:r>
              <a:rPr lang="en-GB" dirty="0"/>
              <a:t>fork </a:t>
            </a:r>
            <a:r>
              <a:rPr lang="en-GB" dirty="0" smtClean="0"/>
              <a:t>in centre of forehead –</a:t>
            </a:r>
            <a:r>
              <a:rPr lang="en-GB" dirty="0"/>
              <a:t> </a:t>
            </a:r>
            <a:r>
              <a:rPr lang="en-GB" dirty="0" smtClean="0"/>
              <a:t>in which ear does it sound louder?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smtClean="0"/>
              <a:t>Normally equal in both ears.</a:t>
            </a:r>
            <a:endParaRPr lang="en-GB" dirty="0"/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endParaRPr lang="en-GB" dirty="0" smtClean="0"/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smtClean="0"/>
              <a:t>Conductive hearing loss: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GB" dirty="0" smtClean="0"/>
              <a:t>Lateralises to affected side</a:t>
            </a:r>
            <a:endParaRPr lang="en-GB" dirty="0"/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err="1" smtClean="0"/>
              <a:t>Sensorineural</a:t>
            </a:r>
            <a:r>
              <a:rPr lang="en-GB" dirty="0" smtClean="0"/>
              <a:t> hearing loss: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GB" dirty="0" smtClean="0"/>
              <a:t>Lateralises to non-affected side</a:t>
            </a:r>
          </a:p>
          <a:p>
            <a:pPr marL="366331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GB" dirty="0" smtClean="0"/>
              <a:t>How do you know which?</a:t>
            </a:r>
          </a:p>
          <a:p>
            <a:pPr marL="366331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GB" dirty="0" err="1" smtClean="0"/>
              <a:t>Rinne’s</a:t>
            </a:r>
            <a:r>
              <a:rPr lang="en-GB" dirty="0" smtClean="0"/>
              <a:t> Test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GB" dirty="0"/>
          </a:p>
        </p:txBody>
      </p:sp>
      <p:pic>
        <p:nvPicPr>
          <p:cNvPr id="6963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41875" y="4509120"/>
            <a:ext cx="4038600" cy="1554163"/>
          </a:xfrm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4" cstate="print"/>
          <a:srcRect t="27499" b="14966"/>
          <a:stretch>
            <a:fillRect/>
          </a:stretch>
        </p:blipFill>
        <p:spPr bwMode="auto">
          <a:xfrm>
            <a:off x="5607050" y="2208226"/>
            <a:ext cx="2444750" cy="18748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CN8 - VESTIBULOCOCHLEAR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dirty="0" err="1" smtClean="0"/>
              <a:t>Rinne’s</a:t>
            </a:r>
            <a:r>
              <a:rPr lang="en-GB" dirty="0" smtClean="0"/>
              <a:t> test:</a:t>
            </a:r>
          </a:p>
          <a:p>
            <a:pPr marL="566928" indent="-45720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GB" dirty="0" smtClean="0"/>
              <a:t>Tuning fork on Mastoid </a:t>
            </a:r>
          </a:p>
          <a:p>
            <a:pPr marL="566928" indent="-45720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GB" dirty="0" smtClean="0"/>
              <a:t>When sound stops move next to ear</a:t>
            </a:r>
          </a:p>
          <a:p>
            <a:pPr marL="566928" indent="-45720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GB" dirty="0" smtClean="0"/>
              <a:t>Ask if can now hear it?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smtClean="0"/>
              <a:t>Yes = Normal </a:t>
            </a:r>
          </a:p>
          <a:p>
            <a:pPr marL="658368" lvl="1" indent="-246888" fontAlgn="auto">
              <a:spcAft>
                <a:spcPts val="0"/>
              </a:spcAft>
              <a:buNone/>
              <a:defRPr/>
            </a:pPr>
            <a:r>
              <a:rPr lang="en-GB" dirty="0" smtClean="0"/>
              <a:t>	or Equally affected = </a:t>
            </a:r>
            <a:r>
              <a:rPr lang="en-GB" dirty="0" err="1" smtClean="0"/>
              <a:t>Sensorineural</a:t>
            </a:r>
            <a:r>
              <a:rPr lang="en-GB" dirty="0" smtClean="0"/>
              <a:t> Deafness</a:t>
            </a:r>
          </a:p>
          <a:p>
            <a:pPr marL="658368" lvl="1" indent="-246888" fontAlgn="auto">
              <a:spcAft>
                <a:spcPts val="0"/>
              </a:spcAft>
              <a:buNone/>
              <a:defRPr/>
            </a:pPr>
            <a:endParaRPr lang="en-GB" dirty="0" smtClean="0"/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smtClean="0"/>
              <a:t>No = Conductive deficit </a:t>
            </a:r>
          </a:p>
          <a:p>
            <a:pPr marL="411480" lvl="1" indent="0" fontAlgn="auto">
              <a:spcAft>
                <a:spcPts val="0"/>
              </a:spcAft>
              <a:buFont typeface="Georgia"/>
              <a:buNone/>
              <a:defRPr/>
            </a:pPr>
            <a:endParaRPr lang="en-GB" dirty="0" smtClean="0"/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GB" dirty="0"/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3100" y="2079625"/>
            <a:ext cx="2378075" cy="1784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2350" y="4046538"/>
            <a:ext cx="1919288" cy="2559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758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607115" y="1943834"/>
            <a:ext cx="2694518" cy="483161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 smtClean="0">
                <a:latin typeface="+mn-lt"/>
              </a:rPr>
              <a:t>CN9 &amp; 10 – GLOSSOPHARYNGEAL &amp; VAGUS</a:t>
            </a:r>
            <a:endParaRPr lang="en-GB" sz="3600" dirty="0">
              <a:latin typeface="+mn-lt"/>
            </a:endParaRPr>
          </a:p>
        </p:txBody>
      </p:sp>
      <p:sp>
        <p:nvSpPr>
          <p:cNvPr id="71682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442595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SENSORY &amp; MOTOR</a:t>
            </a:r>
          </a:p>
          <a:p>
            <a:r>
              <a:rPr lang="en-GB" dirty="0" smtClean="0"/>
              <a:t>CN9 Sensory</a:t>
            </a:r>
          </a:p>
          <a:p>
            <a:pPr lvl="1"/>
            <a:r>
              <a:rPr lang="en-GB" dirty="0" err="1" smtClean="0"/>
              <a:t>Nasopharynx</a:t>
            </a:r>
            <a:endParaRPr lang="en-GB" dirty="0" smtClean="0"/>
          </a:p>
          <a:p>
            <a:pPr lvl="1"/>
            <a:r>
              <a:rPr lang="en-GB" dirty="0" smtClean="0"/>
              <a:t>Posterior 1/3 Tongue</a:t>
            </a:r>
          </a:p>
          <a:p>
            <a:pPr lvl="1"/>
            <a:r>
              <a:rPr lang="en-GB" dirty="0" smtClean="0"/>
              <a:t>Middle + Inner Ear</a:t>
            </a:r>
          </a:p>
          <a:p>
            <a:r>
              <a:rPr lang="en-GB" dirty="0" smtClean="0"/>
              <a:t>CN10 Sensory</a:t>
            </a:r>
          </a:p>
          <a:p>
            <a:pPr lvl="1"/>
            <a:r>
              <a:rPr lang="en-GB" dirty="0" smtClean="0"/>
              <a:t>Pharynx + Larynx</a:t>
            </a:r>
          </a:p>
          <a:p>
            <a:r>
              <a:rPr lang="en-GB" dirty="0" smtClean="0"/>
              <a:t>CN10 Motor</a:t>
            </a:r>
          </a:p>
          <a:p>
            <a:pPr lvl="1"/>
            <a:r>
              <a:rPr lang="en-GB" dirty="0" smtClean="0"/>
              <a:t>Pharynx + Larynx</a:t>
            </a:r>
          </a:p>
          <a:p>
            <a:pPr lvl="1"/>
            <a:r>
              <a:rPr lang="en-GB" dirty="0" smtClean="0"/>
              <a:t>Palate</a:t>
            </a:r>
          </a:p>
          <a:p>
            <a:pPr lvl="1"/>
            <a:endParaRPr lang="en-GB" dirty="0" smtClean="0"/>
          </a:p>
          <a:p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71683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06938" y="2349500"/>
            <a:ext cx="4257675" cy="37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 smtClean="0">
                <a:latin typeface="+mn-lt"/>
              </a:rPr>
              <a:t>CN9 &amp; 10 – GLOSSOPHARYNGEAL &amp; VAGUS</a:t>
            </a:r>
            <a:endParaRPr lang="en-GB" sz="3600" dirty="0">
              <a:latin typeface="+mn-lt"/>
            </a:endParaRPr>
          </a:p>
        </p:txBody>
      </p:sp>
      <p:sp>
        <p:nvSpPr>
          <p:cNvPr id="7270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4425950"/>
          </a:xfrm>
        </p:spPr>
        <p:txBody>
          <a:bodyPr/>
          <a:lstStyle/>
          <a:p>
            <a:r>
              <a:rPr lang="en-GB" smtClean="0"/>
              <a:t>Observe for any dysphonia</a:t>
            </a:r>
          </a:p>
          <a:p>
            <a:endParaRPr lang="en-GB" smtClean="0"/>
          </a:p>
          <a:p>
            <a:r>
              <a:rPr lang="en-GB" smtClean="0"/>
              <a:t>Ask patient to open mouth wide and say “aah”</a:t>
            </a:r>
          </a:p>
          <a:p>
            <a:pPr lvl="1"/>
            <a:r>
              <a:rPr lang="en-GB" smtClean="0"/>
              <a:t>Observe for any deviation of the uvula</a:t>
            </a:r>
          </a:p>
          <a:p>
            <a:pPr lvl="1"/>
            <a:r>
              <a:rPr lang="en-GB" smtClean="0"/>
              <a:t>Deviation would be AWAY from the side of the lesion</a:t>
            </a:r>
          </a:p>
          <a:p>
            <a:pPr lvl="1"/>
            <a:endParaRPr lang="en-GB" smtClean="0"/>
          </a:p>
          <a:p>
            <a:r>
              <a:rPr lang="en-GB" smtClean="0"/>
              <a:t>Gag reflex</a:t>
            </a:r>
          </a:p>
          <a:p>
            <a:pPr lvl="1"/>
            <a:r>
              <a:rPr lang="en-GB" smtClean="0"/>
              <a:t>Not routinely done</a:t>
            </a:r>
          </a:p>
        </p:txBody>
      </p:sp>
      <p:pic>
        <p:nvPicPr>
          <p:cNvPr id="7270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37163" y="2835275"/>
            <a:ext cx="3440112" cy="2579688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CRANIAL NERVE EXAMINATION</a:t>
            </a:r>
            <a:endParaRPr lang="en-GB" dirty="0">
              <a:latin typeface="+mn-lt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/>
          <a:lstStyle/>
          <a:p>
            <a:r>
              <a:rPr lang="en-GB" sz="2400" smtClean="0"/>
              <a:t>Assessing </a:t>
            </a:r>
            <a:r>
              <a:rPr lang="en-GB" sz="2400" smtClean="0">
                <a:solidFill>
                  <a:srgbClr val="7030A0"/>
                </a:solidFill>
              </a:rPr>
              <a:t>motor</a:t>
            </a:r>
            <a:r>
              <a:rPr lang="en-GB" sz="2400" smtClean="0"/>
              <a:t> and/or </a:t>
            </a:r>
            <a:r>
              <a:rPr lang="en-GB" sz="2400" smtClean="0">
                <a:solidFill>
                  <a:srgbClr val="7030A0"/>
                </a:solidFill>
              </a:rPr>
              <a:t>sensory</a:t>
            </a:r>
            <a:r>
              <a:rPr lang="en-GB" sz="2400" smtClean="0"/>
              <a:t> function</a:t>
            </a:r>
          </a:p>
          <a:p>
            <a:pPr>
              <a:buFont typeface="Georgia" pitchFamily="18" charset="0"/>
              <a:buNone/>
            </a:pPr>
            <a:endParaRPr lang="en-GB" sz="2400" smtClean="0"/>
          </a:p>
          <a:p>
            <a:r>
              <a:rPr lang="en-GB" sz="2400" smtClean="0"/>
              <a:t>Can be a tough examination:</a:t>
            </a:r>
          </a:p>
          <a:p>
            <a:pPr lvl="1"/>
            <a:r>
              <a:rPr lang="en-GB" smtClean="0"/>
              <a:t>Requires patient cooperation</a:t>
            </a:r>
          </a:p>
          <a:p>
            <a:pPr lvl="1"/>
            <a:r>
              <a:rPr lang="en-GB" smtClean="0"/>
              <a:t>Communication skills are key</a:t>
            </a:r>
          </a:p>
          <a:p>
            <a:endParaRPr lang="en-GB" smtClean="0"/>
          </a:p>
          <a:p>
            <a:r>
              <a:rPr lang="en-GB" sz="2400" smtClean="0"/>
              <a:t>Where is the lesion?</a:t>
            </a:r>
          </a:p>
          <a:p>
            <a:endParaRPr lang="en-GB" smtClean="0"/>
          </a:p>
        </p:txBody>
      </p:sp>
      <p:pic>
        <p:nvPicPr>
          <p:cNvPr id="22531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27625" y="2393950"/>
            <a:ext cx="3559175" cy="3751263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 smtClean="0">
                <a:latin typeface="+mn-lt"/>
              </a:rPr>
              <a:t>CN11 - ACCESSORY</a:t>
            </a:r>
            <a:endParaRPr lang="en-GB" sz="3600" dirty="0">
              <a:latin typeface="+mn-lt"/>
            </a:endParaRPr>
          </a:p>
        </p:txBody>
      </p:sp>
      <p:sp>
        <p:nvSpPr>
          <p:cNvPr id="73730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4425950"/>
          </a:xfrm>
        </p:spPr>
        <p:txBody>
          <a:bodyPr/>
          <a:lstStyle/>
          <a:p>
            <a:r>
              <a:rPr lang="en-GB" smtClean="0">
                <a:solidFill>
                  <a:srgbClr val="FF0000"/>
                </a:solidFill>
              </a:rPr>
              <a:t>MOTOR only</a:t>
            </a:r>
          </a:p>
          <a:p>
            <a:endParaRPr lang="en-GB" smtClean="0">
              <a:solidFill>
                <a:srgbClr val="FF0000"/>
              </a:solidFill>
            </a:endParaRPr>
          </a:p>
          <a:p>
            <a:r>
              <a:rPr lang="en-GB" smtClean="0"/>
              <a:t>Trapezius muscle</a:t>
            </a:r>
          </a:p>
          <a:p>
            <a:endParaRPr lang="en-GB" smtClean="0"/>
          </a:p>
          <a:p>
            <a:r>
              <a:rPr lang="en-GB" smtClean="0"/>
              <a:t>Sternocleidomastoid muscle</a:t>
            </a:r>
          </a:p>
        </p:txBody>
      </p:sp>
      <p:pic>
        <p:nvPicPr>
          <p:cNvPr id="73731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27663" y="1989138"/>
            <a:ext cx="3024187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 smtClean="0">
                <a:latin typeface="+mn-lt"/>
              </a:rPr>
              <a:t>CN11 - ACCESSORY</a:t>
            </a:r>
            <a:endParaRPr lang="en-GB" sz="3600" dirty="0">
              <a:latin typeface="+mn-lt"/>
            </a:endParaRPr>
          </a:p>
        </p:txBody>
      </p:sp>
      <p:sp>
        <p:nvSpPr>
          <p:cNvPr id="74754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4425950"/>
          </a:xfrm>
        </p:spPr>
        <p:txBody>
          <a:bodyPr/>
          <a:lstStyle/>
          <a:p>
            <a:r>
              <a:rPr lang="en-GB" smtClean="0"/>
              <a:t>Trapezius muscle</a:t>
            </a:r>
          </a:p>
          <a:p>
            <a:pPr lvl="1"/>
            <a:r>
              <a:rPr lang="en-GB" smtClean="0"/>
              <a:t>Ask patient to shrug their shoulders against resistance</a:t>
            </a:r>
          </a:p>
          <a:p>
            <a:endParaRPr lang="en-GB" smtClean="0"/>
          </a:p>
          <a:p>
            <a:r>
              <a:rPr lang="en-GB" smtClean="0"/>
              <a:t>Sternocleidomastoid muscle</a:t>
            </a:r>
          </a:p>
          <a:p>
            <a:pPr lvl="1"/>
            <a:r>
              <a:rPr lang="en-GB" smtClean="0"/>
              <a:t>Ask patient to turn their head to each side against resistance</a:t>
            </a:r>
          </a:p>
        </p:txBody>
      </p:sp>
      <p:pic>
        <p:nvPicPr>
          <p:cNvPr id="7475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26063" y="1719263"/>
            <a:ext cx="2978150" cy="2232025"/>
          </a:xfrm>
          <a:ln>
            <a:solidFill>
              <a:schemeClr val="accent1"/>
            </a:solidFill>
          </a:ln>
        </p:spPr>
      </p:pic>
      <p:pic>
        <p:nvPicPr>
          <p:cNvPr id="7475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1300" y="4265613"/>
            <a:ext cx="2976563" cy="22336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 smtClean="0">
                <a:latin typeface="+mn-lt"/>
              </a:rPr>
              <a:t>CN 12 - HYPOGLOSSAL</a:t>
            </a:r>
            <a:endParaRPr lang="en-GB" sz="3600" dirty="0">
              <a:latin typeface="+mn-lt"/>
            </a:endParaRPr>
          </a:p>
        </p:txBody>
      </p:sp>
      <p:sp>
        <p:nvSpPr>
          <p:cNvPr id="75778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4425950"/>
          </a:xfrm>
        </p:spPr>
        <p:txBody>
          <a:bodyPr/>
          <a:lstStyle/>
          <a:p>
            <a:r>
              <a:rPr lang="en-GB" smtClean="0">
                <a:solidFill>
                  <a:srgbClr val="FF0000"/>
                </a:solidFill>
              </a:rPr>
              <a:t>MOTOR only</a:t>
            </a:r>
          </a:p>
          <a:p>
            <a:endParaRPr lang="en-GB" smtClean="0">
              <a:solidFill>
                <a:srgbClr val="FF0000"/>
              </a:solidFill>
            </a:endParaRPr>
          </a:p>
          <a:p>
            <a:r>
              <a:rPr lang="en-GB" smtClean="0"/>
              <a:t>Muscles of the tongue</a:t>
            </a:r>
          </a:p>
        </p:txBody>
      </p:sp>
      <p:pic>
        <p:nvPicPr>
          <p:cNvPr id="7577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484438"/>
            <a:ext cx="4038600" cy="3543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 smtClean="0">
                <a:latin typeface="+mn-lt"/>
              </a:rPr>
              <a:t>CN 12 - HYPOGLOSSAL</a:t>
            </a:r>
            <a:endParaRPr lang="en-GB" sz="3600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4425950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dirty="0" smtClean="0"/>
              <a:t>Muscles of the tongue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smtClean="0"/>
              <a:t>Observe for fasciculations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endParaRPr lang="en-GB" dirty="0" smtClean="0"/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smtClean="0"/>
              <a:t>Ask patient to stick out their tongue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GB" dirty="0"/>
              <a:t>Observe for deviation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GB" dirty="0"/>
              <a:t>Deviation would be TOWARDS the side of the lesion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endParaRPr lang="en-GB" dirty="0" smtClean="0"/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smtClean="0"/>
              <a:t>Check power of muscles by asking patient to push their tongue into the side of their cheek and pressing on it from the outside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endParaRPr lang="en-GB" dirty="0" smtClean="0"/>
          </a:p>
        </p:txBody>
      </p:sp>
      <p:pic>
        <p:nvPicPr>
          <p:cNvPr id="76803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1263" y="2619375"/>
            <a:ext cx="3676650" cy="2757488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905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COMPLETING THE EXAMINATION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dirty="0" smtClean="0"/>
              <a:t>THANK PATIENT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dirty="0" smtClean="0"/>
              <a:t>ENSURE COMFORT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dirty="0" smtClean="0"/>
              <a:t>WASH HANDS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GB" dirty="0"/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GB" sz="2400" dirty="0" smtClean="0"/>
              <a:t>“To complete my examination I would like to perform the reflexes mentioned, plus a full peripheral nerve examination.”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468313" y="1773238"/>
            <a:ext cx="8229600" cy="2501900"/>
          </a:xfrm>
        </p:spPr>
        <p:txBody>
          <a:bodyPr/>
          <a:lstStyle/>
          <a:p>
            <a:pPr algn="ctr"/>
            <a:r>
              <a:rPr lang="en-GB" sz="4800" smtClean="0"/>
              <a:t>TYING IT ALL TOGETHER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69925" y="6137275"/>
            <a:ext cx="794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GB" sz="2400">
              <a:latin typeface="Times New Roman" pitchFamily="18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55650" y="188913"/>
            <a:ext cx="7632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800" b="1">
              <a:solidFill>
                <a:srgbClr val="FFFF00"/>
              </a:solidFill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8025"/>
            <a:ext cx="8229600" cy="1069848"/>
          </a:xfrm>
        </p:spPr>
        <p:txBody>
          <a:bodyPr/>
          <a:lstStyle/>
          <a:p>
            <a:r>
              <a:rPr lang="en-GB" dirty="0" smtClean="0"/>
              <a:t>Cranial Nerves and the Brain Stem</a:t>
            </a:r>
            <a:endParaRPr lang="en-US" dirty="0" smtClean="0"/>
          </a:p>
        </p:txBody>
      </p:sp>
      <p:pic>
        <p:nvPicPr>
          <p:cNvPr id="7173" name="Picture 7" descr="sag_br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5181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Freeform 12"/>
          <p:cNvSpPr>
            <a:spLocks/>
          </p:cNvSpPr>
          <p:nvPr/>
        </p:nvSpPr>
        <p:spPr bwMode="auto">
          <a:xfrm>
            <a:off x="5843588" y="1981200"/>
            <a:ext cx="2776537" cy="2362200"/>
          </a:xfrm>
          <a:custGeom>
            <a:avLst/>
            <a:gdLst>
              <a:gd name="T0" fmla="*/ 415 w 1749"/>
              <a:gd name="T1" fmla="*/ 1120 h 1488"/>
              <a:gd name="T2" fmla="*/ 311 w 1749"/>
              <a:gd name="T3" fmla="*/ 1168 h 1488"/>
              <a:gd name="T4" fmla="*/ 167 w 1749"/>
              <a:gd name="T5" fmla="*/ 1160 h 1488"/>
              <a:gd name="T6" fmla="*/ 143 w 1749"/>
              <a:gd name="T7" fmla="*/ 1144 h 1488"/>
              <a:gd name="T8" fmla="*/ 7 w 1749"/>
              <a:gd name="T9" fmla="*/ 952 h 1488"/>
              <a:gd name="T10" fmla="*/ 15 w 1749"/>
              <a:gd name="T11" fmla="*/ 720 h 1488"/>
              <a:gd name="T12" fmla="*/ 23 w 1749"/>
              <a:gd name="T13" fmla="*/ 632 h 1488"/>
              <a:gd name="T14" fmla="*/ 111 w 1749"/>
              <a:gd name="T15" fmla="*/ 256 h 1488"/>
              <a:gd name="T16" fmla="*/ 127 w 1749"/>
              <a:gd name="T17" fmla="*/ 232 h 1488"/>
              <a:gd name="T18" fmla="*/ 151 w 1749"/>
              <a:gd name="T19" fmla="*/ 216 h 1488"/>
              <a:gd name="T20" fmla="*/ 159 w 1749"/>
              <a:gd name="T21" fmla="*/ 192 h 1488"/>
              <a:gd name="T22" fmla="*/ 295 w 1749"/>
              <a:gd name="T23" fmla="*/ 136 h 1488"/>
              <a:gd name="T24" fmla="*/ 527 w 1749"/>
              <a:gd name="T25" fmla="*/ 24 h 1488"/>
              <a:gd name="T26" fmla="*/ 703 w 1749"/>
              <a:gd name="T27" fmla="*/ 0 h 1488"/>
              <a:gd name="T28" fmla="*/ 983 w 1749"/>
              <a:gd name="T29" fmla="*/ 8 h 1488"/>
              <a:gd name="T30" fmla="*/ 1095 w 1749"/>
              <a:gd name="T31" fmla="*/ 104 h 1488"/>
              <a:gd name="T32" fmla="*/ 1447 w 1749"/>
              <a:gd name="T33" fmla="*/ 496 h 1488"/>
              <a:gd name="T34" fmla="*/ 1519 w 1749"/>
              <a:gd name="T35" fmla="*/ 560 h 1488"/>
              <a:gd name="T36" fmla="*/ 1559 w 1749"/>
              <a:gd name="T37" fmla="*/ 632 h 1488"/>
              <a:gd name="T38" fmla="*/ 1599 w 1749"/>
              <a:gd name="T39" fmla="*/ 680 h 1488"/>
              <a:gd name="T40" fmla="*/ 1695 w 1749"/>
              <a:gd name="T41" fmla="*/ 1104 h 1488"/>
              <a:gd name="T42" fmla="*/ 1655 w 1749"/>
              <a:gd name="T43" fmla="*/ 1440 h 1488"/>
              <a:gd name="T44" fmla="*/ 1591 w 1749"/>
              <a:gd name="T45" fmla="*/ 1480 h 1488"/>
              <a:gd name="T46" fmla="*/ 1567 w 1749"/>
              <a:gd name="T47" fmla="*/ 1488 h 1488"/>
              <a:gd name="T48" fmla="*/ 1215 w 1749"/>
              <a:gd name="T49" fmla="*/ 1392 h 1488"/>
              <a:gd name="T50" fmla="*/ 1175 w 1749"/>
              <a:gd name="T51" fmla="*/ 1344 h 1488"/>
              <a:gd name="T52" fmla="*/ 1119 w 1749"/>
              <a:gd name="T53" fmla="*/ 1304 h 1488"/>
              <a:gd name="T54" fmla="*/ 1047 w 1749"/>
              <a:gd name="T55" fmla="*/ 1248 h 1488"/>
              <a:gd name="T56" fmla="*/ 1007 w 1749"/>
              <a:gd name="T57" fmla="*/ 1208 h 1488"/>
              <a:gd name="T58" fmla="*/ 911 w 1749"/>
              <a:gd name="T59" fmla="*/ 1136 h 1488"/>
              <a:gd name="T60" fmla="*/ 839 w 1749"/>
              <a:gd name="T61" fmla="*/ 1096 h 1488"/>
              <a:gd name="T62" fmla="*/ 815 w 1749"/>
              <a:gd name="T63" fmla="*/ 1088 h 1488"/>
              <a:gd name="T64" fmla="*/ 415 w 1749"/>
              <a:gd name="T65" fmla="*/ 1104 h 1488"/>
              <a:gd name="T66" fmla="*/ 391 w 1749"/>
              <a:gd name="T67" fmla="*/ 1120 h 1488"/>
              <a:gd name="T68" fmla="*/ 415 w 1749"/>
              <a:gd name="T69" fmla="*/ 1120 h 14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49"/>
              <a:gd name="T106" fmla="*/ 0 h 1488"/>
              <a:gd name="T107" fmla="*/ 1749 w 1749"/>
              <a:gd name="T108" fmla="*/ 1488 h 14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49" h="1488">
                <a:moveTo>
                  <a:pt x="415" y="1120"/>
                </a:moveTo>
                <a:cubicBezTo>
                  <a:pt x="375" y="1133"/>
                  <a:pt x="346" y="1145"/>
                  <a:pt x="311" y="1168"/>
                </a:cubicBezTo>
                <a:cubicBezTo>
                  <a:pt x="263" y="1165"/>
                  <a:pt x="215" y="1167"/>
                  <a:pt x="167" y="1160"/>
                </a:cubicBezTo>
                <a:cubicBezTo>
                  <a:pt x="157" y="1159"/>
                  <a:pt x="151" y="1149"/>
                  <a:pt x="143" y="1144"/>
                </a:cubicBezTo>
                <a:cubicBezTo>
                  <a:pt x="63" y="1098"/>
                  <a:pt x="29" y="1039"/>
                  <a:pt x="7" y="952"/>
                </a:cubicBezTo>
                <a:cubicBezTo>
                  <a:pt x="10" y="875"/>
                  <a:pt x="11" y="797"/>
                  <a:pt x="15" y="720"/>
                </a:cubicBezTo>
                <a:cubicBezTo>
                  <a:pt x="16" y="691"/>
                  <a:pt x="22" y="661"/>
                  <a:pt x="23" y="632"/>
                </a:cubicBezTo>
                <a:cubicBezTo>
                  <a:pt x="28" y="536"/>
                  <a:pt x="0" y="330"/>
                  <a:pt x="111" y="256"/>
                </a:cubicBezTo>
                <a:cubicBezTo>
                  <a:pt x="116" y="248"/>
                  <a:pt x="120" y="239"/>
                  <a:pt x="127" y="232"/>
                </a:cubicBezTo>
                <a:cubicBezTo>
                  <a:pt x="134" y="225"/>
                  <a:pt x="145" y="224"/>
                  <a:pt x="151" y="216"/>
                </a:cubicBezTo>
                <a:cubicBezTo>
                  <a:pt x="156" y="209"/>
                  <a:pt x="154" y="199"/>
                  <a:pt x="159" y="192"/>
                </a:cubicBezTo>
                <a:cubicBezTo>
                  <a:pt x="188" y="156"/>
                  <a:pt x="256" y="155"/>
                  <a:pt x="295" y="136"/>
                </a:cubicBezTo>
                <a:cubicBezTo>
                  <a:pt x="372" y="97"/>
                  <a:pt x="445" y="51"/>
                  <a:pt x="527" y="24"/>
                </a:cubicBezTo>
                <a:cubicBezTo>
                  <a:pt x="583" y="5"/>
                  <a:pt x="645" y="10"/>
                  <a:pt x="703" y="0"/>
                </a:cubicBezTo>
                <a:cubicBezTo>
                  <a:pt x="796" y="3"/>
                  <a:pt x="890" y="3"/>
                  <a:pt x="983" y="8"/>
                </a:cubicBezTo>
                <a:cubicBezTo>
                  <a:pt x="1015" y="10"/>
                  <a:pt x="1065" y="84"/>
                  <a:pt x="1095" y="104"/>
                </a:cubicBezTo>
                <a:cubicBezTo>
                  <a:pt x="1193" y="251"/>
                  <a:pt x="1334" y="361"/>
                  <a:pt x="1447" y="496"/>
                </a:cubicBezTo>
                <a:cubicBezTo>
                  <a:pt x="1469" y="522"/>
                  <a:pt x="1497" y="534"/>
                  <a:pt x="1519" y="560"/>
                </a:cubicBezTo>
                <a:cubicBezTo>
                  <a:pt x="1538" y="583"/>
                  <a:pt x="1540" y="609"/>
                  <a:pt x="1559" y="632"/>
                </a:cubicBezTo>
                <a:cubicBezTo>
                  <a:pt x="1577" y="654"/>
                  <a:pt x="1588" y="654"/>
                  <a:pt x="1599" y="680"/>
                </a:cubicBezTo>
                <a:cubicBezTo>
                  <a:pt x="1658" y="813"/>
                  <a:pt x="1675" y="963"/>
                  <a:pt x="1695" y="1104"/>
                </a:cubicBezTo>
                <a:cubicBezTo>
                  <a:pt x="1694" y="1158"/>
                  <a:pt x="1749" y="1377"/>
                  <a:pt x="1655" y="1440"/>
                </a:cubicBezTo>
                <a:cubicBezTo>
                  <a:pt x="1630" y="1478"/>
                  <a:pt x="1648" y="1461"/>
                  <a:pt x="1591" y="1480"/>
                </a:cubicBezTo>
                <a:cubicBezTo>
                  <a:pt x="1583" y="1483"/>
                  <a:pt x="1567" y="1488"/>
                  <a:pt x="1567" y="1488"/>
                </a:cubicBezTo>
                <a:cubicBezTo>
                  <a:pt x="1444" y="1482"/>
                  <a:pt x="1310" y="1487"/>
                  <a:pt x="1215" y="1392"/>
                </a:cubicBezTo>
                <a:cubicBezTo>
                  <a:pt x="1200" y="1377"/>
                  <a:pt x="1190" y="1359"/>
                  <a:pt x="1175" y="1344"/>
                </a:cubicBezTo>
                <a:cubicBezTo>
                  <a:pt x="1127" y="1296"/>
                  <a:pt x="1160" y="1340"/>
                  <a:pt x="1119" y="1304"/>
                </a:cubicBezTo>
                <a:cubicBezTo>
                  <a:pt x="1054" y="1246"/>
                  <a:pt x="1096" y="1264"/>
                  <a:pt x="1047" y="1248"/>
                </a:cubicBezTo>
                <a:cubicBezTo>
                  <a:pt x="1014" y="1199"/>
                  <a:pt x="1051" y="1247"/>
                  <a:pt x="1007" y="1208"/>
                </a:cubicBezTo>
                <a:cubicBezTo>
                  <a:pt x="967" y="1173"/>
                  <a:pt x="959" y="1152"/>
                  <a:pt x="911" y="1136"/>
                </a:cubicBezTo>
                <a:cubicBezTo>
                  <a:pt x="875" y="1100"/>
                  <a:pt x="898" y="1116"/>
                  <a:pt x="839" y="1096"/>
                </a:cubicBezTo>
                <a:cubicBezTo>
                  <a:pt x="831" y="1093"/>
                  <a:pt x="815" y="1088"/>
                  <a:pt x="815" y="1088"/>
                </a:cubicBezTo>
                <a:cubicBezTo>
                  <a:pt x="682" y="1093"/>
                  <a:pt x="548" y="1099"/>
                  <a:pt x="415" y="1104"/>
                </a:cubicBezTo>
                <a:cubicBezTo>
                  <a:pt x="405" y="1104"/>
                  <a:pt x="391" y="1110"/>
                  <a:pt x="391" y="1120"/>
                </a:cubicBezTo>
                <a:cubicBezTo>
                  <a:pt x="391" y="1128"/>
                  <a:pt x="407" y="1120"/>
                  <a:pt x="415" y="112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76" name="Freeform 13"/>
          <p:cNvSpPr>
            <a:spLocks/>
          </p:cNvSpPr>
          <p:nvPr/>
        </p:nvSpPr>
        <p:spPr bwMode="auto">
          <a:xfrm>
            <a:off x="6529388" y="3759200"/>
            <a:ext cx="1069975" cy="341313"/>
          </a:xfrm>
          <a:custGeom>
            <a:avLst/>
            <a:gdLst>
              <a:gd name="T0" fmla="*/ 39 w 674"/>
              <a:gd name="T1" fmla="*/ 0 h 215"/>
              <a:gd name="T2" fmla="*/ 55 w 674"/>
              <a:gd name="T3" fmla="*/ 24 h 215"/>
              <a:gd name="T4" fmla="*/ 183 w 674"/>
              <a:gd name="T5" fmla="*/ 168 h 215"/>
              <a:gd name="T6" fmla="*/ 519 w 674"/>
              <a:gd name="T7" fmla="*/ 160 h 215"/>
              <a:gd name="T8" fmla="*/ 511 w 674"/>
              <a:gd name="T9" fmla="*/ 40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4"/>
              <a:gd name="T16" fmla="*/ 0 h 215"/>
              <a:gd name="T17" fmla="*/ 674 w 674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4" h="215">
                <a:moveTo>
                  <a:pt x="39" y="0"/>
                </a:moveTo>
                <a:cubicBezTo>
                  <a:pt x="44" y="8"/>
                  <a:pt x="54" y="14"/>
                  <a:pt x="55" y="24"/>
                </a:cubicBezTo>
                <a:cubicBezTo>
                  <a:pt x="81" y="215"/>
                  <a:pt x="0" y="180"/>
                  <a:pt x="183" y="168"/>
                </a:cubicBezTo>
                <a:cubicBezTo>
                  <a:pt x="293" y="131"/>
                  <a:pt x="674" y="212"/>
                  <a:pt x="519" y="160"/>
                </a:cubicBezTo>
                <a:cubicBezTo>
                  <a:pt x="501" y="106"/>
                  <a:pt x="511" y="144"/>
                  <a:pt x="511" y="40"/>
                </a:cubicBezTo>
              </a:path>
            </a:pathLst>
          </a:cu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77" name="Freeform 14"/>
          <p:cNvSpPr>
            <a:spLocks/>
          </p:cNvSpPr>
          <p:nvPr/>
        </p:nvSpPr>
        <p:spPr bwMode="auto">
          <a:xfrm>
            <a:off x="6591300" y="4064000"/>
            <a:ext cx="850900" cy="355600"/>
          </a:xfrm>
          <a:custGeom>
            <a:avLst/>
            <a:gdLst>
              <a:gd name="T0" fmla="*/ 16 w 536"/>
              <a:gd name="T1" fmla="*/ 8 h 239"/>
              <a:gd name="T2" fmla="*/ 24 w 536"/>
              <a:gd name="T3" fmla="*/ 216 h 239"/>
              <a:gd name="T4" fmla="*/ 96 w 536"/>
              <a:gd name="T5" fmla="*/ 224 h 239"/>
              <a:gd name="T6" fmla="*/ 536 w 536"/>
              <a:gd name="T7" fmla="*/ 216 h 239"/>
              <a:gd name="T8" fmla="*/ 496 w 536"/>
              <a:gd name="T9" fmla="*/ 0 h 2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6"/>
              <a:gd name="T16" fmla="*/ 0 h 239"/>
              <a:gd name="T17" fmla="*/ 536 w 536"/>
              <a:gd name="T18" fmla="*/ 239 h 2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6" h="239">
                <a:moveTo>
                  <a:pt x="16" y="8"/>
                </a:moveTo>
                <a:cubicBezTo>
                  <a:pt x="19" y="77"/>
                  <a:pt x="0" y="151"/>
                  <a:pt x="24" y="216"/>
                </a:cubicBezTo>
                <a:cubicBezTo>
                  <a:pt x="32" y="239"/>
                  <a:pt x="72" y="224"/>
                  <a:pt x="96" y="224"/>
                </a:cubicBezTo>
                <a:cubicBezTo>
                  <a:pt x="243" y="224"/>
                  <a:pt x="389" y="219"/>
                  <a:pt x="536" y="216"/>
                </a:cubicBezTo>
                <a:cubicBezTo>
                  <a:pt x="512" y="144"/>
                  <a:pt x="531" y="70"/>
                  <a:pt x="496" y="0"/>
                </a:cubicBezTo>
              </a:path>
            </a:pathLst>
          </a:cu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78" name="Freeform 15"/>
          <p:cNvSpPr>
            <a:spLocks/>
          </p:cNvSpPr>
          <p:nvPr/>
        </p:nvSpPr>
        <p:spPr bwMode="auto">
          <a:xfrm>
            <a:off x="6540500" y="4406900"/>
            <a:ext cx="977900" cy="692150"/>
          </a:xfrm>
          <a:custGeom>
            <a:avLst/>
            <a:gdLst>
              <a:gd name="T0" fmla="*/ 64 w 616"/>
              <a:gd name="T1" fmla="*/ 8 h 436"/>
              <a:gd name="T2" fmla="*/ 72 w 616"/>
              <a:gd name="T3" fmla="*/ 240 h 436"/>
              <a:gd name="T4" fmla="*/ 616 w 616"/>
              <a:gd name="T5" fmla="*/ 208 h 436"/>
              <a:gd name="T6" fmla="*/ 576 w 616"/>
              <a:gd name="T7" fmla="*/ 72 h 436"/>
              <a:gd name="T8" fmla="*/ 560 w 616"/>
              <a:gd name="T9" fmla="*/ 0 h 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6"/>
              <a:gd name="T16" fmla="*/ 0 h 436"/>
              <a:gd name="T17" fmla="*/ 616 w 616"/>
              <a:gd name="T18" fmla="*/ 436 h 4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6" h="436">
                <a:moveTo>
                  <a:pt x="64" y="8"/>
                </a:moveTo>
                <a:cubicBezTo>
                  <a:pt x="67" y="85"/>
                  <a:pt x="0" y="211"/>
                  <a:pt x="72" y="240"/>
                </a:cubicBezTo>
                <a:cubicBezTo>
                  <a:pt x="548" y="436"/>
                  <a:pt x="555" y="392"/>
                  <a:pt x="616" y="208"/>
                </a:cubicBezTo>
                <a:cubicBezTo>
                  <a:pt x="601" y="163"/>
                  <a:pt x="589" y="117"/>
                  <a:pt x="576" y="72"/>
                </a:cubicBezTo>
                <a:cubicBezTo>
                  <a:pt x="569" y="48"/>
                  <a:pt x="560" y="0"/>
                  <a:pt x="560" y="0"/>
                </a:cubicBezTo>
              </a:path>
            </a:pathLst>
          </a:custGeom>
          <a:solidFill>
            <a:srgbClr val="CC99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79" name="Freeform 16"/>
          <p:cNvSpPr>
            <a:spLocks/>
          </p:cNvSpPr>
          <p:nvPr/>
        </p:nvSpPr>
        <p:spPr bwMode="auto">
          <a:xfrm>
            <a:off x="6629400" y="4800600"/>
            <a:ext cx="1011238" cy="811213"/>
          </a:xfrm>
          <a:custGeom>
            <a:avLst/>
            <a:gdLst>
              <a:gd name="T0" fmla="*/ 0 w 637"/>
              <a:gd name="T1" fmla="*/ 0 h 511"/>
              <a:gd name="T2" fmla="*/ 32 w 637"/>
              <a:gd name="T3" fmla="*/ 344 h 511"/>
              <a:gd name="T4" fmla="*/ 592 w 637"/>
              <a:gd name="T5" fmla="*/ 184 h 511"/>
              <a:gd name="T6" fmla="*/ 552 w 637"/>
              <a:gd name="T7" fmla="*/ 88 h 511"/>
              <a:gd name="T8" fmla="*/ 544 w 637"/>
              <a:gd name="T9" fmla="*/ 32 h 5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511"/>
              <a:gd name="T17" fmla="*/ 637 w 637"/>
              <a:gd name="T18" fmla="*/ 511 h 5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511">
                <a:moveTo>
                  <a:pt x="0" y="0"/>
                </a:moveTo>
                <a:cubicBezTo>
                  <a:pt x="63" y="94"/>
                  <a:pt x="30" y="260"/>
                  <a:pt x="32" y="344"/>
                </a:cubicBezTo>
                <a:cubicBezTo>
                  <a:pt x="497" y="337"/>
                  <a:pt x="637" y="511"/>
                  <a:pt x="592" y="184"/>
                </a:cubicBezTo>
                <a:cubicBezTo>
                  <a:pt x="587" y="145"/>
                  <a:pt x="564" y="123"/>
                  <a:pt x="552" y="88"/>
                </a:cubicBezTo>
                <a:cubicBezTo>
                  <a:pt x="549" y="69"/>
                  <a:pt x="544" y="32"/>
                  <a:pt x="544" y="32"/>
                </a:cubicBezTo>
              </a:path>
            </a:pathLst>
          </a:custGeom>
          <a:solidFill>
            <a:srgbClr val="FFCC99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80" name="Freeform 17"/>
          <p:cNvSpPr>
            <a:spLocks/>
          </p:cNvSpPr>
          <p:nvPr/>
        </p:nvSpPr>
        <p:spPr bwMode="auto">
          <a:xfrm>
            <a:off x="7404100" y="3962400"/>
            <a:ext cx="725488" cy="1044575"/>
          </a:xfrm>
          <a:custGeom>
            <a:avLst/>
            <a:gdLst>
              <a:gd name="T0" fmla="*/ 88 w 457"/>
              <a:gd name="T1" fmla="*/ 592 h 658"/>
              <a:gd name="T2" fmla="*/ 184 w 457"/>
              <a:gd name="T3" fmla="*/ 648 h 658"/>
              <a:gd name="T4" fmla="*/ 240 w 457"/>
              <a:gd name="T5" fmla="*/ 656 h 658"/>
              <a:gd name="T6" fmla="*/ 384 w 457"/>
              <a:gd name="T7" fmla="*/ 648 h 658"/>
              <a:gd name="T8" fmla="*/ 408 w 457"/>
              <a:gd name="T9" fmla="*/ 640 h 658"/>
              <a:gd name="T10" fmla="*/ 440 w 457"/>
              <a:gd name="T11" fmla="*/ 592 h 658"/>
              <a:gd name="T12" fmla="*/ 456 w 457"/>
              <a:gd name="T13" fmla="*/ 544 h 658"/>
              <a:gd name="T14" fmla="*/ 352 w 457"/>
              <a:gd name="T15" fmla="*/ 192 h 658"/>
              <a:gd name="T16" fmla="*/ 296 w 457"/>
              <a:gd name="T17" fmla="*/ 128 h 658"/>
              <a:gd name="T18" fmla="*/ 184 w 457"/>
              <a:gd name="T19" fmla="*/ 48 h 658"/>
              <a:gd name="T20" fmla="*/ 136 w 457"/>
              <a:gd name="T21" fmla="*/ 16 h 658"/>
              <a:gd name="T22" fmla="*/ 88 w 457"/>
              <a:gd name="T23" fmla="*/ 0 h 658"/>
              <a:gd name="T24" fmla="*/ 32 w 457"/>
              <a:gd name="T25" fmla="*/ 48 h 658"/>
              <a:gd name="T26" fmla="*/ 0 w 457"/>
              <a:gd name="T27" fmla="*/ 184 h 65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57"/>
              <a:gd name="T43" fmla="*/ 0 h 658"/>
              <a:gd name="T44" fmla="*/ 457 w 457"/>
              <a:gd name="T45" fmla="*/ 658 h 65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57" h="658">
                <a:moveTo>
                  <a:pt x="88" y="592"/>
                </a:moveTo>
                <a:cubicBezTo>
                  <a:pt x="124" y="604"/>
                  <a:pt x="153" y="627"/>
                  <a:pt x="184" y="648"/>
                </a:cubicBezTo>
                <a:cubicBezTo>
                  <a:pt x="200" y="658"/>
                  <a:pt x="221" y="653"/>
                  <a:pt x="240" y="656"/>
                </a:cubicBezTo>
                <a:cubicBezTo>
                  <a:pt x="288" y="653"/>
                  <a:pt x="336" y="653"/>
                  <a:pt x="384" y="648"/>
                </a:cubicBezTo>
                <a:cubicBezTo>
                  <a:pt x="392" y="647"/>
                  <a:pt x="402" y="646"/>
                  <a:pt x="408" y="640"/>
                </a:cubicBezTo>
                <a:cubicBezTo>
                  <a:pt x="422" y="626"/>
                  <a:pt x="434" y="610"/>
                  <a:pt x="440" y="592"/>
                </a:cubicBezTo>
                <a:cubicBezTo>
                  <a:pt x="445" y="576"/>
                  <a:pt x="456" y="544"/>
                  <a:pt x="456" y="544"/>
                </a:cubicBezTo>
                <a:cubicBezTo>
                  <a:pt x="451" y="441"/>
                  <a:pt x="457" y="262"/>
                  <a:pt x="352" y="192"/>
                </a:cubicBezTo>
                <a:cubicBezTo>
                  <a:pt x="315" y="136"/>
                  <a:pt x="336" y="155"/>
                  <a:pt x="296" y="128"/>
                </a:cubicBezTo>
                <a:cubicBezTo>
                  <a:pt x="267" y="85"/>
                  <a:pt x="226" y="71"/>
                  <a:pt x="184" y="48"/>
                </a:cubicBezTo>
                <a:cubicBezTo>
                  <a:pt x="167" y="39"/>
                  <a:pt x="152" y="27"/>
                  <a:pt x="136" y="16"/>
                </a:cubicBezTo>
                <a:cubicBezTo>
                  <a:pt x="122" y="7"/>
                  <a:pt x="88" y="0"/>
                  <a:pt x="88" y="0"/>
                </a:cubicBezTo>
                <a:cubicBezTo>
                  <a:pt x="48" y="27"/>
                  <a:pt x="75" y="34"/>
                  <a:pt x="32" y="48"/>
                </a:cubicBezTo>
                <a:cubicBezTo>
                  <a:pt x="18" y="91"/>
                  <a:pt x="0" y="139"/>
                  <a:pt x="0" y="184"/>
                </a:cubicBezTo>
              </a:path>
            </a:pathLst>
          </a:cu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5791200" y="30480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 </a:t>
            </a:r>
            <a:r>
              <a:rPr lang="en-GB" sz="2000" b="1"/>
              <a:t>I</a:t>
            </a:r>
            <a:endParaRPr lang="en-US" sz="2000" b="1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8305800" y="3657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/>
              <a:t>II</a:t>
            </a:r>
            <a:endParaRPr lang="en-US" sz="2000" b="1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6553200" y="4038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III &amp; IV</a:t>
            </a:r>
            <a:endParaRPr lang="en-US" b="1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6629400" y="4495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V - VIII</a:t>
            </a:r>
            <a:endParaRPr lang="en-US" b="1"/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6629400" y="4953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IX - XII</a:t>
            </a:r>
            <a:endParaRPr lang="en-US" b="1"/>
          </a:p>
        </p:txBody>
      </p:sp>
      <p:sp>
        <p:nvSpPr>
          <p:cNvPr id="7186" name="Text Box 23"/>
          <p:cNvSpPr txBox="1">
            <a:spLocks noChangeArrowheads="1"/>
          </p:cNvSpPr>
          <p:nvPr/>
        </p:nvSpPr>
        <p:spPr bwMode="auto">
          <a:xfrm>
            <a:off x="7467600" y="4343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Cb</a:t>
            </a:r>
            <a:endParaRPr lang="en-US" b="1"/>
          </a:p>
        </p:txBody>
      </p:sp>
      <p:sp>
        <p:nvSpPr>
          <p:cNvPr id="7187" name="Text Box 24"/>
          <p:cNvSpPr txBox="1">
            <a:spLocks noChangeArrowheads="1"/>
          </p:cNvSpPr>
          <p:nvPr/>
        </p:nvSpPr>
        <p:spPr bwMode="auto">
          <a:xfrm>
            <a:off x="5486400" y="5791200"/>
            <a:ext cx="365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accent1"/>
                </a:solidFill>
              </a:rPr>
              <a:t>Feather’s </a:t>
            </a:r>
            <a:r>
              <a:rPr lang="en-GB" b="1" dirty="0" smtClean="0">
                <a:solidFill>
                  <a:schemeClr val="accent1"/>
                </a:solidFill>
              </a:rPr>
              <a:t>Cartoon Version</a:t>
            </a:r>
          </a:p>
          <a:p>
            <a:pPr algn="r">
              <a:spcBef>
                <a:spcPct val="50000"/>
              </a:spcBef>
            </a:pPr>
            <a:r>
              <a:rPr lang="en-GB" sz="1200" b="1" dirty="0" smtClean="0">
                <a:solidFill>
                  <a:schemeClr val="accent1"/>
                </a:solidFill>
              </a:rPr>
              <a:t>Thanks to Dr Adam Feather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7188" name="Text Box 25"/>
          <p:cNvSpPr txBox="1">
            <a:spLocks noChangeArrowheads="1"/>
          </p:cNvSpPr>
          <p:nvPr/>
        </p:nvSpPr>
        <p:spPr bwMode="auto">
          <a:xfrm>
            <a:off x="5486400" y="40386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/>
              <a:t>Midbrain</a:t>
            </a:r>
            <a:endParaRPr lang="en-US" sz="1200" b="1" dirty="0"/>
          </a:p>
        </p:txBody>
      </p:sp>
      <p:sp>
        <p:nvSpPr>
          <p:cNvPr id="7189" name="Line 26"/>
          <p:cNvSpPr>
            <a:spLocks noChangeShapeType="1"/>
          </p:cNvSpPr>
          <p:nvPr/>
        </p:nvSpPr>
        <p:spPr bwMode="auto">
          <a:xfrm>
            <a:off x="6248400" y="4191000"/>
            <a:ext cx="3048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190" name="Text Box 27"/>
          <p:cNvSpPr txBox="1">
            <a:spLocks noChangeArrowheads="1"/>
          </p:cNvSpPr>
          <p:nvPr/>
        </p:nvSpPr>
        <p:spPr bwMode="auto">
          <a:xfrm>
            <a:off x="5486400" y="44958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/>
              <a:t>Pons</a:t>
            </a:r>
            <a:endParaRPr lang="en-US" sz="1400" b="1" dirty="0"/>
          </a:p>
        </p:txBody>
      </p:sp>
      <p:sp>
        <p:nvSpPr>
          <p:cNvPr id="7191" name="Line 28"/>
          <p:cNvSpPr>
            <a:spLocks noChangeShapeType="1"/>
          </p:cNvSpPr>
          <p:nvPr/>
        </p:nvSpPr>
        <p:spPr bwMode="auto">
          <a:xfrm>
            <a:off x="6096000" y="46482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192" name="Text Box 29"/>
          <p:cNvSpPr txBox="1">
            <a:spLocks noChangeArrowheads="1"/>
          </p:cNvSpPr>
          <p:nvPr/>
        </p:nvSpPr>
        <p:spPr bwMode="auto">
          <a:xfrm>
            <a:off x="5486400" y="495300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/>
              <a:t>Medulla or ‘Bulb’</a:t>
            </a:r>
            <a:endParaRPr lang="en-US" sz="1400" b="1" dirty="0"/>
          </a:p>
        </p:txBody>
      </p:sp>
      <p:sp>
        <p:nvSpPr>
          <p:cNvPr id="7193" name="Line 30"/>
          <p:cNvSpPr>
            <a:spLocks noChangeShapeType="1"/>
          </p:cNvSpPr>
          <p:nvPr/>
        </p:nvSpPr>
        <p:spPr bwMode="auto">
          <a:xfrm>
            <a:off x="6324600" y="51054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194" name="Text Box 31"/>
          <p:cNvSpPr txBox="1">
            <a:spLocks noChangeArrowheads="1"/>
          </p:cNvSpPr>
          <p:nvPr/>
        </p:nvSpPr>
        <p:spPr bwMode="auto">
          <a:xfrm>
            <a:off x="7848600" y="50292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/>
              <a:t>cerebellum</a:t>
            </a:r>
            <a:endParaRPr lang="en-US" sz="1400" b="1" dirty="0"/>
          </a:p>
        </p:txBody>
      </p:sp>
      <p:sp>
        <p:nvSpPr>
          <p:cNvPr id="7195" name="Line 32"/>
          <p:cNvSpPr>
            <a:spLocks noChangeShapeType="1"/>
          </p:cNvSpPr>
          <p:nvPr/>
        </p:nvSpPr>
        <p:spPr bwMode="auto">
          <a:xfrm flipH="1" flipV="1">
            <a:off x="8077200" y="48768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196" name="Oval 34"/>
          <p:cNvSpPr>
            <a:spLocks noChangeArrowheads="1"/>
          </p:cNvSpPr>
          <p:nvPr/>
        </p:nvSpPr>
        <p:spPr bwMode="auto">
          <a:xfrm>
            <a:off x="7391400" y="4724400"/>
            <a:ext cx="228600" cy="228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97" name="Line 35"/>
          <p:cNvSpPr>
            <a:spLocks noChangeShapeType="1"/>
          </p:cNvSpPr>
          <p:nvPr/>
        </p:nvSpPr>
        <p:spPr bwMode="auto">
          <a:xfrm>
            <a:off x="7543800" y="49530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7696200" y="54102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/>
              <a:t>CPA</a:t>
            </a:r>
            <a:endParaRPr lang="en-US" sz="1400" b="1" dirty="0"/>
          </a:p>
        </p:txBody>
      </p:sp>
      <p:sp>
        <p:nvSpPr>
          <p:cNvPr id="7199" name="Freeform 37"/>
          <p:cNvSpPr>
            <a:spLocks/>
          </p:cNvSpPr>
          <p:nvPr/>
        </p:nvSpPr>
        <p:spPr bwMode="auto">
          <a:xfrm>
            <a:off x="6283325" y="2965450"/>
            <a:ext cx="1565275" cy="844550"/>
          </a:xfrm>
          <a:custGeom>
            <a:avLst/>
            <a:gdLst>
              <a:gd name="T0" fmla="*/ 184 w 870"/>
              <a:gd name="T1" fmla="*/ 491 h 518"/>
              <a:gd name="T2" fmla="*/ 101 w 870"/>
              <a:gd name="T3" fmla="*/ 473 h 518"/>
              <a:gd name="T4" fmla="*/ 47 w 870"/>
              <a:gd name="T5" fmla="*/ 399 h 518"/>
              <a:gd name="T6" fmla="*/ 92 w 870"/>
              <a:gd name="T7" fmla="*/ 79 h 518"/>
              <a:gd name="T8" fmla="*/ 175 w 870"/>
              <a:gd name="T9" fmla="*/ 15 h 518"/>
              <a:gd name="T10" fmla="*/ 202 w 870"/>
              <a:gd name="T11" fmla="*/ 6 h 518"/>
              <a:gd name="T12" fmla="*/ 522 w 870"/>
              <a:gd name="T13" fmla="*/ 25 h 518"/>
              <a:gd name="T14" fmla="*/ 641 w 870"/>
              <a:gd name="T15" fmla="*/ 61 h 518"/>
              <a:gd name="T16" fmla="*/ 696 w 870"/>
              <a:gd name="T17" fmla="*/ 79 h 518"/>
              <a:gd name="T18" fmla="*/ 815 w 870"/>
              <a:gd name="T19" fmla="*/ 180 h 518"/>
              <a:gd name="T20" fmla="*/ 833 w 870"/>
              <a:gd name="T21" fmla="*/ 463 h 518"/>
              <a:gd name="T22" fmla="*/ 805 w 870"/>
              <a:gd name="T23" fmla="*/ 473 h 518"/>
              <a:gd name="T24" fmla="*/ 668 w 870"/>
              <a:gd name="T25" fmla="*/ 518 h 5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70"/>
              <a:gd name="T40" fmla="*/ 0 h 518"/>
              <a:gd name="T41" fmla="*/ 870 w 870"/>
              <a:gd name="T42" fmla="*/ 518 h 51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70" h="518">
                <a:moveTo>
                  <a:pt x="184" y="491"/>
                </a:moveTo>
                <a:cubicBezTo>
                  <a:pt x="156" y="486"/>
                  <a:pt x="121" y="493"/>
                  <a:pt x="101" y="473"/>
                </a:cubicBezTo>
                <a:cubicBezTo>
                  <a:pt x="79" y="451"/>
                  <a:pt x="68" y="421"/>
                  <a:pt x="47" y="399"/>
                </a:cubicBezTo>
                <a:cubicBezTo>
                  <a:pt x="0" y="272"/>
                  <a:pt x="2" y="174"/>
                  <a:pt x="92" y="79"/>
                </a:cubicBezTo>
                <a:cubicBezTo>
                  <a:pt x="108" y="31"/>
                  <a:pt x="124" y="32"/>
                  <a:pt x="175" y="15"/>
                </a:cubicBezTo>
                <a:cubicBezTo>
                  <a:pt x="184" y="12"/>
                  <a:pt x="202" y="6"/>
                  <a:pt x="202" y="6"/>
                </a:cubicBezTo>
                <a:cubicBezTo>
                  <a:pt x="316" y="10"/>
                  <a:pt x="416" y="0"/>
                  <a:pt x="522" y="25"/>
                </a:cubicBezTo>
                <a:cubicBezTo>
                  <a:pt x="562" y="34"/>
                  <a:pt x="602" y="48"/>
                  <a:pt x="641" y="61"/>
                </a:cubicBezTo>
                <a:cubicBezTo>
                  <a:pt x="659" y="67"/>
                  <a:pt x="696" y="79"/>
                  <a:pt x="696" y="79"/>
                </a:cubicBezTo>
                <a:cubicBezTo>
                  <a:pt x="733" y="117"/>
                  <a:pt x="770" y="151"/>
                  <a:pt x="815" y="180"/>
                </a:cubicBezTo>
                <a:cubicBezTo>
                  <a:pt x="870" y="262"/>
                  <a:pt x="848" y="368"/>
                  <a:pt x="833" y="463"/>
                </a:cubicBezTo>
                <a:cubicBezTo>
                  <a:pt x="831" y="473"/>
                  <a:pt x="814" y="468"/>
                  <a:pt x="805" y="473"/>
                </a:cubicBezTo>
                <a:cubicBezTo>
                  <a:pt x="739" y="510"/>
                  <a:pt x="754" y="518"/>
                  <a:pt x="668" y="518"/>
                </a:cubicBezTo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0" grpId="0"/>
      <p:bldP spid="13333" grpId="0"/>
      <p:bldP spid="13334" grpId="0"/>
      <p:bldP spid="133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741363"/>
            <a:ext cx="8229600" cy="1066800"/>
          </a:xfrm>
        </p:spPr>
        <p:txBody>
          <a:bodyPr/>
          <a:lstStyle/>
          <a:p>
            <a:r>
              <a:rPr lang="en-GB" smtClean="0"/>
              <a:t>BASIC STRUCTURE</a:t>
            </a:r>
          </a:p>
        </p:txBody>
      </p:sp>
      <p:pic>
        <p:nvPicPr>
          <p:cNvPr id="23554" name="Content Placeholder 6" descr="CN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2038" y="1808163"/>
            <a:ext cx="7353300" cy="4883150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905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STARTING THE EXAMINATION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dirty="0" smtClean="0"/>
              <a:t>WASH HANDS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dirty="0" smtClean="0"/>
              <a:t>INTRODUCE &amp; CONSENT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smtClean="0"/>
              <a:t>“Hello, my name is **.  I am a medical student.  I would like to examine your eyes and the movement and feeling in your face today.  Would that be OK?”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dirty="0" smtClean="0"/>
              <a:t>POSITION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smtClean="0"/>
              <a:t>Sitting (in bed/on couch/on chair)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dirty="0" smtClean="0"/>
              <a:t>EXPOSE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smtClean="0"/>
              <a:t>Head and neck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dirty="0" smtClean="0"/>
              <a:t>RETREAT to end of bed to observe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INSPECTION – END OF THE BED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GB" dirty="0" smtClean="0">
                <a:solidFill>
                  <a:srgbClr val="7030A0"/>
                </a:solidFill>
              </a:rPr>
              <a:t>AROUND THE BED: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dirty="0" smtClean="0"/>
              <a:t>Sensory aids – Including Spectacles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dirty="0" smtClean="0"/>
              <a:t>Mobility aids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dirty="0" smtClean="0"/>
              <a:t>Special Diet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dirty="0" smtClean="0"/>
              <a:t>Catheter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GB" sz="2000" dirty="0" smtClean="0">
              <a:solidFill>
                <a:srgbClr val="7030A0"/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GB" dirty="0" smtClean="0">
                <a:solidFill>
                  <a:srgbClr val="7030A0"/>
                </a:solidFill>
              </a:rPr>
              <a:t>THE PATIENT: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dirty="0" smtClean="0"/>
              <a:t>Well/Unwell?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dirty="0" smtClean="0"/>
              <a:t>Level of Consciousness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dirty="0"/>
              <a:t>O</a:t>
            </a:r>
            <a:r>
              <a:rPr lang="en-GB" dirty="0" smtClean="0"/>
              <a:t>bvious Neurological Signs?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CLOSER INSPECTION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dirty="0" smtClean="0"/>
              <a:t>Face: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smtClean="0"/>
              <a:t>Asymmetry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endParaRPr lang="en-GB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dirty="0" smtClean="0">
                <a:solidFill>
                  <a:schemeClr val="accent1">
                    <a:alpha val="50000"/>
                  </a:schemeClr>
                </a:solidFill>
              </a:rPr>
              <a:t>Eyes: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smtClean="0">
                <a:solidFill>
                  <a:schemeClr val="accent1">
                    <a:alpha val="50000"/>
                  </a:schemeClr>
                </a:solidFill>
              </a:rPr>
              <a:t>Deviation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err="1" smtClean="0">
                <a:solidFill>
                  <a:schemeClr val="accent1">
                    <a:alpha val="50000"/>
                  </a:schemeClr>
                </a:solidFill>
              </a:rPr>
              <a:t>Ptosis</a:t>
            </a:r>
            <a:endParaRPr lang="en-GB" dirty="0" smtClean="0">
              <a:solidFill>
                <a:schemeClr val="accent1">
                  <a:alpha val="50000"/>
                </a:schemeClr>
              </a:solidFill>
            </a:endParaRP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smtClean="0">
                <a:solidFill>
                  <a:schemeClr val="accent1">
                    <a:alpha val="50000"/>
                  </a:schemeClr>
                </a:solidFill>
              </a:rPr>
              <a:t>Pupil size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GB" dirty="0" smtClean="0">
              <a:solidFill>
                <a:schemeClr val="accent1">
                  <a:alpha val="50000"/>
                </a:schemeClr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dirty="0" smtClean="0">
                <a:solidFill>
                  <a:schemeClr val="accent1">
                    <a:alpha val="50000"/>
                  </a:schemeClr>
                </a:solidFill>
              </a:rPr>
              <a:t>Skin: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smtClean="0">
                <a:solidFill>
                  <a:schemeClr val="accent1">
                    <a:alpha val="50000"/>
                  </a:schemeClr>
                </a:solidFill>
              </a:rPr>
              <a:t>Scars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err="1" smtClean="0">
                <a:solidFill>
                  <a:schemeClr val="accent1">
                    <a:alpha val="50000"/>
                  </a:schemeClr>
                </a:solidFill>
              </a:rPr>
              <a:t>Neurofibromas</a:t>
            </a:r>
            <a:endParaRPr lang="en-GB" dirty="0" smtClean="0">
              <a:solidFill>
                <a:schemeClr val="accent1">
                  <a:alpha val="50000"/>
                </a:schemeClr>
              </a:solidFill>
            </a:endParaRP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smtClean="0">
                <a:solidFill>
                  <a:schemeClr val="accent1">
                    <a:alpha val="50000"/>
                  </a:schemeClr>
                </a:solidFill>
              </a:rPr>
              <a:t>Rashes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endParaRPr lang="en-GB" dirty="0"/>
          </a:p>
        </p:txBody>
      </p:sp>
      <p:pic>
        <p:nvPicPr>
          <p:cNvPr id="28675" name="Content Placeholder 5" descr="facial_asymmetr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2249488"/>
            <a:ext cx="3581400" cy="4191000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CLOSER INSPECTION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dirty="0" smtClean="0">
                <a:solidFill>
                  <a:schemeClr val="accent1">
                    <a:alpha val="50000"/>
                  </a:schemeClr>
                </a:solidFill>
              </a:rPr>
              <a:t>Face: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smtClean="0">
                <a:solidFill>
                  <a:schemeClr val="accent1">
                    <a:alpha val="50000"/>
                  </a:schemeClr>
                </a:solidFill>
              </a:rPr>
              <a:t>Symmetry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endParaRPr lang="en-GB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dirty="0" smtClean="0"/>
              <a:t>Eyes: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smtClean="0"/>
              <a:t>Deviation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err="1" smtClean="0"/>
              <a:t>Ptosis</a:t>
            </a:r>
            <a:endParaRPr lang="en-GB" dirty="0" smtClean="0"/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smtClean="0"/>
              <a:t>Unequal Pupils (</a:t>
            </a:r>
            <a:r>
              <a:rPr lang="en-GB" dirty="0" err="1"/>
              <a:t>A</a:t>
            </a:r>
            <a:r>
              <a:rPr lang="en-GB" dirty="0" err="1" smtClean="0"/>
              <a:t>nisocoria</a:t>
            </a:r>
            <a:r>
              <a:rPr lang="en-GB" dirty="0" smtClean="0"/>
              <a:t>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GB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dirty="0" smtClean="0">
                <a:solidFill>
                  <a:schemeClr val="accent1">
                    <a:alpha val="50000"/>
                  </a:schemeClr>
                </a:solidFill>
              </a:rPr>
              <a:t>Skin: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smtClean="0">
                <a:solidFill>
                  <a:schemeClr val="accent1">
                    <a:alpha val="50000"/>
                  </a:schemeClr>
                </a:solidFill>
              </a:rPr>
              <a:t>Scars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err="1" smtClean="0">
                <a:solidFill>
                  <a:schemeClr val="accent1">
                    <a:alpha val="50000"/>
                  </a:schemeClr>
                </a:solidFill>
              </a:rPr>
              <a:t>Neurofibroma</a:t>
            </a:r>
            <a:endParaRPr lang="en-GB" dirty="0" smtClean="0">
              <a:solidFill>
                <a:schemeClr val="accent1">
                  <a:alpha val="50000"/>
                </a:schemeClr>
              </a:solidFill>
            </a:endParaRP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GB" dirty="0" smtClean="0">
                <a:solidFill>
                  <a:schemeClr val="accent1">
                    <a:alpha val="50000"/>
                  </a:schemeClr>
                </a:solidFill>
              </a:rPr>
              <a:t>Rashes</a:t>
            </a:r>
          </a:p>
        </p:txBody>
      </p:sp>
      <p:pic>
        <p:nvPicPr>
          <p:cNvPr id="30723" name="Content Placeholder 5" descr="third nerve pals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4594" b="49799"/>
          <a:stretch>
            <a:fillRect/>
          </a:stretch>
        </p:blipFill>
        <p:spPr>
          <a:xfrm>
            <a:off x="4648200" y="2249488"/>
            <a:ext cx="4038600" cy="1079500"/>
          </a:xfrm>
          <a:ln>
            <a:solidFill>
              <a:schemeClr val="accent1"/>
            </a:solidFill>
          </a:ln>
        </p:spPr>
      </p:pic>
      <p:pic>
        <p:nvPicPr>
          <p:cNvPr id="30724" name="Picture 6" descr="ptosis.bmp"/>
          <p:cNvPicPr>
            <a:picLocks noChangeAspect="1"/>
          </p:cNvPicPr>
          <p:nvPr/>
        </p:nvPicPr>
        <p:blipFill>
          <a:blip r:embed="rId4" cstate="print"/>
          <a:srcRect l="3648" t="25816" b="46284"/>
          <a:stretch>
            <a:fillRect/>
          </a:stretch>
        </p:blipFill>
        <p:spPr bwMode="auto">
          <a:xfrm>
            <a:off x="4648200" y="3654425"/>
            <a:ext cx="4038600" cy="9890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25" name="Picture 7" descr="unequal pupils.jpg"/>
          <p:cNvPicPr>
            <a:picLocks noChangeAspect="1"/>
          </p:cNvPicPr>
          <p:nvPr/>
        </p:nvPicPr>
        <p:blipFill>
          <a:blip r:embed="rId5" cstate="print"/>
          <a:srcRect t="42497" b="21651"/>
          <a:stretch>
            <a:fillRect/>
          </a:stretch>
        </p:blipFill>
        <p:spPr bwMode="auto">
          <a:xfrm>
            <a:off x="4648200" y="5049838"/>
            <a:ext cx="4038600" cy="9667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1960</TotalTime>
  <Words>1416</Words>
  <Application>Microsoft Office PowerPoint</Application>
  <PresentationFormat>On-screen Show (4:3)</PresentationFormat>
  <Paragraphs>410</Paragraphs>
  <Slides>46</Slides>
  <Notes>18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Urban</vt:lpstr>
      <vt:lpstr>Cranial Nerve Examination</vt:lpstr>
      <vt:lpstr>BACKGROUND</vt:lpstr>
      <vt:lpstr>CRANIAL NERVE EXAMINATION</vt:lpstr>
      <vt:lpstr>CRANIAL NERVE EXAMINATION</vt:lpstr>
      <vt:lpstr>BASIC STRUCTURE</vt:lpstr>
      <vt:lpstr>STARTING THE EXAMINATION</vt:lpstr>
      <vt:lpstr>INSPECTION – END OF THE BED</vt:lpstr>
      <vt:lpstr>CLOSER INSPECTION</vt:lpstr>
      <vt:lpstr>CLOSER INSPECTION</vt:lpstr>
      <vt:lpstr>CLOSER INSPECTION</vt:lpstr>
      <vt:lpstr>CRANIAL NERVE EXAMINATION</vt:lpstr>
      <vt:lpstr>BASIC STRUCTURE</vt:lpstr>
      <vt:lpstr>CN1 - OLFACTORY</vt:lpstr>
      <vt:lpstr>CN1 - OLFACTORY</vt:lpstr>
      <vt:lpstr>CN2 - OPTIC</vt:lpstr>
      <vt:lpstr>CN2 - OPTIC</vt:lpstr>
      <vt:lpstr>CN2 - OPTIC</vt:lpstr>
      <vt:lpstr>CN2 - OPTIC</vt:lpstr>
      <vt:lpstr>CN2 - OPTIC</vt:lpstr>
      <vt:lpstr>CN2 - OPTIC</vt:lpstr>
      <vt:lpstr>CN2 - OPTIC</vt:lpstr>
      <vt:lpstr>CN2 - OPTIC</vt:lpstr>
      <vt:lpstr>CN2 - OPTIC</vt:lpstr>
      <vt:lpstr>CN2 - OPTIC</vt:lpstr>
      <vt:lpstr>CN2 - OPTIC</vt:lpstr>
      <vt:lpstr>CN3 (OCULOMOTOR) CN4 (TROCHLEAR) CN6 (ABDUCENS)</vt:lpstr>
      <vt:lpstr>CN3 (OCULOMOTOR) CN4 (TROCHLEAR) CN6 (ABDUCENS)</vt:lpstr>
      <vt:lpstr>CN3 (OCULOMOTOR) CN4 (TROCHLEAR) CN6 (ABDUCENS)</vt:lpstr>
      <vt:lpstr>CN5 - TRIGEMINAL</vt:lpstr>
      <vt:lpstr>CN5 - TRIGEMINAL</vt:lpstr>
      <vt:lpstr>CN5 - TRIGEMINAL</vt:lpstr>
      <vt:lpstr>CN7 - FACIAL</vt:lpstr>
      <vt:lpstr>CN7 - FACIAL</vt:lpstr>
      <vt:lpstr>CN8 - VESTIBULOCOCHLEAR</vt:lpstr>
      <vt:lpstr>CN8 - VESTIBULOCOCHLEAR</vt:lpstr>
      <vt:lpstr>CN8 - VESTIBULOCOCHLEAR</vt:lpstr>
      <vt:lpstr>CN8 - VESTIBULOCOCHLEAR</vt:lpstr>
      <vt:lpstr>CN9 &amp; 10 – GLOSSOPHARYNGEAL &amp; VAGUS</vt:lpstr>
      <vt:lpstr>CN9 &amp; 10 – GLOSSOPHARYNGEAL &amp; VAGUS</vt:lpstr>
      <vt:lpstr>CN11 - ACCESSORY</vt:lpstr>
      <vt:lpstr>CN11 - ACCESSORY</vt:lpstr>
      <vt:lpstr>CN 12 - HYPOGLOSSAL</vt:lpstr>
      <vt:lpstr>CN 12 - HYPOGLOSSAL</vt:lpstr>
      <vt:lpstr>COMPLETING THE EXAMINATION</vt:lpstr>
      <vt:lpstr>TYING IT ALL TOGETHER</vt:lpstr>
      <vt:lpstr>Cranial Nerves and the Brain Stem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PERIPHERAL NERVOUS SYSTEM EXAMINATION</dc:title>
  <dc:creator>Ricketts William (BARTS HEALTH NHS TRUST)</dc:creator>
  <cp:lastModifiedBy>Ricketts</cp:lastModifiedBy>
  <cp:revision>272</cp:revision>
  <dcterms:created xsi:type="dcterms:W3CDTF">2012-11-28T18:22:47Z</dcterms:created>
  <dcterms:modified xsi:type="dcterms:W3CDTF">2013-04-18T20:37:21Z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