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323" r:id="rId4"/>
    <p:sldId id="258" r:id="rId5"/>
    <p:sldId id="268" r:id="rId6"/>
    <p:sldId id="271" r:id="rId7"/>
    <p:sldId id="267" r:id="rId8"/>
    <p:sldId id="274" r:id="rId9"/>
    <p:sldId id="281" r:id="rId10"/>
    <p:sldId id="285" r:id="rId11"/>
    <p:sldId id="286" r:id="rId12"/>
    <p:sldId id="276" r:id="rId13"/>
    <p:sldId id="288" r:id="rId14"/>
    <p:sldId id="277" r:id="rId15"/>
    <p:sldId id="287" r:id="rId16"/>
    <p:sldId id="279" r:id="rId17"/>
    <p:sldId id="280" r:id="rId18"/>
    <p:sldId id="278" r:id="rId19"/>
    <p:sldId id="321" r:id="rId20"/>
    <p:sldId id="289" r:id="rId21"/>
    <p:sldId id="291" r:id="rId22"/>
    <p:sldId id="293" r:id="rId23"/>
    <p:sldId id="294" r:id="rId24"/>
    <p:sldId id="295" r:id="rId25"/>
    <p:sldId id="292" r:id="rId26"/>
    <p:sldId id="296" r:id="rId27"/>
    <p:sldId id="272" r:id="rId28"/>
    <p:sldId id="297" r:id="rId29"/>
    <p:sldId id="298" r:id="rId30"/>
    <p:sldId id="299" r:id="rId31"/>
    <p:sldId id="300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01" r:id="rId43"/>
    <p:sldId id="302" r:id="rId44"/>
    <p:sldId id="304" r:id="rId45"/>
    <p:sldId id="308" r:id="rId46"/>
    <p:sldId id="306" r:id="rId47"/>
    <p:sldId id="319" r:id="rId48"/>
    <p:sldId id="26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5DA66C-1F88-4B93-8F25-D83352B16C14}" type="datetimeFigureOut">
              <a:rPr lang="en-GB" smtClean="0"/>
              <a:pPr/>
              <a:t>25/04/2013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3BEE21-9A18-4267-9F5E-645EA5E340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iPvQcyEfE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Cardiac </a:t>
            </a:r>
            <a:r>
              <a:rPr lang="en-GB" dirty="0" smtClean="0"/>
              <a:t>Examination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Dr Will Ricketts</a:t>
            </a:r>
          </a:p>
          <a:p>
            <a:r>
              <a:rPr lang="en-GB" dirty="0" smtClean="0"/>
              <a:t>Clinical Teaching Fellow, Bart’s Health</a:t>
            </a:r>
          </a:p>
          <a:p>
            <a:r>
              <a:rPr lang="en-GB" dirty="0" smtClean="0"/>
              <a:t>Honorary Lecturer, </a:t>
            </a:r>
            <a:r>
              <a:rPr lang="en-GB" dirty="0" smtClean="0"/>
              <a:t>QMUL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42892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Wrists </a:t>
            </a:r>
            <a:r>
              <a:rPr lang="en-GB" dirty="0" smtClean="0"/>
              <a:t>(+ Groin)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Radial-Radial Delay</a:t>
            </a:r>
          </a:p>
          <a:p>
            <a:r>
              <a:rPr lang="en-GB" dirty="0"/>
              <a:t>Arm </a:t>
            </a:r>
            <a:endParaRPr lang="en-GB" dirty="0" smtClean="0"/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Radial-Radial Delay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5967987" y="3520063"/>
            <a:ext cx="226111" cy="4026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" name="5-Point Star 1"/>
          <p:cNvSpPr/>
          <p:nvPr/>
        </p:nvSpPr>
        <p:spPr>
          <a:xfrm>
            <a:off x="6214893" y="3647704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7452320" y="3651718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35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05090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Wrist (+ Groin)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Radio-Femoral Delay</a:t>
            </a:r>
          </a:p>
          <a:p>
            <a:pPr lvl="2"/>
            <a:r>
              <a:rPr lang="en-GB" dirty="0" smtClean="0"/>
              <a:t>In Exam just state “I would like to assess for Radio-Femoral Delay”</a:t>
            </a:r>
          </a:p>
          <a:p>
            <a:r>
              <a:rPr lang="en-GB" dirty="0"/>
              <a:t>Arm </a:t>
            </a:r>
            <a:endParaRPr lang="en-GB" dirty="0" smtClean="0"/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Radio-Femoral Delay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5967987" y="3520063"/>
            <a:ext cx="226111" cy="4026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" name="5-Point Star 1"/>
          <p:cNvSpPr/>
          <p:nvPr/>
        </p:nvSpPr>
        <p:spPr>
          <a:xfrm>
            <a:off x="6214893" y="3647704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6660232" y="3851508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64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b="1" dirty="0">
                <a:solidFill>
                  <a:srgbClr val="FF0000"/>
                </a:solidFill>
              </a:rPr>
              <a:t>Arm</a:t>
            </a:r>
            <a:r>
              <a:rPr lang="en-GB" dirty="0"/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Brachial Pulse</a:t>
            </a:r>
          </a:p>
          <a:p>
            <a:pPr lvl="2"/>
            <a:r>
              <a:rPr lang="en-GB" dirty="0" smtClean="0"/>
              <a:t>Character </a:t>
            </a:r>
          </a:p>
          <a:p>
            <a:pPr lvl="1"/>
            <a:endParaRPr lang="en-GB" dirty="0" smtClean="0"/>
          </a:p>
          <a:p>
            <a:pPr marL="630936" lvl="2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Brachial Pulse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107183" y="2868813"/>
            <a:ext cx="266400" cy="10801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>
            <a:off x="6400585" y="3140968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3995936" y="1268761"/>
            <a:ext cx="4632672" cy="5256584"/>
            <a:chOff x="2279176" y="323453"/>
            <a:chExt cx="6000824" cy="6471315"/>
          </a:xfrm>
        </p:grpSpPr>
        <p:pic>
          <p:nvPicPr>
            <p:cNvPr id="11" name="Picture 1"/>
            <p:cNvPicPr/>
            <p:nvPr/>
          </p:nvPicPr>
          <p:blipFill rotWithShape="1">
            <a:blip r:embed="rId3" cstate="print"/>
            <a:srcRect l="1209" t="3329" r="7036"/>
            <a:stretch/>
          </p:blipFill>
          <p:spPr>
            <a:xfrm>
              <a:off x="2279176" y="323453"/>
              <a:ext cx="6000824" cy="3960440"/>
            </a:xfrm>
            <a:prstGeom prst="rect">
              <a:avLst/>
            </a:prstGeom>
          </p:spPr>
        </p:pic>
        <p:pic>
          <p:nvPicPr>
            <p:cNvPr id="16" name="Picture 2"/>
            <p:cNvPicPr/>
            <p:nvPr/>
          </p:nvPicPr>
          <p:blipFill rotWithShape="1">
            <a:blip r:embed="rId4" cstate="print"/>
            <a:srcRect l="1354" t="7223" r="3482"/>
            <a:stretch/>
          </p:blipFill>
          <p:spPr>
            <a:xfrm>
              <a:off x="2279176" y="4283893"/>
              <a:ext cx="6000824" cy="2510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07258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b="1" dirty="0">
                <a:solidFill>
                  <a:srgbClr val="FF0000"/>
                </a:solidFill>
              </a:rPr>
              <a:t>Arm</a:t>
            </a:r>
            <a:r>
              <a:rPr lang="en-GB" dirty="0"/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Brachial Pulse</a:t>
            </a:r>
          </a:p>
          <a:p>
            <a:pPr lvl="2"/>
            <a:r>
              <a:rPr lang="en-GB" dirty="0" smtClean="0"/>
              <a:t>Character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Blood Pressure</a:t>
            </a:r>
          </a:p>
          <a:p>
            <a:pPr lvl="2"/>
            <a:r>
              <a:rPr lang="en-GB" dirty="0" smtClean="0"/>
              <a:t>Just ask</a:t>
            </a:r>
          </a:p>
          <a:p>
            <a:pPr lvl="2"/>
            <a:r>
              <a:rPr lang="en-GB" dirty="0" smtClean="0"/>
              <a:t>Absolute </a:t>
            </a:r>
          </a:p>
          <a:p>
            <a:pPr lvl="2">
              <a:buNone/>
            </a:pPr>
            <a:r>
              <a:rPr lang="en-GB" dirty="0" smtClean="0"/>
              <a:t>+ Pulse </a:t>
            </a:r>
            <a:r>
              <a:rPr lang="en-GB" dirty="0" smtClean="0"/>
              <a:t>Pressure </a:t>
            </a:r>
          </a:p>
          <a:p>
            <a:pPr lvl="3"/>
            <a:r>
              <a:rPr lang="en-GB" dirty="0" smtClean="0"/>
              <a:t>= Systolic – Diastolic </a:t>
            </a:r>
            <a:endParaRPr lang="en-GB" dirty="0" smtClean="0"/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Blood Pressure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107183" y="2868813"/>
            <a:ext cx="266400" cy="10801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9728" b="100000" l="9901" r="99010">
                        <a14:foregroundMark x1="42079" y1="36576" x2="42079" y2="36576"/>
                        <a14:foregroundMark x1="48515" y1="36576" x2="48515" y2="36576"/>
                        <a14:foregroundMark x1="61881" y1="37743" x2="61881" y2="37743"/>
                        <a14:foregroundMark x1="68317" y1="38911" x2="68317" y2="38911"/>
                        <a14:foregroundMark x1="74752" y1="37743" x2="74752" y2="37743"/>
                        <a14:foregroundMark x1="78218" y1="28405" x2="78218" y2="28405"/>
                        <a14:foregroundMark x1="78218" y1="25681" x2="78218" y2="25681"/>
                        <a14:foregroundMark x1="85149" y1="20623" x2="85149" y2="20623"/>
                        <a14:foregroundMark x1="82178" y1="31518" x2="82178" y2="31518"/>
                        <a14:foregroundMark x1="83663" y1="40856" x2="83663" y2="40856"/>
                        <a14:foregroundMark x1="83663" y1="55253" x2="83663" y2="55253"/>
                        <a14:foregroundMark x1="71782" y1="54086" x2="71782" y2="54086"/>
                        <a14:foregroundMark x1="82178" y1="50195" x2="82178" y2="50195"/>
                        <a14:foregroundMark x1="75743" y1="47860" x2="75743" y2="47860"/>
                        <a14:foregroundMark x1="66832" y1="47082" x2="66832" y2="47082"/>
                        <a14:foregroundMark x1="57921" y1="47082" x2="57921" y2="47082"/>
                        <a14:foregroundMark x1="47525" y1="42802" x2="47525" y2="42802"/>
                        <a14:foregroundMark x1="61881" y1="57977" x2="61881" y2="57977"/>
                        <a14:foregroundMark x1="66832" y1="66148" x2="66832" y2="66148"/>
                        <a14:foregroundMark x1="73267" y1="62257" x2="73267" y2="62257"/>
                        <a14:foregroundMark x1="81188" y1="62257" x2="81188" y2="62257"/>
                        <a14:foregroundMark x1="47525" y1="59144" x2="47525" y2="59144"/>
                        <a14:foregroundMark x1="47525" y1="52140" x2="47525" y2="52140"/>
                        <a14:foregroundMark x1="42079" y1="65370" x2="42079" y2="65370"/>
                        <a14:foregroundMark x1="51485" y1="65370" x2="51485" y2="65370"/>
                        <a14:foregroundMark x1="88614" y1="28405" x2="88614" y2="28405"/>
                        <a14:foregroundMark x1="25248" y1="80545" x2="25248" y2="80545"/>
                        <a14:foregroundMark x1="28218" y1="74319" x2="28218" y2="74319"/>
                        <a14:foregroundMark x1="24257" y1="72374" x2="24257" y2="72374"/>
                        <a14:foregroundMark x1="25248" y1="68482" x2="25248" y2="68482"/>
                        <a14:foregroundMark x1="58911" y1="86770" x2="58911" y2="86770"/>
                        <a14:foregroundMark x1="39604" y1="94942" x2="39604" y2="94942"/>
                        <a14:foregroundMark x1="31683" y1="87549" x2="31683" y2="87549"/>
                        <a14:foregroundMark x1="68317" y1="78599" x2="68317" y2="78599"/>
                        <a14:foregroundMark x1="68317" y1="90661" x2="68317" y2="90661"/>
                        <a14:foregroundMark x1="53960" y1="94942" x2="53960" y2="94942"/>
                        <a14:backgroundMark x1="30693" y1="29572" x2="30693" y2="29572"/>
                        <a14:backgroundMark x1="42079" y1="26459" x2="42079" y2="26459"/>
                        <a14:backgroundMark x1="25248" y1="18288" x2="25248" y2="18288"/>
                        <a14:backgroundMark x1="25248" y1="18288" x2="25248" y2="18288"/>
                        <a14:backgroundMark x1="25248" y1="18288" x2="25248" y2="18288"/>
                        <a14:backgroundMark x1="25248" y1="18288" x2="21782" y2="42802"/>
                        <a14:backgroundMark x1="28218" y1="47082" x2="28218" y2="47082"/>
                        <a14:backgroundMark x1="28218" y1="47082" x2="28218" y2="47082"/>
                        <a14:backgroundMark x1="79703" y1="80545" x2="79703" y2="80545"/>
                        <a14:backgroundMark x1="83663" y1="72374" x2="83663" y2="72374"/>
                        <a14:backgroundMark x1="52475" y1="20623" x2="52475" y2="20623"/>
                        <a14:backgroundMark x1="60396" y1="26459" x2="60396" y2="26459"/>
                        <a14:backgroundMark x1="39604" y1="14397" x2="39604" y2="14397"/>
                        <a14:backgroundMark x1="58911" y1="15175" x2="58911" y2="15175"/>
                        <a14:backgroundMark x1="16337" y1="16342" x2="16337" y2="16342"/>
                        <a14:backgroundMark x1="16337" y1="26459" x2="16337" y2="26459"/>
                        <a14:backgroundMark x1="16337" y1="39689" x2="16337" y2="39689"/>
                        <a14:backgroundMark x1="17822" y1="52918" x2="17822" y2="52918"/>
                        <a14:backgroundMark x1="28218" y1="56031" x2="28218" y2="56031"/>
                        <a14:backgroundMark x1="28218" y1="38911" x2="28218" y2="38911"/>
                        <a14:backgroundMark x1="28218" y1="15175" x2="28218" y2="15175"/>
                        <a14:backgroundMark x1="33168" y1="23346" x2="33168" y2="23346"/>
                        <a14:backgroundMark x1="85149" y1="83658" x2="85149" y2="83658"/>
                        <a14:backgroundMark x1="53960" y1="77432" x2="53960" y2="77432"/>
                        <a14:backgroundMark x1="41089" y1="84825" x2="41089" y2="84825"/>
                        <a14:backgroundMark x1="13861" y1="83658" x2="13861" y2="836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7406">
            <a:off x="6045144" y="2133651"/>
            <a:ext cx="710879" cy="10677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44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/>
              <a:t>Arm </a:t>
            </a:r>
            <a:endParaRPr lang="en-GB" dirty="0" smtClean="0"/>
          </a:p>
          <a:p>
            <a:r>
              <a:rPr lang="en-GB" sz="3000" b="1" dirty="0" smtClean="0">
                <a:solidFill>
                  <a:srgbClr val="FF0000"/>
                </a:solidFill>
              </a:rPr>
              <a:t>Neck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Carotid Pulse</a:t>
            </a:r>
          </a:p>
          <a:p>
            <a:pPr lvl="2"/>
            <a:r>
              <a:rPr lang="en-GB" dirty="0" smtClean="0"/>
              <a:t>Character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JVP</a:t>
            </a:r>
          </a:p>
          <a:p>
            <a:pPr lvl="2"/>
            <a:r>
              <a:rPr lang="en-GB" dirty="0" smtClean="0"/>
              <a:t>Height</a:t>
            </a:r>
          </a:p>
          <a:p>
            <a:pPr lvl="2"/>
            <a:r>
              <a:rPr lang="en-GB" dirty="0" smtClean="0"/>
              <a:t>Wave Form!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Trachea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Neck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 Arrow 13"/>
          <p:cNvSpPr/>
          <p:nvPr/>
        </p:nvSpPr>
        <p:spPr>
          <a:xfrm>
            <a:off x="6509312" y="1808820"/>
            <a:ext cx="266400" cy="32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46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/>
              <a:t>Arm </a:t>
            </a:r>
            <a:endParaRPr lang="en-GB" dirty="0" smtClean="0"/>
          </a:p>
          <a:p>
            <a:r>
              <a:rPr lang="en-GB" sz="3000" b="1" dirty="0" smtClean="0">
                <a:solidFill>
                  <a:srgbClr val="FF0000"/>
                </a:solidFill>
              </a:rPr>
              <a:t>Neck</a:t>
            </a:r>
          </a:p>
          <a:p>
            <a:pPr lvl="1"/>
            <a:r>
              <a:rPr lang="en-GB" dirty="0" smtClean="0"/>
              <a:t>Carotid Pulse</a:t>
            </a:r>
          </a:p>
          <a:p>
            <a:pPr lvl="2"/>
            <a:r>
              <a:rPr lang="en-GB" dirty="0" smtClean="0"/>
              <a:t>Character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JVP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Height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Wave </a:t>
            </a:r>
            <a:r>
              <a:rPr lang="en-GB" b="1" dirty="0" smtClean="0">
                <a:solidFill>
                  <a:srgbClr val="FF0000"/>
                </a:solidFill>
              </a:rPr>
              <a:t>Form</a:t>
            </a:r>
            <a:endParaRPr lang="en-GB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Trachea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Jugular Venous Pulsation/Pressure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pic>
        <p:nvPicPr>
          <p:cNvPr id="9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48064" y="1173255"/>
            <a:ext cx="3312368" cy="2768545"/>
          </a:xfrm>
          <a:prstGeom prst="rect">
            <a:avLst/>
          </a:prstGeom>
        </p:spPr>
      </p:pic>
      <p:pic>
        <p:nvPicPr>
          <p:cNvPr id="10" name="Picture 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48064" y="3941800"/>
            <a:ext cx="3312368" cy="27275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27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Arm</a:t>
            </a:r>
          </a:p>
          <a:p>
            <a:r>
              <a:rPr lang="en-GB" dirty="0" smtClean="0"/>
              <a:t>Neck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Eyes</a:t>
            </a:r>
          </a:p>
          <a:p>
            <a:pPr lvl="1"/>
            <a:r>
              <a:rPr lang="en-GB" dirty="0" smtClean="0"/>
              <a:t>Pallor – Anaemia</a:t>
            </a:r>
          </a:p>
          <a:p>
            <a:pPr lvl="1"/>
            <a:r>
              <a:rPr lang="en-GB" dirty="0" err="1" smtClean="0"/>
              <a:t>Arcus</a:t>
            </a:r>
            <a:endParaRPr lang="en-GB" dirty="0" smtClean="0"/>
          </a:p>
          <a:p>
            <a:pPr lvl="1"/>
            <a:r>
              <a:rPr lang="en-GB" dirty="0" err="1" smtClean="0"/>
              <a:t>Xanthalasma</a:t>
            </a:r>
            <a:endParaRPr lang="en-GB" dirty="0" smtClean="0"/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Eyes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 Arrow 13"/>
          <p:cNvSpPr/>
          <p:nvPr/>
        </p:nvSpPr>
        <p:spPr>
          <a:xfrm>
            <a:off x="6509312" y="1484784"/>
            <a:ext cx="266400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18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Arm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Mouth</a:t>
            </a:r>
          </a:p>
          <a:p>
            <a:pPr lvl="1"/>
            <a:r>
              <a:rPr lang="en-GB" dirty="0" smtClean="0"/>
              <a:t>Central Cyanosis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Mouth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306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Chest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97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12291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Chest – Standard Order 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Observe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Palpate</a:t>
            </a:r>
          </a:p>
          <a:p>
            <a:pPr lvl="1"/>
            <a:r>
              <a:rPr lang="en-GB" b="1" strike="sngStrike" dirty="0" smtClean="0">
                <a:solidFill>
                  <a:srgbClr val="FF0000"/>
                </a:solidFill>
              </a:rPr>
              <a:t>(</a:t>
            </a:r>
            <a:r>
              <a:rPr lang="en-GB" b="1" strike="sngStrike" dirty="0" err="1" smtClean="0">
                <a:solidFill>
                  <a:srgbClr val="FF0000"/>
                </a:solidFill>
              </a:rPr>
              <a:t>Percuss</a:t>
            </a:r>
            <a:r>
              <a:rPr lang="en-GB" b="1" strike="sngStrike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Auscultate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 – Standard Order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97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dirty="0" smtClean="0"/>
              <a:t>Tying </a:t>
            </a:r>
            <a:r>
              <a:rPr lang="en-GB" dirty="0" smtClean="0"/>
              <a:t>it All Together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Order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55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12291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Chest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Observe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Should have already done this!</a:t>
            </a:r>
          </a:p>
          <a:p>
            <a:pPr lvl="1"/>
            <a:r>
              <a:rPr lang="en-GB" dirty="0" smtClean="0"/>
              <a:t>Palpate</a:t>
            </a:r>
          </a:p>
          <a:p>
            <a:pPr lvl="1"/>
            <a:r>
              <a:rPr lang="en-GB" dirty="0" smtClean="0"/>
              <a:t>Auscultate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 – Observation 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51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Chest</a:t>
            </a:r>
          </a:p>
          <a:p>
            <a:pPr lvl="1"/>
            <a:r>
              <a:rPr lang="en-GB" dirty="0" smtClean="0"/>
              <a:t>Observe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Palpate</a:t>
            </a:r>
          </a:p>
          <a:p>
            <a:pPr lvl="2"/>
            <a:r>
              <a:rPr lang="en-GB" dirty="0" smtClean="0"/>
              <a:t>Apex</a:t>
            </a:r>
          </a:p>
          <a:p>
            <a:pPr lvl="2"/>
            <a:r>
              <a:rPr lang="en-GB" dirty="0" smtClean="0"/>
              <a:t>Heaves</a:t>
            </a:r>
          </a:p>
          <a:p>
            <a:pPr lvl="2"/>
            <a:r>
              <a:rPr lang="en-GB" dirty="0" smtClean="0"/>
              <a:t>Thrills</a:t>
            </a:r>
          </a:p>
          <a:p>
            <a:pPr lvl="1"/>
            <a:r>
              <a:rPr lang="en-GB" dirty="0" smtClean="0"/>
              <a:t>Auscultate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 – Palpation 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65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4" y="1268760"/>
            <a:ext cx="3274436" cy="4680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Palpation – Apex </a:t>
            </a:r>
            <a:r>
              <a:rPr lang="en-GB" dirty="0" smtClean="0"/>
              <a:t>Beat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481328"/>
            <a:ext cx="4546848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Apex = </a:t>
            </a:r>
          </a:p>
          <a:p>
            <a:pPr lvl="1"/>
            <a:r>
              <a:rPr lang="en-GB" dirty="0" smtClean="0"/>
              <a:t>Most Inferior-Lateral point cardiac impulse can be palpated</a:t>
            </a:r>
          </a:p>
          <a:p>
            <a:r>
              <a:rPr lang="en-GB" dirty="0" smtClean="0"/>
              <a:t>Palpate with radial border of index finger</a:t>
            </a:r>
          </a:p>
          <a:p>
            <a:r>
              <a:rPr lang="en-GB" dirty="0" smtClean="0"/>
              <a:t>Mark out location</a:t>
            </a:r>
          </a:p>
          <a:p>
            <a:pPr lvl="1"/>
            <a:r>
              <a:rPr lang="en-GB" dirty="0" smtClean="0"/>
              <a:t>Start at </a:t>
            </a:r>
            <a:r>
              <a:rPr lang="en-GB" dirty="0" err="1"/>
              <a:t>M</a:t>
            </a:r>
            <a:r>
              <a:rPr lang="en-GB" dirty="0" err="1" smtClean="0"/>
              <a:t>anubriosternal</a:t>
            </a:r>
            <a:r>
              <a:rPr lang="en-GB" dirty="0" smtClean="0"/>
              <a:t> angle = 2</a:t>
            </a:r>
            <a:r>
              <a:rPr lang="en-GB" baseline="30000" dirty="0" smtClean="0"/>
              <a:t>nd</a:t>
            </a:r>
            <a:r>
              <a:rPr lang="en-GB" dirty="0" smtClean="0"/>
              <a:t> Costal Space</a:t>
            </a:r>
          </a:p>
          <a:p>
            <a:r>
              <a:rPr lang="en-GB" dirty="0" smtClean="0"/>
              <a:t>Normal = </a:t>
            </a:r>
          </a:p>
          <a:p>
            <a:pPr lvl="1"/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ICS</a:t>
            </a:r>
          </a:p>
          <a:p>
            <a:pPr lvl="1"/>
            <a:r>
              <a:rPr lang="en-GB" dirty="0" smtClean="0"/>
              <a:t>MCL</a:t>
            </a:r>
            <a:endParaRPr lang="en-GB" dirty="0"/>
          </a:p>
        </p:txBody>
      </p:sp>
      <p:sp>
        <p:nvSpPr>
          <p:cNvPr id="9" name="5-Point Star 8"/>
          <p:cNvSpPr/>
          <p:nvPr/>
        </p:nvSpPr>
        <p:spPr>
          <a:xfrm>
            <a:off x="2174399" y="2312876"/>
            <a:ext cx="206246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2555776" y="2420888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663788" y="3284984"/>
            <a:ext cx="46805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stCxn id="11" idx="3"/>
          </p:cNvCxnSpPr>
          <p:nvPr/>
        </p:nvCxnSpPr>
        <p:spPr>
          <a:xfrm flipV="1">
            <a:off x="3131840" y="2132856"/>
            <a:ext cx="0" cy="1260140"/>
          </a:xfrm>
          <a:prstGeom prst="line">
            <a:avLst/>
          </a:prstGeom>
          <a:ln w="222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20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494" y="1340768"/>
            <a:ext cx="3274436" cy="475252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755984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Hands</a:t>
            </a:r>
          </a:p>
          <a:p>
            <a:r>
              <a:rPr lang="en-GB" sz="2400" dirty="0" smtClean="0"/>
              <a:t>Wrists (+ Groin)</a:t>
            </a:r>
          </a:p>
          <a:p>
            <a:r>
              <a:rPr lang="en-GB" sz="2400" dirty="0" smtClean="0"/>
              <a:t>Elbows</a:t>
            </a:r>
          </a:p>
          <a:p>
            <a:r>
              <a:rPr lang="en-GB" sz="2400" dirty="0" smtClean="0"/>
              <a:t>Neck</a:t>
            </a:r>
          </a:p>
          <a:p>
            <a:r>
              <a:rPr lang="en-GB" sz="2400" dirty="0" smtClean="0"/>
              <a:t>Eyes</a:t>
            </a:r>
          </a:p>
          <a:p>
            <a:r>
              <a:rPr lang="en-GB" sz="2400" dirty="0" smtClean="0"/>
              <a:t>Mouth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Chest</a:t>
            </a:r>
          </a:p>
          <a:p>
            <a:pPr lvl="1"/>
            <a:r>
              <a:rPr lang="en-GB" dirty="0" smtClean="0"/>
              <a:t>Observe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Palpate</a:t>
            </a:r>
          </a:p>
          <a:p>
            <a:pPr lvl="2"/>
            <a:r>
              <a:rPr lang="en-GB" dirty="0" smtClean="0"/>
              <a:t>Apex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Heaves</a:t>
            </a:r>
          </a:p>
          <a:p>
            <a:pPr lvl="3"/>
            <a:r>
              <a:rPr lang="en-GB" b="1" dirty="0" smtClean="0">
                <a:solidFill>
                  <a:srgbClr val="FF0000"/>
                </a:solidFill>
              </a:rPr>
              <a:t>Ulnar Border of Hand</a:t>
            </a:r>
          </a:p>
          <a:p>
            <a:pPr lvl="3"/>
            <a:r>
              <a:rPr lang="en-GB" b="1" dirty="0" smtClean="0">
                <a:solidFill>
                  <a:srgbClr val="FF0000"/>
                </a:solidFill>
              </a:rPr>
              <a:t>Left Sternal Edge</a:t>
            </a:r>
          </a:p>
          <a:p>
            <a:pPr lvl="3"/>
            <a:r>
              <a:rPr lang="en-GB" b="1" dirty="0" smtClean="0"/>
              <a:t>Parasternal Heave = RVH</a:t>
            </a:r>
          </a:p>
          <a:p>
            <a:pPr lvl="2"/>
            <a:r>
              <a:rPr lang="en-GB" dirty="0" smtClean="0"/>
              <a:t>Thrills</a:t>
            </a:r>
          </a:p>
          <a:p>
            <a:pPr lvl="1"/>
            <a:r>
              <a:rPr lang="en-GB" dirty="0" smtClean="0"/>
              <a:t>Auscultate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Palpation – Heaves</a:t>
            </a:r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6896563" y="2843462"/>
            <a:ext cx="192322" cy="7071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241285" y="2843462"/>
            <a:ext cx="192322" cy="7071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 rot="5400000">
            <a:off x="7068924" y="3120819"/>
            <a:ext cx="192322" cy="152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669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494" y="1340768"/>
            <a:ext cx="3274436" cy="475252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Chest</a:t>
            </a:r>
          </a:p>
          <a:p>
            <a:pPr lvl="1"/>
            <a:r>
              <a:rPr lang="en-GB" dirty="0" smtClean="0"/>
              <a:t>Observe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Palpate</a:t>
            </a:r>
          </a:p>
          <a:p>
            <a:pPr lvl="2"/>
            <a:r>
              <a:rPr lang="en-GB" dirty="0" smtClean="0"/>
              <a:t>Apex</a:t>
            </a:r>
          </a:p>
          <a:p>
            <a:pPr lvl="2"/>
            <a:r>
              <a:rPr lang="en-GB" dirty="0" smtClean="0"/>
              <a:t>Heaves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Thrills = Palpable Murmurs</a:t>
            </a:r>
          </a:p>
          <a:p>
            <a:pPr lvl="3"/>
            <a:r>
              <a:rPr lang="en-GB" b="1" dirty="0" smtClean="0">
                <a:solidFill>
                  <a:srgbClr val="FF0000"/>
                </a:solidFill>
              </a:rPr>
              <a:t>Ulnar Border 2</a:t>
            </a:r>
            <a:r>
              <a:rPr lang="en-GB" b="1" baseline="30000" dirty="0" smtClean="0">
                <a:solidFill>
                  <a:srgbClr val="FF0000"/>
                </a:solidFill>
              </a:rPr>
              <a:t>nd</a:t>
            </a:r>
            <a:r>
              <a:rPr lang="en-GB" b="1" dirty="0" smtClean="0">
                <a:solidFill>
                  <a:srgbClr val="FF0000"/>
                </a:solidFill>
              </a:rPr>
              <a:t> ICS</a:t>
            </a:r>
          </a:p>
          <a:p>
            <a:pPr lvl="1"/>
            <a:r>
              <a:rPr lang="en-GB" dirty="0" smtClean="0"/>
              <a:t>Auscultate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Palpation – Thrills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 rot="5400000">
            <a:off x="6679551" y="2206749"/>
            <a:ext cx="192322" cy="7071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679551" y="2707515"/>
            <a:ext cx="192322" cy="7071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54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6839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 smtClean="0"/>
              <a:t>Elbows</a:t>
            </a:r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Chest</a:t>
            </a:r>
          </a:p>
          <a:p>
            <a:pPr lvl="1"/>
            <a:r>
              <a:rPr lang="en-GB" dirty="0" smtClean="0"/>
              <a:t>Observe</a:t>
            </a:r>
          </a:p>
          <a:p>
            <a:pPr lvl="1"/>
            <a:r>
              <a:rPr lang="en-GB" dirty="0" smtClean="0"/>
              <a:t>Palpate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Auscultate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Four Areas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Usually start at Mitral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Chest – Auscultation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817" y="1340768"/>
            <a:ext cx="4261790" cy="475252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="" xmlns:p14="http://schemas.microsoft.com/office/powerpoint/2010/main" val="20981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Heat Sounds = Valves Snapping Shut</a:t>
            </a:r>
          </a:p>
          <a:p>
            <a:pPr lvl="1"/>
            <a:r>
              <a:rPr lang="en-GB" dirty="0" smtClean="0"/>
              <a:t>S1(with pulse) = Mitral + Tricuspid Closing</a:t>
            </a:r>
          </a:p>
          <a:p>
            <a:pPr lvl="1"/>
            <a:r>
              <a:rPr lang="en-GB" dirty="0" smtClean="0"/>
              <a:t>S2 (between pulses) = Aortic + Pulmonary Closing</a:t>
            </a:r>
          </a:p>
          <a:p>
            <a:r>
              <a:rPr lang="en-GB" dirty="0" smtClean="0"/>
              <a:t>Are the heart sounds normal?</a:t>
            </a:r>
          </a:p>
          <a:p>
            <a:pPr lvl="1"/>
            <a:r>
              <a:rPr lang="en-GB" dirty="0" smtClean="0"/>
              <a:t>Additional Sounds?</a:t>
            </a:r>
          </a:p>
          <a:p>
            <a:pPr lvl="1"/>
            <a:r>
              <a:rPr lang="en-GB" dirty="0" smtClean="0"/>
              <a:t>Split Sounds?</a:t>
            </a:r>
          </a:p>
          <a:p>
            <a:r>
              <a:rPr lang="en-GB" dirty="0" smtClean="0"/>
              <a:t>Is there silence between the sounds?</a:t>
            </a:r>
          </a:p>
          <a:p>
            <a:pPr lvl="1"/>
            <a:r>
              <a:rPr lang="en-GB" dirty="0" smtClean="0"/>
              <a:t>If </a:t>
            </a:r>
            <a:r>
              <a:rPr lang="en-GB" dirty="0" smtClean="0"/>
              <a:t>not = </a:t>
            </a:r>
            <a:r>
              <a:rPr lang="en-GB" b="1" dirty="0" smtClean="0"/>
              <a:t>Murmur </a:t>
            </a:r>
            <a:endParaRPr lang="en-GB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Auscultation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692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Tying </a:t>
            </a:r>
            <a:r>
              <a:rPr lang="en-GB" b="1" dirty="0" smtClean="0">
                <a:solidFill>
                  <a:srgbClr val="FF0000"/>
                </a:solidFill>
              </a:rPr>
              <a:t>it All Together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Order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55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900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Where is it loudest?</a:t>
            </a:r>
          </a:p>
          <a:p>
            <a:r>
              <a:rPr lang="en-GB" dirty="0" smtClean="0"/>
              <a:t>Does it radiate?</a:t>
            </a:r>
          </a:p>
          <a:p>
            <a:pPr lvl="1"/>
            <a:r>
              <a:rPr lang="en-GB" dirty="0" smtClean="0"/>
              <a:t>Aortic to Neck</a:t>
            </a:r>
          </a:p>
          <a:p>
            <a:pPr lvl="1"/>
            <a:r>
              <a:rPr lang="en-GB" dirty="0" smtClean="0"/>
              <a:t>Mitral to Axilla</a:t>
            </a:r>
          </a:p>
          <a:p>
            <a:r>
              <a:rPr lang="en-GB" dirty="0" smtClean="0"/>
              <a:t>Is it:</a:t>
            </a:r>
          </a:p>
          <a:p>
            <a:pPr lvl="1"/>
            <a:r>
              <a:rPr lang="en-GB" dirty="0" smtClean="0"/>
              <a:t>With the Pulse? </a:t>
            </a:r>
          </a:p>
          <a:p>
            <a:pPr marL="393192" lvl="1" indent="0">
              <a:buNone/>
            </a:pPr>
            <a:r>
              <a:rPr lang="en-GB" dirty="0" smtClean="0"/>
              <a:t>= Systolic</a:t>
            </a:r>
          </a:p>
          <a:p>
            <a:pPr lvl="1"/>
            <a:r>
              <a:rPr lang="en-GB" dirty="0" smtClean="0"/>
              <a:t>Between Pulses? </a:t>
            </a:r>
          </a:p>
          <a:p>
            <a:pPr marL="393192" lvl="1" indent="0">
              <a:buNone/>
            </a:pPr>
            <a:r>
              <a:rPr lang="en-GB" dirty="0" smtClean="0"/>
              <a:t>= Diastolic</a:t>
            </a:r>
          </a:p>
          <a:p>
            <a:pPr lvl="1"/>
            <a:r>
              <a:rPr lang="en-GB" dirty="0" smtClean="0"/>
              <a:t>Louder on:</a:t>
            </a:r>
          </a:p>
          <a:p>
            <a:pPr lvl="2"/>
            <a:r>
              <a:rPr lang="en-GB" dirty="0" smtClean="0"/>
              <a:t>Expiration? = Left</a:t>
            </a:r>
          </a:p>
          <a:p>
            <a:pPr lvl="2"/>
            <a:r>
              <a:rPr lang="en-GB" dirty="0" smtClean="0"/>
              <a:t>Inspiration? = Right</a:t>
            </a:r>
          </a:p>
          <a:p>
            <a:pPr lvl="2"/>
            <a:r>
              <a:rPr lang="en-GB" dirty="0" smtClean="0"/>
              <a:t>Sitting Forward = A/P</a:t>
            </a:r>
          </a:p>
          <a:p>
            <a:pPr lvl="2"/>
            <a:r>
              <a:rPr lang="en-GB" dirty="0" smtClean="0"/>
              <a:t>Rolled Left = Mitral</a:t>
            </a:r>
          </a:p>
          <a:p>
            <a:pPr marL="393192" lvl="1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Murmurs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817" y="1340768"/>
            <a:ext cx="4261790" cy="475252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Up Arrow 7"/>
          <p:cNvSpPr/>
          <p:nvPr/>
        </p:nvSpPr>
        <p:spPr>
          <a:xfrm rot="21222327">
            <a:off x="6228184" y="1556792"/>
            <a:ext cx="360040" cy="13681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9815015">
            <a:off x="7812358" y="350012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64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5116684"/>
              </p:ext>
            </p:extLst>
          </p:nvPr>
        </p:nvGraphicFramePr>
        <p:xfrm>
          <a:off x="467544" y="1916832"/>
          <a:ext cx="8229600" cy="237626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62472"/>
                <a:gridCol w="1766782"/>
                <a:gridCol w="1766782"/>
                <a:gridCol w="1766782"/>
                <a:gridCol w="1766782"/>
              </a:tblGrid>
              <a:tr h="533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Aortic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Mitral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1259">
                <a:tc>
                  <a:txBody>
                    <a:bodyPr/>
                    <a:lstStyle/>
                    <a:p>
                      <a:r>
                        <a:rPr lang="en-GB" dirty="0" smtClean="0"/>
                        <a:t>Systolic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Aortic Stenosis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 Stenosis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Mitral Regurgitation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 Regurgitation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1259">
                <a:tc>
                  <a:txBody>
                    <a:bodyPr/>
                    <a:lstStyle/>
                    <a:p>
                      <a:r>
                        <a:rPr lang="en-GB" dirty="0" smtClean="0"/>
                        <a:t>Diastolic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Aortic Regurgitation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 Regurgitation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Mitral Stenosis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 Stenosis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Murmurs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782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dirty="0" smtClean="0"/>
              <a:t>Tying </a:t>
            </a:r>
            <a:r>
              <a:rPr lang="en-GB" dirty="0" smtClean="0"/>
              <a:t>it All Together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Order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55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Murmur = Turbulent Blood Flow through </a:t>
            </a:r>
            <a:r>
              <a:rPr lang="en-GB" dirty="0" smtClean="0"/>
              <a:t>a Faulty </a:t>
            </a:r>
            <a:r>
              <a:rPr lang="en-GB" dirty="0" smtClean="0"/>
              <a:t>Valve</a:t>
            </a:r>
          </a:p>
          <a:p>
            <a:pPr lvl="1"/>
            <a:r>
              <a:rPr lang="en-GB" dirty="0" smtClean="0"/>
              <a:t>Stenosis = Stiff/Slow to Open ≈ Creaky Door</a:t>
            </a:r>
          </a:p>
          <a:p>
            <a:pPr lvl="1"/>
            <a:r>
              <a:rPr lang="en-GB" dirty="0" smtClean="0"/>
              <a:t>Regurgitation = Failure to Close</a:t>
            </a:r>
          </a:p>
          <a:p>
            <a:r>
              <a:rPr lang="en-GB" dirty="0" smtClean="0"/>
              <a:t>Where is it </a:t>
            </a:r>
            <a:r>
              <a:rPr lang="en-GB" dirty="0" smtClean="0"/>
              <a:t>Loudest/Radiate to? </a:t>
            </a:r>
            <a:r>
              <a:rPr lang="en-GB" dirty="0" smtClean="0"/>
              <a:t>= Valve Involved</a:t>
            </a:r>
          </a:p>
          <a:p>
            <a:r>
              <a:rPr lang="en-GB" dirty="0" smtClean="0"/>
              <a:t>Is it With </a:t>
            </a:r>
            <a:r>
              <a:rPr lang="en-GB" dirty="0" smtClean="0"/>
              <a:t>Pulse? = Systolic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Between </a:t>
            </a:r>
            <a:r>
              <a:rPr lang="en-GB" dirty="0" smtClean="0"/>
              <a:t>Pulses? = </a:t>
            </a:r>
            <a:r>
              <a:rPr lang="en-GB" dirty="0" smtClean="0"/>
              <a:t>Diastolic</a:t>
            </a:r>
            <a:endParaRPr lang="en-GB" dirty="0" smtClean="0"/>
          </a:p>
          <a:p>
            <a:r>
              <a:rPr lang="en-GB" dirty="0" smtClean="0"/>
              <a:t>Should that valve be Open/Closed in Systole/Diastole?</a:t>
            </a:r>
          </a:p>
          <a:p>
            <a:pPr lvl="1"/>
            <a:r>
              <a:rPr lang="en-GB" dirty="0" smtClean="0"/>
              <a:t>Aortic + Pulmonary – Open Systole/Closed Diastole</a:t>
            </a:r>
          </a:p>
          <a:p>
            <a:pPr lvl="1"/>
            <a:r>
              <a:rPr lang="en-GB" dirty="0" smtClean="0"/>
              <a:t>Mitral + Tricuspid – Closed Systole/Open Diastole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Murmurs from First Principles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1958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ulmonary-and-systemic-circulation-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0147" y="1218791"/>
            <a:ext cx="3283707" cy="5234545"/>
          </a:xfrm>
          <a:ln>
            <a:solidFill>
              <a:schemeClr val="accent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Circulation Schematic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LV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RV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Schematic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RV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LV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Schematic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RV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LV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Aorta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Pulmonary Artery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Schematic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LA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RV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LV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Aorta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70C0"/>
                </a:solidFill>
              </a:rPr>
              <a:t>Pulmonary Artery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TV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MV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AV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PV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Cardiac Schematic</a:t>
            </a:r>
            <a:br>
              <a:rPr lang="en-GB" dirty="0" smtClean="0"/>
            </a:br>
            <a:r>
              <a:rPr lang="en-GB" dirty="0" smtClean="0"/>
              <a:t>– Normal Systole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644008" y="4293096"/>
            <a:ext cx="3888432" cy="2160240"/>
          </a:xfrm>
          <a:prstGeom prst="rightArrow">
            <a:avLst/>
          </a:prstGeom>
          <a:solidFill>
            <a:srgbClr val="FF0000"/>
          </a:solidFill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AV Open</a:t>
            </a:r>
            <a:endParaRPr lang="en-GB" sz="3200" dirty="0"/>
          </a:p>
        </p:txBody>
      </p:sp>
      <p:sp>
        <p:nvSpPr>
          <p:cNvPr id="15" name="Right Arrow 14"/>
          <p:cNvSpPr/>
          <p:nvPr/>
        </p:nvSpPr>
        <p:spPr>
          <a:xfrm flipH="1">
            <a:off x="611560" y="4365104"/>
            <a:ext cx="3888432" cy="2088232"/>
          </a:xfrm>
          <a:prstGeom prst="rightArrow">
            <a:avLst/>
          </a:prstGeom>
          <a:solidFill>
            <a:srgbClr val="0070C0"/>
          </a:solidFill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PV Open</a:t>
            </a:r>
            <a:endParaRPr lang="en-GB" sz="3200" dirty="0"/>
          </a:p>
        </p:txBody>
      </p:sp>
      <p:cxnSp>
        <p:nvCxnSpPr>
          <p:cNvPr id="17" name="Straight Connector 16"/>
          <p:cNvCxnSpPr>
            <a:stCxn id="10" idx="2"/>
            <a:endCxn id="10" idx="6"/>
          </p:cNvCxnSpPr>
          <p:nvPr/>
        </p:nvCxnSpPr>
        <p:spPr>
          <a:xfrm>
            <a:off x="3059832" y="3573016"/>
            <a:ext cx="144016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4008" y="3573016"/>
            <a:ext cx="144016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Cardiac Schematic</a:t>
            </a:r>
            <a:br>
              <a:rPr lang="en-GB" dirty="0" smtClean="0"/>
            </a:br>
            <a:r>
              <a:rPr lang="en-GB" dirty="0" smtClean="0"/>
              <a:t>– Normal Diastole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3200" dirty="0" smtClean="0">
                <a:solidFill>
                  <a:schemeClr val="tx1"/>
                </a:solidFill>
              </a:rPr>
              <a:t>AV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</a:rPr>
              <a:t>PV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13" idx="0"/>
            <a:endCxn id="13" idx="4"/>
          </p:cNvCxnSpPr>
          <p:nvPr/>
        </p:nvCxnSpPr>
        <p:spPr>
          <a:xfrm>
            <a:off x="2987824" y="4869160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56176" y="4797152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2987824" y="2996952"/>
            <a:ext cx="1512168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TV Open</a:t>
            </a:r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4644008" y="2996952"/>
            <a:ext cx="1512168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MV Open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Systolic Murmurs </a:t>
            </a:r>
            <a:br>
              <a:rPr lang="en-GB" dirty="0" smtClean="0"/>
            </a:br>
            <a:r>
              <a:rPr lang="en-GB" dirty="0" smtClean="0"/>
              <a:t>– Aortic </a:t>
            </a:r>
            <a:r>
              <a:rPr lang="en-GB" dirty="0" err="1" smtClean="0"/>
              <a:t>Stenosis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MV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644008" y="4797152"/>
            <a:ext cx="3888432" cy="1008112"/>
          </a:xfrm>
          <a:prstGeom prst="rightArrow">
            <a:avLst/>
          </a:prstGeom>
          <a:solidFill>
            <a:srgbClr val="FF0000"/>
          </a:solidFill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AV Partially Open</a:t>
            </a:r>
            <a:endParaRPr lang="en-GB" sz="3200" dirty="0"/>
          </a:p>
        </p:txBody>
      </p:sp>
      <p:sp>
        <p:nvSpPr>
          <p:cNvPr id="15" name="Right Arrow 14"/>
          <p:cNvSpPr/>
          <p:nvPr/>
        </p:nvSpPr>
        <p:spPr>
          <a:xfrm flipH="1">
            <a:off x="611560" y="4365104"/>
            <a:ext cx="3888432" cy="2088232"/>
          </a:xfrm>
          <a:prstGeom prst="rightArrow">
            <a:avLst/>
          </a:prstGeom>
          <a:solidFill>
            <a:srgbClr val="0070C0"/>
          </a:solidFill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PV Open</a:t>
            </a:r>
            <a:endParaRPr lang="en-GB" sz="3200" dirty="0"/>
          </a:p>
        </p:txBody>
      </p:sp>
      <p:cxnSp>
        <p:nvCxnSpPr>
          <p:cNvPr id="17" name="Straight Connector 16"/>
          <p:cNvCxnSpPr>
            <a:stCxn id="10" idx="2"/>
            <a:endCxn id="10" idx="6"/>
          </p:cNvCxnSpPr>
          <p:nvPr/>
        </p:nvCxnSpPr>
        <p:spPr>
          <a:xfrm>
            <a:off x="3059832" y="3573016"/>
            <a:ext cx="144016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44008" y="3573016"/>
            <a:ext cx="144016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</p:cNvCxnSpPr>
          <p:nvPr/>
        </p:nvCxnSpPr>
        <p:spPr>
          <a:xfrm>
            <a:off x="6156176" y="4797152"/>
            <a:ext cx="288032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</p:cNvCxnSpPr>
          <p:nvPr/>
        </p:nvCxnSpPr>
        <p:spPr>
          <a:xfrm flipV="1">
            <a:off x="6156176" y="5517232"/>
            <a:ext cx="360040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Systolic Murmurs </a:t>
            </a:r>
            <a:br>
              <a:rPr lang="en-GB" dirty="0" smtClean="0"/>
            </a:br>
            <a:r>
              <a:rPr lang="en-GB" dirty="0" smtClean="0"/>
              <a:t>– Mitral Regurgitation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MV Partially Closed</a:t>
            </a:r>
          </a:p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644008" y="4293096"/>
            <a:ext cx="3888432" cy="2160240"/>
          </a:xfrm>
          <a:prstGeom prst="rightArrow">
            <a:avLst/>
          </a:prstGeom>
          <a:solidFill>
            <a:srgbClr val="FF0000"/>
          </a:solidFill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AV Open</a:t>
            </a:r>
            <a:endParaRPr lang="en-GB" sz="3200" dirty="0"/>
          </a:p>
        </p:txBody>
      </p:sp>
      <p:sp>
        <p:nvSpPr>
          <p:cNvPr id="15" name="Right Arrow 14"/>
          <p:cNvSpPr/>
          <p:nvPr/>
        </p:nvSpPr>
        <p:spPr>
          <a:xfrm flipH="1">
            <a:off x="611560" y="4365104"/>
            <a:ext cx="3888432" cy="2088232"/>
          </a:xfrm>
          <a:prstGeom prst="rightArrow">
            <a:avLst/>
          </a:prstGeom>
          <a:solidFill>
            <a:srgbClr val="0070C0"/>
          </a:solidFill>
          <a:ln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PV Open</a:t>
            </a:r>
            <a:endParaRPr lang="en-GB" sz="3200" dirty="0"/>
          </a:p>
        </p:txBody>
      </p:sp>
      <p:cxnSp>
        <p:nvCxnSpPr>
          <p:cNvPr id="17" name="Straight Connector 16"/>
          <p:cNvCxnSpPr>
            <a:stCxn id="10" idx="2"/>
            <a:endCxn id="10" idx="6"/>
          </p:cNvCxnSpPr>
          <p:nvPr/>
        </p:nvCxnSpPr>
        <p:spPr>
          <a:xfrm>
            <a:off x="3059832" y="3573016"/>
            <a:ext cx="144016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Up Arrow 18"/>
          <p:cNvSpPr/>
          <p:nvPr/>
        </p:nvSpPr>
        <p:spPr>
          <a:xfrm>
            <a:off x="5004048" y="2996952"/>
            <a:ext cx="720080" cy="136815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11" idx="2"/>
          </p:cNvCxnSpPr>
          <p:nvPr/>
        </p:nvCxnSpPr>
        <p:spPr>
          <a:xfrm flipV="1">
            <a:off x="4644008" y="3429000"/>
            <a:ext cx="504056" cy="1440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6"/>
          </p:cNvCxnSpPr>
          <p:nvPr/>
        </p:nvCxnSpPr>
        <p:spPr>
          <a:xfrm flipH="1" flipV="1">
            <a:off x="5580112" y="3429000"/>
            <a:ext cx="504056" cy="1440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Diastolic Murmurs</a:t>
            </a:r>
            <a:br>
              <a:rPr lang="en-GB" dirty="0" smtClean="0"/>
            </a:br>
            <a:r>
              <a:rPr lang="en-GB" dirty="0" smtClean="0"/>
              <a:t>- Aortic Regurgitation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800" dirty="0" smtClean="0">
                <a:solidFill>
                  <a:schemeClr val="tx1"/>
                </a:solidFill>
              </a:rPr>
              <a:t>AV    Partially Closed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PV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13" idx="0"/>
            <a:endCxn id="13" idx="4"/>
          </p:cNvCxnSpPr>
          <p:nvPr/>
        </p:nvCxnSpPr>
        <p:spPr>
          <a:xfrm>
            <a:off x="2987824" y="4869160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2987824" y="2996952"/>
            <a:ext cx="1512168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TV Open</a:t>
            </a:r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4644008" y="2996952"/>
            <a:ext cx="1512168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MV Open</a:t>
            </a:r>
            <a:endParaRPr lang="en-GB" dirty="0"/>
          </a:p>
        </p:txBody>
      </p:sp>
      <p:sp>
        <p:nvSpPr>
          <p:cNvPr id="17" name="Left Arrow 16"/>
          <p:cNvSpPr/>
          <p:nvPr/>
        </p:nvSpPr>
        <p:spPr>
          <a:xfrm>
            <a:off x="4788024" y="4941168"/>
            <a:ext cx="1800200" cy="64807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12" idx="0"/>
          </p:cNvCxnSpPr>
          <p:nvPr/>
        </p:nvCxnSpPr>
        <p:spPr>
          <a:xfrm flipH="1">
            <a:off x="6012160" y="4797152"/>
            <a:ext cx="144016" cy="28803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4"/>
          </p:cNvCxnSpPr>
          <p:nvPr/>
        </p:nvCxnSpPr>
        <p:spPr>
          <a:xfrm flipH="1" flipV="1">
            <a:off x="6012160" y="5445224"/>
            <a:ext cx="144016" cy="36004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ash Hands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ntroduce (&amp; Consent)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osition (on couch, sat at 45°)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xpose (from waist up)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etreat to Observe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 - </a:t>
            </a:r>
            <a:r>
              <a:rPr lang="en-GB" dirty="0" smtClean="0">
                <a:solidFill>
                  <a:srgbClr val="FF0000"/>
                </a:solidFill>
              </a:rPr>
              <a:t>WIPER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59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Diastolic Murmurs</a:t>
            </a:r>
            <a:br>
              <a:rPr lang="en-GB" dirty="0" smtClean="0"/>
            </a:br>
            <a:r>
              <a:rPr lang="en-GB" dirty="0" smtClean="0"/>
              <a:t>- Mitral </a:t>
            </a:r>
            <a:r>
              <a:rPr lang="en-GB" dirty="0" err="1" smtClean="0"/>
              <a:t>Stenosis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1988840"/>
            <a:ext cx="1584176" cy="1584176"/>
          </a:xfrm>
          <a:prstGeom prst="rect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988840"/>
            <a:ext cx="1584176" cy="1584176"/>
          </a:xfrm>
          <a:prstGeom prst="rect">
            <a:avLst/>
          </a:prstGeom>
          <a:noFill/>
          <a:ln w="952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4" y="3573016"/>
            <a:ext cx="1584176" cy="2429070"/>
          </a:xfrm>
          <a:prstGeom prst="rect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573016"/>
            <a:ext cx="1584176" cy="2429070"/>
          </a:xfrm>
          <a:prstGeom prst="rect">
            <a:avLst/>
          </a:prstGeom>
          <a:noFill/>
          <a:ln w="1270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56176" y="4221088"/>
            <a:ext cx="2448272" cy="2232248"/>
          </a:xfrm>
          <a:prstGeom prst="rightArrow">
            <a:avLst/>
          </a:prstGeom>
          <a:noFill/>
          <a:ln w="1143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3200" dirty="0" smtClean="0">
                <a:solidFill>
                  <a:schemeClr val="tx1"/>
                </a:solidFill>
              </a:rPr>
              <a:t>AV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39552" y="4293096"/>
            <a:ext cx="2448272" cy="2232000"/>
          </a:xfrm>
          <a:prstGeom prst="rightArrow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</a:rPr>
              <a:t>PV Closed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59832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44008" y="3140968"/>
            <a:ext cx="144016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96136" y="4797152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27784" y="4869160"/>
            <a:ext cx="72008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stCxn id="13" idx="0"/>
            <a:endCxn id="13" idx="4"/>
          </p:cNvCxnSpPr>
          <p:nvPr/>
        </p:nvCxnSpPr>
        <p:spPr>
          <a:xfrm>
            <a:off x="2987824" y="4869160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56176" y="4797152"/>
            <a:ext cx="0" cy="10081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2987824" y="2996952"/>
            <a:ext cx="1512168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TV Open</a:t>
            </a:r>
            <a:endParaRPr lang="en-GB" dirty="0"/>
          </a:p>
        </p:txBody>
      </p:sp>
      <p:sp>
        <p:nvSpPr>
          <p:cNvPr id="23" name="Down Arrow 22"/>
          <p:cNvSpPr/>
          <p:nvPr/>
        </p:nvSpPr>
        <p:spPr>
          <a:xfrm>
            <a:off x="5076056" y="2996952"/>
            <a:ext cx="648072" cy="1656184"/>
          </a:xfrm>
          <a:prstGeom prst="downArrow">
            <a:avLst>
              <a:gd name="adj1" fmla="val 6374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</a:p>
        </p:txBody>
      </p:sp>
      <p:cxnSp>
        <p:nvCxnSpPr>
          <p:cNvPr id="18" name="Straight Connector 17"/>
          <p:cNvCxnSpPr>
            <a:stCxn id="11" idx="2"/>
          </p:cNvCxnSpPr>
          <p:nvPr/>
        </p:nvCxnSpPr>
        <p:spPr>
          <a:xfrm>
            <a:off x="4644008" y="3573016"/>
            <a:ext cx="576064" cy="1440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6"/>
          </p:cNvCxnSpPr>
          <p:nvPr/>
        </p:nvCxnSpPr>
        <p:spPr>
          <a:xfrm flipH="1">
            <a:off x="5580112" y="3573016"/>
            <a:ext cx="504056" cy="1440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60232" y="1628800"/>
            <a:ext cx="10801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MV </a:t>
            </a:r>
          </a:p>
          <a:p>
            <a:r>
              <a:rPr lang="en-GB" dirty="0" smtClean="0"/>
              <a:t>Partially </a:t>
            </a:r>
          </a:p>
          <a:p>
            <a:r>
              <a:rPr lang="en-GB" dirty="0" smtClean="0"/>
              <a:t>Open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364088" y="2564904"/>
            <a:ext cx="1296144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4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can be extrapolated from their left sided equivalents</a:t>
            </a:r>
          </a:p>
          <a:p>
            <a:r>
              <a:rPr lang="en-GB" dirty="0" smtClean="0"/>
              <a:t>E.g. </a:t>
            </a:r>
          </a:p>
          <a:p>
            <a:pPr lvl="1"/>
            <a:r>
              <a:rPr lang="en-GB" dirty="0" smtClean="0"/>
              <a:t>PS ≈ AS</a:t>
            </a:r>
          </a:p>
          <a:p>
            <a:pPr lvl="1"/>
            <a:r>
              <a:rPr lang="en-GB" dirty="0" smtClean="0"/>
              <a:t>PR ≈ AR</a:t>
            </a:r>
          </a:p>
          <a:p>
            <a:pPr lvl="1"/>
            <a:r>
              <a:rPr lang="en-GB" dirty="0" smtClean="0"/>
              <a:t>TS ≈ MS</a:t>
            </a:r>
          </a:p>
          <a:p>
            <a:pPr lvl="1"/>
            <a:r>
              <a:rPr lang="en-GB" dirty="0" smtClean="0"/>
              <a:t>TR ≈ MR</a:t>
            </a:r>
          </a:p>
          <a:p>
            <a:r>
              <a:rPr lang="en-GB" dirty="0" smtClean="0"/>
              <a:t>They are quieter</a:t>
            </a:r>
          </a:p>
          <a:p>
            <a:r>
              <a:rPr lang="en-GB" dirty="0" smtClean="0"/>
              <a:t>And (with the exception of TR) Rarer</a:t>
            </a:r>
          </a:p>
          <a:p>
            <a:pPr lvl="1"/>
            <a:r>
              <a:rPr lang="en-GB" dirty="0" smtClean="0"/>
              <a:t>As is MS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Sided Murmurs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3284641"/>
              </p:ext>
            </p:extLst>
          </p:nvPr>
        </p:nvGraphicFramePr>
        <p:xfrm>
          <a:off x="467544" y="1916832"/>
          <a:ext cx="8229600" cy="237626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62472"/>
                <a:gridCol w="1766782"/>
                <a:gridCol w="1766782"/>
                <a:gridCol w="1766782"/>
                <a:gridCol w="1766782"/>
              </a:tblGrid>
              <a:tr h="5337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Aortic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Mitral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1259">
                <a:tc>
                  <a:txBody>
                    <a:bodyPr/>
                    <a:lstStyle/>
                    <a:p>
                      <a:r>
                        <a:rPr lang="en-GB" dirty="0" smtClean="0"/>
                        <a:t>Systolic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Aortic Stenosis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 Stenosis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Mitral Regurgitation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 Regurgitation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1259">
                <a:tc>
                  <a:txBody>
                    <a:bodyPr/>
                    <a:lstStyle/>
                    <a:p>
                      <a:r>
                        <a:rPr lang="en-GB" dirty="0" smtClean="0"/>
                        <a:t>Diastolic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Aortic Regurgitation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Pulmonary Regurgitation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Mitral Stenosis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Tricuspid Stenosis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Murmurs – Improve the Odds</a:t>
            </a:r>
            <a:r>
              <a:rPr lang="en-GB" dirty="0" smtClean="0"/>
              <a:t>!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smtClean="0"/>
              <a:t>Common things are Common!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805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Tying </a:t>
            </a:r>
            <a:r>
              <a:rPr lang="en-GB" b="1" dirty="0" smtClean="0">
                <a:solidFill>
                  <a:srgbClr val="FF0000"/>
                </a:solidFill>
              </a:rPr>
              <a:t>it All Together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Systems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684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Tying </a:t>
            </a:r>
            <a:r>
              <a:rPr lang="en-GB" b="1" dirty="0" smtClean="0">
                <a:solidFill>
                  <a:srgbClr val="FF0000"/>
                </a:solidFill>
              </a:rPr>
              <a:t>it All Together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Does your murmur fit with the rest of your findings?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Systems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39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856" y="1481328"/>
            <a:ext cx="8229600" cy="4525963"/>
          </a:xfrm>
        </p:spPr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Tying </a:t>
            </a:r>
            <a:r>
              <a:rPr lang="en-GB" b="1" dirty="0" smtClean="0">
                <a:solidFill>
                  <a:srgbClr val="FF0000"/>
                </a:solidFill>
              </a:rPr>
              <a:t>it All Together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Does your murmur fit with the rest of your findings?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Completing your examination</a:t>
            </a:r>
            <a:endParaRPr lang="en-GB" b="1" dirty="0">
              <a:solidFill>
                <a:srgbClr val="FF0000"/>
              </a:solidFill>
            </a:endParaRPr>
          </a:p>
          <a:p>
            <a:pPr lvl="2"/>
            <a:r>
              <a:rPr lang="en-GB" b="1" dirty="0">
                <a:solidFill>
                  <a:srgbClr val="FF0000"/>
                </a:solidFill>
              </a:rPr>
              <a:t>Peripheral Oedema</a:t>
            </a:r>
          </a:p>
          <a:p>
            <a:pPr lvl="2"/>
            <a:r>
              <a:rPr lang="en-GB" b="1" dirty="0">
                <a:solidFill>
                  <a:srgbClr val="FF0000"/>
                </a:solidFill>
              </a:rPr>
              <a:t>Pulmonary Oedema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the Systems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243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050904" cy="47559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Hands - Normal</a:t>
            </a:r>
          </a:p>
          <a:p>
            <a:r>
              <a:rPr lang="en-GB" dirty="0" smtClean="0"/>
              <a:t>Wrists (+ Groin) - Normal</a:t>
            </a:r>
          </a:p>
          <a:p>
            <a:r>
              <a:rPr lang="en-GB" dirty="0" smtClean="0"/>
              <a:t>Arm</a:t>
            </a:r>
          </a:p>
          <a:p>
            <a:pPr lvl="1"/>
            <a:r>
              <a:rPr lang="en-GB" dirty="0" smtClean="0"/>
              <a:t>Low Volume, Slow Rising Pulse</a:t>
            </a:r>
          </a:p>
          <a:p>
            <a:pPr lvl="1"/>
            <a:r>
              <a:rPr lang="en-GB" dirty="0" smtClean="0"/>
              <a:t>Narrow Pulse Pressure</a:t>
            </a:r>
          </a:p>
          <a:p>
            <a:r>
              <a:rPr lang="en-GB" dirty="0" smtClean="0"/>
              <a:t>Neck - ?</a:t>
            </a:r>
            <a:r>
              <a:rPr lang="en-GB" dirty="0" smtClean="0">
                <a:sym typeface="Symbol"/>
              </a:rPr>
              <a:t>JVP</a:t>
            </a:r>
            <a:endParaRPr lang="en-GB" dirty="0" smtClean="0"/>
          </a:p>
          <a:p>
            <a:r>
              <a:rPr lang="en-GB" dirty="0" smtClean="0"/>
              <a:t>Eyes – Normal</a:t>
            </a:r>
          </a:p>
          <a:p>
            <a:r>
              <a:rPr lang="en-GB" dirty="0" smtClean="0"/>
              <a:t>Mouth - Normal</a:t>
            </a:r>
          </a:p>
          <a:p>
            <a:r>
              <a:rPr lang="en-GB" dirty="0" smtClean="0"/>
              <a:t>Chest</a:t>
            </a:r>
          </a:p>
          <a:p>
            <a:pPr lvl="1"/>
            <a:r>
              <a:rPr lang="en-GB" dirty="0" smtClean="0"/>
              <a:t>?Aortic Thrill</a:t>
            </a:r>
          </a:p>
          <a:p>
            <a:pPr lvl="1"/>
            <a:r>
              <a:rPr lang="en-GB" dirty="0" smtClean="0"/>
              <a:t>Ejection Systolic Murmur</a:t>
            </a:r>
          </a:p>
          <a:p>
            <a:pPr lvl="2"/>
            <a:r>
              <a:rPr lang="en-GB" dirty="0" smtClean="0"/>
              <a:t>Loudest – Aortic area on Expiration</a:t>
            </a:r>
          </a:p>
          <a:p>
            <a:pPr lvl="2"/>
            <a:r>
              <a:rPr lang="en-GB" dirty="0" smtClean="0"/>
              <a:t>Radiates to Carotids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 – Aortic Stenosis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0115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Getting Started</a:t>
            </a:r>
          </a:p>
          <a:p>
            <a:pPr lvl="1"/>
            <a:r>
              <a:rPr lang="en-GB" dirty="0" smtClean="0"/>
              <a:t>WIPER</a:t>
            </a:r>
          </a:p>
          <a:p>
            <a:r>
              <a:rPr lang="en-GB" dirty="0" smtClean="0"/>
              <a:t>Patient’s Road Map</a:t>
            </a:r>
          </a:p>
          <a:p>
            <a:r>
              <a:rPr lang="en-GB" dirty="0" smtClean="0"/>
              <a:t>Standard Order</a:t>
            </a:r>
            <a:endParaRPr lang="en-GB" dirty="0" smtClean="0"/>
          </a:p>
          <a:p>
            <a:pPr lvl="1"/>
            <a:r>
              <a:rPr lang="en-GB" dirty="0" smtClean="0"/>
              <a:t>Observe</a:t>
            </a:r>
            <a:endParaRPr lang="en-GB" dirty="0" smtClean="0"/>
          </a:p>
          <a:p>
            <a:pPr lvl="1"/>
            <a:r>
              <a:rPr lang="en-GB" dirty="0" smtClean="0"/>
              <a:t>Palpate</a:t>
            </a:r>
          </a:p>
          <a:p>
            <a:pPr lvl="1"/>
            <a:r>
              <a:rPr lang="en-GB" strike="sngStrike" dirty="0" smtClean="0"/>
              <a:t>(</a:t>
            </a:r>
            <a:r>
              <a:rPr lang="en-GB" strike="sngStrike" dirty="0" err="1" smtClean="0"/>
              <a:t>Percuss</a:t>
            </a:r>
            <a:r>
              <a:rPr lang="en-GB" strike="sngStrike" dirty="0" smtClean="0"/>
              <a:t>)</a:t>
            </a:r>
          </a:p>
          <a:p>
            <a:pPr lvl="1"/>
            <a:r>
              <a:rPr lang="en-GB" dirty="0" err="1" smtClean="0"/>
              <a:t>Auscultate</a:t>
            </a:r>
            <a:endParaRPr lang="en-GB" dirty="0" smtClean="0"/>
          </a:p>
          <a:p>
            <a:r>
              <a:rPr lang="en-GB" dirty="0" smtClean="0"/>
              <a:t>Tying it All Together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982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GB" dirty="0"/>
          </a:p>
        </p:txBody>
      </p:sp>
      <p:sp>
        <p:nvSpPr>
          <p:cNvPr id="5" name="Action Button: Forward or Next 4">
            <a:hlinkClick r:id="rId2" highlightClick="1"/>
          </p:cNvPr>
          <p:cNvSpPr/>
          <p:nvPr/>
        </p:nvSpPr>
        <p:spPr>
          <a:xfrm>
            <a:off x="3131840" y="2312876"/>
            <a:ext cx="2880320" cy="22322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900" b="1" dirty="0" smtClean="0">
                <a:solidFill>
                  <a:srgbClr val="FF0000"/>
                </a:solidFill>
              </a:rPr>
              <a:t>Retreat to Observe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End of Bed</a:t>
            </a:r>
          </a:p>
          <a:p>
            <a:pPr lvl="2"/>
            <a:r>
              <a:rPr lang="en-GB" dirty="0" smtClean="0"/>
              <a:t>Age/General Appearance (Well/Unwell)</a:t>
            </a:r>
          </a:p>
          <a:p>
            <a:pPr lvl="2"/>
            <a:r>
              <a:rPr lang="en-GB" dirty="0" smtClean="0"/>
              <a:t>Paraphernalia (Oxygen, Drugs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Pacemaker</a:t>
            </a:r>
          </a:p>
          <a:p>
            <a:pPr lvl="2"/>
            <a:r>
              <a:rPr lang="en-GB" dirty="0" smtClean="0"/>
              <a:t>Obvious Oedema</a:t>
            </a:r>
          </a:p>
          <a:p>
            <a:pPr lvl="2"/>
            <a:r>
              <a:rPr lang="en-GB" dirty="0" smtClean="0"/>
              <a:t>Syndromes</a:t>
            </a:r>
          </a:p>
          <a:p>
            <a:pPr lvl="1"/>
            <a:r>
              <a:rPr lang="en-GB" dirty="0" smtClean="0"/>
              <a:t>Close Up</a:t>
            </a:r>
          </a:p>
          <a:p>
            <a:pPr lvl="2"/>
            <a:r>
              <a:rPr lang="en-GB" dirty="0" smtClean="0"/>
              <a:t>Scars (Chest/Legs)</a:t>
            </a:r>
          </a:p>
          <a:p>
            <a:pPr lvl="2"/>
            <a:r>
              <a:rPr lang="en-GB" dirty="0" smtClean="0"/>
              <a:t>Hands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 of the Examination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611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Patient’s Road Map</a:t>
            </a:r>
          </a:p>
          <a:p>
            <a:r>
              <a:rPr lang="en-GB" dirty="0" smtClean="0"/>
              <a:t>Order </a:t>
            </a:r>
            <a:r>
              <a:rPr lang="en-GB" dirty="0"/>
              <a:t>of the </a:t>
            </a:r>
            <a:r>
              <a:rPr lang="en-GB" dirty="0" smtClean="0"/>
              <a:t>Examination</a:t>
            </a:r>
          </a:p>
          <a:p>
            <a:r>
              <a:rPr lang="en-GB" dirty="0" smtClean="0"/>
              <a:t>Tying </a:t>
            </a:r>
            <a:r>
              <a:rPr lang="en-GB" dirty="0" smtClean="0"/>
              <a:t>it All Together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Order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55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Hands</a:t>
            </a:r>
          </a:p>
          <a:p>
            <a:r>
              <a:rPr lang="en-GB" dirty="0" smtClean="0"/>
              <a:t>Wrists (+ Groin)</a:t>
            </a:r>
          </a:p>
          <a:p>
            <a:r>
              <a:rPr lang="en-GB" dirty="0"/>
              <a:t>Arm </a:t>
            </a:r>
            <a:endParaRPr lang="en-GB" dirty="0" smtClean="0"/>
          </a:p>
          <a:p>
            <a:r>
              <a:rPr lang="en-GB" dirty="0" smtClean="0"/>
              <a:t>Neck</a:t>
            </a:r>
          </a:p>
          <a:p>
            <a:r>
              <a:rPr lang="en-GB" dirty="0" smtClean="0"/>
              <a:t>Eyes</a:t>
            </a:r>
          </a:p>
          <a:p>
            <a:r>
              <a:rPr lang="en-GB" dirty="0" smtClean="0"/>
              <a:t>Mouth</a:t>
            </a:r>
          </a:p>
          <a:p>
            <a:r>
              <a:rPr lang="en-GB" dirty="0" smtClean="0"/>
              <a:t>Chest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Patient’s Road Map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6089745" y="1991280"/>
            <a:ext cx="264479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Up-Down Arrow 13"/>
          <p:cNvSpPr/>
          <p:nvPr/>
        </p:nvSpPr>
        <p:spPr>
          <a:xfrm>
            <a:off x="6509312" y="1484784"/>
            <a:ext cx="266400" cy="6480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 rot="19955408">
            <a:off x="6766758" y="2161770"/>
            <a:ext cx="266400" cy="60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982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122912" cy="452596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Hands</a:t>
            </a:r>
          </a:p>
          <a:p>
            <a:pPr lvl="1"/>
            <a:r>
              <a:rPr lang="en-GB" dirty="0" smtClean="0"/>
              <a:t>Clubbing</a:t>
            </a:r>
          </a:p>
          <a:p>
            <a:pPr lvl="1"/>
            <a:r>
              <a:rPr lang="en-GB" dirty="0" smtClean="0"/>
              <a:t>Tar Staining</a:t>
            </a:r>
          </a:p>
          <a:p>
            <a:pPr lvl="1"/>
            <a:r>
              <a:rPr lang="en-GB" dirty="0" smtClean="0"/>
              <a:t>Stigmata of Endocarditis</a:t>
            </a:r>
          </a:p>
          <a:p>
            <a:pPr lvl="1"/>
            <a:r>
              <a:rPr lang="en-GB" dirty="0" smtClean="0"/>
              <a:t>Peripheral Cyanosis</a:t>
            </a:r>
          </a:p>
          <a:p>
            <a:r>
              <a:rPr lang="en-GB" sz="2200" dirty="0" smtClean="0"/>
              <a:t>Wrists (+ Groin)</a:t>
            </a:r>
          </a:p>
          <a:p>
            <a:r>
              <a:rPr lang="en-GB" sz="2400" dirty="0"/>
              <a:t>Arm </a:t>
            </a:r>
            <a:endParaRPr lang="en-GB" sz="2400" dirty="0" smtClean="0"/>
          </a:p>
          <a:p>
            <a:r>
              <a:rPr lang="en-GB" sz="2200" dirty="0" smtClean="0"/>
              <a:t>Neck</a:t>
            </a:r>
          </a:p>
          <a:p>
            <a:r>
              <a:rPr lang="en-GB" sz="2200" dirty="0" smtClean="0"/>
              <a:t>Eyes</a:t>
            </a:r>
          </a:p>
          <a:p>
            <a:r>
              <a:rPr lang="en-GB" sz="2200" dirty="0" smtClean="0"/>
              <a:t>Mouth</a:t>
            </a:r>
          </a:p>
          <a:p>
            <a:r>
              <a:rPr lang="en-GB" sz="2200" dirty="0" smtClean="0"/>
              <a:t>Chest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Hands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5982908" y="3662517"/>
            <a:ext cx="196269" cy="2617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540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200" dirty="0" smtClean="0"/>
              <a:t>Hands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Wrist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(+ Groin)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Radial Pulse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Rate (6s x 10 or 15s x 4)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Rhythm</a:t>
            </a:r>
          </a:p>
          <a:p>
            <a:pPr lvl="3"/>
            <a:r>
              <a:rPr lang="en-GB" dirty="0" smtClean="0"/>
              <a:t>Regular</a:t>
            </a:r>
          </a:p>
          <a:p>
            <a:pPr lvl="3"/>
            <a:r>
              <a:rPr lang="en-GB" dirty="0" smtClean="0"/>
              <a:t>Irregularly Irregular (AF)</a:t>
            </a:r>
          </a:p>
          <a:p>
            <a:pPr lvl="3"/>
            <a:r>
              <a:rPr lang="en-GB" dirty="0" smtClean="0"/>
              <a:t>Regularly Irregular (Heart Blocks)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Collapsing Pulse</a:t>
            </a:r>
          </a:p>
          <a:p>
            <a:r>
              <a:rPr lang="en-GB" sz="2400" dirty="0"/>
              <a:t>Arm </a:t>
            </a:r>
            <a:endParaRPr lang="en-GB" sz="2400" dirty="0" smtClean="0"/>
          </a:p>
          <a:p>
            <a:r>
              <a:rPr lang="en-GB" sz="2200" dirty="0" smtClean="0"/>
              <a:t>Neck</a:t>
            </a:r>
          </a:p>
          <a:p>
            <a:r>
              <a:rPr lang="en-GB" sz="2200" dirty="0" smtClean="0"/>
              <a:t>Eyes</a:t>
            </a:r>
          </a:p>
          <a:p>
            <a:r>
              <a:rPr lang="en-GB" sz="2200" dirty="0" smtClean="0"/>
              <a:t>Mouth</a:t>
            </a:r>
          </a:p>
          <a:p>
            <a:r>
              <a:rPr lang="en-GB" sz="2200" dirty="0" smtClean="0"/>
              <a:t>Chest</a:t>
            </a:r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Wrist</a:t>
            </a:r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20" y="1367523"/>
            <a:ext cx="2408172" cy="4703262"/>
          </a:xfrm>
          <a:ln>
            <a:solidFill>
              <a:schemeClr val="bg1"/>
            </a:solidFill>
          </a:ln>
        </p:spPr>
      </p:pic>
      <p:sp>
        <p:nvSpPr>
          <p:cNvPr id="13" name="Up Arrow 12"/>
          <p:cNvSpPr/>
          <p:nvPr/>
        </p:nvSpPr>
        <p:spPr>
          <a:xfrm rot="717530">
            <a:off x="5967987" y="3520063"/>
            <a:ext cx="226111" cy="4026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" name="5-Point Star 1"/>
          <p:cNvSpPr/>
          <p:nvPr/>
        </p:nvSpPr>
        <p:spPr>
          <a:xfrm>
            <a:off x="6214893" y="3647704"/>
            <a:ext cx="210844" cy="148386"/>
          </a:xfrm>
          <a:prstGeom prst="star5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03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1067</Words>
  <Application>Microsoft Office PowerPoint</Application>
  <PresentationFormat>On-screen Show (4:3)</PresentationFormat>
  <Paragraphs>488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Concourse</vt:lpstr>
      <vt:lpstr>Cardiac Examination </vt:lpstr>
      <vt:lpstr>Standard Order</vt:lpstr>
      <vt:lpstr>Standard Order</vt:lpstr>
      <vt:lpstr>Getting Started - WIPER</vt:lpstr>
      <vt:lpstr>Order of the Examination</vt:lpstr>
      <vt:lpstr>Standard Order</vt:lpstr>
      <vt:lpstr>Patient’s Road Map</vt:lpstr>
      <vt:lpstr>Hands</vt:lpstr>
      <vt:lpstr>Wrist</vt:lpstr>
      <vt:lpstr>Radial-Radial Delay</vt:lpstr>
      <vt:lpstr>Radio-Femoral Delay</vt:lpstr>
      <vt:lpstr>Brachial Pulse</vt:lpstr>
      <vt:lpstr>Blood Pressure</vt:lpstr>
      <vt:lpstr>Neck</vt:lpstr>
      <vt:lpstr>Jugular Venous Pulsation/Pressure</vt:lpstr>
      <vt:lpstr>Eyes</vt:lpstr>
      <vt:lpstr>Mouth</vt:lpstr>
      <vt:lpstr>Chest</vt:lpstr>
      <vt:lpstr>Chest – Standard Order</vt:lpstr>
      <vt:lpstr>Chest – Observation </vt:lpstr>
      <vt:lpstr>Chest – Palpation </vt:lpstr>
      <vt:lpstr>Palpation – Apex Beat</vt:lpstr>
      <vt:lpstr>Palpation – Heaves</vt:lpstr>
      <vt:lpstr>Palpation – Thrills</vt:lpstr>
      <vt:lpstr>Chest – Auscultation</vt:lpstr>
      <vt:lpstr>Auscultation</vt:lpstr>
      <vt:lpstr>Standard Order</vt:lpstr>
      <vt:lpstr>Murmurs</vt:lpstr>
      <vt:lpstr>Murmurs</vt:lpstr>
      <vt:lpstr>Murmurs from First Principles</vt:lpstr>
      <vt:lpstr>Circulation Schematic</vt:lpstr>
      <vt:lpstr>Cardiac Schematic</vt:lpstr>
      <vt:lpstr>Cardiac Schematic</vt:lpstr>
      <vt:lpstr>Cardiac Schematic</vt:lpstr>
      <vt:lpstr>Cardiac Schematic – Normal Systole</vt:lpstr>
      <vt:lpstr>Cardiac Schematic – Normal Diastole</vt:lpstr>
      <vt:lpstr>Systolic Murmurs  – Aortic Stenosis</vt:lpstr>
      <vt:lpstr>Systolic Murmurs  – Mitral Regurgitation</vt:lpstr>
      <vt:lpstr>Diastolic Murmurs - Aortic Regurgitation</vt:lpstr>
      <vt:lpstr>Diastolic Murmurs - Mitral Stenosis</vt:lpstr>
      <vt:lpstr>Right Sided Murmurs</vt:lpstr>
      <vt:lpstr>Murmurs – Improve the Odds!  Common things are Common!</vt:lpstr>
      <vt:lpstr>Remember the Systems</vt:lpstr>
      <vt:lpstr>Remember the Systems</vt:lpstr>
      <vt:lpstr>Remember the Systems</vt:lpstr>
      <vt:lpstr>Worked Example – Aortic Stenosis</vt:lpstr>
      <vt:lpstr>Summary</vt:lpstr>
      <vt:lpstr>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Examination – Refresher</dc:title>
  <dc:creator>Ricketts</dc:creator>
  <cp:lastModifiedBy>william.ricketts</cp:lastModifiedBy>
  <cp:revision>42</cp:revision>
  <dcterms:created xsi:type="dcterms:W3CDTF">2013-01-09T16:45:22Z</dcterms:created>
  <dcterms:modified xsi:type="dcterms:W3CDTF">2013-04-25T09:29:35Z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